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4"/>
  </p:notesMasterIdLst>
  <p:handoutMasterIdLst>
    <p:handoutMasterId r:id="rId145"/>
  </p:handoutMasterIdLst>
  <p:sldIdLst>
    <p:sldId id="2221" r:id="rId2"/>
    <p:sldId id="1359" r:id="rId3"/>
    <p:sldId id="1358" r:id="rId4"/>
    <p:sldId id="1372" r:id="rId5"/>
    <p:sldId id="1360" r:id="rId6"/>
    <p:sldId id="2328" r:id="rId7"/>
    <p:sldId id="2226" r:id="rId8"/>
    <p:sldId id="1306" r:id="rId9"/>
    <p:sldId id="1308" r:id="rId10"/>
    <p:sldId id="1310" r:id="rId11"/>
    <p:sldId id="1363" r:id="rId12"/>
    <p:sldId id="1364" r:id="rId13"/>
    <p:sldId id="1365" r:id="rId14"/>
    <p:sldId id="1366" r:id="rId15"/>
    <p:sldId id="1367" r:id="rId16"/>
    <p:sldId id="2651" r:id="rId17"/>
    <p:sldId id="2652" r:id="rId18"/>
    <p:sldId id="2595" r:id="rId19"/>
    <p:sldId id="2620" r:id="rId20"/>
    <p:sldId id="1369" r:id="rId21"/>
    <p:sldId id="2654" r:id="rId22"/>
    <p:sldId id="2672" r:id="rId23"/>
    <p:sldId id="2675" r:id="rId24"/>
    <p:sldId id="2676" r:id="rId25"/>
    <p:sldId id="1212" r:id="rId26"/>
    <p:sldId id="1324" r:id="rId27"/>
    <p:sldId id="1323" r:id="rId28"/>
    <p:sldId id="1325" r:id="rId29"/>
    <p:sldId id="2590" r:id="rId30"/>
    <p:sldId id="1326" r:id="rId31"/>
    <p:sldId id="1327" r:id="rId32"/>
    <p:sldId id="1328" r:id="rId33"/>
    <p:sldId id="1329" r:id="rId34"/>
    <p:sldId id="1330" r:id="rId35"/>
    <p:sldId id="1331" r:id="rId36"/>
    <p:sldId id="1332" r:id="rId37"/>
    <p:sldId id="1333" r:id="rId38"/>
    <p:sldId id="2665" r:id="rId39"/>
    <p:sldId id="2621" r:id="rId40"/>
    <p:sldId id="1334" r:id="rId41"/>
    <p:sldId id="1335" r:id="rId42"/>
    <p:sldId id="1336" r:id="rId43"/>
    <p:sldId id="1338" r:id="rId44"/>
    <p:sldId id="1340" r:id="rId45"/>
    <p:sldId id="1341" r:id="rId46"/>
    <p:sldId id="2677" r:id="rId47"/>
    <p:sldId id="1351" r:id="rId48"/>
    <p:sldId id="2265" r:id="rId49"/>
    <p:sldId id="2266" r:id="rId50"/>
    <p:sldId id="2267" r:id="rId51"/>
    <p:sldId id="2577" r:id="rId52"/>
    <p:sldId id="2268" r:id="rId53"/>
    <p:sldId id="2582" r:id="rId54"/>
    <p:sldId id="2290" r:id="rId55"/>
    <p:sldId id="2292" r:id="rId56"/>
    <p:sldId id="2293" r:id="rId57"/>
    <p:sldId id="2294" r:id="rId58"/>
    <p:sldId id="2517" r:id="rId59"/>
    <p:sldId id="2295" r:id="rId60"/>
    <p:sldId id="2296" r:id="rId61"/>
    <p:sldId id="2297" r:id="rId62"/>
    <p:sldId id="2298" r:id="rId63"/>
    <p:sldId id="2299" r:id="rId64"/>
    <p:sldId id="2300" r:id="rId65"/>
    <p:sldId id="2301" r:id="rId66"/>
    <p:sldId id="2303" r:id="rId67"/>
    <p:sldId id="2305" r:id="rId68"/>
    <p:sldId id="2306" r:id="rId69"/>
    <p:sldId id="2307" r:id="rId70"/>
    <p:sldId id="2304" r:id="rId71"/>
    <p:sldId id="1787" r:id="rId72"/>
    <p:sldId id="2536" r:id="rId73"/>
    <p:sldId id="1213" r:id="rId74"/>
    <p:sldId id="2588" r:id="rId75"/>
    <p:sldId id="1301" r:id="rId76"/>
    <p:sldId id="1217" r:id="rId77"/>
    <p:sldId id="2537" r:id="rId78"/>
    <p:sldId id="1227" r:id="rId79"/>
    <p:sldId id="1231" r:id="rId80"/>
    <p:sldId id="2538" r:id="rId81"/>
    <p:sldId id="1235" r:id="rId82"/>
    <p:sldId id="2619" r:id="rId83"/>
    <p:sldId id="2666" r:id="rId84"/>
    <p:sldId id="2670" r:id="rId85"/>
    <p:sldId id="2554" r:id="rId86"/>
    <p:sldId id="2555" r:id="rId87"/>
    <p:sldId id="2556" r:id="rId88"/>
    <p:sldId id="2671" r:id="rId89"/>
    <p:sldId id="2557" r:id="rId90"/>
    <p:sldId id="1299" r:id="rId91"/>
    <p:sldId id="2559" r:id="rId92"/>
    <p:sldId id="1309" r:id="rId93"/>
    <p:sldId id="1315" r:id="rId94"/>
    <p:sldId id="1297" r:id="rId95"/>
    <p:sldId id="1280" r:id="rId96"/>
    <p:sldId id="1221" r:id="rId97"/>
    <p:sldId id="1223" r:id="rId98"/>
    <p:sldId id="1229" r:id="rId99"/>
    <p:sldId id="1311" r:id="rId100"/>
    <p:sldId id="1312" r:id="rId101"/>
    <p:sldId id="2669" r:id="rId102"/>
    <p:sldId id="1222" r:id="rId103"/>
    <p:sldId id="1224" r:id="rId104"/>
    <p:sldId id="1257" r:id="rId105"/>
    <p:sldId id="2596" r:id="rId106"/>
    <p:sldId id="1258" r:id="rId107"/>
    <p:sldId id="2567" r:id="rId108"/>
    <p:sldId id="2568" r:id="rId109"/>
    <p:sldId id="2597" r:id="rId110"/>
    <p:sldId id="2569" r:id="rId111"/>
    <p:sldId id="1266" r:id="rId112"/>
    <p:sldId id="1291" r:id="rId113"/>
    <p:sldId id="2004" r:id="rId114"/>
    <p:sldId id="719" r:id="rId115"/>
    <p:sldId id="1388" r:id="rId116"/>
    <p:sldId id="1389" r:id="rId117"/>
    <p:sldId id="2617" r:id="rId118"/>
    <p:sldId id="1386" r:id="rId119"/>
    <p:sldId id="721" r:id="rId120"/>
    <p:sldId id="804" r:id="rId121"/>
    <p:sldId id="809" r:id="rId122"/>
    <p:sldId id="1283" r:id="rId123"/>
    <p:sldId id="2572" r:id="rId124"/>
    <p:sldId id="1387" r:id="rId125"/>
    <p:sldId id="2573" r:id="rId126"/>
    <p:sldId id="1285" r:id="rId127"/>
    <p:sldId id="1286" r:id="rId128"/>
    <p:sldId id="1890" r:id="rId129"/>
    <p:sldId id="2667" r:id="rId130"/>
    <p:sldId id="2668" r:id="rId131"/>
    <p:sldId id="1236" r:id="rId132"/>
    <p:sldId id="2663" r:id="rId133"/>
    <p:sldId id="2664" r:id="rId134"/>
    <p:sldId id="2655" r:id="rId135"/>
    <p:sldId id="2656" r:id="rId136"/>
    <p:sldId id="2657" r:id="rId137"/>
    <p:sldId id="2658" r:id="rId138"/>
    <p:sldId id="2659" r:id="rId139"/>
    <p:sldId id="2660" r:id="rId140"/>
    <p:sldId id="2661" r:id="rId141"/>
    <p:sldId id="2662" r:id="rId142"/>
    <p:sldId id="715" r:id="rId14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BD2"/>
    <a:srgbClr val="009051"/>
    <a:srgbClr val="0432FF"/>
    <a:srgbClr val="D7A800"/>
    <a:srgbClr val="FFD579"/>
    <a:srgbClr val="0070C0"/>
    <a:srgbClr val="E46C0A"/>
    <a:srgbClr val="FF66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37"/>
    <p:restoredTop sz="93710" autoAdjust="0"/>
  </p:normalViewPr>
  <p:slideViewPr>
    <p:cSldViewPr snapToGrid="0" snapToObjects="1" showGuides="1">
      <p:cViewPr varScale="1">
        <p:scale>
          <a:sx n="97" d="100"/>
          <a:sy n="97" d="100"/>
        </p:scale>
        <p:origin x="1672" y="184"/>
      </p:cViewPr>
      <p:guideLst>
        <p:guide orient="horz" pos="2682"/>
        <p:guide pos="2880"/>
      </p:guideLst>
    </p:cSldViewPr>
  </p:slideViewPr>
  <p:notesTextViewPr>
    <p:cViewPr>
      <p:scale>
        <a:sx n="100" d="100"/>
        <a:sy n="100" d="100"/>
      </p:scale>
      <p:origin x="0" y="0"/>
    </p:cViewPr>
  </p:notesTextViewPr>
  <p:sorterViewPr>
    <p:cViewPr>
      <p:scale>
        <a:sx n="152" d="100"/>
        <a:sy n="152" d="100"/>
      </p:scale>
      <p:origin x="0" y="993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2018/7/12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2018/7/12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itpro.nikkeibp.co.jp/atcl/news/14/11200199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a:t>
            </a:r>
            <a:r>
              <a:rPr kumimoji="1" lang="en-US" altLang="ja-JP" dirty="0"/>
              <a:t>1</a:t>
            </a:r>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年代、コンピュータがビジネスで使われるようになりました。</a:t>
            </a:r>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年、いまで言うメインフレームの前身である</a:t>
            </a:r>
            <a:r>
              <a:rPr kumimoji="1" lang="en-US" altLang="ja-JP" sz="1200" kern="1200" dirty="0">
                <a:solidFill>
                  <a:schemeClr val="tx1"/>
                </a:solidFill>
                <a:effectLst/>
                <a:latin typeface="+mn-lt"/>
                <a:ea typeface="+mn-ea"/>
                <a:cs typeface="+mn-cs"/>
              </a:rPr>
              <a:t>IBM </a:t>
            </a:r>
            <a:r>
              <a:rPr kumimoji="1" lang="ja-JP" altLang="ja-JP" sz="1200" kern="1200" dirty="0">
                <a:solidFill>
                  <a:schemeClr val="tx1"/>
                </a:solidFill>
                <a:effectLst/>
                <a:latin typeface="+mn-lt"/>
                <a:ea typeface="+mn-ea"/>
                <a:cs typeface="+mn-cs"/>
              </a:rPr>
              <a:t>システム</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が登場し、ビジネス・コンピューターの需要が一気に拡大します。そして、大規模な計算業務のデジタル化が始まりました。</a:t>
            </a:r>
          </a:p>
          <a:p>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コンピュータの用途はさらに広がります。伝票の発行や経理処理、生産現場での繰り返し作業など、定型化された繰り返し業務（ルーチンワーク）がコンピュータによって処理される時代になっ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年代、小型コンピュータや</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登場により、コンピュータは多くの企業に広く行き渡ります。また、企業内にネットワークが引かれ、個人や部門を越えた伝票業務の流れ（ワークフロー）がコンピュータに取り込まれデジタル化されるようになりました。</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は一人一台の時代を迎えます。そして、電子メールが使われるようになり、文書や帳票の作成を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といったソーシャルメディアが登場します。また、</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の登場により、誰もが常時ネットにつながる時代を迎え、ヒトとヒトのつながり（エンゲージメント）が、デジタル化される時代を迎えます。</a:t>
            </a:r>
          </a:p>
          <a:p>
            <a:r>
              <a:rPr kumimoji="1" lang="ja-JP" altLang="ja-JP" sz="1200" kern="1200" dirty="0">
                <a:solidFill>
                  <a:schemeClr val="tx1"/>
                </a:solidFill>
                <a:effectLst/>
                <a:latin typeface="+mn-lt"/>
                <a:ea typeface="+mn-ea"/>
                <a:cs typeface="+mn-cs"/>
              </a:rPr>
              <a:t>そして、いま</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時代を迎えようとしています。モノが直接ネットにつながり、モノやヒトの状態や活動がデータとして集められ、ネットに送り出される仕組みが出来上がりつつあります。私たちの日常生活や社会活動に伴う全てのアクティビティがデジタル化されようとしてい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390030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defTabSz="913112"/>
            <a:fld id="{7FACAF0C-EC15-4D0E-98AB-65E9F71F98EA}" type="slidenum">
              <a:rPr lang="ja-JP" altLang="en-US" smtClean="0"/>
              <a:pPr defTabSz="913112"/>
              <a:t>32</a:t>
            </a:fld>
            <a:endParaRPr lang="en-US" altLang="ja-JP"/>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r>
              <a:rPr kumimoji="1" lang="ja-JP" altLang="ja-JP" sz="1200" kern="1200" dirty="0">
                <a:solidFill>
                  <a:schemeClr val="tx1"/>
                </a:solidFill>
                <a:effectLst/>
                <a:latin typeface="+mn-lt"/>
                <a:ea typeface="+mn-ea"/>
                <a:cs typeface="+mn-cs"/>
              </a:rPr>
              <a:t>クラウドが、今このような注目を浴びるに至った理由について、歴史を振り返りながら見ていきましょう。</a:t>
            </a:r>
          </a:p>
          <a:p>
            <a:r>
              <a:rPr kumimoji="1" lang="en-US" altLang="ja-JP" sz="1200" kern="1200" dirty="0">
                <a:solidFill>
                  <a:schemeClr val="tx1"/>
                </a:solidFill>
                <a:effectLst/>
                <a:latin typeface="+mn-lt"/>
                <a:ea typeface="+mn-ea"/>
                <a:cs typeface="+mn-cs"/>
              </a:rPr>
              <a:t>Remington Rand</a:t>
            </a:r>
            <a:r>
              <a:rPr kumimoji="1" lang="ja-JP" altLang="ja-JP" sz="1200" kern="1200" dirty="0">
                <a:solidFill>
                  <a:schemeClr val="tx1"/>
                </a:solidFill>
                <a:effectLst/>
                <a:latin typeface="+mn-lt"/>
                <a:ea typeface="+mn-ea"/>
                <a:cs typeface="+mn-cs"/>
              </a:rPr>
              <a:t>社（現</a:t>
            </a:r>
            <a:r>
              <a:rPr kumimoji="1" lang="en-US" altLang="ja-JP" sz="1200" kern="1200" dirty="0">
                <a:solidFill>
                  <a:schemeClr val="tx1"/>
                </a:solidFill>
                <a:effectLst/>
                <a:latin typeface="+mn-lt"/>
                <a:ea typeface="+mn-ea"/>
                <a:cs typeface="+mn-cs"/>
              </a:rPr>
              <a:t>Unisys</a:t>
            </a:r>
            <a:r>
              <a:rPr kumimoji="1" lang="ja-JP" altLang="ja-JP" sz="1200" kern="1200" dirty="0">
                <a:solidFill>
                  <a:schemeClr val="tx1"/>
                </a:solidFill>
                <a:effectLst/>
                <a:latin typeface="+mn-lt"/>
                <a:ea typeface="+mn-ea"/>
                <a:cs typeface="+mn-cs"/>
              </a:rPr>
              <a:t>社）が、初めての商用コンピュータ</a:t>
            </a:r>
            <a:r>
              <a:rPr kumimoji="1" lang="en-US" altLang="ja-JP" sz="1200" kern="1200" dirty="0">
                <a:solidFill>
                  <a:schemeClr val="tx1"/>
                </a:solidFill>
                <a:effectLst/>
                <a:latin typeface="+mn-lt"/>
                <a:ea typeface="+mn-ea"/>
                <a:cs typeface="+mn-cs"/>
              </a:rPr>
              <a:t>UNIVAC1</a:t>
            </a:r>
            <a:r>
              <a:rPr kumimoji="1" lang="ja-JP" altLang="ja-JP" sz="1200" kern="1200" dirty="0">
                <a:solidFill>
                  <a:schemeClr val="tx1"/>
                </a:solidFill>
                <a:effectLst/>
                <a:latin typeface="+mn-lt"/>
                <a:ea typeface="+mn-ea"/>
                <a:cs typeface="+mn-cs"/>
              </a:rPr>
              <a:t>を世に出したのは</a:t>
            </a:r>
            <a:r>
              <a:rPr kumimoji="1" lang="en-US" altLang="ja-JP" sz="1200" kern="1200" dirty="0">
                <a:solidFill>
                  <a:schemeClr val="tx1"/>
                </a:solidFill>
                <a:effectLst/>
                <a:latin typeface="+mn-lt"/>
                <a:ea typeface="+mn-ea"/>
                <a:cs typeface="+mn-cs"/>
              </a:rPr>
              <a:t>1951</a:t>
            </a:r>
            <a:r>
              <a:rPr kumimoji="1" lang="ja-JP" altLang="ja-JP" sz="1200" kern="1200" dirty="0">
                <a:solidFill>
                  <a:schemeClr val="tx1"/>
                </a:solidFill>
                <a:effectLst/>
                <a:latin typeface="+mn-lt"/>
                <a:ea typeface="+mn-ea"/>
                <a:cs typeface="+mn-cs"/>
              </a:rPr>
              <a:t>年でした。それ以前のコンピュータは軍事や大学での研究で利用されているものが大半で、ビジネスの現場で使われることはほとんどありませんでした。これがきっかけとなり、コンピュータがビジネスでも利用されるようになりました。そして、当時コンピュータといえば</a:t>
            </a:r>
            <a:r>
              <a:rPr kumimoji="1" lang="en-US" altLang="ja-JP" sz="1200" kern="1200" dirty="0">
                <a:solidFill>
                  <a:schemeClr val="tx1"/>
                </a:solidFill>
                <a:effectLst/>
                <a:latin typeface="+mn-lt"/>
                <a:ea typeface="+mn-ea"/>
                <a:cs typeface="+mn-cs"/>
              </a:rPr>
              <a:t>UNIVAC</a:t>
            </a:r>
            <a:r>
              <a:rPr kumimoji="1" lang="ja-JP" altLang="ja-JP" sz="1200" kern="1200" dirty="0">
                <a:solidFill>
                  <a:schemeClr val="tx1"/>
                </a:solidFill>
                <a:effectLst/>
                <a:latin typeface="+mn-lt"/>
                <a:ea typeface="+mn-ea"/>
                <a:cs typeface="+mn-cs"/>
              </a:rPr>
              <a:t>と言われるほど普及したのです。</a:t>
            </a:r>
          </a:p>
          <a:p>
            <a:r>
              <a:rPr kumimoji="1" lang="en-US" altLang="ja-JP" sz="1200" kern="1200" dirty="0">
                <a:solidFill>
                  <a:schemeClr val="tx1"/>
                </a:solidFill>
                <a:effectLst/>
                <a:latin typeface="+mn-lt"/>
                <a:ea typeface="+mn-ea"/>
                <a:cs typeface="+mn-cs"/>
              </a:rPr>
              <a:t>UNIVAC1</a:t>
            </a:r>
            <a:r>
              <a:rPr kumimoji="1" lang="ja-JP" altLang="ja-JP" sz="1200" kern="1200" dirty="0">
                <a:solidFill>
                  <a:schemeClr val="tx1"/>
                </a:solidFill>
                <a:effectLst/>
                <a:latin typeface="+mn-lt"/>
                <a:ea typeface="+mn-ea"/>
                <a:cs typeface="+mn-cs"/>
              </a:rPr>
              <a:t>の成功をきっかけに、各社が商用コンピュータを製造、販売するようになったのです。しかし、当時のコンピュータは、業務目的に応じて専用のコンピュータが必要でした。そのため、様々な業務を抱えるユーザー企業は、業務毎にコンピュータを購入しなければなりませんでした。高価なコンピュータを購入する費用ばかりでなく、コンピュータごとに使われている技術が違いましたので、異なる技術を習得しなければなりませんでした。また、今のように、プログラムや接続できる機器類もコンピュータごとに固有のものでした。そのため、運用の負担も重くのしかかっていました。</a:t>
            </a:r>
          </a:p>
          <a:p>
            <a:r>
              <a:rPr kumimoji="1" lang="ja-JP" altLang="ja-JP" sz="1200" kern="1200" dirty="0">
                <a:solidFill>
                  <a:schemeClr val="tx1"/>
                </a:solidFill>
                <a:effectLst/>
                <a:latin typeface="+mn-lt"/>
                <a:ea typeface="+mn-ea"/>
                <a:cs typeface="+mn-cs"/>
              </a:rPr>
              <a:t>コンピュータを提供するメーカーにしても、いろいろな種類のコンピュータを開発、製造しなければならず、大きな負担でした。</a:t>
            </a:r>
          </a:p>
          <a:p>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年、そんな常識を変えるコンピュータを</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が発表しました。</a:t>
            </a:r>
            <a:r>
              <a:rPr kumimoji="1" lang="en-US" altLang="ja-JP" sz="1200" kern="1200" dirty="0">
                <a:solidFill>
                  <a:schemeClr val="tx1"/>
                </a:solidFill>
                <a:effectLst/>
                <a:latin typeface="+mn-lt"/>
                <a:ea typeface="+mn-ea"/>
                <a:cs typeface="+mn-cs"/>
              </a:rPr>
              <a:t>System/360(S/360)</a:t>
            </a:r>
            <a:r>
              <a:rPr kumimoji="1" lang="ja-JP" altLang="ja-JP" sz="1200" kern="1200" dirty="0">
                <a:solidFill>
                  <a:schemeClr val="tx1"/>
                </a:solidFill>
                <a:effectLst/>
                <a:latin typeface="+mn-lt"/>
                <a:ea typeface="+mn-ea"/>
                <a:cs typeface="+mn-cs"/>
              </a:rPr>
              <a:t>です。全方位</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度、どんな業務でもこれ一台でこなせる「汎用機」の登場です。今で言うメインフレームです。</a:t>
            </a:r>
          </a:p>
          <a:p>
            <a:r>
              <a:rPr kumimoji="1" lang="ja-JP" altLang="ja-JP" sz="1200" kern="1200" dirty="0">
                <a:solidFill>
                  <a:schemeClr val="tx1"/>
                </a:solidFill>
                <a:effectLst/>
                <a:latin typeface="+mn-lt"/>
                <a:ea typeface="+mn-ea"/>
                <a:cs typeface="+mn-cs"/>
              </a:rPr>
              <a:t>商用だけでなく科学技術計算も対応するため、浮動小数点計算もできるようになっていました。さらに、技術仕様を標準化し「</a:t>
            </a:r>
            <a:r>
              <a:rPr kumimoji="1" lang="en-US" altLang="ja-JP" sz="1200" kern="1200" dirty="0">
                <a:solidFill>
                  <a:schemeClr val="tx1"/>
                </a:solidFill>
                <a:effectLst/>
                <a:latin typeface="+mn-lt"/>
                <a:ea typeface="+mn-ea"/>
                <a:cs typeface="+mn-cs"/>
              </a:rPr>
              <a:t>System/360</a:t>
            </a:r>
            <a:r>
              <a:rPr kumimoji="1" lang="ja-JP" altLang="ja-JP" sz="1200" kern="1200" dirty="0">
                <a:solidFill>
                  <a:schemeClr val="tx1"/>
                </a:solidFill>
                <a:effectLst/>
                <a:latin typeface="+mn-lt"/>
                <a:ea typeface="+mn-ea"/>
                <a:cs typeface="+mn-cs"/>
              </a:rPr>
              <a:t>アーキテクチャ」として公開しました。</a:t>
            </a:r>
          </a:p>
          <a:p>
            <a:r>
              <a:rPr kumimoji="1" lang="ja-JP" altLang="ja-JP" sz="1200" kern="1200" dirty="0">
                <a:solidFill>
                  <a:schemeClr val="tx1"/>
                </a:solidFill>
                <a:effectLst/>
                <a:latin typeface="+mn-lt"/>
                <a:ea typeface="+mn-ea"/>
                <a:cs typeface="+mn-cs"/>
              </a:rPr>
              <a:t>「アーキテクチャ」とは、「設計思想」あるいは「方式」という意味です。この「アーキテクチャ」が同じであれば、規模の大小にかかわらずプログラムやデータの互換性が保証されるばかりでなく、そこに接続される機器類も同じものを使うことができました。この「アーキテクチャ」の確立によ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は互換性のある設計で様々な価格のシステムを提供できたのです。</a:t>
            </a:r>
          </a:p>
          <a:p>
            <a:r>
              <a:rPr kumimoji="1" lang="ja-JP" altLang="ja-JP" sz="1200" kern="1200" dirty="0">
                <a:solidFill>
                  <a:schemeClr val="tx1"/>
                </a:solidFill>
                <a:effectLst/>
                <a:latin typeface="+mn-lt"/>
                <a:ea typeface="+mn-ea"/>
                <a:cs typeface="+mn-cs"/>
              </a:rPr>
              <a:t>また、「アーキテクチャ」が公開されたことにより、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以外の企業が</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の上で動くプログラムを開発できるようになりました。また、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に接続可能な機器の開発も容易になりました。その結果、</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の周辺に多くの関連ビジネスが生まれていったのです。</a:t>
            </a:r>
          </a:p>
          <a:p>
            <a:r>
              <a:rPr kumimoji="1" lang="ja-JP" altLang="ja-JP" sz="1200" kern="1200" dirty="0">
                <a:solidFill>
                  <a:schemeClr val="tx1"/>
                </a:solidFill>
                <a:effectLst/>
                <a:latin typeface="+mn-lt"/>
                <a:ea typeface="+mn-ea"/>
                <a:cs typeface="+mn-cs"/>
              </a:rPr>
              <a:t>今でこそ「オープン」が当たり前の時代ですが、当時は、ノウハウである技術仕様を公開することは、普通ではなかったようです。しかし、「アーキテクチャ」をオープンにすることで、</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の周辺に多くのビジネスが生まれ、エコシステム（生態系）を形成するに至り、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のコンピュータは業界の標準として市場を席巻することになりました。</a:t>
            </a:r>
          </a:p>
          <a:p>
            <a:r>
              <a:rPr kumimoji="1" lang="ja-JP" altLang="ja-JP" sz="1200" kern="1200" dirty="0">
                <a:solidFill>
                  <a:schemeClr val="tx1"/>
                </a:solidFill>
                <a:effectLst/>
                <a:latin typeface="+mn-lt"/>
                <a:ea typeface="+mn-ea"/>
                <a:cs typeface="+mn-cs"/>
              </a:rPr>
              <a:t>このような時代、我が国の通産省は国産コンピュータ・メーカーを保護するため、国策として</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の後継である</a:t>
            </a:r>
            <a:r>
              <a:rPr kumimoji="1" lang="en-US" altLang="ja-JP" sz="1200" kern="1200" dirty="0">
                <a:solidFill>
                  <a:schemeClr val="tx1"/>
                </a:solidFill>
                <a:effectLst/>
                <a:latin typeface="+mn-lt"/>
                <a:ea typeface="+mn-ea"/>
                <a:cs typeface="+mn-cs"/>
              </a:rPr>
              <a:t>S/370</a:t>
            </a:r>
            <a:r>
              <a:rPr kumimoji="1" lang="ja-JP" altLang="ja-JP" sz="1200" kern="1200" dirty="0">
                <a:solidFill>
                  <a:schemeClr val="tx1"/>
                </a:solidFill>
                <a:effectLst/>
                <a:latin typeface="+mn-lt"/>
                <a:ea typeface="+mn-ea"/>
                <a:cs typeface="+mn-cs"/>
              </a:rPr>
              <a:t>の「アーキテクチャ」を使った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互換機を開発、</a:t>
            </a:r>
            <a:r>
              <a:rPr kumimoji="1" lang="en-US" altLang="ja-JP" sz="1200" kern="1200" dirty="0">
                <a:solidFill>
                  <a:schemeClr val="tx1"/>
                </a:solidFill>
                <a:effectLst/>
                <a:latin typeface="+mn-lt"/>
                <a:ea typeface="+mn-ea"/>
                <a:cs typeface="+mn-cs"/>
              </a:rPr>
              <a:t>1975</a:t>
            </a:r>
            <a:r>
              <a:rPr kumimoji="1" lang="ja-JP" altLang="ja-JP" sz="1200" kern="1200" dirty="0">
                <a:solidFill>
                  <a:schemeClr val="tx1"/>
                </a:solidFill>
                <a:effectLst/>
                <a:latin typeface="+mn-lt"/>
                <a:ea typeface="+mn-ea"/>
                <a:cs typeface="+mn-cs"/>
              </a:rPr>
              <a:t>年に富士通の</a:t>
            </a:r>
            <a:r>
              <a:rPr kumimoji="1" lang="en-US" altLang="ja-JP" sz="1200" kern="1200" dirty="0">
                <a:solidFill>
                  <a:schemeClr val="tx1"/>
                </a:solidFill>
                <a:effectLst/>
                <a:latin typeface="+mn-lt"/>
                <a:ea typeface="+mn-ea"/>
                <a:cs typeface="+mn-cs"/>
              </a:rPr>
              <a:t>M190</a:t>
            </a:r>
            <a:r>
              <a:rPr kumimoji="1" lang="ja-JP" altLang="ja-JP" sz="1200" kern="1200" dirty="0">
                <a:solidFill>
                  <a:schemeClr val="tx1"/>
                </a:solidFill>
                <a:effectLst/>
                <a:latin typeface="+mn-lt"/>
                <a:ea typeface="+mn-ea"/>
                <a:cs typeface="+mn-cs"/>
              </a:rPr>
              <a:t>が初出荷されたのです。</a:t>
            </a:r>
          </a:p>
          <a:p>
            <a:r>
              <a:rPr kumimoji="1" lang="ja-JP" altLang="ja-JP" sz="1200" kern="1200" dirty="0">
                <a:solidFill>
                  <a:schemeClr val="tx1"/>
                </a:solidFill>
                <a:effectLst/>
                <a:latin typeface="+mn-lt"/>
                <a:ea typeface="+mn-ea"/>
                <a:cs typeface="+mn-cs"/>
              </a:rPr>
              <a:t>このような、</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が絶対的な地位を維持していた</a:t>
            </a:r>
            <a:r>
              <a:rPr kumimoji="1" lang="en-US" altLang="ja-JP" sz="1200" kern="1200" dirty="0">
                <a:solidFill>
                  <a:schemeClr val="tx1"/>
                </a:solidFill>
                <a:effectLst/>
                <a:latin typeface="+mn-lt"/>
                <a:ea typeface="+mn-ea"/>
                <a:cs typeface="+mn-cs"/>
              </a:rPr>
              <a:t>1977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DEC</a:t>
            </a:r>
            <a:r>
              <a:rPr kumimoji="1" lang="ja-JP" altLang="ja-JP" sz="1200" kern="1200" dirty="0">
                <a:solidFill>
                  <a:schemeClr val="tx1"/>
                </a:solidFill>
                <a:effectLst/>
                <a:latin typeface="+mn-lt"/>
                <a:ea typeface="+mn-ea"/>
                <a:cs typeface="+mn-cs"/>
              </a:rPr>
              <a:t>社（現</a:t>
            </a:r>
            <a:r>
              <a:rPr kumimoji="1" lang="en-US" altLang="ja-JP" sz="1200" kern="1200" dirty="0">
                <a:solidFill>
                  <a:schemeClr val="tx1"/>
                </a:solidFill>
                <a:effectLst/>
                <a:latin typeface="+mn-lt"/>
                <a:ea typeface="+mn-ea"/>
                <a:cs typeface="+mn-cs"/>
              </a:rPr>
              <a:t>HP</a:t>
            </a:r>
            <a:r>
              <a:rPr kumimoji="1" lang="ja-JP" altLang="ja-JP" sz="1200" kern="1200" dirty="0">
                <a:solidFill>
                  <a:schemeClr val="tx1"/>
                </a:solidFill>
                <a:effectLst/>
                <a:latin typeface="+mn-lt"/>
                <a:ea typeface="+mn-ea"/>
                <a:cs typeface="+mn-cs"/>
              </a:rPr>
              <a:t>社）が</a:t>
            </a:r>
            <a:r>
              <a:rPr kumimoji="1" lang="en-US" altLang="ja-JP" sz="1200" kern="1200" dirty="0">
                <a:solidFill>
                  <a:schemeClr val="tx1"/>
                </a:solidFill>
                <a:effectLst/>
                <a:latin typeface="+mn-lt"/>
                <a:ea typeface="+mn-ea"/>
                <a:cs typeface="+mn-cs"/>
              </a:rPr>
              <a:t>VAX11/780</a:t>
            </a:r>
            <a:r>
              <a:rPr kumimoji="1" lang="ja-JP" altLang="ja-JP" sz="1200" kern="1200" dirty="0">
                <a:solidFill>
                  <a:schemeClr val="tx1"/>
                </a:solidFill>
                <a:effectLst/>
                <a:latin typeface="+mn-lt"/>
                <a:ea typeface="+mn-ea"/>
                <a:cs typeface="+mn-cs"/>
              </a:rPr>
              <a:t>といわれるコンピュータを発表しました。このコンピュータは、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のコンピュータに比べ処理性能当たりの単価が大幅に安く、最初は科学技術計算の分野で、さらには事務計算の分野へと用途を広げ、</a:t>
            </a:r>
            <a:r>
              <a:rPr kumimoji="1" lang="en-US" altLang="ja-JP" sz="1200" kern="1200" dirty="0">
                <a:solidFill>
                  <a:schemeClr val="tx1"/>
                </a:solidFill>
                <a:effectLst/>
                <a:latin typeface="+mn-lt"/>
                <a:ea typeface="+mn-ea"/>
                <a:cs typeface="+mn-cs"/>
              </a:rPr>
              <a:t>DEC</a:t>
            </a:r>
            <a:r>
              <a:rPr kumimoji="1" lang="ja-JP" altLang="ja-JP" sz="1200" kern="1200" dirty="0">
                <a:solidFill>
                  <a:schemeClr val="tx1"/>
                </a:solidFill>
                <a:effectLst/>
                <a:latin typeface="+mn-lt"/>
                <a:ea typeface="+mn-ea"/>
                <a:cs typeface="+mn-cs"/>
              </a:rPr>
              <a:t>社は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に次ぐ業界二位の地位にまで上り詰めていったのです。</a:t>
            </a:r>
          </a:p>
          <a:p>
            <a:r>
              <a:rPr kumimoji="1" lang="ja-JP" altLang="ja-JP" sz="1200" kern="1200" dirty="0">
                <a:solidFill>
                  <a:schemeClr val="tx1"/>
                </a:solidFill>
                <a:effectLst/>
                <a:latin typeface="+mn-lt"/>
                <a:ea typeface="+mn-ea"/>
                <a:cs typeface="+mn-cs"/>
              </a:rPr>
              <a:t>この成功に触発され、</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多くの小型コンピュータが出現しました。それが、オフィース・コンピュータ（オフコン）、ミニ・コンピュータ（ミニコン）、エンジニアリング・ワークステーションと呼ばれるコンピュータです。高価なメインフレームに全てを頼っていた当時、そこまで高性能、高機能ではなくてもいいので、もっと安くて、手軽に使えるコンピュータが欲しいと言う需要に応える形で、広く普及してゆきました。その後、これら小型コンピュータの性能も向上し、メインフレームで行っていたことを置き換えるようになるとともに、新しい業務をはじめからこれらの小型コンピュータで開発、あるいは、市販のパッケージ・ソフトウエアを使って利用するという流れが生まれてきたのです。これが、世に言う「ダウンサイジング」です。</a:t>
            </a:r>
          </a:p>
          <a:p>
            <a:r>
              <a:rPr kumimoji="1" lang="ja-JP" altLang="ja-JP" sz="1200" kern="1200" dirty="0">
                <a:solidFill>
                  <a:schemeClr val="tx1"/>
                </a:solidFill>
                <a:effectLst/>
                <a:latin typeface="+mn-lt"/>
                <a:ea typeface="+mn-ea"/>
                <a:cs typeface="+mn-cs"/>
              </a:rPr>
              <a:t>また、時を前後してパーソナル・コンピュータ</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も登場します。アップル、タンディ・ラジオシャック、コモドールといったいわゆる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御三家が、その名前の通り、個人が趣味で使うコンピュータとして登場します。その後、</a:t>
            </a:r>
            <a:r>
              <a:rPr kumimoji="1" lang="en-US" altLang="ja-JP" sz="1200" kern="1200" dirty="0">
                <a:solidFill>
                  <a:schemeClr val="tx1"/>
                </a:solidFill>
                <a:effectLst/>
                <a:latin typeface="+mn-lt"/>
                <a:ea typeface="+mn-ea"/>
                <a:cs typeface="+mn-cs"/>
              </a:rPr>
              <a:t>1981</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 Personal Computer model 5150</a:t>
            </a:r>
            <a:r>
              <a:rPr kumimoji="1" lang="ja-JP" altLang="ja-JP" sz="1200" kern="1200" dirty="0">
                <a:solidFill>
                  <a:schemeClr val="tx1"/>
                </a:solidFill>
                <a:effectLst/>
                <a:latin typeface="+mn-lt"/>
                <a:ea typeface="+mn-ea"/>
                <a:cs typeface="+mn-cs"/>
              </a:rPr>
              <a:t>（通称</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）を発売するに至り、ビジネスでの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利用が一気に加速しました。</a:t>
            </a:r>
          </a:p>
          <a:p>
            <a:r>
              <a:rPr kumimoji="1" lang="ja-JP" altLang="ja-JP" sz="1200" kern="1200" dirty="0">
                <a:solidFill>
                  <a:schemeClr val="tx1"/>
                </a:solidFill>
                <a:effectLst/>
                <a:latin typeface="+mn-lt"/>
                <a:ea typeface="+mn-ea"/>
                <a:cs typeface="+mn-cs"/>
              </a:rPr>
              <a:t>ただ、様々な小型コンピュータの出現は、技術標準の乱立を招き、</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出現以前と同様の混乱を招いたのです。この事態を大きく変えるきっかけとなったのが、</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でした。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のブランド力により、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への信頼が高まり、ビジネスでの利用が広がったこと、そして互換機の出現により、コストが大きく下がったことが理由です。</a:t>
            </a:r>
          </a:p>
          <a:p>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では後発だった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は、開発を急ぐために、市販の部品を使い、技術を公開して他社に周辺機器やアプリケーションソフトを作ってもらうという戦略を採用しました。コンピュータの中核であるプロセッサー（</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社から、また、オペレーティングシステム（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社から調達したのです。</a:t>
            </a:r>
          </a:p>
          <a:p>
            <a:r>
              <a:rPr kumimoji="1" lang="ja-JP" altLang="ja-JP" sz="1200" kern="1200" dirty="0">
                <a:solidFill>
                  <a:schemeClr val="tx1"/>
                </a:solidFill>
                <a:effectLst/>
                <a:latin typeface="+mn-lt"/>
                <a:ea typeface="+mn-ea"/>
                <a:cs typeface="+mn-cs"/>
              </a:rPr>
              <a:t>一方で、</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社は自社の</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の技術仕様を「インテル・アーキテクチャ（</a:t>
            </a:r>
            <a:r>
              <a:rPr kumimoji="1" lang="en-US" altLang="ja-JP" sz="1200" kern="1200" dirty="0">
                <a:solidFill>
                  <a:schemeClr val="tx1"/>
                </a:solidFill>
                <a:effectLst/>
                <a:latin typeface="+mn-lt"/>
                <a:ea typeface="+mn-ea"/>
                <a:cs typeface="+mn-cs"/>
              </a:rPr>
              <a:t>IA: Intel Architecture</a:t>
            </a:r>
            <a:r>
              <a:rPr kumimoji="1" lang="ja-JP" altLang="ja-JP" sz="1200" kern="1200" dirty="0">
                <a:solidFill>
                  <a:schemeClr val="tx1"/>
                </a:solidFill>
                <a:effectLst/>
                <a:latin typeface="+mn-lt"/>
                <a:ea typeface="+mn-ea"/>
                <a:cs typeface="+mn-cs"/>
              </a:rPr>
              <a:t>）」として公開、</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以外でコンピュータを構成するために必要な周辺の</a:t>
            </a:r>
            <a:r>
              <a:rPr kumimoji="1" lang="en-US" altLang="ja-JP" sz="1200" kern="1200" dirty="0">
                <a:solidFill>
                  <a:schemeClr val="tx1"/>
                </a:solidFill>
                <a:effectLst/>
                <a:latin typeface="+mn-lt"/>
                <a:ea typeface="+mn-ea"/>
                <a:cs typeface="+mn-cs"/>
              </a:rPr>
              <a:t>LSI</a:t>
            </a:r>
            <a:r>
              <a:rPr kumimoji="1" lang="ja-JP" altLang="ja-JP" sz="1200" kern="1200" dirty="0">
                <a:solidFill>
                  <a:schemeClr val="tx1"/>
                </a:solidFill>
                <a:effectLst/>
                <a:latin typeface="+mn-lt"/>
                <a:ea typeface="+mn-ea"/>
                <a:cs typeface="+mn-cs"/>
              </a:rPr>
              <a:t>やそれらを搭載するプリント基板であるマザーボードなどをセットで提供し始めました。</a:t>
            </a:r>
          </a:p>
          <a:p>
            <a:r>
              <a:rPr kumimoji="1" lang="ja-JP" altLang="ja-JP" sz="1200" kern="1200" dirty="0">
                <a:solidFill>
                  <a:schemeClr val="tx1"/>
                </a:solidFill>
                <a:effectLst/>
                <a:latin typeface="+mn-lt"/>
                <a:ea typeface="+mn-ea"/>
                <a:cs typeface="+mn-cs"/>
              </a:rPr>
              <a:t>さらに、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社も独自に、この</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製品の上で動作する基本ソフトウェア（</a:t>
            </a:r>
            <a:r>
              <a:rPr kumimoji="1" lang="en-US" altLang="ja-JP" sz="1200" kern="1200" dirty="0">
                <a:solidFill>
                  <a:schemeClr val="tx1"/>
                </a:solidFill>
                <a:effectLst/>
                <a:latin typeface="+mn-lt"/>
                <a:ea typeface="+mn-ea"/>
                <a:cs typeface="+mn-cs"/>
              </a:rPr>
              <a:t>OS: Operating System</a:t>
            </a:r>
            <a:r>
              <a:rPr kumimoji="1" lang="ja-JP" altLang="ja-JP" sz="1200" kern="1200" dirty="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MS/DOS</a:t>
            </a:r>
            <a:r>
              <a:rPr kumimoji="1" lang="ja-JP" altLang="ja-JP" sz="1200" kern="1200" dirty="0">
                <a:solidFill>
                  <a:schemeClr val="tx1"/>
                </a:solidFill>
                <a:effectLst/>
                <a:latin typeface="+mn-lt"/>
                <a:ea typeface="+mn-ea"/>
                <a:cs typeface="+mn-cs"/>
              </a:rPr>
              <a:t>さらにはその後継である</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を販売するようになりました。</a:t>
            </a:r>
          </a:p>
          <a:p>
            <a:r>
              <a:rPr kumimoji="1" lang="ja-JP" altLang="ja-JP" sz="1200" kern="1200" dirty="0">
                <a:solidFill>
                  <a:schemeClr val="tx1"/>
                </a:solidFill>
                <a:effectLst/>
                <a:latin typeface="+mn-lt"/>
                <a:ea typeface="+mn-ea"/>
                <a:cs typeface="+mn-cs"/>
              </a:rPr>
              <a:t>その結果、</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で無くても</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を製造できるようになったのです。</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の誕生です。価格が安く、本家の</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と同じ周辺機器を使え、同じアプリケーションソフトが動作する互換</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は広く支持され、一気にコモディティ化し、ユーザーの裾野が大きく広がったのです。</a:t>
            </a:r>
          </a:p>
          <a:p>
            <a:r>
              <a:rPr kumimoji="1" lang="ja-JP" altLang="ja-JP" sz="1200" kern="1200" dirty="0">
                <a:solidFill>
                  <a:schemeClr val="tx1"/>
                </a:solidFill>
                <a:effectLst/>
                <a:latin typeface="+mn-lt"/>
                <a:ea typeface="+mn-ea"/>
                <a:cs typeface="+mn-cs"/>
              </a:rPr>
              <a:t>こうして</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互換機は市場を制覇しました。現在の</a:t>
            </a:r>
            <a:r>
              <a:rPr kumimoji="1" lang="en-US" altLang="ja-JP" sz="1200" kern="1200" dirty="0">
                <a:solidFill>
                  <a:schemeClr val="tx1"/>
                </a:solidFill>
                <a:effectLst/>
                <a:latin typeface="+mn-lt"/>
                <a:ea typeface="+mn-ea"/>
                <a:cs typeface="+mn-cs"/>
              </a:rPr>
              <a:t>Windows PC</a:t>
            </a:r>
            <a:r>
              <a:rPr kumimoji="1" lang="ja-JP" altLang="ja-JP" sz="1200" kern="1200" dirty="0">
                <a:solidFill>
                  <a:schemeClr val="tx1"/>
                </a:solidFill>
                <a:effectLst/>
                <a:latin typeface="+mn-lt"/>
                <a:ea typeface="+mn-ea"/>
                <a:cs typeface="+mn-cs"/>
              </a:rPr>
              <a:t>です。ところが皮肉なことに、互換機に市場を奪われた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自身の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関連の売上は伸び悩み、コモディティ化によって利益率も悪化しました。その結果、ついに</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事業を他社に売却してしまうことになったのです。そんな</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市場の拡大に後押しされ、</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はより高性能な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を開発すると共に、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は、個人が使用することを前提とした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を拡張して、複数のユーザーが同時に使用することを前提としたサーバー</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を開発するに至り、コンピュータ市場は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 Windows</a:t>
            </a:r>
            <a:r>
              <a:rPr kumimoji="1" lang="ja-JP" altLang="ja-JP" sz="1200" kern="1200" dirty="0">
                <a:solidFill>
                  <a:schemeClr val="tx1"/>
                </a:solidFill>
                <a:effectLst/>
                <a:latin typeface="+mn-lt"/>
                <a:ea typeface="+mn-ea"/>
                <a:cs typeface="+mn-cs"/>
              </a:rPr>
              <a:t>と </a:t>
            </a:r>
            <a:r>
              <a:rPr kumimoji="1" lang="en-US" altLang="ja-JP" sz="1200" kern="1200" dirty="0">
                <a:solidFill>
                  <a:schemeClr val="tx1"/>
                </a:solidFill>
                <a:effectLst/>
                <a:latin typeface="+mn-lt"/>
                <a:ea typeface="+mn-ea"/>
                <a:cs typeface="+mn-cs"/>
              </a:rPr>
              <a:t>Intel CPU</a:t>
            </a:r>
            <a:r>
              <a:rPr kumimoji="1" lang="ja-JP" altLang="ja-JP" sz="1200" kern="1200" dirty="0">
                <a:solidFill>
                  <a:schemeClr val="tx1"/>
                </a:solidFill>
                <a:effectLst/>
                <a:latin typeface="+mn-lt"/>
                <a:ea typeface="+mn-ea"/>
                <a:cs typeface="+mn-cs"/>
              </a:rPr>
              <a:t>との組合せ、世に言う</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の時代へと動き始めたのです。</a:t>
            </a:r>
          </a:p>
          <a:p>
            <a:r>
              <a:rPr kumimoji="1" lang="ja-JP" altLang="ja-JP" sz="1200" kern="1200" dirty="0">
                <a:solidFill>
                  <a:schemeClr val="tx1"/>
                </a:solidFill>
                <a:effectLst/>
                <a:latin typeface="+mn-lt"/>
                <a:ea typeface="+mn-ea"/>
                <a:cs typeface="+mn-cs"/>
              </a:rPr>
              <a:t>その結果、それまで乱立していたアーキテクチャは</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に収斂し、さらなる技術の進化と大量生産によって、コンピュータの調達に必要なコスト（</a:t>
            </a:r>
            <a:r>
              <a:rPr kumimoji="1" lang="en-US" altLang="ja-JP" sz="1200" kern="1200" dirty="0">
                <a:solidFill>
                  <a:schemeClr val="tx1"/>
                </a:solidFill>
                <a:effectLst/>
                <a:latin typeface="+mn-lt"/>
                <a:ea typeface="+mn-ea"/>
                <a:cs typeface="+mn-cs"/>
              </a:rPr>
              <a:t>TCA: Total Cost of Acquisition</a:t>
            </a:r>
            <a:r>
              <a:rPr kumimoji="1" lang="ja-JP" altLang="ja-JP" sz="1200" kern="1200" dirty="0">
                <a:solidFill>
                  <a:schemeClr val="tx1"/>
                </a:solidFill>
                <a:effectLst/>
                <a:latin typeface="+mn-lt"/>
                <a:ea typeface="+mn-ea"/>
                <a:cs typeface="+mn-cs"/>
              </a:rPr>
              <a:t>）は、大幅に下がっていったのです。</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年代も半ば頃になると</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は一人一台、一社でメインフレームや多数のサーバーを所有する時代を向かえたのです。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TCA</a:t>
            </a:r>
            <a:r>
              <a:rPr kumimoji="1" lang="ja-JP" altLang="ja-JP" sz="1200" kern="1200" dirty="0">
                <a:solidFill>
                  <a:schemeClr val="tx1"/>
                </a:solidFill>
                <a:effectLst/>
                <a:latin typeface="+mn-lt"/>
                <a:ea typeface="+mn-ea"/>
                <a:cs typeface="+mn-cs"/>
              </a:rPr>
              <a:t>の低下と共にコンピュータは、ひとつの企業に大量に導入されるようになりました。その結果、コンピュータを置く設備やスペース、ソフトウェアの導入やバージョンアップ、トラブル対応、ネットワークの接続、バックアップ、セキュリティ対策など、所有することに伴う維持、管理のコスト（</a:t>
            </a:r>
            <a:r>
              <a:rPr kumimoji="1" lang="en-US" altLang="ja-JP" sz="1200" kern="1200" dirty="0">
                <a:solidFill>
                  <a:schemeClr val="tx1"/>
                </a:solidFill>
                <a:effectLst/>
                <a:latin typeface="+mn-lt"/>
                <a:ea typeface="+mn-ea"/>
                <a:cs typeface="+mn-cs"/>
              </a:rPr>
              <a:t>TCO: Total Cost of Ownership</a:t>
            </a:r>
            <a:r>
              <a:rPr kumimoji="1" lang="ja-JP" altLang="ja-JP" sz="1200" kern="1200" dirty="0">
                <a:solidFill>
                  <a:schemeClr val="tx1"/>
                </a:solidFill>
                <a:effectLst/>
                <a:latin typeface="+mn-lt"/>
                <a:ea typeface="+mn-ea"/>
                <a:cs typeface="+mn-cs"/>
              </a:rPr>
              <a:t>）が大幅に上昇することになりました。その金額は、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予算の</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割に達するまでになってしまったのです。この事態に対処しなければなりません。そんなニーズの高まりの中に、クラウドが登場したのです。</a:t>
            </a:r>
          </a:p>
          <a:p>
            <a:pPr eaLnBrk="1" hangingPunct="1"/>
            <a:endParaRPr lang="ja-JP" altLang="en-US" dirty="0"/>
          </a:p>
        </p:txBody>
      </p:sp>
    </p:spTree>
    <p:extLst>
      <p:ext uri="{BB962C8B-B14F-4D97-AF65-F5344CB8AC3E}">
        <p14:creationId xmlns:p14="http://schemas.microsoft.com/office/powerpoint/2010/main" val="156266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は、業務効率を高めるためには、既に欠かせないものとなっています。また、企業の成長や競争力を維持するためのグローバル展開や新規事業への進出のためにも、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なしでは対応できません。</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範囲が広がり、その重要性が高まるほどに、災害やセキュリティへの対応も、これまでにも増して強く求められるようになりました。また、モバイルやビッグ・データといった、新しいテクノロジーへの対応も業務の現場から求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需要の高まりとは裏腹に、企業内の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に責任を持つ情報システム部門は、ふたつの大きな問題を抱えています。そのひとつが、先ほど説明した</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の増大です。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への需要が高まれば、</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が増大します。それでも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予算が増えるのであれば、何とか対処できます。しかし、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に関わるお金は、事業投資とはなかなか見做されず、経費として常に削減の圧力がかかっています。これが、もうひとつの問題です。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業務や経営の要請に応えたくても、「所有」している既存のシステムを維持管理するための</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にお金が掛かり過ぎて、応えることができません。しかも、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予算が今後大きく増える見込みもありません。そんな問題を情報システム部門は抱えているのです。</a:t>
            </a:r>
          </a:p>
          <a:p>
            <a:r>
              <a:rPr kumimoji="1" lang="ja-JP" altLang="ja-JP" sz="1200" kern="1200" dirty="0">
                <a:solidFill>
                  <a:schemeClr val="tx1"/>
                </a:solidFill>
                <a:effectLst/>
                <a:latin typeface="+mn-lt"/>
                <a:ea typeface="+mn-ea"/>
                <a:cs typeface="+mn-cs"/>
              </a:rPr>
              <a:t>ならば、「所有」することを辞め、自分達で、システム資源の面倒をみなければ、</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は削減できるはずです。また、クラウドで提供されているプラットフォームやアプリケーションを使えば、開発工数の削減や、場合によっては開発さえも必要なくなります。そんな期待から、いま「使用」のクラウドへの注目が集まっ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3575393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情報システムを自社資産として「所有」することから外部サービスとして「使用」するようになると、システム資源の調達や変更が、簡単に行えるようになります。例えば、クラウド以前の「所有」の時代は、次のような多くの手順を踏まなくてはなりませんでした。</a:t>
            </a:r>
          </a:p>
          <a:p>
            <a:pPr lvl="0"/>
            <a:r>
              <a:rPr kumimoji="1" lang="ja-JP" altLang="ja-JP" sz="1200" kern="1200" dirty="0">
                <a:solidFill>
                  <a:schemeClr val="tx1"/>
                </a:solidFill>
                <a:effectLst/>
                <a:latin typeface="+mn-lt"/>
                <a:ea typeface="+mn-ea"/>
                <a:cs typeface="+mn-cs"/>
              </a:rPr>
              <a:t>リース期間に合わせ将来の需要を予測してサイジングする。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ベンダーにシステム構成の提案を求め見積を依頼し価格交渉を行う。</a:t>
            </a:r>
          </a:p>
          <a:p>
            <a:pPr lvl="0"/>
            <a:r>
              <a:rPr kumimoji="1" lang="ja-JP" altLang="ja-JP" sz="1200" kern="1200" dirty="0">
                <a:solidFill>
                  <a:schemeClr val="tx1"/>
                </a:solidFill>
                <a:effectLst/>
                <a:latin typeface="+mn-lt"/>
                <a:ea typeface="+mn-ea"/>
                <a:cs typeface="+mn-cs"/>
              </a:rPr>
              <a:t>稟議書を作成して承認・決済の手続きを行う。</a:t>
            </a:r>
          </a:p>
          <a:p>
            <a:pPr lvl="0"/>
            <a:r>
              <a:rPr kumimoji="1" lang="ja-JP" altLang="ja-JP" sz="1200" kern="1200" dirty="0">
                <a:solidFill>
                  <a:schemeClr val="tx1"/>
                </a:solidFill>
                <a:effectLst/>
                <a:latin typeface="+mn-lt"/>
                <a:ea typeface="+mn-ea"/>
                <a:cs typeface="+mn-cs"/>
              </a:rPr>
              <a:t>決定した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ベンダーに発注する。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ベンダーはメーカーに調達を依頼する。</a:t>
            </a:r>
          </a:p>
          <a:p>
            <a:pPr lvl="0"/>
            <a:r>
              <a:rPr kumimoji="1" lang="ja-JP" altLang="ja-JP" sz="1200" kern="1200" dirty="0">
                <a:solidFill>
                  <a:schemeClr val="tx1"/>
                </a:solidFill>
                <a:effectLst/>
                <a:latin typeface="+mn-lt"/>
                <a:ea typeface="+mn-ea"/>
                <a:cs typeface="+mn-cs"/>
              </a:rPr>
              <a:t>調達した機器をキッティングする。</a:t>
            </a:r>
          </a:p>
          <a:p>
            <a:pPr lvl="0"/>
            <a:r>
              <a:rPr kumimoji="1" lang="ja-JP" altLang="ja-JP" sz="1200" kern="1200" dirty="0">
                <a:solidFill>
                  <a:schemeClr val="tx1"/>
                </a:solidFill>
                <a:effectLst/>
                <a:latin typeface="+mn-lt"/>
                <a:ea typeface="+mn-ea"/>
                <a:cs typeface="+mn-cs"/>
              </a:rPr>
              <a:t>ユーザー企業のオンサイトに据え付け、ソフトウェアの導入や設定を行う。</a:t>
            </a:r>
          </a:p>
          <a:p>
            <a:pPr lvl="0"/>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そのため、調達には数週間から数ヶ月かかりました。一方、クラウドであれば、実に簡単です。</a:t>
            </a:r>
          </a:p>
          <a:p>
            <a:pPr lvl="0"/>
            <a:r>
              <a:rPr kumimoji="1" lang="ja-JP" altLang="ja-JP" sz="1200" kern="1200" dirty="0">
                <a:solidFill>
                  <a:schemeClr val="tx1"/>
                </a:solidFill>
                <a:effectLst/>
                <a:latin typeface="+mn-lt"/>
                <a:ea typeface="+mn-ea"/>
                <a:cs typeface="+mn-cs"/>
              </a:rPr>
              <a:t>当面必要なリソースを考えてサイジングをおこなう。</a:t>
            </a:r>
          </a:p>
          <a:p>
            <a:pPr lvl="0"/>
            <a:r>
              <a:rPr kumimoji="1" lang="ja-JP" altLang="ja-JP" sz="1200" kern="1200" dirty="0">
                <a:solidFill>
                  <a:schemeClr val="tx1"/>
                </a:solidFill>
                <a:effectLst/>
                <a:latin typeface="+mn-lt"/>
                <a:ea typeface="+mn-ea"/>
                <a:cs typeface="+mn-cs"/>
              </a:rPr>
              <a:t>クラウド・サービスの</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に表示されるメニュー画面（セルフ・サービス・ポータル）からシステム構成を選択する。</a:t>
            </a:r>
          </a:p>
          <a:p>
            <a:pPr lvl="0"/>
            <a:r>
              <a:rPr kumimoji="1" lang="ja-JP" altLang="ja-JP" sz="1200" kern="1200" dirty="0">
                <a:solidFill>
                  <a:schemeClr val="tx1"/>
                </a:solidFill>
                <a:effectLst/>
                <a:latin typeface="+mn-lt"/>
                <a:ea typeface="+mn-ea"/>
                <a:cs typeface="+mn-cs"/>
              </a:rPr>
              <a:t>その画面からセキュリティのレベルやバックアップのタイミングなど運用に関わる項目を設定する。</a:t>
            </a:r>
          </a:p>
          <a:p>
            <a:pPr lvl="0"/>
            <a:r>
              <a:rPr kumimoji="1" lang="ja-JP" altLang="ja-JP" sz="1200" kern="1200" dirty="0">
                <a:solidFill>
                  <a:schemeClr val="tx1"/>
                </a:solidFill>
                <a:effectLst/>
                <a:latin typeface="+mn-lt"/>
                <a:ea typeface="+mn-ea"/>
                <a:cs typeface="+mn-cs"/>
              </a:rPr>
              <a:t>調達ボタンを押す。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間、数分から数十分といったところでしょう。あっという間です。使用量が増える、運用の要件が変わるなど、変更があれば、その都度メニュー画面で設定し直すことができるので、予測できない未来まで考えて、サイジングする必要はありません。また、電気代のように使用量に応じて支払う料金制度ですから、必要なくなれば、いつでも辞められますので、初期投資リスクを抑えることができます。つまり、クラウドは、「システム資源を調達するための</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385927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か月ごとに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倍になる」というムーアの法則に当てはめれば、</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年間で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2076593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a:solidFill>
                  <a:schemeClr val="tx1"/>
                </a:solidFill>
                <a:effectLst/>
                <a:latin typeface="+mn-lt"/>
                <a:ea typeface="+mn-ea"/>
                <a:cs typeface="+mn-cs"/>
              </a:rPr>
              <a:t>ODM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Original Design Manufacturing</a:t>
            </a:r>
            <a:r>
              <a:rPr kumimoji="1" lang="ja-JP" altLang="ja-JP" sz="1200" kern="1200" dirty="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a:solidFill>
                  <a:schemeClr val="tx1"/>
                </a:solidFill>
                <a:effectLst/>
                <a:latin typeface="+mn-lt"/>
                <a:ea typeface="+mn-ea"/>
                <a:cs typeface="+mn-cs"/>
                <a:hlinkClick r:id="rId3"/>
              </a:rPr>
              <a:t>http://itpro.nikkeibp.co.jp/atcl/news/14/112001992/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a:t>
            </a:r>
            <a:r>
              <a:rPr kumimoji="1" lang="en-US" altLang="ja-JP" sz="1200" kern="1200" dirty="0" err="1">
                <a:solidFill>
                  <a:schemeClr val="tx1"/>
                </a:solidFill>
                <a:effectLst/>
                <a:latin typeface="+mn-lt"/>
                <a:ea typeface="+mn-ea"/>
                <a:cs typeface="+mn-cs"/>
              </a:rPr>
              <a:t>Inftastracture</a:t>
            </a:r>
            <a:r>
              <a:rPr kumimoji="1" lang="ja-JP" altLang="ja-JP" sz="1200" kern="1200" dirty="0">
                <a:solidFill>
                  <a:schemeClr val="tx1"/>
                </a:solidFill>
                <a:effectLst/>
                <a:latin typeface="+mn-lt"/>
                <a:ea typeface="+mn-ea"/>
                <a:cs typeface="+mn-cs"/>
              </a:rPr>
              <a:t>）の技術だ。こちらについては、昨日の記事を参考にしていだきたい。</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http://</a:t>
            </a:r>
            <a:r>
              <a:rPr kumimoji="1" lang="en-US" altLang="ja-JP" sz="1200" kern="1200" dirty="0" err="1">
                <a:solidFill>
                  <a:schemeClr val="tx1"/>
                </a:solidFill>
                <a:effectLst/>
                <a:latin typeface="+mn-lt"/>
                <a:ea typeface="+mn-ea"/>
                <a:cs typeface="+mn-cs"/>
              </a:rPr>
              <a:t>blogs.itmedia.co.jp</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itsolutionjuku</a:t>
            </a:r>
            <a:r>
              <a:rPr kumimoji="1" lang="en-US" altLang="ja-JP" sz="1200" kern="1200" dirty="0">
                <a:solidFill>
                  <a:schemeClr val="tx1"/>
                </a:solidFill>
                <a:effectLst/>
                <a:latin typeface="+mn-lt"/>
                <a:ea typeface="+mn-ea"/>
                <a:cs typeface="+mn-cs"/>
              </a:rPr>
              <a:t>/2015/05/</a:t>
            </a:r>
            <a:r>
              <a:rPr kumimoji="1" lang="en-US" altLang="ja-JP" sz="1200" kern="1200" dirty="0" err="1">
                <a:solidFill>
                  <a:schemeClr val="tx1"/>
                </a:solidFill>
                <a:effectLst/>
                <a:latin typeface="+mn-lt"/>
                <a:ea typeface="+mn-ea"/>
                <a:cs typeface="+mn-cs"/>
              </a:rPr>
              <a:t>sdi.html</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80730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【図解】コレ１枚でわかるクラウドがもたらす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の新たな価値</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クラウド・コンピューティングの登場により、私たちの日常やビジネスにおける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の価値が大きく変化しつつあります。</a:t>
            </a:r>
          </a:p>
          <a:p>
            <a:r>
              <a:rPr kumimoji="1" lang="ja-JP" altLang="ja-JP" sz="1200" kern="1200" dirty="0">
                <a:solidFill>
                  <a:schemeClr val="tx1"/>
                </a:solidFill>
                <a:effectLst/>
                <a:latin typeface="+mn-lt"/>
                <a:ea typeface="+mn-ea"/>
                <a:cs typeface="+mn-cs"/>
              </a:rPr>
              <a:t>クラウドは、システム資源の価格破壊をもたらしました。例えば、世界最大のクラウド・サービス事業者である</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年のサービス開始以来、約</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回、一貫して値下げを繰り返しています。これに追従するように、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も値下げを繰り返し、熾烈な価格競争を展開しています。コンピューター機器の販売ビジネスでは、到底まねのできない価格競争と言えるでしょう。また、システム資源の調達や運用を従量課金型のサービスとして提供することで、ユーザー企業は、必要最小限のシステム資源を、僅かな運用管理負担で利用できるようになったのです。</a:t>
            </a:r>
          </a:p>
          <a:p>
            <a:r>
              <a:rPr kumimoji="1" lang="ja-JP" altLang="ja-JP" sz="1200" kern="1200" dirty="0">
                <a:solidFill>
                  <a:schemeClr val="tx1"/>
                </a:solidFill>
                <a:effectLst/>
                <a:latin typeface="+mn-lt"/>
                <a:ea typeface="+mn-ea"/>
                <a:cs typeface="+mn-cs"/>
              </a:rPr>
              <a:t>かつて、情報システムを構築し使用するためには、システム資源を購入し、運用管理の専門家を雇わなくてはなりませんでした。それなりの初期投資リスクを覚悟して、取り組まなければならなかったのです。しかし、クラウドの登場によりこの常識は覆されました。そのため、これま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の利用に二の足を踏んでいた業務領域や新規事業への適用が拡大しつつあります。</a:t>
            </a:r>
          </a:p>
          <a:p>
            <a:r>
              <a:rPr kumimoji="1" lang="ja-JP" altLang="ja-JP" sz="1200" kern="1200" dirty="0">
                <a:solidFill>
                  <a:schemeClr val="tx1"/>
                </a:solidFill>
                <a:effectLst/>
                <a:latin typeface="+mn-lt"/>
                <a:ea typeface="+mn-ea"/>
                <a:cs typeface="+mn-cs"/>
              </a:rPr>
              <a:t>また、スタートアップ企業にとっては、「失敗のコスト」が大きく低減し、容易にチャレンジできる環境が与えられるようになりました。</a:t>
            </a:r>
          </a:p>
          <a:p>
            <a:r>
              <a:rPr kumimoji="1" lang="ja-JP" altLang="ja-JP" sz="1200" kern="1200" dirty="0">
                <a:solidFill>
                  <a:schemeClr val="tx1"/>
                </a:solidFill>
                <a:effectLst/>
                <a:latin typeface="+mn-lt"/>
                <a:ea typeface="+mn-ea"/>
                <a:cs typeface="+mn-cs"/>
              </a:rPr>
              <a:t>新規事業の成功確率は、１千回に数回といわれるほどハードルの高いものです。そのため、初期投資リスクが大きな時代には、新規事業へのチャレンジは、慎重にならざるを得ず、また、膨大なスタートアップ資金を調達しなければなりませんでした。しかし、クラウドの普及により、少ない初期投資コストで、様々なアイデアを試してみることができるようになったのです。</a:t>
            </a:r>
          </a:p>
          <a:p>
            <a:r>
              <a:rPr kumimoji="1" lang="ja-JP" altLang="ja-JP" sz="1200" kern="1200" dirty="0">
                <a:solidFill>
                  <a:schemeClr val="tx1"/>
                </a:solidFill>
                <a:effectLst/>
                <a:latin typeface="+mn-lt"/>
                <a:ea typeface="+mn-ea"/>
                <a:cs typeface="+mn-cs"/>
              </a:rPr>
              <a:t>このように「失敗のコスト」が、低減することでチャレンジが促され、成功確率は変わらなくても、チャレンジの回数が増えることで、成功の回数も増えつつあります。その結果、イノベーションは促進され、適用業務領域を拡大しています。また、</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の普及により、高度なシステム機能を１から作り込まなくてもクラウド・サービスとして利用し、これを組み合わせることで、新たなサービスを作れる時代になりました。これによりシステム開発や運用管理と言っ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の難しさは隠蔽され、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利用者の裾野をこれまでになく拡大しつつあります。</a:t>
            </a:r>
          </a:p>
          <a:p>
            <a:r>
              <a:rPr kumimoji="1" lang="ja-JP" altLang="ja-JP" sz="1200" kern="1200" dirty="0">
                <a:solidFill>
                  <a:schemeClr val="tx1"/>
                </a:solidFill>
                <a:effectLst/>
                <a:latin typeface="+mn-lt"/>
                <a:ea typeface="+mn-ea"/>
                <a:cs typeface="+mn-cs"/>
              </a:rPr>
              <a:t>これに伴い、ビジネスや日常における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の価値は、向上してゆきます。同時に、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は、その存在自身を隠蔽化してしまうほどに、私たちの周囲や環境に溶け込む「</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のアンビエント化」をもたらしつつあると言えるでしょう。</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の価値は、これまでにも増して大きくなってゆきます。しかし、このような価値を生みだすことを目的とせず、工数提供という手段を価値と捉えるビジネスは、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の「サービス化」と、それに伴う「難しさの隠蔽」によって、ビジネス・チャンスを失ってゆくことを覚悟しなければならないでしょう。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42485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14799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41</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1143000" y="685800"/>
            <a:ext cx="4575175" cy="3430588"/>
          </a:xfrm>
          <a:ln/>
        </p:spPr>
      </p:sp>
      <p:sp>
        <p:nvSpPr>
          <p:cNvPr id="81924" name="Rectangle 3"/>
          <p:cNvSpPr>
            <a:spLocks noGrp="1" noChangeArrowheads="1"/>
          </p:cNvSpPr>
          <p:nvPr>
            <p:ph type="body" idx="1"/>
          </p:nvPr>
        </p:nvSpPr>
        <p:spPr>
          <a:xfrm>
            <a:off x="915040" y="4343441"/>
            <a:ext cx="5027920" cy="4115603"/>
          </a:xfrm>
          <a:noFill/>
        </p:spPr>
        <p:txBody>
          <a:bodyPr/>
          <a:lstStyle/>
          <a:p>
            <a:r>
              <a:rPr kumimoji="1" lang="ja-JP" altLang="ja-JP" sz="1200" kern="1200" dirty="0">
                <a:solidFill>
                  <a:schemeClr val="tx1"/>
                </a:solidFill>
                <a:effectLst/>
                <a:latin typeface="+mn-lt"/>
                <a:ea typeface="+mn-ea"/>
                <a:cs typeface="+mn-cs"/>
              </a:rPr>
              <a:t>「クラウド・コンピューティング」という言葉は、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を努めていたエリック・シュミットのスピーチがきっかけで使われるようになったことは、前述のとおりです。新しい言葉が大好きな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おかげで、各社各様の定義が生まれ、市場に様々な誤解や混乱を生みだしてしまったのです。</a:t>
            </a:r>
          </a:p>
          <a:p>
            <a:r>
              <a:rPr kumimoji="1" lang="en-US" altLang="ja-JP" sz="1200" kern="1200" dirty="0">
                <a:solidFill>
                  <a:schemeClr val="tx1"/>
                </a:solidFill>
                <a:effectLst/>
                <a:latin typeface="+mn-lt"/>
                <a:ea typeface="+mn-ea"/>
                <a:cs typeface="+mn-cs"/>
              </a:rPr>
              <a:t>2009</a:t>
            </a:r>
            <a:r>
              <a:rPr kumimoji="1" lang="ja-JP" altLang="ja-JP" sz="1200" kern="1200" dirty="0">
                <a:solidFill>
                  <a:schemeClr val="tx1"/>
                </a:solidFill>
                <a:effectLst/>
                <a:latin typeface="+mn-lt"/>
                <a:ea typeface="+mn-ea"/>
                <a:cs typeface="+mn-cs"/>
              </a:rPr>
              <a:t>年、こんな混乱に終止符を打ち、業界の健全な発展を意図し、米国商務省の配下にある国立標準技術研究所</a:t>
            </a:r>
            <a:r>
              <a:rPr kumimoji="1" lang="en-US" altLang="ja-JP" sz="1200" kern="1200" dirty="0">
                <a:solidFill>
                  <a:schemeClr val="tx1"/>
                </a:solidFill>
                <a:effectLst/>
                <a:latin typeface="+mn-lt"/>
                <a:ea typeface="+mn-ea"/>
                <a:cs typeface="+mn-cs"/>
              </a:rPr>
              <a:t>(National Institute of Standards and Technology : </a:t>
            </a:r>
            <a:r>
              <a:rPr kumimoji="1" lang="ja-JP" altLang="ja-JP" sz="1200" kern="1200" dirty="0">
                <a:solidFill>
                  <a:schemeClr val="tx1"/>
                </a:solidFill>
                <a:effectLst/>
                <a:latin typeface="+mn-lt"/>
                <a:ea typeface="+mn-ea"/>
                <a:cs typeface="+mn-cs"/>
              </a:rPr>
              <a:t>通称</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が、「クラウドの定義</a:t>
            </a:r>
            <a:r>
              <a:rPr kumimoji="1" lang="en-US" altLang="ja-JP" sz="1200" kern="1200" dirty="0">
                <a:solidFill>
                  <a:schemeClr val="tx1"/>
                </a:solidFill>
                <a:effectLst/>
                <a:latin typeface="+mn-lt"/>
                <a:ea typeface="+mn-ea"/>
                <a:cs typeface="+mn-cs"/>
              </a:rPr>
              <a:t>(The NIST Definition of Cloud Computing)</a:t>
            </a:r>
            <a:r>
              <a:rPr kumimoji="1" lang="ja-JP" altLang="ja-JP" sz="1200" kern="1200" dirty="0">
                <a:solidFill>
                  <a:schemeClr val="tx1"/>
                </a:solidFill>
                <a:effectLst/>
                <a:latin typeface="+mn-lt"/>
                <a:ea typeface="+mn-ea"/>
                <a:cs typeface="+mn-cs"/>
              </a:rPr>
              <a:t>」を発表、いまでは、広く受け入れられています。この定義は、決して特定の技術や規格を意味するものではなく、考え方の枠組みとして、捉えておくといいでしょう。</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の定義には、次のような記述があります。</a:t>
            </a:r>
          </a:p>
          <a:p>
            <a:r>
              <a:rPr kumimoji="1" lang="ja-JP" altLang="ja-JP" sz="1200" kern="1200" dirty="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dirty="0">
                <a:solidFill>
                  <a:schemeClr val="tx1"/>
                </a:solidFill>
                <a:effectLst/>
                <a:latin typeface="+mn-lt"/>
                <a:ea typeface="+mn-ea"/>
                <a:cs typeface="+mn-cs"/>
              </a:rPr>
              <a:t>ひと言で言えば、「コンピューティング資源を必要なとき必要なだけ簡単に使える仕組み」ということです。さらに、様々なクラウドの利用形態を「サービス・モデル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」と「配置モデル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」に分類、また、クラウドに備わっていなくてはならない「</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つの必須の特徴」をあげています。</a:t>
            </a:r>
          </a:p>
          <a:p>
            <a:r>
              <a:rPr kumimoji="1" lang="ja-JP" altLang="ja-JP" sz="1200" kern="1200" dirty="0">
                <a:solidFill>
                  <a:schemeClr val="tx1"/>
                </a:solidFill>
                <a:effectLst/>
                <a:latin typeface="+mn-lt"/>
                <a:ea typeface="+mn-ea"/>
                <a:cs typeface="+mn-cs"/>
              </a:rPr>
              <a:t>それでは、これらについて、ひとつひとつ見てゆくことにしましょう。</a:t>
            </a:r>
          </a:p>
          <a:p>
            <a:pPr eaLnBrk="1" hangingPunct="1"/>
            <a:endParaRPr lang="ja-JP" altLang="en-US" dirty="0"/>
          </a:p>
          <a:p>
            <a:pPr eaLnBrk="1" hangingPunct="1"/>
            <a:endParaRPr lang="ja-JP" altLang="en-US" dirty="0"/>
          </a:p>
        </p:txBody>
      </p:sp>
    </p:spTree>
    <p:extLst>
      <p:ext uri="{BB962C8B-B14F-4D97-AF65-F5344CB8AC3E}">
        <p14:creationId xmlns:p14="http://schemas.microsoft.com/office/powerpoint/2010/main" val="277503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42</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r>
              <a:rPr kumimoji="1" lang="ja-JP" altLang="ja-JP" sz="1200" kern="1200" dirty="0">
                <a:solidFill>
                  <a:schemeClr val="tx1"/>
                </a:solidFill>
                <a:effectLst/>
                <a:latin typeface="+mn-lt"/>
                <a:ea typeface="+mn-ea"/>
                <a:cs typeface="+mn-cs"/>
              </a:rPr>
              <a:t>クラウドをサービスとして提供するシステム資源の違いによって分類する考え方が「サービス・モデル（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）」です。</a:t>
            </a:r>
          </a:p>
          <a:p>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as a Service</a:t>
            </a:r>
            <a:r>
              <a:rPr kumimoji="1" lang="ja-JP" altLang="ja-JP" sz="1200" kern="1200" dirty="0">
                <a:solidFill>
                  <a:schemeClr val="tx1"/>
                </a:solidFill>
                <a:effectLst/>
                <a:latin typeface="+mn-lt"/>
                <a:ea typeface="+mn-ea"/>
                <a:cs typeface="+mn-cs"/>
              </a:rPr>
              <a:t>）は、電子メールやスケジュール管理、文書作成や表計算、財務会計や販売管理などのアプリケーションをネット越しに提供するサービスです。ユーザーは、アプリケーションを動かすためのハードウエアや</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、ミドルウェアの知識がなくても、アプリケーションについての設定や機能を理解していれば使うことができます。例えば、</a:t>
            </a:r>
            <a:r>
              <a:rPr kumimoji="1" lang="en-US" altLang="ja-JP" sz="1200" kern="1200" dirty="0" err="1">
                <a:solidFill>
                  <a:schemeClr val="tx1"/>
                </a:solidFill>
                <a:effectLst/>
                <a:latin typeface="+mn-lt"/>
                <a:ea typeface="+mn-ea"/>
                <a:cs typeface="+mn-cs"/>
              </a:rPr>
              <a:t>Salesforce.com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Office 365</a:t>
            </a:r>
            <a:r>
              <a:rPr kumimoji="1" lang="ja-JP" altLang="ja-JP" sz="1200" kern="1200" dirty="0">
                <a:solidFill>
                  <a:schemeClr val="tx1"/>
                </a:solidFill>
                <a:effectLst/>
                <a:latin typeface="+mn-lt"/>
                <a:ea typeface="+mn-ea"/>
                <a:cs typeface="+mn-cs"/>
              </a:rPr>
              <a:t>などがあります。</a:t>
            </a:r>
          </a:p>
          <a:p>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Platform as a Service</a:t>
            </a:r>
            <a:r>
              <a:rPr kumimoji="1" lang="ja-JP" altLang="ja-JP" sz="1200" kern="1200" dirty="0">
                <a:solidFill>
                  <a:schemeClr val="tx1"/>
                </a:solidFill>
                <a:effectLst/>
                <a:latin typeface="+mn-lt"/>
                <a:ea typeface="+mn-ea"/>
                <a:cs typeface="+mn-cs"/>
              </a:rPr>
              <a:t>）は、アプリケーションを開発や実行するためのシステム機能をサービスとして提供します。データベース、開発フレームワーク、実行時に必要なライブリーやモジュールを提供します。ユーザーは、インフラ構築や設定に煩わされることなく、アプリケーションを開発し、実行することができます。例えば、</a:t>
            </a:r>
            <a:r>
              <a:rPr kumimoji="1" lang="en-US" altLang="ja-JP" sz="1200" kern="1200" dirty="0">
                <a:solidFill>
                  <a:schemeClr val="tx1"/>
                </a:solidFill>
                <a:effectLst/>
                <a:latin typeface="+mn-lt"/>
                <a:ea typeface="+mn-ea"/>
                <a:cs typeface="+mn-cs"/>
              </a:rPr>
              <a:t>Microsoft Azure Platform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 Engine</a:t>
            </a:r>
            <a:r>
              <a:rPr kumimoji="1" lang="ja-JP" altLang="ja-JP" sz="1200" kern="1200" dirty="0">
                <a:solidFill>
                  <a:schemeClr val="tx1"/>
                </a:solidFill>
                <a:effectLst/>
                <a:latin typeface="+mn-lt"/>
                <a:ea typeface="+mn-ea"/>
                <a:cs typeface="+mn-cs"/>
              </a:rPr>
              <a:t>などがあげられます。</a:t>
            </a:r>
          </a:p>
          <a:p>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dirty="0">
                <a:solidFill>
                  <a:schemeClr val="tx1"/>
                </a:solidFill>
                <a:effectLst/>
                <a:latin typeface="+mn-lt"/>
                <a:ea typeface="+mn-ea"/>
                <a:cs typeface="+mn-cs"/>
              </a:rPr>
              <a:t>）は、サーバー、ストレージなどのシステム資源を提供するサービスです。ユーザーは、自分で</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やミドルウェアを導入し、設定を行わなくてはなりません。その上で動かすアプリケーションも自分で用意します。</a:t>
            </a:r>
          </a:p>
          <a:p>
            <a:r>
              <a:rPr kumimoji="1" lang="ja-JP" altLang="ja-JP" sz="1200" kern="1200" dirty="0">
                <a:solidFill>
                  <a:schemeClr val="tx1"/>
                </a:solidFill>
                <a:effectLst/>
                <a:latin typeface="+mn-lt"/>
                <a:ea typeface="+mn-ea"/>
                <a:cs typeface="+mn-cs"/>
              </a:rPr>
              <a:t>「所有」するシステムであれば、その都度、ベンダーと交渉し、手続きや据え付け導入作業をしなければなりません。しかし</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を使うと、メニュー画面であるセルフサービス・ポータルから、設定するだけで使うことができます。また、ストレージ容量やサーバー数は、必要に応じて、簡単に増減できます。そのスピードと変更に対する柔軟性は、比べものになりません。例えば、</a:t>
            </a:r>
            <a:r>
              <a:rPr kumimoji="1" lang="en-US" altLang="ja-JP" sz="1200" kern="1200" dirty="0">
                <a:solidFill>
                  <a:schemeClr val="tx1"/>
                </a:solidFill>
                <a:effectLst/>
                <a:latin typeface="+mn-lt"/>
                <a:ea typeface="+mn-ea"/>
                <a:cs typeface="+mn-cs"/>
              </a:rPr>
              <a:t>Amazon EC2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IIJ GIO</a:t>
            </a:r>
            <a:r>
              <a:rPr kumimoji="1" lang="ja-JP" altLang="ja-JP" sz="1200" kern="1200" dirty="0">
                <a:solidFill>
                  <a:schemeClr val="tx1"/>
                </a:solidFill>
                <a:effectLst/>
                <a:latin typeface="+mn-lt"/>
                <a:ea typeface="+mn-ea"/>
                <a:cs typeface="+mn-cs"/>
              </a:rPr>
              <a:t>クラウド、</a:t>
            </a:r>
            <a:r>
              <a:rPr kumimoji="1" lang="en-US" altLang="ja-JP" sz="1200" kern="1200" dirty="0">
                <a:solidFill>
                  <a:schemeClr val="tx1"/>
                </a:solidFill>
                <a:effectLst/>
                <a:latin typeface="+mn-lt"/>
                <a:ea typeface="+mn-ea"/>
                <a:cs typeface="+mn-cs"/>
              </a:rPr>
              <a:t>Google Compute Engine</a:t>
            </a:r>
            <a:r>
              <a:rPr kumimoji="1" lang="ja-JP" altLang="ja-JP" sz="1200" kern="1200" dirty="0">
                <a:solidFill>
                  <a:schemeClr val="tx1"/>
                </a:solidFill>
                <a:effectLst/>
                <a:latin typeface="+mn-lt"/>
                <a:ea typeface="+mn-ea"/>
                <a:cs typeface="+mn-cs"/>
              </a:rPr>
              <a:t>などがあげられます。</a:t>
            </a:r>
          </a:p>
          <a:p>
            <a:pPr eaLnBrk="1" hangingPunct="1"/>
            <a:endParaRPr lang="ja-JP" altLang="en-US" dirty="0"/>
          </a:p>
        </p:txBody>
      </p:sp>
    </p:spTree>
    <p:extLst>
      <p:ext uri="{BB962C8B-B14F-4D97-AF65-F5344CB8AC3E}">
        <p14:creationId xmlns:p14="http://schemas.microsoft.com/office/powerpoint/2010/main" val="3823008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43</a:t>
            </a:fld>
            <a:endParaRPr lang="en-US" altLang="ja-JP" dirty="0"/>
          </a:p>
        </p:txBody>
      </p:sp>
      <p:sp>
        <p:nvSpPr>
          <p:cNvPr id="22530" name="Rectangle 2"/>
          <p:cNvSpPr>
            <a:spLocks noGrp="1" noRot="1" noChangeAspect="1" noChangeArrowheads="1" noTextEdit="1"/>
          </p:cNvSpPr>
          <p:nvPr>
            <p:ph type="sldImg"/>
          </p:nvPr>
        </p:nvSpPr>
        <p:spPr>
          <a:xfrm>
            <a:off x="1143000" y="685800"/>
            <a:ext cx="4573588" cy="3430588"/>
          </a:xfrm>
          <a:ln/>
        </p:spPr>
      </p:sp>
      <p:sp>
        <p:nvSpPr>
          <p:cNvPr id="22531" name="Rectangle 3"/>
          <p:cNvSpPr>
            <a:spLocks noGrp="1" noChangeArrowheads="1"/>
          </p:cNvSpPr>
          <p:nvPr>
            <p:ph type="body" idx="1"/>
          </p:nvPr>
        </p:nvSpPr>
        <p:spPr>
          <a:xfrm>
            <a:off x="684378" y="4343110"/>
            <a:ext cx="5489244" cy="4115670"/>
          </a:xfrm>
          <a:noFill/>
          <a:ln/>
        </p:spPr>
        <p:txBody>
          <a:bodyPr/>
          <a:lstStyle/>
          <a:p>
            <a:r>
              <a:rPr kumimoji="1" lang="ja-JP" altLang="ja-JP" sz="1200" kern="1200" dirty="0">
                <a:solidFill>
                  <a:schemeClr val="tx1"/>
                </a:solidFill>
                <a:effectLst/>
                <a:latin typeface="+mn-lt"/>
                <a:ea typeface="+mn-ea"/>
                <a:cs typeface="+mn-cs"/>
              </a:rPr>
              <a:t>次は、「配置モデル（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）」です。システムの設置場所の違いによって、分類しようという考え方です。</a:t>
            </a:r>
          </a:p>
          <a:p>
            <a:r>
              <a:rPr kumimoji="1" lang="ja-JP" altLang="ja-JP" sz="1200" kern="1200" dirty="0">
                <a:solidFill>
                  <a:schemeClr val="tx1"/>
                </a:solidFill>
                <a:effectLst/>
                <a:latin typeface="+mn-lt"/>
                <a:ea typeface="+mn-ea"/>
                <a:cs typeface="+mn-cs"/>
              </a:rPr>
              <a:t>ひとつは、複数のユーザー企業がインターネットを介して共用するパブリック・クラウドです。これに対して、企業がシステム資源を自社で所有し、自社専用のクラウドとして使用するプライベート・クラウドがあります。</a:t>
            </a:r>
          </a:p>
          <a:p>
            <a:r>
              <a:rPr kumimoji="1" lang="ja-JP" altLang="ja-JP" sz="1200" kern="1200" dirty="0">
                <a:solidFill>
                  <a:schemeClr val="tx1"/>
                </a:solidFill>
                <a:effectLst/>
                <a:latin typeface="+mn-lt"/>
                <a:ea typeface="+mn-ea"/>
                <a:cs typeface="+mn-cs"/>
              </a:rPr>
              <a:t>もともとクラウド・コンピューティングは、先に紹介したエリック・シュミットの言葉にもあるように、パブリック・クラウドを説明するものでした。しかし、クラウドの技術を自社で占有するシステムに使えば、利用効率を高め、運用管理の負担を軽減できるとの考えから、プライベート・クラウドという言葉が生まれました。</a:t>
            </a:r>
          </a:p>
          <a:p>
            <a:r>
              <a:rPr kumimoji="1" lang="ja-JP" altLang="ja-JP" sz="1200" kern="1200" dirty="0">
                <a:solidFill>
                  <a:schemeClr val="tx1"/>
                </a:solidFill>
                <a:effectLst/>
                <a:latin typeface="+mn-lt"/>
                <a:ea typeface="+mn-ea"/>
                <a:cs typeface="+mn-cs"/>
              </a:rPr>
              <a:t>他にも</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の定義には含まれてはいませんが、「バーチャル・プライベート・クラウド」または、「ホステッド・プライベート・クラウド」という言葉が、最近では使われるようになりました。</a:t>
            </a:r>
          </a:p>
          <a:p>
            <a:r>
              <a:rPr kumimoji="1" lang="ja-JP" altLang="ja-JP" sz="1200" kern="1200" dirty="0">
                <a:solidFill>
                  <a:schemeClr val="tx1"/>
                </a:solidFill>
                <a:effectLst/>
                <a:latin typeface="+mn-lt"/>
                <a:ea typeface="+mn-ea"/>
                <a:cs typeface="+mn-cs"/>
              </a:rPr>
              <a:t>「パブリック・クラウドのコストパフォーマンスを享受したいが、他ユーザーの影響を受けるようでは、使い勝手が悪い。また、インターネットを介することでセキュリティの不安も払拭できない。しかし、プライベート・クラウドを自ら構築するだけの技術力も資金力もない。」</a:t>
            </a:r>
          </a:p>
          <a:p>
            <a:r>
              <a:rPr kumimoji="1" lang="ja-JP" altLang="ja-JP" sz="1200" kern="1200" dirty="0">
                <a:solidFill>
                  <a:schemeClr val="tx1"/>
                </a:solidFill>
                <a:effectLst/>
                <a:latin typeface="+mn-lt"/>
                <a:ea typeface="+mn-ea"/>
                <a:cs typeface="+mn-cs"/>
              </a:rPr>
              <a:t>こんなニーズに応えようというものです。これらは、パブリック・クラウドのシステム資源の一部を特定のユーザー専用に割り当て、他ユーザーには使わせないようにし、専用線や暗号化されたインターネット（</a:t>
            </a:r>
            <a:r>
              <a:rPr kumimoji="1" lang="en-US" altLang="ja-JP" sz="1200" kern="1200" dirty="0">
                <a:solidFill>
                  <a:schemeClr val="tx1"/>
                </a:solidFill>
                <a:effectLst/>
                <a:latin typeface="+mn-lt"/>
                <a:ea typeface="+mn-ea"/>
                <a:cs typeface="+mn-cs"/>
              </a:rPr>
              <a:t>VPN: Virtual Private Network</a:t>
            </a:r>
            <a:r>
              <a:rPr kumimoji="1" lang="ja-JP" altLang="ja-JP" sz="1200" kern="1200" dirty="0">
                <a:solidFill>
                  <a:schemeClr val="tx1"/>
                </a:solidFill>
                <a:effectLst/>
                <a:latin typeface="+mn-lt"/>
                <a:ea typeface="+mn-ea"/>
                <a:cs typeface="+mn-cs"/>
              </a:rPr>
              <a:t>）で接続して、あたかも自社専用のプライベート・クラウドのように利用させるサービスです。</a:t>
            </a:r>
          </a:p>
          <a:p>
            <a:r>
              <a:rPr kumimoji="1" lang="ja-JP" altLang="ja-JP" sz="1200" kern="1200" dirty="0">
                <a:solidFill>
                  <a:schemeClr val="tx1"/>
                </a:solidFill>
                <a:effectLst/>
                <a:latin typeface="+mn-lt"/>
                <a:ea typeface="+mn-ea"/>
                <a:cs typeface="+mn-cs"/>
              </a:rPr>
              <a:t>パブリックとプライベートのふたつを組み合わせて利用する形態をハイブリッド・クラウドといいます。</a:t>
            </a:r>
          </a:p>
        </p:txBody>
      </p:sp>
    </p:spTree>
    <p:extLst>
      <p:ext uri="{BB962C8B-B14F-4D97-AF65-F5344CB8AC3E}">
        <p14:creationId xmlns:p14="http://schemas.microsoft.com/office/powerpoint/2010/main" val="308481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1975915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44</a:t>
            </a:fld>
            <a:endParaRPr lang="en-US" altLang="ja-JP"/>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2"/>
            <a:ext cx="5486084" cy="4114221"/>
          </a:xfrm>
          <a:noFill/>
          <a:ln/>
        </p:spPr>
        <p:txBody>
          <a:bodyPr/>
          <a:lstStyle/>
          <a:p>
            <a:r>
              <a:rPr kumimoji="1" lang="ja-JP" altLang="ja-JP" sz="1200" kern="1200" dirty="0">
                <a:solidFill>
                  <a:schemeClr val="tx1"/>
                </a:solidFill>
                <a:effectLst/>
                <a:latin typeface="+mn-lt"/>
                <a:ea typeface="+mn-ea"/>
                <a:cs typeface="+mn-cs"/>
              </a:rPr>
              <a:t>次に、</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のクラウドの定義で述べられている「</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a:t>
            </a:r>
            <a:r>
              <a:rPr kumimoji="1" lang="en-US" altLang="ja-JP" sz="1200" kern="1200" dirty="0">
                <a:solidFill>
                  <a:schemeClr val="tx1"/>
                </a:solidFill>
                <a:effectLst/>
                <a:latin typeface="+mn-lt"/>
                <a:ea typeface="+mn-ea"/>
                <a:cs typeface="+mn-cs"/>
              </a:rPr>
              <a:t>(Five Essential Characteristics)</a:t>
            </a:r>
            <a:r>
              <a:rPr kumimoji="1" lang="ja-JP" altLang="ja-JP" sz="1200" kern="1200" dirty="0">
                <a:solidFill>
                  <a:schemeClr val="tx1"/>
                </a:solidFill>
                <a:effectLst/>
                <a:latin typeface="+mn-lt"/>
                <a:ea typeface="+mn-ea"/>
                <a:cs typeface="+mn-cs"/>
              </a:rPr>
              <a:t>について、説明しましょう。</a:t>
            </a:r>
          </a:p>
          <a:p>
            <a:pPr lvl="0"/>
            <a:r>
              <a:rPr kumimoji="1" lang="ja-JP" altLang="ja-JP" sz="1200" b="1" kern="1200" dirty="0">
                <a:solidFill>
                  <a:schemeClr val="tx1"/>
                </a:solidFill>
                <a:effectLst/>
                <a:latin typeface="+mn-lt"/>
                <a:ea typeface="+mn-ea"/>
                <a:cs typeface="+mn-cs"/>
              </a:rPr>
              <a:t>オンデマンド・セルフサービス </a:t>
            </a:r>
            <a:r>
              <a:rPr kumimoji="1" lang="ja-JP" altLang="ja-JP" sz="1200" kern="1200" dirty="0">
                <a:solidFill>
                  <a:schemeClr val="tx1"/>
                </a:solidFill>
                <a:effectLst/>
                <a:latin typeface="+mn-lt"/>
                <a:ea typeface="+mn-ea"/>
                <a:cs typeface="+mn-cs"/>
              </a:rPr>
              <a:t>： ユーザーが</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画面（セルフサービス・ポータル）からシステムの調達や各種設定を行うと人手を介することなく自動で実行してくれる仕組みを備えていること。</a:t>
            </a:r>
          </a:p>
          <a:p>
            <a:pPr lvl="0"/>
            <a:r>
              <a:rPr kumimoji="1" lang="ja-JP" altLang="ja-JP" sz="1200" b="1" kern="1200" dirty="0">
                <a:solidFill>
                  <a:schemeClr val="tx1"/>
                </a:solidFill>
                <a:effectLst/>
                <a:latin typeface="+mn-lt"/>
                <a:ea typeface="+mn-ea"/>
                <a:cs typeface="+mn-cs"/>
              </a:rPr>
              <a:t>幅広いネットワークアクセス </a:t>
            </a:r>
            <a:r>
              <a:rPr kumimoji="1" lang="en-US" altLang="ja-JP" sz="1200" kern="1200" dirty="0">
                <a:solidFill>
                  <a:schemeClr val="tx1"/>
                </a:solidFill>
                <a:effectLst/>
                <a:latin typeface="+mn-lt"/>
                <a:ea typeface="+mn-ea"/>
                <a:cs typeface="+mn-cs"/>
              </a:rPr>
              <a:t>: PC</a:t>
            </a:r>
            <a:r>
              <a:rPr kumimoji="1" lang="ja-JP" altLang="ja-JP" sz="1200" kern="1200" dirty="0">
                <a:solidFill>
                  <a:schemeClr val="tx1"/>
                </a:solidFill>
                <a:effectLst/>
                <a:latin typeface="+mn-lt"/>
                <a:ea typeface="+mn-ea"/>
                <a:cs typeface="+mn-cs"/>
              </a:rPr>
              <a:t>だけではない様々なデバイスから利用できること。</a:t>
            </a:r>
          </a:p>
          <a:p>
            <a:pPr lvl="0"/>
            <a:r>
              <a:rPr kumimoji="1" lang="ja-JP" altLang="ja-JP" sz="1200" b="1" kern="1200" dirty="0">
                <a:solidFill>
                  <a:schemeClr val="tx1"/>
                </a:solidFill>
                <a:effectLst/>
                <a:latin typeface="+mn-lt"/>
                <a:ea typeface="+mn-ea"/>
                <a:cs typeface="+mn-cs"/>
              </a:rPr>
              <a:t>リソースの共有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複数のユーザーでシステム資源を共有し、融通し合える仕組みを備えていること。</a:t>
            </a:r>
          </a:p>
          <a:p>
            <a:pPr lvl="0"/>
            <a:r>
              <a:rPr kumimoji="1" lang="ja-JP" altLang="ja-JP" sz="1200" b="1" kern="1200" dirty="0">
                <a:solidFill>
                  <a:schemeClr val="tx1"/>
                </a:solidFill>
                <a:effectLst/>
                <a:latin typeface="+mn-lt"/>
                <a:ea typeface="+mn-ea"/>
                <a:cs typeface="+mn-cs"/>
              </a:rPr>
              <a:t>迅速な拡張性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ユーザーの要求に応じて、システムの拡張や縮小を即座に行えること。</a:t>
            </a:r>
          </a:p>
          <a:p>
            <a:pPr lvl="0"/>
            <a:r>
              <a:rPr kumimoji="1" lang="ja-JP" altLang="ja-JP" sz="1200" b="1" kern="1200" dirty="0">
                <a:solidFill>
                  <a:schemeClr val="tx1"/>
                </a:solidFill>
                <a:effectLst/>
                <a:latin typeface="+mn-lt"/>
                <a:ea typeface="+mn-ea"/>
                <a:cs typeface="+mn-cs"/>
              </a:rPr>
              <a:t>サービスが計測可能・従量課金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サービスの利用量、例えば</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やストレージをどれくらい使ったかを電気料金のように計測できる仕組みを持ち、それによって従量課金（使った分だけの支払い）が可能であること。</a:t>
            </a:r>
          </a:p>
          <a:p>
            <a:r>
              <a:rPr kumimoji="1" lang="ja-JP" altLang="ja-JP" sz="1200" kern="1200" dirty="0">
                <a:solidFill>
                  <a:schemeClr val="tx1"/>
                </a:solidFill>
                <a:effectLst/>
                <a:latin typeface="+mn-lt"/>
                <a:ea typeface="+mn-ea"/>
                <a:cs typeface="+mn-cs"/>
              </a:rPr>
              <a:t>これらを実現するため、システム資源をソフトウェア的な設定だけで構築や変更できる「仮想化」、人手をかけずに運用管理できる「運用の自動化」、ユーザーに難しい設定をさせないための「調達の自動化」の技術が使われています。</a:t>
            </a:r>
          </a:p>
          <a:p>
            <a:r>
              <a:rPr kumimoji="1" lang="ja-JP" altLang="ja-JP" sz="1200" kern="1200" dirty="0">
                <a:solidFill>
                  <a:schemeClr val="tx1"/>
                </a:solidFill>
                <a:effectLst/>
                <a:latin typeface="+mn-lt"/>
                <a:ea typeface="+mn-ea"/>
                <a:cs typeface="+mn-cs"/>
              </a:rPr>
              <a:t>これを事業者が設置・運用し、ネット越しにサービスとして提供するのがパブリック・クラウド、自社で設置・運用し、自社内だけで使用するのがプライベート・クラウドです。</a:t>
            </a:r>
          </a:p>
          <a:p>
            <a:r>
              <a:rPr kumimoji="1" lang="ja-JP" altLang="ja-JP" sz="1200" kern="1200" dirty="0">
                <a:solidFill>
                  <a:schemeClr val="tx1"/>
                </a:solidFill>
                <a:effectLst/>
                <a:latin typeface="+mn-lt"/>
                <a:ea typeface="+mn-ea"/>
                <a:cs typeface="+mn-cs"/>
              </a:rPr>
              <a:t>これにより、徹底して人的な介在を排除し、人的ミスの排除、調達や変更の高速化、運用管理の負担軽減を実現し、人件費を削減、テクノロジーの進化に伴うコストパフォーマンスの改善を長期継続的に提供し続けようとしているので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つの必須の特徴」は、クラウド・コンピューティングの本質的な価値を実現する要件と言えるでしょう。</a:t>
            </a:r>
          </a:p>
          <a:p>
            <a:br>
              <a:rPr kumimoji="1" lang="en-US" altLang="ja-JP" sz="1200" kern="1200" dirty="0">
                <a:solidFill>
                  <a:schemeClr val="tx1"/>
                </a:solidFill>
                <a:effectLst/>
                <a:latin typeface="+mn-lt"/>
                <a:ea typeface="+mn-ea"/>
                <a:cs typeface="+mn-cs"/>
              </a:rPr>
            </a:br>
            <a:endParaRPr lang="ja-JP" altLang="en-US" dirty="0"/>
          </a:p>
        </p:txBody>
      </p:sp>
    </p:spTree>
    <p:extLst>
      <p:ext uri="{BB962C8B-B14F-4D97-AF65-F5344CB8AC3E}">
        <p14:creationId xmlns:p14="http://schemas.microsoft.com/office/powerpoint/2010/main" val="2582956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【図解】コレ１枚で分かるマルチ・クラウド</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クラウド・コンピューティングとは、何かを改めて整理してみると次のようになります。</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コンピューティングリソース（ネットワーク、サーバー、ストレージ、アプリケーション、開発実行環境など）を共用する。</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物理的なハードウェアの設置や接続などの作業を必要とせず、ソフトウエア的な設定だけで調達や構築ができる。</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ネットワークを介して、利用できる。</a:t>
            </a:r>
          </a:p>
          <a:p>
            <a:r>
              <a:rPr kumimoji="1" lang="ja-JP" altLang="ja-JP" sz="1200" kern="1200" dirty="0">
                <a:solidFill>
                  <a:schemeClr val="tx1"/>
                </a:solidFill>
                <a:effectLst/>
                <a:latin typeface="+mn-lt"/>
                <a:ea typeface="+mn-ea"/>
                <a:cs typeface="+mn-cs"/>
              </a:rPr>
              <a:t>そんなサービスのことです。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を特定の企業や組織で占有利用する場合を「プライベート・クラウド」といいます。例えば、企業や組織にとって独自性の高いアプリケーションの運用に際し、その運用方法やリソースの管理について、独自のやり方にこだわりたい場合や、コンプライアンス上の理由からデータやシステムのハードウェア基盤を他の企業や組織と共用することが赦されない場合などは、この方式が選択されます。ただ、独自にシステム基盤を所有し、これを運用管理しなければならないための投資や、構築、運用管理のためのスキルや人材を自ら確保する必要があります。また、システムを設置する場所や設備を自ら所有するか、自分達専用にデータセンターを借り受けなければなりません。</a:t>
            </a:r>
          </a:p>
          <a:p>
            <a:r>
              <a:rPr kumimoji="1" lang="ja-JP" altLang="ja-JP" sz="1200" kern="1200" dirty="0">
                <a:solidFill>
                  <a:schemeClr val="tx1"/>
                </a:solidFill>
                <a:effectLst/>
                <a:latin typeface="+mn-lt"/>
                <a:ea typeface="+mn-ea"/>
                <a:cs typeface="+mn-cs"/>
              </a:rPr>
              <a:t>一方、異なる複数の企業や組織（テナントと言います）で共用する場合を「パブリック・クラウド」と言います。システムの構築や運用管理は、クラウド・サービス・プロバイダーから提供される機能やサービスの範囲で、自社の業務要件やシステム要件に合わせて設定し、利用します。利用者にとっては、初期の設備投資は不要となり、運用管理の多くもプロバイダーに任せることができるので、少ない運用管理負担で使うことができます。もちろん、複数テナントで利用してもセキュリティを確保し、安定して運用するための機能や仕組みは備わっています。ただ、それぞれのパブリック・クラウドの標準に従い、これら機能や仕組みを使いこなすためのスキルは必要です。</a:t>
            </a:r>
          </a:p>
          <a:p>
            <a:r>
              <a:rPr kumimoji="1" lang="ja-JP" altLang="ja-JP" sz="1200" kern="1200" dirty="0">
                <a:solidFill>
                  <a:schemeClr val="tx1"/>
                </a:solidFill>
                <a:effectLst/>
                <a:latin typeface="+mn-lt"/>
                <a:ea typeface="+mn-ea"/>
                <a:cs typeface="+mn-cs"/>
              </a:rPr>
              <a:t>プライベートもパブリックも、運用の自動化やシステム・リソースの調達や構成変更を簡単にしてくれる機能が備わっている点では同じです。アプリケーション毎にハードウェアを導入し運用管理する場合に比べて、遥かにシステム・リソースの調達や構築、構成変更や運用管理が容易になります。</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仮想化は、このようなクラウド・コンピューティングを支える技術のひとつです。仮想化の技術を使えば、ハードウェア的な作業を必要とせず、システムの調達や構築が可能になります。ただ、</a:t>
            </a:r>
            <a:r>
              <a:rPr kumimoji="1" lang="ja-JP" altLang="en-US" sz="1200" kern="1200" dirty="0">
                <a:solidFill>
                  <a:schemeClr val="tx1"/>
                </a:solidFill>
                <a:effectLst/>
                <a:latin typeface="+mn-lt"/>
                <a:ea typeface="+mn-ea"/>
                <a:cs typeface="+mn-cs"/>
              </a:rPr>
              <a:t>仮想化の技術だけでは、</a:t>
            </a:r>
            <a:r>
              <a:rPr kumimoji="1" lang="ja-JP" altLang="ja-JP" sz="1200" kern="1200" dirty="0">
                <a:solidFill>
                  <a:schemeClr val="tx1"/>
                </a:solidFill>
                <a:effectLst/>
                <a:latin typeface="+mn-lt"/>
                <a:ea typeface="+mn-ea"/>
                <a:cs typeface="+mn-cs"/>
              </a:rPr>
              <a:t>調達や構築、運用管理に関わる様々な設定は、エンジニアが自分でやらなければなりません。クラウドは、これらを自動化することで、その負担を大幅に削減し、エンジニアの生産性を高めてくれます。なお、仮想化は、</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のようにサーバーやストレージなどのシステム・インフラをサービスとして提供する場合には使われますが、</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のようにインフラを隠蔽し、ユーザーには意識させない使い方の場合は、他の方法で複数のテナントに共用させる仕組みが使われる場合が、一般的です。</a:t>
            </a:r>
          </a:p>
          <a:p>
            <a:r>
              <a:rPr kumimoji="1" lang="ja-JP" altLang="ja-JP" sz="1200" kern="1200" dirty="0">
                <a:solidFill>
                  <a:schemeClr val="tx1"/>
                </a:solidFill>
                <a:effectLst/>
                <a:latin typeface="+mn-lt"/>
                <a:ea typeface="+mn-ea"/>
                <a:cs typeface="+mn-cs"/>
              </a:rPr>
              <a:t>このクラウドを機能や役割に応じて組み合わせる利用形態を「ハイブリッド・クラウド」と呼んでいます。両者は、個別独立して運用されますが、使われる技術基盤を標準化された共通の仕組みで作っておければ、データとアプリケーションを容易に移動し、負荷や役割に応じて使い分けることができます。例えば、セキュリティ的に慎重に管理しなければならいデータやアプリケーションは、プライベート・クラウドを使い、汎用的でグローバルなネットワークが必要となるアプリケーションはパブリック・クラウドを使い、両者を必要に応じて連携するなどの使い方です。</a:t>
            </a:r>
          </a:p>
          <a:p>
            <a:r>
              <a:rPr kumimoji="1" lang="ja-JP" altLang="ja-JP" sz="1200" kern="1200" dirty="0">
                <a:solidFill>
                  <a:schemeClr val="tx1"/>
                </a:solidFill>
                <a:effectLst/>
                <a:latin typeface="+mn-lt"/>
                <a:ea typeface="+mn-ea"/>
                <a:cs typeface="+mn-cs"/>
              </a:rPr>
              <a:t>このようなクラウドを構築するために必要な機能を集めたオープンソースのパッケージ・ソフトウェアとして、</a:t>
            </a:r>
            <a:r>
              <a:rPr kumimoji="1" lang="en-US" altLang="ja-JP" sz="1200" kern="1200" dirty="0" err="1">
                <a:solidFill>
                  <a:schemeClr val="tx1"/>
                </a:solidFill>
                <a:effectLst/>
                <a:latin typeface="+mn-lt"/>
                <a:ea typeface="+mn-ea"/>
                <a:cs typeface="+mn-cs"/>
              </a:rPr>
              <a:t>OpenStack</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CloudStack</a:t>
            </a:r>
            <a:r>
              <a:rPr kumimoji="1" lang="ja-JP" altLang="ja-JP" sz="1200" kern="1200" dirty="0">
                <a:solidFill>
                  <a:schemeClr val="tx1"/>
                </a:solidFill>
                <a:effectLst/>
                <a:latin typeface="+mn-lt"/>
                <a:ea typeface="+mn-ea"/>
                <a:cs typeface="+mn-cs"/>
              </a:rPr>
              <a:t>などがあります。これらを使うことで、クラウド基盤の構築が容易になるだけではなく、パブリックとプライベートで同じものを使っていれば、ハイブリット・クラウドの実現も容易になります。</a:t>
            </a:r>
          </a:p>
          <a:p>
            <a:r>
              <a:rPr kumimoji="1" lang="ja-JP" altLang="ja-JP" sz="1200" kern="1200" dirty="0">
                <a:solidFill>
                  <a:schemeClr val="tx1"/>
                </a:solidFill>
                <a:effectLst/>
                <a:latin typeface="+mn-lt"/>
                <a:ea typeface="+mn-ea"/>
                <a:cs typeface="+mn-cs"/>
              </a:rPr>
              <a:t>また、異なるパブリック・クラウド、例えば、</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Cloud Platform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Windows Azure Platform</a:t>
            </a:r>
            <a:r>
              <a:rPr kumimoji="1" lang="ja-JP" altLang="ja-JP" sz="1200" kern="1200" dirty="0">
                <a:solidFill>
                  <a:schemeClr val="tx1"/>
                </a:solidFill>
                <a:effectLst/>
                <a:latin typeface="+mn-lt"/>
                <a:ea typeface="+mn-ea"/>
                <a:cs typeface="+mn-cs"/>
              </a:rPr>
              <a:t>などには、それぞれに得意とする機能やサービスがありますが、これらを目的に応じて組合せ、自分達にとって最適なサービスを実現するクラウドの利用形態を「マルチ・クラウド」と呼びます。</a:t>
            </a:r>
          </a:p>
          <a:p>
            <a:r>
              <a:rPr kumimoji="1" lang="ja-JP" altLang="ja-JP" sz="1200" kern="1200" dirty="0">
                <a:solidFill>
                  <a:schemeClr val="tx1"/>
                </a:solidFill>
                <a:effectLst/>
                <a:latin typeface="+mn-lt"/>
                <a:ea typeface="+mn-ea"/>
                <a:cs typeface="+mn-cs"/>
              </a:rPr>
              <a:t>ユーザーにとって大切なことは、自分達にとって機能やコスト、使い勝手において最適なサービスを実現することです。その背後でどのようなシステムが使われるかは、必ずしも重要なことではありません。システムを提供し、その管理を担う人たちは、パブリック・クラウドやプライベート・クラウド、ハイブリッド・クラウドやマルチ・クラウドを使い分けてゆくことが大切にな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1248304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814868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85694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日本語の「仮想」という言葉を聞くと、「虚像の」、「実態のない」という意味を思い浮かべてしまいます。ところが、この言葉の元となった英語の「</a:t>
            </a:r>
            <a:r>
              <a:rPr kumimoji="1" lang="en-US" altLang="ja-JP" sz="1200" kern="1200" dirty="0">
                <a:solidFill>
                  <a:schemeClr val="tx1"/>
                </a:solidFill>
                <a:effectLst/>
                <a:latin typeface="+mn-lt"/>
                <a:ea typeface="+mn-ea"/>
                <a:cs typeface="+mn-cs"/>
              </a:rPr>
              <a:t>Virtual</a:t>
            </a:r>
            <a:r>
              <a:rPr kumimoji="1" lang="ja-JP" altLang="ja-JP" sz="1200" kern="1200" dirty="0">
                <a:solidFill>
                  <a:schemeClr val="tx1"/>
                </a:solidFill>
                <a:effectLst/>
                <a:latin typeface="+mn-lt"/>
                <a:ea typeface="+mn-ea"/>
                <a:cs typeface="+mn-cs"/>
              </a:rPr>
              <a:t>」は、どうもそういう意味ではないらしいのです。調べてみると、「（表面または名目上はそうでないが）事実上の／実質上の／実際の」という意味があるようです。また、ラテン語の語源を見ると「力のある〜」と記されています。</a:t>
            </a:r>
          </a:p>
          <a:p>
            <a:r>
              <a:rPr kumimoji="1" lang="ja-JP" altLang="ja-JP" sz="1200" kern="1200" dirty="0">
                <a:solidFill>
                  <a:schemeClr val="tx1"/>
                </a:solidFill>
                <a:effectLst/>
                <a:latin typeface="+mn-lt"/>
                <a:ea typeface="+mn-ea"/>
                <a:cs typeface="+mn-cs"/>
              </a:rPr>
              <a:t>辞書を引くと英語の文例には、次のような記述がありました。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 was a virtual promise.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（約束ではないが）実際には約束も同然だった。</a:t>
            </a:r>
          </a:p>
          <a:p>
            <a:r>
              <a:rPr kumimoji="1" lang="en-US" altLang="ja-JP" sz="1200" kern="1200" dirty="0">
                <a:solidFill>
                  <a:schemeClr val="tx1"/>
                </a:solidFill>
                <a:effectLst/>
                <a:latin typeface="+mn-lt"/>
                <a:ea typeface="+mn-ea"/>
                <a:cs typeface="+mn-cs"/>
              </a:rPr>
              <a:t>He was the virtual leader of the movement.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彼はその運動の事実上の指導者だった。</a:t>
            </a:r>
          </a:p>
          <a:p>
            <a:r>
              <a:rPr kumimoji="1" lang="en-US" altLang="ja-JP" sz="1200" kern="1200" dirty="0">
                <a:solidFill>
                  <a:schemeClr val="tx1"/>
                </a:solidFill>
                <a:effectLst/>
                <a:latin typeface="+mn-lt"/>
                <a:ea typeface="+mn-ea"/>
                <a:cs typeface="+mn-cs"/>
              </a:rPr>
              <a:t>He was formally a general, but he was a virtual king of this country</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　彼は公式には「将軍」ではあったが、彼はこの国の実質的国王だった。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このように見ていくと、私たちが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の用語として使っている「仮想化＝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」は、次のような意味と理解するのが、自然かも知れません。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「物理的実態とは異なるが実質的機能を実現する仕組み」</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仮想化は決して、「虚像で実態のないシステムを作り出す仕組み」ではないのです。</a:t>
            </a:r>
          </a:p>
          <a:p>
            <a:r>
              <a:rPr kumimoji="1" lang="ja-JP" altLang="ja-JP" sz="1200" kern="1200" dirty="0">
                <a:solidFill>
                  <a:schemeClr val="tx1"/>
                </a:solidFill>
                <a:effectLst/>
                <a:latin typeface="+mn-lt"/>
                <a:ea typeface="+mn-ea"/>
                <a:cs typeface="+mn-cs"/>
              </a:rPr>
              <a:t>つまり、サーバーやストレージ、ネットワークの物理的な構成や機能、性能とは異なる形態をしているが、実質的には、これと同様の役割を果たす仕組みを実現する技術と考える方が現実に即しています。</a:t>
            </a:r>
          </a:p>
          <a:p>
            <a:r>
              <a:rPr kumimoji="1" lang="ja-JP" altLang="ja-JP" sz="1200" kern="1200" dirty="0">
                <a:solidFill>
                  <a:schemeClr val="tx1"/>
                </a:solidFill>
                <a:effectLst/>
                <a:latin typeface="+mn-lt"/>
                <a:ea typeface="+mn-ea"/>
                <a:cs typeface="+mn-cs"/>
              </a:rPr>
              <a:t>私たちは、物理的な実態がそこになければ、その存在を認めにくいものです。しかし、考えてみれば、物理的実態にかかわらず、必要な機器構成や機能、性能と同等のものが、実質的に使えるのならば十分です。</a:t>
            </a:r>
          </a:p>
          <a:p>
            <a:r>
              <a:rPr kumimoji="1" lang="ja-JP" altLang="ja-JP" sz="1200" kern="1200" dirty="0">
                <a:solidFill>
                  <a:schemeClr val="tx1"/>
                </a:solidFill>
                <a:effectLst/>
                <a:latin typeface="+mn-lt"/>
                <a:ea typeface="+mn-ea"/>
                <a:cs typeface="+mn-cs"/>
              </a:rPr>
              <a:t>「仮想化」とは、まさに物理的なシステム資源とは異なるが「実質的」には、物理的なシステム資源と同等の扱いができるものを実現し、ユーザーに提供する仕組みなのです。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275058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【図解】コレ１枚で分かる仮想化の３タイプ</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仮想化とは、物理的な実態とは異なるものの、あたかもその物理的な実態がそこにあるかのように機能させるソフトウェア技術のことです。</a:t>
            </a:r>
          </a:p>
          <a:p>
            <a:r>
              <a:rPr kumimoji="1" lang="ja-JP" altLang="ja-JP" sz="1200" kern="1200" dirty="0">
                <a:solidFill>
                  <a:schemeClr val="tx1"/>
                </a:solidFill>
                <a:effectLst/>
                <a:latin typeface="+mn-lt"/>
                <a:ea typeface="+mn-ea"/>
                <a:cs typeface="+mn-cs"/>
              </a:rPr>
              <a:t>仮想化には、次の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つのタイプがあります。</a:t>
            </a:r>
          </a:p>
          <a:p>
            <a:r>
              <a:rPr kumimoji="1" lang="ja-JP" altLang="ja-JP" sz="1200" kern="1200" dirty="0">
                <a:solidFill>
                  <a:schemeClr val="tx1"/>
                </a:solidFill>
                <a:effectLst/>
                <a:latin typeface="+mn-lt"/>
                <a:ea typeface="+mn-ea"/>
                <a:cs typeface="+mn-cs"/>
              </a:rPr>
              <a:t>パーティショニング（分割）</a:t>
            </a:r>
          </a:p>
          <a:p>
            <a:r>
              <a:rPr kumimoji="1" lang="ja-JP" altLang="ja-JP" sz="1200" kern="1200" dirty="0">
                <a:solidFill>
                  <a:schemeClr val="tx1"/>
                </a:solidFill>
                <a:effectLst/>
                <a:latin typeface="+mn-lt"/>
                <a:ea typeface="+mn-ea"/>
                <a:cs typeface="+mn-cs"/>
              </a:rPr>
              <a:t>ひとつのシステム資源を複数の独立した個別の資源として機能させます。　　　　　　　　　　　　　　　　　　　　　　　　　　　　　　　　　　　　　　　　　　　　　　　　　　　　　　　　　　　　　　　　　　例えば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台のサーバーを、</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台の個別・独立したサーバーが存在しているかのように機能させる場合などです。</a:t>
            </a:r>
          </a:p>
          <a:p>
            <a:r>
              <a:rPr kumimoji="1" lang="ja-JP" altLang="ja-JP" sz="1200" kern="1200" dirty="0">
                <a:solidFill>
                  <a:schemeClr val="tx1"/>
                </a:solidFill>
                <a:effectLst/>
                <a:latin typeface="+mn-lt"/>
                <a:ea typeface="+mn-ea"/>
                <a:cs typeface="+mn-cs"/>
              </a:rPr>
              <a:t>この方法を使えば、１ユーザーだけでは能力に余裕のある物理サーバー上に、見かけ上複数のサーバーを稼働させ、複数のユーザーが、それぞれを自分専用のサーバーとして扱うことができます。また、システム資源を余らせることなく有効活用することができます。</a:t>
            </a:r>
          </a:p>
          <a:p>
            <a:r>
              <a:rPr kumimoji="1" lang="ja-JP" altLang="ja-JP" sz="1200" kern="1200" dirty="0">
                <a:solidFill>
                  <a:schemeClr val="tx1"/>
                </a:solidFill>
                <a:effectLst/>
                <a:latin typeface="+mn-lt"/>
                <a:ea typeface="+mn-ea"/>
                <a:cs typeface="+mn-cs"/>
              </a:rPr>
              <a:t>アグリゲーション（集約）</a:t>
            </a:r>
          </a:p>
          <a:p>
            <a:r>
              <a:rPr kumimoji="1" lang="ja-JP" altLang="ja-JP" sz="1200" kern="1200" dirty="0">
                <a:solidFill>
                  <a:schemeClr val="tx1"/>
                </a:solidFill>
                <a:effectLst/>
                <a:latin typeface="+mn-lt"/>
                <a:ea typeface="+mn-ea"/>
                <a:cs typeface="+mn-cs"/>
              </a:rPr>
              <a:t>複数のシステム資源をひとつのシステム資源のように機能させます。例えば、複数の異なるストレージを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大きなストレージに見せかける場合などです。この機能を使わなければ、ユーザーは、複数の別々のストレージの存在を意識し、煩雑な操作や設定を行わなければなりません。しかし、この機能により、そんなことは気にすることなく、またメーカーや機種を意識することなく、１つのストレージとして扱えますので、使用上の利便性は大いに高まります。</a:t>
            </a:r>
          </a:p>
          <a:p>
            <a:r>
              <a:rPr kumimoji="1" lang="ja-JP" altLang="ja-JP" sz="1200" kern="1200" dirty="0">
                <a:solidFill>
                  <a:schemeClr val="tx1"/>
                </a:solidFill>
                <a:effectLst/>
                <a:latin typeface="+mn-lt"/>
                <a:ea typeface="+mn-ea"/>
                <a:cs typeface="+mn-cs"/>
              </a:rPr>
              <a:t>エミュレーション（模倣）</a:t>
            </a:r>
          </a:p>
          <a:p>
            <a:r>
              <a:rPr kumimoji="1" lang="ja-JP" altLang="ja-JP" sz="1200" kern="1200" dirty="0">
                <a:solidFill>
                  <a:schemeClr val="tx1"/>
                </a:solidFill>
                <a:effectLst/>
                <a:latin typeface="+mn-lt"/>
                <a:ea typeface="+mn-ea"/>
                <a:cs typeface="+mn-cs"/>
              </a:rPr>
              <a:t>あるシステム資源を異なるシステム資源として機能させます。例えば、</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スマートフォンの基本ソフトウェアが稼働し、スマートフォンに模した画面を表示させることができます。スマートフォンにはない、大きな画面とキーボードで同様の操作ができるようになり、アプリケーション開発やテストの利便性を高めることができます。</a:t>
            </a:r>
          </a:p>
          <a:p>
            <a:r>
              <a:rPr kumimoji="1" lang="ja-JP" altLang="ja-JP" sz="1200" kern="1200" dirty="0">
                <a:solidFill>
                  <a:schemeClr val="tx1"/>
                </a:solidFill>
                <a:effectLst/>
                <a:latin typeface="+mn-lt"/>
                <a:ea typeface="+mn-ea"/>
                <a:cs typeface="+mn-cs"/>
              </a:rPr>
              <a:t>仮想化というと、「サーバー仮想化」つまり、「パーティショニング（分割）」についてだけ、語られることが少なくありませんが、それだけではありません。ユーザーにとっては、物理的な実態はどうであろうと、必要な機能が実現できればいいわけです。それをソフトウェアの設定だけで実現しようという技術の総称が仮想化というわけです。</a:t>
            </a:r>
          </a:p>
          <a:p>
            <a:r>
              <a:rPr kumimoji="1" lang="ja-JP" altLang="ja-JP" sz="1200" kern="1200" dirty="0">
                <a:solidFill>
                  <a:schemeClr val="tx1"/>
                </a:solidFill>
                <a:effectLst/>
                <a:latin typeface="+mn-lt"/>
                <a:ea typeface="+mn-ea"/>
                <a:cs typeface="+mn-cs"/>
              </a:rPr>
              <a:t>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a:solidFill>
                  <a:schemeClr val="tx1"/>
                </a:solidFill>
                <a:effectLst/>
                <a:latin typeface="+mn-lt"/>
                <a:ea typeface="+mn-ea"/>
                <a:cs typeface="+mn-cs"/>
              </a:rPr>
              <a:t>）」もこの技術が土台にあります。つまり、物理的な実態は、インフラを構成するハードウェアの集まりである「リソース・プール」ですが、そこからソフトウェアの設定だけで必要なインフラ機能を取り出し、構築することができる仕組みです。仮想化を分割の仕組みと捉えると本質を見失いかねませんので、注意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471432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762545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55</a:t>
            </a:fld>
            <a:endParaRPr lang="en-US" altLang="ja-JP"/>
          </a:p>
        </p:txBody>
      </p:sp>
      <p:sp>
        <p:nvSpPr>
          <p:cNvPr id="761858" name="Rectangle 2"/>
          <p:cNvSpPr>
            <a:spLocks noGrp="1" noRot="1" noChangeAspect="1" noChangeArrowheads="1" noTextEdit="1"/>
          </p:cNvSpPr>
          <p:nvPr>
            <p:ph type="sldImg"/>
          </p:nvPr>
        </p:nvSpPr>
        <p:spPr>
          <a:xfrm>
            <a:off x="1141413" y="684213"/>
            <a:ext cx="4576762" cy="3432175"/>
          </a:xfrm>
          <a:ln/>
        </p:spPr>
      </p:sp>
      <p:sp>
        <p:nvSpPr>
          <p:cNvPr id="761859" name="Rectangle 3"/>
          <p:cNvSpPr>
            <a:spLocks noGrp="1" noChangeArrowheads="1"/>
          </p:cNvSpPr>
          <p:nvPr>
            <p:ph type="body" idx="1"/>
          </p:nvPr>
        </p:nvSpPr>
        <p:spPr>
          <a:xfrm>
            <a:off x="684681" y="4343440"/>
            <a:ext cx="5488640" cy="4115603"/>
          </a:xfrm>
        </p:spPr>
        <p:txBody>
          <a:bodyPr/>
          <a:lstStyle/>
          <a:p>
            <a:r>
              <a:rPr kumimoji="1" lang="ja-JP" altLang="ja-JP" sz="1200" kern="1200" dirty="0">
                <a:solidFill>
                  <a:schemeClr val="tx1"/>
                </a:solidFill>
                <a:effectLst/>
                <a:latin typeface="+mn-lt"/>
                <a:ea typeface="+mn-ea"/>
                <a:cs typeface="+mn-cs"/>
              </a:rPr>
              <a:t>「サーバー仮想化」の他にもシステム資源を仮想化する技術があります。</a:t>
            </a:r>
          </a:p>
          <a:p>
            <a:r>
              <a:rPr kumimoji="1" lang="ja-JP" altLang="ja-JP" sz="1200" kern="1200" dirty="0">
                <a:solidFill>
                  <a:schemeClr val="tx1"/>
                </a:solidFill>
                <a:effectLst/>
                <a:latin typeface="+mn-lt"/>
                <a:ea typeface="+mn-ea"/>
                <a:cs typeface="+mn-cs"/>
              </a:rPr>
              <a:t>「デスクトップ仮想化」では、ユーザーの使用する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を共用コンピュータであるサーバーの上に「仮想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」として動かし、そのディスプレイ、キーボード、マウスをネットワーク越しに使えるようにします。ユーザーは手元の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を操作しながらも、実はサーバー上の仮想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のプロセッサーやストレージを使っているのです。このためディスプレイ、キーボード、マウスそしてネットワーク接続などの必要最低限の機能に限定した</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シンクライアント」から使うこともできます。ちなみに「クライアント」とは、「サーバーから提供されるサービスを利用する」コンピュータという意味ですが、ここでは、「一時点でひとりのユーザーが占有して使用するコンピュータ」と理解しておけば良いでしょう。</a:t>
            </a:r>
          </a:p>
          <a:p>
            <a:r>
              <a:rPr kumimoji="1" lang="ja-JP" altLang="ja-JP" sz="1200" kern="1200" dirty="0">
                <a:solidFill>
                  <a:schemeClr val="tx1"/>
                </a:solidFill>
                <a:effectLst/>
                <a:latin typeface="+mn-lt"/>
                <a:ea typeface="+mn-ea"/>
                <a:cs typeface="+mn-cs"/>
              </a:rPr>
              <a:t>「アプリケーション仮想化」では、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といった、本来ユーザー</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上で稼働するアプリケーション・プログラムをサーバー上で動かし、ネットワークを介して複数のユーザーで共同使用するものです。デスクトップ仮想化と同様にシンクライアントを使うこともできます。</a:t>
            </a:r>
          </a:p>
          <a:p>
            <a:r>
              <a:rPr kumimoji="1" lang="ja-JP" altLang="ja-JP" sz="1200" kern="1200" dirty="0">
                <a:solidFill>
                  <a:schemeClr val="tx1"/>
                </a:solidFill>
                <a:effectLst/>
                <a:latin typeface="+mn-lt"/>
                <a:ea typeface="+mn-ea"/>
                <a:cs typeface="+mn-cs"/>
              </a:rPr>
              <a:t>「クライアント仮想化」では、一台の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といった異なる</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を同時に稼働させます。</a:t>
            </a:r>
          </a:p>
          <a:p>
            <a:r>
              <a:rPr kumimoji="1" lang="ja-JP" altLang="ja-JP" sz="1200" kern="1200" dirty="0">
                <a:solidFill>
                  <a:schemeClr val="tx1"/>
                </a:solidFill>
                <a:effectLst/>
                <a:latin typeface="+mn-lt"/>
                <a:ea typeface="+mn-ea"/>
                <a:cs typeface="+mn-cs"/>
              </a:rPr>
              <a:t>「ストレージ仮想化」では、ストレージ（記憶装置）といわれるデータやプログラムを格納しておく装置を複数のコンピュータで共用し、利用効率や利便性を高めるものです。</a:t>
            </a:r>
          </a:p>
          <a:p>
            <a:r>
              <a:rPr kumimoji="1" lang="ja-JP" altLang="ja-JP" sz="1200" kern="1200" dirty="0">
                <a:solidFill>
                  <a:schemeClr val="tx1"/>
                </a:solidFill>
                <a:effectLst/>
                <a:latin typeface="+mn-lt"/>
                <a:ea typeface="+mn-ea"/>
                <a:cs typeface="+mn-cs"/>
              </a:rPr>
              <a:t>「ネットワーク仮想化」では、ネットワークの接続ルートやルーターやスイッチと言われるネットワーク機器の構成をソフトウェアの設定だけで調達、変更できるようにします。</a:t>
            </a:r>
          </a:p>
          <a:p>
            <a:r>
              <a:rPr kumimoji="1" lang="ja-JP" altLang="ja-JP" sz="1200" kern="1200" dirty="0">
                <a:solidFill>
                  <a:schemeClr val="tx1"/>
                </a:solidFill>
                <a:effectLst/>
                <a:latin typeface="+mn-lt"/>
                <a:ea typeface="+mn-ea"/>
                <a:cs typeface="+mn-cs"/>
              </a:rPr>
              <a:t>それでは、それらについて見てゆくことにしましょう。</a:t>
            </a:r>
          </a:p>
          <a:p>
            <a:endParaRPr lang="ja-JP" altLang="en-US" dirty="0"/>
          </a:p>
        </p:txBody>
      </p:sp>
    </p:spTree>
    <p:extLst>
      <p:ext uri="{BB962C8B-B14F-4D97-AF65-F5344CB8AC3E}">
        <p14:creationId xmlns:p14="http://schemas.microsoft.com/office/powerpoint/2010/main" val="406393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サーバーとして使われるコンピュータは、プロセッサー、メモリ、ストレージといったハードウェアによって構成されています。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プロセッサー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a:t>
            </a:r>
            <a:r>
              <a:rPr kumimoji="1" lang="en-US" altLang="ja-JP" sz="1200" kern="1200" dirty="0" err="1">
                <a:solidFill>
                  <a:schemeClr val="tx1"/>
                </a:solidFill>
                <a:effectLst/>
                <a:latin typeface="+mn-lt"/>
                <a:ea typeface="+mn-ea"/>
                <a:cs typeface="+mn-cs"/>
              </a:rPr>
              <a:t>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199507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上で実現するので、全てのコンテナは同じ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を稼働させることができますので、この点は異なります。</a:t>
            </a:r>
          </a:p>
          <a:p>
            <a:r>
              <a:rPr kumimoji="1" lang="ja-JP" altLang="ja-JP" sz="1200" kern="1200" dirty="0">
                <a:solidFill>
                  <a:schemeClr val="tx1"/>
                </a:solidFill>
                <a:effectLst/>
                <a:latin typeface="+mn-lt"/>
                <a:ea typeface="+mn-ea"/>
                <a:cs typeface="+mn-cs"/>
              </a:rPr>
              <a:t>その一方で、コンテナは、ハイパーバイザのように、個別に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a:solidFill>
                  <a:schemeClr val="tx1"/>
                </a:solidFill>
                <a:effectLst/>
                <a:latin typeface="+mn-lt"/>
                <a:ea typeface="+mn-ea"/>
                <a:cs typeface="+mn-cs"/>
              </a:rPr>
              <a:t>そのため、</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Dell</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ベンダーが採用を表明しています。また、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Windows Azure Platform</a:t>
            </a:r>
            <a:r>
              <a:rPr kumimoji="1" lang="ja-JP" altLang="ja-JP" sz="1200" kern="1200" dirty="0">
                <a:solidFill>
                  <a:schemeClr val="tx1"/>
                </a:solidFill>
                <a:effectLst/>
                <a:latin typeface="+mn-lt"/>
                <a:ea typeface="+mn-ea"/>
                <a:cs typeface="+mn-cs"/>
              </a:rPr>
              <a:t>や次期</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87883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498870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1272171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【図解】コレ１枚で分かる「デスクトップの仮想化」と「アプリケーションの仮想化」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「デスクトップ仮想化」は、サーバー仮想化と同様の技術で、サーバー上にユーザー個別の「仮想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」を稼働させ、ネットワークを介して、その「仮想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」の画面を手元のディスプレイに転送・表示させ、キーボード、マウスなどの入出力装置を利用させる技術です。「</a:t>
            </a:r>
            <a:r>
              <a:rPr kumimoji="1" lang="en-US" altLang="ja-JP" sz="1200" kern="1200" dirty="0">
                <a:solidFill>
                  <a:schemeClr val="tx1"/>
                </a:solidFill>
                <a:effectLst/>
                <a:latin typeface="+mn-lt"/>
                <a:ea typeface="+mn-ea"/>
                <a:cs typeface="+mn-cs"/>
              </a:rPr>
              <a:t>VDI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Virtual Desktop Infrastructure</a:t>
            </a:r>
            <a:r>
              <a:rPr kumimoji="1" lang="ja-JP" altLang="ja-JP" sz="1200" kern="1200" dirty="0">
                <a:solidFill>
                  <a:schemeClr val="tx1"/>
                </a:solidFill>
                <a:effectLst/>
                <a:latin typeface="+mn-lt"/>
                <a:ea typeface="+mn-ea"/>
                <a:cs typeface="+mn-cs"/>
              </a:rPr>
              <a:t>）」とも呼ばれています。ちなみに「デスクトップ」とは、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画面のことです。</a:t>
            </a:r>
          </a:p>
          <a:p>
            <a:r>
              <a:rPr kumimoji="1" lang="ja-JP" altLang="ja-JP" sz="1200" kern="1200" dirty="0">
                <a:solidFill>
                  <a:schemeClr val="tx1"/>
                </a:solidFill>
                <a:effectLst/>
                <a:latin typeface="+mn-lt"/>
                <a:ea typeface="+mn-ea"/>
                <a:cs typeface="+mn-cs"/>
              </a:rPr>
              <a:t>例えば、仮想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で、普通の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と同様に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を動かし、</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を使い、作成した文書や表は、自分の仮想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に割り当てられたストレージに保存します。ユーザーは、手元にある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のディスプレイ、キーボード、マウスを操作しますが、実際に使うプロセッサーやストレージは、サーバーのものです。</a:t>
            </a:r>
          </a:p>
          <a:p>
            <a:r>
              <a:rPr kumimoji="1" lang="ja-JP" altLang="ja-JP" sz="1200" kern="1200" dirty="0">
                <a:solidFill>
                  <a:schemeClr val="tx1"/>
                </a:solidFill>
                <a:effectLst/>
                <a:latin typeface="+mn-lt"/>
                <a:ea typeface="+mn-ea"/>
                <a:cs typeface="+mn-cs"/>
              </a:rPr>
              <a:t>一方、「アプリケーション仮想化」は、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全機能ではなく、特定のアプリケーションだけをサーバーで動かし、ネットワーク越しに複数ユーザーで共用する技術です。さらに、ネットワークがつながっていないときでも操作を継続できるようにしたソフトウェアも登場していま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Explorer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でなければ動かないアプリケーションがあり、同時に最新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も利用したいとき、</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を「アプリケーション仮想化」で使用し、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を動かせば対処できます。また、コンプライアンス上データやアプリケーションを持ち出せないアプリケーションの場合に、自社のデータセンターに設置されているサーバーでこれを動かし、その操作を外部から行うといった使い方もできます。</a:t>
            </a:r>
          </a:p>
          <a:p>
            <a:r>
              <a:rPr kumimoji="1" lang="ja-JP" altLang="ja-JP" sz="1200" kern="1200" dirty="0">
                <a:solidFill>
                  <a:schemeClr val="tx1"/>
                </a:solidFill>
                <a:effectLst/>
                <a:latin typeface="+mn-lt"/>
                <a:ea typeface="+mn-ea"/>
                <a:cs typeface="+mn-cs"/>
              </a:rPr>
              <a:t>どちらも管理されたデータセンターに設置されたサーバーで動かすため、データの持ち出しは困難です。また、盗難や置き忘れで手持ちの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がなくなってしまっても、管理者が、その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アクセスを遮断してしまえば使えなくなります。さらに、忘れがちなバックアップやセキュリティ対策など、運用管理者が、サーバーに対して一括でできることから、安全安心の担保、運用管理負担の軽減にも役立ちます。</a:t>
            </a:r>
          </a:p>
          <a:p>
            <a:r>
              <a:rPr kumimoji="1" lang="ja-JP" altLang="ja-JP" sz="1200" kern="1200" dirty="0">
                <a:solidFill>
                  <a:schemeClr val="tx1"/>
                </a:solidFill>
                <a:effectLst/>
                <a:latin typeface="+mn-lt"/>
                <a:ea typeface="+mn-ea"/>
                <a:cs typeface="+mn-cs"/>
              </a:rPr>
              <a:t>また、自宅で仕事をする場合、自宅の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からネットワークを介して会社で使っている仮想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のデスクトップを呼び出せば同じ環境をそのまま使えます。これは、災害や事故で</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が破損してしまっても使えることから、事業継続の観点からも注目されています。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1050915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大幅に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699784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Chromebook</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今、</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という新しいタイプのノート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が、注目されています。米</a:t>
            </a:r>
            <a:r>
              <a:rPr kumimoji="1" lang="en-US" altLang="ja-JP" sz="1200" kern="1200" dirty="0">
                <a:solidFill>
                  <a:schemeClr val="tx1"/>
                </a:solidFill>
                <a:effectLst/>
                <a:latin typeface="+mn-lt"/>
                <a:ea typeface="+mn-ea"/>
                <a:cs typeface="+mn-cs"/>
              </a:rPr>
              <a:t>Gartner </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年、全世界の</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Chromebook</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の販売台数は、</a:t>
            </a:r>
            <a:r>
              <a:rPr kumimoji="1" lang="en-US" altLang="ja-JP" sz="1200" kern="1200" dirty="0">
                <a:solidFill>
                  <a:schemeClr val="tx1"/>
                </a:solidFill>
                <a:effectLst/>
                <a:latin typeface="+mn-lt"/>
                <a:ea typeface="+mn-ea"/>
                <a:cs typeface="+mn-cs"/>
              </a:rPr>
              <a:t>730</a:t>
            </a:r>
            <a:r>
              <a:rPr kumimoji="1" lang="ja-JP" altLang="ja-JP" sz="1200" kern="1200" dirty="0">
                <a:solidFill>
                  <a:schemeClr val="tx1"/>
                </a:solidFill>
                <a:effectLst/>
                <a:latin typeface="+mn-lt"/>
                <a:ea typeface="+mn-ea"/>
                <a:cs typeface="+mn-cs"/>
              </a:rPr>
              <a:t>万台に達し、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やタブレットが、二桁を超えて大幅な減少している中、</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年に比べ</a:t>
            </a:r>
            <a:r>
              <a:rPr kumimoji="1" lang="en-US" altLang="ja-JP" sz="1200" kern="1200" dirty="0">
                <a:solidFill>
                  <a:schemeClr val="tx1"/>
                </a:solidFill>
                <a:effectLst/>
                <a:latin typeface="+mn-lt"/>
                <a:ea typeface="+mn-ea"/>
                <a:cs typeface="+mn-cs"/>
              </a:rPr>
              <a:t>27%</a:t>
            </a:r>
            <a:r>
              <a:rPr kumimoji="1" lang="ja-JP" altLang="ja-JP" sz="1200" kern="1200" dirty="0">
                <a:solidFill>
                  <a:schemeClr val="tx1"/>
                </a:solidFill>
                <a:effectLst/>
                <a:latin typeface="+mn-lt"/>
                <a:ea typeface="+mn-ea"/>
                <a:cs typeface="+mn-cs"/>
              </a:rPr>
              <a:t>の成長になると予測しています。</a:t>
            </a:r>
          </a:p>
          <a:p>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が開発した</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ブラウザを動かすことに特化した基本ソフト</a:t>
            </a:r>
            <a:r>
              <a:rPr kumimoji="1" lang="en-US" altLang="ja-JP" sz="1200" kern="1200" dirty="0">
                <a:solidFill>
                  <a:schemeClr val="tx1"/>
                </a:solidFill>
                <a:effectLst/>
                <a:latin typeface="+mn-lt"/>
                <a:ea typeface="+mn-ea"/>
                <a:cs typeface="+mn-cs"/>
              </a:rPr>
              <a:t>Chrome OS</a:t>
            </a:r>
            <a:r>
              <a:rPr kumimoji="1" lang="ja-JP" altLang="ja-JP" sz="1200" kern="1200" dirty="0">
                <a:solidFill>
                  <a:schemeClr val="tx1"/>
                </a:solidFill>
                <a:effectLst/>
                <a:latin typeface="+mn-lt"/>
                <a:ea typeface="+mn-ea"/>
                <a:cs typeface="+mn-cs"/>
              </a:rPr>
              <a:t>を搭載したノート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のことです。</a:t>
            </a:r>
          </a:p>
          <a:p>
            <a:r>
              <a:rPr kumimoji="1" lang="ja-JP" altLang="ja-JP" sz="1200" kern="1200" dirty="0">
                <a:solidFill>
                  <a:schemeClr val="tx1"/>
                </a:solidFill>
                <a:effectLst/>
                <a:latin typeface="+mn-lt"/>
                <a:ea typeface="+mn-ea"/>
                <a:cs typeface="+mn-cs"/>
              </a:rPr>
              <a:t>ブラウザしか動かないというシンプルな機能に特化することで、高速な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や大量のメモリが不要となりました。また、アプリを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にインストールせず、ブラウザを介して、クラウド・サービスとして利用するため、プログラムやデータを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保管する必要はなく、大容量のストレージもいりません。同時にデータ流出の危険も減り、バックアップも不要です。さらに、機能がシンプルなために、脆弱性が少なくウイルスに狙われる危険も減り安全性も高まります。また、ユーザーが使えるアプリケーションの選択やデータの範囲などの権限設定も管理者が、一括して管理画面から行うことができるなど、</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を個別に配布することに比べ、運用管理負担を大幅に削減することができます。</a:t>
            </a:r>
          </a:p>
          <a:p>
            <a:r>
              <a:rPr kumimoji="1" lang="ja-JP" altLang="ja-JP" sz="1200" kern="1200" dirty="0">
                <a:solidFill>
                  <a:schemeClr val="tx1"/>
                </a:solidFill>
                <a:effectLst/>
                <a:latin typeface="+mn-lt"/>
                <a:ea typeface="+mn-ea"/>
                <a:cs typeface="+mn-cs"/>
              </a:rPr>
              <a:t>これまで「何でもできる」ことを追求し開発されてきた</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などの汎用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には、快適に動かすためには高性能なハードウェアが必要でしたが、あえて機能を絞り込むことによって、軽量で安価なノート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を実現したのです。</a:t>
            </a:r>
          </a:p>
          <a:p>
            <a:r>
              <a:rPr kumimoji="1" lang="ja-JP" altLang="ja-JP" sz="1200" kern="1200" dirty="0">
                <a:solidFill>
                  <a:schemeClr val="tx1"/>
                </a:solidFill>
                <a:effectLst/>
                <a:latin typeface="+mn-lt"/>
                <a:ea typeface="+mn-ea"/>
                <a:cs typeface="+mn-cs"/>
              </a:rPr>
              <a:t>かつて、メール、表計算や文書作成などは、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に導入されたアプリに頼っていましたが、今ではブラウザを介してクラウドで利用できるようになっています。その他の業務アプリケーションもクラウドで利用できるものが増えています。</a:t>
            </a:r>
          </a:p>
          <a:p>
            <a:r>
              <a:rPr kumimoji="1" lang="ja-JP" altLang="ja-JP" sz="1200" kern="1200" dirty="0">
                <a:solidFill>
                  <a:schemeClr val="tx1"/>
                </a:solidFill>
                <a:effectLst/>
                <a:latin typeface="+mn-lt"/>
                <a:ea typeface="+mn-ea"/>
                <a:cs typeface="+mn-cs"/>
              </a:rPr>
              <a:t>多くの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ユーザーを抱える企業や教育機関は、セキュリティ上の心配が少なく、運用管理側の負担も少ない</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に注目しています。まだ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でなければできないことや使い勝手で、従来型のノート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が必要だとの声も少なくはありませんが、ネットワーク環境やクラウド・サービスの充実とともに、新たな選択肢としてその地位を確立してゆくことになるでしょう。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1636278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クライアントの仮想化は、ひとつのクライアント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上に複数の異なるオペレーティング・システムを同時に稼働させる技術です。</a:t>
            </a:r>
          </a:p>
          <a:p>
            <a:r>
              <a:rPr kumimoji="1" lang="ja-JP" altLang="ja-JP" sz="1200" kern="1200" dirty="0">
                <a:solidFill>
                  <a:schemeClr val="tx1"/>
                </a:solidFill>
                <a:effectLst/>
                <a:latin typeface="+mn-lt"/>
                <a:ea typeface="+mn-ea"/>
                <a:cs typeface="+mn-cs"/>
              </a:rPr>
              <a:t>本来、ひとりのユーザーに占有使用されるクライアント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に、複数の仮想マシンを動かし異なるオペレーティング・システムを稼働させるのは、プログラムやデータの互換性を確保するためです。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Window 7</a:t>
            </a:r>
            <a:r>
              <a:rPr kumimoji="1" lang="ja-JP" altLang="ja-JP" sz="1200" kern="1200" dirty="0">
                <a:solidFill>
                  <a:schemeClr val="tx1"/>
                </a:solidFill>
                <a:effectLst/>
                <a:latin typeface="+mn-lt"/>
                <a:ea typeface="+mn-ea"/>
                <a:cs typeface="+mn-cs"/>
              </a:rPr>
              <a:t>と言われる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用のオペレーティング・システム上で、「</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モード」と呼ばれる仮想化の機能が動きます。この機能は</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の前のバージョンである</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を動かすことができる仮想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Windows7</a:t>
            </a:r>
            <a:r>
              <a:rPr kumimoji="1" lang="ja-JP" altLang="ja-JP" sz="1200" kern="1200" dirty="0">
                <a:solidFill>
                  <a:schemeClr val="tx1"/>
                </a:solidFill>
                <a:effectLst/>
                <a:latin typeface="+mn-lt"/>
                <a:ea typeface="+mn-ea"/>
                <a:cs typeface="+mn-cs"/>
              </a:rPr>
              <a:t>の中に作ります。この上で、</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を動かせば、一台の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の上で、同時に</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を同時に稼働させることができます。</a:t>
            </a:r>
          </a:p>
          <a:p>
            <a:r>
              <a:rPr kumimoji="1" lang="ja-JP" altLang="ja-JP" sz="1200" kern="1200" dirty="0">
                <a:solidFill>
                  <a:schemeClr val="tx1"/>
                </a:solidFill>
                <a:effectLst/>
                <a:latin typeface="+mn-lt"/>
                <a:ea typeface="+mn-ea"/>
                <a:cs typeface="+mn-cs"/>
              </a:rPr>
              <a:t>このようなことが必要になるのは、</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では動くが</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では動かないソフトウェアがあるからです。バージョンアップのためにこれを移行するとなると、プログラムの修正やテスト、購入したパッケージ・ソフトウェアであれば、バージョンアップしなければなりません。そのための作業の手間や費用は、台数が多ければ多いほど、大きな負担となります。しかし、この機能を使えば、</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用として開発、購入したソフトウェアを無駄にしないですむのです。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上で</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を動かすクライアント仮想化のソフトウェアもあります。これを使えば、一台の</a:t>
            </a:r>
            <a:r>
              <a:rPr kumimoji="1" lang="en-US" altLang="ja-JP" sz="1200" kern="1200" dirty="0">
                <a:solidFill>
                  <a:schemeClr val="tx1"/>
                </a:solidFill>
                <a:effectLst/>
                <a:latin typeface="+mn-lt"/>
                <a:ea typeface="+mn-ea"/>
                <a:cs typeface="+mn-cs"/>
              </a:rPr>
              <a:t>Mac PC</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を同時に動かすことができます。そのため、それぞれでしか動かないが、どちらも使いたいと言ったときに、ふたつの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を用意する必要はありません。また、データも相互にやりとりできますので、大変便利です。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62</a:t>
            </a:fld>
            <a:endParaRPr kumimoji="1" lang="ja-JP" altLang="en-US"/>
          </a:p>
        </p:txBody>
      </p:sp>
    </p:spTree>
    <p:extLst>
      <p:ext uri="{BB962C8B-B14F-4D97-AF65-F5344CB8AC3E}">
        <p14:creationId xmlns:p14="http://schemas.microsoft.com/office/powerpoint/2010/main" val="1187224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83B3A2-CC8F-4783-9F1F-9F49AA25FA2F}" type="slidenum">
              <a:rPr lang="ja-JP" altLang="en-US"/>
              <a:pPr/>
              <a:t>63</a:t>
            </a:fld>
            <a:endParaRPr lang="en-US" altLang="ja-JP"/>
          </a:p>
        </p:txBody>
      </p:sp>
      <p:sp>
        <p:nvSpPr>
          <p:cNvPr id="780290" name="Rectangle 2"/>
          <p:cNvSpPr>
            <a:spLocks noGrp="1" noRot="1" noChangeAspect="1" noChangeArrowheads="1" noTextEdit="1"/>
          </p:cNvSpPr>
          <p:nvPr>
            <p:ph type="sldImg"/>
          </p:nvPr>
        </p:nvSpPr>
        <p:spPr>
          <a:xfrm>
            <a:off x="1141413" y="684213"/>
            <a:ext cx="4576762" cy="3432175"/>
          </a:xfrm>
          <a:ln/>
        </p:spPr>
      </p:sp>
      <p:sp>
        <p:nvSpPr>
          <p:cNvPr id="780291" name="Rectangle 3"/>
          <p:cNvSpPr>
            <a:spLocks noGrp="1" noChangeArrowheads="1"/>
          </p:cNvSpPr>
          <p:nvPr>
            <p:ph type="body" idx="1"/>
          </p:nvPr>
        </p:nvSpPr>
        <p:spPr>
          <a:xfrm>
            <a:off x="684681" y="4343437"/>
            <a:ext cx="5488640" cy="4115603"/>
          </a:xfrm>
        </p:spPr>
        <p:txBody>
          <a:bodyPr/>
          <a:lstStyle/>
          <a:p>
            <a:endParaRPr lang="ja-JP" altLang="en-US"/>
          </a:p>
        </p:txBody>
      </p:sp>
    </p:spTree>
    <p:extLst>
      <p:ext uri="{BB962C8B-B14F-4D97-AF65-F5344CB8AC3E}">
        <p14:creationId xmlns:p14="http://schemas.microsoft.com/office/powerpoint/2010/main" val="1491560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【図解】コレ１枚で分かるストレージの仮想化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ストレージ仮想化は、ハードウェアの物理的な制限・制約からの解放するために使われる技術です。</a:t>
            </a:r>
          </a:p>
          <a:p>
            <a:r>
              <a:rPr kumimoji="1" lang="ja-JP" altLang="ja-JP" sz="1200" kern="1200" dirty="0">
                <a:solidFill>
                  <a:schemeClr val="tx1"/>
                </a:solidFill>
                <a:effectLst/>
                <a:latin typeface="+mn-lt"/>
                <a:ea typeface="+mn-ea"/>
                <a:cs typeface="+mn-cs"/>
              </a:rPr>
              <a:t>例えば、ストレージの容量は、使っている／いないに関わらず、「</a:t>
            </a:r>
            <a:r>
              <a:rPr kumimoji="1" lang="en-US" altLang="ja-JP" sz="1200" kern="1200" dirty="0">
                <a:solidFill>
                  <a:schemeClr val="tx1"/>
                </a:solidFill>
                <a:effectLst/>
                <a:latin typeface="+mn-lt"/>
                <a:ea typeface="+mn-ea"/>
                <a:cs typeface="+mn-cs"/>
              </a:rPr>
              <a:t>128GB</a:t>
            </a:r>
            <a:r>
              <a:rPr kumimoji="1" lang="ja-JP" altLang="ja-JP" sz="1200" kern="1200" dirty="0">
                <a:solidFill>
                  <a:schemeClr val="tx1"/>
                </a:solidFill>
                <a:effectLst/>
                <a:latin typeface="+mn-lt"/>
                <a:ea typeface="+mn-ea"/>
                <a:cs typeface="+mn-cs"/>
              </a:rPr>
              <a:t>」というように物理的に決まってしまいます。これをサーバー個別に割り当て、そこでしか使えないのでは、複数サーバーを使っている場合などは非効率です。そこで、複数ストレージをひとつにまとめ複数サーバーで共用し必要な容量だけを割り当てることで使用効率を高めることができます。</a:t>
            </a:r>
          </a:p>
          <a:p>
            <a:r>
              <a:rPr kumimoji="1" lang="ja-JP" altLang="ja-JP" sz="1200" kern="1200" dirty="0">
                <a:solidFill>
                  <a:schemeClr val="tx1"/>
                </a:solidFill>
                <a:effectLst/>
                <a:latin typeface="+mn-lt"/>
                <a:ea typeface="+mn-ea"/>
                <a:cs typeface="+mn-cs"/>
              </a:rPr>
              <a:t>また、シンプロビジョニングや重複排除という技術で使用効率や利便性をさらに高めることができます。</a:t>
            </a:r>
          </a:p>
          <a:p>
            <a:r>
              <a:rPr kumimoji="1" lang="ja-JP" altLang="ja-JP" sz="1200" kern="1200" dirty="0">
                <a:solidFill>
                  <a:schemeClr val="tx1"/>
                </a:solidFill>
                <a:effectLst/>
                <a:latin typeface="+mn-lt"/>
                <a:ea typeface="+mn-ea"/>
                <a:cs typeface="+mn-cs"/>
              </a:rPr>
              <a:t>シンプロビジョニングは、物理ストレージの容量を実際より多くあるようにサーバー上のアプリケーションに見せかける技術です。これまでなら、物理ストレージの容量が変われば、サーバーやアプリケーションへの設定変更が必要でした。しかし、この技術を使えば、サーバーやアプリケーションには、最初から大きな容量で設定しておき、実際にはその時点で使う容量だけを用意し、足らなくなった容量を物理的に補充するだけで設定の変更が不要になります。これにより容量を節約できると共に運用負担が軽減できます。</a:t>
            </a:r>
          </a:p>
          <a:p>
            <a:r>
              <a:rPr kumimoji="1" lang="ja-JP" altLang="ja-JP" sz="1200" kern="1200" dirty="0">
                <a:solidFill>
                  <a:schemeClr val="tx1"/>
                </a:solidFill>
                <a:effectLst/>
                <a:latin typeface="+mn-lt"/>
                <a:ea typeface="+mn-ea"/>
                <a:cs typeface="+mn-cs"/>
              </a:rPr>
              <a:t>重複排除は、データの重複している部分を削減し、ストレージの使用効率を高める技術です。例えば、電子メールでファイルを添付して同時に複数の人に送信すると、同じファイルのコピーがいくつも作られてしまいます。この重複データを削除してデータ容量を削減する一方で、ユーザーには、これまでと変わらず複数のファイルがそこにあるように見せかけることができます。このように、ユーザーに意識させずストレージの容量を減らすことができるのです。</a:t>
            </a:r>
          </a:p>
          <a:p>
            <a:r>
              <a:rPr kumimoji="1" lang="ja-JP" altLang="ja-JP" sz="1200" kern="1200" dirty="0">
                <a:solidFill>
                  <a:schemeClr val="tx1"/>
                </a:solidFill>
                <a:effectLst/>
                <a:latin typeface="+mn-lt"/>
                <a:ea typeface="+mn-ea"/>
                <a:cs typeface="+mn-cs"/>
              </a:rPr>
              <a:t>ビッグデータの時代となり、ストレージの需要が高まる中、効率よくストレージを利用し、運用や管理の負担を軽減することへの需要は、益々高まってくるでしょう。 </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661833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65</a:t>
            </a:fld>
            <a:endParaRPr lang="en-US" altLang="ja-JP"/>
          </a:p>
        </p:txBody>
      </p:sp>
      <p:sp>
        <p:nvSpPr>
          <p:cNvPr id="761858" name="Rectangle 2"/>
          <p:cNvSpPr>
            <a:spLocks noGrp="1" noRot="1" noChangeAspect="1" noChangeArrowheads="1" noTextEdit="1"/>
          </p:cNvSpPr>
          <p:nvPr>
            <p:ph type="sldImg"/>
          </p:nvPr>
        </p:nvSpPr>
        <p:spPr>
          <a:xfrm>
            <a:off x="1141413" y="684213"/>
            <a:ext cx="4576762" cy="3432175"/>
          </a:xfrm>
          <a:ln/>
        </p:spPr>
      </p:sp>
      <p:sp>
        <p:nvSpPr>
          <p:cNvPr id="761859" name="Rectangle 3"/>
          <p:cNvSpPr>
            <a:spLocks noGrp="1" noChangeArrowheads="1"/>
          </p:cNvSpPr>
          <p:nvPr>
            <p:ph type="body" idx="1"/>
          </p:nvPr>
        </p:nvSpPr>
        <p:spPr>
          <a:xfrm>
            <a:off x="684681" y="4343440"/>
            <a:ext cx="5488640" cy="4115603"/>
          </a:xfrm>
        </p:spPr>
        <p:txBody>
          <a:bodyPr/>
          <a:lstStyle/>
          <a:p>
            <a:r>
              <a:rPr kumimoji="1" lang="ja-JP" altLang="ja-JP" sz="1200" kern="1200" dirty="0">
                <a:solidFill>
                  <a:schemeClr val="tx1"/>
                </a:solidFill>
                <a:effectLst/>
                <a:latin typeface="+mn-lt"/>
                <a:ea typeface="+mn-ea"/>
                <a:cs typeface="+mn-cs"/>
              </a:rPr>
              <a:t>従来、ネットワークの構築は異なる役割や機能を持つ多数の機器をケーブルで接続し、それぞれに手間のかかる設定が必要でした。この常識を変えたのが、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Networking</a:t>
            </a:r>
            <a:r>
              <a:rPr kumimoji="1" lang="ja-JP" altLang="ja-JP" sz="1200" kern="1200" dirty="0">
                <a:solidFill>
                  <a:schemeClr val="tx1"/>
                </a:solidFill>
                <a:effectLst/>
                <a:latin typeface="+mn-lt"/>
                <a:ea typeface="+mn-ea"/>
                <a:cs typeface="+mn-cs"/>
              </a:rPr>
              <a:t>）です。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とは、ルーターやスイッチなどのネットワーク機器の構成や接続ルートなどを、機器の導入や配線などの作業をしなくても、ソフトウェアへの設定だけで実現する技術の総称です。例えば、異なる複数企業のシステム機器が混在して設置されているデータセンターの場合、従来は、独立性を保証するためそれぞれに機器もネットワークを分離して別々に管理しなければなりませんでした。しかし、</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であれば、全てをひとつの物理的なネットワークで構成し、設定だけで個別独立したネットワークとして機能させることができます。またルーターやスイッチなどの機能の違う機器も必要でしたが、設定だけで必要とする機能構成をソフトウェア的に実現することができる</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Functions Virtualization</a:t>
            </a:r>
            <a:r>
              <a:rPr kumimoji="1" lang="ja-JP" altLang="ja-JP" sz="1200" kern="1200" dirty="0">
                <a:solidFill>
                  <a:schemeClr val="tx1"/>
                </a:solidFill>
                <a:effectLst/>
                <a:latin typeface="+mn-lt"/>
                <a:ea typeface="+mn-ea"/>
                <a:cs typeface="+mn-cs"/>
              </a:rPr>
              <a:t>：ネットワーク機能の仮想化）も使われはじめています。また、全体を一元的に集中制御できるので個々のネットワーク機器の設定や管理に手間がかかりません。</a:t>
            </a:r>
          </a:p>
          <a:p>
            <a:r>
              <a:rPr kumimoji="1" lang="ja-JP" altLang="ja-JP" sz="1200" kern="1200" dirty="0">
                <a:solidFill>
                  <a:schemeClr val="tx1"/>
                </a:solidFill>
                <a:effectLst/>
                <a:latin typeface="+mn-lt"/>
                <a:ea typeface="+mn-ea"/>
                <a:cs typeface="+mn-cs"/>
              </a:rPr>
              <a:t>さらに利用目的に応じた「ポリシー」に応じてネットワークの特性を自由に制御できるようになりました。ポリシーとは、どのように扱うかの方針や制約条件を体系的かつ具体的に定めた規範のことです。例えば、セキュリティを高度に保ちたい、負荷分散を行いたい、音声や映像は途切れないように優先的に処理したいといったアプリケーションに応じたポリシーを設定し、それに応じてネットワーク全体の挙動を制御できるようになったのです。</a:t>
            </a:r>
          </a:p>
          <a:p>
            <a:r>
              <a:rPr kumimoji="1" lang="ja-JP" altLang="ja-JP" sz="1200" kern="1200" dirty="0">
                <a:solidFill>
                  <a:schemeClr val="tx1"/>
                </a:solidFill>
                <a:effectLst/>
                <a:latin typeface="+mn-lt"/>
                <a:ea typeface="+mn-ea"/>
                <a:cs typeface="+mn-cs"/>
              </a:rPr>
              <a:t>従来は、運用管理者がポリシーに応じて手作業でネットワーク機器の構成や設定を行っていましたが、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により、これらの作業をネットワーク全体に対して一括して、あるいはアプリケーションからの要求に応じて自動的で対応できるようになったのです。その結果、ネットワークの運用管理負担が軽減されると共に、アプリケーションの変更に即応できる柔軟なネットワークが実現した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lang="ja-JP" altLang="en-US" dirty="0"/>
          </a:p>
        </p:txBody>
      </p:sp>
    </p:spTree>
    <p:extLst>
      <p:ext uri="{BB962C8B-B14F-4D97-AF65-F5344CB8AC3E}">
        <p14:creationId xmlns:p14="http://schemas.microsoft.com/office/powerpoint/2010/main" val="688683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16119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1F13EE-CBD2-4D23-A6F4-85843E33E783}" type="slidenum">
              <a:rPr lang="ja-JP" altLang="en-US"/>
              <a:pPr/>
              <a:t>67</a:t>
            </a:fld>
            <a:endParaRPr lang="en-US" altLang="ja-JP"/>
          </a:p>
        </p:txBody>
      </p:sp>
      <p:sp>
        <p:nvSpPr>
          <p:cNvPr id="770050" name="Rectangle 2"/>
          <p:cNvSpPr>
            <a:spLocks noGrp="1" noRot="1" noChangeAspect="1" noChangeArrowheads="1" noTextEdit="1"/>
          </p:cNvSpPr>
          <p:nvPr>
            <p:ph type="sldImg"/>
          </p:nvPr>
        </p:nvSpPr>
        <p:spPr>
          <a:xfrm>
            <a:off x="1144588" y="684213"/>
            <a:ext cx="4575175" cy="3432175"/>
          </a:xfrm>
          <a:ln/>
        </p:spPr>
      </p:sp>
      <p:sp>
        <p:nvSpPr>
          <p:cNvPr id="770051" name="Rectangle 3"/>
          <p:cNvSpPr>
            <a:spLocks noGrp="1" noChangeArrowheads="1"/>
          </p:cNvSpPr>
          <p:nvPr>
            <p:ph type="body" idx="1"/>
          </p:nvPr>
        </p:nvSpPr>
        <p:spPr>
          <a:xfrm>
            <a:off x="915041" y="4343440"/>
            <a:ext cx="5027920" cy="4115603"/>
          </a:xfrm>
        </p:spPr>
        <p:txBody>
          <a:bodyPr/>
          <a:lstStyle/>
          <a:p>
            <a:endParaRPr lang="ja-JP" altLang="en-US"/>
          </a:p>
        </p:txBody>
      </p:sp>
    </p:spTree>
    <p:extLst>
      <p:ext uri="{BB962C8B-B14F-4D97-AF65-F5344CB8AC3E}">
        <p14:creationId xmlns:p14="http://schemas.microsoft.com/office/powerpoint/2010/main" val="186456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2490108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「サーバー仮想化」によって、従来では考えられなかったことが可能になりました。</a:t>
            </a:r>
          </a:p>
          <a:p>
            <a:pPr lvl="0"/>
            <a:r>
              <a:rPr kumimoji="1" lang="ja-JP" altLang="ja-JP" sz="1200" kern="1200" dirty="0">
                <a:solidFill>
                  <a:schemeClr val="tx1"/>
                </a:solidFill>
                <a:effectLst/>
                <a:latin typeface="+mn-lt"/>
                <a:ea typeface="+mn-ea"/>
                <a:cs typeface="+mn-cs"/>
              </a:rPr>
              <a:t>すぐに稼動</a:t>
            </a:r>
          </a:p>
          <a:p>
            <a:r>
              <a:rPr kumimoji="1" lang="ja-JP" altLang="ja-JP" sz="1200" kern="1200" dirty="0">
                <a:solidFill>
                  <a:schemeClr val="tx1"/>
                </a:solidFill>
                <a:effectLst/>
                <a:latin typeface="+mn-lt"/>
                <a:ea typeface="+mn-ea"/>
                <a:cs typeface="+mn-cs"/>
              </a:rPr>
              <a:t>従来は、ハードウェアを調達した後、機器の据付・導入が必要でした。しかし、サーバー仮想化を使えば、ソフトウェアへの設定だけで、必要なシステム資源（プロセッサー、メモリ、ストレージなど）を割り当て、その資源相当の構成と能力を持った、見かけ上物理サーバーと同様に機能する「仮想サーバー」を稼働させることができます。これによりシステムの稼働に関わる作業時間は、大幅に短縮できます。</a:t>
            </a:r>
          </a:p>
          <a:p>
            <a:r>
              <a:rPr kumimoji="1" lang="ja-JP" altLang="ja-JP" sz="1200" kern="1200" dirty="0">
                <a:solidFill>
                  <a:schemeClr val="tx1"/>
                </a:solidFill>
                <a:effectLst/>
                <a:latin typeface="+mn-lt"/>
                <a:ea typeface="+mn-ea"/>
                <a:cs typeface="+mn-cs"/>
              </a:rPr>
              <a:t>但し、仮想サーバーが、いくつでも簡単に作れるからと言って、それを動かすハードウェアの能力を超えて動かすことができない点は、注意が必要です。</a:t>
            </a:r>
          </a:p>
          <a:p>
            <a:pPr lvl="0"/>
            <a:r>
              <a:rPr kumimoji="1" lang="ja-JP" altLang="ja-JP" sz="1200" kern="1200" dirty="0">
                <a:solidFill>
                  <a:schemeClr val="tx1"/>
                </a:solidFill>
                <a:effectLst/>
                <a:latin typeface="+mn-lt"/>
                <a:ea typeface="+mn-ea"/>
                <a:cs typeface="+mn-cs"/>
              </a:rPr>
              <a:t>複製が簡単</a:t>
            </a:r>
          </a:p>
          <a:p>
            <a:r>
              <a:rPr kumimoji="1" lang="ja-JP" altLang="ja-JP" sz="1200" kern="1200" dirty="0">
                <a:solidFill>
                  <a:schemeClr val="tx1"/>
                </a:solidFill>
                <a:effectLst/>
                <a:latin typeface="+mn-lt"/>
                <a:ea typeface="+mn-ea"/>
                <a:cs typeface="+mn-cs"/>
              </a:rPr>
              <a:t>仮想サーバーの構成についての情報は、「設定ファイル」に書き込まれます。ハイパーバイザーは、この設定ファイルを読んでハードウェアから資源を割り当て、仮想サーバーを稼働させます。そのため、同じ構成であれば、この設定ファイルと仮想サーバーのデータをコピーするだけで、仮想サーバーを複製できます。あとは、ホスト名といわれるサーバーの名称や</a:t>
            </a:r>
            <a:r>
              <a:rPr kumimoji="1" lang="en-US" altLang="ja-JP" sz="1200" kern="1200" dirty="0">
                <a:solidFill>
                  <a:schemeClr val="tx1"/>
                </a:solidFill>
                <a:effectLst/>
                <a:latin typeface="+mn-lt"/>
                <a:ea typeface="+mn-ea"/>
                <a:cs typeface="+mn-cs"/>
              </a:rPr>
              <a:t>IP</a:t>
            </a:r>
            <a:r>
              <a:rPr kumimoji="1" lang="ja-JP" altLang="ja-JP" sz="1200" kern="1200" dirty="0">
                <a:solidFill>
                  <a:schemeClr val="tx1"/>
                </a:solidFill>
                <a:effectLst/>
                <a:latin typeface="+mn-lt"/>
                <a:ea typeface="+mn-ea"/>
                <a:cs typeface="+mn-cs"/>
              </a:rPr>
              <a:t>アドレスといわれるネットワーク上の住所を表す番号を変更するだけで、別のサーバーとして、すぐに利用できるようになります。</a:t>
            </a:r>
          </a:p>
          <a:p>
            <a:pPr lvl="0"/>
            <a:r>
              <a:rPr kumimoji="1" lang="ja-JP" altLang="ja-JP" sz="1200" kern="1200" dirty="0">
                <a:solidFill>
                  <a:schemeClr val="tx1"/>
                </a:solidFill>
                <a:effectLst/>
                <a:latin typeface="+mn-lt"/>
                <a:ea typeface="+mn-ea"/>
                <a:cs typeface="+mn-cs"/>
              </a:rPr>
              <a:t>柔軟な構成変更</a:t>
            </a:r>
          </a:p>
          <a:p>
            <a:r>
              <a:rPr kumimoji="1" lang="ja-JP" altLang="ja-JP" sz="1200" kern="1200">
                <a:solidFill>
                  <a:schemeClr val="tx1"/>
                </a:solidFill>
                <a:effectLst/>
                <a:latin typeface="+mn-lt"/>
                <a:ea typeface="+mn-ea"/>
                <a:cs typeface="+mn-cs"/>
              </a:rPr>
              <a:t>従来、システム構成を変更するためには、いったん電源を停止し、物理的な構成変更作業を行い再稼働させる必要がありました。しかし、サーバー仮想化を使えば、システム資源の増減は、仮想サーバーを稼動したままでも行うことができます。そのおかげで、サーバーへのアクセスが急増した時や構成変更が時でも、迅速・柔軟に対応することができ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68</a:t>
            </a:fld>
            <a:endParaRPr kumimoji="1" lang="ja-JP" altLang="en-US"/>
          </a:p>
        </p:txBody>
      </p:sp>
    </p:spTree>
    <p:extLst>
      <p:ext uri="{BB962C8B-B14F-4D97-AF65-F5344CB8AC3E}">
        <p14:creationId xmlns:p14="http://schemas.microsoft.com/office/powerpoint/2010/main" val="2090573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サーバー仮想化は、調達や構成変更の利便性を高めただけではなく、障害や災害が発生したときの対処のためにも使われています。</a:t>
            </a:r>
          </a:p>
          <a:p>
            <a:pPr lvl="0"/>
            <a:r>
              <a:rPr kumimoji="1" lang="ja-JP" altLang="ja-JP" sz="1200" kern="1200" dirty="0">
                <a:solidFill>
                  <a:schemeClr val="tx1"/>
                </a:solidFill>
                <a:effectLst/>
                <a:latin typeface="+mn-lt"/>
                <a:ea typeface="+mn-ea"/>
                <a:cs typeface="+mn-cs"/>
              </a:rPr>
              <a:t>停止時間の低減</a:t>
            </a:r>
          </a:p>
          <a:p>
            <a:r>
              <a:rPr kumimoji="1" lang="ja-JP" altLang="ja-JP" sz="1200" kern="1200" dirty="0">
                <a:solidFill>
                  <a:schemeClr val="tx1"/>
                </a:solidFill>
                <a:effectLst/>
                <a:latin typeface="+mn-lt"/>
                <a:ea typeface="+mn-ea"/>
                <a:cs typeface="+mn-cs"/>
              </a:rPr>
              <a:t>仮想サーバーは設定ファイルをハイパーバイザーが読み込むことで稼働します。したがって、ある物理サーバーに障害が発生した時、他の物理サーバーで動くハイパーバイザーが、その設定ファイルを読み込むように設定しておけば、この物理サーバー上で仮想サーバーを再稼動させることができます。</a:t>
            </a:r>
          </a:p>
          <a:p>
            <a:r>
              <a:rPr kumimoji="1" lang="ja-JP" altLang="ja-JP" sz="1200" kern="1200" dirty="0">
                <a:solidFill>
                  <a:schemeClr val="tx1"/>
                </a:solidFill>
                <a:effectLst/>
                <a:latin typeface="+mn-lt"/>
                <a:ea typeface="+mn-ea"/>
                <a:cs typeface="+mn-cs"/>
              </a:rPr>
              <a:t>従来は、サーバーの障害が発生すると、機械の復旧とデータ復元で半日～</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日の作業が必要でしたが、サーバー仮想化を使えば停止時間は、仮想サーバーを再起動するための数分程度となります。</a:t>
            </a:r>
          </a:p>
          <a:p>
            <a:r>
              <a:rPr kumimoji="1" lang="ja-JP" altLang="ja-JP" sz="1200" kern="1200" dirty="0">
                <a:solidFill>
                  <a:schemeClr val="tx1"/>
                </a:solidFill>
                <a:effectLst/>
                <a:latin typeface="+mn-lt"/>
                <a:ea typeface="+mn-ea"/>
                <a:cs typeface="+mn-cs"/>
              </a:rPr>
              <a:t>また、仮想サーバーを稼動させたまま、他の物理サーバーへこれを移動させることもできるようになりました。この仕組みを「ライブマイグレーション」と言います。例えば、保守点検に際して物理サーバーを停止させても、利用者にそれを感じさせることなく作業することができます。</a:t>
            </a:r>
          </a:p>
          <a:p>
            <a:pPr lvl="0"/>
            <a:r>
              <a:rPr kumimoji="1" lang="ja-JP" altLang="ja-JP" sz="1200" kern="1200" dirty="0">
                <a:solidFill>
                  <a:schemeClr val="tx1"/>
                </a:solidFill>
                <a:effectLst/>
                <a:latin typeface="+mn-lt"/>
                <a:ea typeface="+mn-ea"/>
                <a:cs typeface="+mn-cs"/>
              </a:rPr>
              <a:t>災害対策への対応</a:t>
            </a:r>
          </a:p>
          <a:p>
            <a:r>
              <a:rPr kumimoji="1" lang="ja-JP" altLang="ja-JP" sz="1200" kern="1200" dirty="0">
                <a:solidFill>
                  <a:schemeClr val="tx1"/>
                </a:solidFill>
                <a:effectLst/>
                <a:latin typeface="+mn-lt"/>
                <a:ea typeface="+mn-ea"/>
                <a:cs typeface="+mn-cs"/>
              </a:rPr>
              <a:t>複数の地理的に離れた物理サーバー同士で、仮想サーバーのイメージ（設定ファイルとデータやアプリケーションを格納したファイル）をコピーしておくことで、一方が災害で機能しなくなったときに、もう一方で仮想サーバーを稼動させることができます。</a:t>
            </a:r>
          </a:p>
          <a:p>
            <a:r>
              <a:rPr kumimoji="1" lang="ja-JP" altLang="ja-JP" sz="1200" kern="1200" dirty="0">
                <a:solidFill>
                  <a:schemeClr val="tx1"/>
                </a:solidFill>
                <a:effectLst/>
                <a:latin typeface="+mn-lt"/>
                <a:ea typeface="+mn-ea"/>
                <a:cs typeface="+mn-cs"/>
              </a:rPr>
              <a:t>従来、災害対策用には、普段は使わないが同等の構成を持つ機器をバックアップとして保持しなくてはならず非常に高いコストが掛かっていました。しかし普段は開発や優先度の低い業務で使っている物理サーバーを、災害時には優先度の高い仮想サーバー用に使えば、災害対策のためのコストを抑えることができるようになり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69</a:t>
            </a:fld>
            <a:endParaRPr kumimoji="1" lang="ja-JP" altLang="en-US"/>
          </a:p>
        </p:txBody>
      </p:sp>
    </p:spTree>
    <p:extLst>
      <p:ext uri="{BB962C8B-B14F-4D97-AF65-F5344CB8AC3E}">
        <p14:creationId xmlns:p14="http://schemas.microsoft.com/office/powerpoint/2010/main" val="1189919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【図解】コレ１枚で分かるサーバー仮想化の３つのメリット</a:t>
            </a:r>
          </a:p>
          <a:p>
            <a:pPr lvl="0"/>
            <a:r>
              <a:rPr kumimoji="1" lang="ja-JP" altLang="ja-JP" sz="1200" kern="1200" dirty="0">
                <a:solidFill>
                  <a:schemeClr val="tx1"/>
                </a:solidFill>
                <a:effectLst/>
                <a:latin typeface="+mn-lt"/>
                <a:ea typeface="+mn-ea"/>
                <a:cs typeface="+mn-cs"/>
              </a:rPr>
              <a:t>物理マシンの集約</a:t>
            </a:r>
          </a:p>
          <a:p>
            <a:r>
              <a:rPr kumimoji="1" lang="ja-JP" altLang="ja-JP" sz="1200" kern="1200" dirty="0">
                <a:solidFill>
                  <a:schemeClr val="tx1"/>
                </a:solidFill>
                <a:effectLst/>
                <a:latin typeface="+mn-lt"/>
                <a:ea typeface="+mn-ea"/>
                <a:cs typeface="+mn-cs"/>
              </a:rPr>
              <a:t>物理マシン、つまり機械の台数を減らせることができます。仮想化されていないサーバーは、その機械が持っている能力最大に使われることはあまりなく、また使用率にばらつきがあるのが一般的です。こういうサーバーを束ねて集約することで、一台の機械の能力を無駄なく使えば、使用率は高まり、機械の台数を減らすことができます。</a:t>
            </a:r>
          </a:p>
          <a:p>
            <a:r>
              <a:rPr kumimoji="1" lang="ja-JP" altLang="ja-JP" sz="1200" kern="1200" dirty="0">
                <a:solidFill>
                  <a:schemeClr val="tx1"/>
                </a:solidFill>
                <a:effectLst/>
                <a:latin typeface="+mn-lt"/>
                <a:ea typeface="+mn-ea"/>
                <a:cs typeface="+mn-cs"/>
              </a:rPr>
              <a:t>使用率が高く性能が低い旧式機械を使っている場合、その機械の何台分もの能力を持つ新しい機械に集約することで、台数を減らすことができます。</a:t>
            </a:r>
          </a:p>
          <a:p>
            <a:r>
              <a:rPr kumimoji="1" lang="ja-JP" altLang="ja-JP" sz="1200" kern="1200" dirty="0">
                <a:solidFill>
                  <a:schemeClr val="tx1"/>
                </a:solidFill>
                <a:effectLst/>
                <a:latin typeface="+mn-lt"/>
                <a:ea typeface="+mn-ea"/>
                <a:cs typeface="+mn-cs"/>
              </a:rPr>
              <a:t>使用する機械の台数を減らせば、購入費用の抑制、電気代や</a:t>
            </a:r>
            <a:r>
              <a:rPr kumimoji="1" lang="en-US" altLang="ja-JP" sz="1200" kern="1200" dirty="0">
                <a:solidFill>
                  <a:schemeClr val="tx1"/>
                </a:solidFill>
                <a:effectLst/>
                <a:latin typeface="+mn-lt"/>
                <a:ea typeface="+mn-ea"/>
                <a:cs typeface="+mn-cs"/>
              </a:rPr>
              <a:t>CO2</a:t>
            </a:r>
            <a:r>
              <a:rPr kumimoji="1" lang="ja-JP" altLang="ja-JP" sz="1200" kern="1200" dirty="0">
                <a:solidFill>
                  <a:schemeClr val="tx1"/>
                </a:solidFill>
                <a:effectLst/>
                <a:latin typeface="+mn-lt"/>
                <a:ea typeface="+mn-ea"/>
                <a:cs typeface="+mn-cs"/>
              </a:rPr>
              <a:t>の削減、データセンターを借用している場合は、その使用料を削減できます。</a:t>
            </a:r>
          </a:p>
          <a:p>
            <a:pPr lvl="0"/>
            <a:r>
              <a:rPr kumimoji="1" lang="ja-JP" altLang="ja-JP" sz="1200" kern="1200" dirty="0">
                <a:solidFill>
                  <a:schemeClr val="tx1"/>
                </a:solidFill>
                <a:effectLst/>
                <a:latin typeface="+mn-lt"/>
                <a:ea typeface="+mn-ea"/>
                <a:cs typeface="+mn-cs"/>
              </a:rPr>
              <a:t>ソフトウェア定義</a:t>
            </a:r>
          </a:p>
          <a:p>
            <a:r>
              <a:rPr kumimoji="1" lang="ja-JP" altLang="ja-JP" sz="1200" kern="1200" dirty="0">
                <a:solidFill>
                  <a:schemeClr val="tx1"/>
                </a:solidFill>
                <a:effectLst/>
                <a:latin typeface="+mn-lt"/>
                <a:ea typeface="+mn-ea"/>
                <a:cs typeface="+mn-cs"/>
              </a:rPr>
              <a:t>機械の設置や配線とった物理的な作業を伴わずにサーバー機能や性能の調達、構成の変更が実現します。運用管理者は、画面のメニューやコマンドを使って設定するだけです。もちろん仮想サーバーとして使用しようとしている能力の合計が、物理マシンの能力の上限を超えないことが前提ですが、その範囲内であれば、仮想サーバーの調達や複製、構成変更は、設定だけで可能です。</a:t>
            </a:r>
          </a:p>
          <a:p>
            <a:r>
              <a:rPr kumimoji="1" lang="ja-JP" altLang="ja-JP" sz="1200" kern="1200" dirty="0">
                <a:solidFill>
                  <a:schemeClr val="tx1"/>
                </a:solidFill>
                <a:effectLst/>
                <a:latin typeface="+mn-lt"/>
                <a:ea typeface="+mn-ea"/>
                <a:cs typeface="+mn-cs"/>
              </a:rPr>
              <a:t>これにより、仮想サーバーの調達や構成変更が柔軟、迅速に、しかも稼働中にできるようになり、運用管理業務の作業効率を高めることができます。</a:t>
            </a:r>
          </a:p>
          <a:p>
            <a:pPr lvl="0"/>
            <a:r>
              <a:rPr kumimoji="1" lang="ja-JP" altLang="ja-JP" sz="1200" kern="1200" dirty="0">
                <a:solidFill>
                  <a:schemeClr val="tx1"/>
                </a:solidFill>
                <a:effectLst/>
                <a:latin typeface="+mn-lt"/>
                <a:ea typeface="+mn-ea"/>
                <a:cs typeface="+mn-cs"/>
              </a:rPr>
              <a:t>ライブマイグレーション</a:t>
            </a:r>
          </a:p>
          <a:p>
            <a:r>
              <a:rPr kumimoji="1" lang="ja-JP" altLang="ja-JP" sz="1200" kern="1200" dirty="0">
                <a:solidFill>
                  <a:schemeClr val="tx1"/>
                </a:solidFill>
                <a:effectLst/>
                <a:latin typeface="+mn-lt"/>
                <a:ea typeface="+mn-ea"/>
                <a:cs typeface="+mn-cs"/>
              </a:rPr>
              <a:t>仮想サーバーの実体は「設定ファイル」にあります。この設定ファイルにはプロセッサーの能力、メモリーの容量、ネットワークのアドレス番号などの仮想サーバーの設定に関わる情報が書き込まれています。この設定ファイルを、サーバー仮想化を実現するソフトウェア（</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など）に読み込ませると、物理マシンから必要な機能や性能を取り出し、仮想サーバーを実現してくれます。</a:t>
            </a:r>
          </a:p>
          <a:p>
            <a:r>
              <a:rPr kumimoji="1" lang="ja-JP" altLang="ja-JP" sz="1200" kern="1200" dirty="0">
                <a:solidFill>
                  <a:schemeClr val="tx1"/>
                </a:solidFill>
                <a:effectLst/>
                <a:latin typeface="+mn-lt"/>
                <a:ea typeface="+mn-ea"/>
                <a:cs typeface="+mn-cs"/>
              </a:rPr>
              <a:t>この設定ファイルを２台の物理マシンで共有する構成にしておきます。そして、その物理マシンで稼働する仮想化ソフトウェアがお互いの物理マシンの稼働状況を監視させておくとします。もし一方が障害を起こし停止したら、一方の動いている物理マシンが、その仮想サーバーの設定情報を読み出し、動いている方で仮想サーバーを立ち上げてくれます。これにり利用者は物理マシンの障害の影響を受けることなく、仮想サーバーを利用し続けることができます。</a:t>
            </a:r>
          </a:p>
          <a:p>
            <a:r>
              <a:rPr kumimoji="1" lang="ja-JP" altLang="ja-JP" sz="1200" kern="1200" dirty="0">
                <a:solidFill>
                  <a:schemeClr val="tx1"/>
                </a:solidFill>
                <a:effectLst/>
                <a:latin typeface="+mn-lt"/>
                <a:ea typeface="+mn-ea"/>
                <a:cs typeface="+mn-cs"/>
              </a:rPr>
              <a:t>障害時ばかりではなく、保守点検で機械を停止させなければならないときなどは、この方法を利用して予め仮想サーバーを別の物理マシンに移動させておき、保守点検が終わったら元に戻すことで、利用者に影響を与えないで物理マシンを停めることができます。</a:t>
            </a:r>
          </a:p>
          <a:p>
            <a:r>
              <a:rPr kumimoji="1" lang="ja-JP" altLang="ja-JP" sz="1200" kern="1200" dirty="0">
                <a:solidFill>
                  <a:schemeClr val="tx1"/>
                </a:solidFill>
                <a:effectLst/>
                <a:latin typeface="+mn-lt"/>
                <a:ea typeface="+mn-ea"/>
                <a:cs typeface="+mn-cs"/>
              </a:rPr>
              <a:t>さらに、ある物理マシンの使用率が高まったとき、能力に余裕のある物理マシン仮想サーバーを移動させれば、全体としての負荷の平準化が実現します。</a:t>
            </a:r>
          </a:p>
          <a:p>
            <a:r>
              <a:rPr kumimoji="1" lang="ja-JP" altLang="ja-JP" sz="1200" kern="1200" dirty="0">
                <a:solidFill>
                  <a:schemeClr val="tx1"/>
                </a:solidFill>
                <a:effectLst/>
                <a:latin typeface="+mn-lt"/>
                <a:ea typeface="+mn-ea"/>
                <a:cs typeface="+mn-cs"/>
              </a:rPr>
              <a:t>このように、仮想サーバーを停めることなく移動させることもサーバーの仮想化によって実現できます。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789065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23272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についての定義は、必ずしも定まったものはなく、その定義が曖昧なままに使われていることもあるようです。</a:t>
            </a:r>
          </a:p>
          <a:p>
            <a:r>
              <a:rPr kumimoji="1" lang="ja-JP" altLang="ja-JP" sz="1200" kern="1200" dirty="0">
                <a:solidFill>
                  <a:schemeClr val="tx1"/>
                </a:solidFill>
                <a:effectLst/>
                <a:latin typeface="+mn-lt"/>
                <a:ea typeface="+mn-ea"/>
                <a:cs typeface="+mn-cs"/>
              </a:rPr>
              <a:t>そもそも</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という言葉を最初に使ったのは、</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年、商品や荷物に付ける無線タグの標準化団体「</a:t>
            </a:r>
            <a:r>
              <a:rPr kumimoji="1" lang="en-US" altLang="ja-JP" sz="1200" kern="1200" dirty="0">
                <a:solidFill>
                  <a:schemeClr val="tx1"/>
                </a:solidFill>
                <a:effectLst/>
                <a:latin typeface="+mn-lt"/>
                <a:ea typeface="+mn-ea"/>
                <a:cs typeface="+mn-cs"/>
              </a:rPr>
              <a:t>Auto-ID</a:t>
            </a:r>
            <a:r>
              <a:rPr kumimoji="1" lang="ja-JP" altLang="ja-JP" sz="1200" kern="1200" dirty="0">
                <a:solidFill>
                  <a:schemeClr val="tx1"/>
                </a:solidFill>
                <a:effectLst/>
                <a:latin typeface="+mn-lt"/>
                <a:ea typeface="+mn-ea"/>
                <a:cs typeface="+mn-cs"/>
              </a:rPr>
              <a:t>」の創設者の一人である</a:t>
            </a:r>
            <a:r>
              <a:rPr kumimoji="1" lang="en-US" altLang="ja-JP" sz="1200" kern="1200" dirty="0">
                <a:solidFill>
                  <a:schemeClr val="tx1"/>
                </a:solidFill>
                <a:effectLst/>
                <a:latin typeface="+mn-lt"/>
                <a:ea typeface="+mn-ea"/>
                <a:cs typeface="+mn-cs"/>
              </a:rPr>
              <a:t>Kevin Ashton</a:t>
            </a:r>
            <a:r>
              <a:rPr kumimoji="1" lang="ja-JP" altLang="ja-JP" sz="1200" kern="1200" dirty="0">
                <a:solidFill>
                  <a:schemeClr val="tx1"/>
                </a:solidFill>
                <a:effectLst/>
                <a:latin typeface="+mn-lt"/>
                <a:ea typeface="+mn-ea"/>
                <a:cs typeface="+mn-cs"/>
              </a:rPr>
              <a:t>氏だとされています。彼は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a:solidFill>
                  <a:schemeClr val="tx1"/>
                </a:solidFill>
                <a:effectLst/>
                <a:latin typeface="+mn-lt"/>
                <a:ea typeface="+mn-ea"/>
                <a:cs typeface="+mn-cs"/>
              </a:rPr>
              <a:t>ひとつは、「現実世界の出来事をデジタル・データに変換しネットに送り出す機器や仕組み」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a:solidFill>
                  <a:schemeClr val="tx1"/>
                </a:solidFill>
                <a:effectLst/>
                <a:latin typeface="+mn-lt"/>
                <a:ea typeface="+mn-ea"/>
                <a:cs typeface="+mn-cs"/>
              </a:rPr>
              <a:t>もうひとつは、「デジタル・データで現実世界を捉え、アナログな現実世界を動かす仕組み」です。モノ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前者は、手段に重点を置いた解釈で、後者はデータの使われ方やデータを使って価値を生みだす全体の仕組みに重点を置いた解釈です。先に紹介した</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（サイバー・フィジカル・システム）と同じ意味といってもいいでしょう。</a:t>
            </a:r>
          </a:p>
          <a:p>
            <a:r>
              <a:rPr kumimoji="1" lang="ja-JP" altLang="ja-JP" sz="1200" kern="1200" dirty="0">
                <a:solidFill>
                  <a:schemeClr val="tx1"/>
                </a:solidFill>
                <a:effectLst/>
                <a:latin typeface="+mn-lt"/>
                <a:ea typeface="+mn-ea"/>
                <a:cs typeface="+mn-cs"/>
              </a:rPr>
              <a:t>いずれかひとつが正しいというのではなく、このようないくつかの解釈があるということです。また、モノだけではなく人を含むあらゆる出来事がインターネットに接続しデータを生みだす仕組みと言う意味から、</a:t>
            </a:r>
            <a:r>
              <a:rPr kumimoji="1" lang="en-US" altLang="ja-JP" sz="1200" kern="1200" dirty="0">
                <a:solidFill>
                  <a:schemeClr val="tx1"/>
                </a:solidFill>
                <a:effectLst/>
                <a:latin typeface="+mn-lt"/>
                <a:ea typeface="+mn-ea"/>
                <a:cs typeface="+mn-cs"/>
              </a:rPr>
              <a:t>IoE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Everything</a:t>
            </a:r>
            <a:r>
              <a:rPr kumimoji="1" lang="ja-JP" altLang="ja-JP" sz="1200" kern="1200" dirty="0">
                <a:solidFill>
                  <a:schemeClr val="tx1"/>
                </a:solidFill>
                <a:effectLst/>
                <a:latin typeface="+mn-lt"/>
                <a:ea typeface="+mn-ea"/>
                <a:cs typeface="+mn-cs"/>
              </a:rPr>
              <a:t>）という言葉が使われることもあります。元々</a:t>
            </a:r>
            <a:r>
              <a:rPr kumimoji="1" lang="en-US" altLang="ja-JP" sz="1200" kern="1200" dirty="0">
                <a:solidFill>
                  <a:schemeClr val="tx1"/>
                </a:solidFill>
                <a:effectLst/>
                <a:latin typeface="+mn-lt"/>
                <a:ea typeface="+mn-ea"/>
                <a:cs typeface="+mn-cs"/>
              </a:rPr>
              <a:t>Cisco Systems</a:t>
            </a:r>
            <a:r>
              <a:rPr kumimoji="1" lang="ja-JP" altLang="ja-JP" sz="1200" kern="1200" dirty="0">
                <a:solidFill>
                  <a:schemeClr val="tx1"/>
                </a:solidFill>
                <a:effectLst/>
                <a:latin typeface="+mn-lt"/>
                <a:ea typeface="+mn-ea"/>
                <a:cs typeface="+mn-cs"/>
              </a:rPr>
              <a:t>が提唱した概念ですが、これもまた</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のひとつの解釈と言えるかもしれません。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73</a:t>
            </a:fld>
            <a:endParaRPr kumimoji="1" lang="ja-JP" altLang="en-US"/>
          </a:p>
        </p:txBody>
      </p:sp>
    </p:spTree>
    <p:extLst>
      <p:ext uri="{BB962C8B-B14F-4D97-AF65-F5344CB8AC3E}">
        <p14:creationId xmlns:p14="http://schemas.microsoft.com/office/powerpoint/2010/main" val="2406380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処理はパソコン（クライアント）を使う「クライアント・サーバ方式」が登場します。</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年代インターネットが登場し、</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a:solidFill>
                  <a:schemeClr val="tx1"/>
                </a:solidFill>
                <a:effectLst/>
                <a:latin typeface="+mn-lt"/>
                <a:ea typeface="+mn-ea"/>
                <a:cs typeface="+mn-cs"/>
              </a:rPr>
              <a:t>インターネットにつながるデバイスは、自動車や家電製品、ビルの設備や日用品にまで拡がり、そこに組み込まれたコンピュータとセンサーが大量のデータを送り出すようになろうとしています。このような仕組み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／モノのインターネット）と呼ばれています。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は膨大な数となり、そこから大量のデータが通信回線に送り出されるようになります。そのため回線の帯域を圧迫してしまう可能性が出てきました。そこで、デバイスの周辺や通信経路上にサーバーを配置し中間処理して必要なデータのみを回線に送り出す「エッジ・コンピューティング」が必要となります。「エッジ・コンピューティング」のサーバ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デバイスの周辺に配置されることから、「クラウド（空の上の雲）・コンピューティング」と対比して、「フォグ（地上に漂う霧）・コンピューティング」とも呼ばれています。</a:t>
            </a:r>
          </a:p>
          <a:p>
            <a:r>
              <a:rPr kumimoji="1" lang="ja-JP" altLang="ja-JP" sz="1200" kern="1200" dirty="0">
                <a:solidFill>
                  <a:schemeClr val="tx1"/>
                </a:solidFill>
                <a:effectLst/>
                <a:latin typeface="+mn-lt"/>
                <a:ea typeface="+mn-ea"/>
                <a:cs typeface="+mn-cs"/>
              </a:rPr>
              <a:t>このように見てゆくと、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の仕組みは、クラウド、エッジ、デバイスの３階層にコンピュータを配置する構成を取ることになります。言うなれば、超分散コンピューティングを生みだそうとしているとも言えそうです。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75</a:t>
            </a:fld>
            <a:endParaRPr kumimoji="1" lang="ja-JP" altLang="en-US"/>
          </a:p>
        </p:txBody>
      </p:sp>
    </p:spTree>
    <p:extLst>
      <p:ext uri="{BB962C8B-B14F-4D97-AF65-F5344CB8AC3E}">
        <p14:creationId xmlns:p14="http://schemas.microsoft.com/office/powerpoint/2010/main" val="1417677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は、２つのパラダイムシフト（常識の転換）をもたらそうとしています。</a:t>
            </a:r>
          </a:p>
          <a:p>
            <a:r>
              <a:rPr kumimoji="1" lang="ja-JP" altLang="ja-JP" sz="1200" kern="1200" dirty="0">
                <a:solidFill>
                  <a:schemeClr val="tx1"/>
                </a:solidFill>
                <a:effectLst/>
                <a:latin typeface="+mn-lt"/>
                <a:ea typeface="+mn-ea"/>
                <a:cs typeface="+mn-cs"/>
              </a:rPr>
              <a:t>ひとつは、サイバー・フィジカル・システム社会の実現です。</a:t>
            </a:r>
          </a:p>
          <a:p>
            <a:r>
              <a:rPr kumimoji="1" lang="ja-JP" altLang="ja-JP" sz="1200" kern="1200" dirty="0">
                <a:solidFill>
                  <a:schemeClr val="tx1"/>
                </a:solidFill>
                <a:effectLst/>
                <a:latin typeface="+mn-lt"/>
                <a:ea typeface="+mn-ea"/>
                <a:cs typeface="+mn-cs"/>
              </a:rPr>
              <a:t>現実世界の様々な出来事をきめ細かく、そしてリアルタイムにデジタル・データに置き換え、</a:t>
            </a:r>
          </a:p>
          <a:p>
            <a:pPr lvl="0"/>
            <a:r>
              <a:rPr kumimoji="1" lang="ja-JP" altLang="ja-JP" sz="1200" kern="1200" dirty="0">
                <a:solidFill>
                  <a:schemeClr val="tx1"/>
                </a:solidFill>
                <a:effectLst/>
                <a:latin typeface="+mn-lt"/>
                <a:ea typeface="+mn-ea"/>
                <a:cs typeface="+mn-cs"/>
              </a:rPr>
              <a:t>過去の事実からその原因や因果関係を発見する</a:t>
            </a:r>
          </a:p>
          <a:p>
            <a:pPr lvl="0"/>
            <a:r>
              <a:rPr kumimoji="1" lang="ja-JP" altLang="ja-JP" sz="1200" kern="1200" dirty="0">
                <a:solidFill>
                  <a:schemeClr val="tx1"/>
                </a:solidFill>
                <a:effectLst/>
                <a:latin typeface="+mn-lt"/>
                <a:ea typeface="+mn-ea"/>
                <a:cs typeface="+mn-cs"/>
              </a:rPr>
              <a:t>現在の事実から最適な答えを見つけ出す</a:t>
            </a:r>
          </a:p>
          <a:p>
            <a:pPr lvl="0"/>
            <a:r>
              <a:rPr kumimoji="1" lang="ja-JP" altLang="ja-JP" sz="1200" kern="1200" dirty="0">
                <a:solidFill>
                  <a:schemeClr val="tx1"/>
                </a:solidFill>
                <a:effectLst/>
                <a:latin typeface="+mn-lt"/>
                <a:ea typeface="+mn-ea"/>
                <a:cs typeface="+mn-cs"/>
              </a:rPr>
              <a:t>過去から現在の事実を分析し未来の出来事が高い精度で予測する</a:t>
            </a:r>
          </a:p>
          <a:p>
            <a:r>
              <a:rPr kumimoji="1" lang="ja-JP" altLang="ja-JP" sz="1200" kern="1200" dirty="0">
                <a:solidFill>
                  <a:schemeClr val="tx1"/>
                </a:solidFill>
                <a:effectLst/>
                <a:latin typeface="+mn-lt"/>
                <a:ea typeface="+mn-ea"/>
                <a:cs typeface="+mn-cs"/>
              </a:rPr>
              <a:t>といったことをできるようにし、全体が協調、連携して、全体最適な社会基盤を造りあげようという動きです。</a:t>
            </a:r>
          </a:p>
          <a:p>
            <a:r>
              <a:rPr kumimoji="1" lang="ja-JP" altLang="ja-JP" sz="1200" kern="1200" dirty="0">
                <a:solidFill>
                  <a:schemeClr val="tx1"/>
                </a:solidFill>
                <a:effectLst/>
                <a:latin typeface="+mn-lt"/>
                <a:ea typeface="+mn-ea"/>
                <a:cs typeface="+mn-cs"/>
              </a:rPr>
              <a:t>もうひとつは、「モノ」の価値の本質がハードウェアからサービスへとシフトすることです。</a:t>
            </a:r>
          </a:p>
          <a:p>
            <a:r>
              <a:rPr kumimoji="1" lang="ja-JP" altLang="ja-JP" sz="1200" kern="1200" dirty="0">
                <a:solidFill>
                  <a:schemeClr val="tx1"/>
                </a:solidFill>
                <a:effectLst/>
                <a:latin typeface="+mn-lt"/>
                <a:ea typeface="+mn-ea"/>
                <a:cs typeface="+mn-cs"/>
              </a:rPr>
              <a:t>モノをインターネットにつなぎ、クラウドと一体化することで、モノ単体ではできなかった価値を生みだそうという取り組みです。</a:t>
            </a:r>
          </a:p>
          <a:p>
            <a:r>
              <a:rPr kumimoji="1" lang="ja-JP" altLang="ja-JP" sz="1200" kern="1200" dirty="0">
                <a:solidFill>
                  <a:schemeClr val="tx1"/>
                </a:solidFill>
                <a:effectLst/>
                <a:latin typeface="+mn-lt"/>
                <a:ea typeface="+mn-ea"/>
                <a:cs typeface="+mn-cs"/>
              </a:rPr>
              <a:t>モノはこれまで、「作って売ってしまえば終わり」が常識でした。これを「売ってからも継続的に関係を持ち続ける」という新しい常識へ変えることにより、モノそのものの魅力だけではなく、ものを売った後にもサービスという魅力を提供し続け、モノの価値の本質を変えようというのです。そうなれば、製造業は、売ってしまった後の魅力まで考えてものづくりをすることが必要になります。そして、製造業はサービス業へと自らの役割を変えてゆかなくてはなり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こんな２つのパラダイムシフトが、いま起ころうとしています。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76</a:t>
            </a:fld>
            <a:endParaRPr kumimoji="1" lang="ja-JP" altLang="en-US"/>
          </a:p>
        </p:txBody>
      </p:sp>
    </p:spTree>
    <p:extLst>
      <p:ext uri="{BB962C8B-B14F-4D97-AF65-F5344CB8AC3E}">
        <p14:creationId xmlns:p14="http://schemas.microsoft.com/office/powerpoint/2010/main" val="615201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77</a:t>
            </a:fld>
            <a:endParaRPr kumimoji="1" lang="ja-JP" altLang="en-US"/>
          </a:p>
        </p:txBody>
      </p:sp>
    </p:spTree>
    <p:extLst>
      <p:ext uri="{BB962C8B-B14F-4D97-AF65-F5344CB8AC3E}">
        <p14:creationId xmlns:p14="http://schemas.microsoft.com/office/powerpoint/2010/main" val="3178896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78</a:t>
            </a:fld>
            <a:endParaRPr kumimoji="1" lang="ja-JP" altLang="en-US"/>
          </a:p>
        </p:txBody>
      </p:sp>
    </p:spTree>
    <p:extLst>
      <p:ext uri="{BB962C8B-B14F-4D97-AF65-F5344CB8AC3E}">
        <p14:creationId xmlns:p14="http://schemas.microsoft.com/office/powerpoint/2010/main" val="1524994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79</a:t>
            </a:fld>
            <a:endParaRPr kumimoji="1" lang="ja-JP" altLang="en-US"/>
          </a:p>
        </p:txBody>
      </p:sp>
    </p:spTree>
    <p:extLst>
      <p:ext uri="{BB962C8B-B14F-4D97-AF65-F5344CB8AC3E}">
        <p14:creationId xmlns:p14="http://schemas.microsoft.com/office/powerpoint/2010/main" val="390179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567074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81</a:t>
            </a:fld>
            <a:endParaRPr kumimoji="1" lang="ja-JP" altLang="en-US"/>
          </a:p>
        </p:txBody>
      </p:sp>
    </p:spTree>
    <p:extLst>
      <p:ext uri="{BB962C8B-B14F-4D97-AF65-F5344CB8AC3E}">
        <p14:creationId xmlns:p14="http://schemas.microsoft.com/office/powerpoint/2010/main" val="8388668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485977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88</a:t>
            </a:fld>
            <a:endParaRPr kumimoji="1" lang="ja-JP" altLang="en-US"/>
          </a:p>
        </p:txBody>
      </p:sp>
    </p:spTree>
    <p:extLst>
      <p:ext uri="{BB962C8B-B14F-4D97-AF65-F5344CB8AC3E}">
        <p14:creationId xmlns:p14="http://schemas.microsoft.com/office/powerpoint/2010/main" val="17249666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【図解】コレ１枚でわかる人工知能とロボット</a:t>
            </a:r>
          </a:p>
          <a:p>
            <a:r>
              <a:rPr kumimoji="1" lang="ja-JP" altLang="ja-JP" sz="1200" kern="1200" dirty="0">
                <a:solidFill>
                  <a:schemeClr val="tx1"/>
                </a:solidFill>
                <a:effectLst/>
                <a:latin typeface="+mn-lt"/>
                <a:ea typeface="+mn-ea"/>
                <a:cs typeface="+mn-cs"/>
              </a:rPr>
              <a:t>人間の知的能力を機械に置き換えてしまおうという技術が使われはじめています。「人工知能（</a:t>
            </a:r>
            <a:r>
              <a:rPr kumimoji="1" lang="en-US" altLang="ja-JP" sz="1200" kern="1200" dirty="0">
                <a:solidFill>
                  <a:schemeClr val="tx1"/>
                </a:solidFill>
                <a:effectLst/>
                <a:latin typeface="+mn-lt"/>
                <a:ea typeface="+mn-ea"/>
                <a:cs typeface="+mn-cs"/>
              </a:rPr>
              <a:t>Artificial Intelligence</a:t>
            </a:r>
            <a:r>
              <a:rPr kumimoji="1" lang="ja-JP" altLang="ja-JP" sz="1200" kern="1200" dirty="0">
                <a:solidFill>
                  <a:schemeClr val="tx1"/>
                </a:solidFill>
                <a:effectLst/>
                <a:latin typeface="+mn-lt"/>
                <a:ea typeface="+mn-ea"/>
                <a:cs typeface="+mn-cs"/>
              </a:rPr>
              <a:t>）」と呼ばれるこの技術は、もはや</a:t>
            </a:r>
            <a:r>
              <a:rPr kumimoji="1" lang="en-US" altLang="ja-JP" sz="1200" kern="1200" dirty="0">
                <a:solidFill>
                  <a:schemeClr val="tx1"/>
                </a:solidFill>
                <a:effectLst/>
                <a:latin typeface="+mn-lt"/>
                <a:ea typeface="+mn-ea"/>
                <a:cs typeface="+mn-cs"/>
              </a:rPr>
              <a:t>SF</a:t>
            </a:r>
            <a:r>
              <a:rPr kumimoji="1" lang="ja-JP" altLang="ja-JP" sz="1200" kern="1200" dirty="0">
                <a:solidFill>
                  <a:schemeClr val="tx1"/>
                </a:solidFill>
                <a:effectLst/>
                <a:latin typeface="+mn-lt"/>
                <a:ea typeface="+mn-ea"/>
                <a:cs typeface="+mn-cs"/>
              </a:rPr>
              <a:t>世界の夢物語ではありません。私たちの日常に様々な恩恵をもたらしつつあります。</a:t>
            </a:r>
          </a:p>
          <a:p>
            <a:r>
              <a:rPr kumimoji="1" lang="ja-JP" altLang="ja-JP" sz="1200" kern="1200" dirty="0">
                <a:solidFill>
                  <a:schemeClr val="tx1"/>
                </a:solidFill>
                <a:effectLst/>
                <a:latin typeface="+mn-lt"/>
                <a:ea typeface="+mn-ea"/>
                <a:cs typeface="+mn-cs"/>
              </a:rPr>
              <a:t>「人工知能」という言葉には様々な解釈がありますが、概ね「人間が行う知的な作業をソフトウェアで実現する技術や研究」を意味しています。その範囲は広く、音声をテキストに置き換える音声認識、画像に何が描かれているかを解釈する画像認識、大量のデータの中に隠れた規則性や関係性を見つけ出そうという機械学習などがあり、それを応用した技術や研究も含まれます。</a:t>
            </a:r>
          </a:p>
          <a:p>
            <a:r>
              <a:rPr kumimoji="1" lang="ja-JP" altLang="ja-JP" sz="1200" kern="1200" dirty="0">
                <a:solidFill>
                  <a:schemeClr val="tx1"/>
                </a:solidFill>
                <a:effectLst/>
                <a:latin typeface="+mn-lt"/>
                <a:ea typeface="+mn-ea"/>
                <a:cs typeface="+mn-cs"/>
              </a:rPr>
              <a:t>そんな人工知能を搭載した「ロボット」も登場しています。ロボットは、これまでも様々なところで使われてきました。例えば、</a:t>
            </a:r>
          </a:p>
          <a:p>
            <a:r>
              <a:rPr kumimoji="1" lang="ja-JP" altLang="ja-JP" sz="1200" kern="1200" dirty="0">
                <a:solidFill>
                  <a:schemeClr val="tx1"/>
                </a:solidFill>
                <a:effectLst/>
                <a:latin typeface="+mn-lt"/>
                <a:ea typeface="+mn-ea"/>
                <a:cs typeface="+mn-cs"/>
              </a:rPr>
              <a:t>工場のものづくりに使われてきた産業用ロボット</a:t>
            </a:r>
          </a:p>
          <a:p>
            <a:r>
              <a:rPr kumimoji="1" lang="ja-JP" altLang="ja-JP" sz="1200" kern="1200" dirty="0">
                <a:solidFill>
                  <a:schemeClr val="tx1"/>
                </a:solidFill>
                <a:effectLst/>
                <a:latin typeface="+mn-lt"/>
                <a:ea typeface="+mn-ea"/>
                <a:cs typeface="+mn-cs"/>
              </a:rPr>
              <a:t>倉庫で貨物を移送するための搬送ロボット</a:t>
            </a:r>
          </a:p>
          <a:p>
            <a:r>
              <a:rPr kumimoji="1" lang="ja-JP" altLang="ja-JP" sz="1200" kern="1200" dirty="0">
                <a:solidFill>
                  <a:schemeClr val="tx1"/>
                </a:solidFill>
                <a:effectLst/>
                <a:latin typeface="+mn-lt"/>
                <a:ea typeface="+mn-ea"/>
                <a:cs typeface="+mn-cs"/>
              </a:rPr>
              <a:t>宇宙ステーションの船外活動を助けるロボット・アーム　など</a:t>
            </a:r>
          </a:p>
          <a:p>
            <a:r>
              <a:rPr kumimoji="1" lang="ja-JP" altLang="ja-JP" sz="1200" kern="1200" dirty="0">
                <a:solidFill>
                  <a:schemeClr val="tx1"/>
                </a:solidFill>
                <a:effectLst/>
                <a:latin typeface="+mn-lt"/>
                <a:ea typeface="+mn-ea"/>
                <a:cs typeface="+mn-cs"/>
              </a:rPr>
              <a:t>しかし、それらは人間が作ったプログラム通りに動くものや、人間が遠隔操作するものなど、知的処理の部分は人間が担っていました。しかし、人工知能を搭載すると、自分で周囲の状況を捉え、どう行動すべきかを考え、判断して行動する機械へと進化します。前者を「自動化（</a:t>
            </a:r>
            <a:r>
              <a:rPr kumimoji="1" lang="en-US" altLang="ja-JP" sz="1200" kern="1200" dirty="0">
                <a:solidFill>
                  <a:schemeClr val="tx1"/>
                </a:solidFill>
                <a:effectLst/>
                <a:latin typeface="+mn-lt"/>
                <a:ea typeface="+mn-ea"/>
                <a:cs typeface="+mn-cs"/>
              </a:rPr>
              <a:t>Automation</a:t>
            </a:r>
            <a:r>
              <a:rPr kumimoji="1" lang="ja-JP" altLang="ja-JP" sz="1200" kern="1200" dirty="0">
                <a:solidFill>
                  <a:schemeClr val="tx1"/>
                </a:solidFill>
                <a:effectLst/>
                <a:latin typeface="+mn-lt"/>
                <a:ea typeface="+mn-ea"/>
                <a:cs typeface="+mn-cs"/>
              </a:rPr>
              <a:t>）」、後者を「自律化（</a:t>
            </a:r>
            <a:r>
              <a:rPr kumimoji="1" lang="en-US" altLang="ja-JP" sz="1200" kern="1200" dirty="0">
                <a:solidFill>
                  <a:schemeClr val="tx1"/>
                </a:solidFill>
                <a:effectLst/>
                <a:latin typeface="+mn-lt"/>
                <a:ea typeface="+mn-ea"/>
                <a:cs typeface="+mn-cs"/>
              </a:rPr>
              <a:t>Autonomy</a:t>
            </a:r>
            <a:r>
              <a:rPr kumimoji="1" lang="ja-JP" altLang="ja-JP" sz="1200" kern="1200" dirty="0">
                <a:solidFill>
                  <a:schemeClr val="tx1"/>
                </a:solidFill>
                <a:effectLst/>
                <a:latin typeface="+mn-lt"/>
                <a:ea typeface="+mn-ea"/>
                <a:cs typeface="+mn-cs"/>
              </a:rPr>
              <a:t>）」と呼び、両者を区別しています。</a:t>
            </a:r>
          </a:p>
          <a:p>
            <a:r>
              <a:rPr kumimoji="1" lang="ja-JP" altLang="ja-JP" sz="1200" kern="1200" dirty="0">
                <a:solidFill>
                  <a:schemeClr val="tx1"/>
                </a:solidFill>
                <a:effectLst/>
                <a:latin typeface="+mn-lt"/>
                <a:ea typeface="+mn-ea"/>
                <a:cs typeface="+mn-cs"/>
              </a:rPr>
              <a:t>ロボットには、機械の身体を持たないソフトウェアだけのものもあり、「</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（ボット）」とも呼ばれています。「ロボット</a:t>
            </a:r>
            <a:r>
              <a:rPr kumimoji="1" lang="en-US" altLang="ja-JP" sz="1200" kern="1200" dirty="0">
                <a:solidFill>
                  <a:schemeClr val="tx1"/>
                </a:solidFill>
                <a:effectLst/>
                <a:latin typeface="+mn-lt"/>
                <a:ea typeface="+mn-ea"/>
                <a:cs typeface="+mn-cs"/>
              </a:rPr>
              <a:t>(ROBOT)</a:t>
            </a:r>
            <a:r>
              <a:rPr kumimoji="1" lang="ja-JP" altLang="ja-JP" sz="1200" kern="1200" dirty="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が登場した当初は、次のような単純作業を行うのが一般的でした。</a:t>
            </a:r>
          </a:p>
          <a:p>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を巡回して情報を収集する</a:t>
            </a:r>
          </a:p>
          <a:p>
            <a:r>
              <a:rPr kumimoji="1" lang="ja-JP" altLang="ja-JP" sz="1200" kern="1200" dirty="0">
                <a:solidFill>
                  <a:schemeClr val="tx1"/>
                </a:solidFill>
                <a:effectLst/>
                <a:latin typeface="+mn-lt"/>
                <a:ea typeface="+mn-ea"/>
                <a:cs typeface="+mn-cs"/>
              </a:rPr>
              <a:t>用意されたメッセージを指定した時間にソーシャル・メディアに発信する</a:t>
            </a:r>
          </a:p>
          <a:p>
            <a:r>
              <a:rPr kumimoji="1" lang="ja-JP" altLang="ja-JP" sz="1200" kern="1200" dirty="0">
                <a:solidFill>
                  <a:schemeClr val="tx1"/>
                </a:solidFill>
                <a:effectLst/>
                <a:latin typeface="+mn-lt"/>
                <a:ea typeface="+mn-ea"/>
                <a:cs typeface="+mn-cs"/>
              </a:rPr>
              <a:t>オンライン・ゲームで一定の動作を自動で繰り返し行う　など</a:t>
            </a:r>
          </a:p>
          <a:p>
            <a:r>
              <a:rPr kumimoji="1" lang="ja-JP" altLang="ja-JP" sz="1200" kern="1200" dirty="0">
                <a:solidFill>
                  <a:schemeClr val="tx1"/>
                </a:solidFill>
                <a:effectLst/>
                <a:latin typeface="+mn-lt"/>
                <a:ea typeface="+mn-ea"/>
                <a:cs typeface="+mn-cs"/>
              </a:rPr>
              <a:t>これに人工知能の技術を組合せ、</a:t>
            </a:r>
          </a:p>
          <a:p>
            <a:r>
              <a:rPr kumimoji="1" lang="ja-JP" altLang="ja-JP" sz="1200" kern="1200" dirty="0">
                <a:solidFill>
                  <a:schemeClr val="tx1"/>
                </a:solidFill>
                <a:effectLst/>
                <a:latin typeface="+mn-lt"/>
                <a:ea typeface="+mn-ea"/>
                <a:cs typeface="+mn-cs"/>
              </a:rPr>
              <a:t>音声を理解して自然な対話で応対する</a:t>
            </a:r>
          </a:p>
          <a:p>
            <a:r>
              <a:rPr kumimoji="1" lang="ja-JP" altLang="ja-JP" sz="1200" kern="1200" dirty="0">
                <a:solidFill>
                  <a:schemeClr val="tx1"/>
                </a:solidFill>
                <a:effectLst/>
                <a:latin typeface="+mn-lt"/>
                <a:ea typeface="+mn-ea"/>
                <a:cs typeface="+mn-cs"/>
              </a:rPr>
              <a:t>曖昧な指示からその人のやりたいことを推察する</a:t>
            </a:r>
          </a:p>
          <a:p>
            <a:r>
              <a:rPr kumimoji="1" lang="ja-JP" altLang="ja-JP" sz="1200" kern="1200" dirty="0">
                <a:solidFill>
                  <a:schemeClr val="tx1"/>
                </a:solidFill>
                <a:effectLst/>
                <a:latin typeface="+mn-lt"/>
                <a:ea typeface="+mn-ea"/>
                <a:cs typeface="+mn-cs"/>
              </a:rPr>
              <a:t>機器やソフトウェアの操作、検索や要約などの知的作業を代替する　など</a:t>
            </a:r>
          </a:p>
          <a:p>
            <a:r>
              <a:rPr kumimoji="1" lang="ja-JP" altLang="ja-JP" sz="1200" kern="1200" dirty="0">
                <a:solidFill>
                  <a:schemeClr val="tx1"/>
                </a:solidFill>
                <a:effectLst/>
                <a:latin typeface="+mn-lt"/>
                <a:ea typeface="+mn-ea"/>
                <a:cs typeface="+mn-cs"/>
              </a:rPr>
              <a:t>ができる</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も登場しています。</a:t>
            </a:r>
          </a:p>
          <a:p>
            <a:r>
              <a:rPr kumimoji="1" lang="ja-JP" altLang="ja-JP" sz="1200" kern="1200" dirty="0">
                <a:solidFill>
                  <a:schemeClr val="tx1"/>
                </a:solidFill>
                <a:effectLst/>
                <a:latin typeface="+mn-lt"/>
                <a:ea typeface="+mn-ea"/>
                <a:cs typeface="+mn-cs"/>
              </a:rPr>
              <a:t>■人工知能やロボットが実現しようとしていること</a:t>
            </a:r>
          </a:p>
          <a:p>
            <a:r>
              <a:rPr kumimoji="1" lang="ja-JP" altLang="ja-JP" sz="1200" kern="1200" dirty="0">
                <a:solidFill>
                  <a:schemeClr val="tx1"/>
                </a:solidFill>
                <a:effectLst/>
                <a:latin typeface="+mn-lt"/>
                <a:ea typeface="+mn-ea"/>
                <a:cs typeface="+mn-cs"/>
              </a:rPr>
              <a:t>人工知能やそれを搭載したロボットは次のふたつを実現しようとしています。ひとつは「人間にしかできなかったこと」を代替し人間の作業を効率化すること、そして「人間にはできなかったこと」を実現し人間の能力を拡張することです。</a:t>
            </a:r>
          </a:p>
          <a:p>
            <a:r>
              <a:rPr kumimoji="1" lang="ja-JP" altLang="ja-JP" sz="1200" kern="1200" dirty="0">
                <a:solidFill>
                  <a:schemeClr val="tx1"/>
                </a:solidFill>
                <a:effectLst/>
                <a:latin typeface="+mn-lt"/>
                <a:ea typeface="+mn-ea"/>
                <a:cs typeface="+mn-cs"/>
              </a:rPr>
              <a:t>前者の例としては、自動運転自動車がトラックやタクシーの運転手を、産業用ロボットが工場の作業員を、自律型無人機がパイロットの代わりをしてくれます。また音声を認識し、言葉の意味や文脈を解釈し、検索やプログラム操作を代替してくれます。</a:t>
            </a:r>
          </a:p>
          <a:p>
            <a:r>
              <a:rPr kumimoji="1" lang="ja-JP" altLang="ja-JP" sz="1200" kern="1200" dirty="0">
                <a:solidFill>
                  <a:schemeClr val="tx1"/>
                </a:solidFill>
                <a:effectLst/>
                <a:latin typeface="+mn-lt"/>
                <a:ea typeface="+mn-ea"/>
                <a:cs typeface="+mn-cs"/>
              </a:rPr>
              <a:t>後者の例としては、</a:t>
            </a:r>
          </a:p>
          <a:p>
            <a:r>
              <a:rPr kumimoji="1" lang="ja-JP" altLang="ja-JP" sz="1200" kern="1200" dirty="0">
                <a:solidFill>
                  <a:schemeClr val="tx1"/>
                </a:solidFill>
                <a:effectLst/>
                <a:latin typeface="+mn-lt"/>
                <a:ea typeface="+mn-ea"/>
                <a:cs typeface="+mn-cs"/>
              </a:rPr>
              <a:t>人間には一生かかっても読み尽くせない膨大な学術文献や法律文書を読み、これを分析し、最適な解釈や判断基準を示す</a:t>
            </a:r>
          </a:p>
          <a:p>
            <a:r>
              <a:rPr kumimoji="1" lang="ja-JP" altLang="ja-JP" sz="1200" kern="1200" dirty="0">
                <a:solidFill>
                  <a:schemeClr val="tx1"/>
                </a:solidFill>
                <a:effectLst/>
                <a:latin typeface="+mn-lt"/>
                <a:ea typeface="+mn-ea"/>
                <a:cs typeface="+mn-cs"/>
              </a:rPr>
              <a:t>膨大な物質の組合せを検証し、遺伝子やタンパク質の合成メカニズムを探り、これまでにない薬や個人に最適化されたカスタムメイドの薬を創り出す</a:t>
            </a:r>
          </a:p>
          <a:p>
            <a:r>
              <a:rPr kumimoji="1" lang="ja-JP" altLang="ja-JP" sz="1200" kern="1200" dirty="0">
                <a:solidFill>
                  <a:schemeClr val="tx1"/>
                </a:solidFill>
                <a:effectLst/>
                <a:latin typeface="+mn-lt"/>
                <a:ea typeface="+mn-ea"/>
                <a:cs typeface="+mn-cs"/>
              </a:rPr>
              <a:t>犯罪の発生場所や犯罪の内容を予測し、指定された地域のパトロールを強化することで検挙率を増やし犯罪の発生率を減らす　</a:t>
            </a:r>
          </a:p>
          <a:p>
            <a:r>
              <a:rPr kumimoji="1" lang="ja-JP" altLang="ja-JP" sz="1200" kern="1200" dirty="0">
                <a:solidFill>
                  <a:schemeClr val="tx1"/>
                </a:solidFill>
                <a:effectLst/>
                <a:latin typeface="+mn-lt"/>
                <a:ea typeface="+mn-ea"/>
                <a:cs typeface="+mn-cs"/>
              </a:rPr>
              <a:t>障害者や高齢者の筋力や認知能力をロボットとともに補完し日常生活を快適なものにしてくれる</a:t>
            </a:r>
          </a:p>
          <a:p>
            <a:r>
              <a:rPr kumimoji="1" lang="ja-JP" altLang="ja-JP" sz="1200" kern="1200" dirty="0">
                <a:solidFill>
                  <a:schemeClr val="tx1"/>
                </a:solidFill>
                <a:effectLst/>
                <a:latin typeface="+mn-lt"/>
                <a:ea typeface="+mn-ea"/>
                <a:cs typeface="+mn-cs"/>
              </a:rPr>
              <a:t>言語の異なる人同士がリアルタイムで対話し、意思疎通が図る</a:t>
            </a:r>
          </a:p>
          <a:p>
            <a:r>
              <a:rPr kumimoji="1" lang="ja-JP" altLang="ja-JP" sz="1200" kern="1200" dirty="0">
                <a:solidFill>
                  <a:schemeClr val="tx1"/>
                </a:solidFill>
                <a:effectLst/>
                <a:latin typeface="+mn-lt"/>
                <a:ea typeface="+mn-ea"/>
                <a:cs typeface="+mn-cs"/>
              </a:rPr>
              <a:t>一方で、これまで人間にしかできなかった仕事を奪ってしまうのではないかとの懸念もあり、人間は新たな役割を見つけなければならないのかもしれません。ただ過去にも、農業は人間が鋤や桑で地面を耕すことからから家畜にそれらを取り付けて効率を大幅に高めました。あるいは、手作業でのものづくりから蒸気機関による大量生産を実現してきました。近年では</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に始まるもの作りの自動化で製造現場での人間の仕事は少なくなり、管理やサービスといった仕事に役割を転じてきました。人間の役割が時代と共に変わってゆくのは今も昔も変わりません。人工知能やロボットもそんな道具のひとつであり、道具を手にした人間にとって、進化のひとつの過程であると考えるべきでしょう。</a:t>
            </a:r>
          </a:p>
          <a:p>
            <a:r>
              <a:rPr kumimoji="1" lang="ja-JP" altLang="ja-JP" sz="1200" kern="1200" dirty="0">
                <a:solidFill>
                  <a:schemeClr val="tx1"/>
                </a:solidFill>
                <a:effectLst/>
                <a:latin typeface="+mn-lt"/>
                <a:ea typeface="+mn-ea"/>
                <a:cs typeface="+mn-cs"/>
              </a:rPr>
              <a:t>さらに、機械が人間よりも優れた知能を持つようになり、人間を支配する時代が来るかもしれないといったことも心配されています。ただ、「知能とは何か」が未だ解明できておらず、それを工学的に実現する見通しがないのが現実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が囲碁の世界チャンピオンに勝利しましたが、</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がその経験に飽き足らず世のためヒトのために尽くすべく、あらたな分野にチャレンジしたいと、</a:t>
            </a:r>
            <a:r>
              <a:rPr kumimoji="1" lang="ja-JP" altLang="ja-JP" sz="1200" b="1" u="sng" kern="1200" dirty="0">
                <a:solidFill>
                  <a:schemeClr val="tx1"/>
                </a:solidFill>
                <a:effectLst/>
                <a:latin typeface="+mn-lt"/>
                <a:ea typeface="+mn-ea"/>
                <a:cs typeface="+mn-cs"/>
              </a:rPr>
              <a:t>自ら考える</a:t>
            </a:r>
            <a:r>
              <a:rPr kumimoji="1" lang="ja-JP" altLang="ja-JP" sz="1200" kern="1200" dirty="0">
                <a:solidFill>
                  <a:schemeClr val="tx1"/>
                </a:solidFill>
                <a:effectLst/>
                <a:latin typeface="+mn-lt"/>
                <a:ea typeface="+mn-ea"/>
                <a:cs typeface="+mn-cs"/>
              </a:rPr>
              <a:t>ことはありません。つまり、</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には、意志が無いのです。それを決めるのは人間ですし、そもそも囲碁の勝負にチャレンジすることを決めたのも人間です。</a:t>
            </a:r>
          </a:p>
          <a:p>
            <a:r>
              <a:rPr kumimoji="1" lang="ja-JP" altLang="ja-JP" sz="1200" kern="1200" dirty="0">
                <a:solidFill>
                  <a:schemeClr val="tx1"/>
                </a:solidFill>
                <a:effectLst/>
                <a:latin typeface="+mn-lt"/>
                <a:ea typeface="+mn-ea"/>
                <a:cs typeface="+mn-cs"/>
              </a:rPr>
              <a:t>意志を持たない人工知能が、人間を支配しようと考えるはずはありません。そんなことを心配するよりも、人間に代わって安全、確実に効率よく作業ができる、あるいは人間の知的能力を拡張し、これまでできなかったことができるようになるといったメリットを積極的に活かしてゆくことのほうが、現実的な係わり方と言えるでしょう。</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人間は「知的力仕事」から解放され、自らの意志を持って、よりよい社会や生活を実現するために、人工知能やロボットをどのように活かしてゆくかを考え、それを実現するために努力する。それが、人工知能やロボットとの正しい係わり方ではないでしょう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特に少子高齢化がすすむ我が国では、働き手が少なくなってゆきます。不足する労働力を補い経済や生活の質を維持してゆくためには、人工知能やロボットをうまく使いこなしてゆく必要があります。また、過疎化・高齢化が進む地方の交通手段や輸送手段として自動運転車は地元の足となり、輸送手段として欠かすことができないものとなってゆくでしょう。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や機械の操作が難しくて使いにくい」というこれまでの常識が、音声で対話的に指示するだけでできるようになれば、高齢者や身体に障がいを持つ人たちにも大きな恩恵を与えることになります。</a:t>
            </a:r>
          </a:p>
          <a:p>
            <a:r>
              <a:rPr kumimoji="1" lang="ja-JP" altLang="ja-JP" sz="1200" kern="1200" dirty="0">
                <a:solidFill>
                  <a:schemeClr val="tx1"/>
                </a:solidFill>
                <a:effectLst/>
                <a:latin typeface="+mn-lt"/>
                <a:ea typeface="+mn-ea"/>
                <a:cs typeface="+mn-cs"/>
              </a:rPr>
              <a:t>人工知能やロボットの実用についての模索は始まったばかりですが、着実に成果をあげつつあり、近い将来、なくてはならいな存在となっているでしょう。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89</a:t>
            </a:fld>
            <a:endParaRPr kumimoji="1" lang="ja-JP" altLang="en-US"/>
          </a:p>
        </p:txBody>
      </p:sp>
    </p:spTree>
    <p:extLst>
      <p:ext uri="{BB962C8B-B14F-4D97-AF65-F5344CB8AC3E}">
        <p14:creationId xmlns:p14="http://schemas.microsoft.com/office/powerpoint/2010/main" val="20708943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50911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a:solidFill>
                  <a:schemeClr val="tx1"/>
                </a:solidFill>
                <a:effectLst/>
                <a:latin typeface="+mn-lt"/>
                <a:ea typeface="+mn-ea"/>
                <a:cs typeface="+mn-cs"/>
              </a:rPr>
              <a:t>UGV (unmanned ground vehicle)</a:t>
            </a:r>
            <a:r>
              <a:rPr kumimoji="1" lang="ja-JP" altLang="en-US" sz="1200" b="0" i="0" kern="1200" dirty="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0】</a:t>
            </a:r>
            <a:r>
              <a:rPr kumimoji="1" lang="ja-JP" altLang="en-US" sz="1200" b="0" i="0" kern="1200" dirty="0">
                <a:solidFill>
                  <a:schemeClr val="tx1"/>
                </a:solidFill>
                <a:effectLst/>
                <a:latin typeface="+mn-lt"/>
                <a:ea typeface="+mn-ea"/>
                <a:cs typeface="+mn-cs"/>
              </a:rPr>
              <a:t>ドライバーが常にすべての操作（加速・操舵・制動）を行う。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加速・操舵・制動のいずれかをシステムが行う。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a:solidFill>
                  <a:schemeClr val="tx1"/>
                </a:solidFill>
                <a:effectLst/>
                <a:latin typeface="+mn-lt"/>
                <a:ea typeface="+mn-ea"/>
                <a:cs typeface="+mn-cs"/>
              </a:rPr>
              <a:t>事故責任はレベル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までは運転者、レベル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は自動車になると考えられています。</a:t>
            </a:r>
          </a:p>
          <a:p>
            <a:r>
              <a:rPr kumimoji="1" lang="ja-JP" altLang="en-US" sz="1200" b="0" i="0" kern="1200" dirty="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a:solidFill>
                  <a:schemeClr val="tx1"/>
                </a:solidFill>
                <a:effectLst/>
                <a:latin typeface="+mn-lt"/>
                <a:ea typeface="+mn-ea"/>
                <a:cs typeface="+mn-cs"/>
              </a:rPr>
              <a:t>相互に速度を確認しながら走行するので渋滞が解消される。</a:t>
            </a:r>
          </a:p>
          <a:p>
            <a:r>
              <a:rPr kumimoji="1" lang="ja-JP" altLang="en-US" sz="1200" b="0" i="0" kern="1200" dirty="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a:solidFill>
                  <a:schemeClr val="tx1"/>
                </a:solidFill>
                <a:effectLst/>
                <a:latin typeface="+mn-lt"/>
                <a:ea typeface="+mn-ea"/>
                <a:cs typeface="+mn-cs"/>
              </a:rPr>
              <a:t>過疎地域で、公共交通機関に代わる輸送手段を低コストで提供できる。</a:t>
            </a:r>
          </a:p>
          <a:p>
            <a:r>
              <a:rPr kumimoji="1" lang="ja-JP" altLang="en-US" sz="1200" b="0" i="0" kern="120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93</a:t>
            </a:fld>
            <a:endParaRPr kumimoji="1" lang="ja-JP" altLang="en-US"/>
          </a:p>
        </p:txBody>
      </p:sp>
    </p:spTree>
    <p:extLst>
      <p:ext uri="{BB962C8B-B14F-4D97-AF65-F5344CB8AC3E}">
        <p14:creationId xmlns:p14="http://schemas.microsoft.com/office/powerpoint/2010/main" val="32087092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Echo</a:t>
            </a:r>
            <a:r>
              <a:rPr kumimoji="1" lang="ja-JP" altLang="en-US" sz="1200" b="0" i="0" kern="1200" dirty="0">
                <a:solidFill>
                  <a:schemeClr val="tx1"/>
                </a:solidFill>
                <a:effectLst/>
                <a:latin typeface="+mn-lt"/>
                <a:ea typeface="+mn-ea"/>
                <a:cs typeface="+mn-cs"/>
              </a:rPr>
              <a:t>」というネット接続機能付きスピーカー端末を米国で発売しています。</a:t>
            </a:r>
            <a:r>
              <a:rPr kumimoji="1" lang="en-US" altLang="ja-JP" sz="1200" b="0" i="0" kern="1200" dirty="0">
                <a:solidFill>
                  <a:schemeClr val="tx1"/>
                </a:solidFill>
                <a:effectLst/>
                <a:latin typeface="+mn-lt"/>
                <a:ea typeface="+mn-ea"/>
                <a:cs typeface="+mn-cs"/>
              </a:rPr>
              <a:t>2014</a:t>
            </a:r>
            <a:r>
              <a:rPr kumimoji="1" lang="ja-JP" altLang="en-US" sz="1200" b="0" i="0" kern="1200" dirty="0">
                <a:solidFill>
                  <a:schemeClr val="tx1"/>
                </a:solidFill>
                <a:effectLst/>
                <a:latin typeface="+mn-lt"/>
                <a:ea typeface="+mn-ea"/>
                <a:cs typeface="+mn-cs"/>
              </a:rPr>
              <a:t>年の発売以来、数百万台も販売するベストセラー商品になっています。</a:t>
            </a:r>
          </a:p>
          <a:p>
            <a:r>
              <a:rPr kumimoji="1" lang="en-US" altLang="ja-JP" sz="1200" b="0" i="0" kern="1200" dirty="0">
                <a:solidFill>
                  <a:schemeClr val="tx1"/>
                </a:solidFill>
                <a:effectLst/>
                <a:latin typeface="+mn-lt"/>
                <a:ea typeface="+mn-ea"/>
                <a:cs typeface="+mn-cs"/>
              </a:rPr>
              <a:t>Echo</a:t>
            </a:r>
            <a:r>
              <a:rPr kumimoji="1" lang="ja-JP" altLang="en-US" sz="1200" b="0" i="0" kern="1200" dirty="0">
                <a:solidFill>
                  <a:schemeClr val="tx1"/>
                </a:solidFill>
                <a:effectLst/>
                <a:latin typeface="+mn-lt"/>
                <a:ea typeface="+mn-ea"/>
                <a:cs typeface="+mn-cs"/>
              </a:rPr>
              <a:t>には「</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」という音声認識システムが搭載され、話しかけると音声を認識し、指示された仕事をこなしてくれます。例えば、「（商品名）を</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つ注文して」といえば、</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のショッピング・サイトに注文ができてしまいます。「照明を消して」や「エアコンの温度を</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度上げて」と話しかければ照明や空調を制御してくれます。「ガレージから車を出しておいて」と話しかけると、ガレージの扉が開いて自動運転車が出てくるデモも公開しています。</a:t>
            </a:r>
          </a:p>
          <a:p>
            <a:r>
              <a:rPr kumimoji="1" lang="ja-JP" altLang="en-US" sz="1200" b="0" i="0" kern="1200" dirty="0">
                <a:solidFill>
                  <a:schemeClr val="tx1"/>
                </a:solidFill>
                <a:effectLst/>
                <a:latin typeface="+mn-lt"/>
                <a:ea typeface="+mn-ea"/>
                <a:cs typeface="+mn-cs"/>
              </a:rPr>
              <a:t>さらに、外部サービスとも連携し、例えば、「銀行の残高を教えて」といえば、自分の銀行口座を調べて答えてくれます。また配車サービスにつなぎ、「午後三時に車を呼んで」というだけで自動車の手配をしてくれます。「ピザの注文」や「音楽配信サービスの音楽再生」、「ホテルの予約」など、様々なサービスとの連携も実現しています。</a:t>
            </a:r>
          </a:p>
          <a:p>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はこの</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と連係させるためのプログラム「</a:t>
            </a:r>
            <a:r>
              <a:rPr kumimoji="1" lang="en-US" altLang="ja-JP" sz="1200" b="0" i="0" kern="1200" dirty="0">
                <a:solidFill>
                  <a:schemeClr val="tx1"/>
                </a:solidFill>
                <a:effectLst/>
                <a:latin typeface="+mn-lt"/>
                <a:ea typeface="+mn-ea"/>
                <a:cs typeface="+mn-cs"/>
              </a:rPr>
              <a:t>Skill</a:t>
            </a:r>
            <a:r>
              <a:rPr kumimoji="1" lang="ja-JP" altLang="en-US" sz="1200" b="0" i="0" kern="1200" dirty="0">
                <a:solidFill>
                  <a:schemeClr val="tx1"/>
                </a:solidFill>
                <a:effectLst/>
                <a:latin typeface="+mn-lt"/>
                <a:ea typeface="+mn-ea"/>
                <a:cs typeface="+mn-cs"/>
              </a:rPr>
              <a:t>」開発するためのツール・セットを公開し、連携サービスの拡充を図っており、その数は既に数千種類に達しています。</a:t>
            </a:r>
          </a:p>
          <a:p>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を使えば自然な対話で操作ができるようになり、キーボードや画面タッチなどの煩わしい操作は必要ありません。その結果、誰もが気楽にいつでも、</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で機械の操作やインターネット・サービスを使えるようになります。そうなれば、高齢者や子どもなども含め、誰もが機械やサービスを使えるようになり、利用者の裾野が広がってゆきます。こんな</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を使って</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は「生活サービス</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」の地位を手中に収めようとしているのです。</a:t>
            </a:r>
          </a:p>
          <a:p>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とは、難しい機械やソフトウェアの操作を使いやすいインターフェイスで覆い隠し、アプリケーションを実行させるはためのプラットフォームです。</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は日常生活に必要な様々な機械やサービスを利用するための面倒な操作を音声という使いやすいインターフェイスで覆い隠し、それらを利用するためのプラットフォームになろうとしているのです。</a:t>
            </a:r>
          </a:p>
          <a:p>
            <a:r>
              <a:rPr kumimoji="1" lang="en-US" altLang="ja-JP" sz="1200" b="0" i="0" kern="1200" dirty="0">
                <a:solidFill>
                  <a:schemeClr val="tx1"/>
                </a:solidFill>
                <a:effectLst/>
                <a:latin typeface="+mn-lt"/>
                <a:ea typeface="+mn-ea"/>
                <a:cs typeface="+mn-cs"/>
              </a:rPr>
              <a:t>Windows</a:t>
            </a:r>
            <a:r>
              <a:rPr kumimoji="1" lang="ja-JP" altLang="en-US" sz="1200" b="0" i="0" kern="1200" dirty="0">
                <a:solidFill>
                  <a:schemeClr val="tx1"/>
                </a:solidFill>
                <a:effectLst/>
                <a:latin typeface="+mn-lt"/>
                <a:ea typeface="+mn-ea"/>
                <a:cs typeface="+mn-cs"/>
              </a:rPr>
              <a:t>がコンピュータ</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の覇権を握ったように、</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は「生活サービス</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」で覇権を握ることで、自らのビジネスを有利に展開しようというわけです。同様のアプローチを</a:t>
            </a:r>
            <a:r>
              <a:rPr kumimoji="1" lang="en-US" altLang="ja-JP" sz="1200" b="0" i="0" kern="1200" dirty="0">
                <a:solidFill>
                  <a:schemeClr val="tx1"/>
                </a:solidFill>
                <a:effectLst/>
                <a:latin typeface="+mn-lt"/>
                <a:ea typeface="+mn-ea"/>
                <a:cs typeface="+mn-cs"/>
              </a:rPr>
              <a:t>Google</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Google Home</a:t>
            </a:r>
            <a:r>
              <a:rPr kumimoji="1" lang="ja-JP" altLang="en-US" sz="1200" b="0" i="0" kern="1200" dirty="0">
                <a:solidFill>
                  <a:schemeClr val="tx1"/>
                </a:solidFill>
                <a:effectLst/>
                <a:latin typeface="+mn-lt"/>
                <a:ea typeface="+mn-ea"/>
                <a:cs typeface="+mn-cs"/>
              </a:rPr>
              <a:t>でおこなっており、両者の覇権争いの行方に注目が集まっています。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95</a:t>
            </a:fld>
            <a:endParaRPr kumimoji="1" lang="ja-JP" altLang="en-US"/>
          </a:p>
        </p:txBody>
      </p:sp>
    </p:spTree>
    <p:extLst>
      <p:ext uri="{BB962C8B-B14F-4D97-AF65-F5344CB8AC3E}">
        <p14:creationId xmlns:p14="http://schemas.microsoft.com/office/powerpoint/2010/main" val="88712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461420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97</a:t>
            </a:fld>
            <a:endParaRPr kumimoji="1" lang="ja-JP" altLang="en-US"/>
          </a:p>
        </p:txBody>
      </p:sp>
    </p:spTree>
    <p:extLst>
      <p:ext uri="{BB962C8B-B14F-4D97-AF65-F5344CB8AC3E}">
        <p14:creationId xmlns:p14="http://schemas.microsoft.com/office/powerpoint/2010/main" val="4002983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【図解】コレ１枚で分かるルールベースと機械学習</a:t>
            </a:r>
          </a:p>
          <a:p>
            <a:r>
              <a:rPr kumimoji="1" lang="ja-JP" altLang="ja-JP" sz="1200" kern="1200" dirty="0">
                <a:solidFill>
                  <a:schemeClr val="tx1"/>
                </a:solidFill>
                <a:effectLst/>
                <a:latin typeface="+mn-lt"/>
                <a:ea typeface="+mn-ea"/>
                <a:cs typeface="+mn-cs"/>
              </a:rPr>
              <a:t>人工知能研究の歴史をたどれば、「ルールベース」と「機械学習」という大きな２つのアプローチがあったことが分かります。</a:t>
            </a:r>
          </a:p>
          <a:p>
            <a:r>
              <a:rPr kumimoji="1" lang="ja-JP" altLang="ja-JP" sz="1200" kern="1200" dirty="0">
                <a:solidFill>
                  <a:schemeClr val="tx1"/>
                </a:solidFill>
                <a:effectLst/>
                <a:latin typeface="+mn-lt"/>
                <a:ea typeface="+mn-ea"/>
                <a:cs typeface="+mn-cs"/>
              </a:rPr>
              <a:t>ルールベース</a:t>
            </a:r>
          </a:p>
          <a:p>
            <a:r>
              <a:rPr kumimoji="1" lang="ja-JP" altLang="ja-JP" sz="1200" kern="1200" dirty="0">
                <a:solidFill>
                  <a:schemeClr val="tx1"/>
                </a:solidFill>
                <a:effectLst/>
                <a:latin typeface="+mn-lt"/>
                <a:ea typeface="+mn-ea"/>
                <a:cs typeface="+mn-cs"/>
              </a:rPr>
              <a:t>オンライン・ショップで「こちらの商品もいかがですか？」と表示されることがあります。これは、「レコメンデーション（推奨）」機能と呼ばれています。</a:t>
            </a:r>
          </a:p>
          <a:p>
            <a:r>
              <a:rPr kumimoji="1" lang="ja-JP" altLang="ja-JP" sz="1200" kern="1200" dirty="0">
                <a:solidFill>
                  <a:schemeClr val="tx1"/>
                </a:solidFill>
                <a:effectLst/>
                <a:latin typeface="+mn-lt"/>
                <a:ea typeface="+mn-ea"/>
                <a:cs typeface="+mn-cs"/>
              </a:rPr>
              <a:t>この機能は、オンライン・ショップの担当者が「</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と言う商品と</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という商品は関連があるから、</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を買った人は、</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も買う確率が高い」と考え、「</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を検索した人に</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を薦める」というルールを予め登録しておくことで実現できます。このようなルールをたくさん用意しておけば、いろいろな商品に対してレコメンデーションできるようになります。このようなアプローチが「ルールベース」です。</a:t>
            </a:r>
          </a:p>
          <a:p>
            <a:r>
              <a:rPr kumimoji="1" lang="ja-JP" altLang="ja-JP" sz="1200" kern="1200" dirty="0">
                <a:solidFill>
                  <a:schemeClr val="tx1"/>
                </a:solidFill>
                <a:effectLst/>
                <a:latin typeface="+mn-lt"/>
                <a:ea typeface="+mn-ea"/>
                <a:cs typeface="+mn-cs"/>
              </a:rPr>
              <a:t>レコメンデーションに限らず、問題解決に必要な知識を「どのような条件が成り立つとき何をすべきか」という観点で整理しておくと、様々な問題解決に対応させることができます。</a:t>
            </a:r>
          </a:p>
          <a:p>
            <a:r>
              <a:rPr kumimoji="1" lang="en-US" altLang="ja-JP" sz="1200" b="1" u="sng" kern="1200" dirty="0">
                <a:solidFill>
                  <a:schemeClr val="tx1"/>
                </a:solidFill>
                <a:effectLst/>
                <a:latin typeface="+mn-lt"/>
                <a:ea typeface="+mn-ea"/>
                <a:cs typeface="+mn-cs"/>
              </a:rPr>
              <a:t>if</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条件 </a:t>
            </a:r>
            <a:r>
              <a:rPr kumimoji="1" lang="en-US" altLang="ja-JP" sz="1200" b="1" u="sng" kern="1200" dirty="0">
                <a:solidFill>
                  <a:schemeClr val="tx1"/>
                </a:solidFill>
                <a:effectLst/>
                <a:latin typeface="+mn-lt"/>
                <a:ea typeface="+mn-ea"/>
                <a:cs typeface="+mn-cs"/>
              </a:rPr>
              <a:t>then</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アクションまたは状態 </a:t>
            </a:r>
            <a:r>
              <a:rPr kumimoji="1" lang="en-US" altLang="ja-JP" sz="1200" b="1" u="sng" kern="1200" dirty="0">
                <a:solidFill>
                  <a:schemeClr val="tx1"/>
                </a:solidFill>
                <a:effectLst/>
                <a:latin typeface="+mn-lt"/>
                <a:ea typeface="+mn-ea"/>
                <a:cs typeface="+mn-cs"/>
              </a:rPr>
              <a:t>else</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別のアクションまたは状態 ・・・</a:t>
            </a:r>
          </a:p>
          <a:p>
            <a:r>
              <a:rPr kumimoji="1" lang="ja-JP" altLang="ja-JP" sz="1200" kern="1200" dirty="0">
                <a:solidFill>
                  <a:schemeClr val="tx1"/>
                </a:solidFill>
                <a:effectLst/>
                <a:latin typeface="+mn-lt"/>
                <a:ea typeface="+mn-ea"/>
                <a:cs typeface="+mn-cs"/>
              </a:rPr>
              <a:t>モノやコトを解釈し、説明するためのこのようなルールを用意しておくことで、問題解決や推論といった知的な処理を機械に行わせようというのです。</a:t>
            </a:r>
          </a:p>
          <a:p>
            <a:r>
              <a:rPr kumimoji="1" lang="ja-JP" altLang="ja-JP" sz="1200" kern="1200" dirty="0">
                <a:solidFill>
                  <a:schemeClr val="tx1"/>
                </a:solidFill>
                <a:effectLst/>
                <a:latin typeface="+mn-lt"/>
                <a:ea typeface="+mn-ea"/>
                <a:cs typeface="+mn-cs"/>
              </a:rPr>
              <a:t>ただ、知識は常に増え続けますし解釈の仕方も多様です。これを全て人間がルールに起こして記述することは容易なことではありません。結局は、このアプローチは、ある機械についての故障診断、ある保険の契約ルールの確認といった説明すべきルールが限られている場合では実用化されましたが、「知的な処理」を実現するための汎用的な方法としては実用化されることはありませんでした。</a:t>
            </a:r>
          </a:p>
          <a:p>
            <a:r>
              <a:rPr kumimoji="1" lang="ja-JP" altLang="ja-JP" sz="1200" kern="1200" dirty="0">
                <a:solidFill>
                  <a:schemeClr val="tx1"/>
                </a:solidFill>
                <a:effectLst/>
                <a:latin typeface="+mn-lt"/>
                <a:ea typeface="+mn-ea"/>
                <a:cs typeface="+mn-cs"/>
              </a:rPr>
              <a:t>機械学習</a:t>
            </a:r>
          </a:p>
          <a:p>
            <a:r>
              <a:rPr kumimoji="1" lang="ja-JP" altLang="ja-JP" sz="1200" kern="1200" dirty="0">
                <a:solidFill>
                  <a:schemeClr val="tx1"/>
                </a:solidFill>
                <a:effectLst/>
                <a:latin typeface="+mn-lt"/>
                <a:ea typeface="+mn-ea"/>
                <a:cs typeface="+mn-cs"/>
              </a:rPr>
              <a:t>「ルールベース」では、ルールを人が登録します。しかし、</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を買う人は</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も買う確率が高いというのは、担当者の思い込みかもしれません。実は</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を買う人の割合のほうが、もっと高いかも知れません。そこで、このルールを、データを解析することで見つけ出そうというのが「機械学習」の考え方です。</a:t>
            </a:r>
          </a:p>
          <a:p>
            <a:r>
              <a:rPr kumimoji="1" lang="ja-JP" altLang="ja-JP" sz="1200" kern="1200" dirty="0">
                <a:solidFill>
                  <a:schemeClr val="tx1"/>
                </a:solidFill>
                <a:effectLst/>
                <a:latin typeface="+mn-lt"/>
                <a:ea typeface="+mn-ea"/>
                <a:cs typeface="+mn-cs"/>
              </a:rPr>
              <a:t>例えば、オンライン・ショップの過去の取引データを解析して、</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を一緒に買った人の割合と</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を一緒に買った人の割合を比較し、割合の高い方を推奨すれば、レコメンデーションの効果も上がります。このような関係や規則性を、データを分析し、そこに潜むルールやパターンを見つけ出そうというのです。</a:t>
            </a:r>
          </a:p>
          <a:p>
            <a:r>
              <a:rPr kumimoji="1" lang="ja-JP" altLang="ja-JP" sz="1200" kern="1200" dirty="0">
                <a:solidFill>
                  <a:schemeClr val="tx1"/>
                </a:solidFill>
                <a:effectLst/>
                <a:latin typeface="+mn-lt"/>
                <a:ea typeface="+mn-ea"/>
                <a:cs typeface="+mn-cs"/>
              </a:rPr>
              <a:t>このやり方は、レコメンデーション以外にも使われています。例えば、機械翻訳の場合、日英仏の同じ文書を機械に読み込ませ、「私は貴方を愛しています。」、「</a:t>
            </a:r>
            <a:r>
              <a:rPr kumimoji="1" lang="en-US" altLang="ja-JP" sz="1200" kern="1200" dirty="0">
                <a:solidFill>
                  <a:schemeClr val="tx1"/>
                </a:solidFill>
                <a:effectLst/>
                <a:latin typeface="+mn-lt"/>
                <a:ea typeface="+mn-ea"/>
                <a:cs typeface="+mn-cs"/>
              </a:rPr>
              <a:t>I love you.</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Je </a:t>
            </a:r>
            <a:r>
              <a:rPr kumimoji="1" lang="en-US" altLang="ja-JP" sz="1200" kern="1200" dirty="0" err="1">
                <a:solidFill>
                  <a:schemeClr val="tx1"/>
                </a:solidFill>
                <a:effectLst/>
                <a:latin typeface="+mn-lt"/>
                <a:ea typeface="+mn-ea"/>
                <a:cs typeface="+mn-cs"/>
              </a:rPr>
              <a:t>t'aime</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が同時に出てくる確率が統計的に高いことを割り出し、これらは同じ意味と考えてもいいだろうと解釈する手法です。本当に意味を解釈しているとは言えませんが、実用性は高く、論文試験の評価、医療における診断、訴訟文書の分析など様々な分野で実用化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98</a:t>
            </a:fld>
            <a:endParaRPr kumimoji="1" lang="ja-JP" altLang="en-US"/>
          </a:p>
        </p:txBody>
      </p:sp>
    </p:spTree>
    <p:extLst>
      <p:ext uri="{BB962C8B-B14F-4D97-AF65-F5344CB8AC3E}">
        <p14:creationId xmlns:p14="http://schemas.microsoft.com/office/powerpoint/2010/main" val="2143065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029498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100</a:t>
            </a:fld>
            <a:endParaRPr kumimoji="1" lang="ja-JP" altLang="en-US"/>
          </a:p>
        </p:txBody>
      </p:sp>
    </p:spTree>
    <p:extLst>
      <p:ext uri="{BB962C8B-B14F-4D97-AF65-F5344CB8AC3E}">
        <p14:creationId xmlns:p14="http://schemas.microsoft.com/office/powerpoint/2010/main" val="32464442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【図解】コレ１枚で分かる人工知能・機械学習・ディープラーニングの関係</a:t>
            </a:r>
          </a:p>
          <a:p>
            <a:r>
              <a:rPr kumimoji="1" lang="ja-JP" altLang="ja-JP" sz="1200" kern="1200" dirty="0">
                <a:solidFill>
                  <a:schemeClr val="tx1"/>
                </a:solidFill>
                <a:effectLst/>
                <a:latin typeface="+mn-lt"/>
                <a:ea typeface="+mn-ea"/>
                <a:cs typeface="+mn-cs"/>
              </a:rPr>
              <a:t>「人間の“知能”は機械で人工的に再現できる」</a:t>
            </a:r>
          </a:p>
          <a:p>
            <a:r>
              <a:rPr kumimoji="1" lang="ja-JP" altLang="ja-JP" sz="1200" kern="1200" dirty="0">
                <a:solidFill>
                  <a:schemeClr val="tx1"/>
                </a:solidFill>
                <a:effectLst/>
                <a:latin typeface="+mn-lt"/>
                <a:ea typeface="+mn-ea"/>
                <a:cs typeface="+mn-cs"/>
              </a:rPr>
              <a:t>そんな研究者の理想から 「人工知能」という言葉が生まれたのは</a:t>
            </a:r>
            <a:r>
              <a:rPr kumimoji="1" lang="en-US" altLang="ja-JP" sz="1200" kern="1200" dirty="0">
                <a:solidFill>
                  <a:schemeClr val="tx1"/>
                </a:solidFill>
                <a:effectLst/>
                <a:latin typeface="+mn-lt"/>
                <a:ea typeface="+mn-ea"/>
                <a:cs typeface="+mn-cs"/>
              </a:rPr>
              <a:t>1956</a:t>
            </a:r>
            <a:r>
              <a:rPr kumimoji="1" lang="ja-JP" altLang="ja-JP" sz="1200" kern="1200" dirty="0">
                <a:solidFill>
                  <a:schemeClr val="tx1"/>
                </a:solidFill>
                <a:effectLst/>
                <a:latin typeface="+mn-lt"/>
                <a:ea typeface="+mn-ea"/>
                <a:cs typeface="+mn-cs"/>
              </a:rPr>
              <a:t>年のことです。その後、半世紀以上にわたり研究が続けられてきました。この間、迷路やパズル、チェスや将棋といったゲームをうまく解くところから始まり、人間が持つ知識を辞書やルールとしてコンピューターに登録し、専門家のような回答を導こうとする研究が行われてきました。しかし、人間が辞書やルールを作るわけですから、世の中の全ての事象を登録することなどできません。そのため狭い限られた分野では成果を上げることはできましたが、様々な分野で広く応用が利く「人間の“知能”」にはほど遠いもので、大きな成果をあげることはありませんでした。</a:t>
            </a:r>
          </a:p>
          <a:p>
            <a:r>
              <a:rPr kumimoji="1" lang="ja-JP" altLang="ja-JP" sz="1200" kern="1200" dirty="0">
                <a:solidFill>
                  <a:schemeClr val="tx1"/>
                </a:solidFill>
                <a:effectLst/>
                <a:latin typeface="+mn-lt"/>
                <a:ea typeface="+mn-ea"/>
                <a:cs typeface="+mn-cs"/>
              </a:rPr>
              <a:t>その後、特定の業務や分野でのデータを解析し、その結果から分類や区別、判断や予測を行うための規則性やルールを見つけ出す手法「機械学習」が登場します。「機械学習」の考え方は以前からありました。しかし、コンピューター性能が不十分であり、その能力を発揮するには至らなかったのですが、コンピューター性能の向上と手法の進化と共に、その能力を高めてゆきます。</a:t>
            </a:r>
          </a:p>
          <a:p>
            <a:r>
              <a:rPr kumimoji="1" lang="ja-JP" altLang="ja-JP" sz="1200" kern="1200" dirty="0">
                <a:solidFill>
                  <a:schemeClr val="tx1"/>
                </a:solidFill>
                <a:effectLst/>
                <a:latin typeface="+mn-lt"/>
                <a:ea typeface="+mn-ea"/>
                <a:cs typeface="+mn-cs"/>
              </a:rPr>
              <a:t>「機械学習」は、どのような点に着目して分類や区別、判断や予測をおこなえばいいのか、その基準となる「特徴の選定と組合せ（特徴量）」を使ってデータを分析し、そのデータに潜む規則性やルールを見つけ出してゆきます。しかし、特徴量は人間が設計し登録しなければならず、その巧緻が結果を大きく左右しました。</a:t>
            </a:r>
          </a:p>
          <a:p>
            <a:r>
              <a:rPr kumimoji="1" lang="ja-JP" altLang="ja-JP" sz="1200" kern="1200" dirty="0">
                <a:solidFill>
                  <a:schemeClr val="tx1"/>
                </a:solidFill>
                <a:effectLst/>
                <a:latin typeface="+mn-lt"/>
                <a:ea typeface="+mn-ea"/>
                <a:cs typeface="+mn-cs"/>
              </a:rPr>
              <a:t>しかし、ここ最近になって人間の脳の働きついての研究が進み、その成果を応用した機械学習の一手法である「ディープラーニング」が登場します。この技術は、特徴量の選定や組合せを、データを解析することで自ら作り出すことができます。そのため、人間の能力に依存せずデータ量を増やすほどに、その性能を向上させることができます。いまでは、画像や音声の認識などで人間の能力を凌駕する性能を発揮し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102</a:t>
            </a:fld>
            <a:endParaRPr kumimoji="1" lang="ja-JP" altLang="en-US"/>
          </a:p>
        </p:txBody>
      </p:sp>
    </p:spTree>
    <p:extLst>
      <p:ext uri="{BB962C8B-B14F-4D97-AF65-F5344CB8AC3E}">
        <p14:creationId xmlns:p14="http://schemas.microsoft.com/office/powerpoint/2010/main" val="3437953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565290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【図解】コレ１枚でわかる特化型人工知能と汎用型人工知能</a:t>
            </a:r>
          </a:p>
          <a:p>
            <a:r>
              <a:rPr kumimoji="1" lang="ja-JP" altLang="ja-JP" sz="1200" kern="1200" dirty="0">
                <a:solidFill>
                  <a:schemeClr val="tx1"/>
                </a:solidFill>
                <a:effectLst/>
                <a:latin typeface="+mn-lt"/>
                <a:ea typeface="+mn-ea"/>
                <a:cs typeface="+mn-cs"/>
              </a:rPr>
              <a:t>人工知能の進化には、ここ数年目を見張るものがあります。例えば、画像認識では、画像の中に何が写っているかを識別する能力は、既に人間の能力を超える成果が示されています。その技術を使って、</a:t>
            </a:r>
            <a:r>
              <a:rPr kumimoji="1" lang="en-US" altLang="ja-JP" sz="1200" kern="1200" dirty="0">
                <a:solidFill>
                  <a:schemeClr val="tx1"/>
                </a:solidFill>
                <a:effectLst/>
                <a:latin typeface="+mn-lt"/>
                <a:ea typeface="+mn-ea"/>
                <a:cs typeface="+mn-cs"/>
              </a:rPr>
              <a:t>CT</a:t>
            </a:r>
            <a:r>
              <a:rPr kumimoji="1" lang="ja-JP" altLang="ja-JP" sz="1200" kern="1200" dirty="0">
                <a:solidFill>
                  <a:schemeClr val="tx1"/>
                </a:solidFill>
                <a:effectLst/>
                <a:latin typeface="+mn-lt"/>
                <a:ea typeface="+mn-ea"/>
                <a:cs typeface="+mn-cs"/>
              </a:rPr>
              <a:t>やレントゲンの映像から病巣を見つけ出す、あるいは防犯カメラに写った来店客の挙動から窃盗の可能性を察知するなどの実用例も登場しています。また、音声認識では、異なる言語同士の対話をリアルタイムで翻訳するサービスが登場しました。さらに、対話応答の分野では、</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Siri</a:t>
            </a:r>
            <a:r>
              <a:rPr kumimoji="1" lang="ja-JP" altLang="ja-JP" sz="1200" kern="1200" dirty="0">
                <a:solidFill>
                  <a:schemeClr val="tx1"/>
                </a:solidFill>
                <a:effectLst/>
                <a:latin typeface="+mn-lt"/>
                <a:ea typeface="+mn-ea"/>
                <a:cs typeface="+mn-cs"/>
              </a:rPr>
              <a:t>のように自然な言葉で語りかけるだけでエアコンを操作する、オンラインで買い物をする、好きな音楽を再生するなどのことができるようになっています。</a:t>
            </a:r>
          </a:p>
          <a:p>
            <a:r>
              <a:rPr kumimoji="1" lang="ja-JP" altLang="ja-JP" sz="1200" kern="1200" dirty="0">
                <a:solidFill>
                  <a:schemeClr val="tx1"/>
                </a:solidFill>
                <a:effectLst/>
                <a:latin typeface="+mn-lt"/>
                <a:ea typeface="+mn-ea"/>
                <a:cs typeface="+mn-cs"/>
              </a:rPr>
              <a:t>このように、人工知能は特定の知的作業領域において、既に人間の能力を凌駕するほどの実力を示しています。</a:t>
            </a:r>
          </a:p>
          <a:p>
            <a:r>
              <a:rPr kumimoji="1" lang="ja-JP" altLang="ja-JP" sz="1200" kern="1200" dirty="0">
                <a:solidFill>
                  <a:schemeClr val="tx1"/>
                </a:solidFill>
                <a:effectLst/>
                <a:latin typeface="+mn-lt"/>
                <a:ea typeface="+mn-ea"/>
                <a:cs typeface="+mn-cs"/>
              </a:rPr>
              <a:t>しかし、その成果は、ここに示したような特定の知的作業を専門にこなす「特化型人工知能」です。人間のようにひとつの脳で画像認識や音声認識、対話応答ができ、それらを組み合わせた高度な知的作業をこなせる能力はありません。また、人間の脳には自分が何ものかという「自己理解」、自分が何をしているのかが分かる「意識」、興味を持ち自らの行動を選択する「意欲」などがあるわけですが、そのような能力は未だ人工知能で実現できていません。</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の人工知能</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が囲碁の世界チャンピオンに勝ちましたが、</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自身が、その勝利を励みとして自らの能力を他の分野でも活かしていこうと意欲を持ち、自らに課題を課して能力を拡げ、磨いてゆこうという「意志」は持ちません。</a:t>
            </a:r>
          </a:p>
          <a:p>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は、囲碁という分野では人間を凌駕する能力を発揮した「特化型人工知能」ですが、だからといって人間の脳の機能を全て代替できるわけではないのです。</a:t>
            </a:r>
          </a:p>
          <a:p>
            <a:r>
              <a:rPr kumimoji="1" lang="ja-JP" altLang="ja-JP" sz="1200" kern="1200" dirty="0">
                <a:solidFill>
                  <a:schemeClr val="tx1"/>
                </a:solidFill>
                <a:effectLst/>
                <a:latin typeface="+mn-lt"/>
                <a:ea typeface="+mn-ea"/>
                <a:cs typeface="+mn-cs"/>
              </a:rPr>
              <a:t>ただ、人間の脳全体の仕組みを解明し、同様の機能を持つ「汎用型人工知能」を実現しようという取り組みもすすんでいます。将来的には、意志を持ち自ら課題を発見し、自律的に能力を高めてゆく人工知能が登場するかもしれません。ただ、いまの段階では、まだまだハードルが高いのも現実と言えるでしょう。</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106</a:t>
            </a:fld>
            <a:endParaRPr kumimoji="1" lang="ja-JP" altLang="en-US"/>
          </a:p>
        </p:txBody>
      </p:sp>
    </p:spTree>
    <p:extLst>
      <p:ext uri="{BB962C8B-B14F-4D97-AF65-F5344CB8AC3E}">
        <p14:creationId xmlns:p14="http://schemas.microsoft.com/office/powerpoint/2010/main" val="20741494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109</a:t>
            </a:fld>
            <a:endParaRPr kumimoji="1" lang="ja-JP" altLang="en-US"/>
          </a:p>
        </p:txBody>
      </p:sp>
    </p:spTree>
    <p:extLst>
      <p:ext uri="{BB962C8B-B14F-4D97-AF65-F5344CB8AC3E}">
        <p14:creationId xmlns:p14="http://schemas.microsoft.com/office/powerpoint/2010/main" val="40768732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「日本の労働人口の</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％が人工知能やロボット等で代替可能に」</a:t>
            </a:r>
          </a:p>
          <a:p>
            <a:r>
              <a:rPr kumimoji="1" lang="ja-JP" altLang="ja-JP" sz="1200" kern="1200" dirty="0">
                <a:solidFill>
                  <a:schemeClr val="tx1"/>
                </a:solidFill>
                <a:effectLst/>
                <a:latin typeface="+mn-lt"/>
                <a:ea typeface="+mn-ea"/>
                <a:cs typeface="+mn-cs"/>
              </a:rPr>
              <a:t>野村総研が</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年末、今から</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年後の「</a:t>
            </a:r>
            <a:r>
              <a:rPr kumimoji="1" lang="en-US" altLang="ja-JP" sz="1200" kern="1200" dirty="0">
                <a:solidFill>
                  <a:schemeClr val="tx1"/>
                </a:solidFill>
                <a:effectLst/>
                <a:latin typeface="+mn-lt"/>
                <a:ea typeface="+mn-ea"/>
                <a:cs typeface="+mn-cs"/>
              </a:rPr>
              <a:t>2030</a:t>
            </a:r>
            <a:r>
              <a:rPr kumimoji="1" lang="ja-JP" altLang="ja-JP" sz="1200" kern="1200" dirty="0">
                <a:solidFill>
                  <a:schemeClr val="tx1"/>
                </a:solidFill>
                <a:effectLst/>
                <a:latin typeface="+mn-lt"/>
                <a:ea typeface="+mn-ea"/>
                <a:cs typeface="+mn-cs"/>
              </a:rPr>
              <a:t>年の日本に備える」をテーマにこのようなレポートを発表しています。</a:t>
            </a:r>
            <a:r>
              <a:rPr kumimoji="1" lang="en-US" altLang="ja-JP" sz="1200" kern="1200" dirty="0">
                <a:solidFill>
                  <a:schemeClr val="tx1"/>
                </a:solidFill>
                <a:effectLst/>
                <a:latin typeface="+mn-lt"/>
                <a:ea typeface="+mn-ea"/>
                <a:cs typeface="+mn-cs"/>
              </a:rPr>
              <a:t>2013</a:t>
            </a:r>
            <a:r>
              <a:rPr kumimoji="1" lang="ja-JP" altLang="ja-JP" sz="1200" kern="1200" dirty="0">
                <a:solidFill>
                  <a:schemeClr val="tx1"/>
                </a:solidFill>
                <a:effectLst/>
                <a:latin typeface="+mn-lt"/>
                <a:ea typeface="+mn-ea"/>
                <a:cs typeface="+mn-cs"/>
              </a:rPr>
              <a:t>年、イギリスで同様の論文を発表した英オックスフォード大学のマイケル・Ａ・オズボーン准教授との共同研究で、日本でも同様の結果となったことが示されました。</a:t>
            </a:r>
          </a:p>
          <a:p>
            <a:r>
              <a:rPr kumimoji="1" lang="ja-JP" altLang="ja-JP" sz="1200" kern="1200" dirty="0">
                <a:solidFill>
                  <a:schemeClr val="tx1"/>
                </a:solidFill>
                <a:effectLst/>
                <a:latin typeface="+mn-lt"/>
                <a:ea typeface="+mn-ea"/>
                <a:cs typeface="+mn-cs"/>
              </a:rPr>
              <a:t>「芸術、歴史学・考古学、哲学・神学など抽象的な概念を整理・創出するための知識が要求される職業、他者との協調や、他者の理解、説得、ネゴシエーション、サービス志向性が求められる職業は、人工知能等での代替は難しい傾向があります。一方、必ずしも特別の知識・スキルが求められない職業に加え、データの分析や秩序的・体系的操作が求められる職業については、人工知能等で代替できる可能性が高い傾向が確認できました。」</a:t>
            </a:r>
          </a:p>
          <a:p>
            <a:r>
              <a:rPr kumimoji="1" lang="ja-JP" altLang="ja-JP" sz="1200" kern="1200" dirty="0">
                <a:solidFill>
                  <a:schemeClr val="tx1"/>
                </a:solidFill>
                <a:effectLst/>
                <a:latin typeface="+mn-lt"/>
                <a:ea typeface="+mn-ea"/>
                <a:cs typeface="+mn-cs"/>
              </a:rPr>
              <a:t>このレポートからどのような能力が人工知能に置き換えられ、あるいは置き換えられないかを考えて見ると、次のようなことになりそうです。</a:t>
            </a:r>
          </a:p>
          <a:p>
            <a:r>
              <a:rPr kumimoji="1" lang="ja-JP" altLang="ja-JP" sz="1200" b="1" kern="1200" dirty="0">
                <a:solidFill>
                  <a:schemeClr val="tx1"/>
                </a:solidFill>
                <a:effectLst/>
                <a:latin typeface="+mn-lt"/>
                <a:ea typeface="+mn-ea"/>
                <a:cs typeface="+mn-cs"/>
              </a:rPr>
              <a:t>置き換えられる能力</a:t>
            </a:r>
            <a:r>
              <a:rPr kumimoji="1" lang="ja-JP" altLang="ja-JP" sz="1200" kern="1200" dirty="0">
                <a:solidFill>
                  <a:schemeClr val="tx1"/>
                </a:solidFill>
                <a:effectLst/>
                <a:latin typeface="+mn-lt"/>
                <a:ea typeface="+mn-ea"/>
                <a:cs typeface="+mn-cs"/>
              </a:rPr>
              <a:t>：代替される職業技能や経験の蓄積に依存し、パターン化しやすく定型的で、特定の領域を越えない能力</a:t>
            </a:r>
          </a:p>
          <a:p>
            <a:r>
              <a:rPr kumimoji="1" lang="ja-JP" altLang="ja-JP" sz="1200" b="1" kern="1200" dirty="0">
                <a:solidFill>
                  <a:schemeClr val="tx1"/>
                </a:solidFill>
                <a:effectLst/>
                <a:latin typeface="+mn-lt"/>
                <a:ea typeface="+mn-ea"/>
                <a:cs typeface="+mn-cs"/>
              </a:rPr>
              <a:t>置き換えられない能力</a:t>
            </a:r>
            <a:r>
              <a:rPr kumimoji="1" lang="ja-JP" altLang="ja-JP" sz="1200" kern="1200" dirty="0">
                <a:solidFill>
                  <a:schemeClr val="tx1"/>
                </a:solidFill>
                <a:effectLst/>
                <a:latin typeface="+mn-lt"/>
                <a:ea typeface="+mn-ea"/>
                <a:cs typeface="+mn-cs"/>
              </a:rPr>
              <a:t>：感性、協調性、創造性、好奇心、問題発見力など非定型的で、機械を何にどう使うかを決められる能力</a:t>
            </a:r>
          </a:p>
          <a:p>
            <a:r>
              <a:rPr kumimoji="1" lang="ja-JP" altLang="ja-JP" sz="1200" kern="1200" dirty="0">
                <a:solidFill>
                  <a:schemeClr val="tx1"/>
                </a:solidFill>
                <a:effectLst/>
                <a:latin typeface="+mn-lt"/>
                <a:ea typeface="+mn-ea"/>
                <a:cs typeface="+mn-cs"/>
              </a:rPr>
              <a:t>人工知能との共存はもはや避けられない現実です。ならば、その現実に向き合い、改めて自分の能力を「置き換えられない能力」にシフトしていかなければなりません。また、人材育成のあり方も過去の価値基準をそのまま踏襲する方法ではなく、未来に求められる能力を育てることを考えなくてはなりません。</a:t>
            </a:r>
          </a:p>
          <a:p>
            <a:r>
              <a:rPr kumimoji="1" lang="ja-JP" altLang="ja-JP" sz="1200" kern="1200" dirty="0">
                <a:solidFill>
                  <a:schemeClr val="tx1"/>
                </a:solidFill>
                <a:effectLst/>
                <a:latin typeface="+mn-lt"/>
                <a:ea typeface="+mn-ea"/>
                <a:cs typeface="+mn-cs"/>
              </a:rPr>
              <a:t>未だ多くの企業で、従順な労働者を育てることを目的に人材育成が行われています。これでは、未来を担う人材を輩出する言葉できません。私たちは、そんな時代の変化に合わせた人材評価の基準や育成のあり方を考えなければならない時期にきているの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111</a:t>
            </a:fld>
            <a:endParaRPr kumimoji="1" lang="ja-JP" altLang="en-US"/>
          </a:p>
        </p:txBody>
      </p:sp>
    </p:spTree>
    <p:extLst>
      <p:ext uri="{BB962C8B-B14F-4D97-AF65-F5344CB8AC3E}">
        <p14:creationId xmlns:p14="http://schemas.microsoft.com/office/powerpoint/2010/main" val="14363263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004786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マイクロサービス、コンテナ、サーバーレス、イベント・ドリブン、</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この５つの言葉が、これまでの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a:solidFill>
                  <a:schemeClr val="tx1"/>
                </a:solidFill>
                <a:effectLst/>
                <a:latin typeface="+mn-lt"/>
                <a:ea typeface="+mn-ea"/>
                <a:cs typeface="+mn-cs"/>
              </a:rPr>
              <a:t>前者の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の一体化さらには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つの言葉を組み合わせることで実現できます。</a:t>
            </a:r>
          </a:p>
          <a:p>
            <a:r>
              <a:rPr kumimoji="1" lang="ja-JP" altLang="ja-JP" sz="1200" kern="1200" dirty="0">
                <a:solidFill>
                  <a:schemeClr val="tx1"/>
                </a:solidFill>
                <a:effectLst/>
                <a:latin typeface="+mn-lt"/>
                <a:ea typeface="+mn-ea"/>
                <a:cs typeface="+mn-cs"/>
              </a:rPr>
              <a:t>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も同じ文脈の中で捉える必要があるでしょう。つまり、両者は共に、</a:t>
            </a:r>
            <a:r>
              <a:rPr kumimoji="1" lang="ja-JP" altLang="ja-JP" sz="1200" b="1" u="sng" kern="1200" dirty="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a:solidFill>
                  <a:schemeClr val="tx1"/>
                </a:solidFill>
                <a:effectLst/>
                <a:latin typeface="+mn-lt"/>
                <a:ea typeface="+mn-ea"/>
                <a:cs typeface="+mn-cs"/>
              </a:rPr>
              <a:t>だといえるでしょう。</a:t>
            </a:r>
          </a:p>
          <a:p>
            <a:r>
              <a:rPr kumimoji="1" lang="ja-JP" altLang="ja-JP" sz="1200" kern="1200" dirty="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a:solidFill>
                  <a:schemeClr val="tx1"/>
                </a:solidFill>
                <a:effectLst/>
                <a:latin typeface="+mn-lt"/>
                <a:ea typeface="+mn-ea"/>
                <a:cs typeface="+mn-cs"/>
              </a:rPr>
              <a:t>この変化の最前線に立たされているのが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つの言葉やアジャイル開発／</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a:solidFill>
                  <a:schemeClr val="tx1"/>
                </a:solidFill>
                <a:effectLst/>
                <a:latin typeface="+mn-lt"/>
                <a:ea typeface="+mn-ea"/>
                <a:cs typeface="+mn-cs"/>
              </a:rPr>
              <a:t>「いつまで、いままでのやり方が通用するのでしょうか？」</a:t>
            </a:r>
          </a:p>
          <a:p>
            <a:r>
              <a:rPr kumimoji="1" lang="ja-JP" altLang="ja-JP" sz="1200" kern="1200" dirty="0">
                <a:solidFill>
                  <a:schemeClr val="tx1"/>
                </a:solidFill>
                <a:effectLst/>
                <a:latin typeface="+mn-lt"/>
                <a:ea typeface="+mn-ea"/>
                <a:cs typeface="+mn-cs"/>
              </a:rPr>
              <a:t>お客様が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に関わるビジネスは、その変化が極めて速く、また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を提案し構築する仕事は、お客様の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a:solidFill>
                  <a:schemeClr val="tx1"/>
                </a:solidFill>
                <a:effectLst/>
                <a:latin typeface="+mn-lt"/>
                <a:ea typeface="+mn-ea"/>
                <a:cs typeface="+mn-cs"/>
              </a:rPr>
              <a:t>冒頭に示した「</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つの言葉」や「デジタル・トランスフォーメーション」だけではありません。いま</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120</a:t>
            </a:fld>
            <a:endParaRPr kumimoji="1" lang="ja-JP" altLang="en-US"/>
          </a:p>
        </p:txBody>
      </p:sp>
    </p:spTree>
    <p:extLst>
      <p:ext uri="{BB962C8B-B14F-4D97-AF65-F5344CB8AC3E}">
        <p14:creationId xmlns:p14="http://schemas.microsoft.com/office/powerpoint/2010/main" val="1307652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121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598903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122</a:t>
            </a:fld>
            <a:endParaRPr kumimoji="1" lang="ja-JP" altLang="en-US"/>
          </a:p>
        </p:txBody>
      </p:sp>
    </p:spTree>
    <p:extLst>
      <p:ext uri="{BB962C8B-B14F-4D97-AF65-F5344CB8AC3E}">
        <p14:creationId xmlns:p14="http://schemas.microsoft.com/office/powerpoint/2010/main" val="350347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「クラウド・コンピューティング」という言葉を知らない人は、もはやいないほどに、広く定着しました。この言葉が使われるようになったのは、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を努めていたエリック・シュミットの次のスピーチがきっかけだと言われています。</a:t>
            </a:r>
          </a:p>
          <a:p>
            <a:r>
              <a:rPr kumimoji="1" lang="ja-JP" altLang="ja-JP" sz="1200" kern="1200" dirty="0">
                <a:solidFill>
                  <a:schemeClr val="tx1"/>
                </a:solidFill>
                <a:effectLst/>
                <a:latin typeface="+mn-lt"/>
                <a:ea typeface="+mn-ea"/>
                <a:cs typeface="+mn-cs"/>
              </a:rPr>
              <a:t>「データもプログラムも、サーバー群の上に置いておこう。そういったものは、どこか “雲（クラウド）”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ja-JP" altLang="ja-JP" sz="1200" kern="1200" dirty="0">
                <a:solidFill>
                  <a:schemeClr val="tx1"/>
                </a:solidFill>
                <a:effectLst/>
                <a:latin typeface="+mn-lt"/>
                <a:ea typeface="+mn-ea"/>
                <a:cs typeface="+mn-cs"/>
              </a:rPr>
              <a:t>彼の言う“雲（クラウド）”とは、インターネットを意味しています。当時、ネットワークの模式図として雲の絵がよく使かわれていたことから、このような表現になりました。</a:t>
            </a:r>
          </a:p>
          <a:p>
            <a:r>
              <a:rPr kumimoji="1" lang="ja-JP" altLang="ja-JP" sz="1200" kern="1200" dirty="0">
                <a:solidFill>
                  <a:schemeClr val="tx1"/>
                </a:solidFill>
                <a:effectLst/>
                <a:latin typeface="+mn-lt"/>
                <a:ea typeface="+mn-ea"/>
                <a:cs typeface="+mn-cs"/>
              </a:rPr>
              <a:t>改めて整理してみると、次のようになるのでしょう。</a:t>
            </a:r>
          </a:p>
          <a:p>
            <a:pPr lvl="0"/>
            <a:r>
              <a:rPr kumimoji="1" lang="ja-JP" altLang="ja-JP" sz="1200" kern="1200" dirty="0">
                <a:solidFill>
                  <a:schemeClr val="tx1"/>
                </a:solidFill>
                <a:effectLst/>
                <a:latin typeface="+mn-lt"/>
                <a:ea typeface="+mn-ea"/>
                <a:cs typeface="+mn-cs"/>
              </a:rPr>
              <a:t>インターネットの向こうに設置したシステム群を使い、</a:t>
            </a:r>
          </a:p>
          <a:p>
            <a:pPr lvl="0"/>
            <a:r>
              <a:rPr kumimoji="1" lang="ja-JP" altLang="ja-JP" sz="1200" kern="1200" dirty="0">
                <a:solidFill>
                  <a:schemeClr val="tx1"/>
                </a:solidFill>
                <a:effectLst/>
                <a:latin typeface="+mn-lt"/>
                <a:ea typeface="+mn-ea"/>
                <a:cs typeface="+mn-cs"/>
              </a:rPr>
              <a:t>インターネットとブラウザーが使える様々なデバイスから、</a:t>
            </a:r>
          </a:p>
          <a:p>
            <a:pPr lvl="0"/>
            <a:r>
              <a:rPr kumimoji="1" lang="ja-JP" altLang="ja-JP" sz="1200" kern="1200" dirty="0">
                <a:solidFill>
                  <a:schemeClr val="tx1"/>
                </a:solidFill>
                <a:effectLst/>
                <a:latin typeface="+mn-lt"/>
                <a:ea typeface="+mn-ea"/>
                <a:cs typeface="+mn-cs"/>
              </a:rPr>
              <a:t>情報システムの様々な機能を使える仕組み。</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インフラストラクチャー」とは、業務を処理するための計算装置、データを保管するための記憶装置、通信のためのネットワーク、それらを設置し、運用するための施設や設備のことです。「プラットフォーム」とは、様々な業務で共用して利用されるデータベースや運用管理などのソフトウェアのことです「アプリケーション」とは、私たちが最も身近に接する業務サービスのこと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それでは、これらから「クラウド・コンピューティング」について詳しく見てゆくことにしましょう。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37004185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126</a:t>
            </a:fld>
            <a:endParaRPr kumimoji="1" lang="ja-JP" altLang="en-US"/>
          </a:p>
        </p:txBody>
      </p:sp>
    </p:spTree>
    <p:extLst>
      <p:ext uri="{BB962C8B-B14F-4D97-AF65-F5344CB8AC3E}">
        <p14:creationId xmlns:p14="http://schemas.microsoft.com/office/powerpoint/2010/main" val="23668552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127</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127</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23636172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お金は生活においてもビジネスにおいても欠かすことのできない存在です。その貸し借りや決済、通貨の流通は、絶対的な安心や安全が担保されなくてはなりません。そのために国家のお墨付きや企業規模と言った「権威」によってそれが保証されていました。しかし、</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の進化により</a:t>
            </a:r>
          </a:p>
          <a:p>
            <a:r>
              <a:rPr kumimoji="1" lang="ja-JP" altLang="en-US" sz="1200" b="0" i="0" kern="1200" dirty="0">
                <a:solidFill>
                  <a:schemeClr val="tx1"/>
                </a:solidFill>
                <a:effectLst/>
                <a:latin typeface="+mn-lt"/>
                <a:ea typeface="+mn-ea"/>
                <a:cs typeface="+mn-cs"/>
              </a:rPr>
              <a:t>お金のやり取りがリアルタイムで把握できるようなった。</a:t>
            </a:r>
          </a:p>
          <a:p>
            <a:r>
              <a:rPr kumimoji="1" lang="ja-JP" altLang="en-US" sz="1200" b="0" i="0" kern="1200" dirty="0">
                <a:solidFill>
                  <a:schemeClr val="tx1"/>
                </a:solidFill>
                <a:effectLst/>
                <a:latin typeface="+mn-lt"/>
                <a:ea typeface="+mn-ea"/>
                <a:cs typeface="+mn-cs"/>
              </a:rPr>
              <a:t>ソーシャル・メディアなどに個人が実名で様々な考えを表明したり行動が公開されたりと、借り手のことを詳しく知る新たな手立てが生まれた。</a:t>
            </a:r>
          </a:p>
          <a:p>
            <a:r>
              <a:rPr kumimoji="1" lang="ja-JP" altLang="en-US" sz="1200" b="0" i="0" kern="1200" dirty="0">
                <a:solidFill>
                  <a:schemeClr val="tx1"/>
                </a:solidFill>
                <a:effectLst/>
                <a:latin typeface="+mn-lt"/>
                <a:ea typeface="+mn-ea"/>
                <a:cs typeface="+mn-cs"/>
              </a:rPr>
              <a:t>暗号化や匿名化の技術も進歩しインターネットでも安全、安心に取引できるようになった。</a:t>
            </a:r>
          </a:p>
          <a:p>
            <a:r>
              <a:rPr kumimoji="1" lang="ja-JP" altLang="en-US" sz="1200" b="0" i="0" kern="1200" dirty="0">
                <a:solidFill>
                  <a:schemeClr val="tx1"/>
                </a:solidFill>
                <a:effectLst/>
                <a:latin typeface="+mn-lt"/>
                <a:ea typeface="+mn-ea"/>
                <a:cs typeface="+mn-cs"/>
              </a:rPr>
              <a:t>このような変化に呼応してお堅いとの印象もある銀行が、残高照会、入出金明細照会、口座情報照会といった情報を、インターネットを介して提供するための標準化への取り組み「</a:t>
            </a:r>
            <a:r>
              <a:rPr kumimoji="1" lang="en-US" altLang="ja-JP" sz="1200" b="0" i="0" kern="1200" dirty="0">
                <a:solidFill>
                  <a:schemeClr val="tx1"/>
                </a:solidFill>
                <a:effectLst/>
                <a:latin typeface="+mn-lt"/>
                <a:ea typeface="+mn-ea"/>
                <a:cs typeface="+mn-cs"/>
              </a:rPr>
              <a:t>BIAN</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Banking Industry Architecture Network</a:t>
            </a:r>
            <a:r>
              <a:rPr kumimoji="1" lang="ja-JP" altLang="en-US" sz="1200" b="0" i="0" kern="1200" dirty="0">
                <a:solidFill>
                  <a:schemeClr val="tx1"/>
                </a:solidFill>
                <a:effectLst/>
                <a:latin typeface="+mn-lt"/>
                <a:ea typeface="+mn-ea"/>
                <a:cs typeface="+mn-cs"/>
              </a:rPr>
              <a:t>）」にも参加し、情報の提供をはじめようとしています。さらに、それらデータを分析する手段として人工知能が使えるようになり、人間が手間をかけてデータを精査することなく信用の度合いを自動的に評価できるようになりました。また、このような仕掛けにより少額の取引でも十分に利益の出るビジネスや新たな金融サービスができるようになったのです。また、インターネットを利用して金融機関に書類を提出しなくても手続きができるようになり、その利便性は大いに増し利用者の裾野を拡げています。</a:t>
            </a:r>
          </a:p>
          <a:p>
            <a:r>
              <a:rPr kumimoji="1" lang="ja-JP" altLang="en-US" sz="1200" b="0" i="0" kern="1200" dirty="0">
                <a:solidFill>
                  <a:schemeClr val="tx1"/>
                </a:solidFill>
                <a:effectLst/>
                <a:latin typeface="+mn-lt"/>
                <a:ea typeface="+mn-ea"/>
                <a:cs typeface="+mn-cs"/>
              </a:rPr>
              <a:t>また、資金運用においても膨大な市場データを様々な角度から分析し、個人の要望にもきめ細かく答えられる人工知能やそれをいつでも、どこでも、わかりやすい画面で利用できるスマートフォンや</a:t>
            </a:r>
            <a:r>
              <a:rPr kumimoji="1" lang="en-US" altLang="ja-JP" sz="1200" b="0" i="0" kern="1200" dirty="0">
                <a:solidFill>
                  <a:schemeClr val="tx1"/>
                </a:solidFill>
                <a:effectLst/>
                <a:latin typeface="+mn-lt"/>
                <a:ea typeface="+mn-ea"/>
                <a:cs typeface="+mn-cs"/>
              </a:rPr>
              <a:t>Web</a:t>
            </a:r>
            <a:r>
              <a:rPr kumimoji="1" lang="ja-JP" altLang="en-US" sz="1200" b="0" i="0" kern="1200" dirty="0">
                <a:solidFill>
                  <a:schemeClr val="tx1"/>
                </a:solidFill>
                <a:effectLst/>
                <a:latin typeface="+mn-lt"/>
                <a:ea typeface="+mn-ea"/>
                <a:cs typeface="+mn-cs"/>
              </a:rPr>
              <a:t>技術の進化もまた、</a:t>
            </a:r>
            <a:r>
              <a:rPr kumimoji="1" lang="en-US" altLang="ja-JP" sz="1200" b="0" i="0" kern="1200" dirty="0" err="1">
                <a:solidFill>
                  <a:schemeClr val="tx1"/>
                </a:solidFill>
                <a:effectLst/>
                <a:latin typeface="+mn-lt"/>
                <a:ea typeface="+mn-ea"/>
                <a:cs typeface="+mn-cs"/>
              </a:rPr>
              <a:t>FinTech</a:t>
            </a:r>
            <a:r>
              <a:rPr kumimoji="1" lang="ja-JP" altLang="en-US" sz="1200" b="0" i="0" kern="1200" dirty="0">
                <a:solidFill>
                  <a:schemeClr val="tx1"/>
                </a:solidFill>
                <a:effectLst/>
                <a:latin typeface="+mn-lt"/>
                <a:ea typeface="+mn-ea"/>
                <a:cs typeface="+mn-cs"/>
              </a:rPr>
              <a:t>ビジネスの拡大に拍車をかけています。</a:t>
            </a:r>
          </a:p>
          <a:p>
            <a:r>
              <a:rPr kumimoji="1" lang="ja-JP" altLang="en-US" sz="1200" b="0" i="0" kern="1200" dirty="0">
                <a:solidFill>
                  <a:schemeClr val="tx1"/>
                </a:solidFill>
                <a:effectLst/>
                <a:latin typeface="+mn-lt"/>
                <a:ea typeface="+mn-ea"/>
                <a:cs typeface="+mn-cs"/>
              </a:rPr>
              <a:t>「安全や安心が価値」というこれまでの常識から、「便利で手軽という価値」というこれからの新しい常識を利用者が求めるようになり、金融はいまあらたな可能性を求めて大きく変わり始めています。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131</a:t>
            </a:fld>
            <a:endParaRPr kumimoji="1" lang="ja-JP" altLang="en-US"/>
          </a:p>
        </p:txBody>
      </p:sp>
    </p:spTree>
    <p:extLst>
      <p:ext uri="{BB962C8B-B14F-4D97-AF65-F5344CB8AC3E}">
        <p14:creationId xmlns:p14="http://schemas.microsoft.com/office/powerpoint/2010/main" val="10482386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規制の多い金融業界にも、テクノロジーを武器に新たなビジネスを仕掛けるベンチャー企業が続々登場しています。</a:t>
            </a:r>
          </a:p>
          <a:p>
            <a:r>
              <a:rPr kumimoji="1" lang="ja-JP" altLang="en-US" sz="1200" b="0" i="0" kern="1200" dirty="0">
                <a:solidFill>
                  <a:schemeClr val="tx1"/>
                </a:solidFill>
                <a:effectLst/>
                <a:latin typeface="+mn-lt"/>
                <a:ea typeface="+mn-ea"/>
                <a:cs typeface="+mn-cs"/>
              </a:rPr>
              <a:t>例えば</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や楽天など、オンライン・ショッピング・サイトを運営する企業は自社サービスに出店する業者に必要な運転資金を即日または翌日融資するサービスをはじめています。これまで融資には、決算書類の提出や担保の差し出しなどが求められ、手間も時間もかかりました。しかし、彼らは取引情報をオンラインで全て把握できていることに加え、決済を自分たちのサービスでおこないお金の流れを抑えています。そのため、過去の情報ではなく「現在の情報」で与信（信用を供与することの意。融資で取引できる金額の上限）を審査することができるのです。それを人間がおこなうのではなく、人工知能に任せています。</a:t>
            </a:r>
          </a:p>
          <a:p>
            <a:r>
              <a:rPr kumimoji="1" lang="ja-JP" altLang="en-US" sz="1200" b="0" i="0" kern="1200" dirty="0">
                <a:solidFill>
                  <a:schemeClr val="tx1"/>
                </a:solidFill>
                <a:effectLst/>
                <a:latin typeface="+mn-lt"/>
                <a:ea typeface="+mn-ea"/>
                <a:cs typeface="+mn-cs"/>
              </a:rPr>
              <a:t>融資だけではなく、決済や資産管理、金融商品の取引や国際送金など、銀行や証券会社などの既存の金融機関が収益の柱としていることを、最新の</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を携えたベンチャー企業が僅かな手数料で、しかもスマートフォンから簡単に使えるサービスとして、どんどん登場させています。</a:t>
            </a:r>
          </a:p>
          <a:p>
            <a:r>
              <a:rPr kumimoji="1" lang="ja-JP" altLang="en-US" sz="1200" b="1" i="0" kern="1200" dirty="0">
                <a:solidFill>
                  <a:schemeClr val="tx1"/>
                </a:solidFill>
                <a:effectLst/>
                <a:latin typeface="+mn-lt"/>
                <a:ea typeface="+mn-ea"/>
                <a:cs typeface="+mn-cs"/>
              </a:rPr>
              <a:t>デジタル・ウォレット（デジタル財布）：</a:t>
            </a:r>
          </a:p>
          <a:p>
            <a:r>
              <a:rPr lang="ja-JP" altLang="en-US" dirty="0">
                <a:effectLst/>
              </a:rPr>
              <a:t>クレジットカードなどの既存の支払い方法と連携させ、パソコンやスマートフォン、携帯電話からオンラインで簡単に支払いできるようにするサービスです。このサービスを使えば、オンライン・ショッピングをする際に、サイトごとに毎回個人情報やクレジットカード情報を入力しなくても、ユーザー名とパスワードを入れるだけで購入手続きおよび決済ができるようになります。</a:t>
            </a:r>
            <a:r>
              <a:rPr lang="en-US" altLang="ja-JP" dirty="0">
                <a:effectLst/>
              </a:rPr>
              <a:t>PayPal</a:t>
            </a:r>
            <a:r>
              <a:rPr lang="ja-JP" altLang="en-US" dirty="0">
                <a:effectLst/>
              </a:rPr>
              <a:t>や</a:t>
            </a:r>
            <a:r>
              <a:rPr lang="en-US" altLang="ja-JP" dirty="0" err="1">
                <a:effectLst/>
              </a:rPr>
              <a:t>Googel</a:t>
            </a:r>
            <a:r>
              <a:rPr lang="ja-JP" altLang="en-US" dirty="0">
                <a:effectLst/>
              </a:rPr>
              <a:t>ウォレット、</a:t>
            </a:r>
            <a:r>
              <a:rPr lang="en-US" altLang="ja-JP" dirty="0">
                <a:effectLst/>
              </a:rPr>
              <a:t>Square</a:t>
            </a:r>
            <a:r>
              <a:rPr lang="ja-JP" altLang="en-US" dirty="0">
                <a:effectLst/>
              </a:rPr>
              <a:t>などが登場しています。</a:t>
            </a:r>
          </a:p>
          <a:p>
            <a:r>
              <a:rPr kumimoji="1" lang="en-US" altLang="ja-JP" sz="1200" b="1" i="0" kern="1200" dirty="0">
                <a:solidFill>
                  <a:schemeClr val="tx1"/>
                </a:solidFill>
                <a:effectLst/>
                <a:latin typeface="+mn-lt"/>
                <a:ea typeface="+mn-ea"/>
                <a:cs typeface="+mn-cs"/>
              </a:rPr>
              <a:t>P2P</a:t>
            </a:r>
            <a:r>
              <a:rPr kumimoji="1" lang="ja-JP" altLang="en-US" sz="1200" b="1" i="0" kern="1200" dirty="0">
                <a:solidFill>
                  <a:schemeClr val="tx1"/>
                </a:solidFill>
                <a:effectLst/>
                <a:latin typeface="+mn-lt"/>
                <a:ea typeface="+mn-ea"/>
                <a:cs typeface="+mn-cs"/>
              </a:rPr>
              <a:t>レンディング：</a:t>
            </a:r>
          </a:p>
          <a:p>
            <a:r>
              <a:rPr lang="ja-JP" altLang="en-US" dirty="0">
                <a:effectLst/>
              </a:rPr>
              <a:t>英</a:t>
            </a:r>
            <a:r>
              <a:rPr lang="en-US" altLang="ja-JP" dirty="0" err="1">
                <a:effectLst/>
              </a:rPr>
              <a:t>Zopa</a:t>
            </a:r>
            <a:r>
              <a:rPr lang="ja-JP" altLang="en-US" dirty="0">
                <a:effectLst/>
              </a:rPr>
              <a:t>や米</a:t>
            </a:r>
            <a:r>
              <a:rPr lang="en-US" altLang="ja-JP" dirty="0">
                <a:effectLst/>
              </a:rPr>
              <a:t>Lending Club</a:t>
            </a:r>
            <a:r>
              <a:rPr lang="ja-JP" altLang="en-US" dirty="0">
                <a:effectLst/>
              </a:rPr>
              <a:t>は、お金の借り手と貸し手を、インターネットを介して結びつけ貸付を行う仕組みです。従来、このような業務は銀行が行っていましたが、それをネット企業が手がけはじめたのです。銀行などの金融機関を中抜きする仕組みとして注目されています。これらサービスは、収入や取引の履歴だけではなくソーシャル・メディアでの発言などを人工知能で分析し、借りたい人の個人の信用を確認すると言ったことまでおこなわれています。我が国でも</a:t>
            </a:r>
            <a:r>
              <a:rPr lang="en-US" altLang="ja-JP" dirty="0" err="1">
                <a:effectLst/>
              </a:rPr>
              <a:t>maneo</a:t>
            </a:r>
            <a:r>
              <a:rPr lang="ja-JP" altLang="en-US" dirty="0">
                <a:effectLst/>
              </a:rPr>
              <a:t>や</a:t>
            </a:r>
            <a:r>
              <a:rPr lang="en-US" altLang="ja-JP" dirty="0">
                <a:effectLst/>
              </a:rPr>
              <a:t>AQUSH</a:t>
            </a:r>
            <a:r>
              <a:rPr lang="ja-JP" altLang="en-US" dirty="0">
                <a:effectLst/>
              </a:rPr>
              <a:t>といったサービスが登場しています。</a:t>
            </a:r>
          </a:p>
          <a:p>
            <a:r>
              <a:rPr kumimoji="1" lang="ja-JP" altLang="en-US" sz="1200" b="1" i="0" kern="1200" dirty="0">
                <a:solidFill>
                  <a:schemeClr val="tx1"/>
                </a:solidFill>
                <a:effectLst/>
                <a:latin typeface="+mn-lt"/>
                <a:ea typeface="+mn-ea"/>
                <a:cs typeface="+mn-cs"/>
              </a:rPr>
              <a:t>個人資産管理（</a:t>
            </a:r>
            <a:r>
              <a:rPr kumimoji="1" lang="en-US" altLang="ja-JP" sz="1200" b="1" i="0" kern="1200" dirty="0">
                <a:solidFill>
                  <a:schemeClr val="tx1"/>
                </a:solidFill>
                <a:effectLst/>
                <a:latin typeface="+mn-lt"/>
                <a:ea typeface="+mn-ea"/>
                <a:cs typeface="+mn-cs"/>
              </a:rPr>
              <a:t>PFM</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Personal Financial Management</a:t>
            </a:r>
            <a:r>
              <a:rPr kumimoji="1" lang="ja-JP" altLang="en-US" sz="1200" b="1" i="0" kern="1200" dirty="0">
                <a:solidFill>
                  <a:schemeClr val="tx1"/>
                </a:solidFill>
                <a:effectLst/>
                <a:latin typeface="+mn-lt"/>
                <a:ea typeface="+mn-ea"/>
                <a:cs typeface="+mn-cs"/>
              </a:rPr>
              <a:t>）：</a:t>
            </a:r>
          </a:p>
          <a:p>
            <a:r>
              <a:rPr lang="ja-JP" altLang="en-US" dirty="0">
                <a:effectLst/>
              </a:rPr>
              <a:t>マネーフォワードはオンライン家計簿ともいえるもので、銀行やクレジットカード、証券会社や年金資産のオンライン口座情報を登録することで、収入・支出データや資産の残高を自動で取得し家計簿を作成してくれます。</a:t>
            </a:r>
          </a:p>
          <a:p>
            <a:r>
              <a:rPr kumimoji="1" lang="ja-JP" altLang="en-US" sz="1200" b="1" i="0" kern="1200" dirty="0">
                <a:solidFill>
                  <a:schemeClr val="tx1"/>
                </a:solidFill>
                <a:effectLst/>
                <a:latin typeface="+mn-lt"/>
                <a:ea typeface="+mn-ea"/>
                <a:cs typeface="+mn-cs"/>
              </a:rPr>
              <a:t>トランザクション・レンディング：</a:t>
            </a:r>
          </a:p>
          <a:p>
            <a:r>
              <a:rPr lang="ja-JP" altLang="en-US" dirty="0">
                <a:effectLst/>
              </a:rPr>
              <a:t>長年決済代行サービスを手がけてきた</a:t>
            </a:r>
            <a:r>
              <a:rPr lang="en-US" altLang="ja-JP" dirty="0">
                <a:effectLst/>
              </a:rPr>
              <a:t>GMO</a:t>
            </a:r>
            <a:r>
              <a:rPr lang="ja-JP" altLang="en-US" dirty="0">
                <a:effectLst/>
              </a:rPr>
              <a:t>ペイメントゲートウェアは、</a:t>
            </a:r>
            <a:r>
              <a:rPr lang="en-US" altLang="ja-JP" dirty="0">
                <a:effectLst/>
              </a:rPr>
              <a:t>EC</a:t>
            </a:r>
            <a:r>
              <a:rPr lang="ja-JP" altLang="en-US" dirty="0">
                <a:effectLst/>
              </a:rPr>
              <a:t>事業者の決済情報を把握できる立場を活かし、その情報を使って融資判断を行い</a:t>
            </a:r>
            <a:r>
              <a:rPr lang="en-US" altLang="ja-JP" dirty="0">
                <a:effectLst/>
              </a:rPr>
              <a:t>EC</a:t>
            </a:r>
            <a:r>
              <a:rPr lang="ja-JP" altLang="en-US" dirty="0">
                <a:effectLst/>
              </a:rPr>
              <a:t>事業者の運転資金を融資するサービスをはじめています。</a:t>
            </a:r>
          </a:p>
          <a:p>
            <a:r>
              <a:rPr kumimoji="1" lang="ja-JP" altLang="en-US" sz="1200" b="1" i="0" kern="1200" dirty="0">
                <a:solidFill>
                  <a:schemeClr val="tx1"/>
                </a:solidFill>
                <a:effectLst/>
                <a:latin typeface="+mn-lt"/>
                <a:ea typeface="+mn-ea"/>
                <a:cs typeface="+mn-cs"/>
              </a:rPr>
              <a:t>ロボット・アドバイザー：</a:t>
            </a:r>
          </a:p>
          <a:p>
            <a:r>
              <a:rPr lang="ja-JP" altLang="en-US" dirty="0">
                <a:effectLst/>
              </a:rPr>
              <a:t>いくつかの質問に答えると、購入すべき投資対象のポートフォリオを提示してくれます。さらに、時々の値動きに応じた売買手続きをアドバイス、その手続き代行を運用資産の</a:t>
            </a:r>
            <a:r>
              <a:rPr lang="en-US" altLang="ja-JP" dirty="0">
                <a:effectLst/>
              </a:rPr>
              <a:t>1%</a:t>
            </a:r>
            <a:r>
              <a:rPr lang="ja-JP" altLang="en-US" dirty="0">
                <a:effectLst/>
              </a:rPr>
              <a:t>程度の年間手数料で任せて運用できるサービスも登場しています。これらはコストのかかる人間の専門家がやるのではなく人工知能がやってくれるというものです。</a:t>
            </a:r>
          </a:p>
          <a:p>
            <a:r>
              <a:rPr kumimoji="1" lang="ja-JP" altLang="en-US" sz="1200" b="1" i="0" kern="1200" dirty="0">
                <a:solidFill>
                  <a:schemeClr val="tx1"/>
                </a:solidFill>
                <a:effectLst/>
                <a:latin typeface="+mn-lt"/>
                <a:ea typeface="+mn-ea"/>
                <a:cs typeface="+mn-cs"/>
              </a:rPr>
              <a:t>デジタル通貨：</a:t>
            </a:r>
          </a:p>
          <a:p>
            <a:r>
              <a:rPr lang="ja-JP" altLang="en-US" dirty="0">
                <a:effectLst/>
              </a:rPr>
              <a:t>インターネット上で流通している通貨です。物理的な貨幣や硬貨が発行されないため「仮想通貨」、暗号化の技術を駆使していることから「暗号通貨」とも呼ばれています。代表的なものとして「ビットコイン」があります。流通を管理する事業主体や国家はなく、中央銀行も存在しません。米ドルや円など現実通貨との交換は、</a:t>
            </a:r>
            <a:r>
              <a:rPr lang="en-US" altLang="ja-JP" dirty="0">
                <a:effectLst/>
              </a:rPr>
              <a:t>Web</a:t>
            </a:r>
            <a:r>
              <a:rPr lang="ja-JP" altLang="en-US" dirty="0">
                <a:effectLst/>
              </a:rPr>
              <a:t>上の取引所で行われますが、決済は一般の金融機関を通さないため、諸経費や手数料などが発生せず、小口の売買や個人同士の取り引きにつかわれます。インターネットでの流通前提としていることから、とりわけ国境を越えた送金・決済に利用されています。</a:t>
            </a:r>
          </a:p>
          <a:p>
            <a:r>
              <a:rPr kumimoji="1" lang="ja-JP" altLang="en-US" sz="1200" b="0" i="0" kern="1200" dirty="0">
                <a:solidFill>
                  <a:schemeClr val="tx1"/>
                </a:solidFill>
                <a:effectLst/>
                <a:latin typeface="+mn-lt"/>
                <a:ea typeface="+mn-ea"/>
                <a:cs typeface="+mn-cs"/>
              </a:rPr>
              <a:t>このような金融（</a:t>
            </a:r>
            <a:r>
              <a:rPr kumimoji="1" lang="en-US" altLang="ja-JP" sz="1200" b="0" i="0" kern="1200" dirty="0">
                <a:solidFill>
                  <a:schemeClr val="tx1"/>
                </a:solidFill>
                <a:effectLst/>
                <a:latin typeface="+mn-lt"/>
                <a:ea typeface="+mn-ea"/>
                <a:cs typeface="+mn-cs"/>
              </a:rPr>
              <a:t>Finance</a:t>
            </a:r>
            <a:r>
              <a:rPr kumimoji="1" lang="ja-JP" altLang="en-US" sz="1200" b="0" i="0" kern="1200" dirty="0">
                <a:solidFill>
                  <a:schemeClr val="tx1"/>
                </a:solidFill>
                <a:effectLst/>
                <a:latin typeface="+mn-lt"/>
                <a:ea typeface="+mn-ea"/>
                <a:cs typeface="+mn-cs"/>
              </a:rPr>
              <a:t>）とテクノロジー（</a:t>
            </a:r>
            <a:r>
              <a:rPr kumimoji="1" lang="en-US" altLang="ja-JP" sz="1200" b="0" i="0" kern="1200" dirty="0">
                <a:solidFill>
                  <a:schemeClr val="tx1"/>
                </a:solidFill>
                <a:effectLst/>
                <a:latin typeface="+mn-lt"/>
                <a:ea typeface="+mn-ea"/>
                <a:cs typeface="+mn-cs"/>
              </a:rPr>
              <a:t>Technology</a:t>
            </a:r>
            <a:r>
              <a:rPr kumimoji="1" lang="ja-JP" altLang="en-US" sz="1200" b="0" i="0" kern="1200" dirty="0">
                <a:solidFill>
                  <a:schemeClr val="tx1"/>
                </a:solidFill>
                <a:effectLst/>
                <a:latin typeface="+mn-lt"/>
                <a:ea typeface="+mn-ea"/>
                <a:cs typeface="+mn-cs"/>
              </a:rPr>
              <a:t>）が融合した新しいビジネス分野はフィンテック（</a:t>
            </a:r>
            <a:r>
              <a:rPr kumimoji="1" lang="en-US" altLang="ja-JP" sz="1200" b="0" i="0" kern="1200" dirty="0" err="1">
                <a:solidFill>
                  <a:schemeClr val="tx1"/>
                </a:solidFill>
                <a:effectLst/>
                <a:latin typeface="+mn-lt"/>
                <a:ea typeface="+mn-ea"/>
                <a:cs typeface="+mn-cs"/>
              </a:rPr>
              <a:t>FinTech</a:t>
            </a:r>
            <a:r>
              <a:rPr kumimoji="1" lang="ja-JP" altLang="en-US" sz="1200" b="0" i="0" kern="1200" dirty="0">
                <a:solidFill>
                  <a:schemeClr val="tx1"/>
                </a:solidFill>
                <a:effectLst/>
                <a:latin typeface="+mn-lt"/>
                <a:ea typeface="+mn-ea"/>
                <a:cs typeface="+mn-cs"/>
              </a:rPr>
              <a:t>）と呼ばれています。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132</a:t>
            </a:fld>
            <a:endParaRPr kumimoji="1" lang="ja-JP" altLang="en-US"/>
          </a:p>
        </p:txBody>
      </p:sp>
    </p:spTree>
    <p:extLst>
      <p:ext uri="{BB962C8B-B14F-4D97-AF65-F5344CB8AC3E}">
        <p14:creationId xmlns:p14="http://schemas.microsoft.com/office/powerpoint/2010/main" val="3056194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電力が工業生産に用いられるようになった頃、電力を安定的に確保するために自家発電設備を持つことは常識とされていました。しかし、発電機は高価なうえ、保守・運用も自分たちでまかなわなくてはならず、効率の悪いものでした。また、所有している発電機の能力には限界があり、急な増産や需要の変動に臨機応変に対応できないことも課題となってい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課題を解決したのが、発電所を構える電力会社でした。技術の進歩とともに、電力会社は送電網によって電力を安定供給できるようになり、効率も上がって料金も下がってきました。また、共用によって、ひとつの工場に大きな電力需要の変動があっても、全体としては相殺され、必要な電力を需要の変動に応じて安定して確保できるようになりました。そうして、もはや自前で発電設備を持つ必要がなくなったのです。</a:t>
            </a:r>
          </a:p>
          <a:p>
            <a:r>
              <a:rPr kumimoji="1" lang="ja-JP" altLang="ja-JP" sz="1200" kern="1200" dirty="0">
                <a:solidFill>
                  <a:schemeClr val="tx1"/>
                </a:solidFill>
                <a:effectLst/>
                <a:latin typeface="+mn-lt"/>
                <a:ea typeface="+mn-ea"/>
                <a:cs typeface="+mn-cs"/>
              </a:rPr>
              <a:t>これを情報システムに置き換えてみければ、何が起こっているかかが、想像がつくのではないでしょうか。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発電所は、コンピュータ資源を設置したデータセンターです。送電網は、インターネットです。需要の変動に対しても、能力の上限が決まっている自社システムと異なり、柔軟に対応することができます。</a:t>
            </a:r>
          </a:p>
          <a:p>
            <a:r>
              <a:rPr kumimoji="1" lang="ja-JP" altLang="ja-JP" sz="1200" kern="1200" dirty="0">
                <a:solidFill>
                  <a:schemeClr val="tx1"/>
                </a:solidFill>
                <a:effectLst/>
                <a:latin typeface="+mn-lt"/>
                <a:ea typeface="+mn-ea"/>
                <a:cs typeface="+mn-cs"/>
              </a:rPr>
              <a:t>また、電力と同様に、利用した分だけ支払う従量課金ができるので、大きな初期投資を必要としません。これもまた、発電機を購入しなくてよくなったことと同じです。</a:t>
            </a:r>
          </a:p>
          <a:p>
            <a:r>
              <a:rPr kumimoji="1" lang="ja-JP" altLang="ja-JP" sz="1200" kern="1200" dirty="0">
                <a:solidFill>
                  <a:schemeClr val="tx1"/>
                </a:solidFill>
                <a:effectLst/>
                <a:latin typeface="+mn-lt"/>
                <a:ea typeface="+mn-ea"/>
                <a:cs typeface="+mn-cs"/>
              </a:rPr>
              <a:t>コンセントにプラグを差し込むように、インターネットに接続すればシステム資源を必要な時に必要なだけ手に入れられる時代を迎えたのです。情報システムを「所有」する時代から「使用」する時代への転換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966694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67650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03.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jpeg"/><Relationship Id="rId3" Type="http://schemas.microsoft.com/office/2007/relationships/hdphoto" Target="../media/hdphoto1.wdp"/><Relationship Id="rId7" Type="http://schemas.openxmlformats.org/officeDocument/2006/relationships/image" Target="../media/image175.png"/><Relationship Id="rId12" Type="http://schemas.openxmlformats.org/officeDocument/2006/relationships/image" Target="../media/image180.jpeg"/><Relationship Id="rId2" Type="http://schemas.openxmlformats.org/officeDocument/2006/relationships/image" Target="../media/image171.png"/><Relationship Id="rId1" Type="http://schemas.openxmlformats.org/officeDocument/2006/relationships/slideLayout" Target="../slideLayouts/slideLayout6.xml"/><Relationship Id="rId6" Type="http://schemas.openxmlformats.org/officeDocument/2006/relationships/image" Target="../media/image174.png"/><Relationship Id="rId11" Type="http://schemas.openxmlformats.org/officeDocument/2006/relationships/image" Target="../media/image179.jpeg"/><Relationship Id="rId5" Type="http://schemas.openxmlformats.org/officeDocument/2006/relationships/image" Target="../media/image173.png"/><Relationship Id="rId10" Type="http://schemas.openxmlformats.org/officeDocument/2006/relationships/image" Target="../media/image178.tiff"/><Relationship Id="rId4" Type="http://schemas.openxmlformats.org/officeDocument/2006/relationships/image" Target="../media/image172.jpeg"/><Relationship Id="rId9" Type="http://schemas.openxmlformats.org/officeDocument/2006/relationships/image" Target="../media/image177.png"/><Relationship Id="rId14" Type="http://schemas.openxmlformats.org/officeDocument/2006/relationships/image" Target="../media/image182.png"/></Relationships>
</file>

<file path=ppt/slides/_rels/slide10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83.tiff"/><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jpe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g"/></Relationships>
</file>

<file path=ppt/slides/_rels/slide10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6.xml"/><Relationship Id="rId4" Type="http://schemas.openxmlformats.org/officeDocument/2006/relationships/image" Target="../media/image191.png"/></Relationships>
</file>

<file path=ppt/slides/_rels/slide108.xml.rels><?xml version="1.0" encoding="UTF-8" standalone="yes"?>
<Relationships xmlns="http://schemas.openxmlformats.org/package/2006/relationships"><Relationship Id="rId8" Type="http://schemas.openxmlformats.org/officeDocument/2006/relationships/image" Target="../media/image198.tiff"/><Relationship Id="rId3" Type="http://schemas.openxmlformats.org/officeDocument/2006/relationships/image" Target="../media/image193.jpeg"/><Relationship Id="rId7" Type="http://schemas.openxmlformats.org/officeDocument/2006/relationships/image" Target="../media/image197.tiff"/><Relationship Id="rId2" Type="http://schemas.openxmlformats.org/officeDocument/2006/relationships/image" Target="../media/image192.tiff"/><Relationship Id="rId1" Type="http://schemas.openxmlformats.org/officeDocument/2006/relationships/slideLayout" Target="../slideLayouts/slideLayout6.xml"/><Relationship Id="rId6" Type="http://schemas.openxmlformats.org/officeDocument/2006/relationships/image" Target="../media/image196.tiff"/><Relationship Id="rId11" Type="http://schemas.openxmlformats.org/officeDocument/2006/relationships/image" Target="../media/image201.tiff"/><Relationship Id="rId5" Type="http://schemas.openxmlformats.org/officeDocument/2006/relationships/image" Target="../media/image195.tiff"/><Relationship Id="rId10" Type="http://schemas.openxmlformats.org/officeDocument/2006/relationships/image" Target="../media/image200.tiff"/><Relationship Id="rId4" Type="http://schemas.openxmlformats.org/officeDocument/2006/relationships/image" Target="../media/image194.tiff"/><Relationship Id="rId9" Type="http://schemas.openxmlformats.org/officeDocument/2006/relationships/image" Target="../media/image199.tiff"/></Relationships>
</file>

<file path=ppt/slides/_rels/slide109.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tiff"/><Relationship Id="rId7" Type="http://schemas.openxmlformats.org/officeDocument/2006/relationships/image" Target="../media/image206.tiff"/><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205.png"/><Relationship Id="rId5" Type="http://schemas.openxmlformats.org/officeDocument/2006/relationships/image" Target="../media/image204.tiff"/><Relationship Id="rId4" Type="http://schemas.openxmlformats.org/officeDocument/2006/relationships/image" Target="../media/image203.tiff"/></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211.png"/></Relationships>
</file>

<file path=ppt/slides/_rels/slide1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14.tiff"/><Relationship Id="rId2" Type="http://schemas.openxmlformats.org/officeDocument/2006/relationships/image" Target="../media/image213.tiff"/><Relationship Id="rId1" Type="http://schemas.openxmlformats.org/officeDocument/2006/relationships/slideLayout" Target="../slideLayouts/slideLayout6.xml"/><Relationship Id="rId5" Type="http://schemas.openxmlformats.org/officeDocument/2006/relationships/image" Target="../media/image216.tiff"/><Relationship Id="rId4" Type="http://schemas.openxmlformats.org/officeDocument/2006/relationships/image" Target="../media/image215.tif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218.tiff"/><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20.tiff"/><Relationship Id="rId2" Type="http://schemas.openxmlformats.org/officeDocument/2006/relationships/image" Target="../media/image219.tif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222.tiff"/><Relationship Id="rId2" Type="http://schemas.openxmlformats.org/officeDocument/2006/relationships/image" Target="../media/image221.tiff"/><Relationship Id="rId1" Type="http://schemas.openxmlformats.org/officeDocument/2006/relationships/slideLayout" Target="../slideLayouts/slideLayout6.xml"/><Relationship Id="rId4" Type="http://schemas.openxmlformats.org/officeDocument/2006/relationships/image" Target="../media/image223.tif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8" Type="http://schemas.openxmlformats.org/officeDocument/2006/relationships/image" Target="../media/image231.tiff"/><Relationship Id="rId3" Type="http://schemas.openxmlformats.org/officeDocument/2006/relationships/image" Target="../media/image226.tiff"/><Relationship Id="rId7" Type="http://schemas.openxmlformats.org/officeDocument/2006/relationships/image" Target="../media/image230.tiff"/><Relationship Id="rId12" Type="http://schemas.openxmlformats.org/officeDocument/2006/relationships/image" Target="../media/image235.tiff"/><Relationship Id="rId2" Type="http://schemas.openxmlformats.org/officeDocument/2006/relationships/image" Target="../media/image225.tiff"/><Relationship Id="rId1" Type="http://schemas.openxmlformats.org/officeDocument/2006/relationships/slideLayout" Target="../slideLayouts/slideLayout6.xml"/><Relationship Id="rId6" Type="http://schemas.openxmlformats.org/officeDocument/2006/relationships/image" Target="../media/image229.tiff"/><Relationship Id="rId11" Type="http://schemas.openxmlformats.org/officeDocument/2006/relationships/image" Target="../media/image234.tiff"/><Relationship Id="rId5" Type="http://schemas.openxmlformats.org/officeDocument/2006/relationships/image" Target="../media/image228.tiff"/><Relationship Id="rId10" Type="http://schemas.openxmlformats.org/officeDocument/2006/relationships/image" Target="../media/image233.tiff"/><Relationship Id="rId4" Type="http://schemas.openxmlformats.org/officeDocument/2006/relationships/image" Target="../media/image227.tiff"/><Relationship Id="rId9" Type="http://schemas.openxmlformats.org/officeDocument/2006/relationships/image" Target="../media/image232.tif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236.tiff"/><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tiff"/><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8" Type="http://schemas.openxmlformats.org/officeDocument/2006/relationships/hyperlink" Target="https://voteflux.org/" TargetMode="External"/><Relationship Id="rId3" Type="http://schemas.openxmlformats.org/officeDocument/2006/relationships/hyperlink" Target="https://binded.com/" TargetMode="External"/><Relationship Id="rId7" Type="http://schemas.openxmlformats.org/officeDocument/2006/relationships/hyperlink" Target="http://gaiax-blockchain.com/everledger" TargetMode="External"/><Relationship Id="rId2" Type="http://schemas.openxmlformats.org/officeDocument/2006/relationships/hyperlink" Target="https://ja.wikipedia.org/wiki/Ripple_(%E6%94%AF%E6%89%95%E3%81%84%E3%82%B7%E3%82%B9%E3%83%86%E3%83%A0)" TargetMode="External"/><Relationship Id="rId1" Type="http://schemas.openxmlformats.org/officeDocument/2006/relationships/slideLayout" Target="../slideLayouts/slideLayout6.xml"/><Relationship Id="rId6" Type="http://schemas.openxmlformats.org/officeDocument/2006/relationships/hyperlink" Target="http://www.nttdata.com/jp/ja/news/release/2017/120500.html" TargetMode="External"/><Relationship Id="rId5" Type="http://schemas.openxmlformats.org/officeDocument/2006/relationships/hyperlink" Target="http://gaiax-blockchain.com/trans-active-grid" TargetMode="External"/><Relationship Id="rId4" Type="http://schemas.openxmlformats.org/officeDocument/2006/relationships/hyperlink" Target="https://www.factom.com/" TargetMode="External"/><Relationship Id="rId9" Type="http://schemas.openxmlformats.org/officeDocument/2006/relationships/hyperlink" Target="https://ja.wikipedia.org/wiki/%E3%83%93%E3%83%83%E3%83%88%E3%82%B3%E3%82%A4%E3%83%B3"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6.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2a2p3CBRdIk"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46.tiff"/><Relationship Id="rId7" Type="http://schemas.openxmlformats.org/officeDocument/2006/relationships/image" Target="../media/image50.tiff"/><Relationship Id="rId2" Type="http://schemas.openxmlformats.org/officeDocument/2006/relationships/image" Target="../media/image45.tiff"/><Relationship Id="rId1" Type="http://schemas.openxmlformats.org/officeDocument/2006/relationships/slideLayout" Target="../slideLayouts/slideLayout6.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tiff"/></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youtu.be/NrmMk1Myrxc"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7.GIF"/><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tiff"/><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I5d1fBIC0kw"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6.xml"/><Relationship Id="rId4" Type="http://schemas.openxmlformats.org/officeDocument/2006/relationships/image" Target="../media/image78.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5.gi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tiff"/><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jpg"/></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06.tiff"/><Relationship Id="rId4" Type="http://schemas.openxmlformats.org/officeDocument/2006/relationships/image" Target="../media/image105.jpeg"/></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09.jpeg"/><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youtu.be/YdXSnw819mY" TargetMode="External"/><Relationship Id="rId1" Type="http://schemas.openxmlformats.org/officeDocument/2006/relationships/slideLayout" Target="../slideLayouts/slideLayout6.xml"/><Relationship Id="rId5" Type="http://schemas.openxmlformats.org/officeDocument/2006/relationships/image" Target="../media/image118.png"/><Relationship Id="rId4" Type="http://schemas.openxmlformats.org/officeDocument/2006/relationships/image" Target="../media/image117.tiff"/></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image" Target="../media/image119.tif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127.tiff"/><Relationship Id="rId3" Type="http://schemas.openxmlformats.org/officeDocument/2006/relationships/image" Target="../media/image122.tiff"/><Relationship Id="rId7" Type="http://schemas.openxmlformats.org/officeDocument/2006/relationships/image" Target="../media/image126.tiff"/><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tiff"/><Relationship Id="rId5" Type="http://schemas.openxmlformats.org/officeDocument/2006/relationships/image" Target="../media/image124.tiff"/><Relationship Id="rId4" Type="http://schemas.openxmlformats.org/officeDocument/2006/relationships/image" Target="../media/image123.tiff"/></Relationships>
</file>

<file path=ppt/slides/_rels/slide86.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tiff"/><Relationship Id="rId1" Type="http://schemas.openxmlformats.org/officeDocument/2006/relationships/slideLayout" Target="../slideLayouts/slideLayout6.xml"/><Relationship Id="rId4" Type="http://schemas.openxmlformats.org/officeDocument/2006/relationships/image" Target="../media/image131.tiff"/></Relationships>
</file>

<file path=ppt/slides/_rels/slide88.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33.tiff"/></Relationships>
</file>

<file path=ppt/slides/_rels/slide8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6.tiff"/><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139.tiff"/><Relationship Id="rId5" Type="http://schemas.openxmlformats.org/officeDocument/2006/relationships/image" Target="../media/image138.tiff"/><Relationship Id="rId4" Type="http://schemas.openxmlformats.org/officeDocument/2006/relationships/image" Target="../media/image137.tiff"/></Relationships>
</file>

<file path=ppt/slides/_rels/slide92.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image" Target="../media/image141.tiff"/><Relationship Id="rId1" Type="http://schemas.openxmlformats.org/officeDocument/2006/relationships/slideLayout" Target="../slideLayouts/slideLayout6.xml"/><Relationship Id="rId4" Type="http://schemas.openxmlformats.org/officeDocument/2006/relationships/image" Target="../media/image143.tiff"/></Relationships>
</file>

<file path=ppt/slides/_rels/slide9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145.png"/><Relationship Id="rId4" Type="http://schemas.openxmlformats.org/officeDocument/2006/relationships/image" Target="../media/image14.jpg"/></Relationships>
</file>

<file path=ppt/slides/_rels/slide94.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image" Target="../media/image146.tif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g"/></Relationships>
</file>

<file path=ppt/slides/_rels/slide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54.jpeg"/></Relationships>
</file>

<file path=ppt/slides/_rels/slide9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8" Type="http://schemas.openxmlformats.org/officeDocument/2006/relationships/image" Target="../media/image162.tiff"/><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6.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16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2800" b="1" dirty="0">
                <a:latin typeface="Meiryo" charset="-128"/>
                <a:ea typeface="Meiryo" charset="-128"/>
                <a:cs typeface="Meiryo" charset="-128"/>
              </a:rPr>
              <a:t>最新の</a:t>
            </a:r>
            <a:r>
              <a:rPr lang="en-US" altLang="ja-JP" sz="2800" b="1" dirty="0">
                <a:latin typeface="Meiryo" charset="-128"/>
                <a:ea typeface="Meiryo" charset="-128"/>
                <a:cs typeface="Meiryo" charset="-128"/>
              </a:rPr>
              <a:t>IT</a:t>
            </a:r>
            <a:r>
              <a:rPr lang="ja-JP" altLang="en-US" sz="2800" b="1" dirty="0">
                <a:latin typeface="Meiryo" charset="-128"/>
                <a:ea typeface="Meiryo" charset="-128"/>
                <a:cs typeface="Meiryo" charset="-128"/>
              </a:rPr>
              <a:t>トレンドとこれからのビジネス</a:t>
            </a:r>
            <a:endParaRPr kumimoji="1" lang="ja-JP" altLang="en-US" sz="2800" b="1" dirty="0">
              <a:latin typeface="Meiryo" charset="-128"/>
              <a:ea typeface="Meiryo" charset="-128"/>
              <a:cs typeface="Meiryo"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endParaRPr kumimoji="1" lang="en-US" altLang="ja-JP" dirty="0">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7</a:t>
            </a:r>
            <a:r>
              <a:rPr kumimoji="1" lang="ja-JP" altLang="en-US">
                <a:latin typeface="Meiryo" charset="-128"/>
                <a:ea typeface="Meiryo" charset="-128"/>
                <a:cs typeface="Meiryo" charset="-128"/>
              </a:rPr>
              <a:t>月</a:t>
            </a:r>
            <a:r>
              <a:rPr kumimoji="1" lang="en-US" altLang="ja-JP" dirty="0">
                <a:latin typeface="Meiryo" charset="-128"/>
                <a:ea typeface="Meiryo" charset="-128"/>
                <a:cs typeface="Meiryo" charset="-128"/>
              </a:rPr>
              <a:t>12</a:t>
            </a:r>
            <a:r>
              <a:rPr kumimoji="1"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pic>
        <p:nvPicPr>
          <p:cNvPr id="5" name="図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3310987"/>
            <a:ext cx="3627783" cy="3246866"/>
          </a:xfrm>
          <a:prstGeom prst="rect">
            <a:avLst/>
          </a:prstGeom>
        </p:spPr>
      </p:pic>
    </p:spTree>
    <p:extLst>
      <p:ext uri="{BB962C8B-B14F-4D97-AF65-F5344CB8AC3E}">
        <p14:creationId xmlns:p14="http://schemas.microsoft.com/office/powerpoint/2010/main" val="1745452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32026573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3069024" y="3053165"/>
            <a:ext cx="3005951" cy="2603715"/>
          </a:xfrm>
          <a:prstGeom prst="roundRect">
            <a:avLst>
              <a:gd name="adj" fmla="val 0"/>
            </a:avLst>
          </a:prstGeom>
          <a:solidFill>
            <a:schemeClr val="tx2">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3328261" y="3566673"/>
            <a:ext cx="2487478" cy="904209"/>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角丸四角形 80"/>
          <p:cNvSpPr/>
          <p:nvPr/>
        </p:nvSpPr>
        <p:spPr>
          <a:xfrm>
            <a:off x="3328261" y="4620303"/>
            <a:ext cx="2487478" cy="915913"/>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a:t>
            </a:r>
            <a:r>
              <a:rPr kumimoji="1" lang="ja-JP" altLang="en-US"/>
              <a:t>推論（</a:t>
            </a:r>
            <a:r>
              <a:rPr kumimoji="1" lang="en-US" altLang="ja-JP" dirty="0"/>
              <a:t>2</a:t>
            </a:r>
            <a:r>
              <a:rPr kumimoji="1" lang="ja-JP" altLang="en-US"/>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100</a:t>
            </a:fld>
            <a:endParaRPr kumimoji="1" lang="ja-JP" altLang="en-US"/>
          </a:p>
        </p:txBody>
      </p:sp>
      <p:pic>
        <p:nvPicPr>
          <p:cNvPr id="64" name="図 6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98541" y="795366"/>
            <a:ext cx="2346917" cy="2346917"/>
          </a:xfrm>
          <a:prstGeom prst="rect">
            <a:avLst/>
          </a:prstGeom>
        </p:spPr>
      </p:pic>
      <p:sp>
        <p:nvSpPr>
          <p:cNvPr id="65" name="テキスト ボックス 64"/>
          <p:cNvSpPr txBox="1"/>
          <p:nvPr/>
        </p:nvSpPr>
        <p:spPr>
          <a:xfrm>
            <a:off x="3838466" y="3618230"/>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特徴の抽出</a:t>
            </a:r>
          </a:p>
        </p:txBody>
      </p:sp>
      <p:sp>
        <p:nvSpPr>
          <p:cNvPr id="67" name="テキスト ボックス 66"/>
          <p:cNvSpPr txBox="1"/>
          <p:nvPr/>
        </p:nvSpPr>
        <p:spPr>
          <a:xfrm>
            <a:off x="3396637" y="4669381"/>
            <a:ext cx="2339102" cy="307777"/>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推論モデル</a:t>
            </a:r>
            <a:r>
              <a:rPr kumimoji="1" lang="ja-JP" altLang="en-US" sz="1400" b="1">
                <a:solidFill>
                  <a:schemeClr val="bg1"/>
                </a:solidFill>
                <a:latin typeface="Meiryo" charset="-128"/>
                <a:ea typeface="Meiryo" charset="-128"/>
                <a:cs typeface="Meiryo" charset="-128"/>
              </a:rPr>
              <a:t>とのマッチング</a:t>
            </a:r>
            <a:endParaRPr kumimoji="1" lang="ja-JP" altLang="en-US" sz="1400" b="1" dirty="0">
              <a:solidFill>
                <a:schemeClr val="bg1"/>
              </a:solidFill>
              <a:latin typeface="Meiryo" charset="-128"/>
              <a:ea typeface="Meiryo" charset="-128"/>
              <a:cs typeface="Meiryo" charset="-128"/>
            </a:endParaRPr>
          </a:p>
        </p:txBody>
      </p:sp>
      <p:sp>
        <p:nvSpPr>
          <p:cNvPr id="68" name="フローチャート: 磁気ディスク 67"/>
          <p:cNvSpPr/>
          <p:nvPr/>
        </p:nvSpPr>
        <p:spPr>
          <a:xfrm>
            <a:off x="6334212" y="4623846"/>
            <a:ext cx="1312554"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磁気ディスク 68"/>
          <p:cNvSpPr/>
          <p:nvPr/>
        </p:nvSpPr>
        <p:spPr>
          <a:xfrm>
            <a:off x="1450533" y="4623846"/>
            <a:ext cx="1312554"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p:cNvSpPr txBox="1"/>
          <p:nvPr/>
        </p:nvSpPr>
        <p:spPr>
          <a:xfrm>
            <a:off x="1834940" y="5004812"/>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猫</a:t>
            </a:r>
            <a:endParaRPr kumimoji="1" lang="ja-JP" altLang="en-US" sz="1000" dirty="0">
              <a:solidFill>
                <a:schemeClr val="bg1"/>
              </a:solidFill>
              <a:latin typeface="Meiryo" charset="-128"/>
              <a:ea typeface="Meiryo" charset="-128"/>
              <a:cs typeface="Meiryo" charset="-128"/>
            </a:endParaRPr>
          </a:p>
        </p:txBody>
      </p:sp>
      <p:sp>
        <p:nvSpPr>
          <p:cNvPr id="71" name="テキスト ボックス 70"/>
          <p:cNvSpPr txBox="1"/>
          <p:nvPr/>
        </p:nvSpPr>
        <p:spPr>
          <a:xfrm>
            <a:off x="6718618" y="5012996"/>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犬</a:t>
            </a:r>
            <a:endParaRPr kumimoji="1" lang="ja-JP" altLang="en-US" sz="1000" dirty="0">
              <a:solidFill>
                <a:schemeClr val="bg1"/>
              </a:solidFill>
              <a:latin typeface="Meiryo" charset="-128"/>
              <a:ea typeface="Meiryo" charset="-128"/>
              <a:cs typeface="Meiryo" charset="-128"/>
            </a:endParaRPr>
          </a:p>
        </p:txBody>
      </p:sp>
      <p:sp>
        <p:nvSpPr>
          <p:cNvPr id="72" name="テキスト ボックス 71"/>
          <p:cNvSpPr txBox="1"/>
          <p:nvPr/>
        </p:nvSpPr>
        <p:spPr>
          <a:xfrm>
            <a:off x="6577555" y="4687199"/>
            <a:ext cx="82586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推論</a:t>
            </a:r>
            <a:r>
              <a:rPr kumimoji="1" lang="ja-JP" altLang="en-US" sz="1000" dirty="0">
                <a:solidFill>
                  <a:schemeClr val="bg1"/>
                </a:solidFill>
                <a:latin typeface="Meiryo" charset="-128"/>
                <a:ea typeface="Meiryo" charset="-128"/>
                <a:cs typeface="Meiryo" charset="-128"/>
              </a:rPr>
              <a:t>モデル</a:t>
            </a:r>
          </a:p>
        </p:txBody>
      </p:sp>
      <p:sp>
        <p:nvSpPr>
          <p:cNvPr id="73" name="テキスト ボックス 72"/>
          <p:cNvSpPr txBox="1"/>
          <p:nvPr/>
        </p:nvSpPr>
        <p:spPr>
          <a:xfrm>
            <a:off x="1693875" y="4662226"/>
            <a:ext cx="825867" cy="246221"/>
          </a:xfrm>
          <a:prstGeom prst="rect">
            <a:avLst/>
          </a:prstGeom>
          <a:noFill/>
        </p:spPr>
        <p:txBody>
          <a:bodyPr wrap="none" rtlCol="0">
            <a:spAutoFit/>
          </a:bodyPr>
          <a:lstStyle/>
          <a:p>
            <a:pPr algn="ctr"/>
            <a:r>
              <a:rPr kumimoji="1" lang="ja-JP" altLang="en-US" sz="1000" dirty="0">
                <a:solidFill>
                  <a:schemeClr val="bg1"/>
                </a:solidFill>
                <a:latin typeface="Meiryo" charset="-128"/>
                <a:ea typeface="Meiryo" charset="-128"/>
                <a:cs typeface="Meiryo" charset="-128"/>
              </a:rPr>
              <a:t>推論モデル</a:t>
            </a:r>
          </a:p>
        </p:txBody>
      </p:sp>
      <p:sp>
        <p:nvSpPr>
          <p:cNvPr id="74" name="テキスト ボックス 73"/>
          <p:cNvSpPr txBox="1"/>
          <p:nvPr/>
        </p:nvSpPr>
        <p:spPr>
          <a:xfrm>
            <a:off x="3546353" y="5017301"/>
            <a:ext cx="2074606"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「猫」の推論モデル</a:t>
            </a:r>
            <a:r>
              <a:rPr lang="ja-JP" altLang="en-US" sz="1200" dirty="0">
                <a:solidFill>
                  <a:schemeClr val="bg1"/>
                </a:solidFill>
                <a:latin typeface="Meiryo" charset="-128"/>
                <a:ea typeface="Meiryo" charset="-128"/>
                <a:cs typeface="Meiryo" charset="-128"/>
              </a:rPr>
              <a:t>に</a:t>
            </a:r>
            <a:endParaRPr lang="en-US" altLang="ja-JP" sz="1200" dirty="0">
              <a:solidFill>
                <a:schemeClr val="bg1"/>
              </a:solidFill>
              <a:latin typeface="Meiryo" charset="-128"/>
              <a:ea typeface="Meiryo" charset="-128"/>
              <a:cs typeface="Meiryo" charset="-128"/>
            </a:endParaRPr>
          </a:p>
          <a:p>
            <a:pPr algn="ctr"/>
            <a:r>
              <a:rPr lang="en-US" altLang="ja-JP" sz="1200" dirty="0">
                <a:solidFill>
                  <a:schemeClr val="bg1"/>
                </a:solidFill>
                <a:latin typeface="Meiryo" charset="-128"/>
                <a:ea typeface="Meiryo" charset="-128"/>
                <a:cs typeface="Meiryo" charset="-128"/>
              </a:rPr>
              <a:t>98%</a:t>
            </a:r>
            <a:r>
              <a:rPr lang="ja-JP" altLang="en-US" sz="1200" dirty="0">
                <a:solidFill>
                  <a:schemeClr val="bg1"/>
                </a:solidFill>
                <a:latin typeface="Meiryo" charset="-128"/>
                <a:ea typeface="Meiryo" charset="-128"/>
                <a:cs typeface="Meiryo" charset="-128"/>
              </a:rPr>
              <a:t>の割合で一致している</a:t>
            </a:r>
            <a:endParaRPr kumimoji="1" lang="ja-JP" altLang="en-US" sz="1200" dirty="0">
              <a:solidFill>
                <a:schemeClr val="bg1"/>
              </a:solidFill>
              <a:latin typeface="Meiryo" charset="-128"/>
              <a:ea typeface="Meiryo" charset="-128"/>
              <a:cs typeface="Meiryo" charset="-128"/>
            </a:endParaRPr>
          </a:p>
        </p:txBody>
      </p:sp>
      <p:sp>
        <p:nvSpPr>
          <p:cNvPr id="75" name="テキスト ボックス 74"/>
          <p:cNvSpPr txBox="1"/>
          <p:nvPr/>
        </p:nvSpPr>
        <p:spPr>
          <a:xfrm>
            <a:off x="3037565" y="5939748"/>
            <a:ext cx="3057248" cy="646331"/>
          </a:xfrm>
          <a:prstGeom prst="rect">
            <a:avLst/>
          </a:prstGeom>
          <a:noFill/>
        </p:spPr>
        <p:txBody>
          <a:bodyPr wrap="none" rtlCol="0">
            <a:spAutoFit/>
          </a:bodyPr>
          <a:lstStyle/>
          <a:p>
            <a:pPr algn="ctr"/>
            <a:r>
              <a:rPr kumimoji="1" lang="ja-JP" altLang="en-US" sz="2000" b="1" dirty="0">
                <a:solidFill>
                  <a:srgbClr val="0432FF"/>
                </a:solidFill>
                <a:latin typeface="Meiryo" charset="-128"/>
                <a:ea typeface="Meiryo" charset="-128"/>
                <a:cs typeface="Meiryo" charset="-128"/>
              </a:rPr>
              <a:t>推論結果</a:t>
            </a:r>
            <a:endParaRPr kumimoji="1" lang="en-US" altLang="ja-JP" sz="2000" b="1" dirty="0">
              <a:solidFill>
                <a:srgbClr val="0432FF"/>
              </a:solidFill>
              <a:latin typeface="Meiryo" charset="-128"/>
              <a:ea typeface="Meiryo" charset="-128"/>
              <a:cs typeface="Meiryo" charset="-128"/>
            </a:endParaRPr>
          </a:p>
          <a:p>
            <a:pPr algn="ctr"/>
            <a:r>
              <a:rPr lang="ja-JP" altLang="en-US" sz="1600" dirty="0">
                <a:solidFill>
                  <a:srgbClr val="0432FF"/>
                </a:solidFill>
                <a:latin typeface="Meiryo" charset="-128"/>
                <a:ea typeface="Meiryo" charset="-128"/>
                <a:cs typeface="Meiryo" charset="-128"/>
              </a:rPr>
              <a:t>だから「この画像は猫である」</a:t>
            </a:r>
            <a:endParaRPr kumimoji="1" lang="ja-JP" altLang="en-US" sz="1600" dirty="0">
              <a:solidFill>
                <a:srgbClr val="0432FF"/>
              </a:solidFill>
              <a:latin typeface="Meiryo" charset="-128"/>
              <a:ea typeface="Meiryo" charset="-128"/>
              <a:cs typeface="Meiryo" charset="-128"/>
            </a:endParaRPr>
          </a:p>
        </p:txBody>
      </p:sp>
      <p:sp>
        <p:nvSpPr>
          <p:cNvPr id="76" name="テキスト ボックス 75"/>
          <p:cNvSpPr txBox="1"/>
          <p:nvPr/>
        </p:nvSpPr>
        <p:spPr>
          <a:xfrm>
            <a:off x="3633279" y="3995597"/>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「特徴量」に着目して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それぞれの値を計算する</a:t>
            </a:r>
            <a:endParaRPr kumimoji="1" lang="ja-JP" altLang="en-US" sz="1200" dirty="0">
              <a:solidFill>
                <a:schemeClr val="bg1"/>
              </a:solidFill>
              <a:latin typeface="Meiryo" charset="-128"/>
              <a:ea typeface="Meiryo" charset="-128"/>
              <a:cs typeface="Meiryo" charset="-128"/>
            </a:endParaRPr>
          </a:p>
        </p:txBody>
      </p:sp>
      <p:sp>
        <p:nvSpPr>
          <p:cNvPr id="83" name="テキスト ボックス 82"/>
          <p:cNvSpPr txBox="1"/>
          <p:nvPr/>
        </p:nvSpPr>
        <p:spPr>
          <a:xfrm>
            <a:off x="4120594" y="3111460"/>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推論</a:t>
            </a:r>
            <a:endParaRPr kumimoji="1" lang="ja-JP" altLang="en-US" sz="2800" b="1" dirty="0">
              <a:solidFill>
                <a:schemeClr val="bg1"/>
              </a:solidFill>
              <a:latin typeface="Meiryo" charset="-128"/>
              <a:ea typeface="Meiryo" charset="-128"/>
              <a:cs typeface="Meiryo" charset="-128"/>
            </a:endParaRPr>
          </a:p>
        </p:txBody>
      </p:sp>
      <p:sp>
        <p:nvSpPr>
          <p:cNvPr id="85" name="下矢印 84"/>
          <p:cNvSpPr/>
          <p:nvPr/>
        </p:nvSpPr>
        <p:spPr>
          <a:xfrm>
            <a:off x="4170963" y="5611426"/>
            <a:ext cx="813662" cy="309993"/>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rot="16200000">
            <a:off x="2901185" y="4838706"/>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下矢印 86"/>
          <p:cNvSpPr/>
          <p:nvPr/>
        </p:nvSpPr>
        <p:spPr>
          <a:xfrm rot="5400000">
            <a:off x="5881748" y="4838707"/>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下矢印 87"/>
          <p:cNvSpPr/>
          <p:nvPr/>
        </p:nvSpPr>
        <p:spPr>
          <a:xfrm>
            <a:off x="4170963" y="4417542"/>
            <a:ext cx="813662" cy="25534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四角形吹き出し 44"/>
          <p:cNvSpPr/>
          <p:nvPr/>
        </p:nvSpPr>
        <p:spPr>
          <a:xfrm>
            <a:off x="5860315" y="867302"/>
            <a:ext cx="873162" cy="1958571"/>
          </a:xfrm>
          <a:prstGeom prst="wedgeRectCallout">
            <a:avLst>
              <a:gd name="adj1" fmla="val -93588"/>
              <a:gd name="adj2" fmla="val 95919"/>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871822" y="923471"/>
            <a:ext cx="904998" cy="338554"/>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特徴量</a:t>
            </a:r>
          </a:p>
        </p:txBody>
      </p:sp>
      <p:sp>
        <p:nvSpPr>
          <p:cNvPr id="66" name="テキスト ボックス 65"/>
          <p:cNvSpPr txBox="1"/>
          <p:nvPr/>
        </p:nvSpPr>
        <p:spPr>
          <a:xfrm>
            <a:off x="3858302" y="919751"/>
            <a:ext cx="1415772" cy="338554"/>
          </a:xfrm>
          <a:prstGeom prst="rect">
            <a:avLst/>
          </a:prstGeom>
          <a:noFill/>
        </p:spPr>
        <p:txBody>
          <a:bodyPr wrap="non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未知のデータ</a:t>
            </a:r>
          </a:p>
        </p:txBody>
      </p:sp>
      <p:sp>
        <p:nvSpPr>
          <p:cNvPr id="77" name="角丸四角形 76"/>
          <p:cNvSpPr/>
          <p:nvPr/>
        </p:nvSpPr>
        <p:spPr>
          <a:xfrm>
            <a:off x="4800600" y="1994481"/>
            <a:ext cx="410705" cy="338899"/>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p:cNvSpPr/>
          <p:nvPr/>
        </p:nvSpPr>
        <p:spPr>
          <a:xfrm>
            <a:off x="4908549" y="1155332"/>
            <a:ext cx="836909" cy="663732"/>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4316278" y="2271768"/>
            <a:ext cx="484322" cy="375975"/>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p:cNvSpPr/>
          <p:nvPr/>
        </p:nvSpPr>
        <p:spPr>
          <a:xfrm>
            <a:off x="4176825" y="2801467"/>
            <a:ext cx="813662" cy="309993"/>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6069552" y="1327082"/>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30" name="テキスト ボックス 29"/>
          <p:cNvSpPr txBox="1"/>
          <p:nvPr/>
        </p:nvSpPr>
        <p:spPr>
          <a:xfrm>
            <a:off x="6055766" y="1809613"/>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目</a:t>
            </a:r>
          </a:p>
        </p:txBody>
      </p:sp>
      <p:sp>
        <p:nvSpPr>
          <p:cNvPr id="31" name="テキスト ボックス 30"/>
          <p:cNvSpPr txBox="1"/>
          <p:nvPr/>
        </p:nvSpPr>
        <p:spPr>
          <a:xfrm>
            <a:off x="6069552" y="2336741"/>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32" name="直線コネクタ 31"/>
          <p:cNvCxnSpPr>
            <a:stCxn id="78" idx="3"/>
            <a:endCxn id="29" idx="1"/>
          </p:cNvCxnSpPr>
          <p:nvPr/>
        </p:nvCxnSpPr>
        <p:spPr>
          <a:xfrm>
            <a:off x="5745458" y="1487198"/>
            <a:ext cx="324094" cy="7071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77" idx="3"/>
            <a:endCxn id="30" idx="1"/>
          </p:cNvCxnSpPr>
          <p:nvPr/>
        </p:nvCxnSpPr>
        <p:spPr>
          <a:xfrm flipV="1">
            <a:off x="5211305" y="2040446"/>
            <a:ext cx="844461" cy="12348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a:stCxn id="79" idx="3"/>
            <a:endCxn id="31" idx="1"/>
          </p:cNvCxnSpPr>
          <p:nvPr/>
        </p:nvCxnSpPr>
        <p:spPr>
          <a:xfrm>
            <a:off x="4800600" y="2459756"/>
            <a:ext cx="1268952" cy="107818"/>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9789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346CAD2F-B8C0-0548-A1D9-EFDF9250174B}"/>
              </a:ext>
            </a:extLst>
          </p:cNvPr>
          <p:cNvSpPr>
            <a:spLocks noGrp="1"/>
          </p:cNvSpPr>
          <p:nvPr>
            <p:ph type="title"/>
          </p:nvPr>
        </p:nvSpPr>
        <p:spPr/>
        <p:txBody>
          <a:bodyPr/>
          <a:lstStyle/>
          <a:p>
            <a:r>
              <a:rPr kumimoji="1" lang="ja-JP" altLang="en-US"/>
              <a:t>人工知能とは</a:t>
            </a:r>
          </a:p>
        </p:txBody>
      </p:sp>
      <p:sp>
        <p:nvSpPr>
          <p:cNvPr id="2" name="スライド番号プレースホルダー 1">
            <a:extLst>
              <a:ext uri="{FF2B5EF4-FFF2-40B4-BE49-F238E27FC236}">
                <a16:creationId xmlns:a16="http://schemas.microsoft.com/office/drawing/2014/main" id="{E760E26E-6BA5-8648-85D2-2213DCE07690}"/>
              </a:ext>
            </a:extLst>
          </p:cNvPr>
          <p:cNvSpPr>
            <a:spLocks noGrp="1"/>
          </p:cNvSpPr>
          <p:nvPr>
            <p:ph type="sldNum" sz="quarter" idx="12"/>
          </p:nvPr>
        </p:nvSpPr>
        <p:spPr/>
        <p:txBody>
          <a:bodyPr/>
          <a:lstStyle/>
          <a:p>
            <a:fld id="{8FF8CC5D-A65D-5946-99B5-645367A967AD}" type="slidenum">
              <a:rPr kumimoji="1" lang="ja-JP" altLang="en-US" smtClean="0"/>
              <a:t>101</a:t>
            </a:fld>
            <a:endParaRPr kumimoji="1" lang="ja-JP" altLang="en-US"/>
          </a:p>
        </p:txBody>
      </p:sp>
      <p:pic>
        <p:nvPicPr>
          <p:cNvPr id="7" name="図 6">
            <a:extLst>
              <a:ext uri="{FF2B5EF4-FFF2-40B4-BE49-F238E27FC236}">
                <a16:creationId xmlns:a16="http://schemas.microsoft.com/office/drawing/2014/main" id="{3B48E9DE-0048-3C49-82A8-B0A68DB8E28B}"/>
              </a:ext>
            </a:extLst>
          </p:cNvPr>
          <p:cNvPicPr>
            <a:picLocks noChangeAspect="1"/>
          </p:cNvPicPr>
          <p:nvPr/>
        </p:nvPicPr>
        <p:blipFill>
          <a:blip r:embed="rId2"/>
          <a:stretch>
            <a:fillRect/>
          </a:stretch>
        </p:blipFill>
        <p:spPr>
          <a:xfrm>
            <a:off x="166816" y="1469876"/>
            <a:ext cx="8810368" cy="2525169"/>
          </a:xfrm>
          <a:prstGeom prst="rect">
            <a:avLst/>
          </a:prstGeom>
        </p:spPr>
      </p:pic>
      <p:pic>
        <p:nvPicPr>
          <p:cNvPr id="9" name="図 8">
            <a:extLst>
              <a:ext uri="{FF2B5EF4-FFF2-40B4-BE49-F238E27FC236}">
                <a16:creationId xmlns:a16="http://schemas.microsoft.com/office/drawing/2014/main" id="{19698794-8CC1-2B44-9B62-31B2536B0A29}"/>
              </a:ext>
            </a:extLst>
          </p:cNvPr>
          <p:cNvPicPr>
            <a:picLocks noChangeAspect="1"/>
          </p:cNvPicPr>
          <p:nvPr/>
        </p:nvPicPr>
        <p:blipFill>
          <a:blip r:embed="rId3"/>
          <a:stretch>
            <a:fillRect/>
          </a:stretch>
        </p:blipFill>
        <p:spPr>
          <a:xfrm>
            <a:off x="166816" y="4165352"/>
            <a:ext cx="8810368" cy="1105081"/>
          </a:xfrm>
          <a:prstGeom prst="rect">
            <a:avLst/>
          </a:prstGeom>
        </p:spPr>
      </p:pic>
    </p:spTree>
    <p:extLst>
      <p:ext uri="{BB962C8B-B14F-4D97-AF65-F5344CB8AC3E}">
        <p14:creationId xmlns:p14="http://schemas.microsoft.com/office/powerpoint/2010/main" val="23113788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人工知能・機械学習・ディープラーニングの関係</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102</a:t>
            </a:fld>
            <a:endParaRPr kumimoji="1" lang="ja-JP" altLang="en-US"/>
          </a:p>
        </p:txBody>
      </p:sp>
      <p:sp>
        <p:nvSpPr>
          <p:cNvPr id="4" name="正方形/長方形 3"/>
          <p:cNvSpPr/>
          <p:nvPr/>
        </p:nvSpPr>
        <p:spPr>
          <a:xfrm>
            <a:off x="629562" y="1124744"/>
            <a:ext cx="7902878" cy="44644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275856" y="1993147"/>
            <a:ext cx="5256584" cy="35960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922150" y="2852936"/>
            <a:ext cx="2610290" cy="27363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29562"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1950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8" name="正方形/長方形 7"/>
          <p:cNvSpPr/>
          <p:nvPr/>
        </p:nvSpPr>
        <p:spPr>
          <a:xfrm>
            <a:off x="1511660"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1960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9" name="正方形/長方形 8"/>
          <p:cNvSpPr/>
          <p:nvPr/>
        </p:nvSpPr>
        <p:spPr>
          <a:xfrm>
            <a:off x="2393758"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1970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0" name="正方形/長方形 9"/>
          <p:cNvSpPr/>
          <p:nvPr/>
        </p:nvSpPr>
        <p:spPr>
          <a:xfrm>
            <a:off x="3275856"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1980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1" name="正方形/長方形 10"/>
          <p:cNvSpPr/>
          <p:nvPr/>
        </p:nvSpPr>
        <p:spPr>
          <a:xfrm>
            <a:off x="4157954"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1990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2" name="正方形/長方形 11"/>
          <p:cNvSpPr/>
          <p:nvPr/>
        </p:nvSpPr>
        <p:spPr>
          <a:xfrm>
            <a:off x="5040052"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2000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4" name="ホームベース 13"/>
          <p:cNvSpPr/>
          <p:nvPr/>
        </p:nvSpPr>
        <p:spPr>
          <a:xfrm>
            <a:off x="5922150" y="5733256"/>
            <a:ext cx="2610290" cy="432048"/>
          </a:xfrm>
          <a:prstGeom prst="homePlate">
            <a:avLst/>
          </a:prstGeom>
          <a:solidFill>
            <a:srgbClr val="0432F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Arial Rounded MT Bold" charset="0"/>
                <a:ea typeface="Arial Rounded MT Bold" charset="0"/>
                <a:cs typeface="Arial Rounded MT Bold" charset="0"/>
              </a:rPr>
              <a:t>2010</a:t>
            </a:r>
            <a:r>
              <a:rPr kumimoji="1" lang="ja-JP" altLang="en-US" sz="1400" dirty="0">
                <a:solidFill>
                  <a:srgbClr val="FFFFFF"/>
                </a:solidFill>
                <a:latin typeface="HGSoeiKakugothicUB" charset="-128"/>
                <a:ea typeface="HGSoeiKakugothicUB" charset="-128"/>
                <a:cs typeface="HGSoeiKakugothicUB" charset="-128"/>
              </a:rPr>
              <a:t>年代</a:t>
            </a:r>
          </a:p>
        </p:txBody>
      </p:sp>
      <p:sp>
        <p:nvSpPr>
          <p:cNvPr id="15" name="テキスト ボックス 14"/>
          <p:cNvSpPr txBox="1"/>
          <p:nvPr/>
        </p:nvSpPr>
        <p:spPr>
          <a:xfrm>
            <a:off x="758527" y="1340768"/>
            <a:ext cx="1596912" cy="52322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人工知能</a:t>
            </a:r>
            <a:endParaRPr kumimoji="1"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Artificial Intelligence</a:t>
            </a:r>
            <a:endParaRPr kumimoji="1" lang="ja-JP" altLang="en-US" sz="1000" b="1" dirty="0">
              <a:solidFill>
                <a:schemeClr val="bg1"/>
              </a:solidFill>
              <a:latin typeface="Meiryo" charset="-128"/>
              <a:ea typeface="Meiryo" charset="-128"/>
              <a:cs typeface="Meiryo" charset="-128"/>
            </a:endParaRPr>
          </a:p>
        </p:txBody>
      </p:sp>
      <p:sp>
        <p:nvSpPr>
          <p:cNvPr id="16" name="テキスト ボックス 15"/>
          <p:cNvSpPr txBox="1"/>
          <p:nvPr/>
        </p:nvSpPr>
        <p:spPr>
          <a:xfrm>
            <a:off x="3393141" y="2204864"/>
            <a:ext cx="1382110" cy="52322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機械学習</a:t>
            </a:r>
            <a:endParaRPr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Machine Learning</a:t>
            </a:r>
            <a:endParaRPr kumimoji="1" lang="ja-JP" altLang="en-US" sz="1000" b="1" dirty="0">
              <a:solidFill>
                <a:schemeClr val="bg1"/>
              </a:solidFill>
              <a:latin typeface="Meiryo" charset="-128"/>
              <a:ea typeface="Meiryo" charset="-128"/>
              <a:cs typeface="Meiryo" charset="-128"/>
            </a:endParaRPr>
          </a:p>
        </p:txBody>
      </p:sp>
      <p:sp>
        <p:nvSpPr>
          <p:cNvPr id="17" name="テキスト ボックス 16"/>
          <p:cNvSpPr txBox="1"/>
          <p:nvPr/>
        </p:nvSpPr>
        <p:spPr>
          <a:xfrm>
            <a:off x="6141437" y="3068960"/>
            <a:ext cx="1168910" cy="523220"/>
          </a:xfrm>
          <a:prstGeom prst="rect">
            <a:avLst/>
          </a:prstGeom>
          <a:noFill/>
        </p:spPr>
        <p:txBody>
          <a:bodyPr wrap="none" rtlCol="0">
            <a:spAutoFit/>
          </a:bodyPr>
          <a:lstStyle/>
          <a:p>
            <a:r>
              <a:rPr lang="ja-JP" altLang="en-US" b="1" dirty="0">
                <a:solidFill>
                  <a:schemeClr val="bg1"/>
                </a:solidFill>
                <a:latin typeface="Meiryo" charset="-128"/>
                <a:ea typeface="Meiryo" charset="-128"/>
                <a:cs typeface="Meiryo" charset="-128"/>
              </a:rPr>
              <a:t>深層</a:t>
            </a:r>
            <a:r>
              <a:rPr kumimoji="1" lang="ja-JP" altLang="en-US" b="1" dirty="0">
                <a:solidFill>
                  <a:schemeClr val="bg1"/>
                </a:solidFill>
                <a:latin typeface="Meiryo" charset="-128"/>
                <a:ea typeface="Meiryo" charset="-128"/>
                <a:cs typeface="Meiryo" charset="-128"/>
              </a:rPr>
              <a:t>学習</a:t>
            </a:r>
            <a:endParaRPr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Deep Learning</a:t>
            </a:r>
            <a:endParaRPr kumimoji="1" lang="ja-JP" altLang="en-US" sz="1000" b="1" dirty="0">
              <a:solidFill>
                <a:schemeClr val="bg1"/>
              </a:solidFill>
              <a:latin typeface="Meiryo" charset="-128"/>
              <a:ea typeface="Meiryo" charset="-128"/>
              <a:cs typeface="Meiryo" charset="-128"/>
            </a:endParaRPr>
          </a:p>
        </p:txBody>
      </p:sp>
      <p:sp>
        <p:nvSpPr>
          <p:cNvPr id="18" name="テキスト ボックス 17"/>
          <p:cNvSpPr txBox="1"/>
          <p:nvPr/>
        </p:nvSpPr>
        <p:spPr>
          <a:xfrm>
            <a:off x="758527" y="1851969"/>
            <a:ext cx="172354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人間の”知能”を機械で</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人工的に再現したもの</a:t>
            </a:r>
          </a:p>
        </p:txBody>
      </p:sp>
      <p:sp>
        <p:nvSpPr>
          <p:cNvPr id="19" name="正方形/長方形 18"/>
          <p:cNvSpPr/>
          <p:nvPr/>
        </p:nvSpPr>
        <p:spPr>
          <a:xfrm>
            <a:off x="3393142" y="2734336"/>
            <a:ext cx="2411724" cy="830997"/>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人工知能の研究分野のひとつで</a:t>
            </a:r>
            <a:endParaRPr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データを解析し、その結果から判断や予測を行うための規則性やルールを見つけ出す手法</a:t>
            </a:r>
          </a:p>
        </p:txBody>
      </p:sp>
      <p:sp>
        <p:nvSpPr>
          <p:cNvPr id="20" name="正方形/長方形 19"/>
          <p:cNvSpPr/>
          <p:nvPr/>
        </p:nvSpPr>
        <p:spPr>
          <a:xfrm>
            <a:off x="6141437" y="3637473"/>
            <a:ext cx="2376264" cy="1015663"/>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脳科学の研究成果を基盤にデータの分類や認識の基準を人間が教えなくても、データを解析することで、自ら見つけ出すことができる機械学習の手法</a:t>
            </a:r>
          </a:p>
        </p:txBody>
      </p:sp>
      <p:pic>
        <p:nvPicPr>
          <p:cNvPr id="21" name="図 20" descr="brain-illustration-1940x900_35269.jpg"/>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35744" y="4318828"/>
            <a:ext cx="2359480" cy="1177646"/>
          </a:xfrm>
          <a:prstGeom prst="rect">
            <a:avLst/>
          </a:prstGeom>
        </p:spPr>
      </p:pic>
      <p:pic>
        <p:nvPicPr>
          <p:cNvPr id="22" name="図 21" descr="11105b75.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7092" y="2436376"/>
            <a:ext cx="1674869" cy="1448567"/>
          </a:xfrm>
          <a:prstGeom prst="rect">
            <a:avLst/>
          </a:prstGeom>
        </p:spPr>
      </p:pic>
      <p:sp>
        <p:nvSpPr>
          <p:cNvPr id="23" name="右矢印 22"/>
          <p:cNvSpPr/>
          <p:nvPr/>
        </p:nvSpPr>
        <p:spPr>
          <a:xfrm rot="5400000">
            <a:off x="1592083" y="3717235"/>
            <a:ext cx="464885" cy="580899"/>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784615" y="3647393"/>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データ</a:t>
            </a:r>
            <a:endParaRPr kumimoji="1" lang="en-US" altLang="ja-JP" sz="1400" b="1" dirty="0">
              <a:solidFill>
                <a:srgbClr val="FFFFFF"/>
              </a:solidFill>
              <a:latin typeface="Meiryo" charset="-128"/>
              <a:ea typeface="Meiryo" charset="-128"/>
              <a:cs typeface="Meiryo" charset="-128"/>
            </a:endParaRPr>
          </a:p>
        </p:txBody>
      </p:sp>
      <p:sp>
        <p:nvSpPr>
          <p:cNvPr id="25" name="正方形/長方形 24"/>
          <p:cNvSpPr/>
          <p:nvPr/>
        </p:nvSpPr>
        <p:spPr>
          <a:xfrm>
            <a:off x="3784615" y="4405811"/>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アルゴリズム</a:t>
            </a:r>
          </a:p>
        </p:txBody>
      </p:sp>
      <p:grpSp>
        <p:nvGrpSpPr>
          <p:cNvPr id="65" name="図形グループ 64"/>
          <p:cNvGrpSpPr/>
          <p:nvPr/>
        </p:nvGrpSpPr>
        <p:grpSpPr>
          <a:xfrm>
            <a:off x="4830038" y="4688868"/>
            <a:ext cx="697233" cy="302481"/>
            <a:chOff x="6847005" y="3794192"/>
            <a:chExt cx="1068834" cy="535079"/>
          </a:xfrm>
        </p:grpSpPr>
        <p:grpSp>
          <p:nvGrpSpPr>
            <p:cNvPr id="27" name="図形グループ 26"/>
            <p:cNvGrpSpPr/>
            <p:nvPr/>
          </p:nvGrpSpPr>
          <p:grpSpPr>
            <a:xfrm>
              <a:off x="7223689" y="3794192"/>
              <a:ext cx="317500" cy="15748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7223689" y="3987654"/>
              <a:ext cx="317500" cy="157483"/>
              <a:chOff x="6769100" y="1390650"/>
              <a:chExt cx="317500" cy="157483"/>
            </a:xfrm>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7223689" y="4169247"/>
              <a:ext cx="317500" cy="157483"/>
              <a:chOff x="6769100" y="1390650"/>
              <a:chExt cx="317500" cy="157483"/>
            </a:xfrm>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7598339" y="3796733"/>
              <a:ext cx="317500" cy="15748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7598339" y="3990195"/>
              <a:ext cx="317500" cy="157483"/>
              <a:chOff x="6769100" y="1390650"/>
              <a:chExt cx="317500" cy="157483"/>
            </a:xfrm>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598339" y="4171788"/>
              <a:ext cx="317500" cy="157483"/>
              <a:chOff x="6769100" y="1390650"/>
              <a:chExt cx="317500" cy="157483"/>
            </a:xfrm>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847005" y="3794192"/>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47005" y="3987654"/>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47005" y="4169247"/>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64" name="上矢印 63"/>
          <p:cNvSpPr/>
          <p:nvPr/>
        </p:nvSpPr>
        <p:spPr>
          <a:xfrm rot="10800000">
            <a:off x="4380085" y="4153683"/>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3795817" y="5060950"/>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規則性やルール</a:t>
            </a:r>
          </a:p>
        </p:txBody>
      </p:sp>
      <p:sp>
        <p:nvSpPr>
          <p:cNvPr id="67" name="上矢印 66"/>
          <p:cNvSpPr/>
          <p:nvPr/>
        </p:nvSpPr>
        <p:spPr>
          <a:xfrm rot="10800000">
            <a:off x="4380084" y="4798232"/>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2878" y="4765343"/>
            <a:ext cx="947445" cy="712217"/>
          </a:xfrm>
          <a:prstGeom prst="rect">
            <a:avLst/>
          </a:prstGeom>
        </p:spPr>
      </p:pic>
      <p:sp>
        <p:nvSpPr>
          <p:cNvPr id="69" name="正方形/長方形 68"/>
          <p:cNvSpPr/>
          <p:nvPr/>
        </p:nvSpPr>
        <p:spPr>
          <a:xfrm>
            <a:off x="7230914" y="4762037"/>
            <a:ext cx="1113441" cy="7155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7310347" y="4790912"/>
            <a:ext cx="929451" cy="657772"/>
            <a:chOff x="4434679" y="1522802"/>
            <a:chExt cx="4147313" cy="1987721"/>
          </a:xfrm>
        </p:grpSpPr>
        <p:pic>
          <p:nvPicPr>
            <p:cNvPr id="71" name="図 70" descr="DL_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4679" y="1522802"/>
              <a:ext cx="4147313" cy="1987721"/>
            </a:xfrm>
            <a:prstGeom prst="rect">
              <a:avLst/>
            </a:prstGeom>
          </p:spPr>
        </p:pic>
        <p:sp>
          <p:nvSpPr>
            <p:cNvPr id="72" name="円/楕円 71"/>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3" name="円/楕円 72"/>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3" name="正方形/長方形 12"/>
          <p:cNvSpPr/>
          <p:nvPr/>
        </p:nvSpPr>
        <p:spPr>
          <a:xfrm>
            <a:off x="2776070" y="1336540"/>
            <a:ext cx="5717381" cy="577081"/>
          </a:xfrm>
          <a:prstGeom prst="rect">
            <a:avLst/>
          </a:prstGeom>
        </p:spPr>
        <p:txBody>
          <a:bodyPr wrap="square">
            <a:spAutoFit/>
          </a:bodyPr>
          <a:lstStyle/>
          <a:p>
            <a:pPr algn="just">
              <a:spcAft>
                <a:spcPts val="0"/>
              </a:spcAft>
            </a:pPr>
            <a:r>
              <a:rPr lang="ja-JP" altLang="ja-JP" sz="1050" kern="100">
                <a:solidFill>
                  <a:schemeClr val="bg1"/>
                </a:solidFill>
                <a:latin typeface="Meiryo" charset="-128"/>
                <a:ea typeface="Meiryo"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a:solidFill>
                <a:schemeClr val="bg1"/>
              </a:solidFill>
              <a:effectLst/>
              <a:latin typeface="Meiryo" charset="-128"/>
              <a:ea typeface="Meiryo" charset="-128"/>
              <a:cs typeface="Meiryo" charset="-128"/>
            </a:endParaRPr>
          </a:p>
        </p:txBody>
      </p:sp>
    </p:spTree>
    <p:extLst>
      <p:ext uri="{BB962C8B-B14F-4D97-AF65-F5344CB8AC3E}">
        <p14:creationId xmlns:p14="http://schemas.microsoft.com/office/powerpoint/2010/main" val="22547878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design_img_f_1133791_s.png"/>
          <p:cNvPicPr>
            <a:picLocks noChangeAspect="1"/>
          </p:cNvPicPr>
          <p:nvPr/>
        </p:nvPicPr>
        <p:blipFill>
          <a:blip r:embed="rId2" cstate="screen">
            <a:alphaModFix am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3187424" y="3879104"/>
            <a:ext cx="2769152" cy="2164044"/>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ja-JP" altLang="en-US" dirty="0"/>
              <a:t>なぜいま人工知能なのか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103</a:t>
            </a:fld>
            <a:endParaRPr kumimoji="1" lang="ja-JP" altLang="en-US"/>
          </a:p>
        </p:txBody>
      </p:sp>
      <p:pic>
        <p:nvPicPr>
          <p:cNvPr id="10" name="図 9"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91600" y="5952886"/>
            <a:ext cx="473555" cy="325023"/>
          </a:xfrm>
          <a:prstGeom prst="rect">
            <a:avLst/>
          </a:prstGeom>
        </p:spPr>
      </p:pic>
      <p:grpSp>
        <p:nvGrpSpPr>
          <p:cNvPr id="11" name="図形グループ 10"/>
          <p:cNvGrpSpPr/>
          <p:nvPr/>
        </p:nvGrpSpPr>
        <p:grpSpPr>
          <a:xfrm>
            <a:off x="1372428" y="5904177"/>
            <a:ext cx="150831" cy="353086"/>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977259" y="5877231"/>
            <a:ext cx="332159" cy="403970"/>
            <a:chOff x="921147" y="2673903"/>
            <a:chExt cx="2035043" cy="2195257"/>
          </a:xfrm>
        </p:grpSpPr>
        <p:sp>
          <p:nvSpPr>
            <p:cNvPr id="15" name="台形 14"/>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rot="18523230">
              <a:off x="289583" y="3305467"/>
              <a:ext cx="1602719" cy="339591"/>
              <a:chOff x="1084045" y="2295821"/>
              <a:chExt cx="1399064" cy="288032"/>
            </a:xfrm>
          </p:grpSpPr>
          <p:grpSp>
            <p:nvGrpSpPr>
              <p:cNvPr id="22" name="図形グループ 21"/>
              <p:cNvGrpSpPr/>
              <p:nvPr/>
            </p:nvGrpSpPr>
            <p:grpSpPr>
              <a:xfrm>
                <a:off x="1084045" y="2295821"/>
                <a:ext cx="1399064" cy="288032"/>
                <a:chOff x="531457" y="2456892"/>
                <a:chExt cx="1399064" cy="288032"/>
              </a:xfrm>
            </p:grpSpPr>
            <p:sp>
              <p:nvSpPr>
                <p:cNvPr id="24" name="正方形/長方形 23"/>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円/楕円 17"/>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台形 20"/>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2981173" y="5826998"/>
            <a:ext cx="407275" cy="377525"/>
            <a:chOff x="-62676" y="3965594"/>
            <a:chExt cx="679541" cy="593816"/>
          </a:xfrm>
        </p:grpSpPr>
        <p:sp>
          <p:nvSpPr>
            <p:cNvPr id="31" name="角丸四角形 30"/>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33" name="図形グループ 32"/>
          <p:cNvGrpSpPr/>
          <p:nvPr/>
        </p:nvGrpSpPr>
        <p:grpSpPr>
          <a:xfrm>
            <a:off x="3309745" y="5927944"/>
            <a:ext cx="204548" cy="349965"/>
            <a:chOff x="1140657" y="4229811"/>
            <a:chExt cx="341289" cy="550466"/>
          </a:xfrm>
        </p:grpSpPr>
        <p:sp>
          <p:nvSpPr>
            <p:cNvPr id="34" name="角丸四角形 3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25"/>
          <p:cNvGrpSpPr/>
          <p:nvPr/>
        </p:nvGrpSpPr>
        <p:grpSpPr>
          <a:xfrm>
            <a:off x="3578382" y="5885881"/>
            <a:ext cx="125894" cy="372746"/>
            <a:chOff x="5118100" y="4941610"/>
            <a:chExt cx="190500" cy="405090"/>
          </a:xfrm>
        </p:grpSpPr>
        <p:sp>
          <p:nvSpPr>
            <p:cNvPr id="27" name="正方形/長方形 2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6" name="図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15778" y="5913324"/>
            <a:ext cx="372541" cy="372541"/>
          </a:xfrm>
          <a:prstGeom prst="rect">
            <a:avLst/>
          </a:prstGeom>
        </p:spPr>
      </p:pic>
      <p:pic>
        <p:nvPicPr>
          <p:cNvPr id="37" name="図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7771" y="5924295"/>
            <a:ext cx="334332" cy="334332"/>
          </a:xfrm>
          <a:prstGeom prst="rect">
            <a:avLst/>
          </a:prstGeom>
        </p:spPr>
      </p:pic>
      <p:pic>
        <p:nvPicPr>
          <p:cNvPr id="38" name="図 3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04679" y="5925971"/>
            <a:ext cx="443541" cy="332656"/>
          </a:xfrm>
          <a:prstGeom prst="rect">
            <a:avLst/>
          </a:prstGeom>
        </p:spPr>
      </p:pic>
      <p:pic>
        <p:nvPicPr>
          <p:cNvPr id="40" name="図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51235" y="5777814"/>
            <a:ext cx="739257" cy="591789"/>
          </a:xfrm>
          <a:prstGeom prst="rect">
            <a:avLst/>
          </a:prstGeom>
        </p:spPr>
      </p:pic>
      <p:sp>
        <p:nvSpPr>
          <p:cNvPr id="47" name="テキスト ボックス 46"/>
          <p:cNvSpPr txBox="1"/>
          <p:nvPr/>
        </p:nvSpPr>
        <p:spPr>
          <a:xfrm>
            <a:off x="1237178" y="6344817"/>
            <a:ext cx="433388"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IoT</a:t>
            </a:r>
            <a:endParaRPr kumimoji="1" lang="ja-JP" altLang="en-US" sz="1200" dirty="0">
              <a:latin typeface="Meiryo" charset="-128"/>
              <a:ea typeface="Meiryo" charset="-128"/>
              <a:cs typeface="Meiryo" charset="-128"/>
            </a:endParaRPr>
          </a:p>
        </p:txBody>
      </p:sp>
      <p:sp>
        <p:nvSpPr>
          <p:cNvPr id="48" name="テキスト ボックス 47"/>
          <p:cNvSpPr txBox="1"/>
          <p:nvPr/>
        </p:nvSpPr>
        <p:spPr>
          <a:xfrm>
            <a:off x="2400308" y="6336517"/>
            <a:ext cx="1944216"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モバイル・ウェアラブル</a:t>
            </a:r>
            <a:endParaRPr kumimoji="1" lang="ja-JP" altLang="en-US" sz="1200" dirty="0">
              <a:latin typeface="Meiryo" charset="-128"/>
              <a:ea typeface="Meiryo" charset="-128"/>
              <a:cs typeface="Meiryo" charset="-128"/>
            </a:endParaRPr>
          </a:p>
        </p:txBody>
      </p:sp>
      <p:sp>
        <p:nvSpPr>
          <p:cNvPr id="49" name="テキスト ボックス 48"/>
          <p:cNvSpPr txBox="1"/>
          <p:nvPr/>
        </p:nvSpPr>
        <p:spPr>
          <a:xfrm>
            <a:off x="4864674" y="6325535"/>
            <a:ext cx="1723550"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ソーシャル・メディア</a:t>
            </a:r>
            <a:endParaRPr kumimoji="1" lang="ja-JP" altLang="en-US" sz="1200" dirty="0">
              <a:latin typeface="Meiryo" charset="-128"/>
              <a:ea typeface="Meiryo" charset="-128"/>
              <a:cs typeface="Meiryo" charset="-128"/>
            </a:endParaRPr>
          </a:p>
        </p:txBody>
      </p:sp>
      <p:sp>
        <p:nvSpPr>
          <p:cNvPr id="50" name="テキスト ボックス 49"/>
          <p:cNvSpPr txBox="1"/>
          <p:nvPr/>
        </p:nvSpPr>
        <p:spPr>
          <a:xfrm>
            <a:off x="7038348" y="6326015"/>
            <a:ext cx="1107997"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ウェブサイト</a:t>
            </a:r>
          </a:p>
        </p:txBody>
      </p:sp>
      <p:cxnSp>
        <p:nvCxnSpPr>
          <p:cNvPr id="56" name="曲線コネクタ 55"/>
          <p:cNvCxnSpPr>
            <a:endCxn id="6" idx="3"/>
          </p:cNvCxnSpPr>
          <p:nvPr/>
        </p:nvCxnSpPr>
        <p:spPr>
          <a:xfrm flipV="1">
            <a:off x="1523259" y="4134855"/>
            <a:ext cx="3050719" cy="1642960"/>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曲線コネクタ 59"/>
          <p:cNvCxnSpPr>
            <a:endCxn id="6" idx="3"/>
          </p:cNvCxnSpPr>
          <p:nvPr/>
        </p:nvCxnSpPr>
        <p:spPr>
          <a:xfrm rot="5400000" flipH="1" flipV="1">
            <a:off x="3130086" y="4411605"/>
            <a:ext cx="1720641" cy="1167143"/>
          </a:xfrm>
          <a:prstGeom prst="curvedConnector3">
            <a:avLst>
              <a:gd name="adj1" fmla="val 2360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曲線コネクタ 64"/>
          <p:cNvCxnSpPr>
            <a:endCxn id="6" idx="3"/>
          </p:cNvCxnSpPr>
          <p:nvPr/>
        </p:nvCxnSpPr>
        <p:spPr>
          <a:xfrm rot="16200000" flipV="1">
            <a:off x="4269823" y="4439010"/>
            <a:ext cx="1769322" cy="1161012"/>
          </a:xfrm>
          <a:prstGeom prst="curvedConnector3">
            <a:avLst>
              <a:gd name="adj1" fmla="val 2502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曲線コネクタ 68"/>
          <p:cNvCxnSpPr>
            <a:endCxn id="6" idx="3"/>
          </p:cNvCxnSpPr>
          <p:nvPr/>
        </p:nvCxnSpPr>
        <p:spPr>
          <a:xfrm rot="10800000">
            <a:off x="4573978" y="4134855"/>
            <a:ext cx="2950350" cy="1626476"/>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3598958" y="4810313"/>
            <a:ext cx="198002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インターネット</a:t>
            </a:r>
            <a:endParaRPr kumimoji="1" lang="ja-JP" altLang="en-US" sz="2000" b="1" dirty="0">
              <a:solidFill>
                <a:schemeClr val="bg1"/>
              </a:solidFill>
              <a:latin typeface="Meiryo" charset="-128"/>
              <a:ea typeface="Meiryo" charset="-128"/>
              <a:cs typeface="Meiryo" charset="-128"/>
            </a:endParaRPr>
          </a:p>
        </p:txBody>
      </p:sp>
      <p:sp>
        <p:nvSpPr>
          <p:cNvPr id="80" name="三角形 79"/>
          <p:cNvSpPr/>
          <p:nvPr/>
        </p:nvSpPr>
        <p:spPr>
          <a:xfrm flipV="1">
            <a:off x="611558" y="1447650"/>
            <a:ext cx="7920882" cy="1626475"/>
          </a:xfrm>
          <a:prstGeom prst="triangle">
            <a:avLst>
              <a:gd name="adj" fmla="val 49923"/>
            </a:avLst>
          </a:prstGeom>
          <a:gradFill flip="none" rotWithShape="1">
            <a:gsLst>
              <a:gs pos="0">
                <a:srgbClr val="0070C0"/>
              </a:gs>
              <a:gs pos="100000">
                <a:schemeClr val="accent3">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5343615" y="1772815"/>
            <a:ext cx="3188825" cy="20882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11560" y="1771484"/>
            <a:ext cx="3188825" cy="20882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11105b75.jpg"/>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3247" y="2164241"/>
            <a:ext cx="1591052" cy="1376075"/>
          </a:xfrm>
          <a:prstGeom prst="rect">
            <a:avLst/>
          </a:prstGeom>
        </p:spPr>
      </p:pic>
      <p:pic>
        <p:nvPicPr>
          <p:cNvPr id="4" name="図 3" descr="brain-illustration-1940x900_35269.jpg"/>
          <p:cNvPicPr>
            <a:picLocks noChangeAspect="1"/>
          </p:cNvPicPr>
          <p:nvPr/>
        </p:nvPicPr>
        <p:blipFill>
          <a:blip r:embed="rId12"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1672546" y="2259806"/>
            <a:ext cx="2258582" cy="1220848"/>
          </a:xfrm>
          <a:prstGeom prst="rect">
            <a:avLst/>
          </a:prstGeom>
        </p:spPr>
      </p:pic>
      <p:pic>
        <p:nvPicPr>
          <p:cNvPr id="7" name="図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13598" y="2279270"/>
            <a:ext cx="2060214" cy="776802"/>
          </a:xfrm>
          <a:prstGeom prst="rect">
            <a:avLst/>
          </a:prstGeom>
        </p:spPr>
      </p:pic>
      <p:pic>
        <p:nvPicPr>
          <p:cNvPr id="8" name="図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66694" y="2347188"/>
            <a:ext cx="1163756" cy="936824"/>
          </a:xfrm>
          <a:prstGeom prst="rect">
            <a:avLst/>
          </a:prstGeom>
        </p:spPr>
      </p:pic>
      <p:sp>
        <p:nvSpPr>
          <p:cNvPr id="41" name="テキスト ボックス 40"/>
          <p:cNvSpPr txBox="1"/>
          <p:nvPr/>
        </p:nvSpPr>
        <p:spPr>
          <a:xfrm>
            <a:off x="1315192" y="1916798"/>
            <a:ext cx="172354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sp>
        <p:nvSpPr>
          <p:cNvPr id="42" name="テキスト ボックス 41"/>
          <p:cNvSpPr txBox="1"/>
          <p:nvPr/>
        </p:nvSpPr>
        <p:spPr>
          <a:xfrm>
            <a:off x="5813598" y="1863451"/>
            <a:ext cx="2324675" cy="400110"/>
          </a:xfrm>
          <a:prstGeom prst="rect">
            <a:avLst/>
          </a:prstGeom>
          <a:noFill/>
        </p:spPr>
        <p:txBody>
          <a:bodyPr wrap="none" rtlCol="0">
            <a:spAutoFit/>
          </a:bodyPr>
          <a:lstStyle/>
          <a:p>
            <a:r>
              <a:rPr lang="en-US" altLang="ja-JP" sz="2000" b="1" dirty="0">
                <a:solidFill>
                  <a:schemeClr val="bg1"/>
                </a:solidFill>
                <a:latin typeface="Meiryo" charset="-128"/>
                <a:ea typeface="Meiryo" charset="-128"/>
                <a:cs typeface="Meiryo" charset="-128"/>
              </a:rPr>
              <a:t>GPU</a:t>
            </a:r>
            <a:r>
              <a:rPr lang="ja-JP" altLang="en-US" sz="800" b="1" dirty="0">
                <a:solidFill>
                  <a:schemeClr val="bg1"/>
                </a:solidFill>
                <a:latin typeface="Meiryo" charset="-128"/>
                <a:ea typeface="Meiryo" charset="-128"/>
                <a:cs typeface="Meiryo" charset="-128"/>
              </a:rPr>
              <a:t>（</a:t>
            </a:r>
            <a:r>
              <a:rPr lang="en-US" altLang="ja-JP" sz="800" b="1" dirty="0">
                <a:solidFill>
                  <a:schemeClr val="bg1"/>
                </a:solidFill>
                <a:latin typeface="Meiryo" charset="-128"/>
                <a:ea typeface="Meiryo" charset="-128"/>
                <a:cs typeface="Meiryo" charset="-128"/>
              </a:rPr>
              <a:t>Graphics Processing Unit</a:t>
            </a:r>
            <a:r>
              <a:rPr lang="ja-JP" altLang="en-US" sz="800" b="1" dirty="0">
                <a:solidFill>
                  <a:schemeClr val="bg1"/>
                </a:solidFill>
                <a:latin typeface="Meiryo" charset="-128"/>
                <a:ea typeface="Meiryo" charset="-128"/>
                <a:cs typeface="Meiryo" charset="-128"/>
              </a:rPr>
              <a:t>）</a:t>
            </a:r>
            <a:endParaRPr kumimoji="1" lang="ja-JP" altLang="en-US" sz="800" b="1" dirty="0">
              <a:solidFill>
                <a:schemeClr val="bg1"/>
              </a:solidFill>
              <a:latin typeface="Meiryo" charset="-128"/>
              <a:ea typeface="Meiryo" charset="-128"/>
              <a:cs typeface="Meiryo" charset="-128"/>
            </a:endParaRPr>
          </a:p>
        </p:txBody>
      </p:sp>
      <p:sp>
        <p:nvSpPr>
          <p:cNvPr id="43" name="テキスト ボックス 42"/>
          <p:cNvSpPr txBox="1"/>
          <p:nvPr/>
        </p:nvSpPr>
        <p:spPr>
          <a:xfrm>
            <a:off x="1220623" y="3437684"/>
            <a:ext cx="1877437"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脳科学の研究成果を反映</a:t>
            </a:r>
          </a:p>
        </p:txBody>
      </p:sp>
      <p:sp>
        <p:nvSpPr>
          <p:cNvPr id="44" name="テキスト ボックス 43"/>
          <p:cNvSpPr txBox="1"/>
          <p:nvPr/>
        </p:nvSpPr>
        <p:spPr>
          <a:xfrm>
            <a:off x="6014433" y="3444995"/>
            <a:ext cx="218521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高速・並列・大規模計算能力</a:t>
            </a:r>
          </a:p>
        </p:txBody>
      </p:sp>
      <p:sp>
        <p:nvSpPr>
          <p:cNvPr id="78" name="正方形/長方形 77"/>
          <p:cNvSpPr/>
          <p:nvPr/>
        </p:nvSpPr>
        <p:spPr>
          <a:xfrm>
            <a:off x="611559" y="861914"/>
            <a:ext cx="7920881" cy="5901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0432FF"/>
                </a:solidFill>
                <a:latin typeface="Meiryo" charset="-128"/>
                <a:ea typeface="Meiryo" charset="-128"/>
                <a:cs typeface="Meiryo" charset="-128"/>
              </a:rPr>
              <a:t>人工知能</a:t>
            </a:r>
            <a:r>
              <a:rPr lang="ja-JP" altLang="en-US" sz="2400" dirty="0">
                <a:solidFill>
                  <a:srgbClr val="0432FF"/>
                </a:solidFill>
                <a:latin typeface="Meiryo" charset="-128"/>
                <a:ea typeface="Meiryo" charset="-128"/>
                <a:cs typeface="Meiryo" charset="-128"/>
              </a:rPr>
              <a:t>（</a:t>
            </a:r>
            <a:r>
              <a:rPr lang="en-US" altLang="ja-JP" sz="2400" dirty="0">
                <a:solidFill>
                  <a:srgbClr val="0432FF"/>
                </a:solidFill>
                <a:latin typeface="Meiryo" charset="-128"/>
                <a:ea typeface="Meiryo" charset="-128"/>
                <a:cs typeface="Meiryo" charset="-128"/>
              </a:rPr>
              <a:t>Artificial Intelligence</a:t>
            </a:r>
            <a:r>
              <a:rPr lang="ja-JP" altLang="en-US" sz="2400" dirty="0">
                <a:solidFill>
                  <a:srgbClr val="0432FF"/>
                </a:solidFill>
                <a:latin typeface="Meiryo" charset="-128"/>
                <a:ea typeface="Meiryo" charset="-128"/>
                <a:cs typeface="Meiryo" charset="-128"/>
              </a:rPr>
              <a:t>）</a:t>
            </a:r>
          </a:p>
        </p:txBody>
      </p:sp>
      <p:sp>
        <p:nvSpPr>
          <p:cNvPr id="6" name="円柱 5"/>
          <p:cNvSpPr/>
          <p:nvPr/>
        </p:nvSpPr>
        <p:spPr>
          <a:xfrm>
            <a:off x="3379788" y="3074128"/>
            <a:ext cx="2388379" cy="106072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ビッグデータ</a:t>
            </a:r>
            <a:endParaRPr kumimoji="1" lang="ja-JP" altLang="en-US" sz="20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879864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人工知能の可能性と限界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627637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67764B-A080-D940-95DC-C7D9D64CC6E7}"/>
              </a:ext>
            </a:extLst>
          </p:cNvPr>
          <p:cNvSpPr>
            <a:spLocks noGrp="1"/>
          </p:cNvSpPr>
          <p:nvPr>
            <p:ph type="title"/>
          </p:nvPr>
        </p:nvSpPr>
        <p:spPr/>
        <p:txBody>
          <a:bodyPr/>
          <a:lstStyle/>
          <a:p>
            <a:r>
              <a:rPr kumimoji="1" lang="ja-JP" altLang="en-US"/>
              <a:t>人工知能にできること、できないこと</a:t>
            </a:r>
          </a:p>
        </p:txBody>
      </p:sp>
      <p:sp>
        <p:nvSpPr>
          <p:cNvPr id="3" name="スライド番号プレースホルダー 2">
            <a:extLst>
              <a:ext uri="{FF2B5EF4-FFF2-40B4-BE49-F238E27FC236}">
                <a16:creationId xmlns:a16="http://schemas.microsoft.com/office/drawing/2014/main" id="{1A493A11-5B13-EB4D-9585-E0F28F56863D}"/>
              </a:ext>
            </a:extLst>
          </p:cNvPr>
          <p:cNvSpPr>
            <a:spLocks noGrp="1"/>
          </p:cNvSpPr>
          <p:nvPr>
            <p:ph type="sldNum" sz="quarter" idx="12"/>
          </p:nvPr>
        </p:nvSpPr>
        <p:spPr/>
        <p:txBody>
          <a:bodyPr/>
          <a:lstStyle/>
          <a:p>
            <a:fld id="{8FF8CC5D-A65D-5946-99B5-645367A967AD}" type="slidenum">
              <a:rPr kumimoji="1" lang="ja-JP" altLang="en-US" smtClean="0"/>
              <a:t>105</a:t>
            </a:fld>
            <a:endParaRPr kumimoji="1" lang="ja-JP" altLang="en-US"/>
          </a:p>
        </p:txBody>
      </p:sp>
      <p:pic>
        <p:nvPicPr>
          <p:cNvPr id="4" name="図 3">
            <a:extLst>
              <a:ext uri="{FF2B5EF4-FFF2-40B4-BE49-F238E27FC236}">
                <a16:creationId xmlns:a16="http://schemas.microsoft.com/office/drawing/2014/main" id="{9E4C3ABA-5F7F-DA48-B724-40896841C4DC}"/>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10355" y="2106653"/>
            <a:ext cx="1720497" cy="1720497"/>
          </a:xfrm>
          <a:prstGeom prst="rect">
            <a:avLst/>
          </a:prstGeom>
        </p:spPr>
      </p:pic>
      <p:pic>
        <p:nvPicPr>
          <p:cNvPr id="8" name="図 7">
            <a:extLst>
              <a:ext uri="{FF2B5EF4-FFF2-40B4-BE49-F238E27FC236}">
                <a16:creationId xmlns:a16="http://schemas.microsoft.com/office/drawing/2014/main" id="{C16736AF-4531-744A-9851-FA6B202107C8}"/>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812276" y="2602899"/>
            <a:ext cx="898183" cy="840276"/>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8E79E8E8-A892-2A4A-B398-C31EA50A20D7}"/>
              </a:ext>
            </a:extLst>
          </p:cNvPr>
          <p:cNvSpPr txBox="1"/>
          <p:nvPr/>
        </p:nvSpPr>
        <p:spPr>
          <a:xfrm>
            <a:off x="433229" y="1974822"/>
            <a:ext cx="3057247" cy="523220"/>
          </a:xfrm>
          <a:prstGeom prst="rect">
            <a:avLst/>
          </a:prstGeom>
          <a:noFill/>
        </p:spPr>
        <p:txBody>
          <a:bodyPr wrap="none" rtlCol="0">
            <a:spAutoFit/>
          </a:bodyPr>
          <a:lstStyle/>
          <a:p>
            <a:pPr algn="ctr"/>
            <a:r>
              <a:rPr kumimoji="1" lang="ja-JP" altLang="en-US" sz="2800" b="1">
                <a:solidFill>
                  <a:schemeClr val="accent3">
                    <a:lumMod val="50000"/>
                  </a:schemeClr>
                </a:solidFill>
                <a:latin typeface="Meiryo" panose="020B0604030504040204" pitchFamily="34" charset="-128"/>
                <a:ea typeface="Meiryo" panose="020B0604030504040204" pitchFamily="34" charset="-128"/>
              </a:rPr>
              <a:t>これはネコである</a:t>
            </a:r>
          </a:p>
        </p:txBody>
      </p:sp>
      <p:sp>
        <p:nvSpPr>
          <p:cNvPr id="11" name="下矢印 10">
            <a:extLst>
              <a:ext uri="{FF2B5EF4-FFF2-40B4-BE49-F238E27FC236}">
                <a16:creationId xmlns:a16="http://schemas.microsoft.com/office/drawing/2014/main" id="{2AB53240-BEA9-7646-9230-84C870B88DB9}"/>
              </a:ext>
            </a:extLst>
          </p:cNvPr>
          <p:cNvSpPr/>
          <p:nvPr/>
        </p:nvSpPr>
        <p:spPr>
          <a:xfrm rot="16200000">
            <a:off x="3136779" y="2781421"/>
            <a:ext cx="858257" cy="465250"/>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200FEEF-F41A-5E4E-89B5-E3731A6E2C01}"/>
              </a:ext>
            </a:extLst>
          </p:cNvPr>
          <p:cNvSpPr txBox="1"/>
          <p:nvPr/>
        </p:nvSpPr>
        <p:spPr>
          <a:xfrm>
            <a:off x="2631711" y="2703895"/>
            <a:ext cx="646331" cy="646331"/>
          </a:xfrm>
          <a:prstGeom prst="rect">
            <a:avLst/>
          </a:prstGeom>
          <a:noFill/>
        </p:spPr>
        <p:txBody>
          <a:bodyPr wrap="none" rtlCol="0">
            <a:spAutoFit/>
          </a:bodyPr>
          <a:lstStyle/>
          <a:p>
            <a:pPr algn="ctr"/>
            <a:r>
              <a:rPr kumimoji="1" lang="ja-JP" altLang="en-US">
                <a:solidFill>
                  <a:schemeClr val="accent3">
                    <a:lumMod val="50000"/>
                  </a:schemeClr>
                </a:solidFill>
                <a:latin typeface="Meiryo" panose="020B0604030504040204" pitchFamily="34" charset="-128"/>
                <a:ea typeface="Meiryo" panose="020B0604030504040204" pitchFamily="34" charset="-128"/>
              </a:rPr>
              <a:t>認識</a:t>
            </a:r>
            <a:endParaRPr kumimoji="1"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50000"/>
                  </a:schemeClr>
                </a:solidFill>
                <a:latin typeface="Meiryo" panose="020B0604030504040204" pitchFamily="34" charset="-128"/>
                <a:ea typeface="Meiryo" panose="020B0604030504040204" pitchFamily="34" charset="-128"/>
              </a:rPr>
              <a:t>分類</a:t>
            </a:r>
          </a:p>
        </p:txBody>
      </p:sp>
      <p:sp>
        <p:nvSpPr>
          <p:cNvPr id="15" name="テキスト ボックス 14">
            <a:extLst>
              <a:ext uri="{FF2B5EF4-FFF2-40B4-BE49-F238E27FC236}">
                <a16:creationId xmlns:a16="http://schemas.microsoft.com/office/drawing/2014/main" id="{0D06F5DD-8054-7549-966B-F5668139F056}"/>
              </a:ext>
            </a:extLst>
          </p:cNvPr>
          <p:cNvSpPr txBox="1"/>
          <p:nvPr/>
        </p:nvSpPr>
        <p:spPr>
          <a:xfrm>
            <a:off x="416532" y="2699309"/>
            <a:ext cx="1338828" cy="646331"/>
          </a:xfrm>
          <a:prstGeom prst="rect">
            <a:avLst/>
          </a:prstGeom>
          <a:noFill/>
        </p:spPr>
        <p:txBody>
          <a:bodyPr wrap="none" rtlCol="0">
            <a:spAutoFit/>
          </a:bodyPr>
          <a:lstStyle/>
          <a:p>
            <a:pPr algn="ctr"/>
            <a:r>
              <a:rPr kumimoji="1" lang="ja-JP" altLang="en-US">
                <a:solidFill>
                  <a:schemeClr val="accent3">
                    <a:lumMod val="50000"/>
                  </a:schemeClr>
                </a:solidFill>
                <a:latin typeface="Meiryo" panose="020B0604030504040204" pitchFamily="34" charset="-128"/>
                <a:ea typeface="Meiryo" panose="020B0604030504040204" pitchFamily="34" charset="-128"/>
              </a:rPr>
              <a:t>人工知能に</a:t>
            </a:r>
            <a:endParaRPr kumimoji="1"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できること</a:t>
            </a: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99E2079-CC4E-F346-8EF3-CCA25BC9568F}"/>
              </a:ext>
            </a:extLst>
          </p:cNvPr>
          <p:cNvSpPr txBox="1"/>
          <p:nvPr/>
        </p:nvSpPr>
        <p:spPr>
          <a:xfrm>
            <a:off x="457201" y="3688446"/>
            <a:ext cx="3525324" cy="738664"/>
          </a:xfrm>
          <a:prstGeom prst="rect">
            <a:avLst/>
          </a:prstGeom>
          <a:noFill/>
        </p:spPr>
        <p:txBody>
          <a:bodyPr wrap="none" rtlCol="0">
            <a:spAutoFit/>
          </a:bodyPr>
          <a:lstStyle/>
          <a:p>
            <a:pPr marL="285750" indent="-285750">
              <a:buFont typeface="Wingdings" pitchFamily="2" charset="2"/>
              <a:buChar char="u"/>
            </a:pPr>
            <a:r>
              <a:rPr kumimoji="1" lang="ja-JP" altLang="en-US" sz="1400">
                <a:solidFill>
                  <a:schemeClr val="accent3">
                    <a:lumMod val="50000"/>
                  </a:schemeClr>
                </a:solidFill>
                <a:latin typeface="Meiryo" panose="020B0604030504040204" pitchFamily="34" charset="-128"/>
                <a:ea typeface="Meiryo" panose="020B0604030504040204" pitchFamily="34" charset="-128"/>
              </a:rPr>
              <a:t>株価が異常な値動きをしている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u"/>
            </a:pPr>
            <a:r>
              <a:rPr lang="ja-JP" altLang="en-US" sz="1400">
                <a:solidFill>
                  <a:schemeClr val="accent3">
                    <a:lumMod val="50000"/>
                  </a:schemeClr>
                </a:solidFill>
                <a:latin typeface="Meiryo" panose="020B0604030504040204" pitchFamily="34" charset="-128"/>
                <a:ea typeface="Meiryo" panose="020B0604030504040204" pitchFamily="34" charset="-128"/>
              </a:rPr>
              <a:t>機械の振動が正常時とは異なっている</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u"/>
            </a:pPr>
            <a:r>
              <a:rPr kumimoji="1" lang="ja-JP" altLang="en-US" sz="1400">
                <a:solidFill>
                  <a:schemeClr val="accent3">
                    <a:lumMod val="50000"/>
                  </a:schemeClr>
                </a:solidFill>
                <a:latin typeface="Meiryo" panose="020B0604030504040204" pitchFamily="34" charset="-128"/>
                <a:ea typeface="Meiryo" panose="020B0604030504040204" pitchFamily="34" charset="-128"/>
              </a:rPr>
              <a:t>ここに癌の病変がある</a:t>
            </a:r>
          </a:p>
        </p:txBody>
      </p:sp>
      <p:sp>
        <p:nvSpPr>
          <p:cNvPr id="20" name="テキスト ボックス 19">
            <a:extLst>
              <a:ext uri="{FF2B5EF4-FFF2-40B4-BE49-F238E27FC236}">
                <a16:creationId xmlns:a16="http://schemas.microsoft.com/office/drawing/2014/main" id="{C6E1DF8C-4D2D-644E-B208-162C477C53B7}"/>
              </a:ext>
            </a:extLst>
          </p:cNvPr>
          <p:cNvSpPr txBox="1"/>
          <p:nvPr/>
        </p:nvSpPr>
        <p:spPr>
          <a:xfrm>
            <a:off x="457200" y="4515273"/>
            <a:ext cx="3057248" cy="523220"/>
          </a:xfrm>
          <a:prstGeom prst="rect">
            <a:avLst/>
          </a:prstGeom>
          <a:noFill/>
        </p:spPr>
        <p:txBody>
          <a:bodyPr wrap="none" rtlCol="0">
            <a:spAutoFit/>
          </a:bodyPr>
          <a:lstStyle>
            <a:defPPr>
              <a:defRPr lang="ja-JP"/>
            </a:defPPr>
            <a:lvl1pPr algn="ctr">
              <a:defRPr sz="2800" b="1">
                <a:latin typeface="Meiryo" panose="020B0604030504040204" pitchFamily="34" charset="-128"/>
                <a:ea typeface="Meiryo" panose="020B0604030504040204" pitchFamily="34" charset="-128"/>
              </a:defRPr>
            </a:lvl1pPr>
          </a:lstStyle>
          <a:p>
            <a:r>
              <a:rPr lang="ja-JP" altLang="en-US">
                <a:solidFill>
                  <a:schemeClr val="accent3">
                    <a:lumMod val="50000"/>
                  </a:schemeClr>
                </a:solidFill>
              </a:rPr>
              <a:t>データを分析する</a:t>
            </a:r>
          </a:p>
        </p:txBody>
      </p:sp>
      <p:grpSp>
        <p:nvGrpSpPr>
          <p:cNvPr id="22" name="グループ化 21">
            <a:extLst>
              <a:ext uri="{FF2B5EF4-FFF2-40B4-BE49-F238E27FC236}">
                <a16:creationId xmlns:a16="http://schemas.microsoft.com/office/drawing/2014/main" id="{EB17036A-2B17-9541-B0CB-3B3ACE066B96}"/>
              </a:ext>
            </a:extLst>
          </p:cNvPr>
          <p:cNvGrpSpPr/>
          <p:nvPr/>
        </p:nvGrpSpPr>
        <p:grpSpPr>
          <a:xfrm>
            <a:off x="4535684" y="1974822"/>
            <a:ext cx="4243469" cy="3060180"/>
            <a:chOff x="4535684" y="1974822"/>
            <a:chExt cx="4243469" cy="3060180"/>
          </a:xfrm>
        </p:grpSpPr>
        <p:grpSp>
          <p:nvGrpSpPr>
            <p:cNvPr id="7" name="グループ化 6">
              <a:extLst>
                <a:ext uri="{FF2B5EF4-FFF2-40B4-BE49-F238E27FC236}">
                  <a16:creationId xmlns:a16="http://schemas.microsoft.com/office/drawing/2014/main" id="{45B28FF0-E09D-CE47-A5BE-7ACC4A6FFFBC}"/>
                </a:ext>
              </a:extLst>
            </p:cNvPr>
            <p:cNvGrpSpPr/>
            <p:nvPr/>
          </p:nvGrpSpPr>
          <p:grpSpPr>
            <a:xfrm>
              <a:off x="6657419" y="2602899"/>
              <a:ext cx="397060" cy="840276"/>
              <a:chOff x="2455891" y="969767"/>
              <a:chExt cx="339730" cy="756150"/>
            </a:xfrm>
          </p:grpSpPr>
          <p:sp>
            <p:nvSpPr>
              <p:cNvPr id="5" name="円/楕円 4">
                <a:extLst>
                  <a:ext uri="{FF2B5EF4-FFF2-40B4-BE49-F238E27FC236}">
                    <a16:creationId xmlns:a16="http://schemas.microsoft.com/office/drawing/2014/main" id="{EB9B370F-90A3-BB45-9568-B0776CE8689B}"/>
                  </a:ext>
                </a:extLst>
              </p:cNvPr>
              <p:cNvSpPr/>
              <p:nvPr/>
            </p:nvSpPr>
            <p:spPr>
              <a:xfrm>
                <a:off x="2455891" y="969767"/>
                <a:ext cx="339729" cy="346748"/>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フローチャート: 論理積ゲート 5">
                <a:extLst>
                  <a:ext uri="{FF2B5EF4-FFF2-40B4-BE49-F238E27FC236}">
                    <a16:creationId xmlns:a16="http://schemas.microsoft.com/office/drawing/2014/main" id="{387A8334-2F24-1545-99E5-4CBBB4A2EE18}"/>
                  </a:ext>
                </a:extLst>
              </p:cNvPr>
              <p:cNvSpPr/>
              <p:nvPr/>
            </p:nvSpPr>
            <p:spPr>
              <a:xfrm rot="16200000">
                <a:off x="2421055" y="1351351"/>
                <a:ext cx="409402" cy="339730"/>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10" name="テキスト ボックス 9">
              <a:extLst>
                <a:ext uri="{FF2B5EF4-FFF2-40B4-BE49-F238E27FC236}">
                  <a16:creationId xmlns:a16="http://schemas.microsoft.com/office/drawing/2014/main" id="{42809E08-9359-1F4A-A7E2-06431E686E5E}"/>
                </a:ext>
              </a:extLst>
            </p:cNvPr>
            <p:cNvSpPr txBox="1"/>
            <p:nvPr/>
          </p:nvSpPr>
          <p:spPr>
            <a:xfrm>
              <a:off x="5667823" y="1974822"/>
              <a:ext cx="3057247" cy="523220"/>
            </a:xfrm>
            <a:prstGeom prst="rect">
              <a:avLst/>
            </a:prstGeom>
            <a:noFill/>
          </p:spPr>
          <p:txBody>
            <a:bodyPr wrap="none" rtlCol="0">
              <a:spAutoFit/>
            </a:bodyPr>
            <a:lstStyle/>
            <a:p>
              <a:pPr algn="ctr"/>
              <a:r>
                <a:rPr kumimoji="1" lang="ja-JP" altLang="en-US" sz="2800" b="1">
                  <a:solidFill>
                    <a:srgbClr val="002060"/>
                  </a:solidFill>
                  <a:latin typeface="Meiryo" panose="020B0604030504040204" pitchFamily="34" charset="-128"/>
                  <a:ea typeface="Meiryo" panose="020B0604030504040204" pitchFamily="34" charset="-128"/>
                </a:rPr>
                <a:t>私はネコを見たい</a:t>
              </a:r>
            </a:p>
          </p:txBody>
        </p:sp>
        <p:sp>
          <p:nvSpPr>
            <p:cNvPr id="14" name="テキスト ボックス 13">
              <a:extLst>
                <a:ext uri="{FF2B5EF4-FFF2-40B4-BE49-F238E27FC236}">
                  <a16:creationId xmlns:a16="http://schemas.microsoft.com/office/drawing/2014/main" id="{C044FDAB-D48D-9045-8C91-77597A6FD383}"/>
                </a:ext>
              </a:extLst>
            </p:cNvPr>
            <p:cNvSpPr txBox="1"/>
            <p:nvPr/>
          </p:nvSpPr>
          <p:spPr>
            <a:xfrm>
              <a:off x="5886261" y="2699309"/>
              <a:ext cx="646331" cy="646331"/>
            </a:xfrm>
            <a:prstGeom prst="rect">
              <a:avLst/>
            </a:prstGeom>
            <a:noFill/>
          </p:spPr>
          <p:txBody>
            <a:bodyPr wrap="none" rtlCol="0">
              <a:spAutoFit/>
            </a:bodyPr>
            <a:lstStyle/>
            <a:p>
              <a:pPr algn="ctr"/>
              <a:r>
                <a:rPr kumimoji="1" lang="ja-JP" altLang="en-US">
                  <a:solidFill>
                    <a:srgbClr val="002060"/>
                  </a:solidFill>
                  <a:latin typeface="Meiryo" panose="020B0604030504040204" pitchFamily="34" charset="-128"/>
                  <a:ea typeface="Meiryo" panose="020B0604030504040204" pitchFamily="34" charset="-128"/>
                </a:rPr>
                <a:t>意志</a:t>
              </a:r>
              <a:endParaRPr kumimoji="1" lang="en-US" altLang="ja-JP" dirty="0">
                <a:solidFill>
                  <a:srgbClr val="002060"/>
                </a:solidFill>
                <a:latin typeface="Meiryo" panose="020B0604030504040204" pitchFamily="34" charset="-128"/>
                <a:ea typeface="Meiryo" panose="020B0604030504040204" pitchFamily="34" charset="-128"/>
              </a:endParaRPr>
            </a:p>
            <a:p>
              <a:pPr algn="ctr"/>
              <a:r>
                <a:rPr kumimoji="1" lang="ja-JP" altLang="en-US">
                  <a:solidFill>
                    <a:srgbClr val="002060"/>
                  </a:solidFill>
                  <a:latin typeface="Meiryo" panose="020B0604030504040204" pitchFamily="34" charset="-128"/>
                  <a:ea typeface="Meiryo" panose="020B0604030504040204" pitchFamily="34" charset="-128"/>
                </a:rPr>
                <a:t>問い</a:t>
              </a:r>
            </a:p>
          </p:txBody>
        </p:sp>
        <p:sp>
          <p:nvSpPr>
            <p:cNvPr id="16" name="テキスト ボックス 15">
              <a:extLst>
                <a:ext uri="{FF2B5EF4-FFF2-40B4-BE49-F238E27FC236}">
                  <a16:creationId xmlns:a16="http://schemas.microsoft.com/office/drawing/2014/main" id="{8F573620-BBB9-FA49-B57C-C2DBFCE15DD4}"/>
                </a:ext>
              </a:extLst>
            </p:cNvPr>
            <p:cNvSpPr txBox="1"/>
            <p:nvPr/>
          </p:nvSpPr>
          <p:spPr>
            <a:xfrm>
              <a:off x="7117138" y="2699309"/>
              <a:ext cx="1569660" cy="646331"/>
            </a:xfrm>
            <a:prstGeom prst="rect">
              <a:avLst/>
            </a:prstGeom>
            <a:noFill/>
          </p:spPr>
          <p:txBody>
            <a:bodyPr wrap="none" rtlCol="0">
              <a:spAutoFit/>
            </a:bodyPr>
            <a:lstStyle/>
            <a:p>
              <a:pPr algn="r"/>
              <a:r>
                <a:rPr kumimoji="1" lang="ja-JP" altLang="en-US">
                  <a:solidFill>
                    <a:srgbClr val="002060"/>
                  </a:solidFill>
                  <a:latin typeface="Meiryo" panose="020B0604030504040204" pitchFamily="34" charset="-128"/>
                  <a:ea typeface="Meiryo" panose="020B0604030504040204" pitchFamily="34" charset="-128"/>
                </a:rPr>
                <a:t>人工知能に</a:t>
              </a:r>
              <a:endParaRPr kumimoji="1" lang="en-US" altLang="ja-JP" dirty="0">
                <a:solidFill>
                  <a:srgbClr val="002060"/>
                </a:solidFill>
                <a:latin typeface="Meiryo" panose="020B0604030504040204" pitchFamily="34" charset="-128"/>
                <a:ea typeface="Meiryo" panose="020B0604030504040204" pitchFamily="34" charset="-128"/>
              </a:endParaRPr>
            </a:p>
            <a:p>
              <a:pPr algn="r"/>
              <a:r>
                <a:rPr lang="ja-JP" altLang="en-US">
                  <a:solidFill>
                    <a:srgbClr val="002060"/>
                  </a:solidFill>
                  <a:latin typeface="Meiryo" panose="020B0604030504040204" pitchFamily="34" charset="-128"/>
                  <a:ea typeface="Meiryo" panose="020B0604030504040204" pitchFamily="34" charset="-128"/>
                </a:rPr>
                <a:t>できないこと</a:t>
              </a:r>
              <a:endParaRPr kumimoji="1" lang="ja-JP" altLang="en-US">
                <a:solidFill>
                  <a:srgbClr val="002060"/>
                </a:solidFill>
                <a:latin typeface="Meiryo" panose="020B0604030504040204" pitchFamily="34" charset="-128"/>
                <a:ea typeface="Meiryo" panose="020B0604030504040204" pitchFamily="34" charset="-128"/>
              </a:endParaRPr>
            </a:p>
          </p:txBody>
        </p:sp>
        <p:sp>
          <p:nvSpPr>
            <p:cNvPr id="18" name="下矢印 17">
              <a:extLst>
                <a:ext uri="{FF2B5EF4-FFF2-40B4-BE49-F238E27FC236}">
                  <a16:creationId xmlns:a16="http://schemas.microsoft.com/office/drawing/2014/main" id="{B0AF716E-DB68-6348-A900-E399CA3F12E5}"/>
                </a:ext>
              </a:extLst>
            </p:cNvPr>
            <p:cNvSpPr/>
            <p:nvPr/>
          </p:nvSpPr>
          <p:spPr>
            <a:xfrm rot="5400000" flipH="1">
              <a:off x="5161847" y="2781421"/>
              <a:ext cx="858257" cy="465250"/>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FB7D3963-1A1B-A743-B50D-F7E3BE50089F}"/>
                </a:ext>
              </a:extLst>
            </p:cNvPr>
            <p:cNvSpPr txBox="1"/>
            <p:nvPr/>
          </p:nvSpPr>
          <p:spPr>
            <a:xfrm>
              <a:off x="4535684" y="3691922"/>
              <a:ext cx="4243469" cy="738664"/>
            </a:xfrm>
            <a:prstGeom prst="rect">
              <a:avLst/>
            </a:prstGeom>
            <a:noFill/>
          </p:spPr>
          <p:txBody>
            <a:bodyPr wrap="none" rtlCol="0">
              <a:spAutoFit/>
            </a:bodyPr>
            <a:lstStyle/>
            <a:p>
              <a:pPr marL="285750" indent="-285750">
                <a:buFont typeface="Wingdings" pitchFamily="2" charset="2"/>
                <a:buChar char="Ø"/>
              </a:pPr>
              <a:r>
                <a:rPr kumimoji="1" lang="ja-JP" altLang="en-US" sz="1400">
                  <a:solidFill>
                    <a:srgbClr val="002060"/>
                  </a:solidFill>
                  <a:latin typeface="Meiryo" panose="020B0604030504040204" pitchFamily="34" charset="-128"/>
                  <a:ea typeface="Meiryo" panose="020B0604030504040204" pitchFamily="34" charset="-128"/>
                </a:rPr>
                <a:t>なぜそうなっているのか？どうすべきか？</a:t>
              </a:r>
              <a:endParaRPr kumimoji="1" lang="en-US" altLang="ja-JP" sz="14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2060"/>
                  </a:solidFill>
                  <a:latin typeface="Meiryo" panose="020B0604030504040204" pitchFamily="34" charset="-128"/>
                  <a:ea typeface="Meiryo" panose="020B0604030504040204" pitchFamily="34" charset="-128"/>
                </a:rPr>
                <a:t>これは故障なのか？どのような対応が必要か？</a:t>
              </a:r>
              <a:endParaRPr lang="en-US" altLang="ja-JP" sz="14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2060"/>
                  </a:solidFill>
                  <a:latin typeface="Meiryo" panose="020B0604030504040204" pitchFamily="34" charset="-128"/>
                  <a:ea typeface="Meiryo" panose="020B0604030504040204" pitchFamily="34" charset="-128"/>
                </a:rPr>
                <a:t>なぜ癌になったのか？どう伝えるべきか？</a:t>
              </a:r>
              <a:endParaRPr kumimoji="1" lang="ja-JP" altLang="en-US" sz="1400">
                <a:solidFill>
                  <a:srgbClr val="002060"/>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A5713BF-8C8A-2742-B461-F0F536BE0AC4}"/>
                </a:ext>
              </a:extLst>
            </p:cNvPr>
            <p:cNvSpPr txBox="1"/>
            <p:nvPr/>
          </p:nvSpPr>
          <p:spPr>
            <a:xfrm>
              <a:off x="6376888" y="4511782"/>
              <a:ext cx="2339102" cy="523220"/>
            </a:xfrm>
            <a:prstGeom prst="rect">
              <a:avLst/>
            </a:prstGeom>
            <a:noFill/>
          </p:spPr>
          <p:txBody>
            <a:bodyPr wrap="none" rtlCol="0">
              <a:spAutoFit/>
            </a:bodyPr>
            <a:lstStyle>
              <a:defPPr>
                <a:defRPr lang="ja-JP"/>
              </a:defPPr>
              <a:lvl1pPr algn="ctr">
                <a:defRPr sz="2800" b="1">
                  <a:latin typeface="Meiryo" panose="020B0604030504040204" pitchFamily="34" charset="-128"/>
                  <a:ea typeface="Meiryo" panose="020B0604030504040204" pitchFamily="34" charset="-128"/>
                </a:defRPr>
              </a:lvl1pPr>
            </a:lstStyle>
            <a:p>
              <a:r>
                <a:rPr lang="ja-JP" altLang="en-US">
                  <a:solidFill>
                    <a:srgbClr val="002060"/>
                  </a:solidFill>
                </a:rPr>
                <a:t>意味を見出す</a:t>
              </a:r>
            </a:p>
          </p:txBody>
        </p:sp>
      </p:grpSp>
    </p:spTree>
    <p:extLst>
      <p:ext uri="{BB962C8B-B14F-4D97-AF65-F5344CB8AC3E}">
        <p14:creationId xmlns:p14="http://schemas.microsoft.com/office/powerpoint/2010/main" val="365381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639676" y="822704"/>
            <a:ext cx="4320480" cy="56279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79512" y="825348"/>
            <a:ext cx="4320480" cy="562798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人工知能の</a:t>
            </a:r>
            <a:r>
              <a:rPr kumimoji="1" lang="en-US" altLang="ja-JP" dirty="0"/>
              <a:t>2</a:t>
            </a:r>
            <a:r>
              <a:rPr kumimoji="1" lang="ja-JP" altLang="en-US" dirty="0"/>
              <a:t>つの方向性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106</a:t>
            </a:fld>
            <a:endParaRPr kumimoji="1" lang="ja-JP" altLang="en-US"/>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9692" y="3590872"/>
            <a:ext cx="1384616" cy="65953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9692" y="4793769"/>
            <a:ext cx="1384616" cy="723463"/>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9692" y="2254092"/>
            <a:ext cx="1384616" cy="723462"/>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79692" y="3167921"/>
            <a:ext cx="151996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視覚（</a:t>
            </a:r>
            <a:r>
              <a:rPr kumimoji="1" lang="en-US" altLang="ja-JP" dirty="0">
                <a:solidFill>
                  <a:srgbClr val="002060"/>
                </a:solidFill>
                <a:latin typeface="Meiryo" charset="-128"/>
                <a:ea typeface="Meiryo" charset="-128"/>
                <a:cs typeface="Meiryo" charset="-128"/>
              </a:rPr>
              <a:t>See</a:t>
            </a:r>
            <a:r>
              <a:rPr kumimoji="1" lang="ja-JP" altLang="en-US" dirty="0">
                <a:solidFill>
                  <a:srgbClr val="002060"/>
                </a:solidFill>
                <a:latin typeface="Meiryo" charset="-128"/>
                <a:ea typeface="Meiryo" charset="-128"/>
                <a:cs typeface="Meiryo" charset="-128"/>
              </a:rPr>
              <a:t>）</a:t>
            </a:r>
          </a:p>
        </p:txBody>
      </p:sp>
      <p:sp>
        <p:nvSpPr>
          <p:cNvPr id="13" name="テキスト ボックス 12"/>
          <p:cNvSpPr txBox="1"/>
          <p:nvPr/>
        </p:nvSpPr>
        <p:spPr>
          <a:xfrm>
            <a:off x="3872705" y="4453108"/>
            <a:ext cx="151515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聴覚</a:t>
            </a:r>
            <a:r>
              <a:rPr kumimoji="1" lang="en-US" altLang="ja-JP" dirty="0">
                <a:solidFill>
                  <a:srgbClr val="002060"/>
                </a:solidFill>
                <a:latin typeface="Meiryo" charset="-128"/>
                <a:ea typeface="Meiryo" charset="-128"/>
                <a:cs typeface="Meiryo" charset="-128"/>
              </a:rPr>
              <a:t>(Listen)</a:t>
            </a:r>
          </a:p>
        </p:txBody>
      </p:sp>
      <p:sp>
        <p:nvSpPr>
          <p:cNvPr id="14" name="テキスト ボックス 13"/>
          <p:cNvSpPr txBox="1"/>
          <p:nvPr/>
        </p:nvSpPr>
        <p:spPr>
          <a:xfrm>
            <a:off x="3879692" y="1884760"/>
            <a:ext cx="154907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対話（</a:t>
            </a:r>
            <a:r>
              <a:rPr kumimoji="1" lang="en-US" altLang="ja-JP" dirty="0">
                <a:solidFill>
                  <a:srgbClr val="002060"/>
                </a:solidFill>
                <a:latin typeface="Meiryo" charset="-128"/>
                <a:ea typeface="Meiryo" charset="-128"/>
                <a:cs typeface="Meiryo" charset="-128"/>
              </a:rPr>
              <a:t>Talk</a:t>
            </a:r>
            <a:r>
              <a:rPr kumimoji="1" lang="ja-JP" altLang="en-US" dirty="0">
                <a:solidFill>
                  <a:srgbClr val="002060"/>
                </a:solidFill>
                <a:latin typeface="Meiryo" charset="-128"/>
                <a:ea typeface="Meiryo" charset="-128"/>
                <a:cs typeface="Meiryo" charset="-128"/>
              </a:rPr>
              <a:t>）</a:t>
            </a:r>
          </a:p>
        </p:txBody>
      </p:sp>
      <p:sp>
        <p:nvSpPr>
          <p:cNvPr id="16" name="テキスト ボックス 15"/>
          <p:cNvSpPr txBox="1"/>
          <p:nvPr/>
        </p:nvSpPr>
        <p:spPr>
          <a:xfrm>
            <a:off x="6565484" y="1045829"/>
            <a:ext cx="2339102" cy="461665"/>
          </a:xfrm>
          <a:prstGeom prst="rect">
            <a:avLst/>
          </a:prstGeom>
          <a:noFill/>
        </p:spPr>
        <p:txBody>
          <a:bodyPr wrap="none" rtlCol="0">
            <a:spAutoFit/>
          </a:bodyPr>
          <a:lstStyle/>
          <a:p>
            <a:pPr algn="r"/>
            <a:r>
              <a:rPr kumimoji="1" lang="ja-JP" altLang="en-US" sz="2400" b="1" dirty="0">
                <a:solidFill>
                  <a:srgbClr val="009051"/>
                </a:solidFill>
                <a:latin typeface="Meiryo" charset="-128"/>
                <a:ea typeface="Meiryo" charset="-128"/>
                <a:cs typeface="Meiryo" charset="-128"/>
              </a:rPr>
              <a:t>特化型人工知能</a:t>
            </a:r>
          </a:p>
        </p:txBody>
      </p:sp>
      <p:sp>
        <p:nvSpPr>
          <p:cNvPr id="17" name="テキスト ボックス 16"/>
          <p:cNvSpPr txBox="1"/>
          <p:nvPr/>
        </p:nvSpPr>
        <p:spPr>
          <a:xfrm>
            <a:off x="5436970" y="1434262"/>
            <a:ext cx="3467616" cy="338554"/>
          </a:xfrm>
          <a:prstGeom prst="rect">
            <a:avLst/>
          </a:prstGeom>
          <a:noFill/>
        </p:spPr>
        <p:txBody>
          <a:bodyPr wrap="none" rtlCol="0">
            <a:spAutoFit/>
          </a:bodyPr>
          <a:lstStyle/>
          <a:p>
            <a:pPr algn="r"/>
            <a:r>
              <a:rPr kumimoji="1" lang="ja-JP" altLang="en-US" sz="1600" dirty="0">
                <a:solidFill>
                  <a:schemeClr val="tx1">
                    <a:lumMod val="50000"/>
                    <a:lumOff val="50000"/>
                  </a:schemeClr>
                </a:solidFill>
                <a:latin typeface="Meiryo" charset="-128"/>
                <a:ea typeface="Meiryo" charset="-128"/>
                <a:cs typeface="Meiryo" charset="-128"/>
              </a:rPr>
              <a:t>個別の領域において知的に振る舞う</a:t>
            </a:r>
          </a:p>
        </p:txBody>
      </p:sp>
      <p:sp>
        <p:nvSpPr>
          <p:cNvPr id="18" name="テキスト ボックス 17"/>
          <p:cNvSpPr txBox="1"/>
          <p:nvPr/>
        </p:nvSpPr>
        <p:spPr>
          <a:xfrm>
            <a:off x="234363" y="1041819"/>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汎用型人工知能</a:t>
            </a:r>
          </a:p>
        </p:txBody>
      </p:sp>
      <p:sp>
        <p:nvSpPr>
          <p:cNvPr id="19" name="テキスト ボックス 18"/>
          <p:cNvSpPr txBox="1"/>
          <p:nvPr/>
        </p:nvSpPr>
        <p:spPr>
          <a:xfrm>
            <a:off x="234363" y="1434185"/>
            <a:ext cx="4083169" cy="338554"/>
          </a:xfrm>
          <a:prstGeom prst="rect">
            <a:avLst/>
          </a:prstGeom>
          <a:noFill/>
        </p:spPr>
        <p:txBody>
          <a:bodyPr wrap="none" rtlCol="0">
            <a:spAutoFit/>
          </a:bodyPr>
          <a:lstStyle/>
          <a:p>
            <a:r>
              <a:rPr kumimoji="1" lang="ja-JP" altLang="en-US" sz="1600" dirty="0">
                <a:solidFill>
                  <a:schemeClr val="tx1">
                    <a:lumMod val="50000"/>
                    <a:lumOff val="50000"/>
                  </a:schemeClr>
                </a:solidFill>
                <a:latin typeface="Meiryo" charset="-128"/>
                <a:ea typeface="Meiryo" charset="-128"/>
                <a:cs typeface="Meiryo" charset="-128"/>
              </a:rPr>
              <a:t>異なる領域で多様で複雑な問題を解決する</a:t>
            </a:r>
          </a:p>
        </p:txBody>
      </p:sp>
      <p:sp>
        <p:nvSpPr>
          <p:cNvPr id="32" name="テキスト ボックス 31"/>
          <p:cNvSpPr txBox="1"/>
          <p:nvPr/>
        </p:nvSpPr>
        <p:spPr>
          <a:xfrm>
            <a:off x="446791" y="2456958"/>
            <a:ext cx="2262158" cy="646331"/>
          </a:xfrm>
          <a:prstGeom prst="rect">
            <a:avLst/>
          </a:prstGeom>
          <a:noFill/>
        </p:spPr>
        <p:txBody>
          <a:bodyPr wrap="none" rtlCol="0">
            <a:spAutoFit/>
          </a:bodyPr>
          <a:lstStyle/>
          <a:p>
            <a:r>
              <a:rPr kumimoji="1" lang="ja-JP" altLang="en-US" dirty="0">
                <a:solidFill>
                  <a:schemeClr val="tx1">
                    <a:lumMod val="50000"/>
                    <a:lumOff val="50000"/>
                  </a:schemeClr>
                </a:solidFill>
                <a:latin typeface="Meiryo" charset="-128"/>
                <a:ea typeface="Meiryo" charset="-128"/>
                <a:cs typeface="Meiryo" charset="-128"/>
              </a:rPr>
              <a:t>自己理解・自己制御</a:t>
            </a:r>
            <a:endParaRPr kumimoji="1" lang="en-US" altLang="ja-JP" dirty="0">
              <a:solidFill>
                <a:schemeClr val="tx1">
                  <a:lumMod val="50000"/>
                  <a:lumOff val="50000"/>
                </a:schemeClr>
              </a:solidFill>
              <a:latin typeface="Meiryo" charset="-128"/>
              <a:ea typeface="Meiryo" charset="-128"/>
              <a:cs typeface="Meiryo" charset="-128"/>
            </a:endParaRPr>
          </a:p>
          <a:p>
            <a:r>
              <a:rPr lang="ja-JP" altLang="en-US" dirty="0">
                <a:solidFill>
                  <a:schemeClr val="tx1">
                    <a:lumMod val="50000"/>
                    <a:lumOff val="50000"/>
                  </a:schemeClr>
                </a:solidFill>
                <a:latin typeface="Meiryo" charset="-128"/>
                <a:ea typeface="Meiryo" charset="-128"/>
                <a:cs typeface="Meiryo" charset="-128"/>
              </a:rPr>
              <a:t>意識・意欲を持つ</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234363" y="5661248"/>
            <a:ext cx="3268107" cy="646331"/>
          </a:xfrm>
          <a:prstGeom prst="rect">
            <a:avLst/>
          </a:prstGeom>
          <a:noFill/>
        </p:spPr>
        <p:txBody>
          <a:bodyPr wrap="square" rtlCol="0">
            <a:spAutoFit/>
          </a:bodyPr>
          <a:lstStyle/>
          <a:p>
            <a:r>
              <a:rPr kumimoji="1" lang="ja-JP" altLang="en-US" dirty="0">
                <a:solidFill>
                  <a:srgbClr val="0432FF"/>
                </a:solidFill>
                <a:latin typeface="Meiryo" charset="-128"/>
                <a:ea typeface="Meiryo" charset="-128"/>
                <a:cs typeface="Meiryo" charset="-128"/>
              </a:rPr>
              <a:t>自ら課題を発見し</a:t>
            </a:r>
            <a:endParaRPr kumimoji="1" lang="en-US" altLang="ja-JP" dirty="0">
              <a:solidFill>
                <a:srgbClr val="0432FF"/>
              </a:solidFill>
              <a:latin typeface="Meiryo" charset="-128"/>
              <a:ea typeface="Meiryo" charset="-128"/>
              <a:cs typeface="Meiryo" charset="-128"/>
            </a:endParaRPr>
          </a:p>
          <a:p>
            <a:r>
              <a:rPr kumimoji="1" lang="ja-JP" altLang="en-US" dirty="0">
                <a:solidFill>
                  <a:srgbClr val="0432FF"/>
                </a:solidFill>
                <a:latin typeface="Meiryo" charset="-128"/>
                <a:ea typeface="Meiryo" charset="-128"/>
                <a:cs typeface="Meiryo" charset="-128"/>
              </a:rPr>
              <a:t>自律的に能力を高めてゆく</a:t>
            </a:r>
          </a:p>
        </p:txBody>
      </p:sp>
      <p:pic>
        <p:nvPicPr>
          <p:cNvPr id="24" name="図 23" descr="brain-illustration-1940x900_35269.jpg"/>
          <p:cNvPicPr>
            <a:picLocks noChangeAspect="1"/>
          </p:cNvPicPr>
          <p:nvPr/>
        </p:nvPicPr>
        <p:blipFill>
          <a:blip r:embed="rId6"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0" y="3168487"/>
            <a:ext cx="3059832" cy="1653953"/>
          </a:xfrm>
          <a:prstGeom prst="rect">
            <a:avLst/>
          </a:prstGeom>
        </p:spPr>
      </p:pic>
      <p:pic>
        <p:nvPicPr>
          <p:cNvPr id="25" name="図 24" descr="brain-illustration-1940x900_35269.jpg"/>
          <p:cNvPicPr>
            <a:picLocks noChangeAspect="1"/>
          </p:cNvPicPr>
          <p:nvPr/>
        </p:nvPicPr>
        <p:blipFill>
          <a:blip r:embed="rId7"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932246" y="2254092"/>
            <a:ext cx="1338415" cy="723463"/>
          </a:xfrm>
          <a:prstGeom prst="rect">
            <a:avLst/>
          </a:prstGeom>
        </p:spPr>
      </p:pic>
      <p:pic>
        <p:nvPicPr>
          <p:cNvPr id="26" name="図 25" descr="brain-illustration-1940x900_35269.jpg"/>
          <p:cNvPicPr>
            <a:picLocks noChangeAspect="1"/>
          </p:cNvPicPr>
          <p:nvPr/>
        </p:nvPicPr>
        <p:blipFill>
          <a:blip r:embed="rId7"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932246" y="3505286"/>
            <a:ext cx="1338415" cy="723463"/>
          </a:xfrm>
          <a:prstGeom prst="rect">
            <a:avLst/>
          </a:prstGeom>
        </p:spPr>
      </p:pic>
      <p:pic>
        <p:nvPicPr>
          <p:cNvPr id="28" name="図 27" descr="brain-illustration-1940x900_35269.jpg"/>
          <p:cNvPicPr>
            <a:picLocks noChangeAspect="1"/>
          </p:cNvPicPr>
          <p:nvPr/>
        </p:nvPicPr>
        <p:blipFill>
          <a:blip r:embed="rId7"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932246" y="4793769"/>
            <a:ext cx="1338415" cy="723463"/>
          </a:xfrm>
          <a:prstGeom prst="rect">
            <a:avLst/>
          </a:prstGeom>
        </p:spPr>
      </p:pic>
      <p:sp>
        <p:nvSpPr>
          <p:cNvPr id="29" name="テキスト ボックス 28"/>
          <p:cNvSpPr txBox="1"/>
          <p:nvPr/>
        </p:nvSpPr>
        <p:spPr>
          <a:xfrm>
            <a:off x="6100981" y="5680874"/>
            <a:ext cx="2803605" cy="646331"/>
          </a:xfrm>
          <a:prstGeom prst="rect">
            <a:avLst/>
          </a:prstGeom>
          <a:noFill/>
        </p:spPr>
        <p:txBody>
          <a:bodyPr wrap="square" rtlCol="0">
            <a:spAutoFit/>
          </a:bodyPr>
          <a:lstStyle/>
          <a:p>
            <a:pPr algn="r"/>
            <a:r>
              <a:rPr kumimoji="1" lang="ja-JP" altLang="en-US" dirty="0">
                <a:solidFill>
                  <a:srgbClr val="00B050"/>
                </a:solidFill>
                <a:latin typeface="Meiryo" charset="-128"/>
                <a:ea typeface="Meiryo" charset="-128"/>
                <a:cs typeface="Meiryo" charset="-128"/>
              </a:rPr>
              <a:t>人間が課題を発見し</a:t>
            </a:r>
            <a:endParaRPr kumimoji="1" lang="en-US" altLang="ja-JP" dirty="0">
              <a:solidFill>
                <a:srgbClr val="00B050"/>
              </a:solidFill>
              <a:latin typeface="Meiryo" charset="-128"/>
              <a:ea typeface="Meiryo" charset="-128"/>
              <a:cs typeface="Meiryo" charset="-128"/>
            </a:endParaRPr>
          </a:p>
          <a:p>
            <a:pPr algn="r"/>
            <a:r>
              <a:rPr kumimoji="1" lang="ja-JP" altLang="en-US" dirty="0">
                <a:solidFill>
                  <a:srgbClr val="00B050"/>
                </a:solidFill>
                <a:latin typeface="Meiryo" charset="-128"/>
                <a:ea typeface="Meiryo" charset="-128"/>
                <a:cs typeface="Meiryo" charset="-128"/>
              </a:rPr>
              <a:t>人間が能力を高めてゆく</a:t>
            </a:r>
          </a:p>
        </p:txBody>
      </p:sp>
      <p:cxnSp>
        <p:nvCxnSpPr>
          <p:cNvPr id="5" name="直線矢印コネクタ 4"/>
          <p:cNvCxnSpPr>
            <a:endCxn id="11" idx="1"/>
          </p:cNvCxnSpPr>
          <p:nvPr/>
        </p:nvCxnSpPr>
        <p:spPr>
          <a:xfrm flipV="1">
            <a:off x="2411760" y="2615823"/>
            <a:ext cx="1467932" cy="1310430"/>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endCxn id="8" idx="1"/>
          </p:cNvCxnSpPr>
          <p:nvPr/>
        </p:nvCxnSpPr>
        <p:spPr>
          <a:xfrm flipV="1">
            <a:off x="2411760" y="3920637"/>
            <a:ext cx="1467932" cy="5616"/>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endCxn id="9" idx="1"/>
          </p:cNvCxnSpPr>
          <p:nvPr/>
        </p:nvCxnSpPr>
        <p:spPr>
          <a:xfrm>
            <a:off x="2411760" y="3926253"/>
            <a:ext cx="1467932" cy="1229248"/>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endCxn id="11" idx="3"/>
          </p:cNvCxnSpPr>
          <p:nvPr/>
        </p:nvCxnSpPr>
        <p:spPr>
          <a:xfrm flipH="1">
            <a:off x="5264308" y="2615823"/>
            <a:ext cx="1906470" cy="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endCxn id="8" idx="3"/>
          </p:cNvCxnSpPr>
          <p:nvPr/>
        </p:nvCxnSpPr>
        <p:spPr>
          <a:xfrm flipH="1" flipV="1">
            <a:off x="5264308" y="3920637"/>
            <a:ext cx="1906470" cy="6392"/>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endCxn id="9" idx="3"/>
          </p:cNvCxnSpPr>
          <p:nvPr/>
        </p:nvCxnSpPr>
        <p:spPr>
          <a:xfrm flipH="1" flipV="1">
            <a:off x="5264308" y="5155501"/>
            <a:ext cx="1906470" cy="1633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91136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2A7C7E70-6CF9-E243-8129-B926D89163BE}"/>
              </a:ext>
            </a:extLst>
          </p:cNvPr>
          <p:cNvSpPr/>
          <p:nvPr/>
        </p:nvSpPr>
        <p:spPr>
          <a:xfrm>
            <a:off x="4761426" y="2016682"/>
            <a:ext cx="1197179" cy="42952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D9BE1A65-7E15-254B-A3D2-0218CBBDAF46}"/>
              </a:ext>
            </a:extLst>
          </p:cNvPr>
          <p:cNvSpPr/>
          <p:nvPr/>
        </p:nvSpPr>
        <p:spPr>
          <a:xfrm>
            <a:off x="3530082" y="2016682"/>
            <a:ext cx="1197179" cy="42952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F96713B-6B2E-B244-B5ED-70476A8E7575}"/>
              </a:ext>
            </a:extLst>
          </p:cNvPr>
          <p:cNvSpPr>
            <a:spLocks noGrp="1"/>
          </p:cNvSpPr>
          <p:nvPr>
            <p:ph type="title"/>
          </p:nvPr>
        </p:nvSpPr>
        <p:spPr/>
        <p:txBody>
          <a:bodyPr/>
          <a:lstStyle/>
          <a:p>
            <a:r>
              <a:rPr kumimoji="1" lang="ja-JP" altLang="en-US" dirty="0"/>
              <a:t>学習データと結果の関係</a:t>
            </a:r>
          </a:p>
        </p:txBody>
      </p:sp>
      <p:sp>
        <p:nvSpPr>
          <p:cNvPr id="3" name="スライド番号プレースホルダー 2">
            <a:extLst>
              <a:ext uri="{FF2B5EF4-FFF2-40B4-BE49-F238E27FC236}">
                <a16:creationId xmlns:a16="http://schemas.microsoft.com/office/drawing/2014/main" id="{D17A5469-B761-1F44-8D1F-837BDE14EB74}"/>
              </a:ext>
            </a:extLst>
          </p:cNvPr>
          <p:cNvSpPr>
            <a:spLocks noGrp="1"/>
          </p:cNvSpPr>
          <p:nvPr>
            <p:ph type="sldNum" sz="quarter" idx="12"/>
          </p:nvPr>
        </p:nvSpPr>
        <p:spPr/>
        <p:txBody>
          <a:bodyPr/>
          <a:lstStyle/>
          <a:p>
            <a:fld id="{8FF8CC5D-A65D-5946-99B5-645367A967AD}" type="slidenum">
              <a:rPr kumimoji="1" lang="ja-JP" altLang="en-US" smtClean="0"/>
              <a:t>107</a:t>
            </a:fld>
            <a:endParaRPr kumimoji="1" lang="ja-JP" altLang="en-US"/>
          </a:p>
        </p:txBody>
      </p:sp>
      <p:pic>
        <p:nvPicPr>
          <p:cNvPr id="10" name="図 9">
            <a:extLst>
              <a:ext uri="{FF2B5EF4-FFF2-40B4-BE49-F238E27FC236}">
                <a16:creationId xmlns:a16="http://schemas.microsoft.com/office/drawing/2014/main" id="{A17131D6-33E4-CD4B-B457-E874FEB0D8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2" y="2016682"/>
            <a:ext cx="2765857" cy="1738796"/>
          </a:xfrm>
          <a:prstGeom prst="rect">
            <a:avLst/>
          </a:prstGeom>
          <a:ln>
            <a:noFill/>
          </a:ln>
          <a:effectLst>
            <a:outerShdw blurRad="292100" dist="139700" dir="2700000" algn="tl" rotWithShape="0">
              <a:srgbClr val="333333">
                <a:alpha val="65000"/>
              </a:srgbClr>
            </a:outerShdw>
          </a:effectLst>
        </p:spPr>
      </p:pic>
      <p:pic>
        <p:nvPicPr>
          <p:cNvPr id="12" name="図 11">
            <a:extLst>
              <a:ext uri="{FF2B5EF4-FFF2-40B4-BE49-F238E27FC236}">
                <a16:creationId xmlns:a16="http://schemas.microsoft.com/office/drawing/2014/main" id="{BA1B6611-2431-5745-8257-607C3CF69C90}"/>
              </a:ext>
            </a:extLst>
          </p:cNvPr>
          <p:cNvPicPr>
            <a:picLocks noChangeAspect="1"/>
          </p:cNvPicPr>
          <p:nvPr/>
        </p:nvPicPr>
        <p:blipFill>
          <a:blip r:embed="rId3"/>
          <a:stretch>
            <a:fillRect/>
          </a:stretch>
        </p:blipFill>
        <p:spPr>
          <a:xfrm>
            <a:off x="6167655" y="2660122"/>
            <a:ext cx="2680207" cy="511575"/>
          </a:xfrm>
          <a:prstGeom prst="rect">
            <a:avLst/>
          </a:prstGeom>
        </p:spPr>
      </p:pic>
      <p:pic>
        <p:nvPicPr>
          <p:cNvPr id="16" name="図 15">
            <a:extLst>
              <a:ext uri="{FF2B5EF4-FFF2-40B4-BE49-F238E27FC236}">
                <a16:creationId xmlns:a16="http://schemas.microsoft.com/office/drawing/2014/main" id="{7D4FC245-ECE5-6B4F-AB03-7AF21A2602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2" y="4435241"/>
            <a:ext cx="2765857" cy="1876701"/>
          </a:xfrm>
          <a:prstGeom prst="rect">
            <a:avLst/>
          </a:prstGeom>
          <a:ln>
            <a:noFill/>
          </a:ln>
          <a:effectLst>
            <a:outerShdw blurRad="292100" dist="139700" dir="2700000" algn="tl" rotWithShape="0">
              <a:srgbClr val="333333">
                <a:alpha val="65000"/>
              </a:srgbClr>
            </a:outerShdw>
          </a:effectLst>
        </p:spPr>
      </p:pic>
      <p:sp>
        <p:nvSpPr>
          <p:cNvPr id="17" name="テキスト ボックス 16">
            <a:extLst>
              <a:ext uri="{FF2B5EF4-FFF2-40B4-BE49-F238E27FC236}">
                <a16:creationId xmlns:a16="http://schemas.microsoft.com/office/drawing/2014/main" id="{E2D2D61F-1053-9B49-82EE-CCAF5C3D93CF}"/>
              </a:ext>
            </a:extLst>
          </p:cNvPr>
          <p:cNvSpPr txBox="1"/>
          <p:nvPr/>
        </p:nvSpPr>
        <p:spPr>
          <a:xfrm>
            <a:off x="6354872" y="5183860"/>
            <a:ext cx="2492990" cy="369332"/>
          </a:xfrm>
          <a:prstGeom prst="rect">
            <a:avLst/>
          </a:prstGeom>
          <a:noFill/>
        </p:spPr>
        <p:txBody>
          <a:bodyPr wrap="none" rtlCol="0">
            <a:spAutoFit/>
          </a:bodyPr>
          <a:lstStyle/>
          <a:p>
            <a:r>
              <a:rPr kumimoji="1" lang="ja-JP" altLang="en-US" dirty="0">
                <a:latin typeface="YuKyokasho Medium" panose="02000500000000000000" pitchFamily="2" charset="-128"/>
                <a:ea typeface="YuKyokasho Medium" panose="02000500000000000000" pitchFamily="2" charset="-128"/>
              </a:rPr>
              <a:t>宜しくお願い致します</a:t>
            </a:r>
          </a:p>
        </p:txBody>
      </p:sp>
      <p:sp>
        <p:nvSpPr>
          <p:cNvPr id="18" name="テキスト ボックス 17">
            <a:extLst>
              <a:ext uri="{FF2B5EF4-FFF2-40B4-BE49-F238E27FC236}">
                <a16:creationId xmlns:a16="http://schemas.microsoft.com/office/drawing/2014/main" id="{CEE1A6D4-D5AA-3642-BD65-973A3BEC0268}"/>
              </a:ext>
            </a:extLst>
          </p:cNvPr>
          <p:cNvSpPr txBox="1"/>
          <p:nvPr/>
        </p:nvSpPr>
        <p:spPr>
          <a:xfrm>
            <a:off x="935544" y="1756760"/>
            <a:ext cx="1800493"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汚い字の学習データ</a:t>
            </a:r>
          </a:p>
        </p:txBody>
      </p:sp>
      <p:sp>
        <p:nvSpPr>
          <p:cNvPr id="19" name="テキスト ボックス 18">
            <a:extLst>
              <a:ext uri="{FF2B5EF4-FFF2-40B4-BE49-F238E27FC236}">
                <a16:creationId xmlns:a16="http://schemas.microsoft.com/office/drawing/2014/main" id="{A90DEFDD-E8F1-1643-9947-D4EDDDB6D9FF}"/>
              </a:ext>
            </a:extLst>
          </p:cNvPr>
          <p:cNvSpPr txBox="1"/>
          <p:nvPr/>
        </p:nvSpPr>
        <p:spPr>
          <a:xfrm>
            <a:off x="756008" y="4177780"/>
            <a:ext cx="2159566"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きれいな字の学習データ</a:t>
            </a:r>
          </a:p>
        </p:txBody>
      </p:sp>
      <p:sp>
        <p:nvSpPr>
          <p:cNvPr id="20" name="テキスト ボックス 19">
            <a:extLst>
              <a:ext uri="{FF2B5EF4-FFF2-40B4-BE49-F238E27FC236}">
                <a16:creationId xmlns:a16="http://schemas.microsoft.com/office/drawing/2014/main" id="{9C2B8CEB-6934-314F-9C67-823B31ED26DB}"/>
              </a:ext>
            </a:extLst>
          </p:cNvPr>
          <p:cNvSpPr txBox="1"/>
          <p:nvPr/>
        </p:nvSpPr>
        <p:spPr>
          <a:xfrm>
            <a:off x="3574673" y="3993113"/>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右矢印 21">
            <a:extLst>
              <a:ext uri="{FF2B5EF4-FFF2-40B4-BE49-F238E27FC236}">
                <a16:creationId xmlns:a16="http://schemas.microsoft.com/office/drawing/2014/main" id="{3CA47758-628B-C841-AC96-4FB720A22311}"/>
              </a:ext>
            </a:extLst>
          </p:cNvPr>
          <p:cNvSpPr/>
          <p:nvPr/>
        </p:nvSpPr>
        <p:spPr>
          <a:xfrm>
            <a:off x="3380610" y="2687938"/>
            <a:ext cx="2913399" cy="4837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5CD9A19D-B934-C242-A433-4C212B1CE1B6}"/>
              </a:ext>
            </a:extLst>
          </p:cNvPr>
          <p:cNvSpPr/>
          <p:nvPr/>
        </p:nvSpPr>
        <p:spPr>
          <a:xfrm>
            <a:off x="3380610" y="5139090"/>
            <a:ext cx="2913399" cy="4837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FDEBC404-7604-B743-8211-404E78ADD660}"/>
              </a:ext>
            </a:extLst>
          </p:cNvPr>
          <p:cNvSpPr txBox="1"/>
          <p:nvPr/>
        </p:nvSpPr>
        <p:spPr>
          <a:xfrm>
            <a:off x="6354872" y="3986198"/>
            <a:ext cx="2262159" cy="369332"/>
          </a:xfrm>
          <a:prstGeom prst="rect">
            <a:avLst/>
          </a:prstGeom>
          <a:noFill/>
        </p:spPr>
        <p:txBody>
          <a:bodyPr wrap="none" rtlCol="0">
            <a:spAutoFit/>
          </a:bodyPr>
          <a:lstStyle/>
          <a:p>
            <a:pPr algn="ctr"/>
            <a:r>
              <a:rPr kumimoji="1" lang="ja-JP" altLang="en-US" dirty="0">
                <a:solidFill>
                  <a:schemeClr val="accent6">
                    <a:lumMod val="75000"/>
                  </a:schemeClr>
                </a:solidFill>
                <a:latin typeface="Meiryo" panose="020B0604030504040204" pitchFamily="34" charset="-128"/>
                <a:ea typeface="Meiryo" panose="020B0604030504040204" pitchFamily="34" charset="-128"/>
              </a:rPr>
              <a:t>生成される出力結果</a:t>
            </a:r>
          </a:p>
        </p:txBody>
      </p:sp>
      <p:sp>
        <p:nvSpPr>
          <p:cNvPr id="25" name="テキスト ボックス 24">
            <a:extLst>
              <a:ext uri="{FF2B5EF4-FFF2-40B4-BE49-F238E27FC236}">
                <a16:creationId xmlns:a16="http://schemas.microsoft.com/office/drawing/2014/main" id="{65852D07-D425-2045-A193-C0086F3EE039}"/>
              </a:ext>
            </a:extLst>
          </p:cNvPr>
          <p:cNvSpPr txBox="1"/>
          <p:nvPr/>
        </p:nvSpPr>
        <p:spPr>
          <a:xfrm>
            <a:off x="170795" y="1092905"/>
            <a:ext cx="8802410" cy="461665"/>
          </a:xfrm>
          <a:prstGeom prst="rect">
            <a:avLst/>
          </a:prstGeom>
          <a:noFill/>
        </p:spPr>
        <p:txBody>
          <a:bodyPr wrap="none" rtlCol="0">
            <a:spAutoFit/>
          </a:bodyPr>
          <a:lstStyle/>
          <a:p>
            <a:pPr algn="ctr"/>
            <a:r>
              <a:rPr kumimoji="1" lang="ja-JP" altLang="en-US" sz="2400" dirty="0">
                <a:solidFill>
                  <a:schemeClr val="accent6">
                    <a:lumMod val="75000"/>
                  </a:schemeClr>
                </a:solidFill>
                <a:latin typeface="Meiryo" panose="020B0604030504040204" pitchFamily="34" charset="-128"/>
                <a:ea typeface="Meiryo" panose="020B0604030504040204" pitchFamily="34" charset="-128"/>
              </a:rPr>
              <a:t>機械学習は学習データの範囲でのみ結果を出すことができる。</a:t>
            </a:r>
          </a:p>
        </p:txBody>
      </p:sp>
      <p:sp>
        <p:nvSpPr>
          <p:cNvPr id="27" name="テキスト ボックス 26">
            <a:extLst>
              <a:ext uri="{FF2B5EF4-FFF2-40B4-BE49-F238E27FC236}">
                <a16:creationId xmlns:a16="http://schemas.microsoft.com/office/drawing/2014/main" id="{2C57C225-3F8C-F44F-BCA2-18DE048F7258}"/>
              </a:ext>
            </a:extLst>
          </p:cNvPr>
          <p:cNvSpPr txBox="1"/>
          <p:nvPr/>
        </p:nvSpPr>
        <p:spPr>
          <a:xfrm>
            <a:off x="4806017" y="3993113"/>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言語生成</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86965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29">
            <a:extLst>
              <a:ext uri="{FF2B5EF4-FFF2-40B4-BE49-F238E27FC236}">
                <a16:creationId xmlns:a16="http://schemas.microsoft.com/office/drawing/2014/main" id="{A6A6E3CD-CF61-E848-A2E0-CF0AD051223C}"/>
              </a:ext>
            </a:extLst>
          </p:cNvPr>
          <p:cNvSpPr/>
          <p:nvPr/>
        </p:nvSpPr>
        <p:spPr>
          <a:xfrm>
            <a:off x="457200" y="5363465"/>
            <a:ext cx="7571184" cy="94585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9BFF681-696F-294D-A432-732061131A4E}"/>
              </a:ext>
            </a:extLst>
          </p:cNvPr>
          <p:cNvSpPr>
            <a:spLocks noGrp="1"/>
          </p:cNvSpPr>
          <p:nvPr>
            <p:ph type="title"/>
          </p:nvPr>
        </p:nvSpPr>
        <p:spPr/>
        <p:txBody>
          <a:bodyPr/>
          <a:lstStyle/>
          <a:p>
            <a:r>
              <a:rPr kumimoji="1" lang="ja-JP" altLang="en-US" dirty="0"/>
              <a:t>「</a:t>
            </a:r>
            <a:r>
              <a:rPr kumimoji="1" lang="en-US" altLang="ja-JP" dirty="0"/>
              <a:t>AI</a:t>
            </a:r>
            <a:r>
              <a:rPr kumimoji="1" lang="ja-JP" altLang="en-US" dirty="0"/>
              <a:t>カント君」の可能性について</a:t>
            </a:r>
          </a:p>
        </p:txBody>
      </p:sp>
      <p:sp>
        <p:nvSpPr>
          <p:cNvPr id="3" name="スライド番号プレースホルダー 2">
            <a:extLst>
              <a:ext uri="{FF2B5EF4-FFF2-40B4-BE49-F238E27FC236}">
                <a16:creationId xmlns:a16="http://schemas.microsoft.com/office/drawing/2014/main" id="{54A544FB-51E1-0D47-8AB7-46A14CC4328D}"/>
              </a:ext>
            </a:extLst>
          </p:cNvPr>
          <p:cNvSpPr>
            <a:spLocks noGrp="1"/>
          </p:cNvSpPr>
          <p:nvPr>
            <p:ph type="sldNum" sz="quarter" idx="12"/>
          </p:nvPr>
        </p:nvSpPr>
        <p:spPr/>
        <p:txBody>
          <a:bodyPr/>
          <a:lstStyle/>
          <a:p>
            <a:fld id="{8FF8CC5D-A65D-5946-99B5-645367A967AD}" type="slidenum">
              <a:rPr kumimoji="1" lang="ja-JP" altLang="en-US" smtClean="0"/>
              <a:t>108</a:t>
            </a:fld>
            <a:endParaRPr kumimoji="1" lang="ja-JP" altLang="en-US"/>
          </a:p>
        </p:txBody>
      </p:sp>
      <p:pic>
        <p:nvPicPr>
          <p:cNvPr id="17" name="図 16">
            <a:extLst>
              <a:ext uri="{FF2B5EF4-FFF2-40B4-BE49-F238E27FC236}">
                <a16:creationId xmlns:a16="http://schemas.microsoft.com/office/drawing/2014/main" id="{C0DA279F-AB9D-1648-BF8B-B4AA5319A3B0}"/>
              </a:ext>
            </a:extLst>
          </p:cNvPr>
          <p:cNvPicPr>
            <a:picLocks noChangeAspect="1"/>
          </p:cNvPicPr>
          <p:nvPr/>
        </p:nvPicPr>
        <p:blipFill>
          <a:blip r:embed="rId2"/>
          <a:stretch>
            <a:fillRect/>
          </a:stretch>
        </p:blipFill>
        <p:spPr>
          <a:xfrm>
            <a:off x="6309464" y="1126616"/>
            <a:ext cx="2362209" cy="3401581"/>
          </a:xfrm>
          <a:prstGeom prst="rect">
            <a:avLst/>
          </a:prstGeom>
          <a:ln>
            <a:noFill/>
          </a:ln>
          <a:effectLst>
            <a:softEdge rad="112500"/>
          </a:effectLst>
        </p:spPr>
      </p:pic>
      <p:pic>
        <p:nvPicPr>
          <p:cNvPr id="16" name="図 15" descr="brain-illustration-1940x900_35269.jpg">
            <a:extLst>
              <a:ext uri="{FF2B5EF4-FFF2-40B4-BE49-F238E27FC236}">
                <a16:creationId xmlns:a16="http://schemas.microsoft.com/office/drawing/2014/main" id="{0B22FCA5-B494-B347-82A4-4BEBC1A60422}"/>
              </a:ext>
            </a:extLst>
          </p:cNvPr>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203054" y="1269292"/>
            <a:ext cx="2710597" cy="1465178"/>
          </a:xfrm>
          <a:prstGeom prst="rect">
            <a:avLst/>
          </a:prstGeom>
        </p:spPr>
      </p:pic>
      <p:sp>
        <p:nvSpPr>
          <p:cNvPr id="18" name="テキスト ボックス 17">
            <a:extLst>
              <a:ext uri="{FF2B5EF4-FFF2-40B4-BE49-F238E27FC236}">
                <a16:creationId xmlns:a16="http://schemas.microsoft.com/office/drawing/2014/main" id="{DC29C7FF-70D0-7044-93B2-292631495F2E}"/>
              </a:ext>
            </a:extLst>
          </p:cNvPr>
          <p:cNvSpPr txBox="1"/>
          <p:nvPr/>
        </p:nvSpPr>
        <p:spPr>
          <a:xfrm>
            <a:off x="7502625" y="4106790"/>
            <a:ext cx="1082348" cy="307777"/>
          </a:xfrm>
          <a:prstGeom prst="rect">
            <a:avLst/>
          </a:prstGeom>
          <a:noFill/>
        </p:spPr>
        <p:txBody>
          <a:bodyPr wrap="none" rtlCol="0">
            <a:spAutoFit/>
          </a:bodyPr>
          <a:lstStyle/>
          <a:p>
            <a:r>
              <a:rPr kumimoji="1" lang="en-US" altLang="ja-JP" sz="1400" b="1" dirty="0">
                <a:solidFill>
                  <a:schemeClr val="bg1"/>
                </a:solidFill>
                <a:latin typeface="Hiragino Kaku Gothic Std W8" panose="020B0800000000000000" pitchFamily="34" charset="-128"/>
                <a:ea typeface="Hiragino Kaku Gothic Std W8" panose="020B0800000000000000" pitchFamily="34" charset="-128"/>
              </a:rPr>
              <a:t>AI</a:t>
            </a:r>
            <a:r>
              <a:rPr kumimoji="1" lang="ja-JP" altLang="en-US" sz="1400" b="1" dirty="0">
                <a:solidFill>
                  <a:schemeClr val="bg1"/>
                </a:solidFill>
                <a:latin typeface="Hiragino Kaku Gothic Std W8" panose="020B0800000000000000" pitchFamily="34" charset="-128"/>
                <a:ea typeface="Hiragino Kaku Gothic Std W8" panose="020B0800000000000000" pitchFamily="34" charset="-128"/>
              </a:rPr>
              <a:t>カント</a:t>
            </a:r>
            <a:r>
              <a:rPr kumimoji="1" lang="ja-JP" altLang="en-US" sz="1100" dirty="0">
                <a:solidFill>
                  <a:schemeClr val="bg1"/>
                </a:solidFill>
                <a:latin typeface="Hiragino Kaku Gothic Std W8" panose="020B0800000000000000" pitchFamily="34" charset="-128"/>
                <a:ea typeface="Hiragino Kaku Gothic Std W8" panose="020B0800000000000000" pitchFamily="34" charset="-128"/>
              </a:rPr>
              <a:t>君</a:t>
            </a:r>
          </a:p>
        </p:txBody>
      </p:sp>
      <p:sp>
        <p:nvSpPr>
          <p:cNvPr id="19" name="三角形 18">
            <a:extLst>
              <a:ext uri="{FF2B5EF4-FFF2-40B4-BE49-F238E27FC236}">
                <a16:creationId xmlns:a16="http://schemas.microsoft.com/office/drawing/2014/main" id="{28ECF34D-2D84-0145-A422-6747C25ACAFB}"/>
              </a:ext>
            </a:extLst>
          </p:cNvPr>
          <p:cNvSpPr/>
          <p:nvPr/>
        </p:nvSpPr>
        <p:spPr>
          <a:xfrm rot="5400000">
            <a:off x="3416998" y="1451820"/>
            <a:ext cx="3270374" cy="2928062"/>
          </a:xfrm>
          <a:prstGeom prst="triangle">
            <a:avLst/>
          </a:prstGeom>
          <a:gradFill>
            <a:gsLst>
              <a:gs pos="0">
                <a:schemeClr val="accent1">
                  <a:lumMod val="60000"/>
                  <a:lumOff val="40000"/>
                </a:schemeClr>
              </a:gs>
              <a:gs pos="68000">
                <a:schemeClr val="bg1"/>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125E04BA-CFEB-6146-9F00-92B9E7DF291E}"/>
              </a:ext>
            </a:extLst>
          </p:cNvPr>
          <p:cNvPicPr>
            <a:picLocks noChangeAspect="1"/>
          </p:cNvPicPr>
          <p:nvPr/>
        </p:nvPicPr>
        <p:blipFill>
          <a:blip r:embed="rId4"/>
          <a:stretch>
            <a:fillRect/>
          </a:stretch>
        </p:blipFill>
        <p:spPr>
          <a:xfrm>
            <a:off x="2464078" y="1787688"/>
            <a:ext cx="778494" cy="1197684"/>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0DB350F9-A155-2F4D-8032-68B44D33104C}"/>
              </a:ext>
            </a:extLst>
          </p:cNvPr>
          <p:cNvPicPr>
            <a:picLocks noChangeAspect="1"/>
          </p:cNvPicPr>
          <p:nvPr/>
        </p:nvPicPr>
        <p:blipFill>
          <a:blip r:embed="rId5"/>
          <a:stretch>
            <a:fillRect/>
          </a:stretch>
        </p:blipFill>
        <p:spPr>
          <a:xfrm>
            <a:off x="3185183" y="2978971"/>
            <a:ext cx="741067" cy="1197684"/>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ABCC15E9-0761-EE44-8171-187D0411417B}"/>
              </a:ext>
            </a:extLst>
          </p:cNvPr>
          <p:cNvPicPr>
            <a:picLocks noChangeAspect="1"/>
          </p:cNvPicPr>
          <p:nvPr/>
        </p:nvPicPr>
        <p:blipFill>
          <a:blip r:embed="rId6"/>
          <a:stretch>
            <a:fillRect/>
          </a:stretch>
        </p:blipFill>
        <p:spPr>
          <a:xfrm>
            <a:off x="395536" y="1196481"/>
            <a:ext cx="1872208" cy="2616580"/>
          </a:xfrm>
          <a:prstGeom prst="rect">
            <a:avLst/>
          </a:prstGeom>
          <a:ln>
            <a:noFill/>
          </a:ln>
          <a:effectLst>
            <a:softEdge rad="112500"/>
          </a:effectLst>
        </p:spPr>
      </p:pic>
      <p:sp>
        <p:nvSpPr>
          <p:cNvPr id="6" name="正方形/長方形 5">
            <a:extLst>
              <a:ext uri="{FF2B5EF4-FFF2-40B4-BE49-F238E27FC236}">
                <a16:creationId xmlns:a16="http://schemas.microsoft.com/office/drawing/2014/main" id="{5412F094-C38D-EE45-A6D1-305E8E9835D8}"/>
              </a:ext>
            </a:extLst>
          </p:cNvPr>
          <p:cNvSpPr/>
          <p:nvPr/>
        </p:nvSpPr>
        <p:spPr>
          <a:xfrm>
            <a:off x="360702" y="3850486"/>
            <a:ext cx="1942829" cy="769441"/>
          </a:xfrm>
          <a:prstGeom prst="rect">
            <a:avLst/>
          </a:prstGeom>
        </p:spPr>
        <p:txBody>
          <a:bodyPr wrap="square">
            <a:spAutoFit/>
          </a:bodyPr>
          <a:lstStyle/>
          <a:p>
            <a:pPr algn="ctr"/>
            <a:r>
              <a:rPr lang="ja-JP" altLang="en-US" sz="1400" dirty="0">
                <a:latin typeface="Meiryo" panose="020B0604030504040204" pitchFamily="34" charset="-128"/>
                <a:ea typeface="Meiryo" panose="020B0604030504040204" pitchFamily="34" charset="-128"/>
              </a:rPr>
              <a:t>イマヌエル・カント</a:t>
            </a:r>
            <a:endParaRPr lang="en-US" altLang="ja-JP" sz="1400" dirty="0">
              <a:latin typeface="Meiryo" panose="020B0604030504040204" pitchFamily="34" charset="-128"/>
              <a:ea typeface="Meiryo" panose="020B0604030504040204" pitchFamily="34" charset="-128"/>
            </a:endParaRPr>
          </a:p>
          <a:p>
            <a:pPr algn="ctr"/>
            <a:r>
              <a:rPr lang="ja-JP" altLang="en-US" sz="1400" dirty="0">
                <a:latin typeface="Meiryo" panose="020B0604030504040204" pitchFamily="34" charset="-128"/>
                <a:ea typeface="Meiryo" panose="020B0604030504040204" pitchFamily="34" charset="-128"/>
              </a:rPr>
              <a:t>Immanuel Kant</a:t>
            </a:r>
            <a:endParaRPr lang="en-US" altLang="ja-JP" sz="1400" dirty="0">
              <a:latin typeface="Meiryo" panose="020B0604030504040204" pitchFamily="34" charset="-128"/>
              <a:ea typeface="Meiryo" panose="020B0604030504040204" pitchFamily="34" charset="-128"/>
            </a:endParaRPr>
          </a:p>
          <a:p>
            <a:pPr algn="ctr"/>
            <a:r>
              <a:rPr lang="ja-JP" altLang="en-US" sz="800" dirty="0">
                <a:latin typeface="Meiryo" panose="020B0604030504040204" pitchFamily="34" charset="-128"/>
                <a:ea typeface="Meiryo" panose="020B0604030504040204" pitchFamily="34" charset="-128"/>
              </a:rPr>
              <a:t>1724年4月22日</a:t>
            </a:r>
            <a:r>
              <a:rPr lang="en-US" altLang="ja-JP" sz="800" dirty="0">
                <a:latin typeface="Meiryo" panose="020B0604030504040204" pitchFamily="34" charset="-128"/>
                <a:ea typeface="Meiryo" panose="020B0604030504040204" pitchFamily="34" charset="-128"/>
              </a:rPr>
              <a:t>〜</a:t>
            </a:r>
            <a:r>
              <a:rPr lang="ja-JP" altLang="en-US" sz="800" dirty="0">
                <a:latin typeface="Meiryo" panose="020B0604030504040204" pitchFamily="34" charset="-128"/>
                <a:ea typeface="Meiryo" panose="020B0604030504040204" pitchFamily="34" charset="-128"/>
              </a:rPr>
              <a:t>1804年2月12日</a:t>
            </a:r>
            <a:endParaRPr lang="en-US" altLang="ja-JP" sz="800" dirty="0">
              <a:latin typeface="Meiryo" panose="020B0604030504040204" pitchFamily="34" charset="-128"/>
              <a:ea typeface="Meiryo" panose="020B0604030504040204" pitchFamily="34" charset="-128"/>
            </a:endParaRPr>
          </a:p>
          <a:p>
            <a:pPr algn="ctr"/>
            <a:r>
              <a:rPr lang="ja-JP" altLang="en-US" sz="800" dirty="0">
                <a:latin typeface="Meiryo" panose="020B0604030504040204" pitchFamily="34" charset="-128"/>
                <a:ea typeface="Meiryo" panose="020B0604030504040204" pitchFamily="34" charset="-128"/>
              </a:rPr>
              <a:t>プロイセン王国（ドイツ）の哲学者</a:t>
            </a:r>
          </a:p>
        </p:txBody>
      </p:sp>
      <p:pic>
        <p:nvPicPr>
          <p:cNvPr id="9" name="図 8">
            <a:extLst>
              <a:ext uri="{FF2B5EF4-FFF2-40B4-BE49-F238E27FC236}">
                <a16:creationId xmlns:a16="http://schemas.microsoft.com/office/drawing/2014/main" id="{F73914D5-4E69-464F-8832-DE85E1924D34}"/>
              </a:ext>
            </a:extLst>
          </p:cNvPr>
          <p:cNvPicPr>
            <a:picLocks noChangeAspect="1"/>
          </p:cNvPicPr>
          <p:nvPr/>
        </p:nvPicPr>
        <p:blipFill>
          <a:blip r:embed="rId7"/>
          <a:stretch>
            <a:fillRect/>
          </a:stretch>
        </p:blipFill>
        <p:spPr>
          <a:xfrm>
            <a:off x="3293331" y="1280659"/>
            <a:ext cx="793466" cy="1197684"/>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9B276DCE-551E-6842-B352-1F0E1832D69E}"/>
              </a:ext>
            </a:extLst>
          </p:cNvPr>
          <p:cNvPicPr>
            <a:picLocks noChangeAspect="1"/>
          </p:cNvPicPr>
          <p:nvPr/>
        </p:nvPicPr>
        <p:blipFill>
          <a:blip r:embed="rId8"/>
          <a:stretch>
            <a:fillRect/>
          </a:stretch>
        </p:blipFill>
        <p:spPr>
          <a:xfrm>
            <a:off x="2802174" y="2348609"/>
            <a:ext cx="785980" cy="1197684"/>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ED30E563-F07B-F640-A850-81658F95E983}"/>
              </a:ext>
            </a:extLst>
          </p:cNvPr>
          <p:cNvPicPr>
            <a:picLocks noChangeAspect="1"/>
          </p:cNvPicPr>
          <p:nvPr/>
        </p:nvPicPr>
        <p:blipFill>
          <a:blip r:embed="rId9"/>
          <a:stretch>
            <a:fillRect/>
          </a:stretch>
        </p:blipFill>
        <p:spPr>
          <a:xfrm>
            <a:off x="2303531" y="1284284"/>
            <a:ext cx="793466" cy="1197684"/>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BE70062D-2038-9D45-A292-62A55F74602B}"/>
              </a:ext>
            </a:extLst>
          </p:cNvPr>
          <p:cNvPicPr>
            <a:picLocks noChangeAspect="1"/>
          </p:cNvPicPr>
          <p:nvPr/>
        </p:nvPicPr>
        <p:blipFill>
          <a:blip r:embed="rId10"/>
          <a:stretch>
            <a:fillRect/>
          </a:stretch>
        </p:blipFill>
        <p:spPr>
          <a:xfrm>
            <a:off x="3316995" y="3353351"/>
            <a:ext cx="771009" cy="1197684"/>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9B7B3CEB-8362-4F49-A567-693B6043B6BA}"/>
              </a:ext>
            </a:extLst>
          </p:cNvPr>
          <p:cNvPicPr>
            <a:picLocks noChangeAspect="1"/>
          </p:cNvPicPr>
          <p:nvPr/>
        </p:nvPicPr>
        <p:blipFill>
          <a:blip r:embed="rId11"/>
          <a:stretch>
            <a:fillRect/>
          </a:stretch>
        </p:blipFill>
        <p:spPr>
          <a:xfrm>
            <a:off x="2298122" y="3353351"/>
            <a:ext cx="793466" cy="1197684"/>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3D9A687F-42D4-924F-8A55-1E475F615F78}"/>
              </a:ext>
            </a:extLst>
          </p:cNvPr>
          <p:cNvSpPr txBox="1"/>
          <p:nvPr/>
        </p:nvSpPr>
        <p:spPr>
          <a:xfrm>
            <a:off x="4029183" y="2458204"/>
            <a:ext cx="2339102" cy="830997"/>
          </a:xfrm>
          <a:prstGeom prst="rect">
            <a:avLst/>
          </a:prstGeom>
          <a:noFill/>
        </p:spPr>
        <p:txBody>
          <a:bodyPr wrap="none" rtlCol="0">
            <a:spAutoFit/>
          </a:bodyPr>
          <a:lstStyle/>
          <a:p>
            <a:r>
              <a:rPr kumimoji="1" lang="ja-JP" altLang="en-US" sz="1200" b="1" dirty="0">
                <a:solidFill>
                  <a:srgbClr val="3366FF"/>
                </a:solidFill>
                <a:latin typeface="Meiryo" panose="020B0604030504040204" pitchFamily="34" charset="-128"/>
                <a:ea typeface="Meiryo" panose="020B0604030504040204" pitchFamily="34" charset="-128"/>
              </a:rPr>
              <a:t>カントの著作を</a:t>
            </a:r>
            <a:endParaRPr kumimoji="1" lang="en-US" altLang="ja-JP" sz="1200" b="1" dirty="0">
              <a:solidFill>
                <a:srgbClr val="3366FF"/>
              </a:solidFill>
              <a:latin typeface="Meiryo" panose="020B0604030504040204" pitchFamily="34" charset="-128"/>
              <a:ea typeface="Meiryo" panose="020B0604030504040204" pitchFamily="34" charset="-128"/>
            </a:endParaRPr>
          </a:p>
          <a:p>
            <a:r>
              <a:rPr kumimoji="1" lang="ja-JP" altLang="en-US" sz="1200" b="1" dirty="0">
                <a:solidFill>
                  <a:srgbClr val="3366FF"/>
                </a:solidFill>
                <a:latin typeface="Meiryo" panose="020B0604030504040204" pitchFamily="34" charset="-128"/>
                <a:ea typeface="Meiryo" panose="020B0604030504040204" pitchFamily="34" charset="-128"/>
              </a:rPr>
              <a:t>学習データとして入力し</a:t>
            </a:r>
            <a:endParaRPr kumimoji="1" lang="en-US" altLang="ja-JP" sz="1200" b="1" dirty="0">
              <a:solidFill>
                <a:srgbClr val="3366FF"/>
              </a:solidFill>
              <a:latin typeface="Meiryo" panose="020B0604030504040204" pitchFamily="34" charset="-128"/>
              <a:ea typeface="Meiryo" panose="020B0604030504040204" pitchFamily="34" charset="-128"/>
            </a:endParaRPr>
          </a:p>
          <a:p>
            <a:r>
              <a:rPr lang="ja-JP" altLang="en-US" sz="1200" b="1" dirty="0">
                <a:solidFill>
                  <a:srgbClr val="3366FF"/>
                </a:solidFill>
                <a:latin typeface="Meiryo" panose="020B0604030504040204" pitchFamily="34" charset="-128"/>
                <a:ea typeface="Meiryo" panose="020B0604030504040204" pitchFamily="34" charset="-128"/>
              </a:rPr>
              <a:t>彼のテーマや思考のパターンを</a:t>
            </a:r>
            <a:endParaRPr lang="en-US" altLang="ja-JP" sz="1200" b="1" dirty="0">
              <a:solidFill>
                <a:srgbClr val="3366FF"/>
              </a:solidFill>
              <a:latin typeface="Meiryo" panose="020B0604030504040204" pitchFamily="34" charset="-128"/>
              <a:ea typeface="Meiryo" panose="020B0604030504040204" pitchFamily="34" charset="-128"/>
            </a:endParaRPr>
          </a:p>
          <a:p>
            <a:r>
              <a:rPr lang="ja-JP" altLang="en-US" sz="1200" b="1" dirty="0">
                <a:solidFill>
                  <a:srgbClr val="3366FF"/>
                </a:solidFill>
                <a:latin typeface="Meiryo" panose="020B0604030504040204" pitchFamily="34" charset="-128"/>
                <a:ea typeface="Meiryo" panose="020B0604030504040204" pitchFamily="34" charset="-128"/>
              </a:rPr>
              <a:t>モデル化する</a:t>
            </a:r>
            <a:endParaRPr kumimoji="1" lang="ja-JP" altLang="en-US" sz="1200" b="1" dirty="0">
              <a:solidFill>
                <a:srgbClr val="3366FF"/>
              </a:solidFill>
              <a:latin typeface="Meiryo" panose="020B0604030504040204" pitchFamily="34" charset="-128"/>
              <a:ea typeface="Meiryo" panose="020B0604030504040204" pitchFamily="34" charset="-128"/>
            </a:endParaRPr>
          </a:p>
        </p:txBody>
      </p:sp>
      <p:grpSp>
        <p:nvGrpSpPr>
          <p:cNvPr id="21" name="図形グループ 4">
            <a:extLst>
              <a:ext uri="{FF2B5EF4-FFF2-40B4-BE49-F238E27FC236}">
                <a16:creationId xmlns:a16="http://schemas.microsoft.com/office/drawing/2014/main" id="{BC59D177-016D-5F4F-91D4-CBA621E228FF}"/>
              </a:ext>
            </a:extLst>
          </p:cNvPr>
          <p:cNvGrpSpPr/>
          <p:nvPr/>
        </p:nvGrpSpPr>
        <p:grpSpPr>
          <a:xfrm>
            <a:off x="8152428" y="5363465"/>
            <a:ext cx="432545" cy="904907"/>
            <a:chOff x="1684118" y="2708920"/>
            <a:chExt cx="1375714" cy="2957396"/>
          </a:xfrm>
        </p:grpSpPr>
        <p:sp>
          <p:nvSpPr>
            <p:cNvPr id="22" name="円/楕円 21">
              <a:extLst>
                <a:ext uri="{FF2B5EF4-FFF2-40B4-BE49-F238E27FC236}">
                  <a16:creationId xmlns:a16="http://schemas.microsoft.com/office/drawing/2014/main" id="{C60E0BC1-A923-9246-B6A1-DEB9B1AECBAD}"/>
                </a:ext>
              </a:extLst>
            </p:cNvPr>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a:extLst>
                <a:ext uri="{FF2B5EF4-FFF2-40B4-BE49-F238E27FC236}">
                  <a16:creationId xmlns:a16="http://schemas.microsoft.com/office/drawing/2014/main" id="{9BED07F8-2ED8-D640-856A-1969DE7CA36B}"/>
                </a:ext>
              </a:extLst>
            </p:cNvPr>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円形吹き出し 23">
            <a:extLst>
              <a:ext uri="{FF2B5EF4-FFF2-40B4-BE49-F238E27FC236}">
                <a16:creationId xmlns:a16="http://schemas.microsoft.com/office/drawing/2014/main" id="{594D9B9A-C0C2-4249-9720-C67F384CFE98}"/>
              </a:ext>
            </a:extLst>
          </p:cNvPr>
          <p:cNvSpPr/>
          <p:nvPr/>
        </p:nvSpPr>
        <p:spPr>
          <a:xfrm>
            <a:off x="6800620" y="4528197"/>
            <a:ext cx="1736001" cy="721638"/>
          </a:xfrm>
          <a:prstGeom prst="wedgeEllipseCallout">
            <a:avLst>
              <a:gd name="adj1" fmla="val 30387"/>
              <a:gd name="adj2" fmla="val 6691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7DA84111-6971-D348-B73F-38F1EB9BA0C8}"/>
              </a:ext>
            </a:extLst>
          </p:cNvPr>
          <p:cNvSpPr txBox="1"/>
          <p:nvPr/>
        </p:nvSpPr>
        <p:spPr>
          <a:xfrm>
            <a:off x="6880591" y="4670193"/>
            <a:ext cx="1620957" cy="461665"/>
          </a:xfrm>
          <a:prstGeom prst="rect">
            <a:avLst/>
          </a:prstGeom>
          <a:noFill/>
        </p:spPr>
        <p:txBody>
          <a:bodyPr wrap="none" rtlCol="0">
            <a:spAutoFit/>
          </a:bodyPr>
          <a:lstStyle/>
          <a:p>
            <a:r>
              <a:rPr kumimoji="1" lang="ja-JP" altLang="en-US" sz="1000" dirty="0">
                <a:solidFill>
                  <a:schemeClr val="bg1"/>
                </a:solidFill>
                <a:latin typeface="Meiryo" panose="020B0604030504040204" pitchFamily="34" charset="-128"/>
                <a:ea typeface="Meiryo" panose="020B0604030504040204" pitchFamily="34" charset="-128"/>
              </a:rPr>
              <a:t>問い</a:t>
            </a:r>
            <a:r>
              <a:rPr lang="ja-JP" altLang="en-US" sz="1000" dirty="0">
                <a:solidFill>
                  <a:schemeClr val="bg1"/>
                </a:solidFill>
                <a:latin typeface="Meiryo" panose="020B0604030504040204" pitchFamily="34" charset="-128"/>
                <a:ea typeface="Meiryo" panose="020B0604030504040204" pitchFamily="34" charset="-128"/>
              </a:rPr>
              <a:t>：</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生きるとは何か？</a:t>
            </a:r>
          </a:p>
        </p:txBody>
      </p:sp>
      <p:sp>
        <p:nvSpPr>
          <p:cNvPr id="26" name="円形吹き出し 25">
            <a:extLst>
              <a:ext uri="{FF2B5EF4-FFF2-40B4-BE49-F238E27FC236}">
                <a16:creationId xmlns:a16="http://schemas.microsoft.com/office/drawing/2014/main" id="{D6F2E50D-3F3C-BD49-B6FA-D9103BC464A1}"/>
              </a:ext>
            </a:extLst>
          </p:cNvPr>
          <p:cNvSpPr/>
          <p:nvPr/>
        </p:nvSpPr>
        <p:spPr>
          <a:xfrm>
            <a:off x="5064619" y="3624575"/>
            <a:ext cx="1736001" cy="1066701"/>
          </a:xfrm>
          <a:prstGeom prst="wedgeEllipseCallout">
            <a:avLst>
              <a:gd name="adj1" fmla="val 41285"/>
              <a:gd name="adj2" fmla="val -49234"/>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C04203C1-3F5C-524B-BFAD-5BC9546ED26B}"/>
              </a:ext>
            </a:extLst>
          </p:cNvPr>
          <p:cNvSpPr txBox="1"/>
          <p:nvPr/>
        </p:nvSpPr>
        <p:spPr>
          <a:xfrm>
            <a:off x="5301218" y="3819371"/>
            <a:ext cx="1503938" cy="677108"/>
          </a:xfrm>
          <a:prstGeom prst="rect">
            <a:avLst/>
          </a:prstGeom>
          <a:noFill/>
        </p:spPr>
        <p:txBody>
          <a:bodyPr wrap="none" rtlCol="0">
            <a:spAutoFit/>
          </a:bodyPr>
          <a:lstStyle/>
          <a:p>
            <a:r>
              <a:rPr lang="ja-JP" altLang="en-US" sz="1000" dirty="0">
                <a:solidFill>
                  <a:schemeClr val="bg1"/>
                </a:solidFill>
                <a:latin typeface="Meiryo" panose="020B0604030504040204" pitchFamily="34" charset="-128"/>
                <a:ea typeface="Meiryo" panose="020B0604030504040204" pitchFamily="34" charset="-128"/>
              </a:rPr>
              <a:t>答え：</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生きるとは、</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en-US" altLang="ja-JP" sz="1400" dirty="0">
                <a:solidFill>
                  <a:schemeClr val="bg1"/>
                </a:solidFill>
                <a:latin typeface="Meiryo" panose="020B0604030504040204" pitchFamily="34" charset="-128"/>
                <a:ea typeface="Meiryo" panose="020B0604030504040204" pitchFamily="34" charset="-128"/>
              </a:rPr>
              <a:t>XXXXX</a:t>
            </a:r>
            <a:r>
              <a:rPr lang="ja-JP" altLang="en-US" sz="1400" dirty="0">
                <a:solidFill>
                  <a:schemeClr val="bg1"/>
                </a:solidFill>
                <a:latin typeface="Meiryo" panose="020B0604030504040204" pitchFamily="34" charset="-128"/>
                <a:ea typeface="Meiryo" panose="020B0604030504040204" pitchFamily="34" charset="-128"/>
              </a:rPr>
              <a:t>である！</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C6B21CCA-217A-B44E-B17C-2A31FBF598B2}"/>
              </a:ext>
            </a:extLst>
          </p:cNvPr>
          <p:cNvSpPr txBox="1"/>
          <p:nvPr/>
        </p:nvSpPr>
        <p:spPr>
          <a:xfrm>
            <a:off x="539552" y="5522318"/>
            <a:ext cx="3416320" cy="646331"/>
          </a:xfrm>
          <a:prstGeom prst="rect">
            <a:avLst/>
          </a:prstGeom>
          <a:noFill/>
        </p:spPr>
        <p:txBody>
          <a:bodyPr wrap="none" rtlCol="0">
            <a:spAutoFit/>
          </a:bodyPr>
          <a:lstStyle/>
          <a:p>
            <a:r>
              <a:rPr kumimoji="1" lang="ja-JP" altLang="en-US" sz="1200" dirty="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AI</a:t>
            </a:r>
            <a:r>
              <a:rPr kumimoji="1" lang="ja-JP" altLang="en-US" sz="1200" dirty="0">
                <a:solidFill>
                  <a:schemeClr val="bg1"/>
                </a:solidFill>
                <a:latin typeface="Meiryo" panose="020B0604030504040204" pitchFamily="34" charset="-128"/>
                <a:ea typeface="Meiryo" panose="020B0604030504040204" pitchFamily="34" charset="-128"/>
              </a:rPr>
              <a:t>カント君」には、</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　内発的な</a:t>
            </a:r>
            <a:r>
              <a:rPr kumimoji="1" lang="ja-JP" altLang="en-US" sz="1200" dirty="0">
                <a:solidFill>
                  <a:schemeClr val="bg1"/>
                </a:solidFill>
                <a:latin typeface="Meiryo" panose="020B0604030504040204" pitchFamily="34" charset="-128"/>
                <a:ea typeface="Meiryo" panose="020B0604030504040204" pitchFamily="34" charset="-128"/>
              </a:rPr>
              <a:t>疑問を持つことはできないので、</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dirty="0">
                <a:solidFill>
                  <a:schemeClr val="bg1"/>
                </a:solidFill>
                <a:latin typeface="Meiryo" panose="020B0604030504040204" pitchFamily="34" charset="-128"/>
                <a:ea typeface="Meiryo" panose="020B0604030504040204" pitchFamily="34" charset="-128"/>
              </a:rPr>
              <a:t>　このような問いを産み出すことはできない。</a:t>
            </a:r>
          </a:p>
        </p:txBody>
      </p:sp>
      <p:sp>
        <p:nvSpPr>
          <p:cNvPr id="31" name="正方形/長方形 30">
            <a:extLst>
              <a:ext uri="{FF2B5EF4-FFF2-40B4-BE49-F238E27FC236}">
                <a16:creationId xmlns:a16="http://schemas.microsoft.com/office/drawing/2014/main" id="{47F45BA8-DE5D-004E-B7E6-F29C9E71A924}"/>
              </a:ext>
            </a:extLst>
          </p:cNvPr>
          <p:cNvSpPr/>
          <p:nvPr/>
        </p:nvSpPr>
        <p:spPr>
          <a:xfrm>
            <a:off x="4122584" y="5450073"/>
            <a:ext cx="3826767" cy="830997"/>
          </a:xfrm>
          <a:prstGeom prst="rect">
            <a:avLst/>
          </a:prstGeom>
        </p:spPr>
        <p:txBody>
          <a:bodyPr wrap="square">
            <a:spAutoFit/>
          </a:bodyPr>
          <a:lstStyle/>
          <a:p>
            <a:r>
              <a:rPr lang="ja-JP" altLang="en-US" sz="1200" dirty="0">
                <a:solidFill>
                  <a:schemeClr val="bg1"/>
                </a:solidFill>
                <a:latin typeface="Meiryo" panose="020B0604030504040204" pitchFamily="34" charset="-128"/>
                <a:ea typeface="Meiryo" panose="020B0604030504040204" pitchFamily="34" charset="-128"/>
              </a:rPr>
              <a:t>「わたしは何を知ることができるのだろうか」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「わたしは何をすべきなのであろうか」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「わたしは何を望むのがよいのだろうか」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「人間とは何だろうか」</a:t>
            </a:r>
          </a:p>
        </p:txBody>
      </p:sp>
      <p:sp>
        <p:nvSpPr>
          <p:cNvPr id="32" name="テキスト ボックス 31">
            <a:extLst>
              <a:ext uri="{FF2B5EF4-FFF2-40B4-BE49-F238E27FC236}">
                <a16:creationId xmlns:a16="http://schemas.microsoft.com/office/drawing/2014/main" id="{513A7475-AD1D-CB46-9FE8-5A3E6C9F6EC7}"/>
              </a:ext>
            </a:extLst>
          </p:cNvPr>
          <p:cNvSpPr txBox="1"/>
          <p:nvPr/>
        </p:nvSpPr>
        <p:spPr>
          <a:xfrm>
            <a:off x="418185" y="5048038"/>
            <a:ext cx="5211683" cy="307777"/>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カントの考え方を知る手助けにはなるかもしれない。しかし、</a:t>
            </a:r>
          </a:p>
        </p:txBody>
      </p:sp>
    </p:spTree>
    <p:extLst>
      <p:ext uri="{BB962C8B-B14F-4D97-AF65-F5344CB8AC3E}">
        <p14:creationId xmlns:p14="http://schemas.microsoft.com/office/powerpoint/2010/main" val="21958402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963750AC-4A5A-B849-AE1D-0FB53C28826D}"/>
              </a:ext>
            </a:extLst>
          </p:cNvPr>
          <p:cNvPicPr>
            <a:picLocks noChangeAspect="1"/>
          </p:cNvPicPr>
          <p:nvPr/>
        </p:nvPicPr>
        <p:blipFill>
          <a:blip r:embed="rId3"/>
          <a:stretch>
            <a:fillRect/>
          </a:stretch>
        </p:blipFill>
        <p:spPr>
          <a:xfrm>
            <a:off x="5339426" y="3709319"/>
            <a:ext cx="1438144" cy="1438144"/>
          </a:xfrm>
          <a:prstGeom prst="rect">
            <a:avLst/>
          </a:prstGeom>
        </p:spPr>
      </p:pic>
      <p:pic>
        <p:nvPicPr>
          <p:cNvPr id="22" name="図 21">
            <a:extLst>
              <a:ext uri="{FF2B5EF4-FFF2-40B4-BE49-F238E27FC236}">
                <a16:creationId xmlns:a16="http://schemas.microsoft.com/office/drawing/2014/main" id="{5C0461EE-2F2D-FA44-9A10-6B3C12E7C8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67413" y="4345346"/>
            <a:ext cx="1553288" cy="1553288"/>
          </a:xfrm>
          <a:prstGeom prst="rect">
            <a:avLst/>
          </a:prstGeom>
        </p:spPr>
      </p:pic>
      <p:pic>
        <p:nvPicPr>
          <p:cNvPr id="23" name="図 22">
            <a:extLst>
              <a:ext uri="{FF2B5EF4-FFF2-40B4-BE49-F238E27FC236}">
                <a16:creationId xmlns:a16="http://schemas.microsoft.com/office/drawing/2014/main" id="{D68D1612-FED7-1D4A-AB7A-6A1803E9F6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49715" y="5125462"/>
            <a:ext cx="1422484" cy="1422484"/>
          </a:xfrm>
          <a:prstGeom prst="rect">
            <a:avLst/>
          </a:prstGeom>
        </p:spPr>
      </p:pic>
      <p:pic>
        <p:nvPicPr>
          <p:cNvPr id="11" name="図 10">
            <a:extLst>
              <a:ext uri="{FF2B5EF4-FFF2-40B4-BE49-F238E27FC236}">
                <a16:creationId xmlns:a16="http://schemas.microsoft.com/office/drawing/2014/main" id="{95490D95-9E94-4742-96E2-0A0E61B6D04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9744" y="3814583"/>
            <a:ext cx="2948608" cy="2658808"/>
          </a:xfrm>
          <a:prstGeom prst="rect">
            <a:avLst/>
          </a:prstGeom>
          <a:effectLst>
            <a:outerShdw blurRad="50800" dist="38100" dir="2700000" algn="tl" rotWithShape="0">
              <a:prstClr val="black">
                <a:alpha val="40000"/>
              </a:prstClr>
            </a:outerShdw>
          </a:effectLst>
        </p:spPr>
      </p:pic>
      <p:sp>
        <p:nvSpPr>
          <p:cNvPr id="20" name="下矢印 19">
            <a:extLst>
              <a:ext uri="{FF2B5EF4-FFF2-40B4-BE49-F238E27FC236}">
                <a16:creationId xmlns:a16="http://schemas.microsoft.com/office/drawing/2014/main" id="{0595FBF7-BD14-344D-8586-3D0D06360F21}"/>
              </a:ext>
            </a:extLst>
          </p:cNvPr>
          <p:cNvSpPr/>
          <p:nvPr/>
        </p:nvSpPr>
        <p:spPr>
          <a:xfrm>
            <a:off x="6357729" y="2726966"/>
            <a:ext cx="927652" cy="13820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13BF354F-299E-214D-8864-A8C040859811}"/>
              </a:ext>
            </a:extLst>
          </p:cNvPr>
          <p:cNvSpPr/>
          <p:nvPr/>
        </p:nvSpPr>
        <p:spPr>
          <a:xfrm>
            <a:off x="1858617" y="2722965"/>
            <a:ext cx="927652" cy="1386141"/>
          </a:xfrm>
          <a:prstGeom prst="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14FE88B-47B3-2E46-BF93-CC25C4232CE9}"/>
              </a:ext>
            </a:extLst>
          </p:cNvPr>
          <p:cNvSpPr>
            <a:spLocks noGrp="1"/>
          </p:cNvSpPr>
          <p:nvPr>
            <p:ph type="title"/>
          </p:nvPr>
        </p:nvSpPr>
        <p:spPr/>
        <p:txBody>
          <a:bodyPr/>
          <a:lstStyle/>
          <a:p>
            <a:r>
              <a:rPr kumimoji="1" lang="ja-JP" altLang="en-US" sz="2400"/>
              <a:t>人間は「テーマ」を決め「問い」を発し、</a:t>
            </a:r>
            <a:r>
              <a:rPr kumimoji="1" lang="en-US" altLang="ja-JP" sz="2400" dirty="0"/>
              <a:t>AI</a:t>
            </a:r>
            <a:r>
              <a:rPr kumimoji="1" lang="ja-JP" altLang="en-US" sz="2400"/>
              <a:t>は「答え」を見つける</a:t>
            </a:r>
          </a:p>
        </p:txBody>
      </p:sp>
      <p:sp>
        <p:nvSpPr>
          <p:cNvPr id="3" name="スライド番号プレースホルダー 2">
            <a:extLst>
              <a:ext uri="{FF2B5EF4-FFF2-40B4-BE49-F238E27FC236}">
                <a16:creationId xmlns:a16="http://schemas.microsoft.com/office/drawing/2014/main" id="{BEC668B4-F933-8F49-A972-713BF3D72563}"/>
              </a:ext>
            </a:extLst>
          </p:cNvPr>
          <p:cNvSpPr>
            <a:spLocks noGrp="1"/>
          </p:cNvSpPr>
          <p:nvPr>
            <p:ph type="sldNum" sz="quarter" idx="12"/>
          </p:nvPr>
        </p:nvSpPr>
        <p:spPr/>
        <p:txBody>
          <a:bodyPr/>
          <a:lstStyle/>
          <a:p>
            <a:fld id="{8FF8CC5D-A65D-5946-99B5-645367A967AD}" type="slidenum">
              <a:rPr kumimoji="1" lang="ja-JP" altLang="en-US" smtClean="0"/>
              <a:t>109</a:t>
            </a:fld>
            <a:endParaRPr kumimoji="1" lang="ja-JP" altLang="en-US"/>
          </a:p>
        </p:txBody>
      </p:sp>
      <p:grpSp>
        <p:nvGrpSpPr>
          <p:cNvPr id="4" name="図形グループ 69">
            <a:extLst>
              <a:ext uri="{FF2B5EF4-FFF2-40B4-BE49-F238E27FC236}">
                <a16:creationId xmlns:a16="http://schemas.microsoft.com/office/drawing/2014/main" id="{6395E7B0-B7BD-AF4D-A5B7-2A139AB094F3}"/>
              </a:ext>
            </a:extLst>
          </p:cNvPr>
          <p:cNvGrpSpPr/>
          <p:nvPr/>
        </p:nvGrpSpPr>
        <p:grpSpPr>
          <a:xfrm>
            <a:off x="4170532" y="986820"/>
            <a:ext cx="802936" cy="1660016"/>
            <a:chOff x="1946324" y="4125162"/>
            <a:chExt cx="969964" cy="2007872"/>
          </a:xfrm>
        </p:grpSpPr>
        <p:sp>
          <p:nvSpPr>
            <p:cNvPr id="5" name="円/楕円 4">
              <a:extLst>
                <a:ext uri="{FF2B5EF4-FFF2-40B4-BE49-F238E27FC236}">
                  <a16:creationId xmlns:a16="http://schemas.microsoft.com/office/drawing/2014/main" id="{E13A864B-834C-4044-AFD5-6E2E54135C9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a:extLst>
                <a:ext uri="{FF2B5EF4-FFF2-40B4-BE49-F238E27FC236}">
                  <a16:creationId xmlns:a16="http://schemas.microsoft.com/office/drawing/2014/main" id="{FD95E810-49EE-1147-9477-A85284C1BF1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 name="四角形吹き出し 6">
            <a:extLst>
              <a:ext uri="{FF2B5EF4-FFF2-40B4-BE49-F238E27FC236}">
                <a16:creationId xmlns:a16="http://schemas.microsoft.com/office/drawing/2014/main" id="{05A1746D-8BA8-F840-B70F-5B57CF996CA7}"/>
              </a:ext>
            </a:extLst>
          </p:cNvPr>
          <p:cNvSpPr/>
          <p:nvPr/>
        </p:nvSpPr>
        <p:spPr>
          <a:xfrm>
            <a:off x="848139" y="989185"/>
            <a:ext cx="2948608" cy="790761"/>
          </a:xfrm>
          <a:prstGeom prst="wedgeRectCallout">
            <a:avLst>
              <a:gd name="adj1" fmla="val 61707"/>
              <a:gd name="adj2" fmla="val -2004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美味しいカレーを</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食べたい！</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四角形吹き出し 7">
            <a:extLst>
              <a:ext uri="{FF2B5EF4-FFF2-40B4-BE49-F238E27FC236}">
                <a16:creationId xmlns:a16="http://schemas.microsoft.com/office/drawing/2014/main" id="{CEA680F4-F0DF-0A45-89E0-C6B44AA0689F}"/>
              </a:ext>
            </a:extLst>
          </p:cNvPr>
          <p:cNvSpPr/>
          <p:nvPr/>
        </p:nvSpPr>
        <p:spPr>
          <a:xfrm>
            <a:off x="848139" y="1856075"/>
            <a:ext cx="2948608" cy="790761"/>
          </a:xfrm>
          <a:prstGeom prst="wedgeRectCallout">
            <a:avLst>
              <a:gd name="adj1" fmla="val 60913"/>
              <a:gd name="adj2" fmla="val -2004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この近くにある</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a:solidFill>
                  <a:srgbClr val="FFFFFF"/>
                </a:solidFill>
                <a:latin typeface="Meiryo" panose="020B0604030504040204" pitchFamily="34" charset="-128"/>
                <a:ea typeface="Meiryo" panose="020B0604030504040204" pitchFamily="34" charset="-128"/>
                <a:cs typeface="ＭＳ Ｐゴシック"/>
              </a:rPr>
              <a:t>カレー屋さんを教えて？</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pic>
        <p:nvPicPr>
          <p:cNvPr id="9" name="図 8">
            <a:extLst>
              <a:ext uri="{FF2B5EF4-FFF2-40B4-BE49-F238E27FC236}">
                <a16:creationId xmlns:a16="http://schemas.microsoft.com/office/drawing/2014/main" id="{DDC74617-65CB-CE44-B25A-E9DC8B80266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8708" y="2484734"/>
            <a:ext cx="2671976" cy="1480320"/>
          </a:xfrm>
          <a:prstGeom prst="rect">
            <a:avLst/>
          </a:prstGeom>
        </p:spPr>
      </p:pic>
      <p:sp>
        <p:nvSpPr>
          <p:cNvPr id="13" name="四角形吹き出し 12">
            <a:extLst>
              <a:ext uri="{FF2B5EF4-FFF2-40B4-BE49-F238E27FC236}">
                <a16:creationId xmlns:a16="http://schemas.microsoft.com/office/drawing/2014/main" id="{CD14E9E6-BC35-B447-8559-A6E387CA9D00}"/>
              </a:ext>
            </a:extLst>
          </p:cNvPr>
          <p:cNvSpPr/>
          <p:nvPr/>
        </p:nvSpPr>
        <p:spPr>
          <a:xfrm>
            <a:off x="5347251" y="989185"/>
            <a:ext cx="2948608" cy="790761"/>
          </a:xfrm>
          <a:prstGeom prst="wedgeRectCallout">
            <a:avLst>
              <a:gd name="adj1" fmla="val -60375"/>
              <a:gd name="adj2" fmla="val -15657"/>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この新しい事業プランを</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a:solidFill>
                  <a:srgbClr val="FFFFFF"/>
                </a:solidFill>
                <a:latin typeface="Meiryo" panose="020B0604030504040204" pitchFamily="34" charset="-128"/>
                <a:ea typeface="Meiryo" panose="020B0604030504040204" pitchFamily="34" charset="-128"/>
                <a:cs typeface="ＭＳ Ｐゴシック"/>
              </a:rPr>
              <a:t>成功させたい！</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四角形吹き出し 13">
            <a:extLst>
              <a:ext uri="{FF2B5EF4-FFF2-40B4-BE49-F238E27FC236}">
                <a16:creationId xmlns:a16="http://schemas.microsoft.com/office/drawing/2014/main" id="{11FA2D4C-A606-9F4F-B174-0B05C056E0BE}"/>
              </a:ext>
            </a:extLst>
          </p:cNvPr>
          <p:cNvSpPr/>
          <p:nvPr/>
        </p:nvSpPr>
        <p:spPr>
          <a:xfrm>
            <a:off x="5347251" y="1856075"/>
            <a:ext cx="2948608" cy="790761"/>
          </a:xfrm>
          <a:prstGeom prst="wedgeRectCallout">
            <a:avLst>
              <a:gd name="adj1" fmla="val -58814"/>
              <a:gd name="adj2" fmla="val -17121"/>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成功事例や成功させるための要件を教えて？</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8" name="図 17">
            <a:extLst>
              <a:ext uri="{FF2B5EF4-FFF2-40B4-BE49-F238E27FC236}">
                <a16:creationId xmlns:a16="http://schemas.microsoft.com/office/drawing/2014/main" id="{F704B705-6BF8-124D-9ECF-7628F8A128E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433896" y="2807990"/>
            <a:ext cx="2861963" cy="784288"/>
          </a:xfrm>
          <a:prstGeom prst="rect">
            <a:avLst/>
          </a:prstGeom>
        </p:spPr>
      </p:pic>
      <p:sp>
        <p:nvSpPr>
          <p:cNvPr id="19" name="テキスト ボックス 18">
            <a:extLst>
              <a:ext uri="{FF2B5EF4-FFF2-40B4-BE49-F238E27FC236}">
                <a16:creationId xmlns:a16="http://schemas.microsoft.com/office/drawing/2014/main" id="{1121B2CE-41B2-9841-B9CC-DB734B202E82}"/>
              </a:ext>
            </a:extLst>
          </p:cNvPr>
          <p:cNvSpPr txBox="1"/>
          <p:nvPr/>
        </p:nvSpPr>
        <p:spPr>
          <a:xfrm>
            <a:off x="6293549" y="2807990"/>
            <a:ext cx="1202573" cy="923330"/>
          </a:xfrm>
          <a:prstGeom prst="rect">
            <a:avLst/>
          </a:prstGeom>
          <a:noFill/>
        </p:spPr>
        <p:txBody>
          <a:bodyPr wrap="none" rtlCol="0">
            <a:spAutoFit/>
          </a:bodyPr>
          <a:lstStyle/>
          <a:p>
            <a:r>
              <a:rPr kumimoji="1" lang="en-US" altLang="ja-JP" sz="5400" dirty="0">
                <a:solidFill>
                  <a:srgbClr val="0432FF"/>
                </a:solidFill>
                <a:effectLst>
                  <a:outerShdw blurRad="50800" dist="38100" dir="2700000" algn="tl" rotWithShape="0">
                    <a:prstClr val="black">
                      <a:alpha val="40000"/>
                    </a:prstClr>
                  </a:outerShdw>
                </a:effectLst>
                <a:latin typeface="Gill Sans Ultra Bold" panose="020B0A02020104020203" pitchFamily="34" charset="0"/>
              </a:rPr>
              <a:t>AI</a:t>
            </a:r>
            <a:endParaRPr kumimoji="1" lang="ja-JP" altLang="en-US" sz="5400">
              <a:solidFill>
                <a:srgbClr val="0432FF"/>
              </a:solidFill>
              <a:effectLst>
                <a:outerShdw blurRad="50800" dist="38100" dir="2700000" algn="tl" rotWithShape="0">
                  <a:prstClr val="black">
                    <a:alpha val="40000"/>
                  </a:prstClr>
                </a:outerShdw>
              </a:effectLst>
              <a:latin typeface="Gill Sans Ultra Bold" panose="020B0A02020104020203" pitchFamily="34" charset="0"/>
            </a:endParaRPr>
          </a:p>
        </p:txBody>
      </p:sp>
    </p:spTree>
    <p:extLst>
      <p:ext uri="{BB962C8B-B14F-4D97-AF65-F5344CB8AC3E}">
        <p14:creationId xmlns:p14="http://schemas.microsoft.com/office/powerpoint/2010/main" val="27539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5863934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5927789" y="6640200"/>
            <a:ext cx="3208458" cy="217800"/>
          </a:xfrm>
          <a:noFill/>
        </p:spPr>
        <p:txBody>
          <a:bodyPr/>
          <a:lstStyle/>
          <a:p>
            <a:fld id="{8FF8CC5D-A65D-5946-99B5-645367A967AD}" type="slidenum">
              <a:rPr kumimoji="1" lang="ja-JP" altLang="en-US" smtClean="0"/>
              <a:t>110</a:t>
            </a:fld>
            <a:endParaRPr kumimoji="1" lang="ja-JP" altLang="en-US" dirty="0"/>
          </a:p>
        </p:txBody>
      </p:sp>
      <p:sp>
        <p:nvSpPr>
          <p:cNvPr id="15" name="正方形/長方形 14"/>
          <p:cNvSpPr/>
          <p:nvPr/>
        </p:nvSpPr>
        <p:spPr>
          <a:xfrm>
            <a:off x="1403647" y="1406213"/>
            <a:ext cx="1718298" cy="5111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16" name="正方形/長方形 15"/>
          <p:cNvSpPr/>
          <p:nvPr/>
        </p:nvSpPr>
        <p:spPr>
          <a:xfrm>
            <a:off x="3203848" y="1400717"/>
            <a:ext cx="1718298" cy="5243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17" name="正方形/長方形 16"/>
          <p:cNvSpPr/>
          <p:nvPr/>
        </p:nvSpPr>
        <p:spPr>
          <a:xfrm>
            <a:off x="1403647" y="195424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18" name="正方形/長方形 17"/>
          <p:cNvSpPr/>
          <p:nvPr/>
        </p:nvSpPr>
        <p:spPr>
          <a:xfrm>
            <a:off x="3203847" y="1958189"/>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19" name="正方形/長方形 18"/>
          <p:cNvSpPr/>
          <p:nvPr/>
        </p:nvSpPr>
        <p:spPr>
          <a:xfrm>
            <a:off x="1403648" y="2500207"/>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20" name="正方形/長方形 19"/>
          <p:cNvSpPr/>
          <p:nvPr/>
        </p:nvSpPr>
        <p:spPr>
          <a:xfrm>
            <a:off x="3203847" y="2501851"/>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21" name="正方形/長方形 20"/>
          <p:cNvSpPr/>
          <p:nvPr/>
        </p:nvSpPr>
        <p:spPr>
          <a:xfrm>
            <a:off x="1403647" y="305227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ある</a:t>
            </a:r>
            <a:endParaRPr kumimoji="1" lang="en-US" altLang="ja-JP"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（少ない学習データ）</a:t>
            </a:r>
            <a:endParaRPr kumimoji="1" lang="ja-JP" altLang="en-US" sz="1050" dirty="0">
              <a:solidFill>
                <a:srgbClr val="FFFFFF"/>
              </a:solidFill>
              <a:latin typeface="Meiryo" charset="-128"/>
              <a:ea typeface="Meiryo" charset="-128"/>
              <a:cs typeface="Meiryo" charset="-128"/>
            </a:endParaRPr>
          </a:p>
        </p:txBody>
      </p:sp>
      <p:sp>
        <p:nvSpPr>
          <p:cNvPr id="22" name="正方形/長方形 21"/>
          <p:cNvSpPr/>
          <p:nvPr/>
        </p:nvSpPr>
        <p:spPr>
          <a:xfrm>
            <a:off x="3203847" y="3048087"/>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ある</a:t>
            </a:r>
            <a:endParaRPr kumimoji="1" lang="en-US" altLang="ja-JP"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（膨大な学習データ</a:t>
            </a:r>
            <a:r>
              <a:rPr lang="ja-JP" altLang="en-US" sz="1000" dirty="0">
                <a:solidFill>
                  <a:srgbClr val="FFFFFF"/>
                </a:solidFill>
                <a:latin typeface="Meiryo" charset="-128"/>
                <a:ea typeface="Meiryo" charset="-128"/>
                <a:cs typeface="Meiryo" charset="-128"/>
              </a:rPr>
              <a:t>）</a:t>
            </a:r>
            <a:endParaRPr kumimoji="1" lang="ja-JP" altLang="en-US" sz="1000" dirty="0">
              <a:solidFill>
                <a:srgbClr val="FFFFFF"/>
              </a:solidFill>
              <a:latin typeface="Meiryo" charset="-128"/>
              <a:ea typeface="Meiryo" charset="-128"/>
              <a:cs typeface="Meiryo" charset="-128"/>
            </a:endParaRPr>
          </a:p>
        </p:txBody>
      </p:sp>
      <p:sp>
        <p:nvSpPr>
          <p:cNvPr id="23" name="正方形/長方形 22"/>
          <p:cNvSpPr/>
          <p:nvPr/>
        </p:nvSpPr>
        <p:spPr>
          <a:xfrm>
            <a:off x="1403577" y="4152505"/>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24" name="正方形/長方形 23"/>
          <p:cNvSpPr/>
          <p:nvPr/>
        </p:nvSpPr>
        <p:spPr>
          <a:xfrm>
            <a:off x="3203777" y="4154563"/>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en-US" altLang="ja-JP" dirty="0">
              <a:solidFill>
                <a:srgbClr val="FFFFFF"/>
              </a:solidFill>
              <a:latin typeface="Meiryo" charset="-128"/>
              <a:ea typeface="Meiryo" charset="-128"/>
              <a:cs typeface="Meiryo" charset="-128"/>
            </a:endParaRPr>
          </a:p>
          <a:p>
            <a:pPr algn="ctr"/>
            <a:r>
              <a:rPr lang="en-US" altLang="ja-JP" sz="1000" dirty="0">
                <a:solidFill>
                  <a:srgbClr val="FFFFFF"/>
                </a:solidFill>
                <a:latin typeface="Meiryo" charset="-128"/>
                <a:ea typeface="Meiryo" charset="-128"/>
                <a:cs typeface="Meiryo" charset="-128"/>
              </a:rPr>
              <a:t>(</a:t>
            </a:r>
            <a:r>
              <a:rPr lang="ja-JP" altLang="en-US" sz="1000" dirty="0">
                <a:solidFill>
                  <a:srgbClr val="FFFFFF"/>
                </a:solidFill>
                <a:latin typeface="Meiryo" charset="-128"/>
                <a:ea typeface="Meiryo" charset="-128"/>
                <a:cs typeface="Meiryo" charset="-128"/>
              </a:rPr>
              <a:t>ひとつの知的処理に特化</a:t>
            </a:r>
            <a:r>
              <a:rPr lang="en-US" altLang="ja-JP" sz="1000" dirty="0">
                <a:solidFill>
                  <a:srgbClr val="FFFFFF"/>
                </a:solidFill>
                <a:latin typeface="Meiryo" charset="-128"/>
                <a:ea typeface="Meiryo" charset="-128"/>
                <a:cs typeface="Meiryo" charset="-128"/>
              </a:rPr>
              <a:t>)</a:t>
            </a:r>
            <a:endParaRPr kumimoji="1" lang="ja-JP" altLang="en-US" sz="1000" dirty="0">
              <a:solidFill>
                <a:srgbClr val="FFFFFF"/>
              </a:solidFill>
              <a:latin typeface="Meiryo" charset="-128"/>
              <a:ea typeface="Meiryo" charset="-128"/>
              <a:cs typeface="Meiryo" charset="-128"/>
            </a:endParaRPr>
          </a:p>
        </p:txBody>
      </p:sp>
      <p:sp>
        <p:nvSpPr>
          <p:cNvPr id="25" name="正方形/長方形 24"/>
          <p:cNvSpPr/>
          <p:nvPr/>
        </p:nvSpPr>
        <p:spPr>
          <a:xfrm>
            <a:off x="1403577" y="5379335"/>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26" name="正方形/長方形 25"/>
          <p:cNvSpPr/>
          <p:nvPr/>
        </p:nvSpPr>
        <p:spPr>
          <a:xfrm>
            <a:off x="3203775" y="5375863"/>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ja-JP" altLang="en-US" sz="1000" dirty="0">
              <a:solidFill>
                <a:srgbClr val="FFFFFF"/>
              </a:solidFill>
              <a:latin typeface="Meiryo" charset="-128"/>
              <a:ea typeface="Meiryo" charset="-128"/>
              <a:cs typeface="Meiryo" charset="-128"/>
            </a:endParaRPr>
          </a:p>
        </p:txBody>
      </p:sp>
      <p:sp>
        <p:nvSpPr>
          <p:cNvPr id="27" name="正方形/長方形 26"/>
          <p:cNvSpPr/>
          <p:nvPr/>
        </p:nvSpPr>
        <p:spPr>
          <a:xfrm>
            <a:off x="1403577" y="5927927"/>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en-US" altLang="ja-JP" dirty="0">
              <a:solidFill>
                <a:srgbClr val="FFFFFF"/>
              </a:solidFill>
              <a:latin typeface="Meiryo" charset="-128"/>
              <a:ea typeface="Meiryo" charset="-128"/>
              <a:cs typeface="Meiryo" charset="-128"/>
            </a:endParaRPr>
          </a:p>
        </p:txBody>
      </p:sp>
      <p:sp>
        <p:nvSpPr>
          <p:cNvPr id="28" name="正方形/長方形 27"/>
          <p:cNvSpPr/>
          <p:nvPr/>
        </p:nvSpPr>
        <p:spPr>
          <a:xfrm>
            <a:off x="3203775" y="5927927"/>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ja-JP" altLang="en-US" sz="1000" dirty="0">
              <a:solidFill>
                <a:srgbClr val="FFFFFF"/>
              </a:solidFill>
              <a:latin typeface="Meiryo" charset="-128"/>
              <a:ea typeface="Meiryo" charset="-128"/>
              <a:cs typeface="Meiryo" charset="-128"/>
            </a:endParaRPr>
          </a:p>
        </p:txBody>
      </p:sp>
      <p:sp>
        <p:nvSpPr>
          <p:cNvPr id="29" name="正方形/長方形 28"/>
          <p:cNvSpPr/>
          <p:nvPr/>
        </p:nvSpPr>
        <p:spPr>
          <a:xfrm>
            <a:off x="5004046" y="1395762"/>
            <a:ext cx="3903976" cy="524329"/>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人間は身体に備わる様々な感覚器からの情報も含め総合して知覚・認識しているが、機械には身体がないのでそれができない。</a:t>
            </a:r>
            <a:endParaRPr kumimoji="1" lang="ja-JP" altLang="en-US" sz="900" dirty="0">
              <a:solidFill>
                <a:srgbClr val="FFFFFF"/>
              </a:solidFill>
              <a:latin typeface="Meiryo" charset="-128"/>
              <a:ea typeface="Meiryo" charset="-128"/>
              <a:cs typeface="Meiryo" charset="-128"/>
            </a:endParaRPr>
          </a:p>
        </p:txBody>
      </p:sp>
      <p:sp>
        <p:nvSpPr>
          <p:cNvPr id="30" name="正方形/長方形 29"/>
          <p:cNvSpPr/>
          <p:nvPr/>
        </p:nvSpPr>
        <p:spPr>
          <a:xfrm>
            <a:off x="5004045" y="1958189"/>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自分が現在何をやっているか、今はどんな状況なのかなどが自分でわかる心の働きである意識により、人間は様々な</a:t>
            </a:r>
            <a:r>
              <a:rPr kumimoji="1" lang="ja-JP" altLang="en-US" sz="900" dirty="0">
                <a:solidFill>
                  <a:srgbClr val="FFFFFF"/>
                </a:solidFill>
                <a:latin typeface="Meiryo" charset="-128"/>
                <a:ea typeface="Meiryo" charset="-128"/>
                <a:cs typeface="Meiryo" charset="-128"/>
              </a:rPr>
              <a:t>知的処理を</a:t>
            </a:r>
            <a:r>
              <a:rPr lang="ja-JP" altLang="en-US" sz="900" dirty="0">
                <a:solidFill>
                  <a:srgbClr val="FFFFFF"/>
                </a:solidFill>
                <a:latin typeface="Meiryo" charset="-128"/>
                <a:ea typeface="Meiryo" charset="-128"/>
                <a:cs typeface="Meiryo" charset="-128"/>
              </a:rPr>
              <a:t>同時に実行し、</a:t>
            </a:r>
            <a:r>
              <a:rPr kumimoji="1" lang="ja-JP" altLang="en-US" sz="900" dirty="0">
                <a:solidFill>
                  <a:srgbClr val="FFFFFF"/>
                </a:solidFill>
                <a:latin typeface="Meiryo" charset="-128"/>
                <a:ea typeface="Meiryo" charset="-128"/>
                <a:cs typeface="Meiryo" charset="-128"/>
              </a:rPr>
              <a:t>それを統合・制御しているが、機械にはできない。</a:t>
            </a:r>
          </a:p>
        </p:txBody>
      </p:sp>
      <p:sp>
        <p:nvSpPr>
          <p:cNvPr id="31" name="正方形/長方形 30"/>
          <p:cNvSpPr/>
          <p:nvPr/>
        </p:nvSpPr>
        <p:spPr>
          <a:xfrm>
            <a:off x="5004045" y="250489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人間は、自分の考えや選択を決心し、実行する能力、あるいは、物事を成し遂げようとする意志を持っているが、機械にはない。</a:t>
            </a:r>
            <a:endParaRPr kumimoji="1" lang="ja-JP" altLang="en-US" sz="900" dirty="0">
              <a:solidFill>
                <a:srgbClr val="FFFFFF"/>
              </a:solidFill>
              <a:latin typeface="Meiryo" charset="-128"/>
              <a:ea typeface="Meiryo" charset="-128"/>
              <a:cs typeface="Meiryo" charset="-128"/>
            </a:endParaRPr>
          </a:p>
        </p:txBody>
      </p:sp>
      <p:sp>
        <p:nvSpPr>
          <p:cNvPr id="32" name="正方形/長方形 31"/>
          <p:cNvSpPr/>
          <p:nvPr/>
        </p:nvSpPr>
        <p:spPr>
          <a:xfrm>
            <a:off x="5004045" y="3048087"/>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人間は少ない学習データからでも効率よく学習できる能力をそなえているが、機械は膨大な学習データとそれを処理できる膨大な計算能力（消費エネルギー）を必要とする。</a:t>
            </a:r>
          </a:p>
        </p:txBody>
      </p:sp>
      <p:sp>
        <p:nvSpPr>
          <p:cNvPr id="33" name="正方形/長方形 32"/>
          <p:cNvSpPr/>
          <p:nvPr/>
        </p:nvSpPr>
        <p:spPr>
          <a:xfrm>
            <a:off x="5003975" y="4149608"/>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人間はひとつの脳で様々な種類の知的処理が可能だが、機械は特定の知的処理に特化している。</a:t>
            </a:r>
          </a:p>
        </p:txBody>
      </p:sp>
      <p:sp>
        <p:nvSpPr>
          <p:cNvPr id="34" name="正方形/長方形 33"/>
          <p:cNvSpPr/>
          <p:nvPr/>
        </p:nvSpPr>
        <p:spPr>
          <a:xfrm>
            <a:off x="5003167" y="537830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ja-JP" sz="900" dirty="0">
                <a:solidFill>
                  <a:srgbClr val="FFFFFF"/>
                </a:solidFill>
                <a:latin typeface="Meiryo" charset="-128"/>
                <a:ea typeface="Meiryo" charset="-128"/>
                <a:cs typeface="Meiryo" charset="-128"/>
              </a:rPr>
              <a:t>人間</a:t>
            </a:r>
            <a:r>
              <a:rPr lang="ja-JP" altLang="en-US" sz="900" dirty="0">
                <a:solidFill>
                  <a:srgbClr val="FFFFFF"/>
                </a:solidFill>
                <a:latin typeface="Meiryo" charset="-128"/>
                <a:ea typeface="Meiryo" charset="-128"/>
                <a:cs typeface="Meiryo" charset="-128"/>
              </a:rPr>
              <a:t>は、</a:t>
            </a:r>
            <a:r>
              <a:rPr lang="ja-JP" altLang="ja-JP" sz="900" dirty="0">
                <a:solidFill>
                  <a:srgbClr val="FFFFFF"/>
                </a:solidFill>
                <a:latin typeface="Meiryo" charset="-128"/>
                <a:ea typeface="Meiryo" charset="-128"/>
                <a:cs typeface="Meiryo" charset="-128"/>
              </a:rPr>
              <a:t>神経の機能単位が消失しても、</a:t>
            </a:r>
            <a:r>
              <a:rPr lang="ja-JP" altLang="ja-JP" sz="900">
                <a:solidFill>
                  <a:srgbClr val="FFFFFF"/>
                </a:solidFill>
                <a:latin typeface="Meiryo" charset="-128"/>
                <a:ea typeface="Meiryo" charset="-128"/>
                <a:cs typeface="Meiryo" charset="-128"/>
              </a:rPr>
              <a:t>それを</a:t>
            </a:r>
            <a:r>
              <a:rPr lang="ja-JP" altLang="en-US" sz="900">
                <a:solidFill>
                  <a:srgbClr val="FFFFFF"/>
                </a:solidFill>
                <a:latin typeface="Meiryo" charset="-128"/>
                <a:ea typeface="Meiryo" charset="-128"/>
                <a:cs typeface="Meiryo" charset="-128"/>
              </a:rPr>
              <a:t>自律的に</a:t>
            </a:r>
            <a:r>
              <a:rPr lang="ja-JP" altLang="ja-JP" sz="900">
                <a:solidFill>
                  <a:srgbClr val="FFFFFF"/>
                </a:solidFill>
                <a:latin typeface="Meiryo" charset="-128"/>
                <a:ea typeface="Meiryo" charset="-128"/>
                <a:cs typeface="Meiryo" charset="-128"/>
              </a:rPr>
              <a:t>補填</a:t>
            </a:r>
            <a:r>
              <a:rPr lang="ja-JP" altLang="ja-JP" sz="900" dirty="0">
                <a:solidFill>
                  <a:srgbClr val="FFFFFF"/>
                </a:solidFill>
                <a:latin typeface="Meiryo" charset="-128"/>
                <a:ea typeface="Meiryo" charset="-128"/>
                <a:cs typeface="Meiryo" charset="-128"/>
              </a:rPr>
              <a:t>・回復させることが</a:t>
            </a:r>
            <a:r>
              <a:rPr lang="ja-JP" altLang="ja-JP" sz="900">
                <a:solidFill>
                  <a:srgbClr val="FFFFFF"/>
                </a:solidFill>
                <a:latin typeface="Meiryo" charset="-128"/>
                <a:ea typeface="Meiryo" charset="-128"/>
                <a:cs typeface="Meiryo" charset="-128"/>
              </a:rPr>
              <a:t>できるが</a:t>
            </a:r>
            <a:r>
              <a:rPr lang="ja-JP" altLang="en-US" sz="900">
                <a:solidFill>
                  <a:srgbClr val="FFFFFF"/>
                </a:solidFill>
                <a:latin typeface="Meiryo" charset="-128"/>
                <a:ea typeface="Meiryo" charset="-128"/>
                <a:cs typeface="Meiryo" charset="-128"/>
              </a:rPr>
              <a:t>、</a:t>
            </a:r>
            <a:r>
              <a:rPr lang="ja-JP" altLang="ja-JP" sz="900">
                <a:solidFill>
                  <a:srgbClr val="FFFFFF"/>
                </a:solidFill>
                <a:latin typeface="Meiryo" charset="-128"/>
                <a:ea typeface="Meiryo" charset="-128"/>
                <a:cs typeface="Meiryo" charset="-128"/>
              </a:rPr>
              <a:t>機械</a:t>
            </a:r>
            <a:r>
              <a:rPr lang="ja-JP" altLang="ja-JP" sz="900" dirty="0">
                <a:solidFill>
                  <a:srgbClr val="FFFFFF"/>
                </a:solidFill>
                <a:latin typeface="Meiryo" charset="-128"/>
                <a:ea typeface="Meiryo" charset="-128"/>
                <a:cs typeface="Meiryo" charset="-128"/>
              </a:rPr>
              <a:t>にはそれができない。</a:t>
            </a:r>
          </a:p>
        </p:txBody>
      </p:sp>
      <p:sp>
        <p:nvSpPr>
          <p:cNvPr id="35" name="正方形/長方形 34"/>
          <p:cNvSpPr/>
          <p:nvPr/>
        </p:nvSpPr>
        <p:spPr>
          <a:xfrm>
            <a:off x="5003167" y="5921722"/>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人間の場合、１千億個のニューロンによる超並列処理がおこなわれているが、その数を増やすことはできない。しかし、機械のプロセッサーは増やすことはできる。</a:t>
            </a:r>
          </a:p>
        </p:txBody>
      </p:sp>
      <p:sp>
        <p:nvSpPr>
          <p:cNvPr id="2" name="タイトル 1"/>
          <p:cNvSpPr>
            <a:spLocks noGrp="1"/>
          </p:cNvSpPr>
          <p:nvPr>
            <p:ph type="title"/>
          </p:nvPr>
        </p:nvSpPr>
        <p:spPr/>
        <p:txBody>
          <a:bodyPr/>
          <a:lstStyle/>
          <a:p>
            <a:r>
              <a:rPr lang="ja-JP" altLang="en-US" dirty="0"/>
              <a:t>人間の知性と機械の知性</a:t>
            </a:r>
            <a:endParaRPr kumimoji="1" lang="ja-JP" altLang="en-US" dirty="0"/>
          </a:p>
        </p:txBody>
      </p:sp>
      <p:sp>
        <p:nvSpPr>
          <p:cNvPr id="4" name="ホームベース 3"/>
          <p:cNvSpPr/>
          <p:nvPr/>
        </p:nvSpPr>
        <p:spPr>
          <a:xfrm>
            <a:off x="539552" y="1958189"/>
            <a:ext cx="1008112" cy="50510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意識</a:t>
            </a:r>
            <a:endParaRPr kumimoji="1" lang="ja-JP" altLang="en-US" sz="1600" dirty="0">
              <a:solidFill>
                <a:srgbClr val="FFFFFF"/>
              </a:solidFill>
              <a:latin typeface="Meiryo" charset="-128"/>
              <a:ea typeface="Meiryo" charset="-128"/>
              <a:cs typeface="Meiryo" charset="-128"/>
            </a:endParaRPr>
          </a:p>
        </p:txBody>
      </p:sp>
      <p:sp>
        <p:nvSpPr>
          <p:cNvPr id="5" name="ホームベース 4"/>
          <p:cNvSpPr/>
          <p:nvPr/>
        </p:nvSpPr>
        <p:spPr>
          <a:xfrm>
            <a:off x="539552" y="1406027"/>
            <a:ext cx="1008112" cy="51370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身体性</a:t>
            </a:r>
            <a:endParaRPr kumimoji="1" lang="ja-JP" altLang="en-US" sz="1600" dirty="0">
              <a:solidFill>
                <a:srgbClr val="FFFFFF"/>
              </a:solidFill>
              <a:latin typeface="Meiryo" charset="-128"/>
              <a:ea typeface="Meiryo" charset="-128"/>
              <a:cs typeface="Meiryo" charset="-128"/>
            </a:endParaRPr>
          </a:p>
        </p:txBody>
      </p:sp>
      <p:sp>
        <p:nvSpPr>
          <p:cNvPr id="6" name="ホームベース 5"/>
          <p:cNvSpPr/>
          <p:nvPr/>
        </p:nvSpPr>
        <p:spPr>
          <a:xfrm>
            <a:off x="539552" y="2504891"/>
            <a:ext cx="1008112" cy="504367"/>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意志</a:t>
            </a:r>
            <a:endParaRPr kumimoji="1" lang="ja-JP" altLang="en-US" sz="1600" dirty="0">
              <a:solidFill>
                <a:srgbClr val="FFFFFF"/>
              </a:solidFill>
              <a:latin typeface="Meiryo" charset="-128"/>
              <a:ea typeface="Meiryo" charset="-128"/>
              <a:cs typeface="Meiryo" charset="-128"/>
            </a:endParaRPr>
          </a:p>
        </p:txBody>
      </p:sp>
      <p:sp>
        <p:nvSpPr>
          <p:cNvPr id="7" name="ホームベース 6"/>
          <p:cNvSpPr/>
          <p:nvPr/>
        </p:nvSpPr>
        <p:spPr>
          <a:xfrm>
            <a:off x="539552" y="3050855"/>
            <a:ext cx="1008112" cy="50834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学習能力</a:t>
            </a:r>
            <a:endParaRPr kumimoji="1" lang="ja-JP" altLang="en-US" sz="1200" dirty="0">
              <a:solidFill>
                <a:srgbClr val="FFFFFF"/>
              </a:solidFill>
              <a:latin typeface="Meiryo" charset="-128"/>
              <a:ea typeface="Meiryo" charset="-128"/>
              <a:cs typeface="Meiryo" charset="-128"/>
            </a:endParaRPr>
          </a:p>
        </p:txBody>
      </p:sp>
      <p:sp>
        <p:nvSpPr>
          <p:cNvPr id="8" name="ホームベース 7"/>
          <p:cNvSpPr/>
          <p:nvPr/>
        </p:nvSpPr>
        <p:spPr>
          <a:xfrm>
            <a:off x="539481" y="4154910"/>
            <a:ext cx="1008112" cy="50581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汎用性</a:t>
            </a:r>
            <a:endParaRPr kumimoji="1" lang="ja-JP" altLang="en-US" sz="1600" dirty="0">
              <a:solidFill>
                <a:srgbClr val="FFFFFF"/>
              </a:solidFill>
              <a:latin typeface="Meiryo" charset="-128"/>
              <a:ea typeface="Meiryo" charset="-128"/>
              <a:cs typeface="Meiryo" charset="-128"/>
            </a:endParaRPr>
          </a:p>
        </p:txBody>
      </p:sp>
      <p:sp>
        <p:nvSpPr>
          <p:cNvPr id="9" name="ホームベース 8"/>
          <p:cNvSpPr/>
          <p:nvPr/>
        </p:nvSpPr>
        <p:spPr>
          <a:xfrm>
            <a:off x="539481" y="5379335"/>
            <a:ext cx="1008112" cy="509051"/>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可塑性</a:t>
            </a:r>
            <a:endParaRPr kumimoji="1" lang="ja-JP" altLang="en-US" sz="1600" dirty="0">
              <a:solidFill>
                <a:srgbClr val="FFFFFF"/>
              </a:solidFill>
              <a:latin typeface="Meiryo" charset="-128"/>
              <a:ea typeface="Meiryo" charset="-128"/>
              <a:cs typeface="Meiryo" charset="-128"/>
            </a:endParaRPr>
          </a:p>
        </p:txBody>
      </p:sp>
      <p:sp>
        <p:nvSpPr>
          <p:cNvPr id="10" name="ホームベース 9"/>
          <p:cNvSpPr/>
          <p:nvPr/>
        </p:nvSpPr>
        <p:spPr>
          <a:xfrm>
            <a:off x="539481" y="5927927"/>
            <a:ext cx="1008112" cy="52540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スケーラ</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ビリ</a:t>
            </a:r>
            <a:r>
              <a:rPr lang="ja-JP" altLang="en-US" sz="1200" dirty="0">
                <a:solidFill>
                  <a:srgbClr val="FFFFFF"/>
                </a:solidFill>
                <a:latin typeface="Meiryo" charset="-128"/>
                <a:ea typeface="Meiryo" charset="-128"/>
                <a:cs typeface="Meiryo" charset="-128"/>
              </a:rPr>
              <a:t>ティ</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1403577" y="482483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38" name="正方形/長方形 37"/>
          <p:cNvSpPr/>
          <p:nvPr/>
        </p:nvSpPr>
        <p:spPr>
          <a:xfrm>
            <a:off x="3203775" y="4823799"/>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ja-JP" altLang="en-US" sz="1000" dirty="0">
              <a:solidFill>
                <a:srgbClr val="FFFFFF"/>
              </a:solidFill>
              <a:latin typeface="Meiryo" charset="-128"/>
              <a:ea typeface="Meiryo" charset="-128"/>
              <a:cs typeface="Meiryo" charset="-128"/>
            </a:endParaRPr>
          </a:p>
        </p:txBody>
      </p:sp>
      <p:sp>
        <p:nvSpPr>
          <p:cNvPr id="39" name="正方形/長方形 38"/>
          <p:cNvSpPr/>
          <p:nvPr/>
        </p:nvSpPr>
        <p:spPr>
          <a:xfrm>
            <a:off x="5003167" y="482020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人間の脳の消費エネルギーは思考時で</a:t>
            </a:r>
            <a:r>
              <a:rPr lang="en-US" altLang="ja-JP" sz="900" dirty="0">
                <a:solidFill>
                  <a:srgbClr val="FFFFFF"/>
                </a:solidFill>
                <a:latin typeface="Meiryo" charset="-128"/>
                <a:ea typeface="Meiryo" charset="-128"/>
                <a:cs typeface="Meiryo" charset="-128"/>
              </a:rPr>
              <a:t>21</a:t>
            </a:r>
            <a:r>
              <a:rPr lang="ja-JP" altLang="en-US" sz="900" dirty="0">
                <a:solidFill>
                  <a:srgbClr val="FFFFFF"/>
                </a:solidFill>
                <a:latin typeface="Meiryo" charset="-128"/>
                <a:ea typeface="Meiryo" charset="-128"/>
                <a:cs typeface="Meiryo" charset="-128"/>
              </a:rPr>
              <a:t>ワット</a:t>
            </a:r>
            <a:r>
              <a:rPr lang="en-US" altLang="ja-JP" sz="900" dirty="0">
                <a:solidFill>
                  <a:srgbClr val="FFFFFF"/>
                </a:solidFill>
                <a:latin typeface="Meiryo" charset="-128"/>
                <a:ea typeface="Meiryo" charset="-128"/>
                <a:cs typeface="Meiryo" charset="-128"/>
              </a:rPr>
              <a:t>/</a:t>
            </a:r>
            <a:r>
              <a:rPr lang="ja-JP" altLang="en-US" sz="900" dirty="0">
                <a:solidFill>
                  <a:srgbClr val="FFFFFF"/>
                </a:solidFill>
                <a:latin typeface="Meiryo" charset="-128"/>
                <a:ea typeface="Meiryo" charset="-128"/>
                <a:cs typeface="Meiryo" charset="-128"/>
              </a:rPr>
              <a:t>時程度のエネルギーを消費するが、機械の場合はその数千倍から数万倍を必要とする。例えば、</a:t>
            </a:r>
            <a:r>
              <a:rPr lang="en-US" altLang="ja-JP" sz="900" dirty="0">
                <a:solidFill>
                  <a:srgbClr val="FFFFFF"/>
                </a:solidFill>
                <a:latin typeface="Meiryo" charset="-128"/>
                <a:ea typeface="Meiryo" charset="-128"/>
                <a:cs typeface="Meiryo" charset="-128"/>
              </a:rPr>
              <a:t>Google</a:t>
            </a:r>
            <a:r>
              <a:rPr lang="ja-JP" altLang="en-US" sz="900" dirty="0">
                <a:solidFill>
                  <a:srgbClr val="FFFFFF"/>
                </a:solidFill>
                <a:latin typeface="Meiryo" charset="-128"/>
                <a:ea typeface="Meiryo" charset="-128"/>
                <a:cs typeface="Meiryo" charset="-128"/>
              </a:rPr>
              <a:t>の</a:t>
            </a:r>
            <a:r>
              <a:rPr lang="en-US" altLang="ja-JP" sz="900" dirty="0" err="1">
                <a:solidFill>
                  <a:srgbClr val="FFFFFF"/>
                </a:solidFill>
                <a:latin typeface="Meiryo" charset="-128"/>
                <a:ea typeface="Meiryo" charset="-128"/>
                <a:cs typeface="Meiryo" charset="-128"/>
              </a:rPr>
              <a:t>AlphaGo</a:t>
            </a:r>
            <a:r>
              <a:rPr lang="ja-JP" altLang="en-US" sz="900" dirty="0">
                <a:solidFill>
                  <a:srgbClr val="FFFFFF"/>
                </a:solidFill>
                <a:latin typeface="Meiryo" charset="-128"/>
                <a:ea typeface="Meiryo" charset="-128"/>
                <a:cs typeface="Meiryo" charset="-128"/>
              </a:rPr>
              <a:t>の消費電力は</a:t>
            </a:r>
            <a:r>
              <a:rPr lang="en-US" altLang="ja-JP" sz="900" dirty="0">
                <a:solidFill>
                  <a:srgbClr val="FFFFFF"/>
                </a:solidFill>
                <a:latin typeface="Meiryo" charset="-128"/>
                <a:ea typeface="Meiryo" charset="-128"/>
                <a:cs typeface="Meiryo" charset="-128"/>
              </a:rPr>
              <a:t>25</a:t>
            </a:r>
            <a:r>
              <a:rPr lang="ja-JP" altLang="en-US" sz="900" dirty="0">
                <a:solidFill>
                  <a:srgbClr val="FFFFFF"/>
                </a:solidFill>
                <a:latin typeface="Meiryo" charset="-128"/>
                <a:ea typeface="Meiryo" charset="-128"/>
                <a:cs typeface="Meiryo" charset="-128"/>
              </a:rPr>
              <a:t>万ワット</a:t>
            </a:r>
            <a:r>
              <a:rPr lang="en-US" altLang="ja-JP" sz="900" dirty="0">
                <a:solidFill>
                  <a:srgbClr val="FFFFFF"/>
                </a:solidFill>
                <a:latin typeface="Meiryo" charset="-128"/>
                <a:ea typeface="Meiryo" charset="-128"/>
                <a:cs typeface="Meiryo" charset="-128"/>
              </a:rPr>
              <a:t>/</a:t>
            </a:r>
            <a:r>
              <a:rPr lang="ja-JP" altLang="en-US" sz="900" dirty="0">
                <a:solidFill>
                  <a:srgbClr val="FFFFFF"/>
                </a:solidFill>
                <a:latin typeface="Meiryo" charset="-128"/>
                <a:ea typeface="Meiryo" charset="-128"/>
                <a:cs typeface="Meiryo" charset="-128"/>
              </a:rPr>
              <a:t>時とされている。</a:t>
            </a:r>
            <a:endParaRPr lang="ja-JP" altLang="ja-JP" sz="900" dirty="0">
              <a:solidFill>
                <a:srgbClr val="FFFFFF"/>
              </a:solidFill>
              <a:latin typeface="Meiryo" charset="-128"/>
              <a:ea typeface="Meiryo" charset="-128"/>
              <a:cs typeface="Meiryo" charset="-128"/>
            </a:endParaRPr>
          </a:p>
        </p:txBody>
      </p:sp>
      <p:sp>
        <p:nvSpPr>
          <p:cNvPr id="40" name="ホームベース 39"/>
          <p:cNvSpPr/>
          <p:nvPr/>
        </p:nvSpPr>
        <p:spPr>
          <a:xfrm>
            <a:off x="539481" y="4816655"/>
            <a:ext cx="1008112" cy="51466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エネルギー</a:t>
            </a:r>
            <a:endParaRPr lang="en-US" altLang="ja-JP" sz="10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効率</a:t>
            </a:r>
            <a:endParaRPr kumimoji="1" lang="ja-JP" altLang="en-US" sz="1200" dirty="0">
              <a:solidFill>
                <a:srgbClr val="FFFFFF"/>
              </a:solidFill>
              <a:latin typeface="Meiryo" charset="-128"/>
              <a:ea typeface="Meiryo" charset="-128"/>
              <a:cs typeface="Meiryo" charset="-128"/>
            </a:endParaRPr>
          </a:p>
        </p:txBody>
      </p:sp>
      <p:sp>
        <p:nvSpPr>
          <p:cNvPr id="41" name="正方形/長方形 40"/>
          <p:cNvSpPr/>
          <p:nvPr/>
        </p:nvSpPr>
        <p:spPr>
          <a:xfrm>
            <a:off x="1403647" y="3600452"/>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ある</a:t>
            </a:r>
            <a:endParaRPr kumimoji="1" lang="ja-JP" altLang="en-US" sz="1050" dirty="0">
              <a:solidFill>
                <a:srgbClr val="FFFFFF"/>
              </a:solidFill>
              <a:latin typeface="Meiryo" charset="-128"/>
              <a:ea typeface="Meiryo" charset="-128"/>
              <a:cs typeface="Meiryo" charset="-128"/>
            </a:endParaRPr>
          </a:p>
        </p:txBody>
      </p:sp>
      <p:sp>
        <p:nvSpPr>
          <p:cNvPr id="42" name="正方形/長方形 41"/>
          <p:cNvSpPr/>
          <p:nvPr/>
        </p:nvSpPr>
        <p:spPr>
          <a:xfrm>
            <a:off x="3203847" y="3596266"/>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ある</a:t>
            </a:r>
            <a:endParaRPr kumimoji="1" lang="ja-JP" altLang="en-US" sz="1000" dirty="0">
              <a:solidFill>
                <a:srgbClr val="FFFFFF"/>
              </a:solidFill>
              <a:latin typeface="Meiryo" charset="-128"/>
              <a:ea typeface="Meiryo" charset="-128"/>
              <a:cs typeface="Meiryo" charset="-128"/>
            </a:endParaRPr>
          </a:p>
        </p:txBody>
      </p:sp>
      <p:sp>
        <p:nvSpPr>
          <p:cNvPr id="43" name="正方形/長方形 42"/>
          <p:cNvSpPr/>
          <p:nvPr/>
        </p:nvSpPr>
        <p:spPr>
          <a:xfrm>
            <a:off x="5004045" y="3596266"/>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共に記憶能力はあるが、人間の場合は、身体的な感覚を含む記憶が可能であり、記憶内容やメカニズムは必ずしも同じではない。</a:t>
            </a:r>
          </a:p>
        </p:txBody>
      </p:sp>
      <p:sp>
        <p:nvSpPr>
          <p:cNvPr id="44" name="ホームベース 43"/>
          <p:cNvSpPr/>
          <p:nvPr/>
        </p:nvSpPr>
        <p:spPr>
          <a:xfrm>
            <a:off x="539552" y="3599034"/>
            <a:ext cx="1008112" cy="50834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記憶能力</a:t>
            </a: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220842" y="1406028"/>
            <a:ext cx="277688" cy="325469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MS PGothic" charset="-128"/>
                <a:ea typeface="MS PGothic" charset="-128"/>
                <a:cs typeface="MS PGothic" charset="-128"/>
              </a:rPr>
              <a:t>機能的特徴</a:t>
            </a:r>
            <a:endParaRPr kumimoji="1" lang="ja-JP" altLang="en-US" sz="1200" dirty="0">
              <a:solidFill>
                <a:srgbClr val="FFFFFF"/>
              </a:solidFill>
              <a:latin typeface="MS PGothic" charset="-128"/>
              <a:ea typeface="MS PGothic" charset="-128"/>
              <a:cs typeface="MS PGothic" charset="-128"/>
            </a:endParaRPr>
          </a:p>
        </p:txBody>
      </p:sp>
      <p:sp>
        <p:nvSpPr>
          <p:cNvPr id="46" name="正方形/長方形 45"/>
          <p:cNvSpPr/>
          <p:nvPr/>
        </p:nvSpPr>
        <p:spPr>
          <a:xfrm>
            <a:off x="220842" y="4816655"/>
            <a:ext cx="277688" cy="1627349"/>
          </a:xfrm>
          <a:prstGeom prst="rect">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MS PGothic" charset="-128"/>
                <a:ea typeface="MS PGothic" charset="-128"/>
                <a:cs typeface="MS PGothic" charset="-128"/>
              </a:rPr>
              <a:t>器質的特徴</a:t>
            </a:r>
          </a:p>
        </p:txBody>
      </p:sp>
      <p:sp>
        <p:nvSpPr>
          <p:cNvPr id="47" name="ホームベース 46"/>
          <p:cNvSpPr/>
          <p:nvPr/>
        </p:nvSpPr>
        <p:spPr>
          <a:xfrm rot="5400000">
            <a:off x="1991693" y="320732"/>
            <a:ext cx="516237" cy="1694181"/>
          </a:xfrm>
          <a:prstGeom prst="homePlate">
            <a:avLst>
              <a:gd name="adj" fmla="val 27503"/>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ホームベース 47"/>
          <p:cNvSpPr/>
          <p:nvPr/>
        </p:nvSpPr>
        <p:spPr>
          <a:xfrm rot="5400000">
            <a:off x="3800121" y="320731"/>
            <a:ext cx="516237" cy="1694181"/>
          </a:xfrm>
          <a:prstGeom prst="homePlate">
            <a:avLst>
              <a:gd name="adj" fmla="val 2750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ホームベース 48"/>
          <p:cNvSpPr/>
          <p:nvPr/>
        </p:nvSpPr>
        <p:spPr>
          <a:xfrm rot="5400000">
            <a:off x="6696678" y="-784525"/>
            <a:ext cx="516237" cy="3904694"/>
          </a:xfrm>
          <a:prstGeom prst="homePlate">
            <a:avLst>
              <a:gd name="adj" fmla="val 27503"/>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descr="brain-illustration-1940x900_35269.jpg"/>
          <p:cNvPicPr>
            <a:picLocks noChangeAspect="1"/>
          </p:cNvPicPr>
          <p:nvPr/>
        </p:nvPicPr>
        <p:blipFill>
          <a:blip r:embed="rId2"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3178802" y="984601"/>
            <a:ext cx="524928" cy="283743"/>
          </a:xfrm>
          <a:prstGeom prst="rect">
            <a:avLst/>
          </a:prstGeom>
        </p:spPr>
      </p:pic>
      <p:pic>
        <p:nvPicPr>
          <p:cNvPr id="12" name="図 11" descr="11105b75.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5656" y="967713"/>
            <a:ext cx="401162" cy="346959"/>
          </a:xfrm>
          <a:prstGeom prst="rect">
            <a:avLst/>
          </a:prstGeom>
        </p:spPr>
      </p:pic>
      <p:sp>
        <p:nvSpPr>
          <p:cNvPr id="13" name="テキスト ボックス 12"/>
          <p:cNvSpPr txBox="1"/>
          <p:nvPr/>
        </p:nvSpPr>
        <p:spPr>
          <a:xfrm>
            <a:off x="1781256" y="981756"/>
            <a:ext cx="1338828" cy="369332"/>
          </a:xfrm>
          <a:prstGeom prst="rect">
            <a:avLst/>
          </a:prstGeom>
          <a:noFill/>
        </p:spPr>
        <p:txBody>
          <a:bodyPr wrap="none" rtlCol="0">
            <a:spAutoFit/>
          </a:bodyPr>
          <a:lstStyle/>
          <a:p>
            <a:r>
              <a:rPr kumimoji="1" lang="ja-JP" altLang="en-US" dirty="0">
                <a:solidFill>
                  <a:schemeClr val="accent3">
                    <a:lumMod val="50000"/>
                  </a:schemeClr>
                </a:solidFill>
                <a:latin typeface="Meiryo" charset="-128"/>
                <a:ea typeface="Meiryo" charset="-128"/>
                <a:cs typeface="Meiryo" charset="-128"/>
              </a:rPr>
              <a:t>人間の知性</a:t>
            </a:r>
          </a:p>
        </p:txBody>
      </p:sp>
      <p:sp>
        <p:nvSpPr>
          <p:cNvPr id="14" name="テキスト ボックス 13"/>
          <p:cNvSpPr txBox="1"/>
          <p:nvPr/>
        </p:nvSpPr>
        <p:spPr>
          <a:xfrm>
            <a:off x="3576412" y="981756"/>
            <a:ext cx="1328918" cy="369332"/>
          </a:xfrm>
          <a:prstGeom prst="rect">
            <a:avLst/>
          </a:prstGeom>
          <a:noFill/>
        </p:spPr>
        <p:txBody>
          <a:bodyPr wrap="square" rtlCol="0">
            <a:spAutoFit/>
          </a:bodyPr>
          <a:lstStyle/>
          <a:p>
            <a:r>
              <a:rPr kumimoji="1" lang="ja-JP" altLang="en-US" dirty="0">
                <a:solidFill>
                  <a:schemeClr val="tx2">
                    <a:lumMod val="75000"/>
                  </a:schemeClr>
                </a:solidFill>
                <a:latin typeface="Meiryo" charset="-128"/>
                <a:ea typeface="Meiryo" charset="-128"/>
                <a:cs typeface="Meiryo" charset="-128"/>
              </a:rPr>
              <a:t>機械の知性</a:t>
            </a:r>
          </a:p>
        </p:txBody>
      </p:sp>
      <p:sp>
        <p:nvSpPr>
          <p:cNvPr id="36" name="テキスト ボックス 35"/>
          <p:cNvSpPr txBox="1"/>
          <p:nvPr/>
        </p:nvSpPr>
        <p:spPr>
          <a:xfrm>
            <a:off x="6155695" y="984601"/>
            <a:ext cx="1598201" cy="369332"/>
          </a:xfrm>
          <a:prstGeom prst="rect">
            <a:avLst/>
          </a:prstGeom>
          <a:noFill/>
        </p:spPr>
        <p:txBody>
          <a:bodyPr wrap="square" rtlCol="0">
            <a:spAutoFit/>
          </a:bodyPr>
          <a:lstStyle/>
          <a:p>
            <a:pPr algn="ctr"/>
            <a:r>
              <a:rPr kumimoji="1" lang="ja-JP" altLang="en-US" dirty="0">
                <a:solidFill>
                  <a:schemeClr val="bg2">
                    <a:lumMod val="25000"/>
                  </a:schemeClr>
                </a:solidFill>
                <a:latin typeface="Meiryo" charset="-128"/>
                <a:ea typeface="Meiryo" charset="-128"/>
                <a:cs typeface="Meiryo" charset="-128"/>
              </a:rPr>
              <a:t>補足説明</a:t>
            </a:r>
          </a:p>
        </p:txBody>
      </p:sp>
    </p:spTree>
    <p:extLst>
      <p:ext uri="{BB962C8B-B14F-4D97-AF65-F5344CB8AC3E}">
        <p14:creationId xmlns:p14="http://schemas.microsoft.com/office/powerpoint/2010/main" val="10656416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人工知能に置き換えられる職業と置き換えられない職業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111</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a:solidFill>
                  <a:srgbClr val="333333"/>
                </a:solidFill>
                <a:latin typeface="Meiryo" charset="-128"/>
                <a:ea typeface="Meiryo" charset="-128"/>
                <a:cs typeface="Meiryo" charset="-128"/>
              </a:rPr>
              <a:t>人工知能やロボット等による代替可能性が高い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a:solidFill>
                  <a:srgbClr val="333333"/>
                </a:solidFill>
                <a:latin typeface="メイリオ" charset="-128"/>
              </a:rPr>
              <a:t>人工知能やロボット等に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a:solidFill>
                  <a:srgbClr val="0070C0"/>
                </a:solidFill>
                <a:latin typeface="Meiryo" charset="-128"/>
                <a:ea typeface="Meiryo" charset="-128"/>
                <a:cs typeface="Meiryo" charset="-128"/>
              </a:rPr>
              <a:t>感性、協調性、創造性、好奇心、問題発見力など</a:t>
            </a:r>
            <a:endParaRPr lang="en-US" altLang="ja-JP" sz="1200"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a:latin typeface="Meiryo" charset="-128"/>
                <a:ea typeface="Meiryo" charset="-128"/>
                <a:cs typeface="Meiryo" charset="-128"/>
              </a:rPr>
              <a:t>技能や経験の蓄積に依存し、パターン化しやすく</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a:latin typeface="Meiryo" charset="-128"/>
                <a:ea typeface="Meiryo" charset="-128"/>
                <a:cs typeface="Meiryo" charset="-128"/>
              </a:rPr>
              <a:t>日・株式会社野村総合研究所</a:t>
            </a:r>
            <a:endParaRPr lang="en-US" altLang="ja-JP" sz="1200" dirty="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1723226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90523" y="1460585"/>
            <a:ext cx="8599142" cy="4740277"/>
          </a:xfrm>
          <a:prstGeom prst="rect">
            <a:avLst/>
          </a:prstGeom>
        </p:spPr>
      </p:pic>
      <p:sp>
        <p:nvSpPr>
          <p:cNvPr id="2" name="タイトル 1"/>
          <p:cNvSpPr>
            <a:spLocks noGrp="1"/>
          </p:cNvSpPr>
          <p:nvPr>
            <p:ph type="title"/>
          </p:nvPr>
        </p:nvSpPr>
        <p:spPr/>
        <p:txBody>
          <a:bodyPr/>
          <a:lstStyle/>
          <a:p>
            <a:r>
              <a:rPr kumimoji="1" lang="ja-JP" altLang="en-US" dirty="0"/>
              <a:t>超高齢化社会を</a:t>
            </a:r>
            <a:r>
              <a:rPr lang="ja-JP" altLang="en-US" dirty="0"/>
              <a:t>人工知能やロボットで対応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112</a:t>
            </a:fld>
            <a:endParaRPr kumimoji="1" lang="ja-JP" altLang="en-US"/>
          </a:p>
        </p:txBody>
      </p:sp>
      <p:sp>
        <p:nvSpPr>
          <p:cNvPr id="8" name="テキスト ボックス 7"/>
          <p:cNvSpPr txBox="1"/>
          <p:nvPr/>
        </p:nvSpPr>
        <p:spPr>
          <a:xfrm>
            <a:off x="290523" y="1085170"/>
            <a:ext cx="8566128" cy="338554"/>
          </a:xfrm>
          <a:prstGeom prst="rect">
            <a:avLst/>
          </a:prstGeom>
          <a:noFill/>
        </p:spPr>
        <p:txBody>
          <a:bodyPr wrap="none" rtlCol="0">
            <a:spAutoFit/>
          </a:bodyPr>
          <a:lstStyle/>
          <a:p>
            <a:r>
              <a:rPr kumimoji="1" lang="ja-JP" altLang="en-US" sz="1600" dirty="0">
                <a:solidFill>
                  <a:srgbClr val="FF8000"/>
                </a:solidFill>
                <a:latin typeface="Meiryo" charset="-128"/>
                <a:ea typeface="Meiryo" charset="-128"/>
                <a:cs typeface="Meiryo" charset="-128"/>
              </a:rPr>
              <a:t>人工知能やロボットを積極的に駆使し、労働生産性や</a:t>
            </a:r>
            <a:r>
              <a:rPr kumimoji="1" lang="en-US" altLang="ja-JP" sz="1600" dirty="0">
                <a:solidFill>
                  <a:srgbClr val="FF8000"/>
                </a:solidFill>
                <a:latin typeface="Meiryo" charset="-128"/>
                <a:ea typeface="Meiryo" charset="-128"/>
                <a:cs typeface="Meiryo" charset="-128"/>
              </a:rPr>
              <a:t>QOL</a:t>
            </a:r>
            <a:r>
              <a:rPr lang="ja-JP" altLang="en-US" sz="1600" dirty="0">
                <a:solidFill>
                  <a:srgbClr val="FF8000"/>
                </a:solidFill>
                <a:latin typeface="Meiryo" charset="-128"/>
                <a:ea typeface="Meiryo" charset="-128"/>
                <a:cs typeface="Meiryo" charset="-128"/>
              </a:rPr>
              <a:t>（</a:t>
            </a:r>
            <a:r>
              <a:rPr lang="en-US" altLang="ja-JP" sz="1600" dirty="0">
                <a:solidFill>
                  <a:srgbClr val="FF8000"/>
                </a:solidFill>
                <a:latin typeface="Meiryo" charset="-128"/>
                <a:ea typeface="Meiryo" charset="-128"/>
                <a:cs typeface="Meiryo" charset="-128"/>
              </a:rPr>
              <a:t>Quality of Life</a:t>
            </a:r>
            <a:r>
              <a:rPr lang="ja-JP" altLang="en-US" sz="1600" dirty="0">
                <a:solidFill>
                  <a:srgbClr val="FF8000"/>
                </a:solidFill>
                <a:latin typeface="Meiryo" charset="-128"/>
                <a:ea typeface="Meiryo" charset="-128"/>
                <a:cs typeface="Meiryo" charset="-128"/>
              </a:rPr>
              <a:t>）の向上が急務</a:t>
            </a:r>
            <a:endParaRPr kumimoji="1" lang="ja-JP" altLang="en-US" sz="1600"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8348104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Arial"/>
                <a:ea typeface="HGP創英角ｺﾞｼｯｸUB" pitchFamily="50" charset="-128"/>
                <a:cs typeface="Arial"/>
              </a:rPr>
              <a:t>これからのアプリケーション開発と運用</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0309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764115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これからの開発や運用に求められるもの</a:t>
            </a:r>
          </a:p>
        </p:txBody>
      </p:sp>
      <p:sp>
        <p:nvSpPr>
          <p:cNvPr id="2" name="スライド番号プレースホルダー 1">
            <a:extLst>
              <a:ext uri="{FF2B5EF4-FFF2-40B4-BE49-F238E27FC236}">
                <a16:creationId xmlns:a16="http://schemas.microsoft.com/office/drawing/2014/main" id="{B82D6FA7-49F3-734F-89AE-A56EAF8AD71A}"/>
              </a:ext>
            </a:extLst>
          </p:cNvPr>
          <p:cNvSpPr>
            <a:spLocks noGrp="1"/>
          </p:cNvSpPr>
          <p:nvPr>
            <p:ph type="sldNum" sz="quarter" idx="12"/>
          </p:nvPr>
        </p:nvSpPr>
        <p:spPr/>
        <p:txBody>
          <a:bodyPr/>
          <a:lstStyle/>
          <a:p>
            <a:fld id="{8FF8CC5D-A65D-5946-99B5-645367A967AD}" type="slidenum">
              <a:rPr kumimoji="1" lang="ja-JP" altLang="en-US" smtClean="0"/>
              <a:t>115</a:t>
            </a:fld>
            <a:endParaRPr kumimoji="1" lang="ja-JP" altLang="en-US"/>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クラウド</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4" name="三角形 13">
            <a:extLst>
              <a:ext uri="{FF2B5EF4-FFF2-40B4-BE49-F238E27FC236}">
                <a16:creationId xmlns:a16="http://schemas.microsoft.com/office/drawing/2014/main" id="{9F711FD3-D273-0840-8445-17F650BD30DE}"/>
              </a:ext>
            </a:extLst>
          </p:cNvPr>
          <p:cNvSpPr/>
          <p:nvPr/>
        </p:nvSpPr>
        <p:spPr>
          <a:xfrm flipV="1">
            <a:off x="3300316" y="1501231"/>
            <a:ext cx="2579699" cy="1001218"/>
          </a:xfrm>
          <a:prstGeom prst="triangle">
            <a:avLst>
              <a:gd name="adj" fmla="val 49528"/>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BF2D3D42-81CB-3443-A94A-16AB1190DB1C}"/>
              </a:ext>
            </a:extLst>
          </p:cNvPr>
          <p:cNvGrpSpPr/>
          <p:nvPr/>
        </p:nvGrpSpPr>
        <p:grpSpPr>
          <a:xfrm>
            <a:off x="514728" y="884636"/>
            <a:ext cx="4057272" cy="1195037"/>
            <a:chOff x="514728" y="884636"/>
            <a:chExt cx="4057272" cy="1195037"/>
          </a:xfrm>
        </p:grpSpPr>
        <p:sp>
          <p:nvSpPr>
            <p:cNvPr id="5" name="ホームベース 4">
              <a:extLst>
                <a:ext uri="{FF2B5EF4-FFF2-40B4-BE49-F238E27FC236}">
                  <a16:creationId xmlns:a16="http://schemas.microsoft.com/office/drawing/2014/main" id="{3D8A9EE0-6A95-5C49-9915-8FCF3071660A}"/>
                </a:ext>
              </a:extLst>
            </p:cNvPr>
            <p:cNvSpPr/>
            <p:nvPr/>
          </p:nvSpPr>
          <p:spPr>
            <a:xfrm>
              <a:off x="514728" y="884636"/>
              <a:ext cx="4057272" cy="1195037"/>
            </a:xfrm>
            <a:prstGeom prst="homePlate">
              <a:avLst>
                <a:gd name="adj"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91CE9C7-052F-E843-ABBA-EAB5B591861E}"/>
                </a:ext>
              </a:extLst>
            </p:cNvPr>
            <p:cNvSpPr txBox="1"/>
            <p:nvPr/>
          </p:nvSpPr>
          <p:spPr>
            <a:xfrm>
              <a:off x="890178" y="968899"/>
              <a:ext cx="3057247"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ビジネス環境の不確実性が増大</a:t>
              </a:r>
            </a:p>
          </p:txBody>
        </p:sp>
        <p:sp>
          <p:nvSpPr>
            <p:cNvPr id="9" name="テキスト ボックス 8">
              <a:extLst>
                <a:ext uri="{FF2B5EF4-FFF2-40B4-BE49-F238E27FC236}">
                  <a16:creationId xmlns:a16="http://schemas.microsoft.com/office/drawing/2014/main" id="{48682138-C25F-8B4B-A0AF-AC8018D918C8}"/>
                </a:ext>
              </a:extLst>
            </p:cNvPr>
            <p:cNvSpPr txBox="1"/>
            <p:nvPr/>
          </p:nvSpPr>
          <p:spPr>
            <a:xfrm>
              <a:off x="744005" y="1362730"/>
              <a:ext cx="1569660"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現場のニーズに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ジャストインタイム</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で対応できる</a:t>
              </a:r>
            </a:p>
          </p:txBody>
        </p:sp>
        <p:sp>
          <p:nvSpPr>
            <p:cNvPr id="11" name="テキスト ボックス 10">
              <a:extLst>
                <a:ext uri="{FF2B5EF4-FFF2-40B4-BE49-F238E27FC236}">
                  <a16:creationId xmlns:a16="http://schemas.microsoft.com/office/drawing/2014/main" id="{FC43D615-0C0A-0944-96F7-277746D238CE}"/>
                </a:ext>
              </a:extLst>
            </p:cNvPr>
            <p:cNvSpPr txBox="1"/>
            <p:nvPr/>
          </p:nvSpPr>
          <p:spPr>
            <a:xfrm>
              <a:off x="2503862" y="1362728"/>
              <a:ext cx="1569660" cy="646331"/>
            </a:xfrm>
            <a:prstGeom prst="rect">
              <a:avLst/>
            </a:prstGeom>
            <a:noFill/>
          </p:spPr>
          <p:txBody>
            <a:bodyPr wrap="none" rtlCol="0">
              <a:spAutoFit/>
            </a:bodyPr>
            <a:lstStyle/>
            <a:p>
              <a:pPr algn="r"/>
              <a:r>
                <a:rPr kumimoji="1" lang="ja-JP" altLang="en-US" sz="3600" b="1">
                  <a:solidFill>
                    <a:schemeClr val="bg1"/>
                  </a:solidFill>
                  <a:latin typeface="Meiryo" panose="020B0604030504040204" pitchFamily="34" charset="-128"/>
                  <a:ea typeface="Meiryo" panose="020B0604030504040204" pitchFamily="34" charset="-128"/>
                </a:rPr>
                <a:t>即応力</a:t>
              </a: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4572000" y="884636"/>
            <a:ext cx="4057272"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862672" y="968899"/>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デジタル・テクノロジーの劇的な発展</a:t>
              </a:r>
            </a:p>
          </p:txBody>
        </p:sp>
        <p:sp>
          <p:nvSpPr>
            <p:cNvPr id="10" name="テキスト ボックス 9">
              <a:extLst>
                <a:ext uri="{FF2B5EF4-FFF2-40B4-BE49-F238E27FC236}">
                  <a16:creationId xmlns:a16="http://schemas.microsoft.com/office/drawing/2014/main" id="{4C40722D-CFE1-6442-BF71-10406EDA3597}"/>
                </a:ext>
              </a:extLst>
            </p:cNvPr>
            <p:cNvSpPr txBox="1"/>
            <p:nvPr/>
          </p:nvSpPr>
          <p:spPr>
            <a:xfrm>
              <a:off x="6561134" y="1362727"/>
              <a:ext cx="1877437"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生産性・価格・期間など</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これまでの常識を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根底から</a:t>
              </a:r>
              <a:r>
                <a:rPr kumimoji="1" lang="ja-JP" altLang="en-US" sz="1200">
                  <a:solidFill>
                    <a:schemeClr val="bg1"/>
                  </a:solidFill>
                  <a:latin typeface="Meiryo" panose="020B0604030504040204" pitchFamily="34" charset="-128"/>
                  <a:ea typeface="Meiryo" panose="020B0604030504040204" pitchFamily="34" charset="-128"/>
                </a:rPr>
                <a:t>覆す</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5030976" y="1368999"/>
              <a:ext cx="1569660" cy="646331"/>
            </a:xfrm>
            <a:prstGeom prst="rect">
              <a:avLst/>
            </a:prstGeom>
            <a:noFill/>
          </p:spPr>
          <p:txBody>
            <a:bodyPr wrap="none" rtlCol="0">
              <a:spAutoFit/>
            </a:bodyPr>
            <a:lstStyle/>
            <a:p>
              <a:r>
                <a:rPr kumimoji="1" lang="ja-JP" altLang="en-US" sz="3600" b="1">
                  <a:solidFill>
                    <a:schemeClr val="bg1"/>
                  </a:solidFill>
                  <a:latin typeface="Meiryo" panose="020B0604030504040204" pitchFamily="34" charset="-128"/>
                  <a:ea typeface="Meiryo" panose="020B0604030504040204" pitchFamily="34" charset="-128"/>
                </a:rPr>
                <a:t>破壊力</a:t>
              </a:r>
            </a:p>
          </p:txBody>
        </p:sp>
      </p:grpSp>
    </p:spTree>
    <p:extLst>
      <p:ext uri="{BB962C8B-B14F-4D97-AF65-F5344CB8AC3E}">
        <p14:creationId xmlns:p14="http://schemas.microsoft.com/office/powerpoint/2010/main" val="92791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72D9E13-8D9A-354A-AEBE-B0EC4C02A9E5}"/>
              </a:ext>
            </a:extLst>
          </p:cNvPr>
          <p:cNvGrpSpPr/>
          <p:nvPr/>
        </p:nvGrpSpPr>
        <p:grpSpPr>
          <a:xfrm>
            <a:off x="5275107" y="2072246"/>
            <a:ext cx="3371616" cy="4104464"/>
            <a:chOff x="5275107" y="2072246"/>
            <a:chExt cx="3371616" cy="4104464"/>
          </a:xfrm>
        </p:grpSpPr>
        <p:sp>
          <p:nvSpPr>
            <p:cNvPr id="19" name="正方形/長方形 18">
              <a:extLst>
                <a:ext uri="{FF2B5EF4-FFF2-40B4-BE49-F238E27FC236}">
                  <a16:creationId xmlns:a16="http://schemas.microsoft.com/office/drawing/2014/main" id="{1468C760-85EE-B44F-9993-E0ECA0F929D8}"/>
                </a:ext>
              </a:extLst>
            </p:cNvPr>
            <p:cNvSpPr/>
            <p:nvPr/>
          </p:nvSpPr>
          <p:spPr>
            <a:xfrm>
              <a:off x="5275107" y="2072246"/>
              <a:ext cx="3371616" cy="40936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C55847E-FF24-6B4B-9914-AC92194DDDAD}"/>
                </a:ext>
              </a:extLst>
            </p:cNvPr>
            <p:cNvSpPr txBox="1"/>
            <p:nvPr/>
          </p:nvSpPr>
          <p:spPr>
            <a:xfrm>
              <a:off x="5663124" y="5715045"/>
              <a:ext cx="259558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内製化</a:t>
              </a:r>
              <a:endParaRPr kumimoji="1" lang="ja-JP" altLang="en-US" sz="2400" b="1">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0618EF7F-B5B5-7243-A654-489524D24969}"/>
              </a:ext>
            </a:extLst>
          </p:cNvPr>
          <p:cNvGrpSpPr/>
          <p:nvPr/>
        </p:nvGrpSpPr>
        <p:grpSpPr>
          <a:xfrm>
            <a:off x="4815595" y="1212275"/>
            <a:ext cx="3768414" cy="4449736"/>
            <a:chOff x="4815595" y="1212275"/>
            <a:chExt cx="3768414" cy="4449736"/>
          </a:xfrm>
        </p:grpSpPr>
        <p:sp>
          <p:nvSpPr>
            <p:cNvPr id="16" name="正方形/長方形 15">
              <a:extLst>
                <a:ext uri="{FF2B5EF4-FFF2-40B4-BE49-F238E27FC236}">
                  <a16:creationId xmlns:a16="http://schemas.microsoft.com/office/drawing/2014/main" id="{130FA138-D237-734A-BBD5-0E4F34804C6C}"/>
                </a:ext>
              </a:extLst>
            </p:cNvPr>
            <p:cNvSpPr/>
            <p:nvPr/>
          </p:nvSpPr>
          <p:spPr>
            <a:xfrm>
              <a:off x="4815595" y="1568407"/>
              <a:ext cx="3371616" cy="40936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E1975FD-D802-6542-B214-AA306890CEC7}"/>
                </a:ext>
              </a:extLst>
            </p:cNvPr>
            <p:cNvSpPr txBox="1"/>
            <p:nvPr/>
          </p:nvSpPr>
          <p:spPr>
            <a:xfrm>
              <a:off x="5565327" y="4423289"/>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自動化やクラウド化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適用範囲の拡大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43ED452-B0A1-2342-8E61-F244F7BFCEA6}"/>
                </a:ext>
              </a:extLst>
            </p:cNvPr>
            <p:cNvSpPr txBox="1"/>
            <p:nvPr/>
          </p:nvSpPr>
          <p:spPr>
            <a:xfrm>
              <a:off x="5538703" y="2124566"/>
              <a:ext cx="2262158" cy="923330"/>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IT</a:t>
              </a:r>
              <a:r>
                <a:rPr kumimoji="1" lang="ja-JP" altLang="en-US">
                  <a:solidFill>
                    <a:schemeClr val="bg1"/>
                  </a:solidFill>
                  <a:latin typeface="Meiryo" panose="020B0604030504040204" pitchFamily="34" charset="-128"/>
                  <a:ea typeface="Meiryo" panose="020B0604030504040204" pitchFamily="34" charset="-128"/>
                </a:rPr>
                <a:t>を前提とした</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差別化・競争力強化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取り組み範囲の拡大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C5411AF-1D92-6240-8A60-E0968220217B}"/>
                </a:ext>
              </a:extLst>
            </p:cNvPr>
            <p:cNvSpPr txBox="1"/>
            <p:nvPr/>
          </p:nvSpPr>
          <p:spPr>
            <a:xfrm>
              <a:off x="4870187" y="3453187"/>
              <a:ext cx="326243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ビジネスのデジタル化</a:t>
              </a:r>
            </a:p>
          </p:txBody>
        </p:sp>
        <p:sp>
          <p:nvSpPr>
            <p:cNvPr id="22" name="テキスト ボックス 21">
              <a:extLst>
                <a:ext uri="{FF2B5EF4-FFF2-40B4-BE49-F238E27FC236}">
                  <a16:creationId xmlns:a16="http://schemas.microsoft.com/office/drawing/2014/main" id="{185EB9ED-B4EB-CE44-B4A7-B80C1174D2F6}"/>
                </a:ext>
              </a:extLst>
            </p:cNvPr>
            <p:cNvSpPr txBox="1"/>
            <p:nvPr/>
          </p:nvSpPr>
          <p:spPr>
            <a:xfrm>
              <a:off x="4903193" y="1212275"/>
              <a:ext cx="3680816" cy="338554"/>
            </a:xfrm>
            <a:prstGeom prst="rect">
              <a:avLst/>
            </a:prstGeom>
            <a:noFill/>
          </p:spPr>
          <p:txBody>
            <a:bodyPr wrap="non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「本業＝</a:t>
              </a:r>
              <a:r>
                <a:rPr lang="en-US" altLang="ja-JP" sz="1600" dirty="0">
                  <a:solidFill>
                    <a:schemeClr val="accent6">
                      <a:lumMod val="75000"/>
                    </a:schemeClr>
                  </a:solidFill>
                  <a:latin typeface="Meiryo" panose="020B0604030504040204" pitchFamily="34" charset="-128"/>
                  <a:ea typeface="Meiryo" panose="020B0604030504040204" pitchFamily="34" charset="-128"/>
                </a:rPr>
                <a:t>IT</a:t>
              </a:r>
              <a:r>
                <a:rPr lang="ja-JP" altLang="en-US" sz="1600">
                  <a:solidFill>
                    <a:schemeClr val="accent6">
                      <a:lumMod val="75000"/>
                    </a:schemeClr>
                  </a:solidFill>
                  <a:latin typeface="Meiryo" panose="020B0604030504040204" pitchFamily="34" charset="-128"/>
                  <a:ea typeface="Meiryo" panose="020B0604030504040204" pitchFamily="34" charset="-128"/>
                </a:rPr>
                <a:t>前提」という認識へシフト</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80D8BBAC-79CF-764D-8FF4-67165B5BFB3C}"/>
              </a:ext>
            </a:extLst>
          </p:cNvPr>
          <p:cNvSpPr>
            <a:spLocks noGrp="1"/>
          </p:cNvSpPr>
          <p:nvPr>
            <p:ph type="title"/>
          </p:nvPr>
        </p:nvSpPr>
        <p:spPr/>
        <p:txBody>
          <a:bodyPr/>
          <a:lstStyle/>
          <a:p>
            <a:r>
              <a:rPr kumimoji="1" lang="en-US" altLang="ja-JP" dirty="0"/>
              <a:t>IT</a:t>
            </a:r>
            <a:r>
              <a:rPr lang="ja-JP" altLang="en-US"/>
              <a:t>についての認識の変化が「クラウド</a:t>
            </a:r>
            <a:r>
              <a:rPr lang="en-US" altLang="ja-JP" dirty="0"/>
              <a:t>×</a:t>
            </a:r>
            <a:r>
              <a:rPr lang="ja-JP" altLang="en-US"/>
              <a:t>内製化」を加速</a:t>
            </a:r>
            <a:endParaRPr kumimoji="1" lang="ja-JP" altLang="en-US"/>
          </a:p>
        </p:txBody>
      </p:sp>
      <p:sp>
        <p:nvSpPr>
          <p:cNvPr id="3" name="スライド番号プレースホルダー 2">
            <a:extLst>
              <a:ext uri="{FF2B5EF4-FFF2-40B4-BE49-F238E27FC236}">
                <a16:creationId xmlns:a16="http://schemas.microsoft.com/office/drawing/2014/main" id="{5A95E096-3DC2-E448-BD46-46519C82B653}"/>
              </a:ext>
            </a:extLst>
          </p:cNvPr>
          <p:cNvSpPr>
            <a:spLocks noGrp="1"/>
          </p:cNvSpPr>
          <p:nvPr>
            <p:ph type="sldNum" sz="quarter" idx="12"/>
          </p:nvPr>
        </p:nvSpPr>
        <p:spPr/>
        <p:txBody>
          <a:bodyPr/>
          <a:lstStyle/>
          <a:p>
            <a:fld id="{8FF8CC5D-A65D-5946-99B5-645367A967AD}" type="slidenum">
              <a:rPr kumimoji="1" lang="ja-JP" altLang="en-US" smtClean="0"/>
              <a:t>116</a:t>
            </a:fld>
            <a:endParaRPr kumimoji="1" lang="ja-JP" altLang="en-US"/>
          </a:p>
        </p:txBody>
      </p:sp>
      <p:sp>
        <p:nvSpPr>
          <p:cNvPr id="4" name="ホームベース 3">
            <a:extLst>
              <a:ext uri="{FF2B5EF4-FFF2-40B4-BE49-F238E27FC236}">
                <a16:creationId xmlns:a16="http://schemas.microsoft.com/office/drawing/2014/main" id="{9EC97648-5904-3D45-913C-7219BB140CB9}"/>
              </a:ext>
            </a:extLst>
          </p:cNvPr>
          <p:cNvSpPr/>
          <p:nvPr/>
        </p:nvSpPr>
        <p:spPr>
          <a:xfrm>
            <a:off x="920455" y="1568407"/>
            <a:ext cx="4614389" cy="191963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8A999E1F-C0A2-D941-95E0-D411784B5516}"/>
              </a:ext>
            </a:extLst>
          </p:cNvPr>
          <p:cNvSpPr/>
          <p:nvPr/>
        </p:nvSpPr>
        <p:spPr>
          <a:xfrm>
            <a:off x="920455" y="3742377"/>
            <a:ext cx="4614389" cy="191963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B1E089D-2442-2E4D-BB2A-57B529C177D2}"/>
              </a:ext>
            </a:extLst>
          </p:cNvPr>
          <p:cNvSpPr txBox="1"/>
          <p:nvPr/>
        </p:nvSpPr>
        <p:spPr>
          <a:xfrm>
            <a:off x="1493290" y="1912518"/>
            <a:ext cx="2749471" cy="707886"/>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本業＝社員</a:t>
            </a:r>
          </a:p>
        </p:txBody>
      </p:sp>
      <p:sp>
        <p:nvSpPr>
          <p:cNvPr id="7" name="テキスト ボックス 6">
            <a:extLst>
              <a:ext uri="{FF2B5EF4-FFF2-40B4-BE49-F238E27FC236}">
                <a16:creationId xmlns:a16="http://schemas.microsoft.com/office/drawing/2014/main" id="{7F083A39-D2EC-1B4F-8A41-4F92B8EDF9AA}"/>
              </a:ext>
            </a:extLst>
          </p:cNvPr>
          <p:cNvSpPr txBox="1"/>
          <p:nvPr/>
        </p:nvSpPr>
        <p:spPr>
          <a:xfrm>
            <a:off x="1493290" y="2628641"/>
            <a:ext cx="264687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売上や利益の拡大</a:t>
            </a:r>
          </a:p>
        </p:txBody>
      </p:sp>
      <p:sp>
        <p:nvSpPr>
          <p:cNvPr id="8" name="テキスト ボックス 7">
            <a:extLst>
              <a:ext uri="{FF2B5EF4-FFF2-40B4-BE49-F238E27FC236}">
                <a16:creationId xmlns:a16="http://schemas.microsoft.com/office/drawing/2014/main" id="{DA36591E-9D2D-BB44-A856-D1EF9A91A6DB}"/>
              </a:ext>
            </a:extLst>
          </p:cNvPr>
          <p:cNvSpPr txBox="1"/>
          <p:nvPr/>
        </p:nvSpPr>
        <p:spPr>
          <a:xfrm>
            <a:off x="1525618" y="3868731"/>
            <a:ext cx="2648482" cy="707886"/>
          </a:xfrm>
          <a:prstGeom prst="rect">
            <a:avLst/>
          </a:prstGeom>
          <a:noFill/>
        </p:spPr>
        <p:txBody>
          <a:bodyPr wrap="none" rtlCol="0">
            <a:spAutoFit/>
          </a:bodyPr>
          <a:lstStyle/>
          <a:p>
            <a:r>
              <a:rPr lang="ja-JP" altLang="en-US" sz="4000">
                <a:solidFill>
                  <a:schemeClr val="bg1"/>
                </a:solidFill>
                <a:latin typeface="Meiryo" panose="020B0604030504040204" pitchFamily="34" charset="-128"/>
                <a:ea typeface="Meiryo" panose="020B0604030504040204" pitchFamily="34" charset="-128"/>
              </a:rPr>
              <a:t>支援≈外注</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A43A1E6-E5D2-FA48-BA99-FE85C76A08B8}"/>
              </a:ext>
            </a:extLst>
          </p:cNvPr>
          <p:cNvSpPr txBox="1"/>
          <p:nvPr/>
        </p:nvSpPr>
        <p:spPr>
          <a:xfrm>
            <a:off x="1610860" y="4477010"/>
            <a:ext cx="2069797" cy="1015663"/>
          </a:xfrm>
          <a:prstGeom prst="rect">
            <a:avLst/>
          </a:prstGeom>
          <a:noFill/>
        </p:spPr>
        <p:txBody>
          <a:bodyPr wrap="none" rtlCol="0">
            <a:spAutoFit/>
          </a:bodyPr>
          <a:lstStyle/>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生産性の向上</a:t>
            </a:r>
            <a:endParaRPr kumimoji="1"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a:solidFill>
                  <a:schemeClr val="bg1"/>
                </a:solidFill>
                <a:latin typeface="Meiryo" panose="020B0604030504040204" pitchFamily="34" charset="-128"/>
                <a:ea typeface="Meiryo" panose="020B0604030504040204" pitchFamily="34" charset="-128"/>
              </a:rPr>
              <a:t>コストの削減</a:t>
            </a:r>
            <a:endParaRPr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期間の短縮</a:t>
            </a:r>
          </a:p>
        </p:txBody>
      </p:sp>
      <p:sp>
        <p:nvSpPr>
          <p:cNvPr id="23" name="テキスト ボックス 22">
            <a:extLst>
              <a:ext uri="{FF2B5EF4-FFF2-40B4-BE49-F238E27FC236}">
                <a16:creationId xmlns:a16="http://schemas.microsoft.com/office/drawing/2014/main" id="{4041867A-7D4E-7742-B6D9-500D7C45E30A}"/>
              </a:ext>
            </a:extLst>
          </p:cNvPr>
          <p:cNvSpPr txBox="1"/>
          <p:nvPr/>
        </p:nvSpPr>
        <p:spPr>
          <a:xfrm>
            <a:off x="1214635" y="1210057"/>
            <a:ext cx="3270447" cy="338554"/>
          </a:xfrm>
          <a:prstGeom prst="rect">
            <a:avLst/>
          </a:prstGeom>
          <a:noFill/>
        </p:spPr>
        <p:txBody>
          <a:bodyPr wrap="non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a:t>
            </a:r>
            <a:r>
              <a:rPr lang="en-US" altLang="ja-JP" sz="1600" dirty="0">
                <a:solidFill>
                  <a:schemeClr val="accent3">
                    <a:lumMod val="75000"/>
                  </a:schemeClr>
                </a:solidFill>
                <a:latin typeface="Meiryo" panose="020B0604030504040204" pitchFamily="34" charset="-128"/>
                <a:ea typeface="Meiryo" panose="020B0604030504040204" pitchFamily="34" charset="-128"/>
              </a:rPr>
              <a:t>IT</a:t>
            </a:r>
            <a:r>
              <a:rPr lang="ja-JP" altLang="en-US" sz="1600">
                <a:solidFill>
                  <a:schemeClr val="accent3">
                    <a:lumMod val="75000"/>
                  </a:schemeClr>
                </a:solidFill>
                <a:latin typeface="Meiryo" panose="020B0604030504040204" pitchFamily="34" charset="-128"/>
                <a:ea typeface="Meiryo" panose="020B0604030504040204" pitchFamily="34" charset="-128"/>
              </a:rPr>
              <a:t>は本業ではない」という認識</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0086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866210F-D0E5-7642-A89D-C3E3FD808AEB}"/>
              </a:ext>
            </a:extLst>
          </p:cNvPr>
          <p:cNvSpPr/>
          <p:nvPr/>
        </p:nvSpPr>
        <p:spPr>
          <a:xfrm>
            <a:off x="287545" y="878523"/>
            <a:ext cx="8568905" cy="56253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081C97-B986-3B4E-BFC0-9DECC255B435}"/>
              </a:ext>
            </a:extLst>
          </p:cNvPr>
          <p:cNvSpPr>
            <a:spLocks noGrp="1"/>
          </p:cNvSpPr>
          <p:nvPr>
            <p:ph type="title"/>
          </p:nvPr>
        </p:nvSpPr>
        <p:spPr/>
        <p:txBody>
          <a:bodyPr/>
          <a:lstStyle/>
          <a:p>
            <a:r>
              <a:rPr kumimoji="1" lang="en-US" altLang="ja-JP" dirty="0" err="1"/>
              <a:t>VeriSM</a:t>
            </a:r>
            <a:endParaRPr kumimoji="1" lang="ja-JP" altLang="en-US"/>
          </a:p>
        </p:txBody>
      </p:sp>
      <p:sp>
        <p:nvSpPr>
          <p:cNvPr id="3" name="スライド番号プレースホルダー 2">
            <a:extLst>
              <a:ext uri="{FF2B5EF4-FFF2-40B4-BE49-F238E27FC236}">
                <a16:creationId xmlns:a16="http://schemas.microsoft.com/office/drawing/2014/main" id="{7446997D-D410-DC4D-AB6A-1CC2C1C98F01}"/>
              </a:ext>
            </a:extLst>
          </p:cNvPr>
          <p:cNvSpPr>
            <a:spLocks noGrp="1"/>
          </p:cNvSpPr>
          <p:nvPr>
            <p:ph type="sldNum" sz="quarter" idx="12"/>
          </p:nvPr>
        </p:nvSpPr>
        <p:spPr/>
        <p:txBody>
          <a:bodyPr/>
          <a:lstStyle/>
          <a:p>
            <a:fld id="{8FF8CC5D-A65D-5946-99B5-645367A967AD}" type="slidenum">
              <a:rPr kumimoji="1" lang="ja-JP" altLang="en-US" smtClean="0"/>
              <a:t>117</a:t>
            </a:fld>
            <a:endParaRPr kumimoji="1" lang="ja-JP" altLang="en-US"/>
          </a:p>
        </p:txBody>
      </p:sp>
      <p:grpSp>
        <p:nvGrpSpPr>
          <p:cNvPr id="4" name="グループ化 3">
            <a:extLst>
              <a:ext uri="{FF2B5EF4-FFF2-40B4-BE49-F238E27FC236}">
                <a16:creationId xmlns:a16="http://schemas.microsoft.com/office/drawing/2014/main" id="{D50778C5-896D-414C-8F5A-AE3A202F75C7}"/>
              </a:ext>
            </a:extLst>
          </p:cNvPr>
          <p:cNvGrpSpPr/>
          <p:nvPr/>
        </p:nvGrpSpPr>
        <p:grpSpPr>
          <a:xfrm>
            <a:off x="514728" y="2420938"/>
            <a:ext cx="8114544" cy="1114039"/>
            <a:chOff x="514728" y="2415669"/>
            <a:chExt cx="8114544" cy="1114039"/>
          </a:xfrm>
        </p:grpSpPr>
        <p:sp>
          <p:nvSpPr>
            <p:cNvPr id="5" name="正方形/長方形 4">
              <a:extLst>
                <a:ext uri="{FF2B5EF4-FFF2-40B4-BE49-F238E27FC236}">
                  <a16:creationId xmlns:a16="http://schemas.microsoft.com/office/drawing/2014/main" id="{49A86F12-5EE8-434B-AE6C-7DC8AED42B66}"/>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6" name="テキスト ボックス 5">
              <a:extLst>
                <a:ext uri="{FF2B5EF4-FFF2-40B4-BE49-F238E27FC236}">
                  <a16:creationId xmlns:a16="http://schemas.microsoft.com/office/drawing/2014/main" id="{EDC2B677-C524-3147-BF24-693B077439AB}"/>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B7D8B6-DCCA-0945-A775-59232D4637A4}"/>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8" name="グループ化 7">
            <a:extLst>
              <a:ext uri="{FF2B5EF4-FFF2-40B4-BE49-F238E27FC236}">
                <a16:creationId xmlns:a16="http://schemas.microsoft.com/office/drawing/2014/main" id="{563EB711-DEB3-AC47-81C7-FD99BA961BCA}"/>
              </a:ext>
            </a:extLst>
          </p:cNvPr>
          <p:cNvGrpSpPr/>
          <p:nvPr/>
        </p:nvGrpSpPr>
        <p:grpSpPr>
          <a:xfrm>
            <a:off x="514728" y="3633396"/>
            <a:ext cx="8114544" cy="1114039"/>
            <a:chOff x="514728" y="3628127"/>
            <a:chExt cx="8114544" cy="1114039"/>
          </a:xfrm>
        </p:grpSpPr>
        <p:sp>
          <p:nvSpPr>
            <p:cNvPr id="9" name="正方形/長方形 8">
              <a:extLst>
                <a:ext uri="{FF2B5EF4-FFF2-40B4-BE49-F238E27FC236}">
                  <a16:creationId xmlns:a16="http://schemas.microsoft.com/office/drawing/2014/main" id="{79D51D10-3FB7-C240-A9A6-C155E33BBD4B}"/>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0" name="テキスト ボックス 9">
              <a:extLst>
                <a:ext uri="{FF2B5EF4-FFF2-40B4-BE49-F238E27FC236}">
                  <a16:creationId xmlns:a16="http://schemas.microsoft.com/office/drawing/2014/main" id="{9BF3BD8C-D964-2B42-BB59-D7B995253C1D}"/>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4044D3-D942-C64D-8A39-150D12B1AA08}"/>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4B1BD6D2-B09C-5D41-BFC6-F53016DBF184}"/>
              </a:ext>
            </a:extLst>
          </p:cNvPr>
          <p:cNvGrpSpPr/>
          <p:nvPr/>
        </p:nvGrpSpPr>
        <p:grpSpPr>
          <a:xfrm>
            <a:off x="514728" y="4845854"/>
            <a:ext cx="8114544" cy="1114039"/>
            <a:chOff x="514728" y="4840585"/>
            <a:chExt cx="8114544" cy="1114039"/>
          </a:xfrm>
        </p:grpSpPr>
        <p:sp>
          <p:nvSpPr>
            <p:cNvPr id="13" name="正方形/長方形 12">
              <a:extLst>
                <a:ext uri="{FF2B5EF4-FFF2-40B4-BE49-F238E27FC236}">
                  <a16:creationId xmlns:a16="http://schemas.microsoft.com/office/drawing/2014/main" id="{647097CE-B31A-F447-906D-BD65BCFA31A3}"/>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4" name="テキスト ボックス 13">
              <a:extLst>
                <a:ext uri="{FF2B5EF4-FFF2-40B4-BE49-F238E27FC236}">
                  <a16:creationId xmlns:a16="http://schemas.microsoft.com/office/drawing/2014/main" id="{888D598E-3B2A-4544-AB0F-660A1A499D1A}"/>
                </a:ext>
              </a:extLst>
            </p:cNvPr>
            <p:cNvSpPr txBox="1"/>
            <p:nvPr/>
          </p:nvSpPr>
          <p:spPr>
            <a:xfrm>
              <a:off x="617674" y="5028105"/>
              <a:ext cx="1688283"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クラウド</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A4DF34-4EF1-984F-BE0E-DDC61EC43BD7}"/>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7" name="テキスト ボックス 16">
            <a:extLst>
              <a:ext uri="{FF2B5EF4-FFF2-40B4-BE49-F238E27FC236}">
                <a16:creationId xmlns:a16="http://schemas.microsoft.com/office/drawing/2014/main" id="{2263C6D8-F7D0-974E-9119-6DC1F8144659}"/>
              </a:ext>
            </a:extLst>
          </p:cNvPr>
          <p:cNvSpPr txBox="1"/>
          <p:nvPr/>
        </p:nvSpPr>
        <p:spPr>
          <a:xfrm>
            <a:off x="2935170" y="6042211"/>
            <a:ext cx="3273653" cy="461665"/>
          </a:xfrm>
          <a:prstGeom prst="rect">
            <a:avLst/>
          </a:prstGeom>
          <a:noFill/>
        </p:spPr>
        <p:txBody>
          <a:bodyPr wrap="none" rtlCol="0">
            <a:spAutoFit/>
          </a:bodyPr>
          <a:lstStyle/>
          <a:p>
            <a:pPr algn="ctr"/>
            <a:r>
              <a:rPr kumimoji="1" lang="en-US" altLang="ja-JP" sz="2400" dirty="0">
                <a:solidFill>
                  <a:srgbClr val="0052FF"/>
                </a:solidFill>
                <a:latin typeface="Meiryo" panose="020B0604030504040204" pitchFamily="34" charset="-128"/>
                <a:ea typeface="Meiryo" panose="020B0604030504040204" pitchFamily="34" charset="-128"/>
              </a:rPr>
              <a:t>IT</a:t>
            </a:r>
            <a:r>
              <a:rPr kumimoji="1" lang="ja-JP" altLang="en-US" sz="2400">
                <a:solidFill>
                  <a:srgbClr val="0052FF"/>
                </a:solidFill>
                <a:latin typeface="Meiryo" panose="020B0604030504040204" pitchFamily="34" charset="-128"/>
                <a:ea typeface="Meiryo" panose="020B0604030504040204" pitchFamily="34" charset="-128"/>
              </a:rPr>
              <a:t>のスピードが高速化</a:t>
            </a:r>
          </a:p>
        </p:txBody>
      </p:sp>
      <p:sp>
        <p:nvSpPr>
          <p:cNvPr id="18" name="コンテンツ プレースホルダー 2">
            <a:extLst>
              <a:ext uri="{FF2B5EF4-FFF2-40B4-BE49-F238E27FC236}">
                <a16:creationId xmlns:a16="http://schemas.microsoft.com/office/drawing/2014/main" id="{77AE1D7C-951D-0E44-B35C-DE713495C8EA}"/>
              </a:ext>
            </a:extLst>
          </p:cNvPr>
          <p:cNvSpPr txBox="1">
            <a:spLocks/>
          </p:cNvSpPr>
          <p:nvPr/>
        </p:nvSpPr>
        <p:spPr>
          <a:xfrm>
            <a:off x="3853250" y="1236356"/>
            <a:ext cx="4711145" cy="724263"/>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l"/>
            </a:pP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のスピードにビジネス・プロセスが追いつかない</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全ての組織がサービス・プロバイダー化する</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どの様に</a:t>
            </a: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サービスを提供し維持するのか</a:t>
            </a:r>
            <a:endParaRPr lang="en-US" altLang="ja-JP" sz="1400" dirty="0">
              <a:solidFill>
                <a:srgbClr val="0052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7AFCCE0-E109-0E49-8AD1-4E11A403332C}"/>
              </a:ext>
            </a:extLst>
          </p:cNvPr>
          <p:cNvSpPr/>
          <p:nvPr/>
        </p:nvSpPr>
        <p:spPr>
          <a:xfrm>
            <a:off x="1576018" y="1185979"/>
            <a:ext cx="2418637" cy="830997"/>
          </a:xfrm>
          <a:prstGeom prst="rect">
            <a:avLst/>
          </a:prstGeom>
        </p:spPr>
        <p:txBody>
          <a:bodyPr wrap="square">
            <a:spAutoFit/>
          </a:bodyPr>
          <a:lstStyle/>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Value-driven (</a:t>
            </a:r>
            <a:r>
              <a:rPr lang="ja-JP" altLang="en-US" sz="800">
                <a:solidFill>
                  <a:srgbClr val="0052FF"/>
                </a:solidFill>
                <a:latin typeface="Meiryo" panose="020B0604030504040204" pitchFamily="34" charset="-128"/>
                <a:ea typeface="Meiryo" panose="020B0604030504040204" pitchFamily="34" charset="-128"/>
              </a:rPr>
              <a:t>価値主導）</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Evolving</a:t>
            </a:r>
            <a:r>
              <a:rPr lang="ja-JP" altLang="en-US" sz="800">
                <a:solidFill>
                  <a:srgbClr val="0052FF"/>
                </a:solidFill>
                <a:latin typeface="Meiryo" panose="020B0604030504040204" pitchFamily="34" charset="-128"/>
                <a:ea typeface="Meiryo" panose="020B0604030504040204" pitchFamily="34" charset="-128"/>
              </a:rPr>
              <a:t>（発展、展開する）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Responsive</a:t>
            </a:r>
            <a:r>
              <a:rPr lang="ja-JP" altLang="en-US" sz="800">
                <a:solidFill>
                  <a:srgbClr val="0052FF"/>
                </a:solidFill>
                <a:latin typeface="Meiryo" panose="020B0604030504040204" pitchFamily="34" charset="-128"/>
                <a:ea typeface="Meiryo" panose="020B0604030504040204" pitchFamily="34" charset="-128"/>
              </a:rPr>
              <a:t>（敏感に反応する）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Integrated</a:t>
            </a:r>
            <a:r>
              <a:rPr lang="ja-JP" altLang="en-US" sz="800">
                <a:solidFill>
                  <a:srgbClr val="0052FF"/>
                </a:solidFill>
                <a:latin typeface="Meiryo" panose="020B0604030504040204" pitchFamily="34" charset="-128"/>
                <a:ea typeface="Meiryo" panose="020B0604030504040204" pitchFamily="34" charset="-128"/>
              </a:rPr>
              <a:t>（統合、結合された）</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Service</a:t>
            </a:r>
            <a:r>
              <a:rPr lang="ja-JP" altLang="en-US" sz="800">
                <a:solidFill>
                  <a:srgbClr val="0052FF"/>
                </a:solidFill>
                <a:latin typeface="Meiryo" panose="020B0604030504040204" pitchFamily="34" charset="-128"/>
                <a:ea typeface="Meiryo" panose="020B0604030504040204" pitchFamily="34" charset="-128"/>
              </a:rPr>
              <a:t>（サービス）</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Management</a:t>
            </a:r>
            <a:r>
              <a:rPr lang="ja-JP" altLang="en-US" sz="800">
                <a:solidFill>
                  <a:srgbClr val="0052FF"/>
                </a:solidFill>
                <a:latin typeface="Meiryo" panose="020B0604030504040204" pitchFamily="34" charset="-128"/>
                <a:ea typeface="Meiryo" panose="020B0604030504040204" pitchFamily="34" charset="-128"/>
              </a:rPr>
              <a:t>（マネジメント）</a:t>
            </a:r>
            <a:endParaRPr lang="ja-JP" altLang="en-US" sz="800">
              <a:solidFill>
                <a:srgbClr val="0052FF"/>
              </a:solidFill>
            </a:endParaRPr>
          </a:p>
        </p:txBody>
      </p:sp>
      <p:pic>
        <p:nvPicPr>
          <p:cNvPr id="23" name="Picture 2">
            <a:extLst>
              <a:ext uri="{FF2B5EF4-FFF2-40B4-BE49-F238E27FC236}">
                <a16:creationId xmlns:a16="http://schemas.microsoft.com/office/drawing/2014/main" id="{4A89D5F9-ED68-B942-BD5B-A7215948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29" y="923237"/>
            <a:ext cx="1377416" cy="1377416"/>
          </a:xfrm>
          <a:prstGeom prst="rect">
            <a:avLst/>
          </a:prstGeom>
        </p:spPr>
      </p:pic>
    </p:spTree>
    <p:extLst>
      <p:ext uri="{BB962C8B-B14F-4D97-AF65-F5344CB8AC3E}">
        <p14:creationId xmlns:p14="http://schemas.microsoft.com/office/powerpoint/2010/main" val="16381644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p:txBody>
          <a:bodyPr/>
          <a:lstStyle/>
          <a:p>
            <a:r>
              <a:rPr kumimoji="1" lang="ja-JP" altLang="en-US" dirty="0"/>
              <a:t>変わる情報システムのかたち</a:t>
            </a:r>
          </a:p>
        </p:txBody>
      </p:sp>
      <p:sp>
        <p:nvSpPr>
          <p:cNvPr id="3" name="スライド番号プレースホルダー 2">
            <a:extLst>
              <a:ext uri="{FF2B5EF4-FFF2-40B4-BE49-F238E27FC236}">
                <a16:creationId xmlns:a16="http://schemas.microsoft.com/office/drawing/2014/main" id="{EA04BDDF-0EDC-3E49-AD95-31A33BDC2893}"/>
              </a:ext>
            </a:extLst>
          </p:cNvPr>
          <p:cNvSpPr>
            <a:spLocks noGrp="1"/>
          </p:cNvSpPr>
          <p:nvPr>
            <p:ph type="sldNum" sz="quarter" idx="12"/>
          </p:nvPr>
        </p:nvSpPr>
        <p:spPr/>
        <p:txBody>
          <a:bodyPr/>
          <a:lstStyle/>
          <a:p>
            <a:fld id="{8FF8CC5D-A65D-5946-99B5-645367A967AD}" type="slidenum">
              <a:rPr kumimoji="1" lang="ja-JP" altLang="en-US" smtClean="0"/>
              <a:t>118</a:t>
            </a:fld>
            <a:endParaRPr kumimoji="1" lang="ja-JP" altLang="en-US"/>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27464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119</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41827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20601753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120</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chemeClr val="bg1"/>
                </a:solidFill>
                <a:latin typeface="Meiryo" charset="-128"/>
                <a:ea typeface="Meiryo" charset="-128"/>
                <a:cs typeface="Meiryo" charset="-128"/>
              </a:rPr>
              <a:t>ビジネス</a:t>
            </a:r>
            <a:r>
              <a:rPr kumimoji="1" lang="ja-JP" altLang="en-US" sz="3600" dirty="0">
                <a:solidFill>
                  <a:schemeClr val="bg1"/>
                </a:solidFill>
                <a:latin typeface="Meiryo" charset="-128"/>
                <a:ea typeface="Meiryo" charset="-128"/>
                <a:cs typeface="Meiryo" charset="-128"/>
              </a:rPr>
              <a:t>の</a:t>
            </a:r>
            <a:r>
              <a:rPr kumimoji="1" lang="ja-JP" altLang="en-US" sz="3600" b="1" dirty="0">
                <a:solidFill>
                  <a:schemeClr val="bg1"/>
                </a:solidFill>
                <a:latin typeface="Meiryo" charset="-128"/>
                <a:ea typeface="Meiryo" charset="-128"/>
                <a:cs typeface="Meiryo" charset="-128"/>
              </a:rPr>
              <a:t>成果</a:t>
            </a:r>
            <a:r>
              <a:rPr kumimoji="1" lang="ja-JP" altLang="en-US" sz="3600" dirty="0">
                <a:solidFill>
                  <a:schemeClr val="bg1"/>
                </a:solidFill>
                <a:latin typeface="Meiryo" charset="-128"/>
                <a:ea typeface="Meiryo" charset="-128"/>
                <a:cs typeface="Meiryo" charset="-128"/>
              </a:rPr>
              <a:t>に</a:t>
            </a:r>
            <a:r>
              <a:rPr kumimoji="1" lang="ja-JP" altLang="en-US" sz="3600" b="1" dirty="0">
                <a:solidFill>
                  <a:schemeClr val="bg1"/>
                </a:solidFill>
                <a:latin typeface="Meiryo" charset="-128"/>
                <a:ea typeface="Meiryo" charset="-128"/>
                <a:cs typeface="Meiryo" charset="-128"/>
              </a:rPr>
              <a:t>貢献</a:t>
            </a:r>
            <a:r>
              <a:rPr kumimoji="1" lang="ja-JP" altLang="en-US" sz="3600" dirty="0">
                <a:solidFill>
                  <a:schemeClr val="bg1"/>
                </a:solidFill>
                <a:latin typeface="Meiryo" charset="-128"/>
                <a:ea typeface="Meiryo" charset="-128"/>
                <a:cs typeface="Meiryo" charset="-128"/>
              </a:rPr>
              <a:t>する</a:t>
            </a: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加速するビジネス・スピード</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に</a:t>
            </a:r>
            <a:r>
              <a:rPr kumimoji="1" lang="ja-JP" altLang="en-US" sz="2000" b="1" dirty="0">
                <a:solidFill>
                  <a:srgbClr val="FFFFFF"/>
                </a:solidFill>
                <a:latin typeface="Meiryo" charset="-128"/>
                <a:ea typeface="Meiryo" charset="-128"/>
                <a:cs typeface="Meiryo" charset="-128"/>
              </a:rPr>
              <a:t>即応</a:t>
            </a:r>
            <a:r>
              <a:rPr kumimoji="1" lang="ja-JP" altLang="en-US" sz="2000" dirty="0">
                <a:solidFill>
                  <a:srgbClr val="FFFFFF"/>
                </a:solidFill>
                <a:latin typeface="Meiryo" charset="-128"/>
                <a:ea typeface="Meiryo" charset="-128"/>
                <a:cs typeface="Meiryo" charset="-128"/>
              </a:rPr>
              <a:t>する</a:t>
            </a: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本当に</a:t>
            </a:r>
            <a:r>
              <a:rPr kumimoji="1" lang="ja-JP" altLang="en-US" sz="2000" b="1" dirty="0">
                <a:solidFill>
                  <a:srgbClr val="FFFFFF"/>
                </a:solidFill>
                <a:latin typeface="Meiryo" charset="-128"/>
                <a:ea typeface="Meiryo" charset="-128"/>
                <a:cs typeface="Meiryo" charset="-128"/>
              </a:rPr>
              <a:t>「使う」システム</a:t>
            </a:r>
            <a:r>
              <a:rPr kumimoji="1" lang="ja-JP" altLang="en-US" sz="2000" dirty="0">
                <a:solidFill>
                  <a:srgbClr val="FFFFFF"/>
                </a:solidFill>
                <a:latin typeface="Meiryo" charset="-128"/>
                <a:ea typeface="Meiryo" charset="-128"/>
                <a:cs typeface="Meiryo" charset="-128"/>
              </a:rPr>
              <a:t>だけ</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を</a:t>
            </a:r>
            <a:r>
              <a:rPr lang="ja-JP" altLang="en-US" sz="2000" dirty="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アジャイル開発</a:t>
            </a:r>
            <a:endParaRPr kumimoji="1" lang="en-US" altLang="ja-JP" sz="800" b="1"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 </a:t>
            </a:r>
          </a:p>
          <a:p>
            <a:pPr algn="ctr"/>
            <a:r>
              <a:rPr lang="ja-JP" altLang="en-US" sz="1400" dirty="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Meiryo" charset="-128"/>
                <a:ea typeface="Meiryo" charset="-128"/>
                <a:cs typeface="Meiryo" charset="-128"/>
              </a:rPr>
              <a:t>DevOps</a:t>
            </a:r>
          </a:p>
          <a:p>
            <a:pPr algn="ctr"/>
            <a:endParaRPr lang="en-US" altLang="ja-JP" sz="8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クラウド</a:t>
            </a:r>
            <a:endParaRPr lang="en-US" altLang="ja-JP"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自動化と高速開発</a:t>
            </a: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8650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a:t>
            </a:r>
            <a:endParaRPr lang="en-US" altLang="ja-JP" sz="2400" dirty="0">
              <a:solidFill>
                <a:srgbClr val="FFFFFF"/>
              </a:solidFill>
              <a:effectLst/>
              <a:latin typeface="メイリオ"/>
              <a:ea typeface="メイリオ"/>
              <a:cs typeface="メイリオ"/>
            </a:endParaRPr>
          </a:p>
          <a:p>
            <a:pPr algn="r"/>
            <a:r>
              <a:rPr lang="ja-JP" altLang="en-US" dirty="0">
                <a:solidFill>
                  <a:srgbClr val="FFFFFF"/>
                </a:solidFill>
                <a:latin typeface="メイリオ"/>
                <a:ea typeface="メイリオ"/>
                <a:cs typeface="メイリオ"/>
              </a:rPr>
              <a:t>変更に柔軟・ビジネス成果に直結</a:t>
            </a:r>
            <a:endParaRPr lang="en-US" altLang="ja-JP" dirty="0">
              <a:solidFill>
                <a:srgbClr val="FFFFFF"/>
              </a:solidFill>
              <a:latin typeface="メイリオ"/>
              <a:ea typeface="メイリオ"/>
              <a:cs typeface="メイリオ"/>
            </a:endParaRPr>
          </a:p>
          <a:p>
            <a:pPr algn="r"/>
            <a:r>
              <a:rPr lang="en-US" altLang="ja-JP" dirty="0">
                <a:solidFill>
                  <a:srgbClr val="FFFFFF"/>
                </a:solidFill>
                <a:latin typeface="メイリオ"/>
                <a:ea typeface="メイリオ"/>
                <a:cs typeface="メイリオ"/>
              </a:rPr>
              <a:t>&amp;</a:t>
            </a:r>
            <a:r>
              <a:rPr lang="ja-JP" altLang="en-US" dirty="0">
                <a:solidFill>
                  <a:srgbClr val="FFFFFF"/>
                </a:solidFill>
                <a:latin typeface="メイリオ"/>
                <a:ea typeface="メイリオ"/>
                <a:cs typeface="メイリオ"/>
              </a:rPr>
              <a:t>バグフリー</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348400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122</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9591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論理積ゲート 15"/>
          <p:cNvSpPr/>
          <p:nvPr/>
        </p:nvSpPr>
        <p:spPr>
          <a:xfrm rot="16200000">
            <a:off x="678312" y="4575905"/>
            <a:ext cx="785970" cy="1224133"/>
          </a:xfrm>
          <a:prstGeom prst="flowChartDelay">
            <a:avLst/>
          </a:prstGeom>
          <a:solidFill>
            <a:schemeClr val="accent1">
              <a:lumMod val="20000"/>
              <a:lumOff val="80000"/>
            </a:scheme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アジャイル開発の進め方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123</a:t>
            </a:fld>
            <a:endParaRPr kumimoji="1" lang="ja-JP" altLang="en-US"/>
          </a:p>
        </p:txBody>
      </p:sp>
      <p:pic>
        <p:nvPicPr>
          <p:cNvPr id="7" name="図 6"/>
          <p:cNvPicPr>
            <a:picLocks noChangeAspect="1"/>
          </p:cNvPicPr>
          <p:nvPr/>
        </p:nvPicPr>
        <p:blipFill>
          <a:blip r:embed="rId2"/>
          <a:stretch>
            <a:fillRect/>
          </a:stretch>
        </p:blipFill>
        <p:spPr>
          <a:xfrm>
            <a:off x="2115412" y="2490731"/>
            <a:ext cx="6372200" cy="3674573"/>
          </a:xfrm>
          <a:prstGeom prst="rect">
            <a:avLst/>
          </a:prstGeom>
        </p:spPr>
      </p:pic>
      <p:sp>
        <p:nvSpPr>
          <p:cNvPr id="9" name="円柱 8"/>
          <p:cNvSpPr/>
          <p:nvPr/>
        </p:nvSpPr>
        <p:spPr>
          <a:xfrm rot="5400000">
            <a:off x="5196000" y="2189636"/>
            <a:ext cx="211021" cy="6372200"/>
          </a:xfrm>
          <a:prstGeom prst="can">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750319" y="4906060"/>
            <a:ext cx="641952" cy="648072"/>
          </a:xfrm>
          <a:prstGeom prst="flowChartDelay">
            <a:avLst/>
          </a:prstGeom>
          <a:solidFill>
            <a:schemeClr val="accent5">
              <a:lumMod val="20000"/>
              <a:lumOff val="8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p:cNvSpPr/>
          <p:nvPr/>
        </p:nvSpPr>
        <p:spPr>
          <a:xfrm rot="5400000">
            <a:off x="4989594" y="2037603"/>
            <a:ext cx="641955" cy="6385183"/>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963283" y="5259980"/>
            <a:ext cx="216024" cy="216024"/>
          </a:xfrm>
          <a:prstGeom prst="flowChartDelay">
            <a:avLst/>
          </a:prstGeom>
          <a:solidFill>
            <a:schemeClr val="accent5">
              <a:lumMod val="40000"/>
              <a:lumOff val="6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p:cNvSpPr/>
          <p:nvPr/>
        </p:nvSpPr>
        <p:spPr>
          <a:xfrm rot="5400000">
            <a:off x="4870288" y="1952993"/>
            <a:ext cx="839793" cy="642595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alphaModFix amt="70000"/>
          </a:blip>
          <a:stretch>
            <a:fillRect/>
          </a:stretch>
        </p:blipFill>
        <p:spPr>
          <a:xfrm>
            <a:off x="2123728" y="2490730"/>
            <a:ext cx="6372200" cy="3674573"/>
          </a:xfrm>
          <a:prstGeom prst="rect">
            <a:avLst/>
          </a:prstGeom>
        </p:spPr>
      </p:pic>
      <p:sp>
        <p:nvSpPr>
          <p:cNvPr id="18" name="テキスト ボックス 17"/>
          <p:cNvSpPr txBox="1"/>
          <p:nvPr/>
        </p:nvSpPr>
        <p:spPr>
          <a:xfrm>
            <a:off x="457200" y="1294038"/>
            <a:ext cx="6768752" cy="369332"/>
          </a:xfrm>
          <a:prstGeom prst="rect">
            <a:avLst/>
          </a:prstGeom>
          <a:noFill/>
        </p:spPr>
        <p:txBody>
          <a:bodyPr wrap="square" rtlCol="0">
            <a:spAutoFit/>
          </a:bodyPr>
          <a:lstStyle/>
          <a:p>
            <a:r>
              <a:rPr kumimoji="1" lang="en-US" altLang="ja-JP">
                <a:solidFill>
                  <a:srgbClr val="AB7A79"/>
                </a:solidFill>
                <a:latin typeface="Meiryo" charset="-128"/>
                <a:ea typeface="Meiryo" charset="-128"/>
                <a:cs typeface="Meiryo" charset="-128"/>
              </a:rPr>
              <a:t>1.</a:t>
            </a:r>
            <a:r>
              <a:rPr kumimoji="1" lang="ja-JP" altLang="en-US" dirty="0">
                <a:solidFill>
                  <a:srgbClr val="AB7A79"/>
                </a:solidFill>
                <a:latin typeface="Meiryo" charset="-128"/>
                <a:ea typeface="Meiryo" charset="-128"/>
                <a:cs typeface="Meiryo" charset="-128"/>
              </a:rPr>
              <a:t>まずは人が通れるほどのトンネルを貫通させる。</a:t>
            </a:r>
          </a:p>
        </p:txBody>
      </p:sp>
      <p:sp>
        <p:nvSpPr>
          <p:cNvPr id="19" name="テキスト ボックス 18"/>
          <p:cNvSpPr txBox="1"/>
          <p:nvPr/>
        </p:nvSpPr>
        <p:spPr>
          <a:xfrm>
            <a:off x="457200" y="1673056"/>
            <a:ext cx="6768752" cy="369332"/>
          </a:xfrm>
          <a:prstGeom prst="rect">
            <a:avLst/>
          </a:prstGeom>
          <a:noFill/>
        </p:spPr>
        <p:txBody>
          <a:bodyPr wrap="square" rtlCol="0">
            <a:spAutoFit/>
          </a:bodyPr>
          <a:lstStyle/>
          <a:p>
            <a:r>
              <a:rPr kumimoji="1" lang="en-US" altLang="ja-JP" dirty="0">
                <a:solidFill>
                  <a:schemeClr val="accent6">
                    <a:lumMod val="50000"/>
                  </a:schemeClr>
                </a:solidFill>
                <a:latin typeface="Meiryo" charset="-128"/>
                <a:ea typeface="Meiryo" charset="-128"/>
                <a:cs typeface="Meiryo" charset="-128"/>
              </a:rPr>
              <a:t>2.</a:t>
            </a:r>
            <a:r>
              <a:rPr kumimoji="1" lang="ja-JP" altLang="en-US" dirty="0">
                <a:solidFill>
                  <a:schemeClr val="accent6">
                    <a:lumMod val="50000"/>
                  </a:schemeClr>
                </a:solidFill>
                <a:latin typeface="Meiryo" charset="-128"/>
                <a:ea typeface="Meiryo" charset="-128"/>
                <a:cs typeface="Meiryo" charset="-128"/>
              </a:rPr>
              <a:t>大きな工事機械が入れるように拡げてゆく。</a:t>
            </a:r>
          </a:p>
        </p:txBody>
      </p:sp>
      <p:sp>
        <p:nvSpPr>
          <p:cNvPr id="20" name="テキスト ボックス 19"/>
          <p:cNvSpPr txBox="1"/>
          <p:nvPr/>
        </p:nvSpPr>
        <p:spPr>
          <a:xfrm>
            <a:off x="457200" y="2086703"/>
            <a:ext cx="6768752" cy="369332"/>
          </a:xfrm>
          <a:prstGeom prst="rect">
            <a:avLst/>
          </a:prstGeom>
          <a:noFill/>
        </p:spPr>
        <p:txBody>
          <a:bodyPr wrap="square" rtlCol="0">
            <a:spAutoFit/>
          </a:bodyPr>
          <a:lstStyle/>
          <a:p>
            <a:r>
              <a:rPr kumimoji="1" lang="en-US" altLang="ja-JP" dirty="0">
                <a:solidFill>
                  <a:srgbClr val="7030A0"/>
                </a:solidFill>
                <a:latin typeface="Meiryo" charset="-128"/>
                <a:ea typeface="Meiryo" charset="-128"/>
                <a:cs typeface="Meiryo" charset="-128"/>
              </a:rPr>
              <a:t>3.</a:t>
            </a:r>
            <a:r>
              <a:rPr kumimoji="1" lang="ja-JP" altLang="en-US" dirty="0">
                <a:solidFill>
                  <a:srgbClr val="7030A0"/>
                </a:solidFill>
                <a:latin typeface="Meiryo" charset="-128"/>
                <a:ea typeface="Meiryo" charset="-128"/>
                <a:cs typeface="Meiryo" charset="-128"/>
              </a:rPr>
              <a:t>二車線の道路に拡張し、設備を整備する。</a:t>
            </a:r>
          </a:p>
        </p:txBody>
      </p:sp>
    </p:spTree>
    <p:extLst>
      <p:ext uri="{BB962C8B-B14F-4D97-AF65-F5344CB8AC3E}">
        <p14:creationId xmlns:p14="http://schemas.microsoft.com/office/powerpoint/2010/main" val="293624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animBg="1"/>
      <p:bldP spid="15" grpId="0" animBg="1"/>
      <p:bldP spid="17" grpId="0" animBg="1"/>
      <p:bldP spid="18" grpId="0"/>
      <p:bldP spid="19" grpId="0"/>
      <p:bldP spid="2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124</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11699812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125</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36161615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開発とアジャイル開発（３）</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348986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開発とアジャイル開発（５）</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Tree>
    <p:extLst>
      <p:ext uri="{BB962C8B-B14F-4D97-AF65-F5344CB8AC3E}">
        <p14:creationId xmlns:p14="http://schemas.microsoft.com/office/powerpoint/2010/main" val="129477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200" dirty="0">
                <a:solidFill>
                  <a:srgbClr val="FFFFFF"/>
                </a:solidFill>
                <a:effectLst/>
                <a:latin typeface="Arial"/>
                <a:ea typeface="HGP創英角ｺﾞｼｯｸUB" pitchFamily="50" charset="-128"/>
                <a:cs typeface="Arial"/>
              </a:rPr>
              <a:t>FinTech</a:t>
            </a:r>
            <a:r>
              <a:rPr lang="ja-JP" altLang="en-US" sz="3200">
                <a:solidFill>
                  <a:srgbClr val="FFFFFF"/>
                </a:solidFill>
                <a:effectLst/>
                <a:latin typeface="Arial"/>
                <a:ea typeface="HGP創英角ｺﾞｼｯｸUB" pitchFamily="50" charset="-128"/>
                <a:cs typeface="Arial"/>
              </a:rPr>
              <a:t>とブロックチェーン</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00460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A8C6C3F-084E-2248-91A7-A414C52DD6B8}"/>
              </a:ext>
            </a:extLst>
          </p:cNvPr>
          <p:cNvSpPr/>
          <p:nvPr/>
        </p:nvSpPr>
        <p:spPr>
          <a:xfrm>
            <a:off x="1078127" y="1576954"/>
            <a:ext cx="6987746" cy="43374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タイトル 2">
            <a:extLst>
              <a:ext uri="{FF2B5EF4-FFF2-40B4-BE49-F238E27FC236}">
                <a16:creationId xmlns:a16="http://schemas.microsoft.com/office/drawing/2014/main" id="{E124574F-2BE7-414B-A3EE-F67721D10A88}"/>
              </a:ext>
            </a:extLst>
          </p:cNvPr>
          <p:cNvSpPr>
            <a:spLocks noGrp="1"/>
          </p:cNvSpPr>
          <p:nvPr>
            <p:ph type="title"/>
          </p:nvPr>
        </p:nvSpPr>
        <p:spPr/>
        <p:txBody>
          <a:bodyPr/>
          <a:lstStyle/>
          <a:p>
            <a:r>
              <a:rPr kumimoji="1" lang="en-US" altLang="ja-JP" dirty="0"/>
              <a:t>FinTech</a:t>
            </a:r>
            <a:r>
              <a:rPr kumimoji="1" lang="ja-JP" altLang="en-US"/>
              <a:t>とは</a:t>
            </a:r>
            <a:r>
              <a:rPr kumimoji="1" lang="en-US" altLang="ja-JP" dirty="0"/>
              <a:t>?</a:t>
            </a:r>
            <a:endParaRPr kumimoji="1" lang="ja-JP" altLang="en-US"/>
          </a:p>
        </p:txBody>
      </p:sp>
      <p:sp>
        <p:nvSpPr>
          <p:cNvPr id="2" name="スライド番号プレースホルダー 1">
            <a:extLst>
              <a:ext uri="{FF2B5EF4-FFF2-40B4-BE49-F238E27FC236}">
                <a16:creationId xmlns:a16="http://schemas.microsoft.com/office/drawing/2014/main" id="{DA5062DE-772E-B046-8314-497238A28E7E}"/>
              </a:ext>
            </a:extLst>
          </p:cNvPr>
          <p:cNvSpPr>
            <a:spLocks noGrp="1"/>
          </p:cNvSpPr>
          <p:nvPr>
            <p:ph type="sldNum" sz="quarter" idx="12"/>
          </p:nvPr>
        </p:nvSpPr>
        <p:spPr/>
        <p:txBody>
          <a:bodyPr/>
          <a:lstStyle/>
          <a:p>
            <a:fld id="{8FF8CC5D-A65D-5946-99B5-645367A967AD}" type="slidenum">
              <a:rPr kumimoji="1" lang="ja-JP" altLang="en-US" smtClean="0"/>
              <a:t>129</a:t>
            </a:fld>
            <a:endParaRPr kumimoji="1" lang="ja-JP" altLang="en-US"/>
          </a:p>
        </p:txBody>
      </p:sp>
      <p:sp>
        <p:nvSpPr>
          <p:cNvPr id="4" name="正方形/長方形 3">
            <a:extLst>
              <a:ext uri="{FF2B5EF4-FFF2-40B4-BE49-F238E27FC236}">
                <a16:creationId xmlns:a16="http://schemas.microsoft.com/office/drawing/2014/main" id="{BEAD395F-F810-7048-AD1C-754F99BB1F9B}"/>
              </a:ext>
            </a:extLst>
          </p:cNvPr>
          <p:cNvSpPr/>
          <p:nvPr/>
        </p:nvSpPr>
        <p:spPr>
          <a:xfrm>
            <a:off x="1309817" y="2879840"/>
            <a:ext cx="6524366" cy="16709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FinTech</a:t>
            </a: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Finance + Technology</a:t>
            </a: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6DA542A4-26C5-604F-AD6E-F14D202D4B09}"/>
              </a:ext>
            </a:extLst>
          </p:cNvPr>
          <p:cNvSpPr/>
          <p:nvPr/>
        </p:nvSpPr>
        <p:spPr>
          <a:xfrm>
            <a:off x="1309817" y="1678981"/>
            <a:ext cx="2162430" cy="82790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人工知能</a:t>
            </a:r>
            <a:endParaRPr kumimoji="1" lang="en-US" altLang="ja-JP" sz="24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Artificial Intelligence</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A50BFD88-0BB9-D64F-94F0-384F23212E9A}"/>
              </a:ext>
            </a:extLst>
          </p:cNvPr>
          <p:cNvSpPr/>
          <p:nvPr/>
        </p:nvSpPr>
        <p:spPr>
          <a:xfrm>
            <a:off x="5671753" y="1678981"/>
            <a:ext cx="2162430" cy="82790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panose="020B0604030504040204" pitchFamily="34" charset="-128"/>
                <a:ea typeface="Meiryo" panose="020B0604030504040204" pitchFamily="34" charset="-128"/>
                <a:cs typeface="ＭＳ Ｐゴシック"/>
              </a:rPr>
              <a:t>API</a:t>
            </a: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Application Program Interface</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9A6C9945-3768-F24D-9BFC-3911B0227251}"/>
              </a:ext>
            </a:extLst>
          </p:cNvPr>
          <p:cNvSpPr/>
          <p:nvPr/>
        </p:nvSpPr>
        <p:spPr>
          <a:xfrm>
            <a:off x="3490785" y="1678981"/>
            <a:ext cx="2162430" cy="82790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a:solidFill>
                  <a:srgbClr val="FFFFFF"/>
                </a:solidFill>
                <a:latin typeface="Meiryo" panose="020B0604030504040204" pitchFamily="34" charset="-128"/>
                <a:ea typeface="Meiryo" panose="020B0604030504040204" pitchFamily="34" charset="-128"/>
                <a:cs typeface="ＭＳ Ｐゴシック"/>
              </a:rPr>
              <a:t>ブロックチェーン</a:t>
            </a:r>
            <a:endParaRPr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Blockchain</a:t>
            </a:r>
          </a:p>
        </p:txBody>
      </p:sp>
      <p:sp>
        <p:nvSpPr>
          <p:cNvPr id="9" name="正方形/長方形 8">
            <a:extLst>
              <a:ext uri="{FF2B5EF4-FFF2-40B4-BE49-F238E27FC236}">
                <a16:creationId xmlns:a16="http://schemas.microsoft.com/office/drawing/2014/main" id="{900A5F05-60B0-8D41-8185-A5CA0E807BAB}"/>
              </a:ext>
            </a:extLst>
          </p:cNvPr>
          <p:cNvSpPr/>
          <p:nvPr/>
        </p:nvSpPr>
        <p:spPr>
          <a:xfrm>
            <a:off x="1383958" y="3819337"/>
            <a:ext cx="6376084" cy="646331"/>
          </a:xfrm>
          <a:prstGeom prst="rect">
            <a:avLst/>
          </a:prstGeom>
        </p:spPr>
        <p:txBody>
          <a:bodyPr wrap="square">
            <a:spAutoFit/>
          </a:bodyPr>
          <a:lstStyle/>
          <a:p>
            <a:r>
              <a:rPr lang="en-US" altLang="ja-JP" sz="1200" dirty="0">
                <a:solidFill>
                  <a:schemeClr val="bg1"/>
                </a:solidFill>
                <a:latin typeface="メイリオ" panose="020B0604030504040204" pitchFamily="34" charset="-128"/>
                <a:ea typeface="メイリオ" panose="020B0604030504040204" pitchFamily="34" charset="-128"/>
              </a:rPr>
              <a:t>2008</a:t>
            </a:r>
            <a:r>
              <a:rPr lang="ja-JP" altLang="en-US" sz="1200">
                <a:solidFill>
                  <a:schemeClr val="bg1"/>
                </a:solidFill>
                <a:latin typeface="メイリオ" panose="020B0604030504040204" pitchFamily="34" charset="-128"/>
                <a:ea typeface="メイリオ" panose="020B0604030504040204" pitchFamily="34" charset="-128"/>
              </a:rPr>
              <a:t>年のリーマン・ショックを受けて退職を余儀なくされた銀行員の一部が、シリコンバレーやニューヨークなどで金融サービスのスタートアップや金融に強い</a:t>
            </a:r>
            <a:r>
              <a:rPr lang="en-US" altLang="ja-JP" sz="1200" dirty="0">
                <a:solidFill>
                  <a:schemeClr val="bg1"/>
                </a:solidFill>
                <a:latin typeface="メイリオ" panose="020B0604030504040204" pitchFamily="34" charset="-128"/>
                <a:ea typeface="メイリオ" panose="020B0604030504040204" pitchFamily="34" charset="-128"/>
              </a:rPr>
              <a:t>IT</a:t>
            </a:r>
            <a:r>
              <a:rPr lang="ja-JP" altLang="en-US" sz="1200">
                <a:solidFill>
                  <a:schemeClr val="bg1"/>
                </a:solidFill>
                <a:latin typeface="メイリオ" panose="020B0604030504040204" pitchFamily="34" charset="-128"/>
                <a:ea typeface="メイリオ" panose="020B0604030504040204" pitchFamily="34" charset="-128"/>
              </a:rPr>
              <a:t>ベンチャーを起こしたことで、従来になかった金融サービスが多数生まれたのが発端。</a:t>
            </a:r>
            <a:endParaRPr lang="ja-JP" altLang="en-US" sz="1200">
              <a:solidFill>
                <a:schemeClr val="bg1"/>
              </a:solidFill>
            </a:endParaRPr>
          </a:p>
        </p:txBody>
      </p:sp>
      <p:sp>
        <p:nvSpPr>
          <p:cNvPr id="10" name="加算記号 9">
            <a:extLst>
              <a:ext uri="{FF2B5EF4-FFF2-40B4-BE49-F238E27FC236}">
                <a16:creationId xmlns:a16="http://schemas.microsoft.com/office/drawing/2014/main" id="{2D3B6441-AB6E-AB4E-B1CB-18497FDC5419}"/>
              </a:ext>
            </a:extLst>
          </p:cNvPr>
          <p:cNvSpPr/>
          <p:nvPr/>
        </p:nvSpPr>
        <p:spPr>
          <a:xfrm>
            <a:off x="2072847" y="2376401"/>
            <a:ext cx="633285" cy="627741"/>
          </a:xfrm>
          <a:prstGeom prst="mathPlus">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加算記号 10">
            <a:extLst>
              <a:ext uri="{FF2B5EF4-FFF2-40B4-BE49-F238E27FC236}">
                <a16:creationId xmlns:a16="http://schemas.microsoft.com/office/drawing/2014/main" id="{4BB493E1-16A5-8E41-B158-B05F2113B31B}"/>
              </a:ext>
            </a:extLst>
          </p:cNvPr>
          <p:cNvSpPr/>
          <p:nvPr/>
        </p:nvSpPr>
        <p:spPr>
          <a:xfrm>
            <a:off x="4255357" y="2379491"/>
            <a:ext cx="633285" cy="627741"/>
          </a:xfrm>
          <a:prstGeom prst="mathPlus">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加算記号 11">
            <a:extLst>
              <a:ext uri="{FF2B5EF4-FFF2-40B4-BE49-F238E27FC236}">
                <a16:creationId xmlns:a16="http://schemas.microsoft.com/office/drawing/2014/main" id="{C7EE6A43-8980-AD47-88B3-17CF69DC74BA}"/>
              </a:ext>
            </a:extLst>
          </p:cNvPr>
          <p:cNvSpPr/>
          <p:nvPr/>
        </p:nvSpPr>
        <p:spPr>
          <a:xfrm>
            <a:off x="6436325" y="2376401"/>
            <a:ext cx="633285" cy="627741"/>
          </a:xfrm>
          <a:prstGeom prst="mathPlus">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9D5E1C-E104-9647-9E70-F02F9C18A1C7}"/>
              </a:ext>
            </a:extLst>
          </p:cNvPr>
          <p:cNvSpPr/>
          <p:nvPr/>
        </p:nvSpPr>
        <p:spPr>
          <a:xfrm>
            <a:off x="1309817" y="4923717"/>
            <a:ext cx="2162430" cy="8279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インターネットと</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クラウドによる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b="1" dirty="0">
                <a:solidFill>
                  <a:srgbClr val="FFFFFF"/>
                </a:solidFill>
                <a:latin typeface="Meiryo" panose="020B0604030504040204" pitchFamily="34" charset="-128"/>
                <a:ea typeface="Meiryo" panose="020B0604030504040204" pitchFamily="34" charset="-128"/>
                <a:cs typeface="ＭＳ Ｐゴシック"/>
              </a:rPr>
              <a:t>IT</a:t>
            </a:r>
            <a:r>
              <a:rPr lang="ja-JP" altLang="en-US" sz="1600" b="1">
                <a:solidFill>
                  <a:srgbClr val="FFFFFF"/>
                </a:solidFill>
                <a:latin typeface="Meiryo" panose="020B0604030504040204" pitchFamily="34" charset="-128"/>
                <a:ea typeface="Meiryo" panose="020B0604030504040204" pitchFamily="34" charset="-128"/>
                <a:cs typeface="ＭＳ Ｐゴシック"/>
              </a:rPr>
              <a:t>環境の整備</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1874D620-7C37-9446-A621-8BA8B4A9692D}"/>
              </a:ext>
            </a:extLst>
          </p:cNvPr>
          <p:cNvSpPr/>
          <p:nvPr/>
        </p:nvSpPr>
        <p:spPr>
          <a:xfrm>
            <a:off x="5671753" y="4923717"/>
            <a:ext cx="2162430" cy="8279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法規制の緩和と</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金融ビジネスの</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アンバンドリング化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976CAFC2-2A53-414B-B18E-9561C63CE3AD}"/>
              </a:ext>
            </a:extLst>
          </p:cNvPr>
          <p:cNvSpPr/>
          <p:nvPr/>
        </p:nvSpPr>
        <p:spPr>
          <a:xfrm>
            <a:off x="3490785" y="4923717"/>
            <a:ext cx="2162430" cy="8279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モバイル利用者増大と利用環境の充実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加算記号 16">
            <a:extLst>
              <a:ext uri="{FF2B5EF4-FFF2-40B4-BE49-F238E27FC236}">
                <a16:creationId xmlns:a16="http://schemas.microsoft.com/office/drawing/2014/main" id="{6663C6E3-751F-A24B-B0D2-6F84825D63AD}"/>
              </a:ext>
            </a:extLst>
          </p:cNvPr>
          <p:cNvSpPr/>
          <p:nvPr/>
        </p:nvSpPr>
        <p:spPr>
          <a:xfrm>
            <a:off x="2072847" y="4421823"/>
            <a:ext cx="633285" cy="627741"/>
          </a:xfrm>
          <a:prstGeom prst="mathPlus">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加算記号 17">
            <a:extLst>
              <a:ext uri="{FF2B5EF4-FFF2-40B4-BE49-F238E27FC236}">
                <a16:creationId xmlns:a16="http://schemas.microsoft.com/office/drawing/2014/main" id="{FFC6D81D-226B-864E-A817-D344D72D7D07}"/>
              </a:ext>
            </a:extLst>
          </p:cNvPr>
          <p:cNvSpPr/>
          <p:nvPr/>
        </p:nvSpPr>
        <p:spPr>
          <a:xfrm>
            <a:off x="4255357" y="4424913"/>
            <a:ext cx="633285" cy="627741"/>
          </a:xfrm>
          <a:prstGeom prst="mathPlus">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加算記号 18">
            <a:extLst>
              <a:ext uri="{FF2B5EF4-FFF2-40B4-BE49-F238E27FC236}">
                <a16:creationId xmlns:a16="http://schemas.microsoft.com/office/drawing/2014/main" id="{9940350B-6A10-4441-91E2-0EBD8BF56832}"/>
              </a:ext>
            </a:extLst>
          </p:cNvPr>
          <p:cNvSpPr/>
          <p:nvPr/>
        </p:nvSpPr>
        <p:spPr>
          <a:xfrm>
            <a:off x="6436325" y="4421823"/>
            <a:ext cx="633285" cy="627741"/>
          </a:xfrm>
          <a:prstGeom prst="mathPlus">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08412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301106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757167-3684-B94B-8FF3-7ED4ED9973D6}"/>
              </a:ext>
            </a:extLst>
          </p:cNvPr>
          <p:cNvSpPr>
            <a:spLocks noGrp="1"/>
          </p:cNvSpPr>
          <p:nvPr>
            <p:ph type="title"/>
          </p:nvPr>
        </p:nvSpPr>
        <p:spPr/>
        <p:txBody>
          <a:bodyPr/>
          <a:lstStyle/>
          <a:p>
            <a:r>
              <a:rPr kumimoji="1" lang="ja-JP" altLang="en-US"/>
              <a:t>銀行</a:t>
            </a:r>
            <a:r>
              <a:rPr kumimoji="1" lang="en-US" altLang="ja-JP" dirty="0"/>
              <a:t>API</a:t>
            </a:r>
            <a:r>
              <a:rPr kumimoji="1" lang="ja-JP" altLang="en-US"/>
              <a:t>とは</a:t>
            </a:r>
          </a:p>
        </p:txBody>
      </p:sp>
      <p:sp>
        <p:nvSpPr>
          <p:cNvPr id="3" name="スライド番号プレースホルダー 2">
            <a:extLst>
              <a:ext uri="{FF2B5EF4-FFF2-40B4-BE49-F238E27FC236}">
                <a16:creationId xmlns:a16="http://schemas.microsoft.com/office/drawing/2014/main" id="{1ED9C1BC-31A5-6147-89AD-F50D7BAFC629}"/>
              </a:ext>
            </a:extLst>
          </p:cNvPr>
          <p:cNvSpPr>
            <a:spLocks noGrp="1"/>
          </p:cNvSpPr>
          <p:nvPr>
            <p:ph type="sldNum" sz="quarter" idx="12"/>
          </p:nvPr>
        </p:nvSpPr>
        <p:spPr/>
        <p:txBody>
          <a:bodyPr/>
          <a:lstStyle/>
          <a:p>
            <a:fld id="{8FF8CC5D-A65D-5946-99B5-645367A967AD}" type="slidenum">
              <a:rPr kumimoji="1" lang="ja-JP" altLang="en-US" smtClean="0"/>
              <a:t>130</a:t>
            </a:fld>
            <a:endParaRPr kumimoji="1" lang="ja-JP" altLang="en-US"/>
          </a:p>
        </p:txBody>
      </p:sp>
      <p:pic>
        <p:nvPicPr>
          <p:cNvPr id="5" name="図 4">
            <a:extLst>
              <a:ext uri="{FF2B5EF4-FFF2-40B4-BE49-F238E27FC236}">
                <a16:creationId xmlns:a16="http://schemas.microsoft.com/office/drawing/2014/main" id="{BD204267-DF2E-9146-A15C-F43B5020A807}"/>
              </a:ext>
            </a:extLst>
          </p:cNvPr>
          <p:cNvPicPr>
            <a:picLocks noChangeAspect="1"/>
          </p:cNvPicPr>
          <p:nvPr/>
        </p:nvPicPr>
        <p:blipFill>
          <a:blip r:embed="rId2"/>
          <a:stretch>
            <a:fillRect/>
          </a:stretch>
        </p:blipFill>
        <p:spPr>
          <a:xfrm flipH="1">
            <a:off x="748441" y="1510081"/>
            <a:ext cx="1308959" cy="2119771"/>
          </a:xfrm>
          <a:prstGeom prst="rect">
            <a:avLst/>
          </a:prstGeom>
        </p:spPr>
      </p:pic>
      <p:pic>
        <p:nvPicPr>
          <p:cNvPr id="6" name="図 5">
            <a:extLst>
              <a:ext uri="{FF2B5EF4-FFF2-40B4-BE49-F238E27FC236}">
                <a16:creationId xmlns:a16="http://schemas.microsoft.com/office/drawing/2014/main" id="{74B4FE22-7191-7B4B-A2E8-377BB333DA5B}"/>
              </a:ext>
            </a:extLst>
          </p:cNvPr>
          <p:cNvPicPr>
            <a:picLocks noChangeAspect="1"/>
          </p:cNvPicPr>
          <p:nvPr/>
        </p:nvPicPr>
        <p:blipFill>
          <a:blip r:embed="rId3"/>
          <a:stretch>
            <a:fillRect/>
          </a:stretch>
        </p:blipFill>
        <p:spPr>
          <a:xfrm>
            <a:off x="6652631" y="1565587"/>
            <a:ext cx="1816553" cy="2064265"/>
          </a:xfrm>
          <a:prstGeom prst="rect">
            <a:avLst/>
          </a:prstGeom>
        </p:spPr>
      </p:pic>
      <p:cxnSp>
        <p:nvCxnSpPr>
          <p:cNvPr id="8" name="カギ線コネクタ 7">
            <a:extLst>
              <a:ext uri="{FF2B5EF4-FFF2-40B4-BE49-F238E27FC236}">
                <a16:creationId xmlns:a16="http://schemas.microsoft.com/office/drawing/2014/main" id="{786F5B55-3C61-474D-9052-17F84C2308AD}"/>
              </a:ext>
            </a:extLst>
          </p:cNvPr>
          <p:cNvCxnSpPr>
            <a:stCxn id="5" idx="0"/>
            <a:endCxn id="6" idx="0"/>
          </p:cNvCxnSpPr>
          <p:nvPr/>
        </p:nvCxnSpPr>
        <p:spPr>
          <a:xfrm rot="16200000" flipH="1">
            <a:off x="4454161" y="-1541160"/>
            <a:ext cx="55506" cy="6157988"/>
          </a:xfrm>
          <a:prstGeom prst="bentConnector3">
            <a:avLst>
              <a:gd name="adj1" fmla="val -411847"/>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E79B2BE5-6FE6-7B43-B04A-214A2144E576}"/>
              </a:ext>
            </a:extLst>
          </p:cNvPr>
          <p:cNvSpPr txBox="1"/>
          <p:nvPr/>
        </p:nvSpPr>
        <p:spPr>
          <a:xfrm>
            <a:off x="2055926" y="939574"/>
            <a:ext cx="5032147"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アプリがデータを参照することや取引指示を出すことを許可</a:t>
            </a:r>
          </a:p>
        </p:txBody>
      </p:sp>
      <p:sp>
        <p:nvSpPr>
          <p:cNvPr id="10" name="左矢印 9">
            <a:extLst>
              <a:ext uri="{FF2B5EF4-FFF2-40B4-BE49-F238E27FC236}">
                <a16:creationId xmlns:a16="http://schemas.microsoft.com/office/drawing/2014/main" id="{5211899F-D9C1-3445-950A-1D0C1F4895EB}"/>
              </a:ext>
            </a:extLst>
          </p:cNvPr>
          <p:cNvSpPr/>
          <p:nvPr/>
        </p:nvSpPr>
        <p:spPr>
          <a:xfrm>
            <a:off x="4369755" y="1683017"/>
            <a:ext cx="2163854" cy="1049948"/>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左矢印 10">
            <a:extLst>
              <a:ext uri="{FF2B5EF4-FFF2-40B4-BE49-F238E27FC236}">
                <a16:creationId xmlns:a16="http://schemas.microsoft.com/office/drawing/2014/main" id="{25B28028-FD10-294A-9D9F-C02762590E48}"/>
              </a:ext>
            </a:extLst>
          </p:cNvPr>
          <p:cNvSpPr/>
          <p:nvPr/>
        </p:nvSpPr>
        <p:spPr>
          <a:xfrm flipH="1">
            <a:off x="4352960" y="2548748"/>
            <a:ext cx="2163854" cy="1049948"/>
          </a:xfrm>
          <a:prstGeom prst="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3612A5AC-7E80-3D4A-BAB5-BB6649299C5F}"/>
              </a:ext>
            </a:extLst>
          </p:cNvPr>
          <p:cNvSpPr txBox="1"/>
          <p:nvPr/>
        </p:nvSpPr>
        <p:spPr>
          <a:xfrm>
            <a:off x="4747699" y="1985300"/>
            <a:ext cx="1733009"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アプリにしか使えない</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合い鍵を作成し提供</a:t>
            </a:r>
          </a:p>
        </p:txBody>
      </p:sp>
      <p:sp>
        <p:nvSpPr>
          <p:cNvPr id="13" name="テキスト ボックス 12">
            <a:extLst>
              <a:ext uri="{FF2B5EF4-FFF2-40B4-BE49-F238E27FC236}">
                <a16:creationId xmlns:a16="http://schemas.microsoft.com/office/drawing/2014/main" id="{714706B5-7A45-FD4A-B355-8FBEE9FFD054}"/>
              </a:ext>
            </a:extLst>
          </p:cNvPr>
          <p:cNvSpPr txBox="1"/>
          <p:nvPr/>
        </p:nvSpPr>
        <p:spPr>
          <a:xfrm>
            <a:off x="4507869" y="2851031"/>
            <a:ext cx="2076853"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合い鍵を使い</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情報取得や取引を指示</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三角形 13">
            <a:extLst>
              <a:ext uri="{FF2B5EF4-FFF2-40B4-BE49-F238E27FC236}">
                <a16:creationId xmlns:a16="http://schemas.microsoft.com/office/drawing/2014/main" id="{C554E12F-B233-8C40-B564-4517561D94D0}"/>
              </a:ext>
            </a:extLst>
          </p:cNvPr>
          <p:cNvSpPr/>
          <p:nvPr/>
        </p:nvSpPr>
        <p:spPr>
          <a:xfrm rot="16200000">
            <a:off x="1573240" y="1644343"/>
            <a:ext cx="1975402" cy="1921474"/>
          </a:xfrm>
          <a:custGeom>
            <a:avLst/>
            <a:gdLst>
              <a:gd name="connsiteX0" fmla="*/ 0 w 2012473"/>
              <a:gd name="connsiteY0" fmla="*/ 1859523 h 1859523"/>
              <a:gd name="connsiteX1" fmla="*/ 1006237 w 2012473"/>
              <a:gd name="connsiteY1" fmla="*/ 0 h 1859523"/>
              <a:gd name="connsiteX2" fmla="*/ 2012473 w 2012473"/>
              <a:gd name="connsiteY2" fmla="*/ 1859523 h 1859523"/>
              <a:gd name="connsiteX3" fmla="*/ 0 w 2012473"/>
              <a:gd name="connsiteY3" fmla="*/ 1859523 h 1859523"/>
              <a:gd name="connsiteX0" fmla="*/ 0 w 1975403"/>
              <a:gd name="connsiteY0" fmla="*/ 1618566 h 1859523"/>
              <a:gd name="connsiteX1" fmla="*/ 969167 w 1975403"/>
              <a:gd name="connsiteY1" fmla="*/ 0 h 1859523"/>
              <a:gd name="connsiteX2" fmla="*/ 1975403 w 1975403"/>
              <a:gd name="connsiteY2" fmla="*/ 1859523 h 1859523"/>
              <a:gd name="connsiteX3" fmla="*/ 0 w 1975403"/>
              <a:gd name="connsiteY3" fmla="*/ 1618566 h 1859523"/>
              <a:gd name="connsiteX0" fmla="*/ 0 w 1975403"/>
              <a:gd name="connsiteY0" fmla="*/ 1618566 h 1859523"/>
              <a:gd name="connsiteX1" fmla="*/ 604642 w 1975403"/>
              <a:gd name="connsiteY1" fmla="*/ 0 h 1859523"/>
              <a:gd name="connsiteX2" fmla="*/ 1975403 w 1975403"/>
              <a:gd name="connsiteY2" fmla="*/ 1859523 h 1859523"/>
              <a:gd name="connsiteX3" fmla="*/ 0 w 1975403"/>
              <a:gd name="connsiteY3" fmla="*/ 1618566 h 1859523"/>
            </a:gdLst>
            <a:ahLst/>
            <a:cxnLst>
              <a:cxn ang="0">
                <a:pos x="connsiteX0" y="connsiteY0"/>
              </a:cxn>
              <a:cxn ang="0">
                <a:pos x="connsiteX1" y="connsiteY1"/>
              </a:cxn>
              <a:cxn ang="0">
                <a:pos x="connsiteX2" y="connsiteY2"/>
              </a:cxn>
              <a:cxn ang="0">
                <a:pos x="connsiteX3" y="connsiteY3"/>
              </a:cxn>
            </a:cxnLst>
            <a:rect l="l" t="t" r="r" b="b"/>
            <a:pathLst>
              <a:path w="1975403" h="1859523">
                <a:moveTo>
                  <a:pt x="0" y="1618566"/>
                </a:moveTo>
                <a:lnTo>
                  <a:pt x="604642" y="0"/>
                </a:lnTo>
                <a:lnTo>
                  <a:pt x="1975403" y="1859523"/>
                </a:lnTo>
                <a:lnTo>
                  <a:pt x="0" y="1618566"/>
                </a:lnTo>
                <a:close/>
              </a:path>
            </a:pathLst>
          </a:custGeom>
          <a:gradFill flip="none" rotWithShape="1">
            <a:gsLst>
              <a:gs pos="0">
                <a:srgbClr val="0070C0"/>
              </a:gs>
              <a:gs pos="50000">
                <a:schemeClr val="accent1">
                  <a:lumMod val="40000"/>
                  <a:lumOff val="60000"/>
                </a:scheme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1E096FC3-C711-AF46-A1B5-BD0DD0400F59}"/>
              </a:ext>
            </a:extLst>
          </p:cNvPr>
          <p:cNvPicPr>
            <a:picLocks noChangeAspect="1"/>
          </p:cNvPicPr>
          <p:nvPr/>
        </p:nvPicPr>
        <p:blipFill>
          <a:blip r:embed="rId4"/>
          <a:stretch>
            <a:fillRect/>
          </a:stretch>
        </p:blipFill>
        <p:spPr>
          <a:xfrm>
            <a:off x="2452816" y="1598546"/>
            <a:ext cx="1887460" cy="2046026"/>
          </a:xfrm>
          <a:prstGeom prst="rect">
            <a:avLst/>
          </a:prstGeom>
        </p:spPr>
      </p:pic>
      <p:sp>
        <p:nvSpPr>
          <p:cNvPr id="15" name="正方形/長方形 14">
            <a:extLst>
              <a:ext uri="{FF2B5EF4-FFF2-40B4-BE49-F238E27FC236}">
                <a16:creationId xmlns:a16="http://schemas.microsoft.com/office/drawing/2014/main" id="{4DCB68EC-F50E-1D4D-A6AF-4F85735DB0DA}"/>
              </a:ext>
            </a:extLst>
          </p:cNvPr>
          <p:cNvSpPr/>
          <p:nvPr/>
        </p:nvSpPr>
        <p:spPr>
          <a:xfrm>
            <a:off x="4572000" y="3644572"/>
            <a:ext cx="4152304" cy="1384995"/>
          </a:xfrm>
          <a:prstGeom prst="rect">
            <a:avLst/>
          </a:prstGeom>
        </p:spPr>
        <p:txBody>
          <a:bodyPr wrap="square">
            <a:spAutoFit/>
          </a:bodyPr>
          <a:lstStyle/>
          <a:p>
            <a:pPr fontAlgn="base"/>
            <a:r>
              <a:rPr lang="ja-JP" altLang="en-US" b="1">
                <a:solidFill>
                  <a:schemeClr val="accent6">
                    <a:lumMod val="50000"/>
                  </a:schemeClr>
                </a:solidFill>
                <a:latin typeface="Meiryo UI" panose="020B0604030504040204" pitchFamily="34" charset="-128"/>
                <a:ea typeface="Meiryo UI" panose="020B0604030504040204" pitchFamily="34" charset="-128"/>
              </a:rPr>
              <a:t>更新系</a:t>
            </a:r>
            <a:r>
              <a:rPr lang="en-US" altLang="ja-JP" b="1" dirty="0">
                <a:solidFill>
                  <a:schemeClr val="accent6">
                    <a:lumMod val="50000"/>
                  </a:schemeClr>
                </a:solidFill>
                <a:latin typeface="Meiryo UI" panose="020B0604030504040204" pitchFamily="34" charset="-128"/>
                <a:ea typeface="Meiryo UI" panose="020B0604030504040204" pitchFamily="34" charset="-128"/>
              </a:rPr>
              <a:t>API</a:t>
            </a:r>
            <a:r>
              <a:rPr lang="ja-JP" altLang="en-US">
                <a:solidFill>
                  <a:schemeClr val="accent6">
                    <a:lumMod val="50000"/>
                  </a:schemeClr>
                </a:solidFill>
                <a:latin typeface="Meiryo UI" panose="020B0604030504040204" pitchFamily="34" charset="-128"/>
                <a:ea typeface="Meiryo UI" panose="020B0604030504040204" pitchFamily="34" charset="-128"/>
              </a:rPr>
              <a:t>：</a:t>
            </a:r>
            <a:endParaRPr lang="en-US" altLang="ja-JP" dirty="0">
              <a:solidFill>
                <a:schemeClr val="accent6">
                  <a:lumMod val="50000"/>
                </a:schemeClr>
              </a:solidFill>
              <a:latin typeface="Meiryo UI" panose="020B0604030504040204" pitchFamily="34" charset="-128"/>
              <a:ea typeface="Meiryo UI" panose="020B0604030504040204" pitchFamily="34" charset="-128"/>
            </a:endParaRPr>
          </a:p>
          <a:p>
            <a:pPr fontAlgn="base"/>
            <a:r>
              <a:rPr lang="ja-JP" altLang="en-US" sz="1200">
                <a:solidFill>
                  <a:schemeClr val="accent6">
                    <a:lumMod val="50000"/>
                  </a:schemeClr>
                </a:solidFill>
                <a:latin typeface="Meiryo UI" panose="020B0604030504040204" pitchFamily="34" charset="-128"/>
                <a:ea typeface="Meiryo UI" panose="020B0604030504040204" pitchFamily="34" charset="-128"/>
              </a:rPr>
              <a:t>銀行振込を外部のアプリから直接行えるようにする／支払・送金の指示など</a:t>
            </a:r>
          </a:p>
          <a:p>
            <a:pPr fontAlgn="base"/>
            <a:r>
              <a:rPr lang="ja-JP" altLang="en-US" b="1">
                <a:solidFill>
                  <a:schemeClr val="accent6">
                    <a:lumMod val="50000"/>
                  </a:schemeClr>
                </a:solidFill>
                <a:latin typeface="Meiryo UI" panose="020B0604030504040204" pitchFamily="34" charset="-128"/>
                <a:ea typeface="Meiryo UI" panose="020B0604030504040204" pitchFamily="34" charset="-128"/>
              </a:rPr>
              <a:t>参照系</a:t>
            </a:r>
            <a:r>
              <a:rPr lang="en-US" altLang="ja-JP" b="1" dirty="0">
                <a:solidFill>
                  <a:schemeClr val="accent6">
                    <a:lumMod val="50000"/>
                  </a:schemeClr>
                </a:solidFill>
                <a:latin typeface="Meiryo UI" panose="020B0604030504040204" pitchFamily="34" charset="-128"/>
                <a:ea typeface="Meiryo UI" panose="020B0604030504040204" pitchFamily="34" charset="-128"/>
              </a:rPr>
              <a:t>API</a:t>
            </a:r>
            <a:r>
              <a:rPr lang="ja-JP" altLang="en-US">
                <a:solidFill>
                  <a:schemeClr val="accent6">
                    <a:lumMod val="50000"/>
                  </a:schemeClr>
                </a:solidFill>
                <a:latin typeface="Meiryo UI" panose="020B0604030504040204" pitchFamily="34" charset="-128"/>
                <a:ea typeface="Meiryo UI" panose="020B0604030504040204" pitchFamily="34" charset="-128"/>
              </a:rPr>
              <a:t>：</a:t>
            </a:r>
            <a:endParaRPr lang="en-US" altLang="ja-JP" dirty="0">
              <a:solidFill>
                <a:schemeClr val="accent6">
                  <a:lumMod val="50000"/>
                </a:schemeClr>
              </a:solidFill>
              <a:latin typeface="Meiryo UI" panose="020B0604030504040204" pitchFamily="34" charset="-128"/>
              <a:ea typeface="Meiryo UI" panose="020B0604030504040204" pitchFamily="34" charset="-128"/>
            </a:endParaRPr>
          </a:p>
          <a:p>
            <a:pPr fontAlgn="base"/>
            <a:r>
              <a:rPr lang="ja-JP" altLang="en-US" sz="1200">
                <a:solidFill>
                  <a:schemeClr val="accent6">
                    <a:lumMod val="50000"/>
                  </a:schemeClr>
                </a:solidFill>
                <a:latin typeface="Meiryo UI" panose="020B0604030504040204" pitchFamily="34" charset="-128"/>
                <a:ea typeface="Meiryo UI" panose="020B0604030504040204" pitchFamily="34" charset="-128"/>
              </a:rPr>
              <a:t>家計簿や会計のソフトなどが銀行の取引明細などを読み出せるようにする／口座情報の取得など</a:t>
            </a:r>
            <a:endParaRPr lang="ja-JP" altLang="en-US" sz="1200" b="0" i="0">
              <a:solidFill>
                <a:schemeClr val="accent6">
                  <a:lumMod val="50000"/>
                </a:schemeClr>
              </a:solidFill>
              <a:effectLst/>
              <a:latin typeface="Meiryo UI" panose="020B0604030504040204" pitchFamily="34" charset="-128"/>
              <a:ea typeface="Meiryo UI" panose="020B0604030504040204" pitchFamily="34" charset="-128"/>
            </a:endParaRPr>
          </a:p>
        </p:txBody>
      </p:sp>
      <p:sp>
        <p:nvSpPr>
          <p:cNvPr id="16" name="正方形/長方形 15">
            <a:extLst>
              <a:ext uri="{FF2B5EF4-FFF2-40B4-BE49-F238E27FC236}">
                <a16:creationId xmlns:a16="http://schemas.microsoft.com/office/drawing/2014/main" id="{D790AC86-B2B5-8E4D-B122-D2344F9C7C88}"/>
              </a:ext>
            </a:extLst>
          </p:cNvPr>
          <p:cNvSpPr/>
          <p:nvPr/>
        </p:nvSpPr>
        <p:spPr>
          <a:xfrm>
            <a:off x="969669" y="3662811"/>
            <a:ext cx="3370607" cy="1415772"/>
          </a:xfrm>
          <a:prstGeom prst="rect">
            <a:avLst/>
          </a:prstGeom>
        </p:spPr>
        <p:txBody>
          <a:bodyPr wrap="square">
            <a:spAutoFit/>
          </a:bodyPr>
          <a:lstStyle/>
          <a:p>
            <a:pPr fontAlgn="base"/>
            <a:r>
              <a:rPr lang="ja-JP" altLang="en-US" sz="1600" b="1">
                <a:solidFill>
                  <a:srgbClr val="0070C0"/>
                </a:solidFill>
                <a:latin typeface="Meiryo UI" panose="020B0604030504040204" pitchFamily="34" charset="-128"/>
                <a:ea typeface="Meiryo UI" panose="020B0604030504040204" pitchFamily="34" charset="-128"/>
              </a:rPr>
              <a:t>ユーザーの利便性拡大</a:t>
            </a:r>
            <a:endParaRPr lang="en-US" altLang="ja-JP" sz="1600" b="1" dirty="0">
              <a:solidFill>
                <a:srgbClr val="0070C0"/>
              </a:solidFill>
              <a:latin typeface="Meiryo UI" panose="020B0604030504040204" pitchFamily="34" charset="-128"/>
              <a:ea typeface="Meiryo UI" panose="020B0604030504040204" pitchFamily="34" charset="-128"/>
            </a:endParaRPr>
          </a:p>
          <a:p>
            <a:pPr marL="285750" indent="-285750" fontAlgn="base">
              <a:buFont typeface="Wingdings" pitchFamily="2" charset="2"/>
              <a:buChar char="l"/>
            </a:pPr>
            <a:r>
              <a:rPr lang="ja-JP" altLang="en-US" sz="1400">
                <a:solidFill>
                  <a:srgbClr val="0070C0"/>
                </a:solidFill>
                <a:latin typeface="Meiryo UI" panose="020B0604030504040204" pitchFamily="34" charset="-128"/>
                <a:ea typeface="Meiryo UI" panose="020B0604030504040204" pitchFamily="34" charset="-128"/>
              </a:rPr>
              <a:t>送金や通帳の情報利用などスムーズができるようになる</a:t>
            </a:r>
            <a:endParaRPr lang="en-US" altLang="ja-JP" sz="1400" dirty="0">
              <a:solidFill>
                <a:srgbClr val="0070C0"/>
              </a:solidFill>
              <a:latin typeface="Meiryo UI" panose="020B0604030504040204" pitchFamily="34" charset="-128"/>
              <a:ea typeface="Meiryo UI" panose="020B0604030504040204" pitchFamily="34" charset="-128"/>
            </a:endParaRPr>
          </a:p>
          <a:p>
            <a:pPr marL="285750" indent="-285750" fontAlgn="base">
              <a:buFont typeface="Wingdings" pitchFamily="2" charset="2"/>
              <a:buChar char="l"/>
            </a:pPr>
            <a:r>
              <a:rPr lang="ja-JP" altLang="en-US" sz="1400">
                <a:solidFill>
                  <a:srgbClr val="0070C0"/>
                </a:solidFill>
                <a:latin typeface="Meiryo UI" panose="020B0604030504040204" pitchFamily="34" charset="-128"/>
                <a:ea typeface="Meiryo UI" panose="020B0604030504040204" pitchFamily="34" charset="-128"/>
              </a:rPr>
              <a:t>新たな金融ビジネスの登場を容易にする</a:t>
            </a:r>
            <a:endParaRPr lang="en-US" altLang="ja-JP" sz="1400" dirty="0">
              <a:solidFill>
                <a:srgbClr val="0070C0"/>
              </a:solidFill>
              <a:latin typeface="Meiryo UI" panose="020B0604030504040204" pitchFamily="34" charset="-128"/>
              <a:ea typeface="Meiryo UI" panose="020B0604030504040204" pitchFamily="34" charset="-128"/>
            </a:endParaRPr>
          </a:p>
          <a:p>
            <a:pPr marL="285750" indent="-285750" fontAlgn="base">
              <a:buFont typeface="Wingdings" pitchFamily="2" charset="2"/>
              <a:buChar char="l"/>
            </a:pPr>
            <a:r>
              <a:rPr lang="ja-JP" altLang="en-US" sz="1400">
                <a:solidFill>
                  <a:srgbClr val="0070C0"/>
                </a:solidFill>
                <a:latin typeface="Meiryo UI" panose="020B0604030504040204" pitchFamily="34" charset="-128"/>
                <a:ea typeface="Meiryo UI" panose="020B0604030504040204" pitchFamily="34" charset="-128"/>
              </a:rPr>
              <a:t>既存のサービスと金融サービスとの連係により新たな付加価値を産み出す</a:t>
            </a:r>
            <a:endParaRPr lang="ja-JP" altLang="en-US" sz="1400">
              <a:solidFill>
                <a:srgbClr val="0070C0"/>
              </a:solidFill>
            </a:endParaRPr>
          </a:p>
        </p:txBody>
      </p:sp>
      <p:sp>
        <p:nvSpPr>
          <p:cNvPr id="17" name="正方形/長方形 16">
            <a:extLst>
              <a:ext uri="{FF2B5EF4-FFF2-40B4-BE49-F238E27FC236}">
                <a16:creationId xmlns:a16="http://schemas.microsoft.com/office/drawing/2014/main" id="{D1769CAA-57C3-DC49-9A82-9882CFF4766C}"/>
              </a:ext>
            </a:extLst>
          </p:cNvPr>
          <p:cNvSpPr/>
          <p:nvPr/>
        </p:nvSpPr>
        <p:spPr>
          <a:xfrm>
            <a:off x="895130" y="5342878"/>
            <a:ext cx="4572000" cy="338554"/>
          </a:xfrm>
          <a:prstGeom prst="rect">
            <a:avLst/>
          </a:prstGeom>
        </p:spPr>
        <p:txBody>
          <a:bodyPr>
            <a:spAutoFit/>
          </a:bodyPr>
          <a:lstStyle/>
          <a:p>
            <a:r>
              <a:rPr lang="en-US" altLang="ja-JP" sz="1600" dirty="0">
                <a:solidFill>
                  <a:srgbClr val="252525"/>
                </a:solidFill>
                <a:latin typeface="Meiryo UI" panose="020B0604030504040204" pitchFamily="34" charset="-128"/>
                <a:ea typeface="Meiryo UI" panose="020B0604030504040204" pitchFamily="34" charset="-128"/>
              </a:rPr>
              <a:t>2017</a:t>
            </a:r>
            <a:r>
              <a:rPr lang="ja-JP" altLang="en-US" sz="1600">
                <a:solidFill>
                  <a:srgbClr val="252525"/>
                </a:solidFill>
                <a:latin typeface="Meiryo UI" panose="020B0604030504040204" pitchFamily="34" charset="-128"/>
                <a:ea typeface="Meiryo UI" panose="020B0604030504040204" pitchFamily="34" charset="-128"/>
              </a:rPr>
              <a:t>年</a:t>
            </a:r>
            <a:r>
              <a:rPr lang="en-US" altLang="ja-JP" sz="1600" dirty="0">
                <a:solidFill>
                  <a:srgbClr val="252525"/>
                </a:solidFill>
                <a:latin typeface="Meiryo UI" panose="020B0604030504040204" pitchFamily="34" charset="-128"/>
                <a:ea typeface="Meiryo UI" panose="020B0604030504040204" pitchFamily="34" charset="-128"/>
              </a:rPr>
              <a:t>5</a:t>
            </a:r>
            <a:r>
              <a:rPr lang="ja-JP" altLang="en-US" sz="1600">
                <a:solidFill>
                  <a:srgbClr val="252525"/>
                </a:solidFill>
                <a:latin typeface="Meiryo UI" panose="020B0604030504040204" pitchFamily="34" charset="-128"/>
                <a:ea typeface="Meiryo UI" panose="020B0604030504040204" pitchFamily="34" charset="-128"/>
              </a:rPr>
              <a:t>月</a:t>
            </a:r>
            <a:r>
              <a:rPr lang="en-US" altLang="ja-JP" sz="1600" dirty="0">
                <a:solidFill>
                  <a:srgbClr val="252525"/>
                </a:solidFill>
                <a:latin typeface="Meiryo UI" panose="020B0604030504040204" pitchFamily="34" charset="-128"/>
                <a:ea typeface="Meiryo UI" panose="020B0604030504040204" pitchFamily="34" charset="-128"/>
              </a:rPr>
              <a:t>26</a:t>
            </a:r>
            <a:r>
              <a:rPr lang="ja-JP" altLang="en-US" sz="1600">
                <a:solidFill>
                  <a:srgbClr val="252525"/>
                </a:solidFill>
                <a:latin typeface="Meiryo UI" panose="020B0604030504040204" pitchFamily="34" charset="-128"/>
                <a:ea typeface="Meiryo UI" panose="020B0604030504040204" pitchFamily="34" charset="-128"/>
              </a:rPr>
              <a:t>日、銀行法が改正</a:t>
            </a:r>
            <a:endParaRPr lang="ja-JP" altLang="en-US" sz="1600"/>
          </a:p>
        </p:txBody>
      </p:sp>
      <p:sp>
        <p:nvSpPr>
          <p:cNvPr id="18" name="正方形/長方形 17">
            <a:extLst>
              <a:ext uri="{FF2B5EF4-FFF2-40B4-BE49-F238E27FC236}">
                <a16:creationId xmlns:a16="http://schemas.microsoft.com/office/drawing/2014/main" id="{76D7B7FB-7F6E-E84D-B49B-D845768ECFEE}"/>
              </a:ext>
            </a:extLst>
          </p:cNvPr>
          <p:cNvSpPr/>
          <p:nvPr/>
        </p:nvSpPr>
        <p:spPr>
          <a:xfrm>
            <a:off x="987569" y="5681432"/>
            <a:ext cx="7736735" cy="738664"/>
          </a:xfrm>
          <a:prstGeom prst="rect">
            <a:avLst/>
          </a:prstGeom>
        </p:spPr>
        <p:txBody>
          <a:bodyPr wrap="square">
            <a:spAutoFit/>
          </a:bodyPr>
          <a:lstStyle/>
          <a:p>
            <a:r>
              <a:rPr lang="ja-JP" altLang="en-US" sz="1050">
                <a:latin typeface="Meiryo" panose="020B0604030504040204" pitchFamily="34" charset="-128"/>
                <a:ea typeface="Meiryo" panose="020B0604030504040204" pitchFamily="34" charset="-128"/>
              </a:rPr>
              <a:t>ベンチャーと金融機関が障壁なく協業できるために、「電子決済等代行業」という新たな事業を定義し、これを営む事業者については金融庁への登録義務が課されることとなった。同事業は金融機関ほどに重い義務を負うわけではないが、業務遂行能力やセキュリティ基準などについて一定のレベルを満たすことが必要となる。このように官庁が一定のハードルを設けることで、金融機関がパートナーとしてベンチャーと組みやすくなったことが、制度改正の要点となる。</a:t>
            </a:r>
          </a:p>
        </p:txBody>
      </p:sp>
    </p:spTree>
    <p:extLst>
      <p:ext uri="{BB962C8B-B14F-4D97-AF65-F5344CB8AC3E}">
        <p14:creationId xmlns:p14="http://schemas.microsoft.com/office/powerpoint/2010/main" val="34644619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1079612" y="4669871"/>
            <a:ext cx="6984776" cy="1199802"/>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pPr algn="ctr"/>
            <a:r>
              <a:rPr kumimoji="1" lang="ja-JP" altLang="en-US" sz="2400" b="1" dirty="0">
                <a:solidFill>
                  <a:srgbClr val="7030A0"/>
                </a:solidFill>
                <a:latin typeface="Meiryo" charset="-128"/>
                <a:ea typeface="Meiryo" charset="-128"/>
                <a:cs typeface="Meiryo" charset="-128"/>
              </a:rPr>
              <a:t>独自の金融サービス</a:t>
            </a:r>
            <a:endParaRPr kumimoji="1" lang="en-US" altLang="ja-JP" sz="2400" b="1" dirty="0">
              <a:solidFill>
                <a:srgbClr val="7030A0"/>
              </a:solidFill>
              <a:latin typeface="Meiryo" charset="-128"/>
              <a:ea typeface="Meiryo" charset="-128"/>
              <a:cs typeface="Meiryo" charset="-128"/>
            </a:endParaRPr>
          </a:p>
          <a:p>
            <a:pPr algn="ctr"/>
            <a:r>
              <a:rPr lang="ja-JP" altLang="en-US" sz="1200" dirty="0">
                <a:solidFill>
                  <a:srgbClr val="7030A0"/>
                </a:solidFill>
                <a:latin typeface="Meiryo" charset="-128"/>
                <a:ea typeface="Meiryo" charset="-128"/>
                <a:cs typeface="Meiryo" charset="-128"/>
              </a:rPr>
              <a:t>暗号通貨・融資・決済・送金など</a:t>
            </a:r>
            <a:endParaRPr kumimoji="1" lang="ja-JP" altLang="en-US" sz="1200" dirty="0">
              <a:solidFill>
                <a:srgbClr val="7030A0"/>
              </a:solidFill>
              <a:latin typeface="Meiryo" charset="-128"/>
              <a:ea typeface="Meiryo" charset="-128"/>
              <a:cs typeface="Meiryo" charset="-128"/>
            </a:endParaRPr>
          </a:p>
        </p:txBody>
      </p:sp>
      <p:sp>
        <p:nvSpPr>
          <p:cNvPr id="43" name="正方形/長方形 42"/>
          <p:cNvSpPr/>
          <p:nvPr/>
        </p:nvSpPr>
        <p:spPr>
          <a:xfrm>
            <a:off x="1079612" y="1052736"/>
            <a:ext cx="6984776" cy="120538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953735"/>
                </a:solidFill>
                <a:latin typeface="Meiryo" charset="-128"/>
                <a:ea typeface="Meiryo" charset="-128"/>
                <a:cs typeface="Meiryo" charset="-128"/>
              </a:rPr>
              <a:t>既存の金融サービス</a:t>
            </a:r>
            <a:endParaRPr kumimoji="1" lang="en-US" altLang="ja-JP" sz="2400" b="1" dirty="0">
              <a:solidFill>
                <a:srgbClr val="953735"/>
              </a:solidFill>
              <a:latin typeface="Meiryo" charset="-128"/>
              <a:ea typeface="Meiryo" charset="-128"/>
              <a:cs typeface="Meiryo" charset="-128"/>
            </a:endParaRPr>
          </a:p>
          <a:p>
            <a:pPr algn="ctr"/>
            <a:endParaRPr kumimoji="1" lang="ja-JP" altLang="en-US" sz="2400" dirty="0">
              <a:solidFill>
                <a:srgbClr val="953735"/>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a:t>API</a:t>
            </a:r>
            <a:r>
              <a:rPr kumimoji="1" lang="ja-JP" altLang="en-US"/>
              <a:t>連係によるビジネスの拡大</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p:spPr>
        <p:txBody>
          <a:bodyPr/>
          <a:lstStyle/>
          <a:p>
            <a:fld id="{8FF8CC5D-A65D-5946-99B5-645367A967AD}" type="slidenum">
              <a:rPr kumimoji="1" lang="ja-JP" altLang="en-US" smtClean="0"/>
              <a:t>131</a:t>
            </a:fld>
            <a:endParaRPr kumimoji="1" lang="ja-JP" altLang="en-US" dirty="0"/>
          </a:p>
        </p:txBody>
      </p:sp>
      <p:sp>
        <p:nvSpPr>
          <p:cNvPr id="25" name="正方形/長方形 24"/>
          <p:cNvSpPr/>
          <p:nvPr/>
        </p:nvSpPr>
        <p:spPr>
          <a:xfrm>
            <a:off x="1079612" y="2383715"/>
            <a:ext cx="6984776" cy="1774685"/>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B050"/>
              </a:solidFill>
              <a:latin typeface="Meiryo" charset="-128"/>
              <a:ea typeface="Meiryo" charset="-128"/>
              <a:cs typeface="Meiryo" charset="-128"/>
            </a:endParaRPr>
          </a:p>
        </p:txBody>
      </p:sp>
      <p:sp>
        <p:nvSpPr>
          <p:cNvPr id="26" name="正方形/長方形 25"/>
          <p:cNvSpPr/>
          <p:nvPr/>
        </p:nvSpPr>
        <p:spPr>
          <a:xfrm>
            <a:off x="1156758" y="1856816"/>
            <a:ext cx="2112500" cy="86409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銀行</a:t>
            </a:r>
            <a:endParaRPr kumimoji="1" lang="en-US" altLang="ja-JP" sz="24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基幹業務システム</a:t>
            </a:r>
          </a:p>
        </p:txBody>
      </p:sp>
      <p:sp>
        <p:nvSpPr>
          <p:cNvPr id="27" name="正方形/長方形 26"/>
          <p:cNvSpPr/>
          <p:nvPr/>
        </p:nvSpPr>
        <p:spPr>
          <a:xfrm>
            <a:off x="3530325" y="1856816"/>
            <a:ext cx="2112500"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保険</a:t>
            </a:r>
            <a:endParaRPr kumimoji="1" lang="en-US" altLang="ja-JP" sz="24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基幹業務システム</a:t>
            </a:r>
          </a:p>
        </p:txBody>
      </p:sp>
      <p:sp>
        <p:nvSpPr>
          <p:cNvPr id="29" name="正方形/長方形 28"/>
          <p:cNvSpPr/>
          <p:nvPr/>
        </p:nvSpPr>
        <p:spPr>
          <a:xfrm>
            <a:off x="1233596" y="2638699"/>
            <a:ext cx="1954890" cy="261776"/>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a:solidFill>
                  <a:srgbClr val="FFFFFF"/>
                </a:solidFill>
                <a:latin typeface="Meiryo" charset="-128"/>
                <a:ea typeface="Meiryo" charset="-128"/>
                <a:cs typeface="Meiryo" charset="-128"/>
              </a:rPr>
              <a:t>API</a:t>
            </a:r>
            <a:endParaRPr kumimoji="1" lang="ja-JP" altLang="en-US" sz="1400" dirty="0">
              <a:solidFill>
                <a:srgbClr val="FFFFFF"/>
              </a:solidFill>
              <a:latin typeface="Meiryo" charset="-128"/>
              <a:ea typeface="Meiryo" charset="-128"/>
              <a:cs typeface="Meiryo" charset="-128"/>
            </a:endParaRPr>
          </a:p>
        </p:txBody>
      </p:sp>
      <p:sp>
        <p:nvSpPr>
          <p:cNvPr id="30" name="正方形/長方形 29"/>
          <p:cNvSpPr/>
          <p:nvPr/>
        </p:nvSpPr>
        <p:spPr>
          <a:xfrm>
            <a:off x="3616284" y="2633596"/>
            <a:ext cx="1954890" cy="261776"/>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a:solidFill>
                  <a:srgbClr val="FFFFFF"/>
                </a:solidFill>
                <a:latin typeface="Meiryo" charset="-128"/>
                <a:ea typeface="Meiryo" charset="-128"/>
                <a:cs typeface="Meiryo" charset="-128"/>
              </a:rPr>
              <a:t>API</a:t>
            </a:r>
            <a:endParaRPr kumimoji="1" lang="ja-JP" altLang="en-US" sz="1400" dirty="0">
              <a:solidFill>
                <a:srgbClr val="FFFFFF"/>
              </a:solidFill>
              <a:latin typeface="Meiryo" charset="-128"/>
              <a:ea typeface="Meiryo" charset="-128"/>
              <a:cs typeface="Meiryo" charset="-128"/>
            </a:endParaRPr>
          </a:p>
        </p:txBody>
      </p:sp>
      <p:sp>
        <p:nvSpPr>
          <p:cNvPr id="31" name="正方形/長方形 30"/>
          <p:cNvSpPr/>
          <p:nvPr/>
        </p:nvSpPr>
        <p:spPr>
          <a:xfrm>
            <a:off x="1156758" y="3908314"/>
            <a:ext cx="2109634"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err="1">
                <a:solidFill>
                  <a:srgbClr val="FFFFFF"/>
                </a:solidFill>
                <a:latin typeface="Meiryo" charset="-128"/>
                <a:ea typeface="Meiryo" charset="-128"/>
                <a:cs typeface="Meiryo" charset="-128"/>
              </a:rPr>
              <a:t>FinTech</a:t>
            </a:r>
            <a:r>
              <a:rPr kumimoji="1" lang="ja-JP" altLang="en-US" sz="1600" dirty="0">
                <a:solidFill>
                  <a:srgbClr val="FFFFFF"/>
                </a:solidFill>
                <a:latin typeface="Meiryo" charset="-128"/>
                <a:ea typeface="Meiryo" charset="-128"/>
                <a:cs typeface="Meiryo" charset="-128"/>
              </a:rPr>
              <a:t>サービス</a:t>
            </a:r>
            <a:endParaRPr kumimoji="1"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32" name="正方形/長方形 31"/>
          <p:cNvSpPr/>
          <p:nvPr/>
        </p:nvSpPr>
        <p:spPr>
          <a:xfrm>
            <a:off x="1222400" y="3818456"/>
            <a:ext cx="1978374" cy="264318"/>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charset="-128"/>
                <a:ea typeface="Meiryo" charset="-128"/>
                <a:cs typeface="Meiryo" charset="-128"/>
              </a:rPr>
              <a:t>API</a:t>
            </a:r>
            <a:r>
              <a:rPr kumimoji="1" lang="ja-JP" altLang="en-US" sz="1400" dirty="0">
                <a:solidFill>
                  <a:srgbClr val="FFFFFF"/>
                </a:solidFill>
                <a:latin typeface="Meiryo" charset="-128"/>
                <a:ea typeface="Meiryo" charset="-128"/>
                <a:cs typeface="Meiryo" charset="-128"/>
              </a:rPr>
              <a:t>連携</a:t>
            </a:r>
            <a:endParaRPr kumimoji="1" lang="en-US" altLang="ja-JP" sz="1400" dirty="0">
              <a:solidFill>
                <a:srgbClr val="FFFFFF"/>
              </a:solidFill>
              <a:latin typeface="Meiryo" charset="-128"/>
              <a:ea typeface="Meiryo" charset="-128"/>
              <a:cs typeface="Meiryo" charset="-128"/>
            </a:endParaRPr>
          </a:p>
        </p:txBody>
      </p:sp>
      <p:sp>
        <p:nvSpPr>
          <p:cNvPr id="33" name="正方形/長方形 32"/>
          <p:cNvSpPr/>
          <p:nvPr/>
        </p:nvSpPr>
        <p:spPr>
          <a:xfrm>
            <a:off x="1227936" y="4501521"/>
            <a:ext cx="1977464" cy="407693"/>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独自機能</a:t>
            </a:r>
            <a:endParaRPr kumimoji="1" lang="en-US" altLang="ja-JP" sz="1400" dirty="0">
              <a:solidFill>
                <a:srgbClr val="FFFFFF"/>
              </a:solidFill>
              <a:latin typeface="Meiryo" charset="-128"/>
              <a:ea typeface="Meiryo" charset="-128"/>
              <a:cs typeface="Meiryo" charset="-128"/>
            </a:endParaRPr>
          </a:p>
        </p:txBody>
      </p:sp>
      <p:sp>
        <p:nvSpPr>
          <p:cNvPr id="34" name="正方形/長方形 33"/>
          <p:cNvSpPr/>
          <p:nvPr/>
        </p:nvSpPr>
        <p:spPr>
          <a:xfrm>
            <a:off x="3530325" y="3908314"/>
            <a:ext cx="2112500"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err="1">
                <a:solidFill>
                  <a:srgbClr val="FFFFFF"/>
                </a:solidFill>
                <a:latin typeface="Meiryo" charset="-128"/>
                <a:ea typeface="Meiryo" charset="-128"/>
                <a:cs typeface="Meiryo" charset="-128"/>
              </a:rPr>
              <a:t>FinTech</a:t>
            </a:r>
            <a:r>
              <a:rPr kumimoji="1" lang="ja-JP" altLang="en-US" sz="1600" dirty="0">
                <a:solidFill>
                  <a:srgbClr val="FFFFFF"/>
                </a:solidFill>
                <a:latin typeface="Meiryo" charset="-128"/>
                <a:ea typeface="Meiryo" charset="-128"/>
                <a:cs typeface="Meiryo" charset="-128"/>
              </a:rPr>
              <a:t>サービス</a:t>
            </a:r>
            <a:endParaRPr kumimoji="1"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35" name="正方形/長方形 34"/>
          <p:cNvSpPr/>
          <p:nvPr/>
        </p:nvSpPr>
        <p:spPr>
          <a:xfrm>
            <a:off x="3600290" y="3818456"/>
            <a:ext cx="1948134" cy="264318"/>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charset="-128"/>
                <a:ea typeface="Meiryo" charset="-128"/>
                <a:cs typeface="Meiryo" charset="-128"/>
              </a:rPr>
              <a:t>API</a:t>
            </a:r>
            <a:r>
              <a:rPr kumimoji="1" lang="ja-JP" altLang="en-US" sz="1400" dirty="0">
                <a:solidFill>
                  <a:srgbClr val="FFFFFF"/>
                </a:solidFill>
                <a:latin typeface="Meiryo" charset="-128"/>
                <a:ea typeface="Meiryo" charset="-128"/>
                <a:cs typeface="Meiryo" charset="-128"/>
              </a:rPr>
              <a:t>連携</a:t>
            </a:r>
            <a:endParaRPr kumimoji="1" lang="en-US" altLang="ja-JP" sz="1400" dirty="0">
              <a:solidFill>
                <a:srgbClr val="FFFFFF"/>
              </a:solidFill>
              <a:latin typeface="Meiryo" charset="-128"/>
              <a:ea typeface="Meiryo" charset="-128"/>
              <a:cs typeface="Meiryo" charset="-128"/>
            </a:endParaRPr>
          </a:p>
        </p:txBody>
      </p:sp>
      <p:sp>
        <p:nvSpPr>
          <p:cNvPr id="36" name="正方形/長方形 35"/>
          <p:cNvSpPr/>
          <p:nvPr/>
        </p:nvSpPr>
        <p:spPr>
          <a:xfrm>
            <a:off x="3600737" y="4501521"/>
            <a:ext cx="1947686" cy="407693"/>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独自機能</a:t>
            </a:r>
            <a:endParaRPr kumimoji="1" lang="en-US" altLang="ja-JP" sz="1400" dirty="0">
              <a:solidFill>
                <a:srgbClr val="FFFFFF"/>
              </a:solidFill>
              <a:latin typeface="Meiryo" charset="-128"/>
              <a:ea typeface="Meiryo" charset="-128"/>
              <a:cs typeface="Meiryo" charset="-128"/>
            </a:endParaRPr>
          </a:p>
        </p:txBody>
      </p:sp>
      <p:sp>
        <p:nvSpPr>
          <p:cNvPr id="37" name="正方形/長方形 36"/>
          <p:cNvSpPr/>
          <p:nvPr/>
        </p:nvSpPr>
        <p:spPr>
          <a:xfrm>
            <a:off x="5882322" y="3908314"/>
            <a:ext cx="2112500"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err="1">
                <a:solidFill>
                  <a:srgbClr val="FFFFFF"/>
                </a:solidFill>
                <a:latin typeface="Meiryo" charset="-128"/>
                <a:ea typeface="Meiryo" charset="-128"/>
                <a:cs typeface="Meiryo" charset="-128"/>
              </a:rPr>
              <a:t>FinTech</a:t>
            </a:r>
            <a:r>
              <a:rPr kumimoji="1" lang="ja-JP" altLang="en-US" sz="1600" dirty="0">
                <a:solidFill>
                  <a:srgbClr val="FFFFFF"/>
                </a:solidFill>
                <a:latin typeface="Meiryo" charset="-128"/>
                <a:ea typeface="Meiryo" charset="-128"/>
                <a:cs typeface="Meiryo" charset="-128"/>
              </a:rPr>
              <a:t>サービス</a:t>
            </a:r>
            <a:endParaRPr kumimoji="1"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38" name="正方形/長方形 37"/>
          <p:cNvSpPr/>
          <p:nvPr/>
        </p:nvSpPr>
        <p:spPr>
          <a:xfrm>
            <a:off x="5979251" y="3818456"/>
            <a:ext cx="1948134" cy="264318"/>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charset="-128"/>
                <a:ea typeface="Meiryo" charset="-128"/>
                <a:cs typeface="Meiryo" charset="-128"/>
              </a:rPr>
              <a:t>API</a:t>
            </a:r>
            <a:r>
              <a:rPr kumimoji="1" lang="ja-JP" altLang="en-US" sz="1400" dirty="0">
                <a:solidFill>
                  <a:srgbClr val="FFFFFF"/>
                </a:solidFill>
                <a:latin typeface="Meiryo" charset="-128"/>
                <a:ea typeface="Meiryo" charset="-128"/>
                <a:cs typeface="Meiryo" charset="-128"/>
              </a:rPr>
              <a:t>連携</a:t>
            </a:r>
            <a:endParaRPr kumimoji="1" lang="en-US" altLang="ja-JP" sz="1400" dirty="0">
              <a:solidFill>
                <a:srgbClr val="FFFFFF"/>
              </a:solidFill>
              <a:latin typeface="Meiryo" charset="-128"/>
              <a:ea typeface="Meiryo" charset="-128"/>
              <a:cs typeface="Meiryo" charset="-128"/>
            </a:endParaRPr>
          </a:p>
        </p:txBody>
      </p:sp>
      <p:sp>
        <p:nvSpPr>
          <p:cNvPr id="39" name="正方形/長方形 38"/>
          <p:cNvSpPr/>
          <p:nvPr/>
        </p:nvSpPr>
        <p:spPr>
          <a:xfrm>
            <a:off x="5984804" y="4501521"/>
            <a:ext cx="1947686" cy="407693"/>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独自機能</a:t>
            </a:r>
            <a:endParaRPr kumimoji="1" lang="en-US" altLang="ja-JP" sz="1400" dirty="0">
              <a:solidFill>
                <a:srgbClr val="FFFFFF"/>
              </a:solidFill>
              <a:latin typeface="Meiryo" charset="-128"/>
              <a:ea typeface="Meiryo" charset="-128"/>
              <a:cs typeface="Meiryo" charset="-128"/>
            </a:endParaRPr>
          </a:p>
        </p:txBody>
      </p:sp>
      <p:sp>
        <p:nvSpPr>
          <p:cNvPr id="41" name="正方形/長方形 40"/>
          <p:cNvSpPr/>
          <p:nvPr/>
        </p:nvSpPr>
        <p:spPr>
          <a:xfrm>
            <a:off x="5882321" y="1856816"/>
            <a:ext cx="2112500" cy="86409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証券</a:t>
            </a:r>
            <a:endParaRPr kumimoji="1" lang="en-US" altLang="ja-JP" sz="24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基幹業務システム</a:t>
            </a:r>
          </a:p>
        </p:txBody>
      </p:sp>
      <p:sp>
        <p:nvSpPr>
          <p:cNvPr id="42" name="正方形/長方形 41"/>
          <p:cNvSpPr/>
          <p:nvPr/>
        </p:nvSpPr>
        <p:spPr>
          <a:xfrm>
            <a:off x="5968280" y="2633596"/>
            <a:ext cx="1954890" cy="261776"/>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a:solidFill>
                  <a:srgbClr val="FFFFFF"/>
                </a:solidFill>
                <a:latin typeface="Meiryo" charset="-128"/>
                <a:ea typeface="Meiryo" charset="-128"/>
                <a:cs typeface="Meiryo" charset="-128"/>
              </a:rPr>
              <a:t>API</a:t>
            </a:r>
            <a:endParaRPr lang="ja-JP" altLang="en-US" sz="1400" dirty="0">
              <a:solidFill>
                <a:srgbClr val="FFFFFF"/>
              </a:solidFill>
              <a:latin typeface="Meiryo" charset="-128"/>
              <a:ea typeface="Meiryo" charset="-128"/>
              <a:cs typeface="Meiryo" charset="-128"/>
            </a:endParaRPr>
          </a:p>
        </p:txBody>
      </p:sp>
      <p:sp>
        <p:nvSpPr>
          <p:cNvPr id="44" name="上下矢印 43"/>
          <p:cNvSpPr/>
          <p:nvPr/>
        </p:nvSpPr>
        <p:spPr>
          <a:xfrm>
            <a:off x="1946080" y="2880687"/>
            <a:ext cx="576064" cy="937769"/>
          </a:xfrm>
          <a:prstGeom prst="up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上下矢印 44"/>
          <p:cNvSpPr/>
          <p:nvPr/>
        </p:nvSpPr>
        <p:spPr>
          <a:xfrm>
            <a:off x="4283968" y="2894919"/>
            <a:ext cx="576064" cy="937769"/>
          </a:xfrm>
          <a:prstGeom prst="up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上下矢印 45"/>
          <p:cNvSpPr/>
          <p:nvPr/>
        </p:nvSpPr>
        <p:spPr>
          <a:xfrm>
            <a:off x="6665286" y="2883823"/>
            <a:ext cx="576064" cy="937769"/>
          </a:xfrm>
          <a:prstGeom prst="up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2286000" y="3087436"/>
            <a:ext cx="4572000" cy="646331"/>
          </a:xfrm>
          <a:prstGeom prst="rect">
            <a:avLst/>
          </a:prstGeom>
        </p:spPr>
        <p:txBody>
          <a:bodyPr>
            <a:spAutoFit/>
          </a:bodyPr>
          <a:lstStyle/>
          <a:p>
            <a:pPr algn="ctr"/>
            <a:r>
              <a:rPr lang="ja-JP" altLang="en-US" sz="2400" b="1" dirty="0">
                <a:solidFill>
                  <a:srgbClr val="00B050"/>
                </a:solidFill>
                <a:latin typeface="Meiryo" charset="-128"/>
                <a:ea typeface="Meiryo" charset="-128"/>
                <a:cs typeface="Meiryo" charset="-128"/>
              </a:rPr>
              <a:t>金融機関との連携サービス</a:t>
            </a:r>
            <a:endParaRPr lang="en-US" altLang="ja-JP" sz="2400" b="1" dirty="0">
              <a:solidFill>
                <a:srgbClr val="00B050"/>
              </a:solidFill>
              <a:latin typeface="Meiryo" charset="-128"/>
              <a:ea typeface="Meiryo" charset="-128"/>
              <a:cs typeface="Meiryo" charset="-128"/>
            </a:endParaRPr>
          </a:p>
          <a:p>
            <a:pPr algn="ctr"/>
            <a:r>
              <a:rPr lang="ja-JP" altLang="en-US" sz="1200" dirty="0">
                <a:solidFill>
                  <a:srgbClr val="00B050"/>
                </a:solidFill>
                <a:latin typeface="Meiryo" charset="-128"/>
                <a:ea typeface="Meiryo" charset="-128"/>
                <a:cs typeface="Meiryo" charset="-128"/>
              </a:rPr>
              <a:t>投資アドバイス・資産管理・銀行代理店など</a:t>
            </a:r>
          </a:p>
        </p:txBody>
      </p:sp>
      <p:sp>
        <p:nvSpPr>
          <p:cNvPr id="48" name="テキスト ボックス 47"/>
          <p:cNvSpPr txBox="1"/>
          <p:nvPr/>
        </p:nvSpPr>
        <p:spPr>
          <a:xfrm>
            <a:off x="953060" y="5987217"/>
            <a:ext cx="7237879" cy="430887"/>
          </a:xfrm>
          <a:prstGeom prst="rect">
            <a:avLst/>
          </a:prstGeom>
          <a:noFill/>
        </p:spPr>
        <p:txBody>
          <a:bodyPr wrap="none" rtlCol="0">
            <a:spAutoFit/>
          </a:bodyPr>
          <a:lstStyle/>
          <a:p>
            <a:pPr algn="ctr"/>
            <a:r>
              <a:rPr kumimoji="1" lang="ja-JP" altLang="en-US" sz="2200" dirty="0">
                <a:solidFill>
                  <a:srgbClr val="0070C0"/>
                </a:solidFill>
                <a:latin typeface="Meiryo" charset="-128"/>
                <a:ea typeface="Meiryo" charset="-128"/>
                <a:cs typeface="Meiryo" charset="-128"/>
              </a:rPr>
              <a:t>金融</a:t>
            </a:r>
            <a:r>
              <a:rPr kumimoji="1" lang="ja-JP" altLang="en-US" sz="2200">
                <a:solidFill>
                  <a:srgbClr val="0070C0"/>
                </a:solidFill>
                <a:latin typeface="Meiryo" charset="-128"/>
                <a:ea typeface="Meiryo" charset="-128"/>
                <a:cs typeface="Meiryo" charset="-128"/>
              </a:rPr>
              <a:t>サービスの多様化と利便性の向上・付加価値の拡大</a:t>
            </a:r>
            <a:endParaRPr kumimoji="1" lang="ja-JP" altLang="en-US" sz="2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34738410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091157" y="837847"/>
            <a:ext cx="3104662" cy="5691443"/>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5285624" y="837847"/>
            <a:ext cx="3104662" cy="5691443"/>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FinTech</a:t>
            </a:r>
            <a:r>
              <a:rPr kumimoji="1" lang="ja-JP" altLang="en-US"/>
              <a:t>のサービス</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p:spPr>
        <p:txBody>
          <a:bodyPr/>
          <a:lstStyle/>
          <a:p>
            <a:fld id="{8FF8CC5D-A65D-5946-99B5-645367A967AD}" type="slidenum">
              <a:rPr kumimoji="1" lang="ja-JP" altLang="en-US" smtClean="0"/>
              <a:t>132</a:t>
            </a:fld>
            <a:endParaRPr kumimoji="1" lang="ja-JP" altLang="en-US" dirty="0"/>
          </a:p>
        </p:txBody>
      </p:sp>
      <p:sp>
        <p:nvSpPr>
          <p:cNvPr id="4" name="正方形/長方形 3"/>
          <p:cNvSpPr/>
          <p:nvPr/>
        </p:nvSpPr>
        <p:spPr>
          <a:xfrm>
            <a:off x="642809" y="980728"/>
            <a:ext cx="7855207" cy="922537"/>
          </a:xfrm>
          <a:prstGeom prst="rect">
            <a:avLst/>
          </a:prstGeom>
          <a:solidFill>
            <a:schemeClr val="accent3">
              <a:lumMod val="40000"/>
              <a:lumOff val="60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4000" dirty="0">
                <a:solidFill>
                  <a:schemeClr val="accent3">
                    <a:lumMod val="50000"/>
                  </a:schemeClr>
                </a:solidFill>
                <a:latin typeface="Hiragino Maru Gothic ProN W4" charset="-128"/>
                <a:ea typeface="Hiragino Maru Gothic ProN W4" charset="-128"/>
                <a:cs typeface="Hiragino Maru Gothic ProN W4" charset="-128"/>
              </a:rPr>
              <a:t> </a:t>
            </a:r>
            <a:r>
              <a:rPr kumimoji="1" lang="ja-JP" altLang="en-US" sz="4000" dirty="0">
                <a:solidFill>
                  <a:schemeClr val="accent3">
                    <a:lumMod val="50000"/>
                  </a:schemeClr>
                </a:solidFill>
                <a:latin typeface="Hiragino Maru Gothic ProN W4" charset="-128"/>
                <a:ea typeface="Hiragino Maru Gothic ProN W4" charset="-128"/>
                <a:cs typeface="Hiragino Maru Gothic ProN W4" charset="-128"/>
              </a:rPr>
              <a:t>調達</a:t>
            </a:r>
          </a:p>
        </p:txBody>
      </p:sp>
      <p:sp>
        <p:nvSpPr>
          <p:cNvPr id="5" name="正方形/長方形 4"/>
          <p:cNvSpPr/>
          <p:nvPr/>
        </p:nvSpPr>
        <p:spPr>
          <a:xfrm>
            <a:off x="642809" y="2029515"/>
            <a:ext cx="7855207" cy="1111453"/>
          </a:xfrm>
          <a:prstGeom prst="rect">
            <a:avLst/>
          </a:prstGeom>
          <a:solidFill>
            <a:schemeClr val="accent3">
              <a:lumMod val="60000"/>
              <a:lumOff val="40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4000" dirty="0">
                <a:solidFill>
                  <a:srgbClr val="4F6228"/>
                </a:solidFill>
                <a:latin typeface="Hiragino Maru Gothic ProN W4" charset="-128"/>
                <a:ea typeface="Hiragino Maru Gothic ProN W4" charset="-128"/>
                <a:cs typeface="Hiragino Maru Gothic ProN W4" charset="-128"/>
              </a:rPr>
              <a:t> </a:t>
            </a:r>
            <a:r>
              <a:rPr kumimoji="1" lang="ja-JP" altLang="en-US" sz="4000" dirty="0">
                <a:solidFill>
                  <a:srgbClr val="4F6228"/>
                </a:solidFill>
                <a:latin typeface="Hiragino Maru Gothic ProN W4" charset="-128"/>
                <a:ea typeface="Hiragino Maru Gothic ProN W4" charset="-128"/>
                <a:cs typeface="Hiragino Maru Gothic ProN W4" charset="-128"/>
              </a:rPr>
              <a:t>流通</a:t>
            </a:r>
          </a:p>
        </p:txBody>
      </p:sp>
      <p:sp>
        <p:nvSpPr>
          <p:cNvPr id="6" name="正方形/長方形 5"/>
          <p:cNvSpPr/>
          <p:nvPr/>
        </p:nvSpPr>
        <p:spPr>
          <a:xfrm>
            <a:off x="642809" y="3325659"/>
            <a:ext cx="7855207" cy="1368152"/>
          </a:xfrm>
          <a:prstGeom prst="rect">
            <a:avLst/>
          </a:prstGeom>
          <a:solidFill>
            <a:schemeClr val="accent3">
              <a:lumMod val="75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4000" dirty="0">
                <a:solidFill>
                  <a:srgbClr val="FFFFFF"/>
                </a:solidFill>
                <a:latin typeface="Hiragino Maru Gothic ProN W4" charset="-128"/>
                <a:ea typeface="Hiragino Maru Gothic ProN W4" charset="-128"/>
                <a:cs typeface="Hiragino Maru Gothic ProN W4" charset="-128"/>
              </a:rPr>
              <a:t> </a:t>
            </a:r>
            <a:r>
              <a:rPr kumimoji="1" lang="ja-JP" altLang="en-US" sz="4000" dirty="0">
                <a:solidFill>
                  <a:srgbClr val="FFFFFF"/>
                </a:solidFill>
                <a:latin typeface="Hiragino Maru Gothic ProN W4" charset="-128"/>
                <a:ea typeface="Hiragino Maru Gothic ProN W4" charset="-128"/>
                <a:cs typeface="Hiragino Maru Gothic ProN W4" charset="-128"/>
              </a:rPr>
              <a:t>活用</a:t>
            </a:r>
          </a:p>
        </p:txBody>
      </p:sp>
      <p:sp>
        <p:nvSpPr>
          <p:cNvPr id="7" name="正方形/長方形 6"/>
          <p:cNvSpPr/>
          <p:nvPr/>
        </p:nvSpPr>
        <p:spPr>
          <a:xfrm>
            <a:off x="642809" y="4837827"/>
            <a:ext cx="7855207" cy="967437"/>
          </a:xfrm>
          <a:prstGeom prst="rect">
            <a:avLst/>
          </a:prstGeom>
          <a:solidFill>
            <a:schemeClr val="accent3">
              <a:lumMod val="50000"/>
              <a:alpha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4000" dirty="0">
                <a:solidFill>
                  <a:srgbClr val="FFFFFF"/>
                </a:solidFill>
                <a:latin typeface="Hiragino Maru Gothic ProN W4" charset="-128"/>
                <a:ea typeface="Hiragino Maru Gothic ProN W4" charset="-128"/>
                <a:cs typeface="Hiragino Maru Gothic ProN W4" charset="-128"/>
              </a:rPr>
              <a:t> </a:t>
            </a:r>
            <a:r>
              <a:rPr kumimoji="1" lang="ja-JP" altLang="en-US" sz="4000" dirty="0">
                <a:solidFill>
                  <a:srgbClr val="FFFFFF"/>
                </a:solidFill>
                <a:latin typeface="Hiragino Maru Gothic ProN W4" charset="-128"/>
                <a:ea typeface="Hiragino Maru Gothic ProN W4" charset="-128"/>
                <a:cs typeface="Hiragino Maru Gothic ProN W4" charset="-128"/>
              </a:rPr>
              <a:t>基盤</a:t>
            </a:r>
          </a:p>
        </p:txBody>
      </p:sp>
      <p:sp>
        <p:nvSpPr>
          <p:cNvPr id="10" name="テキスト ボックス 9"/>
          <p:cNvSpPr txBox="1"/>
          <p:nvPr/>
        </p:nvSpPr>
        <p:spPr>
          <a:xfrm>
            <a:off x="3194540" y="5906030"/>
            <a:ext cx="1005403" cy="584776"/>
          </a:xfrm>
          <a:prstGeom prst="rect">
            <a:avLst/>
          </a:prstGeom>
          <a:noFill/>
        </p:spPr>
        <p:txBody>
          <a:bodyPr wrap="none" rtlCol="0">
            <a:spAutoFit/>
          </a:bodyPr>
          <a:lstStyle/>
          <a:p>
            <a:pPr algn="ctr"/>
            <a:r>
              <a:rPr kumimoji="1" lang="ja-JP" altLang="en-US" sz="3200" dirty="0">
                <a:solidFill>
                  <a:schemeClr val="bg1"/>
                </a:solidFill>
                <a:latin typeface="メイリオ"/>
                <a:ea typeface="メイリオ"/>
                <a:cs typeface="メイリオ"/>
              </a:rPr>
              <a:t>個人</a:t>
            </a:r>
          </a:p>
        </p:txBody>
      </p:sp>
      <p:sp>
        <p:nvSpPr>
          <p:cNvPr id="11" name="テキスト ボックス 10"/>
          <p:cNvSpPr txBox="1"/>
          <p:nvPr/>
        </p:nvSpPr>
        <p:spPr>
          <a:xfrm>
            <a:off x="6403887" y="5906030"/>
            <a:ext cx="1005403" cy="584776"/>
          </a:xfrm>
          <a:prstGeom prst="rect">
            <a:avLst/>
          </a:prstGeom>
          <a:noFill/>
        </p:spPr>
        <p:txBody>
          <a:bodyPr wrap="none" rtlCol="0">
            <a:spAutoFit/>
          </a:bodyPr>
          <a:lstStyle/>
          <a:p>
            <a:pPr algn="ctr"/>
            <a:r>
              <a:rPr kumimoji="1" lang="ja-JP" altLang="en-US" sz="3200" dirty="0">
                <a:solidFill>
                  <a:schemeClr val="bg1"/>
                </a:solidFill>
                <a:latin typeface="メイリオ"/>
                <a:ea typeface="メイリオ"/>
                <a:cs typeface="メイリオ"/>
              </a:rPr>
              <a:t>企業</a:t>
            </a:r>
          </a:p>
        </p:txBody>
      </p:sp>
      <p:sp>
        <p:nvSpPr>
          <p:cNvPr id="12" name="六角形 11"/>
          <p:cNvSpPr/>
          <p:nvPr/>
        </p:nvSpPr>
        <p:spPr>
          <a:xfrm>
            <a:off x="2280896" y="1453451"/>
            <a:ext cx="2902386" cy="319365"/>
          </a:xfrm>
          <a:prstGeom prst="hexagon">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融資</a:t>
            </a:r>
            <a:r>
              <a:rPr kumimoji="1" lang="ja-JP" altLang="en-US" sz="800" dirty="0">
                <a:solidFill>
                  <a:srgbClr val="FFFFFF"/>
                </a:solidFill>
                <a:latin typeface="メイリオ"/>
                <a:ea typeface="メイリオ"/>
                <a:cs typeface="メイリオ"/>
              </a:rPr>
              <a:t>（ソーシャル・レンディング</a:t>
            </a:r>
            <a:r>
              <a:rPr kumimoji="1" lang="ja-JP" altLang="en-US" sz="1400" dirty="0">
                <a:solidFill>
                  <a:srgbClr val="FFFFFF"/>
                </a:solidFill>
                <a:latin typeface="メイリオ"/>
                <a:ea typeface="メイリオ"/>
                <a:cs typeface="メイリオ"/>
              </a:rPr>
              <a:t>）</a:t>
            </a:r>
          </a:p>
        </p:txBody>
      </p:sp>
      <p:sp>
        <p:nvSpPr>
          <p:cNvPr id="13" name="六角形 12"/>
          <p:cNvSpPr/>
          <p:nvPr/>
        </p:nvSpPr>
        <p:spPr>
          <a:xfrm>
            <a:off x="2293305" y="2564904"/>
            <a:ext cx="5898789" cy="319365"/>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送金</a:t>
            </a:r>
          </a:p>
        </p:txBody>
      </p:sp>
      <p:sp>
        <p:nvSpPr>
          <p:cNvPr id="14" name="六角形 13"/>
          <p:cNvSpPr/>
          <p:nvPr/>
        </p:nvSpPr>
        <p:spPr>
          <a:xfrm>
            <a:off x="2284928" y="2177877"/>
            <a:ext cx="5898789" cy="319365"/>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決済</a:t>
            </a:r>
          </a:p>
        </p:txBody>
      </p:sp>
      <p:sp>
        <p:nvSpPr>
          <p:cNvPr id="15" name="六角形 14"/>
          <p:cNvSpPr/>
          <p:nvPr/>
        </p:nvSpPr>
        <p:spPr>
          <a:xfrm>
            <a:off x="2291204" y="3429000"/>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個人資産管理</a:t>
            </a:r>
          </a:p>
        </p:txBody>
      </p:sp>
      <p:sp>
        <p:nvSpPr>
          <p:cNvPr id="16" name="六角形 15"/>
          <p:cNvSpPr/>
          <p:nvPr/>
        </p:nvSpPr>
        <p:spPr>
          <a:xfrm>
            <a:off x="5285624" y="4102080"/>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経営支援</a:t>
            </a:r>
          </a:p>
        </p:txBody>
      </p:sp>
      <p:sp>
        <p:nvSpPr>
          <p:cNvPr id="17" name="六角形 16"/>
          <p:cNvSpPr/>
          <p:nvPr/>
        </p:nvSpPr>
        <p:spPr>
          <a:xfrm>
            <a:off x="2293306" y="3847674"/>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投資アドバイス</a:t>
            </a:r>
          </a:p>
        </p:txBody>
      </p:sp>
      <p:sp>
        <p:nvSpPr>
          <p:cNvPr id="18" name="六角形 17"/>
          <p:cNvSpPr/>
          <p:nvPr/>
        </p:nvSpPr>
        <p:spPr>
          <a:xfrm>
            <a:off x="2315704" y="5373216"/>
            <a:ext cx="5898789" cy="319365"/>
          </a:xfrm>
          <a:prstGeom prst="hexag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デジタル通貨</a:t>
            </a:r>
          </a:p>
        </p:txBody>
      </p:sp>
      <p:sp>
        <p:nvSpPr>
          <p:cNvPr id="19" name="六角形 18"/>
          <p:cNvSpPr/>
          <p:nvPr/>
        </p:nvSpPr>
        <p:spPr>
          <a:xfrm>
            <a:off x="2307327" y="4981843"/>
            <a:ext cx="5898789" cy="319365"/>
          </a:xfrm>
          <a:prstGeom prst="hexag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銀行インフラ</a:t>
            </a:r>
          </a:p>
        </p:txBody>
      </p:sp>
      <p:sp>
        <p:nvSpPr>
          <p:cNvPr id="20" name="六角形 19"/>
          <p:cNvSpPr/>
          <p:nvPr/>
        </p:nvSpPr>
        <p:spPr>
          <a:xfrm>
            <a:off x="2274654" y="4261763"/>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銀行代理店</a:t>
            </a:r>
          </a:p>
        </p:txBody>
      </p:sp>
      <p:sp>
        <p:nvSpPr>
          <p:cNvPr id="21" name="六角形 20"/>
          <p:cNvSpPr/>
          <p:nvPr/>
        </p:nvSpPr>
        <p:spPr>
          <a:xfrm>
            <a:off x="5292080" y="3687991"/>
            <a:ext cx="2908628" cy="319365"/>
          </a:xfrm>
          <a:prstGeom prst="hexago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会計</a:t>
            </a:r>
          </a:p>
        </p:txBody>
      </p:sp>
      <p:sp>
        <p:nvSpPr>
          <p:cNvPr id="22" name="六角形 21"/>
          <p:cNvSpPr/>
          <p:nvPr/>
        </p:nvSpPr>
        <p:spPr>
          <a:xfrm>
            <a:off x="5297306" y="1274790"/>
            <a:ext cx="2894788" cy="319365"/>
          </a:xfrm>
          <a:prstGeom prst="hexagon">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融資</a:t>
            </a:r>
            <a:r>
              <a:rPr kumimoji="1" lang="ja-JP" altLang="en-US" sz="800" dirty="0">
                <a:solidFill>
                  <a:srgbClr val="FFFFFF"/>
                </a:solidFill>
                <a:latin typeface="メイリオ"/>
                <a:ea typeface="メイリオ"/>
                <a:cs typeface="メイリオ"/>
              </a:rPr>
              <a:t>（トランザクション・レンディング）</a:t>
            </a:r>
          </a:p>
        </p:txBody>
      </p:sp>
      <p:sp>
        <p:nvSpPr>
          <p:cNvPr id="23" name="六角形 22"/>
          <p:cNvSpPr/>
          <p:nvPr/>
        </p:nvSpPr>
        <p:spPr>
          <a:xfrm>
            <a:off x="2277775" y="1062078"/>
            <a:ext cx="2902386" cy="319365"/>
          </a:xfrm>
          <a:prstGeom prst="hexagon">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融資</a:t>
            </a:r>
            <a:r>
              <a:rPr kumimoji="1" lang="ja-JP" altLang="en-US" sz="800" dirty="0">
                <a:solidFill>
                  <a:srgbClr val="FFFFFF"/>
                </a:solidFill>
                <a:latin typeface="メイリオ"/>
                <a:ea typeface="メイリオ"/>
                <a:cs typeface="メイリオ"/>
              </a:rPr>
              <a:t>（</a:t>
            </a:r>
            <a:r>
              <a:rPr kumimoji="1" lang="en-US" altLang="ja-JP" sz="800" dirty="0">
                <a:solidFill>
                  <a:srgbClr val="FFFFFF"/>
                </a:solidFill>
                <a:latin typeface="メイリオ"/>
                <a:ea typeface="メイリオ"/>
                <a:cs typeface="メイリオ"/>
              </a:rPr>
              <a:t>P2P</a:t>
            </a:r>
            <a:r>
              <a:rPr kumimoji="1" lang="ja-JP" altLang="en-US" sz="800" dirty="0">
                <a:solidFill>
                  <a:srgbClr val="FFFFFF"/>
                </a:solidFill>
                <a:latin typeface="メイリオ"/>
                <a:ea typeface="メイリオ"/>
                <a:cs typeface="メイリオ"/>
              </a:rPr>
              <a:t>レンディング）</a:t>
            </a:r>
          </a:p>
        </p:txBody>
      </p:sp>
      <p:sp>
        <p:nvSpPr>
          <p:cNvPr id="24" name="テキスト ボックス 23"/>
          <p:cNvSpPr txBox="1"/>
          <p:nvPr/>
        </p:nvSpPr>
        <p:spPr>
          <a:xfrm>
            <a:off x="2986898" y="2246084"/>
            <a:ext cx="1313180" cy="215444"/>
          </a:xfrm>
          <a:prstGeom prst="rect">
            <a:avLst/>
          </a:prstGeom>
          <a:noFill/>
        </p:spPr>
        <p:txBody>
          <a:bodyPr wrap="none" rtlCol="0">
            <a:spAutoFit/>
          </a:bodyPr>
          <a:lstStyle/>
          <a:p>
            <a:pPr algn="ctr"/>
            <a:r>
              <a:rPr kumimoji="1" lang="ja-JP" altLang="en-US" sz="800">
                <a:solidFill>
                  <a:schemeClr val="bg1"/>
                </a:solidFill>
                <a:latin typeface="Meiryo" charset="-128"/>
                <a:ea typeface="Meiryo" charset="-128"/>
                <a:cs typeface="Meiryo" charset="-128"/>
              </a:rPr>
              <a:t>（デジタルウォレット）</a:t>
            </a:r>
          </a:p>
        </p:txBody>
      </p:sp>
    </p:spTree>
    <p:extLst>
      <p:ext uri="{BB962C8B-B14F-4D97-AF65-F5344CB8AC3E}">
        <p14:creationId xmlns:p14="http://schemas.microsoft.com/office/powerpoint/2010/main" val="7370069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08CDF9-1DD5-0548-90E3-6CA20564CF1C}"/>
              </a:ext>
            </a:extLst>
          </p:cNvPr>
          <p:cNvSpPr>
            <a:spLocks noGrp="1"/>
          </p:cNvSpPr>
          <p:nvPr>
            <p:ph type="title"/>
          </p:nvPr>
        </p:nvSpPr>
        <p:spPr/>
        <p:txBody>
          <a:bodyPr/>
          <a:lstStyle/>
          <a:p>
            <a:r>
              <a:rPr kumimoji="1" lang="en-US" altLang="ja-JP" dirty="0"/>
              <a:t>Fintech</a:t>
            </a:r>
            <a:r>
              <a:rPr kumimoji="1" lang="ja-JP" altLang="en-US"/>
              <a:t>の変遷</a:t>
            </a:r>
          </a:p>
        </p:txBody>
      </p:sp>
      <p:sp>
        <p:nvSpPr>
          <p:cNvPr id="3" name="スライド番号プレースホルダー 2">
            <a:extLst>
              <a:ext uri="{FF2B5EF4-FFF2-40B4-BE49-F238E27FC236}">
                <a16:creationId xmlns:a16="http://schemas.microsoft.com/office/drawing/2014/main" id="{1125A825-2AAE-3D4D-9755-F84962DE3051}"/>
              </a:ext>
            </a:extLst>
          </p:cNvPr>
          <p:cNvSpPr>
            <a:spLocks noGrp="1"/>
          </p:cNvSpPr>
          <p:nvPr>
            <p:ph type="sldNum" sz="quarter" idx="12"/>
          </p:nvPr>
        </p:nvSpPr>
        <p:spPr/>
        <p:txBody>
          <a:bodyPr/>
          <a:lstStyle/>
          <a:p>
            <a:fld id="{8FF8CC5D-A65D-5946-99B5-645367A967AD}" type="slidenum">
              <a:rPr kumimoji="1" lang="ja-JP" altLang="en-US" smtClean="0"/>
              <a:t>133</a:t>
            </a:fld>
            <a:endParaRPr kumimoji="1" lang="ja-JP" altLang="en-US"/>
          </a:p>
        </p:txBody>
      </p:sp>
      <p:pic>
        <p:nvPicPr>
          <p:cNvPr id="5" name="図 4">
            <a:extLst>
              <a:ext uri="{FF2B5EF4-FFF2-40B4-BE49-F238E27FC236}">
                <a16:creationId xmlns:a16="http://schemas.microsoft.com/office/drawing/2014/main" id="{6264B2D7-841B-B04B-92CB-5E6009926A8D}"/>
              </a:ext>
            </a:extLst>
          </p:cNvPr>
          <p:cNvPicPr>
            <a:picLocks noChangeAspect="1"/>
          </p:cNvPicPr>
          <p:nvPr/>
        </p:nvPicPr>
        <p:blipFill>
          <a:blip r:embed="rId2"/>
          <a:stretch>
            <a:fillRect/>
          </a:stretch>
        </p:blipFill>
        <p:spPr>
          <a:xfrm>
            <a:off x="457200" y="1392600"/>
            <a:ext cx="8189843" cy="4125633"/>
          </a:xfrm>
          <a:prstGeom prst="rect">
            <a:avLst/>
          </a:prstGeom>
        </p:spPr>
      </p:pic>
    </p:spTree>
    <p:extLst>
      <p:ext uri="{BB962C8B-B14F-4D97-AF65-F5344CB8AC3E}">
        <p14:creationId xmlns:p14="http://schemas.microsoft.com/office/powerpoint/2010/main" val="33992820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195884" y="804875"/>
            <a:ext cx="8784976" cy="573281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a:t>取引やデータの正当性を保証する手段</a:t>
            </a:r>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134</a:t>
            </a:fld>
            <a:endParaRPr kumimoji="1" lang="ja-JP" altLang="en-US"/>
          </a:p>
        </p:txBody>
      </p:sp>
      <p:pic>
        <p:nvPicPr>
          <p:cNvPr id="6" name="図 5"/>
          <p:cNvPicPr>
            <a:picLocks noChangeAspect="1"/>
          </p:cNvPicPr>
          <p:nvPr/>
        </p:nvPicPr>
        <p:blipFill>
          <a:blip r:embed="rId2">
            <a:clrChange>
              <a:clrFrom>
                <a:srgbClr val="FEFEFE"/>
              </a:clrFrom>
              <a:clrTo>
                <a:srgbClr val="FEFEFE">
                  <a:alpha val="0"/>
                </a:srgbClr>
              </a:clrTo>
            </a:clrChange>
          </a:blip>
          <a:stretch>
            <a:fillRect/>
          </a:stretch>
        </p:blipFill>
        <p:spPr>
          <a:xfrm>
            <a:off x="1124472" y="991627"/>
            <a:ext cx="1412079" cy="1368726"/>
          </a:xfrm>
          <a:prstGeom prst="rect">
            <a:avLst/>
          </a:prstGeom>
        </p:spPr>
      </p:pic>
      <p:pic>
        <p:nvPicPr>
          <p:cNvPr id="7" name="図 6"/>
          <p:cNvPicPr>
            <a:picLocks noChangeAspect="1"/>
          </p:cNvPicPr>
          <p:nvPr/>
        </p:nvPicPr>
        <p:blipFill>
          <a:blip r:embed="rId3">
            <a:clrChange>
              <a:clrFrom>
                <a:srgbClr val="F3F3F3"/>
              </a:clrFrom>
              <a:clrTo>
                <a:srgbClr val="F3F3F3">
                  <a:alpha val="0"/>
                </a:srgbClr>
              </a:clrTo>
            </a:clrChange>
          </a:blip>
          <a:stretch>
            <a:fillRect/>
          </a:stretch>
        </p:blipFill>
        <p:spPr>
          <a:xfrm>
            <a:off x="3228350" y="1161762"/>
            <a:ext cx="2182304" cy="1211179"/>
          </a:xfrm>
          <a:prstGeom prst="rect">
            <a:avLst/>
          </a:prstGeom>
        </p:spPr>
      </p:pic>
      <p:pic>
        <p:nvPicPr>
          <p:cNvPr id="10" name="図 9"/>
          <p:cNvPicPr>
            <a:picLocks noChangeAspect="1"/>
          </p:cNvPicPr>
          <p:nvPr/>
        </p:nvPicPr>
        <p:blipFill>
          <a:blip r:embed="rId4"/>
          <a:stretch>
            <a:fillRect/>
          </a:stretch>
        </p:blipFill>
        <p:spPr>
          <a:xfrm>
            <a:off x="6012913" y="944298"/>
            <a:ext cx="2093691" cy="1443924"/>
          </a:xfrm>
          <a:prstGeom prst="rect">
            <a:avLst/>
          </a:prstGeom>
          <a:ln>
            <a:noFill/>
          </a:ln>
          <a:effectLst>
            <a:softEdge rad="112500"/>
          </a:effectLst>
        </p:spPr>
      </p:pic>
      <p:sp>
        <p:nvSpPr>
          <p:cNvPr id="11" name="テキスト ボックス 10"/>
          <p:cNvSpPr txBox="1"/>
          <p:nvPr/>
        </p:nvSpPr>
        <p:spPr>
          <a:xfrm>
            <a:off x="560689" y="2377648"/>
            <a:ext cx="7930376" cy="769441"/>
          </a:xfrm>
          <a:prstGeom prst="rect">
            <a:avLst/>
          </a:prstGeom>
          <a:noFill/>
        </p:spPr>
        <p:txBody>
          <a:bodyPr wrap="none" rtlCol="0">
            <a:spAutoFit/>
          </a:bodyPr>
          <a:lstStyle/>
          <a:p>
            <a:pPr algn="ctr"/>
            <a:r>
              <a:rPr lang="ja-JP" altLang="en-US" sz="2000" dirty="0">
                <a:solidFill>
                  <a:schemeClr val="tx1">
                    <a:lumMod val="50000"/>
                    <a:lumOff val="50000"/>
                  </a:schemeClr>
                </a:solidFill>
                <a:latin typeface="Meiryo" charset="-128"/>
                <a:ea typeface="Meiryo" charset="-128"/>
                <a:cs typeface="Meiryo" charset="-128"/>
              </a:rPr>
              <a:t>第三者の</a:t>
            </a:r>
            <a:r>
              <a:rPr lang="ja-JP" altLang="en-US" sz="2400" b="1" u="sng" dirty="0">
                <a:solidFill>
                  <a:schemeClr val="accent6">
                    <a:lumMod val="75000"/>
                  </a:schemeClr>
                </a:solidFill>
                <a:latin typeface="Meiryo" charset="-128"/>
                <a:ea typeface="Meiryo" charset="-128"/>
                <a:cs typeface="Meiryo" charset="-128"/>
              </a:rPr>
              <a:t>信頼できる機関や組織</a:t>
            </a:r>
            <a:r>
              <a:rPr lang="ja-JP" altLang="en-US" sz="2000" dirty="0">
                <a:solidFill>
                  <a:schemeClr val="tx1">
                    <a:lumMod val="50000"/>
                    <a:lumOff val="50000"/>
                  </a:schemeClr>
                </a:solidFill>
                <a:latin typeface="Meiryo" charset="-128"/>
                <a:ea typeface="Meiryo" charset="-128"/>
                <a:cs typeface="Meiryo" charset="-128"/>
              </a:rPr>
              <a:t>が</a:t>
            </a:r>
            <a:r>
              <a:rPr lang="ja-JP" altLang="en-US" sz="2400" b="1" dirty="0">
                <a:solidFill>
                  <a:srgbClr val="0432FF"/>
                </a:solidFill>
                <a:latin typeface="Meiryo" charset="-128"/>
                <a:ea typeface="Meiryo" charset="-128"/>
                <a:cs typeface="Meiryo" charset="-128"/>
              </a:rPr>
              <a:t>台帳</a:t>
            </a:r>
            <a:r>
              <a:rPr lang="ja-JP" altLang="en-US" sz="2000" dirty="0">
                <a:solidFill>
                  <a:schemeClr val="tx1">
                    <a:lumMod val="50000"/>
                    <a:lumOff val="50000"/>
                  </a:schemeClr>
                </a:solidFill>
                <a:latin typeface="Meiryo" charset="-128"/>
                <a:ea typeface="Meiryo" charset="-128"/>
                <a:cs typeface="Meiryo" charset="-128"/>
              </a:rPr>
              <a:t>に取引の</a:t>
            </a:r>
            <a:r>
              <a:rPr lang="ja-JP" altLang="en-US" sz="2400" b="1" dirty="0">
                <a:solidFill>
                  <a:srgbClr val="0432FF"/>
                </a:solidFill>
                <a:latin typeface="Meiryo" charset="-128"/>
                <a:ea typeface="Meiryo" charset="-128"/>
                <a:cs typeface="Meiryo" charset="-128"/>
              </a:rPr>
              <a:t>記録を残す</a:t>
            </a:r>
            <a:endParaRPr lang="en-US" altLang="ja-JP" sz="2400" b="1" dirty="0">
              <a:solidFill>
                <a:srgbClr val="0432FF"/>
              </a:solidFill>
              <a:latin typeface="Meiryo" charset="-128"/>
              <a:ea typeface="Meiryo" charset="-128"/>
              <a:cs typeface="Meiryo" charset="-128"/>
            </a:endParaRPr>
          </a:p>
          <a:p>
            <a:pPr algn="ctr"/>
            <a:r>
              <a:rPr lang="ja-JP" altLang="en-US" sz="2000" dirty="0">
                <a:solidFill>
                  <a:schemeClr val="tx1">
                    <a:lumMod val="50000"/>
                    <a:lumOff val="50000"/>
                  </a:schemeClr>
                </a:solidFill>
                <a:latin typeface="Meiryo" charset="-128"/>
                <a:ea typeface="Meiryo" charset="-128"/>
                <a:cs typeface="Meiryo" charset="-128"/>
              </a:rPr>
              <a:t>ことで取引やデータの正当性を保証する</a:t>
            </a:r>
            <a:endParaRPr lang="en-US" altLang="ja-JP" sz="2000" dirty="0">
              <a:solidFill>
                <a:schemeClr val="tx1">
                  <a:lumMod val="50000"/>
                  <a:lumOff val="50000"/>
                </a:schemeClr>
              </a:solidFill>
              <a:latin typeface="Meiryo" charset="-128"/>
              <a:ea typeface="Meiryo" charset="-128"/>
              <a:cs typeface="Meiryo" charset="-128"/>
            </a:endParaRPr>
          </a:p>
        </p:txBody>
      </p:sp>
      <p:sp>
        <p:nvSpPr>
          <p:cNvPr id="12" name="テキスト ボックス 11"/>
          <p:cNvSpPr txBox="1"/>
          <p:nvPr/>
        </p:nvSpPr>
        <p:spPr>
          <a:xfrm>
            <a:off x="1413431" y="3100898"/>
            <a:ext cx="1723549"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不正をしない</a:t>
            </a:r>
          </a:p>
        </p:txBody>
      </p:sp>
      <p:sp>
        <p:nvSpPr>
          <p:cNvPr id="13" name="テキスト ボックス 12"/>
          <p:cNvSpPr txBox="1"/>
          <p:nvPr/>
        </p:nvSpPr>
        <p:spPr>
          <a:xfrm>
            <a:off x="3838465" y="3100370"/>
            <a:ext cx="1467068"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正確である</a:t>
            </a:r>
          </a:p>
        </p:txBody>
      </p:sp>
      <p:sp>
        <p:nvSpPr>
          <p:cNvPr id="14" name="テキスト ボックス 13"/>
          <p:cNvSpPr txBox="1"/>
          <p:nvPr/>
        </p:nvSpPr>
        <p:spPr>
          <a:xfrm>
            <a:off x="6198712" y="3100370"/>
            <a:ext cx="1467068" cy="400110"/>
          </a:xfrm>
          <a:prstGeom prst="rect">
            <a:avLst/>
          </a:prstGeom>
          <a:noFill/>
        </p:spPr>
        <p:txBody>
          <a:bodyPr wrap="none" rtlCol="0">
            <a:spAutoFit/>
          </a:bodyPr>
          <a:lstStyle/>
          <a:p>
            <a:r>
              <a:rPr lang="ja-JP" altLang="en-US" sz="2000" b="1" dirty="0">
                <a:solidFill>
                  <a:schemeClr val="accent6">
                    <a:lumMod val="75000"/>
                  </a:schemeClr>
                </a:solidFill>
                <a:latin typeface="Meiryo" charset="-128"/>
                <a:ea typeface="Meiryo" charset="-128"/>
                <a:cs typeface="Meiryo" charset="-128"/>
              </a:rPr>
              <a:t>公正である</a:t>
            </a:r>
            <a:endParaRPr kumimoji="1" lang="ja-JP" altLang="en-US" sz="2000" b="1" dirty="0">
              <a:solidFill>
                <a:schemeClr val="accent6">
                  <a:lumMod val="75000"/>
                </a:schemeClr>
              </a:solidFill>
              <a:latin typeface="Meiryo" charset="-128"/>
              <a:ea typeface="Meiryo" charset="-128"/>
              <a:cs typeface="Meiryo" charset="-128"/>
            </a:endParaRPr>
          </a:p>
        </p:txBody>
      </p:sp>
      <p:sp>
        <p:nvSpPr>
          <p:cNvPr id="15" name="テキスト ボックス 14"/>
          <p:cNvSpPr txBox="1"/>
          <p:nvPr/>
        </p:nvSpPr>
        <p:spPr>
          <a:xfrm>
            <a:off x="760771" y="3462260"/>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中央銀行</a:t>
            </a:r>
          </a:p>
        </p:txBody>
      </p:sp>
      <p:sp>
        <p:nvSpPr>
          <p:cNvPr id="16" name="テキスト ボックス 15"/>
          <p:cNvSpPr txBox="1"/>
          <p:nvPr/>
        </p:nvSpPr>
        <p:spPr>
          <a:xfrm>
            <a:off x="2377798" y="3458415"/>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民間銀行</a:t>
            </a:r>
          </a:p>
        </p:txBody>
      </p:sp>
      <p:sp>
        <p:nvSpPr>
          <p:cNvPr id="17" name="テキスト ボックス 16"/>
          <p:cNvSpPr txBox="1"/>
          <p:nvPr/>
        </p:nvSpPr>
        <p:spPr>
          <a:xfrm>
            <a:off x="4036457" y="3458498"/>
            <a:ext cx="1082348"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証券取引所</a:t>
            </a:r>
          </a:p>
        </p:txBody>
      </p:sp>
      <p:sp>
        <p:nvSpPr>
          <p:cNvPr id="18" name="テキスト ボックス 17"/>
          <p:cNvSpPr txBox="1"/>
          <p:nvPr/>
        </p:nvSpPr>
        <p:spPr>
          <a:xfrm>
            <a:off x="5928806" y="3458415"/>
            <a:ext cx="723275"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登記所</a:t>
            </a:r>
          </a:p>
        </p:txBody>
      </p:sp>
      <p:pic>
        <p:nvPicPr>
          <p:cNvPr id="20" name="図 19"/>
          <p:cNvPicPr>
            <a:picLocks noChangeAspect="1"/>
          </p:cNvPicPr>
          <p:nvPr/>
        </p:nvPicPr>
        <p:blipFill>
          <a:blip r:embed="rId5"/>
          <a:stretch>
            <a:fillRect/>
          </a:stretch>
        </p:blipFill>
        <p:spPr>
          <a:xfrm>
            <a:off x="553568" y="3763028"/>
            <a:ext cx="1276944" cy="718281"/>
          </a:xfrm>
          <a:prstGeom prst="rect">
            <a:avLst/>
          </a:prstGeom>
        </p:spPr>
      </p:pic>
      <p:pic>
        <p:nvPicPr>
          <p:cNvPr id="21" name="図 20"/>
          <p:cNvPicPr>
            <a:picLocks noChangeAspect="1"/>
          </p:cNvPicPr>
          <p:nvPr/>
        </p:nvPicPr>
        <p:blipFill>
          <a:blip r:embed="rId6"/>
          <a:stretch>
            <a:fillRect/>
          </a:stretch>
        </p:blipFill>
        <p:spPr>
          <a:xfrm>
            <a:off x="2244426" y="3763028"/>
            <a:ext cx="1152128" cy="729681"/>
          </a:xfrm>
          <a:prstGeom prst="rect">
            <a:avLst/>
          </a:prstGeom>
        </p:spPr>
      </p:pic>
      <p:pic>
        <p:nvPicPr>
          <p:cNvPr id="22" name="図 21"/>
          <p:cNvPicPr>
            <a:picLocks noChangeAspect="1"/>
          </p:cNvPicPr>
          <p:nvPr/>
        </p:nvPicPr>
        <p:blipFill>
          <a:blip r:embed="rId7"/>
          <a:stretch>
            <a:fillRect/>
          </a:stretch>
        </p:blipFill>
        <p:spPr>
          <a:xfrm>
            <a:off x="4022049" y="3763027"/>
            <a:ext cx="1099901" cy="742433"/>
          </a:xfrm>
          <a:prstGeom prst="rect">
            <a:avLst/>
          </a:prstGeom>
        </p:spPr>
      </p:pic>
      <p:pic>
        <p:nvPicPr>
          <p:cNvPr id="23" name="図 22"/>
          <p:cNvPicPr>
            <a:picLocks noChangeAspect="1"/>
          </p:cNvPicPr>
          <p:nvPr/>
        </p:nvPicPr>
        <p:blipFill>
          <a:blip r:embed="rId8"/>
          <a:stretch>
            <a:fillRect/>
          </a:stretch>
        </p:blipFill>
        <p:spPr>
          <a:xfrm>
            <a:off x="5796136" y="3763027"/>
            <a:ext cx="988616" cy="718281"/>
          </a:xfrm>
          <a:prstGeom prst="rect">
            <a:avLst/>
          </a:prstGeom>
        </p:spPr>
      </p:pic>
      <p:sp>
        <p:nvSpPr>
          <p:cNvPr id="24" name="テキスト ボックス 23"/>
          <p:cNvSpPr txBox="1"/>
          <p:nvPr/>
        </p:nvSpPr>
        <p:spPr>
          <a:xfrm>
            <a:off x="7449258" y="3458415"/>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物流会社</a:t>
            </a:r>
          </a:p>
        </p:txBody>
      </p:sp>
      <p:pic>
        <p:nvPicPr>
          <p:cNvPr id="25" name="図 24"/>
          <p:cNvPicPr>
            <a:picLocks noChangeAspect="1"/>
          </p:cNvPicPr>
          <p:nvPr/>
        </p:nvPicPr>
        <p:blipFill>
          <a:blip r:embed="rId9">
            <a:clrChange>
              <a:clrFrom>
                <a:srgbClr val="FFFFFF"/>
              </a:clrFrom>
              <a:clrTo>
                <a:srgbClr val="FFFFFF">
                  <a:alpha val="0"/>
                </a:srgbClr>
              </a:clrTo>
            </a:clrChange>
          </a:blip>
          <a:stretch>
            <a:fillRect/>
          </a:stretch>
        </p:blipFill>
        <p:spPr>
          <a:xfrm>
            <a:off x="7314300" y="3757512"/>
            <a:ext cx="1175310" cy="783540"/>
          </a:xfrm>
          <a:prstGeom prst="rect">
            <a:avLst/>
          </a:prstGeom>
        </p:spPr>
      </p:pic>
      <p:sp>
        <p:nvSpPr>
          <p:cNvPr id="26" name="テキスト ボックス 25"/>
          <p:cNvSpPr txBox="1"/>
          <p:nvPr/>
        </p:nvSpPr>
        <p:spPr>
          <a:xfrm>
            <a:off x="929954"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通貨</a:t>
            </a:r>
          </a:p>
        </p:txBody>
      </p:sp>
      <p:sp>
        <p:nvSpPr>
          <p:cNvPr id="27" name="テキスト ボックス 26"/>
          <p:cNvSpPr txBox="1"/>
          <p:nvPr/>
        </p:nvSpPr>
        <p:spPr>
          <a:xfrm>
            <a:off x="2288030" y="4485579"/>
            <a:ext cx="1082348"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預金・送金</a:t>
            </a:r>
          </a:p>
        </p:txBody>
      </p:sp>
      <p:sp>
        <p:nvSpPr>
          <p:cNvPr id="28" name="テキスト ボックス 27"/>
          <p:cNvSpPr txBox="1"/>
          <p:nvPr/>
        </p:nvSpPr>
        <p:spPr>
          <a:xfrm>
            <a:off x="4300130" y="4489375"/>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株式</a:t>
            </a:r>
          </a:p>
        </p:txBody>
      </p:sp>
      <p:sp>
        <p:nvSpPr>
          <p:cNvPr id="29" name="テキスト ボックス 28"/>
          <p:cNvSpPr txBox="1"/>
          <p:nvPr/>
        </p:nvSpPr>
        <p:spPr>
          <a:xfrm>
            <a:off x="6028358"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土地</a:t>
            </a:r>
          </a:p>
        </p:txBody>
      </p:sp>
      <p:sp>
        <p:nvSpPr>
          <p:cNvPr id="30" name="テキスト ボックス 29"/>
          <p:cNvSpPr txBox="1"/>
          <p:nvPr/>
        </p:nvSpPr>
        <p:spPr>
          <a:xfrm>
            <a:off x="7638881"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商品</a:t>
            </a:r>
          </a:p>
        </p:txBody>
      </p:sp>
      <p:grpSp>
        <p:nvGrpSpPr>
          <p:cNvPr id="2" name="図形グループ 1"/>
          <p:cNvGrpSpPr/>
          <p:nvPr/>
        </p:nvGrpSpPr>
        <p:grpSpPr>
          <a:xfrm>
            <a:off x="544470" y="4788443"/>
            <a:ext cx="8131985" cy="1646121"/>
            <a:chOff x="544470" y="4788443"/>
            <a:chExt cx="8131985" cy="1646121"/>
          </a:xfrm>
        </p:grpSpPr>
        <p:sp>
          <p:nvSpPr>
            <p:cNvPr id="42" name="正方形/長方形 41"/>
            <p:cNvSpPr/>
            <p:nvPr/>
          </p:nvSpPr>
          <p:spPr>
            <a:xfrm>
              <a:off x="3838464" y="4788443"/>
              <a:ext cx="4837991" cy="1646121"/>
            </a:xfrm>
            <a:prstGeom prst="rect">
              <a:avLst/>
            </a:prstGeom>
            <a:solidFill>
              <a:srgbClr val="E6D6A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10"/>
            <a:stretch>
              <a:fillRect/>
            </a:stretch>
          </p:blipFill>
          <p:spPr>
            <a:xfrm>
              <a:off x="5966968" y="5135225"/>
              <a:ext cx="613149" cy="86619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11"/>
            <a:stretch>
              <a:fillRect/>
            </a:stretch>
          </p:blipFill>
          <p:spPr>
            <a:xfrm>
              <a:off x="4278775" y="5135225"/>
              <a:ext cx="619194" cy="86619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4" name="図 33"/>
            <p:cNvPicPr>
              <a:picLocks noChangeAspect="1"/>
            </p:cNvPicPr>
            <p:nvPr/>
          </p:nvPicPr>
          <p:blipFill>
            <a:blip r:embed="rId12"/>
            <a:stretch>
              <a:fillRect/>
            </a:stretch>
          </p:blipFill>
          <p:spPr>
            <a:xfrm>
              <a:off x="7563286" y="5144481"/>
              <a:ext cx="707000" cy="89981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5" name="テキスト ボックス 34"/>
            <p:cNvSpPr txBox="1"/>
            <p:nvPr/>
          </p:nvSpPr>
          <p:spPr>
            <a:xfrm>
              <a:off x="5549801" y="4836704"/>
              <a:ext cx="1441420"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病院・医療機関</a:t>
              </a:r>
            </a:p>
          </p:txBody>
        </p:sp>
        <p:sp>
          <p:nvSpPr>
            <p:cNvPr id="36" name="テキスト ボックス 35"/>
            <p:cNvSpPr txBox="1"/>
            <p:nvPr/>
          </p:nvSpPr>
          <p:spPr>
            <a:xfrm>
              <a:off x="4308689" y="4836705"/>
              <a:ext cx="543739"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役所</a:t>
              </a:r>
            </a:p>
          </p:txBody>
        </p:sp>
        <p:sp>
          <p:nvSpPr>
            <p:cNvPr id="37" name="テキスト ボックス 36"/>
            <p:cNvSpPr txBox="1"/>
            <p:nvPr/>
          </p:nvSpPr>
          <p:spPr>
            <a:xfrm>
              <a:off x="7289270" y="4857716"/>
              <a:ext cx="1261884"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法律・裁判所</a:t>
              </a:r>
            </a:p>
          </p:txBody>
        </p:sp>
        <p:sp>
          <p:nvSpPr>
            <p:cNvPr id="38" name="テキスト ボックス 37"/>
            <p:cNvSpPr txBox="1"/>
            <p:nvPr/>
          </p:nvSpPr>
          <p:spPr>
            <a:xfrm>
              <a:off x="5470848" y="6043117"/>
              <a:ext cx="1620957"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カルテ・医療記録</a:t>
              </a:r>
            </a:p>
          </p:txBody>
        </p:sp>
        <p:sp>
          <p:nvSpPr>
            <p:cNvPr id="39" name="テキスト ボックス 38"/>
            <p:cNvSpPr txBox="1"/>
            <p:nvPr/>
          </p:nvSpPr>
          <p:spPr>
            <a:xfrm>
              <a:off x="4319502" y="6043118"/>
              <a:ext cx="543739" cy="307777"/>
            </a:xfrm>
            <a:prstGeom prst="rect">
              <a:avLst/>
            </a:prstGeom>
            <a:noFill/>
          </p:spPr>
          <p:txBody>
            <a:bodyPr wrap="none" rtlCol="0">
              <a:spAutoFit/>
            </a:bodyPr>
            <a:lstStyle/>
            <a:p>
              <a:pPr algn="ctr"/>
              <a:r>
                <a:rPr lang="ja-JP" altLang="en-US" sz="1400" dirty="0">
                  <a:solidFill>
                    <a:schemeClr val="tx1">
                      <a:lumMod val="50000"/>
                      <a:lumOff val="50000"/>
                    </a:schemeClr>
                  </a:solidFill>
                  <a:latin typeface="Meiryo" charset="-128"/>
                  <a:ea typeface="Meiryo" charset="-128"/>
                  <a:cs typeface="Meiryo" charset="-128"/>
                </a:rPr>
                <a:t>戸籍</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7659152" y="606412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契約</a:t>
              </a:r>
            </a:p>
          </p:txBody>
        </p:sp>
        <p:sp>
          <p:nvSpPr>
            <p:cNvPr id="43" name="テキスト ボックス 42"/>
            <p:cNvSpPr txBox="1"/>
            <p:nvPr/>
          </p:nvSpPr>
          <p:spPr>
            <a:xfrm>
              <a:off x="544470" y="5416765"/>
              <a:ext cx="2492990"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いつでも参照できる</a:t>
              </a:r>
            </a:p>
          </p:txBody>
        </p:sp>
        <p:sp>
          <p:nvSpPr>
            <p:cNvPr id="44" name="テキスト ボックス 43"/>
            <p:cNvSpPr txBox="1"/>
            <p:nvPr/>
          </p:nvSpPr>
          <p:spPr>
            <a:xfrm>
              <a:off x="547666" y="4982626"/>
              <a:ext cx="1980029"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秘密が守られる</a:t>
              </a:r>
            </a:p>
          </p:txBody>
        </p:sp>
        <p:sp>
          <p:nvSpPr>
            <p:cNvPr id="45" name="テキスト ボックス 44"/>
            <p:cNvSpPr txBox="1"/>
            <p:nvPr/>
          </p:nvSpPr>
          <p:spPr>
            <a:xfrm>
              <a:off x="561531" y="5856485"/>
              <a:ext cx="1723549" cy="400110"/>
            </a:xfrm>
            <a:prstGeom prst="rect">
              <a:avLst/>
            </a:prstGeom>
            <a:noFill/>
          </p:spPr>
          <p:txBody>
            <a:bodyPr wrap="none" rtlCol="0">
              <a:spAutoFit/>
            </a:bodyPr>
            <a:lstStyle>
              <a:defPPr>
                <a:defRPr lang="ja-JP"/>
              </a:defPPr>
              <a:lvl1pPr>
                <a:defRPr sz="2000">
                  <a:latin typeface="Meiryo" charset="-128"/>
                  <a:ea typeface="Meiryo" charset="-128"/>
                  <a:cs typeface="Meiryo" charset="-128"/>
                </a:defRPr>
              </a:lvl1pPr>
            </a:lstStyle>
            <a:p>
              <a:r>
                <a:rPr lang="ja-JP" altLang="en-US" b="1" dirty="0">
                  <a:solidFill>
                    <a:schemeClr val="accent6">
                      <a:lumMod val="75000"/>
                    </a:schemeClr>
                  </a:solidFill>
                </a:rPr>
                <a:t>改竄されない</a:t>
              </a:r>
            </a:p>
          </p:txBody>
        </p:sp>
      </p:grpSp>
    </p:spTree>
    <p:extLst>
      <p:ext uri="{BB962C8B-B14F-4D97-AF65-F5344CB8AC3E}">
        <p14:creationId xmlns:p14="http://schemas.microsoft.com/office/powerpoint/2010/main" val="397848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845852" y="2759585"/>
            <a:ext cx="1103772" cy="98402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従来の方法（集中台帳）とブロックチェーン（分散台帳）</a:t>
            </a:r>
            <a:endParaRPr kumimoji="1" lang="ja-JP" altLang="en-US" dirty="0"/>
          </a:p>
        </p:txBody>
      </p:sp>
      <p:grpSp>
        <p:nvGrpSpPr>
          <p:cNvPr id="71" name="図形グループ 70"/>
          <p:cNvGrpSpPr/>
          <p:nvPr/>
        </p:nvGrpSpPr>
        <p:grpSpPr>
          <a:xfrm flipH="1">
            <a:off x="2250731" y="1700808"/>
            <a:ext cx="291938" cy="625530"/>
            <a:chOff x="1946324" y="4125162"/>
            <a:chExt cx="969964" cy="2007872"/>
          </a:xfrm>
        </p:grpSpPr>
        <p:sp>
          <p:nvSpPr>
            <p:cNvPr id="118" name="円/楕円 1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フローチャート: 論理積ゲート 1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flipH="1">
            <a:off x="1131551" y="2794441"/>
            <a:ext cx="291938" cy="625530"/>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flipH="1">
            <a:off x="1648025" y="4399040"/>
            <a:ext cx="291938" cy="625530"/>
            <a:chOff x="1946324" y="4125162"/>
            <a:chExt cx="969964" cy="2007872"/>
          </a:xfrm>
        </p:grpSpPr>
        <p:sp>
          <p:nvSpPr>
            <p:cNvPr id="114" name="円/楕円 113"/>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フローチャート: 論理積ゲート 1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82"/>
          <p:cNvGrpSpPr/>
          <p:nvPr/>
        </p:nvGrpSpPr>
        <p:grpSpPr>
          <a:xfrm flipH="1">
            <a:off x="2830274" y="4399040"/>
            <a:ext cx="291938" cy="625530"/>
            <a:chOff x="1946324" y="4125162"/>
            <a:chExt cx="969964" cy="2007872"/>
          </a:xfrm>
        </p:grpSpPr>
        <p:sp>
          <p:nvSpPr>
            <p:cNvPr id="112" name="円/楕円 111"/>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ＭＳ Ｐゴシック"/>
                <a:ea typeface="ＭＳ Ｐゴシック"/>
                <a:cs typeface="ＭＳ Ｐゴシック"/>
              </a:endParaRPr>
            </a:p>
          </p:txBody>
        </p:sp>
        <p:sp>
          <p:nvSpPr>
            <p:cNvPr id="113" name="フローチャート: 論理積ゲート 1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ＭＳ Ｐゴシック"/>
                <a:ea typeface="ＭＳ Ｐゴシック"/>
                <a:cs typeface="ＭＳ Ｐゴシック"/>
              </a:endParaRPr>
            </a:p>
          </p:txBody>
        </p:sp>
      </p:grpSp>
      <p:grpSp>
        <p:nvGrpSpPr>
          <p:cNvPr id="84" name="図形グループ 83"/>
          <p:cNvGrpSpPr/>
          <p:nvPr/>
        </p:nvGrpSpPr>
        <p:grpSpPr>
          <a:xfrm flipH="1">
            <a:off x="3371986" y="2794441"/>
            <a:ext cx="291938" cy="625530"/>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4" name="直線コネクタ 93"/>
          <p:cNvCxnSpPr>
            <a:stCxn id="11" idx="3"/>
            <a:endCxn id="111" idx="2"/>
          </p:cNvCxnSpPr>
          <p:nvPr/>
        </p:nvCxnSpPr>
        <p:spPr>
          <a:xfrm flipV="1">
            <a:off x="2949624" y="3250631"/>
            <a:ext cx="422362" cy="96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11" idx="2"/>
          </p:cNvCxnSpPr>
          <p:nvPr/>
        </p:nvCxnSpPr>
        <p:spPr>
          <a:xfrm>
            <a:off x="2397738" y="3743606"/>
            <a:ext cx="496572" cy="68399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4" name="フローチャート: 複数書類 103"/>
          <p:cNvSpPr/>
          <p:nvPr/>
        </p:nvSpPr>
        <p:spPr>
          <a:xfrm>
            <a:off x="2223901" y="3212976"/>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6" name="正方形/長方形 105"/>
          <p:cNvSpPr/>
          <p:nvPr/>
        </p:nvSpPr>
        <p:spPr>
          <a:xfrm>
            <a:off x="2087561" y="3444454"/>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1866093" y="2775776"/>
            <a:ext cx="1082348" cy="461665"/>
          </a:xfrm>
          <a:prstGeom prst="rect">
            <a:avLst/>
          </a:prstGeom>
          <a:noFill/>
        </p:spPr>
        <p:txBody>
          <a:bodyPr wrap="none" rtlCol="0">
            <a:spAutoFit/>
          </a:bodyPr>
          <a:lstStyle/>
          <a:p>
            <a:pPr algn="ctr"/>
            <a:r>
              <a:rPr kumimoji="1" lang="ja-JP" altLang="en-US" sz="1000" dirty="0">
                <a:latin typeface="Meiryo" charset="-128"/>
                <a:ea typeface="Meiryo" charset="-128"/>
                <a:cs typeface="Meiryo" charset="-128"/>
              </a:rPr>
              <a:t>信頼されている</a:t>
            </a:r>
            <a:endParaRPr kumimoji="1" lang="en-US" altLang="ja-JP" sz="1000" dirty="0">
              <a:latin typeface="Meiryo" charset="-128"/>
              <a:ea typeface="Meiryo" charset="-128"/>
              <a:cs typeface="Meiryo" charset="-128"/>
            </a:endParaRPr>
          </a:p>
          <a:p>
            <a:pPr algn="ctr"/>
            <a:r>
              <a:rPr kumimoji="1" lang="ja-JP" altLang="en-US" sz="1400" dirty="0">
                <a:latin typeface="Meiryo" charset="-128"/>
                <a:ea typeface="Meiryo" charset="-128"/>
                <a:cs typeface="Meiryo" charset="-128"/>
              </a:rPr>
              <a:t>第三者機関</a:t>
            </a:r>
          </a:p>
        </p:txBody>
      </p:sp>
      <p:cxnSp>
        <p:nvCxnSpPr>
          <p:cNvPr id="120" name="直線コネクタ 119"/>
          <p:cNvCxnSpPr>
            <a:stCxn id="11" idx="2"/>
            <a:endCxn id="114" idx="0"/>
          </p:cNvCxnSpPr>
          <p:nvPr/>
        </p:nvCxnSpPr>
        <p:spPr>
          <a:xfrm flipH="1">
            <a:off x="1793994" y="3743606"/>
            <a:ext cx="603744" cy="65543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 idx="1"/>
            <a:endCxn id="117" idx="0"/>
          </p:cNvCxnSpPr>
          <p:nvPr/>
        </p:nvCxnSpPr>
        <p:spPr>
          <a:xfrm flipH="1" flipV="1">
            <a:off x="1423489" y="3250631"/>
            <a:ext cx="422363" cy="96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p:cNvCxnSpPr>
            <a:stCxn id="119" idx="1"/>
            <a:endCxn id="11" idx="0"/>
          </p:cNvCxnSpPr>
          <p:nvPr/>
        </p:nvCxnSpPr>
        <p:spPr>
          <a:xfrm>
            <a:off x="2396700" y="2326339"/>
            <a:ext cx="1038" cy="433246"/>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2" name="四角形吹き出し 191"/>
          <p:cNvSpPr/>
          <p:nvPr/>
        </p:nvSpPr>
        <p:spPr>
          <a:xfrm>
            <a:off x="2727820" y="2090238"/>
            <a:ext cx="936104" cy="566767"/>
          </a:xfrm>
          <a:prstGeom prst="wedgeRectCallout">
            <a:avLst>
              <a:gd name="adj1" fmla="val -39348"/>
              <a:gd name="adj2" fmla="val 7515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銀行や政府機関など</a:t>
            </a:r>
            <a:endParaRPr kumimoji="1" lang="ja-JP" altLang="en-US" sz="1050" dirty="0">
              <a:solidFill>
                <a:srgbClr val="FFFFFF"/>
              </a:solidFill>
              <a:latin typeface="Meiryo" charset="-128"/>
              <a:ea typeface="Meiryo" charset="-128"/>
              <a:cs typeface="Meiryo" charset="-128"/>
            </a:endParaRPr>
          </a:p>
        </p:txBody>
      </p:sp>
      <p:sp>
        <p:nvSpPr>
          <p:cNvPr id="194" name="正方形/長方形 193"/>
          <p:cNvSpPr/>
          <p:nvPr/>
        </p:nvSpPr>
        <p:spPr>
          <a:xfrm>
            <a:off x="355039" y="5641062"/>
            <a:ext cx="4104456" cy="584775"/>
          </a:xfrm>
          <a:prstGeom prst="rect">
            <a:avLst/>
          </a:prstGeom>
        </p:spPr>
        <p:txBody>
          <a:bodyPr wrap="square">
            <a:spAutoFit/>
          </a:bodyPr>
          <a:lstStyle/>
          <a:p>
            <a:pPr algn="ctr"/>
            <a:r>
              <a:rPr lang="ja-JP" altLang="en-US" sz="1600" dirty="0">
                <a:solidFill>
                  <a:schemeClr val="accent6">
                    <a:lumMod val="50000"/>
                  </a:schemeClr>
                </a:solidFill>
                <a:latin typeface="Meiryo" charset="-128"/>
                <a:ea typeface="Meiryo" charset="-128"/>
                <a:cs typeface="Meiryo" charset="-128"/>
              </a:rPr>
              <a:t>信頼・権限を持つ機関や組織に台帳を預け</a:t>
            </a:r>
            <a:endParaRPr lang="en-US" altLang="ja-JP" sz="1600" dirty="0">
              <a:solidFill>
                <a:schemeClr val="accent6">
                  <a:lumMod val="50000"/>
                </a:schemeClr>
              </a:solidFill>
              <a:latin typeface="Meiryo" charset="-128"/>
              <a:ea typeface="Meiryo" charset="-128"/>
              <a:cs typeface="Meiryo" charset="-128"/>
            </a:endParaRPr>
          </a:p>
          <a:p>
            <a:pPr algn="ctr"/>
            <a:r>
              <a:rPr lang="ja-JP" altLang="en-US" sz="1600" dirty="0">
                <a:solidFill>
                  <a:schemeClr val="accent6">
                    <a:lumMod val="50000"/>
                  </a:schemeClr>
                </a:solidFill>
                <a:latin typeface="Meiryo" charset="-128"/>
                <a:ea typeface="Meiryo" charset="-128"/>
                <a:cs typeface="Meiryo" charset="-128"/>
              </a:rPr>
              <a:t>取引の正当性を保証する</a:t>
            </a:r>
          </a:p>
        </p:txBody>
      </p:sp>
      <p:sp>
        <p:nvSpPr>
          <p:cNvPr id="196" name="テキスト ボックス 195"/>
          <p:cNvSpPr txBox="1"/>
          <p:nvPr/>
        </p:nvSpPr>
        <p:spPr>
          <a:xfrm>
            <a:off x="647459" y="1018281"/>
            <a:ext cx="3578939" cy="400110"/>
          </a:xfrm>
          <a:prstGeom prst="rect">
            <a:avLst/>
          </a:prstGeom>
          <a:noFill/>
        </p:spPr>
        <p:txBody>
          <a:bodyPr wrap="square" rtlCol="0">
            <a:spAutoFit/>
          </a:bodyPr>
          <a:lstStyle/>
          <a:p>
            <a:pPr algn="ctr"/>
            <a:r>
              <a:rPr lang="ja-JP" altLang="en-US" sz="2000" dirty="0">
                <a:solidFill>
                  <a:schemeClr val="tx1">
                    <a:lumMod val="65000"/>
                    <a:lumOff val="35000"/>
                  </a:schemeClr>
                </a:solidFill>
                <a:latin typeface="Meiryo" charset="-128"/>
                <a:ea typeface="Meiryo" charset="-128"/>
                <a:cs typeface="Meiryo" charset="-128"/>
              </a:rPr>
              <a:t>従来の方法（集中台帳）</a:t>
            </a:r>
            <a:endParaRPr kumimoji="1" lang="ja-JP" altLang="en-US" sz="2000" dirty="0">
              <a:solidFill>
                <a:schemeClr val="tx1">
                  <a:lumMod val="65000"/>
                  <a:lumOff val="35000"/>
                </a:schemeClr>
              </a:solidFill>
              <a:latin typeface="Meiryo" charset="-128"/>
              <a:ea typeface="Meiryo" charset="-128"/>
              <a:cs typeface="Meiryo" charset="-128"/>
            </a:endParaRPr>
          </a:p>
        </p:txBody>
      </p:sp>
      <p:grpSp>
        <p:nvGrpSpPr>
          <p:cNvPr id="3" name="グループ化 2">
            <a:extLst>
              <a:ext uri="{FF2B5EF4-FFF2-40B4-BE49-F238E27FC236}">
                <a16:creationId xmlns:a16="http://schemas.microsoft.com/office/drawing/2014/main" id="{64CBB9D2-26E9-154D-8AFE-F1C121E0CEBF}"/>
              </a:ext>
            </a:extLst>
          </p:cNvPr>
          <p:cNvGrpSpPr/>
          <p:nvPr/>
        </p:nvGrpSpPr>
        <p:grpSpPr>
          <a:xfrm>
            <a:off x="4744123" y="1022775"/>
            <a:ext cx="3961501" cy="5185064"/>
            <a:chOff x="4744123" y="1022775"/>
            <a:chExt cx="3961501" cy="5185064"/>
          </a:xfrm>
        </p:grpSpPr>
        <p:grpSp>
          <p:nvGrpSpPr>
            <p:cNvPr id="40" name="図形グループ 39"/>
            <p:cNvGrpSpPr/>
            <p:nvPr/>
          </p:nvGrpSpPr>
          <p:grpSpPr>
            <a:xfrm flipH="1">
              <a:off x="6409103" y="1700808"/>
              <a:ext cx="291938" cy="625530"/>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flipH="1">
              <a:off x="5238065" y="2785442"/>
              <a:ext cx="291938" cy="625530"/>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45"/>
            <p:cNvGrpSpPr/>
            <p:nvPr/>
          </p:nvGrpSpPr>
          <p:grpSpPr>
            <a:xfrm flipH="1">
              <a:off x="5806397" y="4399040"/>
              <a:ext cx="291938" cy="625530"/>
              <a:chOff x="1946324" y="4125162"/>
              <a:chExt cx="969964" cy="2007872"/>
            </a:xfrm>
          </p:grpSpPr>
          <p:sp>
            <p:nvSpPr>
              <p:cNvPr id="47" name="円/楕円 46"/>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988646" y="4399040"/>
              <a:ext cx="291938" cy="625530"/>
              <a:chOff x="1946324" y="4125162"/>
              <a:chExt cx="969964" cy="2007872"/>
            </a:xfrm>
          </p:grpSpPr>
          <p:sp>
            <p:nvSpPr>
              <p:cNvPr id="50" name="円/楕円 49"/>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flipH="1">
              <a:off x="7562717" y="2788430"/>
              <a:ext cx="291938" cy="625530"/>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5" name="直線コネクタ 54"/>
            <p:cNvCxnSpPr/>
            <p:nvPr/>
          </p:nvCxnSpPr>
          <p:spPr>
            <a:xfrm flipH="1">
              <a:off x="5952366" y="2326338"/>
              <a:ext cx="602705" cy="207270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a:stCxn id="45" idx="0"/>
            </p:cNvCxnSpPr>
            <p:nvPr/>
          </p:nvCxnSpPr>
          <p:spPr>
            <a:xfrm flipV="1">
              <a:off x="5530003" y="2326339"/>
              <a:ext cx="1025068" cy="91529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a:stCxn id="45" idx="0"/>
              <a:endCxn id="54" idx="2"/>
            </p:cNvCxnSpPr>
            <p:nvPr/>
          </p:nvCxnSpPr>
          <p:spPr>
            <a:xfrm>
              <a:off x="5530003" y="3241632"/>
              <a:ext cx="2032714" cy="29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a:off x="6555071" y="2326338"/>
              <a:ext cx="579543" cy="207270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a:endCxn id="54" idx="2"/>
            </p:cNvCxnSpPr>
            <p:nvPr/>
          </p:nvCxnSpPr>
          <p:spPr>
            <a:xfrm>
              <a:off x="6563296" y="2288192"/>
              <a:ext cx="999421" cy="9564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5952366" y="4399040"/>
              <a:ext cx="1182249"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a:stCxn id="45" idx="0"/>
            </p:cNvCxnSpPr>
            <p:nvPr/>
          </p:nvCxnSpPr>
          <p:spPr>
            <a:xfrm>
              <a:off x="5530003" y="3241632"/>
              <a:ext cx="422363" cy="115740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a:stCxn id="54" idx="2"/>
            </p:cNvCxnSpPr>
            <p:nvPr/>
          </p:nvCxnSpPr>
          <p:spPr>
            <a:xfrm flipH="1">
              <a:off x="7142840" y="3244620"/>
              <a:ext cx="419877" cy="1116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a:stCxn id="45" idx="0"/>
            </p:cNvCxnSpPr>
            <p:nvPr/>
          </p:nvCxnSpPr>
          <p:spPr>
            <a:xfrm>
              <a:off x="5530003" y="3241632"/>
              <a:ext cx="1604612" cy="115740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a:stCxn id="54" idx="2"/>
            </p:cNvCxnSpPr>
            <p:nvPr/>
          </p:nvCxnSpPr>
          <p:spPr>
            <a:xfrm flipH="1">
              <a:off x="5960591" y="3244620"/>
              <a:ext cx="1602126" cy="1116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5" name="フローチャート: 複数書類 64"/>
            <p:cNvSpPr/>
            <p:nvPr/>
          </p:nvSpPr>
          <p:spPr>
            <a:xfrm>
              <a:off x="7134615" y="487620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フローチャート: 複数書類 65"/>
            <p:cNvSpPr/>
            <p:nvPr/>
          </p:nvSpPr>
          <p:spPr>
            <a:xfrm>
              <a:off x="7694988" y="3221619"/>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7" name="フローチャート: 複数書類 66"/>
            <p:cNvSpPr/>
            <p:nvPr/>
          </p:nvSpPr>
          <p:spPr>
            <a:xfrm>
              <a:off x="5905637" y="4876199"/>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8" name="フローチャート: 複数書類 67"/>
            <p:cNvSpPr/>
            <p:nvPr/>
          </p:nvSpPr>
          <p:spPr>
            <a:xfrm>
              <a:off x="5362893" y="324163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フローチャート: 複数書類 68"/>
            <p:cNvSpPr/>
            <p:nvPr/>
          </p:nvSpPr>
          <p:spPr>
            <a:xfrm>
              <a:off x="6553200" y="2158314"/>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正方形/長方形 71"/>
            <p:cNvSpPr/>
            <p:nvPr/>
          </p:nvSpPr>
          <p:spPr>
            <a:xfrm>
              <a:off x="5231815" y="3452106"/>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6416860" y="2389792"/>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7578526" y="3444022"/>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5792473" y="5074665"/>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6511" y="5074665"/>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四角形吹き出し 192"/>
            <p:cNvSpPr/>
            <p:nvPr/>
          </p:nvSpPr>
          <p:spPr>
            <a:xfrm>
              <a:off x="7209796" y="2086574"/>
              <a:ext cx="936104" cy="566767"/>
            </a:xfrm>
            <a:prstGeom prst="wedgeRectCallout">
              <a:avLst>
                <a:gd name="adj1" fmla="val -11257"/>
                <a:gd name="adj2" fmla="val 6882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取引に関わる関係者</a:t>
              </a:r>
              <a:endParaRPr kumimoji="1" lang="en-US" altLang="ja-JP" sz="105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t>
              </a:r>
              <a:r>
                <a:rPr lang="ja-JP" altLang="en-US" sz="800">
                  <a:solidFill>
                    <a:srgbClr val="FFFFFF"/>
                  </a:solidFill>
                  <a:latin typeface="Meiryo" charset="-128"/>
                  <a:ea typeface="Meiryo" charset="-128"/>
                  <a:cs typeface="Meiryo" charset="-128"/>
                </a:rPr>
                <a:t>ノード</a:t>
              </a:r>
              <a:r>
                <a:rPr lang="en-US" altLang="ja-JP" sz="800" dirty="0">
                  <a:solidFill>
                    <a:srgbClr val="FFFFFF"/>
                  </a:solidFill>
                  <a:latin typeface="Meiryo" charset="-128"/>
                  <a:ea typeface="Meiryo" charset="-128"/>
                  <a:cs typeface="Meiryo" charset="-128"/>
                </a:rPr>
                <a:t>/node)</a:t>
              </a:r>
              <a:endParaRPr kumimoji="1" lang="ja-JP" altLang="en-US" sz="800" dirty="0">
                <a:solidFill>
                  <a:srgbClr val="FFFFFF"/>
                </a:solidFill>
                <a:latin typeface="Meiryo" charset="-128"/>
                <a:ea typeface="Meiryo" charset="-128"/>
                <a:cs typeface="Meiryo" charset="-128"/>
              </a:endParaRPr>
            </a:p>
          </p:txBody>
        </p:sp>
        <p:sp>
          <p:nvSpPr>
            <p:cNvPr id="195" name="正方形/長方形 194"/>
            <p:cNvSpPr/>
            <p:nvPr/>
          </p:nvSpPr>
          <p:spPr>
            <a:xfrm>
              <a:off x="4874668" y="5623064"/>
              <a:ext cx="3830956" cy="584775"/>
            </a:xfrm>
            <a:prstGeom prst="rect">
              <a:avLst/>
            </a:prstGeom>
          </p:spPr>
          <p:txBody>
            <a:bodyPr wrap="square">
              <a:spAutoFit/>
            </a:bodyPr>
            <a:lstStyle/>
            <a:p>
              <a:pPr algn="ctr"/>
              <a:r>
                <a:rPr lang="ja-JP" altLang="en-US" sz="1600" dirty="0">
                  <a:solidFill>
                    <a:schemeClr val="accent3">
                      <a:lumMod val="50000"/>
                    </a:schemeClr>
                  </a:solidFill>
                  <a:latin typeface="Meiryo" charset="-128"/>
                  <a:ea typeface="Meiryo" charset="-128"/>
                  <a:cs typeface="Meiryo" charset="-128"/>
                </a:rPr>
                <a:t>取引に関わる全員が同じ台帳を保有し</a:t>
              </a:r>
              <a:endParaRPr lang="en-US" altLang="ja-JP" sz="1600" dirty="0">
                <a:solidFill>
                  <a:schemeClr val="accent3">
                    <a:lumMod val="50000"/>
                  </a:schemeClr>
                </a:solidFill>
                <a:latin typeface="Meiryo" charset="-128"/>
                <a:ea typeface="Meiryo" charset="-128"/>
                <a:cs typeface="Meiryo" charset="-128"/>
              </a:endParaRPr>
            </a:p>
            <a:p>
              <a:pPr algn="ctr"/>
              <a:r>
                <a:rPr lang="ja-JP" altLang="en-US" sz="1600" dirty="0">
                  <a:solidFill>
                    <a:schemeClr val="accent3">
                      <a:lumMod val="50000"/>
                    </a:schemeClr>
                  </a:solidFill>
                  <a:latin typeface="Meiryo" charset="-128"/>
                  <a:ea typeface="Meiryo" charset="-128"/>
                  <a:cs typeface="Meiryo" charset="-128"/>
                </a:rPr>
                <a:t>取引の正当性を全員・相互に保証する</a:t>
              </a:r>
            </a:p>
          </p:txBody>
        </p:sp>
        <p:sp>
          <p:nvSpPr>
            <p:cNvPr id="197" name="テキスト ボックス 196"/>
            <p:cNvSpPr txBox="1"/>
            <p:nvPr/>
          </p:nvSpPr>
          <p:spPr>
            <a:xfrm>
              <a:off x="4744123" y="1022775"/>
              <a:ext cx="3877701" cy="400110"/>
            </a:xfrm>
            <a:prstGeom prst="rect">
              <a:avLst/>
            </a:prstGeom>
            <a:noFill/>
          </p:spPr>
          <p:txBody>
            <a:bodyPr wrap="square" rtlCol="0">
              <a:spAutoFit/>
            </a:bodyPr>
            <a:lstStyle/>
            <a:p>
              <a:pPr algn="ctr"/>
              <a:r>
                <a:rPr lang="ja-JP" altLang="en-US" sz="2000" dirty="0">
                  <a:solidFill>
                    <a:schemeClr val="accent3">
                      <a:lumMod val="50000"/>
                    </a:schemeClr>
                  </a:solidFill>
                  <a:latin typeface="Meiryo" charset="-128"/>
                  <a:ea typeface="Meiryo" charset="-128"/>
                  <a:cs typeface="Meiryo" charset="-128"/>
                </a:rPr>
                <a:t>ブロックチェーン（分散台帳）</a:t>
              </a:r>
              <a:endParaRPr kumimoji="1" lang="ja-JP" altLang="en-US" sz="2000" dirty="0">
                <a:solidFill>
                  <a:schemeClr val="accent3">
                    <a:lumMod val="50000"/>
                  </a:schemeClr>
                </a:solidFill>
                <a:latin typeface="Meiryo" charset="-128"/>
                <a:ea typeface="Meiryo" charset="-128"/>
                <a:cs typeface="Meiryo" charset="-128"/>
              </a:endParaRPr>
            </a:p>
          </p:txBody>
        </p:sp>
      </p:grpSp>
    </p:spTree>
    <p:extLst>
      <p:ext uri="{BB962C8B-B14F-4D97-AF65-F5344CB8AC3E}">
        <p14:creationId xmlns:p14="http://schemas.microsoft.com/office/powerpoint/2010/main" val="328210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グループ化 90">
            <a:extLst>
              <a:ext uri="{FF2B5EF4-FFF2-40B4-BE49-F238E27FC236}">
                <a16:creationId xmlns:a16="http://schemas.microsoft.com/office/drawing/2014/main" id="{CFE000FE-02A6-7E49-AC73-5F2A417B9CE9}"/>
              </a:ext>
            </a:extLst>
          </p:cNvPr>
          <p:cNvGrpSpPr/>
          <p:nvPr/>
        </p:nvGrpSpPr>
        <p:grpSpPr>
          <a:xfrm>
            <a:off x="1060556" y="3196413"/>
            <a:ext cx="1682645" cy="1240702"/>
            <a:chOff x="1060556" y="3339531"/>
            <a:chExt cx="1682645" cy="1240702"/>
          </a:xfrm>
        </p:grpSpPr>
        <p:sp>
          <p:nvSpPr>
            <p:cNvPr id="90" name="フリーフォーム 89">
              <a:extLst>
                <a:ext uri="{FF2B5EF4-FFF2-40B4-BE49-F238E27FC236}">
                  <a16:creationId xmlns:a16="http://schemas.microsoft.com/office/drawing/2014/main" id="{2FA10CEF-A982-B24F-A0B2-E597955C8951}"/>
                </a:ext>
              </a:extLst>
            </p:cNvPr>
            <p:cNvSpPr/>
            <p:nvPr/>
          </p:nvSpPr>
          <p:spPr>
            <a:xfrm>
              <a:off x="2037029" y="3350755"/>
              <a:ext cx="706172" cy="1229478"/>
            </a:xfrm>
            <a:custGeom>
              <a:avLst/>
              <a:gdLst>
                <a:gd name="connsiteX0" fmla="*/ 0 w 718019"/>
                <a:gd name="connsiteY0" fmla="*/ 0 h 1251931"/>
                <a:gd name="connsiteX1" fmla="*/ 6137 w 718019"/>
                <a:gd name="connsiteY1" fmla="*/ 1251931 h 1251931"/>
                <a:gd name="connsiteX2" fmla="*/ 718019 w 718019"/>
                <a:gd name="connsiteY2" fmla="*/ 171834 h 1251931"/>
                <a:gd name="connsiteX3" fmla="*/ 711882 w 718019"/>
                <a:gd name="connsiteY3" fmla="*/ 67506 h 1251931"/>
                <a:gd name="connsiteX4" fmla="*/ 0 w 718019"/>
                <a:gd name="connsiteY4" fmla="*/ 0 h 125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019" h="1251931">
                  <a:moveTo>
                    <a:pt x="0" y="0"/>
                  </a:moveTo>
                  <a:cubicBezTo>
                    <a:pt x="2046" y="417310"/>
                    <a:pt x="4091" y="834621"/>
                    <a:pt x="6137" y="1251931"/>
                  </a:cubicBezTo>
                  <a:lnTo>
                    <a:pt x="718019" y="171834"/>
                  </a:lnTo>
                  <a:lnTo>
                    <a:pt x="711882" y="67506"/>
                  </a:lnTo>
                  <a:lnTo>
                    <a:pt x="0" y="0"/>
                  </a:lnTo>
                  <a:close/>
                </a:path>
              </a:pathLst>
            </a:cu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758C3925-EBD7-2D4F-9A99-8B6C4036B8C6}"/>
                </a:ext>
              </a:extLst>
            </p:cNvPr>
            <p:cNvSpPr/>
            <p:nvPr/>
          </p:nvSpPr>
          <p:spPr>
            <a:xfrm>
              <a:off x="1060556" y="3339531"/>
              <a:ext cx="962550" cy="12407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3A75852-2516-B747-BBE2-1E21F51F8916}"/>
                </a:ext>
              </a:extLst>
            </p:cNvPr>
            <p:cNvSpPr/>
            <p:nvPr/>
          </p:nvSpPr>
          <p:spPr>
            <a:xfrm>
              <a:off x="1115920" y="3699784"/>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86" name="正方形/長方形 85">
              <a:extLst>
                <a:ext uri="{FF2B5EF4-FFF2-40B4-BE49-F238E27FC236}">
                  <a16:creationId xmlns:a16="http://schemas.microsoft.com/office/drawing/2014/main" id="{C375ACF3-820C-E843-897B-B1F3F8FCCE4F}"/>
                </a:ext>
              </a:extLst>
            </p:cNvPr>
            <p:cNvSpPr/>
            <p:nvPr/>
          </p:nvSpPr>
          <p:spPr>
            <a:xfrm>
              <a:off x="1115920" y="3900350"/>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87" name="正方形/長方形 86">
              <a:extLst>
                <a:ext uri="{FF2B5EF4-FFF2-40B4-BE49-F238E27FC236}">
                  <a16:creationId xmlns:a16="http://schemas.microsoft.com/office/drawing/2014/main" id="{7868FBAE-3D4E-DE46-B1C3-15C0974EB4AF}"/>
                </a:ext>
              </a:extLst>
            </p:cNvPr>
            <p:cNvSpPr/>
            <p:nvPr/>
          </p:nvSpPr>
          <p:spPr>
            <a:xfrm>
              <a:off x="1115920" y="4107999"/>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88" name="テキスト ボックス 87">
              <a:extLst>
                <a:ext uri="{FF2B5EF4-FFF2-40B4-BE49-F238E27FC236}">
                  <a16:creationId xmlns:a16="http://schemas.microsoft.com/office/drawing/2014/main" id="{A1438374-3952-BF45-BFB7-47EEFB6CE447}"/>
                </a:ext>
              </a:extLst>
            </p:cNvPr>
            <p:cNvSpPr txBox="1"/>
            <p:nvPr/>
          </p:nvSpPr>
          <p:spPr>
            <a:xfrm>
              <a:off x="1356336" y="4280736"/>
              <a:ext cx="377026" cy="246221"/>
            </a:xfrm>
            <a:prstGeom prst="rect">
              <a:avLst/>
            </a:prstGeom>
            <a:noFill/>
          </p:spPr>
          <p:txBody>
            <a:bodyPr wrap="none" rtlCol="0">
              <a:spAutoFit/>
            </a:bodyPr>
            <a:lstStyle/>
            <a:p>
              <a:r>
                <a:rPr kumimoji="1" lang="ja-JP" altLang="en-US" sz="1000">
                  <a:solidFill>
                    <a:schemeClr val="bg1"/>
                  </a:solidFill>
                </a:rPr>
                <a:t>・・・</a:t>
              </a:r>
            </a:p>
          </p:txBody>
        </p:sp>
        <p:sp>
          <p:nvSpPr>
            <p:cNvPr id="89" name="テキスト ボックス 88">
              <a:extLst>
                <a:ext uri="{FF2B5EF4-FFF2-40B4-BE49-F238E27FC236}">
                  <a16:creationId xmlns:a16="http://schemas.microsoft.com/office/drawing/2014/main" id="{5E0F95E2-D858-A24A-9932-787FD5DC7698}"/>
                </a:ext>
              </a:extLst>
            </p:cNvPr>
            <p:cNvSpPr txBox="1"/>
            <p:nvPr/>
          </p:nvSpPr>
          <p:spPr>
            <a:xfrm>
              <a:off x="1060557" y="3397848"/>
              <a:ext cx="960750"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ブロック</a:t>
              </a:r>
            </a:p>
          </p:txBody>
        </p:sp>
      </p:grpSp>
      <p:sp>
        <p:nvSpPr>
          <p:cNvPr id="51" name="円/楕円 50">
            <a:extLst>
              <a:ext uri="{FF2B5EF4-FFF2-40B4-BE49-F238E27FC236}">
                <a16:creationId xmlns:a16="http://schemas.microsoft.com/office/drawing/2014/main" id="{95CFE17E-FE91-3E49-BBE2-D0DB33BDCC3E}"/>
              </a:ext>
            </a:extLst>
          </p:cNvPr>
          <p:cNvSpPr/>
          <p:nvPr/>
        </p:nvSpPr>
        <p:spPr>
          <a:xfrm>
            <a:off x="2902438" y="1251374"/>
            <a:ext cx="3339124" cy="3325633"/>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環状矢印 78">
            <a:extLst>
              <a:ext uri="{FF2B5EF4-FFF2-40B4-BE49-F238E27FC236}">
                <a16:creationId xmlns:a16="http://schemas.microsoft.com/office/drawing/2014/main" id="{86367C21-4DB6-744B-B086-985B470AEC50}"/>
              </a:ext>
            </a:extLst>
          </p:cNvPr>
          <p:cNvSpPr/>
          <p:nvPr/>
        </p:nvSpPr>
        <p:spPr>
          <a:xfrm rot="13754275">
            <a:off x="2983897" y="1283430"/>
            <a:ext cx="3179949" cy="3205730"/>
          </a:xfrm>
          <a:prstGeom prst="circularArrow">
            <a:avLst>
              <a:gd name="adj1" fmla="val 12500"/>
              <a:gd name="adj2" fmla="val 1142319"/>
              <a:gd name="adj3" fmla="val 20457681"/>
              <a:gd name="adj4" fmla="val 802596"/>
              <a:gd name="adj5" fmla="val 12500"/>
            </a:avLst>
          </a:prstGeom>
          <a:solidFill>
            <a:srgbClr val="FF66FF">
              <a:alpha val="172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E17BAB6-5FED-C745-8E55-D85BAF3F65D0}"/>
              </a:ext>
            </a:extLst>
          </p:cNvPr>
          <p:cNvSpPr>
            <a:spLocks noGrp="1"/>
          </p:cNvSpPr>
          <p:nvPr>
            <p:ph type="title"/>
          </p:nvPr>
        </p:nvSpPr>
        <p:spPr/>
        <p:txBody>
          <a:bodyPr/>
          <a:lstStyle/>
          <a:p>
            <a:r>
              <a:rPr kumimoji="1" lang="ja-JP" altLang="en-US"/>
              <a:t>ブロックを追加する手順</a:t>
            </a:r>
          </a:p>
        </p:txBody>
      </p:sp>
      <p:sp>
        <p:nvSpPr>
          <p:cNvPr id="3" name="スライド番号プレースホルダー 2">
            <a:extLst>
              <a:ext uri="{FF2B5EF4-FFF2-40B4-BE49-F238E27FC236}">
                <a16:creationId xmlns:a16="http://schemas.microsoft.com/office/drawing/2014/main" id="{580A6F56-813B-9945-90B8-21DA3E92BE78}"/>
              </a:ext>
            </a:extLst>
          </p:cNvPr>
          <p:cNvSpPr>
            <a:spLocks noGrp="1"/>
          </p:cNvSpPr>
          <p:nvPr>
            <p:ph type="sldNum" sz="quarter" idx="12"/>
          </p:nvPr>
        </p:nvSpPr>
        <p:spPr/>
        <p:txBody>
          <a:bodyPr/>
          <a:lstStyle/>
          <a:p>
            <a:fld id="{8FF8CC5D-A65D-5946-99B5-645367A967AD}" type="slidenum">
              <a:rPr kumimoji="1" lang="ja-JP" altLang="en-US" smtClean="0"/>
              <a:t>136</a:t>
            </a:fld>
            <a:endParaRPr kumimoji="1" lang="ja-JP" altLang="en-US"/>
          </a:p>
        </p:txBody>
      </p:sp>
      <p:grpSp>
        <p:nvGrpSpPr>
          <p:cNvPr id="4" name="図形グループ 39">
            <a:extLst>
              <a:ext uri="{FF2B5EF4-FFF2-40B4-BE49-F238E27FC236}">
                <a16:creationId xmlns:a16="http://schemas.microsoft.com/office/drawing/2014/main" id="{6440DF72-EFCB-064A-A105-9745A66106CC}"/>
              </a:ext>
            </a:extLst>
          </p:cNvPr>
          <p:cNvGrpSpPr/>
          <p:nvPr/>
        </p:nvGrpSpPr>
        <p:grpSpPr>
          <a:xfrm flipH="1">
            <a:off x="4427903" y="858977"/>
            <a:ext cx="291938" cy="625530"/>
            <a:chOff x="1946324" y="4125162"/>
            <a:chExt cx="969964" cy="2007872"/>
          </a:xfrm>
        </p:grpSpPr>
        <p:sp>
          <p:nvSpPr>
            <p:cNvPr id="5" name="円/楕円 4">
              <a:extLst>
                <a:ext uri="{FF2B5EF4-FFF2-40B4-BE49-F238E27FC236}">
                  <a16:creationId xmlns:a16="http://schemas.microsoft.com/office/drawing/2014/main" id="{C966E048-5157-B344-ADC2-6593FB6F827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EAACCB05-4242-5E41-A27C-4C2D165A5D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42">
            <a:extLst>
              <a:ext uri="{FF2B5EF4-FFF2-40B4-BE49-F238E27FC236}">
                <a16:creationId xmlns:a16="http://schemas.microsoft.com/office/drawing/2014/main" id="{F3A59E5A-9821-1B43-B05F-4884AD76CDCA}"/>
              </a:ext>
            </a:extLst>
          </p:cNvPr>
          <p:cNvGrpSpPr/>
          <p:nvPr/>
        </p:nvGrpSpPr>
        <p:grpSpPr>
          <a:xfrm flipH="1">
            <a:off x="2756469" y="2248302"/>
            <a:ext cx="291938" cy="625530"/>
            <a:chOff x="1946324" y="4125162"/>
            <a:chExt cx="969964" cy="2007872"/>
          </a:xfrm>
        </p:grpSpPr>
        <p:sp>
          <p:nvSpPr>
            <p:cNvPr id="8" name="円/楕円 7">
              <a:extLst>
                <a:ext uri="{FF2B5EF4-FFF2-40B4-BE49-F238E27FC236}">
                  <a16:creationId xmlns:a16="http://schemas.microsoft.com/office/drawing/2014/main" id="{CEA59DDF-98A0-5B47-A729-D57DD22C488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6060D01C-952B-4A43-8AB1-EC67E11F0DA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45">
            <a:extLst>
              <a:ext uri="{FF2B5EF4-FFF2-40B4-BE49-F238E27FC236}">
                <a16:creationId xmlns:a16="http://schemas.microsoft.com/office/drawing/2014/main" id="{49EE299E-CCAE-CD43-BB29-E68CA9A4B09B}"/>
              </a:ext>
            </a:extLst>
          </p:cNvPr>
          <p:cNvGrpSpPr/>
          <p:nvPr/>
        </p:nvGrpSpPr>
        <p:grpSpPr>
          <a:xfrm flipH="1">
            <a:off x="3534029" y="4006427"/>
            <a:ext cx="291938" cy="625530"/>
            <a:chOff x="1946324" y="4125162"/>
            <a:chExt cx="969964" cy="2007872"/>
          </a:xfrm>
        </p:grpSpPr>
        <p:sp>
          <p:nvSpPr>
            <p:cNvPr id="11" name="円/楕円 10">
              <a:extLst>
                <a:ext uri="{FF2B5EF4-FFF2-40B4-BE49-F238E27FC236}">
                  <a16:creationId xmlns:a16="http://schemas.microsoft.com/office/drawing/2014/main" id="{6B866AA3-C0CE-4744-AAC2-07C09DFED0ED}"/>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93EAD742-E6F4-8D47-9A33-79B3AB61B28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48">
            <a:extLst>
              <a:ext uri="{FF2B5EF4-FFF2-40B4-BE49-F238E27FC236}">
                <a16:creationId xmlns:a16="http://schemas.microsoft.com/office/drawing/2014/main" id="{C361E7A0-1573-AC4F-9658-A296C8377B50}"/>
              </a:ext>
            </a:extLst>
          </p:cNvPr>
          <p:cNvGrpSpPr/>
          <p:nvPr/>
        </p:nvGrpSpPr>
        <p:grpSpPr>
          <a:xfrm flipH="1">
            <a:off x="5340823" y="4006426"/>
            <a:ext cx="291938" cy="625530"/>
            <a:chOff x="1946324" y="4125162"/>
            <a:chExt cx="969964" cy="2007872"/>
          </a:xfrm>
        </p:grpSpPr>
        <p:sp>
          <p:nvSpPr>
            <p:cNvPr id="14" name="円/楕円 13">
              <a:extLst>
                <a:ext uri="{FF2B5EF4-FFF2-40B4-BE49-F238E27FC236}">
                  <a16:creationId xmlns:a16="http://schemas.microsoft.com/office/drawing/2014/main" id="{7E8FE57E-DD28-EF43-8EE6-E81EAEFCE13A}"/>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a:extLst>
                <a:ext uri="{FF2B5EF4-FFF2-40B4-BE49-F238E27FC236}">
                  <a16:creationId xmlns:a16="http://schemas.microsoft.com/office/drawing/2014/main" id="{E5B18CA7-4A62-D643-9CBA-A48FE0E23D1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51">
            <a:extLst>
              <a:ext uri="{FF2B5EF4-FFF2-40B4-BE49-F238E27FC236}">
                <a16:creationId xmlns:a16="http://schemas.microsoft.com/office/drawing/2014/main" id="{A3DA41A1-A9C0-3946-908C-18A04335F998}"/>
              </a:ext>
            </a:extLst>
          </p:cNvPr>
          <p:cNvGrpSpPr/>
          <p:nvPr/>
        </p:nvGrpSpPr>
        <p:grpSpPr>
          <a:xfrm flipH="1">
            <a:off x="6095592" y="2248303"/>
            <a:ext cx="291938" cy="625530"/>
            <a:chOff x="1946324" y="4125162"/>
            <a:chExt cx="969964" cy="2007872"/>
          </a:xfrm>
        </p:grpSpPr>
        <p:sp>
          <p:nvSpPr>
            <p:cNvPr id="17" name="円/楕円 16">
              <a:extLst>
                <a:ext uri="{FF2B5EF4-FFF2-40B4-BE49-F238E27FC236}">
                  <a16:creationId xmlns:a16="http://schemas.microsoft.com/office/drawing/2014/main" id="{6857017C-90D9-4F47-8521-27A628B152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a:extLst>
                <a:ext uri="{FF2B5EF4-FFF2-40B4-BE49-F238E27FC236}">
                  <a16:creationId xmlns:a16="http://schemas.microsoft.com/office/drawing/2014/main" id="{92FF96E2-1429-8248-8FA2-EFFEC6AA7D4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 name="フローチャート: 複数書類 28">
            <a:extLst>
              <a:ext uri="{FF2B5EF4-FFF2-40B4-BE49-F238E27FC236}">
                <a16:creationId xmlns:a16="http://schemas.microsoft.com/office/drawing/2014/main" id="{7A663CE2-041F-4F49-911D-00E218A88E5D}"/>
              </a:ext>
            </a:extLst>
          </p:cNvPr>
          <p:cNvSpPr/>
          <p:nvPr/>
        </p:nvSpPr>
        <p:spPr>
          <a:xfrm>
            <a:off x="5486792" y="4483587"/>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0" name="フローチャート: 複数書類 29">
            <a:extLst>
              <a:ext uri="{FF2B5EF4-FFF2-40B4-BE49-F238E27FC236}">
                <a16:creationId xmlns:a16="http://schemas.microsoft.com/office/drawing/2014/main" id="{2C7B23E0-E035-F644-87AE-58FDFDA38281}"/>
              </a:ext>
            </a:extLst>
          </p:cNvPr>
          <p:cNvSpPr/>
          <p:nvPr/>
        </p:nvSpPr>
        <p:spPr>
          <a:xfrm>
            <a:off x="6227863" y="2681492"/>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フローチャート: 複数書類 30">
            <a:extLst>
              <a:ext uri="{FF2B5EF4-FFF2-40B4-BE49-F238E27FC236}">
                <a16:creationId xmlns:a16="http://schemas.microsoft.com/office/drawing/2014/main" id="{5A4FFB09-C91C-0A40-B850-2AEFA7CA6E95}"/>
              </a:ext>
            </a:extLst>
          </p:cNvPr>
          <p:cNvSpPr/>
          <p:nvPr/>
        </p:nvSpPr>
        <p:spPr>
          <a:xfrm>
            <a:off x="3633269" y="4483586"/>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フローチャート: 複数書類 31">
            <a:extLst>
              <a:ext uri="{FF2B5EF4-FFF2-40B4-BE49-F238E27FC236}">
                <a16:creationId xmlns:a16="http://schemas.microsoft.com/office/drawing/2014/main" id="{347F66B7-D674-D947-94F5-0CAF10E79F3C}"/>
              </a:ext>
            </a:extLst>
          </p:cNvPr>
          <p:cNvSpPr/>
          <p:nvPr/>
        </p:nvSpPr>
        <p:spPr>
          <a:xfrm>
            <a:off x="2881297" y="270449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フローチャート: 複数書類 32">
            <a:extLst>
              <a:ext uri="{FF2B5EF4-FFF2-40B4-BE49-F238E27FC236}">
                <a16:creationId xmlns:a16="http://schemas.microsoft.com/office/drawing/2014/main" id="{A1D84932-C6B4-F744-AA6D-4833B95AC461}"/>
              </a:ext>
            </a:extLst>
          </p:cNvPr>
          <p:cNvSpPr/>
          <p:nvPr/>
        </p:nvSpPr>
        <p:spPr>
          <a:xfrm>
            <a:off x="4572000" y="1316483"/>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BF452D5C-D851-064A-8C65-ADDD5CCC8C65}"/>
              </a:ext>
            </a:extLst>
          </p:cNvPr>
          <p:cNvSpPr/>
          <p:nvPr/>
        </p:nvSpPr>
        <p:spPr>
          <a:xfrm>
            <a:off x="2750219" y="2925495"/>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ＭＳ Ｐゴシック"/>
                <a:ea typeface="ＭＳ Ｐゴシック"/>
                <a:cs typeface="ＭＳ Ｐゴシック"/>
              </a:rPr>
              <a:t>ブロック</a:t>
            </a:r>
            <a:r>
              <a:rPr lang="en-US" altLang="ja-JP" sz="600" dirty="0">
                <a:solidFill>
                  <a:srgbClr val="FFFFFF"/>
                </a:solidFill>
                <a:latin typeface="ＭＳ Ｐゴシック"/>
                <a:ea typeface="ＭＳ Ｐゴシック"/>
                <a:cs typeface="ＭＳ Ｐゴシック"/>
              </a:rPr>
              <a:t>A</a:t>
            </a:r>
            <a:endParaRPr kumimoji="1" lang="ja-JP" altLang="en-US" sz="6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B2C7EE87-F1B0-B442-B986-EDB3D391477C}"/>
              </a:ext>
            </a:extLst>
          </p:cNvPr>
          <p:cNvSpPr/>
          <p:nvPr/>
        </p:nvSpPr>
        <p:spPr>
          <a:xfrm>
            <a:off x="4435660" y="1558490"/>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5F420B6C-FC2C-E34B-BE45-37236BDF0980}"/>
              </a:ext>
            </a:extLst>
          </p:cNvPr>
          <p:cNvSpPr/>
          <p:nvPr/>
        </p:nvSpPr>
        <p:spPr>
          <a:xfrm>
            <a:off x="6111401" y="2914424"/>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5EBC7D5E-46F6-F44A-82E6-89780BCDC9BC}"/>
              </a:ext>
            </a:extLst>
          </p:cNvPr>
          <p:cNvSpPr/>
          <p:nvPr/>
        </p:nvSpPr>
        <p:spPr>
          <a:xfrm>
            <a:off x="3520105" y="4692581"/>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EEA33384-5BF3-0A4E-A278-D694D30620B3}"/>
              </a:ext>
            </a:extLst>
          </p:cNvPr>
          <p:cNvSpPr/>
          <p:nvPr/>
        </p:nvSpPr>
        <p:spPr>
          <a:xfrm>
            <a:off x="5338688" y="4692580"/>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1D79A94F-71B0-1E4D-A4A9-E506E4350C82}"/>
              </a:ext>
            </a:extLst>
          </p:cNvPr>
          <p:cNvSpPr/>
          <p:nvPr/>
        </p:nvSpPr>
        <p:spPr>
          <a:xfrm>
            <a:off x="2750219" y="3086645"/>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ブロック</a:t>
            </a:r>
            <a:r>
              <a:rPr kumimoji="1" lang="en-US" altLang="ja-JP" sz="600" dirty="0">
                <a:solidFill>
                  <a:srgbClr val="FFFFFF"/>
                </a:solidFill>
                <a:latin typeface="ＭＳ Ｐゴシック"/>
                <a:ea typeface="ＭＳ Ｐゴシック"/>
                <a:cs typeface="ＭＳ Ｐゴシック"/>
              </a:rPr>
              <a:t>B</a:t>
            </a:r>
            <a:endParaRPr kumimoji="1" lang="ja-JP" altLang="en-US" sz="6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51A574CC-65A3-3B46-A4A0-B06C201220B7}"/>
              </a:ext>
            </a:extLst>
          </p:cNvPr>
          <p:cNvSpPr/>
          <p:nvPr/>
        </p:nvSpPr>
        <p:spPr>
          <a:xfrm>
            <a:off x="4435660" y="1719640"/>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E9F23D46-E11E-194A-9263-9202C208B549}"/>
              </a:ext>
            </a:extLst>
          </p:cNvPr>
          <p:cNvSpPr/>
          <p:nvPr/>
        </p:nvSpPr>
        <p:spPr>
          <a:xfrm>
            <a:off x="6111401" y="3075574"/>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B9A15D8B-D07F-CE45-8F80-32F3F916A913}"/>
              </a:ext>
            </a:extLst>
          </p:cNvPr>
          <p:cNvSpPr/>
          <p:nvPr/>
        </p:nvSpPr>
        <p:spPr>
          <a:xfrm>
            <a:off x="3520105" y="4853731"/>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ABCEB570-ADC8-B442-9C47-D0C16645B8C5}"/>
              </a:ext>
            </a:extLst>
          </p:cNvPr>
          <p:cNvSpPr/>
          <p:nvPr/>
        </p:nvSpPr>
        <p:spPr>
          <a:xfrm>
            <a:off x="5338688" y="4853730"/>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026373D2-889C-0D43-AC16-312D8EB68371}"/>
              </a:ext>
            </a:extLst>
          </p:cNvPr>
          <p:cNvSpPr/>
          <p:nvPr/>
        </p:nvSpPr>
        <p:spPr>
          <a:xfrm>
            <a:off x="2750219" y="325473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ブロック</a:t>
            </a:r>
            <a:r>
              <a:rPr kumimoji="1" lang="en-US" altLang="ja-JP" sz="600" dirty="0">
                <a:solidFill>
                  <a:srgbClr val="FFFFFF"/>
                </a:solidFill>
                <a:latin typeface="ＭＳ Ｐゴシック"/>
                <a:ea typeface="ＭＳ Ｐゴシック"/>
                <a:cs typeface="ＭＳ Ｐゴシック"/>
              </a:rPr>
              <a:t>C</a:t>
            </a:r>
            <a:endParaRPr kumimoji="1" lang="ja-JP" altLang="en-US" sz="6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CA392BAB-BD8B-D344-9B50-A7E0BD82A30B}"/>
              </a:ext>
            </a:extLst>
          </p:cNvPr>
          <p:cNvSpPr/>
          <p:nvPr/>
        </p:nvSpPr>
        <p:spPr>
          <a:xfrm>
            <a:off x="4435660" y="207814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8822ED83-CAA3-734B-999A-E7D192C07FB8}"/>
              </a:ext>
            </a:extLst>
          </p:cNvPr>
          <p:cNvSpPr/>
          <p:nvPr/>
        </p:nvSpPr>
        <p:spPr>
          <a:xfrm>
            <a:off x="6111401" y="3434074"/>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7D592011-CE05-D64A-B54A-B599B8CA0532}"/>
              </a:ext>
            </a:extLst>
          </p:cNvPr>
          <p:cNvSpPr/>
          <p:nvPr/>
        </p:nvSpPr>
        <p:spPr>
          <a:xfrm>
            <a:off x="3520105" y="5212231"/>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6451D1AD-801B-294B-8717-648601707D44}"/>
              </a:ext>
            </a:extLst>
          </p:cNvPr>
          <p:cNvSpPr/>
          <p:nvPr/>
        </p:nvSpPr>
        <p:spPr>
          <a:xfrm>
            <a:off x="5338688" y="521223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53" name="直線矢印コネクタ 52">
            <a:extLst>
              <a:ext uri="{FF2B5EF4-FFF2-40B4-BE49-F238E27FC236}">
                <a16:creationId xmlns:a16="http://schemas.microsoft.com/office/drawing/2014/main" id="{660A0CE6-FB18-B844-9CA6-4451B4FCC7DD}"/>
              </a:ext>
            </a:extLst>
          </p:cNvPr>
          <p:cNvCxnSpPr>
            <a:cxnSpLocks/>
            <a:stCxn id="46" idx="3"/>
            <a:endCxn id="48" idx="1"/>
          </p:cNvCxnSpPr>
          <p:nvPr/>
        </p:nvCxnSpPr>
        <p:spPr>
          <a:xfrm>
            <a:off x="3269152" y="3312076"/>
            <a:ext cx="2842249" cy="179344"/>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直線矢印コネクタ 53">
            <a:extLst>
              <a:ext uri="{FF2B5EF4-FFF2-40B4-BE49-F238E27FC236}">
                <a16:creationId xmlns:a16="http://schemas.microsoft.com/office/drawing/2014/main" id="{798E6DD2-9961-6B48-9B35-1FCE100D62B3}"/>
              </a:ext>
            </a:extLst>
          </p:cNvPr>
          <p:cNvCxnSpPr>
            <a:cxnSpLocks/>
            <a:stCxn id="46" idx="3"/>
            <a:endCxn id="47" idx="1"/>
          </p:cNvCxnSpPr>
          <p:nvPr/>
        </p:nvCxnSpPr>
        <p:spPr>
          <a:xfrm flipV="1">
            <a:off x="3269152" y="2135486"/>
            <a:ext cx="1166508" cy="1176590"/>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D88B0F0F-142A-DA43-B2CD-2B4A5C84F0C6}"/>
              </a:ext>
            </a:extLst>
          </p:cNvPr>
          <p:cNvCxnSpPr>
            <a:cxnSpLocks/>
            <a:stCxn id="46" idx="3"/>
            <a:endCxn id="49" idx="1"/>
          </p:cNvCxnSpPr>
          <p:nvPr/>
        </p:nvCxnSpPr>
        <p:spPr>
          <a:xfrm>
            <a:off x="3269152" y="3312076"/>
            <a:ext cx="250953" cy="1957501"/>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21574CCB-9EF1-3243-804B-A698A2AA34E3}"/>
              </a:ext>
            </a:extLst>
          </p:cNvPr>
          <p:cNvCxnSpPr>
            <a:cxnSpLocks/>
            <a:stCxn id="46" idx="3"/>
            <a:endCxn id="50" idx="1"/>
          </p:cNvCxnSpPr>
          <p:nvPr/>
        </p:nvCxnSpPr>
        <p:spPr>
          <a:xfrm>
            <a:off x="3269152" y="3312076"/>
            <a:ext cx="2069536" cy="1957500"/>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6" name="テキスト ボックス 65">
            <a:extLst>
              <a:ext uri="{FF2B5EF4-FFF2-40B4-BE49-F238E27FC236}">
                <a16:creationId xmlns:a16="http://schemas.microsoft.com/office/drawing/2014/main" id="{A0740386-428D-2F47-8139-E4F8E4021CDA}"/>
              </a:ext>
            </a:extLst>
          </p:cNvPr>
          <p:cNvSpPr txBox="1"/>
          <p:nvPr/>
        </p:nvSpPr>
        <p:spPr>
          <a:xfrm>
            <a:off x="6012265" y="3728580"/>
            <a:ext cx="2921647" cy="892552"/>
          </a:xfrm>
          <a:prstGeom prst="rect">
            <a:avLst/>
          </a:prstGeom>
          <a:noFill/>
        </p:spPr>
        <p:txBody>
          <a:bodyPr wrap="squar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①「ブロック</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C</a:t>
            </a:r>
            <a:r>
              <a:rPr kumimoji="1" lang="ja-JP" altLang="en-US" sz="1200">
                <a:solidFill>
                  <a:schemeClr val="accent3">
                    <a:lumMod val="75000"/>
                  </a:schemeClr>
                </a:solidFill>
                <a:latin typeface="Meiryo" panose="020B0604030504040204" pitchFamily="34" charset="-128"/>
                <a:ea typeface="Meiryo" panose="020B0604030504040204" pitchFamily="34" charset="-128"/>
              </a:rPr>
              <a:t>」を追加する権利を持つノードが、全ノードに「ブロック</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C</a:t>
            </a:r>
            <a:r>
              <a:rPr kumimoji="1" lang="ja-JP" altLang="en-US" sz="1200">
                <a:solidFill>
                  <a:schemeClr val="accent3">
                    <a:lumMod val="75000"/>
                  </a:schemeClr>
                </a:solidFill>
                <a:latin typeface="Meiryo" panose="020B0604030504040204" pitchFamily="34" charset="-128"/>
                <a:ea typeface="Meiryo" panose="020B0604030504040204" pitchFamily="34" charset="-128"/>
              </a:rPr>
              <a:t>」をブロードキャスト</a:t>
            </a:r>
            <a:r>
              <a:rPr kumimoji="1" lang="ja-JP" altLang="en-US" sz="1200" baseline="30000">
                <a:solidFill>
                  <a:schemeClr val="accent3">
                    <a:lumMod val="75000"/>
                  </a:schemeClr>
                </a:solidFill>
                <a:latin typeface="Meiryo" panose="020B0604030504040204" pitchFamily="34" charset="-128"/>
                <a:ea typeface="Meiryo" panose="020B0604030504040204" pitchFamily="34" charset="-128"/>
              </a:rPr>
              <a:t>＊</a:t>
            </a:r>
            <a:endParaRPr kumimoji="1" lang="en-US" altLang="ja-JP" sz="1200" baseline="30000" dirty="0">
              <a:solidFill>
                <a:schemeClr val="accent3">
                  <a:lumMod val="75000"/>
                </a:schemeClr>
              </a:solidFill>
              <a:latin typeface="Meiryo" panose="020B0604030504040204" pitchFamily="34" charset="-128"/>
              <a:ea typeface="Meiryo" panose="020B0604030504040204" pitchFamily="34" charset="-128"/>
            </a:endParaRPr>
          </a:p>
          <a:p>
            <a:r>
              <a:rPr lang="ja-JP" altLang="en-US" sz="800">
                <a:solidFill>
                  <a:schemeClr val="accent3">
                    <a:lumMod val="75000"/>
                  </a:schemeClr>
                </a:solidFill>
                <a:latin typeface="Meiryo" panose="020B0604030504040204" pitchFamily="34" charset="-128"/>
                <a:ea typeface="Meiryo" panose="020B0604030504040204" pitchFamily="34" charset="-128"/>
              </a:rPr>
              <a:t>＊同時通報、不特定多数に同じ情報を同時に送ること</a:t>
            </a:r>
            <a:endParaRPr lang="ja-JP" altLang="en-US" sz="800">
              <a:solidFill>
                <a:schemeClr val="accent3">
                  <a:lumMod val="75000"/>
                </a:schemeClr>
              </a:solidFill>
            </a:endParaRPr>
          </a:p>
          <a:p>
            <a:endParaRPr kumimoji="1" lang="ja-JP" altLang="en-US" sz="1200" baseline="30000">
              <a:solidFill>
                <a:schemeClr val="accent3">
                  <a:lumMod val="75000"/>
                </a:schemeClr>
              </a:solidFill>
              <a:latin typeface="Meiryo" panose="020B0604030504040204" pitchFamily="34" charset="-128"/>
              <a:ea typeface="Meiryo" panose="020B0604030504040204" pitchFamily="34" charset="-128"/>
            </a:endParaRPr>
          </a:p>
        </p:txBody>
      </p:sp>
      <p:sp>
        <p:nvSpPr>
          <p:cNvPr id="73" name="上矢印 72">
            <a:extLst>
              <a:ext uri="{FF2B5EF4-FFF2-40B4-BE49-F238E27FC236}">
                <a16:creationId xmlns:a16="http://schemas.microsoft.com/office/drawing/2014/main" id="{7827B09B-01DD-744B-9315-9DFAF65490AB}"/>
              </a:ext>
            </a:extLst>
          </p:cNvPr>
          <p:cNvSpPr/>
          <p:nvPr/>
        </p:nvSpPr>
        <p:spPr>
          <a:xfrm>
            <a:off x="6263126" y="3254730"/>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a:extLst>
              <a:ext uri="{FF2B5EF4-FFF2-40B4-BE49-F238E27FC236}">
                <a16:creationId xmlns:a16="http://schemas.microsoft.com/office/drawing/2014/main" id="{CDFE17C2-0D13-1744-A757-4EC2DC5C6D98}"/>
              </a:ext>
            </a:extLst>
          </p:cNvPr>
          <p:cNvSpPr/>
          <p:nvPr/>
        </p:nvSpPr>
        <p:spPr>
          <a:xfrm>
            <a:off x="3685622" y="5037306"/>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上矢印 74">
            <a:extLst>
              <a:ext uri="{FF2B5EF4-FFF2-40B4-BE49-F238E27FC236}">
                <a16:creationId xmlns:a16="http://schemas.microsoft.com/office/drawing/2014/main" id="{DE74B8C0-BB5B-CA4D-B561-03BE19E1710F}"/>
              </a:ext>
            </a:extLst>
          </p:cNvPr>
          <p:cNvSpPr/>
          <p:nvPr/>
        </p:nvSpPr>
        <p:spPr>
          <a:xfrm>
            <a:off x="4587680" y="1910011"/>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上矢印 75">
            <a:extLst>
              <a:ext uri="{FF2B5EF4-FFF2-40B4-BE49-F238E27FC236}">
                <a16:creationId xmlns:a16="http://schemas.microsoft.com/office/drawing/2014/main" id="{45BFFB2F-5C5D-7F40-AA82-31675E2ACAD7}"/>
              </a:ext>
            </a:extLst>
          </p:cNvPr>
          <p:cNvSpPr/>
          <p:nvPr/>
        </p:nvSpPr>
        <p:spPr>
          <a:xfrm>
            <a:off x="5502080" y="5042707"/>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6395C68-9DA6-CA49-BB5E-7A8FC5C5EDDA}"/>
              </a:ext>
            </a:extLst>
          </p:cNvPr>
          <p:cNvSpPr txBox="1"/>
          <p:nvPr/>
        </p:nvSpPr>
        <p:spPr>
          <a:xfrm>
            <a:off x="4894468" y="1866668"/>
            <a:ext cx="3614574" cy="276999"/>
          </a:xfrm>
          <a:prstGeom prst="rect">
            <a:avLst/>
          </a:prstGeom>
          <a:noFill/>
        </p:spPr>
        <p:txBody>
          <a:bodyPr wrap="squar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②「ブロック</a:t>
            </a:r>
            <a:r>
              <a:rPr kumimoji="1" lang="en-US" altLang="ja-JP" sz="1200" dirty="0">
                <a:solidFill>
                  <a:schemeClr val="accent6">
                    <a:lumMod val="75000"/>
                  </a:schemeClr>
                </a:solidFill>
                <a:latin typeface="Meiryo" panose="020B0604030504040204" pitchFamily="34" charset="-128"/>
                <a:ea typeface="Meiryo" panose="020B0604030504040204" pitchFamily="34" charset="-128"/>
              </a:rPr>
              <a:t>C</a:t>
            </a:r>
            <a:r>
              <a:rPr kumimoji="1" lang="ja-JP" altLang="en-US" sz="1200">
                <a:solidFill>
                  <a:schemeClr val="accent6">
                    <a:lumMod val="75000"/>
                  </a:schemeClr>
                </a:solidFill>
                <a:latin typeface="Meiryo" panose="020B0604030504040204" pitchFamily="34" charset="-128"/>
                <a:ea typeface="Meiryo" panose="020B0604030504040204" pitchFamily="34" charset="-128"/>
              </a:rPr>
              <a:t>」が正しいことを検証して追加</a:t>
            </a:r>
            <a:endParaRPr kumimoji="1" lang="ja-JP" altLang="en-US" sz="1200" baseline="30000">
              <a:solidFill>
                <a:schemeClr val="accent6">
                  <a:lumMod val="75000"/>
                </a:schemeClr>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A100E8A9-E4F9-0348-BECE-5E11AC6F1434}"/>
              </a:ext>
            </a:extLst>
          </p:cNvPr>
          <p:cNvSpPr txBox="1"/>
          <p:nvPr/>
        </p:nvSpPr>
        <p:spPr>
          <a:xfrm>
            <a:off x="410562" y="1716150"/>
            <a:ext cx="3593088" cy="276999"/>
          </a:xfrm>
          <a:prstGeom prst="rect">
            <a:avLst/>
          </a:prstGeom>
          <a:noFill/>
        </p:spPr>
        <p:txBody>
          <a:bodyPr wrap="square" rtlCol="0">
            <a:spAutoFit/>
          </a:bodyPr>
          <a:lstStyle/>
          <a:p>
            <a:r>
              <a:rPr kumimoji="1" lang="ja-JP" altLang="en-US" sz="1200">
                <a:solidFill>
                  <a:srgbClr val="FF66FF"/>
                </a:solidFill>
                <a:latin typeface="Meiryo" panose="020B0604030504040204" pitchFamily="34" charset="-128"/>
                <a:ea typeface="Meiryo" panose="020B0604030504040204" pitchFamily="34" charset="-128"/>
              </a:rPr>
              <a:t>③全体が「ブロック</a:t>
            </a:r>
            <a:r>
              <a:rPr kumimoji="1" lang="en-US" altLang="ja-JP" sz="1200" dirty="0">
                <a:solidFill>
                  <a:srgbClr val="FF66FF"/>
                </a:solidFill>
                <a:latin typeface="Meiryo" panose="020B0604030504040204" pitchFamily="34" charset="-128"/>
                <a:ea typeface="Meiryo" panose="020B0604030504040204" pitchFamily="34" charset="-128"/>
              </a:rPr>
              <a:t>C</a:t>
            </a:r>
            <a:r>
              <a:rPr kumimoji="1" lang="ja-JP" altLang="en-US" sz="1200">
                <a:solidFill>
                  <a:srgbClr val="FF66FF"/>
                </a:solidFill>
                <a:latin typeface="Meiryo" panose="020B0604030504040204" pitchFamily="34" charset="-128"/>
                <a:ea typeface="Meiryo" panose="020B0604030504040204" pitchFamily="34" charset="-128"/>
              </a:rPr>
              <a:t>が最新である状態に遷移</a:t>
            </a:r>
            <a:endParaRPr kumimoji="1" lang="ja-JP" altLang="en-US" sz="1200" baseline="30000">
              <a:solidFill>
                <a:srgbClr val="FF66FF"/>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08108DEA-4FC8-564F-9A5C-47C1921B3BA7}"/>
              </a:ext>
            </a:extLst>
          </p:cNvPr>
          <p:cNvSpPr txBox="1"/>
          <p:nvPr/>
        </p:nvSpPr>
        <p:spPr>
          <a:xfrm>
            <a:off x="355794" y="5478700"/>
            <a:ext cx="5202065" cy="738664"/>
          </a:xfrm>
          <a:prstGeom prst="rect">
            <a:avLst/>
          </a:prstGeom>
          <a:noFill/>
        </p:spPr>
        <p:txBody>
          <a:bodyPr wrap="none" rtlCol="0">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全ノードは</a:t>
            </a:r>
            <a:r>
              <a:rPr lang="en-US" altLang="ja-JP" sz="1400" dirty="0">
                <a:latin typeface="Meiryo" panose="020B0604030504040204" pitchFamily="34" charset="-128"/>
                <a:ea typeface="Meiryo" panose="020B0604030504040204" pitchFamily="34" charset="-128"/>
              </a:rPr>
              <a:t>P2P</a:t>
            </a:r>
            <a:r>
              <a:rPr lang="ja-JP" altLang="en-US" sz="1400">
                <a:latin typeface="Meiryo" panose="020B0604030504040204" pitchFamily="34" charset="-128"/>
                <a:ea typeface="Meiryo" panose="020B0604030504040204" pitchFamily="34" charset="-128"/>
              </a:rPr>
              <a:t>ネットワークで対等な関係で接続される</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全ノードが同じ内容を同時に共有＝</a:t>
            </a:r>
            <a:r>
              <a:rPr kumimoji="1" lang="en-US" altLang="ja-JP" sz="1400" dirty="0">
                <a:latin typeface="Meiryo" panose="020B0604030504040204" pitchFamily="34" charset="-128"/>
                <a:ea typeface="Meiryo" panose="020B0604030504040204" pitchFamily="34" charset="-128"/>
              </a:rPr>
              <a:t> </a:t>
            </a:r>
            <a:r>
              <a:rPr kumimoji="1" lang="ja-JP" altLang="en-US" sz="1400" b="1">
                <a:latin typeface="Meiryo" panose="020B0604030504040204" pitchFamily="34" charset="-128"/>
                <a:ea typeface="Meiryo" panose="020B0604030504040204" pitchFamily="34" charset="-128"/>
              </a:rPr>
              <a:t>共有台帳</a:t>
            </a:r>
            <a:r>
              <a:rPr kumimoji="1" lang="ja-JP" altLang="en-US" sz="1400">
                <a:solidFill>
                  <a:schemeClr val="bg1">
                    <a:lumMod val="50000"/>
                  </a:schemeClr>
                </a:solidFill>
                <a:latin typeface="Meiryo" panose="020B0604030504040204" pitchFamily="34" charset="-128"/>
                <a:ea typeface="Meiryo" panose="020B0604030504040204" pitchFamily="34" charset="-128"/>
              </a:rPr>
              <a:t>＞分散台帳</a:t>
            </a:r>
            <a:endParaRPr kumimoji="1" lang="en-US" altLang="ja-JP" sz="1400" dirty="0">
              <a:solidFill>
                <a:schemeClr val="bg1">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検証可能なデータ構造を有し全員で正しさを保証し合う</a:t>
            </a:r>
            <a:endParaRPr kumimoji="1" lang="en-US" altLang="ja-JP" sz="1400" dirty="0">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6089EAC5-8F3B-394E-BA1A-CCD0E447414A}"/>
              </a:ext>
            </a:extLst>
          </p:cNvPr>
          <p:cNvSpPr/>
          <p:nvPr/>
        </p:nvSpPr>
        <p:spPr>
          <a:xfrm>
            <a:off x="457053" y="6392133"/>
            <a:ext cx="8476859" cy="215444"/>
          </a:xfrm>
          <a:prstGeom prst="rect">
            <a:avLst/>
          </a:prstGeom>
        </p:spPr>
        <p:txBody>
          <a:bodyPr wrap="square">
            <a:spAutoFit/>
          </a:bodyPr>
          <a:lstStyle/>
          <a:p>
            <a:r>
              <a:rPr lang="ja-JP" altLang="en-US" sz="800">
                <a:latin typeface="Meiryo" panose="020B0604030504040204" pitchFamily="34" charset="-128"/>
                <a:ea typeface="Meiryo" panose="020B0604030504040204" pitchFamily="34" charset="-128"/>
              </a:rPr>
              <a:t>P2P</a:t>
            </a:r>
            <a:r>
              <a:rPr lang="en-US" altLang="ja-JP" sz="800" dirty="0">
                <a:latin typeface="Meiryo" panose="020B0604030504040204" pitchFamily="34" charset="-128"/>
                <a:ea typeface="Meiryo" panose="020B0604030504040204" pitchFamily="34" charset="-128"/>
              </a:rPr>
              <a:t>/</a:t>
            </a:r>
            <a:r>
              <a:rPr lang="ja-JP" altLang="en-US" sz="800">
                <a:latin typeface="Meiryo" panose="020B0604030504040204" pitchFamily="34" charset="-128"/>
                <a:ea typeface="Meiryo" panose="020B0604030504040204" pitchFamily="34" charset="-128"/>
              </a:rPr>
              <a:t>Peer to Peerネットワークとは、複数の端末間で通信を行う際のアーキテクチャのひとつで、対等の者（Peer）同士が通信をすることを特徴とする通信方式。</a:t>
            </a:r>
          </a:p>
        </p:txBody>
      </p:sp>
      <p:grpSp>
        <p:nvGrpSpPr>
          <p:cNvPr id="23" name="グループ化 22">
            <a:extLst>
              <a:ext uri="{FF2B5EF4-FFF2-40B4-BE49-F238E27FC236}">
                <a16:creationId xmlns:a16="http://schemas.microsoft.com/office/drawing/2014/main" id="{55F9B276-C65E-9149-B5FC-3B26A75986B3}"/>
              </a:ext>
            </a:extLst>
          </p:cNvPr>
          <p:cNvGrpSpPr/>
          <p:nvPr/>
        </p:nvGrpSpPr>
        <p:grpSpPr>
          <a:xfrm>
            <a:off x="5338688" y="5528612"/>
            <a:ext cx="3576651" cy="646331"/>
            <a:chOff x="5338688" y="5528612"/>
            <a:chExt cx="3576651" cy="646331"/>
          </a:xfrm>
        </p:grpSpPr>
        <p:sp>
          <p:nvSpPr>
            <p:cNvPr id="21" name="テキスト ボックス 20">
              <a:extLst>
                <a:ext uri="{FF2B5EF4-FFF2-40B4-BE49-F238E27FC236}">
                  <a16:creationId xmlns:a16="http://schemas.microsoft.com/office/drawing/2014/main" id="{AFD3EBDE-7673-4A48-86A5-D6260C492E7D}"/>
                </a:ext>
              </a:extLst>
            </p:cNvPr>
            <p:cNvSpPr txBox="1"/>
            <p:nvPr/>
          </p:nvSpPr>
          <p:spPr>
            <a:xfrm>
              <a:off x="5960684" y="5528612"/>
              <a:ext cx="2954655" cy="646331"/>
            </a:xfrm>
            <a:prstGeom prst="rect">
              <a:avLst/>
            </a:prstGeom>
            <a:noFill/>
          </p:spPr>
          <p:txBody>
            <a:bodyPr wrap="none" rtlCol="0">
              <a:spAutoFit/>
            </a:bodyPr>
            <a:lstStyle/>
            <a:p>
              <a:r>
                <a:rPr lang="ja-JP" altLang="en-US" b="1">
                  <a:solidFill>
                    <a:srgbClr val="0070C0"/>
                  </a:solidFill>
                  <a:latin typeface="Meiryo" panose="020B0604030504040204" pitchFamily="34" charset="-128"/>
                  <a:ea typeface="Meiryo" panose="020B0604030504040204" pitchFamily="34" charset="-128"/>
                </a:rPr>
                <a:t>権限や信頼性を保証された</a:t>
              </a:r>
              <a:endParaRPr lang="en-US" altLang="ja-JP" b="1" dirty="0">
                <a:solidFill>
                  <a:srgbClr val="0070C0"/>
                </a:solidFill>
                <a:latin typeface="Meiryo" panose="020B0604030504040204" pitchFamily="34" charset="-128"/>
                <a:ea typeface="Meiryo" panose="020B0604030504040204" pitchFamily="34" charset="-128"/>
              </a:endParaRPr>
            </a:p>
            <a:p>
              <a:r>
                <a:rPr kumimoji="1" lang="ja-JP" altLang="en-US" b="1">
                  <a:solidFill>
                    <a:srgbClr val="0070C0"/>
                  </a:solidFill>
                  <a:latin typeface="Meiryo" panose="020B0604030504040204" pitchFamily="34" charset="-128"/>
                  <a:ea typeface="Meiryo" panose="020B0604030504040204" pitchFamily="34" charset="-128"/>
                </a:rPr>
                <a:t>特定の管理者を不要にする</a:t>
              </a:r>
            </a:p>
          </p:txBody>
        </p:sp>
        <p:sp>
          <p:nvSpPr>
            <p:cNvPr id="22" name="右矢印 21">
              <a:extLst>
                <a:ext uri="{FF2B5EF4-FFF2-40B4-BE49-F238E27FC236}">
                  <a16:creationId xmlns:a16="http://schemas.microsoft.com/office/drawing/2014/main" id="{84791981-A555-EE44-B8EC-BE4A8C52A03E}"/>
                </a:ext>
              </a:extLst>
            </p:cNvPr>
            <p:cNvSpPr/>
            <p:nvPr/>
          </p:nvSpPr>
          <p:spPr>
            <a:xfrm>
              <a:off x="5338688" y="5528612"/>
              <a:ext cx="621996" cy="56208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5574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down)">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par>
                                <p:cTn id="20" presetID="22" presetClass="entr" presetSubtype="8"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par>
                                <p:cTn id="29" presetID="22" presetClass="entr" presetSubtype="8"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500"/>
                                        <p:tgtEl>
                                          <p:spTgt spid="6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par>
                                <p:cTn id="35" presetID="22" presetClass="entr" presetSubtype="8"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p:tgtEl>
                                          <p:spTgt spid="74"/>
                                        </p:tgtEl>
                                        <p:attrNameLst>
                                          <p:attrName>ppt_y</p:attrName>
                                        </p:attrNameLst>
                                      </p:cBhvr>
                                      <p:tavLst>
                                        <p:tav tm="0">
                                          <p:val>
                                            <p:strVal val="#ppt_y+#ppt_h*1.125000"/>
                                          </p:val>
                                        </p:tav>
                                        <p:tav tm="100000">
                                          <p:val>
                                            <p:strVal val="#ppt_y"/>
                                          </p:val>
                                        </p:tav>
                                      </p:tavLst>
                                    </p:anim>
                                    <p:animEffect transition="in" filter="wipe(up)">
                                      <p:cBhvr>
                                        <p:cTn id="48" dur="500"/>
                                        <p:tgtEl>
                                          <p:spTgt spid="74"/>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anim calcmode="lin" valueType="num">
                                      <p:cBhvr additive="base">
                                        <p:cTn id="51" dur="500"/>
                                        <p:tgtEl>
                                          <p:spTgt spid="76"/>
                                        </p:tgtEl>
                                        <p:attrNameLst>
                                          <p:attrName>ppt_y</p:attrName>
                                        </p:attrNameLst>
                                      </p:cBhvr>
                                      <p:tavLst>
                                        <p:tav tm="0">
                                          <p:val>
                                            <p:strVal val="#ppt_y+#ppt_h*1.125000"/>
                                          </p:val>
                                        </p:tav>
                                        <p:tav tm="100000">
                                          <p:val>
                                            <p:strVal val="#ppt_y"/>
                                          </p:val>
                                        </p:tav>
                                      </p:tavLst>
                                    </p:anim>
                                    <p:animEffect transition="in" filter="wipe(up)">
                                      <p:cBhvr>
                                        <p:cTn id="52" dur="500"/>
                                        <p:tgtEl>
                                          <p:spTgt spid="76"/>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p:tgtEl>
                                          <p:spTgt spid="75"/>
                                        </p:tgtEl>
                                        <p:attrNameLst>
                                          <p:attrName>ppt_y</p:attrName>
                                        </p:attrNameLst>
                                      </p:cBhvr>
                                      <p:tavLst>
                                        <p:tav tm="0">
                                          <p:val>
                                            <p:strVal val="#ppt_y+#ppt_h*1.125000"/>
                                          </p:val>
                                        </p:tav>
                                        <p:tav tm="100000">
                                          <p:val>
                                            <p:strVal val="#ppt_y"/>
                                          </p:val>
                                        </p:tav>
                                      </p:tavLst>
                                    </p:anim>
                                    <p:animEffect transition="in" filter="wipe(up)">
                                      <p:cBhvr>
                                        <p:cTn id="56" dur="500"/>
                                        <p:tgtEl>
                                          <p:spTgt spid="75"/>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p:tgtEl>
                                          <p:spTgt spid="73"/>
                                        </p:tgtEl>
                                        <p:attrNameLst>
                                          <p:attrName>ppt_y</p:attrName>
                                        </p:attrNameLst>
                                      </p:cBhvr>
                                      <p:tavLst>
                                        <p:tav tm="0">
                                          <p:val>
                                            <p:strVal val="#ppt_y+#ppt_h*1.125000"/>
                                          </p:val>
                                        </p:tav>
                                        <p:tav tm="100000">
                                          <p:val>
                                            <p:strVal val="#ppt_y"/>
                                          </p:val>
                                        </p:tav>
                                      </p:tavLst>
                                    </p:anim>
                                    <p:animEffect transition="in" filter="wipe(up)">
                                      <p:cBhvr>
                                        <p:cTn id="60" dur="500"/>
                                        <p:tgtEl>
                                          <p:spTgt spid="73"/>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anim calcmode="lin" valueType="num">
                                      <p:cBhvr additive="base">
                                        <p:cTn id="63" dur="500"/>
                                        <p:tgtEl>
                                          <p:spTgt spid="77"/>
                                        </p:tgtEl>
                                        <p:attrNameLst>
                                          <p:attrName>ppt_y</p:attrName>
                                        </p:attrNameLst>
                                      </p:cBhvr>
                                      <p:tavLst>
                                        <p:tav tm="0">
                                          <p:val>
                                            <p:strVal val="#ppt_y+#ppt_h*1.125000"/>
                                          </p:val>
                                        </p:tav>
                                        <p:tav tm="100000">
                                          <p:val>
                                            <p:strVal val="#ppt_y"/>
                                          </p:val>
                                        </p:tav>
                                      </p:tavLst>
                                    </p:anim>
                                    <p:animEffect transition="in" filter="wipe(up)">
                                      <p:cBhvr>
                                        <p:cTn id="64" dur="500"/>
                                        <p:tgtEl>
                                          <p:spTgt spid="77"/>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 calcmode="lin" valueType="num">
                                      <p:cBhvr>
                                        <p:cTn id="71" dur="500" fill="hold"/>
                                        <p:tgtEl>
                                          <p:spTgt spid="79"/>
                                        </p:tgtEl>
                                        <p:attrNameLst>
                                          <p:attrName>style.rotation</p:attrName>
                                        </p:attrNameLst>
                                      </p:cBhvr>
                                      <p:tavLst>
                                        <p:tav tm="0">
                                          <p:val>
                                            <p:fltVal val="360"/>
                                          </p:val>
                                        </p:tav>
                                        <p:tav tm="100000">
                                          <p:val>
                                            <p:fltVal val="0"/>
                                          </p:val>
                                        </p:tav>
                                      </p:tavLst>
                                    </p:anim>
                                    <p:animEffect transition="in" filter="fade">
                                      <p:cBhvr>
                                        <p:cTn id="72" dur="500"/>
                                        <p:tgtEl>
                                          <p:spTgt spid="79"/>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80"/>
                                        </p:tgtEl>
                                        <p:attrNameLst>
                                          <p:attrName>style.visibility</p:attrName>
                                        </p:attrNameLst>
                                      </p:cBhvr>
                                      <p:to>
                                        <p:strVal val="visible"/>
                                      </p:to>
                                    </p:set>
                                    <p:anim calcmode="lin" valueType="num">
                                      <p:cBhvr>
                                        <p:cTn id="75" dur="500" fill="hold"/>
                                        <p:tgtEl>
                                          <p:spTgt spid="80"/>
                                        </p:tgtEl>
                                        <p:attrNameLst>
                                          <p:attrName>ppt_w</p:attrName>
                                        </p:attrNameLst>
                                      </p:cBhvr>
                                      <p:tavLst>
                                        <p:tav tm="0">
                                          <p:val>
                                            <p:fltVal val="0"/>
                                          </p:val>
                                        </p:tav>
                                        <p:tav tm="100000">
                                          <p:val>
                                            <p:strVal val="#ppt_w"/>
                                          </p:val>
                                        </p:tav>
                                      </p:tavLst>
                                    </p:anim>
                                    <p:anim calcmode="lin" valueType="num">
                                      <p:cBhvr>
                                        <p:cTn id="76" dur="500" fill="hold"/>
                                        <p:tgtEl>
                                          <p:spTgt spid="80"/>
                                        </p:tgtEl>
                                        <p:attrNameLst>
                                          <p:attrName>ppt_h</p:attrName>
                                        </p:attrNameLst>
                                      </p:cBhvr>
                                      <p:tavLst>
                                        <p:tav tm="0">
                                          <p:val>
                                            <p:fltVal val="0"/>
                                          </p:val>
                                        </p:tav>
                                        <p:tav tm="100000">
                                          <p:val>
                                            <p:strVal val="#ppt_h"/>
                                          </p:val>
                                        </p:tav>
                                      </p:tavLst>
                                    </p:anim>
                                    <p:animEffect transition="in" filter="fade">
                                      <p:cBhvr>
                                        <p:cTn id="77" dur="500"/>
                                        <p:tgtEl>
                                          <p:spTgt spid="80"/>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blinds(horizontal)">
                                      <p:cBhvr>
                                        <p:cTn id="82" dur="500"/>
                                        <p:tgtEl>
                                          <p:spTgt spid="82"/>
                                        </p:tgtEl>
                                      </p:cBhvr>
                                    </p:animEffect>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46" grpId="0" animBg="1"/>
      <p:bldP spid="47" grpId="0" animBg="1"/>
      <p:bldP spid="48" grpId="0" animBg="1"/>
      <p:bldP spid="49" grpId="0" animBg="1"/>
      <p:bldP spid="50" grpId="0" animBg="1"/>
      <p:bldP spid="66" grpId="0"/>
      <p:bldP spid="73" grpId="0" animBg="1"/>
      <p:bldP spid="74" grpId="0" animBg="1"/>
      <p:bldP spid="75" grpId="0" animBg="1"/>
      <p:bldP spid="76" grpId="0" animBg="1"/>
      <p:bldP spid="77" grpId="0"/>
      <p:bldP spid="80" grpId="0"/>
      <p:bldP spid="82" grpId="0"/>
      <p:bldP spid="20"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F7FD0B06-C337-6F4E-9D07-829B874FD7E0}"/>
              </a:ext>
            </a:extLst>
          </p:cNvPr>
          <p:cNvSpPr/>
          <p:nvPr/>
        </p:nvSpPr>
        <p:spPr>
          <a:xfrm>
            <a:off x="556404" y="1578643"/>
            <a:ext cx="4244196" cy="3243532"/>
          </a:xfrm>
          <a:prstGeom prst="rect">
            <a:avLst/>
          </a:prstGeom>
          <a:solidFill>
            <a:srgbClr val="D5FC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CD43868A-75AE-864D-9213-FC236EAD2FC7}"/>
              </a:ext>
            </a:extLst>
          </p:cNvPr>
          <p:cNvSpPr/>
          <p:nvPr/>
        </p:nvSpPr>
        <p:spPr>
          <a:xfrm>
            <a:off x="2953721" y="2165239"/>
            <a:ext cx="864290" cy="2441275"/>
          </a:xfrm>
          <a:prstGeom prst="downArrow">
            <a:avLst>
              <a:gd name="adj1" fmla="val 50000"/>
              <a:gd name="adj2" fmla="val 35029"/>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柱 29">
            <a:extLst>
              <a:ext uri="{FF2B5EF4-FFF2-40B4-BE49-F238E27FC236}">
                <a16:creationId xmlns:a16="http://schemas.microsoft.com/office/drawing/2014/main" id="{723D57E1-7035-FF47-92F8-58FA925E05F3}"/>
              </a:ext>
            </a:extLst>
          </p:cNvPr>
          <p:cNvSpPr/>
          <p:nvPr/>
        </p:nvSpPr>
        <p:spPr>
          <a:xfrm>
            <a:off x="811811" y="2450746"/>
            <a:ext cx="1302589" cy="1419565"/>
          </a:xfrm>
          <a:prstGeom prst="can">
            <a:avLst>
              <a:gd name="adj" fmla="val 11796"/>
            </a:avLst>
          </a:prstGeom>
          <a:solidFill>
            <a:schemeClr val="accent5">
              <a:lumMod val="20000"/>
              <a:lumOff val="80000"/>
            </a:schemeClr>
          </a:solidFill>
          <a:ln w="9525">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8E51F5-5229-E74A-BD6B-763095750A70}"/>
              </a:ext>
            </a:extLst>
          </p:cNvPr>
          <p:cNvSpPr>
            <a:spLocks noGrp="1"/>
          </p:cNvSpPr>
          <p:nvPr>
            <p:ph type="title"/>
          </p:nvPr>
        </p:nvSpPr>
        <p:spPr/>
        <p:txBody>
          <a:bodyPr/>
          <a:lstStyle/>
          <a:p>
            <a:r>
              <a:rPr kumimoji="1" lang="ja-JP" altLang="en-US"/>
              <a:t>取引のオープン化とはどういうことか</a:t>
            </a:r>
          </a:p>
        </p:txBody>
      </p:sp>
      <p:sp>
        <p:nvSpPr>
          <p:cNvPr id="3" name="スライド番号プレースホルダー 2">
            <a:extLst>
              <a:ext uri="{FF2B5EF4-FFF2-40B4-BE49-F238E27FC236}">
                <a16:creationId xmlns:a16="http://schemas.microsoft.com/office/drawing/2014/main" id="{CAADAEEC-C518-BC47-8879-8C1A55A59CCE}"/>
              </a:ext>
            </a:extLst>
          </p:cNvPr>
          <p:cNvSpPr>
            <a:spLocks noGrp="1"/>
          </p:cNvSpPr>
          <p:nvPr>
            <p:ph type="sldNum" sz="quarter" idx="12"/>
          </p:nvPr>
        </p:nvSpPr>
        <p:spPr/>
        <p:txBody>
          <a:bodyPr/>
          <a:lstStyle/>
          <a:p>
            <a:fld id="{8FF8CC5D-A65D-5946-99B5-645367A967AD}" type="slidenum">
              <a:rPr kumimoji="1" lang="ja-JP" altLang="en-US" smtClean="0"/>
              <a:t>137</a:t>
            </a:fld>
            <a:endParaRPr kumimoji="1" lang="ja-JP" altLang="en-US"/>
          </a:p>
        </p:txBody>
      </p:sp>
      <p:sp>
        <p:nvSpPr>
          <p:cNvPr id="4" name="正方形/長方形 3">
            <a:extLst>
              <a:ext uri="{FF2B5EF4-FFF2-40B4-BE49-F238E27FC236}">
                <a16:creationId xmlns:a16="http://schemas.microsoft.com/office/drawing/2014/main" id="{3BF91020-C5AD-FF43-B3AE-FCE1E1BB81A7}"/>
              </a:ext>
            </a:extLst>
          </p:cNvPr>
          <p:cNvSpPr/>
          <p:nvPr/>
        </p:nvSpPr>
        <p:spPr>
          <a:xfrm>
            <a:off x="1032713" y="2699869"/>
            <a:ext cx="860784" cy="3132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口座　</a:t>
            </a: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9D5077EA-E275-2647-95F8-138386E47B61}"/>
              </a:ext>
            </a:extLst>
          </p:cNvPr>
          <p:cNvSpPr/>
          <p:nvPr/>
        </p:nvSpPr>
        <p:spPr>
          <a:xfrm>
            <a:off x="1032713" y="3078949"/>
            <a:ext cx="860784" cy="3132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口座　</a:t>
            </a: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7AFA0D17-99E3-DD4A-895F-55043FB1C7C1}"/>
              </a:ext>
            </a:extLst>
          </p:cNvPr>
          <p:cNvSpPr/>
          <p:nvPr/>
        </p:nvSpPr>
        <p:spPr>
          <a:xfrm>
            <a:off x="1032713" y="3462474"/>
            <a:ext cx="860784" cy="3132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口座　</a:t>
            </a: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9" name="ホームベース 8">
            <a:extLst>
              <a:ext uri="{FF2B5EF4-FFF2-40B4-BE49-F238E27FC236}">
                <a16:creationId xmlns:a16="http://schemas.microsoft.com/office/drawing/2014/main" id="{98FAF07A-4EC7-134E-BB1F-4F2C4FF5E7CB}"/>
              </a:ext>
            </a:extLst>
          </p:cNvPr>
          <p:cNvSpPr/>
          <p:nvPr/>
        </p:nvSpPr>
        <p:spPr>
          <a:xfrm flipH="1">
            <a:off x="2807896" y="2333608"/>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A</a:t>
            </a:r>
            <a:r>
              <a:rPr lang="ja-JP" altLang="en-US" sz="1200">
                <a:solidFill>
                  <a:srgbClr val="FFFFFF"/>
                </a:solidFill>
                <a:latin typeface="Meiryo" charset="-128"/>
                <a:ea typeface="Meiryo" charset="-128"/>
              </a:rPr>
              <a:t>から出金</a:t>
            </a:r>
            <a:endParaRPr lang="ja-JP" altLang="en-US" sz="1200" dirty="0">
              <a:solidFill>
                <a:srgbClr val="FFFFFF"/>
              </a:solidFill>
              <a:latin typeface="Meiryo" charset="-128"/>
              <a:ea typeface="Meiryo" charset="-128"/>
            </a:endParaRPr>
          </a:p>
        </p:txBody>
      </p:sp>
      <p:sp>
        <p:nvSpPr>
          <p:cNvPr id="10" name="ホームベース 9">
            <a:extLst>
              <a:ext uri="{FF2B5EF4-FFF2-40B4-BE49-F238E27FC236}">
                <a16:creationId xmlns:a16="http://schemas.microsoft.com/office/drawing/2014/main" id="{E485C5AC-DC57-1B4E-B0C2-C9E597AC3CB5}"/>
              </a:ext>
            </a:extLst>
          </p:cNvPr>
          <p:cNvSpPr/>
          <p:nvPr/>
        </p:nvSpPr>
        <p:spPr>
          <a:xfrm flipH="1">
            <a:off x="2807896" y="2705167"/>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B</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11" name="ホームベース 10">
            <a:extLst>
              <a:ext uri="{FF2B5EF4-FFF2-40B4-BE49-F238E27FC236}">
                <a16:creationId xmlns:a16="http://schemas.microsoft.com/office/drawing/2014/main" id="{8F05519B-DAC7-EA48-9D17-A2E8BB48E552}"/>
              </a:ext>
            </a:extLst>
          </p:cNvPr>
          <p:cNvSpPr/>
          <p:nvPr/>
        </p:nvSpPr>
        <p:spPr>
          <a:xfrm flipH="1">
            <a:off x="2807896" y="3076726"/>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C</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12" name="ホームベース 11">
            <a:extLst>
              <a:ext uri="{FF2B5EF4-FFF2-40B4-BE49-F238E27FC236}">
                <a16:creationId xmlns:a16="http://schemas.microsoft.com/office/drawing/2014/main" id="{1AEC3EC9-A665-9B4A-A784-18FED350BB28}"/>
              </a:ext>
            </a:extLst>
          </p:cNvPr>
          <p:cNvSpPr/>
          <p:nvPr/>
        </p:nvSpPr>
        <p:spPr>
          <a:xfrm flipH="1">
            <a:off x="2807896" y="3870311"/>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A</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13" name="テキスト ボックス 12">
            <a:extLst>
              <a:ext uri="{FF2B5EF4-FFF2-40B4-BE49-F238E27FC236}">
                <a16:creationId xmlns:a16="http://schemas.microsoft.com/office/drawing/2014/main" id="{B395346E-D6FF-D248-AD13-368252C8AE13}"/>
              </a:ext>
            </a:extLst>
          </p:cNvPr>
          <p:cNvSpPr txBox="1"/>
          <p:nvPr/>
        </p:nvSpPr>
        <p:spPr>
          <a:xfrm>
            <a:off x="3185811" y="3438255"/>
            <a:ext cx="400110" cy="361637"/>
          </a:xfrm>
          <a:prstGeom prst="rect">
            <a:avLst/>
          </a:prstGeom>
          <a:noFill/>
        </p:spPr>
        <p:txBody>
          <a:bodyPr vert="eaVert" wrap="none" rtlCol="0">
            <a:spAutoFit/>
          </a:bodyPr>
          <a:lstStyle/>
          <a:p>
            <a:r>
              <a:rPr kumimoji="1" lang="ja-JP" altLang="en-US" sz="1400">
                <a:solidFill>
                  <a:schemeClr val="accent6">
                    <a:lumMod val="75000"/>
                  </a:schemeClr>
                </a:solidFill>
              </a:rPr>
              <a:t>・</a:t>
            </a:r>
            <a:r>
              <a:rPr lang="ja-JP" altLang="en-US" sz="1400">
                <a:solidFill>
                  <a:schemeClr val="accent6">
                    <a:lumMod val="75000"/>
                  </a:schemeClr>
                </a:solidFill>
              </a:rPr>
              <a:t>・</a:t>
            </a:r>
            <a:r>
              <a:rPr kumimoji="1" lang="ja-JP" altLang="en-US" sz="1400">
                <a:solidFill>
                  <a:schemeClr val="accent6">
                    <a:lumMod val="75000"/>
                  </a:schemeClr>
                </a:solidFill>
              </a:rPr>
              <a:t>・</a:t>
            </a:r>
          </a:p>
        </p:txBody>
      </p:sp>
      <p:sp>
        <p:nvSpPr>
          <p:cNvPr id="14" name="テキスト ボックス 13">
            <a:extLst>
              <a:ext uri="{FF2B5EF4-FFF2-40B4-BE49-F238E27FC236}">
                <a16:creationId xmlns:a16="http://schemas.microsoft.com/office/drawing/2014/main" id="{2CDD0F07-54EA-BB40-9591-ECCEF10D827A}"/>
              </a:ext>
            </a:extLst>
          </p:cNvPr>
          <p:cNvSpPr txBox="1"/>
          <p:nvPr/>
        </p:nvSpPr>
        <p:spPr>
          <a:xfrm>
            <a:off x="3963836" y="2307764"/>
            <a:ext cx="715260" cy="369332"/>
          </a:xfrm>
          <a:prstGeom prst="rect">
            <a:avLst/>
          </a:prstGeom>
          <a:noFill/>
        </p:spPr>
        <p:txBody>
          <a:bodyPr wrap="none" rtlCol="0">
            <a:spAutoFit/>
          </a:bodyPr>
          <a:lstStyle/>
          <a:p>
            <a:r>
              <a:rPr kumimoji="1" lang="en-US" altLang="ja-JP" dirty="0">
                <a:solidFill>
                  <a:schemeClr val="accent2">
                    <a:lumMod val="75000"/>
                  </a:schemeClr>
                </a:solidFill>
              </a:rPr>
              <a:t>12:01</a:t>
            </a:r>
            <a:endParaRPr kumimoji="1" lang="ja-JP" altLang="en-US">
              <a:solidFill>
                <a:schemeClr val="accent2">
                  <a:lumMod val="75000"/>
                </a:schemeClr>
              </a:solidFill>
            </a:endParaRPr>
          </a:p>
        </p:txBody>
      </p:sp>
      <p:sp>
        <p:nvSpPr>
          <p:cNvPr id="15" name="テキスト ボックス 14">
            <a:extLst>
              <a:ext uri="{FF2B5EF4-FFF2-40B4-BE49-F238E27FC236}">
                <a16:creationId xmlns:a16="http://schemas.microsoft.com/office/drawing/2014/main" id="{8BBDD5A4-3A89-A74E-8454-DD8F466E5985}"/>
              </a:ext>
            </a:extLst>
          </p:cNvPr>
          <p:cNvSpPr txBox="1"/>
          <p:nvPr/>
        </p:nvSpPr>
        <p:spPr>
          <a:xfrm>
            <a:off x="3963836" y="2670038"/>
            <a:ext cx="715260" cy="369332"/>
          </a:xfrm>
          <a:prstGeom prst="rect">
            <a:avLst/>
          </a:prstGeom>
          <a:noFill/>
        </p:spPr>
        <p:txBody>
          <a:bodyPr wrap="none" rtlCol="0">
            <a:spAutoFit/>
          </a:bodyPr>
          <a:lstStyle/>
          <a:p>
            <a:r>
              <a:rPr kumimoji="1" lang="en-US" altLang="ja-JP" dirty="0">
                <a:solidFill>
                  <a:schemeClr val="accent2">
                    <a:lumMod val="75000"/>
                  </a:schemeClr>
                </a:solidFill>
              </a:rPr>
              <a:t>12:02</a:t>
            </a:r>
            <a:endParaRPr kumimoji="1" lang="ja-JP" altLang="en-US">
              <a:solidFill>
                <a:schemeClr val="accent2">
                  <a:lumMod val="75000"/>
                </a:schemeClr>
              </a:solidFill>
            </a:endParaRPr>
          </a:p>
        </p:txBody>
      </p:sp>
      <p:sp>
        <p:nvSpPr>
          <p:cNvPr id="16" name="テキスト ボックス 15">
            <a:extLst>
              <a:ext uri="{FF2B5EF4-FFF2-40B4-BE49-F238E27FC236}">
                <a16:creationId xmlns:a16="http://schemas.microsoft.com/office/drawing/2014/main" id="{D5AC2CA2-21F8-1A4E-BAAB-4BF9F6030555}"/>
              </a:ext>
            </a:extLst>
          </p:cNvPr>
          <p:cNvSpPr txBox="1"/>
          <p:nvPr/>
        </p:nvSpPr>
        <p:spPr>
          <a:xfrm>
            <a:off x="3955210" y="3049600"/>
            <a:ext cx="715260" cy="369332"/>
          </a:xfrm>
          <a:prstGeom prst="rect">
            <a:avLst/>
          </a:prstGeom>
          <a:noFill/>
        </p:spPr>
        <p:txBody>
          <a:bodyPr wrap="none" rtlCol="0">
            <a:spAutoFit/>
          </a:bodyPr>
          <a:lstStyle/>
          <a:p>
            <a:r>
              <a:rPr kumimoji="1" lang="en-US" altLang="ja-JP" dirty="0">
                <a:solidFill>
                  <a:schemeClr val="accent2">
                    <a:lumMod val="75000"/>
                  </a:schemeClr>
                </a:solidFill>
              </a:rPr>
              <a:t>12:04</a:t>
            </a:r>
            <a:endParaRPr kumimoji="1" lang="ja-JP" altLang="en-US">
              <a:solidFill>
                <a:schemeClr val="accent2">
                  <a:lumMod val="75000"/>
                </a:schemeClr>
              </a:solidFill>
            </a:endParaRPr>
          </a:p>
        </p:txBody>
      </p:sp>
      <p:sp>
        <p:nvSpPr>
          <p:cNvPr id="17" name="テキスト ボックス 16">
            <a:extLst>
              <a:ext uri="{FF2B5EF4-FFF2-40B4-BE49-F238E27FC236}">
                <a16:creationId xmlns:a16="http://schemas.microsoft.com/office/drawing/2014/main" id="{442AA358-4A51-A846-B6A1-9F42A6919B3D}"/>
              </a:ext>
            </a:extLst>
          </p:cNvPr>
          <p:cNvSpPr txBox="1"/>
          <p:nvPr/>
        </p:nvSpPr>
        <p:spPr>
          <a:xfrm>
            <a:off x="3963836" y="3844467"/>
            <a:ext cx="715260" cy="369332"/>
          </a:xfrm>
          <a:prstGeom prst="rect">
            <a:avLst/>
          </a:prstGeom>
          <a:noFill/>
        </p:spPr>
        <p:txBody>
          <a:bodyPr wrap="none" rtlCol="0">
            <a:spAutoFit/>
          </a:bodyPr>
          <a:lstStyle/>
          <a:p>
            <a:r>
              <a:rPr kumimoji="1" lang="en-US" altLang="ja-JP" dirty="0">
                <a:solidFill>
                  <a:schemeClr val="accent2">
                    <a:lumMod val="75000"/>
                  </a:schemeClr>
                </a:solidFill>
              </a:rPr>
              <a:t>12:18</a:t>
            </a:r>
            <a:endParaRPr kumimoji="1" lang="ja-JP" altLang="en-US">
              <a:solidFill>
                <a:schemeClr val="accent2">
                  <a:lumMod val="75000"/>
                </a:schemeClr>
              </a:solidFill>
            </a:endParaRPr>
          </a:p>
        </p:txBody>
      </p:sp>
      <p:cxnSp>
        <p:nvCxnSpPr>
          <p:cNvPr id="19" name="直線矢印コネクタ 18">
            <a:extLst>
              <a:ext uri="{FF2B5EF4-FFF2-40B4-BE49-F238E27FC236}">
                <a16:creationId xmlns:a16="http://schemas.microsoft.com/office/drawing/2014/main" id="{996E233B-A3FB-614C-88CC-639054CFF76A}"/>
              </a:ext>
            </a:extLst>
          </p:cNvPr>
          <p:cNvCxnSpPr>
            <a:stCxn id="9" idx="3"/>
            <a:endCxn id="4" idx="3"/>
          </p:cNvCxnSpPr>
          <p:nvPr/>
        </p:nvCxnSpPr>
        <p:spPr>
          <a:xfrm flipH="1">
            <a:off x="1893497" y="2492431"/>
            <a:ext cx="914399" cy="364038"/>
          </a:xfrm>
          <a:prstGeom prst="straightConnector1">
            <a:avLst/>
          </a:prstGeom>
          <a:ln w="9525">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34B9FF85-23EE-D44E-886E-A97702FF84D1}"/>
              </a:ext>
            </a:extLst>
          </p:cNvPr>
          <p:cNvCxnSpPr>
            <a:cxnSpLocks/>
            <a:stCxn id="10" idx="3"/>
            <a:endCxn id="5" idx="3"/>
          </p:cNvCxnSpPr>
          <p:nvPr/>
        </p:nvCxnSpPr>
        <p:spPr>
          <a:xfrm flipH="1">
            <a:off x="1893497" y="2863990"/>
            <a:ext cx="914399" cy="371559"/>
          </a:xfrm>
          <a:prstGeom prst="straightConnector1">
            <a:avLst/>
          </a:prstGeom>
          <a:ln w="9525">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793192E1-F759-F044-9E84-6D5202E4C845}"/>
              </a:ext>
            </a:extLst>
          </p:cNvPr>
          <p:cNvCxnSpPr>
            <a:cxnSpLocks/>
            <a:stCxn id="11" idx="3"/>
            <a:endCxn id="6" idx="3"/>
          </p:cNvCxnSpPr>
          <p:nvPr/>
        </p:nvCxnSpPr>
        <p:spPr>
          <a:xfrm flipH="1">
            <a:off x="1893497" y="3235549"/>
            <a:ext cx="914399" cy="383525"/>
          </a:xfrm>
          <a:prstGeom prst="straightConnector1">
            <a:avLst/>
          </a:prstGeom>
          <a:ln w="9525">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728B831E-20E0-CA4A-878F-2602B9663CE6}"/>
              </a:ext>
            </a:extLst>
          </p:cNvPr>
          <p:cNvCxnSpPr>
            <a:cxnSpLocks/>
            <a:stCxn id="12" idx="3"/>
            <a:endCxn id="4" idx="3"/>
          </p:cNvCxnSpPr>
          <p:nvPr/>
        </p:nvCxnSpPr>
        <p:spPr>
          <a:xfrm flipH="1" flipV="1">
            <a:off x="1893497" y="2856469"/>
            <a:ext cx="914399" cy="1172665"/>
          </a:xfrm>
          <a:prstGeom prst="straightConnector1">
            <a:avLst/>
          </a:prstGeom>
          <a:ln w="9525">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CA82DC66-21D5-5A4A-85A8-72549B6CAA86}"/>
              </a:ext>
            </a:extLst>
          </p:cNvPr>
          <p:cNvSpPr txBox="1"/>
          <p:nvPr/>
        </p:nvSpPr>
        <p:spPr>
          <a:xfrm>
            <a:off x="832162" y="1840815"/>
            <a:ext cx="1261884" cy="253916"/>
          </a:xfrm>
          <a:prstGeom prst="rect">
            <a:avLst/>
          </a:prstGeom>
          <a:noFill/>
        </p:spPr>
        <p:txBody>
          <a:bodyPr wrap="none" rtlCol="0">
            <a:spAutoFit/>
          </a:bodyPr>
          <a:lstStyle/>
          <a:p>
            <a:pPr algn="ctr"/>
            <a:r>
              <a:rPr kumimoji="1" lang="ja-JP" altLang="en-US" sz="1050">
                <a:solidFill>
                  <a:schemeClr val="tx2">
                    <a:lumMod val="75000"/>
                  </a:schemeClr>
                </a:solidFill>
                <a:latin typeface="Meiryo" panose="020B0604030504040204" pitchFamily="34" charset="-128"/>
                <a:ea typeface="Meiryo" panose="020B0604030504040204" pitchFamily="34" charset="-128"/>
              </a:rPr>
              <a:t>マスターファイル</a:t>
            </a:r>
          </a:p>
        </p:txBody>
      </p:sp>
      <p:sp>
        <p:nvSpPr>
          <p:cNvPr id="33" name="テキスト ボックス 32">
            <a:extLst>
              <a:ext uri="{FF2B5EF4-FFF2-40B4-BE49-F238E27FC236}">
                <a16:creationId xmlns:a16="http://schemas.microsoft.com/office/drawing/2014/main" id="{35442C9B-774C-BA4B-8A99-001918C42B9F}"/>
              </a:ext>
            </a:extLst>
          </p:cNvPr>
          <p:cNvSpPr txBox="1"/>
          <p:nvPr/>
        </p:nvSpPr>
        <p:spPr>
          <a:xfrm>
            <a:off x="2485620" y="1841679"/>
            <a:ext cx="1800493" cy="253916"/>
          </a:xfrm>
          <a:prstGeom prst="rect">
            <a:avLst/>
          </a:prstGeom>
          <a:noFill/>
        </p:spPr>
        <p:txBody>
          <a:bodyPr wrap="non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トランザクション・データ</a:t>
            </a:r>
          </a:p>
        </p:txBody>
      </p:sp>
      <p:grpSp>
        <p:nvGrpSpPr>
          <p:cNvPr id="57" name="図形グループ 39">
            <a:extLst>
              <a:ext uri="{FF2B5EF4-FFF2-40B4-BE49-F238E27FC236}">
                <a16:creationId xmlns:a16="http://schemas.microsoft.com/office/drawing/2014/main" id="{09F1C5F7-B62E-FA42-AA9B-CEA1D5868BB2}"/>
              </a:ext>
            </a:extLst>
          </p:cNvPr>
          <p:cNvGrpSpPr/>
          <p:nvPr/>
        </p:nvGrpSpPr>
        <p:grpSpPr>
          <a:xfrm flipH="1">
            <a:off x="5359557" y="1818877"/>
            <a:ext cx="230377" cy="486010"/>
            <a:chOff x="1946324" y="4125162"/>
            <a:chExt cx="969964" cy="2007872"/>
          </a:xfrm>
          <a:solidFill>
            <a:schemeClr val="accent4">
              <a:lumMod val="75000"/>
            </a:schemeClr>
          </a:solidFill>
        </p:grpSpPr>
        <p:sp>
          <p:nvSpPr>
            <p:cNvPr id="58" name="円/楕円 57">
              <a:extLst>
                <a:ext uri="{FF2B5EF4-FFF2-40B4-BE49-F238E27FC236}">
                  <a16:creationId xmlns:a16="http://schemas.microsoft.com/office/drawing/2014/main" id="{6293F38E-10EF-D14B-B516-DCA1CEFCD637}"/>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a:extLst>
                <a:ext uri="{FF2B5EF4-FFF2-40B4-BE49-F238E27FC236}">
                  <a16:creationId xmlns:a16="http://schemas.microsoft.com/office/drawing/2014/main" id="{6D9597BD-2C3A-6949-9831-C136B332C3CB}"/>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39">
            <a:extLst>
              <a:ext uri="{FF2B5EF4-FFF2-40B4-BE49-F238E27FC236}">
                <a16:creationId xmlns:a16="http://schemas.microsoft.com/office/drawing/2014/main" id="{6C82FA28-8DE5-8C43-A2D5-CC45A89FA43B}"/>
              </a:ext>
            </a:extLst>
          </p:cNvPr>
          <p:cNvGrpSpPr/>
          <p:nvPr/>
        </p:nvGrpSpPr>
        <p:grpSpPr>
          <a:xfrm flipH="1">
            <a:off x="5355272" y="2480796"/>
            <a:ext cx="230377" cy="486010"/>
            <a:chOff x="1946324" y="4125162"/>
            <a:chExt cx="969964" cy="2007872"/>
          </a:xfrm>
          <a:solidFill>
            <a:schemeClr val="bg1">
              <a:lumMod val="65000"/>
            </a:schemeClr>
          </a:solidFill>
        </p:grpSpPr>
        <p:sp>
          <p:nvSpPr>
            <p:cNvPr id="61" name="円/楕円 60">
              <a:extLst>
                <a:ext uri="{FF2B5EF4-FFF2-40B4-BE49-F238E27FC236}">
                  <a16:creationId xmlns:a16="http://schemas.microsoft.com/office/drawing/2014/main" id="{BE00C8C7-1350-9D47-8A3D-EBF9CE4F0A21}"/>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a:extLst>
                <a:ext uri="{FF2B5EF4-FFF2-40B4-BE49-F238E27FC236}">
                  <a16:creationId xmlns:a16="http://schemas.microsoft.com/office/drawing/2014/main" id="{31BA1273-1C41-324A-A675-7F65BD6503BA}"/>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39">
            <a:extLst>
              <a:ext uri="{FF2B5EF4-FFF2-40B4-BE49-F238E27FC236}">
                <a16:creationId xmlns:a16="http://schemas.microsoft.com/office/drawing/2014/main" id="{0534C206-CA3C-9C4E-B4D5-C3F85B6595D9}"/>
              </a:ext>
            </a:extLst>
          </p:cNvPr>
          <p:cNvGrpSpPr/>
          <p:nvPr/>
        </p:nvGrpSpPr>
        <p:grpSpPr>
          <a:xfrm flipH="1">
            <a:off x="5363228" y="3135455"/>
            <a:ext cx="230377" cy="486010"/>
            <a:chOff x="1946324" y="4125162"/>
            <a:chExt cx="969964" cy="2007872"/>
          </a:xfrm>
          <a:solidFill>
            <a:schemeClr val="accent3">
              <a:lumMod val="75000"/>
            </a:schemeClr>
          </a:solidFill>
        </p:grpSpPr>
        <p:sp>
          <p:nvSpPr>
            <p:cNvPr id="64" name="円/楕円 63">
              <a:extLst>
                <a:ext uri="{FF2B5EF4-FFF2-40B4-BE49-F238E27FC236}">
                  <a16:creationId xmlns:a16="http://schemas.microsoft.com/office/drawing/2014/main" id="{D90962C9-CFF1-CF44-B007-B06855469287}"/>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a:extLst>
                <a:ext uri="{FF2B5EF4-FFF2-40B4-BE49-F238E27FC236}">
                  <a16:creationId xmlns:a16="http://schemas.microsoft.com/office/drawing/2014/main" id="{52468368-3216-2D49-A84F-885DD7BE7E5D}"/>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図形グループ 39">
            <a:extLst>
              <a:ext uri="{FF2B5EF4-FFF2-40B4-BE49-F238E27FC236}">
                <a16:creationId xmlns:a16="http://schemas.microsoft.com/office/drawing/2014/main" id="{D1A1D476-77C0-4046-9191-F2CD4F5C6432}"/>
              </a:ext>
            </a:extLst>
          </p:cNvPr>
          <p:cNvGrpSpPr/>
          <p:nvPr/>
        </p:nvGrpSpPr>
        <p:grpSpPr>
          <a:xfrm flipH="1">
            <a:off x="5365569" y="4109493"/>
            <a:ext cx="230377" cy="486010"/>
            <a:chOff x="1946324" y="4125162"/>
            <a:chExt cx="969964" cy="2007872"/>
          </a:xfrm>
          <a:solidFill>
            <a:schemeClr val="tx2">
              <a:lumMod val="60000"/>
              <a:lumOff val="40000"/>
            </a:schemeClr>
          </a:solidFill>
        </p:grpSpPr>
        <p:sp>
          <p:nvSpPr>
            <p:cNvPr id="67" name="円/楕円 66">
              <a:extLst>
                <a:ext uri="{FF2B5EF4-FFF2-40B4-BE49-F238E27FC236}">
                  <a16:creationId xmlns:a16="http://schemas.microsoft.com/office/drawing/2014/main" id="{26C26930-A0E5-9947-8F48-16146B1969EE}"/>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フローチャート: 論理積ゲート 67">
              <a:extLst>
                <a:ext uri="{FF2B5EF4-FFF2-40B4-BE49-F238E27FC236}">
                  <a16:creationId xmlns:a16="http://schemas.microsoft.com/office/drawing/2014/main" id="{6E419569-A59E-664C-9A07-2A0908CDA325}"/>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69" name="直線矢印コネクタ 68">
            <a:extLst>
              <a:ext uri="{FF2B5EF4-FFF2-40B4-BE49-F238E27FC236}">
                <a16:creationId xmlns:a16="http://schemas.microsoft.com/office/drawing/2014/main" id="{BB36CFE6-9855-E448-83CB-A63350E5EEE3}"/>
              </a:ext>
            </a:extLst>
          </p:cNvPr>
          <p:cNvCxnSpPr>
            <a:cxnSpLocks/>
            <a:stCxn id="59" idx="2"/>
            <a:endCxn id="14" idx="3"/>
          </p:cNvCxnSpPr>
          <p:nvPr/>
        </p:nvCxnSpPr>
        <p:spPr>
          <a:xfrm flipH="1">
            <a:off x="4679096" y="2173317"/>
            <a:ext cx="680461" cy="319113"/>
          </a:xfrm>
          <a:prstGeom prst="straightConnector1">
            <a:avLst/>
          </a:prstGeom>
          <a:ln w="19050">
            <a:solidFill>
              <a:schemeClr val="accent4">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2" name="直線矢印コネクタ 71">
            <a:extLst>
              <a:ext uri="{FF2B5EF4-FFF2-40B4-BE49-F238E27FC236}">
                <a16:creationId xmlns:a16="http://schemas.microsoft.com/office/drawing/2014/main" id="{2953E3B7-5820-2743-812B-927C97312B7A}"/>
              </a:ext>
            </a:extLst>
          </p:cNvPr>
          <p:cNvCxnSpPr>
            <a:cxnSpLocks/>
            <a:stCxn id="62" idx="2"/>
            <a:endCxn id="15" idx="3"/>
          </p:cNvCxnSpPr>
          <p:nvPr/>
        </p:nvCxnSpPr>
        <p:spPr>
          <a:xfrm flipH="1">
            <a:off x="4679096" y="2835236"/>
            <a:ext cx="676176" cy="19468"/>
          </a:xfrm>
          <a:prstGeom prst="straightConnector1">
            <a:avLst/>
          </a:prstGeom>
          <a:ln w="19050">
            <a:solidFill>
              <a:schemeClr val="tx1">
                <a:lumMod val="50000"/>
                <a:lumOff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5" name="直線矢印コネクタ 74">
            <a:extLst>
              <a:ext uri="{FF2B5EF4-FFF2-40B4-BE49-F238E27FC236}">
                <a16:creationId xmlns:a16="http://schemas.microsoft.com/office/drawing/2014/main" id="{D60EE05B-C7A4-4B49-AC97-4112F4097680}"/>
              </a:ext>
            </a:extLst>
          </p:cNvPr>
          <p:cNvCxnSpPr>
            <a:cxnSpLocks/>
            <a:stCxn id="65" idx="2"/>
          </p:cNvCxnSpPr>
          <p:nvPr/>
        </p:nvCxnSpPr>
        <p:spPr>
          <a:xfrm flipH="1" flipV="1">
            <a:off x="4679096" y="3274649"/>
            <a:ext cx="684132" cy="215246"/>
          </a:xfrm>
          <a:prstGeom prst="straightConnector1">
            <a:avLst/>
          </a:prstGeom>
          <a:ln w="19050">
            <a:solidFill>
              <a:schemeClr val="accent3">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8" name="直線矢印コネクタ 77">
            <a:extLst>
              <a:ext uri="{FF2B5EF4-FFF2-40B4-BE49-F238E27FC236}">
                <a16:creationId xmlns:a16="http://schemas.microsoft.com/office/drawing/2014/main" id="{C932259E-2660-4D49-8A1D-80DE7401D96B}"/>
              </a:ext>
            </a:extLst>
          </p:cNvPr>
          <p:cNvCxnSpPr>
            <a:cxnSpLocks/>
            <a:stCxn id="68" idx="2"/>
            <a:endCxn id="17" idx="3"/>
          </p:cNvCxnSpPr>
          <p:nvPr/>
        </p:nvCxnSpPr>
        <p:spPr>
          <a:xfrm flipH="1" flipV="1">
            <a:off x="4679096" y="4029133"/>
            <a:ext cx="686473" cy="434800"/>
          </a:xfrm>
          <a:prstGeom prst="straightConnector1">
            <a:avLst/>
          </a:prstGeom>
          <a:ln w="19050">
            <a:solidFill>
              <a:srgbClr val="0070C0"/>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99" name="図 98">
            <a:extLst>
              <a:ext uri="{FF2B5EF4-FFF2-40B4-BE49-F238E27FC236}">
                <a16:creationId xmlns:a16="http://schemas.microsoft.com/office/drawing/2014/main" id="{F6A33503-86AB-CB4A-A704-0B1EA4CEB690}"/>
              </a:ext>
            </a:extLst>
          </p:cNvPr>
          <p:cNvPicPr>
            <a:picLocks noChangeAspect="1"/>
          </p:cNvPicPr>
          <p:nvPr/>
        </p:nvPicPr>
        <p:blipFill>
          <a:blip r:embed="rId2"/>
          <a:stretch>
            <a:fillRect/>
          </a:stretch>
        </p:blipFill>
        <p:spPr>
          <a:xfrm>
            <a:off x="772063" y="4065794"/>
            <a:ext cx="1410532" cy="1241268"/>
          </a:xfrm>
          <a:prstGeom prst="rect">
            <a:avLst/>
          </a:prstGeom>
        </p:spPr>
      </p:pic>
      <p:grpSp>
        <p:nvGrpSpPr>
          <p:cNvPr id="105" name="グループ化 104">
            <a:extLst>
              <a:ext uri="{FF2B5EF4-FFF2-40B4-BE49-F238E27FC236}">
                <a16:creationId xmlns:a16="http://schemas.microsoft.com/office/drawing/2014/main" id="{CF712292-0E1E-C14F-BCC5-F0AF9703AF26}"/>
              </a:ext>
            </a:extLst>
          </p:cNvPr>
          <p:cNvGrpSpPr/>
          <p:nvPr/>
        </p:nvGrpSpPr>
        <p:grpSpPr>
          <a:xfrm>
            <a:off x="5409679" y="1570015"/>
            <a:ext cx="3467616" cy="4475711"/>
            <a:chOff x="5409679" y="1664901"/>
            <a:chExt cx="3467616" cy="4475711"/>
          </a:xfrm>
        </p:grpSpPr>
        <p:sp>
          <p:nvSpPr>
            <p:cNvPr id="39" name="円柱 38">
              <a:extLst>
                <a:ext uri="{FF2B5EF4-FFF2-40B4-BE49-F238E27FC236}">
                  <a16:creationId xmlns:a16="http://schemas.microsoft.com/office/drawing/2014/main" id="{F35688C1-743D-5741-A06E-EF7EDEB16BBE}"/>
                </a:ext>
              </a:extLst>
            </p:cNvPr>
            <p:cNvSpPr/>
            <p:nvPr/>
          </p:nvSpPr>
          <p:spPr>
            <a:xfrm>
              <a:off x="6078488" y="1664901"/>
              <a:ext cx="2129991" cy="3243532"/>
            </a:xfrm>
            <a:prstGeom prst="can">
              <a:avLst>
                <a:gd name="adj" fmla="val 18276"/>
              </a:avLst>
            </a:prstGeom>
            <a:solidFill>
              <a:schemeClr val="accent5">
                <a:lumMod val="20000"/>
                <a:lumOff val="80000"/>
              </a:schemeClr>
            </a:solidFill>
            <a:ln w="9525">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下矢印 54">
              <a:extLst>
                <a:ext uri="{FF2B5EF4-FFF2-40B4-BE49-F238E27FC236}">
                  <a16:creationId xmlns:a16="http://schemas.microsoft.com/office/drawing/2014/main" id="{FA9FA2A5-48EB-D441-BE86-E4B4C01EC988}"/>
                </a:ext>
              </a:extLst>
            </p:cNvPr>
            <p:cNvSpPr/>
            <p:nvPr/>
          </p:nvSpPr>
          <p:spPr>
            <a:xfrm>
              <a:off x="7122383" y="2251495"/>
              <a:ext cx="864290" cy="2441275"/>
            </a:xfrm>
            <a:prstGeom prst="downArrow">
              <a:avLst>
                <a:gd name="adj1" fmla="val 50000"/>
                <a:gd name="adj2" fmla="val 35029"/>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C860E711-34FF-E14D-80BC-AFD5BC12B448}"/>
                </a:ext>
              </a:extLst>
            </p:cNvPr>
            <p:cNvSpPr txBox="1"/>
            <p:nvPr/>
          </p:nvSpPr>
          <p:spPr>
            <a:xfrm>
              <a:off x="7354473" y="3576890"/>
              <a:ext cx="400110" cy="361637"/>
            </a:xfrm>
            <a:prstGeom prst="rect">
              <a:avLst/>
            </a:prstGeom>
            <a:noFill/>
          </p:spPr>
          <p:txBody>
            <a:bodyPr vert="eaVert" wrap="none" rtlCol="0">
              <a:spAutoFit/>
            </a:bodyPr>
            <a:lstStyle/>
            <a:p>
              <a:r>
                <a:rPr kumimoji="1" lang="ja-JP" altLang="en-US" sz="1400">
                  <a:solidFill>
                    <a:schemeClr val="accent6">
                      <a:lumMod val="75000"/>
                    </a:schemeClr>
                  </a:solidFill>
                </a:rPr>
                <a:t>・</a:t>
              </a:r>
              <a:r>
                <a:rPr lang="ja-JP" altLang="en-US" sz="1400">
                  <a:solidFill>
                    <a:schemeClr val="accent6">
                      <a:lumMod val="75000"/>
                    </a:schemeClr>
                  </a:solidFill>
                </a:rPr>
                <a:t>・</a:t>
              </a:r>
              <a:r>
                <a:rPr kumimoji="1" lang="ja-JP" altLang="en-US" sz="1400">
                  <a:solidFill>
                    <a:schemeClr val="accent6">
                      <a:lumMod val="75000"/>
                    </a:schemeClr>
                  </a:solidFill>
                </a:rPr>
                <a:t>・</a:t>
              </a:r>
            </a:p>
          </p:txBody>
        </p:sp>
        <p:sp>
          <p:nvSpPr>
            <p:cNvPr id="47" name="ホームベース 46">
              <a:extLst>
                <a:ext uri="{FF2B5EF4-FFF2-40B4-BE49-F238E27FC236}">
                  <a16:creationId xmlns:a16="http://schemas.microsoft.com/office/drawing/2014/main" id="{25FE295C-8759-6D45-AACD-A030CB85E10C}"/>
                </a:ext>
              </a:extLst>
            </p:cNvPr>
            <p:cNvSpPr/>
            <p:nvPr/>
          </p:nvSpPr>
          <p:spPr>
            <a:xfrm>
              <a:off x="6915252" y="2445708"/>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A</a:t>
              </a:r>
              <a:r>
                <a:rPr lang="ja-JP" altLang="en-US" sz="1200">
                  <a:solidFill>
                    <a:srgbClr val="FFFFFF"/>
                  </a:solidFill>
                  <a:latin typeface="Meiryo" charset="-128"/>
                  <a:ea typeface="Meiryo" charset="-128"/>
                </a:rPr>
                <a:t>から出金</a:t>
              </a:r>
              <a:endParaRPr lang="ja-JP" altLang="en-US" sz="1200" dirty="0">
                <a:solidFill>
                  <a:srgbClr val="FFFFFF"/>
                </a:solidFill>
                <a:latin typeface="Meiryo" charset="-128"/>
                <a:ea typeface="Meiryo" charset="-128"/>
              </a:endParaRPr>
            </a:p>
          </p:txBody>
        </p:sp>
        <p:sp>
          <p:nvSpPr>
            <p:cNvPr id="48" name="ホームベース 47">
              <a:extLst>
                <a:ext uri="{FF2B5EF4-FFF2-40B4-BE49-F238E27FC236}">
                  <a16:creationId xmlns:a16="http://schemas.microsoft.com/office/drawing/2014/main" id="{56CA66ED-B421-1449-A005-27A9462E2E7F}"/>
                </a:ext>
              </a:extLst>
            </p:cNvPr>
            <p:cNvSpPr/>
            <p:nvPr/>
          </p:nvSpPr>
          <p:spPr>
            <a:xfrm>
              <a:off x="6915252" y="2817267"/>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B</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49" name="ホームベース 48">
              <a:extLst>
                <a:ext uri="{FF2B5EF4-FFF2-40B4-BE49-F238E27FC236}">
                  <a16:creationId xmlns:a16="http://schemas.microsoft.com/office/drawing/2014/main" id="{AF1B15F3-EB5A-4F40-AE59-20C55F56ED1A}"/>
                </a:ext>
              </a:extLst>
            </p:cNvPr>
            <p:cNvSpPr/>
            <p:nvPr/>
          </p:nvSpPr>
          <p:spPr>
            <a:xfrm>
              <a:off x="6915252" y="3188826"/>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C</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50" name="ホームベース 49">
              <a:extLst>
                <a:ext uri="{FF2B5EF4-FFF2-40B4-BE49-F238E27FC236}">
                  <a16:creationId xmlns:a16="http://schemas.microsoft.com/office/drawing/2014/main" id="{4063662D-FDCA-B947-9C80-6E2D6B6710DD}"/>
                </a:ext>
              </a:extLst>
            </p:cNvPr>
            <p:cNvSpPr/>
            <p:nvPr/>
          </p:nvSpPr>
          <p:spPr>
            <a:xfrm>
              <a:off x="6915252" y="3982411"/>
              <a:ext cx="1155940" cy="31764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rPr>
                <a:t>A</a:t>
              </a:r>
              <a:r>
                <a:rPr lang="ja-JP" altLang="en-US" sz="1200">
                  <a:solidFill>
                    <a:srgbClr val="FFFFFF"/>
                  </a:solidFill>
                  <a:latin typeface="Meiryo" charset="-128"/>
                  <a:ea typeface="Meiryo" charset="-128"/>
                </a:rPr>
                <a:t>に入金</a:t>
              </a:r>
              <a:endParaRPr lang="ja-JP" altLang="en-US" sz="1200" dirty="0">
                <a:solidFill>
                  <a:srgbClr val="FFFFFF"/>
                </a:solidFill>
                <a:latin typeface="Meiryo" charset="-128"/>
                <a:ea typeface="Meiryo" charset="-128"/>
              </a:endParaRPr>
            </a:p>
          </p:txBody>
        </p:sp>
        <p:sp>
          <p:nvSpPr>
            <p:cNvPr id="51" name="テキスト ボックス 50">
              <a:extLst>
                <a:ext uri="{FF2B5EF4-FFF2-40B4-BE49-F238E27FC236}">
                  <a16:creationId xmlns:a16="http://schemas.microsoft.com/office/drawing/2014/main" id="{BE294EF3-59CE-3A4D-BFC8-AD28D417E5E4}"/>
                </a:ext>
              </a:extLst>
            </p:cNvPr>
            <p:cNvSpPr txBox="1"/>
            <p:nvPr/>
          </p:nvSpPr>
          <p:spPr>
            <a:xfrm>
              <a:off x="6248677" y="2415337"/>
              <a:ext cx="715260" cy="369332"/>
            </a:xfrm>
            <a:prstGeom prst="rect">
              <a:avLst/>
            </a:prstGeom>
            <a:noFill/>
          </p:spPr>
          <p:txBody>
            <a:bodyPr wrap="none" rtlCol="0">
              <a:spAutoFit/>
            </a:bodyPr>
            <a:lstStyle/>
            <a:p>
              <a:r>
                <a:rPr kumimoji="1" lang="en-US" altLang="ja-JP" dirty="0">
                  <a:solidFill>
                    <a:schemeClr val="accent2">
                      <a:lumMod val="75000"/>
                    </a:schemeClr>
                  </a:solidFill>
                </a:rPr>
                <a:t>12:01</a:t>
              </a:r>
              <a:endParaRPr kumimoji="1" lang="ja-JP" altLang="en-US">
                <a:solidFill>
                  <a:schemeClr val="accent2">
                    <a:lumMod val="75000"/>
                  </a:schemeClr>
                </a:solidFill>
              </a:endParaRPr>
            </a:p>
          </p:txBody>
        </p:sp>
        <p:sp>
          <p:nvSpPr>
            <p:cNvPr id="52" name="テキスト ボックス 51">
              <a:extLst>
                <a:ext uri="{FF2B5EF4-FFF2-40B4-BE49-F238E27FC236}">
                  <a16:creationId xmlns:a16="http://schemas.microsoft.com/office/drawing/2014/main" id="{FBA92C54-98F0-A447-ADEF-099CB11B7B2F}"/>
                </a:ext>
              </a:extLst>
            </p:cNvPr>
            <p:cNvSpPr txBox="1"/>
            <p:nvPr/>
          </p:nvSpPr>
          <p:spPr>
            <a:xfrm>
              <a:off x="6248677" y="2777611"/>
              <a:ext cx="715260" cy="369332"/>
            </a:xfrm>
            <a:prstGeom prst="rect">
              <a:avLst/>
            </a:prstGeom>
            <a:noFill/>
          </p:spPr>
          <p:txBody>
            <a:bodyPr wrap="none" rtlCol="0">
              <a:spAutoFit/>
            </a:bodyPr>
            <a:lstStyle/>
            <a:p>
              <a:r>
                <a:rPr kumimoji="1" lang="en-US" altLang="ja-JP" dirty="0">
                  <a:solidFill>
                    <a:schemeClr val="accent2">
                      <a:lumMod val="75000"/>
                    </a:schemeClr>
                  </a:solidFill>
                </a:rPr>
                <a:t>12:02</a:t>
              </a:r>
              <a:endParaRPr kumimoji="1" lang="ja-JP" altLang="en-US">
                <a:solidFill>
                  <a:schemeClr val="accent2">
                    <a:lumMod val="75000"/>
                  </a:schemeClr>
                </a:solidFill>
              </a:endParaRPr>
            </a:p>
          </p:txBody>
        </p:sp>
        <p:sp>
          <p:nvSpPr>
            <p:cNvPr id="53" name="テキスト ボックス 52">
              <a:extLst>
                <a:ext uri="{FF2B5EF4-FFF2-40B4-BE49-F238E27FC236}">
                  <a16:creationId xmlns:a16="http://schemas.microsoft.com/office/drawing/2014/main" id="{82D3419A-FA78-C642-8396-2F004685459C}"/>
                </a:ext>
              </a:extLst>
            </p:cNvPr>
            <p:cNvSpPr txBox="1"/>
            <p:nvPr/>
          </p:nvSpPr>
          <p:spPr>
            <a:xfrm>
              <a:off x="6240051" y="3157173"/>
              <a:ext cx="715260" cy="369332"/>
            </a:xfrm>
            <a:prstGeom prst="rect">
              <a:avLst/>
            </a:prstGeom>
            <a:noFill/>
          </p:spPr>
          <p:txBody>
            <a:bodyPr wrap="none" rtlCol="0">
              <a:spAutoFit/>
            </a:bodyPr>
            <a:lstStyle/>
            <a:p>
              <a:r>
                <a:rPr kumimoji="1" lang="en-US" altLang="ja-JP" dirty="0">
                  <a:solidFill>
                    <a:schemeClr val="accent2">
                      <a:lumMod val="75000"/>
                    </a:schemeClr>
                  </a:solidFill>
                </a:rPr>
                <a:t>12:04</a:t>
              </a:r>
              <a:endParaRPr kumimoji="1" lang="ja-JP" altLang="en-US">
                <a:solidFill>
                  <a:schemeClr val="accent2">
                    <a:lumMod val="75000"/>
                  </a:schemeClr>
                </a:solidFill>
              </a:endParaRPr>
            </a:p>
          </p:txBody>
        </p:sp>
        <p:sp>
          <p:nvSpPr>
            <p:cNvPr id="54" name="テキスト ボックス 53">
              <a:extLst>
                <a:ext uri="{FF2B5EF4-FFF2-40B4-BE49-F238E27FC236}">
                  <a16:creationId xmlns:a16="http://schemas.microsoft.com/office/drawing/2014/main" id="{19B872EF-35EF-9840-8FD8-306C43D605AF}"/>
                </a:ext>
              </a:extLst>
            </p:cNvPr>
            <p:cNvSpPr txBox="1"/>
            <p:nvPr/>
          </p:nvSpPr>
          <p:spPr>
            <a:xfrm>
              <a:off x="6248677" y="3952040"/>
              <a:ext cx="715260" cy="369332"/>
            </a:xfrm>
            <a:prstGeom prst="rect">
              <a:avLst/>
            </a:prstGeom>
            <a:noFill/>
          </p:spPr>
          <p:txBody>
            <a:bodyPr wrap="none" rtlCol="0">
              <a:spAutoFit/>
            </a:bodyPr>
            <a:lstStyle/>
            <a:p>
              <a:r>
                <a:rPr kumimoji="1" lang="en-US" altLang="ja-JP" dirty="0">
                  <a:solidFill>
                    <a:schemeClr val="accent2">
                      <a:lumMod val="75000"/>
                    </a:schemeClr>
                  </a:solidFill>
                </a:rPr>
                <a:t>12:18</a:t>
              </a:r>
              <a:endParaRPr kumimoji="1" lang="ja-JP" altLang="en-US">
                <a:solidFill>
                  <a:schemeClr val="accent2">
                    <a:lumMod val="75000"/>
                  </a:schemeClr>
                </a:solidFill>
              </a:endParaRPr>
            </a:p>
          </p:txBody>
        </p:sp>
        <p:cxnSp>
          <p:nvCxnSpPr>
            <p:cNvPr id="81" name="直線矢印コネクタ 80">
              <a:extLst>
                <a:ext uri="{FF2B5EF4-FFF2-40B4-BE49-F238E27FC236}">
                  <a16:creationId xmlns:a16="http://schemas.microsoft.com/office/drawing/2014/main" id="{5F667595-B956-264E-AB3E-3B4CA97F1C57}"/>
                </a:ext>
              </a:extLst>
            </p:cNvPr>
            <p:cNvCxnSpPr>
              <a:cxnSpLocks/>
              <a:stCxn id="59" idx="0"/>
              <a:endCxn id="51" idx="1"/>
            </p:cNvCxnSpPr>
            <p:nvPr/>
          </p:nvCxnSpPr>
          <p:spPr>
            <a:xfrm>
              <a:off x="5589934" y="2259577"/>
              <a:ext cx="658743" cy="340426"/>
            </a:xfrm>
            <a:prstGeom prst="straightConnector1">
              <a:avLst/>
            </a:prstGeom>
            <a:ln w="19050">
              <a:solidFill>
                <a:schemeClr val="accent4">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2" name="直線矢印コネクタ 81">
              <a:extLst>
                <a:ext uri="{FF2B5EF4-FFF2-40B4-BE49-F238E27FC236}">
                  <a16:creationId xmlns:a16="http://schemas.microsoft.com/office/drawing/2014/main" id="{D1A0D2B8-0C80-8343-B774-9D31B775BC00}"/>
                </a:ext>
              </a:extLst>
            </p:cNvPr>
            <p:cNvCxnSpPr>
              <a:cxnSpLocks/>
              <a:stCxn id="62" idx="0"/>
              <a:endCxn id="52" idx="1"/>
            </p:cNvCxnSpPr>
            <p:nvPr/>
          </p:nvCxnSpPr>
          <p:spPr>
            <a:xfrm>
              <a:off x="5585649" y="2921496"/>
              <a:ext cx="663028" cy="40781"/>
            </a:xfrm>
            <a:prstGeom prst="straightConnector1">
              <a:avLst/>
            </a:prstGeom>
            <a:ln w="19050">
              <a:solidFill>
                <a:schemeClr val="tx1">
                  <a:lumMod val="50000"/>
                  <a:lumOff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3" name="直線矢印コネクタ 82">
              <a:extLst>
                <a:ext uri="{FF2B5EF4-FFF2-40B4-BE49-F238E27FC236}">
                  <a16:creationId xmlns:a16="http://schemas.microsoft.com/office/drawing/2014/main" id="{57BD1B74-1703-B647-ADE2-C7F31AB2CAA6}"/>
                </a:ext>
              </a:extLst>
            </p:cNvPr>
            <p:cNvCxnSpPr>
              <a:cxnSpLocks/>
              <a:stCxn id="65" idx="0"/>
            </p:cNvCxnSpPr>
            <p:nvPr/>
          </p:nvCxnSpPr>
          <p:spPr>
            <a:xfrm flipV="1">
              <a:off x="5593605" y="3261391"/>
              <a:ext cx="783286" cy="228504"/>
            </a:xfrm>
            <a:prstGeom prst="straightConnector1">
              <a:avLst/>
            </a:prstGeom>
            <a:ln w="19050">
              <a:solidFill>
                <a:schemeClr val="accent3">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26CB4021-E595-824A-B222-10E23F34BADC}"/>
                </a:ext>
              </a:extLst>
            </p:cNvPr>
            <p:cNvCxnSpPr>
              <a:cxnSpLocks/>
              <a:stCxn id="68" idx="0"/>
              <a:endCxn id="54" idx="1"/>
            </p:cNvCxnSpPr>
            <p:nvPr/>
          </p:nvCxnSpPr>
          <p:spPr>
            <a:xfrm flipV="1">
              <a:off x="5595946" y="4136706"/>
              <a:ext cx="652731" cy="413487"/>
            </a:xfrm>
            <a:prstGeom prst="straightConnector1">
              <a:avLst/>
            </a:prstGeom>
            <a:ln w="19050">
              <a:solidFill>
                <a:srgbClr val="0070C0"/>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1" name="テキスト ボックス 100">
              <a:extLst>
                <a:ext uri="{FF2B5EF4-FFF2-40B4-BE49-F238E27FC236}">
                  <a16:creationId xmlns:a16="http://schemas.microsoft.com/office/drawing/2014/main" id="{85091840-7D91-FD4D-AA7D-CBF6D91F7045}"/>
                </a:ext>
              </a:extLst>
            </p:cNvPr>
            <p:cNvSpPr txBox="1"/>
            <p:nvPr/>
          </p:nvSpPr>
          <p:spPr>
            <a:xfrm>
              <a:off x="5409679" y="5401948"/>
              <a:ext cx="3467616" cy="738664"/>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取引に関わる人が対等な関係</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6">
                      <a:lumMod val="75000"/>
                    </a:schemeClr>
                  </a:solidFill>
                  <a:latin typeface="Meiryo" panose="020B0604030504040204" pitchFamily="34" charset="-128"/>
                  <a:ea typeface="Meiryo" panose="020B0604030504040204" pitchFamily="34" charset="-128"/>
                </a:rPr>
                <a:t>管理・制御の権限をだれも持たない</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000">
                  <a:solidFill>
                    <a:schemeClr val="accent6">
                      <a:lumMod val="75000"/>
                    </a:schemeClr>
                  </a:solidFill>
                  <a:latin typeface="Meiryo" panose="020B0604030504040204" pitchFamily="34" charset="-128"/>
                  <a:ea typeface="Meiryo" panose="020B0604030504040204" pitchFamily="34" charset="-128"/>
                </a:rPr>
                <a:t>トランザクションの合計を都度結果を計算</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grpSp>
      <p:sp>
        <p:nvSpPr>
          <p:cNvPr id="102" name="テキスト ボックス 101">
            <a:extLst>
              <a:ext uri="{FF2B5EF4-FFF2-40B4-BE49-F238E27FC236}">
                <a16:creationId xmlns:a16="http://schemas.microsoft.com/office/drawing/2014/main" id="{E984C722-6EA8-1F44-BC1C-35E9BB507D5C}"/>
              </a:ext>
            </a:extLst>
          </p:cNvPr>
          <p:cNvSpPr txBox="1"/>
          <p:nvPr/>
        </p:nvSpPr>
        <p:spPr>
          <a:xfrm>
            <a:off x="5070350" y="1304118"/>
            <a:ext cx="800219" cy="461665"/>
          </a:xfrm>
          <a:prstGeom prst="rect">
            <a:avLst/>
          </a:prstGeom>
          <a:noFill/>
        </p:spPr>
        <p:txBody>
          <a:bodyPr wrap="non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取引に</a:t>
            </a:r>
            <a:endParaRPr kumimoji="1" lang="en-US" altLang="ja-JP" sz="1200" dirty="0">
              <a:solidFill>
                <a:srgbClr val="002060"/>
              </a:solidFill>
              <a:latin typeface="Meiryo" panose="020B0604030504040204" pitchFamily="34" charset="-128"/>
              <a:ea typeface="Meiryo" panose="020B0604030504040204" pitchFamily="34" charset="-128"/>
            </a:endParaRPr>
          </a:p>
          <a:p>
            <a:pPr algn="ctr"/>
            <a:r>
              <a:rPr kumimoji="1" lang="ja-JP" altLang="en-US" sz="1200">
                <a:solidFill>
                  <a:srgbClr val="002060"/>
                </a:solidFill>
                <a:latin typeface="Meiryo" panose="020B0604030504040204" pitchFamily="34" charset="-128"/>
                <a:ea typeface="Meiryo" panose="020B0604030504040204" pitchFamily="34" charset="-128"/>
              </a:rPr>
              <a:t>関わる人</a:t>
            </a:r>
            <a:endParaRPr lang="en-US" altLang="ja-JP" sz="1200" dirty="0">
              <a:solidFill>
                <a:srgbClr val="002060"/>
              </a:solidFill>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a16="http://schemas.microsoft.com/office/drawing/2014/main" id="{9298EEF2-C21B-8043-9A47-A820CCEE5E0F}"/>
              </a:ext>
            </a:extLst>
          </p:cNvPr>
          <p:cNvSpPr txBox="1"/>
          <p:nvPr/>
        </p:nvSpPr>
        <p:spPr>
          <a:xfrm>
            <a:off x="5273403" y="3705673"/>
            <a:ext cx="400110" cy="361637"/>
          </a:xfrm>
          <a:prstGeom prst="rect">
            <a:avLst/>
          </a:prstGeom>
          <a:noFill/>
        </p:spPr>
        <p:txBody>
          <a:bodyPr vert="eaVert" wrap="none" rtlCol="0">
            <a:spAutoFit/>
          </a:bodyPr>
          <a:lstStyle/>
          <a:p>
            <a:r>
              <a:rPr kumimoji="1" lang="ja-JP" altLang="en-US" sz="1400">
                <a:solidFill>
                  <a:srgbClr val="002060"/>
                </a:solidFill>
              </a:rPr>
              <a:t>・</a:t>
            </a:r>
            <a:r>
              <a:rPr lang="ja-JP" altLang="en-US" sz="1400">
                <a:solidFill>
                  <a:srgbClr val="002060"/>
                </a:solidFill>
              </a:rPr>
              <a:t>・</a:t>
            </a:r>
            <a:r>
              <a:rPr kumimoji="1" lang="ja-JP" altLang="en-US" sz="1400">
                <a:solidFill>
                  <a:srgbClr val="002060"/>
                </a:solidFill>
              </a:rPr>
              <a:t>・</a:t>
            </a:r>
          </a:p>
        </p:txBody>
      </p:sp>
      <p:sp>
        <p:nvSpPr>
          <p:cNvPr id="104" name="テキスト ボックス 103">
            <a:extLst>
              <a:ext uri="{FF2B5EF4-FFF2-40B4-BE49-F238E27FC236}">
                <a16:creationId xmlns:a16="http://schemas.microsoft.com/office/drawing/2014/main" id="{B9A2D1AD-ED75-F84F-BD9D-B264D1FB9C53}"/>
              </a:ext>
            </a:extLst>
          </p:cNvPr>
          <p:cNvSpPr txBox="1"/>
          <p:nvPr/>
        </p:nvSpPr>
        <p:spPr>
          <a:xfrm>
            <a:off x="662565" y="5367561"/>
            <a:ext cx="4031873" cy="738664"/>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取引マスターを管理・入力を制御する</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権威や権限を与えられている企業や機関</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銀行や保険会社などの金融機関、証券取引所や役所などの公的機関</a:t>
            </a:r>
            <a:endParaRPr kumimoji="1" lang="ja-JP" altLang="en-US" sz="10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4191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ipe(left)">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円/楕円 50">
            <a:extLst>
              <a:ext uri="{FF2B5EF4-FFF2-40B4-BE49-F238E27FC236}">
                <a16:creationId xmlns:a16="http://schemas.microsoft.com/office/drawing/2014/main" id="{95CFE17E-FE91-3E49-BBE2-D0DB33BDCC3E}"/>
              </a:ext>
            </a:extLst>
          </p:cNvPr>
          <p:cNvSpPr/>
          <p:nvPr/>
        </p:nvSpPr>
        <p:spPr>
          <a:xfrm>
            <a:off x="2900566" y="1258729"/>
            <a:ext cx="3339124" cy="3325633"/>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E17BAB6-5FED-C745-8E55-D85BAF3F65D0}"/>
              </a:ext>
            </a:extLst>
          </p:cNvPr>
          <p:cNvSpPr>
            <a:spLocks noGrp="1"/>
          </p:cNvSpPr>
          <p:nvPr>
            <p:ph type="title"/>
          </p:nvPr>
        </p:nvSpPr>
        <p:spPr/>
        <p:txBody>
          <a:bodyPr/>
          <a:lstStyle/>
          <a:p>
            <a:r>
              <a:rPr kumimoji="1" lang="ja-JP" altLang="en-US"/>
              <a:t>企業間の共有トランザクションとしてのブロックチェーン</a:t>
            </a:r>
          </a:p>
        </p:txBody>
      </p:sp>
      <p:sp>
        <p:nvSpPr>
          <p:cNvPr id="3" name="スライド番号プレースホルダー 2">
            <a:extLst>
              <a:ext uri="{FF2B5EF4-FFF2-40B4-BE49-F238E27FC236}">
                <a16:creationId xmlns:a16="http://schemas.microsoft.com/office/drawing/2014/main" id="{580A6F56-813B-9945-90B8-21DA3E92BE78}"/>
              </a:ext>
            </a:extLst>
          </p:cNvPr>
          <p:cNvSpPr>
            <a:spLocks noGrp="1"/>
          </p:cNvSpPr>
          <p:nvPr>
            <p:ph type="sldNum" sz="quarter" idx="12"/>
          </p:nvPr>
        </p:nvSpPr>
        <p:spPr/>
        <p:txBody>
          <a:bodyPr/>
          <a:lstStyle/>
          <a:p>
            <a:fld id="{8FF8CC5D-A65D-5946-99B5-645367A967AD}" type="slidenum">
              <a:rPr kumimoji="1" lang="ja-JP" altLang="en-US" smtClean="0"/>
              <a:t>138</a:t>
            </a:fld>
            <a:endParaRPr kumimoji="1" lang="ja-JP" altLang="en-US"/>
          </a:p>
        </p:txBody>
      </p:sp>
      <p:grpSp>
        <p:nvGrpSpPr>
          <p:cNvPr id="4" name="図形グループ 39">
            <a:extLst>
              <a:ext uri="{FF2B5EF4-FFF2-40B4-BE49-F238E27FC236}">
                <a16:creationId xmlns:a16="http://schemas.microsoft.com/office/drawing/2014/main" id="{6440DF72-EFCB-064A-A105-9745A66106CC}"/>
              </a:ext>
            </a:extLst>
          </p:cNvPr>
          <p:cNvGrpSpPr/>
          <p:nvPr/>
        </p:nvGrpSpPr>
        <p:grpSpPr>
          <a:xfrm flipH="1">
            <a:off x="4426031" y="866332"/>
            <a:ext cx="291938" cy="625530"/>
            <a:chOff x="1946324" y="4125162"/>
            <a:chExt cx="969964" cy="2007872"/>
          </a:xfrm>
        </p:grpSpPr>
        <p:sp>
          <p:nvSpPr>
            <p:cNvPr id="5" name="円/楕円 4">
              <a:extLst>
                <a:ext uri="{FF2B5EF4-FFF2-40B4-BE49-F238E27FC236}">
                  <a16:creationId xmlns:a16="http://schemas.microsoft.com/office/drawing/2014/main" id="{C966E048-5157-B344-ADC2-6593FB6F827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EAACCB05-4242-5E41-A27C-4C2D165A5D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42">
            <a:extLst>
              <a:ext uri="{FF2B5EF4-FFF2-40B4-BE49-F238E27FC236}">
                <a16:creationId xmlns:a16="http://schemas.microsoft.com/office/drawing/2014/main" id="{F3A59E5A-9821-1B43-B05F-4884AD76CDCA}"/>
              </a:ext>
            </a:extLst>
          </p:cNvPr>
          <p:cNvGrpSpPr/>
          <p:nvPr/>
        </p:nvGrpSpPr>
        <p:grpSpPr>
          <a:xfrm flipH="1">
            <a:off x="2754597" y="2255657"/>
            <a:ext cx="291938" cy="625530"/>
            <a:chOff x="1946324" y="4125162"/>
            <a:chExt cx="969964" cy="2007872"/>
          </a:xfrm>
        </p:grpSpPr>
        <p:sp>
          <p:nvSpPr>
            <p:cNvPr id="8" name="円/楕円 7">
              <a:extLst>
                <a:ext uri="{FF2B5EF4-FFF2-40B4-BE49-F238E27FC236}">
                  <a16:creationId xmlns:a16="http://schemas.microsoft.com/office/drawing/2014/main" id="{CEA59DDF-98A0-5B47-A729-D57DD22C488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6060D01C-952B-4A43-8AB1-EC67E11F0DA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45">
            <a:extLst>
              <a:ext uri="{FF2B5EF4-FFF2-40B4-BE49-F238E27FC236}">
                <a16:creationId xmlns:a16="http://schemas.microsoft.com/office/drawing/2014/main" id="{49EE299E-CCAE-CD43-BB29-E68CA9A4B09B}"/>
              </a:ext>
            </a:extLst>
          </p:cNvPr>
          <p:cNvGrpSpPr/>
          <p:nvPr/>
        </p:nvGrpSpPr>
        <p:grpSpPr>
          <a:xfrm flipH="1">
            <a:off x="3532157" y="4012098"/>
            <a:ext cx="291938" cy="625530"/>
            <a:chOff x="1946324" y="4125162"/>
            <a:chExt cx="969964" cy="2007872"/>
          </a:xfrm>
        </p:grpSpPr>
        <p:sp>
          <p:nvSpPr>
            <p:cNvPr id="11" name="円/楕円 10">
              <a:extLst>
                <a:ext uri="{FF2B5EF4-FFF2-40B4-BE49-F238E27FC236}">
                  <a16:creationId xmlns:a16="http://schemas.microsoft.com/office/drawing/2014/main" id="{6B866AA3-C0CE-4744-AAC2-07C09DFED0ED}"/>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93EAD742-E6F4-8D47-9A33-79B3AB61B28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48">
            <a:extLst>
              <a:ext uri="{FF2B5EF4-FFF2-40B4-BE49-F238E27FC236}">
                <a16:creationId xmlns:a16="http://schemas.microsoft.com/office/drawing/2014/main" id="{C361E7A0-1573-AC4F-9658-A296C8377B50}"/>
              </a:ext>
            </a:extLst>
          </p:cNvPr>
          <p:cNvGrpSpPr/>
          <p:nvPr/>
        </p:nvGrpSpPr>
        <p:grpSpPr>
          <a:xfrm flipH="1">
            <a:off x="5338951" y="4012097"/>
            <a:ext cx="291938" cy="625530"/>
            <a:chOff x="1946324" y="4125162"/>
            <a:chExt cx="969964" cy="2007872"/>
          </a:xfrm>
        </p:grpSpPr>
        <p:sp>
          <p:nvSpPr>
            <p:cNvPr id="14" name="円/楕円 13">
              <a:extLst>
                <a:ext uri="{FF2B5EF4-FFF2-40B4-BE49-F238E27FC236}">
                  <a16:creationId xmlns:a16="http://schemas.microsoft.com/office/drawing/2014/main" id="{7E8FE57E-DD28-EF43-8EE6-E81EAEFCE13A}"/>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a:extLst>
                <a:ext uri="{FF2B5EF4-FFF2-40B4-BE49-F238E27FC236}">
                  <a16:creationId xmlns:a16="http://schemas.microsoft.com/office/drawing/2014/main" id="{E5B18CA7-4A62-D643-9CBA-A48FE0E23D1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51">
            <a:extLst>
              <a:ext uri="{FF2B5EF4-FFF2-40B4-BE49-F238E27FC236}">
                <a16:creationId xmlns:a16="http://schemas.microsoft.com/office/drawing/2014/main" id="{A3DA41A1-A9C0-3946-908C-18A04335F998}"/>
              </a:ext>
            </a:extLst>
          </p:cNvPr>
          <p:cNvGrpSpPr/>
          <p:nvPr/>
        </p:nvGrpSpPr>
        <p:grpSpPr>
          <a:xfrm flipH="1">
            <a:off x="6093720" y="2255658"/>
            <a:ext cx="291938" cy="625530"/>
            <a:chOff x="1946324" y="4125162"/>
            <a:chExt cx="969964" cy="2007872"/>
          </a:xfrm>
        </p:grpSpPr>
        <p:sp>
          <p:nvSpPr>
            <p:cNvPr id="17" name="円/楕円 16">
              <a:extLst>
                <a:ext uri="{FF2B5EF4-FFF2-40B4-BE49-F238E27FC236}">
                  <a16:creationId xmlns:a16="http://schemas.microsoft.com/office/drawing/2014/main" id="{6857017C-90D9-4F47-8521-27A628B152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a:extLst>
                <a:ext uri="{FF2B5EF4-FFF2-40B4-BE49-F238E27FC236}">
                  <a16:creationId xmlns:a16="http://schemas.microsoft.com/office/drawing/2014/main" id="{92FF96E2-1429-8248-8FA2-EFFEC6AA7D4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5" name="正方形/長方形 84">
            <a:extLst>
              <a:ext uri="{FF2B5EF4-FFF2-40B4-BE49-F238E27FC236}">
                <a16:creationId xmlns:a16="http://schemas.microsoft.com/office/drawing/2014/main" id="{03A75852-2516-B747-BBE2-1E21F51F8916}"/>
              </a:ext>
            </a:extLst>
          </p:cNvPr>
          <p:cNvSpPr/>
          <p:nvPr/>
        </p:nvSpPr>
        <p:spPr>
          <a:xfrm>
            <a:off x="3875117" y="1946830"/>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受注</a:t>
            </a:r>
            <a:endParaRPr kumimoji="1" lang="ja-JP" altLang="en-US" sz="1200" dirty="0">
              <a:solidFill>
                <a:srgbClr val="FFFFFF"/>
              </a:solidFill>
              <a:latin typeface="Meiryo" charset="-128"/>
              <a:ea typeface="Meiryo" charset="-128"/>
              <a:cs typeface="Meiryo" charset="-128"/>
            </a:endParaRPr>
          </a:p>
        </p:txBody>
      </p:sp>
      <p:sp>
        <p:nvSpPr>
          <p:cNvPr id="86" name="正方形/長方形 85">
            <a:extLst>
              <a:ext uri="{FF2B5EF4-FFF2-40B4-BE49-F238E27FC236}">
                <a16:creationId xmlns:a16="http://schemas.microsoft.com/office/drawing/2014/main" id="{C375ACF3-820C-E843-897B-B1F3F8FCCE4F}"/>
              </a:ext>
            </a:extLst>
          </p:cNvPr>
          <p:cNvSpPr/>
          <p:nvPr/>
        </p:nvSpPr>
        <p:spPr>
          <a:xfrm>
            <a:off x="3875117" y="2325910"/>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工場発注</a:t>
            </a:r>
            <a:endParaRPr kumimoji="1" lang="ja-JP" altLang="en-US" sz="1200" dirty="0">
              <a:solidFill>
                <a:srgbClr val="FFFFFF"/>
              </a:solidFill>
              <a:latin typeface="Meiryo" charset="-128"/>
              <a:ea typeface="Meiryo" charset="-128"/>
              <a:cs typeface="Meiryo" charset="-128"/>
            </a:endParaRPr>
          </a:p>
        </p:txBody>
      </p:sp>
      <p:sp>
        <p:nvSpPr>
          <p:cNvPr id="87" name="正方形/長方形 86">
            <a:extLst>
              <a:ext uri="{FF2B5EF4-FFF2-40B4-BE49-F238E27FC236}">
                <a16:creationId xmlns:a16="http://schemas.microsoft.com/office/drawing/2014/main" id="{7868FBAE-3D4E-DE46-B1C3-15C0974EB4AF}"/>
              </a:ext>
            </a:extLst>
          </p:cNvPr>
          <p:cNvSpPr/>
          <p:nvPr/>
        </p:nvSpPr>
        <p:spPr>
          <a:xfrm>
            <a:off x="3875117" y="2709435"/>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工場受注</a:t>
            </a:r>
            <a:endParaRPr kumimoji="1" lang="ja-JP" altLang="en-US" sz="12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56B5C1FA-1C1D-2E40-9FE3-F0C9866ED42C}"/>
              </a:ext>
            </a:extLst>
          </p:cNvPr>
          <p:cNvSpPr/>
          <p:nvPr/>
        </p:nvSpPr>
        <p:spPr>
          <a:xfrm>
            <a:off x="3875117" y="3092116"/>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配送指示</a:t>
            </a:r>
            <a:endParaRPr kumimoji="1" lang="ja-JP" altLang="en-US" sz="1200" dirty="0">
              <a:solidFill>
                <a:srgbClr val="FFFFFF"/>
              </a:solidFill>
              <a:latin typeface="Meiryo" charset="-128"/>
              <a:ea typeface="Meiryo" charset="-128"/>
              <a:cs typeface="Meiryo" charset="-128"/>
            </a:endParaRPr>
          </a:p>
        </p:txBody>
      </p:sp>
      <p:sp>
        <p:nvSpPr>
          <p:cNvPr id="67" name="正方形/長方形 66">
            <a:extLst>
              <a:ext uri="{FF2B5EF4-FFF2-40B4-BE49-F238E27FC236}">
                <a16:creationId xmlns:a16="http://schemas.microsoft.com/office/drawing/2014/main" id="{C7908A7E-189D-B04E-90CD-07BA4F8B6E1A}"/>
              </a:ext>
            </a:extLst>
          </p:cNvPr>
          <p:cNvSpPr/>
          <p:nvPr/>
        </p:nvSpPr>
        <p:spPr>
          <a:xfrm>
            <a:off x="3875117" y="3470304"/>
            <a:ext cx="1390022" cy="3132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配送完了</a:t>
            </a:r>
            <a:endParaRPr kumimoji="1" lang="ja-JP" altLang="en-US" sz="1200" dirty="0">
              <a:solidFill>
                <a:srgbClr val="FFFFFF"/>
              </a:solidFill>
              <a:latin typeface="Meiryo" charset="-128"/>
              <a:ea typeface="Meiryo" charset="-128"/>
              <a:cs typeface="Meiryo" charset="-128"/>
            </a:endParaRPr>
          </a:p>
        </p:txBody>
      </p:sp>
      <p:sp>
        <p:nvSpPr>
          <p:cNvPr id="19" name="テキスト ボックス 18">
            <a:extLst>
              <a:ext uri="{FF2B5EF4-FFF2-40B4-BE49-F238E27FC236}">
                <a16:creationId xmlns:a16="http://schemas.microsoft.com/office/drawing/2014/main" id="{B30E805A-3970-2C4E-933A-865A719E549F}"/>
              </a:ext>
            </a:extLst>
          </p:cNvPr>
          <p:cNvSpPr txBox="1"/>
          <p:nvPr/>
        </p:nvSpPr>
        <p:spPr>
          <a:xfrm>
            <a:off x="4711141" y="1251028"/>
            <a:ext cx="1107996"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販売会社</a:t>
            </a:r>
          </a:p>
        </p:txBody>
      </p:sp>
      <p:sp>
        <p:nvSpPr>
          <p:cNvPr id="68" name="テキスト ボックス 67">
            <a:extLst>
              <a:ext uri="{FF2B5EF4-FFF2-40B4-BE49-F238E27FC236}">
                <a16:creationId xmlns:a16="http://schemas.microsoft.com/office/drawing/2014/main" id="{300EC9F9-8023-7444-8877-273F674C23B0}"/>
              </a:ext>
            </a:extLst>
          </p:cNvPr>
          <p:cNvSpPr txBox="1"/>
          <p:nvPr/>
        </p:nvSpPr>
        <p:spPr>
          <a:xfrm>
            <a:off x="6385658" y="2639110"/>
            <a:ext cx="156966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製品メーカー</a:t>
            </a:r>
            <a:endParaRPr kumimoji="1" lang="ja-JP" altLang="en-US">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92FFF86F-A56B-7245-8D93-63C98E627849}"/>
              </a:ext>
            </a:extLst>
          </p:cNvPr>
          <p:cNvSpPr txBox="1"/>
          <p:nvPr/>
        </p:nvSpPr>
        <p:spPr>
          <a:xfrm>
            <a:off x="5630889" y="4399696"/>
            <a:ext cx="156966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部品メーカー</a:t>
            </a:r>
            <a:endParaRPr kumimoji="1" lang="ja-JP" altLang="en-US">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72B21444-E6EE-EA4A-9AE5-9F996D84714A}"/>
              </a:ext>
            </a:extLst>
          </p:cNvPr>
          <p:cNvSpPr txBox="1"/>
          <p:nvPr/>
        </p:nvSpPr>
        <p:spPr>
          <a:xfrm>
            <a:off x="2424160" y="4387780"/>
            <a:ext cx="1107996" cy="369332"/>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運送会社</a:t>
            </a:r>
            <a:endParaRPr kumimoji="1" lang="ja-JP" altLang="en-US">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BEB09E52-E93B-724E-A642-4AC65B707DF5}"/>
              </a:ext>
            </a:extLst>
          </p:cNvPr>
          <p:cNvSpPr txBox="1"/>
          <p:nvPr/>
        </p:nvSpPr>
        <p:spPr>
          <a:xfrm>
            <a:off x="1638900" y="2638589"/>
            <a:ext cx="1107996" cy="369332"/>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卸売会社</a:t>
            </a:r>
            <a:endParaRPr kumimoji="1" lang="ja-JP" altLang="en-US">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C684B6FD-B6A8-5E4E-BBDB-DDDFFB4C3126}"/>
              </a:ext>
            </a:extLst>
          </p:cNvPr>
          <p:cNvSpPr txBox="1"/>
          <p:nvPr/>
        </p:nvSpPr>
        <p:spPr>
          <a:xfrm>
            <a:off x="962678" y="5215825"/>
            <a:ext cx="7218643" cy="1015663"/>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共有の取引（トランザクション）台帳として利用される</a:t>
            </a:r>
            <a:endParaRPr kumimoji="1"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400">
                <a:latin typeface="Meiryo" panose="020B0604030504040204" pitchFamily="34" charset="-128"/>
                <a:ea typeface="Meiryo" panose="020B0604030504040204" pitchFamily="34" charset="-128"/>
              </a:rPr>
              <a:t>契約合意の仕組みも組み込まれている＝伝票の受け渡しとは異なる取引の概念</a:t>
            </a:r>
            <a:endParaRPr lang="en-US" altLang="ja-JP" sz="1400"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デジタル・ネイティブな取引・契約のメカニズム</a:t>
            </a:r>
            <a:endParaRPr kumimoji="1" lang="en-US" altLang="ja-JP" sz="1400" dirty="0">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sz="1400">
                <a:latin typeface="Meiryo" panose="020B0604030504040204" pitchFamily="34" charset="-128"/>
                <a:ea typeface="Meiryo" panose="020B0604030504040204" pitchFamily="34" charset="-128"/>
              </a:rPr>
              <a:t>シェアリング・エコノミーの基盤</a:t>
            </a:r>
            <a:endParaRPr kumimoji="1" lang="ja-JP" altLang="en-US" sz="1400">
              <a:latin typeface="Meiryo" panose="020B0604030504040204" pitchFamily="34" charset="-128"/>
              <a:ea typeface="Meiryo" panose="020B0604030504040204" pitchFamily="34" charset="-128"/>
            </a:endParaRPr>
          </a:p>
        </p:txBody>
      </p:sp>
      <p:sp>
        <p:nvSpPr>
          <p:cNvPr id="24" name="左右矢印 23">
            <a:extLst>
              <a:ext uri="{FF2B5EF4-FFF2-40B4-BE49-F238E27FC236}">
                <a16:creationId xmlns:a16="http://schemas.microsoft.com/office/drawing/2014/main" id="{A81D5E33-D33D-7745-966A-55BA58AF575A}"/>
              </a:ext>
            </a:extLst>
          </p:cNvPr>
          <p:cNvSpPr/>
          <p:nvPr/>
        </p:nvSpPr>
        <p:spPr>
          <a:xfrm>
            <a:off x="3176970" y="2644265"/>
            <a:ext cx="589496"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左右矢印 77">
            <a:extLst>
              <a:ext uri="{FF2B5EF4-FFF2-40B4-BE49-F238E27FC236}">
                <a16:creationId xmlns:a16="http://schemas.microsoft.com/office/drawing/2014/main" id="{DAE66DD1-0992-3840-AB1F-1C6575070136}"/>
              </a:ext>
            </a:extLst>
          </p:cNvPr>
          <p:cNvSpPr/>
          <p:nvPr/>
        </p:nvSpPr>
        <p:spPr>
          <a:xfrm>
            <a:off x="5386630" y="2637791"/>
            <a:ext cx="589496"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右矢印 80">
            <a:extLst>
              <a:ext uri="{FF2B5EF4-FFF2-40B4-BE49-F238E27FC236}">
                <a16:creationId xmlns:a16="http://schemas.microsoft.com/office/drawing/2014/main" id="{1312D1CD-B0D8-054E-A41D-3502AFF9517C}"/>
              </a:ext>
            </a:extLst>
          </p:cNvPr>
          <p:cNvSpPr/>
          <p:nvPr/>
        </p:nvSpPr>
        <p:spPr>
          <a:xfrm rot="5400000">
            <a:off x="4349974" y="1558558"/>
            <a:ext cx="444050"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a:extLst>
              <a:ext uri="{FF2B5EF4-FFF2-40B4-BE49-F238E27FC236}">
                <a16:creationId xmlns:a16="http://schemas.microsoft.com/office/drawing/2014/main" id="{E8AC4479-EC83-EA4D-B3FB-4FA93949D0B0}"/>
              </a:ext>
            </a:extLst>
          </p:cNvPr>
          <p:cNvSpPr/>
          <p:nvPr/>
        </p:nvSpPr>
        <p:spPr>
          <a:xfrm rot="8986274">
            <a:off x="3854617" y="3848764"/>
            <a:ext cx="444050"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左右矢印 91">
            <a:extLst>
              <a:ext uri="{FF2B5EF4-FFF2-40B4-BE49-F238E27FC236}">
                <a16:creationId xmlns:a16="http://schemas.microsoft.com/office/drawing/2014/main" id="{633AE35F-6381-464A-B110-D9F8942AE34A}"/>
              </a:ext>
            </a:extLst>
          </p:cNvPr>
          <p:cNvSpPr/>
          <p:nvPr/>
        </p:nvSpPr>
        <p:spPr>
          <a:xfrm rot="12613726" flipH="1">
            <a:off x="4841392" y="3848765"/>
            <a:ext cx="444050" cy="33249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828802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グループ化 89">
            <a:extLst>
              <a:ext uri="{FF2B5EF4-FFF2-40B4-BE49-F238E27FC236}">
                <a16:creationId xmlns:a16="http://schemas.microsoft.com/office/drawing/2014/main" id="{8D5E0A87-EA7B-F84B-B19B-C41F6BEF3BD6}"/>
              </a:ext>
            </a:extLst>
          </p:cNvPr>
          <p:cNvGrpSpPr/>
          <p:nvPr/>
        </p:nvGrpSpPr>
        <p:grpSpPr>
          <a:xfrm>
            <a:off x="2369976" y="859168"/>
            <a:ext cx="970062" cy="1917030"/>
            <a:chOff x="2369976" y="859168"/>
            <a:chExt cx="970062" cy="1917030"/>
          </a:xfrm>
        </p:grpSpPr>
        <p:sp>
          <p:nvSpPr>
            <p:cNvPr id="10" name="正方形/長方形 9">
              <a:extLst>
                <a:ext uri="{FF2B5EF4-FFF2-40B4-BE49-F238E27FC236}">
                  <a16:creationId xmlns:a16="http://schemas.microsoft.com/office/drawing/2014/main" id="{69E5C437-4402-6341-93C8-484A45E0F882}"/>
                </a:ext>
              </a:extLst>
            </p:cNvPr>
            <p:cNvSpPr/>
            <p:nvPr/>
          </p:nvSpPr>
          <p:spPr>
            <a:xfrm>
              <a:off x="2369976" y="859168"/>
              <a:ext cx="962550" cy="1917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86DEE1CC-4C67-F946-AE2F-A87D6334BDFE}"/>
                </a:ext>
              </a:extLst>
            </p:cNvPr>
            <p:cNvSpPr/>
            <p:nvPr/>
          </p:nvSpPr>
          <p:spPr>
            <a:xfrm>
              <a:off x="2419203"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381DD8F7-820B-8E4C-8067-E2E2922CE509}"/>
                </a:ext>
              </a:extLst>
            </p:cNvPr>
            <p:cNvSpPr/>
            <p:nvPr/>
          </p:nvSpPr>
          <p:spPr>
            <a:xfrm>
              <a:off x="2419203"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67FD6108-9BEB-5041-B66E-766003F30A88}"/>
                </a:ext>
              </a:extLst>
            </p:cNvPr>
            <p:cNvSpPr/>
            <p:nvPr/>
          </p:nvSpPr>
          <p:spPr>
            <a:xfrm>
              <a:off x="2419203"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15" name="テキスト ボックス 14">
              <a:extLst>
                <a:ext uri="{FF2B5EF4-FFF2-40B4-BE49-F238E27FC236}">
                  <a16:creationId xmlns:a16="http://schemas.microsoft.com/office/drawing/2014/main" id="{2AEE5347-7C71-434F-9277-2574608E285E}"/>
                </a:ext>
              </a:extLst>
            </p:cNvPr>
            <p:cNvSpPr txBox="1"/>
            <p:nvPr/>
          </p:nvSpPr>
          <p:spPr>
            <a:xfrm>
              <a:off x="2659619"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44" name="テキスト ボックス 43">
              <a:extLst>
                <a:ext uri="{FF2B5EF4-FFF2-40B4-BE49-F238E27FC236}">
                  <a16:creationId xmlns:a16="http://schemas.microsoft.com/office/drawing/2014/main" id="{5B16E330-9E9B-3740-9614-93F57ED04AC0}"/>
                </a:ext>
              </a:extLst>
            </p:cNvPr>
            <p:cNvSpPr txBox="1"/>
            <p:nvPr/>
          </p:nvSpPr>
          <p:spPr>
            <a:xfrm>
              <a:off x="2379288"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B</a:t>
              </a:r>
              <a:endParaRPr kumimoji="1" lang="ja-JP" altLang="en-US" sz="1200">
                <a:solidFill>
                  <a:srgbClr val="002060"/>
                </a:solidFill>
                <a:latin typeface="Meiryo" panose="020B0604030504040204" pitchFamily="34" charset="-128"/>
                <a:ea typeface="Meiryo" panose="020B0604030504040204" pitchFamily="34" charset="-128"/>
              </a:endParaRPr>
            </a:p>
          </p:txBody>
        </p:sp>
      </p:grpSp>
      <p:grpSp>
        <p:nvGrpSpPr>
          <p:cNvPr id="91" name="グループ化 90">
            <a:extLst>
              <a:ext uri="{FF2B5EF4-FFF2-40B4-BE49-F238E27FC236}">
                <a16:creationId xmlns:a16="http://schemas.microsoft.com/office/drawing/2014/main" id="{2602F62E-DF0E-4248-BF41-85BD65927797}"/>
              </a:ext>
            </a:extLst>
          </p:cNvPr>
          <p:cNvGrpSpPr/>
          <p:nvPr/>
        </p:nvGrpSpPr>
        <p:grpSpPr>
          <a:xfrm>
            <a:off x="3383200" y="859168"/>
            <a:ext cx="3589525" cy="1921682"/>
            <a:chOff x="3383200" y="859168"/>
            <a:chExt cx="3589525" cy="1921682"/>
          </a:xfrm>
        </p:grpSpPr>
        <p:sp>
          <p:nvSpPr>
            <p:cNvPr id="19" name="正方形/長方形 18">
              <a:extLst>
                <a:ext uri="{FF2B5EF4-FFF2-40B4-BE49-F238E27FC236}">
                  <a16:creationId xmlns:a16="http://schemas.microsoft.com/office/drawing/2014/main" id="{9467343A-1988-B147-87B9-B4901DBA61F6}"/>
                </a:ext>
              </a:extLst>
            </p:cNvPr>
            <p:cNvSpPr/>
            <p:nvPr/>
          </p:nvSpPr>
          <p:spPr>
            <a:xfrm>
              <a:off x="3581354" y="859168"/>
              <a:ext cx="962550" cy="191703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C7528FE8-3806-8A4B-9A71-2A12FEE70B9A}"/>
                </a:ext>
              </a:extLst>
            </p:cNvPr>
            <p:cNvSpPr/>
            <p:nvPr/>
          </p:nvSpPr>
          <p:spPr>
            <a:xfrm>
              <a:off x="3638993" y="1368690"/>
              <a:ext cx="864096" cy="37107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21" name="正方形/長方形 20">
              <a:extLst>
                <a:ext uri="{FF2B5EF4-FFF2-40B4-BE49-F238E27FC236}">
                  <a16:creationId xmlns:a16="http://schemas.microsoft.com/office/drawing/2014/main" id="{D1EABDFA-0D8C-8B4D-91A5-5C618893A565}"/>
                </a:ext>
              </a:extLst>
            </p:cNvPr>
            <p:cNvSpPr/>
            <p:nvPr/>
          </p:nvSpPr>
          <p:spPr>
            <a:xfrm>
              <a:off x="3630581"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0217DB84-5EA6-DC46-9C55-40180F8C85B1}"/>
                </a:ext>
              </a:extLst>
            </p:cNvPr>
            <p:cNvSpPr/>
            <p:nvPr/>
          </p:nvSpPr>
          <p:spPr>
            <a:xfrm>
              <a:off x="3630581"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DDC9F8C9-5DE2-9F48-B7C4-6F6502B3256A}"/>
                </a:ext>
              </a:extLst>
            </p:cNvPr>
            <p:cNvSpPr/>
            <p:nvPr/>
          </p:nvSpPr>
          <p:spPr>
            <a:xfrm>
              <a:off x="3630581"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24" name="テキスト ボックス 23">
              <a:extLst>
                <a:ext uri="{FF2B5EF4-FFF2-40B4-BE49-F238E27FC236}">
                  <a16:creationId xmlns:a16="http://schemas.microsoft.com/office/drawing/2014/main" id="{16E9A3FA-3128-4646-95F5-744C106D54C1}"/>
                </a:ext>
              </a:extLst>
            </p:cNvPr>
            <p:cNvSpPr txBox="1"/>
            <p:nvPr/>
          </p:nvSpPr>
          <p:spPr>
            <a:xfrm>
              <a:off x="3870997"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25" name="右中かっこ 24">
              <a:extLst>
                <a:ext uri="{FF2B5EF4-FFF2-40B4-BE49-F238E27FC236}">
                  <a16:creationId xmlns:a16="http://schemas.microsoft.com/office/drawing/2014/main" id="{AAB3F08A-4552-204F-A6F1-0364614E7E1C}"/>
                </a:ext>
              </a:extLst>
            </p:cNvPr>
            <p:cNvSpPr/>
            <p:nvPr/>
          </p:nvSpPr>
          <p:spPr>
            <a:xfrm>
              <a:off x="3383200" y="1252433"/>
              <a:ext cx="128059" cy="1528417"/>
            </a:xfrm>
            <a:prstGeom prst="rightBrace">
              <a:avLst>
                <a:gd name="adj1" fmla="val 8333"/>
                <a:gd name="adj2" fmla="val 19484"/>
              </a:avLst>
            </a:prstGeom>
            <a:ln w="9525">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FC3156BB-6A6F-EA4D-A621-845B6905A502}"/>
                </a:ext>
              </a:extLst>
            </p:cNvPr>
            <p:cNvCxnSpPr>
              <a:endCxn id="20" idx="1"/>
            </p:cNvCxnSpPr>
            <p:nvPr/>
          </p:nvCxnSpPr>
          <p:spPr>
            <a:xfrm>
              <a:off x="3456043" y="1545389"/>
              <a:ext cx="182950" cy="883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正方形/長方形 26">
              <a:extLst>
                <a:ext uri="{FF2B5EF4-FFF2-40B4-BE49-F238E27FC236}">
                  <a16:creationId xmlns:a16="http://schemas.microsoft.com/office/drawing/2014/main" id="{0C0F27A9-33D0-884E-A273-38FA13FAAC1C}"/>
                </a:ext>
              </a:extLst>
            </p:cNvPr>
            <p:cNvSpPr/>
            <p:nvPr/>
          </p:nvSpPr>
          <p:spPr>
            <a:xfrm>
              <a:off x="4791285" y="859168"/>
              <a:ext cx="962550" cy="1917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C19BA172-35D6-DD48-AFC6-83655939037D}"/>
                </a:ext>
              </a:extLst>
            </p:cNvPr>
            <p:cNvSpPr/>
            <p:nvPr/>
          </p:nvSpPr>
          <p:spPr>
            <a:xfrm>
              <a:off x="4848924" y="1368690"/>
              <a:ext cx="864096" cy="371076"/>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29" name="正方形/長方形 28">
              <a:extLst>
                <a:ext uri="{FF2B5EF4-FFF2-40B4-BE49-F238E27FC236}">
                  <a16:creationId xmlns:a16="http://schemas.microsoft.com/office/drawing/2014/main" id="{A8F444BD-307E-B546-B51A-B9DD22E86E94}"/>
                </a:ext>
              </a:extLst>
            </p:cNvPr>
            <p:cNvSpPr/>
            <p:nvPr/>
          </p:nvSpPr>
          <p:spPr>
            <a:xfrm>
              <a:off x="4840512"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F7E43706-D0B3-2F4C-A5AE-F7793DF2D589}"/>
                </a:ext>
              </a:extLst>
            </p:cNvPr>
            <p:cNvSpPr/>
            <p:nvPr/>
          </p:nvSpPr>
          <p:spPr>
            <a:xfrm>
              <a:off x="4840512"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81997027-DCEA-A14D-9070-40B071A513E5}"/>
                </a:ext>
              </a:extLst>
            </p:cNvPr>
            <p:cNvSpPr/>
            <p:nvPr/>
          </p:nvSpPr>
          <p:spPr>
            <a:xfrm>
              <a:off x="4840512"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440A2F2C-0A21-A048-9CAF-F92B901576D5}"/>
                </a:ext>
              </a:extLst>
            </p:cNvPr>
            <p:cNvSpPr txBox="1"/>
            <p:nvPr/>
          </p:nvSpPr>
          <p:spPr>
            <a:xfrm>
              <a:off x="5080928"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33" name="右中かっこ 32">
              <a:extLst>
                <a:ext uri="{FF2B5EF4-FFF2-40B4-BE49-F238E27FC236}">
                  <a16:creationId xmlns:a16="http://schemas.microsoft.com/office/drawing/2014/main" id="{7C820985-B5A5-2E41-B13F-D5CB2CA3C329}"/>
                </a:ext>
              </a:extLst>
            </p:cNvPr>
            <p:cNvSpPr/>
            <p:nvPr/>
          </p:nvSpPr>
          <p:spPr>
            <a:xfrm>
              <a:off x="4593131" y="1252433"/>
              <a:ext cx="128059" cy="1528417"/>
            </a:xfrm>
            <a:prstGeom prst="rightBrace">
              <a:avLst>
                <a:gd name="adj1" fmla="val 8333"/>
                <a:gd name="adj2" fmla="val 19484"/>
              </a:avLst>
            </a:prstGeom>
            <a:ln w="9525">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34" name="直線矢印コネクタ 33">
              <a:extLst>
                <a:ext uri="{FF2B5EF4-FFF2-40B4-BE49-F238E27FC236}">
                  <a16:creationId xmlns:a16="http://schemas.microsoft.com/office/drawing/2014/main" id="{8FB0F6FC-A19E-4148-9B5D-42743B999535}"/>
                </a:ext>
              </a:extLst>
            </p:cNvPr>
            <p:cNvCxnSpPr>
              <a:endCxn id="28" idx="1"/>
            </p:cNvCxnSpPr>
            <p:nvPr/>
          </p:nvCxnSpPr>
          <p:spPr>
            <a:xfrm>
              <a:off x="4665974" y="1545389"/>
              <a:ext cx="182950" cy="8839"/>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正方形/長方形 34">
              <a:extLst>
                <a:ext uri="{FF2B5EF4-FFF2-40B4-BE49-F238E27FC236}">
                  <a16:creationId xmlns:a16="http://schemas.microsoft.com/office/drawing/2014/main" id="{88DC8A78-9970-1C4E-96CD-3CB8DAF5624A}"/>
                </a:ext>
              </a:extLst>
            </p:cNvPr>
            <p:cNvSpPr/>
            <p:nvPr/>
          </p:nvSpPr>
          <p:spPr>
            <a:xfrm>
              <a:off x="6002663" y="859168"/>
              <a:ext cx="962550" cy="191703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79AECC81-AFEF-2F47-98E7-DD05F5875A15}"/>
                </a:ext>
              </a:extLst>
            </p:cNvPr>
            <p:cNvSpPr/>
            <p:nvPr/>
          </p:nvSpPr>
          <p:spPr>
            <a:xfrm>
              <a:off x="6060302" y="1368690"/>
              <a:ext cx="864096" cy="3710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37" name="正方形/長方形 36">
              <a:extLst>
                <a:ext uri="{FF2B5EF4-FFF2-40B4-BE49-F238E27FC236}">
                  <a16:creationId xmlns:a16="http://schemas.microsoft.com/office/drawing/2014/main" id="{A84AD37C-9323-944D-B1AE-B6195F48C909}"/>
                </a:ext>
              </a:extLst>
            </p:cNvPr>
            <p:cNvSpPr/>
            <p:nvPr/>
          </p:nvSpPr>
          <p:spPr>
            <a:xfrm>
              <a:off x="6051890"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6F9D3AFA-1DEF-AD45-985D-2CB227F9219D}"/>
                </a:ext>
              </a:extLst>
            </p:cNvPr>
            <p:cNvSpPr/>
            <p:nvPr/>
          </p:nvSpPr>
          <p:spPr>
            <a:xfrm>
              <a:off x="6051890"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80C7180B-50DE-264F-83A9-C88D80CA6319}"/>
                </a:ext>
              </a:extLst>
            </p:cNvPr>
            <p:cNvSpPr/>
            <p:nvPr/>
          </p:nvSpPr>
          <p:spPr>
            <a:xfrm>
              <a:off x="6051890"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A1D0EC76-DACC-0343-944D-DB8F6B4FEA4E}"/>
                </a:ext>
              </a:extLst>
            </p:cNvPr>
            <p:cNvSpPr txBox="1"/>
            <p:nvPr/>
          </p:nvSpPr>
          <p:spPr>
            <a:xfrm>
              <a:off x="6292306" y="2521284"/>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41" name="右中かっこ 40">
              <a:extLst>
                <a:ext uri="{FF2B5EF4-FFF2-40B4-BE49-F238E27FC236}">
                  <a16:creationId xmlns:a16="http://schemas.microsoft.com/office/drawing/2014/main" id="{F16B8D50-4C62-3A44-9456-F7676AFC1AC4}"/>
                </a:ext>
              </a:extLst>
            </p:cNvPr>
            <p:cNvSpPr/>
            <p:nvPr/>
          </p:nvSpPr>
          <p:spPr>
            <a:xfrm>
              <a:off x="5804509" y="1252433"/>
              <a:ext cx="128059" cy="1528417"/>
            </a:xfrm>
            <a:prstGeom prst="rightBrace">
              <a:avLst>
                <a:gd name="adj1" fmla="val 8333"/>
                <a:gd name="adj2" fmla="val 19484"/>
              </a:avLst>
            </a:prstGeom>
            <a:ln w="9525">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4D6B036F-D966-F54E-96A6-7FD8FC2FC03D}"/>
                </a:ext>
              </a:extLst>
            </p:cNvPr>
            <p:cNvCxnSpPr>
              <a:endCxn id="36" idx="1"/>
            </p:cNvCxnSpPr>
            <p:nvPr/>
          </p:nvCxnSpPr>
          <p:spPr>
            <a:xfrm>
              <a:off x="5877352" y="1545389"/>
              <a:ext cx="182950" cy="8839"/>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テキスト ボックス 44">
              <a:extLst>
                <a:ext uri="{FF2B5EF4-FFF2-40B4-BE49-F238E27FC236}">
                  <a16:creationId xmlns:a16="http://schemas.microsoft.com/office/drawing/2014/main" id="{CB5D0316-1B0F-6D4D-895F-7A7C3E1FD975}"/>
                </a:ext>
              </a:extLst>
            </p:cNvPr>
            <p:cNvSpPr txBox="1"/>
            <p:nvPr/>
          </p:nvSpPr>
          <p:spPr>
            <a:xfrm>
              <a:off x="3583154"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C</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1F86BC2-A53D-3A44-BC16-A3A6FA3D8767}"/>
                </a:ext>
              </a:extLst>
            </p:cNvPr>
            <p:cNvSpPr txBox="1"/>
            <p:nvPr/>
          </p:nvSpPr>
          <p:spPr>
            <a:xfrm>
              <a:off x="4802044"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D</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856F96DD-BCDB-3B4E-8632-E33052B8F588}"/>
                </a:ext>
              </a:extLst>
            </p:cNvPr>
            <p:cNvSpPr txBox="1"/>
            <p:nvPr/>
          </p:nvSpPr>
          <p:spPr>
            <a:xfrm>
              <a:off x="6011975"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E</a:t>
              </a:r>
              <a:endParaRPr kumimoji="1" lang="ja-JP" altLang="en-US" sz="1200">
                <a:solidFill>
                  <a:srgbClr val="002060"/>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576D9EC6-0728-3C46-8A6E-AD97A50DE7FB}"/>
              </a:ext>
            </a:extLst>
          </p:cNvPr>
          <p:cNvSpPr>
            <a:spLocks noGrp="1"/>
          </p:cNvSpPr>
          <p:nvPr>
            <p:ph type="title"/>
          </p:nvPr>
        </p:nvSpPr>
        <p:spPr/>
        <p:txBody>
          <a:bodyPr/>
          <a:lstStyle/>
          <a:p>
            <a:r>
              <a:rPr kumimoji="1" lang="ja-JP" altLang="en-US"/>
              <a:t>なぜブロック･チェーンというのか、なぜ改竄できないのか</a:t>
            </a:r>
          </a:p>
        </p:txBody>
      </p:sp>
      <p:sp>
        <p:nvSpPr>
          <p:cNvPr id="3" name="スライド番号プレースホルダー 2">
            <a:extLst>
              <a:ext uri="{FF2B5EF4-FFF2-40B4-BE49-F238E27FC236}">
                <a16:creationId xmlns:a16="http://schemas.microsoft.com/office/drawing/2014/main" id="{523BA5A9-B245-424B-994C-1029BBF7C41F}"/>
              </a:ext>
            </a:extLst>
          </p:cNvPr>
          <p:cNvSpPr>
            <a:spLocks noGrp="1"/>
          </p:cNvSpPr>
          <p:nvPr>
            <p:ph type="sldNum" sz="quarter" idx="12"/>
          </p:nvPr>
        </p:nvSpPr>
        <p:spPr/>
        <p:txBody>
          <a:bodyPr/>
          <a:lstStyle/>
          <a:p>
            <a:fld id="{8FF8CC5D-A65D-5946-99B5-645367A967AD}" type="slidenum">
              <a:rPr kumimoji="1" lang="ja-JP" altLang="en-US" smtClean="0"/>
              <a:t>139</a:t>
            </a:fld>
            <a:endParaRPr kumimoji="1" lang="ja-JP" altLang="en-US"/>
          </a:p>
        </p:txBody>
      </p:sp>
      <p:sp>
        <p:nvSpPr>
          <p:cNvPr id="4" name="正方形/長方形 3">
            <a:extLst>
              <a:ext uri="{FF2B5EF4-FFF2-40B4-BE49-F238E27FC236}">
                <a16:creationId xmlns:a16="http://schemas.microsoft.com/office/drawing/2014/main" id="{93813366-87B1-5D41-A25E-17B20FE2F601}"/>
              </a:ext>
            </a:extLst>
          </p:cNvPr>
          <p:cNvSpPr/>
          <p:nvPr/>
        </p:nvSpPr>
        <p:spPr>
          <a:xfrm>
            <a:off x="1160397" y="859168"/>
            <a:ext cx="962550" cy="19170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F8B9388-3B92-F14C-8057-8B69A669D31F}"/>
              </a:ext>
            </a:extLst>
          </p:cNvPr>
          <p:cNvSpPr/>
          <p:nvPr/>
        </p:nvSpPr>
        <p:spPr>
          <a:xfrm>
            <a:off x="1218036" y="1368690"/>
            <a:ext cx="864096" cy="3710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6" name="正方形/長方形 5">
            <a:extLst>
              <a:ext uri="{FF2B5EF4-FFF2-40B4-BE49-F238E27FC236}">
                <a16:creationId xmlns:a16="http://schemas.microsoft.com/office/drawing/2014/main" id="{130A56B8-926E-5841-BEDD-B6687E95456B}"/>
              </a:ext>
            </a:extLst>
          </p:cNvPr>
          <p:cNvSpPr/>
          <p:nvPr/>
        </p:nvSpPr>
        <p:spPr>
          <a:xfrm>
            <a:off x="1209624" y="1940332"/>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F6630616-521E-8A4E-9DE8-F7C19C73276F}"/>
              </a:ext>
            </a:extLst>
          </p:cNvPr>
          <p:cNvSpPr/>
          <p:nvPr/>
        </p:nvSpPr>
        <p:spPr>
          <a:xfrm>
            <a:off x="1209624" y="2140898"/>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B8CACDEB-C807-0E46-B52D-FD6EE1ADC149}"/>
              </a:ext>
            </a:extLst>
          </p:cNvPr>
          <p:cNvSpPr/>
          <p:nvPr/>
        </p:nvSpPr>
        <p:spPr>
          <a:xfrm>
            <a:off x="1209624" y="2348547"/>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9" name="テキスト ボックス 8">
            <a:extLst>
              <a:ext uri="{FF2B5EF4-FFF2-40B4-BE49-F238E27FC236}">
                <a16:creationId xmlns:a16="http://schemas.microsoft.com/office/drawing/2014/main" id="{AD68A0AB-15E3-2E46-8BD7-0C12B2338394}"/>
              </a:ext>
            </a:extLst>
          </p:cNvPr>
          <p:cNvSpPr txBox="1"/>
          <p:nvPr/>
        </p:nvSpPr>
        <p:spPr>
          <a:xfrm>
            <a:off x="1451291" y="2511246"/>
            <a:ext cx="377026" cy="246221"/>
          </a:xfrm>
          <a:prstGeom prst="rect">
            <a:avLst/>
          </a:prstGeom>
          <a:noFill/>
        </p:spPr>
        <p:txBody>
          <a:bodyPr wrap="none" rtlCol="0">
            <a:spAutoFit/>
          </a:bodyPr>
          <a:lstStyle/>
          <a:p>
            <a:r>
              <a:rPr kumimoji="1" lang="ja-JP" altLang="en-US" sz="1000">
                <a:solidFill>
                  <a:srgbClr val="0070C0"/>
                </a:solidFill>
              </a:rPr>
              <a:t>・・・</a:t>
            </a:r>
          </a:p>
        </p:txBody>
      </p:sp>
      <p:cxnSp>
        <p:nvCxnSpPr>
          <p:cNvPr id="18" name="直線矢印コネクタ 17">
            <a:extLst>
              <a:ext uri="{FF2B5EF4-FFF2-40B4-BE49-F238E27FC236}">
                <a16:creationId xmlns:a16="http://schemas.microsoft.com/office/drawing/2014/main" id="{0C0BFA63-C470-7241-8F62-8F2802246AFF}"/>
              </a:ext>
            </a:extLst>
          </p:cNvPr>
          <p:cNvCxnSpPr/>
          <p:nvPr/>
        </p:nvCxnSpPr>
        <p:spPr>
          <a:xfrm>
            <a:off x="1037730" y="1561134"/>
            <a:ext cx="182950" cy="8839"/>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84A96CB3-5C33-1041-A04F-F311CE4237BA}"/>
              </a:ext>
            </a:extLst>
          </p:cNvPr>
          <p:cNvSpPr txBox="1"/>
          <p:nvPr/>
        </p:nvSpPr>
        <p:spPr>
          <a:xfrm>
            <a:off x="1160398" y="917485"/>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A</a:t>
            </a:r>
            <a:endParaRPr kumimoji="1" lang="ja-JP" altLang="en-US" sz="1200">
              <a:solidFill>
                <a:srgbClr val="002060"/>
              </a:solidFill>
              <a:latin typeface="Meiryo" panose="020B0604030504040204" pitchFamily="34" charset="-128"/>
              <a:ea typeface="Meiryo" panose="020B0604030504040204" pitchFamily="34" charset="-128"/>
            </a:endParaRPr>
          </a:p>
        </p:txBody>
      </p:sp>
      <p:grpSp>
        <p:nvGrpSpPr>
          <p:cNvPr id="85" name="グループ化 84">
            <a:extLst>
              <a:ext uri="{FF2B5EF4-FFF2-40B4-BE49-F238E27FC236}">
                <a16:creationId xmlns:a16="http://schemas.microsoft.com/office/drawing/2014/main" id="{3A96DBB3-2472-5042-B93D-BE65BA8BCC95}"/>
              </a:ext>
            </a:extLst>
          </p:cNvPr>
          <p:cNvGrpSpPr/>
          <p:nvPr/>
        </p:nvGrpSpPr>
        <p:grpSpPr>
          <a:xfrm>
            <a:off x="2171822" y="1252433"/>
            <a:ext cx="1119889" cy="1528417"/>
            <a:chOff x="2171822" y="1252433"/>
            <a:chExt cx="1119889" cy="1528417"/>
          </a:xfrm>
        </p:grpSpPr>
        <p:sp>
          <p:nvSpPr>
            <p:cNvPr id="16" name="右中かっこ 15">
              <a:extLst>
                <a:ext uri="{FF2B5EF4-FFF2-40B4-BE49-F238E27FC236}">
                  <a16:creationId xmlns:a16="http://schemas.microsoft.com/office/drawing/2014/main" id="{A13F6099-F065-7645-86BE-5F1C781173FC}"/>
                </a:ext>
              </a:extLst>
            </p:cNvPr>
            <p:cNvSpPr/>
            <p:nvPr/>
          </p:nvSpPr>
          <p:spPr>
            <a:xfrm>
              <a:off x="2171822" y="1252433"/>
              <a:ext cx="128059" cy="1528417"/>
            </a:xfrm>
            <a:prstGeom prst="rightBrace">
              <a:avLst>
                <a:gd name="adj1" fmla="val 8333"/>
                <a:gd name="adj2" fmla="val 19484"/>
              </a:avLst>
            </a:prstGeom>
            <a:ln w="952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8CE40E9-9EDE-FC46-95A0-9E10F8664715}"/>
                </a:ext>
              </a:extLst>
            </p:cNvPr>
            <p:cNvSpPr/>
            <p:nvPr/>
          </p:nvSpPr>
          <p:spPr>
            <a:xfrm>
              <a:off x="2427615" y="1368690"/>
              <a:ext cx="864096" cy="3710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cxnSp>
          <p:nvCxnSpPr>
            <p:cNvPr id="17" name="直線矢印コネクタ 16">
              <a:extLst>
                <a:ext uri="{FF2B5EF4-FFF2-40B4-BE49-F238E27FC236}">
                  <a16:creationId xmlns:a16="http://schemas.microsoft.com/office/drawing/2014/main" id="{FEACA660-645D-5241-91D3-F4450BA87E83}"/>
                </a:ext>
              </a:extLst>
            </p:cNvPr>
            <p:cNvCxnSpPr>
              <a:endCxn id="11" idx="1"/>
            </p:cNvCxnSpPr>
            <p:nvPr/>
          </p:nvCxnSpPr>
          <p:spPr>
            <a:xfrm>
              <a:off x="2244665" y="1545389"/>
              <a:ext cx="182950" cy="8839"/>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48" name="テキスト ボックス 47">
            <a:extLst>
              <a:ext uri="{FF2B5EF4-FFF2-40B4-BE49-F238E27FC236}">
                <a16:creationId xmlns:a16="http://schemas.microsoft.com/office/drawing/2014/main" id="{5D88D927-399C-684E-9C1C-EEA51AA3FDF3}"/>
              </a:ext>
            </a:extLst>
          </p:cNvPr>
          <p:cNvSpPr txBox="1"/>
          <p:nvPr/>
        </p:nvSpPr>
        <p:spPr>
          <a:xfrm>
            <a:off x="2364835" y="5785397"/>
            <a:ext cx="6701011" cy="761747"/>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FF0000"/>
                </a:solidFill>
                <a:latin typeface="Meiryo" charset="-128"/>
                <a:ea typeface="Meiryo" charset="-128"/>
                <a:cs typeface="Meiryo" charset="-128"/>
              </a:rPr>
              <a:t>ある取引を改竄しようとすると膨大な計算が必要となり</a:t>
            </a:r>
            <a:r>
              <a:rPr kumimoji="1" lang="ja-JP" altLang="en-US" sz="1200" b="1" u="sng">
                <a:solidFill>
                  <a:srgbClr val="FF0000"/>
                </a:solidFill>
                <a:latin typeface="Meiryo" charset="-128"/>
                <a:ea typeface="Meiryo" charset="-128"/>
                <a:cs typeface="Meiryo" charset="-128"/>
              </a:rPr>
              <a:t>実際上は不可能</a:t>
            </a:r>
            <a:r>
              <a:rPr kumimoji="1" lang="ja-JP" altLang="en-US" sz="1200">
                <a:solidFill>
                  <a:srgbClr val="FF0000"/>
                </a:solidFill>
                <a:latin typeface="Meiryo" charset="-128"/>
                <a:ea typeface="Meiryo" charset="-128"/>
                <a:cs typeface="Meiryo" charset="-128"/>
              </a:rPr>
              <a:t>＝</a:t>
            </a:r>
            <a:r>
              <a:rPr kumimoji="1" lang="ja-JP" altLang="en-US" sz="1200" b="1" u="sng">
                <a:solidFill>
                  <a:srgbClr val="FF0000"/>
                </a:solidFill>
                <a:latin typeface="Meiryo" charset="-128"/>
                <a:ea typeface="Meiryo" charset="-128"/>
                <a:cs typeface="Meiryo" charset="-128"/>
              </a:rPr>
              <a:t>改竄できない</a:t>
            </a:r>
            <a:r>
              <a:rPr kumimoji="1" lang="ja-JP" altLang="en-US" sz="1200">
                <a:solidFill>
                  <a:srgbClr val="FF0000"/>
                </a:solidFill>
                <a:latin typeface="Meiryo" charset="-128"/>
                <a:ea typeface="Meiryo" charset="-128"/>
                <a:cs typeface="Meiryo" charset="-128"/>
              </a:rPr>
              <a:t>。</a:t>
            </a:r>
            <a:endParaRPr kumimoji="1" lang="en-US" altLang="ja-JP" sz="1200" dirty="0">
              <a:solidFill>
                <a:srgbClr val="FF0000"/>
              </a:solidFill>
              <a:latin typeface="Meiryo" charset="-128"/>
              <a:ea typeface="Meiryo" charset="-128"/>
              <a:cs typeface="Meiryo" charset="-128"/>
            </a:endParaRPr>
          </a:p>
          <a:p>
            <a:pPr marL="628650" lvl="1" indent="-171450">
              <a:buFont typeface="Wingdings" pitchFamily="2" charset="2"/>
              <a:buChar char="Ø"/>
            </a:pPr>
            <a:r>
              <a:rPr kumimoji="1" lang="ja-JP" altLang="en-US" sz="1050">
                <a:solidFill>
                  <a:srgbClr val="FF0000"/>
                </a:solidFill>
                <a:latin typeface="Meiryo" charset="-128"/>
                <a:ea typeface="Meiryo" charset="-128"/>
                <a:cs typeface="Meiryo" charset="-128"/>
              </a:rPr>
              <a:t>特定の取引を改竄する。</a:t>
            </a:r>
            <a:endParaRPr kumimoji="1" lang="en-US" altLang="ja-JP" sz="1050" dirty="0">
              <a:solidFill>
                <a:srgbClr val="FF0000"/>
              </a:solidFill>
              <a:latin typeface="Meiryo" charset="-128"/>
              <a:ea typeface="Meiryo" charset="-128"/>
              <a:cs typeface="Meiryo" charset="-128"/>
            </a:endParaRPr>
          </a:p>
          <a:p>
            <a:pPr marL="628650" lvl="1" indent="-171450">
              <a:buFont typeface="Wingdings" pitchFamily="2" charset="2"/>
              <a:buChar char="Ø"/>
            </a:pPr>
            <a:r>
              <a:rPr kumimoji="1" lang="ja-JP" altLang="en-US" sz="1050">
                <a:solidFill>
                  <a:srgbClr val="FF0000"/>
                </a:solidFill>
                <a:latin typeface="Meiryo" charset="-128"/>
                <a:ea typeface="Meiryo" charset="-128"/>
                <a:cs typeface="Meiryo" charset="-128"/>
              </a:rPr>
              <a:t>その取引を含むブロック以降の全てのブロックのハッシュ値を計算し直す必要がある。</a:t>
            </a:r>
            <a:endParaRPr kumimoji="1" lang="en-US" altLang="ja-JP" sz="1050" dirty="0">
              <a:solidFill>
                <a:srgbClr val="FF000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FF0000"/>
                </a:solidFill>
                <a:latin typeface="Meiryo" charset="-128"/>
                <a:ea typeface="Meiryo" charset="-128"/>
                <a:cs typeface="Meiryo" charset="-128"/>
              </a:rPr>
              <a:t>一連のブロックの繋がりを全ノードで同時に改竄しなければならない。</a:t>
            </a:r>
            <a:endParaRPr kumimoji="1" lang="en-US" altLang="ja-JP" sz="1050" dirty="0">
              <a:solidFill>
                <a:srgbClr val="FF0000"/>
              </a:solidFill>
              <a:latin typeface="Meiryo" charset="-128"/>
              <a:ea typeface="Meiryo" charset="-128"/>
              <a:cs typeface="Meiryo" charset="-128"/>
            </a:endParaRPr>
          </a:p>
        </p:txBody>
      </p:sp>
      <p:grpSp>
        <p:nvGrpSpPr>
          <p:cNvPr id="93" name="グループ化 92">
            <a:extLst>
              <a:ext uri="{FF2B5EF4-FFF2-40B4-BE49-F238E27FC236}">
                <a16:creationId xmlns:a16="http://schemas.microsoft.com/office/drawing/2014/main" id="{B379FC8A-2C0A-9342-A3ED-3B46BCAD4AC3}"/>
              </a:ext>
            </a:extLst>
          </p:cNvPr>
          <p:cNvGrpSpPr/>
          <p:nvPr/>
        </p:nvGrpSpPr>
        <p:grpSpPr>
          <a:xfrm>
            <a:off x="1822729" y="1532117"/>
            <a:ext cx="5153171" cy="4133530"/>
            <a:chOff x="2338237" y="680297"/>
            <a:chExt cx="5153171" cy="4133530"/>
          </a:xfrm>
        </p:grpSpPr>
        <p:sp>
          <p:nvSpPr>
            <p:cNvPr id="49" name="正方形/長方形 48">
              <a:extLst>
                <a:ext uri="{FF2B5EF4-FFF2-40B4-BE49-F238E27FC236}">
                  <a16:creationId xmlns:a16="http://schemas.microsoft.com/office/drawing/2014/main" id="{A05410C4-E22A-C346-962A-05540A527BAE}"/>
                </a:ext>
              </a:extLst>
            </p:cNvPr>
            <p:cNvSpPr/>
            <p:nvPr/>
          </p:nvSpPr>
          <p:spPr>
            <a:xfrm>
              <a:off x="2888659" y="2892145"/>
              <a:ext cx="962550" cy="1917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17EF4987-7497-E540-8D8E-30470CC2F81C}"/>
                </a:ext>
              </a:extLst>
            </p:cNvPr>
            <p:cNvSpPr/>
            <p:nvPr/>
          </p:nvSpPr>
          <p:spPr>
            <a:xfrm>
              <a:off x="2946298" y="3401667"/>
              <a:ext cx="864096" cy="3710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51" name="正方形/長方形 50">
              <a:extLst>
                <a:ext uri="{FF2B5EF4-FFF2-40B4-BE49-F238E27FC236}">
                  <a16:creationId xmlns:a16="http://schemas.microsoft.com/office/drawing/2014/main" id="{B37B4EE5-EA57-7F4A-8030-AD1288A844F6}"/>
                </a:ext>
              </a:extLst>
            </p:cNvPr>
            <p:cNvSpPr/>
            <p:nvPr/>
          </p:nvSpPr>
          <p:spPr>
            <a:xfrm>
              <a:off x="2937886"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8859B121-A7B9-0A41-9634-5BCA0CA631E9}"/>
                </a:ext>
              </a:extLst>
            </p:cNvPr>
            <p:cNvSpPr/>
            <p:nvPr/>
          </p:nvSpPr>
          <p:spPr>
            <a:xfrm>
              <a:off x="2937886" y="4173875"/>
              <a:ext cx="864096" cy="174323"/>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D935174F-A88B-DD49-8C96-1823B022FA28}"/>
                </a:ext>
              </a:extLst>
            </p:cNvPr>
            <p:cNvSpPr/>
            <p:nvPr/>
          </p:nvSpPr>
          <p:spPr>
            <a:xfrm>
              <a:off x="2937886"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498EBA99-CB1D-3143-AE8F-777E9C3E4CFA}"/>
                </a:ext>
              </a:extLst>
            </p:cNvPr>
            <p:cNvSpPr txBox="1"/>
            <p:nvPr/>
          </p:nvSpPr>
          <p:spPr>
            <a:xfrm>
              <a:off x="3178302"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55" name="正方形/長方形 54">
              <a:extLst>
                <a:ext uri="{FF2B5EF4-FFF2-40B4-BE49-F238E27FC236}">
                  <a16:creationId xmlns:a16="http://schemas.microsoft.com/office/drawing/2014/main" id="{895EA9F5-347F-7640-9572-ABB989FF8037}"/>
                </a:ext>
              </a:extLst>
            </p:cNvPr>
            <p:cNvSpPr/>
            <p:nvPr/>
          </p:nvSpPr>
          <p:spPr>
            <a:xfrm>
              <a:off x="4100037" y="2892145"/>
              <a:ext cx="962550" cy="191703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F1FFDE2A-DA6B-AC40-B5BE-36560EFADE7B}"/>
                </a:ext>
              </a:extLst>
            </p:cNvPr>
            <p:cNvSpPr/>
            <p:nvPr/>
          </p:nvSpPr>
          <p:spPr>
            <a:xfrm>
              <a:off x="4157676" y="3401667"/>
              <a:ext cx="864096" cy="37107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57" name="正方形/長方形 56">
              <a:extLst>
                <a:ext uri="{FF2B5EF4-FFF2-40B4-BE49-F238E27FC236}">
                  <a16:creationId xmlns:a16="http://schemas.microsoft.com/office/drawing/2014/main" id="{1853385C-4039-B94C-9477-242A329227FA}"/>
                </a:ext>
              </a:extLst>
            </p:cNvPr>
            <p:cNvSpPr/>
            <p:nvPr/>
          </p:nvSpPr>
          <p:spPr>
            <a:xfrm>
              <a:off x="4149264"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58" name="正方形/長方形 57">
              <a:extLst>
                <a:ext uri="{FF2B5EF4-FFF2-40B4-BE49-F238E27FC236}">
                  <a16:creationId xmlns:a16="http://schemas.microsoft.com/office/drawing/2014/main" id="{F0BABEDB-D34B-E843-86E7-3816331A3198}"/>
                </a:ext>
              </a:extLst>
            </p:cNvPr>
            <p:cNvSpPr/>
            <p:nvPr/>
          </p:nvSpPr>
          <p:spPr>
            <a:xfrm>
              <a:off x="4149264" y="4173875"/>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59" name="正方形/長方形 58">
              <a:extLst>
                <a:ext uri="{FF2B5EF4-FFF2-40B4-BE49-F238E27FC236}">
                  <a16:creationId xmlns:a16="http://schemas.microsoft.com/office/drawing/2014/main" id="{DED7D08E-0971-E04D-8762-F75F9481748A}"/>
                </a:ext>
              </a:extLst>
            </p:cNvPr>
            <p:cNvSpPr/>
            <p:nvPr/>
          </p:nvSpPr>
          <p:spPr>
            <a:xfrm>
              <a:off x="4149264"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207C4C5A-E08E-DB41-A610-2F548ABEF89A}"/>
                </a:ext>
              </a:extLst>
            </p:cNvPr>
            <p:cNvSpPr txBox="1"/>
            <p:nvPr/>
          </p:nvSpPr>
          <p:spPr>
            <a:xfrm>
              <a:off x="4389680"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61" name="右中かっこ 60">
              <a:extLst>
                <a:ext uri="{FF2B5EF4-FFF2-40B4-BE49-F238E27FC236}">
                  <a16:creationId xmlns:a16="http://schemas.microsoft.com/office/drawing/2014/main" id="{E68F82B4-9B7F-5245-A556-9EA5CAB1921F}"/>
                </a:ext>
              </a:extLst>
            </p:cNvPr>
            <p:cNvSpPr/>
            <p:nvPr/>
          </p:nvSpPr>
          <p:spPr>
            <a:xfrm>
              <a:off x="3901883" y="3285410"/>
              <a:ext cx="128059" cy="1528417"/>
            </a:xfrm>
            <a:prstGeom prst="rightBrace">
              <a:avLst>
                <a:gd name="adj1" fmla="val 8333"/>
                <a:gd name="adj2" fmla="val 19484"/>
              </a:avLst>
            </a:prstGeom>
            <a:ln w="9525">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62" name="直線矢印コネクタ 61">
              <a:extLst>
                <a:ext uri="{FF2B5EF4-FFF2-40B4-BE49-F238E27FC236}">
                  <a16:creationId xmlns:a16="http://schemas.microsoft.com/office/drawing/2014/main" id="{20615D92-9C23-D94D-B8C6-7C7B85C489AA}"/>
                </a:ext>
              </a:extLst>
            </p:cNvPr>
            <p:cNvCxnSpPr>
              <a:endCxn id="56" idx="1"/>
            </p:cNvCxnSpPr>
            <p:nvPr/>
          </p:nvCxnSpPr>
          <p:spPr>
            <a:xfrm>
              <a:off x="3974726" y="3578366"/>
              <a:ext cx="182950" cy="883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正方形/長方形 62">
              <a:extLst>
                <a:ext uri="{FF2B5EF4-FFF2-40B4-BE49-F238E27FC236}">
                  <a16:creationId xmlns:a16="http://schemas.microsoft.com/office/drawing/2014/main" id="{0797A286-3D31-A345-A0B4-C30EB7D7F8E7}"/>
                </a:ext>
              </a:extLst>
            </p:cNvPr>
            <p:cNvSpPr/>
            <p:nvPr/>
          </p:nvSpPr>
          <p:spPr>
            <a:xfrm>
              <a:off x="5309968" y="2892145"/>
              <a:ext cx="962550" cy="1917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C3624E3D-038D-E348-868A-FBF191AFFB76}"/>
                </a:ext>
              </a:extLst>
            </p:cNvPr>
            <p:cNvSpPr/>
            <p:nvPr/>
          </p:nvSpPr>
          <p:spPr>
            <a:xfrm>
              <a:off x="5367607" y="3401667"/>
              <a:ext cx="864096" cy="37107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65" name="正方形/長方形 64">
              <a:extLst>
                <a:ext uri="{FF2B5EF4-FFF2-40B4-BE49-F238E27FC236}">
                  <a16:creationId xmlns:a16="http://schemas.microsoft.com/office/drawing/2014/main" id="{016C9545-354D-A345-BA60-467E75F43282}"/>
                </a:ext>
              </a:extLst>
            </p:cNvPr>
            <p:cNvSpPr/>
            <p:nvPr/>
          </p:nvSpPr>
          <p:spPr>
            <a:xfrm>
              <a:off x="5359195"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66" name="正方形/長方形 65">
              <a:extLst>
                <a:ext uri="{FF2B5EF4-FFF2-40B4-BE49-F238E27FC236}">
                  <a16:creationId xmlns:a16="http://schemas.microsoft.com/office/drawing/2014/main" id="{9583339E-17E4-E940-B8AE-A982A69F8828}"/>
                </a:ext>
              </a:extLst>
            </p:cNvPr>
            <p:cNvSpPr/>
            <p:nvPr/>
          </p:nvSpPr>
          <p:spPr>
            <a:xfrm>
              <a:off x="5359195" y="4173875"/>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67" name="正方形/長方形 66">
              <a:extLst>
                <a:ext uri="{FF2B5EF4-FFF2-40B4-BE49-F238E27FC236}">
                  <a16:creationId xmlns:a16="http://schemas.microsoft.com/office/drawing/2014/main" id="{C010F829-0FB3-CD48-8566-2A36B88F6ABD}"/>
                </a:ext>
              </a:extLst>
            </p:cNvPr>
            <p:cNvSpPr/>
            <p:nvPr/>
          </p:nvSpPr>
          <p:spPr>
            <a:xfrm>
              <a:off x="5359195"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68" name="テキスト ボックス 67">
              <a:extLst>
                <a:ext uri="{FF2B5EF4-FFF2-40B4-BE49-F238E27FC236}">
                  <a16:creationId xmlns:a16="http://schemas.microsoft.com/office/drawing/2014/main" id="{AE0827FD-5239-8746-8563-9F928C1DB9D3}"/>
                </a:ext>
              </a:extLst>
            </p:cNvPr>
            <p:cNvSpPr txBox="1"/>
            <p:nvPr/>
          </p:nvSpPr>
          <p:spPr>
            <a:xfrm>
              <a:off x="5599611"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69" name="右中かっこ 68">
              <a:extLst>
                <a:ext uri="{FF2B5EF4-FFF2-40B4-BE49-F238E27FC236}">
                  <a16:creationId xmlns:a16="http://schemas.microsoft.com/office/drawing/2014/main" id="{07E7C9E4-0CFC-334A-968C-6A8EE1ED4FD3}"/>
                </a:ext>
              </a:extLst>
            </p:cNvPr>
            <p:cNvSpPr/>
            <p:nvPr/>
          </p:nvSpPr>
          <p:spPr>
            <a:xfrm>
              <a:off x="5111814" y="3285410"/>
              <a:ext cx="128059" cy="1528417"/>
            </a:xfrm>
            <a:prstGeom prst="rightBrace">
              <a:avLst>
                <a:gd name="adj1" fmla="val 8333"/>
                <a:gd name="adj2" fmla="val 19484"/>
              </a:avLst>
            </a:prstGeom>
            <a:ln w="9525">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70" name="直線矢印コネクタ 69">
              <a:extLst>
                <a:ext uri="{FF2B5EF4-FFF2-40B4-BE49-F238E27FC236}">
                  <a16:creationId xmlns:a16="http://schemas.microsoft.com/office/drawing/2014/main" id="{F20EAECC-1ABD-A24B-B882-57C5F39DAB2D}"/>
                </a:ext>
              </a:extLst>
            </p:cNvPr>
            <p:cNvCxnSpPr>
              <a:endCxn id="64" idx="1"/>
            </p:cNvCxnSpPr>
            <p:nvPr/>
          </p:nvCxnSpPr>
          <p:spPr>
            <a:xfrm>
              <a:off x="5184657" y="3578366"/>
              <a:ext cx="182950" cy="8839"/>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正方形/長方形 70">
              <a:extLst>
                <a:ext uri="{FF2B5EF4-FFF2-40B4-BE49-F238E27FC236}">
                  <a16:creationId xmlns:a16="http://schemas.microsoft.com/office/drawing/2014/main" id="{EFF03425-9A11-E945-9801-A02A308EC0A1}"/>
                </a:ext>
              </a:extLst>
            </p:cNvPr>
            <p:cNvSpPr/>
            <p:nvPr/>
          </p:nvSpPr>
          <p:spPr>
            <a:xfrm>
              <a:off x="6521346" y="2892145"/>
              <a:ext cx="962550" cy="191703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D34FDDC1-467A-4D49-9906-8D3CFF62EBFE}"/>
                </a:ext>
              </a:extLst>
            </p:cNvPr>
            <p:cNvSpPr/>
            <p:nvPr/>
          </p:nvSpPr>
          <p:spPr>
            <a:xfrm>
              <a:off x="6578985" y="3401667"/>
              <a:ext cx="864096" cy="37107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前ブロックの</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ハッシュ値</a:t>
              </a:r>
            </a:p>
          </p:txBody>
        </p:sp>
        <p:sp>
          <p:nvSpPr>
            <p:cNvPr id="73" name="正方形/長方形 72">
              <a:extLst>
                <a:ext uri="{FF2B5EF4-FFF2-40B4-BE49-F238E27FC236}">
                  <a16:creationId xmlns:a16="http://schemas.microsoft.com/office/drawing/2014/main" id="{F624B793-E54F-E247-AF37-097FD8670474}"/>
                </a:ext>
              </a:extLst>
            </p:cNvPr>
            <p:cNvSpPr/>
            <p:nvPr/>
          </p:nvSpPr>
          <p:spPr>
            <a:xfrm>
              <a:off x="6570573" y="3973309"/>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74" name="正方形/長方形 73">
              <a:extLst>
                <a:ext uri="{FF2B5EF4-FFF2-40B4-BE49-F238E27FC236}">
                  <a16:creationId xmlns:a16="http://schemas.microsoft.com/office/drawing/2014/main" id="{3C13EDA5-A925-9740-81C4-501DB970765B}"/>
                </a:ext>
              </a:extLst>
            </p:cNvPr>
            <p:cNvSpPr/>
            <p:nvPr/>
          </p:nvSpPr>
          <p:spPr>
            <a:xfrm>
              <a:off x="6570573" y="4173875"/>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75" name="正方形/長方形 74">
              <a:extLst>
                <a:ext uri="{FF2B5EF4-FFF2-40B4-BE49-F238E27FC236}">
                  <a16:creationId xmlns:a16="http://schemas.microsoft.com/office/drawing/2014/main" id="{B71EFC5E-A854-4344-8CC8-C21C97B4672C}"/>
                </a:ext>
              </a:extLst>
            </p:cNvPr>
            <p:cNvSpPr/>
            <p:nvPr/>
          </p:nvSpPr>
          <p:spPr>
            <a:xfrm>
              <a:off x="6570573" y="4381524"/>
              <a:ext cx="864096" cy="1743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76" name="テキスト ボックス 75">
              <a:extLst>
                <a:ext uri="{FF2B5EF4-FFF2-40B4-BE49-F238E27FC236}">
                  <a16:creationId xmlns:a16="http://schemas.microsoft.com/office/drawing/2014/main" id="{CAA08F69-F7E4-284B-890C-E24732FC4C08}"/>
                </a:ext>
              </a:extLst>
            </p:cNvPr>
            <p:cNvSpPr txBox="1"/>
            <p:nvPr/>
          </p:nvSpPr>
          <p:spPr>
            <a:xfrm>
              <a:off x="6810989" y="4554261"/>
              <a:ext cx="377026" cy="246221"/>
            </a:xfrm>
            <a:prstGeom prst="rect">
              <a:avLst/>
            </a:prstGeom>
            <a:noFill/>
          </p:spPr>
          <p:txBody>
            <a:bodyPr wrap="none" rtlCol="0">
              <a:spAutoFit/>
            </a:bodyPr>
            <a:lstStyle/>
            <a:p>
              <a:r>
                <a:rPr kumimoji="1" lang="ja-JP" altLang="en-US" sz="1000">
                  <a:solidFill>
                    <a:srgbClr val="0070C0"/>
                  </a:solidFill>
                </a:rPr>
                <a:t>・・・</a:t>
              </a:r>
            </a:p>
          </p:txBody>
        </p:sp>
        <p:sp>
          <p:nvSpPr>
            <p:cNvPr id="77" name="右中かっこ 76">
              <a:extLst>
                <a:ext uri="{FF2B5EF4-FFF2-40B4-BE49-F238E27FC236}">
                  <a16:creationId xmlns:a16="http://schemas.microsoft.com/office/drawing/2014/main" id="{A3769EC8-222E-0F4F-83BA-070E8644D943}"/>
                </a:ext>
              </a:extLst>
            </p:cNvPr>
            <p:cNvSpPr/>
            <p:nvPr/>
          </p:nvSpPr>
          <p:spPr>
            <a:xfrm>
              <a:off x="6323192" y="3285410"/>
              <a:ext cx="128059" cy="1528417"/>
            </a:xfrm>
            <a:prstGeom prst="rightBrace">
              <a:avLst>
                <a:gd name="adj1" fmla="val 8333"/>
                <a:gd name="adj2" fmla="val 19484"/>
              </a:avLst>
            </a:prstGeom>
            <a:ln w="9525">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78" name="直線矢印コネクタ 77">
              <a:extLst>
                <a:ext uri="{FF2B5EF4-FFF2-40B4-BE49-F238E27FC236}">
                  <a16:creationId xmlns:a16="http://schemas.microsoft.com/office/drawing/2014/main" id="{6BAC10F3-6402-AB40-8A94-03D6D9A79C3F}"/>
                </a:ext>
              </a:extLst>
            </p:cNvPr>
            <p:cNvCxnSpPr>
              <a:endCxn id="72" idx="1"/>
            </p:cNvCxnSpPr>
            <p:nvPr/>
          </p:nvCxnSpPr>
          <p:spPr>
            <a:xfrm>
              <a:off x="6396035" y="3578366"/>
              <a:ext cx="182950" cy="8839"/>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テキスト ボックス 78">
              <a:extLst>
                <a:ext uri="{FF2B5EF4-FFF2-40B4-BE49-F238E27FC236}">
                  <a16:creationId xmlns:a16="http://schemas.microsoft.com/office/drawing/2014/main" id="{93E32308-6928-5641-8EC4-376FA2E16116}"/>
                </a:ext>
              </a:extLst>
            </p:cNvPr>
            <p:cNvSpPr txBox="1"/>
            <p:nvPr/>
          </p:nvSpPr>
          <p:spPr>
            <a:xfrm>
              <a:off x="2897971"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B</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982E5934-36B9-6340-B2CF-869D72FE95AE}"/>
                </a:ext>
              </a:extLst>
            </p:cNvPr>
            <p:cNvSpPr txBox="1"/>
            <p:nvPr/>
          </p:nvSpPr>
          <p:spPr>
            <a:xfrm>
              <a:off x="4101837"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C</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1" name="テキスト ボックス 80">
              <a:extLst>
                <a:ext uri="{FF2B5EF4-FFF2-40B4-BE49-F238E27FC236}">
                  <a16:creationId xmlns:a16="http://schemas.microsoft.com/office/drawing/2014/main" id="{F93BED37-80DE-9F49-92D9-32E58BB01210}"/>
                </a:ext>
              </a:extLst>
            </p:cNvPr>
            <p:cNvSpPr txBox="1"/>
            <p:nvPr/>
          </p:nvSpPr>
          <p:spPr>
            <a:xfrm>
              <a:off x="5320727"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D</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F0A0322D-511F-F14B-90D6-FFAAB7A94642}"/>
                </a:ext>
              </a:extLst>
            </p:cNvPr>
            <p:cNvSpPr txBox="1"/>
            <p:nvPr/>
          </p:nvSpPr>
          <p:spPr>
            <a:xfrm>
              <a:off x="6530658" y="2950462"/>
              <a:ext cx="960750" cy="276999"/>
            </a:xfrm>
            <a:prstGeom prst="rect">
              <a:avLst/>
            </a:prstGeom>
            <a:noFill/>
          </p:spPr>
          <p:txBody>
            <a:bodyPr wrap="square" rtlCol="0">
              <a:spAutoFit/>
            </a:bodyPr>
            <a:lstStyle/>
            <a:p>
              <a:pPr algn="ctr"/>
              <a:r>
                <a:rPr kumimoji="1" lang="ja-JP" altLang="en-US" sz="1200">
                  <a:solidFill>
                    <a:srgbClr val="002060"/>
                  </a:solidFill>
                  <a:latin typeface="Meiryo" panose="020B0604030504040204" pitchFamily="34" charset="-128"/>
                  <a:ea typeface="Meiryo" panose="020B0604030504040204" pitchFamily="34" charset="-128"/>
                </a:rPr>
                <a:t>ブロック</a:t>
              </a:r>
              <a:r>
                <a:rPr kumimoji="1" lang="en-US" altLang="ja-JP" sz="1200" dirty="0">
                  <a:solidFill>
                    <a:srgbClr val="002060"/>
                  </a:solidFill>
                  <a:latin typeface="Meiryo" panose="020B0604030504040204" pitchFamily="34" charset="-128"/>
                  <a:ea typeface="Meiryo" panose="020B0604030504040204" pitchFamily="34" charset="-128"/>
                </a:rPr>
                <a:t>E</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83" name="星 10 82">
              <a:extLst>
                <a:ext uri="{FF2B5EF4-FFF2-40B4-BE49-F238E27FC236}">
                  <a16:creationId xmlns:a16="http://schemas.microsoft.com/office/drawing/2014/main" id="{B90234D1-580B-8F42-BDB6-EB258851435E}"/>
                </a:ext>
              </a:extLst>
            </p:cNvPr>
            <p:cNvSpPr/>
            <p:nvPr/>
          </p:nvSpPr>
          <p:spPr>
            <a:xfrm>
              <a:off x="2338237" y="4026820"/>
              <a:ext cx="947797" cy="504056"/>
            </a:xfrm>
            <a:prstGeom prst="star10">
              <a:avLst>
                <a:gd name="adj" fmla="val 31174"/>
                <a:gd name="hf" fmla="val 105146"/>
              </a:avLst>
            </a:prstGeom>
            <a:solidFill>
              <a:srgbClr val="CC0000">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改竄</a:t>
              </a:r>
              <a:endParaRPr kumimoji="1" lang="ja-JP" altLang="en-US" sz="1000" dirty="0">
                <a:solidFill>
                  <a:srgbClr val="FFFFFF"/>
                </a:solidFill>
                <a:latin typeface="Meiryo" charset="-128"/>
                <a:ea typeface="Meiryo" charset="-128"/>
                <a:cs typeface="Meiryo" charset="-128"/>
              </a:endParaRPr>
            </a:p>
          </p:txBody>
        </p:sp>
        <p:cxnSp>
          <p:nvCxnSpPr>
            <p:cNvPr id="86" name="カギ線コネクタ 85">
              <a:extLst>
                <a:ext uri="{FF2B5EF4-FFF2-40B4-BE49-F238E27FC236}">
                  <a16:creationId xmlns:a16="http://schemas.microsoft.com/office/drawing/2014/main" id="{7CE123CF-1DB9-0441-802E-9CE7C03DABB3}"/>
                </a:ext>
              </a:extLst>
            </p:cNvPr>
            <p:cNvCxnSpPr>
              <a:cxnSpLocks/>
              <a:endCxn id="50" idx="1"/>
            </p:cNvCxnSpPr>
            <p:nvPr/>
          </p:nvCxnSpPr>
          <p:spPr>
            <a:xfrm rot="16200000" flipH="1">
              <a:off x="1431729" y="2072636"/>
              <a:ext cx="2906908" cy="122230"/>
            </a:xfrm>
            <a:prstGeom prst="bent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94" name="グループ化 93">
            <a:extLst>
              <a:ext uri="{FF2B5EF4-FFF2-40B4-BE49-F238E27FC236}">
                <a16:creationId xmlns:a16="http://schemas.microsoft.com/office/drawing/2014/main" id="{072D549D-9232-3E46-8635-D6EA01D80C48}"/>
              </a:ext>
            </a:extLst>
          </p:cNvPr>
          <p:cNvGrpSpPr/>
          <p:nvPr/>
        </p:nvGrpSpPr>
        <p:grpSpPr>
          <a:xfrm>
            <a:off x="3635684" y="3993907"/>
            <a:ext cx="4488067" cy="367079"/>
            <a:chOff x="4151192" y="3142087"/>
            <a:chExt cx="4488067" cy="367079"/>
          </a:xfrm>
        </p:grpSpPr>
        <p:sp>
          <p:nvSpPr>
            <p:cNvPr id="88" name="左矢印 87">
              <a:extLst>
                <a:ext uri="{FF2B5EF4-FFF2-40B4-BE49-F238E27FC236}">
                  <a16:creationId xmlns:a16="http://schemas.microsoft.com/office/drawing/2014/main" id="{DF8D2DD2-BFB6-3748-9E0E-16A34A27D4C6}"/>
                </a:ext>
              </a:extLst>
            </p:cNvPr>
            <p:cNvSpPr/>
            <p:nvPr/>
          </p:nvSpPr>
          <p:spPr>
            <a:xfrm>
              <a:off x="4151192" y="3142087"/>
              <a:ext cx="4362506" cy="367079"/>
            </a:xfrm>
            <a:prstGeom prst="leftArrow">
              <a:avLst/>
            </a:prstGeom>
            <a:solidFill>
              <a:srgbClr val="CC0000">
                <a:alpha val="62353"/>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テキスト ボックス 88">
              <a:extLst>
                <a:ext uri="{FF2B5EF4-FFF2-40B4-BE49-F238E27FC236}">
                  <a16:creationId xmlns:a16="http://schemas.microsoft.com/office/drawing/2014/main" id="{F4C468D1-67FC-4A4B-AA5E-67990B432C56}"/>
                </a:ext>
              </a:extLst>
            </p:cNvPr>
            <p:cNvSpPr txBox="1"/>
            <p:nvPr/>
          </p:nvSpPr>
          <p:spPr>
            <a:xfrm>
              <a:off x="4278770" y="3220985"/>
              <a:ext cx="4360489" cy="184666"/>
            </a:xfrm>
            <a:prstGeom prst="rect">
              <a:avLst/>
            </a:prstGeom>
            <a:noFill/>
          </p:spPr>
          <p:txBody>
            <a:bodyPr wrap="none" rtlCol="0">
              <a:spAutoFit/>
            </a:bodyPr>
            <a:lstStyle/>
            <a:p>
              <a:r>
                <a:rPr kumimoji="1" lang="ja-JP" altLang="en-US" sz="600">
                  <a:solidFill>
                    <a:schemeClr val="bg1"/>
                  </a:solidFill>
                </a:rPr>
                <a:t>改竄された取引以降の全ブロックのハッシュ値を計算し直し、改めて以降の全ブロックを全てのノードに追加し直す必要がある。</a:t>
              </a:r>
            </a:p>
          </p:txBody>
        </p:sp>
      </p:grpSp>
      <p:sp>
        <p:nvSpPr>
          <p:cNvPr id="95" name="テキスト ボックス 94">
            <a:extLst>
              <a:ext uri="{FF2B5EF4-FFF2-40B4-BE49-F238E27FC236}">
                <a16:creationId xmlns:a16="http://schemas.microsoft.com/office/drawing/2014/main" id="{C7463115-D1C1-924C-9AAD-5494FB0CF734}"/>
              </a:ext>
            </a:extLst>
          </p:cNvPr>
          <p:cNvSpPr txBox="1"/>
          <p:nvPr/>
        </p:nvSpPr>
        <p:spPr>
          <a:xfrm>
            <a:off x="2373151" y="2852354"/>
            <a:ext cx="5967507" cy="761747"/>
          </a:xfrm>
          <a:prstGeom prst="rect">
            <a:avLst/>
          </a:prstGeom>
          <a:noFill/>
        </p:spPr>
        <p:txBody>
          <a:bodyPr wrap="square" rtlCol="0">
            <a:spAutoFit/>
          </a:bodyPr>
          <a:lstStyle/>
          <a:p>
            <a:pPr marL="171450" indent="-171450">
              <a:buFont typeface="Wingdings" pitchFamily="2" charset="2"/>
              <a:buChar char="l"/>
            </a:pPr>
            <a:r>
              <a:rPr kumimoji="1" lang="ja-JP" altLang="en-US" sz="1200" dirty="0">
                <a:solidFill>
                  <a:srgbClr val="002060"/>
                </a:solidFill>
                <a:latin typeface="Meiryo" charset="-128"/>
                <a:ea typeface="Meiryo" charset="-128"/>
                <a:cs typeface="Meiryo" charset="-128"/>
              </a:rPr>
              <a:t>前ブロックをハッシュ値に</a:t>
            </a:r>
            <a:r>
              <a:rPr kumimoji="1" lang="ja-JP" altLang="en-US" sz="1200">
                <a:solidFill>
                  <a:srgbClr val="002060"/>
                </a:solidFill>
                <a:latin typeface="Meiryo" charset="-128"/>
                <a:ea typeface="Meiryo" charset="-128"/>
                <a:cs typeface="Meiryo" charset="-128"/>
              </a:rPr>
              <a:t>変換し次</a:t>
            </a:r>
            <a:r>
              <a:rPr kumimoji="1" lang="ja-JP" altLang="en-US" sz="1200" dirty="0">
                <a:solidFill>
                  <a:srgbClr val="002060"/>
                </a:solidFill>
                <a:latin typeface="Meiryo" charset="-128"/>
                <a:ea typeface="Meiryo" charset="-128"/>
                <a:cs typeface="Meiryo" charset="-128"/>
              </a:rPr>
              <a:t>ブロックの中</a:t>
            </a:r>
            <a:r>
              <a:rPr kumimoji="1" lang="ja-JP" altLang="en-US" sz="1200">
                <a:solidFill>
                  <a:srgbClr val="002060"/>
                </a:solidFill>
                <a:latin typeface="Meiryo" charset="-128"/>
                <a:ea typeface="Meiryo" charset="-128"/>
                <a:cs typeface="Meiryo" charset="-128"/>
              </a:rPr>
              <a:t>に組み入れ。これを繋げてゆく</a:t>
            </a:r>
            <a:r>
              <a:rPr kumimoji="1" lang="ja-JP" altLang="en-US" sz="1050">
                <a:solidFill>
                  <a:srgbClr val="002060"/>
                </a:solidFill>
                <a:latin typeface="Meiryo" charset="-128"/>
                <a:ea typeface="Meiryo" charset="-128"/>
                <a:cs typeface="Meiryo" charset="-128"/>
              </a:rPr>
              <a:t>。</a:t>
            </a:r>
            <a:endParaRPr kumimoji="1" lang="en-US" altLang="ja-JP" sz="1050" dirty="0">
              <a:solidFill>
                <a:srgbClr val="00206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002060"/>
                </a:solidFill>
                <a:latin typeface="Meiryo" charset="-128"/>
                <a:ea typeface="Meiryo" charset="-128"/>
                <a:cs typeface="Meiryo" charset="-128"/>
              </a:rPr>
              <a:t>ハッシュ値とはハッシュ関数によって生成される固定長の数字</a:t>
            </a:r>
            <a:endParaRPr lang="en-US" altLang="ja-JP" sz="1050" dirty="0">
              <a:solidFill>
                <a:srgbClr val="00206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002060"/>
                </a:solidFill>
                <a:latin typeface="Meiryo" charset="-128"/>
                <a:ea typeface="Meiryo" charset="-128"/>
                <a:cs typeface="Meiryo" charset="-128"/>
              </a:rPr>
              <a:t>同じデータからは必ず同じ文字列が生成される。</a:t>
            </a:r>
            <a:endParaRPr lang="en-US" altLang="ja-JP" sz="1050" dirty="0">
              <a:solidFill>
                <a:srgbClr val="002060"/>
              </a:solidFill>
              <a:latin typeface="Meiryo" charset="-128"/>
              <a:ea typeface="Meiryo" charset="-128"/>
              <a:cs typeface="Meiryo" charset="-128"/>
            </a:endParaRPr>
          </a:p>
          <a:p>
            <a:pPr marL="628650" lvl="1" indent="-171450">
              <a:buFont typeface="Wingdings" pitchFamily="2" charset="2"/>
              <a:buChar char="Ø"/>
            </a:pPr>
            <a:r>
              <a:rPr lang="ja-JP" altLang="en-US" sz="1050">
                <a:solidFill>
                  <a:srgbClr val="002060"/>
                </a:solidFill>
                <a:latin typeface="Meiryo" charset="-128"/>
                <a:ea typeface="Meiryo" charset="-128"/>
                <a:cs typeface="Meiryo" charset="-128"/>
              </a:rPr>
              <a:t>ハッシュ値から元のデータを復元できない。</a:t>
            </a:r>
          </a:p>
        </p:txBody>
      </p:sp>
    </p:spTree>
    <p:extLst>
      <p:ext uri="{BB962C8B-B14F-4D97-AF65-F5344CB8AC3E}">
        <p14:creationId xmlns:p14="http://schemas.microsoft.com/office/powerpoint/2010/main" val="127797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dissolv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left)">
                                      <p:cBhvr>
                                        <p:cTn id="17" dur="500"/>
                                        <p:tgtEl>
                                          <p:spTgt spid="91"/>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wipe(left)">
                                      <p:cBhvr>
                                        <p:cTn id="21" dur="500"/>
                                        <p:tgtEl>
                                          <p:spTgt spid="9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wipe(left)">
                                      <p:cBhvr>
                                        <p:cTn id="26" dur="500"/>
                                        <p:tgtEl>
                                          <p:spTgt spid="9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right)">
                                      <p:cBhvr>
                                        <p:cTn id="31" dur="500"/>
                                        <p:tgtEl>
                                          <p:spTgt spid="9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410671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方体 5">
            <a:extLst>
              <a:ext uri="{FF2B5EF4-FFF2-40B4-BE49-F238E27FC236}">
                <a16:creationId xmlns:a16="http://schemas.microsoft.com/office/drawing/2014/main" id="{6C8CB36D-A712-ED46-BBA6-FBB577DDF7C0}"/>
              </a:ext>
            </a:extLst>
          </p:cNvPr>
          <p:cNvSpPr/>
          <p:nvPr/>
        </p:nvSpPr>
        <p:spPr>
          <a:xfrm>
            <a:off x="1273408" y="4706504"/>
            <a:ext cx="6597181" cy="1368531"/>
          </a:xfrm>
          <a:prstGeom prst="cub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C658E68-1D56-624E-AF98-B5C21E75D2D6}"/>
              </a:ext>
            </a:extLst>
          </p:cNvPr>
          <p:cNvSpPr>
            <a:spLocks noGrp="1"/>
          </p:cNvSpPr>
          <p:nvPr>
            <p:ph type="title"/>
          </p:nvPr>
        </p:nvSpPr>
        <p:spPr/>
        <p:txBody>
          <a:bodyPr/>
          <a:lstStyle/>
          <a:p>
            <a:r>
              <a:rPr kumimoji="1" lang="ja-JP" altLang="en-US"/>
              <a:t>ブロックチェーンの位置付け</a:t>
            </a:r>
          </a:p>
        </p:txBody>
      </p:sp>
      <p:sp>
        <p:nvSpPr>
          <p:cNvPr id="3" name="スライド番号プレースホルダー 2">
            <a:extLst>
              <a:ext uri="{FF2B5EF4-FFF2-40B4-BE49-F238E27FC236}">
                <a16:creationId xmlns:a16="http://schemas.microsoft.com/office/drawing/2014/main" id="{7037D3F5-19EB-F648-B9DD-A7A82909C58B}"/>
              </a:ext>
            </a:extLst>
          </p:cNvPr>
          <p:cNvSpPr>
            <a:spLocks noGrp="1"/>
          </p:cNvSpPr>
          <p:nvPr>
            <p:ph type="sldNum" sz="quarter" idx="12"/>
          </p:nvPr>
        </p:nvSpPr>
        <p:spPr/>
        <p:txBody>
          <a:bodyPr/>
          <a:lstStyle/>
          <a:p>
            <a:fld id="{8FF8CC5D-A65D-5946-99B5-645367A967AD}" type="slidenum">
              <a:rPr kumimoji="1" lang="ja-JP" altLang="en-US" smtClean="0"/>
              <a:t>140</a:t>
            </a:fld>
            <a:endParaRPr kumimoji="1" lang="ja-JP" altLang="en-US"/>
          </a:p>
        </p:txBody>
      </p:sp>
      <p:sp>
        <p:nvSpPr>
          <p:cNvPr id="7" name="テキスト ボックス 6">
            <a:extLst>
              <a:ext uri="{FF2B5EF4-FFF2-40B4-BE49-F238E27FC236}">
                <a16:creationId xmlns:a16="http://schemas.microsoft.com/office/drawing/2014/main" id="{2B97AD58-BF1F-1545-945D-B49CF0A8E66C}"/>
              </a:ext>
            </a:extLst>
          </p:cNvPr>
          <p:cNvSpPr txBox="1"/>
          <p:nvPr/>
        </p:nvSpPr>
        <p:spPr>
          <a:xfrm>
            <a:off x="1319437" y="5159936"/>
            <a:ext cx="233910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インターネット</a:t>
            </a:r>
          </a:p>
        </p:txBody>
      </p:sp>
      <p:sp>
        <p:nvSpPr>
          <p:cNvPr id="10" name="テキスト ボックス 9">
            <a:extLst>
              <a:ext uri="{FF2B5EF4-FFF2-40B4-BE49-F238E27FC236}">
                <a16:creationId xmlns:a16="http://schemas.microsoft.com/office/drawing/2014/main" id="{1AFB6FFA-2B8F-0542-BBB3-40AEACE3F462}"/>
              </a:ext>
            </a:extLst>
          </p:cNvPr>
          <p:cNvSpPr txBox="1"/>
          <p:nvPr/>
        </p:nvSpPr>
        <p:spPr>
          <a:xfrm>
            <a:off x="1319435" y="5564058"/>
            <a:ext cx="4314001"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情報を交換するための手順とこれを実現する仕組み</a:t>
            </a:r>
          </a:p>
        </p:txBody>
      </p:sp>
      <p:grpSp>
        <p:nvGrpSpPr>
          <p:cNvPr id="24" name="グループ化 23">
            <a:extLst>
              <a:ext uri="{FF2B5EF4-FFF2-40B4-BE49-F238E27FC236}">
                <a16:creationId xmlns:a16="http://schemas.microsoft.com/office/drawing/2014/main" id="{F373346A-5462-AA4B-A729-681787BAA22D}"/>
              </a:ext>
            </a:extLst>
          </p:cNvPr>
          <p:cNvGrpSpPr/>
          <p:nvPr/>
        </p:nvGrpSpPr>
        <p:grpSpPr>
          <a:xfrm>
            <a:off x="1273406" y="3450853"/>
            <a:ext cx="6597185" cy="1368531"/>
            <a:chOff x="1273406" y="3450853"/>
            <a:chExt cx="6597185" cy="1368531"/>
          </a:xfrm>
        </p:grpSpPr>
        <p:sp>
          <p:nvSpPr>
            <p:cNvPr id="4" name="直方体 3">
              <a:extLst>
                <a:ext uri="{FF2B5EF4-FFF2-40B4-BE49-F238E27FC236}">
                  <a16:creationId xmlns:a16="http://schemas.microsoft.com/office/drawing/2014/main" id="{9898E3BE-355C-C644-98E1-5CE46467A9EF}"/>
                </a:ext>
              </a:extLst>
            </p:cNvPr>
            <p:cNvSpPr/>
            <p:nvPr/>
          </p:nvSpPr>
          <p:spPr>
            <a:xfrm>
              <a:off x="1273410" y="3450853"/>
              <a:ext cx="6597181" cy="1368531"/>
            </a:xfrm>
            <a:prstGeom prst="cube">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A4C866C9-0BC2-254C-94B8-3CDC7D3D27EB}"/>
                </a:ext>
              </a:extLst>
            </p:cNvPr>
            <p:cNvSpPr txBox="1"/>
            <p:nvPr/>
          </p:nvSpPr>
          <p:spPr>
            <a:xfrm>
              <a:off x="1273408" y="3899998"/>
              <a:ext cx="2646878"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ブロックチェーン</a:t>
              </a:r>
            </a:p>
          </p:txBody>
        </p:sp>
        <p:sp>
          <p:nvSpPr>
            <p:cNvPr id="11" name="テキスト ボックス 10">
              <a:extLst>
                <a:ext uri="{FF2B5EF4-FFF2-40B4-BE49-F238E27FC236}">
                  <a16:creationId xmlns:a16="http://schemas.microsoft.com/office/drawing/2014/main" id="{8C2EE898-F989-C349-B216-4BFF28E7E5D5}"/>
                </a:ext>
              </a:extLst>
            </p:cNvPr>
            <p:cNvSpPr txBox="1"/>
            <p:nvPr/>
          </p:nvSpPr>
          <p:spPr>
            <a:xfrm>
              <a:off x="1273406" y="4267854"/>
              <a:ext cx="6288901"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価値</a:t>
              </a:r>
              <a:r>
                <a:rPr lang="ja-JP" altLang="en-US" sz="1400">
                  <a:solidFill>
                    <a:schemeClr val="bg1"/>
                  </a:solidFill>
                  <a:latin typeface="Meiryo" panose="020B0604030504040204" pitchFamily="34" charset="-128"/>
                  <a:ea typeface="Meiryo" panose="020B0604030504040204" pitchFamily="34" charset="-128"/>
                </a:rPr>
                <a:t>の所在やその交換を参加者が全員で相互に共有・確認するための手順と</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それを実現する仕組み</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8B9AA91E-35E4-EF4B-A68B-89BCE95F57E0}"/>
                </a:ext>
              </a:extLst>
            </p:cNvPr>
            <p:cNvSpPr txBox="1"/>
            <p:nvPr/>
          </p:nvSpPr>
          <p:spPr>
            <a:xfrm>
              <a:off x="4119874" y="3941088"/>
              <a:ext cx="3344185" cy="276999"/>
            </a:xfrm>
            <a:prstGeom prst="rect">
              <a:avLst/>
            </a:prstGeom>
            <a:noFill/>
          </p:spPr>
          <p:txBody>
            <a:bodyPr wrap="none" rtlCol="0">
              <a:spAutoFit/>
            </a:bodyPr>
            <a:lstStyle/>
            <a:p>
              <a:r>
                <a:rPr kumimoji="1" lang="en-US" altLang="ja-JP" sz="1200" dirty="0">
                  <a:solidFill>
                    <a:schemeClr val="bg1"/>
                  </a:solidFill>
                  <a:latin typeface="Meiryo" panose="020B0604030504040204" pitchFamily="34" charset="-128"/>
                  <a:ea typeface="Meiryo" panose="020B0604030504040204" pitchFamily="34" charset="-128"/>
                </a:rPr>
                <a:t>Ethereum</a:t>
              </a:r>
              <a:r>
                <a:rPr kumimoji="1" lang="ja-JP" altLang="en-US" sz="120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Hyperledger</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Bitcoin Core</a:t>
              </a:r>
              <a:r>
                <a:rPr lang="ja-JP" altLang="en-US" sz="1200">
                  <a:solidFill>
                    <a:schemeClr val="bg1"/>
                  </a:solidFill>
                  <a:latin typeface="Meiryo" panose="020B0604030504040204" pitchFamily="34" charset="-128"/>
                  <a:ea typeface="Meiryo" panose="020B0604030504040204" pitchFamily="34" charset="-128"/>
                </a:rPr>
                <a:t>など</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A17EB142-F0B7-1E47-81FD-8D654D48AE18}"/>
              </a:ext>
            </a:extLst>
          </p:cNvPr>
          <p:cNvGrpSpPr/>
          <p:nvPr/>
        </p:nvGrpSpPr>
        <p:grpSpPr>
          <a:xfrm>
            <a:off x="1273409" y="1388696"/>
            <a:ext cx="6597181" cy="2175037"/>
            <a:chOff x="1273409" y="1388696"/>
            <a:chExt cx="6597181" cy="2175037"/>
          </a:xfrm>
        </p:grpSpPr>
        <p:sp>
          <p:nvSpPr>
            <p:cNvPr id="22" name="正方形/長方形 21">
              <a:extLst>
                <a:ext uri="{FF2B5EF4-FFF2-40B4-BE49-F238E27FC236}">
                  <a16:creationId xmlns:a16="http://schemas.microsoft.com/office/drawing/2014/main" id="{DCA080C2-30EC-6444-B676-77BEDBD346C4}"/>
                </a:ext>
              </a:extLst>
            </p:cNvPr>
            <p:cNvSpPr/>
            <p:nvPr/>
          </p:nvSpPr>
          <p:spPr>
            <a:xfrm>
              <a:off x="1614115" y="1388696"/>
              <a:ext cx="6256474" cy="80650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直方体 4">
              <a:extLst>
                <a:ext uri="{FF2B5EF4-FFF2-40B4-BE49-F238E27FC236}">
                  <a16:creationId xmlns:a16="http://schemas.microsoft.com/office/drawing/2014/main" id="{32FF93EA-E256-5C45-B4EC-E64B893603F9}"/>
                </a:ext>
              </a:extLst>
            </p:cNvPr>
            <p:cNvSpPr/>
            <p:nvPr/>
          </p:nvSpPr>
          <p:spPr>
            <a:xfrm>
              <a:off x="1273409" y="2195202"/>
              <a:ext cx="6597181" cy="1368531"/>
            </a:xfrm>
            <a:prstGeom prst="cub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DFC78B65-1C21-DC4A-A4C9-1581F956D7D2}"/>
                </a:ext>
              </a:extLst>
            </p:cNvPr>
            <p:cNvSpPr txBox="1"/>
            <p:nvPr/>
          </p:nvSpPr>
          <p:spPr>
            <a:xfrm>
              <a:off x="1319437" y="2644347"/>
              <a:ext cx="2646878"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アプリケーション</a:t>
              </a:r>
            </a:p>
          </p:txBody>
        </p:sp>
        <p:sp>
          <p:nvSpPr>
            <p:cNvPr id="12" name="テキスト ボックス 11">
              <a:extLst>
                <a:ext uri="{FF2B5EF4-FFF2-40B4-BE49-F238E27FC236}">
                  <a16:creationId xmlns:a16="http://schemas.microsoft.com/office/drawing/2014/main" id="{3A08F1AA-F1D8-A349-A589-893D6CCEBA7F}"/>
                </a:ext>
              </a:extLst>
            </p:cNvPr>
            <p:cNvSpPr txBox="1"/>
            <p:nvPr/>
          </p:nvSpPr>
          <p:spPr>
            <a:xfrm>
              <a:off x="1315589" y="3027922"/>
              <a:ext cx="5301451"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暗号化や認証の技術を駆使して</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ブロックチェーンの機能をビジネス･プロセスに適用した仕組み</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541B5BBE-D00E-3041-8F14-FDC45F2A68C6}"/>
                </a:ext>
              </a:extLst>
            </p:cNvPr>
            <p:cNvSpPr txBox="1"/>
            <p:nvPr/>
          </p:nvSpPr>
          <p:spPr>
            <a:xfrm>
              <a:off x="4119874" y="2726917"/>
              <a:ext cx="2646878"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仮想通貨、電子投票、送金決済など</a:t>
              </a:r>
            </a:p>
          </p:txBody>
        </p:sp>
        <p:sp>
          <p:nvSpPr>
            <p:cNvPr id="21" name="テキスト ボックス 20">
              <a:extLst>
                <a:ext uri="{FF2B5EF4-FFF2-40B4-BE49-F238E27FC236}">
                  <a16:creationId xmlns:a16="http://schemas.microsoft.com/office/drawing/2014/main" id="{B5BB2C05-8086-3E4D-A7DC-51B21ED4346E}"/>
                </a:ext>
              </a:extLst>
            </p:cNvPr>
            <p:cNvSpPr txBox="1"/>
            <p:nvPr/>
          </p:nvSpPr>
          <p:spPr>
            <a:xfrm>
              <a:off x="1614115" y="1575598"/>
              <a:ext cx="6256474" cy="523220"/>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通貨や不動産、株式やライセンスなど</a:t>
              </a:r>
              <a:r>
                <a:rPr kumimoji="1" lang="ja-JP" altLang="en-US" sz="1400">
                  <a:solidFill>
                    <a:schemeClr val="bg1"/>
                  </a:solidFill>
                  <a:latin typeface="Meiryo" charset="-128"/>
                  <a:ea typeface="Meiryo" charset="-128"/>
                  <a:cs typeface="Meiryo" charset="-128"/>
                </a:rPr>
                <a:t>の価値／資産をインターネット上</a:t>
              </a:r>
              <a:r>
                <a:rPr kumimoji="1" lang="ja-JP" altLang="en-US" sz="1400" dirty="0">
                  <a:solidFill>
                    <a:schemeClr val="bg1"/>
                  </a:solidFill>
                  <a:latin typeface="Meiryo" charset="-128"/>
                  <a:ea typeface="Meiryo" charset="-128"/>
                  <a:cs typeface="Meiryo" charset="-128"/>
                </a:rPr>
                <a:t>で</a:t>
              </a:r>
              <a:endParaRPr kumimoji="1" lang="en-US" altLang="ja-JP" sz="14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特定の管理者を介することなく</a:t>
              </a:r>
              <a:r>
                <a:rPr lang="ja-JP" altLang="en-US" sz="1400">
                  <a:solidFill>
                    <a:schemeClr val="bg1"/>
                  </a:solidFill>
                  <a:latin typeface="Meiryo" charset="-128"/>
                  <a:ea typeface="Meiryo" charset="-128"/>
                  <a:cs typeface="Meiryo" charset="-128"/>
                </a:rPr>
                <a:t>安全かつ確実に</a:t>
              </a:r>
              <a:r>
                <a:rPr kumimoji="1" lang="ja-JP" altLang="en-US" sz="1400" dirty="0">
                  <a:solidFill>
                    <a:schemeClr val="bg1"/>
                  </a:solidFill>
                  <a:latin typeface="Meiryo" charset="-128"/>
                  <a:ea typeface="Meiryo" charset="-128"/>
                  <a:cs typeface="Meiryo" charset="-128"/>
                </a:rPr>
                <a:t>取引できるよう</a:t>
              </a:r>
              <a:r>
                <a:rPr kumimoji="1" lang="ja-JP" altLang="en-US" sz="1400">
                  <a:solidFill>
                    <a:schemeClr val="bg1"/>
                  </a:solidFill>
                  <a:latin typeface="Meiryo" charset="-128"/>
                  <a:ea typeface="Meiryo" charset="-128"/>
                  <a:cs typeface="Meiryo" charset="-128"/>
                </a:rPr>
                <a:t>にする</a:t>
              </a:r>
              <a:endParaRPr kumimoji="1" lang="ja-JP" altLang="en-US" sz="1400"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281860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008B371B-D234-6C4B-B87E-70ACBE6CC170}"/>
              </a:ext>
            </a:extLst>
          </p:cNvPr>
          <p:cNvGrpSpPr/>
          <p:nvPr/>
        </p:nvGrpSpPr>
        <p:grpSpPr>
          <a:xfrm>
            <a:off x="588395" y="959887"/>
            <a:ext cx="7967209" cy="5577356"/>
            <a:chOff x="588395" y="1174570"/>
            <a:chExt cx="7967209" cy="5577356"/>
          </a:xfrm>
        </p:grpSpPr>
        <p:sp>
          <p:nvSpPr>
            <p:cNvPr id="22" name="テキスト ボックス 21">
              <a:extLst>
                <a:ext uri="{FF2B5EF4-FFF2-40B4-BE49-F238E27FC236}">
                  <a16:creationId xmlns:a16="http://schemas.microsoft.com/office/drawing/2014/main" id="{3AABBC81-5CB4-0845-9DEA-3B17B2F3C8D2}"/>
                </a:ext>
              </a:extLst>
            </p:cNvPr>
            <p:cNvSpPr txBox="1"/>
            <p:nvPr/>
          </p:nvSpPr>
          <p:spPr>
            <a:xfrm>
              <a:off x="588395" y="1654217"/>
              <a:ext cx="3028906" cy="1754326"/>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送金決済</a:t>
              </a:r>
              <a:r>
                <a:rPr kumimoji="1" lang="en-US" altLang="ja-JP" sz="1200" dirty="0">
                  <a:solidFill>
                    <a:srgbClr val="0070C0"/>
                  </a:solidFill>
                  <a:latin typeface="Meiryo" panose="020B0604030504040204" pitchFamily="34" charset="-128"/>
                  <a:ea typeface="Meiryo" panose="020B0604030504040204" pitchFamily="34" charset="-128"/>
                </a:rPr>
                <a:t>	</a:t>
              </a:r>
              <a:r>
                <a:rPr kumimoji="1" lang="ja-JP" altLang="en-US" sz="1200">
                  <a:solidFill>
                    <a:srgbClr val="0070C0"/>
                  </a:solidFill>
                  <a:latin typeface="Meiryo" panose="020B0604030504040204" pitchFamily="34" charset="-128"/>
                  <a:ea typeface="Meiryo" panose="020B0604030504040204" pitchFamily="34" charset="-128"/>
                </a:rPr>
                <a:t>：</a:t>
              </a:r>
              <a:r>
                <a:rPr kumimoji="1" lang="en-US" altLang="ja-JP" sz="1200" dirty="0">
                  <a:solidFill>
                    <a:srgbClr val="0070C0"/>
                  </a:solidFill>
                  <a:latin typeface="Meiryo" panose="020B0604030504040204" pitchFamily="34" charset="-128"/>
                  <a:ea typeface="Meiryo" panose="020B0604030504040204" pitchFamily="34" charset="-128"/>
                  <a:hlinkClick r:id="rId2"/>
                </a:rPr>
                <a:t>Ripple</a:t>
              </a:r>
              <a:endParaRPr kumimoji="1" lang="en-US" altLang="ja-JP" sz="1200"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著作権管理</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3"/>
                </a:rPr>
                <a:t>Binded</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第三者証明</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4"/>
                </a:rPr>
                <a:t>Factom</a:t>
              </a:r>
              <a:endParaRPr lang="en-US" altLang="ja-JP" sz="1200"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電力売買</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5"/>
                </a:rPr>
                <a:t>TransActive</a:t>
              </a:r>
              <a:r>
                <a:rPr lang="en-US" altLang="ja-JP" sz="1200" dirty="0">
                  <a:solidFill>
                    <a:srgbClr val="0070C0"/>
                  </a:solidFill>
                  <a:latin typeface="Meiryo" panose="020B0604030504040204" pitchFamily="34" charset="-128"/>
                  <a:ea typeface="Meiryo" panose="020B0604030504040204" pitchFamily="34" charset="-128"/>
                  <a:hlinkClick r:id="rId5"/>
                </a:rPr>
                <a:t> Grid</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貿易金融</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6"/>
                </a:rPr>
                <a:t>National Trade Platform</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鑑定書管理</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 altLang="ja-JP" sz="1200" dirty="0">
                  <a:solidFill>
                    <a:srgbClr val="0070C0"/>
                  </a:solidFill>
                  <a:hlinkClick r:id="rId7"/>
                </a:rPr>
                <a:t>Everledger</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選挙投票</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8"/>
                </a:rPr>
                <a:t>Flux</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仮想通貨</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9"/>
                </a:rPr>
                <a:t>BitCoine</a:t>
              </a:r>
              <a:endParaRPr lang="en-US" altLang="ja-JP" sz="1200" dirty="0">
                <a:solidFill>
                  <a:srgbClr val="0070C0"/>
                </a:solidFill>
                <a:latin typeface="Meiryo" panose="020B0604030504040204" pitchFamily="34" charset="-128"/>
                <a:ea typeface="Meiryo" panose="020B0604030504040204" pitchFamily="34" charset="-128"/>
              </a:endParaRPr>
            </a:p>
            <a:p>
              <a:pPr lvl="2"/>
              <a:r>
                <a:rPr lang="ja-JP" altLang="en-US" sz="1050">
                  <a:solidFill>
                    <a:srgbClr val="0070C0"/>
                  </a:solidFill>
                  <a:latin typeface="Meiryo" panose="020B0604030504040204" pitchFamily="34" charset="-128"/>
                  <a:ea typeface="Meiryo" panose="020B0604030504040204" pitchFamily="34" charset="-128"/>
                </a:rPr>
                <a:t>＊事例（リンクしています）</a:t>
              </a:r>
              <a:endParaRPr lang="en-US" altLang="ja-JP" sz="1050" dirty="0">
                <a:solidFill>
                  <a:srgbClr val="0070C0"/>
                </a:solidFill>
                <a:latin typeface="Meiryo" panose="020B0604030504040204" pitchFamily="34" charset="-128"/>
                <a:ea typeface="Meiryo" panose="020B0604030504040204" pitchFamily="34" charset="-128"/>
              </a:endParaRPr>
            </a:p>
          </p:txBody>
        </p:sp>
        <p:sp>
          <p:nvSpPr>
            <p:cNvPr id="30" name="左中かっこ 29">
              <a:extLst>
                <a:ext uri="{FF2B5EF4-FFF2-40B4-BE49-F238E27FC236}">
                  <a16:creationId xmlns:a16="http://schemas.microsoft.com/office/drawing/2014/main" id="{A6BD1DD4-2F81-224A-82FD-C513AF41A678}"/>
                </a:ext>
              </a:extLst>
            </p:cNvPr>
            <p:cNvSpPr/>
            <p:nvPr/>
          </p:nvSpPr>
          <p:spPr>
            <a:xfrm>
              <a:off x="3667406" y="1174570"/>
              <a:ext cx="247914" cy="3468994"/>
            </a:xfrm>
            <a:prstGeom prst="leftBrace">
              <a:avLst>
                <a:gd name="adj1" fmla="val 8333"/>
                <a:gd name="adj2" fmla="val 3945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BE46CC8C-72C3-7544-AD6A-3ADDA9A69A12}"/>
                </a:ext>
              </a:extLst>
            </p:cNvPr>
            <p:cNvSpPr/>
            <p:nvPr/>
          </p:nvSpPr>
          <p:spPr>
            <a:xfrm>
              <a:off x="3999508" y="1174570"/>
              <a:ext cx="4556096" cy="3476943"/>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DAA4024D-66A4-6742-A89E-5BD06CEF81E8}"/>
                </a:ext>
              </a:extLst>
            </p:cNvPr>
            <p:cNvSpPr/>
            <p:nvPr/>
          </p:nvSpPr>
          <p:spPr>
            <a:xfrm>
              <a:off x="3999508" y="4651513"/>
              <a:ext cx="4556096" cy="1304014"/>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ブロックチェーン</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1B902DD0-342D-5A4C-96E3-954A72D1717F}"/>
                </a:ext>
              </a:extLst>
            </p:cNvPr>
            <p:cNvSpPr txBox="1"/>
            <p:nvPr/>
          </p:nvSpPr>
          <p:spPr>
            <a:xfrm>
              <a:off x="4492487" y="1828892"/>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送金決済</a:t>
              </a:r>
            </a:p>
          </p:txBody>
        </p:sp>
        <p:sp>
          <p:nvSpPr>
            <p:cNvPr id="11" name="テキスト ボックス 10">
              <a:extLst>
                <a:ext uri="{FF2B5EF4-FFF2-40B4-BE49-F238E27FC236}">
                  <a16:creationId xmlns:a16="http://schemas.microsoft.com/office/drawing/2014/main" id="{9C4A48E7-F812-6648-A3E5-8A5D996E106F}"/>
                </a:ext>
              </a:extLst>
            </p:cNvPr>
            <p:cNvSpPr txBox="1"/>
            <p:nvPr/>
          </p:nvSpPr>
          <p:spPr>
            <a:xfrm>
              <a:off x="4492487" y="3710990"/>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仮想通貨</a:t>
              </a:r>
            </a:p>
          </p:txBody>
        </p:sp>
        <p:sp>
          <p:nvSpPr>
            <p:cNvPr id="12" name="テキスト ボックス 11">
              <a:extLst>
                <a:ext uri="{FF2B5EF4-FFF2-40B4-BE49-F238E27FC236}">
                  <a16:creationId xmlns:a16="http://schemas.microsoft.com/office/drawing/2014/main" id="{A9E85550-A4DE-A149-B0E0-8737830DD0E0}"/>
                </a:ext>
              </a:extLst>
            </p:cNvPr>
            <p:cNvSpPr txBox="1"/>
            <p:nvPr/>
          </p:nvSpPr>
          <p:spPr>
            <a:xfrm>
              <a:off x="6860038" y="1810584"/>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電力売買</a:t>
              </a:r>
            </a:p>
          </p:txBody>
        </p:sp>
        <p:sp>
          <p:nvSpPr>
            <p:cNvPr id="13" name="テキスト ボックス 12">
              <a:extLst>
                <a:ext uri="{FF2B5EF4-FFF2-40B4-BE49-F238E27FC236}">
                  <a16:creationId xmlns:a16="http://schemas.microsoft.com/office/drawing/2014/main" id="{118F017C-A6EA-B04F-BE1B-FC53A6705E60}"/>
                </a:ext>
              </a:extLst>
            </p:cNvPr>
            <p:cNvSpPr txBox="1"/>
            <p:nvPr/>
          </p:nvSpPr>
          <p:spPr>
            <a:xfrm>
              <a:off x="6860038" y="3696540"/>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選挙投票</a:t>
              </a:r>
            </a:p>
          </p:txBody>
        </p:sp>
        <p:sp>
          <p:nvSpPr>
            <p:cNvPr id="14" name="テキスト ボックス 13">
              <a:extLst>
                <a:ext uri="{FF2B5EF4-FFF2-40B4-BE49-F238E27FC236}">
                  <a16:creationId xmlns:a16="http://schemas.microsoft.com/office/drawing/2014/main" id="{55A488AB-7A3D-F34E-AF3A-C1FEEBF9EE2A}"/>
                </a:ext>
              </a:extLst>
            </p:cNvPr>
            <p:cNvSpPr txBox="1"/>
            <p:nvPr/>
          </p:nvSpPr>
          <p:spPr>
            <a:xfrm>
              <a:off x="4492487" y="3083624"/>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第三者証明</a:t>
              </a:r>
            </a:p>
          </p:txBody>
        </p:sp>
        <p:sp>
          <p:nvSpPr>
            <p:cNvPr id="16" name="テキスト ボックス 15">
              <a:extLst>
                <a:ext uri="{FF2B5EF4-FFF2-40B4-BE49-F238E27FC236}">
                  <a16:creationId xmlns:a16="http://schemas.microsoft.com/office/drawing/2014/main" id="{EDE3C62D-D51B-EB40-BD83-D41DA7887C8F}"/>
                </a:ext>
              </a:extLst>
            </p:cNvPr>
            <p:cNvSpPr txBox="1"/>
            <p:nvPr/>
          </p:nvSpPr>
          <p:spPr>
            <a:xfrm>
              <a:off x="6860038" y="2441808"/>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貿易金融</a:t>
              </a:r>
            </a:p>
          </p:txBody>
        </p:sp>
        <p:sp>
          <p:nvSpPr>
            <p:cNvPr id="17" name="テキスト ボックス 16">
              <a:extLst>
                <a:ext uri="{FF2B5EF4-FFF2-40B4-BE49-F238E27FC236}">
                  <a16:creationId xmlns:a16="http://schemas.microsoft.com/office/drawing/2014/main" id="{97F9CB0D-AF35-9E49-AA00-6910B1894667}"/>
                </a:ext>
              </a:extLst>
            </p:cNvPr>
            <p:cNvSpPr txBox="1"/>
            <p:nvPr/>
          </p:nvSpPr>
          <p:spPr>
            <a:xfrm>
              <a:off x="4492487" y="2456258"/>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著作権管理</a:t>
              </a:r>
            </a:p>
          </p:txBody>
        </p:sp>
        <p:sp>
          <p:nvSpPr>
            <p:cNvPr id="18" name="テキスト ボックス 17">
              <a:extLst>
                <a:ext uri="{FF2B5EF4-FFF2-40B4-BE49-F238E27FC236}">
                  <a16:creationId xmlns:a16="http://schemas.microsoft.com/office/drawing/2014/main" id="{52880307-4473-374A-98DB-D399335A8C70}"/>
                </a:ext>
              </a:extLst>
            </p:cNvPr>
            <p:cNvSpPr txBox="1"/>
            <p:nvPr/>
          </p:nvSpPr>
          <p:spPr>
            <a:xfrm>
              <a:off x="6603558" y="3069174"/>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鑑定書管理</a:t>
              </a:r>
            </a:p>
          </p:txBody>
        </p:sp>
        <p:sp>
          <p:nvSpPr>
            <p:cNvPr id="21" name="テキスト ボックス 20">
              <a:extLst>
                <a:ext uri="{FF2B5EF4-FFF2-40B4-BE49-F238E27FC236}">
                  <a16:creationId xmlns:a16="http://schemas.microsoft.com/office/drawing/2014/main" id="{10888473-F846-F54C-8F4D-A095A86769A6}"/>
                </a:ext>
              </a:extLst>
            </p:cNvPr>
            <p:cNvSpPr txBox="1"/>
            <p:nvPr/>
          </p:nvSpPr>
          <p:spPr>
            <a:xfrm>
              <a:off x="4704849" y="6013262"/>
              <a:ext cx="3145412" cy="738664"/>
            </a:xfrm>
            <a:prstGeom prst="rect">
              <a:avLst/>
            </a:prstGeom>
            <a:noFill/>
          </p:spPr>
          <p:txBody>
            <a:bodyPr wrap="none" rtlCol="0">
              <a:spAutoFit/>
            </a:bodyPr>
            <a:lstStyle/>
            <a:p>
              <a:pPr algn="ctr"/>
              <a:r>
                <a:rPr kumimoji="1" lang="ja-JP" altLang="en-US" sz="1400">
                  <a:solidFill>
                    <a:schemeClr val="accent6">
                      <a:lumMod val="75000"/>
                    </a:schemeClr>
                  </a:solidFill>
                </a:rPr>
                <a:t>様々な取引や価値交換における</a:t>
              </a:r>
              <a:endParaRPr kumimoji="1" lang="en-US" altLang="ja-JP" sz="1400" dirty="0">
                <a:solidFill>
                  <a:schemeClr val="accent6">
                    <a:lumMod val="75000"/>
                  </a:schemeClr>
                </a:solidFill>
              </a:endParaRPr>
            </a:p>
            <a:p>
              <a:pPr algn="ctr"/>
              <a:r>
                <a:rPr kumimoji="1" lang="ja-JP" altLang="en-US" sz="1400">
                  <a:solidFill>
                    <a:schemeClr val="accent6">
                      <a:lumMod val="75000"/>
                    </a:schemeClr>
                  </a:solidFill>
                </a:rPr>
                <a:t>信頼性を確保するための汎用的な技術</a:t>
              </a:r>
              <a:endParaRPr kumimoji="1" lang="en-US" altLang="ja-JP" sz="1400" dirty="0">
                <a:solidFill>
                  <a:schemeClr val="accent6">
                    <a:lumMod val="75000"/>
                  </a:schemeClr>
                </a:solidFill>
              </a:endParaRPr>
            </a:p>
            <a:p>
              <a:pPr algn="ctr"/>
              <a:r>
                <a:rPr lang="en-US" altLang="ja-JP" sz="1400" b="1" dirty="0">
                  <a:solidFill>
                    <a:schemeClr val="accent6">
                      <a:lumMod val="75000"/>
                    </a:schemeClr>
                  </a:solidFill>
                </a:rPr>
                <a:t>〜</a:t>
              </a:r>
              <a:r>
                <a:rPr lang="ja-JP" altLang="en-US" sz="1400" b="1">
                  <a:solidFill>
                    <a:schemeClr val="accent6">
                      <a:lumMod val="75000"/>
                    </a:schemeClr>
                  </a:solidFill>
                </a:rPr>
                <a:t>現</a:t>
              </a:r>
              <a:r>
                <a:rPr lang="en-US" altLang="ja-JP" sz="1400" b="1" dirty="0">
                  <a:solidFill>
                    <a:schemeClr val="accent6">
                      <a:lumMod val="75000"/>
                    </a:schemeClr>
                  </a:solidFill>
                </a:rPr>
                <a:t> </a:t>
              </a:r>
              <a:r>
                <a:rPr lang="ja-JP" altLang="en-US" sz="1400" b="1">
                  <a:solidFill>
                    <a:schemeClr val="accent6">
                      <a:lumMod val="75000"/>
                    </a:schemeClr>
                  </a:solidFill>
                </a:rPr>
                <a:t>在</a:t>
              </a:r>
              <a:endParaRPr kumimoji="1" lang="ja-JP" altLang="en-US" sz="1400" b="1">
                <a:solidFill>
                  <a:schemeClr val="accent6">
                    <a:lumMod val="75000"/>
                  </a:schemeClr>
                </a:solidFill>
              </a:endParaRPr>
            </a:p>
          </p:txBody>
        </p:sp>
      </p:grpSp>
      <p:sp>
        <p:nvSpPr>
          <p:cNvPr id="2" name="タイトル 1">
            <a:extLst>
              <a:ext uri="{FF2B5EF4-FFF2-40B4-BE49-F238E27FC236}">
                <a16:creationId xmlns:a16="http://schemas.microsoft.com/office/drawing/2014/main" id="{0E9DA69A-5780-1848-92CF-28AF08ABA89B}"/>
              </a:ext>
            </a:extLst>
          </p:cNvPr>
          <p:cNvSpPr>
            <a:spLocks noGrp="1"/>
          </p:cNvSpPr>
          <p:nvPr>
            <p:ph type="title"/>
          </p:nvPr>
        </p:nvSpPr>
        <p:spPr/>
        <p:txBody>
          <a:bodyPr/>
          <a:lstStyle/>
          <a:p>
            <a:r>
              <a:rPr kumimoji="1" lang="ja-JP" altLang="en-US"/>
              <a:t>ブロックチェーンの適用範囲の拡大</a:t>
            </a:r>
          </a:p>
        </p:txBody>
      </p:sp>
      <p:sp>
        <p:nvSpPr>
          <p:cNvPr id="3" name="スライド番号プレースホルダー 2">
            <a:extLst>
              <a:ext uri="{FF2B5EF4-FFF2-40B4-BE49-F238E27FC236}">
                <a16:creationId xmlns:a16="http://schemas.microsoft.com/office/drawing/2014/main" id="{2E2B9883-2B37-D94A-B523-874B7556EDFD}"/>
              </a:ext>
            </a:extLst>
          </p:cNvPr>
          <p:cNvSpPr>
            <a:spLocks noGrp="1"/>
          </p:cNvSpPr>
          <p:nvPr>
            <p:ph type="sldNum" sz="quarter" idx="12"/>
          </p:nvPr>
        </p:nvSpPr>
        <p:spPr/>
        <p:txBody>
          <a:bodyPr/>
          <a:lstStyle/>
          <a:p>
            <a:fld id="{8FF8CC5D-A65D-5946-99B5-645367A967AD}" type="slidenum">
              <a:rPr kumimoji="1" lang="ja-JP" altLang="en-US" smtClean="0"/>
              <a:t>141</a:t>
            </a:fld>
            <a:endParaRPr kumimoji="1" lang="ja-JP" altLang="en-US"/>
          </a:p>
        </p:txBody>
      </p:sp>
      <p:sp>
        <p:nvSpPr>
          <p:cNvPr id="19" name="三角形 18">
            <a:extLst>
              <a:ext uri="{FF2B5EF4-FFF2-40B4-BE49-F238E27FC236}">
                <a16:creationId xmlns:a16="http://schemas.microsoft.com/office/drawing/2014/main" id="{C9EEDA92-12E7-0E40-BB08-1E7E21E075C0}"/>
              </a:ext>
            </a:extLst>
          </p:cNvPr>
          <p:cNvSpPr/>
          <p:nvPr/>
        </p:nvSpPr>
        <p:spPr>
          <a:xfrm rot="5400000">
            <a:off x="3289720" y="3122748"/>
            <a:ext cx="755373" cy="1856892"/>
          </a:xfrm>
          <a:custGeom>
            <a:avLst/>
            <a:gdLst>
              <a:gd name="connsiteX0" fmla="*/ 0 w 572495"/>
              <a:gd name="connsiteY0" fmla="*/ 1753525 h 1753525"/>
              <a:gd name="connsiteX1" fmla="*/ 302151 w 572495"/>
              <a:gd name="connsiteY1" fmla="*/ 0 h 1753525"/>
              <a:gd name="connsiteX2" fmla="*/ 572495 w 572495"/>
              <a:gd name="connsiteY2" fmla="*/ 1753525 h 1753525"/>
              <a:gd name="connsiteX3" fmla="*/ 0 w 572495"/>
              <a:gd name="connsiteY3" fmla="*/ 1753525 h 1753525"/>
              <a:gd name="connsiteX0" fmla="*/ 182878 w 755373"/>
              <a:gd name="connsiteY0" fmla="*/ 1856892 h 1856892"/>
              <a:gd name="connsiteX1" fmla="*/ 0 w 755373"/>
              <a:gd name="connsiteY1" fmla="*/ 0 h 1856892"/>
              <a:gd name="connsiteX2" fmla="*/ 755373 w 755373"/>
              <a:gd name="connsiteY2" fmla="*/ 1856892 h 1856892"/>
              <a:gd name="connsiteX3" fmla="*/ 182878 w 755373"/>
              <a:gd name="connsiteY3" fmla="*/ 1856892 h 1856892"/>
            </a:gdLst>
            <a:ahLst/>
            <a:cxnLst>
              <a:cxn ang="0">
                <a:pos x="connsiteX0" y="connsiteY0"/>
              </a:cxn>
              <a:cxn ang="0">
                <a:pos x="connsiteX1" y="connsiteY1"/>
              </a:cxn>
              <a:cxn ang="0">
                <a:pos x="connsiteX2" y="connsiteY2"/>
              </a:cxn>
              <a:cxn ang="0">
                <a:pos x="connsiteX3" y="connsiteY3"/>
              </a:cxn>
            </a:cxnLst>
            <a:rect l="l" t="t" r="r" b="b"/>
            <a:pathLst>
              <a:path w="755373" h="1856892">
                <a:moveTo>
                  <a:pt x="182878" y="1856892"/>
                </a:moveTo>
                <a:lnTo>
                  <a:pt x="0" y="0"/>
                </a:lnTo>
                <a:lnTo>
                  <a:pt x="755373" y="1856892"/>
                </a:lnTo>
                <a:lnTo>
                  <a:pt x="182878" y="1856892"/>
                </a:lnTo>
                <a:close/>
              </a:path>
            </a:pathLst>
          </a:cu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E20D0341-9FF0-D444-8C0E-610B25AC4FA9}"/>
              </a:ext>
            </a:extLst>
          </p:cNvPr>
          <p:cNvSpPr/>
          <p:nvPr/>
        </p:nvSpPr>
        <p:spPr>
          <a:xfrm>
            <a:off x="588396" y="3856385"/>
            <a:ext cx="2138901" cy="580446"/>
          </a:xfrm>
          <a:prstGeom prst="roundRect">
            <a:avLst>
              <a:gd name="adj" fmla="val 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4A035955-E0FE-B840-9CE3-8BADB5FF218E}"/>
              </a:ext>
            </a:extLst>
          </p:cNvPr>
          <p:cNvSpPr/>
          <p:nvPr/>
        </p:nvSpPr>
        <p:spPr>
          <a:xfrm>
            <a:off x="588395" y="4436830"/>
            <a:ext cx="2138901" cy="485030"/>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ブロックチェーン</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a:extLst>
              <a:ext uri="{FF2B5EF4-FFF2-40B4-BE49-F238E27FC236}">
                <a16:creationId xmlns:a16="http://schemas.microsoft.com/office/drawing/2014/main" id="{226E9163-6212-7748-8178-FF5F21785196}"/>
              </a:ext>
            </a:extLst>
          </p:cNvPr>
          <p:cNvSpPr txBox="1"/>
          <p:nvPr/>
        </p:nvSpPr>
        <p:spPr>
          <a:xfrm>
            <a:off x="1026903" y="3913609"/>
            <a:ext cx="1261884"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ビットコイン</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Bit Coin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875D944-380E-E547-BA0B-7AAD9473DE07}"/>
              </a:ext>
            </a:extLst>
          </p:cNvPr>
          <p:cNvSpPr txBox="1"/>
          <p:nvPr/>
        </p:nvSpPr>
        <p:spPr>
          <a:xfrm>
            <a:off x="435397" y="5217624"/>
            <a:ext cx="2444900" cy="738664"/>
          </a:xfrm>
          <a:prstGeom prst="rect">
            <a:avLst/>
          </a:prstGeom>
          <a:noFill/>
        </p:spPr>
        <p:txBody>
          <a:bodyPr wrap="none" rtlCol="0">
            <a:spAutoFit/>
          </a:bodyPr>
          <a:lstStyle/>
          <a:p>
            <a:pPr algn="ctr"/>
            <a:r>
              <a:rPr kumimoji="1" lang="ja-JP" altLang="en-US" sz="1400">
                <a:solidFill>
                  <a:schemeClr val="accent6"/>
                </a:solidFill>
              </a:rPr>
              <a:t>ビットコインにおける取引の</a:t>
            </a:r>
            <a:endParaRPr kumimoji="1" lang="en-US" altLang="ja-JP" sz="1400" dirty="0">
              <a:solidFill>
                <a:schemeClr val="accent6"/>
              </a:solidFill>
            </a:endParaRPr>
          </a:p>
          <a:p>
            <a:pPr algn="ctr"/>
            <a:r>
              <a:rPr kumimoji="1" lang="ja-JP" altLang="en-US" sz="1400">
                <a:solidFill>
                  <a:schemeClr val="accent6"/>
                </a:solidFill>
              </a:rPr>
              <a:t>信頼性を実現するための技術</a:t>
            </a:r>
            <a:endParaRPr kumimoji="1" lang="en-US" altLang="ja-JP" sz="1400" dirty="0">
              <a:solidFill>
                <a:schemeClr val="accent6"/>
              </a:solidFill>
            </a:endParaRPr>
          </a:p>
          <a:p>
            <a:pPr algn="ctr"/>
            <a:r>
              <a:rPr lang="en-US" altLang="ja-JP" sz="1400" b="1" dirty="0">
                <a:solidFill>
                  <a:schemeClr val="accent6"/>
                </a:solidFill>
              </a:rPr>
              <a:t>2008</a:t>
            </a:r>
            <a:r>
              <a:rPr lang="ja-JP" altLang="en-US" sz="1400" b="1">
                <a:solidFill>
                  <a:schemeClr val="accent6"/>
                </a:solidFill>
              </a:rPr>
              <a:t>年</a:t>
            </a:r>
            <a:r>
              <a:rPr lang="en-US" altLang="ja-JP" sz="1400" b="1" dirty="0">
                <a:solidFill>
                  <a:schemeClr val="accent6"/>
                </a:solidFill>
              </a:rPr>
              <a:t>〜</a:t>
            </a:r>
            <a:endParaRPr kumimoji="1" lang="en-US" altLang="ja-JP" sz="1400" b="1" dirty="0">
              <a:solidFill>
                <a:schemeClr val="accent6"/>
              </a:solidFill>
            </a:endParaRPr>
          </a:p>
        </p:txBody>
      </p:sp>
    </p:spTree>
    <p:extLst>
      <p:ext uri="{BB962C8B-B14F-4D97-AF65-F5344CB8AC3E}">
        <p14:creationId xmlns:p14="http://schemas.microsoft.com/office/powerpoint/2010/main" val="21427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142</a:t>
            </a:fld>
            <a:endParaRPr kumimoji="1" lang="ja-JP" altLang="en-US"/>
          </a:p>
        </p:txBody>
      </p:sp>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944821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26" name="Rectangle 3">
            <a:extLst>
              <a:ext uri="{FF2B5EF4-FFF2-40B4-BE49-F238E27FC236}">
                <a16:creationId xmlns:a16="http://schemas.microsoft.com/office/drawing/2014/main" id="{C3DBCF7F-1FB1-F349-9A71-F0328E8E6EE6}"/>
              </a:ext>
            </a:extLst>
          </p:cNvPr>
          <p:cNvSpPr/>
          <p:nvPr/>
        </p:nvSpPr>
        <p:spPr>
          <a:xfrm>
            <a:off x="457200" y="3587967"/>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587967"/>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587968"/>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587967"/>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5851" y="2369693"/>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369693"/>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369693"/>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391343"/>
            <a:ext cx="1069400" cy="1069400"/>
          </a:xfrm>
          <a:prstGeom prst="rect">
            <a:avLst/>
          </a:prstGeom>
        </p:spPr>
      </p:pic>
      <p:sp>
        <p:nvSpPr>
          <p:cNvPr id="4" name="テキスト ボックス 3">
            <a:extLst>
              <a:ext uri="{FF2B5EF4-FFF2-40B4-BE49-F238E27FC236}">
                <a16:creationId xmlns:a16="http://schemas.microsoft.com/office/drawing/2014/main" id="{EFE95F8D-244F-164A-9C75-BEFBE91BA7DC}"/>
              </a:ext>
            </a:extLst>
          </p:cNvPr>
          <p:cNvSpPr txBox="1"/>
          <p:nvPr/>
        </p:nvSpPr>
        <p:spPr>
          <a:xfrm>
            <a:off x="387241" y="4445242"/>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世界最大のタクシー会社ですが、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車両は一台も所有していません。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2A50318-FD32-FE4D-B636-771A4FEF0E8C}"/>
              </a:ext>
            </a:extLst>
          </p:cNvPr>
          <p:cNvSpPr txBox="1"/>
          <p:nvPr/>
        </p:nvSpPr>
        <p:spPr>
          <a:xfrm>
            <a:off x="2552862" y="4445242"/>
            <a:ext cx="198002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世界一有名なメディアですが、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コンテンツは作りません。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7CB3E2D-461A-4D4E-9002-53FAC472913A}"/>
              </a:ext>
            </a:extLst>
          </p:cNvPr>
          <p:cNvSpPr txBox="1"/>
          <p:nvPr/>
        </p:nvSpPr>
        <p:spPr>
          <a:xfrm>
            <a:off x="4498229" y="4457599"/>
            <a:ext cx="2364750"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世界で最も種類が豊富な商店ですが、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在庫は一切ありません。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B6DE2F-F2E9-C344-9D0D-8B33A45A0C92}"/>
              </a:ext>
            </a:extLst>
          </p:cNvPr>
          <p:cNvSpPr txBox="1"/>
          <p:nvPr/>
        </p:nvSpPr>
        <p:spPr>
          <a:xfrm>
            <a:off x="6727124" y="4445242"/>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世界最大の旅行代理店ですが、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不動産は一切所有していません。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62483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C6B8903-609B-5749-8A91-F7AC632EB4D6}"/>
              </a:ext>
            </a:extLst>
          </p:cNvPr>
          <p:cNvSpPr/>
          <p:nvPr/>
        </p:nvSpPr>
        <p:spPr>
          <a:xfrm>
            <a:off x="1141561" y="4025558"/>
            <a:ext cx="6616462" cy="20713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14A2BD-0FA8-BB49-9368-17DA533BC34F}"/>
              </a:ext>
            </a:extLst>
          </p:cNvPr>
          <p:cNvSpPr/>
          <p:nvPr/>
        </p:nvSpPr>
        <p:spPr>
          <a:xfrm>
            <a:off x="1148749" y="4256062"/>
            <a:ext cx="6616462" cy="2071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もし、変わることができなければ</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12" name="Rectangle 9">
            <a:extLst>
              <a:ext uri="{FF2B5EF4-FFF2-40B4-BE49-F238E27FC236}">
                <a16:creationId xmlns:a16="http://schemas.microsoft.com/office/drawing/2014/main" id="{D0226853-C658-724A-BF9D-1D4DF8CBB178}"/>
              </a:ext>
            </a:extLst>
          </p:cNvPr>
          <p:cNvSpPr/>
          <p:nvPr/>
        </p:nvSpPr>
        <p:spPr>
          <a:xfrm>
            <a:off x="2555766" y="3687379"/>
            <a:ext cx="1320769"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1996</a:t>
            </a:r>
          </a:p>
          <a:p>
            <a:pPr algn="ctr"/>
            <a:r>
              <a:rPr lang="en-US"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rPr>
              <a:t>$ 28 billion</a:t>
            </a:r>
          </a:p>
          <a:p>
            <a:pPr algn="ctr"/>
            <a:r>
              <a:rPr lang="en-US" sz="1400"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145,000</a:t>
            </a:r>
          </a:p>
        </p:txBody>
      </p:sp>
      <p:pic>
        <p:nvPicPr>
          <p:cNvPr id="13" name="Picture 2" descr="Image result for kodak icon">
            <a:extLst>
              <a:ext uri="{FF2B5EF4-FFF2-40B4-BE49-F238E27FC236}">
                <a16:creationId xmlns:a16="http://schemas.microsoft.com/office/drawing/2014/main" id="{0B332645-7CC0-EC4E-8CE4-7C7CCB86B7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2805" y="2229607"/>
            <a:ext cx="1286693" cy="12866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kodak icon">
            <a:extLst>
              <a:ext uri="{FF2B5EF4-FFF2-40B4-BE49-F238E27FC236}">
                <a16:creationId xmlns:a16="http://schemas.microsoft.com/office/drawing/2014/main" id="{7972C2DB-F8F6-1746-A3D2-11E05931E658}"/>
              </a:ext>
            </a:extLst>
          </p:cNvPr>
          <p:cNvPicPr>
            <a:picLocks noChangeAspect="1" noChangeArrowheads="1"/>
          </p:cNvPicPr>
          <p:nvPr/>
        </p:nvPicPr>
        <p:blipFill>
          <a:blip r:embed="rId2">
            <a:biLevel thresh="50000"/>
            <a:extLst>
              <a:ext uri="{28A0092B-C50C-407E-A947-70E740481C1C}">
                <a14:useLocalDpi xmlns:a14="http://schemas.microsoft.com/office/drawing/2010/main"/>
              </a:ext>
            </a:extLst>
          </a:blip>
          <a:srcRect/>
          <a:stretch>
            <a:fillRect/>
          </a:stretch>
        </p:blipFill>
        <p:spPr bwMode="auto">
          <a:xfrm>
            <a:off x="3928653" y="2229609"/>
            <a:ext cx="1286693" cy="12866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nstagram icon">
            <a:extLst>
              <a:ext uri="{FF2B5EF4-FFF2-40B4-BE49-F238E27FC236}">
                <a16:creationId xmlns:a16="http://schemas.microsoft.com/office/drawing/2014/main" id="{D4746249-B783-5B4E-A95E-43850FA6C11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88439" y="2365225"/>
            <a:ext cx="1087613" cy="10876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0">
            <a:extLst>
              <a:ext uri="{FF2B5EF4-FFF2-40B4-BE49-F238E27FC236}">
                <a16:creationId xmlns:a16="http://schemas.microsoft.com/office/drawing/2014/main" id="{E6377D4F-0553-714C-92F9-D7AF07A1C085}"/>
              </a:ext>
            </a:extLst>
          </p:cNvPr>
          <p:cNvSpPr/>
          <p:nvPr/>
        </p:nvSpPr>
        <p:spPr>
          <a:xfrm>
            <a:off x="4140572" y="3687379"/>
            <a:ext cx="862853"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pPr algn="ctr"/>
            <a:r>
              <a:rPr lang="en-US"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rPr>
              <a:t>$ 0</a:t>
            </a:r>
          </a:p>
          <a:p>
            <a:pPr algn="ctr"/>
            <a:r>
              <a:rPr lang="en-US" sz="1400"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17,000</a:t>
            </a:r>
          </a:p>
        </p:txBody>
      </p:sp>
      <p:sp>
        <p:nvSpPr>
          <p:cNvPr id="17" name="Rectangle 21">
            <a:extLst>
              <a:ext uri="{FF2B5EF4-FFF2-40B4-BE49-F238E27FC236}">
                <a16:creationId xmlns:a16="http://schemas.microsoft.com/office/drawing/2014/main" id="{5A6D1178-084E-A244-9A02-31D485688A22}"/>
              </a:ext>
            </a:extLst>
          </p:cNvPr>
          <p:cNvSpPr/>
          <p:nvPr/>
        </p:nvSpPr>
        <p:spPr>
          <a:xfrm>
            <a:off x="6357589" y="3687379"/>
            <a:ext cx="1112303"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pPr algn="ctr"/>
            <a:r>
              <a:rPr lang="en-US" sz="1400" b="1" dirty="0">
                <a:solidFill>
                  <a:srgbClr val="0052FF"/>
                </a:solidFill>
                <a:latin typeface="Arial Unicode MS" panose="020B0604020202020204" pitchFamily="34" charset="-128"/>
                <a:ea typeface="Calibri" panose="020F0502020204030204" pitchFamily="34" charset="0"/>
                <a:cs typeface="Times New Roman" panose="02020603050405020304" pitchFamily="18" charset="0"/>
              </a:rPr>
              <a:t>$ 1 billion</a:t>
            </a:r>
          </a:p>
          <a:p>
            <a:pPr algn="ctr"/>
            <a:r>
              <a:rPr lang="en-US" sz="1400" b="1" dirty="0">
                <a:solidFill>
                  <a:srgbClr val="0052FF"/>
                </a:solidFill>
                <a:latin typeface="Arial Unicode MS" panose="020B0604020202020204" pitchFamily="34" charset="-128"/>
                <a:ea typeface="Calibri" panose="020F0502020204030204" pitchFamily="34" charset="0"/>
                <a:cs typeface="Times New Roman" panose="02020603050405020304" pitchFamily="18" charset="0"/>
              </a:rPr>
              <a:t>13</a:t>
            </a:r>
          </a:p>
        </p:txBody>
      </p:sp>
      <p:sp>
        <p:nvSpPr>
          <p:cNvPr id="4" name="正方形/長方形 3">
            <a:extLst>
              <a:ext uri="{FF2B5EF4-FFF2-40B4-BE49-F238E27FC236}">
                <a16:creationId xmlns:a16="http://schemas.microsoft.com/office/drawing/2014/main" id="{2A2457E1-86B5-9344-BA7C-C402C52FF12F}"/>
              </a:ext>
            </a:extLst>
          </p:cNvPr>
          <p:cNvSpPr/>
          <p:nvPr/>
        </p:nvSpPr>
        <p:spPr>
          <a:xfrm>
            <a:off x="1201602" y="3980639"/>
            <a:ext cx="1975448" cy="523220"/>
          </a:xfrm>
          <a:prstGeom prst="rect">
            <a:avLst/>
          </a:prstGeom>
        </p:spPr>
        <p:txBody>
          <a:bodyPr wrap="square">
            <a:spAutoFit/>
          </a:bodyPr>
          <a:lstStyle/>
          <a:p>
            <a:r>
              <a:rPr lang="ja-JP" altLang="en-US" sz="140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企業評価額</a:t>
            </a:r>
            <a:r>
              <a:rPr lang="en-US" altLang="ja-JP"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a:t>
            </a:r>
            <a:endParaRPr lang="en-US" altLang="ja-JP"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endParaRPr>
          </a:p>
          <a:p>
            <a:r>
              <a:rPr lang="ja-JP" altLang="en-US" sz="140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従業員数　</a:t>
            </a:r>
            <a:r>
              <a:rPr lang="en-US" altLang="ja-JP"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a:t>
            </a:r>
            <a:r>
              <a:rPr lang="ja-JP" altLang="en-US" sz="140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a:t>
            </a:r>
            <a:endParaRPr lang="ja-JP" altLang="en-US" sz="1400"/>
          </a:p>
        </p:txBody>
      </p:sp>
      <p:sp>
        <p:nvSpPr>
          <p:cNvPr id="5" name="右矢印 4">
            <a:extLst>
              <a:ext uri="{FF2B5EF4-FFF2-40B4-BE49-F238E27FC236}">
                <a16:creationId xmlns:a16="http://schemas.microsoft.com/office/drawing/2014/main" id="{3FF83D13-F08A-8E45-BB39-9EB161424CB2}"/>
              </a:ext>
            </a:extLst>
          </p:cNvPr>
          <p:cNvSpPr/>
          <p:nvPr/>
        </p:nvSpPr>
        <p:spPr>
          <a:xfrm>
            <a:off x="3859498" y="3864634"/>
            <a:ext cx="281074" cy="51758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CD6CB5C8-8288-4B48-A8E6-0A43DE8761A5}"/>
              </a:ext>
            </a:extLst>
          </p:cNvPr>
          <p:cNvSpPr txBox="1"/>
          <p:nvPr/>
        </p:nvSpPr>
        <p:spPr>
          <a:xfrm>
            <a:off x="5537332" y="2616643"/>
            <a:ext cx="529120" cy="584775"/>
          </a:xfrm>
          <a:prstGeom prst="rect">
            <a:avLst/>
          </a:prstGeom>
          <a:noFill/>
        </p:spPr>
        <p:txBody>
          <a:bodyPr wrap="none" rtlCol="0">
            <a:spAutoFit/>
          </a:bodyPr>
          <a:lstStyle/>
          <a:p>
            <a:pPr algn="ctr"/>
            <a:r>
              <a:rPr kumimoji="1" lang="en-US" altLang="ja-JP" sz="3200" dirty="0">
                <a:solidFill>
                  <a:schemeClr val="accent6">
                    <a:lumMod val="50000"/>
                  </a:schemeClr>
                </a:solidFill>
              </a:rPr>
              <a:t>vs</a:t>
            </a:r>
            <a:endParaRPr kumimoji="1" lang="ja-JP" altLang="en-US" sz="3200">
              <a:solidFill>
                <a:schemeClr val="accent6">
                  <a:lumMod val="50000"/>
                </a:schemeClr>
              </a:solidFill>
            </a:endParaRPr>
          </a:p>
        </p:txBody>
      </p:sp>
    </p:spTree>
    <p:extLst>
      <p:ext uri="{BB962C8B-B14F-4D97-AF65-F5344CB8AC3E}">
        <p14:creationId xmlns:p14="http://schemas.microsoft.com/office/powerpoint/2010/main" val="163553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3D8E0F5-853C-184C-9BD4-73AE5D84B7CF}"/>
              </a:ext>
            </a:extLst>
          </p:cNvPr>
          <p:cNvSpPr/>
          <p:nvPr/>
        </p:nvSpPr>
        <p:spPr>
          <a:xfrm>
            <a:off x="897746" y="805207"/>
            <a:ext cx="7495355" cy="5646514"/>
          </a:xfrm>
          <a:prstGeom prst="rect">
            <a:avLst/>
          </a:prstGeom>
          <a:solidFill>
            <a:srgbClr val="D7A8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A9B9D922-B963-3E41-AD3C-D3261530450E}"/>
              </a:ext>
            </a:extLst>
          </p:cNvPr>
          <p:cNvSpPr/>
          <p:nvPr/>
        </p:nvSpPr>
        <p:spPr>
          <a:xfrm>
            <a:off x="799514" y="2421109"/>
            <a:ext cx="5508938" cy="4088377"/>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CC26E64-3D7B-5B42-A951-E6486B0C79BB}"/>
              </a:ext>
            </a:extLst>
          </p:cNvPr>
          <p:cNvSpPr>
            <a:spLocks noGrp="1"/>
          </p:cNvSpPr>
          <p:nvPr>
            <p:ph type="title"/>
          </p:nvPr>
        </p:nvSpPr>
        <p:spPr/>
        <p:txBody>
          <a:bodyPr/>
          <a:lstStyle/>
          <a:p>
            <a:r>
              <a:rPr lang="ja-JP" altLang="en-US"/>
              <a:t>デジタル・トランスフォーメーションという現象</a:t>
            </a:r>
            <a:endParaRPr kumimoji="1" lang="ja-JP" altLang="en-US"/>
          </a:p>
        </p:txBody>
      </p:sp>
      <p:sp>
        <p:nvSpPr>
          <p:cNvPr id="3" name="スライド番号プレースホルダー 2">
            <a:extLst>
              <a:ext uri="{FF2B5EF4-FFF2-40B4-BE49-F238E27FC236}">
                <a16:creationId xmlns:a16="http://schemas.microsoft.com/office/drawing/2014/main" id="{EE241C6B-5F2A-6E4E-A364-41B6F6002A6B}"/>
              </a:ext>
            </a:extLst>
          </p:cNvPr>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pic>
        <p:nvPicPr>
          <p:cNvPr id="9" name="図 8">
            <a:extLst>
              <a:ext uri="{FF2B5EF4-FFF2-40B4-BE49-F238E27FC236}">
                <a16:creationId xmlns:a16="http://schemas.microsoft.com/office/drawing/2014/main" id="{5928B79A-5523-FE41-867C-8776175624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3952" y="3260869"/>
            <a:ext cx="4596012" cy="3304511"/>
          </a:xfrm>
          <a:prstGeom prst="rect">
            <a:avLst/>
          </a:prstGeom>
        </p:spPr>
      </p:pic>
      <p:sp>
        <p:nvSpPr>
          <p:cNvPr id="13" name="ストライプ矢印 12">
            <a:extLst>
              <a:ext uri="{FF2B5EF4-FFF2-40B4-BE49-F238E27FC236}">
                <a16:creationId xmlns:a16="http://schemas.microsoft.com/office/drawing/2014/main" id="{5E74C5A3-F109-0F4D-8DF7-AFDB7005C335}"/>
              </a:ext>
            </a:extLst>
          </p:cNvPr>
          <p:cNvSpPr/>
          <p:nvPr/>
        </p:nvSpPr>
        <p:spPr>
          <a:xfrm rot="19533767">
            <a:off x="5172279" y="2577505"/>
            <a:ext cx="1170221" cy="686314"/>
          </a:xfrm>
          <a:prstGeom prst="striped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ストライプ矢印 14">
            <a:extLst>
              <a:ext uri="{FF2B5EF4-FFF2-40B4-BE49-F238E27FC236}">
                <a16:creationId xmlns:a16="http://schemas.microsoft.com/office/drawing/2014/main" id="{209F056D-21B9-4B41-9A87-F7244EBCD6A5}"/>
              </a:ext>
            </a:extLst>
          </p:cNvPr>
          <p:cNvSpPr/>
          <p:nvPr/>
        </p:nvSpPr>
        <p:spPr>
          <a:xfrm rot="19533767">
            <a:off x="6210265" y="1221507"/>
            <a:ext cx="2286498" cy="1042328"/>
          </a:xfrm>
          <a:prstGeom prst="stripedRight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2A9993E9-FACB-2E4D-BD3A-6417C3C70006}"/>
              </a:ext>
            </a:extLst>
          </p:cNvPr>
          <p:cNvSpPr txBox="1"/>
          <p:nvPr/>
        </p:nvSpPr>
        <p:spPr>
          <a:xfrm>
            <a:off x="2835506" y="1413302"/>
            <a:ext cx="3057247" cy="954107"/>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あらゆる産業分野</a:t>
            </a:r>
            <a:endParaRPr kumimoji="1" lang="en-US" altLang="ja-JP" sz="2800" dirty="0">
              <a:solidFill>
                <a:schemeClr val="bg1"/>
              </a:solidFill>
              <a:latin typeface="Meiryo" panose="020B0604030504040204" pitchFamily="34" charset="-128"/>
              <a:ea typeface="Meiryo" panose="020B0604030504040204" pitchFamily="34" charset="-128"/>
            </a:endParaRPr>
          </a:p>
          <a:p>
            <a:r>
              <a:rPr lang="ja-JP" altLang="en-US" sz="2800">
                <a:solidFill>
                  <a:schemeClr val="bg1"/>
                </a:solidFill>
                <a:latin typeface="Meiryo" panose="020B0604030504040204" pitchFamily="34" charset="-128"/>
                <a:ea typeface="Meiryo" panose="020B0604030504040204" pitchFamily="34" charset="-128"/>
              </a:rPr>
              <a:t>社会全般への拡大</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5609EB3-2928-164E-A666-3F619C37AA62}"/>
              </a:ext>
            </a:extLst>
          </p:cNvPr>
          <p:cNvSpPr txBox="1"/>
          <p:nvPr/>
        </p:nvSpPr>
        <p:spPr>
          <a:xfrm>
            <a:off x="2079209" y="2659052"/>
            <a:ext cx="2698175" cy="523220"/>
          </a:xfrm>
          <a:prstGeom prst="rect">
            <a:avLst/>
          </a:prstGeom>
          <a:noFill/>
        </p:spPr>
        <p:txBody>
          <a:bodyPr wrap="none" rtlCol="0">
            <a:spAutoFit/>
          </a:bodyPr>
          <a:lstStyle/>
          <a:p>
            <a:r>
              <a:rPr kumimoji="1" lang="ja-JP" altLang="en-US" sz="2800">
                <a:solidFill>
                  <a:schemeClr val="accent6">
                    <a:lumMod val="75000"/>
                  </a:schemeClr>
                </a:solidFill>
                <a:latin typeface="Meiryo" panose="020B0604030504040204" pitchFamily="34" charset="-128"/>
                <a:ea typeface="Meiryo" panose="020B0604030504040204" pitchFamily="34" charset="-128"/>
              </a:rPr>
              <a:t>適用範囲の拡大</a:t>
            </a:r>
          </a:p>
        </p:txBody>
      </p:sp>
      <p:sp>
        <p:nvSpPr>
          <p:cNvPr id="19" name="テキスト ボックス 18">
            <a:extLst>
              <a:ext uri="{FF2B5EF4-FFF2-40B4-BE49-F238E27FC236}">
                <a16:creationId xmlns:a16="http://schemas.microsoft.com/office/drawing/2014/main" id="{D4DD29A0-EFDE-594B-BB9A-44A7F92FC284}"/>
              </a:ext>
            </a:extLst>
          </p:cNvPr>
          <p:cNvSpPr txBox="1"/>
          <p:nvPr/>
        </p:nvSpPr>
        <p:spPr>
          <a:xfrm>
            <a:off x="1450511" y="898646"/>
            <a:ext cx="5827236"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デジタル</a:t>
            </a:r>
            <a:r>
              <a:rPr lang="ja-JP" altLang="en-US" sz="2000" b="1">
                <a:solidFill>
                  <a:schemeClr val="bg1"/>
                </a:solidFill>
                <a:latin typeface="Meiryo" panose="020B0604030504040204" pitchFamily="34" charset="-128"/>
                <a:ea typeface="Meiryo" panose="020B0604030504040204" pitchFamily="34" charset="-128"/>
              </a:rPr>
              <a:t>・</a:t>
            </a:r>
            <a:r>
              <a:rPr kumimoji="1" lang="ja-JP" altLang="en-US" sz="2000" b="1">
                <a:solidFill>
                  <a:schemeClr val="bg1"/>
                </a:solidFill>
                <a:latin typeface="Meiryo" panose="020B0604030504040204" pitchFamily="34" charset="-128"/>
                <a:ea typeface="Meiryo" panose="020B0604030504040204" pitchFamily="34" charset="-128"/>
              </a:rPr>
              <a:t>トランスフォーメーション</a:t>
            </a:r>
            <a:r>
              <a:rPr lang="ja-JP" altLang="en-US" sz="2000">
                <a:solidFill>
                  <a:schemeClr val="bg1"/>
                </a:solidFill>
                <a:latin typeface="Meiryo" panose="020B0604030504040204" pitchFamily="34" charset="-128"/>
                <a:ea typeface="Meiryo" panose="020B0604030504040204" pitchFamily="34" charset="-128"/>
              </a:rPr>
              <a:t>という現象</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509EB513-C62E-0D49-BA53-A4E5023931CD}"/>
              </a:ext>
            </a:extLst>
          </p:cNvPr>
          <p:cNvSpPr txBox="1"/>
          <p:nvPr/>
        </p:nvSpPr>
        <p:spPr>
          <a:xfrm>
            <a:off x="6325657" y="3006205"/>
            <a:ext cx="2031325" cy="830997"/>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デジタル･テクノロジーを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駆使して</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伝統的なビジネスや社会の</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仕組みを</a:t>
            </a:r>
            <a:r>
              <a:rPr kumimoji="1" lang="ja-JP" altLang="en-US" sz="1200">
                <a:solidFill>
                  <a:schemeClr val="bg1"/>
                </a:solidFill>
                <a:latin typeface="Meiryo" panose="020B0604030504040204" pitchFamily="34" charset="-128"/>
                <a:ea typeface="Meiryo" panose="020B0604030504040204" pitchFamily="34" charset="-128"/>
              </a:rPr>
              <a:t>作り替えてしまう</a:t>
            </a:r>
          </a:p>
        </p:txBody>
      </p:sp>
    </p:spTree>
    <p:extLst>
      <p:ext uri="{BB962C8B-B14F-4D97-AF65-F5344CB8AC3E}">
        <p14:creationId xmlns:p14="http://schemas.microsoft.com/office/powerpoint/2010/main" val="86456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p:txBody>
          <a:bodyPr>
            <a:normAutofit fontScale="90000"/>
          </a:bodyPr>
          <a:lstStyle/>
          <a:p>
            <a:r>
              <a:rPr lang="ja-JP" altLang="en-US" dirty="0"/>
              <a:t>デジタル・トランスフォーメーションの定義</a:t>
            </a:r>
            <a:endParaRPr kumimoji="1" lang="ja-JP" altLang="en-US"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dirty="0">
                <a:solidFill>
                  <a:schemeClr val="bg1"/>
                </a:solidFill>
                <a:latin typeface="Meiryo" panose="020B0604030504040204" pitchFamily="34" charset="-128"/>
                <a:ea typeface="Meiryo" panose="020B0604030504040204" pitchFamily="34" charset="-128"/>
                <a:cs typeface="Meiryo" charset="-128"/>
              </a:rPr>
              <a:t>による業務</a:t>
            </a:r>
            <a:r>
              <a:rPr lang="ja-JP" altLang="en-US" sz="1400" b="1">
                <a:solidFill>
                  <a:schemeClr val="bg1"/>
                </a:solidFill>
                <a:latin typeface="Meiryo" panose="020B0604030504040204" pitchFamily="34" charset="-128"/>
                <a:ea typeface="Meiryo" panose="020B0604030504040204" pitchFamily="34" charset="-128"/>
                <a:cs typeface="Meiryo" charset="-128"/>
              </a:rPr>
              <a:t>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400" b="1" dirty="0">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dirty="0">
                <a:solidFill>
                  <a:schemeClr val="bg1"/>
                </a:solidFill>
                <a:latin typeface="Meiryo" panose="020B0604030504040204" pitchFamily="34" charset="-128"/>
                <a:ea typeface="Meiryo" panose="020B0604030504040204" pitchFamily="34" charset="-128"/>
              </a:rPr>
              <a:t>が業務</a:t>
            </a:r>
            <a:r>
              <a:rPr lang="ja-JP" altLang="ja-JP" sz="1400" b="1">
                <a:solidFill>
                  <a:schemeClr val="bg1"/>
                </a:solidFill>
                <a:latin typeface="Meiryo" panose="020B0604030504040204" pitchFamily="34" charset="-128"/>
                <a:ea typeface="Meiryo" panose="020B0604030504040204" pitchFamily="34" charset="-128"/>
              </a:rPr>
              <a:t>へとシームレス</a:t>
            </a:r>
            <a:r>
              <a:rPr lang="ja-JP" altLang="ja-JP" sz="1400" b="1" dirty="0">
                <a:solidFill>
                  <a:schemeClr val="bg1"/>
                </a:solidFill>
                <a:latin typeface="Meiryo" panose="020B0604030504040204" pitchFamily="34" charset="-128"/>
                <a:ea typeface="Meiryo" panose="020B0604030504040204" pitchFamily="34" charset="-128"/>
              </a:rPr>
              <a:t>に変換</a:t>
            </a:r>
            <a:r>
              <a:rPr lang="ja-JP" altLang="ja-JP" sz="1400" b="1">
                <a:solidFill>
                  <a:schemeClr val="bg1"/>
                </a:solidFill>
                <a:latin typeface="Meiryo" panose="020B0604030504040204" pitchFamily="34" charset="-128"/>
                <a:ea typeface="Meiryo" panose="020B0604030504040204" pitchFamily="34" charset="-128"/>
              </a:rPr>
              <a:t>される状態</a:t>
            </a:r>
            <a:endParaRPr lang="en-US" altLang="ja-JP" sz="1400" b="1"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進化し続けるテクノロジーであり</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その結果、人々の生活をより良い方向に変化させる</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860561" y="2345307"/>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16" name="正方形/長方形 15">
            <a:extLst>
              <a:ext uri="{FF2B5EF4-FFF2-40B4-BE49-F238E27FC236}">
                <a16:creationId xmlns:a16="http://schemas.microsoft.com/office/drawing/2014/main" id="{95628989-4640-4149-AAE4-B037FA25B668}"/>
              </a:ext>
            </a:extLst>
          </p:cNvPr>
          <p:cNvSpPr/>
          <p:nvPr/>
        </p:nvSpPr>
        <p:spPr>
          <a:xfrm>
            <a:off x="4251053" y="2709659"/>
            <a:ext cx="4103143" cy="738664"/>
          </a:xfrm>
          <a:prstGeom prst="rect">
            <a:avLst/>
          </a:prstGeom>
        </p:spPr>
        <p:txBody>
          <a:bodyPr wrap="square">
            <a:spAutoFit/>
          </a:bodyPr>
          <a:lstStyle/>
          <a:p>
            <a:pPr marL="152400" algn="just">
              <a:spcAft>
                <a:spcPts val="0"/>
              </a:spcAft>
            </a:pPr>
            <a:r>
              <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紙の伝票の受け渡しや伝言で成り立っていた仕事の流れを情報システムに置き換える</a:t>
            </a:r>
            <a:r>
              <a:rPr lang="ja-JP" altLang="en-US"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。業務の標準化と効率化を徹底する。</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B8827B3-D42B-9E48-86A1-81925A1F1F24}"/>
              </a:ext>
            </a:extLst>
          </p:cNvPr>
          <p:cNvSpPr/>
          <p:nvPr/>
        </p:nvSpPr>
        <p:spPr>
          <a:xfrm>
            <a:off x="4420609" y="3956839"/>
            <a:ext cx="3933587" cy="954107"/>
          </a:xfrm>
          <a:prstGeom prst="rect">
            <a:avLst/>
          </a:prstGeom>
        </p:spPr>
        <p:txBody>
          <a:bodyPr wrap="square">
            <a:spAutoFit/>
          </a:bodyPr>
          <a:lstStyle/>
          <a:p>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第</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1</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フェーズ</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業務プロセスを踏襲しつつも、</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に仕事を代替させ自動化</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人間が働くことに伴う労働時間や安全管理、人的ミスなどの制約を減らし、効率や品質をさらに高める。</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9344A824-7DD6-3447-83B2-642D4F4F3F4A}"/>
              </a:ext>
            </a:extLst>
          </p:cNvPr>
          <p:cNvSpPr/>
          <p:nvPr/>
        </p:nvSpPr>
        <p:spPr>
          <a:xfrm>
            <a:off x="4404189" y="5373856"/>
            <a:ext cx="3933587"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全てのプロセスをデジタル化。</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による現場のデータ把握と</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による最適解の提供により、アナログとデジタルの両プロセスの劇的な効率化や最適化を実現する。</a:t>
            </a:r>
          </a:p>
        </p:txBody>
      </p:sp>
    </p:spTree>
    <p:extLst>
      <p:ext uri="{BB962C8B-B14F-4D97-AF65-F5344CB8AC3E}">
        <p14:creationId xmlns:p14="http://schemas.microsoft.com/office/powerpoint/2010/main" val="283609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1" dirty="0"/>
              <a:t>amazon echo</a:t>
            </a:r>
            <a:r>
              <a:rPr lang="ja-JP" altLang="en-US" dirty="0"/>
              <a:t>：機械との自然な関係を実現する音声対話</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8" name="テキスト ボックス 7"/>
          <p:cNvSpPr txBox="1"/>
          <p:nvPr/>
        </p:nvSpPr>
        <p:spPr>
          <a:xfrm>
            <a:off x="2039704" y="6116826"/>
            <a:ext cx="5064592"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音声だけで</a:t>
            </a:r>
            <a:r>
              <a:rPr kumimoji="1" lang="en-US" altLang="ja-JP" dirty="0">
                <a:solidFill>
                  <a:schemeClr val="tx1">
                    <a:lumMod val="50000"/>
                    <a:lumOff val="50000"/>
                  </a:schemeClr>
                </a:solidFill>
                <a:latin typeface="Meiryo" charset="-128"/>
                <a:ea typeface="Meiryo" charset="-128"/>
                <a:cs typeface="Meiryo" charset="-128"/>
              </a:rPr>
              <a:t>Web</a:t>
            </a:r>
            <a:r>
              <a:rPr kumimoji="1" lang="ja-JP" altLang="en-US" dirty="0">
                <a:solidFill>
                  <a:schemeClr val="tx1">
                    <a:lumMod val="50000"/>
                    <a:lumOff val="50000"/>
                  </a:schemeClr>
                </a:solidFill>
                <a:latin typeface="Meiryo" charset="-128"/>
                <a:ea typeface="Meiryo" charset="-128"/>
                <a:cs typeface="Meiryo" charset="-128"/>
              </a:rPr>
              <a:t>サービスや機械の操作が可能。</a:t>
            </a:r>
          </a:p>
        </p:txBody>
      </p:sp>
      <p:pic>
        <p:nvPicPr>
          <p:cNvPr id="3" name="図 2">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68" y="1081154"/>
            <a:ext cx="8580063" cy="4645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2003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1A6BEEC-C4FE-D54B-AA01-00CAF819D499}"/>
              </a:ext>
            </a:extLst>
          </p:cNvPr>
          <p:cNvSpPr/>
          <p:nvPr/>
        </p:nvSpPr>
        <p:spPr>
          <a:xfrm>
            <a:off x="140197" y="4553616"/>
            <a:ext cx="4259274" cy="18630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B478D72-1A5F-794D-98B9-4C991CC1C2A4}"/>
              </a:ext>
            </a:extLst>
          </p:cNvPr>
          <p:cNvSpPr/>
          <p:nvPr/>
        </p:nvSpPr>
        <p:spPr>
          <a:xfrm>
            <a:off x="4744526" y="4553616"/>
            <a:ext cx="4259274" cy="186305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0DF58F7-5BC5-6A48-A5AE-E7A80017DBB2}"/>
              </a:ext>
            </a:extLst>
          </p:cNvPr>
          <p:cNvSpPr/>
          <p:nvPr/>
        </p:nvSpPr>
        <p:spPr>
          <a:xfrm>
            <a:off x="140198" y="3875541"/>
            <a:ext cx="8863602" cy="5882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2E2141AC-73D6-1B4C-A9D0-C193F274EC21}"/>
              </a:ext>
            </a:extLst>
          </p:cNvPr>
          <p:cNvSpPr/>
          <p:nvPr/>
        </p:nvSpPr>
        <p:spPr>
          <a:xfrm>
            <a:off x="140198" y="765888"/>
            <a:ext cx="8863602" cy="301979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4B8C961-9FD9-004F-9FA0-97AF715BCB1C}"/>
              </a:ext>
            </a:extLst>
          </p:cNvPr>
          <p:cNvSpPr>
            <a:spLocks noGrp="1"/>
          </p:cNvSpPr>
          <p:nvPr>
            <p:ph type="title"/>
          </p:nvPr>
        </p:nvSpPr>
        <p:spPr/>
        <p:txBody>
          <a:bodyPr/>
          <a:lstStyle/>
          <a:p>
            <a:r>
              <a:rPr kumimoji="1" lang="ja-JP" altLang="en-US" sz="2000" dirty="0"/>
              <a:t>「限界費用ゼロ</a:t>
            </a:r>
            <a:r>
              <a:rPr kumimoji="1" lang="ja-JP" altLang="en-US" sz="2000"/>
              <a:t>社会」を引き寄せるデジタル</a:t>
            </a:r>
            <a:r>
              <a:rPr kumimoji="1" lang="ja-JP" altLang="en-US" sz="2000" dirty="0"/>
              <a:t>・トランスフォーメーション</a:t>
            </a:r>
          </a:p>
        </p:txBody>
      </p:sp>
      <p:sp>
        <p:nvSpPr>
          <p:cNvPr id="4" name="正方形/長方形 3">
            <a:extLst>
              <a:ext uri="{FF2B5EF4-FFF2-40B4-BE49-F238E27FC236}">
                <a16:creationId xmlns:a16="http://schemas.microsoft.com/office/drawing/2014/main" id="{4CD2AC4F-BCAA-4E42-8C9A-E1E8DD8020FD}"/>
              </a:ext>
            </a:extLst>
          </p:cNvPr>
          <p:cNvSpPr/>
          <p:nvPr/>
        </p:nvSpPr>
        <p:spPr>
          <a:xfrm>
            <a:off x="179926" y="1303539"/>
            <a:ext cx="8342972"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経済活動をより効率的に管理する新しい</a:t>
            </a:r>
            <a:r>
              <a:rPr lang="ja-JP" altLang="en-US" b="1" u="sng" dirty="0">
                <a:solidFill>
                  <a:srgbClr val="0070C0"/>
                </a:solidFill>
                <a:latin typeface="Meiryo" panose="020B0604030504040204" pitchFamily="34" charset="-128"/>
                <a:ea typeface="Meiryo" panose="020B0604030504040204" pitchFamily="34" charset="-128"/>
              </a:rPr>
              <a:t>コミュニケーション・テクノロジー</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C9151EE-2E78-7D4E-A48D-4AC9DA5652C0}"/>
              </a:ext>
            </a:extLst>
          </p:cNvPr>
          <p:cNvSpPr txBox="1"/>
          <p:nvPr/>
        </p:nvSpPr>
        <p:spPr>
          <a:xfrm>
            <a:off x="1598498" y="1669516"/>
            <a:ext cx="2698175"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郵便制度、電信・電話</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管理型</a:t>
            </a:r>
          </a:p>
        </p:txBody>
      </p:sp>
      <p:sp>
        <p:nvSpPr>
          <p:cNvPr id="6" name="テキスト ボックス 5">
            <a:extLst>
              <a:ext uri="{FF2B5EF4-FFF2-40B4-BE49-F238E27FC236}">
                <a16:creationId xmlns:a16="http://schemas.microsoft.com/office/drawing/2014/main" id="{1C565E3C-90B9-C349-9465-8049997A827C}"/>
              </a:ext>
            </a:extLst>
          </p:cNvPr>
          <p:cNvSpPr txBox="1"/>
          <p:nvPr/>
        </p:nvSpPr>
        <p:spPr>
          <a:xfrm>
            <a:off x="1778035" y="246992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水力、蒸気、原子力／集中型</a:t>
            </a:r>
          </a:p>
        </p:txBody>
      </p:sp>
      <p:sp>
        <p:nvSpPr>
          <p:cNvPr id="7" name="テキスト ボックス 6">
            <a:extLst>
              <a:ext uri="{FF2B5EF4-FFF2-40B4-BE49-F238E27FC236}">
                <a16:creationId xmlns:a16="http://schemas.microsoft.com/office/drawing/2014/main" id="{27DB2DB6-28C5-984F-9E79-EE0913249749}"/>
              </a:ext>
            </a:extLst>
          </p:cNvPr>
          <p:cNvSpPr txBox="1"/>
          <p:nvPr/>
        </p:nvSpPr>
        <p:spPr>
          <a:xfrm>
            <a:off x="521280" y="3376458"/>
            <a:ext cx="3775393"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蒸気船、鉄道、自動車、航空機</a:t>
            </a:r>
            <a:r>
              <a:rPr lang="ja-JP" altLang="en-US" sz="1400" dirty="0">
                <a:solidFill>
                  <a:srgbClr val="0070C0"/>
                </a:solidFill>
                <a:latin typeface="Meiryo" panose="020B0604030504040204" pitchFamily="34" charset="-128"/>
                <a:ea typeface="Meiryo" panose="020B0604030504040204" pitchFamily="34" charset="-128"/>
              </a:rPr>
              <a:t>／人間制御型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C01BD13-8312-C74B-AA04-984FFDA697FF}"/>
              </a:ext>
            </a:extLst>
          </p:cNvPr>
          <p:cNvSpPr txBox="1"/>
          <p:nvPr/>
        </p:nvSpPr>
        <p:spPr>
          <a:xfrm>
            <a:off x="4847326" y="246183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再生可能エネルギー／分散型</a:t>
            </a:r>
          </a:p>
        </p:txBody>
      </p:sp>
      <p:sp>
        <p:nvSpPr>
          <p:cNvPr id="9" name="テキスト ボックス 8">
            <a:extLst>
              <a:ext uri="{FF2B5EF4-FFF2-40B4-BE49-F238E27FC236}">
                <a16:creationId xmlns:a16="http://schemas.microsoft.com/office/drawing/2014/main" id="{665BF412-B607-8D4C-B2C9-A4BEDECF9595}"/>
              </a:ext>
            </a:extLst>
          </p:cNvPr>
          <p:cNvSpPr txBox="1"/>
          <p:nvPr/>
        </p:nvSpPr>
        <p:spPr>
          <a:xfrm>
            <a:off x="4847326" y="1645233"/>
            <a:ext cx="2159566"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インターネット</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自律型</a:t>
            </a:r>
          </a:p>
        </p:txBody>
      </p:sp>
      <p:sp>
        <p:nvSpPr>
          <p:cNvPr id="10" name="テキスト ボックス 9">
            <a:extLst>
              <a:ext uri="{FF2B5EF4-FFF2-40B4-BE49-F238E27FC236}">
                <a16:creationId xmlns:a16="http://schemas.microsoft.com/office/drawing/2014/main" id="{3C4DC558-4824-034A-8EF0-13ECEDCE31F8}"/>
              </a:ext>
            </a:extLst>
          </p:cNvPr>
          <p:cNvSpPr txBox="1"/>
          <p:nvPr/>
        </p:nvSpPr>
        <p:spPr>
          <a:xfrm>
            <a:off x="4847326" y="3374778"/>
            <a:ext cx="3416320"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様々な輸送手段の自動運転</a:t>
            </a:r>
            <a:r>
              <a:rPr lang="ja-JP" altLang="en-US" sz="1400" dirty="0">
                <a:solidFill>
                  <a:srgbClr val="0070C0"/>
                </a:solidFill>
                <a:latin typeface="Meiryo" panose="020B0604030504040204" pitchFamily="34" charset="-128"/>
                <a:ea typeface="Meiryo" panose="020B0604030504040204" pitchFamily="34" charset="-128"/>
              </a:rPr>
              <a:t>／自律制御型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1DE26D3-211C-544C-84A5-79DC5DDE3D53}"/>
              </a:ext>
            </a:extLst>
          </p:cNvPr>
          <p:cNvSpPr txBox="1"/>
          <p:nvPr/>
        </p:nvSpPr>
        <p:spPr>
          <a:xfrm>
            <a:off x="5106579" y="4703802"/>
            <a:ext cx="3570208" cy="830997"/>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IoT</a:t>
            </a:r>
            <a:r>
              <a:rPr kumimoji="1" lang="ja-JP" altLang="en-US" sz="2400" b="1" dirty="0">
                <a:solidFill>
                  <a:schemeClr val="bg1"/>
                </a:solidFill>
                <a:latin typeface="Meiryo" panose="020B0604030504040204" pitchFamily="34" charset="-128"/>
                <a:ea typeface="Meiryo" panose="020B0604030504040204" pitchFamily="34" charset="-128"/>
              </a:rPr>
              <a:t>＝ビッグデータ</a:t>
            </a:r>
            <a:r>
              <a:rPr kumimoji="1" lang="en-US" altLang="ja-JP" sz="2400" b="1" dirty="0">
                <a:solidFill>
                  <a:schemeClr val="bg1"/>
                </a:solidFill>
                <a:latin typeface="Meiryo" panose="020B0604030504040204" pitchFamily="34" charset="-128"/>
                <a:ea typeface="Meiryo" panose="020B0604030504040204" pitchFamily="34" charset="-128"/>
              </a:rPr>
              <a:t>×AI</a:t>
            </a:r>
          </a:p>
          <a:p>
            <a:pPr algn="ctr"/>
            <a:r>
              <a:rPr lang="ja-JP" altLang="en-US" sz="2400" dirty="0">
                <a:solidFill>
                  <a:schemeClr val="bg1"/>
                </a:solidFill>
                <a:latin typeface="Meiryo" panose="020B0604030504040204" pitchFamily="34" charset="-128"/>
                <a:ea typeface="Meiryo" panose="020B0604030504040204" pitchFamily="34" charset="-128"/>
              </a:rPr>
              <a:t>効率・自律・分散の追求</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046E6FC-764E-1046-BA49-959EFCA20763}"/>
              </a:ext>
            </a:extLst>
          </p:cNvPr>
          <p:cNvSpPr txBox="1"/>
          <p:nvPr/>
        </p:nvSpPr>
        <p:spPr>
          <a:xfrm>
            <a:off x="489930" y="3969227"/>
            <a:ext cx="8186857"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垂直階層型／管理制御型　　　　水平分散型／自律連係型</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13AAB05-4CBE-EE49-A6A6-FBFDB4C213A8}"/>
              </a:ext>
            </a:extLst>
          </p:cNvPr>
          <p:cNvSpPr/>
          <p:nvPr/>
        </p:nvSpPr>
        <p:spPr>
          <a:xfrm>
            <a:off x="179926" y="922815"/>
            <a:ext cx="8885920" cy="369332"/>
          </a:xfrm>
          <a:prstGeom prst="rect">
            <a:avLst/>
          </a:prstGeom>
        </p:spPr>
        <p:txBody>
          <a:bodyPr wrap="square">
            <a:spAutoFit/>
          </a:bodyPr>
          <a:lstStyle/>
          <a:p>
            <a:r>
              <a:rPr lang="ja-JP" altLang="en-US" dirty="0">
                <a:solidFill>
                  <a:srgbClr val="0070C0"/>
                </a:solidFill>
                <a:latin typeface="Meiryo" panose="020B0604030504040204" pitchFamily="34" charset="-128"/>
                <a:ea typeface="Meiryo" panose="020B0604030504040204" pitchFamily="34" charset="-128"/>
              </a:rPr>
              <a:t>経済革命を特徴づけてきた三つの決定的に重要な要素から成り立っている。</a:t>
            </a:r>
          </a:p>
        </p:txBody>
      </p:sp>
      <p:sp>
        <p:nvSpPr>
          <p:cNvPr id="14" name="正方形/長方形 13">
            <a:extLst>
              <a:ext uri="{FF2B5EF4-FFF2-40B4-BE49-F238E27FC236}">
                <a16:creationId xmlns:a16="http://schemas.microsoft.com/office/drawing/2014/main" id="{1E2377C0-A538-A044-A6CF-3B2422E40717}"/>
              </a:ext>
            </a:extLst>
          </p:cNvPr>
          <p:cNvSpPr/>
          <p:nvPr/>
        </p:nvSpPr>
        <p:spPr>
          <a:xfrm>
            <a:off x="179926" y="2130727"/>
            <a:ext cx="8885920"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経済活動により効率的に動力を提供する新しい</a:t>
            </a:r>
            <a:r>
              <a:rPr lang="ja-JP" altLang="en-US" b="1" u="sng" dirty="0">
                <a:solidFill>
                  <a:srgbClr val="0070C0"/>
                </a:solidFill>
                <a:latin typeface="Meiryo" panose="020B0604030504040204" pitchFamily="34" charset="-128"/>
                <a:ea typeface="Meiryo" panose="020B0604030504040204" pitchFamily="34" charset="-128"/>
              </a:rPr>
              <a:t>エネルギー源</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591BA23-4A06-324F-A970-0BC18BAEABA1}"/>
              </a:ext>
            </a:extLst>
          </p:cNvPr>
          <p:cNvSpPr/>
          <p:nvPr/>
        </p:nvSpPr>
        <p:spPr>
          <a:xfrm>
            <a:off x="179926" y="3005446"/>
            <a:ext cx="8466826"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経済活動をより効率的に動かす新しい</a:t>
            </a:r>
            <a:r>
              <a:rPr lang="ja-JP" altLang="en-US" b="1" u="sng" dirty="0">
                <a:solidFill>
                  <a:srgbClr val="0070C0"/>
                </a:solidFill>
                <a:latin typeface="Meiryo" panose="020B0604030504040204" pitchFamily="34" charset="-128"/>
                <a:ea typeface="Meiryo" panose="020B0604030504040204" pitchFamily="34" charset="-128"/>
              </a:rPr>
              <a:t>輸送手段</a:t>
            </a:r>
          </a:p>
        </p:txBody>
      </p:sp>
      <p:sp>
        <p:nvSpPr>
          <p:cNvPr id="16" name="右矢印 15">
            <a:extLst>
              <a:ext uri="{FF2B5EF4-FFF2-40B4-BE49-F238E27FC236}">
                <a16:creationId xmlns:a16="http://schemas.microsoft.com/office/drawing/2014/main" id="{C712AA0D-D066-0847-8E09-6837EE4BEC16}"/>
              </a:ext>
            </a:extLst>
          </p:cNvPr>
          <p:cNvSpPr/>
          <p:nvPr/>
        </p:nvSpPr>
        <p:spPr>
          <a:xfrm>
            <a:off x="4296673" y="1686638"/>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9D5033F5-6480-504C-804A-2CA2B94E7927}"/>
              </a:ext>
            </a:extLst>
          </p:cNvPr>
          <p:cNvSpPr/>
          <p:nvPr/>
        </p:nvSpPr>
        <p:spPr>
          <a:xfrm>
            <a:off x="4296673" y="2511622"/>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910590D2-D33A-034A-BAAA-C1D1362876D5}"/>
              </a:ext>
            </a:extLst>
          </p:cNvPr>
          <p:cNvSpPr/>
          <p:nvPr/>
        </p:nvSpPr>
        <p:spPr>
          <a:xfrm>
            <a:off x="4296673" y="3386341"/>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C61846F-C2BB-3249-985E-9F4D2CB4AB04}"/>
              </a:ext>
            </a:extLst>
          </p:cNvPr>
          <p:cNvSpPr txBox="1"/>
          <p:nvPr/>
        </p:nvSpPr>
        <p:spPr>
          <a:xfrm>
            <a:off x="382137" y="4900369"/>
            <a:ext cx="3775393" cy="1169551"/>
          </a:xfrm>
          <a:prstGeom prst="rect">
            <a:avLst/>
          </a:prstGeom>
          <a:noFill/>
        </p:spPr>
        <p:txBody>
          <a:bodyPr wrap="none" rtlCol="0">
            <a:spAutoFit/>
          </a:bodyPr>
          <a:lstStyle/>
          <a:p>
            <a:pPr algn="ctr"/>
            <a:r>
              <a:rPr kumimoji="1" lang="ja-JP" altLang="en-US" sz="2800" b="1" dirty="0">
                <a:solidFill>
                  <a:schemeClr val="bg1"/>
                </a:solidFill>
                <a:latin typeface="Meiryo" panose="020B0604030504040204" pitchFamily="34" charset="-128"/>
                <a:ea typeface="Meiryo" panose="020B0604030504040204" pitchFamily="34" charset="-128"/>
              </a:rPr>
              <a:t>「限界費用ゼロ」社会</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適切な初期投資を行えば</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生産にともなう増加分の新たな費用が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限りなく「ゼロ」になる社会</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CBB527E-0ED7-094F-A10E-2F90BAFED4EA}"/>
              </a:ext>
            </a:extLst>
          </p:cNvPr>
          <p:cNvSpPr txBox="1"/>
          <p:nvPr/>
        </p:nvSpPr>
        <p:spPr>
          <a:xfrm>
            <a:off x="5095846" y="5730596"/>
            <a:ext cx="3672800" cy="584775"/>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dirty="0">
                <a:solidFill>
                  <a:schemeClr val="bg1"/>
                </a:solidFill>
                <a:latin typeface="Meiryo" panose="020B0604030504040204" pitchFamily="34" charset="-128"/>
                <a:ea typeface="Meiryo" panose="020B0604030504040204" pitchFamily="34" charset="-128"/>
              </a:rPr>
              <a:t>により実現される社会やビジネスの姿</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右矢印 23">
            <a:extLst>
              <a:ext uri="{FF2B5EF4-FFF2-40B4-BE49-F238E27FC236}">
                <a16:creationId xmlns:a16="http://schemas.microsoft.com/office/drawing/2014/main" id="{5D8758BF-D789-5E48-9DD1-3F9F986A17E9}"/>
              </a:ext>
            </a:extLst>
          </p:cNvPr>
          <p:cNvSpPr/>
          <p:nvPr/>
        </p:nvSpPr>
        <p:spPr>
          <a:xfrm>
            <a:off x="4296673" y="4043780"/>
            <a:ext cx="550653" cy="2157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62A1ABA4-BDAC-1949-8B3A-6C229E39FC02}"/>
              </a:ext>
            </a:extLst>
          </p:cNvPr>
          <p:cNvSpPr/>
          <p:nvPr/>
        </p:nvSpPr>
        <p:spPr>
          <a:xfrm rot="10800000">
            <a:off x="4308031" y="5073820"/>
            <a:ext cx="550653" cy="8226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46E4C84-7042-C541-B4F5-D08AB9448D1B}"/>
              </a:ext>
            </a:extLst>
          </p:cNvPr>
          <p:cNvSpPr/>
          <p:nvPr/>
        </p:nvSpPr>
        <p:spPr>
          <a:xfrm>
            <a:off x="6537733" y="5509973"/>
            <a:ext cx="672860" cy="195797"/>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chemeClr val="bg1"/>
              </a:solidFill>
              <a:latin typeface="ＭＳ Ｐゴシック"/>
              <a:ea typeface="ＭＳ Ｐゴシック"/>
            </a:endParaRPr>
          </a:p>
        </p:txBody>
      </p:sp>
      <p:pic>
        <p:nvPicPr>
          <p:cNvPr id="29" name="図 28">
            <a:extLst>
              <a:ext uri="{FF2B5EF4-FFF2-40B4-BE49-F238E27FC236}">
                <a16:creationId xmlns:a16="http://schemas.microsoft.com/office/drawing/2014/main" id="{57FA9332-2966-A84C-98FF-A457A3D7FE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9029" y="1690930"/>
            <a:ext cx="1005081" cy="1444699"/>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57CA6A53-C963-A64C-9681-591B5CAAB8CB}"/>
              </a:ext>
            </a:extLst>
          </p:cNvPr>
          <p:cNvSpPr/>
          <p:nvPr/>
        </p:nvSpPr>
        <p:spPr>
          <a:xfrm>
            <a:off x="7606928" y="3160276"/>
            <a:ext cx="1210588" cy="215444"/>
          </a:xfrm>
          <a:prstGeom prst="rect">
            <a:avLst/>
          </a:prstGeom>
        </p:spPr>
        <p:txBody>
          <a:bodyPr wrap="none">
            <a:spAutoFit/>
          </a:bodyPr>
          <a:lstStyle/>
          <a:p>
            <a:r>
              <a:rPr lang="ja-JP" altLang="en-US" sz="800" dirty="0">
                <a:solidFill>
                  <a:srgbClr val="0070C0"/>
                </a:solidFill>
                <a:latin typeface="Meiryo" panose="020B0604030504040204" pitchFamily="34" charset="-128"/>
                <a:ea typeface="Meiryo" panose="020B0604030504040204" pitchFamily="34" charset="-128"/>
              </a:rPr>
              <a:t>ジェレミー・リフキン</a:t>
            </a:r>
          </a:p>
        </p:txBody>
      </p:sp>
    </p:spTree>
    <p:extLst>
      <p:ext uri="{BB962C8B-B14F-4D97-AF65-F5344CB8AC3E}">
        <p14:creationId xmlns:p14="http://schemas.microsoft.com/office/powerpoint/2010/main" val="3235249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DFD87AE-DE59-794E-BA27-19338D7048A5}"/>
              </a:ext>
            </a:extLst>
          </p:cNvPr>
          <p:cNvSpPr/>
          <p:nvPr/>
        </p:nvSpPr>
        <p:spPr>
          <a:xfrm>
            <a:off x="1133353" y="2971535"/>
            <a:ext cx="6877294" cy="145183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10" name="正方形/長方形 9">
            <a:extLst>
              <a:ext uri="{FF2B5EF4-FFF2-40B4-BE49-F238E27FC236}">
                <a16:creationId xmlns:a16="http://schemas.microsoft.com/office/drawing/2014/main" id="{4415F7A7-873D-5347-97C4-4633B2D1D7F3}"/>
              </a:ext>
            </a:extLst>
          </p:cNvPr>
          <p:cNvSpPr/>
          <p:nvPr/>
        </p:nvSpPr>
        <p:spPr>
          <a:xfrm>
            <a:off x="1133353" y="820951"/>
            <a:ext cx="6877294" cy="193278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11" name="正方形/長方形 10">
            <a:extLst>
              <a:ext uri="{FF2B5EF4-FFF2-40B4-BE49-F238E27FC236}">
                <a16:creationId xmlns:a16="http://schemas.microsoft.com/office/drawing/2014/main" id="{4027C638-0D25-9344-93A1-9E04E62E1310}"/>
              </a:ext>
            </a:extLst>
          </p:cNvPr>
          <p:cNvSpPr/>
          <p:nvPr/>
        </p:nvSpPr>
        <p:spPr>
          <a:xfrm>
            <a:off x="1133353" y="4588826"/>
            <a:ext cx="6877294" cy="193278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a:extLst>
              <a:ext uri="{FF2B5EF4-FFF2-40B4-BE49-F238E27FC236}">
                <a16:creationId xmlns:a16="http://schemas.microsoft.com/office/drawing/2014/main" id="{5D390453-829B-5245-9DC0-2003F8275619}"/>
              </a:ext>
            </a:extLst>
          </p:cNvPr>
          <p:cNvSpPr>
            <a:spLocks noGrp="1"/>
          </p:cNvSpPr>
          <p:nvPr>
            <p:ph type="title"/>
          </p:nvPr>
        </p:nvSpPr>
        <p:spPr/>
        <p:txBody>
          <a:bodyPr/>
          <a:lstStyle/>
          <a:p>
            <a:r>
              <a:rPr kumimoji="1" lang="ja-JP" altLang="en-US"/>
              <a:t>デジタル・トランスフォーメーション時代に求められる人材</a:t>
            </a:r>
          </a:p>
        </p:txBody>
      </p:sp>
      <p:sp>
        <p:nvSpPr>
          <p:cNvPr id="3" name="スライド番号プレースホルダー 2">
            <a:extLst>
              <a:ext uri="{FF2B5EF4-FFF2-40B4-BE49-F238E27FC236}">
                <a16:creationId xmlns:a16="http://schemas.microsoft.com/office/drawing/2014/main" id="{7CE70236-4EF8-A042-ACCC-07F1DC88EE95}"/>
              </a:ext>
            </a:extLst>
          </p:cNvPr>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6" name="正方形/長方形 5">
            <a:extLst>
              <a:ext uri="{FF2B5EF4-FFF2-40B4-BE49-F238E27FC236}">
                <a16:creationId xmlns:a16="http://schemas.microsoft.com/office/drawing/2014/main" id="{1E2027DB-32BC-574D-AADB-F75BE54B7A44}"/>
              </a:ext>
            </a:extLst>
          </p:cNvPr>
          <p:cNvSpPr/>
          <p:nvPr/>
        </p:nvSpPr>
        <p:spPr>
          <a:xfrm>
            <a:off x="2502243" y="3591678"/>
            <a:ext cx="5083192" cy="66963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600" b="1" dirty="0">
                <a:solidFill>
                  <a:schemeClr val="bg1"/>
                </a:solidFill>
                <a:latin typeface="Meiryo" panose="020B0604030504040204" pitchFamily="34" charset="-128"/>
                <a:ea typeface="Meiryo" panose="020B0604030504040204" pitchFamily="34" charset="-128"/>
              </a:rPr>
              <a:t>業務が</a:t>
            </a:r>
            <a:r>
              <a:rPr lang="en-US" altLang="ja-JP" sz="1600" b="1" dirty="0">
                <a:solidFill>
                  <a:schemeClr val="bg1"/>
                </a:solidFill>
                <a:latin typeface="Meiryo" panose="020B0604030504040204" pitchFamily="34" charset="-128"/>
                <a:ea typeface="Meiryo" panose="020B0604030504040204" pitchFamily="34" charset="-128"/>
              </a:rPr>
              <a:t>IT</a:t>
            </a:r>
            <a:r>
              <a:rPr lang="ja-JP" altLang="ja-JP" sz="1600" b="1">
                <a:solidFill>
                  <a:schemeClr val="bg1"/>
                </a:solidFill>
                <a:latin typeface="Meiryo" panose="020B0604030504040204" pitchFamily="34" charset="-128"/>
                <a:ea typeface="Meiryo" panose="020B0604030504040204" pitchFamily="34" charset="-128"/>
              </a:rPr>
              <a:t>へ</a:t>
            </a:r>
            <a:r>
              <a:rPr lang="en-US" altLang="ja-JP" sz="1600" b="1" dirty="0">
                <a:solidFill>
                  <a:schemeClr val="bg1"/>
                </a:solidFill>
                <a:latin typeface="Meiryo" panose="020B0604030504040204" pitchFamily="34" charset="-128"/>
                <a:ea typeface="Meiryo" panose="020B0604030504040204" pitchFamily="34" charset="-128"/>
              </a:rPr>
              <a:t>IT</a:t>
            </a:r>
            <a:r>
              <a:rPr lang="ja-JP" altLang="ja-JP" sz="1600" b="1" dirty="0">
                <a:solidFill>
                  <a:schemeClr val="bg1"/>
                </a:solidFill>
                <a:latin typeface="Meiryo" panose="020B0604030504040204" pitchFamily="34" charset="-128"/>
                <a:ea typeface="Meiryo" panose="020B0604030504040204" pitchFamily="34" charset="-128"/>
              </a:rPr>
              <a:t>が業務</a:t>
            </a:r>
            <a:r>
              <a:rPr lang="ja-JP" altLang="ja-JP" sz="1600" b="1">
                <a:solidFill>
                  <a:schemeClr val="bg1"/>
                </a:solidFill>
                <a:latin typeface="Meiryo" panose="020B0604030504040204" pitchFamily="34" charset="-128"/>
                <a:ea typeface="Meiryo" panose="020B0604030504040204" pitchFamily="34" charset="-128"/>
              </a:rPr>
              <a:t>へと</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ja-JP" sz="1600" b="1">
                <a:solidFill>
                  <a:schemeClr val="bg1"/>
                </a:solidFill>
                <a:latin typeface="Meiryo" panose="020B0604030504040204" pitchFamily="34" charset="-128"/>
                <a:ea typeface="Meiryo" panose="020B0604030504040204" pitchFamily="34" charset="-128"/>
              </a:rPr>
              <a:t>シームレス</a:t>
            </a:r>
            <a:r>
              <a:rPr lang="ja-JP" altLang="ja-JP" sz="1600" b="1" dirty="0">
                <a:solidFill>
                  <a:schemeClr val="bg1"/>
                </a:solidFill>
                <a:latin typeface="Meiryo" panose="020B0604030504040204" pitchFamily="34" charset="-128"/>
                <a:ea typeface="Meiryo" panose="020B0604030504040204" pitchFamily="34" charset="-128"/>
              </a:rPr>
              <a:t>に変換</a:t>
            </a:r>
            <a:r>
              <a:rPr lang="ja-JP" altLang="ja-JP" sz="1600" b="1">
                <a:solidFill>
                  <a:schemeClr val="bg1"/>
                </a:solidFill>
                <a:latin typeface="Meiryo" panose="020B0604030504040204" pitchFamily="34" charset="-128"/>
                <a:ea typeface="Meiryo" panose="020B0604030504040204" pitchFamily="34" charset="-128"/>
              </a:rPr>
              <a:t>される状態</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p:txBody>
      </p:sp>
      <p:sp>
        <p:nvSpPr>
          <p:cNvPr id="7" name="ホームベース 6">
            <a:extLst>
              <a:ext uri="{FF2B5EF4-FFF2-40B4-BE49-F238E27FC236}">
                <a16:creationId xmlns:a16="http://schemas.microsoft.com/office/drawing/2014/main" id="{F67462FA-AB3D-F14F-BDFE-DA8645191192}"/>
              </a:ext>
            </a:extLst>
          </p:cNvPr>
          <p:cNvSpPr/>
          <p:nvPr/>
        </p:nvSpPr>
        <p:spPr>
          <a:xfrm>
            <a:off x="1530293" y="3591679"/>
            <a:ext cx="1117559" cy="66963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9" name="テキスト ボックス 8">
            <a:extLst>
              <a:ext uri="{FF2B5EF4-FFF2-40B4-BE49-F238E27FC236}">
                <a16:creationId xmlns:a16="http://schemas.microsoft.com/office/drawing/2014/main" id="{C5A80882-6785-834D-A7A7-41EFE9EB493A}"/>
              </a:ext>
            </a:extLst>
          </p:cNvPr>
          <p:cNvSpPr txBox="1"/>
          <p:nvPr/>
        </p:nvSpPr>
        <p:spPr>
          <a:xfrm>
            <a:off x="1427549" y="3097003"/>
            <a:ext cx="6288901" cy="523220"/>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ホームベース 11">
            <a:extLst>
              <a:ext uri="{FF2B5EF4-FFF2-40B4-BE49-F238E27FC236}">
                <a16:creationId xmlns:a16="http://schemas.microsoft.com/office/drawing/2014/main" id="{FDC8230D-3F8C-4542-84F6-FD3A52704B12}"/>
              </a:ext>
            </a:extLst>
          </p:cNvPr>
          <p:cNvSpPr/>
          <p:nvPr/>
        </p:nvSpPr>
        <p:spPr>
          <a:xfrm rot="5400000">
            <a:off x="3677517" y="1174724"/>
            <a:ext cx="1788965" cy="1947733"/>
          </a:xfrm>
          <a:prstGeom prst="homePlate">
            <a:avLst>
              <a:gd name="adj" fmla="val 2038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5AFDEF43-B7B7-6B44-B654-8CC2B3967EE8}"/>
              </a:ext>
            </a:extLst>
          </p:cNvPr>
          <p:cNvSpPr/>
          <p:nvPr/>
        </p:nvSpPr>
        <p:spPr>
          <a:xfrm rot="5400000">
            <a:off x="1607760" y="1174724"/>
            <a:ext cx="1788965" cy="1947733"/>
          </a:xfrm>
          <a:prstGeom prst="homePlate">
            <a:avLst>
              <a:gd name="adj" fmla="val 2038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5E1B43D9-8991-F049-9494-2501CC5556B3}"/>
              </a:ext>
            </a:extLst>
          </p:cNvPr>
          <p:cNvSpPr/>
          <p:nvPr/>
        </p:nvSpPr>
        <p:spPr>
          <a:xfrm rot="5400000">
            <a:off x="5728739" y="1174724"/>
            <a:ext cx="1788965" cy="1947733"/>
          </a:xfrm>
          <a:prstGeom prst="homePlate">
            <a:avLst>
              <a:gd name="adj" fmla="val 2038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D42E8DA6-EF57-384E-A68C-D4751949A5EC}"/>
              </a:ext>
            </a:extLst>
          </p:cNvPr>
          <p:cNvSpPr txBox="1"/>
          <p:nvPr/>
        </p:nvSpPr>
        <p:spPr>
          <a:xfrm>
            <a:off x="1691763" y="1657597"/>
            <a:ext cx="1620957"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技術革新や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新たな価値を</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b="1" u="sng">
                <a:solidFill>
                  <a:schemeClr val="bg1"/>
                </a:solidFill>
                <a:latin typeface="Meiryo" panose="020B0604030504040204" pitchFamily="34" charset="-128"/>
                <a:ea typeface="Meiryo" panose="020B0604030504040204" pitchFamily="34" charset="-128"/>
              </a:rPr>
              <a:t>創造</a:t>
            </a:r>
            <a:r>
              <a:rPr kumimoji="1" lang="ja-JP" altLang="en-US" sz="1600">
                <a:solidFill>
                  <a:schemeClr val="bg1"/>
                </a:solidFill>
                <a:latin typeface="Meiryo" panose="020B0604030504040204" pitchFamily="34" charset="-128"/>
                <a:ea typeface="Meiryo" panose="020B0604030504040204" pitchFamily="34" charset="-128"/>
              </a:rPr>
              <a:t>できる人材</a:t>
            </a:r>
          </a:p>
        </p:txBody>
      </p:sp>
      <p:sp>
        <p:nvSpPr>
          <p:cNvPr id="16" name="テキスト ボックス 15">
            <a:extLst>
              <a:ext uri="{FF2B5EF4-FFF2-40B4-BE49-F238E27FC236}">
                <a16:creationId xmlns:a16="http://schemas.microsoft.com/office/drawing/2014/main" id="{2BDC9951-30E4-864E-B951-02FD1E2AE2F7}"/>
              </a:ext>
            </a:extLst>
          </p:cNvPr>
          <p:cNvSpPr txBox="1"/>
          <p:nvPr/>
        </p:nvSpPr>
        <p:spPr>
          <a:xfrm>
            <a:off x="3617581" y="1630889"/>
            <a:ext cx="1826141"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社会的な課題と</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技術革新を</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b="1" u="sng">
                <a:solidFill>
                  <a:schemeClr val="bg1"/>
                </a:solidFill>
                <a:latin typeface="Meiryo" panose="020B0604030504040204" pitchFamily="34" charset="-128"/>
                <a:ea typeface="Meiryo" panose="020B0604030504040204" pitchFamily="34" charset="-128"/>
              </a:rPr>
              <a:t>つなげられる</a:t>
            </a:r>
            <a:r>
              <a:rPr kumimoji="1" lang="ja-JP" altLang="en-US" sz="1600">
                <a:solidFill>
                  <a:schemeClr val="bg1"/>
                </a:solidFill>
                <a:latin typeface="Meiryo" panose="020B0604030504040204" pitchFamily="34" charset="-128"/>
                <a:ea typeface="Meiryo" panose="020B0604030504040204" pitchFamily="34" charset="-128"/>
              </a:rPr>
              <a:t>人材</a:t>
            </a:r>
          </a:p>
        </p:txBody>
      </p:sp>
      <p:sp>
        <p:nvSpPr>
          <p:cNvPr id="17" name="テキスト ボックス 16">
            <a:extLst>
              <a:ext uri="{FF2B5EF4-FFF2-40B4-BE49-F238E27FC236}">
                <a16:creationId xmlns:a16="http://schemas.microsoft.com/office/drawing/2014/main" id="{11AF6E7D-1F23-444E-82F8-223D7B8E18F5}"/>
              </a:ext>
            </a:extLst>
          </p:cNvPr>
          <p:cNvSpPr txBox="1"/>
          <p:nvPr/>
        </p:nvSpPr>
        <p:spPr>
          <a:xfrm>
            <a:off x="5607559" y="1657597"/>
            <a:ext cx="2031325"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データや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en-US" altLang="ja-JP" sz="1600" dirty="0">
                <a:solidFill>
                  <a:schemeClr val="bg1"/>
                </a:solidFill>
                <a:latin typeface="Meiryo" panose="020B0604030504040204" pitchFamily="34" charset="-128"/>
                <a:ea typeface="Meiryo" panose="020B0604030504040204" pitchFamily="34" charset="-128"/>
              </a:rPr>
              <a:t>AI</a:t>
            </a:r>
            <a:r>
              <a:rPr kumimoji="1" lang="ja-JP" altLang="en-US" sz="1600">
                <a:solidFill>
                  <a:schemeClr val="bg1"/>
                </a:solidFill>
                <a:latin typeface="Meiryo" panose="020B0604030504040204" pitchFamily="34" charset="-128"/>
                <a:ea typeface="Meiryo" panose="020B0604030504040204" pitchFamily="34" charset="-128"/>
              </a:rPr>
              <a:t>の力を</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b="1" u="sng">
                <a:solidFill>
                  <a:schemeClr val="bg1"/>
                </a:solidFill>
                <a:latin typeface="Meiryo" panose="020B0604030504040204" pitchFamily="34" charset="-128"/>
                <a:ea typeface="Meiryo" panose="020B0604030504040204" pitchFamily="34" charset="-128"/>
              </a:rPr>
              <a:t>フル活用</a:t>
            </a:r>
            <a:r>
              <a:rPr lang="ja-JP" altLang="en-US" sz="1600">
                <a:solidFill>
                  <a:schemeClr val="bg1"/>
                </a:solidFill>
                <a:latin typeface="Meiryo" panose="020B0604030504040204" pitchFamily="34" charset="-128"/>
                <a:ea typeface="Meiryo" panose="020B0604030504040204" pitchFamily="34" charset="-128"/>
              </a:rPr>
              <a:t>できる</a:t>
            </a:r>
            <a:r>
              <a:rPr kumimoji="1" lang="ja-JP" altLang="en-US" sz="1600">
                <a:solidFill>
                  <a:schemeClr val="bg1"/>
                </a:solidFill>
                <a:latin typeface="Meiryo" panose="020B0604030504040204" pitchFamily="34" charset="-128"/>
                <a:ea typeface="Meiryo" panose="020B0604030504040204" pitchFamily="34" charset="-128"/>
              </a:rPr>
              <a:t>人材</a:t>
            </a:r>
          </a:p>
        </p:txBody>
      </p:sp>
      <p:sp>
        <p:nvSpPr>
          <p:cNvPr id="18" name="テキスト ボックス 17">
            <a:extLst>
              <a:ext uri="{FF2B5EF4-FFF2-40B4-BE49-F238E27FC236}">
                <a16:creationId xmlns:a16="http://schemas.microsoft.com/office/drawing/2014/main" id="{73EE0B15-60B2-8247-B8F7-8E0EC546862D}"/>
              </a:ext>
            </a:extLst>
          </p:cNvPr>
          <p:cNvSpPr txBox="1"/>
          <p:nvPr/>
        </p:nvSpPr>
        <p:spPr>
          <a:xfrm>
            <a:off x="1273661" y="894293"/>
            <a:ext cx="6596678" cy="400110"/>
          </a:xfrm>
          <a:prstGeom prst="rect">
            <a:avLst/>
          </a:prstGeom>
          <a:noFill/>
        </p:spPr>
        <p:txBody>
          <a:bodyPr wrap="none" rtlCol="0">
            <a:spAutoFit/>
          </a:bodyPr>
          <a:lstStyle/>
          <a:p>
            <a:pPr algn="ctr"/>
            <a:r>
              <a:rPr kumimoji="1" lang="ja-JP" altLang="en-US" sz="2000">
                <a:solidFill>
                  <a:schemeClr val="accent3">
                    <a:lumMod val="75000"/>
                  </a:schemeClr>
                </a:solidFill>
                <a:latin typeface="Meiryo" panose="020B0604030504040204" pitchFamily="34" charset="-128"/>
                <a:ea typeface="Meiryo" panose="020B0604030504040204" pitchFamily="34" charset="-128"/>
              </a:rPr>
              <a:t>デジタル・トランスフォーメーションを実現できる人材</a:t>
            </a:r>
          </a:p>
        </p:txBody>
      </p:sp>
      <p:sp>
        <p:nvSpPr>
          <p:cNvPr id="19" name="ホームベース 18">
            <a:extLst>
              <a:ext uri="{FF2B5EF4-FFF2-40B4-BE49-F238E27FC236}">
                <a16:creationId xmlns:a16="http://schemas.microsoft.com/office/drawing/2014/main" id="{443316C5-F472-CC42-9125-2C3A9B8A1A60}"/>
              </a:ext>
            </a:extLst>
          </p:cNvPr>
          <p:cNvSpPr/>
          <p:nvPr/>
        </p:nvSpPr>
        <p:spPr>
          <a:xfrm rot="16200000" flipV="1">
            <a:off x="3656596" y="4225855"/>
            <a:ext cx="1788965" cy="1947733"/>
          </a:xfrm>
          <a:prstGeom prst="homePlate">
            <a:avLst>
              <a:gd name="adj" fmla="val 2038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ホームベース 19">
            <a:extLst>
              <a:ext uri="{FF2B5EF4-FFF2-40B4-BE49-F238E27FC236}">
                <a16:creationId xmlns:a16="http://schemas.microsoft.com/office/drawing/2014/main" id="{460E56B9-DAC8-984F-8D39-7E95FE0B8D49}"/>
              </a:ext>
            </a:extLst>
          </p:cNvPr>
          <p:cNvSpPr/>
          <p:nvPr/>
        </p:nvSpPr>
        <p:spPr>
          <a:xfrm rot="16200000" flipV="1">
            <a:off x="1596107" y="4225856"/>
            <a:ext cx="1788965" cy="1947733"/>
          </a:xfrm>
          <a:prstGeom prst="homePlate">
            <a:avLst>
              <a:gd name="adj" fmla="val 2038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ホームベース 20">
            <a:extLst>
              <a:ext uri="{FF2B5EF4-FFF2-40B4-BE49-F238E27FC236}">
                <a16:creationId xmlns:a16="http://schemas.microsoft.com/office/drawing/2014/main" id="{9AB1C40D-7C93-3B4B-94DF-95F3EE1639BA}"/>
              </a:ext>
            </a:extLst>
          </p:cNvPr>
          <p:cNvSpPr/>
          <p:nvPr/>
        </p:nvSpPr>
        <p:spPr>
          <a:xfrm rot="16200000" flipV="1">
            <a:off x="5717086" y="4254289"/>
            <a:ext cx="1788965" cy="1947733"/>
          </a:xfrm>
          <a:prstGeom prst="homePlate">
            <a:avLst>
              <a:gd name="adj" fmla="val 2038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8F39C4CB-9BC2-4044-AF9A-E50BC8879FFF}"/>
              </a:ext>
            </a:extLst>
          </p:cNvPr>
          <p:cNvSpPr/>
          <p:nvPr/>
        </p:nvSpPr>
        <p:spPr>
          <a:xfrm>
            <a:off x="1516722" y="4731451"/>
            <a:ext cx="1947734" cy="104644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職業的能力</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スキルやテクニック</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だけでなく</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ハートやマインド</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つまり「職業的知恵」</a:t>
            </a:r>
            <a:endParaRPr lang="en-US" altLang="ja-JP" sz="105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19214847-2B58-124D-B995-45E98E3E4EB0}"/>
              </a:ext>
            </a:extLst>
          </p:cNvPr>
          <p:cNvSpPr/>
          <p:nvPr/>
        </p:nvSpPr>
        <p:spPr>
          <a:xfrm>
            <a:off x="3620552" y="4731451"/>
            <a:ext cx="1904393" cy="1208023"/>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対人的能力</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言葉だけではなく</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眼差しや表情、仕草や姿勢、</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空気や雰囲気などの</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非言語的な側面も含めた</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コミュニケーション力</a:t>
            </a:r>
            <a:endParaRPr lang="en-US" altLang="ja-JP" sz="1050" dirty="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2784DD7A-3216-5345-9C84-7328E70A5A55}"/>
              </a:ext>
            </a:extLst>
          </p:cNvPr>
          <p:cNvSpPr/>
          <p:nvPr/>
        </p:nvSpPr>
        <p:spPr>
          <a:xfrm>
            <a:off x="5637701" y="4731450"/>
            <a:ext cx="1943718" cy="104644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組織的能力</a:t>
            </a:r>
            <a:endParaRPr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メンバーの人間成長を支え、その知的創造力を引き出す「心のマネジメント」や</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「支援型リーダーシップ」</a:t>
            </a:r>
          </a:p>
        </p:txBody>
      </p:sp>
      <p:sp>
        <p:nvSpPr>
          <p:cNvPr id="26" name="テキスト ボックス 25">
            <a:extLst>
              <a:ext uri="{FF2B5EF4-FFF2-40B4-BE49-F238E27FC236}">
                <a16:creationId xmlns:a16="http://schemas.microsoft.com/office/drawing/2014/main" id="{36E27E4D-0A57-5C4B-9F54-34874D330E1F}"/>
              </a:ext>
            </a:extLst>
          </p:cNvPr>
          <p:cNvSpPr txBox="1"/>
          <p:nvPr/>
        </p:nvSpPr>
        <p:spPr>
          <a:xfrm>
            <a:off x="2299583" y="6154740"/>
            <a:ext cx="4544834" cy="400110"/>
          </a:xfrm>
          <a:prstGeom prst="rect">
            <a:avLst/>
          </a:prstGeom>
          <a:noFill/>
        </p:spPr>
        <p:txBody>
          <a:bodyPr wrap="none" rtlCol="0">
            <a:spAutoFit/>
          </a:bodyPr>
          <a:lstStyle/>
          <a:p>
            <a:pPr algn="ctr"/>
            <a:r>
              <a:rPr kumimoji="1" lang="ja-JP" altLang="en-US" sz="2000">
                <a:solidFill>
                  <a:schemeClr val="accent6">
                    <a:lumMod val="50000"/>
                  </a:schemeClr>
                </a:solidFill>
                <a:latin typeface="Meiryo" panose="020B0604030504040204" pitchFamily="34" charset="-128"/>
                <a:ea typeface="Meiryo" panose="020B0604030504040204" pitchFamily="34" charset="-128"/>
              </a:rPr>
              <a:t>人間にしかできない能力を磨いた人材</a:t>
            </a:r>
          </a:p>
        </p:txBody>
      </p:sp>
    </p:spTree>
    <p:extLst>
      <p:ext uri="{BB962C8B-B14F-4D97-AF65-F5344CB8AC3E}">
        <p14:creationId xmlns:p14="http://schemas.microsoft.com/office/powerpoint/2010/main" val="3055093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kumimoji="1" lang="ja-JP" altLang="en-US"/>
              <a:t>デジタル・トランスフォーメーションへの２つの対応</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開発すべき</a:t>
            </a:r>
            <a:endParaRPr kumimoji="1" lang="en-US" altLang="ja-JP" sz="2400" b="1" dirty="0">
              <a:solidFill>
                <a:srgbClr val="FFFFFF"/>
              </a:solidFill>
              <a:latin typeface="Meiryo" charset="-128"/>
              <a:ea typeface="Meiryo" charset="-128"/>
              <a:cs typeface="Meiryo" charset="-128"/>
            </a:endParaRPr>
          </a:p>
          <a:p>
            <a:pPr algn="ctr"/>
            <a:r>
              <a:rPr kumimoji="1" lang="ja-JP" altLang="en-US" sz="2400" b="1">
                <a:solidFill>
                  <a:srgbClr val="FFFFFF"/>
                </a:solidFill>
                <a:latin typeface="Meiryo" charset="-128"/>
                <a:ea typeface="Meiryo" charset="-128"/>
                <a:cs typeface="Meiryo" charset="-128"/>
              </a:rPr>
              <a:t>プログラムが増大する</a:t>
            </a:r>
            <a:endParaRPr kumimoji="1" lang="ja-JP" altLang="en-US" sz="2400"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2082882"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10792" y="3487789"/>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あらゆる業務が</a:t>
            </a:r>
            <a:endParaRPr kumimoji="1" lang="en-US" altLang="ja-JP" sz="2400" b="1" dirty="0">
              <a:solidFill>
                <a:srgbClr val="FFFFFF"/>
              </a:solidFill>
              <a:latin typeface="Meiryo" charset="-128"/>
              <a:ea typeface="Meiryo" charset="-128"/>
              <a:cs typeface="Meiryo" charset="-128"/>
            </a:endParaRPr>
          </a:p>
          <a:p>
            <a:pPr algn="ctr"/>
            <a:r>
              <a:rPr kumimoji="1" lang="ja-JP" altLang="en-US" sz="2400" b="1">
                <a:solidFill>
                  <a:srgbClr val="FFFFFF"/>
                </a:solidFill>
                <a:latin typeface="Meiryo" charset="-128"/>
                <a:ea typeface="Meiryo" charset="-128"/>
                <a:cs typeface="Meiryo" charset="-128"/>
              </a:rPr>
              <a:t>データとして把握できる</a:t>
            </a:r>
            <a:endParaRPr kumimoji="1" lang="ja-JP" altLang="en-US" sz="2400" dirty="0">
              <a:solidFill>
                <a:srgbClr val="FFFFFF"/>
              </a:solidFill>
              <a:latin typeface="Meiryo" charset="-128"/>
              <a:ea typeface="Meiryo" charset="-128"/>
              <a:cs typeface="Meiryo" charset="-128"/>
            </a:endParaRPr>
          </a:p>
        </p:txBody>
      </p:sp>
      <p:sp>
        <p:nvSpPr>
          <p:cNvPr id="20" name="下矢印 19">
            <a:extLst>
              <a:ext uri="{FF2B5EF4-FFF2-40B4-BE49-F238E27FC236}">
                <a16:creationId xmlns:a16="http://schemas.microsoft.com/office/drawing/2014/main" id="{00BBD1E5-546A-4940-B0E9-7AFE44E78C3A}"/>
              </a:ext>
            </a:extLst>
          </p:cNvPr>
          <p:cNvSpPr/>
          <p:nvPr/>
        </p:nvSpPr>
        <p:spPr>
          <a:xfrm>
            <a:off x="6208397" y="2938956"/>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CF237-F643-F849-B984-1CC998872E71}"/>
              </a:ext>
            </a:extLst>
          </p:cNvPr>
          <p:cNvSpPr/>
          <p:nvPr/>
        </p:nvSpPr>
        <p:spPr>
          <a:xfrm>
            <a:off x="581195" y="5310827"/>
            <a:ext cx="7974408" cy="10573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IT</a:t>
            </a:r>
            <a:r>
              <a:rPr kumimoji="1" lang="ja-JP" altLang="en-US" sz="2400" b="1">
                <a:solidFill>
                  <a:srgbClr val="FFFFFF"/>
                </a:solidFill>
                <a:latin typeface="Meiryo" charset="-128"/>
                <a:ea typeface="Meiryo" charset="-128"/>
                <a:cs typeface="Meiryo" charset="-128"/>
              </a:rPr>
              <a:t>でやること、できることが</a:t>
            </a:r>
            <a:endParaRPr kumimoji="1" lang="en-US" altLang="ja-JP" sz="2400" b="1" dirty="0">
              <a:solidFill>
                <a:srgbClr val="FFFFFF"/>
              </a:solidFill>
              <a:latin typeface="Meiryo" charset="-128"/>
              <a:ea typeface="Meiryo" charset="-128"/>
              <a:cs typeface="Meiryo" charset="-128"/>
            </a:endParaRPr>
          </a:p>
          <a:p>
            <a:pPr algn="ctr"/>
            <a:r>
              <a:rPr lang="ja-JP" altLang="en-US" sz="2400" b="1">
                <a:solidFill>
                  <a:srgbClr val="FFFFFF"/>
                </a:solidFill>
                <a:latin typeface="Meiryo" charset="-128"/>
                <a:ea typeface="Meiryo" charset="-128"/>
                <a:cs typeface="Meiryo" charset="-128"/>
              </a:rPr>
              <a:t>大きく変わってしまう</a:t>
            </a:r>
            <a:endParaRPr kumimoji="1" lang="ja-JP" altLang="en-US" sz="2400" dirty="0">
              <a:solidFill>
                <a:srgbClr val="FFFFFF"/>
              </a:solidFill>
              <a:latin typeface="Meiryo" charset="-128"/>
              <a:ea typeface="Meiryo" charset="-128"/>
              <a:cs typeface="Meiryo" charset="-128"/>
            </a:endParaRPr>
          </a:p>
        </p:txBody>
      </p:sp>
      <p:sp>
        <p:nvSpPr>
          <p:cNvPr id="22" name="下矢印 21">
            <a:extLst>
              <a:ext uri="{FF2B5EF4-FFF2-40B4-BE49-F238E27FC236}">
                <a16:creationId xmlns:a16="http://schemas.microsoft.com/office/drawing/2014/main" id="{58DE10B7-68CE-BC42-9F7B-CBDF6644B657}"/>
              </a:ext>
            </a:extLst>
          </p:cNvPr>
          <p:cNvSpPr/>
          <p:nvPr/>
        </p:nvSpPr>
        <p:spPr>
          <a:xfrm>
            <a:off x="2082882" y="4761994"/>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DDC87817-F1B9-E049-AABE-C85BCC6F5A64}"/>
              </a:ext>
            </a:extLst>
          </p:cNvPr>
          <p:cNvSpPr/>
          <p:nvPr/>
        </p:nvSpPr>
        <p:spPr>
          <a:xfrm>
            <a:off x="6208397" y="4761994"/>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72164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デジタル・トランスフォーメーションへの対応（</a:t>
            </a:r>
            <a:r>
              <a:rPr lang="en-US" altLang="ja-JP"/>
              <a:t>IT</a:t>
            </a:r>
            <a:r>
              <a:rPr lang="ja-JP" altLang="en-US"/>
              <a:t>）</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lang="ja-JP" altLang="en-US" smtClean="0"/>
              <a:pPr/>
              <a:t>23</a:t>
            </a:fld>
            <a:endParaRPr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7981610" cy="61098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開発すべきプログラムが爆発的に増大する</a:t>
            </a:r>
            <a:endParaRPr kumimoji="1" lang="ja-JP" altLang="en-US" sz="24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6A87360C-CE8E-4B48-B0FF-F61719E325FD}"/>
              </a:ext>
            </a:extLst>
          </p:cNvPr>
          <p:cNvSpPr/>
          <p:nvPr/>
        </p:nvSpPr>
        <p:spPr>
          <a:xfrm>
            <a:off x="573994" y="4168799"/>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超高速開発</a:t>
            </a:r>
            <a:endParaRPr kumimoji="1" lang="en-US" altLang="ja-JP" sz="1600" b="1" dirty="0">
              <a:solidFill>
                <a:srgbClr val="FFFFFF"/>
              </a:solidFill>
              <a:latin typeface="Meiryo" charset="-128"/>
              <a:ea typeface="Meiryo" charset="-128"/>
              <a:cs typeface="Meiryo" charset="-128"/>
            </a:endParaRPr>
          </a:p>
          <a:p>
            <a:pPr algn="ctr"/>
            <a:r>
              <a:rPr lang="ja-JP" altLang="en-US" sz="1600" b="1">
                <a:solidFill>
                  <a:srgbClr val="FFFFFF"/>
                </a:solidFill>
                <a:latin typeface="Meiryo" charset="-128"/>
                <a:ea typeface="Meiryo" charset="-128"/>
                <a:cs typeface="Meiryo" charset="-128"/>
              </a:rPr>
              <a:t>開発の自動化</a:t>
            </a:r>
            <a:endParaRPr lang="en-US" altLang="ja-JP" sz="1600" b="1"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520B7C8B-2B44-1D42-AF6C-93198B360363}"/>
              </a:ext>
            </a:extLst>
          </p:cNvPr>
          <p:cNvSpPr/>
          <p:nvPr/>
        </p:nvSpPr>
        <p:spPr>
          <a:xfrm>
            <a:off x="3242597" y="4168800"/>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クラウド</a:t>
            </a:r>
            <a:endParaRPr kumimoji="1" lang="en-US" altLang="ja-JP" sz="1600" b="1" dirty="0">
              <a:solidFill>
                <a:srgbClr val="FFFFFF"/>
              </a:solidFill>
              <a:latin typeface="Meiryo" charset="-128"/>
              <a:ea typeface="Meiryo" charset="-128"/>
              <a:cs typeface="Meiryo" charset="-128"/>
            </a:endParaRPr>
          </a:p>
          <a:p>
            <a:pPr algn="ctr"/>
            <a:r>
              <a:rPr lang="ja-JP" altLang="en-US" sz="1600" b="1">
                <a:solidFill>
                  <a:srgbClr val="FFFFFF"/>
                </a:solidFill>
                <a:latin typeface="Meiryo" charset="-128"/>
                <a:ea typeface="Meiryo" charset="-128"/>
                <a:cs typeface="Meiryo" charset="-128"/>
              </a:rPr>
              <a:t>コンピューティング</a:t>
            </a:r>
            <a:endParaRPr lang="en-US" altLang="ja-JP" sz="1600" b="1"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73EC43BA-B68E-0A4C-A3EA-DBECBDA26EE7}"/>
              </a:ext>
            </a:extLst>
          </p:cNvPr>
          <p:cNvSpPr/>
          <p:nvPr/>
        </p:nvSpPr>
        <p:spPr>
          <a:xfrm>
            <a:off x="5911200" y="4168800"/>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アジャイル開発</a:t>
            </a:r>
            <a:endParaRPr kumimoji="1" lang="en-US" altLang="ja-JP" sz="1600" b="1" dirty="0">
              <a:solidFill>
                <a:srgbClr val="FFFFFF"/>
              </a:solidFill>
              <a:latin typeface="Meiryo" charset="-128"/>
              <a:ea typeface="Meiryo" charset="-128"/>
              <a:cs typeface="Meiryo" charset="-128"/>
            </a:endParaRPr>
          </a:p>
          <a:p>
            <a:pPr algn="ctr"/>
            <a:r>
              <a:rPr lang="en-US" altLang="ja-JP" sz="1600" b="1" dirty="0">
                <a:solidFill>
                  <a:srgbClr val="FFFFFF"/>
                </a:solidFill>
                <a:latin typeface="Meiryo" charset="-128"/>
                <a:ea typeface="Meiryo" charset="-128"/>
                <a:cs typeface="Meiryo" charset="-128"/>
              </a:rPr>
              <a:t>DevOps</a:t>
            </a:r>
          </a:p>
        </p:txBody>
      </p:sp>
      <p:sp>
        <p:nvSpPr>
          <p:cNvPr id="13" name="正方形/長方形 12">
            <a:extLst>
              <a:ext uri="{FF2B5EF4-FFF2-40B4-BE49-F238E27FC236}">
                <a16:creationId xmlns:a16="http://schemas.microsoft.com/office/drawing/2014/main" id="{AAA3A779-6681-B54E-9B65-BFAC611AD049}"/>
              </a:ext>
            </a:extLst>
          </p:cNvPr>
          <p:cNvSpPr/>
          <p:nvPr/>
        </p:nvSpPr>
        <p:spPr>
          <a:xfrm>
            <a:off x="573994"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増大する開発や変更</a:t>
            </a:r>
            <a:endParaRPr kumimoji="1" lang="en-US" altLang="ja-JP" sz="1400" b="1" dirty="0">
              <a:solidFill>
                <a:srgbClr val="FFFFFF"/>
              </a:solidFill>
              <a:latin typeface="Meiryo" charset="-128"/>
              <a:ea typeface="Meiryo" charset="-128"/>
              <a:cs typeface="Meiryo" charset="-128"/>
            </a:endParaRPr>
          </a:p>
          <a:p>
            <a:pPr algn="ctr"/>
            <a:r>
              <a:rPr kumimoji="1" lang="ja-JP" altLang="en-US" sz="1400" b="1">
                <a:solidFill>
                  <a:srgbClr val="FFFFFF"/>
                </a:solidFill>
                <a:latin typeface="Meiryo" charset="-128"/>
                <a:ea typeface="Meiryo" charset="-128"/>
                <a:cs typeface="Meiryo" charset="-128"/>
              </a:rPr>
              <a:t>のニーズに即応</a:t>
            </a:r>
            <a:endParaRPr lang="en-US" altLang="ja-JP" sz="1400" b="1"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51E4C59-0AA7-724C-83DF-32826868B5BB}"/>
              </a:ext>
            </a:extLst>
          </p:cNvPr>
          <p:cNvSpPr/>
          <p:nvPr/>
        </p:nvSpPr>
        <p:spPr>
          <a:xfrm>
            <a:off x="3242597"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運用やセキュリティなどの</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付加価値を産まない業務</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に関わる負担を軽減する</a:t>
            </a:r>
            <a:endParaRPr lang="en-US" altLang="ja-JP" sz="1400" b="1"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EF721333-A287-724F-95DB-0B562C7B7059}"/>
              </a:ext>
            </a:extLst>
          </p:cNvPr>
          <p:cNvSpPr/>
          <p:nvPr/>
        </p:nvSpPr>
        <p:spPr>
          <a:xfrm>
            <a:off x="5911200"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ビジネスの成果に直結し</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現場が必要とするサービスを</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ジャストインタイムで提供</a:t>
            </a:r>
            <a:endParaRPr lang="en-US" altLang="ja-JP" sz="1400" b="1"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4136398"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E9EF9613-8B56-DB4B-A6A5-FFA066E94B72}"/>
              </a:ext>
            </a:extLst>
          </p:cNvPr>
          <p:cNvSpPr/>
          <p:nvPr/>
        </p:nvSpPr>
        <p:spPr>
          <a:xfrm>
            <a:off x="573994" y="5892837"/>
            <a:ext cx="7981610" cy="61098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ビジネス・スピードの加速や変化への即応力が向上</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905196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デジタル・トランスフォーメーションへの対応（ビジネス）</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lang="ja-JP" altLang="en-US" smtClean="0"/>
              <a:pPr/>
              <a:t>24</a:t>
            </a:fld>
            <a:endParaRPr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7981610" cy="61098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あらゆる業務がデータとして把握できる</a:t>
            </a:r>
            <a:endParaRPr kumimoji="1" lang="ja-JP" altLang="en-US" sz="24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6A87360C-CE8E-4B48-B0FF-F61719E325FD}"/>
              </a:ext>
            </a:extLst>
          </p:cNvPr>
          <p:cNvSpPr/>
          <p:nvPr/>
        </p:nvSpPr>
        <p:spPr>
          <a:xfrm>
            <a:off x="573994" y="4168799"/>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「過去」対応</a:t>
            </a:r>
            <a:endParaRPr lang="en-US" altLang="ja-JP" sz="2000" b="1"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520B7C8B-2B44-1D42-AF6C-93198B360363}"/>
              </a:ext>
            </a:extLst>
          </p:cNvPr>
          <p:cNvSpPr/>
          <p:nvPr/>
        </p:nvSpPr>
        <p:spPr>
          <a:xfrm>
            <a:off x="3242597" y="4168800"/>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「現在」対応</a:t>
            </a:r>
            <a:endParaRPr lang="en-US" altLang="ja-JP" sz="2000" b="1"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73EC43BA-B68E-0A4C-A3EA-DBECBDA26EE7}"/>
              </a:ext>
            </a:extLst>
          </p:cNvPr>
          <p:cNvSpPr/>
          <p:nvPr/>
        </p:nvSpPr>
        <p:spPr>
          <a:xfrm>
            <a:off x="5911200" y="4168800"/>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「未来」対応</a:t>
            </a:r>
            <a:endParaRPr lang="en-US" altLang="ja-JP" sz="2000" b="1"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AAA3A779-6681-B54E-9B65-BFAC611AD049}"/>
              </a:ext>
            </a:extLst>
          </p:cNvPr>
          <p:cNvSpPr/>
          <p:nvPr/>
        </p:nvSpPr>
        <p:spPr>
          <a:xfrm>
            <a:off x="573994"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原因究明</a:t>
            </a:r>
            <a:endParaRPr kumimoji="1"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フォレンジック</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説明責任</a:t>
            </a:r>
            <a:endParaRPr lang="en-US" altLang="ja-JP" sz="1400" b="1"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51E4C59-0AA7-724C-83DF-32826868B5BB}"/>
              </a:ext>
            </a:extLst>
          </p:cNvPr>
          <p:cNvSpPr/>
          <p:nvPr/>
        </p:nvSpPr>
        <p:spPr>
          <a:xfrm>
            <a:off x="3242597"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見える化</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ガバナンス</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戦術的意志決定</a:t>
            </a:r>
            <a:endParaRPr lang="en-US" altLang="ja-JP" sz="1400" b="1"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EF721333-A287-724F-95DB-0B562C7B7059}"/>
              </a:ext>
            </a:extLst>
          </p:cNvPr>
          <p:cNvSpPr/>
          <p:nvPr/>
        </p:nvSpPr>
        <p:spPr>
          <a:xfrm>
            <a:off x="5911200"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予測</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最適化</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戦略的意志決定</a:t>
            </a:r>
            <a:endParaRPr lang="en-US" altLang="ja-JP" sz="1400" b="1"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4136398"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4EACE4F-D0B9-B047-8A28-34C6C76B0F9F}"/>
              </a:ext>
            </a:extLst>
          </p:cNvPr>
          <p:cNvSpPr/>
          <p:nvPr/>
        </p:nvSpPr>
        <p:spPr>
          <a:xfrm>
            <a:off x="573994" y="5892837"/>
            <a:ext cx="7981610" cy="61098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改革・改善活動や</a:t>
            </a:r>
            <a:r>
              <a:rPr lang="ja-JP" altLang="en-US" sz="2400" b="1">
                <a:solidFill>
                  <a:srgbClr val="FFFFFF"/>
                </a:solidFill>
                <a:latin typeface="Meiryo" charset="-128"/>
                <a:ea typeface="Meiryo" charset="-128"/>
                <a:cs typeface="Meiryo" charset="-128"/>
              </a:rPr>
              <a:t>セキュリティ対応の適正化</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948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25</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Arial"/>
                <a:ea typeface="HGP創英角ｺﾞｼｯｸUB" pitchFamily="50" charset="-128"/>
                <a:cs typeface="Arial"/>
              </a:rPr>
              <a:t>クラウド・コンピューティング</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79992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ja-JP" altLang="en-US" sz="2400" dirty="0">
                <a:solidFill>
                  <a:srgbClr val="FFFFFF"/>
                </a:solidFill>
                <a:effectLst/>
                <a:latin typeface="Arial"/>
                <a:ea typeface="HGP創英角ｺﾞｼｯｸUB" pitchFamily="50" charset="-128"/>
                <a:cs typeface="Arial"/>
              </a:rPr>
              <a:t>で変わる</a:t>
            </a:r>
            <a:r>
              <a:rPr lang="en-US" altLang="ja-JP" sz="2400" dirty="0">
                <a:solidFill>
                  <a:srgbClr val="FFFFFF"/>
                </a:solidFill>
                <a:effectLst/>
                <a:latin typeface="Arial Black"/>
                <a:ea typeface="HGP創英角ｺﾞｼｯｸUB" pitchFamily="50" charset="-128"/>
                <a:cs typeface="Arial Black"/>
              </a:rPr>
              <a:t>IT</a:t>
            </a:r>
            <a:r>
              <a:rPr lang="ja-JP" altLang="en-US" sz="2400" dirty="0">
                <a:solidFill>
                  <a:srgbClr val="FFFFFF"/>
                </a:solidFill>
                <a:effectLst/>
                <a:latin typeface="Arial"/>
                <a:ea typeface="HGP創英角ｺﾞｼｯｸUB" pitchFamily="50" charset="-128"/>
                <a:cs typeface="Arial"/>
              </a:rPr>
              <a:t>の常識</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208273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情報システムの構造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a:solidFill>
                  <a:srgbClr val="00B050"/>
                </a:solidFill>
                <a:latin typeface="Meiryo" charset="-128"/>
                <a:ea typeface="Meiryo" charset="-128"/>
                <a:cs typeface="Meiryo" charset="-128"/>
              </a:rPr>
              <a:t>ビジネス・プロセス</a:t>
            </a: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ビジネス・プロセスを効率的・効果的に機能させるためのソフトウエア</a:t>
            </a: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アプリケーションの開発や実行に共通</a:t>
            </a:r>
            <a:r>
              <a:rPr kumimoji="1" lang="ja-JP" altLang="en-US">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ソフトウエアを稼働させるためのハードウェアや設備</a:t>
            </a: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56917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7200" y="4216400"/>
            <a:ext cx="8223250" cy="1193800"/>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a:solidFill>
                  <a:srgbClr val="0000FF"/>
                </a:solidFill>
                <a:latin typeface="ＭＳ Ｐゴシック"/>
                <a:ea typeface="ＭＳ Ｐゴシック"/>
                <a:cs typeface="ＭＳ Ｐゴシック"/>
              </a:rPr>
              <a:t>ネットワーク</a:t>
            </a:r>
            <a:endParaRPr kumimoji="1" lang="ja-JP" altLang="en-US" sz="3600" dirty="0">
              <a:solidFill>
                <a:srgbClr val="0000FF"/>
              </a:solidFill>
              <a:latin typeface="ＭＳ Ｐゴシック"/>
              <a:ea typeface="ＭＳ Ｐゴシック"/>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a:t>コレ一枚でわかるクラウドコンピューティング</a:t>
            </a:r>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3111" y="5315964"/>
            <a:ext cx="896939" cy="950372"/>
          </a:xfrm>
          <a:prstGeom prst="rect">
            <a:avLst/>
          </a:prstGeom>
        </p:spPr>
      </p:pic>
      <p:pic>
        <p:nvPicPr>
          <p:cNvPr id="13" name="図 12"/>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65699" y="5452516"/>
            <a:ext cx="931863" cy="814308"/>
          </a:xfrm>
          <a:prstGeom prst="rect">
            <a:avLst/>
          </a:prstGeom>
        </p:spPr>
      </p:pic>
      <p:pic>
        <p:nvPicPr>
          <p:cNvPr id="14" name="図 13"/>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9646" y="5488437"/>
            <a:ext cx="482600" cy="778387"/>
          </a:xfrm>
          <a:prstGeom prst="rect">
            <a:avLst/>
          </a:prstGeom>
        </p:spPr>
      </p:pic>
      <p:pic>
        <p:nvPicPr>
          <p:cNvPr id="15" name="図 14" descr="accessory2_d1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534160" y="5520183"/>
            <a:ext cx="199341" cy="746641"/>
          </a:xfrm>
          <a:prstGeom prst="rect">
            <a:avLst/>
          </a:prstGeom>
        </p:spPr>
      </p:pic>
      <p:pic>
        <p:nvPicPr>
          <p:cNvPr id="16" name="図 15" descr="imgres.jp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85087" y="5359400"/>
            <a:ext cx="1322106" cy="907424"/>
          </a:xfrm>
          <a:prstGeom prst="rect">
            <a:avLst/>
          </a:prstGeom>
        </p:spPr>
      </p:pic>
      <p:sp>
        <p:nvSpPr>
          <p:cNvPr id="18" name="角丸四角形 17"/>
          <p:cNvSpPr/>
          <p:nvPr/>
        </p:nvSpPr>
        <p:spPr>
          <a:xfrm>
            <a:off x="1004359" y="364490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インフラストラクチャー</a:t>
            </a:r>
          </a:p>
        </p:txBody>
      </p:sp>
      <p:sp>
        <p:nvSpPr>
          <p:cNvPr id="19" name="角丸四角形 18"/>
          <p:cNvSpPr/>
          <p:nvPr/>
        </p:nvSpPr>
        <p:spPr>
          <a:xfrm>
            <a:off x="1004359" y="25590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プラットフォーム</a:t>
            </a:r>
          </a:p>
        </p:txBody>
      </p:sp>
      <p:sp>
        <p:nvSpPr>
          <p:cNvPr id="20" name="角丸四角形 19"/>
          <p:cNvSpPr/>
          <p:nvPr/>
        </p:nvSpPr>
        <p:spPr>
          <a:xfrm>
            <a:off x="1004359" y="14414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アプリケーション</a:t>
            </a: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計算装置</a:t>
            </a: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記憶装置</a:t>
            </a: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0000FF"/>
                </a:solidFill>
                <a:latin typeface="ＭＳ Ｐゴシック"/>
                <a:ea typeface="ＭＳ Ｐゴシック"/>
                <a:cs typeface="ＭＳ Ｐゴシック"/>
              </a:rPr>
              <a:t>ネットワーク</a:t>
            </a:r>
            <a:endParaRPr kumimoji="1" lang="ja-JP" altLang="en-US" sz="1200" dirty="0">
              <a:solidFill>
                <a:srgbClr val="0000FF"/>
              </a:solidFill>
              <a:latin typeface="ＭＳ Ｐゴシック"/>
              <a:ea typeface="ＭＳ Ｐゴシック"/>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データ</a:t>
            </a:r>
          </a:p>
          <a:p>
            <a:pPr algn="ctr"/>
            <a:r>
              <a:rPr kumimoji="1" lang="ja-JP" altLang="en-US" sz="1000" dirty="0">
                <a:solidFill>
                  <a:srgbClr val="3366FF"/>
                </a:solidFill>
                <a:latin typeface="ＭＳ Ｐゴシック"/>
                <a:ea typeface="ＭＳ Ｐゴシック"/>
                <a:cs typeface="ＭＳ Ｐゴシック"/>
              </a:rPr>
              <a:t>ベース</a:t>
            </a: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運用管理</a:t>
            </a: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プログラム</a:t>
            </a:r>
          </a:p>
          <a:p>
            <a:pPr algn="ctr"/>
            <a:r>
              <a:rPr kumimoji="1" lang="ja-JP" altLang="en-US" sz="1000" dirty="0">
                <a:solidFill>
                  <a:srgbClr val="3366FF"/>
                </a:solidFill>
                <a:latin typeface="ＭＳ Ｐゴシック"/>
                <a:ea typeface="ＭＳ Ｐゴシック"/>
                <a:cs typeface="ＭＳ Ｐゴシック"/>
              </a:rPr>
              <a:t>実行環境</a:t>
            </a: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プログラム</a:t>
            </a:r>
          </a:p>
          <a:p>
            <a:pPr algn="ctr"/>
            <a:r>
              <a:rPr lang="ja-JP" altLang="en-US" sz="1000" dirty="0">
                <a:solidFill>
                  <a:srgbClr val="3366FF"/>
                </a:solidFill>
                <a:latin typeface="ＭＳ Ｐゴシック"/>
                <a:ea typeface="ＭＳ Ｐゴシック"/>
                <a:cs typeface="ＭＳ Ｐゴシック"/>
              </a:rPr>
              <a:t>開発環境</a:t>
            </a:r>
            <a:endParaRPr kumimoji="1" lang="ja-JP" altLang="en-US" sz="1000" dirty="0">
              <a:solidFill>
                <a:srgbClr val="3366FF"/>
              </a:solidFill>
              <a:latin typeface="ＭＳ Ｐゴシック"/>
              <a:ea typeface="ＭＳ Ｐゴシック"/>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認証管理</a:t>
            </a: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電子</a:t>
            </a:r>
          </a:p>
          <a:p>
            <a:pPr algn="ctr"/>
            <a:r>
              <a:rPr kumimoji="1" lang="ja-JP" altLang="en-US" sz="900" dirty="0">
                <a:solidFill>
                  <a:srgbClr val="33ACBD"/>
                </a:solidFill>
                <a:latin typeface="ＭＳ Ｐゴシック"/>
                <a:ea typeface="ＭＳ Ｐゴシック"/>
                <a:cs typeface="ＭＳ Ｐゴシック"/>
              </a:rPr>
              <a:t>メール</a:t>
            </a: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ＭＳ Ｐゴシック"/>
                <a:ea typeface="ＭＳ Ｐゴシック"/>
                <a:cs typeface="ＭＳ Ｐゴシック"/>
              </a:rPr>
              <a:t>ソーシャル</a:t>
            </a:r>
          </a:p>
          <a:p>
            <a:pPr algn="ctr"/>
            <a:r>
              <a:rPr lang="ja-JP" altLang="en-US" sz="800" dirty="0">
                <a:solidFill>
                  <a:srgbClr val="33ACBD"/>
                </a:solidFill>
                <a:latin typeface="ＭＳ Ｐゴシック"/>
                <a:ea typeface="ＭＳ Ｐゴシック"/>
                <a:cs typeface="ＭＳ Ｐゴシック"/>
              </a:rPr>
              <a:t>メディア</a:t>
            </a:r>
            <a:endParaRPr kumimoji="1" lang="ja-JP" altLang="en-US" sz="800" dirty="0">
              <a:solidFill>
                <a:srgbClr val="33ACBD"/>
              </a:solidFill>
              <a:latin typeface="ＭＳ Ｐゴシック"/>
              <a:ea typeface="ＭＳ Ｐゴシック"/>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新聞</a:t>
            </a:r>
          </a:p>
          <a:p>
            <a:pPr algn="ctr"/>
            <a:r>
              <a:rPr lang="ja-JP" altLang="en-US" sz="900" dirty="0">
                <a:solidFill>
                  <a:srgbClr val="33ACBD"/>
                </a:solidFill>
                <a:latin typeface="ＭＳ Ｐゴシック"/>
                <a:ea typeface="ＭＳ Ｐゴシック"/>
                <a:cs typeface="ＭＳ Ｐゴシック"/>
              </a:rPr>
              <a:t>ニュース</a:t>
            </a:r>
            <a:endParaRPr kumimoji="1" lang="ja-JP" altLang="en-US" sz="900" dirty="0">
              <a:solidFill>
                <a:srgbClr val="33ACBD"/>
              </a:solidFill>
              <a:latin typeface="ＭＳ Ｐゴシック"/>
              <a:ea typeface="ＭＳ Ｐゴシック"/>
              <a:cs typeface="ＭＳ Ｐゴシック"/>
            </a:endParaRPr>
          </a:p>
        </p:txBody>
      </p:sp>
      <p:sp>
        <p:nvSpPr>
          <p:cNvPr id="32" name="正方形/長方形 31"/>
          <p:cNvSpPr/>
          <p:nvPr/>
        </p:nvSpPr>
        <p:spPr>
          <a:xfrm>
            <a:off x="5924550" y="1397000"/>
            <a:ext cx="71120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ＭＳ Ｐゴシック"/>
                <a:ea typeface="ＭＳ Ｐゴシック"/>
                <a:cs typeface="ＭＳ Ｐゴシック"/>
              </a:rPr>
              <a:t>ショッピング</a:t>
            </a:r>
          </a:p>
        </p:txBody>
      </p:sp>
      <p:sp>
        <p:nvSpPr>
          <p:cNvPr id="33" name="正方形/長方形 32"/>
          <p:cNvSpPr/>
          <p:nvPr/>
        </p:nvSpPr>
        <p:spPr>
          <a:xfrm>
            <a:off x="6675439"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金融取引</a:t>
            </a:r>
          </a:p>
        </p:txBody>
      </p:sp>
      <p:sp>
        <p:nvSpPr>
          <p:cNvPr id="34" name="正方形/長方形 33"/>
          <p:cNvSpPr/>
          <p:nvPr/>
        </p:nvSpPr>
        <p:spPr>
          <a:xfrm>
            <a:off x="7341389"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900" dirty="0">
                <a:solidFill>
                  <a:srgbClr val="33ACBD"/>
                </a:solidFill>
                <a:latin typeface="ＭＳ Ｐゴシック"/>
                <a:ea typeface="ＭＳ Ｐゴシック"/>
                <a:cs typeface="ＭＳ Ｐゴシック"/>
              </a:rPr>
              <a:t>財務</a:t>
            </a:r>
          </a:p>
          <a:p>
            <a:pPr algn="ctr"/>
            <a:r>
              <a:rPr kumimoji="1" lang="ja-JP" altLang="en-US" sz="900" dirty="0">
                <a:solidFill>
                  <a:srgbClr val="33ACBD"/>
                </a:solidFill>
                <a:latin typeface="ＭＳ Ｐゴシック"/>
                <a:ea typeface="ＭＳ Ｐゴシック"/>
                <a:cs typeface="ＭＳ Ｐゴシック"/>
              </a:rPr>
              <a:t>会計</a:t>
            </a: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施設や設備</a:t>
            </a:r>
          </a:p>
        </p:txBody>
      </p:sp>
    </p:spTree>
    <p:extLst>
      <p:ext uri="{BB962C8B-B14F-4D97-AF65-F5344CB8AC3E}">
        <p14:creationId xmlns:p14="http://schemas.microsoft.com/office/powerpoint/2010/main" val="3640921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F5492-2BC2-D948-A008-B479A9BEDC22}"/>
              </a:ext>
            </a:extLst>
          </p:cNvPr>
          <p:cNvSpPr>
            <a:spLocks noGrp="1"/>
          </p:cNvSpPr>
          <p:nvPr>
            <p:ph type="title"/>
          </p:nvPr>
        </p:nvSpPr>
        <p:spPr>
          <a:xfrm>
            <a:off x="457200" y="274638"/>
            <a:ext cx="8686800" cy="416221"/>
          </a:xfrm>
        </p:spPr>
        <p:txBody>
          <a:bodyPr/>
          <a:lstStyle/>
          <a:p>
            <a:r>
              <a:rPr kumimoji="1" lang="ja-JP" altLang="en-US"/>
              <a:t>「クラウド･コンピューティング」という名称の由来</a:t>
            </a:r>
          </a:p>
        </p:txBody>
      </p:sp>
      <p:sp>
        <p:nvSpPr>
          <p:cNvPr id="3" name="スライド番号プレースホルダー 2">
            <a:extLst>
              <a:ext uri="{FF2B5EF4-FFF2-40B4-BE49-F238E27FC236}">
                <a16:creationId xmlns:a16="http://schemas.microsoft.com/office/drawing/2014/main" id="{B493FBE2-BB27-BC4A-8841-0E3818B20ECF}"/>
              </a:ext>
            </a:extLst>
          </p:cNvPr>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pic>
        <p:nvPicPr>
          <p:cNvPr id="4" name="図 3">
            <a:extLst>
              <a:ext uri="{FF2B5EF4-FFF2-40B4-BE49-F238E27FC236}">
                <a16:creationId xmlns:a16="http://schemas.microsoft.com/office/drawing/2014/main" id="{E646C75F-C573-C14B-8882-6D35FA45BA82}"/>
              </a:ext>
            </a:extLst>
          </p:cNvPr>
          <p:cNvPicPr>
            <a:picLocks noChangeAspect="1"/>
          </p:cNvPicPr>
          <p:nvPr/>
        </p:nvPicPr>
        <p:blipFill>
          <a:blip r:embed="rId2"/>
          <a:stretch>
            <a:fillRect/>
          </a:stretch>
        </p:blipFill>
        <p:spPr>
          <a:xfrm>
            <a:off x="62958" y="754644"/>
            <a:ext cx="9045755" cy="5833272"/>
          </a:xfrm>
          <a:prstGeom prst="rect">
            <a:avLst/>
          </a:prstGeom>
        </p:spPr>
      </p:pic>
      <p:pic>
        <p:nvPicPr>
          <p:cNvPr id="5" name="図 4">
            <a:extLst>
              <a:ext uri="{FF2B5EF4-FFF2-40B4-BE49-F238E27FC236}">
                <a16:creationId xmlns:a16="http://schemas.microsoft.com/office/drawing/2014/main" id="{C52D0182-B266-AE4D-9511-2C0F261B7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632" y="1547424"/>
            <a:ext cx="1223535" cy="1140946"/>
          </a:xfrm>
          <a:prstGeom prst="rect">
            <a:avLst/>
          </a:prstGeom>
        </p:spPr>
      </p:pic>
      <p:pic>
        <p:nvPicPr>
          <p:cNvPr id="6" name="図 5">
            <a:extLst>
              <a:ext uri="{FF2B5EF4-FFF2-40B4-BE49-F238E27FC236}">
                <a16:creationId xmlns:a16="http://schemas.microsoft.com/office/drawing/2014/main" id="{8A1C8773-70FD-0340-825F-01BD754C31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230" y="1111361"/>
            <a:ext cx="1223535" cy="1140946"/>
          </a:xfrm>
          <a:prstGeom prst="rect">
            <a:avLst/>
          </a:prstGeom>
        </p:spPr>
      </p:pic>
      <p:pic>
        <p:nvPicPr>
          <p:cNvPr id="7" name="図 6">
            <a:extLst>
              <a:ext uri="{FF2B5EF4-FFF2-40B4-BE49-F238E27FC236}">
                <a16:creationId xmlns:a16="http://schemas.microsoft.com/office/drawing/2014/main" id="{DBD9C428-3E36-2E43-9015-A0C90F344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3575" y="1169401"/>
            <a:ext cx="1223535" cy="1140946"/>
          </a:xfrm>
          <a:prstGeom prst="rect">
            <a:avLst/>
          </a:prstGeom>
        </p:spPr>
      </p:pic>
      <p:pic>
        <p:nvPicPr>
          <p:cNvPr id="8" name="図 7">
            <a:extLst>
              <a:ext uri="{FF2B5EF4-FFF2-40B4-BE49-F238E27FC236}">
                <a16:creationId xmlns:a16="http://schemas.microsoft.com/office/drawing/2014/main" id="{68021C9F-F4E5-1445-815C-BFBBBDE63E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12515" y="4174943"/>
            <a:ext cx="1334199" cy="1244140"/>
          </a:xfrm>
          <a:prstGeom prst="rect">
            <a:avLst/>
          </a:prstGeom>
        </p:spPr>
      </p:pic>
      <p:pic>
        <p:nvPicPr>
          <p:cNvPr id="9" name="図 8">
            <a:extLst>
              <a:ext uri="{FF2B5EF4-FFF2-40B4-BE49-F238E27FC236}">
                <a16:creationId xmlns:a16="http://schemas.microsoft.com/office/drawing/2014/main" id="{501DA7AA-A667-D849-A49B-FFBF1AB37E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2524" y="3948122"/>
            <a:ext cx="822054" cy="1099739"/>
          </a:xfrm>
          <a:prstGeom prst="rect">
            <a:avLst/>
          </a:prstGeom>
        </p:spPr>
      </p:pic>
      <p:pic>
        <p:nvPicPr>
          <p:cNvPr id="10" name="図 9">
            <a:extLst>
              <a:ext uri="{FF2B5EF4-FFF2-40B4-BE49-F238E27FC236}">
                <a16:creationId xmlns:a16="http://schemas.microsoft.com/office/drawing/2014/main" id="{C1F752B3-C74A-554C-B786-F478B3BA3C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4136" y="4071971"/>
            <a:ext cx="1008582" cy="1008582"/>
          </a:xfrm>
          <a:prstGeom prst="rect">
            <a:avLst/>
          </a:prstGeom>
        </p:spPr>
      </p:pic>
      <p:pic>
        <p:nvPicPr>
          <p:cNvPr id="11" name="図 10">
            <a:extLst>
              <a:ext uri="{FF2B5EF4-FFF2-40B4-BE49-F238E27FC236}">
                <a16:creationId xmlns:a16="http://schemas.microsoft.com/office/drawing/2014/main" id="{BA9815B7-6F23-354F-96E8-A58A0CCF4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3894" y="4273071"/>
            <a:ext cx="1446419" cy="1073564"/>
          </a:xfrm>
          <a:prstGeom prst="rect">
            <a:avLst/>
          </a:prstGeom>
        </p:spPr>
      </p:pic>
      <p:pic>
        <p:nvPicPr>
          <p:cNvPr id="12" name="図 11">
            <a:extLst>
              <a:ext uri="{FF2B5EF4-FFF2-40B4-BE49-F238E27FC236}">
                <a16:creationId xmlns:a16="http://schemas.microsoft.com/office/drawing/2014/main" id="{26D6F020-C6AC-BE41-8392-92D5DAD203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95150" y="4565898"/>
            <a:ext cx="1117365" cy="1262560"/>
          </a:xfrm>
          <a:prstGeom prst="rect">
            <a:avLst/>
          </a:prstGeom>
        </p:spPr>
      </p:pic>
      <p:grpSp>
        <p:nvGrpSpPr>
          <p:cNvPr id="20" name="グループ化 19">
            <a:extLst>
              <a:ext uri="{FF2B5EF4-FFF2-40B4-BE49-F238E27FC236}">
                <a16:creationId xmlns:a16="http://schemas.microsoft.com/office/drawing/2014/main" id="{856C9691-DFAF-9942-A756-F9FD0825A129}"/>
              </a:ext>
            </a:extLst>
          </p:cNvPr>
          <p:cNvGrpSpPr/>
          <p:nvPr/>
        </p:nvGrpSpPr>
        <p:grpSpPr>
          <a:xfrm>
            <a:off x="6383100" y="1102320"/>
            <a:ext cx="939310" cy="900114"/>
            <a:chOff x="7429574" y="1248019"/>
            <a:chExt cx="939310" cy="900114"/>
          </a:xfrm>
        </p:grpSpPr>
        <p:sp>
          <p:nvSpPr>
            <p:cNvPr id="14" name="正方形/長方形 13">
              <a:extLst>
                <a:ext uri="{FF2B5EF4-FFF2-40B4-BE49-F238E27FC236}">
                  <a16:creationId xmlns:a16="http://schemas.microsoft.com/office/drawing/2014/main" id="{1E28D4D2-3ED3-6B4B-BC73-E104A5D90B7A}"/>
                </a:ext>
              </a:extLst>
            </p:cNvPr>
            <p:cNvSpPr/>
            <p:nvPr/>
          </p:nvSpPr>
          <p:spPr>
            <a:xfrm>
              <a:off x="7493649" y="1248019"/>
              <a:ext cx="869555" cy="90011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6CB33341-9C6F-4B42-A30C-0CA45353EEB9}"/>
                </a:ext>
              </a:extLst>
            </p:cNvPr>
            <p:cNvSpPr/>
            <p:nvPr/>
          </p:nvSpPr>
          <p:spPr>
            <a:xfrm>
              <a:off x="7462308" y="1552213"/>
              <a:ext cx="869555" cy="580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C12BB93-D49B-CE4C-8B51-E6DC300BE32C}"/>
                </a:ext>
              </a:extLst>
            </p:cNvPr>
            <p:cNvSpPr/>
            <p:nvPr/>
          </p:nvSpPr>
          <p:spPr>
            <a:xfrm>
              <a:off x="7436647" y="1789069"/>
              <a:ext cx="863875" cy="26447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36AEA249-4EBF-A344-A948-B686BB74BCA3}"/>
                </a:ext>
              </a:extLst>
            </p:cNvPr>
            <p:cNvSpPr txBox="1"/>
            <p:nvPr/>
          </p:nvSpPr>
          <p:spPr>
            <a:xfrm>
              <a:off x="7436647" y="1301089"/>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アプリケーション</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8" name="テキスト ボックス 17">
              <a:extLst>
                <a:ext uri="{FF2B5EF4-FFF2-40B4-BE49-F238E27FC236}">
                  <a16:creationId xmlns:a16="http://schemas.microsoft.com/office/drawing/2014/main" id="{620EE0C1-86CC-1941-AB83-30E6BC5F043A}"/>
                </a:ext>
              </a:extLst>
            </p:cNvPr>
            <p:cNvSpPr txBox="1"/>
            <p:nvPr/>
          </p:nvSpPr>
          <p:spPr>
            <a:xfrm>
              <a:off x="7429574" y="1575568"/>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プラットフォーム</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9" name="テキスト ボックス 18">
              <a:extLst>
                <a:ext uri="{FF2B5EF4-FFF2-40B4-BE49-F238E27FC236}">
                  <a16:creationId xmlns:a16="http://schemas.microsoft.com/office/drawing/2014/main" id="{F5388998-5DA1-4345-8265-7A4A0EF721B3}"/>
                </a:ext>
              </a:extLst>
            </p:cNvPr>
            <p:cNvSpPr txBox="1"/>
            <p:nvPr/>
          </p:nvSpPr>
          <p:spPr>
            <a:xfrm>
              <a:off x="7444282" y="1850047"/>
              <a:ext cx="905858"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インフラ</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grpSp>
      <p:sp>
        <p:nvSpPr>
          <p:cNvPr id="21" name="左矢印 20">
            <a:extLst>
              <a:ext uri="{FF2B5EF4-FFF2-40B4-BE49-F238E27FC236}">
                <a16:creationId xmlns:a16="http://schemas.microsoft.com/office/drawing/2014/main" id="{E63D098B-F6DB-5844-925E-0BB04147B8E5}"/>
              </a:ext>
            </a:extLst>
          </p:cNvPr>
          <p:cNvSpPr/>
          <p:nvPr/>
        </p:nvSpPr>
        <p:spPr>
          <a:xfrm>
            <a:off x="6048186" y="1313387"/>
            <a:ext cx="199836" cy="47798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942121C-E811-294E-85B9-76594EF9B52B}"/>
              </a:ext>
            </a:extLst>
          </p:cNvPr>
          <p:cNvSpPr txBox="1"/>
          <p:nvPr/>
        </p:nvSpPr>
        <p:spPr>
          <a:xfrm>
            <a:off x="2672924" y="3112455"/>
            <a:ext cx="3773790" cy="800219"/>
          </a:xfrm>
          <a:prstGeom prst="rect">
            <a:avLst/>
          </a:prstGeom>
          <a:noFill/>
        </p:spPr>
        <p:txBody>
          <a:bodyPr wrap="none" rtlCol="0">
            <a:spAutoFit/>
          </a:bodyPr>
          <a:lstStyle/>
          <a:p>
            <a:r>
              <a:rPr kumimoji="1" lang="ja-JP" altLang="en-US" sz="3200">
                <a:solidFill>
                  <a:srgbClr val="0432FF"/>
                </a:solidFill>
                <a:latin typeface="Meiryo" panose="020B0604030504040204" pitchFamily="34" charset="-128"/>
                <a:ea typeface="Meiryo" panose="020B0604030504040204" pitchFamily="34" charset="-128"/>
              </a:rPr>
              <a:t>クラウド（</a:t>
            </a:r>
            <a:r>
              <a:rPr kumimoji="1" lang="en-US" altLang="ja-JP" sz="3200" dirty="0">
                <a:solidFill>
                  <a:srgbClr val="0432FF"/>
                </a:solidFill>
                <a:latin typeface="Meiryo" panose="020B0604030504040204" pitchFamily="34" charset="-128"/>
                <a:ea typeface="Meiryo" panose="020B0604030504040204" pitchFamily="34" charset="-128"/>
              </a:rPr>
              <a:t>Cloud</a:t>
            </a:r>
            <a:r>
              <a:rPr kumimoji="1" lang="ja-JP" altLang="en-US" sz="3200">
                <a:solidFill>
                  <a:srgbClr val="0432FF"/>
                </a:solidFill>
                <a:latin typeface="Meiryo" panose="020B0604030504040204" pitchFamily="34" charset="-128"/>
                <a:ea typeface="Meiryo" panose="020B0604030504040204" pitchFamily="34" charset="-128"/>
              </a:rPr>
              <a:t>）</a:t>
            </a:r>
            <a:endParaRPr kumimoji="1" lang="en-US" altLang="ja-JP" sz="3200" dirty="0">
              <a:solidFill>
                <a:srgbClr val="0432FF"/>
              </a:solidFill>
              <a:latin typeface="Meiryo" panose="020B0604030504040204" pitchFamily="34" charset="-128"/>
              <a:ea typeface="Meiryo" panose="020B0604030504040204" pitchFamily="34" charset="-128"/>
            </a:endParaRPr>
          </a:p>
          <a:p>
            <a:r>
              <a:rPr kumimoji="1" lang="ja-JP" altLang="en-US" sz="1400">
                <a:solidFill>
                  <a:srgbClr val="0432FF"/>
                </a:solidFill>
                <a:latin typeface="Meiryo" panose="020B0604030504040204" pitchFamily="34" charset="-128"/>
                <a:ea typeface="Meiryo" panose="020B0604030504040204" pitchFamily="34" charset="-128"/>
              </a:rPr>
              <a:t>＝ネットワークあるいは</a:t>
            </a:r>
            <a:r>
              <a:rPr lang="ja-JP" altLang="en-US" sz="1400">
                <a:solidFill>
                  <a:srgbClr val="0432FF"/>
                </a:solidFill>
                <a:latin typeface="Meiryo" panose="020B0604030504040204" pitchFamily="34" charset="-128"/>
                <a:ea typeface="Meiryo" panose="020B0604030504040204" pitchFamily="34" charset="-128"/>
              </a:rPr>
              <a:t>インターネット</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D554E3B-6253-1A4B-BBCB-5A9593B6CECE}"/>
              </a:ext>
            </a:extLst>
          </p:cNvPr>
          <p:cNvSpPr txBox="1"/>
          <p:nvPr/>
        </p:nvSpPr>
        <p:spPr>
          <a:xfrm>
            <a:off x="3659396" y="5985927"/>
            <a:ext cx="4339650" cy="46166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ネットワークの向こう側にあるコンピュータ（サーバー）を</a:t>
            </a:r>
            <a:endParaRPr kumimoji="1"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ネットワークを介して使う仕組み</a:t>
            </a:r>
          </a:p>
        </p:txBody>
      </p:sp>
      <p:sp>
        <p:nvSpPr>
          <p:cNvPr id="24" name="テキスト ボックス 23">
            <a:extLst>
              <a:ext uri="{FF2B5EF4-FFF2-40B4-BE49-F238E27FC236}">
                <a16:creationId xmlns:a16="http://schemas.microsoft.com/office/drawing/2014/main" id="{6D013371-EBD1-144C-8432-5434723FBC80}"/>
              </a:ext>
            </a:extLst>
          </p:cNvPr>
          <p:cNvSpPr txBox="1"/>
          <p:nvPr/>
        </p:nvSpPr>
        <p:spPr>
          <a:xfrm>
            <a:off x="997792" y="5937118"/>
            <a:ext cx="2698175" cy="553998"/>
          </a:xfrm>
          <a:prstGeom prst="rect">
            <a:avLst/>
          </a:prstGeom>
          <a:noFill/>
        </p:spPr>
        <p:txBody>
          <a:bodyPr wrap="none" rtlCol="0">
            <a:spAutoFit/>
          </a:bodyPr>
          <a:lstStyle/>
          <a:p>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r"/>
            <a:r>
              <a:rPr lang="en-US" altLang="ja-JP" sz="1600" dirty="0">
                <a:solidFill>
                  <a:srgbClr val="0432FF"/>
                </a:solidFill>
                <a:latin typeface="Meiryo" panose="020B0604030504040204" pitchFamily="34" charset="-128"/>
                <a:ea typeface="Meiryo" panose="020B0604030504040204" pitchFamily="34" charset="-128"/>
              </a:rPr>
              <a:t>Cloud Computing</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426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59C85-238F-6F48-A8F6-7D97158CCD1C}"/>
              </a:ext>
            </a:extLst>
          </p:cNvPr>
          <p:cNvSpPr>
            <a:spLocks noGrp="1"/>
          </p:cNvSpPr>
          <p:nvPr>
            <p:ph type="title"/>
          </p:nvPr>
        </p:nvSpPr>
        <p:spPr/>
        <p:txBody>
          <a:bodyPr/>
          <a:lstStyle/>
          <a:p>
            <a:r>
              <a:rPr lang="en-US" altLang="ja-JP" b="1" dirty="0"/>
              <a:t>amazon go</a:t>
            </a:r>
            <a:r>
              <a:rPr lang="ja-JP" altLang="en-US" dirty="0"/>
              <a:t>：無人のスーパー・マーケット</a:t>
            </a:r>
            <a:endParaRPr kumimoji="1" lang="ja-JP" altLang="en-US" dirty="0"/>
          </a:p>
        </p:txBody>
      </p:sp>
      <p:sp>
        <p:nvSpPr>
          <p:cNvPr id="3" name="スライド番号プレースホルダー 2">
            <a:extLst>
              <a:ext uri="{FF2B5EF4-FFF2-40B4-BE49-F238E27FC236}">
                <a16:creationId xmlns:a16="http://schemas.microsoft.com/office/drawing/2014/main" id="{D4708542-6200-8540-923D-D4FDEA69DF42}"/>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6" name="図 5">
            <a:hlinkClick r:id="rId2"/>
            <a:extLst>
              <a:ext uri="{FF2B5EF4-FFF2-40B4-BE49-F238E27FC236}">
                <a16:creationId xmlns:a16="http://schemas.microsoft.com/office/drawing/2014/main" id="{825A8C8C-262E-484C-9802-578A8EE1F931}"/>
              </a:ext>
            </a:extLst>
          </p:cNvPr>
          <p:cNvPicPr>
            <a:picLocks noChangeAspect="1"/>
          </p:cNvPicPr>
          <p:nvPr/>
        </p:nvPicPr>
        <p:blipFill>
          <a:blip r:embed="rId3"/>
          <a:stretch>
            <a:fillRect/>
          </a:stretch>
        </p:blipFill>
        <p:spPr>
          <a:xfrm>
            <a:off x="508000" y="1075764"/>
            <a:ext cx="8128000" cy="4572000"/>
          </a:xfrm>
          <a:prstGeom prst="rect">
            <a:avLst/>
          </a:prstGeom>
          <a:ln>
            <a:noFill/>
          </a:ln>
          <a:effectLst>
            <a:outerShdw blurRad="292100" dist="139700" dir="2700000" algn="tl" rotWithShape="0">
              <a:srgbClr val="333333">
                <a:alpha val="65000"/>
              </a:srgbClr>
            </a:outerShdw>
          </a:effectLst>
        </p:spPr>
      </p:pic>
      <p:sp>
        <p:nvSpPr>
          <p:cNvPr id="7" name="正方形/長方形 6">
            <a:extLst>
              <a:ext uri="{FF2B5EF4-FFF2-40B4-BE49-F238E27FC236}">
                <a16:creationId xmlns:a16="http://schemas.microsoft.com/office/drawing/2014/main" id="{C110912E-1F25-A445-BCE1-7C0609562D31}"/>
              </a:ext>
            </a:extLst>
          </p:cNvPr>
          <p:cNvSpPr/>
          <p:nvPr/>
        </p:nvSpPr>
        <p:spPr>
          <a:xfrm>
            <a:off x="2269126" y="5857345"/>
            <a:ext cx="4605748" cy="584775"/>
          </a:xfrm>
          <a:prstGeom prst="rect">
            <a:avLst/>
          </a:prstGeom>
        </p:spPr>
        <p:txBody>
          <a:bodyPr wrap="none">
            <a:spAutoFit/>
          </a:bodyPr>
          <a:lstStyle/>
          <a:p>
            <a:r>
              <a:rPr lang="en-US" altLang="ja-JP" sz="3200" dirty="0">
                <a:solidFill>
                  <a:schemeClr val="tx1">
                    <a:lumMod val="50000"/>
                    <a:lumOff val="50000"/>
                  </a:schemeClr>
                </a:solidFill>
                <a:latin typeface="Century Gothic" panose="020B0502020202020204" pitchFamily="34" charset="0"/>
                <a:ea typeface="DFPGyoSho-Lt" panose="03000300010101010101" pitchFamily="66" charset="-128"/>
              </a:rPr>
              <a:t>No lines, no checkout!</a:t>
            </a:r>
            <a:endParaRPr lang="ja-JP" altLang="en-US" sz="3200" dirty="0">
              <a:solidFill>
                <a:schemeClr val="tx1">
                  <a:lumMod val="50000"/>
                  <a:lumOff val="50000"/>
                </a:schemeClr>
              </a:solidFill>
              <a:latin typeface="Century Gothic" panose="020B0502020202020204" pitchFamily="34" charset="0"/>
              <a:ea typeface="DFPGyoSho-Lt" panose="03000300010101010101" pitchFamily="66" charset="-128"/>
            </a:endParaRPr>
          </a:p>
        </p:txBody>
      </p:sp>
    </p:spTree>
    <p:extLst>
      <p:ext uri="{BB962C8B-B14F-4D97-AF65-F5344CB8AC3E}">
        <p14:creationId xmlns:p14="http://schemas.microsoft.com/office/powerpoint/2010/main" val="3833819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正方形/長方形 133"/>
          <p:cNvSpPr/>
          <p:nvPr/>
        </p:nvSpPr>
        <p:spPr>
          <a:xfrm>
            <a:off x="722631" y="876150"/>
            <a:ext cx="2089150" cy="54527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二等辺三角形 22"/>
          <p:cNvSpPr/>
          <p:nvPr/>
        </p:nvSpPr>
        <p:spPr>
          <a:xfrm flipV="1">
            <a:off x="1295400" y="1737776"/>
            <a:ext cx="381000" cy="135469"/>
          </a:xfrm>
          <a:prstGeom prst="triangle">
            <a:avLst/>
          </a:prstGeom>
          <a:noFill/>
          <a:ln>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440181" y="1681904"/>
            <a:ext cx="90169" cy="527896"/>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「自家発電モデル」から「発電所モデル」へ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20" name="直角三角形 19"/>
          <p:cNvSpPr/>
          <p:nvPr/>
        </p:nvSpPr>
        <p:spPr>
          <a:xfrm>
            <a:off x="1244600" y="1873249"/>
            <a:ext cx="488950" cy="336551"/>
          </a:xfrm>
          <a:prstGeom prst="rtTriangle">
            <a:avLst/>
          </a:prstGeom>
          <a:solidFill>
            <a:srgbClr val="59595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片側の 2 つの角を切り取った四角形 20"/>
          <p:cNvSpPr/>
          <p:nvPr/>
        </p:nvSpPr>
        <p:spPr>
          <a:xfrm>
            <a:off x="1746250" y="1435100"/>
            <a:ext cx="387350" cy="674359"/>
          </a:xfrm>
          <a:prstGeom prst="snip2Same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244600" y="20324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1746250" y="1692491"/>
            <a:ext cx="273050" cy="18626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p:cNvSpPr/>
          <p:nvPr/>
        </p:nvSpPr>
        <p:spPr>
          <a:xfrm>
            <a:off x="1746250" y="1508760"/>
            <a:ext cx="387350" cy="45719"/>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3" name="図形グループ 112"/>
          <p:cNvGrpSpPr/>
          <p:nvPr/>
        </p:nvGrpSpPr>
        <p:grpSpPr>
          <a:xfrm>
            <a:off x="1014147" y="4754752"/>
            <a:ext cx="1552502" cy="596988"/>
            <a:chOff x="946150" y="4404782"/>
            <a:chExt cx="1885950" cy="569809"/>
          </a:xfrm>
        </p:grpSpPr>
        <p:sp>
          <p:nvSpPr>
            <p:cNvPr id="101" name="正方形/長方形 100"/>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フローチャート: 論理積ゲート 99"/>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フローチャート: 論理積ゲート 109"/>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7" name="テキスト ボックス 136"/>
          <p:cNvSpPr txBox="1"/>
          <p:nvPr/>
        </p:nvSpPr>
        <p:spPr>
          <a:xfrm>
            <a:off x="784693" y="959686"/>
            <a:ext cx="1915909" cy="369332"/>
          </a:xfrm>
          <a:prstGeom prst="rect">
            <a:avLst/>
          </a:prstGeom>
          <a:noFill/>
        </p:spPr>
        <p:txBody>
          <a:bodyPr wrap="none" rtlCol="0">
            <a:spAutoFit/>
          </a:bodyPr>
          <a:lstStyle/>
          <a:p>
            <a:pPr algn="ctr"/>
            <a:r>
              <a:rPr kumimoji="1" lang="ja-JP" altLang="en-US" dirty="0"/>
              <a:t>工場内・発電設備</a:t>
            </a:r>
          </a:p>
        </p:txBody>
      </p:sp>
      <p:sp>
        <p:nvSpPr>
          <p:cNvPr id="197" name="テキスト ボックス 196"/>
          <p:cNvSpPr txBox="1"/>
          <p:nvPr/>
        </p:nvSpPr>
        <p:spPr>
          <a:xfrm>
            <a:off x="716281" y="5821107"/>
            <a:ext cx="2094605" cy="400110"/>
          </a:xfrm>
          <a:prstGeom prst="rect">
            <a:avLst/>
          </a:prstGeom>
          <a:noFill/>
        </p:spPr>
        <p:txBody>
          <a:bodyPr wrap="square" rtlCol="0">
            <a:spAutoFit/>
          </a:bodyPr>
          <a:lstStyle/>
          <a:p>
            <a:pPr marL="171450" indent="-171450">
              <a:buFont typeface="Wingdings" charset="2"/>
              <a:buChar char="v"/>
            </a:pPr>
            <a:r>
              <a:rPr lang="ja-JP" altLang="en-US" sz="1000" dirty="0">
                <a:effectLst/>
              </a:rPr>
              <a:t>設備の運用・管理・保守は自前</a:t>
            </a:r>
          </a:p>
          <a:p>
            <a:pPr marL="171450" indent="-171450">
              <a:buFont typeface="Wingdings" charset="2"/>
              <a:buChar char="v"/>
            </a:pPr>
            <a:r>
              <a:rPr kumimoji="1" lang="ja-JP" altLang="en-US" sz="1000" dirty="0">
                <a:effectLst/>
              </a:rPr>
              <a:t>需要変動に柔軟性なし</a:t>
            </a:r>
          </a:p>
        </p:txBody>
      </p:sp>
      <p:sp>
        <p:nvSpPr>
          <p:cNvPr id="198" name="正方形/長方形 197"/>
          <p:cNvSpPr/>
          <p:nvPr/>
        </p:nvSpPr>
        <p:spPr>
          <a:xfrm>
            <a:off x="698626" y="2332760"/>
            <a:ext cx="2118610" cy="461665"/>
          </a:xfrm>
          <a:prstGeom prst="rect">
            <a:avLst/>
          </a:prstGeom>
        </p:spPr>
        <p:txBody>
          <a:bodyPr wrap="square">
            <a:spAutoFit/>
          </a:bodyPr>
          <a:lstStyle/>
          <a:p>
            <a:pPr lvl="0" algn="ctr"/>
            <a:r>
              <a:rPr lang="ja-JP" altLang="en-US" sz="1200" dirty="0">
                <a:solidFill>
                  <a:prstClr val="black"/>
                </a:solidFill>
              </a:rPr>
              <a:t>電力供給が不安定</a:t>
            </a:r>
          </a:p>
          <a:p>
            <a:pPr lvl="0" algn="ctr"/>
            <a:r>
              <a:rPr lang="ja-JP" altLang="en-US" sz="1200" dirty="0">
                <a:solidFill>
                  <a:prstClr val="black"/>
                </a:solidFill>
              </a:rPr>
              <a:t>自前で発電設備を所有</a:t>
            </a:r>
            <a:endParaRPr lang="en-US" altLang="ja-JP" sz="1200" dirty="0">
              <a:solidFill>
                <a:prstClr val="black"/>
              </a:solidFill>
            </a:endParaRPr>
          </a:p>
        </p:txBody>
      </p:sp>
      <p:sp>
        <p:nvSpPr>
          <p:cNvPr id="203" name="テキスト ボックス 202"/>
          <p:cNvSpPr txBox="1"/>
          <p:nvPr/>
        </p:nvSpPr>
        <p:spPr>
          <a:xfrm>
            <a:off x="1019128" y="5338051"/>
            <a:ext cx="1454244" cy="369332"/>
          </a:xfrm>
          <a:prstGeom prst="rect">
            <a:avLst/>
          </a:prstGeom>
          <a:noFill/>
        </p:spPr>
        <p:txBody>
          <a:bodyPr wrap="none" rtlCol="0">
            <a:spAutoFit/>
          </a:bodyPr>
          <a:lstStyle/>
          <a:p>
            <a:r>
              <a:rPr kumimoji="1" lang="ja-JP" altLang="en-US" dirty="0"/>
              <a:t>工場内・設備</a:t>
            </a:r>
          </a:p>
        </p:txBody>
      </p:sp>
      <p:sp>
        <p:nvSpPr>
          <p:cNvPr id="206" name="下矢印 205"/>
          <p:cNvSpPr/>
          <p:nvPr/>
        </p:nvSpPr>
        <p:spPr>
          <a:xfrm>
            <a:off x="1468748" y="2868503"/>
            <a:ext cx="508789" cy="155274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ＭＳ Ｐゴシック"/>
                <a:ea typeface="ＭＳ Ｐゴシック"/>
                <a:cs typeface="ＭＳ Ｐゴシック"/>
              </a:rPr>
              <a:t>電　力</a:t>
            </a:r>
          </a:p>
        </p:txBody>
      </p:sp>
      <p:grpSp>
        <p:nvGrpSpPr>
          <p:cNvPr id="13" name="図形グループ 12"/>
          <p:cNvGrpSpPr/>
          <p:nvPr/>
        </p:nvGrpSpPr>
        <p:grpSpPr>
          <a:xfrm>
            <a:off x="2920484" y="871069"/>
            <a:ext cx="2851665" cy="5462467"/>
            <a:chOff x="2920484" y="871069"/>
            <a:chExt cx="2851665" cy="5462467"/>
          </a:xfrm>
        </p:grpSpPr>
        <p:sp>
          <p:nvSpPr>
            <p:cNvPr id="212" name="下矢印 211"/>
            <p:cNvSpPr/>
            <p:nvPr/>
          </p:nvSpPr>
          <p:spPr>
            <a:xfrm rot="16200000" flipH="1">
              <a:off x="5080645" y="3277089"/>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下矢印 212"/>
            <p:cNvSpPr/>
            <p:nvPr/>
          </p:nvSpPr>
          <p:spPr>
            <a:xfrm rot="5400000">
              <a:off x="3665921" y="327708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下矢印 209"/>
            <p:cNvSpPr/>
            <p:nvPr/>
          </p:nvSpPr>
          <p:spPr>
            <a:xfrm rot="2759071">
              <a:off x="3838035" y="377485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下矢印 210"/>
            <p:cNvSpPr/>
            <p:nvPr/>
          </p:nvSpPr>
          <p:spPr>
            <a:xfrm rot="18840929" flipH="1">
              <a:off x="4848116" y="3779477"/>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下矢印 208"/>
            <p:cNvSpPr/>
            <p:nvPr/>
          </p:nvSpPr>
          <p:spPr>
            <a:xfrm>
              <a:off x="4360276" y="2868503"/>
              <a:ext cx="427624" cy="155274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3531791" y="4499505"/>
              <a:ext cx="2088038" cy="183403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3531712" y="871069"/>
              <a:ext cx="2088038" cy="194922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4080933" y="1703917"/>
              <a:ext cx="482600" cy="550333"/>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419600" y="1873249"/>
              <a:ext cx="736600" cy="38946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051300" y="2067983"/>
              <a:ext cx="736600" cy="23199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936068"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838701"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834467"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4931835"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34461"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931829"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834455"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4931823"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p:cNvSpPr/>
            <p:nvPr/>
          </p:nvSpPr>
          <p:spPr>
            <a:xfrm flipV="1">
              <a:off x="4156869" y="1635762"/>
              <a:ext cx="326231" cy="185831"/>
            </a:xfrm>
            <a:prstGeom prst="trapezoid">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二等辺三角形 126"/>
            <p:cNvSpPr/>
            <p:nvPr/>
          </p:nvSpPr>
          <p:spPr>
            <a:xfrm flipV="1">
              <a:off x="4575810" y="322682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4720591" y="317095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二等辺三角形 128"/>
            <p:cNvSpPr/>
            <p:nvPr/>
          </p:nvSpPr>
          <p:spPr>
            <a:xfrm flipV="1">
              <a:off x="4393992" y="336017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538773" y="330430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二等辺三角形 130"/>
            <p:cNvSpPr/>
            <p:nvPr/>
          </p:nvSpPr>
          <p:spPr>
            <a:xfrm flipV="1">
              <a:off x="4193541" y="3490775"/>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4338322" y="3434903"/>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テキスト ボックス 132"/>
            <p:cNvSpPr txBox="1"/>
            <p:nvPr/>
          </p:nvSpPr>
          <p:spPr>
            <a:xfrm>
              <a:off x="3617857" y="959686"/>
              <a:ext cx="1915909" cy="369332"/>
            </a:xfrm>
            <a:prstGeom prst="rect">
              <a:avLst/>
            </a:prstGeom>
            <a:noFill/>
          </p:spPr>
          <p:txBody>
            <a:bodyPr wrap="none" rtlCol="0">
              <a:spAutoFit/>
            </a:bodyPr>
            <a:lstStyle/>
            <a:p>
              <a:pPr algn="ctr"/>
              <a:r>
                <a:rPr kumimoji="1" lang="ja-JP" altLang="en-US" dirty="0"/>
                <a:t>電力会社・発電所</a:t>
              </a:r>
            </a:p>
          </p:txBody>
        </p:sp>
        <p:grpSp>
          <p:nvGrpSpPr>
            <p:cNvPr id="179" name="図形グループ 178"/>
            <p:cNvGrpSpPr/>
            <p:nvPr/>
          </p:nvGrpSpPr>
          <p:grpSpPr>
            <a:xfrm>
              <a:off x="3794162" y="4747061"/>
              <a:ext cx="1552502" cy="596988"/>
              <a:chOff x="946150" y="4404782"/>
              <a:chExt cx="1885950" cy="569809"/>
            </a:xfrm>
          </p:grpSpPr>
          <p:sp>
            <p:nvSpPr>
              <p:cNvPr id="180" name="正方形/長方形 179"/>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フローチャート: 論理積ゲート 180"/>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フローチャート: 論理積ゲート 188"/>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正方形/長方形 190"/>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5" name="正方形/長方形 194"/>
            <p:cNvSpPr/>
            <p:nvPr/>
          </p:nvSpPr>
          <p:spPr>
            <a:xfrm>
              <a:off x="3652704" y="2332760"/>
              <a:ext cx="1899138" cy="461665"/>
            </a:xfrm>
            <a:prstGeom prst="rect">
              <a:avLst/>
            </a:prstGeom>
          </p:spPr>
          <p:txBody>
            <a:bodyPr wrap="square">
              <a:spAutoFit/>
            </a:bodyPr>
            <a:lstStyle/>
            <a:p>
              <a:pPr algn="ctr"/>
              <a:r>
                <a:rPr lang="ja-JP" altLang="en-US" sz="1200" dirty="0"/>
                <a:t>大規模な発電設備</a:t>
              </a:r>
            </a:p>
            <a:p>
              <a:pPr algn="ctr"/>
              <a:r>
                <a:rPr lang="ja-JP" altLang="en-US" sz="1200" dirty="0"/>
                <a:t>低料金で安定供給を実現</a:t>
              </a:r>
            </a:p>
          </p:txBody>
        </p:sp>
        <p:sp>
          <p:nvSpPr>
            <p:cNvPr id="199" name="テキスト ボックス 198"/>
            <p:cNvSpPr txBox="1"/>
            <p:nvPr/>
          </p:nvSpPr>
          <p:spPr>
            <a:xfrm>
              <a:off x="3524250"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a:t>設備の運用・管理・保守から解放</a:t>
              </a:r>
            </a:p>
            <a:p>
              <a:pPr marL="171450" indent="-171450">
                <a:buFont typeface="Wingdings" charset="2"/>
                <a:buChar char="v"/>
              </a:pPr>
              <a:r>
                <a:rPr lang="ja-JP" altLang="en-US" sz="1000" dirty="0"/>
                <a:t>需要変動に柔軟に対応</a:t>
              </a:r>
              <a:endParaRPr kumimoji="1" lang="ja-JP" altLang="en-US" sz="1000" dirty="0"/>
            </a:p>
          </p:txBody>
        </p:sp>
        <p:sp>
          <p:nvSpPr>
            <p:cNvPr id="204" name="テキスト ボックス 203"/>
            <p:cNvSpPr txBox="1"/>
            <p:nvPr/>
          </p:nvSpPr>
          <p:spPr>
            <a:xfrm>
              <a:off x="3848518" y="5340845"/>
              <a:ext cx="1454244" cy="369332"/>
            </a:xfrm>
            <a:prstGeom prst="rect">
              <a:avLst/>
            </a:prstGeom>
            <a:noFill/>
          </p:spPr>
          <p:txBody>
            <a:bodyPr wrap="none" rtlCol="0">
              <a:spAutoFit/>
            </a:bodyPr>
            <a:lstStyle/>
            <a:p>
              <a:r>
                <a:rPr kumimoji="1" lang="ja-JP" altLang="en-US" dirty="0"/>
                <a:t>工場内・設備</a:t>
              </a:r>
            </a:p>
          </p:txBody>
        </p:sp>
        <p:sp>
          <p:nvSpPr>
            <p:cNvPr id="224" name="テキスト ボックス 223"/>
            <p:cNvSpPr txBox="1"/>
            <p:nvPr/>
          </p:nvSpPr>
          <p:spPr>
            <a:xfrm>
              <a:off x="4178367" y="3922296"/>
              <a:ext cx="800219" cy="338554"/>
            </a:xfrm>
            <a:prstGeom prst="rect">
              <a:avLst/>
            </a:prstGeom>
            <a:noFill/>
          </p:spPr>
          <p:txBody>
            <a:bodyPr wrap="none" rtlCol="0">
              <a:spAutoFit/>
            </a:bodyPr>
            <a:lstStyle/>
            <a:p>
              <a:r>
                <a:rPr kumimoji="1" lang="ja-JP" altLang="en-US" sz="1600" dirty="0"/>
                <a:t>送電網</a:t>
              </a:r>
            </a:p>
          </p:txBody>
        </p:sp>
        <p:sp>
          <p:nvSpPr>
            <p:cNvPr id="226" name="二等辺三角形 225"/>
            <p:cNvSpPr/>
            <p:nvPr/>
          </p:nvSpPr>
          <p:spPr>
            <a:xfrm rot="5400000">
              <a:off x="2203602" y="3416181"/>
              <a:ext cx="1853892" cy="420127"/>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5619829" y="876150"/>
            <a:ext cx="2974162" cy="5452768"/>
            <a:chOff x="5619829" y="876150"/>
            <a:chExt cx="2974162" cy="5452768"/>
          </a:xfrm>
        </p:grpSpPr>
        <p:sp>
          <p:nvSpPr>
            <p:cNvPr id="194" name="正方形/長方形 193"/>
            <p:cNvSpPr/>
            <p:nvPr/>
          </p:nvSpPr>
          <p:spPr>
            <a:xfrm>
              <a:off x="6346092" y="4494886"/>
              <a:ext cx="2089150" cy="183403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6346092" y="876150"/>
              <a:ext cx="2089150" cy="19441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6500446" y="1403350"/>
              <a:ext cx="317500" cy="157483"/>
              <a:chOff x="6769100" y="1390650"/>
              <a:chExt cx="317500" cy="157483"/>
            </a:xfrm>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6500446" y="1596812"/>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a:stCxn id="42" idx="6"/>
                <a:endCxn id="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6500446" y="1778405"/>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a:stCxn id="46" idx="6"/>
                <a:endCxn id="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6500446" y="2137408"/>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a:stCxn id="50" idx="6"/>
                <a:endCxn id="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500446" y="1954093"/>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a:stCxn id="54" idx="6"/>
                <a:endCxn id="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70700" y="1405891"/>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70700" y="1599353"/>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a:stCxn id="62" idx="6"/>
                <a:endCxn id="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4" name="図形グループ 63"/>
            <p:cNvGrpSpPr/>
            <p:nvPr/>
          </p:nvGrpSpPr>
          <p:grpSpPr>
            <a:xfrm>
              <a:off x="6870700" y="1780946"/>
              <a:ext cx="317500" cy="157483"/>
              <a:chOff x="6769100" y="1390650"/>
              <a:chExt cx="317500" cy="157483"/>
            </a:xfrm>
          </p:grpSpPr>
          <p:sp>
            <p:nvSpPr>
              <p:cNvPr id="65" name="正方形/長方形 6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a:stCxn id="66" idx="6"/>
                <a:endCxn id="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8" name="図形グループ 67"/>
            <p:cNvGrpSpPr/>
            <p:nvPr/>
          </p:nvGrpSpPr>
          <p:grpSpPr>
            <a:xfrm>
              <a:off x="6870700" y="2139949"/>
              <a:ext cx="317500" cy="157483"/>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a:stCxn id="70" idx="6"/>
                <a:endCxn id="6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870700" y="1956634"/>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a:stCxn id="74" idx="6"/>
                <a:endCxn id="7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5350" y="1408432"/>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a:stCxn id="78" idx="6"/>
                <a:endCxn id="7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5350" y="1601894"/>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a:stCxn id="82" idx="6"/>
                <a:endCxn id="8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7245350" y="1783487"/>
              <a:ext cx="317500" cy="157483"/>
              <a:chOff x="6769100" y="1390650"/>
              <a:chExt cx="317500" cy="157483"/>
            </a:xfrm>
          </p:grpSpPr>
          <p:sp>
            <p:nvSpPr>
              <p:cNvPr id="85" name="正方形/長方形 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p:cNvCxnSpPr>
                <a:stCxn id="86" idx="6"/>
                <a:endCxn id="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8" name="図形グループ 87"/>
            <p:cNvGrpSpPr/>
            <p:nvPr/>
          </p:nvGrpSpPr>
          <p:grpSpPr>
            <a:xfrm>
              <a:off x="7245350" y="2142490"/>
              <a:ext cx="317500" cy="157483"/>
              <a:chOff x="6769100" y="1390650"/>
              <a:chExt cx="317500" cy="157483"/>
            </a:xfrm>
          </p:grpSpPr>
          <p:sp>
            <p:nvSpPr>
              <p:cNvPr id="89" name="正方形/長方形 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1" name="直線コネクタ 90"/>
              <p:cNvCxnSpPr>
                <a:stCxn id="90" idx="6"/>
                <a:endCxn id="8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245350" y="1959175"/>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a:stCxn id="94" idx="6"/>
                <a:endCxn id="9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2"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63903"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4003"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5492"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 name="テキスト ボックス 137"/>
            <p:cNvSpPr txBox="1"/>
            <p:nvPr/>
          </p:nvSpPr>
          <p:spPr>
            <a:xfrm>
              <a:off x="6577699" y="959686"/>
              <a:ext cx="1613843" cy="369332"/>
            </a:xfrm>
            <a:prstGeom prst="rect">
              <a:avLst/>
            </a:prstGeom>
            <a:noFill/>
          </p:spPr>
          <p:txBody>
            <a:bodyPr wrap="none" rtlCol="0">
              <a:spAutoFit/>
            </a:bodyPr>
            <a:lstStyle/>
            <a:p>
              <a:pPr algn="ctr"/>
              <a:r>
                <a:rPr lang="ja-JP" altLang="en-US" dirty="0"/>
                <a:t>データセンター</a:t>
              </a:r>
              <a:endParaRPr kumimoji="1" lang="ja-JP" altLang="en-US" dirty="0"/>
            </a:p>
          </p:txBody>
        </p:sp>
        <p:grpSp>
          <p:nvGrpSpPr>
            <p:cNvPr id="139" name="図形グループ 138"/>
            <p:cNvGrpSpPr/>
            <p:nvPr/>
          </p:nvGrpSpPr>
          <p:grpSpPr>
            <a:xfrm>
              <a:off x="7598996" y="1405891"/>
              <a:ext cx="317500" cy="157483"/>
              <a:chOff x="6769100" y="1390650"/>
              <a:chExt cx="317500" cy="157483"/>
            </a:xfrm>
          </p:grpSpPr>
          <p:sp>
            <p:nvSpPr>
              <p:cNvPr id="140" name="正方形/長方形 1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2" name="直線コネクタ 141"/>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142"/>
            <p:cNvGrpSpPr/>
            <p:nvPr/>
          </p:nvGrpSpPr>
          <p:grpSpPr>
            <a:xfrm>
              <a:off x="7598996" y="1599353"/>
              <a:ext cx="317500" cy="157483"/>
              <a:chOff x="6769100" y="1390650"/>
              <a:chExt cx="317500" cy="157483"/>
            </a:xfrm>
          </p:grpSpPr>
          <p:sp>
            <p:nvSpPr>
              <p:cNvPr id="144" name="正方形/長方形 1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6" name="直線コネクタ 145"/>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146"/>
            <p:cNvGrpSpPr/>
            <p:nvPr/>
          </p:nvGrpSpPr>
          <p:grpSpPr>
            <a:xfrm>
              <a:off x="7598996" y="1780946"/>
              <a:ext cx="317500" cy="157483"/>
              <a:chOff x="6769100" y="1390650"/>
              <a:chExt cx="317500" cy="157483"/>
            </a:xfrm>
          </p:grpSpPr>
          <p:sp>
            <p:nvSpPr>
              <p:cNvPr id="148" name="正方形/長方形 1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0" name="直線コネクタ 149"/>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 name="図形グループ 150"/>
            <p:cNvGrpSpPr/>
            <p:nvPr/>
          </p:nvGrpSpPr>
          <p:grpSpPr>
            <a:xfrm>
              <a:off x="7598996" y="2139949"/>
              <a:ext cx="317500" cy="157483"/>
              <a:chOff x="6769100" y="1390650"/>
              <a:chExt cx="317500" cy="157483"/>
            </a:xfrm>
          </p:grpSpPr>
          <p:sp>
            <p:nvSpPr>
              <p:cNvPr id="152" name="正方形/長方形 1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p:cNvCxnSpPr>
                <a:stCxn id="153" idx="6"/>
                <a:endCxn id="15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154"/>
            <p:cNvGrpSpPr/>
            <p:nvPr/>
          </p:nvGrpSpPr>
          <p:grpSpPr>
            <a:xfrm>
              <a:off x="7598996" y="1956634"/>
              <a:ext cx="317500" cy="157483"/>
              <a:chOff x="6769100" y="1390650"/>
              <a:chExt cx="317500" cy="157483"/>
            </a:xfrm>
          </p:grpSpPr>
          <p:sp>
            <p:nvSpPr>
              <p:cNvPr id="156" name="正方形/長方形 15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p:cNvCxnSpPr>
                <a:stCxn id="157" idx="6"/>
                <a:endCxn id="15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158"/>
            <p:cNvGrpSpPr/>
            <p:nvPr/>
          </p:nvGrpSpPr>
          <p:grpSpPr>
            <a:xfrm>
              <a:off x="7973646" y="1408432"/>
              <a:ext cx="317500" cy="157483"/>
              <a:chOff x="6769100" y="1390650"/>
              <a:chExt cx="317500" cy="157483"/>
            </a:xfrm>
          </p:grpSpPr>
          <p:sp>
            <p:nvSpPr>
              <p:cNvPr id="160" name="正方形/長方形 1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p:cNvCxnSpPr>
                <a:stCxn id="161" idx="6"/>
                <a:endCxn id="1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図形グループ 162"/>
            <p:cNvGrpSpPr/>
            <p:nvPr/>
          </p:nvGrpSpPr>
          <p:grpSpPr>
            <a:xfrm>
              <a:off x="7973646" y="1601894"/>
              <a:ext cx="317500" cy="157483"/>
              <a:chOff x="6769100" y="1390650"/>
              <a:chExt cx="317500" cy="157483"/>
            </a:xfrm>
          </p:grpSpPr>
          <p:sp>
            <p:nvSpPr>
              <p:cNvPr id="164" name="正方形/長方形 1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6" name="直線コネクタ 165"/>
              <p:cNvCxnSpPr>
                <a:stCxn id="165" idx="6"/>
                <a:endCxn id="1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 name="図形グループ 166"/>
            <p:cNvGrpSpPr/>
            <p:nvPr/>
          </p:nvGrpSpPr>
          <p:grpSpPr>
            <a:xfrm>
              <a:off x="7973646" y="1783487"/>
              <a:ext cx="317500" cy="157483"/>
              <a:chOff x="6769100" y="1390650"/>
              <a:chExt cx="317500" cy="157483"/>
            </a:xfrm>
          </p:grpSpPr>
          <p:sp>
            <p:nvSpPr>
              <p:cNvPr id="168" name="正方形/長方形 1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0" name="直線コネクタ 169"/>
              <p:cNvCxnSpPr>
                <a:stCxn id="169" idx="6"/>
                <a:endCxn id="1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7973646" y="2142490"/>
              <a:ext cx="317500" cy="157483"/>
              <a:chOff x="6769100" y="1390650"/>
              <a:chExt cx="317500" cy="157483"/>
            </a:xfrm>
          </p:grpSpPr>
          <p:sp>
            <p:nvSpPr>
              <p:cNvPr id="172" name="正方形/長方形 17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4" name="直線コネクタ 173"/>
              <p:cNvCxnSpPr>
                <a:stCxn id="173" idx="6"/>
                <a:endCxn id="1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5" name="図形グループ 174"/>
            <p:cNvGrpSpPr/>
            <p:nvPr/>
          </p:nvGrpSpPr>
          <p:grpSpPr>
            <a:xfrm>
              <a:off x="7973646" y="1959175"/>
              <a:ext cx="317500" cy="157483"/>
              <a:chOff x="6769100" y="1390650"/>
              <a:chExt cx="317500" cy="157483"/>
            </a:xfrm>
          </p:grpSpPr>
          <p:sp>
            <p:nvSpPr>
              <p:cNvPr id="176" name="正方形/長方形 1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8" name="直線コネクタ 177"/>
              <p:cNvCxnSpPr>
                <a:stCxn id="177" idx="6"/>
                <a:endCxn id="1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0" name="正方形/長方形 199"/>
            <p:cNvSpPr/>
            <p:nvPr/>
          </p:nvSpPr>
          <p:spPr>
            <a:xfrm>
              <a:off x="6346092" y="2332760"/>
              <a:ext cx="2089150" cy="461665"/>
            </a:xfrm>
            <a:prstGeom prst="rect">
              <a:avLst/>
            </a:prstGeom>
          </p:spPr>
          <p:txBody>
            <a:bodyPr wrap="square">
              <a:spAutoFit/>
            </a:bodyPr>
            <a:lstStyle/>
            <a:p>
              <a:pPr algn="ctr"/>
              <a:r>
                <a:rPr lang="ja-JP" altLang="en-US" sz="1200" dirty="0"/>
                <a:t>大規模なシステム資源</a:t>
              </a:r>
            </a:p>
            <a:p>
              <a:pPr algn="ctr"/>
              <a:r>
                <a:rPr lang="ja-JP" altLang="en-US" sz="1200" dirty="0"/>
                <a:t>低料金で安定供給を実現</a:t>
              </a:r>
            </a:p>
          </p:txBody>
        </p:sp>
        <p:sp>
          <p:nvSpPr>
            <p:cNvPr id="201" name="テキスト ボックス 200"/>
            <p:cNvSpPr txBox="1"/>
            <p:nvPr/>
          </p:nvSpPr>
          <p:spPr>
            <a:xfrm>
              <a:off x="6346092"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a:t>設備の運用・管理・保守から解放</a:t>
              </a:r>
            </a:p>
            <a:p>
              <a:pPr marL="171450" indent="-171450">
                <a:buFont typeface="Wingdings" charset="2"/>
                <a:buChar char="v"/>
              </a:pPr>
              <a:r>
                <a:rPr lang="ja-JP" altLang="en-US" sz="1000" dirty="0"/>
                <a:t>需要変動に柔軟に対応</a:t>
              </a:r>
              <a:endParaRPr kumimoji="1" lang="ja-JP" altLang="en-US" sz="1000" dirty="0"/>
            </a:p>
          </p:txBody>
        </p:sp>
        <p:sp>
          <p:nvSpPr>
            <p:cNvPr id="205" name="テキスト ボックス 204"/>
            <p:cNvSpPr txBox="1"/>
            <p:nvPr/>
          </p:nvSpPr>
          <p:spPr>
            <a:xfrm>
              <a:off x="6346093" y="5340845"/>
              <a:ext cx="2102606" cy="369332"/>
            </a:xfrm>
            <a:prstGeom prst="rect">
              <a:avLst/>
            </a:prstGeom>
            <a:noFill/>
          </p:spPr>
          <p:txBody>
            <a:bodyPr wrap="square" rtlCol="0">
              <a:spAutoFit/>
            </a:bodyPr>
            <a:lstStyle/>
            <a:p>
              <a:pPr algn="ctr"/>
              <a:r>
                <a:rPr kumimoji="1" lang="ja-JP" altLang="en-US" dirty="0"/>
                <a:t>システム・ユーザー</a:t>
              </a:r>
            </a:p>
          </p:txBody>
        </p:sp>
        <p:sp>
          <p:nvSpPr>
            <p:cNvPr id="214" name="角丸四角形 213"/>
            <p:cNvSpPr/>
            <p:nvPr/>
          </p:nvSpPr>
          <p:spPr>
            <a:xfrm>
              <a:off x="6346093" y="3059843"/>
              <a:ext cx="2156557" cy="1232757"/>
            </a:xfrm>
            <a:prstGeom prst="roundRect">
              <a:avLst>
                <a:gd name="adj" fmla="val 500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rgbClr val="FFFFFF"/>
                </a:solidFill>
                <a:latin typeface="ＭＳ Ｐゴシック"/>
                <a:ea typeface="ＭＳ Ｐゴシック"/>
                <a:cs typeface="ＭＳ Ｐゴシック"/>
              </a:endParaRPr>
            </a:p>
          </p:txBody>
        </p:sp>
        <p:sp>
          <p:nvSpPr>
            <p:cNvPr id="216" name="上下矢印 215"/>
            <p:cNvSpPr/>
            <p:nvPr/>
          </p:nvSpPr>
          <p:spPr>
            <a:xfrm>
              <a:off x="7172980" y="2868503"/>
              <a:ext cx="468512" cy="155274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17" name="上下矢印 216"/>
            <p:cNvSpPr/>
            <p:nvPr/>
          </p:nvSpPr>
          <p:spPr>
            <a:xfrm rot="5400000">
              <a:off x="6676562" y="3286603"/>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上下矢印 217"/>
            <p:cNvSpPr/>
            <p:nvPr/>
          </p:nvSpPr>
          <p:spPr>
            <a:xfrm rot="5400000">
              <a:off x="7873086" y="3286604"/>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上下矢印 219"/>
            <p:cNvSpPr/>
            <p:nvPr/>
          </p:nvSpPr>
          <p:spPr>
            <a:xfrm rot="2954820">
              <a:off x="7701486" y="3026248"/>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上下矢印 220"/>
            <p:cNvSpPr/>
            <p:nvPr/>
          </p:nvSpPr>
          <p:spPr>
            <a:xfrm rot="18645180" flipH="1">
              <a:off x="6837887" y="3023464"/>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上下矢印 221"/>
            <p:cNvSpPr/>
            <p:nvPr/>
          </p:nvSpPr>
          <p:spPr>
            <a:xfrm rot="18645180" flipV="1">
              <a:off x="7701486" y="3776149"/>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上下矢印 222"/>
            <p:cNvSpPr/>
            <p:nvPr/>
          </p:nvSpPr>
          <p:spPr>
            <a:xfrm rot="2954820" flipH="1" flipV="1">
              <a:off x="6837887" y="3773365"/>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テキスト ボックス 224"/>
            <p:cNvSpPr txBox="1"/>
            <p:nvPr/>
          </p:nvSpPr>
          <p:spPr>
            <a:xfrm>
              <a:off x="6800738" y="3922296"/>
              <a:ext cx="1236237" cy="338554"/>
            </a:xfrm>
            <a:prstGeom prst="rect">
              <a:avLst/>
            </a:prstGeom>
            <a:noFill/>
          </p:spPr>
          <p:txBody>
            <a:bodyPr wrap="none" rtlCol="0">
              <a:spAutoFit/>
            </a:bodyPr>
            <a:lstStyle/>
            <a:p>
              <a:pPr algn="ctr"/>
              <a:r>
                <a:rPr lang="ja-JP" altLang="en-US" sz="1600">
                  <a:solidFill>
                    <a:schemeClr val="bg1"/>
                  </a:solidFill>
                </a:rPr>
                <a:t>ネットワーク</a:t>
              </a:r>
              <a:endParaRPr kumimoji="1" lang="ja-JP" altLang="en-US" sz="1600" dirty="0">
                <a:solidFill>
                  <a:schemeClr val="bg1"/>
                </a:solidFill>
              </a:endParaRPr>
            </a:p>
          </p:txBody>
        </p:sp>
        <p:sp>
          <p:nvSpPr>
            <p:cNvPr id="228" name="等号 227"/>
            <p:cNvSpPr/>
            <p:nvPr/>
          </p:nvSpPr>
          <p:spPr>
            <a:xfrm>
              <a:off x="5619829" y="3237838"/>
              <a:ext cx="726264" cy="724961"/>
            </a:xfrm>
            <a:prstGeom prst="mathEqual">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92585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ja-JP" altLang="en-US" sz="2400" dirty="0">
                <a:solidFill>
                  <a:srgbClr val="FFFFFF"/>
                </a:solidFill>
                <a:effectLst/>
                <a:latin typeface="Arial"/>
                <a:ea typeface="HGP創英角ｺﾞｼｯｸUB" pitchFamily="50" charset="-128"/>
                <a:cs typeface="Arial"/>
              </a:rPr>
              <a:t>の価値</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783674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Grp="1" noChangeArrowheads="1"/>
          </p:cNvSpPr>
          <p:nvPr>
            <p:ph type="title"/>
          </p:nvPr>
        </p:nvSpPr>
        <p:spPr>
          <a:xfrm>
            <a:off x="250825" y="228600"/>
            <a:ext cx="8893175" cy="533400"/>
          </a:xfrm>
        </p:spPr>
        <p:txBody>
          <a:bodyPr/>
          <a:lstStyle/>
          <a:p>
            <a:pPr eaLnBrk="1" hangingPunct="1"/>
            <a:r>
              <a:rPr lang="ja-JP" altLang="en-US" sz="2800" dirty="0">
                <a:solidFill>
                  <a:srgbClr val="7F7F7F"/>
                </a:solidFill>
                <a:ea typeface="ＭＳ Ｐゴシック" charset="-128"/>
              </a:rPr>
              <a:t>歴史的背景から考えるクラウドへの期待</a:t>
            </a:r>
            <a:endParaRPr lang="en-US" altLang="ja-JP" sz="2800" dirty="0">
              <a:solidFill>
                <a:srgbClr val="7F7F7F"/>
              </a:solidFill>
              <a:ea typeface="ＭＳ Ｐゴシック" charset="-128"/>
            </a:endParaRPr>
          </a:p>
        </p:txBody>
      </p:sp>
      <p:sp>
        <p:nvSpPr>
          <p:cNvPr id="760841" name="AutoShape 9"/>
          <p:cNvSpPr>
            <a:spLocks noChangeArrowheads="1"/>
          </p:cNvSpPr>
          <p:nvPr/>
        </p:nvSpPr>
        <p:spPr bwMode="auto">
          <a:xfrm>
            <a:off x="279791" y="301636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2" name="AutoShape 10"/>
          <p:cNvSpPr>
            <a:spLocks noChangeArrowheads="1"/>
          </p:cNvSpPr>
          <p:nvPr/>
        </p:nvSpPr>
        <p:spPr bwMode="auto">
          <a:xfrm>
            <a:off x="279791" y="4065644"/>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3" name="AutoShape 11"/>
          <p:cNvSpPr>
            <a:spLocks noChangeArrowheads="1"/>
          </p:cNvSpPr>
          <p:nvPr/>
        </p:nvSpPr>
        <p:spPr bwMode="auto">
          <a:xfrm>
            <a:off x="279845" y="520273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4" name="AutoShape 12"/>
          <p:cNvSpPr>
            <a:spLocks noChangeArrowheads="1"/>
          </p:cNvSpPr>
          <p:nvPr/>
        </p:nvSpPr>
        <p:spPr bwMode="auto">
          <a:xfrm>
            <a:off x="279791" y="1849715"/>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grpSp>
        <p:nvGrpSpPr>
          <p:cNvPr id="8" name="図形グループ 7"/>
          <p:cNvGrpSpPr/>
          <p:nvPr/>
        </p:nvGrpSpPr>
        <p:grpSpPr>
          <a:xfrm>
            <a:off x="5057728" y="1849715"/>
            <a:ext cx="1906971" cy="3962619"/>
            <a:chOff x="5057728" y="1849715"/>
            <a:chExt cx="1906971" cy="3962619"/>
          </a:xfrm>
        </p:grpSpPr>
        <p:sp>
          <p:nvSpPr>
            <p:cNvPr id="87" name="右矢印 86"/>
            <p:cNvSpPr/>
            <p:nvPr/>
          </p:nvSpPr>
          <p:spPr bwMode="auto">
            <a:xfrm>
              <a:off x="5119970" y="3885656"/>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cxnSp>
          <p:nvCxnSpPr>
            <p:cNvPr id="23595" name="AutoShape 41"/>
            <p:cNvCxnSpPr>
              <a:cxnSpLocks noChangeShapeType="1"/>
              <a:stCxn id="23602" idx="3"/>
              <a:endCxn id="23597" idx="1"/>
            </p:cNvCxnSpPr>
            <p:nvPr/>
          </p:nvCxnSpPr>
          <p:spPr bwMode="auto">
            <a:xfrm>
              <a:off x="5057728" y="5598842"/>
              <a:ext cx="535371" cy="1"/>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3596" name="AutoShape 42"/>
            <p:cNvSpPr>
              <a:spLocks noChangeArrowheads="1"/>
            </p:cNvSpPr>
            <p:nvPr/>
          </p:nvSpPr>
          <p:spPr bwMode="auto">
            <a:xfrm>
              <a:off x="5577170" y="2761706"/>
              <a:ext cx="1371600" cy="412750"/>
            </a:xfrm>
            <a:prstGeom prst="roundRect">
              <a:avLst>
                <a:gd name="adj" fmla="val 0"/>
              </a:avLst>
            </a:prstGeom>
            <a:solidFill>
              <a:schemeClr val="accent3">
                <a:lumMod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80000"/>
                </a:lnSpc>
              </a:pPr>
              <a:r>
                <a:rPr lang="en-US" altLang="ja-JP" sz="1400" dirty="0">
                  <a:solidFill>
                    <a:srgbClr val="FFFFFF"/>
                  </a:solidFill>
                  <a:ea typeface="HGP創英角ｺﾞｼｯｸUB" pitchFamily="50" charset="-128"/>
                </a:rPr>
                <a:t>UNIX</a:t>
              </a:r>
              <a:r>
                <a:rPr lang="ja-JP" altLang="en-US" sz="1400" dirty="0">
                  <a:solidFill>
                    <a:srgbClr val="FFFFFF"/>
                  </a:solidFill>
                  <a:ea typeface="HGP創英角ｺﾞｼｯｸUB" pitchFamily="50" charset="-128"/>
                </a:rPr>
                <a:t>サーバー</a:t>
              </a:r>
            </a:p>
          </p:txBody>
        </p:sp>
        <p:sp>
          <p:nvSpPr>
            <p:cNvPr id="23597" name="AutoShape 43"/>
            <p:cNvSpPr>
              <a:spLocks noChangeArrowheads="1"/>
            </p:cNvSpPr>
            <p:nvPr/>
          </p:nvSpPr>
          <p:spPr bwMode="auto">
            <a:xfrm>
              <a:off x="5593099" y="5385351"/>
              <a:ext cx="1371600" cy="426983"/>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a:t>
              </a:r>
            </a:p>
          </p:txBody>
        </p:sp>
        <p:sp>
          <p:nvSpPr>
            <p:cNvPr id="23598" name="AutoShape 44"/>
            <p:cNvSpPr>
              <a:spLocks noChangeArrowheads="1"/>
            </p:cNvSpPr>
            <p:nvPr/>
          </p:nvSpPr>
          <p:spPr bwMode="auto">
            <a:xfrm>
              <a:off x="5589870" y="3289413"/>
              <a:ext cx="1371600" cy="412750"/>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ＰＣサーバー</a:t>
              </a:r>
            </a:p>
          </p:txBody>
        </p:sp>
        <p:cxnSp>
          <p:nvCxnSpPr>
            <p:cNvPr id="75" name="AutoShape 57"/>
            <p:cNvCxnSpPr>
              <a:cxnSpLocks noChangeShapeType="1"/>
              <a:stCxn id="23607" idx="3"/>
              <a:endCxn id="23597" idx="1"/>
            </p:cNvCxnSpPr>
            <p:nvPr/>
          </p:nvCxnSpPr>
          <p:spPr bwMode="auto">
            <a:xfrm>
              <a:off x="5057728" y="4822938"/>
              <a:ext cx="535371" cy="775905"/>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9" name="AutoShape 31"/>
            <p:cNvCxnSpPr>
              <a:cxnSpLocks noChangeShapeType="1"/>
              <a:stCxn id="23601" idx="3"/>
              <a:endCxn id="23596" idx="1"/>
            </p:cNvCxnSpPr>
            <p:nvPr/>
          </p:nvCxnSpPr>
          <p:spPr bwMode="auto">
            <a:xfrm flipV="1">
              <a:off x="5057728" y="2968081"/>
              <a:ext cx="519442" cy="3832"/>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12" name="AutoShape 31"/>
            <p:cNvCxnSpPr>
              <a:cxnSpLocks noChangeShapeType="1"/>
              <a:stCxn id="23605" idx="3"/>
              <a:endCxn id="23598" idx="1"/>
            </p:cNvCxnSpPr>
            <p:nvPr/>
          </p:nvCxnSpPr>
          <p:spPr bwMode="auto">
            <a:xfrm>
              <a:off x="5057728" y="3495788"/>
              <a:ext cx="532142" cy="0"/>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4" name="AutoShape 28"/>
            <p:cNvSpPr>
              <a:spLocks noChangeArrowheads="1"/>
            </p:cNvSpPr>
            <p:nvPr/>
          </p:nvSpPr>
          <p:spPr bwMode="auto">
            <a:xfrm>
              <a:off x="5593099" y="3934156"/>
              <a:ext cx="1371600" cy="381000"/>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1000" dirty="0">
                  <a:solidFill>
                    <a:schemeClr val="bg1"/>
                  </a:solidFill>
                  <a:latin typeface="HGP創英角ｺﾞｼｯｸUB" pitchFamily="50" charset="-128"/>
                  <a:ea typeface="HGP創英角ｺﾞｼｯｸUB" pitchFamily="50" charset="-128"/>
                </a:rPr>
                <a:t>Intel </a:t>
              </a:r>
            </a:p>
            <a:p>
              <a:pPr algn="ctr"/>
              <a:r>
                <a:rPr lang="ja-JP" altLang="en-US" sz="1000" dirty="0">
                  <a:solidFill>
                    <a:schemeClr val="bg1"/>
                  </a:solidFill>
                  <a:latin typeface="HGP創英角ｺﾞｼｯｸUB" pitchFamily="50" charset="-128"/>
                  <a:ea typeface="HGP創英角ｺﾞｼｯｸUB" pitchFamily="50" charset="-128"/>
                </a:rPr>
                <a:t>アーキテクチャ</a:t>
              </a:r>
            </a:p>
          </p:txBody>
        </p:sp>
        <p:sp>
          <p:nvSpPr>
            <p:cNvPr id="66" name="AutoShape 15"/>
            <p:cNvSpPr>
              <a:spLocks noChangeArrowheads="1"/>
            </p:cNvSpPr>
            <p:nvPr/>
          </p:nvSpPr>
          <p:spPr bwMode="auto">
            <a:xfrm>
              <a:off x="5589870"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38" name="直線矢印コネクタ 137"/>
            <p:cNvCxnSpPr>
              <a:stCxn id="127" idx="3"/>
              <a:endCxn id="66" idx="1"/>
            </p:cNvCxnSpPr>
            <p:nvPr/>
          </p:nvCxnSpPr>
          <p:spPr bwMode="auto">
            <a:xfrm>
              <a:off x="5057728" y="2154515"/>
              <a:ext cx="532142" cy="0"/>
            </a:xfrm>
            <a:prstGeom prst="straightConnector1">
              <a:avLst/>
            </a:prstGeom>
            <a:noFill/>
            <a:ln w="38100">
              <a:solidFill>
                <a:srgbClr val="4F81BD"/>
              </a:solidFill>
              <a:miter lim="800000"/>
              <a:headEnd/>
              <a:tailEnd type="triangle" w="med" len="med"/>
            </a:ln>
            <a:extLst/>
          </p:spPr>
        </p:cxnSp>
      </p:grpSp>
      <p:grpSp>
        <p:nvGrpSpPr>
          <p:cNvPr id="2" name="図形グループ 1"/>
          <p:cNvGrpSpPr/>
          <p:nvPr/>
        </p:nvGrpSpPr>
        <p:grpSpPr>
          <a:xfrm>
            <a:off x="1498991" y="1320914"/>
            <a:ext cx="1708540" cy="4186619"/>
            <a:chOff x="1498991" y="1320914"/>
            <a:chExt cx="1708540" cy="4186619"/>
          </a:xfrm>
        </p:grpSpPr>
        <p:sp>
          <p:nvSpPr>
            <p:cNvPr id="64" name="AutoShape 15"/>
            <p:cNvSpPr>
              <a:spLocks noChangeArrowheads="1"/>
            </p:cNvSpPr>
            <p:nvPr/>
          </p:nvSpPr>
          <p:spPr bwMode="auto">
            <a:xfrm>
              <a:off x="2016961" y="2076563"/>
              <a:ext cx="1190570" cy="609600"/>
            </a:xfrm>
            <a:prstGeom prst="roundRect">
              <a:avLst>
                <a:gd name="adj" fmla="val 0"/>
              </a:avLst>
            </a:prstGeom>
            <a:solidFill>
              <a:srgbClr val="000090"/>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endParaRPr lang="en-US" altLang="ja-JP" sz="1200" dirty="0">
                <a:solidFill>
                  <a:srgbClr val="FFFFFF"/>
                </a:solidFill>
                <a:ea typeface="HGP創英角ｺﾞｼｯｸUB" pitchFamily="50" charset="-128"/>
              </a:endParaRPr>
            </a:p>
            <a:p>
              <a:pPr algn="ctr">
                <a:spcBef>
                  <a:spcPts val="0"/>
                </a:spcBef>
              </a:pPr>
              <a:endParaRPr lang="en-US" altLang="ja-JP" sz="1200" dirty="0">
                <a:solidFill>
                  <a:srgbClr val="FFFFFF"/>
                </a:solidFill>
                <a:ea typeface="HGP創英角ｺﾞｼｯｸUB" pitchFamily="50" charset="-128"/>
              </a:endParaRPr>
            </a:p>
            <a:p>
              <a:pPr algn="ctr">
                <a:spcBef>
                  <a:spcPts val="0"/>
                </a:spcBef>
              </a:pPr>
              <a:r>
                <a:rPr lang="en-US" altLang="ja-JP" sz="1200" dirty="0">
                  <a:solidFill>
                    <a:srgbClr val="FFFFFF"/>
                  </a:solidFill>
                  <a:ea typeface="HGP創英角ｺﾞｼｯｸUB" pitchFamily="50" charset="-128"/>
                </a:rPr>
                <a:t>IBM System/360</a:t>
              </a:r>
              <a:endParaRPr lang="ja-JP" altLang="en-US" sz="1200" dirty="0">
                <a:solidFill>
                  <a:srgbClr val="FFFFFF"/>
                </a:solidFill>
                <a:ea typeface="HGP創英角ｺﾞｼｯｸUB" pitchFamily="50" charset="-128"/>
              </a:endParaRPr>
            </a:p>
          </p:txBody>
        </p:sp>
        <p:sp>
          <p:nvSpPr>
            <p:cNvPr id="205" name="AutoShape 28"/>
            <p:cNvSpPr>
              <a:spLocks noChangeArrowheads="1"/>
            </p:cNvSpPr>
            <p:nvPr/>
          </p:nvSpPr>
          <p:spPr bwMode="auto">
            <a:xfrm>
              <a:off x="1964130" y="3934156"/>
              <a:ext cx="119057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000" dirty="0">
                  <a:solidFill>
                    <a:srgbClr val="FFFFFF"/>
                  </a:solidFill>
                  <a:ea typeface="HGP創英角ｺﾞｼｯｸUB" pitchFamily="50" charset="-128"/>
                </a:rPr>
                <a:t>IBM System/360</a:t>
              </a:r>
            </a:p>
            <a:p>
              <a:pPr algn="ctr"/>
              <a:r>
                <a:rPr lang="ja-JP" altLang="en-US" sz="1000" dirty="0">
                  <a:solidFill>
                    <a:srgbClr val="FFFFFF"/>
                  </a:solidFill>
                  <a:ea typeface="HGP創英角ｺﾞｼｯｸUB" pitchFamily="50" charset="-128"/>
                </a:rPr>
                <a:t>アーキテクチャ</a:t>
              </a:r>
            </a:p>
          </p:txBody>
        </p:sp>
        <p:sp>
          <p:nvSpPr>
            <p:cNvPr id="23610" name="Text Box 20"/>
            <p:cNvSpPr txBox="1">
              <a:spLocks noChangeArrowheads="1"/>
            </p:cNvSpPr>
            <p:nvPr/>
          </p:nvSpPr>
          <p:spPr bwMode="auto">
            <a:xfrm>
              <a:off x="187840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～１９６４</a:t>
              </a:r>
            </a:p>
          </p:txBody>
        </p:sp>
        <p:sp>
          <p:nvSpPr>
            <p:cNvPr id="23611" name="AutoShape 15"/>
            <p:cNvSpPr>
              <a:spLocks noChangeArrowheads="1"/>
            </p:cNvSpPr>
            <p:nvPr/>
          </p:nvSpPr>
          <p:spPr bwMode="auto">
            <a:xfrm>
              <a:off x="1964130" y="1849715"/>
              <a:ext cx="119057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23612" name="AutoShape 16"/>
            <p:cNvCxnSpPr>
              <a:cxnSpLocks noChangeShapeType="1"/>
              <a:stCxn id="760844" idx="3"/>
              <a:endCxn id="23611" idx="1"/>
            </p:cNvCxnSpPr>
            <p:nvPr/>
          </p:nvCxnSpPr>
          <p:spPr bwMode="auto">
            <a:xfrm>
              <a:off x="1498991" y="2154515"/>
              <a:ext cx="465139" cy="12700"/>
            </a:xfrm>
            <a:prstGeom prst="bentConnector3">
              <a:avLst>
                <a:gd name="adj1" fmla="val 50000"/>
              </a:avLst>
            </a:prstGeom>
            <a:noFill/>
            <a:ln w="38100">
              <a:solidFill>
                <a:srgbClr val="4F81BD"/>
              </a:solidFill>
              <a:miter lim="800000"/>
              <a:headEnd/>
              <a:tailEnd type="triangle" w="med" len="med"/>
            </a:ln>
          </p:spPr>
        </p:cxnSp>
        <p:cxnSp>
          <p:nvCxnSpPr>
            <p:cNvPr id="23613" name="AutoShape 17"/>
            <p:cNvCxnSpPr>
              <a:cxnSpLocks noChangeShapeType="1"/>
              <a:stCxn id="760841" idx="3"/>
              <a:endCxn id="23611" idx="1"/>
            </p:cNvCxnSpPr>
            <p:nvPr/>
          </p:nvCxnSpPr>
          <p:spPr bwMode="auto">
            <a:xfrm flipV="1">
              <a:off x="1498991" y="2154515"/>
              <a:ext cx="465139" cy="1166648"/>
            </a:xfrm>
            <a:prstGeom prst="bentConnector3">
              <a:avLst>
                <a:gd name="adj1" fmla="val 50000"/>
              </a:avLst>
            </a:prstGeom>
            <a:noFill/>
            <a:ln w="38100">
              <a:solidFill>
                <a:srgbClr val="4F81BD"/>
              </a:solidFill>
              <a:miter lim="800000"/>
              <a:headEnd/>
              <a:tailEnd type="triangle" w="med" len="med"/>
            </a:ln>
          </p:spPr>
        </p:cxnSp>
        <p:cxnSp>
          <p:nvCxnSpPr>
            <p:cNvPr id="23614" name="AutoShape 18"/>
            <p:cNvCxnSpPr>
              <a:cxnSpLocks noChangeShapeType="1"/>
              <a:stCxn id="760842" idx="3"/>
              <a:endCxn id="23611" idx="1"/>
            </p:cNvCxnSpPr>
            <p:nvPr/>
          </p:nvCxnSpPr>
          <p:spPr bwMode="auto">
            <a:xfrm flipV="1">
              <a:off x="1498991" y="2154515"/>
              <a:ext cx="465139" cy="2215929"/>
            </a:xfrm>
            <a:prstGeom prst="bentConnector3">
              <a:avLst>
                <a:gd name="adj1" fmla="val 50000"/>
              </a:avLst>
            </a:prstGeom>
            <a:noFill/>
            <a:ln w="38100">
              <a:solidFill>
                <a:srgbClr val="4F81BD"/>
              </a:solidFill>
              <a:miter lim="800000"/>
              <a:headEnd/>
              <a:tailEnd type="triangle" w="med" len="med"/>
            </a:ln>
          </p:spPr>
        </p:cxnSp>
        <p:cxnSp>
          <p:nvCxnSpPr>
            <p:cNvPr id="23615" name="AutoShape 19"/>
            <p:cNvCxnSpPr>
              <a:cxnSpLocks noChangeShapeType="1"/>
              <a:stCxn id="760843" idx="3"/>
              <a:endCxn id="23611" idx="1"/>
            </p:cNvCxnSpPr>
            <p:nvPr/>
          </p:nvCxnSpPr>
          <p:spPr bwMode="auto">
            <a:xfrm flipV="1">
              <a:off x="1499045" y="2154515"/>
              <a:ext cx="465085" cy="3353018"/>
            </a:xfrm>
            <a:prstGeom prst="bentConnector3">
              <a:avLst>
                <a:gd name="adj1" fmla="val 50000"/>
              </a:avLst>
            </a:prstGeom>
            <a:noFill/>
            <a:ln w="38100">
              <a:solidFill>
                <a:srgbClr val="4F81BD"/>
              </a:solidFill>
              <a:miter lim="800000"/>
              <a:headEnd/>
              <a:tailEnd type="triangle" w="med" len="med"/>
            </a:ln>
          </p:spPr>
        </p:cxnSp>
      </p:grpSp>
      <p:grpSp>
        <p:nvGrpSpPr>
          <p:cNvPr id="3" name="図形グループ 2"/>
          <p:cNvGrpSpPr/>
          <p:nvPr/>
        </p:nvGrpSpPr>
        <p:grpSpPr>
          <a:xfrm>
            <a:off x="3154700" y="1320914"/>
            <a:ext cx="1904999" cy="4491419"/>
            <a:chOff x="3154700" y="1320914"/>
            <a:chExt cx="1904999" cy="4491419"/>
          </a:xfrm>
        </p:grpSpPr>
        <p:sp>
          <p:nvSpPr>
            <p:cNvPr id="23602" name="AutoShape 30"/>
            <p:cNvSpPr>
              <a:spLocks noChangeArrowheads="1"/>
            </p:cNvSpPr>
            <p:nvPr/>
          </p:nvSpPr>
          <p:spPr bwMode="auto">
            <a:xfrm>
              <a:off x="3686128" y="5385351"/>
              <a:ext cx="1371600" cy="426982"/>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a:t>
              </a:r>
            </a:p>
          </p:txBody>
        </p:sp>
        <p:sp>
          <p:nvSpPr>
            <p:cNvPr id="23608" name="Text Box 36"/>
            <p:cNvSpPr txBox="1">
              <a:spLocks noChangeArrowheads="1"/>
            </p:cNvSpPr>
            <p:nvPr/>
          </p:nvSpPr>
          <p:spPr bwMode="auto">
            <a:xfrm>
              <a:off x="3659578"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１９８０～</a:t>
              </a:r>
            </a:p>
          </p:txBody>
        </p:sp>
        <p:sp>
          <p:nvSpPr>
            <p:cNvPr id="23635" name="上下矢印 23634"/>
            <p:cNvSpPr/>
            <p:nvPr/>
          </p:nvSpPr>
          <p:spPr bwMode="auto">
            <a:xfrm>
              <a:off x="4104243" y="2482963"/>
              <a:ext cx="533400" cy="29023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3601" name="AutoShape 29"/>
            <p:cNvSpPr>
              <a:spLocks noChangeArrowheads="1"/>
            </p:cNvSpPr>
            <p:nvPr/>
          </p:nvSpPr>
          <p:spPr bwMode="auto">
            <a:xfrm>
              <a:off x="3686128" y="2765538"/>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ミニコン</a:t>
              </a:r>
            </a:p>
          </p:txBody>
        </p:sp>
        <p:sp>
          <p:nvSpPr>
            <p:cNvPr id="23605" name="AutoShape 33"/>
            <p:cNvSpPr>
              <a:spLocks noChangeArrowheads="1"/>
            </p:cNvSpPr>
            <p:nvPr/>
          </p:nvSpPr>
          <p:spPr bwMode="auto">
            <a:xfrm>
              <a:off x="3686128" y="328941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オフコン</a:t>
              </a:r>
            </a:p>
          </p:txBody>
        </p:sp>
        <p:sp>
          <p:nvSpPr>
            <p:cNvPr id="23607" name="AutoShape 35"/>
            <p:cNvSpPr>
              <a:spLocks noChangeArrowheads="1"/>
            </p:cNvSpPr>
            <p:nvPr/>
          </p:nvSpPr>
          <p:spPr bwMode="auto">
            <a:xfrm>
              <a:off x="3686128" y="461656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pPr>
              <a:r>
                <a:rPr lang="ja-JP" altLang="en-US" sz="1200" dirty="0">
                  <a:solidFill>
                    <a:srgbClr val="FFFFFF"/>
                  </a:solidFill>
                  <a:ea typeface="HGP創英角ｺﾞｼｯｸUB" pitchFamily="50" charset="-128"/>
                </a:rPr>
                <a:t>エンジニアリング</a:t>
              </a:r>
            </a:p>
            <a:p>
              <a:pPr algn="ctr">
                <a:spcBef>
                  <a:spcPts val="0"/>
                </a:spcBef>
              </a:pPr>
              <a:r>
                <a:rPr lang="ja-JP" altLang="en-US" sz="1200" dirty="0">
                  <a:solidFill>
                    <a:srgbClr val="FFFFFF"/>
                  </a:solidFill>
                  <a:ea typeface="HGP創英角ｺﾞｼｯｸUB" pitchFamily="50" charset="-128"/>
                </a:rPr>
                <a:t>ワークステーション</a:t>
              </a:r>
            </a:p>
          </p:txBody>
        </p:sp>
        <p:cxnSp>
          <p:nvCxnSpPr>
            <p:cNvPr id="23630" name="直線矢印コネクタ 23629"/>
            <p:cNvCxnSpPr>
              <a:stCxn id="23611" idx="3"/>
              <a:endCxn id="127" idx="1"/>
            </p:cNvCxnSpPr>
            <p:nvPr/>
          </p:nvCxnSpPr>
          <p:spPr bwMode="auto">
            <a:xfrm>
              <a:off x="3154700" y="2154515"/>
              <a:ext cx="531428" cy="0"/>
            </a:xfrm>
            <a:prstGeom prst="straightConnector1">
              <a:avLst/>
            </a:prstGeom>
            <a:noFill/>
            <a:ln w="38100">
              <a:solidFill>
                <a:srgbClr val="4F81BD"/>
              </a:solidFill>
              <a:miter lim="800000"/>
              <a:headEnd/>
              <a:tailEnd type="triangle" w="med" len="med"/>
            </a:ln>
            <a:extLst/>
          </p:spPr>
        </p:cxnSp>
        <p:sp>
          <p:nvSpPr>
            <p:cNvPr id="127" name="AutoShape 15"/>
            <p:cNvSpPr>
              <a:spLocks noChangeArrowheads="1"/>
            </p:cNvSpPr>
            <p:nvPr/>
          </p:nvSpPr>
          <p:spPr bwMode="auto">
            <a:xfrm>
              <a:off x="3686128"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sp>
          <p:nvSpPr>
            <p:cNvPr id="23600" name="AutoShape 28"/>
            <p:cNvSpPr>
              <a:spLocks noChangeArrowheads="1"/>
            </p:cNvSpPr>
            <p:nvPr/>
          </p:nvSpPr>
          <p:spPr bwMode="auto">
            <a:xfrm>
              <a:off x="3688099" y="3934156"/>
              <a:ext cx="137160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000" dirty="0">
                  <a:solidFill>
                    <a:srgbClr val="FFFFFF"/>
                  </a:solidFill>
                  <a:ea typeface="HGP創英角ｺﾞｼｯｸUB" pitchFamily="50" charset="-128"/>
                </a:rPr>
                <a:t>ダウンサイジング</a:t>
              </a:r>
              <a:endParaRPr lang="en-US" altLang="ja-JP" sz="1000" dirty="0">
                <a:solidFill>
                  <a:srgbClr val="FFFFFF"/>
                </a:solidFill>
                <a:ea typeface="HGP創英角ｺﾞｼｯｸUB" pitchFamily="50" charset="-128"/>
              </a:endParaRPr>
            </a:p>
            <a:p>
              <a:pPr algn="ctr"/>
              <a:r>
                <a:rPr lang="ja-JP" altLang="en-US" sz="1000" dirty="0">
                  <a:solidFill>
                    <a:srgbClr val="FFFFFF"/>
                  </a:solidFill>
                  <a:ea typeface="HGP創英角ｺﾞｼｯｸUB" pitchFamily="50" charset="-128"/>
                </a:rPr>
                <a:t>マルチベンダー</a:t>
              </a:r>
            </a:p>
          </p:txBody>
        </p:sp>
        <p:sp>
          <p:nvSpPr>
            <p:cNvPr id="23636" name="右矢印 23635"/>
            <p:cNvSpPr/>
            <p:nvPr/>
          </p:nvSpPr>
          <p:spPr bwMode="auto">
            <a:xfrm>
              <a:off x="3202378" y="3883138"/>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grpSp>
      <p:pic>
        <p:nvPicPr>
          <p:cNvPr id="74" name="図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909" y="6690380"/>
            <a:ext cx="892142" cy="15231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pic>
      <p:grpSp>
        <p:nvGrpSpPr>
          <p:cNvPr id="9" name="図形グループ 8"/>
          <p:cNvGrpSpPr/>
          <p:nvPr/>
        </p:nvGrpSpPr>
        <p:grpSpPr>
          <a:xfrm>
            <a:off x="6948770" y="1320914"/>
            <a:ext cx="1788619" cy="4491419"/>
            <a:chOff x="6948770" y="1320914"/>
            <a:chExt cx="1788619" cy="4491419"/>
          </a:xfrm>
        </p:grpSpPr>
        <p:sp>
          <p:nvSpPr>
            <p:cNvPr id="13" name="正方形/長方形 12"/>
            <p:cNvSpPr/>
            <p:nvPr/>
          </p:nvSpPr>
          <p:spPr>
            <a:xfrm>
              <a:off x="7410450" y="1717789"/>
              <a:ext cx="1326939" cy="263908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81" name="Text Box 48"/>
            <p:cNvSpPr txBox="1">
              <a:spLocks noChangeArrowheads="1"/>
            </p:cNvSpPr>
            <p:nvPr/>
          </p:nvSpPr>
          <p:spPr bwMode="auto">
            <a:xfrm>
              <a:off x="748994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２０１０～</a:t>
              </a:r>
            </a:p>
          </p:txBody>
        </p:sp>
        <p:sp>
          <p:nvSpPr>
            <p:cNvPr id="23582" name="AutoShape 49"/>
            <p:cNvSpPr>
              <a:spLocks noChangeArrowheads="1"/>
            </p:cNvSpPr>
            <p:nvPr/>
          </p:nvSpPr>
          <p:spPr bwMode="auto">
            <a:xfrm>
              <a:off x="7365789" y="5385350"/>
              <a:ext cx="1371600" cy="426983"/>
            </a:xfrm>
            <a:prstGeom prst="roundRect">
              <a:avLst>
                <a:gd name="adj" fmla="val 0"/>
              </a:avLst>
            </a:prstGeom>
            <a:solidFill>
              <a:srgbClr val="660066"/>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altLang="ja-JP" sz="1200" dirty="0">
                  <a:solidFill>
                    <a:srgbClr val="FFFFFF"/>
                  </a:solidFill>
                  <a:latin typeface="Arial"/>
                  <a:ea typeface="HGP創英角ｺﾞｼｯｸUB" pitchFamily="50" charset="-128"/>
                  <a:cs typeface="Arial"/>
                </a:rPr>
                <a:t>PC+</a:t>
              </a:r>
              <a:r>
                <a:rPr lang="ja-JP" altLang="en-US" sz="1200" dirty="0">
                  <a:solidFill>
                    <a:srgbClr val="FFFFFF"/>
                  </a:solidFill>
                  <a:latin typeface="Arial"/>
                  <a:ea typeface="HGP創英角ｺﾞｼｯｸUB" pitchFamily="50" charset="-128"/>
                  <a:cs typeface="Arial"/>
                </a:rPr>
                <a:t>モバイル</a:t>
              </a:r>
              <a:r>
                <a:rPr lang="en-US" altLang="ja-JP" sz="1200" dirty="0">
                  <a:solidFill>
                    <a:srgbClr val="FFFFFF"/>
                  </a:solidFill>
                  <a:latin typeface="Arial"/>
                  <a:ea typeface="HGP創英角ｺﾞｼｯｸUB" pitchFamily="50" charset="-128"/>
                  <a:cs typeface="Arial"/>
                </a:rPr>
                <a:t>+</a:t>
              </a:r>
              <a:r>
                <a:rPr lang="en-US" altLang="ja-JP" sz="1200" dirty="0" err="1">
                  <a:solidFill>
                    <a:srgbClr val="FFFFFF"/>
                  </a:solidFill>
                  <a:latin typeface="Arial"/>
                  <a:ea typeface="HGP創英角ｺﾞｼｯｸUB" pitchFamily="50" charset="-128"/>
                  <a:cs typeface="Arial"/>
                </a:rPr>
                <a:t>IoT</a:t>
              </a:r>
              <a:endParaRPr lang="en-US" altLang="ja-JP" sz="800" dirty="0">
                <a:solidFill>
                  <a:srgbClr val="FFFFFF"/>
                </a:solidFill>
                <a:latin typeface="Arial"/>
                <a:ea typeface="HGP創英角ｺﾞｼｯｸUB" pitchFamily="50" charset="-128"/>
                <a:cs typeface="Arial"/>
              </a:endParaRPr>
            </a:p>
          </p:txBody>
        </p:sp>
        <p:cxnSp>
          <p:nvCxnSpPr>
            <p:cNvPr id="23588" name="AutoShape 55"/>
            <p:cNvCxnSpPr>
              <a:cxnSpLocks noChangeShapeType="1"/>
              <a:stCxn id="23598" idx="3"/>
              <a:endCxn id="68" idx="1"/>
            </p:cNvCxnSpPr>
            <p:nvPr/>
          </p:nvCxnSpPr>
          <p:spPr bwMode="auto">
            <a:xfrm flipV="1">
              <a:off x="6961470" y="2968081"/>
              <a:ext cx="545552" cy="527707"/>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7" name="AutoShape 57"/>
            <p:cNvCxnSpPr>
              <a:cxnSpLocks noChangeShapeType="1"/>
              <a:stCxn id="23597" idx="3"/>
              <a:endCxn id="23582" idx="1"/>
            </p:cNvCxnSpPr>
            <p:nvPr/>
          </p:nvCxnSpPr>
          <p:spPr bwMode="auto">
            <a:xfrm flipV="1">
              <a:off x="6964699" y="5598842"/>
              <a:ext cx="401090" cy="1"/>
            </a:xfrm>
            <a:prstGeom prst="bentConnector3">
              <a:avLst>
                <a:gd name="adj1" fmla="val 50000"/>
              </a:avLst>
            </a:prstGeom>
            <a:ln>
              <a:no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4" name="AutoShape 55"/>
            <p:cNvCxnSpPr>
              <a:cxnSpLocks noChangeShapeType="1"/>
              <a:stCxn id="23596" idx="3"/>
              <a:endCxn id="68" idx="1"/>
            </p:cNvCxnSpPr>
            <p:nvPr/>
          </p:nvCxnSpPr>
          <p:spPr bwMode="auto">
            <a:xfrm>
              <a:off x="6948770" y="2968081"/>
              <a:ext cx="558252" cy="12700"/>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47" name="AutoShape 15"/>
            <p:cNvSpPr>
              <a:spLocks noChangeArrowheads="1"/>
            </p:cNvSpPr>
            <p:nvPr/>
          </p:nvSpPr>
          <p:spPr bwMode="auto">
            <a:xfrm>
              <a:off x="7505700" y="1837891"/>
              <a:ext cx="1143000" cy="633248"/>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57" name="AutoShape 55"/>
            <p:cNvCxnSpPr>
              <a:cxnSpLocks noChangeShapeType="1"/>
              <a:stCxn id="23597" idx="3"/>
              <a:endCxn id="68" idx="1"/>
            </p:cNvCxnSpPr>
            <p:nvPr/>
          </p:nvCxnSpPr>
          <p:spPr bwMode="auto">
            <a:xfrm flipV="1">
              <a:off x="6964699" y="2968081"/>
              <a:ext cx="542323" cy="2630762"/>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7" name="AutoShape 44"/>
            <p:cNvSpPr>
              <a:spLocks noChangeArrowheads="1"/>
            </p:cNvSpPr>
            <p:nvPr/>
          </p:nvSpPr>
          <p:spPr bwMode="auto">
            <a:xfrm>
              <a:off x="7506365" y="2538418"/>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sp>
          <p:nvSpPr>
            <p:cNvPr id="68" name="AutoShape 44"/>
            <p:cNvSpPr>
              <a:spLocks noChangeArrowheads="1"/>
            </p:cNvSpPr>
            <p:nvPr/>
          </p:nvSpPr>
          <p:spPr bwMode="auto">
            <a:xfrm>
              <a:off x="7507022" y="2832925"/>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sp>
          <p:nvSpPr>
            <p:cNvPr id="69" name="AutoShape 44"/>
            <p:cNvSpPr>
              <a:spLocks noChangeArrowheads="1"/>
            </p:cNvSpPr>
            <p:nvPr/>
          </p:nvSpPr>
          <p:spPr bwMode="auto">
            <a:xfrm>
              <a:off x="7506365" y="3137451"/>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cxnSp>
          <p:nvCxnSpPr>
            <p:cNvPr id="142" name="直線矢印コネクタ 141"/>
            <p:cNvCxnSpPr>
              <a:stCxn id="66" idx="3"/>
              <a:endCxn id="147" idx="1"/>
            </p:cNvCxnSpPr>
            <p:nvPr/>
          </p:nvCxnSpPr>
          <p:spPr bwMode="auto">
            <a:xfrm>
              <a:off x="6961470" y="2154515"/>
              <a:ext cx="544230" cy="0"/>
            </a:xfrm>
            <a:prstGeom prst="straightConnector1">
              <a:avLst/>
            </a:prstGeom>
            <a:noFill/>
            <a:ln w="38100">
              <a:solidFill>
                <a:srgbClr val="4F81BD"/>
              </a:solidFill>
              <a:miter lim="800000"/>
              <a:headEnd/>
              <a:tailEnd type="triangle" w="med" len="med"/>
            </a:ln>
            <a:extLst/>
          </p:spPr>
        </p:cxnSp>
        <p:sp>
          <p:nvSpPr>
            <p:cNvPr id="65" name="上下矢印 64"/>
            <p:cNvSpPr/>
            <p:nvPr/>
          </p:nvSpPr>
          <p:spPr bwMode="auto">
            <a:xfrm>
              <a:off x="7810500" y="3702163"/>
              <a:ext cx="533400" cy="16831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3586" name="Text Box 53"/>
            <p:cNvSpPr txBox="1">
              <a:spLocks noChangeArrowheads="1"/>
            </p:cNvSpPr>
            <p:nvPr/>
          </p:nvSpPr>
          <p:spPr bwMode="auto">
            <a:xfrm>
              <a:off x="7617428" y="3819422"/>
              <a:ext cx="919543" cy="492443"/>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dirty="0">
                  <a:solidFill>
                    <a:srgbClr val="FF6600"/>
                  </a:solidFill>
                  <a:effectLst/>
                  <a:ea typeface="HGP創英角ｺﾞｼｯｸUB" pitchFamily="50" charset="-128"/>
                </a:rPr>
                <a:t>クラウド</a:t>
              </a:r>
            </a:p>
            <a:p>
              <a:r>
                <a:rPr lang="ja-JP" altLang="en-US" sz="800" dirty="0">
                  <a:solidFill>
                    <a:srgbClr val="FF6600"/>
                  </a:solidFill>
                  <a:effectLst/>
                  <a:ea typeface="HGP創英角ｺﾞｼｯｸUB" pitchFamily="50" charset="-128"/>
                </a:rPr>
                <a:t>コンピューティング</a:t>
              </a:r>
            </a:p>
          </p:txBody>
        </p:sp>
        <p:sp>
          <p:nvSpPr>
            <p:cNvPr id="70" name="Text Box 53"/>
            <p:cNvSpPr txBox="1">
              <a:spLocks noChangeArrowheads="1"/>
            </p:cNvSpPr>
            <p:nvPr/>
          </p:nvSpPr>
          <p:spPr bwMode="auto">
            <a:xfrm>
              <a:off x="7548038" y="3450677"/>
              <a:ext cx="1101984" cy="276999"/>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ja-JP" altLang="en-US" sz="1200" dirty="0">
                  <a:solidFill>
                    <a:srgbClr val="0000FF"/>
                  </a:solidFill>
                  <a:effectLst/>
                  <a:ea typeface="HGP創英角ｺﾞｼｯｸUB" pitchFamily="50" charset="-128"/>
                </a:rPr>
                <a:t>データセンター</a:t>
              </a:r>
            </a:p>
          </p:txBody>
        </p:sp>
      </p:grpSp>
    </p:spTree>
    <p:extLst>
      <p:ext uri="{BB962C8B-B14F-4D97-AF65-F5344CB8AC3E}">
        <p14:creationId xmlns:p14="http://schemas.microsoft.com/office/powerpoint/2010/main" val="5276410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0841"/>
                                        </p:tgtEl>
                                        <p:attrNameLst>
                                          <p:attrName>style.visibility</p:attrName>
                                        </p:attrNameLst>
                                      </p:cBhvr>
                                      <p:to>
                                        <p:strVal val="visible"/>
                                      </p:to>
                                    </p:set>
                                    <p:anim calcmode="lin" valueType="num">
                                      <p:cBhvr>
                                        <p:cTn id="7" dur="500" fill="hold"/>
                                        <p:tgtEl>
                                          <p:spTgt spid="760841"/>
                                        </p:tgtEl>
                                        <p:attrNameLst>
                                          <p:attrName>ppt_w</p:attrName>
                                        </p:attrNameLst>
                                      </p:cBhvr>
                                      <p:tavLst>
                                        <p:tav tm="0">
                                          <p:val>
                                            <p:fltVal val="0"/>
                                          </p:val>
                                        </p:tav>
                                        <p:tav tm="100000">
                                          <p:val>
                                            <p:strVal val="#ppt_w"/>
                                          </p:val>
                                        </p:tav>
                                      </p:tavLst>
                                    </p:anim>
                                    <p:anim calcmode="lin" valueType="num">
                                      <p:cBhvr>
                                        <p:cTn id="8" dur="500" fill="hold"/>
                                        <p:tgtEl>
                                          <p:spTgt spid="760841"/>
                                        </p:tgtEl>
                                        <p:attrNameLst>
                                          <p:attrName>ppt_h</p:attrName>
                                        </p:attrNameLst>
                                      </p:cBhvr>
                                      <p:tavLst>
                                        <p:tav tm="0">
                                          <p:val>
                                            <p:fltVal val="0"/>
                                          </p:val>
                                        </p:tav>
                                        <p:tav tm="100000">
                                          <p:val>
                                            <p:strVal val="#ppt_h"/>
                                          </p:val>
                                        </p:tav>
                                      </p:tavLst>
                                    </p:anim>
                                    <p:animEffect transition="in" filter="fade">
                                      <p:cBhvr>
                                        <p:cTn id="9" dur="500"/>
                                        <p:tgtEl>
                                          <p:spTgt spid="7608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60844"/>
                                        </p:tgtEl>
                                        <p:attrNameLst>
                                          <p:attrName>style.visibility</p:attrName>
                                        </p:attrNameLst>
                                      </p:cBhvr>
                                      <p:to>
                                        <p:strVal val="visible"/>
                                      </p:to>
                                    </p:set>
                                    <p:anim calcmode="lin" valueType="num">
                                      <p:cBhvr>
                                        <p:cTn id="12" dur="500" fill="hold"/>
                                        <p:tgtEl>
                                          <p:spTgt spid="760844"/>
                                        </p:tgtEl>
                                        <p:attrNameLst>
                                          <p:attrName>ppt_w</p:attrName>
                                        </p:attrNameLst>
                                      </p:cBhvr>
                                      <p:tavLst>
                                        <p:tav tm="0">
                                          <p:val>
                                            <p:fltVal val="0"/>
                                          </p:val>
                                        </p:tav>
                                        <p:tav tm="100000">
                                          <p:val>
                                            <p:strVal val="#ppt_w"/>
                                          </p:val>
                                        </p:tav>
                                      </p:tavLst>
                                    </p:anim>
                                    <p:anim calcmode="lin" valueType="num">
                                      <p:cBhvr>
                                        <p:cTn id="13" dur="500" fill="hold"/>
                                        <p:tgtEl>
                                          <p:spTgt spid="760844"/>
                                        </p:tgtEl>
                                        <p:attrNameLst>
                                          <p:attrName>ppt_h</p:attrName>
                                        </p:attrNameLst>
                                      </p:cBhvr>
                                      <p:tavLst>
                                        <p:tav tm="0">
                                          <p:val>
                                            <p:fltVal val="0"/>
                                          </p:val>
                                        </p:tav>
                                        <p:tav tm="100000">
                                          <p:val>
                                            <p:strVal val="#ppt_h"/>
                                          </p:val>
                                        </p:tav>
                                      </p:tavLst>
                                    </p:anim>
                                    <p:animEffect transition="in" filter="fade">
                                      <p:cBhvr>
                                        <p:cTn id="14" dur="500"/>
                                        <p:tgtEl>
                                          <p:spTgt spid="7608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60842"/>
                                        </p:tgtEl>
                                        <p:attrNameLst>
                                          <p:attrName>style.visibility</p:attrName>
                                        </p:attrNameLst>
                                      </p:cBhvr>
                                      <p:to>
                                        <p:strVal val="visible"/>
                                      </p:to>
                                    </p:set>
                                    <p:anim calcmode="lin" valueType="num">
                                      <p:cBhvr>
                                        <p:cTn id="17" dur="500" fill="hold"/>
                                        <p:tgtEl>
                                          <p:spTgt spid="760842"/>
                                        </p:tgtEl>
                                        <p:attrNameLst>
                                          <p:attrName>ppt_w</p:attrName>
                                        </p:attrNameLst>
                                      </p:cBhvr>
                                      <p:tavLst>
                                        <p:tav tm="0">
                                          <p:val>
                                            <p:fltVal val="0"/>
                                          </p:val>
                                        </p:tav>
                                        <p:tav tm="100000">
                                          <p:val>
                                            <p:strVal val="#ppt_w"/>
                                          </p:val>
                                        </p:tav>
                                      </p:tavLst>
                                    </p:anim>
                                    <p:anim calcmode="lin" valueType="num">
                                      <p:cBhvr>
                                        <p:cTn id="18" dur="500" fill="hold"/>
                                        <p:tgtEl>
                                          <p:spTgt spid="760842"/>
                                        </p:tgtEl>
                                        <p:attrNameLst>
                                          <p:attrName>ppt_h</p:attrName>
                                        </p:attrNameLst>
                                      </p:cBhvr>
                                      <p:tavLst>
                                        <p:tav tm="0">
                                          <p:val>
                                            <p:fltVal val="0"/>
                                          </p:val>
                                        </p:tav>
                                        <p:tav tm="100000">
                                          <p:val>
                                            <p:strVal val="#ppt_h"/>
                                          </p:val>
                                        </p:tav>
                                      </p:tavLst>
                                    </p:anim>
                                    <p:animEffect transition="in" filter="fade">
                                      <p:cBhvr>
                                        <p:cTn id="19" dur="500"/>
                                        <p:tgtEl>
                                          <p:spTgt spid="7608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60843"/>
                                        </p:tgtEl>
                                        <p:attrNameLst>
                                          <p:attrName>style.visibility</p:attrName>
                                        </p:attrNameLst>
                                      </p:cBhvr>
                                      <p:to>
                                        <p:strVal val="visible"/>
                                      </p:to>
                                    </p:set>
                                    <p:anim calcmode="lin" valueType="num">
                                      <p:cBhvr>
                                        <p:cTn id="22" dur="500" fill="hold"/>
                                        <p:tgtEl>
                                          <p:spTgt spid="760843"/>
                                        </p:tgtEl>
                                        <p:attrNameLst>
                                          <p:attrName>ppt_w</p:attrName>
                                        </p:attrNameLst>
                                      </p:cBhvr>
                                      <p:tavLst>
                                        <p:tav tm="0">
                                          <p:val>
                                            <p:fltVal val="0"/>
                                          </p:val>
                                        </p:tav>
                                        <p:tav tm="100000">
                                          <p:val>
                                            <p:strVal val="#ppt_w"/>
                                          </p:val>
                                        </p:tav>
                                      </p:tavLst>
                                    </p:anim>
                                    <p:anim calcmode="lin" valueType="num">
                                      <p:cBhvr>
                                        <p:cTn id="23" dur="500" fill="hold"/>
                                        <p:tgtEl>
                                          <p:spTgt spid="760843"/>
                                        </p:tgtEl>
                                        <p:attrNameLst>
                                          <p:attrName>ppt_h</p:attrName>
                                        </p:attrNameLst>
                                      </p:cBhvr>
                                      <p:tavLst>
                                        <p:tav tm="0">
                                          <p:val>
                                            <p:fltVal val="0"/>
                                          </p:val>
                                        </p:tav>
                                        <p:tav tm="100000">
                                          <p:val>
                                            <p:strVal val="#ppt_h"/>
                                          </p:val>
                                        </p:tav>
                                      </p:tavLst>
                                    </p:anim>
                                    <p:animEffect transition="in" filter="fade">
                                      <p:cBhvr>
                                        <p:cTn id="24" dur="500"/>
                                        <p:tgtEl>
                                          <p:spTgt spid="7608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41" grpId="0" animBg="1"/>
      <p:bldP spid="760842" grpId="0" animBg="1"/>
      <p:bldP spid="760843" grpId="0" animBg="1"/>
      <p:bldP spid="7608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15400" cy="533400"/>
          </a:xfrm>
        </p:spPr>
        <p:txBody>
          <a:bodyPr/>
          <a:lstStyle/>
          <a:p>
            <a:r>
              <a:rPr kumimoji="1" lang="ja-JP" altLang="en-US" dirty="0"/>
              <a:t>情報システム部門の現状から考えるクラウドへの期待（２）</a:t>
            </a:r>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6" name="テキスト ボックス 5"/>
          <p:cNvSpPr txBox="1"/>
          <p:nvPr/>
        </p:nvSpPr>
        <p:spPr>
          <a:xfrm>
            <a:off x="1215402" y="2249690"/>
            <a:ext cx="2416246" cy="307777"/>
          </a:xfrm>
          <a:prstGeom prst="rect">
            <a:avLst/>
          </a:prstGeom>
          <a:noFill/>
          <a:ln>
            <a:noFill/>
          </a:ln>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新規システムに投資する予算</a:t>
            </a:r>
          </a:p>
        </p:txBody>
      </p:sp>
      <p:sp>
        <p:nvSpPr>
          <p:cNvPr id="7" name="テキスト ボックス 6"/>
          <p:cNvSpPr txBox="1"/>
          <p:nvPr/>
        </p:nvSpPr>
        <p:spPr>
          <a:xfrm>
            <a:off x="1221915" y="3634453"/>
            <a:ext cx="2403222" cy="615553"/>
          </a:xfrm>
          <a:prstGeom prst="rect">
            <a:avLst/>
          </a:prstGeom>
          <a:noFill/>
          <a:ln>
            <a:noFill/>
          </a:ln>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既存システムを維持する予算</a:t>
            </a:r>
            <a:endParaRPr kumimoji="1" lang="en-US" altLang="ja-JP" sz="1400" dirty="0">
              <a:solidFill>
                <a:srgbClr val="FFFFFF"/>
              </a:solidFill>
              <a:latin typeface="ＭＳ Ｐゴシック"/>
              <a:ea typeface="ＭＳ Ｐゴシック"/>
              <a:cs typeface="ＭＳ Ｐゴシック"/>
            </a:endParaRPr>
          </a:p>
          <a:p>
            <a:pPr algn="ctr"/>
            <a:r>
              <a:rPr kumimoji="1" lang="ja-JP" altLang="en-US" sz="2000" dirty="0">
                <a:solidFill>
                  <a:srgbClr val="FFFFFF"/>
                </a:solidFill>
                <a:latin typeface="ＭＳ Ｐゴシック"/>
                <a:ea typeface="ＭＳ Ｐゴシック"/>
                <a:cs typeface="ＭＳ Ｐゴシック"/>
              </a:rPr>
              <a:t>（</a:t>
            </a:r>
            <a:r>
              <a:rPr kumimoji="1" lang="en-US" altLang="ja-JP" sz="2000" dirty="0">
                <a:solidFill>
                  <a:srgbClr val="FFFFFF"/>
                </a:solidFill>
                <a:latin typeface="ＭＳ Ｐゴシック"/>
                <a:ea typeface="ＭＳ Ｐゴシック"/>
                <a:cs typeface="ＭＳ Ｐゴシック"/>
              </a:rPr>
              <a:t>TCO</a:t>
            </a:r>
            <a:r>
              <a:rPr kumimoji="1" lang="ja-JP" altLang="en-US" sz="2000" dirty="0">
                <a:solidFill>
                  <a:srgbClr val="FFFFFF"/>
                </a:solidFill>
                <a:latin typeface="ＭＳ Ｐゴシック"/>
                <a:ea typeface="ＭＳ Ｐゴシック"/>
                <a:cs typeface="ＭＳ Ｐゴシック"/>
              </a:rPr>
              <a:t>）</a:t>
            </a:r>
          </a:p>
        </p:txBody>
      </p:sp>
      <p:sp>
        <p:nvSpPr>
          <p:cNvPr id="8" name="テキスト ボックス 7"/>
          <p:cNvSpPr txBox="1"/>
          <p:nvPr/>
        </p:nvSpPr>
        <p:spPr>
          <a:xfrm>
            <a:off x="1676267" y="2552498"/>
            <a:ext cx="1501633" cy="769441"/>
          </a:xfrm>
          <a:prstGeom prst="rect">
            <a:avLst/>
          </a:prstGeom>
          <a:noFill/>
          <a:ln>
            <a:noFill/>
          </a:ln>
        </p:spPr>
        <p:txBody>
          <a:bodyPr wrap="none" rtlCol="0">
            <a:spAutoFit/>
          </a:bodyPr>
          <a:lstStyle/>
          <a:p>
            <a:pPr algn="ctr"/>
            <a:r>
              <a:rPr lang="en-US" altLang="ja-JP" sz="4400" dirty="0">
                <a:solidFill>
                  <a:srgbClr val="FFFFFF"/>
                </a:solidFill>
                <a:latin typeface="Arial Black"/>
                <a:ea typeface="ＭＳ Ｐゴシック"/>
                <a:cs typeface="Arial Black"/>
              </a:rPr>
              <a:t>40%</a:t>
            </a:r>
            <a:endParaRPr kumimoji="1" lang="ja-JP" altLang="en-US" sz="4400" dirty="0">
              <a:solidFill>
                <a:srgbClr val="FFFFFF"/>
              </a:solidFill>
              <a:latin typeface="Arial Black"/>
              <a:ea typeface="ＭＳ Ｐゴシック"/>
              <a:cs typeface="Arial Black"/>
            </a:endParaRPr>
          </a:p>
        </p:txBody>
      </p:sp>
      <p:sp>
        <p:nvSpPr>
          <p:cNvPr id="9" name="テキスト ボックス 8"/>
          <p:cNvSpPr txBox="1"/>
          <p:nvPr/>
        </p:nvSpPr>
        <p:spPr>
          <a:xfrm>
            <a:off x="1676267" y="4127512"/>
            <a:ext cx="1501633" cy="769441"/>
          </a:xfrm>
          <a:prstGeom prst="rect">
            <a:avLst/>
          </a:prstGeom>
          <a:noFill/>
          <a:ln>
            <a:noFill/>
          </a:ln>
        </p:spPr>
        <p:txBody>
          <a:bodyPr wrap="none" rtlCol="0">
            <a:spAutoFit/>
          </a:bodyPr>
          <a:lstStyle/>
          <a:p>
            <a:pPr algn="ctr"/>
            <a:r>
              <a:rPr lang="en-US" altLang="ja-JP" sz="4400" dirty="0">
                <a:solidFill>
                  <a:srgbClr val="FFFFFF"/>
                </a:solidFill>
                <a:latin typeface="Arial Black"/>
                <a:ea typeface="ＭＳ Ｐゴシック"/>
                <a:cs typeface="Arial Black"/>
              </a:rPr>
              <a:t>60%</a:t>
            </a:r>
            <a:endParaRPr kumimoji="1" lang="ja-JP" altLang="en-US" sz="4400" dirty="0">
              <a:solidFill>
                <a:srgbClr val="FFFFFF"/>
              </a:solidFill>
              <a:latin typeface="Arial Black"/>
              <a:ea typeface="ＭＳ Ｐゴシック"/>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85790" y="2960858"/>
            <a:ext cx="2416246" cy="307777"/>
          </a:xfrm>
          <a:prstGeom prst="rect">
            <a:avLst/>
          </a:prstGeom>
          <a:noFill/>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新規システムに投資する予算</a:t>
            </a:r>
          </a:p>
        </p:txBody>
      </p:sp>
      <p:sp>
        <p:nvSpPr>
          <p:cNvPr id="16" name="テキスト ボックス 15"/>
          <p:cNvSpPr txBox="1"/>
          <p:nvPr/>
        </p:nvSpPr>
        <p:spPr>
          <a:xfrm>
            <a:off x="5592303" y="4499775"/>
            <a:ext cx="2403222" cy="307777"/>
          </a:xfrm>
          <a:prstGeom prst="rect">
            <a:avLst/>
          </a:prstGeom>
          <a:noFill/>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既存システムを維持する予算</a:t>
            </a: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a:solidFill>
                  <a:srgbClr val="FF0000"/>
                </a:solidFill>
                <a:effectLst>
                  <a:glow rad="101600">
                    <a:schemeClr val="bg1">
                      <a:alpha val="75000"/>
                    </a:schemeClr>
                  </a:glow>
                </a:effectLst>
                <a:latin typeface="ＭＳ Ｐゴシック"/>
                <a:ea typeface="ＭＳ Ｐゴシック"/>
                <a:cs typeface="ＭＳ Ｐゴシック"/>
              </a:rPr>
              <a:t>IT</a:t>
            </a:r>
            <a:r>
              <a:rPr lang="ja-JP" altLang="en-US" sz="3600" dirty="0">
                <a:solidFill>
                  <a:srgbClr val="FF0000"/>
                </a:solidFill>
                <a:effectLst>
                  <a:glow rad="101600">
                    <a:schemeClr val="bg1">
                      <a:alpha val="75000"/>
                    </a:schemeClr>
                  </a:glow>
                </a:effectLst>
                <a:latin typeface="ＭＳ Ｐゴシック"/>
                <a:ea typeface="ＭＳ Ｐゴシック"/>
                <a:cs typeface="ＭＳ Ｐゴシック"/>
              </a:rPr>
              <a:t>予算の増加は期待できない！</a:t>
            </a:r>
            <a:endParaRPr lang="en-US" altLang="ja-JP" sz="3600" dirty="0">
              <a:solidFill>
                <a:srgbClr val="FF0000"/>
              </a:solidFill>
              <a:effectLst>
                <a:glow rad="101600">
                  <a:schemeClr val="bg1">
                    <a:alpha val="75000"/>
                  </a:schemeClr>
                </a:glow>
              </a:effectLst>
              <a:latin typeface="ＭＳ Ｐゴシック"/>
              <a:ea typeface="ＭＳ Ｐゴシック"/>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rPr>
              <a:t>既存システムを</a:t>
            </a:r>
            <a:endParaRPr kumimoji="1" lang="en-US" altLang="ja-JP" sz="1200" i="0" u="none" strike="noStrike" cap="none" normalizeH="0" baseline="0" dirty="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rPr>
              <a:t>維持するための</a:t>
            </a:r>
            <a:endParaRPr kumimoji="1" lang="en-US" altLang="ja-JP" sz="1200" i="0" u="none" strike="noStrike" cap="none" normalizeH="0" baseline="0" dirty="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a:solidFill>
                  <a:schemeClr val="bg1"/>
                </a:solidFill>
                <a:latin typeface="ＭＳ Ｐゴシック"/>
                <a:ea typeface="ＭＳ Ｐゴシック"/>
                <a:cs typeface="ＭＳ Ｐゴシック"/>
              </a:rPr>
              <a:t>コスト削減</a:t>
            </a:r>
            <a:endPar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endParaRPr>
          </a:p>
        </p:txBody>
      </p:sp>
      <p:sp>
        <p:nvSpPr>
          <p:cNvPr id="26" name="テキスト ボックス 25"/>
          <p:cNvSpPr txBox="1"/>
          <p:nvPr/>
        </p:nvSpPr>
        <p:spPr>
          <a:xfrm>
            <a:off x="1116147" y="5417483"/>
            <a:ext cx="2993127" cy="954107"/>
          </a:xfrm>
          <a:prstGeom prst="rect">
            <a:avLst/>
          </a:prstGeom>
          <a:noFill/>
        </p:spPr>
        <p:txBody>
          <a:bodyPr wrap="none" rtlCol="0">
            <a:spAutoFit/>
          </a:bodyPr>
          <a:lstStyle/>
          <a:p>
            <a:pPr marL="457200" indent="-457200">
              <a:buFont typeface="Wingdings" charset="2"/>
              <a:buChar char="v"/>
            </a:pPr>
            <a:r>
              <a:rPr kumimoji="1" lang="en-US" altLang="ja-JP" sz="2800" dirty="0">
                <a:solidFill>
                  <a:srgbClr val="FF0000"/>
                </a:solidFill>
                <a:effectLst/>
              </a:rPr>
              <a:t>TCO</a:t>
            </a:r>
            <a:r>
              <a:rPr kumimoji="1" lang="ja-JP" altLang="en-US" sz="2800" dirty="0">
                <a:solidFill>
                  <a:srgbClr val="FF0000"/>
                </a:solidFill>
                <a:effectLst/>
              </a:rPr>
              <a:t>の上昇</a:t>
            </a:r>
            <a:endParaRPr kumimoji="1" lang="en-US" altLang="ja-JP" sz="2800" dirty="0">
              <a:solidFill>
                <a:srgbClr val="FF0000"/>
              </a:solidFill>
              <a:effectLst/>
            </a:endParaRPr>
          </a:p>
          <a:p>
            <a:pPr marL="457200" indent="-457200">
              <a:buFont typeface="Wingdings" charset="2"/>
              <a:buChar char="v"/>
            </a:pPr>
            <a:r>
              <a:rPr lang="en-US" altLang="ja-JP" sz="2800" dirty="0">
                <a:solidFill>
                  <a:srgbClr val="FF0000"/>
                </a:solidFill>
                <a:effectLst/>
              </a:rPr>
              <a:t>IT</a:t>
            </a:r>
            <a:r>
              <a:rPr lang="ja-JP" altLang="en-US" sz="2800" dirty="0">
                <a:solidFill>
                  <a:srgbClr val="FF0000"/>
                </a:solidFill>
                <a:effectLst/>
              </a:rPr>
              <a:t>予算の頭打ち</a:t>
            </a:r>
            <a:endParaRPr kumimoji="1" lang="ja-JP" altLang="en-US" sz="2800" dirty="0">
              <a:solidFill>
                <a:srgbClr val="FF0000"/>
              </a:solidFill>
              <a:effectLst/>
            </a:endParaRPr>
          </a:p>
        </p:txBody>
      </p:sp>
      <p:grpSp>
        <p:nvGrpSpPr>
          <p:cNvPr id="27" name="図形グループ 26"/>
          <p:cNvGrpSpPr/>
          <p:nvPr/>
        </p:nvGrpSpPr>
        <p:grpSpPr>
          <a:xfrm>
            <a:off x="4109274" y="5468192"/>
            <a:ext cx="4324707" cy="939891"/>
            <a:chOff x="3897590" y="1193709"/>
            <a:chExt cx="4324707" cy="939891"/>
          </a:xfrm>
        </p:grpSpPr>
        <p:sp>
          <p:nvSpPr>
            <p:cNvPr id="28" name="右矢印 27"/>
            <p:cNvSpPr/>
            <p:nvPr/>
          </p:nvSpPr>
          <p:spPr bwMode="auto">
            <a:xfrm>
              <a:off x="3897590" y="1219200"/>
              <a:ext cx="787562" cy="914400"/>
            </a:xfrm>
            <a:prstGeom prst="right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0000FF"/>
                </a:solidFill>
                <a:effectLst/>
                <a:latin typeface="Arial" charset="0"/>
                <a:ea typeface="HG丸ｺﾞｼｯｸM-PRO" pitchFamily="50" charset="-128"/>
              </a:endParaRPr>
            </a:p>
          </p:txBody>
        </p:sp>
        <p:sp>
          <p:nvSpPr>
            <p:cNvPr id="30" name="テキスト ボックス 29"/>
            <p:cNvSpPr txBox="1"/>
            <p:nvPr/>
          </p:nvSpPr>
          <p:spPr>
            <a:xfrm>
              <a:off x="4685151" y="1193709"/>
              <a:ext cx="3537146" cy="861774"/>
            </a:xfrm>
            <a:prstGeom prst="rect">
              <a:avLst/>
            </a:prstGeom>
            <a:noFill/>
          </p:spPr>
          <p:txBody>
            <a:bodyPr wrap="none" rtlCol="0">
              <a:spAutoFit/>
            </a:bodyPr>
            <a:lstStyle/>
            <a:p>
              <a:pPr algn="ctr"/>
              <a:r>
                <a:rPr kumimoji="1" lang="ja-JP" altLang="en-US" sz="3600" dirty="0">
                  <a:solidFill>
                    <a:srgbClr val="0000FF"/>
                  </a:solidFill>
                  <a:effectLst/>
                </a:rPr>
                <a:t>クラウドへの期待</a:t>
              </a:r>
              <a:endParaRPr kumimoji="1" lang="en-US" altLang="ja-JP" sz="3600" dirty="0">
                <a:solidFill>
                  <a:srgbClr val="0000FF"/>
                </a:solidFill>
                <a:effectLst/>
              </a:endParaRPr>
            </a:p>
            <a:p>
              <a:r>
                <a:rPr kumimoji="1" lang="ja-JP" altLang="en-US" sz="1400" dirty="0">
                  <a:solidFill>
                    <a:srgbClr val="0000FF"/>
                  </a:solidFill>
                  <a:effectLst/>
                </a:rPr>
                <a:t>「所有」の限界、使えればいいという割り切り</a:t>
              </a:r>
              <a:endParaRPr kumimoji="1" lang="en-US" altLang="ja-JP" sz="1400" dirty="0">
                <a:solidFill>
                  <a:srgbClr val="0000FF"/>
                </a:solidFill>
                <a:effectLst/>
              </a:endParaRPr>
            </a:p>
          </p:txBody>
        </p:sp>
      </p:grpSp>
    </p:spTree>
    <p:extLst>
      <p:ext uri="{BB962C8B-B14F-4D97-AF65-F5344CB8AC3E}">
        <p14:creationId xmlns:p14="http://schemas.microsoft.com/office/powerpoint/2010/main" val="231903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511675" y="827249"/>
            <a:ext cx="3548650" cy="5708645"/>
          </a:xfrm>
          <a:prstGeom prst="roundRect">
            <a:avLst>
              <a:gd name="adj" fmla="val 0"/>
            </a:avLst>
          </a:prstGeom>
          <a:solidFill>
            <a:srgbClr val="FFFB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5083675" y="840427"/>
            <a:ext cx="3548650" cy="5708645"/>
          </a:xfrm>
          <a:prstGeom prst="roundRect">
            <a:avLst>
              <a:gd name="adj" fmla="val 0"/>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システム資源の</a:t>
            </a:r>
            <a:r>
              <a:rPr kumimoji="1" lang="en-US" altLang="ja-JP" dirty="0"/>
              <a:t>EC</a:t>
            </a:r>
            <a:r>
              <a:rPr kumimoji="1" lang="ja-JP" altLang="en-US" dirty="0"/>
              <a:t>サイト</a:t>
            </a:r>
          </a:p>
        </p:txBody>
      </p:sp>
      <p:pic>
        <p:nvPicPr>
          <p:cNvPr id="30" name="図 29"/>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667000" y="2814675"/>
            <a:ext cx="1066800" cy="935229"/>
          </a:xfrm>
          <a:prstGeom prst="rect">
            <a:avLst/>
          </a:prstGeom>
        </p:spPr>
      </p:pic>
      <p:sp>
        <p:nvSpPr>
          <p:cNvPr id="10" name="メモ 9"/>
          <p:cNvSpPr/>
          <p:nvPr/>
        </p:nvSpPr>
        <p:spPr bwMode="auto">
          <a:xfrm>
            <a:off x="1066800" y="27384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2" name="メモ 31"/>
          <p:cNvSpPr/>
          <p:nvPr/>
        </p:nvSpPr>
        <p:spPr bwMode="auto">
          <a:xfrm>
            <a:off x="1219200" y="30432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12" name="テキスト ボックス 11"/>
          <p:cNvSpPr txBox="1"/>
          <p:nvPr/>
        </p:nvSpPr>
        <p:spPr>
          <a:xfrm>
            <a:off x="1143000" y="2738475"/>
            <a:ext cx="646331" cy="276999"/>
          </a:xfrm>
          <a:prstGeom prst="rect">
            <a:avLst/>
          </a:prstGeom>
          <a:noFill/>
        </p:spPr>
        <p:txBody>
          <a:bodyPr wrap="none" rtlCol="0">
            <a:spAutoFit/>
          </a:bodyPr>
          <a:lstStyle/>
          <a:p>
            <a:r>
              <a:rPr kumimoji="1" lang="ja-JP" altLang="en-US" sz="1200" dirty="0">
                <a:solidFill>
                  <a:srgbClr val="800000"/>
                </a:solidFill>
              </a:rPr>
              <a:t>見積書</a:t>
            </a:r>
          </a:p>
        </p:txBody>
      </p:sp>
      <p:sp>
        <p:nvSpPr>
          <p:cNvPr id="33" name="テキスト ボックス 32"/>
          <p:cNvSpPr txBox="1"/>
          <p:nvPr/>
        </p:nvSpPr>
        <p:spPr>
          <a:xfrm>
            <a:off x="1295400" y="3119475"/>
            <a:ext cx="646331" cy="276999"/>
          </a:xfrm>
          <a:prstGeom prst="rect">
            <a:avLst/>
          </a:prstGeom>
          <a:noFill/>
        </p:spPr>
        <p:txBody>
          <a:bodyPr wrap="none" rtlCol="0">
            <a:spAutoFit/>
          </a:bodyPr>
          <a:lstStyle/>
          <a:p>
            <a:r>
              <a:rPr kumimoji="1" lang="ja-JP" altLang="en-US" sz="1200" dirty="0">
                <a:solidFill>
                  <a:srgbClr val="800000"/>
                </a:solidFill>
              </a:rPr>
              <a:t>契約書</a:t>
            </a:r>
          </a:p>
        </p:txBody>
      </p:sp>
      <p:pic>
        <p:nvPicPr>
          <p:cNvPr id="6" name="図 5" descr="MC90043392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3348075"/>
            <a:ext cx="1447800" cy="1447800"/>
          </a:xfrm>
          <a:prstGeom prst="rect">
            <a:avLst/>
          </a:prstGeom>
        </p:spPr>
      </p:pic>
      <p:pic>
        <p:nvPicPr>
          <p:cNvPr id="8" name="図 7" descr="MC900433949.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7000" y="3805275"/>
            <a:ext cx="1066800" cy="1066800"/>
          </a:xfrm>
          <a:prstGeom prst="rect">
            <a:avLst/>
          </a:prstGeom>
        </p:spPr>
      </p:pic>
      <p:sp>
        <p:nvSpPr>
          <p:cNvPr id="13" name="テキスト ボックス 12"/>
          <p:cNvSpPr txBox="1"/>
          <p:nvPr/>
        </p:nvSpPr>
        <p:spPr>
          <a:xfrm>
            <a:off x="3057207" y="3057992"/>
            <a:ext cx="697627" cy="400110"/>
          </a:xfrm>
          <a:prstGeom prst="rect">
            <a:avLst/>
          </a:prstGeom>
          <a:noFill/>
        </p:spPr>
        <p:txBody>
          <a:bodyPr wrap="none" rtlCol="0">
            <a:spAutoFit/>
          </a:bodyPr>
          <a:lstStyle/>
          <a:p>
            <a:r>
              <a:rPr kumimoji="1" lang="ja-JP" altLang="en-US" sz="1000" dirty="0">
                <a:solidFill>
                  <a:schemeClr val="bg1"/>
                </a:solidFill>
              </a:rPr>
              <a:t>調達手配</a:t>
            </a:r>
            <a:endParaRPr kumimoji="1" lang="en-US" altLang="ja-JP" sz="1000" dirty="0">
              <a:solidFill>
                <a:schemeClr val="bg1"/>
              </a:solidFill>
            </a:endParaRPr>
          </a:p>
          <a:p>
            <a:r>
              <a:rPr lang="ja-JP" altLang="en-US" sz="1000" dirty="0">
                <a:solidFill>
                  <a:schemeClr val="bg1"/>
                </a:solidFill>
              </a:rPr>
              <a:t>導入作業</a:t>
            </a:r>
            <a:endParaRPr kumimoji="1" lang="ja-JP" altLang="en-US" sz="1000" dirty="0">
              <a:solidFill>
                <a:schemeClr val="bg1"/>
              </a:solidFill>
            </a:endParaRPr>
          </a:p>
        </p:txBody>
      </p:sp>
      <p:pic>
        <p:nvPicPr>
          <p:cNvPr id="14" name="図 13" descr="MM900283085.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00200" y="1443075"/>
            <a:ext cx="1547117" cy="990600"/>
          </a:xfrm>
          <a:prstGeom prst="rect">
            <a:avLst/>
          </a:prstGeom>
        </p:spPr>
      </p:pic>
      <p:sp>
        <p:nvSpPr>
          <p:cNvPr id="34" name="下カーブ矢印 33"/>
          <p:cNvSpPr/>
          <p:nvPr/>
        </p:nvSpPr>
        <p:spPr bwMode="auto">
          <a:xfrm>
            <a:off x="1905000" y="2509875"/>
            <a:ext cx="1143000" cy="457200"/>
          </a:xfrm>
          <a:prstGeom prst="curvedDownArrow">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7" name="テキスト ボックス 36"/>
          <p:cNvSpPr txBox="1"/>
          <p:nvPr/>
        </p:nvSpPr>
        <p:spPr>
          <a:xfrm>
            <a:off x="2209800" y="1910455"/>
            <a:ext cx="847407" cy="523220"/>
          </a:xfrm>
          <a:prstGeom prst="rect">
            <a:avLst/>
          </a:prstGeom>
          <a:noFill/>
        </p:spPr>
        <p:txBody>
          <a:bodyPr wrap="none" rtlCol="0">
            <a:spAutoFit/>
          </a:bodyPr>
          <a:lstStyle/>
          <a:p>
            <a:r>
              <a:rPr kumimoji="1" lang="ja-JP" altLang="en-US" sz="1400" dirty="0">
                <a:solidFill>
                  <a:schemeClr val="bg1"/>
                </a:solidFill>
                <a:effectLst>
                  <a:glow rad="101600">
                    <a:schemeClr val="accent6">
                      <a:satMod val="175000"/>
                      <a:alpha val="40000"/>
                    </a:schemeClr>
                  </a:glow>
                </a:effectLst>
              </a:rPr>
              <a:t>メーカー</a:t>
            </a:r>
            <a:endParaRPr kumimoji="1" lang="en-US" altLang="ja-JP" sz="1400" dirty="0">
              <a:solidFill>
                <a:schemeClr val="bg1"/>
              </a:solidFill>
              <a:effectLst>
                <a:glow rad="101600">
                  <a:schemeClr val="accent6">
                    <a:satMod val="175000"/>
                    <a:alpha val="40000"/>
                  </a:schemeClr>
                </a:glow>
              </a:effectLst>
            </a:endParaRPr>
          </a:p>
          <a:p>
            <a:r>
              <a:rPr lang="ja-JP" altLang="en-US" sz="1400" dirty="0">
                <a:solidFill>
                  <a:schemeClr val="bg1"/>
                </a:solidFill>
                <a:effectLst>
                  <a:glow rad="101600">
                    <a:schemeClr val="accent6">
                      <a:satMod val="175000"/>
                      <a:alpha val="40000"/>
                    </a:schemeClr>
                  </a:glow>
                </a:effectLst>
              </a:rPr>
              <a:t>ベンダー</a:t>
            </a:r>
            <a:endParaRPr kumimoji="1" lang="ja-JP" altLang="en-US" sz="1400" dirty="0">
              <a:solidFill>
                <a:schemeClr val="bg1"/>
              </a:solidFill>
              <a:effectLst>
                <a:glow rad="101600">
                  <a:schemeClr val="accent6">
                    <a:satMod val="175000"/>
                    <a:alpha val="40000"/>
                  </a:schemeClr>
                </a:glow>
              </a:effectLst>
            </a:endParaRPr>
          </a:p>
        </p:txBody>
      </p:sp>
      <p:sp>
        <p:nvSpPr>
          <p:cNvPr id="41" name="六角形 40"/>
          <p:cNvSpPr/>
          <p:nvPr/>
        </p:nvSpPr>
        <p:spPr bwMode="auto">
          <a:xfrm>
            <a:off x="3845719" y="53991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サイジング</a:t>
            </a:r>
          </a:p>
        </p:txBody>
      </p:sp>
      <p:sp>
        <p:nvSpPr>
          <p:cNvPr id="42" name="六角形 41"/>
          <p:cNvSpPr/>
          <p:nvPr/>
        </p:nvSpPr>
        <p:spPr bwMode="auto">
          <a:xfrm>
            <a:off x="3845719" y="48657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rPr>
              <a:t>調　達</a:t>
            </a:r>
            <a:endParaRPr kumimoji="0" lang="ja-JP" altLang="en-US" sz="1400" b="0" i="0" u="none" strike="noStrike" cap="none" normalizeH="0" baseline="0" dirty="0">
              <a:ln>
                <a:noFill/>
              </a:ln>
              <a:solidFill>
                <a:schemeClr val="bg1"/>
              </a:solidFill>
              <a:effectLst/>
            </a:endParaRPr>
          </a:p>
        </p:txBody>
      </p:sp>
      <p:sp>
        <p:nvSpPr>
          <p:cNvPr id="44" name="六角形 43"/>
          <p:cNvSpPr/>
          <p:nvPr/>
        </p:nvSpPr>
        <p:spPr bwMode="auto">
          <a:xfrm>
            <a:off x="3845719" y="59325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費　用</a:t>
            </a:r>
          </a:p>
        </p:txBody>
      </p:sp>
      <p:sp>
        <p:nvSpPr>
          <p:cNvPr id="45" name="角丸四角形 44"/>
          <p:cNvSpPr/>
          <p:nvPr/>
        </p:nvSpPr>
        <p:spPr bwMode="auto">
          <a:xfrm>
            <a:off x="838200" y="48593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数週間から数ヶ月</a:t>
            </a:r>
          </a:p>
        </p:txBody>
      </p:sp>
      <p:sp>
        <p:nvSpPr>
          <p:cNvPr id="46" name="角丸四角形 45"/>
          <p:cNvSpPr/>
          <p:nvPr/>
        </p:nvSpPr>
        <p:spPr bwMode="auto">
          <a:xfrm>
            <a:off x="838200" y="53927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数ヶ月から数年を想定</a:t>
            </a:r>
          </a:p>
        </p:txBody>
      </p:sp>
      <p:sp>
        <p:nvSpPr>
          <p:cNvPr id="47" name="角丸四角形 46"/>
          <p:cNvSpPr/>
          <p:nvPr/>
        </p:nvSpPr>
        <p:spPr bwMode="auto">
          <a:xfrm>
            <a:off x="838200" y="59261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現物資産またはリース資産</a:t>
            </a:r>
          </a:p>
        </p:txBody>
      </p:sp>
      <p:sp>
        <p:nvSpPr>
          <p:cNvPr id="51" name="テキスト ボックス 50"/>
          <p:cNvSpPr txBox="1"/>
          <p:nvPr/>
        </p:nvSpPr>
        <p:spPr>
          <a:xfrm>
            <a:off x="1460279" y="909675"/>
            <a:ext cx="1723549" cy="461665"/>
          </a:xfrm>
          <a:prstGeom prst="rect">
            <a:avLst/>
          </a:prstGeom>
          <a:noFill/>
        </p:spPr>
        <p:txBody>
          <a:bodyPr wrap="none" rtlCol="0">
            <a:spAutoFit/>
          </a:bodyPr>
          <a:lstStyle/>
          <a:p>
            <a:pPr algn="ctr"/>
            <a:r>
              <a:rPr kumimoji="1" lang="ja-JP" altLang="en-US" sz="2400" dirty="0">
                <a:solidFill>
                  <a:srgbClr val="800000"/>
                </a:solidFill>
                <a:effectLst/>
              </a:rPr>
              <a:t>従来の方法</a:t>
            </a:r>
          </a:p>
        </p:txBody>
      </p:sp>
      <p:grpSp>
        <p:nvGrpSpPr>
          <p:cNvPr id="7" name="図形グループ 6"/>
          <p:cNvGrpSpPr/>
          <p:nvPr/>
        </p:nvGrpSpPr>
        <p:grpSpPr>
          <a:xfrm>
            <a:off x="5133280" y="468150"/>
            <a:ext cx="3429000" cy="5921700"/>
            <a:chOff x="5133280" y="555300"/>
            <a:chExt cx="3429000" cy="5921700"/>
          </a:xfrm>
        </p:grpSpPr>
        <p:grpSp>
          <p:nvGrpSpPr>
            <p:cNvPr id="3" name="図形グループ 2"/>
            <p:cNvGrpSpPr/>
            <p:nvPr/>
          </p:nvGrpSpPr>
          <p:grpSpPr>
            <a:xfrm>
              <a:off x="5133280" y="555300"/>
              <a:ext cx="3429000" cy="5921700"/>
              <a:chOff x="5133280" y="555300"/>
              <a:chExt cx="3429000" cy="5921700"/>
            </a:xfrm>
          </p:grpSpPr>
          <p:pic>
            <p:nvPicPr>
              <p:cNvPr id="19" name="図 18" descr="MC900441809.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33280" y="555300"/>
                <a:ext cx="3429000" cy="3429000"/>
              </a:xfrm>
              <a:prstGeom prst="rect">
                <a:avLst/>
              </a:prstGeom>
            </p:spPr>
          </p:pic>
          <p:pic>
            <p:nvPicPr>
              <p:cNvPr id="27" name="図 26"/>
              <p:cNvPicPr>
                <a:picLocks noChangeAspect="1"/>
              </p:cNvPicPr>
              <p:nvPr/>
            </p:nvPicPr>
            <p:blipFill>
              <a:blip r:embed="rId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407485" y="1600200"/>
                <a:ext cx="831515" cy="728962"/>
              </a:xfrm>
              <a:prstGeom prst="rect">
                <a:avLst/>
              </a:prstGeom>
            </p:spPr>
          </p:pic>
          <p:pic>
            <p:nvPicPr>
              <p:cNvPr id="28" name="図 27"/>
              <p:cNvPicPr>
                <a:picLocks noChangeAspect="1"/>
              </p:cNvPicPr>
              <p:nvPr/>
            </p:nvPicPr>
            <p:blipFill>
              <a:blip r:embed="rId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45685" y="1600200"/>
                <a:ext cx="831515" cy="728962"/>
              </a:xfrm>
              <a:prstGeom prst="rect">
                <a:avLst/>
              </a:prstGeom>
            </p:spPr>
          </p:pic>
          <p:pic>
            <p:nvPicPr>
              <p:cNvPr id="29" name="図 28"/>
              <p:cNvPicPr>
                <a:picLocks noChangeAspect="1"/>
              </p:cNvPicPr>
              <p:nvPr/>
            </p:nvPicPr>
            <p:blipFill>
              <a:blip r:embed="rId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569285" y="1600200"/>
                <a:ext cx="831515" cy="728962"/>
              </a:xfrm>
              <a:prstGeom prst="rect">
                <a:avLst/>
              </a:prstGeom>
            </p:spPr>
          </p:pic>
          <p:sp>
            <p:nvSpPr>
              <p:cNvPr id="35" name="角丸四角形 34"/>
              <p:cNvSpPr/>
              <p:nvPr/>
            </p:nvSpPr>
            <p:spPr bwMode="auto">
              <a:xfrm>
                <a:off x="6019800" y="3124200"/>
                <a:ext cx="1828800" cy="1447800"/>
              </a:xfrm>
              <a:prstGeom prst="roundRect">
                <a:avLst>
                  <a:gd name="adj" fmla="val 0"/>
                </a:avLst>
              </a:prstGeom>
              <a:solidFill>
                <a:schemeClr val="accent6">
                  <a:lumMod val="75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pic>
            <p:nvPicPr>
              <p:cNvPr id="20" name="Picture 26" descr="j0433941[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58000" y="3810000"/>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テキスト ボックス 35"/>
              <p:cNvSpPr txBox="1"/>
              <p:nvPr/>
            </p:nvSpPr>
            <p:spPr>
              <a:xfrm>
                <a:off x="6026485" y="3200400"/>
                <a:ext cx="1828800" cy="246221"/>
              </a:xfrm>
              <a:prstGeom prst="rect">
                <a:avLst/>
              </a:prstGeom>
              <a:noFill/>
            </p:spPr>
            <p:txBody>
              <a:bodyPr wrap="square" rtlCol="0">
                <a:spAutoFit/>
              </a:bodyPr>
              <a:lstStyle/>
              <a:p>
                <a:pPr algn="ctr"/>
                <a:r>
                  <a:rPr kumimoji="1" lang="ja-JP" altLang="en-US" sz="1000" dirty="0">
                    <a:solidFill>
                      <a:srgbClr val="FFFFFF"/>
                    </a:solidFill>
                  </a:rPr>
                  <a:t>セルフ</a:t>
                </a:r>
                <a:r>
                  <a:rPr kumimoji="1" lang="en-US" altLang="ja-JP" sz="1000" dirty="0">
                    <a:solidFill>
                      <a:srgbClr val="FFFFFF"/>
                    </a:solidFill>
                  </a:rPr>
                  <a:t>･</a:t>
                </a:r>
                <a:r>
                  <a:rPr kumimoji="1" lang="ja-JP" altLang="en-US" sz="1000" dirty="0">
                    <a:solidFill>
                      <a:srgbClr val="FFFFFF"/>
                    </a:solidFill>
                  </a:rPr>
                  <a:t>サービス・ポータル</a:t>
                </a:r>
              </a:p>
            </p:txBody>
          </p:sp>
          <p:sp>
            <p:nvSpPr>
              <p:cNvPr id="40" name="テキスト ボックス 39"/>
              <p:cNvSpPr txBox="1"/>
              <p:nvPr/>
            </p:nvSpPr>
            <p:spPr>
              <a:xfrm>
                <a:off x="6019800" y="3505200"/>
                <a:ext cx="1828800" cy="830997"/>
              </a:xfrm>
              <a:prstGeom prst="rect">
                <a:avLst/>
              </a:prstGeom>
              <a:noFill/>
            </p:spPr>
            <p:txBody>
              <a:bodyPr wrap="square" rtlCol="0">
                <a:spAutoFit/>
              </a:bodyPr>
              <a:lstStyle/>
              <a:p>
                <a:pPr marL="171450" indent="-171450">
                  <a:buFont typeface="Wingdings" charset="2"/>
                  <a:buChar char="l"/>
                </a:pPr>
                <a:r>
                  <a:rPr kumimoji="1" lang="ja-JP" altLang="en-US" sz="1200" dirty="0">
                    <a:solidFill>
                      <a:srgbClr val="FFFFFF"/>
                    </a:solidFill>
                  </a:rPr>
                  <a:t>調達・構成変更</a:t>
                </a:r>
                <a:endParaRPr kumimoji="1" lang="en-US" altLang="ja-JP" sz="1200" dirty="0">
                  <a:solidFill>
                    <a:srgbClr val="FFFFFF"/>
                  </a:solidFill>
                </a:endParaRPr>
              </a:p>
              <a:p>
                <a:pPr marL="171450" indent="-171450">
                  <a:buFont typeface="Wingdings" charset="2"/>
                  <a:buChar char="l"/>
                </a:pPr>
                <a:r>
                  <a:rPr lang="ja-JP" altLang="en-US" sz="1200" dirty="0">
                    <a:solidFill>
                      <a:srgbClr val="FFFFFF"/>
                    </a:solidFill>
                  </a:rPr>
                  <a:t>サービスレベル設定</a:t>
                </a:r>
                <a:endParaRPr lang="en-US" altLang="ja-JP" sz="1200" dirty="0">
                  <a:solidFill>
                    <a:srgbClr val="FFFFFF"/>
                  </a:solidFill>
                </a:endParaRPr>
              </a:p>
              <a:p>
                <a:pPr marL="171450" indent="-171450">
                  <a:buFont typeface="Wingdings" charset="2"/>
                  <a:buChar char="l"/>
                </a:pPr>
                <a:r>
                  <a:rPr lang="ja-JP" altLang="en-US" sz="1200" dirty="0">
                    <a:solidFill>
                      <a:srgbClr val="FFFFFF"/>
                    </a:solidFill>
                  </a:rPr>
                  <a:t>運用設定</a:t>
                </a:r>
                <a:endParaRPr lang="en-US" altLang="ja-JP" sz="1200" dirty="0">
                  <a:solidFill>
                    <a:srgbClr val="FFFFFF"/>
                  </a:solidFill>
                </a:endParaRPr>
              </a:p>
              <a:p>
                <a:pPr marL="171450" indent="-171450">
                  <a:buFont typeface="Wingdings" charset="2"/>
                  <a:buChar char="l"/>
                </a:pPr>
                <a:r>
                  <a:rPr lang="ja-JP" altLang="en-US" sz="1200" dirty="0">
                    <a:solidFill>
                      <a:srgbClr val="FFFFFF"/>
                    </a:solidFill>
                  </a:rPr>
                  <a:t>・・・</a:t>
                </a:r>
                <a:endParaRPr kumimoji="1" lang="ja-JP" altLang="en-US" sz="1200" dirty="0">
                  <a:solidFill>
                    <a:srgbClr val="FFFFFF"/>
                  </a:solidFill>
                </a:endParaRPr>
              </a:p>
            </p:txBody>
          </p:sp>
          <p:sp>
            <p:nvSpPr>
              <p:cNvPr id="48" name="角丸四角形 47"/>
              <p:cNvSpPr/>
              <p:nvPr/>
            </p:nvSpPr>
            <p:spPr bwMode="auto">
              <a:xfrm>
                <a:off x="5410200" y="49530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数分から数十分</a:t>
                </a:r>
              </a:p>
            </p:txBody>
          </p:sp>
          <p:sp>
            <p:nvSpPr>
              <p:cNvPr id="49" name="角丸四角形 48"/>
              <p:cNvSpPr/>
              <p:nvPr/>
            </p:nvSpPr>
            <p:spPr bwMode="auto">
              <a:xfrm>
                <a:off x="5410200" y="54864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Arial" charset="0"/>
                    <a:ea typeface="HG丸ｺﾞｼｯｸM-PRO" pitchFamily="50" charset="-128"/>
                  </a:rPr>
                  <a:t>直近のみ</a:t>
                </a:r>
                <a:r>
                  <a:rPr kumimoji="0" lang="ja-JP" altLang="en-US" sz="1400" b="0" i="0" u="none" strike="noStrike" cap="none" normalizeH="0" baseline="0" dirty="0">
                    <a:ln>
                      <a:noFill/>
                    </a:ln>
                    <a:solidFill>
                      <a:srgbClr val="FFFFFF"/>
                    </a:solidFill>
                    <a:effectLst/>
                    <a:latin typeface="Arial" charset="0"/>
                    <a:ea typeface="HG丸ｺﾞｼｯｸM-PRO" pitchFamily="50" charset="-128"/>
                  </a:rPr>
                  <a:t>・必要に応じて増減</a:t>
                </a:r>
              </a:p>
            </p:txBody>
          </p:sp>
          <p:sp>
            <p:nvSpPr>
              <p:cNvPr id="50" name="角丸四角形 49"/>
              <p:cNvSpPr/>
              <p:nvPr/>
            </p:nvSpPr>
            <p:spPr bwMode="auto">
              <a:xfrm>
                <a:off x="5410200" y="60198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経費・</a:t>
                </a:r>
                <a:r>
                  <a:rPr kumimoji="0" lang="ja-JP" altLang="en-US" sz="1400" dirty="0">
                    <a:solidFill>
                      <a:srgbClr val="FFFFFF"/>
                    </a:solidFill>
                  </a:rPr>
                  <a:t>従量課金／定額課金</a:t>
                </a:r>
                <a:endParaRPr kumimoji="0" lang="ja-JP" altLang="en-US" sz="1400" b="0" i="0" u="none" strike="noStrike" cap="none" normalizeH="0" baseline="0" dirty="0">
                  <a:ln>
                    <a:noFill/>
                  </a:ln>
                  <a:solidFill>
                    <a:srgbClr val="FFFFFF"/>
                  </a:solidFill>
                  <a:effectLst/>
                  <a:latin typeface="Arial" charset="0"/>
                  <a:ea typeface="HG丸ｺﾞｼｯｸM-PRO" pitchFamily="50" charset="-128"/>
                </a:endParaRPr>
              </a:p>
            </p:txBody>
          </p:sp>
          <p:sp>
            <p:nvSpPr>
              <p:cNvPr id="52" name="テキスト ボックス 51"/>
              <p:cNvSpPr txBox="1"/>
              <p:nvPr/>
            </p:nvSpPr>
            <p:spPr>
              <a:xfrm>
                <a:off x="6263726" y="990600"/>
                <a:ext cx="1188547" cy="461665"/>
              </a:xfrm>
              <a:prstGeom prst="rect">
                <a:avLst/>
              </a:prstGeom>
              <a:noFill/>
            </p:spPr>
            <p:txBody>
              <a:bodyPr wrap="none" rtlCol="0">
                <a:spAutoFit/>
              </a:bodyPr>
              <a:lstStyle/>
              <a:p>
                <a:pPr algn="ctr"/>
                <a:r>
                  <a:rPr kumimoji="1" lang="ja-JP" altLang="en-US" sz="2400" dirty="0">
                    <a:solidFill>
                      <a:srgbClr val="0000FF"/>
                    </a:solidFill>
                    <a:effectLst/>
                  </a:rPr>
                  <a:t>クラウド</a:t>
                </a:r>
              </a:p>
            </p:txBody>
          </p:sp>
        </p:grpSp>
        <p:sp>
          <p:nvSpPr>
            <p:cNvPr id="4" name="上下矢印 3"/>
            <p:cNvSpPr/>
            <p:nvPr/>
          </p:nvSpPr>
          <p:spPr bwMode="auto">
            <a:xfrm>
              <a:off x="6705600" y="2286000"/>
              <a:ext cx="381000" cy="838200"/>
            </a:xfrm>
            <a:prstGeom prst="upDown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 name="テキスト ボックス 4"/>
            <p:cNvSpPr txBox="1"/>
            <p:nvPr/>
          </p:nvSpPr>
          <p:spPr>
            <a:xfrm>
              <a:off x="5416108" y="2427748"/>
              <a:ext cx="2225289" cy="338554"/>
            </a:xfrm>
            <a:prstGeom prst="rect">
              <a:avLst/>
            </a:prstGeom>
            <a:noFill/>
          </p:spPr>
          <p:txBody>
            <a:bodyPr wrap="none" rtlCol="0">
              <a:spAutoFit/>
            </a:bodyPr>
            <a:lstStyle/>
            <a:p>
              <a:r>
                <a:rPr kumimoji="1" lang="ja-JP" altLang="en-US" sz="1600" dirty="0">
                  <a:solidFill>
                    <a:srgbClr val="FFFFFF"/>
                  </a:solidFill>
                  <a:effectLst>
                    <a:glow rad="101600">
                      <a:schemeClr val="accent1">
                        <a:satMod val="175000"/>
                        <a:alpha val="40000"/>
                      </a:schemeClr>
                    </a:glow>
                  </a:effectLst>
                </a:rPr>
                <a:t>オンライン</a:t>
              </a:r>
              <a:r>
                <a:rPr kumimoji="1" lang="en-US" altLang="ja-JP" sz="1600" dirty="0">
                  <a:solidFill>
                    <a:srgbClr val="FFFFFF"/>
                  </a:solidFill>
                  <a:effectLst>
                    <a:glow rad="101600">
                      <a:schemeClr val="accent1">
                        <a:satMod val="175000"/>
                        <a:alpha val="40000"/>
                      </a:schemeClr>
                    </a:glow>
                  </a:effectLst>
                </a:rPr>
                <a:t>･</a:t>
              </a:r>
              <a:r>
                <a:rPr lang="ja-JP" altLang="en-US" sz="1600" dirty="0">
                  <a:solidFill>
                    <a:srgbClr val="FFFFFF"/>
                  </a:solidFill>
                  <a:effectLst>
                    <a:glow rad="101600">
                      <a:schemeClr val="accent1">
                        <a:satMod val="175000"/>
                        <a:alpha val="40000"/>
                      </a:schemeClr>
                    </a:glow>
                  </a:effectLst>
                </a:rPr>
                <a:t>リアルタイム</a:t>
              </a:r>
              <a:endParaRPr kumimoji="1" lang="ja-JP" altLang="en-US" sz="1600" dirty="0">
                <a:solidFill>
                  <a:srgbClr val="FFFFFF"/>
                </a:solidFill>
                <a:effectLst>
                  <a:glow rad="101600">
                    <a:schemeClr val="accent1">
                      <a:satMod val="175000"/>
                      <a:alpha val="40000"/>
                    </a:schemeClr>
                  </a:glow>
                </a:effectLst>
              </a:endParaRPr>
            </a:p>
          </p:txBody>
        </p:sp>
      </p:grpSp>
    </p:spTree>
    <p:extLst>
      <p:ext uri="{BB962C8B-B14F-4D97-AF65-F5344CB8AC3E}">
        <p14:creationId xmlns:p14="http://schemas.microsoft.com/office/powerpoint/2010/main" val="259875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kumimoji="1" lang="ja-JP" altLang="en-US" dirty="0"/>
              <a:t>クラウド</a:t>
            </a:r>
            <a:r>
              <a:rPr lang="ja-JP" altLang="en-US" dirty="0"/>
              <a:t>ならではの費用対効果の考え方</a:t>
            </a:r>
            <a:endParaRPr kumimoji="1" lang="ja-JP" altLang="en-US" dirty="0"/>
          </a:p>
        </p:txBody>
      </p:sp>
      <p:cxnSp>
        <p:nvCxnSpPr>
          <p:cNvPr id="22" name="直線矢印コネクタ 21"/>
          <p:cNvCxnSpPr/>
          <p:nvPr/>
        </p:nvCxnSpPr>
        <p:spPr bwMode="auto">
          <a:xfrm flipV="1">
            <a:off x="1114855" y="1066800"/>
            <a:ext cx="0" cy="4953000"/>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直線矢印コネクタ 26"/>
          <p:cNvCxnSpPr/>
          <p:nvPr/>
        </p:nvCxnSpPr>
        <p:spPr bwMode="auto">
          <a:xfrm>
            <a:off x="1114855" y="6019800"/>
            <a:ext cx="7162800" cy="0"/>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32" name="図 31" descr="MC90043163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855" y="1295400"/>
            <a:ext cx="762000" cy="762000"/>
          </a:xfrm>
          <a:prstGeom prst="rect">
            <a:avLst/>
          </a:prstGeom>
        </p:spPr>
      </p:pic>
      <p:pic>
        <p:nvPicPr>
          <p:cNvPr id="33" name="図 32" descr="MC90043158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7055" y="5715000"/>
            <a:ext cx="673100" cy="673100"/>
          </a:xfrm>
          <a:prstGeom prst="rect">
            <a:avLst/>
          </a:prstGeom>
        </p:spPr>
      </p:pic>
      <p:grpSp>
        <p:nvGrpSpPr>
          <p:cNvPr id="4" name="図形グループ 3"/>
          <p:cNvGrpSpPr/>
          <p:nvPr/>
        </p:nvGrpSpPr>
        <p:grpSpPr>
          <a:xfrm>
            <a:off x="1343455" y="2819400"/>
            <a:ext cx="6934200" cy="2895600"/>
            <a:chOff x="1524000" y="3048000"/>
            <a:chExt cx="69342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 name="テキスト ボックス 35"/>
            <p:cNvSpPr txBox="1"/>
            <p:nvPr/>
          </p:nvSpPr>
          <p:spPr>
            <a:xfrm>
              <a:off x="1524000" y="3886200"/>
              <a:ext cx="2345714" cy="707886"/>
            </a:xfrm>
            <a:prstGeom prst="rect">
              <a:avLst/>
            </a:prstGeom>
            <a:noFill/>
          </p:spPr>
          <p:txBody>
            <a:bodyPr wrap="none" rtlCol="0">
              <a:spAutoFit/>
            </a:bodyPr>
            <a:lstStyle/>
            <a:p>
              <a:r>
                <a:rPr lang="ja-JP" altLang="en-US" sz="2000" dirty="0">
                  <a:solidFill>
                    <a:srgbClr val="FF66FF"/>
                  </a:solidFill>
                  <a:effectLst/>
                  <a:latin typeface="HGP創英角ｺﾞｼｯｸUB"/>
                  <a:ea typeface="HGP創英角ｺﾞｼｯｸUB"/>
                  <a:cs typeface="HGP創英角ｺﾞｼｯｸUB"/>
                </a:rPr>
                <a:t>システム関連機器の</a:t>
              </a:r>
              <a:endParaRPr lang="en-US" altLang="ja-JP" sz="2000" dirty="0">
                <a:solidFill>
                  <a:srgbClr val="FF66FF"/>
                </a:solidFill>
                <a:effectLst/>
                <a:latin typeface="HGP創英角ｺﾞｼｯｸUB"/>
                <a:ea typeface="HGP創英角ｺﾞｼｯｸUB"/>
                <a:cs typeface="HGP創英角ｺﾞｼｯｸUB"/>
              </a:endParaRPr>
            </a:p>
            <a:p>
              <a:r>
                <a:rPr lang="ja-JP" altLang="en-US" sz="2000" dirty="0">
                  <a:solidFill>
                    <a:srgbClr val="FF66FF"/>
                  </a:solidFill>
                  <a:effectLst/>
                  <a:latin typeface="HGP創英角ｺﾞｼｯｸUB"/>
                  <a:ea typeface="HGP創英角ｺﾞｼｯｸUB"/>
                  <a:cs typeface="HGP創英角ｺﾞｼｯｸUB"/>
                </a:rPr>
                <a:t>コストパフォーマンス</a:t>
              </a:r>
              <a:endParaRPr kumimoji="1" lang="ja-JP" altLang="en-US" sz="2000" dirty="0">
                <a:solidFill>
                  <a:srgbClr val="FF66FF"/>
                </a:solidFill>
                <a:effectLst/>
                <a:latin typeface="HGP創英角ｺﾞｼｯｸUB"/>
                <a:ea typeface="HGP創英角ｺﾞｼｯｸUB"/>
                <a:cs typeface="HGP創英角ｺﾞｼｯｸUB"/>
              </a:endParaRPr>
            </a:p>
          </p:txBody>
        </p:sp>
      </p:grpSp>
      <p:cxnSp>
        <p:nvCxnSpPr>
          <p:cNvPr id="15" name="直線矢印コネクタ 14"/>
          <p:cNvCxnSpPr/>
          <p:nvPr/>
        </p:nvCxnSpPr>
        <p:spPr bwMode="auto">
          <a:xfrm>
            <a:off x="1572055" y="2590800"/>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テキスト ボックス 25"/>
          <p:cNvSpPr txBox="1"/>
          <p:nvPr/>
        </p:nvSpPr>
        <p:spPr>
          <a:xfrm>
            <a:off x="6982255" y="1981200"/>
            <a:ext cx="1052892" cy="523220"/>
          </a:xfrm>
          <a:prstGeom prst="rect">
            <a:avLst/>
          </a:prstGeom>
          <a:noFill/>
        </p:spPr>
        <p:txBody>
          <a:bodyPr wrap="none" rtlCol="0">
            <a:spAutoFit/>
          </a:bodyPr>
          <a:lstStyle/>
          <a:p>
            <a:r>
              <a:rPr kumimoji="1" lang="ja-JP" altLang="en-US" sz="2800" dirty="0">
                <a:solidFill>
                  <a:srgbClr val="008000"/>
                </a:solidFill>
                <a:effectLst/>
                <a:latin typeface="HGP創英角ｺﾞｼｯｸUB"/>
                <a:ea typeface="HGP創英角ｺﾞｼｯｸUB"/>
                <a:cs typeface="HGP創英角ｺﾞｼｯｸUB"/>
              </a:rPr>
              <a:t>リース</a:t>
            </a:r>
          </a:p>
        </p:txBody>
      </p:sp>
      <p:sp>
        <p:nvSpPr>
          <p:cNvPr id="37" name="角丸四角形吹き出し 36"/>
          <p:cNvSpPr/>
          <p:nvPr/>
        </p:nvSpPr>
        <p:spPr bwMode="auto">
          <a:xfrm>
            <a:off x="4620055" y="1371600"/>
            <a:ext cx="2133600"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コストパフォーマンスが</a:t>
            </a:r>
            <a:endParaRPr kumimoji="0" lang="en-US" altLang="ja-JP" sz="1400" dirty="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長期的に固定化</a:t>
            </a:r>
            <a:endParaRPr kumimoji="0" lang="ja-JP" altLang="en-US" sz="1400" b="0" i="0" u="none" strike="noStrike" cap="none" normalizeH="0" baseline="0" dirty="0">
              <a:ln>
                <a:noFill/>
              </a:ln>
              <a:solidFill>
                <a:srgbClr val="FFFFFF"/>
              </a:solidFill>
              <a:effectLst/>
            </a:endParaRPr>
          </a:p>
        </p:txBody>
      </p:sp>
      <p:cxnSp>
        <p:nvCxnSpPr>
          <p:cNvPr id="28" name="直線矢印コネクタ 27"/>
          <p:cNvCxnSpPr/>
          <p:nvPr/>
        </p:nvCxnSpPr>
        <p:spPr bwMode="auto">
          <a:xfrm>
            <a:off x="1572055" y="2133600"/>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テキスト ボックス 30"/>
          <p:cNvSpPr txBox="1"/>
          <p:nvPr/>
        </p:nvSpPr>
        <p:spPr>
          <a:xfrm>
            <a:off x="6601255" y="4340086"/>
            <a:ext cx="1338828" cy="523220"/>
          </a:xfrm>
          <a:prstGeom prst="rect">
            <a:avLst/>
          </a:prstGeom>
          <a:noFill/>
        </p:spPr>
        <p:txBody>
          <a:bodyPr wrap="none" rtlCol="0">
            <a:spAutoFit/>
          </a:bodyPr>
          <a:lstStyle/>
          <a:p>
            <a:r>
              <a:rPr kumimoji="1" lang="ja-JP" altLang="en-US" sz="2800" dirty="0">
                <a:solidFill>
                  <a:srgbClr val="0000FF"/>
                </a:solidFill>
                <a:effectLst/>
                <a:latin typeface="HGP創英角ｺﾞｼｯｸUB"/>
                <a:ea typeface="HGP創英角ｺﾞｼｯｸUB"/>
                <a:cs typeface="HGP創英角ｺﾞｼｯｸUB"/>
              </a:rPr>
              <a:t>クラウド</a:t>
            </a:r>
          </a:p>
        </p:txBody>
      </p:sp>
      <p:sp>
        <p:nvSpPr>
          <p:cNvPr id="38" name="角丸四角形吹き出し 37"/>
          <p:cNvSpPr/>
          <p:nvPr/>
        </p:nvSpPr>
        <p:spPr bwMode="auto">
          <a:xfrm>
            <a:off x="3324655" y="5105400"/>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新機種追加、</a:t>
            </a:r>
            <a:r>
              <a:rPr kumimoji="0" lang="ja-JP" altLang="en-US" sz="1400" b="0" i="0" u="none" strike="noStrike" cap="none" normalizeH="0" baseline="0" dirty="0">
                <a:ln>
                  <a:noFill/>
                </a:ln>
                <a:solidFill>
                  <a:srgbClr val="FFFFFF"/>
                </a:solidFill>
                <a:effectLst/>
              </a:rPr>
              <a:t>新旧の入替え</a:t>
            </a:r>
            <a:r>
              <a:rPr kumimoji="0" lang="ja-JP" altLang="en-US" sz="1400" dirty="0">
                <a:solidFill>
                  <a:srgbClr val="FFFFFF"/>
                </a:solidFill>
              </a:rPr>
              <a:t>を繰り返し</a:t>
            </a:r>
            <a:endParaRPr kumimoji="0" lang="en-US" altLang="ja-JP" sz="1400" dirty="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rPr>
              <a:t>継続的にコストパフォーマンスを改善</a:t>
            </a:r>
          </a:p>
        </p:txBody>
      </p:sp>
      <p:sp>
        <p:nvSpPr>
          <p:cNvPr id="41" name="角丸四角形吹き出し 40"/>
          <p:cNvSpPr/>
          <p:nvPr/>
        </p:nvSpPr>
        <p:spPr bwMode="auto">
          <a:xfrm>
            <a:off x="2029255" y="1371600"/>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移行・環境変更に</a:t>
            </a:r>
            <a:endParaRPr kumimoji="0" lang="en-US" altLang="ja-JP" sz="14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かかる一時経費</a:t>
            </a:r>
          </a:p>
        </p:txBody>
      </p:sp>
      <p:cxnSp>
        <p:nvCxnSpPr>
          <p:cNvPr id="43" name="直線矢印コネクタ 42"/>
          <p:cNvCxnSpPr/>
          <p:nvPr/>
        </p:nvCxnSpPr>
        <p:spPr bwMode="auto">
          <a:xfrm>
            <a:off x="1648255" y="2219980"/>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 name="上下矢印 5"/>
          <p:cNvSpPr/>
          <p:nvPr/>
        </p:nvSpPr>
        <p:spPr bwMode="auto">
          <a:xfrm>
            <a:off x="7668055" y="2743200"/>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nvGrpSpPr>
          <p:cNvPr id="10" name="図形グループ 9"/>
          <p:cNvGrpSpPr/>
          <p:nvPr/>
        </p:nvGrpSpPr>
        <p:grpSpPr>
          <a:xfrm>
            <a:off x="5305855" y="3048000"/>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7600" y="757535"/>
              <a:ext cx="852985" cy="381000"/>
            </a:xfrm>
            <a:prstGeom prst="rect">
              <a:avLst/>
            </a:prstGeom>
          </p:spPr>
        </p:pic>
        <p:sp>
          <p:nvSpPr>
            <p:cNvPr id="8" name="テキスト ボックス 7"/>
            <p:cNvSpPr txBox="1"/>
            <p:nvPr/>
          </p:nvSpPr>
          <p:spPr>
            <a:xfrm>
              <a:off x="7328500" y="1062335"/>
              <a:ext cx="1082349" cy="400110"/>
            </a:xfrm>
            <a:prstGeom prst="rect">
              <a:avLst/>
            </a:prstGeom>
            <a:noFill/>
          </p:spPr>
          <p:txBody>
            <a:bodyPr wrap="none" rtlCol="0">
              <a:spAutoFit/>
            </a:bodyPr>
            <a:lstStyle/>
            <a:p>
              <a:pPr algn="ctr"/>
              <a:r>
                <a:rPr kumimoji="1" lang="en-US" altLang="ja-JP" sz="1000" dirty="0">
                  <a:solidFill>
                    <a:srgbClr val="0000FF"/>
                  </a:solidFill>
                </a:rPr>
                <a:t>2006/3/14〜</a:t>
              </a:r>
              <a:endParaRPr lang="en-US" altLang="ja-JP" sz="1000" dirty="0">
                <a:solidFill>
                  <a:srgbClr val="0000FF"/>
                </a:solidFill>
              </a:endParaRPr>
            </a:p>
            <a:p>
              <a:pPr algn="ctr"/>
              <a:r>
                <a:rPr lang="en-US" altLang="ja-JP" sz="1000" dirty="0">
                  <a:solidFill>
                    <a:srgbClr val="0000FF"/>
                  </a:solidFill>
                </a:rPr>
                <a:t>50</a:t>
              </a:r>
              <a:r>
                <a:rPr lang="ja-JP" altLang="en-US" sz="1000" dirty="0">
                  <a:solidFill>
                    <a:srgbClr val="0000FF"/>
                  </a:solidFill>
                </a:rPr>
                <a:t>回以上値下げ</a:t>
              </a:r>
              <a:endParaRPr kumimoji="1" lang="ja-JP" altLang="en-US" sz="1000" dirty="0">
                <a:solidFill>
                  <a:srgbClr val="0000FF"/>
                </a:solidFill>
              </a:endParaRPr>
            </a:p>
          </p:txBody>
        </p:sp>
      </p:grpSp>
    </p:spTree>
    <p:extLst>
      <p:ext uri="{BB962C8B-B14F-4D97-AF65-F5344CB8AC3E}">
        <p14:creationId xmlns:p14="http://schemas.microsoft.com/office/powerpoint/2010/main" val="66112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10406" y="2620982"/>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a:solidFill>
                    <a:schemeClr val="bg1"/>
                  </a:solidFill>
                  <a:latin typeface="メイリオ"/>
                  <a:ea typeface="メイリオ"/>
                  <a:cs typeface="メイリオ"/>
                </a:rPr>
                <a:t>徹底した標準化</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kumimoji="1" lang="ja-JP" altLang="en-US" sz="2000" dirty="0">
                  <a:solidFill>
                    <a:schemeClr val="bg1"/>
                  </a:solidFill>
                  <a:latin typeface="メイリオ"/>
                  <a:ea typeface="メイリオ"/>
                  <a:cs typeface="メイリオ"/>
                </a:rPr>
                <a:t>大量購入</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lang="ja-JP" altLang="en-US" sz="2000" dirty="0">
                  <a:solidFill>
                    <a:schemeClr val="bg1"/>
                  </a:solidFill>
                  <a:latin typeface="メイリオ"/>
                  <a:ea typeface="メイリオ"/>
                  <a:cs typeface="メイリオ"/>
                </a:rPr>
                <a:t>負荷の平準化</a:t>
              </a:r>
              <a:endParaRPr kumimoji="1" lang="ja-JP" altLang="en-US" sz="2000" dirty="0">
                <a:solidFill>
                  <a:schemeClr val="bg1"/>
                </a:solidFill>
                <a:latin typeface="メイリオ"/>
                <a:ea typeface="メイリオ"/>
                <a:cs typeface="メイリオ"/>
              </a:endParaRPr>
            </a:p>
          </p:txBody>
        </p:sp>
      </p:grpSp>
      <p:grpSp>
        <p:nvGrpSpPr>
          <p:cNvPr id="25" name="図形グループ 24"/>
          <p:cNvGrpSpPr/>
          <p:nvPr/>
        </p:nvGrpSpPr>
        <p:grpSpPr>
          <a:xfrm>
            <a:off x="4633912" y="2620982"/>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テキスト ボックス 17"/>
            <p:cNvSpPr txBox="1"/>
            <p:nvPr/>
          </p:nvSpPr>
          <p:spPr>
            <a:xfrm>
              <a:off x="5663237" y="2803627"/>
              <a:ext cx="2569934" cy="1429394"/>
            </a:xfrm>
            <a:prstGeom prst="rect">
              <a:avLst/>
            </a:prstGeom>
            <a:noFill/>
          </p:spPr>
          <p:txBody>
            <a:bodyPr wrap="none" rtlCol="0">
              <a:spAutoFit/>
            </a:bodyPr>
            <a:lstStyle/>
            <a:p>
              <a:pPr marL="342900" indent="-342900">
                <a:buFont typeface="Wingdings" charset="2"/>
                <a:buChar char="v"/>
              </a:pPr>
              <a:r>
                <a:rPr kumimoji="1" lang="en-US" altLang="ja-JP" sz="2000" dirty="0">
                  <a:solidFill>
                    <a:schemeClr val="bg1"/>
                  </a:solidFill>
                  <a:latin typeface="メイリオ"/>
                  <a:ea typeface="メイリオ"/>
                  <a:cs typeface="メイリオ"/>
                </a:rPr>
                <a:t>API</a:t>
              </a:r>
              <a:r>
                <a:rPr kumimoji="1" lang="ja-JP" altLang="en-US" sz="2000" dirty="0">
                  <a:solidFill>
                    <a:schemeClr val="bg1"/>
                  </a:solidFill>
                  <a:latin typeface="メイリオ"/>
                  <a:ea typeface="メイリオ"/>
                  <a:cs typeface="メイリオ"/>
                </a:rPr>
                <a:t>の充実・整備</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lang="ja-JP" altLang="en-US" sz="2000" dirty="0">
                  <a:solidFill>
                    <a:schemeClr val="bg1"/>
                  </a:solidFill>
                  <a:latin typeface="メイリオ"/>
                  <a:ea typeface="メイリオ"/>
                  <a:cs typeface="メイリオ"/>
                </a:rPr>
                <a:t>セルフサービス化</a:t>
              </a:r>
            </a:p>
            <a:p>
              <a:pPr marL="342900" indent="-342900">
                <a:buFont typeface="Wingdings" charset="2"/>
                <a:buChar char="v"/>
              </a:pPr>
              <a:r>
                <a:rPr lang="ja-JP" altLang="en-US" sz="2000" dirty="0">
                  <a:solidFill>
                    <a:schemeClr val="bg1"/>
                  </a:solidFill>
                  <a:latin typeface="メイリオ"/>
                  <a:ea typeface="メイリオ"/>
                  <a:cs typeface="メイリオ"/>
                </a:rPr>
                <a:t>機能のメニュー化</a:t>
              </a:r>
              <a:endParaRPr lang="en-US" altLang="ja-JP" sz="2000" dirty="0">
                <a:solidFill>
                  <a:schemeClr val="bg1"/>
                </a:solidFill>
                <a:latin typeface="メイリオ"/>
                <a:ea typeface="メイリオ"/>
                <a:cs typeface="メイリオ"/>
              </a:endParaRPr>
            </a:p>
          </p:txBody>
        </p:sp>
      </p:grpSp>
      <p:sp>
        <p:nvSpPr>
          <p:cNvPr id="2" name="タイトル 1"/>
          <p:cNvSpPr>
            <a:spLocks noGrp="1"/>
          </p:cNvSpPr>
          <p:nvPr>
            <p:ph type="title"/>
          </p:nvPr>
        </p:nvSpPr>
        <p:spPr/>
        <p:txBody>
          <a:bodyPr/>
          <a:lstStyle/>
          <a:p>
            <a:r>
              <a:rPr kumimoji="1" lang="ja-JP" altLang="en-US" dirty="0"/>
              <a:t>クラウド・コンピューティングのビジネス・モデル</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11" name="正方形/長方形 10"/>
          <p:cNvSpPr/>
          <p:nvPr/>
        </p:nvSpPr>
        <p:spPr>
          <a:xfrm>
            <a:off x="706438" y="4837132"/>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FFFFFF"/>
                </a:solidFill>
                <a:latin typeface="メイリオ"/>
                <a:ea typeface="メイリオ"/>
                <a:cs typeface="メイリオ"/>
              </a:rPr>
              <a:t>クラウド・コンピューティング</a:t>
            </a:r>
            <a:endParaRPr lang="en-US" altLang="ja-JP" sz="3200" dirty="0">
              <a:solidFill>
                <a:srgbClr val="FFFFFF"/>
              </a:solidFill>
              <a:latin typeface="メイリオ"/>
              <a:ea typeface="メイリオ"/>
              <a:cs typeface="メイリオ"/>
            </a:endParaRPr>
          </a:p>
          <a:p>
            <a:pPr algn="ctr"/>
            <a:endParaRPr kumimoji="1" lang="ja-JP" altLang="en-US" sz="3200" dirty="0">
              <a:solidFill>
                <a:srgbClr val="FFFFFF"/>
              </a:solidFill>
              <a:latin typeface="メイリオ"/>
              <a:ea typeface="メイリオ"/>
              <a:cs typeface="メイリオ"/>
            </a:endParaRPr>
          </a:p>
        </p:txBody>
      </p:sp>
      <p:sp>
        <p:nvSpPr>
          <p:cNvPr id="12" name="正方形/長方形 11"/>
          <p:cNvSpPr/>
          <p:nvPr/>
        </p:nvSpPr>
        <p:spPr>
          <a:xfrm>
            <a:off x="3649663" y="3239498"/>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オンデマンド</a:t>
            </a:r>
            <a:endParaRPr kumimoji="1" lang="ja-JP" altLang="en-US" dirty="0">
              <a:solidFill>
                <a:srgbClr val="FFFFFF"/>
              </a:solidFill>
              <a:latin typeface="メイリオ"/>
              <a:ea typeface="メイリオ"/>
              <a:cs typeface="メイリオ"/>
            </a:endParaRPr>
          </a:p>
        </p:txBody>
      </p:sp>
      <p:sp>
        <p:nvSpPr>
          <p:cNvPr id="13" name="正方形/長方形 12"/>
          <p:cNvSpPr/>
          <p:nvPr/>
        </p:nvSpPr>
        <p:spPr>
          <a:xfrm>
            <a:off x="3649663" y="3679864"/>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従量課金</a:t>
            </a:r>
            <a:endParaRPr kumimoji="1" lang="ja-JP" altLang="en-US" dirty="0">
              <a:solidFill>
                <a:srgbClr val="FFFFFF"/>
              </a:solidFill>
              <a:latin typeface="メイリオ"/>
              <a:ea typeface="メイリオ"/>
              <a:cs typeface="メイリオ"/>
            </a:endParaRPr>
          </a:p>
        </p:txBody>
      </p:sp>
      <p:sp>
        <p:nvSpPr>
          <p:cNvPr id="14" name="正方形/長方形 13"/>
          <p:cNvSpPr/>
          <p:nvPr/>
        </p:nvSpPr>
        <p:spPr>
          <a:xfrm>
            <a:off x="3649663" y="279878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自動化・自律化</a:t>
            </a:r>
          </a:p>
        </p:txBody>
      </p:sp>
      <p:grpSp>
        <p:nvGrpSpPr>
          <p:cNvPr id="22" name="図形グループ 21"/>
          <p:cNvGrpSpPr/>
          <p:nvPr/>
        </p:nvGrpSpPr>
        <p:grpSpPr>
          <a:xfrm>
            <a:off x="710406" y="1350982"/>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a:solidFill>
                    <a:srgbClr val="FFFFFF"/>
                  </a:solidFill>
                  <a:latin typeface="メイリオ"/>
                  <a:ea typeface="メイリオ"/>
                  <a:cs typeface="メイリオ"/>
                </a:rPr>
                <a:t>システム資源</a:t>
              </a:r>
              <a:endParaRPr kumimoji="1" lang="en-US" altLang="ja-JP" sz="2800" dirty="0">
                <a:solidFill>
                  <a:srgbClr val="FFFFFF"/>
                </a:solidFill>
                <a:latin typeface="メイリオ"/>
                <a:ea typeface="メイリオ"/>
                <a:cs typeface="メイリオ"/>
              </a:endParaRPr>
            </a:p>
            <a:p>
              <a:r>
                <a:rPr lang="ja-JP" altLang="en-US" sz="2800" dirty="0">
                  <a:solidFill>
                    <a:srgbClr val="FFFFFF"/>
                  </a:solidFill>
                  <a:latin typeface="メイリオ"/>
                  <a:ea typeface="メイリオ"/>
                  <a:cs typeface="メイリオ"/>
                </a:rPr>
                <a:t>の共同購買</a:t>
              </a:r>
              <a:endParaRPr kumimoji="1" lang="ja-JP" altLang="en-US" sz="2800" dirty="0">
                <a:solidFill>
                  <a:srgbClr val="FFFFFF"/>
                </a:solidFill>
                <a:latin typeface="メイリオ"/>
                <a:ea typeface="メイリオ"/>
                <a:cs typeface="メイリオ"/>
              </a:endParaRPr>
            </a:p>
          </p:txBody>
        </p:sp>
      </p:grpSp>
      <p:grpSp>
        <p:nvGrpSpPr>
          <p:cNvPr id="23" name="図形グループ 22"/>
          <p:cNvGrpSpPr/>
          <p:nvPr/>
        </p:nvGrpSpPr>
        <p:grpSpPr>
          <a:xfrm>
            <a:off x="3999706" y="1350982"/>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a:solidFill>
                    <a:srgbClr val="FFFFFF"/>
                  </a:solidFill>
                  <a:latin typeface="メイリオ"/>
                  <a:ea typeface="メイリオ"/>
                  <a:cs typeface="メイリオ"/>
                </a:rPr>
                <a:t>サービス化</a:t>
              </a:r>
              <a:endParaRPr kumimoji="1" lang="en-US" altLang="ja-JP" sz="2800" dirty="0">
                <a:solidFill>
                  <a:srgbClr val="FFFFFF"/>
                </a:solidFill>
                <a:latin typeface="メイリオ"/>
                <a:ea typeface="メイリオ"/>
                <a:cs typeface="メイリオ"/>
              </a:endParaRPr>
            </a:p>
          </p:txBody>
        </p:sp>
      </p:grpSp>
      <p:sp>
        <p:nvSpPr>
          <p:cNvPr id="19" name="正方形/長方形 18"/>
          <p:cNvSpPr/>
          <p:nvPr/>
        </p:nvSpPr>
        <p:spPr>
          <a:xfrm>
            <a:off x="13763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低コスト</a:t>
            </a:r>
          </a:p>
        </p:txBody>
      </p:sp>
      <p:sp>
        <p:nvSpPr>
          <p:cNvPr id="20" name="正方形/長方形 19"/>
          <p:cNvSpPr/>
          <p:nvPr/>
        </p:nvSpPr>
        <p:spPr>
          <a:xfrm>
            <a:off x="36496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俊敏性</a:t>
            </a:r>
          </a:p>
        </p:txBody>
      </p:sp>
      <p:sp>
        <p:nvSpPr>
          <p:cNvPr id="21" name="正方形/長方形 20"/>
          <p:cNvSpPr/>
          <p:nvPr/>
        </p:nvSpPr>
        <p:spPr>
          <a:xfrm>
            <a:off x="5922596"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スケーラビリティ</a:t>
            </a:r>
          </a:p>
        </p:txBody>
      </p:sp>
      <p:sp>
        <p:nvSpPr>
          <p:cNvPr id="4" name="正方形/長方形 3"/>
          <p:cNvSpPr/>
          <p:nvPr/>
        </p:nvSpPr>
        <p:spPr>
          <a:xfrm>
            <a:off x="1380331" y="4165600"/>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メイリオ"/>
                <a:ea typeface="メイリオ"/>
                <a:cs typeface="メイリオ"/>
              </a:rPr>
              <a:t>SDI (Software </a:t>
            </a:r>
            <a:r>
              <a:rPr lang="en-US" altLang="ja-JP" sz="2000">
                <a:solidFill>
                  <a:srgbClr val="FFFFFF"/>
                </a:solidFill>
                <a:latin typeface="メイリオ"/>
                <a:ea typeface="メイリオ"/>
                <a:cs typeface="メイリオ"/>
              </a:rPr>
              <a:t>Defined Infrastructure</a:t>
            </a:r>
            <a:r>
              <a:rPr lang="en-US" altLang="ja-JP" sz="2000" dirty="0">
                <a:solidFill>
                  <a:srgbClr val="FFFFFF"/>
                </a:solidFill>
                <a:latin typeface="メイリオ"/>
                <a:ea typeface="メイリオ"/>
                <a:cs typeface="メイリオ"/>
              </a:rPr>
              <a:t>)</a:t>
            </a:r>
            <a:endParaRPr lang="ja-JP" altLang="en-US" sz="20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90846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正方形/長方形 254"/>
          <p:cNvSpPr/>
          <p:nvPr/>
        </p:nvSpPr>
        <p:spPr>
          <a:xfrm>
            <a:off x="1931988" y="4679950"/>
            <a:ext cx="5276850" cy="3810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活用</a:t>
            </a:r>
          </a:p>
        </p:txBody>
      </p:sp>
      <p:sp>
        <p:nvSpPr>
          <p:cNvPr id="256" name="正方形/長方形 255"/>
          <p:cNvSpPr/>
          <p:nvPr/>
        </p:nvSpPr>
        <p:spPr>
          <a:xfrm>
            <a:off x="2058193"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適用領域の拡大</a:t>
            </a:r>
          </a:p>
        </p:txBody>
      </p:sp>
      <p:sp>
        <p:nvSpPr>
          <p:cNvPr id="257" name="正方形/長方形 256"/>
          <p:cNvSpPr/>
          <p:nvPr/>
        </p:nvSpPr>
        <p:spPr>
          <a:xfrm>
            <a:off x="5407819"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難しさの隠蔽</a:t>
            </a:r>
          </a:p>
        </p:txBody>
      </p:sp>
      <p:sp>
        <p:nvSpPr>
          <p:cNvPr id="236" name="正方形/長方形 235"/>
          <p:cNvSpPr/>
          <p:nvPr/>
        </p:nvSpPr>
        <p:spPr>
          <a:xfrm>
            <a:off x="1931988" y="1536700"/>
            <a:ext cx="5276850" cy="381000"/>
          </a:xfrm>
          <a:prstGeom prst="rect">
            <a:avLst/>
          </a:prstGeom>
          <a:solidFill>
            <a:srgbClr val="D9969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システム資源</a:t>
            </a:r>
          </a:p>
        </p:txBody>
      </p:sp>
      <p:sp>
        <p:nvSpPr>
          <p:cNvPr id="46" name="正方形/長方形 45"/>
          <p:cNvSpPr/>
          <p:nvPr/>
        </p:nvSpPr>
        <p:spPr>
          <a:xfrm>
            <a:off x="1931988" y="2781300"/>
            <a:ext cx="5276850" cy="9842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エコシステム</a:t>
            </a:r>
            <a:endParaRPr kumimoji="1" lang="en-US" altLang="ja-JP"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クラウドがもたらした</a:t>
            </a:r>
            <a:r>
              <a:rPr kumimoji="1" lang="en-US" altLang="ja-JP" dirty="0"/>
              <a:t>IT</a:t>
            </a:r>
            <a:r>
              <a:rPr kumimoji="1" lang="ja-JP" altLang="en-US" dirty="0"/>
              <a:t>の新しい価値</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正方形/長方形 3"/>
          <p:cNvSpPr/>
          <p:nvPr/>
        </p:nvSpPr>
        <p:spPr>
          <a:xfrm>
            <a:off x="3090069" y="927100"/>
            <a:ext cx="2960688" cy="349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クラウド・コンピューティング</a:t>
            </a:r>
          </a:p>
        </p:txBody>
      </p:sp>
      <p:sp>
        <p:nvSpPr>
          <p:cNvPr id="6" name="正方形/長方形 5"/>
          <p:cNvSpPr/>
          <p:nvPr/>
        </p:nvSpPr>
        <p:spPr>
          <a:xfrm>
            <a:off x="3090069" y="4064000"/>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利用のイノベーションを促進</a:t>
            </a:r>
          </a:p>
        </p:txBody>
      </p:sp>
      <p:sp>
        <p:nvSpPr>
          <p:cNvPr id="8" name="正方形/長方形 7"/>
          <p:cNvSpPr/>
          <p:nvPr/>
        </p:nvSpPr>
        <p:spPr>
          <a:xfrm>
            <a:off x="3090069" y="5962650"/>
            <a:ext cx="2960688"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ビジネスにおける</a:t>
            </a: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価値の変化・向上</a:t>
            </a:r>
          </a:p>
        </p:txBody>
      </p:sp>
      <p:sp>
        <p:nvSpPr>
          <p:cNvPr id="10" name="正方形/長方形 9"/>
          <p:cNvSpPr/>
          <p:nvPr/>
        </p:nvSpPr>
        <p:spPr>
          <a:xfrm>
            <a:off x="3090068" y="2168525"/>
            <a:ext cx="2960689" cy="349250"/>
          </a:xfrm>
          <a:prstGeom prst="rect">
            <a:avLst/>
          </a:prstGeom>
          <a:solidFill>
            <a:srgbClr val="3366FF"/>
          </a:solidFill>
          <a:ln w="3810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新たな需要・潜在需要の喚起</a:t>
            </a:r>
          </a:p>
        </p:txBody>
      </p:sp>
      <p:sp>
        <p:nvSpPr>
          <p:cNvPr id="11" name="正方形/長方形 10"/>
          <p:cNvSpPr/>
          <p:nvPr/>
        </p:nvSpPr>
        <p:spPr>
          <a:xfrm>
            <a:off x="2058193"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モバイル・ウェアラブル</a:t>
            </a:r>
          </a:p>
        </p:txBody>
      </p:sp>
      <p:sp>
        <p:nvSpPr>
          <p:cNvPr id="12" name="正方形/長方形 11"/>
          <p:cNvSpPr/>
          <p:nvPr/>
        </p:nvSpPr>
        <p:spPr>
          <a:xfrm>
            <a:off x="2058193"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ソーシャル</a:t>
            </a:r>
          </a:p>
        </p:txBody>
      </p:sp>
      <p:sp>
        <p:nvSpPr>
          <p:cNvPr id="13" name="正方形/長方形 12"/>
          <p:cNvSpPr/>
          <p:nvPr/>
        </p:nvSpPr>
        <p:spPr>
          <a:xfrm>
            <a:off x="5407819"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人工知能</a:t>
            </a:r>
          </a:p>
        </p:txBody>
      </p:sp>
      <p:sp>
        <p:nvSpPr>
          <p:cNvPr id="14" name="正方形/長方形 13"/>
          <p:cNvSpPr/>
          <p:nvPr/>
        </p:nvSpPr>
        <p:spPr>
          <a:xfrm>
            <a:off x="5407819"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ビッグデータ</a:t>
            </a:r>
          </a:p>
        </p:txBody>
      </p:sp>
      <p:sp>
        <p:nvSpPr>
          <p:cNvPr id="17" name="正方形/長方形 16"/>
          <p:cNvSpPr/>
          <p:nvPr/>
        </p:nvSpPr>
        <p:spPr>
          <a:xfrm>
            <a:off x="3090069" y="5327649"/>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ＭＳ Ｐゴシック"/>
                <a:ea typeface="ＭＳ Ｐゴシック"/>
                <a:cs typeface="ＭＳ Ｐゴシック"/>
              </a:rPr>
              <a:t>IT</a:t>
            </a:r>
            <a:r>
              <a:rPr lang="ja-JP" altLang="en-US" sz="1200" dirty="0">
                <a:solidFill>
                  <a:srgbClr val="FFFFFF"/>
                </a:solidFill>
                <a:latin typeface="ＭＳ Ｐゴシック"/>
                <a:ea typeface="ＭＳ Ｐゴシック"/>
                <a:cs typeface="ＭＳ Ｐゴシック"/>
              </a:rPr>
              <a:t>利用者の拡大</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58193"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err="1">
                <a:solidFill>
                  <a:srgbClr val="FFFFFF"/>
                </a:solidFill>
                <a:latin typeface="ＭＳ Ｐゴシック"/>
                <a:ea typeface="ＭＳ Ｐゴシック"/>
                <a:cs typeface="ＭＳ Ｐゴシック"/>
              </a:rPr>
              <a:t>IoT</a:t>
            </a:r>
            <a:endParaRPr kumimoji="1" lang="ja-JP" altLang="en-US" sz="1000" dirty="0">
              <a:solidFill>
                <a:srgbClr val="FFFFFF"/>
              </a:solidFill>
              <a:latin typeface="ＭＳ Ｐゴシック"/>
              <a:ea typeface="ＭＳ Ｐゴシック"/>
              <a:cs typeface="ＭＳ Ｐゴシック"/>
            </a:endParaRPr>
          </a:p>
        </p:txBody>
      </p:sp>
      <p:sp>
        <p:nvSpPr>
          <p:cNvPr id="19" name="正方形/長方形 18"/>
          <p:cNvSpPr/>
          <p:nvPr/>
        </p:nvSpPr>
        <p:spPr>
          <a:xfrm>
            <a:off x="5407819"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ロボット</a:t>
            </a:r>
          </a:p>
        </p:txBody>
      </p:sp>
      <p:cxnSp>
        <p:nvCxnSpPr>
          <p:cNvPr id="57" name="直線矢印コネクタ 56"/>
          <p:cNvCxnSpPr>
            <a:stCxn id="10" idx="2"/>
            <a:endCxn id="46" idx="0"/>
          </p:cNvCxnSpPr>
          <p:nvPr/>
        </p:nvCxnSpPr>
        <p:spPr>
          <a:xfrm>
            <a:off x="4570413" y="2517775"/>
            <a:ext cx="0" cy="2635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0" name="直線矢印コネクタ 149"/>
          <p:cNvCxnSpPr>
            <a:stCxn id="6" idx="2"/>
            <a:endCxn id="255" idx="0"/>
          </p:cNvCxnSpPr>
          <p:nvPr/>
        </p:nvCxnSpPr>
        <p:spPr>
          <a:xfrm>
            <a:off x="4570413" y="4413250"/>
            <a:ext cx="0" cy="2667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46" idx="2"/>
            <a:endCxn id="6" idx="0"/>
          </p:cNvCxnSpPr>
          <p:nvPr/>
        </p:nvCxnSpPr>
        <p:spPr>
          <a:xfrm>
            <a:off x="4570413" y="3765550"/>
            <a:ext cx="0" cy="29845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7" name="正方形/長方形 236"/>
          <p:cNvSpPr/>
          <p:nvPr/>
        </p:nvSpPr>
        <p:spPr>
          <a:xfrm>
            <a:off x="2058193"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価格破壊</a:t>
            </a:r>
          </a:p>
        </p:txBody>
      </p:sp>
      <p:sp>
        <p:nvSpPr>
          <p:cNvPr id="238" name="正方形/長方形 237"/>
          <p:cNvSpPr/>
          <p:nvPr/>
        </p:nvSpPr>
        <p:spPr>
          <a:xfrm>
            <a:off x="5407819"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サービス化</a:t>
            </a:r>
          </a:p>
        </p:txBody>
      </p:sp>
      <p:cxnSp>
        <p:nvCxnSpPr>
          <p:cNvPr id="240" name="カギ線コネクタ 239"/>
          <p:cNvCxnSpPr>
            <a:stCxn id="6" idx="3"/>
            <a:endCxn id="46" idx="3"/>
          </p:cNvCxnSpPr>
          <p:nvPr/>
        </p:nvCxnSpPr>
        <p:spPr>
          <a:xfrm flipV="1">
            <a:off x="6050757" y="3273425"/>
            <a:ext cx="1158081" cy="965200"/>
          </a:xfrm>
          <a:prstGeom prst="bentConnector3">
            <a:avLst>
              <a:gd name="adj1" fmla="val 1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4" idx="2"/>
            <a:endCxn id="236" idx="0"/>
          </p:cNvCxnSpPr>
          <p:nvPr/>
        </p:nvCxnSpPr>
        <p:spPr>
          <a:xfrm>
            <a:off x="4570413" y="1276350"/>
            <a:ext cx="0" cy="260350"/>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36" idx="2"/>
            <a:endCxn id="10" idx="0"/>
          </p:cNvCxnSpPr>
          <p:nvPr/>
        </p:nvCxnSpPr>
        <p:spPr>
          <a:xfrm>
            <a:off x="4570413" y="1917700"/>
            <a:ext cx="0" cy="2508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7" name="直線矢印コネクタ 276"/>
          <p:cNvCxnSpPr>
            <a:stCxn id="255" idx="2"/>
            <a:endCxn id="17" idx="0"/>
          </p:cNvCxnSpPr>
          <p:nvPr/>
        </p:nvCxnSpPr>
        <p:spPr>
          <a:xfrm>
            <a:off x="4570413" y="5060950"/>
            <a:ext cx="0" cy="266699"/>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0" name="直線矢印コネクタ 279"/>
          <p:cNvCxnSpPr>
            <a:stCxn id="17" idx="2"/>
            <a:endCxn id="8" idx="0"/>
          </p:cNvCxnSpPr>
          <p:nvPr/>
        </p:nvCxnSpPr>
        <p:spPr>
          <a:xfrm>
            <a:off x="4570413" y="5676899"/>
            <a:ext cx="0" cy="285751"/>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3" name="カギ線コネクタ 282"/>
          <p:cNvCxnSpPr>
            <a:stCxn id="255" idx="1"/>
            <a:endCxn id="6" idx="1"/>
          </p:cNvCxnSpPr>
          <p:nvPr/>
        </p:nvCxnSpPr>
        <p:spPr>
          <a:xfrm rot="10800000" flipH="1">
            <a:off x="1931987" y="4238626"/>
            <a:ext cx="1158081" cy="631825"/>
          </a:xfrm>
          <a:prstGeom prst="bentConnector3">
            <a:avLst>
              <a:gd name="adj1" fmla="val -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2626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p:txBody>
          <a:bodyPr/>
          <a:lstStyle/>
          <a:p>
            <a:r>
              <a:rPr kumimoji="1" lang="ja-JP" altLang="en-US"/>
              <a:t>銀行システムにおけるクラウド活用の動き</a:t>
            </a:r>
          </a:p>
        </p:txBody>
      </p:sp>
      <p:sp>
        <p:nvSpPr>
          <p:cNvPr id="3" name="スライド番号プレースホルダー 2">
            <a:extLst>
              <a:ext uri="{FF2B5EF4-FFF2-40B4-BE49-F238E27FC236}">
                <a16:creationId xmlns:a16="http://schemas.microsoft.com/office/drawing/2014/main" id="{31343F23-0E1C-8B49-87BE-7DA534FCCF91}"/>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1972466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p:txBody>
          <a:bodyPr/>
          <a:lstStyle/>
          <a:p>
            <a:r>
              <a:rPr lang="ja-JP" altLang="ja-JP"/>
              <a:t>クラウド・バイ・デフォルト原則</a:t>
            </a:r>
            <a:endParaRPr kumimoji="1" lang="ja-JP" altLang="en-US"/>
          </a:p>
        </p:txBody>
      </p:sp>
      <p:sp>
        <p:nvSpPr>
          <p:cNvPr id="3" name="スライド番号プレースホルダー 2">
            <a:extLst>
              <a:ext uri="{FF2B5EF4-FFF2-40B4-BE49-F238E27FC236}">
                <a16:creationId xmlns:a16="http://schemas.microsoft.com/office/drawing/2014/main" id="{F378D622-23A8-604F-9FCE-81941E2FD8A8}"/>
              </a:ext>
            </a:extLst>
          </p:cNvPr>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6535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36691BE2-E375-8046-9936-9BD31D50D5ED}"/>
              </a:ext>
            </a:extLst>
          </p:cNvPr>
          <p:cNvGrpSpPr/>
          <p:nvPr/>
        </p:nvGrpSpPr>
        <p:grpSpPr>
          <a:xfrm>
            <a:off x="777415" y="1921197"/>
            <a:ext cx="8172908" cy="4645255"/>
            <a:chOff x="777415" y="1921197"/>
            <a:chExt cx="8172908" cy="4645255"/>
          </a:xfrm>
        </p:grpSpPr>
        <p:sp>
          <p:nvSpPr>
            <p:cNvPr id="38" name="角丸四角形 37">
              <a:extLst>
                <a:ext uri="{FF2B5EF4-FFF2-40B4-BE49-F238E27FC236}">
                  <a16:creationId xmlns:a16="http://schemas.microsoft.com/office/drawing/2014/main" id="{D3D61F3E-5D6D-1D4F-B5C1-C684779516B1}"/>
                </a:ext>
              </a:extLst>
            </p:cNvPr>
            <p:cNvSpPr/>
            <p:nvPr/>
          </p:nvSpPr>
          <p:spPr>
            <a:xfrm>
              <a:off x="777415" y="1921197"/>
              <a:ext cx="8172908" cy="4645255"/>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C27224CC-AA64-8849-A3EE-206110F7FFE5}"/>
                </a:ext>
              </a:extLst>
            </p:cNvPr>
            <p:cNvSpPr txBox="1"/>
            <p:nvPr/>
          </p:nvSpPr>
          <p:spPr>
            <a:xfrm>
              <a:off x="2076135" y="5468963"/>
              <a:ext cx="5448928" cy="830997"/>
            </a:xfrm>
            <a:prstGeom prst="rect">
              <a:avLst/>
            </a:prstGeom>
            <a:noFill/>
          </p:spPr>
          <p:txBody>
            <a:bodyPr wrap="none" rtlCol="0">
              <a:spAutoFit/>
            </a:bodyPr>
            <a:lstStyle/>
            <a:p>
              <a:pPr algn="ctr"/>
              <a:r>
                <a:rPr kumimoji="1" lang="ja-JP" altLang="en-US" sz="3200" b="1" dirty="0">
                  <a:solidFill>
                    <a:schemeClr val="bg1"/>
                  </a:solidFill>
                </a:rPr>
                <a:t>ビッグデータ </a:t>
              </a:r>
              <a:r>
                <a:rPr kumimoji="1" lang="en-US" altLang="ja-JP" sz="3200" b="1" dirty="0">
                  <a:solidFill>
                    <a:schemeClr val="bg1"/>
                  </a:solidFill>
                </a:rPr>
                <a:t>× AI</a:t>
              </a:r>
              <a:r>
                <a:rPr kumimoji="1" lang="ja-JP" altLang="en-US" sz="3200" b="1" dirty="0">
                  <a:solidFill>
                    <a:schemeClr val="bg1"/>
                  </a:solidFill>
                </a:rPr>
                <a:t>（機械学習）</a:t>
              </a:r>
              <a:r>
                <a:rPr kumimoji="1" lang="en-US" altLang="ja-JP" sz="3200" b="1" dirty="0">
                  <a:solidFill>
                    <a:schemeClr val="bg1"/>
                  </a:solidFill>
                </a:rPr>
                <a:t> </a:t>
              </a:r>
            </a:p>
            <a:p>
              <a:pPr algn="ctr"/>
              <a:r>
                <a:rPr kumimoji="1" lang="ja-JP" altLang="en-US" sz="1600" dirty="0">
                  <a:solidFill>
                    <a:schemeClr val="bg1"/>
                  </a:solidFill>
                </a:rPr>
                <a:t>経営戦略･製品／</a:t>
              </a:r>
              <a:r>
                <a:rPr lang="ja-JP" altLang="en-US" sz="1600" dirty="0">
                  <a:solidFill>
                    <a:schemeClr val="bg1"/>
                  </a:solidFill>
                </a:rPr>
                <a:t>サービス戦略 </a:t>
              </a:r>
              <a:r>
                <a:rPr lang="en-US" altLang="ja-JP" sz="1600" dirty="0">
                  <a:solidFill>
                    <a:schemeClr val="bg1"/>
                  </a:solidFill>
                </a:rPr>
                <a:t>&amp; </a:t>
              </a:r>
              <a:r>
                <a:rPr kumimoji="1" lang="en-US" altLang="ja-JP" sz="1600" dirty="0">
                  <a:solidFill>
                    <a:schemeClr val="bg1"/>
                  </a:solidFill>
                </a:rPr>
                <a:t>0.1 to One </a:t>
              </a:r>
              <a:r>
                <a:rPr kumimoji="1" lang="ja-JP" altLang="en-US" sz="1600" dirty="0">
                  <a:solidFill>
                    <a:schemeClr val="bg1"/>
                  </a:solidFill>
                </a:rPr>
                <a:t>マーケティング</a:t>
              </a:r>
            </a:p>
          </p:txBody>
        </p:sp>
        <p:sp>
          <p:nvSpPr>
            <p:cNvPr id="40" name="テキスト ボックス 39">
              <a:extLst>
                <a:ext uri="{FF2B5EF4-FFF2-40B4-BE49-F238E27FC236}">
                  <a16:creationId xmlns:a16="http://schemas.microsoft.com/office/drawing/2014/main" id="{C5F33484-A8AE-5944-A2E3-4E41D79A7A5C}"/>
                </a:ext>
              </a:extLst>
            </p:cNvPr>
            <p:cNvSpPr txBox="1"/>
            <p:nvPr/>
          </p:nvSpPr>
          <p:spPr>
            <a:xfrm>
              <a:off x="3416345" y="6275803"/>
              <a:ext cx="2308517" cy="276999"/>
            </a:xfrm>
            <a:prstGeom prst="rect">
              <a:avLst/>
            </a:prstGeom>
            <a:noFill/>
          </p:spPr>
          <p:txBody>
            <a:bodyPr wrap="none" rtlCol="0">
              <a:spAutoFit/>
            </a:bodyPr>
            <a:lstStyle/>
            <a:p>
              <a:pPr algn="ctr"/>
              <a:r>
                <a:rPr kumimoji="1" lang="en-US" altLang="ja-JP" sz="1200" b="1" dirty="0">
                  <a:solidFill>
                    <a:schemeClr val="bg1"/>
                  </a:solidFill>
                </a:rPr>
                <a:t>CPS / Cyber Physical System </a:t>
              </a:r>
              <a:r>
                <a:rPr lang="en-US" altLang="ja-JP" sz="1200" b="1" dirty="0">
                  <a:solidFill>
                    <a:schemeClr val="bg1"/>
                  </a:solidFill>
                </a:rPr>
                <a:t>=</a:t>
              </a:r>
              <a:r>
                <a:rPr kumimoji="1" lang="ja-JP" altLang="en-US" sz="1200" b="1" dirty="0">
                  <a:solidFill>
                    <a:schemeClr val="bg1"/>
                  </a:solidFill>
                </a:rPr>
                <a:t> </a:t>
              </a:r>
              <a:r>
                <a:rPr kumimoji="1" lang="en-US" altLang="ja-JP" sz="1200" b="1" dirty="0" err="1">
                  <a:solidFill>
                    <a:schemeClr val="bg1"/>
                  </a:solidFill>
                </a:rPr>
                <a:t>IoT</a:t>
              </a:r>
              <a:endParaRPr kumimoji="1" lang="ja-JP" altLang="en-US" sz="1200" dirty="0">
                <a:solidFill>
                  <a:schemeClr val="bg1"/>
                </a:solidFill>
              </a:endParaRPr>
            </a:p>
          </p:txBody>
        </p:sp>
      </p:grpSp>
      <p:sp>
        <p:nvSpPr>
          <p:cNvPr id="37" name="角丸四角形 36">
            <a:extLst>
              <a:ext uri="{FF2B5EF4-FFF2-40B4-BE49-F238E27FC236}">
                <a16:creationId xmlns:a16="http://schemas.microsoft.com/office/drawing/2014/main" id="{B81C189D-EBCA-6240-ACAE-668464BE26F9}"/>
              </a:ext>
            </a:extLst>
          </p:cNvPr>
          <p:cNvSpPr/>
          <p:nvPr/>
        </p:nvSpPr>
        <p:spPr>
          <a:xfrm>
            <a:off x="182112" y="845145"/>
            <a:ext cx="8172908" cy="4576219"/>
          </a:xfrm>
          <a:prstGeom prst="roundRect">
            <a:avLst>
              <a:gd name="adj" fmla="val 0"/>
            </a:avLst>
          </a:prstGeom>
          <a:solidFill>
            <a:srgbClr val="FFFF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017FEA2-0E8A-6747-859E-6FB15D064FB0}"/>
              </a:ext>
            </a:extLst>
          </p:cNvPr>
          <p:cNvSpPr>
            <a:spLocks noGrp="1"/>
          </p:cNvSpPr>
          <p:nvPr>
            <p:ph type="title"/>
          </p:nvPr>
        </p:nvSpPr>
        <p:spPr/>
        <p:txBody>
          <a:bodyPr/>
          <a:lstStyle/>
          <a:p>
            <a:r>
              <a:rPr kumimoji="1" lang="en-US" altLang="ja-JP" dirty="0"/>
              <a:t>amazon</a:t>
            </a:r>
            <a:r>
              <a:rPr kumimoji="1" lang="ja-JP" altLang="en-US" dirty="0"/>
              <a:t>のデータ収集戦略</a:t>
            </a:r>
          </a:p>
        </p:txBody>
      </p:sp>
      <p:sp>
        <p:nvSpPr>
          <p:cNvPr id="3" name="スライド番号プレースホルダー 2">
            <a:extLst>
              <a:ext uri="{FF2B5EF4-FFF2-40B4-BE49-F238E27FC236}">
                <a16:creationId xmlns:a16="http://schemas.microsoft.com/office/drawing/2014/main" id="{382FB0B8-EAC8-6B42-838A-103C23A44938}"/>
              </a:ext>
            </a:extLst>
          </p:cNvPr>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grpSp>
        <p:nvGrpSpPr>
          <p:cNvPr id="8" name="図形グループ 3">
            <a:extLst>
              <a:ext uri="{FF2B5EF4-FFF2-40B4-BE49-F238E27FC236}">
                <a16:creationId xmlns:a16="http://schemas.microsoft.com/office/drawing/2014/main" id="{D43C8BB1-7DA1-F04F-8C34-2A477D24BA9C}"/>
              </a:ext>
            </a:extLst>
          </p:cNvPr>
          <p:cNvGrpSpPr/>
          <p:nvPr/>
        </p:nvGrpSpPr>
        <p:grpSpPr>
          <a:xfrm>
            <a:off x="3963794" y="2481442"/>
            <a:ext cx="606811" cy="1249455"/>
            <a:chOff x="1946324" y="4125162"/>
            <a:chExt cx="969964" cy="2007872"/>
          </a:xfrm>
        </p:grpSpPr>
        <p:sp>
          <p:nvSpPr>
            <p:cNvPr id="9" name="円/楕円 8">
              <a:extLst>
                <a:ext uri="{FF2B5EF4-FFF2-40B4-BE49-F238E27FC236}">
                  <a16:creationId xmlns:a16="http://schemas.microsoft.com/office/drawing/2014/main" id="{F184B500-5A65-324C-B3D5-40D74E7097C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63BE74CC-B7E3-6F4C-B2E9-E195D16EFE0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正方形/長方形 27">
            <a:extLst>
              <a:ext uri="{FF2B5EF4-FFF2-40B4-BE49-F238E27FC236}">
                <a16:creationId xmlns:a16="http://schemas.microsoft.com/office/drawing/2014/main" id="{D6D15B45-78B6-DF46-8BFE-1E4589B776A0}"/>
              </a:ext>
            </a:extLst>
          </p:cNvPr>
          <p:cNvSpPr/>
          <p:nvPr/>
        </p:nvSpPr>
        <p:spPr>
          <a:xfrm>
            <a:off x="2635983" y="3852657"/>
            <a:ext cx="3262432" cy="338554"/>
          </a:xfrm>
          <a:prstGeom prst="rect">
            <a:avLst/>
          </a:prstGeom>
        </p:spPr>
        <p:txBody>
          <a:bodyPr wrap="none">
            <a:spAutoFit/>
          </a:bodyPr>
          <a:lstStyle/>
          <a:p>
            <a:pPr algn="ctr"/>
            <a:r>
              <a:rPr lang="ja-JP" altLang="en-US" sz="1600" b="1" dirty="0">
                <a:solidFill>
                  <a:schemeClr val="tx1">
                    <a:lumMod val="50000"/>
                    <a:lumOff val="50000"/>
                  </a:schemeClr>
                </a:solidFill>
                <a:latin typeface="Meiryo" panose="020B0604030504040204" pitchFamily="34" charset="-128"/>
                <a:ea typeface="Meiryo" panose="020B0604030504040204" pitchFamily="34" charset="-128"/>
              </a:rPr>
              <a:t>「地球上で最も顧客中心の会社」</a:t>
            </a:r>
          </a:p>
        </p:txBody>
      </p:sp>
      <p:sp>
        <p:nvSpPr>
          <p:cNvPr id="29" name="テキスト ボックス 28">
            <a:extLst>
              <a:ext uri="{FF2B5EF4-FFF2-40B4-BE49-F238E27FC236}">
                <a16:creationId xmlns:a16="http://schemas.microsoft.com/office/drawing/2014/main" id="{D9CEAA68-2C9C-F64D-8864-09B7E54A9E6F}"/>
              </a:ext>
            </a:extLst>
          </p:cNvPr>
          <p:cNvSpPr txBox="1"/>
          <p:nvPr/>
        </p:nvSpPr>
        <p:spPr>
          <a:xfrm>
            <a:off x="3250736" y="5025737"/>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購買志向・生活習慣・経済状況</a:t>
            </a:r>
          </a:p>
        </p:txBody>
      </p:sp>
      <p:sp>
        <p:nvSpPr>
          <p:cNvPr id="30" name="テキスト ボックス 29">
            <a:extLst>
              <a:ext uri="{FF2B5EF4-FFF2-40B4-BE49-F238E27FC236}">
                <a16:creationId xmlns:a16="http://schemas.microsoft.com/office/drawing/2014/main" id="{26500FD3-F971-3945-9631-97E729B47144}"/>
              </a:ext>
            </a:extLst>
          </p:cNvPr>
          <p:cNvSpPr txBox="1"/>
          <p:nvPr/>
        </p:nvSpPr>
        <p:spPr>
          <a:xfrm>
            <a:off x="5419328" y="5023790"/>
            <a:ext cx="1665841"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音声・生活音・趣味嗜好</a:t>
            </a:r>
          </a:p>
        </p:txBody>
      </p:sp>
      <p:sp>
        <p:nvSpPr>
          <p:cNvPr id="31" name="テキスト ボックス 30">
            <a:extLst>
              <a:ext uri="{FF2B5EF4-FFF2-40B4-BE49-F238E27FC236}">
                <a16:creationId xmlns:a16="http://schemas.microsoft.com/office/drawing/2014/main" id="{C30654BE-DB99-704B-95BB-1D3A122DEE40}"/>
              </a:ext>
            </a:extLst>
          </p:cNvPr>
          <p:cNvSpPr txBox="1"/>
          <p:nvPr/>
        </p:nvSpPr>
        <p:spPr>
          <a:xfrm>
            <a:off x="6091015" y="3543945"/>
            <a:ext cx="1396536"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音楽志向・趣味嗜好</a:t>
            </a:r>
          </a:p>
        </p:txBody>
      </p:sp>
      <p:sp>
        <p:nvSpPr>
          <p:cNvPr id="32" name="テキスト ボックス 31">
            <a:extLst>
              <a:ext uri="{FF2B5EF4-FFF2-40B4-BE49-F238E27FC236}">
                <a16:creationId xmlns:a16="http://schemas.microsoft.com/office/drawing/2014/main" id="{6F1443EB-D8C5-C24B-BE5B-42807A90F586}"/>
              </a:ext>
            </a:extLst>
          </p:cNvPr>
          <p:cNvSpPr txBox="1"/>
          <p:nvPr/>
        </p:nvSpPr>
        <p:spPr>
          <a:xfrm>
            <a:off x="418234" y="3543945"/>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思想信条・趣味嗜好・主義主張</a:t>
            </a:r>
          </a:p>
        </p:txBody>
      </p:sp>
      <p:sp>
        <p:nvSpPr>
          <p:cNvPr id="33" name="テキスト ボックス 32">
            <a:extLst>
              <a:ext uri="{FF2B5EF4-FFF2-40B4-BE49-F238E27FC236}">
                <a16:creationId xmlns:a16="http://schemas.microsoft.com/office/drawing/2014/main" id="{167A8627-9144-E44A-A217-055B4CA0FCCB}"/>
              </a:ext>
            </a:extLst>
          </p:cNvPr>
          <p:cNvSpPr txBox="1"/>
          <p:nvPr/>
        </p:nvSpPr>
        <p:spPr>
          <a:xfrm>
            <a:off x="1647192"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4" name="テキスト ボックス 33">
            <a:extLst>
              <a:ext uri="{FF2B5EF4-FFF2-40B4-BE49-F238E27FC236}">
                <a16:creationId xmlns:a16="http://schemas.microsoft.com/office/drawing/2014/main" id="{3DAD1E86-39B6-BC48-A29A-36BDF2BB993C}"/>
              </a:ext>
            </a:extLst>
          </p:cNvPr>
          <p:cNvSpPr txBox="1"/>
          <p:nvPr/>
        </p:nvSpPr>
        <p:spPr>
          <a:xfrm>
            <a:off x="4860748"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5" name="テキスト ボックス 34">
            <a:extLst>
              <a:ext uri="{FF2B5EF4-FFF2-40B4-BE49-F238E27FC236}">
                <a16:creationId xmlns:a16="http://schemas.microsoft.com/office/drawing/2014/main" id="{290555F1-3FD9-8143-85CE-5DD2A9A171FF}"/>
              </a:ext>
            </a:extLst>
          </p:cNvPr>
          <p:cNvSpPr txBox="1"/>
          <p:nvPr/>
        </p:nvSpPr>
        <p:spPr>
          <a:xfrm>
            <a:off x="1602904" y="5037635"/>
            <a:ext cx="1396536" cy="253916"/>
          </a:xfrm>
          <a:prstGeom prst="rect">
            <a:avLst/>
          </a:prstGeom>
          <a:noFill/>
        </p:spPr>
        <p:txBody>
          <a:bodyPr wrap="none" rtlCol="0">
            <a:spAutoFit/>
          </a:bodyPr>
          <a:lstStyle/>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興味関心</a:t>
            </a: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・趣味嗜好</a:t>
            </a:r>
          </a:p>
        </p:txBody>
      </p:sp>
      <p:sp>
        <p:nvSpPr>
          <p:cNvPr id="36" name="テキスト ボックス 35">
            <a:extLst>
              <a:ext uri="{FF2B5EF4-FFF2-40B4-BE49-F238E27FC236}">
                <a16:creationId xmlns:a16="http://schemas.microsoft.com/office/drawing/2014/main" id="{41ADB0E6-6C76-FB49-8797-FE55DD679570}"/>
              </a:ext>
            </a:extLst>
          </p:cNvPr>
          <p:cNvSpPr txBox="1"/>
          <p:nvPr/>
        </p:nvSpPr>
        <p:spPr>
          <a:xfrm>
            <a:off x="3561419" y="2042403"/>
            <a:ext cx="1463862" cy="415498"/>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生活レベル･経済状態</a:t>
            </a:r>
            <a:endParaRPr kumimoji="1"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個人属性</a:t>
            </a:r>
            <a:endPar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808B9143-1BCD-D74E-BCF3-EAF2C1213693}"/>
              </a:ext>
            </a:extLst>
          </p:cNvPr>
          <p:cNvSpPr txBox="1"/>
          <p:nvPr/>
        </p:nvSpPr>
        <p:spPr>
          <a:xfrm>
            <a:off x="592795" y="1311852"/>
            <a:ext cx="2723823"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テクノロジーを駆使して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dirty="0">
                <a:solidFill>
                  <a:srgbClr val="0070C0"/>
                </a:solidFill>
                <a:latin typeface="Meiryo" panose="020B0604030504040204" pitchFamily="34" charset="-128"/>
                <a:ea typeface="Meiryo" panose="020B0604030504040204" pitchFamily="34" charset="-128"/>
              </a:rPr>
              <a:t>徹底した利便性を追求</a:t>
            </a:r>
          </a:p>
        </p:txBody>
      </p:sp>
      <p:sp>
        <p:nvSpPr>
          <p:cNvPr id="42" name="テキスト ボックス 41">
            <a:extLst>
              <a:ext uri="{FF2B5EF4-FFF2-40B4-BE49-F238E27FC236}">
                <a16:creationId xmlns:a16="http://schemas.microsoft.com/office/drawing/2014/main" id="{B95947BC-912C-1845-B2B9-A6CD306A59EB}"/>
              </a:ext>
            </a:extLst>
          </p:cNvPr>
          <p:cNvSpPr txBox="1"/>
          <p:nvPr/>
        </p:nvSpPr>
        <p:spPr>
          <a:xfrm>
            <a:off x="708211" y="961362"/>
            <a:ext cx="2492990"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「顧客第一主義」戦略</a:t>
            </a:r>
          </a:p>
        </p:txBody>
      </p:sp>
      <p:sp>
        <p:nvSpPr>
          <p:cNvPr id="44" name="テキスト ボックス 43">
            <a:extLst>
              <a:ext uri="{FF2B5EF4-FFF2-40B4-BE49-F238E27FC236}">
                <a16:creationId xmlns:a16="http://schemas.microsoft.com/office/drawing/2014/main" id="{592925C9-1409-5844-B467-82D912BF7438}"/>
              </a:ext>
            </a:extLst>
          </p:cNvPr>
          <p:cNvSpPr txBox="1"/>
          <p:nvPr/>
        </p:nvSpPr>
        <p:spPr>
          <a:xfrm>
            <a:off x="5217784" y="955286"/>
            <a:ext cx="2723823" cy="369332"/>
          </a:xfrm>
          <a:prstGeom prst="rect">
            <a:avLst/>
          </a:prstGeom>
          <a:noFill/>
        </p:spPr>
        <p:txBody>
          <a:bodyPr wrap="none" rtlCol="0">
            <a:spAutoFit/>
          </a:bodyPr>
          <a:lstStyle/>
          <a:p>
            <a:pPr algn="ctr"/>
            <a:r>
              <a:rPr kumimoji="1" lang="ja-JP" altLang="en-US" b="1" dirty="0">
                <a:solidFill>
                  <a:schemeClr val="accent6">
                    <a:lumMod val="50000"/>
                  </a:schemeClr>
                </a:solidFill>
                <a:latin typeface="Meiryo" panose="020B0604030504040204" pitchFamily="34" charset="-128"/>
                <a:ea typeface="Meiryo" panose="020B0604030504040204" pitchFamily="34" charset="-128"/>
              </a:rPr>
              <a:t>「顧客データ収集」戦略</a:t>
            </a:r>
          </a:p>
        </p:txBody>
      </p:sp>
      <p:pic>
        <p:nvPicPr>
          <p:cNvPr id="11" name="図 10">
            <a:extLst>
              <a:ext uri="{FF2B5EF4-FFF2-40B4-BE49-F238E27FC236}">
                <a16:creationId xmlns:a16="http://schemas.microsoft.com/office/drawing/2014/main" id="{5F12361A-A4BE-4D40-B60D-1C4717651742}"/>
              </a:ext>
            </a:extLst>
          </p:cNvPr>
          <p:cNvPicPr>
            <a:picLocks noChangeAspect="1"/>
          </p:cNvPicPr>
          <p:nvPr/>
        </p:nvPicPr>
        <p:blipFill>
          <a:blip r:embed="rId2"/>
          <a:stretch>
            <a:fillRect/>
          </a:stretch>
        </p:blipFill>
        <p:spPr>
          <a:xfrm>
            <a:off x="790169" y="1022404"/>
            <a:ext cx="6591300" cy="4064000"/>
          </a:xfrm>
          <a:prstGeom prst="rect">
            <a:avLst/>
          </a:prstGeom>
        </p:spPr>
      </p:pic>
      <p:sp>
        <p:nvSpPr>
          <p:cNvPr id="4" name="正方形/長方形 3">
            <a:extLst>
              <a:ext uri="{FF2B5EF4-FFF2-40B4-BE49-F238E27FC236}">
                <a16:creationId xmlns:a16="http://schemas.microsoft.com/office/drawing/2014/main" id="{D0373702-9E03-8F4C-B896-74B962533EDF}"/>
              </a:ext>
            </a:extLst>
          </p:cNvPr>
          <p:cNvSpPr/>
          <p:nvPr/>
        </p:nvSpPr>
        <p:spPr>
          <a:xfrm>
            <a:off x="5070849" y="1350378"/>
            <a:ext cx="3226713" cy="523220"/>
          </a:xfrm>
          <a:prstGeom prst="rect">
            <a:avLst/>
          </a:prstGeom>
        </p:spPr>
        <p:txBody>
          <a:bodyPr wrap="square">
            <a:spAutoFit/>
          </a:bodyPr>
          <a:lstStyle/>
          <a:p>
            <a:r>
              <a:rPr lang="ja-JP" altLang="en-US" sz="1400">
                <a:solidFill>
                  <a:schemeClr val="accent6">
                    <a:lumMod val="50000"/>
                  </a:schemeClr>
                </a:solidFill>
                <a:latin typeface="Meiryo" panose="020B0604030504040204" pitchFamily="34" charset="-128"/>
                <a:ea typeface="Meiryo" panose="020B0604030504040204" pitchFamily="34" charset="-128"/>
              </a:rPr>
              <a:t>ユーザーとの接点を可能な限り増やし</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r>
              <a:rPr lang="ja-JP" altLang="en-US" sz="1400">
                <a:solidFill>
                  <a:schemeClr val="accent6">
                    <a:lumMod val="50000"/>
                  </a:schemeClr>
                </a:solidFill>
                <a:latin typeface="Meiryo" panose="020B0604030504040204" pitchFamily="34" charset="-128"/>
                <a:ea typeface="Meiryo" panose="020B0604030504040204" pitchFamily="34" charset="-128"/>
              </a:rPr>
              <a:t>あらゆる顧客情報を徹底して収集する</a:t>
            </a:r>
            <a:endParaRPr lang="ja-JP" altLang="en-US" sz="1400">
              <a:solidFill>
                <a:schemeClr val="accent6">
                  <a:lumMod val="50000"/>
                </a:schemeClr>
              </a:solidFill>
            </a:endParaRPr>
          </a:p>
        </p:txBody>
      </p:sp>
    </p:spTree>
    <p:extLst>
      <p:ext uri="{BB962C8B-B14F-4D97-AF65-F5344CB8AC3E}">
        <p14:creationId xmlns:p14="http://schemas.microsoft.com/office/powerpoint/2010/main" val="23096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p>
          <a:p>
            <a:pPr algn="r"/>
            <a:r>
              <a:rPr lang="ja-JP" altLang="en-US" sz="2400" dirty="0">
                <a:solidFill>
                  <a:srgbClr val="FFFFFF"/>
                </a:solidFill>
                <a:effectLst/>
                <a:latin typeface="Arial"/>
                <a:ea typeface="HGP創英角ｺﾞｼｯｸUB" pitchFamily="50" charset="-128"/>
                <a:cs typeface="Arial"/>
              </a:rPr>
              <a:t>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669100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p:txBody>
          <a:bodyPr/>
          <a:lstStyle/>
          <a:p>
            <a:pPr eaLnBrk="1" hangingPunct="1"/>
            <a:r>
              <a:rPr lang="ja-JP" altLang="en-US" sz="2800" dirty="0"/>
              <a:t>クラウドの定義／</a:t>
            </a:r>
            <a:r>
              <a:rPr lang="en-US" altLang="ja-JP" sz="2800" dirty="0"/>
              <a:t>NIST</a:t>
            </a:r>
            <a:r>
              <a:rPr lang="ja-JP" altLang="en-US" sz="2800" dirty="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a:solidFill>
                    <a:srgbClr val="0000FF"/>
                  </a:solidFill>
                  <a:effectLst/>
                  <a:latin typeface="メイリオ"/>
                  <a:ea typeface="メイリオ"/>
                  <a:cs typeface="メイリオ"/>
                </a:rPr>
                <a:t>クラウド・コンピューティングは</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コンピューティング資源を</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必要なとき必要なだけ簡単に使える仕組み</a:t>
              </a: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ＤＦＰ太丸ゴシック体"/>
                <a:ea typeface="ＤＦＰ太丸ゴシック体"/>
                <a:cs typeface="ＤＦＰ太丸ゴシック体"/>
              </a:rPr>
              <a:t>サービス・モデル</a:t>
            </a:r>
            <a:endPar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ＤＦＰ太丸ゴシック体"/>
                <a:ea typeface="ＤＦＰ太丸ゴシック体"/>
                <a:cs typeface="ＤＦＰ太丸ゴシック体"/>
              </a:rPr>
              <a:t>5</a:t>
            </a:r>
            <a:r>
              <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rPr>
              <a:t>つの重要な特徴</a:t>
            </a:r>
          </a:p>
        </p:txBody>
      </p:sp>
      <p:pic>
        <p:nvPicPr>
          <p:cNvPr id="10" name="図 9" descr="スクリーンショット 2013-09-16 13.2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2302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ＤＦＰ太丸ゴシック体"/>
                <a:ea typeface="ＤＦＰ太丸ゴシック体"/>
                <a:cs typeface="ＤＦＰ太丸ゴシック体"/>
              </a:rPr>
              <a:t>米国国立標準技術研究所</a:t>
            </a:r>
            <a:endParaRPr lang="ja-JP" altLang="en-US" sz="800" dirty="0">
              <a:solidFill>
                <a:schemeClr val="tx1">
                  <a:lumMod val="85000"/>
                  <a:lumOff val="15000"/>
                </a:schemeClr>
              </a:solidFill>
              <a:effectLst/>
              <a:latin typeface="ＤＦＰ太丸ゴシック体"/>
              <a:ea typeface="ＤＦＰ太丸ゴシック体"/>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ＭＳ Ｐゴシック"/>
                <a:ea typeface="ＭＳ Ｐゴシック"/>
                <a:cs typeface="ＭＳ Ｐゴシック"/>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　</a:t>
            </a:r>
            <a:r>
              <a:rPr lang="en-US" altLang="ja-JP" sz="1200" dirty="0">
                <a:solidFill>
                  <a:srgbClr val="FFFFFF"/>
                </a:solidFill>
                <a:latin typeface="ＭＳ Ｐゴシック"/>
                <a:ea typeface="ＭＳ Ｐゴシック"/>
                <a:cs typeface="ＭＳ Ｐゴシック"/>
              </a:rPr>
              <a:t>(NIST</a:t>
            </a:r>
            <a:r>
              <a:rPr lang="ja-JP" altLang="en-US" sz="1200" dirty="0">
                <a:solidFill>
                  <a:srgbClr val="FFFFFF"/>
                </a:solidFill>
                <a:latin typeface="ＭＳ Ｐゴシック"/>
                <a:ea typeface="ＭＳ Ｐゴシック"/>
                <a:cs typeface="ＭＳ Ｐゴシック"/>
              </a:rPr>
              <a:t>の定義</a:t>
            </a:r>
            <a:r>
              <a:rPr lang="en-US" altLang="ja-JP" sz="1200" dirty="0">
                <a:solidFill>
                  <a:srgbClr val="FFFFFF"/>
                </a:solidFill>
                <a:latin typeface="ＭＳ Ｐゴシック"/>
                <a:ea typeface="ＭＳ Ｐゴシック"/>
                <a:cs typeface="ＭＳ Ｐゴシック"/>
              </a:rPr>
              <a:t>)</a:t>
            </a:r>
            <a:r>
              <a:rPr lang="ja-JP" altLang="en-US" sz="1200" dirty="0">
                <a:solidFill>
                  <a:srgbClr val="FFFFFF"/>
                </a:solidFill>
                <a:latin typeface="ＭＳ Ｐゴシック"/>
                <a:ea typeface="ＭＳ Ｐゴシック"/>
                <a:cs typeface="ＭＳ Ｐゴシック"/>
              </a:rPr>
              <a:t>」。</a:t>
            </a:r>
            <a:endParaRPr kumimoji="1" lang="ja-JP" altLang="en-US" sz="1200" dirty="0">
              <a:solidFill>
                <a:srgbClr val="FFFFFF"/>
              </a:solidFill>
              <a:effectLst/>
              <a:latin typeface="ＭＳ Ｐゴシック"/>
              <a:ea typeface="ＭＳ Ｐゴシック"/>
              <a:cs typeface="ＭＳ Ｐゴシック"/>
            </a:endParaRPr>
          </a:p>
        </p:txBody>
      </p:sp>
    </p:spTree>
    <p:extLst>
      <p:ext uri="{BB962C8B-B14F-4D97-AF65-F5344CB8AC3E}">
        <p14:creationId xmlns:p14="http://schemas.microsoft.com/office/powerpoint/2010/main" val="83700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クラウドの定義／サービス・モデル </a:t>
            </a:r>
            <a:r>
              <a:rPr lang="en-US" altLang="ja-JP" sz="2800" dirty="0">
                <a:ea typeface="ＭＳ Ｐゴシック" charset="-128"/>
              </a:rPr>
              <a:t>(Service Model)</a:t>
            </a:r>
            <a:endParaRPr lang="ja-JP" altLang="en-US" sz="2800" dirty="0">
              <a:ea typeface="ＭＳ Ｐゴシック" charset="-128"/>
            </a:endParaRPr>
          </a:p>
        </p:txBody>
      </p:sp>
      <p:sp>
        <p:nvSpPr>
          <p:cNvPr id="72" name="AutoShape 41"/>
          <p:cNvSpPr>
            <a:spLocks noChangeArrowheads="1"/>
          </p:cNvSpPr>
          <p:nvPr/>
        </p:nvSpPr>
        <p:spPr bwMode="auto">
          <a:xfrm>
            <a:off x="381000" y="1388075"/>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381000" y="2312000"/>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381000" y="3235925"/>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381000" y="4159850"/>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580314" y="1680175"/>
            <a:ext cx="1620957"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911216" y="2604100"/>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849968" y="3418610"/>
            <a:ext cx="1415772" cy="461665"/>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オペレーティング</a:t>
            </a:r>
          </a:p>
          <a:p>
            <a:r>
              <a:rPr lang="ja-JP" altLang="en-US" sz="1200" dirty="0">
                <a:solidFill>
                  <a:srgbClr val="0432FF"/>
                </a:solidFill>
                <a:effectLst/>
                <a:latin typeface="Meiryo" charset="-128"/>
                <a:ea typeface="Meiryo" charset="-128"/>
                <a:cs typeface="Meiryo" charset="-128"/>
              </a:rPr>
              <a:t>システム</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575933" y="4452535"/>
            <a:ext cx="1261884"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ハードウェア</a:t>
            </a:r>
          </a:p>
        </p:txBody>
      </p:sp>
      <p:sp>
        <p:nvSpPr>
          <p:cNvPr id="81" name="AutoShape 50"/>
          <p:cNvSpPr>
            <a:spLocks noChangeArrowheads="1"/>
          </p:cNvSpPr>
          <p:nvPr/>
        </p:nvSpPr>
        <p:spPr bwMode="auto">
          <a:xfrm>
            <a:off x="3659187" y="2398409"/>
            <a:ext cx="1233299" cy="2609165"/>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rgbClr val="FFFFFF"/>
              </a:solidFill>
              <a:latin typeface="Meiryo" charset="-128"/>
              <a:ea typeface="Meiryo" charset="-128"/>
              <a:cs typeface="Meiryo" charset="-128"/>
            </a:endParaRPr>
          </a:p>
          <a:p>
            <a:pPr algn="ctr">
              <a:defRPr/>
            </a:pPr>
            <a:r>
              <a:rPr lang="en-US" altLang="ja-JP" sz="2800" dirty="0" err="1">
                <a:solidFill>
                  <a:srgbClr val="FFFFFF"/>
                </a:solidFill>
                <a:latin typeface="Meiryo" charset="-128"/>
                <a:ea typeface="Meiryo" charset="-128"/>
                <a:cs typeface="Meiryo" charset="-128"/>
              </a:rPr>
              <a:t>PaaS</a:t>
            </a: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3682999" y="3174667"/>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p>
          <a:p>
            <a:pPr algn="ctr"/>
            <a:r>
              <a:rPr lang="en-US" altLang="ja-JP" sz="1100" dirty="0">
                <a:solidFill>
                  <a:srgbClr val="FFFFFF"/>
                </a:solidFill>
                <a:latin typeface="Meiryo" charset="-128"/>
                <a:ea typeface="Meiryo" charset="-128"/>
                <a:cs typeface="Meiryo" charset="-128"/>
              </a:rPr>
              <a:t>as a Service</a:t>
            </a:r>
          </a:p>
        </p:txBody>
      </p:sp>
      <p:sp>
        <p:nvSpPr>
          <p:cNvPr id="85" name="AutoShape 51"/>
          <p:cNvSpPr>
            <a:spLocks noChangeArrowheads="1"/>
          </p:cNvSpPr>
          <p:nvPr/>
        </p:nvSpPr>
        <p:spPr bwMode="auto">
          <a:xfrm>
            <a:off x="5027613" y="4233748"/>
            <a:ext cx="1220787" cy="771877"/>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r>
              <a:rPr lang="en-US" altLang="ja-JP" sz="2800" dirty="0" err="1">
                <a:solidFill>
                  <a:srgbClr val="FFFFFF"/>
                </a:solidFill>
                <a:latin typeface="Meiryo" charset="-128"/>
                <a:ea typeface="Meiryo" charset="-128"/>
                <a:cs typeface="Meiryo" charset="-128"/>
              </a:rPr>
              <a:t>IaaS</a:t>
            </a:r>
            <a:endParaRPr lang="en-US" altLang="ja-JP" sz="2800" dirty="0">
              <a:solidFill>
                <a:srgbClr val="FFFFFF"/>
              </a:solidFill>
              <a:latin typeface="Meiryo" charset="-128"/>
              <a:ea typeface="Meiryo" charset="-128"/>
              <a:cs typeface="Meiryo" charset="-128"/>
            </a:endParaRPr>
          </a:p>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4953000" y="4572075"/>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p>
          <a:p>
            <a:pPr algn="ctr"/>
            <a:r>
              <a:rPr lang="en-US" altLang="ja-JP" sz="1100" dirty="0">
                <a:solidFill>
                  <a:srgbClr val="FFFFFF"/>
                </a:solidFill>
                <a:latin typeface="Meiryo" charset="-128"/>
                <a:ea typeface="Meiryo" charset="-128"/>
                <a:cs typeface="Meiryo" charset="-128"/>
              </a:rPr>
              <a:t>as a Service</a:t>
            </a:r>
          </a:p>
        </p:txBody>
      </p:sp>
      <p:sp>
        <p:nvSpPr>
          <p:cNvPr id="92" name="AutoShape 49"/>
          <p:cNvSpPr>
            <a:spLocks noChangeArrowheads="1"/>
          </p:cNvSpPr>
          <p:nvPr/>
        </p:nvSpPr>
        <p:spPr bwMode="auto">
          <a:xfrm>
            <a:off x="2285999" y="1464274"/>
            <a:ext cx="1233299" cy="3543301"/>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2285998" y="2136799"/>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p>
          <a:p>
            <a:pPr algn="ctr"/>
            <a:r>
              <a:rPr lang="en-US" altLang="ja-JP" sz="1100" dirty="0">
                <a:solidFill>
                  <a:srgbClr val="FFFFFF"/>
                </a:solidFill>
                <a:latin typeface="Meiryo" charset="-128"/>
                <a:ea typeface="Meiryo" charset="-128"/>
                <a:cs typeface="Meiryo" charset="-128"/>
              </a:rPr>
              <a:t>as a Service</a:t>
            </a:r>
          </a:p>
        </p:txBody>
      </p:sp>
      <p:sp>
        <p:nvSpPr>
          <p:cNvPr id="91" name="正方形/長方形 90"/>
          <p:cNvSpPr/>
          <p:nvPr/>
        </p:nvSpPr>
        <p:spPr>
          <a:xfrm>
            <a:off x="2374297" y="1583309"/>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2358434" y="5184379"/>
            <a:ext cx="1088427" cy="1235269"/>
          </a:xfrm>
          <a:prstGeom prst="homePlate">
            <a:avLst>
              <a:gd name="adj" fmla="val 26664"/>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2276515" y="5611306"/>
            <a:ext cx="1252266" cy="553998"/>
          </a:xfrm>
          <a:prstGeom prst="rect">
            <a:avLst/>
          </a:prstGeom>
          <a:noFill/>
        </p:spPr>
        <p:txBody>
          <a:bodyPr wrap="none" rtlCol="0">
            <a:spAutoFit/>
          </a:bodyPr>
          <a:lstStyle/>
          <a:p>
            <a:pPr algn="ctr"/>
            <a:r>
              <a:rPr kumimoji="1" lang="en-US" altLang="ja-JP" sz="1000" dirty="0">
                <a:solidFill>
                  <a:schemeClr val="bg1"/>
                </a:solidFill>
              </a:rPr>
              <a:t>Salesfoce.com</a:t>
            </a:r>
          </a:p>
          <a:p>
            <a:pPr algn="ctr"/>
            <a:r>
              <a:rPr lang="en-US" altLang="ja-JP" sz="1000" dirty="0">
                <a:solidFill>
                  <a:schemeClr val="bg1"/>
                </a:solidFill>
              </a:rPr>
              <a:t>Google Apps</a:t>
            </a:r>
          </a:p>
          <a:p>
            <a:pPr algn="ctr"/>
            <a:r>
              <a:rPr lang="en-US" altLang="ja-JP" sz="1000" dirty="0">
                <a:solidFill>
                  <a:schemeClr val="bg1"/>
                </a:solidFill>
              </a:rPr>
              <a:t>Microsoft Office 365</a:t>
            </a:r>
            <a:endParaRPr kumimoji="1" lang="ja-JP" altLang="en-US" sz="1000" dirty="0">
              <a:solidFill>
                <a:schemeClr val="bg1"/>
              </a:solidFill>
            </a:endParaRPr>
          </a:p>
        </p:txBody>
      </p:sp>
      <p:sp>
        <p:nvSpPr>
          <p:cNvPr id="100" name="ホームベース 99"/>
          <p:cNvSpPr/>
          <p:nvPr/>
        </p:nvSpPr>
        <p:spPr bwMode="auto">
          <a:xfrm rot="16200000">
            <a:off x="3732248" y="5184377"/>
            <a:ext cx="1088427" cy="1235269"/>
          </a:xfrm>
          <a:prstGeom prst="homePlate">
            <a:avLst>
              <a:gd name="adj" fmla="val 26664"/>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3691206" y="5611305"/>
            <a:ext cx="1170513" cy="553998"/>
          </a:xfrm>
          <a:prstGeom prst="rect">
            <a:avLst/>
          </a:prstGeom>
          <a:noFill/>
        </p:spPr>
        <p:txBody>
          <a:bodyPr wrap="none" rtlCol="0">
            <a:spAutoFit/>
          </a:bodyPr>
          <a:lstStyle/>
          <a:p>
            <a:pPr algn="ctr"/>
            <a:r>
              <a:rPr lang="en-US" altLang="ja-JP" sz="1000" dirty="0">
                <a:solidFill>
                  <a:schemeClr val="bg1"/>
                </a:solidFill>
              </a:rPr>
              <a:t>Microsoft Azure</a:t>
            </a:r>
          </a:p>
          <a:p>
            <a:pPr algn="ctr"/>
            <a:r>
              <a:rPr kumimoji="1" lang="en-US" altLang="ja-JP" sz="1000" dirty="0" err="1">
                <a:solidFill>
                  <a:schemeClr val="bg1"/>
                </a:solidFill>
              </a:rPr>
              <a:t>Force.com</a:t>
            </a:r>
            <a:endParaRPr kumimoji="1" lang="en-US" altLang="ja-JP" sz="1000" dirty="0">
              <a:solidFill>
                <a:schemeClr val="bg1"/>
              </a:solidFill>
            </a:endParaRPr>
          </a:p>
          <a:p>
            <a:pPr algn="ctr"/>
            <a:r>
              <a:rPr lang="en-US" altLang="ja-JP" sz="1000" dirty="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5106937" y="5184379"/>
            <a:ext cx="1088427" cy="1235269"/>
          </a:xfrm>
          <a:prstGeom prst="homePlate">
            <a:avLst>
              <a:gd name="adj" fmla="val 26664"/>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5061202" y="5626409"/>
            <a:ext cx="1132041" cy="523220"/>
          </a:xfrm>
          <a:prstGeom prst="rect">
            <a:avLst/>
          </a:prstGeom>
          <a:noFill/>
        </p:spPr>
        <p:txBody>
          <a:bodyPr wrap="none" rtlCol="0">
            <a:spAutoFit/>
          </a:bodyPr>
          <a:lstStyle/>
          <a:p>
            <a:pPr algn="ctr"/>
            <a:r>
              <a:rPr lang="en-US" altLang="ja-JP" sz="1000" dirty="0">
                <a:solidFill>
                  <a:schemeClr val="bg1"/>
                </a:solidFill>
              </a:rPr>
              <a:t>Amazon EC2</a:t>
            </a:r>
          </a:p>
          <a:p>
            <a:pPr algn="ctr"/>
            <a:r>
              <a:rPr kumimoji="1" lang="en-US" altLang="ja-JP" sz="1000" dirty="0">
                <a:solidFill>
                  <a:schemeClr val="bg1"/>
                </a:solidFill>
              </a:rPr>
              <a:t>IIJ GIO Cloud</a:t>
            </a:r>
          </a:p>
          <a:p>
            <a:pPr algn="ctr"/>
            <a:r>
              <a:rPr lang="en-US" altLang="ja-JP" sz="800" dirty="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a:off x="3666426" y="1583309"/>
            <a:ext cx="4085336" cy="435420"/>
          </a:xfrm>
          <a:prstGeom prst="homePlate">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アプリケーション</a:t>
            </a:r>
          </a:p>
        </p:txBody>
      </p:sp>
      <p:pic>
        <p:nvPicPr>
          <p:cNvPr id="27655" name="Picture 8" descr="j04339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787" y="1249863"/>
            <a:ext cx="1084263" cy="1084263"/>
          </a:xfrm>
          <a:prstGeom prst="rect">
            <a:avLst/>
          </a:prstGeom>
          <a:noFill/>
          <a:ln w="9525">
            <a:noFill/>
            <a:miter lim="800000"/>
            <a:headEnd/>
            <a:tailEnd/>
          </a:ln>
        </p:spPr>
      </p:pic>
      <p:pic>
        <p:nvPicPr>
          <p:cNvPr id="2765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2692197"/>
            <a:ext cx="1011238" cy="1011238"/>
          </a:xfrm>
          <a:prstGeom prst="rect">
            <a:avLst/>
          </a:prstGeom>
          <a:noFill/>
          <a:ln w="9525">
            <a:noFill/>
            <a:miter lim="800000"/>
            <a:headEnd/>
            <a:tailEnd/>
          </a:ln>
        </p:spPr>
      </p:pic>
      <p:sp>
        <p:nvSpPr>
          <p:cNvPr id="95" name="ホームベース 94"/>
          <p:cNvSpPr/>
          <p:nvPr/>
        </p:nvSpPr>
        <p:spPr bwMode="auto">
          <a:xfrm>
            <a:off x="4975924" y="3023762"/>
            <a:ext cx="2775838" cy="43542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ミドルウェア</a:t>
            </a:r>
            <a:r>
              <a:rPr kumimoji="0" lang="en-US" altLang="ja-JP" sz="2000" b="0" i="0" u="none" strike="noStrike" cap="none" normalizeH="0" baseline="0" dirty="0">
                <a:ln>
                  <a:noFill/>
                </a:ln>
                <a:solidFill>
                  <a:schemeClr val="bg1"/>
                </a:solidFill>
                <a:effectLst/>
                <a:latin typeface="Meiryo" charset="-128"/>
                <a:ea typeface="Meiryo" charset="-128"/>
                <a:cs typeface="Meiryo" charset="-128"/>
              </a:rPr>
              <a:t>&amp;OS</a:t>
            </a:r>
            <a:endParaRPr kumimoji="0" lang="ja-JP" altLang="en-US" sz="2000" b="0" i="0" u="none" strike="noStrike" cap="none" normalizeH="0" baseline="0" dirty="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a:off x="6363843" y="4402709"/>
            <a:ext cx="1387919" cy="435420"/>
          </a:xfrm>
          <a:prstGeom prst="homePlate">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マシン</a:t>
            </a:r>
          </a:p>
        </p:txBody>
      </p:sp>
      <p:pic>
        <p:nvPicPr>
          <p:cNvPr id="9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4042146"/>
            <a:ext cx="1011238" cy="1011238"/>
          </a:xfrm>
          <a:prstGeom prst="rect">
            <a:avLst/>
          </a:prstGeom>
          <a:noFill/>
          <a:ln w="9525">
            <a:noFill/>
            <a:miter lim="800000"/>
            <a:headEnd/>
            <a:tailEnd/>
          </a:ln>
        </p:spPr>
      </p:pic>
      <p:sp>
        <p:nvSpPr>
          <p:cNvPr id="33" name="AutoShape 43"/>
          <p:cNvSpPr>
            <a:spLocks noChangeArrowheads="1"/>
          </p:cNvSpPr>
          <p:nvPr/>
        </p:nvSpPr>
        <p:spPr bwMode="auto">
          <a:xfrm>
            <a:off x="386989" y="2320660"/>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432FF"/>
                </a:solidFill>
                <a:latin typeface="HGMaruGothicMPRO" charset="-128"/>
                <a:ea typeface="HGMaruGothicMPRO" charset="-128"/>
                <a:cs typeface="HGMaruGothicMPRO" charset="-128"/>
              </a:rPr>
              <a:t>プラットフォーム</a:t>
            </a:r>
          </a:p>
        </p:txBody>
      </p:sp>
    </p:spTree>
    <p:extLst>
      <p:ext uri="{BB962C8B-B14F-4D97-AF65-F5344CB8AC3E}">
        <p14:creationId xmlns:p14="http://schemas.microsoft.com/office/powerpoint/2010/main" val="200684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a:solidFill>
                  <a:srgbClr val="008000"/>
                </a:solidFill>
                <a:latin typeface="Meiryo" charset="-128"/>
                <a:ea typeface="Meiryo" charset="-128"/>
                <a:cs typeface="Meiryo" charset="-128"/>
              </a:rPr>
              <a:t>ハイブリッド・クラウド</a:t>
            </a: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a:solidFill>
                  <a:srgbClr val="FFFFFF"/>
                </a:solidFill>
                <a:latin typeface="Meiryo" charset="-128"/>
                <a:ea typeface="Meiryo" charset="-128"/>
                <a:cs typeface="Meiryo" charset="-128"/>
              </a:rPr>
              <a:t>複数企業共用</a:t>
            </a: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a:solidFill>
                  <a:srgbClr val="FFFFFF"/>
                </a:solidFill>
                <a:latin typeface="Meiryo" charset="-128"/>
                <a:ea typeface="Meiryo" charset="-128"/>
                <a:cs typeface="Meiryo" charset="-128"/>
              </a:rPr>
              <a:t>パブリック・クラウド</a:t>
            </a:r>
          </a:p>
        </p:txBody>
      </p:sp>
      <p:sp>
        <p:nvSpPr>
          <p:cNvPr id="21506" name="Rectangle 2"/>
          <p:cNvSpPr>
            <a:spLocks noGrp="1" noChangeArrowheads="1"/>
          </p:cNvSpPr>
          <p:nvPr>
            <p:ph type="title"/>
          </p:nvPr>
        </p:nvSpPr>
        <p:spPr>
          <a:xfrm>
            <a:off x="152400" y="152400"/>
            <a:ext cx="8991600" cy="533400"/>
          </a:xfrm>
        </p:spPr>
        <p:txBody>
          <a:bodyPr/>
          <a:lstStyle/>
          <a:p>
            <a:r>
              <a:rPr lang="ja-JP" altLang="en-US" sz="2800" dirty="0"/>
              <a:t>クラウドの定義／配置モデル </a:t>
            </a:r>
            <a:r>
              <a:rPr lang="en-US" altLang="ja-JP" sz="2800" dirty="0"/>
              <a:t>(Deployment Model)</a:t>
            </a:r>
            <a:endParaRPr lang="ja-JP" altLang="en-US" sz="2800" dirty="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a:solidFill>
                  <a:srgbClr val="000090"/>
                </a:solidFill>
                <a:latin typeface="Meiryo" charset="-128"/>
                <a:ea typeface="Meiryo" charset="-128"/>
                <a:cs typeface="Meiryo" charset="-128"/>
              </a:rPr>
              <a:t>プライベート・クラウド</a:t>
            </a: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a:solidFill>
                  <a:srgbClr val="000090"/>
                </a:solidFill>
                <a:latin typeface="Meiryo" charset="-128"/>
                <a:ea typeface="Meiryo" charset="-128"/>
                <a:cs typeface="Meiryo" charset="-128"/>
              </a:rPr>
              <a:t>個別企業専用</a:t>
            </a: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個別</a:t>
            </a:r>
            <a:r>
              <a:rPr kumimoji="1" lang="en-US" altLang="ja-JP" sz="2000" dirty="0">
                <a:solidFill>
                  <a:schemeClr val="bg1"/>
                </a:solidFill>
                <a:latin typeface="Meiryo" charset="-128"/>
                <a:ea typeface="Meiryo" charset="-128"/>
                <a:cs typeface="Meiryo" charset="-128"/>
              </a:rPr>
              <a:t>･</a:t>
            </a:r>
            <a:r>
              <a:rPr kumimoji="1" lang="ja-JP" altLang="en-US" sz="2000" dirty="0">
                <a:solidFill>
                  <a:schemeClr val="bg1"/>
                </a:solidFill>
                <a:latin typeface="Meiryo" charset="-128"/>
                <a:ea typeface="Meiryo" charset="-128"/>
                <a:cs typeface="Meiryo" charset="-128"/>
              </a:rPr>
              <a:t>少数企業</a:t>
            </a: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a:solidFill>
                  <a:schemeClr val="bg1"/>
                </a:solidFill>
                <a:latin typeface="Meiryo" charset="-128"/>
                <a:ea typeface="Meiryo" charset="-128"/>
                <a:cs typeface="Meiryo" charset="-128"/>
              </a:rPr>
              <a:t>不特定・複数企業／個人</a:t>
            </a: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78"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1442"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2455"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72042" y="950667"/>
            <a:ext cx="533400" cy="533400"/>
          </a:xfrm>
          <a:prstGeom prst="rect">
            <a:avLst/>
          </a:prstGeom>
          <a:noFill/>
          <a:ln w="9525">
            <a:noFill/>
            <a:miter lim="800000"/>
            <a:headEnd/>
            <a:tailEnd/>
          </a:ln>
        </p:spPr>
      </p:pic>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3"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399" y="95923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2412" y="96082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1999" y="960827"/>
            <a:ext cx="533400" cy="533400"/>
          </a:xfrm>
          <a:prstGeom prst="rect">
            <a:avLst/>
          </a:prstGeom>
          <a:noFill/>
          <a:ln w="9525">
            <a:noFill/>
            <a:miter lim="800000"/>
            <a:headEnd/>
            <a:tailEnd/>
          </a:ln>
        </p:spPr>
      </p:pic>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a:latin typeface="Meiryo" charset="-128"/>
                <a:ea typeface="Meiryo" charset="-128"/>
                <a:cs typeface="Meiryo" charset="-128"/>
              </a:rPr>
              <a:t>特定企業占有</a:t>
            </a: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a:solidFill>
                  <a:schemeClr val="bg1"/>
                </a:solidFill>
                <a:latin typeface="Meiryo" charset="-128"/>
                <a:ea typeface="Meiryo" charset="-128"/>
                <a:cs typeface="Meiryo" charset="-128"/>
              </a:rPr>
              <a:t>ホス</a:t>
            </a:r>
            <a:r>
              <a:rPr lang="ja-JP" altLang="en-US" sz="900">
                <a:solidFill>
                  <a:schemeClr val="bg1"/>
                </a:solidFill>
                <a:latin typeface="Meiryo" charset="-128"/>
                <a:ea typeface="Meiryo" charset="-128"/>
                <a:cs typeface="Meiryo" charset="-128"/>
              </a:rPr>
              <a:t>テッド</a:t>
            </a:r>
            <a:r>
              <a:rPr lang="ja-JP" altLang="en-US" sz="900" dirty="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a:solidFill>
                  <a:srgbClr val="008000"/>
                </a:solidFill>
                <a:latin typeface="Meiryo" charset="-128"/>
                <a:ea typeface="Meiryo" charset="-128"/>
                <a:cs typeface="Meiryo" charset="-128"/>
              </a:rPr>
              <a:t>固定割当て</a:t>
            </a:r>
          </a:p>
        </p:txBody>
      </p:sp>
      <p:pic>
        <p:nvPicPr>
          <p:cNvPr id="145"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3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950667"/>
            <a:ext cx="533400" cy="533400"/>
          </a:xfrm>
          <a:prstGeom prst="rect">
            <a:avLst/>
          </a:prstGeom>
          <a:noFill/>
          <a:ln w="9525">
            <a:noFill/>
            <a:miter lim="800000"/>
            <a:headEnd/>
            <a:tailEnd/>
          </a:ln>
        </p:spPr>
      </p:pic>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5256"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6269"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5856" y="950667"/>
            <a:ext cx="533400" cy="533400"/>
          </a:xfrm>
          <a:prstGeom prst="rect">
            <a:avLst/>
          </a:prstGeom>
          <a:noFill/>
          <a:ln w="9525">
            <a:noFill/>
            <a:miter lim="800000"/>
            <a:headEnd/>
            <a:tailEnd/>
          </a:ln>
        </p:spPr>
      </p:pic>
    </p:spTree>
    <p:extLst>
      <p:ext uri="{BB962C8B-B14F-4D97-AF65-F5344CB8AC3E}">
        <p14:creationId xmlns:p14="http://schemas.microsoft.com/office/powerpoint/2010/main" val="117414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charset="-128"/>
              <a:ea typeface="Meiryo" charset="-128"/>
              <a:cs typeface="Meiryo" charset="-128"/>
            </a:endParaRPr>
          </a:p>
          <a:p>
            <a:pPr>
              <a:spcBef>
                <a:spcPct val="20000"/>
              </a:spcBef>
              <a:defRPr/>
            </a:pPr>
            <a:endParaRPr lang="ja-JP" altLang="en-US" sz="1200" dirty="0">
              <a:solidFill>
                <a:srgbClr val="484848"/>
              </a:solidFill>
              <a:latin typeface="Meiryo" charset="-128"/>
              <a:ea typeface="Meiryo"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a:solidFill>
                  <a:srgbClr val="000090"/>
                </a:solidFill>
                <a:latin typeface="Meiryo" charset="-128"/>
                <a:ea typeface="Meiryo" charset="-128"/>
                <a:cs typeface="Meiryo" charset="-128"/>
              </a:rPr>
              <a:t>ハイブリッド</a:t>
            </a:r>
            <a:endParaRPr kumimoji="1" lang="en-US" altLang="ja-JP" sz="1800" dirty="0">
              <a:solidFill>
                <a:srgbClr val="000090"/>
              </a:solidFill>
              <a:latin typeface="Meiryo" charset="-128"/>
              <a:ea typeface="Meiryo" charset="-128"/>
              <a:cs typeface="Meiryo" charset="-128"/>
            </a:endParaRPr>
          </a:p>
          <a:p>
            <a:pPr algn="ctr"/>
            <a:r>
              <a:rPr lang="ja-JP" altLang="en-US" sz="1800" dirty="0">
                <a:solidFill>
                  <a:srgbClr val="000090"/>
                </a:solidFill>
                <a:latin typeface="Meiryo" charset="-128"/>
                <a:ea typeface="Meiryo" charset="-128"/>
                <a:cs typeface="Meiryo" charset="-128"/>
              </a:rPr>
              <a:t>クラウド</a:t>
            </a:r>
            <a:endParaRPr kumimoji="1" lang="ja-JP" altLang="en-US" sz="1800" dirty="0">
              <a:solidFill>
                <a:srgbClr val="000090"/>
              </a:solidFill>
              <a:latin typeface="Meiryo" charset="-128"/>
              <a:ea typeface="Meiryo"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ベンダーにて運用、ネットワークを介してサービス提供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charset="-128"/>
                <a:ea typeface="Meiryo" charset="-128"/>
                <a:cs typeface="Meiryo" charset="-128"/>
              </a:rPr>
              <a:t>パブリック</a:t>
            </a:r>
          </a:p>
          <a:p>
            <a:pPr>
              <a:buFont typeface="Wingdings" pitchFamily="2" charset="2"/>
              <a:buNone/>
            </a:pPr>
            <a:r>
              <a:rPr lang="ja-JP" altLang="en-US" sz="1800" dirty="0">
                <a:solidFill>
                  <a:srgbClr val="40458C"/>
                </a:solidFill>
                <a:latin typeface="Meiryo" charset="-128"/>
                <a:ea typeface="Meiryo"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自社マシン室・自社データセンターで運用・サービス提供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charset="-128"/>
                <a:ea typeface="Meiryo" charset="-128"/>
                <a:cs typeface="Meiryo" charset="-128"/>
              </a:rPr>
              <a:t>プライベート</a:t>
            </a:r>
          </a:p>
          <a:p>
            <a:pPr>
              <a:buFont typeface="Wingdings" pitchFamily="2" charset="2"/>
              <a:buNone/>
            </a:pPr>
            <a:r>
              <a:rPr lang="ja-JP" altLang="en-US" sz="1800">
                <a:solidFill>
                  <a:srgbClr val="40458C"/>
                </a:solidFill>
                <a:latin typeface="Meiryo" charset="-128"/>
                <a:ea typeface="Meiryo" charset="-128"/>
                <a:cs typeface="Meiryo" charset="-128"/>
              </a:rPr>
              <a:t>クラウド</a:t>
            </a:r>
          </a:p>
        </p:txBody>
      </p:sp>
      <p:pic>
        <p:nvPicPr>
          <p:cNvPr id="29721" name="Picture 7" descr="j043394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4816127"/>
            <a:ext cx="990600" cy="990600"/>
          </a:xfrm>
          <a:prstGeom prst="rect">
            <a:avLst/>
          </a:prstGeom>
          <a:noFill/>
          <a:ln w="9525">
            <a:noFill/>
            <a:miter lim="800000"/>
            <a:headEnd/>
            <a:tailEnd/>
          </a:ln>
        </p:spPr>
      </p:pic>
      <p:sp>
        <p:nvSpPr>
          <p:cNvPr id="29699" name="Rectangle 6"/>
          <p:cNvSpPr>
            <a:spLocks noGrp="1" noChangeArrowheads="1"/>
          </p:cNvSpPr>
          <p:nvPr>
            <p:ph type="title"/>
          </p:nvPr>
        </p:nvSpPr>
        <p:spPr/>
        <p:txBody>
          <a:bodyPr/>
          <a:lstStyle/>
          <a:p>
            <a:pPr eaLnBrk="1" hangingPunct="1"/>
            <a:r>
              <a:rPr lang="ja-JP" altLang="en-US" sz="2800" dirty="0">
                <a:ea typeface="ＭＳ Ｐゴシック" charset="-128"/>
              </a:rPr>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charset="-128"/>
                <a:ea typeface="Meiryo" charset="-128"/>
                <a:cs typeface="Meiryo" charset="-128"/>
              </a:rPr>
              <a:t>人的介在を排除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a:solidFill>
                  <a:schemeClr val="bg1"/>
                </a:solidFill>
                <a:latin typeface="Meiryo" charset="-128"/>
                <a:ea typeface="Meiryo" charset="-128"/>
                <a:cs typeface="Meiryo" charset="-128"/>
              </a:rPr>
              <a:t>無人</a:t>
            </a:r>
          </a:p>
          <a:p>
            <a:pPr algn="ctr">
              <a:spcBef>
                <a:spcPts val="0"/>
              </a:spcBef>
            </a:pPr>
            <a:r>
              <a:rPr kumimoji="0" lang="ja-JP" altLang="en-US" sz="2800" dirty="0">
                <a:solidFill>
                  <a:schemeClr val="bg1"/>
                </a:solidFill>
                <a:latin typeface="Meiryo" charset="-128"/>
                <a:ea typeface="Meiryo" charset="-128"/>
                <a:cs typeface="Meiryo" charset="-128"/>
              </a:rPr>
              <a:t>システム</a:t>
            </a:r>
          </a:p>
          <a:p>
            <a:pPr algn="ctr">
              <a:spcBef>
                <a:spcPts val="0"/>
              </a:spcBef>
            </a:pPr>
            <a:r>
              <a:rPr kumimoji="0" lang="en-US" altLang="ja-JP" dirty="0">
                <a:solidFill>
                  <a:schemeClr val="bg1"/>
                </a:solidFill>
                <a:latin typeface="Meiryo" charset="-128"/>
                <a:ea typeface="Meiryo" charset="-128"/>
                <a:cs typeface="Meiryo" charset="-128"/>
              </a:rPr>
              <a:t>TCO</a:t>
            </a:r>
            <a:r>
              <a:rPr kumimoji="0" lang="ja-JP" altLang="en-US" dirty="0">
                <a:solidFill>
                  <a:schemeClr val="bg1"/>
                </a:solidFill>
                <a:latin typeface="Meiryo" charset="-128"/>
                <a:ea typeface="Meiryo" charset="-128"/>
                <a:cs typeface="Meiryo" charset="-128"/>
              </a:rPr>
              <a:t>の削減</a:t>
            </a:r>
            <a:endParaRPr kumimoji="0" lang="en-US" altLang="ja-JP" dirty="0">
              <a:solidFill>
                <a:schemeClr val="bg1"/>
              </a:solidFill>
              <a:latin typeface="Meiryo" charset="-128"/>
              <a:ea typeface="Meiryo" charset="-128"/>
              <a:cs typeface="Meiryo" charset="-128"/>
            </a:endParaRPr>
          </a:p>
          <a:p>
            <a:pPr algn="ctr"/>
            <a:r>
              <a:rPr kumimoji="0" lang="ja-JP" altLang="en-US" dirty="0">
                <a:solidFill>
                  <a:schemeClr val="bg1"/>
                </a:solidFill>
                <a:latin typeface="Meiryo" charset="-128"/>
                <a:ea typeface="Meiryo" charset="-128"/>
                <a:cs typeface="Meiryo" charset="-128"/>
              </a:rPr>
              <a:t>人的ミスの回避</a:t>
            </a:r>
          </a:p>
          <a:p>
            <a:pPr algn="ctr">
              <a:spcBef>
                <a:spcPts val="0"/>
              </a:spcBef>
            </a:pPr>
            <a:r>
              <a:rPr kumimoji="0" lang="ja-JP" altLang="en-US" dirty="0">
                <a:solidFill>
                  <a:schemeClr val="bg1"/>
                </a:solidFill>
                <a:latin typeface="Meiryo" charset="-128"/>
                <a:ea typeface="Meiryo" charset="-128"/>
                <a:cs typeface="Meiryo" charset="-128"/>
              </a:rPr>
              <a:t>変更への即応</a:t>
            </a:r>
            <a:endParaRPr kumimoji="0" lang="en-US" altLang="ja-JP" dirty="0">
              <a:solidFill>
                <a:schemeClr val="bg1"/>
              </a:solidFill>
              <a:latin typeface="Meiryo" charset="-128"/>
              <a:ea typeface="Meiryo"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Meiryo" charset="-128"/>
              <a:ea typeface="Meiryo"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2000" dirty="0">
                <a:solidFill>
                  <a:srgbClr val="FFFFFF"/>
                </a:solidFill>
                <a:latin typeface="HGPSoeiKakugothicUB" charset="-128"/>
                <a:ea typeface="HGPSoeiKakugothicUB" charset="-128"/>
                <a:cs typeface="HGPSoeiKakugothicUB" charset="-128"/>
              </a:rPr>
              <a:t>仮想化</a:t>
            </a: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HGPSoeiKakugothicUB" charset="-128"/>
                <a:ea typeface="HGPSoeiKakugothicUB" charset="-128"/>
                <a:cs typeface="HGPSoeiKakugothicUB" charset="-128"/>
              </a:rPr>
              <a:t>調達の自動化</a:t>
            </a: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HGPSoeiKakugothicUB" charset="-128"/>
                <a:ea typeface="HGPSoeiKakugothicUB" charset="-128"/>
                <a:cs typeface="HGPSoeiKakugothicUB" charset="-128"/>
              </a:rPr>
              <a:t>運用の自動化</a:t>
            </a: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リソースの共有</a:t>
            </a:r>
          </a:p>
        </p:txBody>
      </p:sp>
      <p:sp>
        <p:nvSpPr>
          <p:cNvPr id="7" name="テキスト ボックス 6"/>
          <p:cNvSpPr txBox="1"/>
          <p:nvPr/>
        </p:nvSpPr>
        <p:spPr>
          <a:xfrm>
            <a:off x="4905049" y="6368703"/>
            <a:ext cx="3848811" cy="276999"/>
          </a:xfrm>
          <a:prstGeom prst="rect">
            <a:avLst/>
          </a:prstGeom>
          <a:noFill/>
        </p:spPr>
        <p:txBody>
          <a:bodyPr wrap="none" rtlCol="0">
            <a:spAutoFit/>
          </a:bodyPr>
          <a:lstStyle/>
          <a:p>
            <a:r>
              <a:rPr kumimoji="1" lang="ja-JP" altLang="en-US" sz="1200" dirty="0">
                <a:solidFill>
                  <a:schemeClr val="accent3">
                    <a:lumMod val="50000"/>
                  </a:schemeClr>
                </a:solidFill>
                <a:latin typeface="Meiryo" charset="-128"/>
                <a:ea typeface="Meiryo" charset="-128"/>
                <a:cs typeface="Meiryo" charset="-128"/>
              </a:rPr>
              <a:t>＊</a:t>
            </a:r>
            <a:r>
              <a:rPr kumimoji="1" lang="en-US" altLang="ja-JP" sz="1200" dirty="0" err="1">
                <a:solidFill>
                  <a:schemeClr val="accent3">
                    <a:lumMod val="50000"/>
                  </a:schemeClr>
                </a:solidFill>
                <a:latin typeface="Meiryo" charset="-128"/>
                <a:ea typeface="Meiryo" charset="-128"/>
                <a:cs typeface="Meiryo" charset="-128"/>
              </a:rPr>
              <a:t>SaaS</a:t>
            </a:r>
            <a:r>
              <a:rPr kumimoji="1" lang="ja-JP" altLang="en-US" sz="1200" dirty="0">
                <a:solidFill>
                  <a:schemeClr val="accent3">
                    <a:lumMod val="50000"/>
                  </a:schemeClr>
                </a:solidFill>
                <a:latin typeface="Meiryo" charset="-128"/>
                <a:ea typeface="Meiryo" charset="-128"/>
                <a:cs typeface="Meiryo" charset="-128"/>
              </a:rPr>
              <a:t>や</a:t>
            </a:r>
            <a:r>
              <a:rPr kumimoji="1" lang="en-US" altLang="ja-JP" sz="1200" dirty="0" err="1">
                <a:solidFill>
                  <a:schemeClr val="accent3">
                    <a:lumMod val="50000"/>
                  </a:schemeClr>
                </a:solidFill>
                <a:latin typeface="Meiryo" charset="-128"/>
                <a:ea typeface="Meiryo" charset="-128"/>
                <a:cs typeface="Meiryo" charset="-128"/>
              </a:rPr>
              <a:t>PaaS</a:t>
            </a:r>
            <a:r>
              <a:rPr kumimoji="1" lang="ja-JP" altLang="en-US" sz="1200" dirty="0">
                <a:solidFill>
                  <a:schemeClr val="accent3">
                    <a:lumMod val="50000"/>
                  </a:schemeClr>
                </a:solidFill>
                <a:latin typeface="Meiryo" charset="-128"/>
                <a:ea typeface="Meiryo" charset="-128"/>
                <a:cs typeface="Meiryo" charset="-128"/>
              </a:rPr>
              <a:t>の場合、仮想化は絶対条件ではない。</a:t>
            </a:r>
          </a:p>
        </p:txBody>
      </p:sp>
    </p:spTree>
    <p:extLst>
      <p:ext uri="{BB962C8B-B14F-4D97-AF65-F5344CB8AC3E}">
        <p14:creationId xmlns:p14="http://schemas.microsoft.com/office/powerpoint/2010/main" val="313615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500" fill="hold"/>
                                        <p:tgtEl>
                                          <p:spTgt spid="29703"/>
                                        </p:tgtEl>
                                        <p:attrNameLst>
                                          <p:attrName>ppt_w</p:attrName>
                                        </p:attrNameLst>
                                      </p:cBhvr>
                                      <p:tavLst>
                                        <p:tav tm="0">
                                          <p:val>
                                            <p:fltVal val="0"/>
                                          </p:val>
                                        </p:tav>
                                        <p:tav tm="100000">
                                          <p:val>
                                            <p:strVal val="#ppt_w"/>
                                          </p:val>
                                        </p:tav>
                                      </p:tavLst>
                                    </p:anim>
                                    <p:anim calcmode="lin" valueType="num">
                                      <p:cBhvr>
                                        <p:cTn id="8" dur="500" fill="hold"/>
                                        <p:tgtEl>
                                          <p:spTgt spid="29703"/>
                                        </p:tgtEl>
                                        <p:attrNameLst>
                                          <p:attrName>ppt_h</p:attrName>
                                        </p:attrNameLst>
                                      </p:cBhvr>
                                      <p:tavLst>
                                        <p:tav tm="0">
                                          <p:val>
                                            <p:fltVal val="0"/>
                                          </p:val>
                                        </p:tav>
                                        <p:tav tm="100000">
                                          <p:val>
                                            <p:strVal val="#ppt_h"/>
                                          </p:val>
                                        </p:tav>
                                      </p:tavLst>
                                    </p:anim>
                                    <p:animEffect transition="in" filter="fade">
                                      <p:cBhvr>
                                        <p:cTn id="9" dur="500"/>
                                        <p:tgtEl>
                                          <p:spTgt spid="2970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706"/>
                                        </p:tgtEl>
                                        <p:attrNameLst>
                                          <p:attrName>style.visibility</p:attrName>
                                        </p:attrNameLst>
                                      </p:cBhvr>
                                      <p:to>
                                        <p:strVal val="visible"/>
                                      </p:to>
                                    </p:set>
                                    <p:anim calcmode="lin" valueType="num">
                                      <p:cBhvr>
                                        <p:cTn id="17" dur="500" fill="hold"/>
                                        <p:tgtEl>
                                          <p:spTgt spid="29706"/>
                                        </p:tgtEl>
                                        <p:attrNameLst>
                                          <p:attrName>ppt_w</p:attrName>
                                        </p:attrNameLst>
                                      </p:cBhvr>
                                      <p:tavLst>
                                        <p:tav tm="0">
                                          <p:val>
                                            <p:fltVal val="0"/>
                                          </p:val>
                                        </p:tav>
                                        <p:tav tm="100000">
                                          <p:val>
                                            <p:strVal val="#ppt_w"/>
                                          </p:val>
                                        </p:tav>
                                      </p:tavLst>
                                    </p:anim>
                                    <p:anim calcmode="lin" valueType="num">
                                      <p:cBhvr>
                                        <p:cTn id="18" dur="500" fill="hold"/>
                                        <p:tgtEl>
                                          <p:spTgt spid="29706"/>
                                        </p:tgtEl>
                                        <p:attrNameLst>
                                          <p:attrName>ppt_h</p:attrName>
                                        </p:attrNameLst>
                                      </p:cBhvr>
                                      <p:tavLst>
                                        <p:tav tm="0">
                                          <p:val>
                                            <p:fltVal val="0"/>
                                          </p:val>
                                        </p:tav>
                                        <p:tav tm="100000">
                                          <p:val>
                                            <p:strVal val="#ppt_h"/>
                                          </p:val>
                                        </p:tav>
                                      </p:tavLst>
                                    </p:anim>
                                    <p:animEffect transition="in" filter="fade">
                                      <p:cBhvr>
                                        <p:cTn id="19" dur="500"/>
                                        <p:tgtEl>
                                          <p:spTgt spid="297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703" grpId="0" animBg="1"/>
      <p:bldP spid="29706"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角丸四角形 263"/>
          <p:cNvSpPr/>
          <p:nvPr/>
        </p:nvSpPr>
        <p:spPr>
          <a:xfrm>
            <a:off x="417595" y="4564665"/>
            <a:ext cx="8303496" cy="1289214"/>
          </a:xfrm>
          <a:prstGeom prst="roundRect">
            <a:avLst>
              <a:gd name="adj" fmla="val 5239"/>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ハイブリッド・クラウドとマルチ・クラウド</a:t>
            </a:r>
          </a:p>
        </p:txBody>
      </p:sp>
      <p:sp>
        <p:nvSpPr>
          <p:cNvPr id="3" name="スライド番号プレースホルダー 2"/>
          <p:cNvSpPr>
            <a:spLocks noGrp="1"/>
          </p:cNvSpPr>
          <p:nvPr>
            <p:ph type="sldNum" sz="quarter" idx="12"/>
          </p:nvPr>
        </p:nvSpPr>
        <p:spPr>
          <a:xfrm>
            <a:off x="6941771" y="6644742"/>
            <a:ext cx="2133600" cy="217800"/>
          </a:xfrm>
          <a:effectLst>
            <a:outerShdw blurRad="50800" dist="38100" dir="2700000" algn="tl" rotWithShape="0">
              <a:prstClr val="black">
                <a:alpha val="40000"/>
              </a:prstClr>
            </a:outerShdw>
          </a:effectLst>
        </p:spPr>
        <p:txBody>
          <a:bodyPr/>
          <a:lstStyle/>
          <a:p>
            <a:fld id="{8FF8CC5D-A65D-5946-99B5-645367A967AD}" type="slidenum">
              <a:rPr kumimoji="1" lang="ja-JP" altLang="en-US" smtClean="0"/>
              <a:t>45</a:t>
            </a:fld>
            <a:endParaRPr kumimoji="1" lang="ja-JP" altLang="en-US"/>
          </a:p>
        </p:txBody>
      </p:sp>
      <p:sp>
        <p:nvSpPr>
          <p:cNvPr id="4" name="正方形/長方形 3"/>
          <p:cNvSpPr/>
          <p:nvPr/>
        </p:nvSpPr>
        <p:spPr>
          <a:xfrm>
            <a:off x="514297"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590171"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2492"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769331"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17595" y="1031520"/>
            <a:ext cx="8303496" cy="61891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クラウド管理プラットフォーム</a:t>
            </a:r>
            <a:endParaRPr kumimoji="1" lang="en-US" altLang="ja-JP" sz="20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Prime Cloud Controller (SCSK) / </a:t>
            </a:r>
            <a:r>
              <a:rPr lang="en-US" altLang="ja-JP" sz="1000" dirty="0" err="1">
                <a:solidFill>
                  <a:srgbClr val="FFFFFF"/>
                </a:solidFill>
                <a:latin typeface="ＭＳ Ｐゴシック"/>
                <a:ea typeface="ＭＳ Ｐゴシック"/>
                <a:cs typeface="ＭＳ Ｐゴシック"/>
              </a:rPr>
              <a:t>RightScale</a:t>
            </a:r>
            <a:r>
              <a:rPr lang="en-US" altLang="ja-JP" sz="1000" dirty="0">
                <a:solidFill>
                  <a:srgbClr val="FFFFFF"/>
                </a:solidFill>
                <a:latin typeface="ＭＳ Ｐゴシック"/>
                <a:ea typeface="ＭＳ Ｐゴシック"/>
                <a:cs typeface="ＭＳ Ｐゴシック"/>
              </a:rPr>
              <a:t> (</a:t>
            </a:r>
            <a:r>
              <a:rPr lang="en-US" altLang="ja-JP" sz="1000" dirty="0" err="1">
                <a:solidFill>
                  <a:srgbClr val="FFFFFF"/>
                </a:solidFill>
                <a:latin typeface="ＭＳ Ｐゴシック"/>
                <a:ea typeface="ＭＳ Ｐゴシック"/>
                <a:cs typeface="ＭＳ Ｐゴシック"/>
              </a:rPr>
              <a:t>RightScale</a:t>
            </a:r>
            <a:r>
              <a:rPr lang="en-US" altLang="ja-JP" sz="1000" dirty="0">
                <a:solidFill>
                  <a:srgbClr val="FFFFFF"/>
                </a:solidFill>
                <a:latin typeface="ＭＳ Ｐゴシック"/>
                <a:ea typeface="ＭＳ Ｐゴシック"/>
                <a:cs typeface="ＭＳ Ｐゴシック"/>
              </a:rPr>
              <a:t>) / </a:t>
            </a:r>
            <a:r>
              <a:rPr lang="en-US" altLang="ja-JP" sz="1000" dirty="0" err="1">
                <a:solidFill>
                  <a:srgbClr val="FFFFFF"/>
                </a:solidFill>
                <a:latin typeface="ＭＳ Ｐゴシック"/>
                <a:ea typeface="ＭＳ Ｐゴシック"/>
                <a:cs typeface="ＭＳ Ｐゴシック"/>
              </a:rPr>
              <a:t>vRealize</a:t>
            </a:r>
            <a:r>
              <a:rPr lang="en-US" altLang="ja-JP" sz="1000" dirty="0">
                <a:solidFill>
                  <a:srgbClr val="FFFFFF"/>
                </a:solidFill>
                <a:latin typeface="ＭＳ Ｐゴシック"/>
                <a:ea typeface="ＭＳ Ｐゴシック"/>
                <a:cs typeface="ＭＳ Ｐゴシック"/>
              </a:rPr>
              <a:t> Suite (</a:t>
            </a:r>
            <a:r>
              <a:rPr lang="en-US" altLang="ja-JP" sz="1000" dirty="0" err="1">
                <a:solidFill>
                  <a:srgbClr val="FFFFFF"/>
                </a:solidFill>
                <a:latin typeface="ＭＳ Ｐゴシック"/>
                <a:ea typeface="ＭＳ Ｐゴシック"/>
                <a:cs typeface="ＭＳ Ｐゴシック"/>
              </a:rPr>
              <a:t>Vmware</a:t>
            </a:r>
            <a:r>
              <a:rPr lang="en-US" altLang="ja-JP" sz="1000" dirty="0">
                <a:solidFill>
                  <a:srgbClr val="FFFFFF"/>
                </a:solidFill>
                <a:latin typeface="ＭＳ Ｐゴシック"/>
                <a:ea typeface="ＭＳ Ｐゴシック"/>
                <a:cs typeface="ＭＳ Ｐゴシック"/>
              </a:rPr>
              <a:t>) </a:t>
            </a:r>
            <a:r>
              <a:rPr lang="ja-JP" altLang="en-US" sz="1000" dirty="0">
                <a:solidFill>
                  <a:srgbClr val="FFFFFF"/>
                </a:solidFill>
                <a:latin typeface="ＭＳ Ｐゴシック"/>
                <a:ea typeface="ＭＳ Ｐゴシック"/>
                <a:cs typeface="ＭＳ Ｐゴシック"/>
              </a:rPr>
              <a:t>など</a:t>
            </a:r>
            <a:r>
              <a:rPr lang="en-US" altLang="ja-JP" sz="1000" dirty="0">
                <a:solidFill>
                  <a:srgbClr val="FFFFFF"/>
                </a:solidFill>
                <a:latin typeface="ＭＳ Ｐゴシック"/>
                <a:ea typeface="ＭＳ Ｐゴシック"/>
                <a:cs typeface="ＭＳ Ｐゴシック"/>
              </a:rPr>
              <a:t> </a:t>
            </a:r>
            <a:endParaRPr kumimoji="1" lang="ja-JP" altLang="en-US" sz="1000" dirty="0">
              <a:solidFill>
                <a:srgbClr val="FFFFFF"/>
              </a:solidFill>
              <a:latin typeface="ＭＳ Ｐゴシック"/>
              <a:ea typeface="ＭＳ Ｐゴシック"/>
              <a:cs typeface="ＭＳ Ｐゴシック"/>
            </a:endParaRPr>
          </a:p>
        </p:txBody>
      </p:sp>
      <p:grpSp>
        <p:nvGrpSpPr>
          <p:cNvPr id="158" name="図形グループ 157"/>
          <p:cNvGrpSpPr/>
          <p:nvPr/>
        </p:nvGrpSpPr>
        <p:grpSpPr>
          <a:xfrm>
            <a:off x="887693" y="4270509"/>
            <a:ext cx="309971" cy="140029"/>
            <a:chOff x="6769100" y="1390650"/>
            <a:chExt cx="317500" cy="157483"/>
          </a:xfrm>
          <a:effectLst>
            <a:outerShdw blurRad="50800" dist="38100" dir="2700000" algn="tl" rotWithShape="0">
              <a:prstClr val="black">
                <a:alpha val="40000"/>
              </a:prstClr>
            </a:outerShdw>
          </a:effectLst>
        </p:grpSpPr>
        <p:sp>
          <p:nvSpPr>
            <p:cNvPr id="159" name="正方形/長方形 1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a:stCxn id="160" idx="6"/>
              <a:endCxn id="1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2" name="図形グループ 161"/>
          <p:cNvGrpSpPr/>
          <p:nvPr/>
        </p:nvGrpSpPr>
        <p:grpSpPr>
          <a:xfrm>
            <a:off x="1248714" y="4270509"/>
            <a:ext cx="309971" cy="140029"/>
            <a:chOff x="6769100" y="1390650"/>
            <a:chExt cx="317500" cy="157483"/>
          </a:xfrm>
          <a:effectLst>
            <a:outerShdw blurRad="50800" dist="38100" dir="2700000" algn="tl" rotWithShape="0">
              <a:prstClr val="black">
                <a:alpha val="40000"/>
              </a:prstClr>
            </a:outerShdw>
          </a:effectLst>
        </p:grpSpPr>
        <p:sp>
          <p:nvSpPr>
            <p:cNvPr id="163" name="正方形/長方形 1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5" name="直線コネクタ 164"/>
            <p:cNvCxnSpPr>
              <a:stCxn id="164" idx="6"/>
              <a:endCxn id="1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 name="図形グループ 165"/>
          <p:cNvGrpSpPr/>
          <p:nvPr/>
        </p:nvGrpSpPr>
        <p:grpSpPr>
          <a:xfrm>
            <a:off x="1609736" y="4270509"/>
            <a:ext cx="309971" cy="140029"/>
            <a:chOff x="6769100" y="1390650"/>
            <a:chExt cx="317500" cy="157483"/>
          </a:xfrm>
          <a:effectLst>
            <a:outerShdw blurRad="50800" dist="38100" dir="2700000" algn="tl" rotWithShape="0">
              <a:prstClr val="black">
                <a:alpha val="40000"/>
              </a:prstClr>
            </a:outerShdw>
          </a:effectLst>
        </p:grpSpPr>
        <p:sp>
          <p:nvSpPr>
            <p:cNvPr id="167" name="正方形/長方形 1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9" name="直線コネクタ 168"/>
            <p:cNvCxnSpPr>
              <a:stCxn id="168" idx="6"/>
              <a:endCxn id="1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0" name="図形グループ 169"/>
          <p:cNvGrpSpPr/>
          <p:nvPr/>
        </p:nvGrpSpPr>
        <p:grpSpPr>
          <a:xfrm>
            <a:off x="887693" y="4082514"/>
            <a:ext cx="309971" cy="140029"/>
            <a:chOff x="6769100" y="1390650"/>
            <a:chExt cx="317500" cy="157483"/>
          </a:xfrm>
          <a:effectLst>
            <a:outerShdw blurRad="50800" dist="38100" dir="2700000" algn="tl" rotWithShape="0">
              <a:prstClr val="black">
                <a:alpha val="40000"/>
              </a:prstClr>
            </a:outerShdw>
          </a:effectLst>
        </p:grpSpPr>
        <p:sp>
          <p:nvSpPr>
            <p:cNvPr id="171" name="正方形/長方形 1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3" name="直線コネクタ 172"/>
            <p:cNvCxnSpPr>
              <a:stCxn id="172" idx="6"/>
              <a:endCxn id="1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4" name="図形グループ 173"/>
          <p:cNvGrpSpPr/>
          <p:nvPr/>
        </p:nvGrpSpPr>
        <p:grpSpPr>
          <a:xfrm>
            <a:off x="1248714" y="4082514"/>
            <a:ext cx="309971" cy="140029"/>
            <a:chOff x="6769100" y="1390650"/>
            <a:chExt cx="317500" cy="157483"/>
          </a:xfrm>
          <a:effectLst>
            <a:outerShdw blurRad="50800" dist="38100" dir="2700000" algn="tl" rotWithShape="0">
              <a:prstClr val="black">
                <a:alpha val="40000"/>
              </a:prstClr>
            </a:outerShdw>
          </a:effectLst>
        </p:grpSpPr>
        <p:sp>
          <p:nvSpPr>
            <p:cNvPr id="175" name="正方形/長方形 1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円/楕円 1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76" idx="6"/>
              <a:endCxn id="1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8" name="図形グループ 177"/>
          <p:cNvGrpSpPr/>
          <p:nvPr/>
        </p:nvGrpSpPr>
        <p:grpSpPr>
          <a:xfrm>
            <a:off x="1609736" y="4082514"/>
            <a:ext cx="309971" cy="140029"/>
            <a:chOff x="6769100" y="1390650"/>
            <a:chExt cx="317500" cy="157483"/>
          </a:xfrm>
          <a:effectLst>
            <a:outerShdw blurRad="50800" dist="38100" dir="2700000" algn="tl" rotWithShape="0">
              <a:prstClr val="black">
                <a:alpha val="40000"/>
              </a:prstClr>
            </a:outerShdw>
          </a:effectLst>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180" idx="6"/>
              <a:endCxn id="1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2969086" y="4264930"/>
            <a:ext cx="309971" cy="140029"/>
            <a:chOff x="6769100" y="1390650"/>
            <a:chExt cx="317500" cy="157483"/>
          </a:xfrm>
          <a:effectLst>
            <a:outerShdw blurRad="50800" dist="38100" dir="2700000" algn="tl" rotWithShape="0">
              <a:prstClr val="black">
                <a:alpha val="40000"/>
              </a:prstClr>
            </a:outerShdw>
          </a:effectLst>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184" idx="6"/>
              <a:endCxn id="1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330107" y="4264930"/>
            <a:ext cx="309971" cy="140029"/>
            <a:chOff x="6769100" y="1390650"/>
            <a:chExt cx="317500" cy="157483"/>
          </a:xfrm>
          <a:effectLst>
            <a:outerShdw blurRad="50800" dist="38100" dir="2700000" algn="tl" rotWithShape="0">
              <a:prstClr val="black">
                <a:alpha val="40000"/>
              </a:prstClr>
            </a:outerShdw>
          </a:effectLst>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188" idx="6"/>
              <a:endCxn id="1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691129" y="4264930"/>
            <a:ext cx="309971" cy="140029"/>
            <a:chOff x="6769100" y="1390650"/>
            <a:chExt cx="317500" cy="157483"/>
          </a:xfrm>
          <a:effectLst>
            <a:outerShdw blurRad="50800" dist="38100" dir="2700000" algn="tl" rotWithShape="0">
              <a:prstClr val="black">
                <a:alpha val="40000"/>
              </a:prstClr>
            </a:outerShdw>
          </a:effectLst>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192" idx="6"/>
              <a:endCxn id="1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2969086" y="4076935"/>
            <a:ext cx="309971" cy="140029"/>
            <a:chOff x="6769100" y="1390650"/>
            <a:chExt cx="317500" cy="157483"/>
          </a:xfrm>
          <a:effectLst>
            <a:outerShdw blurRad="50800" dist="38100" dir="2700000" algn="tl" rotWithShape="0">
              <a:prstClr val="black">
                <a:alpha val="40000"/>
              </a:prstClr>
            </a:outerShdw>
          </a:effectLst>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196" idx="6"/>
              <a:endCxn id="1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3330107" y="4076935"/>
            <a:ext cx="309971" cy="140029"/>
            <a:chOff x="6769100" y="1390650"/>
            <a:chExt cx="317500" cy="157483"/>
          </a:xfrm>
          <a:effectLst>
            <a:outerShdw blurRad="50800" dist="38100" dir="2700000" algn="tl" rotWithShape="0">
              <a:prstClr val="black">
                <a:alpha val="40000"/>
              </a:prstClr>
            </a:outerShdw>
          </a:effectLst>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00" idx="6"/>
              <a:endCxn id="1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3691129" y="4076935"/>
            <a:ext cx="309971" cy="140029"/>
            <a:chOff x="6769100" y="1390650"/>
            <a:chExt cx="317500" cy="157483"/>
          </a:xfrm>
          <a:effectLst>
            <a:outerShdw blurRad="50800" dist="38100" dir="2700000" algn="tl" rotWithShape="0">
              <a:prstClr val="black">
                <a:alpha val="40000"/>
              </a:prstClr>
            </a:outerShdw>
          </a:effectLst>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04" idx="6"/>
              <a:endCxn id="2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5" name="テキスト ボックス 254"/>
          <p:cNvSpPr txBox="1"/>
          <p:nvPr/>
        </p:nvSpPr>
        <p:spPr>
          <a:xfrm>
            <a:off x="514297" y="4680711"/>
            <a:ext cx="1824449" cy="461665"/>
          </a:xfrm>
          <a:prstGeom prst="rect">
            <a:avLst/>
          </a:prstGeom>
          <a:noFill/>
        </p:spPr>
        <p:txBody>
          <a:bodyPr wrap="square" rtlCol="0">
            <a:spAutoFit/>
          </a:bodyPr>
          <a:lstStyle/>
          <a:p>
            <a:pPr algn="ctr"/>
            <a:r>
              <a:rPr kumimoji="1" lang="ja-JP" altLang="en-US" sz="1200" dirty="0">
                <a:solidFill>
                  <a:schemeClr val="accent6">
                    <a:lumMod val="50000"/>
                  </a:schemeClr>
                </a:solidFill>
              </a:rPr>
              <a:t>オンプレミス（自社構内）</a:t>
            </a:r>
            <a:endParaRPr kumimoji="1" lang="en-US" altLang="ja-JP" sz="1200" dirty="0">
              <a:solidFill>
                <a:schemeClr val="accent6">
                  <a:lumMod val="50000"/>
                </a:schemeClr>
              </a:solidFill>
            </a:endParaRPr>
          </a:p>
          <a:p>
            <a:pPr algn="ctr"/>
            <a:r>
              <a:rPr lang="ja-JP" altLang="en-US" sz="1200" dirty="0">
                <a:solidFill>
                  <a:schemeClr val="accent6">
                    <a:lumMod val="50000"/>
                  </a:schemeClr>
                </a:solidFill>
              </a:rPr>
              <a:t>データセンタ（自社設備）</a:t>
            </a:r>
            <a:endParaRPr kumimoji="1" lang="ja-JP" altLang="en-US" sz="1200" dirty="0">
              <a:solidFill>
                <a:schemeClr val="accent6">
                  <a:lumMod val="50000"/>
                </a:schemeClr>
              </a:solidFill>
            </a:endParaRPr>
          </a:p>
        </p:txBody>
      </p:sp>
      <p:sp>
        <p:nvSpPr>
          <p:cNvPr id="256" name="テキスト ボックス 255"/>
          <p:cNvSpPr txBox="1"/>
          <p:nvPr/>
        </p:nvSpPr>
        <p:spPr>
          <a:xfrm>
            <a:off x="2596098" y="4680711"/>
            <a:ext cx="1824449" cy="438582"/>
          </a:xfrm>
          <a:prstGeom prst="rect">
            <a:avLst/>
          </a:prstGeom>
          <a:noFill/>
        </p:spPr>
        <p:txBody>
          <a:bodyPr wrap="square" rtlCol="0">
            <a:spAutoFit/>
          </a:bodyPr>
          <a:lstStyle/>
          <a:p>
            <a:pPr algn="ctr"/>
            <a:r>
              <a:rPr lang="ja-JP" altLang="en-US" sz="1200" dirty="0">
                <a:solidFill>
                  <a:schemeClr val="accent6">
                    <a:lumMod val="50000"/>
                  </a:schemeClr>
                </a:solidFill>
              </a:rPr>
              <a:t>データセンタ（他社設備）</a:t>
            </a:r>
            <a:endParaRPr lang="en-US" altLang="ja-JP" sz="1200" dirty="0">
              <a:solidFill>
                <a:schemeClr val="accent6">
                  <a:lumMod val="50000"/>
                </a:schemeClr>
              </a:solidFill>
            </a:endParaRPr>
          </a:p>
          <a:p>
            <a:pPr algn="ctr"/>
            <a:r>
              <a:rPr kumimoji="1" lang="ja-JP" altLang="en-US" sz="1000" dirty="0">
                <a:solidFill>
                  <a:schemeClr val="accent6">
                    <a:lumMod val="50000"/>
                  </a:schemeClr>
                </a:solidFill>
              </a:rPr>
              <a:t>コロケーション／</a:t>
            </a:r>
            <a:r>
              <a:rPr lang="ja-JP" altLang="en-US" sz="1000" dirty="0">
                <a:solidFill>
                  <a:schemeClr val="accent6">
                    <a:lumMod val="50000"/>
                  </a:schemeClr>
                </a:solidFill>
              </a:rPr>
              <a:t>ホスティング</a:t>
            </a:r>
            <a:endParaRPr kumimoji="1" lang="ja-JP" altLang="en-US" sz="1000" dirty="0">
              <a:solidFill>
                <a:schemeClr val="accent6">
                  <a:lumMod val="50000"/>
                </a:schemeClr>
              </a:solidFill>
            </a:endParaRPr>
          </a:p>
        </p:txBody>
      </p:sp>
      <p:sp>
        <p:nvSpPr>
          <p:cNvPr id="257" name="テキスト ボックス 256"/>
          <p:cNvSpPr txBox="1"/>
          <p:nvPr/>
        </p:nvSpPr>
        <p:spPr>
          <a:xfrm>
            <a:off x="4671564" y="4680711"/>
            <a:ext cx="1824449" cy="276999"/>
          </a:xfrm>
          <a:prstGeom prst="rect">
            <a:avLst/>
          </a:prstGeom>
          <a:noFill/>
        </p:spPr>
        <p:txBody>
          <a:bodyPr wrap="square" rtlCol="0">
            <a:spAutoFit/>
          </a:bodyPr>
          <a:lstStyle/>
          <a:p>
            <a:pPr algn="ctr"/>
            <a:r>
              <a:rPr kumimoji="1" lang="ja-JP" altLang="en-US" sz="1200" dirty="0">
                <a:solidFill>
                  <a:srgbClr val="000090"/>
                </a:solidFill>
              </a:rPr>
              <a:t>パブリック・クラウド</a:t>
            </a:r>
          </a:p>
        </p:txBody>
      </p:sp>
      <p:sp>
        <p:nvSpPr>
          <p:cNvPr id="258" name="テキスト ボックス 257"/>
          <p:cNvSpPr txBox="1"/>
          <p:nvPr/>
        </p:nvSpPr>
        <p:spPr>
          <a:xfrm>
            <a:off x="6769331" y="4674264"/>
            <a:ext cx="1824449" cy="276999"/>
          </a:xfrm>
          <a:prstGeom prst="rect">
            <a:avLst/>
          </a:prstGeom>
          <a:noFill/>
        </p:spPr>
        <p:txBody>
          <a:bodyPr wrap="square" rtlCol="0">
            <a:spAutoFit/>
          </a:bodyPr>
          <a:lstStyle/>
          <a:p>
            <a:pPr algn="ctr"/>
            <a:r>
              <a:rPr kumimoji="1" lang="ja-JP" altLang="en-US" sz="1200" dirty="0">
                <a:solidFill>
                  <a:srgbClr val="000090"/>
                </a:solidFill>
              </a:rPr>
              <a:t>パブリック・クラウド</a:t>
            </a:r>
          </a:p>
        </p:txBody>
      </p:sp>
      <p:sp>
        <p:nvSpPr>
          <p:cNvPr id="260" name="正方形/長方形 259"/>
          <p:cNvSpPr/>
          <p:nvPr/>
        </p:nvSpPr>
        <p:spPr>
          <a:xfrm>
            <a:off x="617446" y="1998571"/>
            <a:ext cx="5795687" cy="1987857"/>
          </a:xfrm>
          <a:prstGeom prst="rect">
            <a:avLst/>
          </a:prstGeom>
          <a:solidFill>
            <a:srgbClr val="3366FF">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正方形/長方形 260"/>
          <p:cNvSpPr/>
          <p:nvPr/>
        </p:nvSpPr>
        <p:spPr>
          <a:xfrm>
            <a:off x="4775640" y="2295318"/>
            <a:ext cx="3758493" cy="1353871"/>
          </a:xfrm>
          <a:prstGeom prst="rect">
            <a:avLst/>
          </a:prstGeom>
          <a:solidFill>
            <a:srgbClr val="008000">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6556" y="2063752"/>
            <a:ext cx="1475839" cy="1475839"/>
          </a:xfrm>
          <a:prstGeom prst="rect">
            <a:avLst/>
          </a:prstGeom>
          <a:effectLst>
            <a:outerShdw blurRad="50800" dist="38100" dir="2700000" algn="tl" rotWithShape="0">
              <a:prstClr val="black">
                <a:alpha val="40000"/>
              </a:prstClr>
            </a:outerShdw>
          </a:effectLst>
        </p:spPr>
      </p:pic>
      <p:grpSp>
        <p:nvGrpSpPr>
          <p:cNvPr id="94" name="図形グループ 93"/>
          <p:cNvGrpSpPr/>
          <p:nvPr/>
        </p:nvGrpSpPr>
        <p:grpSpPr>
          <a:xfrm>
            <a:off x="5787271" y="2769062"/>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コネクタ 96"/>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105"/>
          <p:cNvGrpSpPr/>
          <p:nvPr/>
        </p:nvGrpSpPr>
        <p:grpSpPr>
          <a:xfrm>
            <a:off x="5787271" y="2391397"/>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コネクタ 108"/>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5787271" y="2581067"/>
            <a:ext cx="309971" cy="140029"/>
            <a:chOff x="6769100" y="1390650"/>
            <a:chExt cx="317500" cy="157483"/>
          </a:xfrm>
          <a:effectLst>
            <a:outerShdw blurRad="50800" dist="38100" dir="2700000" algn="tl" rotWithShape="0">
              <a:prstClr val="black">
                <a:alpha val="40000"/>
              </a:prstClr>
            </a:outerShdw>
          </a:effectLst>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a:stCxn id="120" idx="6"/>
              <a:endCxn id="1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5787271" y="3149435"/>
            <a:ext cx="309971" cy="140029"/>
            <a:chOff x="6769100" y="1390650"/>
            <a:chExt cx="317500" cy="157483"/>
          </a:xfrm>
          <a:effectLst>
            <a:outerShdw blurRad="50800" dist="38100" dir="2700000" algn="tl" rotWithShape="0">
              <a:prstClr val="black">
                <a:alpha val="40000"/>
              </a:prstClr>
            </a:outerShdw>
          </a:effectLst>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16" idx="6"/>
              <a:endCxn id="2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5787271" y="2961440"/>
            <a:ext cx="309971" cy="140029"/>
            <a:chOff x="6769100" y="1390650"/>
            <a:chExt cx="317500" cy="157483"/>
          </a:xfrm>
          <a:effectLst>
            <a:outerShdw blurRad="50800" dist="38100" dir="2700000" algn="tl" rotWithShape="0">
              <a:prstClr val="black">
                <a:alpha val="40000"/>
              </a:prstClr>
            </a:outerShdw>
          </a:effectLst>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228" idx="6"/>
              <a:endCxn id="2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4" name="正方形/長方形 253"/>
          <p:cNvSpPr/>
          <p:nvPr/>
        </p:nvSpPr>
        <p:spPr>
          <a:xfrm>
            <a:off x="4994833" y="2756967"/>
            <a:ext cx="792437" cy="1075203"/>
          </a:xfrm>
          <a:prstGeom prst="rect">
            <a:avLst/>
          </a:prstGeom>
          <a:solidFill>
            <a:schemeClr val="accent6">
              <a:lumMod val="75000"/>
              <a:alpha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6" name="図形グループ 85"/>
          <p:cNvGrpSpPr/>
          <p:nvPr/>
        </p:nvGrpSpPr>
        <p:grpSpPr>
          <a:xfrm>
            <a:off x="5065228" y="2769062"/>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9" name="直線コネクタ 88"/>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89"/>
          <p:cNvGrpSpPr/>
          <p:nvPr/>
        </p:nvGrpSpPr>
        <p:grpSpPr>
          <a:xfrm>
            <a:off x="5426249" y="2769062"/>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3" name="直線コネクタ 92"/>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97"/>
          <p:cNvGrpSpPr/>
          <p:nvPr/>
        </p:nvGrpSpPr>
        <p:grpSpPr>
          <a:xfrm>
            <a:off x="5065228" y="2391397"/>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コネクタ 100"/>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101"/>
          <p:cNvGrpSpPr/>
          <p:nvPr/>
        </p:nvGrpSpPr>
        <p:grpSpPr>
          <a:xfrm>
            <a:off x="5426249" y="2391397"/>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5" name="直線コネクタ 104"/>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109"/>
          <p:cNvGrpSpPr/>
          <p:nvPr/>
        </p:nvGrpSpPr>
        <p:grpSpPr>
          <a:xfrm>
            <a:off x="5065228" y="2581067"/>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 name="図形グループ 113"/>
          <p:cNvGrpSpPr/>
          <p:nvPr/>
        </p:nvGrpSpPr>
        <p:grpSpPr>
          <a:xfrm>
            <a:off x="5426249" y="2581067"/>
            <a:ext cx="309971" cy="140029"/>
            <a:chOff x="6769100" y="1390650"/>
            <a:chExt cx="317500" cy="157483"/>
          </a:xfrm>
          <a:effectLst>
            <a:outerShdw blurRad="50800" dist="38100" dir="2700000" algn="tl" rotWithShape="0">
              <a:prstClr val="black">
                <a:alpha val="40000"/>
              </a:prstClr>
            </a:outerShdw>
          </a:effectLst>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a:stCxn id="116" idx="6"/>
              <a:endCxn id="1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5065228" y="2961440"/>
            <a:ext cx="309971" cy="140029"/>
            <a:chOff x="6769100" y="1390650"/>
            <a:chExt cx="317500" cy="157483"/>
          </a:xfrm>
          <a:effectLst>
            <a:outerShdw blurRad="50800" dist="38100" dir="2700000" algn="tl" rotWithShape="0">
              <a:prstClr val="black">
                <a:alpha val="40000"/>
              </a:prstClr>
            </a:outerShdw>
          </a:effectLst>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20" idx="6"/>
              <a:endCxn id="2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5426249" y="2961440"/>
            <a:ext cx="309971" cy="140029"/>
            <a:chOff x="6769100" y="1390650"/>
            <a:chExt cx="317500" cy="157483"/>
          </a:xfrm>
          <a:effectLst>
            <a:outerShdw blurRad="50800" dist="38100" dir="2700000" algn="tl" rotWithShape="0">
              <a:prstClr val="black">
                <a:alpha val="40000"/>
              </a:prstClr>
            </a:outerShdw>
          </a:effectLst>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224" idx="6"/>
              <a:endCxn id="2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5065228" y="3149435"/>
            <a:ext cx="309971" cy="140029"/>
            <a:chOff x="6769100" y="1390650"/>
            <a:chExt cx="317500" cy="157483"/>
          </a:xfrm>
          <a:effectLst>
            <a:outerShdw blurRad="50800" dist="38100" dir="2700000" algn="tl" rotWithShape="0">
              <a:prstClr val="black">
                <a:alpha val="40000"/>
              </a:prstClr>
            </a:outerShdw>
          </a:effectLst>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08" idx="6"/>
              <a:endCxn id="2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5426249" y="3149435"/>
            <a:ext cx="309971" cy="140029"/>
            <a:chOff x="6769100" y="1390650"/>
            <a:chExt cx="317500" cy="157483"/>
          </a:xfrm>
          <a:effectLst>
            <a:outerShdw blurRad="50800" dist="38100" dir="2700000" algn="tl" rotWithShape="0">
              <a:prstClr val="black">
                <a:alpha val="40000"/>
              </a:prstClr>
            </a:outerShdw>
          </a:effectLst>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12" idx="6"/>
              <a:endCxn id="2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9" name="テキスト ボックス 258"/>
          <p:cNvSpPr txBox="1"/>
          <p:nvPr/>
        </p:nvSpPr>
        <p:spPr>
          <a:xfrm>
            <a:off x="4994833" y="3370505"/>
            <a:ext cx="792438" cy="461665"/>
          </a:xfrm>
          <a:prstGeom prst="rect">
            <a:avLst/>
          </a:prstGeom>
          <a:noFill/>
        </p:spPr>
        <p:txBody>
          <a:bodyPr wrap="square" rtlCol="0">
            <a:spAutoFit/>
          </a:bodyPr>
          <a:lstStyle/>
          <a:p>
            <a:pPr algn="ctr"/>
            <a:r>
              <a:rPr kumimoji="1" lang="ja-JP" altLang="en-US" sz="800" dirty="0">
                <a:solidFill>
                  <a:schemeClr val="bg1"/>
                </a:solidFill>
              </a:rPr>
              <a:t>バーチャル</a:t>
            </a:r>
            <a:endParaRPr kumimoji="1" lang="en-US" altLang="ja-JP" sz="800" dirty="0">
              <a:solidFill>
                <a:schemeClr val="bg1"/>
              </a:solidFill>
            </a:endParaRPr>
          </a:p>
          <a:p>
            <a:pPr algn="ctr"/>
            <a:r>
              <a:rPr kumimoji="1" lang="ja-JP" altLang="en-US" sz="800" dirty="0">
                <a:solidFill>
                  <a:schemeClr val="bg1"/>
                </a:solidFill>
              </a:rPr>
              <a:t>プライベート</a:t>
            </a:r>
            <a:endParaRPr kumimoji="1" lang="en-US" altLang="ja-JP" sz="800" dirty="0">
              <a:solidFill>
                <a:schemeClr val="bg1"/>
              </a:solidFill>
            </a:endParaRPr>
          </a:p>
          <a:p>
            <a:pPr algn="ctr"/>
            <a:r>
              <a:rPr lang="ja-JP" altLang="en-US" sz="800" dirty="0">
                <a:solidFill>
                  <a:schemeClr val="bg1"/>
                </a:solidFill>
              </a:rPr>
              <a:t>クラウド</a:t>
            </a:r>
            <a:endParaRPr kumimoji="1" lang="ja-JP" altLang="en-US" sz="800" dirty="0">
              <a:solidFill>
                <a:schemeClr val="bg1"/>
              </a:solidFill>
            </a:endParaRPr>
          </a:p>
        </p:txBody>
      </p:sp>
      <p:pic>
        <p:nvPicPr>
          <p:cNvPr id="10" name="図 9"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914" y="2063752"/>
            <a:ext cx="1475839" cy="1475839"/>
          </a:xfrm>
          <a:prstGeom prst="rect">
            <a:avLst/>
          </a:prstGeom>
          <a:effectLst>
            <a:outerShdw blurRad="50800" dist="38100" dir="2700000" algn="tl" rotWithShape="0">
              <a:prstClr val="black">
                <a:alpha val="40000"/>
              </a:prstClr>
            </a:outerShdw>
          </a:effectLst>
        </p:spPr>
      </p:pic>
      <p:pic>
        <p:nvPicPr>
          <p:cNvPr id="11" name="図 10"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4235" y="2063752"/>
            <a:ext cx="1475839" cy="1475839"/>
          </a:xfrm>
          <a:prstGeom prst="rect">
            <a:avLst/>
          </a:prstGeom>
          <a:effectLst>
            <a:outerShdw blurRad="50800" dist="38100" dir="2700000" algn="tl" rotWithShape="0">
              <a:prstClr val="black">
                <a:alpha val="40000"/>
              </a:prstClr>
            </a:outerShdw>
          </a:effectLst>
        </p:spPr>
      </p:pic>
      <p:grpSp>
        <p:nvGrpSpPr>
          <p:cNvPr id="14" name="図形グループ 13"/>
          <p:cNvGrpSpPr/>
          <p:nvPr/>
        </p:nvGrpSpPr>
        <p:grpSpPr>
          <a:xfrm>
            <a:off x="887693" y="2957057"/>
            <a:ext cx="309971" cy="140029"/>
            <a:chOff x="6769100" y="1390650"/>
            <a:chExt cx="317500" cy="157483"/>
          </a:xfrm>
          <a:effectLst>
            <a:outerShdw blurRad="50800" dist="38100" dir="2700000" algn="tl" rotWithShape="0">
              <a:prstClr val="black">
                <a:alpha val="40000"/>
              </a:prstClr>
            </a:outerShdw>
          </a:effectLst>
        </p:grpSpPr>
        <p:sp>
          <p:nvSpPr>
            <p:cNvPr id="15" name="正方形/長方形 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
          <p:cNvGrpSpPr/>
          <p:nvPr/>
        </p:nvGrpSpPr>
        <p:grpSpPr>
          <a:xfrm>
            <a:off x="1248714" y="2957057"/>
            <a:ext cx="309971" cy="140029"/>
            <a:chOff x="6769100" y="1390650"/>
            <a:chExt cx="317500" cy="157483"/>
          </a:xfrm>
          <a:effectLst>
            <a:outerShdw blurRad="50800" dist="38100" dir="2700000" algn="tl" rotWithShape="0">
              <a:prstClr val="black">
                <a:alpha val="40000"/>
              </a:prstClr>
            </a:outerShdw>
          </a:effectLst>
        </p:grpSpPr>
        <p:sp>
          <p:nvSpPr>
            <p:cNvPr id="19" name="正方形/長方形 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21"/>
          <p:cNvGrpSpPr/>
          <p:nvPr/>
        </p:nvGrpSpPr>
        <p:grpSpPr>
          <a:xfrm>
            <a:off x="1609736" y="2957057"/>
            <a:ext cx="309971" cy="140029"/>
            <a:chOff x="6769100" y="1390650"/>
            <a:chExt cx="317500" cy="157483"/>
          </a:xfrm>
          <a:effectLst>
            <a:outerShdw blurRad="50800" dist="38100" dir="2700000" algn="tl" rotWithShape="0">
              <a:prstClr val="black">
                <a:alpha val="40000"/>
              </a:prstClr>
            </a:outerShdw>
          </a:effectLst>
        </p:grpSpPr>
        <p:sp>
          <p:nvSpPr>
            <p:cNvPr id="23" name="正方形/長方形 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a:off x="887693" y="2579392"/>
            <a:ext cx="309971" cy="140029"/>
            <a:chOff x="6769100" y="1390650"/>
            <a:chExt cx="317500" cy="157483"/>
          </a:xfrm>
          <a:effectLst>
            <a:outerShdw blurRad="50800" dist="38100" dir="2700000" algn="tl" rotWithShape="0">
              <a:prstClr val="black">
                <a:alpha val="40000"/>
              </a:prstClr>
            </a:outerShdw>
          </a:effectLst>
        </p:grpSpPr>
        <p:sp>
          <p:nvSpPr>
            <p:cNvPr id="27" name="正方形/長方形 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1248714" y="2579392"/>
            <a:ext cx="309971" cy="140029"/>
            <a:chOff x="6769100" y="1390650"/>
            <a:chExt cx="317500" cy="157483"/>
          </a:xfrm>
          <a:effectLst>
            <a:outerShdw blurRad="50800" dist="38100" dir="2700000" algn="tl" rotWithShape="0">
              <a:prstClr val="black">
                <a:alpha val="40000"/>
              </a:prstClr>
            </a:outerShdw>
          </a:effectLst>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1609736" y="2579392"/>
            <a:ext cx="309971" cy="140029"/>
            <a:chOff x="6769100" y="1390650"/>
            <a:chExt cx="317500" cy="157483"/>
          </a:xfrm>
          <a:effectLst>
            <a:outerShdw blurRad="50800" dist="38100" dir="2700000" algn="tl" rotWithShape="0">
              <a:prstClr val="black">
                <a:alpha val="40000"/>
              </a:prstClr>
            </a:outerShdw>
          </a:effectLst>
        </p:grpSpPr>
        <p:sp>
          <p:nvSpPr>
            <p:cNvPr id="35" name="正方形/長方形 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37"/>
          <p:cNvGrpSpPr/>
          <p:nvPr/>
        </p:nvGrpSpPr>
        <p:grpSpPr>
          <a:xfrm>
            <a:off x="887693" y="2769062"/>
            <a:ext cx="309971" cy="140029"/>
            <a:chOff x="6769100" y="1390650"/>
            <a:chExt cx="317500" cy="157483"/>
          </a:xfrm>
          <a:effectLst>
            <a:outerShdw blurRad="50800" dist="38100" dir="2700000" algn="tl" rotWithShape="0">
              <a:prstClr val="black">
                <a:alpha val="40000"/>
              </a:prstClr>
            </a:outerShdw>
          </a:effectLst>
        </p:grpSpPr>
        <p:sp>
          <p:nvSpPr>
            <p:cNvPr id="39" name="正方形/長方形 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41"/>
          <p:cNvGrpSpPr/>
          <p:nvPr/>
        </p:nvGrpSpPr>
        <p:grpSpPr>
          <a:xfrm>
            <a:off x="1248714" y="2769062"/>
            <a:ext cx="309971" cy="140029"/>
            <a:chOff x="6769100" y="1390650"/>
            <a:chExt cx="317500" cy="157483"/>
          </a:xfrm>
          <a:effectLst>
            <a:outerShdw blurRad="50800" dist="38100" dir="2700000" algn="tl" rotWithShape="0">
              <a:prstClr val="black">
                <a:alpha val="40000"/>
              </a:prstClr>
            </a:outerShdw>
          </a:effectLst>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45"/>
          <p:cNvGrpSpPr/>
          <p:nvPr/>
        </p:nvGrpSpPr>
        <p:grpSpPr>
          <a:xfrm>
            <a:off x="1609736" y="2769062"/>
            <a:ext cx="309971" cy="140029"/>
            <a:chOff x="6769100" y="1390650"/>
            <a:chExt cx="317500" cy="157483"/>
          </a:xfrm>
          <a:effectLst>
            <a:outerShdw blurRad="50800" dist="38100" dir="2700000" algn="tl" rotWithShape="0">
              <a:prstClr val="black">
                <a:alpha val="40000"/>
              </a:prstClr>
            </a:outerShdw>
          </a:effectLst>
        </p:grpSpPr>
        <p:sp>
          <p:nvSpPr>
            <p:cNvPr id="47" name="正方形/長方形 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2970014" y="2957057"/>
            <a:ext cx="309971" cy="140029"/>
            <a:chOff x="6769100" y="1390650"/>
            <a:chExt cx="317500" cy="157483"/>
          </a:xfrm>
          <a:effectLst>
            <a:outerShdw blurRad="50800" dist="38100" dir="2700000" algn="tl" rotWithShape="0">
              <a:prstClr val="black">
                <a:alpha val="40000"/>
              </a:prstClr>
            </a:outerShdw>
          </a:effectLst>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53"/>
          <p:cNvGrpSpPr/>
          <p:nvPr/>
        </p:nvGrpSpPr>
        <p:grpSpPr>
          <a:xfrm>
            <a:off x="3331035" y="2957057"/>
            <a:ext cx="309971" cy="140029"/>
            <a:chOff x="6769100" y="1390650"/>
            <a:chExt cx="317500" cy="157483"/>
          </a:xfrm>
          <a:effectLst>
            <a:outerShdw blurRad="50800" dist="38100" dir="2700000" algn="tl" rotWithShape="0">
              <a:prstClr val="black">
                <a:alpha val="40000"/>
              </a:prstClr>
            </a:outerShdw>
          </a:effectLst>
        </p:grpSpPr>
        <p:sp>
          <p:nvSpPr>
            <p:cNvPr id="55" name="正方形/長方形 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p:cNvCxnSpPr>
              <a:stCxn id="56" idx="6"/>
              <a:endCxn id="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57"/>
          <p:cNvGrpSpPr/>
          <p:nvPr/>
        </p:nvGrpSpPr>
        <p:grpSpPr>
          <a:xfrm>
            <a:off x="3692057" y="2957057"/>
            <a:ext cx="309971" cy="140029"/>
            <a:chOff x="6769100" y="1390650"/>
            <a:chExt cx="317500" cy="157483"/>
          </a:xfrm>
          <a:effectLst>
            <a:outerShdw blurRad="50800" dist="38100" dir="2700000" algn="tl" rotWithShape="0">
              <a:prstClr val="black">
                <a:alpha val="40000"/>
              </a:prstClr>
            </a:outerShdw>
          </a:effectLst>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a:stCxn id="60" idx="6"/>
              <a:endCxn id="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2970014" y="2579392"/>
            <a:ext cx="309971" cy="140029"/>
            <a:chOff x="6769100" y="1390650"/>
            <a:chExt cx="317500" cy="157483"/>
          </a:xfrm>
          <a:effectLst>
            <a:outerShdw blurRad="50800" dist="38100" dir="2700000" algn="tl" rotWithShape="0">
              <a:prstClr val="black">
                <a:alpha val="40000"/>
              </a:prstClr>
            </a:outerShdw>
          </a:effectLst>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3331035" y="2579392"/>
            <a:ext cx="309971" cy="140029"/>
            <a:chOff x="6769100" y="1390650"/>
            <a:chExt cx="317500" cy="157483"/>
          </a:xfrm>
          <a:effectLst>
            <a:outerShdw blurRad="50800" dist="38100" dir="2700000" algn="tl" rotWithShape="0">
              <a:prstClr val="black">
                <a:alpha val="40000"/>
              </a:prstClr>
            </a:outerShdw>
          </a:effectLst>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a:stCxn id="68" idx="6"/>
              <a:endCxn id="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3692057" y="2579392"/>
            <a:ext cx="309971" cy="140029"/>
            <a:chOff x="6769100" y="1390650"/>
            <a:chExt cx="317500" cy="157483"/>
          </a:xfrm>
          <a:effectLst>
            <a:outerShdw blurRad="50800" dist="38100" dir="2700000" algn="tl" rotWithShape="0">
              <a:prstClr val="black">
                <a:alpha val="40000"/>
              </a:prstClr>
            </a:outerShdw>
          </a:effectLst>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4" name="図形グループ 73"/>
          <p:cNvGrpSpPr/>
          <p:nvPr/>
        </p:nvGrpSpPr>
        <p:grpSpPr>
          <a:xfrm>
            <a:off x="2970014" y="2769062"/>
            <a:ext cx="309971" cy="140029"/>
            <a:chOff x="6769100" y="1390650"/>
            <a:chExt cx="317500" cy="157483"/>
          </a:xfrm>
          <a:effectLst>
            <a:outerShdw blurRad="50800" dist="38100" dir="2700000" algn="tl" rotWithShape="0">
              <a:prstClr val="black">
                <a:alpha val="40000"/>
              </a:prstClr>
            </a:outerShdw>
          </a:effectLst>
        </p:grpSpPr>
        <p:sp>
          <p:nvSpPr>
            <p:cNvPr id="75" name="正方形/長方形 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p:cNvCxnSpPr>
              <a:stCxn id="76" idx="6"/>
              <a:endCxn id="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8" name="図形グループ 77"/>
          <p:cNvGrpSpPr/>
          <p:nvPr/>
        </p:nvGrpSpPr>
        <p:grpSpPr>
          <a:xfrm>
            <a:off x="3331035" y="2769062"/>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1" name="直線コネクタ 80"/>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81"/>
          <p:cNvGrpSpPr/>
          <p:nvPr/>
        </p:nvGrpSpPr>
        <p:grpSpPr>
          <a:xfrm>
            <a:off x="3692057" y="2769062"/>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5" name="直線コネクタ 84"/>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3" name="図 12"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1771" y="2063752"/>
            <a:ext cx="1475839" cy="1475839"/>
          </a:xfrm>
          <a:prstGeom prst="rect">
            <a:avLst/>
          </a:prstGeom>
          <a:effectLst>
            <a:outerShdw blurRad="50800" dist="38100" dir="2700000" algn="tl" rotWithShape="0">
              <a:prstClr val="black">
                <a:alpha val="40000"/>
              </a:prstClr>
            </a:outerShdw>
          </a:effectLst>
        </p:spPr>
      </p:pic>
      <p:grpSp>
        <p:nvGrpSpPr>
          <p:cNvPr id="122" name="図形グループ 121"/>
          <p:cNvGrpSpPr/>
          <p:nvPr/>
        </p:nvGrpSpPr>
        <p:grpSpPr>
          <a:xfrm>
            <a:off x="7188324" y="2769062"/>
            <a:ext cx="309971" cy="140029"/>
            <a:chOff x="6769100" y="1390650"/>
            <a:chExt cx="317500" cy="157483"/>
          </a:xfrm>
          <a:effectLst>
            <a:outerShdw blurRad="50800" dist="38100" dir="2700000" algn="tl" rotWithShape="0">
              <a:prstClr val="black">
                <a:alpha val="40000"/>
              </a:prstClr>
            </a:outerShdw>
          </a:effectLst>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a:stCxn id="124" idx="6"/>
              <a:endCxn id="1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 name="図形グループ 125"/>
          <p:cNvGrpSpPr/>
          <p:nvPr/>
        </p:nvGrpSpPr>
        <p:grpSpPr>
          <a:xfrm>
            <a:off x="7549345" y="2769062"/>
            <a:ext cx="309971" cy="140029"/>
            <a:chOff x="6769100" y="1390650"/>
            <a:chExt cx="317500" cy="157483"/>
          </a:xfrm>
          <a:effectLst>
            <a:outerShdw blurRad="50800" dist="38100" dir="2700000" algn="tl" rotWithShape="0">
              <a:prstClr val="black">
                <a:alpha val="40000"/>
              </a:prstClr>
            </a:outerShdw>
          </a:effectLst>
        </p:grpSpPr>
        <p:sp>
          <p:nvSpPr>
            <p:cNvPr id="127" name="正方形/長方形 1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p:cNvCxnSpPr>
              <a:stCxn id="128" idx="6"/>
              <a:endCxn id="1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129"/>
          <p:cNvGrpSpPr/>
          <p:nvPr/>
        </p:nvGrpSpPr>
        <p:grpSpPr>
          <a:xfrm>
            <a:off x="7910367" y="2769062"/>
            <a:ext cx="309971" cy="140029"/>
            <a:chOff x="6769100" y="1390650"/>
            <a:chExt cx="317500" cy="157483"/>
          </a:xfrm>
          <a:effectLst>
            <a:outerShdw blurRad="50800" dist="38100" dir="2700000" algn="tl" rotWithShape="0">
              <a:prstClr val="black">
                <a:alpha val="40000"/>
              </a:prstClr>
            </a:outerShdw>
          </a:effectLst>
        </p:grpSpPr>
        <p:sp>
          <p:nvSpPr>
            <p:cNvPr id="131" name="正方形/長方形 1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p:cNvCxnSpPr>
              <a:stCxn id="132" idx="6"/>
              <a:endCxn id="1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133"/>
          <p:cNvGrpSpPr/>
          <p:nvPr/>
        </p:nvGrpSpPr>
        <p:grpSpPr>
          <a:xfrm>
            <a:off x="7188324" y="2391397"/>
            <a:ext cx="309971" cy="140029"/>
            <a:chOff x="6769100" y="1390650"/>
            <a:chExt cx="317500" cy="157483"/>
          </a:xfrm>
          <a:effectLst>
            <a:outerShdw blurRad="50800" dist="38100" dir="2700000" algn="tl" rotWithShape="0">
              <a:prstClr val="black">
                <a:alpha val="40000"/>
              </a:prstClr>
            </a:outerShdw>
          </a:effectLst>
        </p:grpSpPr>
        <p:sp>
          <p:nvSpPr>
            <p:cNvPr id="135" name="正方形/長方形 1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p:cNvCxnSpPr>
              <a:stCxn id="136" idx="6"/>
              <a:endCxn id="1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 name="図形グループ 137"/>
          <p:cNvGrpSpPr/>
          <p:nvPr/>
        </p:nvGrpSpPr>
        <p:grpSpPr>
          <a:xfrm>
            <a:off x="7549345" y="2391397"/>
            <a:ext cx="309971" cy="140029"/>
            <a:chOff x="6769100" y="1390650"/>
            <a:chExt cx="317500" cy="157483"/>
          </a:xfrm>
          <a:effectLst>
            <a:outerShdw blurRad="50800" dist="38100" dir="2700000" algn="tl" rotWithShape="0">
              <a:prstClr val="black">
                <a:alpha val="40000"/>
              </a:prstClr>
            </a:outerShdw>
          </a:effectLst>
        </p:grpSpPr>
        <p:sp>
          <p:nvSpPr>
            <p:cNvPr id="139" name="正方形/長方形 1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1" name="直線コネクタ 140"/>
            <p:cNvCxnSpPr>
              <a:stCxn id="140" idx="6"/>
              <a:endCxn id="1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 name="図形グループ 141"/>
          <p:cNvGrpSpPr/>
          <p:nvPr/>
        </p:nvGrpSpPr>
        <p:grpSpPr>
          <a:xfrm>
            <a:off x="7910367" y="2391397"/>
            <a:ext cx="309971" cy="140029"/>
            <a:chOff x="6769100" y="1390650"/>
            <a:chExt cx="317500" cy="157483"/>
          </a:xfrm>
          <a:effectLst>
            <a:outerShdw blurRad="50800" dist="38100" dir="2700000" algn="tl" rotWithShape="0">
              <a:prstClr val="black">
                <a:alpha val="40000"/>
              </a:prstClr>
            </a:outerShdw>
          </a:effectLst>
        </p:grpSpPr>
        <p:sp>
          <p:nvSpPr>
            <p:cNvPr id="143" name="正方形/長方形 1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5" name="直線コネクタ 144"/>
            <p:cNvCxnSpPr>
              <a:stCxn id="144" idx="6"/>
              <a:endCxn id="1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 name="図形グループ 145"/>
          <p:cNvGrpSpPr/>
          <p:nvPr/>
        </p:nvGrpSpPr>
        <p:grpSpPr>
          <a:xfrm>
            <a:off x="7188324" y="2581067"/>
            <a:ext cx="309971" cy="140029"/>
            <a:chOff x="6769100" y="1390650"/>
            <a:chExt cx="317500" cy="157483"/>
          </a:xfrm>
          <a:effectLst>
            <a:outerShdw blurRad="50800" dist="38100" dir="2700000" algn="tl" rotWithShape="0">
              <a:prstClr val="black">
                <a:alpha val="40000"/>
              </a:prstClr>
            </a:outerShdw>
          </a:effectLst>
        </p:grpSpPr>
        <p:sp>
          <p:nvSpPr>
            <p:cNvPr id="147" name="正方形/長方形 1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9" name="直線コネクタ 148"/>
            <p:cNvCxnSpPr>
              <a:stCxn id="148" idx="6"/>
              <a:endCxn id="1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 name="図形グループ 149"/>
          <p:cNvGrpSpPr/>
          <p:nvPr/>
        </p:nvGrpSpPr>
        <p:grpSpPr>
          <a:xfrm>
            <a:off x="7549345" y="2581067"/>
            <a:ext cx="309971" cy="140029"/>
            <a:chOff x="6769100" y="1390650"/>
            <a:chExt cx="317500" cy="157483"/>
          </a:xfrm>
          <a:effectLst>
            <a:outerShdw blurRad="50800" dist="38100" dir="2700000" algn="tl" rotWithShape="0">
              <a:prstClr val="black">
                <a:alpha val="40000"/>
              </a:prstClr>
            </a:outerShdw>
          </a:effectLst>
        </p:grpSpPr>
        <p:sp>
          <p:nvSpPr>
            <p:cNvPr id="151" name="正方形/長方形 1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3" name="直線コネクタ 152"/>
            <p:cNvCxnSpPr>
              <a:stCxn id="152" idx="6"/>
              <a:endCxn id="1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 name="図形グループ 153"/>
          <p:cNvGrpSpPr/>
          <p:nvPr/>
        </p:nvGrpSpPr>
        <p:grpSpPr>
          <a:xfrm>
            <a:off x="7910367" y="2581067"/>
            <a:ext cx="309971" cy="140029"/>
            <a:chOff x="6769100" y="1390650"/>
            <a:chExt cx="317500" cy="157483"/>
          </a:xfrm>
          <a:effectLst>
            <a:outerShdw blurRad="50800" dist="38100" dir="2700000" algn="tl" rotWithShape="0">
              <a:prstClr val="black">
                <a:alpha val="40000"/>
              </a:prstClr>
            </a:outerShdw>
          </a:effectLst>
        </p:grpSpPr>
        <p:sp>
          <p:nvSpPr>
            <p:cNvPr id="155" name="正方形/長方形 1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円/楕円 1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7" name="直線コネクタ 156"/>
            <p:cNvCxnSpPr>
              <a:stCxn id="156" idx="6"/>
              <a:endCxn id="1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7188324" y="3148567"/>
            <a:ext cx="309971" cy="140029"/>
            <a:chOff x="6769100" y="1390650"/>
            <a:chExt cx="317500" cy="157483"/>
          </a:xfrm>
          <a:effectLst>
            <a:outerShdw blurRad="50800" dist="38100" dir="2700000" algn="tl" rotWithShape="0">
              <a:prstClr val="black">
                <a:alpha val="40000"/>
              </a:prstClr>
            </a:outerShdw>
          </a:effectLst>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232" idx="6"/>
              <a:endCxn id="2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7549345" y="3148567"/>
            <a:ext cx="309971" cy="140029"/>
            <a:chOff x="6769100" y="1390650"/>
            <a:chExt cx="317500" cy="157483"/>
          </a:xfrm>
          <a:effectLst>
            <a:outerShdw blurRad="50800" dist="38100" dir="2700000" algn="tl" rotWithShape="0">
              <a:prstClr val="black">
                <a:alpha val="40000"/>
              </a:prstClr>
            </a:outerShdw>
          </a:effectLst>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236" idx="6"/>
              <a:endCxn id="2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7910367" y="3148567"/>
            <a:ext cx="309971" cy="140029"/>
            <a:chOff x="6769100" y="1390650"/>
            <a:chExt cx="317500" cy="157483"/>
          </a:xfrm>
          <a:effectLst>
            <a:outerShdw blurRad="50800" dist="38100" dir="2700000" algn="tl" rotWithShape="0">
              <a:prstClr val="black">
                <a:alpha val="40000"/>
              </a:prstClr>
            </a:outerShdw>
          </a:effectLst>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240" idx="6"/>
              <a:endCxn id="2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7188324" y="2960572"/>
            <a:ext cx="309971" cy="140029"/>
            <a:chOff x="6769100" y="1390650"/>
            <a:chExt cx="317500" cy="157483"/>
          </a:xfrm>
          <a:effectLst>
            <a:outerShdw blurRad="50800" dist="38100" dir="2700000" algn="tl" rotWithShape="0">
              <a:prstClr val="black">
                <a:alpha val="40000"/>
              </a:prstClr>
            </a:outerShdw>
          </a:effectLst>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244" idx="6"/>
              <a:endCxn id="2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7549345" y="2960572"/>
            <a:ext cx="309971" cy="140029"/>
            <a:chOff x="6769100" y="1390650"/>
            <a:chExt cx="317500" cy="157483"/>
          </a:xfrm>
          <a:effectLst>
            <a:outerShdw blurRad="50800" dist="38100" dir="2700000" algn="tl" rotWithShape="0">
              <a:prstClr val="black">
                <a:alpha val="40000"/>
              </a:prstClr>
            </a:outerShdw>
          </a:effectLst>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248" idx="6"/>
              <a:endCxn id="2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7910367" y="2960572"/>
            <a:ext cx="309971" cy="140029"/>
            <a:chOff x="6769100" y="1390650"/>
            <a:chExt cx="317500" cy="157483"/>
          </a:xfrm>
          <a:effectLst>
            <a:outerShdw blurRad="50800" dist="38100" dir="2700000" algn="tl" rotWithShape="0">
              <a:prstClr val="black">
                <a:alpha val="40000"/>
              </a:prstClr>
            </a:outerShdw>
          </a:effectLst>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252" idx="6"/>
              <a:endCxn id="2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62" name="テキスト ボックス 261"/>
          <p:cNvSpPr txBox="1"/>
          <p:nvPr/>
        </p:nvSpPr>
        <p:spPr>
          <a:xfrm>
            <a:off x="3520224" y="2004577"/>
            <a:ext cx="1898654" cy="307777"/>
          </a:xfrm>
          <a:prstGeom prst="rect">
            <a:avLst/>
          </a:prstGeom>
          <a:noFill/>
        </p:spPr>
        <p:txBody>
          <a:bodyPr wrap="square" rtlCol="0">
            <a:spAutoFit/>
          </a:bodyPr>
          <a:lstStyle/>
          <a:p>
            <a:pPr algn="ctr"/>
            <a:r>
              <a:rPr kumimoji="1" lang="ja-JP" altLang="en-US" sz="1400" dirty="0">
                <a:solidFill>
                  <a:srgbClr val="FFFFFF"/>
                </a:solidFill>
              </a:rPr>
              <a:t>ハイブリッド・クラウド</a:t>
            </a:r>
          </a:p>
        </p:txBody>
      </p:sp>
      <p:sp>
        <p:nvSpPr>
          <p:cNvPr id="263" name="テキスト ボックス 262"/>
          <p:cNvSpPr txBox="1"/>
          <p:nvPr/>
        </p:nvSpPr>
        <p:spPr>
          <a:xfrm>
            <a:off x="5633079" y="3341412"/>
            <a:ext cx="2017849" cy="307777"/>
          </a:xfrm>
          <a:prstGeom prst="rect">
            <a:avLst/>
          </a:prstGeom>
          <a:noFill/>
        </p:spPr>
        <p:txBody>
          <a:bodyPr wrap="square" rtlCol="0">
            <a:spAutoFit/>
          </a:bodyPr>
          <a:lstStyle/>
          <a:p>
            <a:pPr algn="ctr"/>
            <a:r>
              <a:rPr kumimoji="1" lang="ja-JP" altLang="en-US" sz="1400" dirty="0">
                <a:solidFill>
                  <a:srgbClr val="FFFFFF"/>
                </a:solidFill>
              </a:rPr>
              <a:t>マルチ・クラウド</a:t>
            </a:r>
          </a:p>
        </p:txBody>
      </p:sp>
      <p:cxnSp>
        <p:nvCxnSpPr>
          <p:cNvPr id="266" name="直線矢印コネクタ 265"/>
          <p:cNvCxnSpPr/>
          <p:nvPr/>
        </p:nvCxnSpPr>
        <p:spPr>
          <a:xfrm>
            <a:off x="3446669" y="1650433"/>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7" name="直線矢印コネクタ 266"/>
          <p:cNvCxnSpPr/>
          <p:nvPr/>
        </p:nvCxnSpPr>
        <p:spPr>
          <a:xfrm>
            <a:off x="1370795" y="1679154"/>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8" name="直線矢印コネクタ 267"/>
          <p:cNvCxnSpPr/>
          <p:nvPr/>
        </p:nvCxnSpPr>
        <p:spPr>
          <a:xfrm>
            <a:off x="7628274" y="1679154"/>
            <a:ext cx="0" cy="63320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9" name="直線矢印コネクタ 268"/>
          <p:cNvCxnSpPr/>
          <p:nvPr/>
        </p:nvCxnSpPr>
        <p:spPr>
          <a:xfrm>
            <a:off x="5548329" y="1679154"/>
            <a:ext cx="4071" cy="69534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2174201" y="5238451"/>
            <a:ext cx="4802555" cy="523220"/>
          </a:xfrm>
          <a:prstGeom prst="rect">
            <a:avLst/>
          </a:prstGeom>
          <a:noFill/>
        </p:spPr>
        <p:txBody>
          <a:bodyPr wrap="square" rtlCol="0">
            <a:spAutoFit/>
          </a:bodyPr>
          <a:lstStyle/>
          <a:p>
            <a:pPr algn="ctr"/>
            <a:r>
              <a:rPr kumimoji="1" lang="ja-JP" altLang="en-US" sz="1600" dirty="0">
                <a:solidFill>
                  <a:schemeClr val="bg1"/>
                </a:solidFill>
              </a:rPr>
              <a:t>インターネット／</a:t>
            </a:r>
            <a:r>
              <a:rPr lang="ja-JP" altLang="en-US" sz="1600" dirty="0">
                <a:solidFill>
                  <a:schemeClr val="bg1"/>
                </a:solidFill>
              </a:rPr>
              <a:t>ＶＰＮ／専用線</a:t>
            </a:r>
            <a:endParaRPr lang="en-US" altLang="ja-JP" sz="1600" dirty="0">
              <a:solidFill>
                <a:schemeClr val="bg1"/>
              </a:solidFill>
            </a:endParaRPr>
          </a:p>
          <a:p>
            <a:pPr algn="ctr"/>
            <a:r>
              <a:rPr kumimoji="1" lang="en-US" altLang="ja-JP" sz="1200" dirty="0">
                <a:solidFill>
                  <a:schemeClr val="bg1"/>
                </a:solidFill>
              </a:rPr>
              <a:t>(SDN : Software-Defined Network)</a:t>
            </a:r>
            <a:endParaRPr kumimoji="1" lang="ja-JP" altLang="en-US" sz="1200" dirty="0">
              <a:solidFill>
                <a:schemeClr val="bg1"/>
              </a:solidFill>
            </a:endParaRPr>
          </a:p>
        </p:txBody>
      </p:sp>
      <p:sp>
        <p:nvSpPr>
          <p:cNvPr id="275" name="ホームベース 274"/>
          <p:cNvSpPr/>
          <p:nvPr/>
        </p:nvSpPr>
        <p:spPr>
          <a:xfrm>
            <a:off x="417595" y="5989266"/>
            <a:ext cx="8303496" cy="477079"/>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個別専用システム　　　　　ハイブリッド・クラウド　　　　　マルチクラウド</a:t>
            </a:r>
          </a:p>
        </p:txBody>
      </p:sp>
      <p:sp>
        <p:nvSpPr>
          <p:cNvPr id="276" name="右矢印 275"/>
          <p:cNvSpPr/>
          <p:nvPr/>
        </p:nvSpPr>
        <p:spPr>
          <a:xfrm>
            <a:off x="5828759"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右矢印 276"/>
          <p:cNvSpPr/>
          <p:nvPr/>
        </p:nvSpPr>
        <p:spPr>
          <a:xfrm>
            <a:off x="3083940"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50793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B9E1B408-976F-8140-AE69-6EF6BBB04230}"/>
              </a:ext>
            </a:extLst>
          </p:cNvPr>
          <p:cNvSpPr/>
          <p:nvPr/>
        </p:nvSpPr>
        <p:spPr>
          <a:xfrm>
            <a:off x="1725629" y="3550712"/>
            <a:ext cx="6106228" cy="2819273"/>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C98B623A-0C49-BE42-8484-32D809E2F53B}"/>
              </a:ext>
            </a:extLst>
          </p:cNvPr>
          <p:cNvSpPr/>
          <p:nvPr/>
        </p:nvSpPr>
        <p:spPr>
          <a:xfrm>
            <a:off x="1631309" y="3492843"/>
            <a:ext cx="6106228" cy="2819273"/>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EEB0779-8077-0942-8084-7B99FF403036}"/>
              </a:ext>
            </a:extLst>
          </p:cNvPr>
          <p:cNvSpPr>
            <a:spLocks noGrp="1"/>
          </p:cNvSpPr>
          <p:nvPr>
            <p:ph type="title"/>
          </p:nvPr>
        </p:nvSpPr>
        <p:spPr/>
        <p:txBody>
          <a:bodyPr/>
          <a:lstStyle/>
          <a:p>
            <a:r>
              <a:rPr kumimoji="1" lang="ja-JP" altLang="en-US"/>
              <a:t>クラウドの分類と関係</a:t>
            </a:r>
          </a:p>
        </p:txBody>
      </p:sp>
      <p:sp>
        <p:nvSpPr>
          <p:cNvPr id="3" name="スライド番号プレースホルダー 2">
            <a:extLst>
              <a:ext uri="{FF2B5EF4-FFF2-40B4-BE49-F238E27FC236}">
                <a16:creationId xmlns:a16="http://schemas.microsoft.com/office/drawing/2014/main" id="{3CBBBCC7-1FC0-8947-BC09-426C23841F95}"/>
              </a:ext>
            </a:extLst>
          </p:cNvPr>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 name="正方形/長方形 3">
            <a:extLst>
              <a:ext uri="{FF2B5EF4-FFF2-40B4-BE49-F238E27FC236}">
                <a16:creationId xmlns:a16="http://schemas.microsoft.com/office/drawing/2014/main" id="{CA109601-389A-494D-9C01-7F38257D6B28}"/>
              </a:ext>
            </a:extLst>
          </p:cNvPr>
          <p:cNvSpPr/>
          <p:nvPr/>
        </p:nvSpPr>
        <p:spPr>
          <a:xfrm>
            <a:off x="1536989" y="1047107"/>
            <a:ext cx="6106228" cy="173300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6BF2E80-9DFC-8947-94F8-B5D62295A7B6}"/>
              </a:ext>
            </a:extLst>
          </p:cNvPr>
          <p:cNvSpPr/>
          <p:nvPr/>
        </p:nvSpPr>
        <p:spPr>
          <a:xfrm>
            <a:off x="1536989" y="3426387"/>
            <a:ext cx="6106228" cy="281927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6322DA9-7E25-CA42-9114-9AA24BC725B5}"/>
              </a:ext>
            </a:extLst>
          </p:cNvPr>
          <p:cNvSpPr/>
          <p:nvPr/>
        </p:nvSpPr>
        <p:spPr>
          <a:xfrm>
            <a:off x="2012908" y="1494500"/>
            <a:ext cx="2172467" cy="111078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7234B224-4379-6E4A-8033-73D7B5AA0347}"/>
              </a:ext>
            </a:extLst>
          </p:cNvPr>
          <p:cNvSpPr/>
          <p:nvPr/>
        </p:nvSpPr>
        <p:spPr>
          <a:xfrm>
            <a:off x="4989311" y="1494499"/>
            <a:ext cx="2172467" cy="111078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個別システム</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7197948-A437-E844-B66C-C6620624627F}"/>
              </a:ext>
            </a:extLst>
          </p:cNvPr>
          <p:cNvSpPr/>
          <p:nvPr/>
        </p:nvSpPr>
        <p:spPr>
          <a:xfrm>
            <a:off x="2072588" y="3736420"/>
            <a:ext cx="5089190" cy="60815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343FA71-C88C-A44C-AC9B-5356CE572078}"/>
              </a:ext>
            </a:extLst>
          </p:cNvPr>
          <p:cNvSpPr/>
          <p:nvPr/>
        </p:nvSpPr>
        <p:spPr>
          <a:xfrm>
            <a:off x="2075348" y="4393500"/>
            <a:ext cx="5089190" cy="60815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8B2C200-2798-FE4F-9B13-6D43EFBCFEF8}"/>
              </a:ext>
            </a:extLst>
          </p:cNvPr>
          <p:cNvSpPr/>
          <p:nvPr/>
        </p:nvSpPr>
        <p:spPr>
          <a:xfrm>
            <a:off x="2072588" y="5050580"/>
            <a:ext cx="5089190" cy="6081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2AE5D982-8A83-E647-8CDB-911D96EB79D1}"/>
              </a:ext>
            </a:extLst>
          </p:cNvPr>
          <p:cNvSpPr/>
          <p:nvPr/>
        </p:nvSpPr>
        <p:spPr>
          <a:xfrm>
            <a:off x="2012908" y="3585945"/>
            <a:ext cx="2172467" cy="2244349"/>
          </a:xfrm>
          <a:prstGeom prst="rect">
            <a:avLst/>
          </a:prstGeom>
          <a:solidFill>
            <a:srgbClr val="7030A0">
              <a:alpha val="4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ホステッド</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プライベート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クラウド</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テキスト ボックス 11">
            <a:extLst>
              <a:ext uri="{FF2B5EF4-FFF2-40B4-BE49-F238E27FC236}">
                <a16:creationId xmlns:a16="http://schemas.microsoft.com/office/drawing/2014/main" id="{5E093F5A-4CC9-3D4D-8D9F-DD478DB2210B}"/>
              </a:ext>
            </a:extLst>
          </p:cNvPr>
          <p:cNvSpPr txBox="1"/>
          <p:nvPr/>
        </p:nvSpPr>
        <p:spPr>
          <a:xfrm>
            <a:off x="4825572" y="3941863"/>
            <a:ext cx="1871025" cy="276999"/>
          </a:xfrm>
          <a:prstGeom prst="rect">
            <a:avLst/>
          </a:prstGeom>
          <a:noFill/>
        </p:spPr>
        <p:txBody>
          <a:bodyPr wrap="none" rtlCol="0">
            <a:spAutoFit/>
          </a:bodyPr>
          <a:lstStyle/>
          <a:p>
            <a:r>
              <a:rPr kumimoji="1" lang="en-US" altLang="ja-JP" sz="1200" b="1" dirty="0">
                <a:solidFill>
                  <a:schemeClr val="bg1"/>
                </a:solidFill>
                <a:latin typeface="Meiryo" panose="020B0604030504040204" pitchFamily="34" charset="-128"/>
                <a:ea typeface="Meiryo" panose="020B0604030504040204" pitchFamily="34" charset="-128"/>
              </a:rPr>
              <a:t>SaaS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Software as a Service</a:t>
            </a:r>
            <a:r>
              <a:rPr kumimoji="1" lang="ja-JP" altLang="en-US" sz="800">
                <a:solidFill>
                  <a:schemeClr val="bg1"/>
                </a:solidFill>
                <a:latin typeface="Meiryo" panose="020B0604030504040204" pitchFamily="34" charset="-128"/>
                <a:ea typeface="Meiryo" panose="020B0604030504040204" pitchFamily="34" charset="-128"/>
              </a:rPr>
              <a:t>）</a:t>
            </a:r>
          </a:p>
        </p:txBody>
      </p:sp>
      <p:sp>
        <p:nvSpPr>
          <p:cNvPr id="13" name="テキスト ボックス 12">
            <a:extLst>
              <a:ext uri="{FF2B5EF4-FFF2-40B4-BE49-F238E27FC236}">
                <a16:creationId xmlns:a16="http://schemas.microsoft.com/office/drawing/2014/main" id="{29BD1560-2DF3-CF48-B6C5-0AF7F22DFE77}"/>
              </a:ext>
            </a:extLst>
          </p:cNvPr>
          <p:cNvSpPr txBox="1"/>
          <p:nvPr/>
        </p:nvSpPr>
        <p:spPr>
          <a:xfrm>
            <a:off x="4825572" y="4591465"/>
            <a:ext cx="1843325" cy="276999"/>
          </a:xfrm>
          <a:prstGeom prst="rect">
            <a:avLst/>
          </a:prstGeom>
          <a:noFill/>
        </p:spPr>
        <p:txBody>
          <a:bodyPr wrap="none" rtlCol="0">
            <a:spAutoFit/>
          </a:bodyPr>
          <a:lstStyle/>
          <a:p>
            <a:r>
              <a:rPr lang="en-US" altLang="ja-JP" sz="1200" b="1" dirty="0">
                <a:solidFill>
                  <a:schemeClr val="bg1"/>
                </a:solidFill>
                <a:latin typeface="Meiryo" panose="020B0604030504040204" pitchFamily="34" charset="-128"/>
                <a:ea typeface="Meiryo" panose="020B0604030504040204" pitchFamily="34" charset="-128"/>
              </a:rPr>
              <a:t>P</a:t>
            </a:r>
            <a:r>
              <a:rPr kumimoji="1" lang="en-US" altLang="ja-JP" sz="1200" b="1" dirty="0">
                <a:solidFill>
                  <a:schemeClr val="bg1"/>
                </a:solidFill>
                <a:latin typeface="Meiryo" panose="020B0604030504040204" pitchFamily="34" charset="-128"/>
                <a:ea typeface="Meiryo" panose="020B0604030504040204" pitchFamily="34" charset="-128"/>
              </a:rPr>
              <a:t>aaS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Platform as a Service</a:t>
            </a:r>
            <a:r>
              <a:rPr kumimoji="1" lang="ja-JP" altLang="en-US" sz="800">
                <a:solidFill>
                  <a:schemeClr val="bg1"/>
                </a:solidFill>
                <a:latin typeface="Meiryo" panose="020B0604030504040204" pitchFamily="34" charset="-128"/>
                <a:ea typeface="Meiryo" panose="020B0604030504040204" pitchFamily="34" charset="-128"/>
              </a:rPr>
              <a:t>）</a:t>
            </a:r>
          </a:p>
        </p:txBody>
      </p:sp>
      <p:sp>
        <p:nvSpPr>
          <p:cNvPr id="14" name="テキスト ボックス 13">
            <a:extLst>
              <a:ext uri="{FF2B5EF4-FFF2-40B4-BE49-F238E27FC236}">
                <a16:creationId xmlns:a16="http://schemas.microsoft.com/office/drawing/2014/main" id="{014284DB-A858-2440-B26F-DED4CB7FF76F}"/>
              </a:ext>
            </a:extLst>
          </p:cNvPr>
          <p:cNvSpPr txBox="1"/>
          <p:nvPr/>
        </p:nvSpPr>
        <p:spPr>
          <a:xfrm>
            <a:off x="4825572" y="5248371"/>
            <a:ext cx="2088264" cy="276999"/>
          </a:xfrm>
          <a:prstGeom prst="rect">
            <a:avLst/>
          </a:prstGeom>
          <a:noFill/>
        </p:spPr>
        <p:txBody>
          <a:bodyPr wrap="none" rtlCol="0">
            <a:spAutoFit/>
          </a:bodyPr>
          <a:lstStyle/>
          <a:p>
            <a:r>
              <a:rPr kumimoji="1" lang="en-US" altLang="ja-JP" sz="1200" b="1" dirty="0">
                <a:solidFill>
                  <a:schemeClr val="bg1"/>
                </a:solidFill>
                <a:latin typeface="Meiryo" panose="020B0604030504040204" pitchFamily="34" charset="-128"/>
                <a:ea typeface="Meiryo" panose="020B0604030504040204" pitchFamily="34" charset="-128"/>
              </a:rPr>
              <a:t>IaaS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Infrastructure as a Service</a:t>
            </a:r>
            <a:r>
              <a:rPr kumimoji="1" lang="ja-JP" altLang="en-US" sz="800">
                <a:solidFill>
                  <a:schemeClr val="bg1"/>
                </a:solidFill>
                <a:latin typeface="Meiryo" panose="020B0604030504040204" pitchFamily="34" charset="-128"/>
                <a:ea typeface="Meiryo" panose="020B0604030504040204" pitchFamily="34" charset="-128"/>
              </a:rPr>
              <a:t>）</a:t>
            </a:r>
          </a:p>
        </p:txBody>
      </p:sp>
      <p:sp>
        <p:nvSpPr>
          <p:cNvPr id="15" name="正方形/長方形 14">
            <a:extLst>
              <a:ext uri="{FF2B5EF4-FFF2-40B4-BE49-F238E27FC236}">
                <a16:creationId xmlns:a16="http://schemas.microsoft.com/office/drawing/2014/main" id="{63A4DFD1-9E30-1E41-9D6E-BF8510285B37}"/>
              </a:ext>
            </a:extLst>
          </p:cNvPr>
          <p:cNvSpPr/>
          <p:nvPr/>
        </p:nvSpPr>
        <p:spPr>
          <a:xfrm>
            <a:off x="2072588" y="1950404"/>
            <a:ext cx="2039146" cy="18005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b="1" dirty="0">
                <a:solidFill>
                  <a:srgbClr val="FFFFFF"/>
                </a:solidFill>
                <a:latin typeface="ＭＳ Ｐゴシック"/>
                <a:ea typeface="ＭＳ Ｐゴシック"/>
                <a:cs typeface="ＭＳ Ｐゴシック"/>
              </a:rPr>
              <a:t>SaaS</a:t>
            </a:r>
            <a:endParaRPr kumimoji="1" lang="ja-JP" altLang="en-US" sz="1050" b="1"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AE2B494A-72AD-3C49-ABF9-CE3232A02020}"/>
              </a:ext>
            </a:extLst>
          </p:cNvPr>
          <p:cNvSpPr/>
          <p:nvPr/>
        </p:nvSpPr>
        <p:spPr>
          <a:xfrm>
            <a:off x="2072588" y="2142684"/>
            <a:ext cx="2039146" cy="1800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b="1" dirty="0">
                <a:solidFill>
                  <a:srgbClr val="FFFFFF"/>
                </a:solidFill>
                <a:latin typeface="ＭＳ Ｐゴシック"/>
                <a:ea typeface="ＭＳ Ｐゴシック"/>
                <a:cs typeface="ＭＳ Ｐゴシック"/>
              </a:rPr>
              <a:t>PaaS</a:t>
            </a:r>
            <a:endParaRPr kumimoji="1" lang="ja-JP" altLang="en-US" sz="1050" b="1"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0D543D46-6186-6C4B-BDC1-45A6DC85FA29}"/>
              </a:ext>
            </a:extLst>
          </p:cNvPr>
          <p:cNvSpPr/>
          <p:nvPr/>
        </p:nvSpPr>
        <p:spPr>
          <a:xfrm>
            <a:off x="2072588" y="2347195"/>
            <a:ext cx="2039146" cy="1800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b="1" dirty="0">
                <a:solidFill>
                  <a:srgbClr val="FFFFFF"/>
                </a:solidFill>
                <a:latin typeface="ＭＳ Ｐゴシック"/>
                <a:ea typeface="ＭＳ Ｐゴシック"/>
                <a:cs typeface="ＭＳ Ｐゴシック"/>
              </a:rPr>
              <a:t>IaaS</a:t>
            </a:r>
            <a:endParaRPr kumimoji="1" lang="ja-JP" altLang="en-US" sz="1050" b="1"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E436B1B-8894-7A49-B6D3-3B5EBD0BD733}"/>
              </a:ext>
            </a:extLst>
          </p:cNvPr>
          <p:cNvSpPr/>
          <p:nvPr/>
        </p:nvSpPr>
        <p:spPr>
          <a:xfrm>
            <a:off x="2012907" y="1593461"/>
            <a:ext cx="2172467" cy="276999"/>
          </a:xfrm>
          <a:prstGeom prst="rect">
            <a:avLst/>
          </a:prstGeom>
        </p:spPr>
        <p:txBody>
          <a:bodyPr wrap="square">
            <a:spAutoFit/>
          </a:bodyP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プライベート・クラウド</a:t>
            </a: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E708D495-7A6F-D94E-88C9-CECC6CBAD638}"/>
              </a:ext>
            </a:extLst>
          </p:cNvPr>
          <p:cNvSpPr txBox="1"/>
          <p:nvPr/>
        </p:nvSpPr>
        <p:spPr>
          <a:xfrm>
            <a:off x="1900903" y="5876328"/>
            <a:ext cx="5378395"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パブリック･クラウド</a:t>
            </a:r>
            <a:r>
              <a:rPr kumimoji="1" lang="ja-JP" altLang="en-US">
                <a:solidFill>
                  <a:srgbClr val="0070C0"/>
                </a:solidFill>
                <a:latin typeface="Meiryo" panose="020B0604030504040204" pitchFamily="34" charset="-128"/>
                <a:ea typeface="Meiryo" panose="020B0604030504040204" pitchFamily="34" charset="-128"/>
              </a:rPr>
              <a:t>／クラウド事業者資産を使用</a:t>
            </a:r>
          </a:p>
        </p:txBody>
      </p:sp>
      <p:sp>
        <p:nvSpPr>
          <p:cNvPr id="20" name="テキスト ボックス 19">
            <a:extLst>
              <a:ext uri="{FF2B5EF4-FFF2-40B4-BE49-F238E27FC236}">
                <a16:creationId xmlns:a16="http://schemas.microsoft.com/office/drawing/2014/main" id="{C374C092-ECE7-2741-B852-CA9C6CCC347F}"/>
              </a:ext>
            </a:extLst>
          </p:cNvPr>
          <p:cNvSpPr txBox="1"/>
          <p:nvPr/>
        </p:nvSpPr>
        <p:spPr>
          <a:xfrm>
            <a:off x="2074031" y="1090761"/>
            <a:ext cx="5032147" cy="369332"/>
          </a:xfrm>
          <a:prstGeom prst="rect">
            <a:avLst/>
          </a:prstGeom>
          <a:noFill/>
        </p:spPr>
        <p:txBody>
          <a:bodyPr wrap="none" rtlCol="0">
            <a:spAutoFit/>
          </a:bodyPr>
          <a:lstStyle/>
          <a:p>
            <a:pPr algn="ctr"/>
            <a:r>
              <a:rPr kumimoji="1" lang="ja-JP" altLang="en-US" b="1">
                <a:solidFill>
                  <a:srgbClr val="C00000"/>
                </a:solidFill>
                <a:latin typeface="Meiryo" panose="020B0604030504040204" pitchFamily="34" charset="-128"/>
                <a:ea typeface="Meiryo" panose="020B0604030504040204" pitchFamily="34" charset="-128"/>
              </a:rPr>
              <a:t>オンプレミス・システム</a:t>
            </a:r>
            <a:r>
              <a:rPr lang="ja-JP" altLang="en-US">
                <a:solidFill>
                  <a:srgbClr val="C00000"/>
                </a:solidFill>
                <a:latin typeface="Meiryo" panose="020B0604030504040204" pitchFamily="34" charset="-128"/>
                <a:ea typeface="Meiryo" panose="020B0604030504040204" pitchFamily="34" charset="-128"/>
              </a:rPr>
              <a:t>／自社資産として所有</a:t>
            </a:r>
            <a:endParaRPr kumimoji="1" lang="ja-JP" altLang="en-US">
              <a:solidFill>
                <a:srgbClr val="C00000"/>
              </a:solidFill>
              <a:latin typeface="Meiryo" panose="020B0604030504040204" pitchFamily="34" charset="-128"/>
              <a:ea typeface="Meiryo" panose="020B0604030504040204" pitchFamily="34" charset="-128"/>
            </a:endParaRPr>
          </a:p>
        </p:txBody>
      </p:sp>
      <p:sp>
        <p:nvSpPr>
          <p:cNvPr id="24" name="上下矢印 23">
            <a:extLst>
              <a:ext uri="{FF2B5EF4-FFF2-40B4-BE49-F238E27FC236}">
                <a16:creationId xmlns:a16="http://schemas.microsoft.com/office/drawing/2014/main" id="{24B290D9-2274-3B49-A35E-0A55D19A0336}"/>
              </a:ext>
            </a:extLst>
          </p:cNvPr>
          <p:cNvSpPr/>
          <p:nvPr/>
        </p:nvSpPr>
        <p:spPr>
          <a:xfrm>
            <a:off x="2433899" y="2706108"/>
            <a:ext cx="4312407" cy="821107"/>
          </a:xfrm>
          <a:prstGeom prst="upDownArrow">
            <a:avLst>
              <a:gd name="adj1" fmla="val 61601"/>
              <a:gd name="adj2" fmla="val 32278"/>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4B50680B-DCF4-3340-A72D-6078D0718BF2}"/>
              </a:ext>
            </a:extLst>
          </p:cNvPr>
          <p:cNvSpPr txBox="1"/>
          <p:nvPr/>
        </p:nvSpPr>
        <p:spPr>
          <a:xfrm>
            <a:off x="3430169" y="2903044"/>
            <a:ext cx="2319866" cy="446276"/>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ハイブリッド･クラウド</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プライベートとパブリックの連係･</a:t>
            </a:r>
            <a:r>
              <a:rPr kumimoji="1" lang="ja-JP" altLang="en-US" sz="900">
                <a:solidFill>
                  <a:schemeClr val="bg1"/>
                </a:solidFill>
                <a:latin typeface="Meiryo" panose="020B0604030504040204" pitchFamily="34" charset="-128"/>
                <a:ea typeface="Meiryo" panose="020B0604030504040204" pitchFamily="34" charset="-128"/>
              </a:rPr>
              <a:t>組合せ</a:t>
            </a:r>
          </a:p>
        </p:txBody>
      </p:sp>
      <p:cxnSp>
        <p:nvCxnSpPr>
          <p:cNvPr id="29" name="直線コネクタ 28">
            <a:extLst>
              <a:ext uri="{FF2B5EF4-FFF2-40B4-BE49-F238E27FC236}">
                <a16:creationId xmlns:a16="http://schemas.microsoft.com/office/drawing/2014/main" id="{FE44FA6D-FDB9-D342-BE08-726046F66E08}"/>
              </a:ext>
            </a:extLst>
          </p:cNvPr>
          <p:cNvCxnSpPr>
            <a:cxnSpLocks/>
          </p:cNvCxnSpPr>
          <p:nvPr/>
        </p:nvCxnSpPr>
        <p:spPr>
          <a:xfrm>
            <a:off x="7999046" y="3426387"/>
            <a:ext cx="0" cy="2983134"/>
          </a:xfrm>
          <a:prstGeom prst="line">
            <a:avLst/>
          </a:prstGeom>
          <a:ln>
            <a:solidFill>
              <a:schemeClr val="accent6">
                <a:lumMod val="50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4C6026E6-3452-1149-B39E-AD808FD7D160}"/>
              </a:ext>
            </a:extLst>
          </p:cNvPr>
          <p:cNvSpPr txBox="1"/>
          <p:nvPr/>
        </p:nvSpPr>
        <p:spPr>
          <a:xfrm>
            <a:off x="7998720" y="4040499"/>
            <a:ext cx="569387" cy="1823576"/>
          </a:xfrm>
          <a:prstGeom prst="rect">
            <a:avLst/>
          </a:prstGeom>
          <a:noFill/>
        </p:spPr>
        <p:txBody>
          <a:bodyPr vert="eaVert" wrap="non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マルチ・クラウド</a:t>
            </a:r>
            <a:endParaRPr kumimoji="1" lang="en-US" altLang="ja-JP" sz="1600" b="1"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900">
                <a:solidFill>
                  <a:schemeClr val="accent6">
                    <a:lumMod val="50000"/>
                  </a:schemeClr>
                </a:solidFill>
                <a:latin typeface="Meiryo" panose="020B0604030504040204" pitchFamily="34" charset="-128"/>
                <a:ea typeface="Meiryo" panose="020B0604030504040204" pitchFamily="34" charset="-128"/>
              </a:rPr>
              <a:t>複数のパブリックを連係・組合せ</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6953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クラウドがもたらすビジネス価値</a:t>
            </a:r>
          </a:p>
        </p:txBody>
      </p:sp>
      <p:sp>
        <p:nvSpPr>
          <p:cNvPr id="4" name="テキスト ボックス 3"/>
          <p:cNvSpPr txBox="1"/>
          <p:nvPr/>
        </p:nvSpPr>
        <p:spPr>
          <a:xfrm>
            <a:off x="3377687" y="1632230"/>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382468" y="3100968"/>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最新テクノロジーの早期利用</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377687" y="4543997"/>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3408662" y="2109735"/>
            <a:ext cx="5602816"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アプリケーションの質的向上にリソースをシフトできる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lang="ja-JP" altLang="en-US" sz="1600" dirty="0">
                <a:solidFill>
                  <a:srgbClr val="0070C0"/>
                </a:solidFill>
                <a:latin typeface="Meiryo" charset="-128"/>
                <a:ea typeface="Meiryo" charset="-128"/>
                <a:cs typeface="Meiryo" charset="-128"/>
              </a:rPr>
              <a:t>ビジネス・スピードの加速に迅速柔軟に対応できる</a:t>
            </a:r>
            <a:endParaRPr lang="en-US" altLang="ja-JP" sz="1600" dirty="0">
              <a:solidFill>
                <a:srgbClr val="0070C0"/>
              </a:solidFill>
              <a:latin typeface="Meiryo" charset="-128"/>
              <a:ea typeface="Meiryo" charset="-128"/>
              <a:cs typeface="Meiryo" charset="-128"/>
            </a:endParaRPr>
          </a:p>
        </p:txBody>
      </p:sp>
      <p:sp>
        <p:nvSpPr>
          <p:cNvPr id="8" name="テキスト ボックス 7"/>
          <p:cNvSpPr txBox="1"/>
          <p:nvPr/>
        </p:nvSpPr>
        <p:spPr>
          <a:xfrm>
            <a:off x="3408662" y="3578473"/>
            <a:ext cx="5397631"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試行錯誤が容易になってイノベーションを加速する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3408662" y="5005662"/>
            <a:ext cx="5405647"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初期投資リスクが削減でき、</a:t>
            </a:r>
            <a:r>
              <a:rPr kumimoji="1" lang="en-US" altLang="ja-JP" sz="1600" dirty="0">
                <a:solidFill>
                  <a:srgbClr val="0070C0"/>
                </a:solidFill>
                <a:latin typeface="Meiryo" charset="-128"/>
                <a:ea typeface="Meiryo" charset="-128"/>
                <a:cs typeface="Meiryo" charset="-128"/>
              </a:rPr>
              <a:t>IT</a:t>
            </a:r>
            <a:r>
              <a:rPr kumimoji="1" lang="ja-JP" altLang="en-US" sz="1600" dirty="0">
                <a:solidFill>
                  <a:srgbClr val="0070C0"/>
                </a:solidFill>
                <a:latin typeface="Meiryo" charset="-128"/>
                <a:ea typeface="Meiryo" charset="-128"/>
                <a:cs typeface="Meiryo" charset="-128"/>
              </a:rPr>
              <a:t>活用範囲を拡大できる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lang="ja-JP" altLang="en-US" sz="1600" dirty="0">
                <a:solidFill>
                  <a:srgbClr val="0070C0"/>
                </a:solidFill>
                <a:latin typeface="Meiryo" charset="-128"/>
                <a:ea typeface="Meiryo" charset="-128"/>
                <a:cs typeface="Meiryo" charset="-128"/>
              </a:rPr>
              <a:t>ビジネス環境の変化に柔軟に対応できる</a:t>
            </a:r>
            <a:endParaRPr kumimoji="1" lang="en-US" altLang="ja-JP" sz="1600" dirty="0">
              <a:solidFill>
                <a:srgbClr val="0070C0"/>
              </a:solidFill>
              <a:latin typeface="Meiryo" charset="-128"/>
              <a:ea typeface="Meiryo" charset="-128"/>
              <a:cs typeface="Meiryo" charset="-128"/>
            </a:endParaRPr>
          </a:p>
        </p:txBody>
      </p:sp>
      <p:pic>
        <p:nvPicPr>
          <p:cNvPr id="10" name="図 9">
            <a:extLst>
              <a:ext uri="{FF2B5EF4-FFF2-40B4-BE49-F238E27FC236}">
                <a16:creationId xmlns:a16="http://schemas.microsoft.com/office/drawing/2014/main" id="{1F87BB17-CF2C-9243-A4BF-E0B1D14503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426" y="2694510"/>
            <a:ext cx="2254020" cy="1495507"/>
          </a:xfrm>
          <a:prstGeom prst="rect">
            <a:avLst/>
          </a:prstGeom>
        </p:spPr>
      </p:pic>
      <p:sp>
        <p:nvSpPr>
          <p:cNvPr id="15" name="右矢印 14">
            <a:extLst>
              <a:ext uri="{FF2B5EF4-FFF2-40B4-BE49-F238E27FC236}">
                <a16:creationId xmlns:a16="http://schemas.microsoft.com/office/drawing/2014/main" id="{07250EAA-EB12-BD4D-BF83-4FBF3E836F0B}"/>
              </a:ext>
            </a:extLst>
          </p:cNvPr>
          <p:cNvSpPr/>
          <p:nvPr/>
        </p:nvSpPr>
        <p:spPr>
          <a:xfrm>
            <a:off x="2565446" y="3216125"/>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1BE126D4-E978-374F-8BCB-EEF22B973F2E}"/>
              </a:ext>
            </a:extLst>
          </p:cNvPr>
          <p:cNvSpPr/>
          <p:nvPr/>
        </p:nvSpPr>
        <p:spPr>
          <a:xfrm rot="19516425">
            <a:off x="2454671" y="2366728"/>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2E7D5FAB-1060-6941-8667-942BFAF7C2FA}"/>
              </a:ext>
            </a:extLst>
          </p:cNvPr>
          <p:cNvSpPr/>
          <p:nvPr/>
        </p:nvSpPr>
        <p:spPr>
          <a:xfrm rot="2083575" flipV="1">
            <a:off x="2447752" y="4065522"/>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a:extLst>
              <a:ext uri="{FF2B5EF4-FFF2-40B4-BE49-F238E27FC236}">
                <a16:creationId xmlns:a16="http://schemas.microsoft.com/office/drawing/2014/main" id="{2AA0D986-84E2-4940-8C89-424CBF9041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 y="3705191"/>
            <a:ext cx="123199" cy="206374"/>
          </a:xfrm>
          <a:prstGeom prst="rect">
            <a:avLst/>
          </a:prstGeom>
        </p:spPr>
      </p:pic>
      <p:pic>
        <p:nvPicPr>
          <p:cNvPr id="21" name="図 20">
            <a:extLst>
              <a:ext uri="{FF2B5EF4-FFF2-40B4-BE49-F238E27FC236}">
                <a16:creationId xmlns:a16="http://schemas.microsoft.com/office/drawing/2014/main" id="{C6D8B287-4B5A-EE4F-B857-E26939130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 y="3498237"/>
            <a:ext cx="123199" cy="206374"/>
          </a:xfrm>
          <a:prstGeom prst="rect">
            <a:avLst/>
          </a:prstGeom>
        </p:spPr>
      </p:pic>
      <p:pic>
        <p:nvPicPr>
          <p:cNvPr id="22" name="図 21">
            <a:extLst>
              <a:ext uri="{FF2B5EF4-FFF2-40B4-BE49-F238E27FC236}">
                <a16:creationId xmlns:a16="http://schemas.microsoft.com/office/drawing/2014/main" id="{DF894A21-E381-8F4F-A402-41A22BF15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002" y="3291283"/>
            <a:ext cx="123199" cy="206374"/>
          </a:xfrm>
          <a:prstGeom prst="rect">
            <a:avLst/>
          </a:prstGeom>
        </p:spPr>
      </p:pic>
      <p:pic>
        <p:nvPicPr>
          <p:cNvPr id="23" name="図 22">
            <a:extLst>
              <a:ext uri="{FF2B5EF4-FFF2-40B4-BE49-F238E27FC236}">
                <a16:creationId xmlns:a16="http://schemas.microsoft.com/office/drawing/2014/main" id="{3ECD6240-88DE-9241-AE97-7A800E927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607" y="3705191"/>
            <a:ext cx="123199" cy="206374"/>
          </a:xfrm>
          <a:prstGeom prst="rect">
            <a:avLst/>
          </a:prstGeom>
        </p:spPr>
      </p:pic>
      <p:pic>
        <p:nvPicPr>
          <p:cNvPr id="24" name="図 23">
            <a:extLst>
              <a:ext uri="{FF2B5EF4-FFF2-40B4-BE49-F238E27FC236}">
                <a16:creationId xmlns:a16="http://schemas.microsoft.com/office/drawing/2014/main" id="{A455D6C5-27D2-DB4F-96C1-5548D37994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607" y="3498237"/>
            <a:ext cx="123199" cy="206374"/>
          </a:xfrm>
          <a:prstGeom prst="rect">
            <a:avLst/>
          </a:prstGeom>
        </p:spPr>
      </p:pic>
      <p:pic>
        <p:nvPicPr>
          <p:cNvPr id="25" name="図 24">
            <a:extLst>
              <a:ext uri="{FF2B5EF4-FFF2-40B4-BE49-F238E27FC236}">
                <a16:creationId xmlns:a16="http://schemas.microsoft.com/office/drawing/2014/main" id="{B4843EAA-7EF9-9740-BE48-5FED1BAFA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951" y="3291283"/>
            <a:ext cx="123199" cy="206374"/>
          </a:xfrm>
          <a:prstGeom prst="rect">
            <a:avLst/>
          </a:prstGeom>
        </p:spPr>
      </p:pic>
      <p:pic>
        <p:nvPicPr>
          <p:cNvPr id="26" name="図 25">
            <a:extLst>
              <a:ext uri="{FF2B5EF4-FFF2-40B4-BE49-F238E27FC236}">
                <a16:creationId xmlns:a16="http://schemas.microsoft.com/office/drawing/2014/main" id="{98768CD9-4CAE-4148-9EFF-CF36C6D9CD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101" y="3705481"/>
            <a:ext cx="123199" cy="206374"/>
          </a:xfrm>
          <a:prstGeom prst="rect">
            <a:avLst/>
          </a:prstGeom>
        </p:spPr>
      </p:pic>
      <p:pic>
        <p:nvPicPr>
          <p:cNvPr id="27" name="図 26">
            <a:extLst>
              <a:ext uri="{FF2B5EF4-FFF2-40B4-BE49-F238E27FC236}">
                <a16:creationId xmlns:a16="http://schemas.microsoft.com/office/drawing/2014/main" id="{B1FC3D88-C215-744B-BE46-9D1F8EFCD1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101" y="3498527"/>
            <a:ext cx="123199" cy="206374"/>
          </a:xfrm>
          <a:prstGeom prst="rect">
            <a:avLst/>
          </a:prstGeom>
        </p:spPr>
      </p:pic>
      <p:pic>
        <p:nvPicPr>
          <p:cNvPr id="28" name="図 27">
            <a:extLst>
              <a:ext uri="{FF2B5EF4-FFF2-40B4-BE49-F238E27FC236}">
                <a16:creationId xmlns:a16="http://schemas.microsoft.com/office/drawing/2014/main" id="{95324BC6-0EF0-3648-8824-CAC81EE3C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445" y="3291573"/>
            <a:ext cx="123199" cy="206374"/>
          </a:xfrm>
          <a:prstGeom prst="rect">
            <a:avLst/>
          </a:prstGeom>
        </p:spPr>
      </p:pic>
      <p:pic>
        <p:nvPicPr>
          <p:cNvPr id="31" name="図 30">
            <a:extLst>
              <a:ext uri="{FF2B5EF4-FFF2-40B4-BE49-F238E27FC236}">
                <a16:creationId xmlns:a16="http://schemas.microsoft.com/office/drawing/2014/main" id="{9C1F462A-0CA5-804E-80F6-CCEAE244BF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323" y="3709046"/>
            <a:ext cx="180749" cy="206954"/>
          </a:xfrm>
          <a:prstGeom prst="rect">
            <a:avLst/>
          </a:prstGeom>
        </p:spPr>
      </p:pic>
      <p:pic>
        <p:nvPicPr>
          <p:cNvPr id="32" name="図 31">
            <a:extLst>
              <a:ext uri="{FF2B5EF4-FFF2-40B4-BE49-F238E27FC236}">
                <a16:creationId xmlns:a16="http://schemas.microsoft.com/office/drawing/2014/main" id="{B81FC858-7D3A-8141-BE49-613AD2DE60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0488" y="3497947"/>
            <a:ext cx="180749" cy="206954"/>
          </a:xfrm>
          <a:prstGeom prst="rect">
            <a:avLst/>
          </a:prstGeom>
        </p:spPr>
      </p:pic>
      <p:pic>
        <p:nvPicPr>
          <p:cNvPr id="33" name="図 32">
            <a:extLst>
              <a:ext uri="{FF2B5EF4-FFF2-40B4-BE49-F238E27FC236}">
                <a16:creationId xmlns:a16="http://schemas.microsoft.com/office/drawing/2014/main" id="{1A754359-0A13-8B4B-A17A-FBC31F914F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324" y="3288810"/>
            <a:ext cx="180749" cy="206954"/>
          </a:xfrm>
          <a:prstGeom prst="rect">
            <a:avLst/>
          </a:prstGeom>
        </p:spPr>
      </p:pic>
      <p:pic>
        <p:nvPicPr>
          <p:cNvPr id="34" name="図 33">
            <a:extLst>
              <a:ext uri="{FF2B5EF4-FFF2-40B4-BE49-F238E27FC236}">
                <a16:creationId xmlns:a16="http://schemas.microsoft.com/office/drawing/2014/main" id="{CD6C8E95-C672-6641-AAD7-BA5E390A0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22" y="3709046"/>
            <a:ext cx="180749" cy="206954"/>
          </a:xfrm>
          <a:prstGeom prst="rect">
            <a:avLst/>
          </a:prstGeom>
        </p:spPr>
      </p:pic>
      <p:pic>
        <p:nvPicPr>
          <p:cNvPr id="35" name="図 34">
            <a:extLst>
              <a:ext uri="{FF2B5EF4-FFF2-40B4-BE49-F238E27FC236}">
                <a16:creationId xmlns:a16="http://schemas.microsoft.com/office/drawing/2014/main" id="{2482A971-9847-824D-9D62-E01DEC8730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9887" y="3497947"/>
            <a:ext cx="180749" cy="206954"/>
          </a:xfrm>
          <a:prstGeom prst="rect">
            <a:avLst/>
          </a:prstGeom>
        </p:spPr>
      </p:pic>
      <p:pic>
        <p:nvPicPr>
          <p:cNvPr id="36" name="図 35">
            <a:extLst>
              <a:ext uri="{FF2B5EF4-FFF2-40B4-BE49-F238E27FC236}">
                <a16:creationId xmlns:a16="http://schemas.microsoft.com/office/drawing/2014/main" id="{1D62D2C1-5CC6-114B-A171-94AB41FFFA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23" y="3288810"/>
            <a:ext cx="180749" cy="206954"/>
          </a:xfrm>
          <a:prstGeom prst="rect">
            <a:avLst/>
          </a:prstGeom>
        </p:spPr>
      </p:pic>
      <p:pic>
        <p:nvPicPr>
          <p:cNvPr id="37" name="図 36">
            <a:extLst>
              <a:ext uri="{FF2B5EF4-FFF2-40B4-BE49-F238E27FC236}">
                <a16:creationId xmlns:a16="http://schemas.microsoft.com/office/drawing/2014/main" id="{83A73EC7-37B8-1A4D-9C4B-FBBA415A84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5426" y="3709046"/>
            <a:ext cx="180749" cy="206954"/>
          </a:xfrm>
          <a:prstGeom prst="rect">
            <a:avLst/>
          </a:prstGeom>
        </p:spPr>
      </p:pic>
      <p:pic>
        <p:nvPicPr>
          <p:cNvPr id="38" name="図 37">
            <a:extLst>
              <a:ext uri="{FF2B5EF4-FFF2-40B4-BE49-F238E27FC236}">
                <a16:creationId xmlns:a16="http://schemas.microsoft.com/office/drawing/2014/main" id="{EB512AED-B38D-7048-90B9-CA79FDDF77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8937" y="3498527"/>
            <a:ext cx="180749" cy="206954"/>
          </a:xfrm>
          <a:prstGeom prst="rect">
            <a:avLst/>
          </a:prstGeom>
        </p:spPr>
      </p:pic>
      <p:pic>
        <p:nvPicPr>
          <p:cNvPr id="39" name="図 38">
            <a:extLst>
              <a:ext uri="{FF2B5EF4-FFF2-40B4-BE49-F238E27FC236}">
                <a16:creationId xmlns:a16="http://schemas.microsoft.com/office/drawing/2014/main" id="{57C39C22-9616-0148-9537-8FD9F6174B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9286" y="3288810"/>
            <a:ext cx="180749" cy="206954"/>
          </a:xfrm>
          <a:prstGeom prst="rect">
            <a:avLst/>
          </a:prstGeom>
        </p:spPr>
      </p:pic>
    </p:spTree>
    <p:extLst>
      <p:ext uri="{BB962C8B-B14F-4D97-AF65-F5344CB8AC3E}">
        <p14:creationId xmlns:p14="http://schemas.microsoft.com/office/powerpoint/2010/main" val="2299802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48</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Arial"/>
                <a:ea typeface="HGP創英角ｺﾞｼｯｸUB" pitchFamily="50" charset="-128"/>
                <a:cs typeface="Arial"/>
              </a:rPr>
              <a:t>ソフトウェア化する</a:t>
            </a:r>
            <a:r>
              <a:rPr lang="en-US" altLang="ja-JP" sz="2800" dirty="0">
                <a:solidFill>
                  <a:srgbClr val="FFFFFF"/>
                </a:solidFill>
                <a:effectLst/>
                <a:latin typeface="Arial"/>
                <a:ea typeface="HGP創英角ｺﾞｼｯｸUB" pitchFamily="50" charset="-128"/>
                <a:cs typeface="Arial"/>
              </a:rPr>
              <a:t>IT</a:t>
            </a:r>
            <a:r>
              <a:rPr lang="ja-JP" altLang="en-US" sz="2800">
                <a:solidFill>
                  <a:srgbClr val="FFFFFF"/>
                </a:solidFill>
                <a:effectLst/>
                <a:latin typeface="Arial"/>
                <a:ea typeface="HGP創英角ｺﾞｼｯｸUB" pitchFamily="50" charset="-128"/>
                <a:cs typeface="Arial"/>
              </a:rPr>
              <a:t>インフラ</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41689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仮想化とは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048388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t>ＡＩタクシー</a:t>
            </a:r>
            <a:r>
              <a:rPr lang="ja-JP" altLang="en-US" dirty="0"/>
              <a:t>：</a:t>
            </a:r>
            <a:r>
              <a:rPr lang="en-US" altLang="ja-JP" dirty="0"/>
              <a:t>30</a:t>
            </a:r>
            <a:r>
              <a:rPr lang="ja-JP" altLang="en-US" dirty="0"/>
              <a:t>分後の需要エリア予測</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700" y="1347180"/>
            <a:ext cx="8356600" cy="4648200"/>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007110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81000" y="1448594"/>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84250" y="1448594"/>
            <a:ext cx="1723549" cy="1015663"/>
          </a:xfrm>
          <a:prstGeom prst="rect">
            <a:avLst/>
          </a:prstGeom>
          <a:solidFill>
            <a:srgbClr val="3366FF"/>
          </a:solidFill>
          <a:ln>
            <a:solidFill>
              <a:srgbClr val="3366FF"/>
            </a:solidFill>
          </a:ln>
        </p:spPr>
        <p:txBody>
          <a:bodyPr wrap="none" rtlCol="0">
            <a:spAutoFit/>
          </a:bodyPr>
          <a:lstStyle/>
          <a:p>
            <a:r>
              <a:rPr kumimoji="1" lang="ja-JP" altLang="en-US" sz="6000" dirty="0">
                <a:solidFill>
                  <a:schemeClr val="bg1"/>
                </a:solidFill>
                <a:latin typeface="ＤＦＰ太丸ゴシック体"/>
                <a:ea typeface="ＤＦＰ太丸ゴシック体"/>
                <a:cs typeface="ＤＦＰ太丸ゴシック体"/>
              </a:rPr>
              <a:t>仮想</a:t>
            </a:r>
          </a:p>
        </p:txBody>
      </p:sp>
      <p:sp>
        <p:nvSpPr>
          <p:cNvPr id="8" name="正方形/長方形 7"/>
          <p:cNvSpPr/>
          <p:nvPr/>
        </p:nvSpPr>
        <p:spPr>
          <a:xfrm>
            <a:off x="1157550" y="2276556"/>
            <a:ext cx="1458778" cy="523220"/>
          </a:xfrm>
          <a:prstGeom prst="rect">
            <a:avLst/>
          </a:prstGeom>
          <a:noFill/>
          <a:ln>
            <a:noFill/>
          </a:ln>
        </p:spPr>
        <p:txBody>
          <a:bodyPr wrap="none">
            <a:spAutoFit/>
          </a:bodyPr>
          <a:lstStyle/>
          <a:p>
            <a:pPr algn="r"/>
            <a:r>
              <a:rPr lang="en-US" altLang="ja-JP" sz="2800" dirty="0">
                <a:solidFill>
                  <a:schemeClr val="bg1"/>
                </a:solidFill>
                <a:latin typeface="Arial Black"/>
                <a:cs typeface="Arial Black"/>
              </a:rPr>
              <a:t>virtual</a:t>
            </a:r>
          </a:p>
        </p:txBody>
      </p:sp>
      <p:grpSp>
        <p:nvGrpSpPr>
          <p:cNvPr id="2" name="図形グループ 1"/>
          <p:cNvGrpSpPr/>
          <p:nvPr/>
        </p:nvGrpSpPr>
        <p:grpSpPr>
          <a:xfrm>
            <a:off x="3225800" y="1448594"/>
            <a:ext cx="5613400" cy="1440429"/>
            <a:chOff x="3225800" y="1448594"/>
            <a:chExt cx="5613400" cy="1440429"/>
          </a:xfrm>
        </p:grpSpPr>
        <p:sp>
          <p:nvSpPr>
            <p:cNvPr id="16" name="正方形/長方形 15"/>
            <p:cNvSpPr/>
            <p:nvPr/>
          </p:nvSpPr>
          <p:spPr>
            <a:xfrm>
              <a:off x="3454400" y="1448594"/>
              <a:ext cx="5384800" cy="1440429"/>
            </a:xfrm>
            <a:prstGeom prst="rect">
              <a:avLst/>
            </a:prstGeom>
            <a:solidFill>
              <a:srgbClr val="FFFF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3556000" y="1906371"/>
              <a:ext cx="5283200" cy="892552"/>
            </a:xfrm>
            <a:prstGeom prst="rect">
              <a:avLst/>
            </a:prstGeom>
            <a:noFill/>
            <a:ln>
              <a:noFill/>
            </a:ln>
          </p:spPr>
          <p:txBody>
            <a:bodyPr wrap="square">
              <a:spAutoFit/>
            </a:bodyPr>
            <a:lstStyle/>
            <a:p>
              <a:pPr algn="ctr">
                <a:spcBef>
                  <a:spcPts val="0"/>
                </a:spcBef>
              </a:pPr>
              <a:r>
                <a:rPr lang="ja-JP" altLang="en-US" sz="2400" dirty="0">
                  <a:solidFill>
                    <a:srgbClr val="0000FF"/>
                  </a:solidFill>
                  <a:effectLst/>
                </a:rPr>
                <a:t>表面または名目上はそうでないが</a:t>
              </a:r>
              <a:endParaRPr lang="en-US" altLang="ja-JP" sz="2400" dirty="0">
                <a:solidFill>
                  <a:srgbClr val="0000FF"/>
                </a:solidFill>
                <a:effectLst/>
              </a:endParaRPr>
            </a:p>
            <a:p>
              <a:pPr algn="ctr">
                <a:spcBef>
                  <a:spcPts val="0"/>
                </a:spcBef>
              </a:pPr>
              <a:r>
                <a:rPr lang="ja-JP" altLang="en-US" sz="2800" b="1">
                  <a:solidFill>
                    <a:srgbClr val="0000FF"/>
                  </a:solidFill>
                  <a:effectLst/>
                </a:rPr>
                <a:t>実質的には本物と同じ</a:t>
              </a:r>
              <a:endParaRPr lang="en-US" altLang="ja-JP" sz="2800" b="1" dirty="0">
                <a:solidFill>
                  <a:srgbClr val="0000FF"/>
                </a:solidFill>
                <a:effectLst/>
              </a:endParaRPr>
            </a:p>
          </p:txBody>
        </p:sp>
        <p:sp>
          <p:nvSpPr>
            <p:cNvPr id="4" name="正方形/長方形 3"/>
            <p:cNvSpPr/>
            <p:nvPr/>
          </p:nvSpPr>
          <p:spPr>
            <a:xfrm>
              <a:off x="3454400" y="1448594"/>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ＭＳ Ｐゴシック"/>
                  <a:ea typeface="ＭＳ Ｐゴシック"/>
                  <a:cs typeface="ＭＳ Ｐゴシック"/>
                </a:rPr>
                <a:t>本来の意味</a:t>
              </a:r>
              <a:endParaRPr kumimoji="1" lang="ja-JP" altLang="en-US" sz="2000" dirty="0">
                <a:solidFill>
                  <a:srgbClr val="FFFFFF"/>
                </a:solidFill>
                <a:latin typeface="ＭＳ Ｐゴシック"/>
                <a:ea typeface="ＭＳ Ｐゴシック"/>
                <a:cs typeface="ＭＳ Ｐゴシック"/>
              </a:endParaRPr>
            </a:p>
          </p:txBody>
        </p:sp>
        <p:sp>
          <p:nvSpPr>
            <p:cNvPr id="6" name="右矢印 5"/>
            <p:cNvSpPr/>
            <p:nvPr/>
          </p:nvSpPr>
          <p:spPr>
            <a:xfrm>
              <a:off x="3225800" y="1885723"/>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タイトル 10"/>
          <p:cNvSpPr>
            <a:spLocks noGrp="1"/>
          </p:cNvSpPr>
          <p:nvPr>
            <p:ph type="title"/>
          </p:nvPr>
        </p:nvSpPr>
        <p:spPr/>
        <p:txBody>
          <a:bodyPr/>
          <a:lstStyle/>
          <a:p>
            <a:r>
              <a:rPr kumimoji="1" lang="ja-JP" altLang="en-US" dirty="0"/>
              <a:t>「仮想化」の本当の意味</a:t>
            </a:r>
          </a:p>
        </p:txBody>
      </p:sp>
      <p:grpSp>
        <p:nvGrpSpPr>
          <p:cNvPr id="5" name="図形グループ 4"/>
          <p:cNvGrpSpPr/>
          <p:nvPr/>
        </p:nvGrpSpPr>
        <p:grpSpPr>
          <a:xfrm>
            <a:off x="381000" y="2889024"/>
            <a:ext cx="8458200" cy="3040508"/>
            <a:chOff x="381000" y="2889024"/>
            <a:chExt cx="8458200" cy="3040508"/>
          </a:xfrm>
        </p:grpSpPr>
        <p:sp>
          <p:nvSpPr>
            <p:cNvPr id="20" name="正方形/長方形 19"/>
            <p:cNvSpPr/>
            <p:nvPr/>
          </p:nvSpPr>
          <p:spPr>
            <a:xfrm>
              <a:off x="3454400" y="4489103"/>
              <a:ext cx="5384800" cy="1440429"/>
            </a:xfrm>
            <a:prstGeom prst="rect">
              <a:avLst/>
            </a:prstGeom>
            <a:no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3454400" y="4489103"/>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ＭＳ Ｐゴシック"/>
                  <a:ea typeface="ＭＳ Ｐゴシック"/>
                  <a:cs typeface="ＭＳ Ｐゴシック"/>
                </a:rPr>
                <a:t>本来の意味</a:t>
              </a:r>
              <a:endParaRPr kumimoji="1" lang="ja-JP" altLang="en-US" sz="2000" dirty="0">
                <a:solidFill>
                  <a:srgbClr val="FFFFFF"/>
                </a:solidFill>
                <a:latin typeface="ＭＳ Ｐゴシック"/>
                <a:ea typeface="ＭＳ Ｐゴシック"/>
                <a:cs typeface="ＭＳ Ｐゴシック"/>
              </a:endParaRPr>
            </a:p>
          </p:txBody>
        </p:sp>
        <p:sp>
          <p:nvSpPr>
            <p:cNvPr id="19" name="正方形/長方形 18"/>
            <p:cNvSpPr/>
            <p:nvPr/>
          </p:nvSpPr>
          <p:spPr>
            <a:xfrm>
              <a:off x="381000" y="4489103"/>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20700" y="4489103"/>
              <a:ext cx="2492990" cy="1415772"/>
            </a:xfrm>
            <a:prstGeom prst="rect">
              <a:avLst/>
            </a:prstGeom>
            <a:solidFill>
              <a:srgbClr val="3366FF"/>
            </a:solidFill>
            <a:ln>
              <a:solidFill>
                <a:srgbClr val="3366FF"/>
              </a:solidFill>
            </a:ln>
          </p:spPr>
          <p:txBody>
            <a:bodyPr wrap="none" rtlCol="0">
              <a:spAutoFit/>
            </a:bodyPr>
            <a:lstStyle/>
            <a:p>
              <a:pPr algn="ctr">
                <a:spcBef>
                  <a:spcPts val="0"/>
                </a:spcBef>
              </a:pPr>
              <a:r>
                <a:rPr kumimoji="1" lang="ja-JP" altLang="en-US" sz="6000" dirty="0">
                  <a:solidFill>
                    <a:srgbClr val="FFFFFF"/>
                  </a:solidFill>
                  <a:latin typeface="ＤＦＰ太丸ゴシック体"/>
                  <a:ea typeface="ＤＦＰ太丸ゴシック体"/>
                  <a:cs typeface="ＤＦＰ太丸ゴシック体"/>
                </a:rPr>
                <a:t>仮想化</a:t>
              </a:r>
              <a:endParaRPr kumimoji="1" lang="en-US" altLang="ja-JP" sz="6000" dirty="0">
                <a:solidFill>
                  <a:srgbClr val="FFFFFF"/>
                </a:solidFill>
                <a:latin typeface="ＤＦＰ太丸ゴシック体"/>
                <a:ea typeface="ＤＦＰ太丸ゴシック体"/>
                <a:cs typeface="ＤＦＰ太丸ゴシック体"/>
              </a:endParaRPr>
            </a:p>
            <a:p>
              <a:pPr algn="ctr">
                <a:spcBef>
                  <a:spcPts val="0"/>
                </a:spcBef>
              </a:pPr>
              <a:r>
                <a:rPr kumimoji="1" lang="en-US" altLang="ja-JP" sz="2400" dirty="0">
                  <a:solidFill>
                    <a:srgbClr val="FFFFFF"/>
                  </a:solidFill>
                  <a:latin typeface="Arial Black"/>
                  <a:ea typeface="ＤＦＰ太丸ゴシック体"/>
                  <a:cs typeface="Arial Black"/>
                </a:rPr>
                <a:t>Virtualization</a:t>
              </a:r>
              <a:endParaRPr kumimoji="1" lang="ja-JP" altLang="en-US" sz="2400" dirty="0">
                <a:solidFill>
                  <a:srgbClr val="FFFFFF"/>
                </a:solidFill>
                <a:latin typeface="Arial Black"/>
                <a:ea typeface="ＤＦＰ太丸ゴシック体"/>
                <a:cs typeface="Arial Black"/>
              </a:endParaRPr>
            </a:p>
          </p:txBody>
        </p:sp>
        <p:sp>
          <p:nvSpPr>
            <p:cNvPr id="14" name="正方形/長方形 13"/>
            <p:cNvSpPr/>
            <p:nvPr/>
          </p:nvSpPr>
          <p:spPr>
            <a:xfrm>
              <a:off x="3505200" y="4950768"/>
              <a:ext cx="5257800" cy="830997"/>
            </a:xfrm>
            <a:prstGeom prst="rect">
              <a:avLst/>
            </a:prstGeom>
            <a:noFill/>
            <a:ln>
              <a:noFill/>
            </a:ln>
          </p:spPr>
          <p:txBody>
            <a:bodyPr wrap="square">
              <a:spAutoFit/>
            </a:bodyPr>
            <a:lstStyle/>
            <a:p>
              <a:pPr algn="ctr"/>
              <a:r>
                <a:rPr lang="ja-JP" altLang="en-US" sz="2800" dirty="0">
                  <a:solidFill>
                    <a:srgbClr val="0000FF"/>
                  </a:solidFill>
                </a:rPr>
                <a:t>物理的実態とは異なるが、</a:t>
              </a:r>
              <a:endParaRPr lang="en-US" altLang="ja-JP" sz="2800" dirty="0">
                <a:solidFill>
                  <a:srgbClr val="0000FF"/>
                </a:solidFill>
              </a:endParaRPr>
            </a:p>
            <a:p>
              <a:pPr algn="ctr"/>
              <a:r>
                <a:rPr lang="ja-JP" altLang="en-US" sz="2000" b="1">
                  <a:solidFill>
                    <a:srgbClr val="0000FF"/>
                  </a:solidFill>
                </a:rPr>
                <a:t>実質的には本物と同じ</a:t>
              </a:r>
              <a:r>
                <a:rPr lang="ja-JP" altLang="en-US" sz="2000">
                  <a:solidFill>
                    <a:srgbClr val="0000FF"/>
                  </a:solidFill>
                </a:rPr>
                <a:t>機能を実現する仕組み</a:t>
              </a:r>
              <a:endParaRPr lang="en-US" altLang="ja-JP" sz="2000" dirty="0">
                <a:solidFill>
                  <a:srgbClr val="0000FF"/>
                </a:solidFill>
              </a:endParaRPr>
            </a:p>
          </p:txBody>
        </p:sp>
        <p:sp>
          <p:nvSpPr>
            <p:cNvPr id="23" name="右矢印 22"/>
            <p:cNvSpPr/>
            <p:nvPr/>
          </p:nvSpPr>
          <p:spPr>
            <a:xfrm>
              <a:off x="3225800" y="4902200"/>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p:cNvSpPr/>
            <p:nvPr/>
          </p:nvSpPr>
          <p:spPr>
            <a:xfrm>
              <a:off x="1250950" y="2889024"/>
              <a:ext cx="1155700" cy="170434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角丸四角形吹き出し 20"/>
          <p:cNvSpPr/>
          <p:nvPr/>
        </p:nvSpPr>
        <p:spPr>
          <a:xfrm>
            <a:off x="2707799" y="928511"/>
            <a:ext cx="1812595" cy="762264"/>
          </a:xfrm>
          <a:prstGeom prst="wedgeRoundRectCallout">
            <a:avLst>
              <a:gd name="adj1" fmla="val -52109"/>
              <a:gd name="adj2" fmla="val 101544"/>
              <a:gd name="adj3" fmla="val 16667"/>
            </a:avLst>
          </a:prstGeom>
          <a:solidFill>
            <a:srgbClr val="FF6666">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日本語での語感</a:t>
            </a:r>
            <a:endParaRPr kumimoji="1" lang="en-US" altLang="ja-JP" sz="1600" dirty="0">
              <a:solidFill>
                <a:srgbClr val="FFFFFF"/>
              </a:solidFill>
              <a:latin typeface="ＭＳ Ｐゴシック"/>
              <a:ea typeface="ＭＳ Ｐゴシック"/>
              <a:cs typeface="ＭＳ Ｐゴシック"/>
            </a:endParaRPr>
          </a:p>
          <a:p>
            <a:pPr marL="171450" indent="-171450">
              <a:buFont typeface="Wingdings" charset="2"/>
              <a:buChar char="ü"/>
            </a:pPr>
            <a:r>
              <a:rPr lang="ja-JP" altLang="en-US" sz="1600" dirty="0">
                <a:solidFill>
                  <a:srgbClr val="FFFFFF"/>
                </a:solidFill>
                <a:latin typeface="ＭＳ Ｐゴシック"/>
                <a:ea typeface="ＭＳ Ｐゴシック"/>
                <a:cs typeface="ＭＳ Ｐゴシック"/>
              </a:rPr>
              <a:t>虚像の</a:t>
            </a:r>
            <a:r>
              <a:rPr lang="en-US" altLang="ja-JP" sz="1600" dirty="0">
                <a:solidFill>
                  <a:srgbClr val="FFFFFF"/>
                </a:solidFill>
                <a:latin typeface="ＭＳ Ｐゴシック"/>
                <a:ea typeface="ＭＳ Ｐゴシック"/>
                <a:cs typeface="ＭＳ Ｐゴシック"/>
              </a:rPr>
              <a:t>〜</a:t>
            </a:r>
          </a:p>
          <a:p>
            <a:pPr marL="171450" indent="-171450">
              <a:buFont typeface="Wingdings" charset="2"/>
              <a:buChar char="ü"/>
            </a:pPr>
            <a:r>
              <a:rPr lang="ja-JP" altLang="en-US" sz="1600" dirty="0">
                <a:solidFill>
                  <a:srgbClr val="FFFFFF"/>
                </a:solidFill>
                <a:latin typeface="ＭＳ Ｐゴシック"/>
                <a:ea typeface="ＭＳ Ｐゴシック"/>
                <a:cs typeface="ＭＳ Ｐゴシック"/>
              </a:rPr>
              <a:t>実態のない</a:t>
            </a:r>
            <a:r>
              <a:rPr lang="en-US" altLang="ja-JP" sz="1600" dirty="0">
                <a:solidFill>
                  <a:srgbClr val="FFFFFF"/>
                </a:solidFill>
                <a:latin typeface="ＭＳ Ｐゴシック"/>
                <a:ea typeface="ＭＳ Ｐゴシック"/>
                <a:cs typeface="ＭＳ Ｐゴシック"/>
              </a:rPr>
              <a:t>〜</a:t>
            </a:r>
            <a:endParaRPr kumimoji="1" lang="ja-JP" altLang="en-US" sz="1600" dirty="0">
              <a:solidFill>
                <a:srgbClr val="FFFFFF"/>
              </a:solidFill>
              <a:latin typeface="ＭＳ Ｐゴシック"/>
              <a:ea typeface="ＭＳ Ｐゴシック"/>
              <a:cs typeface="ＭＳ Ｐゴシック"/>
            </a:endParaRPr>
          </a:p>
        </p:txBody>
      </p:sp>
      <p:sp>
        <p:nvSpPr>
          <p:cNvPr id="18" name="正方形/長方形 17"/>
          <p:cNvSpPr/>
          <p:nvPr/>
        </p:nvSpPr>
        <p:spPr>
          <a:xfrm>
            <a:off x="3454399" y="3057468"/>
            <a:ext cx="5427133" cy="1261884"/>
          </a:xfrm>
          <a:prstGeom prst="rect">
            <a:avLst/>
          </a:prstGeom>
        </p:spPr>
        <p:txBody>
          <a:bodyPr wrap="square">
            <a:spAutoFit/>
          </a:bodyPr>
          <a:lstStyle/>
          <a:p>
            <a:r>
              <a:rPr lang="en-US" altLang="ja-JP" sz="2000" dirty="0">
                <a:solidFill>
                  <a:srgbClr val="0000FF"/>
                </a:solidFill>
                <a:effectLst/>
              </a:rPr>
              <a:t>It was a virtual promise. </a:t>
            </a:r>
          </a:p>
          <a:p>
            <a:r>
              <a:rPr lang="en-US" altLang="ja-JP" dirty="0">
                <a:solidFill>
                  <a:srgbClr val="0000FF"/>
                </a:solidFill>
                <a:effectLst/>
              </a:rPr>
              <a:t>　</a:t>
            </a:r>
            <a:r>
              <a:rPr lang="ja-JP" altLang="en-US" dirty="0">
                <a:solidFill>
                  <a:srgbClr val="0000FF"/>
                </a:solidFill>
                <a:effectLst/>
              </a:rPr>
              <a:t>　</a:t>
            </a:r>
            <a:r>
              <a:rPr lang="ja-JP" altLang="en-US" sz="1800" dirty="0">
                <a:solidFill>
                  <a:srgbClr val="0000FF"/>
                </a:solidFill>
                <a:effectLst/>
              </a:rPr>
              <a:t>（約束ではないが）実際には約束も同然だった。</a:t>
            </a:r>
            <a:endParaRPr lang="en-US" altLang="ja-JP" sz="1800" dirty="0">
              <a:solidFill>
                <a:srgbClr val="0000FF"/>
              </a:solidFill>
              <a:effectLst/>
            </a:endParaRPr>
          </a:p>
          <a:p>
            <a:r>
              <a:rPr lang="en-US" altLang="ja-JP" sz="2000" dirty="0">
                <a:solidFill>
                  <a:srgbClr val="0000FF"/>
                </a:solidFill>
                <a:effectLst/>
              </a:rPr>
              <a:t>He was the virtual leader of the movement. </a:t>
            </a:r>
          </a:p>
          <a:p>
            <a:r>
              <a:rPr lang="ja-JP" altLang="en-US" sz="1800" dirty="0">
                <a:solidFill>
                  <a:srgbClr val="0000FF"/>
                </a:solidFill>
                <a:effectLst/>
              </a:rPr>
              <a:t>　　彼はその運動の事実上の指導者だった。</a:t>
            </a:r>
          </a:p>
        </p:txBody>
      </p:sp>
    </p:spTree>
    <p:extLst>
      <p:ext uri="{BB962C8B-B14F-4D97-AF65-F5344CB8AC3E}">
        <p14:creationId xmlns:p14="http://schemas.microsoft.com/office/powerpoint/2010/main" val="12731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正方形/長方形 184">
            <a:extLst>
              <a:ext uri="{FF2B5EF4-FFF2-40B4-BE49-F238E27FC236}">
                <a16:creationId xmlns:a16="http://schemas.microsoft.com/office/drawing/2014/main" id="{4D7C4CB9-70AC-B347-9F95-7D88B863DDE9}"/>
              </a:ext>
            </a:extLst>
          </p:cNvPr>
          <p:cNvSpPr/>
          <p:nvPr/>
        </p:nvSpPr>
        <p:spPr>
          <a:xfrm>
            <a:off x="4572000" y="1318160"/>
            <a:ext cx="4168239" cy="495239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38E1549-5190-8C41-AF82-1AE23B6DBE6A}"/>
              </a:ext>
            </a:extLst>
          </p:cNvPr>
          <p:cNvSpPr>
            <a:spLocks noGrp="1"/>
          </p:cNvSpPr>
          <p:nvPr>
            <p:ph type="title"/>
          </p:nvPr>
        </p:nvSpPr>
        <p:spPr/>
        <p:txBody>
          <a:bodyPr/>
          <a:lstStyle/>
          <a:p>
            <a:r>
              <a:rPr kumimoji="1" lang="ja-JP" altLang="en-US"/>
              <a:t>仮想化とは何か</a:t>
            </a:r>
          </a:p>
        </p:txBody>
      </p:sp>
      <p:sp>
        <p:nvSpPr>
          <p:cNvPr id="3" name="スライド番号プレースホルダー 2">
            <a:extLst>
              <a:ext uri="{FF2B5EF4-FFF2-40B4-BE49-F238E27FC236}">
                <a16:creationId xmlns:a16="http://schemas.microsoft.com/office/drawing/2014/main" id="{8AE500D8-435B-7444-98DE-2A3D1F76A937}"/>
              </a:ext>
            </a:extLst>
          </p:cNvPr>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4" name="正方形/長方形 3">
            <a:extLst>
              <a:ext uri="{FF2B5EF4-FFF2-40B4-BE49-F238E27FC236}">
                <a16:creationId xmlns:a16="http://schemas.microsoft.com/office/drawing/2014/main" id="{924E77F5-F54E-DE4C-A598-136C248BBCB2}"/>
              </a:ext>
            </a:extLst>
          </p:cNvPr>
          <p:cNvSpPr/>
          <p:nvPr/>
        </p:nvSpPr>
        <p:spPr>
          <a:xfrm>
            <a:off x="536270" y="1318160"/>
            <a:ext cx="2698175" cy="495239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ローチャート: 磁気ディスク 4">
            <a:extLst>
              <a:ext uri="{FF2B5EF4-FFF2-40B4-BE49-F238E27FC236}">
                <a16:creationId xmlns:a16="http://schemas.microsoft.com/office/drawing/2014/main" id="{CF66445E-897B-CF4A-815F-D0847AC9FF27}"/>
              </a:ext>
            </a:extLst>
          </p:cNvPr>
          <p:cNvSpPr/>
          <p:nvPr/>
        </p:nvSpPr>
        <p:spPr>
          <a:xfrm>
            <a:off x="1817582"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 name="図形グループ 158">
            <a:extLst>
              <a:ext uri="{FF2B5EF4-FFF2-40B4-BE49-F238E27FC236}">
                <a16:creationId xmlns:a16="http://schemas.microsoft.com/office/drawing/2014/main" id="{7067ED01-1F34-A146-B44F-D760EED2B9EB}"/>
              </a:ext>
            </a:extLst>
          </p:cNvPr>
          <p:cNvGrpSpPr/>
          <p:nvPr/>
        </p:nvGrpSpPr>
        <p:grpSpPr>
          <a:xfrm>
            <a:off x="710565" y="3087646"/>
            <a:ext cx="317500" cy="157483"/>
            <a:chOff x="6769100" y="1390650"/>
            <a:chExt cx="317500" cy="157483"/>
          </a:xfrm>
        </p:grpSpPr>
        <p:sp>
          <p:nvSpPr>
            <p:cNvPr id="7" name="正方形/長方形 6">
              <a:extLst>
                <a:ext uri="{FF2B5EF4-FFF2-40B4-BE49-F238E27FC236}">
                  <a16:creationId xmlns:a16="http://schemas.microsoft.com/office/drawing/2014/main" id="{325FD446-7AA7-0841-A939-191C7A0AD2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9ACB6423-A003-F745-BC6A-248BD1B5E85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a:extLst>
                <a:ext uri="{FF2B5EF4-FFF2-40B4-BE49-F238E27FC236}">
                  <a16:creationId xmlns:a16="http://schemas.microsoft.com/office/drawing/2014/main" id="{5DBAB5D7-D3A4-D141-8F24-50768AF2F052}"/>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62">
            <a:extLst>
              <a:ext uri="{FF2B5EF4-FFF2-40B4-BE49-F238E27FC236}">
                <a16:creationId xmlns:a16="http://schemas.microsoft.com/office/drawing/2014/main" id="{A527B488-126D-8846-B2EF-429D68216571}"/>
              </a:ext>
            </a:extLst>
          </p:cNvPr>
          <p:cNvGrpSpPr/>
          <p:nvPr/>
        </p:nvGrpSpPr>
        <p:grpSpPr>
          <a:xfrm>
            <a:off x="710565" y="3281108"/>
            <a:ext cx="317500" cy="157483"/>
            <a:chOff x="6769100" y="1390650"/>
            <a:chExt cx="317500" cy="157483"/>
          </a:xfrm>
        </p:grpSpPr>
        <p:sp>
          <p:nvSpPr>
            <p:cNvPr id="11" name="正方形/長方形 10">
              <a:extLst>
                <a:ext uri="{FF2B5EF4-FFF2-40B4-BE49-F238E27FC236}">
                  <a16:creationId xmlns:a16="http://schemas.microsoft.com/office/drawing/2014/main" id="{8CC51EEE-3EC0-1D44-A984-BD04BC1BDC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8003521E-95D6-E24A-B7E3-413194AAC5E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a:extLst>
                <a:ext uri="{FF2B5EF4-FFF2-40B4-BE49-F238E27FC236}">
                  <a16:creationId xmlns:a16="http://schemas.microsoft.com/office/drawing/2014/main" id="{A6C5DFBD-9809-014F-8C23-3C91D2AB4498}"/>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66">
            <a:extLst>
              <a:ext uri="{FF2B5EF4-FFF2-40B4-BE49-F238E27FC236}">
                <a16:creationId xmlns:a16="http://schemas.microsoft.com/office/drawing/2014/main" id="{C983643C-DD39-3047-B109-2F29DC39A8C1}"/>
              </a:ext>
            </a:extLst>
          </p:cNvPr>
          <p:cNvGrpSpPr/>
          <p:nvPr/>
        </p:nvGrpSpPr>
        <p:grpSpPr>
          <a:xfrm>
            <a:off x="710565" y="3462701"/>
            <a:ext cx="317500" cy="157483"/>
            <a:chOff x="6769100" y="1390650"/>
            <a:chExt cx="317500" cy="157483"/>
          </a:xfrm>
        </p:grpSpPr>
        <p:sp>
          <p:nvSpPr>
            <p:cNvPr id="15" name="正方形/長方形 14">
              <a:extLst>
                <a:ext uri="{FF2B5EF4-FFF2-40B4-BE49-F238E27FC236}">
                  <a16:creationId xmlns:a16="http://schemas.microsoft.com/office/drawing/2014/main" id="{DDDE0A51-BA94-9143-BBE7-B0FF2D5B76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1BE1393A-BA2C-104D-ACF7-A3DE89783C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a:extLst>
                <a:ext uri="{FF2B5EF4-FFF2-40B4-BE49-F238E27FC236}">
                  <a16:creationId xmlns:a16="http://schemas.microsoft.com/office/drawing/2014/main" id="{EE5F9855-156E-0744-B469-82B30B41472F}"/>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4">
            <a:extLst>
              <a:ext uri="{FF2B5EF4-FFF2-40B4-BE49-F238E27FC236}">
                <a16:creationId xmlns:a16="http://schemas.microsoft.com/office/drawing/2014/main" id="{332DEA41-10BD-BA46-8B22-22F05DEF1519}"/>
              </a:ext>
            </a:extLst>
          </p:cNvPr>
          <p:cNvGrpSpPr/>
          <p:nvPr/>
        </p:nvGrpSpPr>
        <p:grpSpPr>
          <a:xfrm>
            <a:off x="710565" y="3638389"/>
            <a:ext cx="317500" cy="157483"/>
            <a:chOff x="6769100" y="1390650"/>
            <a:chExt cx="317500" cy="157483"/>
          </a:xfrm>
        </p:grpSpPr>
        <p:sp>
          <p:nvSpPr>
            <p:cNvPr id="19" name="正方形/長方形 18">
              <a:extLst>
                <a:ext uri="{FF2B5EF4-FFF2-40B4-BE49-F238E27FC236}">
                  <a16:creationId xmlns:a16="http://schemas.microsoft.com/office/drawing/2014/main" id="{7B2996E5-2C1D-0F4C-B7E3-9FB9C2A5F7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A5C05E6E-E12B-294D-9B23-52DB43B24E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a:extLst>
                <a:ext uri="{FF2B5EF4-FFF2-40B4-BE49-F238E27FC236}">
                  <a16:creationId xmlns:a16="http://schemas.microsoft.com/office/drawing/2014/main" id="{09511E66-BB07-AD4D-8EFA-5F290D3F2683}"/>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78">
            <a:extLst>
              <a:ext uri="{FF2B5EF4-FFF2-40B4-BE49-F238E27FC236}">
                <a16:creationId xmlns:a16="http://schemas.microsoft.com/office/drawing/2014/main" id="{D775CAF4-D0F9-3443-9DFA-66F2074DEB02}"/>
              </a:ext>
            </a:extLst>
          </p:cNvPr>
          <p:cNvGrpSpPr/>
          <p:nvPr/>
        </p:nvGrpSpPr>
        <p:grpSpPr>
          <a:xfrm>
            <a:off x="1075971" y="3087646"/>
            <a:ext cx="317500" cy="157483"/>
            <a:chOff x="6769100" y="1390650"/>
            <a:chExt cx="317500" cy="157483"/>
          </a:xfrm>
        </p:grpSpPr>
        <p:sp>
          <p:nvSpPr>
            <p:cNvPr id="23" name="正方形/長方形 22">
              <a:extLst>
                <a:ext uri="{FF2B5EF4-FFF2-40B4-BE49-F238E27FC236}">
                  <a16:creationId xmlns:a16="http://schemas.microsoft.com/office/drawing/2014/main" id="{CEB8F746-A3C2-7B49-8D9B-700DCB9E584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0FC18596-542A-6F48-BEB2-E45EAE69BDC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a:extLst>
                <a:ext uri="{FF2B5EF4-FFF2-40B4-BE49-F238E27FC236}">
                  <a16:creationId xmlns:a16="http://schemas.microsoft.com/office/drawing/2014/main" id="{857CB839-A4B2-D84F-B422-512593A38805}"/>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82">
            <a:extLst>
              <a:ext uri="{FF2B5EF4-FFF2-40B4-BE49-F238E27FC236}">
                <a16:creationId xmlns:a16="http://schemas.microsoft.com/office/drawing/2014/main" id="{F7B14BCA-F84E-BA44-A254-A39C1ED1454F}"/>
              </a:ext>
            </a:extLst>
          </p:cNvPr>
          <p:cNvGrpSpPr/>
          <p:nvPr/>
        </p:nvGrpSpPr>
        <p:grpSpPr>
          <a:xfrm>
            <a:off x="1075971" y="3281108"/>
            <a:ext cx="317500" cy="157483"/>
            <a:chOff x="6769100" y="1390650"/>
            <a:chExt cx="317500" cy="157483"/>
          </a:xfrm>
        </p:grpSpPr>
        <p:sp>
          <p:nvSpPr>
            <p:cNvPr id="27" name="正方形/長方形 26">
              <a:extLst>
                <a:ext uri="{FF2B5EF4-FFF2-40B4-BE49-F238E27FC236}">
                  <a16:creationId xmlns:a16="http://schemas.microsoft.com/office/drawing/2014/main" id="{6AD29BDB-FE93-B942-A2C2-62DAA2E6B7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69354904-8926-B348-891A-7B2FBD3CB2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a:extLst>
                <a:ext uri="{FF2B5EF4-FFF2-40B4-BE49-F238E27FC236}">
                  <a16:creationId xmlns:a16="http://schemas.microsoft.com/office/drawing/2014/main" id="{F237E145-D88B-BE44-8D71-053E0BD718E3}"/>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86">
            <a:extLst>
              <a:ext uri="{FF2B5EF4-FFF2-40B4-BE49-F238E27FC236}">
                <a16:creationId xmlns:a16="http://schemas.microsoft.com/office/drawing/2014/main" id="{DC1A6E60-9519-AD4F-A323-0155E071DB3D}"/>
              </a:ext>
            </a:extLst>
          </p:cNvPr>
          <p:cNvGrpSpPr/>
          <p:nvPr/>
        </p:nvGrpSpPr>
        <p:grpSpPr>
          <a:xfrm>
            <a:off x="1075971" y="3462701"/>
            <a:ext cx="317500" cy="157483"/>
            <a:chOff x="6769100" y="1390650"/>
            <a:chExt cx="317500" cy="157483"/>
          </a:xfrm>
        </p:grpSpPr>
        <p:sp>
          <p:nvSpPr>
            <p:cNvPr id="31" name="正方形/長方形 30">
              <a:extLst>
                <a:ext uri="{FF2B5EF4-FFF2-40B4-BE49-F238E27FC236}">
                  <a16:creationId xmlns:a16="http://schemas.microsoft.com/office/drawing/2014/main" id="{24939B37-7CE1-A44C-A179-83BB8AB0410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81B078FC-E5F4-C546-AF68-C7C0A39919D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a:extLst>
                <a:ext uri="{FF2B5EF4-FFF2-40B4-BE49-F238E27FC236}">
                  <a16:creationId xmlns:a16="http://schemas.microsoft.com/office/drawing/2014/main" id="{FA62CF18-3CBB-F944-8F8B-ED9C62186852}"/>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94">
            <a:extLst>
              <a:ext uri="{FF2B5EF4-FFF2-40B4-BE49-F238E27FC236}">
                <a16:creationId xmlns:a16="http://schemas.microsoft.com/office/drawing/2014/main" id="{8C3C687A-02CD-9F48-B669-3E8A32F5E308}"/>
              </a:ext>
            </a:extLst>
          </p:cNvPr>
          <p:cNvGrpSpPr/>
          <p:nvPr/>
        </p:nvGrpSpPr>
        <p:grpSpPr>
          <a:xfrm>
            <a:off x="1075971" y="3638389"/>
            <a:ext cx="317500" cy="157483"/>
            <a:chOff x="6769100" y="1390650"/>
            <a:chExt cx="317500" cy="157483"/>
          </a:xfrm>
        </p:grpSpPr>
        <p:sp>
          <p:nvSpPr>
            <p:cNvPr id="35" name="正方形/長方形 34">
              <a:extLst>
                <a:ext uri="{FF2B5EF4-FFF2-40B4-BE49-F238E27FC236}">
                  <a16:creationId xmlns:a16="http://schemas.microsoft.com/office/drawing/2014/main" id="{3246C1D5-AED6-0640-85CC-8A5B8B3558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741271E6-848F-0B43-AE68-E9BD057A6A8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a:extLst>
                <a:ext uri="{FF2B5EF4-FFF2-40B4-BE49-F238E27FC236}">
                  <a16:creationId xmlns:a16="http://schemas.microsoft.com/office/drawing/2014/main" id="{D5CA9432-7685-034C-ACB6-83404B613B53}"/>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98">
            <a:extLst>
              <a:ext uri="{FF2B5EF4-FFF2-40B4-BE49-F238E27FC236}">
                <a16:creationId xmlns:a16="http://schemas.microsoft.com/office/drawing/2014/main" id="{57E58869-4ADA-3441-A411-D215777B6CBC}"/>
              </a:ext>
            </a:extLst>
          </p:cNvPr>
          <p:cNvGrpSpPr/>
          <p:nvPr/>
        </p:nvGrpSpPr>
        <p:grpSpPr>
          <a:xfrm>
            <a:off x="1446225" y="3090187"/>
            <a:ext cx="317500" cy="157483"/>
            <a:chOff x="6769100" y="1390650"/>
            <a:chExt cx="317500" cy="157483"/>
          </a:xfrm>
        </p:grpSpPr>
        <p:sp>
          <p:nvSpPr>
            <p:cNvPr id="39" name="正方形/長方形 38">
              <a:extLst>
                <a:ext uri="{FF2B5EF4-FFF2-40B4-BE49-F238E27FC236}">
                  <a16:creationId xmlns:a16="http://schemas.microsoft.com/office/drawing/2014/main" id="{7BDB155A-ADE8-FD4E-B099-A33A299B4D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198857C3-796E-2443-AED6-B980C7584C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a:extLst>
                <a:ext uri="{FF2B5EF4-FFF2-40B4-BE49-F238E27FC236}">
                  <a16:creationId xmlns:a16="http://schemas.microsoft.com/office/drawing/2014/main" id="{CDDA0DD8-9921-B84E-93B2-B1784CA05493}"/>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202">
            <a:extLst>
              <a:ext uri="{FF2B5EF4-FFF2-40B4-BE49-F238E27FC236}">
                <a16:creationId xmlns:a16="http://schemas.microsoft.com/office/drawing/2014/main" id="{4E822E90-9E2C-B947-8CC1-2C05D070A151}"/>
              </a:ext>
            </a:extLst>
          </p:cNvPr>
          <p:cNvGrpSpPr/>
          <p:nvPr/>
        </p:nvGrpSpPr>
        <p:grpSpPr>
          <a:xfrm>
            <a:off x="1446225" y="3283649"/>
            <a:ext cx="317500" cy="157483"/>
            <a:chOff x="6769100" y="1390650"/>
            <a:chExt cx="317500" cy="157483"/>
          </a:xfrm>
        </p:grpSpPr>
        <p:sp>
          <p:nvSpPr>
            <p:cNvPr id="43" name="正方形/長方形 42">
              <a:extLst>
                <a:ext uri="{FF2B5EF4-FFF2-40B4-BE49-F238E27FC236}">
                  <a16:creationId xmlns:a16="http://schemas.microsoft.com/office/drawing/2014/main" id="{66E2CD96-3924-B84E-AD21-859D0D1E4E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17E2DB99-426C-984E-A9BF-26DC544546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a:extLst>
                <a:ext uri="{FF2B5EF4-FFF2-40B4-BE49-F238E27FC236}">
                  <a16:creationId xmlns:a16="http://schemas.microsoft.com/office/drawing/2014/main" id="{EB896FF1-4714-B346-A7C8-CBD38DB1CF9D}"/>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206">
            <a:extLst>
              <a:ext uri="{FF2B5EF4-FFF2-40B4-BE49-F238E27FC236}">
                <a16:creationId xmlns:a16="http://schemas.microsoft.com/office/drawing/2014/main" id="{A0A969C3-A0CB-524B-884D-CDFEA698CE91}"/>
              </a:ext>
            </a:extLst>
          </p:cNvPr>
          <p:cNvGrpSpPr/>
          <p:nvPr/>
        </p:nvGrpSpPr>
        <p:grpSpPr>
          <a:xfrm>
            <a:off x="1446225" y="3465242"/>
            <a:ext cx="317500" cy="157483"/>
            <a:chOff x="6769100" y="1390650"/>
            <a:chExt cx="317500" cy="157483"/>
          </a:xfrm>
        </p:grpSpPr>
        <p:sp>
          <p:nvSpPr>
            <p:cNvPr id="47" name="正方形/長方形 46">
              <a:extLst>
                <a:ext uri="{FF2B5EF4-FFF2-40B4-BE49-F238E27FC236}">
                  <a16:creationId xmlns:a16="http://schemas.microsoft.com/office/drawing/2014/main" id="{F36150CC-6167-7840-9DAB-545C12F5DEF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76E1DBDC-6EF9-364D-9702-F414E2411A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a:extLst>
                <a:ext uri="{FF2B5EF4-FFF2-40B4-BE49-F238E27FC236}">
                  <a16:creationId xmlns:a16="http://schemas.microsoft.com/office/drawing/2014/main" id="{02345948-A711-C643-AED1-A3CC8C2C7FF4}"/>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214">
            <a:extLst>
              <a:ext uri="{FF2B5EF4-FFF2-40B4-BE49-F238E27FC236}">
                <a16:creationId xmlns:a16="http://schemas.microsoft.com/office/drawing/2014/main" id="{5B31EB5D-AB54-C449-B780-0ED55395BC09}"/>
              </a:ext>
            </a:extLst>
          </p:cNvPr>
          <p:cNvGrpSpPr/>
          <p:nvPr/>
        </p:nvGrpSpPr>
        <p:grpSpPr>
          <a:xfrm>
            <a:off x="1446225" y="3640930"/>
            <a:ext cx="317500" cy="157483"/>
            <a:chOff x="6769100" y="1390650"/>
            <a:chExt cx="317500" cy="157483"/>
          </a:xfrm>
        </p:grpSpPr>
        <p:sp>
          <p:nvSpPr>
            <p:cNvPr id="51" name="正方形/長方形 50">
              <a:extLst>
                <a:ext uri="{FF2B5EF4-FFF2-40B4-BE49-F238E27FC236}">
                  <a16:creationId xmlns:a16="http://schemas.microsoft.com/office/drawing/2014/main" id="{0D6D96AD-4D13-594B-8E8C-31E884E334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5CE10084-A510-0C4A-9C5F-934BF85C77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a:extLst>
                <a:ext uri="{FF2B5EF4-FFF2-40B4-BE49-F238E27FC236}">
                  <a16:creationId xmlns:a16="http://schemas.microsoft.com/office/drawing/2014/main" id="{C457B00D-EFC2-694F-ADD6-AD2D90BC44E4}"/>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4" name="フローチャート: 磁気ディスク 53">
            <a:extLst>
              <a:ext uri="{FF2B5EF4-FFF2-40B4-BE49-F238E27FC236}">
                <a16:creationId xmlns:a16="http://schemas.microsoft.com/office/drawing/2014/main" id="{BFF8D25B-F2A8-764D-982B-85E4876CDDD3}"/>
              </a:ext>
            </a:extLst>
          </p:cNvPr>
          <p:cNvSpPr/>
          <p:nvPr/>
        </p:nvSpPr>
        <p:spPr>
          <a:xfrm>
            <a:off x="1817582"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5" name="フローチャート: 磁気ディスク 54">
            <a:extLst>
              <a:ext uri="{FF2B5EF4-FFF2-40B4-BE49-F238E27FC236}">
                <a16:creationId xmlns:a16="http://schemas.microsoft.com/office/drawing/2014/main" id="{FFEE68CE-DD0A-284E-846A-6FF659990D1A}"/>
              </a:ext>
            </a:extLst>
          </p:cNvPr>
          <p:cNvSpPr/>
          <p:nvPr/>
        </p:nvSpPr>
        <p:spPr>
          <a:xfrm>
            <a:off x="1817582"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6" name="フローチャート: 磁気ディスク 55">
            <a:extLst>
              <a:ext uri="{FF2B5EF4-FFF2-40B4-BE49-F238E27FC236}">
                <a16:creationId xmlns:a16="http://schemas.microsoft.com/office/drawing/2014/main" id="{591CDD11-7A77-1544-9D02-2B42E83A1A57}"/>
              </a:ext>
            </a:extLst>
          </p:cNvPr>
          <p:cNvSpPr/>
          <p:nvPr/>
        </p:nvSpPr>
        <p:spPr>
          <a:xfrm>
            <a:off x="2238441"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7" name="フローチャート: 磁気ディスク 56">
            <a:extLst>
              <a:ext uri="{FF2B5EF4-FFF2-40B4-BE49-F238E27FC236}">
                <a16:creationId xmlns:a16="http://schemas.microsoft.com/office/drawing/2014/main" id="{1B26B604-C4BE-B846-B722-FD4348660C76}"/>
              </a:ext>
            </a:extLst>
          </p:cNvPr>
          <p:cNvSpPr/>
          <p:nvPr/>
        </p:nvSpPr>
        <p:spPr>
          <a:xfrm>
            <a:off x="2238441"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8" name="フローチャート: 磁気ディスク 57">
            <a:extLst>
              <a:ext uri="{FF2B5EF4-FFF2-40B4-BE49-F238E27FC236}">
                <a16:creationId xmlns:a16="http://schemas.microsoft.com/office/drawing/2014/main" id="{95FC7A68-D379-D84B-A67C-AAEF379A4CA7}"/>
              </a:ext>
            </a:extLst>
          </p:cNvPr>
          <p:cNvSpPr/>
          <p:nvPr/>
        </p:nvSpPr>
        <p:spPr>
          <a:xfrm>
            <a:off x="2238441"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9" name="フローチャート: 磁気ディスク 58">
            <a:extLst>
              <a:ext uri="{FF2B5EF4-FFF2-40B4-BE49-F238E27FC236}">
                <a16:creationId xmlns:a16="http://schemas.microsoft.com/office/drawing/2014/main" id="{0A13FF69-0FA0-4D4C-ADF3-1E0A81CCFE69}"/>
              </a:ext>
            </a:extLst>
          </p:cNvPr>
          <p:cNvSpPr/>
          <p:nvPr/>
        </p:nvSpPr>
        <p:spPr>
          <a:xfrm>
            <a:off x="2672254"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0" name="フローチャート: 磁気ディスク 59">
            <a:extLst>
              <a:ext uri="{FF2B5EF4-FFF2-40B4-BE49-F238E27FC236}">
                <a16:creationId xmlns:a16="http://schemas.microsoft.com/office/drawing/2014/main" id="{F298D4C9-198F-8E43-85EE-604C8069E9B7}"/>
              </a:ext>
            </a:extLst>
          </p:cNvPr>
          <p:cNvSpPr/>
          <p:nvPr/>
        </p:nvSpPr>
        <p:spPr>
          <a:xfrm>
            <a:off x="2672254"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1" name="フローチャート: 磁気ディスク 60">
            <a:extLst>
              <a:ext uri="{FF2B5EF4-FFF2-40B4-BE49-F238E27FC236}">
                <a16:creationId xmlns:a16="http://schemas.microsoft.com/office/drawing/2014/main" id="{48F47372-7F49-F140-A901-16EE60D17A5B}"/>
              </a:ext>
            </a:extLst>
          </p:cNvPr>
          <p:cNvSpPr/>
          <p:nvPr/>
        </p:nvSpPr>
        <p:spPr>
          <a:xfrm>
            <a:off x="2672254"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2" name="フローチャート: 磁気ディスク 61">
            <a:extLst>
              <a:ext uri="{FF2B5EF4-FFF2-40B4-BE49-F238E27FC236}">
                <a16:creationId xmlns:a16="http://schemas.microsoft.com/office/drawing/2014/main" id="{2E74CC42-5202-FA48-BBFD-ECA99E4BF3AE}"/>
              </a:ext>
            </a:extLst>
          </p:cNvPr>
          <p:cNvSpPr/>
          <p:nvPr/>
        </p:nvSpPr>
        <p:spPr>
          <a:xfrm>
            <a:off x="1817582"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3" name="図形グループ 158">
            <a:extLst>
              <a:ext uri="{FF2B5EF4-FFF2-40B4-BE49-F238E27FC236}">
                <a16:creationId xmlns:a16="http://schemas.microsoft.com/office/drawing/2014/main" id="{85A82C7D-9C45-044C-8050-2D72C8AEFCC2}"/>
              </a:ext>
            </a:extLst>
          </p:cNvPr>
          <p:cNvGrpSpPr/>
          <p:nvPr/>
        </p:nvGrpSpPr>
        <p:grpSpPr>
          <a:xfrm>
            <a:off x="710565" y="3830163"/>
            <a:ext cx="317500" cy="157483"/>
            <a:chOff x="6769100" y="1390650"/>
            <a:chExt cx="317500" cy="157483"/>
          </a:xfrm>
        </p:grpSpPr>
        <p:sp>
          <p:nvSpPr>
            <p:cNvPr id="64" name="正方形/長方形 63">
              <a:extLst>
                <a:ext uri="{FF2B5EF4-FFF2-40B4-BE49-F238E27FC236}">
                  <a16:creationId xmlns:a16="http://schemas.microsoft.com/office/drawing/2014/main" id="{4D1063C4-6A96-DB44-942F-413C49F184B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31181589-51C7-D349-8F23-16902595F89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6" name="直線コネクタ 65">
              <a:extLst>
                <a:ext uri="{FF2B5EF4-FFF2-40B4-BE49-F238E27FC236}">
                  <a16:creationId xmlns:a16="http://schemas.microsoft.com/office/drawing/2014/main" id="{F2C3E18A-D33C-6F4D-8031-0B2D995F237A}"/>
                </a:ext>
              </a:extLst>
            </p:cNvPr>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162">
            <a:extLst>
              <a:ext uri="{FF2B5EF4-FFF2-40B4-BE49-F238E27FC236}">
                <a16:creationId xmlns:a16="http://schemas.microsoft.com/office/drawing/2014/main" id="{8D56DE56-071D-EB45-8AD5-4907CC4A88A3}"/>
              </a:ext>
            </a:extLst>
          </p:cNvPr>
          <p:cNvGrpSpPr/>
          <p:nvPr/>
        </p:nvGrpSpPr>
        <p:grpSpPr>
          <a:xfrm>
            <a:off x="710565" y="4023625"/>
            <a:ext cx="317500" cy="157483"/>
            <a:chOff x="6769100" y="1390650"/>
            <a:chExt cx="317500" cy="157483"/>
          </a:xfrm>
        </p:grpSpPr>
        <p:sp>
          <p:nvSpPr>
            <p:cNvPr id="68" name="正方形/長方形 67">
              <a:extLst>
                <a:ext uri="{FF2B5EF4-FFF2-40B4-BE49-F238E27FC236}">
                  <a16:creationId xmlns:a16="http://schemas.microsoft.com/office/drawing/2014/main" id="{1767A367-7EED-B44B-8E17-B200F2FC946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7823C646-F351-7441-ACF6-A58FBFA309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直線コネクタ 69">
              <a:extLst>
                <a:ext uri="{FF2B5EF4-FFF2-40B4-BE49-F238E27FC236}">
                  <a16:creationId xmlns:a16="http://schemas.microsoft.com/office/drawing/2014/main" id="{8B4CBDBB-EC7A-7946-B4F9-1BA8D10D216F}"/>
                </a:ext>
              </a:extLst>
            </p:cNvPr>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166">
            <a:extLst>
              <a:ext uri="{FF2B5EF4-FFF2-40B4-BE49-F238E27FC236}">
                <a16:creationId xmlns:a16="http://schemas.microsoft.com/office/drawing/2014/main" id="{0F153F07-7061-D14E-860D-7DC7AFAFEB01}"/>
              </a:ext>
            </a:extLst>
          </p:cNvPr>
          <p:cNvGrpSpPr/>
          <p:nvPr/>
        </p:nvGrpSpPr>
        <p:grpSpPr>
          <a:xfrm>
            <a:off x="710565" y="4205218"/>
            <a:ext cx="317500" cy="157483"/>
            <a:chOff x="6769100" y="1390650"/>
            <a:chExt cx="317500" cy="157483"/>
          </a:xfrm>
        </p:grpSpPr>
        <p:sp>
          <p:nvSpPr>
            <p:cNvPr id="72" name="正方形/長方形 71">
              <a:extLst>
                <a:ext uri="{FF2B5EF4-FFF2-40B4-BE49-F238E27FC236}">
                  <a16:creationId xmlns:a16="http://schemas.microsoft.com/office/drawing/2014/main" id="{917256CE-0011-9A4D-B55D-5214AAAF987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BF282284-62DE-B048-B3F6-CDCFD1A3267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直線コネクタ 73">
              <a:extLst>
                <a:ext uri="{FF2B5EF4-FFF2-40B4-BE49-F238E27FC236}">
                  <a16:creationId xmlns:a16="http://schemas.microsoft.com/office/drawing/2014/main" id="{536C0047-19CA-1C4C-8E8B-00A41C4C981A}"/>
                </a:ext>
              </a:extLst>
            </p:cNvPr>
            <p:cNvCxnSpPr>
              <a:stCxn id="73" idx="6"/>
              <a:endCxn id="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174">
            <a:extLst>
              <a:ext uri="{FF2B5EF4-FFF2-40B4-BE49-F238E27FC236}">
                <a16:creationId xmlns:a16="http://schemas.microsoft.com/office/drawing/2014/main" id="{889ACF1B-7E92-3E42-827D-5EDFA384A2A1}"/>
              </a:ext>
            </a:extLst>
          </p:cNvPr>
          <p:cNvGrpSpPr/>
          <p:nvPr/>
        </p:nvGrpSpPr>
        <p:grpSpPr>
          <a:xfrm>
            <a:off x="710565" y="4380906"/>
            <a:ext cx="317500" cy="157483"/>
            <a:chOff x="6769100" y="1390650"/>
            <a:chExt cx="317500" cy="157483"/>
          </a:xfrm>
        </p:grpSpPr>
        <p:sp>
          <p:nvSpPr>
            <p:cNvPr id="76" name="正方形/長方形 75">
              <a:extLst>
                <a:ext uri="{FF2B5EF4-FFF2-40B4-BE49-F238E27FC236}">
                  <a16:creationId xmlns:a16="http://schemas.microsoft.com/office/drawing/2014/main" id="{EBD13C2C-2FB7-7643-AD0A-6624781A33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DEFA815D-E9A8-B04A-B459-DF8806B0AE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8" name="直線コネクタ 77">
              <a:extLst>
                <a:ext uri="{FF2B5EF4-FFF2-40B4-BE49-F238E27FC236}">
                  <a16:creationId xmlns:a16="http://schemas.microsoft.com/office/drawing/2014/main" id="{22BDDCA8-2EC9-E54D-ABF6-B1DB3D30D575}"/>
                </a:ext>
              </a:extLst>
            </p:cNvPr>
            <p:cNvCxnSpPr>
              <a:stCxn id="77" idx="6"/>
              <a:endCxn id="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178">
            <a:extLst>
              <a:ext uri="{FF2B5EF4-FFF2-40B4-BE49-F238E27FC236}">
                <a16:creationId xmlns:a16="http://schemas.microsoft.com/office/drawing/2014/main" id="{864A05C2-555C-3042-8555-5CA0263E213F}"/>
              </a:ext>
            </a:extLst>
          </p:cNvPr>
          <p:cNvGrpSpPr/>
          <p:nvPr/>
        </p:nvGrpSpPr>
        <p:grpSpPr>
          <a:xfrm>
            <a:off x="1075971" y="3830163"/>
            <a:ext cx="317500" cy="157483"/>
            <a:chOff x="6769100" y="1390650"/>
            <a:chExt cx="317500" cy="157483"/>
          </a:xfrm>
        </p:grpSpPr>
        <p:sp>
          <p:nvSpPr>
            <p:cNvPr id="80" name="正方形/長方形 79">
              <a:extLst>
                <a:ext uri="{FF2B5EF4-FFF2-40B4-BE49-F238E27FC236}">
                  <a16:creationId xmlns:a16="http://schemas.microsoft.com/office/drawing/2014/main" id="{8C8A551C-6D0A-0E49-A43F-C581ECC05B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a:extLst>
                <a:ext uri="{FF2B5EF4-FFF2-40B4-BE49-F238E27FC236}">
                  <a16:creationId xmlns:a16="http://schemas.microsoft.com/office/drawing/2014/main" id="{19206ED7-B99B-1541-9999-939FD6E3AC7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2" name="直線コネクタ 81">
              <a:extLst>
                <a:ext uri="{FF2B5EF4-FFF2-40B4-BE49-F238E27FC236}">
                  <a16:creationId xmlns:a16="http://schemas.microsoft.com/office/drawing/2014/main" id="{0347D66F-D3F4-6A4F-B00B-FCF2939628DD}"/>
                </a:ext>
              </a:extLst>
            </p:cNvPr>
            <p:cNvCxnSpPr>
              <a:stCxn id="81" idx="6"/>
              <a:endCxn id="8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182">
            <a:extLst>
              <a:ext uri="{FF2B5EF4-FFF2-40B4-BE49-F238E27FC236}">
                <a16:creationId xmlns:a16="http://schemas.microsoft.com/office/drawing/2014/main" id="{E1232D8A-2194-FD4D-B25E-FB7A107C10AD}"/>
              </a:ext>
            </a:extLst>
          </p:cNvPr>
          <p:cNvGrpSpPr/>
          <p:nvPr/>
        </p:nvGrpSpPr>
        <p:grpSpPr>
          <a:xfrm>
            <a:off x="1075971" y="4023625"/>
            <a:ext cx="317500" cy="157483"/>
            <a:chOff x="6769100" y="1390650"/>
            <a:chExt cx="317500" cy="157483"/>
          </a:xfrm>
        </p:grpSpPr>
        <p:sp>
          <p:nvSpPr>
            <p:cNvPr id="84" name="正方形/長方形 83">
              <a:extLst>
                <a:ext uri="{FF2B5EF4-FFF2-40B4-BE49-F238E27FC236}">
                  <a16:creationId xmlns:a16="http://schemas.microsoft.com/office/drawing/2014/main" id="{7F466823-AF78-FE4F-9576-28400633877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64083CC0-2F5F-A740-9F7E-4EEA8B73B0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6" name="直線コネクタ 85">
              <a:extLst>
                <a:ext uri="{FF2B5EF4-FFF2-40B4-BE49-F238E27FC236}">
                  <a16:creationId xmlns:a16="http://schemas.microsoft.com/office/drawing/2014/main" id="{EBEDABA2-EA70-394B-82B6-8250EE9F2CFE}"/>
                </a:ext>
              </a:extLst>
            </p:cNvPr>
            <p:cNvCxnSpPr>
              <a:stCxn id="85" idx="6"/>
              <a:endCxn id="8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186">
            <a:extLst>
              <a:ext uri="{FF2B5EF4-FFF2-40B4-BE49-F238E27FC236}">
                <a16:creationId xmlns:a16="http://schemas.microsoft.com/office/drawing/2014/main" id="{13525F4A-D0C8-1D4E-8E1D-7EF1DD077157}"/>
              </a:ext>
            </a:extLst>
          </p:cNvPr>
          <p:cNvGrpSpPr/>
          <p:nvPr/>
        </p:nvGrpSpPr>
        <p:grpSpPr>
          <a:xfrm>
            <a:off x="1075971" y="4205218"/>
            <a:ext cx="317500" cy="157483"/>
            <a:chOff x="6769100" y="1390650"/>
            <a:chExt cx="317500" cy="157483"/>
          </a:xfrm>
        </p:grpSpPr>
        <p:sp>
          <p:nvSpPr>
            <p:cNvPr id="88" name="正方形/長方形 87">
              <a:extLst>
                <a:ext uri="{FF2B5EF4-FFF2-40B4-BE49-F238E27FC236}">
                  <a16:creationId xmlns:a16="http://schemas.microsoft.com/office/drawing/2014/main" id="{0D4EFA12-3CD8-4148-84BB-3ADDF2864D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1EEF9FA5-6269-5B47-AECB-31B6A23BE03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a:extLst>
                <a:ext uri="{FF2B5EF4-FFF2-40B4-BE49-F238E27FC236}">
                  <a16:creationId xmlns:a16="http://schemas.microsoft.com/office/drawing/2014/main" id="{AEE95726-160A-2549-BAE2-90F2D3FE957D}"/>
                </a:ext>
              </a:extLst>
            </p:cNvPr>
            <p:cNvCxnSpPr>
              <a:stCxn id="89" idx="6"/>
              <a:endCxn id="8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194">
            <a:extLst>
              <a:ext uri="{FF2B5EF4-FFF2-40B4-BE49-F238E27FC236}">
                <a16:creationId xmlns:a16="http://schemas.microsoft.com/office/drawing/2014/main" id="{C237546B-B3F9-9B44-AB39-FFE5FEC5E790}"/>
              </a:ext>
            </a:extLst>
          </p:cNvPr>
          <p:cNvGrpSpPr/>
          <p:nvPr/>
        </p:nvGrpSpPr>
        <p:grpSpPr>
          <a:xfrm>
            <a:off x="1075971" y="4380906"/>
            <a:ext cx="317500" cy="157483"/>
            <a:chOff x="6769100" y="1390650"/>
            <a:chExt cx="317500" cy="157483"/>
          </a:xfrm>
        </p:grpSpPr>
        <p:sp>
          <p:nvSpPr>
            <p:cNvPr id="92" name="正方形/長方形 91">
              <a:extLst>
                <a:ext uri="{FF2B5EF4-FFF2-40B4-BE49-F238E27FC236}">
                  <a16:creationId xmlns:a16="http://schemas.microsoft.com/office/drawing/2014/main" id="{2EECF076-D61D-0B40-A401-08DDDF0D07E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2965C6CE-4930-F049-9505-7880295A872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直線コネクタ 93">
              <a:extLst>
                <a:ext uri="{FF2B5EF4-FFF2-40B4-BE49-F238E27FC236}">
                  <a16:creationId xmlns:a16="http://schemas.microsoft.com/office/drawing/2014/main" id="{E3A8588E-BAC7-8546-9F0B-224683EC05E0}"/>
                </a:ext>
              </a:extLst>
            </p:cNvPr>
            <p:cNvCxnSpPr>
              <a:stCxn id="93" idx="6"/>
              <a:endCxn id="9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198">
            <a:extLst>
              <a:ext uri="{FF2B5EF4-FFF2-40B4-BE49-F238E27FC236}">
                <a16:creationId xmlns:a16="http://schemas.microsoft.com/office/drawing/2014/main" id="{42EFF2C1-6791-C04E-977E-EB242D43DC66}"/>
              </a:ext>
            </a:extLst>
          </p:cNvPr>
          <p:cNvGrpSpPr/>
          <p:nvPr/>
        </p:nvGrpSpPr>
        <p:grpSpPr>
          <a:xfrm>
            <a:off x="1446225" y="3832704"/>
            <a:ext cx="317500" cy="157483"/>
            <a:chOff x="6769100" y="1390650"/>
            <a:chExt cx="317500" cy="157483"/>
          </a:xfrm>
        </p:grpSpPr>
        <p:sp>
          <p:nvSpPr>
            <p:cNvPr id="96" name="正方形/長方形 95">
              <a:extLst>
                <a:ext uri="{FF2B5EF4-FFF2-40B4-BE49-F238E27FC236}">
                  <a16:creationId xmlns:a16="http://schemas.microsoft.com/office/drawing/2014/main" id="{CC639731-97AA-0B4D-BCFA-1037182FB0B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B941C2C6-7BDA-4748-8409-502F9ADCA9F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8" name="直線コネクタ 97">
              <a:extLst>
                <a:ext uri="{FF2B5EF4-FFF2-40B4-BE49-F238E27FC236}">
                  <a16:creationId xmlns:a16="http://schemas.microsoft.com/office/drawing/2014/main" id="{2914BB74-A82F-5442-929C-A56429FB586F}"/>
                </a:ext>
              </a:extLst>
            </p:cNvPr>
            <p:cNvCxnSpPr>
              <a:stCxn id="97" idx="6"/>
              <a:endCxn id="9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202">
            <a:extLst>
              <a:ext uri="{FF2B5EF4-FFF2-40B4-BE49-F238E27FC236}">
                <a16:creationId xmlns:a16="http://schemas.microsoft.com/office/drawing/2014/main" id="{649168D5-59AD-EF46-81D6-3D3CE340D65E}"/>
              </a:ext>
            </a:extLst>
          </p:cNvPr>
          <p:cNvGrpSpPr/>
          <p:nvPr/>
        </p:nvGrpSpPr>
        <p:grpSpPr>
          <a:xfrm>
            <a:off x="1446225" y="4026166"/>
            <a:ext cx="317500" cy="157483"/>
            <a:chOff x="6769100" y="1390650"/>
            <a:chExt cx="317500" cy="157483"/>
          </a:xfrm>
        </p:grpSpPr>
        <p:sp>
          <p:nvSpPr>
            <p:cNvPr id="100" name="正方形/長方形 99">
              <a:extLst>
                <a:ext uri="{FF2B5EF4-FFF2-40B4-BE49-F238E27FC236}">
                  <a16:creationId xmlns:a16="http://schemas.microsoft.com/office/drawing/2014/main" id="{DD26D4AE-86B2-494D-AE3D-68203E773A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A1C4A56D-8E66-3A42-B13C-0824DF6A364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2" name="直線コネクタ 101">
              <a:extLst>
                <a:ext uri="{FF2B5EF4-FFF2-40B4-BE49-F238E27FC236}">
                  <a16:creationId xmlns:a16="http://schemas.microsoft.com/office/drawing/2014/main" id="{0FF3B46C-172A-4E40-877A-8E1F7DA07842}"/>
                </a:ext>
              </a:extLst>
            </p:cNvPr>
            <p:cNvCxnSpPr>
              <a:stCxn id="101" idx="6"/>
              <a:endCxn id="10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206">
            <a:extLst>
              <a:ext uri="{FF2B5EF4-FFF2-40B4-BE49-F238E27FC236}">
                <a16:creationId xmlns:a16="http://schemas.microsoft.com/office/drawing/2014/main" id="{FB632EA6-EB7F-A645-86C7-DB733A3F5F7B}"/>
              </a:ext>
            </a:extLst>
          </p:cNvPr>
          <p:cNvGrpSpPr/>
          <p:nvPr/>
        </p:nvGrpSpPr>
        <p:grpSpPr>
          <a:xfrm>
            <a:off x="1446225" y="4207759"/>
            <a:ext cx="317500" cy="157483"/>
            <a:chOff x="6769100" y="1390650"/>
            <a:chExt cx="317500" cy="157483"/>
          </a:xfrm>
        </p:grpSpPr>
        <p:sp>
          <p:nvSpPr>
            <p:cNvPr id="104" name="正方形/長方形 103">
              <a:extLst>
                <a:ext uri="{FF2B5EF4-FFF2-40B4-BE49-F238E27FC236}">
                  <a16:creationId xmlns:a16="http://schemas.microsoft.com/office/drawing/2014/main" id="{D635F814-34CF-4145-8A24-B69C0669E02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a:extLst>
                <a:ext uri="{FF2B5EF4-FFF2-40B4-BE49-F238E27FC236}">
                  <a16:creationId xmlns:a16="http://schemas.microsoft.com/office/drawing/2014/main" id="{0B018A9C-6E84-E741-AA95-6C6C6A12F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a:extLst>
                <a:ext uri="{FF2B5EF4-FFF2-40B4-BE49-F238E27FC236}">
                  <a16:creationId xmlns:a16="http://schemas.microsoft.com/office/drawing/2014/main" id="{D8A0C6DC-5E85-B448-A8CA-47C70ABA26BD}"/>
                </a:ext>
              </a:extLst>
            </p:cNvPr>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214">
            <a:extLst>
              <a:ext uri="{FF2B5EF4-FFF2-40B4-BE49-F238E27FC236}">
                <a16:creationId xmlns:a16="http://schemas.microsoft.com/office/drawing/2014/main" id="{B79325B5-E1E6-1942-9D46-9CFF0AD727EC}"/>
              </a:ext>
            </a:extLst>
          </p:cNvPr>
          <p:cNvGrpSpPr/>
          <p:nvPr/>
        </p:nvGrpSpPr>
        <p:grpSpPr>
          <a:xfrm>
            <a:off x="1446225" y="4383447"/>
            <a:ext cx="317500" cy="157483"/>
            <a:chOff x="6769100" y="1390650"/>
            <a:chExt cx="317500" cy="157483"/>
          </a:xfrm>
        </p:grpSpPr>
        <p:sp>
          <p:nvSpPr>
            <p:cNvPr id="108" name="正方形/長方形 107">
              <a:extLst>
                <a:ext uri="{FF2B5EF4-FFF2-40B4-BE49-F238E27FC236}">
                  <a16:creationId xmlns:a16="http://schemas.microsoft.com/office/drawing/2014/main" id="{876F2E2E-692F-7341-A004-36CCFF8C1B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54CF237D-4DAC-C349-97EF-C9C9CB33ED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a:extLst>
                <a:ext uri="{FF2B5EF4-FFF2-40B4-BE49-F238E27FC236}">
                  <a16:creationId xmlns:a16="http://schemas.microsoft.com/office/drawing/2014/main" id="{5F365C9D-EF75-5B4B-A302-60687BA7DB31}"/>
                </a:ext>
              </a:extLst>
            </p:cNvPr>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a:extLst>
              <a:ext uri="{FF2B5EF4-FFF2-40B4-BE49-F238E27FC236}">
                <a16:creationId xmlns:a16="http://schemas.microsoft.com/office/drawing/2014/main" id="{8743FC6B-B4A7-8E4D-B1EB-20042BD12DDC}"/>
              </a:ext>
            </a:extLst>
          </p:cNvPr>
          <p:cNvSpPr/>
          <p:nvPr/>
        </p:nvSpPr>
        <p:spPr>
          <a:xfrm>
            <a:off x="1817582"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2" name="フローチャート: 磁気ディスク 111">
            <a:extLst>
              <a:ext uri="{FF2B5EF4-FFF2-40B4-BE49-F238E27FC236}">
                <a16:creationId xmlns:a16="http://schemas.microsoft.com/office/drawing/2014/main" id="{BE023356-42BB-F247-B85C-253DD788919A}"/>
              </a:ext>
            </a:extLst>
          </p:cNvPr>
          <p:cNvSpPr/>
          <p:nvPr/>
        </p:nvSpPr>
        <p:spPr>
          <a:xfrm>
            <a:off x="1817582"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フローチャート: 磁気ディスク 112">
            <a:extLst>
              <a:ext uri="{FF2B5EF4-FFF2-40B4-BE49-F238E27FC236}">
                <a16:creationId xmlns:a16="http://schemas.microsoft.com/office/drawing/2014/main" id="{7ADA644F-0884-B84D-8157-59550C7E1796}"/>
              </a:ext>
            </a:extLst>
          </p:cNvPr>
          <p:cNvSpPr/>
          <p:nvPr/>
        </p:nvSpPr>
        <p:spPr>
          <a:xfrm>
            <a:off x="2238441"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4" name="フローチャート: 磁気ディスク 113">
            <a:extLst>
              <a:ext uri="{FF2B5EF4-FFF2-40B4-BE49-F238E27FC236}">
                <a16:creationId xmlns:a16="http://schemas.microsoft.com/office/drawing/2014/main" id="{CAB73746-7582-974F-82FB-CC92544453E0}"/>
              </a:ext>
            </a:extLst>
          </p:cNvPr>
          <p:cNvSpPr/>
          <p:nvPr/>
        </p:nvSpPr>
        <p:spPr>
          <a:xfrm>
            <a:off x="2238441"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5" name="フローチャート: 磁気ディスク 114">
            <a:extLst>
              <a:ext uri="{FF2B5EF4-FFF2-40B4-BE49-F238E27FC236}">
                <a16:creationId xmlns:a16="http://schemas.microsoft.com/office/drawing/2014/main" id="{DF6B71D8-03E0-2242-B80D-0A44BD7F0049}"/>
              </a:ext>
            </a:extLst>
          </p:cNvPr>
          <p:cNvSpPr/>
          <p:nvPr/>
        </p:nvSpPr>
        <p:spPr>
          <a:xfrm>
            <a:off x="2238441"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6" name="フローチャート: 磁気ディスク 115">
            <a:extLst>
              <a:ext uri="{FF2B5EF4-FFF2-40B4-BE49-F238E27FC236}">
                <a16:creationId xmlns:a16="http://schemas.microsoft.com/office/drawing/2014/main" id="{5AF3E30C-C134-8D44-80C7-B71196819462}"/>
              </a:ext>
            </a:extLst>
          </p:cNvPr>
          <p:cNvSpPr/>
          <p:nvPr/>
        </p:nvSpPr>
        <p:spPr>
          <a:xfrm>
            <a:off x="2672254"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7" name="フローチャート: 磁気ディスク 116">
            <a:extLst>
              <a:ext uri="{FF2B5EF4-FFF2-40B4-BE49-F238E27FC236}">
                <a16:creationId xmlns:a16="http://schemas.microsoft.com/office/drawing/2014/main" id="{F0BE52BE-EF65-FD41-8D2B-10EDB8F0AA49}"/>
              </a:ext>
            </a:extLst>
          </p:cNvPr>
          <p:cNvSpPr/>
          <p:nvPr/>
        </p:nvSpPr>
        <p:spPr>
          <a:xfrm>
            <a:off x="2672254"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フローチャート: 磁気ディスク 117">
            <a:extLst>
              <a:ext uri="{FF2B5EF4-FFF2-40B4-BE49-F238E27FC236}">
                <a16:creationId xmlns:a16="http://schemas.microsoft.com/office/drawing/2014/main" id="{EDF1EEB8-1F48-3D41-B524-448A1266CB2E}"/>
              </a:ext>
            </a:extLst>
          </p:cNvPr>
          <p:cNvSpPr/>
          <p:nvPr/>
        </p:nvSpPr>
        <p:spPr>
          <a:xfrm>
            <a:off x="2672254"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9" name="フローチャート: 磁気ディスク 118">
            <a:extLst>
              <a:ext uri="{FF2B5EF4-FFF2-40B4-BE49-F238E27FC236}">
                <a16:creationId xmlns:a16="http://schemas.microsoft.com/office/drawing/2014/main" id="{345B5D40-324D-9D44-9E60-E3671C1EABC2}"/>
              </a:ext>
            </a:extLst>
          </p:cNvPr>
          <p:cNvSpPr/>
          <p:nvPr/>
        </p:nvSpPr>
        <p:spPr>
          <a:xfrm>
            <a:off x="1817582"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20" name="図形グループ 158">
            <a:extLst>
              <a:ext uri="{FF2B5EF4-FFF2-40B4-BE49-F238E27FC236}">
                <a16:creationId xmlns:a16="http://schemas.microsoft.com/office/drawing/2014/main" id="{2A09D35C-28E1-0E4E-8DD2-887A6D33E55F}"/>
              </a:ext>
            </a:extLst>
          </p:cNvPr>
          <p:cNvGrpSpPr/>
          <p:nvPr/>
        </p:nvGrpSpPr>
        <p:grpSpPr>
          <a:xfrm>
            <a:off x="710565" y="4576698"/>
            <a:ext cx="317500" cy="157483"/>
            <a:chOff x="6769100" y="1390650"/>
            <a:chExt cx="317500" cy="157483"/>
          </a:xfrm>
        </p:grpSpPr>
        <p:sp>
          <p:nvSpPr>
            <p:cNvPr id="121" name="正方形/長方形 120">
              <a:extLst>
                <a:ext uri="{FF2B5EF4-FFF2-40B4-BE49-F238E27FC236}">
                  <a16:creationId xmlns:a16="http://schemas.microsoft.com/office/drawing/2014/main" id="{E2A889FB-1DCB-AC4D-AB5B-F65AA1102E3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100CB3B3-052E-624A-B96D-C4553D74E2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コネクタ 122">
              <a:extLst>
                <a:ext uri="{FF2B5EF4-FFF2-40B4-BE49-F238E27FC236}">
                  <a16:creationId xmlns:a16="http://schemas.microsoft.com/office/drawing/2014/main" id="{7AC954A1-AFEF-344F-8F9C-5BAEAF70597A}"/>
                </a:ext>
              </a:extLst>
            </p:cNvPr>
            <p:cNvCxnSpPr>
              <a:stCxn id="122" idx="6"/>
              <a:endCxn id="12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4" name="図形グループ 162">
            <a:extLst>
              <a:ext uri="{FF2B5EF4-FFF2-40B4-BE49-F238E27FC236}">
                <a16:creationId xmlns:a16="http://schemas.microsoft.com/office/drawing/2014/main" id="{27387C46-1B41-6845-99C2-4D5EE1B958CF}"/>
              </a:ext>
            </a:extLst>
          </p:cNvPr>
          <p:cNvGrpSpPr/>
          <p:nvPr/>
        </p:nvGrpSpPr>
        <p:grpSpPr>
          <a:xfrm>
            <a:off x="710565" y="4770160"/>
            <a:ext cx="317500" cy="157483"/>
            <a:chOff x="6769100" y="1390650"/>
            <a:chExt cx="317500" cy="157483"/>
          </a:xfrm>
        </p:grpSpPr>
        <p:sp>
          <p:nvSpPr>
            <p:cNvPr id="125" name="正方形/長方形 124">
              <a:extLst>
                <a:ext uri="{FF2B5EF4-FFF2-40B4-BE49-F238E27FC236}">
                  <a16:creationId xmlns:a16="http://schemas.microsoft.com/office/drawing/2014/main" id="{A8444608-566D-264E-BC57-CCC444DF1B9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45D5B955-CA00-0843-BB10-A0550F9E936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7" name="直線コネクタ 126">
              <a:extLst>
                <a:ext uri="{FF2B5EF4-FFF2-40B4-BE49-F238E27FC236}">
                  <a16:creationId xmlns:a16="http://schemas.microsoft.com/office/drawing/2014/main" id="{8E25935F-0579-6243-A53A-0A7496418883}"/>
                </a:ext>
              </a:extLst>
            </p:cNvPr>
            <p:cNvCxnSpPr>
              <a:stCxn id="126" idx="6"/>
              <a:endCxn id="12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図形グループ 166">
            <a:extLst>
              <a:ext uri="{FF2B5EF4-FFF2-40B4-BE49-F238E27FC236}">
                <a16:creationId xmlns:a16="http://schemas.microsoft.com/office/drawing/2014/main" id="{9598E556-A7D5-004D-8D96-750AB81892D3}"/>
              </a:ext>
            </a:extLst>
          </p:cNvPr>
          <p:cNvGrpSpPr/>
          <p:nvPr/>
        </p:nvGrpSpPr>
        <p:grpSpPr>
          <a:xfrm>
            <a:off x="710565" y="4951753"/>
            <a:ext cx="317500" cy="157483"/>
            <a:chOff x="6769100" y="1390650"/>
            <a:chExt cx="317500" cy="157483"/>
          </a:xfrm>
        </p:grpSpPr>
        <p:sp>
          <p:nvSpPr>
            <p:cNvPr id="129" name="正方形/長方形 128">
              <a:extLst>
                <a:ext uri="{FF2B5EF4-FFF2-40B4-BE49-F238E27FC236}">
                  <a16:creationId xmlns:a16="http://schemas.microsoft.com/office/drawing/2014/main" id="{DBF51BB9-4B37-5C40-BF91-2C1F46EC40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a:extLst>
                <a:ext uri="{FF2B5EF4-FFF2-40B4-BE49-F238E27FC236}">
                  <a16:creationId xmlns:a16="http://schemas.microsoft.com/office/drawing/2014/main" id="{A8443BA0-63D3-E741-BFD0-267CF78BA2A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 name="直線コネクタ 130">
              <a:extLst>
                <a:ext uri="{FF2B5EF4-FFF2-40B4-BE49-F238E27FC236}">
                  <a16:creationId xmlns:a16="http://schemas.microsoft.com/office/drawing/2014/main" id="{1F61BC5C-ADAA-6843-821D-B32099159DF6}"/>
                </a:ext>
              </a:extLst>
            </p:cNvPr>
            <p:cNvCxnSpPr>
              <a:stCxn id="130" idx="6"/>
              <a:endCxn id="12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 name="図形グループ 174">
            <a:extLst>
              <a:ext uri="{FF2B5EF4-FFF2-40B4-BE49-F238E27FC236}">
                <a16:creationId xmlns:a16="http://schemas.microsoft.com/office/drawing/2014/main" id="{3F115C99-C4F3-0245-9C3D-91D462AA47C1}"/>
              </a:ext>
            </a:extLst>
          </p:cNvPr>
          <p:cNvGrpSpPr/>
          <p:nvPr/>
        </p:nvGrpSpPr>
        <p:grpSpPr>
          <a:xfrm>
            <a:off x="710565" y="5127441"/>
            <a:ext cx="317500" cy="157483"/>
            <a:chOff x="6769100" y="1390650"/>
            <a:chExt cx="317500" cy="157483"/>
          </a:xfrm>
        </p:grpSpPr>
        <p:sp>
          <p:nvSpPr>
            <p:cNvPr id="133" name="正方形/長方形 132">
              <a:extLst>
                <a:ext uri="{FF2B5EF4-FFF2-40B4-BE49-F238E27FC236}">
                  <a16:creationId xmlns:a16="http://schemas.microsoft.com/office/drawing/2014/main" id="{39FCA549-5C8F-E646-BC2E-490287BB357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a:extLst>
                <a:ext uri="{FF2B5EF4-FFF2-40B4-BE49-F238E27FC236}">
                  <a16:creationId xmlns:a16="http://schemas.microsoft.com/office/drawing/2014/main" id="{414EEE16-045F-0941-8061-FC7C30E823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5" name="直線コネクタ 134">
              <a:extLst>
                <a:ext uri="{FF2B5EF4-FFF2-40B4-BE49-F238E27FC236}">
                  <a16:creationId xmlns:a16="http://schemas.microsoft.com/office/drawing/2014/main" id="{C3A57C1B-F8C9-834F-BF2C-38F5A85BDF9C}"/>
                </a:ext>
              </a:extLst>
            </p:cNvPr>
            <p:cNvCxnSpPr>
              <a:stCxn id="134" idx="6"/>
              <a:endCxn id="13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 name="図形グループ 178">
            <a:extLst>
              <a:ext uri="{FF2B5EF4-FFF2-40B4-BE49-F238E27FC236}">
                <a16:creationId xmlns:a16="http://schemas.microsoft.com/office/drawing/2014/main" id="{71382982-F664-154C-891A-75A4678A9BAA}"/>
              </a:ext>
            </a:extLst>
          </p:cNvPr>
          <p:cNvGrpSpPr/>
          <p:nvPr/>
        </p:nvGrpSpPr>
        <p:grpSpPr>
          <a:xfrm>
            <a:off x="1075971" y="4576698"/>
            <a:ext cx="317500" cy="157483"/>
            <a:chOff x="6769100" y="1390650"/>
            <a:chExt cx="317500" cy="157483"/>
          </a:xfrm>
        </p:grpSpPr>
        <p:sp>
          <p:nvSpPr>
            <p:cNvPr id="137" name="正方形/長方形 136">
              <a:extLst>
                <a:ext uri="{FF2B5EF4-FFF2-40B4-BE49-F238E27FC236}">
                  <a16:creationId xmlns:a16="http://schemas.microsoft.com/office/drawing/2014/main" id="{67B475DE-4332-4B4E-93A1-ADF31D3B27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円/楕円 137">
              <a:extLst>
                <a:ext uri="{FF2B5EF4-FFF2-40B4-BE49-F238E27FC236}">
                  <a16:creationId xmlns:a16="http://schemas.microsoft.com/office/drawing/2014/main" id="{722C1833-FA3E-D34F-9F7A-F24EBC32AB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9" name="直線コネクタ 138">
              <a:extLst>
                <a:ext uri="{FF2B5EF4-FFF2-40B4-BE49-F238E27FC236}">
                  <a16:creationId xmlns:a16="http://schemas.microsoft.com/office/drawing/2014/main" id="{FB5FA2DE-6C12-E143-8F0D-B5A7073698DF}"/>
                </a:ext>
              </a:extLst>
            </p:cNvPr>
            <p:cNvCxnSpPr>
              <a:stCxn id="138" idx="6"/>
              <a:endCxn id="13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 name="図形グループ 182">
            <a:extLst>
              <a:ext uri="{FF2B5EF4-FFF2-40B4-BE49-F238E27FC236}">
                <a16:creationId xmlns:a16="http://schemas.microsoft.com/office/drawing/2014/main" id="{8BC7FA32-C285-F145-8413-978842A48C29}"/>
              </a:ext>
            </a:extLst>
          </p:cNvPr>
          <p:cNvGrpSpPr/>
          <p:nvPr/>
        </p:nvGrpSpPr>
        <p:grpSpPr>
          <a:xfrm>
            <a:off x="1075971" y="4770160"/>
            <a:ext cx="317500" cy="157483"/>
            <a:chOff x="6769100" y="1390650"/>
            <a:chExt cx="317500" cy="157483"/>
          </a:xfrm>
        </p:grpSpPr>
        <p:sp>
          <p:nvSpPr>
            <p:cNvPr id="141" name="正方形/長方形 140">
              <a:extLst>
                <a:ext uri="{FF2B5EF4-FFF2-40B4-BE49-F238E27FC236}">
                  <a16:creationId xmlns:a16="http://schemas.microsoft.com/office/drawing/2014/main" id="{53343B8C-7916-4742-80E4-2F7A759F40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C6CD6B95-BCA9-4A4A-9C5F-DE555A9100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3" name="直線コネクタ 142">
              <a:extLst>
                <a:ext uri="{FF2B5EF4-FFF2-40B4-BE49-F238E27FC236}">
                  <a16:creationId xmlns:a16="http://schemas.microsoft.com/office/drawing/2014/main" id="{E40CA8D1-9D81-0948-9426-EEDD31678AF8}"/>
                </a:ext>
              </a:extLst>
            </p:cNvPr>
            <p:cNvCxnSpPr>
              <a:stCxn id="142" idx="6"/>
              <a:endCxn id="1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 name="図形グループ 186">
            <a:extLst>
              <a:ext uri="{FF2B5EF4-FFF2-40B4-BE49-F238E27FC236}">
                <a16:creationId xmlns:a16="http://schemas.microsoft.com/office/drawing/2014/main" id="{007EFA1F-4961-6D42-ACB7-2F867A062158}"/>
              </a:ext>
            </a:extLst>
          </p:cNvPr>
          <p:cNvGrpSpPr/>
          <p:nvPr/>
        </p:nvGrpSpPr>
        <p:grpSpPr>
          <a:xfrm>
            <a:off x="1075971" y="4951753"/>
            <a:ext cx="317500" cy="157483"/>
            <a:chOff x="6769100" y="1390650"/>
            <a:chExt cx="317500" cy="157483"/>
          </a:xfrm>
        </p:grpSpPr>
        <p:sp>
          <p:nvSpPr>
            <p:cNvPr id="145" name="正方形/長方形 144">
              <a:extLst>
                <a:ext uri="{FF2B5EF4-FFF2-40B4-BE49-F238E27FC236}">
                  <a16:creationId xmlns:a16="http://schemas.microsoft.com/office/drawing/2014/main" id="{1432FCB7-ACCC-4B4B-9DC8-D4FC4CCBE1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円/楕円 145">
              <a:extLst>
                <a:ext uri="{FF2B5EF4-FFF2-40B4-BE49-F238E27FC236}">
                  <a16:creationId xmlns:a16="http://schemas.microsoft.com/office/drawing/2014/main" id="{ABB30A91-D56D-8E41-BE12-3593DD22575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7" name="直線コネクタ 146">
              <a:extLst>
                <a:ext uri="{FF2B5EF4-FFF2-40B4-BE49-F238E27FC236}">
                  <a16:creationId xmlns:a16="http://schemas.microsoft.com/office/drawing/2014/main" id="{2D3E59A9-F11F-A34C-95E4-E57A73BCD50C}"/>
                </a:ext>
              </a:extLst>
            </p:cNvPr>
            <p:cNvCxnSpPr>
              <a:stCxn id="146" idx="6"/>
              <a:endCxn id="1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 name="図形グループ 194">
            <a:extLst>
              <a:ext uri="{FF2B5EF4-FFF2-40B4-BE49-F238E27FC236}">
                <a16:creationId xmlns:a16="http://schemas.microsoft.com/office/drawing/2014/main" id="{558F4C67-7134-B749-86E7-AA9C72FC0F14}"/>
              </a:ext>
            </a:extLst>
          </p:cNvPr>
          <p:cNvGrpSpPr/>
          <p:nvPr/>
        </p:nvGrpSpPr>
        <p:grpSpPr>
          <a:xfrm>
            <a:off x="1075971" y="5127441"/>
            <a:ext cx="317500" cy="157483"/>
            <a:chOff x="6769100" y="1390650"/>
            <a:chExt cx="317500" cy="157483"/>
          </a:xfrm>
        </p:grpSpPr>
        <p:sp>
          <p:nvSpPr>
            <p:cNvPr id="149" name="正方形/長方形 148">
              <a:extLst>
                <a:ext uri="{FF2B5EF4-FFF2-40B4-BE49-F238E27FC236}">
                  <a16:creationId xmlns:a16="http://schemas.microsoft.com/office/drawing/2014/main" id="{0FB3F574-811B-434B-B5DC-A5D75A9E1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円/楕円 149">
              <a:extLst>
                <a:ext uri="{FF2B5EF4-FFF2-40B4-BE49-F238E27FC236}">
                  <a16:creationId xmlns:a16="http://schemas.microsoft.com/office/drawing/2014/main" id="{43F80097-2F80-EE42-8273-643310AB3C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1" name="直線コネクタ 150">
              <a:extLst>
                <a:ext uri="{FF2B5EF4-FFF2-40B4-BE49-F238E27FC236}">
                  <a16:creationId xmlns:a16="http://schemas.microsoft.com/office/drawing/2014/main" id="{6E319BE4-21A1-7245-A6F6-CCAD5A258069}"/>
                </a:ext>
              </a:extLst>
            </p:cNvPr>
            <p:cNvCxnSpPr>
              <a:stCxn id="150" idx="6"/>
              <a:endCxn id="1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 name="図形グループ 198">
            <a:extLst>
              <a:ext uri="{FF2B5EF4-FFF2-40B4-BE49-F238E27FC236}">
                <a16:creationId xmlns:a16="http://schemas.microsoft.com/office/drawing/2014/main" id="{CED4F99B-DDFB-3749-9917-4B00D7D787B8}"/>
              </a:ext>
            </a:extLst>
          </p:cNvPr>
          <p:cNvGrpSpPr/>
          <p:nvPr/>
        </p:nvGrpSpPr>
        <p:grpSpPr>
          <a:xfrm>
            <a:off x="1446225" y="4579239"/>
            <a:ext cx="317500" cy="157483"/>
            <a:chOff x="6769100" y="1390650"/>
            <a:chExt cx="317500" cy="157483"/>
          </a:xfrm>
        </p:grpSpPr>
        <p:sp>
          <p:nvSpPr>
            <p:cNvPr id="153" name="正方形/長方形 152">
              <a:extLst>
                <a:ext uri="{FF2B5EF4-FFF2-40B4-BE49-F238E27FC236}">
                  <a16:creationId xmlns:a16="http://schemas.microsoft.com/office/drawing/2014/main" id="{1D94FA08-9D10-DA45-B539-67DCDEDECFC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1576A4F5-2255-8543-B9CE-10AD8EF50C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5" name="直線コネクタ 154">
              <a:extLst>
                <a:ext uri="{FF2B5EF4-FFF2-40B4-BE49-F238E27FC236}">
                  <a16:creationId xmlns:a16="http://schemas.microsoft.com/office/drawing/2014/main" id="{0F5EB960-F097-7C49-87F4-D532C138519A}"/>
                </a:ext>
              </a:extLst>
            </p:cNvPr>
            <p:cNvCxnSpPr>
              <a:stCxn id="154" idx="6"/>
              <a:endCxn id="1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202">
            <a:extLst>
              <a:ext uri="{FF2B5EF4-FFF2-40B4-BE49-F238E27FC236}">
                <a16:creationId xmlns:a16="http://schemas.microsoft.com/office/drawing/2014/main" id="{BB4ADD50-A644-1140-BDA6-49FC2606477C}"/>
              </a:ext>
            </a:extLst>
          </p:cNvPr>
          <p:cNvGrpSpPr/>
          <p:nvPr/>
        </p:nvGrpSpPr>
        <p:grpSpPr>
          <a:xfrm>
            <a:off x="1446225" y="4772701"/>
            <a:ext cx="317500" cy="157483"/>
            <a:chOff x="6769100" y="1390650"/>
            <a:chExt cx="317500" cy="157483"/>
          </a:xfrm>
        </p:grpSpPr>
        <p:sp>
          <p:nvSpPr>
            <p:cNvPr id="157" name="正方形/長方形 156">
              <a:extLst>
                <a:ext uri="{FF2B5EF4-FFF2-40B4-BE49-F238E27FC236}">
                  <a16:creationId xmlns:a16="http://schemas.microsoft.com/office/drawing/2014/main" id="{E158806B-424C-0A4C-A89F-8216144D2B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円/楕円 157">
              <a:extLst>
                <a:ext uri="{FF2B5EF4-FFF2-40B4-BE49-F238E27FC236}">
                  <a16:creationId xmlns:a16="http://schemas.microsoft.com/office/drawing/2014/main" id="{9E434413-A935-5045-B6E7-3391402345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9" name="直線コネクタ 158">
              <a:extLst>
                <a:ext uri="{FF2B5EF4-FFF2-40B4-BE49-F238E27FC236}">
                  <a16:creationId xmlns:a16="http://schemas.microsoft.com/office/drawing/2014/main" id="{14C71E4A-4D96-A340-8F1F-5C693CB89658}"/>
                </a:ext>
              </a:extLst>
            </p:cNvPr>
            <p:cNvCxnSpPr>
              <a:stCxn id="158" idx="6"/>
              <a:endCxn id="1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0" name="図形グループ 206">
            <a:extLst>
              <a:ext uri="{FF2B5EF4-FFF2-40B4-BE49-F238E27FC236}">
                <a16:creationId xmlns:a16="http://schemas.microsoft.com/office/drawing/2014/main" id="{24A0E8BA-E05D-2247-B7AB-F7EEEF3B896D}"/>
              </a:ext>
            </a:extLst>
          </p:cNvPr>
          <p:cNvGrpSpPr/>
          <p:nvPr/>
        </p:nvGrpSpPr>
        <p:grpSpPr>
          <a:xfrm>
            <a:off x="1446225" y="4954294"/>
            <a:ext cx="317500" cy="157483"/>
            <a:chOff x="6769100" y="1390650"/>
            <a:chExt cx="317500" cy="157483"/>
          </a:xfrm>
        </p:grpSpPr>
        <p:sp>
          <p:nvSpPr>
            <p:cNvPr id="161" name="正方形/長方形 160">
              <a:extLst>
                <a:ext uri="{FF2B5EF4-FFF2-40B4-BE49-F238E27FC236}">
                  <a16:creationId xmlns:a16="http://schemas.microsoft.com/office/drawing/2014/main" id="{D6BC6009-2CBC-A84C-A46E-2E9CA365C6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a:extLst>
                <a:ext uri="{FF2B5EF4-FFF2-40B4-BE49-F238E27FC236}">
                  <a16:creationId xmlns:a16="http://schemas.microsoft.com/office/drawing/2014/main" id="{35B14A73-63D0-0042-BFC7-CDA84E168A5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3" name="直線コネクタ 162">
              <a:extLst>
                <a:ext uri="{FF2B5EF4-FFF2-40B4-BE49-F238E27FC236}">
                  <a16:creationId xmlns:a16="http://schemas.microsoft.com/office/drawing/2014/main" id="{0926860C-FA9D-EB4B-B7C0-34DE3DEC22C1}"/>
                </a:ext>
              </a:extLst>
            </p:cNvPr>
            <p:cNvCxnSpPr>
              <a:stCxn id="162" idx="6"/>
              <a:endCxn id="1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 name="図形グループ 214">
            <a:extLst>
              <a:ext uri="{FF2B5EF4-FFF2-40B4-BE49-F238E27FC236}">
                <a16:creationId xmlns:a16="http://schemas.microsoft.com/office/drawing/2014/main" id="{7B21E7C7-C506-2D49-A803-A95EDA94C332}"/>
              </a:ext>
            </a:extLst>
          </p:cNvPr>
          <p:cNvGrpSpPr/>
          <p:nvPr/>
        </p:nvGrpSpPr>
        <p:grpSpPr>
          <a:xfrm>
            <a:off x="1446225" y="5129982"/>
            <a:ext cx="317500" cy="157483"/>
            <a:chOff x="6769100" y="1390650"/>
            <a:chExt cx="317500" cy="157483"/>
          </a:xfrm>
        </p:grpSpPr>
        <p:sp>
          <p:nvSpPr>
            <p:cNvPr id="165" name="正方形/長方形 164">
              <a:extLst>
                <a:ext uri="{FF2B5EF4-FFF2-40B4-BE49-F238E27FC236}">
                  <a16:creationId xmlns:a16="http://schemas.microsoft.com/office/drawing/2014/main" id="{769DA629-D6D7-1A4A-B607-AE9215965B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C54E07E8-CB57-DB45-AAB4-2D9C1B08EF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DA550F39-20C1-1341-A9B9-6533732BA57A}"/>
                </a:ext>
              </a:extLst>
            </p:cNvPr>
            <p:cNvCxnSpPr>
              <a:stCxn id="166" idx="6"/>
              <a:endCxn id="1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8" name="フローチャート: 磁気ディスク 167">
            <a:extLst>
              <a:ext uri="{FF2B5EF4-FFF2-40B4-BE49-F238E27FC236}">
                <a16:creationId xmlns:a16="http://schemas.microsoft.com/office/drawing/2014/main" id="{91555C46-A8CD-384E-802D-E0A5964A8570}"/>
              </a:ext>
            </a:extLst>
          </p:cNvPr>
          <p:cNvSpPr/>
          <p:nvPr/>
        </p:nvSpPr>
        <p:spPr>
          <a:xfrm>
            <a:off x="1817582"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9" name="フローチャート: 磁気ディスク 168">
            <a:extLst>
              <a:ext uri="{FF2B5EF4-FFF2-40B4-BE49-F238E27FC236}">
                <a16:creationId xmlns:a16="http://schemas.microsoft.com/office/drawing/2014/main" id="{99BD86C2-F547-AD4D-94BE-858F73DDA949}"/>
              </a:ext>
            </a:extLst>
          </p:cNvPr>
          <p:cNvSpPr/>
          <p:nvPr/>
        </p:nvSpPr>
        <p:spPr>
          <a:xfrm>
            <a:off x="1817582"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0" name="フローチャート: 磁気ディスク 169">
            <a:extLst>
              <a:ext uri="{FF2B5EF4-FFF2-40B4-BE49-F238E27FC236}">
                <a16:creationId xmlns:a16="http://schemas.microsoft.com/office/drawing/2014/main" id="{B753A1B7-C4E4-D945-A69C-52510970CF16}"/>
              </a:ext>
            </a:extLst>
          </p:cNvPr>
          <p:cNvSpPr/>
          <p:nvPr/>
        </p:nvSpPr>
        <p:spPr>
          <a:xfrm>
            <a:off x="2238441"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1" name="フローチャート: 磁気ディスク 170">
            <a:extLst>
              <a:ext uri="{FF2B5EF4-FFF2-40B4-BE49-F238E27FC236}">
                <a16:creationId xmlns:a16="http://schemas.microsoft.com/office/drawing/2014/main" id="{59150FA8-F00E-284A-9FCC-9B79FCF49385}"/>
              </a:ext>
            </a:extLst>
          </p:cNvPr>
          <p:cNvSpPr/>
          <p:nvPr/>
        </p:nvSpPr>
        <p:spPr>
          <a:xfrm>
            <a:off x="2238441"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2" name="フローチャート: 磁気ディスク 171">
            <a:extLst>
              <a:ext uri="{FF2B5EF4-FFF2-40B4-BE49-F238E27FC236}">
                <a16:creationId xmlns:a16="http://schemas.microsoft.com/office/drawing/2014/main" id="{4CBA1870-D793-A748-B28B-BB445334184A}"/>
              </a:ext>
            </a:extLst>
          </p:cNvPr>
          <p:cNvSpPr/>
          <p:nvPr/>
        </p:nvSpPr>
        <p:spPr>
          <a:xfrm>
            <a:off x="2238441"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3" name="フローチャート: 磁気ディスク 172">
            <a:extLst>
              <a:ext uri="{FF2B5EF4-FFF2-40B4-BE49-F238E27FC236}">
                <a16:creationId xmlns:a16="http://schemas.microsoft.com/office/drawing/2014/main" id="{5C96C8AA-9705-2548-8A28-4E420BE5BD95}"/>
              </a:ext>
            </a:extLst>
          </p:cNvPr>
          <p:cNvSpPr/>
          <p:nvPr/>
        </p:nvSpPr>
        <p:spPr>
          <a:xfrm>
            <a:off x="2672254"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4" name="フローチャート: 磁気ディスク 173">
            <a:extLst>
              <a:ext uri="{FF2B5EF4-FFF2-40B4-BE49-F238E27FC236}">
                <a16:creationId xmlns:a16="http://schemas.microsoft.com/office/drawing/2014/main" id="{7A19C6F3-5B54-2B4F-B99A-FB37E0AF6E73}"/>
              </a:ext>
            </a:extLst>
          </p:cNvPr>
          <p:cNvSpPr/>
          <p:nvPr/>
        </p:nvSpPr>
        <p:spPr>
          <a:xfrm>
            <a:off x="2672254"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5" name="フローチャート: 磁気ディスク 174">
            <a:extLst>
              <a:ext uri="{FF2B5EF4-FFF2-40B4-BE49-F238E27FC236}">
                <a16:creationId xmlns:a16="http://schemas.microsoft.com/office/drawing/2014/main" id="{75DF148E-A0FA-1C4F-8369-1A99217ECA09}"/>
              </a:ext>
            </a:extLst>
          </p:cNvPr>
          <p:cNvSpPr/>
          <p:nvPr/>
        </p:nvSpPr>
        <p:spPr>
          <a:xfrm>
            <a:off x="2672254"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pic>
        <p:nvPicPr>
          <p:cNvPr id="176" name="図 175">
            <a:extLst>
              <a:ext uri="{FF2B5EF4-FFF2-40B4-BE49-F238E27FC236}">
                <a16:creationId xmlns:a16="http://schemas.microsoft.com/office/drawing/2014/main" id="{B6F2862C-9511-DA40-8F1F-A9A5645F6D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7034" y="3483150"/>
            <a:ext cx="1362753" cy="1216567"/>
          </a:xfrm>
          <a:prstGeom prst="rect">
            <a:avLst/>
          </a:prstGeom>
        </p:spPr>
      </p:pic>
      <p:pic>
        <p:nvPicPr>
          <p:cNvPr id="177" name="図 176">
            <a:extLst>
              <a:ext uri="{FF2B5EF4-FFF2-40B4-BE49-F238E27FC236}">
                <a16:creationId xmlns:a16="http://schemas.microsoft.com/office/drawing/2014/main" id="{348D8D3F-9F0A-F34A-86A6-B17CD4771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294" y="1912312"/>
            <a:ext cx="1321494" cy="1060499"/>
          </a:xfrm>
          <a:prstGeom prst="rect">
            <a:avLst/>
          </a:prstGeom>
        </p:spPr>
      </p:pic>
      <p:pic>
        <p:nvPicPr>
          <p:cNvPr id="178" name="図 177">
            <a:extLst>
              <a:ext uri="{FF2B5EF4-FFF2-40B4-BE49-F238E27FC236}">
                <a16:creationId xmlns:a16="http://schemas.microsoft.com/office/drawing/2014/main" id="{AD95A90F-C04D-FF4B-AC52-E42CBC0819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8294" y="4949063"/>
            <a:ext cx="1321493" cy="1321493"/>
          </a:xfrm>
          <a:prstGeom prst="rect">
            <a:avLst/>
          </a:prstGeom>
        </p:spPr>
      </p:pic>
      <p:sp>
        <p:nvSpPr>
          <p:cNvPr id="179" name="テキスト ボックス 178">
            <a:extLst>
              <a:ext uri="{FF2B5EF4-FFF2-40B4-BE49-F238E27FC236}">
                <a16:creationId xmlns:a16="http://schemas.microsoft.com/office/drawing/2014/main" id="{B4E00FA4-2EC1-F747-A884-E98A6C2CE669}"/>
              </a:ext>
            </a:extLst>
          </p:cNvPr>
          <p:cNvSpPr txBox="1"/>
          <p:nvPr/>
        </p:nvSpPr>
        <p:spPr>
          <a:xfrm>
            <a:off x="681316" y="2704227"/>
            <a:ext cx="2339102" cy="276999"/>
          </a:xfrm>
          <a:prstGeom prst="rect">
            <a:avLst/>
          </a:prstGeom>
          <a:noFill/>
        </p:spPr>
        <p:txBody>
          <a:bodyPr wrap="none" rtlCol="0">
            <a:spAutoFit/>
          </a:bodyPr>
          <a:lstStyle/>
          <a:p>
            <a:pPr algn="ctr"/>
            <a:r>
              <a:rPr lang="ja-JP" altLang="en-US" sz="1200">
                <a:latin typeface="Meiryo" panose="020B0604030504040204" pitchFamily="34" charset="-128"/>
                <a:ea typeface="Meiryo" panose="020B0604030504040204" pitchFamily="34" charset="-128"/>
              </a:rPr>
              <a:t>コンピュータのハードやソフト</a:t>
            </a:r>
            <a:endParaRPr kumimoji="1" lang="en-US" altLang="ja-JP" sz="1200" dirty="0">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390C40E9-5FF0-CC45-9854-116FCED937E3}"/>
              </a:ext>
            </a:extLst>
          </p:cNvPr>
          <p:cNvSpPr/>
          <p:nvPr/>
        </p:nvSpPr>
        <p:spPr>
          <a:xfrm>
            <a:off x="536270" y="1490093"/>
            <a:ext cx="1723549" cy="461665"/>
          </a:xfrm>
          <a:prstGeom prst="rect">
            <a:avLst/>
          </a:prstGeom>
        </p:spPr>
        <p:txBody>
          <a:bodyPr wrap="none">
            <a:spAutoFit/>
          </a:bodyPr>
          <a:lstStyle/>
          <a:p>
            <a:r>
              <a:rPr lang="ja-JP" altLang="en-US" sz="2400">
                <a:latin typeface="Meiryo" panose="020B0604030504040204" pitchFamily="34" charset="-128"/>
                <a:ea typeface="Meiryo" panose="020B0604030504040204" pitchFamily="34" charset="-128"/>
              </a:rPr>
              <a:t>物理的実態</a:t>
            </a:r>
            <a:endParaRPr lang="en-US" altLang="ja-JP" sz="2400" dirty="0">
              <a:latin typeface="Meiryo" panose="020B0604030504040204" pitchFamily="34" charset="-128"/>
              <a:ea typeface="Meiryo" panose="020B0604030504040204" pitchFamily="34" charset="-128"/>
            </a:endParaRPr>
          </a:p>
        </p:txBody>
      </p:sp>
      <p:sp>
        <p:nvSpPr>
          <p:cNvPr id="182" name="正方形/長方形 181">
            <a:extLst>
              <a:ext uri="{FF2B5EF4-FFF2-40B4-BE49-F238E27FC236}">
                <a16:creationId xmlns:a16="http://schemas.microsoft.com/office/drawing/2014/main" id="{88C18C8D-86FD-F84C-AB5D-76344F03D609}"/>
              </a:ext>
            </a:extLst>
          </p:cNvPr>
          <p:cNvSpPr/>
          <p:nvPr/>
        </p:nvSpPr>
        <p:spPr>
          <a:xfrm>
            <a:off x="4817034" y="1490094"/>
            <a:ext cx="1723549" cy="461665"/>
          </a:xfrm>
          <a:prstGeom prst="rect">
            <a:avLst/>
          </a:prstGeom>
        </p:spPr>
        <p:txBody>
          <a:bodyPr wrap="none">
            <a:spAutoFit/>
          </a:bodyPr>
          <a:lstStyle/>
          <a:p>
            <a:r>
              <a:rPr lang="ja-JP" altLang="en-US" sz="2400">
                <a:latin typeface="Meiryo" panose="020B0604030504040204" pitchFamily="34" charset="-128"/>
                <a:ea typeface="Meiryo" panose="020B0604030504040204" pitchFamily="34" charset="-128"/>
              </a:rPr>
              <a:t>実質的機能</a:t>
            </a:r>
            <a:endParaRPr lang="en-US" altLang="ja-JP" sz="2400" dirty="0">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1EDA6C0A-A467-0741-B418-8D67D7539A5C}"/>
              </a:ext>
            </a:extLst>
          </p:cNvPr>
          <p:cNvSpPr txBox="1"/>
          <p:nvPr/>
        </p:nvSpPr>
        <p:spPr>
          <a:xfrm>
            <a:off x="6179787" y="1912312"/>
            <a:ext cx="2339102" cy="584775"/>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自分専用の</a:t>
            </a:r>
            <a:endParaRPr kumimoji="1"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コンピュータ･システム</a:t>
            </a:r>
          </a:p>
        </p:txBody>
      </p:sp>
      <p:sp>
        <p:nvSpPr>
          <p:cNvPr id="184" name="テキスト ボックス 183">
            <a:extLst>
              <a:ext uri="{FF2B5EF4-FFF2-40B4-BE49-F238E27FC236}">
                <a16:creationId xmlns:a16="http://schemas.microsoft.com/office/drawing/2014/main" id="{3199C8EB-5747-0B40-A469-385DA912DA30}"/>
              </a:ext>
            </a:extLst>
          </p:cNvPr>
          <p:cNvSpPr txBox="1"/>
          <p:nvPr/>
        </p:nvSpPr>
        <p:spPr>
          <a:xfrm>
            <a:off x="6179787" y="3483150"/>
            <a:ext cx="223651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周りの風景や建造物と</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重ね合わされた情報</a:t>
            </a:r>
          </a:p>
        </p:txBody>
      </p:sp>
      <p:sp>
        <p:nvSpPr>
          <p:cNvPr id="186" name="テキスト ボックス 185">
            <a:extLst>
              <a:ext uri="{FF2B5EF4-FFF2-40B4-BE49-F238E27FC236}">
                <a16:creationId xmlns:a16="http://schemas.microsoft.com/office/drawing/2014/main" id="{E786BCA3-420F-A344-BCCB-E74436C0275D}"/>
              </a:ext>
            </a:extLst>
          </p:cNvPr>
          <p:cNvSpPr txBox="1"/>
          <p:nvPr/>
        </p:nvSpPr>
        <p:spPr>
          <a:xfrm>
            <a:off x="6179787" y="4949063"/>
            <a:ext cx="2108269" cy="584775"/>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3D</a:t>
            </a:r>
            <a:r>
              <a:rPr kumimoji="1" lang="ja-JP" altLang="en-US" sz="1600">
                <a:latin typeface="Meiryo" panose="020B0604030504040204" pitchFamily="34" charset="-128"/>
                <a:ea typeface="Meiryo" panose="020B0604030504040204" pitchFamily="34" charset="-128"/>
              </a:rPr>
              <a:t>で描かれた</a:t>
            </a:r>
            <a:r>
              <a:rPr lang="ja-JP" altLang="en-US" sz="1600">
                <a:latin typeface="Meiryo" panose="020B0604030504040204" pitchFamily="34" charset="-128"/>
                <a:ea typeface="Meiryo" panose="020B0604030504040204" pitchFamily="34" charset="-128"/>
              </a:rPr>
              <a:t>地図や</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障害物や建物の情報</a:t>
            </a:r>
          </a:p>
        </p:txBody>
      </p:sp>
      <p:sp>
        <p:nvSpPr>
          <p:cNvPr id="187" name="テキスト ボックス 186">
            <a:extLst>
              <a:ext uri="{FF2B5EF4-FFF2-40B4-BE49-F238E27FC236}">
                <a16:creationId xmlns:a16="http://schemas.microsoft.com/office/drawing/2014/main" id="{88E000D6-C630-8541-8B27-4E2BCD4D3406}"/>
              </a:ext>
            </a:extLst>
          </p:cNvPr>
          <p:cNvSpPr txBox="1"/>
          <p:nvPr/>
        </p:nvSpPr>
        <p:spPr>
          <a:xfrm>
            <a:off x="6179787" y="2565672"/>
            <a:ext cx="2563522" cy="338554"/>
          </a:xfrm>
          <a:prstGeom prst="rect">
            <a:avLst/>
          </a:prstGeom>
          <a:noFill/>
        </p:spPr>
        <p:txBody>
          <a:bodyPr wrap="none" rtlCol="0">
            <a:spAutoFit/>
          </a:bodyPr>
          <a:lstStyle/>
          <a:p>
            <a:r>
              <a:rPr kumimoji="1" lang="ja-JP" altLang="en-US" sz="1600" b="1">
                <a:latin typeface="Meiryo" panose="020B0604030504040204" pitchFamily="34" charset="-128"/>
                <a:ea typeface="Meiryo" panose="020B0604030504040204" pitchFamily="34" charset="-128"/>
              </a:rPr>
              <a:t>仮想マシン</a:t>
            </a:r>
            <a:r>
              <a:rPr lang="en-US" altLang="ja-JP" sz="1600" b="1" dirty="0">
                <a:latin typeface="Meiryo" panose="020B0604030504040204" pitchFamily="34" charset="-128"/>
                <a:ea typeface="Meiryo" panose="020B0604030504040204" pitchFamily="34" charset="-128"/>
              </a:rPr>
              <a:t>/</a:t>
            </a:r>
            <a:r>
              <a:rPr lang="ja-JP" altLang="en-US" sz="1600" b="1">
                <a:latin typeface="Meiryo" panose="020B0604030504040204" pitchFamily="34" charset="-128"/>
                <a:ea typeface="Meiryo" panose="020B0604030504040204" pitchFamily="34" charset="-128"/>
              </a:rPr>
              <a:t>仮想システム</a:t>
            </a:r>
            <a:endParaRPr kumimoji="1" lang="ja-JP" altLang="en-US" sz="1600" b="1">
              <a:latin typeface="Meiryo" panose="020B0604030504040204" pitchFamily="34" charset="-128"/>
              <a:ea typeface="Meiryo" panose="020B0604030504040204" pitchFamily="34" charset="-128"/>
            </a:endParaRPr>
          </a:p>
        </p:txBody>
      </p:sp>
      <p:sp>
        <p:nvSpPr>
          <p:cNvPr id="188" name="テキスト ボックス 187">
            <a:extLst>
              <a:ext uri="{FF2B5EF4-FFF2-40B4-BE49-F238E27FC236}">
                <a16:creationId xmlns:a16="http://schemas.microsoft.com/office/drawing/2014/main" id="{B99FB13B-6BF0-0347-8554-985D4A95391C}"/>
              </a:ext>
            </a:extLst>
          </p:cNvPr>
          <p:cNvSpPr txBox="1"/>
          <p:nvPr/>
        </p:nvSpPr>
        <p:spPr>
          <a:xfrm>
            <a:off x="6168098" y="4296859"/>
            <a:ext cx="1005403" cy="338554"/>
          </a:xfrm>
          <a:prstGeom prst="rect">
            <a:avLst/>
          </a:prstGeom>
          <a:noFill/>
        </p:spPr>
        <p:txBody>
          <a:bodyPr wrap="none" rtlCol="0">
            <a:spAutoFit/>
          </a:bodyPr>
          <a:lstStyle/>
          <a:p>
            <a:r>
              <a:rPr kumimoji="1" lang="ja-JP" altLang="en-US" sz="1600" b="1">
                <a:latin typeface="Meiryo" panose="020B0604030504040204" pitchFamily="34" charset="-128"/>
                <a:ea typeface="Meiryo" panose="020B0604030504040204" pitchFamily="34" charset="-128"/>
              </a:rPr>
              <a:t>仮想現実</a:t>
            </a:r>
          </a:p>
        </p:txBody>
      </p:sp>
      <p:sp>
        <p:nvSpPr>
          <p:cNvPr id="189" name="テキスト ボックス 188">
            <a:extLst>
              <a:ext uri="{FF2B5EF4-FFF2-40B4-BE49-F238E27FC236}">
                <a16:creationId xmlns:a16="http://schemas.microsoft.com/office/drawing/2014/main" id="{299F15A9-E275-7247-AF81-C890EBA3A4F1}"/>
              </a:ext>
            </a:extLst>
          </p:cNvPr>
          <p:cNvSpPr txBox="1"/>
          <p:nvPr/>
        </p:nvSpPr>
        <p:spPr>
          <a:xfrm>
            <a:off x="6126535" y="5846589"/>
            <a:ext cx="1511952" cy="338554"/>
          </a:xfrm>
          <a:prstGeom prst="rect">
            <a:avLst/>
          </a:prstGeom>
          <a:noFill/>
        </p:spPr>
        <p:txBody>
          <a:bodyPr wrap="none" rtlCol="0">
            <a:spAutoFit/>
          </a:bodyPr>
          <a:lstStyle/>
          <a:p>
            <a:r>
              <a:rPr kumimoji="1" lang="ja-JP" altLang="en-US" sz="1600" b="1">
                <a:latin typeface="Meiryo" panose="020B0604030504040204" pitchFamily="34" charset="-128"/>
                <a:ea typeface="Meiryo" panose="020B0604030504040204" pitchFamily="34" charset="-128"/>
              </a:rPr>
              <a:t>仮想</a:t>
            </a:r>
            <a:r>
              <a:rPr lang="en-US" altLang="ja-JP" sz="1600" b="1" dirty="0">
                <a:latin typeface="Meiryo" panose="020B0604030504040204" pitchFamily="34" charset="-128"/>
                <a:ea typeface="Meiryo" panose="020B0604030504040204" pitchFamily="34" charset="-128"/>
              </a:rPr>
              <a:t>3</a:t>
            </a:r>
            <a:r>
              <a:rPr kumimoji="1" lang="en-US" altLang="ja-JP" sz="1600" b="1" dirty="0">
                <a:latin typeface="Meiryo" panose="020B0604030504040204" pitchFamily="34" charset="-128"/>
                <a:ea typeface="Meiryo" panose="020B0604030504040204" pitchFamily="34" charset="-128"/>
              </a:rPr>
              <a:t>D</a:t>
            </a:r>
            <a:r>
              <a:rPr kumimoji="1" lang="ja-JP" altLang="en-US" sz="1600" b="1">
                <a:latin typeface="Meiryo" panose="020B0604030504040204" pitchFamily="34" charset="-128"/>
                <a:ea typeface="Meiryo" panose="020B0604030504040204" pitchFamily="34" charset="-128"/>
              </a:rPr>
              <a:t>マップ</a:t>
            </a:r>
          </a:p>
        </p:txBody>
      </p:sp>
      <p:sp>
        <p:nvSpPr>
          <p:cNvPr id="190" name="正方形/長方形 189">
            <a:extLst>
              <a:ext uri="{FF2B5EF4-FFF2-40B4-BE49-F238E27FC236}">
                <a16:creationId xmlns:a16="http://schemas.microsoft.com/office/drawing/2014/main" id="{D15611C2-0728-354C-ABBA-7DCD331C56E6}"/>
              </a:ext>
            </a:extLst>
          </p:cNvPr>
          <p:cNvSpPr/>
          <p:nvPr/>
        </p:nvSpPr>
        <p:spPr>
          <a:xfrm>
            <a:off x="3342005" y="1318159"/>
            <a:ext cx="1122434" cy="49523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右矢印 191">
            <a:extLst>
              <a:ext uri="{FF2B5EF4-FFF2-40B4-BE49-F238E27FC236}">
                <a16:creationId xmlns:a16="http://schemas.microsoft.com/office/drawing/2014/main" id="{45595230-39E7-8846-85E9-B7000C795582}"/>
              </a:ext>
            </a:extLst>
          </p:cNvPr>
          <p:cNvSpPr/>
          <p:nvPr/>
        </p:nvSpPr>
        <p:spPr>
          <a:xfrm>
            <a:off x="3154467" y="3931451"/>
            <a:ext cx="1662567"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右矢印 192">
            <a:extLst>
              <a:ext uri="{FF2B5EF4-FFF2-40B4-BE49-F238E27FC236}">
                <a16:creationId xmlns:a16="http://schemas.microsoft.com/office/drawing/2014/main" id="{A01740B0-983F-3C4F-B090-2B3B6AB94501}"/>
              </a:ext>
            </a:extLst>
          </p:cNvPr>
          <p:cNvSpPr/>
          <p:nvPr/>
        </p:nvSpPr>
        <p:spPr>
          <a:xfrm rot="19941563">
            <a:off x="3104071" y="2806053"/>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右矢印 193">
            <a:extLst>
              <a:ext uri="{FF2B5EF4-FFF2-40B4-BE49-F238E27FC236}">
                <a16:creationId xmlns:a16="http://schemas.microsoft.com/office/drawing/2014/main" id="{BA6A2157-C6C9-E642-807D-213655DC0EDE}"/>
              </a:ext>
            </a:extLst>
          </p:cNvPr>
          <p:cNvSpPr/>
          <p:nvPr/>
        </p:nvSpPr>
        <p:spPr>
          <a:xfrm rot="1658437" flipV="1">
            <a:off x="3083878" y="4989146"/>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テキスト ボックス 190">
            <a:extLst>
              <a:ext uri="{FF2B5EF4-FFF2-40B4-BE49-F238E27FC236}">
                <a16:creationId xmlns:a16="http://schemas.microsoft.com/office/drawing/2014/main" id="{CC0818D5-9C10-4D47-8CFF-C793C225E5A8}"/>
              </a:ext>
            </a:extLst>
          </p:cNvPr>
          <p:cNvSpPr txBox="1"/>
          <p:nvPr/>
        </p:nvSpPr>
        <p:spPr>
          <a:xfrm>
            <a:off x="3626223" y="1593753"/>
            <a:ext cx="553998" cy="4401205"/>
          </a:xfrm>
          <a:prstGeom prst="rect">
            <a:avLst/>
          </a:prstGeom>
          <a:noFill/>
        </p:spPr>
        <p:txBody>
          <a:bodyPr vert="eaVert" wrap="none" rtlCol="0">
            <a:spAutoFit/>
          </a:bodyPr>
          <a:lstStyle/>
          <a:p>
            <a:pPr algn="ctr"/>
            <a:r>
              <a:rPr kumimoji="1" lang="ja-JP" altLang="en-US" sz="2400">
                <a:solidFill>
                  <a:schemeClr val="bg1"/>
                </a:solidFill>
                <a:latin typeface="Hiragino Kaku Gothic Std W8" panose="020B0800000000000000" pitchFamily="34" charset="-128"/>
                <a:ea typeface="Hiragino Kaku Gothic Std W8" panose="020B0800000000000000" pitchFamily="34" charset="-128"/>
              </a:rPr>
              <a:t>仮想化を実現するソフトウエア</a:t>
            </a:r>
          </a:p>
        </p:txBody>
      </p:sp>
    </p:spTree>
    <p:extLst>
      <p:ext uri="{BB962C8B-B14F-4D97-AF65-F5344CB8AC3E}">
        <p14:creationId xmlns:p14="http://schemas.microsoft.com/office/powerpoint/2010/main" val="2673698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auto">
          <a:xfrm>
            <a:off x="762000" y="996046"/>
            <a:ext cx="7620000" cy="3890203"/>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7" name="角丸四角形 6"/>
          <p:cNvSpPr/>
          <p:nvPr/>
        </p:nvSpPr>
        <p:spPr bwMode="auto">
          <a:xfrm>
            <a:off x="762000" y="5114850"/>
            <a:ext cx="7620000" cy="1295400"/>
          </a:xfrm>
          <a:prstGeom prst="roundRect">
            <a:avLst>
              <a:gd name="adj" fmla="val 0"/>
            </a:avLst>
          </a:prstGeom>
          <a:solidFill>
            <a:schemeClr val="accent5">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a:solidFill>
                <a:srgbClr val="484848"/>
              </a:solidFill>
              <a:latin typeface="+mj-ea"/>
              <a:ea typeface="+mj-ea"/>
            </a:endParaRPr>
          </a:p>
        </p:txBody>
      </p:sp>
      <p:sp>
        <p:nvSpPr>
          <p:cNvPr id="8" name="正方形/長方形 7"/>
          <p:cNvSpPr/>
          <p:nvPr/>
        </p:nvSpPr>
        <p:spPr bwMode="auto">
          <a:xfrm>
            <a:off x="19050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9" name="正方形/長方形 8"/>
          <p:cNvSpPr/>
          <p:nvPr/>
        </p:nvSpPr>
        <p:spPr bwMode="auto">
          <a:xfrm>
            <a:off x="12954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0" name="正方形/長方形 9"/>
          <p:cNvSpPr/>
          <p:nvPr/>
        </p:nvSpPr>
        <p:spPr bwMode="auto">
          <a:xfrm>
            <a:off x="25146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4" name="正方形/長方形 13"/>
          <p:cNvSpPr/>
          <p:nvPr/>
        </p:nvSpPr>
        <p:spPr bwMode="auto">
          <a:xfrm>
            <a:off x="3733800" y="1685850"/>
            <a:ext cx="1676400" cy="381000"/>
          </a:xfrm>
          <a:prstGeom prst="rect">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5" name="六角形 14"/>
          <p:cNvSpPr/>
          <p:nvPr/>
        </p:nvSpPr>
        <p:spPr bwMode="auto">
          <a:xfrm>
            <a:off x="6172200" y="1685850"/>
            <a:ext cx="1676400" cy="457200"/>
          </a:xfrm>
          <a:prstGeom prst="hexagon">
            <a:avLst>
              <a:gd name="adj" fmla="val 78140"/>
              <a:gd name="vf" fmla="val 115470"/>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6" name="正方形/長方形 15"/>
          <p:cNvSpPr/>
          <p:nvPr/>
        </p:nvSpPr>
        <p:spPr bwMode="auto">
          <a:xfrm>
            <a:off x="1295400" y="5419650"/>
            <a:ext cx="1676400" cy="381000"/>
          </a:xfrm>
          <a:prstGeom prst="rect">
            <a:avLst/>
          </a:prstGeom>
          <a:solidFill>
            <a:srgbClr val="03800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7" name="正方形/長方形 16"/>
          <p:cNvSpPr/>
          <p:nvPr/>
        </p:nvSpPr>
        <p:spPr bwMode="auto">
          <a:xfrm>
            <a:off x="43434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8" name="正方形/長方形 17"/>
          <p:cNvSpPr/>
          <p:nvPr/>
        </p:nvSpPr>
        <p:spPr bwMode="auto">
          <a:xfrm>
            <a:off x="37338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9" name="正方形/長方形 18"/>
          <p:cNvSpPr/>
          <p:nvPr/>
        </p:nvSpPr>
        <p:spPr bwMode="auto">
          <a:xfrm>
            <a:off x="49530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20" name="正方形/長方形 19"/>
          <p:cNvSpPr/>
          <p:nvPr/>
        </p:nvSpPr>
        <p:spPr bwMode="auto">
          <a:xfrm>
            <a:off x="6172200" y="5419650"/>
            <a:ext cx="1676400" cy="381000"/>
          </a:xfrm>
          <a:prstGeom prst="rect">
            <a:avLst/>
          </a:prstGeom>
          <a:solidFill>
            <a:schemeClr val="accent5">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21" name="テキスト ボックス 20"/>
          <p:cNvSpPr txBox="1"/>
          <p:nvPr/>
        </p:nvSpPr>
        <p:spPr>
          <a:xfrm>
            <a:off x="3171616" y="5876850"/>
            <a:ext cx="2800767" cy="461665"/>
          </a:xfrm>
          <a:prstGeom prst="rect">
            <a:avLst/>
          </a:prstGeom>
          <a:noFill/>
          <a:effectLst/>
        </p:spPr>
        <p:txBody>
          <a:bodyPr wrap="none" rtlCol="0">
            <a:spAutoFit/>
          </a:bodyPr>
          <a:lstStyle/>
          <a:p>
            <a:pPr algn="ctr"/>
            <a:r>
              <a:rPr kumimoji="1" lang="ja-JP" altLang="en-US" sz="2400" dirty="0">
                <a:solidFill>
                  <a:srgbClr val="000090"/>
                </a:solidFill>
                <a:latin typeface="+mj-ea"/>
                <a:ea typeface="+mj-ea"/>
                <a:cs typeface="ＤＦＰ太丸ゴシック体"/>
              </a:rPr>
              <a:t>物理資源・物理機械</a:t>
            </a:r>
          </a:p>
        </p:txBody>
      </p:sp>
      <p:sp>
        <p:nvSpPr>
          <p:cNvPr id="23" name="テキスト ボックス 22"/>
          <p:cNvSpPr txBox="1"/>
          <p:nvPr/>
        </p:nvSpPr>
        <p:spPr>
          <a:xfrm>
            <a:off x="1219200" y="1194525"/>
            <a:ext cx="1826141" cy="338554"/>
          </a:xfrm>
          <a:prstGeom prst="rect">
            <a:avLst/>
          </a:prstGeom>
          <a:noFill/>
          <a:effectLst/>
        </p:spPr>
        <p:txBody>
          <a:bodyPr wrap="none" rtlCol="0">
            <a:spAutoFit/>
          </a:bodyPr>
          <a:lstStyle/>
          <a:p>
            <a:pPr algn="ctr"/>
            <a:r>
              <a:rPr kumimoji="1" lang="ja-JP" altLang="en-US" sz="1600" dirty="0">
                <a:solidFill>
                  <a:srgbClr val="008000"/>
                </a:solidFill>
                <a:effectLst/>
                <a:latin typeface="+mj-ea"/>
                <a:ea typeface="+mj-ea"/>
                <a:cs typeface="ＤＦＰ太丸ゴシック体"/>
              </a:rPr>
              <a:t>サーバーの仮想化</a:t>
            </a:r>
            <a:endParaRPr kumimoji="1" lang="en-US" altLang="ja-JP" sz="1600" dirty="0">
              <a:solidFill>
                <a:srgbClr val="008000"/>
              </a:solidFill>
              <a:effectLst/>
              <a:latin typeface="+mj-ea"/>
              <a:ea typeface="+mj-ea"/>
              <a:cs typeface="ＤＦＰ太丸ゴシック体"/>
            </a:endParaRPr>
          </a:p>
        </p:txBody>
      </p:sp>
      <p:sp>
        <p:nvSpPr>
          <p:cNvPr id="24" name="テキスト ボックス 23"/>
          <p:cNvSpPr txBox="1"/>
          <p:nvPr/>
        </p:nvSpPr>
        <p:spPr>
          <a:xfrm>
            <a:off x="3632078" y="1194525"/>
            <a:ext cx="1879842" cy="338554"/>
          </a:xfrm>
          <a:prstGeom prst="rect">
            <a:avLst/>
          </a:prstGeom>
          <a:noFill/>
          <a:effectLst/>
        </p:spPr>
        <p:txBody>
          <a:bodyPr wrap="none" rtlCol="0">
            <a:spAutoFit/>
          </a:bodyPr>
          <a:lstStyle/>
          <a:p>
            <a:pPr algn="ctr"/>
            <a:r>
              <a:rPr kumimoji="1" lang="ja-JP" altLang="en-US" sz="1600" dirty="0">
                <a:solidFill>
                  <a:srgbClr val="3366FF"/>
                </a:solidFill>
                <a:effectLst/>
                <a:latin typeface="+mj-ea"/>
                <a:ea typeface="+mj-ea"/>
                <a:cs typeface="ＤＦＰ太丸ゴシック体"/>
              </a:rPr>
              <a:t>ストレージの仮想化</a:t>
            </a:r>
            <a:endParaRPr kumimoji="1" lang="en-US" altLang="ja-JP" sz="1600" dirty="0">
              <a:solidFill>
                <a:srgbClr val="3366FF"/>
              </a:solidFill>
              <a:effectLst/>
              <a:latin typeface="+mj-ea"/>
              <a:ea typeface="+mj-ea"/>
              <a:cs typeface="ＤＦＰ太丸ゴシック体"/>
            </a:endParaRPr>
          </a:p>
        </p:txBody>
      </p:sp>
      <p:sp>
        <p:nvSpPr>
          <p:cNvPr id="25" name="テキスト ボックス 24"/>
          <p:cNvSpPr txBox="1"/>
          <p:nvPr/>
        </p:nvSpPr>
        <p:spPr>
          <a:xfrm>
            <a:off x="5968907" y="1042125"/>
            <a:ext cx="2133116" cy="584776"/>
          </a:xfrm>
          <a:prstGeom prst="rect">
            <a:avLst/>
          </a:prstGeom>
          <a:noFill/>
          <a:effectLst/>
        </p:spPr>
        <p:txBody>
          <a:bodyPr wrap="none" rtlCol="0">
            <a:spAutoFit/>
          </a:bodyPr>
          <a:lstStyle/>
          <a:p>
            <a:pPr algn="ctr"/>
            <a:r>
              <a:rPr kumimoji="1" lang="en-US" altLang="ja-JP" sz="1600" dirty="0">
                <a:solidFill>
                  <a:srgbClr val="800000"/>
                </a:solidFill>
                <a:effectLst/>
                <a:latin typeface="+mj-ea"/>
                <a:ea typeface="+mj-ea"/>
                <a:cs typeface="ＤＦＰ太丸ゴシック体"/>
              </a:rPr>
              <a:t>Java</a:t>
            </a:r>
            <a:r>
              <a:rPr kumimoji="1" lang="ja-JP" altLang="en-US" sz="1600" dirty="0">
                <a:solidFill>
                  <a:srgbClr val="800000"/>
                </a:solidFill>
                <a:effectLst/>
                <a:latin typeface="+mj-ea"/>
                <a:ea typeface="+mj-ea"/>
                <a:cs typeface="ＤＦＰ太丸ゴシック体"/>
              </a:rPr>
              <a:t>仮想マシン</a:t>
            </a:r>
            <a:endParaRPr kumimoji="1" lang="en-US" altLang="ja-JP" sz="1600" dirty="0">
              <a:solidFill>
                <a:srgbClr val="800000"/>
              </a:solidFill>
              <a:effectLst/>
              <a:latin typeface="+mj-ea"/>
              <a:ea typeface="+mj-ea"/>
              <a:cs typeface="ＤＦＰ太丸ゴシック体"/>
            </a:endParaRPr>
          </a:p>
          <a:p>
            <a:pPr algn="ctr"/>
            <a:r>
              <a:rPr kumimoji="1" lang="ja-JP" altLang="en-US" sz="1600" dirty="0">
                <a:solidFill>
                  <a:srgbClr val="800000"/>
                </a:solidFill>
                <a:effectLst/>
                <a:latin typeface="+mj-ea"/>
                <a:ea typeface="+mj-ea"/>
                <a:cs typeface="ＤＦＰ太丸ゴシック体"/>
              </a:rPr>
              <a:t>データベースの仮想化</a:t>
            </a:r>
            <a:endParaRPr kumimoji="1" lang="en-US" altLang="ja-JP" sz="1600" dirty="0">
              <a:solidFill>
                <a:srgbClr val="800000"/>
              </a:solidFill>
              <a:effectLst/>
              <a:latin typeface="+mj-ea"/>
              <a:ea typeface="+mj-ea"/>
              <a:cs typeface="ＤＦＰ太丸ゴシック体"/>
            </a:endParaRPr>
          </a:p>
        </p:txBody>
      </p:sp>
      <p:sp>
        <p:nvSpPr>
          <p:cNvPr id="26" name="上矢印 25"/>
          <p:cNvSpPr/>
          <p:nvPr/>
        </p:nvSpPr>
        <p:spPr bwMode="auto">
          <a:xfrm>
            <a:off x="16764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27" name="上矢印 26"/>
          <p:cNvSpPr/>
          <p:nvPr/>
        </p:nvSpPr>
        <p:spPr bwMode="auto">
          <a:xfrm>
            <a:off x="41148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28" name="上矢印 27"/>
          <p:cNvSpPr/>
          <p:nvPr/>
        </p:nvSpPr>
        <p:spPr bwMode="auto">
          <a:xfrm>
            <a:off x="65532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1" name="正方形/長方形 10"/>
          <p:cNvSpPr/>
          <p:nvPr/>
        </p:nvSpPr>
        <p:spPr bwMode="auto">
          <a:xfrm>
            <a:off x="12954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j-ea"/>
                <a:ea typeface="+mj-ea"/>
                <a:cs typeface="ＤＦＰ太丸ゴシック体"/>
              </a:rPr>
              <a:t>パーティショニング</a:t>
            </a:r>
            <a:endParaRPr kumimoji="0" lang="en-US" altLang="ja-JP" sz="1200" b="0" i="0" u="none" strike="noStrike" cap="none" normalizeH="0" baseline="0" dirty="0">
              <a:ln>
                <a:noFill/>
              </a:ln>
              <a:solidFill>
                <a:srgbClr val="FFFFFF"/>
              </a:solidFill>
              <a:effectLst/>
              <a:latin typeface="+mj-ea"/>
              <a:ea typeface="+mj-ea"/>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800" dirty="0">
                <a:solidFill>
                  <a:srgbClr val="FFFFFF"/>
                </a:solidFill>
                <a:latin typeface="+mj-ea"/>
                <a:ea typeface="+mj-ea"/>
                <a:cs typeface="ＤＦＰ太丸ゴシック体"/>
              </a:rPr>
              <a:t>分　割</a:t>
            </a:r>
            <a:endParaRPr kumimoji="0" lang="ja-JP" altLang="en-US" sz="1800" b="0" i="0" u="none" strike="noStrike" cap="none" normalizeH="0" baseline="0" dirty="0">
              <a:ln>
                <a:noFill/>
              </a:ln>
              <a:solidFill>
                <a:srgbClr val="FFFFFF"/>
              </a:solidFill>
              <a:effectLst/>
              <a:latin typeface="+mj-ea"/>
              <a:ea typeface="+mj-ea"/>
              <a:cs typeface="ＤＦＰ太丸ゴシック体"/>
            </a:endParaRPr>
          </a:p>
        </p:txBody>
      </p:sp>
      <p:sp>
        <p:nvSpPr>
          <p:cNvPr id="12" name="正方形/長方形 11"/>
          <p:cNvSpPr/>
          <p:nvPr/>
        </p:nvSpPr>
        <p:spPr bwMode="auto">
          <a:xfrm>
            <a:off x="37338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j-ea"/>
                <a:ea typeface="+mj-ea"/>
                <a:cs typeface="ＤＦＰ太丸ゴシック体"/>
              </a:rPr>
              <a:t>アグリゲーション</a:t>
            </a:r>
            <a:endParaRPr kumimoji="0" lang="en-US" altLang="ja-JP" sz="1200" b="0" i="0" u="none" strike="noStrike" cap="none" normalizeH="0" baseline="0" dirty="0">
              <a:ln>
                <a:noFill/>
              </a:ln>
              <a:solidFill>
                <a:srgbClr val="FFFFFF"/>
              </a:solidFill>
              <a:effectLst/>
              <a:latin typeface="+mj-ea"/>
              <a:ea typeface="+mj-ea"/>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600" dirty="0">
                <a:solidFill>
                  <a:srgbClr val="FFFFFF"/>
                </a:solidFill>
                <a:latin typeface="+mj-ea"/>
                <a:ea typeface="+mj-ea"/>
                <a:cs typeface="ＤＦＰ太丸ゴシック体"/>
              </a:rPr>
              <a:t>集　約</a:t>
            </a:r>
            <a:endParaRPr kumimoji="0" lang="ja-JP" altLang="en-US" sz="1600" b="0" i="0" u="none" strike="noStrike" cap="none" normalizeH="0" baseline="0" dirty="0">
              <a:ln>
                <a:noFill/>
              </a:ln>
              <a:solidFill>
                <a:srgbClr val="FFFFFF"/>
              </a:solidFill>
              <a:effectLst/>
              <a:latin typeface="+mj-ea"/>
              <a:ea typeface="+mj-ea"/>
              <a:cs typeface="ＤＦＰ太丸ゴシック体"/>
            </a:endParaRPr>
          </a:p>
        </p:txBody>
      </p:sp>
      <p:sp>
        <p:nvSpPr>
          <p:cNvPr id="13" name="正方形/長方形 12"/>
          <p:cNvSpPr/>
          <p:nvPr/>
        </p:nvSpPr>
        <p:spPr bwMode="auto">
          <a:xfrm>
            <a:off x="61722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j-ea"/>
                <a:ea typeface="+mj-ea"/>
                <a:cs typeface="ＤＦＰ太丸ゴシック体"/>
              </a:rPr>
              <a:t>エミュレーション</a:t>
            </a:r>
            <a:endParaRPr kumimoji="0" lang="en-US" altLang="ja-JP" sz="1200" b="0" i="0" u="none" strike="noStrike" cap="none" normalizeH="0" baseline="0" dirty="0">
              <a:ln>
                <a:noFill/>
              </a:ln>
              <a:solidFill>
                <a:srgbClr val="FFFFFF"/>
              </a:solidFill>
              <a:effectLst/>
              <a:latin typeface="+mj-ea"/>
              <a:ea typeface="+mj-ea"/>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j-ea"/>
                <a:ea typeface="+mj-ea"/>
                <a:cs typeface="ＤＦＰ太丸ゴシック体"/>
              </a:rPr>
              <a:t>模　倣</a:t>
            </a:r>
          </a:p>
        </p:txBody>
      </p:sp>
      <p:sp>
        <p:nvSpPr>
          <p:cNvPr id="22" name="テキスト ボックス 21"/>
          <p:cNvSpPr txBox="1"/>
          <p:nvPr/>
        </p:nvSpPr>
        <p:spPr>
          <a:xfrm>
            <a:off x="3039369" y="2828850"/>
            <a:ext cx="3065262" cy="461665"/>
          </a:xfrm>
          <a:prstGeom prst="rect">
            <a:avLst/>
          </a:prstGeom>
          <a:noFill/>
          <a:effectLst/>
        </p:spPr>
        <p:txBody>
          <a:bodyPr wrap="none" rtlCol="0">
            <a:spAutoFit/>
          </a:bodyPr>
          <a:lstStyle/>
          <a:p>
            <a:pPr algn="ctr"/>
            <a:r>
              <a:rPr kumimoji="1" lang="ja-JP" altLang="en-US" sz="2400" dirty="0">
                <a:solidFill>
                  <a:srgbClr val="FF6600"/>
                </a:solidFill>
                <a:effectLst/>
                <a:latin typeface="+mj-ea"/>
                <a:ea typeface="+mj-ea"/>
                <a:cs typeface="ＤＦＰ太丸ゴシック体"/>
              </a:rPr>
              <a:t>仮想化</a:t>
            </a:r>
            <a:r>
              <a:rPr kumimoji="1" lang="en-US" altLang="ja-JP" sz="2400" dirty="0">
                <a:solidFill>
                  <a:srgbClr val="FF6600"/>
                </a:solidFill>
                <a:effectLst/>
                <a:latin typeface="+mj-ea"/>
                <a:ea typeface="+mj-ea"/>
                <a:cs typeface="ＤＦＰ太丸ゴシック体"/>
              </a:rPr>
              <a:t> (Virtualization)</a:t>
            </a:r>
            <a:endParaRPr kumimoji="1" lang="ja-JP" altLang="en-US" sz="2400" dirty="0">
              <a:solidFill>
                <a:srgbClr val="FF6600"/>
              </a:solidFill>
              <a:effectLst/>
              <a:latin typeface="+mj-ea"/>
              <a:ea typeface="+mj-ea"/>
              <a:cs typeface="ＤＦＰ太丸ゴシック体"/>
            </a:endParaRPr>
          </a:p>
        </p:txBody>
      </p:sp>
      <p:sp>
        <p:nvSpPr>
          <p:cNvPr id="30" name="テキスト ボックス 29"/>
          <p:cNvSpPr txBox="1"/>
          <p:nvPr/>
        </p:nvSpPr>
        <p:spPr>
          <a:xfrm>
            <a:off x="1159972" y="4124250"/>
            <a:ext cx="1980029" cy="523220"/>
          </a:xfrm>
          <a:prstGeom prst="rect">
            <a:avLst/>
          </a:prstGeom>
          <a:noFill/>
          <a:effectLst/>
        </p:spPr>
        <p:txBody>
          <a:bodyPr wrap="none" rtlCol="0">
            <a:spAutoFit/>
          </a:bodyPr>
          <a:lstStyle/>
          <a:p>
            <a:pPr algn="ctr"/>
            <a:r>
              <a:rPr kumimoji="1" lang="ja-JP" altLang="en-US" sz="1400" dirty="0">
                <a:solidFill>
                  <a:srgbClr val="FF6600"/>
                </a:solidFill>
                <a:effectLst/>
                <a:latin typeface="+mj-ea"/>
                <a:ea typeface="+mj-ea"/>
                <a:cs typeface="ＤＦＰ太丸ゴシック体"/>
              </a:rPr>
              <a:t>ひとつの物理資源を</a:t>
            </a:r>
            <a:endParaRPr kumimoji="1" lang="en-US" altLang="ja-JP" sz="1400" dirty="0">
              <a:solidFill>
                <a:srgbClr val="FF6600"/>
              </a:solidFill>
              <a:effectLst/>
              <a:latin typeface="+mj-ea"/>
              <a:ea typeface="+mj-ea"/>
              <a:cs typeface="ＤＦＰ太丸ゴシック体"/>
            </a:endParaRPr>
          </a:p>
          <a:p>
            <a:pPr algn="ctr"/>
            <a:r>
              <a:rPr kumimoji="1" lang="ja-JP" altLang="en-US" sz="1400" dirty="0">
                <a:solidFill>
                  <a:srgbClr val="FF6600"/>
                </a:solidFill>
                <a:effectLst/>
                <a:latin typeface="+mj-ea"/>
                <a:ea typeface="+mj-ea"/>
                <a:cs typeface="ＤＦＰ太丸ゴシック体"/>
              </a:rPr>
              <a:t>複数の仮想資源に分割</a:t>
            </a:r>
          </a:p>
        </p:txBody>
      </p:sp>
      <p:sp>
        <p:nvSpPr>
          <p:cNvPr id="31" name="テキスト ボックス 30"/>
          <p:cNvSpPr txBox="1"/>
          <p:nvPr/>
        </p:nvSpPr>
        <p:spPr>
          <a:xfrm>
            <a:off x="3492217" y="4124250"/>
            <a:ext cx="2159566" cy="523220"/>
          </a:xfrm>
          <a:prstGeom prst="rect">
            <a:avLst/>
          </a:prstGeom>
          <a:noFill/>
          <a:effectLst/>
        </p:spPr>
        <p:txBody>
          <a:bodyPr wrap="none" rtlCol="0">
            <a:spAutoFit/>
          </a:bodyPr>
          <a:lstStyle/>
          <a:p>
            <a:pPr algn="ctr"/>
            <a:r>
              <a:rPr kumimoji="1" lang="ja-JP" altLang="en-US" sz="1400" dirty="0">
                <a:solidFill>
                  <a:srgbClr val="FF6600"/>
                </a:solidFill>
                <a:effectLst/>
                <a:latin typeface="+mj-ea"/>
                <a:ea typeface="+mj-ea"/>
                <a:cs typeface="ＤＦＰ太丸ゴシック体"/>
              </a:rPr>
              <a:t>複数の物理資源を</a:t>
            </a:r>
            <a:endParaRPr kumimoji="1" lang="en-US" altLang="ja-JP" sz="1400" dirty="0">
              <a:solidFill>
                <a:srgbClr val="FF6600"/>
              </a:solidFill>
              <a:effectLst/>
              <a:latin typeface="+mj-ea"/>
              <a:ea typeface="+mj-ea"/>
              <a:cs typeface="ＤＦＰ太丸ゴシック体"/>
            </a:endParaRPr>
          </a:p>
          <a:p>
            <a:pPr algn="ctr"/>
            <a:r>
              <a:rPr kumimoji="1" lang="ja-JP" altLang="en-US" sz="1400" dirty="0">
                <a:solidFill>
                  <a:srgbClr val="FF6600"/>
                </a:solidFill>
                <a:effectLst/>
                <a:latin typeface="+mj-ea"/>
                <a:ea typeface="+mj-ea"/>
                <a:cs typeface="ＤＦＰ太丸ゴシック体"/>
              </a:rPr>
              <a:t>ひとつの仮想資源に分割</a:t>
            </a:r>
          </a:p>
        </p:txBody>
      </p:sp>
      <p:sp>
        <p:nvSpPr>
          <p:cNvPr id="32" name="テキスト ボックス 31"/>
          <p:cNvSpPr txBox="1"/>
          <p:nvPr/>
        </p:nvSpPr>
        <p:spPr>
          <a:xfrm>
            <a:off x="5987082" y="4124250"/>
            <a:ext cx="2072603" cy="523220"/>
          </a:xfrm>
          <a:prstGeom prst="rect">
            <a:avLst/>
          </a:prstGeom>
          <a:noFill/>
          <a:effectLst/>
        </p:spPr>
        <p:txBody>
          <a:bodyPr wrap="none" rtlCol="0">
            <a:spAutoFit/>
          </a:bodyPr>
          <a:lstStyle/>
          <a:p>
            <a:pPr algn="ctr"/>
            <a:r>
              <a:rPr kumimoji="1" lang="ja-JP" altLang="en-US" sz="1400" dirty="0">
                <a:solidFill>
                  <a:srgbClr val="FF6600"/>
                </a:solidFill>
                <a:effectLst/>
                <a:latin typeface="+mj-ea"/>
                <a:ea typeface="+mj-ea"/>
                <a:cs typeface="ＤＦＰ太丸ゴシック体"/>
              </a:rPr>
              <a:t>ある物理資源を</a:t>
            </a:r>
          </a:p>
          <a:p>
            <a:pPr algn="ctr"/>
            <a:r>
              <a:rPr kumimoji="1" lang="ja-JP" altLang="en-US" sz="1400" dirty="0">
                <a:solidFill>
                  <a:srgbClr val="FF6600"/>
                </a:solidFill>
                <a:effectLst/>
                <a:latin typeface="+mj-ea"/>
                <a:ea typeface="+mj-ea"/>
                <a:cs typeface="ＤＦＰ太丸ゴシック体"/>
              </a:rPr>
              <a:t>異なる資源に見せかける</a:t>
            </a:r>
            <a:endParaRPr kumimoji="1" lang="en-US" altLang="ja-JP" sz="1400" dirty="0">
              <a:solidFill>
                <a:srgbClr val="FF6600"/>
              </a:solidFill>
              <a:effectLst/>
              <a:latin typeface="+mj-ea"/>
              <a:ea typeface="+mj-ea"/>
              <a:cs typeface="ＤＦＰ太丸ゴシック体"/>
            </a:endParaRPr>
          </a:p>
        </p:txBody>
      </p:sp>
      <p:sp>
        <p:nvSpPr>
          <p:cNvPr id="2" name="タイトル 1"/>
          <p:cNvSpPr>
            <a:spLocks noGrp="1"/>
          </p:cNvSpPr>
          <p:nvPr>
            <p:ph type="title"/>
          </p:nvPr>
        </p:nvSpPr>
        <p:spPr/>
        <p:txBody>
          <a:bodyPr/>
          <a:lstStyle/>
          <a:p>
            <a:r>
              <a:rPr kumimoji="1" lang="ja-JP" altLang="en-US" dirty="0">
                <a:effectLst/>
              </a:rPr>
              <a:t>仮想化の</a:t>
            </a:r>
            <a:r>
              <a:rPr kumimoji="1" lang="en-US" altLang="ja-JP" dirty="0">
                <a:effectLst/>
              </a:rPr>
              <a:t>3</a:t>
            </a:r>
            <a:r>
              <a:rPr kumimoji="1" lang="ja-JP" altLang="en-US" dirty="0">
                <a:effectLst/>
              </a:rPr>
              <a:t>つのタイプ</a:t>
            </a:r>
          </a:p>
        </p:txBody>
      </p:sp>
    </p:spTree>
    <p:extLst>
      <p:ext uri="{BB962C8B-B14F-4D97-AF65-F5344CB8AC3E}">
        <p14:creationId xmlns:p14="http://schemas.microsoft.com/office/powerpoint/2010/main" val="1515417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40DA9-2597-7C4D-B477-CFD77A06F65C}"/>
              </a:ext>
            </a:extLst>
          </p:cNvPr>
          <p:cNvSpPr>
            <a:spLocks noGrp="1"/>
          </p:cNvSpPr>
          <p:nvPr>
            <p:ph type="title"/>
          </p:nvPr>
        </p:nvSpPr>
        <p:spPr/>
        <p:txBody>
          <a:bodyPr/>
          <a:lstStyle/>
          <a:p>
            <a:r>
              <a:rPr kumimoji="1" lang="ja-JP" altLang="en-US"/>
              <a:t>仮想化の役割</a:t>
            </a:r>
          </a:p>
        </p:txBody>
      </p:sp>
      <p:sp>
        <p:nvSpPr>
          <p:cNvPr id="3" name="スライド番号プレースホルダー 2">
            <a:extLst>
              <a:ext uri="{FF2B5EF4-FFF2-40B4-BE49-F238E27FC236}">
                <a16:creationId xmlns:a16="http://schemas.microsoft.com/office/drawing/2014/main" id="{43213E34-7E41-F742-8828-0BA17A6446CF}"/>
              </a:ext>
            </a:extLst>
          </p:cNvPr>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4" name="正方形/長方形 3">
            <a:extLst>
              <a:ext uri="{FF2B5EF4-FFF2-40B4-BE49-F238E27FC236}">
                <a16:creationId xmlns:a16="http://schemas.microsoft.com/office/drawing/2014/main" id="{E85E6BC0-858E-0F49-946B-D7C7631E4EDA}"/>
              </a:ext>
            </a:extLst>
          </p:cNvPr>
          <p:cNvSpPr/>
          <p:nvPr/>
        </p:nvSpPr>
        <p:spPr>
          <a:xfrm>
            <a:off x="1791838" y="965984"/>
            <a:ext cx="5560324" cy="179491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 name="図形グループ 98">
            <a:extLst>
              <a:ext uri="{FF2B5EF4-FFF2-40B4-BE49-F238E27FC236}">
                <a16:creationId xmlns:a16="http://schemas.microsoft.com/office/drawing/2014/main" id="{82F93816-B645-6748-91CF-F6D7F1849EF5}"/>
              </a:ext>
            </a:extLst>
          </p:cNvPr>
          <p:cNvGrpSpPr/>
          <p:nvPr/>
        </p:nvGrpSpPr>
        <p:grpSpPr>
          <a:xfrm>
            <a:off x="2534842" y="1877356"/>
            <a:ext cx="317500" cy="157483"/>
            <a:chOff x="6769100" y="1390650"/>
            <a:chExt cx="317500" cy="157483"/>
          </a:xfrm>
        </p:grpSpPr>
        <p:sp>
          <p:nvSpPr>
            <p:cNvPr id="7" name="正方形/長方形 6">
              <a:extLst>
                <a:ext uri="{FF2B5EF4-FFF2-40B4-BE49-F238E27FC236}">
                  <a16:creationId xmlns:a16="http://schemas.microsoft.com/office/drawing/2014/main" id="{B6948032-D34B-A649-A1F9-14B8BEE2085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5490A56C-AB7C-4647-9D43-884F90F2B37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a:extLst>
                <a:ext uri="{FF2B5EF4-FFF2-40B4-BE49-F238E27FC236}">
                  <a16:creationId xmlns:a16="http://schemas.microsoft.com/office/drawing/2014/main" id="{251EE38B-E113-6245-8116-06587F8DC974}"/>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02">
            <a:extLst>
              <a:ext uri="{FF2B5EF4-FFF2-40B4-BE49-F238E27FC236}">
                <a16:creationId xmlns:a16="http://schemas.microsoft.com/office/drawing/2014/main" id="{1B28E176-F145-9942-9E83-5D1155DE108C}"/>
              </a:ext>
            </a:extLst>
          </p:cNvPr>
          <p:cNvGrpSpPr/>
          <p:nvPr/>
        </p:nvGrpSpPr>
        <p:grpSpPr>
          <a:xfrm>
            <a:off x="2534842" y="2070818"/>
            <a:ext cx="317500" cy="157483"/>
            <a:chOff x="6769100" y="1390650"/>
            <a:chExt cx="317500" cy="157483"/>
          </a:xfrm>
        </p:grpSpPr>
        <p:sp>
          <p:nvSpPr>
            <p:cNvPr id="11" name="正方形/長方形 10">
              <a:extLst>
                <a:ext uri="{FF2B5EF4-FFF2-40B4-BE49-F238E27FC236}">
                  <a16:creationId xmlns:a16="http://schemas.microsoft.com/office/drawing/2014/main" id="{D90A4869-67FF-7946-9966-C208D64186B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6AC29A16-E80C-5E48-B011-021CE865136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a:extLst>
                <a:ext uri="{FF2B5EF4-FFF2-40B4-BE49-F238E27FC236}">
                  <a16:creationId xmlns:a16="http://schemas.microsoft.com/office/drawing/2014/main" id="{9D722EB3-9558-5249-9BCF-81CF99CCE9CA}"/>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06">
            <a:extLst>
              <a:ext uri="{FF2B5EF4-FFF2-40B4-BE49-F238E27FC236}">
                <a16:creationId xmlns:a16="http://schemas.microsoft.com/office/drawing/2014/main" id="{BC7414CD-9FCD-2443-B9A9-7F83C4A51616}"/>
              </a:ext>
            </a:extLst>
          </p:cNvPr>
          <p:cNvGrpSpPr/>
          <p:nvPr/>
        </p:nvGrpSpPr>
        <p:grpSpPr>
          <a:xfrm>
            <a:off x="2534842" y="2252411"/>
            <a:ext cx="317500" cy="157483"/>
            <a:chOff x="6769100" y="1390650"/>
            <a:chExt cx="317500" cy="157483"/>
          </a:xfrm>
        </p:grpSpPr>
        <p:sp>
          <p:nvSpPr>
            <p:cNvPr id="15" name="正方形/長方形 14">
              <a:extLst>
                <a:ext uri="{FF2B5EF4-FFF2-40B4-BE49-F238E27FC236}">
                  <a16:creationId xmlns:a16="http://schemas.microsoft.com/office/drawing/2014/main" id="{EA2795BC-052A-C643-8621-48AD5033C7F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BF9D3487-32F8-214A-910E-2DC00F57CE5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a:extLst>
                <a:ext uri="{FF2B5EF4-FFF2-40B4-BE49-F238E27FC236}">
                  <a16:creationId xmlns:a16="http://schemas.microsoft.com/office/drawing/2014/main" id="{F52E71C2-8CEB-AF4A-9F5A-CF7A33C04401}"/>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14">
            <a:extLst>
              <a:ext uri="{FF2B5EF4-FFF2-40B4-BE49-F238E27FC236}">
                <a16:creationId xmlns:a16="http://schemas.microsoft.com/office/drawing/2014/main" id="{32D96E82-E28D-B64A-90B5-E2F0DA2B8E52}"/>
              </a:ext>
            </a:extLst>
          </p:cNvPr>
          <p:cNvGrpSpPr/>
          <p:nvPr/>
        </p:nvGrpSpPr>
        <p:grpSpPr>
          <a:xfrm>
            <a:off x="2534842" y="2428099"/>
            <a:ext cx="317500" cy="157483"/>
            <a:chOff x="6769100" y="1390650"/>
            <a:chExt cx="317500" cy="157483"/>
          </a:xfrm>
        </p:grpSpPr>
        <p:sp>
          <p:nvSpPr>
            <p:cNvPr id="19" name="正方形/長方形 18">
              <a:extLst>
                <a:ext uri="{FF2B5EF4-FFF2-40B4-BE49-F238E27FC236}">
                  <a16:creationId xmlns:a16="http://schemas.microsoft.com/office/drawing/2014/main" id="{F07ADE5F-19FE-C746-B721-665649A0F7B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2814C9DB-8F9C-044A-8550-8C4FDC91AB7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a:extLst>
                <a:ext uri="{FF2B5EF4-FFF2-40B4-BE49-F238E27FC236}">
                  <a16:creationId xmlns:a16="http://schemas.microsoft.com/office/drawing/2014/main" id="{74D92DE0-E5F0-2643-ABE9-9443131D1CF8}"/>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18">
            <a:extLst>
              <a:ext uri="{FF2B5EF4-FFF2-40B4-BE49-F238E27FC236}">
                <a16:creationId xmlns:a16="http://schemas.microsoft.com/office/drawing/2014/main" id="{54D861F3-5245-9640-9BB0-2D6AEE498342}"/>
              </a:ext>
            </a:extLst>
          </p:cNvPr>
          <p:cNvGrpSpPr/>
          <p:nvPr/>
        </p:nvGrpSpPr>
        <p:grpSpPr>
          <a:xfrm>
            <a:off x="2886408" y="1880274"/>
            <a:ext cx="317500" cy="157483"/>
            <a:chOff x="6769100" y="1390650"/>
            <a:chExt cx="317500" cy="157483"/>
          </a:xfrm>
        </p:grpSpPr>
        <p:sp>
          <p:nvSpPr>
            <p:cNvPr id="23" name="正方形/長方形 22">
              <a:extLst>
                <a:ext uri="{FF2B5EF4-FFF2-40B4-BE49-F238E27FC236}">
                  <a16:creationId xmlns:a16="http://schemas.microsoft.com/office/drawing/2014/main" id="{EF75B736-0246-1B4A-B852-88C004AC21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B6F1DBA5-D447-6849-B339-51D449255A8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a:extLst>
                <a:ext uri="{FF2B5EF4-FFF2-40B4-BE49-F238E27FC236}">
                  <a16:creationId xmlns:a16="http://schemas.microsoft.com/office/drawing/2014/main" id="{058A41CB-2D8A-4B48-9F0A-A21E5B3D804A}"/>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22">
            <a:extLst>
              <a:ext uri="{FF2B5EF4-FFF2-40B4-BE49-F238E27FC236}">
                <a16:creationId xmlns:a16="http://schemas.microsoft.com/office/drawing/2014/main" id="{5C395FCA-F29E-2247-B064-0EB4AF8ECC7C}"/>
              </a:ext>
            </a:extLst>
          </p:cNvPr>
          <p:cNvGrpSpPr/>
          <p:nvPr/>
        </p:nvGrpSpPr>
        <p:grpSpPr>
          <a:xfrm>
            <a:off x="2886408" y="2073736"/>
            <a:ext cx="317500" cy="157483"/>
            <a:chOff x="6769100" y="1390650"/>
            <a:chExt cx="317500" cy="157483"/>
          </a:xfrm>
        </p:grpSpPr>
        <p:sp>
          <p:nvSpPr>
            <p:cNvPr id="27" name="正方形/長方形 26">
              <a:extLst>
                <a:ext uri="{FF2B5EF4-FFF2-40B4-BE49-F238E27FC236}">
                  <a16:creationId xmlns:a16="http://schemas.microsoft.com/office/drawing/2014/main" id="{8E6922FF-466B-C748-B1F1-AC4B6FC4AA9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399999BC-E290-A541-B7CA-340B64F448F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a:extLst>
                <a:ext uri="{FF2B5EF4-FFF2-40B4-BE49-F238E27FC236}">
                  <a16:creationId xmlns:a16="http://schemas.microsoft.com/office/drawing/2014/main" id="{8F783BD2-D4E9-974B-8DF8-962F596E370F}"/>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26">
            <a:extLst>
              <a:ext uri="{FF2B5EF4-FFF2-40B4-BE49-F238E27FC236}">
                <a16:creationId xmlns:a16="http://schemas.microsoft.com/office/drawing/2014/main" id="{4B348358-60BE-504F-BF95-13DDBC1182DF}"/>
              </a:ext>
            </a:extLst>
          </p:cNvPr>
          <p:cNvGrpSpPr/>
          <p:nvPr/>
        </p:nvGrpSpPr>
        <p:grpSpPr>
          <a:xfrm>
            <a:off x="2886408" y="2255329"/>
            <a:ext cx="317500" cy="157483"/>
            <a:chOff x="6769100" y="1390650"/>
            <a:chExt cx="317500" cy="157483"/>
          </a:xfrm>
        </p:grpSpPr>
        <p:sp>
          <p:nvSpPr>
            <p:cNvPr id="31" name="正方形/長方形 30">
              <a:extLst>
                <a:ext uri="{FF2B5EF4-FFF2-40B4-BE49-F238E27FC236}">
                  <a16:creationId xmlns:a16="http://schemas.microsoft.com/office/drawing/2014/main" id="{FAD2A54D-60C7-424D-A8EC-B74F124E3B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D8D02CDC-7DE4-294E-9408-C4A825E6CE1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a:extLst>
                <a:ext uri="{FF2B5EF4-FFF2-40B4-BE49-F238E27FC236}">
                  <a16:creationId xmlns:a16="http://schemas.microsoft.com/office/drawing/2014/main" id="{669F04B4-090F-CB4C-A342-7CDBCE6A1653}"/>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34">
            <a:extLst>
              <a:ext uri="{FF2B5EF4-FFF2-40B4-BE49-F238E27FC236}">
                <a16:creationId xmlns:a16="http://schemas.microsoft.com/office/drawing/2014/main" id="{97A6C81A-67D6-D249-9A87-78FBDBCF80FF}"/>
              </a:ext>
            </a:extLst>
          </p:cNvPr>
          <p:cNvGrpSpPr/>
          <p:nvPr/>
        </p:nvGrpSpPr>
        <p:grpSpPr>
          <a:xfrm>
            <a:off x="2886408" y="2431017"/>
            <a:ext cx="317500" cy="157483"/>
            <a:chOff x="6769100" y="1390650"/>
            <a:chExt cx="317500" cy="157483"/>
          </a:xfrm>
        </p:grpSpPr>
        <p:sp>
          <p:nvSpPr>
            <p:cNvPr id="35" name="正方形/長方形 34">
              <a:extLst>
                <a:ext uri="{FF2B5EF4-FFF2-40B4-BE49-F238E27FC236}">
                  <a16:creationId xmlns:a16="http://schemas.microsoft.com/office/drawing/2014/main" id="{A9FBB5A0-FE29-3542-9C24-1CF8111DA2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9482166E-46F5-E147-9CA2-DF2D7E5E7C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a:extLst>
                <a:ext uri="{FF2B5EF4-FFF2-40B4-BE49-F238E27FC236}">
                  <a16:creationId xmlns:a16="http://schemas.microsoft.com/office/drawing/2014/main" id="{4162E23A-9310-3343-A8DE-A5D80568737E}"/>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38">
            <a:extLst>
              <a:ext uri="{FF2B5EF4-FFF2-40B4-BE49-F238E27FC236}">
                <a16:creationId xmlns:a16="http://schemas.microsoft.com/office/drawing/2014/main" id="{82B5DE04-758D-F749-8ADB-9BCFBDD1F0AB}"/>
              </a:ext>
            </a:extLst>
          </p:cNvPr>
          <p:cNvGrpSpPr/>
          <p:nvPr/>
        </p:nvGrpSpPr>
        <p:grpSpPr>
          <a:xfrm>
            <a:off x="3237822" y="1877356"/>
            <a:ext cx="317500" cy="157483"/>
            <a:chOff x="6769100" y="1390650"/>
            <a:chExt cx="317500" cy="157483"/>
          </a:xfrm>
        </p:grpSpPr>
        <p:sp>
          <p:nvSpPr>
            <p:cNvPr id="39" name="正方形/長方形 38">
              <a:extLst>
                <a:ext uri="{FF2B5EF4-FFF2-40B4-BE49-F238E27FC236}">
                  <a16:creationId xmlns:a16="http://schemas.microsoft.com/office/drawing/2014/main" id="{ED2507B4-B3CA-6747-9949-3FCB62067E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A631D34C-3282-A74C-B917-8664AC1FB9F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a:extLst>
                <a:ext uri="{FF2B5EF4-FFF2-40B4-BE49-F238E27FC236}">
                  <a16:creationId xmlns:a16="http://schemas.microsoft.com/office/drawing/2014/main" id="{78AE643B-8142-524D-A823-2BB9E0F322AA}"/>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142">
            <a:extLst>
              <a:ext uri="{FF2B5EF4-FFF2-40B4-BE49-F238E27FC236}">
                <a16:creationId xmlns:a16="http://schemas.microsoft.com/office/drawing/2014/main" id="{C74C92FD-6CF4-C343-A1C0-0F8977E3BE52}"/>
              </a:ext>
            </a:extLst>
          </p:cNvPr>
          <p:cNvGrpSpPr/>
          <p:nvPr/>
        </p:nvGrpSpPr>
        <p:grpSpPr>
          <a:xfrm>
            <a:off x="3237822" y="2070818"/>
            <a:ext cx="317500" cy="157483"/>
            <a:chOff x="6769100" y="1390650"/>
            <a:chExt cx="317500" cy="157483"/>
          </a:xfrm>
        </p:grpSpPr>
        <p:sp>
          <p:nvSpPr>
            <p:cNvPr id="43" name="正方形/長方形 42">
              <a:extLst>
                <a:ext uri="{FF2B5EF4-FFF2-40B4-BE49-F238E27FC236}">
                  <a16:creationId xmlns:a16="http://schemas.microsoft.com/office/drawing/2014/main" id="{AE892EF2-8C25-6945-83C6-EF72462CFB7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3FCC1913-8BBA-CC47-941B-2330F61CEB7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a:extLst>
                <a:ext uri="{FF2B5EF4-FFF2-40B4-BE49-F238E27FC236}">
                  <a16:creationId xmlns:a16="http://schemas.microsoft.com/office/drawing/2014/main" id="{37B5707A-759E-3D4C-8F45-160046DC026E}"/>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146">
            <a:extLst>
              <a:ext uri="{FF2B5EF4-FFF2-40B4-BE49-F238E27FC236}">
                <a16:creationId xmlns:a16="http://schemas.microsoft.com/office/drawing/2014/main" id="{109830D2-985F-F143-BC63-5AE65AD7549A}"/>
              </a:ext>
            </a:extLst>
          </p:cNvPr>
          <p:cNvGrpSpPr/>
          <p:nvPr/>
        </p:nvGrpSpPr>
        <p:grpSpPr>
          <a:xfrm>
            <a:off x="3237822" y="2252411"/>
            <a:ext cx="317500" cy="157483"/>
            <a:chOff x="6769100" y="1390650"/>
            <a:chExt cx="317500" cy="157483"/>
          </a:xfrm>
        </p:grpSpPr>
        <p:sp>
          <p:nvSpPr>
            <p:cNvPr id="47" name="正方形/長方形 46">
              <a:extLst>
                <a:ext uri="{FF2B5EF4-FFF2-40B4-BE49-F238E27FC236}">
                  <a16:creationId xmlns:a16="http://schemas.microsoft.com/office/drawing/2014/main" id="{D1788CBC-F925-6342-B2DB-66007E9CFF7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11006C85-8C14-2C4D-925D-377CA2FA58E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a:extLst>
                <a:ext uri="{FF2B5EF4-FFF2-40B4-BE49-F238E27FC236}">
                  <a16:creationId xmlns:a16="http://schemas.microsoft.com/office/drawing/2014/main" id="{84F4187E-A141-8A4F-8556-9B5126A334B1}"/>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154">
            <a:extLst>
              <a:ext uri="{FF2B5EF4-FFF2-40B4-BE49-F238E27FC236}">
                <a16:creationId xmlns:a16="http://schemas.microsoft.com/office/drawing/2014/main" id="{BD869316-E119-E74B-AE3C-4D0F9AB4243F}"/>
              </a:ext>
            </a:extLst>
          </p:cNvPr>
          <p:cNvGrpSpPr/>
          <p:nvPr/>
        </p:nvGrpSpPr>
        <p:grpSpPr>
          <a:xfrm>
            <a:off x="3237822" y="2428099"/>
            <a:ext cx="317500" cy="157483"/>
            <a:chOff x="6769100" y="1390650"/>
            <a:chExt cx="317500" cy="157483"/>
          </a:xfrm>
        </p:grpSpPr>
        <p:sp>
          <p:nvSpPr>
            <p:cNvPr id="51" name="正方形/長方形 50">
              <a:extLst>
                <a:ext uri="{FF2B5EF4-FFF2-40B4-BE49-F238E27FC236}">
                  <a16:creationId xmlns:a16="http://schemas.microsoft.com/office/drawing/2014/main" id="{EBF6459A-A452-BB47-9726-EE38166F7D9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F3F44D41-67DD-4644-B869-7279E6B81DF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a:extLst>
                <a:ext uri="{FF2B5EF4-FFF2-40B4-BE49-F238E27FC236}">
                  <a16:creationId xmlns:a16="http://schemas.microsoft.com/office/drawing/2014/main" id="{73857252-8BC9-8245-B1F7-7D1807533390}"/>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158">
            <a:extLst>
              <a:ext uri="{FF2B5EF4-FFF2-40B4-BE49-F238E27FC236}">
                <a16:creationId xmlns:a16="http://schemas.microsoft.com/office/drawing/2014/main" id="{0CEAFB5F-BCEA-EA49-A0D0-605CA1E17D2C}"/>
              </a:ext>
            </a:extLst>
          </p:cNvPr>
          <p:cNvGrpSpPr/>
          <p:nvPr/>
        </p:nvGrpSpPr>
        <p:grpSpPr>
          <a:xfrm>
            <a:off x="3587084" y="1877356"/>
            <a:ext cx="317500" cy="157483"/>
            <a:chOff x="6769100" y="1390650"/>
            <a:chExt cx="317500" cy="157483"/>
          </a:xfrm>
        </p:grpSpPr>
        <p:sp>
          <p:nvSpPr>
            <p:cNvPr id="55" name="正方形/長方形 54">
              <a:extLst>
                <a:ext uri="{FF2B5EF4-FFF2-40B4-BE49-F238E27FC236}">
                  <a16:creationId xmlns:a16="http://schemas.microsoft.com/office/drawing/2014/main" id="{9EA96C2E-0E62-8F47-9A7C-6A327D28DF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37E42C29-29F8-1442-BF5C-C1972B65FF2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a:extLst>
                <a:ext uri="{FF2B5EF4-FFF2-40B4-BE49-F238E27FC236}">
                  <a16:creationId xmlns:a16="http://schemas.microsoft.com/office/drawing/2014/main" id="{1D6A562E-35B5-934C-A56C-469C11ED59C7}"/>
                </a:ext>
              </a:extLst>
            </p:cNvPr>
            <p:cNvCxnSpPr>
              <a:stCxn id="56" idx="6"/>
              <a:endCxn id="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162">
            <a:extLst>
              <a:ext uri="{FF2B5EF4-FFF2-40B4-BE49-F238E27FC236}">
                <a16:creationId xmlns:a16="http://schemas.microsoft.com/office/drawing/2014/main" id="{3CC5BECF-FD31-0649-904F-419C985002D4}"/>
              </a:ext>
            </a:extLst>
          </p:cNvPr>
          <p:cNvGrpSpPr/>
          <p:nvPr/>
        </p:nvGrpSpPr>
        <p:grpSpPr>
          <a:xfrm>
            <a:off x="3587084" y="2070818"/>
            <a:ext cx="317500" cy="157483"/>
            <a:chOff x="6769100" y="1390650"/>
            <a:chExt cx="317500" cy="157483"/>
          </a:xfrm>
        </p:grpSpPr>
        <p:sp>
          <p:nvSpPr>
            <p:cNvPr id="59" name="正方形/長方形 58">
              <a:extLst>
                <a:ext uri="{FF2B5EF4-FFF2-40B4-BE49-F238E27FC236}">
                  <a16:creationId xmlns:a16="http://schemas.microsoft.com/office/drawing/2014/main" id="{56D45654-1A72-0147-8C2D-F821A4B193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88313DDC-D38A-6340-BCDE-F6D6C3B6E57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a:extLst>
                <a:ext uri="{FF2B5EF4-FFF2-40B4-BE49-F238E27FC236}">
                  <a16:creationId xmlns:a16="http://schemas.microsoft.com/office/drawing/2014/main" id="{DD5A3D8C-FF5C-644D-A4BE-61396094F34B}"/>
                </a:ext>
              </a:extLst>
            </p:cNvPr>
            <p:cNvCxnSpPr>
              <a:stCxn id="60" idx="6"/>
              <a:endCxn id="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166">
            <a:extLst>
              <a:ext uri="{FF2B5EF4-FFF2-40B4-BE49-F238E27FC236}">
                <a16:creationId xmlns:a16="http://schemas.microsoft.com/office/drawing/2014/main" id="{AB27D908-3068-B946-9283-15DC77429AE6}"/>
              </a:ext>
            </a:extLst>
          </p:cNvPr>
          <p:cNvGrpSpPr/>
          <p:nvPr/>
        </p:nvGrpSpPr>
        <p:grpSpPr>
          <a:xfrm>
            <a:off x="3587084" y="2252411"/>
            <a:ext cx="317500" cy="157483"/>
            <a:chOff x="6769100" y="1390650"/>
            <a:chExt cx="317500" cy="157483"/>
          </a:xfrm>
        </p:grpSpPr>
        <p:sp>
          <p:nvSpPr>
            <p:cNvPr id="63" name="正方形/長方形 62">
              <a:extLst>
                <a:ext uri="{FF2B5EF4-FFF2-40B4-BE49-F238E27FC236}">
                  <a16:creationId xmlns:a16="http://schemas.microsoft.com/office/drawing/2014/main" id="{C58FED7D-5F69-0E4E-BBE3-A11165819EC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8AFE45D7-8A6C-DF49-A814-EE97CEB5492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a:extLst>
                <a:ext uri="{FF2B5EF4-FFF2-40B4-BE49-F238E27FC236}">
                  <a16:creationId xmlns:a16="http://schemas.microsoft.com/office/drawing/2014/main" id="{057C8699-B427-EC4A-A924-8327C7801A39}"/>
                </a:ext>
              </a:extLst>
            </p:cNvPr>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174">
            <a:extLst>
              <a:ext uri="{FF2B5EF4-FFF2-40B4-BE49-F238E27FC236}">
                <a16:creationId xmlns:a16="http://schemas.microsoft.com/office/drawing/2014/main" id="{E3F47AC1-EC72-BE4E-B2B4-BCA4584A3A7B}"/>
              </a:ext>
            </a:extLst>
          </p:cNvPr>
          <p:cNvGrpSpPr/>
          <p:nvPr/>
        </p:nvGrpSpPr>
        <p:grpSpPr>
          <a:xfrm>
            <a:off x="3587084" y="2428099"/>
            <a:ext cx="317500" cy="157483"/>
            <a:chOff x="6769100" y="1390650"/>
            <a:chExt cx="317500" cy="157483"/>
          </a:xfrm>
        </p:grpSpPr>
        <p:sp>
          <p:nvSpPr>
            <p:cNvPr id="67" name="正方形/長方形 66">
              <a:extLst>
                <a:ext uri="{FF2B5EF4-FFF2-40B4-BE49-F238E27FC236}">
                  <a16:creationId xmlns:a16="http://schemas.microsoft.com/office/drawing/2014/main" id="{6D67EBFF-BDAB-7943-BDD6-9E7D245CC50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5B4FC2FA-2C08-2A4E-B6B5-686D5CF1C99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a:extLst>
                <a:ext uri="{FF2B5EF4-FFF2-40B4-BE49-F238E27FC236}">
                  <a16:creationId xmlns:a16="http://schemas.microsoft.com/office/drawing/2014/main" id="{E59887F4-8C30-1B44-AB26-655E24EEC55D}"/>
                </a:ext>
              </a:extLst>
            </p:cNvPr>
            <p:cNvCxnSpPr>
              <a:stCxn id="68" idx="6"/>
              <a:endCxn id="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7" name="フローチャート: 磁気ディスク 106">
            <a:extLst>
              <a:ext uri="{FF2B5EF4-FFF2-40B4-BE49-F238E27FC236}">
                <a16:creationId xmlns:a16="http://schemas.microsoft.com/office/drawing/2014/main" id="{E1C9BD35-79DF-3744-A360-650C9C6FC041}"/>
              </a:ext>
            </a:extLst>
          </p:cNvPr>
          <p:cNvSpPr/>
          <p:nvPr/>
        </p:nvSpPr>
        <p:spPr>
          <a:xfrm>
            <a:off x="3963815" y="2330724"/>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8" name="フローチャート: 磁気ディスク 107">
            <a:extLst>
              <a:ext uri="{FF2B5EF4-FFF2-40B4-BE49-F238E27FC236}">
                <a16:creationId xmlns:a16="http://schemas.microsoft.com/office/drawing/2014/main" id="{68C4D2E3-4CC6-DC41-87DA-2B8ED40A5823}"/>
              </a:ext>
            </a:extLst>
          </p:cNvPr>
          <p:cNvSpPr/>
          <p:nvPr/>
        </p:nvSpPr>
        <p:spPr>
          <a:xfrm>
            <a:off x="3963815" y="210874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9" name="フローチャート: 磁気ディスク 108">
            <a:extLst>
              <a:ext uri="{FF2B5EF4-FFF2-40B4-BE49-F238E27FC236}">
                <a16:creationId xmlns:a16="http://schemas.microsoft.com/office/drawing/2014/main" id="{6DEA1675-4E11-3840-A65A-A43EE1C39BC2}"/>
              </a:ext>
            </a:extLst>
          </p:cNvPr>
          <p:cNvSpPr/>
          <p:nvPr/>
        </p:nvSpPr>
        <p:spPr>
          <a:xfrm>
            <a:off x="3963815" y="188501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0" name="フローチャート: 磁気ディスク 109">
            <a:extLst>
              <a:ext uri="{FF2B5EF4-FFF2-40B4-BE49-F238E27FC236}">
                <a16:creationId xmlns:a16="http://schemas.microsoft.com/office/drawing/2014/main" id="{2637716C-E7D8-544B-8524-8574FB555F16}"/>
              </a:ext>
            </a:extLst>
          </p:cNvPr>
          <p:cNvSpPr/>
          <p:nvPr/>
        </p:nvSpPr>
        <p:spPr>
          <a:xfrm>
            <a:off x="4384674" y="2330724"/>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1" name="フローチャート: 磁気ディスク 110">
            <a:extLst>
              <a:ext uri="{FF2B5EF4-FFF2-40B4-BE49-F238E27FC236}">
                <a16:creationId xmlns:a16="http://schemas.microsoft.com/office/drawing/2014/main" id="{32D04FC0-FE4A-A445-8282-569B7100EC6F}"/>
              </a:ext>
            </a:extLst>
          </p:cNvPr>
          <p:cNvSpPr/>
          <p:nvPr/>
        </p:nvSpPr>
        <p:spPr>
          <a:xfrm>
            <a:off x="4384674" y="210874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2" name="フローチャート: 磁気ディスク 111">
            <a:extLst>
              <a:ext uri="{FF2B5EF4-FFF2-40B4-BE49-F238E27FC236}">
                <a16:creationId xmlns:a16="http://schemas.microsoft.com/office/drawing/2014/main" id="{E1D281F6-1AF4-8842-8EF3-6258CEE5EE1C}"/>
              </a:ext>
            </a:extLst>
          </p:cNvPr>
          <p:cNvSpPr/>
          <p:nvPr/>
        </p:nvSpPr>
        <p:spPr>
          <a:xfrm>
            <a:off x="4384674" y="188501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フローチャート: 磁気ディスク 112">
            <a:extLst>
              <a:ext uri="{FF2B5EF4-FFF2-40B4-BE49-F238E27FC236}">
                <a16:creationId xmlns:a16="http://schemas.microsoft.com/office/drawing/2014/main" id="{26F99957-8423-5D4A-AB36-1AE88F508B30}"/>
              </a:ext>
            </a:extLst>
          </p:cNvPr>
          <p:cNvSpPr/>
          <p:nvPr/>
        </p:nvSpPr>
        <p:spPr>
          <a:xfrm>
            <a:off x="4805533" y="2330724"/>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4" name="フローチャート: 磁気ディスク 113">
            <a:extLst>
              <a:ext uri="{FF2B5EF4-FFF2-40B4-BE49-F238E27FC236}">
                <a16:creationId xmlns:a16="http://schemas.microsoft.com/office/drawing/2014/main" id="{C1591203-AE36-5144-A1BC-D9397992B994}"/>
              </a:ext>
            </a:extLst>
          </p:cNvPr>
          <p:cNvSpPr/>
          <p:nvPr/>
        </p:nvSpPr>
        <p:spPr>
          <a:xfrm>
            <a:off x="4805533" y="210874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5" name="フローチャート: 磁気ディスク 114">
            <a:extLst>
              <a:ext uri="{FF2B5EF4-FFF2-40B4-BE49-F238E27FC236}">
                <a16:creationId xmlns:a16="http://schemas.microsoft.com/office/drawing/2014/main" id="{62CAABB3-48CD-1745-A8AE-A5E5E3842BF6}"/>
              </a:ext>
            </a:extLst>
          </p:cNvPr>
          <p:cNvSpPr/>
          <p:nvPr/>
        </p:nvSpPr>
        <p:spPr>
          <a:xfrm>
            <a:off x="4805533" y="188501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正方形/長方形 117">
            <a:extLst>
              <a:ext uri="{FF2B5EF4-FFF2-40B4-BE49-F238E27FC236}">
                <a16:creationId xmlns:a16="http://schemas.microsoft.com/office/drawing/2014/main" id="{EA2534BA-4C2F-174A-8A35-BD2EBC209A01}"/>
              </a:ext>
            </a:extLst>
          </p:cNvPr>
          <p:cNvSpPr/>
          <p:nvPr/>
        </p:nvSpPr>
        <p:spPr>
          <a:xfrm>
            <a:off x="2535913" y="1539032"/>
            <a:ext cx="1368672" cy="2286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サーバー</a:t>
            </a:r>
            <a:endParaRPr kumimoji="1" lang="ja-JP" altLang="en-US" sz="8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5E78C14E-CBCD-3748-8CED-CFEDD05A8A2D}"/>
              </a:ext>
            </a:extLst>
          </p:cNvPr>
          <p:cNvSpPr/>
          <p:nvPr/>
        </p:nvSpPr>
        <p:spPr>
          <a:xfrm>
            <a:off x="3963815" y="1544543"/>
            <a:ext cx="1216370" cy="2286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
        <p:nvSpPr>
          <p:cNvPr id="121" name="テキスト ボックス 120">
            <a:extLst>
              <a:ext uri="{FF2B5EF4-FFF2-40B4-BE49-F238E27FC236}">
                <a16:creationId xmlns:a16="http://schemas.microsoft.com/office/drawing/2014/main" id="{1E01DEA4-6E66-E641-81FB-5CDA6652402B}"/>
              </a:ext>
            </a:extLst>
          </p:cNvPr>
          <p:cNvSpPr txBox="1"/>
          <p:nvPr/>
        </p:nvSpPr>
        <p:spPr>
          <a:xfrm>
            <a:off x="3716082" y="1008903"/>
            <a:ext cx="1723549" cy="400110"/>
          </a:xfrm>
          <a:prstGeom prst="rect">
            <a:avLst/>
          </a:prstGeom>
          <a:noFill/>
        </p:spPr>
        <p:txBody>
          <a:bodyPr wrap="none" rtlCol="0">
            <a:spAutoFit/>
          </a:bodyPr>
          <a:lstStyle/>
          <a:p>
            <a:r>
              <a:rPr lang="ja-JP" altLang="en-US" sz="2000">
                <a:solidFill>
                  <a:schemeClr val="tx1">
                    <a:lumMod val="50000"/>
                    <a:lumOff val="50000"/>
                  </a:schemeClr>
                </a:solidFill>
                <a:latin typeface="Meiryo" charset="-128"/>
                <a:ea typeface="Meiryo" charset="-128"/>
                <a:cs typeface="Meiryo" charset="-128"/>
              </a:rPr>
              <a:t>システム</a:t>
            </a:r>
            <a:r>
              <a:rPr lang="ja-JP" altLang="en-US" sz="2000" dirty="0">
                <a:solidFill>
                  <a:schemeClr val="tx1">
                    <a:lumMod val="50000"/>
                    <a:lumOff val="50000"/>
                  </a:schemeClr>
                </a:solidFill>
                <a:latin typeface="Meiryo" charset="-128"/>
                <a:ea typeface="Meiryo" charset="-128"/>
                <a:cs typeface="Meiryo" charset="-128"/>
              </a:rPr>
              <a:t>資源</a:t>
            </a:r>
            <a:endParaRPr kumimoji="1" lang="ja-JP" altLang="en-US" sz="2000" dirty="0">
              <a:solidFill>
                <a:schemeClr val="tx1">
                  <a:lumMod val="50000"/>
                  <a:lumOff val="50000"/>
                </a:schemeClr>
              </a:solidFill>
              <a:latin typeface="Meiryo" charset="-128"/>
              <a:ea typeface="Meiryo" charset="-128"/>
              <a:cs typeface="Meiryo" charset="-128"/>
            </a:endParaRPr>
          </a:p>
        </p:txBody>
      </p:sp>
      <p:sp>
        <p:nvSpPr>
          <p:cNvPr id="123" name="正方形/長方形 122">
            <a:extLst>
              <a:ext uri="{FF2B5EF4-FFF2-40B4-BE49-F238E27FC236}">
                <a16:creationId xmlns:a16="http://schemas.microsoft.com/office/drawing/2014/main" id="{6D099619-06EC-1541-A5B7-CB95030AD5A8}"/>
              </a:ext>
            </a:extLst>
          </p:cNvPr>
          <p:cNvSpPr/>
          <p:nvPr/>
        </p:nvSpPr>
        <p:spPr>
          <a:xfrm>
            <a:off x="5244244" y="189746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a:extLst>
              <a:ext uri="{FF2B5EF4-FFF2-40B4-BE49-F238E27FC236}">
                <a16:creationId xmlns:a16="http://schemas.microsoft.com/office/drawing/2014/main" id="{3218A0E3-1C43-394F-BC05-DDE544B2EF35}"/>
              </a:ext>
            </a:extLst>
          </p:cNvPr>
          <p:cNvSpPr/>
          <p:nvPr/>
        </p:nvSpPr>
        <p:spPr>
          <a:xfrm>
            <a:off x="5244244" y="20909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45F058E1-3DEA-484A-83AE-40EBF442606A}"/>
              </a:ext>
            </a:extLst>
          </p:cNvPr>
          <p:cNvSpPr/>
          <p:nvPr/>
        </p:nvSpPr>
        <p:spPr>
          <a:xfrm>
            <a:off x="5244244" y="227251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a:extLst>
              <a:ext uri="{FF2B5EF4-FFF2-40B4-BE49-F238E27FC236}">
                <a16:creationId xmlns:a16="http://schemas.microsoft.com/office/drawing/2014/main" id="{C0FC288D-3CB3-434D-BD4B-2252E04D0057}"/>
              </a:ext>
            </a:extLst>
          </p:cNvPr>
          <p:cNvSpPr/>
          <p:nvPr/>
        </p:nvSpPr>
        <p:spPr>
          <a:xfrm>
            <a:off x="5244244" y="244820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0AD2976A-40E3-1247-A407-0363E6435AEA}"/>
              </a:ext>
            </a:extLst>
          </p:cNvPr>
          <p:cNvSpPr/>
          <p:nvPr/>
        </p:nvSpPr>
        <p:spPr>
          <a:xfrm>
            <a:off x="5597239" y="189746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4892598D-6199-DA45-B6E3-BD5C1DD1A1C6}"/>
              </a:ext>
            </a:extLst>
          </p:cNvPr>
          <p:cNvSpPr/>
          <p:nvPr/>
        </p:nvSpPr>
        <p:spPr>
          <a:xfrm>
            <a:off x="5597239" y="20909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0AC238D8-59A8-9F41-9762-93A580F9A25C}"/>
              </a:ext>
            </a:extLst>
          </p:cNvPr>
          <p:cNvSpPr/>
          <p:nvPr/>
        </p:nvSpPr>
        <p:spPr>
          <a:xfrm>
            <a:off x="5597239" y="227251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a:extLst>
              <a:ext uri="{FF2B5EF4-FFF2-40B4-BE49-F238E27FC236}">
                <a16:creationId xmlns:a16="http://schemas.microsoft.com/office/drawing/2014/main" id="{48BA2AF4-D1E4-8647-A9AC-E9FC8FDB65CD}"/>
              </a:ext>
            </a:extLst>
          </p:cNvPr>
          <p:cNvSpPr/>
          <p:nvPr/>
        </p:nvSpPr>
        <p:spPr>
          <a:xfrm>
            <a:off x="5597239" y="244820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0811D1E8-F147-2F4B-993A-86DB8DE72D37}"/>
              </a:ext>
            </a:extLst>
          </p:cNvPr>
          <p:cNvSpPr/>
          <p:nvPr/>
        </p:nvSpPr>
        <p:spPr>
          <a:xfrm>
            <a:off x="5950947" y="189746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A4F48232-DB20-D640-A825-8B06910DEA75}"/>
              </a:ext>
            </a:extLst>
          </p:cNvPr>
          <p:cNvSpPr/>
          <p:nvPr/>
        </p:nvSpPr>
        <p:spPr>
          <a:xfrm>
            <a:off x="5950947" y="20909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9A8E9959-AC2E-4C4D-A523-1ADA8853D648}"/>
              </a:ext>
            </a:extLst>
          </p:cNvPr>
          <p:cNvSpPr/>
          <p:nvPr/>
        </p:nvSpPr>
        <p:spPr>
          <a:xfrm>
            <a:off x="5950947" y="227251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a:extLst>
              <a:ext uri="{FF2B5EF4-FFF2-40B4-BE49-F238E27FC236}">
                <a16:creationId xmlns:a16="http://schemas.microsoft.com/office/drawing/2014/main" id="{8C3E4B6C-1904-6F4F-9499-1EF03C2779E7}"/>
              </a:ext>
            </a:extLst>
          </p:cNvPr>
          <p:cNvSpPr/>
          <p:nvPr/>
        </p:nvSpPr>
        <p:spPr>
          <a:xfrm>
            <a:off x="5950947" y="244820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正方形/長方形 149">
            <a:extLst>
              <a:ext uri="{FF2B5EF4-FFF2-40B4-BE49-F238E27FC236}">
                <a16:creationId xmlns:a16="http://schemas.microsoft.com/office/drawing/2014/main" id="{5511A073-F294-D947-A668-C23681CA214E}"/>
              </a:ext>
            </a:extLst>
          </p:cNvPr>
          <p:cNvSpPr/>
          <p:nvPr/>
        </p:nvSpPr>
        <p:spPr>
          <a:xfrm>
            <a:off x="6303942" y="189746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322B4C1B-DB65-A54D-B901-6B860737646A}"/>
              </a:ext>
            </a:extLst>
          </p:cNvPr>
          <p:cNvSpPr/>
          <p:nvPr/>
        </p:nvSpPr>
        <p:spPr>
          <a:xfrm>
            <a:off x="6303942" y="20909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E14070EA-1DED-DF48-9F06-91D60AC136DA}"/>
              </a:ext>
            </a:extLst>
          </p:cNvPr>
          <p:cNvSpPr/>
          <p:nvPr/>
        </p:nvSpPr>
        <p:spPr>
          <a:xfrm>
            <a:off x="6303942" y="227251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D60A1188-59EC-AB41-BD23-53BFAFAD59BE}"/>
              </a:ext>
            </a:extLst>
          </p:cNvPr>
          <p:cNvSpPr/>
          <p:nvPr/>
        </p:nvSpPr>
        <p:spPr>
          <a:xfrm>
            <a:off x="6303942" y="244820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a:extLst>
              <a:ext uri="{FF2B5EF4-FFF2-40B4-BE49-F238E27FC236}">
                <a16:creationId xmlns:a16="http://schemas.microsoft.com/office/drawing/2014/main" id="{59E45A36-9134-7040-BDC5-A8F6D16506BA}"/>
              </a:ext>
            </a:extLst>
          </p:cNvPr>
          <p:cNvSpPr/>
          <p:nvPr/>
        </p:nvSpPr>
        <p:spPr>
          <a:xfrm>
            <a:off x="5239415" y="1541442"/>
            <a:ext cx="1382027" cy="2286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ネットワーク機器</a:t>
            </a:r>
            <a:endParaRPr kumimoji="1" lang="ja-JP" altLang="en-US" sz="800" dirty="0">
              <a:solidFill>
                <a:srgbClr val="FFFFFF"/>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3C0F70A9-CC29-334F-BB9B-576B223BA81A}"/>
              </a:ext>
            </a:extLst>
          </p:cNvPr>
          <p:cNvSpPr/>
          <p:nvPr/>
        </p:nvSpPr>
        <p:spPr>
          <a:xfrm>
            <a:off x="1791838" y="4507209"/>
            <a:ext cx="1817688" cy="166064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角丸四角形 160">
            <a:extLst>
              <a:ext uri="{FF2B5EF4-FFF2-40B4-BE49-F238E27FC236}">
                <a16:creationId xmlns:a16="http://schemas.microsoft.com/office/drawing/2014/main" id="{81E83913-2B54-BC4E-B1AB-1ABC9A8F0DD8}"/>
              </a:ext>
            </a:extLst>
          </p:cNvPr>
          <p:cNvSpPr/>
          <p:nvPr/>
        </p:nvSpPr>
        <p:spPr>
          <a:xfrm>
            <a:off x="2237972" y="5034672"/>
            <a:ext cx="1176379" cy="501650"/>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309">
            <a:extLst>
              <a:ext uri="{FF2B5EF4-FFF2-40B4-BE49-F238E27FC236}">
                <a16:creationId xmlns:a16="http://schemas.microsoft.com/office/drawing/2014/main" id="{03308611-7A7A-7948-B8DD-277DABD90C1B}"/>
              </a:ext>
            </a:extLst>
          </p:cNvPr>
          <p:cNvGrpSpPr/>
          <p:nvPr/>
        </p:nvGrpSpPr>
        <p:grpSpPr>
          <a:xfrm>
            <a:off x="2237972" y="5680452"/>
            <a:ext cx="317500" cy="157483"/>
            <a:chOff x="6769100" y="1390650"/>
            <a:chExt cx="317500" cy="157483"/>
          </a:xfrm>
        </p:grpSpPr>
        <p:sp>
          <p:nvSpPr>
            <p:cNvPr id="165" name="正方形/長方形 164">
              <a:extLst>
                <a:ext uri="{FF2B5EF4-FFF2-40B4-BE49-F238E27FC236}">
                  <a16:creationId xmlns:a16="http://schemas.microsoft.com/office/drawing/2014/main" id="{4CA6DEE9-6322-9B41-8307-0E2C495AF52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4735CDE2-3063-B24A-A50C-92A5670A94F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7D345B38-130F-6A44-868B-06CF2A56DE4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8" name="図形グループ 330">
            <a:extLst>
              <a:ext uri="{FF2B5EF4-FFF2-40B4-BE49-F238E27FC236}">
                <a16:creationId xmlns:a16="http://schemas.microsoft.com/office/drawing/2014/main" id="{7598E947-728D-8344-BFE5-E22EA0E7DCC3}"/>
              </a:ext>
            </a:extLst>
          </p:cNvPr>
          <p:cNvGrpSpPr/>
          <p:nvPr/>
        </p:nvGrpSpPr>
        <p:grpSpPr>
          <a:xfrm>
            <a:off x="2237972" y="5873914"/>
            <a:ext cx="317500" cy="157483"/>
            <a:chOff x="6769100" y="1390650"/>
            <a:chExt cx="317500" cy="157483"/>
          </a:xfrm>
        </p:grpSpPr>
        <p:sp>
          <p:nvSpPr>
            <p:cNvPr id="169" name="正方形/長方形 168">
              <a:extLst>
                <a:ext uri="{FF2B5EF4-FFF2-40B4-BE49-F238E27FC236}">
                  <a16:creationId xmlns:a16="http://schemas.microsoft.com/office/drawing/2014/main" id="{6545AA49-B146-904B-B900-672F0C3FC8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D20A6566-5636-CE46-BD31-551010B68B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a:extLst>
                <a:ext uri="{FF2B5EF4-FFF2-40B4-BE49-F238E27FC236}">
                  <a16:creationId xmlns:a16="http://schemas.microsoft.com/office/drawing/2014/main" id="{0501173F-B85F-5540-982E-A88595A9D2E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2" name="図形グループ 339">
            <a:extLst>
              <a:ext uri="{FF2B5EF4-FFF2-40B4-BE49-F238E27FC236}">
                <a16:creationId xmlns:a16="http://schemas.microsoft.com/office/drawing/2014/main" id="{ACBA3558-A161-704F-B842-2BBF070257A7}"/>
              </a:ext>
            </a:extLst>
          </p:cNvPr>
          <p:cNvGrpSpPr/>
          <p:nvPr/>
        </p:nvGrpSpPr>
        <p:grpSpPr>
          <a:xfrm>
            <a:off x="2608226" y="5682993"/>
            <a:ext cx="317500" cy="157483"/>
            <a:chOff x="6769100" y="1390650"/>
            <a:chExt cx="317500" cy="157483"/>
          </a:xfrm>
        </p:grpSpPr>
        <p:sp>
          <p:nvSpPr>
            <p:cNvPr id="173" name="正方形/長方形 172">
              <a:extLst>
                <a:ext uri="{FF2B5EF4-FFF2-40B4-BE49-F238E27FC236}">
                  <a16:creationId xmlns:a16="http://schemas.microsoft.com/office/drawing/2014/main" id="{D0603443-66D2-654C-AD51-9E73C8451F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0B6DE915-1607-DD45-94B6-D155B9ADA2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a:extLst>
                <a:ext uri="{FF2B5EF4-FFF2-40B4-BE49-F238E27FC236}">
                  <a16:creationId xmlns:a16="http://schemas.microsoft.com/office/drawing/2014/main" id="{23324291-6DCC-3244-BCA1-CCD574CA39A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6" name="図形グループ 355">
            <a:extLst>
              <a:ext uri="{FF2B5EF4-FFF2-40B4-BE49-F238E27FC236}">
                <a16:creationId xmlns:a16="http://schemas.microsoft.com/office/drawing/2014/main" id="{51D60B9D-A33E-484C-980A-1721873F6BA0}"/>
              </a:ext>
            </a:extLst>
          </p:cNvPr>
          <p:cNvGrpSpPr/>
          <p:nvPr/>
        </p:nvGrpSpPr>
        <p:grpSpPr>
          <a:xfrm>
            <a:off x="2608226" y="5876455"/>
            <a:ext cx="317500" cy="157483"/>
            <a:chOff x="6769100" y="1390650"/>
            <a:chExt cx="317500" cy="157483"/>
          </a:xfrm>
        </p:grpSpPr>
        <p:sp>
          <p:nvSpPr>
            <p:cNvPr id="177" name="正方形/長方形 176">
              <a:extLst>
                <a:ext uri="{FF2B5EF4-FFF2-40B4-BE49-F238E27FC236}">
                  <a16:creationId xmlns:a16="http://schemas.microsoft.com/office/drawing/2014/main" id="{DF355094-99C9-424E-8BF7-2CAEC19CCF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22EBF582-F130-9E45-A711-A778D660DBF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76D684CB-B558-104B-8BE7-12CCABE7944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0" name="フローチャート: 磁気ディスク 179">
            <a:extLst>
              <a:ext uri="{FF2B5EF4-FFF2-40B4-BE49-F238E27FC236}">
                <a16:creationId xmlns:a16="http://schemas.microsoft.com/office/drawing/2014/main" id="{B19062BB-319E-1948-8C0F-4DAB51EDB03F}"/>
              </a:ext>
            </a:extLst>
          </p:cNvPr>
          <p:cNvSpPr/>
          <p:nvPr/>
        </p:nvSpPr>
        <p:spPr>
          <a:xfrm>
            <a:off x="3039699" y="57009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82" name="図形グループ 369">
            <a:extLst>
              <a:ext uri="{FF2B5EF4-FFF2-40B4-BE49-F238E27FC236}">
                <a16:creationId xmlns:a16="http://schemas.microsoft.com/office/drawing/2014/main" id="{1111BE66-4EB0-2F4F-BF53-6F04F80545EA}"/>
              </a:ext>
            </a:extLst>
          </p:cNvPr>
          <p:cNvGrpSpPr/>
          <p:nvPr/>
        </p:nvGrpSpPr>
        <p:grpSpPr>
          <a:xfrm>
            <a:off x="1956230" y="4752097"/>
            <a:ext cx="457588" cy="387786"/>
            <a:chOff x="758730" y="3198675"/>
            <a:chExt cx="806939" cy="688305"/>
          </a:xfrm>
        </p:grpSpPr>
        <p:sp>
          <p:nvSpPr>
            <p:cNvPr id="183" name="正方形/長方形 182">
              <a:extLst>
                <a:ext uri="{FF2B5EF4-FFF2-40B4-BE49-F238E27FC236}">
                  <a16:creationId xmlns:a16="http://schemas.microsoft.com/office/drawing/2014/main" id="{9175FFDB-5467-2941-A148-A77CD6F5C4A3}"/>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角丸四角形 183">
              <a:extLst>
                <a:ext uri="{FF2B5EF4-FFF2-40B4-BE49-F238E27FC236}">
                  <a16:creationId xmlns:a16="http://schemas.microsoft.com/office/drawing/2014/main" id="{147094A9-9FD3-C942-9088-A56B60C94DDD}"/>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角丸四角形 184">
              <a:extLst>
                <a:ext uri="{FF2B5EF4-FFF2-40B4-BE49-F238E27FC236}">
                  <a16:creationId xmlns:a16="http://schemas.microsoft.com/office/drawing/2014/main" id="{42C93574-1A4E-7644-9A94-5D63AADD9143}"/>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台形 185">
              <a:extLst>
                <a:ext uri="{FF2B5EF4-FFF2-40B4-BE49-F238E27FC236}">
                  <a16:creationId xmlns:a16="http://schemas.microsoft.com/office/drawing/2014/main" id="{F4F07672-8359-5949-A154-7363FFE7696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7" name="図形グループ 379">
            <a:extLst>
              <a:ext uri="{FF2B5EF4-FFF2-40B4-BE49-F238E27FC236}">
                <a16:creationId xmlns:a16="http://schemas.microsoft.com/office/drawing/2014/main" id="{278B2A58-4874-644B-97CE-3EA265978881}"/>
              </a:ext>
            </a:extLst>
          </p:cNvPr>
          <p:cNvGrpSpPr/>
          <p:nvPr/>
        </p:nvGrpSpPr>
        <p:grpSpPr>
          <a:xfrm>
            <a:off x="2086350" y="4862082"/>
            <a:ext cx="150692" cy="345179"/>
            <a:chOff x="1946324" y="4125162"/>
            <a:chExt cx="969964" cy="2007872"/>
          </a:xfrm>
        </p:grpSpPr>
        <p:sp>
          <p:nvSpPr>
            <p:cNvPr id="188" name="円/楕円 187">
              <a:extLst>
                <a:ext uri="{FF2B5EF4-FFF2-40B4-BE49-F238E27FC236}">
                  <a16:creationId xmlns:a16="http://schemas.microsoft.com/office/drawing/2014/main" id="{E90ABBD3-2A59-E14A-A2D7-86557659240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フローチャート: 論理積ゲート 188">
              <a:extLst>
                <a:ext uri="{FF2B5EF4-FFF2-40B4-BE49-F238E27FC236}">
                  <a16:creationId xmlns:a16="http://schemas.microsoft.com/office/drawing/2014/main" id="{792C6CC1-9F5D-C848-8493-EDADBEEC7C1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0" name="図形グループ 390">
            <a:extLst>
              <a:ext uri="{FF2B5EF4-FFF2-40B4-BE49-F238E27FC236}">
                <a16:creationId xmlns:a16="http://schemas.microsoft.com/office/drawing/2014/main" id="{538A05B8-27F0-6240-8D97-783F14EDD8E6}"/>
              </a:ext>
            </a:extLst>
          </p:cNvPr>
          <p:cNvGrpSpPr/>
          <p:nvPr/>
        </p:nvGrpSpPr>
        <p:grpSpPr>
          <a:xfrm>
            <a:off x="1956230" y="5216421"/>
            <a:ext cx="457588" cy="387786"/>
            <a:chOff x="758730" y="3198675"/>
            <a:chExt cx="806939" cy="688305"/>
          </a:xfrm>
        </p:grpSpPr>
        <p:sp>
          <p:nvSpPr>
            <p:cNvPr id="191" name="正方形/長方形 190">
              <a:extLst>
                <a:ext uri="{FF2B5EF4-FFF2-40B4-BE49-F238E27FC236}">
                  <a16:creationId xmlns:a16="http://schemas.microsoft.com/office/drawing/2014/main" id="{BD6A1E7F-A00A-9D42-A332-B942A0EB2386}"/>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角丸四角形 191">
              <a:extLst>
                <a:ext uri="{FF2B5EF4-FFF2-40B4-BE49-F238E27FC236}">
                  <a16:creationId xmlns:a16="http://schemas.microsoft.com/office/drawing/2014/main" id="{97C6CB94-822E-C54F-9F23-D9D0F39D2C59}"/>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角丸四角形 192">
              <a:extLst>
                <a:ext uri="{FF2B5EF4-FFF2-40B4-BE49-F238E27FC236}">
                  <a16:creationId xmlns:a16="http://schemas.microsoft.com/office/drawing/2014/main" id="{47026E00-2927-A042-9017-3130E172F0C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台形 193">
              <a:extLst>
                <a:ext uri="{FF2B5EF4-FFF2-40B4-BE49-F238E27FC236}">
                  <a16:creationId xmlns:a16="http://schemas.microsoft.com/office/drawing/2014/main" id="{703635E1-7AF5-234D-985D-9A91B694B73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395">
            <a:extLst>
              <a:ext uri="{FF2B5EF4-FFF2-40B4-BE49-F238E27FC236}">
                <a16:creationId xmlns:a16="http://schemas.microsoft.com/office/drawing/2014/main" id="{8BFC16A1-5D7A-024E-AE1E-E7CD43ABAE14}"/>
              </a:ext>
            </a:extLst>
          </p:cNvPr>
          <p:cNvGrpSpPr/>
          <p:nvPr/>
        </p:nvGrpSpPr>
        <p:grpSpPr>
          <a:xfrm>
            <a:off x="2086350" y="5304839"/>
            <a:ext cx="150692" cy="345179"/>
            <a:chOff x="1946324" y="4125162"/>
            <a:chExt cx="969964" cy="2007872"/>
          </a:xfrm>
        </p:grpSpPr>
        <p:sp>
          <p:nvSpPr>
            <p:cNvPr id="196" name="円/楕円 195">
              <a:extLst>
                <a:ext uri="{FF2B5EF4-FFF2-40B4-BE49-F238E27FC236}">
                  <a16:creationId xmlns:a16="http://schemas.microsoft.com/office/drawing/2014/main" id="{5F5919BC-9270-8242-8B37-1B39BBB1623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a:extLst>
                <a:ext uri="{FF2B5EF4-FFF2-40B4-BE49-F238E27FC236}">
                  <a16:creationId xmlns:a16="http://schemas.microsoft.com/office/drawing/2014/main" id="{BD853BD8-9609-6C4C-AD13-6C5B7FCFA99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399">
            <a:extLst>
              <a:ext uri="{FF2B5EF4-FFF2-40B4-BE49-F238E27FC236}">
                <a16:creationId xmlns:a16="http://schemas.microsoft.com/office/drawing/2014/main" id="{8F5E591E-3BB3-C34E-B90E-2059998BFA8B}"/>
              </a:ext>
            </a:extLst>
          </p:cNvPr>
          <p:cNvGrpSpPr/>
          <p:nvPr/>
        </p:nvGrpSpPr>
        <p:grpSpPr>
          <a:xfrm>
            <a:off x="3024065" y="4735231"/>
            <a:ext cx="370254" cy="367267"/>
            <a:chOff x="2667295" y="1059799"/>
            <a:chExt cx="681672" cy="722281"/>
          </a:xfrm>
        </p:grpSpPr>
        <p:sp>
          <p:nvSpPr>
            <p:cNvPr id="199" name="角丸四角形 198">
              <a:extLst>
                <a:ext uri="{FF2B5EF4-FFF2-40B4-BE49-F238E27FC236}">
                  <a16:creationId xmlns:a16="http://schemas.microsoft.com/office/drawing/2014/main" id="{998B1DFF-6057-2F4D-ABEB-5C979DF33C04}"/>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00" name="図 199">
              <a:extLst>
                <a:ext uri="{FF2B5EF4-FFF2-40B4-BE49-F238E27FC236}">
                  <a16:creationId xmlns:a16="http://schemas.microsoft.com/office/drawing/2014/main" id="{45DD4A8F-85AC-4D49-A532-7EA89F8F698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01" name="図形グループ 402">
            <a:extLst>
              <a:ext uri="{FF2B5EF4-FFF2-40B4-BE49-F238E27FC236}">
                <a16:creationId xmlns:a16="http://schemas.microsoft.com/office/drawing/2014/main" id="{5AD8D7AF-CA6F-2948-A3D3-4EDA6D6B1ECE}"/>
              </a:ext>
            </a:extLst>
          </p:cNvPr>
          <p:cNvGrpSpPr/>
          <p:nvPr/>
        </p:nvGrpSpPr>
        <p:grpSpPr>
          <a:xfrm>
            <a:off x="3135366" y="4827002"/>
            <a:ext cx="150692" cy="345179"/>
            <a:chOff x="1946324" y="4125162"/>
            <a:chExt cx="969964" cy="2007872"/>
          </a:xfrm>
        </p:grpSpPr>
        <p:sp>
          <p:nvSpPr>
            <p:cNvPr id="202" name="円/楕円 201">
              <a:extLst>
                <a:ext uri="{FF2B5EF4-FFF2-40B4-BE49-F238E27FC236}">
                  <a16:creationId xmlns:a16="http://schemas.microsoft.com/office/drawing/2014/main" id="{D02AB631-BA71-F949-8721-78C2CD98F09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フローチャート: 論理積ゲート 202">
              <a:extLst>
                <a:ext uri="{FF2B5EF4-FFF2-40B4-BE49-F238E27FC236}">
                  <a16:creationId xmlns:a16="http://schemas.microsoft.com/office/drawing/2014/main" id="{EFAEB385-9CB3-E94E-A32C-6476B32DBC9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4" name="テキスト ボックス 203">
            <a:extLst>
              <a:ext uri="{FF2B5EF4-FFF2-40B4-BE49-F238E27FC236}">
                <a16:creationId xmlns:a16="http://schemas.microsoft.com/office/drawing/2014/main" id="{084B3CDE-56B5-274B-8F73-17C4DDE5A59E}"/>
              </a:ext>
            </a:extLst>
          </p:cNvPr>
          <p:cNvSpPr txBox="1"/>
          <p:nvPr/>
        </p:nvSpPr>
        <p:spPr>
          <a:xfrm>
            <a:off x="1862515" y="4517795"/>
            <a:ext cx="1675459" cy="246221"/>
          </a:xfrm>
          <a:prstGeom prst="rect">
            <a:avLst/>
          </a:prstGeom>
          <a:noFill/>
        </p:spPr>
        <p:txBody>
          <a:bodyPr wrap="none" rtlCol="0">
            <a:spAutoFit/>
          </a:bodyPr>
          <a:lstStyle/>
          <a:p>
            <a:pPr algn="ctr"/>
            <a:r>
              <a:rPr kumimoji="1" lang="ja-JP" altLang="en-US" sz="1000">
                <a:solidFill>
                  <a:srgbClr val="009051"/>
                </a:solidFill>
              </a:rPr>
              <a:t>必要とされるシステム構成</a:t>
            </a:r>
            <a:r>
              <a:rPr kumimoji="1" lang="en-US" altLang="ja-JP" sz="1000" dirty="0">
                <a:solidFill>
                  <a:srgbClr val="009051"/>
                </a:solidFill>
              </a:rPr>
              <a:t>A</a:t>
            </a:r>
            <a:endParaRPr kumimoji="1" lang="ja-JP" altLang="en-US" sz="1000" dirty="0">
              <a:solidFill>
                <a:srgbClr val="009051"/>
              </a:solidFill>
            </a:endParaRPr>
          </a:p>
        </p:txBody>
      </p:sp>
      <p:sp>
        <p:nvSpPr>
          <p:cNvPr id="205" name="正方形/長方形 204">
            <a:extLst>
              <a:ext uri="{FF2B5EF4-FFF2-40B4-BE49-F238E27FC236}">
                <a16:creationId xmlns:a16="http://schemas.microsoft.com/office/drawing/2014/main" id="{75B85B31-97F9-EB46-B104-A3A0AFB94BD8}"/>
              </a:ext>
            </a:extLst>
          </p:cNvPr>
          <p:cNvSpPr/>
          <p:nvPr/>
        </p:nvSpPr>
        <p:spPr>
          <a:xfrm>
            <a:off x="3663161" y="4507209"/>
            <a:ext cx="1817688" cy="16606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角丸四角形 205">
            <a:extLst>
              <a:ext uri="{FF2B5EF4-FFF2-40B4-BE49-F238E27FC236}">
                <a16:creationId xmlns:a16="http://schemas.microsoft.com/office/drawing/2014/main" id="{94A84DF7-2376-C244-88D8-84A11D81EDBC}"/>
              </a:ext>
            </a:extLst>
          </p:cNvPr>
          <p:cNvSpPr/>
          <p:nvPr/>
        </p:nvSpPr>
        <p:spPr>
          <a:xfrm>
            <a:off x="4109295" y="5034672"/>
            <a:ext cx="1176379" cy="501650"/>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9" name="図形グループ 309">
            <a:extLst>
              <a:ext uri="{FF2B5EF4-FFF2-40B4-BE49-F238E27FC236}">
                <a16:creationId xmlns:a16="http://schemas.microsoft.com/office/drawing/2014/main" id="{667AC410-B37A-D143-B3DF-E675574ACE75}"/>
              </a:ext>
            </a:extLst>
          </p:cNvPr>
          <p:cNvGrpSpPr/>
          <p:nvPr/>
        </p:nvGrpSpPr>
        <p:grpSpPr>
          <a:xfrm>
            <a:off x="4109295" y="5680452"/>
            <a:ext cx="317500" cy="157483"/>
            <a:chOff x="6769100" y="1390650"/>
            <a:chExt cx="317500" cy="157483"/>
          </a:xfrm>
        </p:grpSpPr>
        <p:sp>
          <p:nvSpPr>
            <p:cNvPr id="210" name="正方形/長方形 209">
              <a:extLst>
                <a:ext uri="{FF2B5EF4-FFF2-40B4-BE49-F238E27FC236}">
                  <a16:creationId xmlns:a16="http://schemas.microsoft.com/office/drawing/2014/main" id="{5774F459-C1ED-3349-A11F-E8EEB348BC8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円/楕円 210">
              <a:extLst>
                <a:ext uri="{FF2B5EF4-FFF2-40B4-BE49-F238E27FC236}">
                  <a16:creationId xmlns:a16="http://schemas.microsoft.com/office/drawing/2014/main" id="{24CC79F3-C738-6B45-A493-B839257F4B4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2" name="直線コネクタ 211">
              <a:extLst>
                <a:ext uri="{FF2B5EF4-FFF2-40B4-BE49-F238E27FC236}">
                  <a16:creationId xmlns:a16="http://schemas.microsoft.com/office/drawing/2014/main" id="{E2713978-838E-2F4E-869D-9A7026CF3C0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3" name="図形グループ 330">
            <a:extLst>
              <a:ext uri="{FF2B5EF4-FFF2-40B4-BE49-F238E27FC236}">
                <a16:creationId xmlns:a16="http://schemas.microsoft.com/office/drawing/2014/main" id="{DEDC1A42-2012-144C-A399-9F435C174058}"/>
              </a:ext>
            </a:extLst>
          </p:cNvPr>
          <p:cNvGrpSpPr/>
          <p:nvPr/>
        </p:nvGrpSpPr>
        <p:grpSpPr>
          <a:xfrm>
            <a:off x="4109295" y="5873914"/>
            <a:ext cx="317500" cy="157483"/>
            <a:chOff x="6769100" y="1390650"/>
            <a:chExt cx="317500" cy="157483"/>
          </a:xfrm>
        </p:grpSpPr>
        <p:sp>
          <p:nvSpPr>
            <p:cNvPr id="214" name="正方形/長方形 213">
              <a:extLst>
                <a:ext uri="{FF2B5EF4-FFF2-40B4-BE49-F238E27FC236}">
                  <a16:creationId xmlns:a16="http://schemas.microsoft.com/office/drawing/2014/main" id="{A0AAACA9-30FA-8149-A174-BD8AC82A39B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円/楕円 214">
              <a:extLst>
                <a:ext uri="{FF2B5EF4-FFF2-40B4-BE49-F238E27FC236}">
                  <a16:creationId xmlns:a16="http://schemas.microsoft.com/office/drawing/2014/main" id="{71A9EF6F-E54D-6942-87E8-8A837012835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6" name="直線コネクタ 215">
              <a:extLst>
                <a:ext uri="{FF2B5EF4-FFF2-40B4-BE49-F238E27FC236}">
                  <a16:creationId xmlns:a16="http://schemas.microsoft.com/office/drawing/2014/main" id="{C361C438-D3C4-0B43-98F6-809C93E7641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18" name="正方形/長方形 217">
            <a:extLst>
              <a:ext uri="{FF2B5EF4-FFF2-40B4-BE49-F238E27FC236}">
                <a16:creationId xmlns:a16="http://schemas.microsoft.com/office/drawing/2014/main" id="{F67BC021-F951-3F47-8FF1-F1328B28608F}"/>
              </a:ext>
            </a:extLst>
          </p:cNvPr>
          <p:cNvSpPr/>
          <p:nvPr/>
        </p:nvSpPr>
        <p:spPr>
          <a:xfrm>
            <a:off x="4479549" y="568299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1" name="図形グループ 355">
            <a:extLst>
              <a:ext uri="{FF2B5EF4-FFF2-40B4-BE49-F238E27FC236}">
                <a16:creationId xmlns:a16="http://schemas.microsoft.com/office/drawing/2014/main" id="{1DC8BAC9-EC75-D849-86CF-4F74B5D95E00}"/>
              </a:ext>
            </a:extLst>
          </p:cNvPr>
          <p:cNvGrpSpPr/>
          <p:nvPr/>
        </p:nvGrpSpPr>
        <p:grpSpPr>
          <a:xfrm>
            <a:off x="4479549" y="5876455"/>
            <a:ext cx="317500" cy="157483"/>
            <a:chOff x="6769100" y="1390650"/>
            <a:chExt cx="317500" cy="157483"/>
          </a:xfrm>
        </p:grpSpPr>
        <p:sp>
          <p:nvSpPr>
            <p:cNvPr id="222" name="正方形/長方形 221">
              <a:extLst>
                <a:ext uri="{FF2B5EF4-FFF2-40B4-BE49-F238E27FC236}">
                  <a16:creationId xmlns:a16="http://schemas.microsoft.com/office/drawing/2014/main" id="{C40AE678-5CC3-A140-8CC9-B432EB60A49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円/楕円 222">
              <a:extLst>
                <a:ext uri="{FF2B5EF4-FFF2-40B4-BE49-F238E27FC236}">
                  <a16:creationId xmlns:a16="http://schemas.microsoft.com/office/drawing/2014/main" id="{CC5A10C8-3448-264C-BF9A-82CFEB3CC08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4" name="直線コネクタ 223">
              <a:extLst>
                <a:ext uri="{FF2B5EF4-FFF2-40B4-BE49-F238E27FC236}">
                  <a16:creationId xmlns:a16="http://schemas.microsoft.com/office/drawing/2014/main" id="{A6C73A6B-E26B-B244-A37D-B5AD592ED80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5" name="フローチャート: 磁気ディスク 224">
            <a:extLst>
              <a:ext uri="{FF2B5EF4-FFF2-40B4-BE49-F238E27FC236}">
                <a16:creationId xmlns:a16="http://schemas.microsoft.com/office/drawing/2014/main" id="{4983F381-706E-F34D-8E8D-2EB5B897FE09}"/>
              </a:ext>
            </a:extLst>
          </p:cNvPr>
          <p:cNvSpPr/>
          <p:nvPr/>
        </p:nvSpPr>
        <p:spPr>
          <a:xfrm>
            <a:off x="4911022" y="57009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27" name="図形グループ 369">
            <a:extLst>
              <a:ext uri="{FF2B5EF4-FFF2-40B4-BE49-F238E27FC236}">
                <a16:creationId xmlns:a16="http://schemas.microsoft.com/office/drawing/2014/main" id="{0C3AA906-E4E7-9D4B-9D42-C88C9A981697}"/>
              </a:ext>
            </a:extLst>
          </p:cNvPr>
          <p:cNvGrpSpPr/>
          <p:nvPr/>
        </p:nvGrpSpPr>
        <p:grpSpPr>
          <a:xfrm>
            <a:off x="3827553" y="4752097"/>
            <a:ext cx="457588" cy="387786"/>
            <a:chOff x="758730" y="3198675"/>
            <a:chExt cx="806939" cy="688305"/>
          </a:xfrm>
        </p:grpSpPr>
        <p:sp>
          <p:nvSpPr>
            <p:cNvPr id="228" name="正方形/長方形 227">
              <a:extLst>
                <a:ext uri="{FF2B5EF4-FFF2-40B4-BE49-F238E27FC236}">
                  <a16:creationId xmlns:a16="http://schemas.microsoft.com/office/drawing/2014/main" id="{1F18D136-208A-8F4C-A738-80895F97D3B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角丸四角形 228">
              <a:extLst>
                <a:ext uri="{FF2B5EF4-FFF2-40B4-BE49-F238E27FC236}">
                  <a16:creationId xmlns:a16="http://schemas.microsoft.com/office/drawing/2014/main" id="{2354D863-782E-624A-A7A0-8F1538C219C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角丸四角形 229">
              <a:extLst>
                <a:ext uri="{FF2B5EF4-FFF2-40B4-BE49-F238E27FC236}">
                  <a16:creationId xmlns:a16="http://schemas.microsoft.com/office/drawing/2014/main" id="{D6A52EAA-DD4B-9648-A8B9-58763B7682F6}"/>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台形 230">
              <a:extLst>
                <a:ext uri="{FF2B5EF4-FFF2-40B4-BE49-F238E27FC236}">
                  <a16:creationId xmlns:a16="http://schemas.microsoft.com/office/drawing/2014/main" id="{AE55D988-2155-EA49-846D-50B579C6C578}"/>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2" name="図形グループ 379">
            <a:extLst>
              <a:ext uri="{FF2B5EF4-FFF2-40B4-BE49-F238E27FC236}">
                <a16:creationId xmlns:a16="http://schemas.microsoft.com/office/drawing/2014/main" id="{A66D9D09-D7D6-5148-9A53-B4291CA39DF1}"/>
              </a:ext>
            </a:extLst>
          </p:cNvPr>
          <p:cNvGrpSpPr/>
          <p:nvPr/>
        </p:nvGrpSpPr>
        <p:grpSpPr>
          <a:xfrm>
            <a:off x="3957673" y="4862082"/>
            <a:ext cx="150692" cy="345179"/>
            <a:chOff x="1946324" y="4125162"/>
            <a:chExt cx="969964" cy="2007872"/>
          </a:xfrm>
        </p:grpSpPr>
        <p:sp>
          <p:nvSpPr>
            <p:cNvPr id="233" name="円/楕円 232">
              <a:extLst>
                <a:ext uri="{FF2B5EF4-FFF2-40B4-BE49-F238E27FC236}">
                  <a16:creationId xmlns:a16="http://schemas.microsoft.com/office/drawing/2014/main" id="{19115E26-812C-4243-A76A-E0A18F7E058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フローチャート: 論理積ゲート 233">
              <a:extLst>
                <a:ext uri="{FF2B5EF4-FFF2-40B4-BE49-F238E27FC236}">
                  <a16:creationId xmlns:a16="http://schemas.microsoft.com/office/drawing/2014/main" id="{B6F10130-2AB4-484E-A408-D7DE2537D9D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5" name="図形グループ 390">
            <a:extLst>
              <a:ext uri="{FF2B5EF4-FFF2-40B4-BE49-F238E27FC236}">
                <a16:creationId xmlns:a16="http://schemas.microsoft.com/office/drawing/2014/main" id="{30FDE3F9-B920-1A4A-AF08-45713ECD6BCE}"/>
              </a:ext>
            </a:extLst>
          </p:cNvPr>
          <p:cNvGrpSpPr/>
          <p:nvPr/>
        </p:nvGrpSpPr>
        <p:grpSpPr>
          <a:xfrm>
            <a:off x="4347945" y="4755852"/>
            <a:ext cx="457588" cy="387786"/>
            <a:chOff x="758730" y="3198675"/>
            <a:chExt cx="806939" cy="688305"/>
          </a:xfrm>
        </p:grpSpPr>
        <p:sp>
          <p:nvSpPr>
            <p:cNvPr id="236" name="正方形/長方形 235">
              <a:extLst>
                <a:ext uri="{FF2B5EF4-FFF2-40B4-BE49-F238E27FC236}">
                  <a16:creationId xmlns:a16="http://schemas.microsoft.com/office/drawing/2014/main" id="{FC1968AB-08B3-2945-8E0F-1245683F3B52}"/>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角丸四角形 236">
              <a:extLst>
                <a:ext uri="{FF2B5EF4-FFF2-40B4-BE49-F238E27FC236}">
                  <a16:creationId xmlns:a16="http://schemas.microsoft.com/office/drawing/2014/main" id="{F16BCBC1-1956-1A43-95FB-96B5677F4C56}"/>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8" name="角丸四角形 237">
              <a:extLst>
                <a:ext uri="{FF2B5EF4-FFF2-40B4-BE49-F238E27FC236}">
                  <a16:creationId xmlns:a16="http://schemas.microsoft.com/office/drawing/2014/main" id="{D07494B0-A798-734C-8AF9-B60228A5735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台形 238">
              <a:extLst>
                <a:ext uri="{FF2B5EF4-FFF2-40B4-BE49-F238E27FC236}">
                  <a16:creationId xmlns:a16="http://schemas.microsoft.com/office/drawing/2014/main" id="{5D191C1B-951D-B94E-A5B8-7EDBD52CD24F}"/>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395">
            <a:extLst>
              <a:ext uri="{FF2B5EF4-FFF2-40B4-BE49-F238E27FC236}">
                <a16:creationId xmlns:a16="http://schemas.microsoft.com/office/drawing/2014/main" id="{56107B76-D1A3-6C45-A2F5-1B34D3530F6F}"/>
              </a:ext>
            </a:extLst>
          </p:cNvPr>
          <p:cNvGrpSpPr/>
          <p:nvPr/>
        </p:nvGrpSpPr>
        <p:grpSpPr>
          <a:xfrm>
            <a:off x="4479549" y="4860940"/>
            <a:ext cx="150692" cy="345179"/>
            <a:chOff x="1946324" y="4125162"/>
            <a:chExt cx="969964" cy="2007872"/>
          </a:xfrm>
        </p:grpSpPr>
        <p:sp>
          <p:nvSpPr>
            <p:cNvPr id="241" name="円/楕円 240">
              <a:extLst>
                <a:ext uri="{FF2B5EF4-FFF2-40B4-BE49-F238E27FC236}">
                  <a16:creationId xmlns:a16="http://schemas.microsoft.com/office/drawing/2014/main" id="{E094BD90-25B7-1C43-82FE-F834BB55C28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a:extLst>
                <a:ext uri="{FF2B5EF4-FFF2-40B4-BE49-F238E27FC236}">
                  <a16:creationId xmlns:a16="http://schemas.microsoft.com/office/drawing/2014/main" id="{BCB3EBA6-3718-E549-B567-8DDD838960F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399">
            <a:extLst>
              <a:ext uri="{FF2B5EF4-FFF2-40B4-BE49-F238E27FC236}">
                <a16:creationId xmlns:a16="http://schemas.microsoft.com/office/drawing/2014/main" id="{F29878BE-3B96-834C-9508-DE9A49E07FB3}"/>
              </a:ext>
            </a:extLst>
          </p:cNvPr>
          <p:cNvGrpSpPr/>
          <p:nvPr/>
        </p:nvGrpSpPr>
        <p:grpSpPr>
          <a:xfrm>
            <a:off x="4895388" y="4735231"/>
            <a:ext cx="370254" cy="367267"/>
            <a:chOff x="2667295" y="1059799"/>
            <a:chExt cx="681672" cy="722281"/>
          </a:xfrm>
        </p:grpSpPr>
        <p:sp>
          <p:nvSpPr>
            <p:cNvPr id="244" name="角丸四角形 243">
              <a:extLst>
                <a:ext uri="{FF2B5EF4-FFF2-40B4-BE49-F238E27FC236}">
                  <a16:creationId xmlns:a16="http://schemas.microsoft.com/office/drawing/2014/main" id="{6965200F-8297-FA45-8EF3-36758FB1AE41}"/>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45" name="図 244">
              <a:extLst>
                <a:ext uri="{FF2B5EF4-FFF2-40B4-BE49-F238E27FC236}">
                  <a16:creationId xmlns:a16="http://schemas.microsoft.com/office/drawing/2014/main" id="{41AFF710-D6E1-7840-ACCC-BB3691A67AC2}"/>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46" name="図形グループ 402">
            <a:extLst>
              <a:ext uri="{FF2B5EF4-FFF2-40B4-BE49-F238E27FC236}">
                <a16:creationId xmlns:a16="http://schemas.microsoft.com/office/drawing/2014/main" id="{34E7D15E-B254-184C-9F1F-5DF27A46CEC2}"/>
              </a:ext>
            </a:extLst>
          </p:cNvPr>
          <p:cNvGrpSpPr/>
          <p:nvPr/>
        </p:nvGrpSpPr>
        <p:grpSpPr>
          <a:xfrm>
            <a:off x="4992859" y="4834117"/>
            <a:ext cx="150692" cy="345179"/>
            <a:chOff x="1946324" y="4125162"/>
            <a:chExt cx="969964" cy="2007872"/>
          </a:xfrm>
        </p:grpSpPr>
        <p:sp>
          <p:nvSpPr>
            <p:cNvPr id="247" name="円/楕円 246">
              <a:extLst>
                <a:ext uri="{FF2B5EF4-FFF2-40B4-BE49-F238E27FC236}">
                  <a16:creationId xmlns:a16="http://schemas.microsoft.com/office/drawing/2014/main" id="{89A34418-950A-7D49-B2F5-BF7F1673DA0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a:extLst>
                <a:ext uri="{FF2B5EF4-FFF2-40B4-BE49-F238E27FC236}">
                  <a16:creationId xmlns:a16="http://schemas.microsoft.com/office/drawing/2014/main" id="{BDB2CA98-45E2-8040-BC9A-D6C4CA3A196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9" name="テキスト ボックス 248">
            <a:extLst>
              <a:ext uri="{FF2B5EF4-FFF2-40B4-BE49-F238E27FC236}">
                <a16:creationId xmlns:a16="http://schemas.microsoft.com/office/drawing/2014/main" id="{6F4B301B-A5D2-C54A-8EA5-6DEF1714D0E0}"/>
              </a:ext>
            </a:extLst>
          </p:cNvPr>
          <p:cNvSpPr txBox="1"/>
          <p:nvPr/>
        </p:nvSpPr>
        <p:spPr>
          <a:xfrm>
            <a:off x="3735438" y="4517795"/>
            <a:ext cx="1672253" cy="246221"/>
          </a:xfrm>
          <a:prstGeom prst="rect">
            <a:avLst/>
          </a:prstGeom>
          <a:noFill/>
        </p:spPr>
        <p:txBody>
          <a:bodyPr wrap="none" rtlCol="0">
            <a:spAutoFit/>
          </a:bodyPr>
          <a:lstStyle/>
          <a:p>
            <a:pPr algn="ctr"/>
            <a:r>
              <a:rPr lang="ja-JP" altLang="en-US" sz="1000">
                <a:solidFill>
                  <a:srgbClr val="0432FF"/>
                </a:solidFill>
              </a:rPr>
              <a:t>必要とされるシステム構成</a:t>
            </a:r>
            <a:r>
              <a:rPr lang="en-US" altLang="ja-JP" sz="1000" dirty="0">
                <a:solidFill>
                  <a:srgbClr val="0432FF"/>
                </a:solidFill>
              </a:rPr>
              <a:t>B</a:t>
            </a:r>
            <a:endParaRPr lang="ja-JP" altLang="en-US" sz="1000" dirty="0">
              <a:solidFill>
                <a:srgbClr val="0432FF"/>
              </a:solidFill>
            </a:endParaRPr>
          </a:p>
        </p:txBody>
      </p:sp>
      <p:sp>
        <p:nvSpPr>
          <p:cNvPr id="250" name="正方形/長方形 249">
            <a:extLst>
              <a:ext uri="{FF2B5EF4-FFF2-40B4-BE49-F238E27FC236}">
                <a16:creationId xmlns:a16="http://schemas.microsoft.com/office/drawing/2014/main" id="{10E6678C-C3E4-AF41-BF41-1CDC122B8651}"/>
              </a:ext>
            </a:extLst>
          </p:cNvPr>
          <p:cNvSpPr/>
          <p:nvPr/>
        </p:nvSpPr>
        <p:spPr>
          <a:xfrm>
            <a:off x="5531103" y="4507209"/>
            <a:ext cx="1817688" cy="166064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角丸四角形 250">
            <a:extLst>
              <a:ext uri="{FF2B5EF4-FFF2-40B4-BE49-F238E27FC236}">
                <a16:creationId xmlns:a16="http://schemas.microsoft.com/office/drawing/2014/main" id="{AC9D5C19-34AD-894A-89D7-50A9B001E067}"/>
              </a:ext>
            </a:extLst>
          </p:cNvPr>
          <p:cNvSpPr/>
          <p:nvPr/>
        </p:nvSpPr>
        <p:spPr>
          <a:xfrm>
            <a:off x="5977237" y="5034672"/>
            <a:ext cx="1176379" cy="501650"/>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54" name="図形グループ 309">
            <a:extLst>
              <a:ext uri="{FF2B5EF4-FFF2-40B4-BE49-F238E27FC236}">
                <a16:creationId xmlns:a16="http://schemas.microsoft.com/office/drawing/2014/main" id="{BF686FAC-4281-0A42-89DA-857862F35BB5}"/>
              </a:ext>
            </a:extLst>
          </p:cNvPr>
          <p:cNvGrpSpPr/>
          <p:nvPr/>
        </p:nvGrpSpPr>
        <p:grpSpPr>
          <a:xfrm>
            <a:off x="5977237" y="5680452"/>
            <a:ext cx="317500" cy="157483"/>
            <a:chOff x="6769100" y="1390650"/>
            <a:chExt cx="317500" cy="157483"/>
          </a:xfrm>
        </p:grpSpPr>
        <p:sp>
          <p:nvSpPr>
            <p:cNvPr id="255" name="正方形/長方形 254">
              <a:extLst>
                <a:ext uri="{FF2B5EF4-FFF2-40B4-BE49-F238E27FC236}">
                  <a16:creationId xmlns:a16="http://schemas.microsoft.com/office/drawing/2014/main" id="{CE795BB5-2F61-584A-8395-EBC18EB9A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F3E42F8C-40FF-3D43-B661-EF6FA0A8D0C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a:extLst>
                <a:ext uri="{FF2B5EF4-FFF2-40B4-BE49-F238E27FC236}">
                  <a16:creationId xmlns:a16="http://schemas.microsoft.com/office/drawing/2014/main" id="{0C2152CE-4EE7-764F-8585-5939D429FEE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330">
            <a:extLst>
              <a:ext uri="{FF2B5EF4-FFF2-40B4-BE49-F238E27FC236}">
                <a16:creationId xmlns:a16="http://schemas.microsoft.com/office/drawing/2014/main" id="{4341029C-6D45-8046-8671-BFEFEC8EF0D9}"/>
              </a:ext>
            </a:extLst>
          </p:cNvPr>
          <p:cNvGrpSpPr/>
          <p:nvPr/>
        </p:nvGrpSpPr>
        <p:grpSpPr>
          <a:xfrm>
            <a:off x="5977237" y="5873914"/>
            <a:ext cx="317500" cy="157483"/>
            <a:chOff x="6769100" y="1390650"/>
            <a:chExt cx="317500" cy="157483"/>
          </a:xfrm>
        </p:grpSpPr>
        <p:sp>
          <p:nvSpPr>
            <p:cNvPr id="259" name="正方形/長方形 258">
              <a:extLst>
                <a:ext uri="{FF2B5EF4-FFF2-40B4-BE49-F238E27FC236}">
                  <a16:creationId xmlns:a16="http://schemas.microsoft.com/office/drawing/2014/main" id="{B92B648D-33BE-4A4F-9083-39AF6B6970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A58DC8B8-BD50-544A-96FC-92F3260011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a:extLst>
                <a:ext uri="{FF2B5EF4-FFF2-40B4-BE49-F238E27FC236}">
                  <a16:creationId xmlns:a16="http://schemas.microsoft.com/office/drawing/2014/main" id="{622EF356-DD06-144C-A75B-FF7A9F38B3C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70" name="フローチャート: 磁気ディスク 269">
            <a:extLst>
              <a:ext uri="{FF2B5EF4-FFF2-40B4-BE49-F238E27FC236}">
                <a16:creationId xmlns:a16="http://schemas.microsoft.com/office/drawing/2014/main" id="{84DB7772-7334-A644-9045-0ADA97236BDE}"/>
              </a:ext>
            </a:extLst>
          </p:cNvPr>
          <p:cNvSpPr/>
          <p:nvPr/>
        </p:nvSpPr>
        <p:spPr>
          <a:xfrm>
            <a:off x="6778964" y="57009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72" name="図形グループ 369">
            <a:extLst>
              <a:ext uri="{FF2B5EF4-FFF2-40B4-BE49-F238E27FC236}">
                <a16:creationId xmlns:a16="http://schemas.microsoft.com/office/drawing/2014/main" id="{8CE66DA0-4615-9547-8F8B-5EB9B79D000D}"/>
              </a:ext>
            </a:extLst>
          </p:cNvPr>
          <p:cNvGrpSpPr/>
          <p:nvPr/>
        </p:nvGrpSpPr>
        <p:grpSpPr>
          <a:xfrm>
            <a:off x="5695495" y="4752097"/>
            <a:ext cx="457588" cy="387786"/>
            <a:chOff x="758730" y="3198675"/>
            <a:chExt cx="806939" cy="688305"/>
          </a:xfrm>
        </p:grpSpPr>
        <p:sp>
          <p:nvSpPr>
            <p:cNvPr id="273" name="正方形/長方形 272">
              <a:extLst>
                <a:ext uri="{FF2B5EF4-FFF2-40B4-BE49-F238E27FC236}">
                  <a16:creationId xmlns:a16="http://schemas.microsoft.com/office/drawing/2014/main" id="{8C67F434-1793-7B44-A8DD-1462977EC23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角丸四角形 273">
              <a:extLst>
                <a:ext uri="{FF2B5EF4-FFF2-40B4-BE49-F238E27FC236}">
                  <a16:creationId xmlns:a16="http://schemas.microsoft.com/office/drawing/2014/main" id="{DA62728C-51DF-4446-9C28-F0A9EF0A1158}"/>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角丸四角形 274">
              <a:extLst>
                <a:ext uri="{FF2B5EF4-FFF2-40B4-BE49-F238E27FC236}">
                  <a16:creationId xmlns:a16="http://schemas.microsoft.com/office/drawing/2014/main" id="{6F955373-ADA6-7A48-AC12-F8421817661A}"/>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台形 275">
              <a:extLst>
                <a:ext uri="{FF2B5EF4-FFF2-40B4-BE49-F238E27FC236}">
                  <a16:creationId xmlns:a16="http://schemas.microsoft.com/office/drawing/2014/main" id="{7BA50E2D-C0A0-F643-925C-BF23685191E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7" name="図形グループ 379">
            <a:extLst>
              <a:ext uri="{FF2B5EF4-FFF2-40B4-BE49-F238E27FC236}">
                <a16:creationId xmlns:a16="http://schemas.microsoft.com/office/drawing/2014/main" id="{8798E2DE-92FF-B543-A4D5-D6585E175AAC}"/>
              </a:ext>
            </a:extLst>
          </p:cNvPr>
          <p:cNvGrpSpPr/>
          <p:nvPr/>
        </p:nvGrpSpPr>
        <p:grpSpPr>
          <a:xfrm>
            <a:off x="5825615" y="4862082"/>
            <a:ext cx="150692" cy="345179"/>
            <a:chOff x="1946324" y="4125162"/>
            <a:chExt cx="969964" cy="2007872"/>
          </a:xfrm>
        </p:grpSpPr>
        <p:sp>
          <p:nvSpPr>
            <p:cNvPr id="278" name="円/楕円 277">
              <a:extLst>
                <a:ext uri="{FF2B5EF4-FFF2-40B4-BE49-F238E27FC236}">
                  <a16:creationId xmlns:a16="http://schemas.microsoft.com/office/drawing/2014/main" id="{CFF9AB1A-7CE4-3E4A-8087-B01DB8A3A93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フローチャート: 論理積ゲート 278">
              <a:extLst>
                <a:ext uri="{FF2B5EF4-FFF2-40B4-BE49-F238E27FC236}">
                  <a16:creationId xmlns:a16="http://schemas.microsoft.com/office/drawing/2014/main" id="{0F84A711-D73C-F742-ADD7-E5F7A03BD49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0" name="図形グループ 390">
            <a:extLst>
              <a:ext uri="{FF2B5EF4-FFF2-40B4-BE49-F238E27FC236}">
                <a16:creationId xmlns:a16="http://schemas.microsoft.com/office/drawing/2014/main" id="{2DC3563F-A6D2-954B-A371-A910784C7A1F}"/>
              </a:ext>
            </a:extLst>
          </p:cNvPr>
          <p:cNvGrpSpPr/>
          <p:nvPr/>
        </p:nvGrpSpPr>
        <p:grpSpPr>
          <a:xfrm>
            <a:off x="5695495" y="5216421"/>
            <a:ext cx="457588" cy="387786"/>
            <a:chOff x="758730" y="3198675"/>
            <a:chExt cx="806939" cy="688305"/>
          </a:xfrm>
        </p:grpSpPr>
        <p:sp>
          <p:nvSpPr>
            <p:cNvPr id="281" name="正方形/長方形 280">
              <a:extLst>
                <a:ext uri="{FF2B5EF4-FFF2-40B4-BE49-F238E27FC236}">
                  <a16:creationId xmlns:a16="http://schemas.microsoft.com/office/drawing/2014/main" id="{36A906F8-82B9-0540-9DEC-A5F0129A70EA}"/>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角丸四角形 281">
              <a:extLst>
                <a:ext uri="{FF2B5EF4-FFF2-40B4-BE49-F238E27FC236}">
                  <a16:creationId xmlns:a16="http://schemas.microsoft.com/office/drawing/2014/main" id="{40E50B58-93CC-8F40-8D41-D5832641B5C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角丸四角形 282">
              <a:extLst>
                <a:ext uri="{FF2B5EF4-FFF2-40B4-BE49-F238E27FC236}">
                  <a16:creationId xmlns:a16="http://schemas.microsoft.com/office/drawing/2014/main" id="{CBF596AF-4D9E-D147-B140-195A17A8DA6B}"/>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台形 283">
              <a:extLst>
                <a:ext uri="{FF2B5EF4-FFF2-40B4-BE49-F238E27FC236}">
                  <a16:creationId xmlns:a16="http://schemas.microsoft.com/office/drawing/2014/main" id="{AF1FAF35-4333-F54B-BB32-CC6C811B4AC7}"/>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395">
            <a:extLst>
              <a:ext uri="{FF2B5EF4-FFF2-40B4-BE49-F238E27FC236}">
                <a16:creationId xmlns:a16="http://schemas.microsoft.com/office/drawing/2014/main" id="{A0670D6B-4A79-9243-8BE2-E0B555AD37EF}"/>
              </a:ext>
            </a:extLst>
          </p:cNvPr>
          <p:cNvGrpSpPr/>
          <p:nvPr/>
        </p:nvGrpSpPr>
        <p:grpSpPr>
          <a:xfrm>
            <a:off x="5825615" y="5304839"/>
            <a:ext cx="150692" cy="345179"/>
            <a:chOff x="1946324" y="4125162"/>
            <a:chExt cx="969964" cy="2007872"/>
          </a:xfrm>
        </p:grpSpPr>
        <p:sp>
          <p:nvSpPr>
            <p:cNvPr id="286" name="円/楕円 285">
              <a:extLst>
                <a:ext uri="{FF2B5EF4-FFF2-40B4-BE49-F238E27FC236}">
                  <a16:creationId xmlns:a16="http://schemas.microsoft.com/office/drawing/2014/main" id="{884B143F-5D97-6F43-9DBB-8289348351F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a:extLst>
                <a:ext uri="{FF2B5EF4-FFF2-40B4-BE49-F238E27FC236}">
                  <a16:creationId xmlns:a16="http://schemas.microsoft.com/office/drawing/2014/main" id="{C5794C65-E181-3845-B455-1EC7FDACF60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399">
            <a:extLst>
              <a:ext uri="{FF2B5EF4-FFF2-40B4-BE49-F238E27FC236}">
                <a16:creationId xmlns:a16="http://schemas.microsoft.com/office/drawing/2014/main" id="{12E4935B-90BB-EE43-B2E3-AB355B26FE31}"/>
              </a:ext>
            </a:extLst>
          </p:cNvPr>
          <p:cNvGrpSpPr/>
          <p:nvPr/>
        </p:nvGrpSpPr>
        <p:grpSpPr>
          <a:xfrm>
            <a:off x="6532999" y="5217133"/>
            <a:ext cx="370254" cy="367267"/>
            <a:chOff x="2667295" y="1059799"/>
            <a:chExt cx="681672" cy="722281"/>
          </a:xfrm>
        </p:grpSpPr>
        <p:sp>
          <p:nvSpPr>
            <p:cNvPr id="289" name="角丸四角形 288">
              <a:extLst>
                <a:ext uri="{FF2B5EF4-FFF2-40B4-BE49-F238E27FC236}">
                  <a16:creationId xmlns:a16="http://schemas.microsoft.com/office/drawing/2014/main" id="{3FE3D5D1-976C-F945-A7EB-E22312D4479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90" name="図 289">
              <a:extLst>
                <a:ext uri="{FF2B5EF4-FFF2-40B4-BE49-F238E27FC236}">
                  <a16:creationId xmlns:a16="http://schemas.microsoft.com/office/drawing/2014/main" id="{72D9E247-AACD-744C-940A-05C49F1C6CD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91" name="図形グループ 402">
            <a:extLst>
              <a:ext uri="{FF2B5EF4-FFF2-40B4-BE49-F238E27FC236}">
                <a16:creationId xmlns:a16="http://schemas.microsoft.com/office/drawing/2014/main" id="{B27364CB-FF37-E34C-947E-F824C80ACF8C}"/>
              </a:ext>
            </a:extLst>
          </p:cNvPr>
          <p:cNvGrpSpPr/>
          <p:nvPr/>
        </p:nvGrpSpPr>
        <p:grpSpPr>
          <a:xfrm>
            <a:off x="6628272" y="5297451"/>
            <a:ext cx="150692" cy="345180"/>
            <a:chOff x="360577" y="6805427"/>
            <a:chExt cx="969965" cy="2007877"/>
          </a:xfrm>
        </p:grpSpPr>
        <p:sp>
          <p:nvSpPr>
            <p:cNvPr id="292" name="円/楕円 291">
              <a:extLst>
                <a:ext uri="{FF2B5EF4-FFF2-40B4-BE49-F238E27FC236}">
                  <a16:creationId xmlns:a16="http://schemas.microsoft.com/office/drawing/2014/main" id="{17D334C5-DE71-E54A-AE8C-DE28467F4102}"/>
                </a:ext>
              </a:extLst>
            </p:cNvPr>
            <p:cNvSpPr/>
            <p:nvPr/>
          </p:nvSpPr>
          <p:spPr>
            <a:xfrm>
              <a:off x="360577" y="6805427"/>
              <a:ext cx="969964" cy="92075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a:extLst>
                <a:ext uri="{FF2B5EF4-FFF2-40B4-BE49-F238E27FC236}">
                  <a16:creationId xmlns:a16="http://schemas.microsoft.com/office/drawing/2014/main" id="{F3573A11-BFB2-2D46-BA91-87F15961B4FE}"/>
                </a:ext>
              </a:extLst>
            </p:cNvPr>
            <p:cNvSpPr/>
            <p:nvPr/>
          </p:nvSpPr>
          <p:spPr>
            <a:xfrm rot="16200000">
              <a:off x="301999" y="7784762"/>
              <a:ext cx="1087121"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4" name="テキスト ボックス 293">
            <a:extLst>
              <a:ext uri="{FF2B5EF4-FFF2-40B4-BE49-F238E27FC236}">
                <a16:creationId xmlns:a16="http://schemas.microsoft.com/office/drawing/2014/main" id="{CEFC2969-59F3-1747-8B86-4DAFE0D2F114}"/>
              </a:ext>
            </a:extLst>
          </p:cNvPr>
          <p:cNvSpPr txBox="1"/>
          <p:nvPr/>
        </p:nvSpPr>
        <p:spPr>
          <a:xfrm>
            <a:off x="5604181" y="4517795"/>
            <a:ext cx="1670650" cy="246221"/>
          </a:xfrm>
          <a:prstGeom prst="rect">
            <a:avLst/>
          </a:prstGeom>
          <a:noFill/>
        </p:spPr>
        <p:txBody>
          <a:bodyPr wrap="none" rtlCol="0">
            <a:spAutoFit/>
          </a:bodyPr>
          <a:lstStyle/>
          <a:p>
            <a:pPr algn="ctr"/>
            <a:r>
              <a:rPr lang="ja-JP" altLang="en-US" sz="1000">
                <a:solidFill>
                  <a:srgbClr val="7030A0"/>
                </a:solidFill>
              </a:rPr>
              <a:t>必要とされるシステム構成</a:t>
            </a:r>
            <a:r>
              <a:rPr lang="en-US" altLang="ja-JP" sz="1000" dirty="0">
                <a:solidFill>
                  <a:srgbClr val="7030A0"/>
                </a:solidFill>
              </a:rPr>
              <a:t>C</a:t>
            </a:r>
            <a:endParaRPr lang="ja-JP" altLang="en-US" sz="1000" dirty="0">
              <a:solidFill>
                <a:srgbClr val="7030A0"/>
              </a:solidFill>
            </a:endParaRPr>
          </a:p>
        </p:txBody>
      </p:sp>
      <p:grpSp>
        <p:nvGrpSpPr>
          <p:cNvPr id="295" name="図形グループ 399">
            <a:extLst>
              <a:ext uri="{FF2B5EF4-FFF2-40B4-BE49-F238E27FC236}">
                <a16:creationId xmlns:a16="http://schemas.microsoft.com/office/drawing/2014/main" id="{25AB8B2A-7529-6040-B22D-AD12D5C1F027}"/>
              </a:ext>
            </a:extLst>
          </p:cNvPr>
          <p:cNvGrpSpPr/>
          <p:nvPr/>
        </p:nvGrpSpPr>
        <p:grpSpPr>
          <a:xfrm>
            <a:off x="4537627" y="5220853"/>
            <a:ext cx="370254" cy="367267"/>
            <a:chOff x="2667295" y="1059799"/>
            <a:chExt cx="681672" cy="722281"/>
          </a:xfrm>
        </p:grpSpPr>
        <p:sp>
          <p:nvSpPr>
            <p:cNvPr id="296" name="角丸四角形 295">
              <a:extLst>
                <a:ext uri="{FF2B5EF4-FFF2-40B4-BE49-F238E27FC236}">
                  <a16:creationId xmlns:a16="http://schemas.microsoft.com/office/drawing/2014/main" id="{595A933F-2AF4-3C48-BF28-3E40C3897F9A}"/>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97" name="図 296">
              <a:extLst>
                <a:ext uri="{FF2B5EF4-FFF2-40B4-BE49-F238E27FC236}">
                  <a16:creationId xmlns:a16="http://schemas.microsoft.com/office/drawing/2014/main" id="{384C0C52-0B50-CC4D-ABD7-97AC8A9906AC}"/>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98" name="図形グループ 402">
            <a:extLst>
              <a:ext uri="{FF2B5EF4-FFF2-40B4-BE49-F238E27FC236}">
                <a16:creationId xmlns:a16="http://schemas.microsoft.com/office/drawing/2014/main" id="{F7942694-6C7C-5C47-94FE-1B5CD611DFEE}"/>
              </a:ext>
            </a:extLst>
          </p:cNvPr>
          <p:cNvGrpSpPr/>
          <p:nvPr/>
        </p:nvGrpSpPr>
        <p:grpSpPr>
          <a:xfrm>
            <a:off x="4671670" y="5302877"/>
            <a:ext cx="150692" cy="345179"/>
            <a:chOff x="1946324" y="4125162"/>
            <a:chExt cx="969964" cy="2007872"/>
          </a:xfrm>
        </p:grpSpPr>
        <p:sp>
          <p:nvSpPr>
            <p:cNvPr id="299" name="円/楕円 298">
              <a:extLst>
                <a:ext uri="{FF2B5EF4-FFF2-40B4-BE49-F238E27FC236}">
                  <a16:creationId xmlns:a16="http://schemas.microsoft.com/office/drawing/2014/main" id="{72A126D5-1AD1-DF45-98CA-34C7E22C23F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フローチャート: 論理積ゲート 299">
              <a:extLst>
                <a:ext uri="{FF2B5EF4-FFF2-40B4-BE49-F238E27FC236}">
                  <a16:creationId xmlns:a16="http://schemas.microsoft.com/office/drawing/2014/main" id="{64097C47-CF70-1F46-9B48-94E546C2AFC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1" name="図形グループ 369">
            <a:extLst>
              <a:ext uri="{FF2B5EF4-FFF2-40B4-BE49-F238E27FC236}">
                <a16:creationId xmlns:a16="http://schemas.microsoft.com/office/drawing/2014/main" id="{121DF5F7-207A-7D47-895B-97E369047576}"/>
              </a:ext>
            </a:extLst>
          </p:cNvPr>
          <p:cNvGrpSpPr/>
          <p:nvPr/>
        </p:nvGrpSpPr>
        <p:grpSpPr>
          <a:xfrm>
            <a:off x="2988617" y="5212247"/>
            <a:ext cx="457588" cy="387786"/>
            <a:chOff x="758730" y="3198675"/>
            <a:chExt cx="806939" cy="688305"/>
          </a:xfrm>
        </p:grpSpPr>
        <p:sp>
          <p:nvSpPr>
            <p:cNvPr id="302" name="正方形/長方形 301">
              <a:extLst>
                <a:ext uri="{FF2B5EF4-FFF2-40B4-BE49-F238E27FC236}">
                  <a16:creationId xmlns:a16="http://schemas.microsoft.com/office/drawing/2014/main" id="{9F40DE1A-457D-6043-9EE3-A03FE24C223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角丸四角形 302">
              <a:extLst>
                <a:ext uri="{FF2B5EF4-FFF2-40B4-BE49-F238E27FC236}">
                  <a16:creationId xmlns:a16="http://schemas.microsoft.com/office/drawing/2014/main" id="{DAB7470C-0248-6541-AFAC-1EA31B257851}"/>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角丸四角形 303">
              <a:extLst>
                <a:ext uri="{FF2B5EF4-FFF2-40B4-BE49-F238E27FC236}">
                  <a16:creationId xmlns:a16="http://schemas.microsoft.com/office/drawing/2014/main" id="{BE916700-E4CF-3D4A-B923-9F728C6EA2F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台形 304">
              <a:extLst>
                <a:ext uri="{FF2B5EF4-FFF2-40B4-BE49-F238E27FC236}">
                  <a16:creationId xmlns:a16="http://schemas.microsoft.com/office/drawing/2014/main" id="{0AB13638-32E6-D84B-BFD4-5460BDB9385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6" name="図形グループ 379">
            <a:extLst>
              <a:ext uri="{FF2B5EF4-FFF2-40B4-BE49-F238E27FC236}">
                <a16:creationId xmlns:a16="http://schemas.microsoft.com/office/drawing/2014/main" id="{CFC49EB0-B105-2A4D-B562-F6AA81F07D35}"/>
              </a:ext>
            </a:extLst>
          </p:cNvPr>
          <p:cNvGrpSpPr/>
          <p:nvPr/>
        </p:nvGrpSpPr>
        <p:grpSpPr>
          <a:xfrm>
            <a:off x="3118737" y="5322232"/>
            <a:ext cx="150692" cy="345179"/>
            <a:chOff x="1946324" y="4125162"/>
            <a:chExt cx="969964" cy="2007872"/>
          </a:xfrm>
        </p:grpSpPr>
        <p:sp>
          <p:nvSpPr>
            <p:cNvPr id="307" name="円/楕円 306">
              <a:extLst>
                <a:ext uri="{FF2B5EF4-FFF2-40B4-BE49-F238E27FC236}">
                  <a16:creationId xmlns:a16="http://schemas.microsoft.com/office/drawing/2014/main" id="{E31E3FED-3826-714E-B857-12CE9662A2D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フローチャート: 論理積ゲート 307">
              <a:extLst>
                <a:ext uri="{FF2B5EF4-FFF2-40B4-BE49-F238E27FC236}">
                  <a16:creationId xmlns:a16="http://schemas.microsoft.com/office/drawing/2014/main" id="{6FD47D14-8F4F-0044-94F5-DA7C1FE1C32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9" name="図形グループ 399">
            <a:extLst>
              <a:ext uri="{FF2B5EF4-FFF2-40B4-BE49-F238E27FC236}">
                <a16:creationId xmlns:a16="http://schemas.microsoft.com/office/drawing/2014/main" id="{ABA79A9F-B9B8-C942-8F92-5C53F24BAD47}"/>
              </a:ext>
            </a:extLst>
          </p:cNvPr>
          <p:cNvGrpSpPr/>
          <p:nvPr/>
        </p:nvGrpSpPr>
        <p:grpSpPr>
          <a:xfrm>
            <a:off x="6674583" y="4739285"/>
            <a:ext cx="370254" cy="367267"/>
            <a:chOff x="2667295" y="1059799"/>
            <a:chExt cx="681672" cy="722281"/>
          </a:xfrm>
        </p:grpSpPr>
        <p:sp>
          <p:nvSpPr>
            <p:cNvPr id="310" name="角丸四角形 309">
              <a:extLst>
                <a:ext uri="{FF2B5EF4-FFF2-40B4-BE49-F238E27FC236}">
                  <a16:creationId xmlns:a16="http://schemas.microsoft.com/office/drawing/2014/main" id="{47B68148-DBEE-2049-92A3-4C25679EB27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11" name="図 310">
              <a:extLst>
                <a:ext uri="{FF2B5EF4-FFF2-40B4-BE49-F238E27FC236}">
                  <a16:creationId xmlns:a16="http://schemas.microsoft.com/office/drawing/2014/main" id="{C02D835B-3FAE-F149-AE10-FCAA7B9640A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12" name="図形グループ 402">
            <a:extLst>
              <a:ext uri="{FF2B5EF4-FFF2-40B4-BE49-F238E27FC236}">
                <a16:creationId xmlns:a16="http://schemas.microsoft.com/office/drawing/2014/main" id="{588961AB-1214-D94A-B146-F899DDC06B0F}"/>
              </a:ext>
            </a:extLst>
          </p:cNvPr>
          <p:cNvGrpSpPr/>
          <p:nvPr/>
        </p:nvGrpSpPr>
        <p:grpSpPr>
          <a:xfrm>
            <a:off x="6769856" y="4819603"/>
            <a:ext cx="150692" cy="345180"/>
            <a:chOff x="360577" y="6805427"/>
            <a:chExt cx="969965" cy="2007877"/>
          </a:xfrm>
        </p:grpSpPr>
        <p:sp>
          <p:nvSpPr>
            <p:cNvPr id="313" name="円/楕円 312">
              <a:extLst>
                <a:ext uri="{FF2B5EF4-FFF2-40B4-BE49-F238E27FC236}">
                  <a16:creationId xmlns:a16="http://schemas.microsoft.com/office/drawing/2014/main" id="{689C3A24-462C-6E40-BBA4-80EDDCAE4698}"/>
                </a:ext>
              </a:extLst>
            </p:cNvPr>
            <p:cNvSpPr/>
            <p:nvPr/>
          </p:nvSpPr>
          <p:spPr>
            <a:xfrm>
              <a:off x="360577" y="6805427"/>
              <a:ext cx="969964" cy="92075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4" name="フローチャート: 論理積ゲート 313">
              <a:extLst>
                <a:ext uri="{FF2B5EF4-FFF2-40B4-BE49-F238E27FC236}">
                  <a16:creationId xmlns:a16="http://schemas.microsoft.com/office/drawing/2014/main" id="{400BD15E-D729-034C-9839-599AA4956C23}"/>
                </a:ext>
              </a:extLst>
            </p:cNvPr>
            <p:cNvSpPr/>
            <p:nvPr/>
          </p:nvSpPr>
          <p:spPr>
            <a:xfrm rot="16200000">
              <a:off x="301999" y="7784762"/>
              <a:ext cx="1087121"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5" name="フローチャート: 磁気ディスク 314">
            <a:extLst>
              <a:ext uri="{FF2B5EF4-FFF2-40B4-BE49-F238E27FC236}">
                <a16:creationId xmlns:a16="http://schemas.microsoft.com/office/drawing/2014/main" id="{31F47530-6269-1D45-A040-2FD34D524260}"/>
              </a:ext>
            </a:extLst>
          </p:cNvPr>
          <p:cNvSpPr/>
          <p:nvPr/>
        </p:nvSpPr>
        <p:spPr>
          <a:xfrm>
            <a:off x="6365301" y="5700981"/>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三角形 319">
            <a:extLst>
              <a:ext uri="{FF2B5EF4-FFF2-40B4-BE49-F238E27FC236}">
                <a16:creationId xmlns:a16="http://schemas.microsoft.com/office/drawing/2014/main" id="{2F15BD46-FD6D-9443-8D83-8C3DFCE40FCB}"/>
              </a:ext>
            </a:extLst>
          </p:cNvPr>
          <p:cNvSpPr/>
          <p:nvPr/>
        </p:nvSpPr>
        <p:spPr>
          <a:xfrm flipV="1">
            <a:off x="1791838" y="2760897"/>
            <a:ext cx="5556953" cy="1756897"/>
          </a:xfrm>
          <a:prstGeom prst="triangle">
            <a:avLst/>
          </a:prstGeom>
          <a:solidFill>
            <a:srgbClr val="FF6666">
              <a:alpha val="2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1" name="三角形 320">
            <a:extLst>
              <a:ext uri="{FF2B5EF4-FFF2-40B4-BE49-F238E27FC236}">
                <a16:creationId xmlns:a16="http://schemas.microsoft.com/office/drawing/2014/main" id="{53EFEC8A-AA4F-F142-88A5-DB5235975D0D}"/>
              </a:ext>
            </a:extLst>
          </p:cNvPr>
          <p:cNvSpPr/>
          <p:nvPr/>
        </p:nvSpPr>
        <p:spPr>
          <a:xfrm flipV="1">
            <a:off x="1799664" y="2754375"/>
            <a:ext cx="5556953" cy="1756897"/>
          </a:xfrm>
          <a:prstGeom prst="triangle">
            <a:avLst>
              <a:gd name="adj" fmla="val 16452"/>
            </a:avLst>
          </a:prstGeom>
          <a:solidFill>
            <a:srgbClr val="FF6666">
              <a:alpha val="2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2" name="三角形 321">
            <a:extLst>
              <a:ext uri="{FF2B5EF4-FFF2-40B4-BE49-F238E27FC236}">
                <a16:creationId xmlns:a16="http://schemas.microsoft.com/office/drawing/2014/main" id="{13101DC9-E575-BE4E-A424-D07F47E9F43F}"/>
              </a:ext>
            </a:extLst>
          </p:cNvPr>
          <p:cNvSpPr/>
          <p:nvPr/>
        </p:nvSpPr>
        <p:spPr>
          <a:xfrm flipV="1">
            <a:off x="1791838" y="2757636"/>
            <a:ext cx="5556953" cy="1756897"/>
          </a:xfrm>
          <a:prstGeom prst="triangle">
            <a:avLst>
              <a:gd name="adj" fmla="val 83865"/>
            </a:avLst>
          </a:prstGeom>
          <a:solidFill>
            <a:srgbClr val="FF6666">
              <a:alpha val="3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a:extLst>
              <a:ext uri="{FF2B5EF4-FFF2-40B4-BE49-F238E27FC236}">
                <a16:creationId xmlns:a16="http://schemas.microsoft.com/office/drawing/2014/main" id="{962219BA-FA96-2C49-B569-0C97AE6731BD}"/>
              </a:ext>
            </a:extLst>
          </p:cNvPr>
          <p:cNvSpPr/>
          <p:nvPr/>
        </p:nvSpPr>
        <p:spPr>
          <a:xfrm>
            <a:off x="1791838" y="3078025"/>
            <a:ext cx="5560324" cy="1186708"/>
          </a:xfrm>
          <a:prstGeom prst="rect">
            <a:avLst/>
          </a:prstGeom>
          <a:solidFill>
            <a:srgbClr val="E46C0A">
              <a:alpha val="6196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正方形/長方形 156">
            <a:extLst>
              <a:ext uri="{FF2B5EF4-FFF2-40B4-BE49-F238E27FC236}">
                <a16:creationId xmlns:a16="http://schemas.microsoft.com/office/drawing/2014/main" id="{E20DED20-0641-AF41-8787-9E92D222E414}"/>
              </a:ext>
            </a:extLst>
          </p:cNvPr>
          <p:cNvSpPr/>
          <p:nvPr/>
        </p:nvSpPr>
        <p:spPr>
          <a:xfrm>
            <a:off x="3695101" y="3202459"/>
            <a:ext cx="498469" cy="270436"/>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分割</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正方形/長方形 157">
            <a:extLst>
              <a:ext uri="{FF2B5EF4-FFF2-40B4-BE49-F238E27FC236}">
                <a16:creationId xmlns:a16="http://schemas.microsoft.com/office/drawing/2014/main" id="{CAE534B6-E5D9-E44B-AE4D-FACB2E9391BB}"/>
              </a:ext>
            </a:extLst>
          </p:cNvPr>
          <p:cNvSpPr/>
          <p:nvPr/>
        </p:nvSpPr>
        <p:spPr>
          <a:xfrm>
            <a:off x="4317088" y="3203191"/>
            <a:ext cx="500090" cy="270436"/>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集約</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9" name="正方形/長方形 158">
            <a:extLst>
              <a:ext uri="{FF2B5EF4-FFF2-40B4-BE49-F238E27FC236}">
                <a16:creationId xmlns:a16="http://schemas.microsoft.com/office/drawing/2014/main" id="{57CED939-C056-7B42-B6E3-38F5F4C4968A}"/>
              </a:ext>
            </a:extLst>
          </p:cNvPr>
          <p:cNvSpPr/>
          <p:nvPr/>
        </p:nvSpPr>
        <p:spPr>
          <a:xfrm>
            <a:off x="4940933" y="3202459"/>
            <a:ext cx="498698" cy="270436"/>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模倣</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6" name="テキスト ボックス 315">
            <a:extLst>
              <a:ext uri="{FF2B5EF4-FFF2-40B4-BE49-F238E27FC236}">
                <a16:creationId xmlns:a16="http://schemas.microsoft.com/office/drawing/2014/main" id="{2153C062-582E-F643-8F16-0EFF777462AF}"/>
              </a:ext>
            </a:extLst>
          </p:cNvPr>
          <p:cNvSpPr txBox="1"/>
          <p:nvPr/>
        </p:nvSpPr>
        <p:spPr>
          <a:xfrm>
            <a:off x="4112699" y="3528571"/>
            <a:ext cx="954107" cy="400110"/>
          </a:xfrm>
          <a:prstGeom prst="rect">
            <a:avLst/>
          </a:prstGeom>
          <a:noFill/>
        </p:spPr>
        <p:txBody>
          <a:bodyPr wrap="none" rtlCol="0">
            <a:spAutoFit/>
          </a:bodyPr>
          <a:lstStyle/>
          <a:p>
            <a:r>
              <a:rPr lang="ja-JP" altLang="en-US" sz="2000">
                <a:solidFill>
                  <a:schemeClr val="bg1"/>
                </a:solidFill>
                <a:latin typeface="Meiryo" charset="-128"/>
                <a:ea typeface="Meiryo" charset="-128"/>
                <a:cs typeface="Meiryo" charset="-128"/>
              </a:rPr>
              <a:t>仮想化</a:t>
            </a:r>
            <a:endParaRPr kumimoji="1" lang="ja-JP" altLang="en-US" sz="2000" dirty="0">
              <a:solidFill>
                <a:schemeClr val="bg1"/>
              </a:solidFill>
              <a:latin typeface="Meiryo" charset="-128"/>
              <a:ea typeface="Meiryo" charset="-128"/>
              <a:cs typeface="Meiryo" charset="-128"/>
            </a:endParaRPr>
          </a:p>
        </p:txBody>
      </p:sp>
      <p:sp>
        <p:nvSpPr>
          <p:cNvPr id="323" name="テキスト ボックス 322">
            <a:extLst>
              <a:ext uri="{FF2B5EF4-FFF2-40B4-BE49-F238E27FC236}">
                <a16:creationId xmlns:a16="http://schemas.microsoft.com/office/drawing/2014/main" id="{5F642D16-C1DE-A542-AB23-569C701D9B07}"/>
              </a:ext>
            </a:extLst>
          </p:cNvPr>
          <p:cNvSpPr txBox="1"/>
          <p:nvPr/>
        </p:nvSpPr>
        <p:spPr>
          <a:xfrm>
            <a:off x="343614" y="1514532"/>
            <a:ext cx="1435008" cy="854080"/>
          </a:xfrm>
          <a:prstGeom prst="rect">
            <a:avLst/>
          </a:prstGeom>
          <a:noFill/>
        </p:spPr>
        <p:txBody>
          <a:bodyPr wrap="none" rtlCol="0">
            <a:spAutoFit/>
          </a:bodyPr>
          <a:lstStyle/>
          <a:p>
            <a:r>
              <a:rPr kumimoji="1" lang="ja-JP" altLang="en-US" b="1">
                <a:solidFill>
                  <a:schemeClr val="tx1">
                    <a:lumMod val="50000"/>
                    <a:lumOff val="50000"/>
                  </a:schemeClr>
                </a:solidFill>
                <a:latin typeface="Meiryo" panose="020B0604030504040204" pitchFamily="34" charset="-128"/>
                <a:ea typeface="Meiryo" panose="020B0604030504040204" pitchFamily="34" charset="-128"/>
              </a:rPr>
              <a:t>物理時実態</a:t>
            </a:r>
            <a:endParaRPr kumimoji="1" lang="en-US" altLang="ja-JP" b="1" dirty="0">
              <a:solidFill>
                <a:schemeClr val="tx1">
                  <a:lumMod val="50000"/>
                  <a:lumOff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050">
                <a:solidFill>
                  <a:schemeClr val="tx1">
                    <a:lumMod val="50000"/>
                    <a:lumOff val="50000"/>
                  </a:schemeClr>
                </a:solidFill>
                <a:latin typeface="Meiryo" panose="020B0604030504040204" pitchFamily="34" charset="-128"/>
                <a:ea typeface="Meiryo" panose="020B0604030504040204" pitchFamily="34" charset="-128"/>
              </a:rPr>
              <a:t>ハードウェア</a:t>
            </a:r>
            <a:endParaRPr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050">
                <a:solidFill>
                  <a:schemeClr val="tx1">
                    <a:lumMod val="50000"/>
                    <a:lumOff val="50000"/>
                  </a:schemeClr>
                </a:solidFill>
                <a:latin typeface="Meiryo" panose="020B0604030504040204" pitchFamily="34" charset="-128"/>
                <a:ea typeface="Meiryo" panose="020B0604030504040204" pitchFamily="34" charset="-128"/>
              </a:rPr>
              <a:t>プラットフォーム</a:t>
            </a:r>
            <a:endParaRPr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050">
                <a:solidFill>
                  <a:schemeClr val="tx1">
                    <a:lumMod val="50000"/>
                    <a:lumOff val="50000"/>
                  </a:schemeClr>
                </a:solidFill>
                <a:latin typeface="Meiryo" panose="020B0604030504040204" pitchFamily="34" charset="-128"/>
                <a:ea typeface="Meiryo" panose="020B0604030504040204" pitchFamily="34" charset="-128"/>
              </a:rPr>
              <a:t>設備</a:t>
            </a:r>
            <a:endParaRPr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24" name="テキスト ボックス 323">
            <a:extLst>
              <a:ext uri="{FF2B5EF4-FFF2-40B4-BE49-F238E27FC236}">
                <a16:creationId xmlns:a16="http://schemas.microsoft.com/office/drawing/2014/main" id="{804F2325-CCC1-BE43-A2CC-054293875989}"/>
              </a:ext>
            </a:extLst>
          </p:cNvPr>
          <p:cNvSpPr txBox="1"/>
          <p:nvPr/>
        </p:nvSpPr>
        <p:spPr>
          <a:xfrm>
            <a:off x="281582" y="3301948"/>
            <a:ext cx="1505801" cy="738664"/>
          </a:xfrm>
          <a:prstGeom prst="rect">
            <a:avLst/>
          </a:prstGeom>
          <a:noFill/>
        </p:spPr>
        <p:txBody>
          <a:bodyPr wrap="square" rtlCol="0">
            <a:spAutoFit/>
          </a:bodyPr>
          <a:lstStyle/>
          <a:p>
            <a:r>
              <a:rPr kumimoji="1" lang="ja-JP" altLang="en-US" sz="1400" b="1">
                <a:solidFill>
                  <a:schemeClr val="accent6">
                    <a:lumMod val="75000"/>
                  </a:schemeClr>
                </a:solidFill>
                <a:latin typeface="Meiryo" panose="020B0604030504040204" pitchFamily="34" charset="-128"/>
                <a:ea typeface="Meiryo" panose="020B0604030504040204" pitchFamily="34" charset="-128"/>
              </a:rPr>
              <a:t>物理時実態</a:t>
            </a:r>
            <a:r>
              <a:rPr kumimoji="1" lang="ja-JP" altLang="en-US" sz="1400">
                <a:solidFill>
                  <a:schemeClr val="accent6">
                    <a:lumMod val="75000"/>
                  </a:schemeClr>
                </a:solidFill>
                <a:latin typeface="Meiryo" panose="020B0604030504040204" pitchFamily="34" charset="-128"/>
                <a:ea typeface="Meiryo" panose="020B0604030504040204" pitchFamily="34" charset="-128"/>
              </a:rPr>
              <a:t>から</a:t>
            </a:r>
            <a:r>
              <a:rPr kumimoji="1" lang="ja-JP" altLang="en-US" sz="1400" b="1">
                <a:solidFill>
                  <a:schemeClr val="accent6">
                    <a:lumMod val="75000"/>
                  </a:schemeClr>
                </a:solidFill>
                <a:latin typeface="Meiryo" panose="020B0604030504040204" pitchFamily="34" charset="-128"/>
                <a:ea typeface="Meiryo" panose="020B0604030504040204" pitchFamily="34" charset="-128"/>
              </a:rPr>
              <a:t>実質的な機能</a:t>
            </a:r>
            <a:r>
              <a:rPr kumimoji="1" lang="ja-JP" altLang="en-US" sz="1400">
                <a:solidFill>
                  <a:schemeClr val="accent6">
                    <a:lumMod val="75000"/>
                  </a:schemeClr>
                </a:solidFill>
                <a:latin typeface="Meiryo" panose="020B0604030504040204" pitchFamily="34" charset="-128"/>
                <a:ea typeface="Meiryo" panose="020B0604030504040204" pitchFamily="34" charset="-128"/>
              </a:rPr>
              <a:t>を取り出す</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325" name="テキスト ボックス 324">
            <a:extLst>
              <a:ext uri="{FF2B5EF4-FFF2-40B4-BE49-F238E27FC236}">
                <a16:creationId xmlns:a16="http://schemas.microsoft.com/office/drawing/2014/main" id="{5575F059-6F63-414C-AFDC-C4876A1E5487}"/>
              </a:ext>
            </a:extLst>
          </p:cNvPr>
          <p:cNvSpPr txBox="1"/>
          <p:nvPr/>
        </p:nvSpPr>
        <p:spPr>
          <a:xfrm>
            <a:off x="281582" y="4907654"/>
            <a:ext cx="1505801" cy="854080"/>
          </a:xfrm>
          <a:prstGeom prst="rect">
            <a:avLst/>
          </a:prstGeom>
          <a:noFill/>
        </p:spPr>
        <p:txBody>
          <a:bodyPr wrap="square" rtlCol="0">
            <a:spAutoFit/>
          </a:bodyPr>
          <a:lstStyle/>
          <a:p>
            <a:r>
              <a:rPr kumimoji="1" lang="ja-JP" altLang="en-US" b="1">
                <a:solidFill>
                  <a:schemeClr val="tx1">
                    <a:lumMod val="50000"/>
                    <a:lumOff val="50000"/>
                  </a:schemeClr>
                </a:solidFill>
                <a:latin typeface="Meiryo" panose="020B0604030504040204" pitchFamily="34" charset="-128"/>
                <a:ea typeface="Meiryo" panose="020B0604030504040204" pitchFamily="34" charset="-128"/>
              </a:rPr>
              <a:t>実質的機能</a:t>
            </a:r>
            <a:endParaRPr kumimoji="1" lang="en-US" altLang="ja-JP" b="1" dirty="0">
              <a:solidFill>
                <a:schemeClr val="tx1">
                  <a:lumMod val="50000"/>
                  <a:lumOff val="50000"/>
                </a:schemeClr>
              </a:solidFill>
              <a:latin typeface="Meiryo" panose="020B0604030504040204" pitchFamily="34" charset="-128"/>
              <a:ea typeface="Meiryo" panose="020B0604030504040204" pitchFamily="34" charset="-128"/>
            </a:endParaRPr>
          </a:p>
          <a:p>
            <a:r>
              <a:rPr kumimoji="1" lang="ja-JP" altLang="en-US" sz="1050">
                <a:solidFill>
                  <a:schemeClr val="tx1">
                    <a:lumMod val="50000"/>
                    <a:lumOff val="50000"/>
                  </a:schemeClr>
                </a:solidFill>
                <a:latin typeface="Meiryo" panose="020B0604030504040204" pitchFamily="34" charset="-128"/>
                <a:ea typeface="Meiryo" panose="020B0604030504040204" pitchFamily="34" charset="-128"/>
              </a:rPr>
              <a:t>使用目的に応じて必要とされるシステムを調達・構成する。</a:t>
            </a:r>
            <a:endParaRPr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26" name="テキスト ボックス 325">
            <a:extLst>
              <a:ext uri="{FF2B5EF4-FFF2-40B4-BE49-F238E27FC236}">
                <a16:creationId xmlns:a16="http://schemas.microsoft.com/office/drawing/2014/main" id="{834E7697-7455-254F-8241-2BC3398FAF65}"/>
              </a:ext>
            </a:extLst>
          </p:cNvPr>
          <p:cNvSpPr txBox="1"/>
          <p:nvPr/>
        </p:nvSpPr>
        <p:spPr>
          <a:xfrm>
            <a:off x="7411391" y="1510685"/>
            <a:ext cx="1576055" cy="861774"/>
          </a:xfrm>
          <a:prstGeom prst="rect">
            <a:avLst/>
          </a:prstGeom>
          <a:noFill/>
        </p:spPr>
        <p:txBody>
          <a:bodyPr wrap="square" rtlCol="0">
            <a:spAutoFit/>
          </a:bodyPr>
          <a:lstStyle/>
          <a:p>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標準化されたハードウェアやソフトウエアを大量に調達してシステムを構成し、運用を自動化・一元化する。</a:t>
            </a:r>
          </a:p>
        </p:txBody>
      </p:sp>
      <p:sp>
        <p:nvSpPr>
          <p:cNvPr id="327" name="テキスト ボックス 326">
            <a:extLst>
              <a:ext uri="{FF2B5EF4-FFF2-40B4-BE49-F238E27FC236}">
                <a16:creationId xmlns:a16="http://schemas.microsoft.com/office/drawing/2014/main" id="{D4F26256-54A2-1A4A-ADE9-18C6E2CC3136}"/>
              </a:ext>
            </a:extLst>
          </p:cNvPr>
          <p:cNvSpPr txBox="1"/>
          <p:nvPr/>
        </p:nvSpPr>
        <p:spPr>
          <a:xfrm>
            <a:off x="7411389" y="4907654"/>
            <a:ext cx="1576055" cy="1015663"/>
          </a:xfrm>
          <a:prstGeom prst="rect">
            <a:avLst/>
          </a:prstGeom>
          <a:noFill/>
        </p:spPr>
        <p:txBody>
          <a:bodyPr wrap="square" rtlCol="0">
            <a:spAutoFit/>
          </a:bodyPr>
          <a:lstStyle/>
          <a:p>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物理的な設置・据え付け作業を必要とせず、ソフトウエアの設定だけで、必要とするシステム構成を調達･変更できる。</a:t>
            </a:r>
          </a:p>
        </p:txBody>
      </p:sp>
      <p:sp>
        <p:nvSpPr>
          <p:cNvPr id="328" name="テキスト ボックス 327">
            <a:extLst>
              <a:ext uri="{FF2B5EF4-FFF2-40B4-BE49-F238E27FC236}">
                <a16:creationId xmlns:a16="http://schemas.microsoft.com/office/drawing/2014/main" id="{272E038A-03EA-B042-910D-4D2431E298BB}"/>
              </a:ext>
            </a:extLst>
          </p:cNvPr>
          <p:cNvSpPr txBox="1"/>
          <p:nvPr/>
        </p:nvSpPr>
        <p:spPr>
          <a:xfrm>
            <a:off x="7411390" y="1268415"/>
            <a:ext cx="1576055" cy="246221"/>
          </a:xfrm>
          <a:prstGeom prst="rect">
            <a:avLst/>
          </a:prstGeom>
          <a:noFill/>
        </p:spPr>
        <p:txBody>
          <a:bodyPr wrap="square" rtlCol="0">
            <a:spAutoFit/>
          </a:bodyPr>
          <a:lstStyle/>
          <a:p>
            <a:pPr algn="ctr"/>
            <a:r>
              <a:rPr kumimoji="1" lang="ja-JP" altLang="en-US" sz="1000" b="1">
                <a:solidFill>
                  <a:srgbClr val="0432FF"/>
                </a:solidFill>
                <a:latin typeface="Meiryo" panose="020B0604030504040204" pitchFamily="34" charset="-128"/>
                <a:ea typeface="Meiryo" panose="020B0604030504040204" pitchFamily="34" charset="-128"/>
              </a:rPr>
              <a:t>コスト･パフォーマンス</a:t>
            </a:r>
          </a:p>
        </p:txBody>
      </p:sp>
      <p:sp>
        <p:nvSpPr>
          <p:cNvPr id="329" name="テキスト ボックス 328">
            <a:extLst>
              <a:ext uri="{FF2B5EF4-FFF2-40B4-BE49-F238E27FC236}">
                <a16:creationId xmlns:a16="http://schemas.microsoft.com/office/drawing/2014/main" id="{70067453-AC82-3D48-B882-37521DBA8975}"/>
              </a:ext>
            </a:extLst>
          </p:cNvPr>
          <p:cNvSpPr txBox="1"/>
          <p:nvPr/>
        </p:nvSpPr>
        <p:spPr>
          <a:xfrm>
            <a:off x="7411389" y="4681219"/>
            <a:ext cx="1576055" cy="276999"/>
          </a:xfrm>
          <a:prstGeom prst="rect">
            <a:avLst/>
          </a:prstGeom>
          <a:noFill/>
        </p:spPr>
        <p:txBody>
          <a:bodyPr wrap="square" rtlCol="0">
            <a:spAutoFit/>
          </a:bodyPr>
          <a:lstStyle/>
          <a:p>
            <a:pPr algn="ctr"/>
            <a:r>
              <a:rPr kumimoji="1" lang="ja-JP" altLang="en-US" sz="1200" b="1">
                <a:solidFill>
                  <a:srgbClr val="0432FF"/>
                </a:solidFill>
                <a:latin typeface="Meiryo" panose="020B0604030504040204" pitchFamily="34" charset="-128"/>
                <a:ea typeface="Meiryo" panose="020B0604030504040204" pitchFamily="34" charset="-128"/>
              </a:rPr>
              <a:t>柔軟性とスピード</a:t>
            </a:r>
          </a:p>
        </p:txBody>
      </p:sp>
      <p:sp>
        <p:nvSpPr>
          <p:cNvPr id="330" name="正方形/長方形 329">
            <a:extLst>
              <a:ext uri="{FF2B5EF4-FFF2-40B4-BE49-F238E27FC236}">
                <a16:creationId xmlns:a16="http://schemas.microsoft.com/office/drawing/2014/main" id="{7D536FB2-0E0E-404D-9F10-21F025B14B64}"/>
              </a:ext>
            </a:extLst>
          </p:cNvPr>
          <p:cNvSpPr/>
          <p:nvPr/>
        </p:nvSpPr>
        <p:spPr>
          <a:xfrm>
            <a:off x="2535913" y="3901450"/>
            <a:ext cx="1368672" cy="21947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7030A0"/>
                </a:solidFill>
                <a:latin typeface="ＭＳ Ｐゴシック"/>
                <a:ea typeface="ＭＳ Ｐゴシック"/>
                <a:cs typeface="ＭＳ Ｐゴシック"/>
              </a:rPr>
              <a:t>演算</a:t>
            </a:r>
            <a:endParaRPr kumimoji="1" lang="ja-JP" altLang="en-US" sz="1200" dirty="0">
              <a:solidFill>
                <a:srgbClr val="7030A0"/>
              </a:solidFill>
              <a:latin typeface="ＭＳ Ｐゴシック"/>
              <a:ea typeface="ＭＳ Ｐゴシック"/>
              <a:cs typeface="ＭＳ Ｐゴシック"/>
            </a:endParaRPr>
          </a:p>
        </p:txBody>
      </p:sp>
      <p:sp>
        <p:nvSpPr>
          <p:cNvPr id="331" name="正方形/長方形 330">
            <a:extLst>
              <a:ext uri="{FF2B5EF4-FFF2-40B4-BE49-F238E27FC236}">
                <a16:creationId xmlns:a16="http://schemas.microsoft.com/office/drawing/2014/main" id="{3C58DDF6-4995-8D4B-9EFF-4ADAA8C5CEFC}"/>
              </a:ext>
            </a:extLst>
          </p:cNvPr>
          <p:cNvSpPr/>
          <p:nvPr/>
        </p:nvSpPr>
        <p:spPr>
          <a:xfrm>
            <a:off x="3963815" y="3906961"/>
            <a:ext cx="1216370" cy="21947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7030A0"/>
                </a:solidFill>
                <a:latin typeface="ＭＳ Ｐゴシック"/>
                <a:ea typeface="ＭＳ Ｐゴシック"/>
                <a:cs typeface="ＭＳ Ｐゴシック"/>
              </a:rPr>
              <a:t>データ管理</a:t>
            </a:r>
            <a:endParaRPr kumimoji="1" lang="ja-JP" altLang="en-US" sz="1200" dirty="0">
              <a:solidFill>
                <a:srgbClr val="7030A0"/>
              </a:solidFill>
              <a:latin typeface="ＭＳ Ｐゴシック"/>
              <a:ea typeface="ＭＳ Ｐゴシック"/>
              <a:cs typeface="ＭＳ Ｐゴシック"/>
            </a:endParaRPr>
          </a:p>
        </p:txBody>
      </p:sp>
      <p:sp>
        <p:nvSpPr>
          <p:cNvPr id="332" name="正方形/長方形 331">
            <a:extLst>
              <a:ext uri="{FF2B5EF4-FFF2-40B4-BE49-F238E27FC236}">
                <a16:creationId xmlns:a16="http://schemas.microsoft.com/office/drawing/2014/main" id="{28F9790A-CD34-954B-BB7A-261C8767BB3E}"/>
              </a:ext>
            </a:extLst>
          </p:cNvPr>
          <p:cNvSpPr/>
          <p:nvPr/>
        </p:nvSpPr>
        <p:spPr>
          <a:xfrm>
            <a:off x="5239415" y="3903860"/>
            <a:ext cx="1382027" cy="21947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7030A0"/>
                </a:solidFill>
                <a:latin typeface="ＭＳ Ｐゴシック"/>
                <a:ea typeface="ＭＳ Ｐゴシック"/>
                <a:cs typeface="ＭＳ Ｐゴシック"/>
              </a:rPr>
              <a:t>ネットワーキング</a:t>
            </a:r>
            <a:endParaRPr kumimoji="1" lang="ja-JP" altLang="en-US" sz="1200" dirty="0">
              <a:solidFill>
                <a:srgbClr val="7030A0"/>
              </a:solidFill>
              <a:latin typeface="ＭＳ Ｐゴシック"/>
              <a:ea typeface="ＭＳ Ｐゴシック"/>
              <a:cs typeface="ＭＳ Ｐゴシック"/>
            </a:endParaRPr>
          </a:p>
        </p:txBody>
      </p:sp>
    </p:spTree>
    <p:extLst>
      <p:ext uri="{BB962C8B-B14F-4D97-AF65-F5344CB8AC3E}">
        <p14:creationId xmlns:p14="http://schemas.microsoft.com/office/powerpoint/2010/main" val="290063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仮想化の種類</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71936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ea typeface="ＭＳ Ｐゴシック" pitchFamily="50" charset="-128"/>
              </a:rPr>
              <a:t>仮想化の種類</a:t>
            </a:r>
            <a:r>
              <a:rPr lang="en-US" altLang="ja-JP" sz="2800" dirty="0">
                <a:ea typeface="ＭＳ Ｐゴシック" pitchFamily="50" charset="-128"/>
              </a:rPr>
              <a:t>(</a:t>
            </a:r>
            <a:r>
              <a:rPr lang="ja-JP" altLang="en-US" sz="2800" dirty="0">
                <a:ea typeface="ＭＳ Ｐゴシック" pitchFamily="50" charset="-128"/>
              </a:rPr>
              <a:t>システム資源の構成要素から考える</a:t>
            </a:r>
            <a:r>
              <a:rPr lang="en-US" altLang="ja-JP" sz="2800" dirty="0">
                <a:ea typeface="ＭＳ Ｐゴシック" pitchFamily="50" charset="-128"/>
              </a:rPr>
              <a:t>)</a:t>
            </a:r>
            <a:endParaRPr lang="ja-JP" altLang="en-US" sz="2800" dirty="0">
              <a:ea typeface="ＭＳ Ｐゴシック"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角丸四角形 20"/>
          <p:cNvSpPr/>
          <p:nvPr/>
        </p:nvSpPr>
        <p:spPr bwMode="auto">
          <a:xfrm>
            <a:off x="381000" y="2926475"/>
            <a:ext cx="1371601" cy="838200"/>
          </a:xfrm>
          <a:prstGeom prst="roundRect">
            <a:avLst>
              <a:gd name="adj" fmla="val 0"/>
            </a:avLst>
          </a:prstGeom>
          <a:solidFill>
            <a:schemeClr val="accent5"/>
          </a:solidFill>
          <a:ln>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HGP創英角ｺﾞｼｯｸUB" pitchFamily="50" charset="-128"/>
                <a:ea typeface="HGP創英角ｺﾞｼｯｸUB" pitchFamily="50" charset="-128"/>
              </a:rPr>
              <a:t>仮想化</a:t>
            </a:r>
          </a:p>
        </p:txBody>
      </p:sp>
      <p:sp>
        <p:nvSpPr>
          <p:cNvPr id="154" name="角丸四角形 153"/>
          <p:cNvSpPr/>
          <p:nvPr/>
        </p:nvSpPr>
        <p:spPr bwMode="auto">
          <a:xfrm>
            <a:off x="3352799" y="869075"/>
            <a:ext cx="3429000" cy="381000"/>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サーバーの仮想化</a:t>
            </a:r>
          </a:p>
        </p:txBody>
      </p:sp>
      <p:cxnSp>
        <p:nvCxnSpPr>
          <p:cNvPr id="23" name="カギ線コネクタ 22"/>
          <p:cNvCxnSpPr>
            <a:stCxn id="21" idx="3"/>
            <a:endCxn id="154" idx="1"/>
          </p:cNvCxnSpPr>
          <p:nvPr/>
        </p:nvCxnSpPr>
        <p:spPr bwMode="auto">
          <a:xfrm flipV="1">
            <a:off x="1752601" y="1059575"/>
            <a:ext cx="1600198" cy="2286000"/>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155" name="角丸四角形 154"/>
          <p:cNvSpPr/>
          <p:nvPr/>
        </p:nvSpPr>
        <p:spPr bwMode="auto">
          <a:xfrm>
            <a:off x="3352799" y="2732219"/>
            <a:ext cx="3429000" cy="381000"/>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クライアントの仮想化</a:t>
            </a:r>
          </a:p>
        </p:txBody>
      </p:sp>
      <p:sp>
        <p:nvSpPr>
          <p:cNvPr id="157" name="角丸四角形 156"/>
          <p:cNvSpPr/>
          <p:nvPr/>
        </p:nvSpPr>
        <p:spPr bwMode="auto">
          <a:xfrm>
            <a:off x="3352799" y="4637698"/>
            <a:ext cx="3429000" cy="3810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ストレージの仮想化</a:t>
            </a:r>
          </a:p>
        </p:txBody>
      </p:sp>
      <p:sp>
        <p:nvSpPr>
          <p:cNvPr id="158" name="角丸四角形 157"/>
          <p:cNvSpPr/>
          <p:nvPr/>
        </p:nvSpPr>
        <p:spPr bwMode="auto">
          <a:xfrm>
            <a:off x="3340099" y="5602900"/>
            <a:ext cx="3429000" cy="381000"/>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ネットワークの仮想化</a:t>
            </a:r>
          </a:p>
        </p:txBody>
      </p:sp>
      <p:cxnSp>
        <p:nvCxnSpPr>
          <p:cNvPr id="165" name="カギ線コネクタ 164"/>
          <p:cNvCxnSpPr>
            <a:stCxn id="21" idx="3"/>
            <a:endCxn id="155" idx="1"/>
          </p:cNvCxnSpPr>
          <p:nvPr/>
        </p:nvCxnSpPr>
        <p:spPr bwMode="auto">
          <a:xfrm flipV="1">
            <a:off x="1752601" y="2922719"/>
            <a:ext cx="1600198" cy="422856"/>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76" name="カギ線コネクタ 175"/>
          <p:cNvCxnSpPr>
            <a:stCxn id="21" idx="3"/>
            <a:endCxn id="168" idx="1"/>
          </p:cNvCxnSpPr>
          <p:nvPr/>
        </p:nvCxnSpPr>
        <p:spPr bwMode="auto">
          <a:xfrm>
            <a:off x="1752601" y="3345575"/>
            <a:ext cx="1600198" cy="525888"/>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79" name="カギ線コネクタ 178"/>
          <p:cNvCxnSpPr>
            <a:stCxn id="21" idx="3"/>
            <a:endCxn id="157" idx="1"/>
          </p:cNvCxnSpPr>
          <p:nvPr/>
        </p:nvCxnSpPr>
        <p:spPr bwMode="auto">
          <a:xfrm>
            <a:off x="1752601" y="3345575"/>
            <a:ext cx="1600198" cy="1482623"/>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82" name="カギ線コネクタ 181"/>
          <p:cNvCxnSpPr>
            <a:stCxn id="21" idx="3"/>
            <a:endCxn id="158" idx="1"/>
          </p:cNvCxnSpPr>
          <p:nvPr/>
        </p:nvCxnSpPr>
        <p:spPr bwMode="auto">
          <a:xfrm>
            <a:off x="1752601" y="3345575"/>
            <a:ext cx="1587498" cy="2447825"/>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32" name="角丸四角形 31"/>
          <p:cNvSpPr/>
          <p:nvPr/>
        </p:nvSpPr>
        <p:spPr bwMode="auto">
          <a:xfrm>
            <a:off x="3352800" y="1801361"/>
            <a:ext cx="3429000" cy="381000"/>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デスクトップの仮想化</a:t>
            </a:r>
          </a:p>
        </p:txBody>
      </p:sp>
      <p:sp>
        <p:nvSpPr>
          <p:cNvPr id="168" name="角丸四角形 167"/>
          <p:cNvSpPr/>
          <p:nvPr/>
        </p:nvSpPr>
        <p:spPr bwMode="auto">
          <a:xfrm>
            <a:off x="3352799" y="3680963"/>
            <a:ext cx="3429000" cy="3810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アプリケーションの仮想化</a:t>
            </a:r>
          </a:p>
        </p:txBody>
      </p:sp>
      <p:cxnSp>
        <p:nvCxnSpPr>
          <p:cNvPr id="28" name="カギ線コネクタ 27"/>
          <p:cNvCxnSpPr>
            <a:stCxn id="21" idx="3"/>
            <a:endCxn id="32" idx="1"/>
          </p:cNvCxnSpPr>
          <p:nvPr/>
        </p:nvCxnSpPr>
        <p:spPr bwMode="auto">
          <a:xfrm flipV="1">
            <a:off x="1752601" y="1991861"/>
            <a:ext cx="1600199" cy="1353714"/>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163" name="角丸四角形 162"/>
          <p:cNvSpPr/>
          <p:nvPr/>
        </p:nvSpPr>
        <p:spPr bwMode="auto">
          <a:xfrm>
            <a:off x="5798048" y="601776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Arial"/>
                <a:ea typeface="HGP創英角ｺﾞｼｯｸUB" pitchFamily="50" charset="-128"/>
                <a:cs typeface="Arial"/>
              </a:rPr>
              <a:t>仮想</a:t>
            </a:r>
            <a:r>
              <a:rPr lang="en-US" altLang="ja-JP" sz="1050" dirty="0">
                <a:solidFill>
                  <a:schemeClr val="bg1"/>
                </a:solidFill>
                <a:latin typeface="Arial"/>
                <a:ea typeface="HGP創英角ｺﾞｼｯｸUB" pitchFamily="50" charset="-128"/>
                <a:cs typeface="Arial"/>
              </a:rPr>
              <a:t>LAN(VLAN</a:t>
            </a:r>
            <a:r>
              <a:rPr kumimoji="0" lang="en-US" altLang="ja-JP" sz="1050" b="0" i="0" u="none" strike="noStrike" cap="none" normalizeH="0" baseline="0" dirty="0">
                <a:ln>
                  <a:noFill/>
                </a:ln>
                <a:solidFill>
                  <a:schemeClr val="bg1"/>
                </a:solidFill>
                <a:effectLst/>
                <a:latin typeface="Arial"/>
                <a:ea typeface="HGP創英角ｺﾞｼｯｸUB" pitchFamily="50" charset="-128"/>
                <a:cs typeface="Arial"/>
              </a:rPr>
              <a:t>)</a:t>
            </a:r>
            <a:endParaRPr kumimoji="0" lang="ja-JP" altLang="en-US" sz="1050" b="0" i="0" u="none" strike="noStrike" cap="none" normalizeH="0" baseline="0" dirty="0">
              <a:ln>
                <a:noFill/>
              </a:ln>
              <a:solidFill>
                <a:schemeClr val="bg1"/>
              </a:solidFill>
              <a:effectLst/>
              <a:latin typeface="Arial"/>
              <a:ea typeface="HGP創英角ｺﾞｼｯｸUB" pitchFamily="50" charset="-128"/>
              <a:cs typeface="Arial"/>
            </a:endParaRPr>
          </a:p>
        </p:txBody>
      </p:sp>
      <p:sp>
        <p:nvSpPr>
          <p:cNvPr id="164" name="角丸四角形 163"/>
          <p:cNvSpPr/>
          <p:nvPr/>
        </p:nvSpPr>
        <p:spPr bwMode="auto">
          <a:xfrm>
            <a:off x="5793099" y="626377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chemeClr val="bg1"/>
                </a:solidFill>
                <a:effectLst/>
                <a:latin typeface="Arial"/>
                <a:ea typeface="HGP創英角ｺﾞｼｯｸUB" pitchFamily="50" charset="-128"/>
                <a:cs typeface="Arial"/>
              </a:rPr>
              <a:t>SDN(Software-Defined Networking)</a:t>
            </a:r>
            <a:endParaRPr kumimoji="0" lang="ja-JP" altLang="en-US" sz="1050" b="0" i="0" u="none" strike="noStrike" cap="none" normalizeH="0" baseline="0" dirty="0">
              <a:ln>
                <a:noFill/>
              </a:ln>
              <a:solidFill>
                <a:schemeClr val="bg1"/>
              </a:solidFill>
              <a:effectLst/>
              <a:latin typeface="Arial"/>
              <a:ea typeface="HGP創英角ｺﾞｼｯｸUB" pitchFamily="50" charset="-128"/>
              <a:cs typeface="Arial"/>
            </a:endParaRPr>
          </a:p>
        </p:txBody>
      </p:sp>
      <p:cxnSp>
        <p:nvCxnSpPr>
          <p:cNvPr id="185" name="カギ線コネクタ 184"/>
          <p:cNvCxnSpPr>
            <a:stCxn id="158" idx="2"/>
            <a:endCxn id="163" idx="1"/>
          </p:cNvCxnSpPr>
          <p:nvPr/>
        </p:nvCxnSpPr>
        <p:spPr bwMode="auto">
          <a:xfrm rot="16200000" flipH="1">
            <a:off x="5354237" y="5684261"/>
            <a:ext cx="144173" cy="743449"/>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90" name="カギ線コネクタ 189"/>
          <p:cNvCxnSpPr>
            <a:stCxn id="158" idx="2"/>
            <a:endCxn id="164" idx="1"/>
          </p:cNvCxnSpPr>
          <p:nvPr/>
        </p:nvCxnSpPr>
        <p:spPr bwMode="auto">
          <a:xfrm rot="16200000" flipH="1">
            <a:off x="5228758" y="5809741"/>
            <a:ext cx="390183" cy="738500"/>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172" name="角丸四角形 171"/>
          <p:cNvSpPr/>
          <p:nvPr/>
        </p:nvSpPr>
        <p:spPr bwMode="auto">
          <a:xfrm>
            <a:off x="5792815" y="5052566"/>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HGP創英角ｺﾞｼｯｸUB" pitchFamily="50" charset="-128"/>
                <a:ea typeface="HGP創英角ｺﾞｼｯｸUB" pitchFamily="50" charset="-128"/>
              </a:rPr>
              <a:t>ブロック・レベル</a:t>
            </a:r>
            <a:r>
              <a:rPr kumimoji="0" lang="ja-JP" altLang="en-US" sz="1050" b="0" i="0" u="none" strike="noStrike" cap="none" normalizeH="0" baseline="0" dirty="0">
                <a:ln>
                  <a:noFill/>
                </a:ln>
                <a:solidFill>
                  <a:schemeClr val="bg1"/>
                </a:solidFill>
                <a:effectLst/>
                <a:latin typeface="HGP創英角ｺﾞｼｯｸUB" pitchFamily="50" charset="-128"/>
                <a:ea typeface="HGP創英角ｺﾞｼｯｸUB" pitchFamily="50" charset="-128"/>
              </a:rPr>
              <a:t>の仮想化</a:t>
            </a:r>
          </a:p>
        </p:txBody>
      </p:sp>
      <p:sp>
        <p:nvSpPr>
          <p:cNvPr id="174" name="角丸四角形 173"/>
          <p:cNvSpPr/>
          <p:nvPr/>
        </p:nvSpPr>
        <p:spPr bwMode="auto">
          <a:xfrm>
            <a:off x="5798048" y="5306567"/>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a:ln>
                  <a:noFill/>
                </a:ln>
                <a:solidFill>
                  <a:schemeClr val="bg1"/>
                </a:solidFill>
                <a:effectLst/>
                <a:latin typeface="HGP創英角ｺﾞｼｯｸUB" pitchFamily="50" charset="-128"/>
                <a:ea typeface="HGP創英角ｺﾞｼｯｸUB" pitchFamily="50" charset="-128"/>
              </a:rPr>
              <a:t>ファイル・レベルの仮想化</a:t>
            </a:r>
          </a:p>
        </p:txBody>
      </p:sp>
      <p:cxnSp>
        <p:nvCxnSpPr>
          <p:cNvPr id="175" name="カギ線コネクタ 174"/>
          <p:cNvCxnSpPr>
            <a:stCxn id="157" idx="2"/>
            <a:endCxn id="172" idx="1"/>
          </p:cNvCxnSpPr>
          <p:nvPr/>
        </p:nvCxnSpPr>
        <p:spPr bwMode="auto">
          <a:xfrm rot="16200000" flipH="1">
            <a:off x="5357971" y="4728026"/>
            <a:ext cx="144173" cy="725516"/>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77" name="カギ線コネクタ 176"/>
          <p:cNvCxnSpPr>
            <a:stCxn id="157" idx="2"/>
            <a:endCxn id="174" idx="1"/>
          </p:cNvCxnSpPr>
          <p:nvPr/>
        </p:nvCxnSpPr>
        <p:spPr bwMode="auto">
          <a:xfrm rot="16200000" flipH="1">
            <a:off x="5233586" y="4852410"/>
            <a:ext cx="398174" cy="730749"/>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35" name="角丸四角形 34"/>
          <p:cNvSpPr/>
          <p:nvPr/>
        </p:nvSpPr>
        <p:spPr bwMode="auto">
          <a:xfrm>
            <a:off x="5811748" y="4095831"/>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画面転送方式</a:t>
            </a:r>
          </a:p>
        </p:txBody>
      </p:sp>
      <p:sp>
        <p:nvSpPr>
          <p:cNvPr id="36" name="角丸四角形 35"/>
          <p:cNvSpPr/>
          <p:nvPr/>
        </p:nvSpPr>
        <p:spPr bwMode="auto">
          <a:xfrm>
            <a:off x="5811748" y="4349832"/>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ストリーミング方式</a:t>
            </a:r>
          </a:p>
        </p:txBody>
      </p:sp>
      <p:cxnSp>
        <p:nvCxnSpPr>
          <p:cNvPr id="37" name="カギ線コネクタ 36"/>
          <p:cNvCxnSpPr>
            <a:stCxn id="168" idx="2"/>
            <a:endCxn id="35" idx="1"/>
          </p:cNvCxnSpPr>
          <p:nvPr/>
        </p:nvCxnSpPr>
        <p:spPr bwMode="auto">
          <a:xfrm rot="16200000" flipH="1">
            <a:off x="5367437" y="3761824"/>
            <a:ext cx="144173" cy="744449"/>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38" name="カギ線コネクタ 37"/>
          <p:cNvCxnSpPr>
            <a:stCxn id="168" idx="2"/>
            <a:endCxn id="36" idx="1"/>
          </p:cNvCxnSpPr>
          <p:nvPr/>
        </p:nvCxnSpPr>
        <p:spPr bwMode="auto">
          <a:xfrm rot="16200000" flipH="1">
            <a:off x="5240436" y="3888825"/>
            <a:ext cx="398174" cy="744449"/>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65" name="角丸四角形 64"/>
          <p:cNvSpPr/>
          <p:nvPr/>
        </p:nvSpPr>
        <p:spPr bwMode="auto">
          <a:xfrm>
            <a:off x="5812606" y="3147087"/>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アプリケーション方式</a:t>
            </a:r>
          </a:p>
        </p:txBody>
      </p:sp>
      <p:sp>
        <p:nvSpPr>
          <p:cNvPr id="66" name="角丸四角形 65"/>
          <p:cNvSpPr/>
          <p:nvPr/>
        </p:nvSpPr>
        <p:spPr bwMode="auto">
          <a:xfrm>
            <a:off x="5812606" y="3401088"/>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ストリーミング方式</a:t>
            </a:r>
          </a:p>
        </p:txBody>
      </p:sp>
      <p:cxnSp>
        <p:nvCxnSpPr>
          <p:cNvPr id="67" name="カギ線コネクタ 66"/>
          <p:cNvCxnSpPr>
            <a:stCxn id="155" idx="2"/>
            <a:endCxn id="65" idx="1"/>
          </p:cNvCxnSpPr>
          <p:nvPr/>
        </p:nvCxnSpPr>
        <p:spPr bwMode="auto">
          <a:xfrm rot="16200000" flipH="1">
            <a:off x="5367866" y="2812651"/>
            <a:ext cx="144173" cy="745307"/>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68" name="カギ線コネクタ 67"/>
          <p:cNvCxnSpPr>
            <a:stCxn id="155" idx="2"/>
            <a:endCxn id="66" idx="1"/>
          </p:cNvCxnSpPr>
          <p:nvPr/>
        </p:nvCxnSpPr>
        <p:spPr bwMode="auto">
          <a:xfrm rot="16200000" flipH="1">
            <a:off x="5240865" y="2939652"/>
            <a:ext cx="398174" cy="745307"/>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47" name="角丸四角形 46"/>
          <p:cNvSpPr/>
          <p:nvPr/>
        </p:nvSpPr>
        <p:spPr bwMode="auto">
          <a:xfrm>
            <a:off x="5791199" y="128394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ハイパーバイザー方式</a:t>
            </a:r>
          </a:p>
        </p:txBody>
      </p:sp>
      <p:sp>
        <p:nvSpPr>
          <p:cNvPr id="48" name="角丸四角形 47"/>
          <p:cNvSpPr/>
          <p:nvPr/>
        </p:nvSpPr>
        <p:spPr bwMode="auto">
          <a:xfrm>
            <a:off x="5791199" y="152995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コンテナ方式</a:t>
            </a:r>
            <a:r>
              <a:rPr lang="en-US" altLang="ja-JP" sz="1050" dirty="0">
                <a:solidFill>
                  <a:schemeClr val="bg1"/>
                </a:solidFill>
                <a:latin typeface="HGP創英角ｺﾞｼｯｸUB" pitchFamily="50" charset="-128"/>
                <a:ea typeface="HGP創英角ｺﾞｼｯｸUB" pitchFamily="50" charset="-128"/>
              </a:rPr>
              <a:t>/OS</a:t>
            </a:r>
            <a:r>
              <a:rPr lang="ja-JP" altLang="en-US" sz="1050" dirty="0">
                <a:solidFill>
                  <a:schemeClr val="bg1"/>
                </a:solidFill>
                <a:latin typeface="HGP創英角ｺﾞｼｯｸUB" pitchFamily="50" charset="-128"/>
                <a:ea typeface="HGP創英角ｺﾞｼｯｸUB" pitchFamily="50" charset="-128"/>
              </a:rPr>
              <a:t>の仮想化</a:t>
            </a:r>
          </a:p>
        </p:txBody>
      </p:sp>
      <p:cxnSp>
        <p:nvCxnSpPr>
          <p:cNvPr id="49" name="カギ線コネクタ 48"/>
          <p:cNvCxnSpPr>
            <a:stCxn id="154" idx="2"/>
            <a:endCxn id="47" idx="1"/>
          </p:cNvCxnSpPr>
          <p:nvPr/>
        </p:nvCxnSpPr>
        <p:spPr bwMode="auto">
          <a:xfrm rot="16200000" flipH="1">
            <a:off x="5357163" y="960211"/>
            <a:ext cx="144173" cy="723900"/>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50" name="カギ線コネクタ 49"/>
          <p:cNvCxnSpPr>
            <a:stCxn id="154" idx="2"/>
            <a:endCxn id="48" idx="1"/>
          </p:cNvCxnSpPr>
          <p:nvPr/>
        </p:nvCxnSpPr>
        <p:spPr bwMode="auto">
          <a:xfrm rot="16200000" flipH="1">
            <a:off x="5234158" y="1083216"/>
            <a:ext cx="390183" cy="723900"/>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107" name="角丸四角形 106"/>
          <p:cNvSpPr/>
          <p:nvPr/>
        </p:nvSpPr>
        <p:spPr bwMode="auto">
          <a:xfrm>
            <a:off x="5791200" y="221432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仮想</a:t>
            </a:r>
            <a:r>
              <a:rPr lang="en-US" altLang="ja-JP" sz="1050" dirty="0">
                <a:solidFill>
                  <a:schemeClr val="bg1"/>
                </a:solidFill>
                <a:latin typeface="HGP創英角ｺﾞｼｯｸUB" pitchFamily="50" charset="-128"/>
                <a:ea typeface="HGP創英角ｺﾞｼｯｸUB" pitchFamily="50" charset="-128"/>
              </a:rPr>
              <a:t>PC</a:t>
            </a:r>
            <a:r>
              <a:rPr lang="ja-JP" altLang="en-US" sz="1050" dirty="0">
                <a:solidFill>
                  <a:schemeClr val="bg1"/>
                </a:solidFill>
                <a:latin typeface="HGP創英角ｺﾞｼｯｸUB" pitchFamily="50" charset="-128"/>
                <a:ea typeface="HGP創英角ｺﾞｼｯｸUB" pitchFamily="50" charset="-128"/>
              </a:rPr>
              <a:t>方式</a:t>
            </a:r>
          </a:p>
        </p:txBody>
      </p:sp>
      <p:sp>
        <p:nvSpPr>
          <p:cNvPr id="108" name="角丸四角形 107"/>
          <p:cNvSpPr/>
          <p:nvPr/>
        </p:nvSpPr>
        <p:spPr bwMode="auto">
          <a:xfrm>
            <a:off x="5791200" y="246033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ブレード</a:t>
            </a:r>
            <a:r>
              <a:rPr lang="en-US" altLang="ja-JP" sz="1050" dirty="0">
                <a:solidFill>
                  <a:schemeClr val="bg1"/>
                </a:solidFill>
                <a:latin typeface="HGP創英角ｺﾞｼｯｸUB" pitchFamily="50" charset="-128"/>
                <a:ea typeface="HGP創英角ｺﾞｼｯｸUB" pitchFamily="50" charset="-128"/>
              </a:rPr>
              <a:t>PC</a:t>
            </a:r>
            <a:r>
              <a:rPr lang="ja-JP" altLang="en-US" sz="1050" dirty="0">
                <a:solidFill>
                  <a:schemeClr val="bg1"/>
                </a:solidFill>
                <a:latin typeface="HGP創英角ｺﾞｼｯｸUB" pitchFamily="50" charset="-128"/>
                <a:ea typeface="HGP創英角ｺﾞｼｯｸUB" pitchFamily="50" charset="-128"/>
              </a:rPr>
              <a:t>方式</a:t>
            </a:r>
          </a:p>
        </p:txBody>
      </p:sp>
      <p:cxnSp>
        <p:nvCxnSpPr>
          <p:cNvPr id="109" name="カギ線コネクタ 108"/>
          <p:cNvCxnSpPr>
            <a:stCxn id="32" idx="2"/>
            <a:endCxn id="107" idx="1"/>
          </p:cNvCxnSpPr>
          <p:nvPr/>
        </p:nvCxnSpPr>
        <p:spPr bwMode="auto">
          <a:xfrm rot="16200000" flipH="1">
            <a:off x="5358116" y="1891545"/>
            <a:ext cx="142269" cy="723900"/>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10" name="カギ線コネクタ 109"/>
          <p:cNvCxnSpPr>
            <a:stCxn id="32" idx="2"/>
            <a:endCxn id="108" idx="1"/>
          </p:cNvCxnSpPr>
          <p:nvPr/>
        </p:nvCxnSpPr>
        <p:spPr bwMode="auto">
          <a:xfrm rot="16200000" flipH="1">
            <a:off x="5235111" y="2014550"/>
            <a:ext cx="388279" cy="723900"/>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Tree>
    <p:extLst>
      <p:ext uri="{BB962C8B-B14F-4D97-AF65-F5344CB8AC3E}">
        <p14:creationId xmlns:p14="http://schemas.microsoft.com/office/powerpoint/2010/main" val="208617670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56</a:t>
            </a:fld>
            <a:endParaRPr kumimoji="1" lang="ja-JP" altLang="en-US"/>
          </a:p>
        </p:txBody>
      </p:sp>
      <p:sp>
        <p:nvSpPr>
          <p:cNvPr id="6" name="正方形/長方形 5"/>
          <p:cNvSpPr/>
          <p:nvPr/>
        </p:nvSpPr>
        <p:spPr>
          <a:xfrm>
            <a:off x="884764" y="1956862"/>
            <a:ext cx="1049865"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60962" y="3050987"/>
            <a:ext cx="916709" cy="38662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1028557" y="4844395"/>
            <a:ext cx="825867" cy="400110"/>
          </a:xfrm>
          <a:prstGeom prst="rect">
            <a:avLst/>
          </a:prstGeom>
          <a:noFill/>
          <a:ln>
            <a:noFill/>
          </a:ln>
        </p:spPr>
        <p:txBody>
          <a:bodyPr wrap="none" rtlCol="0">
            <a:spAutoFit/>
          </a:bodyPr>
          <a:lstStyle/>
          <a:p>
            <a:pPr algn="ctr"/>
            <a:r>
              <a:rPr kumimoji="1" lang="ja-JP" altLang="en-US" sz="1200" dirty="0">
                <a:solidFill>
                  <a:srgbClr val="FFFFFF"/>
                </a:solidFill>
              </a:rPr>
              <a:t>サーバー</a:t>
            </a:r>
            <a:endParaRPr kumimoji="1" lang="en-US" altLang="ja-JP" sz="1200" dirty="0">
              <a:solidFill>
                <a:srgbClr val="FFFFFF"/>
              </a:solidFill>
            </a:endParaRPr>
          </a:p>
          <a:p>
            <a:pPr algn="ctr"/>
            <a:r>
              <a:rPr lang="ja-JP" altLang="en-US" sz="800" dirty="0">
                <a:solidFill>
                  <a:srgbClr val="FFFFFF"/>
                </a:solidFill>
              </a:rPr>
              <a:t>（ハードウェア）</a:t>
            </a:r>
            <a:endParaRPr kumimoji="1" lang="ja-JP" altLang="en-US" sz="800" dirty="0">
              <a:solidFill>
                <a:srgbClr val="FFFFFF"/>
              </a:solidFill>
            </a:endParaRPr>
          </a:p>
        </p:txBody>
      </p:sp>
      <p:sp>
        <p:nvSpPr>
          <p:cNvPr id="16" name="正方形/長方形 15"/>
          <p:cNvSpPr/>
          <p:nvPr/>
        </p:nvSpPr>
        <p:spPr>
          <a:xfrm>
            <a:off x="960962" y="2550492"/>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7" name="正方形/長方形 16"/>
          <p:cNvSpPr/>
          <p:nvPr/>
        </p:nvSpPr>
        <p:spPr>
          <a:xfrm>
            <a:off x="960962" y="2049997"/>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8" name="正方形/長方形 17"/>
          <p:cNvSpPr/>
          <p:nvPr/>
        </p:nvSpPr>
        <p:spPr>
          <a:xfrm>
            <a:off x="1989460" y="1956862"/>
            <a:ext cx="1049865"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65658" y="3050987"/>
            <a:ext cx="916709" cy="38662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065658" y="2550492"/>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2" name="正方形/長方形 21"/>
          <p:cNvSpPr/>
          <p:nvPr/>
        </p:nvSpPr>
        <p:spPr>
          <a:xfrm>
            <a:off x="2065658" y="2049997"/>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23" name="正方形/長方形 22"/>
          <p:cNvSpPr/>
          <p:nvPr/>
        </p:nvSpPr>
        <p:spPr>
          <a:xfrm>
            <a:off x="3096815" y="1956862"/>
            <a:ext cx="1049865"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173013" y="3050987"/>
            <a:ext cx="916709" cy="38662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3173013" y="2550492"/>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7" name="正方形/長方形 26"/>
          <p:cNvSpPr/>
          <p:nvPr/>
        </p:nvSpPr>
        <p:spPr>
          <a:xfrm>
            <a:off x="3173013" y="2049997"/>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6" name="正方形/長方形 55"/>
          <p:cNvSpPr/>
          <p:nvPr/>
        </p:nvSpPr>
        <p:spPr>
          <a:xfrm>
            <a:off x="4728630" y="2191910"/>
            <a:ext cx="3776134"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p:cNvSpPr/>
          <p:nvPr/>
        </p:nvSpPr>
        <p:spPr>
          <a:xfrm>
            <a:off x="4847163" y="2067528"/>
            <a:ext cx="3581400"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p:cNvSpPr/>
          <p:nvPr/>
        </p:nvSpPr>
        <p:spPr>
          <a:xfrm>
            <a:off x="4999564" y="1932424"/>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p:cNvSpPr/>
          <p:nvPr/>
        </p:nvSpPr>
        <p:spPr>
          <a:xfrm>
            <a:off x="5075762" y="3026549"/>
            <a:ext cx="916709" cy="38662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2" name="テキスト ボックス 81"/>
          <p:cNvSpPr txBox="1"/>
          <p:nvPr/>
        </p:nvSpPr>
        <p:spPr>
          <a:xfrm>
            <a:off x="6049429" y="4941082"/>
            <a:ext cx="1127232" cy="307777"/>
          </a:xfrm>
          <a:prstGeom prst="rect">
            <a:avLst/>
          </a:prstGeom>
          <a:noFill/>
        </p:spPr>
        <p:txBody>
          <a:bodyPr wrap="none" rtlCol="0">
            <a:spAutoFit/>
          </a:bodyPr>
          <a:lstStyle/>
          <a:p>
            <a:pPr algn="ctr"/>
            <a:r>
              <a:rPr kumimoji="1" lang="ja-JP" altLang="en-US" sz="1400" dirty="0">
                <a:solidFill>
                  <a:srgbClr val="FFFFFF"/>
                </a:solidFill>
              </a:rPr>
              <a:t>ハードウェア</a:t>
            </a:r>
          </a:p>
        </p:txBody>
      </p:sp>
      <p:sp>
        <p:nvSpPr>
          <p:cNvPr id="83" name="テキスト ボックス 82"/>
          <p:cNvSpPr txBox="1"/>
          <p:nvPr/>
        </p:nvSpPr>
        <p:spPr>
          <a:xfrm>
            <a:off x="5958886" y="4102227"/>
            <a:ext cx="1349648" cy="276999"/>
          </a:xfrm>
          <a:prstGeom prst="rect">
            <a:avLst/>
          </a:prstGeom>
          <a:noFill/>
        </p:spPr>
        <p:txBody>
          <a:bodyPr wrap="none" rtlCol="0">
            <a:spAutoFit/>
          </a:bodyPr>
          <a:lstStyle/>
          <a:p>
            <a:pPr algn="ctr"/>
            <a:r>
              <a:rPr kumimoji="1" lang="ja-JP" altLang="en-US" sz="1200" dirty="0">
                <a:solidFill>
                  <a:srgbClr val="FFFFFF"/>
                </a:solidFill>
              </a:rPr>
              <a:t>ハイパーバイザー</a:t>
            </a:r>
          </a:p>
        </p:txBody>
      </p:sp>
      <p:sp>
        <p:nvSpPr>
          <p:cNvPr id="84" name="テキスト ボックス 83"/>
          <p:cNvSpPr txBox="1"/>
          <p:nvPr/>
        </p:nvSpPr>
        <p:spPr>
          <a:xfrm>
            <a:off x="5030512" y="3868952"/>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85" name="正方形/長方形 84"/>
          <p:cNvSpPr/>
          <p:nvPr/>
        </p:nvSpPr>
        <p:spPr>
          <a:xfrm>
            <a:off x="5075762" y="2526054"/>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86" name="正方形/長方形 85"/>
          <p:cNvSpPr/>
          <p:nvPr/>
        </p:nvSpPr>
        <p:spPr>
          <a:xfrm>
            <a:off x="5075762" y="2025559"/>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87" name="正方形/長方形 86"/>
          <p:cNvSpPr/>
          <p:nvPr/>
        </p:nvSpPr>
        <p:spPr>
          <a:xfrm>
            <a:off x="6104260" y="1932424"/>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6180458" y="3026549"/>
            <a:ext cx="916709" cy="38662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9" name="テキスト ボックス 88"/>
          <p:cNvSpPr txBox="1"/>
          <p:nvPr/>
        </p:nvSpPr>
        <p:spPr>
          <a:xfrm>
            <a:off x="6135208" y="3868952"/>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90" name="正方形/長方形 89"/>
          <p:cNvSpPr/>
          <p:nvPr/>
        </p:nvSpPr>
        <p:spPr>
          <a:xfrm>
            <a:off x="6180458" y="2526054"/>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91" name="正方形/長方形 90"/>
          <p:cNvSpPr/>
          <p:nvPr/>
        </p:nvSpPr>
        <p:spPr>
          <a:xfrm>
            <a:off x="6180458" y="2025559"/>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92" name="正方形/長方形 91"/>
          <p:cNvSpPr/>
          <p:nvPr/>
        </p:nvSpPr>
        <p:spPr>
          <a:xfrm>
            <a:off x="7211615" y="1932424"/>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7287813" y="3026549"/>
            <a:ext cx="916709" cy="38662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94" name="テキスト ボックス 93"/>
          <p:cNvSpPr txBox="1"/>
          <p:nvPr/>
        </p:nvSpPr>
        <p:spPr>
          <a:xfrm>
            <a:off x="7242563" y="3868952"/>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95" name="正方形/長方形 94"/>
          <p:cNvSpPr/>
          <p:nvPr/>
        </p:nvSpPr>
        <p:spPr>
          <a:xfrm>
            <a:off x="7287813" y="2526054"/>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96" name="正方形/長方形 95"/>
          <p:cNvSpPr/>
          <p:nvPr/>
        </p:nvSpPr>
        <p:spPr>
          <a:xfrm>
            <a:off x="7287813" y="2025559"/>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03" name="フローチャート: 磁気ディスク 102"/>
          <p:cNvSpPr/>
          <p:nvPr/>
        </p:nvSpPr>
        <p:spPr>
          <a:xfrm>
            <a:off x="5930534" y="448562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4" name="正方形/長方形 103"/>
          <p:cNvSpPr/>
          <p:nvPr/>
        </p:nvSpPr>
        <p:spPr>
          <a:xfrm>
            <a:off x="5302809" y="474200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05" name="正方形/長方形 104"/>
          <p:cNvSpPr/>
          <p:nvPr/>
        </p:nvSpPr>
        <p:spPr>
          <a:xfrm>
            <a:off x="5302809" y="448562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06" name="フローチャート: 磁気ディスク 105"/>
          <p:cNvSpPr/>
          <p:nvPr/>
        </p:nvSpPr>
        <p:spPr>
          <a:xfrm>
            <a:off x="5586921" y="3480708"/>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7" name="正方形/長方形 106"/>
          <p:cNvSpPr/>
          <p:nvPr/>
        </p:nvSpPr>
        <p:spPr>
          <a:xfrm>
            <a:off x="5074688" y="367674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08" name="正方形/長方形 107"/>
          <p:cNvSpPr/>
          <p:nvPr/>
        </p:nvSpPr>
        <p:spPr>
          <a:xfrm>
            <a:off x="5074688" y="348070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09" name="フローチャート: 磁気ディスク 108"/>
          <p:cNvSpPr/>
          <p:nvPr/>
        </p:nvSpPr>
        <p:spPr>
          <a:xfrm>
            <a:off x="6740492" y="3480708"/>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0" name="正方形/長方形 109"/>
          <p:cNvSpPr/>
          <p:nvPr/>
        </p:nvSpPr>
        <p:spPr>
          <a:xfrm>
            <a:off x="6228259" y="367674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1" name="正方形/長方形 110"/>
          <p:cNvSpPr/>
          <p:nvPr/>
        </p:nvSpPr>
        <p:spPr>
          <a:xfrm>
            <a:off x="6228259" y="348070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12" name="フローチャート: 磁気ディスク 111"/>
          <p:cNvSpPr/>
          <p:nvPr/>
        </p:nvSpPr>
        <p:spPr>
          <a:xfrm>
            <a:off x="7798972" y="3480708"/>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正方形/長方形 112"/>
          <p:cNvSpPr/>
          <p:nvPr/>
        </p:nvSpPr>
        <p:spPr>
          <a:xfrm>
            <a:off x="7286739" y="367674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4" name="正方形/長方形 113"/>
          <p:cNvSpPr/>
          <p:nvPr/>
        </p:nvSpPr>
        <p:spPr>
          <a:xfrm>
            <a:off x="7286739" y="348070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15" name="テキスト ボックス 114"/>
          <p:cNvSpPr txBox="1"/>
          <p:nvPr/>
        </p:nvSpPr>
        <p:spPr>
          <a:xfrm>
            <a:off x="2143982" y="4844395"/>
            <a:ext cx="825867" cy="400110"/>
          </a:xfrm>
          <a:prstGeom prst="rect">
            <a:avLst/>
          </a:prstGeom>
          <a:noFill/>
          <a:ln>
            <a:noFill/>
          </a:ln>
        </p:spPr>
        <p:txBody>
          <a:bodyPr wrap="none" rtlCol="0">
            <a:spAutoFit/>
          </a:bodyPr>
          <a:lstStyle/>
          <a:p>
            <a:pPr algn="ctr"/>
            <a:r>
              <a:rPr kumimoji="1" lang="ja-JP" altLang="en-US" sz="1200" dirty="0">
                <a:solidFill>
                  <a:srgbClr val="FFFFFF"/>
                </a:solidFill>
              </a:rPr>
              <a:t>サーバー</a:t>
            </a:r>
            <a:endParaRPr kumimoji="1" lang="en-US" altLang="ja-JP" sz="1200" dirty="0">
              <a:solidFill>
                <a:srgbClr val="FFFFFF"/>
              </a:solidFill>
            </a:endParaRPr>
          </a:p>
          <a:p>
            <a:pPr algn="ctr"/>
            <a:r>
              <a:rPr lang="ja-JP" altLang="en-US" sz="800" dirty="0">
                <a:solidFill>
                  <a:srgbClr val="FFFFFF"/>
                </a:solidFill>
              </a:rPr>
              <a:t>（ハードウェア）</a:t>
            </a:r>
            <a:endParaRPr kumimoji="1" lang="ja-JP" altLang="en-US" sz="800" dirty="0">
              <a:solidFill>
                <a:srgbClr val="FFFFFF"/>
              </a:solidFill>
            </a:endParaRPr>
          </a:p>
        </p:txBody>
      </p:sp>
      <p:sp>
        <p:nvSpPr>
          <p:cNvPr id="116" name="テキスト ボックス 115"/>
          <p:cNvSpPr txBox="1"/>
          <p:nvPr/>
        </p:nvSpPr>
        <p:spPr>
          <a:xfrm>
            <a:off x="3231911" y="4823623"/>
            <a:ext cx="825867" cy="400110"/>
          </a:xfrm>
          <a:prstGeom prst="rect">
            <a:avLst/>
          </a:prstGeom>
          <a:noFill/>
          <a:ln>
            <a:noFill/>
          </a:ln>
        </p:spPr>
        <p:txBody>
          <a:bodyPr wrap="none" rtlCol="0">
            <a:spAutoFit/>
          </a:bodyPr>
          <a:lstStyle/>
          <a:p>
            <a:pPr algn="ctr"/>
            <a:r>
              <a:rPr kumimoji="1" lang="ja-JP" altLang="en-US" sz="1200" dirty="0">
                <a:solidFill>
                  <a:srgbClr val="FFFFFF"/>
                </a:solidFill>
              </a:rPr>
              <a:t>サーバー</a:t>
            </a:r>
            <a:endParaRPr kumimoji="1" lang="en-US" altLang="ja-JP" sz="1200" dirty="0">
              <a:solidFill>
                <a:srgbClr val="FFFFFF"/>
              </a:solidFill>
            </a:endParaRPr>
          </a:p>
          <a:p>
            <a:pPr algn="ctr"/>
            <a:r>
              <a:rPr lang="ja-JP" altLang="en-US" sz="800" dirty="0">
                <a:solidFill>
                  <a:srgbClr val="FFFFFF"/>
                </a:solidFill>
              </a:rPr>
              <a:t>（ハードウェア）</a:t>
            </a:r>
            <a:endParaRPr kumimoji="1" lang="ja-JP" altLang="en-US" sz="800" dirty="0">
              <a:solidFill>
                <a:srgbClr val="FFFFFF"/>
              </a:solidFill>
            </a:endParaRPr>
          </a:p>
        </p:txBody>
      </p:sp>
      <p:sp>
        <p:nvSpPr>
          <p:cNvPr id="117" name="フローチャート: 磁気ディスク 116"/>
          <p:cNvSpPr/>
          <p:nvPr/>
        </p:nvSpPr>
        <p:spPr>
          <a:xfrm>
            <a:off x="1473195" y="4122868"/>
            <a:ext cx="355601"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正方形/長方形 117"/>
          <p:cNvSpPr/>
          <p:nvPr/>
        </p:nvSpPr>
        <p:spPr>
          <a:xfrm>
            <a:off x="960962" y="431890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9" name="正方形/長方形 118"/>
          <p:cNvSpPr/>
          <p:nvPr/>
        </p:nvSpPr>
        <p:spPr>
          <a:xfrm>
            <a:off x="960962" y="412286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0" name="フローチャート: 磁気ディスク 119"/>
          <p:cNvSpPr/>
          <p:nvPr/>
        </p:nvSpPr>
        <p:spPr>
          <a:xfrm>
            <a:off x="2626766" y="4122868"/>
            <a:ext cx="355601"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114533" y="431890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22" name="正方形/長方形 121"/>
          <p:cNvSpPr/>
          <p:nvPr/>
        </p:nvSpPr>
        <p:spPr>
          <a:xfrm>
            <a:off x="2114533" y="412286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3" name="フローチャート: 磁気ディスク 122"/>
          <p:cNvSpPr/>
          <p:nvPr/>
        </p:nvSpPr>
        <p:spPr>
          <a:xfrm>
            <a:off x="3685246" y="4122868"/>
            <a:ext cx="355601"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4" name="正方形/長方形 123"/>
          <p:cNvSpPr/>
          <p:nvPr/>
        </p:nvSpPr>
        <p:spPr>
          <a:xfrm>
            <a:off x="3173013" y="431890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25" name="正方形/長方形 124"/>
          <p:cNvSpPr/>
          <p:nvPr/>
        </p:nvSpPr>
        <p:spPr>
          <a:xfrm>
            <a:off x="3173013" y="412286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6" name="フローチャート: 磁気ディスク 125"/>
          <p:cNvSpPr/>
          <p:nvPr/>
        </p:nvSpPr>
        <p:spPr>
          <a:xfrm>
            <a:off x="7234373" y="4485627"/>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7" name="フローチャート: 磁気ディスク 126"/>
          <p:cNvSpPr/>
          <p:nvPr/>
        </p:nvSpPr>
        <p:spPr>
          <a:xfrm>
            <a:off x="6576303" y="4489244"/>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1801262" y="1428750"/>
            <a:ext cx="1492115" cy="369332"/>
          </a:xfrm>
          <a:prstGeom prst="rect">
            <a:avLst/>
          </a:prstGeom>
          <a:noFill/>
        </p:spPr>
        <p:txBody>
          <a:bodyPr wrap="none" rtlCol="0">
            <a:spAutoFit/>
          </a:bodyPr>
          <a:lstStyle/>
          <a:p>
            <a:pPr algn="ctr"/>
            <a:r>
              <a:rPr kumimoji="1" lang="ja-JP" altLang="en-US" dirty="0">
                <a:solidFill>
                  <a:srgbClr val="0000FF"/>
                </a:solidFill>
              </a:rPr>
              <a:t>物理システム</a:t>
            </a:r>
          </a:p>
        </p:txBody>
      </p:sp>
      <p:sp>
        <p:nvSpPr>
          <p:cNvPr id="128" name="テキスト ボックス 127"/>
          <p:cNvSpPr txBox="1"/>
          <p:nvPr/>
        </p:nvSpPr>
        <p:spPr>
          <a:xfrm>
            <a:off x="5924584" y="1428750"/>
            <a:ext cx="1492115" cy="369332"/>
          </a:xfrm>
          <a:prstGeom prst="rect">
            <a:avLst/>
          </a:prstGeom>
          <a:noFill/>
        </p:spPr>
        <p:txBody>
          <a:bodyPr wrap="none" rtlCol="0">
            <a:spAutoFit/>
          </a:bodyPr>
          <a:lstStyle/>
          <a:p>
            <a:pPr algn="ctr"/>
            <a:r>
              <a:rPr kumimoji="1" lang="ja-JP" altLang="en-US" dirty="0">
                <a:solidFill>
                  <a:srgbClr val="0000FF"/>
                </a:solidFill>
              </a:rPr>
              <a:t>仮想システム</a:t>
            </a:r>
          </a:p>
        </p:txBody>
      </p:sp>
    </p:spTree>
    <p:extLst>
      <p:ext uri="{BB962C8B-B14F-4D97-AF65-F5344CB8AC3E}">
        <p14:creationId xmlns:p14="http://schemas.microsoft.com/office/powerpoint/2010/main" val="1252061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コンテナ型仮想化</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57</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a:solidFill>
                  <a:srgbClr val="FFFFFF"/>
                </a:solidFill>
              </a:rPr>
              <a:t>ハイパーバイザー</a:t>
            </a: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a:solidFill>
                  <a:srgbClr val="3366FF"/>
                </a:solidFill>
              </a:rPr>
              <a:t>ハイパーバイザー型仮想化</a:t>
            </a: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a:solidFill>
                  <a:srgbClr val="FFFFFF"/>
                </a:solidFill>
              </a:rPr>
              <a:t>コンテナ管理ソフトウエア</a:t>
            </a: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a:solidFill>
                  <a:srgbClr val="FF6600"/>
                </a:solidFill>
              </a:rPr>
              <a:t>コンテナ型仮想化</a:t>
            </a: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ＭＳ Ｐゴシック"/>
                <a:ea typeface="ＭＳ Ｐゴシック"/>
                <a:cs typeface="ＭＳ Ｐゴシック"/>
              </a:rPr>
              <a:t>カーネル</a:t>
            </a: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つの</a:t>
            </a:r>
            <a:r>
              <a:rPr lang="en-US" altLang="ja-JP" sz="1600" dirty="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a:solidFill>
                  <a:schemeClr val="bg1"/>
                </a:solidFill>
                <a:latin typeface="Meiryo" charset="-128"/>
                <a:ea typeface="Meiryo" charset="-128"/>
                <a:cs typeface="Meiryo" charset="-128"/>
              </a:rPr>
              <a:t>処理のオーバーヘッドが少なくリソース効率が良い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起動・停止が早い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デプロイサイズが小さく軽量</a:t>
            </a: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テストにおいて実行環境の差異を考慮する必要がない </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開発環境下では</a:t>
            </a:r>
            <a:r>
              <a:rPr lang="en-US" altLang="ja-JP" sz="800" dirty="0">
                <a:solidFill>
                  <a:schemeClr val="bg1"/>
                </a:solidFill>
                <a:latin typeface="Meiryo" charset="-128"/>
                <a:ea typeface="Meiryo" charset="-128"/>
                <a:cs typeface="Meiryo" charset="-128"/>
              </a:rPr>
              <a:t>OS</a:t>
            </a:r>
            <a:r>
              <a:rPr lang="ja-JP" altLang="ja-JP" sz="800" dirty="0">
                <a:solidFill>
                  <a:schemeClr val="bg1"/>
                </a:solidFill>
                <a:latin typeface="Meiryo" charset="-128"/>
                <a:ea typeface="Meiryo" charset="-128"/>
                <a:cs typeface="Meiryo" charset="-128"/>
              </a:rPr>
              <a:t>や</a:t>
            </a:r>
            <a:r>
              <a:rPr lang="en-US" altLang="ja-JP" sz="800" dirty="0">
                <a:solidFill>
                  <a:schemeClr val="bg1"/>
                </a:solidFill>
                <a:latin typeface="Meiryo" charset="-128"/>
                <a:ea typeface="Meiryo" charset="-128"/>
                <a:cs typeface="Meiryo" charset="-128"/>
              </a:rPr>
              <a:t>DB</a:t>
            </a:r>
            <a:r>
              <a:rPr lang="ja-JP" altLang="ja-JP" sz="800" dirty="0">
                <a:solidFill>
                  <a:schemeClr val="bg1"/>
                </a:solidFill>
                <a:latin typeface="Meiryo" charset="-128"/>
                <a:ea typeface="Meiryo" charset="-128"/>
                <a:cs typeface="Meiryo" charset="-128"/>
              </a:rPr>
              <a:t>のバリエ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ションが多くツールもさまざまなものが混在</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テスト対象</a:t>
            </a:r>
            <a:r>
              <a:rPr lang="ja-JP" altLang="en-US" sz="800" dirty="0">
                <a:solidFill>
                  <a:schemeClr val="bg1"/>
                </a:solidFill>
                <a:latin typeface="Meiryo" charset="-128"/>
                <a:ea typeface="Meiryo" charset="-128"/>
                <a:cs typeface="Meiryo" charset="-128"/>
              </a:rPr>
              <a:t>は</a:t>
            </a:r>
            <a:r>
              <a:rPr lang="ja-JP" altLang="ja-JP" sz="800" dirty="0">
                <a:solidFill>
                  <a:schemeClr val="bg1"/>
                </a:solidFill>
                <a:latin typeface="Meiryo" charset="-128"/>
                <a:ea typeface="Meiryo" charset="-128"/>
                <a:cs typeface="Meiryo" charset="-128"/>
              </a:rPr>
              <a:t>多岐に</a:t>
            </a:r>
            <a:r>
              <a:rPr lang="ja-JP" altLang="en-US" sz="800" dirty="0">
                <a:solidFill>
                  <a:schemeClr val="bg1"/>
                </a:solidFill>
                <a:latin typeface="Meiryo" charset="-128"/>
                <a:ea typeface="Meiryo" charset="-128"/>
                <a:cs typeface="Meiryo" charset="-128"/>
              </a:rPr>
              <a:t>わたり</a:t>
            </a:r>
            <a:r>
              <a:rPr lang="ja-JP" altLang="ja-JP" sz="800" dirty="0">
                <a:solidFill>
                  <a:schemeClr val="bg1"/>
                </a:solidFill>
                <a:latin typeface="Meiryo" charset="-128"/>
                <a:ea typeface="Meiryo" charset="-128"/>
                <a:cs typeface="Meiryo" charset="-128"/>
              </a:rPr>
              <a:t>、それぞれに対応したテスト環境の準備に</a:t>
            </a:r>
            <a:r>
              <a:rPr lang="ja-JP" altLang="en-US" sz="800" dirty="0">
                <a:solidFill>
                  <a:schemeClr val="bg1"/>
                </a:solidFill>
                <a:latin typeface="Meiryo" charset="-128"/>
                <a:ea typeface="Meiryo" charset="-128"/>
                <a:cs typeface="Meiryo" charset="-128"/>
              </a:rPr>
              <a:t>手間</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各環境を準備するための知識を学ぶ</a:t>
            </a:r>
            <a:r>
              <a:rPr lang="ja-JP" altLang="en-US" sz="800" dirty="0">
                <a:solidFill>
                  <a:schemeClr val="bg1"/>
                </a:solidFill>
                <a:latin typeface="Meiryo" charset="-128"/>
                <a:ea typeface="Meiryo" charset="-128"/>
                <a:cs typeface="Meiryo" charset="-128"/>
              </a:rPr>
              <a:t>ことが</a:t>
            </a:r>
            <a:r>
              <a:rPr lang="ja-JP" altLang="ja-JP" sz="800" dirty="0">
                <a:solidFill>
                  <a:schemeClr val="bg1"/>
                </a:solidFill>
                <a:latin typeface="Meiryo" charset="-128"/>
                <a:ea typeface="Meiryo" charset="-128"/>
                <a:cs typeface="Meiryo" charset="-128"/>
              </a:rPr>
              <a:t>必要</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によってそうした</a:t>
            </a:r>
            <a:r>
              <a:rPr lang="ja-JP" altLang="en-US" sz="800" dirty="0">
                <a:solidFill>
                  <a:schemeClr val="bg1"/>
                </a:solidFill>
                <a:latin typeface="Meiryo" charset="-128"/>
                <a:ea typeface="Meiryo" charset="-128"/>
                <a:cs typeface="Meiryo" charset="-128"/>
              </a:rPr>
              <a:t>負担から解放され</a:t>
            </a:r>
            <a:r>
              <a:rPr lang="ja-JP" altLang="ja-JP" sz="800" dirty="0">
                <a:solidFill>
                  <a:schemeClr val="bg1"/>
                </a:solidFill>
                <a:latin typeface="Meiryo" charset="-128"/>
                <a:ea typeface="Meiryo" charset="-128"/>
                <a:cs typeface="Meiryo" charset="-128"/>
              </a:rPr>
              <a:t>、テスト環境を簡便に構築できるように</a:t>
            </a:r>
            <a:r>
              <a:rPr lang="ja-JP" altLang="en-US" sz="800" dirty="0">
                <a:solidFill>
                  <a:schemeClr val="bg1"/>
                </a:solidFill>
                <a:latin typeface="Meiryo" charset="-128"/>
                <a:ea typeface="Meiryo" charset="-128"/>
                <a:cs typeface="Meiryo" charset="-128"/>
              </a:rPr>
              <a:t>なり、</a:t>
            </a:r>
            <a:r>
              <a:rPr lang="ja-JP" altLang="ja-JP" sz="800" dirty="0">
                <a:solidFill>
                  <a:schemeClr val="bg1"/>
                </a:solidFill>
                <a:latin typeface="Meiryo" charset="-128"/>
                <a:ea typeface="Meiryo" charset="-128"/>
                <a:cs typeface="Meiryo" charset="-128"/>
              </a:rPr>
              <a:t>時間とコスト</a:t>
            </a:r>
            <a:r>
              <a:rPr lang="ja-JP" altLang="en-US" sz="800" dirty="0">
                <a:solidFill>
                  <a:schemeClr val="bg1"/>
                </a:solidFill>
                <a:latin typeface="Meiryo" charset="-128"/>
                <a:ea typeface="Meiryo" charset="-128"/>
                <a:cs typeface="Meiryo" charset="-128"/>
              </a:rPr>
              <a:t>を</a:t>
            </a:r>
            <a:r>
              <a:rPr lang="ja-JP" altLang="ja-JP" sz="800" dirty="0">
                <a:solidFill>
                  <a:schemeClr val="bg1"/>
                </a:solidFill>
                <a:latin typeface="Meiryo" charset="-128"/>
                <a:ea typeface="Meiryo" charset="-128"/>
                <a:cs typeface="Meiryo" charset="-128"/>
              </a:rPr>
              <a:t>削減</a:t>
            </a:r>
            <a:r>
              <a:rPr lang="ja-JP" altLang="en-US" sz="800" dirty="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07369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仮想マシンとコンテナの稼働効率</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1522876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418001" y="3795400"/>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559304"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18664"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デスクトップ仮想化とアプリケーション仮想化</a:t>
            </a:r>
            <a:endParaRPr kumimoji="1" lang="ja-JP" altLang="en-US" dirty="0"/>
          </a:p>
        </p:txBody>
      </p:sp>
      <p:sp>
        <p:nvSpPr>
          <p:cNvPr id="3" name="スライド番号プレースホルダー 2"/>
          <p:cNvSpPr>
            <a:spLocks noGrp="1"/>
          </p:cNvSpPr>
          <p:nvPr>
            <p:ph type="sldNum" sz="quarter" idx="12"/>
          </p:nvPr>
        </p:nvSpPr>
        <p:spPr>
          <a:xfrm>
            <a:off x="6915310" y="6640200"/>
            <a:ext cx="2133600" cy="217800"/>
          </a:xfrm>
        </p:spPr>
        <p:txBody>
          <a:bodyPr/>
          <a:lstStyle/>
          <a:p>
            <a:fld id="{8FF8CC5D-A65D-5946-99B5-645367A967AD}" type="slidenum">
              <a:rPr kumimoji="1" lang="ja-JP" altLang="en-US" smtClean="0"/>
              <a:t>59</a:t>
            </a:fld>
            <a:endParaRPr kumimoji="1" lang="ja-JP" altLang="en-US" dirty="0"/>
          </a:p>
        </p:txBody>
      </p:sp>
      <p:sp>
        <p:nvSpPr>
          <p:cNvPr id="8" name="角丸四角形 7"/>
          <p:cNvSpPr/>
          <p:nvPr/>
        </p:nvSpPr>
        <p:spPr>
          <a:xfrm>
            <a:off x="885170" y="3290499"/>
            <a:ext cx="7382387"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052771"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040746"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194728"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63" name="正方形/長方形 62"/>
          <p:cNvSpPr/>
          <p:nvPr/>
        </p:nvSpPr>
        <p:spPr>
          <a:xfrm>
            <a:off x="1052771"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12039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185064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12039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185064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063424"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cxnSp>
        <p:nvCxnSpPr>
          <p:cNvPr id="53" name="直線矢印コネクタ 52"/>
          <p:cNvCxnSpPr/>
          <p:nvPr/>
        </p:nvCxnSpPr>
        <p:spPr>
          <a:xfrm>
            <a:off x="2534543" y="2780919"/>
            <a:ext cx="65150" cy="13411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120399" y="2780919"/>
            <a:ext cx="531375"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3303209" y="5630078"/>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85" name="円柱 84"/>
          <p:cNvSpPr/>
          <p:nvPr/>
        </p:nvSpPr>
        <p:spPr>
          <a:xfrm>
            <a:off x="1559304" y="5630078"/>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559304" y="5254605"/>
            <a:ext cx="2328964"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640843"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2491517" y="5630078"/>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67" name="正方形/長方形 66"/>
          <p:cNvSpPr/>
          <p:nvPr/>
        </p:nvSpPr>
        <p:spPr>
          <a:xfrm>
            <a:off x="1651774"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2176208"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651774"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2176208"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805362" y="1131809"/>
            <a:ext cx="494818" cy="531668"/>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4685769"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4819876"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4807851"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4961833" y="1214682"/>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99" name="正方形/長方形 98"/>
          <p:cNvSpPr/>
          <p:nvPr/>
        </p:nvSpPr>
        <p:spPr>
          <a:xfrm>
            <a:off x="4819876"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5229451" y="22602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4" name="テキスト ボックス 103"/>
          <p:cNvSpPr txBox="1"/>
          <p:nvPr/>
        </p:nvSpPr>
        <p:spPr>
          <a:xfrm>
            <a:off x="4830529" y="1813853"/>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sp>
        <p:nvSpPr>
          <p:cNvPr id="110" name="テキスト ボックス 109"/>
          <p:cNvSpPr txBox="1"/>
          <p:nvPr/>
        </p:nvSpPr>
        <p:spPr>
          <a:xfrm>
            <a:off x="1759299"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272386" y="6173545"/>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81" name="正方形/長方形 80"/>
          <p:cNvSpPr/>
          <p:nvPr/>
        </p:nvSpPr>
        <p:spPr>
          <a:xfrm>
            <a:off x="2762071"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2843610"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128" name="正方形/長方形 127"/>
          <p:cNvSpPr/>
          <p:nvPr/>
        </p:nvSpPr>
        <p:spPr>
          <a:xfrm>
            <a:off x="2854541"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30" name="正方形/長方形 129"/>
          <p:cNvSpPr/>
          <p:nvPr/>
        </p:nvSpPr>
        <p:spPr>
          <a:xfrm>
            <a:off x="3378975"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33" name="正方形/長方形 132"/>
          <p:cNvSpPr/>
          <p:nvPr/>
        </p:nvSpPr>
        <p:spPr>
          <a:xfrm>
            <a:off x="2854541"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34" name="正方形/長方形 133"/>
          <p:cNvSpPr/>
          <p:nvPr/>
        </p:nvSpPr>
        <p:spPr>
          <a:xfrm>
            <a:off x="3378975"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35" name="テキスト ボックス 134"/>
          <p:cNvSpPr txBox="1"/>
          <p:nvPr/>
        </p:nvSpPr>
        <p:spPr>
          <a:xfrm>
            <a:off x="2962066"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56" name="正方形/長方形 155"/>
          <p:cNvSpPr/>
          <p:nvPr/>
        </p:nvSpPr>
        <p:spPr>
          <a:xfrm>
            <a:off x="5168002" y="3798498"/>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7053210" y="5633176"/>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159" name="円柱 158"/>
          <p:cNvSpPr/>
          <p:nvPr/>
        </p:nvSpPr>
        <p:spPr>
          <a:xfrm>
            <a:off x="5309305" y="5633176"/>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160" name="正方形/長方形 159"/>
          <p:cNvSpPr/>
          <p:nvPr/>
        </p:nvSpPr>
        <p:spPr>
          <a:xfrm>
            <a:off x="5309305" y="4935291"/>
            <a:ext cx="2328964" cy="57253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1400" dirty="0">
                <a:solidFill>
                  <a:srgbClr val="FFFFFF"/>
                </a:solidFill>
                <a:latin typeface="ＭＳ Ｐゴシック"/>
                <a:ea typeface="ＭＳ Ｐゴシック"/>
                <a:cs typeface="ＭＳ Ｐゴシック"/>
              </a:rPr>
              <a:t>OS</a:t>
            </a:r>
            <a:endParaRPr kumimoji="1" lang="ja-JP" altLang="en-US" sz="1400" dirty="0">
              <a:solidFill>
                <a:srgbClr val="FFFFFF"/>
              </a:solidFill>
              <a:latin typeface="ＭＳ Ｐゴシック"/>
              <a:ea typeface="ＭＳ Ｐゴシック"/>
              <a:cs typeface="ＭＳ Ｐゴシック"/>
            </a:endParaRPr>
          </a:p>
        </p:txBody>
      </p:sp>
      <p:sp>
        <p:nvSpPr>
          <p:cNvPr id="162" name="正方形/長方形 161"/>
          <p:cNvSpPr/>
          <p:nvPr/>
        </p:nvSpPr>
        <p:spPr>
          <a:xfrm>
            <a:off x="6241518" y="5633176"/>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168" name="テキスト ボックス 167"/>
          <p:cNvSpPr txBox="1"/>
          <p:nvPr/>
        </p:nvSpPr>
        <p:spPr>
          <a:xfrm>
            <a:off x="6022387" y="6176643"/>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76" name="正方形/長方形 175"/>
          <p:cNvSpPr/>
          <p:nvPr/>
        </p:nvSpPr>
        <p:spPr>
          <a:xfrm>
            <a:off x="5309959" y="4300292"/>
            <a:ext cx="2328964" cy="58276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ターミナル・モニター</a:t>
            </a:r>
          </a:p>
        </p:txBody>
      </p:sp>
      <p:sp>
        <p:nvSpPr>
          <p:cNvPr id="177" name="正方形/長方形 176"/>
          <p:cNvSpPr/>
          <p:nvPr/>
        </p:nvSpPr>
        <p:spPr>
          <a:xfrm>
            <a:off x="5344300"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作成</a:t>
            </a:r>
          </a:p>
        </p:txBody>
      </p:sp>
      <p:sp>
        <p:nvSpPr>
          <p:cNvPr id="178" name="正方形/長方形 177"/>
          <p:cNvSpPr/>
          <p:nvPr/>
        </p:nvSpPr>
        <p:spPr>
          <a:xfrm>
            <a:off x="591952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79" name="正方形/長方形 178"/>
          <p:cNvSpPr/>
          <p:nvPr/>
        </p:nvSpPr>
        <p:spPr>
          <a:xfrm>
            <a:off x="6504505"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80" name="正方形/長方形 179"/>
          <p:cNvSpPr/>
          <p:nvPr/>
        </p:nvSpPr>
        <p:spPr>
          <a:xfrm>
            <a:off x="708956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83" name="正方形/長方形 182"/>
          <p:cNvSpPr/>
          <p:nvPr/>
        </p:nvSpPr>
        <p:spPr>
          <a:xfrm>
            <a:off x="2722228"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2856335"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85" name="正方形/長方形 184"/>
          <p:cNvSpPr/>
          <p:nvPr/>
        </p:nvSpPr>
        <p:spPr>
          <a:xfrm>
            <a:off x="2844310"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86" name="テキスト ボックス 185"/>
          <p:cNvSpPr txBox="1"/>
          <p:nvPr/>
        </p:nvSpPr>
        <p:spPr>
          <a:xfrm>
            <a:off x="2998292"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187" name="正方形/長方形 186"/>
          <p:cNvSpPr/>
          <p:nvPr/>
        </p:nvSpPr>
        <p:spPr>
          <a:xfrm>
            <a:off x="2856335"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292396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89" name="正方形/長方形 188"/>
          <p:cNvSpPr/>
          <p:nvPr/>
        </p:nvSpPr>
        <p:spPr>
          <a:xfrm>
            <a:off x="365421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90" name="正方形/長方形 189"/>
          <p:cNvSpPr/>
          <p:nvPr/>
        </p:nvSpPr>
        <p:spPr>
          <a:xfrm>
            <a:off x="292396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91" name="正方形/長方形 190"/>
          <p:cNvSpPr/>
          <p:nvPr/>
        </p:nvSpPr>
        <p:spPr>
          <a:xfrm>
            <a:off x="365421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2" name="テキスト ボックス 191"/>
          <p:cNvSpPr txBox="1"/>
          <p:nvPr/>
        </p:nvSpPr>
        <p:spPr>
          <a:xfrm>
            <a:off x="2866988"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sp>
        <p:nvSpPr>
          <p:cNvPr id="193" name="正方形/長方形 192"/>
          <p:cNvSpPr/>
          <p:nvPr/>
        </p:nvSpPr>
        <p:spPr>
          <a:xfrm>
            <a:off x="6495093" y="1236970"/>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p:cNvSpPr/>
          <p:nvPr/>
        </p:nvSpPr>
        <p:spPr>
          <a:xfrm>
            <a:off x="6629200" y="1510671"/>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95" name="正方形/長方形 194"/>
          <p:cNvSpPr/>
          <p:nvPr/>
        </p:nvSpPr>
        <p:spPr>
          <a:xfrm>
            <a:off x="6617175" y="2906605"/>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96" name="テキスト ボックス 195"/>
          <p:cNvSpPr txBox="1"/>
          <p:nvPr/>
        </p:nvSpPr>
        <p:spPr>
          <a:xfrm>
            <a:off x="6771157" y="1225826"/>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197" name="正方形/長方形 196"/>
          <p:cNvSpPr/>
          <p:nvPr/>
        </p:nvSpPr>
        <p:spPr>
          <a:xfrm>
            <a:off x="6629200" y="1824997"/>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7038775" y="2271363"/>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99" name="テキスト ボックス 198"/>
          <p:cNvSpPr txBox="1"/>
          <p:nvPr/>
        </p:nvSpPr>
        <p:spPr>
          <a:xfrm>
            <a:off x="6639853" y="1824997"/>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200" name="直線矢印コネクタ 199"/>
          <p:cNvCxnSpPr/>
          <p:nvPr/>
        </p:nvCxnSpPr>
        <p:spPr>
          <a:xfrm flipH="1">
            <a:off x="3802460" y="2780919"/>
            <a:ext cx="535648"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1" name="直線矢印コネクタ 200"/>
          <p:cNvCxnSpPr/>
          <p:nvPr/>
        </p:nvCxnSpPr>
        <p:spPr>
          <a:xfrm flipH="1">
            <a:off x="2856335" y="2833028"/>
            <a:ext cx="67628" cy="1289041"/>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2" name="直線矢印コネクタ 201"/>
          <p:cNvCxnSpPr/>
          <p:nvPr/>
        </p:nvCxnSpPr>
        <p:spPr>
          <a:xfrm flipH="1">
            <a:off x="5344300" y="2577719"/>
            <a:ext cx="1694475" cy="15761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3" name="直線矢印コネクタ 202"/>
          <p:cNvCxnSpPr/>
          <p:nvPr/>
        </p:nvCxnSpPr>
        <p:spPr>
          <a:xfrm flipH="1">
            <a:off x="5893005" y="2588863"/>
            <a:ext cx="1829664" cy="15363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p:nvPr/>
        </p:nvCxnSpPr>
        <p:spPr>
          <a:xfrm>
            <a:off x="5229451" y="2577719"/>
            <a:ext cx="114849" cy="15443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1" name="直線矢印コネクタ 180"/>
          <p:cNvCxnSpPr/>
          <p:nvPr/>
        </p:nvCxnSpPr>
        <p:spPr>
          <a:xfrm flipH="1">
            <a:off x="5893005" y="2577719"/>
            <a:ext cx="26519" cy="15474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grpSp>
        <p:nvGrpSpPr>
          <p:cNvPr id="206" name="図形グループ 205"/>
          <p:cNvGrpSpPr/>
          <p:nvPr/>
        </p:nvGrpSpPr>
        <p:grpSpPr>
          <a:xfrm>
            <a:off x="2608926" y="1131809"/>
            <a:ext cx="494818" cy="531668"/>
            <a:chOff x="2667295" y="1059799"/>
            <a:chExt cx="681672" cy="722281"/>
          </a:xfrm>
        </p:grpSpPr>
        <p:sp>
          <p:nvSpPr>
            <p:cNvPr id="207" name="角丸四角形 20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08" name="図 207"/>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09" name="図形グループ 208"/>
          <p:cNvGrpSpPr/>
          <p:nvPr/>
        </p:nvGrpSpPr>
        <p:grpSpPr>
          <a:xfrm>
            <a:off x="4572467" y="1131809"/>
            <a:ext cx="494818" cy="531668"/>
            <a:chOff x="2667295" y="1059799"/>
            <a:chExt cx="681672" cy="722281"/>
          </a:xfrm>
        </p:grpSpPr>
        <p:sp>
          <p:nvSpPr>
            <p:cNvPr id="210" name="角丸四角形 20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1" name="図 2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2" name="図形グループ 211"/>
          <p:cNvGrpSpPr/>
          <p:nvPr/>
        </p:nvGrpSpPr>
        <p:grpSpPr>
          <a:xfrm>
            <a:off x="6377848" y="1131809"/>
            <a:ext cx="494818" cy="531668"/>
            <a:chOff x="2667295" y="1059799"/>
            <a:chExt cx="681672" cy="722281"/>
          </a:xfrm>
        </p:grpSpPr>
        <p:sp>
          <p:nvSpPr>
            <p:cNvPr id="213" name="角丸四角形 21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5" name="正方形/長方形 214"/>
          <p:cNvSpPr/>
          <p:nvPr/>
        </p:nvSpPr>
        <p:spPr>
          <a:xfrm>
            <a:off x="1560829" y="782810"/>
            <a:ext cx="2286000" cy="400110"/>
          </a:xfrm>
          <a:prstGeom prst="rect">
            <a:avLst/>
          </a:prstGeom>
        </p:spPr>
        <p:txBody>
          <a:bodyPr>
            <a:spAutoFit/>
          </a:bodyPr>
          <a:lstStyle/>
          <a:p>
            <a:pPr lvl="0">
              <a:spcBef>
                <a:spcPct val="0"/>
              </a:spcBef>
            </a:pPr>
            <a:r>
              <a:rPr lang="ja-JP" altLang="en-US" sz="2000" dirty="0">
                <a:solidFill>
                  <a:srgbClr val="7F7F7F"/>
                </a:solidFill>
                <a:cs typeface="+mj-cs"/>
              </a:rPr>
              <a:t>デスクトップ仮想化</a:t>
            </a:r>
          </a:p>
        </p:txBody>
      </p:sp>
      <p:sp>
        <p:nvSpPr>
          <p:cNvPr id="216" name="正方形/長方形 215"/>
          <p:cNvSpPr/>
          <p:nvPr/>
        </p:nvSpPr>
        <p:spPr>
          <a:xfrm>
            <a:off x="4938943" y="782810"/>
            <a:ext cx="3058572" cy="400110"/>
          </a:xfrm>
          <a:prstGeom prst="rect">
            <a:avLst/>
          </a:prstGeom>
        </p:spPr>
        <p:txBody>
          <a:bodyPr wrap="square">
            <a:spAutoFit/>
          </a:bodyPr>
          <a:lstStyle/>
          <a:p>
            <a:pPr lvl="0" algn="ctr">
              <a:spcBef>
                <a:spcPct val="0"/>
              </a:spcBef>
            </a:pPr>
            <a:r>
              <a:rPr lang="ja-JP" altLang="en-US" sz="2000" dirty="0">
                <a:solidFill>
                  <a:srgbClr val="7F7F7F"/>
                </a:solidFill>
              </a:rPr>
              <a:t>アプリケーション仮想化</a:t>
            </a:r>
          </a:p>
        </p:txBody>
      </p:sp>
    </p:spTree>
    <p:extLst>
      <p:ext uri="{BB962C8B-B14F-4D97-AF65-F5344CB8AC3E}">
        <p14:creationId xmlns:p14="http://schemas.microsoft.com/office/powerpoint/2010/main" val="17690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90523" y="1460585"/>
            <a:ext cx="8599142" cy="4740277"/>
          </a:xfrm>
          <a:prstGeom prst="rect">
            <a:avLst/>
          </a:prstGeom>
        </p:spPr>
      </p:pic>
      <p:sp>
        <p:nvSpPr>
          <p:cNvPr id="2" name="タイトル 1"/>
          <p:cNvSpPr>
            <a:spLocks noGrp="1"/>
          </p:cNvSpPr>
          <p:nvPr>
            <p:ph type="title"/>
          </p:nvPr>
        </p:nvSpPr>
        <p:spPr/>
        <p:txBody>
          <a:bodyPr/>
          <a:lstStyle/>
          <a:p>
            <a:r>
              <a:rPr kumimoji="1" lang="ja-JP" altLang="en-US" dirty="0"/>
              <a:t>超高齢化社会を</a:t>
            </a:r>
            <a:r>
              <a:rPr lang="ja-JP" altLang="en-US" dirty="0"/>
              <a:t>人工知能やロボットで対応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8" name="テキスト ボックス 7"/>
          <p:cNvSpPr txBox="1"/>
          <p:nvPr/>
        </p:nvSpPr>
        <p:spPr>
          <a:xfrm>
            <a:off x="290523" y="1085170"/>
            <a:ext cx="8566128" cy="338554"/>
          </a:xfrm>
          <a:prstGeom prst="rect">
            <a:avLst/>
          </a:prstGeom>
          <a:noFill/>
        </p:spPr>
        <p:txBody>
          <a:bodyPr wrap="none" rtlCol="0">
            <a:spAutoFit/>
          </a:bodyPr>
          <a:lstStyle/>
          <a:p>
            <a:r>
              <a:rPr kumimoji="1" lang="ja-JP" altLang="en-US" sz="1600" dirty="0">
                <a:solidFill>
                  <a:srgbClr val="FF8000"/>
                </a:solidFill>
                <a:latin typeface="Meiryo" charset="-128"/>
                <a:ea typeface="Meiryo" charset="-128"/>
                <a:cs typeface="Meiryo" charset="-128"/>
              </a:rPr>
              <a:t>人工知能やロボットを積極的に駆使し、労働生産性や</a:t>
            </a:r>
            <a:r>
              <a:rPr kumimoji="1" lang="en-US" altLang="ja-JP" sz="1600" dirty="0">
                <a:solidFill>
                  <a:srgbClr val="FF8000"/>
                </a:solidFill>
                <a:latin typeface="Meiryo" charset="-128"/>
                <a:ea typeface="Meiryo" charset="-128"/>
                <a:cs typeface="Meiryo" charset="-128"/>
              </a:rPr>
              <a:t>QOL</a:t>
            </a:r>
            <a:r>
              <a:rPr lang="ja-JP" altLang="en-US" sz="1600" dirty="0">
                <a:solidFill>
                  <a:srgbClr val="FF8000"/>
                </a:solidFill>
                <a:latin typeface="Meiryo" charset="-128"/>
                <a:ea typeface="Meiryo" charset="-128"/>
                <a:cs typeface="Meiryo" charset="-128"/>
              </a:rPr>
              <a:t>（</a:t>
            </a:r>
            <a:r>
              <a:rPr lang="en-US" altLang="ja-JP" sz="1600" dirty="0">
                <a:solidFill>
                  <a:srgbClr val="FF8000"/>
                </a:solidFill>
                <a:latin typeface="Meiryo" charset="-128"/>
                <a:ea typeface="Meiryo" charset="-128"/>
                <a:cs typeface="Meiryo" charset="-128"/>
              </a:rPr>
              <a:t>Quality of Life</a:t>
            </a:r>
            <a:r>
              <a:rPr lang="ja-JP" altLang="en-US" sz="1600" dirty="0">
                <a:solidFill>
                  <a:srgbClr val="FF8000"/>
                </a:solidFill>
                <a:latin typeface="Meiryo" charset="-128"/>
                <a:ea typeface="Meiryo" charset="-128"/>
                <a:cs typeface="Meiryo" charset="-128"/>
              </a:rPr>
              <a:t>）の向上が急務</a:t>
            </a:r>
            <a:endParaRPr kumimoji="1" lang="ja-JP" altLang="en-US" sz="1600"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717654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059858" y="3645649"/>
            <a:ext cx="3683592" cy="27804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226561"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91228"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555524"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07233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シンクライアント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sp>
        <p:nvSpPr>
          <p:cNvPr id="8" name="角丸四角形 7"/>
          <p:cNvSpPr/>
          <p:nvPr/>
        </p:nvSpPr>
        <p:spPr>
          <a:xfrm>
            <a:off x="1059858" y="3105059"/>
            <a:ext cx="3683592"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20644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19441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26109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63" name="正方形/長方形 62"/>
          <p:cNvSpPr/>
          <p:nvPr/>
        </p:nvSpPr>
        <p:spPr>
          <a:xfrm>
            <a:off x="120644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2740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20043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2740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20043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21709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53" name="直線矢印コネクタ 52"/>
          <p:cNvCxnSpPr/>
          <p:nvPr/>
        </p:nvCxnSpPr>
        <p:spPr>
          <a:xfrm flipH="1">
            <a:off x="2266950" y="2570351"/>
            <a:ext cx="421264"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274070" y="2622460"/>
            <a:ext cx="44962" cy="1412647"/>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2391228" y="5524409"/>
            <a:ext cx="1100797" cy="55188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メモリー</a:t>
            </a:r>
          </a:p>
        </p:txBody>
      </p:sp>
      <p:sp>
        <p:nvSpPr>
          <p:cNvPr id="85" name="円柱 84"/>
          <p:cNvSpPr/>
          <p:nvPr/>
        </p:nvSpPr>
        <p:spPr>
          <a:xfrm>
            <a:off x="1226561" y="5550372"/>
            <a:ext cx="1100797" cy="551888"/>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226561" y="5199392"/>
            <a:ext cx="3429760"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308100"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3555525" y="5525879"/>
            <a:ext cx="1100797" cy="551888"/>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プロセッサー</a:t>
            </a:r>
          </a:p>
        </p:txBody>
      </p:sp>
      <p:sp>
        <p:nvSpPr>
          <p:cNvPr id="59" name="正方形/長方形 58"/>
          <p:cNvSpPr/>
          <p:nvPr/>
        </p:nvSpPr>
        <p:spPr>
          <a:xfrm>
            <a:off x="3637063"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0" name="正方形/長方形 59"/>
          <p:cNvSpPr/>
          <p:nvPr/>
        </p:nvSpPr>
        <p:spPr>
          <a:xfrm>
            <a:off x="2472766"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7" name="正方形/長方形 66"/>
          <p:cNvSpPr/>
          <p:nvPr/>
        </p:nvSpPr>
        <p:spPr>
          <a:xfrm>
            <a:off x="13190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1843465"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3190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1843465"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86" name="正方形/長方形 85"/>
          <p:cNvSpPr/>
          <p:nvPr/>
        </p:nvSpPr>
        <p:spPr>
          <a:xfrm>
            <a:off x="24836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87" name="正方形/長方形 86"/>
          <p:cNvSpPr/>
          <p:nvPr/>
        </p:nvSpPr>
        <p:spPr>
          <a:xfrm>
            <a:off x="30081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88" name="正方形/長方形 87"/>
          <p:cNvSpPr/>
          <p:nvPr/>
        </p:nvSpPr>
        <p:spPr>
          <a:xfrm>
            <a:off x="24836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9" name="正方形/長方形 88"/>
          <p:cNvSpPr/>
          <p:nvPr/>
        </p:nvSpPr>
        <p:spPr>
          <a:xfrm>
            <a:off x="30081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90" name="正方形/長方形 89"/>
          <p:cNvSpPr/>
          <p:nvPr/>
        </p:nvSpPr>
        <p:spPr>
          <a:xfrm>
            <a:off x="3637063"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91" name="正方形/長方形 90"/>
          <p:cNvSpPr/>
          <p:nvPr/>
        </p:nvSpPr>
        <p:spPr>
          <a:xfrm>
            <a:off x="41614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92" name="正方形/長方形 91"/>
          <p:cNvSpPr/>
          <p:nvPr/>
        </p:nvSpPr>
        <p:spPr>
          <a:xfrm>
            <a:off x="3637063"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94" name="正方形/長方形 93"/>
          <p:cNvSpPr/>
          <p:nvPr/>
        </p:nvSpPr>
        <p:spPr>
          <a:xfrm>
            <a:off x="41614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624659" y="1158003"/>
            <a:ext cx="681672" cy="722281"/>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297098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310509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309306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315974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99" name="正方形/長方形 98"/>
          <p:cNvSpPr/>
          <p:nvPr/>
        </p:nvSpPr>
        <p:spPr>
          <a:xfrm>
            <a:off x="310509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31727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1" name="正方形/長方形 100"/>
          <p:cNvSpPr/>
          <p:nvPr/>
        </p:nvSpPr>
        <p:spPr>
          <a:xfrm>
            <a:off x="39029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02" name="正方形/長方形 101"/>
          <p:cNvSpPr/>
          <p:nvPr/>
        </p:nvSpPr>
        <p:spPr>
          <a:xfrm>
            <a:off x="31727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03" name="正方形/長方形 102"/>
          <p:cNvSpPr/>
          <p:nvPr/>
        </p:nvSpPr>
        <p:spPr>
          <a:xfrm>
            <a:off x="39029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04" name="テキスト ボックス 103"/>
          <p:cNvSpPr txBox="1"/>
          <p:nvPr/>
        </p:nvSpPr>
        <p:spPr>
          <a:xfrm>
            <a:off x="311574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grpSp>
        <p:nvGrpSpPr>
          <p:cNvPr id="105" name="図形グループ 104"/>
          <p:cNvGrpSpPr/>
          <p:nvPr/>
        </p:nvGrpSpPr>
        <p:grpSpPr>
          <a:xfrm>
            <a:off x="4540879" y="1154027"/>
            <a:ext cx="681672" cy="722281"/>
            <a:chOff x="2667295" y="1059799"/>
            <a:chExt cx="681672" cy="722281"/>
          </a:xfrm>
        </p:grpSpPr>
        <p:sp>
          <p:nvSpPr>
            <p:cNvPr id="106" name="角丸四角形 10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7" name="図 10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cxnSp>
        <p:nvCxnSpPr>
          <p:cNvPr id="108" name="直線矢印コネクタ 107"/>
          <p:cNvCxnSpPr/>
          <p:nvPr/>
        </p:nvCxnSpPr>
        <p:spPr>
          <a:xfrm flipH="1">
            <a:off x="2500025" y="2570351"/>
            <a:ext cx="659723"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flipH="1">
            <a:off x="3429848" y="2570351"/>
            <a:ext cx="1166065"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10" name="テキスト ボックス 109"/>
          <p:cNvSpPr txBox="1"/>
          <p:nvPr/>
        </p:nvSpPr>
        <p:spPr>
          <a:xfrm>
            <a:off x="1426556"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1" name="テキスト ボックス 110"/>
          <p:cNvSpPr txBox="1"/>
          <p:nvPr/>
        </p:nvSpPr>
        <p:spPr>
          <a:xfrm>
            <a:off x="259187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2" name="テキスト ボックス 111"/>
          <p:cNvSpPr txBox="1"/>
          <p:nvPr/>
        </p:nvSpPr>
        <p:spPr>
          <a:xfrm>
            <a:off x="374122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500025" y="6102260"/>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14" name="正方形/長方形 113"/>
          <p:cNvSpPr/>
          <p:nvPr/>
        </p:nvSpPr>
        <p:spPr>
          <a:xfrm>
            <a:off x="5766852" y="2477504"/>
            <a:ext cx="2696408" cy="286999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790988" y="345696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柱 117"/>
          <p:cNvSpPr/>
          <p:nvPr/>
        </p:nvSpPr>
        <p:spPr>
          <a:xfrm>
            <a:off x="5880100" y="3456966"/>
            <a:ext cx="76579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ストレージ</a:t>
            </a:r>
          </a:p>
        </p:txBody>
      </p:sp>
      <p:sp>
        <p:nvSpPr>
          <p:cNvPr id="119" name="正方形/長方形 118"/>
          <p:cNvSpPr/>
          <p:nvPr/>
        </p:nvSpPr>
        <p:spPr>
          <a:xfrm>
            <a:off x="685861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20" name="正方形/長方形 119"/>
          <p:cNvSpPr/>
          <p:nvPr/>
        </p:nvSpPr>
        <p:spPr>
          <a:xfrm>
            <a:off x="758886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21" name="正方形/長方形 120"/>
          <p:cNvSpPr/>
          <p:nvPr/>
        </p:nvSpPr>
        <p:spPr>
          <a:xfrm>
            <a:off x="685861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22" name="正方形/長方形 121"/>
          <p:cNvSpPr/>
          <p:nvPr/>
        </p:nvSpPr>
        <p:spPr>
          <a:xfrm>
            <a:off x="758886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23" name="正方形/長方形 122"/>
          <p:cNvSpPr/>
          <p:nvPr/>
        </p:nvSpPr>
        <p:spPr>
          <a:xfrm>
            <a:off x="5880100" y="4933342"/>
            <a:ext cx="2449810" cy="30961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24" name="正方形/長方形 123"/>
          <p:cNvSpPr/>
          <p:nvPr/>
        </p:nvSpPr>
        <p:spPr>
          <a:xfrm>
            <a:off x="5880100" y="2977543"/>
            <a:ext cx="244981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25" name="テキスト ボックス 124"/>
          <p:cNvSpPr txBox="1"/>
          <p:nvPr/>
        </p:nvSpPr>
        <p:spPr>
          <a:xfrm>
            <a:off x="6790988" y="4173742"/>
            <a:ext cx="1538922" cy="276999"/>
          </a:xfrm>
          <a:prstGeom prst="rect">
            <a:avLst/>
          </a:prstGeom>
          <a:noFill/>
        </p:spPr>
        <p:txBody>
          <a:bodyPr wrap="square" rtlCol="0">
            <a:spAutoFit/>
          </a:bodyPr>
          <a:lstStyle/>
          <a:p>
            <a:pPr algn="ctr"/>
            <a:r>
              <a:rPr kumimoji="1" lang="ja-JP" altLang="en-US" sz="1200" dirty="0">
                <a:solidFill>
                  <a:srgbClr val="FFFFFF"/>
                </a:solidFill>
              </a:rPr>
              <a:t>アプリケーション</a:t>
            </a:r>
          </a:p>
        </p:txBody>
      </p:sp>
      <p:sp>
        <p:nvSpPr>
          <p:cNvPr id="126" name="上下矢印 125"/>
          <p:cNvSpPr/>
          <p:nvPr/>
        </p:nvSpPr>
        <p:spPr>
          <a:xfrm>
            <a:off x="7476362" y="4427069"/>
            <a:ext cx="180557" cy="188354"/>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上下矢印 126"/>
          <p:cNvSpPr/>
          <p:nvPr/>
        </p:nvSpPr>
        <p:spPr>
          <a:xfrm rot="5400000">
            <a:off x="6610241" y="388529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テキスト ボックス 128"/>
          <p:cNvSpPr txBox="1"/>
          <p:nvPr/>
        </p:nvSpPr>
        <p:spPr>
          <a:xfrm>
            <a:off x="6121359" y="2577048"/>
            <a:ext cx="2214706" cy="307777"/>
          </a:xfrm>
          <a:prstGeom prst="rect">
            <a:avLst/>
          </a:prstGeom>
          <a:noFill/>
        </p:spPr>
        <p:txBody>
          <a:bodyPr wrap="none" rtlCol="0">
            <a:spAutoFit/>
          </a:bodyPr>
          <a:lstStyle/>
          <a:p>
            <a:pPr algn="ctr"/>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131" name="正方形/長方形 130"/>
          <p:cNvSpPr/>
          <p:nvPr/>
        </p:nvSpPr>
        <p:spPr>
          <a:xfrm>
            <a:off x="5880100" y="4544999"/>
            <a:ext cx="2449810" cy="3096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a:t>
            </a:r>
          </a:p>
        </p:txBody>
      </p:sp>
      <p:grpSp>
        <p:nvGrpSpPr>
          <p:cNvPr id="39" name="図形グループ 38"/>
          <p:cNvGrpSpPr/>
          <p:nvPr/>
        </p:nvGrpSpPr>
        <p:grpSpPr>
          <a:xfrm>
            <a:off x="5424012" y="4736822"/>
            <a:ext cx="685680" cy="726528"/>
            <a:chOff x="5733812" y="4202386"/>
            <a:chExt cx="685680" cy="726528"/>
          </a:xfrm>
        </p:grpSpPr>
        <p:sp>
          <p:nvSpPr>
            <p:cNvPr id="116" name="角丸四角形 115"/>
            <p:cNvSpPr/>
            <p:nvPr/>
          </p:nvSpPr>
          <p:spPr>
            <a:xfrm>
              <a:off x="5779552" y="4256037"/>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7" name="図 116"/>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3812" y="4202386"/>
              <a:ext cx="685680" cy="726528"/>
            </a:xfrm>
            <a:prstGeom prst="rect">
              <a:avLst/>
            </a:prstGeom>
          </p:spPr>
        </p:pic>
      </p:grpSp>
      <p:sp>
        <p:nvSpPr>
          <p:cNvPr id="40" name="角丸四角形吹き出し 39"/>
          <p:cNvSpPr/>
          <p:nvPr/>
        </p:nvSpPr>
        <p:spPr>
          <a:xfrm>
            <a:off x="5766852" y="5651500"/>
            <a:ext cx="2696408" cy="758536"/>
          </a:xfrm>
          <a:prstGeom prst="wedgeRoundRectCallout">
            <a:avLst>
              <a:gd name="adj1" fmla="val -34491"/>
              <a:gd name="adj2" fmla="val -104827"/>
              <a:gd name="adj3" fmla="val 16667"/>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a:t>
            </a:r>
            <a:r>
              <a:rPr kumimoji="1" lang="en-US" altLang="ja-JP" sz="1200" dirty="0">
                <a:solidFill>
                  <a:srgbClr val="FFFFFF"/>
                </a:solidFill>
                <a:latin typeface="ＭＳ Ｐゴシック"/>
                <a:ea typeface="ＭＳ Ｐゴシック"/>
                <a:cs typeface="ＭＳ Ｐゴシック"/>
              </a:rPr>
              <a:t>PC</a:t>
            </a:r>
            <a:r>
              <a:rPr kumimoji="1" lang="ja-JP" altLang="en-US" sz="1200" dirty="0">
                <a:solidFill>
                  <a:srgbClr val="FFFFFF"/>
                </a:solidFill>
                <a:latin typeface="ＭＳ Ｐゴシック"/>
                <a:ea typeface="ＭＳ Ｐゴシック"/>
                <a:cs typeface="ＭＳ Ｐゴシック"/>
              </a:rPr>
              <a:t>内にて処理</a:t>
            </a:r>
          </a:p>
        </p:txBody>
      </p:sp>
      <p:sp>
        <p:nvSpPr>
          <p:cNvPr id="132" name="角丸四角形吹き出し 131"/>
          <p:cNvSpPr/>
          <p:nvPr/>
        </p:nvSpPr>
        <p:spPr>
          <a:xfrm>
            <a:off x="5766852" y="1013744"/>
            <a:ext cx="2696408" cy="1132555"/>
          </a:xfrm>
          <a:prstGeom prst="wedgeRoundRectCallout">
            <a:avLst>
              <a:gd name="adj1" fmla="val -69345"/>
              <a:gd name="adj2" fmla="val -1353"/>
              <a:gd name="adj3" fmla="val 16667"/>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は、サーバー内にて処理</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シンクライアントは</a:t>
            </a:r>
            <a:endParaRPr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画面表示と入出力操作</a:t>
            </a: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38186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90600" y="985089"/>
            <a:ext cx="7156450" cy="1805736"/>
          </a:xfrm>
          <a:prstGeom prst="rect">
            <a:avLst/>
          </a:prstGeom>
          <a:solidFill>
            <a:srgbClr val="99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37945" y="1123950"/>
            <a:ext cx="2674415" cy="1506736"/>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990600" y="3658438"/>
            <a:ext cx="3441700" cy="235501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864678" y="4233113"/>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705350" y="3658438"/>
            <a:ext cx="3441700" cy="23550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7700328" y="5583759"/>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角丸四角形 10"/>
          <p:cNvSpPr/>
          <p:nvPr/>
        </p:nvSpPr>
        <p:spPr>
          <a:xfrm>
            <a:off x="840542" y="5588839"/>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Chromebook</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pic>
        <p:nvPicPr>
          <p:cNvPr id="4" name="図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3178" y="5523849"/>
            <a:ext cx="681672" cy="722281"/>
          </a:xfrm>
          <a:prstGeom prst="rect">
            <a:avLst/>
          </a:prstGeom>
        </p:spPr>
      </p:pic>
      <p:pic>
        <p:nvPicPr>
          <p:cNvPr id="5" name="図 4"/>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792" y="5519602"/>
            <a:ext cx="685680" cy="726528"/>
          </a:xfrm>
          <a:prstGeom prst="rect">
            <a:avLst/>
          </a:prstGeom>
        </p:spPr>
      </p:pic>
      <p:pic>
        <p:nvPicPr>
          <p:cNvPr id="7" name="図 6" descr="MC90044180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792" y="420298"/>
            <a:ext cx="1853764" cy="1853764"/>
          </a:xfrm>
          <a:prstGeom prst="rect">
            <a:avLst/>
          </a:prstGeom>
        </p:spPr>
      </p:pic>
      <p:sp>
        <p:nvSpPr>
          <p:cNvPr id="8" name="角丸四角形 7"/>
          <p:cNvSpPr/>
          <p:nvPr/>
        </p:nvSpPr>
        <p:spPr>
          <a:xfrm>
            <a:off x="990600" y="2867864"/>
            <a:ext cx="7156450" cy="732586"/>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ＭＳ Ｐゴシック"/>
                <a:ea typeface="ＭＳ Ｐゴシック"/>
                <a:cs typeface="ＭＳ Ｐゴシック"/>
              </a:rPr>
              <a:t>　　　インターネット</a:t>
            </a:r>
          </a:p>
        </p:txBody>
      </p:sp>
      <p:sp>
        <p:nvSpPr>
          <p:cNvPr id="13" name="円柱 12"/>
          <p:cNvSpPr/>
          <p:nvPr/>
        </p:nvSpPr>
        <p:spPr>
          <a:xfrm>
            <a:off x="1073150" y="4233113"/>
            <a:ext cx="64643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14" name="正方形/長方形 13"/>
          <p:cNvSpPr/>
          <p:nvPr/>
        </p:nvSpPr>
        <p:spPr>
          <a:xfrm>
            <a:off x="193230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5" name="正方形/長方形 14"/>
          <p:cNvSpPr/>
          <p:nvPr/>
        </p:nvSpPr>
        <p:spPr>
          <a:xfrm>
            <a:off x="266255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6" name="正方形/長方形 15"/>
          <p:cNvSpPr/>
          <p:nvPr/>
        </p:nvSpPr>
        <p:spPr>
          <a:xfrm>
            <a:off x="193230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7" name="正方形/長方形 16"/>
          <p:cNvSpPr/>
          <p:nvPr/>
        </p:nvSpPr>
        <p:spPr>
          <a:xfrm>
            <a:off x="266255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 name="正方形/長方形 18"/>
          <p:cNvSpPr/>
          <p:nvPr/>
        </p:nvSpPr>
        <p:spPr>
          <a:xfrm>
            <a:off x="3478689" y="4233113"/>
            <a:ext cx="858361"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ブラウザ</a:t>
            </a:r>
          </a:p>
        </p:txBody>
      </p:sp>
      <p:sp>
        <p:nvSpPr>
          <p:cNvPr id="20" name="正方形/長方形 19"/>
          <p:cNvSpPr/>
          <p:nvPr/>
        </p:nvSpPr>
        <p:spPr>
          <a:xfrm>
            <a:off x="1864678"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1" name="正方形/長方形 20"/>
          <p:cNvSpPr/>
          <p:nvPr/>
        </p:nvSpPr>
        <p:spPr>
          <a:xfrm>
            <a:off x="10731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2" name="正方形/長方形 21"/>
          <p:cNvSpPr/>
          <p:nvPr/>
        </p:nvSpPr>
        <p:spPr>
          <a:xfrm>
            <a:off x="4768850"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3" name="正方形/長方形 22"/>
          <p:cNvSpPr/>
          <p:nvPr/>
        </p:nvSpPr>
        <p:spPr>
          <a:xfrm>
            <a:off x="47688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4" name="正方形/長方形 23"/>
          <p:cNvSpPr/>
          <p:nvPr/>
        </p:nvSpPr>
        <p:spPr>
          <a:xfrm>
            <a:off x="4768850" y="4233113"/>
            <a:ext cx="3263900"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864678" y="4949889"/>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27" name="正方形/長方形 26"/>
          <p:cNvSpPr/>
          <p:nvPr/>
        </p:nvSpPr>
        <p:spPr>
          <a:xfrm>
            <a:off x="6101397" y="143028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柱 27"/>
          <p:cNvSpPr/>
          <p:nvPr/>
        </p:nvSpPr>
        <p:spPr>
          <a:xfrm>
            <a:off x="5309869" y="1430286"/>
            <a:ext cx="646431" cy="101917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9" name="正方形/長方形 28"/>
          <p:cNvSpPr/>
          <p:nvPr/>
        </p:nvSpPr>
        <p:spPr>
          <a:xfrm>
            <a:off x="616902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30" name="正方形/長方形 29"/>
          <p:cNvSpPr/>
          <p:nvPr/>
        </p:nvSpPr>
        <p:spPr>
          <a:xfrm>
            <a:off x="689927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31" name="正方形/長方形 30"/>
          <p:cNvSpPr/>
          <p:nvPr/>
        </p:nvSpPr>
        <p:spPr>
          <a:xfrm>
            <a:off x="616902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32" name="正方形/長方形 31"/>
          <p:cNvSpPr/>
          <p:nvPr/>
        </p:nvSpPr>
        <p:spPr>
          <a:xfrm>
            <a:off x="689927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33" name="テキスト ボックス 32"/>
          <p:cNvSpPr txBox="1"/>
          <p:nvPr/>
        </p:nvSpPr>
        <p:spPr>
          <a:xfrm>
            <a:off x="6101397" y="2147062"/>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34" name="正方形/長方形 33"/>
          <p:cNvSpPr/>
          <p:nvPr/>
        </p:nvSpPr>
        <p:spPr>
          <a:xfrm>
            <a:off x="13831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22277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30786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39358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13831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22277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30786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39358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p:cNvSpPr txBox="1"/>
          <p:nvPr/>
        </p:nvSpPr>
        <p:spPr>
          <a:xfrm>
            <a:off x="1864678" y="1016247"/>
            <a:ext cx="2335495" cy="461665"/>
          </a:xfrm>
          <a:prstGeom prst="rect">
            <a:avLst/>
          </a:prstGeom>
          <a:noFill/>
        </p:spPr>
        <p:txBody>
          <a:bodyPr wrap="none" rtlCol="0">
            <a:spAutoFit/>
          </a:bodyPr>
          <a:lstStyle/>
          <a:p>
            <a:r>
              <a:rPr kumimoji="1" lang="ja-JP" altLang="en-US" sz="2400" dirty="0">
                <a:solidFill>
                  <a:srgbClr val="FFFFFF"/>
                </a:solidFill>
              </a:rPr>
              <a:t>クラウドサービス</a:t>
            </a:r>
          </a:p>
        </p:txBody>
      </p:sp>
      <p:sp>
        <p:nvSpPr>
          <p:cNvPr id="43" name="上下矢印 42"/>
          <p:cNvSpPr/>
          <p:nvPr/>
        </p:nvSpPr>
        <p:spPr>
          <a:xfrm>
            <a:off x="3715545"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下矢印 43"/>
          <p:cNvSpPr/>
          <p:nvPr/>
        </p:nvSpPr>
        <p:spPr>
          <a:xfrm>
            <a:off x="4935142"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137944" y="1123950"/>
            <a:ext cx="2674415" cy="276999"/>
          </a:xfrm>
          <a:prstGeom prst="rect">
            <a:avLst/>
          </a:prstGeom>
          <a:noFill/>
        </p:spPr>
        <p:txBody>
          <a:bodyPr wrap="square" rtlCol="0">
            <a:spAutoFit/>
          </a:bodyPr>
          <a:lstStyle/>
          <a:p>
            <a:pPr algn="ctr"/>
            <a:r>
              <a:rPr kumimoji="1" lang="en-US" altLang="ja-JP" sz="1200" dirty="0"/>
              <a:t>Google Apps for work</a:t>
            </a:r>
            <a:r>
              <a:rPr kumimoji="1" lang="ja-JP" altLang="en-US" sz="1200" dirty="0"/>
              <a:t>など</a:t>
            </a:r>
          </a:p>
        </p:txBody>
      </p:sp>
      <p:sp>
        <p:nvSpPr>
          <p:cNvPr id="47" name="正方形/長方形 46"/>
          <p:cNvSpPr/>
          <p:nvPr/>
        </p:nvSpPr>
        <p:spPr>
          <a:xfrm>
            <a:off x="4781550" y="4622801"/>
            <a:ext cx="748923" cy="276999"/>
          </a:xfrm>
          <a:prstGeom prst="rect">
            <a:avLst/>
          </a:prstGeom>
        </p:spPr>
        <p:txBody>
          <a:bodyPr wrap="none">
            <a:spAutoFit/>
          </a:bodyPr>
          <a:lstStyle/>
          <a:p>
            <a:pPr lvl="0" algn="ctr"/>
            <a:r>
              <a:rPr lang="ja-JP" altLang="en-US" sz="1200" dirty="0">
                <a:solidFill>
                  <a:srgbClr val="FFFFFF"/>
                </a:solidFill>
                <a:latin typeface="ＭＳ Ｐゴシック"/>
                <a:cs typeface="ＭＳ Ｐゴシック"/>
              </a:rPr>
              <a:t>ブラウザ</a:t>
            </a:r>
          </a:p>
        </p:txBody>
      </p:sp>
      <p:cxnSp>
        <p:nvCxnSpPr>
          <p:cNvPr id="53" name="直線矢印コネクタ 52"/>
          <p:cNvCxnSpPr/>
          <p:nvPr/>
        </p:nvCxnSpPr>
        <p:spPr>
          <a:xfrm flipV="1">
            <a:off x="7583169"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flipV="1">
            <a:off x="6169025"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a:off x="616902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49" name="正方形/長方形 48"/>
          <p:cNvSpPr/>
          <p:nvPr/>
        </p:nvSpPr>
        <p:spPr>
          <a:xfrm>
            <a:off x="689927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50" name="正方形/長方形 49"/>
          <p:cNvSpPr/>
          <p:nvPr/>
        </p:nvSpPr>
        <p:spPr>
          <a:xfrm>
            <a:off x="616902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51" name="正方形/長方形 50"/>
          <p:cNvSpPr/>
          <p:nvPr/>
        </p:nvSpPr>
        <p:spPr>
          <a:xfrm>
            <a:off x="689927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66" name="上下矢印 65"/>
          <p:cNvSpPr/>
          <p:nvPr/>
        </p:nvSpPr>
        <p:spPr>
          <a:xfrm>
            <a:off x="5905500" y="5162550"/>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下矢印 66"/>
          <p:cNvSpPr/>
          <p:nvPr/>
        </p:nvSpPr>
        <p:spPr>
          <a:xfrm>
            <a:off x="3810685"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550052"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rot="5400000">
            <a:off x="5927000" y="1867704"/>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rot="5400000">
            <a:off x="1683931" y="4661445"/>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rot="5400000">
            <a:off x="1574542" y="5395124"/>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上下矢印 71"/>
          <p:cNvSpPr/>
          <p:nvPr/>
        </p:nvSpPr>
        <p:spPr>
          <a:xfrm rot="5400000">
            <a:off x="7366097" y="5395123"/>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p:cNvSpPr txBox="1"/>
          <p:nvPr/>
        </p:nvSpPr>
        <p:spPr>
          <a:xfrm>
            <a:off x="2122344" y="5738918"/>
            <a:ext cx="2214706" cy="307777"/>
          </a:xfrm>
          <a:prstGeom prst="rect">
            <a:avLst/>
          </a:prstGeom>
          <a:noFill/>
        </p:spPr>
        <p:txBody>
          <a:bodyPr wrap="none" rtlCol="0">
            <a:spAutoFit/>
          </a:bodyPr>
          <a:lstStyle/>
          <a:p>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74" name="テキスト ボックス 73"/>
          <p:cNvSpPr txBox="1"/>
          <p:nvPr/>
        </p:nvSpPr>
        <p:spPr>
          <a:xfrm>
            <a:off x="4740677" y="5738917"/>
            <a:ext cx="2102584" cy="307777"/>
          </a:xfrm>
          <a:prstGeom prst="rect">
            <a:avLst/>
          </a:prstGeom>
          <a:noFill/>
        </p:spPr>
        <p:txBody>
          <a:bodyPr wrap="none" rtlCol="0">
            <a:spAutoFit/>
          </a:bodyPr>
          <a:lstStyle/>
          <a:p>
            <a:r>
              <a:rPr kumimoji="1" lang="en-US" altLang="ja-JP" sz="1400" dirty="0" err="1">
                <a:solidFill>
                  <a:srgbClr val="0000FF"/>
                </a:solidFill>
              </a:rPr>
              <a:t>Chromebook</a:t>
            </a:r>
            <a:r>
              <a:rPr lang="en-US" altLang="ja-JP" sz="1400" dirty="0">
                <a:solidFill>
                  <a:srgbClr val="0000FF"/>
                </a:solidFill>
              </a:rPr>
              <a:t> </a:t>
            </a:r>
            <a:r>
              <a:rPr kumimoji="1" lang="en-US" altLang="ja-JP" sz="1400" dirty="0">
                <a:solidFill>
                  <a:srgbClr val="0000FF"/>
                </a:solidFill>
              </a:rPr>
              <a:t>/ Chrome OS </a:t>
            </a:r>
            <a:endParaRPr kumimoji="1" lang="ja-JP" altLang="en-US" sz="1400" dirty="0">
              <a:solidFill>
                <a:srgbClr val="0000FF"/>
              </a:solidFill>
            </a:endParaRPr>
          </a:p>
        </p:txBody>
      </p:sp>
    </p:spTree>
    <p:extLst>
      <p:ext uri="{BB962C8B-B14F-4D97-AF65-F5344CB8AC3E}">
        <p14:creationId xmlns:p14="http://schemas.microsoft.com/office/powerpoint/2010/main" val="16652372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クライアント仮想化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4" name="テキスト ボックス 3"/>
          <p:cNvSpPr txBox="1"/>
          <p:nvPr/>
        </p:nvSpPr>
        <p:spPr>
          <a:xfrm>
            <a:off x="1307289" y="902946"/>
            <a:ext cx="2380780"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（アプリケーション方式）</a:t>
            </a:r>
            <a:endParaRPr kumimoji="1" lang="ja-JP" altLang="en-US" sz="1400" dirty="0">
              <a:solidFill>
                <a:srgbClr val="0000CC"/>
              </a:solidFill>
              <a:latin typeface="Arial"/>
              <a:ea typeface="HGP創英角ｺﾞｼｯｸUB" pitchFamily="50" charset="-128"/>
              <a:cs typeface="Arial"/>
            </a:endParaRPr>
          </a:p>
        </p:txBody>
      </p:sp>
      <p:sp>
        <p:nvSpPr>
          <p:cNvPr id="5" name="角丸四角形 4"/>
          <p:cNvSpPr/>
          <p:nvPr/>
        </p:nvSpPr>
        <p:spPr bwMode="auto">
          <a:xfrm>
            <a:off x="1219200" y="1657283"/>
            <a:ext cx="2587625"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6" name="正方形/長方形 5"/>
          <p:cNvSpPr/>
          <p:nvPr/>
        </p:nvSpPr>
        <p:spPr bwMode="auto">
          <a:xfrm>
            <a:off x="1371600" y="4179546"/>
            <a:ext cx="1086846" cy="392454"/>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200" dirty="0">
                <a:solidFill>
                  <a:schemeClr val="bg1"/>
                </a:solidFill>
                <a:latin typeface="+mn-ea"/>
                <a:cs typeface="Arial"/>
              </a:rPr>
              <a:t>仮想化</a:t>
            </a:r>
          </a:p>
          <a:p>
            <a:pPr algn="ctr">
              <a:spcBef>
                <a:spcPts val="0"/>
              </a:spcBef>
            </a:pPr>
            <a:r>
              <a:rPr lang="ja-JP" altLang="en-US" sz="1200" dirty="0">
                <a:solidFill>
                  <a:schemeClr val="bg1"/>
                </a:solidFill>
                <a:latin typeface="+mn-ea"/>
                <a:cs typeface="Arial"/>
              </a:rPr>
              <a:t>ソフトウェア</a:t>
            </a:r>
          </a:p>
        </p:txBody>
      </p:sp>
      <p:sp>
        <p:nvSpPr>
          <p:cNvPr id="7" name="角丸四角形 6"/>
          <p:cNvSpPr/>
          <p:nvPr/>
        </p:nvSpPr>
        <p:spPr bwMode="auto">
          <a:xfrm>
            <a:off x="1371067" y="5133141"/>
            <a:ext cx="2253227" cy="96920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9" name="テキスト ボックス 8"/>
          <p:cNvSpPr txBox="1"/>
          <p:nvPr/>
        </p:nvSpPr>
        <p:spPr>
          <a:xfrm>
            <a:off x="1691005" y="1725433"/>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10" name="正方形/長方形 9"/>
          <p:cNvSpPr/>
          <p:nvPr/>
        </p:nvSpPr>
        <p:spPr bwMode="auto">
          <a:xfrm>
            <a:off x="1371067" y="4636746"/>
            <a:ext cx="2253227" cy="425774"/>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オペレーティング・システム</a:t>
            </a:r>
            <a:endParaRPr lang="en-US" altLang="ja-JP" sz="1400" dirty="0">
              <a:solidFill>
                <a:schemeClr val="bg1"/>
              </a:solidFill>
              <a:latin typeface="+mn-ea"/>
              <a:cs typeface="Arial"/>
            </a:endParaRPr>
          </a:p>
          <a:p>
            <a:pPr algn="ctr">
              <a:lnSpc>
                <a:spcPts val="1400"/>
              </a:lnSpc>
            </a:pPr>
            <a:r>
              <a:rPr lang="ja-JP" altLang="en-US" sz="1000" dirty="0">
                <a:solidFill>
                  <a:schemeClr val="bg1"/>
                </a:solidFill>
                <a:latin typeface="+mn-ea"/>
                <a:cs typeface="Arial"/>
              </a:rPr>
              <a:t>（ホストＯＳ）</a:t>
            </a:r>
          </a:p>
        </p:txBody>
      </p:sp>
      <p:sp>
        <p:nvSpPr>
          <p:cNvPr id="11" name="正方形/長方形 10"/>
          <p:cNvSpPr/>
          <p:nvPr/>
        </p:nvSpPr>
        <p:spPr bwMode="auto">
          <a:xfrm>
            <a:off x="2490713" y="2198346"/>
            <a:ext cx="1133581" cy="23736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2" name="正方形/長方形 11"/>
          <p:cNvSpPr/>
          <p:nvPr/>
        </p:nvSpPr>
        <p:spPr bwMode="auto">
          <a:xfrm>
            <a:off x="1371067" y="3321050"/>
            <a:ext cx="1079878" cy="457200"/>
          </a:xfrm>
          <a:prstGeom prst="rect">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ＯＳ</a:t>
            </a:r>
            <a:endParaRPr lang="en-US" altLang="ja-JP" sz="1400" dirty="0">
              <a:solidFill>
                <a:schemeClr val="bg1"/>
              </a:solidFill>
              <a:latin typeface="+mn-ea"/>
              <a:cs typeface="Arial"/>
            </a:endParaRPr>
          </a:p>
          <a:p>
            <a:pPr algn="ctr">
              <a:lnSpc>
                <a:spcPts val="1400"/>
              </a:lnSpc>
            </a:pPr>
            <a:r>
              <a:rPr lang="ja-JP" altLang="en-US" sz="800" dirty="0">
                <a:solidFill>
                  <a:schemeClr val="bg1"/>
                </a:solidFill>
                <a:latin typeface="+mn-ea"/>
                <a:cs typeface="Arial"/>
              </a:rPr>
              <a:t>（ゲストＯＳ）</a:t>
            </a:r>
          </a:p>
        </p:txBody>
      </p:sp>
      <p:sp>
        <p:nvSpPr>
          <p:cNvPr id="13" name="正方形/長方形 12"/>
          <p:cNvSpPr/>
          <p:nvPr/>
        </p:nvSpPr>
        <p:spPr bwMode="auto">
          <a:xfrm>
            <a:off x="1371067" y="2198344"/>
            <a:ext cx="1079878" cy="1065556"/>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5" name="テキスト ボックス 14"/>
          <p:cNvSpPr txBox="1"/>
          <p:nvPr/>
        </p:nvSpPr>
        <p:spPr>
          <a:xfrm>
            <a:off x="5366831" y="862723"/>
            <a:ext cx="2486579"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（ハイパーバイザー方式）</a:t>
            </a:r>
            <a:endParaRPr kumimoji="1" lang="ja-JP" altLang="en-US" sz="1400" dirty="0">
              <a:solidFill>
                <a:srgbClr val="0000CC"/>
              </a:solidFill>
              <a:latin typeface="Arial"/>
              <a:ea typeface="HGP創英角ｺﾞｼｯｸUB" pitchFamily="50" charset="-128"/>
              <a:cs typeface="Arial"/>
            </a:endParaRPr>
          </a:p>
        </p:txBody>
      </p:sp>
      <p:sp>
        <p:nvSpPr>
          <p:cNvPr id="16" name="角丸四角形 15"/>
          <p:cNvSpPr/>
          <p:nvPr/>
        </p:nvSpPr>
        <p:spPr bwMode="auto">
          <a:xfrm>
            <a:off x="5331641" y="1617060"/>
            <a:ext cx="2637609"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17" name="正方形/長方形 16"/>
          <p:cNvSpPr/>
          <p:nvPr/>
        </p:nvSpPr>
        <p:spPr bwMode="auto">
          <a:xfrm>
            <a:off x="5505101" y="4179546"/>
            <a:ext cx="2285999" cy="879158"/>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400" dirty="0">
                <a:solidFill>
                  <a:schemeClr val="bg1"/>
                </a:solidFill>
                <a:latin typeface="+mn-ea"/>
                <a:cs typeface="Arial"/>
              </a:rPr>
              <a:t>仮想化ソフトウェア</a:t>
            </a:r>
            <a:br>
              <a:rPr lang="en-US" altLang="ja-JP" sz="1400" dirty="0">
                <a:solidFill>
                  <a:schemeClr val="bg1"/>
                </a:solidFill>
                <a:latin typeface="+mn-ea"/>
                <a:cs typeface="Arial"/>
              </a:rPr>
            </a:br>
            <a:r>
              <a:rPr lang="en-US" altLang="ja-JP" sz="1000" dirty="0">
                <a:solidFill>
                  <a:schemeClr val="bg1"/>
                </a:solidFill>
                <a:latin typeface="+mn-ea"/>
                <a:cs typeface="Arial"/>
              </a:rPr>
              <a:t>(</a:t>
            </a:r>
            <a:r>
              <a:rPr lang="ja-JP" altLang="en-US" sz="1000" dirty="0">
                <a:solidFill>
                  <a:schemeClr val="bg1"/>
                </a:solidFill>
                <a:latin typeface="+mn-ea"/>
                <a:cs typeface="Arial"/>
              </a:rPr>
              <a:t>ハイパーバイザー</a:t>
            </a:r>
            <a:r>
              <a:rPr lang="en-US" altLang="ja-JP" sz="1000" dirty="0">
                <a:solidFill>
                  <a:schemeClr val="bg1"/>
                </a:solidFill>
                <a:latin typeface="+mn-ea"/>
                <a:cs typeface="Arial"/>
              </a:rPr>
              <a:t>)</a:t>
            </a:r>
            <a:endParaRPr lang="ja-JP" altLang="en-US" sz="1000" dirty="0">
              <a:solidFill>
                <a:schemeClr val="bg1"/>
              </a:solidFill>
              <a:latin typeface="+mn-ea"/>
              <a:cs typeface="Arial"/>
            </a:endParaRPr>
          </a:p>
        </p:txBody>
      </p:sp>
      <p:sp>
        <p:nvSpPr>
          <p:cNvPr id="18" name="角丸四角形 17"/>
          <p:cNvSpPr/>
          <p:nvPr/>
        </p:nvSpPr>
        <p:spPr bwMode="auto">
          <a:xfrm>
            <a:off x="5501665" y="5124664"/>
            <a:ext cx="2274956" cy="97155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20" name="テキスト ボックス 19"/>
          <p:cNvSpPr txBox="1"/>
          <p:nvPr/>
        </p:nvSpPr>
        <p:spPr>
          <a:xfrm>
            <a:off x="5829692" y="1685210"/>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21" name="正方形/長方形 20"/>
          <p:cNvSpPr/>
          <p:nvPr/>
        </p:nvSpPr>
        <p:spPr bwMode="auto">
          <a:xfrm>
            <a:off x="6686357" y="2198344"/>
            <a:ext cx="1092670" cy="10528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2" name="正方形/長方形 21"/>
          <p:cNvSpPr/>
          <p:nvPr/>
        </p:nvSpPr>
        <p:spPr bwMode="auto">
          <a:xfrm>
            <a:off x="6679874" y="3321050"/>
            <a:ext cx="1096748" cy="464457"/>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3" name="正方形/長方形 22"/>
          <p:cNvSpPr/>
          <p:nvPr/>
        </p:nvSpPr>
        <p:spPr bwMode="auto">
          <a:xfrm>
            <a:off x="5497445" y="2198345"/>
            <a:ext cx="1131955" cy="1065555"/>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4" name="正方形/長方形 23"/>
          <p:cNvSpPr/>
          <p:nvPr/>
        </p:nvSpPr>
        <p:spPr bwMode="auto">
          <a:xfrm>
            <a:off x="5497444" y="3321050"/>
            <a:ext cx="1131956" cy="457200"/>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5" name="正方形/長方形 24"/>
          <p:cNvSpPr/>
          <p:nvPr/>
        </p:nvSpPr>
        <p:spPr bwMode="auto">
          <a:xfrm>
            <a:off x="6679874" y="3836646"/>
            <a:ext cx="1096748" cy="289947"/>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6" name="正方形/長方形 25"/>
          <p:cNvSpPr/>
          <p:nvPr/>
        </p:nvSpPr>
        <p:spPr bwMode="auto">
          <a:xfrm>
            <a:off x="5501665" y="3836646"/>
            <a:ext cx="1127735" cy="285416"/>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7" name="正方形/長方形 26"/>
          <p:cNvSpPr/>
          <p:nvPr/>
        </p:nvSpPr>
        <p:spPr bwMode="auto">
          <a:xfrm>
            <a:off x="1371067" y="3829050"/>
            <a:ext cx="1079878" cy="297543"/>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8" name="フローチャート: 磁気ディスク 27"/>
          <p:cNvSpPr/>
          <p:nvPr/>
        </p:nvSpPr>
        <p:spPr>
          <a:xfrm>
            <a:off x="2542235"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9" name="正方形/長方形 28"/>
          <p:cNvSpPr/>
          <p:nvPr/>
        </p:nvSpPr>
        <p:spPr>
          <a:xfrm>
            <a:off x="1914510"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0" name="正方形/長方形 29"/>
          <p:cNvSpPr/>
          <p:nvPr/>
        </p:nvSpPr>
        <p:spPr>
          <a:xfrm>
            <a:off x="1914510"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31" name="フローチャート: 磁気ディスク 30"/>
          <p:cNvSpPr/>
          <p:nvPr/>
        </p:nvSpPr>
        <p:spPr>
          <a:xfrm>
            <a:off x="6654676"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p:cNvSpPr/>
          <p:nvPr/>
        </p:nvSpPr>
        <p:spPr>
          <a:xfrm>
            <a:off x="6026951"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3" name="正方形/長方形 32"/>
          <p:cNvSpPr/>
          <p:nvPr/>
        </p:nvSpPr>
        <p:spPr>
          <a:xfrm>
            <a:off x="6026951"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Tree>
    <p:extLst>
      <p:ext uri="{BB962C8B-B14F-4D97-AF65-F5344CB8AC3E}">
        <p14:creationId xmlns:p14="http://schemas.microsoft.com/office/powerpoint/2010/main" val="264561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p:txBody>
          <a:bodyPr/>
          <a:lstStyle/>
          <a:p>
            <a:r>
              <a:rPr lang="ja-JP" altLang="en-US" sz="2800" dirty="0"/>
              <a:t>ストレージ仮想化</a:t>
            </a:r>
            <a:endParaRPr lang="ja-JP" altLang="en-US" sz="2800" dirty="0">
              <a:ea typeface="ＭＳ Ｐゴシック" pitchFamily="50" charset="-128"/>
            </a:endParaRPr>
          </a:p>
        </p:txBody>
      </p:sp>
      <p:pic>
        <p:nvPicPr>
          <p:cNvPr id="288" name="図 287"/>
          <p:cNvPicPr/>
          <p:nvPr/>
        </p:nvPicPr>
        <p:blipFill>
          <a:blip r:embed="rId3">
            <a:extLst>
              <a:ext uri="{28A0092B-C50C-407E-A947-70E740481C1C}">
                <a14:useLocalDpi xmlns:a14="http://schemas.microsoft.com/office/drawing/2010/main"/>
              </a:ext>
            </a:extLst>
          </a:blip>
          <a:srcRect/>
          <a:stretch>
            <a:fillRect/>
          </a:stretch>
        </p:blipFill>
        <p:spPr bwMode="auto">
          <a:xfrm>
            <a:off x="1027113" y="990600"/>
            <a:ext cx="7086600" cy="2895600"/>
          </a:xfrm>
          <a:prstGeom prst="rect">
            <a:avLst/>
          </a:prstGeom>
          <a:noFill/>
          <a:ln>
            <a:noFill/>
          </a:ln>
        </p:spPr>
      </p:pic>
      <p:sp>
        <p:nvSpPr>
          <p:cNvPr id="3" name="正方形/長方形 2"/>
          <p:cNvSpPr/>
          <p:nvPr/>
        </p:nvSpPr>
        <p:spPr>
          <a:xfrm>
            <a:off x="989013" y="3962400"/>
            <a:ext cx="7162800" cy="572464"/>
          </a:xfrm>
          <a:prstGeom prst="rect">
            <a:avLst/>
          </a:prstGeom>
        </p:spPr>
        <p:txBody>
          <a:bodyPr wrap="square">
            <a:spAutoFit/>
          </a:bodyPr>
          <a:lstStyle/>
          <a:p>
            <a:pPr algn="ctr"/>
            <a:r>
              <a:rPr lang="ja-JP" altLang="ja-JP" dirty="0"/>
              <a:t>ストレージの業界団体である</a:t>
            </a:r>
            <a:r>
              <a:rPr lang="en-US" altLang="ja-JP" dirty="0"/>
              <a:t>SNIA</a:t>
            </a:r>
            <a:r>
              <a:rPr lang="ja-JP" altLang="ja-JP" dirty="0"/>
              <a:t>（</a:t>
            </a:r>
            <a:r>
              <a:rPr lang="en-US" altLang="ja-JP" dirty="0"/>
              <a:t>Storage Network Industry Association</a:t>
            </a:r>
            <a:r>
              <a:rPr lang="ja-JP" altLang="ja-JP" dirty="0"/>
              <a:t>）</a:t>
            </a:r>
            <a:r>
              <a:rPr lang="ja-JP" altLang="en-US" dirty="0"/>
              <a:t>による</a:t>
            </a:r>
            <a:endParaRPr lang="en-US" altLang="ja-JP" dirty="0"/>
          </a:p>
          <a:p>
            <a:pPr algn="ctr"/>
            <a:r>
              <a:rPr lang="ja-JP" altLang="ja-JP" sz="1600" dirty="0"/>
              <a:t>「ストレージ仮想化技術の分類」 </a:t>
            </a:r>
            <a:endParaRPr lang="ja-JP" altLang="en-US" sz="1600" dirty="0"/>
          </a:p>
        </p:txBody>
      </p:sp>
      <p:sp>
        <p:nvSpPr>
          <p:cNvPr id="4" name="正方形/長方形 3"/>
          <p:cNvSpPr/>
          <p:nvPr/>
        </p:nvSpPr>
        <p:spPr>
          <a:xfrm>
            <a:off x="1179513" y="4724400"/>
            <a:ext cx="6781800" cy="1698927"/>
          </a:xfrm>
          <a:prstGeom prst="rect">
            <a:avLst/>
          </a:prstGeom>
        </p:spPr>
        <p:txBody>
          <a:bodyPr wrap="square">
            <a:spAutoFit/>
          </a:bodyPr>
          <a:lstStyle/>
          <a:p>
            <a:pPr marL="285750" indent="-285750">
              <a:buFont typeface="Wingdings" charset="2"/>
              <a:buChar char="l"/>
            </a:pPr>
            <a:r>
              <a:rPr lang="en-US" altLang="ja-JP" sz="1800" dirty="0"/>
              <a:t>Disk Virtualization </a:t>
            </a:r>
            <a:r>
              <a:rPr lang="ja-JP" altLang="ja-JP" sz="1800" dirty="0"/>
              <a:t>（ディスクの仮想化）</a:t>
            </a:r>
          </a:p>
          <a:p>
            <a:pPr marL="285750" indent="-285750">
              <a:buFont typeface="Wingdings" charset="2"/>
              <a:buChar char="l"/>
            </a:pPr>
            <a:r>
              <a:rPr lang="en-US" altLang="ja-JP" sz="1800" dirty="0">
                <a:solidFill>
                  <a:srgbClr val="3366FF"/>
                </a:solidFill>
              </a:rPr>
              <a:t>Block Virtualization </a:t>
            </a:r>
            <a:r>
              <a:rPr lang="ja-JP" altLang="ja-JP" sz="1800" dirty="0">
                <a:solidFill>
                  <a:srgbClr val="3366FF"/>
                </a:solidFill>
              </a:rPr>
              <a:t>（ブロックの仮想化）</a:t>
            </a:r>
          </a:p>
          <a:p>
            <a:pPr marL="285750" indent="-285750">
              <a:buFont typeface="Wingdings" charset="2"/>
              <a:buChar char="l"/>
            </a:pPr>
            <a:r>
              <a:rPr lang="en-US" altLang="ja-JP" sz="1800" dirty="0">
                <a:solidFill>
                  <a:srgbClr val="3366FF"/>
                </a:solidFill>
              </a:rPr>
              <a:t>File System Virtualization </a:t>
            </a:r>
            <a:r>
              <a:rPr lang="ja-JP" altLang="ja-JP" sz="1800" dirty="0">
                <a:solidFill>
                  <a:srgbClr val="3366FF"/>
                </a:solidFill>
              </a:rPr>
              <a:t>（ファイル・システムの仮想化）</a:t>
            </a:r>
          </a:p>
          <a:p>
            <a:pPr marL="285750" indent="-285750">
              <a:buFont typeface="Wingdings" charset="2"/>
              <a:buChar char="l"/>
            </a:pPr>
            <a:r>
              <a:rPr lang="en-US" altLang="ja-JP" sz="1800" dirty="0"/>
              <a:t>File Virtualization </a:t>
            </a:r>
            <a:r>
              <a:rPr lang="ja-JP" altLang="ja-JP" sz="1800" dirty="0"/>
              <a:t>（ファイルの仮想化）</a:t>
            </a:r>
          </a:p>
          <a:p>
            <a:pPr marL="285750" indent="-285750">
              <a:buFont typeface="Wingdings" charset="2"/>
              <a:buChar char="l"/>
            </a:pPr>
            <a:r>
              <a:rPr lang="en-US" altLang="ja-JP" sz="1800" dirty="0"/>
              <a:t>Tape Virtualization</a:t>
            </a:r>
            <a:r>
              <a:rPr lang="ja-JP" altLang="ja-JP" sz="1800" dirty="0"/>
              <a:t>（テープの仮想化）</a:t>
            </a:r>
          </a:p>
        </p:txBody>
      </p:sp>
    </p:spTree>
    <p:extLst>
      <p:ext uri="{BB962C8B-B14F-4D97-AF65-F5344CB8AC3E}">
        <p14:creationId xmlns:p14="http://schemas.microsoft.com/office/powerpoint/2010/main" val="141658209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ストレージ仮想化</a:t>
            </a:r>
          </a:p>
        </p:txBody>
      </p:sp>
      <p:sp>
        <p:nvSpPr>
          <p:cNvPr id="5" name="AutoShape 3"/>
          <p:cNvSpPr>
            <a:spLocks noChangeArrowheads="1"/>
          </p:cNvSpPr>
          <p:nvPr/>
        </p:nvSpPr>
        <p:spPr bwMode="auto">
          <a:xfrm>
            <a:off x="457200"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6" name="AutoShape 5"/>
          <p:cNvSpPr>
            <a:spLocks noChangeArrowheads="1"/>
          </p:cNvSpPr>
          <p:nvPr/>
        </p:nvSpPr>
        <p:spPr bwMode="auto">
          <a:xfrm>
            <a:off x="599165"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7" name="AutoShape 6"/>
          <p:cNvSpPr>
            <a:spLocks noChangeArrowheads="1"/>
          </p:cNvSpPr>
          <p:nvPr/>
        </p:nvSpPr>
        <p:spPr bwMode="auto">
          <a:xfrm>
            <a:off x="599165" y="1895990"/>
            <a:ext cx="692674" cy="533400"/>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8" name="Text Box 7"/>
          <p:cNvSpPr txBox="1">
            <a:spLocks noChangeArrowheads="1"/>
          </p:cNvSpPr>
          <p:nvPr/>
        </p:nvSpPr>
        <p:spPr bwMode="auto">
          <a:xfrm>
            <a:off x="599165" y="21547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9" name="Text Box 8"/>
          <p:cNvSpPr txBox="1">
            <a:spLocks noChangeArrowheads="1"/>
          </p:cNvSpPr>
          <p:nvPr/>
        </p:nvSpPr>
        <p:spPr bwMode="auto">
          <a:xfrm>
            <a:off x="605515"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 name="AutoShape 9"/>
          <p:cNvSpPr>
            <a:spLocks noChangeArrowheads="1"/>
          </p:cNvSpPr>
          <p:nvPr/>
        </p:nvSpPr>
        <p:spPr bwMode="auto">
          <a:xfrm>
            <a:off x="1360750"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1" name="AutoShape 10"/>
          <p:cNvSpPr>
            <a:spLocks noChangeArrowheads="1"/>
          </p:cNvSpPr>
          <p:nvPr/>
        </p:nvSpPr>
        <p:spPr bwMode="auto">
          <a:xfrm>
            <a:off x="1360750" y="1895990"/>
            <a:ext cx="692674" cy="631310"/>
          </a:xfrm>
          <a:prstGeom prst="can">
            <a:avLst>
              <a:gd name="adj" fmla="val 38889"/>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 name="Text Box 11"/>
          <p:cNvSpPr txBox="1">
            <a:spLocks noChangeArrowheads="1"/>
          </p:cNvSpPr>
          <p:nvPr/>
        </p:nvSpPr>
        <p:spPr bwMode="auto">
          <a:xfrm>
            <a:off x="1366350" y="2154752"/>
            <a:ext cx="658551"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3" name="Text Box 12"/>
          <p:cNvSpPr txBox="1">
            <a:spLocks noChangeArrowheads="1"/>
          </p:cNvSpPr>
          <p:nvPr/>
        </p:nvSpPr>
        <p:spPr bwMode="auto">
          <a:xfrm>
            <a:off x="1367100"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4" name="AutoShape 13"/>
          <p:cNvSpPr>
            <a:spLocks noChangeArrowheads="1"/>
          </p:cNvSpPr>
          <p:nvPr/>
        </p:nvSpPr>
        <p:spPr bwMode="auto">
          <a:xfrm>
            <a:off x="2114551"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5" name="AutoShape 14"/>
          <p:cNvSpPr>
            <a:spLocks noChangeArrowheads="1"/>
          </p:cNvSpPr>
          <p:nvPr/>
        </p:nvSpPr>
        <p:spPr bwMode="auto">
          <a:xfrm>
            <a:off x="2114551" y="1895990"/>
            <a:ext cx="692674" cy="721798"/>
          </a:xfrm>
          <a:prstGeom prst="can">
            <a:avLst>
              <a:gd name="adj" fmla="val 35288"/>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6" name="Text Box 15"/>
          <p:cNvSpPr txBox="1">
            <a:spLocks noChangeArrowheads="1"/>
          </p:cNvSpPr>
          <p:nvPr/>
        </p:nvSpPr>
        <p:spPr bwMode="auto">
          <a:xfrm>
            <a:off x="2114550" y="2154752"/>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7" name="Text Box 16"/>
          <p:cNvSpPr txBox="1">
            <a:spLocks noChangeArrowheads="1"/>
          </p:cNvSpPr>
          <p:nvPr/>
        </p:nvSpPr>
        <p:spPr bwMode="auto">
          <a:xfrm>
            <a:off x="2120901"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9" name="Text Box 18"/>
          <p:cNvSpPr txBox="1">
            <a:spLocks noChangeArrowheads="1"/>
          </p:cNvSpPr>
          <p:nvPr/>
        </p:nvSpPr>
        <p:spPr bwMode="auto">
          <a:xfrm>
            <a:off x="599165"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0" name="Text Box 19"/>
          <p:cNvSpPr txBox="1">
            <a:spLocks noChangeArrowheads="1"/>
          </p:cNvSpPr>
          <p:nvPr/>
        </p:nvSpPr>
        <p:spPr bwMode="auto">
          <a:xfrm>
            <a:off x="1360750"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1" name="Text Box 20"/>
          <p:cNvSpPr txBox="1">
            <a:spLocks noChangeArrowheads="1"/>
          </p:cNvSpPr>
          <p:nvPr/>
        </p:nvSpPr>
        <p:spPr bwMode="auto">
          <a:xfrm>
            <a:off x="2133601"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7" name="Text Box 26"/>
          <p:cNvSpPr txBox="1">
            <a:spLocks noChangeArrowheads="1"/>
          </p:cNvSpPr>
          <p:nvPr/>
        </p:nvSpPr>
        <p:spPr bwMode="auto">
          <a:xfrm>
            <a:off x="457200" y="3231633"/>
            <a:ext cx="2473834"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29" name="Rectangle 28"/>
          <p:cNvSpPr>
            <a:spLocks noChangeArrowheads="1"/>
          </p:cNvSpPr>
          <p:nvPr/>
        </p:nvSpPr>
        <p:spPr bwMode="auto">
          <a:xfrm>
            <a:off x="457200" y="962540"/>
            <a:ext cx="2473834"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ブロック仮想化</a:t>
            </a:r>
          </a:p>
        </p:txBody>
      </p:sp>
      <p:sp>
        <p:nvSpPr>
          <p:cNvPr id="61" name="AutoShape 3"/>
          <p:cNvSpPr>
            <a:spLocks noChangeArrowheads="1"/>
          </p:cNvSpPr>
          <p:nvPr/>
        </p:nvSpPr>
        <p:spPr bwMode="auto">
          <a:xfrm>
            <a:off x="457200" y="3793093"/>
            <a:ext cx="2473834" cy="2049463"/>
          </a:xfrm>
          <a:prstGeom prst="roundRect">
            <a:avLst>
              <a:gd name="adj" fmla="val 0"/>
            </a:avLst>
          </a:prstGeom>
          <a:solidFill>
            <a:srgbClr val="CCFFCC"/>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62" name="AutoShape 5"/>
          <p:cNvSpPr>
            <a:spLocks noChangeArrowheads="1"/>
          </p:cNvSpPr>
          <p:nvPr/>
        </p:nvSpPr>
        <p:spPr bwMode="auto">
          <a:xfrm>
            <a:off x="596901" y="4548030"/>
            <a:ext cx="2205793" cy="913526"/>
          </a:xfrm>
          <a:prstGeom prst="can">
            <a:avLst>
              <a:gd name="adj" fmla="val 34502"/>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63" name="AutoShape 6"/>
          <p:cNvSpPr>
            <a:spLocks noChangeArrowheads="1"/>
          </p:cNvSpPr>
          <p:nvPr/>
        </p:nvSpPr>
        <p:spPr bwMode="auto">
          <a:xfrm>
            <a:off x="599165" y="4166157"/>
            <a:ext cx="2205794" cy="674688"/>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64" name="Text Box 7"/>
          <p:cNvSpPr txBox="1">
            <a:spLocks noChangeArrowheads="1"/>
          </p:cNvSpPr>
          <p:nvPr/>
        </p:nvSpPr>
        <p:spPr bwMode="auto">
          <a:xfrm>
            <a:off x="599166" y="4548030"/>
            <a:ext cx="220579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65" name="Text Box 8"/>
          <p:cNvSpPr txBox="1">
            <a:spLocks noChangeArrowheads="1"/>
          </p:cNvSpPr>
          <p:nvPr/>
        </p:nvSpPr>
        <p:spPr bwMode="auto">
          <a:xfrm>
            <a:off x="599165" y="4233964"/>
            <a:ext cx="220579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75" name="Text Box 19"/>
          <p:cNvSpPr txBox="1">
            <a:spLocks noChangeArrowheads="1"/>
          </p:cNvSpPr>
          <p:nvPr/>
        </p:nvSpPr>
        <p:spPr bwMode="auto">
          <a:xfrm>
            <a:off x="1360750" y="385804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77" name="Text Box 26"/>
          <p:cNvSpPr txBox="1">
            <a:spLocks noChangeArrowheads="1"/>
          </p:cNvSpPr>
          <p:nvPr/>
        </p:nvSpPr>
        <p:spPr bwMode="auto">
          <a:xfrm>
            <a:off x="343001" y="5501800"/>
            <a:ext cx="2734741" cy="307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78" name="Text Box 15"/>
          <p:cNvSpPr txBox="1">
            <a:spLocks noChangeArrowheads="1"/>
          </p:cNvSpPr>
          <p:nvPr/>
        </p:nvSpPr>
        <p:spPr bwMode="auto">
          <a:xfrm>
            <a:off x="601430" y="28151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79" name="Text Box 15"/>
          <p:cNvSpPr txBox="1">
            <a:spLocks noChangeArrowheads="1"/>
          </p:cNvSpPr>
          <p:nvPr/>
        </p:nvSpPr>
        <p:spPr bwMode="auto">
          <a:xfrm>
            <a:off x="1363015" y="2810390"/>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80" name="Text Box 15"/>
          <p:cNvSpPr txBox="1">
            <a:spLocks noChangeArrowheads="1"/>
          </p:cNvSpPr>
          <p:nvPr/>
        </p:nvSpPr>
        <p:spPr bwMode="auto">
          <a:xfrm>
            <a:off x="2133601" y="28151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81" name="Text Box 7"/>
          <p:cNvSpPr txBox="1">
            <a:spLocks noChangeArrowheads="1"/>
          </p:cNvSpPr>
          <p:nvPr/>
        </p:nvSpPr>
        <p:spPr bwMode="auto">
          <a:xfrm>
            <a:off x="596900" y="4980544"/>
            <a:ext cx="2205794" cy="46166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20TB</a:t>
            </a:r>
            <a:endParaRPr lang="ja-JP" altLang="en-US" sz="1200" dirty="0">
              <a:solidFill>
                <a:schemeClr val="bg1"/>
              </a:solidFill>
              <a:latin typeface="メイリオ"/>
              <a:ea typeface="メイリオ"/>
              <a:cs typeface="メイリオ"/>
            </a:endParaRPr>
          </a:p>
        </p:txBody>
      </p:sp>
      <p:sp>
        <p:nvSpPr>
          <p:cNvPr id="82" name="Text Box 29"/>
          <p:cNvSpPr txBox="1">
            <a:spLocks noChangeArrowheads="1"/>
          </p:cNvSpPr>
          <p:nvPr/>
        </p:nvSpPr>
        <p:spPr bwMode="auto">
          <a:xfrm>
            <a:off x="457200" y="6007100"/>
            <a:ext cx="2473834"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ボリュームの仮想化</a:t>
            </a:r>
          </a:p>
        </p:txBody>
      </p:sp>
      <p:sp>
        <p:nvSpPr>
          <p:cNvPr id="184" name="上矢印 183"/>
          <p:cNvSpPr/>
          <p:nvPr/>
        </p:nvSpPr>
        <p:spPr>
          <a:xfrm>
            <a:off x="1316824"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3" name="図形グループ 2"/>
          <p:cNvGrpSpPr/>
          <p:nvPr/>
        </p:nvGrpSpPr>
        <p:grpSpPr>
          <a:xfrm>
            <a:off x="3077742" y="962540"/>
            <a:ext cx="2947958" cy="5444670"/>
            <a:chOff x="3077742" y="962540"/>
            <a:chExt cx="2947958" cy="5444670"/>
          </a:xfrm>
        </p:grpSpPr>
        <p:sp>
          <p:nvSpPr>
            <p:cNvPr id="83" name="AutoShape 3"/>
            <p:cNvSpPr>
              <a:spLocks noChangeArrowheads="1"/>
            </p:cNvSpPr>
            <p:nvPr/>
          </p:nvSpPr>
          <p:spPr bwMode="auto">
            <a:xfrm>
              <a:off x="3335083"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96" name="Text Box 18"/>
            <p:cNvSpPr txBox="1">
              <a:spLocks noChangeArrowheads="1"/>
            </p:cNvSpPr>
            <p:nvPr/>
          </p:nvSpPr>
          <p:spPr bwMode="auto">
            <a:xfrm>
              <a:off x="3477048"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7" name="Text Box 19"/>
            <p:cNvSpPr txBox="1">
              <a:spLocks noChangeArrowheads="1"/>
            </p:cNvSpPr>
            <p:nvPr/>
          </p:nvSpPr>
          <p:spPr bwMode="auto">
            <a:xfrm>
              <a:off x="4238633"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8" name="Text Box 20"/>
            <p:cNvSpPr txBox="1">
              <a:spLocks noChangeArrowheads="1"/>
            </p:cNvSpPr>
            <p:nvPr/>
          </p:nvSpPr>
          <p:spPr bwMode="auto">
            <a:xfrm>
              <a:off x="5011484" y="1587876"/>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9" name="Text Box 26"/>
            <p:cNvSpPr txBox="1">
              <a:spLocks noChangeArrowheads="1"/>
            </p:cNvSpPr>
            <p:nvPr/>
          </p:nvSpPr>
          <p:spPr bwMode="auto">
            <a:xfrm>
              <a:off x="3335083" y="3231633"/>
              <a:ext cx="2473834"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00" name="Rectangle 28"/>
            <p:cNvSpPr>
              <a:spLocks noChangeArrowheads="1"/>
            </p:cNvSpPr>
            <p:nvPr/>
          </p:nvSpPr>
          <p:spPr bwMode="auto">
            <a:xfrm>
              <a:off x="3077742" y="962540"/>
              <a:ext cx="2947958"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シンプロビジョニング</a:t>
              </a:r>
            </a:p>
          </p:txBody>
        </p:sp>
        <p:sp>
          <p:nvSpPr>
            <p:cNvPr id="101" name="AutoShape 3"/>
            <p:cNvSpPr>
              <a:spLocks noChangeArrowheads="1"/>
            </p:cNvSpPr>
            <p:nvPr/>
          </p:nvSpPr>
          <p:spPr bwMode="auto">
            <a:xfrm>
              <a:off x="3335083" y="3793093"/>
              <a:ext cx="2473834" cy="2049463"/>
            </a:xfrm>
            <a:prstGeom prst="roundRect">
              <a:avLst>
                <a:gd name="adj" fmla="val 0"/>
              </a:avLst>
            </a:prstGeom>
            <a:solidFill>
              <a:schemeClr val="accent5">
                <a:lumMod val="20000"/>
                <a:lumOff val="8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02" name="AutoShape 5"/>
            <p:cNvSpPr>
              <a:spLocks noChangeArrowheads="1"/>
            </p:cNvSpPr>
            <p:nvPr/>
          </p:nvSpPr>
          <p:spPr bwMode="auto">
            <a:xfrm>
              <a:off x="3474783" y="4548030"/>
              <a:ext cx="2216675" cy="913526"/>
            </a:xfrm>
            <a:prstGeom prst="can">
              <a:avLst>
                <a:gd name="adj" fmla="val 33564"/>
              </a:avLst>
            </a:prstGeom>
            <a:solidFill>
              <a:srgbClr val="BFBFBF"/>
            </a:solidFill>
            <a:ln w="12700" cmpd="sng">
              <a:solidFill>
                <a:schemeClr val="tx1">
                  <a:lumMod val="65000"/>
                  <a:lumOff val="35000"/>
                </a:schemeClr>
              </a:solidFill>
              <a:prstDash val="sysDash"/>
              <a:round/>
              <a:headEnd/>
              <a:tailEnd/>
            </a:ln>
            <a:effectLst/>
            <a:extLst/>
          </p:spPr>
          <p:txBody>
            <a:bodyPr wrap="none" anchor="ctr"/>
            <a:lstStyle/>
            <a:p>
              <a:endParaRPr lang="ja-JP" altLang="en-US" sz="800">
                <a:latin typeface="メイリオ"/>
                <a:ea typeface="メイリオ"/>
                <a:cs typeface="メイリオ"/>
              </a:endParaRPr>
            </a:p>
          </p:txBody>
        </p:sp>
        <p:sp>
          <p:nvSpPr>
            <p:cNvPr id="103" name="AutoShape 6"/>
            <p:cNvSpPr>
              <a:spLocks noChangeArrowheads="1"/>
            </p:cNvSpPr>
            <p:nvPr/>
          </p:nvSpPr>
          <p:spPr bwMode="auto">
            <a:xfrm>
              <a:off x="3477048" y="4166157"/>
              <a:ext cx="2205794" cy="674688"/>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04" name="Text Box 7"/>
            <p:cNvSpPr txBox="1">
              <a:spLocks noChangeArrowheads="1"/>
            </p:cNvSpPr>
            <p:nvPr/>
          </p:nvSpPr>
          <p:spPr bwMode="auto">
            <a:xfrm>
              <a:off x="3477049" y="4548030"/>
              <a:ext cx="220579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105" name="Text Box 8"/>
            <p:cNvSpPr txBox="1">
              <a:spLocks noChangeArrowheads="1"/>
            </p:cNvSpPr>
            <p:nvPr/>
          </p:nvSpPr>
          <p:spPr bwMode="auto">
            <a:xfrm>
              <a:off x="3477048" y="4233964"/>
              <a:ext cx="220579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6" name="Text Box 19"/>
            <p:cNvSpPr txBox="1">
              <a:spLocks noChangeArrowheads="1"/>
            </p:cNvSpPr>
            <p:nvPr/>
          </p:nvSpPr>
          <p:spPr bwMode="auto">
            <a:xfrm>
              <a:off x="4238633" y="385804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107" name="Text Box 26"/>
            <p:cNvSpPr txBox="1">
              <a:spLocks noChangeArrowheads="1"/>
            </p:cNvSpPr>
            <p:nvPr/>
          </p:nvSpPr>
          <p:spPr bwMode="auto">
            <a:xfrm>
              <a:off x="3149600" y="5501800"/>
              <a:ext cx="2876100" cy="307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11" name="Text Box 7"/>
            <p:cNvSpPr txBox="1">
              <a:spLocks noChangeArrowheads="1"/>
            </p:cNvSpPr>
            <p:nvPr/>
          </p:nvSpPr>
          <p:spPr bwMode="auto">
            <a:xfrm>
              <a:off x="3474783" y="4980544"/>
              <a:ext cx="220579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endParaRPr lang="ja-JP" altLang="en-US" sz="1200" dirty="0">
                <a:solidFill>
                  <a:schemeClr val="bg1"/>
                </a:solidFill>
                <a:latin typeface="メイリオ"/>
                <a:ea typeface="メイリオ"/>
                <a:cs typeface="メイリオ"/>
              </a:endParaRPr>
            </a:p>
          </p:txBody>
        </p:sp>
        <p:sp>
          <p:nvSpPr>
            <p:cNvPr id="112" name="Text Box 29"/>
            <p:cNvSpPr txBox="1">
              <a:spLocks noChangeArrowheads="1"/>
            </p:cNvSpPr>
            <p:nvPr/>
          </p:nvSpPr>
          <p:spPr bwMode="auto">
            <a:xfrm>
              <a:off x="3335083" y="6007100"/>
              <a:ext cx="2473834"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容量の仮想化</a:t>
              </a:r>
            </a:p>
          </p:txBody>
        </p:sp>
        <p:sp>
          <p:nvSpPr>
            <p:cNvPr id="113" name="Text Box 7"/>
            <p:cNvSpPr txBox="1">
              <a:spLocks noChangeArrowheads="1"/>
            </p:cNvSpPr>
            <p:nvPr/>
          </p:nvSpPr>
          <p:spPr bwMode="auto">
            <a:xfrm>
              <a:off x="3469103" y="4980544"/>
              <a:ext cx="2205794" cy="46166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0TB</a:t>
              </a:r>
              <a:endParaRPr lang="ja-JP" altLang="en-US" sz="1200" dirty="0">
                <a:solidFill>
                  <a:schemeClr val="bg1"/>
                </a:solidFill>
                <a:latin typeface="メイリオ"/>
                <a:ea typeface="メイリオ"/>
                <a:cs typeface="メイリオ"/>
              </a:endParaRPr>
            </a:p>
          </p:txBody>
        </p:sp>
        <p:sp>
          <p:nvSpPr>
            <p:cNvPr id="114" name="四角形吹き出し 113"/>
            <p:cNvSpPr/>
            <p:nvPr/>
          </p:nvSpPr>
          <p:spPr>
            <a:xfrm>
              <a:off x="3149600" y="4889500"/>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必要な時に</a:t>
              </a:r>
              <a:endParaRPr kumimoji="1" lang="en-US" altLang="ja-JP" sz="1000" dirty="0">
                <a:solidFill>
                  <a:srgbClr val="FFFFFF"/>
                </a:solidFill>
                <a:latin typeface="メイリオ"/>
                <a:ea typeface="メイリオ"/>
                <a:cs typeface="メイリオ"/>
              </a:endParaRPr>
            </a:p>
            <a:p>
              <a:pPr algn="ctr"/>
              <a:r>
                <a:rPr kumimoji="1" lang="ja-JP" altLang="en-US" sz="1000" dirty="0">
                  <a:solidFill>
                    <a:srgbClr val="FFFFFF"/>
                  </a:solidFill>
                  <a:latin typeface="メイリオ"/>
                  <a:ea typeface="メイリオ"/>
                  <a:cs typeface="メイリオ"/>
                </a:rPr>
                <a:t>追加</a:t>
              </a:r>
            </a:p>
          </p:txBody>
        </p:sp>
        <p:sp>
          <p:nvSpPr>
            <p:cNvPr id="115" name="AutoShape 5"/>
            <p:cNvSpPr>
              <a:spLocks noChangeArrowheads="1"/>
            </p:cNvSpPr>
            <p:nvPr/>
          </p:nvSpPr>
          <p:spPr bwMode="auto">
            <a:xfrm>
              <a:off x="3469103"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16" name="AutoShape 6"/>
            <p:cNvSpPr>
              <a:spLocks noChangeArrowheads="1"/>
            </p:cNvSpPr>
            <p:nvPr/>
          </p:nvSpPr>
          <p:spPr bwMode="auto">
            <a:xfrm>
              <a:off x="3469103" y="1895990"/>
              <a:ext cx="692674" cy="533400"/>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17" name="Text Box 7"/>
            <p:cNvSpPr txBox="1">
              <a:spLocks noChangeArrowheads="1"/>
            </p:cNvSpPr>
            <p:nvPr/>
          </p:nvSpPr>
          <p:spPr bwMode="auto">
            <a:xfrm>
              <a:off x="3469103" y="21547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118" name="Text Box 8"/>
            <p:cNvSpPr txBox="1">
              <a:spLocks noChangeArrowheads="1"/>
            </p:cNvSpPr>
            <p:nvPr/>
          </p:nvSpPr>
          <p:spPr bwMode="auto">
            <a:xfrm>
              <a:off x="3475453"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19" name="AutoShape 9"/>
            <p:cNvSpPr>
              <a:spLocks noChangeArrowheads="1"/>
            </p:cNvSpPr>
            <p:nvPr/>
          </p:nvSpPr>
          <p:spPr bwMode="auto">
            <a:xfrm>
              <a:off x="4230688"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20" name="AutoShape 10"/>
            <p:cNvSpPr>
              <a:spLocks noChangeArrowheads="1"/>
            </p:cNvSpPr>
            <p:nvPr/>
          </p:nvSpPr>
          <p:spPr bwMode="auto">
            <a:xfrm>
              <a:off x="4230688" y="1895990"/>
              <a:ext cx="692674" cy="631310"/>
            </a:xfrm>
            <a:prstGeom prst="can">
              <a:avLst>
                <a:gd name="adj" fmla="val 38889"/>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1" name="Text Box 11"/>
            <p:cNvSpPr txBox="1">
              <a:spLocks noChangeArrowheads="1"/>
            </p:cNvSpPr>
            <p:nvPr/>
          </p:nvSpPr>
          <p:spPr bwMode="auto">
            <a:xfrm>
              <a:off x="4236288" y="2154752"/>
              <a:ext cx="658551"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22" name="Text Box 12"/>
            <p:cNvSpPr txBox="1">
              <a:spLocks noChangeArrowheads="1"/>
            </p:cNvSpPr>
            <p:nvPr/>
          </p:nvSpPr>
          <p:spPr bwMode="auto">
            <a:xfrm>
              <a:off x="4237038"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23" name="AutoShape 13"/>
            <p:cNvSpPr>
              <a:spLocks noChangeArrowheads="1"/>
            </p:cNvSpPr>
            <p:nvPr/>
          </p:nvSpPr>
          <p:spPr bwMode="auto">
            <a:xfrm>
              <a:off x="4984489"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24" name="AutoShape 14"/>
            <p:cNvSpPr>
              <a:spLocks noChangeArrowheads="1"/>
            </p:cNvSpPr>
            <p:nvPr/>
          </p:nvSpPr>
          <p:spPr bwMode="auto">
            <a:xfrm>
              <a:off x="4984489" y="1895990"/>
              <a:ext cx="692674" cy="721798"/>
            </a:xfrm>
            <a:prstGeom prst="can">
              <a:avLst>
                <a:gd name="adj" fmla="val 35288"/>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5" name="Text Box 15"/>
            <p:cNvSpPr txBox="1">
              <a:spLocks noChangeArrowheads="1"/>
            </p:cNvSpPr>
            <p:nvPr/>
          </p:nvSpPr>
          <p:spPr bwMode="auto">
            <a:xfrm>
              <a:off x="4984488" y="2154752"/>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26" name="Text Box 16"/>
            <p:cNvSpPr txBox="1">
              <a:spLocks noChangeArrowheads="1"/>
            </p:cNvSpPr>
            <p:nvPr/>
          </p:nvSpPr>
          <p:spPr bwMode="auto">
            <a:xfrm>
              <a:off x="4990839" y="1915040"/>
              <a:ext cx="692674"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27" name="Text Box 15"/>
            <p:cNvSpPr txBox="1">
              <a:spLocks noChangeArrowheads="1"/>
            </p:cNvSpPr>
            <p:nvPr/>
          </p:nvSpPr>
          <p:spPr bwMode="auto">
            <a:xfrm>
              <a:off x="3471368" y="28151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128" name="Text Box 15"/>
            <p:cNvSpPr txBox="1">
              <a:spLocks noChangeArrowheads="1"/>
            </p:cNvSpPr>
            <p:nvPr/>
          </p:nvSpPr>
          <p:spPr bwMode="auto">
            <a:xfrm>
              <a:off x="4232953" y="2810390"/>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129" name="Text Box 15"/>
            <p:cNvSpPr txBox="1">
              <a:spLocks noChangeArrowheads="1"/>
            </p:cNvSpPr>
            <p:nvPr/>
          </p:nvSpPr>
          <p:spPr bwMode="auto">
            <a:xfrm>
              <a:off x="4998784" y="2815153"/>
              <a:ext cx="692674" cy="27699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85" name="上矢印 184"/>
            <p:cNvSpPr/>
            <p:nvPr/>
          </p:nvSpPr>
          <p:spPr>
            <a:xfrm>
              <a:off x="4194175"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 name="図形グループ 3"/>
          <p:cNvGrpSpPr/>
          <p:nvPr/>
        </p:nvGrpSpPr>
        <p:grpSpPr>
          <a:xfrm>
            <a:off x="5951826" y="960337"/>
            <a:ext cx="3012561" cy="5444670"/>
            <a:chOff x="5951826" y="960337"/>
            <a:chExt cx="3012561" cy="5444670"/>
          </a:xfrm>
        </p:grpSpPr>
        <p:sp>
          <p:nvSpPr>
            <p:cNvPr id="136" name="AutoShape 3"/>
            <p:cNvSpPr>
              <a:spLocks noChangeArrowheads="1"/>
            </p:cNvSpPr>
            <p:nvPr/>
          </p:nvSpPr>
          <p:spPr bwMode="auto">
            <a:xfrm>
              <a:off x="6224333" y="3790890"/>
              <a:ext cx="2473834" cy="2049463"/>
            </a:xfrm>
            <a:prstGeom prst="roundRect">
              <a:avLst>
                <a:gd name="adj" fmla="val 0"/>
              </a:avLst>
            </a:prstGeom>
            <a:solidFill>
              <a:srgbClr val="E6D6AF"/>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75" name="AutoShape 13"/>
            <p:cNvSpPr>
              <a:spLocks noChangeArrowheads="1"/>
            </p:cNvSpPr>
            <p:nvPr/>
          </p:nvSpPr>
          <p:spPr bwMode="auto">
            <a:xfrm>
              <a:off x="6393152" y="4134383"/>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82" name="Rectangle 34"/>
            <p:cNvSpPr>
              <a:spLocks noChangeArrowheads="1"/>
            </p:cNvSpPr>
            <p:nvPr/>
          </p:nvSpPr>
          <p:spPr bwMode="auto">
            <a:xfrm>
              <a:off x="6890790" y="4594445"/>
              <a:ext cx="1154660" cy="663098"/>
            </a:xfrm>
            <a:prstGeom prst="rect">
              <a:avLst/>
            </a:prstGeom>
            <a:solidFill>
              <a:schemeClr val="accent6">
                <a:lumMod val="60000"/>
                <a:lumOff val="40000"/>
              </a:schemeClr>
            </a:solidFill>
            <a:ln w="19050" algn="ctr">
              <a:noFill/>
              <a:miter lim="800000"/>
              <a:headEnd/>
              <a:tailEnd/>
            </a:ln>
            <a:effectLst>
              <a:outerShdw blurRad="50800" dist="38100" dir="2700000" algn="tl" rotWithShape="0">
                <a:prstClr val="black">
                  <a:alpha val="40000"/>
                </a:prstClr>
              </a:outerShdw>
            </a:effectLst>
            <a:extLst/>
          </p:spPr>
          <p:txBody>
            <a:bodyPr wrap="none" anchor="ctr"/>
            <a:lstStyle/>
            <a:p>
              <a:endParaRPr lang="ja-JP" altLang="en-US" sz="800">
                <a:latin typeface="メイリオ"/>
                <a:ea typeface="メイリオ"/>
                <a:cs typeface="メイリオ"/>
              </a:endParaRPr>
            </a:p>
          </p:txBody>
        </p:sp>
        <p:sp>
          <p:nvSpPr>
            <p:cNvPr id="130" name="AutoShape 3"/>
            <p:cNvSpPr>
              <a:spLocks noChangeArrowheads="1"/>
            </p:cNvSpPr>
            <p:nvPr/>
          </p:nvSpPr>
          <p:spPr bwMode="auto">
            <a:xfrm>
              <a:off x="6224333" y="1483697"/>
              <a:ext cx="2473834" cy="2086490"/>
            </a:xfrm>
            <a:prstGeom prst="roundRect">
              <a:avLst>
                <a:gd name="adj" fmla="val 0"/>
              </a:avLst>
            </a:prstGeom>
            <a:solidFill>
              <a:schemeClr val="accent4">
                <a:lumMod val="40000"/>
                <a:lumOff val="6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74" name="AutoShape 13"/>
            <p:cNvSpPr>
              <a:spLocks noChangeArrowheads="1"/>
            </p:cNvSpPr>
            <p:nvPr/>
          </p:nvSpPr>
          <p:spPr bwMode="auto">
            <a:xfrm>
              <a:off x="6393152" y="1864875"/>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34" name="Text Box 26"/>
            <p:cNvSpPr txBox="1">
              <a:spLocks noChangeArrowheads="1"/>
            </p:cNvSpPr>
            <p:nvPr/>
          </p:nvSpPr>
          <p:spPr bwMode="auto">
            <a:xfrm>
              <a:off x="6224333" y="3229430"/>
              <a:ext cx="2473834"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35" name="Rectangle 28"/>
            <p:cNvSpPr>
              <a:spLocks noChangeArrowheads="1"/>
            </p:cNvSpPr>
            <p:nvPr/>
          </p:nvSpPr>
          <p:spPr bwMode="auto">
            <a:xfrm>
              <a:off x="6224333" y="960337"/>
              <a:ext cx="2473834"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重複排除</a:t>
              </a:r>
            </a:p>
          </p:txBody>
        </p:sp>
        <p:sp>
          <p:nvSpPr>
            <p:cNvPr id="142" name="Text Box 26"/>
            <p:cNvSpPr txBox="1">
              <a:spLocks noChangeArrowheads="1"/>
            </p:cNvSpPr>
            <p:nvPr/>
          </p:nvSpPr>
          <p:spPr bwMode="auto">
            <a:xfrm>
              <a:off x="5951826" y="5499597"/>
              <a:ext cx="3012561" cy="307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44" name="Text Box 29"/>
            <p:cNvSpPr txBox="1">
              <a:spLocks noChangeArrowheads="1"/>
            </p:cNvSpPr>
            <p:nvPr/>
          </p:nvSpPr>
          <p:spPr bwMode="auto">
            <a:xfrm>
              <a:off x="6224333" y="6004897"/>
              <a:ext cx="2473834"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データ容量の削減</a:t>
              </a:r>
            </a:p>
          </p:txBody>
        </p:sp>
        <p:sp>
          <p:nvSpPr>
            <p:cNvPr id="162" name="Rectangle 35"/>
            <p:cNvSpPr>
              <a:spLocks noChangeArrowheads="1"/>
            </p:cNvSpPr>
            <p:nvPr/>
          </p:nvSpPr>
          <p:spPr bwMode="auto">
            <a:xfrm>
              <a:off x="7558447" y="2355191"/>
              <a:ext cx="667657" cy="663098"/>
            </a:xfrm>
            <a:prstGeom prst="rect">
              <a:avLst/>
            </a:prstGeom>
            <a:solidFill>
              <a:srgbClr val="CCFF99"/>
            </a:solidFill>
            <a:ln w="19050" algn="ctr">
              <a:noFill/>
              <a:miter lim="800000"/>
              <a:headEnd/>
              <a:tailEnd/>
            </a:ln>
            <a:effectLst>
              <a:outerShdw dist="35921" dir="2700000" algn="ctr" rotWithShape="0">
                <a:schemeClr val="bg1">
                  <a:lumMod val="50000"/>
                </a:schemeClr>
              </a:outerShdw>
            </a:effectLst>
            <a:extLst/>
          </p:spPr>
          <p:txBody>
            <a:bodyPr wrap="none" anchor="ctr"/>
            <a:lstStyle/>
            <a:p>
              <a:endParaRPr lang="ja-JP" altLang="en-US" sz="800">
                <a:latin typeface="メイリオ"/>
                <a:ea typeface="メイリオ"/>
                <a:cs typeface="メイリオ"/>
              </a:endParaRPr>
            </a:p>
          </p:txBody>
        </p:sp>
        <p:sp>
          <p:nvSpPr>
            <p:cNvPr id="163" name="Rectangle 34"/>
            <p:cNvSpPr>
              <a:spLocks noChangeArrowheads="1"/>
            </p:cNvSpPr>
            <p:nvPr/>
          </p:nvSpPr>
          <p:spPr bwMode="auto">
            <a:xfrm>
              <a:off x="6751997" y="2350789"/>
              <a:ext cx="667657" cy="663098"/>
            </a:xfrm>
            <a:prstGeom prst="rect">
              <a:avLst/>
            </a:prstGeom>
            <a:solidFill>
              <a:srgbClr val="FFFF00"/>
            </a:solidFill>
            <a:ln w="19050" algn="ctr">
              <a:noFill/>
              <a:miter lim="800000"/>
              <a:headEnd/>
              <a:tailEnd/>
            </a:ln>
            <a:effectLst>
              <a:outerShdw blurRad="50800" dist="38100" dir="2700000" algn="tl" rotWithShape="0">
                <a:prstClr val="black">
                  <a:alpha val="40000"/>
                </a:prstClr>
              </a:outerShdw>
            </a:effectLst>
            <a:extLst/>
          </p:spPr>
          <p:txBody>
            <a:bodyPr wrap="none" anchor="ctr"/>
            <a:lstStyle/>
            <a:p>
              <a:endParaRPr lang="ja-JP" altLang="en-US" sz="800">
                <a:latin typeface="メイリオ"/>
                <a:ea typeface="メイリオ"/>
                <a:cs typeface="メイリオ"/>
              </a:endParaRPr>
            </a:p>
          </p:txBody>
        </p:sp>
        <p:sp>
          <p:nvSpPr>
            <p:cNvPr id="164" name="Rectangle 13"/>
            <p:cNvSpPr>
              <a:spLocks noChangeArrowheads="1"/>
            </p:cNvSpPr>
            <p:nvPr/>
          </p:nvSpPr>
          <p:spPr bwMode="auto">
            <a:xfrm>
              <a:off x="7127554" y="2768399"/>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D</a:t>
              </a:r>
            </a:p>
          </p:txBody>
        </p:sp>
        <p:sp>
          <p:nvSpPr>
            <p:cNvPr id="165" name="Rectangle 16"/>
            <p:cNvSpPr>
              <a:spLocks noChangeArrowheads="1"/>
            </p:cNvSpPr>
            <p:nvPr/>
          </p:nvSpPr>
          <p:spPr bwMode="auto">
            <a:xfrm>
              <a:off x="6828198" y="2553990"/>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66" name="Rectangle 17"/>
            <p:cNvSpPr>
              <a:spLocks noChangeArrowheads="1"/>
            </p:cNvSpPr>
            <p:nvPr/>
          </p:nvSpPr>
          <p:spPr bwMode="auto">
            <a:xfrm>
              <a:off x="7127554" y="2553990"/>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67" name="Rectangle 25"/>
            <p:cNvSpPr>
              <a:spLocks noChangeArrowheads="1"/>
            </p:cNvSpPr>
            <p:nvPr/>
          </p:nvSpPr>
          <p:spPr bwMode="auto">
            <a:xfrm>
              <a:off x="6828198" y="2768399"/>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C</a:t>
              </a:r>
            </a:p>
          </p:txBody>
        </p:sp>
        <p:sp>
          <p:nvSpPr>
            <p:cNvPr id="168" name="Rectangle 26"/>
            <p:cNvSpPr>
              <a:spLocks noChangeArrowheads="1"/>
            </p:cNvSpPr>
            <p:nvPr/>
          </p:nvSpPr>
          <p:spPr bwMode="auto">
            <a:xfrm>
              <a:off x="7634648" y="2768399"/>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E</a:t>
              </a:r>
            </a:p>
          </p:txBody>
        </p:sp>
        <p:sp>
          <p:nvSpPr>
            <p:cNvPr id="169" name="Rectangle 30"/>
            <p:cNvSpPr>
              <a:spLocks noChangeArrowheads="1"/>
            </p:cNvSpPr>
            <p:nvPr/>
          </p:nvSpPr>
          <p:spPr bwMode="auto">
            <a:xfrm>
              <a:off x="7934004" y="2768399"/>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F</a:t>
              </a:r>
            </a:p>
          </p:txBody>
        </p:sp>
        <p:sp>
          <p:nvSpPr>
            <p:cNvPr id="170" name="Rectangle 31"/>
            <p:cNvSpPr>
              <a:spLocks noChangeArrowheads="1"/>
            </p:cNvSpPr>
            <p:nvPr/>
          </p:nvSpPr>
          <p:spPr bwMode="auto">
            <a:xfrm>
              <a:off x="7634648" y="2548829"/>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71" name="Rectangle 32"/>
            <p:cNvSpPr>
              <a:spLocks noChangeArrowheads="1"/>
            </p:cNvSpPr>
            <p:nvPr/>
          </p:nvSpPr>
          <p:spPr bwMode="auto">
            <a:xfrm>
              <a:off x="7934004" y="254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72" name="Text Box 36"/>
            <p:cNvSpPr txBox="1">
              <a:spLocks noChangeArrowheads="1"/>
            </p:cNvSpPr>
            <p:nvPr/>
          </p:nvSpPr>
          <p:spPr bwMode="auto">
            <a:xfrm>
              <a:off x="7558447" y="2355191"/>
              <a:ext cx="658719" cy="338554"/>
            </a:xfrm>
            <a:prstGeom prst="rect">
              <a:avLst/>
            </a:prstGeom>
            <a:noFill/>
            <a:ln w="38100" algn="ctr">
              <a:noFill/>
              <a:miter lim="800000"/>
              <a:headEnd/>
              <a:tailEnd/>
            </a:ln>
            <a:effectLst>
              <a:outerShdw dist="35921" dir="2700000" algn="ctr" rotWithShape="0">
                <a:schemeClr val="bg2"/>
              </a:outerShdw>
            </a:effectLst>
            <a:extLst>
              <a:ext uri="{909E8E84-426E-40dd-AFC4-6F175D3DCCD1}">
                <a14:hiddenFill xmlns="" xmlns:a14="http://schemas.microsoft.com/office/drawing/2010/main">
                  <a:solidFill>
                    <a:schemeClr val="bg1"/>
                  </a:solidFill>
                </a14:hiddenFill>
              </a:ext>
            </a:extLst>
          </p:spPr>
          <p:txBody>
            <a:bodyPr wrap="square">
              <a:spAutoFit/>
            </a:bodyPr>
            <a:lstStyle/>
            <a:p>
              <a:pPr algn="ctr"/>
              <a:r>
                <a:rPr lang="ja-JP" altLang="en-US" sz="800" dirty="0">
                  <a:solidFill>
                    <a:srgbClr val="3366FF"/>
                  </a:solidFill>
                  <a:latin typeface="メイリオ"/>
                  <a:ea typeface="メイリオ"/>
                  <a:cs typeface="メイリオ"/>
                </a:rPr>
                <a:t>ファイル２</a:t>
              </a:r>
            </a:p>
          </p:txBody>
        </p:sp>
        <p:sp>
          <p:nvSpPr>
            <p:cNvPr id="173" name="Text Box 37"/>
            <p:cNvSpPr txBox="1">
              <a:spLocks noChangeArrowheads="1"/>
            </p:cNvSpPr>
            <p:nvPr/>
          </p:nvSpPr>
          <p:spPr bwMode="auto">
            <a:xfrm>
              <a:off x="6751997" y="2350789"/>
              <a:ext cx="660307" cy="184666"/>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Lst>
          </p:spPr>
          <p:txBody>
            <a:bodyPr wrap="square">
              <a:spAutoFit/>
            </a:bodyPr>
            <a:lstStyle/>
            <a:p>
              <a:pPr algn="ctr"/>
              <a:r>
                <a:rPr lang="ja-JP" altLang="en-US" sz="600" dirty="0">
                  <a:solidFill>
                    <a:srgbClr val="3366FF"/>
                  </a:solidFill>
                  <a:latin typeface="メイリオ"/>
                  <a:ea typeface="メイリオ"/>
                  <a:cs typeface="メイリオ"/>
                </a:rPr>
                <a:t>ファイル１</a:t>
              </a:r>
            </a:p>
          </p:txBody>
        </p:sp>
        <p:sp>
          <p:nvSpPr>
            <p:cNvPr id="176" name="Rectangle 13"/>
            <p:cNvSpPr>
              <a:spLocks noChangeArrowheads="1"/>
            </p:cNvSpPr>
            <p:nvPr/>
          </p:nvSpPr>
          <p:spPr bwMode="auto">
            <a:xfrm>
              <a:off x="7059651" y="4980544"/>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D</a:t>
              </a:r>
            </a:p>
          </p:txBody>
        </p:sp>
        <p:sp>
          <p:nvSpPr>
            <p:cNvPr id="177" name="Rectangle 16"/>
            <p:cNvSpPr>
              <a:spLocks noChangeArrowheads="1"/>
            </p:cNvSpPr>
            <p:nvPr/>
          </p:nvSpPr>
          <p:spPr bwMode="auto">
            <a:xfrm>
              <a:off x="7059651" y="4725891"/>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78" name="Rectangle 17"/>
            <p:cNvSpPr>
              <a:spLocks noChangeArrowheads="1"/>
            </p:cNvSpPr>
            <p:nvPr/>
          </p:nvSpPr>
          <p:spPr bwMode="auto">
            <a:xfrm>
              <a:off x="7359007" y="472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79" name="Rectangle 25"/>
            <p:cNvSpPr>
              <a:spLocks noChangeArrowheads="1"/>
            </p:cNvSpPr>
            <p:nvPr/>
          </p:nvSpPr>
          <p:spPr bwMode="auto">
            <a:xfrm>
              <a:off x="7643757" y="4725891"/>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C</a:t>
              </a:r>
            </a:p>
          </p:txBody>
        </p:sp>
        <p:sp>
          <p:nvSpPr>
            <p:cNvPr id="180" name="Rectangle 26"/>
            <p:cNvSpPr>
              <a:spLocks noChangeArrowheads="1"/>
            </p:cNvSpPr>
            <p:nvPr/>
          </p:nvSpPr>
          <p:spPr bwMode="auto">
            <a:xfrm>
              <a:off x="7359007" y="4980544"/>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E</a:t>
              </a:r>
            </a:p>
          </p:txBody>
        </p:sp>
        <p:sp>
          <p:nvSpPr>
            <p:cNvPr id="181" name="Rectangle 30"/>
            <p:cNvSpPr>
              <a:spLocks noChangeArrowheads="1"/>
            </p:cNvSpPr>
            <p:nvPr/>
          </p:nvSpPr>
          <p:spPr bwMode="auto">
            <a:xfrm>
              <a:off x="7643757" y="4980544"/>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F</a:t>
              </a:r>
            </a:p>
          </p:txBody>
        </p:sp>
        <p:sp>
          <p:nvSpPr>
            <p:cNvPr id="183" name="四角形吹き出し 182"/>
            <p:cNvSpPr/>
            <p:nvPr/>
          </p:nvSpPr>
          <p:spPr>
            <a:xfrm>
              <a:off x="5951827" y="4889243"/>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重複</a:t>
              </a:r>
              <a:r>
                <a:rPr kumimoji="1" lang="ja-JP" altLang="en-US" sz="1000">
                  <a:solidFill>
                    <a:srgbClr val="FFFFFF"/>
                  </a:solidFill>
                  <a:latin typeface="メイリオ"/>
                  <a:ea typeface="メイリオ"/>
                  <a:cs typeface="メイリオ"/>
                </a:rPr>
                <a:t>データを排除</a:t>
              </a:r>
              <a:endParaRPr kumimoji="1" lang="ja-JP" altLang="en-US" sz="1000" dirty="0">
                <a:solidFill>
                  <a:srgbClr val="FFFFFF"/>
                </a:solidFill>
                <a:latin typeface="メイリオ"/>
                <a:ea typeface="メイリオ"/>
                <a:cs typeface="メイリオ"/>
              </a:endParaRPr>
            </a:p>
          </p:txBody>
        </p:sp>
        <p:sp>
          <p:nvSpPr>
            <p:cNvPr id="186" name="上矢印 185"/>
            <p:cNvSpPr/>
            <p:nvPr/>
          </p:nvSpPr>
          <p:spPr>
            <a:xfrm>
              <a:off x="7059651"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1072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US" altLang="ja-JP" sz="2800" dirty="0">
                <a:ea typeface="ＭＳ Ｐゴシック" pitchFamily="50" charset="-128"/>
              </a:rPr>
              <a:t>SDN</a:t>
            </a:r>
            <a:r>
              <a:rPr lang="ja-JP" altLang="en-US" sz="2800" dirty="0">
                <a:ea typeface="ＭＳ Ｐゴシック" pitchFamily="50" charset="-128"/>
              </a:rPr>
              <a:t>（</a:t>
            </a:r>
            <a:r>
              <a:rPr lang="en-US" altLang="ja-JP" sz="2800" dirty="0">
                <a:ea typeface="ＭＳ Ｐゴシック" pitchFamily="50" charset="-128"/>
              </a:rPr>
              <a:t>Software Defined Networking</a:t>
            </a:r>
            <a:r>
              <a:rPr lang="ja-JP" altLang="en-US" sz="2800" dirty="0">
                <a:ea typeface="ＭＳ Ｐゴシック" pitchFamily="50" charset="-128"/>
              </a:rPr>
              <a:t>）</a:t>
            </a: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六角形 156"/>
          <p:cNvSpPr/>
          <p:nvPr/>
        </p:nvSpPr>
        <p:spPr bwMode="auto">
          <a:xfrm>
            <a:off x="3848100" y="57150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baseline="0" dirty="0" err="1">
                <a:ln>
                  <a:noFill/>
                </a:ln>
                <a:solidFill>
                  <a:srgbClr val="FFFFFF"/>
                </a:solidFill>
                <a:effectLst/>
                <a:latin typeface="Arial" charset="0"/>
                <a:ea typeface="HG丸ｺﾞｼｯｸM-PRO" pitchFamily="50" charset="-128"/>
              </a:rPr>
              <a:t>QoS</a:t>
            </a:r>
            <a:r>
              <a:rPr kumimoji="0" lang="ja-JP" altLang="en-US" sz="800" b="0" i="0" u="none" strike="noStrike" cap="none" normalizeH="0" baseline="0" dirty="0">
                <a:ln>
                  <a:noFill/>
                </a:ln>
                <a:solidFill>
                  <a:srgbClr val="FFFFFF"/>
                </a:solidFill>
                <a:effectLst/>
                <a:latin typeface="Arial" charset="0"/>
                <a:ea typeface="HG丸ｺﾞｼｯｸM-PRO" pitchFamily="50" charset="-128"/>
              </a:rPr>
              <a:t>・セキュリティ</a:t>
            </a:r>
          </a:p>
        </p:txBody>
      </p:sp>
      <p:sp>
        <p:nvSpPr>
          <p:cNvPr id="158" name="六角形 157"/>
          <p:cNvSpPr/>
          <p:nvPr/>
        </p:nvSpPr>
        <p:spPr bwMode="auto">
          <a:xfrm>
            <a:off x="3848100" y="60198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Arial" charset="0"/>
                <a:ea typeface="HG丸ｺﾞｼｯｸM-PRO" pitchFamily="50" charset="-128"/>
              </a:rPr>
              <a:t>機　能</a:t>
            </a:r>
          </a:p>
        </p:txBody>
      </p:sp>
      <p:sp>
        <p:nvSpPr>
          <p:cNvPr id="159" name="六角形 158"/>
          <p:cNvSpPr/>
          <p:nvPr/>
        </p:nvSpPr>
        <p:spPr bwMode="auto">
          <a:xfrm>
            <a:off x="3848100" y="63246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Arial" charset="0"/>
                <a:ea typeface="HG丸ｺﾞｼｯｸM-PRO" pitchFamily="50" charset="-128"/>
              </a:rPr>
              <a:t>制　御</a:t>
            </a:r>
          </a:p>
        </p:txBody>
      </p:sp>
      <p:sp>
        <p:nvSpPr>
          <p:cNvPr id="161" name="角丸四角形 160"/>
          <p:cNvSpPr/>
          <p:nvPr/>
        </p:nvSpPr>
        <p:spPr bwMode="auto">
          <a:xfrm>
            <a:off x="457200" y="57150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HG丸ｺﾞｼｯｸM-PRO"/>
                <a:ea typeface="HG丸ｺﾞｼｯｸM-PRO"/>
                <a:cs typeface="HG丸ｺﾞｼｯｸM-PRO"/>
              </a:rPr>
              <a:t>パケットの種類に応じて設定</a:t>
            </a:r>
          </a:p>
        </p:txBody>
      </p:sp>
      <p:sp>
        <p:nvSpPr>
          <p:cNvPr id="162" name="角丸四角形 161"/>
          <p:cNvSpPr/>
          <p:nvPr/>
        </p:nvSpPr>
        <p:spPr bwMode="auto">
          <a:xfrm>
            <a:off x="457200" y="60198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HG丸ｺﾞｼｯｸM-PRO"/>
                <a:ea typeface="HG丸ｺﾞｼｯｸM-PRO"/>
                <a:cs typeface="HG丸ｺﾞｼｯｸM-PRO"/>
              </a:rPr>
              <a:t>物理構成に依存</a:t>
            </a:r>
          </a:p>
        </p:txBody>
      </p:sp>
      <p:sp>
        <p:nvSpPr>
          <p:cNvPr id="163" name="角丸四角形 162"/>
          <p:cNvSpPr/>
          <p:nvPr/>
        </p:nvSpPr>
        <p:spPr bwMode="auto">
          <a:xfrm>
            <a:off x="457200" y="63246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HG丸ｺﾞｼｯｸM-PRO"/>
                <a:ea typeface="HG丸ｺﾞｼｯｸM-PRO"/>
                <a:cs typeface="HG丸ｺﾞｼｯｸM-PRO"/>
              </a:rPr>
              <a:t>機器ごとに個別・手動制御</a:t>
            </a:r>
          </a:p>
        </p:txBody>
      </p:sp>
      <p:grpSp>
        <p:nvGrpSpPr>
          <p:cNvPr id="227" name="図形グループ 226"/>
          <p:cNvGrpSpPr/>
          <p:nvPr/>
        </p:nvGrpSpPr>
        <p:grpSpPr>
          <a:xfrm>
            <a:off x="1339850" y="4229411"/>
            <a:ext cx="2197100" cy="1422400"/>
            <a:chOff x="1397000" y="2749550"/>
            <a:chExt cx="2197100" cy="1422400"/>
          </a:xfrm>
        </p:grpSpPr>
        <p:sp>
          <p:nvSpPr>
            <p:cNvPr id="226" name="円/楕円 225"/>
            <p:cNvSpPr/>
            <p:nvPr/>
          </p:nvSpPr>
          <p:spPr>
            <a:xfrm>
              <a:off x="1397000" y="274955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 name="直線コネクタ 4"/>
            <p:cNvCxnSpPr>
              <a:stCxn id="109" idx="1"/>
              <a:endCxn id="2"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a:stCxn id="114" idx="1"/>
              <a:endCxn id="2"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8" idx="1"/>
              <a:endCxn id="2"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09" idx="3"/>
              <a:endCxn id="115"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p:cNvCxnSpPr>
              <a:stCxn id="118" idx="3"/>
              <a:endCxn id="119"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p:cNvCxnSpPr>
              <a:stCxn id="114" idx="3"/>
              <a:endCxn id="116"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15" idx="3"/>
              <a:endCxn id="117"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4" name="直線コネクタ 143"/>
            <p:cNvCxnSpPr>
              <a:stCxn id="117" idx="1"/>
              <a:endCxn id="116"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9" name="直線コネクタ 168"/>
            <p:cNvCxnSpPr>
              <a:stCxn id="117" idx="1"/>
              <a:endCxn id="119"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97" name="図形グループ 196"/>
          <p:cNvGrpSpPr/>
          <p:nvPr/>
        </p:nvGrpSpPr>
        <p:grpSpPr>
          <a:xfrm>
            <a:off x="1339850" y="2728386"/>
            <a:ext cx="2197100" cy="1422400"/>
            <a:chOff x="1397000" y="2698750"/>
            <a:chExt cx="2197100" cy="1422400"/>
          </a:xfrm>
        </p:grpSpPr>
        <p:sp>
          <p:nvSpPr>
            <p:cNvPr id="198" name="円/楕円 197"/>
            <p:cNvSpPr/>
            <p:nvPr/>
          </p:nvSpPr>
          <p:spPr>
            <a:xfrm>
              <a:off x="1397000" y="26987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01" idx="1"/>
              <a:endCxn id="200"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p:cNvCxnSpPr>
              <a:stCxn id="202" idx="1"/>
              <a:endCxn id="200"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p:cNvCxnSpPr>
              <a:stCxn id="207" idx="1"/>
              <a:endCxn id="200"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2" name="直線コネクタ 211"/>
            <p:cNvCxnSpPr>
              <a:stCxn id="201" idx="3"/>
              <a:endCxn id="204"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直線コネクタ 212"/>
            <p:cNvCxnSpPr>
              <a:stCxn id="207" idx="3"/>
              <a:endCxn id="208"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p:cNvCxnSpPr>
              <a:stCxn id="202" idx="3"/>
              <a:endCxn id="205"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5" name="直線コネクタ 214"/>
            <p:cNvCxnSpPr>
              <a:stCxn id="204" idx="3"/>
              <a:endCxn id="206"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直線コネクタ 215"/>
            <p:cNvCxnSpPr>
              <a:stCxn id="206" idx="1"/>
              <a:endCxn id="205"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直線コネクタ 216"/>
            <p:cNvCxnSpPr>
              <a:stCxn id="206" idx="1"/>
              <a:endCxn id="208"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1339850" y="1204386"/>
            <a:ext cx="2197100" cy="1422400"/>
            <a:chOff x="1397000" y="2749550"/>
            <a:chExt cx="2197100" cy="1422400"/>
          </a:xfrm>
        </p:grpSpPr>
        <p:sp>
          <p:nvSpPr>
            <p:cNvPr id="172" name="円/楕円 171"/>
            <p:cNvSpPr/>
            <p:nvPr/>
          </p:nvSpPr>
          <p:spPr>
            <a:xfrm>
              <a:off x="1397000" y="2749550"/>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正方形/長方形 172"/>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正方形/長方形 173"/>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正方形/長方形 177"/>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正方形/長方形 178"/>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正方形/長方形 180"/>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4" name="直線コネクタ 183"/>
            <p:cNvCxnSpPr>
              <a:stCxn id="174" idx="1"/>
              <a:endCxn id="173"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8" idx="1"/>
              <a:endCxn id="173"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82" idx="1"/>
              <a:endCxn id="173"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4" idx="3"/>
              <a:endCxn id="179"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82" idx="3"/>
              <a:endCxn id="183"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8" idx="3"/>
              <a:endCxn id="180"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0" name="直線コネクタ 189"/>
            <p:cNvCxnSpPr>
              <a:stCxn id="179" idx="3"/>
              <a:endCxn id="181"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1" name="直線コネクタ 190"/>
            <p:cNvCxnSpPr>
              <a:stCxn id="181" idx="1"/>
              <a:endCxn id="180"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81" idx="1"/>
              <a:endCxn id="183"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61" name="ホームベース 60"/>
          <p:cNvSpPr/>
          <p:nvPr/>
        </p:nvSpPr>
        <p:spPr>
          <a:xfrm>
            <a:off x="4572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物理</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A</a:t>
            </a:r>
            <a:endParaRPr kumimoji="1" lang="ja-JP" altLang="en-US" sz="1200" dirty="0">
              <a:solidFill>
                <a:srgbClr val="FFFFFF"/>
              </a:solidFill>
              <a:latin typeface="ＭＳ Ｐゴシック"/>
              <a:ea typeface="ＭＳ Ｐゴシック"/>
              <a:cs typeface="ＭＳ Ｐゴシック"/>
            </a:endParaRPr>
          </a:p>
        </p:txBody>
      </p:sp>
      <p:sp>
        <p:nvSpPr>
          <p:cNvPr id="309" name="ホームベース 308"/>
          <p:cNvSpPr/>
          <p:nvPr/>
        </p:nvSpPr>
        <p:spPr>
          <a:xfrm>
            <a:off x="457200" y="3220511"/>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物理</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B</a:t>
            </a:r>
            <a:endParaRPr kumimoji="1" lang="ja-JP" altLang="en-US" sz="1200" dirty="0">
              <a:solidFill>
                <a:srgbClr val="FFFFFF"/>
              </a:solidFill>
              <a:latin typeface="ＭＳ Ｐゴシック"/>
              <a:ea typeface="ＭＳ Ｐゴシック"/>
              <a:cs typeface="ＭＳ Ｐゴシック"/>
            </a:endParaRPr>
          </a:p>
        </p:txBody>
      </p:sp>
      <p:sp>
        <p:nvSpPr>
          <p:cNvPr id="310" name="ホームベース 309"/>
          <p:cNvSpPr/>
          <p:nvPr/>
        </p:nvSpPr>
        <p:spPr>
          <a:xfrm>
            <a:off x="460375" y="4664386"/>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物理</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C</a:t>
            </a:r>
            <a:endParaRPr kumimoji="1" lang="ja-JP" altLang="en-US" sz="1200" dirty="0">
              <a:solidFill>
                <a:srgbClr val="FFFFFF"/>
              </a:solidFill>
              <a:latin typeface="ＭＳ Ｐゴシック"/>
              <a:ea typeface="ＭＳ Ｐゴシック"/>
              <a:cs typeface="ＭＳ Ｐゴシック"/>
            </a:endParaRPr>
          </a:p>
        </p:txBody>
      </p:sp>
      <p:sp>
        <p:nvSpPr>
          <p:cNvPr id="64" name="テキスト ボックス 63"/>
          <p:cNvSpPr txBox="1"/>
          <p:nvPr/>
        </p:nvSpPr>
        <p:spPr>
          <a:xfrm>
            <a:off x="1384300" y="820240"/>
            <a:ext cx="2059278" cy="369332"/>
          </a:xfrm>
          <a:prstGeom prst="rect">
            <a:avLst/>
          </a:prstGeom>
          <a:noFill/>
        </p:spPr>
        <p:txBody>
          <a:bodyPr wrap="none" rtlCol="0">
            <a:spAutoFit/>
          </a:bodyPr>
          <a:lstStyle/>
          <a:p>
            <a:pPr algn="ctr"/>
            <a:r>
              <a:rPr kumimoji="1" lang="ja-JP" altLang="en-US" dirty="0">
                <a:solidFill>
                  <a:schemeClr val="tx1">
                    <a:lumMod val="50000"/>
                    <a:lumOff val="50000"/>
                  </a:schemeClr>
                </a:solidFill>
              </a:rPr>
              <a:t>従来のネットワーク</a:t>
            </a:r>
          </a:p>
        </p:txBody>
      </p:sp>
      <p:grpSp>
        <p:nvGrpSpPr>
          <p:cNvPr id="3" name="図形グループ 2"/>
          <p:cNvGrpSpPr/>
          <p:nvPr/>
        </p:nvGrpSpPr>
        <p:grpSpPr>
          <a:xfrm>
            <a:off x="4666818" y="820240"/>
            <a:ext cx="4032681" cy="5732960"/>
            <a:chOff x="4666818" y="820240"/>
            <a:chExt cx="4032681" cy="5732960"/>
          </a:xfrm>
        </p:grpSpPr>
        <p:sp>
          <p:nvSpPr>
            <p:cNvPr id="165" name="角丸四角形 164"/>
            <p:cNvSpPr/>
            <p:nvPr/>
          </p:nvSpPr>
          <p:spPr bwMode="auto">
            <a:xfrm>
              <a:off x="5352808" y="57150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HG丸ｺﾞｼｯｸM-PRO"/>
                  <a:ea typeface="HG丸ｺﾞｼｯｸM-PRO"/>
                  <a:cs typeface="HG丸ｺﾞｼｯｸM-PRO"/>
                </a:rPr>
                <a:t>アプリケーションに応じて設定</a:t>
              </a:r>
            </a:p>
          </p:txBody>
        </p:sp>
        <p:sp>
          <p:nvSpPr>
            <p:cNvPr id="166" name="角丸四角形 165"/>
            <p:cNvSpPr/>
            <p:nvPr/>
          </p:nvSpPr>
          <p:spPr bwMode="auto">
            <a:xfrm>
              <a:off x="5352808" y="60198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HG丸ｺﾞｼｯｸM-PRO"/>
                  <a:ea typeface="HG丸ｺﾞｼｯｸM-PRO"/>
                  <a:cs typeface="HG丸ｺﾞｼｯｸM-PRO"/>
                </a:rPr>
                <a:t>物理構成に関係なく、論理構成設計可能</a:t>
              </a:r>
            </a:p>
          </p:txBody>
        </p:sp>
        <p:sp>
          <p:nvSpPr>
            <p:cNvPr id="167" name="角丸四角形 166"/>
            <p:cNvSpPr/>
            <p:nvPr/>
          </p:nvSpPr>
          <p:spPr bwMode="auto">
            <a:xfrm>
              <a:off x="5352808" y="63246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baseline="0" dirty="0">
                  <a:ln>
                    <a:noFill/>
                  </a:ln>
                  <a:solidFill>
                    <a:srgbClr val="FFFFFF"/>
                  </a:solidFill>
                  <a:effectLst/>
                  <a:latin typeface="HG丸ｺﾞｼｯｸM-PRO"/>
                  <a:ea typeface="HG丸ｺﾞｼｯｸM-PRO"/>
                  <a:cs typeface="HG丸ｺﾞｼｯｸM-PRO"/>
                </a:rPr>
                <a:t>機器全体を集中制御・アプリケーション経由で制御可能</a:t>
              </a:r>
            </a:p>
          </p:txBody>
        </p:sp>
        <p:sp>
          <p:nvSpPr>
            <p:cNvPr id="219" name="円/楕円 218"/>
            <p:cNvSpPr/>
            <p:nvPr/>
          </p:nvSpPr>
          <p:spPr>
            <a:xfrm>
              <a:off x="5537200" y="251460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55816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正方形/長方形 220"/>
            <p:cNvSpPr/>
            <p:nvPr/>
          </p:nvSpPr>
          <p:spPr>
            <a:xfrm>
              <a:off x="62039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正方形/長方形 221"/>
            <p:cNvSpPr/>
            <p:nvPr/>
          </p:nvSpPr>
          <p:spPr>
            <a:xfrm>
              <a:off x="61912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67754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p:cNvSpPr/>
            <p:nvPr/>
          </p:nvSpPr>
          <p:spPr>
            <a:xfrm>
              <a:off x="67627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p:cNvSpPr/>
            <p:nvPr/>
          </p:nvSpPr>
          <p:spPr>
            <a:xfrm>
              <a:off x="73850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正方形/長方形 229"/>
            <p:cNvSpPr/>
            <p:nvPr/>
          </p:nvSpPr>
          <p:spPr>
            <a:xfrm>
              <a:off x="61912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正方形/長方形 230"/>
            <p:cNvSpPr/>
            <p:nvPr/>
          </p:nvSpPr>
          <p:spPr>
            <a:xfrm>
              <a:off x="67627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2" name="直線コネクタ 231"/>
            <p:cNvCxnSpPr>
              <a:endCxn id="220" idx="3"/>
            </p:cNvCxnSpPr>
            <p:nvPr/>
          </p:nvCxnSpPr>
          <p:spPr>
            <a:xfrm flipH="1">
              <a:off x="58737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3" name="直線コネクタ 232"/>
            <p:cNvCxnSpPr>
              <a:stCxn id="222" idx="1"/>
              <a:endCxn id="220" idx="3"/>
            </p:cNvCxnSpPr>
            <p:nvPr/>
          </p:nvCxnSpPr>
          <p:spPr>
            <a:xfrm flipH="1" flipV="1">
              <a:off x="5873750" y="321310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4" name="直線コネクタ 233"/>
            <p:cNvCxnSpPr>
              <a:stCxn id="230" idx="1"/>
              <a:endCxn id="220" idx="3"/>
            </p:cNvCxnSpPr>
            <p:nvPr/>
          </p:nvCxnSpPr>
          <p:spPr>
            <a:xfrm flipH="1">
              <a:off x="5873750" y="321310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5" name="直線コネクタ 234"/>
            <p:cNvCxnSpPr/>
            <p:nvPr/>
          </p:nvCxnSpPr>
          <p:spPr>
            <a:xfrm>
              <a:off x="6483350" y="2755900"/>
              <a:ext cx="2921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直線コネクタ 235"/>
            <p:cNvCxnSpPr>
              <a:stCxn id="230" idx="3"/>
              <a:endCxn id="231" idx="1"/>
            </p:cNvCxnSpPr>
            <p:nvPr/>
          </p:nvCxnSpPr>
          <p:spPr>
            <a:xfrm>
              <a:off x="6483350" y="32131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7" name="直線コネクタ 236"/>
            <p:cNvCxnSpPr>
              <a:stCxn id="222" idx="3"/>
              <a:endCxn id="228" idx="1"/>
            </p:cNvCxnSpPr>
            <p:nvPr/>
          </p:nvCxnSpPr>
          <p:spPr>
            <a:xfrm>
              <a:off x="6483350" y="37084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8" name="直線コネクタ 237"/>
            <p:cNvCxnSpPr>
              <a:endCxn id="229" idx="1"/>
            </p:cNvCxnSpPr>
            <p:nvPr/>
          </p:nvCxnSpPr>
          <p:spPr>
            <a:xfrm>
              <a:off x="70548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9" name="直線コネクタ 238"/>
            <p:cNvCxnSpPr>
              <a:stCxn id="229" idx="1"/>
              <a:endCxn id="228" idx="3"/>
            </p:cNvCxnSpPr>
            <p:nvPr/>
          </p:nvCxnSpPr>
          <p:spPr>
            <a:xfrm flipH="1">
              <a:off x="7054850" y="321310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0" name="直線コネクタ 239"/>
            <p:cNvCxnSpPr>
              <a:stCxn id="229" idx="1"/>
              <a:endCxn id="231" idx="3"/>
            </p:cNvCxnSpPr>
            <p:nvPr/>
          </p:nvCxnSpPr>
          <p:spPr>
            <a:xfrm flipH="1">
              <a:off x="7054850" y="321310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42" name="円/楕円 241"/>
            <p:cNvSpPr/>
            <p:nvPr/>
          </p:nvSpPr>
          <p:spPr>
            <a:xfrm>
              <a:off x="5549900" y="18732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正方形/長方形 242"/>
            <p:cNvSpPr/>
            <p:nvPr/>
          </p:nvSpPr>
          <p:spPr>
            <a:xfrm>
              <a:off x="55943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正方形/長方形 243"/>
            <p:cNvSpPr/>
            <p:nvPr/>
          </p:nvSpPr>
          <p:spPr>
            <a:xfrm>
              <a:off x="62039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正方形/長方形 245"/>
            <p:cNvSpPr/>
            <p:nvPr/>
          </p:nvSpPr>
          <p:spPr>
            <a:xfrm>
              <a:off x="61912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正方形/長方形 246"/>
            <p:cNvSpPr/>
            <p:nvPr/>
          </p:nvSpPr>
          <p:spPr>
            <a:xfrm>
              <a:off x="67754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正方形/長方形 247"/>
            <p:cNvSpPr/>
            <p:nvPr/>
          </p:nvSpPr>
          <p:spPr>
            <a:xfrm>
              <a:off x="67627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9" name="正方形/長方形 248"/>
            <p:cNvSpPr/>
            <p:nvPr/>
          </p:nvSpPr>
          <p:spPr>
            <a:xfrm>
              <a:off x="73977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0" name="正方形/長方形 249"/>
            <p:cNvSpPr/>
            <p:nvPr/>
          </p:nvSpPr>
          <p:spPr>
            <a:xfrm>
              <a:off x="62039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正方形/長方形 253"/>
            <p:cNvSpPr/>
            <p:nvPr/>
          </p:nvSpPr>
          <p:spPr>
            <a:xfrm>
              <a:off x="67754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5" name="直線コネクタ 254"/>
            <p:cNvCxnSpPr>
              <a:stCxn id="244" idx="1"/>
              <a:endCxn id="243" idx="3"/>
            </p:cNvCxnSpPr>
            <p:nvPr/>
          </p:nvCxnSpPr>
          <p:spPr>
            <a:xfrm flipH="1">
              <a:off x="5886450" y="20764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6" name="直線コネクタ 255"/>
            <p:cNvCxnSpPr>
              <a:stCxn id="246" idx="1"/>
              <a:endCxn id="243" idx="3"/>
            </p:cNvCxnSpPr>
            <p:nvPr/>
          </p:nvCxnSpPr>
          <p:spPr>
            <a:xfrm flipH="1" flipV="1">
              <a:off x="5886450" y="2571750"/>
              <a:ext cx="3048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7" name="直線コネクタ 256"/>
            <p:cNvCxnSpPr>
              <a:stCxn id="250" idx="1"/>
              <a:endCxn id="243" idx="3"/>
            </p:cNvCxnSpPr>
            <p:nvPr/>
          </p:nvCxnSpPr>
          <p:spPr>
            <a:xfrm flipH="1">
              <a:off x="5886450" y="25717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8" name="直線コネクタ 257"/>
            <p:cNvCxnSpPr>
              <a:stCxn id="244" idx="3"/>
              <a:endCxn id="247" idx="1"/>
            </p:cNvCxnSpPr>
            <p:nvPr/>
          </p:nvCxnSpPr>
          <p:spPr>
            <a:xfrm>
              <a:off x="6496050" y="20764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9" name="直線コネクタ 258"/>
            <p:cNvCxnSpPr>
              <a:stCxn id="250" idx="3"/>
              <a:endCxn id="254" idx="1"/>
            </p:cNvCxnSpPr>
            <p:nvPr/>
          </p:nvCxnSpPr>
          <p:spPr>
            <a:xfrm>
              <a:off x="6496050" y="2571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0" name="直線コネクタ 259"/>
            <p:cNvCxnSpPr/>
            <p:nvPr/>
          </p:nvCxnSpPr>
          <p:spPr>
            <a:xfrm>
              <a:off x="6483350" y="2937936"/>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1" name="直線コネクタ 260"/>
            <p:cNvCxnSpPr>
              <a:stCxn id="247" idx="3"/>
              <a:endCxn id="249" idx="1"/>
            </p:cNvCxnSpPr>
            <p:nvPr/>
          </p:nvCxnSpPr>
          <p:spPr>
            <a:xfrm>
              <a:off x="7067550" y="20764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2" name="直線コネクタ 261"/>
            <p:cNvCxnSpPr>
              <a:stCxn id="249" idx="1"/>
              <a:endCxn id="248" idx="3"/>
            </p:cNvCxnSpPr>
            <p:nvPr/>
          </p:nvCxnSpPr>
          <p:spPr>
            <a:xfrm flipH="1">
              <a:off x="7054850" y="2571750"/>
              <a:ext cx="3429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3" name="直線コネクタ 262"/>
            <p:cNvCxnSpPr>
              <a:stCxn id="249" idx="1"/>
              <a:endCxn id="254" idx="3"/>
            </p:cNvCxnSpPr>
            <p:nvPr/>
          </p:nvCxnSpPr>
          <p:spPr>
            <a:xfrm flipH="1">
              <a:off x="7067550" y="25717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65" name="円/楕円 264"/>
            <p:cNvSpPr/>
            <p:nvPr/>
          </p:nvSpPr>
          <p:spPr>
            <a:xfrm>
              <a:off x="5549900" y="1204386"/>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正方形/長方形 265"/>
            <p:cNvSpPr/>
            <p:nvPr/>
          </p:nvSpPr>
          <p:spPr>
            <a:xfrm>
              <a:off x="55943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正方形/長方形 266"/>
            <p:cNvSpPr/>
            <p:nvPr/>
          </p:nvSpPr>
          <p:spPr>
            <a:xfrm>
              <a:off x="62039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正方形/長方形 267"/>
            <p:cNvSpPr/>
            <p:nvPr/>
          </p:nvSpPr>
          <p:spPr>
            <a:xfrm>
              <a:off x="62039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正方形/長方形 268"/>
            <p:cNvSpPr/>
            <p:nvPr/>
          </p:nvSpPr>
          <p:spPr>
            <a:xfrm>
              <a:off x="67754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0" name="正方形/長方形 269"/>
            <p:cNvSpPr/>
            <p:nvPr/>
          </p:nvSpPr>
          <p:spPr>
            <a:xfrm>
              <a:off x="67754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正方形/長方形 270"/>
            <p:cNvSpPr/>
            <p:nvPr/>
          </p:nvSpPr>
          <p:spPr>
            <a:xfrm>
              <a:off x="73977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正方形/長方形 271"/>
            <p:cNvSpPr/>
            <p:nvPr/>
          </p:nvSpPr>
          <p:spPr>
            <a:xfrm>
              <a:off x="62039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正方形/長方形 272"/>
            <p:cNvSpPr/>
            <p:nvPr/>
          </p:nvSpPr>
          <p:spPr>
            <a:xfrm>
              <a:off x="67754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4" name="直線コネクタ 273"/>
            <p:cNvCxnSpPr>
              <a:stCxn id="267" idx="1"/>
              <a:endCxn id="266" idx="3"/>
            </p:cNvCxnSpPr>
            <p:nvPr/>
          </p:nvCxnSpPr>
          <p:spPr>
            <a:xfrm flipH="1">
              <a:off x="5886450" y="14202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5" name="直線コネクタ 274"/>
            <p:cNvCxnSpPr>
              <a:stCxn id="268" idx="1"/>
              <a:endCxn id="266" idx="3"/>
            </p:cNvCxnSpPr>
            <p:nvPr/>
          </p:nvCxnSpPr>
          <p:spPr>
            <a:xfrm flipH="1" flipV="1">
              <a:off x="5886450" y="19155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6" name="直線コネクタ 275"/>
            <p:cNvCxnSpPr>
              <a:stCxn id="272" idx="1"/>
              <a:endCxn id="266" idx="3"/>
            </p:cNvCxnSpPr>
            <p:nvPr/>
          </p:nvCxnSpPr>
          <p:spPr>
            <a:xfrm flipH="1">
              <a:off x="5886450" y="1915588"/>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p:cNvCxnSpPr>
              <a:stCxn id="267" idx="3"/>
              <a:endCxn id="269" idx="1"/>
            </p:cNvCxnSpPr>
            <p:nvPr/>
          </p:nvCxnSpPr>
          <p:spPr>
            <a:xfrm>
              <a:off x="6496050" y="14202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8" name="直線コネクタ 277"/>
            <p:cNvCxnSpPr>
              <a:stCxn id="272" idx="3"/>
              <a:endCxn id="273" idx="1"/>
            </p:cNvCxnSpPr>
            <p:nvPr/>
          </p:nvCxnSpPr>
          <p:spPr>
            <a:xfrm>
              <a:off x="6496050" y="19155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9" name="直線コネクタ 278"/>
            <p:cNvCxnSpPr>
              <a:stCxn id="268" idx="3"/>
              <a:endCxn id="270" idx="1"/>
            </p:cNvCxnSpPr>
            <p:nvPr/>
          </p:nvCxnSpPr>
          <p:spPr>
            <a:xfrm>
              <a:off x="6496050" y="24108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0" name="直線コネクタ 279"/>
            <p:cNvCxnSpPr>
              <a:stCxn id="269" idx="3"/>
              <a:endCxn id="271" idx="1"/>
            </p:cNvCxnSpPr>
            <p:nvPr/>
          </p:nvCxnSpPr>
          <p:spPr>
            <a:xfrm>
              <a:off x="7067550" y="14202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1" name="直線コネクタ 280"/>
            <p:cNvCxnSpPr>
              <a:stCxn id="271" idx="1"/>
              <a:endCxn id="270" idx="3"/>
            </p:cNvCxnSpPr>
            <p:nvPr/>
          </p:nvCxnSpPr>
          <p:spPr>
            <a:xfrm flipH="1">
              <a:off x="7067550" y="19155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2" name="直線コネクタ 281"/>
            <p:cNvCxnSpPr>
              <a:stCxn id="271" idx="1"/>
              <a:endCxn id="273" idx="3"/>
            </p:cNvCxnSpPr>
            <p:nvPr/>
          </p:nvCxnSpPr>
          <p:spPr>
            <a:xfrm flipH="1">
              <a:off x="7067550" y="1915588"/>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83" name="図形グループ 282"/>
            <p:cNvGrpSpPr/>
            <p:nvPr/>
          </p:nvGrpSpPr>
          <p:grpSpPr>
            <a:xfrm>
              <a:off x="5549900" y="4216711"/>
              <a:ext cx="2197100" cy="1422400"/>
              <a:chOff x="1397000" y="2749550"/>
              <a:chExt cx="2197100" cy="1422400"/>
            </a:xfrm>
          </p:grpSpPr>
          <p:sp>
            <p:nvSpPr>
              <p:cNvPr id="284" name="円/楕円 283"/>
              <p:cNvSpPr/>
              <p:nvPr/>
            </p:nvSpPr>
            <p:spPr>
              <a:xfrm>
                <a:off x="1397000" y="2749550"/>
                <a:ext cx="2197100" cy="1422400"/>
              </a:xfrm>
              <a:prstGeom prst="ellipse">
                <a:avLst/>
              </a:prstGeom>
              <a:solidFill>
                <a:srgbClr val="FF66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5" name="正方形/長方形 284"/>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正方形/長方形 285"/>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正方形/長方形 286"/>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正方形/長方形 287"/>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9" name="正方形/長方形 288"/>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正方形/長方形 289"/>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1" name="正方形/長方形 290"/>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正方形/長方形 291"/>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a:stCxn id="286" idx="1"/>
                <a:endCxn id="285"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4" name="直線コネクタ 293"/>
              <p:cNvCxnSpPr>
                <a:stCxn id="287" idx="1"/>
                <a:endCxn id="285"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5" name="直線コネクタ 294"/>
              <p:cNvCxnSpPr>
                <a:stCxn id="291" idx="1"/>
                <a:endCxn id="285"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6" name="直線コネクタ 295"/>
              <p:cNvCxnSpPr>
                <a:stCxn id="286" idx="3"/>
                <a:endCxn id="288"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7" name="直線コネクタ 296"/>
              <p:cNvCxnSpPr>
                <a:stCxn id="291" idx="3"/>
                <a:endCxn id="292"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8" name="直線コネクタ 297"/>
              <p:cNvCxnSpPr>
                <a:stCxn id="287" idx="3"/>
                <a:endCxn id="289"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9" name="直線コネクタ 298"/>
              <p:cNvCxnSpPr>
                <a:stCxn id="288" idx="3"/>
                <a:endCxn id="290"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0" name="直線コネクタ 299"/>
              <p:cNvCxnSpPr>
                <a:stCxn id="290" idx="1"/>
                <a:endCxn id="289"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1" name="直線コネクタ 300"/>
              <p:cNvCxnSpPr>
                <a:stCxn id="290" idx="1"/>
                <a:endCxn id="292"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4857991" y="4229411"/>
              <a:ext cx="494818" cy="531668"/>
              <a:chOff x="2667295" y="1059799"/>
              <a:chExt cx="681672" cy="722281"/>
            </a:xfrm>
          </p:grpSpPr>
          <p:sp>
            <p:nvSpPr>
              <p:cNvPr id="303" name="角丸四角形 30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04" name="図 3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48" name="上矢印 47"/>
            <p:cNvSpPr/>
            <p:nvPr/>
          </p:nvSpPr>
          <p:spPr>
            <a:xfrm>
              <a:off x="5886450" y="3867150"/>
              <a:ext cx="1504950" cy="343055"/>
            </a:xfrm>
            <a:prstGeom prst="upArrow">
              <a:avLst>
                <a:gd name="adj1" fmla="val 68333"/>
                <a:gd name="adj2" fmla="val 500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仮想化</a:t>
              </a:r>
            </a:p>
          </p:txBody>
        </p:sp>
        <p:sp>
          <p:nvSpPr>
            <p:cNvPr id="311" name="ホームベース 310"/>
            <p:cNvSpPr/>
            <p:nvPr/>
          </p:nvSpPr>
          <p:spPr>
            <a:xfrm flipH="1">
              <a:off x="77343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仮想</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A</a:t>
              </a:r>
              <a:endParaRPr kumimoji="1" lang="ja-JP" altLang="en-US" sz="1200" dirty="0">
                <a:solidFill>
                  <a:srgbClr val="FFFFFF"/>
                </a:solidFill>
                <a:latin typeface="ＭＳ Ｐゴシック"/>
                <a:ea typeface="ＭＳ Ｐゴシック"/>
                <a:cs typeface="ＭＳ Ｐゴシック"/>
              </a:endParaRPr>
            </a:p>
          </p:txBody>
        </p:sp>
        <p:sp>
          <p:nvSpPr>
            <p:cNvPr id="312" name="ホームベース 311"/>
            <p:cNvSpPr/>
            <p:nvPr/>
          </p:nvSpPr>
          <p:spPr>
            <a:xfrm flipH="1">
              <a:off x="7734300" y="2314575"/>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仮想</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B</a:t>
              </a:r>
              <a:endParaRPr kumimoji="1" lang="ja-JP" altLang="en-US" sz="1200" dirty="0">
                <a:solidFill>
                  <a:srgbClr val="FFFFFF"/>
                </a:solidFill>
                <a:latin typeface="ＭＳ Ｐゴシック"/>
                <a:ea typeface="ＭＳ Ｐゴシック"/>
                <a:cs typeface="ＭＳ Ｐゴシック"/>
              </a:endParaRPr>
            </a:p>
          </p:txBody>
        </p:sp>
        <p:sp>
          <p:nvSpPr>
            <p:cNvPr id="313" name="ホームベース 312"/>
            <p:cNvSpPr/>
            <p:nvPr/>
          </p:nvSpPr>
          <p:spPr>
            <a:xfrm flipH="1">
              <a:off x="7747000" y="2979522"/>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仮想</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C</a:t>
              </a:r>
              <a:endParaRPr kumimoji="1" lang="ja-JP" altLang="en-US" sz="1200" dirty="0">
                <a:solidFill>
                  <a:srgbClr val="FFFFFF"/>
                </a:solidFill>
                <a:latin typeface="ＭＳ Ｐゴシック"/>
                <a:ea typeface="ＭＳ Ｐゴシック"/>
                <a:cs typeface="ＭＳ Ｐゴシック"/>
              </a:endParaRPr>
            </a:p>
          </p:txBody>
        </p:sp>
        <p:sp>
          <p:nvSpPr>
            <p:cNvPr id="314" name="ホームベース 313"/>
            <p:cNvSpPr/>
            <p:nvPr/>
          </p:nvSpPr>
          <p:spPr>
            <a:xfrm flipH="1">
              <a:off x="7759700" y="4658036"/>
              <a:ext cx="882650" cy="514350"/>
            </a:xfrm>
            <a:prstGeom prst="homePlate">
              <a:avLst>
                <a:gd name="adj" fmla="val 2654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物理</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p:txBody>
        </p:sp>
        <p:sp>
          <p:nvSpPr>
            <p:cNvPr id="62" name="右矢印 61"/>
            <p:cNvSpPr/>
            <p:nvPr/>
          </p:nvSpPr>
          <p:spPr>
            <a:xfrm>
              <a:off x="5403850" y="4305611"/>
              <a:ext cx="577850" cy="352425"/>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p:cNvSpPr txBox="1"/>
            <p:nvPr/>
          </p:nvSpPr>
          <p:spPr>
            <a:xfrm>
              <a:off x="4666818" y="4742340"/>
              <a:ext cx="800219" cy="276999"/>
            </a:xfrm>
            <a:prstGeom prst="rect">
              <a:avLst/>
            </a:prstGeom>
            <a:noFill/>
          </p:spPr>
          <p:txBody>
            <a:bodyPr wrap="none" rtlCol="0">
              <a:spAutoFit/>
            </a:bodyPr>
            <a:lstStyle/>
            <a:p>
              <a:r>
                <a:rPr lang="ja-JP" altLang="en-US" sz="1200" dirty="0"/>
                <a:t>集中</a:t>
              </a:r>
              <a:r>
                <a:rPr kumimoji="1" lang="ja-JP" altLang="en-US" sz="1200" dirty="0"/>
                <a:t>制御</a:t>
              </a:r>
            </a:p>
          </p:txBody>
        </p:sp>
        <p:sp>
          <p:nvSpPr>
            <p:cNvPr id="325" name="テキスト ボックス 324"/>
            <p:cNvSpPr txBox="1"/>
            <p:nvPr/>
          </p:nvSpPr>
          <p:spPr>
            <a:xfrm>
              <a:off x="4892300" y="820240"/>
              <a:ext cx="3499613" cy="369332"/>
            </a:xfrm>
            <a:prstGeom prst="rect">
              <a:avLst/>
            </a:prstGeom>
            <a:noFill/>
          </p:spPr>
          <p:txBody>
            <a:bodyPr wrap="none" rtlCol="0">
              <a:spAutoFit/>
            </a:bodyPr>
            <a:lstStyle/>
            <a:p>
              <a:pPr algn="ctr"/>
              <a:r>
                <a:rPr kumimoji="1" lang="en-US" altLang="ja-JP" dirty="0">
                  <a:solidFill>
                    <a:srgbClr val="0000FF"/>
                  </a:solidFill>
                </a:rPr>
                <a:t>SDN(Software Defined Networking) </a:t>
              </a:r>
              <a:endParaRPr kumimoji="1" lang="ja-JP" altLang="en-US" dirty="0">
                <a:solidFill>
                  <a:srgbClr val="0000FF"/>
                </a:solidFill>
              </a:endParaRPr>
            </a:p>
          </p:txBody>
        </p:sp>
      </p:grpSp>
    </p:spTree>
    <p:extLst>
      <p:ext uri="{BB962C8B-B14F-4D97-AF65-F5344CB8AC3E}">
        <p14:creationId xmlns:p14="http://schemas.microsoft.com/office/powerpoint/2010/main" val="1615221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pitchFamily="34" charset="0"/>
                <a:ea typeface="HGP創英角ｺﾞｼｯｸUB" pitchFamily="50" charset="-128"/>
                <a:cs typeface="Arial" pitchFamily="34" charset="0"/>
              </a:rPr>
              <a:t>サーバーの仮想化</a:t>
            </a:r>
            <a:endParaRPr lang="en-US" altLang="ja-JP" sz="2400" dirty="0">
              <a:solidFill>
                <a:schemeClr val="bg1"/>
              </a:solidFill>
              <a:latin typeface="Arial" pitchFamily="34" charset="0"/>
              <a:ea typeface="HGP創英角ｺﾞｼｯｸUB" pitchFamily="50" charset="-128"/>
              <a:cs typeface="Arial" pitchFamily="34" charset="0"/>
            </a:endParaRPr>
          </a:p>
          <a:p>
            <a:pPr algn="r"/>
            <a:r>
              <a:rPr lang="ja-JP" altLang="en-US" sz="2400" dirty="0">
                <a:solidFill>
                  <a:schemeClr val="bg1"/>
                </a:solidFill>
                <a:latin typeface="Arial" pitchFamily="34" charset="0"/>
                <a:ea typeface="HGP創英角ｺﾞｼｯｸUB" pitchFamily="50" charset="-128"/>
                <a:cs typeface="Arial" pitchFamily="34" charset="0"/>
              </a:rPr>
              <a:t>そのメリットと課題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101249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a:xfrm>
            <a:off x="152400" y="152400"/>
            <a:ext cx="8991600" cy="533400"/>
          </a:xfrm>
        </p:spPr>
        <p:txBody>
          <a:bodyPr/>
          <a:lstStyle/>
          <a:p>
            <a:r>
              <a:rPr lang="ja-JP" altLang="en-US" sz="2800" dirty="0">
                <a:ea typeface="ＭＳ Ｐゴシック" pitchFamily="50" charset="-128"/>
              </a:rPr>
              <a:t>サーバーの仮想化／物理的資源の削減</a:t>
            </a:r>
          </a:p>
        </p:txBody>
      </p:sp>
      <p:sp>
        <p:nvSpPr>
          <p:cNvPr id="769027" name="AutoShape 3"/>
          <p:cNvSpPr>
            <a:spLocks noChangeArrowheads="1"/>
          </p:cNvSpPr>
          <p:nvPr/>
        </p:nvSpPr>
        <p:spPr bwMode="auto">
          <a:xfrm>
            <a:off x="388938" y="1080750"/>
            <a:ext cx="4191000" cy="5257800"/>
          </a:xfrm>
          <a:prstGeom prst="roundRect">
            <a:avLst>
              <a:gd name="adj" fmla="val 3472"/>
            </a:avLst>
          </a:prstGeom>
          <a:solidFill>
            <a:schemeClr val="bg1"/>
          </a:solidFill>
          <a:ln w="38100" algn="ctr">
            <a:solidFill>
              <a:srgbClr val="4168A7"/>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07" name="角丸四角形 2"/>
          <p:cNvSpPr>
            <a:spLocks noChangeArrowheads="1"/>
          </p:cNvSpPr>
          <p:nvPr/>
        </p:nvSpPr>
        <p:spPr bwMode="auto">
          <a:xfrm>
            <a:off x="657670" y="1580797"/>
            <a:ext cx="85681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1509" name="角丸四角形 4"/>
          <p:cNvSpPr>
            <a:spLocks noChangeArrowheads="1"/>
          </p:cNvSpPr>
          <p:nvPr/>
        </p:nvSpPr>
        <p:spPr bwMode="auto">
          <a:xfrm>
            <a:off x="1575473" y="1580797"/>
            <a:ext cx="85681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1511" name="角丸四角形 6"/>
          <p:cNvSpPr>
            <a:spLocks noChangeArrowheads="1"/>
          </p:cNvSpPr>
          <p:nvPr/>
        </p:nvSpPr>
        <p:spPr bwMode="auto">
          <a:xfrm>
            <a:off x="2493275" y="1580797"/>
            <a:ext cx="85681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1513" name="角丸四角形 8"/>
          <p:cNvSpPr>
            <a:spLocks noChangeArrowheads="1"/>
          </p:cNvSpPr>
          <p:nvPr/>
        </p:nvSpPr>
        <p:spPr bwMode="auto">
          <a:xfrm>
            <a:off x="3410168" y="1580797"/>
            <a:ext cx="85681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1508" name="角丸四角形 3"/>
          <p:cNvSpPr>
            <a:spLocks noChangeArrowheads="1"/>
          </p:cNvSpPr>
          <p:nvPr/>
        </p:nvSpPr>
        <p:spPr bwMode="auto">
          <a:xfrm>
            <a:off x="718193" y="2795249"/>
            <a:ext cx="734131" cy="642938"/>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lgn="ctr">
              <a:defRPr/>
            </a:pPr>
            <a:r>
              <a:rPr lang="en-US" altLang="ja-JP" sz="1200" dirty="0">
                <a:solidFill>
                  <a:srgbClr val="FFFFFF"/>
                </a:solidFill>
                <a:effectLst/>
                <a:latin typeface="Arial" pitchFamily="34" charset="0"/>
                <a:ea typeface="HGP創英角ｺﾞｼｯｸUB" pitchFamily="50" charset="-128"/>
                <a:cs typeface="Arial" pitchFamily="34" charset="0"/>
              </a:rPr>
              <a:t>CPU</a:t>
            </a:r>
          </a:p>
          <a:p>
            <a:pPr algn="ctr">
              <a:defRPr/>
            </a:pPr>
            <a:r>
              <a:rPr lang="ja-JP" altLang="en-US" sz="1200" dirty="0">
                <a:solidFill>
                  <a:srgbClr val="FFFFFF"/>
                </a:solidFill>
                <a:effectLst/>
                <a:latin typeface="Arial" pitchFamily="34" charset="0"/>
                <a:ea typeface="HGP創英角ｺﾞｼｯｸUB" pitchFamily="50" charset="-128"/>
                <a:cs typeface="Arial" pitchFamily="34" charset="0"/>
              </a:rPr>
              <a:t>使用率</a:t>
            </a:r>
          </a:p>
        </p:txBody>
      </p:sp>
      <p:sp>
        <p:nvSpPr>
          <p:cNvPr id="19" name="角丸四角形 3"/>
          <p:cNvSpPr>
            <a:spLocks noChangeArrowheads="1"/>
          </p:cNvSpPr>
          <p:nvPr/>
        </p:nvSpPr>
        <p:spPr bwMode="auto">
          <a:xfrm>
            <a:off x="3472282" y="2938119"/>
            <a:ext cx="733482" cy="500062"/>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0" name="角丸四角形 3"/>
          <p:cNvSpPr>
            <a:spLocks noChangeArrowheads="1"/>
          </p:cNvSpPr>
          <p:nvPr/>
        </p:nvSpPr>
        <p:spPr bwMode="auto">
          <a:xfrm>
            <a:off x="1636002" y="3152433"/>
            <a:ext cx="734132" cy="285748"/>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1" name="角丸四角形 3"/>
          <p:cNvSpPr>
            <a:spLocks noChangeArrowheads="1"/>
          </p:cNvSpPr>
          <p:nvPr/>
        </p:nvSpPr>
        <p:spPr bwMode="auto">
          <a:xfrm>
            <a:off x="2554471" y="2652367"/>
            <a:ext cx="733482" cy="785814"/>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2" name="角丸四角形 2"/>
          <p:cNvSpPr>
            <a:spLocks noChangeArrowheads="1"/>
          </p:cNvSpPr>
          <p:nvPr/>
        </p:nvSpPr>
        <p:spPr bwMode="auto">
          <a:xfrm>
            <a:off x="657225" y="3933489"/>
            <a:ext cx="85725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4" name="角丸四角形 4"/>
          <p:cNvSpPr>
            <a:spLocks noChangeArrowheads="1"/>
          </p:cNvSpPr>
          <p:nvPr/>
        </p:nvSpPr>
        <p:spPr bwMode="auto">
          <a:xfrm>
            <a:off x="1574800" y="3933489"/>
            <a:ext cx="85725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3" name="角丸四角形 3"/>
          <p:cNvSpPr>
            <a:spLocks noChangeArrowheads="1"/>
          </p:cNvSpPr>
          <p:nvPr/>
        </p:nvSpPr>
        <p:spPr bwMode="auto">
          <a:xfrm>
            <a:off x="717550" y="5147927"/>
            <a:ext cx="734359" cy="642938"/>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5" name="角丸四角形 3"/>
          <p:cNvSpPr>
            <a:spLocks noChangeArrowheads="1"/>
          </p:cNvSpPr>
          <p:nvPr/>
        </p:nvSpPr>
        <p:spPr bwMode="auto">
          <a:xfrm>
            <a:off x="1635499" y="5290802"/>
            <a:ext cx="734359" cy="500063"/>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6" name="角丸四角形 3"/>
          <p:cNvSpPr>
            <a:spLocks noChangeArrowheads="1"/>
          </p:cNvSpPr>
          <p:nvPr/>
        </p:nvSpPr>
        <p:spPr bwMode="auto">
          <a:xfrm>
            <a:off x="717550" y="4790740"/>
            <a:ext cx="734359" cy="285750"/>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7" name="角丸四角形 3"/>
          <p:cNvSpPr>
            <a:spLocks noChangeArrowheads="1"/>
          </p:cNvSpPr>
          <p:nvPr/>
        </p:nvSpPr>
        <p:spPr bwMode="auto">
          <a:xfrm>
            <a:off x="1635499" y="4433552"/>
            <a:ext cx="734359" cy="785813"/>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cxnSp>
        <p:nvCxnSpPr>
          <p:cNvPr id="11309" name="曲線コネクタ 28"/>
          <p:cNvCxnSpPr>
            <a:cxnSpLocks noChangeShapeType="1"/>
            <a:stCxn id="20" idx="2"/>
            <a:endCxn id="26" idx="0"/>
          </p:cNvCxnSpPr>
          <p:nvPr/>
        </p:nvCxnSpPr>
        <p:spPr bwMode="auto">
          <a:xfrm rot="5400000">
            <a:off x="867620" y="3655291"/>
            <a:ext cx="1352559" cy="918338"/>
          </a:xfrm>
          <a:prstGeom prst="curvedConnector3">
            <a:avLst>
              <a:gd name="adj1" fmla="val 50000"/>
            </a:avLst>
          </a:prstGeom>
          <a:noFill/>
          <a:ln w="38100" algn="ctr">
            <a:solidFill>
              <a:srgbClr val="FFC000"/>
            </a:solidFill>
            <a:prstDash val="sysDot"/>
            <a:round/>
            <a:headEnd/>
            <a:tailEnd type="arrow" w="med" len="med"/>
          </a:ln>
          <a:extLst>
            <a:ext uri="{909E8E84-426E-40dd-AFC4-6F175D3DCCD1}">
              <a14:hiddenFill xmlns="" xmlns:a14="http://schemas.microsoft.com/office/drawing/2010/main">
                <a:noFill/>
              </a14:hiddenFill>
            </a:ext>
          </a:extLst>
        </p:spPr>
      </p:cxnSp>
      <p:cxnSp>
        <p:nvCxnSpPr>
          <p:cNvPr id="11310" name="曲線コネクタ 37"/>
          <p:cNvCxnSpPr>
            <a:cxnSpLocks noChangeShapeType="1"/>
            <a:stCxn id="21" idx="2"/>
            <a:endCxn id="27" idx="0"/>
          </p:cNvCxnSpPr>
          <p:nvPr/>
        </p:nvCxnSpPr>
        <p:spPr bwMode="auto">
          <a:xfrm rot="5400000">
            <a:off x="1964261" y="3476600"/>
            <a:ext cx="995371" cy="918533"/>
          </a:xfrm>
          <a:prstGeom prst="curvedConnector3">
            <a:avLst>
              <a:gd name="adj1" fmla="val 50000"/>
            </a:avLst>
          </a:prstGeom>
          <a:noFill/>
          <a:ln w="38100" algn="ctr">
            <a:solidFill>
              <a:srgbClr val="FFC000"/>
            </a:solidFill>
            <a:prstDash val="sysDot"/>
            <a:round/>
            <a:headEnd/>
            <a:tailEnd type="arrow" w="med" len="med"/>
          </a:ln>
          <a:extLst>
            <a:ext uri="{909E8E84-426E-40dd-AFC4-6F175D3DCCD1}">
              <a14:hiddenFill xmlns="" xmlns:a14="http://schemas.microsoft.com/office/drawing/2010/main">
                <a:noFill/>
              </a14:hiddenFill>
            </a:ext>
          </a:extLst>
        </p:spPr>
      </p:cxnSp>
      <p:cxnSp>
        <p:nvCxnSpPr>
          <p:cNvPr id="11311" name="曲線コネクタ 40"/>
          <p:cNvCxnSpPr>
            <a:cxnSpLocks noChangeShapeType="1"/>
            <a:stCxn id="19" idx="2"/>
            <a:endCxn id="25" idx="3"/>
          </p:cNvCxnSpPr>
          <p:nvPr/>
        </p:nvCxnSpPr>
        <p:spPr bwMode="auto">
          <a:xfrm rot="5400000">
            <a:off x="2053115" y="3754925"/>
            <a:ext cx="2102653" cy="1469165"/>
          </a:xfrm>
          <a:prstGeom prst="curvedConnector2">
            <a:avLst/>
          </a:prstGeom>
          <a:noFill/>
          <a:ln w="38100" algn="ctr">
            <a:solidFill>
              <a:srgbClr val="FFC000"/>
            </a:solidFill>
            <a:prstDash val="sysDot"/>
            <a:round/>
            <a:headEnd/>
            <a:tailEnd type="arrow" w="med" len="med"/>
          </a:ln>
          <a:extLst>
            <a:ext uri="{909E8E84-426E-40dd-AFC4-6F175D3DCCD1}">
              <a14:hiddenFill xmlns="" xmlns:a14="http://schemas.microsoft.com/office/drawing/2010/main">
                <a:noFill/>
              </a14:hiddenFill>
            </a:ext>
          </a:extLst>
        </p:spPr>
      </p:cxnSp>
      <p:cxnSp>
        <p:nvCxnSpPr>
          <p:cNvPr id="11312" name="曲線コネクタ 43"/>
          <p:cNvCxnSpPr>
            <a:cxnSpLocks noChangeShapeType="1"/>
            <a:stCxn id="21508" idx="2"/>
            <a:endCxn id="23" idx="1"/>
          </p:cNvCxnSpPr>
          <p:nvPr/>
        </p:nvCxnSpPr>
        <p:spPr bwMode="auto">
          <a:xfrm rot="5400000">
            <a:off x="-114199" y="4269937"/>
            <a:ext cx="2031209" cy="367709"/>
          </a:xfrm>
          <a:prstGeom prst="curvedConnector4">
            <a:avLst>
              <a:gd name="adj1" fmla="val 42087"/>
              <a:gd name="adj2" fmla="val 162169"/>
            </a:avLst>
          </a:prstGeom>
          <a:noFill/>
          <a:ln w="38100" algn="ctr">
            <a:solidFill>
              <a:srgbClr val="FFC000"/>
            </a:solidFill>
            <a:prstDash val="sysDot"/>
            <a:round/>
            <a:headEnd/>
            <a:tailEnd type="arrow" w="med" len="med"/>
          </a:ln>
          <a:extLst>
            <a:ext uri="{909E8E84-426E-40dd-AFC4-6F175D3DCCD1}">
              <a14:hiddenFill xmlns="" xmlns:a14="http://schemas.microsoft.com/office/drawing/2010/main">
                <a:noFill/>
              </a14:hiddenFill>
            </a:ext>
          </a:extLst>
        </p:spPr>
      </p:cxnSp>
      <p:grpSp>
        <p:nvGrpSpPr>
          <p:cNvPr id="769077" name="Group 53"/>
          <p:cNvGrpSpPr>
            <a:grpSpLocks/>
          </p:cNvGrpSpPr>
          <p:nvPr/>
        </p:nvGrpSpPr>
        <p:grpSpPr bwMode="auto">
          <a:xfrm>
            <a:off x="2522538" y="3595350"/>
            <a:ext cx="1685925" cy="2362200"/>
            <a:chOff x="1680" y="2256"/>
            <a:chExt cx="1248" cy="1632"/>
          </a:xfrm>
          <a:effectLst>
            <a:outerShdw blurRad="50800" dist="38100" dir="2700000" algn="tl" rotWithShape="0">
              <a:prstClr val="black">
                <a:alpha val="40000"/>
              </a:prstClr>
            </a:outerShdw>
          </a:effectLst>
        </p:grpSpPr>
        <p:sp>
          <p:nvSpPr>
            <p:cNvPr id="769078" name="Line 54"/>
            <p:cNvSpPr>
              <a:spLocks noChangeShapeType="1"/>
            </p:cNvSpPr>
            <p:nvPr/>
          </p:nvSpPr>
          <p:spPr bwMode="auto">
            <a:xfrm>
              <a:off x="2928" y="2256"/>
              <a:ext cx="0" cy="1632"/>
            </a:xfrm>
            <a:prstGeom prst="line">
              <a:avLst/>
            </a:prstGeom>
            <a:noFill/>
            <a:ln w="38100">
              <a:solidFill>
                <a:srgbClr val="FF0000"/>
              </a:solidFill>
              <a:prstDash val="sysDot"/>
              <a:round/>
              <a:headEnd/>
              <a:tailEnd/>
            </a:ln>
            <a:effectLst>
              <a:outerShdw dist="35921" dir="2700000" algn="ctr" rotWithShape="0">
                <a:schemeClr val="bg2"/>
              </a:outerShdw>
            </a:effectLst>
            <a:extLst>
              <a:ext uri="{909E8E84-426E-40dd-AFC4-6F175D3DCCD1}">
                <a14:hiddenFill xmlns="" xmlns:a14="http://schemas.microsoft.com/office/drawing/2010/main">
                  <a:noFill/>
                </a14:hiddenFill>
              </a:ext>
            </a:extLst>
          </p:spPr>
          <p:txBody>
            <a:bodyPr anchor="ctr"/>
            <a:lstStyle/>
            <a:p>
              <a:endParaRPr lang="ja-JP" altLang="en-US">
                <a:latin typeface="Arial" pitchFamily="34" charset="0"/>
                <a:ea typeface="HGP創英角ｺﾞｼｯｸUB" pitchFamily="50" charset="-128"/>
                <a:cs typeface="Arial" pitchFamily="34" charset="0"/>
              </a:endParaRPr>
            </a:p>
          </p:txBody>
        </p:sp>
        <p:sp>
          <p:nvSpPr>
            <p:cNvPr id="769079" name="AutoShape 55"/>
            <p:cNvSpPr>
              <a:spLocks noChangeArrowheads="1"/>
            </p:cNvSpPr>
            <p:nvPr/>
          </p:nvSpPr>
          <p:spPr bwMode="auto">
            <a:xfrm>
              <a:off x="1680" y="2688"/>
              <a:ext cx="1152" cy="1200"/>
            </a:xfrm>
            <a:prstGeom prst="leftArrow">
              <a:avLst>
                <a:gd name="adj1" fmla="val 67759"/>
                <a:gd name="adj2" fmla="val 45833"/>
              </a:avLst>
            </a:prstGeom>
            <a:solidFill>
              <a:srgbClr val="FF0000">
                <a:alpha val="70000"/>
              </a:srgbClr>
            </a:solidFill>
            <a:ln>
              <a:noFill/>
            </a:ln>
            <a:effectLst>
              <a:outerShdw dist="35921" dir="2700000" algn="ctr" rotWithShape="0">
                <a:schemeClr val="bg2"/>
              </a:outerShdw>
            </a:effectLst>
            <a:extLst>
              <a:ext uri="{91240B29-F687-4f45-9708-019B960494DF}">
                <a14:hiddenLine xmlns="" xmlns:a14="http://schemas.microsoft.com/office/drawing/2010/main" w="38100" algn="ctr">
                  <a:solidFill>
                    <a:srgbClr val="4168A7"/>
                  </a:solidFill>
                  <a:miter lim="800000"/>
                  <a:headEnd/>
                  <a:tailEnd/>
                </a14:hiddenLine>
              </a:ext>
            </a:extLst>
          </p:spPr>
          <p:txBody>
            <a:bodyPr wrap="none" anchor="ctr"/>
            <a:lstStyle/>
            <a:p>
              <a:pPr algn="ctr"/>
              <a:endParaRPr lang="ja-JP" altLang="en-US" sz="1400">
                <a:latin typeface="Arial" pitchFamily="34" charset="0"/>
                <a:ea typeface="HGP創英角ｺﾞｼｯｸUB" pitchFamily="50" charset="-128"/>
                <a:cs typeface="Arial" pitchFamily="34" charset="0"/>
              </a:endParaRPr>
            </a:p>
          </p:txBody>
        </p:sp>
        <p:sp>
          <p:nvSpPr>
            <p:cNvPr id="769080" name="Text Box 56"/>
            <p:cNvSpPr txBox="1">
              <a:spLocks noChangeArrowheads="1"/>
            </p:cNvSpPr>
            <p:nvPr/>
          </p:nvSpPr>
          <p:spPr bwMode="auto">
            <a:xfrm>
              <a:off x="1872" y="2879"/>
              <a:ext cx="1056" cy="817"/>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0"/>
                </a:spcBef>
                <a:defRPr>
                  <a:solidFill>
                    <a:schemeClr val="tx1"/>
                  </a:solidFill>
                  <a:latin typeface="Arial" charset="0"/>
                </a:defRPr>
              </a:lvl1pPr>
              <a:lvl2pPr marL="365125" indent="-185738">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kumimoji="1" lang="ja-JP" altLang="en-US" sz="2000">
                  <a:solidFill>
                    <a:schemeClr val="bg1"/>
                  </a:solidFill>
                  <a:latin typeface="Arial" pitchFamily="34" charset="0"/>
                  <a:ea typeface="HGP創英角ｺﾞｼｯｸUB" pitchFamily="50" charset="-128"/>
                  <a:cs typeface="Arial" pitchFamily="34" charset="0"/>
                </a:rPr>
                <a:t>サーバー</a:t>
              </a:r>
            </a:p>
            <a:p>
              <a:pPr algn="ctr"/>
              <a:r>
                <a:rPr kumimoji="1" lang="ja-JP" altLang="en-US" sz="2000">
                  <a:solidFill>
                    <a:schemeClr val="bg1"/>
                  </a:solidFill>
                  <a:latin typeface="Arial" pitchFamily="34" charset="0"/>
                  <a:ea typeface="HGP創英角ｺﾞｼｯｸUB" pitchFamily="50" charset="-128"/>
                  <a:cs typeface="Arial" pitchFamily="34" charset="0"/>
                </a:rPr>
                <a:t>集約</a:t>
              </a:r>
              <a:endParaRPr kumimoji="1" lang="en-US" altLang="ja-JP" sz="2000">
                <a:solidFill>
                  <a:schemeClr val="bg1"/>
                </a:solidFill>
                <a:latin typeface="Arial" pitchFamily="34" charset="0"/>
                <a:ea typeface="HGP創英角ｺﾞｼｯｸUB" pitchFamily="50" charset="-128"/>
                <a:cs typeface="Arial" pitchFamily="34" charset="0"/>
              </a:endParaRPr>
            </a:p>
          </p:txBody>
        </p:sp>
      </p:grpSp>
      <p:sp>
        <p:nvSpPr>
          <p:cNvPr id="769082" name="Text Box 58"/>
          <p:cNvSpPr txBox="1">
            <a:spLocks noChangeArrowheads="1"/>
          </p:cNvSpPr>
          <p:nvPr/>
        </p:nvSpPr>
        <p:spPr bwMode="auto">
          <a:xfrm>
            <a:off x="4884738" y="1918950"/>
            <a:ext cx="3962400" cy="32070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176213" indent="-176213">
              <a:spcBef>
                <a:spcPct val="0"/>
              </a:spcBef>
              <a:defRPr>
                <a:solidFill>
                  <a:schemeClr val="tx1"/>
                </a:solidFill>
                <a:latin typeface="Arial" charset="0"/>
              </a:defRPr>
            </a:lvl1pPr>
            <a:lvl2pPr marL="363538" indent="-7938">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buFont typeface="Wingdings" pitchFamily="2" charset="2"/>
              <a:buChar char="l"/>
            </a:pPr>
            <a:r>
              <a:rPr lang="ja-JP" altLang="en-US" sz="2000" u="sng" dirty="0">
                <a:solidFill>
                  <a:srgbClr val="3333FF"/>
                </a:solidFill>
                <a:latin typeface="Arial" pitchFamily="34" charset="0"/>
                <a:ea typeface="HGP創英角ｺﾞｼｯｸUB" pitchFamily="50" charset="-128"/>
                <a:cs typeface="Arial" pitchFamily="34" charset="0"/>
              </a:rPr>
              <a:t>スペース活用の効率化</a:t>
            </a:r>
          </a:p>
          <a:p>
            <a:pPr lvl="1">
              <a:spcBef>
                <a:spcPct val="20000"/>
              </a:spcBef>
              <a:buFont typeface="Wingdings" pitchFamily="2" charset="2"/>
              <a:buNone/>
            </a:pPr>
            <a:r>
              <a:rPr lang="ja-JP" altLang="en-US" sz="1600" dirty="0">
                <a:solidFill>
                  <a:srgbClr val="3333FF"/>
                </a:solidFill>
                <a:latin typeface="Arial" pitchFamily="34" charset="0"/>
                <a:ea typeface="HGP創英角ｺﾞｼｯｸUB" pitchFamily="50" charset="-128"/>
                <a:cs typeface="Arial" pitchFamily="34" charset="0"/>
              </a:rPr>
              <a:t>設置スペースが削減され、土地や建物に関わるコストを削減できる</a:t>
            </a:r>
          </a:p>
          <a:p>
            <a:pPr lvl="1">
              <a:spcBef>
                <a:spcPct val="20000"/>
              </a:spcBef>
              <a:buFont typeface="Wingdings" pitchFamily="2" charset="2"/>
              <a:buNone/>
            </a:pPr>
            <a:endParaRPr lang="ja-JP" altLang="en-US" dirty="0">
              <a:solidFill>
                <a:srgbClr val="3333FF"/>
              </a:solidFill>
              <a:latin typeface="Arial" pitchFamily="34" charset="0"/>
              <a:ea typeface="HGP創英角ｺﾞｼｯｸUB" pitchFamily="50" charset="-128"/>
              <a:cs typeface="Arial" pitchFamily="34" charset="0"/>
            </a:endParaRPr>
          </a:p>
          <a:p>
            <a:pPr>
              <a:spcBef>
                <a:spcPct val="20000"/>
              </a:spcBef>
              <a:buFont typeface="Wingdings" pitchFamily="2" charset="2"/>
              <a:buChar char="l"/>
            </a:pPr>
            <a:r>
              <a:rPr lang="ja-JP" altLang="en-US" sz="2000" u="sng" dirty="0">
                <a:solidFill>
                  <a:srgbClr val="3333FF"/>
                </a:solidFill>
                <a:latin typeface="Arial" pitchFamily="34" charset="0"/>
                <a:ea typeface="HGP創英角ｺﾞｼｯｸUB" pitchFamily="50" charset="-128"/>
                <a:cs typeface="Arial" pitchFamily="34" charset="0"/>
              </a:rPr>
              <a:t>消費電力の削減</a:t>
            </a:r>
          </a:p>
          <a:p>
            <a:pPr lvl="1">
              <a:spcBef>
                <a:spcPct val="20000"/>
              </a:spcBef>
              <a:buFont typeface="Wingdings" pitchFamily="2" charset="2"/>
              <a:buNone/>
            </a:pPr>
            <a:r>
              <a:rPr lang="ja-JP" altLang="en-US" sz="1600" dirty="0">
                <a:solidFill>
                  <a:srgbClr val="3333FF"/>
                </a:solidFill>
                <a:latin typeface="Arial" pitchFamily="34" charset="0"/>
                <a:ea typeface="HGP創英角ｺﾞｼｯｸUB" pitchFamily="50" charset="-128"/>
                <a:cs typeface="Arial" pitchFamily="34" charset="0"/>
              </a:rPr>
              <a:t>サーバーの冷却に必要な空調装置、サーバー本体の電力消費・</a:t>
            </a:r>
            <a:r>
              <a:rPr lang="en-US" altLang="ja-JP" sz="1600" dirty="0">
                <a:solidFill>
                  <a:srgbClr val="3333FF"/>
                </a:solidFill>
                <a:latin typeface="Arial" pitchFamily="34" charset="0"/>
                <a:ea typeface="HGP創英角ｺﾞｼｯｸUB" pitchFamily="50" charset="-128"/>
                <a:cs typeface="Arial" pitchFamily="34" charset="0"/>
              </a:rPr>
              <a:t>CO2</a:t>
            </a:r>
            <a:r>
              <a:rPr lang="ja-JP" altLang="en-US" sz="1600" dirty="0">
                <a:solidFill>
                  <a:srgbClr val="3333FF"/>
                </a:solidFill>
                <a:latin typeface="Arial" pitchFamily="34" charset="0"/>
                <a:ea typeface="HGP創英角ｺﾞｼｯｸUB" pitchFamily="50" charset="-128"/>
                <a:cs typeface="Arial" pitchFamily="34" charset="0"/>
              </a:rPr>
              <a:t>を削減できる</a:t>
            </a:r>
          </a:p>
          <a:p>
            <a:pPr lvl="1">
              <a:spcBef>
                <a:spcPct val="20000"/>
              </a:spcBef>
              <a:buFont typeface="Wingdings" pitchFamily="2" charset="2"/>
              <a:buNone/>
            </a:pPr>
            <a:endParaRPr lang="ja-JP" altLang="en-US" dirty="0">
              <a:solidFill>
                <a:srgbClr val="3333FF"/>
              </a:solidFill>
              <a:latin typeface="Arial" pitchFamily="34" charset="0"/>
              <a:ea typeface="HGP創英角ｺﾞｼｯｸUB" pitchFamily="50" charset="-128"/>
              <a:cs typeface="Arial" pitchFamily="34" charset="0"/>
            </a:endParaRPr>
          </a:p>
          <a:p>
            <a:pPr>
              <a:spcBef>
                <a:spcPct val="20000"/>
              </a:spcBef>
              <a:buFont typeface="Wingdings" pitchFamily="2" charset="2"/>
              <a:buChar char="l"/>
            </a:pPr>
            <a:r>
              <a:rPr lang="ja-JP" altLang="en-US" sz="2000" u="sng" dirty="0">
                <a:solidFill>
                  <a:srgbClr val="3333FF"/>
                </a:solidFill>
                <a:latin typeface="Arial" pitchFamily="34" charset="0"/>
                <a:ea typeface="HGP創英角ｺﾞｼｯｸUB" pitchFamily="50" charset="-128"/>
                <a:cs typeface="Arial" pitchFamily="34" charset="0"/>
              </a:rPr>
              <a:t>サーバーの稼働率向上</a:t>
            </a:r>
          </a:p>
          <a:p>
            <a:pPr lvl="1">
              <a:spcBef>
                <a:spcPct val="20000"/>
              </a:spcBef>
              <a:buFont typeface="Wingdings" pitchFamily="2" charset="2"/>
              <a:buNone/>
            </a:pPr>
            <a:r>
              <a:rPr lang="ja-JP" altLang="en-US" sz="1600" dirty="0">
                <a:solidFill>
                  <a:srgbClr val="3333FF"/>
                </a:solidFill>
                <a:latin typeface="Arial" pitchFamily="34" charset="0"/>
                <a:ea typeface="HGP創英角ｺﾞｼｯｸUB" pitchFamily="50" charset="-128"/>
                <a:cs typeface="Arial" pitchFamily="34" charset="0"/>
              </a:rPr>
              <a:t>購入するサーバー台数を、減らすことができる</a:t>
            </a:r>
          </a:p>
        </p:txBody>
      </p:sp>
      <p:sp>
        <p:nvSpPr>
          <p:cNvPr id="769083" name="AutoShape 59"/>
          <p:cNvSpPr>
            <a:spLocks noChangeArrowheads="1"/>
          </p:cNvSpPr>
          <p:nvPr/>
        </p:nvSpPr>
        <p:spPr bwMode="auto">
          <a:xfrm>
            <a:off x="4732338" y="1080750"/>
            <a:ext cx="4114800" cy="533400"/>
          </a:xfrm>
          <a:prstGeom prst="roundRect">
            <a:avLst>
              <a:gd name="adj" fmla="val 0"/>
            </a:avLst>
          </a:prstGeom>
          <a:solidFill>
            <a:schemeClr val="accent2"/>
          </a:solidFill>
          <a:ln>
            <a:noFill/>
            <a:headEnd/>
            <a:tailEnd/>
          </a:ln>
          <a:extLst/>
        </p:spPr>
        <p:style>
          <a:lnRef idx="1">
            <a:schemeClr val="accent2"/>
          </a:lnRef>
          <a:fillRef idx="2">
            <a:schemeClr val="accent2"/>
          </a:fillRef>
          <a:effectRef idx="1">
            <a:schemeClr val="accent2"/>
          </a:effectRef>
          <a:fontRef idx="minor">
            <a:schemeClr val="dk1"/>
          </a:fontRef>
        </p:style>
        <p:txBody>
          <a:bodyPr wrap="none" anchor="ctr"/>
          <a:lstStyle/>
          <a:p>
            <a:pPr algn="ctr"/>
            <a:r>
              <a:rPr lang="ja-JP" altLang="en-US" sz="2000" dirty="0">
                <a:solidFill>
                  <a:schemeClr val="bg1"/>
                </a:solidFill>
                <a:latin typeface="Arial" pitchFamily="34" charset="0"/>
                <a:ea typeface="HGP創英角ｺﾞｼｯｸUB" pitchFamily="50" charset="-128"/>
                <a:cs typeface="Arial" pitchFamily="34" charset="0"/>
              </a:rPr>
              <a:t>物理的資源の削減</a:t>
            </a:r>
            <a:endParaRPr lang="en-US" altLang="ja-JP" sz="2000" dirty="0">
              <a:solidFill>
                <a:schemeClr val="bg1"/>
              </a:solidFill>
              <a:latin typeface="Arial" pitchFamily="34" charset="0"/>
              <a:ea typeface="HGP創英角ｺﾞｼｯｸUB" pitchFamily="50" charset="-128"/>
              <a:cs typeface="Arial" pitchFamily="34" charset="0"/>
            </a:endParaRPr>
          </a:p>
        </p:txBody>
      </p:sp>
      <p:sp>
        <p:nvSpPr>
          <p:cNvPr id="769084" name="Text Box 60"/>
          <p:cNvSpPr txBox="1">
            <a:spLocks noChangeArrowheads="1"/>
          </p:cNvSpPr>
          <p:nvPr/>
        </p:nvSpPr>
        <p:spPr bwMode="auto">
          <a:xfrm>
            <a:off x="5418138" y="1156950"/>
            <a:ext cx="184150" cy="4000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ja-JP" sz="2000" dirty="0">
              <a:solidFill>
                <a:schemeClr val="bg1"/>
              </a:solidFill>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1119531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69077"/>
                                        </p:tgtEl>
                                        <p:attrNameLst>
                                          <p:attrName>style.visibility</p:attrName>
                                        </p:attrNameLst>
                                      </p:cBhvr>
                                      <p:to>
                                        <p:strVal val="visible"/>
                                      </p:to>
                                    </p:set>
                                    <p:animEffect transition="in" filter="wipe(right)">
                                      <p:cBhvr>
                                        <p:cTn id="7" dur="500"/>
                                        <p:tgtEl>
                                          <p:spTgt spid="7690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69082"/>
                                        </p:tgtEl>
                                        <p:attrNameLst>
                                          <p:attrName>style.visibility</p:attrName>
                                        </p:attrNameLst>
                                      </p:cBhvr>
                                      <p:to>
                                        <p:strVal val="visible"/>
                                      </p:to>
                                    </p:set>
                                    <p:animEffect transition="in" filter="wipe(left)">
                                      <p:cBhvr>
                                        <p:cTn id="12" dur="500"/>
                                        <p:tgtEl>
                                          <p:spTgt spid="769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08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p:cNvSpPr/>
          <p:nvPr/>
        </p:nvSpPr>
        <p:spPr>
          <a:xfrm>
            <a:off x="4749800" y="3395529"/>
            <a:ext cx="4006850" cy="9542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4749800" y="5065579"/>
            <a:ext cx="4006850" cy="9542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00FF"/>
              </a:solidFill>
              <a:latin typeface="ＭＳ Ｐゴシック"/>
              <a:ea typeface="ＭＳ Ｐゴシック"/>
              <a:cs typeface="ＭＳ Ｐゴシック"/>
            </a:endParaRPr>
          </a:p>
        </p:txBody>
      </p:sp>
      <p:sp>
        <p:nvSpPr>
          <p:cNvPr id="73" name="正方形/長方形 72"/>
          <p:cNvSpPr/>
          <p:nvPr/>
        </p:nvSpPr>
        <p:spPr>
          <a:xfrm>
            <a:off x="4749800" y="1528629"/>
            <a:ext cx="4006850" cy="9542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787097" y="3328766"/>
            <a:ext cx="3261916" cy="123688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ja-JP" dirty="0"/>
              <a:t>サーバー仮想化が変えたサーバー利用の常識（１）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68</a:t>
            </a:fld>
            <a:endParaRPr kumimoji="1" lang="ja-JP" altLang="en-US"/>
          </a:p>
        </p:txBody>
      </p:sp>
      <p:sp>
        <p:nvSpPr>
          <p:cNvPr id="4" name="正方形/長方形 3"/>
          <p:cNvSpPr/>
          <p:nvPr/>
        </p:nvSpPr>
        <p:spPr>
          <a:xfrm>
            <a:off x="787097" y="1048866"/>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63295" y="2142991"/>
            <a:ext cx="916709" cy="38662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828565" y="2985394"/>
            <a:ext cx="961020" cy="230832"/>
          </a:xfrm>
          <a:prstGeom prst="rect">
            <a:avLst/>
          </a:prstGeom>
          <a:noFill/>
          <a:ln>
            <a:noFill/>
          </a:ln>
        </p:spPr>
        <p:txBody>
          <a:bodyPr wrap="none" rtlCol="0">
            <a:spAutoFit/>
          </a:bodyPr>
          <a:lstStyle/>
          <a:p>
            <a:pPr algn="ctr"/>
            <a:r>
              <a:rPr kumimoji="1" lang="ja-JP" altLang="en-US" sz="900" dirty="0">
                <a:solidFill>
                  <a:srgbClr val="FFFFFF"/>
                </a:solidFill>
              </a:rPr>
              <a:t>仮想サーバー</a:t>
            </a:r>
            <a:r>
              <a:rPr kumimoji="1" lang="en-US" altLang="ja-JP" sz="900" dirty="0">
                <a:solidFill>
                  <a:srgbClr val="FFFFFF"/>
                </a:solidFill>
              </a:rPr>
              <a:t> A</a:t>
            </a:r>
            <a:endParaRPr kumimoji="1" lang="ja-JP" altLang="en-US" sz="900" dirty="0">
              <a:solidFill>
                <a:srgbClr val="FFFFFF"/>
              </a:solidFill>
            </a:endParaRPr>
          </a:p>
        </p:txBody>
      </p:sp>
      <p:sp>
        <p:nvSpPr>
          <p:cNvPr id="7" name="正方形/長方形 6"/>
          <p:cNvSpPr/>
          <p:nvPr/>
        </p:nvSpPr>
        <p:spPr>
          <a:xfrm>
            <a:off x="863295" y="1642496"/>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8" name="正方形/長方形 7"/>
          <p:cNvSpPr/>
          <p:nvPr/>
        </p:nvSpPr>
        <p:spPr>
          <a:xfrm>
            <a:off x="863295" y="1142001"/>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9" name="正方形/長方形 8"/>
          <p:cNvSpPr/>
          <p:nvPr/>
        </p:nvSpPr>
        <p:spPr>
          <a:xfrm>
            <a:off x="1891793" y="1048866"/>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967991" y="2142991"/>
            <a:ext cx="916709" cy="38662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1935261" y="2985394"/>
            <a:ext cx="957019" cy="230832"/>
          </a:xfrm>
          <a:prstGeom prst="rect">
            <a:avLst/>
          </a:prstGeom>
          <a:noFill/>
          <a:ln>
            <a:noFill/>
          </a:ln>
        </p:spPr>
        <p:txBody>
          <a:bodyPr wrap="none" rtlCol="0">
            <a:spAutoFit/>
          </a:bodyPr>
          <a:lstStyle/>
          <a:p>
            <a:pPr algn="ctr"/>
            <a:r>
              <a:rPr kumimoji="1" lang="ja-JP" altLang="en-US" sz="900" dirty="0">
                <a:solidFill>
                  <a:srgbClr val="FFFFFF"/>
                </a:solidFill>
              </a:rPr>
              <a:t>仮想サーバー</a:t>
            </a:r>
            <a:r>
              <a:rPr kumimoji="1" lang="en-US" altLang="ja-JP" sz="900" dirty="0">
                <a:solidFill>
                  <a:srgbClr val="FFFFFF"/>
                </a:solidFill>
              </a:rPr>
              <a:t> B</a:t>
            </a:r>
            <a:endParaRPr kumimoji="1" lang="ja-JP" altLang="en-US" sz="900" dirty="0">
              <a:solidFill>
                <a:srgbClr val="FFFFFF"/>
              </a:solidFill>
            </a:endParaRPr>
          </a:p>
        </p:txBody>
      </p:sp>
      <p:sp>
        <p:nvSpPr>
          <p:cNvPr id="12" name="正方形/長方形 11"/>
          <p:cNvSpPr/>
          <p:nvPr/>
        </p:nvSpPr>
        <p:spPr>
          <a:xfrm>
            <a:off x="1967991" y="1642496"/>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3" name="正方形/長方形 12"/>
          <p:cNvSpPr/>
          <p:nvPr/>
        </p:nvSpPr>
        <p:spPr>
          <a:xfrm>
            <a:off x="1967991" y="1142001"/>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4" name="正方形/長方形 13"/>
          <p:cNvSpPr/>
          <p:nvPr/>
        </p:nvSpPr>
        <p:spPr>
          <a:xfrm>
            <a:off x="2999148" y="1048866"/>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3075346" y="2142991"/>
            <a:ext cx="916709" cy="38662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p:cNvSpPr txBox="1"/>
          <p:nvPr/>
        </p:nvSpPr>
        <p:spPr>
          <a:xfrm>
            <a:off x="3043236" y="2985394"/>
            <a:ext cx="955779" cy="230832"/>
          </a:xfrm>
          <a:prstGeom prst="rect">
            <a:avLst/>
          </a:prstGeom>
          <a:noFill/>
          <a:ln>
            <a:noFill/>
          </a:ln>
        </p:spPr>
        <p:txBody>
          <a:bodyPr wrap="none" rtlCol="0">
            <a:spAutoFit/>
          </a:bodyPr>
          <a:lstStyle/>
          <a:p>
            <a:pPr algn="ctr"/>
            <a:r>
              <a:rPr kumimoji="1" lang="ja-JP" altLang="en-US" sz="900" dirty="0">
                <a:solidFill>
                  <a:srgbClr val="FFFFFF"/>
                </a:solidFill>
              </a:rPr>
              <a:t>仮想サーバー</a:t>
            </a:r>
            <a:r>
              <a:rPr kumimoji="1" lang="en-US" altLang="ja-JP" sz="900" dirty="0">
                <a:solidFill>
                  <a:srgbClr val="FFFFFF"/>
                </a:solidFill>
              </a:rPr>
              <a:t> C</a:t>
            </a:r>
            <a:endParaRPr kumimoji="1" lang="ja-JP" altLang="en-US" sz="900" dirty="0">
              <a:solidFill>
                <a:srgbClr val="FFFFFF"/>
              </a:solidFill>
            </a:endParaRPr>
          </a:p>
        </p:txBody>
      </p:sp>
      <p:sp>
        <p:nvSpPr>
          <p:cNvPr id="17" name="正方形/長方形 16"/>
          <p:cNvSpPr/>
          <p:nvPr/>
        </p:nvSpPr>
        <p:spPr>
          <a:xfrm>
            <a:off x="3075346" y="1642496"/>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8" name="正方形/長方形 17"/>
          <p:cNvSpPr/>
          <p:nvPr/>
        </p:nvSpPr>
        <p:spPr>
          <a:xfrm>
            <a:off x="3075346" y="1142001"/>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9" name="フローチャート: 磁気ディスク 18"/>
          <p:cNvSpPr/>
          <p:nvPr/>
        </p:nvSpPr>
        <p:spPr>
          <a:xfrm>
            <a:off x="1374454" y="2597150"/>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正方形/長方形 19"/>
          <p:cNvSpPr/>
          <p:nvPr/>
        </p:nvSpPr>
        <p:spPr>
          <a:xfrm>
            <a:off x="862221" y="279319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21" name="正方形/長方形 20"/>
          <p:cNvSpPr/>
          <p:nvPr/>
        </p:nvSpPr>
        <p:spPr>
          <a:xfrm>
            <a:off x="862221" y="259715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22" name="フローチャート: 磁気ディスク 21"/>
          <p:cNvSpPr/>
          <p:nvPr/>
        </p:nvSpPr>
        <p:spPr>
          <a:xfrm>
            <a:off x="2528025" y="2597150"/>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 name="正方形/長方形 22"/>
          <p:cNvSpPr/>
          <p:nvPr/>
        </p:nvSpPr>
        <p:spPr>
          <a:xfrm>
            <a:off x="2015792" y="279319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24" name="正方形/長方形 23"/>
          <p:cNvSpPr/>
          <p:nvPr/>
        </p:nvSpPr>
        <p:spPr>
          <a:xfrm>
            <a:off x="2015792" y="259715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25" name="フローチャート: 磁気ディスク 24"/>
          <p:cNvSpPr/>
          <p:nvPr/>
        </p:nvSpPr>
        <p:spPr>
          <a:xfrm>
            <a:off x="3586505" y="2597150"/>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6" name="正方形/長方形 25"/>
          <p:cNvSpPr/>
          <p:nvPr/>
        </p:nvSpPr>
        <p:spPr>
          <a:xfrm>
            <a:off x="3074272" y="279319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27" name="正方形/長方形 26"/>
          <p:cNvSpPr/>
          <p:nvPr/>
        </p:nvSpPr>
        <p:spPr>
          <a:xfrm>
            <a:off x="3074272" y="259715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28" name="正方形/長方形 27"/>
          <p:cNvSpPr/>
          <p:nvPr/>
        </p:nvSpPr>
        <p:spPr>
          <a:xfrm>
            <a:off x="787097" y="5187950"/>
            <a:ext cx="3261916" cy="117836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1850534" y="6052126"/>
            <a:ext cx="1127232" cy="307777"/>
          </a:xfrm>
          <a:prstGeom prst="rect">
            <a:avLst/>
          </a:prstGeom>
          <a:noFill/>
        </p:spPr>
        <p:txBody>
          <a:bodyPr wrap="none" rtlCol="0">
            <a:spAutoFit/>
          </a:bodyPr>
          <a:lstStyle/>
          <a:p>
            <a:pPr algn="ctr"/>
            <a:r>
              <a:rPr kumimoji="1" lang="ja-JP" altLang="en-US" sz="1400" dirty="0">
                <a:solidFill>
                  <a:srgbClr val="FFFFFF"/>
                </a:solidFill>
              </a:rPr>
              <a:t>ハードウェア</a:t>
            </a:r>
          </a:p>
        </p:txBody>
      </p:sp>
      <p:sp>
        <p:nvSpPr>
          <p:cNvPr id="30" name="フローチャート: 磁気ディスク 29"/>
          <p:cNvSpPr/>
          <p:nvPr/>
        </p:nvSpPr>
        <p:spPr>
          <a:xfrm>
            <a:off x="1792512" y="5457384"/>
            <a:ext cx="595450" cy="596412"/>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正方形/長方形 30"/>
          <p:cNvSpPr/>
          <p:nvPr/>
        </p:nvSpPr>
        <p:spPr>
          <a:xfrm>
            <a:off x="1164787" y="5763718"/>
            <a:ext cx="557876" cy="288408"/>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p:cNvSpPr/>
          <p:nvPr/>
        </p:nvSpPr>
        <p:spPr>
          <a:xfrm>
            <a:off x="1164787" y="5457384"/>
            <a:ext cx="557876" cy="288408"/>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33" name="フローチャート: 磁気ディスク 32"/>
          <p:cNvSpPr/>
          <p:nvPr/>
        </p:nvSpPr>
        <p:spPr>
          <a:xfrm>
            <a:off x="3096351" y="5460189"/>
            <a:ext cx="595450" cy="59360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 name="フローチャート: 磁気ディスク 33"/>
          <p:cNvSpPr/>
          <p:nvPr/>
        </p:nvSpPr>
        <p:spPr>
          <a:xfrm>
            <a:off x="2438281" y="5461000"/>
            <a:ext cx="595450" cy="596412"/>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 name="上矢印 43"/>
          <p:cNvSpPr/>
          <p:nvPr/>
        </p:nvSpPr>
        <p:spPr>
          <a:xfrm>
            <a:off x="961601" y="3155950"/>
            <a:ext cx="349050" cy="213360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上矢印 44"/>
          <p:cNvSpPr/>
          <p:nvPr/>
        </p:nvSpPr>
        <p:spPr>
          <a:xfrm>
            <a:off x="2089231" y="3155950"/>
            <a:ext cx="349050" cy="213360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上矢印 45"/>
          <p:cNvSpPr/>
          <p:nvPr/>
        </p:nvSpPr>
        <p:spPr>
          <a:xfrm>
            <a:off x="3167605" y="3155950"/>
            <a:ext cx="349050" cy="213360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書類 35"/>
          <p:cNvSpPr/>
          <p:nvPr/>
        </p:nvSpPr>
        <p:spPr>
          <a:xfrm>
            <a:off x="920550" y="3689350"/>
            <a:ext cx="809505" cy="698500"/>
          </a:xfrm>
          <a:prstGeom prst="flowChartDocumen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altLang="ja-JP" sz="800" dirty="0">
              <a:solidFill>
                <a:srgbClr val="FFFFFF"/>
              </a:solidFill>
              <a:latin typeface="ＭＳ Ｐゴシック"/>
              <a:ea typeface="ＭＳ Ｐゴシック"/>
              <a:cs typeface="ＭＳ Ｐゴシック"/>
            </a:endParaRPr>
          </a:p>
          <a:p>
            <a:r>
              <a:rPr lang="ja-JP" altLang="en-US" sz="800" dirty="0">
                <a:solidFill>
                  <a:srgbClr val="FFFFFF"/>
                </a:solidFill>
                <a:latin typeface="ＭＳ Ｐゴシック"/>
                <a:ea typeface="ＭＳ Ｐゴシック"/>
                <a:cs typeface="ＭＳ Ｐゴシック"/>
              </a:rPr>
              <a:t>ホスト名　</a:t>
            </a:r>
            <a:r>
              <a:rPr lang="en-US" altLang="ja-JP" sz="800" dirty="0">
                <a:solidFill>
                  <a:srgbClr val="FFFFFF"/>
                </a:solidFill>
                <a:latin typeface="ＭＳ Ｐゴシック"/>
                <a:ea typeface="ＭＳ Ｐゴシック"/>
                <a:cs typeface="ＭＳ Ｐゴシック"/>
              </a:rPr>
              <a:t>A</a:t>
            </a:r>
          </a:p>
          <a:p>
            <a:r>
              <a:rPr lang="en-US" altLang="ja-JP" sz="800" dirty="0">
                <a:solidFill>
                  <a:srgbClr val="FFFFFF"/>
                </a:solidFill>
                <a:latin typeface="ＭＳ Ｐゴシック"/>
                <a:ea typeface="ＭＳ Ｐゴシック"/>
                <a:cs typeface="ＭＳ Ｐゴシック"/>
              </a:rPr>
              <a:t>CPU XXX</a:t>
            </a:r>
          </a:p>
          <a:p>
            <a:r>
              <a:rPr kumimoji="1" lang="ja-JP" altLang="en-US" sz="800" dirty="0">
                <a:solidFill>
                  <a:srgbClr val="FFFFFF"/>
                </a:solidFill>
                <a:latin typeface="ＭＳ Ｐゴシック"/>
                <a:ea typeface="ＭＳ Ｐゴシック"/>
                <a:cs typeface="ＭＳ Ｐゴシック"/>
              </a:rPr>
              <a:t>メモリ　</a:t>
            </a:r>
            <a:r>
              <a:rPr kumimoji="1" lang="en-US" altLang="ja-JP" sz="800" dirty="0">
                <a:solidFill>
                  <a:srgbClr val="FFFFFF"/>
                </a:solidFill>
                <a:latin typeface="ＭＳ Ｐゴシック"/>
                <a:ea typeface="ＭＳ Ｐゴシック"/>
                <a:cs typeface="ＭＳ Ｐゴシック"/>
              </a:rPr>
              <a:t>XXX</a:t>
            </a:r>
          </a:p>
          <a:p>
            <a:r>
              <a:rPr lang="en-US" altLang="ja-JP" sz="800" dirty="0">
                <a:solidFill>
                  <a:srgbClr val="FFFFFF"/>
                </a:solidFill>
                <a:latin typeface="ＭＳ Ｐゴシック"/>
                <a:ea typeface="ＭＳ Ｐゴシック"/>
                <a:cs typeface="ＭＳ Ｐゴシック"/>
              </a:rPr>
              <a:t>IP XXX</a:t>
            </a:r>
            <a:endParaRPr kumimoji="1" lang="ja-JP" altLang="en-US" sz="800" dirty="0">
              <a:solidFill>
                <a:srgbClr val="FFFFFF"/>
              </a:solidFill>
              <a:latin typeface="ＭＳ Ｐゴシック"/>
              <a:ea typeface="ＭＳ Ｐゴシック"/>
              <a:cs typeface="ＭＳ Ｐゴシック"/>
            </a:endParaRPr>
          </a:p>
        </p:txBody>
      </p:sp>
      <p:sp>
        <p:nvSpPr>
          <p:cNvPr id="37" name="フローチャート: 書類 36"/>
          <p:cNvSpPr/>
          <p:nvPr/>
        </p:nvSpPr>
        <p:spPr>
          <a:xfrm>
            <a:off x="2033528" y="3689350"/>
            <a:ext cx="809505" cy="698500"/>
          </a:xfrm>
          <a:prstGeom prst="flowChartDocumen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altLang="ja-JP" sz="800" dirty="0">
              <a:solidFill>
                <a:srgbClr val="FFFFFF"/>
              </a:solidFill>
              <a:latin typeface="ＭＳ Ｐゴシック"/>
              <a:ea typeface="ＭＳ Ｐゴシック"/>
              <a:cs typeface="ＭＳ Ｐゴシック"/>
            </a:endParaRPr>
          </a:p>
          <a:p>
            <a:r>
              <a:rPr lang="ja-JP" altLang="en-US" sz="800" dirty="0">
                <a:solidFill>
                  <a:srgbClr val="FFFFFF"/>
                </a:solidFill>
                <a:latin typeface="ＭＳ Ｐゴシック"/>
                <a:ea typeface="ＭＳ Ｐゴシック"/>
                <a:cs typeface="ＭＳ Ｐゴシック"/>
              </a:rPr>
              <a:t>ホスト名　</a:t>
            </a:r>
            <a:r>
              <a:rPr lang="en-US" altLang="ja-JP" sz="800" dirty="0">
                <a:solidFill>
                  <a:srgbClr val="FFFFFF"/>
                </a:solidFill>
                <a:latin typeface="ＭＳ Ｐゴシック"/>
                <a:ea typeface="ＭＳ Ｐゴシック"/>
                <a:cs typeface="ＭＳ Ｐゴシック"/>
              </a:rPr>
              <a:t>B</a:t>
            </a:r>
          </a:p>
          <a:p>
            <a:r>
              <a:rPr lang="en-US" altLang="ja-JP" sz="800" dirty="0">
                <a:solidFill>
                  <a:srgbClr val="FFFFFF"/>
                </a:solidFill>
                <a:latin typeface="ＭＳ Ｐゴシック"/>
                <a:ea typeface="ＭＳ Ｐゴシック"/>
                <a:cs typeface="ＭＳ Ｐゴシック"/>
              </a:rPr>
              <a:t>CPU XXX</a:t>
            </a:r>
          </a:p>
          <a:p>
            <a:r>
              <a:rPr kumimoji="1" lang="ja-JP" altLang="en-US" sz="800" dirty="0">
                <a:solidFill>
                  <a:srgbClr val="FFFFFF"/>
                </a:solidFill>
                <a:latin typeface="ＭＳ Ｐゴシック"/>
                <a:ea typeface="ＭＳ Ｐゴシック"/>
                <a:cs typeface="ＭＳ Ｐゴシック"/>
              </a:rPr>
              <a:t>メモリ　</a:t>
            </a:r>
            <a:r>
              <a:rPr kumimoji="1" lang="en-US" altLang="ja-JP" sz="800" dirty="0">
                <a:solidFill>
                  <a:srgbClr val="FFFFFF"/>
                </a:solidFill>
                <a:latin typeface="ＭＳ Ｐゴシック"/>
                <a:ea typeface="ＭＳ Ｐゴシック"/>
                <a:cs typeface="ＭＳ Ｐゴシック"/>
              </a:rPr>
              <a:t>XXX</a:t>
            </a:r>
          </a:p>
          <a:p>
            <a:r>
              <a:rPr lang="en-US" altLang="ja-JP" sz="800" dirty="0">
                <a:solidFill>
                  <a:srgbClr val="FFFFFF"/>
                </a:solidFill>
                <a:latin typeface="ＭＳ Ｐゴシック"/>
                <a:ea typeface="ＭＳ Ｐゴシック"/>
                <a:cs typeface="ＭＳ Ｐゴシック"/>
              </a:rPr>
              <a:t>IP XXX</a:t>
            </a:r>
            <a:endParaRPr kumimoji="1" lang="ja-JP" altLang="en-US" sz="800" dirty="0">
              <a:solidFill>
                <a:srgbClr val="FFFFFF"/>
              </a:solidFill>
              <a:latin typeface="ＭＳ Ｐゴシック"/>
              <a:ea typeface="ＭＳ Ｐゴシック"/>
              <a:cs typeface="ＭＳ Ｐゴシック"/>
            </a:endParaRPr>
          </a:p>
        </p:txBody>
      </p:sp>
      <p:sp>
        <p:nvSpPr>
          <p:cNvPr id="38" name="フローチャート: 書類 37"/>
          <p:cNvSpPr/>
          <p:nvPr/>
        </p:nvSpPr>
        <p:spPr>
          <a:xfrm>
            <a:off x="3074272" y="3689350"/>
            <a:ext cx="809505" cy="698500"/>
          </a:xfrm>
          <a:prstGeom prst="flowChartDocumen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altLang="ja-JP" sz="800" dirty="0">
              <a:solidFill>
                <a:srgbClr val="FFFFFF"/>
              </a:solidFill>
              <a:latin typeface="ＭＳ Ｐゴシック"/>
              <a:ea typeface="ＭＳ Ｐゴシック"/>
              <a:cs typeface="ＭＳ Ｐゴシック"/>
            </a:endParaRPr>
          </a:p>
          <a:p>
            <a:r>
              <a:rPr lang="ja-JP" altLang="en-US" sz="800" dirty="0">
                <a:solidFill>
                  <a:srgbClr val="FFFFFF"/>
                </a:solidFill>
                <a:latin typeface="ＭＳ Ｐゴシック"/>
                <a:ea typeface="ＭＳ Ｐゴシック"/>
                <a:cs typeface="ＭＳ Ｐゴシック"/>
              </a:rPr>
              <a:t>ホスト名　</a:t>
            </a:r>
            <a:r>
              <a:rPr lang="en-US" altLang="ja-JP" sz="800" dirty="0">
                <a:solidFill>
                  <a:srgbClr val="FFFFFF"/>
                </a:solidFill>
                <a:latin typeface="ＭＳ Ｐゴシック"/>
                <a:ea typeface="ＭＳ Ｐゴシック"/>
                <a:cs typeface="ＭＳ Ｐゴシック"/>
              </a:rPr>
              <a:t>C</a:t>
            </a:r>
          </a:p>
          <a:p>
            <a:r>
              <a:rPr lang="en-US" altLang="ja-JP" sz="800" dirty="0">
                <a:solidFill>
                  <a:srgbClr val="FFFFFF"/>
                </a:solidFill>
                <a:latin typeface="ＭＳ Ｐゴシック"/>
                <a:ea typeface="ＭＳ Ｐゴシック"/>
                <a:cs typeface="ＭＳ Ｐゴシック"/>
              </a:rPr>
              <a:t>CPU XXX</a:t>
            </a:r>
          </a:p>
          <a:p>
            <a:r>
              <a:rPr kumimoji="1" lang="ja-JP" altLang="en-US" sz="800" dirty="0">
                <a:solidFill>
                  <a:srgbClr val="FFFFFF"/>
                </a:solidFill>
                <a:latin typeface="ＭＳ Ｐゴシック"/>
                <a:ea typeface="ＭＳ Ｐゴシック"/>
                <a:cs typeface="ＭＳ Ｐゴシック"/>
              </a:rPr>
              <a:t>メモリ　</a:t>
            </a:r>
            <a:r>
              <a:rPr kumimoji="1" lang="en-US" altLang="ja-JP" sz="800" dirty="0">
                <a:solidFill>
                  <a:srgbClr val="FFFFFF"/>
                </a:solidFill>
                <a:latin typeface="ＭＳ Ｐゴシック"/>
                <a:ea typeface="ＭＳ Ｐゴシック"/>
                <a:cs typeface="ＭＳ Ｐゴシック"/>
              </a:rPr>
              <a:t>XXX</a:t>
            </a:r>
          </a:p>
          <a:p>
            <a:r>
              <a:rPr lang="en-US" altLang="ja-JP" sz="800" dirty="0">
                <a:solidFill>
                  <a:srgbClr val="FFFFFF"/>
                </a:solidFill>
                <a:latin typeface="ＭＳ Ｐゴシック"/>
                <a:ea typeface="ＭＳ Ｐゴシック"/>
                <a:cs typeface="ＭＳ Ｐゴシック"/>
              </a:rPr>
              <a:t>IP XXX</a:t>
            </a:r>
            <a:endParaRPr kumimoji="1" lang="ja-JP" altLang="en-US" sz="800" dirty="0">
              <a:solidFill>
                <a:srgbClr val="FFFFFF"/>
              </a:solidFill>
              <a:latin typeface="ＭＳ Ｐゴシック"/>
              <a:ea typeface="ＭＳ Ｐゴシック"/>
              <a:cs typeface="ＭＳ Ｐゴシック"/>
            </a:endParaRPr>
          </a:p>
        </p:txBody>
      </p:sp>
      <p:sp>
        <p:nvSpPr>
          <p:cNvPr id="40" name="テキスト ボックス 39"/>
          <p:cNvSpPr txBox="1"/>
          <p:nvPr/>
        </p:nvSpPr>
        <p:spPr>
          <a:xfrm>
            <a:off x="2387962" y="3373153"/>
            <a:ext cx="877163" cy="246221"/>
          </a:xfrm>
          <a:prstGeom prst="rect">
            <a:avLst/>
          </a:prstGeom>
          <a:noFill/>
        </p:spPr>
        <p:txBody>
          <a:bodyPr wrap="none" rtlCol="0">
            <a:spAutoFit/>
          </a:bodyPr>
          <a:lstStyle/>
          <a:p>
            <a:r>
              <a:rPr kumimoji="1" lang="ja-JP" altLang="en-US" sz="1000" dirty="0">
                <a:solidFill>
                  <a:srgbClr val="3366FF"/>
                </a:solidFill>
              </a:rPr>
              <a:t>設定ファイル</a:t>
            </a:r>
          </a:p>
        </p:txBody>
      </p:sp>
      <p:sp>
        <p:nvSpPr>
          <p:cNvPr id="35" name="正方形/長方形 34"/>
          <p:cNvSpPr/>
          <p:nvPr/>
        </p:nvSpPr>
        <p:spPr>
          <a:xfrm>
            <a:off x="787097" y="4648200"/>
            <a:ext cx="3261916" cy="467168"/>
          </a:xfrm>
          <a:prstGeom prst="rect">
            <a:avLst/>
          </a:prstGeom>
          <a:solidFill>
            <a:srgbClr val="FF6600">
              <a:alpha val="67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ハイパーバイザー</a:t>
            </a:r>
          </a:p>
        </p:txBody>
      </p:sp>
      <p:sp>
        <p:nvSpPr>
          <p:cNvPr id="41" name="上矢印 40"/>
          <p:cNvSpPr/>
          <p:nvPr/>
        </p:nvSpPr>
        <p:spPr>
          <a:xfrm flipV="1">
            <a:off x="2514241" y="4359275"/>
            <a:ext cx="406400" cy="412750"/>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上矢印 41"/>
          <p:cNvSpPr/>
          <p:nvPr/>
        </p:nvSpPr>
        <p:spPr>
          <a:xfrm flipV="1">
            <a:off x="1380564" y="4359275"/>
            <a:ext cx="406400" cy="412750"/>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flipV="1">
            <a:off x="3535706" y="4359275"/>
            <a:ext cx="406400" cy="412750"/>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9" name="図形グループ 48"/>
          <p:cNvGrpSpPr/>
          <p:nvPr/>
        </p:nvGrpSpPr>
        <p:grpSpPr>
          <a:xfrm>
            <a:off x="4958522" y="3517774"/>
            <a:ext cx="680450" cy="654176"/>
            <a:chOff x="2667295" y="1059799"/>
            <a:chExt cx="681672" cy="722281"/>
          </a:xfrm>
        </p:grpSpPr>
        <p:sp>
          <p:nvSpPr>
            <p:cNvPr id="50" name="角丸四角形 4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51" name="図 5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2" name="図形グループ 51"/>
          <p:cNvGrpSpPr/>
          <p:nvPr/>
        </p:nvGrpSpPr>
        <p:grpSpPr>
          <a:xfrm>
            <a:off x="5157711" y="3694190"/>
            <a:ext cx="246139" cy="509104"/>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7" name="テキスト ボックス 46"/>
          <p:cNvSpPr txBox="1"/>
          <p:nvPr/>
        </p:nvSpPr>
        <p:spPr>
          <a:xfrm>
            <a:off x="5746750" y="3517774"/>
            <a:ext cx="2940599" cy="738664"/>
          </a:xfrm>
          <a:prstGeom prst="rect">
            <a:avLst/>
          </a:prstGeom>
          <a:noFill/>
        </p:spPr>
        <p:txBody>
          <a:bodyPr wrap="square" rtlCol="0">
            <a:spAutoFit/>
          </a:bodyPr>
          <a:lstStyle/>
          <a:p>
            <a:r>
              <a:rPr lang="ja-JP" altLang="en-US" sz="1400" dirty="0">
                <a:solidFill>
                  <a:srgbClr val="0000FF"/>
                </a:solidFill>
              </a:rPr>
              <a:t>システム管理者は、「設定ファイル」を作成・複製・変更することで、仮想サーバーの調達や構成変更できる。</a:t>
            </a:r>
            <a:endParaRPr kumimoji="1" lang="ja-JP" altLang="en-US" sz="1400" dirty="0">
              <a:solidFill>
                <a:srgbClr val="0000FF"/>
              </a:solidFill>
            </a:endParaRPr>
          </a:p>
        </p:txBody>
      </p:sp>
      <p:sp>
        <p:nvSpPr>
          <p:cNvPr id="55" name="テキスト ボックス 54"/>
          <p:cNvSpPr txBox="1"/>
          <p:nvPr/>
        </p:nvSpPr>
        <p:spPr>
          <a:xfrm>
            <a:off x="5746750" y="5175250"/>
            <a:ext cx="2940599" cy="738664"/>
          </a:xfrm>
          <a:prstGeom prst="rect">
            <a:avLst/>
          </a:prstGeom>
          <a:noFill/>
        </p:spPr>
        <p:txBody>
          <a:bodyPr wrap="square" rtlCol="0">
            <a:spAutoFit/>
          </a:bodyPr>
          <a:lstStyle/>
          <a:p>
            <a:r>
              <a:rPr kumimoji="1" lang="ja-JP" altLang="en-US" sz="1400" dirty="0">
                <a:solidFill>
                  <a:srgbClr val="0000FF"/>
                </a:solidFill>
              </a:rPr>
              <a:t>ハイパーバイザーは、「設定ファイル」に記述された内容に従って、必要なシステム資源の割り当てを行う</a:t>
            </a:r>
          </a:p>
        </p:txBody>
      </p:sp>
      <p:pic>
        <p:nvPicPr>
          <p:cNvPr id="56" name="図 55" descr="20120923172222dfb.gif"/>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29953" y="5296925"/>
            <a:ext cx="602814" cy="616989"/>
          </a:xfrm>
          <a:prstGeom prst="rect">
            <a:avLst/>
          </a:prstGeom>
        </p:spPr>
      </p:pic>
      <p:sp>
        <p:nvSpPr>
          <p:cNvPr id="57" name="テキスト ボックス 56"/>
          <p:cNvSpPr txBox="1"/>
          <p:nvPr/>
        </p:nvSpPr>
        <p:spPr>
          <a:xfrm>
            <a:off x="5746750" y="1622187"/>
            <a:ext cx="2940599" cy="738664"/>
          </a:xfrm>
          <a:prstGeom prst="rect">
            <a:avLst/>
          </a:prstGeom>
          <a:noFill/>
        </p:spPr>
        <p:txBody>
          <a:bodyPr wrap="square" rtlCol="0">
            <a:spAutoFit/>
          </a:bodyPr>
          <a:lstStyle/>
          <a:p>
            <a:r>
              <a:rPr lang="ja-JP" altLang="en-US" sz="1400" dirty="0">
                <a:solidFill>
                  <a:srgbClr val="0000FF"/>
                </a:solidFill>
              </a:rPr>
              <a:t>ハイパーバイザーから割り当てられたシステム資源に相当する能力・機能を持った仮想マシンが稼働する</a:t>
            </a:r>
            <a:endParaRPr kumimoji="1" lang="ja-JP" altLang="en-US" sz="1400" dirty="0">
              <a:solidFill>
                <a:srgbClr val="0000FF"/>
              </a:solidFill>
            </a:endParaRPr>
          </a:p>
        </p:txBody>
      </p:sp>
      <p:grpSp>
        <p:nvGrpSpPr>
          <p:cNvPr id="59" name="図形グループ 58"/>
          <p:cNvGrpSpPr/>
          <p:nvPr/>
        </p:nvGrpSpPr>
        <p:grpSpPr>
          <a:xfrm>
            <a:off x="4956533" y="1794743"/>
            <a:ext cx="277765" cy="142424"/>
            <a:chOff x="6769100" y="1390650"/>
            <a:chExt cx="317500" cy="157483"/>
          </a:xfrm>
        </p:grpSpPr>
        <p:sp>
          <p:nvSpPr>
            <p:cNvPr id="60" name="正方形/長方形 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2" name="直線コネクタ 61"/>
            <p:cNvCxnSpPr>
              <a:stCxn id="61" idx="6"/>
              <a:endCxn id="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3" name="図形グループ 62"/>
          <p:cNvGrpSpPr/>
          <p:nvPr/>
        </p:nvGrpSpPr>
        <p:grpSpPr>
          <a:xfrm>
            <a:off x="4956533" y="1962805"/>
            <a:ext cx="277765" cy="142424"/>
            <a:chOff x="6769100" y="1390650"/>
            <a:chExt cx="317500" cy="157483"/>
          </a:xfrm>
        </p:grpSpPr>
        <p:sp>
          <p:nvSpPr>
            <p:cNvPr id="64" name="正方形/長方形 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6" name="直線コネクタ 65"/>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66"/>
          <p:cNvGrpSpPr/>
          <p:nvPr/>
        </p:nvGrpSpPr>
        <p:grpSpPr>
          <a:xfrm>
            <a:off x="4956533" y="2131698"/>
            <a:ext cx="277765" cy="142424"/>
            <a:chOff x="6769100" y="1390650"/>
            <a:chExt cx="317500" cy="157483"/>
          </a:xfrm>
        </p:grpSpPr>
        <p:sp>
          <p:nvSpPr>
            <p:cNvPr id="68" name="正方形/長方形 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直線コネクタ 69"/>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1" name="フローチャート: 磁気ディスク 70"/>
          <p:cNvSpPr/>
          <p:nvPr/>
        </p:nvSpPr>
        <p:spPr>
          <a:xfrm>
            <a:off x="5285952" y="2034017"/>
            <a:ext cx="327765" cy="23523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フローチャート: 磁気ディスク 71"/>
          <p:cNvSpPr/>
          <p:nvPr/>
        </p:nvSpPr>
        <p:spPr>
          <a:xfrm>
            <a:off x="5285952" y="1798787"/>
            <a:ext cx="327765" cy="23523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31148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サーバー仮想化が変えたサーバー利用の常識（２）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69</a:t>
            </a:fld>
            <a:endParaRPr kumimoji="1" lang="ja-JP" altLang="en-US"/>
          </a:p>
        </p:txBody>
      </p:sp>
      <p:sp>
        <p:nvSpPr>
          <p:cNvPr id="12" name="正方形/長方形 11"/>
          <p:cNvSpPr/>
          <p:nvPr/>
        </p:nvSpPr>
        <p:spPr>
          <a:xfrm>
            <a:off x="533400" y="934412"/>
            <a:ext cx="836846" cy="92410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36616" y="1434953"/>
            <a:ext cx="833630" cy="461665"/>
          </a:xfrm>
          <a:prstGeom prst="rect">
            <a:avLst/>
          </a:prstGeom>
          <a:noFill/>
          <a:ln>
            <a:noFill/>
          </a:ln>
        </p:spPr>
        <p:txBody>
          <a:bodyPr wrap="square" rtlCol="0">
            <a:spAutoFit/>
          </a:bodyPr>
          <a:lstStyle/>
          <a:p>
            <a:pPr algn="ctr"/>
            <a:r>
              <a:rPr kumimoji="1" lang="ja-JP" altLang="en-US" sz="800" dirty="0">
                <a:solidFill>
                  <a:srgbClr val="0000FF"/>
                </a:solidFill>
              </a:rPr>
              <a:t>仮想サーバー</a:t>
            </a:r>
            <a:r>
              <a:rPr kumimoji="1" lang="en-US" altLang="ja-JP" sz="800" dirty="0">
                <a:solidFill>
                  <a:srgbClr val="0000FF"/>
                </a:solidFill>
              </a:rPr>
              <a:t> </a:t>
            </a:r>
            <a:r>
              <a:rPr kumimoji="1" lang="en-US" altLang="ja-JP" sz="1600" dirty="0">
                <a:solidFill>
                  <a:srgbClr val="0000FF"/>
                </a:solidFill>
              </a:rPr>
              <a:t>A</a:t>
            </a:r>
            <a:endParaRPr kumimoji="1" lang="ja-JP" altLang="en-US" sz="1600" dirty="0">
              <a:solidFill>
                <a:srgbClr val="0000FF"/>
              </a:solidFill>
            </a:endParaRPr>
          </a:p>
        </p:txBody>
      </p:sp>
      <p:sp>
        <p:nvSpPr>
          <p:cNvPr id="14" name="フローチャート: 磁気ディスク 13"/>
          <p:cNvSpPr/>
          <p:nvPr/>
        </p:nvSpPr>
        <p:spPr>
          <a:xfrm>
            <a:off x="1026437" y="1018965"/>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08524" y="1240489"/>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16" name="正方形/長方形 15"/>
          <p:cNvSpPr/>
          <p:nvPr/>
        </p:nvSpPr>
        <p:spPr>
          <a:xfrm>
            <a:off x="608524" y="101896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17" name="正方形/長方形 16"/>
          <p:cNvSpPr/>
          <p:nvPr/>
        </p:nvSpPr>
        <p:spPr>
          <a:xfrm>
            <a:off x="1475315" y="934412"/>
            <a:ext cx="836846" cy="92410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1478531" y="1434953"/>
            <a:ext cx="833630" cy="461665"/>
          </a:xfrm>
          <a:prstGeom prst="rect">
            <a:avLst/>
          </a:prstGeom>
          <a:noFill/>
          <a:ln>
            <a:noFill/>
          </a:ln>
        </p:spPr>
        <p:txBody>
          <a:bodyPr wrap="square" rtlCol="0">
            <a:spAutoFit/>
          </a:bodyPr>
          <a:lstStyle/>
          <a:p>
            <a:pPr algn="ctr"/>
            <a:r>
              <a:rPr kumimoji="1" lang="ja-JP" altLang="en-US" sz="800" dirty="0">
                <a:solidFill>
                  <a:srgbClr val="0000FF"/>
                </a:solidFill>
              </a:rPr>
              <a:t>仮想サーバー</a:t>
            </a:r>
            <a:r>
              <a:rPr kumimoji="1" lang="en-US" altLang="ja-JP" sz="800" dirty="0">
                <a:solidFill>
                  <a:srgbClr val="0000FF"/>
                </a:solidFill>
              </a:rPr>
              <a:t> </a:t>
            </a:r>
            <a:r>
              <a:rPr kumimoji="1" lang="en-US" altLang="ja-JP" sz="1600" dirty="0">
                <a:solidFill>
                  <a:srgbClr val="0000FF"/>
                </a:solidFill>
              </a:rPr>
              <a:t>B</a:t>
            </a:r>
            <a:endParaRPr kumimoji="1" lang="ja-JP" altLang="en-US" sz="1600" dirty="0">
              <a:solidFill>
                <a:srgbClr val="0000FF"/>
              </a:solidFill>
            </a:endParaRPr>
          </a:p>
        </p:txBody>
      </p:sp>
      <p:sp>
        <p:nvSpPr>
          <p:cNvPr id="19" name="フローチャート: 磁気ディスク 18"/>
          <p:cNvSpPr/>
          <p:nvPr/>
        </p:nvSpPr>
        <p:spPr>
          <a:xfrm>
            <a:off x="1968352" y="1018965"/>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正方形/長方形 19"/>
          <p:cNvSpPr/>
          <p:nvPr/>
        </p:nvSpPr>
        <p:spPr>
          <a:xfrm>
            <a:off x="1550439" y="1240489"/>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21" name="正方形/長方形 20"/>
          <p:cNvSpPr/>
          <p:nvPr/>
        </p:nvSpPr>
        <p:spPr>
          <a:xfrm>
            <a:off x="1550439" y="101896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38" name="フローチャート: 磁気ディスク 37"/>
          <p:cNvSpPr/>
          <p:nvPr/>
        </p:nvSpPr>
        <p:spPr>
          <a:xfrm>
            <a:off x="3657600" y="2448058"/>
            <a:ext cx="1828800" cy="958850"/>
          </a:xfrm>
          <a:prstGeom prst="flowChartMagneticDisk">
            <a:avLst/>
          </a:prstGeom>
          <a:solidFill>
            <a:schemeClr val="accent6">
              <a:lumMod val="75000"/>
            </a:schemeClr>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1" name="正方形/長方形 50"/>
          <p:cNvSpPr/>
          <p:nvPr/>
        </p:nvSpPr>
        <p:spPr>
          <a:xfrm>
            <a:off x="7774514" y="906668"/>
            <a:ext cx="836846" cy="92410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p:cNvSpPr txBox="1"/>
          <p:nvPr/>
        </p:nvSpPr>
        <p:spPr>
          <a:xfrm>
            <a:off x="7777730" y="1407209"/>
            <a:ext cx="833630" cy="461665"/>
          </a:xfrm>
          <a:prstGeom prst="rect">
            <a:avLst/>
          </a:prstGeom>
          <a:noFill/>
          <a:ln>
            <a:noFill/>
          </a:ln>
        </p:spPr>
        <p:txBody>
          <a:bodyPr wrap="square" rtlCol="0">
            <a:spAutoFit/>
          </a:bodyPr>
          <a:lstStyle/>
          <a:p>
            <a:pPr algn="ctr"/>
            <a:r>
              <a:rPr kumimoji="1" lang="ja-JP" altLang="en-US" sz="800" dirty="0">
                <a:solidFill>
                  <a:srgbClr val="008000"/>
                </a:solidFill>
              </a:rPr>
              <a:t>仮想サーバー</a:t>
            </a:r>
            <a:r>
              <a:rPr kumimoji="1" lang="en-US" altLang="ja-JP" sz="800" dirty="0">
                <a:solidFill>
                  <a:srgbClr val="008000"/>
                </a:solidFill>
              </a:rPr>
              <a:t> </a:t>
            </a:r>
            <a:r>
              <a:rPr kumimoji="1" lang="en-US" altLang="ja-JP" sz="1600" dirty="0">
                <a:solidFill>
                  <a:srgbClr val="008000"/>
                </a:solidFill>
              </a:rPr>
              <a:t>X</a:t>
            </a:r>
            <a:endParaRPr kumimoji="1" lang="ja-JP" altLang="en-US" sz="1600" dirty="0">
              <a:solidFill>
                <a:srgbClr val="008000"/>
              </a:solidFill>
            </a:endParaRPr>
          </a:p>
        </p:txBody>
      </p:sp>
      <p:sp>
        <p:nvSpPr>
          <p:cNvPr id="53" name="フローチャート: 磁気ディスク 52"/>
          <p:cNvSpPr/>
          <p:nvPr/>
        </p:nvSpPr>
        <p:spPr>
          <a:xfrm>
            <a:off x="8267551" y="991221"/>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4" name="正方形/長方形 53"/>
          <p:cNvSpPr/>
          <p:nvPr/>
        </p:nvSpPr>
        <p:spPr>
          <a:xfrm>
            <a:off x="7849638" y="121274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55" name="正方形/長方形 54"/>
          <p:cNvSpPr/>
          <p:nvPr/>
        </p:nvSpPr>
        <p:spPr>
          <a:xfrm>
            <a:off x="7849638" y="991221"/>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56" name="フローチャート: 書類 55"/>
          <p:cNvSpPr/>
          <p:nvPr/>
        </p:nvSpPr>
        <p:spPr>
          <a:xfrm>
            <a:off x="3706137" y="2786382"/>
            <a:ext cx="524002" cy="501650"/>
          </a:xfrm>
          <a:prstGeom prst="flowChartDocumen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A</a:t>
            </a:r>
            <a:endParaRPr kumimoji="1" lang="ja-JP" altLang="en-US" sz="1000" dirty="0">
              <a:solidFill>
                <a:srgbClr val="FFFFFF"/>
              </a:solidFill>
              <a:latin typeface="ＭＳ Ｐゴシック"/>
              <a:ea typeface="ＭＳ Ｐゴシック"/>
              <a:cs typeface="ＭＳ Ｐゴシック"/>
            </a:endParaRPr>
          </a:p>
        </p:txBody>
      </p:sp>
      <p:sp>
        <p:nvSpPr>
          <p:cNvPr id="59" name="フローチャート: 書類 58"/>
          <p:cNvSpPr/>
          <p:nvPr/>
        </p:nvSpPr>
        <p:spPr>
          <a:xfrm>
            <a:off x="4322087" y="2786382"/>
            <a:ext cx="524002" cy="501650"/>
          </a:xfrm>
          <a:prstGeom prst="flowChartDocumen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A</a:t>
            </a:r>
            <a:endParaRPr kumimoji="1" lang="ja-JP" altLang="en-US" sz="1000" dirty="0">
              <a:solidFill>
                <a:srgbClr val="FFFFFF"/>
              </a:solidFill>
              <a:latin typeface="ＭＳ Ｐゴシック"/>
              <a:ea typeface="ＭＳ Ｐゴシック"/>
              <a:cs typeface="ＭＳ Ｐゴシック"/>
            </a:endParaRPr>
          </a:p>
        </p:txBody>
      </p:sp>
      <p:sp>
        <p:nvSpPr>
          <p:cNvPr id="60" name="フローチャート: 書類 59"/>
          <p:cNvSpPr/>
          <p:nvPr/>
        </p:nvSpPr>
        <p:spPr>
          <a:xfrm>
            <a:off x="4917948" y="2786382"/>
            <a:ext cx="524002" cy="501650"/>
          </a:xfrm>
          <a:prstGeom prst="flowChartDocumen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X</a:t>
            </a:r>
            <a:endParaRPr kumimoji="1" lang="ja-JP" altLang="en-US" sz="1000" dirty="0">
              <a:solidFill>
                <a:srgbClr val="FFFFFF"/>
              </a:solidFill>
              <a:latin typeface="ＭＳ Ｐゴシック"/>
              <a:ea typeface="ＭＳ Ｐゴシック"/>
              <a:cs typeface="ＭＳ Ｐゴシック"/>
            </a:endParaRPr>
          </a:p>
        </p:txBody>
      </p:sp>
      <p:sp>
        <p:nvSpPr>
          <p:cNvPr id="61" name="左右矢印 60"/>
          <p:cNvSpPr/>
          <p:nvPr/>
        </p:nvSpPr>
        <p:spPr>
          <a:xfrm>
            <a:off x="3232910" y="2013263"/>
            <a:ext cx="2678940" cy="358595"/>
          </a:xfrm>
          <a:prstGeom prst="leftRightArrow">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相互に稼働しているかどうかを監視</a:t>
            </a:r>
          </a:p>
        </p:txBody>
      </p:sp>
      <p:cxnSp>
        <p:nvCxnSpPr>
          <p:cNvPr id="66" name="曲線コネクタ 65"/>
          <p:cNvCxnSpPr>
            <a:stCxn id="56" idx="0"/>
            <a:endCxn id="12" idx="2"/>
          </p:cNvCxnSpPr>
          <p:nvPr/>
        </p:nvCxnSpPr>
        <p:spPr>
          <a:xfrm rot="16200000" flipV="1">
            <a:off x="1996049" y="814292"/>
            <a:ext cx="927865" cy="3016315"/>
          </a:xfrm>
          <a:prstGeom prst="curvedConnector3">
            <a:avLst>
              <a:gd name="adj1" fmla="val 22626"/>
            </a:avLst>
          </a:prstGeom>
          <a:ln>
            <a:solidFill>
              <a:srgbClr val="0000F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7" name="曲線コネクタ 66"/>
          <p:cNvCxnSpPr>
            <a:stCxn id="59" idx="0"/>
            <a:endCxn id="18" idx="2"/>
          </p:cNvCxnSpPr>
          <p:nvPr/>
        </p:nvCxnSpPr>
        <p:spPr>
          <a:xfrm rot="16200000" flipV="1">
            <a:off x="2794835" y="997129"/>
            <a:ext cx="889764" cy="2688742"/>
          </a:xfrm>
          <a:prstGeom prst="curvedConnector3">
            <a:avLst>
              <a:gd name="adj1" fmla="val 30731"/>
            </a:avLst>
          </a:prstGeom>
          <a:ln>
            <a:solidFill>
              <a:srgbClr val="0000F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4080586" y="2496558"/>
            <a:ext cx="992579" cy="246221"/>
          </a:xfrm>
          <a:prstGeom prst="rect">
            <a:avLst/>
          </a:prstGeom>
          <a:noFill/>
        </p:spPr>
        <p:txBody>
          <a:bodyPr wrap="none" rtlCol="0">
            <a:spAutoFit/>
          </a:bodyPr>
          <a:lstStyle/>
          <a:p>
            <a:pPr algn="ctr"/>
            <a:r>
              <a:rPr kumimoji="1" lang="ja-JP" altLang="en-US" sz="1000" dirty="0">
                <a:solidFill>
                  <a:schemeClr val="bg1"/>
                </a:solidFill>
              </a:rPr>
              <a:t>共用ストレージ</a:t>
            </a:r>
          </a:p>
        </p:txBody>
      </p:sp>
      <p:sp>
        <p:nvSpPr>
          <p:cNvPr id="11" name="正方形/長方形 10"/>
          <p:cNvSpPr/>
          <p:nvPr/>
        </p:nvSpPr>
        <p:spPr>
          <a:xfrm>
            <a:off x="533399" y="2013263"/>
            <a:ext cx="2699511" cy="358595"/>
          </a:xfrm>
          <a:prstGeom prst="rect">
            <a:avLst/>
          </a:prstGeom>
          <a:solidFill>
            <a:srgbClr val="FF6600">
              <a:alpha val="67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ハイパーバイザー</a:t>
            </a:r>
          </a:p>
        </p:txBody>
      </p:sp>
      <p:sp>
        <p:nvSpPr>
          <p:cNvPr id="4" name="正方形/長方形 3"/>
          <p:cNvSpPr/>
          <p:nvPr/>
        </p:nvSpPr>
        <p:spPr>
          <a:xfrm>
            <a:off x="533400" y="2448058"/>
            <a:ext cx="2699510" cy="958850"/>
          </a:xfrm>
          <a:prstGeom prst="rect">
            <a:avLst/>
          </a:prstGeom>
          <a:solidFill>
            <a:srgbClr val="0000FF">
              <a:alpha val="6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1322114" y="3108789"/>
            <a:ext cx="1189999" cy="307777"/>
          </a:xfrm>
          <a:prstGeom prst="rect">
            <a:avLst/>
          </a:prstGeom>
          <a:noFill/>
        </p:spPr>
        <p:txBody>
          <a:bodyPr wrap="none" rtlCol="0">
            <a:spAutoFit/>
          </a:bodyPr>
          <a:lstStyle/>
          <a:p>
            <a:pPr algn="ctr"/>
            <a:r>
              <a:rPr lang="ja-JP" altLang="en-US" sz="1400" dirty="0">
                <a:solidFill>
                  <a:srgbClr val="FFFFFF"/>
                </a:solidFill>
              </a:rPr>
              <a:t>サーバー　</a:t>
            </a:r>
            <a:r>
              <a:rPr lang="en-US" altLang="ja-JP" sz="1400" dirty="0">
                <a:solidFill>
                  <a:srgbClr val="FFFFFF"/>
                </a:solidFill>
              </a:rPr>
              <a:t>01</a:t>
            </a:r>
            <a:endParaRPr kumimoji="1" lang="ja-JP" altLang="en-US" sz="1400" dirty="0">
              <a:solidFill>
                <a:srgbClr val="FFFFFF"/>
              </a:solidFill>
            </a:endParaRPr>
          </a:p>
        </p:txBody>
      </p:sp>
      <p:sp>
        <p:nvSpPr>
          <p:cNvPr id="6" name="フローチャート: 磁気ディスク 5"/>
          <p:cNvSpPr/>
          <p:nvPr/>
        </p:nvSpPr>
        <p:spPr>
          <a:xfrm>
            <a:off x="1968352" y="2630538"/>
            <a:ext cx="595450" cy="46217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 name="正方形/長方形 6"/>
          <p:cNvSpPr/>
          <p:nvPr/>
        </p:nvSpPr>
        <p:spPr>
          <a:xfrm>
            <a:off x="1271501" y="2869220"/>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8" name="正方形/長方形 7"/>
          <p:cNvSpPr/>
          <p:nvPr/>
        </p:nvSpPr>
        <p:spPr>
          <a:xfrm>
            <a:off x="1271501" y="2562886"/>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cxnSp>
        <p:nvCxnSpPr>
          <p:cNvPr id="74" name="曲線コネクタ 73"/>
          <p:cNvCxnSpPr>
            <a:stCxn id="60" idx="0"/>
            <a:endCxn id="52" idx="2"/>
          </p:cNvCxnSpPr>
          <p:nvPr/>
        </p:nvCxnSpPr>
        <p:spPr>
          <a:xfrm rot="5400000" flipH="1" flipV="1">
            <a:off x="6228493" y="820330"/>
            <a:ext cx="917508" cy="3014596"/>
          </a:xfrm>
          <a:prstGeom prst="curvedConnector3">
            <a:avLst>
              <a:gd name="adj1" fmla="val 23008"/>
            </a:avLst>
          </a:prstGeom>
          <a:ln>
            <a:solidFill>
              <a:srgbClr val="008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40" name="正方形/長方形 39"/>
          <p:cNvSpPr/>
          <p:nvPr/>
        </p:nvSpPr>
        <p:spPr>
          <a:xfrm>
            <a:off x="5911850" y="2448058"/>
            <a:ext cx="2699510" cy="958850"/>
          </a:xfrm>
          <a:prstGeom prst="rect">
            <a:avLst/>
          </a:prstGeom>
          <a:solidFill>
            <a:srgbClr val="008000">
              <a:alpha val="6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6700566" y="3108789"/>
            <a:ext cx="1189999" cy="307777"/>
          </a:xfrm>
          <a:prstGeom prst="rect">
            <a:avLst/>
          </a:prstGeom>
          <a:noFill/>
        </p:spPr>
        <p:txBody>
          <a:bodyPr wrap="none" rtlCol="0">
            <a:spAutoFit/>
          </a:bodyPr>
          <a:lstStyle/>
          <a:p>
            <a:pPr algn="ctr"/>
            <a:r>
              <a:rPr kumimoji="1" lang="ja-JP" altLang="en-US" sz="1400" dirty="0">
                <a:solidFill>
                  <a:srgbClr val="FFFFFF"/>
                </a:solidFill>
              </a:rPr>
              <a:t>サーバー　</a:t>
            </a:r>
            <a:r>
              <a:rPr kumimoji="1" lang="en-US" altLang="ja-JP" sz="1400" dirty="0">
                <a:solidFill>
                  <a:srgbClr val="FFFFFF"/>
                </a:solidFill>
              </a:rPr>
              <a:t>02</a:t>
            </a:r>
            <a:endParaRPr kumimoji="1" lang="ja-JP" altLang="en-US" sz="1400" dirty="0">
              <a:solidFill>
                <a:srgbClr val="FFFFFF"/>
              </a:solidFill>
            </a:endParaRPr>
          </a:p>
        </p:txBody>
      </p:sp>
      <p:sp>
        <p:nvSpPr>
          <p:cNvPr id="42" name="フローチャート: 磁気ディスク 41"/>
          <p:cNvSpPr/>
          <p:nvPr/>
        </p:nvSpPr>
        <p:spPr>
          <a:xfrm>
            <a:off x="7346802" y="2630538"/>
            <a:ext cx="595450" cy="46217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3" name="正方形/長方形 42"/>
          <p:cNvSpPr/>
          <p:nvPr/>
        </p:nvSpPr>
        <p:spPr>
          <a:xfrm>
            <a:off x="6649951" y="2869220"/>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44" name="正方形/長方形 43"/>
          <p:cNvSpPr/>
          <p:nvPr/>
        </p:nvSpPr>
        <p:spPr>
          <a:xfrm>
            <a:off x="6649951" y="2562886"/>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62" name="左右矢印 61"/>
          <p:cNvSpPr/>
          <p:nvPr/>
        </p:nvSpPr>
        <p:spPr>
          <a:xfrm>
            <a:off x="3162300" y="2869198"/>
            <a:ext cx="543837" cy="223518"/>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左右矢印 62"/>
          <p:cNvSpPr/>
          <p:nvPr/>
        </p:nvSpPr>
        <p:spPr>
          <a:xfrm>
            <a:off x="5441950" y="2869198"/>
            <a:ext cx="543837" cy="223518"/>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911849" y="2013263"/>
            <a:ext cx="2699511" cy="358595"/>
          </a:xfrm>
          <a:prstGeom prst="rect">
            <a:avLst/>
          </a:prstGeom>
          <a:solidFill>
            <a:srgbClr val="FF6600">
              <a:alpha val="67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ハイパーバイザー</a:t>
            </a:r>
          </a:p>
        </p:txBody>
      </p:sp>
      <p:sp>
        <p:nvSpPr>
          <p:cNvPr id="85" name="正方形/長方形 84"/>
          <p:cNvSpPr/>
          <p:nvPr/>
        </p:nvSpPr>
        <p:spPr>
          <a:xfrm>
            <a:off x="5925307" y="3749512"/>
            <a:ext cx="836846" cy="92410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p:cNvSpPr txBox="1"/>
          <p:nvPr/>
        </p:nvSpPr>
        <p:spPr>
          <a:xfrm>
            <a:off x="5928523" y="4250053"/>
            <a:ext cx="833630" cy="461665"/>
          </a:xfrm>
          <a:prstGeom prst="rect">
            <a:avLst/>
          </a:prstGeom>
          <a:noFill/>
          <a:ln>
            <a:noFill/>
          </a:ln>
        </p:spPr>
        <p:txBody>
          <a:bodyPr wrap="square" rtlCol="0">
            <a:spAutoFit/>
          </a:bodyPr>
          <a:lstStyle/>
          <a:p>
            <a:pPr algn="ctr"/>
            <a:r>
              <a:rPr kumimoji="1" lang="ja-JP" altLang="en-US" sz="800" dirty="0">
                <a:solidFill>
                  <a:srgbClr val="0000FF"/>
                </a:solidFill>
              </a:rPr>
              <a:t>仮想サーバー</a:t>
            </a:r>
            <a:r>
              <a:rPr kumimoji="1" lang="en-US" altLang="ja-JP" sz="800" dirty="0">
                <a:solidFill>
                  <a:srgbClr val="0000FF"/>
                </a:solidFill>
              </a:rPr>
              <a:t> </a:t>
            </a:r>
            <a:r>
              <a:rPr kumimoji="1" lang="en-US" altLang="ja-JP" sz="1600" dirty="0">
                <a:solidFill>
                  <a:srgbClr val="0000FF"/>
                </a:solidFill>
              </a:rPr>
              <a:t>A</a:t>
            </a:r>
            <a:endParaRPr kumimoji="1" lang="ja-JP" altLang="en-US" sz="1600" dirty="0">
              <a:solidFill>
                <a:srgbClr val="0000FF"/>
              </a:solidFill>
            </a:endParaRPr>
          </a:p>
        </p:txBody>
      </p:sp>
      <p:sp>
        <p:nvSpPr>
          <p:cNvPr id="87" name="フローチャート: 磁気ディスク 86"/>
          <p:cNvSpPr/>
          <p:nvPr/>
        </p:nvSpPr>
        <p:spPr>
          <a:xfrm>
            <a:off x="6418344" y="3834065"/>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8" name="正方形/長方形 87"/>
          <p:cNvSpPr/>
          <p:nvPr/>
        </p:nvSpPr>
        <p:spPr>
          <a:xfrm>
            <a:off x="6000431" y="4055589"/>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89" name="正方形/長方形 88"/>
          <p:cNvSpPr/>
          <p:nvPr/>
        </p:nvSpPr>
        <p:spPr>
          <a:xfrm>
            <a:off x="6000431" y="383406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90" name="正方形/長方形 89"/>
          <p:cNvSpPr/>
          <p:nvPr/>
        </p:nvSpPr>
        <p:spPr>
          <a:xfrm>
            <a:off x="6867222" y="3749512"/>
            <a:ext cx="836846" cy="92410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テキスト ボックス 90"/>
          <p:cNvSpPr txBox="1"/>
          <p:nvPr/>
        </p:nvSpPr>
        <p:spPr>
          <a:xfrm>
            <a:off x="6870438" y="4250053"/>
            <a:ext cx="833630" cy="461665"/>
          </a:xfrm>
          <a:prstGeom prst="rect">
            <a:avLst/>
          </a:prstGeom>
          <a:noFill/>
          <a:ln>
            <a:noFill/>
          </a:ln>
        </p:spPr>
        <p:txBody>
          <a:bodyPr wrap="square" rtlCol="0">
            <a:spAutoFit/>
          </a:bodyPr>
          <a:lstStyle/>
          <a:p>
            <a:pPr algn="ctr"/>
            <a:r>
              <a:rPr kumimoji="1" lang="ja-JP" altLang="en-US" sz="800" dirty="0">
                <a:solidFill>
                  <a:srgbClr val="0000FF"/>
                </a:solidFill>
              </a:rPr>
              <a:t>仮想サーバー</a:t>
            </a:r>
            <a:r>
              <a:rPr kumimoji="1" lang="en-US" altLang="ja-JP" sz="800" dirty="0">
                <a:solidFill>
                  <a:srgbClr val="0000FF"/>
                </a:solidFill>
              </a:rPr>
              <a:t> </a:t>
            </a:r>
            <a:r>
              <a:rPr kumimoji="1" lang="en-US" altLang="ja-JP" sz="1600" dirty="0">
                <a:solidFill>
                  <a:srgbClr val="0000FF"/>
                </a:solidFill>
              </a:rPr>
              <a:t>B</a:t>
            </a:r>
            <a:endParaRPr kumimoji="1" lang="ja-JP" altLang="en-US" sz="1600" dirty="0">
              <a:solidFill>
                <a:srgbClr val="0000FF"/>
              </a:solidFill>
            </a:endParaRPr>
          </a:p>
        </p:txBody>
      </p:sp>
      <p:sp>
        <p:nvSpPr>
          <p:cNvPr id="92" name="フローチャート: 磁気ディスク 91"/>
          <p:cNvSpPr/>
          <p:nvPr/>
        </p:nvSpPr>
        <p:spPr>
          <a:xfrm>
            <a:off x="7360259" y="3834065"/>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3" name="正方形/長方形 92"/>
          <p:cNvSpPr/>
          <p:nvPr/>
        </p:nvSpPr>
        <p:spPr>
          <a:xfrm>
            <a:off x="6942346" y="4055589"/>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94" name="正方形/長方形 93"/>
          <p:cNvSpPr/>
          <p:nvPr/>
        </p:nvSpPr>
        <p:spPr>
          <a:xfrm>
            <a:off x="6942346" y="383406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95" name="フローチャート: 磁気ディスク 94"/>
          <p:cNvSpPr/>
          <p:nvPr/>
        </p:nvSpPr>
        <p:spPr>
          <a:xfrm>
            <a:off x="3657599" y="5280158"/>
            <a:ext cx="1828800" cy="958850"/>
          </a:xfrm>
          <a:prstGeom prst="flowChartMagneticDisk">
            <a:avLst/>
          </a:prstGeom>
          <a:solidFill>
            <a:schemeClr val="accent6">
              <a:lumMod val="75000"/>
            </a:schemeClr>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6" name="正方形/長方形 95"/>
          <p:cNvSpPr/>
          <p:nvPr/>
        </p:nvSpPr>
        <p:spPr>
          <a:xfrm>
            <a:off x="7774513" y="3738768"/>
            <a:ext cx="836846" cy="92410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テキスト ボックス 96"/>
          <p:cNvSpPr txBox="1"/>
          <p:nvPr/>
        </p:nvSpPr>
        <p:spPr>
          <a:xfrm>
            <a:off x="7777729" y="4239309"/>
            <a:ext cx="833630" cy="461665"/>
          </a:xfrm>
          <a:prstGeom prst="rect">
            <a:avLst/>
          </a:prstGeom>
          <a:noFill/>
          <a:ln>
            <a:noFill/>
          </a:ln>
        </p:spPr>
        <p:txBody>
          <a:bodyPr wrap="square" rtlCol="0">
            <a:spAutoFit/>
          </a:bodyPr>
          <a:lstStyle/>
          <a:p>
            <a:pPr algn="ctr"/>
            <a:r>
              <a:rPr kumimoji="1" lang="ja-JP" altLang="en-US" sz="800" dirty="0">
                <a:solidFill>
                  <a:srgbClr val="008000"/>
                </a:solidFill>
              </a:rPr>
              <a:t>仮想サーバー</a:t>
            </a:r>
            <a:r>
              <a:rPr kumimoji="1" lang="en-US" altLang="ja-JP" sz="800" dirty="0">
                <a:solidFill>
                  <a:srgbClr val="008000"/>
                </a:solidFill>
              </a:rPr>
              <a:t> </a:t>
            </a:r>
            <a:r>
              <a:rPr kumimoji="1" lang="en-US" altLang="ja-JP" sz="1600" dirty="0">
                <a:solidFill>
                  <a:srgbClr val="008000"/>
                </a:solidFill>
              </a:rPr>
              <a:t>X</a:t>
            </a:r>
            <a:endParaRPr kumimoji="1" lang="ja-JP" altLang="en-US" sz="1600" dirty="0">
              <a:solidFill>
                <a:srgbClr val="008000"/>
              </a:solidFill>
            </a:endParaRPr>
          </a:p>
        </p:txBody>
      </p:sp>
      <p:sp>
        <p:nvSpPr>
          <p:cNvPr id="98" name="フローチャート: 磁気ディスク 97"/>
          <p:cNvSpPr/>
          <p:nvPr/>
        </p:nvSpPr>
        <p:spPr>
          <a:xfrm>
            <a:off x="8267550" y="3823321"/>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9" name="正方形/長方形 98"/>
          <p:cNvSpPr/>
          <p:nvPr/>
        </p:nvSpPr>
        <p:spPr>
          <a:xfrm>
            <a:off x="7849637" y="404484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100" name="正方形/長方形 99"/>
          <p:cNvSpPr/>
          <p:nvPr/>
        </p:nvSpPr>
        <p:spPr>
          <a:xfrm>
            <a:off x="7849637" y="3823321"/>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101" name="フローチャート: 書類 100"/>
          <p:cNvSpPr/>
          <p:nvPr/>
        </p:nvSpPr>
        <p:spPr>
          <a:xfrm>
            <a:off x="3706136" y="5618482"/>
            <a:ext cx="524002" cy="501650"/>
          </a:xfrm>
          <a:prstGeom prst="flowChartDocumen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A</a:t>
            </a:r>
            <a:endParaRPr kumimoji="1" lang="ja-JP" altLang="en-US" sz="1000" dirty="0">
              <a:solidFill>
                <a:srgbClr val="FFFFFF"/>
              </a:solidFill>
              <a:latin typeface="ＭＳ Ｐゴシック"/>
              <a:ea typeface="ＭＳ Ｐゴシック"/>
              <a:cs typeface="ＭＳ Ｐゴシック"/>
            </a:endParaRPr>
          </a:p>
        </p:txBody>
      </p:sp>
      <p:sp>
        <p:nvSpPr>
          <p:cNvPr id="102" name="フローチャート: 書類 101"/>
          <p:cNvSpPr/>
          <p:nvPr/>
        </p:nvSpPr>
        <p:spPr>
          <a:xfrm>
            <a:off x="4322086" y="5618482"/>
            <a:ext cx="524002" cy="501650"/>
          </a:xfrm>
          <a:prstGeom prst="flowChartDocumen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A</a:t>
            </a:r>
            <a:endParaRPr kumimoji="1" lang="ja-JP" altLang="en-US" sz="1000" dirty="0">
              <a:solidFill>
                <a:srgbClr val="FFFFFF"/>
              </a:solidFill>
              <a:latin typeface="ＭＳ Ｐゴシック"/>
              <a:ea typeface="ＭＳ Ｐゴシック"/>
              <a:cs typeface="ＭＳ Ｐゴシック"/>
            </a:endParaRPr>
          </a:p>
        </p:txBody>
      </p:sp>
      <p:sp>
        <p:nvSpPr>
          <p:cNvPr id="103" name="フローチャート: 書類 102"/>
          <p:cNvSpPr/>
          <p:nvPr/>
        </p:nvSpPr>
        <p:spPr>
          <a:xfrm>
            <a:off x="4917947" y="5618482"/>
            <a:ext cx="524002" cy="501650"/>
          </a:xfrm>
          <a:prstGeom prst="flowChartDocumen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X</a:t>
            </a:r>
            <a:endParaRPr kumimoji="1" lang="ja-JP" altLang="en-US" sz="1000" dirty="0">
              <a:solidFill>
                <a:srgbClr val="FFFFFF"/>
              </a:solidFill>
              <a:latin typeface="ＭＳ Ｐゴシック"/>
              <a:ea typeface="ＭＳ Ｐゴシック"/>
              <a:cs typeface="ＭＳ Ｐゴシック"/>
            </a:endParaRPr>
          </a:p>
        </p:txBody>
      </p:sp>
      <p:cxnSp>
        <p:nvCxnSpPr>
          <p:cNvPr id="105" name="曲線コネクタ 104"/>
          <p:cNvCxnSpPr>
            <a:stCxn id="101" idx="0"/>
            <a:endCxn id="85" idx="2"/>
          </p:cNvCxnSpPr>
          <p:nvPr/>
        </p:nvCxnSpPr>
        <p:spPr>
          <a:xfrm rot="5400000" flipH="1" flipV="1">
            <a:off x="4683501" y="3958254"/>
            <a:ext cx="944865" cy="2375593"/>
          </a:xfrm>
          <a:prstGeom prst="curvedConnector3">
            <a:avLst>
              <a:gd name="adj1" fmla="val 27822"/>
            </a:avLst>
          </a:prstGeom>
          <a:ln>
            <a:solidFill>
              <a:srgbClr val="0000F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6" name="曲線コネクタ 105"/>
          <p:cNvCxnSpPr>
            <a:stCxn id="102" idx="0"/>
            <a:endCxn id="91" idx="2"/>
          </p:cNvCxnSpPr>
          <p:nvPr/>
        </p:nvCxnSpPr>
        <p:spPr>
          <a:xfrm rot="5400000" flipH="1" flipV="1">
            <a:off x="5482288" y="3813517"/>
            <a:ext cx="906764" cy="2703166"/>
          </a:xfrm>
          <a:prstGeom prst="curvedConnector3">
            <a:avLst>
              <a:gd name="adj1" fmla="val 17086"/>
            </a:avLst>
          </a:prstGeom>
          <a:ln>
            <a:solidFill>
              <a:srgbClr val="0000F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07" name="テキスト ボックス 106"/>
          <p:cNvSpPr txBox="1"/>
          <p:nvPr/>
        </p:nvSpPr>
        <p:spPr>
          <a:xfrm>
            <a:off x="4080585" y="5328658"/>
            <a:ext cx="992579" cy="246221"/>
          </a:xfrm>
          <a:prstGeom prst="rect">
            <a:avLst/>
          </a:prstGeom>
          <a:noFill/>
        </p:spPr>
        <p:txBody>
          <a:bodyPr wrap="none" rtlCol="0">
            <a:spAutoFit/>
          </a:bodyPr>
          <a:lstStyle/>
          <a:p>
            <a:pPr algn="ctr"/>
            <a:r>
              <a:rPr kumimoji="1" lang="ja-JP" altLang="en-US" sz="1000" dirty="0">
                <a:solidFill>
                  <a:schemeClr val="bg1"/>
                </a:solidFill>
              </a:rPr>
              <a:t>共用ストレージ</a:t>
            </a:r>
          </a:p>
        </p:txBody>
      </p:sp>
      <p:sp>
        <p:nvSpPr>
          <p:cNvPr id="108" name="正方形/長方形 107"/>
          <p:cNvSpPr/>
          <p:nvPr/>
        </p:nvSpPr>
        <p:spPr>
          <a:xfrm>
            <a:off x="533398" y="4845363"/>
            <a:ext cx="2699511" cy="3585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ハイパーバイザー</a:t>
            </a:r>
          </a:p>
        </p:txBody>
      </p:sp>
      <p:sp>
        <p:nvSpPr>
          <p:cNvPr id="109" name="正方形/長方形 108"/>
          <p:cNvSpPr/>
          <p:nvPr/>
        </p:nvSpPr>
        <p:spPr>
          <a:xfrm>
            <a:off x="533399" y="5280158"/>
            <a:ext cx="2699510" cy="95885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テキスト ボックス 109"/>
          <p:cNvSpPr txBox="1"/>
          <p:nvPr/>
        </p:nvSpPr>
        <p:spPr>
          <a:xfrm>
            <a:off x="1322115" y="5940889"/>
            <a:ext cx="1189999" cy="307777"/>
          </a:xfrm>
          <a:prstGeom prst="rect">
            <a:avLst/>
          </a:prstGeom>
          <a:solidFill>
            <a:schemeClr val="bg1">
              <a:lumMod val="50000"/>
            </a:schemeClr>
          </a:solidFill>
        </p:spPr>
        <p:txBody>
          <a:bodyPr wrap="none" rtlCol="0">
            <a:spAutoFit/>
          </a:bodyPr>
          <a:lstStyle/>
          <a:p>
            <a:pPr algn="ctr"/>
            <a:r>
              <a:rPr kumimoji="1" lang="ja-JP" altLang="en-US" sz="1400" dirty="0">
                <a:solidFill>
                  <a:srgbClr val="FFFFFF"/>
                </a:solidFill>
              </a:rPr>
              <a:t>サーバー　</a:t>
            </a:r>
            <a:r>
              <a:rPr kumimoji="1" lang="en-US" altLang="ja-JP" sz="1400" dirty="0">
                <a:solidFill>
                  <a:srgbClr val="FFFFFF"/>
                </a:solidFill>
              </a:rPr>
              <a:t>01</a:t>
            </a:r>
            <a:endParaRPr kumimoji="1" lang="ja-JP" altLang="en-US" sz="1400" dirty="0">
              <a:solidFill>
                <a:srgbClr val="FFFFFF"/>
              </a:solidFill>
            </a:endParaRPr>
          </a:p>
        </p:txBody>
      </p:sp>
      <p:sp>
        <p:nvSpPr>
          <p:cNvPr id="111" name="フローチャート: 磁気ディスク 110"/>
          <p:cNvSpPr/>
          <p:nvPr/>
        </p:nvSpPr>
        <p:spPr>
          <a:xfrm>
            <a:off x="1968351" y="5462638"/>
            <a:ext cx="595450" cy="462178"/>
          </a:xfrm>
          <a:prstGeom prst="flowChartMagneticDisk">
            <a:avLst/>
          </a:prstGeom>
          <a:solidFill>
            <a:schemeClr val="bg1">
              <a:lumMod val="50000"/>
            </a:schemeClr>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2" name="正方形/長方形 111"/>
          <p:cNvSpPr/>
          <p:nvPr/>
        </p:nvSpPr>
        <p:spPr>
          <a:xfrm>
            <a:off x="1271500" y="5701320"/>
            <a:ext cx="557876" cy="223496"/>
          </a:xfrm>
          <a:prstGeom prst="rect">
            <a:avLst/>
          </a:prstGeom>
          <a:solidFill>
            <a:schemeClr val="bg1">
              <a:lumMod val="50000"/>
            </a:schemeClr>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3" name="正方形/長方形 112"/>
          <p:cNvSpPr/>
          <p:nvPr/>
        </p:nvSpPr>
        <p:spPr>
          <a:xfrm>
            <a:off x="1271500" y="5394986"/>
            <a:ext cx="557876" cy="223496"/>
          </a:xfrm>
          <a:prstGeom prst="rect">
            <a:avLst/>
          </a:prstGeom>
          <a:solidFill>
            <a:schemeClr val="bg1">
              <a:lumMod val="50000"/>
            </a:schemeClr>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cxnSp>
        <p:nvCxnSpPr>
          <p:cNvPr id="114" name="曲線コネクタ 113"/>
          <p:cNvCxnSpPr>
            <a:stCxn id="103" idx="0"/>
            <a:endCxn id="97" idx="2"/>
          </p:cNvCxnSpPr>
          <p:nvPr/>
        </p:nvCxnSpPr>
        <p:spPr>
          <a:xfrm rot="5400000" flipH="1" flipV="1">
            <a:off x="6228492" y="3652430"/>
            <a:ext cx="917508" cy="3014596"/>
          </a:xfrm>
          <a:prstGeom prst="curvedConnector3">
            <a:avLst>
              <a:gd name="adj1" fmla="val 8474"/>
            </a:avLst>
          </a:prstGeom>
          <a:ln>
            <a:solidFill>
              <a:srgbClr val="008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15" name="正方形/長方形 114"/>
          <p:cNvSpPr/>
          <p:nvPr/>
        </p:nvSpPr>
        <p:spPr>
          <a:xfrm>
            <a:off x="5911849" y="5280158"/>
            <a:ext cx="2699510" cy="958850"/>
          </a:xfrm>
          <a:prstGeom prst="rect">
            <a:avLst/>
          </a:prstGeom>
          <a:solidFill>
            <a:srgbClr val="008000">
              <a:alpha val="6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p:cNvSpPr txBox="1"/>
          <p:nvPr/>
        </p:nvSpPr>
        <p:spPr>
          <a:xfrm>
            <a:off x="6700565" y="5940889"/>
            <a:ext cx="1189999" cy="307777"/>
          </a:xfrm>
          <a:prstGeom prst="rect">
            <a:avLst/>
          </a:prstGeom>
          <a:noFill/>
        </p:spPr>
        <p:txBody>
          <a:bodyPr wrap="none" rtlCol="0">
            <a:spAutoFit/>
          </a:bodyPr>
          <a:lstStyle/>
          <a:p>
            <a:pPr algn="ctr"/>
            <a:r>
              <a:rPr kumimoji="1" lang="ja-JP" altLang="en-US" sz="1400" dirty="0">
                <a:solidFill>
                  <a:srgbClr val="FFFFFF"/>
                </a:solidFill>
              </a:rPr>
              <a:t>サーバー</a:t>
            </a:r>
            <a:r>
              <a:rPr lang="ja-JP" altLang="ja-JP" sz="1400" dirty="0">
                <a:solidFill>
                  <a:srgbClr val="FFFFFF"/>
                </a:solidFill>
              </a:rPr>
              <a:t>　</a:t>
            </a:r>
            <a:r>
              <a:rPr kumimoji="1" lang="en-US" altLang="ja-JP" sz="1400" dirty="0">
                <a:solidFill>
                  <a:srgbClr val="FFFFFF"/>
                </a:solidFill>
              </a:rPr>
              <a:t>02</a:t>
            </a:r>
            <a:endParaRPr kumimoji="1" lang="ja-JP" altLang="en-US" sz="1400" dirty="0">
              <a:solidFill>
                <a:srgbClr val="FFFFFF"/>
              </a:solidFill>
            </a:endParaRPr>
          </a:p>
        </p:txBody>
      </p:sp>
      <p:sp>
        <p:nvSpPr>
          <p:cNvPr id="117" name="フローチャート: 磁気ディスク 116"/>
          <p:cNvSpPr/>
          <p:nvPr/>
        </p:nvSpPr>
        <p:spPr>
          <a:xfrm>
            <a:off x="7346801" y="5462638"/>
            <a:ext cx="595450" cy="46217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正方形/長方形 117"/>
          <p:cNvSpPr/>
          <p:nvPr/>
        </p:nvSpPr>
        <p:spPr>
          <a:xfrm>
            <a:off x="6649950" y="5701320"/>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9" name="正方形/長方形 118"/>
          <p:cNvSpPr/>
          <p:nvPr/>
        </p:nvSpPr>
        <p:spPr>
          <a:xfrm>
            <a:off x="6649950" y="5394986"/>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0" name="左右矢印 119"/>
          <p:cNvSpPr/>
          <p:nvPr/>
        </p:nvSpPr>
        <p:spPr>
          <a:xfrm>
            <a:off x="3162299" y="5701298"/>
            <a:ext cx="543837" cy="223518"/>
          </a:xfrm>
          <a:prstGeom prst="lef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左右矢印 120"/>
          <p:cNvSpPr/>
          <p:nvPr/>
        </p:nvSpPr>
        <p:spPr>
          <a:xfrm>
            <a:off x="5441949" y="5701298"/>
            <a:ext cx="543837" cy="223518"/>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911848" y="4845363"/>
            <a:ext cx="2699511" cy="358595"/>
          </a:xfrm>
          <a:prstGeom prst="rect">
            <a:avLst/>
          </a:prstGeom>
          <a:solidFill>
            <a:srgbClr val="FF6600">
              <a:alpha val="67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ハイパーバイザー</a:t>
            </a:r>
          </a:p>
        </p:txBody>
      </p:sp>
      <p:sp>
        <p:nvSpPr>
          <p:cNvPr id="137" name="乗算記号 136"/>
          <p:cNvSpPr/>
          <p:nvPr/>
        </p:nvSpPr>
        <p:spPr>
          <a:xfrm>
            <a:off x="533399" y="4476750"/>
            <a:ext cx="2774952" cy="2120900"/>
          </a:xfrm>
          <a:prstGeom prst="mathMultiply">
            <a:avLst>
              <a:gd name="adj1" fmla="val 524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テキスト ボックス 141"/>
          <p:cNvSpPr txBox="1"/>
          <p:nvPr/>
        </p:nvSpPr>
        <p:spPr>
          <a:xfrm>
            <a:off x="4016320" y="3941289"/>
            <a:ext cx="1111364" cy="677108"/>
          </a:xfrm>
          <a:prstGeom prst="rect">
            <a:avLst/>
          </a:prstGeom>
          <a:noFill/>
        </p:spPr>
        <p:txBody>
          <a:bodyPr wrap="none" rtlCol="0">
            <a:spAutoFit/>
          </a:bodyPr>
          <a:lstStyle/>
          <a:p>
            <a:pPr algn="ctr"/>
            <a:r>
              <a:rPr kumimoji="1" lang="ja-JP" altLang="en-US" sz="1400" dirty="0">
                <a:solidFill>
                  <a:srgbClr val="FF0000"/>
                </a:solidFill>
              </a:rPr>
              <a:t>サーバー</a:t>
            </a:r>
            <a:r>
              <a:rPr kumimoji="1" lang="en-US" altLang="ja-JP" sz="1400" dirty="0">
                <a:solidFill>
                  <a:srgbClr val="FF0000"/>
                </a:solidFill>
              </a:rPr>
              <a:t> 01</a:t>
            </a:r>
          </a:p>
          <a:p>
            <a:pPr algn="ctr"/>
            <a:r>
              <a:rPr kumimoji="1" lang="ja-JP" altLang="en-US" sz="2400" dirty="0">
                <a:solidFill>
                  <a:srgbClr val="FF0000"/>
                </a:solidFill>
              </a:rPr>
              <a:t>障害時</a:t>
            </a:r>
          </a:p>
        </p:txBody>
      </p:sp>
      <p:sp>
        <p:nvSpPr>
          <p:cNvPr id="143" name="テキスト ボックス 142"/>
          <p:cNvSpPr txBox="1"/>
          <p:nvPr/>
        </p:nvSpPr>
        <p:spPr>
          <a:xfrm>
            <a:off x="4018004" y="1142867"/>
            <a:ext cx="1107996" cy="461665"/>
          </a:xfrm>
          <a:prstGeom prst="rect">
            <a:avLst/>
          </a:prstGeom>
          <a:noFill/>
        </p:spPr>
        <p:txBody>
          <a:bodyPr wrap="none" rtlCol="0">
            <a:spAutoFit/>
          </a:bodyPr>
          <a:lstStyle/>
          <a:p>
            <a:pPr algn="ctr"/>
            <a:r>
              <a:rPr kumimoji="1" lang="ja-JP" altLang="en-US" sz="2400" dirty="0">
                <a:solidFill>
                  <a:srgbClr val="0000FF"/>
                </a:solidFill>
              </a:rPr>
              <a:t>正常時</a:t>
            </a:r>
          </a:p>
        </p:txBody>
      </p:sp>
      <p:cxnSp>
        <p:nvCxnSpPr>
          <p:cNvPr id="145" name="直線コネクタ 144"/>
          <p:cNvCxnSpPr/>
          <p:nvPr/>
        </p:nvCxnSpPr>
        <p:spPr>
          <a:xfrm flipV="1">
            <a:off x="567012" y="3597571"/>
            <a:ext cx="8074743" cy="10744"/>
          </a:xfrm>
          <a:prstGeom prst="line">
            <a:avLst/>
          </a:prstGeom>
          <a:ln>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46" name="正方形/長方形 145"/>
          <p:cNvSpPr/>
          <p:nvPr/>
        </p:nvSpPr>
        <p:spPr>
          <a:xfrm>
            <a:off x="567012" y="3738768"/>
            <a:ext cx="2665897" cy="92410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6600"/>
                </a:solidFill>
                <a:latin typeface="ＭＳ Ｐゴシック"/>
                <a:ea typeface="ＭＳ Ｐゴシック"/>
                <a:cs typeface="ＭＳ Ｐゴシック"/>
              </a:rPr>
              <a:t>仮想サーバーＡと</a:t>
            </a:r>
            <a:r>
              <a:rPr kumimoji="1" lang="en-US" altLang="ja-JP" sz="1200" dirty="0">
                <a:solidFill>
                  <a:srgbClr val="FF6600"/>
                </a:solidFill>
                <a:latin typeface="ＭＳ Ｐゴシック"/>
                <a:ea typeface="ＭＳ Ｐゴシック"/>
                <a:cs typeface="ＭＳ Ｐゴシック"/>
              </a:rPr>
              <a:t>B</a:t>
            </a:r>
            <a:r>
              <a:rPr kumimoji="1" lang="ja-JP" altLang="en-US" sz="1200" dirty="0">
                <a:solidFill>
                  <a:srgbClr val="FF6600"/>
                </a:solidFill>
                <a:latin typeface="ＭＳ Ｐゴシック"/>
                <a:ea typeface="ＭＳ Ｐゴシック"/>
                <a:cs typeface="ＭＳ Ｐゴシック"/>
              </a:rPr>
              <a:t>は、</a:t>
            </a:r>
            <a:endParaRPr kumimoji="1" lang="en-US" altLang="ja-JP" sz="1200" dirty="0">
              <a:solidFill>
                <a:srgbClr val="FF6600"/>
              </a:solidFill>
              <a:latin typeface="ＭＳ Ｐゴシック"/>
              <a:ea typeface="ＭＳ Ｐゴシック"/>
              <a:cs typeface="ＭＳ Ｐゴシック"/>
            </a:endParaRPr>
          </a:p>
          <a:p>
            <a:pPr algn="ctr"/>
            <a:r>
              <a:rPr lang="ja-JP" altLang="en-US" sz="1200" dirty="0">
                <a:solidFill>
                  <a:srgbClr val="FF6600"/>
                </a:solidFill>
                <a:latin typeface="ＭＳ Ｐゴシック"/>
                <a:ea typeface="ＭＳ Ｐゴシック"/>
                <a:cs typeface="ＭＳ Ｐゴシック"/>
              </a:rPr>
              <a:t>見かけ上稼働し続けることができ</a:t>
            </a:r>
            <a:endParaRPr lang="en-US" altLang="ja-JP" sz="1200" dirty="0">
              <a:solidFill>
                <a:srgbClr val="FF6600"/>
              </a:solidFill>
              <a:latin typeface="ＭＳ Ｐゴシック"/>
              <a:ea typeface="ＭＳ Ｐゴシック"/>
              <a:cs typeface="ＭＳ Ｐゴシック"/>
            </a:endParaRPr>
          </a:p>
          <a:p>
            <a:pPr algn="ctr"/>
            <a:r>
              <a:rPr lang="ja-JP" altLang="en-US" sz="1200" dirty="0">
                <a:solidFill>
                  <a:srgbClr val="FF6600"/>
                </a:solidFill>
                <a:latin typeface="ＭＳ Ｐゴシック"/>
                <a:ea typeface="ＭＳ Ｐゴシック"/>
                <a:cs typeface="ＭＳ Ｐゴシック"/>
              </a:rPr>
              <a:t>ユーザーは影響を受けない</a:t>
            </a:r>
            <a:endParaRPr kumimoji="1" lang="ja-JP" altLang="en-US" sz="1200" dirty="0">
              <a:solidFill>
                <a:srgbClr val="FF6600"/>
              </a:solidFill>
              <a:latin typeface="ＭＳ Ｐゴシック"/>
              <a:ea typeface="ＭＳ Ｐゴシック"/>
              <a:cs typeface="ＭＳ Ｐゴシック"/>
            </a:endParaRPr>
          </a:p>
        </p:txBody>
      </p:sp>
    </p:spTree>
    <p:extLst>
      <p:ext uri="{BB962C8B-B14F-4D97-AF65-F5344CB8AC3E}">
        <p14:creationId xmlns:p14="http://schemas.microsoft.com/office/powerpoint/2010/main" val="1281252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5" name="正方形/長方形 4"/>
          <p:cNvSpPr/>
          <p:nvPr/>
        </p:nvSpPr>
        <p:spPr>
          <a:xfrm>
            <a:off x="968802" y="2006942"/>
            <a:ext cx="7206396" cy="3077766"/>
          </a:xfrm>
          <a:prstGeom prst="rect">
            <a:avLst/>
          </a:prstGeom>
        </p:spPr>
        <p:txBody>
          <a:bodyPr wrap="none">
            <a:spAutoFit/>
          </a:bodyPr>
          <a:lstStyle/>
          <a:p>
            <a:pPr marL="342900" indent="-342900">
              <a:spcAft>
                <a:spcPts val="1200"/>
              </a:spcAft>
              <a:buFont typeface="+mj-lt"/>
              <a:buAutoNum type="arabicPeriod"/>
            </a:pPr>
            <a:r>
              <a:rPr lang="en-US" altLang="ja-JP" sz="2400" dirty="0">
                <a:solidFill>
                  <a:schemeClr val="tx1">
                    <a:lumMod val="50000"/>
                    <a:lumOff val="50000"/>
                  </a:schemeClr>
                </a:solidFill>
                <a:latin typeface="Meiryo" charset="-128"/>
                <a:ea typeface="Meiryo" charset="-128"/>
                <a:cs typeface="Meiryo" charset="-128"/>
              </a:rPr>
              <a:t>IT</a:t>
            </a:r>
            <a:r>
              <a:rPr lang="ja-JP" altLang="en-US" sz="2400" dirty="0">
                <a:solidFill>
                  <a:schemeClr val="tx1">
                    <a:lumMod val="50000"/>
                    <a:lumOff val="50000"/>
                  </a:schemeClr>
                </a:solidFill>
                <a:latin typeface="Meiryo" charset="-128"/>
                <a:ea typeface="Meiryo" charset="-128"/>
                <a:cs typeface="Meiryo" charset="-128"/>
              </a:rPr>
              <a:t>トレンドとサイバーフィジカルシステム</a:t>
            </a:r>
            <a:endParaRPr lang="en-US" altLang="ja-JP" sz="24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400">
                <a:solidFill>
                  <a:schemeClr val="tx1">
                    <a:lumMod val="50000"/>
                    <a:lumOff val="50000"/>
                  </a:schemeClr>
                </a:solidFill>
                <a:latin typeface="Meiryo" charset="-128"/>
                <a:ea typeface="Meiryo" charset="-128"/>
                <a:cs typeface="Meiryo" charset="-128"/>
              </a:rPr>
              <a:t>クラウド･コンピューティング</a:t>
            </a:r>
            <a:endParaRPr lang="en-US" altLang="ja-JP" sz="24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400">
                <a:solidFill>
                  <a:schemeClr val="tx1">
                    <a:lumMod val="50000"/>
                    <a:lumOff val="50000"/>
                  </a:schemeClr>
                </a:solidFill>
                <a:latin typeface="Meiryo" charset="-128"/>
                <a:ea typeface="Meiryo" charset="-128"/>
                <a:cs typeface="Meiryo" charset="-128"/>
              </a:rPr>
              <a:t>ソフトウエア化する</a:t>
            </a:r>
            <a:r>
              <a:rPr lang="en-US" altLang="ja-JP" sz="2400" dirty="0">
                <a:solidFill>
                  <a:schemeClr val="tx1">
                    <a:lumMod val="50000"/>
                    <a:lumOff val="50000"/>
                  </a:schemeClr>
                </a:solidFill>
                <a:latin typeface="Meiryo" charset="-128"/>
                <a:ea typeface="Meiryo" charset="-128"/>
                <a:cs typeface="Meiryo" charset="-128"/>
              </a:rPr>
              <a:t>IT</a:t>
            </a:r>
            <a:r>
              <a:rPr lang="ja-JP" altLang="en-US" sz="2400">
                <a:solidFill>
                  <a:schemeClr val="tx1">
                    <a:lumMod val="50000"/>
                    <a:lumOff val="50000"/>
                  </a:schemeClr>
                </a:solidFill>
                <a:latin typeface="Meiryo" charset="-128"/>
                <a:ea typeface="Meiryo" charset="-128"/>
                <a:cs typeface="Meiryo" charset="-128"/>
              </a:rPr>
              <a:t>インフラと仮想化</a:t>
            </a:r>
            <a:endParaRPr lang="en-US" altLang="ja-JP" sz="24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en-US" altLang="ja-JP" sz="2400" dirty="0">
                <a:solidFill>
                  <a:schemeClr val="tx1">
                    <a:lumMod val="50000"/>
                    <a:lumOff val="50000"/>
                  </a:schemeClr>
                </a:solidFill>
                <a:latin typeface="Meiryo" charset="-128"/>
                <a:ea typeface="Meiryo" charset="-128"/>
                <a:cs typeface="Meiryo" charset="-128"/>
              </a:rPr>
              <a:t>IoT</a:t>
            </a:r>
            <a:r>
              <a:rPr lang="ja-JP" altLang="en-US" sz="2400" dirty="0">
                <a:solidFill>
                  <a:schemeClr val="tx1">
                    <a:lumMod val="50000"/>
                    <a:lumOff val="50000"/>
                  </a:schemeClr>
                </a:solidFill>
                <a:latin typeface="Meiryo" charset="-128"/>
                <a:ea typeface="Meiryo" charset="-128"/>
                <a:cs typeface="Meiryo" charset="-128"/>
              </a:rPr>
              <a:t>（モノの</a:t>
            </a:r>
            <a:r>
              <a:rPr lang="ja-JP" altLang="en-US" sz="2400">
                <a:solidFill>
                  <a:schemeClr val="tx1">
                    <a:lumMod val="50000"/>
                    <a:lumOff val="50000"/>
                  </a:schemeClr>
                </a:solidFill>
                <a:latin typeface="Meiryo" charset="-128"/>
                <a:ea typeface="Meiryo" charset="-128"/>
                <a:cs typeface="Meiryo" charset="-128"/>
              </a:rPr>
              <a:t>インターネット）と</a:t>
            </a:r>
            <a:r>
              <a:rPr lang="en-US" altLang="ja-JP" sz="2400" dirty="0">
                <a:solidFill>
                  <a:schemeClr val="tx1">
                    <a:lumMod val="50000"/>
                    <a:lumOff val="50000"/>
                  </a:schemeClr>
                </a:solidFill>
                <a:latin typeface="Meiryo" charset="-128"/>
                <a:ea typeface="Meiryo" charset="-128"/>
                <a:cs typeface="Meiryo" charset="-128"/>
              </a:rPr>
              <a:t>AI</a:t>
            </a:r>
            <a:r>
              <a:rPr lang="ja-JP" altLang="en-US" sz="2400" dirty="0">
                <a:solidFill>
                  <a:schemeClr val="tx1">
                    <a:lumMod val="50000"/>
                    <a:lumOff val="50000"/>
                  </a:schemeClr>
                </a:solidFill>
                <a:latin typeface="Meiryo" charset="-128"/>
                <a:ea typeface="Meiryo" charset="-128"/>
                <a:cs typeface="Meiryo" charset="-128"/>
              </a:rPr>
              <a:t>（人工知能）</a:t>
            </a:r>
            <a:endParaRPr lang="en-US" altLang="ja-JP" sz="24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400">
                <a:solidFill>
                  <a:schemeClr val="tx1">
                    <a:lumMod val="50000"/>
                    <a:lumOff val="50000"/>
                  </a:schemeClr>
                </a:solidFill>
                <a:latin typeface="Meiryo" charset="-128"/>
                <a:ea typeface="Meiryo" charset="-128"/>
                <a:cs typeface="Meiryo" charset="-128"/>
              </a:rPr>
              <a:t>これからのアプリケーション開発</a:t>
            </a:r>
            <a:r>
              <a:rPr lang="ja-JP" altLang="en-US" sz="2400" dirty="0">
                <a:solidFill>
                  <a:schemeClr val="tx1">
                    <a:lumMod val="50000"/>
                    <a:lumOff val="50000"/>
                  </a:schemeClr>
                </a:solidFill>
                <a:latin typeface="Meiryo" charset="-128"/>
                <a:ea typeface="Meiryo" charset="-128"/>
                <a:cs typeface="Meiryo" charset="-128"/>
              </a:rPr>
              <a:t>と運用</a:t>
            </a:r>
            <a:endParaRPr lang="en-US" altLang="ja-JP" sz="24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en-US" altLang="ja-JP" sz="2400" dirty="0">
                <a:solidFill>
                  <a:schemeClr val="tx1">
                    <a:lumMod val="50000"/>
                    <a:lumOff val="50000"/>
                  </a:schemeClr>
                </a:solidFill>
                <a:latin typeface="Meiryo" charset="-128"/>
                <a:ea typeface="Meiryo" charset="-128"/>
                <a:cs typeface="Meiryo" charset="-128"/>
              </a:rPr>
              <a:t>FinTech</a:t>
            </a:r>
            <a:r>
              <a:rPr lang="ja-JP" altLang="en-US" sz="2400">
                <a:solidFill>
                  <a:schemeClr val="tx1">
                    <a:lumMod val="50000"/>
                    <a:lumOff val="50000"/>
                  </a:schemeClr>
                </a:solidFill>
                <a:latin typeface="Meiryo" charset="-128"/>
                <a:ea typeface="Meiryo" charset="-128"/>
                <a:cs typeface="Meiryo" charset="-128"/>
              </a:rPr>
              <a:t>とブロックチェーン</a:t>
            </a:r>
            <a:endParaRPr lang="en-US" altLang="ja-JP" sz="24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64676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フローチャート: 磁気ディスク 429"/>
          <p:cNvSpPr/>
          <p:nvPr/>
        </p:nvSpPr>
        <p:spPr>
          <a:xfrm>
            <a:off x="3959266" y="368581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31" name="正方形/長方形 430"/>
          <p:cNvSpPr/>
          <p:nvPr/>
        </p:nvSpPr>
        <p:spPr>
          <a:xfrm>
            <a:off x="3959266" y="312152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2" name="円/楕円 431"/>
          <p:cNvSpPr/>
          <p:nvPr/>
        </p:nvSpPr>
        <p:spPr>
          <a:xfrm>
            <a:off x="4001762" y="315327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3" name="直線コネクタ 432"/>
          <p:cNvCxnSpPr/>
          <p:nvPr/>
        </p:nvCxnSpPr>
        <p:spPr>
          <a:xfrm>
            <a:off x="4084312" y="319984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4" name="正方形/長方形 433"/>
          <p:cNvSpPr/>
          <p:nvPr/>
        </p:nvSpPr>
        <p:spPr>
          <a:xfrm>
            <a:off x="3959266" y="331498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5" name="円/楕円 434"/>
          <p:cNvSpPr/>
          <p:nvPr/>
        </p:nvSpPr>
        <p:spPr>
          <a:xfrm>
            <a:off x="4001762" y="334673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6" name="直線コネクタ 435"/>
          <p:cNvCxnSpPr/>
          <p:nvPr/>
        </p:nvCxnSpPr>
        <p:spPr>
          <a:xfrm>
            <a:off x="4084312" y="339330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7" name="正方形/長方形 436"/>
          <p:cNvSpPr/>
          <p:nvPr/>
        </p:nvSpPr>
        <p:spPr>
          <a:xfrm>
            <a:off x="3959266" y="349658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8" name="円/楕円 437"/>
          <p:cNvSpPr/>
          <p:nvPr/>
        </p:nvSpPr>
        <p:spPr>
          <a:xfrm>
            <a:off x="4001762" y="352833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9" name="直線コネクタ 438"/>
          <p:cNvCxnSpPr/>
          <p:nvPr/>
        </p:nvCxnSpPr>
        <p:spPr>
          <a:xfrm>
            <a:off x="4084312" y="357489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0" name="円/楕円 439"/>
          <p:cNvSpPr/>
          <p:nvPr/>
        </p:nvSpPr>
        <p:spPr>
          <a:xfrm>
            <a:off x="4016684" y="335433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1" name="円/楕円 440"/>
          <p:cNvSpPr/>
          <p:nvPr/>
        </p:nvSpPr>
        <p:spPr>
          <a:xfrm>
            <a:off x="4016684" y="353592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2" name="フローチャート: 磁気ディスク 441"/>
          <p:cNvSpPr/>
          <p:nvPr/>
        </p:nvSpPr>
        <p:spPr>
          <a:xfrm>
            <a:off x="4329520" y="3685500"/>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3" name="正方形/長方形 442"/>
          <p:cNvSpPr/>
          <p:nvPr/>
        </p:nvSpPr>
        <p:spPr>
          <a:xfrm>
            <a:off x="4329520" y="312121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4" name="円/楕円 443"/>
          <p:cNvSpPr/>
          <p:nvPr/>
        </p:nvSpPr>
        <p:spPr>
          <a:xfrm>
            <a:off x="4372016" y="315296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5" name="直線コネクタ 444"/>
          <p:cNvCxnSpPr/>
          <p:nvPr/>
        </p:nvCxnSpPr>
        <p:spPr>
          <a:xfrm>
            <a:off x="4454566" y="319952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6" name="正方形/長方形 445"/>
          <p:cNvSpPr/>
          <p:nvPr/>
        </p:nvSpPr>
        <p:spPr>
          <a:xfrm>
            <a:off x="4329520" y="331467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7" name="円/楕円 446"/>
          <p:cNvSpPr/>
          <p:nvPr/>
        </p:nvSpPr>
        <p:spPr>
          <a:xfrm>
            <a:off x="4372016" y="334642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8" name="直線コネクタ 447"/>
          <p:cNvCxnSpPr/>
          <p:nvPr/>
        </p:nvCxnSpPr>
        <p:spPr>
          <a:xfrm>
            <a:off x="4454566" y="339298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9" name="正方形/長方形 448"/>
          <p:cNvSpPr/>
          <p:nvPr/>
        </p:nvSpPr>
        <p:spPr>
          <a:xfrm>
            <a:off x="4329520" y="349626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0" name="円/楕円 449"/>
          <p:cNvSpPr/>
          <p:nvPr/>
        </p:nvSpPr>
        <p:spPr>
          <a:xfrm>
            <a:off x="4372016" y="352801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1" name="直線コネクタ 450"/>
          <p:cNvCxnSpPr/>
          <p:nvPr/>
        </p:nvCxnSpPr>
        <p:spPr>
          <a:xfrm>
            <a:off x="4454566" y="357458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2" name="円/楕円 451"/>
          <p:cNvSpPr/>
          <p:nvPr/>
        </p:nvSpPr>
        <p:spPr>
          <a:xfrm>
            <a:off x="4386938" y="335401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3" name="円/楕円 452"/>
          <p:cNvSpPr/>
          <p:nvPr/>
        </p:nvSpPr>
        <p:spPr>
          <a:xfrm>
            <a:off x="4386938" y="353561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4" name="フローチャート: 磁気ディスク 453"/>
          <p:cNvSpPr/>
          <p:nvPr/>
        </p:nvSpPr>
        <p:spPr>
          <a:xfrm>
            <a:off x="4697282" y="3685500"/>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55" name="正方形/長方形 454"/>
          <p:cNvSpPr/>
          <p:nvPr/>
        </p:nvSpPr>
        <p:spPr>
          <a:xfrm>
            <a:off x="4697282" y="312121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6" name="円/楕円 455"/>
          <p:cNvSpPr/>
          <p:nvPr/>
        </p:nvSpPr>
        <p:spPr>
          <a:xfrm>
            <a:off x="4739778" y="315296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7" name="直線コネクタ 456"/>
          <p:cNvCxnSpPr/>
          <p:nvPr/>
        </p:nvCxnSpPr>
        <p:spPr>
          <a:xfrm>
            <a:off x="4822328" y="319952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8" name="正方形/長方形 457"/>
          <p:cNvSpPr/>
          <p:nvPr/>
        </p:nvSpPr>
        <p:spPr>
          <a:xfrm>
            <a:off x="4697282" y="331467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9" name="円/楕円 458"/>
          <p:cNvSpPr/>
          <p:nvPr/>
        </p:nvSpPr>
        <p:spPr>
          <a:xfrm>
            <a:off x="4739778" y="334642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0" name="直線コネクタ 459"/>
          <p:cNvCxnSpPr/>
          <p:nvPr/>
        </p:nvCxnSpPr>
        <p:spPr>
          <a:xfrm>
            <a:off x="4822328" y="339298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1" name="正方形/長方形 460"/>
          <p:cNvSpPr/>
          <p:nvPr/>
        </p:nvSpPr>
        <p:spPr>
          <a:xfrm>
            <a:off x="4697282" y="349626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2" name="円/楕円 461"/>
          <p:cNvSpPr/>
          <p:nvPr/>
        </p:nvSpPr>
        <p:spPr>
          <a:xfrm>
            <a:off x="4739778" y="352801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3" name="直線コネクタ 462"/>
          <p:cNvCxnSpPr/>
          <p:nvPr/>
        </p:nvCxnSpPr>
        <p:spPr>
          <a:xfrm>
            <a:off x="4822328" y="357458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4" name="円/楕円 463"/>
          <p:cNvSpPr/>
          <p:nvPr/>
        </p:nvSpPr>
        <p:spPr>
          <a:xfrm>
            <a:off x="4754700" y="335401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5" name="円/楕円 464"/>
          <p:cNvSpPr/>
          <p:nvPr/>
        </p:nvSpPr>
        <p:spPr>
          <a:xfrm>
            <a:off x="4754700" y="353561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6" name="フローチャート: 磁気ディスク 465"/>
          <p:cNvSpPr/>
          <p:nvPr/>
        </p:nvSpPr>
        <p:spPr>
          <a:xfrm>
            <a:off x="5056023" y="368708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67" name="正方形/長方形 466"/>
          <p:cNvSpPr/>
          <p:nvPr/>
        </p:nvSpPr>
        <p:spPr>
          <a:xfrm>
            <a:off x="5056023" y="312279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8" name="円/楕円 467"/>
          <p:cNvSpPr/>
          <p:nvPr/>
        </p:nvSpPr>
        <p:spPr>
          <a:xfrm>
            <a:off x="5098519" y="315454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9" name="直線コネクタ 468"/>
          <p:cNvCxnSpPr/>
          <p:nvPr/>
        </p:nvCxnSpPr>
        <p:spPr>
          <a:xfrm>
            <a:off x="5181069" y="320111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0" name="正方形/長方形 469"/>
          <p:cNvSpPr/>
          <p:nvPr/>
        </p:nvSpPr>
        <p:spPr>
          <a:xfrm>
            <a:off x="5056023" y="331625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1" name="円/楕円 470"/>
          <p:cNvSpPr/>
          <p:nvPr/>
        </p:nvSpPr>
        <p:spPr>
          <a:xfrm>
            <a:off x="5098519" y="334800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2" name="直線コネクタ 471"/>
          <p:cNvCxnSpPr/>
          <p:nvPr/>
        </p:nvCxnSpPr>
        <p:spPr>
          <a:xfrm>
            <a:off x="5181069" y="339457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3" name="正方形/長方形 472"/>
          <p:cNvSpPr/>
          <p:nvPr/>
        </p:nvSpPr>
        <p:spPr>
          <a:xfrm>
            <a:off x="5056023" y="349785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4" name="円/楕円 473"/>
          <p:cNvSpPr/>
          <p:nvPr/>
        </p:nvSpPr>
        <p:spPr>
          <a:xfrm>
            <a:off x="5098519" y="352960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5" name="直線コネクタ 474"/>
          <p:cNvCxnSpPr/>
          <p:nvPr/>
        </p:nvCxnSpPr>
        <p:spPr>
          <a:xfrm>
            <a:off x="5181069" y="357616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6" name="円/楕円 475"/>
          <p:cNvSpPr/>
          <p:nvPr/>
        </p:nvSpPr>
        <p:spPr>
          <a:xfrm>
            <a:off x="5113441" y="335560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7" name="円/楕円 476"/>
          <p:cNvSpPr/>
          <p:nvPr/>
        </p:nvSpPr>
        <p:spPr>
          <a:xfrm>
            <a:off x="5113441" y="353719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9" name="正方形/長方形 428"/>
          <p:cNvSpPr/>
          <p:nvPr/>
        </p:nvSpPr>
        <p:spPr>
          <a:xfrm>
            <a:off x="3538785" y="3025390"/>
            <a:ext cx="1885810" cy="860611"/>
          </a:xfrm>
          <a:prstGeom prst="rect">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92" name="タイトル 591"/>
          <p:cNvSpPr>
            <a:spLocks noGrp="1"/>
          </p:cNvSpPr>
          <p:nvPr>
            <p:ph type="title"/>
          </p:nvPr>
        </p:nvSpPr>
        <p:spPr/>
        <p:txBody>
          <a:bodyPr/>
          <a:lstStyle/>
          <a:p>
            <a:r>
              <a:rPr kumimoji="1" lang="ja-JP" altLang="en-US" dirty="0"/>
              <a:t>サーバー仮想化による３つのメリット</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70</a:t>
            </a:fld>
            <a:endParaRPr kumimoji="1" lang="ja-JP" altLang="en-US"/>
          </a:p>
        </p:txBody>
      </p:sp>
      <p:grpSp>
        <p:nvGrpSpPr>
          <p:cNvPr id="152" name="図形グループ 151"/>
          <p:cNvGrpSpPr/>
          <p:nvPr/>
        </p:nvGrpSpPr>
        <p:grpSpPr>
          <a:xfrm>
            <a:off x="3593860" y="1356495"/>
            <a:ext cx="1781456" cy="713308"/>
            <a:chOff x="857968" y="1402544"/>
            <a:chExt cx="1781456" cy="713308"/>
          </a:xfrm>
        </p:grpSpPr>
        <p:cxnSp>
          <p:nvCxnSpPr>
            <p:cNvPr id="7" name="直線コネクタ 6"/>
            <p:cNvCxnSpPr>
              <a:stCxn id="102" idx="6"/>
              <a:endCxn id="101" idx="3"/>
            </p:cNvCxnSpPr>
            <p:nvPr/>
          </p:nvCxnSpPr>
          <p:spPr>
            <a:xfrm>
              <a:off x="2093324" y="148593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a:stCxn id="106" idx="6"/>
              <a:endCxn id="105" idx="3"/>
            </p:cNvCxnSpPr>
            <p:nvPr/>
          </p:nvCxnSpPr>
          <p:spPr>
            <a:xfrm>
              <a:off x="2093324" y="167940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110" idx="6"/>
              <a:endCxn id="109" idx="3"/>
            </p:cNvCxnSpPr>
            <p:nvPr/>
          </p:nvCxnSpPr>
          <p:spPr>
            <a:xfrm>
              <a:off x="2093324" y="186099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8" idx="6"/>
              <a:endCxn id="117" idx="3"/>
            </p:cNvCxnSpPr>
            <p:nvPr/>
          </p:nvCxnSpPr>
          <p:spPr>
            <a:xfrm>
              <a:off x="2446970"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a:stCxn id="122" idx="6"/>
              <a:endCxn id="121" idx="3"/>
            </p:cNvCxnSpPr>
            <p:nvPr/>
          </p:nvCxnSpPr>
          <p:spPr>
            <a:xfrm>
              <a:off x="2446970"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26" idx="6"/>
              <a:endCxn id="125" idx="3"/>
            </p:cNvCxnSpPr>
            <p:nvPr/>
          </p:nvCxnSpPr>
          <p:spPr>
            <a:xfrm>
              <a:off x="2446970"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a:stCxn id="130" idx="6"/>
              <a:endCxn id="129" idx="3"/>
            </p:cNvCxnSpPr>
            <p:nvPr/>
          </p:nvCxnSpPr>
          <p:spPr>
            <a:xfrm>
              <a:off x="2446970" y="205488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3" name="正方形/長方形 52"/>
            <p:cNvSpPr/>
            <p:nvPr/>
          </p:nvSpPr>
          <p:spPr>
            <a:xfrm>
              <a:off x="857968" y="140254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900464" y="143429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983014" y="148085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7" name="正方形/長方形 56"/>
            <p:cNvSpPr/>
            <p:nvPr/>
          </p:nvSpPr>
          <p:spPr>
            <a:xfrm>
              <a:off x="857968" y="159600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900464" y="162775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983014" y="167431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正方形/長方形 60"/>
            <p:cNvSpPr/>
            <p:nvPr/>
          </p:nvSpPr>
          <p:spPr>
            <a:xfrm>
              <a:off x="857968" y="177759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900464" y="180934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983014" y="185591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正方形/長方形 64"/>
            <p:cNvSpPr/>
            <p:nvPr/>
          </p:nvSpPr>
          <p:spPr>
            <a:xfrm>
              <a:off x="857968" y="195328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p:cNvSpPr/>
            <p:nvPr/>
          </p:nvSpPr>
          <p:spPr>
            <a:xfrm>
              <a:off x="900464" y="198503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p:nvPr/>
          </p:nvCxnSpPr>
          <p:spPr>
            <a:xfrm>
              <a:off x="983014" y="203160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9" name="正方形/長方形 68"/>
            <p:cNvSpPr/>
            <p:nvPr/>
          </p:nvSpPr>
          <p:spPr>
            <a:xfrm>
              <a:off x="1223374" y="140254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1265870" y="143429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1348420" y="148085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3" name="正方形/長方形 72"/>
            <p:cNvSpPr/>
            <p:nvPr/>
          </p:nvSpPr>
          <p:spPr>
            <a:xfrm>
              <a:off x="1223374" y="159600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1265870" y="162775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1348420" y="167431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7" name="正方形/長方形 76"/>
            <p:cNvSpPr/>
            <p:nvPr/>
          </p:nvSpPr>
          <p:spPr>
            <a:xfrm>
              <a:off x="1223374" y="177759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1265870" y="180934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1348420" y="185591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1" name="正方形/長方形 80"/>
            <p:cNvSpPr/>
            <p:nvPr/>
          </p:nvSpPr>
          <p:spPr>
            <a:xfrm>
              <a:off x="1223374" y="195328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1265870" y="198503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1348420" y="203160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5" name="正方形/長方形 84"/>
            <p:cNvSpPr/>
            <p:nvPr/>
          </p:nvSpPr>
          <p:spPr>
            <a:xfrm>
              <a:off x="1593628" y="1405085"/>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p:cNvSpPr/>
            <p:nvPr/>
          </p:nvSpPr>
          <p:spPr>
            <a:xfrm>
              <a:off x="1636124" y="1436835"/>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p:cNvCxnSpPr/>
            <p:nvPr/>
          </p:nvCxnSpPr>
          <p:spPr>
            <a:xfrm>
              <a:off x="1718674"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9" name="正方形/長方形 88"/>
            <p:cNvSpPr/>
            <p:nvPr/>
          </p:nvSpPr>
          <p:spPr>
            <a:xfrm>
              <a:off x="1593628" y="159854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p:cNvSpPr/>
            <p:nvPr/>
          </p:nvSpPr>
          <p:spPr>
            <a:xfrm>
              <a:off x="1636124" y="163029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1" name="直線コネクタ 90"/>
            <p:cNvCxnSpPr/>
            <p:nvPr/>
          </p:nvCxnSpPr>
          <p:spPr>
            <a:xfrm>
              <a:off x="1718674"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3" name="正方形/長方形 92"/>
            <p:cNvSpPr/>
            <p:nvPr/>
          </p:nvSpPr>
          <p:spPr>
            <a:xfrm>
              <a:off x="1593628" y="178014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1636124" y="181189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1718674"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7" name="正方形/長方形 96"/>
            <p:cNvSpPr/>
            <p:nvPr/>
          </p:nvSpPr>
          <p:spPr>
            <a:xfrm>
              <a:off x="1593628" y="195582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1636124" y="198757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1718674" y="203414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1" name="正方形/長方形 100"/>
            <p:cNvSpPr/>
            <p:nvPr/>
          </p:nvSpPr>
          <p:spPr>
            <a:xfrm>
              <a:off x="1968278" y="14076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2010774" y="143937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2093324" y="148593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5" name="正方形/長方形 104"/>
            <p:cNvSpPr/>
            <p:nvPr/>
          </p:nvSpPr>
          <p:spPr>
            <a:xfrm>
              <a:off x="1968278" y="160108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円/楕円 105"/>
            <p:cNvSpPr/>
            <p:nvPr/>
          </p:nvSpPr>
          <p:spPr>
            <a:xfrm>
              <a:off x="2010774" y="163283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7" name="直線コネクタ 106"/>
            <p:cNvCxnSpPr/>
            <p:nvPr/>
          </p:nvCxnSpPr>
          <p:spPr>
            <a:xfrm>
              <a:off x="2093324" y="167940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1968278" y="1782681"/>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2010774" y="1814431"/>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1" name="直線コネクタ 110"/>
            <p:cNvCxnSpPr/>
            <p:nvPr/>
          </p:nvCxnSpPr>
          <p:spPr>
            <a:xfrm>
              <a:off x="2093324" y="186099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3" name="正方形/長方形 112"/>
            <p:cNvSpPr/>
            <p:nvPr/>
          </p:nvSpPr>
          <p:spPr>
            <a:xfrm>
              <a:off x="1968278" y="195836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円/楕円 113"/>
            <p:cNvSpPr/>
            <p:nvPr/>
          </p:nvSpPr>
          <p:spPr>
            <a:xfrm>
              <a:off x="2010774" y="199011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5" name="直線コネクタ 114"/>
            <p:cNvCxnSpPr/>
            <p:nvPr/>
          </p:nvCxnSpPr>
          <p:spPr>
            <a:xfrm>
              <a:off x="2093324" y="203668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7" name="正方形/長方形 116"/>
            <p:cNvSpPr/>
            <p:nvPr/>
          </p:nvSpPr>
          <p:spPr>
            <a:xfrm>
              <a:off x="2321924" y="1405085"/>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p:cNvSpPr/>
            <p:nvPr/>
          </p:nvSpPr>
          <p:spPr>
            <a:xfrm>
              <a:off x="2364420" y="1436835"/>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9" name="直線コネクタ 118"/>
            <p:cNvCxnSpPr/>
            <p:nvPr/>
          </p:nvCxnSpPr>
          <p:spPr>
            <a:xfrm>
              <a:off x="2446970"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1" name="正方形/長方形 120"/>
            <p:cNvSpPr/>
            <p:nvPr/>
          </p:nvSpPr>
          <p:spPr>
            <a:xfrm>
              <a:off x="2321924" y="159854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p:cNvSpPr/>
            <p:nvPr/>
          </p:nvSpPr>
          <p:spPr>
            <a:xfrm>
              <a:off x="2364420" y="163029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コネクタ 122"/>
            <p:cNvCxnSpPr/>
            <p:nvPr/>
          </p:nvCxnSpPr>
          <p:spPr>
            <a:xfrm>
              <a:off x="2446970"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5" name="正方形/長方形 124"/>
            <p:cNvSpPr/>
            <p:nvPr/>
          </p:nvSpPr>
          <p:spPr>
            <a:xfrm>
              <a:off x="2321924" y="178014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2364420" y="181189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7" name="直線コネクタ 126"/>
            <p:cNvCxnSpPr/>
            <p:nvPr/>
          </p:nvCxnSpPr>
          <p:spPr>
            <a:xfrm>
              <a:off x="2446970"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9" name="正方形/長方形 128"/>
            <p:cNvSpPr/>
            <p:nvPr/>
          </p:nvSpPr>
          <p:spPr>
            <a:xfrm>
              <a:off x="2321924" y="195582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p:cNvSpPr/>
            <p:nvPr/>
          </p:nvSpPr>
          <p:spPr>
            <a:xfrm>
              <a:off x="2364420" y="198757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 name="直線コネクタ 130"/>
            <p:cNvCxnSpPr/>
            <p:nvPr/>
          </p:nvCxnSpPr>
          <p:spPr>
            <a:xfrm>
              <a:off x="2446970" y="203414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3" name="フローチャート: 磁気ディスク 132"/>
          <p:cNvSpPr/>
          <p:nvPr/>
        </p:nvSpPr>
        <p:spPr>
          <a:xfrm>
            <a:off x="1039667" y="368581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53" name="図形グループ 152"/>
          <p:cNvGrpSpPr/>
          <p:nvPr/>
        </p:nvGrpSpPr>
        <p:grpSpPr>
          <a:xfrm>
            <a:off x="997171" y="1362204"/>
            <a:ext cx="1781456" cy="713308"/>
            <a:chOff x="857968" y="1402544"/>
            <a:chExt cx="1781456" cy="713308"/>
          </a:xfrm>
        </p:grpSpPr>
        <p:cxnSp>
          <p:nvCxnSpPr>
            <p:cNvPr id="154" name="直線コネクタ 153"/>
            <p:cNvCxnSpPr>
              <a:stCxn id="198" idx="6"/>
              <a:endCxn id="197" idx="3"/>
            </p:cNvCxnSpPr>
            <p:nvPr/>
          </p:nvCxnSpPr>
          <p:spPr>
            <a:xfrm>
              <a:off x="2093324" y="148593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p:cNvCxnSpPr>
              <a:stCxn id="201" idx="6"/>
              <a:endCxn id="200" idx="3"/>
            </p:cNvCxnSpPr>
            <p:nvPr/>
          </p:nvCxnSpPr>
          <p:spPr>
            <a:xfrm>
              <a:off x="2093324" y="167940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204" idx="6"/>
              <a:endCxn id="203" idx="3"/>
            </p:cNvCxnSpPr>
            <p:nvPr/>
          </p:nvCxnSpPr>
          <p:spPr>
            <a:xfrm>
              <a:off x="2093324" y="186099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a:stCxn id="210" idx="6"/>
              <a:endCxn id="209" idx="3"/>
            </p:cNvCxnSpPr>
            <p:nvPr/>
          </p:nvCxnSpPr>
          <p:spPr>
            <a:xfrm>
              <a:off x="2446970"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a:stCxn id="213" idx="6"/>
              <a:endCxn id="212" idx="3"/>
            </p:cNvCxnSpPr>
            <p:nvPr/>
          </p:nvCxnSpPr>
          <p:spPr>
            <a:xfrm>
              <a:off x="2446970"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stCxn id="216" idx="6"/>
              <a:endCxn id="215" idx="3"/>
            </p:cNvCxnSpPr>
            <p:nvPr/>
          </p:nvCxnSpPr>
          <p:spPr>
            <a:xfrm>
              <a:off x="2446970"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 name="直線コネクタ 159"/>
            <p:cNvCxnSpPr>
              <a:stCxn id="219" idx="6"/>
              <a:endCxn id="218" idx="3"/>
            </p:cNvCxnSpPr>
            <p:nvPr/>
          </p:nvCxnSpPr>
          <p:spPr>
            <a:xfrm>
              <a:off x="2446970" y="205488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1" name="正方形/長方形 160"/>
            <p:cNvSpPr/>
            <p:nvPr/>
          </p:nvSpPr>
          <p:spPr>
            <a:xfrm>
              <a:off x="857968" y="140254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p:cNvSpPr/>
            <p:nvPr/>
          </p:nvSpPr>
          <p:spPr>
            <a:xfrm>
              <a:off x="900464" y="143429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3" name="直線コネクタ 162"/>
            <p:cNvCxnSpPr/>
            <p:nvPr/>
          </p:nvCxnSpPr>
          <p:spPr>
            <a:xfrm>
              <a:off x="983014" y="148085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4" name="正方形/長方形 163"/>
            <p:cNvSpPr/>
            <p:nvPr/>
          </p:nvSpPr>
          <p:spPr>
            <a:xfrm>
              <a:off x="857968" y="159600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900464" y="162775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6" name="直線コネクタ 165"/>
            <p:cNvCxnSpPr/>
            <p:nvPr/>
          </p:nvCxnSpPr>
          <p:spPr>
            <a:xfrm>
              <a:off x="983014" y="167431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7" name="正方形/長方形 166"/>
            <p:cNvSpPr/>
            <p:nvPr/>
          </p:nvSpPr>
          <p:spPr>
            <a:xfrm>
              <a:off x="857968" y="177759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900464" y="180934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9" name="直線コネクタ 168"/>
            <p:cNvCxnSpPr/>
            <p:nvPr/>
          </p:nvCxnSpPr>
          <p:spPr>
            <a:xfrm>
              <a:off x="983014" y="185591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0" name="正方形/長方形 169"/>
            <p:cNvSpPr/>
            <p:nvPr/>
          </p:nvSpPr>
          <p:spPr>
            <a:xfrm>
              <a:off x="857968" y="195328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p:cNvSpPr/>
            <p:nvPr/>
          </p:nvSpPr>
          <p:spPr>
            <a:xfrm>
              <a:off x="900464" y="198503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2" name="直線コネクタ 171"/>
            <p:cNvCxnSpPr/>
            <p:nvPr/>
          </p:nvCxnSpPr>
          <p:spPr>
            <a:xfrm>
              <a:off x="983014" y="203160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3" name="正方形/長方形 172"/>
            <p:cNvSpPr/>
            <p:nvPr/>
          </p:nvSpPr>
          <p:spPr>
            <a:xfrm>
              <a:off x="1223374" y="140254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p:cNvSpPr/>
            <p:nvPr/>
          </p:nvSpPr>
          <p:spPr>
            <a:xfrm>
              <a:off x="1265870" y="143429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p:cNvCxnSpPr/>
            <p:nvPr/>
          </p:nvCxnSpPr>
          <p:spPr>
            <a:xfrm>
              <a:off x="1348420" y="148085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1223374" y="159600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p:cNvSpPr/>
            <p:nvPr/>
          </p:nvSpPr>
          <p:spPr>
            <a:xfrm>
              <a:off x="1265870" y="162775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8" name="直線コネクタ 177"/>
            <p:cNvCxnSpPr/>
            <p:nvPr/>
          </p:nvCxnSpPr>
          <p:spPr>
            <a:xfrm>
              <a:off x="1348420" y="167431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9" name="正方形/長方形 178"/>
            <p:cNvSpPr/>
            <p:nvPr/>
          </p:nvSpPr>
          <p:spPr>
            <a:xfrm>
              <a:off x="1223374" y="177759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1265870" y="180934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p:nvPr/>
          </p:nvCxnSpPr>
          <p:spPr>
            <a:xfrm>
              <a:off x="1348420" y="185591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2" name="正方形/長方形 181"/>
            <p:cNvSpPr/>
            <p:nvPr/>
          </p:nvSpPr>
          <p:spPr>
            <a:xfrm>
              <a:off x="1223374" y="195328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p:cNvSpPr/>
            <p:nvPr/>
          </p:nvSpPr>
          <p:spPr>
            <a:xfrm>
              <a:off x="1265870" y="198503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4" name="直線コネクタ 183"/>
            <p:cNvCxnSpPr/>
            <p:nvPr/>
          </p:nvCxnSpPr>
          <p:spPr>
            <a:xfrm>
              <a:off x="1348420" y="203160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5" name="正方形/長方形 184"/>
            <p:cNvSpPr/>
            <p:nvPr/>
          </p:nvSpPr>
          <p:spPr>
            <a:xfrm>
              <a:off x="1593628" y="1405085"/>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円/楕円 185"/>
            <p:cNvSpPr/>
            <p:nvPr/>
          </p:nvSpPr>
          <p:spPr>
            <a:xfrm>
              <a:off x="1636124" y="1436835"/>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7" name="直線コネクタ 186"/>
            <p:cNvCxnSpPr/>
            <p:nvPr/>
          </p:nvCxnSpPr>
          <p:spPr>
            <a:xfrm>
              <a:off x="1718674"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8" name="正方形/長方形 187"/>
            <p:cNvSpPr/>
            <p:nvPr/>
          </p:nvSpPr>
          <p:spPr>
            <a:xfrm>
              <a:off x="1593628" y="159854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p:cNvSpPr/>
            <p:nvPr/>
          </p:nvSpPr>
          <p:spPr>
            <a:xfrm>
              <a:off x="1636124" y="163029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0" name="直線コネクタ 189"/>
            <p:cNvCxnSpPr/>
            <p:nvPr/>
          </p:nvCxnSpPr>
          <p:spPr>
            <a:xfrm>
              <a:off x="1718674"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1" name="正方形/長方形 190"/>
            <p:cNvSpPr/>
            <p:nvPr/>
          </p:nvSpPr>
          <p:spPr>
            <a:xfrm>
              <a:off x="1593628" y="178014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1636124" y="181189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p:nvPr/>
          </p:nvCxnSpPr>
          <p:spPr>
            <a:xfrm>
              <a:off x="1718674"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4" name="正方形/長方形 193"/>
            <p:cNvSpPr/>
            <p:nvPr/>
          </p:nvSpPr>
          <p:spPr>
            <a:xfrm>
              <a:off x="1593628" y="195582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p:cNvSpPr/>
            <p:nvPr/>
          </p:nvSpPr>
          <p:spPr>
            <a:xfrm>
              <a:off x="1636124" y="198757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6" name="直線コネクタ 195"/>
            <p:cNvCxnSpPr/>
            <p:nvPr/>
          </p:nvCxnSpPr>
          <p:spPr>
            <a:xfrm>
              <a:off x="1718674" y="203414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7" name="正方形/長方形 196"/>
            <p:cNvSpPr/>
            <p:nvPr/>
          </p:nvSpPr>
          <p:spPr>
            <a:xfrm>
              <a:off x="1968278" y="14076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円/楕円 197"/>
            <p:cNvSpPr/>
            <p:nvPr/>
          </p:nvSpPr>
          <p:spPr>
            <a:xfrm>
              <a:off x="2010774" y="143937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9" name="直線コネクタ 198"/>
            <p:cNvCxnSpPr/>
            <p:nvPr/>
          </p:nvCxnSpPr>
          <p:spPr>
            <a:xfrm>
              <a:off x="2093324" y="148593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0" name="正方形/長方形 199"/>
            <p:cNvSpPr/>
            <p:nvPr/>
          </p:nvSpPr>
          <p:spPr>
            <a:xfrm>
              <a:off x="1968278" y="160108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p:cNvSpPr/>
            <p:nvPr/>
          </p:nvSpPr>
          <p:spPr>
            <a:xfrm>
              <a:off x="2010774" y="163283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2" name="直線コネクタ 201"/>
            <p:cNvCxnSpPr/>
            <p:nvPr/>
          </p:nvCxnSpPr>
          <p:spPr>
            <a:xfrm>
              <a:off x="2093324" y="167940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3" name="正方形/長方形 202"/>
            <p:cNvSpPr/>
            <p:nvPr/>
          </p:nvSpPr>
          <p:spPr>
            <a:xfrm>
              <a:off x="1968278" y="1782681"/>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2010774" y="1814431"/>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p:nvPr/>
          </p:nvCxnSpPr>
          <p:spPr>
            <a:xfrm>
              <a:off x="2093324" y="186099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6" name="正方形/長方形 205"/>
            <p:cNvSpPr/>
            <p:nvPr/>
          </p:nvSpPr>
          <p:spPr>
            <a:xfrm>
              <a:off x="1968278" y="195836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p:cNvSpPr/>
            <p:nvPr/>
          </p:nvSpPr>
          <p:spPr>
            <a:xfrm>
              <a:off x="2010774" y="199011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8" name="直線コネクタ 207"/>
            <p:cNvCxnSpPr/>
            <p:nvPr/>
          </p:nvCxnSpPr>
          <p:spPr>
            <a:xfrm>
              <a:off x="2093324" y="203668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9" name="正方形/長方形 208"/>
            <p:cNvSpPr/>
            <p:nvPr/>
          </p:nvSpPr>
          <p:spPr>
            <a:xfrm>
              <a:off x="2321924" y="1405085"/>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円/楕円 209"/>
            <p:cNvSpPr/>
            <p:nvPr/>
          </p:nvSpPr>
          <p:spPr>
            <a:xfrm>
              <a:off x="2364420" y="1436835"/>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1" name="直線コネクタ 210"/>
            <p:cNvCxnSpPr/>
            <p:nvPr/>
          </p:nvCxnSpPr>
          <p:spPr>
            <a:xfrm>
              <a:off x="2446970"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2" name="正方形/長方形 211"/>
            <p:cNvSpPr/>
            <p:nvPr/>
          </p:nvSpPr>
          <p:spPr>
            <a:xfrm>
              <a:off x="2321924" y="159854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円/楕円 212"/>
            <p:cNvSpPr/>
            <p:nvPr/>
          </p:nvSpPr>
          <p:spPr>
            <a:xfrm>
              <a:off x="2364420" y="163029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4" name="直線コネクタ 213"/>
            <p:cNvCxnSpPr/>
            <p:nvPr/>
          </p:nvCxnSpPr>
          <p:spPr>
            <a:xfrm>
              <a:off x="2446970"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5" name="正方形/長方形 214"/>
            <p:cNvSpPr/>
            <p:nvPr/>
          </p:nvSpPr>
          <p:spPr>
            <a:xfrm>
              <a:off x="2321924" y="178014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2364420" y="181189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p:nvPr/>
          </p:nvCxnSpPr>
          <p:spPr>
            <a:xfrm>
              <a:off x="2446970"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8" name="正方形/長方形 217"/>
            <p:cNvSpPr/>
            <p:nvPr/>
          </p:nvSpPr>
          <p:spPr>
            <a:xfrm>
              <a:off x="2321924" y="195582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円/楕円 218"/>
            <p:cNvSpPr/>
            <p:nvPr/>
          </p:nvSpPr>
          <p:spPr>
            <a:xfrm>
              <a:off x="2364420" y="198757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0" name="直線コネクタ 219"/>
            <p:cNvCxnSpPr/>
            <p:nvPr/>
          </p:nvCxnSpPr>
          <p:spPr>
            <a:xfrm>
              <a:off x="2446970" y="203414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39" name="正方形/長方形 238"/>
          <p:cNvSpPr/>
          <p:nvPr/>
        </p:nvSpPr>
        <p:spPr>
          <a:xfrm>
            <a:off x="4329520" y="23732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4372016" y="24049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p:nvPr/>
        </p:nvCxnSpPr>
        <p:spPr>
          <a:xfrm>
            <a:off x="4454566" y="24515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0" name="正方形/長方形 289"/>
          <p:cNvSpPr/>
          <p:nvPr/>
        </p:nvSpPr>
        <p:spPr>
          <a:xfrm>
            <a:off x="3541683" y="1285384"/>
            <a:ext cx="1885810" cy="860611"/>
          </a:xfrm>
          <a:prstGeom prst="rect">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92" name="三角形 291"/>
          <p:cNvSpPr/>
          <p:nvPr/>
        </p:nvSpPr>
        <p:spPr>
          <a:xfrm flipV="1">
            <a:off x="3541683" y="2143033"/>
            <a:ext cx="1885810" cy="226697"/>
          </a:xfrm>
          <a:prstGeom prst="triangle">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93" name="テキスト ボックス 292"/>
          <p:cNvSpPr txBox="1"/>
          <p:nvPr/>
        </p:nvSpPr>
        <p:spPr>
          <a:xfrm>
            <a:off x="3934193" y="1485631"/>
            <a:ext cx="1082348" cy="446276"/>
          </a:xfrm>
          <a:prstGeom prst="rect">
            <a:avLst/>
          </a:prstGeom>
          <a:noFill/>
        </p:spPr>
        <p:txBody>
          <a:bodyPr wrap="none" rtlCol="0">
            <a:spAutoFit/>
          </a:bodyPr>
          <a:lstStyle/>
          <a:p>
            <a:pPr algn="ctr"/>
            <a:r>
              <a:rPr kumimoji="1" lang="ja-JP" altLang="en-US"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仮想マシン</a:t>
            </a:r>
            <a:endParaRPr kumimoji="1" lang="en-US" altLang="ja-JP"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9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Virtual Machine</a:t>
            </a:r>
            <a:endParaRPr kumimoji="1" lang="ja-JP" altLang="en-US" sz="9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294" name="テキスト ボックス 293"/>
          <p:cNvSpPr txBox="1"/>
          <p:nvPr/>
        </p:nvSpPr>
        <p:spPr>
          <a:xfrm>
            <a:off x="5948538" y="1284554"/>
            <a:ext cx="2358338" cy="892552"/>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物理マシンの集約</a:t>
            </a:r>
            <a:endParaRPr kumimoji="1" lang="en-US" altLang="ja-JP" sz="1600" b="1"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機械購入費用の抑制</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200" dirty="0">
                <a:solidFill>
                  <a:srgbClr val="0432FF"/>
                </a:solidFill>
                <a:latin typeface="Meiryo" charset="-128"/>
                <a:ea typeface="Meiryo" charset="-128"/>
                <a:cs typeface="Meiryo" charset="-128"/>
              </a:rPr>
              <a:t>電気代・</a:t>
            </a:r>
            <a:r>
              <a:rPr kumimoji="1" lang="en-US" altLang="ja-JP" sz="1200" dirty="0">
                <a:solidFill>
                  <a:srgbClr val="0432FF"/>
                </a:solidFill>
                <a:latin typeface="Meiryo" charset="-128"/>
                <a:ea typeface="Meiryo" charset="-128"/>
                <a:cs typeface="Meiryo" charset="-128"/>
              </a:rPr>
              <a:t>CO2</a:t>
            </a:r>
            <a:r>
              <a:rPr kumimoji="1" lang="ja-JP" altLang="en-US" sz="1200" dirty="0">
                <a:solidFill>
                  <a:srgbClr val="0432FF"/>
                </a:solidFill>
                <a:latin typeface="Meiryo" charset="-128"/>
                <a:ea typeface="Meiryo" charset="-128"/>
                <a:cs typeface="Meiryo" charset="-128"/>
              </a:rPr>
              <a:t>の削減</a:t>
            </a:r>
            <a:endParaRPr kumimoji="1"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データセンター使用料の削減</a:t>
            </a:r>
            <a:endParaRPr kumimoji="1" lang="en-US" altLang="ja-JP" sz="1200" dirty="0">
              <a:solidFill>
                <a:srgbClr val="0432FF"/>
              </a:solidFill>
              <a:latin typeface="Meiryo" charset="-128"/>
              <a:ea typeface="Meiryo" charset="-128"/>
              <a:cs typeface="Meiryo" charset="-128"/>
            </a:endParaRPr>
          </a:p>
        </p:txBody>
      </p:sp>
      <p:sp>
        <p:nvSpPr>
          <p:cNvPr id="303" name="正方形/長方形 302"/>
          <p:cNvSpPr/>
          <p:nvPr/>
        </p:nvSpPr>
        <p:spPr>
          <a:xfrm>
            <a:off x="1039667" y="312152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1082163" y="315327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1164713" y="319984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6" name="正方形/長方形 305"/>
          <p:cNvSpPr/>
          <p:nvPr/>
        </p:nvSpPr>
        <p:spPr>
          <a:xfrm>
            <a:off x="1039667" y="331498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7" name="円/楕円 306"/>
          <p:cNvSpPr/>
          <p:nvPr/>
        </p:nvSpPr>
        <p:spPr>
          <a:xfrm>
            <a:off x="1082163" y="334673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8" name="直線コネクタ 307"/>
          <p:cNvCxnSpPr/>
          <p:nvPr/>
        </p:nvCxnSpPr>
        <p:spPr>
          <a:xfrm>
            <a:off x="1164713" y="339330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9" name="正方形/長方形 308"/>
          <p:cNvSpPr/>
          <p:nvPr/>
        </p:nvSpPr>
        <p:spPr>
          <a:xfrm>
            <a:off x="1039667" y="349658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円/楕円 309"/>
          <p:cNvSpPr/>
          <p:nvPr/>
        </p:nvSpPr>
        <p:spPr>
          <a:xfrm>
            <a:off x="1082163" y="352833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1" name="直線コネクタ 310"/>
          <p:cNvCxnSpPr/>
          <p:nvPr/>
        </p:nvCxnSpPr>
        <p:spPr>
          <a:xfrm>
            <a:off x="1164713" y="357489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3" name="フローチャート: 磁気ディスク 362"/>
          <p:cNvSpPr/>
          <p:nvPr/>
        </p:nvSpPr>
        <p:spPr>
          <a:xfrm>
            <a:off x="1732831" y="368581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64" name="正方形/長方形 363"/>
          <p:cNvSpPr/>
          <p:nvPr/>
        </p:nvSpPr>
        <p:spPr>
          <a:xfrm>
            <a:off x="1732831" y="312152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5" name="円/楕円 364"/>
          <p:cNvSpPr/>
          <p:nvPr/>
        </p:nvSpPr>
        <p:spPr>
          <a:xfrm>
            <a:off x="1775327" y="315327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6" name="直線コネクタ 365"/>
          <p:cNvCxnSpPr/>
          <p:nvPr/>
        </p:nvCxnSpPr>
        <p:spPr>
          <a:xfrm>
            <a:off x="1857877" y="319984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7" name="正方形/長方形 366"/>
          <p:cNvSpPr/>
          <p:nvPr/>
        </p:nvSpPr>
        <p:spPr>
          <a:xfrm>
            <a:off x="1732831" y="331498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円/楕円 367"/>
          <p:cNvSpPr/>
          <p:nvPr/>
        </p:nvSpPr>
        <p:spPr>
          <a:xfrm>
            <a:off x="1775327" y="334673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9" name="直線コネクタ 368"/>
          <p:cNvCxnSpPr/>
          <p:nvPr/>
        </p:nvCxnSpPr>
        <p:spPr>
          <a:xfrm>
            <a:off x="1857877" y="339330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0" name="正方形/長方形 369"/>
          <p:cNvSpPr/>
          <p:nvPr/>
        </p:nvSpPr>
        <p:spPr>
          <a:xfrm>
            <a:off x="1732831" y="349658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円/楕円 370"/>
          <p:cNvSpPr/>
          <p:nvPr/>
        </p:nvSpPr>
        <p:spPr>
          <a:xfrm>
            <a:off x="1775327" y="352833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2" name="直線コネクタ 371"/>
          <p:cNvCxnSpPr/>
          <p:nvPr/>
        </p:nvCxnSpPr>
        <p:spPr>
          <a:xfrm>
            <a:off x="1857877" y="357489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3" name="フローチャート: 磁気ディスク 372"/>
          <p:cNvSpPr/>
          <p:nvPr/>
        </p:nvSpPr>
        <p:spPr>
          <a:xfrm>
            <a:off x="2458747" y="368581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74" name="正方形/長方形 373"/>
          <p:cNvSpPr/>
          <p:nvPr/>
        </p:nvSpPr>
        <p:spPr>
          <a:xfrm>
            <a:off x="2458747" y="312152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円/楕円 374"/>
          <p:cNvSpPr/>
          <p:nvPr/>
        </p:nvSpPr>
        <p:spPr>
          <a:xfrm>
            <a:off x="2501243" y="315327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6" name="直線コネクタ 375"/>
          <p:cNvCxnSpPr/>
          <p:nvPr/>
        </p:nvCxnSpPr>
        <p:spPr>
          <a:xfrm>
            <a:off x="2583793" y="319984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7" name="正方形/長方形 376"/>
          <p:cNvSpPr/>
          <p:nvPr/>
        </p:nvSpPr>
        <p:spPr>
          <a:xfrm>
            <a:off x="2458747" y="331498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8" name="円/楕円 377"/>
          <p:cNvSpPr/>
          <p:nvPr/>
        </p:nvSpPr>
        <p:spPr>
          <a:xfrm>
            <a:off x="2501243" y="334673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9" name="直線コネクタ 378"/>
          <p:cNvCxnSpPr/>
          <p:nvPr/>
        </p:nvCxnSpPr>
        <p:spPr>
          <a:xfrm>
            <a:off x="2583793" y="339330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0" name="正方形/長方形 379"/>
          <p:cNvSpPr/>
          <p:nvPr/>
        </p:nvSpPr>
        <p:spPr>
          <a:xfrm>
            <a:off x="2458747" y="349658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2501243" y="352833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2583793" y="357489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83" name="図形グループ 382"/>
          <p:cNvGrpSpPr/>
          <p:nvPr/>
        </p:nvGrpSpPr>
        <p:grpSpPr>
          <a:xfrm>
            <a:off x="928620" y="3188772"/>
            <a:ext cx="181475" cy="234702"/>
            <a:chOff x="2667295" y="1059799"/>
            <a:chExt cx="681672" cy="722281"/>
          </a:xfrm>
        </p:grpSpPr>
        <p:sp>
          <p:nvSpPr>
            <p:cNvPr id="384" name="角丸四角形 38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85" name="図 38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86" name="図形グループ 385"/>
          <p:cNvGrpSpPr/>
          <p:nvPr/>
        </p:nvGrpSpPr>
        <p:grpSpPr>
          <a:xfrm>
            <a:off x="841427" y="3283191"/>
            <a:ext cx="177873" cy="351555"/>
            <a:chOff x="1946324" y="4125162"/>
            <a:chExt cx="969964" cy="2007872"/>
          </a:xfrm>
        </p:grpSpPr>
        <p:sp>
          <p:nvSpPr>
            <p:cNvPr id="387" name="円/楕円 3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8" name="フローチャート: 論理積ゲート 3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89" name="円/楕円 388"/>
          <p:cNvSpPr/>
          <p:nvPr/>
        </p:nvSpPr>
        <p:spPr>
          <a:xfrm>
            <a:off x="1790249" y="335433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0" name="円/楕円 389"/>
          <p:cNvSpPr/>
          <p:nvPr/>
        </p:nvSpPr>
        <p:spPr>
          <a:xfrm>
            <a:off x="1790249" y="353592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1" name="図形グループ 390"/>
          <p:cNvGrpSpPr/>
          <p:nvPr/>
        </p:nvGrpSpPr>
        <p:grpSpPr>
          <a:xfrm>
            <a:off x="1636706" y="3196367"/>
            <a:ext cx="181475" cy="234702"/>
            <a:chOff x="2667295" y="1059799"/>
            <a:chExt cx="681672" cy="722281"/>
          </a:xfrm>
        </p:grpSpPr>
        <p:sp>
          <p:nvSpPr>
            <p:cNvPr id="392" name="角丸四角形 39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93" name="図 39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4" name="図形グループ 393"/>
          <p:cNvGrpSpPr/>
          <p:nvPr/>
        </p:nvGrpSpPr>
        <p:grpSpPr>
          <a:xfrm>
            <a:off x="1549513" y="3290786"/>
            <a:ext cx="177873" cy="351555"/>
            <a:chOff x="1946324" y="4125162"/>
            <a:chExt cx="969964" cy="2007872"/>
          </a:xfrm>
        </p:grpSpPr>
        <p:sp>
          <p:nvSpPr>
            <p:cNvPr id="395" name="円/楕円 3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6" name="フローチャート: 論理積ゲート 3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7" name="円/楕円 396"/>
          <p:cNvSpPr/>
          <p:nvPr/>
        </p:nvSpPr>
        <p:spPr>
          <a:xfrm>
            <a:off x="2502718" y="3362571"/>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8" name="円/楕円 397"/>
          <p:cNvSpPr/>
          <p:nvPr/>
        </p:nvSpPr>
        <p:spPr>
          <a:xfrm>
            <a:off x="2502718" y="354416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9" name="図形グループ 398"/>
          <p:cNvGrpSpPr/>
          <p:nvPr/>
        </p:nvGrpSpPr>
        <p:grpSpPr>
          <a:xfrm>
            <a:off x="2349175" y="3204604"/>
            <a:ext cx="181475" cy="234702"/>
            <a:chOff x="2667295" y="1059799"/>
            <a:chExt cx="681672" cy="722281"/>
          </a:xfrm>
        </p:grpSpPr>
        <p:sp>
          <p:nvSpPr>
            <p:cNvPr id="400" name="角丸四角形 3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01" name="図 40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02" name="図形グループ 401"/>
          <p:cNvGrpSpPr/>
          <p:nvPr/>
        </p:nvGrpSpPr>
        <p:grpSpPr>
          <a:xfrm>
            <a:off x="2261982" y="3299023"/>
            <a:ext cx="177873" cy="351555"/>
            <a:chOff x="1946324" y="4125162"/>
            <a:chExt cx="969964" cy="2007872"/>
          </a:xfrm>
        </p:grpSpPr>
        <p:sp>
          <p:nvSpPr>
            <p:cNvPr id="403" name="円/楕円 40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4" name="フローチャート: 論理積ゲート 40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05" name="フローチャート: 磁気ディスク 404"/>
          <p:cNvSpPr/>
          <p:nvPr/>
        </p:nvSpPr>
        <p:spPr>
          <a:xfrm>
            <a:off x="3591504" y="368581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6" name="正方形/長方形 405"/>
          <p:cNvSpPr/>
          <p:nvPr/>
        </p:nvSpPr>
        <p:spPr>
          <a:xfrm>
            <a:off x="3591504" y="312152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7" name="円/楕円 406"/>
          <p:cNvSpPr/>
          <p:nvPr/>
        </p:nvSpPr>
        <p:spPr>
          <a:xfrm>
            <a:off x="3634000" y="315327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8" name="直線コネクタ 407"/>
          <p:cNvCxnSpPr/>
          <p:nvPr/>
        </p:nvCxnSpPr>
        <p:spPr>
          <a:xfrm>
            <a:off x="3716550" y="319984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9" name="正方形/長方形 408"/>
          <p:cNvSpPr/>
          <p:nvPr/>
        </p:nvSpPr>
        <p:spPr>
          <a:xfrm>
            <a:off x="3591504" y="331498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0" name="円/楕円 409"/>
          <p:cNvSpPr/>
          <p:nvPr/>
        </p:nvSpPr>
        <p:spPr>
          <a:xfrm>
            <a:off x="3634000" y="334673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1" name="直線コネクタ 410"/>
          <p:cNvCxnSpPr/>
          <p:nvPr/>
        </p:nvCxnSpPr>
        <p:spPr>
          <a:xfrm>
            <a:off x="3716550" y="339330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2" name="正方形/長方形 411"/>
          <p:cNvSpPr/>
          <p:nvPr/>
        </p:nvSpPr>
        <p:spPr>
          <a:xfrm>
            <a:off x="3591504" y="349658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3634000" y="352833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3716550" y="357489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5" name="円/楕円 424"/>
          <p:cNvSpPr/>
          <p:nvPr/>
        </p:nvSpPr>
        <p:spPr>
          <a:xfrm>
            <a:off x="3648922" y="335433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6" name="円/楕円 425"/>
          <p:cNvSpPr/>
          <p:nvPr/>
        </p:nvSpPr>
        <p:spPr>
          <a:xfrm>
            <a:off x="3648922" y="353592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4" name="三角形 483"/>
          <p:cNvSpPr/>
          <p:nvPr/>
        </p:nvSpPr>
        <p:spPr>
          <a:xfrm flipV="1">
            <a:off x="3545365" y="3891351"/>
            <a:ext cx="1885810" cy="226697"/>
          </a:xfrm>
          <a:prstGeom prst="triangle">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485" name="テキスト ボックス 484"/>
          <p:cNvSpPr txBox="1"/>
          <p:nvPr/>
        </p:nvSpPr>
        <p:spPr>
          <a:xfrm>
            <a:off x="5948538" y="3024560"/>
            <a:ext cx="1896673" cy="892552"/>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ソフトウェア定義</a:t>
            </a:r>
            <a:endParaRPr kumimoji="1" lang="en-US" altLang="ja-JP" sz="1600" b="1"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調達・変更の迅速化</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稼働中での構成変更</a:t>
            </a:r>
            <a:endParaRPr kumimoji="1"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迅速で柔軟な構成変更</a:t>
            </a:r>
            <a:endParaRPr kumimoji="1" lang="en-US" altLang="ja-JP" sz="1200" dirty="0">
              <a:solidFill>
                <a:srgbClr val="0432FF"/>
              </a:solidFill>
              <a:latin typeface="Meiryo" charset="-128"/>
              <a:ea typeface="Meiryo" charset="-128"/>
              <a:cs typeface="Meiryo" charset="-128"/>
            </a:endParaRPr>
          </a:p>
        </p:txBody>
      </p:sp>
      <p:grpSp>
        <p:nvGrpSpPr>
          <p:cNvPr id="478" name="図形グループ 477"/>
          <p:cNvGrpSpPr/>
          <p:nvPr/>
        </p:nvGrpSpPr>
        <p:grpSpPr>
          <a:xfrm>
            <a:off x="4340269" y="4022273"/>
            <a:ext cx="288638" cy="361299"/>
            <a:chOff x="2667295" y="1059799"/>
            <a:chExt cx="681672" cy="722281"/>
          </a:xfrm>
        </p:grpSpPr>
        <p:sp>
          <p:nvSpPr>
            <p:cNvPr id="479" name="角丸四角形 47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80" name="図 479"/>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81" name="図形グループ 480"/>
          <p:cNvGrpSpPr/>
          <p:nvPr/>
        </p:nvGrpSpPr>
        <p:grpSpPr>
          <a:xfrm>
            <a:off x="4328339" y="4113805"/>
            <a:ext cx="177873" cy="351555"/>
            <a:chOff x="1946324" y="4125162"/>
            <a:chExt cx="969964" cy="2007872"/>
          </a:xfrm>
        </p:grpSpPr>
        <p:sp>
          <p:nvSpPr>
            <p:cNvPr id="482" name="円/楕円 4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3" name="フローチャート: 論理積ゲート 4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86" name="フローチャート: 磁気ディスク 485"/>
          <p:cNvSpPr/>
          <p:nvPr/>
        </p:nvSpPr>
        <p:spPr>
          <a:xfrm>
            <a:off x="4035788" y="5666024"/>
            <a:ext cx="703990" cy="461099"/>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93" name="図形グループ 492"/>
          <p:cNvGrpSpPr/>
          <p:nvPr/>
        </p:nvGrpSpPr>
        <p:grpSpPr>
          <a:xfrm>
            <a:off x="4954949" y="5823509"/>
            <a:ext cx="317500" cy="157483"/>
            <a:chOff x="1106712" y="5184130"/>
            <a:chExt cx="317500" cy="157483"/>
          </a:xfrm>
        </p:grpSpPr>
        <p:sp>
          <p:nvSpPr>
            <p:cNvPr id="487" name="正方形/長方形 486"/>
            <p:cNvSpPr/>
            <p:nvPr/>
          </p:nvSpPr>
          <p:spPr>
            <a:xfrm>
              <a:off x="1106712" y="518413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8" name="円/楕円 487"/>
            <p:cNvSpPr/>
            <p:nvPr/>
          </p:nvSpPr>
          <p:spPr>
            <a:xfrm>
              <a:off x="1149208" y="521588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89" name="直線コネクタ 488"/>
            <p:cNvCxnSpPr/>
            <p:nvPr/>
          </p:nvCxnSpPr>
          <p:spPr>
            <a:xfrm>
              <a:off x="1231758" y="526244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4" name="図形グループ 493"/>
          <p:cNvGrpSpPr/>
          <p:nvPr/>
        </p:nvGrpSpPr>
        <p:grpSpPr>
          <a:xfrm>
            <a:off x="3503117" y="5815575"/>
            <a:ext cx="317500" cy="157483"/>
            <a:chOff x="1106712" y="5365723"/>
            <a:chExt cx="317500" cy="157483"/>
          </a:xfrm>
        </p:grpSpPr>
        <p:sp>
          <p:nvSpPr>
            <p:cNvPr id="490" name="正方形/長方形 489"/>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1" name="円/楕円 490"/>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2" name="直線コネクタ 491"/>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95" name="メモ 494"/>
          <p:cNvSpPr/>
          <p:nvPr/>
        </p:nvSpPr>
        <p:spPr>
          <a:xfrm>
            <a:off x="4175992" y="5860328"/>
            <a:ext cx="423581" cy="190725"/>
          </a:xfrm>
          <a:prstGeom prst="foldedCorner">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a:solidFill>
                  <a:srgbClr val="FFFFFF"/>
                </a:solidFill>
                <a:latin typeface="+mj-ea"/>
                <a:ea typeface="+mj-ea"/>
                <a:cs typeface="Meiryo" charset="-128"/>
              </a:rPr>
              <a:t>設定</a:t>
            </a:r>
            <a:endParaRPr kumimoji="1" lang="ja-JP" altLang="en-US" sz="800" dirty="0">
              <a:solidFill>
                <a:srgbClr val="FFFFFF"/>
              </a:solidFill>
              <a:latin typeface="+mj-ea"/>
              <a:ea typeface="+mj-ea"/>
              <a:cs typeface="Meiryo" charset="-128"/>
            </a:endParaRPr>
          </a:p>
        </p:txBody>
      </p:sp>
      <p:grpSp>
        <p:nvGrpSpPr>
          <p:cNvPr id="496" name="図形グループ 495"/>
          <p:cNvGrpSpPr/>
          <p:nvPr/>
        </p:nvGrpSpPr>
        <p:grpSpPr>
          <a:xfrm>
            <a:off x="3515502" y="5417531"/>
            <a:ext cx="317500" cy="157483"/>
            <a:chOff x="1106712" y="5365723"/>
            <a:chExt cx="317500" cy="157483"/>
          </a:xfrm>
        </p:grpSpPr>
        <p:sp>
          <p:nvSpPr>
            <p:cNvPr id="497" name="正方形/長方形 496"/>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8" name="円/楕円 497"/>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9" name="直線コネクタ 498"/>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0" name="図形グループ 499"/>
          <p:cNvGrpSpPr/>
          <p:nvPr/>
        </p:nvGrpSpPr>
        <p:grpSpPr>
          <a:xfrm>
            <a:off x="3515502" y="5229047"/>
            <a:ext cx="317500" cy="157483"/>
            <a:chOff x="1106712" y="5365723"/>
            <a:chExt cx="317500" cy="157483"/>
          </a:xfrm>
        </p:grpSpPr>
        <p:sp>
          <p:nvSpPr>
            <p:cNvPr id="501" name="正方形/長方形 500"/>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2" name="円/楕円 501"/>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3" name="直線コネクタ 502"/>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05" name="正方形/長方形 504"/>
          <p:cNvSpPr/>
          <p:nvPr/>
        </p:nvSpPr>
        <p:spPr>
          <a:xfrm>
            <a:off x="3500097" y="5182932"/>
            <a:ext cx="359996" cy="479399"/>
          </a:xfrm>
          <a:prstGeom prst="rect">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06" name="三角形 505"/>
          <p:cNvSpPr/>
          <p:nvPr/>
        </p:nvSpPr>
        <p:spPr>
          <a:xfrm flipV="1">
            <a:off x="3500097" y="5665434"/>
            <a:ext cx="359996" cy="161658"/>
          </a:xfrm>
          <a:prstGeom prst="triangle">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nvGrpSpPr>
          <p:cNvPr id="507" name="図形グループ 506"/>
          <p:cNvGrpSpPr/>
          <p:nvPr/>
        </p:nvGrpSpPr>
        <p:grpSpPr>
          <a:xfrm>
            <a:off x="5178784" y="5414428"/>
            <a:ext cx="317500" cy="157483"/>
            <a:chOff x="1106712" y="5365723"/>
            <a:chExt cx="317500" cy="157483"/>
          </a:xfrm>
        </p:grpSpPr>
        <p:sp>
          <p:nvSpPr>
            <p:cNvPr id="508" name="正方形/長方形 507"/>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9" name="円/楕円 508"/>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0" name="直線コネクタ 509"/>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11" name="図形グループ 510"/>
          <p:cNvGrpSpPr/>
          <p:nvPr/>
        </p:nvGrpSpPr>
        <p:grpSpPr>
          <a:xfrm>
            <a:off x="5178784" y="5225944"/>
            <a:ext cx="317500" cy="157483"/>
            <a:chOff x="1106712" y="5365723"/>
            <a:chExt cx="317500" cy="157483"/>
          </a:xfrm>
        </p:grpSpPr>
        <p:sp>
          <p:nvSpPr>
            <p:cNvPr id="512" name="正方形/長方形 511"/>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3" name="円/楕円 512"/>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4" name="直線コネクタ 513"/>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16" name="三角形 515"/>
          <p:cNvSpPr/>
          <p:nvPr/>
        </p:nvSpPr>
        <p:spPr>
          <a:xfrm flipV="1">
            <a:off x="4752951" y="5656252"/>
            <a:ext cx="777165" cy="161658"/>
          </a:xfrm>
          <a:prstGeom prst="triangle">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25" name="右矢印 524"/>
          <p:cNvSpPr/>
          <p:nvPr/>
        </p:nvSpPr>
        <p:spPr>
          <a:xfrm>
            <a:off x="3901275" y="5270392"/>
            <a:ext cx="838503" cy="27446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17" name="図形グループ 516"/>
          <p:cNvGrpSpPr/>
          <p:nvPr/>
        </p:nvGrpSpPr>
        <p:grpSpPr>
          <a:xfrm>
            <a:off x="4809734" y="5407622"/>
            <a:ext cx="317500" cy="157483"/>
            <a:chOff x="1106712" y="5365723"/>
            <a:chExt cx="317500" cy="157483"/>
          </a:xfrm>
        </p:grpSpPr>
        <p:sp>
          <p:nvSpPr>
            <p:cNvPr id="518" name="正方形/長方形 517"/>
            <p:cNvSpPr/>
            <p:nvPr/>
          </p:nvSpPr>
          <p:spPr>
            <a:xfrm>
              <a:off x="1106712" y="5365723"/>
              <a:ext cx="317500" cy="1574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9" name="円/楕円 518"/>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20" name="直線コネクタ 519"/>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1" name="図形グループ 520"/>
          <p:cNvGrpSpPr/>
          <p:nvPr/>
        </p:nvGrpSpPr>
        <p:grpSpPr>
          <a:xfrm>
            <a:off x="4809734" y="5219138"/>
            <a:ext cx="317500" cy="157483"/>
            <a:chOff x="1106712" y="5365723"/>
            <a:chExt cx="317500" cy="157483"/>
          </a:xfrm>
        </p:grpSpPr>
        <p:sp>
          <p:nvSpPr>
            <p:cNvPr id="522" name="正方形/長方形 521"/>
            <p:cNvSpPr/>
            <p:nvPr/>
          </p:nvSpPr>
          <p:spPr>
            <a:xfrm>
              <a:off x="1106712" y="5365723"/>
              <a:ext cx="317500" cy="1574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3" name="円/楕円 522"/>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24" name="直線コネクタ 523"/>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15" name="正方形/長方形 514"/>
          <p:cNvSpPr/>
          <p:nvPr/>
        </p:nvSpPr>
        <p:spPr>
          <a:xfrm>
            <a:off x="4758184" y="5179829"/>
            <a:ext cx="771932" cy="479399"/>
          </a:xfrm>
          <a:prstGeom prst="rect">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cxnSp>
        <p:nvCxnSpPr>
          <p:cNvPr id="527" name="直線矢印コネクタ 526"/>
          <p:cNvCxnSpPr>
            <a:stCxn id="490" idx="3"/>
            <a:endCxn id="486" idx="2"/>
          </p:cNvCxnSpPr>
          <p:nvPr/>
        </p:nvCxnSpPr>
        <p:spPr>
          <a:xfrm>
            <a:off x="3820617" y="5894317"/>
            <a:ext cx="215171" cy="2257"/>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0" name="直線矢印コネクタ 529"/>
          <p:cNvCxnSpPr>
            <a:stCxn id="486" idx="4"/>
            <a:endCxn id="487" idx="1"/>
          </p:cNvCxnSpPr>
          <p:nvPr/>
        </p:nvCxnSpPr>
        <p:spPr>
          <a:xfrm>
            <a:off x="4739778" y="5896574"/>
            <a:ext cx="215171" cy="5677"/>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33" name="テキスト ボックス 532"/>
          <p:cNvSpPr txBox="1"/>
          <p:nvPr/>
        </p:nvSpPr>
        <p:spPr>
          <a:xfrm>
            <a:off x="3534620" y="4810859"/>
            <a:ext cx="1928733" cy="338554"/>
          </a:xfrm>
          <a:prstGeom prst="rect">
            <a:avLst/>
          </a:prstGeom>
          <a:noFill/>
        </p:spPr>
        <p:txBody>
          <a:bodyPr wrap="none" rtlCol="0">
            <a:spAutoFit/>
          </a:bodyPr>
          <a:lstStyle/>
          <a:p>
            <a:r>
              <a:rPr kumimoji="1" lang="ja-JP" altLang="en-US" sz="800" dirty="0">
                <a:solidFill>
                  <a:schemeClr val="accent6">
                    <a:lumMod val="75000"/>
                  </a:schemeClr>
                </a:solidFill>
                <a:latin typeface="Meiryo" charset="-128"/>
                <a:ea typeface="Meiryo" charset="-128"/>
                <a:cs typeface="Meiryo" charset="-128"/>
              </a:rPr>
              <a:t>障害時に正常に稼働して物理マシンに</a:t>
            </a:r>
            <a:endParaRPr kumimoji="1" lang="en-US" altLang="ja-JP" sz="800" dirty="0">
              <a:solidFill>
                <a:schemeClr val="accent6">
                  <a:lumMod val="75000"/>
                </a:schemeClr>
              </a:solidFill>
              <a:latin typeface="Meiryo" charset="-128"/>
              <a:ea typeface="Meiryo" charset="-128"/>
              <a:cs typeface="Meiryo" charset="-128"/>
            </a:endParaRPr>
          </a:p>
          <a:p>
            <a:r>
              <a:rPr kumimoji="1" lang="ja-JP" altLang="en-US" sz="800" dirty="0">
                <a:solidFill>
                  <a:schemeClr val="accent6">
                    <a:lumMod val="75000"/>
                  </a:schemeClr>
                </a:solidFill>
                <a:latin typeface="Meiryo" charset="-128"/>
                <a:ea typeface="Meiryo" charset="-128"/>
                <a:cs typeface="Meiryo" charset="-128"/>
              </a:rPr>
              <a:t>仮想マシンを移動させサービスを継続</a:t>
            </a:r>
          </a:p>
        </p:txBody>
      </p:sp>
      <p:sp>
        <p:nvSpPr>
          <p:cNvPr id="534" name="乗算記号 533"/>
          <p:cNvSpPr/>
          <p:nvPr/>
        </p:nvSpPr>
        <p:spPr>
          <a:xfrm>
            <a:off x="3510112" y="5723056"/>
            <a:ext cx="324801" cy="324740"/>
          </a:xfrm>
          <a:prstGeom prst="mathMultiply">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5" name="フローチャート: 磁気ディスク 534"/>
          <p:cNvSpPr/>
          <p:nvPr/>
        </p:nvSpPr>
        <p:spPr>
          <a:xfrm>
            <a:off x="1553896" y="5344013"/>
            <a:ext cx="703990" cy="40225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536" name="図形グループ 535"/>
          <p:cNvGrpSpPr/>
          <p:nvPr/>
        </p:nvGrpSpPr>
        <p:grpSpPr>
          <a:xfrm>
            <a:off x="2452045" y="5816202"/>
            <a:ext cx="317500" cy="157483"/>
            <a:chOff x="1106712" y="5184130"/>
            <a:chExt cx="317500" cy="157483"/>
          </a:xfrm>
        </p:grpSpPr>
        <p:sp>
          <p:nvSpPr>
            <p:cNvPr id="537" name="正方形/長方形 536"/>
            <p:cNvSpPr/>
            <p:nvPr/>
          </p:nvSpPr>
          <p:spPr>
            <a:xfrm>
              <a:off x="1106712" y="518413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8" name="円/楕円 537"/>
            <p:cNvSpPr/>
            <p:nvPr/>
          </p:nvSpPr>
          <p:spPr>
            <a:xfrm>
              <a:off x="1149208" y="521588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9" name="直線コネクタ 538"/>
            <p:cNvCxnSpPr/>
            <p:nvPr/>
          </p:nvCxnSpPr>
          <p:spPr>
            <a:xfrm>
              <a:off x="1231758" y="526244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0" name="図形グループ 539"/>
          <p:cNvGrpSpPr/>
          <p:nvPr/>
        </p:nvGrpSpPr>
        <p:grpSpPr>
          <a:xfrm>
            <a:off x="1000213" y="5808268"/>
            <a:ext cx="317500" cy="157483"/>
            <a:chOff x="1106712" y="5365723"/>
            <a:chExt cx="317500" cy="157483"/>
          </a:xfrm>
        </p:grpSpPr>
        <p:sp>
          <p:nvSpPr>
            <p:cNvPr id="541" name="正方形/長方形 540"/>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2" name="円/楕円 541"/>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43" name="直線コネクタ 542"/>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547" name="直線矢印コネクタ 546"/>
          <p:cNvCxnSpPr>
            <a:stCxn id="541" idx="3"/>
            <a:endCxn id="535" idx="2"/>
          </p:cNvCxnSpPr>
          <p:nvPr/>
        </p:nvCxnSpPr>
        <p:spPr>
          <a:xfrm flipV="1">
            <a:off x="1317713" y="5545138"/>
            <a:ext cx="236183" cy="341872"/>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8" name="直線矢印コネクタ 547"/>
          <p:cNvCxnSpPr>
            <a:stCxn id="535" idx="4"/>
            <a:endCxn id="537" idx="1"/>
          </p:cNvCxnSpPr>
          <p:nvPr/>
        </p:nvCxnSpPr>
        <p:spPr>
          <a:xfrm>
            <a:off x="2257886" y="5545138"/>
            <a:ext cx="194159" cy="349806"/>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49" name="乗算記号 548"/>
          <p:cNvSpPr/>
          <p:nvPr/>
        </p:nvSpPr>
        <p:spPr>
          <a:xfrm>
            <a:off x="1007208" y="5715749"/>
            <a:ext cx="324801" cy="324740"/>
          </a:xfrm>
          <a:prstGeom prst="mathMultiply">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2" name="図形グループ 551"/>
          <p:cNvGrpSpPr/>
          <p:nvPr/>
        </p:nvGrpSpPr>
        <p:grpSpPr>
          <a:xfrm>
            <a:off x="2458747" y="5467269"/>
            <a:ext cx="317500" cy="157483"/>
            <a:chOff x="1106712" y="5184130"/>
            <a:chExt cx="317500" cy="157483"/>
          </a:xfrm>
        </p:grpSpPr>
        <p:sp>
          <p:nvSpPr>
            <p:cNvPr id="553" name="正方形/長方形 552"/>
            <p:cNvSpPr/>
            <p:nvPr/>
          </p:nvSpPr>
          <p:spPr>
            <a:xfrm>
              <a:off x="1106712" y="518413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4" name="円/楕円 553"/>
            <p:cNvSpPr/>
            <p:nvPr/>
          </p:nvSpPr>
          <p:spPr>
            <a:xfrm>
              <a:off x="1149208" y="521588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5" name="直線コネクタ 554"/>
            <p:cNvCxnSpPr/>
            <p:nvPr/>
          </p:nvCxnSpPr>
          <p:spPr>
            <a:xfrm>
              <a:off x="1231758" y="526244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56" name="図形グループ 555"/>
          <p:cNvGrpSpPr/>
          <p:nvPr/>
        </p:nvGrpSpPr>
        <p:grpSpPr>
          <a:xfrm>
            <a:off x="1006915" y="5459335"/>
            <a:ext cx="317500" cy="157483"/>
            <a:chOff x="1106712" y="5365723"/>
            <a:chExt cx="317500" cy="157483"/>
          </a:xfrm>
        </p:grpSpPr>
        <p:sp>
          <p:nvSpPr>
            <p:cNvPr id="557" name="正方形/長方形 556"/>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8" name="円/楕円 557"/>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9" name="直線コネクタ 558"/>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0" name="図形グループ 559"/>
          <p:cNvGrpSpPr/>
          <p:nvPr/>
        </p:nvGrpSpPr>
        <p:grpSpPr>
          <a:xfrm>
            <a:off x="2469470" y="5104996"/>
            <a:ext cx="317500" cy="157483"/>
            <a:chOff x="1106712" y="5184130"/>
            <a:chExt cx="317500" cy="157483"/>
          </a:xfrm>
        </p:grpSpPr>
        <p:sp>
          <p:nvSpPr>
            <p:cNvPr id="561" name="正方形/長方形 560"/>
            <p:cNvSpPr/>
            <p:nvPr/>
          </p:nvSpPr>
          <p:spPr>
            <a:xfrm>
              <a:off x="1106712" y="518413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2" name="円/楕円 561"/>
            <p:cNvSpPr/>
            <p:nvPr/>
          </p:nvSpPr>
          <p:spPr>
            <a:xfrm>
              <a:off x="1149208" y="521588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3" name="直線コネクタ 562"/>
            <p:cNvCxnSpPr/>
            <p:nvPr/>
          </p:nvCxnSpPr>
          <p:spPr>
            <a:xfrm>
              <a:off x="1231758" y="526244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4" name="図形グループ 563"/>
          <p:cNvGrpSpPr/>
          <p:nvPr/>
        </p:nvGrpSpPr>
        <p:grpSpPr>
          <a:xfrm>
            <a:off x="1017638" y="5097062"/>
            <a:ext cx="317500" cy="157483"/>
            <a:chOff x="1106712" y="5365723"/>
            <a:chExt cx="317500" cy="157483"/>
          </a:xfrm>
        </p:grpSpPr>
        <p:sp>
          <p:nvSpPr>
            <p:cNvPr id="565" name="正方形/長方形 564"/>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6" name="円/楕円 565"/>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7" name="直線コネクタ 566"/>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568" name="直線矢印コネクタ 567"/>
          <p:cNvCxnSpPr>
            <a:stCxn id="535" idx="4"/>
            <a:endCxn id="561" idx="1"/>
          </p:cNvCxnSpPr>
          <p:nvPr/>
        </p:nvCxnSpPr>
        <p:spPr>
          <a:xfrm flipV="1">
            <a:off x="2257886" y="5183738"/>
            <a:ext cx="211584" cy="361400"/>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9" name="直線矢印コネクタ 568"/>
          <p:cNvCxnSpPr>
            <a:stCxn id="565" idx="3"/>
            <a:endCxn id="535" idx="2"/>
          </p:cNvCxnSpPr>
          <p:nvPr/>
        </p:nvCxnSpPr>
        <p:spPr>
          <a:xfrm>
            <a:off x="1335138" y="5175804"/>
            <a:ext cx="218758" cy="36933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5" name="直線矢印コネクタ 574"/>
          <p:cNvCxnSpPr>
            <a:stCxn id="535" idx="4"/>
            <a:endCxn id="553" idx="1"/>
          </p:cNvCxnSpPr>
          <p:nvPr/>
        </p:nvCxnSpPr>
        <p:spPr>
          <a:xfrm>
            <a:off x="2257886" y="5545138"/>
            <a:ext cx="200861" cy="873"/>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8" name="直線矢印コネクタ 577"/>
          <p:cNvCxnSpPr>
            <a:stCxn id="557" idx="3"/>
            <a:endCxn id="535" idx="2"/>
          </p:cNvCxnSpPr>
          <p:nvPr/>
        </p:nvCxnSpPr>
        <p:spPr>
          <a:xfrm>
            <a:off x="1324415" y="5538077"/>
            <a:ext cx="229481" cy="7061"/>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87" name="テキスト ボックス 586"/>
          <p:cNvSpPr txBox="1"/>
          <p:nvPr/>
        </p:nvSpPr>
        <p:spPr>
          <a:xfrm>
            <a:off x="1142684" y="4816017"/>
            <a:ext cx="1518364" cy="338554"/>
          </a:xfrm>
          <a:prstGeom prst="rect">
            <a:avLst/>
          </a:prstGeom>
          <a:noFill/>
        </p:spPr>
        <p:txBody>
          <a:bodyPr wrap="none" rtlCol="0">
            <a:spAutoFit/>
          </a:bodyPr>
          <a:lstStyle/>
          <a:p>
            <a:pPr algn="ctr"/>
            <a:r>
              <a:rPr kumimoji="1" lang="ja-JP" altLang="en-US" sz="800" dirty="0">
                <a:solidFill>
                  <a:srgbClr val="FF0000"/>
                </a:solidFill>
                <a:latin typeface="Meiryo" charset="-128"/>
                <a:ea typeface="Meiryo" charset="-128"/>
                <a:cs typeface="Meiryo" charset="-128"/>
              </a:rPr>
              <a:t>複雑なクラスタリング構成と</a:t>
            </a:r>
            <a:endParaRPr kumimoji="1" lang="en-US" altLang="ja-JP" sz="800" dirty="0">
              <a:solidFill>
                <a:srgbClr val="FF0000"/>
              </a:solidFill>
              <a:latin typeface="Meiryo" charset="-128"/>
              <a:ea typeface="Meiryo" charset="-128"/>
              <a:cs typeface="Meiryo" charset="-128"/>
            </a:endParaRPr>
          </a:p>
          <a:p>
            <a:pPr algn="ctr"/>
            <a:r>
              <a:rPr lang="ja-JP" altLang="en-US" sz="800" dirty="0">
                <a:solidFill>
                  <a:srgbClr val="FF0000"/>
                </a:solidFill>
                <a:latin typeface="Meiryo" charset="-128"/>
                <a:ea typeface="Meiryo" charset="-128"/>
                <a:cs typeface="Meiryo" charset="-128"/>
              </a:rPr>
              <a:t>対応のためのソフトウエア</a:t>
            </a:r>
            <a:endParaRPr kumimoji="1" lang="ja-JP" altLang="en-US" sz="800" dirty="0">
              <a:solidFill>
                <a:srgbClr val="FF0000"/>
              </a:solidFill>
              <a:latin typeface="Meiryo" charset="-128"/>
              <a:ea typeface="Meiryo" charset="-128"/>
              <a:cs typeface="Meiryo" charset="-128"/>
            </a:endParaRPr>
          </a:p>
        </p:txBody>
      </p:sp>
      <p:sp>
        <p:nvSpPr>
          <p:cNvPr id="588" name="テキスト ボックス 587"/>
          <p:cNvSpPr txBox="1"/>
          <p:nvPr/>
        </p:nvSpPr>
        <p:spPr>
          <a:xfrm>
            <a:off x="5948538" y="4905989"/>
            <a:ext cx="2441694" cy="892552"/>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ライブマイグレーション</a:t>
            </a:r>
            <a:endParaRPr kumimoji="1" lang="en-US" altLang="ja-JP" sz="1600" b="1"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保守時のサービス停止回避</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障害時のサービス停止回避</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物理マシンの負荷の分散</a:t>
            </a:r>
            <a:endParaRPr kumimoji="1" lang="en-US" altLang="ja-JP" sz="1200" dirty="0">
              <a:solidFill>
                <a:srgbClr val="0432FF"/>
              </a:solidFill>
              <a:latin typeface="Meiryo" charset="-128"/>
              <a:ea typeface="Meiryo" charset="-128"/>
              <a:cs typeface="Meiryo" charset="-128"/>
            </a:endParaRPr>
          </a:p>
        </p:txBody>
      </p:sp>
      <p:sp>
        <p:nvSpPr>
          <p:cNvPr id="589" name="右矢印 588"/>
          <p:cNvSpPr/>
          <p:nvPr/>
        </p:nvSpPr>
        <p:spPr>
          <a:xfrm>
            <a:off x="2932711" y="1446673"/>
            <a:ext cx="468695" cy="562165"/>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0" name="右矢印 589"/>
          <p:cNvSpPr/>
          <p:nvPr/>
        </p:nvSpPr>
        <p:spPr>
          <a:xfrm>
            <a:off x="2937526" y="5235767"/>
            <a:ext cx="468695" cy="562165"/>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1" name="右矢印 590"/>
          <p:cNvSpPr/>
          <p:nvPr/>
        </p:nvSpPr>
        <p:spPr>
          <a:xfrm>
            <a:off x="2930355" y="3152653"/>
            <a:ext cx="468695" cy="562165"/>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32175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Arial"/>
                <a:ea typeface="HGP創英角ｺﾞｼｯｸUB" pitchFamily="50" charset="-128"/>
                <a:cs typeface="Arial"/>
              </a:rPr>
              <a:t>IoT</a:t>
            </a:r>
            <a:r>
              <a:rPr lang="ja-JP" altLang="en-US" sz="2800">
                <a:solidFill>
                  <a:srgbClr val="FFFFFF"/>
                </a:solidFill>
                <a:effectLst/>
                <a:latin typeface="Arial"/>
                <a:ea typeface="HGP創英角ｺﾞｼｯｸUB" pitchFamily="50" charset="-128"/>
                <a:cs typeface="Arial"/>
              </a:rPr>
              <a:t>と</a:t>
            </a:r>
            <a:r>
              <a:rPr lang="en-US" altLang="ja-JP" sz="2800" dirty="0">
                <a:solidFill>
                  <a:srgbClr val="FFFFFF"/>
                </a:solidFill>
                <a:effectLst/>
                <a:latin typeface="Arial"/>
                <a:ea typeface="HGP創英角ｺﾞｼｯｸUB" pitchFamily="50" charset="-128"/>
                <a:cs typeface="Arial"/>
              </a:rPr>
              <a:t>AI</a:t>
            </a:r>
          </a:p>
          <a:p>
            <a:pPr algn="ctr"/>
            <a:r>
              <a:rPr lang="ja-JP" altLang="en-US" sz="1400" dirty="0">
                <a:solidFill>
                  <a:srgbClr val="FFFFFF"/>
                </a:solidFill>
                <a:effectLst/>
                <a:latin typeface="Arial"/>
                <a:ea typeface="HGP創英角ｺﾞｼｯｸUB" pitchFamily="50" charset="-128"/>
                <a:cs typeface="Arial"/>
              </a:rPr>
              <a:t>モノのインターネット／</a:t>
            </a:r>
            <a:r>
              <a:rPr lang="en-US" altLang="ja-JP" sz="1400" dirty="0">
                <a:solidFill>
                  <a:srgbClr val="FFFFFF"/>
                </a:solidFill>
                <a:effectLst/>
                <a:latin typeface="Arial"/>
                <a:ea typeface="HGP創英角ｺﾞｼｯｸUB" pitchFamily="50" charset="-128"/>
                <a:cs typeface="Arial"/>
              </a:rPr>
              <a:t>Internet of Things &amp; </a:t>
            </a:r>
            <a:r>
              <a:rPr lang="ja-JP" altLang="en-US" sz="1400">
                <a:solidFill>
                  <a:srgbClr val="FFFFFF"/>
                </a:solidFill>
                <a:effectLst/>
                <a:latin typeface="Arial"/>
                <a:ea typeface="HGP創英角ｺﾞｼｯｸUB" pitchFamily="50" charset="-128"/>
                <a:cs typeface="Arial"/>
              </a:rPr>
              <a:t>人工知能</a:t>
            </a:r>
            <a:r>
              <a:rPr lang="ja-JP" altLang="en-US" sz="1400">
                <a:solidFill>
                  <a:srgbClr val="FFFFFF"/>
                </a:solidFill>
                <a:latin typeface="Arial"/>
                <a:ea typeface="HGP創英角ｺﾞｼｯｸUB" pitchFamily="50" charset="-128"/>
                <a:cs typeface="Arial"/>
              </a:rPr>
              <a:t>／</a:t>
            </a:r>
            <a:r>
              <a:rPr lang="en-US" altLang="ja-JP" sz="1400" dirty="0">
                <a:solidFill>
                  <a:srgbClr val="FFFFFF"/>
                </a:solidFill>
                <a:latin typeface="Arial"/>
                <a:ea typeface="HGP創英角ｺﾞｼｯｸUB" pitchFamily="50" charset="-128"/>
                <a:cs typeface="Arial"/>
              </a:rPr>
              <a:t>Artificial Intelligence</a:t>
            </a:r>
            <a:endParaRPr lang="en-US" altLang="ja-JP" sz="14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8350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a:solidFill>
                  <a:srgbClr val="FFFFFF"/>
                </a:solidFill>
                <a:effectLst/>
                <a:latin typeface="Arial"/>
                <a:ea typeface="HGP創英角ｺﾞｼｯｸUB" pitchFamily="50" charset="-128"/>
                <a:cs typeface="Arial"/>
              </a:rPr>
              <a:t>IoT</a:t>
            </a:r>
            <a:r>
              <a:rPr lang="ja-JP" altLang="en-US" sz="2400" dirty="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50116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の２つの意味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73</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日常生活・社会活動</a:t>
            </a: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0" name="左右矢印 49"/>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現実世界をデジタル・データに変換</a:t>
            </a:r>
            <a:endParaRPr kumimoji="1" lang="en-US" altLang="ja-JP" sz="11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モノそのものやそれを取り囲む環境の状態とその変化</a:t>
            </a:r>
            <a:endParaRPr kumimoji="1" lang="ja-JP" altLang="en-US" sz="600" dirty="0">
              <a:solidFill>
                <a:srgbClr val="FFFFFF"/>
              </a:solidFill>
              <a:latin typeface="Meiryo" charset="-128"/>
              <a:ea typeface="Meiryo" charset="-128"/>
              <a:cs typeface="Meiryo" charset="-128"/>
            </a:endParaRPr>
          </a:p>
        </p:txBody>
      </p:sp>
      <p:sp>
        <p:nvSpPr>
          <p:cNvPr id="10" name="正方形/長方形 9"/>
          <p:cNvSpPr/>
          <p:nvPr/>
        </p:nvSpPr>
        <p:spPr>
          <a:xfrm>
            <a:off x="683569" y="3584368"/>
            <a:ext cx="7776864" cy="2938815"/>
          </a:xfrm>
          <a:prstGeom prst="rect">
            <a:avLst/>
          </a:prstGeom>
          <a:noFill/>
          <a:ln w="57150">
            <a:solidFill>
              <a:srgbClr val="FF6666"/>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39554" y="772317"/>
            <a:ext cx="8064894" cy="5825033"/>
          </a:xfrm>
          <a:prstGeom prst="rect">
            <a:avLst/>
          </a:prstGeom>
          <a:noFill/>
          <a:ln w="57150">
            <a:solidFill>
              <a:srgbClr val="7030A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6062134" y="2813151"/>
            <a:ext cx="2466097" cy="964565"/>
          </a:xfrm>
          <a:prstGeom prst="wedgeRectCallout">
            <a:avLst>
              <a:gd name="adj1" fmla="val 48846"/>
              <a:gd name="adj2" fmla="val -92713"/>
            </a:avLst>
          </a:prstGeom>
          <a:solidFill>
            <a:schemeClr val="accent4">
              <a:lumMod val="75000"/>
              <a:alpha val="6745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広義の</a:t>
            </a:r>
            <a:r>
              <a:rPr lang="en-US" altLang="ja-JP" sz="1400" b="1" dirty="0" err="1">
                <a:solidFill>
                  <a:schemeClr val="bg1"/>
                </a:solidFill>
                <a:latin typeface="メイリオ"/>
                <a:ea typeface="メイリオ"/>
                <a:cs typeface="メイリオ"/>
              </a:rPr>
              <a:t>IoT</a:t>
            </a:r>
            <a:r>
              <a:rPr lang="ja-JP" altLang="en-US" sz="1400" b="1" dirty="0">
                <a:solidFill>
                  <a:schemeClr val="bg1"/>
                </a:solidFill>
                <a:latin typeface="メイリオ"/>
                <a:ea typeface="メイリオ"/>
                <a:cs typeface="メイリオ"/>
              </a:rPr>
              <a:t>＝</a:t>
            </a:r>
            <a:r>
              <a:rPr lang="en-US" altLang="ja-JP" sz="1400" b="1" dirty="0">
                <a:solidFill>
                  <a:schemeClr val="bg1"/>
                </a:solidFill>
                <a:latin typeface="メイリオ"/>
                <a:ea typeface="メイリオ"/>
                <a:cs typeface="メイリオ"/>
              </a:rPr>
              <a:t>CPS</a:t>
            </a:r>
          </a:p>
          <a:p>
            <a:r>
              <a:rPr lang="ja-JP" altLang="en-US" sz="1200" dirty="0">
                <a:solidFill>
                  <a:schemeClr val="bg1"/>
                </a:solidFill>
                <a:latin typeface="Meiryo" charset="-128"/>
                <a:ea typeface="Meiryo" charset="-128"/>
                <a:cs typeface="Meiryo" charset="-128"/>
              </a:rPr>
              <a:t>デジタル・データで現実世界を捉え、アナログな現実世界を動かす仕組み</a:t>
            </a:r>
          </a:p>
        </p:txBody>
      </p:sp>
      <p:sp>
        <p:nvSpPr>
          <p:cNvPr id="6" name="四角形吹き出し 5"/>
          <p:cNvSpPr/>
          <p:nvPr/>
        </p:nvSpPr>
        <p:spPr>
          <a:xfrm>
            <a:off x="249817" y="3490811"/>
            <a:ext cx="2433363" cy="964565"/>
          </a:xfrm>
          <a:prstGeom prst="wedgeRectCallout">
            <a:avLst>
              <a:gd name="adj1" fmla="val 63300"/>
              <a:gd name="adj2" fmla="val 33515"/>
            </a:avLst>
          </a:prstGeom>
          <a:solidFill>
            <a:srgbClr val="FF6666">
              <a:alpha val="6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狭義の</a:t>
            </a:r>
            <a:r>
              <a:rPr lang="en-US" altLang="ja-JP" sz="1400" b="1" dirty="0" err="1">
                <a:solidFill>
                  <a:schemeClr val="bg1"/>
                </a:solidFill>
                <a:latin typeface="メイリオ"/>
                <a:ea typeface="メイリオ"/>
                <a:cs typeface="メイリオ"/>
              </a:rPr>
              <a:t>IoT</a:t>
            </a:r>
            <a:endParaRPr lang="en-US" altLang="ja-JP" sz="1400" b="1" dirty="0">
              <a:solidFill>
                <a:schemeClr val="bg1"/>
              </a:solidFill>
              <a:latin typeface="メイリオ"/>
              <a:ea typeface="メイリオ"/>
              <a:cs typeface="メイリオ"/>
            </a:endParaRPr>
          </a:p>
          <a:p>
            <a:r>
              <a:rPr lang="ja-JP" altLang="en-US" sz="1200" dirty="0">
                <a:solidFill>
                  <a:schemeClr val="bg1"/>
                </a:solidFill>
                <a:latin typeface="メイリオ"/>
                <a:ea typeface="メイリオ"/>
                <a:cs typeface="メイリオ"/>
              </a:rPr>
              <a:t>現実世界の出来事をデジタル・データに変換しネットに送り出す仕組み</a:t>
            </a:r>
          </a:p>
        </p:txBody>
      </p:sp>
    </p:spTree>
    <p:extLst>
      <p:ext uri="{BB962C8B-B14F-4D97-AF65-F5344CB8AC3E}">
        <p14:creationId xmlns:p14="http://schemas.microsoft.com/office/powerpoint/2010/main" val="269575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P spid="49" grpId="0" animBg="1"/>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972A0855-8DE7-7A46-B6D7-27FA53E4B24C}"/>
              </a:ext>
            </a:extLst>
          </p:cNvPr>
          <p:cNvSpPr/>
          <p:nvPr/>
        </p:nvSpPr>
        <p:spPr>
          <a:xfrm>
            <a:off x="636186" y="892629"/>
            <a:ext cx="3935813" cy="299970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4C4F39D-243D-AC4E-8821-7A4D6D181110}"/>
              </a:ext>
            </a:extLst>
          </p:cNvPr>
          <p:cNvSpPr>
            <a:spLocks noGrp="1"/>
          </p:cNvSpPr>
          <p:nvPr>
            <p:ph type="title"/>
          </p:nvPr>
        </p:nvSpPr>
        <p:spPr/>
        <p:txBody>
          <a:bodyPr/>
          <a:lstStyle/>
          <a:p>
            <a:r>
              <a:rPr kumimoji="1" lang="ja-JP" altLang="en-US"/>
              <a:t>伝統的なやり方と</a:t>
            </a:r>
            <a:r>
              <a:rPr kumimoji="1" lang="en-US" altLang="ja-JP" dirty="0" err="1"/>
              <a:t>IoT</a:t>
            </a:r>
            <a:r>
              <a:rPr kumimoji="1" lang="ja-JP" altLang="en-US"/>
              <a:t>との違い</a:t>
            </a:r>
          </a:p>
        </p:txBody>
      </p:sp>
      <p:sp>
        <p:nvSpPr>
          <p:cNvPr id="3" name="スライド番号プレースホルダー 2">
            <a:extLst>
              <a:ext uri="{FF2B5EF4-FFF2-40B4-BE49-F238E27FC236}">
                <a16:creationId xmlns:a16="http://schemas.microsoft.com/office/drawing/2014/main" id="{B124AF80-B51A-DB4E-B666-0B31B4A5EF8C}"/>
              </a:ext>
            </a:extLst>
          </p:cNvPr>
          <p:cNvSpPr>
            <a:spLocks noGrp="1"/>
          </p:cNvSpPr>
          <p:nvPr>
            <p:ph type="sldNum" sz="quarter" idx="12"/>
          </p:nvPr>
        </p:nvSpPr>
        <p:spPr/>
        <p:txBody>
          <a:bodyPr/>
          <a:lstStyle/>
          <a:p>
            <a:fld id="{8FF8CC5D-A65D-5946-99B5-645367A967AD}" type="slidenum">
              <a:rPr kumimoji="1" lang="ja-JP" altLang="en-US" smtClean="0"/>
              <a:t>74</a:t>
            </a:fld>
            <a:endParaRPr kumimoji="1" lang="ja-JP" altLang="en-US"/>
          </a:p>
        </p:txBody>
      </p:sp>
      <p:sp>
        <p:nvSpPr>
          <p:cNvPr id="4" name="正方形/長方形 3">
            <a:extLst>
              <a:ext uri="{FF2B5EF4-FFF2-40B4-BE49-F238E27FC236}">
                <a16:creationId xmlns:a16="http://schemas.microsoft.com/office/drawing/2014/main" id="{A0BDE9F8-FAEC-F248-9A12-A850924DDED0}"/>
              </a:ext>
            </a:extLst>
          </p:cNvPr>
          <p:cNvSpPr/>
          <p:nvPr/>
        </p:nvSpPr>
        <p:spPr>
          <a:xfrm>
            <a:off x="638175" y="4094228"/>
            <a:ext cx="7867650" cy="21771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69C4AC1-8BF0-6249-93D1-077DEAC8B6D9}"/>
              </a:ext>
            </a:extLst>
          </p:cNvPr>
          <p:cNvSpPr/>
          <p:nvPr/>
        </p:nvSpPr>
        <p:spPr>
          <a:xfrm>
            <a:off x="1800328" y="4742815"/>
            <a:ext cx="1072243" cy="718458"/>
          </a:xfrm>
          <a:prstGeom prst="rect">
            <a:avLst/>
          </a:prstGeom>
          <a:solidFill>
            <a:schemeClr val="bg1"/>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A040B15-4F49-1F41-8859-28D64BE552C5}"/>
              </a:ext>
            </a:extLst>
          </p:cNvPr>
          <p:cNvSpPr/>
          <p:nvPr/>
        </p:nvSpPr>
        <p:spPr>
          <a:xfrm>
            <a:off x="1666979" y="4574352"/>
            <a:ext cx="1072243" cy="7184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11">
            <a:extLst>
              <a:ext uri="{FF2B5EF4-FFF2-40B4-BE49-F238E27FC236}">
                <a16:creationId xmlns:a16="http://schemas.microsoft.com/office/drawing/2014/main" id="{E89C59D2-11DB-6C49-B767-68B06438FFBF}"/>
              </a:ext>
            </a:extLst>
          </p:cNvPr>
          <p:cNvGrpSpPr/>
          <p:nvPr/>
        </p:nvGrpSpPr>
        <p:grpSpPr>
          <a:xfrm>
            <a:off x="1997783" y="2223727"/>
            <a:ext cx="410633" cy="824640"/>
            <a:chOff x="1946324" y="4125162"/>
            <a:chExt cx="969964" cy="2007872"/>
          </a:xfrm>
          <a:solidFill>
            <a:schemeClr val="accent6">
              <a:lumMod val="50000"/>
            </a:schemeClr>
          </a:solidFill>
        </p:grpSpPr>
        <p:sp>
          <p:nvSpPr>
            <p:cNvPr id="9" name="円/楕円 8">
              <a:extLst>
                <a:ext uri="{FF2B5EF4-FFF2-40B4-BE49-F238E27FC236}">
                  <a16:creationId xmlns:a16="http://schemas.microsoft.com/office/drawing/2014/main" id="{E2A94EE8-1D13-4F48-9486-23703C93B8C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CCA753E9-A40C-094A-9AD8-92E9F6C691E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テキスト ボックス 10">
            <a:extLst>
              <a:ext uri="{FF2B5EF4-FFF2-40B4-BE49-F238E27FC236}">
                <a16:creationId xmlns:a16="http://schemas.microsoft.com/office/drawing/2014/main" id="{715259D0-0872-854A-8672-4F4CC1C424B5}"/>
              </a:ext>
            </a:extLst>
          </p:cNvPr>
          <p:cNvSpPr txBox="1"/>
          <p:nvPr/>
        </p:nvSpPr>
        <p:spPr>
          <a:xfrm>
            <a:off x="764427" y="2278046"/>
            <a:ext cx="1082348" cy="738664"/>
          </a:xfrm>
          <a:prstGeom prst="rect">
            <a:avLst/>
          </a:prstGeom>
          <a:noFill/>
        </p:spPr>
        <p:txBody>
          <a:bodyPr wrap="none" rtlCol="0">
            <a:spAutoFit/>
          </a:bodyPr>
          <a:lstStyle/>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経験値</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lang="ja-JP" altLang="en-US" sz="1400">
                <a:solidFill>
                  <a:schemeClr val="accent6">
                    <a:lumMod val="50000"/>
                  </a:schemeClr>
                </a:solidFill>
                <a:latin typeface="Meiryo" panose="020B0604030504040204" pitchFamily="34" charset="-128"/>
                <a:ea typeface="Meiryo" panose="020B0604030504040204" pitchFamily="34" charset="-128"/>
              </a:rPr>
              <a:t>勘や習慣</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による判断</a:t>
            </a:r>
          </a:p>
        </p:txBody>
      </p:sp>
      <p:sp>
        <p:nvSpPr>
          <p:cNvPr id="12" name="テキスト ボックス 11">
            <a:extLst>
              <a:ext uri="{FF2B5EF4-FFF2-40B4-BE49-F238E27FC236}">
                <a16:creationId xmlns:a16="http://schemas.microsoft.com/office/drawing/2014/main" id="{B317E00E-F758-504C-AC1B-A8AB0ADE9A14}"/>
              </a:ext>
            </a:extLst>
          </p:cNvPr>
          <p:cNvSpPr txBox="1"/>
          <p:nvPr/>
        </p:nvSpPr>
        <p:spPr>
          <a:xfrm>
            <a:off x="2559424" y="2264916"/>
            <a:ext cx="1800493" cy="738664"/>
          </a:xfrm>
          <a:prstGeom prst="rect">
            <a:avLst/>
          </a:prstGeom>
          <a:noFill/>
        </p:spPr>
        <p:txBody>
          <a:bodyPr wrap="none" rtlCol="0">
            <a:spAutoFit/>
          </a:bodyPr>
          <a:lstStyle/>
          <a:p>
            <a:r>
              <a:rPr kumimoji="1" lang="ja-JP" altLang="en-US" sz="1400">
                <a:solidFill>
                  <a:schemeClr val="accent6">
                    <a:lumMod val="50000"/>
                  </a:schemeClr>
                </a:solidFill>
                <a:latin typeface="Meiryo" panose="020B0604030504040204" pitchFamily="34" charset="-128"/>
                <a:ea typeface="Meiryo" panose="020B0604030504040204" pitchFamily="34" charset="-128"/>
              </a:rPr>
              <a:t>経験や実験</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によって学習し</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最適解を見つけ出す</a:t>
            </a:r>
          </a:p>
        </p:txBody>
      </p:sp>
      <p:sp>
        <p:nvSpPr>
          <p:cNvPr id="15" name="テキスト ボックス 14">
            <a:extLst>
              <a:ext uri="{FF2B5EF4-FFF2-40B4-BE49-F238E27FC236}">
                <a16:creationId xmlns:a16="http://schemas.microsoft.com/office/drawing/2014/main" id="{3955C155-371D-D346-B42B-C3226F4E21AD}"/>
              </a:ext>
            </a:extLst>
          </p:cNvPr>
          <p:cNvSpPr txBox="1"/>
          <p:nvPr/>
        </p:nvSpPr>
        <p:spPr>
          <a:xfrm>
            <a:off x="1726045" y="4702748"/>
            <a:ext cx="95410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人間による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観察や実験</a:t>
            </a:r>
            <a:endParaRPr kumimoji="1" lang="ja-JP" altLang="en-US" sz="1200">
              <a:solidFill>
                <a:schemeClr val="bg1"/>
              </a:solidFill>
              <a:latin typeface="Meiryo" panose="020B0604030504040204" pitchFamily="34" charset="-128"/>
              <a:ea typeface="Meiryo" panose="020B0604030504040204" pitchFamily="34" charset="-128"/>
            </a:endParaRPr>
          </a:p>
        </p:txBody>
      </p:sp>
      <p:cxnSp>
        <p:nvCxnSpPr>
          <p:cNvPr id="18" name="直線矢印コネクタ 17">
            <a:extLst>
              <a:ext uri="{FF2B5EF4-FFF2-40B4-BE49-F238E27FC236}">
                <a16:creationId xmlns:a16="http://schemas.microsoft.com/office/drawing/2014/main" id="{50883DBB-71D9-DD4A-88A2-65D59EEE3FDD}"/>
              </a:ext>
            </a:extLst>
          </p:cNvPr>
          <p:cNvCxnSpPr>
            <a:cxnSpLocks/>
            <a:stCxn id="10" idx="1"/>
          </p:cNvCxnSpPr>
          <p:nvPr/>
        </p:nvCxnSpPr>
        <p:spPr>
          <a:xfrm flipH="1">
            <a:off x="1655999" y="3048367"/>
            <a:ext cx="547102" cy="1520418"/>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BFE262F6-A640-9047-8405-AE60519DA490}"/>
              </a:ext>
            </a:extLst>
          </p:cNvPr>
          <p:cNvCxnSpPr>
            <a:cxnSpLocks/>
            <a:stCxn id="10" idx="1"/>
          </p:cNvCxnSpPr>
          <p:nvPr/>
        </p:nvCxnSpPr>
        <p:spPr>
          <a:xfrm>
            <a:off x="2203101" y="3048367"/>
            <a:ext cx="536117" cy="1557744"/>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3C6C4A2E-FAE5-9940-BFC9-04A84B302A5E}"/>
              </a:ext>
            </a:extLst>
          </p:cNvPr>
          <p:cNvSpPr txBox="1"/>
          <p:nvPr/>
        </p:nvSpPr>
        <p:spPr>
          <a:xfrm>
            <a:off x="612239" y="1529559"/>
            <a:ext cx="3946793" cy="584775"/>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個人の経験値、伝統的な習慣や思い込みの範囲を超えることが困難</a:t>
            </a:r>
          </a:p>
        </p:txBody>
      </p:sp>
      <p:sp>
        <p:nvSpPr>
          <p:cNvPr id="37" name="テキスト ボックス 36">
            <a:extLst>
              <a:ext uri="{FF2B5EF4-FFF2-40B4-BE49-F238E27FC236}">
                <a16:creationId xmlns:a16="http://schemas.microsoft.com/office/drawing/2014/main" id="{85EDE9C3-620F-FF47-9859-19A6E9D11D9E}"/>
              </a:ext>
            </a:extLst>
          </p:cNvPr>
          <p:cNvSpPr txBox="1"/>
          <p:nvPr/>
        </p:nvSpPr>
        <p:spPr>
          <a:xfrm>
            <a:off x="1379458" y="5673141"/>
            <a:ext cx="638508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現実の世界で起きる</a:t>
            </a:r>
            <a:r>
              <a:rPr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ものごと</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や</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できごと</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B2C78754-C9A8-D345-8DF1-3F56D649DBCA}"/>
              </a:ext>
            </a:extLst>
          </p:cNvPr>
          <p:cNvSpPr txBox="1"/>
          <p:nvPr/>
        </p:nvSpPr>
        <p:spPr>
          <a:xfrm>
            <a:off x="649153" y="975560"/>
            <a:ext cx="3946793" cy="338554"/>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伝統的な</a:t>
            </a:r>
            <a:r>
              <a:rPr kumimoji="1" lang="ja-JP" altLang="en-US" sz="1600">
                <a:solidFill>
                  <a:schemeClr val="accent6">
                    <a:lumMod val="50000"/>
                  </a:schemeClr>
                </a:solidFill>
                <a:latin typeface="Meiryo" panose="020B0604030504040204" pitchFamily="34" charset="-128"/>
                <a:ea typeface="Meiryo" panose="020B0604030504040204" pitchFamily="34" charset="-128"/>
              </a:rPr>
              <a:t>社会やビジネスの仕組み</a:t>
            </a:r>
          </a:p>
        </p:txBody>
      </p:sp>
      <p:sp>
        <p:nvSpPr>
          <p:cNvPr id="17" name="円柱 16">
            <a:extLst>
              <a:ext uri="{FF2B5EF4-FFF2-40B4-BE49-F238E27FC236}">
                <a16:creationId xmlns:a16="http://schemas.microsoft.com/office/drawing/2014/main" id="{57F6C8B9-9117-FA44-958B-2ABC766C58D4}"/>
              </a:ext>
            </a:extLst>
          </p:cNvPr>
          <p:cNvSpPr/>
          <p:nvPr/>
        </p:nvSpPr>
        <p:spPr>
          <a:xfrm>
            <a:off x="1623875" y="3083902"/>
            <a:ext cx="342143" cy="375845"/>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1" name="グループ化 20">
            <a:extLst>
              <a:ext uri="{FF2B5EF4-FFF2-40B4-BE49-F238E27FC236}">
                <a16:creationId xmlns:a16="http://schemas.microsoft.com/office/drawing/2014/main" id="{D7C19971-0DB3-B444-8B0F-1DF38336D46F}"/>
              </a:ext>
            </a:extLst>
          </p:cNvPr>
          <p:cNvGrpSpPr/>
          <p:nvPr/>
        </p:nvGrpSpPr>
        <p:grpSpPr>
          <a:xfrm>
            <a:off x="636187" y="904597"/>
            <a:ext cx="7900388" cy="4479489"/>
            <a:chOff x="636187" y="904597"/>
            <a:chExt cx="7900388" cy="4479489"/>
          </a:xfrm>
        </p:grpSpPr>
        <p:sp>
          <p:nvSpPr>
            <p:cNvPr id="16" name="テキスト ボックス 15">
              <a:extLst>
                <a:ext uri="{FF2B5EF4-FFF2-40B4-BE49-F238E27FC236}">
                  <a16:creationId xmlns:a16="http://schemas.microsoft.com/office/drawing/2014/main" id="{F26988FE-6D2B-8345-BAFA-2E399B1D005B}"/>
                </a:ext>
              </a:extLst>
            </p:cNvPr>
            <p:cNvSpPr txBox="1"/>
            <p:nvPr/>
          </p:nvSpPr>
          <p:spPr>
            <a:xfrm>
              <a:off x="5370257" y="4737755"/>
              <a:ext cx="2031325"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センサーによって</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収集されるデータ</a:t>
              </a:r>
            </a:p>
          </p:txBody>
        </p:sp>
        <p:grpSp>
          <p:nvGrpSpPr>
            <p:cNvPr id="20" name="グループ化 19">
              <a:extLst>
                <a:ext uri="{FF2B5EF4-FFF2-40B4-BE49-F238E27FC236}">
                  <a16:creationId xmlns:a16="http://schemas.microsoft.com/office/drawing/2014/main" id="{D3A137D7-44A7-3A40-8BF8-AD952C102444}"/>
                </a:ext>
              </a:extLst>
            </p:cNvPr>
            <p:cNvGrpSpPr/>
            <p:nvPr/>
          </p:nvGrpSpPr>
          <p:grpSpPr>
            <a:xfrm>
              <a:off x="636187" y="904597"/>
              <a:ext cx="7900388" cy="3189629"/>
              <a:chOff x="636187" y="904597"/>
              <a:chExt cx="7900388" cy="3189629"/>
            </a:xfrm>
          </p:grpSpPr>
          <p:sp>
            <p:nvSpPr>
              <p:cNvPr id="32" name="正方形/長方形 31">
                <a:extLst>
                  <a:ext uri="{FF2B5EF4-FFF2-40B4-BE49-F238E27FC236}">
                    <a16:creationId xmlns:a16="http://schemas.microsoft.com/office/drawing/2014/main" id="{D1648BF4-AE26-9E48-9688-47DD3225BF33}"/>
                  </a:ext>
                </a:extLst>
              </p:cNvPr>
              <p:cNvSpPr/>
              <p:nvPr/>
            </p:nvSpPr>
            <p:spPr>
              <a:xfrm>
                <a:off x="4572000" y="904597"/>
                <a:ext cx="3935813" cy="299970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10855D2E-48B2-A94F-ADDC-951F9B61DE65}"/>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89896" y="2156535"/>
                <a:ext cx="1025115" cy="959024"/>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A34FE34D-8F44-8740-8A40-DCA4113BCBFE}"/>
                  </a:ext>
                </a:extLst>
              </p:cNvPr>
              <p:cNvSpPr txBox="1"/>
              <p:nvPr/>
            </p:nvSpPr>
            <p:spPr>
              <a:xfrm>
                <a:off x="4802832" y="2264916"/>
                <a:ext cx="1800493"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データを収集し</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機械学習によって</a:t>
                </a:r>
                <a:endParaRPr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最適解を見つけ出す</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76AAAB3-05FE-794B-9D7D-CDFACE9B07AF}"/>
                  </a:ext>
                </a:extLst>
              </p:cNvPr>
              <p:cNvSpPr txBox="1"/>
              <p:nvPr/>
            </p:nvSpPr>
            <p:spPr>
              <a:xfrm>
                <a:off x="7401582" y="2264916"/>
                <a:ext cx="1082348" cy="95410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ルール</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や統計値</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による判断</a:t>
                </a:r>
                <a:endParaRPr lang="en-US" altLang="ja-JP" sz="1400" dirty="0">
                  <a:solidFill>
                    <a:srgbClr val="0070C0"/>
                  </a:solidFill>
                  <a:latin typeface="Meiryo" panose="020B0604030504040204" pitchFamily="34" charset="-128"/>
                  <a:ea typeface="Meiryo" panose="020B0604030504040204" pitchFamily="34" charset="-128"/>
                </a:endParaRPr>
              </a:p>
              <a:p>
                <a:endParaRPr kumimoji="1" lang="ja-JP" altLang="en-US" sz="1400">
                  <a:solidFill>
                    <a:srgbClr val="0070C0"/>
                  </a:solidFill>
                  <a:latin typeface="Meiryo" panose="020B0604030504040204" pitchFamily="34" charset="-128"/>
                  <a:ea typeface="Meiryo" panose="020B0604030504040204" pitchFamily="34" charset="-128"/>
                </a:endParaRPr>
              </a:p>
            </p:txBody>
          </p:sp>
          <p:cxnSp>
            <p:nvCxnSpPr>
              <p:cNvPr id="25" name="直線矢印コネクタ 24">
                <a:extLst>
                  <a:ext uri="{FF2B5EF4-FFF2-40B4-BE49-F238E27FC236}">
                    <a16:creationId xmlns:a16="http://schemas.microsoft.com/office/drawing/2014/main" id="{C80DC900-1468-F44A-8012-209E8FBE914A}"/>
                  </a:ext>
                </a:extLst>
              </p:cNvPr>
              <p:cNvCxnSpPr>
                <a:cxnSpLocks/>
                <a:stCxn id="7" idx="2"/>
              </p:cNvCxnSpPr>
              <p:nvPr/>
            </p:nvCxnSpPr>
            <p:spPr>
              <a:xfrm flipH="1">
                <a:off x="636187" y="3115559"/>
                <a:ext cx="6366267" cy="965539"/>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8748C8C-2869-D342-BB6E-AE6DA94988B1}"/>
                  </a:ext>
                </a:extLst>
              </p:cNvPr>
              <p:cNvCxnSpPr>
                <a:cxnSpLocks/>
                <a:stCxn id="7" idx="2"/>
              </p:cNvCxnSpPr>
              <p:nvPr/>
            </p:nvCxnSpPr>
            <p:spPr>
              <a:xfrm>
                <a:off x="7002454" y="3115559"/>
                <a:ext cx="1473235" cy="978667"/>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E857466F-8BD0-9844-BDBC-6C11FEBB142F}"/>
                  </a:ext>
                </a:extLst>
              </p:cNvPr>
              <p:cNvSpPr txBox="1"/>
              <p:nvPr/>
            </p:nvSpPr>
            <p:spPr>
              <a:xfrm>
                <a:off x="4559032" y="1529559"/>
                <a:ext cx="3946793" cy="584775"/>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徹底して無駄を無くし</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kumimoji="1" lang="ja-JP" altLang="en-US" sz="1600" b="1">
                    <a:solidFill>
                      <a:srgbClr val="0070C0"/>
                    </a:solidFill>
                    <a:latin typeface="Meiryo" panose="020B0604030504040204" pitchFamily="34" charset="-128"/>
                    <a:ea typeface="Meiryo" panose="020B0604030504040204" pitchFamily="34" charset="-128"/>
                  </a:rPr>
                  <a:t>効率、コスト、期間を劇的に改善</a:t>
                </a:r>
              </a:p>
            </p:txBody>
          </p:sp>
          <p:sp>
            <p:nvSpPr>
              <p:cNvPr id="41" name="テキスト ボックス 40">
                <a:extLst>
                  <a:ext uri="{FF2B5EF4-FFF2-40B4-BE49-F238E27FC236}">
                    <a16:creationId xmlns:a16="http://schemas.microsoft.com/office/drawing/2014/main" id="{D9894103-1614-A447-B414-D95DA72D0560}"/>
                  </a:ext>
                </a:extLst>
              </p:cNvPr>
              <p:cNvSpPr txBox="1"/>
              <p:nvPr/>
            </p:nvSpPr>
            <p:spPr>
              <a:xfrm>
                <a:off x="4589782" y="986445"/>
                <a:ext cx="3946793" cy="338554"/>
              </a:xfrm>
              <a:prstGeom prst="rect">
                <a:avLst/>
              </a:prstGeom>
              <a:noFill/>
            </p:spPr>
            <p:txBody>
              <a:bodyPr wrap="square" rtlCol="0">
                <a:spAutoFit/>
              </a:bodyPr>
              <a:lstStyle/>
              <a:p>
                <a:pPr algn="ctr"/>
                <a:r>
                  <a:rPr kumimoji="1" lang="en-US" altLang="ja-JP" sz="1600" b="1" dirty="0" err="1">
                    <a:solidFill>
                      <a:srgbClr val="0070C0"/>
                    </a:solidFill>
                    <a:latin typeface="Meiryo" panose="020B0604030504040204" pitchFamily="34" charset="-128"/>
                    <a:ea typeface="Meiryo" panose="020B0604030504040204" pitchFamily="34" charset="-128"/>
                  </a:rPr>
                  <a:t>IoT</a:t>
                </a:r>
                <a:r>
                  <a:rPr kumimoji="1" lang="ja-JP" altLang="en-US" sz="1600" b="1">
                    <a:solidFill>
                      <a:srgbClr val="0070C0"/>
                    </a:solidFill>
                    <a:latin typeface="Meiryo" panose="020B0604030504040204" pitchFamily="34" charset="-128"/>
                    <a:ea typeface="Meiryo" panose="020B0604030504040204" pitchFamily="34" charset="-128"/>
                  </a:rPr>
                  <a:t>で実現する</a:t>
                </a:r>
                <a:r>
                  <a:rPr kumimoji="1" lang="ja-JP" altLang="en-US" sz="1600">
                    <a:solidFill>
                      <a:srgbClr val="0070C0"/>
                    </a:solidFill>
                    <a:latin typeface="Meiryo" panose="020B0604030504040204" pitchFamily="34" charset="-128"/>
                    <a:ea typeface="Meiryo" panose="020B0604030504040204" pitchFamily="34" charset="-128"/>
                  </a:rPr>
                  <a:t>社会やビジネスの仕組み</a:t>
                </a:r>
              </a:p>
            </p:txBody>
          </p:sp>
          <p:sp>
            <p:nvSpPr>
              <p:cNvPr id="29" name="円柱 28">
                <a:extLst>
                  <a:ext uri="{FF2B5EF4-FFF2-40B4-BE49-F238E27FC236}">
                    <a16:creationId xmlns:a16="http://schemas.microsoft.com/office/drawing/2014/main" id="{27821786-1E58-D046-B42E-CC87DB9148F5}"/>
                  </a:ext>
                </a:extLst>
              </p:cNvPr>
              <p:cNvSpPr/>
              <p:nvPr/>
            </p:nvSpPr>
            <p:spPr>
              <a:xfrm>
                <a:off x="4802832" y="3083902"/>
                <a:ext cx="1852303" cy="72127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26271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a:t>
            </a:r>
            <a:r>
              <a:rPr lang="ja-JP" altLang="en-US" dirty="0"/>
              <a:t>から超分散へ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75</a:t>
            </a:fld>
            <a:endParaRPr kumimoji="1" lang="ja-JP" altLang="en-US"/>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インターネット</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専用ネットワーク</a:t>
            </a: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専用ネットワーク</a:t>
            </a: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テキスト</a:t>
            </a: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a:solidFill>
                  <a:srgbClr val="953735"/>
                </a:solidFill>
                <a:latin typeface="Meiryo" charset="-128"/>
                <a:ea typeface="Meiryo" charset="-128"/>
                <a:cs typeface="Meiryo" charset="-128"/>
              </a:rPr>
              <a:t>テキスト</a:t>
            </a:r>
            <a:r>
              <a:rPr kumimoji="1" lang="en-US" altLang="ja-JP" sz="800" dirty="0">
                <a:solidFill>
                  <a:srgbClr val="953735"/>
                </a:solidFill>
                <a:latin typeface="Meiryo" charset="-128"/>
                <a:ea typeface="Meiryo" charset="-128"/>
                <a:cs typeface="Meiryo" charset="-128"/>
              </a:rPr>
              <a:t>+ </a:t>
            </a:r>
            <a:r>
              <a:rPr kumimoji="1" lang="ja-JP" altLang="en-US" sz="800" dirty="0">
                <a:solidFill>
                  <a:srgbClr val="953735"/>
                </a:solidFill>
                <a:latin typeface="Meiryo" charset="-128"/>
                <a:ea typeface="Meiryo" charset="-128"/>
                <a:cs typeface="Meiryo" charset="-128"/>
              </a:rPr>
              <a:t>画像</a:t>
            </a:r>
          </a:p>
        </p:txBody>
      </p:sp>
      <p:sp>
        <p:nvSpPr>
          <p:cNvPr id="249" name="テキスト ボックス 248"/>
          <p:cNvSpPr txBox="1"/>
          <p:nvPr/>
        </p:nvSpPr>
        <p:spPr>
          <a:xfrm>
            <a:off x="4556226" y="5632833"/>
            <a:ext cx="209223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マルチメディア</a:t>
            </a:r>
            <a:r>
              <a:rPr lang="ja-JP" altLang="en-US" sz="800">
                <a:solidFill>
                  <a:srgbClr val="009051"/>
                </a:solidFill>
                <a:latin typeface="Meiryo" charset="-128"/>
                <a:ea typeface="Meiryo" charset="-128"/>
                <a:cs typeface="Meiryo" charset="-128"/>
              </a:rPr>
              <a:t>（テキスト</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画像</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動画）</a:t>
            </a:r>
            <a:endParaRPr kumimoji="1" lang="ja-JP" altLang="en-US" sz="800" dirty="0">
              <a:solidFill>
                <a:srgbClr val="009051"/>
              </a:solidFill>
              <a:latin typeface="Meiryo" charset="-128"/>
              <a:ea typeface="Meiryo" charset="-128"/>
              <a:cs typeface="Meiryo" charset="-128"/>
            </a:endParaRP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a:solidFill>
                  <a:schemeClr val="accent6">
                    <a:lumMod val="50000"/>
                  </a:schemeClr>
                </a:solidFill>
                <a:latin typeface="Meiryo" charset="-128"/>
                <a:ea typeface="Meiryo" charset="-128"/>
                <a:cs typeface="Meiryo" charset="-128"/>
              </a:rPr>
              <a:t>全てのデータ保管・処理は集中</a:t>
            </a: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a:solidFill>
                  <a:srgbClr val="953735"/>
                </a:solidFill>
                <a:latin typeface="Meiryo" charset="-128"/>
                <a:ea typeface="Meiryo" charset="-128"/>
                <a:cs typeface="Meiryo" charset="-128"/>
              </a:rPr>
              <a:t>大規模なデータ保管・処理は集中</a:t>
            </a:r>
            <a:endParaRPr kumimoji="1" lang="en-US" altLang="ja-JP" sz="1000" dirty="0">
              <a:solidFill>
                <a:srgbClr val="953735"/>
              </a:solidFill>
              <a:latin typeface="Meiryo" charset="-128"/>
              <a:ea typeface="Meiryo" charset="-128"/>
              <a:cs typeface="Meiryo" charset="-128"/>
            </a:endParaRPr>
          </a:p>
          <a:p>
            <a:pPr algn="ctr"/>
            <a:r>
              <a:rPr lang="ja-JP" altLang="en-US" sz="1000" dirty="0">
                <a:solidFill>
                  <a:srgbClr val="953735"/>
                </a:solidFill>
                <a:latin typeface="Meiryo" charset="-128"/>
                <a:ea typeface="Meiryo" charset="-128"/>
                <a:cs typeface="Meiryo" charset="-128"/>
              </a:rPr>
              <a:t>小規模なデータ保管・処理は分散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a:solidFill>
                  <a:srgbClr val="009051"/>
                </a:solidFill>
                <a:latin typeface="Meiryo" charset="-128"/>
                <a:ea typeface="Meiryo" charset="-128"/>
                <a:cs typeface="Meiryo" charset="-128"/>
              </a:rPr>
              <a:t>大規模なデータ保管・処理は集中</a:t>
            </a:r>
            <a:endParaRPr kumimoji="1" lang="en-US" altLang="ja-JP" sz="1000" dirty="0">
              <a:solidFill>
                <a:srgbClr val="009051"/>
              </a:solidFill>
              <a:latin typeface="Meiryo" charset="-128"/>
              <a:ea typeface="Meiryo" charset="-128"/>
              <a:cs typeface="Meiryo" charset="-128"/>
            </a:endParaRPr>
          </a:p>
          <a:p>
            <a:pPr algn="ctr"/>
            <a:r>
              <a:rPr lang="ja-JP" altLang="en-US" sz="1000" dirty="0">
                <a:solidFill>
                  <a:srgbClr val="009051"/>
                </a:solidFill>
                <a:latin typeface="Meiryo" charset="-128"/>
                <a:ea typeface="Meiryo" charset="-128"/>
                <a:cs typeface="Meiryo" charset="-128"/>
              </a:rPr>
              <a:t>小規模なデータ保管・処理は分散</a:t>
            </a:r>
            <a:endParaRPr lang="en-US" altLang="ja-JP" sz="1000" dirty="0">
              <a:solidFill>
                <a:srgbClr val="009051"/>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a:solidFill>
                  <a:schemeClr val="accent6">
                    <a:lumMod val="50000"/>
                  </a:schemeClr>
                </a:solidFill>
                <a:latin typeface="Meiryo" charset="-128"/>
                <a:ea typeface="Meiryo" charset="-128"/>
                <a:cs typeface="Meiryo" charset="-128"/>
              </a:rPr>
              <a:t>集中コンピューティング</a:t>
            </a: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a:solidFill>
                  <a:srgbClr val="009051"/>
                </a:solidFill>
                <a:latin typeface="Meiryo" charset="-128"/>
                <a:ea typeface="Meiryo" charset="-128"/>
                <a:cs typeface="Meiryo" charset="-128"/>
              </a:rPr>
              <a:t>クラウド・コンピューティング</a:t>
            </a: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a:solidFill>
                  <a:schemeClr val="accent6">
                    <a:lumMod val="50000"/>
                  </a:schemeClr>
                </a:solidFill>
                <a:latin typeface="Meiryo" charset="-128"/>
                <a:ea typeface="Meiryo" charset="-128"/>
                <a:cs typeface="Meiryo" charset="-128"/>
              </a:rPr>
              <a:t>1960</a:t>
            </a:r>
            <a:r>
              <a:rPr kumimoji="1" lang="ja-JP" altLang="en-US" sz="1200" dirty="0">
                <a:solidFill>
                  <a:schemeClr val="accent6">
                    <a:lumMod val="50000"/>
                  </a:schemeClr>
                </a:solidFill>
                <a:latin typeface="Meiryo" charset="-128"/>
                <a:ea typeface="Meiryo" charset="-128"/>
                <a:cs typeface="Meiryo" charset="-128"/>
              </a:rPr>
              <a:t>年代</a:t>
            </a:r>
            <a:r>
              <a:rPr kumimoji="1" lang="en-US" altLang="ja-JP" sz="1200" dirty="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a:solidFill>
                  <a:srgbClr val="953735"/>
                </a:solidFill>
                <a:latin typeface="Meiryo" charset="-128"/>
                <a:ea typeface="Meiryo" charset="-128"/>
                <a:cs typeface="Meiryo" charset="-128"/>
              </a:rPr>
              <a:t>1980</a:t>
            </a:r>
            <a:r>
              <a:rPr kumimoji="1" lang="ja-JP" altLang="en-US" sz="1200" dirty="0">
                <a:solidFill>
                  <a:srgbClr val="953735"/>
                </a:solidFill>
                <a:latin typeface="Meiryo" charset="-128"/>
                <a:ea typeface="Meiryo" charset="-128"/>
                <a:cs typeface="Meiryo" charset="-128"/>
              </a:rPr>
              <a:t>年代</a:t>
            </a:r>
            <a:r>
              <a:rPr kumimoji="1" lang="en-US" altLang="ja-JP" sz="1200" dirty="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a:solidFill>
                  <a:srgbClr val="009051"/>
                </a:solidFill>
                <a:latin typeface="Meiryo" charset="-128"/>
                <a:ea typeface="Meiryo" charset="-128"/>
                <a:cs typeface="Meiryo" charset="-128"/>
              </a:rPr>
              <a:t>2000</a:t>
            </a:r>
            <a:r>
              <a:rPr kumimoji="1" lang="ja-JP" altLang="en-US" sz="1200" dirty="0">
                <a:solidFill>
                  <a:srgbClr val="009051"/>
                </a:solidFill>
                <a:latin typeface="Meiryo" charset="-128"/>
                <a:ea typeface="Meiryo" charset="-128"/>
                <a:cs typeface="Meiryo" charset="-128"/>
              </a:rPr>
              <a:t>年代</a:t>
            </a:r>
            <a:r>
              <a:rPr kumimoji="1" lang="en-US" altLang="ja-JP" sz="1200" dirty="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grpSp>
        <p:nvGrpSpPr>
          <p:cNvPr id="33" name="グループ化 32">
            <a:extLst>
              <a:ext uri="{FF2B5EF4-FFF2-40B4-BE49-F238E27FC236}">
                <a16:creationId xmlns:a16="http://schemas.microsoft.com/office/drawing/2014/main" id="{43934D43-E78A-F040-AEE8-E108A1318573}"/>
              </a:ext>
            </a:extLst>
          </p:cNvPr>
          <p:cNvGrpSpPr/>
          <p:nvPr/>
        </p:nvGrpSpPr>
        <p:grpSpPr>
          <a:xfrm>
            <a:off x="6866126" y="826964"/>
            <a:ext cx="2098362" cy="5688632"/>
            <a:chOff x="6866126" y="826964"/>
            <a:chExt cx="2098362" cy="5688632"/>
          </a:xfrm>
        </p:grpSpPr>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2" name="図 9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マルチメディア　</a:t>
              </a:r>
              <a:r>
                <a:rPr kumimoji="1" lang="en-US" altLang="ja-JP" sz="800" dirty="0">
                  <a:solidFill>
                    <a:srgbClr val="0432FF"/>
                  </a:solidFill>
                  <a:latin typeface="Meiryo" charset="-128"/>
                  <a:ea typeface="Meiryo" charset="-128"/>
                  <a:cs typeface="Meiryo" charset="-128"/>
                </a:rPr>
                <a:t>+ </a:t>
              </a:r>
              <a:r>
                <a:rPr kumimoji="1" lang="ja-JP" altLang="en-US" sz="800" dirty="0">
                  <a:solidFill>
                    <a:srgbClr val="0432FF"/>
                  </a:solidFill>
                  <a:latin typeface="Meiryo" charset="-128"/>
                  <a:ea typeface="Meiryo" charset="-128"/>
                  <a:cs typeface="Meiryo" charset="-128"/>
                </a:rPr>
                <a:t>センサー</a:t>
              </a: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a:solidFill>
                    <a:srgbClr val="0432FF"/>
                  </a:solidFill>
                  <a:latin typeface="Meiryo" charset="-128"/>
                  <a:ea typeface="Meiryo" charset="-128"/>
                  <a:cs typeface="Meiryo" charset="-128"/>
                </a:rPr>
                <a:t>大規模なデータ保管・処理は集中</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小規模なデータ保管・処理は分散</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a:solidFill>
                    <a:srgbClr val="0432FF"/>
                  </a:solidFill>
                  <a:latin typeface="Meiryo" charset="-128"/>
                  <a:ea typeface="Meiryo" charset="-128"/>
                  <a:cs typeface="Meiryo" charset="-128"/>
                </a:rPr>
                <a:t>通信経</a:t>
              </a:r>
              <a:r>
                <a:rPr kumimoji="1" lang="ja-JP" altLang="en-US" sz="800" dirty="0">
                  <a:solidFill>
                    <a:srgbClr val="0432FF"/>
                  </a:solidFill>
                  <a:latin typeface="Meiryo" charset="-128"/>
                  <a:ea typeface="Meiryo" charset="-128"/>
                  <a:cs typeface="Meiryo" charset="-128"/>
                </a:rPr>
                <a:t>路上の</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ローカル</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2015</a:t>
              </a:r>
              <a:r>
                <a:rPr kumimoji="1" lang="ja-JP" altLang="en-US" sz="1200" dirty="0">
                  <a:solidFill>
                    <a:srgbClr val="0432FF"/>
                  </a:solidFill>
                  <a:latin typeface="Meiryo" charset="-128"/>
                  <a:ea typeface="Meiryo" charset="-128"/>
                  <a:cs typeface="Meiryo" charset="-128"/>
                </a:rPr>
                <a:t>年</a:t>
              </a:r>
              <a:r>
                <a:rPr kumimoji="1" lang="en-US" altLang="ja-JP"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a:t>組み込みコンピューター</a:t>
              </a:r>
              <a:endParaRPr lang="ja-JP" altLang="en-US" dirty="0"/>
            </a:p>
          </p:txBody>
        </p:sp>
      </p:grpSp>
    </p:spTree>
    <p:extLst>
      <p:ext uri="{BB962C8B-B14F-4D97-AF65-F5344CB8AC3E}">
        <p14:creationId xmlns:p14="http://schemas.microsoft.com/office/powerpoint/2010/main" val="363672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a:t>IoT</a:t>
            </a:r>
            <a:r>
              <a:rPr lang="ja-JP" altLang="en-US" dirty="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76</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現実世界のデジタル・データ化</a:t>
            </a:r>
            <a:endParaRPr kumimoji="1" lang="en-US" altLang="ja-JP" sz="1400" dirty="0">
              <a:solidFill>
                <a:srgbClr val="800000"/>
              </a:solidFill>
              <a:latin typeface="メイリオ"/>
              <a:ea typeface="メイリオ"/>
              <a:cs typeface="メイリオ"/>
            </a:endParaRPr>
          </a:p>
          <a:p>
            <a:pPr marL="271463" indent="-271463">
              <a:buFont typeface="+mj-lt"/>
              <a:buAutoNum type="arabicPeriod"/>
            </a:pPr>
            <a:r>
              <a:rPr lang="ja-JP" altLang="en-US" sz="1400" dirty="0">
                <a:solidFill>
                  <a:srgbClr val="800000"/>
                </a:solidFill>
                <a:latin typeface="メイリオ"/>
                <a:ea typeface="メイリオ"/>
                <a:cs typeface="メイリオ"/>
              </a:rPr>
              <a:t>ビッグデータを使ったシミュレーション</a:t>
            </a:r>
            <a:endParaRPr lang="en-US" altLang="ja-JP" sz="1400" dirty="0">
              <a:solidFill>
                <a:srgbClr val="800000"/>
              </a:solidFill>
              <a:latin typeface="メイリオ"/>
              <a:ea typeface="メイリオ"/>
              <a:cs typeface="メイリオ"/>
            </a:endParaRPr>
          </a:p>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現実世界へのフィードバック</a:t>
            </a: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a:solidFill>
                  <a:srgbClr val="0000FF"/>
                </a:solidFill>
                <a:latin typeface="メイリオ"/>
                <a:ea typeface="メイリオ"/>
                <a:cs typeface="メイリオ"/>
              </a:rPr>
              <a:t>「ハード＋ソフト」がネットワーク接続</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lang="ja-JP" altLang="en-US" sz="1400" dirty="0">
                <a:solidFill>
                  <a:srgbClr val="0000FF"/>
                </a:solidFill>
                <a:latin typeface="メイリオ"/>
                <a:ea typeface="メイリオ"/>
                <a:cs typeface="メイリオ"/>
              </a:rPr>
              <a:t>モノとクラウド・サービスが一体化</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kumimoji="1" lang="ja-JP" altLang="en-US" sz="1400" dirty="0">
                <a:solidFill>
                  <a:srgbClr val="0000FF"/>
                </a:solidFill>
                <a:latin typeface="メイリオ"/>
                <a:ea typeface="メイリオ"/>
                <a:cs typeface="メイリオ"/>
              </a:rPr>
              <a:t>システム全体で価値を生成</a:t>
            </a:r>
            <a:endParaRPr kumimoji="1" lang="en-US" altLang="ja-JP" sz="1400" dirty="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ソフトウェア</a:t>
            </a: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pic>
        <p:nvPicPr>
          <p:cNvPr id="35" name="図 34" descr="design_img_f_1133791_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a:solidFill>
                  <a:srgbClr val="0000FF"/>
                </a:solidFill>
                <a:latin typeface="メイリオ"/>
                <a:ea typeface="メイリオ"/>
                <a:cs typeface="メイリオ"/>
              </a:rPr>
              <a:t>モノの価値は、</a:t>
            </a:r>
            <a:endParaRPr lang="en-US" altLang="ja-JP" sz="1200" dirty="0">
              <a:solidFill>
                <a:srgbClr val="0000FF"/>
              </a:solidFill>
              <a:latin typeface="メイリオ"/>
              <a:ea typeface="メイリオ"/>
              <a:cs typeface="メイリオ"/>
            </a:endParaRPr>
          </a:p>
          <a:p>
            <a:r>
              <a:rPr lang="ja-JP" altLang="ja-JP" sz="1200" b="1" dirty="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a:solidFill>
                  <a:srgbClr val="0000FF"/>
                </a:solidFill>
                <a:latin typeface="メイリオ"/>
                <a:ea typeface="メイリオ"/>
                <a:cs typeface="メイリオ"/>
              </a:rPr>
              <a:t>へ</a:t>
            </a:r>
            <a:endParaRPr lang="en-US" altLang="ja-JP" sz="1200" dirty="0">
              <a:solidFill>
                <a:srgbClr val="0000FF"/>
              </a:solidFill>
              <a:latin typeface="メイリオ"/>
              <a:ea typeface="メイリオ"/>
              <a:cs typeface="メイリオ"/>
            </a:endParaRPr>
          </a:p>
          <a:p>
            <a:r>
              <a:rPr lang="ja-JP" altLang="ja-JP" sz="1200" dirty="0">
                <a:solidFill>
                  <a:srgbClr val="0000FF"/>
                </a:solidFill>
                <a:latin typeface="メイリオ"/>
                <a:ea typeface="メイリオ"/>
                <a:cs typeface="メイリオ"/>
              </a:rPr>
              <a:t>そして</a:t>
            </a:r>
            <a:r>
              <a:rPr lang="ja-JP" altLang="ja-JP" sz="1200" b="1" dirty="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a:solidFill>
                  <a:srgbClr val="FFFFFF"/>
                </a:solidFill>
                <a:latin typeface="メイリオ"/>
                <a:ea typeface="メイリオ"/>
                <a:cs typeface="メイリオ"/>
              </a:rPr>
              <a:t>アナリティクス</a:t>
            </a:r>
            <a:endParaRPr lang="en-US" altLang="ja-JP" sz="14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人工知能＋シミュレーション</a:t>
            </a: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アプリケーション</a:t>
            </a:r>
          </a:p>
          <a:p>
            <a:pPr algn="ctr"/>
            <a:r>
              <a:rPr kumimoji="1" lang="ja-JP" altLang="en-US" sz="800" dirty="0">
                <a:solidFill>
                  <a:srgbClr val="FFFFFF"/>
                </a:solidFill>
                <a:latin typeface="メイリオ"/>
                <a:ea typeface="メイリオ"/>
                <a:cs typeface="メイリオ"/>
              </a:rPr>
              <a:t>クラウド・サービス</a:t>
            </a:r>
            <a:endParaRPr kumimoji="1" lang="en-US" altLang="ja-JP" sz="800" dirty="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ビッグデータ</a:t>
            </a:r>
            <a:endParaRPr kumimoji="1" lang="en-US" altLang="ja-JP" sz="14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a:solidFill>
                  <a:srgbClr val="FFFFFF"/>
                </a:solidFill>
                <a:latin typeface="メイリオ"/>
                <a:ea typeface="メイリオ"/>
                <a:cs typeface="メイリオ"/>
              </a:rPr>
              <a:t>現実世界のデジタルデータ化</a:t>
            </a:r>
            <a:endParaRPr lang="en-US" altLang="ja-JP" sz="800" dirty="0">
              <a:solidFill>
                <a:srgbClr val="FFFFFF"/>
              </a:solidFill>
              <a:latin typeface="メイリオ"/>
              <a:ea typeface="メイリオ"/>
              <a:cs typeface="メイリオ"/>
            </a:endParaRPr>
          </a:p>
          <a:p>
            <a:pPr algn="ctr"/>
            <a:r>
              <a:rPr lang="en-US" altLang="ja-JP" sz="1400" dirty="0" err="1">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a:solidFill>
                  <a:srgbClr val="800000"/>
                </a:solidFill>
                <a:latin typeface="メイリオ"/>
                <a:ea typeface="メイリオ"/>
                <a:cs typeface="メイリオ"/>
              </a:rPr>
              <a:t>CPS</a:t>
            </a:r>
            <a:r>
              <a:rPr lang="ja-JP" altLang="en-US" sz="2400" dirty="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a:solidFill>
                  <a:srgbClr val="0000FF"/>
                </a:solidFill>
                <a:latin typeface="メイリオ"/>
                <a:ea typeface="メイリオ"/>
                <a:cs typeface="メイリオ"/>
              </a:rPr>
              <a:t>「モノ」のサービス化</a:t>
            </a: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クラウド・サービス</a:t>
            </a: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a:solidFill>
                  <a:srgbClr val="800000"/>
                </a:solidFill>
                <a:latin typeface="メイリオ"/>
                <a:ea typeface="メイリオ"/>
                <a:cs typeface="メイリオ"/>
              </a:rPr>
              <a:t>CPS</a:t>
            </a:r>
            <a:r>
              <a:rPr lang="ja-JP" altLang="en-US" sz="800" dirty="0">
                <a:solidFill>
                  <a:srgbClr val="800000"/>
                </a:solidFill>
                <a:latin typeface="メイリオ"/>
                <a:ea typeface="メイリオ"/>
                <a:cs typeface="メイリオ"/>
              </a:rPr>
              <a:t>：</a:t>
            </a:r>
            <a:r>
              <a:rPr lang="en-US" altLang="ja-JP" sz="800" dirty="0">
                <a:solidFill>
                  <a:srgbClr val="800000"/>
                </a:solidFill>
                <a:latin typeface="メイリオ"/>
                <a:ea typeface="メイリオ"/>
                <a:cs typeface="メイリオ"/>
              </a:rPr>
              <a:t>Cyber-Physical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50575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正方形/長方形 303"/>
          <p:cNvSpPr/>
          <p:nvPr/>
        </p:nvSpPr>
        <p:spPr>
          <a:xfrm>
            <a:off x="430337" y="880998"/>
            <a:ext cx="8272728" cy="253097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5" name="正方形/長方形 304"/>
          <p:cNvSpPr/>
          <p:nvPr/>
        </p:nvSpPr>
        <p:spPr>
          <a:xfrm>
            <a:off x="435636" y="3925287"/>
            <a:ext cx="8272728" cy="257030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テキスト ボックス 305"/>
          <p:cNvSpPr txBox="1"/>
          <p:nvPr/>
        </p:nvSpPr>
        <p:spPr>
          <a:xfrm>
            <a:off x="434049" y="995535"/>
            <a:ext cx="1414939" cy="584775"/>
          </a:xfrm>
          <a:prstGeom prst="rect">
            <a:avLst/>
          </a:prstGeom>
          <a:noFill/>
        </p:spPr>
        <p:txBody>
          <a:bodyPr wrap="none" rtlCol="0">
            <a:spAutoFit/>
          </a:bodyPr>
          <a:lstStyle/>
          <a:p>
            <a:pPr algn="ctr"/>
            <a:r>
              <a:rPr lang="ja-JP" altLang="en-US" sz="2000" dirty="0">
                <a:solidFill>
                  <a:srgbClr val="0000FF"/>
                </a:solidFill>
                <a:latin typeface="Meiryo" charset="-128"/>
                <a:ea typeface="Meiryo" charset="-128"/>
                <a:cs typeface="Meiryo" charset="-128"/>
              </a:rPr>
              <a:t>電脳世界</a:t>
            </a:r>
            <a:endParaRPr lang="en-US" altLang="ja-JP" sz="2000" dirty="0">
              <a:solidFill>
                <a:srgbClr val="0000FF"/>
              </a:solidFill>
              <a:latin typeface="Meiryo" charset="-128"/>
              <a:ea typeface="Meiryo" charset="-128"/>
              <a:cs typeface="Meiryo" charset="-128"/>
            </a:endParaRPr>
          </a:p>
          <a:p>
            <a:pPr algn="ctr"/>
            <a:r>
              <a:rPr lang="ja-JP" altLang="en-US" sz="1200" dirty="0">
                <a:solidFill>
                  <a:srgbClr val="0000FF"/>
                </a:solidFill>
                <a:latin typeface="Meiryo" charset="-128"/>
                <a:ea typeface="Meiryo" charset="-128"/>
                <a:cs typeface="Meiryo" charset="-128"/>
              </a:rPr>
              <a:t>（</a:t>
            </a:r>
            <a:r>
              <a:rPr lang="en-US" altLang="ja-JP" sz="1200" dirty="0">
                <a:solidFill>
                  <a:srgbClr val="0000FF"/>
                </a:solidFill>
                <a:latin typeface="Meiryo" charset="-128"/>
                <a:ea typeface="Meiryo" charset="-128"/>
                <a:cs typeface="Meiryo" charset="-128"/>
              </a:rPr>
              <a:t>Cyber World</a:t>
            </a:r>
            <a:r>
              <a:rPr lang="ja-JP" altLang="en-US" sz="1200" dirty="0">
                <a:solidFill>
                  <a:srgbClr val="0000FF"/>
                </a:solidFill>
                <a:latin typeface="Meiryo" charset="-128"/>
                <a:ea typeface="Meiryo" charset="-128"/>
                <a:cs typeface="Meiryo" charset="-128"/>
              </a:rPr>
              <a:t>）</a:t>
            </a:r>
            <a:endParaRPr kumimoji="1" lang="ja-JP" altLang="en-US" sz="1200" dirty="0">
              <a:solidFill>
                <a:srgbClr val="0000FF"/>
              </a:solidFill>
              <a:latin typeface="Meiryo" charset="-128"/>
              <a:ea typeface="Meiryo" charset="-128"/>
              <a:cs typeface="Meiryo" charset="-128"/>
            </a:endParaRPr>
          </a:p>
        </p:txBody>
      </p:sp>
      <p:sp>
        <p:nvSpPr>
          <p:cNvPr id="307" name="テキスト ボックス 306"/>
          <p:cNvSpPr txBox="1"/>
          <p:nvPr/>
        </p:nvSpPr>
        <p:spPr>
          <a:xfrm>
            <a:off x="430337" y="5864694"/>
            <a:ext cx="1572418" cy="584775"/>
          </a:xfrm>
          <a:prstGeom prst="rect">
            <a:avLst/>
          </a:prstGeom>
          <a:noFill/>
        </p:spPr>
        <p:txBody>
          <a:bodyPr wrap="none" rtlCol="0">
            <a:spAutoFit/>
          </a:bodyPr>
          <a:lstStyle/>
          <a:p>
            <a:pPr algn="ctr"/>
            <a:r>
              <a:rPr kumimoji="1" lang="ja-JP" altLang="en-US" sz="2000" dirty="0">
                <a:solidFill>
                  <a:srgbClr val="008000"/>
                </a:solidFill>
                <a:latin typeface="Meiryo" charset="-128"/>
                <a:ea typeface="Meiryo" charset="-128"/>
                <a:cs typeface="Meiryo" charset="-128"/>
              </a:rPr>
              <a:t>現実世界</a:t>
            </a:r>
            <a:endParaRPr kumimoji="1" lang="en-US" altLang="ja-JP" sz="2000" dirty="0">
              <a:solidFill>
                <a:srgbClr val="008000"/>
              </a:solidFill>
              <a:latin typeface="Meiryo" charset="-128"/>
              <a:ea typeface="Meiryo" charset="-128"/>
              <a:cs typeface="Meiryo" charset="-128"/>
            </a:endParaRPr>
          </a:p>
          <a:p>
            <a:pPr algn="ctr"/>
            <a:r>
              <a:rPr kumimoji="1" lang="ja-JP" altLang="en-US" sz="1200" dirty="0">
                <a:solidFill>
                  <a:srgbClr val="008000"/>
                </a:solidFill>
                <a:latin typeface="Meiryo" charset="-128"/>
                <a:ea typeface="Meiryo" charset="-128"/>
                <a:cs typeface="Meiryo" charset="-128"/>
              </a:rPr>
              <a:t>（</a:t>
            </a:r>
            <a:r>
              <a:rPr kumimoji="1" lang="en-US" altLang="ja-JP" sz="1200" dirty="0">
                <a:solidFill>
                  <a:srgbClr val="008000"/>
                </a:solidFill>
                <a:latin typeface="Meiryo" charset="-128"/>
                <a:ea typeface="Meiryo" charset="-128"/>
                <a:cs typeface="Meiryo" charset="-128"/>
              </a:rPr>
              <a:t>Physical World</a:t>
            </a:r>
            <a:r>
              <a:rPr kumimoji="1" lang="ja-JP" altLang="en-US" sz="1200" dirty="0">
                <a:solidFill>
                  <a:srgbClr val="008000"/>
                </a:solidFill>
                <a:latin typeface="Meiryo" charset="-128"/>
                <a:ea typeface="Meiryo" charset="-128"/>
                <a:cs typeface="Meiryo" charset="-128"/>
              </a:rPr>
              <a:t>）</a:t>
            </a:r>
          </a:p>
        </p:txBody>
      </p:sp>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77</a:t>
            </a:fld>
            <a:endParaRPr kumimoji="1" lang="ja-JP" altLang="en-US"/>
          </a:p>
        </p:txBody>
      </p:sp>
      <p:pic>
        <p:nvPicPr>
          <p:cNvPr id="11" name="図 10"/>
          <p:cNvPicPr>
            <a:picLocks noChangeAspect="1"/>
          </p:cNvPicPr>
          <p:nvPr/>
        </p:nvPicPr>
        <p:blipFill>
          <a:blip r:embed="rId3">
            <a:duotone>
              <a:schemeClr val="accent1">
                <a:shade val="45000"/>
                <a:satMod val="135000"/>
              </a:schemeClr>
              <a:prstClr val="white"/>
            </a:duotone>
          </a:blip>
          <a:stretch>
            <a:fillRect/>
          </a:stretch>
        </p:blipFill>
        <p:spPr>
          <a:xfrm flipH="1">
            <a:off x="3564690" y="1179745"/>
            <a:ext cx="2001078" cy="2001078"/>
          </a:xfrm>
          <a:prstGeom prst="rect">
            <a:avLst/>
          </a:prstGeom>
        </p:spPr>
      </p:pic>
      <p:pic>
        <p:nvPicPr>
          <p:cNvPr id="298" name="図 297"/>
          <p:cNvPicPr>
            <a:picLocks noChangeAspect="1"/>
          </p:cNvPicPr>
          <p:nvPr/>
        </p:nvPicPr>
        <p:blipFill>
          <a:blip r:embed="rId3"/>
          <a:stretch>
            <a:fillRect/>
          </a:stretch>
        </p:blipFill>
        <p:spPr>
          <a:xfrm flipH="1">
            <a:off x="3571461" y="4194313"/>
            <a:ext cx="2001078" cy="2001078"/>
          </a:xfrm>
          <a:prstGeom prst="rect">
            <a:avLst/>
          </a:prstGeom>
        </p:spPr>
      </p:pic>
      <p:sp>
        <p:nvSpPr>
          <p:cNvPr id="17" name="U ターン矢印 16"/>
          <p:cNvSpPr/>
          <p:nvPr/>
        </p:nvSpPr>
        <p:spPr>
          <a:xfrm rot="5400000">
            <a:off x="4815646" y="2887226"/>
            <a:ext cx="3584712" cy="2067339"/>
          </a:xfrm>
          <a:prstGeom prst="uturnArrow">
            <a:avLst>
              <a:gd name="adj1" fmla="val 25641"/>
              <a:gd name="adj2" fmla="val 25000"/>
              <a:gd name="adj3" fmla="val 25000"/>
              <a:gd name="adj4" fmla="val 43750"/>
              <a:gd name="adj5" fmla="val 100000"/>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U ターン矢印 298"/>
          <p:cNvSpPr/>
          <p:nvPr/>
        </p:nvSpPr>
        <p:spPr>
          <a:xfrm rot="16200000">
            <a:off x="743641" y="2642136"/>
            <a:ext cx="3584712" cy="2067339"/>
          </a:xfrm>
          <a:prstGeom prst="uturnArrow">
            <a:avLst>
              <a:gd name="adj1" fmla="val 25641"/>
              <a:gd name="adj2" fmla="val 25000"/>
              <a:gd name="adj3" fmla="val 25000"/>
              <a:gd name="adj4" fmla="val 43750"/>
              <a:gd name="adj5" fmla="val 10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1080361" y="1883450"/>
            <a:ext cx="1537253" cy="1250690"/>
          </a:xfrm>
          <a:prstGeom prst="can">
            <a:avLst/>
          </a:prstGeom>
          <a:solidFill>
            <a:srgbClr val="984807">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2" name="図 301" descr="brain-illustration-1940x900_35269.jpg"/>
          <p:cNvPicPr>
            <a:picLocks noChangeAspect="1"/>
          </p:cNvPicPr>
          <p:nvPr/>
        </p:nvPicPr>
        <p:blipFill>
          <a:blip r:embed="rId4"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78317" y="1802765"/>
            <a:ext cx="2901315" cy="1399222"/>
          </a:xfrm>
          <a:prstGeom prst="rect">
            <a:avLst/>
          </a:prstGeom>
        </p:spPr>
      </p:pic>
      <p:sp>
        <p:nvSpPr>
          <p:cNvPr id="18" name="テキスト ボックス 17"/>
          <p:cNvSpPr txBox="1"/>
          <p:nvPr/>
        </p:nvSpPr>
        <p:spPr>
          <a:xfrm>
            <a:off x="1072327" y="2434445"/>
            <a:ext cx="1569660"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ビッグデータ</a:t>
            </a:r>
          </a:p>
        </p:txBody>
      </p:sp>
      <p:sp>
        <p:nvSpPr>
          <p:cNvPr id="308" name="テキスト ボックス 307"/>
          <p:cNvSpPr txBox="1"/>
          <p:nvPr/>
        </p:nvSpPr>
        <p:spPr>
          <a:xfrm>
            <a:off x="6752844" y="2274951"/>
            <a:ext cx="1210588"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機械学習</a:t>
            </a:r>
            <a:endParaRPr kumimoji="1" lang="ja-JP" altLang="en-US" sz="1200" b="1" dirty="0">
              <a:solidFill>
                <a:schemeClr val="bg1"/>
              </a:solidFill>
              <a:latin typeface="Meiryo" charset="-128"/>
              <a:ea typeface="Meiryo" charset="-128"/>
              <a:cs typeface="Meiryo" charset="-128"/>
            </a:endParaRPr>
          </a:p>
        </p:txBody>
      </p:sp>
      <p:sp>
        <p:nvSpPr>
          <p:cNvPr id="19" name="正方形/長方形 18"/>
          <p:cNvSpPr/>
          <p:nvPr/>
        </p:nvSpPr>
        <p:spPr>
          <a:xfrm>
            <a:off x="1088824" y="4678936"/>
            <a:ext cx="1536665" cy="903369"/>
          </a:xfrm>
          <a:prstGeom prst="rect">
            <a:avLst/>
          </a:prstGeom>
          <a:solidFill>
            <a:schemeClr val="accent6">
              <a:lumMod val="50000"/>
              <a:alpha val="6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センサ</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データ</a:t>
            </a:r>
            <a:endParaRPr kumimoji="1" lang="ja-JP" altLang="en-US" sz="1600" dirty="0">
              <a:solidFill>
                <a:srgbClr val="FFFFFF"/>
              </a:solidFill>
              <a:latin typeface="Meiryo" charset="-128"/>
              <a:ea typeface="Meiryo" charset="-128"/>
              <a:cs typeface="Meiryo" charset="-128"/>
            </a:endParaRPr>
          </a:p>
        </p:txBody>
      </p:sp>
      <p:sp>
        <p:nvSpPr>
          <p:cNvPr id="309" name="正方形/長方形 308"/>
          <p:cNvSpPr/>
          <p:nvPr/>
        </p:nvSpPr>
        <p:spPr>
          <a:xfrm>
            <a:off x="6862078" y="3221583"/>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最適解</a:t>
            </a:r>
            <a:endParaRPr kumimoji="1" lang="ja-JP" altLang="en-US" sz="1600" dirty="0">
              <a:solidFill>
                <a:srgbClr val="FFFFFF"/>
              </a:solidFill>
              <a:latin typeface="Meiryo" charset="-128"/>
              <a:ea typeface="Meiryo" charset="-128"/>
              <a:cs typeface="Meiryo" charset="-128"/>
            </a:endParaRPr>
          </a:p>
        </p:txBody>
      </p:sp>
      <p:sp>
        <p:nvSpPr>
          <p:cNvPr id="310" name="正方形/長方形 309"/>
          <p:cNvSpPr/>
          <p:nvPr/>
        </p:nvSpPr>
        <p:spPr>
          <a:xfrm>
            <a:off x="6214731" y="4678936"/>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制御</a:t>
            </a:r>
          </a:p>
        </p:txBody>
      </p:sp>
      <p:sp>
        <p:nvSpPr>
          <p:cNvPr id="20" name="テキスト ボックス 19"/>
          <p:cNvSpPr txBox="1"/>
          <p:nvPr/>
        </p:nvSpPr>
        <p:spPr>
          <a:xfrm>
            <a:off x="2767878" y="3459642"/>
            <a:ext cx="3594702" cy="461665"/>
          </a:xfrm>
          <a:prstGeom prst="rect">
            <a:avLst/>
          </a:prstGeom>
          <a:noFill/>
        </p:spPr>
        <p:txBody>
          <a:bodyPr wrap="none" rtlCol="0">
            <a:spAutoFit/>
          </a:bodyPr>
          <a:lstStyle/>
          <a:p>
            <a:pPr algn="ctr"/>
            <a:r>
              <a:rPr kumimoji="1" lang="en-US" altLang="ja-JP" sz="2400">
                <a:solidFill>
                  <a:srgbClr val="0432FF"/>
                </a:solidFill>
                <a:latin typeface="Meiryo" charset="-128"/>
                <a:ea typeface="Meiryo" charset="-128"/>
                <a:cs typeface="Meiryo" charset="-128"/>
              </a:rPr>
              <a:t>Cyber-Physical System</a:t>
            </a:r>
            <a:endParaRPr kumimoji="1" lang="ja-JP" altLang="en-US" sz="2400" dirty="0">
              <a:solidFill>
                <a:srgbClr val="0432FF"/>
              </a:solidFill>
              <a:latin typeface="Meiryo" charset="-128"/>
              <a:ea typeface="Meiryo" charset="-128"/>
              <a:cs typeface="Meiryo" charset="-128"/>
            </a:endParaRPr>
          </a:p>
        </p:txBody>
      </p:sp>
      <p:sp>
        <p:nvSpPr>
          <p:cNvPr id="21" name="テキスト ボックス 20"/>
          <p:cNvSpPr txBox="1"/>
          <p:nvPr/>
        </p:nvSpPr>
        <p:spPr>
          <a:xfrm>
            <a:off x="2817991" y="4592991"/>
            <a:ext cx="902811" cy="1384995"/>
          </a:xfrm>
          <a:prstGeom prst="rect">
            <a:avLst/>
          </a:prstGeom>
          <a:noFill/>
        </p:spPr>
        <p:txBody>
          <a:bodyPr wrap="none" rtlCol="0">
            <a:spAutoFit/>
          </a:bodyPr>
          <a:lstStyle/>
          <a:p>
            <a:r>
              <a:rPr kumimoji="1" lang="ja-JP" altLang="en-US" sz="1400" dirty="0">
                <a:latin typeface="Meiryo" charset="-128"/>
                <a:ea typeface="Meiryo" charset="-128"/>
                <a:cs typeface="Meiryo" charset="-128"/>
              </a:rPr>
              <a:t>圧　力</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ひずみ</a:t>
            </a:r>
            <a:endParaRPr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振　動</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重　量</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電　流　</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a:t>
            </a:r>
          </a:p>
        </p:txBody>
      </p:sp>
      <p:sp>
        <p:nvSpPr>
          <p:cNvPr id="311" name="テキスト ボックス 310"/>
          <p:cNvSpPr txBox="1"/>
          <p:nvPr/>
        </p:nvSpPr>
        <p:spPr>
          <a:xfrm>
            <a:off x="6520624" y="994721"/>
            <a:ext cx="2031325" cy="877163"/>
          </a:xfrm>
          <a:prstGeom prst="rect">
            <a:avLst/>
          </a:prstGeom>
          <a:noFill/>
        </p:spPr>
        <p:txBody>
          <a:bodyPr wrap="none" rtlCol="0">
            <a:spAutoFit/>
          </a:bodyPr>
          <a:lstStyle/>
          <a:p>
            <a:pPr algn="r"/>
            <a:r>
              <a:rPr lang="ja-JP" altLang="en-US" b="1" dirty="0">
                <a:solidFill>
                  <a:srgbClr val="0000FF"/>
                </a:solidFill>
                <a:latin typeface="Meiryo" charset="-128"/>
                <a:ea typeface="Meiryo" charset="-128"/>
                <a:cs typeface="Meiryo" charset="-128"/>
              </a:rPr>
              <a:t>シミュレーション</a:t>
            </a:r>
            <a:endParaRPr lang="en-US" altLang="ja-JP" b="1"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現実世界をデジタルで再現し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条件を変えて実験を繰り返し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最適解を見つけ出す</a:t>
            </a:r>
            <a:endParaRPr lang="en-US" altLang="ja-JP" sz="1100" dirty="0">
              <a:solidFill>
                <a:srgbClr val="0000FF"/>
              </a:solidFill>
              <a:latin typeface="Meiryo" charset="-128"/>
              <a:ea typeface="Meiryo" charset="-128"/>
              <a:cs typeface="Meiryo" charset="-128"/>
            </a:endParaRPr>
          </a:p>
        </p:txBody>
      </p:sp>
      <p:sp>
        <p:nvSpPr>
          <p:cNvPr id="312" name="テキスト ボックス 311"/>
          <p:cNvSpPr txBox="1"/>
          <p:nvPr/>
        </p:nvSpPr>
        <p:spPr>
          <a:xfrm>
            <a:off x="6571920" y="5895471"/>
            <a:ext cx="1980029" cy="523220"/>
          </a:xfrm>
          <a:prstGeom prst="rect">
            <a:avLst/>
          </a:prstGeom>
          <a:noFill/>
        </p:spPr>
        <p:txBody>
          <a:bodyPr wrap="none" rtlCol="0">
            <a:spAutoFit/>
          </a:bodyPr>
          <a:lstStyle/>
          <a:p>
            <a:pPr algn="ctr"/>
            <a:r>
              <a:rPr kumimoji="1" lang="ja-JP" altLang="en-US" sz="1400" dirty="0">
                <a:solidFill>
                  <a:srgbClr val="008000"/>
                </a:solidFill>
                <a:latin typeface="Meiryo" charset="-128"/>
                <a:ea typeface="Meiryo" charset="-128"/>
                <a:cs typeface="Meiryo" charset="-128"/>
              </a:rPr>
              <a:t>変更</a:t>
            </a:r>
            <a:r>
              <a:rPr kumimoji="1" lang="ja-JP" altLang="en-US" sz="1400">
                <a:solidFill>
                  <a:srgbClr val="008000"/>
                </a:solidFill>
                <a:latin typeface="Meiryo" charset="-128"/>
                <a:ea typeface="Meiryo" charset="-128"/>
                <a:cs typeface="Meiryo" charset="-128"/>
              </a:rPr>
              <a:t>や変化に即応</a:t>
            </a:r>
            <a:r>
              <a:rPr kumimoji="1" lang="ja-JP" altLang="en-US" sz="1400" dirty="0">
                <a:solidFill>
                  <a:srgbClr val="008000"/>
                </a:solidFill>
                <a:latin typeface="Meiryo" charset="-128"/>
                <a:ea typeface="Meiryo" charset="-128"/>
                <a:cs typeface="Meiryo" charset="-128"/>
              </a:rPr>
              <a:t>して</a:t>
            </a:r>
            <a:endParaRPr kumimoji="1" lang="en-US" altLang="ja-JP" sz="1400" dirty="0">
              <a:solidFill>
                <a:srgbClr val="008000"/>
              </a:solidFill>
              <a:latin typeface="Meiryo" charset="-128"/>
              <a:ea typeface="Meiryo" charset="-128"/>
              <a:cs typeface="Meiryo" charset="-128"/>
            </a:endParaRPr>
          </a:p>
          <a:p>
            <a:pPr algn="ctr"/>
            <a:r>
              <a:rPr lang="ja-JP" altLang="en-US" sz="1400" dirty="0">
                <a:solidFill>
                  <a:srgbClr val="008000"/>
                </a:solidFill>
                <a:latin typeface="Meiryo" charset="-128"/>
                <a:ea typeface="Meiryo" charset="-128"/>
                <a:cs typeface="Meiryo" charset="-128"/>
              </a:rPr>
              <a:t>最適状態・動きを実現</a:t>
            </a:r>
            <a:endParaRPr kumimoji="1" lang="ja-JP" altLang="en-US" sz="1400" dirty="0">
              <a:solidFill>
                <a:srgbClr val="008000"/>
              </a:solidFill>
              <a:latin typeface="Meiryo" charset="-128"/>
              <a:ea typeface="Meiryo" charset="-128"/>
              <a:cs typeface="Meiryo" charset="-128"/>
            </a:endParaRPr>
          </a:p>
        </p:txBody>
      </p:sp>
    </p:spTree>
    <p:extLst>
      <p:ext uri="{BB962C8B-B14F-4D97-AF65-F5344CB8AC3E}">
        <p14:creationId xmlns:p14="http://schemas.microsoft.com/office/powerpoint/2010/main" val="2636721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「モノ」のサービス化</a:t>
            </a:r>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78</a:t>
            </a:fld>
            <a:endParaRPr kumimoji="1" lang="ja-JP" altLang="en-US" dirty="0"/>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285" y="2962258"/>
            <a:ext cx="2099280" cy="1574460"/>
          </a:xfrm>
          <a:prstGeom prst="rect">
            <a:avLst/>
          </a:prstGeom>
          <a:ln>
            <a:noFill/>
          </a:ln>
          <a:effectLst>
            <a:softEdge rad="112500"/>
          </a:effectLst>
        </p:spPr>
      </p:pic>
      <p:pic>
        <p:nvPicPr>
          <p:cNvPr id="12" name="図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597" y="2177564"/>
            <a:ext cx="1653215" cy="1239911"/>
          </a:xfrm>
          <a:prstGeom prst="rect">
            <a:avLst/>
          </a:prstGeom>
        </p:spPr>
      </p:pic>
      <p:pic>
        <p:nvPicPr>
          <p:cNvPr id="19" name="図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9490" y="818595"/>
            <a:ext cx="1956220" cy="1349347"/>
          </a:xfrm>
          <a:prstGeom prst="rect">
            <a:avLst/>
          </a:prstGeom>
          <a:ln>
            <a:noFill/>
          </a:ln>
          <a:effectLst>
            <a:softEdge rad="112500"/>
          </a:effectLst>
        </p:spPr>
      </p:pic>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38046531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79</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3641568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8</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トレンドとサイバーフィジカルシステム</a:t>
            </a:r>
            <a:endParaRPr lang="en-US" altLang="ja-JP" sz="2800" dirty="0">
              <a:solidFill>
                <a:srgbClr val="FFFFFF"/>
              </a:solidFill>
              <a:effectLst/>
              <a:latin typeface="Arial"/>
              <a:ea typeface="HGP創英角ｺﾞｼｯｸUB" pitchFamily="50" charset="-128"/>
              <a:cs typeface="Arial"/>
            </a:endParaRPr>
          </a:p>
          <a:p>
            <a:pPr algn="ctr"/>
            <a:r>
              <a:rPr lang="en-US" altLang="ja-JP" sz="2800" dirty="0">
                <a:solidFill>
                  <a:srgbClr val="FFFFFF"/>
                </a:solidFill>
                <a:latin typeface="Arial"/>
                <a:ea typeface="HGP創英角ｺﾞｼｯｸUB" pitchFamily="50" charset="-128"/>
                <a:cs typeface="Arial"/>
              </a:rPr>
              <a:t>IT Trend &amp; Cyber-Physical System</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294537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モノのサービス化の本質</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80</a:t>
            </a:fld>
            <a:endParaRPr kumimoji="1" lang="ja-JP" altLang="en-US"/>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　発</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製　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43843"/>
            <a:ext cx="677108" cy="2144177"/>
          </a:xfrm>
          <a:prstGeom prst="rect">
            <a:avLst/>
          </a:prstGeom>
          <a:noFill/>
        </p:spPr>
        <p:txBody>
          <a:bodyPr vert="eaVert" wrap="none" rtlCol="0">
            <a:spAutoFit/>
          </a:bodyPr>
          <a:lstStyle/>
          <a:p>
            <a:pPr algn="ctr"/>
            <a:r>
              <a:rPr kumimoji="1" lang="ja-JP" altLang="en-US" sz="3200" b="1" dirty="0">
                <a:solidFill>
                  <a:schemeClr val="bg1"/>
                </a:solidFill>
                <a:latin typeface="Meiryo" charset="-128"/>
                <a:ea typeface="Meiryo" charset="-128"/>
                <a:cs typeface="Meiryo" charset="-128"/>
              </a:rPr>
              <a:t>直結</a:t>
            </a:r>
            <a:r>
              <a:rPr lang="ja-JP" altLang="en-US" sz="3200" b="1" dirty="0">
                <a:solidFill>
                  <a:schemeClr val="bg1"/>
                </a:solidFill>
                <a:latin typeface="Meiryo" charset="-128"/>
                <a:ea typeface="Meiryo" charset="-128"/>
                <a:cs typeface="Meiryo" charset="-128"/>
              </a:rPr>
              <a:t>・</a:t>
            </a:r>
            <a:r>
              <a:rPr kumimoji="1" lang="ja-JP" altLang="en-US" sz="3200" b="1" dirty="0">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1430625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ビジネス価値の進化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81</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コア・ビジネス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既存ビジネス</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蓄積されたノウハウ</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確実な顧客ベース</a:t>
            </a:r>
            <a:endParaRPr kumimoji="1" lang="en-US" altLang="ja-JP" sz="1400" dirty="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付加価値ビジネス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収益構造の多様化</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既存ノウハウの活用</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顧客ベースの囲い込み</a:t>
            </a:r>
            <a:endParaRPr kumimoji="1" lang="en-US" altLang="ja-JP" sz="1400" dirty="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新規ビジネス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顧客価値の拡大</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ノウハウの創出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顧客ベースの拡大</a:t>
            </a:r>
            <a:endParaRPr kumimoji="1" lang="en-US" altLang="ja-JP" sz="1400" dirty="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走行距離に応じた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出力</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時間に応じた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工事施工</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自動化</a:t>
            </a:r>
            <a:r>
              <a:rPr kumimoji="1" lang="ja-JP" altLang="en-US" sz="1600" dirty="0">
                <a:solidFill>
                  <a:schemeClr val="bg1"/>
                </a:solidFill>
                <a:latin typeface="Meiryo" charset="-128"/>
                <a:ea typeface="Meiryo" charset="-128"/>
                <a:cs typeface="Meiryo" charset="-128"/>
              </a:rPr>
              <a:t>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建設機械</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遠隔確認サービス</a:t>
            </a:r>
            <a:endParaRPr lang="en-US" altLang="ja-JP" sz="1600" dirty="0">
              <a:solidFill>
                <a:schemeClr val="bg1"/>
              </a:solidFill>
              <a:latin typeface="Meiryo" charset="-128"/>
              <a:ea typeface="Meiryo" charset="-128"/>
              <a:cs typeface="Meiryo" charset="-128"/>
            </a:endParaRPr>
          </a:p>
          <a:p>
            <a:pPr algn="ctr"/>
            <a:r>
              <a:rPr lang="en-US" altLang="ja-JP" sz="1600" dirty="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安全・省エネ</a:t>
            </a:r>
            <a:r>
              <a:rPr kumimoji="1" lang="ja-JP" altLang="en-US" sz="1600" dirty="0">
                <a:solidFill>
                  <a:schemeClr val="bg1"/>
                </a:solidFill>
                <a:latin typeface="Meiryo" charset="-128"/>
                <a:ea typeface="Meiryo" charset="-128"/>
                <a:cs typeface="Meiryo" charset="-128"/>
              </a:rPr>
              <a:t>運転</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燃料費節約</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0522743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04E9F-F929-0247-93CE-DC4225C5A7E5}"/>
              </a:ext>
            </a:extLst>
          </p:cNvPr>
          <p:cNvSpPr>
            <a:spLocks noGrp="1"/>
          </p:cNvSpPr>
          <p:nvPr>
            <p:ph type="title"/>
          </p:nvPr>
        </p:nvSpPr>
        <p:spPr/>
        <p:txBody>
          <a:bodyPr/>
          <a:lstStyle/>
          <a:p>
            <a:r>
              <a:rPr kumimoji="1" lang="en-US" altLang="ja-JP" dirty="0"/>
              <a:t>IoT</a:t>
            </a:r>
            <a:r>
              <a:rPr kumimoji="1" lang="ja-JP" altLang="en-US"/>
              <a:t>ビジネスとはどういうことか？</a:t>
            </a:r>
          </a:p>
        </p:txBody>
      </p:sp>
      <p:sp>
        <p:nvSpPr>
          <p:cNvPr id="3" name="スライド番号プレースホルダー 2">
            <a:extLst>
              <a:ext uri="{FF2B5EF4-FFF2-40B4-BE49-F238E27FC236}">
                <a16:creationId xmlns:a16="http://schemas.microsoft.com/office/drawing/2014/main" id="{8C757001-56E6-F749-B08C-32B7463AAAA9}"/>
              </a:ext>
            </a:extLst>
          </p:cNvPr>
          <p:cNvSpPr>
            <a:spLocks noGrp="1"/>
          </p:cNvSpPr>
          <p:nvPr>
            <p:ph type="sldNum" sz="quarter" idx="12"/>
          </p:nvPr>
        </p:nvSpPr>
        <p:spPr/>
        <p:txBody>
          <a:bodyPr/>
          <a:lstStyle/>
          <a:p>
            <a:fld id="{8FF8CC5D-A65D-5946-99B5-645367A967AD}" type="slidenum">
              <a:rPr kumimoji="1" lang="ja-JP" altLang="en-US" smtClean="0"/>
              <a:t>82</a:t>
            </a:fld>
            <a:endParaRPr kumimoji="1" lang="ja-JP" altLang="en-US"/>
          </a:p>
        </p:txBody>
      </p:sp>
      <p:pic>
        <p:nvPicPr>
          <p:cNvPr id="7" name="図 6">
            <a:hlinkClick r:id="rId2"/>
            <a:extLst>
              <a:ext uri="{FF2B5EF4-FFF2-40B4-BE49-F238E27FC236}">
                <a16:creationId xmlns:a16="http://schemas.microsoft.com/office/drawing/2014/main" id="{B378F531-CFAE-C449-844A-A6858A09A7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5165" y="957906"/>
            <a:ext cx="7173670" cy="4412957"/>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DDECA8E2-2400-5A4C-988D-2FC2DF3440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5856" y="5576068"/>
            <a:ext cx="841276" cy="721628"/>
          </a:xfrm>
          <a:prstGeom prst="rect">
            <a:avLst/>
          </a:prstGeom>
        </p:spPr>
      </p:pic>
      <p:pic>
        <p:nvPicPr>
          <p:cNvPr id="10" name="図 9">
            <a:extLst>
              <a:ext uri="{FF2B5EF4-FFF2-40B4-BE49-F238E27FC236}">
                <a16:creationId xmlns:a16="http://schemas.microsoft.com/office/drawing/2014/main" id="{3FAE8ED9-45DC-DD46-8DBB-607192BDC42E}"/>
              </a:ext>
            </a:extLst>
          </p:cNvPr>
          <p:cNvPicPr>
            <a:picLocks noChangeAspect="1"/>
          </p:cNvPicPr>
          <p:nvPr/>
        </p:nvPicPr>
        <p:blipFill>
          <a:blip r:embed="rId5"/>
          <a:stretch>
            <a:fillRect/>
          </a:stretch>
        </p:blipFill>
        <p:spPr>
          <a:xfrm>
            <a:off x="4932040" y="5576068"/>
            <a:ext cx="1434665" cy="721628"/>
          </a:xfrm>
          <a:prstGeom prst="rect">
            <a:avLst/>
          </a:prstGeom>
        </p:spPr>
      </p:pic>
      <p:sp>
        <p:nvSpPr>
          <p:cNvPr id="11" name="乗算記号 10">
            <a:extLst>
              <a:ext uri="{FF2B5EF4-FFF2-40B4-BE49-F238E27FC236}">
                <a16:creationId xmlns:a16="http://schemas.microsoft.com/office/drawing/2014/main" id="{FD598D32-87D5-9349-A754-CD464E96B5E3}"/>
              </a:ext>
            </a:extLst>
          </p:cNvPr>
          <p:cNvSpPr/>
          <p:nvPr/>
        </p:nvSpPr>
        <p:spPr>
          <a:xfrm>
            <a:off x="4247964" y="5618658"/>
            <a:ext cx="648072" cy="636448"/>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58668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AI</a:t>
            </a:r>
            <a:r>
              <a:rPr lang="ja-JP" altLang="en-US" sz="2400">
                <a:solidFill>
                  <a:srgbClr val="FFFFFF"/>
                </a:solidFill>
                <a:effectLst/>
                <a:latin typeface="Arial"/>
                <a:ea typeface="HGP創英角ｺﾞｼｯｸUB" pitchFamily="50" charset="-128"/>
                <a:cs typeface="Arial"/>
              </a:rPr>
              <a:t>と</a:t>
            </a:r>
            <a:r>
              <a:rPr lang="ja-JP" altLang="en-US" sz="2400" dirty="0">
                <a:solidFill>
                  <a:srgbClr val="FFFFFF"/>
                </a:solidFill>
                <a:effectLst/>
                <a:latin typeface="Arial"/>
                <a:ea typeface="HGP創英角ｺﾞｼｯｸUB" pitchFamily="50" charset="-128"/>
                <a:cs typeface="Arial"/>
              </a:rPr>
              <a:t>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74936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689B16B3-F2FF-CA46-92EC-E6EF43E4DCC8}"/>
              </a:ext>
            </a:extLst>
          </p:cNvPr>
          <p:cNvSpPr>
            <a:spLocks noGrp="1"/>
          </p:cNvSpPr>
          <p:nvPr>
            <p:ph type="title"/>
          </p:nvPr>
        </p:nvSpPr>
        <p:spPr/>
        <p:txBody>
          <a:bodyPr/>
          <a:lstStyle/>
          <a:p>
            <a:r>
              <a:rPr kumimoji="1" lang="ja-JP" altLang="en-US"/>
              <a:t>人工知能とは？</a:t>
            </a:r>
          </a:p>
        </p:txBody>
      </p:sp>
      <p:sp>
        <p:nvSpPr>
          <p:cNvPr id="2" name="スライド番号プレースホルダー 1">
            <a:extLst>
              <a:ext uri="{FF2B5EF4-FFF2-40B4-BE49-F238E27FC236}">
                <a16:creationId xmlns:a16="http://schemas.microsoft.com/office/drawing/2014/main" id="{71255C9E-96B1-C04B-8BAC-0172A0260D39}"/>
              </a:ext>
            </a:extLst>
          </p:cNvPr>
          <p:cNvSpPr>
            <a:spLocks noGrp="1"/>
          </p:cNvSpPr>
          <p:nvPr>
            <p:ph type="sldNum" sz="quarter" idx="12"/>
          </p:nvPr>
        </p:nvSpPr>
        <p:spPr/>
        <p:txBody>
          <a:bodyPr/>
          <a:lstStyle/>
          <a:p>
            <a:fld id="{8FF8CC5D-A65D-5946-99B5-645367A967AD}" type="slidenum">
              <a:rPr kumimoji="1" lang="ja-JP" altLang="en-US" smtClean="0"/>
              <a:t>84</a:t>
            </a:fld>
            <a:endParaRPr kumimoji="1" lang="ja-JP" altLang="en-US"/>
          </a:p>
        </p:txBody>
      </p:sp>
      <p:pic>
        <p:nvPicPr>
          <p:cNvPr id="8" name="図 7">
            <a:extLst>
              <a:ext uri="{FF2B5EF4-FFF2-40B4-BE49-F238E27FC236}">
                <a16:creationId xmlns:a16="http://schemas.microsoft.com/office/drawing/2014/main" id="{373131EF-7CD2-BA41-B4AC-F8627FB454D3}"/>
              </a:ext>
            </a:extLst>
          </p:cNvPr>
          <p:cNvPicPr>
            <a:picLocks noChangeAspect="1"/>
          </p:cNvPicPr>
          <p:nvPr/>
        </p:nvPicPr>
        <p:blipFill>
          <a:blip r:embed="rId2"/>
          <a:stretch>
            <a:fillRect/>
          </a:stretch>
        </p:blipFill>
        <p:spPr>
          <a:xfrm>
            <a:off x="4865574" y="1531515"/>
            <a:ext cx="3793066" cy="2859972"/>
          </a:xfrm>
          <a:prstGeom prst="rect">
            <a:avLst/>
          </a:prstGeom>
        </p:spPr>
      </p:pic>
      <p:sp>
        <p:nvSpPr>
          <p:cNvPr id="10" name="正方形/長方形 9">
            <a:extLst>
              <a:ext uri="{FF2B5EF4-FFF2-40B4-BE49-F238E27FC236}">
                <a16:creationId xmlns:a16="http://schemas.microsoft.com/office/drawing/2014/main" id="{521F7E73-8974-5248-A260-B25E0FDC4D58}"/>
              </a:ext>
            </a:extLst>
          </p:cNvPr>
          <p:cNvSpPr/>
          <p:nvPr/>
        </p:nvSpPr>
        <p:spPr>
          <a:xfrm>
            <a:off x="4757786" y="4389015"/>
            <a:ext cx="4241799" cy="1077218"/>
          </a:xfrm>
          <a:prstGeom prst="rect">
            <a:avLst/>
          </a:prstGeom>
        </p:spPr>
        <p:txBody>
          <a:bodyPr wrap="square">
            <a:spAutoFit/>
          </a:bodyPr>
          <a:lstStyle/>
          <a:p>
            <a:r>
              <a:rPr lang="ja-JP" altLang="en-US" sz="1600" b="1" u="sng">
                <a:solidFill>
                  <a:srgbClr val="000000"/>
                </a:solidFill>
                <a:latin typeface="Meiryo" panose="020B0604030504040204" pitchFamily="34" charset="-128"/>
                <a:ea typeface="Meiryo" panose="020B0604030504040204" pitchFamily="34" charset="-128"/>
              </a:rPr>
              <a:t>人間を超越した知性や知能を実現するテクノロジー</a:t>
            </a:r>
            <a:r>
              <a:rPr lang="ja-JP" altLang="en-US" sz="1600">
                <a:solidFill>
                  <a:srgbClr val="000000"/>
                </a:solidFill>
                <a:latin typeface="Meiryo" panose="020B0604030504040204" pitchFamily="34" charset="-128"/>
                <a:ea typeface="Meiryo" panose="020B0604030504040204" pitchFamily="34" charset="-128"/>
              </a:rPr>
              <a:t>。人工知能は、やがて神のような存在となり、人間を奴隷のように支配するようになる。</a:t>
            </a:r>
            <a:endParaRPr lang="ja-JP" altLang="en-US" sz="1600">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AB4E59E-C713-8248-8A3E-089567947B56}"/>
              </a:ext>
            </a:extLst>
          </p:cNvPr>
          <p:cNvSpPr/>
          <p:nvPr/>
        </p:nvSpPr>
        <p:spPr>
          <a:xfrm>
            <a:off x="4757786" y="5658180"/>
            <a:ext cx="4241799" cy="954107"/>
          </a:xfrm>
          <a:prstGeom prst="rect">
            <a:avLst/>
          </a:prstGeom>
        </p:spPr>
        <p:txBody>
          <a:bodyPr wrap="square">
            <a:spAutoFit/>
          </a:bodyPr>
          <a:lstStyle/>
          <a:p>
            <a:r>
              <a:rPr lang="ja-JP" altLang="en-US" sz="1400" b="1" u="sng">
                <a:solidFill>
                  <a:srgbClr val="FF0000"/>
                </a:solidFill>
                <a:latin typeface="Meiryo" panose="020B0604030504040204" pitchFamily="34" charset="-128"/>
                <a:ea typeface="Meiryo" panose="020B0604030504040204" pitchFamily="34" charset="-128"/>
              </a:rPr>
              <a:t>人間の知性や知能についての解釈は多様。脳の仕組みも未だ十分には解明されていない</a:t>
            </a:r>
            <a:r>
              <a:rPr lang="ja-JP" altLang="en-US" sz="1400">
                <a:solidFill>
                  <a:srgbClr val="FF0000"/>
                </a:solidFill>
                <a:latin typeface="Meiryo" panose="020B0604030504040204" pitchFamily="34" charset="-128"/>
                <a:ea typeface="Meiryo" panose="020B0604030504040204" pitchFamily="34" charset="-128"/>
              </a:rPr>
              <a:t>。従って、人間を超越する知能や知性をとせのように創ればいいのか分からないので、実現不可能。</a:t>
            </a:r>
          </a:p>
        </p:txBody>
      </p:sp>
      <p:grpSp>
        <p:nvGrpSpPr>
          <p:cNvPr id="7" name="グループ化 6">
            <a:extLst>
              <a:ext uri="{FF2B5EF4-FFF2-40B4-BE49-F238E27FC236}">
                <a16:creationId xmlns:a16="http://schemas.microsoft.com/office/drawing/2014/main" id="{CCB940AC-3542-4947-84F8-F054E3BC13ED}"/>
              </a:ext>
            </a:extLst>
          </p:cNvPr>
          <p:cNvGrpSpPr/>
          <p:nvPr/>
        </p:nvGrpSpPr>
        <p:grpSpPr>
          <a:xfrm>
            <a:off x="276642" y="1531515"/>
            <a:ext cx="4241799" cy="3934718"/>
            <a:chOff x="276642" y="1531515"/>
            <a:chExt cx="4241799" cy="3934718"/>
          </a:xfrm>
        </p:grpSpPr>
        <p:sp>
          <p:nvSpPr>
            <p:cNvPr id="3" name="正方形/長方形 2">
              <a:extLst>
                <a:ext uri="{FF2B5EF4-FFF2-40B4-BE49-F238E27FC236}">
                  <a16:creationId xmlns:a16="http://schemas.microsoft.com/office/drawing/2014/main" id="{1B6F5B38-8774-4140-A3B0-AE618374F01E}"/>
                </a:ext>
              </a:extLst>
            </p:cNvPr>
            <p:cNvSpPr/>
            <p:nvPr/>
          </p:nvSpPr>
          <p:spPr>
            <a:xfrm>
              <a:off x="276642" y="4389015"/>
              <a:ext cx="4241799" cy="1077218"/>
            </a:xfrm>
            <a:prstGeom prst="rect">
              <a:avLst/>
            </a:prstGeom>
          </p:spPr>
          <p:txBody>
            <a:bodyPr wrap="square">
              <a:spAutoFit/>
            </a:bodyPr>
            <a:lstStyle/>
            <a:p>
              <a:r>
                <a:rPr lang="ja-JP" altLang="en-US" sz="1600">
                  <a:solidFill>
                    <a:srgbClr val="000000"/>
                  </a:solidFill>
                  <a:latin typeface="Meiryo" panose="020B0604030504040204" pitchFamily="34" charset="-128"/>
                  <a:ea typeface="Meiryo" panose="020B0604030504040204" pitchFamily="34" charset="-128"/>
                </a:rPr>
                <a:t>自然な会話や学習による知識の獲得、状況に応じた判断などの</a:t>
              </a:r>
              <a:r>
                <a:rPr lang="ja-JP" altLang="en-US" sz="1600" b="1" u="sng">
                  <a:solidFill>
                    <a:srgbClr val="000000"/>
                  </a:solidFill>
                  <a:latin typeface="Meiryo" panose="020B0604030504040204" pitchFamily="34" charset="-128"/>
                  <a:ea typeface="Meiryo" panose="020B0604030504040204" pitchFamily="34" charset="-128"/>
                </a:rPr>
                <a:t>知能を必要とする作業を、コンピューター上に構築した人工的な知能を用いて再現する仕組み</a:t>
              </a:r>
              <a:r>
                <a:rPr lang="ja-JP" altLang="en-US" sz="1600">
                  <a:solidFill>
                    <a:srgbClr val="000000"/>
                  </a:solidFill>
                  <a:latin typeface="Meiryo" panose="020B0604030504040204" pitchFamily="34" charset="-128"/>
                  <a:ea typeface="Meiryo" panose="020B0604030504040204" pitchFamily="34" charset="-128"/>
                </a:rPr>
                <a:t>や</a:t>
              </a:r>
              <a:r>
                <a:rPr lang="ja-JP" altLang="en-US" sz="1600" b="1" u="sng">
                  <a:solidFill>
                    <a:srgbClr val="000000"/>
                  </a:solidFill>
                  <a:latin typeface="Meiryo" panose="020B0604030504040204" pitchFamily="34" charset="-128"/>
                  <a:ea typeface="Meiryo" panose="020B0604030504040204" pitchFamily="34" charset="-128"/>
                </a:rPr>
                <a:t>研究</a:t>
              </a:r>
              <a:r>
                <a:rPr lang="ja-JP" altLang="en-US" sz="1600">
                  <a:solidFill>
                    <a:srgbClr val="000000"/>
                  </a:solidFill>
                  <a:latin typeface="Meiryo" panose="020B0604030504040204" pitchFamily="34" charset="-128"/>
                  <a:ea typeface="Meiryo" panose="020B0604030504040204" pitchFamily="34" charset="-128"/>
                </a:rPr>
                <a:t>のこと</a:t>
              </a:r>
              <a:endParaRPr lang="ja-JP" altLang="en-US" sz="1600">
                <a:latin typeface="Meiryo" panose="020B0604030504040204" pitchFamily="34" charset="-128"/>
                <a:ea typeface="Meiryo" panose="020B0604030504040204" pitchFamily="34" charset="-128"/>
              </a:endParaRPr>
            </a:p>
          </p:txBody>
        </p:sp>
        <p:pic>
          <p:nvPicPr>
            <p:cNvPr id="9" name="図 8">
              <a:extLst>
                <a:ext uri="{FF2B5EF4-FFF2-40B4-BE49-F238E27FC236}">
                  <a16:creationId xmlns:a16="http://schemas.microsoft.com/office/drawing/2014/main" id="{0371B066-D15C-9D45-A297-FF1E8EE00E49}"/>
                </a:ext>
              </a:extLst>
            </p:cNvPr>
            <p:cNvPicPr>
              <a:picLocks noChangeAspect="1"/>
            </p:cNvPicPr>
            <p:nvPr/>
          </p:nvPicPr>
          <p:blipFill>
            <a:blip r:embed="rId3"/>
            <a:stretch>
              <a:fillRect/>
            </a:stretch>
          </p:blipFill>
          <p:spPr>
            <a:xfrm>
              <a:off x="414416" y="1531515"/>
              <a:ext cx="3896591" cy="2857500"/>
            </a:xfrm>
            <a:prstGeom prst="rect">
              <a:avLst/>
            </a:prstGeom>
          </p:spPr>
        </p:pic>
      </p:grpSp>
      <p:sp>
        <p:nvSpPr>
          <p:cNvPr id="12" name="正方形/長方形 11">
            <a:extLst>
              <a:ext uri="{FF2B5EF4-FFF2-40B4-BE49-F238E27FC236}">
                <a16:creationId xmlns:a16="http://schemas.microsoft.com/office/drawing/2014/main" id="{35834836-2246-274A-91EC-2828A25157C1}"/>
              </a:ext>
            </a:extLst>
          </p:cNvPr>
          <p:cNvSpPr/>
          <p:nvPr/>
        </p:nvSpPr>
        <p:spPr>
          <a:xfrm>
            <a:off x="276642" y="5658179"/>
            <a:ext cx="4241799" cy="954107"/>
          </a:xfrm>
          <a:prstGeom prst="rect">
            <a:avLst/>
          </a:prstGeom>
        </p:spPr>
        <p:txBody>
          <a:bodyPr wrap="square">
            <a:spAutoFit/>
          </a:bodyPr>
          <a:lstStyle/>
          <a:p>
            <a:r>
              <a:rPr lang="ja-JP" altLang="en-US" sz="1400" b="1" u="sng">
                <a:solidFill>
                  <a:srgbClr val="0070C0"/>
                </a:solidFill>
                <a:latin typeface="Meiryo" panose="020B0604030504040204" pitchFamily="34" charset="-128"/>
                <a:ea typeface="Meiryo" panose="020B0604030504040204" pitchFamily="34" charset="-128"/>
              </a:rPr>
              <a:t>人工知能についての国際的な定義は存在しない</a:t>
            </a:r>
            <a:r>
              <a:rPr lang="ja-JP" altLang="en-US" sz="1400">
                <a:solidFill>
                  <a:srgbClr val="0070C0"/>
                </a:solidFill>
                <a:latin typeface="Meiryo" panose="020B0604030504040204" pitchFamily="34" charset="-128"/>
                <a:ea typeface="Meiryo" panose="020B0604030504040204" pitchFamily="34" charset="-128"/>
              </a:rPr>
              <a:t>。但し、言語理解や論理的思考など、人間がこれまで脳内で行ってきた知的作業を再現することができるテクノロジーと研究分野を意味している。</a:t>
            </a:r>
          </a:p>
        </p:txBody>
      </p:sp>
      <p:sp>
        <p:nvSpPr>
          <p:cNvPr id="16" name="乗算記号 15">
            <a:extLst>
              <a:ext uri="{FF2B5EF4-FFF2-40B4-BE49-F238E27FC236}">
                <a16:creationId xmlns:a16="http://schemas.microsoft.com/office/drawing/2014/main" id="{18412CEE-E8A9-A344-B5D9-08A2CEE0C636}"/>
              </a:ext>
            </a:extLst>
          </p:cNvPr>
          <p:cNvSpPr/>
          <p:nvPr/>
        </p:nvSpPr>
        <p:spPr>
          <a:xfrm>
            <a:off x="4656215" y="2132602"/>
            <a:ext cx="4235642" cy="4126676"/>
          </a:xfrm>
          <a:prstGeom prst="mathMultiply">
            <a:avLst/>
          </a:prstGeom>
          <a:solidFill>
            <a:srgbClr val="FF0000">
              <a:alpha val="3686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1B1C904-EFDA-8848-98B0-49F9C6D71924}"/>
              </a:ext>
            </a:extLst>
          </p:cNvPr>
          <p:cNvSpPr/>
          <p:nvPr/>
        </p:nvSpPr>
        <p:spPr>
          <a:xfrm>
            <a:off x="414416" y="882805"/>
            <a:ext cx="3896591" cy="4753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人間の内に取り込む知能</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C6F2C205-3BBF-684E-9A9A-9CF7CBEEAC2A}"/>
              </a:ext>
            </a:extLst>
          </p:cNvPr>
          <p:cNvSpPr/>
          <p:nvPr/>
        </p:nvSpPr>
        <p:spPr>
          <a:xfrm>
            <a:off x="4825740" y="882805"/>
            <a:ext cx="3896591" cy="475332"/>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人間と対立する知能</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四角形吹き出し 4">
            <a:extLst>
              <a:ext uri="{FF2B5EF4-FFF2-40B4-BE49-F238E27FC236}">
                <a16:creationId xmlns:a16="http://schemas.microsoft.com/office/drawing/2014/main" id="{ED30D4DD-4E8D-6E44-B7E6-1CEA299E1251}"/>
              </a:ext>
            </a:extLst>
          </p:cNvPr>
          <p:cNvSpPr/>
          <p:nvPr/>
        </p:nvSpPr>
        <p:spPr>
          <a:xfrm>
            <a:off x="2947881" y="1255084"/>
            <a:ext cx="1500900" cy="589997"/>
          </a:xfrm>
          <a:prstGeom prst="wedgeRectCallout">
            <a:avLst>
              <a:gd name="adj1" fmla="val -69374"/>
              <a:gd name="adj2" fmla="val 6628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拡張知能</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Extended Intelligence</a:t>
            </a:r>
          </a:p>
          <a:p>
            <a:pPr algn="ct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Augmented Intelligence</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01490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animBg="1"/>
      <p:bldP spid="4" grpId="0" animBg="1"/>
      <p:bldP spid="13" grpId="0" animBg="1"/>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3BA46-9797-DA4B-AB0F-9C225DE11B37}"/>
              </a:ext>
            </a:extLst>
          </p:cNvPr>
          <p:cNvSpPr>
            <a:spLocks noGrp="1"/>
          </p:cNvSpPr>
          <p:nvPr>
            <p:ph type="title"/>
          </p:nvPr>
        </p:nvSpPr>
        <p:spPr/>
        <p:txBody>
          <a:bodyPr/>
          <a:lstStyle/>
          <a:p>
            <a:r>
              <a:rPr kumimoji="1" lang="ja-JP" altLang="en-US" dirty="0"/>
              <a:t>人間は何を作ってきたのか</a:t>
            </a:r>
          </a:p>
        </p:txBody>
      </p:sp>
      <p:sp>
        <p:nvSpPr>
          <p:cNvPr id="3" name="スライド番号プレースホルダー 2">
            <a:extLst>
              <a:ext uri="{FF2B5EF4-FFF2-40B4-BE49-F238E27FC236}">
                <a16:creationId xmlns:a16="http://schemas.microsoft.com/office/drawing/2014/main" id="{B3EF10DF-8518-4B45-A358-939968AC2D27}"/>
              </a:ext>
            </a:extLst>
          </p:cNvPr>
          <p:cNvSpPr>
            <a:spLocks noGrp="1"/>
          </p:cNvSpPr>
          <p:nvPr>
            <p:ph type="sldNum" sz="quarter" idx="12"/>
          </p:nvPr>
        </p:nvSpPr>
        <p:spPr/>
        <p:txBody>
          <a:bodyPr/>
          <a:lstStyle/>
          <a:p>
            <a:fld id="{8FF8CC5D-A65D-5946-99B5-645367A967AD}" type="slidenum">
              <a:rPr kumimoji="1" lang="ja-JP" altLang="en-US" smtClean="0"/>
              <a:t>85</a:t>
            </a:fld>
            <a:endParaRPr kumimoji="1" lang="ja-JP" altLang="en-US"/>
          </a:p>
        </p:txBody>
      </p:sp>
      <p:pic>
        <p:nvPicPr>
          <p:cNvPr id="5" name="図 4">
            <a:extLst>
              <a:ext uri="{FF2B5EF4-FFF2-40B4-BE49-F238E27FC236}">
                <a16:creationId xmlns:a16="http://schemas.microsoft.com/office/drawing/2014/main" id="{C7CDD5F9-844F-2F43-9D61-402BC65A3E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8589" y="745017"/>
            <a:ext cx="2166821" cy="1954954"/>
          </a:xfrm>
          <a:prstGeom prst="rect">
            <a:avLst/>
          </a:prstGeom>
        </p:spPr>
      </p:pic>
      <p:pic>
        <p:nvPicPr>
          <p:cNvPr id="6" name="図 5">
            <a:extLst>
              <a:ext uri="{FF2B5EF4-FFF2-40B4-BE49-F238E27FC236}">
                <a16:creationId xmlns:a16="http://schemas.microsoft.com/office/drawing/2014/main" id="{92E727B3-AA16-BC4B-A347-466C792336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8589" y="2918770"/>
            <a:ext cx="1926063" cy="1589002"/>
          </a:xfrm>
          <a:prstGeom prst="rect">
            <a:avLst/>
          </a:prstGeom>
        </p:spPr>
      </p:pic>
      <p:pic>
        <p:nvPicPr>
          <p:cNvPr id="7" name="図 6">
            <a:extLst>
              <a:ext uri="{FF2B5EF4-FFF2-40B4-BE49-F238E27FC236}">
                <a16:creationId xmlns:a16="http://schemas.microsoft.com/office/drawing/2014/main" id="{D7803F47-548E-3C48-987D-4195D29C6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860987"/>
            <a:ext cx="2166821" cy="1463808"/>
          </a:xfrm>
          <a:prstGeom prst="rect">
            <a:avLst/>
          </a:prstGeom>
        </p:spPr>
      </p:pic>
      <p:pic>
        <p:nvPicPr>
          <p:cNvPr id="8" name="図 7">
            <a:extLst>
              <a:ext uri="{FF2B5EF4-FFF2-40B4-BE49-F238E27FC236}">
                <a16:creationId xmlns:a16="http://schemas.microsoft.com/office/drawing/2014/main" id="{02366464-1607-474A-A855-5CBDF1866F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759461"/>
            <a:ext cx="2166821" cy="1685305"/>
          </a:xfrm>
          <a:prstGeom prst="rect">
            <a:avLst/>
          </a:prstGeom>
        </p:spPr>
      </p:pic>
      <p:pic>
        <p:nvPicPr>
          <p:cNvPr id="9" name="図 8">
            <a:extLst>
              <a:ext uri="{FF2B5EF4-FFF2-40B4-BE49-F238E27FC236}">
                <a16:creationId xmlns:a16="http://schemas.microsoft.com/office/drawing/2014/main" id="{11CD6F80-6505-E544-8CA9-73AFDEFB2A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736508"/>
            <a:ext cx="2166820" cy="1752717"/>
          </a:xfrm>
          <a:prstGeom prst="rect">
            <a:avLst/>
          </a:prstGeom>
        </p:spPr>
      </p:pic>
      <p:pic>
        <p:nvPicPr>
          <p:cNvPr id="10" name="図 9">
            <a:extLst>
              <a:ext uri="{FF2B5EF4-FFF2-40B4-BE49-F238E27FC236}">
                <a16:creationId xmlns:a16="http://schemas.microsoft.com/office/drawing/2014/main" id="{D585D605-8EF6-FB48-BFD8-7E6CD0E300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88589" y="4977266"/>
            <a:ext cx="1926062" cy="1511959"/>
          </a:xfrm>
          <a:prstGeom prst="rect">
            <a:avLst/>
          </a:prstGeom>
        </p:spPr>
      </p:pic>
      <p:sp>
        <p:nvSpPr>
          <p:cNvPr id="18" name="左矢印 17">
            <a:extLst>
              <a:ext uri="{FF2B5EF4-FFF2-40B4-BE49-F238E27FC236}">
                <a16:creationId xmlns:a16="http://schemas.microsoft.com/office/drawing/2014/main" id="{75C9CF8D-6A3F-E94C-9130-D700A932567E}"/>
              </a:ext>
            </a:extLst>
          </p:cNvPr>
          <p:cNvSpPr/>
          <p:nvPr/>
        </p:nvSpPr>
        <p:spPr>
          <a:xfrm>
            <a:off x="2774893" y="1446778"/>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9A794315-005E-7D4D-89D3-A1F8023F474F}"/>
              </a:ext>
            </a:extLst>
          </p:cNvPr>
          <p:cNvSpPr/>
          <p:nvPr/>
        </p:nvSpPr>
        <p:spPr>
          <a:xfrm>
            <a:off x="2774893" y="3451999"/>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5DEA8659-6E0B-4442-9D24-BD4E7BB72E16}"/>
              </a:ext>
            </a:extLst>
          </p:cNvPr>
          <p:cNvSpPr/>
          <p:nvPr/>
        </p:nvSpPr>
        <p:spPr>
          <a:xfrm>
            <a:off x="2781873" y="533664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a:extLst>
              <a:ext uri="{FF2B5EF4-FFF2-40B4-BE49-F238E27FC236}">
                <a16:creationId xmlns:a16="http://schemas.microsoft.com/office/drawing/2014/main" id="{8DBF4B70-A55F-4D4C-A008-9C6DF446FAA4}"/>
              </a:ext>
            </a:extLst>
          </p:cNvPr>
          <p:cNvGrpSpPr/>
          <p:nvPr/>
        </p:nvGrpSpPr>
        <p:grpSpPr>
          <a:xfrm>
            <a:off x="5655026" y="745017"/>
            <a:ext cx="3119026" cy="5758652"/>
            <a:chOff x="5655026" y="745017"/>
            <a:chExt cx="3119026" cy="5758652"/>
          </a:xfrm>
        </p:grpSpPr>
        <p:pic>
          <p:nvPicPr>
            <p:cNvPr id="11" name="図 10">
              <a:extLst>
                <a:ext uri="{FF2B5EF4-FFF2-40B4-BE49-F238E27FC236}">
                  <a16:creationId xmlns:a16="http://schemas.microsoft.com/office/drawing/2014/main" id="{A80F0F05-9709-1344-A3CF-EDECA7F4A6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2333" y="759461"/>
              <a:ext cx="2166821" cy="1954954"/>
            </a:xfrm>
            <a:prstGeom prst="rect">
              <a:avLst/>
            </a:prstGeom>
          </p:spPr>
        </p:pic>
        <p:pic>
          <p:nvPicPr>
            <p:cNvPr id="12" name="図 11">
              <a:extLst>
                <a:ext uri="{FF2B5EF4-FFF2-40B4-BE49-F238E27FC236}">
                  <a16:creationId xmlns:a16="http://schemas.microsoft.com/office/drawing/2014/main" id="{19A5BAA2-EDC9-564F-8090-C714D834E3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2333" y="2933214"/>
              <a:ext cx="1926063" cy="1589002"/>
            </a:xfrm>
            <a:prstGeom prst="rect">
              <a:avLst/>
            </a:prstGeom>
          </p:spPr>
        </p:pic>
        <p:pic>
          <p:nvPicPr>
            <p:cNvPr id="13" name="図 12">
              <a:extLst>
                <a:ext uri="{FF2B5EF4-FFF2-40B4-BE49-F238E27FC236}">
                  <a16:creationId xmlns:a16="http://schemas.microsoft.com/office/drawing/2014/main" id="{B05D8F21-C310-9B45-9C1E-3167985A77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2333" y="4991710"/>
              <a:ext cx="1926062" cy="1511959"/>
            </a:xfrm>
            <a:prstGeom prst="rect">
              <a:avLst/>
            </a:prstGeom>
          </p:spPr>
        </p:pic>
        <p:sp>
          <p:nvSpPr>
            <p:cNvPr id="14" name="正方形/長方形 13">
              <a:extLst>
                <a:ext uri="{FF2B5EF4-FFF2-40B4-BE49-F238E27FC236}">
                  <a16:creationId xmlns:a16="http://schemas.microsoft.com/office/drawing/2014/main" id="{0B2814FC-32BB-8144-9D64-3A8B5CB1D136}"/>
                </a:ext>
              </a:extLst>
            </p:cNvPr>
            <p:cNvSpPr/>
            <p:nvPr/>
          </p:nvSpPr>
          <p:spPr>
            <a:xfrm>
              <a:off x="6212336" y="745017"/>
              <a:ext cx="2561716" cy="5758652"/>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891AA2CD-AD81-274F-9A15-11A536D86581}"/>
                </a:ext>
              </a:extLst>
            </p:cNvPr>
            <p:cNvPicPr>
              <a:picLocks noChangeAspect="1"/>
            </p:cNvPicPr>
            <p:nvPr/>
          </p:nvPicPr>
          <p:blipFill>
            <a:blip r:embed="rId8" cstate="screen">
              <a:alphaModFix amt="44000"/>
              <a:extLst>
                <a:ext uri="{28A0092B-C50C-407E-A947-70E740481C1C}">
                  <a14:useLocalDpi xmlns:a14="http://schemas.microsoft.com/office/drawing/2010/main"/>
                </a:ext>
              </a:extLst>
            </a:blip>
            <a:stretch>
              <a:fillRect/>
            </a:stretch>
          </p:blipFill>
          <p:spPr>
            <a:xfrm>
              <a:off x="6766489" y="1013957"/>
              <a:ext cx="1453410" cy="1417074"/>
            </a:xfrm>
            <a:prstGeom prst="rect">
              <a:avLst/>
            </a:prstGeom>
            <a:noFill/>
          </p:spPr>
        </p:pic>
        <p:pic>
          <p:nvPicPr>
            <p:cNvPr id="16" name="図 15">
              <a:extLst>
                <a:ext uri="{FF2B5EF4-FFF2-40B4-BE49-F238E27FC236}">
                  <a16:creationId xmlns:a16="http://schemas.microsoft.com/office/drawing/2014/main" id="{1A3C8EC2-0FDB-7B4B-949F-BC8CF262425F}"/>
                </a:ext>
              </a:extLst>
            </p:cNvPr>
            <p:cNvPicPr>
              <a:picLocks noChangeAspect="1"/>
            </p:cNvPicPr>
            <p:nvPr/>
          </p:nvPicPr>
          <p:blipFill>
            <a:blip r:embed="rId8" cstate="screen">
              <a:alphaModFix amt="44000"/>
              <a:extLst>
                <a:ext uri="{28A0092B-C50C-407E-A947-70E740481C1C}">
                  <a14:useLocalDpi xmlns:a14="http://schemas.microsoft.com/office/drawing/2010/main"/>
                </a:ext>
              </a:extLst>
            </a:blip>
            <a:stretch>
              <a:fillRect/>
            </a:stretch>
          </p:blipFill>
          <p:spPr>
            <a:xfrm>
              <a:off x="6749038" y="3004734"/>
              <a:ext cx="1453410" cy="1417074"/>
            </a:xfrm>
            <a:prstGeom prst="rect">
              <a:avLst/>
            </a:prstGeom>
            <a:noFill/>
          </p:spPr>
        </p:pic>
        <p:pic>
          <p:nvPicPr>
            <p:cNvPr id="17" name="図 16">
              <a:extLst>
                <a:ext uri="{FF2B5EF4-FFF2-40B4-BE49-F238E27FC236}">
                  <a16:creationId xmlns:a16="http://schemas.microsoft.com/office/drawing/2014/main" id="{98CBDD54-6F4D-7749-8381-877B9371AAA0}"/>
                </a:ext>
              </a:extLst>
            </p:cNvPr>
            <p:cNvPicPr>
              <a:picLocks noChangeAspect="1"/>
            </p:cNvPicPr>
            <p:nvPr/>
          </p:nvPicPr>
          <p:blipFill>
            <a:blip r:embed="rId8" cstate="screen">
              <a:alphaModFix amt="44000"/>
              <a:extLst>
                <a:ext uri="{28A0092B-C50C-407E-A947-70E740481C1C}">
                  <a14:useLocalDpi xmlns:a14="http://schemas.microsoft.com/office/drawing/2010/main"/>
                </a:ext>
              </a:extLst>
            </a:blip>
            <a:stretch>
              <a:fillRect/>
            </a:stretch>
          </p:blipFill>
          <p:spPr>
            <a:xfrm>
              <a:off x="6735077" y="4903336"/>
              <a:ext cx="1453410" cy="1417074"/>
            </a:xfrm>
            <a:prstGeom prst="rect">
              <a:avLst/>
            </a:prstGeom>
            <a:noFill/>
          </p:spPr>
        </p:pic>
        <p:sp>
          <p:nvSpPr>
            <p:cNvPr id="21" name="左矢印 20">
              <a:extLst>
                <a:ext uri="{FF2B5EF4-FFF2-40B4-BE49-F238E27FC236}">
                  <a16:creationId xmlns:a16="http://schemas.microsoft.com/office/drawing/2014/main" id="{F431542F-5D20-5C43-994A-70DAC8BD5DFC}"/>
                </a:ext>
              </a:extLst>
            </p:cNvPr>
            <p:cNvSpPr/>
            <p:nvPr/>
          </p:nvSpPr>
          <p:spPr>
            <a:xfrm flipH="1">
              <a:off x="5655026" y="1446778"/>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a:extLst>
                <a:ext uri="{FF2B5EF4-FFF2-40B4-BE49-F238E27FC236}">
                  <a16:creationId xmlns:a16="http://schemas.microsoft.com/office/drawing/2014/main" id="{8A3A263A-DFC8-EC44-A4A6-F1531E17496D}"/>
                </a:ext>
              </a:extLst>
            </p:cNvPr>
            <p:cNvSpPr/>
            <p:nvPr/>
          </p:nvSpPr>
          <p:spPr>
            <a:xfrm flipH="1">
              <a:off x="5655026" y="3451999"/>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8A6AA44C-F1B3-CE44-AEA9-0A11733F0A8A}"/>
                </a:ext>
              </a:extLst>
            </p:cNvPr>
            <p:cNvSpPr/>
            <p:nvPr/>
          </p:nvSpPr>
          <p:spPr>
            <a:xfrm flipH="1">
              <a:off x="5662006" y="5336641"/>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テキスト ボックス 23">
            <a:extLst>
              <a:ext uri="{FF2B5EF4-FFF2-40B4-BE49-F238E27FC236}">
                <a16:creationId xmlns:a16="http://schemas.microsoft.com/office/drawing/2014/main" id="{7112F0EA-F98A-3446-9855-8ED55C556EE9}"/>
              </a:ext>
            </a:extLst>
          </p:cNvPr>
          <p:cNvSpPr txBox="1"/>
          <p:nvPr/>
        </p:nvSpPr>
        <p:spPr>
          <a:xfrm>
            <a:off x="457200" y="2251812"/>
            <a:ext cx="2159566" cy="307777"/>
          </a:xfrm>
          <a:prstGeom prst="rect">
            <a:avLst/>
          </a:prstGeom>
          <a:noFill/>
        </p:spPr>
        <p:txBody>
          <a:bodyPr wrap="none" rtlCol="0">
            <a:spAutoFit/>
          </a:bodyPr>
          <a:lstStyle/>
          <a:p>
            <a:pPr algn="ctr"/>
            <a:r>
              <a:rPr kumimoji="1" lang="ja-JP" altLang="en-US" sz="1400" dirty="0">
                <a:solidFill>
                  <a:schemeClr val="accent6">
                    <a:lumMod val="75000"/>
                  </a:schemeClr>
                </a:solidFill>
                <a:latin typeface="Meiryo" panose="020B0604030504040204" pitchFamily="34" charset="-128"/>
                <a:ea typeface="Meiryo" panose="020B0604030504040204" pitchFamily="34" charset="-128"/>
              </a:rPr>
              <a:t>鳥のように空を飛びたい</a:t>
            </a:r>
          </a:p>
        </p:txBody>
      </p:sp>
      <p:sp>
        <p:nvSpPr>
          <p:cNvPr id="25" name="テキスト ボックス 24">
            <a:extLst>
              <a:ext uri="{FF2B5EF4-FFF2-40B4-BE49-F238E27FC236}">
                <a16:creationId xmlns:a16="http://schemas.microsoft.com/office/drawing/2014/main" id="{EDD8AAAC-AC73-1C4D-9B7D-0158CFB3336C}"/>
              </a:ext>
            </a:extLst>
          </p:cNvPr>
          <p:cNvSpPr txBox="1"/>
          <p:nvPr/>
        </p:nvSpPr>
        <p:spPr>
          <a:xfrm>
            <a:off x="457202" y="4222874"/>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馬</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のように速く走りたい</a:t>
            </a:r>
          </a:p>
        </p:txBody>
      </p:sp>
      <p:sp>
        <p:nvSpPr>
          <p:cNvPr id="26" name="テキスト ボックス 25">
            <a:extLst>
              <a:ext uri="{FF2B5EF4-FFF2-40B4-BE49-F238E27FC236}">
                <a16:creationId xmlns:a16="http://schemas.microsoft.com/office/drawing/2014/main" id="{B081E4D6-9301-1E4F-9CFF-BC3CFA7B2C88}"/>
              </a:ext>
            </a:extLst>
          </p:cNvPr>
          <p:cNvSpPr txBox="1"/>
          <p:nvPr/>
        </p:nvSpPr>
        <p:spPr>
          <a:xfrm>
            <a:off x="457201" y="6289766"/>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魚</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のように海に潜りたい</a:t>
            </a:r>
          </a:p>
        </p:txBody>
      </p:sp>
    </p:spTree>
    <p:extLst>
      <p:ext uri="{BB962C8B-B14F-4D97-AF65-F5344CB8AC3E}">
        <p14:creationId xmlns:p14="http://schemas.microsoft.com/office/powerpoint/2010/main" val="36445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53A120-3AD6-DF46-8B05-5A829DDFBAB4}"/>
              </a:ext>
            </a:extLst>
          </p:cNvPr>
          <p:cNvSpPr>
            <a:spLocks noGrp="1"/>
          </p:cNvSpPr>
          <p:nvPr>
            <p:ph type="title"/>
          </p:nvPr>
        </p:nvSpPr>
        <p:spPr/>
        <p:txBody>
          <a:bodyPr/>
          <a:lstStyle/>
          <a:p>
            <a:r>
              <a:rPr kumimoji="1" lang="ja-JP" altLang="en-US" dirty="0"/>
              <a:t>人工知能の限界</a:t>
            </a:r>
          </a:p>
        </p:txBody>
      </p:sp>
      <p:sp>
        <p:nvSpPr>
          <p:cNvPr id="3" name="スライド番号プレースホルダー 2">
            <a:extLst>
              <a:ext uri="{FF2B5EF4-FFF2-40B4-BE49-F238E27FC236}">
                <a16:creationId xmlns:a16="http://schemas.microsoft.com/office/drawing/2014/main" id="{7731D979-72B2-FB47-8164-62C80DDE56D0}"/>
              </a:ext>
            </a:extLst>
          </p:cNvPr>
          <p:cNvSpPr>
            <a:spLocks noGrp="1"/>
          </p:cNvSpPr>
          <p:nvPr>
            <p:ph type="sldNum" sz="quarter" idx="12"/>
          </p:nvPr>
        </p:nvSpPr>
        <p:spPr/>
        <p:txBody>
          <a:bodyPr/>
          <a:lstStyle/>
          <a:p>
            <a:fld id="{8FF8CC5D-A65D-5946-99B5-645367A967AD}" type="slidenum">
              <a:rPr kumimoji="1" lang="ja-JP" altLang="en-US" smtClean="0"/>
              <a:t>86</a:t>
            </a:fld>
            <a:endParaRPr kumimoji="1" lang="ja-JP" altLang="en-US"/>
          </a:p>
        </p:txBody>
      </p:sp>
      <p:sp>
        <p:nvSpPr>
          <p:cNvPr id="4" name="円/楕円 3">
            <a:extLst>
              <a:ext uri="{FF2B5EF4-FFF2-40B4-BE49-F238E27FC236}">
                <a16:creationId xmlns:a16="http://schemas.microsoft.com/office/drawing/2014/main" id="{862CF81E-9490-2E4D-89B8-E3230DC213C5}"/>
              </a:ext>
            </a:extLst>
          </p:cNvPr>
          <p:cNvSpPr/>
          <p:nvPr/>
        </p:nvSpPr>
        <p:spPr>
          <a:xfrm>
            <a:off x="1691680" y="1052736"/>
            <a:ext cx="2880320" cy="2880320"/>
          </a:xfrm>
          <a:prstGeom prst="ellips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FD05EE4D-508A-1948-91D5-3A8CBC738848}"/>
              </a:ext>
            </a:extLst>
          </p:cNvPr>
          <p:cNvSpPr/>
          <p:nvPr/>
        </p:nvSpPr>
        <p:spPr>
          <a:xfrm>
            <a:off x="4572000" y="1124744"/>
            <a:ext cx="2880320" cy="288032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E28F7943-3BD9-5744-BFD6-7854C4E8823F}"/>
              </a:ext>
            </a:extLst>
          </p:cNvPr>
          <p:cNvSpPr/>
          <p:nvPr/>
        </p:nvSpPr>
        <p:spPr>
          <a:xfrm>
            <a:off x="3131840" y="3573016"/>
            <a:ext cx="2880320" cy="288032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C3836938-5AA9-9E49-8CB8-049F7BA2992D}"/>
              </a:ext>
            </a:extLst>
          </p:cNvPr>
          <p:cNvSpPr/>
          <p:nvPr/>
        </p:nvSpPr>
        <p:spPr>
          <a:xfrm>
            <a:off x="3131840" y="1914995"/>
            <a:ext cx="2880320" cy="2880320"/>
          </a:xfrm>
          <a:prstGeom prst="ellipse">
            <a:avLst/>
          </a:prstGeom>
          <a:solidFill>
            <a:srgbClr val="0432FF">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00674786-5786-5243-BF12-01985654D5F5}"/>
              </a:ext>
            </a:extLst>
          </p:cNvPr>
          <p:cNvSpPr txBox="1"/>
          <p:nvPr/>
        </p:nvSpPr>
        <p:spPr>
          <a:xfrm>
            <a:off x="3431658" y="2520550"/>
            <a:ext cx="954107" cy="461665"/>
          </a:xfrm>
          <a:prstGeom prst="rect">
            <a:avLst/>
          </a:prstGeom>
          <a:noFill/>
        </p:spPr>
        <p:txBody>
          <a:bodyPr wrap="none" rtlCol="0">
            <a:spAutoFit/>
          </a:bodyPr>
          <a:lstStyle/>
          <a:p>
            <a:pPr algn="ctr"/>
            <a:r>
              <a:rPr kumimoji="1" lang="ja-JP" altLang="en-US" sz="1200" b="1" dirty="0">
                <a:solidFill>
                  <a:schemeClr val="bg1"/>
                </a:solidFill>
                <a:latin typeface="Meiryo" panose="020B0604030504040204" pitchFamily="34" charset="-128"/>
                <a:ea typeface="Meiryo" panose="020B0604030504040204" pitchFamily="34" charset="-128"/>
              </a:rPr>
              <a:t>データ化</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rPr>
              <a:t>できた事実</a:t>
            </a:r>
          </a:p>
        </p:txBody>
      </p:sp>
      <p:sp>
        <p:nvSpPr>
          <p:cNvPr id="9" name="テキスト ボックス 8">
            <a:extLst>
              <a:ext uri="{FF2B5EF4-FFF2-40B4-BE49-F238E27FC236}">
                <a16:creationId xmlns:a16="http://schemas.microsoft.com/office/drawing/2014/main" id="{7750EE1D-F379-C64A-B43A-8DCD4C2BDF81}"/>
              </a:ext>
            </a:extLst>
          </p:cNvPr>
          <p:cNvSpPr txBox="1"/>
          <p:nvPr/>
        </p:nvSpPr>
        <p:spPr>
          <a:xfrm>
            <a:off x="4564041" y="2443924"/>
            <a:ext cx="1261884" cy="600164"/>
          </a:xfrm>
          <a:prstGeom prst="rect">
            <a:avLst/>
          </a:prstGeom>
          <a:noFill/>
        </p:spPr>
        <p:txBody>
          <a:bodyPr wrap="none" rtlCol="0">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数学の言葉で</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rPr>
              <a:t>表現できる処理</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en-US" altLang="ja-JP" sz="900" dirty="0">
                <a:solidFill>
                  <a:schemeClr val="bg1"/>
                </a:solidFill>
                <a:latin typeface="Meiryo" panose="020B0604030504040204" pitchFamily="34" charset="-128"/>
                <a:ea typeface="Meiryo" panose="020B0604030504040204" pitchFamily="34" charset="-128"/>
              </a:rPr>
              <a:t>(</a:t>
            </a:r>
            <a:r>
              <a:rPr lang="ja-JP" altLang="en-US" sz="900" dirty="0">
                <a:solidFill>
                  <a:schemeClr val="bg1"/>
                </a:solidFill>
                <a:latin typeface="Meiryo" panose="020B0604030504040204" pitchFamily="34" charset="-128"/>
                <a:ea typeface="Meiryo" panose="020B0604030504040204" pitchFamily="34" charset="-128"/>
              </a:rPr>
              <a:t>論理・確率・統計</a:t>
            </a:r>
            <a:r>
              <a:rPr lang="en-US" altLang="ja-JP" sz="900" dirty="0">
                <a:solidFill>
                  <a:schemeClr val="bg1"/>
                </a:solidFill>
                <a:latin typeface="Meiryo" panose="020B0604030504040204" pitchFamily="34" charset="-128"/>
                <a:ea typeface="Meiryo" panose="020B0604030504040204" pitchFamily="34" charset="-128"/>
              </a:rPr>
              <a:t>)</a:t>
            </a:r>
            <a:endParaRPr kumimoji="1" lang="en-US" altLang="ja-JP" sz="9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CF87A796-F0DD-364D-8A2E-906026F47553}"/>
              </a:ext>
            </a:extLst>
          </p:cNvPr>
          <p:cNvSpPr txBox="1"/>
          <p:nvPr/>
        </p:nvSpPr>
        <p:spPr>
          <a:xfrm>
            <a:off x="3633281" y="4128998"/>
            <a:ext cx="1877438" cy="461665"/>
          </a:xfrm>
          <a:prstGeom prst="rect">
            <a:avLst/>
          </a:prstGeom>
          <a:noFill/>
        </p:spPr>
        <p:txBody>
          <a:bodyPr wrap="none" rtlCol="0">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脳の仕組みを参考にした</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200" b="1" dirty="0">
                <a:solidFill>
                  <a:schemeClr val="bg1"/>
                </a:solidFill>
                <a:latin typeface="Meiryo" panose="020B0604030504040204" pitchFamily="34" charset="-128"/>
                <a:ea typeface="Meiryo" panose="020B0604030504040204" pitchFamily="34" charset="-128"/>
              </a:rPr>
              <a:t>数理モデル</a:t>
            </a:r>
            <a:endParaRPr kumimoji="1" lang="en-US" altLang="ja-JP" sz="1200" b="1"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1CABB080-8A36-2249-9002-1A8B43C1EB66}"/>
              </a:ext>
            </a:extLst>
          </p:cNvPr>
          <p:cNvSpPr txBox="1"/>
          <p:nvPr/>
        </p:nvSpPr>
        <p:spPr>
          <a:xfrm>
            <a:off x="3397767" y="3187977"/>
            <a:ext cx="2348465" cy="646331"/>
          </a:xfrm>
          <a:prstGeom prst="rect">
            <a:avLst/>
          </a:prstGeom>
          <a:noFill/>
        </p:spPr>
        <p:txBody>
          <a:bodyPr wrap="square" rtlCol="0">
            <a:spAutoFit/>
          </a:bodyPr>
          <a:lstStyle/>
          <a:p>
            <a:pPr algn="ctr"/>
            <a:r>
              <a:rPr lang="ja-JP" altLang="en-US" sz="2400" b="1" dirty="0">
                <a:solidFill>
                  <a:schemeClr val="bg1"/>
                </a:solidFill>
                <a:latin typeface="Meiryo" panose="020B0604030504040204" pitchFamily="34" charset="-128"/>
                <a:ea typeface="Meiryo" panose="020B0604030504040204" pitchFamily="34" charset="-128"/>
              </a:rPr>
              <a:t>人工知能</a:t>
            </a:r>
            <a:r>
              <a:rPr lang="en-US" altLang="ja-JP" sz="2400" b="1" dirty="0">
                <a:solidFill>
                  <a:schemeClr val="bg1"/>
                </a:solidFill>
                <a:latin typeface="Meiryo" panose="020B0604030504040204" pitchFamily="34" charset="-128"/>
                <a:ea typeface="Meiryo" panose="020B0604030504040204" pitchFamily="34" charset="-128"/>
              </a:rPr>
              <a:t>/AI</a:t>
            </a:r>
          </a:p>
          <a:p>
            <a:pPr algn="ctr"/>
            <a:r>
              <a:rPr kumimoji="1" lang="en-US" altLang="ja-JP" sz="1200" dirty="0">
                <a:solidFill>
                  <a:schemeClr val="bg1"/>
                </a:solidFill>
                <a:latin typeface="Meiryo" panose="020B0604030504040204" pitchFamily="34" charset="-128"/>
                <a:ea typeface="Meiryo" panose="020B0604030504040204" pitchFamily="34" charset="-128"/>
              </a:rPr>
              <a:t>Artificial Intelligence</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BDD182A4-92DB-5A4C-968D-9C270CA82684}"/>
              </a:ext>
            </a:extLst>
          </p:cNvPr>
          <p:cNvSpPr txBox="1"/>
          <p:nvPr/>
        </p:nvSpPr>
        <p:spPr>
          <a:xfrm>
            <a:off x="1835696" y="1919225"/>
            <a:ext cx="1467068" cy="707886"/>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rPr>
              <a:t>森羅万象</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dirty="0">
                <a:solidFill>
                  <a:schemeClr val="bg1"/>
                </a:solidFill>
                <a:latin typeface="Meiryo" panose="020B0604030504040204" pitchFamily="34" charset="-128"/>
                <a:ea typeface="Meiryo" panose="020B0604030504040204" pitchFamily="34" charset="-128"/>
              </a:rPr>
              <a:t>全ての事実</a:t>
            </a:r>
          </a:p>
        </p:txBody>
      </p:sp>
      <p:sp>
        <p:nvSpPr>
          <p:cNvPr id="13" name="テキスト ボックス 12">
            <a:extLst>
              <a:ext uri="{FF2B5EF4-FFF2-40B4-BE49-F238E27FC236}">
                <a16:creationId xmlns:a16="http://schemas.microsoft.com/office/drawing/2014/main" id="{16A34BB5-B02A-074C-9A8F-9DABC310ECE6}"/>
              </a:ext>
            </a:extLst>
          </p:cNvPr>
          <p:cNvSpPr txBox="1"/>
          <p:nvPr/>
        </p:nvSpPr>
        <p:spPr>
          <a:xfrm>
            <a:off x="5841236" y="1919225"/>
            <a:ext cx="1467068" cy="707886"/>
          </a:xfrm>
          <a:prstGeom prst="rect">
            <a:avLst/>
          </a:prstGeom>
          <a:noFill/>
        </p:spPr>
        <p:txBody>
          <a:bodyPr wrap="none" rtlCol="0">
            <a:spAutoFit/>
          </a:bodyPr>
          <a:lstStyle/>
          <a:p>
            <a:pPr algn="r"/>
            <a:r>
              <a:rPr kumimoji="1" lang="ja-JP" altLang="en-US" sz="2000" b="1" dirty="0">
                <a:solidFill>
                  <a:schemeClr val="bg1"/>
                </a:solidFill>
                <a:latin typeface="Meiryo" panose="020B0604030504040204" pitchFamily="34" charset="-128"/>
                <a:ea typeface="Meiryo" panose="020B0604030504040204" pitchFamily="34" charset="-128"/>
              </a:rPr>
              <a:t>人間の知性</a:t>
            </a:r>
            <a:endParaRPr kumimoji="1" lang="en-US" altLang="ja-JP" sz="2000" b="1" dirty="0">
              <a:solidFill>
                <a:schemeClr val="bg1"/>
              </a:solidFill>
              <a:latin typeface="Meiryo" panose="020B0604030504040204" pitchFamily="34" charset="-128"/>
              <a:ea typeface="Meiryo" panose="020B0604030504040204" pitchFamily="34" charset="-128"/>
            </a:endParaRPr>
          </a:p>
          <a:p>
            <a:pPr algn="r"/>
            <a:r>
              <a:rPr lang="ja-JP" altLang="en-US" sz="2000" b="1" dirty="0">
                <a:solidFill>
                  <a:schemeClr val="bg1"/>
                </a:solidFill>
                <a:latin typeface="Meiryo" panose="020B0604030504040204" pitchFamily="34" charset="-128"/>
                <a:ea typeface="Meiryo" panose="020B0604030504040204" pitchFamily="34" charset="-128"/>
              </a:rPr>
              <a:t>知的処理</a:t>
            </a:r>
            <a:endParaRPr kumimoji="1" lang="ja-JP" altLang="en-US" sz="2000" b="1"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FBE20DC-4C54-8E42-90D3-92DCF264E015}"/>
              </a:ext>
            </a:extLst>
          </p:cNvPr>
          <p:cNvSpPr txBox="1"/>
          <p:nvPr/>
        </p:nvSpPr>
        <p:spPr>
          <a:xfrm>
            <a:off x="3838466" y="5257464"/>
            <a:ext cx="1467068" cy="400110"/>
          </a:xfrm>
          <a:prstGeom prst="rect">
            <a:avLst/>
          </a:prstGeom>
          <a:noFill/>
        </p:spPr>
        <p:txBody>
          <a:bodyPr wrap="none" rtlCol="0">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rPr>
              <a:t>脳の仕組み</a:t>
            </a:r>
          </a:p>
        </p:txBody>
      </p:sp>
      <p:sp>
        <p:nvSpPr>
          <p:cNvPr id="15" name="テキスト ボックス 14">
            <a:extLst>
              <a:ext uri="{FF2B5EF4-FFF2-40B4-BE49-F238E27FC236}">
                <a16:creationId xmlns:a16="http://schemas.microsoft.com/office/drawing/2014/main" id="{C89134CF-9152-8046-852B-04C8166C5508}"/>
              </a:ext>
            </a:extLst>
          </p:cNvPr>
          <p:cNvSpPr txBox="1"/>
          <p:nvPr/>
        </p:nvSpPr>
        <p:spPr>
          <a:xfrm>
            <a:off x="3966705" y="899090"/>
            <a:ext cx="1210589" cy="584775"/>
          </a:xfrm>
          <a:prstGeom prst="rect">
            <a:avLst/>
          </a:prstGeom>
          <a:noFill/>
        </p:spPr>
        <p:txBody>
          <a:bodyPr wrap="none" rtlCol="0">
            <a:spAutoFit/>
          </a:bodyPr>
          <a:lstStyle/>
          <a:p>
            <a:pPr algn="ctr"/>
            <a:r>
              <a:rPr kumimoji="1" lang="ja-JP" altLang="en-US" sz="1600" dirty="0">
                <a:solidFill>
                  <a:srgbClr val="0432FF"/>
                </a:solidFill>
                <a:latin typeface="Meiryo" panose="020B0604030504040204" pitchFamily="34" charset="-128"/>
                <a:ea typeface="Meiryo" panose="020B0604030504040204" pitchFamily="34" charset="-128"/>
              </a:rPr>
              <a:t>人間を</a:t>
            </a:r>
            <a:endParaRPr kumimoji="1" lang="en-US" altLang="ja-JP" sz="1600" dirty="0">
              <a:solidFill>
                <a:srgbClr val="0432FF"/>
              </a:solidFill>
              <a:latin typeface="Meiryo" panose="020B0604030504040204" pitchFamily="34" charset="-128"/>
              <a:ea typeface="Meiryo" panose="020B0604030504040204" pitchFamily="34" charset="-128"/>
            </a:endParaRPr>
          </a:p>
          <a:p>
            <a:pPr algn="ctr"/>
            <a:r>
              <a:rPr kumimoji="1" lang="ja-JP" altLang="en-US" sz="1600" dirty="0">
                <a:solidFill>
                  <a:srgbClr val="0432FF"/>
                </a:solidFill>
                <a:latin typeface="Meiryo" panose="020B0604030504040204" pitchFamily="34" charset="-128"/>
                <a:ea typeface="Meiryo" panose="020B0604030504040204" pitchFamily="34" charset="-128"/>
              </a:rPr>
              <a:t>支配する？</a:t>
            </a:r>
          </a:p>
        </p:txBody>
      </p:sp>
      <p:sp>
        <p:nvSpPr>
          <p:cNvPr id="16" name="テキスト ボックス 15">
            <a:extLst>
              <a:ext uri="{FF2B5EF4-FFF2-40B4-BE49-F238E27FC236}">
                <a16:creationId xmlns:a16="http://schemas.microsoft.com/office/drawing/2014/main" id="{464C8379-36CE-0C47-9A80-64C7C567F537}"/>
              </a:ext>
            </a:extLst>
          </p:cNvPr>
          <p:cNvSpPr txBox="1"/>
          <p:nvPr/>
        </p:nvSpPr>
        <p:spPr>
          <a:xfrm>
            <a:off x="1403648" y="3992744"/>
            <a:ext cx="1826141" cy="584775"/>
          </a:xfrm>
          <a:prstGeom prst="rect">
            <a:avLst/>
          </a:prstGeom>
          <a:noFill/>
        </p:spPr>
        <p:txBody>
          <a:bodyPr wrap="none" rtlCol="0">
            <a:spAutoFit/>
          </a:bodyPr>
          <a:lstStyle/>
          <a:p>
            <a:r>
              <a:rPr kumimoji="1" lang="ja-JP" altLang="en-US" sz="1600" dirty="0">
                <a:solidFill>
                  <a:srgbClr val="0432FF"/>
                </a:solidFill>
                <a:latin typeface="Meiryo" panose="020B0604030504040204" pitchFamily="34" charset="-128"/>
                <a:ea typeface="Meiryo" panose="020B0604030504040204" pitchFamily="34" charset="-128"/>
              </a:rPr>
              <a:t>シンギュラリティ</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dirty="0">
                <a:solidFill>
                  <a:srgbClr val="0432FF"/>
                </a:solidFill>
                <a:latin typeface="Meiryo" panose="020B0604030504040204" pitchFamily="34" charset="-128"/>
                <a:ea typeface="Meiryo" panose="020B0604030504040204" pitchFamily="34" charset="-128"/>
              </a:rPr>
              <a:t>が到来する？</a:t>
            </a:r>
            <a:endParaRPr kumimoji="1" lang="ja-JP" altLang="en-US" sz="1600" dirty="0">
              <a:solidFill>
                <a:srgbClr val="0432FF"/>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4A6104A5-1414-4F4C-B2CC-73AB7AC5CC57}"/>
              </a:ext>
            </a:extLst>
          </p:cNvPr>
          <p:cNvSpPr txBox="1"/>
          <p:nvPr/>
        </p:nvSpPr>
        <p:spPr>
          <a:xfrm>
            <a:off x="6415652" y="4175077"/>
            <a:ext cx="1210588" cy="338554"/>
          </a:xfrm>
          <a:prstGeom prst="rect">
            <a:avLst/>
          </a:prstGeom>
          <a:noFill/>
        </p:spPr>
        <p:txBody>
          <a:bodyPr wrap="none" rtlCol="0">
            <a:spAutoFit/>
          </a:bodyPr>
          <a:lstStyle/>
          <a:p>
            <a:r>
              <a:rPr lang="ja-JP" altLang="en-US" sz="1600" dirty="0">
                <a:solidFill>
                  <a:srgbClr val="0432FF"/>
                </a:solidFill>
                <a:latin typeface="Meiryo" panose="020B0604030504040204" pitchFamily="34" charset="-128"/>
                <a:ea typeface="Meiryo" panose="020B0604030504040204" pitchFamily="34" charset="-128"/>
              </a:rPr>
              <a:t>神になる？</a:t>
            </a:r>
            <a:endParaRPr kumimoji="1" lang="ja-JP" altLang="en-US" sz="1600" dirty="0">
              <a:solidFill>
                <a:srgbClr val="0432FF"/>
              </a:solidFill>
              <a:latin typeface="Meiryo" panose="020B0604030504040204" pitchFamily="34" charset="-128"/>
              <a:ea typeface="Meiryo" panose="020B0604030504040204" pitchFamily="34" charset="-128"/>
            </a:endParaRPr>
          </a:p>
        </p:txBody>
      </p:sp>
      <p:pic>
        <p:nvPicPr>
          <p:cNvPr id="18" name="図 17">
            <a:extLst>
              <a:ext uri="{FF2B5EF4-FFF2-40B4-BE49-F238E27FC236}">
                <a16:creationId xmlns:a16="http://schemas.microsoft.com/office/drawing/2014/main" id="{D856E87E-E2AC-D04B-A4C3-8F2DF0097928}"/>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1691680" y="3804569"/>
            <a:ext cx="980728" cy="980728"/>
          </a:xfrm>
          <a:prstGeom prst="rect">
            <a:avLst/>
          </a:prstGeom>
        </p:spPr>
      </p:pic>
      <p:pic>
        <p:nvPicPr>
          <p:cNvPr id="19" name="図 18">
            <a:extLst>
              <a:ext uri="{FF2B5EF4-FFF2-40B4-BE49-F238E27FC236}">
                <a16:creationId xmlns:a16="http://schemas.microsoft.com/office/drawing/2014/main" id="{74F14516-EADB-E941-99C5-A28B124FF341}"/>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6471592" y="3794767"/>
            <a:ext cx="980728" cy="980728"/>
          </a:xfrm>
          <a:prstGeom prst="rect">
            <a:avLst/>
          </a:prstGeom>
        </p:spPr>
      </p:pic>
      <p:pic>
        <p:nvPicPr>
          <p:cNvPr id="20" name="図 19">
            <a:extLst>
              <a:ext uri="{FF2B5EF4-FFF2-40B4-BE49-F238E27FC236}">
                <a16:creationId xmlns:a16="http://schemas.microsoft.com/office/drawing/2014/main" id="{45317C4D-D9FE-8F4D-B418-39472100EBDD}"/>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4118451" y="699875"/>
            <a:ext cx="980728" cy="980728"/>
          </a:xfrm>
          <a:prstGeom prst="rect">
            <a:avLst/>
          </a:prstGeom>
        </p:spPr>
      </p:pic>
      <p:sp>
        <p:nvSpPr>
          <p:cNvPr id="21" name="テキスト ボックス 20">
            <a:extLst>
              <a:ext uri="{FF2B5EF4-FFF2-40B4-BE49-F238E27FC236}">
                <a16:creationId xmlns:a16="http://schemas.microsoft.com/office/drawing/2014/main" id="{D2544DE0-DC90-7741-A1A5-C1CB2317C4C8}"/>
              </a:ext>
            </a:extLst>
          </p:cNvPr>
          <p:cNvSpPr txBox="1"/>
          <p:nvPr/>
        </p:nvSpPr>
        <p:spPr>
          <a:xfrm>
            <a:off x="6012160" y="2574886"/>
            <a:ext cx="1261884" cy="253916"/>
          </a:xfrm>
          <a:prstGeom prst="rect">
            <a:avLst/>
          </a:prstGeom>
          <a:noFill/>
        </p:spPr>
        <p:txBody>
          <a:bodyPr wrap="none" rtlCol="0">
            <a:spAutoFit/>
          </a:bodyPr>
          <a:lstStyle/>
          <a:p>
            <a:r>
              <a:rPr kumimoji="1" lang="ja-JP" altLang="en-US" sz="1050" dirty="0">
                <a:solidFill>
                  <a:schemeClr val="bg1"/>
                </a:solidFill>
                <a:latin typeface="Meiryo" panose="020B0604030504040204" pitchFamily="34" charset="-128"/>
                <a:ea typeface="Meiryo" panose="020B0604030504040204" pitchFamily="34" charset="-128"/>
              </a:rPr>
              <a:t>意識</a:t>
            </a:r>
            <a:r>
              <a:rPr lang="ja-JP" altLang="en-US" sz="1050" dirty="0">
                <a:solidFill>
                  <a:schemeClr val="bg1"/>
                </a:solidFill>
                <a:latin typeface="Meiryo" panose="020B0604030504040204" pitchFamily="34" charset="-128"/>
                <a:ea typeface="Meiryo" panose="020B0604030504040204" pitchFamily="34" charset="-128"/>
              </a:rPr>
              <a:t>・意味・</a:t>
            </a:r>
            <a:r>
              <a:rPr kumimoji="1" lang="ja-JP" altLang="en-US" sz="1050" dirty="0">
                <a:solidFill>
                  <a:schemeClr val="bg1"/>
                </a:solidFill>
                <a:latin typeface="Meiryo" panose="020B0604030504040204" pitchFamily="34" charset="-128"/>
                <a:ea typeface="Meiryo" panose="020B0604030504040204" pitchFamily="34" charset="-128"/>
              </a:rPr>
              <a:t>常識</a:t>
            </a:r>
          </a:p>
        </p:txBody>
      </p:sp>
      <p:sp>
        <p:nvSpPr>
          <p:cNvPr id="22" name="テキスト ボックス 21">
            <a:extLst>
              <a:ext uri="{FF2B5EF4-FFF2-40B4-BE49-F238E27FC236}">
                <a16:creationId xmlns:a16="http://schemas.microsoft.com/office/drawing/2014/main" id="{45B6EFAD-3FD7-2A42-AA1B-48293E7F5461}"/>
              </a:ext>
            </a:extLst>
          </p:cNvPr>
          <p:cNvSpPr txBox="1"/>
          <p:nvPr/>
        </p:nvSpPr>
        <p:spPr>
          <a:xfrm>
            <a:off x="5510719" y="6111329"/>
            <a:ext cx="3647152" cy="369332"/>
          </a:xfrm>
          <a:prstGeom prst="rect">
            <a:avLst/>
          </a:prstGeom>
          <a:noFill/>
        </p:spPr>
        <p:txBody>
          <a:bodyPr wrap="none" rtlCol="0">
            <a:spAutoFit/>
          </a:bodyPr>
          <a:lstStyle/>
          <a:p>
            <a:r>
              <a:rPr kumimoji="1" lang="ja-JP" altLang="en-US" dirty="0">
                <a:solidFill>
                  <a:srgbClr val="FF0000"/>
                </a:solidFill>
                <a:latin typeface="Meiryo" panose="020B0604030504040204" pitchFamily="34" charset="-128"/>
                <a:ea typeface="Meiryo" panose="020B0604030504040204" pitchFamily="34" charset="-128"/>
              </a:rPr>
              <a:t>だから安心というわけではない</a:t>
            </a:r>
            <a:r>
              <a:rPr lang="ja-JP" altLang="en-US" dirty="0">
                <a:solidFill>
                  <a:srgbClr val="FF0000"/>
                </a:solidFill>
                <a:latin typeface="Meiryo" panose="020B0604030504040204" pitchFamily="34" charset="-128"/>
                <a:ea typeface="Meiryo" panose="020B0604030504040204" pitchFamily="34" charset="-128"/>
              </a:rPr>
              <a:t>！</a:t>
            </a:r>
            <a:endParaRPr kumimoji="1" lang="ja-JP" altLang="en-US" dirty="0">
              <a:solidFill>
                <a:srgbClr val="FF000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04252DE-8E86-DC47-9056-ED63159324B8}"/>
              </a:ext>
            </a:extLst>
          </p:cNvPr>
          <p:cNvSpPr txBox="1"/>
          <p:nvPr/>
        </p:nvSpPr>
        <p:spPr>
          <a:xfrm>
            <a:off x="107504" y="6115239"/>
            <a:ext cx="3666388" cy="369332"/>
          </a:xfrm>
          <a:prstGeom prst="rect">
            <a:avLst/>
          </a:prstGeom>
          <a:noFill/>
        </p:spPr>
        <p:txBody>
          <a:bodyPr wrap="none" rtlCol="0">
            <a:spAutoFit/>
          </a:bodyPr>
          <a:lstStyle/>
          <a:p>
            <a:r>
              <a:rPr kumimoji="1" lang="en-US" altLang="ja-JP" dirty="0">
                <a:solidFill>
                  <a:srgbClr val="0432FF"/>
                </a:solidFill>
                <a:latin typeface="Meiryo" panose="020B0604030504040204" pitchFamily="34" charset="-128"/>
                <a:ea typeface="Meiryo" panose="020B0604030504040204" pitchFamily="34" charset="-128"/>
              </a:rPr>
              <a:t>AI</a:t>
            </a:r>
            <a:r>
              <a:rPr kumimoji="1" lang="ja-JP" altLang="en-US" dirty="0">
                <a:solidFill>
                  <a:srgbClr val="0432FF"/>
                </a:solidFill>
                <a:latin typeface="Meiryo" panose="020B0604030504040204" pitchFamily="34" charset="-128"/>
                <a:ea typeface="Meiryo" panose="020B0604030504040204" pitchFamily="34" charset="-128"/>
              </a:rPr>
              <a:t>は知性の一部を代替するだけ。</a:t>
            </a:r>
          </a:p>
        </p:txBody>
      </p:sp>
    </p:spTree>
    <p:extLst>
      <p:ext uri="{BB962C8B-B14F-4D97-AF65-F5344CB8AC3E}">
        <p14:creationId xmlns:p14="http://schemas.microsoft.com/office/powerpoint/2010/main" val="196736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par>
                                <p:cTn id="25" presetID="9"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par>
                                <p:cTn id="28" presetID="9"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1+#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2" grpId="0"/>
      <p:bldP spid="2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A5EF6-75E4-E84A-8610-CE5BC88D9E45}"/>
              </a:ext>
            </a:extLst>
          </p:cNvPr>
          <p:cNvSpPr>
            <a:spLocks noGrp="1"/>
          </p:cNvSpPr>
          <p:nvPr>
            <p:ph type="title"/>
          </p:nvPr>
        </p:nvSpPr>
        <p:spPr/>
        <p:txBody>
          <a:bodyPr/>
          <a:lstStyle/>
          <a:p>
            <a:r>
              <a:rPr kumimoji="1" lang="ja-JP" altLang="en-US" dirty="0"/>
              <a:t>「東ロボくん」の実力と代替可能な職業</a:t>
            </a:r>
          </a:p>
        </p:txBody>
      </p:sp>
      <p:sp>
        <p:nvSpPr>
          <p:cNvPr id="3" name="スライド番号プレースホルダー 2">
            <a:extLst>
              <a:ext uri="{FF2B5EF4-FFF2-40B4-BE49-F238E27FC236}">
                <a16:creationId xmlns:a16="http://schemas.microsoft.com/office/drawing/2014/main" id="{6DFEAE15-6418-F145-88DB-F8427A207E68}"/>
              </a:ext>
            </a:extLst>
          </p:cNvPr>
          <p:cNvSpPr>
            <a:spLocks noGrp="1"/>
          </p:cNvSpPr>
          <p:nvPr>
            <p:ph type="sldNum" sz="quarter" idx="12"/>
          </p:nvPr>
        </p:nvSpPr>
        <p:spPr>
          <a:xfrm>
            <a:off x="6932246" y="6507686"/>
            <a:ext cx="2133600" cy="217800"/>
          </a:xfrm>
        </p:spPr>
        <p:txBody>
          <a:bodyPr/>
          <a:lstStyle/>
          <a:p>
            <a:fld id="{8FF8CC5D-A65D-5946-99B5-645367A967AD}" type="slidenum">
              <a:rPr kumimoji="1" lang="ja-JP" altLang="en-US" smtClean="0"/>
              <a:t>87</a:t>
            </a:fld>
            <a:endParaRPr kumimoji="1" lang="ja-JP" altLang="en-US"/>
          </a:p>
        </p:txBody>
      </p:sp>
      <p:pic>
        <p:nvPicPr>
          <p:cNvPr id="4" name="図 3">
            <a:extLst>
              <a:ext uri="{FF2B5EF4-FFF2-40B4-BE49-F238E27FC236}">
                <a16:creationId xmlns:a16="http://schemas.microsoft.com/office/drawing/2014/main" id="{45687B7F-0F6A-C14D-BF54-0B135BD56643}"/>
              </a:ext>
            </a:extLst>
          </p:cNvPr>
          <p:cNvPicPr>
            <a:picLocks noChangeAspect="1"/>
          </p:cNvPicPr>
          <p:nvPr/>
        </p:nvPicPr>
        <p:blipFill>
          <a:blip r:embed="rId2"/>
          <a:stretch>
            <a:fillRect/>
          </a:stretch>
        </p:blipFill>
        <p:spPr>
          <a:xfrm>
            <a:off x="2781649" y="800708"/>
            <a:ext cx="6128340" cy="2520280"/>
          </a:xfrm>
          <a:prstGeom prst="rect">
            <a:avLst/>
          </a:prstGeom>
        </p:spPr>
      </p:pic>
      <p:pic>
        <p:nvPicPr>
          <p:cNvPr id="5" name="図 4">
            <a:extLst>
              <a:ext uri="{FF2B5EF4-FFF2-40B4-BE49-F238E27FC236}">
                <a16:creationId xmlns:a16="http://schemas.microsoft.com/office/drawing/2014/main" id="{C997AA31-AC41-A04A-B316-4E2B5FB3F2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385" y="800708"/>
            <a:ext cx="2376264" cy="1782198"/>
          </a:xfrm>
          <a:prstGeom prst="rect">
            <a:avLst/>
          </a:prstGeom>
        </p:spPr>
      </p:pic>
      <p:sp>
        <p:nvSpPr>
          <p:cNvPr id="6" name="正方形/長方形 5">
            <a:extLst>
              <a:ext uri="{FF2B5EF4-FFF2-40B4-BE49-F238E27FC236}">
                <a16:creationId xmlns:a16="http://schemas.microsoft.com/office/drawing/2014/main" id="{30C4163A-49B7-874A-B13E-A91CFBA98A0E}"/>
              </a:ext>
            </a:extLst>
          </p:cNvPr>
          <p:cNvSpPr/>
          <p:nvPr/>
        </p:nvSpPr>
        <p:spPr>
          <a:xfrm>
            <a:off x="251520" y="782610"/>
            <a:ext cx="8496944" cy="19811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DD2FBA13-D6B5-4243-A60F-589774189BBE}"/>
              </a:ext>
            </a:extLst>
          </p:cNvPr>
          <p:cNvSpPr/>
          <p:nvPr/>
        </p:nvSpPr>
        <p:spPr>
          <a:xfrm>
            <a:off x="251520" y="2384884"/>
            <a:ext cx="8496944" cy="73808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91F6323-AF76-5E42-92DE-9AAAEE59B1A3}"/>
              </a:ext>
            </a:extLst>
          </p:cNvPr>
          <p:cNvSpPr txBox="1"/>
          <p:nvPr/>
        </p:nvSpPr>
        <p:spPr>
          <a:xfrm>
            <a:off x="524257" y="2476635"/>
            <a:ext cx="8095486" cy="646331"/>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国公立大学</a:t>
            </a:r>
            <a:r>
              <a:rPr lang="en-US" altLang="ja-JP" dirty="0">
                <a:latin typeface="Meiryo" panose="020B0604030504040204" pitchFamily="34" charset="-128"/>
                <a:ea typeface="Meiryo" panose="020B0604030504040204" pitchFamily="34" charset="-128"/>
              </a:rPr>
              <a:t>	</a:t>
            </a:r>
            <a:r>
              <a:rPr kumimoji="1" lang="en-US" altLang="ja-JP" dirty="0">
                <a:latin typeface="Meiryo" panose="020B0604030504040204" pitchFamily="34" charset="-128"/>
                <a:ea typeface="Meiryo" panose="020B0604030504040204" pitchFamily="34" charset="-128"/>
              </a:rPr>
              <a:t>172</a:t>
            </a:r>
            <a:r>
              <a:rPr kumimoji="1" lang="ja-JP" altLang="en-US" dirty="0">
                <a:latin typeface="Meiryo" panose="020B0604030504040204" pitchFamily="34" charset="-128"/>
                <a:ea typeface="Meiryo" panose="020B0604030504040204" pitchFamily="34" charset="-128"/>
              </a:rPr>
              <a:t>校　内</a:t>
            </a:r>
            <a:r>
              <a:rPr lang="en-US" altLang="ja-JP" dirty="0">
                <a:latin typeface="Meiryo" panose="020B0604030504040204" pitchFamily="34" charset="-128"/>
                <a:ea typeface="Meiryo" panose="020B0604030504040204" pitchFamily="34" charset="-128"/>
              </a:rPr>
              <a:t>  </a:t>
            </a:r>
            <a:r>
              <a:rPr kumimoji="1" lang="en-US" altLang="ja-JP" dirty="0">
                <a:latin typeface="Meiryo" panose="020B0604030504040204" pitchFamily="34" charset="-128"/>
                <a:ea typeface="Meiryo" panose="020B0604030504040204" pitchFamily="34" charset="-128"/>
              </a:rPr>
              <a:t>23</a:t>
            </a:r>
            <a:r>
              <a:rPr lang="ja-JP" altLang="en-US" dirty="0">
                <a:latin typeface="Meiryo" panose="020B0604030504040204" pitchFamily="34" charset="-128"/>
                <a:ea typeface="Meiryo" panose="020B0604030504040204" pitchFamily="34" charset="-128"/>
              </a:rPr>
              <a:t>校</a:t>
            </a:r>
            <a:r>
              <a:rPr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　</a:t>
            </a:r>
            <a:r>
              <a:rPr lang="en-US" altLang="ja-JP" dirty="0">
                <a:latin typeface="Meiryo" panose="020B0604030504040204" pitchFamily="34" charset="-128"/>
                <a:ea typeface="Meiryo" panose="020B0604030504040204" pitchFamily="34" charset="-128"/>
              </a:rPr>
              <a:t> 30</a:t>
            </a:r>
            <a:r>
              <a:rPr lang="ja-JP" altLang="en-US" dirty="0">
                <a:latin typeface="Meiryo" panose="020B0604030504040204" pitchFamily="34" charset="-128"/>
                <a:ea typeface="Meiryo" panose="020B0604030504040204" pitchFamily="34" charset="-128"/>
              </a:rPr>
              <a:t>学部</a:t>
            </a:r>
            <a:r>
              <a:rPr lang="en-US" altLang="ja-JP" dirty="0">
                <a:latin typeface="Meiryo" panose="020B0604030504040204" pitchFamily="34" charset="-128"/>
                <a:ea typeface="Meiryo" panose="020B0604030504040204" pitchFamily="34" charset="-128"/>
              </a:rPr>
              <a:t>    53</a:t>
            </a:r>
            <a:r>
              <a:rPr lang="ja-JP" altLang="en-US" dirty="0">
                <a:latin typeface="Meiryo" panose="020B0604030504040204" pitchFamily="34" charset="-128"/>
                <a:ea typeface="Meiryo" panose="020B0604030504040204" pitchFamily="34" charset="-128"/>
              </a:rPr>
              <a:t>学科　</a:t>
            </a:r>
            <a:r>
              <a:rPr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合否判定</a:t>
            </a:r>
            <a:r>
              <a:rPr lang="en-US" altLang="ja-JP" dirty="0">
                <a:latin typeface="Meiryo" panose="020B0604030504040204" pitchFamily="34" charset="-128"/>
                <a:ea typeface="Meiryo" panose="020B0604030504040204" pitchFamily="34" charset="-128"/>
              </a:rPr>
              <a:t>80%</a:t>
            </a:r>
            <a:r>
              <a:rPr lang="ja-JP" altLang="en-US" dirty="0">
                <a:latin typeface="Meiryo" panose="020B0604030504040204" pitchFamily="34" charset="-128"/>
                <a:ea typeface="Meiryo" panose="020B0604030504040204" pitchFamily="34" charset="-128"/>
              </a:rPr>
              <a:t>以上</a:t>
            </a:r>
            <a:endParaRPr lang="en-US" altLang="ja-JP" dirty="0">
              <a:latin typeface="Meiryo" panose="020B0604030504040204" pitchFamily="34" charset="-128"/>
              <a:ea typeface="Meiryo" panose="020B0604030504040204" pitchFamily="34" charset="-128"/>
            </a:endParaRPr>
          </a:p>
          <a:p>
            <a:r>
              <a:rPr kumimoji="1" lang="ja-JP" altLang="en-US" dirty="0">
                <a:latin typeface="Meiryo" panose="020B0604030504040204" pitchFamily="34" charset="-128"/>
                <a:ea typeface="Meiryo" panose="020B0604030504040204" pitchFamily="34" charset="-128"/>
              </a:rPr>
              <a:t>私立大学</a:t>
            </a:r>
            <a:r>
              <a:rPr kumimoji="1" lang="en-US" altLang="ja-JP" dirty="0">
                <a:latin typeface="Meiryo" panose="020B0604030504040204" pitchFamily="34" charset="-128"/>
                <a:ea typeface="Meiryo" panose="020B0604030504040204" pitchFamily="34" charset="-128"/>
              </a:rPr>
              <a:t>	584</a:t>
            </a:r>
            <a:r>
              <a:rPr kumimoji="1" lang="ja-JP" altLang="en-US" dirty="0">
                <a:latin typeface="Meiryo" panose="020B0604030504040204" pitchFamily="34" charset="-128"/>
                <a:ea typeface="Meiryo" panose="020B0604030504040204" pitchFamily="34" charset="-128"/>
              </a:rPr>
              <a:t>校　内</a:t>
            </a:r>
            <a:r>
              <a:rPr kumimoji="1" lang="en-US" altLang="ja-JP" dirty="0">
                <a:latin typeface="Meiryo" panose="020B0604030504040204" pitchFamily="34" charset="-128"/>
                <a:ea typeface="Meiryo" panose="020B0604030504040204" pitchFamily="34" charset="-128"/>
              </a:rPr>
              <a:t>512</a:t>
            </a:r>
            <a:r>
              <a:rPr kumimoji="1" lang="ja-JP" altLang="en-US" dirty="0">
                <a:latin typeface="Meiryo" panose="020B0604030504040204" pitchFamily="34" charset="-128"/>
                <a:ea typeface="Meiryo" panose="020B0604030504040204" pitchFamily="34" charset="-128"/>
              </a:rPr>
              <a:t>校</a:t>
            </a:r>
            <a:r>
              <a:rPr kumimoji="1" lang="en-US" altLang="ja-JP" dirty="0">
                <a:latin typeface="Meiryo" panose="020B0604030504040204" pitchFamily="34" charset="-128"/>
                <a:ea typeface="Meiryo" panose="020B0604030504040204" pitchFamily="34" charset="-128"/>
              </a:rPr>
              <a:t> 1343</a:t>
            </a:r>
            <a:r>
              <a:rPr kumimoji="1" lang="ja-JP" altLang="en-US" dirty="0">
                <a:latin typeface="Meiryo" panose="020B0604030504040204" pitchFamily="34" charset="-128"/>
                <a:ea typeface="Meiryo" panose="020B0604030504040204" pitchFamily="34" charset="-128"/>
              </a:rPr>
              <a:t>学部</a:t>
            </a:r>
            <a:r>
              <a:rPr kumimoji="1" lang="en-US" altLang="ja-JP" dirty="0">
                <a:latin typeface="Meiryo" panose="020B0604030504040204" pitchFamily="34" charset="-128"/>
                <a:ea typeface="Meiryo" panose="020B0604030504040204" pitchFamily="34" charset="-128"/>
              </a:rPr>
              <a:t> 2993</a:t>
            </a:r>
            <a:r>
              <a:rPr kumimoji="1" lang="ja-JP" altLang="en-US" dirty="0">
                <a:latin typeface="Meiryo" panose="020B0604030504040204" pitchFamily="34" charset="-128"/>
                <a:ea typeface="Meiryo" panose="020B0604030504040204" pitchFamily="34" charset="-128"/>
              </a:rPr>
              <a:t>学科　　</a:t>
            </a:r>
            <a:r>
              <a:rPr kumimoji="1"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合否判定</a:t>
            </a:r>
            <a:r>
              <a:rPr lang="en-US" altLang="ja-JP" dirty="0">
                <a:latin typeface="Meiryo" panose="020B0604030504040204" pitchFamily="34" charset="-128"/>
                <a:ea typeface="Meiryo" panose="020B0604030504040204" pitchFamily="34" charset="-128"/>
              </a:rPr>
              <a:t>80%</a:t>
            </a:r>
            <a:r>
              <a:rPr lang="ja-JP" altLang="en-US" dirty="0">
                <a:latin typeface="Meiryo" panose="020B0604030504040204" pitchFamily="34" charset="-128"/>
                <a:ea typeface="Meiryo" panose="020B0604030504040204" pitchFamily="34" charset="-128"/>
              </a:rPr>
              <a:t>以上</a:t>
            </a:r>
            <a:endParaRPr kumimoji="1" lang="ja-JP" altLang="en-US" dirty="0">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92CEC191-262F-2940-AA02-B4737FF7E8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5915" y="2977313"/>
            <a:ext cx="8812170" cy="3600400"/>
          </a:xfrm>
          <a:prstGeom prst="rect">
            <a:avLst/>
          </a:prstGeom>
        </p:spPr>
      </p:pic>
      <p:sp>
        <p:nvSpPr>
          <p:cNvPr id="9" name="四角形吹き出し 8">
            <a:extLst>
              <a:ext uri="{FF2B5EF4-FFF2-40B4-BE49-F238E27FC236}">
                <a16:creationId xmlns:a16="http://schemas.microsoft.com/office/drawing/2014/main" id="{16838BC1-E1C8-D04F-9736-6EFD7B052DD3}"/>
              </a:ext>
            </a:extLst>
          </p:cNvPr>
          <p:cNvSpPr/>
          <p:nvPr/>
        </p:nvSpPr>
        <p:spPr>
          <a:xfrm>
            <a:off x="6590026" y="3097704"/>
            <a:ext cx="2148589" cy="315035"/>
          </a:xfrm>
          <a:prstGeom prst="wedgeRectCallout">
            <a:avLst>
              <a:gd name="adj1" fmla="val -33955"/>
              <a:gd name="adj2" fmla="val -6890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rgbClr val="FFFFFF"/>
                </a:solidFill>
                <a:latin typeface="Meiryo" panose="020B0604030504040204" pitchFamily="34" charset="-128"/>
                <a:ea typeface="Meiryo" panose="020B0604030504040204" pitchFamily="34" charset="-128"/>
                <a:cs typeface="ＭＳ Ｐゴシック"/>
              </a:rPr>
              <a:t>MARCH /</a:t>
            </a:r>
            <a:r>
              <a:rPr lang="ja-JP" altLang="en-US" sz="1050" dirty="0">
                <a:solidFill>
                  <a:srgbClr val="FFFFFF"/>
                </a:solidFill>
                <a:latin typeface="Meiryo" panose="020B0604030504040204" pitchFamily="34" charset="-128"/>
                <a:ea typeface="Meiryo" panose="020B0604030504040204" pitchFamily="34" charset="-128"/>
                <a:cs typeface="ＭＳ Ｐゴシック"/>
              </a:rPr>
              <a:t>関関同立の学科を含む</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06848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E6F9E4-0AB5-BC41-99CF-186111EDD816}"/>
              </a:ext>
            </a:extLst>
          </p:cNvPr>
          <p:cNvSpPr>
            <a:spLocks noGrp="1"/>
          </p:cNvSpPr>
          <p:nvPr>
            <p:ph type="title"/>
          </p:nvPr>
        </p:nvSpPr>
        <p:spPr/>
        <p:txBody>
          <a:bodyPr/>
          <a:lstStyle/>
          <a:p>
            <a:r>
              <a:rPr kumimoji="1" lang="en-US" altLang="ja-JP" dirty="0"/>
              <a:t>AI</a:t>
            </a:r>
            <a:r>
              <a:rPr kumimoji="1" lang="ja-JP" altLang="en-US"/>
              <a:t>などの技術を活用して事務作業を合理化</a:t>
            </a:r>
          </a:p>
        </p:txBody>
      </p:sp>
      <p:sp>
        <p:nvSpPr>
          <p:cNvPr id="3" name="スライド番号プレースホルダー 2">
            <a:extLst>
              <a:ext uri="{FF2B5EF4-FFF2-40B4-BE49-F238E27FC236}">
                <a16:creationId xmlns:a16="http://schemas.microsoft.com/office/drawing/2014/main" id="{A2C8219A-8C0B-C54A-913E-93976F783B0B}"/>
              </a:ext>
            </a:extLst>
          </p:cNvPr>
          <p:cNvSpPr>
            <a:spLocks noGrp="1"/>
          </p:cNvSpPr>
          <p:nvPr>
            <p:ph type="sldNum" sz="quarter" idx="12"/>
          </p:nvPr>
        </p:nvSpPr>
        <p:spPr/>
        <p:txBody>
          <a:bodyPr/>
          <a:lstStyle/>
          <a:p>
            <a:fld id="{8FF8CC5D-A65D-5946-99B5-645367A967AD}" type="slidenum">
              <a:rPr kumimoji="1" lang="ja-JP" altLang="en-US" smtClean="0"/>
              <a:t>88</a:t>
            </a:fld>
            <a:endParaRPr kumimoji="1" lang="ja-JP" altLang="en-US"/>
          </a:p>
        </p:txBody>
      </p:sp>
      <p:pic>
        <p:nvPicPr>
          <p:cNvPr id="4" name="図 3">
            <a:extLst>
              <a:ext uri="{FF2B5EF4-FFF2-40B4-BE49-F238E27FC236}">
                <a16:creationId xmlns:a16="http://schemas.microsoft.com/office/drawing/2014/main" id="{785C72A6-F7A4-CB4C-A888-D9B019575F24}"/>
              </a:ext>
            </a:extLst>
          </p:cNvPr>
          <p:cNvPicPr>
            <a:picLocks noChangeAspect="1"/>
          </p:cNvPicPr>
          <p:nvPr/>
        </p:nvPicPr>
        <p:blipFill>
          <a:blip r:embed="rId3"/>
          <a:stretch>
            <a:fillRect/>
          </a:stretch>
        </p:blipFill>
        <p:spPr>
          <a:xfrm>
            <a:off x="4492395" y="842276"/>
            <a:ext cx="4480322" cy="2829004"/>
          </a:xfrm>
          <a:prstGeom prst="rect">
            <a:avLst/>
          </a:prstGeom>
          <a:ln>
            <a:noFill/>
          </a:ln>
          <a:effectLst>
            <a:outerShdw blurRad="292100" dist="139700" dir="2700000" algn="tl" rotWithShape="0">
              <a:srgbClr val="333333">
                <a:alpha val="65000"/>
              </a:srgbClr>
            </a:outerShdw>
          </a:effectLst>
        </p:spPr>
      </p:pic>
      <p:sp>
        <p:nvSpPr>
          <p:cNvPr id="5" name="正方形/長方形 4">
            <a:extLst>
              <a:ext uri="{FF2B5EF4-FFF2-40B4-BE49-F238E27FC236}">
                <a16:creationId xmlns:a16="http://schemas.microsoft.com/office/drawing/2014/main" id="{28A9B8AC-9140-7E45-8C21-1784D7BD39FA}"/>
              </a:ext>
            </a:extLst>
          </p:cNvPr>
          <p:cNvSpPr/>
          <p:nvPr/>
        </p:nvSpPr>
        <p:spPr>
          <a:xfrm>
            <a:off x="260618" y="4465491"/>
            <a:ext cx="8631230" cy="584775"/>
          </a:xfrm>
          <a:prstGeom prst="rect">
            <a:avLst/>
          </a:prstGeom>
        </p:spPr>
        <p:txBody>
          <a:bodyPr wrap="square">
            <a:spAutoFit/>
          </a:bodyPr>
          <a:lstStyle/>
          <a:p>
            <a:r>
              <a:rPr lang="en" altLang="ja-JP" sz="1600" dirty="0">
                <a:solidFill>
                  <a:srgbClr val="343434"/>
                </a:solidFill>
                <a:latin typeface="Meiryo" panose="020B0604030504040204" pitchFamily="34" charset="-128"/>
                <a:ea typeface="Meiryo" panose="020B0604030504040204" pitchFamily="34" charset="-128"/>
              </a:rPr>
              <a:t>AI</a:t>
            </a:r>
            <a:r>
              <a:rPr lang="ja-JP" altLang="en" sz="1600">
                <a:solidFill>
                  <a:srgbClr val="343434"/>
                </a:solidFill>
                <a:latin typeface="Meiryo" panose="020B0604030504040204" pitchFamily="34" charset="-128"/>
                <a:ea typeface="Meiryo" panose="020B0604030504040204" pitchFamily="34" charset="-128"/>
              </a:rPr>
              <a:t>（</a:t>
            </a:r>
            <a:r>
              <a:rPr lang="ja-JP" altLang="en-US" sz="1600">
                <a:solidFill>
                  <a:srgbClr val="343434"/>
                </a:solidFill>
                <a:latin typeface="Meiryo" panose="020B0604030504040204" pitchFamily="34" charset="-128"/>
                <a:ea typeface="Meiryo" panose="020B0604030504040204" pitchFamily="34" charset="-128"/>
              </a:rPr>
              <a:t>人工知能）、</a:t>
            </a:r>
            <a:r>
              <a:rPr lang="en" altLang="ja-JP" sz="1600" dirty="0">
                <a:solidFill>
                  <a:srgbClr val="343434"/>
                </a:solidFill>
                <a:latin typeface="Meiryo" panose="020B0604030504040204" pitchFamily="34" charset="-128"/>
                <a:ea typeface="Meiryo" panose="020B0604030504040204" pitchFamily="34" charset="-128"/>
              </a:rPr>
              <a:t>OCR</a:t>
            </a:r>
            <a:r>
              <a:rPr lang="ja-JP" altLang="en" sz="1600">
                <a:solidFill>
                  <a:srgbClr val="343434"/>
                </a:solidFill>
                <a:latin typeface="Meiryo" panose="020B0604030504040204" pitchFamily="34" charset="-128"/>
                <a:ea typeface="Meiryo" panose="020B0604030504040204" pitchFamily="34" charset="-128"/>
              </a:rPr>
              <a:t>（</a:t>
            </a:r>
            <a:r>
              <a:rPr lang="ja-JP" altLang="en-US" sz="1600">
                <a:solidFill>
                  <a:srgbClr val="343434"/>
                </a:solidFill>
                <a:latin typeface="Meiryo" panose="020B0604030504040204" pitchFamily="34" charset="-128"/>
                <a:ea typeface="Meiryo" panose="020B0604030504040204" pitchFamily="34" charset="-128"/>
              </a:rPr>
              <a:t>文字認識技術）、</a:t>
            </a:r>
            <a:r>
              <a:rPr lang="en" altLang="ja-JP" sz="1600" dirty="0">
                <a:solidFill>
                  <a:srgbClr val="343434"/>
                </a:solidFill>
                <a:latin typeface="Meiryo" panose="020B0604030504040204" pitchFamily="34" charset="-128"/>
                <a:ea typeface="Meiryo" panose="020B0604030504040204" pitchFamily="34" charset="-128"/>
              </a:rPr>
              <a:t>RPA</a:t>
            </a:r>
            <a:r>
              <a:rPr lang="ja-JP" altLang="en" sz="1600">
                <a:solidFill>
                  <a:srgbClr val="343434"/>
                </a:solidFill>
                <a:latin typeface="Meiryo" panose="020B0604030504040204" pitchFamily="34" charset="-128"/>
                <a:ea typeface="Meiryo" panose="020B0604030504040204" pitchFamily="34" charset="-128"/>
              </a:rPr>
              <a:t>（</a:t>
            </a:r>
            <a:r>
              <a:rPr lang="ja-JP" altLang="en-US" sz="1600">
                <a:solidFill>
                  <a:srgbClr val="343434"/>
                </a:solidFill>
                <a:latin typeface="Meiryo" panose="020B0604030504040204" pitchFamily="34" charset="-128"/>
                <a:ea typeface="Meiryo" panose="020B0604030504040204" pitchFamily="34" charset="-128"/>
              </a:rPr>
              <a:t>ロボットによる業務自動化）を活用した帳票のデータ化ソリューション。手書き帳票や非定型帳票の事務処理を効率化する。</a:t>
            </a:r>
            <a:endParaRPr lang="ja-JP" altLang="en-US" sz="1600"/>
          </a:p>
        </p:txBody>
      </p:sp>
      <p:sp>
        <p:nvSpPr>
          <p:cNvPr id="6" name="正方形/長方形 5">
            <a:extLst>
              <a:ext uri="{FF2B5EF4-FFF2-40B4-BE49-F238E27FC236}">
                <a16:creationId xmlns:a16="http://schemas.microsoft.com/office/drawing/2014/main" id="{C3945A41-7B60-A947-843C-BB64AE14981B}"/>
              </a:ext>
            </a:extLst>
          </p:cNvPr>
          <p:cNvSpPr/>
          <p:nvPr/>
        </p:nvSpPr>
        <p:spPr>
          <a:xfrm>
            <a:off x="239500" y="3796339"/>
            <a:ext cx="2564485" cy="400110"/>
          </a:xfrm>
          <a:prstGeom prst="rect">
            <a:avLst/>
          </a:prstGeom>
        </p:spPr>
        <p:txBody>
          <a:bodyPr wrap="none">
            <a:spAutoFit/>
          </a:bodyPr>
          <a:lstStyle/>
          <a:p>
            <a:pPr algn="ctr"/>
            <a:r>
              <a:rPr lang="en" altLang="ja-JP" sz="2000" b="1" dirty="0">
                <a:solidFill>
                  <a:srgbClr val="343434"/>
                </a:solidFill>
                <a:latin typeface="Meiryo" panose="020B0604030504040204" pitchFamily="34" charset="-128"/>
                <a:ea typeface="Meiryo" panose="020B0604030504040204" pitchFamily="34" charset="-128"/>
              </a:rPr>
              <a:t>AOR</a:t>
            </a:r>
            <a:r>
              <a:rPr lang="ja-JP" altLang="en-US" sz="2000" b="1">
                <a:solidFill>
                  <a:srgbClr val="343434"/>
                </a:solidFill>
                <a:latin typeface="Meiryo" panose="020B0604030504040204" pitchFamily="34" charset="-128"/>
                <a:ea typeface="Meiryo" panose="020B0604030504040204" pitchFamily="34" charset="-128"/>
              </a:rPr>
              <a:t>ソリューション</a:t>
            </a:r>
            <a:endParaRPr lang="ja-JP" altLang="en-US" sz="2000" b="1"/>
          </a:p>
        </p:txBody>
      </p:sp>
      <p:sp>
        <p:nvSpPr>
          <p:cNvPr id="7" name="正方形/長方形 6">
            <a:extLst>
              <a:ext uri="{FF2B5EF4-FFF2-40B4-BE49-F238E27FC236}">
                <a16:creationId xmlns:a16="http://schemas.microsoft.com/office/drawing/2014/main" id="{B92EFC85-43C4-AF40-927D-122B73D5394F}"/>
              </a:ext>
            </a:extLst>
          </p:cNvPr>
          <p:cNvSpPr/>
          <p:nvPr/>
        </p:nvSpPr>
        <p:spPr>
          <a:xfrm>
            <a:off x="4661335" y="3796339"/>
            <a:ext cx="5205211" cy="400110"/>
          </a:xfrm>
          <a:prstGeom prst="rect">
            <a:avLst/>
          </a:prstGeom>
        </p:spPr>
        <p:txBody>
          <a:bodyPr wrap="square">
            <a:spAutoFit/>
          </a:bodyPr>
          <a:lstStyle/>
          <a:p>
            <a:r>
              <a:rPr lang="ja-JP" altLang="en-US" sz="2000" b="1">
                <a:solidFill>
                  <a:srgbClr val="343434"/>
                </a:solidFill>
                <a:latin typeface="Meiryo" panose="020B0604030504040204" pitchFamily="34" charset="-128"/>
                <a:ea typeface="Meiryo" panose="020B0604030504040204" pitchFamily="34" charset="-128"/>
              </a:rPr>
              <a:t>手作業による事務処理の</a:t>
            </a:r>
            <a:r>
              <a:rPr lang="en-US" altLang="ja-JP" sz="2000" b="1" dirty="0">
                <a:solidFill>
                  <a:srgbClr val="343434"/>
                </a:solidFill>
                <a:latin typeface="Meiryo" panose="020B0604030504040204" pitchFamily="34" charset="-128"/>
                <a:ea typeface="Meiryo" panose="020B0604030504040204" pitchFamily="34" charset="-128"/>
              </a:rPr>
              <a:t>8</a:t>
            </a:r>
            <a:r>
              <a:rPr lang="ja-JP" altLang="en-US" sz="2000" b="1">
                <a:solidFill>
                  <a:srgbClr val="343434"/>
                </a:solidFill>
                <a:latin typeface="Meiryo" panose="020B0604030504040204" pitchFamily="34" charset="-128"/>
                <a:ea typeface="Meiryo" panose="020B0604030504040204" pitchFamily="34" charset="-128"/>
              </a:rPr>
              <a:t>割を削減</a:t>
            </a:r>
            <a:endParaRPr lang="ja-JP" altLang="en-US" sz="2000" b="1"/>
          </a:p>
        </p:txBody>
      </p:sp>
      <p:sp>
        <p:nvSpPr>
          <p:cNvPr id="8" name="正方形/長方形 7">
            <a:extLst>
              <a:ext uri="{FF2B5EF4-FFF2-40B4-BE49-F238E27FC236}">
                <a16:creationId xmlns:a16="http://schemas.microsoft.com/office/drawing/2014/main" id="{02C1AD8C-0DD5-0142-9671-1B18D9AB6C63}"/>
              </a:ext>
            </a:extLst>
          </p:cNvPr>
          <p:cNvSpPr/>
          <p:nvPr/>
        </p:nvSpPr>
        <p:spPr>
          <a:xfrm>
            <a:off x="478933" y="4161981"/>
            <a:ext cx="2085617" cy="253916"/>
          </a:xfrm>
          <a:prstGeom prst="rect">
            <a:avLst/>
          </a:prstGeom>
        </p:spPr>
        <p:txBody>
          <a:bodyPr wrap="square">
            <a:spAutoFit/>
          </a:bodyPr>
          <a:lstStyle/>
          <a:p>
            <a:pPr algn="ctr"/>
            <a:r>
              <a:rPr lang="ja-JP" altLang="en-US" sz="1050">
                <a:solidFill>
                  <a:srgbClr val="343434"/>
                </a:solidFill>
                <a:latin typeface="Meiryo" panose="020B0604030504040204" pitchFamily="34" charset="-128"/>
                <a:ea typeface="Meiryo" panose="020B0604030504040204" pitchFamily="34" charset="-128"/>
              </a:rPr>
              <a:t>みずほフィナンシャルグループ</a:t>
            </a:r>
            <a:endParaRPr lang="ja-JP" altLang="en-US" sz="1050"/>
          </a:p>
        </p:txBody>
      </p:sp>
      <p:pic>
        <p:nvPicPr>
          <p:cNvPr id="9" name="図 8">
            <a:extLst>
              <a:ext uri="{FF2B5EF4-FFF2-40B4-BE49-F238E27FC236}">
                <a16:creationId xmlns:a16="http://schemas.microsoft.com/office/drawing/2014/main" id="{3F021344-2E8E-3044-8428-EF18725E5879}"/>
              </a:ext>
            </a:extLst>
          </p:cNvPr>
          <p:cNvPicPr>
            <a:picLocks noChangeAspect="1"/>
          </p:cNvPicPr>
          <p:nvPr/>
        </p:nvPicPr>
        <p:blipFill>
          <a:blip r:embed="rId4"/>
          <a:stretch>
            <a:fillRect/>
          </a:stretch>
        </p:blipFill>
        <p:spPr>
          <a:xfrm>
            <a:off x="117585" y="828062"/>
            <a:ext cx="4238582" cy="2825721"/>
          </a:xfrm>
          <a:prstGeom prst="rect">
            <a:avLst/>
          </a:prstGeom>
          <a:ln>
            <a:noFill/>
          </a:ln>
          <a:effectLst>
            <a:outerShdw blurRad="292100" dist="139700" dir="2700000" algn="tl" rotWithShape="0">
              <a:srgbClr val="333333">
                <a:alpha val="65000"/>
              </a:srgbClr>
            </a:outerShdw>
          </a:effectLst>
        </p:spPr>
      </p:pic>
      <p:sp>
        <p:nvSpPr>
          <p:cNvPr id="10" name="正方形/長方形 9">
            <a:extLst>
              <a:ext uri="{FF2B5EF4-FFF2-40B4-BE49-F238E27FC236}">
                <a16:creationId xmlns:a16="http://schemas.microsoft.com/office/drawing/2014/main" id="{185F66C4-AC7A-4341-A666-216BBBEEBC65}"/>
              </a:ext>
            </a:extLst>
          </p:cNvPr>
          <p:cNvSpPr/>
          <p:nvPr/>
        </p:nvSpPr>
        <p:spPr>
          <a:xfrm>
            <a:off x="117585" y="5174960"/>
            <a:ext cx="8855131" cy="124584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a:solidFill>
                  <a:srgbClr val="FFFFFF"/>
                </a:solidFill>
                <a:latin typeface="Meiryo" panose="020B0604030504040204" pitchFamily="34" charset="-128"/>
                <a:ea typeface="Meiryo" panose="020B0604030504040204" pitchFamily="34" charset="-128"/>
                <a:cs typeface="ＭＳ Ｐゴシック"/>
              </a:rPr>
              <a:t>みずほフィナンシャルグループ（</a:t>
            </a:r>
            <a:r>
              <a:rPr lang="en" altLang="ja-JP" sz="1600" dirty="0">
                <a:solidFill>
                  <a:srgbClr val="FFFFFF"/>
                </a:solidFill>
                <a:latin typeface="Meiryo" panose="020B0604030504040204" pitchFamily="34" charset="-128"/>
                <a:ea typeface="Meiryo" panose="020B0604030504040204" pitchFamily="34" charset="-128"/>
                <a:cs typeface="ＭＳ Ｐゴシック"/>
              </a:rPr>
              <a:t>FG</a:t>
            </a:r>
            <a:r>
              <a:rPr lang="ja-JP" altLang="en" sz="160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は</a:t>
            </a:r>
            <a:r>
              <a:rPr lang="en-US" altLang="ja-JP" sz="1600" dirty="0">
                <a:solidFill>
                  <a:srgbClr val="FFFFFF"/>
                </a:solidFill>
                <a:latin typeface="Meiryo" panose="020B0604030504040204" pitchFamily="34" charset="-128"/>
                <a:ea typeface="Meiryo" panose="020B0604030504040204" pitchFamily="34" charset="-128"/>
                <a:cs typeface="ＭＳ Ｐゴシック"/>
              </a:rPr>
              <a:t>2026</a:t>
            </a:r>
            <a:r>
              <a:rPr lang="ja-JP" altLang="en-US" sz="1600">
                <a:solidFill>
                  <a:srgbClr val="FFFFFF"/>
                </a:solidFill>
                <a:latin typeface="Meiryo" panose="020B0604030504040204" pitchFamily="34" charset="-128"/>
                <a:ea typeface="Meiryo" panose="020B0604030504040204" pitchFamily="34" charset="-128"/>
                <a:cs typeface="ＭＳ Ｐゴシック"/>
              </a:rPr>
              <a:t>年までに</a:t>
            </a:r>
            <a:r>
              <a:rPr lang="en-US" altLang="ja-JP" sz="1600" dirty="0">
                <a:solidFill>
                  <a:srgbClr val="FFFFFF"/>
                </a:solidFill>
                <a:latin typeface="Meiryo" panose="020B0604030504040204" pitchFamily="34" charset="-128"/>
                <a:ea typeface="Meiryo" panose="020B0604030504040204" pitchFamily="34" charset="-128"/>
                <a:cs typeface="ＭＳ Ｐゴシック"/>
              </a:rPr>
              <a:t>1</a:t>
            </a:r>
            <a:r>
              <a:rPr lang="ja-JP" altLang="en-US" sz="1600">
                <a:solidFill>
                  <a:srgbClr val="FFFFFF"/>
                </a:solidFill>
                <a:latin typeface="Meiryo" panose="020B0604030504040204" pitchFamily="34" charset="-128"/>
                <a:ea typeface="Meiryo" panose="020B0604030504040204" pitchFamily="34" charset="-128"/>
                <a:cs typeface="ＭＳ Ｐゴシック"/>
              </a:rPr>
              <a:t>万</a:t>
            </a:r>
            <a:r>
              <a:rPr lang="en-US" altLang="ja-JP" sz="1600" dirty="0">
                <a:solidFill>
                  <a:srgbClr val="FFFFFF"/>
                </a:solidFill>
                <a:latin typeface="Meiryo" panose="020B0604030504040204" pitchFamily="34" charset="-128"/>
                <a:ea typeface="Meiryo" panose="020B0604030504040204" pitchFamily="34" charset="-128"/>
                <a:cs typeface="ＭＳ Ｐゴシック"/>
              </a:rPr>
              <a:t>9000</a:t>
            </a:r>
            <a:r>
              <a:rPr lang="ja-JP" altLang="en-US" sz="1600">
                <a:solidFill>
                  <a:srgbClr val="FFFFFF"/>
                </a:solidFill>
                <a:latin typeface="Meiryo" panose="020B0604030504040204" pitchFamily="34" charset="-128"/>
                <a:ea typeface="Meiryo" panose="020B0604030504040204" pitchFamily="34" charset="-128"/>
                <a:cs typeface="ＭＳ Ｐゴシック"/>
              </a:rPr>
              <a:t>人削減、三菱</a:t>
            </a:r>
            <a:r>
              <a:rPr lang="en" altLang="ja-JP" sz="1600" dirty="0">
                <a:solidFill>
                  <a:srgbClr val="FFFFFF"/>
                </a:solidFill>
                <a:latin typeface="Meiryo" panose="020B0604030504040204" pitchFamily="34" charset="-128"/>
                <a:ea typeface="Meiryo" panose="020B0604030504040204" pitchFamily="34" charset="-128"/>
                <a:cs typeface="ＭＳ Ｐゴシック"/>
              </a:rPr>
              <a:t>UFJ</a:t>
            </a:r>
            <a:r>
              <a:rPr lang="ja-JP" altLang="en-US" sz="1600">
                <a:solidFill>
                  <a:srgbClr val="FFFFFF"/>
                </a:solidFill>
                <a:latin typeface="Meiryo" panose="020B0604030504040204" pitchFamily="34" charset="-128"/>
                <a:ea typeface="Meiryo" panose="020B0604030504040204" pitchFamily="34" charset="-128"/>
                <a:cs typeface="ＭＳ Ｐゴシック"/>
              </a:rPr>
              <a:t>フィナンシャル・グループ（</a:t>
            </a:r>
            <a:r>
              <a:rPr lang="en" altLang="ja-JP" sz="1600" dirty="0">
                <a:solidFill>
                  <a:srgbClr val="FFFFFF"/>
                </a:solidFill>
                <a:latin typeface="Meiryo" panose="020B0604030504040204" pitchFamily="34" charset="-128"/>
                <a:ea typeface="Meiryo" panose="020B0604030504040204" pitchFamily="34" charset="-128"/>
                <a:cs typeface="ＭＳ Ｐゴシック"/>
              </a:rPr>
              <a:t>FG</a:t>
            </a:r>
            <a:r>
              <a:rPr lang="ja-JP" altLang="en" sz="160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は</a:t>
            </a:r>
            <a:r>
              <a:rPr lang="en-US" altLang="ja-JP" sz="1600" dirty="0">
                <a:solidFill>
                  <a:srgbClr val="FFFFFF"/>
                </a:solidFill>
                <a:latin typeface="Meiryo" panose="020B0604030504040204" pitchFamily="34" charset="-128"/>
                <a:ea typeface="Meiryo" panose="020B0604030504040204" pitchFamily="34" charset="-128"/>
                <a:cs typeface="ＭＳ Ｐゴシック"/>
              </a:rPr>
              <a:t>2023</a:t>
            </a:r>
            <a:r>
              <a:rPr lang="ja-JP" altLang="en-US" sz="1600">
                <a:solidFill>
                  <a:srgbClr val="FFFFFF"/>
                </a:solidFill>
                <a:latin typeface="Meiryo" panose="020B0604030504040204" pitchFamily="34" charset="-128"/>
                <a:ea typeface="Meiryo" panose="020B0604030504040204" pitchFamily="34" charset="-128"/>
                <a:cs typeface="ＭＳ Ｐゴシック"/>
              </a:rPr>
              <a:t>年度までに</a:t>
            </a:r>
            <a:r>
              <a:rPr lang="en-US" altLang="ja-JP" sz="1600" dirty="0">
                <a:solidFill>
                  <a:srgbClr val="FFFFFF"/>
                </a:solidFill>
                <a:latin typeface="Meiryo" panose="020B0604030504040204" pitchFamily="34" charset="-128"/>
                <a:ea typeface="Meiryo" panose="020B0604030504040204" pitchFamily="34" charset="-128"/>
                <a:cs typeface="ＭＳ Ｐゴシック"/>
              </a:rPr>
              <a:t>9500</a:t>
            </a:r>
            <a:r>
              <a:rPr lang="ja-JP" altLang="en-US" sz="1600">
                <a:solidFill>
                  <a:srgbClr val="FFFFFF"/>
                </a:solidFill>
                <a:latin typeface="Meiryo" panose="020B0604030504040204" pitchFamily="34" charset="-128"/>
                <a:ea typeface="Meiryo" panose="020B0604030504040204" pitchFamily="34" charset="-128"/>
                <a:cs typeface="ＭＳ Ｐゴシック"/>
              </a:rPr>
              <a:t>人削減</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312738" lvl="1" indent="-177800">
              <a:buFont typeface="Wingdings" pitchFamily="2" charset="2"/>
              <a:buChar char="Ø"/>
            </a:pPr>
            <a:r>
              <a:rPr lang="ja-JP" altLang="en-US" sz="1200">
                <a:solidFill>
                  <a:srgbClr val="FFFFFF"/>
                </a:solidFill>
                <a:latin typeface="Meiryo" panose="020B0604030504040204" pitchFamily="34" charset="-128"/>
                <a:ea typeface="Meiryo" panose="020B0604030504040204" pitchFamily="34" charset="-128"/>
                <a:cs typeface="ＭＳ Ｐゴシック"/>
              </a:rPr>
              <a:t>みずほ</a:t>
            </a:r>
            <a:r>
              <a:rPr lang="en" altLang="ja-JP" sz="1200" dirty="0">
                <a:solidFill>
                  <a:srgbClr val="FFFFFF"/>
                </a:solidFill>
                <a:latin typeface="Meiryo" panose="020B0604030504040204" pitchFamily="34" charset="-128"/>
                <a:ea typeface="Meiryo" panose="020B0604030504040204" pitchFamily="34" charset="-128"/>
                <a:cs typeface="ＭＳ Ｐゴシック"/>
              </a:rPr>
              <a:t>FG</a:t>
            </a:r>
            <a:r>
              <a:rPr lang="ja-JP" altLang="en-US" sz="1200">
                <a:solidFill>
                  <a:srgbClr val="FFFFFF"/>
                </a:solidFill>
                <a:latin typeface="Meiryo" panose="020B0604030504040204" pitchFamily="34" charset="-128"/>
                <a:ea typeface="Meiryo" panose="020B0604030504040204" pitchFamily="34" charset="-128"/>
                <a:cs typeface="ＭＳ Ｐゴシック"/>
              </a:rPr>
              <a:t>の現在の従業員数はパートを含めて</a:t>
            </a:r>
            <a:r>
              <a:rPr lang="en-US" altLang="ja-JP" sz="1200" dirty="0">
                <a:solidFill>
                  <a:srgbClr val="FFFFFF"/>
                </a:solidFill>
                <a:latin typeface="Meiryo" panose="020B0604030504040204" pitchFamily="34" charset="-128"/>
                <a:ea typeface="Meiryo" panose="020B0604030504040204" pitchFamily="34" charset="-128"/>
                <a:cs typeface="ＭＳ Ｐゴシック"/>
              </a:rPr>
              <a:t>7</a:t>
            </a:r>
            <a:r>
              <a:rPr lang="ja-JP" altLang="en-US" sz="1200">
                <a:solidFill>
                  <a:srgbClr val="FFFFFF"/>
                </a:solidFill>
                <a:latin typeface="Meiryo" panose="020B0604030504040204" pitchFamily="34" charset="-128"/>
                <a:ea typeface="Meiryo" panose="020B0604030504040204" pitchFamily="34" charset="-128"/>
                <a:cs typeface="ＭＳ Ｐゴシック"/>
              </a:rPr>
              <a:t>万</a:t>
            </a:r>
            <a:r>
              <a:rPr lang="en-US" altLang="ja-JP" sz="1200" dirty="0">
                <a:solidFill>
                  <a:srgbClr val="FFFFFF"/>
                </a:solidFill>
                <a:latin typeface="Meiryo" panose="020B0604030504040204" pitchFamily="34" charset="-128"/>
                <a:ea typeface="Meiryo" panose="020B0604030504040204" pitchFamily="34" charset="-128"/>
                <a:cs typeface="ＭＳ Ｐゴシック"/>
              </a:rPr>
              <a:t>9000</a:t>
            </a:r>
            <a:r>
              <a:rPr lang="ja-JP" altLang="en-US" sz="1200">
                <a:solidFill>
                  <a:srgbClr val="FFFFFF"/>
                </a:solidFill>
                <a:latin typeface="Meiryo" panose="020B0604030504040204" pitchFamily="34" charset="-128"/>
                <a:ea typeface="Meiryo" panose="020B0604030504040204" pitchFamily="34" charset="-128"/>
                <a:cs typeface="ＭＳ Ｐゴシック"/>
              </a:rPr>
              <a:t>人、</a:t>
            </a:r>
            <a:r>
              <a:rPr lang="en-US" altLang="ja-JP" sz="1200" dirty="0">
                <a:solidFill>
                  <a:srgbClr val="FFFFFF"/>
                </a:solidFill>
                <a:latin typeface="Meiryo" panose="020B0604030504040204" pitchFamily="34" charset="-128"/>
                <a:ea typeface="Meiryo" panose="020B0604030504040204" pitchFamily="34" charset="-128"/>
                <a:cs typeface="ＭＳ Ｐゴシック"/>
              </a:rPr>
              <a:t>1</a:t>
            </a:r>
            <a:r>
              <a:rPr lang="ja-JP" altLang="en-US" sz="1200">
                <a:solidFill>
                  <a:srgbClr val="FFFFFF"/>
                </a:solidFill>
                <a:latin typeface="Meiryo" panose="020B0604030504040204" pitchFamily="34" charset="-128"/>
                <a:ea typeface="Meiryo" panose="020B0604030504040204" pitchFamily="34" charset="-128"/>
                <a:cs typeface="ＭＳ Ｐゴシック"/>
              </a:rPr>
              <a:t>万</a:t>
            </a:r>
            <a:r>
              <a:rPr lang="en-US" altLang="ja-JP" sz="1200" dirty="0">
                <a:solidFill>
                  <a:srgbClr val="FFFFFF"/>
                </a:solidFill>
                <a:latin typeface="Meiryo" panose="020B0604030504040204" pitchFamily="34" charset="-128"/>
                <a:ea typeface="Meiryo" panose="020B0604030504040204" pitchFamily="34" charset="-128"/>
                <a:cs typeface="ＭＳ Ｐゴシック"/>
              </a:rPr>
              <a:t>9000</a:t>
            </a:r>
            <a:r>
              <a:rPr lang="ja-JP" altLang="en-US" sz="1200">
                <a:solidFill>
                  <a:srgbClr val="FFFFFF"/>
                </a:solidFill>
                <a:latin typeface="Meiryo" panose="020B0604030504040204" pitchFamily="34" charset="-128"/>
                <a:ea typeface="Meiryo" panose="020B0604030504040204" pitchFamily="34" charset="-128"/>
                <a:cs typeface="ＭＳ Ｐゴシック"/>
              </a:rPr>
              <a:t>人（ほぼ</a:t>
            </a:r>
            <a:r>
              <a:rPr lang="en-US" altLang="ja-JP" sz="1200" dirty="0">
                <a:solidFill>
                  <a:srgbClr val="FFFFFF"/>
                </a:solidFill>
                <a:latin typeface="Meiryo" panose="020B0604030504040204" pitchFamily="34" charset="-128"/>
                <a:ea typeface="Meiryo" panose="020B0604030504040204" pitchFamily="34" charset="-128"/>
                <a:cs typeface="ＭＳ Ｐゴシック"/>
              </a:rPr>
              <a:t>4</a:t>
            </a:r>
            <a:r>
              <a:rPr lang="ja-JP" altLang="en-US" sz="1200">
                <a:solidFill>
                  <a:srgbClr val="FFFFFF"/>
                </a:solidFill>
                <a:latin typeface="Meiryo" panose="020B0604030504040204" pitchFamily="34" charset="-128"/>
                <a:ea typeface="Meiryo" panose="020B0604030504040204" pitchFamily="34" charset="-128"/>
                <a:cs typeface="ＭＳ Ｐゴシック"/>
              </a:rPr>
              <a:t>分の</a:t>
            </a:r>
            <a:r>
              <a:rPr lang="en-US" altLang="ja-JP" sz="1200" dirty="0">
                <a:solidFill>
                  <a:srgbClr val="FFFFFF"/>
                </a:solidFill>
                <a:latin typeface="Meiryo" panose="020B0604030504040204" pitchFamily="34" charset="-128"/>
                <a:ea typeface="Meiryo" panose="020B0604030504040204" pitchFamily="34" charset="-128"/>
                <a:cs typeface="ＭＳ Ｐゴシック"/>
              </a:rPr>
              <a:t>1</a:t>
            </a:r>
            <a:r>
              <a:rPr lang="ja-JP" altLang="en-US" sz="1200">
                <a:solidFill>
                  <a:srgbClr val="FFFFFF"/>
                </a:solidFill>
                <a:latin typeface="Meiryo" panose="020B0604030504040204" pitchFamily="34" charset="-128"/>
                <a:ea typeface="Meiryo" panose="020B0604030504040204" pitchFamily="34" charset="-128"/>
                <a:cs typeface="ＭＳ Ｐゴシック"/>
              </a:rPr>
              <a:t>の従業員）を削減する</a:t>
            </a:r>
          </a:p>
          <a:p>
            <a:pPr marL="312738" lvl="1" indent="-177800">
              <a:buFont typeface="Wingdings" pitchFamily="2" charset="2"/>
              <a:buChar char="Ø"/>
            </a:pPr>
            <a:r>
              <a:rPr lang="ja-JP" altLang="en-US" sz="1200">
                <a:solidFill>
                  <a:srgbClr val="FFFFFF"/>
                </a:solidFill>
                <a:latin typeface="Meiryo" panose="020B0604030504040204" pitchFamily="34" charset="-128"/>
                <a:ea typeface="Meiryo" panose="020B0604030504040204" pitchFamily="34" charset="-128"/>
                <a:cs typeface="ＭＳ Ｐゴシック"/>
              </a:rPr>
              <a:t>三菱</a:t>
            </a:r>
            <a:r>
              <a:rPr lang="en" altLang="ja-JP" sz="1200" dirty="0">
                <a:solidFill>
                  <a:srgbClr val="FFFFFF"/>
                </a:solidFill>
                <a:latin typeface="Meiryo" panose="020B0604030504040204" pitchFamily="34" charset="-128"/>
                <a:ea typeface="Meiryo" panose="020B0604030504040204" pitchFamily="34" charset="-128"/>
                <a:cs typeface="ＭＳ Ｐゴシック"/>
              </a:rPr>
              <a:t>UFJFG</a:t>
            </a:r>
            <a:r>
              <a:rPr lang="ja-JP" altLang="en-US" sz="1200">
                <a:solidFill>
                  <a:srgbClr val="FFFFFF"/>
                </a:solidFill>
                <a:latin typeface="Meiryo" panose="020B0604030504040204" pitchFamily="34" charset="-128"/>
                <a:ea typeface="Meiryo" panose="020B0604030504040204" pitchFamily="34" charset="-128"/>
                <a:cs typeface="ＭＳ Ｐゴシック"/>
              </a:rPr>
              <a:t>グループは定年退職と採用抑制による自然減だけで</a:t>
            </a:r>
            <a:r>
              <a:rPr lang="en-US" altLang="ja-JP" sz="1200" dirty="0">
                <a:solidFill>
                  <a:srgbClr val="FFFFFF"/>
                </a:solidFill>
                <a:latin typeface="Meiryo" panose="020B0604030504040204" pitchFamily="34" charset="-128"/>
                <a:ea typeface="Meiryo" panose="020B0604030504040204" pitchFamily="34" charset="-128"/>
                <a:cs typeface="ＭＳ Ｐゴシック"/>
              </a:rPr>
              <a:t>23</a:t>
            </a:r>
            <a:r>
              <a:rPr lang="ja-JP" altLang="en-US" sz="1200">
                <a:solidFill>
                  <a:srgbClr val="FFFFFF"/>
                </a:solidFill>
                <a:latin typeface="Meiryo" panose="020B0604030504040204" pitchFamily="34" charset="-128"/>
                <a:ea typeface="Meiryo" panose="020B0604030504040204" pitchFamily="34" charset="-128"/>
                <a:cs typeface="ＭＳ Ｐゴシック"/>
              </a:rPr>
              <a:t>年度までに</a:t>
            </a:r>
            <a:r>
              <a:rPr lang="en-US" altLang="ja-JP" sz="1200" dirty="0">
                <a:solidFill>
                  <a:srgbClr val="FFFFFF"/>
                </a:solidFill>
                <a:latin typeface="Meiryo" panose="020B0604030504040204" pitchFamily="34" charset="-128"/>
                <a:ea typeface="Meiryo" panose="020B0604030504040204" pitchFamily="34" charset="-128"/>
                <a:cs typeface="ＭＳ Ｐゴシック"/>
              </a:rPr>
              <a:t>6000</a:t>
            </a:r>
            <a:r>
              <a:rPr lang="ja-JP" altLang="en-US" sz="1200">
                <a:solidFill>
                  <a:srgbClr val="FFFFFF"/>
                </a:solidFill>
                <a:latin typeface="Meiryo" panose="020B0604030504040204" pitchFamily="34" charset="-128"/>
                <a:ea typeface="Meiryo" panose="020B0604030504040204" pitchFamily="34" charset="-128"/>
                <a:cs typeface="ＭＳ Ｐゴシック"/>
              </a:rPr>
              <a:t>人減らし、さらに</a:t>
            </a:r>
            <a:r>
              <a:rPr lang="en-US" altLang="ja-JP" sz="1200" dirty="0">
                <a:solidFill>
                  <a:srgbClr val="FFFFFF"/>
                </a:solidFill>
                <a:latin typeface="Meiryo" panose="020B0604030504040204" pitchFamily="34" charset="-128"/>
                <a:ea typeface="Meiryo" panose="020B0604030504040204" pitchFamily="34" charset="-128"/>
                <a:cs typeface="ＭＳ Ｐゴシック"/>
              </a:rPr>
              <a:t>3500</a:t>
            </a:r>
            <a:r>
              <a:rPr lang="ja-JP" altLang="en-US" sz="1200">
                <a:solidFill>
                  <a:srgbClr val="FFFFFF"/>
                </a:solidFill>
                <a:latin typeface="Meiryo" panose="020B0604030504040204" pitchFamily="34" charset="-128"/>
                <a:ea typeface="Meiryo" panose="020B0604030504040204" pitchFamily="34" charset="-128"/>
                <a:cs typeface="ＭＳ Ｐゴシック"/>
              </a:rPr>
              <a:t>人を削減する</a:t>
            </a:r>
          </a:p>
        </p:txBody>
      </p:sp>
    </p:spTree>
    <p:extLst>
      <p:ext uri="{BB962C8B-B14F-4D97-AF65-F5344CB8AC3E}">
        <p14:creationId xmlns:p14="http://schemas.microsoft.com/office/powerpoint/2010/main" val="39249972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p:cNvSpPr/>
          <p:nvPr/>
        </p:nvSpPr>
        <p:spPr>
          <a:xfrm>
            <a:off x="855635" y="908720"/>
            <a:ext cx="7432729" cy="370065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p:cNvSpPr txBox="1"/>
          <p:nvPr/>
        </p:nvSpPr>
        <p:spPr>
          <a:xfrm>
            <a:off x="2537538" y="1396884"/>
            <a:ext cx="4087487" cy="369332"/>
          </a:xfrm>
          <a:prstGeom prst="rect">
            <a:avLst/>
          </a:prstGeom>
          <a:noFill/>
        </p:spPr>
        <p:txBody>
          <a:bodyPr wrap="square" rtlCol="0">
            <a:spAutoFit/>
          </a:bodyPr>
          <a:lstStyle/>
          <a:p>
            <a:pPr algn="ctr"/>
            <a:r>
              <a:rPr kumimoji="1" lang="ja-JP" altLang="en-US" dirty="0">
                <a:solidFill>
                  <a:srgbClr val="FFFFFF"/>
                </a:solidFill>
                <a:latin typeface="Meiryo" charset="-128"/>
                <a:ea typeface="Meiryo" charset="-128"/>
                <a:cs typeface="Meiryo" charset="-128"/>
              </a:rPr>
              <a:t>人間の知能そのものを持つ機械を作る</a:t>
            </a:r>
          </a:p>
        </p:txBody>
      </p:sp>
      <p:sp>
        <p:nvSpPr>
          <p:cNvPr id="76" name="正方形/長方形 75"/>
          <p:cNvSpPr/>
          <p:nvPr/>
        </p:nvSpPr>
        <p:spPr>
          <a:xfrm>
            <a:off x="251521" y="1766217"/>
            <a:ext cx="8640960" cy="3137730"/>
          </a:xfrm>
          <a:prstGeom prst="rect">
            <a:avLst/>
          </a:prstGeom>
          <a:solidFill>
            <a:schemeClr val="accent6">
              <a:lumMod val="60000"/>
              <a:lumOff val="40000"/>
              <a:alpha val="5294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en-US" altLang="ja-JP" dirty="0"/>
              <a:t>【</a:t>
            </a:r>
            <a:r>
              <a:rPr kumimoji="1" lang="ja-JP" altLang="en-US" dirty="0"/>
              <a:t>図解</a:t>
            </a:r>
            <a:r>
              <a:rPr kumimoji="1" lang="en-US" altLang="ja-JP" dirty="0"/>
              <a:t>】</a:t>
            </a:r>
            <a:r>
              <a:rPr kumimoji="1" lang="ja-JP" altLang="en-US" dirty="0"/>
              <a:t>コレ１枚でわかる人工知能</a:t>
            </a:r>
          </a:p>
        </p:txBody>
      </p:sp>
      <p:sp>
        <p:nvSpPr>
          <p:cNvPr id="6" name="フリーフォーム 5"/>
          <p:cNvSpPr/>
          <p:nvPr/>
        </p:nvSpPr>
        <p:spPr>
          <a:xfrm>
            <a:off x="343709" y="2655570"/>
            <a:ext cx="4842268" cy="2134608"/>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7" name="フリーフォーム 6"/>
          <p:cNvSpPr/>
          <p:nvPr/>
        </p:nvSpPr>
        <p:spPr>
          <a:xfrm flipH="1" flipV="1">
            <a:off x="3993242" y="2655568"/>
            <a:ext cx="4827229" cy="2134608"/>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8" name="テキスト ボックス 7"/>
          <p:cNvSpPr txBox="1"/>
          <p:nvPr/>
        </p:nvSpPr>
        <p:spPr>
          <a:xfrm>
            <a:off x="494095" y="2968386"/>
            <a:ext cx="2518638" cy="307777"/>
          </a:xfrm>
          <a:prstGeom prst="rect">
            <a:avLst/>
          </a:prstGeom>
          <a:noFill/>
        </p:spPr>
        <p:txBody>
          <a:bodyPr wrap="none" rtlCol="0">
            <a:spAutoFit/>
          </a:bodyPr>
          <a:lstStyle/>
          <a:p>
            <a:pPr algn="ctr"/>
            <a:r>
              <a:rPr kumimoji="1" lang="ja-JP" altLang="en-US" sz="1400" dirty="0">
                <a:solidFill>
                  <a:srgbClr val="FFFFFF"/>
                </a:solidFill>
                <a:latin typeface="Meiryo" charset="-128"/>
                <a:ea typeface="Meiryo" charset="-128"/>
                <a:cs typeface="Meiryo" charset="-128"/>
              </a:rPr>
              <a:t>人間にしかできなかったこと</a:t>
            </a:r>
          </a:p>
        </p:txBody>
      </p:sp>
      <p:sp>
        <p:nvSpPr>
          <p:cNvPr id="10" name="テキスト ボックス 9"/>
          <p:cNvSpPr txBox="1"/>
          <p:nvPr/>
        </p:nvSpPr>
        <p:spPr>
          <a:xfrm>
            <a:off x="6385008" y="2968386"/>
            <a:ext cx="2339102" cy="307777"/>
          </a:xfrm>
          <a:prstGeom prst="rect">
            <a:avLst/>
          </a:prstGeom>
          <a:noFill/>
        </p:spPr>
        <p:txBody>
          <a:bodyPr wrap="none" rtlCol="0">
            <a:spAutoFit/>
          </a:bodyPr>
          <a:lstStyle/>
          <a:p>
            <a:pPr algn="ctr"/>
            <a:r>
              <a:rPr kumimoji="1" lang="ja-JP" altLang="en-US" sz="1400" dirty="0">
                <a:solidFill>
                  <a:srgbClr val="FFFFFF"/>
                </a:solidFill>
                <a:latin typeface="Meiryo" charset="-128"/>
                <a:ea typeface="Meiryo" charset="-128"/>
                <a:cs typeface="Meiryo" charset="-128"/>
              </a:rPr>
              <a:t>人間にはできなかったこと</a:t>
            </a:r>
          </a:p>
        </p:txBody>
      </p:sp>
      <p:sp>
        <p:nvSpPr>
          <p:cNvPr id="11" name="テキスト ボックス 10"/>
          <p:cNvSpPr txBox="1"/>
          <p:nvPr/>
        </p:nvSpPr>
        <p:spPr>
          <a:xfrm>
            <a:off x="448876" y="3260720"/>
            <a:ext cx="2646878" cy="584775"/>
          </a:xfrm>
          <a:prstGeom prst="rect">
            <a:avLst/>
          </a:prstGeom>
          <a:noFill/>
        </p:spPr>
        <p:txBody>
          <a:bodyPr wrap="none" rtlCol="0">
            <a:spAutoFit/>
          </a:bodyPr>
          <a:lstStyle/>
          <a:p>
            <a:r>
              <a:rPr kumimoji="1" lang="ja-JP" altLang="en-US" sz="3200" b="1" dirty="0">
                <a:solidFill>
                  <a:srgbClr val="FFFFFF"/>
                </a:solidFill>
                <a:latin typeface="Meiryo" charset="-128"/>
                <a:ea typeface="Meiryo" charset="-128"/>
                <a:cs typeface="Meiryo" charset="-128"/>
              </a:rPr>
              <a:t>作業の効率化</a:t>
            </a:r>
          </a:p>
        </p:txBody>
      </p:sp>
      <p:sp>
        <p:nvSpPr>
          <p:cNvPr id="12" name="テキスト ボックス 11"/>
          <p:cNvSpPr txBox="1"/>
          <p:nvPr/>
        </p:nvSpPr>
        <p:spPr>
          <a:xfrm>
            <a:off x="6454123" y="3262338"/>
            <a:ext cx="2236510" cy="584775"/>
          </a:xfrm>
          <a:prstGeom prst="rect">
            <a:avLst/>
          </a:prstGeom>
          <a:noFill/>
        </p:spPr>
        <p:txBody>
          <a:bodyPr wrap="none" rtlCol="0">
            <a:spAutoFit/>
          </a:bodyPr>
          <a:lstStyle/>
          <a:p>
            <a:pPr algn="r"/>
            <a:r>
              <a:rPr kumimoji="1" lang="ja-JP" altLang="en-US" sz="3200" b="1" dirty="0">
                <a:solidFill>
                  <a:srgbClr val="FFFFFF"/>
                </a:solidFill>
                <a:latin typeface="Meiryo" charset="-128"/>
                <a:ea typeface="Meiryo" charset="-128"/>
                <a:cs typeface="Meiryo" charset="-128"/>
              </a:rPr>
              <a:t>能力の拡張</a:t>
            </a:r>
          </a:p>
        </p:txBody>
      </p:sp>
      <p:sp>
        <p:nvSpPr>
          <p:cNvPr id="13" name="テキスト ボックス 12"/>
          <p:cNvSpPr txBox="1"/>
          <p:nvPr/>
        </p:nvSpPr>
        <p:spPr>
          <a:xfrm>
            <a:off x="815627" y="3763054"/>
            <a:ext cx="1210588"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運転手</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工場作業者</a:t>
            </a:r>
            <a:endParaRPr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兵士</a:t>
            </a:r>
          </a:p>
        </p:txBody>
      </p:sp>
      <p:sp>
        <p:nvSpPr>
          <p:cNvPr id="14" name="テキスト ボックス 13"/>
          <p:cNvSpPr txBox="1"/>
          <p:nvPr/>
        </p:nvSpPr>
        <p:spPr>
          <a:xfrm>
            <a:off x="2651831" y="3765302"/>
            <a:ext cx="1005403" cy="830997"/>
          </a:xfrm>
          <a:prstGeom prst="rect">
            <a:avLst/>
          </a:prstGeom>
          <a:noFill/>
        </p:spPr>
        <p:txBody>
          <a:bodyPr wrap="none" rtlCol="0">
            <a:spAutoFit/>
          </a:bodyPr>
          <a:lstStyle/>
          <a:p>
            <a:pPr algn="ctr"/>
            <a:r>
              <a:rPr lang="ja-JP" altLang="en-US" sz="1600" dirty="0">
                <a:solidFill>
                  <a:srgbClr val="FFFFFF"/>
                </a:solidFill>
                <a:latin typeface="Meiryo" charset="-128"/>
                <a:ea typeface="Meiryo" charset="-128"/>
                <a:cs typeface="Meiryo" charset="-128"/>
              </a:rPr>
              <a:t>音声認識</a:t>
            </a:r>
            <a:endParaRPr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文脈理解</a:t>
            </a:r>
          </a:p>
          <a:p>
            <a:pPr algn="ctr"/>
            <a:r>
              <a:rPr kumimoji="1" lang="ja-JP" altLang="en-US" sz="1600" dirty="0">
                <a:solidFill>
                  <a:srgbClr val="FFFFFF"/>
                </a:solidFill>
                <a:latin typeface="Meiryo" charset="-128"/>
                <a:ea typeface="Meiryo" charset="-128"/>
                <a:cs typeface="Meiryo" charset="-128"/>
              </a:rPr>
              <a:t>検索代行</a:t>
            </a:r>
            <a:endParaRPr kumimoji="1" lang="en-US" altLang="ja-JP" sz="1600" dirty="0">
              <a:solidFill>
                <a:srgbClr val="FFFFFF"/>
              </a:solidFill>
              <a:latin typeface="Meiryo" charset="-128"/>
              <a:ea typeface="Meiryo" charset="-128"/>
              <a:cs typeface="Meiryo" charset="-128"/>
            </a:endParaRPr>
          </a:p>
        </p:txBody>
      </p:sp>
      <p:sp>
        <p:nvSpPr>
          <p:cNvPr id="15" name="テキスト ボックス 14"/>
          <p:cNvSpPr txBox="1"/>
          <p:nvPr/>
        </p:nvSpPr>
        <p:spPr>
          <a:xfrm>
            <a:off x="5309548" y="3764206"/>
            <a:ext cx="1620957"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知識蓄積</a:t>
            </a:r>
            <a:endParaRPr kumimoji="1"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関係付け・解釈</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選択・判断</a:t>
            </a:r>
            <a:endParaRPr kumimoji="1" lang="en-US" altLang="ja-JP" sz="1600" dirty="0">
              <a:solidFill>
                <a:srgbClr val="FFFFFF"/>
              </a:solidFill>
              <a:latin typeface="Meiryo" charset="-128"/>
              <a:ea typeface="Meiryo" charset="-128"/>
              <a:cs typeface="Meiryo" charset="-128"/>
            </a:endParaRPr>
          </a:p>
        </p:txBody>
      </p:sp>
      <p:sp>
        <p:nvSpPr>
          <p:cNvPr id="16" name="テキスト ボックス 15"/>
          <p:cNvSpPr txBox="1"/>
          <p:nvPr/>
        </p:nvSpPr>
        <p:spPr>
          <a:xfrm>
            <a:off x="7065729" y="3758281"/>
            <a:ext cx="1620957"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観察・監視</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能力強化・補完</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介助・補助</a:t>
            </a:r>
            <a:endParaRPr lang="en-US" altLang="ja-JP" sz="1600" dirty="0">
              <a:solidFill>
                <a:srgbClr val="FFFFFF"/>
              </a:solidFill>
              <a:latin typeface="Meiryo" charset="-128"/>
              <a:ea typeface="Meiryo" charset="-128"/>
              <a:cs typeface="Meiryo" charset="-128"/>
            </a:endParaRPr>
          </a:p>
        </p:txBody>
      </p:sp>
      <p:pic>
        <p:nvPicPr>
          <p:cNvPr id="17" name="図 16" descr="brain-illustration-1940x900_35269.jpg"/>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2890965" y="2622452"/>
            <a:ext cx="3338488" cy="1666281"/>
          </a:xfrm>
          <a:prstGeom prst="rect">
            <a:avLst/>
          </a:prstGeom>
        </p:spPr>
      </p:pic>
      <p:sp>
        <p:nvSpPr>
          <p:cNvPr id="18" name="テキスト ボックス 17"/>
          <p:cNvSpPr txBox="1"/>
          <p:nvPr/>
        </p:nvSpPr>
        <p:spPr>
          <a:xfrm>
            <a:off x="3647138" y="3058700"/>
            <a:ext cx="1826141" cy="769441"/>
          </a:xfrm>
          <a:prstGeom prst="rect">
            <a:avLst/>
          </a:prstGeom>
          <a:noFill/>
        </p:spPr>
        <p:txBody>
          <a:bodyPr wrap="none" rtlCol="0">
            <a:spAutoFit/>
          </a:bodyPr>
          <a:lstStyle/>
          <a:p>
            <a:pPr algn="ctr"/>
            <a:r>
              <a:rPr kumimoji="1" lang="ja-JP" altLang="en-US" sz="32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32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Artificial Intelligence</a:t>
            </a:r>
            <a:endPar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7" name="テキスト ボックス 76"/>
          <p:cNvSpPr txBox="1"/>
          <p:nvPr/>
        </p:nvSpPr>
        <p:spPr>
          <a:xfrm>
            <a:off x="3241765" y="956131"/>
            <a:ext cx="2698176"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汎用型人工知能</a:t>
            </a:r>
          </a:p>
        </p:txBody>
      </p:sp>
      <p:sp>
        <p:nvSpPr>
          <p:cNvPr id="78" name="テキスト ボックス 77"/>
          <p:cNvSpPr txBox="1"/>
          <p:nvPr/>
        </p:nvSpPr>
        <p:spPr>
          <a:xfrm>
            <a:off x="3222912" y="1844093"/>
            <a:ext cx="2698175"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特化型人工知能</a:t>
            </a:r>
          </a:p>
        </p:txBody>
      </p:sp>
      <p:sp>
        <p:nvSpPr>
          <p:cNvPr id="79" name="正方形/長方形 78"/>
          <p:cNvSpPr/>
          <p:nvPr/>
        </p:nvSpPr>
        <p:spPr>
          <a:xfrm>
            <a:off x="270083" y="4961382"/>
            <a:ext cx="8622398" cy="680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人間の新たな役割を生みだし進化を</a:t>
            </a:r>
            <a:r>
              <a:rPr kumimoji="1" lang="ja-JP" altLang="en-US" sz="2400" b="1">
                <a:solidFill>
                  <a:srgbClr val="FFFFFF"/>
                </a:solidFill>
                <a:latin typeface="Meiryo" charset="-128"/>
                <a:ea typeface="Meiryo" charset="-128"/>
                <a:cs typeface="Meiryo" charset="-128"/>
              </a:rPr>
              <a:t>加速する</a:t>
            </a:r>
            <a:endParaRPr kumimoji="1" lang="ja-JP" altLang="en-US" sz="2400" b="1" dirty="0">
              <a:solidFill>
                <a:srgbClr val="FFFFFF"/>
              </a:solidFill>
              <a:latin typeface="Meiryo" charset="-128"/>
              <a:ea typeface="Meiryo" charset="-128"/>
              <a:cs typeface="Meiryo" charset="-128"/>
            </a:endParaRPr>
          </a:p>
        </p:txBody>
      </p:sp>
      <p:sp>
        <p:nvSpPr>
          <p:cNvPr id="80" name="正方形/長方形 79"/>
          <p:cNvSpPr/>
          <p:nvPr/>
        </p:nvSpPr>
        <p:spPr>
          <a:xfrm>
            <a:off x="361226" y="5893411"/>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自律化</a:t>
            </a:r>
            <a:endParaRPr kumimoji="1" lang="ja-JP" altLang="en-US" sz="2400" b="1" dirty="0">
              <a:solidFill>
                <a:srgbClr val="FFFFFF"/>
              </a:solidFill>
              <a:latin typeface="Meiryo" charset="-128"/>
              <a:ea typeface="Meiryo" charset="-128"/>
              <a:cs typeface="Meiryo" charset="-128"/>
            </a:endParaRPr>
          </a:p>
        </p:txBody>
      </p:sp>
      <p:sp>
        <p:nvSpPr>
          <p:cNvPr id="81" name="正方形/長方形 80"/>
          <p:cNvSpPr/>
          <p:nvPr/>
        </p:nvSpPr>
        <p:spPr>
          <a:xfrm>
            <a:off x="3204062" y="5893412"/>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知的望遠鏡</a:t>
            </a:r>
            <a:endParaRPr kumimoji="1" lang="ja-JP" altLang="en-US" sz="2400" b="1" dirty="0">
              <a:solidFill>
                <a:srgbClr val="FFFFFF"/>
              </a:solidFill>
              <a:latin typeface="Meiryo" charset="-128"/>
              <a:ea typeface="Meiryo" charset="-128"/>
              <a:cs typeface="Meiryo" charset="-128"/>
            </a:endParaRPr>
          </a:p>
        </p:txBody>
      </p:sp>
      <p:sp>
        <p:nvSpPr>
          <p:cNvPr id="82" name="正方形/長方形 81"/>
          <p:cNvSpPr/>
          <p:nvPr/>
        </p:nvSpPr>
        <p:spPr>
          <a:xfrm>
            <a:off x="6046898" y="5884747"/>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知的介助</a:t>
            </a:r>
          </a:p>
        </p:txBody>
      </p:sp>
      <p:sp>
        <p:nvSpPr>
          <p:cNvPr id="86" name="上矢印 85"/>
          <p:cNvSpPr/>
          <p:nvPr/>
        </p:nvSpPr>
        <p:spPr>
          <a:xfrm>
            <a:off x="1124243"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矢印 86"/>
          <p:cNvSpPr/>
          <p:nvPr/>
        </p:nvSpPr>
        <p:spPr>
          <a:xfrm>
            <a:off x="3905363"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上矢印 87"/>
          <p:cNvSpPr/>
          <p:nvPr/>
        </p:nvSpPr>
        <p:spPr>
          <a:xfrm>
            <a:off x="6766765"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p:cNvSpPr/>
          <p:nvPr/>
        </p:nvSpPr>
        <p:spPr>
          <a:xfrm>
            <a:off x="1746637" y="2278409"/>
            <a:ext cx="5650726" cy="369332"/>
          </a:xfrm>
          <a:prstGeom prst="rect">
            <a:avLst/>
          </a:prstGeom>
        </p:spPr>
        <p:txBody>
          <a:bodyPr wrap="square">
            <a:spAutoFit/>
          </a:bodyPr>
          <a:lstStyle/>
          <a:p>
            <a:pPr algn="ctr"/>
            <a:r>
              <a:rPr lang="ja-JP" altLang="en-US" dirty="0">
                <a:solidFill>
                  <a:schemeClr val="bg1"/>
                </a:solidFill>
                <a:latin typeface="Meiryo" charset="-128"/>
                <a:ea typeface="Meiryo" charset="-128"/>
                <a:cs typeface="Meiryo" charset="-128"/>
              </a:rPr>
              <a:t>人間が知能を使って行うことを機械にさせる</a:t>
            </a:r>
          </a:p>
        </p:txBody>
      </p:sp>
    </p:spTree>
    <p:extLst>
      <p:ext uri="{BB962C8B-B14F-4D97-AF65-F5344CB8AC3E}">
        <p14:creationId xmlns:p14="http://schemas.microsoft.com/office/powerpoint/2010/main" val="354277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5" name="図 14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デジタル化の歴史</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4" name="図 1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7" name="図 10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descr="imgre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5" name="図 17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a:solidFill>
                  <a:schemeClr val="accent5">
                    <a:lumMod val="75000"/>
                  </a:schemeClr>
                </a:solidFill>
                <a:latin typeface="メイリオ"/>
                <a:ea typeface="メイリオ"/>
                <a:cs typeface="メイリオ"/>
              </a:rPr>
              <a:t>1960</a:t>
            </a:r>
            <a:r>
              <a:rPr lang="ja-JP" altLang="en-US" sz="2800" dirty="0">
                <a:solidFill>
                  <a:schemeClr val="accent5">
                    <a:lumMod val="75000"/>
                  </a:schemeClr>
                </a:solidFill>
                <a:latin typeface="メイリオ"/>
                <a:ea typeface="メイリオ"/>
                <a:cs typeface="メイリオ"/>
              </a:rPr>
              <a:t>年代</a:t>
            </a:r>
            <a:endParaRPr lang="en-US" altLang="ja-JP" sz="2800" dirty="0">
              <a:solidFill>
                <a:schemeClr val="accent5">
                  <a:lumMod val="75000"/>
                </a:schemeClr>
              </a:solidFill>
              <a:latin typeface="メイリオ"/>
              <a:ea typeface="メイリオ"/>
              <a:cs typeface="メイリオ"/>
            </a:endParaRPr>
          </a:p>
          <a:p>
            <a:r>
              <a:rPr kumimoji="1" lang="ja-JP" altLang="en-US" sz="1000" dirty="0">
                <a:solidFill>
                  <a:schemeClr val="accent5">
                    <a:lumMod val="75000"/>
                  </a:schemeClr>
                </a:solidFill>
                <a:latin typeface="メイリオ"/>
                <a:ea typeface="メイリオ"/>
                <a:cs typeface="メイリオ"/>
              </a:rPr>
              <a:t>メインフレームの登場</a:t>
            </a: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a:solidFill>
                  <a:schemeClr val="accent1">
                    <a:lumMod val="75000"/>
                  </a:schemeClr>
                </a:solidFill>
                <a:latin typeface="メイリオ"/>
                <a:ea typeface="メイリオ"/>
                <a:cs typeface="メイリオ"/>
              </a:rPr>
              <a:t>1970</a:t>
            </a:r>
            <a:r>
              <a:rPr lang="ja-JP" altLang="en-US" sz="2800" dirty="0">
                <a:solidFill>
                  <a:schemeClr val="accent1">
                    <a:lumMod val="75000"/>
                  </a:schemeClr>
                </a:solidFill>
                <a:latin typeface="メイリオ"/>
                <a:ea typeface="メイリオ"/>
                <a:cs typeface="メイリオ"/>
              </a:rPr>
              <a:t>年代</a:t>
            </a:r>
            <a:endParaRPr lang="en-US" altLang="ja-JP" sz="2800" dirty="0">
              <a:solidFill>
                <a:schemeClr val="accent1">
                  <a:lumMod val="75000"/>
                </a:schemeClr>
              </a:solidFill>
              <a:latin typeface="メイリオ"/>
              <a:ea typeface="メイリオ"/>
              <a:cs typeface="メイリオ"/>
            </a:endParaRPr>
          </a:p>
          <a:p>
            <a:r>
              <a:rPr lang="ja-JP" altLang="en-US" sz="1000" dirty="0">
                <a:solidFill>
                  <a:schemeClr val="accent1">
                    <a:lumMod val="75000"/>
                  </a:schemeClr>
                </a:solidFill>
                <a:latin typeface="メイリオ"/>
                <a:ea typeface="メイリオ"/>
                <a:cs typeface="メイリオ"/>
              </a:rPr>
              <a:t>事務処理・工場生産の自動化</a:t>
            </a:r>
            <a:endParaRPr kumimoji="1" lang="ja-JP" altLang="en-US" sz="1000" dirty="0">
              <a:solidFill>
                <a:schemeClr val="accent1">
                  <a:lumMod val="75000"/>
                </a:schemeClr>
              </a:solidFill>
              <a:latin typeface="メイリオ"/>
              <a:ea typeface="メイリオ"/>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a:solidFill>
                  <a:schemeClr val="accent1">
                    <a:lumMod val="50000"/>
                  </a:schemeClr>
                </a:solidFill>
                <a:latin typeface="メイリオ"/>
                <a:ea typeface="メイリオ"/>
                <a:cs typeface="メイリオ"/>
              </a:rPr>
              <a:t>1980</a:t>
            </a:r>
            <a:r>
              <a:rPr lang="ja-JP" altLang="en-US" sz="2800" dirty="0">
                <a:solidFill>
                  <a:schemeClr val="accent1">
                    <a:lumMod val="50000"/>
                  </a:schemeClr>
                </a:solidFill>
                <a:latin typeface="メイリオ"/>
                <a:ea typeface="メイリオ"/>
                <a:cs typeface="メイリオ"/>
              </a:rPr>
              <a:t>年代</a:t>
            </a:r>
            <a:endParaRPr lang="en-US" altLang="ja-JP" sz="2800" dirty="0">
              <a:solidFill>
                <a:schemeClr val="accent1">
                  <a:lumMod val="50000"/>
                </a:schemeClr>
              </a:solidFill>
              <a:latin typeface="メイリオ"/>
              <a:ea typeface="メイリオ"/>
              <a:cs typeface="メイリオ"/>
            </a:endParaRPr>
          </a:p>
          <a:p>
            <a:r>
              <a:rPr kumimoji="1" lang="ja-JP" altLang="en-US" sz="1000" dirty="0">
                <a:solidFill>
                  <a:schemeClr val="accent1">
                    <a:lumMod val="50000"/>
                  </a:schemeClr>
                </a:solidFill>
                <a:latin typeface="メイリオ"/>
                <a:ea typeface="メイリオ"/>
                <a:cs typeface="メイリオ"/>
              </a:rPr>
              <a:t>小型コンピュータ・</a:t>
            </a:r>
            <a:r>
              <a:rPr kumimoji="1" lang="en-US" altLang="ja-JP" sz="1000" dirty="0">
                <a:solidFill>
                  <a:schemeClr val="accent1">
                    <a:lumMod val="50000"/>
                  </a:schemeClr>
                </a:solidFill>
                <a:latin typeface="メイリオ"/>
                <a:ea typeface="メイリオ"/>
                <a:cs typeface="メイリオ"/>
              </a:rPr>
              <a:t>PC</a:t>
            </a:r>
            <a:r>
              <a:rPr kumimoji="1" lang="ja-JP" altLang="en-US" sz="1000" dirty="0">
                <a:solidFill>
                  <a:schemeClr val="accent1">
                    <a:lumMod val="50000"/>
                  </a:schemeClr>
                </a:solidFill>
                <a:latin typeface="メイリオ"/>
                <a:ea typeface="メイリオ"/>
                <a:cs typeface="メイリオ"/>
              </a:rPr>
              <a:t>の登場</a:t>
            </a: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a:solidFill>
                  <a:srgbClr val="000090"/>
                </a:solidFill>
                <a:latin typeface="メイリオ"/>
                <a:ea typeface="メイリオ"/>
                <a:cs typeface="メイリオ"/>
              </a:rPr>
              <a:t>1990</a:t>
            </a:r>
            <a:r>
              <a:rPr lang="ja-JP" altLang="en-US" sz="2800" dirty="0">
                <a:solidFill>
                  <a:srgbClr val="000090"/>
                </a:solidFill>
                <a:latin typeface="メイリオ"/>
                <a:ea typeface="メイリオ"/>
                <a:cs typeface="メイリオ"/>
              </a:rPr>
              <a:t>年代</a:t>
            </a:r>
            <a:endParaRPr lang="en-US" altLang="ja-JP" sz="2800" dirty="0">
              <a:solidFill>
                <a:srgbClr val="000090"/>
              </a:solidFill>
              <a:latin typeface="メイリオ"/>
              <a:ea typeface="メイリオ"/>
              <a:cs typeface="メイリオ"/>
            </a:endParaRPr>
          </a:p>
          <a:p>
            <a:r>
              <a:rPr kumimoji="1" lang="ja-JP" altLang="en-US" sz="1000" dirty="0">
                <a:solidFill>
                  <a:srgbClr val="000090"/>
                </a:solidFill>
                <a:latin typeface="メイリオ"/>
                <a:ea typeface="メイリオ"/>
                <a:cs typeface="メイリオ"/>
              </a:rPr>
              <a:t>クライアント・サーバの普及</a:t>
            </a: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a:solidFill>
                  <a:srgbClr val="0000FF"/>
                </a:solidFill>
                <a:latin typeface="メイリオ"/>
                <a:ea typeface="メイリオ"/>
                <a:cs typeface="メイリオ"/>
              </a:rPr>
              <a:t>2000</a:t>
            </a:r>
            <a:r>
              <a:rPr lang="ja-JP" altLang="en-US" sz="2800" dirty="0">
                <a:solidFill>
                  <a:srgbClr val="0000FF"/>
                </a:solidFill>
                <a:latin typeface="メイリオ"/>
                <a:ea typeface="メイリオ"/>
                <a:cs typeface="メイリオ"/>
              </a:rPr>
              <a:t>年代</a:t>
            </a:r>
            <a:endParaRPr lang="en-US" altLang="ja-JP" sz="2800" dirty="0">
              <a:solidFill>
                <a:srgbClr val="0000FF"/>
              </a:solidFill>
              <a:latin typeface="メイリオ"/>
              <a:ea typeface="メイリオ"/>
              <a:cs typeface="メイリオ"/>
            </a:endParaRPr>
          </a:p>
          <a:p>
            <a:r>
              <a:rPr lang="ja-JP" altLang="en-US" sz="1000" dirty="0">
                <a:solidFill>
                  <a:srgbClr val="0000FF"/>
                </a:solidFill>
                <a:latin typeface="メイリオ"/>
                <a:ea typeface="メイリオ"/>
                <a:cs typeface="メイリオ"/>
              </a:rPr>
              <a:t>ソーシャル、モバイルの登場</a:t>
            </a:r>
            <a:endParaRPr kumimoji="1" lang="ja-JP" altLang="en-US" sz="1000" dirty="0">
              <a:solidFill>
                <a:srgbClr val="0000FF"/>
              </a:solidFill>
              <a:latin typeface="メイリオ"/>
              <a:ea typeface="メイリオ"/>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a:solidFill>
                  <a:srgbClr val="3366FF"/>
                </a:solidFill>
                <a:latin typeface="メイリオ"/>
                <a:ea typeface="メイリオ"/>
                <a:cs typeface="メイリオ"/>
              </a:rPr>
              <a:t>201X</a:t>
            </a:r>
            <a:r>
              <a:rPr lang="ja-JP" altLang="en-US" sz="2800" dirty="0">
                <a:solidFill>
                  <a:srgbClr val="3366FF"/>
                </a:solidFill>
                <a:latin typeface="メイリオ"/>
                <a:ea typeface="メイリオ"/>
                <a:cs typeface="メイリオ"/>
              </a:rPr>
              <a:t>年</a:t>
            </a:r>
            <a:r>
              <a:rPr lang="en-US" altLang="ja-JP" sz="2800" dirty="0">
                <a:solidFill>
                  <a:srgbClr val="3366FF"/>
                </a:solidFill>
                <a:latin typeface="メイリオ"/>
                <a:ea typeface="メイリオ"/>
                <a:cs typeface="メイリオ"/>
              </a:rPr>
              <a:t>〜</a:t>
            </a:r>
          </a:p>
          <a:p>
            <a:r>
              <a:rPr lang="en-US" altLang="ja-JP" sz="1000" dirty="0" err="1">
                <a:solidFill>
                  <a:srgbClr val="3366FF"/>
                </a:solidFill>
                <a:latin typeface="メイリオ"/>
                <a:ea typeface="メイリオ"/>
                <a:cs typeface="メイリオ"/>
              </a:rPr>
              <a:t>IoT</a:t>
            </a:r>
            <a:r>
              <a:rPr lang="ja-JP" altLang="en-US" sz="1000" dirty="0">
                <a:solidFill>
                  <a:srgbClr val="3366FF"/>
                </a:solidFill>
                <a:latin typeface="メイリオ"/>
                <a:ea typeface="メイリオ"/>
                <a:cs typeface="メイリオ"/>
              </a:rPr>
              <a:t>・アナリティクスの進化</a:t>
            </a:r>
            <a:endParaRPr lang="en-US" altLang="ja-JP" sz="1000" dirty="0">
              <a:solidFill>
                <a:srgbClr val="3366FF"/>
              </a:solidFill>
              <a:latin typeface="メイリオ"/>
              <a:ea typeface="メイリオ"/>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カリキュレーション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ルーチンワーク</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ワークフロー</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コラボレーション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a:solidFill>
                  <a:schemeClr val="bg1"/>
                </a:solidFill>
                <a:latin typeface="メイリオ"/>
                <a:ea typeface="メイリオ"/>
                <a:cs typeface="メイリオ"/>
              </a:rPr>
              <a:t>アクティビティ</a:t>
            </a:r>
            <a:endParaRPr kumimoji="0" lang="en-US" altLang="ja-JP" sz="2000" b="1" dirty="0">
              <a:solidFill>
                <a:schemeClr val="bg1"/>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a:solidFill>
                  <a:schemeClr val="bg1"/>
                </a:solidFill>
                <a:latin typeface="メイリオ"/>
                <a:ea typeface="メイリオ"/>
                <a:cs typeface="メイリオ"/>
              </a:rPr>
              <a:t>日常生活や社会活動</a:t>
            </a: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エンゲージメント</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ヒトとヒトのつながり</a:t>
            </a:r>
          </a:p>
        </p:txBody>
      </p:sp>
    </p:spTree>
    <p:extLst>
      <p:ext uri="{BB962C8B-B14F-4D97-AF65-F5344CB8AC3E}">
        <p14:creationId xmlns:p14="http://schemas.microsoft.com/office/powerpoint/2010/main" val="10099707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自律化</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89122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グループ化 105">
            <a:extLst>
              <a:ext uri="{FF2B5EF4-FFF2-40B4-BE49-F238E27FC236}">
                <a16:creationId xmlns:a16="http://schemas.microsoft.com/office/drawing/2014/main" id="{72069802-3BBE-B14B-98DA-0268CE704E38}"/>
              </a:ext>
            </a:extLst>
          </p:cNvPr>
          <p:cNvGrpSpPr/>
          <p:nvPr/>
        </p:nvGrpSpPr>
        <p:grpSpPr>
          <a:xfrm>
            <a:off x="612473" y="4818310"/>
            <a:ext cx="5214359" cy="1720513"/>
            <a:chOff x="612473" y="4818310"/>
            <a:chExt cx="5214359" cy="1720513"/>
          </a:xfrm>
        </p:grpSpPr>
        <p:pic>
          <p:nvPicPr>
            <p:cNvPr id="17" name="図 16">
              <a:extLst>
                <a:ext uri="{FF2B5EF4-FFF2-40B4-BE49-F238E27FC236}">
                  <a16:creationId xmlns:a16="http://schemas.microsoft.com/office/drawing/2014/main" id="{17ABA868-69FF-2940-887B-1216D75AFF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473" y="4822885"/>
              <a:ext cx="2118442" cy="1715938"/>
            </a:xfrm>
            <a:prstGeom prst="rect">
              <a:avLst/>
            </a:prstGeom>
          </p:spPr>
        </p:pic>
        <p:pic>
          <p:nvPicPr>
            <p:cNvPr id="19" name="図 18">
              <a:extLst>
                <a:ext uri="{FF2B5EF4-FFF2-40B4-BE49-F238E27FC236}">
                  <a16:creationId xmlns:a16="http://schemas.microsoft.com/office/drawing/2014/main" id="{A4D30A76-0D40-274E-B4F4-33BB86D19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043" y="4818310"/>
              <a:ext cx="1593789" cy="1593789"/>
            </a:xfrm>
            <a:prstGeom prst="rect">
              <a:avLst/>
            </a:prstGeom>
          </p:spPr>
        </p:pic>
        <p:sp>
          <p:nvSpPr>
            <p:cNvPr id="24" name="右矢印 23">
              <a:extLst>
                <a:ext uri="{FF2B5EF4-FFF2-40B4-BE49-F238E27FC236}">
                  <a16:creationId xmlns:a16="http://schemas.microsoft.com/office/drawing/2014/main" id="{F88931D5-8562-B941-8AFB-F9B437ABB3F6}"/>
                </a:ext>
              </a:extLst>
            </p:cNvPr>
            <p:cNvSpPr/>
            <p:nvPr/>
          </p:nvSpPr>
          <p:spPr>
            <a:xfrm>
              <a:off x="2906884" y="5197150"/>
              <a:ext cx="1081177" cy="879894"/>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2F22C85D-5CE6-8A41-B5F0-529B94D6A86A}"/>
                </a:ext>
              </a:extLst>
            </p:cNvPr>
            <p:cNvSpPr txBox="1"/>
            <p:nvPr/>
          </p:nvSpPr>
          <p:spPr>
            <a:xfrm>
              <a:off x="2816530" y="6087823"/>
              <a:ext cx="1274709"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コンビニのレジは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en-US" altLang="ja-JP" sz="1050" dirty="0">
                  <a:solidFill>
                    <a:srgbClr val="0070C0"/>
                  </a:solidFill>
                  <a:latin typeface="Meiryo" panose="020B0604030504040204" pitchFamily="34" charset="-128"/>
                  <a:ea typeface="Meiryo" panose="020B0604030504040204" pitchFamily="34" charset="-128"/>
                </a:rPr>
                <a:t>”No Checkout”</a:t>
              </a:r>
              <a:r>
                <a:rPr kumimoji="1" lang="ja-JP" altLang="en-US" sz="1050" dirty="0">
                  <a:solidFill>
                    <a:srgbClr val="0070C0"/>
                  </a:solidFill>
                  <a:latin typeface="Meiryo" panose="020B0604030504040204" pitchFamily="34" charset="-128"/>
                  <a:ea typeface="Meiryo" panose="020B0604030504040204" pitchFamily="34" charset="-128"/>
                </a:rPr>
                <a:t>へ</a:t>
              </a:r>
            </a:p>
          </p:txBody>
        </p:sp>
      </p:grpSp>
      <p:sp>
        <p:nvSpPr>
          <p:cNvPr id="5" name="タイトル 4">
            <a:extLst>
              <a:ext uri="{FF2B5EF4-FFF2-40B4-BE49-F238E27FC236}">
                <a16:creationId xmlns:a16="http://schemas.microsoft.com/office/drawing/2014/main" id="{9364A011-79A2-4A49-817D-95A985F96A93}"/>
              </a:ext>
            </a:extLst>
          </p:cNvPr>
          <p:cNvSpPr>
            <a:spLocks noGrp="1"/>
          </p:cNvSpPr>
          <p:nvPr>
            <p:ph type="title"/>
          </p:nvPr>
        </p:nvSpPr>
        <p:spPr/>
        <p:txBody>
          <a:bodyPr/>
          <a:lstStyle/>
          <a:p>
            <a:r>
              <a:rPr kumimoji="1" lang="ja-JP" altLang="en-US" dirty="0"/>
              <a:t>手順が決まった仕事は機械に置き換わる</a:t>
            </a:r>
          </a:p>
        </p:txBody>
      </p:sp>
      <p:sp>
        <p:nvSpPr>
          <p:cNvPr id="4" name="スライド番号プレースホルダー 3">
            <a:extLst>
              <a:ext uri="{FF2B5EF4-FFF2-40B4-BE49-F238E27FC236}">
                <a16:creationId xmlns:a16="http://schemas.microsoft.com/office/drawing/2014/main" id="{25706F97-77BF-314F-ACBC-1F16B7A741CF}"/>
              </a:ext>
            </a:extLst>
          </p:cNvPr>
          <p:cNvSpPr>
            <a:spLocks noGrp="1"/>
          </p:cNvSpPr>
          <p:nvPr>
            <p:ph type="sldNum" sz="quarter" idx="12"/>
          </p:nvPr>
        </p:nvSpPr>
        <p:spPr/>
        <p:txBody>
          <a:bodyPr/>
          <a:lstStyle/>
          <a:p>
            <a:fld id="{8FF8CC5D-A65D-5946-99B5-645367A967AD}" type="slidenum">
              <a:rPr kumimoji="1" lang="ja-JP" altLang="en-US" smtClean="0"/>
              <a:t>91</a:t>
            </a:fld>
            <a:endParaRPr kumimoji="1" lang="ja-JP" altLang="en-US"/>
          </a:p>
        </p:txBody>
      </p:sp>
      <p:pic>
        <p:nvPicPr>
          <p:cNvPr id="8" name="図 7">
            <a:extLst>
              <a:ext uri="{FF2B5EF4-FFF2-40B4-BE49-F238E27FC236}">
                <a16:creationId xmlns:a16="http://schemas.microsoft.com/office/drawing/2014/main" id="{27C07132-9710-F040-BE04-0F803C5B3E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465" y="845018"/>
            <a:ext cx="2628181" cy="1777307"/>
          </a:xfrm>
          <a:prstGeom prst="rect">
            <a:avLst/>
          </a:prstGeom>
        </p:spPr>
      </p:pic>
      <p:pic>
        <p:nvPicPr>
          <p:cNvPr id="9" name="図 8">
            <a:extLst>
              <a:ext uri="{FF2B5EF4-FFF2-40B4-BE49-F238E27FC236}">
                <a16:creationId xmlns:a16="http://schemas.microsoft.com/office/drawing/2014/main" id="{23AA288D-59A0-374C-8AAC-9F98E982F6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3043" y="807756"/>
            <a:ext cx="1769500" cy="1777307"/>
          </a:xfrm>
          <a:prstGeom prst="rect">
            <a:avLst/>
          </a:prstGeom>
        </p:spPr>
      </p:pic>
      <p:pic>
        <p:nvPicPr>
          <p:cNvPr id="11" name="図 10">
            <a:extLst>
              <a:ext uri="{FF2B5EF4-FFF2-40B4-BE49-F238E27FC236}">
                <a16:creationId xmlns:a16="http://schemas.microsoft.com/office/drawing/2014/main" id="{3366665A-8976-DC4C-A5FE-37F40B98E6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734" y="2736466"/>
            <a:ext cx="2628181" cy="1971135"/>
          </a:xfrm>
          <a:prstGeom prst="rect">
            <a:avLst/>
          </a:prstGeom>
        </p:spPr>
      </p:pic>
      <p:pic>
        <p:nvPicPr>
          <p:cNvPr id="13" name="図 12">
            <a:extLst>
              <a:ext uri="{FF2B5EF4-FFF2-40B4-BE49-F238E27FC236}">
                <a16:creationId xmlns:a16="http://schemas.microsoft.com/office/drawing/2014/main" id="{09C1B23D-8B0E-534D-B624-12FC3D75D3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33042" y="2690293"/>
            <a:ext cx="1466810" cy="2017308"/>
          </a:xfrm>
          <a:prstGeom prst="rect">
            <a:avLst/>
          </a:prstGeom>
        </p:spPr>
      </p:pic>
      <p:sp>
        <p:nvSpPr>
          <p:cNvPr id="20" name="正方形/長方形 19">
            <a:extLst>
              <a:ext uri="{FF2B5EF4-FFF2-40B4-BE49-F238E27FC236}">
                <a16:creationId xmlns:a16="http://schemas.microsoft.com/office/drawing/2014/main" id="{0BEF991E-E53B-1445-AAD7-1A2989D74B97}"/>
              </a:ext>
            </a:extLst>
          </p:cNvPr>
          <p:cNvSpPr/>
          <p:nvPr/>
        </p:nvSpPr>
        <p:spPr>
          <a:xfrm>
            <a:off x="5687746" y="807756"/>
            <a:ext cx="600973" cy="57310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F4AD86-9F78-8E4E-A2B1-2EFC580530AB}"/>
              </a:ext>
            </a:extLst>
          </p:cNvPr>
          <p:cNvSpPr/>
          <p:nvPr/>
        </p:nvSpPr>
        <p:spPr>
          <a:xfrm>
            <a:off x="11500" y="840649"/>
            <a:ext cx="600973" cy="57310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133859A-F7AC-4245-A876-A9FBD1613A4A}"/>
              </a:ext>
            </a:extLst>
          </p:cNvPr>
          <p:cNvSpPr/>
          <p:nvPr/>
        </p:nvSpPr>
        <p:spPr>
          <a:xfrm>
            <a:off x="2947141" y="3282086"/>
            <a:ext cx="1081177" cy="879894"/>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EF545003-F36E-6B4B-BCA5-7FB4A8D89ED8}"/>
              </a:ext>
            </a:extLst>
          </p:cNvPr>
          <p:cNvSpPr/>
          <p:nvPr/>
        </p:nvSpPr>
        <p:spPr>
          <a:xfrm>
            <a:off x="2947140" y="1256462"/>
            <a:ext cx="1081177" cy="879894"/>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03CC0427-DE95-A443-AC11-CA31CF454825}"/>
              </a:ext>
            </a:extLst>
          </p:cNvPr>
          <p:cNvSpPr/>
          <p:nvPr/>
        </p:nvSpPr>
        <p:spPr>
          <a:xfrm>
            <a:off x="102734" y="6407523"/>
            <a:ext cx="6084497" cy="1806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1302B454-DA8B-FF4D-A919-BB0D79D46691}"/>
              </a:ext>
            </a:extLst>
          </p:cNvPr>
          <p:cNvSpPr txBox="1"/>
          <p:nvPr/>
        </p:nvSpPr>
        <p:spPr>
          <a:xfrm>
            <a:off x="2816530" y="2144143"/>
            <a:ext cx="1261884"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銀行の窓口業務は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en-US" altLang="ja-JP" sz="1050" dirty="0">
                <a:solidFill>
                  <a:srgbClr val="0070C0"/>
                </a:solidFill>
                <a:latin typeface="Meiryo" panose="020B0604030504040204" pitchFamily="34" charset="-128"/>
                <a:ea typeface="Meiryo" panose="020B0604030504040204" pitchFamily="34" charset="-128"/>
              </a:rPr>
              <a:t>ATM</a:t>
            </a:r>
            <a:r>
              <a:rPr kumimoji="1" lang="ja-JP" altLang="en-US" sz="1050" dirty="0">
                <a:solidFill>
                  <a:srgbClr val="0070C0"/>
                </a:solidFill>
                <a:latin typeface="Meiryo" panose="020B0604030504040204" pitchFamily="34" charset="-128"/>
                <a:ea typeface="Meiryo" panose="020B0604030504040204" pitchFamily="34" charset="-128"/>
              </a:rPr>
              <a:t>へ</a:t>
            </a:r>
          </a:p>
        </p:txBody>
      </p:sp>
      <p:sp>
        <p:nvSpPr>
          <p:cNvPr id="27" name="テキスト ボックス 26">
            <a:extLst>
              <a:ext uri="{FF2B5EF4-FFF2-40B4-BE49-F238E27FC236}">
                <a16:creationId xmlns:a16="http://schemas.microsoft.com/office/drawing/2014/main" id="{C211C1B0-C0DC-B74A-A678-8D79539F75B0}"/>
              </a:ext>
            </a:extLst>
          </p:cNvPr>
          <p:cNvSpPr txBox="1"/>
          <p:nvPr/>
        </p:nvSpPr>
        <p:spPr>
          <a:xfrm>
            <a:off x="2883856" y="4201363"/>
            <a:ext cx="1127232"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駅の有人改札は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ja-JP" altLang="en-US" sz="1050" dirty="0">
                <a:solidFill>
                  <a:srgbClr val="0070C0"/>
                </a:solidFill>
                <a:latin typeface="Meiryo" panose="020B0604030504040204" pitchFamily="34" charset="-128"/>
                <a:ea typeface="Meiryo" panose="020B0604030504040204" pitchFamily="34" charset="-128"/>
              </a:rPr>
              <a:t>自動改札へ</a:t>
            </a:r>
          </a:p>
        </p:txBody>
      </p:sp>
      <p:grpSp>
        <p:nvGrpSpPr>
          <p:cNvPr id="107" name="グループ化 106">
            <a:extLst>
              <a:ext uri="{FF2B5EF4-FFF2-40B4-BE49-F238E27FC236}">
                <a16:creationId xmlns:a16="http://schemas.microsoft.com/office/drawing/2014/main" id="{F4741F78-77EE-BA45-B197-0BE729FB913B}"/>
              </a:ext>
            </a:extLst>
          </p:cNvPr>
          <p:cNvGrpSpPr/>
          <p:nvPr/>
        </p:nvGrpSpPr>
        <p:grpSpPr>
          <a:xfrm>
            <a:off x="6044113" y="1431668"/>
            <a:ext cx="2386382" cy="4965766"/>
            <a:chOff x="6044113" y="1431668"/>
            <a:chExt cx="2386382" cy="4965766"/>
          </a:xfrm>
        </p:grpSpPr>
        <p:sp>
          <p:nvSpPr>
            <p:cNvPr id="101" name="下矢印 100">
              <a:extLst>
                <a:ext uri="{FF2B5EF4-FFF2-40B4-BE49-F238E27FC236}">
                  <a16:creationId xmlns:a16="http://schemas.microsoft.com/office/drawing/2014/main" id="{FFBD986E-2A13-FF4D-8156-6911ABD87585}"/>
                </a:ext>
              </a:extLst>
            </p:cNvPr>
            <p:cNvSpPr/>
            <p:nvPr/>
          </p:nvSpPr>
          <p:spPr>
            <a:xfrm>
              <a:off x="6564701" y="2076202"/>
              <a:ext cx="1345204" cy="2676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a:extLst>
                <a:ext uri="{FF2B5EF4-FFF2-40B4-BE49-F238E27FC236}">
                  <a16:creationId xmlns:a16="http://schemas.microsoft.com/office/drawing/2014/main" id="{75D96E11-B9F7-A645-A705-A16348675588}"/>
                </a:ext>
              </a:extLst>
            </p:cNvPr>
            <p:cNvSpPr/>
            <p:nvPr/>
          </p:nvSpPr>
          <p:spPr>
            <a:xfrm>
              <a:off x="6044113" y="1439024"/>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F3C1374F-7AB7-7549-B151-0D33B767E824}"/>
                </a:ext>
              </a:extLst>
            </p:cNvPr>
            <p:cNvSpPr/>
            <p:nvPr/>
          </p:nvSpPr>
          <p:spPr>
            <a:xfrm>
              <a:off x="7018703" y="1431668"/>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BEF3492B-8AEF-334F-B52F-E03F85E53BD7}"/>
                </a:ext>
              </a:extLst>
            </p:cNvPr>
            <p:cNvSpPr/>
            <p:nvPr/>
          </p:nvSpPr>
          <p:spPr>
            <a:xfrm>
              <a:off x="7993295" y="1433190"/>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矢印コネクタ 33">
              <a:extLst>
                <a:ext uri="{FF2B5EF4-FFF2-40B4-BE49-F238E27FC236}">
                  <a16:creationId xmlns:a16="http://schemas.microsoft.com/office/drawing/2014/main" id="{8B514CC2-ADB6-EE47-8684-D086414BBD4A}"/>
                </a:ext>
              </a:extLst>
            </p:cNvPr>
            <p:cNvCxnSpPr>
              <a:stCxn id="30" idx="6"/>
              <a:endCxn id="31" idx="2"/>
            </p:cNvCxnSpPr>
            <p:nvPr/>
          </p:nvCxnSpPr>
          <p:spPr>
            <a:xfrm flipV="1">
              <a:off x="6481313" y="1651642"/>
              <a:ext cx="537390" cy="7356"/>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93788E49-6018-FB46-A402-08FB0A47FF47}"/>
                </a:ext>
              </a:extLst>
            </p:cNvPr>
            <p:cNvCxnSpPr>
              <a:cxnSpLocks/>
              <a:stCxn id="31" idx="6"/>
              <a:endCxn id="32" idx="2"/>
            </p:cNvCxnSpPr>
            <p:nvPr/>
          </p:nvCxnSpPr>
          <p:spPr>
            <a:xfrm>
              <a:off x="7455903" y="1651642"/>
              <a:ext cx="537392" cy="1522"/>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3" name="円/楕円 42">
              <a:extLst>
                <a:ext uri="{FF2B5EF4-FFF2-40B4-BE49-F238E27FC236}">
                  <a16:creationId xmlns:a16="http://schemas.microsoft.com/office/drawing/2014/main" id="{00914F54-641E-3241-AA72-C059B81F7FBD}"/>
                </a:ext>
              </a:extLst>
            </p:cNvPr>
            <p:cNvSpPr/>
            <p:nvPr/>
          </p:nvSpPr>
          <p:spPr>
            <a:xfrm>
              <a:off x="6044113" y="5377316"/>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4C358943-0431-464F-A488-0961B5E8C3D5}"/>
                </a:ext>
              </a:extLst>
            </p:cNvPr>
            <p:cNvSpPr/>
            <p:nvPr/>
          </p:nvSpPr>
          <p:spPr>
            <a:xfrm>
              <a:off x="7018704" y="5371571"/>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FFE4B245-1E60-BD4F-8F6C-A9EB688D13B6}"/>
                </a:ext>
              </a:extLst>
            </p:cNvPr>
            <p:cNvSpPr/>
            <p:nvPr/>
          </p:nvSpPr>
          <p:spPr>
            <a:xfrm>
              <a:off x="7993295" y="5371482"/>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矢印コネクタ 45">
              <a:extLst>
                <a:ext uri="{FF2B5EF4-FFF2-40B4-BE49-F238E27FC236}">
                  <a16:creationId xmlns:a16="http://schemas.microsoft.com/office/drawing/2014/main" id="{CB08F13E-5738-2F4E-AC11-8E9B59B64F92}"/>
                </a:ext>
              </a:extLst>
            </p:cNvPr>
            <p:cNvCxnSpPr>
              <a:stCxn id="43" idx="6"/>
              <a:endCxn id="44" idx="2"/>
            </p:cNvCxnSpPr>
            <p:nvPr/>
          </p:nvCxnSpPr>
          <p:spPr>
            <a:xfrm flipV="1">
              <a:off x="6481313" y="5591545"/>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FC397D46-8C77-BE40-9AF5-487DBA3A3601}"/>
                </a:ext>
              </a:extLst>
            </p:cNvPr>
            <p:cNvCxnSpPr>
              <a:cxnSpLocks/>
              <a:stCxn id="44" idx="6"/>
              <a:endCxn id="45" idx="2"/>
            </p:cNvCxnSpPr>
            <p:nvPr/>
          </p:nvCxnSpPr>
          <p:spPr>
            <a:xfrm flipV="1">
              <a:off x="7455904" y="5591456"/>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50" name="円/楕円 49">
              <a:extLst>
                <a:ext uri="{FF2B5EF4-FFF2-40B4-BE49-F238E27FC236}">
                  <a16:creationId xmlns:a16="http://schemas.microsoft.com/office/drawing/2014/main" id="{022755D5-FBEB-C844-821B-DAA02FF628B1}"/>
                </a:ext>
              </a:extLst>
            </p:cNvPr>
            <p:cNvSpPr/>
            <p:nvPr/>
          </p:nvSpPr>
          <p:spPr>
            <a:xfrm>
              <a:off x="6044113" y="4818425"/>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E908486F-56EA-2641-AAA9-8BC0F3601999}"/>
                </a:ext>
              </a:extLst>
            </p:cNvPr>
            <p:cNvSpPr/>
            <p:nvPr/>
          </p:nvSpPr>
          <p:spPr>
            <a:xfrm>
              <a:off x="7018704" y="4812680"/>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196CB6F5-3558-BF49-A321-C731E3EEC5B4}"/>
                </a:ext>
              </a:extLst>
            </p:cNvPr>
            <p:cNvSpPr/>
            <p:nvPr/>
          </p:nvSpPr>
          <p:spPr>
            <a:xfrm>
              <a:off x="7993295" y="4812591"/>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矢印コネクタ 52">
              <a:extLst>
                <a:ext uri="{FF2B5EF4-FFF2-40B4-BE49-F238E27FC236}">
                  <a16:creationId xmlns:a16="http://schemas.microsoft.com/office/drawing/2014/main" id="{882F6003-E6D8-4445-A03A-32260F8EA067}"/>
                </a:ext>
              </a:extLst>
            </p:cNvPr>
            <p:cNvCxnSpPr>
              <a:cxnSpLocks/>
              <a:stCxn id="43" idx="6"/>
              <a:endCxn id="51" idx="2"/>
            </p:cNvCxnSpPr>
            <p:nvPr/>
          </p:nvCxnSpPr>
          <p:spPr>
            <a:xfrm flipV="1">
              <a:off x="6481313" y="5032654"/>
              <a:ext cx="537391" cy="56463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FAD5FDE5-0E86-674D-8104-A4C5BA18AE30}"/>
                </a:ext>
              </a:extLst>
            </p:cNvPr>
            <p:cNvCxnSpPr>
              <a:cxnSpLocks/>
              <a:stCxn id="44" idx="6"/>
            </p:cNvCxnSpPr>
            <p:nvPr/>
          </p:nvCxnSpPr>
          <p:spPr>
            <a:xfrm>
              <a:off x="7455904" y="5591545"/>
              <a:ext cx="542626" cy="56296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1929EA78-9238-D047-9F87-3BFB702C99E6}"/>
                </a:ext>
              </a:extLst>
            </p:cNvPr>
            <p:cNvCxnSpPr>
              <a:cxnSpLocks/>
              <a:stCxn id="51" idx="6"/>
              <a:endCxn id="52" idx="2"/>
            </p:cNvCxnSpPr>
            <p:nvPr/>
          </p:nvCxnSpPr>
          <p:spPr>
            <a:xfrm flipV="1">
              <a:off x="7455904" y="5032565"/>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487CD981-36F0-3A44-A960-00B1C593E9D8}"/>
                </a:ext>
              </a:extLst>
            </p:cNvPr>
            <p:cNvCxnSpPr>
              <a:cxnSpLocks/>
              <a:stCxn id="50" idx="6"/>
              <a:endCxn id="70" idx="2"/>
            </p:cNvCxnSpPr>
            <p:nvPr/>
          </p:nvCxnSpPr>
          <p:spPr>
            <a:xfrm>
              <a:off x="6481313" y="5038399"/>
              <a:ext cx="537391" cy="113331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69" name="円/楕円 68">
              <a:extLst>
                <a:ext uri="{FF2B5EF4-FFF2-40B4-BE49-F238E27FC236}">
                  <a16:creationId xmlns:a16="http://schemas.microsoft.com/office/drawing/2014/main" id="{43DEA1B4-9D93-674A-8DF2-6D910A9F07DA}"/>
                </a:ext>
              </a:extLst>
            </p:cNvPr>
            <p:cNvSpPr/>
            <p:nvPr/>
          </p:nvSpPr>
          <p:spPr>
            <a:xfrm>
              <a:off x="6044113" y="5957487"/>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E6CE82FF-BFD9-5D41-B52F-06A26682D1AB}"/>
                </a:ext>
              </a:extLst>
            </p:cNvPr>
            <p:cNvSpPr/>
            <p:nvPr/>
          </p:nvSpPr>
          <p:spPr>
            <a:xfrm>
              <a:off x="7018704" y="5951742"/>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A1F8600D-F90C-6D46-AD8B-DCEDE915772F}"/>
                </a:ext>
              </a:extLst>
            </p:cNvPr>
            <p:cNvSpPr/>
            <p:nvPr/>
          </p:nvSpPr>
          <p:spPr>
            <a:xfrm>
              <a:off x="7993295" y="5951653"/>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0" name="直線矢印コネクタ 79">
              <a:extLst>
                <a:ext uri="{FF2B5EF4-FFF2-40B4-BE49-F238E27FC236}">
                  <a16:creationId xmlns:a16="http://schemas.microsoft.com/office/drawing/2014/main" id="{D2C82EE6-E11A-0549-9DAC-7EEB2002F73D}"/>
                </a:ext>
              </a:extLst>
            </p:cNvPr>
            <p:cNvCxnSpPr>
              <a:cxnSpLocks/>
              <a:stCxn id="69" idx="6"/>
              <a:endCxn id="70" idx="2"/>
            </p:cNvCxnSpPr>
            <p:nvPr/>
          </p:nvCxnSpPr>
          <p:spPr>
            <a:xfrm flipV="1">
              <a:off x="6481313" y="6171716"/>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392B3562-472F-0247-A9FF-C98BC963F515}"/>
                </a:ext>
              </a:extLst>
            </p:cNvPr>
            <p:cNvCxnSpPr>
              <a:cxnSpLocks/>
              <a:stCxn id="69" idx="6"/>
              <a:endCxn id="44" idx="2"/>
            </p:cNvCxnSpPr>
            <p:nvPr/>
          </p:nvCxnSpPr>
          <p:spPr>
            <a:xfrm flipV="1">
              <a:off x="6481313" y="5591545"/>
              <a:ext cx="537391" cy="5859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a:extLst>
                <a:ext uri="{FF2B5EF4-FFF2-40B4-BE49-F238E27FC236}">
                  <a16:creationId xmlns:a16="http://schemas.microsoft.com/office/drawing/2014/main" id="{1172F621-899B-1145-B480-6FDA80FCAF19}"/>
                </a:ext>
              </a:extLst>
            </p:cNvPr>
            <p:cNvCxnSpPr>
              <a:cxnSpLocks/>
              <a:stCxn id="70" idx="6"/>
              <a:endCxn id="71" idx="2"/>
            </p:cNvCxnSpPr>
            <p:nvPr/>
          </p:nvCxnSpPr>
          <p:spPr>
            <a:xfrm flipV="1">
              <a:off x="7455904" y="6171627"/>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3ED709A9-3E45-2741-969F-ADAE46D4E3C2}"/>
                </a:ext>
              </a:extLst>
            </p:cNvPr>
            <p:cNvCxnSpPr>
              <a:cxnSpLocks/>
              <a:endCxn id="45" idx="2"/>
            </p:cNvCxnSpPr>
            <p:nvPr/>
          </p:nvCxnSpPr>
          <p:spPr>
            <a:xfrm>
              <a:off x="7455903" y="5012109"/>
              <a:ext cx="537392" cy="57934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E450AC16-9A50-9A43-8330-DA46E8738C6C}"/>
                </a:ext>
              </a:extLst>
            </p:cNvPr>
            <p:cNvCxnSpPr>
              <a:cxnSpLocks/>
              <a:stCxn id="50" idx="6"/>
              <a:endCxn id="51" idx="2"/>
            </p:cNvCxnSpPr>
            <p:nvPr/>
          </p:nvCxnSpPr>
          <p:spPr>
            <a:xfrm flipV="1">
              <a:off x="6481313" y="5032654"/>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E49BF2AE-B2E2-4A41-8EBC-6DFA0E148BCA}"/>
                </a:ext>
              </a:extLst>
            </p:cNvPr>
            <p:cNvCxnSpPr>
              <a:cxnSpLocks/>
              <a:stCxn id="70" idx="6"/>
              <a:endCxn id="52" idx="2"/>
            </p:cNvCxnSpPr>
            <p:nvPr/>
          </p:nvCxnSpPr>
          <p:spPr>
            <a:xfrm flipV="1">
              <a:off x="7455904" y="5032565"/>
              <a:ext cx="537391" cy="113915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1FB55DCA-E4BD-994D-A143-F4E78E18827B}"/>
                </a:ext>
              </a:extLst>
            </p:cNvPr>
            <p:cNvSpPr txBox="1"/>
            <p:nvPr/>
          </p:nvSpPr>
          <p:spPr>
            <a:xfrm>
              <a:off x="6914138" y="2167226"/>
              <a:ext cx="646331" cy="369332"/>
            </a:xfrm>
            <a:prstGeom prst="rect">
              <a:avLst/>
            </a:prstGeom>
            <a:noFill/>
          </p:spPr>
          <p:txBody>
            <a:bodyPr wrap="none" rtlCol="0">
              <a:spAutoFit/>
            </a:bodyPr>
            <a:lstStyle/>
            <a:p>
              <a:r>
                <a:rPr kumimoji="1" lang="ja-JP" altLang="en-US" b="1" dirty="0">
                  <a:solidFill>
                    <a:srgbClr val="FF0000"/>
                  </a:solidFill>
                  <a:latin typeface="Meiryo" panose="020B0604030504040204" pitchFamily="34" charset="-128"/>
                  <a:ea typeface="Meiryo" panose="020B0604030504040204" pitchFamily="34" charset="-128"/>
                </a:rPr>
                <a:t>単純</a:t>
              </a:r>
            </a:p>
          </p:txBody>
        </p:sp>
        <p:sp>
          <p:nvSpPr>
            <p:cNvPr id="105" name="テキスト ボックス 104">
              <a:extLst>
                <a:ext uri="{FF2B5EF4-FFF2-40B4-BE49-F238E27FC236}">
                  <a16:creationId xmlns:a16="http://schemas.microsoft.com/office/drawing/2014/main" id="{D8AA4971-92D0-A94A-B404-AF3D38E4AA49}"/>
                </a:ext>
              </a:extLst>
            </p:cNvPr>
            <p:cNvSpPr txBox="1"/>
            <p:nvPr/>
          </p:nvSpPr>
          <p:spPr>
            <a:xfrm>
              <a:off x="6896885" y="4151301"/>
              <a:ext cx="646331" cy="369332"/>
            </a:xfrm>
            <a:prstGeom prst="rect">
              <a:avLst/>
            </a:prstGeom>
            <a:noFill/>
          </p:spPr>
          <p:txBody>
            <a:bodyPr wrap="none" rtlCol="0">
              <a:spAutoFit/>
            </a:bodyPr>
            <a:lstStyle/>
            <a:p>
              <a:r>
                <a:rPr kumimoji="1" lang="ja-JP" altLang="en-US" b="1" dirty="0">
                  <a:solidFill>
                    <a:srgbClr val="FF0000"/>
                  </a:solidFill>
                  <a:latin typeface="Meiryo" panose="020B0604030504040204" pitchFamily="34" charset="-128"/>
                  <a:ea typeface="Meiryo" panose="020B0604030504040204" pitchFamily="34" charset="-128"/>
                </a:rPr>
                <a:t>複雑</a:t>
              </a:r>
            </a:p>
          </p:txBody>
        </p:sp>
      </p:grpSp>
      <p:sp>
        <p:nvSpPr>
          <p:cNvPr id="29" name="テキスト ボックス 28">
            <a:extLst>
              <a:ext uri="{FF2B5EF4-FFF2-40B4-BE49-F238E27FC236}">
                <a16:creationId xmlns:a16="http://schemas.microsoft.com/office/drawing/2014/main" id="{FCE926D7-31D2-D747-901E-3FF86E14195C}"/>
              </a:ext>
            </a:extLst>
          </p:cNvPr>
          <p:cNvSpPr txBox="1"/>
          <p:nvPr/>
        </p:nvSpPr>
        <p:spPr>
          <a:xfrm>
            <a:off x="5988232" y="2939516"/>
            <a:ext cx="2492990" cy="646331"/>
          </a:xfrm>
          <a:prstGeom prst="rect">
            <a:avLst/>
          </a:prstGeom>
          <a:noFill/>
        </p:spPr>
        <p:txBody>
          <a:bodyPr wrap="none" rtlCol="0">
            <a:spAutoFit/>
          </a:bodyPr>
          <a:lstStyle/>
          <a:p>
            <a:pPr algn="ctr"/>
            <a:r>
              <a:rPr kumimoji="1" lang="ja-JP" altLang="en-US" b="1" u="sng" dirty="0">
                <a:solidFill>
                  <a:srgbClr val="FF0000"/>
                </a:solidFill>
                <a:latin typeface="Meiryo" panose="020B0604030504040204" pitchFamily="34" charset="-128"/>
                <a:ea typeface="Meiryo" panose="020B0604030504040204" pitchFamily="34" charset="-128"/>
              </a:rPr>
              <a:t>手順の決まった</a:t>
            </a:r>
            <a:r>
              <a:rPr kumimoji="1" lang="ja-JP" altLang="en-US" dirty="0">
                <a:solidFill>
                  <a:srgbClr val="FF0000"/>
                </a:solidFill>
                <a:latin typeface="Meiryo" panose="020B0604030504040204" pitchFamily="34" charset="-128"/>
                <a:ea typeface="Meiryo" panose="020B0604030504040204" pitchFamily="34" charset="-128"/>
              </a:rPr>
              <a:t>仕事は</a:t>
            </a:r>
            <a:endParaRPr kumimoji="1" lang="en-US" altLang="ja-JP" dirty="0">
              <a:solidFill>
                <a:srgbClr val="FF0000"/>
              </a:solidFill>
              <a:latin typeface="Meiryo" panose="020B0604030504040204" pitchFamily="34" charset="-128"/>
              <a:ea typeface="Meiryo" panose="020B0604030504040204" pitchFamily="34" charset="-128"/>
            </a:endParaRPr>
          </a:p>
          <a:p>
            <a:pPr algn="ctr"/>
            <a:r>
              <a:rPr kumimoji="1" lang="ja-JP" altLang="en-US" dirty="0">
                <a:solidFill>
                  <a:srgbClr val="FF0000"/>
                </a:solidFill>
                <a:latin typeface="Meiryo" panose="020B0604030504040204" pitchFamily="34" charset="-128"/>
                <a:ea typeface="Meiryo" panose="020B0604030504040204" pitchFamily="34" charset="-128"/>
              </a:rPr>
              <a:t>機械に置き換わる</a:t>
            </a:r>
          </a:p>
        </p:txBody>
      </p:sp>
    </p:spTree>
    <p:extLst>
      <p:ext uri="{BB962C8B-B14F-4D97-AF65-F5344CB8AC3E}">
        <p14:creationId xmlns:p14="http://schemas.microsoft.com/office/powerpoint/2010/main" val="417416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wipe(up)">
                                      <p:cBhvr>
                                        <p:cTn id="1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自動化から自律化への進化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92</a:t>
            </a:fld>
            <a:endParaRPr kumimoji="1" lang="ja-JP" altLang="en-US"/>
          </a:p>
        </p:txBody>
      </p:sp>
      <p:sp>
        <p:nvSpPr>
          <p:cNvPr id="4" name="正方形/長方形 3"/>
          <p:cNvSpPr/>
          <p:nvPr/>
        </p:nvSpPr>
        <p:spPr>
          <a:xfrm>
            <a:off x="848826" y="980728"/>
            <a:ext cx="7446347" cy="511256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884439" y="2420888"/>
            <a:ext cx="5559769" cy="36004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71600" y="3573016"/>
            <a:ext cx="3888432" cy="23762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1043608" y="4797152"/>
            <a:ext cx="2160240" cy="107129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単一作業の自動化</a:t>
            </a:r>
            <a:endParaRPr kumimoji="1" lang="en-US" altLang="ja-JP" sz="16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給与計算・部品表展開などのバッチ処理</a:t>
            </a:r>
            <a:endParaRPr kumimoji="1" lang="ja-JP" altLang="en-US" sz="800" dirty="0">
              <a:solidFill>
                <a:srgbClr val="FFFFFF"/>
              </a:solidFill>
              <a:latin typeface="Meiryo" charset="-128"/>
              <a:ea typeface="Meiryo" charset="-128"/>
              <a:cs typeface="Meiryo" charset="-128"/>
            </a:endParaRPr>
          </a:p>
        </p:txBody>
      </p:sp>
      <p:cxnSp>
        <p:nvCxnSpPr>
          <p:cNvPr id="12" name="直線矢印コネクタ 11"/>
          <p:cNvCxnSpPr/>
          <p:nvPr/>
        </p:nvCxnSpPr>
        <p:spPr>
          <a:xfrm flipV="1">
            <a:off x="3203848" y="980728"/>
            <a:ext cx="5091325" cy="3816362"/>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1028119" y="3990255"/>
            <a:ext cx="3775394" cy="461665"/>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連続する作業の自動化</a:t>
            </a:r>
            <a:endParaRPr kumimoji="1" lang="en-US" altLang="ja-JP" sz="1600" dirty="0">
              <a:solidFill>
                <a:schemeClr val="bg1"/>
              </a:solidFill>
              <a:latin typeface="Meiryo" charset="-128"/>
              <a:ea typeface="Meiryo" charset="-128"/>
              <a:cs typeface="Meiryo" charset="-128"/>
            </a:endParaRPr>
          </a:p>
          <a:p>
            <a:pPr algn="ctr"/>
            <a:r>
              <a:rPr lang="ja-JP" altLang="en-US" sz="800" dirty="0">
                <a:solidFill>
                  <a:schemeClr val="bg1"/>
                </a:solidFill>
                <a:latin typeface="Meiryo" charset="-128"/>
                <a:ea typeface="Meiryo" charset="-128"/>
                <a:cs typeface="Meiryo" charset="-128"/>
              </a:rPr>
              <a:t>生産管理・販売管理・工程管理など伝票や作業の流れなどのオンライン処理</a:t>
            </a:r>
            <a:endParaRPr kumimoji="1" lang="ja-JP" altLang="en-US" sz="800" dirty="0">
              <a:solidFill>
                <a:schemeClr val="bg1"/>
              </a:solidFill>
              <a:latin typeface="Meiryo" charset="-128"/>
              <a:ea typeface="Meiryo" charset="-128"/>
              <a:cs typeface="Meiryo" charset="-128"/>
            </a:endParaRPr>
          </a:p>
        </p:txBody>
      </p:sp>
      <p:sp>
        <p:nvSpPr>
          <p:cNvPr id="9" name="テキスト ボックス 8"/>
          <p:cNvSpPr txBox="1"/>
          <p:nvPr/>
        </p:nvSpPr>
        <p:spPr>
          <a:xfrm>
            <a:off x="1468850" y="2766119"/>
            <a:ext cx="4390946" cy="461665"/>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最適対応が求められる作業</a:t>
            </a:r>
            <a:r>
              <a:rPr kumimoji="1" lang="ja-JP" altLang="en-US" sz="1600" dirty="0">
                <a:solidFill>
                  <a:schemeClr val="bg1"/>
                </a:solidFill>
                <a:latin typeface="Meiryo" charset="-128"/>
                <a:ea typeface="Meiryo" charset="-128"/>
                <a:cs typeface="Meiryo" charset="-128"/>
              </a:rPr>
              <a:t>の自動化</a:t>
            </a:r>
            <a:endParaRPr kumimoji="1" lang="en-US" altLang="ja-JP" sz="1600" dirty="0">
              <a:solidFill>
                <a:schemeClr val="bg1"/>
              </a:solidFill>
              <a:latin typeface="Meiryo" charset="-128"/>
              <a:ea typeface="Meiryo" charset="-128"/>
              <a:cs typeface="Meiryo" charset="-128"/>
            </a:endParaRPr>
          </a:p>
          <a:p>
            <a:pPr algn="ctr"/>
            <a:r>
              <a:rPr lang="ja-JP" altLang="en-US" sz="800" dirty="0">
                <a:solidFill>
                  <a:schemeClr val="bg1"/>
                </a:solidFill>
                <a:latin typeface="Meiryo" charset="-128"/>
                <a:ea typeface="Meiryo" charset="-128"/>
                <a:cs typeface="Meiryo" charset="-128"/>
              </a:rPr>
              <a:t>状況の変化をセンサーやログによって収集し、パターン化されたルールに基づき機器を制御</a:t>
            </a:r>
            <a:endParaRPr kumimoji="1" lang="ja-JP" altLang="en-US" sz="800" dirty="0">
              <a:solidFill>
                <a:schemeClr val="bg1"/>
              </a:solidFill>
              <a:latin typeface="Meiryo" charset="-128"/>
              <a:ea typeface="Meiryo" charset="-128"/>
              <a:cs typeface="Meiryo" charset="-128"/>
            </a:endParaRPr>
          </a:p>
        </p:txBody>
      </p:sp>
      <p:sp>
        <p:nvSpPr>
          <p:cNvPr id="10" name="テキスト ボックス 9"/>
          <p:cNvSpPr txBox="1"/>
          <p:nvPr/>
        </p:nvSpPr>
        <p:spPr>
          <a:xfrm>
            <a:off x="1940509" y="1475977"/>
            <a:ext cx="5262979" cy="492443"/>
          </a:xfrm>
          <a:prstGeom prst="rect">
            <a:avLst/>
          </a:prstGeom>
          <a:noFill/>
        </p:spPr>
        <p:txBody>
          <a:bodyPr wrap="none" rtlCol="0">
            <a:spAutoFit/>
          </a:bodyPr>
          <a:lstStyle/>
          <a:p>
            <a:pPr algn="ctr"/>
            <a:r>
              <a:rPr lang="ja-JP" altLang="en-US" dirty="0">
                <a:solidFill>
                  <a:schemeClr val="bg1"/>
                </a:solidFill>
                <a:latin typeface="Meiryo" charset="-128"/>
                <a:ea typeface="Meiryo" charset="-128"/>
                <a:cs typeface="Meiryo" charset="-128"/>
              </a:rPr>
              <a:t>状況に応じて自ら判断する作業</a:t>
            </a:r>
            <a:r>
              <a:rPr kumimoji="1" lang="ja-JP" altLang="en-US" dirty="0">
                <a:solidFill>
                  <a:schemeClr val="bg1"/>
                </a:solidFill>
                <a:latin typeface="Meiryo" charset="-128"/>
                <a:ea typeface="Meiryo" charset="-128"/>
                <a:cs typeface="Meiryo" charset="-128"/>
              </a:rPr>
              <a:t>の自動化</a:t>
            </a:r>
            <a:r>
              <a:rPr lang="ja-JP" altLang="en-US" dirty="0">
                <a:solidFill>
                  <a:schemeClr val="bg1"/>
                </a:solidFill>
                <a:latin typeface="Meiryo" charset="-128"/>
                <a:ea typeface="Meiryo" charset="-128"/>
                <a:cs typeface="Meiryo" charset="-128"/>
              </a:rPr>
              <a:t>＝</a:t>
            </a:r>
            <a:r>
              <a:rPr lang="ja-JP" altLang="en-US" b="1" u="sng" dirty="0">
                <a:solidFill>
                  <a:schemeClr val="bg1"/>
                </a:solidFill>
                <a:latin typeface="Meiryo" charset="-128"/>
                <a:ea typeface="Meiryo" charset="-128"/>
                <a:cs typeface="Meiryo" charset="-128"/>
              </a:rPr>
              <a:t>自律化</a:t>
            </a:r>
            <a:endParaRPr lang="en-US" altLang="ja-JP" b="1" u="sng"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機械学習や認知機能によって未知の状況</a:t>
            </a:r>
            <a:r>
              <a:rPr lang="ja-JP" altLang="en-US" sz="800" dirty="0">
                <a:solidFill>
                  <a:schemeClr val="bg1"/>
                </a:solidFill>
                <a:latin typeface="Meiryo" charset="-128"/>
                <a:ea typeface="Meiryo" charset="-128"/>
                <a:cs typeface="Meiryo" charset="-128"/>
              </a:rPr>
              <a:t>にも対応し、自ら判断して実行する</a:t>
            </a:r>
            <a:endParaRPr kumimoji="1" lang="ja-JP" altLang="en-US" sz="800" dirty="0">
              <a:solidFill>
                <a:schemeClr val="bg1"/>
              </a:solidFill>
              <a:latin typeface="Meiryo" charset="-128"/>
              <a:ea typeface="Meiryo" charset="-128"/>
              <a:cs typeface="Meiryo" charset="-128"/>
            </a:endParaRPr>
          </a:p>
        </p:txBody>
      </p:sp>
      <p:pic>
        <p:nvPicPr>
          <p:cNvPr id="13" name="図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6510" y="1921883"/>
            <a:ext cx="1113094" cy="1209885"/>
          </a:xfrm>
          <a:prstGeom prst="rect">
            <a:avLst/>
          </a:prstGeom>
        </p:spPr>
      </p:pic>
      <p:pic>
        <p:nvPicPr>
          <p:cNvPr id="14" name="図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0441" y="3337100"/>
            <a:ext cx="1391820" cy="1088404"/>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6721" y="4718709"/>
            <a:ext cx="1170438" cy="1173371"/>
          </a:xfrm>
          <a:prstGeom prst="rect">
            <a:avLst/>
          </a:prstGeom>
        </p:spPr>
      </p:pic>
    </p:spTree>
    <p:extLst>
      <p:ext uri="{BB962C8B-B14F-4D97-AF65-F5344CB8AC3E}">
        <p14:creationId xmlns:p14="http://schemas.microsoft.com/office/powerpoint/2010/main" val="11852708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自律走行できる自動車</a:t>
            </a:r>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93</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1013615"/>
            <a:ext cx="1678665"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4</a:t>
            </a:r>
            <a:r>
              <a:rPr kumimoji="1" lang="ja-JP" altLang="en-US" sz="2400" b="1" dirty="0">
                <a:solidFill>
                  <a:schemeClr val="bg1"/>
                </a:solidFill>
                <a:latin typeface="Meiryo" charset="-128"/>
                <a:ea typeface="Meiryo" charset="-128"/>
                <a:cs typeface="Meiryo" charset="-128"/>
              </a:rPr>
              <a:t>･</a:t>
            </a:r>
            <a:r>
              <a:rPr kumimoji="1" lang="en-US" altLang="ja-JP" sz="2400" b="1" dirty="0">
                <a:solidFill>
                  <a:schemeClr val="bg1"/>
                </a:solidFill>
                <a:latin typeface="Meiryo" charset="-128"/>
                <a:ea typeface="Meiryo" charset="-128"/>
                <a:cs typeface="Meiryo" charset="-128"/>
              </a:rPr>
              <a:t>5</a:t>
            </a:r>
            <a:endParaRPr kumimoji="1" lang="ja-JP" altLang="en-US" sz="24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117866"/>
            <a:ext cx="1316386"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3</a:t>
            </a:r>
            <a:endParaRPr kumimoji="1" lang="ja-JP" altLang="en-US" sz="24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214694"/>
            <a:ext cx="1316386" cy="461665"/>
          </a:xfrm>
          <a:prstGeom prst="rect">
            <a:avLst/>
          </a:prstGeom>
          <a:noFill/>
        </p:spPr>
        <p:txBody>
          <a:bodyPr wrap="none" rtlCol="0">
            <a:spAutoFit/>
          </a:bodyPr>
          <a:lstStyle/>
          <a:p>
            <a:r>
              <a:rPr kumimoji="1" lang="ja-JP" altLang="en-US" sz="2400" b="1" dirty="0">
                <a:solidFill>
                  <a:srgbClr val="0070C0"/>
                </a:solidFill>
                <a:latin typeface="Meiryo" charset="-128"/>
                <a:ea typeface="Meiryo" charset="-128"/>
                <a:cs typeface="Meiryo" charset="-128"/>
              </a:rPr>
              <a:t>レベル</a:t>
            </a:r>
            <a:r>
              <a:rPr lang="en-US" altLang="ja-JP" sz="2400" b="1" dirty="0">
                <a:solidFill>
                  <a:srgbClr val="0070C0"/>
                </a:solidFill>
                <a:latin typeface="Meiryo" charset="-128"/>
                <a:ea typeface="Meiryo" charset="-128"/>
                <a:cs typeface="Meiryo" charset="-128"/>
              </a:rPr>
              <a:t>2</a:t>
            </a:r>
            <a:endParaRPr kumimoji="1" lang="ja-JP" altLang="en-US" sz="24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348120"/>
            <a:ext cx="1316386" cy="461665"/>
          </a:xfrm>
          <a:prstGeom prst="rect">
            <a:avLst/>
          </a:prstGeom>
          <a:noFill/>
        </p:spPr>
        <p:txBody>
          <a:bodyPr wrap="none" rtlCol="0">
            <a:spAutoFit/>
          </a:bodyPr>
          <a:lstStyle/>
          <a:p>
            <a:r>
              <a:rPr kumimoji="1" lang="ja-JP" altLang="en-US" sz="2400" b="1" dirty="0">
                <a:solidFill>
                  <a:srgbClr val="00B0F0"/>
                </a:solidFill>
                <a:latin typeface="Meiryo" charset="-128"/>
                <a:ea typeface="Meiryo" charset="-128"/>
                <a:cs typeface="Meiryo" charset="-128"/>
              </a:rPr>
              <a:t>レベル</a:t>
            </a:r>
            <a:r>
              <a:rPr kumimoji="1" lang="en-US" altLang="ja-JP" sz="2400" b="1" dirty="0">
                <a:solidFill>
                  <a:srgbClr val="00B0F0"/>
                </a:solidFill>
                <a:latin typeface="Meiryo" charset="-128"/>
                <a:ea typeface="Meiryo" charset="-128"/>
                <a:cs typeface="Meiryo" charset="-128"/>
              </a:rPr>
              <a:t>1</a:t>
            </a:r>
            <a:endParaRPr kumimoji="1" lang="ja-JP" altLang="en-US" sz="24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87615"/>
            <a:ext cx="1316386" cy="461665"/>
          </a:xfrm>
          <a:prstGeom prst="rect">
            <a:avLst/>
          </a:prstGeom>
          <a:noFill/>
        </p:spPr>
        <p:txBody>
          <a:bodyPr wrap="none" rtlCol="0">
            <a:spAutoFit/>
          </a:bodyPr>
          <a:lstStyle/>
          <a:p>
            <a:r>
              <a:rPr kumimoji="1" lang="ja-JP" altLang="en-US" sz="2400" b="1" dirty="0">
                <a:solidFill>
                  <a:schemeClr val="tx1">
                    <a:lumMod val="50000"/>
                    <a:lumOff val="50000"/>
                  </a:schemeClr>
                </a:solidFill>
                <a:latin typeface="Meiryo" charset="-128"/>
                <a:ea typeface="Meiryo" charset="-128"/>
                <a:cs typeface="Meiryo" charset="-128"/>
              </a:rPr>
              <a:t>レベル</a:t>
            </a:r>
            <a:r>
              <a:rPr kumimoji="1" lang="en-US" altLang="ja-JP" sz="2400" b="1" dirty="0">
                <a:solidFill>
                  <a:schemeClr val="tx1">
                    <a:lumMod val="50000"/>
                    <a:lumOff val="50000"/>
                  </a:schemeClr>
                </a:solidFill>
                <a:latin typeface="Meiryo" charset="-128"/>
                <a:ea typeface="Meiryo" charset="-128"/>
                <a:cs typeface="Meiryo" charset="-128"/>
              </a:rPr>
              <a:t>0</a:t>
            </a:r>
            <a:endParaRPr kumimoji="1" lang="ja-JP" altLang="en-US" sz="24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準</a:t>
            </a:r>
            <a:r>
              <a:rPr kumimoji="1" lang="ja-JP" altLang="en-US" sz="2000" b="1">
                <a:solidFill>
                  <a:schemeClr val="bg1"/>
                </a:solidFill>
                <a:latin typeface="Meiryo" charset="-128"/>
                <a:ea typeface="Meiryo" charset="-128"/>
                <a:cs typeface="Meiryo" charset="-128"/>
              </a:rPr>
              <a:t>自動</a:t>
            </a:r>
            <a:r>
              <a:rPr kumimoji="1" lang="ja-JP" altLang="en-US" sz="2000" b="1" dirty="0">
                <a:solidFill>
                  <a:schemeClr val="bg1"/>
                </a:solidFill>
                <a:latin typeface="Meiryo" charset="-128"/>
                <a:ea typeface="Meiryo" charset="-128"/>
                <a:cs typeface="Meiryo" charset="-128"/>
              </a:rPr>
              <a:t>走行</a:t>
            </a: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a:solidFill>
                  <a:srgbClr val="0070C0"/>
                </a:solidFill>
                <a:latin typeface="Meiryo" charset="-128"/>
                <a:ea typeface="Meiryo" charset="-128"/>
                <a:cs typeface="Meiryo" charset="-128"/>
              </a:rPr>
              <a:t>準</a:t>
            </a:r>
            <a:r>
              <a:rPr kumimoji="1" lang="ja-JP" altLang="en-US" sz="2000" b="1" dirty="0">
                <a:solidFill>
                  <a:srgbClr val="0070C0"/>
                </a:solidFill>
                <a:latin typeface="Meiryo" charset="-128"/>
                <a:ea typeface="Meiryo" charset="-128"/>
                <a:cs typeface="Meiryo" charset="-128"/>
              </a:rPr>
              <a:t>自動走行</a:t>
            </a: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加速・操舵・制動のうち複数の操作をシステムが行う</a:t>
            </a:r>
            <a:r>
              <a:rPr lang="ja-JP" altLang="ja-JP" sz="1600" dirty="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a:t>
            </a:r>
            <a:r>
              <a:rPr lang="ja-JP" altLang="en-US" sz="1600" dirty="0">
                <a:solidFill>
                  <a:schemeClr val="bg1"/>
                </a:solidFill>
                <a:latin typeface="Meiryo" charset="-128"/>
                <a:ea typeface="Meiryo" charset="-128"/>
                <a:cs typeface="Meiryo" charset="-128"/>
              </a:rPr>
              <a:t>全て</a:t>
            </a:r>
            <a:r>
              <a:rPr lang="ja-JP" altLang="ja-JP" sz="1600" dirty="0">
                <a:solidFill>
                  <a:schemeClr val="bg1"/>
                </a:solidFill>
                <a:latin typeface="Meiryo" charset="-128"/>
                <a:ea typeface="Meiryo" charset="-128"/>
                <a:cs typeface="Meiryo" charset="-128"/>
              </a:rPr>
              <a:t>システムが行うが、システムから要請があればドライバーはこれに応じる</a:t>
            </a:r>
            <a:r>
              <a:rPr lang="ja-JP" altLang="en-US" sz="1600" dirty="0">
                <a:solidFill>
                  <a:schemeClr val="bg1"/>
                </a:solidFill>
                <a:latin typeface="Meiryo" charset="-128"/>
                <a:ea typeface="Meiryo" charset="-128"/>
                <a:cs typeface="Meiryo" charset="-128"/>
              </a:rPr>
              <a:t>。</a:t>
            </a:r>
          </a:p>
        </p:txBody>
      </p:sp>
      <p:sp>
        <p:nvSpPr>
          <p:cNvPr id="57" name="正方形/長方形 56"/>
          <p:cNvSpPr/>
          <p:nvPr/>
        </p:nvSpPr>
        <p:spPr>
          <a:xfrm>
            <a:off x="2493659" y="978174"/>
            <a:ext cx="3360360" cy="907941"/>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加速・操舵・制動を全てシステムが行い、ドライバーは関与しない</a:t>
            </a:r>
            <a:r>
              <a:rPr lang="ja-JP" altLang="en-US" sz="1600" dirty="0">
                <a:solidFill>
                  <a:schemeClr val="bg1"/>
                </a:solidFill>
                <a:latin typeface="Meiryo" charset="-128"/>
                <a:ea typeface="Meiryo" charset="-128"/>
                <a:cs typeface="Meiryo" charset="-128"/>
              </a:rPr>
              <a:t>。</a:t>
            </a:r>
            <a:endParaRPr lang="en-US" altLang="ja-JP" sz="1600" dirty="0">
              <a:solidFill>
                <a:schemeClr val="bg1"/>
              </a:solidFill>
              <a:latin typeface="Meiryo" charset="-128"/>
              <a:ea typeface="Meiryo" charset="-128"/>
              <a:cs typeface="Meiryo" charset="-128"/>
            </a:endParaRPr>
          </a:p>
          <a:p>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＊レベル</a:t>
            </a:r>
            <a:r>
              <a:rPr lang="en-US" altLang="ja-JP" sz="1050" dirty="0">
                <a:solidFill>
                  <a:schemeClr val="bg1"/>
                </a:solidFill>
                <a:latin typeface="Meiryo" charset="-128"/>
                <a:ea typeface="Meiryo" charset="-128"/>
                <a:cs typeface="Meiryo" charset="-128"/>
              </a:rPr>
              <a:t>4</a:t>
            </a:r>
            <a:r>
              <a:rPr lang="ja-JP" altLang="en-US" sz="1050" dirty="0">
                <a:solidFill>
                  <a:schemeClr val="bg1"/>
                </a:solidFill>
                <a:latin typeface="Meiryo" charset="-128"/>
                <a:ea typeface="Meiryo" charset="-128"/>
                <a:cs typeface="Meiryo" charset="-128"/>
              </a:rPr>
              <a:t>は気象や道路の環境によっては制約がある。</a:t>
            </a:r>
            <a:r>
              <a:rPr lang="ja-JP" altLang="ja-JP" sz="1050" dirty="0">
                <a:solidFill>
                  <a:schemeClr val="bg1"/>
                </a:solidFill>
                <a:latin typeface="Meiryo" charset="-128"/>
                <a:ea typeface="Meiryo" charset="-128"/>
                <a:cs typeface="Meiryo" charset="-128"/>
              </a:rPr>
              <a:t> </a:t>
            </a:r>
            <a:endParaRPr lang="ja-JP" altLang="en-US" sz="105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3443124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人工知能は「知的望遠鏡」である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94</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511" y="912082"/>
            <a:ext cx="8334977" cy="5209361"/>
          </a:xfrm>
          <a:prstGeom prst="rect">
            <a:avLst/>
          </a:prstGeom>
        </p:spPr>
      </p:pic>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1" y="3516763"/>
            <a:ext cx="4114800" cy="3341237"/>
          </a:xfrm>
          <a:prstGeom prst="rect">
            <a:avLst/>
          </a:prstGeom>
        </p:spPr>
      </p:pic>
      <p:sp>
        <p:nvSpPr>
          <p:cNvPr id="8" name="テキスト ボックス 7"/>
          <p:cNvSpPr txBox="1"/>
          <p:nvPr/>
        </p:nvSpPr>
        <p:spPr>
          <a:xfrm>
            <a:off x="755374" y="5417076"/>
            <a:ext cx="5878532" cy="646331"/>
          </a:xfrm>
          <a:prstGeom prst="rect">
            <a:avLst/>
          </a:prstGeom>
          <a:noFill/>
        </p:spPr>
        <p:txBody>
          <a:bodyPr wrap="none" rtlCol="0">
            <a:spAutoFit/>
          </a:bodyPr>
          <a:lstStyle/>
          <a:p>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ディープラーニング／</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深層学習</a:t>
            </a:r>
            <a:endParaRPr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人間が教えなくても森羅万象の中からパターンを見つけ出し世界を分類・整理する</a:t>
            </a:r>
          </a:p>
        </p:txBody>
      </p:sp>
      <p:sp>
        <p:nvSpPr>
          <p:cNvPr id="9" name="テキスト ボックス 8"/>
          <p:cNvSpPr txBox="1"/>
          <p:nvPr/>
        </p:nvSpPr>
        <p:spPr>
          <a:xfrm>
            <a:off x="632459" y="1221118"/>
            <a:ext cx="7879081" cy="830997"/>
          </a:xfrm>
          <a:prstGeom prst="rect">
            <a:avLst/>
          </a:prstGeom>
          <a:noFill/>
        </p:spPr>
        <p:txBody>
          <a:bodyPr wrap="none" rtlCol="0">
            <a:spAutoFit/>
          </a:bodyPr>
          <a:lstStyle/>
          <a:p>
            <a:pPr algn="r"/>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これまで人間には見えなかったことが見えるようになり</a:t>
            </a:r>
            <a:endParaRPr kumimoji="1"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人間の知見を広げ、知性を高めることに役立つ</a:t>
            </a:r>
            <a:endParaRPr lang="ja-JP" altLang="en-US" sz="2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33515317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Amazon Alexa</a:t>
            </a:r>
            <a:endParaRPr kumimoji="1" lang="ja-JP" altLang="en-US" dirty="0"/>
          </a:p>
        </p:txBody>
      </p:sp>
      <p:sp>
        <p:nvSpPr>
          <p:cNvPr id="3" name="スライド番号プレースホルダー 2"/>
          <p:cNvSpPr>
            <a:spLocks noGrp="1"/>
          </p:cNvSpPr>
          <p:nvPr>
            <p:ph type="sldNum" sz="quarter" idx="12"/>
          </p:nvPr>
        </p:nvSpPr>
        <p:spPr>
          <a:xfrm>
            <a:off x="6978692" y="6640200"/>
            <a:ext cx="2133600" cy="217800"/>
          </a:xfrm>
        </p:spPr>
        <p:txBody>
          <a:bodyPr/>
          <a:lstStyle/>
          <a:p>
            <a:fld id="{8FF8CC5D-A65D-5946-99B5-645367A967AD}" type="slidenum">
              <a:rPr kumimoji="1" lang="ja-JP" altLang="en-US" smtClean="0"/>
              <a:t>95</a:t>
            </a:fld>
            <a:endParaRPr kumimoji="1" lang="ja-JP" altLang="en-US" dirty="0"/>
          </a:p>
        </p:txBody>
      </p:sp>
      <p:grpSp>
        <p:nvGrpSpPr>
          <p:cNvPr id="8" name="図形グループ 7"/>
          <p:cNvGrpSpPr/>
          <p:nvPr/>
        </p:nvGrpSpPr>
        <p:grpSpPr>
          <a:xfrm>
            <a:off x="2064289" y="2940501"/>
            <a:ext cx="5107476" cy="2549206"/>
            <a:chOff x="1480380" y="2603151"/>
            <a:chExt cx="5107476" cy="2549206"/>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5798" y="2638922"/>
              <a:ext cx="1994642" cy="2477665"/>
            </a:xfrm>
            <a:prstGeom prst="rect">
              <a:avLst/>
            </a:prstGeom>
          </p:spPr>
        </p:pic>
        <p:pic>
          <p:nvPicPr>
            <p:cNvPr id="5" name="図 4" descr="brain-illustration-1940x900_35269.jpg"/>
            <p:cNvPicPr>
              <a:picLocks noChangeAspect="1"/>
            </p:cNvPicPr>
            <p:nvPr/>
          </p:nvPicPr>
          <p:blipFill>
            <a:blip r:embed="rId4"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1480380" y="2603151"/>
              <a:ext cx="5107476" cy="2549206"/>
            </a:xfrm>
            <a:prstGeom prst="rect">
              <a:avLst/>
            </a:prstGeom>
          </p:spPr>
        </p:pic>
        <p:pic>
          <p:nvPicPr>
            <p:cNvPr id="6" name="図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5691" y="3252489"/>
              <a:ext cx="3384800" cy="1805227"/>
            </a:xfrm>
            <a:prstGeom prst="rect">
              <a:avLst/>
            </a:prstGeom>
            <a:effectLst>
              <a:outerShdw blurRad="50800" dist="38100" dir="2700000" algn="tl" rotWithShape="0">
                <a:prstClr val="black">
                  <a:alpha val="40000"/>
                </a:prstClr>
              </a:outerShdw>
            </a:effectLst>
          </p:spPr>
        </p:pic>
      </p:grpSp>
      <p:sp>
        <p:nvSpPr>
          <p:cNvPr id="9" name="正方形/長方形 8"/>
          <p:cNvSpPr/>
          <p:nvPr/>
        </p:nvSpPr>
        <p:spPr>
          <a:xfrm>
            <a:off x="327543"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自動車を</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ガレージから出す</a:t>
            </a:r>
          </a:p>
        </p:txBody>
      </p:sp>
      <p:sp>
        <p:nvSpPr>
          <p:cNvPr id="10" name="正方形/長方形 9"/>
          <p:cNvSpPr/>
          <p:nvPr/>
        </p:nvSpPr>
        <p:spPr>
          <a:xfrm>
            <a:off x="2064289"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ピザを注文する</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3813804"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空調の温度を</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調整する</a:t>
            </a:r>
          </a:p>
        </p:txBody>
      </p:sp>
      <p:sp>
        <p:nvSpPr>
          <p:cNvPr id="12" name="正方形/長方形 11"/>
          <p:cNvSpPr/>
          <p:nvPr/>
        </p:nvSpPr>
        <p:spPr>
          <a:xfrm>
            <a:off x="5537781"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配車サービスで</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車を呼ぶ</a:t>
            </a:r>
          </a:p>
        </p:txBody>
      </p:sp>
      <p:sp>
        <p:nvSpPr>
          <p:cNvPr id="13" name="正方形/長方形 12"/>
          <p:cNvSpPr/>
          <p:nvPr/>
        </p:nvSpPr>
        <p:spPr>
          <a:xfrm>
            <a:off x="7274527"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預金残高を</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確認する</a:t>
            </a:r>
            <a:endParaRPr kumimoji="1" lang="ja-JP" altLang="en-US" sz="1200" dirty="0">
              <a:solidFill>
                <a:srgbClr val="FFFFFF"/>
              </a:solidFill>
              <a:latin typeface="Meiryo" charset="-128"/>
              <a:ea typeface="Meiryo" charset="-128"/>
              <a:cs typeface="Meiryo" charset="-128"/>
            </a:endParaRPr>
          </a:p>
        </p:txBody>
      </p:sp>
      <p:pic>
        <p:nvPicPr>
          <p:cNvPr id="14" name="図 13" descr="design_img_f_1133791_s.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7543" y="-65837"/>
            <a:ext cx="8488914" cy="3460193"/>
          </a:xfrm>
          <a:prstGeom prst="rect">
            <a:avLst/>
          </a:prstGeom>
          <a:ln>
            <a:noFill/>
          </a:ln>
          <a:effectLst>
            <a:outerShdw blurRad="292100" dist="139700" dir="2700000" algn="tl" rotWithShape="0">
              <a:srgbClr val="333333">
                <a:alpha val="65000"/>
              </a:srgbClr>
            </a:outerShdw>
          </a:effectLst>
        </p:spPr>
      </p:pic>
      <p:cxnSp>
        <p:nvCxnSpPr>
          <p:cNvPr id="18" name="カギ線コネクタ 17"/>
          <p:cNvCxnSpPr>
            <a:stCxn id="43" idx="2"/>
            <a:endCxn id="9" idx="0"/>
          </p:cNvCxnSpPr>
          <p:nvPr/>
        </p:nvCxnSpPr>
        <p:spPr>
          <a:xfrm rot="5400000">
            <a:off x="2520366" y="3901418"/>
            <a:ext cx="642545" cy="3486260"/>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カギ線コネクタ 19"/>
          <p:cNvCxnSpPr>
            <a:stCxn id="43" idx="2"/>
            <a:endCxn id="10" idx="0"/>
          </p:cNvCxnSpPr>
          <p:nvPr/>
        </p:nvCxnSpPr>
        <p:spPr>
          <a:xfrm rot="5400000">
            <a:off x="3388739" y="4769791"/>
            <a:ext cx="642545" cy="174951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p:cNvCxnSpPr>
            <a:stCxn id="43" idx="2"/>
            <a:endCxn id="13" idx="0"/>
          </p:cNvCxnSpPr>
          <p:nvPr/>
        </p:nvCxnSpPr>
        <p:spPr>
          <a:xfrm rot="16200000" flipH="1">
            <a:off x="5993858" y="3914186"/>
            <a:ext cx="642545" cy="346072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0" name="カギ線コネクタ 29"/>
          <p:cNvCxnSpPr>
            <a:stCxn id="43" idx="2"/>
            <a:endCxn id="12" idx="0"/>
          </p:cNvCxnSpPr>
          <p:nvPr/>
        </p:nvCxnSpPr>
        <p:spPr>
          <a:xfrm rot="16200000" flipH="1">
            <a:off x="5125485" y="4782559"/>
            <a:ext cx="642545" cy="1723978"/>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6" name="カギ線コネクタ 35"/>
          <p:cNvCxnSpPr>
            <a:stCxn id="43" idx="2"/>
            <a:endCxn id="11" idx="0"/>
          </p:cNvCxnSpPr>
          <p:nvPr/>
        </p:nvCxnSpPr>
        <p:spPr>
          <a:xfrm rot="16200000" flipH="1">
            <a:off x="4263496" y="5644547"/>
            <a:ext cx="642545" cy="1"/>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1381721" y="158188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19086" y="1571941"/>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257131" y="157796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148163" y="158392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085528" y="1581884"/>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7022893" y="1566796"/>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4210798" y="158547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p:cNvCxnSpPr>
            <a:stCxn id="60" idx="2"/>
            <a:endCxn id="17" idx="0"/>
          </p:cNvCxnSpPr>
          <p:nvPr/>
        </p:nvCxnSpPr>
        <p:spPr>
          <a:xfrm>
            <a:off x="1749274" y="2026162"/>
            <a:ext cx="2829077" cy="95729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61" idx="2"/>
            <a:endCxn id="17" idx="0"/>
          </p:cNvCxnSpPr>
          <p:nvPr/>
        </p:nvCxnSpPr>
        <p:spPr>
          <a:xfrm>
            <a:off x="2686639" y="2016220"/>
            <a:ext cx="1891712" cy="967234"/>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a:stCxn id="62" idx="2"/>
            <a:endCxn id="17" idx="0"/>
          </p:cNvCxnSpPr>
          <p:nvPr/>
        </p:nvCxnSpPr>
        <p:spPr>
          <a:xfrm>
            <a:off x="3624684" y="2022242"/>
            <a:ext cx="953667" cy="96121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6" name="直線コネクタ 75"/>
          <p:cNvCxnSpPr>
            <a:stCxn id="66" idx="2"/>
            <a:endCxn id="17" idx="0"/>
          </p:cNvCxnSpPr>
          <p:nvPr/>
        </p:nvCxnSpPr>
        <p:spPr>
          <a:xfrm>
            <a:off x="4578351" y="2029751"/>
            <a:ext cx="0" cy="95370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4394769" y="2983454"/>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401186" y="4980956"/>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 name="直線コネクタ 43"/>
          <p:cNvCxnSpPr>
            <a:stCxn id="63" idx="2"/>
            <a:endCxn id="17" idx="0"/>
          </p:cNvCxnSpPr>
          <p:nvPr/>
        </p:nvCxnSpPr>
        <p:spPr>
          <a:xfrm flipH="1">
            <a:off x="4578351" y="2028201"/>
            <a:ext cx="937365" cy="95525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a:stCxn id="64" idx="2"/>
            <a:endCxn id="17" idx="0"/>
          </p:cNvCxnSpPr>
          <p:nvPr/>
        </p:nvCxnSpPr>
        <p:spPr>
          <a:xfrm flipH="1">
            <a:off x="4578351" y="2026163"/>
            <a:ext cx="1874730" cy="957291"/>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a:stCxn id="65" idx="2"/>
            <a:endCxn id="17" idx="0"/>
          </p:cNvCxnSpPr>
          <p:nvPr/>
        </p:nvCxnSpPr>
        <p:spPr>
          <a:xfrm flipH="1">
            <a:off x="4578351" y="2011075"/>
            <a:ext cx="2812095" cy="972379"/>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5" name="図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5163" y="2731506"/>
            <a:ext cx="1553583" cy="346449"/>
          </a:xfrm>
          <a:prstGeom prst="rect">
            <a:avLst/>
          </a:prstGeom>
        </p:spPr>
      </p:pic>
      <p:sp>
        <p:nvSpPr>
          <p:cNvPr id="48" name="テキスト ボックス 47"/>
          <p:cNvSpPr txBox="1"/>
          <p:nvPr/>
        </p:nvSpPr>
        <p:spPr>
          <a:xfrm>
            <a:off x="3325505" y="1083352"/>
            <a:ext cx="2492990"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クラウド・サービス</a:t>
            </a:r>
          </a:p>
        </p:txBody>
      </p:sp>
      <p:sp>
        <p:nvSpPr>
          <p:cNvPr id="49" name="ホームベース 48"/>
          <p:cNvSpPr/>
          <p:nvPr/>
        </p:nvSpPr>
        <p:spPr>
          <a:xfrm>
            <a:off x="331315" y="3223345"/>
            <a:ext cx="2642428" cy="715207"/>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サービス提供者を巻き込む</a:t>
            </a:r>
            <a:endParaRPr kumimoji="1" lang="en-US" altLang="ja-JP" sz="1200" b="1" dirty="0">
              <a:solidFill>
                <a:srgbClr val="FFFFFF"/>
              </a:solidFill>
              <a:latin typeface="Meiryo" charset="-128"/>
              <a:ea typeface="Meiryo" charset="-128"/>
              <a:cs typeface="Meiryo" charset="-128"/>
            </a:endParaRPr>
          </a:p>
          <a:p>
            <a:pPr algn="ctr"/>
            <a:r>
              <a:rPr kumimoji="1" lang="en-US" altLang="ja-JP" sz="2000" dirty="0">
                <a:solidFill>
                  <a:srgbClr val="FFFFFF"/>
                </a:solidFill>
                <a:latin typeface="Meiryo" charset="-128"/>
                <a:ea typeface="Meiryo" charset="-128"/>
                <a:cs typeface="Meiryo" charset="-128"/>
              </a:rPr>
              <a:t>“</a:t>
            </a:r>
            <a:r>
              <a:rPr kumimoji="1" lang="en-US" altLang="ja-JP" sz="2000" dirty="0" err="1">
                <a:solidFill>
                  <a:srgbClr val="FFFFFF"/>
                </a:solidFill>
                <a:latin typeface="Meiryo" charset="-128"/>
                <a:ea typeface="Meiryo" charset="-128"/>
                <a:cs typeface="Meiryo" charset="-128"/>
              </a:rPr>
              <a:t>Skill”SDK</a:t>
            </a:r>
            <a:r>
              <a:rPr kumimoji="1" lang="ja-JP" altLang="en-US" sz="2000" dirty="0">
                <a:solidFill>
                  <a:srgbClr val="FFFFFF"/>
                </a:solidFill>
                <a:latin typeface="Meiryo" charset="-128"/>
                <a:ea typeface="Meiryo" charset="-128"/>
                <a:cs typeface="Meiryo" charset="-128"/>
              </a:rPr>
              <a:t>を提供</a:t>
            </a:r>
            <a:endParaRPr kumimoji="1" lang="en-US" altLang="ja-JP" sz="2000" dirty="0">
              <a:solidFill>
                <a:srgbClr val="FFFFFF"/>
              </a:solidFill>
              <a:latin typeface="Meiryo" charset="-128"/>
              <a:ea typeface="Meiryo" charset="-128"/>
              <a:cs typeface="Meiryo" charset="-128"/>
            </a:endParaRPr>
          </a:p>
        </p:txBody>
      </p:sp>
      <p:sp>
        <p:nvSpPr>
          <p:cNvPr id="67" name="ホームベース 66"/>
          <p:cNvSpPr/>
          <p:nvPr/>
        </p:nvSpPr>
        <p:spPr>
          <a:xfrm>
            <a:off x="331315" y="4150898"/>
            <a:ext cx="2642428" cy="71520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rgbClr val="FFFFFF"/>
                </a:solidFill>
                <a:latin typeface="Meiryo" charset="-128"/>
                <a:ea typeface="Meiryo" charset="-128"/>
                <a:cs typeface="Meiryo" charset="-128"/>
              </a:rPr>
              <a:t>サービス利用者の抵抗を無くす</a:t>
            </a:r>
            <a:endParaRPr kumimoji="1" lang="en-US" altLang="ja-JP" sz="1200" b="1"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自然な音声対話</a:t>
            </a:r>
          </a:p>
        </p:txBody>
      </p:sp>
      <p:sp>
        <p:nvSpPr>
          <p:cNvPr id="69" name="ホームベース 68"/>
          <p:cNvSpPr/>
          <p:nvPr/>
        </p:nvSpPr>
        <p:spPr>
          <a:xfrm flipH="1">
            <a:off x="6170257" y="3585952"/>
            <a:ext cx="2646200" cy="928877"/>
          </a:xfrm>
          <a:prstGeom prst="homePlate">
            <a:avLst>
              <a:gd name="adj" fmla="val 3406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生活サービス</a:t>
            </a:r>
            <a:r>
              <a:rPr kumimoji="1" lang="en-US" altLang="ja-JP" sz="2000" b="1" dirty="0">
                <a:solidFill>
                  <a:srgbClr val="FFFFFF"/>
                </a:solidFill>
                <a:latin typeface="Meiryo" charset="-128"/>
                <a:ea typeface="Meiryo" charset="-128"/>
                <a:cs typeface="Meiryo" charset="-128"/>
              </a:rPr>
              <a:t>OS</a:t>
            </a:r>
          </a:p>
          <a:p>
            <a:pPr algn="ctr"/>
            <a:r>
              <a:rPr lang="ja-JP" altLang="en-US" sz="2000" dirty="0">
                <a:solidFill>
                  <a:srgbClr val="FFFFFF"/>
                </a:solidFill>
                <a:latin typeface="Meiryo" charset="-128"/>
                <a:ea typeface="Meiryo" charset="-128"/>
                <a:cs typeface="Meiryo" charset="-128"/>
              </a:rPr>
              <a:t>覇権を握る戦略</a:t>
            </a:r>
            <a:endParaRPr kumimoji="1" lang="en-US" altLang="ja-JP"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096110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人工知能と機械学習と</a:t>
            </a:r>
            <a:endParaRPr lang="en-US" altLang="ja-JP" sz="2400" dirty="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8978247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827584" y="1039668"/>
            <a:ext cx="7416824" cy="53416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97</a:t>
            </a:fld>
            <a:endParaRPr kumimoji="1" lang="ja-JP" altLang="en-US"/>
          </a:p>
        </p:txBody>
      </p:sp>
      <p:pic>
        <p:nvPicPr>
          <p:cNvPr id="64" name="図 63" descr="brain-illustration-1940x900_35269.jpg"/>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2664746" y="1445953"/>
            <a:ext cx="1774784" cy="959337"/>
          </a:xfrm>
          <a:prstGeom prst="rect">
            <a:avLst/>
          </a:prstGeom>
        </p:spPr>
      </p:pic>
      <p:pic>
        <p:nvPicPr>
          <p:cNvPr id="65" name="図 64" descr="11105b75.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5485" y="1384965"/>
            <a:ext cx="1250242" cy="1081314"/>
          </a:xfrm>
          <a:prstGeom prst="rect">
            <a:avLst/>
          </a:prstGeom>
        </p:spPr>
      </p:pic>
      <p:sp>
        <p:nvSpPr>
          <p:cNvPr id="66" name="右矢印 65"/>
          <p:cNvSpPr/>
          <p:nvPr/>
        </p:nvSpPr>
        <p:spPr>
          <a:xfrm>
            <a:off x="2448723" y="1660396"/>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1134632" y="1129778"/>
            <a:ext cx="3342775" cy="400110"/>
          </a:xfrm>
          <a:prstGeom prst="rect">
            <a:avLst/>
          </a:prstGeom>
          <a:noFill/>
        </p:spPr>
        <p:txBody>
          <a:bodyPr wrap="none" rtlCol="0">
            <a:spAutoFit/>
          </a:bodyPr>
          <a:lstStyle/>
          <a:p>
            <a:r>
              <a:rPr kumimoji="1" lang="ja-JP" altLang="en-US" sz="2000" b="1" dirty="0">
                <a:solidFill>
                  <a:srgbClr val="0432FF"/>
                </a:solidFill>
                <a:latin typeface="Meiryo" charset="-128"/>
                <a:ea typeface="Meiryo" charset="-128"/>
                <a:cs typeface="Meiryo" charset="-128"/>
              </a:rPr>
              <a:t>人工知能</a:t>
            </a:r>
            <a:r>
              <a:rPr kumimoji="1" lang="ja-JP" altLang="en-US" sz="1400" dirty="0">
                <a:solidFill>
                  <a:srgbClr val="0432FF"/>
                </a:solidFill>
                <a:latin typeface="Meiryo" charset="-128"/>
                <a:ea typeface="Meiryo" charset="-128"/>
                <a:cs typeface="Meiryo" charset="-128"/>
              </a:rPr>
              <a:t>（</a:t>
            </a:r>
            <a:r>
              <a:rPr kumimoji="1" lang="en-US" altLang="ja-JP" sz="1400" dirty="0">
                <a:solidFill>
                  <a:srgbClr val="0432FF"/>
                </a:solidFill>
                <a:latin typeface="Meiryo" charset="-128"/>
                <a:ea typeface="Meiryo" charset="-128"/>
                <a:cs typeface="Meiryo" charset="-128"/>
              </a:rPr>
              <a:t>Artificial Intelligence</a:t>
            </a:r>
            <a:r>
              <a:rPr kumimoji="1" lang="ja-JP" altLang="en-US" sz="1400" dirty="0">
                <a:solidFill>
                  <a:srgbClr val="0432FF"/>
                </a:solidFill>
                <a:latin typeface="Meiryo" charset="-128"/>
                <a:ea typeface="Meiryo" charset="-128"/>
                <a:cs typeface="Meiryo" charset="-128"/>
              </a:rPr>
              <a:t>）</a:t>
            </a:r>
          </a:p>
        </p:txBody>
      </p:sp>
      <p:sp>
        <p:nvSpPr>
          <p:cNvPr id="68" name="テキスト ボックス 67"/>
          <p:cNvSpPr txBox="1"/>
          <p:nvPr/>
        </p:nvSpPr>
        <p:spPr>
          <a:xfrm>
            <a:off x="4363521" y="1384965"/>
            <a:ext cx="3775393" cy="954107"/>
          </a:xfrm>
          <a:prstGeom prst="rect">
            <a:avLst/>
          </a:prstGeom>
          <a:noFill/>
        </p:spPr>
        <p:txBody>
          <a:bodyPr wrap="none" rtlCol="0">
            <a:spAutoFit/>
          </a:bodyPr>
          <a:lstStyle/>
          <a:p>
            <a:r>
              <a:rPr kumimoji="1" lang="ja-JP" altLang="en-US" sz="2800" dirty="0">
                <a:solidFill>
                  <a:srgbClr val="0432FF"/>
                </a:solidFill>
                <a:latin typeface="Meiryo" charset="-128"/>
                <a:ea typeface="Meiryo" charset="-128"/>
                <a:cs typeface="Meiryo" charset="-128"/>
              </a:rPr>
              <a:t>人間の”知能”を機械で</a:t>
            </a:r>
            <a:endParaRPr kumimoji="1" lang="en-US" altLang="ja-JP" sz="2800" dirty="0">
              <a:solidFill>
                <a:srgbClr val="0432FF"/>
              </a:solidFill>
              <a:latin typeface="Meiryo" charset="-128"/>
              <a:ea typeface="Meiryo" charset="-128"/>
              <a:cs typeface="Meiryo" charset="-128"/>
            </a:endParaRPr>
          </a:p>
          <a:p>
            <a:r>
              <a:rPr kumimoji="1" lang="ja-JP" altLang="en-US" sz="2800" dirty="0">
                <a:solidFill>
                  <a:srgbClr val="0432FF"/>
                </a:solidFill>
                <a:latin typeface="Meiryo" charset="-128"/>
                <a:ea typeface="Meiryo" charset="-128"/>
                <a:cs typeface="Meiryo" charset="-128"/>
              </a:rPr>
              <a:t>人工的に再現したもの</a:t>
            </a:r>
          </a:p>
        </p:txBody>
      </p:sp>
      <p:sp>
        <p:nvSpPr>
          <p:cNvPr id="69" name="正方形/長方形 68"/>
          <p:cNvSpPr/>
          <p:nvPr/>
        </p:nvSpPr>
        <p:spPr>
          <a:xfrm>
            <a:off x="1259632" y="2564904"/>
            <a:ext cx="6624736" cy="3068315"/>
          </a:xfrm>
          <a:prstGeom prst="rect">
            <a:avLst/>
          </a:prstGeom>
          <a:gradFill flip="none" rotWithShape="1">
            <a:gsLst>
              <a:gs pos="0">
                <a:schemeClr val="accent3">
                  <a:lumMod val="40000"/>
                  <a:lumOff val="60000"/>
                </a:schemeClr>
              </a:gs>
              <a:gs pos="100000">
                <a:schemeClr val="accent6">
                  <a:lumMod val="40000"/>
                  <a:lumOff val="60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chemeClr val="tx1">
                  <a:lumMod val="65000"/>
                  <a:lumOff val="35000"/>
                </a:schemeClr>
              </a:solidFill>
              <a:latin typeface="ＭＳ Ｐゴシック"/>
              <a:ea typeface="ＭＳ Ｐゴシック"/>
              <a:cs typeface="ＭＳ Ｐゴシック"/>
            </a:endParaRPr>
          </a:p>
        </p:txBody>
      </p:sp>
      <p:sp>
        <p:nvSpPr>
          <p:cNvPr id="5" name="テキスト ボックス 4"/>
          <p:cNvSpPr txBox="1"/>
          <p:nvPr/>
        </p:nvSpPr>
        <p:spPr>
          <a:xfrm>
            <a:off x="1257839" y="5060976"/>
            <a:ext cx="1415772" cy="584775"/>
          </a:xfrm>
          <a:prstGeom prst="rect">
            <a:avLst/>
          </a:prstGeom>
          <a:noFill/>
        </p:spPr>
        <p:txBody>
          <a:bodyPr wrap="none" rtlCol="0">
            <a:spAutoFit/>
          </a:bodyPr>
          <a:lstStyle/>
          <a:p>
            <a:r>
              <a:rPr kumimoji="1" lang="ja-JP" altLang="en-US" sz="3200" b="1" dirty="0">
                <a:solidFill>
                  <a:schemeClr val="accent6">
                    <a:lumMod val="50000"/>
                  </a:schemeClr>
                </a:solidFill>
                <a:latin typeface="Meiryo" charset="-128"/>
                <a:ea typeface="Meiryo" charset="-128"/>
                <a:cs typeface="Meiryo" charset="-128"/>
              </a:rPr>
              <a:t>基礎的</a:t>
            </a:r>
          </a:p>
        </p:txBody>
      </p:sp>
      <p:sp>
        <p:nvSpPr>
          <p:cNvPr id="71" name="テキスト ボックス 70"/>
          <p:cNvSpPr txBox="1"/>
          <p:nvPr/>
        </p:nvSpPr>
        <p:spPr>
          <a:xfrm>
            <a:off x="6486423" y="2610259"/>
            <a:ext cx="1415773" cy="584775"/>
          </a:xfrm>
          <a:prstGeom prst="rect">
            <a:avLst/>
          </a:prstGeom>
          <a:noFill/>
        </p:spPr>
        <p:txBody>
          <a:bodyPr wrap="none" rtlCol="0">
            <a:spAutoFit/>
          </a:bodyPr>
          <a:lstStyle/>
          <a:p>
            <a:pPr algn="r"/>
            <a:r>
              <a:rPr kumimoji="1" lang="ja-JP" altLang="en-US" sz="3200" b="1" dirty="0">
                <a:solidFill>
                  <a:srgbClr val="009051"/>
                </a:solidFill>
                <a:latin typeface="Meiryo" charset="-128"/>
                <a:ea typeface="Meiryo" charset="-128"/>
                <a:cs typeface="Meiryo" charset="-128"/>
              </a:rPr>
              <a:t>応用的</a:t>
            </a:r>
          </a:p>
        </p:txBody>
      </p:sp>
      <p:sp>
        <p:nvSpPr>
          <p:cNvPr id="6" name="正方形/長方形 5"/>
          <p:cNvSpPr/>
          <p:nvPr/>
        </p:nvSpPr>
        <p:spPr>
          <a:xfrm>
            <a:off x="2701752" y="5205323"/>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知識表現</a:t>
            </a:r>
            <a:endParaRPr lang="ja-JP" altLang="en-US">
              <a:solidFill>
                <a:schemeClr val="tx1">
                  <a:lumMod val="65000"/>
                  <a:lumOff val="35000"/>
                </a:schemeClr>
              </a:solidFill>
            </a:endParaRPr>
          </a:p>
        </p:txBody>
      </p:sp>
      <p:sp>
        <p:nvSpPr>
          <p:cNvPr id="7" name="正方形/長方形 6"/>
          <p:cNvSpPr/>
          <p:nvPr/>
        </p:nvSpPr>
        <p:spPr>
          <a:xfrm>
            <a:off x="1750063" y="4549863"/>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推論</a:t>
            </a:r>
            <a:endParaRPr lang="ja-JP" altLang="en-US" dirty="0">
              <a:solidFill>
                <a:schemeClr val="tx1">
                  <a:lumMod val="65000"/>
                  <a:lumOff val="35000"/>
                </a:schemeClr>
              </a:solidFill>
            </a:endParaRPr>
          </a:p>
        </p:txBody>
      </p:sp>
      <p:sp>
        <p:nvSpPr>
          <p:cNvPr id="8" name="正方形/長方形 7"/>
          <p:cNvSpPr/>
          <p:nvPr/>
        </p:nvSpPr>
        <p:spPr>
          <a:xfrm>
            <a:off x="3190290" y="4544436"/>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探索</a:t>
            </a:r>
            <a:endParaRPr lang="ja-JP" altLang="en-US" dirty="0">
              <a:solidFill>
                <a:schemeClr val="tx1">
                  <a:lumMod val="65000"/>
                  <a:lumOff val="35000"/>
                </a:schemeClr>
              </a:solidFill>
            </a:endParaRPr>
          </a:p>
        </p:txBody>
      </p:sp>
      <p:sp>
        <p:nvSpPr>
          <p:cNvPr id="9" name="正方形/長方形 8"/>
          <p:cNvSpPr/>
          <p:nvPr/>
        </p:nvSpPr>
        <p:spPr>
          <a:xfrm>
            <a:off x="3923349" y="4899327"/>
            <a:ext cx="1620957" cy="523220"/>
          </a:xfrm>
          <a:prstGeom prst="rect">
            <a:avLst/>
          </a:prstGeom>
        </p:spPr>
        <p:txBody>
          <a:bodyPr wrap="none">
            <a:spAutoFit/>
          </a:bodyPr>
          <a:lstStyle/>
          <a:p>
            <a:r>
              <a:rPr lang="ja-JP" altLang="en-US" sz="2800" dirty="0">
                <a:solidFill>
                  <a:schemeClr val="accent6">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lang="ja-JP" altLang="en-US" sz="2800" dirty="0">
              <a:solidFill>
                <a:schemeClr val="accent6">
                  <a:lumMod val="75000"/>
                </a:schemeClr>
              </a:solidFill>
              <a:effectLst>
                <a:outerShdw blurRad="50800" dist="38100" dir="2700000" algn="tl" rotWithShape="0">
                  <a:prstClr val="black">
                    <a:alpha val="40000"/>
                  </a:prstClr>
                </a:outerShdw>
              </a:effectLst>
            </a:endParaRPr>
          </a:p>
        </p:txBody>
      </p:sp>
      <p:sp>
        <p:nvSpPr>
          <p:cNvPr id="10" name="正方形/長方形 9"/>
          <p:cNvSpPr/>
          <p:nvPr/>
        </p:nvSpPr>
        <p:spPr>
          <a:xfrm>
            <a:off x="3415911" y="4029694"/>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自然言語理解</a:t>
            </a:r>
            <a:endParaRPr lang="ja-JP" altLang="en-US" dirty="0">
              <a:solidFill>
                <a:schemeClr val="tx1">
                  <a:lumMod val="65000"/>
                  <a:lumOff val="35000"/>
                </a:schemeClr>
              </a:solidFill>
            </a:endParaRPr>
          </a:p>
        </p:txBody>
      </p:sp>
      <p:sp>
        <p:nvSpPr>
          <p:cNvPr id="11" name="正方形/長方形 10"/>
          <p:cNvSpPr/>
          <p:nvPr/>
        </p:nvSpPr>
        <p:spPr>
          <a:xfrm>
            <a:off x="1300519" y="4027896"/>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感性処理</a:t>
            </a:r>
            <a:endParaRPr lang="ja-JP" altLang="en-US" dirty="0">
              <a:solidFill>
                <a:schemeClr val="tx1">
                  <a:lumMod val="65000"/>
                  <a:lumOff val="35000"/>
                </a:schemeClr>
              </a:solidFill>
            </a:endParaRPr>
          </a:p>
        </p:txBody>
      </p:sp>
      <p:sp>
        <p:nvSpPr>
          <p:cNvPr id="12" name="正方形/長方形 11"/>
          <p:cNvSpPr/>
          <p:nvPr/>
        </p:nvSpPr>
        <p:spPr>
          <a:xfrm>
            <a:off x="1300519" y="3599023"/>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画像認識</a:t>
            </a:r>
            <a:endParaRPr lang="ja-JP" altLang="en-US" dirty="0">
              <a:solidFill>
                <a:schemeClr val="tx1">
                  <a:lumMod val="65000"/>
                  <a:lumOff val="35000"/>
                </a:schemeClr>
              </a:solidFill>
            </a:endParaRPr>
          </a:p>
        </p:txBody>
      </p:sp>
      <p:sp>
        <p:nvSpPr>
          <p:cNvPr id="13" name="正方形/長方形 12"/>
          <p:cNvSpPr/>
          <p:nvPr/>
        </p:nvSpPr>
        <p:spPr>
          <a:xfrm>
            <a:off x="2682383" y="2633609"/>
            <a:ext cx="249299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エキスパートシステム</a:t>
            </a:r>
            <a:endParaRPr lang="ja-JP" altLang="en-US" dirty="0">
              <a:solidFill>
                <a:schemeClr val="tx1">
                  <a:lumMod val="65000"/>
                  <a:lumOff val="35000"/>
                </a:schemeClr>
              </a:solidFill>
            </a:endParaRPr>
          </a:p>
        </p:txBody>
      </p:sp>
      <p:sp>
        <p:nvSpPr>
          <p:cNvPr id="14" name="正方形/長方形 13"/>
          <p:cNvSpPr/>
          <p:nvPr/>
        </p:nvSpPr>
        <p:spPr>
          <a:xfrm>
            <a:off x="5800181" y="3094967"/>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データマイニング</a:t>
            </a:r>
            <a:endParaRPr lang="ja-JP" altLang="en-US" dirty="0">
              <a:solidFill>
                <a:schemeClr val="tx1">
                  <a:lumMod val="65000"/>
                  <a:lumOff val="35000"/>
                </a:schemeClr>
              </a:solidFill>
            </a:endParaRPr>
          </a:p>
        </p:txBody>
      </p:sp>
      <p:sp>
        <p:nvSpPr>
          <p:cNvPr id="15" name="正方形/長方形 14"/>
          <p:cNvSpPr/>
          <p:nvPr/>
        </p:nvSpPr>
        <p:spPr>
          <a:xfrm>
            <a:off x="5162403" y="2637271"/>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情報検索</a:t>
            </a:r>
            <a:endParaRPr lang="ja-JP" altLang="en-US">
              <a:solidFill>
                <a:schemeClr val="tx1">
                  <a:lumMod val="65000"/>
                  <a:lumOff val="35000"/>
                </a:schemeClr>
              </a:solidFill>
            </a:endParaRPr>
          </a:p>
        </p:txBody>
      </p:sp>
      <p:sp>
        <p:nvSpPr>
          <p:cNvPr id="16" name="正方形/長方形 15"/>
          <p:cNvSpPr/>
          <p:nvPr/>
        </p:nvSpPr>
        <p:spPr>
          <a:xfrm>
            <a:off x="4545212" y="3094967"/>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音声認識</a:t>
            </a:r>
            <a:endParaRPr lang="ja-JP" altLang="en-US">
              <a:solidFill>
                <a:schemeClr val="tx1">
                  <a:lumMod val="65000"/>
                  <a:lumOff val="35000"/>
                </a:schemeClr>
              </a:solidFill>
            </a:endParaRPr>
          </a:p>
        </p:txBody>
      </p:sp>
      <p:sp>
        <p:nvSpPr>
          <p:cNvPr id="17" name="正方形/長方形 16"/>
          <p:cNvSpPr/>
          <p:nvPr/>
        </p:nvSpPr>
        <p:spPr>
          <a:xfrm>
            <a:off x="1277768" y="3093200"/>
            <a:ext cx="3185487"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ヒューマンインターフェース</a:t>
            </a:r>
            <a:endParaRPr lang="ja-JP" altLang="en-US">
              <a:solidFill>
                <a:schemeClr val="tx1">
                  <a:lumMod val="65000"/>
                  <a:lumOff val="35000"/>
                </a:schemeClr>
              </a:solidFill>
            </a:endParaRPr>
          </a:p>
        </p:txBody>
      </p:sp>
      <p:sp>
        <p:nvSpPr>
          <p:cNvPr id="18" name="正方形/長方形 17"/>
          <p:cNvSpPr/>
          <p:nvPr/>
        </p:nvSpPr>
        <p:spPr>
          <a:xfrm>
            <a:off x="5799659" y="5207005"/>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遺伝アルゴリズム</a:t>
            </a:r>
            <a:endParaRPr lang="ja-JP" altLang="en-US" dirty="0">
              <a:solidFill>
                <a:schemeClr val="tx1">
                  <a:lumMod val="65000"/>
                  <a:lumOff val="35000"/>
                </a:schemeClr>
              </a:solidFill>
            </a:endParaRPr>
          </a:p>
        </p:txBody>
      </p:sp>
      <p:sp>
        <p:nvSpPr>
          <p:cNvPr id="19" name="正方形/長方形 18"/>
          <p:cNvSpPr/>
          <p:nvPr/>
        </p:nvSpPr>
        <p:spPr>
          <a:xfrm>
            <a:off x="5564813" y="4012953"/>
            <a:ext cx="2262158"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マルチエージェント</a:t>
            </a:r>
            <a:endParaRPr lang="ja-JP" altLang="en-US">
              <a:solidFill>
                <a:schemeClr val="tx1">
                  <a:lumMod val="65000"/>
                  <a:lumOff val="35000"/>
                </a:schemeClr>
              </a:solidFill>
            </a:endParaRPr>
          </a:p>
        </p:txBody>
      </p:sp>
      <p:sp>
        <p:nvSpPr>
          <p:cNvPr id="20" name="正方形/長方形 19"/>
          <p:cNvSpPr/>
          <p:nvPr/>
        </p:nvSpPr>
        <p:spPr>
          <a:xfrm>
            <a:off x="2954246" y="3599023"/>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ニューラルネット</a:t>
            </a:r>
            <a:endParaRPr lang="ja-JP" altLang="en-US" dirty="0">
              <a:solidFill>
                <a:schemeClr val="tx1">
                  <a:lumMod val="65000"/>
                  <a:lumOff val="35000"/>
                </a:schemeClr>
              </a:solidFill>
            </a:endParaRPr>
          </a:p>
        </p:txBody>
      </p:sp>
      <p:sp>
        <p:nvSpPr>
          <p:cNvPr id="21" name="正方形/長方形 20"/>
          <p:cNvSpPr/>
          <p:nvPr/>
        </p:nvSpPr>
        <p:spPr>
          <a:xfrm>
            <a:off x="1300519" y="2661014"/>
            <a:ext cx="877163"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ゲーム</a:t>
            </a:r>
            <a:endParaRPr lang="ja-JP" altLang="en-US" dirty="0">
              <a:solidFill>
                <a:schemeClr val="tx1">
                  <a:lumMod val="65000"/>
                  <a:lumOff val="35000"/>
                </a:schemeClr>
              </a:solidFill>
            </a:endParaRPr>
          </a:p>
        </p:txBody>
      </p:sp>
      <p:sp>
        <p:nvSpPr>
          <p:cNvPr id="22" name="正方形/長方形 21"/>
          <p:cNvSpPr/>
          <p:nvPr/>
        </p:nvSpPr>
        <p:spPr>
          <a:xfrm>
            <a:off x="5799659" y="4550377"/>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プランニング</a:t>
            </a:r>
            <a:endParaRPr lang="ja-JP" altLang="en-US" dirty="0">
              <a:solidFill>
                <a:schemeClr val="tx1">
                  <a:lumMod val="65000"/>
                  <a:lumOff val="35000"/>
                </a:schemeClr>
              </a:solidFill>
            </a:endParaRPr>
          </a:p>
        </p:txBody>
      </p:sp>
      <p:sp>
        <p:nvSpPr>
          <p:cNvPr id="24" name="正方形/長方形 23"/>
          <p:cNvSpPr/>
          <p:nvPr/>
        </p:nvSpPr>
        <p:spPr>
          <a:xfrm>
            <a:off x="5564813" y="3604267"/>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ロボット</a:t>
            </a:r>
          </a:p>
        </p:txBody>
      </p:sp>
      <p:sp>
        <p:nvSpPr>
          <p:cNvPr id="25" name="四角形吹き出し 24"/>
          <p:cNvSpPr/>
          <p:nvPr/>
        </p:nvSpPr>
        <p:spPr>
          <a:xfrm>
            <a:off x="4584251" y="5735094"/>
            <a:ext cx="2160240" cy="449783"/>
          </a:xfrm>
          <a:prstGeom prst="wedgeRectCallout">
            <a:avLst>
              <a:gd name="adj1" fmla="val -39881"/>
              <a:gd name="adj2" fmla="val -13571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人工</a:t>
            </a:r>
            <a:r>
              <a:rPr kumimoji="1" lang="ja-JP" altLang="en-US" sz="1400" dirty="0">
                <a:solidFill>
                  <a:schemeClr val="bg1"/>
                </a:solidFill>
                <a:latin typeface="Meiryo" charset="-128"/>
                <a:ea typeface="Meiryo" charset="-128"/>
                <a:cs typeface="Meiryo" charset="-128"/>
              </a:rPr>
              <a:t>知能の一研究分野</a:t>
            </a:r>
          </a:p>
        </p:txBody>
      </p:sp>
    </p:spTree>
    <p:extLst>
      <p:ext uri="{BB962C8B-B14F-4D97-AF65-F5344CB8AC3E}">
        <p14:creationId xmlns:p14="http://schemas.microsoft.com/office/powerpoint/2010/main" val="1968242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正方形/長方形 129"/>
          <p:cNvSpPr/>
          <p:nvPr/>
        </p:nvSpPr>
        <p:spPr>
          <a:xfrm>
            <a:off x="4957988" y="772118"/>
            <a:ext cx="3724503" cy="582523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514931" y="772118"/>
            <a:ext cx="3724503" cy="58252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ルールベースと機械学習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98</a:t>
            </a:fld>
            <a:endParaRPr kumimoji="1" lang="ja-JP" altLang="en-US"/>
          </a:p>
        </p:txBody>
      </p:sp>
      <p:grpSp>
        <p:nvGrpSpPr>
          <p:cNvPr id="32" name="図形グループ 31"/>
          <p:cNvGrpSpPr/>
          <p:nvPr/>
        </p:nvGrpSpPr>
        <p:grpSpPr>
          <a:xfrm>
            <a:off x="1054423" y="2539009"/>
            <a:ext cx="907339" cy="1833509"/>
            <a:chOff x="1684118" y="2708920"/>
            <a:chExt cx="1375714" cy="2957396"/>
          </a:xfrm>
        </p:grpSpPr>
        <p:sp>
          <p:nvSpPr>
            <p:cNvPr id="33" name="円/楕円 32"/>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2077668" y="2500311"/>
            <a:ext cx="1800201" cy="1944216"/>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1" name="図 40"/>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44" name="上矢印 43"/>
          <p:cNvSpPr/>
          <p:nvPr/>
        </p:nvSpPr>
        <p:spPr>
          <a:xfrm rot="5400000">
            <a:off x="1835130" y="3222884"/>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四角形吹き出し 22"/>
          <p:cNvSpPr/>
          <p:nvPr/>
        </p:nvSpPr>
        <p:spPr>
          <a:xfrm>
            <a:off x="1054422" y="1492198"/>
            <a:ext cx="2775340" cy="833026"/>
          </a:xfrm>
          <a:prstGeom prst="wedgeRectCallout">
            <a:avLst>
              <a:gd name="adj1" fmla="val -37271"/>
              <a:gd name="adj2" fmla="val 9030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charset="-128"/>
                <a:ea typeface="Meiryo" charset="-128"/>
                <a:cs typeface="Meiryo" charset="-128"/>
              </a:rPr>
              <a:t>人間の体験や伝聞</a:t>
            </a:r>
            <a:r>
              <a:rPr kumimoji="1" lang="ja-JP" altLang="en-US">
                <a:solidFill>
                  <a:srgbClr val="FFFFFF"/>
                </a:solidFill>
                <a:latin typeface="Meiryo" charset="-128"/>
                <a:ea typeface="Meiryo" charset="-128"/>
                <a:cs typeface="Meiryo" charset="-128"/>
              </a:rPr>
              <a:t>によって得られた知識</a:t>
            </a:r>
            <a:endParaRPr kumimoji="1" lang="ja-JP" altLang="en-US" dirty="0">
              <a:solidFill>
                <a:srgbClr val="FFFFFF"/>
              </a:solidFill>
              <a:latin typeface="Meiryo" charset="-128"/>
              <a:ea typeface="Meiryo" charset="-128"/>
              <a:cs typeface="Meiryo" charset="-128"/>
            </a:endParaRPr>
          </a:p>
        </p:txBody>
      </p:sp>
      <p:sp>
        <p:nvSpPr>
          <p:cNvPr id="26" name="テキスト ボックス 25"/>
          <p:cNvSpPr txBox="1"/>
          <p:nvPr/>
        </p:nvSpPr>
        <p:spPr>
          <a:xfrm>
            <a:off x="2224378" y="2768221"/>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答えを出すための</a:t>
            </a:r>
            <a:endParaRPr kumimoji="1" lang="en-US" altLang="ja-JP"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ルールを人間が記述</a:t>
            </a:r>
          </a:p>
        </p:txBody>
      </p:sp>
      <p:sp>
        <p:nvSpPr>
          <p:cNvPr id="45" name="テキスト ボックス 44"/>
          <p:cNvSpPr txBox="1"/>
          <p:nvPr/>
        </p:nvSpPr>
        <p:spPr>
          <a:xfrm>
            <a:off x="2260141" y="3257503"/>
            <a:ext cx="1435008" cy="307777"/>
          </a:xfrm>
          <a:prstGeom prst="rect">
            <a:avLst/>
          </a:prstGeom>
          <a:noFill/>
        </p:spPr>
        <p:txBody>
          <a:bodyPr wrap="none" rtlCol="0">
            <a:spAutoFit/>
          </a:bodyPr>
          <a:lstStyle/>
          <a:p>
            <a:r>
              <a:rPr kumimoji="1" lang="en-US" altLang="ja-JP" sz="1400" dirty="0"/>
              <a:t>If 〜</a:t>
            </a:r>
            <a:r>
              <a:rPr lang="en-US" altLang="ja-JP" sz="1400" dirty="0"/>
              <a:t> then </a:t>
            </a:r>
            <a:r>
              <a:rPr lang="en-US" altLang="ja-JP" sz="1400"/>
              <a:t>〜 else</a:t>
            </a:r>
            <a:endParaRPr kumimoji="1" lang="ja-JP" altLang="en-US" sz="1400" dirty="0"/>
          </a:p>
        </p:txBody>
      </p:sp>
      <p:sp>
        <p:nvSpPr>
          <p:cNvPr id="46" name="円柱 45"/>
          <p:cNvSpPr/>
          <p:nvPr/>
        </p:nvSpPr>
        <p:spPr>
          <a:xfrm>
            <a:off x="5318028" y="1476662"/>
            <a:ext cx="2775341" cy="86409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データ</a:t>
            </a:r>
            <a:endParaRPr kumimoji="1" lang="en-US" altLang="ja-JP" sz="2000" b="1"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センサーや業務システム、</a:t>
            </a:r>
            <a:r>
              <a:rPr lang="en-US" altLang="ja-JP" sz="900" dirty="0">
                <a:solidFill>
                  <a:srgbClr val="FFFFFF"/>
                </a:solidFill>
                <a:latin typeface="Meiryo" charset="-128"/>
                <a:ea typeface="Meiryo" charset="-128"/>
                <a:cs typeface="Meiryo" charset="-128"/>
              </a:rPr>
              <a:t>Web</a:t>
            </a:r>
            <a:r>
              <a:rPr lang="ja-JP" altLang="en-US" sz="900" dirty="0">
                <a:solidFill>
                  <a:srgbClr val="FFFFFF"/>
                </a:solidFill>
                <a:latin typeface="Meiryo" charset="-128"/>
                <a:ea typeface="Meiryo" charset="-128"/>
                <a:cs typeface="Meiryo" charset="-128"/>
              </a:rPr>
              <a:t>サイトなどから</a:t>
            </a:r>
            <a:endParaRPr kumimoji="1" lang="ja-JP" altLang="en-US" sz="900" dirty="0">
              <a:solidFill>
                <a:srgbClr val="FFFFFF"/>
              </a:solidFill>
              <a:latin typeface="Meiryo" charset="-128"/>
              <a:ea typeface="Meiryo" charset="-128"/>
              <a:cs typeface="Meiryo" charset="-128"/>
            </a:endParaRPr>
          </a:p>
        </p:txBody>
      </p:sp>
      <p:sp>
        <p:nvSpPr>
          <p:cNvPr id="47" name="正方形/長方形 46"/>
          <p:cNvSpPr/>
          <p:nvPr/>
        </p:nvSpPr>
        <p:spPr>
          <a:xfrm>
            <a:off x="5317356" y="2541440"/>
            <a:ext cx="2776014" cy="181972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5843588" y="2663951"/>
            <a:ext cx="172354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grpSp>
        <p:nvGrpSpPr>
          <p:cNvPr id="72" name="図形グループ 71"/>
          <p:cNvGrpSpPr/>
          <p:nvPr/>
        </p:nvGrpSpPr>
        <p:grpSpPr>
          <a:xfrm>
            <a:off x="7249637" y="3657591"/>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9637" y="3851053"/>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9637" y="4032646"/>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624287" y="3660132"/>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6" name="図形グループ 95"/>
          <p:cNvGrpSpPr/>
          <p:nvPr/>
        </p:nvGrpSpPr>
        <p:grpSpPr>
          <a:xfrm>
            <a:off x="7624287" y="3853594"/>
            <a:ext cx="317500" cy="157483"/>
            <a:chOff x="6769100" y="1390650"/>
            <a:chExt cx="317500" cy="157483"/>
          </a:xfrm>
        </p:grpSpPr>
        <p:sp>
          <p:nvSpPr>
            <p:cNvPr id="97" name="正方形/長方形 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99"/>
          <p:cNvGrpSpPr/>
          <p:nvPr/>
        </p:nvGrpSpPr>
        <p:grpSpPr>
          <a:xfrm>
            <a:off x="7624287" y="4035187"/>
            <a:ext cx="317500" cy="157483"/>
            <a:chOff x="6769100" y="1390650"/>
            <a:chExt cx="317500" cy="157483"/>
          </a:xfrm>
        </p:grpSpPr>
        <p:sp>
          <p:nvSpPr>
            <p:cNvPr id="101" name="正方形/長方形 1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3" name="テキスト ボックス 112"/>
          <p:cNvSpPr txBox="1"/>
          <p:nvPr/>
        </p:nvSpPr>
        <p:spPr>
          <a:xfrm>
            <a:off x="5474240" y="3065431"/>
            <a:ext cx="2339102" cy="738664"/>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答えを出すためのルールを</a:t>
            </a:r>
            <a:endParaRPr kumimoji="1" lang="en-US" altLang="ja-JP" sz="1400" dirty="0">
              <a:solidFill>
                <a:schemeClr val="bg1"/>
              </a:solidFill>
              <a:latin typeface="Meiryo" charset="-128"/>
              <a:ea typeface="Meiryo" charset="-128"/>
              <a:cs typeface="Meiryo" charset="-128"/>
            </a:endParaRPr>
          </a:p>
          <a:p>
            <a:r>
              <a:rPr kumimoji="1" lang="ja-JP" altLang="en-US" sz="1400" dirty="0">
                <a:solidFill>
                  <a:schemeClr val="bg1"/>
                </a:solidFill>
                <a:latin typeface="Meiryo" charset="-128"/>
                <a:ea typeface="Meiryo" charset="-128"/>
                <a:cs typeface="Meiryo" charset="-128"/>
              </a:rPr>
              <a:t>データを解析して</a:t>
            </a:r>
            <a:endParaRPr kumimoji="1" lang="en-US" altLang="ja-JP" sz="1400" dirty="0">
              <a:solidFill>
                <a:schemeClr val="bg1"/>
              </a:solidFill>
              <a:latin typeface="Meiryo" charset="-128"/>
              <a:ea typeface="Meiryo" charset="-128"/>
              <a:cs typeface="Meiryo" charset="-128"/>
            </a:endParaRPr>
          </a:p>
          <a:p>
            <a:r>
              <a:rPr kumimoji="1" lang="ja-JP" altLang="en-US" sz="1400" dirty="0">
                <a:solidFill>
                  <a:schemeClr val="bg1"/>
                </a:solidFill>
                <a:latin typeface="Meiryo" charset="-128"/>
                <a:ea typeface="Meiryo" charset="-128"/>
                <a:cs typeface="Meiryo" charset="-128"/>
              </a:rPr>
              <a:t>見つけ出す</a:t>
            </a:r>
          </a:p>
        </p:txBody>
      </p:sp>
      <p:grpSp>
        <p:nvGrpSpPr>
          <p:cNvPr id="114" name="図形グループ 113"/>
          <p:cNvGrpSpPr/>
          <p:nvPr/>
        </p:nvGrpSpPr>
        <p:grpSpPr>
          <a:xfrm>
            <a:off x="6872953" y="3657591"/>
            <a:ext cx="317500" cy="157483"/>
            <a:chOff x="6769100" y="1390650"/>
            <a:chExt cx="317500" cy="157483"/>
          </a:xfrm>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6872953" y="3851053"/>
            <a:ext cx="317500" cy="157483"/>
            <a:chOff x="6769100" y="1390650"/>
            <a:chExt cx="317500" cy="157483"/>
          </a:xfrm>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2" name="図形グループ 121"/>
          <p:cNvGrpSpPr/>
          <p:nvPr/>
        </p:nvGrpSpPr>
        <p:grpSpPr>
          <a:xfrm>
            <a:off x="6872953" y="4032646"/>
            <a:ext cx="317500" cy="157483"/>
            <a:chOff x="6769100" y="1390650"/>
            <a:chExt cx="317500" cy="157483"/>
          </a:xfrm>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8" name="上矢印 127"/>
          <p:cNvSpPr/>
          <p:nvPr/>
        </p:nvSpPr>
        <p:spPr>
          <a:xfrm rot="10800000">
            <a:off x="6468859" y="2237768"/>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050631" y="4724119"/>
            <a:ext cx="7042737" cy="96460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rgbClr val="FFFFFF"/>
                </a:solidFill>
                <a:latin typeface="Meiryo" charset="-128"/>
                <a:ea typeface="Meiryo" charset="-128"/>
                <a:cs typeface="Meiryo" charset="-128"/>
              </a:rPr>
              <a:t>推論</a:t>
            </a:r>
            <a:endParaRPr lang="en-US" altLang="ja-JP" sz="4000" b="1"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ルールを使って矛盾のない答えを導き出す</a:t>
            </a:r>
            <a:endParaRPr kumimoji="1" lang="ja-JP" altLang="en-US" sz="1600" dirty="0">
              <a:solidFill>
                <a:srgbClr val="FFFFFF"/>
              </a:solidFill>
              <a:latin typeface="Meiryo" charset="-128"/>
              <a:ea typeface="Meiryo" charset="-128"/>
              <a:cs typeface="Meiryo" charset="-128"/>
            </a:endParaRPr>
          </a:p>
        </p:txBody>
      </p:sp>
      <p:sp>
        <p:nvSpPr>
          <p:cNvPr id="132" name="上矢印 131"/>
          <p:cNvSpPr/>
          <p:nvPr/>
        </p:nvSpPr>
        <p:spPr>
          <a:xfrm rot="10800000">
            <a:off x="1793069" y="4441859"/>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上矢印 132"/>
          <p:cNvSpPr/>
          <p:nvPr/>
        </p:nvSpPr>
        <p:spPr>
          <a:xfrm rot="10800000">
            <a:off x="6121249" y="4437112"/>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1272541" y="842725"/>
            <a:ext cx="2339102" cy="523220"/>
          </a:xfrm>
          <a:prstGeom prst="rect">
            <a:avLst/>
          </a:prstGeom>
          <a:noFill/>
        </p:spPr>
        <p:txBody>
          <a:bodyPr wrap="none" rtlCol="0">
            <a:spAutoFit/>
          </a:bodyPr>
          <a:lstStyle/>
          <a:p>
            <a:pPr algn="ctr"/>
            <a:r>
              <a:rPr kumimoji="1" lang="ja-JP" altLang="en-US" sz="2800" b="1" dirty="0">
                <a:solidFill>
                  <a:srgbClr val="0070C0"/>
                </a:solidFill>
                <a:latin typeface="Meiryo" charset="-128"/>
                <a:ea typeface="Meiryo" charset="-128"/>
                <a:cs typeface="Meiryo" charset="-128"/>
              </a:rPr>
              <a:t>ルールベース</a:t>
            </a:r>
          </a:p>
        </p:txBody>
      </p:sp>
      <p:sp>
        <p:nvSpPr>
          <p:cNvPr id="135" name="テキスト ボックス 134"/>
          <p:cNvSpPr txBox="1"/>
          <p:nvPr/>
        </p:nvSpPr>
        <p:spPr>
          <a:xfrm>
            <a:off x="6009760" y="842725"/>
            <a:ext cx="1620957" cy="523220"/>
          </a:xfrm>
          <a:prstGeom prst="rect">
            <a:avLst/>
          </a:prstGeom>
          <a:noFill/>
        </p:spPr>
        <p:txBody>
          <a:bodyPr wrap="none" rtlCol="0">
            <a:spAutoFit/>
          </a:bodyPr>
          <a:lstStyle/>
          <a:p>
            <a:pPr algn="ctr"/>
            <a:r>
              <a:rPr kumimoji="1" lang="ja-JP" altLang="en-US" sz="2800" b="1">
                <a:solidFill>
                  <a:srgbClr val="00B050"/>
                </a:solidFill>
                <a:latin typeface="Meiryo" charset="-128"/>
                <a:ea typeface="Meiryo" charset="-128"/>
                <a:cs typeface="Meiryo" charset="-128"/>
              </a:rPr>
              <a:t>機械学習</a:t>
            </a:r>
            <a:endParaRPr kumimoji="1" lang="ja-JP" altLang="en-US" sz="2800" b="1" dirty="0">
              <a:solidFill>
                <a:srgbClr val="00B050"/>
              </a:solidFill>
              <a:latin typeface="Meiryo" charset="-128"/>
              <a:ea typeface="Meiryo" charset="-128"/>
              <a:cs typeface="Meiryo" charset="-128"/>
            </a:endParaRPr>
          </a:p>
        </p:txBody>
      </p:sp>
      <p:sp>
        <p:nvSpPr>
          <p:cNvPr id="4" name="テキスト ボックス 3"/>
          <p:cNvSpPr txBox="1"/>
          <p:nvPr/>
        </p:nvSpPr>
        <p:spPr>
          <a:xfrm>
            <a:off x="514931" y="5896819"/>
            <a:ext cx="3724503" cy="461665"/>
          </a:xfrm>
          <a:prstGeom prst="rect">
            <a:avLst/>
          </a:prstGeom>
          <a:noFill/>
        </p:spPr>
        <p:txBody>
          <a:bodyPr wrap="square" rtlCol="0">
            <a:spAutoFit/>
          </a:bodyPr>
          <a:lstStyle/>
          <a:p>
            <a:r>
              <a:rPr kumimoji="1" lang="ja-JP" altLang="en-US" sz="1200" dirty="0">
                <a:solidFill>
                  <a:srgbClr val="0432FF"/>
                </a:solidFill>
                <a:latin typeface="Meiryo" charset="-128"/>
                <a:ea typeface="Meiryo" charset="-128"/>
                <a:cs typeface="Meiryo" charset="-128"/>
              </a:rPr>
              <a:t>人間は自分が知っている以上のことを知っている</a:t>
            </a:r>
            <a:r>
              <a:rPr lang="ja-JP" altLang="en-US" sz="1200" dirty="0">
                <a:solidFill>
                  <a:srgbClr val="0432FF"/>
                </a:solidFill>
                <a:latin typeface="Meiryo" charset="-128"/>
                <a:ea typeface="Meiryo" charset="-128"/>
                <a:cs typeface="Meiryo" charset="-128"/>
              </a:rPr>
              <a:t>。</a:t>
            </a:r>
            <a:endParaRPr lang="en-US" altLang="ja-JP" sz="1200" dirty="0">
              <a:solidFill>
                <a:srgbClr val="0432FF"/>
              </a:solidFill>
              <a:latin typeface="Meiryo" charset="-128"/>
              <a:ea typeface="Meiryo" charset="-128"/>
              <a:cs typeface="Meiryo" charset="-128"/>
            </a:endParaRPr>
          </a:p>
          <a:p>
            <a:r>
              <a:rPr lang="ja-JP" altLang="en-US" sz="1200" b="1" u="sng" dirty="0">
                <a:solidFill>
                  <a:schemeClr val="accent6">
                    <a:lumMod val="75000"/>
                  </a:schemeClr>
                </a:solidFill>
                <a:latin typeface="Meiryo" charset="-128"/>
                <a:ea typeface="Meiryo" charset="-128"/>
                <a:cs typeface="Meiryo" charset="-128"/>
              </a:rPr>
              <a:t>意識していない経験や知識</a:t>
            </a:r>
            <a:r>
              <a:rPr lang="ja-JP" altLang="en-US" sz="1200" dirty="0">
                <a:solidFill>
                  <a:srgbClr val="0432FF"/>
                </a:solidFill>
                <a:latin typeface="Meiryo" charset="-128"/>
                <a:ea typeface="Meiryo" charset="-128"/>
                <a:cs typeface="Meiryo" charset="-128"/>
              </a:rPr>
              <a:t>が判断に影響を与える。</a:t>
            </a:r>
            <a:endParaRPr kumimoji="1" lang="en-US" altLang="ja-JP" sz="1200" dirty="0">
              <a:solidFill>
                <a:srgbClr val="0432FF"/>
              </a:solidFill>
              <a:latin typeface="Meiryo" charset="-128"/>
              <a:ea typeface="Meiryo" charset="-128"/>
              <a:cs typeface="Meiryo" charset="-128"/>
            </a:endParaRPr>
          </a:p>
        </p:txBody>
      </p:sp>
      <p:sp>
        <p:nvSpPr>
          <p:cNvPr id="63" name="テキスト ボックス 62"/>
          <p:cNvSpPr txBox="1"/>
          <p:nvPr/>
        </p:nvSpPr>
        <p:spPr>
          <a:xfrm>
            <a:off x="4957988" y="5898297"/>
            <a:ext cx="3724503" cy="461665"/>
          </a:xfrm>
          <a:prstGeom prst="rect">
            <a:avLst/>
          </a:prstGeom>
          <a:noFill/>
        </p:spPr>
        <p:txBody>
          <a:bodyPr wrap="square" rtlCol="0">
            <a:spAutoFit/>
          </a:bodyPr>
          <a:lstStyle/>
          <a:p>
            <a:r>
              <a:rPr kumimoji="1" lang="ja-JP" altLang="en-US" sz="1200" dirty="0">
                <a:solidFill>
                  <a:srgbClr val="0432FF"/>
                </a:solidFill>
                <a:latin typeface="Meiryo" charset="-128"/>
                <a:ea typeface="Meiryo" charset="-128"/>
                <a:cs typeface="Meiryo" charset="-128"/>
              </a:rPr>
              <a:t>人間が意識する／しないにかかわらず</a:t>
            </a:r>
            <a:r>
              <a:rPr kumimoji="1" lang="ja-JP" altLang="en-US" sz="1200" b="1" u="sng" dirty="0">
                <a:solidFill>
                  <a:schemeClr val="accent6">
                    <a:lumMod val="75000"/>
                  </a:schemeClr>
                </a:solidFill>
                <a:latin typeface="Meiryo" charset="-128"/>
                <a:ea typeface="Meiryo" charset="-128"/>
                <a:cs typeface="Meiryo" charset="-128"/>
              </a:rPr>
              <a:t>データを分析</a:t>
            </a:r>
            <a:endParaRPr kumimoji="1" lang="en-US" altLang="ja-JP" sz="1200" b="1" u="sng" dirty="0">
              <a:solidFill>
                <a:schemeClr val="accent6">
                  <a:lumMod val="75000"/>
                </a:schemeClr>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することで、そこに内在する</a:t>
            </a:r>
            <a:r>
              <a:rPr kumimoji="1" lang="ja-JP" altLang="en-US" sz="1200" b="1" u="sng" dirty="0">
                <a:solidFill>
                  <a:schemeClr val="accent6">
                    <a:lumMod val="75000"/>
                  </a:schemeClr>
                </a:solidFill>
                <a:latin typeface="Meiryo" charset="-128"/>
                <a:ea typeface="Meiryo" charset="-128"/>
                <a:cs typeface="Meiryo" charset="-128"/>
              </a:rPr>
              <a:t>規則性を見つけ出す</a:t>
            </a:r>
            <a:r>
              <a:rPr lang="ja-JP" altLang="en-US" sz="1200" dirty="0">
                <a:solidFill>
                  <a:srgbClr val="0432FF"/>
                </a:solidFill>
                <a:latin typeface="Meiryo" charset="-128"/>
                <a:ea typeface="Meiryo" charset="-128"/>
                <a:cs typeface="Meiryo" charset="-128"/>
              </a:rPr>
              <a:t>。</a:t>
            </a:r>
            <a:endParaRPr kumimoji="1" lang="en-US" altLang="ja-JP" sz="12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20112965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79377" y="1928936"/>
            <a:ext cx="4052807" cy="4603599"/>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9193" y="1919232"/>
            <a:ext cx="4052807" cy="460359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3720269" y="945398"/>
            <a:ext cx="1693445" cy="3256238"/>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a:t>
            </a:r>
            <a:r>
              <a:rPr kumimoji="1" lang="ja-JP" altLang="en-US"/>
              <a:t>推論（</a:t>
            </a:r>
            <a:r>
              <a:rPr lang="en-US" altLang="ja-JP" dirty="0"/>
              <a:t>1</a:t>
            </a:r>
            <a:r>
              <a:rPr kumimoji="1" lang="ja-JP" altLang="en-US"/>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99</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2774" y="2133886"/>
            <a:ext cx="2020806" cy="2020806"/>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3299" y="2128289"/>
            <a:ext cx="2026403" cy="2026403"/>
          </a:xfrm>
          <a:prstGeom prst="rect">
            <a:avLst/>
          </a:prstGeom>
        </p:spPr>
      </p:pic>
      <p:sp>
        <p:nvSpPr>
          <p:cNvPr id="8" name="角丸四角形 7"/>
          <p:cNvSpPr/>
          <p:nvPr/>
        </p:nvSpPr>
        <p:spPr>
          <a:xfrm>
            <a:off x="2936929" y="2676542"/>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p:cNvSpPr/>
          <p:nvPr/>
        </p:nvSpPr>
        <p:spPr>
          <a:xfrm>
            <a:off x="5829300" y="2858367"/>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p:cNvSpPr/>
          <p:nvPr/>
        </p:nvSpPr>
        <p:spPr>
          <a:xfrm>
            <a:off x="3208148" y="2168296"/>
            <a:ext cx="836909" cy="50824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p:cNvSpPr/>
          <p:nvPr/>
        </p:nvSpPr>
        <p:spPr>
          <a:xfrm>
            <a:off x="5071821" y="2239205"/>
            <a:ext cx="825283" cy="736474"/>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2414722" y="3219198"/>
            <a:ext cx="836909"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p:cNvSpPr/>
          <p:nvPr/>
        </p:nvSpPr>
        <p:spPr>
          <a:xfrm>
            <a:off x="5704345" y="3701255"/>
            <a:ext cx="1164310"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312217" y="2059919"/>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15" name="テキスト ボックス 14"/>
          <p:cNvSpPr txBox="1"/>
          <p:nvPr/>
        </p:nvSpPr>
        <p:spPr>
          <a:xfrm>
            <a:off x="4322766" y="2831347"/>
            <a:ext cx="492443" cy="461665"/>
          </a:xfrm>
          <a:prstGeom prst="rect">
            <a:avLst/>
          </a:prstGeom>
          <a:noFill/>
        </p:spPr>
        <p:txBody>
          <a:bodyPr wrap="none" rtlCol="0">
            <a:spAutoFit/>
          </a:bodyPr>
          <a:lstStyle/>
          <a:p>
            <a:pPr algn="ctr"/>
            <a:r>
              <a:rPr kumimoji="1" lang="ja-JP" altLang="en-US" sz="2400">
                <a:solidFill>
                  <a:schemeClr val="accent6">
                    <a:lumMod val="50000"/>
                  </a:schemeClr>
                </a:solidFill>
                <a:latin typeface="Meiryo" charset="-128"/>
                <a:ea typeface="Meiryo" charset="-128"/>
                <a:cs typeface="Meiryo" charset="-128"/>
              </a:rPr>
              <a:t>目</a:t>
            </a:r>
            <a:endParaRPr kumimoji="1" lang="ja-JP" altLang="en-US" sz="2400" dirty="0">
              <a:solidFill>
                <a:schemeClr val="accent6">
                  <a:lumMod val="50000"/>
                </a:schemeClr>
              </a:solidFill>
              <a:latin typeface="Meiryo" charset="-128"/>
              <a:ea typeface="Meiryo" charset="-128"/>
              <a:cs typeface="Meiryo" charset="-128"/>
            </a:endParaRPr>
          </a:p>
        </p:txBody>
      </p:sp>
      <p:sp>
        <p:nvSpPr>
          <p:cNvPr id="16" name="テキスト ボックス 15"/>
          <p:cNvSpPr txBox="1"/>
          <p:nvPr/>
        </p:nvSpPr>
        <p:spPr>
          <a:xfrm>
            <a:off x="4312217" y="3530357"/>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18" name="直線コネクタ 17"/>
          <p:cNvCxnSpPr>
            <a:stCxn id="10" idx="3"/>
            <a:endCxn id="14" idx="1"/>
          </p:cNvCxnSpPr>
          <p:nvPr/>
        </p:nvCxnSpPr>
        <p:spPr>
          <a:xfrm flipV="1">
            <a:off x="4045057" y="2290752"/>
            <a:ext cx="267160" cy="13166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 idx="1"/>
            <a:endCxn id="14" idx="3"/>
          </p:cNvCxnSpPr>
          <p:nvPr/>
        </p:nvCxnSpPr>
        <p:spPr>
          <a:xfrm flipH="1" flipV="1">
            <a:off x="4804660" y="2290752"/>
            <a:ext cx="267161" cy="31669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3"/>
            <a:endCxn id="15" idx="1"/>
          </p:cNvCxnSpPr>
          <p:nvPr/>
        </p:nvCxnSpPr>
        <p:spPr>
          <a:xfrm>
            <a:off x="3394129" y="2880355"/>
            <a:ext cx="928637" cy="18182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9" idx="1"/>
            <a:endCxn id="15" idx="3"/>
          </p:cNvCxnSpPr>
          <p:nvPr/>
        </p:nvCxnSpPr>
        <p:spPr>
          <a:xfrm flipH="1">
            <a:off x="4815209" y="3062180"/>
            <a:ext cx="1014091" cy="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2" idx="3"/>
            <a:endCxn id="16" idx="1"/>
          </p:cNvCxnSpPr>
          <p:nvPr/>
        </p:nvCxnSpPr>
        <p:spPr>
          <a:xfrm>
            <a:off x="3251631" y="3399614"/>
            <a:ext cx="1060586" cy="361576"/>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16" idx="3"/>
            <a:endCxn id="13" idx="1"/>
          </p:cNvCxnSpPr>
          <p:nvPr/>
        </p:nvCxnSpPr>
        <p:spPr>
          <a:xfrm>
            <a:off x="4804660" y="3761190"/>
            <a:ext cx="899685" cy="120481"/>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018002" y="1076016"/>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38" name="テキスト ボックス 37"/>
          <p:cNvSpPr txBox="1"/>
          <p:nvPr/>
        </p:nvSpPr>
        <p:spPr>
          <a:xfrm>
            <a:off x="3739079" y="1513438"/>
            <a:ext cx="1665841" cy="415498"/>
          </a:xfrm>
          <a:prstGeom prst="rect">
            <a:avLst/>
          </a:prstGeom>
          <a:noFill/>
        </p:spPr>
        <p:txBody>
          <a:bodyPr wrap="none" rtlCol="0">
            <a:spAutoFit/>
          </a:bodyPr>
          <a:lstStyle/>
          <a:p>
            <a:pPr algn="ctr"/>
            <a:r>
              <a:rPr kumimoji="1" lang="ja-JP" altLang="en-US" sz="1050" dirty="0">
                <a:solidFill>
                  <a:schemeClr val="accent6">
                    <a:lumMod val="50000"/>
                  </a:schemeClr>
                </a:solidFill>
                <a:latin typeface="Meiryo" charset="-128"/>
                <a:ea typeface="Meiryo" charset="-128"/>
                <a:cs typeface="Meiryo" charset="-128"/>
              </a:rPr>
              <a:t>猫と</a:t>
            </a:r>
            <a:r>
              <a:rPr kumimoji="1" lang="ja-JP" altLang="en-US" sz="1050">
                <a:solidFill>
                  <a:schemeClr val="accent6">
                    <a:lumMod val="50000"/>
                  </a:schemeClr>
                </a:solidFill>
                <a:latin typeface="Meiryo" charset="-128"/>
                <a:ea typeface="Meiryo" charset="-128"/>
                <a:cs typeface="Meiryo" charset="-128"/>
              </a:rPr>
              <a:t>犬を識別</a:t>
            </a:r>
            <a:r>
              <a:rPr kumimoji="1" lang="ja-JP" altLang="en-US" sz="1050" dirty="0">
                <a:solidFill>
                  <a:schemeClr val="accent6">
                    <a:lumMod val="50000"/>
                  </a:schemeClr>
                </a:solidFill>
                <a:latin typeface="Meiryo" charset="-128"/>
                <a:ea typeface="Meiryo" charset="-128"/>
                <a:cs typeface="Meiryo" charset="-128"/>
              </a:rPr>
              <a:t>・分類する</a:t>
            </a:r>
            <a:endParaRPr kumimoji="1" lang="en-US" altLang="ja-JP" sz="1050" dirty="0">
              <a:solidFill>
                <a:schemeClr val="accent6">
                  <a:lumMod val="50000"/>
                </a:schemeClr>
              </a:solidFill>
              <a:latin typeface="Meiryo" charset="-128"/>
              <a:ea typeface="Meiryo" charset="-128"/>
              <a:cs typeface="Meiryo" charset="-128"/>
            </a:endParaRPr>
          </a:p>
          <a:p>
            <a:pPr algn="ctr"/>
            <a:r>
              <a:rPr kumimoji="1" lang="ja-JP" altLang="en-US" sz="1050" dirty="0">
                <a:solidFill>
                  <a:schemeClr val="accent6">
                    <a:lumMod val="50000"/>
                  </a:schemeClr>
                </a:solidFill>
                <a:latin typeface="Meiryo" charset="-128"/>
                <a:ea typeface="Meiryo" charset="-128"/>
                <a:cs typeface="Meiryo" charset="-128"/>
              </a:rPr>
              <a:t>ために着目すべき特徴</a:t>
            </a:r>
          </a:p>
        </p:txBody>
      </p:sp>
      <p:grpSp>
        <p:nvGrpSpPr>
          <p:cNvPr id="20" name="図形グループ 19"/>
          <p:cNvGrpSpPr/>
          <p:nvPr/>
        </p:nvGrpSpPr>
        <p:grpSpPr>
          <a:xfrm>
            <a:off x="524441" y="948612"/>
            <a:ext cx="3084479" cy="822245"/>
            <a:chOff x="524441" y="948612"/>
            <a:chExt cx="3084479" cy="822245"/>
          </a:xfrm>
        </p:grpSpPr>
        <p:grpSp>
          <p:nvGrpSpPr>
            <p:cNvPr id="51" name="図形グループ 50"/>
            <p:cNvGrpSpPr/>
            <p:nvPr/>
          </p:nvGrpSpPr>
          <p:grpSpPr>
            <a:xfrm>
              <a:off x="2455891" y="969767"/>
              <a:ext cx="339730" cy="756150"/>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66" name="テキスト ボックス 65"/>
            <p:cNvSpPr txBox="1"/>
            <p:nvPr/>
          </p:nvSpPr>
          <p:spPr>
            <a:xfrm>
              <a:off x="1534142" y="979587"/>
              <a:ext cx="877163" cy="784830"/>
            </a:xfrm>
            <a:prstGeom prst="rect">
              <a:avLst/>
            </a:prstGeom>
            <a:noFill/>
          </p:spPr>
          <p:txBody>
            <a:bodyPr wrap="none" rtlCol="0">
              <a:spAutoFit/>
            </a:bodyPr>
            <a:lstStyle/>
            <a:p>
              <a:pPr algn="ctr"/>
              <a:r>
                <a:rPr kumimoji="1" lang="ja-JP" altLang="en-US" b="1" u="sng" dirty="0">
                  <a:solidFill>
                    <a:schemeClr val="accent5">
                      <a:lumMod val="75000"/>
                    </a:schemeClr>
                  </a:solidFill>
                  <a:latin typeface="Meiryo" charset="-128"/>
                  <a:ea typeface="Meiryo" charset="-128"/>
                  <a:cs typeface="Meiryo" charset="-128"/>
                </a:rPr>
                <a:t>人間</a:t>
              </a:r>
              <a:r>
                <a:rPr kumimoji="1" lang="ja-JP" altLang="en-US" dirty="0">
                  <a:solidFill>
                    <a:schemeClr val="accent5">
                      <a:lumMod val="75000"/>
                    </a:schemeClr>
                  </a:solidFill>
                  <a:latin typeface="Meiryo" charset="-128"/>
                  <a:ea typeface="Meiryo" charset="-128"/>
                  <a:cs typeface="Meiryo" charset="-128"/>
                </a:rPr>
                <a:t>が</a:t>
              </a:r>
              <a:endParaRPr kumimoji="1" lang="en-US" altLang="ja-JP" dirty="0">
                <a:solidFill>
                  <a:schemeClr val="accent5">
                    <a:lumMod val="75000"/>
                  </a:schemeClr>
                </a:solidFill>
                <a:latin typeface="Meiryo" charset="-128"/>
                <a:ea typeface="Meiryo" charset="-128"/>
                <a:cs typeface="Meiryo" charset="-128"/>
              </a:endParaRPr>
            </a:p>
            <a:p>
              <a:pPr algn="ctr"/>
              <a:r>
                <a:rPr lang="ja-JP" altLang="en-US" sz="900" dirty="0">
                  <a:solidFill>
                    <a:schemeClr val="accent5">
                      <a:lumMod val="75000"/>
                    </a:schemeClr>
                  </a:solidFill>
                  <a:latin typeface="Meiryo" charset="-128"/>
                  <a:ea typeface="Meiryo" charset="-128"/>
                  <a:cs typeface="Meiryo" charset="-128"/>
                </a:rPr>
                <a:t>観察と</a:t>
              </a:r>
              <a:r>
                <a:rPr kumimoji="1" lang="ja-JP" altLang="en-US" sz="900" dirty="0">
                  <a:solidFill>
                    <a:schemeClr val="accent5">
                      <a:lumMod val="75000"/>
                    </a:schemeClr>
                  </a:solidFill>
                  <a:latin typeface="Meiryo" charset="-128"/>
                  <a:ea typeface="Meiryo" charset="-128"/>
                  <a:cs typeface="Meiryo" charset="-128"/>
                </a:rPr>
                <a:t>経験で</a:t>
              </a:r>
              <a:endParaRPr kumimoji="1" lang="en-US" altLang="ja-JP" sz="900" dirty="0">
                <a:solidFill>
                  <a:schemeClr val="accent5">
                    <a:lumMod val="75000"/>
                  </a:schemeClr>
                </a:solidFill>
                <a:latin typeface="Meiryo" charset="-128"/>
                <a:ea typeface="Meiryo" charset="-128"/>
                <a:cs typeface="Meiryo" charset="-128"/>
              </a:endParaRPr>
            </a:p>
            <a:p>
              <a:pPr algn="ctr"/>
              <a:r>
                <a:rPr kumimoji="1" lang="ja-JP" altLang="en-US" dirty="0">
                  <a:solidFill>
                    <a:schemeClr val="accent5">
                      <a:lumMod val="75000"/>
                    </a:schemeClr>
                  </a:solidFill>
                  <a:latin typeface="Meiryo" charset="-128"/>
                  <a:ea typeface="Meiryo" charset="-128"/>
                  <a:cs typeface="Meiryo" charset="-128"/>
                </a:rPr>
                <a:t>決める</a:t>
              </a:r>
            </a:p>
          </p:txBody>
        </p:sp>
        <p:sp>
          <p:nvSpPr>
            <p:cNvPr id="81" name="ホームベース 80"/>
            <p:cNvSpPr/>
            <p:nvPr/>
          </p:nvSpPr>
          <p:spPr>
            <a:xfrm>
              <a:off x="524441" y="948612"/>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p:cNvSpPr txBox="1"/>
            <p:nvPr/>
          </p:nvSpPr>
          <p:spPr>
            <a:xfrm>
              <a:off x="552568" y="1089557"/>
              <a:ext cx="800219" cy="553998"/>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統計確率的</a:t>
              </a:r>
              <a:endParaRPr lang="en-US" altLang="ja-JP" sz="900" dirty="0">
                <a:solidFill>
                  <a:schemeClr val="bg1"/>
                </a:solidFill>
                <a:latin typeface="Meiryo" charset="-128"/>
                <a:ea typeface="Meiryo" charset="-128"/>
                <a:cs typeface="Meiryo" charset="-128"/>
              </a:endParaRPr>
            </a:p>
            <a:p>
              <a:pPr algn="ctr"/>
              <a:r>
                <a:rPr kumimoji="1" lang="ja-JP" altLang="en-US" sz="900" dirty="0">
                  <a:solidFill>
                    <a:schemeClr val="bg1"/>
                  </a:solidFill>
                  <a:latin typeface="Meiryo" charset="-128"/>
                  <a:ea typeface="Meiryo" charset="-128"/>
                  <a:cs typeface="Meiryo" charset="-128"/>
                </a:rPr>
                <a:t>アプローチ</a:t>
              </a:r>
            </a:p>
          </p:txBody>
        </p:sp>
        <p:sp>
          <p:nvSpPr>
            <p:cNvPr id="86" name="右矢印 85"/>
            <p:cNvSpPr/>
            <p:nvPr/>
          </p:nvSpPr>
          <p:spPr>
            <a:xfrm>
              <a:off x="3140282" y="1079318"/>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20"/>
          <p:cNvGrpSpPr/>
          <p:nvPr/>
        </p:nvGrpSpPr>
        <p:grpSpPr>
          <a:xfrm>
            <a:off x="5522246" y="948612"/>
            <a:ext cx="3051765" cy="836980"/>
            <a:chOff x="5522246" y="948612"/>
            <a:chExt cx="3051765" cy="836980"/>
          </a:xfrm>
        </p:grpSpPr>
        <p:sp>
          <p:nvSpPr>
            <p:cNvPr id="67" name="円柱 66"/>
            <p:cNvSpPr/>
            <p:nvPr/>
          </p:nvSpPr>
          <p:spPr>
            <a:xfrm>
              <a:off x="6176498" y="971627"/>
              <a:ext cx="301793" cy="462315"/>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68" name="図形グループ 67"/>
            <p:cNvGrpSpPr/>
            <p:nvPr/>
          </p:nvGrpSpPr>
          <p:grpSpPr>
            <a:xfrm>
              <a:off x="6285030" y="1324959"/>
              <a:ext cx="274123" cy="121951"/>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285030" y="1470332"/>
              <a:ext cx="274123" cy="121951"/>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6290930" y="1609539"/>
              <a:ext cx="274123" cy="121951"/>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0" name="テキスト ボックス 79"/>
            <p:cNvSpPr txBox="1"/>
            <p:nvPr/>
          </p:nvSpPr>
          <p:spPr>
            <a:xfrm>
              <a:off x="6567947" y="1000762"/>
              <a:ext cx="992579" cy="784830"/>
            </a:xfrm>
            <a:prstGeom prst="rect">
              <a:avLst/>
            </a:prstGeom>
            <a:noFill/>
          </p:spPr>
          <p:txBody>
            <a:bodyPr wrap="none" rtlCol="0">
              <a:spAutoFit/>
            </a:bodyPr>
            <a:lstStyle/>
            <a:p>
              <a:pPr algn="ctr"/>
              <a:r>
                <a:rPr lang="ja-JP" altLang="en-US" b="1" u="sng" dirty="0">
                  <a:solidFill>
                    <a:srgbClr val="0432FF"/>
                  </a:solidFill>
                  <a:latin typeface="Meiryo" charset="-128"/>
                  <a:ea typeface="Meiryo" charset="-128"/>
                  <a:cs typeface="Meiryo" charset="-128"/>
                </a:rPr>
                <a:t>機械</a:t>
              </a:r>
              <a:r>
                <a:rPr kumimoji="1" lang="ja-JP" altLang="en-US" dirty="0">
                  <a:solidFill>
                    <a:srgbClr val="0432FF"/>
                  </a:solidFill>
                  <a:latin typeface="Meiryo" charset="-128"/>
                  <a:ea typeface="Meiryo" charset="-128"/>
                  <a:cs typeface="Meiryo" charset="-128"/>
                </a:rPr>
                <a:t>が</a:t>
              </a:r>
              <a:endParaRPr kumimoji="1" lang="en-US" altLang="ja-JP" dirty="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データ解析して</a:t>
              </a:r>
              <a:endParaRPr lang="en-US" altLang="ja-JP" sz="900" dirty="0">
                <a:solidFill>
                  <a:srgbClr val="0432FF"/>
                </a:solidFill>
                <a:latin typeface="Meiryo" charset="-128"/>
                <a:ea typeface="Meiryo" charset="-128"/>
                <a:cs typeface="Meiryo" charset="-128"/>
              </a:endParaRPr>
            </a:p>
            <a:p>
              <a:pPr algn="ctr"/>
              <a:r>
                <a:rPr kumimoji="1" lang="ja-JP" altLang="en-US" dirty="0">
                  <a:solidFill>
                    <a:srgbClr val="0432FF"/>
                  </a:solidFill>
                  <a:latin typeface="Meiryo" charset="-128"/>
                  <a:ea typeface="Meiryo" charset="-128"/>
                  <a:cs typeface="Meiryo" charset="-128"/>
                </a:rPr>
                <a:t>決める</a:t>
              </a:r>
            </a:p>
          </p:txBody>
        </p:sp>
        <p:sp>
          <p:nvSpPr>
            <p:cNvPr id="82" name="ホームベース 81"/>
            <p:cNvSpPr/>
            <p:nvPr/>
          </p:nvSpPr>
          <p:spPr>
            <a:xfrm rot="10800000">
              <a:off x="7585608" y="948612"/>
              <a:ext cx="988403" cy="822245"/>
            </a:xfrm>
            <a:prstGeom prst="homePlate">
              <a:avLst>
                <a:gd name="adj" fmla="val 1729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p:cNvSpPr txBox="1"/>
            <p:nvPr/>
          </p:nvSpPr>
          <p:spPr>
            <a:xfrm>
              <a:off x="7680175" y="1112555"/>
              <a:ext cx="877163" cy="507831"/>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600" dirty="0">
                  <a:solidFill>
                    <a:schemeClr val="bg1"/>
                  </a:solidFill>
                  <a:latin typeface="Meiryo" charset="-128"/>
                  <a:ea typeface="Meiryo" charset="-128"/>
                  <a:cs typeface="Meiryo" charset="-128"/>
                </a:rPr>
                <a:t>ディープラーニング</a:t>
              </a:r>
              <a:endParaRPr lang="en-US" altLang="ja-JP" sz="600"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87" name="右矢印 86"/>
            <p:cNvSpPr/>
            <p:nvPr/>
          </p:nvSpPr>
          <p:spPr>
            <a:xfrm rot="10800000">
              <a:off x="5522246" y="1088487"/>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846698" y="4116880"/>
            <a:ext cx="7465133" cy="2274840"/>
            <a:chOff x="846698" y="4116880"/>
            <a:chExt cx="7465133" cy="2274840"/>
          </a:xfrm>
        </p:grpSpPr>
        <p:sp>
          <p:nvSpPr>
            <p:cNvPr id="56" name="フローチャート: 磁気ディスク 55"/>
            <p:cNvSpPr/>
            <p:nvPr/>
          </p:nvSpPr>
          <p:spPr>
            <a:xfrm>
              <a:off x="6002645" y="5479350"/>
              <a:ext cx="2276891"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846698" y="5478314"/>
              <a:ext cx="2276891"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角丸四角形 52"/>
            <p:cNvSpPr/>
            <p:nvPr/>
          </p:nvSpPr>
          <p:spPr>
            <a:xfrm>
              <a:off x="3720269" y="4440996"/>
              <a:ext cx="1693445" cy="1155184"/>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0354" y="4589954"/>
              <a:ext cx="780492" cy="780492"/>
            </a:xfrm>
            <a:prstGeom prst="rect">
              <a:avLst/>
            </a:prstGeom>
          </p:spPr>
        </p:pic>
        <p:pic>
          <p:nvPicPr>
            <p:cNvPr id="40" name="図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0846" y="4589954"/>
              <a:ext cx="780492" cy="780492"/>
            </a:xfrm>
            <a:prstGeom prst="rect">
              <a:avLst/>
            </a:prstGeom>
          </p:spPr>
        </p:pic>
        <p:pic>
          <p:nvPicPr>
            <p:cNvPr id="41" name="図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1339" y="4589954"/>
              <a:ext cx="780492" cy="780492"/>
            </a:xfrm>
            <a:prstGeom prst="rect">
              <a:avLst/>
            </a:prstGeom>
          </p:spPr>
        </p:pic>
        <p:pic>
          <p:nvPicPr>
            <p:cNvPr id="42" name="図 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9750" y="4631743"/>
              <a:ext cx="717054" cy="717054"/>
            </a:xfrm>
            <a:prstGeom prst="rect">
              <a:avLst/>
            </a:prstGeom>
          </p:spPr>
        </p:pic>
        <p:pic>
          <p:nvPicPr>
            <p:cNvPr id="43" name="図 4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30735" y="4631744"/>
              <a:ext cx="717053" cy="717053"/>
            </a:xfrm>
            <a:prstGeom prst="rect">
              <a:avLst/>
            </a:prstGeom>
          </p:spPr>
        </p:pic>
        <p:pic>
          <p:nvPicPr>
            <p:cNvPr id="44" name="図 43"/>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2975" y="4502226"/>
              <a:ext cx="976090" cy="976090"/>
            </a:xfrm>
            <a:prstGeom prst="rect">
              <a:avLst/>
            </a:prstGeom>
          </p:spPr>
        </p:pic>
        <p:sp>
          <p:nvSpPr>
            <p:cNvPr id="47" name="テキスト ボックス 46"/>
            <p:cNvSpPr txBox="1"/>
            <p:nvPr/>
          </p:nvSpPr>
          <p:spPr>
            <a:xfrm>
              <a:off x="3936049" y="4857515"/>
              <a:ext cx="1261884" cy="738664"/>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「特徴量」ごとに</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猫／犬の特徴を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最もよく表す値を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見つけ出す</a:t>
              </a:r>
            </a:p>
          </p:txBody>
        </p:sp>
        <p:sp>
          <p:nvSpPr>
            <p:cNvPr id="48" name="テキスト ボックス 47"/>
            <p:cNvSpPr txBox="1"/>
            <p:nvPr/>
          </p:nvSpPr>
          <p:spPr>
            <a:xfrm>
              <a:off x="4158328" y="4492561"/>
              <a:ext cx="800219"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学習</a:t>
              </a:r>
            </a:p>
          </p:txBody>
        </p:sp>
        <p:sp>
          <p:nvSpPr>
            <p:cNvPr id="49" name="テキスト ボックス 48"/>
            <p:cNvSpPr txBox="1"/>
            <p:nvPr/>
          </p:nvSpPr>
          <p:spPr>
            <a:xfrm>
              <a:off x="1049244" y="5849936"/>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a:t>
              </a:r>
              <a:r>
                <a:rPr lang="ja-JP" altLang="en-US" sz="1200" dirty="0">
                  <a:solidFill>
                    <a:schemeClr val="bg1"/>
                  </a:solidFill>
                  <a:latin typeface="Meiryo" charset="-128"/>
                  <a:ea typeface="Meiryo" charset="-128"/>
                  <a:cs typeface="Meiryo" charset="-128"/>
                </a:rPr>
                <a:t>パターン</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6202373" y="5850273"/>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犬の特徴を最もよく表す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特徴量の組合せパターン</a:t>
              </a:r>
            </a:p>
          </p:txBody>
        </p:sp>
        <p:sp>
          <p:nvSpPr>
            <p:cNvPr id="55" name="テキスト ボックス 54"/>
            <p:cNvSpPr txBox="1"/>
            <p:nvPr/>
          </p:nvSpPr>
          <p:spPr>
            <a:xfrm>
              <a:off x="1271899"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猫の</a:t>
              </a:r>
              <a:r>
                <a:rPr kumimoji="1" lang="ja-JP" altLang="en-US" sz="1400" b="1" dirty="0">
                  <a:solidFill>
                    <a:schemeClr val="bg1"/>
                  </a:solidFill>
                  <a:latin typeface="Meiryo" charset="-128"/>
                  <a:ea typeface="Meiryo" charset="-128"/>
                  <a:cs typeface="Meiryo" charset="-128"/>
                </a:rPr>
                <a:t>推論モデル</a:t>
              </a:r>
            </a:p>
          </p:txBody>
        </p:sp>
        <p:sp>
          <p:nvSpPr>
            <p:cNvPr id="57" name="テキスト ボックス 56"/>
            <p:cNvSpPr txBox="1"/>
            <p:nvPr/>
          </p:nvSpPr>
          <p:spPr>
            <a:xfrm>
              <a:off x="6420380"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犬の</a:t>
              </a:r>
              <a:r>
                <a:rPr kumimoji="1" lang="ja-JP" altLang="en-US" sz="1400" b="1" dirty="0">
                  <a:solidFill>
                    <a:schemeClr val="bg1"/>
                  </a:solidFill>
                  <a:latin typeface="Meiryo" charset="-128"/>
                  <a:ea typeface="Meiryo" charset="-128"/>
                  <a:cs typeface="Meiryo" charset="-128"/>
                </a:rPr>
                <a:t>推論モデル</a:t>
              </a:r>
            </a:p>
          </p:txBody>
        </p:sp>
        <p:sp>
          <p:nvSpPr>
            <p:cNvPr id="58" name="右矢印 57"/>
            <p:cNvSpPr/>
            <p:nvPr/>
          </p:nvSpPr>
          <p:spPr>
            <a:xfrm>
              <a:off x="3251631"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rot="10800000">
              <a:off x="5418067"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p:cNvSpPr txBox="1"/>
            <p:nvPr/>
          </p:nvSpPr>
          <p:spPr>
            <a:xfrm>
              <a:off x="1174664"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1" name="テキスト ボックス 60"/>
            <p:cNvSpPr txBox="1"/>
            <p:nvPr/>
          </p:nvSpPr>
          <p:spPr>
            <a:xfrm>
              <a:off x="6330611"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2" name="曲折矢印 61"/>
            <p:cNvSpPr/>
            <p:nvPr/>
          </p:nvSpPr>
          <p:spPr>
            <a:xfrm rot="10800000">
              <a:off x="3208147" y="5651461"/>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曲折矢印 62"/>
            <p:cNvSpPr/>
            <p:nvPr/>
          </p:nvSpPr>
          <p:spPr>
            <a:xfrm rot="10800000" flipH="1">
              <a:off x="4764814" y="5646010"/>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rot="5400000">
              <a:off x="4387848" y="4059080"/>
              <a:ext cx="375681" cy="491282"/>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p:cNvSpPr txBox="1"/>
          <p:nvPr/>
        </p:nvSpPr>
        <p:spPr>
          <a:xfrm>
            <a:off x="7423218"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犬</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dog</a:t>
            </a:r>
            <a:endParaRPr kumimoji="1" lang="ja-JP" altLang="en-US" sz="2400" dirty="0">
              <a:latin typeface="Meiryo" charset="-128"/>
              <a:ea typeface="Meiryo" charset="-128"/>
              <a:cs typeface="Meiryo" charset="-128"/>
            </a:endParaRPr>
          </a:p>
        </p:txBody>
      </p:sp>
      <p:sp>
        <p:nvSpPr>
          <p:cNvPr id="89" name="テキスト ボックス 88"/>
          <p:cNvSpPr txBox="1"/>
          <p:nvPr/>
        </p:nvSpPr>
        <p:spPr>
          <a:xfrm>
            <a:off x="869933"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猫</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cat</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142355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39104</TotalTime>
  <Words>27701</Words>
  <Application>Microsoft Macintosh PowerPoint</Application>
  <PresentationFormat>画面に合わせる (4:3)</PresentationFormat>
  <Paragraphs>3307</Paragraphs>
  <Slides>142</Slides>
  <Notes>73</Notes>
  <HiddenSlides>0</HiddenSlides>
  <MMClips>0</MMClips>
  <ScaleCrop>false</ScaleCrop>
  <HeadingPairs>
    <vt:vector size="6" baseType="variant">
      <vt:variant>
        <vt:lpstr>使用されているフォント</vt:lpstr>
      </vt:variant>
      <vt:variant>
        <vt:i4>25</vt:i4>
      </vt:variant>
      <vt:variant>
        <vt:lpstr>テーマ</vt:lpstr>
      </vt:variant>
      <vt:variant>
        <vt:i4>1</vt:i4>
      </vt:variant>
      <vt:variant>
        <vt:lpstr>スライド タイトル</vt:lpstr>
      </vt:variant>
      <vt:variant>
        <vt:i4>142</vt:i4>
      </vt:variant>
    </vt:vector>
  </HeadingPairs>
  <TitlesOfParts>
    <vt:vector size="168" baseType="lpstr">
      <vt:lpstr>Arial Unicode MS</vt:lpstr>
      <vt:lpstr>DFPGyoSho-Lt</vt:lpstr>
      <vt:lpstr>ＤＦＰ太丸ゴシック体</vt:lpstr>
      <vt:lpstr>HGP創英角ｺﾞｼｯｸUB</vt:lpstr>
      <vt:lpstr>HGP創英角ｺﾞｼｯｸUB</vt:lpstr>
      <vt:lpstr>HG丸ｺﾞｼｯｸM-PRO</vt:lpstr>
      <vt:lpstr>HG丸ｺﾞｼｯｸM-PRO</vt:lpstr>
      <vt:lpstr>HGSoeiKakugothicUB</vt:lpstr>
      <vt:lpstr>Hiragino Kaku Gothic Std W8</vt:lpstr>
      <vt:lpstr>Hiragino Maru Gothic ProN W4</vt:lpstr>
      <vt:lpstr>Meiryo UI</vt:lpstr>
      <vt:lpstr>ＭＳ Ｐゴシック</vt:lpstr>
      <vt:lpstr>ＭＳ Ｐゴシック</vt:lpstr>
      <vt:lpstr>YuKyokasho Medium</vt:lpstr>
      <vt:lpstr>メイリオ</vt:lpstr>
      <vt:lpstr>メイリオ</vt:lpstr>
      <vt:lpstr>American Typewriter</vt:lpstr>
      <vt:lpstr>Arial</vt:lpstr>
      <vt:lpstr>Arial Black</vt:lpstr>
      <vt:lpstr>Arial Rounded MT Bold</vt:lpstr>
      <vt:lpstr>Calibri</vt:lpstr>
      <vt:lpstr>Century Gothic</vt:lpstr>
      <vt:lpstr>Gill Sans Ultra Bold</vt:lpstr>
      <vt:lpstr>Times New Roman</vt:lpstr>
      <vt:lpstr>Wingdings</vt:lpstr>
      <vt:lpstr>NC標準テンプレート</vt:lpstr>
      <vt:lpstr>最新のITトレンドとこれからのビジネス</vt:lpstr>
      <vt:lpstr>amazon echo：機械との自然な関係を実現する音声対話</vt:lpstr>
      <vt:lpstr>amazon go：無人のスーパー・マーケット</vt:lpstr>
      <vt:lpstr>amazonのデータ収集戦略</vt:lpstr>
      <vt:lpstr>ＡＩタクシー：30分後の需要エリア予測</vt:lpstr>
      <vt:lpstr>超高齢化社会を人工知能やロボットで対応</vt:lpstr>
      <vt:lpstr>PowerPoint プレゼンテーション</vt:lpstr>
      <vt:lpstr>PowerPoint プレゼンテーション</vt:lpstr>
      <vt:lpstr>デジタル化の歴史</vt:lpstr>
      <vt:lpstr>コレ一枚でわかる最新のITトレンド</vt:lpstr>
      <vt:lpstr>デジタル・トランスフォーメーションとサイバー・フィジカル･システム</vt:lpstr>
      <vt:lpstr>デジタル・トランスフォーメーションとは何か</vt:lpstr>
      <vt:lpstr>デジタル・トランスフォーメーションとは</vt:lpstr>
      <vt:lpstr>UBERとTaxi</vt:lpstr>
      <vt:lpstr>デジタル・トランスフォーメーションの実際</vt:lpstr>
      <vt:lpstr>デジタル・トランスフォーメーションの実際</vt:lpstr>
      <vt:lpstr>もし、変わることができなければ</vt:lpstr>
      <vt:lpstr>デジタル・トランスフォーメーションという現象</vt:lpstr>
      <vt:lpstr>デジタル・トランスフォーメーションの定義</vt:lpstr>
      <vt:lpstr>「限界費用ゼロ社会」を引き寄せるデジタル・トランスフォーメーション</vt:lpstr>
      <vt:lpstr>デジタル・トランスフォーメーション時代に求められる人材</vt:lpstr>
      <vt:lpstr>デジタル・トランスフォーメーションへの２つの対応</vt:lpstr>
      <vt:lpstr>デジタル・トランスフォーメーションへの対応（IT）</vt:lpstr>
      <vt:lpstr>デジタル・トランスフォーメーションへの対応（ビジネス）</vt:lpstr>
      <vt:lpstr>PowerPoint プレゼンテーション</vt:lpstr>
      <vt:lpstr>PowerPoint プレゼンテーション</vt:lpstr>
      <vt:lpstr>情報システムの構造</vt:lpstr>
      <vt:lpstr>コレ一枚でわかるクラウドコンピューティング</vt:lpstr>
      <vt:lpstr>「クラウド･コンピューティング」という名称の由来</vt:lpstr>
      <vt:lpstr>「自家発電モデル」から「発電所モデル」へ</vt:lpstr>
      <vt:lpstr>PowerPoint プレゼンテーション</vt:lpstr>
      <vt:lpstr>歴史的背景から考えるクラウドへの期待</vt:lpstr>
      <vt:lpstr>情報システム部門の現状から考えるクラウドへの期待（２）</vt:lpstr>
      <vt:lpstr>システム資源のECサイト</vt:lpstr>
      <vt:lpstr>クラウドならではの費用対効果の考え方</vt:lpstr>
      <vt:lpstr>クラウド・コンピューティングのビジネス・モデル</vt:lpstr>
      <vt:lpstr>クラウドがもたらしたITの新しい価値</vt:lpstr>
      <vt:lpstr>銀行システムにおけるクラウド活用の動き</vt:lpstr>
      <vt:lpstr>クラウド・バイ・デフォルト原則</vt:lpstr>
      <vt:lpstr>PowerPoint プレゼンテーション</vt:lpstr>
      <vt:lpstr>クラウドの定義／NISTの定義</vt:lpstr>
      <vt:lpstr>クラウドの定義／サービス・モデル (Service Model)</vt:lpstr>
      <vt:lpstr>クラウドの定義／配置モデル (Deployment Model)</vt:lpstr>
      <vt:lpstr>５つの必須の特徴</vt:lpstr>
      <vt:lpstr>ハイブリッド・クラウドとマルチ・クラウド</vt:lpstr>
      <vt:lpstr>クラウドの分類と関係</vt:lpstr>
      <vt:lpstr>クラウドがもたらすビジネス価値</vt:lpstr>
      <vt:lpstr>PowerPoint プレゼンテーション</vt:lpstr>
      <vt:lpstr>PowerPoint プレゼンテーション</vt:lpstr>
      <vt:lpstr>「仮想化」の本当の意味</vt:lpstr>
      <vt:lpstr>仮想化とは何か</vt:lpstr>
      <vt:lpstr>仮想化の3つのタイプ</vt:lpstr>
      <vt:lpstr>仮想化の役割</vt:lpstr>
      <vt:lpstr>PowerPoint プレゼンテーション</vt:lpstr>
      <vt:lpstr>仮想化の種類(システム資源の構成要素から考える)</vt:lpstr>
      <vt:lpstr>サーバー仮想化</vt:lpstr>
      <vt:lpstr>コンテナ型仮想化</vt:lpstr>
      <vt:lpstr>仮想マシンとコンテナの稼働効率</vt:lpstr>
      <vt:lpstr>デスクトップ仮想化とアプリケーション仮想化</vt:lpstr>
      <vt:lpstr>シンクライアント</vt:lpstr>
      <vt:lpstr>Chromebook</vt:lpstr>
      <vt:lpstr>クライアント仮想化</vt:lpstr>
      <vt:lpstr>ストレージ仮想化</vt:lpstr>
      <vt:lpstr>ストレージ仮想化</vt:lpstr>
      <vt:lpstr>SDN（Software Defined Networking）</vt:lpstr>
      <vt:lpstr>PowerPoint プレゼンテーション</vt:lpstr>
      <vt:lpstr>サーバーの仮想化／物理的資源の削減</vt:lpstr>
      <vt:lpstr>サーバー仮想化が変えたサーバー利用の常識（１） </vt:lpstr>
      <vt:lpstr>サーバー仮想化が変えたサーバー利用の常識（２） </vt:lpstr>
      <vt:lpstr>サーバー仮想化による３つのメリット</vt:lpstr>
      <vt:lpstr>PowerPoint プレゼンテーション</vt:lpstr>
      <vt:lpstr>PowerPoint プレゼンテーション</vt:lpstr>
      <vt:lpstr>IoTの２つの意味</vt:lpstr>
      <vt:lpstr>伝統的なやり方とIoTとの違い</vt:lpstr>
      <vt:lpstr>クラウドから超分散へ</vt:lpstr>
      <vt:lpstr>IoTがもたらす２つのパラダイムシフト</vt:lpstr>
      <vt:lpstr>デジタル・コピー／デジタルツイン</vt:lpstr>
      <vt:lpstr>「モノ」のサービス化</vt:lpstr>
      <vt:lpstr>「モノ」のサービス化</vt:lpstr>
      <vt:lpstr>モノのサービス化の本質</vt:lpstr>
      <vt:lpstr>ビジネス価値の進化</vt:lpstr>
      <vt:lpstr>IoTビジネスとはどういうことか？</vt:lpstr>
      <vt:lpstr>PowerPoint プレゼンテーション</vt:lpstr>
      <vt:lpstr>人工知能とは？</vt:lpstr>
      <vt:lpstr>人間は何を作ってきたのか</vt:lpstr>
      <vt:lpstr>人工知能の限界</vt:lpstr>
      <vt:lpstr>「東ロボくん」の実力と代替可能な職業</vt:lpstr>
      <vt:lpstr>AIなどの技術を活用して事務作業を合理化</vt:lpstr>
      <vt:lpstr>【図解】コレ１枚でわかる人工知能</vt:lpstr>
      <vt:lpstr>PowerPoint プレゼンテーション</vt:lpstr>
      <vt:lpstr>手順が決まった仕事は機械に置き換わる</vt:lpstr>
      <vt:lpstr>自動化から自律化への進化</vt:lpstr>
      <vt:lpstr>自律走行できる自動車</vt:lpstr>
      <vt:lpstr>人工知能は「知的望遠鏡」である</vt:lpstr>
      <vt:lpstr>Amazon Alexa</vt:lpstr>
      <vt:lpstr>PowerPoint プレゼンテーション</vt:lpstr>
      <vt:lpstr>人工知能と機械学習</vt:lpstr>
      <vt:lpstr>ルールベースと機械学習</vt:lpstr>
      <vt:lpstr>機械学習と推論（1）</vt:lpstr>
      <vt:lpstr>機械学習と推論（2）</vt:lpstr>
      <vt:lpstr>人工知能とは</vt:lpstr>
      <vt:lpstr>人工知能・機械学習・ディープラーニングの関係</vt:lpstr>
      <vt:lpstr>なぜいま人工知能なのか</vt:lpstr>
      <vt:lpstr>PowerPoint プレゼンテーション</vt:lpstr>
      <vt:lpstr>人工知能にできること、できないこと</vt:lpstr>
      <vt:lpstr>人工知能の2つの方向性</vt:lpstr>
      <vt:lpstr>学習データと結果の関係</vt:lpstr>
      <vt:lpstr>「AIカント君」の可能性について</vt:lpstr>
      <vt:lpstr>人間は「テーマ」を決め「問い」を発し、AIは「答え」を見つける</vt:lpstr>
      <vt:lpstr>人間の知性と機械の知性</vt:lpstr>
      <vt:lpstr>人工知能に置き換えられる職業と置き換えられない職業 </vt:lpstr>
      <vt:lpstr>超高齢化社会を人工知能やロボットで対応</vt:lpstr>
      <vt:lpstr>PowerPoint プレゼンテーション</vt:lpstr>
      <vt:lpstr>PowerPoint プレゼンテーション</vt:lpstr>
      <vt:lpstr>これからの開発や運用に求められるもの</vt:lpstr>
      <vt:lpstr>ITについての認識の変化が「クラウド×内製化」を加速</vt:lpstr>
      <vt:lpstr>VeriSM</vt:lpstr>
      <vt:lpstr>変わる情報システムのかたち</vt:lpstr>
      <vt:lpstr>これからの「ITビジネスの方程式」</vt:lpstr>
      <vt:lpstr>「仕様書通り作る」から「ビジネスの成果への貢献」へ</vt:lpstr>
      <vt:lpstr>PowerPoint プレゼンテーション</vt:lpstr>
      <vt:lpstr>ウォーターフォール開発とアジャイル開発（１）</vt:lpstr>
      <vt:lpstr>アジャイル開発の進め方</vt:lpstr>
      <vt:lpstr>アジャイル開発の基本構造</vt:lpstr>
      <vt:lpstr>ウォーターフォール開発とアジャイル開発（２）</vt:lpstr>
      <vt:lpstr>ウォーターフォール開発とアジャイル開発（３）</vt:lpstr>
      <vt:lpstr>ウォーターフォール開発とアジャイル開発（５）</vt:lpstr>
      <vt:lpstr>PowerPoint プレゼンテーション</vt:lpstr>
      <vt:lpstr>FinTechとは?</vt:lpstr>
      <vt:lpstr>銀行APIとは</vt:lpstr>
      <vt:lpstr>API連係によるビジネスの拡大</vt:lpstr>
      <vt:lpstr>FinTechのサービス</vt:lpstr>
      <vt:lpstr>Fintechの変遷</vt:lpstr>
      <vt:lpstr>取引やデータの正当性を保証する手段</vt:lpstr>
      <vt:lpstr>従来の方法（集中台帳）とブロックチェーン（分散台帳）</vt:lpstr>
      <vt:lpstr>ブロックを追加する手順</vt:lpstr>
      <vt:lpstr>取引のオープン化とはどういうことか</vt:lpstr>
      <vt:lpstr>企業間の共有トランザクションとしてのブロックチェーン</vt:lpstr>
      <vt:lpstr>なぜブロック･チェーンというのか、なぜ改竄できないのか</vt:lpstr>
      <vt:lpstr>ブロックチェーンの位置付け</vt:lpstr>
      <vt:lpstr>ブロックチェーンの適用範囲の拡大</vt:lpstr>
      <vt:lpstr>PowerPoint プレゼンテーション</vt:lpstr>
    </vt:vector>
  </TitlesOfParts>
  <Manager/>
  <Company>NetCommerce</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1338</cp:revision>
  <cp:lastPrinted>2016-09-01T22:55:14Z</cp:lastPrinted>
  <dcterms:created xsi:type="dcterms:W3CDTF">2014-04-30T01:58:06Z</dcterms:created>
  <dcterms:modified xsi:type="dcterms:W3CDTF">2018-07-12T06:47:08Z</dcterms:modified>
  <cp:category/>
</cp:coreProperties>
</file>