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1201" r:id="rId2"/>
    <p:sldId id="1203" r:id="rId3"/>
    <p:sldId id="1204" r:id="rId4"/>
    <p:sldId id="2267" r:id="rId5"/>
    <p:sldId id="2577" r:id="rId6"/>
    <p:sldId id="2268" r:id="rId7"/>
    <p:sldId id="2582" r:id="rId8"/>
    <p:sldId id="2583" r:id="rId9"/>
    <p:sldId id="1208" r:id="rId10"/>
    <p:sldId id="1209" r:id="rId11"/>
    <p:sldId id="1211" r:id="rId12"/>
    <p:sldId id="1212" r:id="rId13"/>
    <p:sldId id="1272" r:id="rId14"/>
    <p:sldId id="1214" r:id="rId15"/>
    <p:sldId id="1215" r:id="rId16"/>
    <p:sldId id="1216" r:id="rId17"/>
    <p:sldId id="1207" r:id="rId18"/>
    <p:sldId id="1213" r:id="rId19"/>
    <p:sldId id="1217" r:id="rId20"/>
    <p:sldId id="1218" r:id="rId21"/>
    <p:sldId id="1219" r:id="rId22"/>
    <p:sldId id="1220" r:id="rId23"/>
    <p:sldId id="1222" r:id="rId24"/>
    <p:sldId id="1223" r:id="rId25"/>
    <p:sldId id="1224" r:id="rId26"/>
    <p:sldId id="1225" r:id="rId27"/>
    <p:sldId id="1226" r:id="rId28"/>
    <p:sldId id="1227" r:id="rId29"/>
    <p:sldId id="1228" r:id="rId30"/>
    <p:sldId id="1229" r:id="rId31"/>
    <p:sldId id="1261" r:id="rId32"/>
    <p:sldId id="1270" r:id="rId33"/>
    <p:sldId id="1231" r:id="rId34"/>
    <p:sldId id="1232" r:id="rId35"/>
    <p:sldId id="1233" r:id="rId36"/>
    <p:sldId id="1234" r:id="rId37"/>
    <p:sldId id="1235" r:id="rId38"/>
    <p:sldId id="1236" r:id="rId39"/>
    <p:sldId id="1237" r:id="rId40"/>
    <p:sldId id="1262" r:id="rId41"/>
    <p:sldId id="1238" r:id="rId42"/>
    <p:sldId id="1240" r:id="rId43"/>
    <p:sldId id="1241" r:id="rId44"/>
    <p:sldId id="1242" r:id="rId45"/>
    <p:sldId id="1239" r:id="rId46"/>
    <p:sldId id="1245" r:id="rId47"/>
    <p:sldId id="1273" r:id="rId48"/>
    <p:sldId id="1274" r:id="rId49"/>
    <p:sldId id="2584" r:id="rId50"/>
    <p:sldId id="1254" r:id="rId51"/>
    <p:sldId id="1255" r:id="rId52"/>
    <p:sldId id="1256" r:id="rId53"/>
    <p:sldId id="1248" r:id="rId54"/>
    <p:sldId id="1253" r:id="rId55"/>
    <p:sldId id="715" r:id="rId5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66FF"/>
    <a:srgbClr val="FF6666"/>
    <a:srgbClr val="009051"/>
    <a:srgbClr val="FFFBD2"/>
    <a:srgbClr val="66FFCC"/>
    <a:srgbClr val="66CC00"/>
    <a:srgbClr val="80FF00"/>
    <a:srgbClr val="FF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3"/>
    <p:restoredTop sz="94181" autoAdjust="0"/>
  </p:normalViewPr>
  <p:slideViewPr>
    <p:cSldViewPr snapToObjects="1" showGuides="1">
      <p:cViewPr varScale="1">
        <p:scale>
          <a:sx n="104" d="100"/>
          <a:sy n="104" d="100"/>
        </p:scale>
        <p:origin x="1616" y="200"/>
      </p:cViewPr>
      <p:guideLst>
        <p:guide orient="horz" pos="799"/>
        <p:guide pos="2880"/>
      </p:guideLst>
    </p:cSldViewPr>
  </p:slideViewPr>
  <p:notesTextViewPr>
    <p:cViewPr>
      <p:scale>
        <a:sx n="100" d="100"/>
        <a:sy n="100" d="100"/>
      </p:scale>
      <p:origin x="0" y="0"/>
    </p:cViewPr>
  </p:notesTextViewPr>
  <p:sorterViewPr>
    <p:cViewPr varScale="1">
      <p:scale>
        <a:sx n="100" d="100"/>
        <a:sy n="100"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2018/7/24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2018/7/24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86583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181525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63363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9595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19</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15974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20</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92530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21</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56930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43016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09075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a:solidFill>
                  <a:schemeClr val="tx1"/>
                </a:solidFill>
                <a:effectLst/>
                <a:latin typeface="+mn-lt"/>
                <a:ea typeface="+mn-ea"/>
                <a:cs typeface="+mn-cs"/>
              </a:rPr>
              <a:t>「サーバー仮想化」の他にもシステム資源を仮想化する技術があります。</a:t>
            </a:r>
          </a:p>
          <a:p>
            <a:r>
              <a:rPr kumimoji="1" lang="ja-JP" altLang="ja-JP" sz="1200" kern="1200" dirty="0">
                <a:solidFill>
                  <a:schemeClr val="tx1"/>
                </a:solidFill>
                <a:effectLst/>
                <a:latin typeface="+mn-lt"/>
                <a:ea typeface="+mn-ea"/>
                <a:cs typeface="+mn-cs"/>
              </a:rPr>
              <a:t>「デスクトップ仮想化」では、ユーザーの使用する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を共用コンピュータであるサーバーの上に「仮想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を操作しながらも、実はサーバー上の仮想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a:solidFill>
                  <a:schemeClr val="tx1"/>
                </a:solidFill>
                <a:effectLst/>
                <a:latin typeface="+mn-lt"/>
                <a:ea typeface="+mn-ea"/>
                <a:cs typeface="+mn-cs"/>
              </a:rPr>
              <a:t>「アプリケーション仮想化」では、</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Word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Excel</a:t>
            </a:r>
            <a:r>
              <a:rPr kumimoji="1" lang="ja-JP" altLang="ja-JP" sz="1200" kern="1200" dirty="0">
                <a:solidFill>
                  <a:schemeClr val="tx1"/>
                </a:solidFill>
                <a:effectLst/>
                <a:latin typeface="+mn-lt"/>
                <a:ea typeface="+mn-ea"/>
                <a:cs typeface="+mn-cs"/>
              </a:rPr>
              <a:t>といった、本来ユーザー</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a:solidFill>
                  <a:schemeClr val="tx1"/>
                </a:solidFill>
                <a:effectLst/>
                <a:latin typeface="+mn-lt"/>
                <a:ea typeface="+mn-ea"/>
                <a:cs typeface="+mn-cs"/>
              </a:rPr>
              <a:t>「クライアント仮想化」では、一台の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といった異なる</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を同時に稼働させます。</a:t>
            </a:r>
          </a:p>
          <a:p>
            <a:r>
              <a:rPr kumimoji="1" lang="ja-JP" altLang="ja-JP" sz="1200" kern="1200" dirty="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84981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a:solidFill>
                  <a:schemeClr val="tx1"/>
                </a:solidFill>
                <a:effectLst/>
                <a:latin typeface="+mn-lt"/>
                <a:ea typeface="+mn-ea"/>
                <a:cs typeface="+mn-cs"/>
              </a:rPr>
              <a:t>このハードウェアをオペレーティング・システム（</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a:t>
            </a:r>
            <a:r>
              <a:rPr kumimoji="1" lang="en-US" altLang="ja-JP" sz="1200" kern="1200" dirty="0">
                <a:solidFill>
                  <a:schemeClr val="tx1"/>
                </a:solidFill>
                <a:effectLst/>
                <a:latin typeface="+mn-lt"/>
                <a:ea typeface="+mn-ea"/>
                <a:cs typeface="+mn-cs"/>
              </a:rPr>
              <a:t>Windows Server</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a:solidFill>
                  <a:schemeClr val="tx1"/>
                </a:solidFill>
                <a:effectLst/>
                <a:latin typeface="+mn-lt"/>
                <a:ea typeface="+mn-ea"/>
                <a:cs typeface="+mn-cs"/>
              </a:rPr>
              <a:t>Hypervisor</a:t>
            </a:r>
            <a:r>
              <a:rPr kumimoji="1" lang="ja-JP" altLang="ja-JP" sz="1200" kern="1200" dirty="0">
                <a:solidFill>
                  <a:schemeClr val="tx1"/>
                </a:solidFill>
                <a:effectLst/>
                <a:latin typeface="+mn-lt"/>
                <a:ea typeface="+mn-ea"/>
                <a:cs typeface="+mn-cs"/>
              </a:rPr>
              <a:t>）と呼ばれています。</a:t>
            </a:r>
            <a:r>
              <a:rPr kumimoji="1" lang="en-US" altLang="ja-JP" sz="1200" kern="1200" dirty="0">
                <a:solidFill>
                  <a:schemeClr val="tx1"/>
                </a:solidFill>
                <a:effectLst/>
                <a:latin typeface="+mn-lt"/>
                <a:ea typeface="+mn-ea"/>
                <a:cs typeface="+mn-cs"/>
              </a:rPr>
              <a:t>VMware </a:t>
            </a:r>
            <a:r>
              <a:rPr kumimoji="1" lang="en-US" altLang="ja-JP" sz="1200" kern="1200" dirty="0" err="1">
                <a:solidFill>
                  <a:schemeClr val="tx1"/>
                </a:solidFill>
                <a:effectLst/>
                <a:latin typeface="+mn-lt"/>
                <a:ea typeface="+mn-ea"/>
                <a:cs typeface="+mn-cs"/>
              </a:rPr>
              <a:t>vSphere</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Microsoft Hyper-V</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Citrix </a:t>
            </a:r>
            <a:r>
              <a:rPr kumimoji="1" lang="en-US" altLang="ja-JP" sz="1200" kern="1200" dirty="0" err="1">
                <a:solidFill>
                  <a:schemeClr val="tx1"/>
                </a:solidFill>
                <a:effectLst/>
                <a:latin typeface="+mn-lt"/>
                <a:ea typeface="+mn-ea"/>
                <a:cs typeface="+mn-cs"/>
              </a:rPr>
              <a:t>Xen</a:t>
            </a:r>
            <a:r>
              <a:rPr kumimoji="1" lang="en-US" altLang="ja-JP" sz="1200" kern="1200" dirty="0">
                <a:solidFill>
                  <a:schemeClr val="tx1"/>
                </a:solidFill>
                <a:effectLst/>
                <a:latin typeface="+mn-lt"/>
                <a:ea typeface="+mn-ea"/>
                <a:cs typeface="+mn-cs"/>
              </a:rPr>
              <a:t> Server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に組み込まれている</a:t>
            </a:r>
            <a:r>
              <a:rPr kumimoji="1" lang="en-US" altLang="ja-JP" sz="1200" kern="1200" dirty="0">
                <a:solidFill>
                  <a:schemeClr val="tx1"/>
                </a:solidFill>
                <a:effectLst/>
                <a:latin typeface="+mn-lt"/>
                <a:ea typeface="+mn-ea"/>
                <a:cs typeface="+mn-cs"/>
              </a:rPr>
              <a:t>KVM</a:t>
            </a:r>
            <a:r>
              <a:rPr kumimoji="1" lang="ja-JP" altLang="ja-JP" sz="1200" kern="1200" dirty="0">
                <a:solidFill>
                  <a:schemeClr val="tx1"/>
                </a:solidFill>
                <a:effectLst/>
                <a:latin typeface="+mn-lt"/>
                <a:ea typeface="+mn-ea"/>
                <a:cs typeface="+mn-cs"/>
              </a:rPr>
              <a:t>といった製品が広く使われています。</a:t>
            </a:r>
          </a:p>
          <a:p>
            <a:r>
              <a:rPr kumimoji="1" lang="ja-JP" altLang="ja-JP" sz="1200" kern="1200" dirty="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97979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a:solidFill>
                  <a:schemeClr val="tx1"/>
                </a:solidFill>
                <a:effectLst/>
                <a:latin typeface="+mn-lt"/>
                <a:ea typeface="+mn-ea"/>
                <a:cs typeface="+mn-cs"/>
              </a:rPr>
              <a:t>Virtual</a:t>
            </a:r>
            <a:r>
              <a:rPr kumimoji="1" lang="ja-JP" altLang="ja-JP" sz="1200" kern="1200" dirty="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a:solidFill>
                  <a:schemeClr val="tx1"/>
                </a:solidFill>
                <a:effectLst/>
                <a:latin typeface="+mn-lt"/>
                <a:ea typeface="+mn-ea"/>
                <a:cs typeface="+mn-cs"/>
              </a:rPr>
              <a:t>辞書を引くと英語の文例には、次のような記述がありました。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It was a virtual promise.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（約束ではないが）実際には約束も同然だった。</a:t>
            </a:r>
          </a:p>
          <a:p>
            <a:r>
              <a:rPr kumimoji="1" lang="en-US" altLang="ja-JP" sz="1200" kern="1200" dirty="0">
                <a:solidFill>
                  <a:schemeClr val="tx1"/>
                </a:solidFill>
                <a:effectLst/>
                <a:latin typeface="+mn-lt"/>
                <a:ea typeface="+mn-ea"/>
                <a:cs typeface="+mn-cs"/>
              </a:rPr>
              <a:t>He was the virtual leader of the movement.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彼はその運動の事実上の指導者だった。</a:t>
            </a:r>
          </a:p>
          <a:p>
            <a:r>
              <a:rPr kumimoji="1" lang="en-US" altLang="ja-JP" sz="1200" kern="1200" dirty="0">
                <a:solidFill>
                  <a:schemeClr val="tx1"/>
                </a:solidFill>
                <a:effectLst/>
                <a:latin typeface="+mn-lt"/>
                <a:ea typeface="+mn-ea"/>
                <a:cs typeface="+mn-cs"/>
              </a:rPr>
              <a:t>He was formally a general, but he was a virtual king of this country</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　彼は公式には「将軍」ではあったが、彼はこの国の実質的国王だった。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このように見ていくと、私たちが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の用語として使っている「仮想化＝</a:t>
            </a:r>
            <a:r>
              <a:rPr kumimoji="1" lang="en-US" altLang="ja-JP" sz="1200" kern="1200" dirty="0">
                <a:solidFill>
                  <a:schemeClr val="tx1"/>
                </a:solidFill>
                <a:effectLst/>
                <a:latin typeface="+mn-lt"/>
                <a:ea typeface="+mn-ea"/>
                <a:cs typeface="+mn-cs"/>
              </a:rPr>
              <a:t>Virtualization</a:t>
            </a:r>
            <a:r>
              <a:rPr kumimoji="1" lang="ja-JP" altLang="ja-JP" sz="1200" kern="1200" dirty="0">
                <a:solidFill>
                  <a:schemeClr val="tx1"/>
                </a:solidFill>
                <a:effectLst/>
                <a:latin typeface="+mn-lt"/>
                <a:ea typeface="+mn-ea"/>
                <a:cs typeface="+mn-cs"/>
              </a:rPr>
              <a:t>」は、次のような意味と理解するのが、自然かも知れません。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「物理的実態とは異なるが実質的機能を実現する仕組み」</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87783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ESXi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Citrix</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Xen</a:t>
            </a:r>
            <a:r>
              <a:rPr kumimoji="1" lang="en-US" altLang="ja-JP" sz="1200" kern="1200" dirty="0">
                <a:solidFill>
                  <a:schemeClr val="tx1"/>
                </a:solidFill>
                <a:effectLst/>
                <a:latin typeface="+mn-lt"/>
                <a:ea typeface="+mn-ea"/>
                <a:cs typeface="+mn-cs"/>
              </a:rPr>
              <a:t> Server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Hyper-V</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上で実現するので、全てのコンテナは同じ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を稼働させることができますので、この点は異なります。</a:t>
            </a:r>
          </a:p>
          <a:p>
            <a:r>
              <a:rPr kumimoji="1" lang="ja-JP" altLang="ja-JP" sz="1200" kern="1200" dirty="0">
                <a:solidFill>
                  <a:schemeClr val="tx1"/>
                </a:solidFill>
                <a:effectLst/>
                <a:latin typeface="+mn-lt"/>
                <a:ea typeface="+mn-ea"/>
                <a:cs typeface="+mn-cs"/>
              </a:rPr>
              <a:t>その一方で、コンテナは、ハイパーバイザのように、個別に</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を用意する必要がないのでディスク使用量も少なくて済みます。</a:t>
            </a:r>
          </a:p>
          <a:p>
            <a:r>
              <a:rPr kumimoji="1" lang="ja-JP" altLang="ja-JP" sz="1200" kern="1200" dirty="0">
                <a:solidFill>
                  <a:schemeClr val="tx1"/>
                </a:solidFill>
                <a:effectLst/>
                <a:latin typeface="+mn-lt"/>
                <a:ea typeface="+mn-ea"/>
                <a:cs typeface="+mn-cs"/>
              </a:rPr>
              <a:t>ひとつのコンテナは、</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が注目されています。</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とは、</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社が提供する</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用のコンテナ管理ソフトウェアです。</a:t>
            </a:r>
          </a:p>
          <a:p>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が注目されるようになったのは、そのコンテナを生成する設定を「</a:t>
            </a:r>
            <a:r>
              <a:rPr kumimoji="1" lang="en-US" altLang="ja-JP" sz="1200" kern="1200" dirty="0" err="1">
                <a:solidFill>
                  <a:schemeClr val="tx1"/>
                </a:solidFill>
                <a:effectLst/>
                <a:latin typeface="+mn-lt"/>
                <a:ea typeface="+mn-ea"/>
                <a:cs typeface="+mn-cs"/>
              </a:rPr>
              <a:t>Dockerfile</a:t>
            </a:r>
            <a:r>
              <a:rPr kumimoji="1" lang="ja-JP" altLang="ja-JP" sz="1200" kern="1200" dirty="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a:solidFill>
                  <a:schemeClr val="tx1"/>
                </a:solidFill>
                <a:effectLst/>
                <a:latin typeface="+mn-lt"/>
                <a:ea typeface="+mn-ea"/>
                <a:cs typeface="+mn-cs"/>
              </a:rPr>
              <a:t>そのため、</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などのクラウド・サービス・プロバイダーをはじめ、</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Dell</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RedHat</a:t>
            </a:r>
            <a:r>
              <a:rPr kumimoji="1" lang="ja-JP" altLang="ja-JP" sz="1200" kern="1200" dirty="0">
                <a:solidFill>
                  <a:schemeClr val="tx1"/>
                </a:solidFill>
                <a:effectLst/>
                <a:latin typeface="+mn-lt"/>
                <a:ea typeface="+mn-ea"/>
                <a:cs typeface="+mn-cs"/>
              </a:rPr>
              <a:t>などの大手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ベンダーが採用を表明しています。また、</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も自社のクラウド・サービスである</a:t>
            </a:r>
            <a:r>
              <a:rPr kumimoji="1" lang="en-US" altLang="ja-JP" sz="1200" kern="1200" dirty="0">
                <a:solidFill>
                  <a:schemeClr val="tx1"/>
                </a:solidFill>
                <a:effectLst/>
                <a:latin typeface="+mn-lt"/>
                <a:ea typeface="+mn-ea"/>
                <a:cs typeface="+mn-cs"/>
              </a:rPr>
              <a:t>Windows Azure Platform</a:t>
            </a:r>
            <a:r>
              <a:rPr kumimoji="1" lang="ja-JP" altLang="ja-JP" sz="1200" kern="1200" dirty="0">
                <a:solidFill>
                  <a:schemeClr val="tx1"/>
                </a:solidFill>
                <a:effectLst/>
                <a:latin typeface="+mn-lt"/>
                <a:ea typeface="+mn-ea"/>
                <a:cs typeface="+mn-cs"/>
              </a:rPr>
              <a:t>や次期</a:t>
            </a:r>
            <a:r>
              <a:rPr kumimoji="1" lang="en-US" altLang="ja-JP" sz="1200" kern="1200" dirty="0">
                <a:solidFill>
                  <a:schemeClr val="tx1"/>
                </a:solidFill>
                <a:effectLst/>
                <a:latin typeface="+mn-lt"/>
                <a:ea typeface="+mn-ea"/>
                <a:cs typeface="+mn-cs"/>
              </a:rPr>
              <a:t>Windows Server</a:t>
            </a:r>
            <a:r>
              <a:rPr kumimoji="1" lang="ja-JP" altLang="ja-JP" sz="1200" kern="1200" dirty="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157276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46761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」を稼働させ、ネットワークを介して、その「仮想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a:solidFill>
                  <a:schemeClr val="tx1"/>
                </a:solidFill>
                <a:effectLst/>
                <a:latin typeface="+mn-lt"/>
                <a:ea typeface="+mn-ea"/>
                <a:cs typeface="+mn-cs"/>
              </a:rPr>
              <a:t>VDI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Virtual Desktop Infrastructure</a:t>
            </a:r>
            <a:r>
              <a:rPr kumimoji="1" lang="ja-JP" altLang="ja-JP" sz="1200" kern="1200" dirty="0">
                <a:solidFill>
                  <a:schemeClr val="tx1"/>
                </a:solidFill>
                <a:effectLst/>
                <a:latin typeface="+mn-lt"/>
                <a:ea typeface="+mn-ea"/>
                <a:cs typeface="+mn-cs"/>
              </a:rPr>
              <a:t>）」とも呼ばれています。ちなみに「デスクトップ」とは、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画面のことです。</a:t>
            </a:r>
          </a:p>
          <a:p>
            <a:r>
              <a:rPr kumimoji="1" lang="ja-JP" altLang="ja-JP" sz="1200" kern="1200" dirty="0">
                <a:solidFill>
                  <a:schemeClr val="tx1"/>
                </a:solidFill>
                <a:effectLst/>
                <a:latin typeface="+mn-lt"/>
                <a:ea typeface="+mn-ea"/>
                <a:cs typeface="+mn-cs"/>
              </a:rPr>
              <a:t>例えば、仮想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で、普通の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と同様に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を動かし、</a:t>
            </a:r>
            <a:r>
              <a:rPr kumimoji="1" lang="en-US" altLang="ja-JP" sz="1200" kern="1200" dirty="0">
                <a:solidFill>
                  <a:schemeClr val="tx1"/>
                </a:solidFill>
                <a:effectLst/>
                <a:latin typeface="+mn-lt"/>
                <a:ea typeface="+mn-ea"/>
                <a:cs typeface="+mn-cs"/>
              </a:rPr>
              <a:t>Word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Excel</a:t>
            </a:r>
            <a:r>
              <a:rPr kumimoji="1" lang="ja-JP" altLang="ja-JP" sz="1200" kern="1200" dirty="0">
                <a:solidFill>
                  <a:schemeClr val="tx1"/>
                </a:solidFill>
                <a:effectLst/>
                <a:latin typeface="+mn-lt"/>
                <a:ea typeface="+mn-ea"/>
                <a:cs typeface="+mn-cs"/>
              </a:rPr>
              <a:t>を使い、作成した文書や表は、自分の仮想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に割り当てられたストレージに保存します。ユーザーは、手元にある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a:solidFill>
                  <a:schemeClr val="tx1"/>
                </a:solidFill>
                <a:effectLst/>
                <a:latin typeface="+mn-lt"/>
                <a:ea typeface="+mn-ea"/>
                <a:cs typeface="+mn-cs"/>
              </a:rPr>
              <a:t>一方、「アプリケーション仮想化」は、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Internet Explorer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でなければ動かないアプリケーションがあり、同時に最新</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も利用したいとき、</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を「アプリケーション仮想化」で使用し、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では最新</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がなくなってしまっても、管理者が、その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から仮想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a:solidFill>
                  <a:schemeClr val="tx1"/>
                </a:solidFill>
                <a:effectLst/>
                <a:latin typeface="+mn-lt"/>
                <a:ea typeface="+mn-ea"/>
                <a:cs typeface="+mn-cs"/>
              </a:rPr>
              <a:t>また、自宅で仕事をする場合、自宅の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からネットワークを介して会社で使っている仮想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207332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「デスクトップ仮想化」と「アプリケーション仮装化」は、手元の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側に保管する必要がないので、ストレージも不要です。</a:t>
            </a:r>
          </a:p>
          <a:p>
            <a:r>
              <a:rPr kumimoji="1" lang="ja-JP" altLang="ja-JP" sz="1200" kern="1200" dirty="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が作られました。これをシンクライアント（</a:t>
            </a:r>
            <a:r>
              <a:rPr kumimoji="1" lang="en-US" altLang="ja-JP" sz="1200" kern="1200" dirty="0">
                <a:solidFill>
                  <a:schemeClr val="tx1"/>
                </a:solidFill>
                <a:effectLst/>
                <a:latin typeface="+mn-lt"/>
                <a:ea typeface="+mn-ea"/>
                <a:cs typeface="+mn-cs"/>
              </a:rPr>
              <a:t>Thin Client</a:t>
            </a:r>
            <a:r>
              <a:rPr kumimoji="1" lang="ja-JP" altLang="ja-JP" sz="1200" kern="1200" dirty="0">
                <a:solidFill>
                  <a:schemeClr val="tx1"/>
                </a:solidFill>
                <a:effectLst/>
                <a:latin typeface="+mn-lt"/>
                <a:ea typeface="+mn-ea"/>
                <a:cs typeface="+mn-cs"/>
              </a:rPr>
              <a:t>）と言います。</a:t>
            </a:r>
            <a:r>
              <a:rPr kumimoji="1" lang="en-US" altLang="ja-JP" sz="1200" kern="1200" dirty="0">
                <a:solidFill>
                  <a:schemeClr val="tx1"/>
                </a:solidFill>
                <a:effectLst/>
                <a:latin typeface="+mn-lt"/>
                <a:ea typeface="+mn-ea"/>
                <a:cs typeface="+mn-cs"/>
              </a:rPr>
              <a:t>Thin</a:t>
            </a:r>
            <a:r>
              <a:rPr kumimoji="1" lang="ja-JP" altLang="ja-JP" sz="1200" kern="1200" dirty="0">
                <a:solidFill>
                  <a:schemeClr val="tx1"/>
                </a:solidFill>
                <a:effectLst/>
                <a:latin typeface="+mn-lt"/>
                <a:ea typeface="+mn-ea"/>
                <a:cs typeface="+mn-cs"/>
              </a:rPr>
              <a:t>とは、「やせた」という意味です。ちなみに、通常の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Fat</a:t>
            </a:r>
            <a:r>
              <a:rPr kumimoji="1" lang="ja-JP" altLang="ja-JP" sz="1200" kern="1200" dirty="0">
                <a:solidFill>
                  <a:schemeClr val="tx1"/>
                </a:solidFill>
                <a:effectLst/>
                <a:latin typeface="+mn-lt"/>
                <a:ea typeface="+mn-ea"/>
                <a:cs typeface="+mn-cs"/>
              </a:rPr>
              <a:t>（太った）</a:t>
            </a:r>
            <a:r>
              <a:rPr kumimoji="1" lang="en-US" altLang="ja-JP" sz="1200" kern="1200" dirty="0">
                <a:solidFill>
                  <a:schemeClr val="tx1"/>
                </a:solidFill>
                <a:effectLst/>
                <a:latin typeface="+mn-lt"/>
                <a:ea typeface="+mn-ea"/>
                <a:cs typeface="+mn-cs"/>
              </a:rPr>
              <a:t>Client</a:t>
            </a:r>
            <a:r>
              <a:rPr kumimoji="1" lang="ja-JP" altLang="ja-JP" sz="1200" kern="1200" dirty="0">
                <a:solidFill>
                  <a:schemeClr val="tx1"/>
                </a:solidFill>
                <a:effectLst/>
                <a:latin typeface="+mn-lt"/>
                <a:ea typeface="+mn-ea"/>
                <a:cs typeface="+mn-cs"/>
              </a:rPr>
              <a:t>と呼ぶことがあります。</a:t>
            </a:r>
          </a:p>
          <a:p>
            <a:r>
              <a:rPr kumimoji="1" lang="ja-JP" altLang="ja-JP" sz="1200" kern="1200" dirty="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a:solidFill>
                  <a:schemeClr val="tx1"/>
                </a:solidFill>
                <a:effectLst/>
                <a:latin typeface="+mn-lt"/>
                <a:ea typeface="+mn-ea"/>
                <a:cs typeface="+mn-cs"/>
              </a:rPr>
              <a:t>「シンクライアント」は、このような機能を絞り込んだ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2103114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Chromebook</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という新しいタイプのノート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が、注目されています。米</a:t>
            </a:r>
            <a:r>
              <a:rPr kumimoji="1" lang="en-US" altLang="ja-JP" sz="1200" kern="1200" dirty="0">
                <a:solidFill>
                  <a:schemeClr val="tx1"/>
                </a:solidFill>
                <a:effectLst/>
                <a:latin typeface="+mn-lt"/>
                <a:ea typeface="+mn-ea"/>
                <a:cs typeface="+mn-cs"/>
              </a:rPr>
              <a:t>Gartner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年、全世界の</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Chromebook</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の販売台数は、</a:t>
            </a:r>
            <a:r>
              <a:rPr kumimoji="1" lang="en-US" altLang="ja-JP" sz="1200" kern="1200" dirty="0">
                <a:solidFill>
                  <a:schemeClr val="tx1"/>
                </a:solidFill>
                <a:effectLst/>
                <a:latin typeface="+mn-lt"/>
                <a:ea typeface="+mn-ea"/>
                <a:cs typeface="+mn-cs"/>
              </a:rPr>
              <a:t>730</a:t>
            </a:r>
            <a:r>
              <a:rPr kumimoji="1" lang="ja-JP" altLang="ja-JP" sz="1200" kern="1200" dirty="0">
                <a:solidFill>
                  <a:schemeClr val="tx1"/>
                </a:solidFill>
                <a:effectLst/>
                <a:latin typeface="+mn-lt"/>
                <a:ea typeface="+mn-ea"/>
                <a:cs typeface="+mn-cs"/>
              </a:rPr>
              <a:t>万台に達し、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やタブレットが、二桁を超えて大幅な減少している中、</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年に比べ</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の成長になると予測しています。</a:t>
            </a:r>
          </a:p>
          <a:p>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が開発した</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ブラウザを動かすことに特化した基本ソフト</a:t>
            </a:r>
            <a:r>
              <a:rPr kumimoji="1" lang="en-US" altLang="ja-JP" sz="1200" kern="1200" dirty="0">
                <a:solidFill>
                  <a:schemeClr val="tx1"/>
                </a:solidFill>
                <a:effectLst/>
                <a:latin typeface="+mn-lt"/>
                <a:ea typeface="+mn-ea"/>
                <a:cs typeface="+mn-cs"/>
              </a:rPr>
              <a:t>Chrome OS</a:t>
            </a:r>
            <a:r>
              <a:rPr kumimoji="1" lang="ja-JP" altLang="ja-JP" sz="1200" kern="1200" dirty="0">
                <a:solidFill>
                  <a:schemeClr val="tx1"/>
                </a:solidFill>
                <a:effectLst/>
                <a:latin typeface="+mn-lt"/>
                <a:ea typeface="+mn-ea"/>
                <a:cs typeface="+mn-cs"/>
              </a:rPr>
              <a:t>を搭載したノート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のことです。</a:t>
            </a:r>
          </a:p>
          <a:p>
            <a:r>
              <a:rPr kumimoji="1" lang="ja-JP" altLang="ja-JP" sz="1200" kern="1200" dirty="0">
                <a:solidFill>
                  <a:schemeClr val="tx1"/>
                </a:solidFill>
                <a:effectLst/>
                <a:latin typeface="+mn-lt"/>
                <a:ea typeface="+mn-ea"/>
                <a:cs typeface="+mn-cs"/>
              </a:rPr>
              <a:t>ブラウザしか動かないというシンプルな機能に特化することで、高速な</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や大量のメモリが不要となりました。また、アプリを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a:solidFill>
                  <a:schemeClr val="tx1"/>
                </a:solidFill>
                <a:effectLst/>
                <a:latin typeface="+mn-lt"/>
                <a:ea typeface="+mn-ea"/>
                <a:cs typeface="+mn-cs"/>
              </a:rPr>
              <a:t>これまで「何でもできる」ことを追求し開発されてきた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などの汎用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を実現したのです。</a:t>
            </a:r>
          </a:p>
          <a:p>
            <a:r>
              <a:rPr kumimoji="1" lang="ja-JP" altLang="ja-JP" sz="1200" kern="1200" dirty="0">
                <a:solidFill>
                  <a:schemeClr val="tx1"/>
                </a:solidFill>
                <a:effectLst/>
                <a:latin typeface="+mn-lt"/>
                <a:ea typeface="+mn-ea"/>
                <a:cs typeface="+mn-cs"/>
              </a:rPr>
              <a:t>かつて、メール、表計算や文書作成などは、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a:solidFill>
                  <a:schemeClr val="tx1"/>
                </a:solidFill>
                <a:effectLst/>
                <a:latin typeface="+mn-lt"/>
                <a:ea typeface="+mn-ea"/>
                <a:cs typeface="+mn-cs"/>
              </a:rPr>
              <a:t>多くの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に注目しています。まだ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でなければできないことや使い勝手で、従来型のノート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185089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クライアントの仮想化は、ひとつのクライアント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a:solidFill>
                  <a:schemeClr val="tx1"/>
                </a:solidFill>
                <a:effectLst/>
                <a:latin typeface="+mn-lt"/>
                <a:ea typeface="+mn-ea"/>
                <a:cs typeface="+mn-cs"/>
              </a:rPr>
              <a:t>本来、ひとりのユーザーに占有使用されるクライアント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Window 7</a:t>
            </a:r>
            <a:r>
              <a:rPr kumimoji="1" lang="ja-JP" altLang="ja-JP" sz="1200" kern="1200" dirty="0">
                <a:solidFill>
                  <a:schemeClr val="tx1"/>
                </a:solidFill>
                <a:effectLst/>
                <a:latin typeface="+mn-lt"/>
                <a:ea typeface="+mn-ea"/>
                <a:cs typeface="+mn-cs"/>
              </a:rPr>
              <a:t>と言われる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用のオペレーティング・システム上で、「</a:t>
            </a:r>
            <a:r>
              <a:rPr kumimoji="1" lang="en-US" altLang="ja-JP" sz="1200" kern="1200" dirty="0">
                <a:solidFill>
                  <a:schemeClr val="tx1"/>
                </a:solidFill>
                <a:effectLst/>
                <a:latin typeface="+mn-lt"/>
                <a:ea typeface="+mn-ea"/>
                <a:cs typeface="+mn-cs"/>
              </a:rPr>
              <a:t>XP</a:t>
            </a:r>
            <a:r>
              <a:rPr kumimoji="1" lang="ja-JP" altLang="ja-JP" sz="1200" kern="1200" dirty="0">
                <a:solidFill>
                  <a:schemeClr val="tx1"/>
                </a:solidFill>
                <a:effectLst/>
                <a:latin typeface="+mn-lt"/>
                <a:ea typeface="+mn-ea"/>
                <a:cs typeface="+mn-cs"/>
              </a:rPr>
              <a:t>モード」と呼ばれる仮想化の機能が動きます。この機能は</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の前のバージョンである</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を動かすことができる仮想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Windows7</a:t>
            </a:r>
            <a:r>
              <a:rPr kumimoji="1" lang="ja-JP" altLang="ja-JP" sz="1200" kern="1200" dirty="0">
                <a:solidFill>
                  <a:schemeClr val="tx1"/>
                </a:solidFill>
                <a:effectLst/>
                <a:latin typeface="+mn-lt"/>
                <a:ea typeface="+mn-ea"/>
                <a:cs typeface="+mn-cs"/>
              </a:rPr>
              <a:t>の中に作ります。この上で、</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を動かせば、一台の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の上で、同時に</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を同時に稼働させることができます。</a:t>
            </a:r>
          </a:p>
          <a:p>
            <a:r>
              <a:rPr kumimoji="1" lang="ja-JP" altLang="ja-JP" sz="1200" kern="1200" dirty="0">
                <a:solidFill>
                  <a:schemeClr val="tx1"/>
                </a:solidFill>
                <a:effectLst/>
                <a:latin typeface="+mn-lt"/>
                <a:ea typeface="+mn-ea"/>
                <a:cs typeface="+mn-cs"/>
              </a:rPr>
              <a:t>このようなことが必要になるのは、</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では動くが</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a:solidFill>
                  <a:schemeClr val="tx1"/>
                </a:solidFill>
                <a:effectLst/>
                <a:latin typeface="+mn-lt"/>
                <a:ea typeface="+mn-ea"/>
                <a:cs typeface="+mn-cs"/>
              </a:rPr>
              <a:t>XP</a:t>
            </a:r>
            <a:r>
              <a:rPr kumimoji="1" lang="ja-JP" altLang="ja-JP" sz="1200" kern="1200" dirty="0">
                <a:solidFill>
                  <a:schemeClr val="tx1"/>
                </a:solidFill>
                <a:effectLst/>
                <a:latin typeface="+mn-lt"/>
                <a:ea typeface="+mn-ea"/>
                <a:cs typeface="+mn-cs"/>
              </a:rPr>
              <a:t>用として開発、購入したソフトウェアを無駄にしないですむのです。</a:t>
            </a:r>
          </a:p>
          <a:p>
            <a:r>
              <a:rPr kumimoji="1" lang="ja-JP" altLang="ja-JP"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上で</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a:solidFill>
                  <a:schemeClr val="tx1"/>
                </a:solidFill>
                <a:effectLst/>
                <a:latin typeface="+mn-lt"/>
                <a:ea typeface="+mn-ea"/>
                <a:cs typeface="+mn-cs"/>
              </a:rPr>
              <a:t>Mac PC</a:t>
            </a:r>
            <a:r>
              <a:rPr kumimoji="1" lang="ja-JP" altLang="ja-JP" sz="1200" kern="1200" dirty="0">
                <a:solidFill>
                  <a:schemeClr val="tx1"/>
                </a:solidFill>
                <a:effectLst/>
                <a:latin typeface="+mn-lt"/>
                <a:ea typeface="+mn-ea"/>
                <a:cs typeface="+mn-cs"/>
              </a:rPr>
              <a:t>で</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37689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37</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1939291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【図解】コレ１枚で分かるストレージの仮想化</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a:solidFill>
                  <a:schemeClr val="tx1"/>
                </a:solidFill>
                <a:effectLst/>
                <a:latin typeface="+mn-lt"/>
                <a:ea typeface="+mn-ea"/>
                <a:cs typeface="+mn-cs"/>
              </a:rPr>
              <a:t>例えば、ストレージの容量は、使っている／いないに関わらず、「</a:t>
            </a:r>
            <a:r>
              <a:rPr kumimoji="1" lang="en-US" altLang="ja-JP" sz="1200" kern="1200" dirty="0">
                <a:solidFill>
                  <a:schemeClr val="tx1"/>
                </a:solidFill>
                <a:effectLst/>
                <a:latin typeface="+mn-lt"/>
                <a:ea typeface="+mn-ea"/>
                <a:cs typeface="+mn-cs"/>
              </a:rPr>
              <a:t>128GB</a:t>
            </a:r>
            <a:r>
              <a:rPr kumimoji="1" lang="ja-JP" altLang="ja-JP" sz="1200" kern="1200" dirty="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210931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SDN</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Networking</a:t>
            </a:r>
            <a:r>
              <a:rPr kumimoji="1" lang="ja-JP" altLang="ja-JP" sz="1200" kern="1200" dirty="0">
                <a:solidFill>
                  <a:schemeClr val="tx1"/>
                </a:solidFill>
                <a:effectLst/>
                <a:latin typeface="+mn-lt"/>
                <a:ea typeface="+mn-ea"/>
                <a:cs typeface="+mn-cs"/>
              </a:rPr>
              <a:t>）です。</a:t>
            </a:r>
          </a:p>
          <a:p>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a:solidFill>
                  <a:schemeClr val="tx1"/>
                </a:solidFill>
                <a:effectLst/>
                <a:latin typeface="+mn-lt"/>
                <a:ea typeface="+mn-ea"/>
                <a:cs typeface="+mn-cs"/>
              </a:rPr>
              <a:t>NFV</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Network Functions Virtualization</a:t>
            </a:r>
            <a:r>
              <a:rPr kumimoji="1" lang="ja-JP" altLang="ja-JP" sz="1200" kern="1200" dirty="0">
                <a:solidFill>
                  <a:schemeClr val="tx1"/>
                </a:solidFill>
                <a:effectLst/>
                <a:latin typeface="+mn-lt"/>
                <a:ea typeface="+mn-ea"/>
                <a:cs typeface="+mn-cs"/>
              </a:rPr>
              <a:t>：ネットワーク機能の仮想化）と言います。</a:t>
            </a:r>
          </a:p>
          <a:p>
            <a:r>
              <a:rPr kumimoji="1" lang="ja-JP" altLang="ja-JP" sz="1200" kern="1200" dirty="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627246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と一体化したデジタル・ビジネスの拡大</a:t>
            </a:r>
          </a:p>
          <a:p>
            <a:pPr lvl="0"/>
            <a:r>
              <a:rPr kumimoji="1" lang="ja-JP" altLang="ja-JP" sz="1200" kern="1200" dirty="0">
                <a:solidFill>
                  <a:schemeClr val="tx1"/>
                </a:solidFill>
                <a:effectLst/>
                <a:latin typeface="+mn-lt"/>
                <a:ea typeface="+mn-ea"/>
                <a:cs typeface="+mn-cs"/>
              </a:rPr>
              <a:t>モバイルや</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への対応</a:t>
            </a:r>
          </a:p>
          <a:p>
            <a:pPr lvl="0"/>
            <a:r>
              <a:rPr kumimoji="1" lang="ja-JP" altLang="ja-JP" sz="1200" kern="1200" dirty="0">
                <a:solidFill>
                  <a:schemeClr val="tx1"/>
                </a:solidFill>
                <a:effectLst/>
                <a:latin typeface="+mn-lt"/>
                <a:ea typeface="+mn-ea"/>
                <a:cs typeface="+mn-cs"/>
              </a:rPr>
              <a:t>デスクトップの仮想化の普及</a:t>
            </a:r>
          </a:p>
          <a:p>
            <a:r>
              <a:rPr kumimoji="1" lang="ja-JP" altLang="ja-JP" sz="1200" kern="1200" dirty="0">
                <a:solidFill>
                  <a:schemeClr val="tx1"/>
                </a:solidFill>
                <a:effectLst/>
                <a:latin typeface="+mn-lt"/>
                <a:ea typeface="+mn-ea"/>
                <a:cs typeface="+mn-cs"/>
              </a:rPr>
              <a:t>さらにはパブリック・クラウドの利用拡大と相まって、企業が扱うデータ量は伸び続け、ネットワークのトラフィック（通信量）の需要予測を難しくしています。</a:t>
            </a:r>
          </a:p>
          <a:p>
            <a:r>
              <a:rPr kumimoji="1" lang="ja-JP" altLang="ja-JP" sz="1200" kern="1200" dirty="0">
                <a:solidFill>
                  <a:schemeClr val="tx1"/>
                </a:solidFill>
                <a:effectLst/>
                <a:latin typeface="+mn-lt"/>
                <a:ea typeface="+mn-ea"/>
                <a:cs typeface="+mn-cs"/>
              </a:rPr>
              <a:t>この状況に対して、これまでの広域ネットワーク（</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Wide Area Network</a:t>
            </a:r>
            <a:r>
              <a:rPr kumimoji="1" lang="ja-JP" altLang="ja-JP" sz="1200" kern="1200" dirty="0">
                <a:solidFill>
                  <a:schemeClr val="tx1"/>
                </a:solidFill>
                <a:effectLst/>
                <a:latin typeface="+mn-lt"/>
                <a:ea typeface="+mn-ea"/>
                <a:cs typeface="+mn-cs"/>
              </a:rPr>
              <a:t>）は、専用回線、</a:t>
            </a:r>
            <a:r>
              <a:rPr kumimoji="1" lang="en-US" altLang="ja-JP" sz="1200" kern="1200" dirty="0">
                <a:solidFill>
                  <a:schemeClr val="tx1"/>
                </a:solidFill>
                <a:effectLst/>
                <a:latin typeface="+mn-lt"/>
                <a:ea typeface="+mn-ea"/>
                <a:cs typeface="+mn-cs"/>
              </a:rPr>
              <a:t>IP-VPN</a:t>
            </a:r>
            <a:r>
              <a:rPr kumimoji="1" lang="ja-JP" altLang="ja-JP" sz="1200" kern="1200" dirty="0">
                <a:solidFill>
                  <a:schemeClr val="tx1"/>
                </a:solidFill>
                <a:effectLst/>
                <a:latin typeface="+mn-lt"/>
                <a:ea typeface="+mn-ea"/>
                <a:cs typeface="+mn-cs"/>
              </a:rPr>
              <a:t>、インターネット</a:t>
            </a:r>
            <a:r>
              <a:rPr kumimoji="1" lang="en-US" altLang="ja-JP" sz="1200" kern="1200" dirty="0">
                <a:solidFill>
                  <a:schemeClr val="tx1"/>
                </a:solidFill>
                <a:effectLst/>
                <a:latin typeface="+mn-lt"/>
                <a:ea typeface="+mn-ea"/>
                <a:cs typeface="+mn-cs"/>
              </a:rPr>
              <a:t>VPN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4G/LTE</a:t>
            </a:r>
            <a:r>
              <a:rPr kumimoji="1" lang="ja-JP" altLang="ja-JP" sz="1200" kern="1200" dirty="0">
                <a:solidFill>
                  <a:schemeClr val="tx1"/>
                </a:solidFill>
                <a:effectLst/>
                <a:latin typeface="+mn-lt"/>
                <a:ea typeface="+mn-ea"/>
                <a:cs typeface="+mn-cs"/>
              </a:rPr>
              <a:t>といった帯域が限定されていたり サービス品質が固定的だったりする広域ネットワーク（</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）を使ってきたため、変化への迅速で柔軟な対応ができないという課題を抱えていました。この状況を変えようというのが</a:t>
            </a:r>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WAN</a:t>
            </a:r>
            <a:r>
              <a:rPr kumimoji="1" lang="ja-JP" altLang="ja-JP" sz="1200" kern="1200" dirty="0">
                <a:solidFill>
                  <a:schemeClr val="tx1"/>
                </a:solidFill>
                <a:effectLst/>
                <a:latin typeface="+mn-lt"/>
                <a:ea typeface="+mn-ea"/>
                <a:cs typeface="+mn-cs"/>
              </a:rPr>
              <a:t>）です。</a:t>
            </a:r>
          </a:p>
          <a:p>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は拠点間をつなぐ</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をソフトウェアによって統合・一括管理し、仮想的なネットワークを実現することで、この課題に対応しようとしています。例えば、次のようなメリットが期待できます。</a:t>
            </a:r>
          </a:p>
          <a:p>
            <a:pPr lvl="0"/>
            <a:r>
              <a:rPr kumimoji="1" lang="ja-JP" altLang="ja-JP" sz="1200" kern="1200" dirty="0">
                <a:solidFill>
                  <a:schemeClr val="tx1"/>
                </a:solidFill>
                <a:effectLst/>
                <a:latin typeface="+mn-lt"/>
                <a:ea typeface="+mn-ea"/>
                <a:cs typeface="+mn-cs"/>
              </a:rPr>
              <a:t>アプリケーションの違い、モバイルや業務拠点の違い、トラフィック量の違い、</a:t>
            </a:r>
            <a:r>
              <a:rPr kumimoji="1" lang="en-US" altLang="ja-JP" sz="1200" kern="1200" dirty="0">
                <a:solidFill>
                  <a:schemeClr val="tx1"/>
                </a:solidFill>
                <a:effectLst/>
                <a:latin typeface="+mn-lt"/>
                <a:ea typeface="+mn-ea"/>
                <a:cs typeface="+mn-cs"/>
              </a:rPr>
              <a:t>VoIP</a:t>
            </a:r>
            <a:r>
              <a:rPr kumimoji="1" lang="ja-JP" altLang="ja-JP" sz="1200" kern="1200" dirty="0">
                <a:solidFill>
                  <a:schemeClr val="tx1"/>
                </a:solidFill>
                <a:effectLst/>
                <a:latin typeface="+mn-lt"/>
                <a:ea typeface="+mn-ea"/>
                <a:cs typeface="+mn-cs"/>
              </a:rPr>
              <a:t>や動画などの低遅延時間をシビアに求められるサービスとそうではない一般的な業務システムの違いなど、様々な状況に応じて最適な</a:t>
            </a:r>
            <a:r>
              <a:rPr kumimoji="1" lang="en-US" altLang="ja-JP" sz="1200" kern="1200" dirty="0">
                <a:solidFill>
                  <a:schemeClr val="tx1"/>
                </a:solidFill>
                <a:effectLst/>
                <a:latin typeface="+mn-lt"/>
                <a:ea typeface="+mn-ea"/>
                <a:cs typeface="+mn-cs"/>
              </a:rPr>
              <a:t>WAN</a:t>
            </a:r>
            <a:r>
              <a:rPr kumimoji="1" lang="ja-JP" altLang="ja-JP" sz="1200" kern="1200" dirty="0">
                <a:solidFill>
                  <a:schemeClr val="tx1"/>
                </a:solidFill>
                <a:effectLst/>
                <a:latin typeface="+mn-lt"/>
                <a:ea typeface="+mn-ea"/>
                <a:cs typeface="+mn-cs"/>
              </a:rPr>
              <a:t>に自動で切り替え、サービス品質の最適化や回線料金の削減ができる。</a:t>
            </a:r>
          </a:p>
          <a:p>
            <a:pPr lvl="0"/>
            <a:r>
              <a:rPr kumimoji="1" lang="ja-JP" altLang="ja-JP" sz="1200" kern="1200" dirty="0">
                <a:solidFill>
                  <a:schemeClr val="tx1"/>
                </a:solidFill>
                <a:effectLst/>
                <a:latin typeface="+mn-lt"/>
                <a:ea typeface="+mn-ea"/>
                <a:cs typeface="+mn-cs"/>
              </a:rPr>
              <a:t>ネットワークの接続方法が異なる複数のパブリック・クラウドと自社所有のシステムを連係させて利用する場合のネットワークを一元的に管理できる。</a:t>
            </a:r>
          </a:p>
          <a:p>
            <a:pPr lvl="0"/>
            <a:r>
              <a:rPr kumimoji="1" lang="ja-JP" altLang="ja-JP" sz="1200" kern="1200" dirty="0">
                <a:solidFill>
                  <a:schemeClr val="tx1"/>
                </a:solidFill>
                <a:effectLst/>
                <a:latin typeface="+mn-lt"/>
                <a:ea typeface="+mn-ea"/>
                <a:cs typeface="+mn-cs"/>
              </a:rPr>
              <a:t>わかりやすい</a:t>
            </a:r>
            <a:r>
              <a:rPr kumimoji="1" lang="en-US" altLang="ja-JP" sz="1200" kern="1200" dirty="0">
                <a:solidFill>
                  <a:schemeClr val="tx1"/>
                </a:solidFill>
                <a:effectLst/>
                <a:latin typeface="+mn-lt"/>
                <a:ea typeface="+mn-ea"/>
                <a:cs typeface="+mn-cs"/>
              </a:rPr>
              <a:t>GUI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Graphical User Interface</a:t>
            </a:r>
            <a:r>
              <a:rPr kumimoji="1" lang="ja-JP" altLang="ja-JP" sz="1200" kern="1200" dirty="0">
                <a:solidFill>
                  <a:schemeClr val="tx1"/>
                </a:solidFill>
                <a:effectLst/>
                <a:latin typeface="+mn-lt"/>
                <a:ea typeface="+mn-ea"/>
                <a:cs typeface="+mn-cs"/>
              </a:rPr>
              <a:t>）でネットワークの状況を把握できるようにし、設定変更も容易に行えるため、ネットワーク機器設定の知識を持たない人でも仮想ネットワークを構築・運用できる。</a:t>
            </a:r>
          </a:p>
          <a:p>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のソリューションは、ユーザー企業が</a:t>
            </a:r>
            <a:r>
              <a:rPr kumimoji="1" lang="en-US" altLang="ja-JP" sz="1200" kern="1200" dirty="0">
                <a:solidFill>
                  <a:schemeClr val="tx1"/>
                </a:solidFill>
                <a:effectLst/>
                <a:latin typeface="+mn-lt"/>
                <a:ea typeface="+mn-ea"/>
                <a:cs typeface="+mn-cs"/>
              </a:rPr>
              <a:t>SD-WAN</a:t>
            </a:r>
            <a:r>
              <a:rPr kumimoji="1" lang="ja-JP" altLang="ja-JP" sz="1200" kern="1200" dirty="0">
                <a:solidFill>
                  <a:schemeClr val="tx1"/>
                </a:solidFill>
                <a:effectLst/>
                <a:latin typeface="+mn-lt"/>
                <a:ea typeface="+mn-ea"/>
                <a:cs typeface="+mn-cs"/>
              </a:rPr>
              <a:t>機能を持つ</a:t>
            </a:r>
            <a:r>
              <a:rPr kumimoji="1" lang="en-US" altLang="ja-JP" sz="1200" kern="1200" dirty="0">
                <a:solidFill>
                  <a:schemeClr val="tx1"/>
                </a:solidFill>
                <a:effectLst/>
                <a:latin typeface="+mn-lt"/>
                <a:ea typeface="+mn-ea"/>
                <a:cs typeface="+mn-cs"/>
              </a:rPr>
              <a:t>Juniper</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Broadcom</a:t>
            </a:r>
            <a:r>
              <a:rPr kumimoji="1" lang="ja-JP" altLang="ja-JP" sz="1200" kern="1200" dirty="0">
                <a:solidFill>
                  <a:schemeClr val="tx1"/>
                </a:solidFill>
                <a:effectLst/>
                <a:latin typeface="+mn-lt"/>
                <a:ea typeface="+mn-ea"/>
                <a:cs typeface="+mn-cs"/>
              </a:rPr>
              <a:t>などの製品を利用することで独自に構築する方法と、</a:t>
            </a:r>
            <a:r>
              <a:rPr kumimoji="1" lang="en-US" altLang="ja-JP" sz="1200" kern="1200" dirty="0" err="1">
                <a:solidFill>
                  <a:schemeClr val="tx1"/>
                </a:solidFill>
                <a:effectLst/>
                <a:latin typeface="+mn-lt"/>
                <a:ea typeface="+mn-ea"/>
                <a:cs typeface="+mn-cs"/>
              </a:rPr>
              <a:t>Viptela</a:t>
            </a:r>
            <a:r>
              <a:rPr kumimoji="1" lang="ja-JP" altLang="ja-JP" sz="1200" kern="1200" dirty="0">
                <a:solidFill>
                  <a:schemeClr val="tx1"/>
                </a:solidFill>
                <a:effectLst/>
                <a:latin typeface="+mn-lt"/>
                <a:ea typeface="+mn-ea"/>
                <a:cs typeface="+mn-cs"/>
              </a:rPr>
              <a:t>や</a:t>
            </a:r>
            <a:r>
              <a:rPr kumimoji="1" lang="en-US" altLang="ja-JP" sz="1200" kern="1200" dirty="0" err="1">
                <a:solidFill>
                  <a:schemeClr val="tx1"/>
                </a:solidFill>
                <a:effectLst/>
                <a:latin typeface="+mn-lt"/>
                <a:ea typeface="+mn-ea"/>
                <a:cs typeface="+mn-cs"/>
              </a:rPr>
              <a:t>VeloCloud</a:t>
            </a:r>
            <a:r>
              <a:rPr kumimoji="1" lang="ja-JP" altLang="ja-JP" sz="1200" kern="1200" dirty="0">
                <a:solidFill>
                  <a:schemeClr val="tx1"/>
                </a:solidFill>
                <a:effectLst/>
                <a:latin typeface="+mn-lt"/>
                <a:ea typeface="+mn-ea"/>
                <a:cs typeface="+mn-cs"/>
              </a:rPr>
              <a:t>などのクラウド・サービスを利用する方法があります。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107842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【図解】コレ１枚で分かる仮想化の３タイプ</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a:solidFill>
                  <a:schemeClr val="tx1"/>
                </a:solidFill>
                <a:effectLst/>
                <a:latin typeface="+mn-lt"/>
                <a:ea typeface="+mn-ea"/>
                <a:cs typeface="+mn-cs"/>
              </a:rPr>
              <a:t>仮想化には、次の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つのタイプがあります。</a:t>
            </a:r>
          </a:p>
          <a:p>
            <a:r>
              <a:rPr kumimoji="1" lang="ja-JP" altLang="ja-JP" sz="1200" kern="1200" dirty="0">
                <a:solidFill>
                  <a:schemeClr val="tx1"/>
                </a:solidFill>
                <a:effectLst/>
                <a:latin typeface="+mn-lt"/>
                <a:ea typeface="+mn-ea"/>
                <a:cs typeface="+mn-cs"/>
              </a:rPr>
              <a:t>パーティショニング（分割）</a:t>
            </a:r>
          </a:p>
          <a:p>
            <a:r>
              <a:rPr kumimoji="1" lang="ja-JP" altLang="ja-JP" sz="1200" kern="1200" dirty="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台のサーバーを、</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a:solidFill>
                  <a:schemeClr val="tx1"/>
                </a:solidFill>
                <a:effectLst/>
                <a:latin typeface="+mn-lt"/>
                <a:ea typeface="+mn-ea"/>
                <a:cs typeface="+mn-cs"/>
              </a:rPr>
              <a:t>アグリゲーション（集約）</a:t>
            </a:r>
          </a:p>
          <a:p>
            <a:r>
              <a:rPr kumimoji="1" lang="ja-JP" altLang="ja-JP" sz="1200" kern="1200" dirty="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a:solidFill>
                  <a:schemeClr val="tx1"/>
                </a:solidFill>
                <a:effectLst/>
                <a:latin typeface="+mn-lt"/>
                <a:ea typeface="+mn-ea"/>
                <a:cs typeface="+mn-cs"/>
              </a:rPr>
              <a:t>エミュレーション（模倣）</a:t>
            </a:r>
          </a:p>
          <a:p>
            <a:r>
              <a:rPr kumimoji="1" lang="ja-JP" altLang="ja-JP" sz="1200" kern="1200" dirty="0">
                <a:solidFill>
                  <a:schemeClr val="tx1"/>
                </a:solidFill>
                <a:effectLst/>
                <a:latin typeface="+mn-lt"/>
                <a:ea typeface="+mn-ea"/>
                <a:cs typeface="+mn-cs"/>
              </a:rPr>
              <a:t>あるシステム資源を異なるシステム資源として機能させます。例えば、</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a:solidFill>
                  <a:schemeClr val="tx1"/>
                </a:solidFill>
                <a:effectLst/>
                <a:latin typeface="+mn-lt"/>
                <a:ea typeface="+mn-ea"/>
                <a:cs typeface="+mn-cs"/>
              </a:rPr>
              <a:t>以前紹介した、「</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 Defined Infrastructure</a:t>
            </a:r>
            <a:r>
              <a:rPr kumimoji="1" lang="ja-JP" altLang="ja-JP" sz="1200" kern="120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4182725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31900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42</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358981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a:solidFill>
                  <a:schemeClr val="tx1"/>
                </a:solidFill>
                <a:effectLst/>
                <a:latin typeface="+mn-lt"/>
                <a:ea typeface="+mn-ea"/>
                <a:cs typeface="+mn-cs"/>
              </a:rPr>
              <a:t>すぐに稼動</a:t>
            </a:r>
          </a:p>
          <a:p>
            <a:r>
              <a:rPr kumimoji="1" lang="ja-JP" altLang="ja-JP" sz="1200" kern="1200" dirty="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a:solidFill>
                  <a:schemeClr val="tx1"/>
                </a:solidFill>
                <a:effectLst/>
                <a:latin typeface="+mn-lt"/>
                <a:ea typeface="+mn-ea"/>
                <a:cs typeface="+mn-cs"/>
              </a:rPr>
              <a:t>複製が簡単</a:t>
            </a:r>
          </a:p>
          <a:p>
            <a:r>
              <a:rPr kumimoji="1" lang="ja-JP" altLang="ja-JP" sz="1200" kern="1200" dirty="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a:solidFill>
                  <a:schemeClr val="tx1"/>
                </a:solidFill>
                <a:effectLst/>
                <a:latin typeface="+mn-lt"/>
                <a:ea typeface="+mn-ea"/>
                <a:cs typeface="+mn-cs"/>
              </a:rPr>
              <a:t>IP</a:t>
            </a:r>
            <a:r>
              <a:rPr kumimoji="1" lang="ja-JP" altLang="ja-JP" sz="1200" kern="1200" dirty="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a:solidFill>
                  <a:schemeClr val="tx1"/>
                </a:solidFill>
                <a:effectLst/>
                <a:latin typeface="+mn-lt"/>
                <a:ea typeface="+mn-ea"/>
                <a:cs typeface="+mn-cs"/>
              </a:rPr>
              <a:t>柔軟な構成変更</a:t>
            </a:r>
          </a:p>
          <a:p>
            <a:r>
              <a:rPr kumimoji="1" lang="ja-JP" altLang="ja-JP" sz="1200" kern="120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523455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a:solidFill>
                  <a:schemeClr val="tx1"/>
                </a:solidFill>
                <a:effectLst/>
                <a:latin typeface="+mn-lt"/>
                <a:ea typeface="+mn-ea"/>
                <a:cs typeface="+mn-cs"/>
              </a:rPr>
              <a:t>停止時間の低減</a:t>
            </a:r>
          </a:p>
          <a:p>
            <a:r>
              <a:rPr kumimoji="1" lang="ja-JP" altLang="ja-JP" sz="1200" kern="1200" dirty="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a:solidFill>
                  <a:schemeClr val="tx1"/>
                </a:solidFill>
                <a:effectLst/>
                <a:latin typeface="+mn-lt"/>
                <a:ea typeface="+mn-ea"/>
                <a:cs typeface="+mn-cs"/>
              </a:rPr>
              <a:t>従来は、サーバーの障害が発生すると、機械の復旧とデータ復元で半日～</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a:solidFill>
                  <a:schemeClr val="tx1"/>
                </a:solidFill>
                <a:effectLst/>
                <a:latin typeface="+mn-lt"/>
                <a:ea typeface="+mn-ea"/>
                <a:cs typeface="+mn-cs"/>
              </a:rPr>
              <a:t>災害対策への対応</a:t>
            </a:r>
          </a:p>
          <a:p>
            <a:r>
              <a:rPr kumimoji="1" lang="ja-JP" altLang="ja-JP" sz="1200" kern="1200" dirty="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2117713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【図解】コレ１枚で分かるサーバー仮想化の３つのメリット</a:t>
            </a:r>
          </a:p>
          <a:p>
            <a:pPr lvl="0"/>
            <a:r>
              <a:rPr kumimoji="1" lang="ja-JP" altLang="ja-JP" sz="1200" kern="1200" dirty="0">
                <a:solidFill>
                  <a:schemeClr val="tx1"/>
                </a:solidFill>
                <a:effectLst/>
                <a:latin typeface="+mn-lt"/>
                <a:ea typeface="+mn-ea"/>
                <a:cs typeface="+mn-cs"/>
              </a:rPr>
              <a:t>物理マシンの集約</a:t>
            </a:r>
          </a:p>
          <a:p>
            <a:r>
              <a:rPr kumimoji="1" lang="ja-JP" altLang="ja-JP" sz="1200" kern="1200" dirty="0">
                <a:solidFill>
                  <a:schemeClr val="tx1"/>
                </a:solidFill>
                <a:effectLst/>
                <a:latin typeface="+mn-lt"/>
                <a:ea typeface="+mn-ea"/>
                <a:cs typeface="+mn-cs"/>
              </a:rPr>
              <a:t>物理マシン、つまり機械の台数を減らせることができます。仮想化されていないサーバーは、その機械が持っている能力最大に使われることはあまりなく、また使用率にばらつきがあるのが一般的です。こういうサーバーを束ねて集約することで、一台の機械の能力を無駄なく使えば、使用率は高まり、機械の台数を減らすことができます。</a:t>
            </a:r>
          </a:p>
          <a:p>
            <a:r>
              <a:rPr kumimoji="1" lang="ja-JP" altLang="ja-JP" sz="1200" kern="1200" dirty="0">
                <a:solidFill>
                  <a:schemeClr val="tx1"/>
                </a:solidFill>
                <a:effectLst/>
                <a:latin typeface="+mn-lt"/>
                <a:ea typeface="+mn-ea"/>
                <a:cs typeface="+mn-cs"/>
              </a:rPr>
              <a:t>使用率が高く性能が低い旧式機械を使っている場合、その機械の何台分もの能力を持つ新しい機械に集約することで、台数を減らすことができます。</a:t>
            </a:r>
          </a:p>
          <a:p>
            <a:r>
              <a:rPr kumimoji="1" lang="ja-JP" altLang="ja-JP" sz="1200" kern="1200" dirty="0">
                <a:solidFill>
                  <a:schemeClr val="tx1"/>
                </a:solidFill>
                <a:effectLst/>
                <a:latin typeface="+mn-lt"/>
                <a:ea typeface="+mn-ea"/>
                <a:cs typeface="+mn-cs"/>
              </a:rPr>
              <a:t>使用する機械の台数を減らせば、購入費用の抑制、電気代や</a:t>
            </a:r>
            <a:r>
              <a:rPr kumimoji="1" lang="en-US" altLang="ja-JP" sz="1200" kern="1200" dirty="0">
                <a:solidFill>
                  <a:schemeClr val="tx1"/>
                </a:solidFill>
                <a:effectLst/>
                <a:latin typeface="+mn-lt"/>
                <a:ea typeface="+mn-ea"/>
                <a:cs typeface="+mn-cs"/>
              </a:rPr>
              <a:t>CO2</a:t>
            </a:r>
            <a:r>
              <a:rPr kumimoji="1" lang="ja-JP" altLang="ja-JP" sz="1200" kern="1200" dirty="0">
                <a:solidFill>
                  <a:schemeClr val="tx1"/>
                </a:solidFill>
                <a:effectLst/>
                <a:latin typeface="+mn-lt"/>
                <a:ea typeface="+mn-ea"/>
                <a:cs typeface="+mn-cs"/>
              </a:rPr>
              <a:t>の削減、データセンターを借用している場合は、その使用料を削減できます。</a:t>
            </a:r>
          </a:p>
          <a:p>
            <a:pPr lvl="0"/>
            <a:r>
              <a:rPr kumimoji="1" lang="ja-JP" altLang="ja-JP" sz="1200" kern="1200" dirty="0">
                <a:solidFill>
                  <a:schemeClr val="tx1"/>
                </a:solidFill>
                <a:effectLst/>
                <a:latin typeface="+mn-lt"/>
                <a:ea typeface="+mn-ea"/>
                <a:cs typeface="+mn-cs"/>
              </a:rPr>
              <a:t>ソフトウェア定義</a:t>
            </a:r>
          </a:p>
          <a:p>
            <a:r>
              <a:rPr kumimoji="1" lang="ja-JP" altLang="ja-JP" sz="1200" kern="1200" dirty="0">
                <a:solidFill>
                  <a:schemeClr val="tx1"/>
                </a:solidFill>
                <a:effectLst/>
                <a:latin typeface="+mn-lt"/>
                <a:ea typeface="+mn-ea"/>
                <a:cs typeface="+mn-cs"/>
              </a:rPr>
              <a:t>機械の設置や配線とった物理的な作業を伴わずにサーバー機能や性能の調達、構成の変更が実現します。運用管理者は、画面のメニューやコマンドを使って設定するだけです。もちろん仮想サーバーとして使用しようとしている能力の合計が、物理マシンの能力の上限を超えないことが前提ですが、その範囲内であれば、仮想サーバーの調達や複製、構成変更は、設定だけで可能です。</a:t>
            </a:r>
          </a:p>
          <a:p>
            <a:r>
              <a:rPr kumimoji="1" lang="ja-JP" altLang="ja-JP" sz="1200" kern="1200" dirty="0">
                <a:solidFill>
                  <a:schemeClr val="tx1"/>
                </a:solidFill>
                <a:effectLst/>
                <a:latin typeface="+mn-lt"/>
                <a:ea typeface="+mn-ea"/>
                <a:cs typeface="+mn-cs"/>
              </a:rPr>
              <a:t>これにより、仮想サーバーの調達や構成変更が柔軟、迅速に、しかも稼働中にできるようになり、運用管理業務の作業効率を高めることができます。</a:t>
            </a:r>
          </a:p>
          <a:p>
            <a:pPr lvl="0"/>
            <a:r>
              <a:rPr kumimoji="1" lang="ja-JP" altLang="ja-JP" sz="1200" kern="1200" dirty="0">
                <a:solidFill>
                  <a:schemeClr val="tx1"/>
                </a:solidFill>
                <a:effectLst/>
                <a:latin typeface="+mn-lt"/>
                <a:ea typeface="+mn-ea"/>
                <a:cs typeface="+mn-cs"/>
              </a:rPr>
              <a:t>ライブマイグレーション</a:t>
            </a:r>
          </a:p>
          <a:p>
            <a:r>
              <a:rPr kumimoji="1" lang="ja-JP" altLang="ja-JP" sz="1200" kern="1200" dirty="0">
                <a:solidFill>
                  <a:schemeClr val="tx1"/>
                </a:solidFill>
                <a:effectLst/>
                <a:latin typeface="+mn-lt"/>
                <a:ea typeface="+mn-ea"/>
                <a:cs typeface="+mn-cs"/>
              </a:rPr>
              <a:t>仮想サーバーの実体は「設定ファイル」にあります。この設定ファイルにはプロセッサーの能力、メモリーの容量、ネットワークのアドレス番号などの仮想サーバーの設定に関わる情報が書き込まれています。この設定ファイルを、サーバー仮想化を実現するソフトウェア（</a:t>
            </a:r>
            <a:r>
              <a:rPr kumimoji="1" lang="en-US" altLang="ja-JP" sz="1200" kern="1200" dirty="0">
                <a:solidFill>
                  <a:schemeClr val="tx1"/>
                </a:solidFill>
                <a:effectLst/>
                <a:latin typeface="+mn-lt"/>
                <a:ea typeface="+mn-ea"/>
                <a:cs typeface="+mn-cs"/>
              </a:rPr>
              <a:t>Microsoft Hyper-V</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KVM</a:t>
            </a:r>
            <a:r>
              <a:rPr kumimoji="1" lang="ja-JP" altLang="ja-JP" sz="1200" kern="1200" dirty="0">
                <a:solidFill>
                  <a:schemeClr val="tx1"/>
                </a:solidFill>
                <a:effectLst/>
                <a:latin typeface="+mn-lt"/>
                <a:ea typeface="+mn-ea"/>
                <a:cs typeface="+mn-cs"/>
              </a:rPr>
              <a:t>など）に読み込ませると、物理マシンから必要な機能や性能を取り出し、仮想サーバーを実現してくれます。</a:t>
            </a:r>
          </a:p>
          <a:p>
            <a:r>
              <a:rPr kumimoji="1" lang="ja-JP" altLang="ja-JP" sz="1200" kern="1200" dirty="0">
                <a:solidFill>
                  <a:schemeClr val="tx1"/>
                </a:solidFill>
                <a:effectLst/>
                <a:latin typeface="+mn-lt"/>
                <a:ea typeface="+mn-ea"/>
                <a:cs typeface="+mn-cs"/>
              </a:rPr>
              <a:t>この設定ファイルを２台の物理マシンで共有する構成にしておきます。そして、その物理マシンで稼働する仮想化ソフトウェアがお互いの物理マシンの稼働状況を監視させておくとします。もし一方が障害を起こし停止したら、一方の動いている物理マシンが、その仮想サーバーの設定情報を読み出し、動いている方で仮想サーバーを立ち上げてくれます。これにり利用者は物理マシンの障害の影響を受けることなく、仮想サーバーを利用し続けることができます。</a:t>
            </a:r>
          </a:p>
          <a:p>
            <a:r>
              <a:rPr kumimoji="1" lang="ja-JP" altLang="ja-JP" sz="1200" kern="1200" dirty="0">
                <a:solidFill>
                  <a:schemeClr val="tx1"/>
                </a:solidFill>
                <a:effectLst/>
                <a:latin typeface="+mn-lt"/>
                <a:ea typeface="+mn-ea"/>
                <a:cs typeface="+mn-cs"/>
              </a:rPr>
              <a:t>障害時ばかりではなく、保守点検で機械を停止させなければならないときなどは、この方法を利用して予め仮想サーバーを別の物理マシンに移動させておき、保守点検が終わったら元に戻すことで、利用者に影響を与えないで物理マシンを停めることができます。</a:t>
            </a:r>
          </a:p>
          <a:p>
            <a:r>
              <a:rPr kumimoji="1" lang="ja-JP" altLang="ja-JP" sz="1200" kern="1200" dirty="0">
                <a:solidFill>
                  <a:schemeClr val="tx1"/>
                </a:solidFill>
                <a:effectLst/>
                <a:latin typeface="+mn-lt"/>
                <a:ea typeface="+mn-ea"/>
                <a:cs typeface="+mn-cs"/>
              </a:rPr>
              <a:t>さらに、ある物理マシンの使用率が高まったとき、能力に余裕のある物理マシン仮想サーバーを移動させれば、全体としての負荷の平準化が実現します。</a:t>
            </a:r>
          </a:p>
          <a:p>
            <a:r>
              <a:rPr kumimoji="1" lang="ja-JP" altLang="ja-JP" sz="1200" kern="1200" dirty="0">
                <a:solidFill>
                  <a:schemeClr val="tx1"/>
                </a:solidFill>
                <a:effectLst/>
                <a:latin typeface="+mn-lt"/>
                <a:ea typeface="+mn-ea"/>
                <a:cs typeface="+mn-cs"/>
              </a:rPr>
              <a:t>このように、仮想サーバーを停めることなく移動させることもサーバーの仮想化によって実現できます。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752493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73550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4918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59840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1950</a:t>
            </a:r>
            <a:r>
              <a:rPr kumimoji="1" lang="ja-JP" altLang="en-US" sz="1200" b="0" i="0" kern="1200" dirty="0">
                <a:solidFill>
                  <a:schemeClr val="tx1"/>
                </a:solidFill>
                <a:effectLst/>
                <a:latin typeface="+mn-lt"/>
                <a:ea typeface="+mn-ea"/>
                <a:cs typeface="+mn-cs"/>
              </a:rPr>
              <a:t>年代、コンピューターがビジネスで利用されるようになりましたが、非常に高価であり、個人が占有して使うことは不可能でした。そこで大型コンピューター（メインフレーム）を共同利用するために、「バッチ」処理が登場します。バッチは処理目的ごとの「プログラムとデータのひとまとまり（ジョブ）」ごとに順次処理するのですが、前の処理が終わるまで次の処理が始められません。</a:t>
            </a:r>
          </a:p>
          <a:p>
            <a:r>
              <a:rPr kumimoji="1" lang="en-US" altLang="ja-JP" sz="1200" b="0" i="0" kern="1200" dirty="0">
                <a:solidFill>
                  <a:schemeClr val="tx1"/>
                </a:solidFill>
                <a:effectLst/>
                <a:latin typeface="+mn-lt"/>
                <a:ea typeface="+mn-ea"/>
                <a:cs typeface="+mn-cs"/>
              </a:rPr>
              <a:t>1960</a:t>
            </a:r>
            <a:r>
              <a:rPr kumimoji="1" lang="ja-JP" altLang="en-US" sz="1200" b="0" i="0" kern="1200" dirty="0">
                <a:solidFill>
                  <a:schemeClr val="tx1"/>
                </a:solidFill>
                <a:effectLst/>
                <a:latin typeface="+mn-lt"/>
                <a:ea typeface="+mn-ea"/>
                <a:cs typeface="+mn-cs"/>
              </a:rPr>
              <a:t>年代にはいり、インタラクティブ（対話的）に複数ユーザーが同時に使える「タイムシェアリング（時分割）」が考案されます。これは</a:t>
            </a:r>
            <a:r>
              <a:rPr kumimoji="1" lang="en-US" altLang="ja-JP" sz="1200" b="0" i="0" kern="1200" dirty="0">
                <a:solidFill>
                  <a:schemeClr val="tx1"/>
                </a:solidFill>
                <a:effectLst/>
                <a:latin typeface="+mn-lt"/>
                <a:ea typeface="+mn-ea"/>
                <a:cs typeface="+mn-cs"/>
              </a:rPr>
              <a:t>CPU</a:t>
            </a:r>
            <a:r>
              <a:rPr kumimoji="1" lang="ja-JP" altLang="en-US" sz="1200" b="0" i="0" kern="1200" dirty="0">
                <a:solidFill>
                  <a:schemeClr val="tx1"/>
                </a:solidFill>
                <a:effectLst/>
                <a:latin typeface="+mn-lt"/>
                <a:ea typeface="+mn-ea"/>
                <a:cs typeface="+mn-cs"/>
              </a:rPr>
              <a:t>の処理時間を細かく区切り、その単位でユーザーを切り替えることで、一時点では</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ユーザーですが、あたかも同時に複数ユーザーが使えるようになりました。</a:t>
            </a:r>
          </a:p>
          <a:p>
            <a:r>
              <a:rPr kumimoji="1" lang="en-US" altLang="ja-JP" sz="1200" b="0" i="0" kern="1200" dirty="0">
                <a:solidFill>
                  <a:schemeClr val="tx1"/>
                </a:solidFill>
                <a:effectLst/>
                <a:latin typeface="+mn-lt"/>
                <a:ea typeface="+mn-ea"/>
                <a:cs typeface="+mn-cs"/>
              </a:rPr>
              <a:t>1960</a:t>
            </a:r>
            <a:r>
              <a:rPr kumimoji="1" lang="ja-JP" altLang="en-US" sz="1200" b="0" i="0" kern="1200" dirty="0">
                <a:solidFill>
                  <a:schemeClr val="tx1"/>
                </a:solidFill>
                <a:effectLst/>
                <a:latin typeface="+mn-lt"/>
                <a:ea typeface="+mn-ea"/>
                <a:cs typeface="+mn-cs"/>
              </a:rPr>
              <a:t>年代後半、この時分割された処理単位毎にハードウェア機能の割り当てや設定を切り替えることで、一台のハードウェアで複数のハードウェアが同時に動いているように機能させる「仮想化」が登場、これにより高価な自分専用機を購入しなくても、専用機を占有するような使い方を実現しました。</a:t>
            </a:r>
          </a:p>
          <a:p>
            <a:r>
              <a:rPr kumimoji="1" lang="en-US" altLang="ja-JP" sz="1200" b="0" i="0" kern="1200" dirty="0">
                <a:solidFill>
                  <a:schemeClr val="tx1"/>
                </a:solidFill>
                <a:effectLst/>
                <a:latin typeface="+mn-lt"/>
                <a:ea typeface="+mn-ea"/>
                <a:cs typeface="+mn-cs"/>
              </a:rPr>
              <a:t>1980</a:t>
            </a:r>
            <a:r>
              <a:rPr kumimoji="1" lang="ja-JP" altLang="en-US" sz="1200" b="0" i="0" kern="1200" dirty="0">
                <a:solidFill>
                  <a:schemeClr val="tx1"/>
                </a:solidFill>
                <a:effectLst/>
                <a:latin typeface="+mn-lt"/>
                <a:ea typeface="+mn-ea"/>
                <a:cs typeface="+mn-cs"/>
              </a:rPr>
              <a:t>年代に入り、</a:t>
            </a:r>
            <a:r>
              <a:rPr kumimoji="1" lang="en-US" altLang="ja-JP" sz="1200" b="0" i="0" kern="1200" dirty="0">
                <a:solidFill>
                  <a:schemeClr val="tx1"/>
                </a:solidFill>
                <a:effectLst/>
                <a:latin typeface="+mn-lt"/>
                <a:ea typeface="+mn-ea"/>
                <a:cs typeface="+mn-cs"/>
              </a:rPr>
              <a:t>PC</a:t>
            </a:r>
            <a:r>
              <a:rPr kumimoji="1" lang="ja-JP" altLang="en-US" sz="1200" b="0" i="0" kern="1200" dirty="0">
                <a:solidFill>
                  <a:schemeClr val="tx1"/>
                </a:solidFill>
                <a:effectLst/>
                <a:latin typeface="+mn-lt"/>
                <a:ea typeface="+mn-ea"/>
                <a:cs typeface="+mn-cs"/>
              </a:rPr>
              <a:t>やミニコン、オフコンといった安価なコンピューターが登場したことで、使用上の制約も多いメインフレームの仮想化ではなく、業務ごとに個別に購入して使おうという動きが生まれました。この分散化により企業が抱えるコンピューター台数は増え、バージョンアップやトラブル対応、運用といった維持管理に関わる手間やコストが膨れあがってゆきます。</a:t>
            </a:r>
          </a:p>
          <a:p>
            <a:r>
              <a:rPr kumimoji="1" lang="en-US" altLang="ja-JP" sz="1200" b="0" i="0" kern="1200" dirty="0">
                <a:solidFill>
                  <a:schemeClr val="tx1"/>
                </a:solidFill>
                <a:effectLst/>
                <a:latin typeface="+mn-lt"/>
                <a:ea typeface="+mn-ea"/>
                <a:cs typeface="+mn-cs"/>
              </a:rPr>
              <a:t>2000</a:t>
            </a:r>
            <a:r>
              <a:rPr kumimoji="1" lang="ja-JP" altLang="en-US" sz="1200" b="0" i="0" kern="1200" dirty="0">
                <a:solidFill>
                  <a:schemeClr val="tx1"/>
                </a:solidFill>
                <a:effectLst/>
                <a:latin typeface="+mn-lt"/>
                <a:ea typeface="+mn-ea"/>
                <a:cs typeface="+mn-cs"/>
              </a:rPr>
              <a:t>年代に入り、この事態に対処しようと複数のハードウェアを集約できる「仮想化」が再び注目されます。この仮想化されたコンピューターを運用管理とともにインターネット越しに貸し出そうというサービス（</a:t>
            </a:r>
            <a:r>
              <a:rPr kumimoji="1" lang="en-US" altLang="ja-JP" sz="1200" b="0" i="0" kern="1200" dirty="0">
                <a:solidFill>
                  <a:schemeClr val="tx1"/>
                </a:solidFill>
                <a:effectLst/>
                <a:latin typeface="+mn-lt"/>
                <a:ea typeface="+mn-ea"/>
                <a:cs typeface="+mn-cs"/>
              </a:rPr>
              <a:t>IaaS</a:t>
            </a:r>
            <a:r>
              <a:rPr kumimoji="1" lang="ja-JP" altLang="en-US" sz="1200" b="0" i="0" kern="1200" dirty="0">
                <a:solidFill>
                  <a:schemeClr val="tx1"/>
                </a:solidFill>
                <a:effectLst/>
                <a:latin typeface="+mn-lt"/>
                <a:ea typeface="+mn-ea"/>
                <a:cs typeface="+mn-cs"/>
              </a:rPr>
              <a:t>）も登場します。</a:t>
            </a:r>
          </a:p>
          <a:p>
            <a:r>
              <a:rPr kumimoji="1" lang="ja-JP" altLang="en-US" sz="1200" b="0" i="0" kern="1200" dirty="0">
                <a:solidFill>
                  <a:schemeClr val="tx1"/>
                </a:solidFill>
                <a:effectLst/>
                <a:latin typeface="+mn-lt"/>
                <a:ea typeface="+mn-ea"/>
                <a:cs typeface="+mn-cs"/>
              </a:rPr>
              <a:t>ただ、仮想化されたコンピューターは、それ毎に</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や設定のためのデータを個別に持ち動かさなくてはなりません。そのためメモリーやストレージなどの資源を大量消費します。そこで同じ</a:t>
            </a:r>
            <a:r>
              <a:rPr kumimoji="1" lang="en-US" altLang="ja-JP" sz="1200" b="0" i="0" kern="1200" dirty="0">
                <a:solidFill>
                  <a:schemeClr val="tx1"/>
                </a:solidFill>
                <a:effectLst/>
                <a:latin typeface="+mn-lt"/>
                <a:ea typeface="+mn-ea"/>
                <a:cs typeface="+mn-cs"/>
              </a:rPr>
              <a:t>OS</a:t>
            </a:r>
            <a:r>
              <a:rPr kumimoji="1" lang="ja-JP" altLang="en-US" sz="1200" b="0" i="0" kern="1200">
                <a:solidFill>
                  <a:schemeClr val="tx1"/>
                </a:solidFill>
                <a:effectLst/>
                <a:latin typeface="+mn-lt"/>
                <a:ea typeface="+mn-ea"/>
                <a:cs typeface="+mn-cs"/>
              </a:rPr>
              <a:t>を使い、ユーザーやアプリケーション毎の個別設定だけを保持し、少ない消費資源で個別のコンピューターのように機能させる「コンテナ」方式が登場しました。コンピューターが様々な業務で使われ、変更に即応できるコンテナは、広く普及の兆しを見せ始め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61199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8916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68198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a:solidFill>
                  <a:schemeClr val="tx1"/>
                </a:solidFill>
                <a:effectLst/>
                <a:latin typeface="+mn-lt"/>
                <a:ea typeface="+mn-ea"/>
                <a:cs typeface="+mn-cs"/>
              </a:rPr>
              <a:t>クラウドやモバイルなど、</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インフラに支えられています。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インフラは、従来、</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の需要が衰えることはありません。一方で、需要が読めないままの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Infrastructure</a:t>
            </a:r>
            <a:r>
              <a:rPr kumimoji="1" lang="ja-JP" altLang="ja-JP" sz="1200" kern="1200" dirty="0">
                <a:solidFill>
                  <a:schemeClr val="tx1"/>
                </a:solidFill>
                <a:effectLst/>
                <a:latin typeface="+mn-lt"/>
                <a:ea typeface="+mn-ea"/>
                <a:cs typeface="+mn-cs"/>
              </a:rPr>
              <a:t>）」と言います。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NTT</a:t>
            </a:r>
            <a:r>
              <a:rPr kumimoji="1" lang="ja-JP" altLang="ja-JP" sz="1200" kern="1200" dirty="0">
                <a:solidFill>
                  <a:schemeClr val="tx1"/>
                </a:solidFill>
                <a:effectLst/>
                <a:latin typeface="+mn-lt"/>
                <a:ea typeface="+mn-ea"/>
                <a:cs typeface="+mn-cs"/>
              </a:rPr>
              <a:t>コミュニケーションズの</a:t>
            </a:r>
            <a:r>
              <a:rPr kumimoji="1" lang="en-US" altLang="ja-JP" sz="1200" kern="1200" dirty="0" err="1">
                <a:solidFill>
                  <a:schemeClr val="tx1"/>
                </a:solidFill>
                <a:effectLst/>
                <a:latin typeface="+mn-lt"/>
                <a:ea typeface="+mn-ea"/>
                <a:cs typeface="+mn-cs"/>
              </a:rPr>
              <a:t>cloudn</a:t>
            </a:r>
            <a:r>
              <a:rPr kumimoji="1" lang="ja-JP" altLang="ja-JP" sz="1200" kern="1200" dirty="0">
                <a:solidFill>
                  <a:schemeClr val="tx1"/>
                </a:solidFill>
                <a:effectLst/>
                <a:latin typeface="+mn-lt"/>
                <a:ea typeface="+mn-ea"/>
                <a:cs typeface="+mn-cs"/>
              </a:rPr>
              <a:t>（クラウド・エヌ）、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SoftLayer</a:t>
            </a:r>
            <a:r>
              <a:rPr kumimoji="1" lang="ja-JP" altLang="ja-JP" sz="1200" kern="1200" dirty="0">
                <a:solidFill>
                  <a:schemeClr val="tx1"/>
                </a:solidFill>
                <a:effectLst/>
                <a:latin typeface="+mn-lt"/>
                <a:ea typeface="+mn-ea"/>
                <a:cs typeface="+mn-cs"/>
              </a:rPr>
              <a:t>などがこのサービスです。</a:t>
            </a:r>
          </a:p>
          <a:p>
            <a:r>
              <a:rPr kumimoji="1" lang="ja-JP" altLang="ja-JP" sz="1200" kern="1200" dirty="0">
                <a:solidFill>
                  <a:schemeClr val="tx1"/>
                </a:solidFill>
                <a:effectLst/>
                <a:latin typeface="+mn-lt"/>
                <a:ea typeface="+mn-ea"/>
                <a:cs typeface="+mn-cs"/>
              </a:rPr>
              <a:t>もちろん、個別の構成や運用にこだわる企業は、独自に</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を組み合わせて、コストパフォーマンスの高い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は、こんなクラウド・コンピューティングを支える技術でもあるのです。</a:t>
            </a:r>
          </a:p>
          <a:p>
            <a:br>
              <a:rPr kumimoji="1" lang="ja-JP"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61346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tif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jpg"/><Relationship Id="rId11" Type="http://schemas.openxmlformats.org/officeDocument/2006/relationships/image" Target="../media/image24.tiff"/><Relationship Id="rId5" Type="http://schemas.openxmlformats.org/officeDocument/2006/relationships/image" Target="../media/image18.tiff"/><Relationship Id="rId10" Type="http://schemas.openxmlformats.org/officeDocument/2006/relationships/image" Target="../media/image23.tiff"/><Relationship Id="rId4" Type="http://schemas.openxmlformats.org/officeDocument/2006/relationships/image" Target="../media/image17.tiff"/><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tiff"/><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50.jpg"/><Relationship Id="rId13" Type="http://schemas.openxmlformats.org/officeDocument/2006/relationships/image" Target="../media/image55.jpg"/><Relationship Id="rId18" Type="http://schemas.openxmlformats.org/officeDocument/2006/relationships/image" Target="../media/image60.jpg"/><Relationship Id="rId26" Type="http://schemas.openxmlformats.org/officeDocument/2006/relationships/image" Target="../media/image68.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jpg"/><Relationship Id="rId12" Type="http://schemas.openxmlformats.org/officeDocument/2006/relationships/image" Target="../media/image54.png"/><Relationship Id="rId17" Type="http://schemas.openxmlformats.org/officeDocument/2006/relationships/image" Target="../media/image59.jpg"/><Relationship Id="rId25" Type="http://schemas.openxmlformats.org/officeDocument/2006/relationships/image" Target="../media/image67.jpg"/><Relationship Id="rId2" Type="http://schemas.openxmlformats.org/officeDocument/2006/relationships/image" Target="../media/image44.jpg"/><Relationship Id="rId16" Type="http://schemas.openxmlformats.org/officeDocument/2006/relationships/image" Target="../media/image58.jpg"/><Relationship Id="rId20"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48.jp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jpg"/><Relationship Id="rId15" Type="http://schemas.openxmlformats.org/officeDocument/2006/relationships/image" Target="../media/image57.jpg"/><Relationship Id="rId23" Type="http://schemas.openxmlformats.org/officeDocument/2006/relationships/image" Target="../media/image65.png"/><Relationship Id="rId28" Type="http://schemas.openxmlformats.org/officeDocument/2006/relationships/image" Target="../media/image70.tiff"/><Relationship Id="rId10" Type="http://schemas.openxmlformats.org/officeDocument/2006/relationships/image" Target="../media/image52.jpg"/><Relationship Id="rId19" Type="http://schemas.openxmlformats.org/officeDocument/2006/relationships/image" Target="../media/image61.png"/><Relationship Id="rId4" Type="http://schemas.openxmlformats.org/officeDocument/2006/relationships/image" Target="../media/image46.jpg"/><Relationship Id="rId9" Type="http://schemas.openxmlformats.org/officeDocument/2006/relationships/image" Target="../media/image51.jpg"/><Relationship Id="rId14" Type="http://schemas.openxmlformats.org/officeDocument/2006/relationships/image" Target="../media/image56.gif"/><Relationship Id="rId22" Type="http://schemas.openxmlformats.org/officeDocument/2006/relationships/image" Target="../media/image64.png"/><Relationship Id="rId27" Type="http://schemas.openxmlformats.org/officeDocument/2006/relationships/image" Target="../media/image69.tiff"/></Relationships>
</file>

<file path=ppt/slides/_rels/slide54.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800" dirty="0">
                <a:latin typeface="Hiragino Kaku Gothic StdN W8" charset="-128"/>
                <a:ea typeface="Hiragino Kaku Gothic StdN W8" charset="-128"/>
                <a:cs typeface="Hiragino Kaku Gothic StdN W8" charset="-128"/>
              </a:rPr>
              <a:t>ソフトウェア化するインフラと仮想化</a:t>
            </a:r>
            <a:br>
              <a:rPr kumimoji="1" lang="en-US" altLang="ja-JP" sz="2800" dirty="0">
                <a:latin typeface="Hiragino Kaku Gothic StdN W8" charset="-128"/>
                <a:ea typeface="Hiragino Kaku Gothic StdN W8" charset="-128"/>
                <a:cs typeface="Hiragino Kaku Gothic StdN W8" charset="-128"/>
              </a:rPr>
            </a:br>
            <a:r>
              <a:rPr lang="en-US" altLang="ja-JP" sz="1200" dirty="0">
                <a:latin typeface="Hiragino Kaku Gothic Std W8" charset="-128"/>
                <a:ea typeface="Hiragino Kaku Gothic Std W8" charset="-128"/>
                <a:cs typeface="Hiragino Kaku Gothic Std W8" charset="-128"/>
              </a:rPr>
              <a:t>Software-Defined Infrastructure &amp; </a:t>
            </a:r>
            <a:r>
              <a:rPr lang="en-US" altLang="ja-JP" sz="1200" dirty="0" err="1">
                <a:latin typeface="Hiragino Kaku Gothic Std W8" charset="-128"/>
                <a:ea typeface="Hiragino Kaku Gothic Std W8" charset="-128"/>
                <a:cs typeface="Hiragino Kaku Gothic Std W8" charset="-128"/>
              </a:rPr>
              <a:t>Virturization</a:t>
            </a:r>
            <a:endParaRPr kumimoji="1" lang="ja-JP" altLang="en-US" sz="1200"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685800" y="3391244"/>
            <a:ext cx="7772400" cy="1264162"/>
          </a:xfrm>
        </p:spPr>
        <p:txBody>
          <a:bodyPr>
            <a:normAutofit/>
          </a:bodyPr>
          <a:lstStyle/>
          <a:p>
            <a:r>
              <a:rPr kumimoji="1" lang="en-US" altLang="ja-JP" dirty="0">
                <a:latin typeface="Meiryo" charset="-128"/>
                <a:ea typeface="Meiryo" charset="-128"/>
                <a:cs typeface="Meiryo" charset="-128"/>
              </a:rPr>
              <a:t>IT</a:t>
            </a:r>
            <a:r>
              <a:rPr kumimoji="1" lang="ja-JP" altLang="en-US" dirty="0">
                <a:latin typeface="Meiryo" charset="-128"/>
                <a:ea typeface="Meiryo" charset="-128"/>
                <a:cs typeface="Meiryo" charset="-128"/>
              </a:rPr>
              <a:t>ソリューション</a:t>
            </a:r>
            <a:r>
              <a:rPr kumimoji="1" lang="ja-JP" altLang="en-US">
                <a:latin typeface="Meiryo" charset="-128"/>
                <a:ea typeface="Meiryo" charset="-128"/>
                <a:cs typeface="Meiryo" charset="-128"/>
              </a:rPr>
              <a:t>塾・福岡</a:t>
            </a:r>
            <a:endParaRPr kumimoji="1" lang="en-US" altLang="ja-JP" dirty="0">
              <a:latin typeface="Meiryo" charset="-128"/>
              <a:ea typeface="Meiryo" charset="-128"/>
              <a:cs typeface="Meiryo" charset="-128"/>
            </a:endParaRPr>
          </a:p>
          <a:p>
            <a:r>
              <a:rPr kumimoji="1" lang="en-US" altLang="ja-JP" dirty="0">
                <a:latin typeface="Meiryo" charset="-128"/>
                <a:ea typeface="Meiryo" charset="-128"/>
                <a:cs typeface="Meiryo" charset="-128"/>
              </a:rPr>
              <a:t>2018</a:t>
            </a:r>
            <a:r>
              <a:rPr kumimoji="1" lang="ja-JP" altLang="en-US">
                <a:latin typeface="Meiryo" charset="-128"/>
                <a:ea typeface="Meiryo" charset="-128"/>
                <a:cs typeface="Meiryo" charset="-128"/>
              </a:rPr>
              <a:t>年</a:t>
            </a:r>
            <a:r>
              <a:rPr kumimoji="1" lang="en-US" altLang="ja-JP" dirty="0">
                <a:latin typeface="Meiryo" charset="-128"/>
                <a:ea typeface="Meiryo" charset="-128"/>
                <a:cs typeface="Meiryo" charset="-128"/>
              </a:rPr>
              <a:t>7</a:t>
            </a:r>
            <a:r>
              <a:rPr kumimoji="1" lang="ja-JP" altLang="en-US">
                <a:latin typeface="Meiryo" charset="-128"/>
                <a:ea typeface="Meiryo" charset="-128"/>
                <a:cs typeface="Meiryo" charset="-128"/>
              </a:rPr>
              <a:t>月</a:t>
            </a:r>
            <a:r>
              <a:rPr lang="en-US" altLang="ja-JP" dirty="0">
                <a:latin typeface="Meiryo" charset="-128"/>
                <a:ea typeface="Meiryo" charset="-128"/>
                <a:cs typeface="Meiryo" charset="-128"/>
              </a:rPr>
              <a:t>24</a:t>
            </a:r>
            <a:r>
              <a:rPr lang="ja-JP" altLang="en-US">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48893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2" name="角丸四角形 11"/>
          <p:cNvSpPr/>
          <p:nvPr/>
        </p:nvSpPr>
        <p:spPr bwMode="auto">
          <a:xfrm>
            <a:off x="457200" y="3352800"/>
            <a:ext cx="5029200" cy="2209800"/>
          </a:xfrm>
          <a:prstGeom prst="roundRect">
            <a:avLst>
              <a:gd name="adj" fmla="val 0"/>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 name="ホームベース 5"/>
          <p:cNvSpPr/>
          <p:nvPr/>
        </p:nvSpPr>
        <p:spPr bwMode="auto">
          <a:xfrm>
            <a:off x="50571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7" name="ホームベース 6"/>
          <p:cNvSpPr/>
          <p:nvPr/>
        </p:nvSpPr>
        <p:spPr bwMode="auto">
          <a:xfrm>
            <a:off x="48285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8" name="ホームベース 7"/>
          <p:cNvSpPr/>
          <p:nvPr/>
        </p:nvSpPr>
        <p:spPr bwMode="auto">
          <a:xfrm>
            <a:off x="45999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0" name="ホームベース 29"/>
          <p:cNvSpPr/>
          <p:nvPr/>
        </p:nvSpPr>
        <p:spPr bwMode="auto">
          <a:xfrm>
            <a:off x="43713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1" name="ホームベース 30"/>
          <p:cNvSpPr/>
          <p:nvPr/>
        </p:nvSpPr>
        <p:spPr bwMode="auto">
          <a:xfrm>
            <a:off x="41427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2" name="ホームベース 31"/>
          <p:cNvSpPr/>
          <p:nvPr/>
        </p:nvSpPr>
        <p:spPr bwMode="auto">
          <a:xfrm>
            <a:off x="39141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3" name="ホームベース 32"/>
          <p:cNvSpPr/>
          <p:nvPr/>
        </p:nvSpPr>
        <p:spPr bwMode="auto">
          <a:xfrm>
            <a:off x="36855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4" name="ホームベース 33"/>
          <p:cNvSpPr/>
          <p:nvPr/>
        </p:nvSpPr>
        <p:spPr bwMode="auto">
          <a:xfrm>
            <a:off x="34569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5" name="ホームベース 34"/>
          <p:cNvSpPr/>
          <p:nvPr/>
        </p:nvSpPr>
        <p:spPr bwMode="auto">
          <a:xfrm>
            <a:off x="32283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6" name="ホームベース 35"/>
          <p:cNvSpPr/>
          <p:nvPr/>
        </p:nvSpPr>
        <p:spPr bwMode="auto">
          <a:xfrm>
            <a:off x="29997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7" name="ホームベース 36"/>
          <p:cNvSpPr/>
          <p:nvPr/>
        </p:nvSpPr>
        <p:spPr bwMode="auto">
          <a:xfrm>
            <a:off x="27711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8" name="ホームベース 37"/>
          <p:cNvSpPr/>
          <p:nvPr/>
        </p:nvSpPr>
        <p:spPr bwMode="auto">
          <a:xfrm>
            <a:off x="25425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9" name="ホームベース 38"/>
          <p:cNvSpPr/>
          <p:nvPr/>
        </p:nvSpPr>
        <p:spPr bwMode="auto">
          <a:xfrm>
            <a:off x="23139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0" name="ホームベース 39"/>
          <p:cNvSpPr/>
          <p:nvPr/>
        </p:nvSpPr>
        <p:spPr bwMode="auto">
          <a:xfrm>
            <a:off x="20853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1" name="ホームベース 40"/>
          <p:cNvSpPr/>
          <p:nvPr/>
        </p:nvSpPr>
        <p:spPr bwMode="auto">
          <a:xfrm>
            <a:off x="18567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2" name="ホームベース 41"/>
          <p:cNvSpPr/>
          <p:nvPr/>
        </p:nvSpPr>
        <p:spPr bwMode="auto">
          <a:xfrm>
            <a:off x="16281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3" name="ホームベース 42"/>
          <p:cNvSpPr/>
          <p:nvPr/>
        </p:nvSpPr>
        <p:spPr bwMode="auto">
          <a:xfrm>
            <a:off x="13995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4" name="ホームベース 43"/>
          <p:cNvSpPr/>
          <p:nvPr/>
        </p:nvSpPr>
        <p:spPr bwMode="auto">
          <a:xfrm>
            <a:off x="11709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5" name="ホームベース 44"/>
          <p:cNvSpPr/>
          <p:nvPr/>
        </p:nvSpPr>
        <p:spPr bwMode="auto">
          <a:xfrm>
            <a:off x="9423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6" name="ホームベース 45"/>
          <p:cNvSpPr/>
          <p:nvPr/>
        </p:nvSpPr>
        <p:spPr bwMode="auto">
          <a:xfrm>
            <a:off x="7137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7" name="ホームベース 46"/>
          <p:cNvSpPr/>
          <p:nvPr/>
        </p:nvSpPr>
        <p:spPr bwMode="auto">
          <a:xfrm>
            <a:off x="4851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57" name="図形グループ 56"/>
          <p:cNvGrpSpPr/>
          <p:nvPr/>
        </p:nvGrpSpPr>
        <p:grpSpPr>
          <a:xfrm>
            <a:off x="1094710" y="1066800"/>
            <a:ext cx="304800" cy="609600"/>
            <a:chOff x="2057400" y="5105400"/>
            <a:chExt cx="304800" cy="609600"/>
          </a:xfrm>
          <a:solidFill>
            <a:schemeClr val="tx1">
              <a:lumMod val="65000"/>
              <a:lumOff val="35000"/>
            </a:schemeClr>
          </a:solidFill>
        </p:grpSpPr>
        <p:sp>
          <p:nvSpPr>
            <p:cNvPr id="58" name="円/楕円 57"/>
            <p:cNvSpPr/>
            <p:nvPr/>
          </p:nvSpPr>
          <p:spPr bwMode="auto">
            <a:xfrm>
              <a:off x="20574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9" name="フローチャート: 論理積ゲート 58"/>
            <p:cNvSpPr/>
            <p:nvPr/>
          </p:nvSpPr>
          <p:spPr bwMode="auto">
            <a:xfrm rot="16200000">
              <a:off x="20574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0" name="図形グループ 59"/>
          <p:cNvGrpSpPr/>
          <p:nvPr/>
        </p:nvGrpSpPr>
        <p:grpSpPr>
          <a:xfrm>
            <a:off x="2847310" y="1066800"/>
            <a:ext cx="304800" cy="609600"/>
            <a:chOff x="3733800" y="5105400"/>
            <a:chExt cx="304800" cy="609600"/>
          </a:xfrm>
          <a:solidFill>
            <a:schemeClr val="tx1">
              <a:lumMod val="65000"/>
              <a:lumOff val="35000"/>
            </a:schemeClr>
          </a:solidFill>
        </p:grpSpPr>
        <p:sp>
          <p:nvSpPr>
            <p:cNvPr id="61" name="円/楕円 60"/>
            <p:cNvSpPr/>
            <p:nvPr/>
          </p:nvSpPr>
          <p:spPr bwMode="auto">
            <a:xfrm>
              <a:off x="37338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2" name="フローチャート: 論理積ゲート 61"/>
            <p:cNvSpPr/>
            <p:nvPr/>
          </p:nvSpPr>
          <p:spPr bwMode="auto">
            <a:xfrm rot="16200000">
              <a:off x="37338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3" name="図形グループ 62"/>
          <p:cNvGrpSpPr/>
          <p:nvPr/>
        </p:nvGrpSpPr>
        <p:grpSpPr>
          <a:xfrm>
            <a:off x="4447510" y="1066800"/>
            <a:ext cx="304800" cy="609600"/>
            <a:chOff x="5334000" y="5105400"/>
            <a:chExt cx="304800" cy="609600"/>
          </a:xfrm>
          <a:solidFill>
            <a:schemeClr val="tx1">
              <a:lumMod val="65000"/>
              <a:lumOff val="35000"/>
            </a:schemeClr>
          </a:solidFill>
        </p:grpSpPr>
        <p:sp>
          <p:nvSpPr>
            <p:cNvPr id="64" name="円/楕円 63"/>
            <p:cNvSpPr/>
            <p:nvPr/>
          </p:nvSpPr>
          <p:spPr bwMode="auto">
            <a:xfrm>
              <a:off x="53340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5" name="フローチャート: 論理積ゲート 64"/>
            <p:cNvSpPr/>
            <p:nvPr/>
          </p:nvSpPr>
          <p:spPr bwMode="auto">
            <a:xfrm rot="16200000">
              <a:off x="53340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666710" y="4852380"/>
            <a:ext cx="2973891" cy="584775"/>
          </a:xfrm>
          <a:prstGeom prst="rect">
            <a:avLst/>
          </a:prstGeom>
          <a:noFill/>
        </p:spPr>
        <p:txBody>
          <a:bodyPr wrap="none" rtlCol="0">
            <a:spAutoFit/>
          </a:bodyPr>
          <a:lstStyle/>
          <a:p>
            <a:r>
              <a:rPr kumimoji="1" lang="ja-JP" altLang="en-US" sz="1600" dirty="0">
                <a:solidFill>
                  <a:srgbClr val="0000FF"/>
                </a:solidFill>
                <a:latin typeface="Meiryo" charset="-128"/>
                <a:ea typeface="Meiryo" charset="-128"/>
                <a:cs typeface="Meiryo" charset="-128"/>
              </a:rPr>
              <a:t>タイムシェア（</a:t>
            </a:r>
            <a:r>
              <a:rPr kumimoji="1" lang="en-US" altLang="ja-JP" sz="1600" dirty="0">
                <a:solidFill>
                  <a:srgbClr val="0000FF"/>
                </a:solidFill>
                <a:latin typeface="Meiryo" charset="-128"/>
                <a:ea typeface="Meiryo" charset="-128"/>
                <a:cs typeface="Meiryo" charset="-128"/>
              </a:rPr>
              <a:t>Time Share</a:t>
            </a:r>
            <a:r>
              <a:rPr kumimoji="1" lang="ja-JP" altLang="en-US" sz="1600" dirty="0">
                <a:solidFill>
                  <a:srgbClr val="0000FF"/>
                </a:solidFill>
                <a:latin typeface="Meiryo" charset="-128"/>
                <a:ea typeface="Meiryo" charset="-128"/>
                <a:cs typeface="Meiryo" charset="-128"/>
              </a:rPr>
              <a:t>）</a:t>
            </a:r>
            <a:endParaRPr kumimoji="1" lang="en-US" altLang="ja-JP" sz="1600" dirty="0">
              <a:solidFill>
                <a:srgbClr val="0000FF"/>
              </a:solidFill>
              <a:latin typeface="Meiryo" charset="-128"/>
              <a:ea typeface="Meiryo" charset="-128"/>
              <a:cs typeface="Meiryo" charset="-128"/>
            </a:endParaRPr>
          </a:p>
          <a:p>
            <a:r>
              <a:rPr kumimoji="1" lang="ja-JP" altLang="en-US" sz="1600" dirty="0">
                <a:solidFill>
                  <a:srgbClr val="0000FF"/>
                </a:solidFill>
                <a:latin typeface="Meiryo" charset="-128"/>
                <a:ea typeface="Meiryo" charset="-128"/>
                <a:cs typeface="Meiryo" charset="-128"/>
              </a:rPr>
              <a:t>モニター（</a:t>
            </a:r>
            <a:r>
              <a:rPr kumimoji="1" lang="en-US" altLang="ja-JP" sz="1600" dirty="0">
                <a:solidFill>
                  <a:srgbClr val="0000FF"/>
                </a:solidFill>
                <a:latin typeface="Meiryo" charset="-128"/>
                <a:ea typeface="Meiryo" charset="-128"/>
                <a:cs typeface="Meiryo" charset="-128"/>
              </a:rPr>
              <a:t>Monitor</a:t>
            </a:r>
            <a:r>
              <a:rPr kumimoji="1" lang="ja-JP" altLang="en-US" sz="1600" dirty="0">
                <a:solidFill>
                  <a:srgbClr val="0000FF"/>
                </a:solidFill>
                <a:latin typeface="Meiryo" charset="-128"/>
                <a:ea typeface="Meiryo" charset="-128"/>
                <a:cs typeface="Meiryo" charset="-128"/>
              </a:rPr>
              <a:t>）</a:t>
            </a:r>
          </a:p>
        </p:txBody>
      </p:sp>
      <p:sp>
        <p:nvSpPr>
          <p:cNvPr id="9" name="四角形吹き出し 8"/>
          <p:cNvSpPr/>
          <p:nvPr/>
        </p:nvSpPr>
        <p:spPr bwMode="auto">
          <a:xfrm>
            <a:off x="5867400" y="1066800"/>
            <a:ext cx="2667000" cy="762000"/>
          </a:xfrm>
          <a:prstGeom prst="wedgeRectCallout">
            <a:avLst>
              <a:gd name="adj1" fmla="val -76895"/>
              <a:gd name="adj2" fmla="val 101419"/>
            </a:avLst>
          </a:prstGeom>
          <a:solidFill>
            <a:srgbClr val="0432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chemeClr val="bg1"/>
                </a:solidFill>
                <a:latin typeface="Meiryo" charset="-128"/>
                <a:ea typeface="Meiryo" charset="-128"/>
                <a:cs typeface="Meiryo" charset="-128"/>
              </a:rPr>
              <a:t>“</a:t>
            </a:r>
            <a:r>
              <a:rPr lang="ja-JP" altLang="en-US" sz="1800" dirty="0">
                <a:solidFill>
                  <a:schemeClr val="bg1"/>
                </a:solidFill>
                <a:latin typeface="Meiryo" charset="-128"/>
                <a:ea typeface="Meiryo" charset="-128"/>
                <a:cs typeface="Meiryo" charset="-128"/>
              </a:rPr>
              <a:t>見かけ上</a:t>
            </a:r>
            <a:r>
              <a:rPr lang="en-US" altLang="ja-JP" sz="1800" dirty="0">
                <a:solidFill>
                  <a:schemeClr val="bg1"/>
                </a:solidFill>
                <a:latin typeface="Meiryo" charset="-128"/>
                <a:ea typeface="Meiryo" charset="-128"/>
                <a:cs typeface="Meiryo" charset="-128"/>
              </a:rPr>
              <a:t>”</a:t>
            </a:r>
          </a:p>
          <a:p>
            <a:pPr algn="ctr">
              <a:spcBef>
                <a:spcPts val="0"/>
              </a:spcBef>
            </a:pPr>
            <a:r>
              <a:rPr lang="ja-JP" altLang="en-US" sz="1800" dirty="0">
                <a:solidFill>
                  <a:schemeClr val="bg1"/>
                </a:solidFill>
                <a:latin typeface="Meiryo" charset="-128"/>
                <a:ea typeface="Meiryo" charset="-128"/>
                <a:cs typeface="Meiryo" charset="-128"/>
              </a:rPr>
              <a:t>同時使用できる</a:t>
            </a:r>
          </a:p>
        </p:txBody>
      </p:sp>
      <p:sp>
        <p:nvSpPr>
          <p:cNvPr id="76" name="正方形/長方形 75"/>
          <p:cNvSpPr/>
          <p:nvPr/>
        </p:nvSpPr>
        <p:spPr bwMode="auto">
          <a:xfrm>
            <a:off x="485110" y="5638800"/>
            <a:ext cx="5001290" cy="381000"/>
          </a:xfrm>
          <a:prstGeom prst="rect">
            <a:avLst/>
          </a:prstGeom>
          <a:solidFill>
            <a:schemeClr val="bg1">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a:solidFill>
                  <a:srgbClr val="FFFFFF"/>
                </a:solidFill>
                <a:latin typeface="Meiryo" charset="-128"/>
                <a:ea typeface="Meiryo" charset="-128"/>
                <a:cs typeface="Meiryo" charset="-128"/>
              </a:rPr>
              <a:t>個別の</a:t>
            </a: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a:solidFill>
                  <a:srgbClr val="FFFFFF"/>
                </a:solidFill>
                <a:latin typeface="Meiryo" charset="-128"/>
                <a:ea typeface="Meiryo" charset="-128"/>
                <a:cs typeface="Meiryo" charset="-128"/>
              </a:rPr>
              <a:t>個別の</a:t>
            </a: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a:solidFill>
                  <a:srgbClr val="FFFFFF"/>
                </a:solidFill>
                <a:latin typeface="Meiryo" charset="-128"/>
                <a:ea typeface="Meiryo" charset="-128"/>
                <a:cs typeface="Meiryo" charset="-128"/>
              </a:rPr>
              <a:t>個別の</a:t>
            </a: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a:ln>
                <a:noFill/>
              </a:ln>
              <a:solidFill>
                <a:srgbClr val="FFFFFF"/>
              </a:solidFill>
              <a:effectLst/>
              <a:latin typeface="Meiryo" charset="-128"/>
              <a:ea typeface="Meiryo" charset="-128"/>
              <a:cs typeface="Meiryo" charset="-128"/>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a:ln>
                <a:noFill/>
              </a:ln>
              <a:solidFill>
                <a:srgbClr val="FFFFFF"/>
              </a:solidFill>
              <a:effectLst/>
              <a:latin typeface="Meiryo" charset="-128"/>
              <a:ea typeface="Meiryo" charset="-128"/>
              <a:cs typeface="Meiryo" charset="-128"/>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a:ln>
                <a:noFill/>
              </a:ln>
              <a:solidFill>
                <a:srgbClr val="FFFFFF"/>
              </a:solidFill>
              <a:effectLst/>
              <a:latin typeface="Meiryo" charset="-128"/>
              <a:ea typeface="Meiryo" charset="-128"/>
              <a:cs typeface="Meiryo" charset="-128"/>
            </a:endParaRPr>
          </a:p>
        </p:txBody>
      </p:sp>
      <p:sp>
        <p:nvSpPr>
          <p:cNvPr id="86" name="四角形吹き出し 85"/>
          <p:cNvSpPr/>
          <p:nvPr/>
        </p:nvSpPr>
        <p:spPr bwMode="auto">
          <a:xfrm>
            <a:off x="5867400" y="2514600"/>
            <a:ext cx="2667000" cy="990600"/>
          </a:xfrm>
          <a:prstGeom prst="wedgeRectCallout">
            <a:avLst>
              <a:gd name="adj1" fmla="val -56972"/>
              <a:gd name="adj2" fmla="val 84953"/>
            </a:avLst>
          </a:prstGeom>
          <a:solidFill>
            <a:srgbClr val="00905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Meiryo" charset="-128"/>
                <a:ea typeface="Meiryo" charset="-128"/>
                <a:cs typeface="Meiryo" charset="-128"/>
              </a:rPr>
              <a:t>“</a:t>
            </a:r>
            <a:r>
              <a:rPr lang="ja-JP" altLang="en-US" sz="1800" dirty="0">
                <a:solidFill>
                  <a:srgbClr val="FFFFFF"/>
                </a:solidFill>
                <a:latin typeface="Meiryo" charset="-128"/>
                <a:ea typeface="Meiryo" charset="-128"/>
                <a:cs typeface="Meiryo" charset="-128"/>
              </a:rPr>
              <a:t>見かけ上</a:t>
            </a:r>
            <a:r>
              <a:rPr lang="en-US" altLang="ja-JP" sz="1800" dirty="0">
                <a:solidFill>
                  <a:srgbClr val="FFFFFF"/>
                </a:solidFill>
                <a:latin typeface="Meiryo" charset="-128"/>
                <a:ea typeface="Meiryo" charset="-128"/>
                <a:cs typeface="Meiryo" charset="-128"/>
              </a:rPr>
              <a:t>”</a:t>
            </a:r>
          </a:p>
          <a:p>
            <a:pPr algn="ctr">
              <a:spcBef>
                <a:spcPts val="0"/>
              </a:spcBef>
            </a:pPr>
            <a:r>
              <a:rPr lang="ja-JP" altLang="en-US" sz="1800" dirty="0">
                <a:solidFill>
                  <a:srgbClr val="FFFFFF"/>
                </a:solidFill>
                <a:latin typeface="Meiryo" charset="-128"/>
                <a:ea typeface="Meiryo" charset="-128"/>
                <a:cs typeface="Meiryo" charset="-128"/>
              </a:rPr>
              <a:t>別々の資源として</a:t>
            </a:r>
            <a:endParaRPr lang="en-US" altLang="ja-JP" sz="1800" dirty="0">
              <a:solidFill>
                <a:srgbClr val="FFFFFF"/>
              </a:solidFill>
              <a:latin typeface="Meiryo" charset="-128"/>
              <a:ea typeface="Meiryo" charset="-128"/>
              <a:cs typeface="Meiryo" charset="-128"/>
            </a:endParaRPr>
          </a:p>
          <a:p>
            <a:pPr algn="ctr">
              <a:spcBef>
                <a:spcPts val="0"/>
              </a:spcBef>
            </a:pPr>
            <a:r>
              <a:rPr lang="ja-JP" altLang="en-US" sz="1800" dirty="0">
                <a:solidFill>
                  <a:srgbClr val="FFFFFF"/>
                </a:solidFill>
                <a:latin typeface="Meiryo" charset="-128"/>
                <a:ea typeface="Meiryo" charset="-128"/>
                <a:cs typeface="Meiryo" charset="-128"/>
              </a:rPr>
              <a:t>使用できる</a:t>
            </a:r>
          </a:p>
        </p:txBody>
      </p:sp>
      <p:sp>
        <p:nvSpPr>
          <p:cNvPr id="11" name="タイトル 10"/>
          <p:cNvSpPr>
            <a:spLocks noGrp="1"/>
          </p:cNvSpPr>
          <p:nvPr>
            <p:ph type="title"/>
          </p:nvPr>
        </p:nvSpPr>
        <p:spPr>
          <a:xfrm>
            <a:off x="152400" y="152400"/>
            <a:ext cx="8991600" cy="533400"/>
          </a:xfrm>
        </p:spPr>
        <p:txBody>
          <a:bodyPr/>
          <a:lstStyle/>
          <a:p>
            <a:r>
              <a:rPr kumimoji="1" lang="ja-JP" altLang="en-US" dirty="0">
                <a:effectLst/>
              </a:rPr>
              <a:t>仮想化の誕生</a:t>
            </a:r>
            <a:r>
              <a:rPr kumimoji="1" lang="en-US" altLang="ja-JP" dirty="0">
                <a:effectLst/>
              </a:rPr>
              <a:t>(2) </a:t>
            </a:r>
            <a:r>
              <a:rPr kumimoji="1" lang="ja-JP" altLang="en-US" sz="2800" dirty="0">
                <a:effectLst/>
              </a:rPr>
              <a:t>コンピューターを共同利用する技術</a:t>
            </a: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a:solidFill>
                  <a:srgbClr val="FFFFFF"/>
                </a:solidFill>
                <a:latin typeface="Meiryo" charset="-128"/>
                <a:ea typeface="Meiryo" charset="-128"/>
                <a:cs typeface="Meiryo" charset="-128"/>
              </a:rPr>
              <a:t>仮想化ソフトウェア</a:t>
            </a: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Meiryo" charset="-128"/>
                <a:ea typeface="Meiryo" charset="-128"/>
                <a:cs typeface="Meiryo" charset="-128"/>
              </a:rPr>
              <a:t>ハイパーバイザ </a:t>
            </a:r>
            <a:r>
              <a:rPr kumimoji="1" lang="en-US" altLang="ja-JP" sz="1600" dirty="0">
                <a:solidFill>
                  <a:srgbClr val="800000"/>
                </a:solidFill>
                <a:latin typeface="Meiryo" charset="-128"/>
                <a:ea typeface="Meiryo" charset="-128"/>
                <a:cs typeface="Meiryo" charset="-128"/>
              </a:rPr>
              <a:t>(hypervisor)</a:t>
            </a:r>
            <a:endParaRPr kumimoji="1" lang="ja-JP" altLang="en-US" sz="1600" dirty="0">
              <a:solidFill>
                <a:srgbClr val="800000"/>
              </a:solidFill>
              <a:latin typeface="Meiryo" charset="-128"/>
              <a:ea typeface="Meiryo" charset="-128"/>
              <a:cs typeface="Meiryo" charset="-128"/>
            </a:endParaRPr>
          </a:p>
        </p:txBody>
      </p:sp>
    </p:spTree>
    <p:extLst>
      <p:ext uri="{BB962C8B-B14F-4D97-AF65-F5344CB8AC3E}">
        <p14:creationId xmlns:p14="http://schemas.microsoft.com/office/powerpoint/2010/main" val="13577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304548"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413485"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7199398" y="131455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7974167"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右矢印 63"/>
          <p:cNvSpPr/>
          <p:nvPr/>
        </p:nvSpPr>
        <p:spPr>
          <a:xfrm>
            <a:off x="867064" y="2919105"/>
            <a:ext cx="1290457" cy="235573"/>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利用形態の歴史的変遷</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5" name="正方形/長方形 4"/>
          <p:cNvSpPr/>
          <p:nvPr/>
        </p:nvSpPr>
        <p:spPr>
          <a:xfrm>
            <a:off x="457200"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51185"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304548"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65484" y="5130411"/>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65484" y="186099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71498"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349039"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132596"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559469"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1337010"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120567"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65484" y="6031505"/>
            <a:ext cx="398531" cy="455164"/>
            <a:chOff x="565484" y="2886304"/>
            <a:chExt cx="398531" cy="455164"/>
          </a:xfrm>
        </p:grpSpPr>
        <p:grpSp>
          <p:nvGrpSpPr>
            <p:cNvPr id="18" name="図形グループ 17"/>
            <p:cNvGrpSpPr/>
            <p:nvPr/>
          </p:nvGrpSpPr>
          <p:grpSpPr>
            <a:xfrm>
              <a:off x="565484" y="2886304"/>
              <a:ext cx="398531" cy="387786"/>
              <a:chOff x="758730" y="3198675"/>
              <a:chExt cx="702795" cy="688305"/>
            </a:xfrm>
          </p:grpSpPr>
          <p:sp>
            <p:nvSpPr>
              <p:cNvPr id="20" name="角丸四角形 1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22"/>
            <p:cNvGrpSpPr/>
            <p:nvPr/>
          </p:nvGrpSpPr>
          <p:grpSpPr>
            <a:xfrm>
              <a:off x="695604" y="2996289"/>
              <a:ext cx="150692" cy="345179"/>
              <a:chOff x="1946324" y="4125162"/>
              <a:chExt cx="969964" cy="2007872"/>
            </a:xfrm>
          </p:grpSpPr>
          <p:sp>
            <p:nvSpPr>
              <p:cNvPr id="24" name="円/楕円 2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7" name="図形グループ 26"/>
          <p:cNvGrpSpPr/>
          <p:nvPr/>
        </p:nvGrpSpPr>
        <p:grpSpPr>
          <a:xfrm>
            <a:off x="1437029" y="6031002"/>
            <a:ext cx="398531" cy="455164"/>
            <a:chOff x="565484" y="2886304"/>
            <a:chExt cx="398531" cy="455164"/>
          </a:xfrm>
        </p:grpSpPr>
        <p:grpSp>
          <p:nvGrpSpPr>
            <p:cNvPr id="28" name="図形グループ 27"/>
            <p:cNvGrpSpPr/>
            <p:nvPr/>
          </p:nvGrpSpPr>
          <p:grpSpPr>
            <a:xfrm>
              <a:off x="565484" y="2886304"/>
              <a:ext cx="398531" cy="387786"/>
              <a:chOff x="758730" y="3198675"/>
              <a:chExt cx="702795" cy="688305"/>
            </a:xfrm>
          </p:grpSpPr>
          <p:sp>
            <p:nvSpPr>
              <p:cNvPr id="32" name="角丸四角形 3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角丸四角形 3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台形 3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695604" y="2996289"/>
              <a:ext cx="150692" cy="345179"/>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35" name="図形グループ 34"/>
          <p:cNvGrpSpPr/>
          <p:nvPr/>
        </p:nvGrpSpPr>
        <p:grpSpPr>
          <a:xfrm>
            <a:off x="2314592" y="6031505"/>
            <a:ext cx="398531" cy="455164"/>
            <a:chOff x="565484" y="2886304"/>
            <a:chExt cx="398531" cy="455164"/>
          </a:xfrm>
        </p:grpSpPr>
        <p:grpSp>
          <p:nvGrpSpPr>
            <p:cNvPr id="36" name="図形グループ 35"/>
            <p:cNvGrpSpPr/>
            <p:nvPr/>
          </p:nvGrpSpPr>
          <p:grpSpPr>
            <a:xfrm>
              <a:off x="565484" y="2886304"/>
              <a:ext cx="398531" cy="387786"/>
              <a:chOff x="758730" y="3198675"/>
              <a:chExt cx="702795" cy="688305"/>
            </a:xfrm>
          </p:grpSpPr>
          <p:sp>
            <p:nvSpPr>
              <p:cNvPr id="40" name="角丸四角形 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台形 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695604" y="2996289"/>
              <a:ext cx="150692" cy="345179"/>
              <a:chOff x="1946324" y="4125162"/>
              <a:chExt cx="969964" cy="2007872"/>
            </a:xfrm>
          </p:grpSpPr>
          <p:sp>
            <p:nvSpPr>
              <p:cNvPr id="38" name="円/楕円 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45" name="図形グループ 44"/>
          <p:cNvGrpSpPr/>
          <p:nvPr/>
        </p:nvGrpSpPr>
        <p:grpSpPr>
          <a:xfrm>
            <a:off x="694101" y="282358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1186318" y="2823582"/>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1655595" y="282358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 name="フローチャート: 複数書類 56"/>
          <p:cNvSpPr/>
          <p:nvPr/>
        </p:nvSpPr>
        <p:spPr>
          <a:xfrm>
            <a:off x="2194277" y="2823581"/>
            <a:ext cx="512831" cy="400800"/>
          </a:xfrm>
          <a:prstGeom prst="flowChartMultidocument">
            <a:avLst/>
          </a:prstGeom>
          <a:solidFill>
            <a:srgbClr val="FFFBD2"/>
          </a:solidFill>
          <a:ln>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フローチャート: カード 57"/>
          <p:cNvSpPr/>
          <p:nvPr/>
        </p:nvSpPr>
        <p:spPr>
          <a:xfrm>
            <a:off x="760219"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400" dirty="0">
              <a:solidFill>
                <a:srgbClr val="FFFFFF"/>
              </a:solidFill>
              <a:latin typeface="ＭＳ Ｐゴシック"/>
              <a:ea typeface="ＭＳ Ｐゴシック"/>
              <a:cs typeface="ＭＳ Ｐゴシック"/>
            </a:endParaRPr>
          </a:p>
        </p:txBody>
      </p:sp>
      <p:sp>
        <p:nvSpPr>
          <p:cNvPr id="59" name="フローチャート: カード 58"/>
          <p:cNvSpPr/>
          <p:nvPr/>
        </p:nvSpPr>
        <p:spPr>
          <a:xfrm>
            <a:off x="1238685"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フローチャート: カード 59"/>
          <p:cNvSpPr/>
          <p:nvPr/>
        </p:nvSpPr>
        <p:spPr>
          <a:xfrm>
            <a:off x="1718503"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四角形吹き出し 60"/>
          <p:cNvSpPr/>
          <p:nvPr/>
        </p:nvSpPr>
        <p:spPr>
          <a:xfrm>
            <a:off x="853312" y="2698138"/>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3</a:t>
            </a:r>
            <a:endParaRPr kumimoji="1" lang="ja-JP" altLang="en-US" sz="800" dirty="0">
              <a:solidFill>
                <a:srgbClr val="FFFFFF"/>
              </a:solidFill>
              <a:latin typeface="ＭＳ Ｐゴシック"/>
              <a:ea typeface="ＭＳ Ｐゴシック"/>
              <a:cs typeface="ＭＳ Ｐゴシック"/>
            </a:endParaRPr>
          </a:p>
        </p:txBody>
      </p:sp>
      <p:sp>
        <p:nvSpPr>
          <p:cNvPr id="62" name="四角形吹き出し 61"/>
          <p:cNvSpPr/>
          <p:nvPr/>
        </p:nvSpPr>
        <p:spPr>
          <a:xfrm>
            <a:off x="1340651"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2</a:t>
            </a:r>
            <a:endParaRPr kumimoji="1" lang="ja-JP" altLang="en-US" sz="800" dirty="0">
              <a:solidFill>
                <a:srgbClr val="FFFFFF"/>
              </a:solidFill>
              <a:latin typeface="ＭＳ Ｐゴシック"/>
              <a:ea typeface="ＭＳ Ｐゴシック"/>
              <a:cs typeface="ＭＳ Ｐゴシック"/>
            </a:endParaRPr>
          </a:p>
        </p:txBody>
      </p:sp>
      <p:sp>
        <p:nvSpPr>
          <p:cNvPr id="63" name="四角形吹き出し 62"/>
          <p:cNvSpPr/>
          <p:nvPr/>
        </p:nvSpPr>
        <p:spPr>
          <a:xfrm>
            <a:off x="1812595"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1</a:t>
            </a:r>
            <a:endParaRPr kumimoji="1" lang="ja-JP" altLang="en-US" sz="800" dirty="0">
              <a:solidFill>
                <a:srgbClr val="FFFFFF"/>
              </a:solidFill>
              <a:latin typeface="ＭＳ Ｐゴシック"/>
              <a:ea typeface="ＭＳ Ｐゴシック"/>
              <a:cs typeface="ＭＳ Ｐゴシック"/>
            </a:endParaRPr>
          </a:p>
        </p:txBody>
      </p:sp>
      <p:sp>
        <p:nvSpPr>
          <p:cNvPr id="65" name="環状矢印 64"/>
          <p:cNvSpPr/>
          <p:nvPr/>
        </p:nvSpPr>
        <p:spPr>
          <a:xfrm>
            <a:off x="1903191" y="2123847"/>
            <a:ext cx="638129" cy="1324177"/>
          </a:xfrm>
          <a:prstGeom prst="circularArrow">
            <a:avLst>
              <a:gd name="adj1" fmla="val 12500"/>
              <a:gd name="adj2" fmla="val 1142319"/>
              <a:gd name="adj3" fmla="val 20457681"/>
              <a:gd name="adj4" fmla="val 12788449"/>
              <a:gd name="adj5" fmla="val 125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5" idx="2"/>
            <a:endCxn id="20" idx="0"/>
          </p:cNvCxnSpPr>
          <p:nvPr/>
        </p:nvCxnSpPr>
        <p:spPr>
          <a:xfrm flipH="1">
            <a:off x="756509" y="5527453"/>
            <a:ext cx="891817" cy="504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直線コネクタ 67"/>
          <p:cNvCxnSpPr>
            <a:stCxn id="5" idx="2"/>
            <a:endCxn id="32" idx="0"/>
          </p:cNvCxnSpPr>
          <p:nvPr/>
        </p:nvCxnSpPr>
        <p:spPr>
          <a:xfrm flipH="1">
            <a:off x="1628054" y="5527453"/>
            <a:ext cx="20272"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5" idx="2"/>
            <a:endCxn id="40" idx="0"/>
          </p:cNvCxnSpPr>
          <p:nvPr/>
        </p:nvCxnSpPr>
        <p:spPr>
          <a:xfrm>
            <a:off x="1648326" y="5527453"/>
            <a:ext cx="857291" cy="504052"/>
          </a:xfrm>
          <a:prstGeom prst="line">
            <a:avLst/>
          </a:prstGeom>
        </p:spPr>
        <p:style>
          <a:lnRef idx="2">
            <a:schemeClr val="accent1"/>
          </a:lnRef>
          <a:fillRef idx="0">
            <a:schemeClr val="accent1"/>
          </a:fillRef>
          <a:effectRef idx="1">
            <a:schemeClr val="accent1"/>
          </a:effectRef>
          <a:fontRef idx="minor">
            <a:schemeClr val="tx1"/>
          </a:fontRef>
        </p:style>
      </p:cxnSp>
      <p:sp>
        <p:nvSpPr>
          <p:cNvPr id="75" name="正方形/長方形 74"/>
          <p:cNvSpPr/>
          <p:nvPr/>
        </p:nvSpPr>
        <p:spPr>
          <a:xfrm>
            <a:off x="6443399"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6" name="正方形/長方形 75"/>
          <p:cNvSpPr/>
          <p:nvPr/>
        </p:nvSpPr>
        <p:spPr>
          <a:xfrm>
            <a:off x="6443400" y="1427669"/>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7" name="正方形/長方形 76"/>
          <p:cNvSpPr/>
          <p:nvPr/>
        </p:nvSpPr>
        <p:spPr>
          <a:xfrm>
            <a:off x="7231684" y="1427669"/>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8" name="正方形/長方形 77"/>
          <p:cNvSpPr/>
          <p:nvPr/>
        </p:nvSpPr>
        <p:spPr>
          <a:xfrm>
            <a:off x="8012175" y="1427669"/>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6413071" y="2778748"/>
            <a:ext cx="398531" cy="455164"/>
            <a:chOff x="565484" y="2886304"/>
            <a:chExt cx="398531" cy="455164"/>
          </a:xfrm>
        </p:grpSpPr>
        <p:grpSp>
          <p:nvGrpSpPr>
            <p:cNvPr id="80" name="図形グループ 79"/>
            <p:cNvGrpSpPr/>
            <p:nvPr/>
          </p:nvGrpSpPr>
          <p:grpSpPr>
            <a:xfrm>
              <a:off x="565484" y="2886304"/>
              <a:ext cx="398531" cy="387786"/>
              <a:chOff x="758730" y="3198675"/>
              <a:chExt cx="702795" cy="688305"/>
            </a:xfrm>
          </p:grpSpPr>
          <p:sp>
            <p:nvSpPr>
              <p:cNvPr id="84" name="角丸四角形 8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台形 8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a:off x="695604" y="2996289"/>
              <a:ext cx="150692" cy="345179"/>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7" name="図形グループ 86"/>
          <p:cNvGrpSpPr/>
          <p:nvPr/>
        </p:nvGrpSpPr>
        <p:grpSpPr>
          <a:xfrm>
            <a:off x="7284616" y="2778245"/>
            <a:ext cx="398531" cy="455164"/>
            <a:chOff x="565484" y="2886304"/>
            <a:chExt cx="398531" cy="455164"/>
          </a:xfrm>
        </p:grpSpPr>
        <p:grpSp>
          <p:nvGrpSpPr>
            <p:cNvPr id="88" name="図形グループ 87"/>
            <p:cNvGrpSpPr/>
            <p:nvPr/>
          </p:nvGrpSpPr>
          <p:grpSpPr>
            <a:xfrm>
              <a:off x="565484" y="2886304"/>
              <a:ext cx="398531" cy="387786"/>
              <a:chOff x="758730" y="3198675"/>
              <a:chExt cx="702795" cy="688305"/>
            </a:xfrm>
          </p:grpSpPr>
          <p:sp>
            <p:nvSpPr>
              <p:cNvPr id="92" name="角丸四角形 9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角丸四角形 9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台形 9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9" name="図形グループ 88"/>
            <p:cNvGrpSpPr/>
            <p:nvPr/>
          </p:nvGrpSpPr>
          <p:grpSpPr>
            <a:xfrm>
              <a:off x="695604" y="2996289"/>
              <a:ext cx="150692" cy="345179"/>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5" name="図形グループ 94"/>
          <p:cNvGrpSpPr/>
          <p:nvPr/>
        </p:nvGrpSpPr>
        <p:grpSpPr>
          <a:xfrm>
            <a:off x="8162179" y="2778748"/>
            <a:ext cx="398531" cy="455164"/>
            <a:chOff x="565484" y="2886304"/>
            <a:chExt cx="398531" cy="455164"/>
          </a:xfrm>
        </p:grpSpPr>
        <p:grpSp>
          <p:nvGrpSpPr>
            <p:cNvPr id="96" name="図形グループ 95"/>
            <p:cNvGrpSpPr/>
            <p:nvPr/>
          </p:nvGrpSpPr>
          <p:grpSpPr>
            <a:xfrm>
              <a:off x="565484" y="2886304"/>
              <a:ext cx="398531" cy="387786"/>
              <a:chOff x="758730" y="3198675"/>
              <a:chExt cx="702795" cy="688305"/>
            </a:xfrm>
          </p:grpSpPr>
          <p:sp>
            <p:nvSpPr>
              <p:cNvPr id="100" name="角丸四角形 9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角丸四角形 10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台形 10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7" name="図形グループ 96"/>
            <p:cNvGrpSpPr/>
            <p:nvPr/>
          </p:nvGrpSpPr>
          <p:grpSpPr>
            <a:xfrm>
              <a:off x="695604" y="2996289"/>
              <a:ext cx="150692" cy="345179"/>
              <a:chOff x="1946324" y="4125162"/>
              <a:chExt cx="969964" cy="2007872"/>
            </a:xfrm>
          </p:grpSpPr>
          <p:sp>
            <p:nvSpPr>
              <p:cNvPr id="98" name="円/楕円 9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フローチャート: 論理積ゲート 9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3" name="直線コネクタ 102"/>
          <p:cNvCxnSpPr>
            <a:stCxn id="7" idx="2"/>
            <a:endCxn id="84" idx="0"/>
          </p:cNvCxnSpPr>
          <p:nvPr/>
        </p:nvCxnSpPr>
        <p:spPr>
          <a:xfrm flipH="1">
            <a:off x="6604096" y="2275199"/>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直線コネクタ 103"/>
          <p:cNvCxnSpPr>
            <a:stCxn id="7" idx="2"/>
            <a:endCxn id="92" idx="0"/>
          </p:cNvCxnSpPr>
          <p:nvPr/>
        </p:nvCxnSpPr>
        <p:spPr>
          <a:xfrm flipH="1">
            <a:off x="7475641" y="2275199"/>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7" idx="2"/>
            <a:endCxn id="100" idx="0"/>
          </p:cNvCxnSpPr>
          <p:nvPr/>
        </p:nvCxnSpPr>
        <p:spPr>
          <a:xfrm>
            <a:off x="7495674" y="2275199"/>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127" name="正方形/長方形 126"/>
          <p:cNvSpPr/>
          <p:nvPr/>
        </p:nvSpPr>
        <p:spPr>
          <a:xfrm>
            <a:off x="7232225" y="1677725"/>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8" name="正方形/長方形 127"/>
          <p:cNvSpPr/>
          <p:nvPr/>
        </p:nvSpPr>
        <p:spPr>
          <a:xfrm>
            <a:off x="8008735"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510783" y="1918001"/>
            <a:ext cx="402674" cy="276999"/>
          </a:xfrm>
          <a:prstGeom prst="rect">
            <a:avLst/>
          </a:prstGeom>
          <a:noFill/>
        </p:spPr>
        <p:txBody>
          <a:bodyPr wrap="none" rtlCol="0">
            <a:spAutoFit/>
          </a:bodyPr>
          <a:lstStyle/>
          <a:p>
            <a:pPr algn="ctr"/>
            <a:r>
              <a:rPr kumimoji="1" lang="en-US" altLang="ja-JP" sz="1200" dirty="0">
                <a:solidFill>
                  <a:schemeClr val="bg1"/>
                </a:solidFill>
              </a:rPr>
              <a:t>VM</a:t>
            </a:r>
            <a:endParaRPr kumimoji="1" lang="ja-JP" altLang="en-US" sz="1200" dirty="0">
              <a:solidFill>
                <a:schemeClr val="bg1"/>
              </a:solidFill>
            </a:endParaRPr>
          </a:p>
        </p:txBody>
      </p:sp>
      <p:sp>
        <p:nvSpPr>
          <p:cNvPr id="130" name="テキスト ボックス 129"/>
          <p:cNvSpPr txBox="1"/>
          <p:nvPr/>
        </p:nvSpPr>
        <p:spPr>
          <a:xfrm>
            <a:off x="7284616" y="1905692"/>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131" name="テキスト ボックス 130"/>
          <p:cNvSpPr txBox="1"/>
          <p:nvPr/>
        </p:nvSpPr>
        <p:spPr>
          <a:xfrm>
            <a:off x="8068899" y="1917328"/>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133" name="正方形/長方形 132"/>
          <p:cNvSpPr/>
          <p:nvPr/>
        </p:nvSpPr>
        <p:spPr>
          <a:xfrm>
            <a:off x="3375558" y="1120167"/>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4196663" y="1116552"/>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007136" y="1120167"/>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414261"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37" name="正方形/長方形 136"/>
          <p:cNvSpPr/>
          <p:nvPr/>
        </p:nvSpPr>
        <p:spPr>
          <a:xfrm>
            <a:off x="3410940" y="1306504"/>
            <a:ext cx="692826"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8" name="正方形/長方形 137"/>
          <p:cNvSpPr/>
          <p:nvPr/>
        </p:nvSpPr>
        <p:spPr>
          <a:xfrm>
            <a:off x="4232039" y="1306273"/>
            <a:ext cx="68245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9" name="正方形/長方形 138"/>
          <p:cNvSpPr/>
          <p:nvPr/>
        </p:nvSpPr>
        <p:spPr>
          <a:xfrm>
            <a:off x="5055612" y="1306504"/>
            <a:ext cx="66787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40" name="図形グループ 139"/>
          <p:cNvGrpSpPr/>
          <p:nvPr/>
        </p:nvGrpSpPr>
        <p:grpSpPr>
          <a:xfrm>
            <a:off x="3484080" y="2774961"/>
            <a:ext cx="398531" cy="455164"/>
            <a:chOff x="565484" y="2886304"/>
            <a:chExt cx="398531" cy="455164"/>
          </a:xfrm>
        </p:grpSpPr>
        <p:grpSp>
          <p:nvGrpSpPr>
            <p:cNvPr id="141" name="図形グループ 140"/>
            <p:cNvGrpSpPr/>
            <p:nvPr/>
          </p:nvGrpSpPr>
          <p:grpSpPr>
            <a:xfrm>
              <a:off x="565484" y="2886304"/>
              <a:ext cx="398531" cy="387786"/>
              <a:chOff x="758730" y="3198675"/>
              <a:chExt cx="702795" cy="688305"/>
            </a:xfrm>
          </p:grpSpPr>
          <p:sp>
            <p:nvSpPr>
              <p:cNvPr id="145" name="角丸四角形 14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角丸四角形 14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台形 14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695604" y="2996289"/>
              <a:ext cx="150692" cy="345179"/>
              <a:chOff x="1946324" y="4125162"/>
              <a:chExt cx="969964" cy="2007872"/>
            </a:xfrm>
          </p:grpSpPr>
          <p:sp>
            <p:nvSpPr>
              <p:cNvPr id="143" name="円/楕円 1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フローチャート: 論理積ゲート 1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8" name="図形グループ 147"/>
          <p:cNvGrpSpPr/>
          <p:nvPr/>
        </p:nvGrpSpPr>
        <p:grpSpPr>
          <a:xfrm>
            <a:off x="4355625" y="2774458"/>
            <a:ext cx="398531" cy="455164"/>
            <a:chOff x="565484" y="2886304"/>
            <a:chExt cx="398531" cy="455164"/>
          </a:xfrm>
        </p:grpSpPr>
        <p:grpSp>
          <p:nvGrpSpPr>
            <p:cNvPr id="149" name="図形グループ 148"/>
            <p:cNvGrpSpPr/>
            <p:nvPr/>
          </p:nvGrpSpPr>
          <p:grpSpPr>
            <a:xfrm>
              <a:off x="565484" y="2886304"/>
              <a:ext cx="398531" cy="387786"/>
              <a:chOff x="758730" y="3198675"/>
              <a:chExt cx="702795" cy="688305"/>
            </a:xfrm>
          </p:grpSpPr>
          <p:sp>
            <p:nvSpPr>
              <p:cNvPr id="153" name="角丸四角形 15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角丸四角形 15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台形 15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695604" y="2996289"/>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6" name="図形グループ 155"/>
          <p:cNvGrpSpPr/>
          <p:nvPr/>
        </p:nvGrpSpPr>
        <p:grpSpPr>
          <a:xfrm>
            <a:off x="5233188" y="2774961"/>
            <a:ext cx="398531" cy="455164"/>
            <a:chOff x="565484" y="2886304"/>
            <a:chExt cx="398531" cy="455164"/>
          </a:xfrm>
        </p:grpSpPr>
        <p:grpSp>
          <p:nvGrpSpPr>
            <p:cNvPr id="157" name="図形グループ 156"/>
            <p:cNvGrpSpPr/>
            <p:nvPr/>
          </p:nvGrpSpPr>
          <p:grpSpPr>
            <a:xfrm>
              <a:off x="565484" y="2886304"/>
              <a:ext cx="398531" cy="387786"/>
              <a:chOff x="758730" y="3198675"/>
              <a:chExt cx="702795" cy="688305"/>
            </a:xfrm>
          </p:grpSpPr>
          <p:sp>
            <p:nvSpPr>
              <p:cNvPr id="161" name="角丸四角形 16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角丸四角形 16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台形 16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8" name="図形グループ 157"/>
            <p:cNvGrpSpPr/>
            <p:nvPr/>
          </p:nvGrpSpPr>
          <p:grpSpPr>
            <a:xfrm>
              <a:off x="695604" y="2996289"/>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64" name="直線コネクタ 163"/>
          <p:cNvCxnSpPr>
            <a:stCxn id="133" idx="2"/>
            <a:endCxn id="145" idx="0"/>
          </p:cNvCxnSpPr>
          <p:nvPr/>
        </p:nvCxnSpPr>
        <p:spPr>
          <a:xfrm flipH="1">
            <a:off x="3675105" y="2267499"/>
            <a:ext cx="75790" cy="507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直線コネクタ 164"/>
          <p:cNvCxnSpPr>
            <a:stCxn id="134" idx="2"/>
          </p:cNvCxnSpPr>
          <p:nvPr/>
        </p:nvCxnSpPr>
        <p:spPr>
          <a:xfrm>
            <a:off x="4572000" y="2263884"/>
            <a:ext cx="9843" cy="510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直線コネクタ 165"/>
          <p:cNvCxnSpPr>
            <a:stCxn id="135" idx="2"/>
            <a:endCxn id="161" idx="0"/>
          </p:cNvCxnSpPr>
          <p:nvPr/>
        </p:nvCxnSpPr>
        <p:spPr>
          <a:xfrm>
            <a:off x="5382473" y="2267499"/>
            <a:ext cx="41740" cy="507462"/>
          </a:xfrm>
          <a:prstGeom prst="line">
            <a:avLst/>
          </a:prstGeom>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4233824" y="1855491"/>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68" name="正方形/長方形 167"/>
          <p:cNvSpPr/>
          <p:nvPr/>
        </p:nvSpPr>
        <p:spPr>
          <a:xfrm>
            <a:off x="5050493"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75" name="正方形/長方形 174"/>
          <p:cNvSpPr/>
          <p:nvPr/>
        </p:nvSpPr>
        <p:spPr>
          <a:xfrm>
            <a:off x="3380874"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3489811"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正方形/長方形 176"/>
          <p:cNvSpPr/>
          <p:nvPr/>
        </p:nvSpPr>
        <p:spPr>
          <a:xfrm>
            <a:off x="4275724" y="4566808"/>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050493"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3519725"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80" name="正方形/長方形 179"/>
          <p:cNvSpPr/>
          <p:nvPr/>
        </p:nvSpPr>
        <p:spPr>
          <a:xfrm>
            <a:off x="3519726" y="4679923"/>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1" name="正方形/長方形 180"/>
          <p:cNvSpPr/>
          <p:nvPr/>
        </p:nvSpPr>
        <p:spPr>
          <a:xfrm>
            <a:off x="4308010" y="4679923"/>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2" name="正方形/長方形 181"/>
          <p:cNvSpPr/>
          <p:nvPr/>
        </p:nvSpPr>
        <p:spPr>
          <a:xfrm>
            <a:off x="5088501" y="4679923"/>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83" name="図形グループ 182"/>
          <p:cNvGrpSpPr/>
          <p:nvPr/>
        </p:nvGrpSpPr>
        <p:grpSpPr>
          <a:xfrm>
            <a:off x="3489397" y="6031002"/>
            <a:ext cx="398531" cy="455164"/>
            <a:chOff x="565484" y="2886304"/>
            <a:chExt cx="398531" cy="455164"/>
          </a:xfrm>
        </p:grpSpPr>
        <p:grpSp>
          <p:nvGrpSpPr>
            <p:cNvPr id="184" name="図形グループ 183"/>
            <p:cNvGrpSpPr/>
            <p:nvPr/>
          </p:nvGrpSpPr>
          <p:grpSpPr>
            <a:xfrm>
              <a:off x="565484" y="2886304"/>
              <a:ext cx="398531" cy="387786"/>
              <a:chOff x="758730" y="3198675"/>
              <a:chExt cx="702795" cy="688305"/>
            </a:xfrm>
          </p:grpSpPr>
          <p:sp>
            <p:nvSpPr>
              <p:cNvPr id="188" name="角丸四角形 187"/>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角丸四角形 188"/>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台形 189"/>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5" name="図形グループ 184"/>
            <p:cNvGrpSpPr/>
            <p:nvPr/>
          </p:nvGrpSpPr>
          <p:grpSpPr>
            <a:xfrm>
              <a:off x="695604" y="2996289"/>
              <a:ext cx="150692" cy="345179"/>
              <a:chOff x="1946324" y="4125162"/>
              <a:chExt cx="969964" cy="2007872"/>
            </a:xfrm>
          </p:grpSpPr>
          <p:sp>
            <p:nvSpPr>
              <p:cNvPr id="186" name="円/楕円 18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フローチャート: 論理積ゲート 18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1" name="図形グループ 190"/>
          <p:cNvGrpSpPr/>
          <p:nvPr/>
        </p:nvGrpSpPr>
        <p:grpSpPr>
          <a:xfrm>
            <a:off x="4360942" y="6030499"/>
            <a:ext cx="398531" cy="455164"/>
            <a:chOff x="565484" y="2886304"/>
            <a:chExt cx="398531" cy="455164"/>
          </a:xfrm>
        </p:grpSpPr>
        <p:grpSp>
          <p:nvGrpSpPr>
            <p:cNvPr id="192" name="図形グループ 191"/>
            <p:cNvGrpSpPr/>
            <p:nvPr/>
          </p:nvGrpSpPr>
          <p:grpSpPr>
            <a:xfrm>
              <a:off x="565484" y="2886304"/>
              <a:ext cx="398531" cy="387786"/>
              <a:chOff x="758730" y="3198675"/>
              <a:chExt cx="702795" cy="688305"/>
            </a:xfrm>
          </p:grpSpPr>
          <p:sp>
            <p:nvSpPr>
              <p:cNvPr id="196" name="角丸四角形 19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角丸四角形 19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台形 19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3" name="図形グループ 192"/>
            <p:cNvGrpSpPr/>
            <p:nvPr/>
          </p:nvGrpSpPr>
          <p:grpSpPr>
            <a:xfrm>
              <a:off x="695604" y="2996289"/>
              <a:ext cx="150692" cy="345179"/>
              <a:chOff x="1946324" y="4125162"/>
              <a:chExt cx="969964" cy="2007872"/>
            </a:xfrm>
          </p:grpSpPr>
          <p:sp>
            <p:nvSpPr>
              <p:cNvPr id="194" name="円/楕円 19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フローチャート: 論理積ゲート 19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9" name="図形グループ 198"/>
          <p:cNvGrpSpPr/>
          <p:nvPr/>
        </p:nvGrpSpPr>
        <p:grpSpPr>
          <a:xfrm>
            <a:off x="5238505" y="6031002"/>
            <a:ext cx="398531" cy="455164"/>
            <a:chOff x="565484" y="2886304"/>
            <a:chExt cx="398531" cy="455164"/>
          </a:xfrm>
        </p:grpSpPr>
        <p:grpSp>
          <p:nvGrpSpPr>
            <p:cNvPr id="200" name="図形グループ 199"/>
            <p:cNvGrpSpPr/>
            <p:nvPr/>
          </p:nvGrpSpPr>
          <p:grpSpPr>
            <a:xfrm>
              <a:off x="565484" y="2886304"/>
              <a:ext cx="398531" cy="387786"/>
              <a:chOff x="758730" y="3198675"/>
              <a:chExt cx="702795" cy="688305"/>
            </a:xfrm>
          </p:grpSpPr>
          <p:sp>
            <p:nvSpPr>
              <p:cNvPr id="204" name="角丸四角形 20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角丸四角形 20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台形 20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1" name="図形グループ 200"/>
            <p:cNvGrpSpPr/>
            <p:nvPr/>
          </p:nvGrpSpPr>
          <p:grpSpPr>
            <a:xfrm>
              <a:off x="695604" y="2996289"/>
              <a:ext cx="150692" cy="345179"/>
              <a:chOff x="1946324" y="4125162"/>
              <a:chExt cx="969964" cy="2007872"/>
            </a:xfrm>
          </p:grpSpPr>
          <p:sp>
            <p:nvSpPr>
              <p:cNvPr id="202" name="円/楕円 2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07" name="直線コネクタ 206"/>
          <p:cNvCxnSpPr>
            <a:stCxn id="175" idx="2"/>
            <a:endCxn id="188" idx="0"/>
          </p:cNvCxnSpPr>
          <p:nvPr/>
        </p:nvCxnSpPr>
        <p:spPr>
          <a:xfrm flipH="1">
            <a:off x="3680422" y="5527453"/>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直線コネクタ 207"/>
          <p:cNvCxnSpPr>
            <a:stCxn id="175" idx="2"/>
            <a:endCxn id="196" idx="0"/>
          </p:cNvCxnSpPr>
          <p:nvPr/>
        </p:nvCxnSpPr>
        <p:spPr>
          <a:xfrm flipH="1">
            <a:off x="4551967" y="5527453"/>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9" name="直線コネクタ 208"/>
          <p:cNvCxnSpPr>
            <a:stCxn id="175" idx="2"/>
            <a:endCxn id="204" idx="0"/>
          </p:cNvCxnSpPr>
          <p:nvPr/>
        </p:nvCxnSpPr>
        <p:spPr>
          <a:xfrm>
            <a:off x="4572000" y="5527453"/>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210" name="正方形/長方形 209"/>
          <p:cNvSpPr/>
          <p:nvPr/>
        </p:nvSpPr>
        <p:spPr>
          <a:xfrm>
            <a:off x="4308551" y="4929979"/>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1" name="正方形/長方形 210"/>
          <p:cNvSpPr/>
          <p:nvPr/>
        </p:nvSpPr>
        <p:spPr>
          <a:xfrm>
            <a:off x="5085061"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2" name="テキスト ボックス 211"/>
          <p:cNvSpPr txBox="1"/>
          <p:nvPr/>
        </p:nvSpPr>
        <p:spPr>
          <a:xfrm>
            <a:off x="3587109" y="5170255"/>
            <a:ext cx="402674" cy="276999"/>
          </a:xfrm>
          <a:prstGeom prst="rect">
            <a:avLst/>
          </a:prstGeom>
          <a:noFill/>
        </p:spPr>
        <p:txBody>
          <a:bodyPr wrap="none" rtlCol="0">
            <a:spAutoFit/>
          </a:bodyPr>
          <a:lstStyle/>
          <a:p>
            <a:pPr algn="ctr"/>
            <a:r>
              <a:rPr kumimoji="1" lang="en-US" altLang="ja-JP" sz="1200" dirty="0">
                <a:solidFill>
                  <a:schemeClr val="bg1"/>
                </a:solidFill>
              </a:rPr>
              <a:t>VM</a:t>
            </a:r>
            <a:endParaRPr kumimoji="1" lang="ja-JP" altLang="en-US" sz="1200" dirty="0">
              <a:solidFill>
                <a:schemeClr val="bg1"/>
              </a:solidFill>
            </a:endParaRPr>
          </a:p>
        </p:txBody>
      </p:sp>
      <p:sp>
        <p:nvSpPr>
          <p:cNvPr id="213" name="テキスト ボックス 212"/>
          <p:cNvSpPr txBox="1"/>
          <p:nvPr/>
        </p:nvSpPr>
        <p:spPr>
          <a:xfrm>
            <a:off x="4360942" y="5157946"/>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214" name="テキスト ボックス 213"/>
          <p:cNvSpPr txBox="1"/>
          <p:nvPr/>
        </p:nvSpPr>
        <p:spPr>
          <a:xfrm>
            <a:off x="5145225" y="5169582"/>
            <a:ext cx="402674" cy="276999"/>
          </a:xfrm>
          <a:prstGeom prst="rect">
            <a:avLst/>
          </a:prstGeom>
          <a:noFill/>
        </p:spPr>
        <p:txBody>
          <a:bodyPr wrap="none" rtlCol="0">
            <a:spAutoFit/>
          </a:bodyPr>
          <a:lstStyle/>
          <a:p>
            <a:pPr algn="ctr"/>
            <a:r>
              <a:rPr kumimoji="1" lang="en-US" altLang="ja-JP" sz="1200">
                <a:solidFill>
                  <a:schemeClr val="bg1"/>
                </a:solidFill>
              </a:rPr>
              <a:t>VM</a:t>
            </a:r>
            <a:endParaRPr kumimoji="1" lang="ja-JP" altLang="en-US" sz="1200" dirty="0">
              <a:solidFill>
                <a:schemeClr val="bg1"/>
              </a:solidFill>
            </a:endParaRPr>
          </a:p>
        </p:txBody>
      </p:sp>
      <p:sp>
        <p:nvSpPr>
          <p:cNvPr id="215" name="正方形/長方形 214"/>
          <p:cNvSpPr/>
          <p:nvPr/>
        </p:nvSpPr>
        <p:spPr>
          <a:xfrm>
            <a:off x="6405788" y="513591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6397001" y="4568744"/>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7" name="正方形/長方形 216"/>
          <p:cNvSpPr/>
          <p:nvPr/>
        </p:nvSpPr>
        <p:spPr>
          <a:xfrm>
            <a:off x="7866615"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8" name="正方形/長方形 217"/>
          <p:cNvSpPr/>
          <p:nvPr/>
        </p:nvSpPr>
        <p:spPr>
          <a:xfrm>
            <a:off x="7136201"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9" name="正方形/長方形 218"/>
          <p:cNvSpPr/>
          <p:nvPr/>
        </p:nvSpPr>
        <p:spPr>
          <a:xfrm>
            <a:off x="6495891" y="4607805"/>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0" name="正方形/長方形 219"/>
          <p:cNvSpPr/>
          <p:nvPr/>
        </p:nvSpPr>
        <p:spPr>
          <a:xfrm>
            <a:off x="6494502" y="4773624"/>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1" name="正方形/長方形 220"/>
          <p:cNvSpPr/>
          <p:nvPr/>
        </p:nvSpPr>
        <p:spPr>
          <a:xfrm>
            <a:off x="7237533"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2" name="正方形/長方形 221"/>
          <p:cNvSpPr/>
          <p:nvPr/>
        </p:nvSpPr>
        <p:spPr>
          <a:xfrm>
            <a:off x="7236144"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3" name="正方形/長方形 222"/>
          <p:cNvSpPr/>
          <p:nvPr/>
        </p:nvSpPr>
        <p:spPr>
          <a:xfrm>
            <a:off x="7962271"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4" name="正方形/長方形 223"/>
          <p:cNvSpPr/>
          <p:nvPr/>
        </p:nvSpPr>
        <p:spPr>
          <a:xfrm>
            <a:off x="7960882"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401343" y="4891114"/>
            <a:ext cx="695048" cy="246221"/>
          </a:xfrm>
          <a:prstGeom prst="rect">
            <a:avLst/>
          </a:prstGeom>
          <a:noFill/>
        </p:spPr>
        <p:txBody>
          <a:bodyPr wrap="square" rtlCol="0">
            <a:spAutoFit/>
          </a:bodyPr>
          <a:lstStyle/>
          <a:p>
            <a:pPr algn="ctr"/>
            <a:r>
              <a:rPr kumimoji="1" lang="ja-JP" altLang="en-US" sz="1000">
                <a:solidFill>
                  <a:schemeClr val="accent6">
                    <a:lumMod val="50000"/>
                  </a:schemeClr>
                </a:solidFill>
              </a:rPr>
              <a:t>コンテナ</a:t>
            </a:r>
          </a:p>
        </p:txBody>
      </p:sp>
      <p:sp>
        <p:nvSpPr>
          <p:cNvPr id="226" name="テキスト ボックス 225"/>
          <p:cNvSpPr txBox="1"/>
          <p:nvPr/>
        </p:nvSpPr>
        <p:spPr>
          <a:xfrm>
            <a:off x="7133979" y="4891114"/>
            <a:ext cx="695048" cy="246221"/>
          </a:xfrm>
          <a:prstGeom prst="rect">
            <a:avLst/>
          </a:prstGeom>
          <a:noFill/>
        </p:spPr>
        <p:txBody>
          <a:bodyPr wrap="square" rtlCol="0">
            <a:spAutoFit/>
          </a:bodyPr>
          <a:lstStyle/>
          <a:p>
            <a:pPr algn="ctr"/>
            <a:r>
              <a:rPr kumimoji="1" lang="ja-JP" altLang="en-US" sz="1000">
                <a:solidFill>
                  <a:schemeClr val="accent6">
                    <a:lumMod val="50000"/>
                  </a:schemeClr>
                </a:solidFill>
              </a:rPr>
              <a:t>コンテナ</a:t>
            </a:r>
          </a:p>
        </p:txBody>
      </p:sp>
      <p:sp>
        <p:nvSpPr>
          <p:cNvPr id="227" name="テキスト ボックス 226"/>
          <p:cNvSpPr txBox="1"/>
          <p:nvPr/>
        </p:nvSpPr>
        <p:spPr>
          <a:xfrm>
            <a:off x="7873592" y="4889665"/>
            <a:ext cx="695048" cy="246221"/>
          </a:xfrm>
          <a:prstGeom prst="rect">
            <a:avLst/>
          </a:prstGeom>
          <a:noFill/>
        </p:spPr>
        <p:txBody>
          <a:bodyPr wrap="square" rtlCol="0">
            <a:spAutoFit/>
          </a:bodyPr>
          <a:lstStyle/>
          <a:p>
            <a:pPr algn="ctr"/>
            <a:r>
              <a:rPr kumimoji="1" lang="ja-JP" altLang="en-US" sz="1000">
                <a:solidFill>
                  <a:schemeClr val="accent6">
                    <a:lumMod val="50000"/>
                  </a:schemeClr>
                </a:solidFill>
              </a:rPr>
              <a:t>コンテナ</a:t>
            </a:r>
          </a:p>
        </p:txBody>
      </p:sp>
      <p:grpSp>
        <p:nvGrpSpPr>
          <p:cNvPr id="228" name="図形グループ 227"/>
          <p:cNvGrpSpPr/>
          <p:nvPr/>
        </p:nvGrpSpPr>
        <p:grpSpPr>
          <a:xfrm>
            <a:off x="6403054" y="6024275"/>
            <a:ext cx="398531" cy="455164"/>
            <a:chOff x="565484" y="2886304"/>
            <a:chExt cx="398531" cy="455164"/>
          </a:xfrm>
        </p:grpSpPr>
        <p:grpSp>
          <p:nvGrpSpPr>
            <p:cNvPr id="229" name="図形グループ 228"/>
            <p:cNvGrpSpPr/>
            <p:nvPr/>
          </p:nvGrpSpPr>
          <p:grpSpPr>
            <a:xfrm>
              <a:off x="565484" y="2886304"/>
              <a:ext cx="398531" cy="387786"/>
              <a:chOff x="758730" y="3198675"/>
              <a:chExt cx="702795" cy="688305"/>
            </a:xfrm>
          </p:grpSpPr>
          <p:sp>
            <p:nvSpPr>
              <p:cNvPr id="233" name="角丸四角形 23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角丸四角形 23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台形 23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0" name="図形グループ 229"/>
            <p:cNvGrpSpPr/>
            <p:nvPr/>
          </p:nvGrpSpPr>
          <p:grpSpPr>
            <a:xfrm>
              <a:off x="695604" y="2996289"/>
              <a:ext cx="150692" cy="345179"/>
              <a:chOff x="1946324" y="4125162"/>
              <a:chExt cx="969964" cy="2007872"/>
            </a:xfrm>
          </p:grpSpPr>
          <p:sp>
            <p:nvSpPr>
              <p:cNvPr id="231" name="円/楕円 2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フローチャート: 論理積ゲート 2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36" name="図形グループ 235"/>
          <p:cNvGrpSpPr/>
          <p:nvPr/>
        </p:nvGrpSpPr>
        <p:grpSpPr>
          <a:xfrm>
            <a:off x="7274599" y="6023772"/>
            <a:ext cx="398531" cy="455164"/>
            <a:chOff x="565484" y="2886304"/>
            <a:chExt cx="398531" cy="455164"/>
          </a:xfrm>
        </p:grpSpPr>
        <p:grpSp>
          <p:nvGrpSpPr>
            <p:cNvPr id="237" name="図形グループ 236"/>
            <p:cNvGrpSpPr/>
            <p:nvPr/>
          </p:nvGrpSpPr>
          <p:grpSpPr>
            <a:xfrm>
              <a:off x="565484" y="2886304"/>
              <a:ext cx="398531" cy="387786"/>
              <a:chOff x="758730" y="3198675"/>
              <a:chExt cx="702795" cy="688305"/>
            </a:xfrm>
          </p:grpSpPr>
          <p:sp>
            <p:nvSpPr>
              <p:cNvPr id="241" name="角丸四角形 24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角丸四角形 24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台形 24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8" name="図形グループ 237"/>
            <p:cNvGrpSpPr/>
            <p:nvPr/>
          </p:nvGrpSpPr>
          <p:grpSpPr>
            <a:xfrm>
              <a:off x="695604" y="2996289"/>
              <a:ext cx="150692" cy="345179"/>
              <a:chOff x="1946324" y="4125162"/>
              <a:chExt cx="969964" cy="2007872"/>
            </a:xfrm>
          </p:grpSpPr>
          <p:sp>
            <p:nvSpPr>
              <p:cNvPr id="239" name="円/楕円 2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フローチャート: 論理積ゲート 2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4" name="図形グループ 243"/>
          <p:cNvGrpSpPr/>
          <p:nvPr/>
        </p:nvGrpSpPr>
        <p:grpSpPr>
          <a:xfrm>
            <a:off x="8152162" y="6024275"/>
            <a:ext cx="398531" cy="455164"/>
            <a:chOff x="565484" y="2886304"/>
            <a:chExt cx="398531" cy="455164"/>
          </a:xfrm>
        </p:grpSpPr>
        <p:grpSp>
          <p:nvGrpSpPr>
            <p:cNvPr id="245" name="図形グループ 244"/>
            <p:cNvGrpSpPr/>
            <p:nvPr/>
          </p:nvGrpSpPr>
          <p:grpSpPr>
            <a:xfrm>
              <a:off x="565484" y="2886304"/>
              <a:ext cx="398531" cy="387786"/>
              <a:chOff x="758730" y="3198675"/>
              <a:chExt cx="702795" cy="688305"/>
            </a:xfrm>
          </p:grpSpPr>
          <p:sp>
            <p:nvSpPr>
              <p:cNvPr id="249" name="角丸四角形 24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角丸四角形 24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台形 25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6" name="図形グループ 245"/>
            <p:cNvGrpSpPr/>
            <p:nvPr/>
          </p:nvGrpSpPr>
          <p:grpSpPr>
            <a:xfrm>
              <a:off x="695604" y="2996289"/>
              <a:ext cx="150692" cy="345179"/>
              <a:chOff x="1946324" y="4125162"/>
              <a:chExt cx="969964" cy="2007872"/>
            </a:xfrm>
          </p:grpSpPr>
          <p:sp>
            <p:nvSpPr>
              <p:cNvPr id="247" name="円/楕円 2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52" name="直線コネクタ 251"/>
          <p:cNvCxnSpPr>
            <a:stCxn id="9" idx="2"/>
            <a:endCxn id="233" idx="0"/>
          </p:cNvCxnSpPr>
          <p:nvPr/>
        </p:nvCxnSpPr>
        <p:spPr>
          <a:xfrm flipH="1">
            <a:off x="6594079" y="5527453"/>
            <a:ext cx="901595" cy="4968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直線コネクタ 252"/>
          <p:cNvCxnSpPr>
            <a:stCxn id="9" idx="2"/>
            <a:endCxn id="241" idx="0"/>
          </p:cNvCxnSpPr>
          <p:nvPr/>
        </p:nvCxnSpPr>
        <p:spPr>
          <a:xfrm flipH="1">
            <a:off x="7465624" y="5527453"/>
            <a:ext cx="30050" cy="496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直線コネクタ 253"/>
          <p:cNvCxnSpPr>
            <a:stCxn id="9" idx="2"/>
            <a:endCxn id="249" idx="0"/>
          </p:cNvCxnSpPr>
          <p:nvPr/>
        </p:nvCxnSpPr>
        <p:spPr>
          <a:xfrm>
            <a:off x="7495674" y="5527453"/>
            <a:ext cx="847513" cy="496822"/>
          </a:xfrm>
          <a:prstGeom prst="line">
            <a:avLst/>
          </a:prstGeom>
        </p:spPr>
        <p:style>
          <a:lnRef idx="2">
            <a:schemeClr val="accent1"/>
          </a:lnRef>
          <a:fillRef idx="0">
            <a:schemeClr val="accent1"/>
          </a:fillRef>
          <a:effectRef idx="1">
            <a:schemeClr val="accent1"/>
          </a:effectRef>
          <a:fontRef idx="minor">
            <a:schemeClr val="tx1"/>
          </a:fontRef>
        </p:style>
      </p:cxnSp>
      <p:sp>
        <p:nvSpPr>
          <p:cNvPr id="258" name="下矢印 257"/>
          <p:cNvSpPr/>
          <p:nvPr/>
        </p:nvSpPr>
        <p:spPr>
          <a:xfrm>
            <a:off x="1294525"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下矢印 258"/>
          <p:cNvSpPr/>
          <p:nvPr/>
        </p:nvSpPr>
        <p:spPr>
          <a:xfrm>
            <a:off x="7153905" y="3582234"/>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下矢印 259"/>
          <p:cNvSpPr/>
          <p:nvPr/>
        </p:nvSpPr>
        <p:spPr>
          <a:xfrm rot="10800000">
            <a:off x="4230954"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下矢印 260"/>
          <p:cNvSpPr/>
          <p:nvPr/>
        </p:nvSpPr>
        <p:spPr>
          <a:xfrm rot="16200000">
            <a:off x="2803019" y="4856430"/>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下矢印 261"/>
          <p:cNvSpPr/>
          <p:nvPr/>
        </p:nvSpPr>
        <p:spPr>
          <a:xfrm rot="16200000">
            <a:off x="5699417" y="1589743"/>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テキスト ボックス 262"/>
          <p:cNvSpPr txBox="1"/>
          <p:nvPr/>
        </p:nvSpPr>
        <p:spPr>
          <a:xfrm>
            <a:off x="344059" y="861294"/>
            <a:ext cx="1646605"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1950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／バッチ</a:t>
            </a:r>
          </a:p>
        </p:txBody>
      </p:sp>
      <p:sp>
        <p:nvSpPr>
          <p:cNvPr id="264" name="テキスト ボックス 263"/>
          <p:cNvSpPr txBox="1"/>
          <p:nvPr/>
        </p:nvSpPr>
        <p:spPr>
          <a:xfrm>
            <a:off x="344059" y="4129415"/>
            <a:ext cx="2569934"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1960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／タイムシェアリング</a:t>
            </a:r>
          </a:p>
        </p:txBody>
      </p:sp>
      <p:sp>
        <p:nvSpPr>
          <p:cNvPr id="265" name="テキスト ボックス 264"/>
          <p:cNvSpPr txBox="1"/>
          <p:nvPr/>
        </p:nvSpPr>
        <p:spPr>
          <a:xfrm>
            <a:off x="3261682" y="4126106"/>
            <a:ext cx="2723823"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1970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6" name="テキスト ボックス 265"/>
          <p:cNvSpPr txBox="1"/>
          <p:nvPr/>
        </p:nvSpPr>
        <p:spPr>
          <a:xfrm>
            <a:off x="3261682" y="861294"/>
            <a:ext cx="1646605"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1980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分散化</a:t>
            </a:r>
            <a:endParaRPr kumimoji="1" lang="ja-JP" altLang="en-US" sz="1200" dirty="0">
              <a:solidFill>
                <a:srgbClr val="002060"/>
              </a:solidFill>
              <a:latin typeface="Meiryo" charset="-128"/>
              <a:ea typeface="Meiryo" charset="-128"/>
              <a:cs typeface="Meiryo" charset="-128"/>
            </a:endParaRPr>
          </a:p>
        </p:txBody>
      </p:sp>
      <p:sp>
        <p:nvSpPr>
          <p:cNvPr id="267" name="テキスト ボックス 266"/>
          <p:cNvSpPr txBox="1"/>
          <p:nvPr/>
        </p:nvSpPr>
        <p:spPr>
          <a:xfrm>
            <a:off x="6187558" y="864117"/>
            <a:ext cx="2723823" cy="276999"/>
          </a:xfrm>
          <a:prstGeom prst="rect">
            <a:avLst/>
          </a:prstGeom>
          <a:noFill/>
        </p:spPr>
        <p:txBody>
          <a:bodyPr wrap="none" rtlCol="0">
            <a:spAutoFit/>
          </a:bodyPr>
          <a:lstStyle/>
          <a:p>
            <a:r>
              <a:rPr lang="en-US" altLang="ja-JP" sz="1200" dirty="0">
                <a:solidFill>
                  <a:srgbClr val="002060"/>
                </a:solidFill>
                <a:latin typeface="Meiryo" charset="-128"/>
                <a:ea typeface="Meiryo" charset="-128"/>
                <a:cs typeface="Meiryo" charset="-128"/>
              </a:rPr>
              <a:t>200</a:t>
            </a:r>
            <a:r>
              <a:rPr kumimoji="1" lang="en-US" altLang="ja-JP" sz="1200" dirty="0">
                <a:solidFill>
                  <a:srgbClr val="002060"/>
                </a:solidFill>
                <a:latin typeface="Meiryo" charset="-128"/>
                <a:ea typeface="Meiryo" charset="-128"/>
                <a:cs typeface="Meiryo" charset="-128"/>
              </a:rPr>
              <a:t>0</a:t>
            </a:r>
            <a:r>
              <a:rPr kumimoji="1" lang="ja-JP" altLang="en-US" sz="1200" dirty="0">
                <a:solidFill>
                  <a:srgbClr val="002060"/>
                </a:solidFill>
                <a:latin typeface="Meiryo" charset="-128"/>
                <a:ea typeface="Meiryo" charset="-128"/>
                <a:cs typeface="Meiryo" charset="-128"/>
              </a:rPr>
              <a:t>年代</a:t>
            </a:r>
            <a:r>
              <a:rPr kumimoji="1" lang="en-US" altLang="ja-JP" sz="1200" dirty="0">
                <a:solidFill>
                  <a:srgbClr val="002060"/>
                </a:solidFill>
                <a:latin typeface="Meiryo" charset="-128"/>
                <a:ea typeface="Meiryo" charset="-128"/>
                <a:cs typeface="Meiryo" charset="-128"/>
              </a:rPr>
              <a:t>〜</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8" name="テキスト ボックス 267"/>
          <p:cNvSpPr txBox="1"/>
          <p:nvPr/>
        </p:nvSpPr>
        <p:spPr>
          <a:xfrm>
            <a:off x="6187558" y="4125625"/>
            <a:ext cx="1492716" cy="276999"/>
          </a:xfrm>
          <a:prstGeom prst="rect">
            <a:avLst/>
          </a:prstGeom>
          <a:noFill/>
        </p:spPr>
        <p:txBody>
          <a:bodyPr wrap="none" rtlCol="0">
            <a:spAutoFit/>
          </a:bodyPr>
          <a:lstStyle/>
          <a:p>
            <a:r>
              <a:rPr kumimoji="1" lang="en-US" altLang="ja-JP" sz="1200" dirty="0">
                <a:solidFill>
                  <a:srgbClr val="002060"/>
                </a:solidFill>
                <a:latin typeface="Meiryo" charset="-128"/>
                <a:ea typeface="Meiryo" charset="-128"/>
                <a:cs typeface="Meiryo" charset="-128"/>
              </a:rPr>
              <a:t>2015〜</a:t>
            </a:r>
            <a:r>
              <a:rPr kumimoji="1" lang="ja-JP" altLang="en-US" sz="1200" dirty="0">
                <a:solidFill>
                  <a:srgbClr val="002060"/>
                </a:solidFill>
                <a:latin typeface="Meiryo" charset="-128"/>
                <a:ea typeface="Meiryo" charset="-128"/>
                <a:cs typeface="Meiryo" charset="-128"/>
              </a:rPr>
              <a:t>／</a:t>
            </a:r>
            <a:r>
              <a:rPr lang="ja-JP" altLang="en-US" sz="1200" dirty="0">
                <a:solidFill>
                  <a:srgbClr val="002060"/>
                </a:solidFill>
                <a:latin typeface="Meiryo" charset="-128"/>
                <a:ea typeface="Meiryo" charset="-128"/>
                <a:cs typeface="Meiryo" charset="-128"/>
              </a:rPr>
              <a:t>コンテナ</a:t>
            </a:r>
            <a:endParaRPr kumimoji="1" lang="ja-JP" altLang="en-US" sz="1200" dirty="0">
              <a:solidFill>
                <a:srgbClr val="002060"/>
              </a:solidFill>
              <a:latin typeface="Meiryo" charset="-128"/>
              <a:ea typeface="Meiryo" charset="-128"/>
              <a:cs typeface="Meiryo" charset="-128"/>
            </a:endParaRPr>
          </a:p>
        </p:txBody>
      </p:sp>
      <p:sp>
        <p:nvSpPr>
          <p:cNvPr id="269" name="テキスト ボックス 268"/>
          <p:cNvSpPr txBox="1"/>
          <p:nvPr/>
        </p:nvSpPr>
        <p:spPr>
          <a:xfrm>
            <a:off x="349190" y="2289841"/>
            <a:ext cx="992579" cy="230832"/>
          </a:xfrm>
          <a:prstGeom prst="rect">
            <a:avLst/>
          </a:prstGeom>
          <a:noFill/>
        </p:spPr>
        <p:txBody>
          <a:bodyPr wrap="none" rtlCol="0">
            <a:spAutoFit/>
          </a:bodyPr>
          <a:lstStyle/>
          <a:p>
            <a:r>
              <a:rPr kumimoji="1" lang="ja-JP" altLang="en-US" sz="900">
                <a:solidFill>
                  <a:srgbClr val="002060"/>
                </a:solidFill>
                <a:latin typeface="Meiryo" charset="-128"/>
                <a:ea typeface="Meiryo" charset="-128"/>
                <a:cs typeface="Meiryo" charset="-128"/>
              </a:rPr>
              <a:t>メインフレーム</a:t>
            </a:r>
            <a:endParaRPr kumimoji="1" lang="ja-JP" altLang="en-US" sz="900" dirty="0">
              <a:solidFill>
                <a:srgbClr val="002060"/>
              </a:solidFill>
              <a:latin typeface="Meiryo" charset="-128"/>
              <a:ea typeface="Meiryo" charset="-128"/>
              <a:cs typeface="Meiryo" charset="-128"/>
            </a:endParaRPr>
          </a:p>
        </p:txBody>
      </p:sp>
      <p:sp>
        <p:nvSpPr>
          <p:cNvPr id="270" name="テキスト ボックス 269"/>
          <p:cNvSpPr txBox="1"/>
          <p:nvPr/>
        </p:nvSpPr>
        <p:spPr>
          <a:xfrm>
            <a:off x="356034" y="5535777"/>
            <a:ext cx="992579" cy="369332"/>
          </a:xfrm>
          <a:prstGeom prst="rect">
            <a:avLst/>
          </a:prstGeom>
          <a:noFill/>
        </p:spPr>
        <p:txBody>
          <a:bodyPr wrap="none" rtlCol="0">
            <a:spAutoFit/>
          </a:bodyPr>
          <a:lstStyle/>
          <a:p>
            <a:r>
              <a:rPr kumimoji="1" lang="ja-JP" altLang="en-US" sz="900" dirty="0">
                <a:solidFill>
                  <a:srgbClr val="002060"/>
                </a:solidFill>
                <a:latin typeface="Meiryo" charset="-128"/>
                <a:ea typeface="Meiryo" charset="-128"/>
                <a:cs typeface="Meiryo" charset="-128"/>
              </a:rPr>
              <a:t>メインフレーム</a:t>
            </a:r>
            <a:endParaRPr kumimoji="1"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ミニコン</a:t>
            </a:r>
            <a:endParaRPr kumimoji="1" lang="ja-JP" altLang="en-US" sz="900" dirty="0">
              <a:solidFill>
                <a:srgbClr val="002060"/>
              </a:solidFill>
              <a:latin typeface="Meiryo" charset="-128"/>
              <a:ea typeface="Meiryo" charset="-128"/>
              <a:cs typeface="Meiryo" charset="-128"/>
            </a:endParaRPr>
          </a:p>
        </p:txBody>
      </p:sp>
      <p:sp>
        <p:nvSpPr>
          <p:cNvPr id="271" name="テキスト ボックス 270"/>
          <p:cNvSpPr txBox="1"/>
          <p:nvPr/>
        </p:nvSpPr>
        <p:spPr>
          <a:xfrm>
            <a:off x="3261682" y="5535777"/>
            <a:ext cx="992579" cy="369332"/>
          </a:xfrm>
          <a:prstGeom prst="rect">
            <a:avLst/>
          </a:prstGeom>
          <a:noFill/>
        </p:spPr>
        <p:txBody>
          <a:bodyPr wrap="none" rtlCol="0">
            <a:spAutoFit/>
          </a:bodyPr>
          <a:lstStyle/>
          <a:p>
            <a:r>
              <a:rPr kumimoji="1" lang="ja-JP" altLang="en-US" sz="900" dirty="0">
                <a:solidFill>
                  <a:srgbClr val="002060"/>
                </a:solidFill>
                <a:latin typeface="Meiryo" charset="-128"/>
                <a:ea typeface="Meiryo" charset="-128"/>
                <a:cs typeface="Meiryo" charset="-128"/>
              </a:rPr>
              <a:t>メインフレーム</a:t>
            </a:r>
            <a:endParaRPr kumimoji="1"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ミニコン</a:t>
            </a:r>
            <a:endParaRPr lang="en-US" altLang="ja-JP" sz="900" dirty="0">
              <a:solidFill>
                <a:srgbClr val="002060"/>
              </a:solidFill>
              <a:latin typeface="Meiryo" charset="-128"/>
              <a:ea typeface="Meiryo" charset="-128"/>
              <a:cs typeface="Meiryo" charset="-128"/>
            </a:endParaRPr>
          </a:p>
        </p:txBody>
      </p:sp>
      <p:sp>
        <p:nvSpPr>
          <p:cNvPr id="272" name="テキスト ボックス 271"/>
          <p:cNvSpPr txBox="1"/>
          <p:nvPr/>
        </p:nvSpPr>
        <p:spPr>
          <a:xfrm>
            <a:off x="3721203" y="2298077"/>
            <a:ext cx="792205" cy="369332"/>
          </a:xfrm>
          <a:prstGeom prst="rect">
            <a:avLst/>
          </a:prstGeom>
          <a:noFill/>
        </p:spPr>
        <p:txBody>
          <a:bodyPr wrap="none" rtlCol="0">
            <a:spAutoFit/>
          </a:bodyPr>
          <a:lstStyle/>
          <a:p>
            <a:r>
              <a:rPr lang="ja-JP" altLang="en-US" sz="900" dirty="0">
                <a:solidFill>
                  <a:srgbClr val="002060"/>
                </a:solidFill>
                <a:latin typeface="Meiryo" charset="-128"/>
                <a:ea typeface="Meiryo" charset="-128"/>
                <a:cs typeface="Meiryo" charset="-128"/>
              </a:rPr>
              <a:t>ミニコン</a:t>
            </a:r>
            <a:endParaRPr lang="en-US" altLang="ja-JP" sz="900" dirty="0">
              <a:solidFill>
                <a:srgbClr val="002060"/>
              </a:solidFill>
              <a:latin typeface="Meiryo" charset="-128"/>
              <a:ea typeface="Meiryo" charset="-128"/>
              <a:cs typeface="Meiryo" charset="-128"/>
            </a:endParaRPr>
          </a:p>
          <a:p>
            <a:r>
              <a:rPr lang="en-US" altLang="ja-JP" sz="900" dirty="0">
                <a:solidFill>
                  <a:srgbClr val="002060"/>
                </a:solidFill>
                <a:latin typeface="Meiryo" charset="-128"/>
                <a:ea typeface="Meiryo" charset="-128"/>
                <a:cs typeface="Meiryo" charset="-128"/>
              </a:rPr>
              <a:t>PC</a:t>
            </a:r>
            <a:r>
              <a:rPr lang="ja-JP" altLang="en-US" sz="900" dirty="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p:txBody>
      </p:sp>
      <p:sp>
        <p:nvSpPr>
          <p:cNvPr id="273" name="テキスト ボックス 272"/>
          <p:cNvSpPr txBox="1"/>
          <p:nvPr/>
        </p:nvSpPr>
        <p:spPr>
          <a:xfrm>
            <a:off x="6190270" y="2283615"/>
            <a:ext cx="792205" cy="507831"/>
          </a:xfrm>
          <a:prstGeom prst="rect">
            <a:avLst/>
          </a:prstGeom>
          <a:noFill/>
        </p:spPr>
        <p:txBody>
          <a:bodyPr wrap="none" rtlCol="0">
            <a:spAutoFit/>
          </a:bodyPr>
          <a:lstStyle/>
          <a:p>
            <a:r>
              <a:rPr lang="en-US" altLang="ja-JP" sz="900" dirty="0">
                <a:solidFill>
                  <a:srgbClr val="002060"/>
                </a:solidFill>
                <a:latin typeface="Meiryo" charset="-128"/>
                <a:ea typeface="Meiryo" charset="-128"/>
                <a:cs typeface="Meiryo" charset="-128"/>
              </a:rPr>
              <a:t>PC</a:t>
            </a:r>
            <a:r>
              <a:rPr lang="ja-JP" altLang="en-US" sz="900" dirty="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クラウド</a:t>
            </a:r>
            <a:endParaRPr lang="en-US" altLang="ja-JP" sz="900" dirty="0">
              <a:solidFill>
                <a:srgbClr val="002060"/>
              </a:solidFill>
              <a:latin typeface="Meiryo" charset="-128"/>
              <a:ea typeface="Meiryo" charset="-128"/>
              <a:cs typeface="Meiryo" charset="-128"/>
            </a:endParaRPr>
          </a:p>
          <a:p>
            <a:r>
              <a:rPr lang="en-US" altLang="ja-JP" sz="900" dirty="0">
                <a:solidFill>
                  <a:srgbClr val="002060"/>
                </a:solidFill>
                <a:latin typeface="Meiryo" charset="-128"/>
                <a:ea typeface="Meiryo" charset="-128"/>
                <a:cs typeface="Meiryo" charset="-128"/>
              </a:rPr>
              <a:t>(IaaS)</a:t>
            </a:r>
          </a:p>
        </p:txBody>
      </p:sp>
      <p:sp>
        <p:nvSpPr>
          <p:cNvPr id="275" name="テキスト ボックス 274"/>
          <p:cNvSpPr txBox="1"/>
          <p:nvPr/>
        </p:nvSpPr>
        <p:spPr>
          <a:xfrm>
            <a:off x="6190270" y="5535777"/>
            <a:ext cx="792205" cy="507831"/>
          </a:xfrm>
          <a:prstGeom prst="rect">
            <a:avLst/>
          </a:prstGeom>
          <a:noFill/>
        </p:spPr>
        <p:txBody>
          <a:bodyPr wrap="none" rtlCol="0">
            <a:spAutoFit/>
          </a:bodyPr>
          <a:lstStyle/>
          <a:p>
            <a:r>
              <a:rPr lang="en-US" altLang="ja-JP" sz="900" dirty="0">
                <a:solidFill>
                  <a:srgbClr val="002060"/>
                </a:solidFill>
                <a:latin typeface="Meiryo" charset="-128"/>
                <a:ea typeface="Meiryo" charset="-128"/>
                <a:cs typeface="Meiryo" charset="-128"/>
              </a:rPr>
              <a:t>PC</a:t>
            </a:r>
            <a:r>
              <a:rPr lang="ja-JP" altLang="en-US" sz="900" dirty="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a:p>
            <a:r>
              <a:rPr lang="ja-JP" altLang="en-US" sz="900" dirty="0">
                <a:solidFill>
                  <a:srgbClr val="002060"/>
                </a:solidFill>
                <a:latin typeface="Meiryo" charset="-128"/>
                <a:ea typeface="Meiryo" charset="-128"/>
                <a:cs typeface="Meiryo" charset="-128"/>
              </a:rPr>
              <a:t>クラウド</a:t>
            </a:r>
            <a:endParaRPr lang="en-US" altLang="ja-JP" sz="900" dirty="0">
              <a:solidFill>
                <a:srgbClr val="002060"/>
              </a:solidFill>
              <a:latin typeface="Meiryo" charset="-128"/>
              <a:ea typeface="Meiryo" charset="-128"/>
              <a:cs typeface="Meiryo" charset="-128"/>
            </a:endParaRPr>
          </a:p>
          <a:p>
            <a:r>
              <a:rPr lang="en-US" altLang="ja-JP" sz="900" dirty="0">
                <a:solidFill>
                  <a:srgbClr val="002060"/>
                </a:solidFill>
                <a:latin typeface="Meiryo" charset="-128"/>
                <a:ea typeface="Meiryo" charset="-128"/>
                <a:cs typeface="Meiryo" charset="-128"/>
              </a:rPr>
              <a:t>(PaaS)</a:t>
            </a:r>
          </a:p>
        </p:txBody>
      </p:sp>
    </p:spTree>
    <p:extLst>
      <p:ext uri="{BB962C8B-B14F-4D97-AF65-F5344CB8AC3E}">
        <p14:creationId xmlns:p14="http://schemas.microsoft.com/office/powerpoint/2010/main" val="26613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仮想化から</a:t>
            </a:r>
            <a:r>
              <a:rPr lang="en-US" altLang="ja-JP" sz="2400" dirty="0">
                <a:solidFill>
                  <a:srgbClr val="FFFFFF"/>
                </a:solidFill>
                <a:effectLst/>
                <a:latin typeface="Arial"/>
                <a:ea typeface="HGP創英角ｺﾞｼｯｸUB" pitchFamily="50" charset="-128"/>
                <a:cs typeface="Arial"/>
              </a:rPr>
              <a:t>SDI</a:t>
            </a:r>
            <a:r>
              <a:rPr lang="ja-JP" altLang="en-US" sz="2400" dirty="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44442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BD6697CA-F62C-8344-B211-F2BBD75306B8}"/>
              </a:ext>
            </a:extLst>
          </p:cNvPr>
          <p:cNvGrpSpPr/>
          <p:nvPr/>
        </p:nvGrpSpPr>
        <p:grpSpPr>
          <a:xfrm>
            <a:off x="529349" y="1445656"/>
            <a:ext cx="8086058" cy="4367617"/>
            <a:chOff x="529349" y="1445656"/>
            <a:chExt cx="8086058" cy="4367617"/>
          </a:xfrm>
        </p:grpSpPr>
        <p:grpSp>
          <p:nvGrpSpPr>
            <p:cNvPr id="4" name="グループ化 3">
              <a:extLst>
                <a:ext uri="{FF2B5EF4-FFF2-40B4-BE49-F238E27FC236}">
                  <a16:creationId xmlns:a16="http://schemas.microsoft.com/office/drawing/2014/main" id="{FAC86FE2-40E2-9841-A12A-54957A7EDFF2}"/>
                </a:ext>
              </a:extLst>
            </p:cNvPr>
            <p:cNvGrpSpPr/>
            <p:nvPr/>
          </p:nvGrpSpPr>
          <p:grpSpPr>
            <a:xfrm>
              <a:off x="529349" y="1445656"/>
              <a:ext cx="8086058" cy="4367617"/>
              <a:chOff x="529349" y="1445656"/>
              <a:chExt cx="8086058" cy="4367617"/>
            </a:xfrm>
          </p:grpSpPr>
          <p:sp>
            <p:nvSpPr>
              <p:cNvPr id="422" name="角丸四角形 421"/>
              <p:cNvSpPr/>
              <p:nvPr/>
            </p:nvSpPr>
            <p:spPr>
              <a:xfrm>
                <a:off x="2947510" y="1446681"/>
                <a:ext cx="5667897" cy="4366592"/>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3017310" y="1560341"/>
                <a:ext cx="3337901" cy="400110"/>
              </a:xfrm>
              <a:prstGeom prst="rect">
                <a:avLst/>
              </a:prstGeom>
              <a:noFill/>
            </p:spPr>
            <p:txBody>
              <a:bodyPr wrap="none" rtlCol="0">
                <a:spAutoFit/>
              </a:bodyPr>
              <a:lstStyle/>
              <a:p>
                <a:r>
                  <a:rPr lang="en-US" altLang="ja-JP" sz="2000" dirty="0">
                    <a:solidFill>
                      <a:schemeClr val="bg1"/>
                    </a:solidFill>
                    <a:latin typeface="Meiryo" charset="-128"/>
                    <a:ea typeface="Meiryo" charset="-128"/>
                    <a:cs typeface="Meiryo" charset="-128"/>
                  </a:rPr>
                  <a:t>SDI</a:t>
                </a: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Software Defined Infrastructure</a:t>
                </a:r>
                <a:r>
                  <a:rPr lang="ja-JP" altLang="en-US" sz="1200" dirty="0">
                    <a:solidFill>
                      <a:schemeClr val="bg1"/>
                    </a:solidFill>
                    <a:latin typeface="Meiryo" charset="-128"/>
                    <a:ea typeface="Meiryo" charset="-128"/>
                    <a:cs typeface="Meiryo" charset="-128"/>
                  </a:rPr>
                  <a:t>）</a:t>
                </a:r>
                <a:endParaRPr kumimoji="1" lang="ja-JP" altLang="en-US" sz="1200" dirty="0">
                  <a:solidFill>
                    <a:schemeClr val="bg1"/>
                  </a:solidFill>
                  <a:latin typeface="Meiryo" charset="-128"/>
                  <a:ea typeface="Meiryo" charset="-128"/>
                  <a:cs typeface="Meiryo" charset="-128"/>
                </a:endParaRPr>
              </a:p>
            </p:txBody>
          </p:sp>
          <p:grpSp>
            <p:nvGrpSpPr>
              <p:cNvPr id="275" name="図形グループ 274"/>
              <p:cNvGrpSpPr/>
              <p:nvPr/>
            </p:nvGrpSpPr>
            <p:grpSpPr>
              <a:xfrm>
                <a:off x="2769350" y="2095123"/>
                <a:ext cx="370254" cy="367267"/>
                <a:chOff x="2667295" y="1059799"/>
                <a:chExt cx="681672" cy="722281"/>
              </a:xfrm>
            </p:grpSpPr>
            <p:sp>
              <p:nvSpPr>
                <p:cNvPr id="276" name="角丸四角形 27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77" name="図 27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97" name="テキスト ボックス 296"/>
              <p:cNvSpPr txBox="1"/>
              <p:nvPr/>
            </p:nvSpPr>
            <p:spPr>
              <a:xfrm>
                <a:off x="3174181" y="1899471"/>
                <a:ext cx="5391219" cy="307777"/>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ソフトウェアによる操作や</a:t>
                </a:r>
                <a:r>
                  <a:rPr lang="ja-JP" altLang="en-US" sz="1400">
                    <a:solidFill>
                      <a:schemeClr val="bg1"/>
                    </a:solidFill>
                    <a:latin typeface="Meiryo" charset="-128"/>
                    <a:ea typeface="Meiryo" charset="-128"/>
                    <a:cs typeface="Meiryo" charset="-128"/>
                  </a:rPr>
                  <a:t>設定でシステム</a:t>
                </a:r>
                <a:r>
                  <a:rPr lang="ja-JP" altLang="en-US" sz="1400" dirty="0">
                    <a:solidFill>
                      <a:schemeClr val="bg1"/>
                    </a:solidFill>
                    <a:latin typeface="Meiryo" charset="-128"/>
                    <a:ea typeface="Meiryo" charset="-128"/>
                    <a:cs typeface="Meiryo" charset="-128"/>
                  </a:rPr>
                  <a:t>構成</a:t>
                </a:r>
                <a:r>
                  <a:rPr lang="ja-JP" altLang="en-US" sz="1400">
                    <a:solidFill>
                      <a:schemeClr val="bg1"/>
                    </a:solidFill>
                    <a:latin typeface="Meiryo" charset="-128"/>
                    <a:ea typeface="Meiryo" charset="-128"/>
                    <a:cs typeface="Meiryo" charset="-128"/>
                  </a:rPr>
                  <a:t>や構築を実現する</a:t>
                </a:r>
                <a:endParaRPr kumimoji="1" lang="ja-JP" altLang="en-US" sz="1400" dirty="0">
                  <a:solidFill>
                    <a:schemeClr val="bg1"/>
                  </a:solidFill>
                  <a:latin typeface="Meiryo" charset="-128"/>
                  <a:ea typeface="Meiryo" charset="-128"/>
                  <a:cs typeface="Meiryo" charset="-128"/>
                </a:endParaRPr>
              </a:p>
            </p:txBody>
          </p:sp>
          <p:sp>
            <p:nvSpPr>
              <p:cNvPr id="299" name="テキスト ボックス 298"/>
              <p:cNvSpPr txBox="1"/>
              <p:nvPr/>
            </p:nvSpPr>
            <p:spPr>
              <a:xfrm>
                <a:off x="3324921" y="2150846"/>
                <a:ext cx="5135121" cy="461665"/>
              </a:xfrm>
              <a:prstGeom prst="rect">
                <a:avLst/>
              </a:prstGeom>
              <a:noFill/>
            </p:spPr>
            <p:txBody>
              <a:bodyPr wrap="square" rtlCol="0">
                <a:spAutoFit/>
              </a:bodyPr>
              <a:lstStyle/>
              <a:p>
                <a:pPr marL="285750" indent="-285750">
                  <a:buFont typeface="Wingdings" charset="2"/>
                  <a:buChar char="Ø"/>
                </a:pPr>
                <a:r>
                  <a:rPr lang="ja-JP" altLang="en-US" sz="1200" b="1" u="sng" dirty="0">
                    <a:solidFill>
                      <a:schemeClr val="bg1"/>
                    </a:solidFill>
                    <a:latin typeface="Meiryo" charset="-128"/>
                    <a:ea typeface="Meiryo" charset="-128"/>
                    <a:cs typeface="Meiryo" charset="-128"/>
                  </a:rPr>
                  <a:t>物理的な構成や機能を理解していなくても</a:t>
                </a:r>
                <a:r>
                  <a:rPr lang="ja-JP" altLang="en-US" sz="1200" dirty="0">
                    <a:solidFill>
                      <a:schemeClr val="bg1"/>
                    </a:solidFill>
                    <a:latin typeface="Meiryo" charset="-128"/>
                    <a:ea typeface="Meiryo" charset="-128"/>
                    <a:cs typeface="Meiryo" charset="-128"/>
                  </a:rPr>
                  <a:t>、「ポリシー</a:t>
                </a:r>
                <a:r>
                  <a:rPr lang="en-US" altLang="ja-JP" sz="1200"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目標値・制約事項」を設定すれば必要な性能や機能を調達する。</a:t>
                </a:r>
                <a:endParaRPr kumimoji="1" lang="ja-JP" altLang="en-US" sz="1200" dirty="0">
                  <a:solidFill>
                    <a:schemeClr val="bg1"/>
                  </a:solidFill>
                  <a:latin typeface="Meiryo" charset="-128"/>
                  <a:ea typeface="Meiryo" charset="-128"/>
                  <a:cs typeface="Meiryo" charset="-128"/>
                </a:endParaRPr>
              </a:p>
            </p:txBody>
          </p:sp>
          <p:sp>
            <p:nvSpPr>
              <p:cNvPr id="512" name="正方形/長方形 511"/>
              <p:cNvSpPr/>
              <p:nvPr/>
            </p:nvSpPr>
            <p:spPr>
              <a:xfrm>
                <a:off x="529349" y="1445656"/>
                <a:ext cx="1817688" cy="166064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44" name="図形グループ 543"/>
              <p:cNvGrpSpPr/>
              <p:nvPr/>
            </p:nvGrpSpPr>
            <p:grpSpPr>
              <a:xfrm>
                <a:off x="693741" y="1690544"/>
                <a:ext cx="457588" cy="387786"/>
                <a:chOff x="758730" y="3198675"/>
                <a:chExt cx="806939" cy="688305"/>
              </a:xfrm>
            </p:grpSpPr>
            <p:sp>
              <p:nvSpPr>
                <p:cNvPr id="545" name="正方形/長方形 54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6" name="角丸四角形 54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角丸四角形 54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台形 54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9" name="図形グループ 548"/>
              <p:cNvGrpSpPr/>
              <p:nvPr/>
            </p:nvGrpSpPr>
            <p:grpSpPr>
              <a:xfrm>
                <a:off x="823861" y="1800529"/>
                <a:ext cx="150692" cy="345179"/>
                <a:chOff x="1946324" y="4125162"/>
                <a:chExt cx="969964" cy="2007872"/>
              </a:xfrm>
            </p:grpSpPr>
            <p:sp>
              <p:nvSpPr>
                <p:cNvPr id="550" name="円/楕円 5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フローチャート: 論理積ゲート 5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52" name="図形グループ 551"/>
              <p:cNvGrpSpPr/>
              <p:nvPr/>
            </p:nvGrpSpPr>
            <p:grpSpPr>
              <a:xfrm>
                <a:off x="699896" y="2360868"/>
                <a:ext cx="457588" cy="387786"/>
                <a:chOff x="758730" y="3198675"/>
                <a:chExt cx="806939" cy="688305"/>
              </a:xfrm>
            </p:grpSpPr>
            <p:sp>
              <p:nvSpPr>
                <p:cNvPr id="553" name="正方形/長方形 552"/>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角丸四角形 55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角丸四角形 55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6" name="台形 55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57" name="図形グループ 556"/>
              <p:cNvGrpSpPr/>
              <p:nvPr/>
            </p:nvGrpSpPr>
            <p:grpSpPr>
              <a:xfrm>
                <a:off x="830016" y="2449286"/>
                <a:ext cx="150692" cy="345179"/>
                <a:chOff x="1946324" y="4125162"/>
                <a:chExt cx="969964" cy="2007872"/>
              </a:xfrm>
            </p:grpSpPr>
            <p:sp>
              <p:nvSpPr>
                <p:cNvPr id="558" name="円/楕円 5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フローチャート: 論理積ゲート 5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0" name="図形グループ 559"/>
              <p:cNvGrpSpPr/>
              <p:nvPr/>
            </p:nvGrpSpPr>
            <p:grpSpPr>
              <a:xfrm>
                <a:off x="1761576" y="1673678"/>
                <a:ext cx="370254" cy="367267"/>
                <a:chOff x="2667295" y="1059799"/>
                <a:chExt cx="681672" cy="722281"/>
              </a:xfrm>
            </p:grpSpPr>
            <p:sp>
              <p:nvSpPr>
                <p:cNvPr id="561" name="角丸四角形 56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62" name="図 56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63" name="図形グループ 562"/>
              <p:cNvGrpSpPr/>
              <p:nvPr/>
            </p:nvGrpSpPr>
            <p:grpSpPr>
              <a:xfrm>
                <a:off x="1872877" y="1765449"/>
                <a:ext cx="150692" cy="345179"/>
                <a:chOff x="1946324" y="4125162"/>
                <a:chExt cx="969964" cy="2007872"/>
              </a:xfrm>
            </p:grpSpPr>
            <p:sp>
              <p:nvSpPr>
                <p:cNvPr id="564" name="円/楕円 5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5" name="フローチャート: 論理積ゲート 5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6" name="テキスト ボックス 565"/>
              <p:cNvSpPr txBox="1"/>
              <p:nvPr/>
            </p:nvSpPr>
            <p:spPr>
              <a:xfrm>
                <a:off x="836907" y="1472011"/>
                <a:ext cx="1202572" cy="215444"/>
              </a:xfrm>
              <a:prstGeom prst="rect">
                <a:avLst/>
              </a:prstGeom>
              <a:noFill/>
            </p:spPr>
            <p:txBody>
              <a:bodyPr wrap="none" rtlCol="0">
                <a:spAutoFit/>
              </a:bodyPr>
              <a:lstStyle/>
              <a:p>
                <a:pPr algn="ctr"/>
                <a:r>
                  <a:rPr kumimoji="1" lang="ja-JP" altLang="en-US" sz="800" dirty="0">
                    <a:solidFill>
                      <a:schemeClr val="bg1"/>
                    </a:solidFill>
                  </a:rPr>
                  <a:t>利用目的・利用イメージ</a:t>
                </a:r>
              </a:p>
            </p:txBody>
          </p:sp>
          <p:grpSp>
            <p:nvGrpSpPr>
              <p:cNvPr id="567" name="図形グループ 566"/>
              <p:cNvGrpSpPr/>
              <p:nvPr/>
            </p:nvGrpSpPr>
            <p:grpSpPr>
              <a:xfrm>
                <a:off x="1451065" y="2549566"/>
                <a:ext cx="370254" cy="367267"/>
                <a:chOff x="2667295" y="1059799"/>
                <a:chExt cx="681672" cy="722281"/>
              </a:xfrm>
            </p:grpSpPr>
            <p:sp>
              <p:nvSpPr>
                <p:cNvPr id="568" name="角丸四角形 56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69" name="図 56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70" name="図形グループ 569"/>
              <p:cNvGrpSpPr/>
              <p:nvPr/>
            </p:nvGrpSpPr>
            <p:grpSpPr>
              <a:xfrm>
                <a:off x="1294350" y="2049782"/>
                <a:ext cx="355849" cy="285140"/>
                <a:chOff x="-62676" y="3965594"/>
                <a:chExt cx="679541" cy="593816"/>
              </a:xfrm>
            </p:grpSpPr>
            <p:sp>
              <p:nvSpPr>
                <p:cNvPr id="571" name="角丸四角形 570"/>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72" name="図 571"/>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573" name="図形グループ 572"/>
              <p:cNvGrpSpPr/>
              <p:nvPr/>
            </p:nvGrpSpPr>
            <p:grpSpPr>
              <a:xfrm>
                <a:off x="1349973" y="2184778"/>
                <a:ext cx="150692" cy="345179"/>
                <a:chOff x="1946324" y="4125162"/>
                <a:chExt cx="969964" cy="2007872"/>
              </a:xfrm>
            </p:grpSpPr>
            <p:sp>
              <p:nvSpPr>
                <p:cNvPr id="574" name="円/楕円 57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フローチャート: 論理積ゲート 57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6" name="図形グループ 575"/>
              <p:cNvGrpSpPr/>
              <p:nvPr/>
            </p:nvGrpSpPr>
            <p:grpSpPr>
              <a:xfrm>
                <a:off x="1983419" y="2166096"/>
                <a:ext cx="204682" cy="322641"/>
                <a:chOff x="1140657" y="4229811"/>
                <a:chExt cx="341289" cy="550466"/>
              </a:xfrm>
            </p:grpSpPr>
            <p:sp>
              <p:nvSpPr>
                <p:cNvPr id="577" name="角丸四角形 576"/>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78" name="図 577"/>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79" name="図形グループ 578"/>
              <p:cNvGrpSpPr/>
              <p:nvPr/>
            </p:nvGrpSpPr>
            <p:grpSpPr>
              <a:xfrm>
                <a:off x="1905547" y="2257858"/>
                <a:ext cx="150692" cy="345179"/>
                <a:chOff x="1946324" y="4125162"/>
                <a:chExt cx="969964" cy="2007872"/>
              </a:xfrm>
            </p:grpSpPr>
            <p:sp>
              <p:nvSpPr>
                <p:cNvPr id="580" name="円/楕円 57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1" name="フローチャート: 論理積ゲート 58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82" name="図形グループ 581"/>
              <p:cNvGrpSpPr/>
              <p:nvPr/>
            </p:nvGrpSpPr>
            <p:grpSpPr>
              <a:xfrm>
                <a:off x="1562366" y="2641337"/>
                <a:ext cx="150692" cy="345179"/>
                <a:chOff x="1946324" y="4125162"/>
                <a:chExt cx="969964" cy="2007872"/>
              </a:xfrm>
            </p:grpSpPr>
            <p:sp>
              <p:nvSpPr>
                <p:cNvPr id="583" name="円/楕円 58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4" name="フローチャート: 論理積ゲート 58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86" name="直線矢印コネクタ 585"/>
              <p:cNvCxnSpPr>
                <a:stCxn id="512" idx="3"/>
                <a:endCxn id="277" idx="1"/>
              </p:cNvCxnSpPr>
              <p:nvPr/>
            </p:nvCxnSpPr>
            <p:spPr>
              <a:xfrm>
                <a:off x="2347037" y="2275978"/>
                <a:ext cx="422313" cy="277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grpSp>
        <p:grpSp>
          <p:nvGrpSpPr>
            <p:cNvPr id="278" name="図形グループ 277"/>
            <p:cNvGrpSpPr/>
            <p:nvPr/>
          </p:nvGrpSpPr>
          <p:grpSpPr>
            <a:xfrm>
              <a:off x="2827002" y="2227144"/>
              <a:ext cx="150692" cy="345179"/>
              <a:chOff x="1946324" y="4125162"/>
              <a:chExt cx="969964" cy="2007872"/>
            </a:xfrm>
          </p:grpSpPr>
          <p:sp>
            <p:nvSpPr>
              <p:cNvPr id="293" name="円/楕円 2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フローチャート: 論理積ゲート 2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332" name="正方形/長方形 331"/>
          <p:cNvSpPr/>
          <p:nvPr/>
        </p:nvSpPr>
        <p:spPr>
          <a:xfrm>
            <a:off x="2899718" y="2659254"/>
            <a:ext cx="5616297" cy="3154018"/>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845822" y="3850769"/>
            <a:ext cx="5560324" cy="201185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78" name="フローチャート: 磁気ディスク 77"/>
          <p:cNvSpPr/>
          <p:nvPr/>
        </p:nvSpPr>
        <p:spPr>
          <a:xfrm>
            <a:off x="5798633"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3588670" y="4919276"/>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3588670" y="5112738"/>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588670" y="5294331"/>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3588670" y="547001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3963320" y="4921817"/>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963320" y="5115279"/>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3963320" y="5296872"/>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3963320" y="5472560"/>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4316966" y="4919276"/>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4316966" y="5112738"/>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4316966" y="5294331"/>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4316966" y="5470019"/>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4691616" y="4921817"/>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4691616" y="5115279"/>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4691616" y="5296872"/>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4691616" y="5472560"/>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5057022" y="4921817"/>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5057022" y="5115279"/>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5057022" y="5296872"/>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5057022" y="5472560"/>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5427276" y="4924358"/>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5427276" y="5117820"/>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5427276" y="5299413"/>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5427276" y="5475101"/>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5798633"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5798633"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6219492"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6219492"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6219492"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6653305"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6653305"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6653305"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7074164" y="536499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7074164" y="514301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7074164" y="491927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7500433" y="535864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7500433" y="513666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7500433" y="491293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948980" y="4584465"/>
            <a:ext cx="955599"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a:solidFill>
                  <a:srgbClr val="FFFFFF"/>
                </a:solidFill>
                <a:latin typeface="ＭＳ Ｐゴシック"/>
                <a:ea typeface="ＭＳ Ｐゴシック"/>
                <a:cs typeface="ＭＳ Ｐゴシック"/>
              </a:rPr>
              <a:t>WAN</a:t>
            </a:r>
            <a:r>
              <a:rPr lang="ja-JP" altLang="en-US" sz="800" dirty="0">
                <a:solidFill>
                  <a:srgbClr val="FFFFFF"/>
                </a:solidFill>
                <a:latin typeface="ＭＳ Ｐゴシック"/>
                <a:ea typeface="ＭＳ Ｐゴシック"/>
                <a:cs typeface="ＭＳ Ｐゴシック"/>
              </a:rPr>
              <a:t>高速化装置</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6921619" y="4584465"/>
            <a:ext cx="949086"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ファイヤウォール</a:t>
            </a:r>
          </a:p>
        </p:txBody>
      </p:sp>
      <p:sp>
        <p:nvSpPr>
          <p:cNvPr id="305" name="正方形/長方形 304"/>
          <p:cNvSpPr/>
          <p:nvPr/>
        </p:nvSpPr>
        <p:spPr>
          <a:xfrm>
            <a:off x="3589741" y="4580952"/>
            <a:ext cx="736708"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スイッチ</a:t>
            </a:r>
          </a:p>
        </p:txBody>
      </p:sp>
      <p:sp>
        <p:nvSpPr>
          <p:cNvPr id="306" name="正方形/長方形 305"/>
          <p:cNvSpPr/>
          <p:nvPr/>
        </p:nvSpPr>
        <p:spPr>
          <a:xfrm>
            <a:off x="4343489" y="4586039"/>
            <a:ext cx="853659"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ロードバランサ</a:t>
            </a:r>
          </a:p>
        </p:txBody>
      </p:sp>
      <p:sp>
        <p:nvSpPr>
          <p:cNvPr id="307" name="正方形/長方形 306"/>
          <p:cNvSpPr/>
          <p:nvPr/>
        </p:nvSpPr>
        <p:spPr>
          <a:xfrm>
            <a:off x="5209641" y="4584465"/>
            <a:ext cx="726846"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ルーター</a:t>
            </a:r>
          </a:p>
        </p:txBody>
      </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sp>
        <p:nvSpPr>
          <p:cNvPr id="333" name="テキスト ボックス 332"/>
          <p:cNvSpPr txBox="1"/>
          <p:nvPr/>
        </p:nvSpPr>
        <p:spPr>
          <a:xfrm>
            <a:off x="2979095" y="2745116"/>
            <a:ext cx="954107" cy="400110"/>
          </a:xfrm>
          <a:prstGeom prst="rect">
            <a:avLst/>
          </a:prstGeom>
          <a:noFill/>
        </p:spPr>
        <p:txBody>
          <a:bodyPr wrap="none" rtlCol="0">
            <a:spAutoFit/>
          </a:bodyPr>
          <a:lstStyle/>
          <a:p>
            <a:r>
              <a:rPr lang="ja-JP" altLang="en-US" sz="2000" dirty="0">
                <a:solidFill>
                  <a:schemeClr val="bg1"/>
                </a:solidFill>
                <a:latin typeface="Meiryo" charset="-128"/>
                <a:ea typeface="Meiryo" charset="-128"/>
                <a:cs typeface="Meiryo" charset="-128"/>
              </a:rPr>
              <a:t>仮想化</a:t>
            </a:r>
            <a:endParaRPr kumimoji="1" lang="ja-JP" altLang="en-US" sz="2000" dirty="0">
              <a:solidFill>
                <a:schemeClr val="bg1"/>
              </a:solidFill>
              <a:latin typeface="Meiryo" charset="-128"/>
              <a:ea typeface="Meiryo" charset="-128"/>
              <a:cs typeface="Meiryo" charset="-128"/>
            </a:endParaRPr>
          </a:p>
        </p:txBody>
      </p:sp>
      <p:sp>
        <p:nvSpPr>
          <p:cNvPr id="334" name="テキスト ボックス 333"/>
          <p:cNvSpPr txBox="1"/>
          <p:nvPr/>
        </p:nvSpPr>
        <p:spPr>
          <a:xfrm>
            <a:off x="2958395" y="3888771"/>
            <a:ext cx="2749471" cy="400110"/>
          </a:xfrm>
          <a:prstGeom prst="rect">
            <a:avLst/>
          </a:prstGeom>
          <a:noFill/>
        </p:spPr>
        <p:txBody>
          <a:bodyPr wrap="none" rtlCol="0">
            <a:spAutoFit/>
          </a:bodyPr>
          <a:lstStyle/>
          <a:p>
            <a:r>
              <a:rPr lang="ja-JP" altLang="en-US" sz="2000" dirty="0">
                <a:solidFill>
                  <a:schemeClr val="accent5">
                    <a:lumMod val="75000"/>
                  </a:schemeClr>
                </a:solidFill>
                <a:latin typeface="Meiryo" charset="-128"/>
                <a:ea typeface="Meiryo" charset="-128"/>
                <a:cs typeface="Meiryo" charset="-128"/>
              </a:rPr>
              <a:t>物理的なシステム資源</a:t>
            </a:r>
            <a:endParaRPr kumimoji="1" lang="ja-JP" altLang="en-US" sz="2000" dirty="0">
              <a:solidFill>
                <a:schemeClr val="accent5">
                  <a:lumMod val="75000"/>
                </a:schemeClr>
              </a:solidFill>
              <a:latin typeface="Meiryo" charset="-128"/>
              <a:ea typeface="Meiryo" charset="-128"/>
              <a:cs typeface="Meiryo" charset="-128"/>
            </a:endParaRPr>
          </a:p>
        </p:txBody>
      </p:sp>
      <p:grpSp>
        <p:nvGrpSpPr>
          <p:cNvPr id="254" name="図形グループ 253"/>
          <p:cNvGrpSpPr/>
          <p:nvPr/>
        </p:nvGrpSpPr>
        <p:grpSpPr>
          <a:xfrm>
            <a:off x="2737903" y="3291178"/>
            <a:ext cx="370254" cy="367267"/>
            <a:chOff x="2667295" y="1059799"/>
            <a:chExt cx="681672" cy="722281"/>
          </a:xfrm>
        </p:grpSpPr>
        <p:sp>
          <p:nvSpPr>
            <p:cNvPr id="255" name="角丸四角形 25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56" name="図 25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7" name="図形グループ 256"/>
          <p:cNvGrpSpPr/>
          <p:nvPr/>
        </p:nvGrpSpPr>
        <p:grpSpPr>
          <a:xfrm>
            <a:off x="2795555" y="3423199"/>
            <a:ext cx="150692" cy="345179"/>
            <a:chOff x="1946324" y="4125162"/>
            <a:chExt cx="969964" cy="2007872"/>
          </a:xfrm>
        </p:grpSpPr>
        <p:sp>
          <p:nvSpPr>
            <p:cNvPr id="258" name="円/楕円 2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フローチャート: 論理積ゲート 2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0" name="図形グループ 259"/>
          <p:cNvGrpSpPr/>
          <p:nvPr/>
        </p:nvGrpSpPr>
        <p:grpSpPr>
          <a:xfrm>
            <a:off x="2639213" y="5293310"/>
            <a:ext cx="150692" cy="345179"/>
            <a:chOff x="1946324" y="4125162"/>
            <a:chExt cx="969964" cy="2007872"/>
          </a:xfrm>
        </p:grpSpPr>
        <p:sp>
          <p:nvSpPr>
            <p:cNvPr id="261" name="円/楕円 2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フローチャート: 論理積ゲート 2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3" name="図形グループ 262"/>
          <p:cNvGrpSpPr/>
          <p:nvPr/>
        </p:nvGrpSpPr>
        <p:grpSpPr>
          <a:xfrm>
            <a:off x="3043095" y="5296678"/>
            <a:ext cx="150692" cy="345179"/>
            <a:chOff x="1946324" y="4125162"/>
            <a:chExt cx="969964" cy="2007872"/>
          </a:xfrm>
        </p:grpSpPr>
        <p:sp>
          <p:nvSpPr>
            <p:cNvPr id="264" name="円/楕円 2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フローチャート: 論理積ゲート 2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6" name="図形グループ 265"/>
          <p:cNvGrpSpPr/>
          <p:nvPr/>
        </p:nvGrpSpPr>
        <p:grpSpPr>
          <a:xfrm>
            <a:off x="2837697" y="5293310"/>
            <a:ext cx="150692" cy="345179"/>
            <a:chOff x="1946324" y="4125162"/>
            <a:chExt cx="969964" cy="2007872"/>
          </a:xfrm>
        </p:grpSpPr>
        <p:sp>
          <p:nvSpPr>
            <p:cNvPr id="267" name="円/楕円 2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フローチャート: 論理積ゲート 2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9" name="図形グループ 268"/>
          <p:cNvGrpSpPr/>
          <p:nvPr/>
        </p:nvGrpSpPr>
        <p:grpSpPr>
          <a:xfrm>
            <a:off x="2948519" y="4931000"/>
            <a:ext cx="150692" cy="345179"/>
            <a:chOff x="1946324" y="4125162"/>
            <a:chExt cx="969964" cy="2007872"/>
          </a:xfrm>
        </p:grpSpPr>
        <p:sp>
          <p:nvSpPr>
            <p:cNvPr id="270" name="円/楕円 2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フローチャート: 論理積ゲート 2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2" name="図形グループ 271"/>
          <p:cNvGrpSpPr/>
          <p:nvPr/>
        </p:nvGrpSpPr>
        <p:grpSpPr>
          <a:xfrm>
            <a:off x="2737903" y="4931000"/>
            <a:ext cx="150692" cy="345179"/>
            <a:chOff x="1946324" y="4125162"/>
            <a:chExt cx="969964" cy="2007872"/>
          </a:xfrm>
        </p:grpSpPr>
        <p:sp>
          <p:nvSpPr>
            <p:cNvPr id="273" name="円/楕円 27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フローチャート: 論理積ゲート 27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5" name="テキスト ボックス 294"/>
          <p:cNvSpPr txBox="1"/>
          <p:nvPr/>
        </p:nvSpPr>
        <p:spPr>
          <a:xfrm>
            <a:off x="3090338" y="4237908"/>
            <a:ext cx="5211683" cy="307777"/>
          </a:xfrm>
          <a:prstGeom prst="rect">
            <a:avLst/>
          </a:prstGeom>
          <a:noFill/>
        </p:spPr>
        <p:txBody>
          <a:bodyPr wrap="none" rtlCol="0">
            <a:spAutoFit/>
          </a:bodyPr>
          <a:lstStyle/>
          <a:p>
            <a:r>
              <a:rPr lang="ja-JP" altLang="en-US" sz="1400" dirty="0">
                <a:solidFill>
                  <a:schemeClr val="accent5">
                    <a:lumMod val="75000"/>
                  </a:schemeClr>
                </a:solidFill>
                <a:latin typeface="Meiryo" charset="-128"/>
                <a:ea typeface="Meiryo" charset="-128"/>
                <a:cs typeface="Meiryo" charset="-128"/>
              </a:rPr>
              <a:t>システム構成や構築には設置や接続などの物理的な作業が必要</a:t>
            </a:r>
            <a:endParaRPr kumimoji="1" lang="ja-JP" altLang="en-US" sz="1400" dirty="0">
              <a:solidFill>
                <a:schemeClr val="accent5">
                  <a:lumMod val="75000"/>
                </a:schemeClr>
              </a:solidFill>
              <a:latin typeface="Meiryo" charset="-128"/>
              <a:ea typeface="Meiryo" charset="-128"/>
              <a:cs typeface="Meiryo" charset="-128"/>
            </a:endParaRPr>
          </a:p>
        </p:txBody>
      </p:sp>
      <p:sp>
        <p:nvSpPr>
          <p:cNvPr id="296" name="テキスト ボックス 295"/>
          <p:cNvSpPr txBox="1"/>
          <p:nvPr/>
        </p:nvSpPr>
        <p:spPr>
          <a:xfrm>
            <a:off x="3143734" y="3066307"/>
            <a:ext cx="5391219" cy="307777"/>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ソフトウェアによる操作や</a:t>
            </a:r>
            <a:r>
              <a:rPr lang="ja-JP" altLang="en-US" sz="1400">
                <a:solidFill>
                  <a:schemeClr val="bg1"/>
                </a:solidFill>
                <a:latin typeface="Meiryo" charset="-128"/>
                <a:ea typeface="Meiryo" charset="-128"/>
                <a:cs typeface="Meiryo" charset="-128"/>
              </a:rPr>
              <a:t>設定でシステム</a:t>
            </a:r>
            <a:r>
              <a:rPr lang="ja-JP" altLang="en-US" sz="1400" dirty="0">
                <a:solidFill>
                  <a:schemeClr val="bg1"/>
                </a:solidFill>
                <a:latin typeface="Meiryo" charset="-128"/>
                <a:ea typeface="Meiryo" charset="-128"/>
                <a:cs typeface="Meiryo" charset="-128"/>
              </a:rPr>
              <a:t>構成</a:t>
            </a:r>
            <a:r>
              <a:rPr lang="ja-JP" altLang="en-US" sz="1400">
                <a:solidFill>
                  <a:schemeClr val="bg1"/>
                </a:solidFill>
                <a:latin typeface="Meiryo" charset="-128"/>
                <a:ea typeface="Meiryo" charset="-128"/>
                <a:cs typeface="Meiryo" charset="-128"/>
              </a:rPr>
              <a:t>や構築を実現する</a:t>
            </a:r>
            <a:endParaRPr kumimoji="1" lang="ja-JP" altLang="en-US" sz="1400" dirty="0">
              <a:solidFill>
                <a:schemeClr val="bg1"/>
              </a:solidFill>
              <a:latin typeface="Meiryo" charset="-128"/>
              <a:ea typeface="Meiryo" charset="-128"/>
              <a:cs typeface="Meiryo" charset="-128"/>
            </a:endParaRPr>
          </a:p>
        </p:txBody>
      </p:sp>
      <p:sp>
        <p:nvSpPr>
          <p:cNvPr id="298" name="テキスト ボックス 297"/>
          <p:cNvSpPr txBox="1"/>
          <p:nvPr/>
        </p:nvSpPr>
        <p:spPr>
          <a:xfrm>
            <a:off x="3324921" y="3311175"/>
            <a:ext cx="5135121" cy="461665"/>
          </a:xfrm>
          <a:prstGeom prst="rect">
            <a:avLst/>
          </a:prstGeom>
          <a:noFill/>
        </p:spPr>
        <p:txBody>
          <a:bodyPr wrap="square" rtlCol="0">
            <a:spAutoFit/>
          </a:bodyPr>
          <a:lstStyle/>
          <a:p>
            <a:pPr marL="285750" indent="-285750">
              <a:buFont typeface="Wingdings" charset="2"/>
              <a:buChar char="Ø"/>
            </a:pPr>
            <a:r>
              <a:rPr lang="ja-JP" altLang="en-US" sz="1200" b="1" u="sng" dirty="0">
                <a:solidFill>
                  <a:schemeClr val="bg1"/>
                </a:solidFill>
                <a:latin typeface="Meiryo" charset="-128"/>
                <a:ea typeface="Meiryo" charset="-128"/>
                <a:cs typeface="Meiryo" charset="-128"/>
              </a:rPr>
              <a:t>物理的な構成や機能を理解し</a:t>
            </a:r>
            <a:r>
              <a:rPr lang="ja-JP" altLang="en-US" sz="1200" dirty="0">
                <a:solidFill>
                  <a:schemeClr val="bg1"/>
                </a:solidFill>
                <a:latin typeface="Meiryo" charset="-128"/>
                <a:ea typeface="Meiryo" charset="-128"/>
                <a:cs typeface="Meiryo" charset="-128"/>
              </a:rPr>
              <a:t>、そこから「仮想的</a:t>
            </a:r>
            <a:r>
              <a:rPr lang="en-US" altLang="ja-JP" sz="1200"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実質的」にシステムを構成して必要な性能や機能を調達する。</a:t>
            </a:r>
            <a:endParaRPr kumimoji="1" lang="ja-JP" altLang="en-US" sz="1200" dirty="0">
              <a:solidFill>
                <a:schemeClr val="bg1"/>
              </a:solidFill>
              <a:latin typeface="Meiryo" charset="-128"/>
              <a:ea typeface="Meiryo" charset="-128"/>
              <a:cs typeface="Meiryo" charset="-128"/>
            </a:endParaRPr>
          </a:p>
        </p:txBody>
      </p:sp>
      <p:sp>
        <p:nvSpPr>
          <p:cNvPr id="301" name="正方形/長方形 300"/>
          <p:cNvSpPr/>
          <p:nvPr/>
        </p:nvSpPr>
        <p:spPr>
          <a:xfrm>
            <a:off x="559962" y="4201979"/>
            <a:ext cx="1817688" cy="166064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角丸四角形 303"/>
          <p:cNvSpPr/>
          <p:nvPr/>
        </p:nvSpPr>
        <p:spPr>
          <a:xfrm>
            <a:off x="1006096" y="472944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p:cNvSpPr/>
          <p:nvPr/>
        </p:nvSpPr>
        <p:spPr>
          <a:xfrm>
            <a:off x="1701424" y="482546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9" name="正方形/長方形 308"/>
          <p:cNvSpPr/>
          <p:nvPr/>
        </p:nvSpPr>
        <p:spPr>
          <a:xfrm>
            <a:off x="1454042" y="493976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0" name="図形グループ 309"/>
          <p:cNvGrpSpPr/>
          <p:nvPr/>
        </p:nvGrpSpPr>
        <p:grpSpPr>
          <a:xfrm>
            <a:off x="1006096" y="5375222"/>
            <a:ext cx="317500" cy="157483"/>
            <a:chOff x="6769100" y="1390650"/>
            <a:chExt cx="317500" cy="157483"/>
          </a:xfrm>
        </p:grpSpPr>
        <p:sp>
          <p:nvSpPr>
            <p:cNvPr id="311" name="正方形/長方形 3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円/楕円 3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3" name="直線コネクタ 3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1" name="図形グループ 330"/>
          <p:cNvGrpSpPr/>
          <p:nvPr/>
        </p:nvGrpSpPr>
        <p:grpSpPr>
          <a:xfrm>
            <a:off x="1006096" y="5568684"/>
            <a:ext cx="317500" cy="157483"/>
            <a:chOff x="6769100" y="1390650"/>
            <a:chExt cx="317500" cy="157483"/>
          </a:xfrm>
        </p:grpSpPr>
        <p:sp>
          <p:nvSpPr>
            <p:cNvPr id="335" name="正方形/長方形 3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6" name="円/楕円 3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9" name="直線コネクタ 3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0" name="図形グループ 339"/>
          <p:cNvGrpSpPr/>
          <p:nvPr/>
        </p:nvGrpSpPr>
        <p:grpSpPr>
          <a:xfrm>
            <a:off x="1376350" y="5377763"/>
            <a:ext cx="317500" cy="157483"/>
            <a:chOff x="6769100" y="1390650"/>
            <a:chExt cx="317500" cy="157483"/>
          </a:xfrm>
        </p:grpSpPr>
        <p:sp>
          <p:nvSpPr>
            <p:cNvPr id="342" name="正方形/長方形 3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4" name="円/楕円 3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5" name="直線コネクタ 3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6" name="図形グループ 355"/>
          <p:cNvGrpSpPr/>
          <p:nvPr/>
        </p:nvGrpSpPr>
        <p:grpSpPr>
          <a:xfrm>
            <a:off x="1376350" y="5571225"/>
            <a:ext cx="317500" cy="157483"/>
            <a:chOff x="6769100" y="1390650"/>
            <a:chExt cx="317500" cy="157483"/>
          </a:xfrm>
        </p:grpSpPr>
        <p:sp>
          <p:nvSpPr>
            <p:cNvPr id="365" name="正方形/長方形 3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円/楕円 3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7" name="直線コネクタ 3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68" name="フローチャート: 磁気ディスク 367"/>
          <p:cNvSpPr/>
          <p:nvPr/>
        </p:nvSpPr>
        <p:spPr>
          <a:xfrm>
            <a:off x="1807823" y="539575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69" name="正方形/長方形 368"/>
          <p:cNvSpPr/>
          <p:nvPr/>
        </p:nvSpPr>
        <p:spPr>
          <a:xfrm>
            <a:off x="1237870" y="480246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70" name="図形グループ 369"/>
          <p:cNvGrpSpPr/>
          <p:nvPr/>
        </p:nvGrpSpPr>
        <p:grpSpPr>
          <a:xfrm>
            <a:off x="724354" y="4446867"/>
            <a:ext cx="457588" cy="387786"/>
            <a:chOff x="758730" y="3198675"/>
            <a:chExt cx="806939" cy="688305"/>
          </a:xfrm>
        </p:grpSpPr>
        <p:sp>
          <p:nvSpPr>
            <p:cNvPr id="371" name="正方形/長方形 370"/>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角丸四角形 37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角丸四角形 377"/>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9" name="台形 378"/>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0" name="図形グループ 379"/>
          <p:cNvGrpSpPr/>
          <p:nvPr/>
        </p:nvGrpSpPr>
        <p:grpSpPr>
          <a:xfrm>
            <a:off x="854474" y="4556852"/>
            <a:ext cx="150692" cy="345179"/>
            <a:chOff x="1946324" y="4125162"/>
            <a:chExt cx="969964" cy="2007872"/>
          </a:xfrm>
        </p:grpSpPr>
        <p:sp>
          <p:nvSpPr>
            <p:cNvPr id="381" name="円/楕円 3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フローチャート: 論理積ゲート 3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1" name="図形グループ 390"/>
          <p:cNvGrpSpPr/>
          <p:nvPr/>
        </p:nvGrpSpPr>
        <p:grpSpPr>
          <a:xfrm>
            <a:off x="724354" y="4911191"/>
            <a:ext cx="457588" cy="387786"/>
            <a:chOff x="758730" y="3198675"/>
            <a:chExt cx="806939" cy="688305"/>
          </a:xfrm>
        </p:grpSpPr>
        <p:sp>
          <p:nvSpPr>
            <p:cNvPr id="392" name="正方形/長方形 391"/>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3" name="角丸四角形 39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4" name="角丸四角形 39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5" name="台形 39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6" name="図形グループ 395"/>
          <p:cNvGrpSpPr/>
          <p:nvPr/>
        </p:nvGrpSpPr>
        <p:grpSpPr>
          <a:xfrm>
            <a:off x="854474" y="4999609"/>
            <a:ext cx="150692" cy="345179"/>
            <a:chOff x="1946324" y="4125162"/>
            <a:chExt cx="969964" cy="2007872"/>
          </a:xfrm>
        </p:grpSpPr>
        <p:sp>
          <p:nvSpPr>
            <p:cNvPr id="397" name="円/楕円 3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9" name="フローチャート: 論理積ゲート 39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0" name="図形グループ 399"/>
          <p:cNvGrpSpPr/>
          <p:nvPr/>
        </p:nvGrpSpPr>
        <p:grpSpPr>
          <a:xfrm>
            <a:off x="1792189" y="4430001"/>
            <a:ext cx="370254" cy="367267"/>
            <a:chOff x="2667295" y="1059799"/>
            <a:chExt cx="681672" cy="722281"/>
          </a:xfrm>
        </p:grpSpPr>
        <p:sp>
          <p:nvSpPr>
            <p:cNvPr id="401" name="角丸四角形 40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02" name="図 40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3" name="図形グループ 402"/>
          <p:cNvGrpSpPr/>
          <p:nvPr/>
        </p:nvGrpSpPr>
        <p:grpSpPr>
          <a:xfrm>
            <a:off x="1903490" y="4521772"/>
            <a:ext cx="150692" cy="345179"/>
            <a:chOff x="1946324" y="4125162"/>
            <a:chExt cx="969964" cy="2007872"/>
          </a:xfrm>
        </p:grpSpPr>
        <p:sp>
          <p:nvSpPr>
            <p:cNvPr id="404" name="円/楕円 40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フローチャート: 論理積ゲート 40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6" name="テキスト ボックス 405"/>
          <p:cNvSpPr txBox="1"/>
          <p:nvPr/>
        </p:nvSpPr>
        <p:spPr>
          <a:xfrm>
            <a:off x="847842" y="4216330"/>
            <a:ext cx="1241045" cy="215444"/>
          </a:xfrm>
          <a:prstGeom prst="rect">
            <a:avLst/>
          </a:prstGeom>
          <a:noFill/>
        </p:spPr>
        <p:txBody>
          <a:bodyPr wrap="none" rtlCol="0">
            <a:spAutoFit/>
          </a:bodyPr>
          <a:lstStyle/>
          <a:p>
            <a:pPr algn="ctr"/>
            <a:r>
              <a:rPr kumimoji="1" lang="ja-JP" altLang="en-US" sz="800" dirty="0">
                <a:solidFill>
                  <a:schemeClr val="accent5">
                    <a:lumMod val="75000"/>
                  </a:schemeClr>
                </a:solidFill>
              </a:rPr>
              <a:t>物理的システムイメージ</a:t>
            </a:r>
          </a:p>
        </p:txBody>
      </p:sp>
      <p:cxnSp>
        <p:nvCxnSpPr>
          <p:cNvPr id="9" name="直線矢印コネクタ 8"/>
          <p:cNvCxnSpPr>
            <a:stCxn id="301" idx="3"/>
          </p:cNvCxnSpPr>
          <p:nvPr/>
        </p:nvCxnSpPr>
        <p:spPr>
          <a:xfrm>
            <a:off x="2377650" y="5032301"/>
            <a:ext cx="311909" cy="183634"/>
          </a:xfrm>
          <a:prstGeom prst="straightConnector1">
            <a:avLst/>
          </a:prstGeom>
          <a:ln>
            <a:solidFill>
              <a:schemeClr val="accent5">
                <a:lumMod val="40000"/>
                <a:lumOff val="6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85" name="直線矢印コネクタ 584"/>
          <p:cNvCxnSpPr>
            <a:stCxn id="301" idx="3"/>
            <a:endCxn id="256" idx="1"/>
          </p:cNvCxnSpPr>
          <p:nvPr/>
        </p:nvCxnSpPr>
        <p:spPr>
          <a:xfrm flipV="1">
            <a:off x="2377650" y="3474812"/>
            <a:ext cx="360253" cy="1557489"/>
          </a:xfrm>
          <a:prstGeom prst="straightConnector1">
            <a:avLst/>
          </a:prstGeom>
          <a:ln>
            <a:solidFill>
              <a:schemeClr val="accent5">
                <a:lumMod val="40000"/>
                <a:lumOff val="6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4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8" name="テキスト ボックス 697"/>
          <p:cNvSpPr txBox="1"/>
          <p:nvPr/>
        </p:nvSpPr>
        <p:spPr>
          <a:xfrm>
            <a:off x="2837050" y="6261460"/>
            <a:ext cx="3467616" cy="338554"/>
          </a:xfrm>
          <a:prstGeom prst="rect">
            <a:avLst/>
          </a:prstGeom>
          <a:noFill/>
        </p:spPr>
        <p:txBody>
          <a:bodyPr wrap="none" rtlCol="0">
            <a:spAutoFit/>
          </a:bodyPr>
          <a:lstStyle/>
          <a:p>
            <a:pPr algn="ctr"/>
            <a:r>
              <a:rPr lang="ja-JP" altLang="en-US" sz="1600" dirty="0">
                <a:solidFill>
                  <a:schemeClr val="bg1"/>
                </a:solidFill>
                <a:latin typeface="Meiryo" charset="-128"/>
                <a:ea typeface="Meiryo" charset="-128"/>
                <a:cs typeface="Meiryo" charset="-128"/>
              </a:rPr>
              <a:t>物理的なシステム資源を個別に構築</a:t>
            </a:r>
            <a:endParaRPr kumimoji="1" lang="ja-JP" altLang="en-US" sz="1600" dirty="0">
              <a:solidFill>
                <a:schemeClr val="bg1"/>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物理システム</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4" name="正方形/長方形 3"/>
          <p:cNvSpPr/>
          <p:nvPr/>
        </p:nvSpPr>
        <p:spPr>
          <a:xfrm>
            <a:off x="652439" y="875822"/>
            <a:ext cx="7862911" cy="36909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ユーザーの要望に応じて物理資源を個別に調達・構成</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8" y="3769477"/>
            <a:ext cx="5570756" cy="400110"/>
          </a:xfrm>
          <a:prstGeom prst="rect">
            <a:avLst/>
          </a:prstGeom>
          <a:noFill/>
        </p:spPr>
        <p:txBody>
          <a:bodyPr wrap="none" rtlCol="0">
            <a:spAutoFit/>
          </a:bodyPr>
          <a:lstStyle/>
          <a:p>
            <a:pPr algn="ctr"/>
            <a:r>
              <a:rPr lang="ja-JP" altLang="en-US" sz="2000" dirty="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63" name="角丸四角形 762"/>
          <p:cNvSpPr/>
          <p:nvPr/>
        </p:nvSpPr>
        <p:spPr>
          <a:xfrm>
            <a:off x="1097643"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4" name="正方形/長方形 763"/>
          <p:cNvSpPr/>
          <p:nvPr/>
        </p:nvSpPr>
        <p:spPr>
          <a:xfrm>
            <a:off x="1792971" y="51729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5" name="正方形/長方形 764"/>
          <p:cNvSpPr/>
          <p:nvPr/>
        </p:nvSpPr>
        <p:spPr>
          <a:xfrm>
            <a:off x="1545589"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66" name="図形グループ 765"/>
          <p:cNvGrpSpPr/>
          <p:nvPr/>
        </p:nvGrpSpPr>
        <p:grpSpPr>
          <a:xfrm>
            <a:off x="1097643" y="5722707"/>
            <a:ext cx="317500" cy="157483"/>
            <a:chOff x="6769100" y="1390650"/>
            <a:chExt cx="317500" cy="157483"/>
          </a:xfrm>
        </p:grpSpPr>
        <p:sp>
          <p:nvSpPr>
            <p:cNvPr id="767" name="正方形/長方形 7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8" name="円/楕円 7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9" name="直線コネクタ 7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0" name="図形グループ 769"/>
          <p:cNvGrpSpPr/>
          <p:nvPr/>
        </p:nvGrpSpPr>
        <p:grpSpPr>
          <a:xfrm>
            <a:off x="1097643" y="5916169"/>
            <a:ext cx="317500" cy="157483"/>
            <a:chOff x="6769100" y="1390650"/>
            <a:chExt cx="317500" cy="157483"/>
          </a:xfrm>
        </p:grpSpPr>
        <p:sp>
          <p:nvSpPr>
            <p:cNvPr id="771" name="正方形/長方形 7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2" name="円/楕円 7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3" name="直線コネクタ 7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4" name="図形グループ 773"/>
          <p:cNvGrpSpPr/>
          <p:nvPr/>
        </p:nvGrpSpPr>
        <p:grpSpPr>
          <a:xfrm>
            <a:off x="1467897" y="5725248"/>
            <a:ext cx="317500" cy="157483"/>
            <a:chOff x="6769100" y="1390650"/>
            <a:chExt cx="317500" cy="157483"/>
          </a:xfrm>
        </p:grpSpPr>
        <p:sp>
          <p:nvSpPr>
            <p:cNvPr id="775" name="正方形/長方形 7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6" name="円/楕円 7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7" name="直線コネクタ 7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8" name="図形グループ 777"/>
          <p:cNvGrpSpPr/>
          <p:nvPr/>
        </p:nvGrpSpPr>
        <p:grpSpPr>
          <a:xfrm>
            <a:off x="1467897" y="5918710"/>
            <a:ext cx="317500" cy="157483"/>
            <a:chOff x="6769100" y="1390650"/>
            <a:chExt cx="317500" cy="157483"/>
          </a:xfrm>
        </p:grpSpPr>
        <p:sp>
          <p:nvSpPr>
            <p:cNvPr id="779" name="正方形/長方形 7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0" name="円/楕円 7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1" name="直線コネクタ 78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2" name="フローチャート: 磁気ディスク 781"/>
          <p:cNvSpPr/>
          <p:nvPr/>
        </p:nvSpPr>
        <p:spPr>
          <a:xfrm>
            <a:off x="1899370"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3" name="角丸四角形 782"/>
          <p:cNvSpPr/>
          <p:nvPr/>
        </p:nvSpPr>
        <p:spPr>
          <a:xfrm>
            <a:off x="3088368"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4" name="正方形/長方形 783"/>
          <p:cNvSpPr/>
          <p:nvPr/>
        </p:nvSpPr>
        <p:spPr>
          <a:xfrm>
            <a:off x="3335406" y="528954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5" name="正方形/長方形 784"/>
          <p:cNvSpPr/>
          <p:nvPr/>
        </p:nvSpPr>
        <p:spPr>
          <a:xfrm>
            <a:off x="3689052"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6" name="正方形/長方形 785"/>
          <p:cNvSpPr/>
          <p:nvPr/>
        </p:nvSpPr>
        <p:spPr>
          <a:xfrm>
            <a:off x="3543275" y="51648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7" name="図形グループ 786"/>
          <p:cNvGrpSpPr/>
          <p:nvPr/>
        </p:nvGrpSpPr>
        <p:grpSpPr>
          <a:xfrm>
            <a:off x="3088368" y="5722707"/>
            <a:ext cx="317500" cy="157483"/>
            <a:chOff x="6769100" y="1390650"/>
            <a:chExt cx="317500" cy="157483"/>
          </a:xfrm>
        </p:grpSpPr>
        <p:sp>
          <p:nvSpPr>
            <p:cNvPr id="788" name="正方形/長方形 7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9" name="円/楕円 7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0" name="直線コネクタ 7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1" name="図形グループ 790"/>
          <p:cNvGrpSpPr/>
          <p:nvPr/>
        </p:nvGrpSpPr>
        <p:grpSpPr>
          <a:xfrm>
            <a:off x="3088368" y="5916169"/>
            <a:ext cx="317500" cy="157483"/>
            <a:chOff x="6769100" y="1390650"/>
            <a:chExt cx="317500" cy="157483"/>
          </a:xfrm>
        </p:grpSpPr>
        <p:sp>
          <p:nvSpPr>
            <p:cNvPr id="792" name="正方形/長方形 7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3" name="円/楕円 7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4" name="直線コネクタ 7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5" name="フローチャート: 磁気ディスク 794"/>
          <p:cNvSpPr/>
          <p:nvPr/>
        </p:nvSpPr>
        <p:spPr>
          <a:xfrm>
            <a:off x="3890095"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6" name="角丸四角形 795"/>
          <p:cNvSpPr/>
          <p:nvPr/>
        </p:nvSpPr>
        <p:spPr>
          <a:xfrm>
            <a:off x="5107668" y="507053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7" name="正方形/長方形 796"/>
          <p:cNvSpPr/>
          <p:nvPr/>
        </p:nvSpPr>
        <p:spPr>
          <a:xfrm>
            <a:off x="5374640" y="519565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8" name="正方形/長方形 797"/>
          <p:cNvSpPr/>
          <p:nvPr/>
        </p:nvSpPr>
        <p:spPr>
          <a:xfrm>
            <a:off x="5769935" y="519790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9" name="図形グループ 798"/>
          <p:cNvGrpSpPr/>
          <p:nvPr/>
        </p:nvGrpSpPr>
        <p:grpSpPr>
          <a:xfrm>
            <a:off x="5107668" y="5716311"/>
            <a:ext cx="317500" cy="157483"/>
            <a:chOff x="6769100" y="1390650"/>
            <a:chExt cx="317500" cy="157483"/>
          </a:xfrm>
        </p:grpSpPr>
        <p:sp>
          <p:nvSpPr>
            <p:cNvPr id="800" name="正方形/長方形 7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1" name="円/楕円 8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2" name="直線コネクタ 8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3" name="図形グループ 802"/>
          <p:cNvGrpSpPr/>
          <p:nvPr/>
        </p:nvGrpSpPr>
        <p:grpSpPr>
          <a:xfrm>
            <a:off x="5107668" y="5909773"/>
            <a:ext cx="317500" cy="157483"/>
            <a:chOff x="6769100" y="1390650"/>
            <a:chExt cx="317500" cy="157483"/>
          </a:xfrm>
        </p:grpSpPr>
        <p:sp>
          <p:nvSpPr>
            <p:cNvPr id="804" name="正方形/長方形 8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5" name="円/楕円 8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6" name="直線コネクタ 8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7" name="フローチャート: 磁気ディスク 806"/>
          <p:cNvSpPr/>
          <p:nvPr/>
        </p:nvSpPr>
        <p:spPr>
          <a:xfrm>
            <a:off x="5909395"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08" name="角丸四角形 807"/>
          <p:cNvSpPr/>
          <p:nvPr/>
        </p:nvSpPr>
        <p:spPr>
          <a:xfrm>
            <a:off x="7142866"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9" name="正方形/長方形 808"/>
          <p:cNvSpPr/>
          <p:nvPr/>
        </p:nvSpPr>
        <p:spPr>
          <a:xfrm>
            <a:off x="7425528" y="52642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810" name="図形グループ 809"/>
          <p:cNvGrpSpPr/>
          <p:nvPr/>
        </p:nvGrpSpPr>
        <p:grpSpPr>
          <a:xfrm>
            <a:off x="7142866" y="5722707"/>
            <a:ext cx="317500" cy="157483"/>
            <a:chOff x="6769100" y="1390650"/>
            <a:chExt cx="317500" cy="157483"/>
          </a:xfrm>
        </p:grpSpPr>
        <p:sp>
          <p:nvSpPr>
            <p:cNvPr id="811" name="正方形/長方形 8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2" name="円/楕円 8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3" name="直線コネクタ 8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4" name="図形グループ 813"/>
          <p:cNvGrpSpPr/>
          <p:nvPr/>
        </p:nvGrpSpPr>
        <p:grpSpPr>
          <a:xfrm>
            <a:off x="7142866" y="5916169"/>
            <a:ext cx="317500" cy="157483"/>
            <a:chOff x="6769100" y="1390650"/>
            <a:chExt cx="317500" cy="157483"/>
          </a:xfrm>
        </p:grpSpPr>
        <p:sp>
          <p:nvSpPr>
            <p:cNvPr id="815" name="正方形/長方形 8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6" name="円/楕円 8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7" name="直線コネクタ 8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8" name="図形グループ 817"/>
          <p:cNvGrpSpPr/>
          <p:nvPr/>
        </p:nvGrpSpPr>
        <p:grpSpPr>
          <a:xfrm>
            <a:off x="7513120" y="5725248"/>
            <a:ext cx="317500" cy="157483"/>
            <a:chOff x="6769100" y="1390650"/>
            <a:chExt cx="317500" cy="157483"/>
          </a:xfrm>
        </p:grpSpPr>
        <p:sp>
          <p:nvSpPr>
            <p:cNvPr id="819" name="正方形/長方形 8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0" name="円/楕円 8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1" name="直線コネクタ 8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2" name="フローチャート: 磁気ディスク 821"/>
          <p:cNvSpPr/>
          <p:nvPr/>
        </p:nvSpPr>
        <p:spPr>
          <a:xfrm>
            <a:off x="7944593"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3" name="正方形/長方形 822"/>
          <p:cNvSpPr/>
          <p:nvPr/>
        </p:nvSpPr>
        <p:spPr>
          <a:xfrm>
            <a:off x="7869950" y="52791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4" name="正方形/長方形 823"/>
          <p:cNvSpPr/>
          <p:nvPr/>
        </p:nvSpPr>
        <p:spPr>
          <a:xfrm>
            <a:off x="1329417"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5" name="正方形/長方形 824"/>
          <p:cNvSpPr/>
          <p:nvPr/>
        </p:nvSpPr>
        <p:spPr>
          <a:xfrm>
            <a:off x="7374640"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6" name="正方形/長方形 825"/>
          <p:cNvSpPr/>
          <p:nvPr/>
        </p:nvSpPr>
        <p:spPr>
          <a:xfrm>
            <a:off x="7776252"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7" name="フローチャート: 磁気ディスク 826"/>
          <p:cNvSpPr/>
          <p:nvPr/>
        </p:nvSpPr>
        <p:spPr>
          <a:xfrm>
            <a:off x="3481184"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4063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角丸四角形 540"/>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角丸四角形 541"/>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角丸四角形 542"/>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544" name="フローチャート: 磁気ディスク 543"/>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45" name="図形グループ 544"/>
          <p:cNvGrpSpPr/>
          <p:nvPr/>
        </p:nvGrpSpPr>
        <p:grpSpPr>
          <a:xfrm>
            <a:off x="1281263" y="5266032"/>
            <a:ext cx="317500" cy="157483"/>
            <a:chOff x="6769100" y="1390650"/>
            <a:chExt cx="317500" cy="157483"/>
          </a:xfrm>
        </p:grpSpPr>
        <p:sp>
          <p:nvSpPr>
            <p:cNvPr id="546" name="正方形/長方形 5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円/楕円 5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8" name="直線コネクタ 547"/>
            <p:cNvCxnSpPr>
              <a:stCxn id="639" idx="6"/>
              <a:endCxn id="6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9" name="図形グループ 548"/>
          <p:cNvGrpSpPr/>
          <p:nvPr/>
        </p:nvGrpSpPr>
        <p:grpSpPr>
          <a:xfrm>
            <a:off x="1281263" y="5459494"/>
            <a:ext cx="317500" cy="157483"/>
            <a:chOff x="6769100" y="1390650"/>
            <a:chExt cx="317500" cy="157483"/>
          </a:xfrm>
        </p:grpSpPr>
        <p:sp>
          <p:nvSpPr>
            <p:cNvPr id="550" name="正方形/長方形 5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円/楕円 5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2" name="直線コネクタ 551"/>
            <p:cNvCxnSpPr>
              <a:stCxn id="643" idx="6"/>
              <a:endCxn id="6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3" name="図形グループ 552"/>
          <p:cNvGrpSpPr/>
          <p:nvPr/>
        </p:nvGrpSpPr>
        <p:grpSpPr>
          <a:xfrm>
            <a:off x="1281263" y="5641087"/>
            <a:ext cx="317500" cy="157483"/>
            <a:chOff x="6769100" y="1390650"/>
            <a:chExt cx="317500" cy="157483"/>
          </a:xfrm>
        </p:grpSpPr>
        <p:sp>
          <p:nvSpPr>
            <p:cNvPr id="554" name="正方形/長方形 5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円/楕円 5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6" name="直線コネクタ 555"/>
            <p:cNvCxnSpPr>
              <a:stCxn id="647" idx="6"/>
              <a:endCxn id="6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7" name="図形グループ 556"/>
          <p:cNvGrpSpPr/>
          <p:nvPr/>
        </p:nvGrpSpPr>
        <p:grpSpPr>
          <a:xfrm>
            <a:off x="1281263" y="5816775"/>
            <a:ext cx="317500" cy="157483"/>
            <a:chOff x="6769100" y="1390650"/>
            <a:chExt cx="317500" cy="157483"/>
          </a:xfrm>
        </p:grpSpPr>
        <p:sp>
          <p:nvSpPr>
            <p:cNvPr id="558" name="正方形/長方形 5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円/楕円 5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0" name="直線コネクタ 559"/>
            <p:cNvCxnSpPr>
              <a:stCxn id="655" idx="6"/>
              <a:endCxn id="6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1" name="図形グループ 560"/>
          <p:cNvGrpSpPr/>
          <p:nvPr/>
        </p:nvGrpSpPr>
        <p:grpSpPr>
          <a:xfrm>
            <a:off x="1655913" y="5268573"/>
            <a:ext cx="317500" cy="157483"/>
            <a:chOff x="6769100" y="1390650"/>
            <a:chExt cx="317500" cy="157483"/>
          </a:xfrm>
        </p:grpSpPr>
        <p:sp>
          <p:nvSpPr>
            <p:cNvPr id="562" name="正方形/長方形 5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円/楕円 5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4" name="直線コネクタ 563"/>
            <p:cNvCxnSpPr>
              <a:stCxn id="659" idx="6"/>
              <a:endCxn id="6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5" name="図形グループ 564"/>
          <p:cNvGrpSpPr/>
          <p:nvPr/>
        </p:nvGrpSpPr>
        <p:grpSpPr>
          <a:xfrm>
            <a:off x="1655913" y="5462035"/>
            <a:ext cx="317500" cy="157483"/>
            <a:chOff x="6769100" y="1390650"/>
            <a:chExt cx="317500" cy="157483"/>
          </a:xfrm>
        </p:grpSpPr>
        <p:sp>
          <p:nvSpPr>
            <p:cNvPr id="566" name="正方形/長方形 5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円/楕円 5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8" name="直線コネクタ 567"/>
            <p:cNvCxnSpPr>
              <a:stCxn id="663" idx="6"/>
              <a:endCxn id="6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9" name="図形グループ 568"/>
          <p:cNvGrpSpPr/>
          <p:nvPr/>
        </p:nvGrpSpPr>
        <p:grpSpPr>
          <a:xfrm>
            <a:off x="1655913" y="5643628"/>
            <a:ext cx="317500" cy="157483"/>
            <a:chOff x="6769100" y="1390650"/>
            <a:chExt cx="317500" cy="157483"/>
          </a:xfrm>
        </p:grpSpPr>
        <p:sp>
          <p:nvSpPr>
            <p:cNvPr id="570" name="正方形/長方形 5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1" name="円/楕円 5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2" name="直線コネクタ 571"/>
            <p:cNvCxnSpPr>
              <a:stCxn id="667" idx="6"/>
              <a:endCxn id="6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3" name="図形グループ 572"/>
          <p:cNvGrpSpPr/>
          <p:nvPr/>
        </p:nvGrpSpPr>
        <p:grpSpPr>
          <a:xfrm>
            <a:off x="1655913" y="5819316"/>
            <a:ext cx="317500" cy="157483"/>
            <a:chOff x="6769100" y="1390650"/>
            <a:chExt cx="317500" cy="157483"/>
          </a:xfrm>
        </p:grpSpPr>
        <p:sp>
          <p:nvSpPr>
            <p:cNvPr id="574" name="正方形/長方形 5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円/楕円 5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6" name="直線コネクタ 575"/>
            <p:cNvCxnSpPr>
              <a:stCxn id="675" idx="6"/>
              <a:endCxn id="6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7" name="図形グループ 576"/>
          <p:cNvGrpSpPr/>
          <p:nvPr/>
        </p:nvGrpSpPr>
        <p:grpSpPr>
          <a:xfrm>
            <a:off x="2009559" y="5266032"/>
            <a:ext cx="317500" cy="157483"/>
            <a:chOff x="6769100" y="1390650"/>
            <a:chExt cx="317500" cy="157483"/>
          </a:xfrm>
        </p:grpSpPr>
        <p:sp>
          <p:nvSpPr>
            <p:cNvPr id="578" name="正方形/長方形 5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9" name="円/楕円 5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0" name="直線コネクタ 579"/>
            <p:cNvCxnSpPr>
              <a:stCxn id="679" idx="6"/>
              <a:endCxn id="67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1" name="図形グループ 580"/>
          <p:cNvGrpSpPr/>
          <p:nvPr/>
        </p:nvGrpSpPr>
        <p:grpSpPr>
          <a:xfrm>
            <a:off x="2009559" y="5459494"/>
            <a:ext cx="317500" cy="157483"/>
            <a:chOff x="6769100" y="1390650"/>
            <a:chExt cx="317500" cy="157483"/>
          </a:xfrm>
        </p:grpSpPr>
        <p:sp>
          <p:nvSpPr>
            <p:cNvPr id="582" name="正方形/長方形 5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円/楕円 5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4" name="直線コネクタ 583"/>
            <p:cNvCxnSpPr>
              <a:stCxn id="683" idx="6"/>
              <a:endCxn id="68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5" name="図形グループ 584"/>
          <p:cNvGrpSpPr/>
          <p:nvPr/>
        </p:nvGrpSpPr>
        <p:grpSpPr>
          <a:xfrm>
            <a:off x="2009559" y="5641087"/>
            <a:ext cx="317500" cy="157483"/>
            <a:chOff x="6769100" y="1390650"/>
            <a:chExt cx="317500" cy="157483"/>
          </a:xfrm>
        </p:grpSpPr>
        <p:sp>
          <p:nvSpPr>
            <p:cNvPr id="586" name="正方形/長方形 5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円/楕円 5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8" name="直線コネクタ 587"/>
            <p:cNvCxnSpPr>
              <a:stCxn id="687" idx="6"/>
              <a:endCxn id="68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9" name="図形グループ 588"/>
          <p:cNvGrpSpPr/>
          <p:nvPr/>
        </p:nvGrpSpPr>
        <p:grpSpPr>
          <a:xfrm>
            <a:off x="2009559" y="5816775"/>
            <a:ext cx="317500" cy="157483"/>
            <a:chOff x="6769100" y="1390650"/>
            <a:chExt cx="317500" cy="157483"/>
          </a:xfrm>
        </p:grpSpPr>
        <p:sp>
          <p:nvSpPr>
            <p:cNvPr id="590" name="正方形/長方形 5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円/楕円 5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2" name="直線コネクタ 591"/>
            <p:cNvCxnSpPr>
              <a:stCxn id="695" idx="6"/>
              <a:endCxn id="6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3" name="図形グループ 592"/>
          <p:cNvGrpSpPr/>
          <p:nvPr/>
        </p:nvGrpSpPr>
        <p:grpSpPr>
          <a:xfrm>
            <a:off x="2384209" y="5268573"/>
            <a:ext cx="317500" cy="157483"/>
            <a:chOff x="6769100" y="1390650"/>
            <a:chExt cx="317500" cy="157483"/>
          </a:xfrm>
        </p:grpSpPr>
        <p:sp>
          <p:nvSpPr>
            <p:cNvPr id="594" name="正方形/長方形 5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円/楕円 5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6" name="直線コネクタ 595"/>
            <p:cNvCxnSpPr>
              <a:stCxn id="699" idx="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7" name="図形グループ 596"/>
          <p:cNvGrpSpPr/>
          <p:nvPr/>
        </p:nvGrpSpPr>
        <p:grpSpPr>
          <a:xfrm>
            <a:off x="2384209" y="5462035"/>
            <a:ext cx="317500" cy="157483"/>
            <a:chOff x="6769100" y="1390650"/>
            <a:chExt cx="317500" cy="157483"/>
          </a:xfrm>
        </p:grpSpPr>
        <p:sp>
          <p:nvSpPr>
            <p:cNvPr id="598" name="正方形/長方形 5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9" name="円/楕円 5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0" name="直線コネクタ 59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1" name="図形グループ 600"/>
          <p:cNvGrpSpPr/>
          <p:nvPr/>
        </p:nvGrpSpPr>
        <p:grpSpPr>
          <a:xfrm>
            <a:off x="2384209" y="5643628"/>
            <a:ext cx="317500" cy="157483"/>
            <a:chOff x="6769100" y="1390650"/>
            <a:chExt cx="317500" cy="157483"/>
          </a:xfrm>
        </p:grpSpPr>
        <p:sp>
          <p:nvSpPr>
            <p:cNvPr id="602" name="正方形/長方形 6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円/楕円 6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4" name="直線コネクタ 60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5" name="図形グループ 604"/>
          <p:cNvGrpSpPr/>
          <p:nvPr/>
        </p:nvGrpSpPr>
        <p:grpSpPr>
          <a:xfrm>
            <a:off x="2384209" y="5819316"/>
            <a:ext cx="317500" cy="157483"/>
            <a:chOff x="6769100" y="1390650"/>
            <a:chExt cx="317500" cy="157483"/>
          </a:xfrm>
        </p:grpSpPr>
        <p:sp>
          <p:nvSpPr>
            <p:cNvPr id="606" name="正方形/長方形 6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円/楕円 6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8" name="直線コネクタ 60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9" name="図形グループ 608"/>
          <p:cNvGrpSpPr/>
          <p:nvPr/>
        </p:nvGrpSpPr>
        <p:grpSpPr>
          <a:xfrm>
            <a:off x="2749615" y="5268573"/>
            <a:ext cx="317500" cy="157483"/>
            <a:chOff x="6769100" y="1390650"/>
            <a:chExt cx="317500" cy="157483"/>
          </a:xfrm>
        </p:grpSpPr>
        <p:sp>
          <p:nvSpPr>
            <p:cNvPr id="610" name="正方形/長方形 60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円/楕円 61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2" name="直線コネクタ 61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3" name="図形グループ 612"/>
          <p:cNvGrpSpPr/>
          <p:nvPr/>
        </p:nvGrpSpPr>
        <p:grpSpPr>
          <a:xfrm>
            <a:off x="2749615" y="5462035"/>
            <a:ext cx="317500" cy="157483"/>
            <a:chOff x="6769100" y="1390650"/>
            <a:chExt cx="317500" cy="157483"/>
          </a:xfrm>
        </p:grpSpPr>
        <p:sp>
          <p:nvSpPr>
            <p:cNvPr id="614" name="正方形/長方形 6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円/楕円 6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6" name="直線コネクタ 6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7" name="図形グループ 616"/>
          <p:cNvGrpSpPr/>
          <p:nvPr/>
        </p:nvGrpSpPr>
        <p:grpSpPr>
          <a:xfrm>
            <a:off x="2749615" y="5643628"/>
            <a:ext cx="317500" cy="157483"/>
            <a:chOff x="6769100" y="1390650"/>
            <a:chExt cx="317500" cy="157483"/>
          </a:xfrm>
        </p:grpSpPr>
        <p:sp>
          <p:nvSpPr>
            <p:cNvPr id="618" name="正方形/長方形 6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9" name="円/楕円 6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0" name="直線コネクタ 6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1" name="図形グループ 620"/>
          <p:cNvGrpSpPr/>
          <p:nvPr/>
        </p:nvGrpSpPr>
        <p:grpSpPr>
          <a:xfrm>
            <a:off x="2749615" y="5819316"/>
            <a:ext cx="317500" cy="157483"/>
            <a:chOff x="6769100" y="1390650"/>
            <a:chExt cx="317500" cy="157483"/>
          </a:xfrm>
        </p:grpSpPr>
        <p:sp>
          <p:nvSpPr>
            <p:cNvPr id="622" name="正方形/長方形 6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3" name="円/楕円 6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4" name="直線コネクタ 6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5" name="図形グループ 624"/>
          <p:cNvGrpSpPr/>
          <p:nvPr/>
        </p:nvGrpSpPr>
        <p:grpSpPr>
          <a:xfrm>
            <a:off x="3119869" y="5271114"/>
            <a:ext cx="317500" cy="157483"/>
            <a:chOff x="6769100" y="1390650"/>
            <a:chExt cx="317500" cy="157483"/>
          </a:xfrm>
        </p:grpSpPr>
        <p:sp>
          <p:nvSpPr>
            <p:cNvPr id="626" name="正方形/長方形 62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7" name="円/楕円 6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8" name="直線コネクタ 6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9" name="図形グループ 628"/>
          <p:cNvGrpSpPr/>
          <p:nvPr/>
        </p:nvGrpSpPr>
        <p:grpSpPr>
          <a:xfrm>
            <a:off x="3119869" y="5464576"/>
            <a:ext cx="317500" cy="157483"/>
            <a:chOff x="6769100" y="1390650"/>
            <a:chExt cx="317500" cy="157483"/>
          </a:xfrm>
        </p:grpSpPr>
        <p:sp>
          <p:nvSpPr>
            <p:cNvPr id="630" name="正方形/長方形 6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1" name="円/楕円 6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2" name="直線コネクタ 63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3" name="図形グループ 632"/>
          <p:cNvGrpSpPr/>
          <p:nvPr/>
        </p:nvGrpSpPr>
        <p:grpSpPr>
          <a:xfrm>
            <a:off x="3119869" y="5646169"/>
            <a:ext cx="317500" cy="157483"/>
            <a:chOff x="6769100" y="1390650"/>
            <a:chExt cx="317500" cy="157483"/>
          </a:xfrm>
        </p:grpSpPr>
        <p:sp>
          <p:nvSpPr>
            <p:cNvPr id="634" name="正方形/長方形 6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5" name="円/楕円 6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6" name="直線コネクタ 6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7" name="図形グループ 636"/>
          <p:cNvGrpSpPr/>
          <p:nvPr/>
        </p:nvGrpSpPr>
        <p:grpSpPr>
          <a:xfrm>
            <a:off x="3119869" y="5821857"/>
            <a:ext cx="317500" cy="157483"/>
            <a:chOff x="6769100" y="1390650"/>
            <a:chExt cx="317500" cy="157483"/>
          </a:xfrm>
        </p:grpSpPr>
        <p:sp>
          <p:nvSpPr>
            <p:cNvPr id="638" name="正方形/長方形 6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9" name="円/楕円 6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0" name="直線コネクタ 63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1" name="図形グループ 640"/>
          <p:cNvGrpSpPr/>
          <p:nvPr/>
        </p:nvGrpSpPr>
        <p:grpSpPr>
          <a:xfrm>
            <a:off x="3494519" y="5273655"/>
            <a:ext cx="317500" cy="157483"/>
            <a:chOff x="6769100" y="1390650"/>
            <a:chExt cx="317500" cy="157483"/>
          </a:xfrm>
        </p:grpSpPr>
        <p:sp>
          <p:nvSpPr>
            <p:cNvPr id="642" name="正方形/長方形 6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3" name="円/楕円 6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4" name="直線コネクタ 64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5" name="図形グループ 644"/>
          <p:cNvGrpSpPr/>
          <p:nvPr/>
        </p:nvGrpSpPr>
        <p:grpSpPr>
          <a:xfrm>
            <a:off x="3494519" y="5467117"/>
            <a:ext cx="317500" cy="157483"/>
            <a:chOff x="6769100" y="1390650"/>
            <a:chExt cx="317500" cy="157483"/>
          </a:xfrm>
        </p:grpSpPr>
        <p:sp>
          <p:nvSpPr>
            <p:cNvPr id="646" name="正方形/長方形 6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7" name="円/楕円 6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8" name="直線コネクタ 64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9" name="図形グループ 648"/>
          <p:cNvGrpSpPr/>
          <p:nvPr/>
        </p:nvGrpSpPr>
        <p:grpSpPr>
          <a:xfrm>
            <a:off x="3494519" y="5648710"/>
            <a:ext cx="317500" cy="157483"/>
            <a:chOff x="6769100" y="1390650"/>
            <a:chExt cx="317500" cy="157483"/>
          </a:xfrm>
        </p:grpSpPr>
        <p:sp>
          <p:nvSpPr>
            <p:cNvPr id="650" name="正方形/長方形 6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1" name="円/楕円 6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2" name="直線コネクタ 65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3" name="図形グループ 652"/>
          <p:cNvGrpSpPr/>
          <p:nvPr/>
        </p:nvGrpSpPr>
        <p:grpSpPr>
          <a:xfrm>
            <a:off x="3494519" y="5824398"/>
            <a:ext cx="317500" cy="157483"/>
            <a:chOff x="6769100" y="1390650"/>
            <a:chExt cx="317500" cy="157483"/>
          </a:xfrm>
        </p:grpSpPr>
        <p:sp>
          <p:nvSpPr>
            <p:cNvPr id="654" name="正方形/長方形 6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5" name="円/楕円 6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6" name="直線コネクタ 65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7" name="図形グループ 656"/>
          <p:cNvGrpSpPr/>
          <p:nvPr/>
        </p:nvGrpSpPr>
        <p:grpSpPr>
          <a:xfrm>
            <a:off x="3848165" y="5271114"/>
            <a:ext cx="317500" cy="157483"/>
            <a:chOff x="6769100" y="1390650"/>
            <a:chExt cx="317500" cy="157483"/>
          </a:xfrm>
        </p:grpSpPr>
        <p:sp>
          <p:nvSpPr>
            <p:cNvPr id="658" name="正方形/長方形 6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9" name="円/楕円 6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0" name="直線コネクタ 6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1" name="図形グループ 660"/>
          <p:cNvGrpSpPr/>
          <p:nvPr/>
        </p:nvGrpSpPr>
        <p:grpSpPr>
          <a:xfrm>
            <a:off x="3848165" y="5464576"/>
            <a:ext cx="317500" cy="157483"/>
            <a:chOff x="6769100" y="1390650"/>
            <a:chExt cx="317500" cy="157483"/>
          </a:xfrm>
        </p:grpSpPr>
        <p:sp>
          <p:nvSpPr>
            <p:cNvPr id="662" name="正方形/長方形 6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3" name="円/楕円 6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4" name="直線コネクタ 66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5" name="図形グループ 664"/>
          <p:cNvGrpSpPr/>
          <p:nvPr/>
        </p:nvGrpSpPr>
        <p:grpSpPr>
          <a:xfrm>
            <a:off x="3848165" y="5646169"/>
            <a:ext cx="317500" cy="157483"/>
            <a:chOff x="6769100" y="1390650"/>
            <a:chExt cx="317500" cy="157483"/>
          </a:xfrm>
        </p:grpSpPr>
        <p:sp>
          <p:nvSpPr>
            <p:cNvPr id="666" name="正方形/長方形 6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7" name="円/楕円 6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8" name="直線コネクタ 66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9" name="図形グループ 668"/>
          <p:cNvGrpSpPr/>
          <p:nvPr/>
        </p:nvGrpSpPr>
        <p:grpSpPr>
          <a:xfrm>
            <a:off x="3848165" y="5821857"/>
            <a:ext cx="317500" cy="157483"/>
            <a:chOff x="6769100" y="1390650"/>
            <a:chExt cx="317500" cy="157483"/>
          </a:xfrm>
        </p:grpSpPr>
        <p:sp>
          <p:nvSpPr>
            <p:cNvPr id="670" name="正方形/長方形 6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1" name="円/楕円 6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2" name="直線コネクタ 6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3" name="フローチャート: 磁気ディスク 672"/>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4" name="フローチャート: 磁気ディスク 673"/>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5" name="フローチャート: 磁気ディスク 674"/>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6" name="フローチャート: 磁気ディスク 675"/>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7" name="フローチャート: 磁気ディスク 676"/>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8" name="フローチャート: 磁気ディスク 677"/>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9" name="フローチャート: 磁気ディスク 678"/>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0" name="フローチャート: 磁気ディスク 679"/>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1" name="フローチャート: 磁気ディスク 680"/>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2" name="フローチャート: 磁気ディスク 681"/>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3" name="フローチャート: 磁気ディスク 682"/>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4" name="フローチャート: 磁気ディスク 683"/>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5" name="フローチャート: 磁気ディスク 684"/>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6" name="フローチャート: 磁気ディスク 685"/>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7" name="フローチャート: 磁気ディスク 686"/>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8" name="フローチャート: 磁気ディスク 687"/>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9" name="フローチャート: 磁気ディスク 688"/>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0" name="フローチャート: 磁気ディスク 689"/>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1" name="フローチャート: 磁気ディスク 690"/>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2" name="フローチャート: 磁気ディスク 691"/>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3" name="正方形/長方形 692"/>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694" name="正方形/長方形 693"/>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695" name="正方形/長方形 69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スイッチ</a:t>
            </a:r>
          </a:p>
        </p:txBody>
      </p:sp>
      <p:sp>
        <p:nvSpPr>
          <p:cNvPr id="696" name="正方形/長方形 69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負荷分散装置</a:t>
            </a:r>
          </a:p>
        </p:txBody>
      </p:sp>
      <p:sp>
        <p:nvSpPr>
          <p:cNvPr id="697" name="正方形/長方形 69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ルーター</a:t>
            </a:r>
          </a:p>
        </p:txBody>
      </p:sp>
      <p:sp>
        <p:nvSpPr>
          <p:cNvPr id="699" name="テキスト ボックス 698"/>
          <p:cNvSpPr txBox="1"/>
          <p:nvPr/>
        </p:nvSpPr>
        <p:spPr>
          <a:xfrm>
            <a:off x="1065210" y="4865536"/>
            <a:ext cx="1338828" cy="246221"/>
          </a:xfrm>
          <a:prstGeom prst="rect">
            <a:avLst/>
          </a:prstGeom>
          <a:noFill/>
        </p:spPr>
        <p:txBody>
          <a:bodyPr wrap="none" rtlCol="0">
            <a:spAutoFit/>
          </a:bodyPr>
          <a:lstStyle/>
          <a:p>
            <a:pPr algn="ctr"/>
            <a:r>
              <a:rPr lang="ja-JP" altLang="en-US" sz="100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700" name="テキスト ボックス 699"/>
          <p:cNvSpPr txBox="1"/>
          <p:nvPr/>
        </p:nvSpPr>
        <p:spPr>
          <a:xfrm>
            <a:off x="2130554" y="6020821"/>
            <a:ext cx="1082349" cy="246221"/>
          </a:xfrm>
          <a:prstGeom prst="rect">
            <a:avLst/>
          </a:prstGeom>
          <a:noFill/>
        </p:spPr>
        <p:txBody>
          <a:bodyPr wrap="none" rtlCol="0">
            <a:spAutoFit/>
          </a:bodyPr>
          <a:lstStyle/>
          <a:p>
            <a:pPr algn="ctr"/>
            <a:r>
              <a:rPr lang="ja-JP" altLang="en-US" sz="100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701" name="テキスト ボックス 700"/>
          <p:cNvSpPr txBox="1"/>
          <p:nvPr/>
        </p:nvSpPr>
        <p:spPr>
          <a:xfrm>
            <a:off x="5785778" y="6020820"/>
            <a:ext cx="1210589" cy="246221"/>
          </a:xfrm>
          <a:prstGeom prst="rect">
            <a:avLst/>
          </a:prstGeom>
          <a:noFill/>
        </p:spPr>
        <p:txBody>
          <a:bodyPr wrap="none" rtlCol="0">
            <a:spAutoFit/>
          </a:bodyPr>
          <a:lstStyle/>
          <a:p>
            <a:pPr algn="ctr"/>
            <a:r>
              <a:rPr lang="ja-JP" altLang="en-US" sz="1000" dirty="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仮想システム</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4" name="正方形/長方形 3"/>
          <p:cNvSpPr/>
          <p:nvPr/>
        </p:nvSpPr>
        <p:spPr>
          <a:xfrm>
            <a:off x="652439" y="875822"/>
            <a:ext cx="7862911" cy="36909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仮想化されたシステム資源から、ユーザーの要望に応じて運用管理者が個別に構成・調達</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7" y="3769477"/>
            <a:ext cx="5570756" cy="400110"/>
          </a:xfrm>
          <a:prstGeom prst="rect">
            <a:avLst/>
          </a:prstGeom>
          <a:noFill/>
        </p:spPr>
        <p:txBody>
          <a:bodyPr wrap="none" rtlCol="0">
            <a:spAutoFit/>
          </a:bodyPr>
          <a:lstStyle/>
          <a:p>
            <a:pPr algn="ctr"/>
            <a:r>
              <a:rPr lang="ja-JP" altLang="en-US" sz="2000" dirty="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4" name="テキスト ボックス 353"/>
          <p:cNvSpPr txBox="1"/>
          <p:nvPr/>
        </p:nvSpPr>
        <p:spPr>
          <a:xfrm>
            <a:off x="2016310" y="6261460"/>
            <a:ext cx="5109092" cy="338554"/>
          </a:xfrm>
          <a:prstGeom prst="rect">
            <a:avLst/>
          </a:prstGeom>
          <a:noFill/>
        </p:spPr>
        <p:txBody>
          <a:bodyPr wrap="none" rtlCol="0">
            <a:spAutoFit/>
          </a:bodyPr>
          <a:lstStyle/>
          <a:p>
            <a:pPr algn="ctr"/>
            <a:r>
              <a:rPr lang="ja-JP" altLang="en-US" sz="1600" dirty="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44373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角丸四角形 447"/>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角丸四角形 446"/>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角丸四角形 421"/>
          <p:cNvSpPr/>
          <p:nvPr/>
        </p:nvSpPr>
        <p:spPr>
          <a:xfrm>
            <a:off x="652439" y="3264125"/>
            <a:ext cx="7862911" cy="950588"/>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12" name="角丸四角形 11"/>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1281263" y="52660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81263" y="5459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281263" y="56410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281263" y="58167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655913" y="52685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655913" y="54620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655913" y="56436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655913" y="58193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09559" y="52660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09559" y="54594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09559" y="56410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09559" y="58167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384209" y="52685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384209" y="54620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384209" y="56436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384209" y="58193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749615" y="52685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749615" y="54620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749615" y="56436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749615" y="58193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119869" y="52711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119869" y="54645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119869" y="56461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119869" y="58218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494519" y="52736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494519" y="54671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494519" y="56487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494519" y="58243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848165" y="52711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848165" y="54645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848165" y="56461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848165" y="58218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スイッチ</a:t>
            </a:r>
          </a:p>
        </p:txBody>
      </p:sp>
      <p:sp>
        <p:nvSpPr>
          <p:cNvPr id="306" name="正方形/長方形 30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負荷分散装置</a:t>
            </a:r>
          </a:p>
        </p:txBody>
      </p:sp>
      <p:sp>
        <p:nvSpPr>
          <p:cNvPr id="307" name="正方形/長方形 30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ルーター</a:t>
            </a: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5" name="テキスト ボックス 434"/>
          <p:cNvSpPr txBox="1"/>
          <p:nvPr/>
        </p:nvSpPr>
        <p:spPr>
          <a:xfrm>
            <a:off x="2016310" y="6261460"/>
            <a:ext cx="5109092" cy="338554"/>
          </a:xfrm>
          <a:prstGeom prst="rect">
            <a:avLst/>
          </a:prstGeom>
          <a:noFill/>
        </p:spPr>
        <p:txBody>
          <a:bodyPr wrap="none" rtlCol="0">
            <a:spAutoFit/>
          </a:bodyPr>
          <a:lstStyle/>
          <a:p>
            <a:pPr algn="ctr"/>
            <a:r>
              <a:rPr lang="ja-JP" altLang="en-US" sz="1600" dirty="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a:solidFill>
                  <a:srgbClr val="0000FF"/>
                </a:solidFill>
              </a:rPr>
              <a:t>組織・企業</a:t>
            </a: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仮想化されたシステム資源から、ユーザーの要望に応じて自動で構成・調達</a:t>
            </a:r>
            <a:endParaRPr kumimoji="0" lang="en-US" altLang="ja-JP" sz="1400" dirty="0">
              <a:solidFill>
                <a:srgbClr val="FFFFFF"/>
              </a:solidFill>
              <a:latin typeface="HG丸ｺﾞｼｯｸM-PRO"/>
              <a:ea typeface="HG丸ｺﾞｼｯｸM-PRO"/>
              <a:cs typeface="HG丸ｺﾞｼｯｸM-PRO"/>
            </a:endParaRPr>
          </a:p>
        </p:txBody>
      </p:sp>
      <p:sp>
        <p:nvSpPr>
          <p:cNvPr id="5" name="フローチャート: カード 4"/>
          <p:cNvSpPr/>
          <p:nvPr/>
        </p:nvSpPr>
        <p:spPr>
          <a:xfrm>
            <a:off x="1574845" y="290919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19" name="フローチャート: カード 418"/>
          <p:cNvSpPr/>
          <p:nvPr/>
        </p:nvSpPr>
        <p:spPr>
          <a:xfrm>
            <a:off x="3592229" y="2909857"/>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20" name="フローチャート: カード 419"/>
          <p:cNvSpPr/>
          <p:nvPr/>
        </p:nvSpPr>
        <p:spPr>
          <a:xfrm>
            <a:off x="5594107" y="2903195"/>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21" name="フローチャート: カード 420"/>
          <p:cNvSpPr/>
          <p:nvPr/>
        </p:nvSpPr>
        <p:spPr>
          <a:xfrm>
            <a:off x="7611491" y="290386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ポリシー</a:t>
            </a:r>
            <a:endParaRPr kumimoji="1" lang="en-US" altLang="ja-JP" sz="1200" dirty="0">
              <a:solidFill>
                <a:srgbClr val="FFFFFF"/>
              </a:solidFill>
              <a:latin typeface="Meiryo" charset="-128"/>
              <a:ea typeface="Meiryo" charset="-128"/>
              <a:cs typeface="Meiryo" charset="-128"/>
            </a:endParaRPr>
          </a:p>
          <a:p>
            <a:pPr marL="171450" indent="-171450">
              <a:buFont typeface="Arial" charset="0"/>
              <a:buChar char="•"/>
            </a:pPr>
            <a:r>
              <a:rPr lang="ja-JP" altLang="en-US" sz="800" dirty="0">
                <a:solidFill>
                  <a:srgbClr val="FFFFFF"/>
                </a:solidFill>
                <a:latin typeface="Meiryo" charset="-128"/>
                <a:ea typeface="Meiryo" charset="-128"/>
                <a:cs typeface="Meiryo" charset="-128"/>
              </a:rPr>
              <a:t>処理能力</a:t>
            </a:r>
            <a:endParaRPr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対障害性能</a:t>
            </a:r>
            <a:endParaRPr kumimoji="1" lang="en-US" altLang="ja-JP" sz="800" dirty="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a:solidFill>
                  <a:srgbClr val="FFFFFF"/>
                </a:solidFill>
                <a:latin typeface="Meiryo" charset="-128"/>
                <a:ea typeface="Meiryo" charset="-128"/>
                <a:cs typeface="Meiryo" charset="-128"/>
              </a:rPr>
              <a:t>セキュリティ</a:t>
            </a:r>
          </a:p>
        </p:txBody>
      </p:sp>
      <p:sp>
        <p:nvSpPr>
          <p:cNvPr id="436" name="テキスト ボックス 435"/>
          <p:cNvSpPr txBox="1"/>
          <p:nvPr/>
        </p:nvSpPr>
        <p:spPr>
          <a:xfrm>
            <a:off x="2461083" y="3769477"/>
            <a:ext cx="4235455" cy="400110"/>
          </a:xfrm>
          <a:prstGeom prst="rect">
            <a:avLst/>
          </a:prstGeom>
          <a:noFill/>
        </p:spPr>
        <p:txBody>
          <a:bodyPr wrap="none" rtlCol="0">
            <a:spAutoFit/>
          </a:bodyPr>
          <a:lstStyle/>
          <a:p>
            <a:pPr algn="ctr"/>
            <a:r>
              <a:rPr lang="en-US" altLang="ja-JP" sz="2000" dirty="0">
                <a:solidFill>
                  <a:schemeClr val="bg1"/>
                </a:solidFill>
                <a:latin typeface="Meiryo" charset="-128"/>
                <a:ea typeface="Meiryo" charset="-128"/>
                <a:cs typeface="Meiryo" charset="-128"/>
              </a:rPr>
              <a:t>SDI</a:t>
            </a:r>
            <a:r>
              <a:rPr lang="ja-JP" altLang="en-US" sz="2000" dirty="0">
                <a:solidFill>
                  <a:schemeClr val="bg1"/>
                </a:solidFill>
                <a:latin typeface="Meiryo" charset="-128"/>
                <a:ea typeface="Meiryo" charset="-128"/>
                <a:cs typeface="Meiryo" charset="-128"/>
              </a:rPr>
              <a:t>を構築し運用するソフトウエア</a:t>
            </a:r>
            <a:endParaRPr kumimoji="1" lang="ja-JP" altLang="en-US" sz="2000" dirty="0">
              <a:solidFill>
                <a:schemeClr val="bg1"/>
              </a:solidFill>
              <a:latin typeface="Meiryo" charset="-128"/>
              <a:ea typeface="Meiryo" charset="-128"/>
              <a:cs typeface="Meiryo" charset="-128"/>
            </a:endParaRPr>
          </a:p>
        </p:txBody>
      </p:sp>
      <p:sp>
        <p:nvSpPr>
          <p:cNvPr id="7" name="上矢印 6"/>
          <p:cNvSpPr/>
          <p:nvPr/>
        </p:nvSpPr>
        <p:spPr>
          <a:xfrm>
            <a:off x="3330833" y="4135248"/>
            <a:ext cx="2464473" cy="616920"/>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テキスト ボックス 445"/>
          <p:cNvSpPr txBox="1"/>
          <p:nvPr/>
        </p:nvSpPr>
        <p:spPr>
          <a:xfrm>
            <a:off x="3781710" y="4330372"/>
            <a:ext cx="1620958" cy="469359"/>
          </a:xfrm>
          <a:prstGeom prst="rect">
            <a:avLst/>
          </a:prstGeom>
          <a:noFill/>
        </p:spPr>
        <p:txBody>
          <a:bodyPr wrap="none" rtlCol="0">
            <a:spAutoFit/>
          </a:bodyPr>
          <a:lstStyle/>
          <a:p>
            <a:pPr algn="ctr"/>
            <a:r>
              <a:rPr lang="ja-JP" altLang="en-US" sz="1400" b="1" dirty="0">
                <a:solidFill>
                  <a:schemeClr val="bg1"/>
                </a:solidFill>
                <a:latin typeface="Meiryo" charset="-128"/>
                <a:ea typeface="Meiryo" charset="-128"/>
                <a:cs typeface="Meiryo" charset="-128"/>
              </a:rPr>
              <a:t>プロビジョニング</a:t>
            </a:r>
            <a:endParaRPr lang="en-US" altLang="ja-JP" sz="1400" b="1" dirty="0">
              <a:solidFill>
                <a:schemeClr val="bg1"/>
              </a:solidFill>
              <a:latin typeface="Meiryo" charset="-128"/>
              <a:ea typeface="Meiryo" charset="-128"/>
              <a:cs typeface="Meiryo" charset="-128"/>
            </a:endParaRPr>
          </a:p>
          <a:p>
            <a:pPr algn="ctr"/>
            <a:r>
              <a:rPr kumimoji="1" lang="en-US" altLang="ja-JP" sz="1050" dirty="0">
                <a:solidFill>
                  <a:schemeClr val="bg1"/>
                </a:solidFill>
                <a:latin typeface="Meiryo" charset="-128"/>
                <a:ea typeface="Meiryo" charset="-128"/>
                <a:cs typeface="Meiryo" charset="-128"/>
              </a:rPr>
              <a:t>Provisioning</a:t>
            </a:r>
            <a:endParaRPr kumimoji="1" lang="ja-JP" altLang="en-US" sz="1050" dirty="0">
              <a:solidFill>
                <a:schemeClr val="bg1"/>
              </a:solidFill>
              <a:latin typeface="Meiryo" charset="-128"/>
              <a:ea typeface="Meiryo" charset="-128"/>
              <a:cs typeface="Meiryo" charset="-128"/>
            </a:endParaRPr>
          </a:p>
        </p:txBody>
      </p:sp>
      <p:sp>
        <p:nvSpPr>
          <p:cNvPr id="452" name="テキスト ボックス 451"/>
          <p:cNvSpPr txBox="1"/>
          <p:nvPr/>
        </p:nvSpPr>
        <p:spPr>
          <a:xfrm>
            <a:off x="1065210" y="4865536"/>
            <a:ext cx="1338828" cy="246221"/>
          </a:xfrm>
          <a:prstGeom prst="rect">
            <a:avLst/>
          </a:prstGeom>
          <a:noFill/>
        </p:spPr>
        <p:txBody>
          <a:bodyPr wrap="none" rtlCol="0">
            <a:spAutoFit/>
          </a:bodyPr>
          <a:lstStyle/>
          <a:p>
            <a:pPr algn="ctr"/>
            <a:r>
              <a:rPr lang="ja-JP" altLang="en-US" sz="100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453" name="テキスト ボックス 452"/>
          <p:cNvSpPr txBox="1"/>
          <p:nvPr/>
        </p:nvSpPr>
        <p:spPr>
          <a:xfrm>
            <a:off x="2130554" y="6020821"/>
            <a:ext cx="1082349" cy="246221"/>
          </a:xfrm>
          <a:prstGeom prst="rect">
            <a:avLst/>
          </a:prstGeom>
          <a:noFill/>
        </p:spPr>
        <p:txBody>
          <a:bodyPr wrap="none" rtlCol="0">
            <a:spAutoFit/>
          </a:bodyPr>
          <a:lstStyle/>
          <a:p>
            <a:pPr algn="ctr"/>
            <a:r>
              <a:rPr lang="ja-JP" altLang="en-US" sz="100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54" name="テキスト ボックス 453"/>
          <p:cNvSpPr txBox="1"/>
          <p:nvPr/>
        </p:nvSpPr>
        <p:spPr>
          <a:xfrm>
            <a:off x="5785778" y="6020820"/>
            <a:ext cx="1210589" cy="246221"/>
          </a:xfrm>
          <a:prstGeom prst="rect">
            <a:avLst/>
          </a:prstGeom>
          <a:noFill/>
        </p:spPr>
        <p:txBody>
          <a:bodyPr wrap="none" rtlCol="0">
            <a:spAutoFit/>
          </a:bodyPr>
          <a:lstStyle/>
          <a:p>
            <a:pPr algn="ctr"/>
            <a:r>
              <a:rPr lang="ja-JP" altLang="en-US" sz="1000" dirty="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90787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SDI</a:t>
            </a:r>
            <a:r>
              <a:rPr kumimoji="1" lang="ja-JP" altLang="en-US" dirty="0"/>
              <a:t>／仮想化されたシステムの構成</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4" name="正方形/長方形 3"/>
          <p:cNvSpPr/>
          <p:nvPr/>
        </p:nvSpPr>
        <p:spPr>
          <a:xfrm>
            <a:off x="403501" y="2233835"/>
            <a:ext cx="8336997" cy="116912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3502" y="3817160"/>
            <a:ext cx="8336996" cy="255909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57200" y="5056816"/>
            <a:ext cx="8208121" cy="131943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69753" y="5364541"/>
            <a:ext cx="2242922"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物理システム</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製品ベース</a:t>
            </a:r>
            <a:r>
              <a:rPr lang="ja-JP" altLang="en-US" sz="1050" dirty="0">
                <a:solidFill>
                  <a:schemeClr val="bg1"/>
                </a:solidFill>
                <a:latin typeface="Meiryo" charset="-128"/>
                <a:ea typeface="Meiryo" charset="-128"/>
                <a:cs typeface="Meiryo" charset="-128"/>
              </a:rPr>
              <a:t>での調達・運用</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物理性能・物理構成・物理作業</a:t>
            </a:r>
            <a:endParaRPr lang="en-US" altLang="ja-JP" sz="1050" dirty="0">
              <a:solidFill>
                <a:schemeClr val="bg1"/>
              </a:solidFill>
              <a:latin typeface="Meiryo" charset="-128"/>
              <a:ea typeface="Meiryo" charset="-128"/>
              <a:cs typeface="Meiryo" charset="-128"/>
            </a:endParaRPr>
          </a:p>
        </p:txBody>
      </p:sp>
      <p:sp>
        <p:nvSpPr>
          <p:cNvPr id="14" name="テキスト ボックス 13"/>
          <p:cNvSpPr txBox="1"/>
          <p:nvPr/>
        </p:nvSpPr>
        <p:spPr>
          <a:xfrm>
            <a:off x="469753" y="4121376"/>
            <a:ext cx="2781531"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仮想システム</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実質ベース</a:t>
            </a:r>
            <a:r>
              <a:rPr lang="ja-JP" altLang="en-US" sz="1050" dirty="0">
                <a:solidFill>
                  <a:schemeClr val="bg1"/>
                </a:solidFill>
                <a:latin typeface="Meiryo" charset="-128"/>
                <a:ea typeface="Meiryo" charset="-128"/>
                <a:cs typeface="Meiryo" charset="-128"/>
              </a:rPr>
              <a:t>での調達・運用</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実質性能・実質構成・ソフトウェア設定</a:t>
            </a:r>
            <a:endParaRPr lang="en-US" altLang="ja-JP" sz="1050" dirty="0">
              <a:solidFill>
                <a:schemeClr val="bg1"/>
              </a:solidFill>
              <a:latin typeface="Meiryo" charset="-128"/>
              <a:ea typeface="Meiryo" charset="-128"/>
              <a:cs typeface="Meiryo" charset="-128"/>
            </a:endParaRPr>
          </a:p>
        </p:txBody>
      </p:sp>
      <p:sp>
        <p:nvSpPr>
          <p:cNvPr id="16" name="正方形/長方形 15"/>
          <p:cNvSpPr/>
          <p:nvPr/>
        </p:nvSpPr>
        <p:spPr>
          <a:xfrm>
            <a:off x="3380271" y="3935126"/>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5119780" y="3927622"/>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6854107" y="3927623"/>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5494292" y="5324490"/>
            <a:ext cx="979715" cy="567186"/>
            <a:chOff x="4934940" y="5432941"/>
            <a:chExt cx="979715" cy="567186"/>
          </a:xfrm>
        </p:grpSpPr>
        <p:pic>
          <p:nvPicPr>
            <p:cNvPr id="7" name="図 6"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4940" y="5432941"/>
              <a:ext cx="581318" cy="567186"/>
            </a:xfrm>
            <a:prstGeom prst="rect">
              <a:avLst/>
            </a:prstGeom>
          </p:spPr>
        </p:pic>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138" y="5432941"/>
              <a:ext cx="581318" cy="567186"/>
            </a:xfrm>
            <a:prstGeom prst="rect">
              <a:avLst/>
            </a:prstGeom>
          </p:spPr>
        </p:pic>
        <p:pic>
          <p:nvPicPr>
            <p:cNvPr id="9" name="図 8"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3337" y="5432941"/>
              <a:ext cx="581318" cy="567186"/>
            </a:xfrm>
            <a:prstGeom prst="rect">
              <a:avLst/>
            </a:prstGeom>
          </p:spPr>
        </p:pic>
      </p:gr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275897" y="5216188"/>
            <a:ext cx="890908" cy="783790"/>
          </a:xfrm>
          <a:prstGeom prst="rect">
            <a:avLst/>
          </a:prstGeom>
        </p:spPr>
      </p:pic>
      <p:pic>
        <p:nvPicPr>
          <p:cNvPr id="11" name="図 10"/>
          <p:cNvPicPr>
            <a:picLocks noChangeAspect="1"/>
          </p:cNvPicPr>
          <p:nvPr/>
        </p:nvPicPr>
        <p:blipFill>
          <a:blip r:embed="rId4">
            <a:clrChange>
              <a:clrFrom>
                <a:srgbClr val="FEFEFE"/>
              </a:clrFrom>
              <a:clrTo>
                <a:srgbClr val="FEFEFE">
                  <a:alpha val="0"/>
                </a:srgbClr>
              </a:clrTo>
            </a:clrChange>
          </a:blip>
          <a:stretch>
            <a:fillRect/>
          </a:stretch>
        </p:blipFill>
        <p:spPr>
          <a:xfrm>
            <a:off x="3835509" y="5248685"/>
            <a:ext cx="831514" cy="728961"/>
          </a:xfrm>
          <a:prstGeom prst="rect">
            <a:avLst/>
          </a:prstGeom>
        </p:spPr>
      </p:pic>
      <p:sp>
        <p:nvSpPr>
          <p:cNvPr id="19" name="テキスト ボックス 18"/>
          <p:cNvSpPr txBox="1"/>
          <p:nvPr/>
        </p:nvSpPr>
        <p:spPr>
          <a:xfrm>
            <a:off x="3799861" y="6001897"/>
            <a:ext cx="902811" cy="307777"/>
          </a:xfrm>
          <a:prstGeom prst="rect">
            <a:avLst/>
          </a:prstGeom>
          <a:noFill/>
        </p:spPr>
        <p:txBody>
          <a:bodyPr wrap="none" rtlCol="0">
            <a:spAutoFit/>
          </a:bodyPr>
          <a:lstStyle/>
          <a:p>
            <a:pPr algn="ctr"/>
            <a:r>
              <a:rPr kumimoji="1" lang="ja-JP" altLang="en-US" sz="1400" dirty="0">
                <a:solidFill>
                  <a:schemeClr val="bg1"/>
                </a:solidFill>
                <a:latin typeface="Meiryo" charset="-128"/>
                <a:ea typeface="Meiryo" charset="-128"/>
                <a:cs typeface="Meiryo" charset="-128"/>
              </a:rPr>
              <a:t>サーバー</a:t>
            </a:r>
          </a:p>
        </p:txBody>
      </p:sp>
      <p:sp>
        <p:nvSpPr>
          <p:cNvPr id="20" name="テキスト ボックス 19"/>
          <p:cNvSpPr txBox="1"/>
          <p:nvPr/>
        </p:nvSpPr>
        <p:spPr>
          <a:xfrm>
            <a:off x="5444371" y="6000411"/>
            <a:ext cx="1082349" cy="307777"/>
          </a:xfrm>
          <a:prstGeom prst="rect">
            <a:avLst/>
          </a:prstGeom>
          <a:noFill/>
        </p:spPr>
        <p:txBody>
          <a:bodyPr wrap="none" rtlCol="0">
            <a:spAutoFit/>
          </a:bodyPr>
          <a:lstStyle/>
          <a:p>
            <a:pPr algn="ctr"/>
            <a:r>
              <a:rPr kumimoji="1" lang="ja-JP" altLang="en-US" sz="1400">
                <a:solidFill>
                  <a:schemeClr val="bg1"/>
                </a:solidFill>
                <a:latin typeface="Meiryo" charset="-128"/>
                <a:ea typeface="Meiryo" charset="-128"/>
                <a:cs typeface="Meiryo" charset="-128"/>
              </a:rPr>
              <a:t>ストレージ</a:t>
            </a:r>
            <a:endParaRPr kumimoji="1" lang="ja-JP" altLang="en-US" sz="1400" dirty="0">
              <a:solidFill>
                <a:schemeClr val="bg1"/>
              </a:solidFill>
              <a:latin typeface="Meiryo" charset="-128"/>
              <a:ea typeface="Meiryo" charset="-128"/>
              <a:cs typeface="Meiryo" charset="-128"/>
            </a:endParaRPr>
          </a:p>
        </p:txBody>
      </p:sp>
      <p:sp>
        <p:nvSpPr>
          <p:cNvPr id="21" name="テキスト ボックス 20"/>
          <p:cNvSpPr txBox="1"/>
          <p:nvPr/>
        </p:nvSpPr>
        <p:spPr>
          <a:xfrm>
            <a:off x="7090408" y="5999978"/>
            <a:ext cx="1261885" cy="307777"/>
          </a:xfrm>
          <a:prstGeom prst="rect">
            <a:avLst/>
          </a:prstGeom>
          <a:noFill/>
        </p:spPr>
        <p:txBody>
          <a:bodyPr wrap="none" rtlCol="0">
            <a:spAutoFit/>
          </a:bodyPr>
          <a:lstStyle/>
          <a:p>
            <a:pPr algn="ctr"/>
            <a:r>
              <a:rPr kumimoji="1" lang="ja-JP" altLang="en-US" sz="1400" dirty="0">
                <a:solidFill>
                  <a:schemeClr val="bg1"/>
                </a:solidFill>
                <a:latin typeface="Meiryo" charset="-128"/>
                <a:ea typeface="Meiryo" charset="-128"/>
                <a:cs typeface="Meiryo" charset="-128"/>
              </a:rPr>
              <a:t>ネットワーク</a:t>
            </a:r>
          </a:p>
        </p:txBody>
      </p:sp>
      <p:sp>
        <p:nvSpPr>
          <p:cNvPr id="22" name="正方形/長方形 21"/>
          <p:cNvSpPr/>
          <p:nvPr/>
        </p:nvSpPr>
        <p:spPr>
          <a:xfrm>
            <a:off x="3743779" y="4654068"/>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メモリ容量</a:t>
            </a:r>
          </a:p>
        </p:txBody>
      </p:sp>
      <p:sp>
        <p:nvSpPr>
          <p:cNvPr id="23" name="正方形/長方形 22"/>
          <p:cNvSpPr/>
          <p:nvPr/>
        </p:nvSpPr>
        <p:spPr>
          <a:xfrm>
            <a:off x="3743779" y="4324473"/>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a:solidFill>
                  <a:srgbClr val="FFFFFF"/>
                </a:solidFill>
                <a:latin typeface="Meiryo" charset="-128"/>
                <a:ea typeface="Meiryo" charset="-128"/>
                <a:cs typeface="Meiryo" charset="-128"/>
              </a:rPr>
              <a:t>CPU</a:t>
            </a:r>
            <a:r>
              <a:rPr kumimoji="1" lang="ja-JP" altLang="en-US" sz="1050" dirty="0">
                <a:solidFill>
                  <a:srgbClr val="FFFFFF"/>
                </a:solidFill>
                <a:latin typeface="Meiryo" charset="-128"/>
                <a:ea typeface="Meiryo" charset="-128"/>
                <a:cs typeface="Meiryo" charset="-128"/>
              </a:rPr>
              <a:t>性能</a:t>
            </a:r>
          </a:p>
        </p:txBody>
      </p:sp>
      <p:sp>
        <p:nvSpPr>
          <p:cNvPr id="25" name="正方形/長方形 24"/>
          <p:cNvSpPr/>
          <p:nvPr/>
        </p:nvSpPr>
        <p:spPr>
          <a:xfrm>
            <a:off x="5488427" y="4483013"/>
            <a:ext cx="1006192"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ディスク容量</a:t>
            </a:r>
          </a:p>
        </p:txBody>
      </p:sp>
      <p:sp>
        <p:nvSpPr>
          <p:cNvPr id="26" name="正方形/長方形 25"/>
          <p:cNvSpPr/>
          <p:nvPr/>
        </p:nvSpPr>
        <p:spPr>
          <a:xfrm>
            <a:off x="7225890" y="43216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ネットワーク機能</a:t>
            </a:r>
          </a:p>
        </p:txBody>
      </p:sp>
      <p:sp>
        <p:nvSpPr>
          <p:cNvPr id="27" name="正方形/長方形 26"/>
          <p:cNvSpPr/>
          <p:nvPr/>
        </p:nvSpPr>
        <p:spPr>
          <a:xfrm>
            <a:off x="7218254" y="46540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ネットワーク接続</a:t>
            </a:r>
            <a:endParaRPr kumimoji="1" lang="ja-JP" altLang="en-US" sz="800" dirty="0">
              <a:solidFill>
                <a:srgbClr val="FFFFFF"/>
              </a:solidFill>
              <a:latin typeface="Meiryo" charset="-128"/>
              <a:ea typeface="Meiryo" charset="-128"/>
              <a:cs typeface="Meiryo" charset="-128"/>
            </a:endParaRPr>
          </a:p>
        </p:txBody>
      </p:sp>
      <p:sp>
        <p:nvSpPr>
          <p:cNvPr id="28" name="テキスト ボックス 27"/>
          <p:cNvSpPr txBox="1"/>
          <p:nvPr/>
        </p:nvSpPr>
        <p:spPr>
          <a:xfrm>
            <a:off x="3380271" y="3934124"/>
            <a:ext cx="1701316"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仮想サーバー</a:t>
            </a:r>
          </a:p>
        </p:txBody>
      </p:sp>
      <p:sp>
        <p:nvSpPr>
          <p:cNvPr id="29" name="テキスト ボックス 28"/>
          <p:cNvSpPr txBox="1"/>
          <p:nvPr/>
        </p:nvSpPr>
        <p:spPr>
          <a:xfrm>
            <a:off x="5114598" y="3932638"/>
            <a:ext cx="1696740"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仮想ストレージ</a:t>
            </a:r>
          </a:p>
        </p:txBody>
      </p:sp>
      <p:sp>
        <p:nvSpPr>
          <p:cNvPr id="30" name="テキスト ボックス 29"/>
          <p:cNvSpPr txBox="1"/>
          <p:nvPr/>
        </p:nvSpPr>
        <p:spPr>
          <a:xfrm>
            <a:off x="6910873" y="3932205"/>
            <a:ext cx="1620957" cy="307777"/>
          </a:xfrm>
          <a:prstGeom prst="rect">
            <a:avLst/>
          </a:prstGeom>
          <a:noFill/>
        </p:spPr>
        <p:txBody>
          <a:bodyPr wrap="none" rtlCol="0">
            <a:spAutoFit/>
          </a:bodyPr>
          <a:lstStyle/>
          <a:p>
            <a:pPr algn="ctr"/>
            <a:r>
              <a:rPr kumimoji="1" lang="ja-JP" altLang="en-US" sz="1400" dirty="0">
                <a:solidFill>
                  <a:schemeClr val="bg1"/>
                </a:solidFill>
                <a:latin typeface="Meiryo" charset="-128"/>
                <a:ea typeface="Meiryo" charset="-128"/>
                <a:cs typeface="Meiryo" charset="-128"/>
              </a:rPr>
              <a:t>仮想ネットワーク</a:t>
            </a:r>
          </a:p>
        </p:txBody>
      </p:sp>
      <p:sp>
        <p:nvSpPr>
          <p:cNvPr id="31" name="テキスト ボックス 30"/>
          <p:cNvSpPr txBox="1"/>
          <p:nvPr/>
        </p:nvSpPr>
        <p:spPr>
          <a:xfrm>
            <a:off x="469753" y="2455774"/>
            <a:ext cx="2781531"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オーケストレーション</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ポリシーベース</a:t>
            </a:r>
            <a:r>
              <a:rPr lang="ja-JP" altLang="en-US" sz="1050" dirty="0">
                <a:solidFill>
                  <a:schemeClr val="bg1"/>
                </a:solidFill>
                <a:latin typeface="Meiryo" charset="-128"/>
                <a:ea typeface="Meiryo" charset="-128"/>
                <a:cs typeface="Meiryo" charset="-128"/>
              </a:rPr>
              <a:t>での調達・運用</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規則・条件・基準による設定</a:t>
            </a:r>
            <a:endParaRPr lang="en-US" altLang="ja-JP" sz="1050" dirty="0">
              <a:solidFill>
                <a:schemeClr val="bg1"/>
              </a:solidFill>
              <a:latin typeface="Meiryo" charset="-128"/>
              <a:ea typeface="Meiryo" charset="-128"/>
              <a:cs typeface="Meiryo" charset="-128"/>
            </a:endParaRPr>
          </a:p>
        </p:txBody>
      </p:sp>
      <p:sp>
        <p:nvSpPr>
          <p:cNvPr id="32" name="正方形/長方形 31"/>
          <p:cNvSpPr/>
          <p:nvPr/>
        </p:nvSpPr>
        <p:spPr>
          <a:xfrm>
            <a:off x="3380271" y="2339572"/>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3743779" y="2649535"/>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4" name="正方形/長方形 33"/>
          <p:cNvSpPr/>
          <p:nvPr/>
        </p:nvSpPr>
        <p:spPr>
          <a:xfrm>
            <a:off x="4297505" y="2649534"/>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5" name="正方形/長方形 34"/>
          <p:cNvSpPr/>
          <p:nvPr/>
        </p:nvSpPr>
        <p:spPr>
          <a:xfrm>
            <a:off x="3743779" y="2978728"/>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36" name="フローチャート: カード 35"/>
          <p:cNvSpPr/>
          <p:nvPr/>
        </p:nvSpPr>
        <p:spPr>
          <a:xfrm>
            <a:off x="4336304" y="2212818"/>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37" name="正方形/長方形 36"/>
          <p:cNvSpPr/>
          <p:nvPr/>
        </p:nvSpPr>
        <p:spPr>
          <a:xfrm>
            <a:off x="4336304" y="2262835"/>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38" name="テキスト ボックス 37"/>
          <p:cNvSpPr txBox="1"/>
          <p:nvPr/>
        </p:nvSpPr>
        <p:spPr>
          <a:xfrm>
            <a:off x="3380271" y="2345057"/>
            <a:ext cx="1085590" cy="400110"/>
          </a:xfrm>
          <a:prstGeom prst="rect">
            <a:avLst/>
          </a:prstGeom>
          <a:noFill/>
        </p:spPr>
        <p:txBody>
          <a:bodyPr wrap="square" rtlCol="0">
            <a:spAutoFit/>
          </a:bodyPr>
          <a:lstStyle/>
          <a:p>
            <a:r>
              <a:rPr kumimoji="1" lang="ja-JP" altLang="en-US" sz="1000" dirty="0">
                <a:solidFill>
                  <a:schemeClr val="bg1"/>
                </a:solidFill>
                <a:latin typeface="Meiryo" charset="-128"/>
                <a:ea typeface="Meiryo" charset="-128"/>
                <a:cs typeface="Meiryo" charset="-128"/>
              </a:rPr>
              <a:t>システム構成</a:t>
            </a:r>
            <a:endParaRPr kumimoji="1" lang="en-US" altLang="ja-JP" sz="1000" dirty="0">
              <a:solidFill>
                <a:schemeClr val="bg1"/>
              </a:solidFill>
              <a:latin typeface="Meiryo" charset="-128"/>
              <a:ea typeface="Meiryo" charset="-128"/>
              <a:cs typeface="Meiryo" charset="-128"/>
            </a:endParaRPr>
          </a:p>
          <a:p>
            <a:r>
              <a:rPr kumimoji="1" lang="en-US" altLang="ja-JP" sz="1000" dirty="0">
                <a:solidFill>
                  <a:schemeClr val="bg1"/>
                </a:solidFill>
                <a:latin typeface="Meiryo" charset="-128"/>
                <a:ea typeface="Meiryo" charset="-128"/>
                <a:cs typeface="Meiryo" charset="-128"/>
              </a:rPr>
              <a:t>01</a:t>
            </a:r>
            <a:endParaRPr kumimoji="1" lang="ja-JP" altLang="en-US" sz="1000" dirty="0">
              <a:solidFill>
                <a:schemeClr val="bg1"/>
              </a:solidFill>
              <a:latin typeface="Meiryo" charset="-128"/>
              <a:ea typeface="Meiryo" charset="-128"/>
              <a:cs typeface="Meiryo" charset="-128"/>
            </a:endParaRPr>
          </a:p>
        </p:txBody>
      </p:sp>
      <p:sp>
        <p:nvSpPr>
          <p:cNvPr id="39" name="正方形/長方形 38"/>
          <p:cNvSpPr/>
          <p:nvPr/>
        </p:nvSpPr>
        <p:spPr>
          <a:xfrm>
            <a:off x="5115204" y="2333565"/>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5478712" y="2643528"/>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1" name="正方形/長方形 40"/>
          <p:cNvSpPr/>
          <p:nvPr/>
        </p:nvSpPr>
        <p:spPr>
          <a:xfrm>
            <a:off x="6032438" y="2643527"/>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2" name="正方形/長方形 41"/>
          <p:cNvSpPr/>
          <p:nvPr/>
        </p:nvSpPr>
        <p:spPr>
          <a:xfrm>
            <a:off x="5478712" y="2972721"/>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43" name="フローチャート: カード 42"/>
          <p:cNvSpPr/>
          <p:nvPr/>
        </p:nvSpPr>
        <p:spPr>
          <a:xfrm>
            <a:off x="6071237"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44" name="正方形/長方形 43"/>
          <p:cNvSpPr/>
          <p:nvPr/>
        </p:nvSpPr>
        <p:spPr>
          <a:xfrm>
            <a:off x="6071237"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45" name="テキスト ボックス 44"/>
          <p:cNvSpPr txBox="1"/>
          <p:nvPr/>
        </p:nvSpPr>
        <p:spPr>
          <a:xfrm>
            <a:off x="5131290" y="2339050"/>
            <a:ext cx="1069503" cy="400110"/>
          </a:xfrm>
          <a:prstGeom prst="rect">
            <a:avLst/>
          </a:prstGeom>
          <a:noFill/>
        </p:spPr>
        <p:txBody>
          <a:bodyPr wrap="square" rtlCol="0">
            <a:spAutoFit/>
          </a:bodyPr>
          <a:lstStyle/>
          <a:p>
            <a:r>
              <a:rPr kumimoji="1" lang="ja-JP" altLang="en-US" sz="1000" dirty="0">
                <a:solidFill>
                  <a:schemeClr val="bg1"/>
                </a:solidFill>
                <a:latin typeface="Meiryo" charset="-128"/>
                <a:ea typeface="Meiryo" charset="-128"/>
                <a:cs typeface="Meiryo" charset="-128"/>
              </a:rPr>
              <a:t>システム構成</a:t>
            </a:r>
            <a:endParaRPr kumimoji="1" lang="en-US" altLang="ja-JP" sz="1000" dirty="0">
              <a:solidFill>
                <a:schemeClr val="bg1"/>
              </a:solidFill>
              <a:latin typeface="Meiryo" charset="-128"/>
              <a:ea typeface="Meiryo" charset="-128"/>
              <a:cs typeface="Meiryo" charset="-128"/>
            </a:endParaRPr>
          </a:p>
          <a:p>
            <a:r>
              <a:rPr kumimoji="1" lang="en-US" altLang="ja-JP" sz="1000" dirty="0">
                <a:solidFill>
                  <a:schemeClr val="bg1"/>
                </a:solidFill>
                <a:latin typeface="Meiryo" charset="-128"/>
                <a:ea typeface="Meiryo" charset="-128"/>
                <a:cs typeface="Meiryo" charset="-128"/>
              </a:rPr>
              <a:t>02</a:t>
            </a:r>
            <a:endParaRPr kumimoji="1" lang="ja-JP" altLang="en-US" sz="1000" dirty="0">
              <a:solidFill>
                <a:schemeClr val="bg1"/>
              </a:solidFill>
              <a:latin typeface="Meiryo" charset="-128"/>
              <a:ea typeface="Meiryo" charset="-128"/>
              <a:cs typeface="Meiryo" charset="-128"/>
            </a:endParaRPr>
          </a:p>
        </p:txBody>
      </p:sp>
      <p:sp>
        <p:nvSpPr>
          <p:cNvPr id="46" name="正方形/長方形 45"/>
          <p:cNvSpPr/>
          <p:nvPr/>
        </p:nvSpPr>
        <p:spPr>
          <a:xfrm>
            <a:off x="6853472" y="2345057"/>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216980" y="2655020"/>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8" name="正方形/長方形 47"/>
          <p:cNvSpPr/>
          <p:nvPr/>
        </p:nvSpPr>
        <p:spPr>
          <a:xfrm>
            <a:off x="7770706" y="2655019"/>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9" name="正方形/長方形 48"/>
          <p:cNvSpPr/>
          <p:nvPr/>
        </p:nvSpPr>
        <p:spPr>
          <a:xfrm>
            <a:off x="7216980" y="2984213"/>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50" name="フローチャート: カード 49"/>
          <p:cNvSpPr/>
          <p:nvPr/>
        </p:nvSpPr>
        <p:spPr>
          <a:xfrm>
            <a:off x="7809724"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51" name="正方形/長方形 50"/>
          <p:cNvSpPr/>
          <p:nvPr/>
        </p:nvSpPr>
        <p:spPr>
          <a:xfrm>
            <a:off x="7809724"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52" name="テキスト ボックス 51"/>
          <p:cNvSpPr txBox="1"/>
          <p:nvPr/>
        </p:nvSpPr>
        <p:spPr>
          <a:xfrm>
            <a:off x="6869558" y="2350542"/>
            <a:ext cx="1069503" cy="400110"/>
          </a:xfrm>
          <a:prstGeom prst="rect">
            <a:avLst/>
          </a:prstGeom>
          <a:noFill/>
        </p:spPr>
        <p:txBody>
          <a:bodyPr wrap="square" rtlCol="0">
            <a:spAutoFit/>
          </a:bodyPr>
          <a:lstStyle/>
          <a:p>
            <a:r>
              <a:rPr kumimoji="1" lang="ja-JP" altLang="en-US" sz="1000" dirty="0">
                <a:solidFill>
                  <a:schemeClr val="bg1"/>
                </a:solidFill>
                <a:latin typeface="Meiryo" charset="-128"/>
                <a:ea typeface="Meiryo" charset="-128"/>
                <a:cs typeface="Meiryo" charset="-128"/>
              </a:rPr>
              <a:t>システム構成</a:t>
            </a:r>
            <a:endParaRPr kumimoji="1" lang="en-US" altLang="ja-JP" sz="1000" dirty="0">
              <a:solidFill>
                <a:schemeClr val="bg1"/>
              </a:solidFill>
              <a:latin typeface="Meiryo" charset="-128"/>
              <a:ea typeface="Meiryo" charset="-128"/>
              <a:cs typeface="Meiryo" charset="-128"/>
            </a:endParaRPr>
          </a:p>
          <a:p>
            <a:r>
              <a:rPr kumimoji="1" lang="en-US" altLang="ja-JP" sz="1000" dirty="0">
                <a:solidFill>
                  <a:schemeClr val="bg1"/>
                </a:solidFill>
                <a:latin typeface="Meiryo" charset="-128"/>
                <a:ea typeface="Meiryo" charset="-128"/>
                <a:cs typeface="Meiryo" charset="-128"/>
              </a:rPr>
              <a:t>03</a:t>
            </a:r>
            <a:endParaRPr kumimoji="1" lang="ja-JP" altLang="en-US" sz="1000" dirty="0">
              <a:solidFill>
                <a:schemeClr val="bg1"/>
              </a:solidFill>
              <a:latin typeface="Meiryo" charset="-128"/>
              <a:ea typeface="Meiryo" charset="-128"/>
              <a:cs typeface="Meiryo" charset="-128"/>
            </a:endParaRPr>
          </a:p>
        </p:txBody>
      </p:sp>
      <p:cxnSp>
        <p:nvCxnSpPr>
          <p:cNvPr id="54" name="直線矢印コネクタ 53"/>
          <p:cNvCxnSpPr>
            <a:stCxn id="28" idx="0"/>
            <a:endCxn id="32" idx="2"/>
          </p:cNvCxnSpPr>
          <p:nvPr/>
        </p:nvCxnSpPr>
        <p:spPr>
          <a:xfrm flipH="1" flipV="1">
            <a:off x="4228338" y="3329808"/>
            <a:ext cx="2591" cy="604316"/>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28" idx="0"/>
            <a:endCxn id="39" idx="2"/>
          </p:cNvCxnSpPr>
          <p:nvPr/>
        </p:nvCxnSpPr>
        <p:spPr>
          <a:xfrm flipV="1">
            <a:off x="4230929" y="3323801"/>
            <a:ext cx="1732342" cy="610323"/>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8" idx="0"/>
            <a:endCxn id="46" idx="2"/>
          </p:cNvCxnSpPr>
          <p:nvPr/>
        </p:nvCxnSpPr>
        <p:spPr>
          <a:xfrm flipV="1">
            <a:off x="4230929" y="3335293"/>
            <a:ext cx="3470610" cy="598831"/>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9" idx="0"/>
            <a:endCxn id="32" idx="2"/>
          </p:cNvCxnSpPr>
          <p:nvPr/>
        </p:nvCxnSpPr>
        <p:spPr>
          <a:xfrm flipH="1" flipV="1">
            <a:off x="4228338" y="3329808"/>
            <a:ext cx="1734630" cy="602830"/>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9" idx="0"/>
            <a:endCxn id="39" idx="2"/>
          </p:cNvCxnSpPr>
          <p:nvPr/>
        </p:nvCxnSpPr>
        <p:spPr>
          <a:xfrm flipV="1">
            <a:off x="5962968" y="3323801"/>
            <a:ext cx="303" cy="608837"/>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29" idx="0"/>
            <a:endCxn id="46" idx="2"/>
          </p:cNvCxnSpPr>
          <p:nvPr/>
        </p:nvCxnSpPr>
        <p:spPr>
          <a:xfrm flipV="1">
            <a:off x="5962968" y="3335293"/>
            <a:ext cx="1738571" cy="597345"/>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30" idx="0"/>
            <a:endCxn id="46" idx="2"/>
          </p:cNvCxnSpPr>
          <p:nvPr/>
        </p:nvCxnSpPr>
        <p:spPr>
          <a:xfrm flipH="1" flipV="1">
            <a:off x="7701539" y="3335293"/>
            <a:ext cx="19813" cy="596912"/>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30" idx="0"/>
            <a:endCxn id="32" idx="2"/>
          </p:cNvCxnSpPr>
          <p:nvPr/>
        </p:nvCxnSpPr>
        <p:spPr>
          <a:xfrm flipH="1" flipV="1">
            <a:off x="4228338" y="3329808"/>
            <a:ext cx="3493014" cy="602397"/>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0" idx="0"/>
            <a:endCxn id="39" idx="2"/>
          </p:cNvCxnSpPr>
          <p:nvPr/>
        </p:nvCxnSpPr>
        <p:spPr>
          <a:xfrm flipH="1" flipV="1">
            <a:off x="5963271" y="3323801"/>
            <a:ext cx="1758081" cy="608404"/>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403501" y="810131"/>
            <a:ext cx="3844649" cy="11691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69753" y="1033056"/>
            <a:ext cx="3454792" cy="723275"/>
          </a:xfrm>
          <a:prstGeom prst="rect">
            <a:avLst/>
          </a:prstGeom>
          <a:noFill/>
        </p:spPr>
        <p:txBody>
          <a:bodyPr wrap="none" rtlCol="0">
            <a:spAutoFit/>
          </a:bodyPr>
          <a:lstStyle/>
          <a:p>
            <a:r>
              <a:rPr kumimoji="1" lang="ja-JP" altLang="en-US" sz="2000" b="1" dirty="0">
                <a:solidFill>
                  <a:schemeClr val="bg1"/>
                </a:solidFill>
                <a:latin typeface="Meiryo" charset="-128"/>
                <a:ea typeface="Meiryo" charset="-128"/>
                <a:cs typeface="Meiryo" charset="-128"/>
              </a:rPr>
              <a:t>コントロール</a:t>
            </a:r>
            <a:endParaRPr kumimoji="1" lang="en-US" altLang="ja-JP" sz="2000" b="1" dirty="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a:solidFill>
                  <a:schemeClr val="bg1"/>
                </a:solidFill>
                <a:latin typeface="Meiryo" charset="-128"/>
                <a:ea typeface="Meiryo" charset="-128"/>
                <a:cs typeface="Meiryo" charset="-128"/>
              </a:rPr>
              <a:t>パターンやルール・ベース</a:t>
            </a:r>
            <a:r>
              <a:rPr lang="ja-JP" altLang="en-US" sz="1050" dirty="0">
                <a:solidFill>
                  <a:schemeClr val="bg1"/>
                </a:solidFill>
                <a:latin typeface="Meiryo" charset="-128"/>
                <a:ea typeface="Meiryo" charset="-128"/>
                <a:cs typeface="Meiryo" charset="-128"/>
              </a:rPr>
              <a:t>での運用管理・調達管理</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a:solidFill>
                  <a:schemeClr val="bg1"/>
                </a:solidFill>
                <a:latin typeface="Meiryo" charset="-128"/>
                <a:ea typeface="Meiryo" charset="-128"/>
                <a:cs typeface="Meiryo" charset="-128"/>
              </a:rPr>
              <a:t>構成管理・稼働管理・問題解決</a:t>
            </a:r>
            <a:endParaRPr lang="en-US" altLang="ja-JP" sz="1050" dirty="0">
              <a:solidFill>
                <a:schemeClr val="bg1"/>
              </a:solidFill>
              <a:latin typeface="Meiryo" charset="-128"/>
              <a:ea typeface="Meiryo" charset="-128"/>
              <a:cs typeface="Meiryo" charset="-128"/>
            </a:endParaRPr>
          </a:p>
        </p:txBody>
      </p:sp>
      <p:grpSp>
        <p:nvGrpSpPr>
          <p:cNvPr id="86" name="図形グループ 85"/>
          <p:cNvGrpSpPr/>
          <p:nvPr/>
        </p:nvGrpSpPr>
        <p:grpSpPr>
          <a:xfrm>
            <a:off x="6646393" y="740727"/>
            <a:ext cx="629504" cy="644142"/>
            <a:chOff x="2667295" y="1059799"/>
            <a:chExt cx="681672" cy="722281"/>
          </a:xfrm>
        </p:grpSpPr>
        <p:sp>
          <p:nvSpPr>
            <p:cNvPr id="87" name="角丸四角形 8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88" name="図 8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9" name="図形グループ 88"/>
          <p:cNvGrpSpPr/>
          <p:nvPr/>
        </p:nvGrpSpPr>
        <p:grpSpPr>
          <a:xfrm>
            <a:off x="6853058" y="981417"/>
            <a:ext cx="246680" cy="577996"/>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3" name="屈折矢印 92"/>
          <p:cNvSpPr/>
          <p:nvPr/>
        </p:nvSpPr>
        <p:spPr>
          <a:xfrm rot="10800000" flipH="1">
            <a:off x="4297505" y="1591411"/>
            <a:ext cx="1190922" cy="584168"/>
          </a:xfrm>
          <a:prstGeom prst="ben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下矢印 93"/>
          <p:cNvSpPr/>
          <p:nvPr/>
        </p:nvSpPr>
        <p:spPr>
          <a:xfrm>
            <a:off x="6820742" y="1588398"/>
            <a:ext cx="313028" cy="58557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左矢印 94"/>
          <p:cNvSpPr/>
          <p:nvPr/>
        </p:nvSpPr>
        <p:spPr>
          <a:xfrm>
            <a:off x="4283219" y="1000821"/>
            <a:ext cx="2233836" cy="324814"/>
          </a:xfrm>
          <a:prstGeom prst="lef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監視</a:t>
            </a:r>
            <a:endParaRPr kumimoji="1" lang="ja-JP" altLang="en-US" sz="800" dirty="0">
              <a:solidFill>
                <a:srgbClr val="FFFFFF"/>
              </a:solidFill>
              <a:latin typeface="Meiryo" charset="-128"/>
              <a:ea typeface="Meiryo" charset="-128"/>
              <a:cs typeface="Meiryo" charset="-128"/>
            </a:endParaRPr>
          </a:p>
        </p:txBody>
      </p:sp>
      <p:sp>
        <p:nvSpPr>
          <p:cNvPr id="99" name="テキスト ボックス 98"/>
          <p:cNvSpPr txBox="1"/>
          <p:nvPr/>
        </p:nvSpPr>
        <p:spPr>
          <a:xfrm>
            <a:off x="4042308" y="1567115"/>
            <a:ext cx="1701316" cy="215444"/>
          </a:xfrm>
          <a:prstGeom prst="rect">
            <a:avLst/>
          </a:prstGeom>
          <a:noFill/>
        </p:spPr>
        <p:txBody>
          <a:bodyPr wrap="square" rtlCol="0">
            <a:spAutoFit/>
          </a:bodyPr>
          <a:lstStyle/>
          <a:p>
            <a:pPr algn="ctr"/>
            <a:r>
              <a:rPr kumimoji="1" lang="ja-JP" altLang="en-US" sz="800" dirty="0">
                <a:solidFill>
                  <a:schemeClr val="bg1"/>
                </a:solidFill>
                <a:latin typeface="Meiryo" charset="-128"/>
                <a:ea typeface="Meiryo" charset="-128"/>
                <a:cs typeface="Meiryo" charset="-128"/>
              </a:rPr>
              <a:t>自動</a:t>
            </a:r>
            <a:r>
              <a:rPr kumimoji="1" lang="en-US" altLang="ja-JP" sz="800" dirty="0">
                <a:solidFill>
                  <a:schemeClr val="bg1"/>
                </a:solidFill>
                <a:latin typeface="Meiryo" charset="-128"/>
                <a:ea typeface="Meiryo" charset="-128"/>
                <a:cs typeface="Meiryo" charset="-128"/>
              </a:rPr>
              <a:t>/</a:t>
            </a:r>
            <a:r>
              <a:rPr kumimoji="1" lang="ja-JP" altLang="en-US" sz="800" dirty="0">
                <a:solidFill>
                  <a:schemeClr val="bg1"/>
                </a:solidFill>
                <a:latin typeface="Meiryo" charset="-128"/>
                <a:ea typeface="Meiryo" charset="-128"/>
                <a:cs typeface="Meiryo" charset="-128"/>
              </a:rPr>
              <a:t>自律制御</a:t>
            </a:r>
          </a:p>
        </p:txBody>
      </p:sp>
      <p:sp>
        <p:nvSpPr>
          <p:cNvPr id="100" name="テキスト ボックス 99"/>
          <p:cNvSpPr txBox="1"/>
          <p:nvPr/>
        </p:nvSpPr>
        <p:spPr>
          <a:xfrm>
            <a:off x="6845055" y="1591979"/>
            <a:ext cx="307777" cy="441140"/>
          </a:xfrm>
          <a:prstGeom prst="rect">
            <a:avLst/>
          </a:prstGeom>
          <a:noFill/>
        </p:spPr>
        <p:txBody>
          <a:bodyPr vert="eaVert" wrap="square" rtlCol="0">
            <a:spAutoFit/>
          </a:bodyPr>
          <a:lstStyle/>
          <a:p>
            <a:pPr algn="ctr"/>
            <a:r>
              <a:rPr kumimoji="1" lang="ja-JP" altLang="en-US" sz="800">
                <a:solidFill>
                  <a:schemeClr val="bg1"/>
                </a:solidFill>
                <a:latin typeface="Meiryo" charset="-128"/>
                <a:ea typeface="Meiryo" charset="-128"/>
                <a:cs typeface="Meiryo" charset="-128"/>
              </a:rPr>
              <a:t>制御</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8565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5" name="正方形/長方形 4"/>
          <p:cNvSpPr/>
          <p:nvPr/>
        </p:nvSpPr>
        <p:spPr>
          <a:xfrm>
            <a:off x="529308" y="1012591"/>
            <a:ext cx="8085383" cy="70375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アプリケーション開発・変更への迅速な対応</a:t>
            </a:r>
            <a:endParaRPr kumimoji="1" lang="en-US" altLang="ja-JP" b="1" dirty="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a:solidFill>
                  <a:srgbClr val="FFFFFF"/>
                </a:solidFill>
                <a:latin typeface="Meiryo" charset="-128"/>
                <a:ea typeface="Meiryo" charset="-128"/>
                <a:cs typeface="Meiryo" charset="-128"/>
              </a:rPr>
              <a:t>eXtreme</a:t>
            </a:r>
            <a:r>
              <a:rPr lang="en-US" altLang="ja-JP" sz="1400" dirty="0">
                <a:solidFill>
                  <a:srgbClr val="FFFFFF"/>
                </a:solidFill>
                <a:latin typeface="Meiryo" charset="-128"/>
                <a:ea typeface="Meiryo" charset="-128"/>
                <a:cs typeface="Meiryo" charset="-128"/>
              </a:rPr>
              <a:t> </a:t>
            </a:r>
            <a:r>
              <a:rPr lang="en-US" altLang="ja-JP" sz="1400" dirty="0" err="1">
                <a:solidFill>
                  <a:srgbClr val="FFFFFF"/>
                </a:solidFill>
                <a:latin typeface="Meiryo" charset="-128"/>
                <a:ea typeface="Meiryo" charset="-128"/>
                <a:cs typeface="Meiryo" charset="-128"/>
              </a:rPr>
              <a:t>Programing,Scrum,Test</a:t>
            </a:r>
            <a:r>
              <a:rPr lang="en-US" altLang="ja-JP" sz="1400" dirty="0">
                <a:solidFill>
                  <a:srgbClr val="FFFFFF"/>
                </a:solidFill>
                <a:latin typeface="Meiryo" charset="-128"/>
                <a:ea typeface="Meiryo" charset="-128"/>
                <a:cs typeface="Meiryo" charset="-128"/>
              </a:rPr>
              <a:t> Driven Development</a:t>
            </a:r>
            <a:r>
              <a:rPr lang="ja-JP" altLang="en-US" sz="1400" dirty="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本番環境への迅速な移行・継続的デリバリー</a:t>
            </a:r>
            <a:endParaRPr kumimoji="1" lang="en-US" altLang="ja-JP" b="1" dirty="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a:solidFill>
                  <a:srgbClr val="FFFFFF"/>
                </a:solidFill>
                <a:latin typeface="Meiryo" charset="-128"/>
                <a:ea typeface="Meiryo" charset="-128"/>
                <a:cs typeface="Meiryo" charset="-128"/>
              </a:rPr>
              <a:t>Chef,Jenkis,Hashicorp</a:t>
            </a:r>
            <a:r>
              <a:rPr kumimoji="1" lang="ja-JP" altLang="en-US" sz="1400" dirty="0">
                <a:solidFill>
                  <a:srgbClr val="FFFFFF"/>
                </a:solidFill>
                <a:latin typeface="Meiryo" charset="-128"/>
                <a:ea typeface="Meiryo" charset="-128"/>
                <a:cs typeface="Meiryo" charset="-128"/>
              </a:rPr>
              <a:t>　</a:t>
            </a:r>
            <a:r>
              <a:rPr lang="ja-JP" altLang="en-US" sz="1400" dirty="0">
                <a:solidFill>
                  <a:srgbClr val="FFFFFF"/>
                </a:solidFill>
                <a:latin typeface="Meiryo" charset="-128"/>
                <a:ea typeface="Meiryo" charset="-128"/>
                <a:cs typeface="Meiryo" charset="-128"/>
              </a:rPr>
              <a:t>など</a:t>
            </a:r>
            <a:endParaRPr kumimoji="1" lang="en-US" altLang="ja-JP" sz="1400" dirty="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インフラ環境の迅速な調達・構築・変更</a:t>
            </a:r>
            <a:endParaRPr kumimoji="1" lang="en-US" altLang="ja-JP" b="1" dirty="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a:solidFill>
                  <a:srgbClr val="FFFFFF"/>
                </a:solidFill>
                <a:latin typeface="Meiryo" charset="-128"/>
                <a:ea typeface="Meiryo" charset="-128"/>
                <a:cs typeface="Meiryo" charset="-128"/>
              </a:rPr>
              <a:t>OpenStack,</a:t>
            </a:r>
            <a:r>
              <a:rPr lang="en-US" altLang="ja-JP" sz="1400" dirty="0" err="1">
                <a:solidFill>
                  <a:srgbClr val="FFFFFF"/>
                </a:solidFill>
                <a:latin typeface="Meiryo" charset="-128"/>
                <a:ea typeface="Meiryo" charset="-128"/>
                <a:cs typeface="Meiryo" charset="-128"/>
              </a:rPr>
              <a:t>vCloud</a:t>
            </a:r>
            <a:r>
              <a:rPr lang="en-US" altLang="ja-JP" sz="1400" dirty="0">
                <a:solidFill>
                  <a:srgbClr val="FFFFFF"/>
                </a:solidFill>
                <a:latin typeface="Meiryo" charset="-128"/>
                <a:ea typeface="Meiryo" charset="-128"/>
                <a:cs typeface="Meiryo" charset="-128"/>
              </a:rPr>
              <a:t> </a:t>
            </a:r>
            <a:r>
              <a:rPr lang="en-US" altLang="ja-JP" sz="1400" dirty="0" err="1">
                <a:solidFill>
                  <a:srgbClr val="FFFFFF"/>
                </a:solidFill>
                <a:latin typeface="Meiryo" charset="-128"/>
                <a:ea typeface="Meiryo" charset="-128"/>
                <a:cs typeface="Meiryo" charset="-128"/>
              </a:rPr>
              <a:t>Air,Azure</a:t>
            </a:r>
            <a:r>
              <a:rPr lang="en-US" altLang="ja-JP" sz="1400" dirty="0">
                <a:solidFill>
                  <a:srgbClr val="FFFFFF"/>
                </a:solidFill>
                <a:latin typeface="Meiryo" charset="-128"/>
                <a:ea typeface="Meiryo" charset="-128"/>
                <a:cs typeface="Meiryo" charset="-128"/>
              </a:rPr>
              <a:t> Stack</a:t>
            </a:r>
            <a:r>
              <a:rPr lang="ja-JP" altLang="en-US" sz="1400" dirty="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Meiryo" charset="-128"/>
                <a:ea typeface="Meiryo" charset="-128"/>
                <a:cs typeface="Meiryo" charset="-128"/>
              </a:rPr>
              <a:t>アジャイル開発</a:t>
            </a:r>
            <a:endParaRPr kumimoji="1" lang="en-US" altLang="ja-JP" sz="1600" b="1" dirty="0">
              <a:solidFill>
                <a:srgbClr val="FFFFFF"/>
              </a:solidFill>
              <a:latin typeface="Meiryo" charset="-128"/>
              <a:ea typeface="Meiryo" charset="-128"/>
              <a:cs typeface="Meiryo" charset="-128"/>
            </a:endParaRPr>
          </a:p>
          <a:p>
            <a:pPr algn="ctr"/>
            <a:r>
              <a:rPr lang="en-US" altLang="ja-JP" sz="1000" dirty="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solidFill>
                  <a:srgbClr val="FFFFFF"/>
                </a:solidFill>
                <a:latin typeface="Meiryo" charset="-128"/>
                <a:ea typeface="Meiryo" charset="-128"/>
                <a:cs typeface="Meiryo" charset="-128"/>
              </a:rPr>
              <a:t>DevOps</a:t>
            </a:r>
          </a:p>
          <a:p>
            <a:pPr algn="ctr"/>
            <a:r>
              <a:rPr lang="en-US" altLang="ja-JP" sz="1000" dirty="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solidFill>
                  <a:srgbClr val="FFFFFF"/>
                </a:solidFill>
                <a:latin typeface="Meiryo" charset="-128"/>
                <a:ea typeface="Meiryo" charset="-128"/>
                <a:cs typeface="Meiryo" charset="-128"/>
              </a:rPr>
              <a:t>SDI</a:t>
            </a:r>
          </a:p>
          <a:p>
            <a:pPr algn="ctr"/>
            <a:r>
              <a:rPr lang="en-US" altLang="ja-JP" sz="1000" dirty="0">
                <a:solidFill>
                  <a:srgbClr val="FFFFFF"/>
                </a:solidFill>
                <a:latin typeface="Meiryo" charset="-128"/>
                <a:ea typeface="Meiryo" charset="-128"/>
                <a:cs typeface="Meiryo" charset="-128"/>
              </a:rPr>
              <a:t>Software Defined Infrastructure</a:t>
            </a:r>
            <a:endParaRPr lang="en-US" altLang="ja-JP" sz="600" dirty="0">
              <a:solidFill>
                <a:srgbClr val="FFFFFF"/>
              </a:solidFill>
              <a:latin typeface="Meiryo" charset="-128"/>
              <a:ea typeface="Meiryo" charset="-128"/>
              <a:cs typeface="Meiryo" charset="-128"/>
            </a:endParaRPr>
          </a:p>
          <a:p>
            <a:pPr algn="ctr"/>
            <a:endParaRPr kumimoji="1" lang="en-US" altLang="ja-JP" sz="600" dirty="0">
              <a:solidFill>
                <a:srgbClr val="FFFFFF"/>
              </a:solidFill>
              <a:latin typeface="Meiryo" charset="-128"/>
              <a:ea typeface="Meiryo" charset="-128"/>
              <a:cs typeface="Meiryo" charset="-128"/>
            </a:endParaRPr>
          </a:p>
          <a:p>
            <a:pPr algn="ctr"/>
            <a:r>
              <a:rPr lang="ja-JP" altLang="en-US" sz="1200" b="1" dirty="0">
                <a:solidFill>
                  <a:srgbClr val="FFFFFF"/>
                </a:solidFill>
                <a:latin typeface="Meiryo" charset="-128"/>
                <a:ea typeface="Meiryo" charset="-128"/>
                <a:cs typeface="Meiryo" charset="-128"/>
              </a:rPr>
              <a:t>クラウド（</a:t>
            </a:r>
            <a:r>
              <a:rPr lang="en-US" altLang="ja-JP" sz="1200" b="1" dirty="0">
                <a:solidFill>
                  <a:srgbClr val="FFFFFF"/>
                </a:solidFill>
                <a:latin typeface="Meiryo" charset="-128"/>
                <a:ea typeface="Meiryo" charset="-128"/>
                <a:cs typeface="Meiryo" charset="-128"/>
              </a:rPr>
              <a:t>IaaS</a:t>
            </a:r>
            <a:r>
              <a:rPr lang="ja-JP" altLang="en-US" sz="1200" b="1" dirty="0">
                <a:solidFill>
                  <a:srgbClr val="FFFFFF"/>
                </a:solidFill>
                <a:latin typeface="Meiryo" charset="-128"/>
                <a:ea typeface="Meiryo" charset="-128"/>
                <a:cs typeface="Meiryo" charset="-128"/>
              </a:rPr>
              <a:t>）</a:t>
            </a:r>
            <a:endParaRPr kumimoji="1" lang="ja-JP" altLang="en-US" sz="1200" b="1"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8964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22" name="図形グループ 21"/>
          <p:cNvGrpSpPr/>
          <p:nvPr/>
        </p:nvGrpSpPr>
        <p:grpSpPr>
          <a:xfrm>
            <a:off x="228600" y="990600"/>
            <a:ext cx="8686800" cy="2667000"/>
            <a:chOff x="228600" y="990600"/>
            <a:chExt cx="8686800" cy="2667000"/>
          </a:xfrm>
        </p:grpSpPr>
        <p:grpSp>
          <p:nvGrpSpPr>
            <p:cNvPr id="20" name="図形グループ 19"/>
            <p:cNvGrpSpPr/>
            <p:nvPr/>
          </p:nvGrpSpPr>
          <p:grpSpPr>
            <a:xfrm>
              <a:off x="228600" y="990600"/>
              <a:ext cx="8686800" cy="2667000"/>
              <a:chOff x="228600" y="990600"/>
              <a:chExt cx="8686800" cy="26670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008000"/>
                    </a:solidFill>
                    <a:effectLst/>
                    <a:latin typeface="Meiryo" charset="-128"/>
                    <a:ea typeface="Meiryo" charset="-128"/>
                    <a:cs typeface="Meiryo"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 name="テキスト ボックス 14"/>
              <p:cNvSpPr txBox="1"/>
              <p:nvPr/>
            </p:nvSpPr>
            <p:spPr>
              <a:xfrm>
                <a:off x="4436950" y="1809690"/>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73" name="テキスト ボックス 72"/>
              <p:cNvSpPr txBox="1"/>
              <p:nvPr/>
            </p:nvSpPr>
            <p:spPr>
              <a:xfrm>
                <a:off x="6543464" y="1815968"/>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ポータル</a:t>
                </a:r>
              </a:p>
            </p:txBody>
          </p:sp>
          <p:sp>
            <p:nvSpPr>
              <p:cNvPr id="10" name="フローチャート: 書類 9"/>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9" name="フローチャート: 書類 58"/>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0" name="フローチャート: 書類 59"/>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角丸四角形 68"/>
              <p:cNvSpPr/>
              <p:nvPr/>
            </p:nvSpPr>
            <p:spPr bwMode="auto">
              <a:xfrm>
                <a:off x="4808536" y="2118628"/>
                <a:ext cx="1484319" cy="39597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70" name="角丸四角形 69"/>
              <p:cNvSpPr/>
              <p:nvPr/>
            </p:nvSpPr>
            <p:spPr bwMode="auto">
              <a:xfrm>
                <a:off x="4804568" y="1877474"/>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71" name="角丸四角形 70"/>
              <p:cNvSpPr/>
              <p:nvPr/>
            </p:nvSpPr>
            <p:spPr bwMode="auto">
              <a:xfrm>
                <a:off x="4804568" y="1644184"/>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直線矢印コネクタ 75"/>
              <p:cNvCxnSpPr>
                <a:stCxn id="2306" idx="2"/>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運用管理者</a:t>
                </a:r>
              </a:p>
            </p:txBody>
          </p:sp>
        </p:grpSp>
        <p:sp>
          <p:nvSpPr>
            <p:cNvPr id="32" name="テキスト ボックス 31"/>
            <p:cNvSpPr txBox="1"/>
            <p:nvPr/>
          </p:nvSpPr>
          <p:spPr>
            <a:xfrm>
              <a:off x="2209055" y="1371600"/>
              <a:ext cx="110799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運用パターン</a:t>
              </a: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rgbClr val="0000FF"/>
                </a:solidFill>
                <a:latin typeface="Hiragino Kaku Gothic Pro W6" charset="-128"/>
                <a:ea typeface="Hiragino Kaku Gothic Pro W6" charset="-128"/>
                <a:cs typeface="Hiragino Kaku Gothic Pro W6" charset="-128"/>
              </a:rPr>
              <a:t>調達の自動化</a:t>
            </a: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a:ln>
                  <a:noFill/>
                </a:ln>
                <a:solidFill>
                  <a:srgbClr val="0000FF"/>
                </a:solidFill>
                <a:effectLst/>
                <a:latin typeface="Meiryo" charset="-128"/>
                <a:ea typeface="Meiryo" charset="-128"/>
                <a:cs typeface="Meiryo" charset="-128"/>
              </a:rPr>
              <a:t>API</a:t>
            </a:r>
            <a:r>
              <a:rPr kumimoji="0" lang="ja-JP" altLang="en-US" sz="1200" b="0" i="0" u="none" strike="noStrike" cap="none" normalizeH="0" baseline="0" dirty="0">
                <a:ln>
                  <a:noFill/>
                </a:ln>
                <a:solidFill>
                  <a:srgbClr val="0000FF"/>
                </a:solidFill>
                <a:effectLst/>
                <a:latin typeface="Meiryo" charset="-128"/>
                <a:ea typeface="Meiryo" charset="-128"/>
                <a:cs typeface="Meiryo" charset="-128"/>
              </a:rPr>
              <a:t>を介し、コントローラーやセルフポータルの操作に従って、プロビジョニングを行う</a:t>
            </a:r>
          </a:p>
        </p:txBody>
      </p:sp>
      <p:grpSp>
        <p:nvGrpSpPr>
          <p:cNvPr id="21" name="図形グループ 20"/>
          <p:cNvGrpSpPr/>
          <p:nvPr/>
        </p:nvGrpSpPr>
        <p:grpSpPr>
          <a:xfrm>
            <a:off x="5095647" y="836612"/>
            <a:ext cx="2209800" cy="763587"/>
            <a:chOff x="5105400" y="608012"/>
            <a:chExt cx="2209800" cy="763587"/>
          </a:xfrm>
        </p:grpSpPr>
        <p:sp>
          <p:nvSpPr>
            <p:cNvPr id="36" name="角丸四角形吹き出し 35"/>
            <p:cNvSpPr/>
            <p:nvPr/>
          </p:nvSpPr>
          <p:spPr bwMode="auto">
            <a:xfrm>
              <a:off x="5105400" y="608012"/>
              <a:ext cx="1822681" cy="763587"/>
            </a:xfrm>
            <a:prstGeom prst="wedgeRoundRectCallout">
              <a:avLst>
                <a:gd name="adj1" fmla="val -87566"/>
                <a:gd name="adj2" fmla="val 59300"/>
                <a:gd name="adj3" fmla="val 16667"/>
              </a:avLst>
            </a:prstGeom>
            <a:solidFill>
              <a:schemeClr val="accent5">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ハード・ソフト構成の管理</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システムの稼働監視</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アラートから異常の兆候を検知</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a:ln>
                    <a:noFill/>
                  </a:ln>
                  <a:solidFill>
                    <a:schemeClr val="bg1"/>
                  </a:solidFill>
                  <a:effectLst/>
                  <a:latin typeface="Meiryo" charset="-128"/>
                  <a:ea typeface="Meiryo" charset="-128"/>
                  <a:cs typeface="Meiryo" charset="-128"/>
                </a:rPr>
                <a:t>異常の原因を解析</a:t>
              </a:r>
              <a:endParaRPr kumimoji="0" lang="en-US" altLang="ja-JP" sz="600" b="0" i="0" u="none" strike="noStrike" cap="none" normalizeH="0" baseline="0" dirty="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a:solidFill>
                    <a:schemeClr val="bg1"/>
                  </a:solidFill>
                  <a:latin typeface="Meiryo" charset="-128"/>
                  <a:ea typeface="Meiryo" charset="-128"/>
                  <a:cs typeface="Meiryo" charset="-128"/>
                </a:rPr>
                <a:t>解決策の選定</a:t>
              </a:r>
              <a:endParaRPr lang="en-US" altLang="ja-JP" sz="600" dirty="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a:solidFill>
                    <a:schemeClr val="bg1"/>
                  </a:solidFill>
                  <a:latin typeface="Meiryo" charset="-128"/>
                  <a:ea typeface="Meiryo" charset="-128"/>
                  <a:cs typeface="Meiryo" charset="-128"/>
                </a:rPr>
                <a:t>解決策適用による影響範囲を確認</a:t>
              </a:r>
              <a:endParaRPr lang="en-US" altLang="ja-JP" sz="600" dirty="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a:solidFill>
                    <a:schemeClr val="bg1"/>
                  </a:solidFill>
                  <a:latin typeface="Meiryo" charset="-128"/>
                  <a:ea typeface="Meiryo" charset="-128"/>
                  <a:cs typeface="Meiryo" charset="-128"/>
                </a:rPr>
                <a:t>設定の変更やリソースの追加で対応</a:t>
              </a:r>
              <a:endParaRPr lang="en-US" altLang="ja-JP" sz="600" dirty="0">
                <a:solidFill>
                  <a:schemeClr val="bg1"/>
                </a:solidFill>
                <a:latin typeface="Meiryo" charset="-128"/>
                <a:ea typeface="Meiryo" charset="-128"/>
                <a:cs typeface="Meiryo" charset="-128"/>
              </a:endParaRPr>
            </a:p>
          </p:txBody>
        </p:sp>
        <p:sp>
          <p:nvSpPr>
            <p:cNvPr id="97" name="フローチャート: 書類 96"/>
            <p:cNvSpPr/>
            <p:nvPr/>
          </p:nvSpPr>
          <p:spPr bwMode="auto">
            <a:xfrm>
              <a:off x="6629400" y="640780"/>
              <a:ext cx="685800" cy="4572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運用</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a:solidFill>
                    <a:schemeClr val="bg1"/>
                  </a:solidFill>
                  <a:latin typeface="Meiryo" charset="-128"/>
                  <a:ea typeface="Meiryo" charset="-128"/>
                  <a:cs typeface="Meiryo" charset="-128"/>
                </a:rPr>
                <a:t>パターン</a:t>
              </a:r>
              <a:endParaRPr kumimoji="0" lang="ja-JP" altLang="en-US" sz="800" b="0" i="0" u="none" strike="noStrike" cap="none" normalizeH="0" baseline="0" dirty="0">
                <a:ln>
                  <a:noFill/>
                </a:ln>
                <a:solidFill>
                  <a:schemeClr val="bg1"/>
                </a:solidFill>
                <a:effectLst/>
                <a:latin typeface="Meiryo" charset="-128"/>
                <a:ea typeface="Meiryo" charset="-128"/>
                <a:cs typeface="Meiryo"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全体の仕組み</a:t>
            </a:r>
            <a:r>
              <a:rPr lang="en-US" altLang="ja-JP" dirty="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a:solidFill>
                    <a:srgbClr val="FFFFFF"/>
                  </a:solidFill>
                  <a:latin typeface="Meiryo" charset="-128"/>
                  <a:ea typeface="Meiryo" charset="-128"/>
                  <a:cs typeface="Meiryo" charset="-128"/>
                </a:rPr>
                <a:t>プロビジョニング</a:t>
              </a: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Hiragino Kaku Gothic Pro W6" charset="-128"/>
                <a:ea typeface="Hiragino Kaku Gothic Pro W6" charset="-128"/>
                <a:cs typeface="Hiragino Kaku Gothic Pro W6" charset="-128"/>
              </a:rPr>
              <a:t>仮想化</a:t>
            </a: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5" name="テキスト ボックス 34"/>
          <p:cNvSpPr txBox="1"/>
          <p:nvPr/>
        </p:nvSpPr>
        <p:spPr>
          <a:xfrm>
            <a:off x="2819400" y="5562600"/>
            <a:ext cx="800219" cy="461665"/>
          </a:xfrm>
          <a:prstGeom prst="rect">
            <a:avLst/>
          </a:prstGeom>
          <a:noFill/>
        </p:spPr>
        <p:txBody>
          <a:bodyPr wrap="none" rtlCol="0">
            <a:spAutoFit/>
          </a:bodyPr>
          <a:lstStyle/>
          <a:p>
            <a:pPr algn="r"/>
            <a:r>
              <a:rPr kumimoji="1" lang="ja-JP" altLang="en-US" sz="1200" dirty="0">
                <a:solidFill>
                  <a:srgbClr val="FFFFFF"/>
                </a:solidFill>
                <a:latin typeface="Meiryo" charset="-128"/>
                <a:ea typeface="Meiryo" charset="-128"/>
                <a:cs typeface="Meiryo" charset="-128"/>
              </a:rPr>
              <a:t>リソース</a:t>
            </a:r>
            <a:endParaRPr kumimoji="1" lang="en-US" altLang="ja-JP" sz="1200" dirty="0">
              <a:solidFill>
                <a:srgbClr val="FFFFFF"/>
              </a:solidFill>
              <a:latin typeface="Meiryo" charset="-128"/>
              <a:ea typeface="Meiryo" charset="-128"/>
              <a:cs typeface="Meiryo" charset="-128"/>
            </a:endParaRPr>
          </a:p>
          <a:p>
            <a:pPr algn="r"/>
            <a:r>
              <a:rPr kumimoji="1" lang="ja-JP" altLang="en-US" sz="1200" dirty="0">
                <a:solidFill>
                  <a:srgbClr val="FFFFFF"/>
                </a:solidFill>
                <a:latin typeface="Meiryo" charset="-128"/>
                <a:ea typeface="Meiryo" charset="-128"/>
                <a:cs typeface="Meiryo" charset="-128"/>
              </a:rPr>
              <a:t>プール</a:t>
            </a: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Meiryo" charset="-128"/>
                <a:ea typeface="Meiryo" charset="-128"/>
                <a:cs typeface="Meiryo"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grpSp>
      <p:sp>
        <p:nvSpPr>
          <p:cNvPr id="28" name="角丸四角形 27"/>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a:ln>
                <a:noFill/>
              </a:ln>
              <a:solidFill>
                <a:schemeClr val="bg1"/>
              </a:solidFill>
              <a:effectLst/>
              <a:latin typeface="Meiryo" charset="-128"/>
              <a:ea typeface="Meiryo" charset="-128"/>
              <a:cs typeface="Meiryo" charset="-128"/>
            </a:endParaRPr>
          </a:p>
        </p:txBody>
      </p:sp>
    </p:spTree>
    <p:extLst>
      <p:ext uri="{BB962C8B-B14F-4D97-AF65-F5344CB8AC3E}">
        <p14:creationId xmlns:p14="http://schemas.microsoft.com/office/powerpoint/2010/main" val="890009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Arial"/>
                <a:ea typeface="HGP創英角ｺﾞｼｯｸUB" pitchFamily="50" charset="-128"/>
                <a:cs typeface="Arial"/>
              </a:rPr>
              <a:t>IT</a:t>
            </a:r>
            <a:r>
              <a:rPr lang="ja-JP" altLang="en-US" sz="2800" dirty="0">
                <a:solidFill>
                  <a:srgbClr val="FFFFFF"/>
                </a:solidFill>
                <a:effectLst/>
                <a:latin typeface="Arial"/>
                <a:ea typeface="HGP創英角ｺﾞｼｯｸUB" pitchFamily="50" charset="-128"/>
                <a:cs typeface="Arial"/>
              </a:rPr>
              <a:t>インフラと仮想化</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1574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角丸四角形 153"/>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5" name="角丸四角形 154"/>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6"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7"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8" name="テキスト ボックス 157"/>
          <p:cNvSpPr txBox="1"/>
          <p:nvPr/>
        </p:nvSpPr>
        <p:spPr>
          <a:xfrm>
            <a:off x="4436950" y="1809690"/>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159" name="テキスト ボックス 158"/>
          <p:cNvSpPr txBox="1"/>
          <p:nvPr/>
        </p:nvSpPr>
        <p:spPr>
          <a:xfrm>
            <a:off x="6543464" y="1815968"/>
            <a:ext cx="338554" cy="348813"/>
          </a:xfrm>
          <a:prstGeom prst="rect">
            <a:avLst/>
          </a:prstGeom>
          <a:noFill/>
        </p:spPr>
        <p:txBody>
          <a:bodyPr vert="eaVert" wrap="none" rtlCol="0">
            <a:spAutoFit/>
          </a:bodyPr>
          <a:lstStyle/>
          <a:p>
            <a:r>
              <a:rPr kumimoji="1" lang="ja-JP" altLang="en-US" sz="1000" dirty="0">
                <a:solidFill>
                  <a:schemeClr val="bg1"/>
                </a:solidFill>
                <a:effectLst/>
                <a:latin typeface="Meiryo" charset="-128"/>
                <a:ea typeface="Meiryo" charset="-128"/>
                <a:cs typeface="Meiryo" charset="-128"/>
              </a:rPr>
              <a:t>監視</a:t>
            </a:r>
          </a:p>
        </p:txBody>
      </p:sp>
      <p:sp>
        <p:nvSpPr>
          <p:cNvPr id="160" name="角丸四角形 159"/>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61" name="角丸四角形 160"/>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ポータル</a:t>
            </a:r>
          </a:p>
        </p:txBody>
      </p:sp>
      <p:sp>
        <p:nvSpPr>
          <p:cNvPr id="162" name="フローチャート: 書類 161"/>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63" name="フローチャート: 書類 162"/>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64" name="フローチャート: 書類 163"/>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16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角丸四角形 165"/>
          <p:cNvSpPr/>
          <p:nvPr/>
        </p:nvSpPr>
        <p:spPr bwMode="auto">
          <a:xfrm>
            <a:off x="4800601" y="1815969"/>
            <a:ext cx="1520031" cy="69863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67" name="角丸四角形 166"/>
          <p:cNvSpPr/>
          <p:nvPr/>
        </p:nvSpPr>
        <p:spPr bwMode="auto">
          <a:xfrm>
            <a:off x="4804568" y="1554613"/>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68" name="角丸四角形 167"/>
          <p:cNvSpPr/>
          <p:nvPr/>
        </p:nvSpPr>
        <p:spPr bwMode="auto">
          <a:xfrm>
            <a:off x="4804568" y="1305682"/>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cxnSp>
        <p:nvCxnSpPr>
          <p:cNvPr id="169" name="直線矢印コネクタ 168"/>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0" name="直線矢印コネクタ 169"/>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1" name="角丸四角形 170"/>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72" name="角丸四角形 171"/>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73" name="テキスト ボックス 172"/>
          <p:cNvSpPr txBox="1"/>
          <p:nvPr/>
        </p:nvSpPr>
        <p:spPr>
          <a:xfrm>
            <a:off x="7936880" y="1371600"/>
            <a:ext cx="95410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運用管理者</a:t>
            </a:r>
          </a:p>
        </p:txBody>
      </p:sp>
      <p:sp>
        <p:nvSpPr>
          <p:cNvPr id="174" name="テキスト ボックス 173"/>
          <p:cNvSpPr txBox="1"/>
          <p:nvPr/>
        </p:nvSpPr>
        <p:spPr>
          <a:xfrm>
            <a:off x="2209055" y="1371600"/>
            <a:ext cx="1107997" cy="276999"/>
          </a:xfrm>
          <a:prstGeom prst="rect">
            <a:avLst/>
          </a:prstGeom>
          <a:noFill/>
        </p:spPr>
        <p:txBody>
          <a:bodyPr wrap="none" rtlCol="0">
            <a:spAutoFit/>
          </a:bodyPr>
          <a:lstStyle/>
          <a:p>
            <a:pPr algn="ctr"/>
            <a:r>
              <a:rPr kumimoji="1" lang="ja-JP" altLang="en-US" sz="1200" dirty="0">
                <a:solidFill>
                  <a:srgbClr val="0000FF"/>
                </a:solidFill>
                <a:latin typeface="Meiryo" charset="-128"/>
                <a:ea typeface="Meiryo" charset="-128"/>
                <a:cs typeface="Meiryo" charset="-128"/>
              </a:rPr>
              <a:t>運用パターン</a:t>
            </a:r>
          </a:p>
        </p:txBody>
      </p:sp>
      <p:sp>
        <p:nvSpPr>
          <p:cNvPr id="175" name="上矢印 174"/>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76" name="テキスト ボックス 175"/>
          <p:cNvSpPr txBox="1"/>
          <p:nvPr/>
        </p:nvSpPr>
        <p:spPr>
          <a:xfrm>
            <a:off x="4724400" y="3048000"/>
            <a:ext cx="1620957" cy="307777"/>
          </a:xfrm>
          <a:prstGeom prst="rect">
            <a:avLst/>
          </a:prstGeom>
          <a:noFill/>
        </p:spPr>
        <p:txBody>
          <a:bodyPr wrap="none" rtlCol="0">
            <a:spAutoFit/>
          </a:bodyPr>
          <a:lstStyle/>
          <a:p>
            <a:pPr algn="ctr"/>
            <a:r>
              <a:rPr kumimoji="1" lang="ja-JP" altLang="en-US" sz="1400" dirty="0">
                <a:solidFill>
                  <a:srgbClr val="FFFFFF"/>
                </a:solidFill>
                <a:latin typeface="Meiryo" charset="-128"/>
                <a:ea typeface="Meiryo" charset="-128"/>
                <a:cs typeface="Meiryo" charset="-128"/>
              </a:rPr>
              <a:t>プロビジョニング</a:t>
            </a:r>
          </a:p>
        </p:txBody>
      </p:sp>
      <p:sp>
        <p:nvSpPr>
          <p:cNvPr id="177" name="角丸四角形 176"/>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178" name="図 17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179" name="図 17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180" name="図 17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81" name="図 180"/>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182" name="図 181"/>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183" name="角丸四角形 182"/>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84" name="角丸四角形 183"/>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85" name="角丸四角形 184"/>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p:txBody>
      </p:sp>
      <p:sp>
        <p:nvSpPr>
          <p:cNvPr id="186" name="角丸四角形 185"/>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87" name="テキスト ボックス 186"/>
          <p:cNvSpPr txBox="1"/>
          <p:nvPr/>
        </p:nvSpPr>
        <p:spPr>
          <a:xfrm>
            <a:off x="2819400" y="5562600"/>
            <a:ext cx="800219" cy="461665"/>
          </a:xfrm>
          <a:prstGeom prst="rect">
            <a:avLst/>
          </a:prstGeom>
          <a:noFill/>
        </p:spPr>
        <p:txBody>
          <a:bodyPr wrap="none" rtlCol="0">
            <a:spAutoFit/>
          </a:bodyPr>
          <a:lstStyle/>
          <a:p>
            <a:pPr algn="r"/>
            <a:r>
              <a:rPr kumimoji="1" lang="ja-JP" altLang="en-US" sz="1200" dirty="0">
                <a:solidFill>
                  <a:srgbClr val="FFFFFF"/>
                </a:solidFill>
                <a:latin typeface="Meiryo" charset="-128"/>
                <a:ea typeface="Meiryo" charset="-128"/>
                <a:cs typeface="Meiryo" charset="-128"/>
              </a:rPr>
              <a:t>リソース</a:t>
            </a:r>
            <a:endParaRPr kumimoji="1" lang="en-US" altLang="ja-JP" sz="1200" dirty="0">
              <a:solidFill>
                <a:srgbClr val="FFFFFF"/>
              </a:solidFill>
              <a:latin typeface="Meiryo" charset="-128"/>
              <a:ea typeface="Meiryo" charset="-128"/>
              <a:cs typeface="Meiryo" charset="-128"/>
            </a:endParaRPr>
          </a:p>
          <a:p>
            <a:pPr algn="r"/>
            <a:r>
              <a:rPr kumimoji="1" lang="ja-JP" altLang="en-US" sz="1200" dirty="0">
                <a:solidFill>
                  <a:srgbClr val="FFFFFF"/>
                </a:solidFill>
                <a:latin typeface="Meiryo" charset="-128"/>
                <a:ea typeface="Meiryo" charset="-128"/>
                <a:cs typeface="Meiryo" charset="-128"/>
              </a:rPr>
              <a:t>プール</a:t>
            </a:r>
          </a:p>
        </p:txBody>
      </p:sp>
      <p:sp>
        <p:nvSpPr>
          <p:cNvPr id="188" name="角丸四角形 187"/>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Meiryo" charset="-128"/>
              <a:ea typeface="Meiryo" charset="-128"/>
              <a:cs typeface="Meiryo" charset="-128"/>
            </a:endParaRPr>
          </a:p>
        </p:txBody>
      </p:sp>
      <p:sp>
        <p:nvSpPr>
          <p:cNvPr id="189" name="正方形/長方形 188"/>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190" name="直線矢印コネクタ 189"/>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1" name="直線矢印コネクタ 190"/>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2" name="直線矢印コネクタ 191"/>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3" name="角丸四角形 192"/>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194" name="角丸四角形 193"/>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195" name="角丸四角形 194"/>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a:ln>
                <a:noFill/>
              </a:ln>
              <a:solidFill>
                <a:schemeClr val="bg1"/>
              </a:solidFill>
              <a:effectLst/>
              <a:latin typeface="Meiryo" charset="-128"/>
              <a:ea typeface="Meiryo" charset="-128"/>
              <a:cs typeface="Meiryo" charset="-128"/>
            </a:endParaRPr>
          </a:p>
        </p:txBody>
      </p:sp>
      <p:sp>
        <p:nvSpPr>
          <p:cNvPr id="196" name="角丸四角形 195"/>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a:ln>
                <a:noFill/>
              </a:ln>
              <a:solidFill>
                <a:schemeClr val="bg1"/>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rgbClr val="0000FF"/>
                </a:solidFill>
                <a:latin typeface="Hiragino Kaku Gothic Pro W6" charset="-128"/>
                <a:ea typeface="Hiragino Kaku Gothic Pro W6" charset="-128"/>
                <a:cs typeface="Hiragino Kaku Gothic Pro W6" charset="-128"/>
              </a:rPr>
              <a:t>調達の自動化</a:t>
            </a: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/SDI</a:t>
            </a:r>
            <a:r>
              <a:rPr lang="ja-JP" altLang="en-US" dirty="0"/>
              <a:t>と</a:t>
            </a:r>
            <a:r>
              <a:rPr lang="en-US" altLang="ja-JP" dirty="0"/>
              <a:t>IaaS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Hiragino Kaku Gothic Pro W6" charset="-128"/>
                <a:ea typeface="Hiragino Kaku Gothic Pro W6" charset="-128"/>
                <a:cs typeface="Hiragino Kaku Gothic Pro W6" charset="-128"/>
              </a:rPr>
              <a:t>仮想化</a:t>
            </a:r>
          </a:p>
        </p:txBody>
      </p:sp>
      <p:sp>
        <p:nvSpPr>
          <p:cNvPr id="74" name="角丸四角形 73"/>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a:solidFill>
                  <a:srgbClr val="FFFFFF"/>
                </a:solidFill>
              </a:rPr>
              <a:t>PaaS</a:t>
            </a:r>
            <a:endParaRPr kumimoji="1" lang="ja-JP" altLang="en-US" sz="2000" dirty="0">
              <a:solidFill>
                <a:srgbClr val="FFFFFF"/>
              </a:solidFill>
            </a:endParaRPr>
          </a:p>
        </p:txBody>
      </p:sp>
      <p:sp>
        <p:nvSpPr>
          <p:cNvPr id="82" name="角丸四角形 81"/>
          <p:cNvSpPr/>
          <p:nvPr/>
        </p:nvSpPr>
        <p:spPr bwMode="auto">
          <a:xfrm>
            <a:off x="914400" y="3007102"/>
            <a:ext cx="8057766" cy="3469897"/>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12846182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rgbClr val="0000FF"/>
                </a:solidFill>
                <a:latin typeface="Hiragino Kaku Gothic Pro W6" charset="-128"/>
                <a:ea typeface="Hiragino Kaku Gothic Pro W6" charset="-128"/>
                <a:cs typeface="Hiragino Kaku Gothic Pro W6" charset="-128"/>
              </a:rPr>
              <a:t>調達の自動化</a:t>
            </a: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a:t>）</a:t>
            </a:r>
            <a:r>
              <a:rPr lang="en-US" altLang="ja-JP" dirty="0"/>
              <a:t>/</a:t>
            </a:r>
            <a:r>
              <a:rPr lang="ja-JP" altLang="en-US" dirty="0"/>
              <a:t>製品とサービス</a:t>
            </a:r>
            <a:r>
              <a:rPr lang="en-US" altLang="ja-JP" dirty="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Hiragino Kaku Gothic Pro W6" charset="-128"/>
                <a:ea typeface="Hiragino Kaku Gothic Pro W6" charset="-128"/>
                <a:cs typeface="Hiragino Kaku Gothic Pro W6" charset="-128"/>
              </a:rPr>
              <a:t>仮想化</a:t>
            </a:r>
          </a:p>
        </p:txBody>
      </p:sp>
      <p:sp>
        <p:nvSpPr>
          <p:cNvPr id="58" name="角丸四角形 57"/>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59" name="角丸四角形 58"/>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sp>
        <p:nvSpPr>
          <p:cNvPr id="60" name="テキスト ボックス 59"/>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a:solidFill>
                  <a:srgbClr val="FFFFFF"/>
                </a:solidFill>
              </a:rPr>
              <a:t>PaaS</a:t>
            </a:r>
            <a:endParaRPr kumimoji="1" lang="ja-JP" altLang="en-US" sz="2000" dirty="0">
              <a:solidFill>
                <a:srgbClr val="FFFFFF"/>
              </a:solidFill>
            </a:endParaRPr>
          </a:p>
        </p:txBody>
      </p:sp>
      <p:sp>
        <p:nvSpPr>
          <p:cNvPr id="61" name="角丸四角形 60"/>
          <p:cNvSpPr/>
          <p:nvPr/>
        </p:nvSpPr>
        <p:spPr bwMode="auto">
          <a:xfrm>
            <a:off x="2125422" y="982663"/>
            <a:ext cx="23913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62" name="角丸四角形 61"/>
          <p:cNvSpPr/>
          <p:nvPr/>
        </p:nvSpPr>
        <p:spPr bwMode="auto">
          <a:xfrm>
            <a:off x="2168888" y="3048000"/>
            <a:ext cx="2277558"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pic>
        <p:nvPicPr>
          <p:cNvPr id="65" name="図 64"/>
          <p:cNvPicPr>
            <a:picLocks noChangeAspect="1"/>
          </p:cNvPicPr>
          <p:nvPr/>
        </p:nvPicPr>
        <p:blipFill>
          <a:blip r:embed="rId3">
            <a:clrChange>
              <a:clrFrom>
                <a:srgbClr val="FFFFFF"/>
              </a:clrFrom>
              <a:clrTo>
                <a:srgbClr val="FFFFFF">
                  <a:alpha val="0"/>
                </a:srgbClr>
              </a:clrTo>
            </a:clrChange>
          </a:blip>
          <a:stretch>
            <a:fillRect/>
          </a:stretch>
        </p:blipFill>
        <p:spPr>
          <a:xfrm>
            <a:off x="2178522" y="4382946"/>
            <a:ext cx="2160985" cy="1369338"/>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2132216" y="3927435"/>
            <a:ext cx="2207291" cy="843317"/>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2337332" y="3587886"/>
            <a:ext cx="1859366" cy="523084"/>
          </a:xfrm>
          <a:prstGeom prst="rect">
            <a:avLst/>
          </a:prstGeom>
        </p:spPr>
      </p:pic>
      <p:sp>
        <p:nvSpPr>
          <p:cNvPr id="8" name="テキスト ボックス 7"/>
          <p:cNvSpPr txBox="1"/>
          <p:nvPr/>
        </p:nvSpPr>
        <p:spPr>
          <a:xfrm>
            <a:off x="3660092" y="3921478"/>
            <a:ext cx="598241" cy="276999"/>
          </a:xfrm>
          <a:prstGeom prst="rect">
            <a:avLst/>
          </a:prstGeom>
          <a:noFill/>
        </p:spPr>
        <p:txBody>
          <a:bodyPr wrap="none" rtlCol="0">
            <a:spAutoFit/>
          </a:bodyPr>
          <a:lstStyle/>
          <a:p>
            <a:r>
              <a:rPr kumimoji="1" lang="en-US" altLang="ja-JP" sz="1200">
                <a:solidFill>
                  <a:srgbClr val="0070C0"/>
                </a:solidFill>
                <a:latin typeface="Sathu" charset="-34"/>
                <a:ea typeface="Sathu" charset="-34"/>
                <a:cs typeface="Sathu" charset="-34"/>
              </a:rPr>
              <a:t>Stack</a:t>
            </a:r>
            <a:endParaRPr kumimoji="1" lang="ja-JP" altLang="en-US" sz="1200" dirty="0">
              <a:solidFill>
                <a:srgbClr val="0070C0"/>
              </a:solidFill>
              <a:latin typeface="Sathu" charset="-34"/>
              <a:ea typeface="Sathu" charset="-34"/>
              <a:cs typeface="Sathu" charset="-34"/>
            </a:endParaRPr>
          </a:p>
        </p:txBody>
      </p:sp>
      <p:sp>
        <p:nvSpPr>
          <p:cNvPr id="76" name="テキスト ボックス 75"/>
          <p:cNvSpPr txBox="1"/>
          <p:nvPr/>
        </p:nvSpPr>
        <p:spPr>
          <a:xfrm>
            <a:off x="3106335" y="4497721"/>
            <a:ext cx="1090363" cy="276999"/>
          </a:xfrm>
          <a:prstGeom prst="rect">
            <a:avLst/>
          </a:prstGeom>
          <a:noFill/>
        </p:spPr>
        <p:txBody>
          <a:bodyPr wrap="none" rtlCol="0">
            <a:spAutoFit/>
          </a:bodyPr>
          <a:lstStyle/>
          <a:p>
            <a:r>
              <a:rPr kumimoji="1" lang="en-US" altLang="ja-JP" sz="1200" dirty="0" err="1">
                <a:solidFill>
                  <a:schemeClr val="accent1">
                    <a:lumMod val="75000"/>
                  </a:schemeClr>
                </a:solidFill>
                <a:latin typeface="Sathu" charset="-34"/>
                <a:ea typeface="Sathu" charset="-34"/>
                <a:cs typeface="Sathu" charset="-34"/>
              </a:rPr>
              <a:t>vCloud</a:t>
            </a:r>
            <a:r>
              <a:rPr kumimoji="1" lang="en-US" altLang="ja-JP" sz="1200" dirty="0">
                <a:solidFill>
                  <a:schemeClr val="accent1">
                    <a:lumMod val="75000"/>
                  </a:schemeClr>
                </a:solidFill>
                <a:latin typeface="Sathu" charset="-34"/>
                <a:ea typeface="Sathu" charset="-34"/>
                <a:cs typeface="Sathu" charset="-34"/>
              </a:rPr>
              <a:t> Suite</a:t>
            </a:r>
            <a:endParaRPr kumimoji="1" lang="ja-JP" altLang="en-US" sz="1200" dirty="0">
              <a:solidFill>
                <a:schemeClr val="accent1">
                  <a:lumMod val="75000"/>
                </a:schemeClr>
              </a:solidFill>
              <a:latin typeface="Sathu" charset="-34"/>
              <a:ea typeface="Sathu" charset="-34"/>
              <a:cs typeface="Sathu" charset="-34"/>
            </a:endParaRPr>
          </a:p>
        </p:txBody>
      </p:sp>
      <p:pic>
        <p:nvPicPr>
          <p:cNvPr id="77" name="図 76"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6115" y="1477791"/>
            <a:ext cx="934560" cy="934560"/>
          </a:xfrm>
          <a:prstGeom prst="rect">
            <a:avLst/>
          </a:prstGeom>
        </p:spPr>
      </p:pic>
      <p:pic>
        <p:nvPicPr>
          <p:cNvPr id="9" name="図 8"/>
          <p:cNvPicPr>
            <a:picLocks noChangeAspect="1"/>
          </p:cNvPicPr>
          <p:nvPr/>
        </p:nvPicPr>
        <p:blipFill>
          <a:blip r:embed="rId7">
            <a:clrChange>
              <a:clrFrom>
                <a:srgbClr val="FFFFFF"/>
              </a:clrFrom>
              <a:clrTo>
                <a:srgbClr val="FFFFFF">
                  <a:alpha val="0"/>
                </a:srgbClr>
              </a:clrTo>
            </a:clrChange>
          </a:blip>
          <a:stretch>
            <a:fillRect/>
          </a:stretch>
        </p:blipFill>
        <p:spPr>
          <a:xfrm>
            <a:off x="2352204" y="2417335"/>
            <a:ext cx="1443189" cy="520938"/>
          </a:xfrm>
          <a:prstGeom prst="rect">
            <a:avLst/>
          </a:prstGeom>
        </p:spPr>
      </p:pic>
      <p:sp>
        <p:nvSpPr>
          <p:cNvPr id="80" name="テキスト ボックス 79"/>
          <p:cNvSpPr txBox="1"/>
          <p:nvPr/>
        </p:nvSpPr>
        <p:spPr>
          <a:xfrm>
            <a:off x="3709054" y="2589656"/>
            <a:ext cx="508473" cy="246221"/>
          </a:xfrm>
          <a:prstGeom prst="rect">
            <a:avLst/>
          </a:prstGeom>
          <a:noFill/>
        </p:spPr>
        <p:txBody>
          <a:bodyPr wrap="none" rtlCol="0">
            <a:spAutoFit/>
          </a:bodyPr>
          <a:lstStyle/>
          <a:p>
            <a:r>
              <a:rPr kumimoji="1" lang="en-US" altLang="ja-JP" sz="1000">
                <a:solidFill>
                  <a:schemeClr val="tx1">
                    <a:lumMod val="65000"/>
                    <a:lumOff val="35000"/>
                  </a:schemeClr>
                </a:solidFill>
                <a:latin typeface="Sathu" charset="-34"/>
                <a:ea typeface="Sathu" charset="-34"/>
                <a:cs typeface="Sathu" charset="-34"/>
              </a:rPr>
              <a:t>Local</a:t>
            </a:r>
            <a:endParaRPr kumimoji="1" lang="ja-JP" altLang="en-US" sz="1000" dirty="0">
              <a:solidFill>
                <a:schemeClr val="tx1">
                  <a:lumMod val="65000"/>
                  <a:lumOff val="35000"/>
                </a:schemeClr>
              </a:solidFill>
              <a:latin typeface="Sathu" charset="-34"/>
              <a:ea typeface="Sathu" charset="-34"/>
              <a:cs typeface="Sathu" charset="-34"/>
            </a:endParaRPr>
          </a:p>
        </p:txBody>
      </p:sp>
      <p:sp>
        <p:nvSpPr>
          <p:cNvPr id="83" name="角丸四角形 82"/>
          <p:cNvSpPr/>
          <p:nvPr/>
        </p:nvSpPr>
        <p:spPr bwMode="auto">
          <a:xfrm>
            <a:off x="4556102" y="990600"/>
            <a:ext cx="42871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0000FF"/>
              </a:solidFill>
              <a:effectLst/>
              <a:latin typeface="Arial" charset="0"/>
              <a:ea typeface="HG丸ｺﾞｼｯｸM-PRO" pitchFamily="50" charset="-128"/>
            </a:endParaRPr>
          </a:p>
        </p:txBody>
      </p:sp>
      <p:sp>
        <p:nvSpPr>
          <p:cNvPr id="84" name="角丸四角形 83"/>
          <p:cNvSpPr/>
          <p:nvPr/>
        </p:nvSpPr>
        <p:spPr bwMode="auto">
          <a:xfrm>
            <a:off x="4597963" y="3048000"/>
            <a:ext cx="2100103"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pic>
        <p:nvPicPr>
          <p:cNvPr id="87" name="図 86"/>
          <p:cNvPicPr>
            <a:picLocks noChangeAspect="1"/>
          </p:cNvPicPr>
          <p:nvPr/>
        </p:nvPicPr>
        <p:blipFill>
          <a:blip r:embed="rId7">
            <a:clrChange>
              <a:clrFrom>
                <a:srgbClr val="FFFFFF"/>
              </a:clrFrom>
              <a:clrTo>
                <a:srgbClr val="FFFFFF">
                  <a:alpha val="0"/>
                </a:srgbClr>
              </a:clrTo>
            </a:clrChange>
          </a:blip>
          <a:stretch>
            <a:fillRect/>
          </a:stretch>
        </p:blipFill>
        <p:spPr>
          <a:xfrm>
            <a:off x="4725943" y="1879229"/>
            <a:ext cx="1891026" cy="682590"/>
          </a:xfrm>
          <a:prstGeom prst="rect">
            <a:avLst/>
          </a:prstGeom>
        </p:spPr>
      </p:pic>
      <p:pic>
        <p:nvPicPr>
          <p:cNvPr id="91" name="図 90"/>
          <p:cNvPicPr>
            <a:picLocks noChangeAspect="1"/>
          </p:cNvPicPr>
          <p:nvPr/>
        </p:nvPicPr>
        <p:blipFill>
          <a:blip r:embed="rId4">
            <a:clrChange>
              <a:clrFrom>
                <a:srgbClr val="FFFFFF"/>
              </a:clrFrom>
              <a:clrTo>
                <a:srgbClr val="FFFFFF">
                  <a:alpha val="0"/>
                </a:srgbClr>
              </a:clrTo>
            </a:clrChange>
          </a:blip>
          <a:stretch>
            <a:fillRect/>
          </a:stretch>
        </p:blipFill>
        <p:spPr>
          <a:xfrm>
            <a:off x="4542257" y="3932065"/>
            <a:ext cx="2207291" cy="843317"/>
          </a:xfrm>
          <a:prstGeom prst="rect">
            <a:avLst/>
          </a:prstGeom>
        </p:spPr>
      </p:pic>
      <p:sp>
        <p:nvSpPr>
          <p:cNvPr id="92" name="テキスト ボックス 91"/>
          <p:cNvSpPr txBox="1"/>
          <p:nvPr/>
        </p:nvSpPr>
        <p:spPr>
          <a:xfrm>
            <a:off x="5693632" y="4492844"/>
            <a:ext cx="922047" cy="276999"/>
          </a:xfrm>
          <a:prstGeom prst="rect">
            <a:avLst/>
          </a:prstGeom>
          <a:noFill/>
        </p:spPr>
        <p:txBody>
          <a:bodyPr wrap="none" rtlCol="0">
            <a:spAutoFit/>
          </a:bodyPr>
          <a:lstStyle/>
          <a:p>
            <a:pPr algn="r"/>
            <a:r>
              <a:rPr kumimoji="1" lang="en-US" altLang="ja-JP" sz="1200" dirty="0" err="1">
                <a:solidFill>
                  <a:schemeClr val="accent1">
                    <a:lumMod val="75000"/>
                  </a:schemeClr>
                </a:solidFill>
                <a:latin typeface="Sathu" charset="-34"/>
                <a:ea typeface="Sathu" charset="-34"/>
                <a:cs typeface="Sathu" charset="-34"/>
              </a:rPr>
              <a:t>vCloud</a:t>
            </a:r>
            <a:r>
              <a:rPr kumimoji="1" lang="en-US" altLang="ja-JP" sz="1200" dirty="0">
                <a:solidFill>
                  <a:schemeClr val="accent1">
                    <a:lumMod val="75000"/>
                  </a:schemeClr>
                </a:solidFill>
                <a:latin typeface="Sathu" charset="-34"/>
                <a:ea typeface="Sathu" charset="-34"/>
                <a:cs typeface="Sathu" charset="-34"/>
              </a:rPr>
              <a:t> Air</a:t>
            </a:r>
            <a:endParaRPr kumimoji="1" lang="ja-JP" altLang="en-US" sz="1200" dirty="0">
              <a:solidFill>
                <a:schemeClr val="accent1">
                  <a:lumMod val="75000"/>
                </a:schemeClr>
              </a:solidFill>
              <a:latin typeface="Sathu" charset="-34"/>
              <a:ea typeface="Sathu" charset="-34"/>
              <a:cs typeface="Sathu" charset="-34"/>
            </a:endParaRPr>
          </a:p>
        </p:txBody>
      </p:sp>
      <p:sp>
        <p:nvSpPr>
          <p:cNvPr id="93" name="角丸四角形 92"/>
          <p:cNvSpPr/>
          <p:nvPr/>
        </p:nvSpPr>
        <p:spPr bwMode="auto">
          <a:xfrm>
            <a:off x="6736612" y="1445753"/>
            <a:ext cx="2058408" cy="4947110"/>
          </a:xfrm>
          <a:prstGeom prst="roundRect">
            <a:avLst>
              <a:gd name="adj" fmla="val 0"/>
            </a:avLst>
          </a:prstGeom>
          <a:solidFill>
            <a:schemeClr val="accent3">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bg1"/>
              </a:solidFill>
              <a:effectLst/>
              <a:latin typeface="Arial" charset="0"/>
              <a:ea typeface="HG丸ｺﾞｼｯｸM-PRO" pitchFamily="50" charset="-128"/>
            </a:endParaRPr>
          </a:p>
        </p:txBody>
      </p:sp>
      <p:pic>
        <p:nvPicPr>
          <p:cNvPr id="94" name="図 93"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129" y="2068975"/>
            <a:ext cx="1720788" cy="1147191"/>
          </a:xfrm>
          <a:prstGeom prst="rect">
            <a:avLst/>
          </a:prstGeom>
        </p:spPr>
      </p:pic>
      <p:pic>
        <p:nvPicPr>
          <p:cNvPr id="95" name="図 94"/>
          <p:cNvPicPr>
            <a:picLocks noChangeAspect="1"/>
          </p:cNvPicPr>
          <p:nvPr/>
        </p:nvPicPr>
        <p:blipFill>
          <a:blip r:embed="rId9">
            <a:clrChange>
              <a:clrFrom>
                <a:srgbClr val="FFFFFF"/>
              </a:clrFrom>
              <a:clrTo>
                <a:srgbClr val="FFFFFF">
                  <a:alpha val="0"/>
                </a:srgbClr>
              </a:clrTo>
            </a:clrChange>
          </a:blip>
          <a:stretch>
            <a:fillRect/>
          </a:stretch>
        </p:blipFill>
        <p:spPr>
          <a:xfrm>
            <a:off x="2286660" y="5365506"/>
            <a:ext cx="1949352" cy="703769"/>
          </a:xfrm>
          <a:prstGeom prst="rect">
            <a:avLst/>
          </a:prstGeom>
        </p:spPr>
      </p:pic>
      <p:pic>
        <p:nvPicPr>
          <p:cNvPr id="96" name="図 95"/>
          <p:cNvPicPr>
            <a:picLocks noChangeAspect="1"/>
          </p:cNvPicPr>
          <p:nvPr/>
        </p:nvPicPr>
        <p:blipFill>
          <a:blip r:embed="rId5">
            <a:clrChange>
              <a:clrFrom>
                <a:srgbClr val="FFFFFF"/>
              </a:clrFrom>
              <a:clrTo>
                <a:srgbClr val="FFFFFF">
                  <a:alpha val="0"/>
                </a:srgbClr>
              </a:clrTo>
            </a:clrChange>
          </a:blip>
          <a:stretch>
            <a:fillRect/>
          </a:stretch>
        </p:blipFill>
        <p:spPr>
          <a:xfrm>
            <a:off x="6913777" y="3704095"/>
            <a:ext cx="1695578" cy="477007"/>
          </a:xfrm>
          <a:prstGeom prst="rect">
            <a:avLst/>
          </a:prstGeom>
        </p:spPr>
      </p:pic>
      <p:pic>
        <p:nvPicPr>
          <p:cNvPr id="13" name="図 12"/>
          <p:cNvPicPr>
            <a:picLocks noChangeAspect="1"/>
          </p:cNvPicPr>
          <p:nvPr/>
        </p:nvPicPr>
        <p:blipFill>
          <a:blip r:embed="rId10">
            <a:clrChange>
              <a:clrFrom>
                <a:srgbClr val="FFFFFF"/>
              </a:clrFrom>
              <a:clrTo>
                <a:srgbClr val="FFFFFF">
                  <a:alpha val="0"/>
                </a:srgbClr>
              </a:clrTo>
            </a:clrChange>
          </a:blip>
          <a:stretch>
            <a:fillRect/>
          </a:stretch>
        </p:blipFill>
        <p:spPr>
          <a:xfrm>
            <a:off x="4733759" y="3600447"/>
            <a:ext cx="805787" cy="436975"/>
          </a:xfrm>
          <a:prstGeom prst="rect">
            <a:avLst/>
          </a:prstGeom>
        </p:spPr>
      </p:pic>
      <p:pic>
        <p:nvPicPr>
          <p:cNvPr id="15" name="図 14"/>
          <p:cNvPicPr>
            <a:picLocks noChangeAspect="1"/>
          </p:cNvPicPr>
          <p:nvPr/>
        </p:nvPicPr>
        <p:blipFill>
          <a:blip r:embed="rId11">
            <a:clrChange>
              <a:clrFrom>
                <a:srgbClr val="FFFFFF"/>
              </a:clrFrom>
              <a:clrTo>
                <a:srgbClr val="FFFFFF">
                  <a:alpha val="0"/>
                </a:srgbClr>
              </a:clrTo>
            </a:clrChange>
          </a:blip>
          <a:stretch>
            <a:fillRect/>
          </a:stretch>
        </p:blipFill>
        <p:spPr>
          <a:xfrm>
            <a:off x="4701917" y="4951940"/>
            <a:ext cx="1925039" cy="315096"/>
          </a:xfrm>
          <a:prstGeom prst="rect">
            <a:avLst/>
          </a:prstGeom>
        </p:spPr>
      </p:pic>
      <p:pic>
        <p:nvPicPr>
          <p:cNvPr id="16" name="図 15"/>
          <p:cNvPicPr>
            <a:picLocks noChangeAspect="1"/>
          </p:cNvPicPr>
          <p:nvPr/>
        </p:nvPicPr>
        <p:blipFill>
          <a:blip r:embed="rId12"/>
          <a:stretch>
            <a:fillRect/>
          </a:stretch>
        </p:blipFill>
        <p:spPr>
          <a:xfrm>
            <a:off x="5897103" y="3599585"/>
            <a:ext cx="695962" cy="382779"/>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12895" y="4915667"/>
            <a:ext cx="1777348" cy="580662"/>
          </a:xfrm>
          <a:prstGeom prst="rect">
            <a:avLst/>
          </a:prstGeom>
        </p:spPr>
      </p:pic>
      <p:sp>
        <p:nvSpPr>
          <p:cNvPr id="18" name="正方形/長方形 17"/>
          <p:cNvSpPr/>
          <p:nvPr/>
        </p:nvSpPr>
        <p:spPr>
          <a:xfrm>
            <a:off x="2168888" y="1073960"/>
            <a:ext cx="2277557" cy="2884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ソフトウェア</a:t>
            </a:r>
            <a:endParaRPr kumimoji="1" lang="ja-JP" altLang="en-US" sz="1200" dirty="0">
              <a:solidFill>
                <a:srgbClr val="FFFFFF"/>
              </a:solidFill>
              <a:latin typeface="Meiryo" charset="-128"/>
              <a:ea typeface="Meiryo" charset="-128"/>
              <a:cs typeface="Meiryo" charset="-128"/>
            </a:endParaRPr>
          </a:p>
        </p:txBody>
      </p:sp>
      <p:sp>
        <p:nvSpPr>
          <p:cNvPr id="98" name="正方形/長方形 97"/>
          <p:cNvSpPr/>
          <p:nvPr/>
        </p:nvSpPr>
        <p:spPr>
          <a:xfrm>
            <a:off x="4636454" y="1073959"/>
            <a:ext cx="4158566" cy="2884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サービス</a:t>
            </a:r>
            <a:endParaRPr kumimoji="1" lang="ja-JP" altLang="en-US" sz="1200" dirty="0">
              <a:solidFill>
                <a:srgbClr val="FFFFFF"/>
              </a:solidFill>
              <a:latin typeface="Meiryo" charset="-128"/>
              <a:ea typeface="Meiryo" charset="-128"/>
              <a:cs typeface="Meiryo" charset="-128"/>
            </a:endParaRPr>
          </a:p>
        </p:txBody>
      </p:sp>
      <p:pic>
        <p:nvPicPr>
          <p:cNvPr id="19" name="図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14344" y="1473617"/>
            <a:ext cx="956514" cy="956514"/>
          </a:xfrm>
          <a:prstGeom prst="rect">
            <a:avLst/>
          </a:prstGeom>
        </p:spPr>
      </p:pic>
      <p:pic>
        <p:nvPicPr>
          <p:cNvPr id="39" name="図 38"/>
          <p:cNvPicPr>
            <a:picLocks noChangeAspect="1"/>
          </p:cNvPicPr>
          <p:nvPr/>
        </p:nvPicPr>
        <p:blipFill>
          <a:blip r:embed="rId7">
            <a:clrChange>
              <a:clrFrom>
                <a:srgbClr val="FFFFFF"/>
              </a:clrFrom>
              <a:clrTo>
                <a:srgbClr val="FFFFFF">
                  <a:alpha val="0"/>
                </a:srgbClr>
              </a:clrTo>
            </a:clrChange>
          </a:blip>
          <a:stretch>
            <a:fillRect/>
          </a:stretch>
        </p:blipFill>
        <p:spPr>
          <a:xfrm>
            <a:off x="4718923" y="5432405"/>
            <a:ext cx="1891026" cy="682590"/>
          </a:xfrm>
          <a:prstGeom prst="rect">
            <a:avLst/>
          </a:prstGeom>
        </p:spPr>
      </p:pic>
      <p:sp>
        <p:nvSpPr>
          <p:cNvPr id="2" name="テキスト ボックス 1"/>
          <p:cNvSpPr txBox="1"/>
          <p:nvPr/>
        </p:nvSpPr>
        <p:spPr>
          <a:xfrm>
            <a:off x="5924990" y="5853831"/>
            <a:ext cx="763351" cy="215444"/>
          </a:xfrm>
          <a:prstGeom prst="rect">
            <a:avLst/>
          </a:prstGeom>
          <a:noFill/>
        </p:spPr>
        <p:txBody>
          <a:bodyPr wrap="none" rtlCol="0">
            <a:spAutoFit/>
          </a:bodyPr>
          <a:lstStyle/>
          <a:p>
            <a:r>
              <a:rPr kumimoji="1" lang="en-US" altLang="ja-JP" sz="800"/>
              <a:t>Infrastructure</a:t>
            </a:r>
            <a:endParaRPr kumimoji="1" lang="ja-JP" altLang="en-US" sz="800" dirty="0"/>
          </a:p>
        </p:txBody>
      </p:sp>
    </p:spTree>
    <p:extLst>
      <p:ext uri="{BB962C8B-B14F-4D97-AF65-F5344CB8AC3E}">
        <p14:creationId xmlns:p14="http://schemas.microsoft.com/office/powerpoint/2010/main" val="2913566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Arial"/>
                <a:ea typeface="HGP創英角ｺﾞｼｯｸUB" pitchFamily="50" charset="-128"/>
                <a:cs typeface="Arial"/>
              </a:rPr>
              <a:t>Infrastructure as a Code</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22026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Infrastructure as 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業務処理ロジック</a:t>
            </a:r>
            <a:r>
              <a:rPr kumimoji="0" lang="ja-JP" altLang="en-US" sz="1400" dirty="0">
                <a:solidFill>
                  <a:srgbClr val="FFFFFF"/>
                </a:solidFill>
                <a:latin typeface="Meiryo" charset="-128"/>
                <a:ea typeface="Meiryo" charset="-128"/>
                <a:cs typeface="Meiryo" charset="-128"/>
              </a:rPr>
              <a:t>の</a:t>
            </a:r>
            <a:endParaRPr kumimoji="0" lang="en-US" altLang="ja-JP" sz="1400" dirty="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rgbClr val="FFFFFF"/>
              </a:solidFill>
              <a:effectLst/>
              <a:latin typeface="Meiryo" charset="-128"/>
              <a:ea typeface="Meiryo" charset="-128"/>
              <a:cs typeface="Meiryo" charset="-128"/>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eiryo" charset="-128"/>
                <a:ea typeface="Meiryo" charset="-128"/>
                <a:cs typeface="Meiryo" charset="-128"/>
              </a:rPr>
              <a:t>日本語などの自然言語で</a:t>
            </a:r>
            <a:endParaRPr kumimoji="0" lang="en-US" altLang="ja-JP" sz="1200" b="0" i="0" u="none" strike="noStrike" cap="none" normalizeH="0" baseline="0" dirty="0">
              <a:ln>
                <a:noFill/>
              </a:ln>
              <a:solidFill>
                <a:schemeClr val="tx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Meiryo" charset="-128"/>
                <a:ea typeface="Meiryo" charset="-128"/>
                <a:cs typeface="Meiryo"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charset="-128"/>
                <a:ea typeface="Meiryo" charset="-128"/>
                <a:cs typeface="Meiryo" charset="-128"/>
              </a:rPr>
              <a:t>人手による</a:t>
            </a:r>
            <a:endParaRPr kumimoji="0" lang="en-US" altLang="ja-JP" b="0" i="0" u="none" strike="noStrike" cap="none" normalizeH="0" baseline="0" dirty="0">
              <a:ln>
                <a:noFill/>
              </a:ln>
              <a:solidFill>
                <a:schemeClr val="tx1"/>
              </a:solidFill>
              <a:effectLst/>
              <a:latin typeface="Meiryo" charset="-128"/>
              <a:ea typeface="Meiryo" charset="-128"/>
              <a:cs typeface="Meiryo"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eiryo" charset="-128"/>
                <a:ea typeface="Meiryo" charset="-128"/>
                <a:cs typeface="Meiryo" charset="-128"/>
              </a:rPr>
              <a:t>運用業務</a:t>
            </a:r>
            <a:endParaRPr kumimoji="0" lang="en-US" altLang="ja-JP" sz="1800" b="0" i="0" u="none" strike="noStrike" cap="none" normalizeH="0" baseline="0" dirty="0">
              <a:ln>
                <a:noFill/>
              </a:ln>
              <a:solidFill>
                <a:schemeClr val="tx1"/>
              </a:solidFill>
              <a:effectLst/>
              <a:latin typeface="Meiryo" charset="-128"/>
              <a:ea typeface="Meiryo" charset="-128"/>
              <a:cs typeface="Meiryo" charset="-128"/>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a:solidFill>
                  <a:srgbClr val="FFFFFF"/>
                </a:solidFill>
                <a:latin typeface="Meiryo" charset="-128"/>
                <a:ea typeface="Meiryo" charset="-128"/>
                <a:cs typeface="Meiryo" charset="-128"/>
              </a:rPr>
              <a:t>仮想システム</a:t>
            </a:r>
            <a:endParaRPr kumimoji="1" lang="ja-JP" altLang="en-US" sz="1400" dirty="0">
              <a:solidFill>
                <a:srgbClr val="FFFFFF"/>
              </a:solidFill>
              <a:latin typeface="Meiryo" charset="-128"/>
              <a:ea typeface="Meiryo" charset="-128"/>
              <a:cs typeface="Meiryo" charset="-128"/>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00FF"/>
                </a:solidFill>
                <a:effectLst/>
                <a:latin typeface="Meiryo" charset="-128"/>
                <a:ea typeface="Meiryo" charset="-128"/>
                <a:cs typeface="Meiryo"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業務処理ロジック</a:t>
              </a:r>
              <a:r>
                <a:rPr kumimoji="0" lang="ja-JP" altLang="en-US" sz="1400" dirty="0">
                  <a:solidFill>
                    <a:schemeClr val="bg1"/>
                  </a:solidFill>
                  <a:effectLst/>
                  <a:latin typeface="Meiryo" charset="-128"/>
                  <a:ea typeface="Meiryo" charset="-128"/>
                  <a:cs typeface="Meiryo" charset="-128"/>
                </a:rPr>
                <a:t>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latin typeface="Meiryo" charset="-128"/>
                  <a:ea typeface="Meiryo" charset="-128"/>
                  <a:cs typeface="Meiryo" charset="-128"/>
                </a:rPr>
                <a:t>運用手順の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latin typeface="Meiryo" charset="-128"/>
                  <a:ea typeface="Meiryo" charset="-128"/>
                  <a:cs typeface="Meiryo" charset="-128"/>
                </a:rPr>
                <a:t>システム構成の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latin typeface="Meiryo" charset="-128"/>
                  <a:ea typeface="Meiryo" charset="-128"/>
                  <a:cs typeface="Meiryo" charset="-128"/>
                </a:rPr>
                <a:t>運用の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dirty="0">
                  <a:solidFill>
                    <a:schemeClr val="bg1"/>
                  </a:solidFill>
                  <a:latin typeface="Meiryo" charset="-128"/>
                  <a:ea typeface="Meiryo" charset="-128"/>
                  <a:cs typeface="Meiryo" charset="-128"/>
                </a:rPr>
                <a:t>自動化・自律化</a:t>
              </a:r>
              <a:endParaRPr kumimoji="0" lang="en-US" altLang="ja-JP" sz="1400" dirty="0">
                <a:solidFill>
                  <a:schemeClr val="bg1"/>
                </a:solidFill>
                <a:latin typeface="Meiryo" charset="-128"/>
                <a:ea typeface="Meiryo" charset="-128"/>
                <a:cs typeface="Meiryo" charset="-128"/>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a:ln>
                    <a:noFill/>
                  </a:ln>
                  <a:solidFill>
                    <a:schemeClr val="bg1"/>
                  </a:solidFill>
                  <a:effectLst/>
                  <a:latin typeface="Meiryo" charset="-128"/>
                  <a:ea typeface="Meiryo" charset="-128"/>
                  <a:cs typeface="Meiryo" charset="-128"/>
                </a:rPr>
                <a:t>システム構成の</a:t>
              </a:r>
              <a:endParaRPr kumimoji="0" lang="en-US" altLang="ja-JP"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a:solidFill>
                    <a:schemeClr val="bg1"/>
                  </a:solidFill>
                  <a:effectLst/>
                  <a:latin typeface="Meiryo" charset="-128"/>
                  <a:ea typeface="Meiryo" charset="-128"/>
                  <a:cs typeface="Meiryo" charset="-128"/>
                </a:rPr>
                <a:t>自動化</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00FF"/>
                </a:solidFill>
                <a:effectLst/>
                <a:latin typeface="Meiryo" charset="-128"/>
                <a:ea typeface="Meiryo" charset="-128"/>
                <a:cs typeface="Meiryo"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FFFFFF"/>
                </a:solidFill>
                <a:effectLst/>
                <a:latin typeface="Meiryo" charset="-128"/>
                <a:ea typeface="Meiryo" charset="-128"/>
                <a:cs typeface="Meiryo"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a:solidFill>
                    <a:srgbClr val="FFFFFF"/>
                  </a:solidFill>
                  <a:effectLst/>
                  <a:latin typeface="Meiryo" charset="-128"/>
                  <a:ea typeface="Meiryo" charset="-128"/>
                  <a:cs typeface="Meiryo" charset="-128"/>
                </a:rPr>
                <a:t>仮想システム</a:t>
              </a:r>
              <a:endParaRPr kumimoji="1" lang="ja-JP" altLang="en-US" sz="1400" dirty="0">
                <a:solidFill>
                  <a:srgbClr val="FFFFFF"/>
                </a:solidFill>
                <a:effectLst/>
                <a:latin typeface="Meiryo" charset="-128"/>
                <a:ea typeface="Meiryo" charset="-128"/>
                <a:cs typeface="Meiryo" charset="-128"/>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00FF"/>
                </a:solidFill>
                <a:effectLst/>
                <a:latin typeface="Meiryo" charset="-128"/>
                <a:ea typeface="Meiryo" charset="-128"/>
                <a:cs typeface="Meiryo"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テキスト ボックス 59"/>
            <p:cNvSpPr txBox="1"/>
            <p:nvPr/>
          </p:nvSpPr>
          <p:spPr>
            <a:xfrm>
              <a:off x="4111827" y="3817295"/>
              <a:ext cx="3553088" cy="461665"/>
            </a:xfrm>
            <a:prstGeom prst="rect">
              <a:avLst/>
            </a:prstGeom>
            <a:noFill/>
            <a:ln>
              <a:noFill/>
            </a:ln>
          </p:spPr>
          <p:txBody>
            <a:bodyPr vert="horz" wrap="none" rtlCol="0">
              <a:spAutoFit/>
            </a:bodyPr>
            <a:lstStyle/>
            <a:p>
              <a:pPr algn="ctr"/>
              <a:r>
                <a:rPr kumimoji="1" lang="en-US" altLang="ja-JP" sz="2400" dirty="0">
                  <a:solidFill>
                    <a:srgbClr val="0000FF"/>
                  </a:solidFill>
                  <a:effectLst/>
                  <a:latin typeface="Meiryo" charset="-128"/>
                  <a:ea typeface="Meiryo" charset="-128"/>
                  <a:cs typeface="Meiryo" charset="-128"/>
                </a:rPr>
                <a:t>Infrastructure as Code</a:t>
              </a:r>
              <a:endParaRPr kumimoji="1" lang="ja-JP" altLang="en-US" sz="2400" dirty="0">
                <a:solidFill>
                  <a:srgbClr val="0000FF"/>
                </a:solidFill>
                <a:effectLst/>
                <a:latin typeface="Meiryo" charset="-128"/>
                <a:ea typeface="Meiryo" charset="-128"/>
                <a:cs typeface="Meiryo" charset="-128"/>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a:solidFill>
                  <a:schemeClr val="accent6">
                    <a:lumMod val="50000"/>
                  </a:schemeClr>
                </a:solidFill>
                <a:effectLst/>
                <a:latin typeface="Meiryo" charset="-128"/>
                <a:ea typeface="Meiryo" charset="-128"/>
                <a:cs typeface="Meiryo" charset="-128"/>
              </a:rPr>
              <a:t>従来の仕組み</a:t>
            </a:r>
            <a:endParaRPr kumimoji="1" lang="ja-JP" altLang="en-US" sz="2400" dirty="0">
              <a:solidFill>
                <a:schemeClr val="accent6">
                  <a:lumMod val="50000"/>
                </a:schemeClr>
              </a:solidFill>
              <a:effectLst/>
              <a:latin typeface="Meiryo" charset="-128"/>
              <a:ea typeface="Meiryo" charset="-128"/>
              <a:cs typeface="Meiryo" charset="-128"/>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charset="-128"/>
                <a:ea typeface="Meiryo" charset="-128"/>
                <a:cs typeface="Meiryo" charset="-128"/>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eiryo" charset="-128"/>
                <a:ea typeface="Meiryo" charset="-128"/>
                <a:cs typeface="Meiryo" charset="-128"/>
              </a:rPr>
              <a:t>基盤構築</a:t>
            </a:r>
            <a:endParaRPr kumimoji="0" lang="en-US" altLang="ja-JP" sz="1800" b="0" i="0" u="none" strike="noStrike" cap="none" normalizeH="0" baseline="0" dirty="0">
              <a:ln>
                <a:noFill/>
              </a:ln>
              <a:solidFill>
                <a:schemeClr val="tx1"/>
              </a:solidFill>
              <a:effectLst/>
              <a:latin typeface="Meiryo" charset="-128"/>
              <a:ea typeface="Meiryo" charset="-128"/>
              <a:cs typeface="Meiryo" charset="-128"/>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99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as 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a:solidFill>
                  <a:srgbClr val="FFFFFF"/>
                </a:solidFill>
                <a:effectLst/>
                <a:latin typeface="ＤＦＰ太丸ゴシック体"/>
                <a:ea typeface="ＤＦＰ太丸ゴシック体"/>
                <a:cs typeface="ＤＦＰ太丸ゴシック体"/>
              </a:rPr>
              <a:t>運用・構築の高速化</a:t>
            </a:r>
            <a:r>
              <a:rPr kumimoji="0" lang="en-US" altLang="ja-JP" sz="1800" dirty="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稼働中のサーバー停止や新規サーバー稼働</a:t>
              </a:r>
              <a:endParaRPr kumimoji="0" lang="en-US" altLang="ja-JP" sz="14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を同時に行う事ができる</a:t>
              </a:r>
              <a:endParaRPr kumimoji="0" lang="ja-JP" altLang="en-US" sz="1400" b="0" i="0" u="none" strike="noStrike" cap="none" normalizeH="0" baseline="0" dirty="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開発・テストと本番で全く同じ環境が使える</a:t>
              </a:r>
              <a:endParaRPr kumimoji="0" lang="ja-JP" altLang="en-US" sz="1400" b="0" i="0" u="none" strike="noStrike" cap="none" normalizeH="0" baseline="0" dirty="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rPr>
                <a:t>稼働中のサービスを停止することなく</a:t>
              </a:r>
              <a:endParaRPr kumimoji="0" lang="en-US" altLang="ja-JP" sz="1400" b="0" i="0" u="none" strike="noStrike" cap="none" normalizeH="0" baseline="0" dirty="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設定や構成の変更ができる</a:t>
              </a:r>
              <a:endParaRPr kumimoji="0" lang="ja-JP" altLang="en-US" sz="1400" b="0" i="0" u="none" strike="noStrike" cap="none" normalizeH="0" baseline="0" dirty="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rPr>
                <a:t>開発・テスト環境から本番環境へ</a:t>
              </a:r>
              <a:endParaRPr kumimoji="0" lang="en-US" altLang="ja-JP" sz="14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a:solidFill>
                  <a:schemeClr val="tx2">
                    <a:lumMod val="60000"/>
                    <a:lumOff val="40000"/>
                  </a:schemeClr>
                </a:solidFill>
              </a:rPr>
              <a:t>Immutable Infrastructure</a:t>
            </a:r>
            <a:r>
              <a:rPr kumimoji="1" lang="ja-JP" altLang="en-US" sz="2800" dirty="0">
                <a:solidFill>
                  <a:schemeClr val="tx2">
                    <a:lumMod val="60000"/>
                    <a:lumOff val="40000"/>
                  </a:schemeClr>
                </a:solidFill>
              </a:rPr>
              <a:t>、</a:t>
            </a:r>
            <a:r>
              <a:rPr kumimoji="1" lang="en-US" altLang="ja-JP" sz="2800" dirty="0" err="1">
                <a:solidFill>
                  <a:schemeClr val="tx2">
                    <a:lumMod val="60000"/>
                    <a:lumOff val="40000"/>
                  </a:schemeClr>
                </a:solidFill>
              </a:rPr>
              <a:t>DevOps</a:t>
            </a:r>
            <a:r>
              <a:rPr kumimoji="1" lang="ja-JP" altLang="en-US" sz="2800" dirty="0">
                <a:solidFill>
                  <a:schemeClr val="tx2">
                    <a:lumMod val="60000"/>
                    <a:lumOff val="40000"/>
                  </a:schemeClr>
                </a:solidFill>
              </a:rPr>
              <a:t>、</a:t>
            </a:r>
            <a:r>
              <a:rPr lang="en-US" altLang="ja-JP" sz="2800" dirty="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11281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Infrastructure as Code</a:t>
            </a:r>
            <a:r>
              <a:rPr kumimoji="1" lang="ja-JP" altLang="en-US" dirty="0"/>
              <a:t>の特徴（１）</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メモ 3"/>
          <p:cNvSpPr/>
          <p:nvPr/>
        </p:nvSpPr>
        <p:spPr>
          <a:xfrm>
            <a:off x="1977976"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619673"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121993" y="1700808"/>
            <a:ext cx="1324655" cy="1015663"/>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p>
          <a:p>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dirty="0">
                <a:latin typeface="Meiryo" charset="-128"/>
                <a:ea typeface="Meiryo" charset="-128"/>
                <a:cs typeface="Meiryo" charset="-128"/>
              </a:rPr>
              <a:t>B</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D</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G</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946083" y="1507930"/>
            <a:ext cx="1140592" cy="1208541"/>
          </a:xfrm>
          <a:prstGeom prst="rect">
            <a:avLst/>
          </a:prstGeom>
        </p:spPr>
      </p:pic>
      <p:grpSp>
        <p:nvGrpSpPr>
          <p:cNvPr id="13" name="図形グループ 12"/>
          <p:cNvGrpSpPr/>
          <p:nvPr/>
        </p:nvGrpSpPr>
        <p:grpSpPr>
          <a:xfrm>
            <a:off x="6178091"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178091"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178091"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4987112" y="1624531"/>
            <a:ext cx="1099563" cy="707886"/>
          </a:xfrm>
          <a:prstGeom prst="rect">
            <a:avLst/>
          </a:prstGeom>
        </p:spPr>
        <p:txBody>
          <a:bodyPr wrap="square">
            <a:spAutoFit/>
          </a:bodyPr>
          <a:lstStyle/>
          <a:p>
            <a:r>
              <a:rPr lang="ja-JP" altLang="en-US" sz="800" dirty="0"/>
              <a:t>+#!/bin/sh+yum install -y httpd httpd-devel php php-mbstring php-pdo php-mysql mysql-</a:t>
            </a:r>
          </a:p>
        </p:txBody>
      </p:sp>
      <p:sp>
        <p:nvSpPr>
          <p:cNvPr id="25" name="テキスト ボックス 24"/>
          <p:cNvSpPr txBox="1"/>
          <p:nvPr/>
        </p:nvSpPr>
        <p:spPr>
          <a:xfrm>
            <a:off x="5536893" y="1228089"/>
            <a:ext cx="1261884" cy="307777"/>
          </a:xfrm>
          <a:prstGeom prst="rect">
            <a:avLst/>
          </a:prstGeom>
          <a:noFill/>
        </p:spPr>
        <p:txBody>
          <a:bodyPr wrap="none" rtlCol="0">
            <a:spAutoFit/>
          </a:bodyPr>
          <a:lstStyle/>
          <a:p>
            <a:pPr algn="ctr"/>
            <a:r>
              <a:rPr kumimoji="1" lang="ja-JP" altLang="en-US" sz="1400" dirty="0">
                <a:latin typeface="Meiryo" charset="-128"/>
                <a:ea typeface="Meiryo" charset="-128"/>
                <a:cs typeface="Meiryo" charset="-128"/>
              </a:rPr>
              <a:t>インフラ設定</a:t>
            </a:r>
          </a:p>
        </p:txBody>
      </p:sp>
      <p:grpSp>
        <p:nvGrpSpPr>
          <p:cNvPr id="10" name="図形グループ 9"/>
          <p:cNvGrpSpPr/>
          <p:nvPr/>
        </p:nvGrpSpPr>
        <p:grpSpPr>
          <a:xfrm>
            <a:off x="4854667"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769923" y="1228089"/>
            <a:ext cx="1980029" cy="307777"/>
          </a:xfrm>
          <a:prstGeom prst="rect">
            <a:avLst/>
          </a:prstGeom>
          <a:noFill/>
        </p:spPr>
        <p:txBody>
          <a:bodyPr wrap="none" rtlCol="0">
            <a:spAutoFit/>
          </a:bodyPr>
          <a:lstStyle/>
          <a:p>
            <a:pPr algn="ctr"/>
            <a:r>
              <a:rPr kumimoji="1" lang="ja-JP" altLang="en-US" sz="1400" dirty="0">
                <a:latin typeface="Meiryo" charset="-128"/>
                <a:ea typeface="Meiryo" charset="-128"/>
                <a:cs typeface="Meiryo" charset="-128"/>
              </a:rPr>
              <a:t>インフラ構築手順作成</a:t>
            </a:r>
          </a:p>
        </p:txBody>
      </p:sp>
      <p:sp>
        <p:nvSpPr>
          <p:cNvPr id="29" name="右矢印 28"/>
          <p:cNvSpPr/>
          <p:nvPr/>
        </p:nvSpPr>
        <p:spPr>
          <a:xfrm>
            <a:off x="3955369"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1977976"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1977977" y="4064856"/>
            <a:ext cx="1584176" cy="830997"/>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r>
              <a:rPr kumimoji="1" lang="en-US" altLang="ja-JP" sz="1200" dirty="0">
                <a:latin typeface="Meiryo" charset="-128"/>
                <a:ea typeface="Meiryo" charset="-128"/>
                <a:cs typeface="Meiryo" charset="-128"/>
              </a:rPr>
              <a:t>  1</a:t>
            </a:r>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dirty="0">
                <a:latin typeface="Meiryo" charset="-128"/>
                <a:ea typeface="Meiryo" charset="-128"/>
                <a:cs typeface="Meiryo" charset="-128"/>
              </a:rPr>
              <a:t>B</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D</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Z</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sp>
        <p:nvSpPr>
          <p:cNvPr id="35" name="メモ 34"/>
          <p:cNvSpPr/>
          <p:nvPr/>
        </p:nvSpPr>
        <p:spPr>
          <a:xfrm>
            <a:off x="2165775"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165775" y="4424896"/>
            <a:ext cx="1584175" cy="830997"/>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r>
              <a:rPr kumimoji="1" lang="en-US" altLang="ja-JP" sz="1200" dirty="0">
                <a:latin typeface="Meiryo" charset="-128"/>
                <a:ea typeface="Meiryo" charset="-128"/>
                <a:cs typeface="Meiryo" charset="-128"/>
              </a:rPr>
              <a:t> 2</a:t>
            </a:r>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strike="sngStrike" dirty="0">
                <a:solidFill>
                  <a:srgbClr val="FF0000"/>
                </a:solidFill>
                <a:latin typeface="Meiryo" charset="-128"/>
                <a:ea typeface="Meiryo" charset="-128"/>
                <a:cs typeface="Meiryo" charset="-128"/>
              </a:rPr>
              <a:t>B</a:t>
            </a:r>
            <a:r>
              <a:rPr lang="en-US" altLang="ja-JP" sz="900" dirty="0">
                <a:solidFill>
                  <a:schemeClr val="accent6">
                    <a:lumMod val="75000"/>
                  </a:schemeClr>
                </a:solidFill>
                <a:latin typeface="Meiryo" charset="-128"/>
                <a:ea typeface="Meiryo" charset="-128"/>
                <a:cs typeface="Meiryo" charset="-128"/>
              </a:rPr>
              <a:t>X</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strike="sngStrike" dirty="0">
                <a:solidFill>
                  <a:srgbClr val="FF0000"/>
                </a:solidFill>
                <a:latin typeface="Meiryo" charset="-128"/>
                <a:ea typeface="Meiryo" charset="-128"/>
                <a:cs typeface="Meiryo" charset="-128"/>
              </a:rPr>
              <a:t>D</a:t>
            </a:r>
            <a:r>
              <a:rPr lang="en-US" altLang="ja-JP" sz="900" dirty="0">
                <a:solidFill>
                  <a:schemeClr val="accent6">
                    <a:lumMod val="75000"/>
                  </a:schemeClr>
                </a:solidFill>
                <a:latin typeface="Meiryo" charset="-128"/>
                <a:ea typeface="Meiryo" charset="-128"/>
                <a:cs typeface="Meiryo" charset="-128"/>
              </a:rPr>
              <a:t>Y</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dirty="0">
                <a:latin typeface="Meiryo" charset="-128"/>
                <a:ea typeface="Meiryo" charset="-128"/>
                <a:cs typeface="Meiryo" charset="-128"/>
              </a:rPr>
              <a:t>Z</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sp>
        <p:nvSpPr>
          <p:cNvPr id="37" name="メモ 36"/>
          <p:cNvSpPr/>
          <p:nvPr/>
        </p:nvSpPr>
        <p:spPr>
          <a:xfrm>
            <a:off x="2383989"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383989" y="5106492"/>
            <a:ext cx="1584175" cy="830997"/>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環境構築手順書</a:t>
            </a:r>
            <a:r>
              <a:rPr kumimoji="1" lang="en-US" altLang="ja-JP" sz="1200" dirty="0">
                <a:latin typeface="Meiryo" charset="-128"/>
                <a:ea typeface="Meiryo" charset="-128"/>
                <a:cs typeface="Meiryo" charset="-128"/>
              </a:rPr>
              <a:t> 3</a:t>
            </a:r>
            <a:endParaRPr lang="ja-JP" altLang="en-US" sz="1200" dirty="0">
              <a:latin typeface="Meiryo" charset="-128"/>
              <a:ea typeface="Meiryo" charset="-128"/>
              <a:cs typeface="Meiryo" charset="-128"/>
            </a:endParaRPr>
          </a:p>
          <a:p>
            <a:pPr marL="342900" indent="-342900">
              <a:buFont typeface="+mj-ea"/>
              <a:buAutoNum type="circleNumDbPlain"/>
            </a:pPr>
            <a:r>
              <a:rPr kumimoji="1" lang="en-US" altLang="ja-JP" sz="900" dirty="0">
                <a:latin typeface="Meiryo" charset="-128"/>
                <a:ea typeface="Meiryo" charset="-128"/>
                <a:cs typeface="Meiryo" charset="-128"/>
              </a:rPr>
              <a:t>A</a:t>
            </a:r>
            <a:r>
              <a:rPr kumimoji="1" lang="ja-JP" altLang="en-US" sz="900" dirty="0">
                <a:latin typeface="Meiryo" charset="-128"/>
                <a:ea typeface="Meiryo" charset="-128"/>
                <a:cs typeface="Meiryo" charset="-128"/>
              </a:rPr>
              <a:t>を</a:t>
            </a:r>
            <a:r>
              <a:rPr kumimoji="1" lang="en-US" altLang="ja-JP" sz="900" strike="sngStrike" dirty="0">
                <a:solidFill>
                  <a:srgbClr val="FF0000"/>
                </a:solidFill>
                <a:latin typeface="Meiryo" charset="-128"/>
                <a:ea typeface="Meiryo" charset="-128"/>
                <a:cs typeface="Meiryo" charset="-128"/>
              </a:rPr>
              <a:t>B</a:t>
            </a:r>
            <a:r>
              <a:rPr lang="en-US" altLang="ja-JP" sz="900" dirty="0">
                <a:solidFill>
                  <a:schemeClr val="accent6">
                    <a:lumMod val="75000"/>
                  </a:schemeClr>
                </a:solidFill>
                <a:latin typeface="Meiryo" charset="-128"/>
                <a:ea typeface="Meiryo" charset="-128"/>
                <a:cs typeface="Meiryo" charset="-128"/>
              </a:rPr>
              <a:t>X</a:t>
            </a:r>
            <a:r>
              <a:rPr kumimoji="1" lang="ja-JP" altLang="en-US" sz="900" dirty="0">
                <a:latin typeface="Meiryo" charset="-128"/>
                <a:ea typeface="Meiryo" charset="-128"/>
                <a:cs typeface="Meiryo" charset="-128"/>
              </a:rPr>
              <a:t>する。</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C</a:t>
            </a:r>
            <a:r>
              <a:rPr lang="ja-JP" altLang="en-US" sz="900" dirty="0">
                <a:latin typeface="Meiryo" charset="-128"/>
                <a:ea typeface="Meiryo" charset="-128"/>
                <a:cs typeface="Meiryo" charset="-128"/>
              </a:rPr>
              <a:t>を</a:t>
            </a:r>
            <a:r>
              <a:rPr lang="en-US" altLang="ja-JP" sz="900" strike="sngStrike" dirty="0">
                <a:solidFill>
                  <a:srgbClr val="FF0000"/>
                </a:solidFill>
                <a:latin typeface="Meiryo" charset="-128"/>
                <a:ea typeface="Meiryo" charset="-128"/>
                <a:cs typeface="Meiryo" charset="-128"/>
              </a:rPr>
              <a:t>D</a:t>
            </a:r>
            <a:r>
              <a:rPr lang="en-US" altLang="ja-JP" sz="900" dirty="0">
                <a:solidFill>
                  <a:schemeClr val="accent6">
                    <a:lumMod val="75000"/>
                  </a:schemeClr>
                </a:solidFill>
                <a:latin typeface="Meiryo" charset="-128"/>
                <a:ea typeface="Meiryo" charset="-128"/>
                <a:cs typeface="Meiryo" charset="-128"/>
              </a:rPr>
              <a:t>Y</a:t>
            </a:r>
            <a:r>
              <a:rPr lang="ja-JP" altLang="en-US" sz="900" dirty="0">
                <a:latin typeface="Meiryo" charset="-128"/>
                <a:ea typeface="Meiryo" charset="-128"/>
                <a:cs typeface="Meiryo" charset="-128"/>
              </a:rPr>
              <a:t>にする。</a:t>
            </a:r>
            <a:endParaRPr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F</a:t>
            </a:r>
            <a:r>
              <a:rPr lang="ja-JP" altLang="en-US" sz="900" dirty="0">
                <a:latin typeface="Meiryo" charset="-128"/>
                <a:ea typeface="Meiryo" charset="-128"/>
                <a:cs typeface="Meiryo" charset="-128"/>
              </a:rPr>
              <a:t>を</a:t>
            </a:r>
            <a:r>
              <a:rPr lang="en-US" altLang="ja-JP" sz="900" strike="sngStrike" dirty="0">
                <a:solidFill>
                  <a:srgbClr val="FF0000"/>
                </a:solidFill>
                <a:latin typeface="Meiryo" charset="-128"/>
                <a:ea typeface="Meiryo" charset="-128"/>
                <a:cs typeface="Meiryo" charset="-128"/>
              </a:rPr>
              <a:t>G</a:t>
            </a:r>
            <a:r>
              <a:rPr lang="en-US" altLang="ja-JP" sz="900" dirty="0">
                <a:solidFill>
                  <a:schemeClr val="accent6">
                    <a:lumMod val="75000"/>
                  </a:schemeClr>
                </a:solidFill>
                <a:latin typeface="Meiryo" charset="-128"/>
                <a:ea typeface="Meiryo" charset="-128"/>
                <a:cs typeface="Meiryo" charset="-128"/>
              </a:rPr>
              <a:t>Z</a:t>
            </a:r>
            <a:r>
              <a:rPr lang="ja-JP" altLang="en-US" sz="900" dirty="0">
                <a:latin typeface="Meiryo" charset="-128"/>
                <a:ea typeface="Meiryo" charset="-128"/>
                <a:cs typeface="Meiryo" charset="-128"/>
              </a:rPr>
              <a:t>にする。</a:t>
            </a:r>
          </a:p>
          <a:p>
            <a:r>
              <a:rPr kumimoji="1" lang="ja-JP" altLang="en-US" sz="900" dirty="0">
                <a:latin typeface="Meiryo" charset="-128"/>
                <a:ea typeface="Meiryo" charset="-128"/>
                <a:cs typeface="Meiryo" charset="-128"/>
              </a:rPr>
              <a:t>・・・</a:t>
            </a:r>
          </a:p>
        </p:txBody>
      </p:sp>
      <p:grpSp>
        <p:nvGrpSpPr>
          <p:cNvPr id="31" name="図形グループ 30"/>
          <p:cNvGrpSpPr/>
          <p:nvPr/>
        </p:nvGrpSpPr>
        <p:grpSpPr>
          <a:xfrm>
            <a:off x="1619672"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4946083" y="4390769"/>
            <a:ext cx="1140592" cy="1208541"/>
          </a:xfrm>
          <a:prstGeom prst="rect">
            <a:avLst/>
          </a:prstGeom>
        </p:spPr>
      </p:pic>
      <p:sp>
        <p:nvSpPr>
          <p:cNvPr id="40" name="正方形/長方形 39"/>
          <p:cNvSpPr/>
          <p:nvPr/>
        </p:nvSpPr>
        <p:spPr>
          <a:xfrm>
            <a:off x="4987112" y="4507370"/>
            <a:ext cx="1099563" cy="707886"/>
          </a:xfrm>
          <a:prstGeom prst="rect">
            <a:avLst/>
          </a:prstGeom>
        </p:spPr>
        <p:txBody>
          <a:bodyPr wrap="square">
            <a:spAutoFit/>
          </a:bodyPr>
          <a:lstStyle/>
          <a:p>
            <a:r>
              <a:rPr lang="ja-JP" altLang="en-US" sz="800" dirty="0"/>
              <a:t>+#!/bin/sh+yum install -y httpd httpd-devel php php-mbstring php-pdo php-mysql mysql-</a:t>
            </a:r>
          </a:p>
        </p:txBody>
      </p:sp>
      <p:grpSp>
        <p:nvGrpSpPr>
          <p:cNvPr id="41" name="図形グループ 40"/>
          <p:cNvGrpSpPr/>
          <p:nvPr/>
        </p:nvGrpSpPr>
        <p:grpSpPr>
          <a:xfrm>
            <a:off x="4854667"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178090"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178090"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178090"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178090"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178090"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548344"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548344"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548344"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548344"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548344"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6922994"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6922994"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6922994"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6922994"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922994"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180580"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80580"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550834"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550834"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6925484"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6925484"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180580"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550834"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6925484"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178090"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178090"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548344"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548344"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6922994"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6922994"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178090"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548344"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6922994"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1888303"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152905"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446116"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実際の環境と履歴が一致しない</a:t>
            </a:r>
          </a:p>
        </p:txBody>
      </p:sp>
      <p:sp>
        <p:nvSpPr>
          <p:cNvPr id="191" name="テキスト ボックス 190"/>
          <p:cNvSpPr txBox="1"/>
          <p:nvPr/>
        </p:nvSpPr>
        <p:spPr>
          <a:xfrm>
            <a:off x="4612852"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a:solidFill>
                  <a:srgbClr val="FF0000"/>
                </a:solidFill>
                <a:latin typeface="Meiryo" charset="-128"/>
                <a:ea typeface="Meiryo" charset="-128"/>
                <a:cs typeface="Meiryo" charset="-128"/>
              </a:rPr>
              <a:t>テスト・確認が複雑</a:t>
            </a:r>
          </a:p>
        </p:txBody>
      </p:sp>
    </p:spTree>
    <p:extLst>
      <p:ext uri="{BB962C8B-B14F-4D97-AF65-F5344CB8AC3E}">
        <p14:creationId xmlns:p14="http://schemas.microsoft.com/office/powerpoint/2010/main" val="8360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a:t>Infrastructure as Code</a:t>
            </a:r>
            <a:r>
              <a:rPr lang="ja-JP" altLang="en-US" dirty="0"/>
              <a:t>の特徴（２）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a:latin typeface="Meiryo" charset="-128"/>
                <a:ea typeface="Meiryo" charset="-128"/>
                <a:cs typeface="Meiryo" charset="-128"/>
              </a:rPr>
              <a:t>変更履歴</a:t>
            </a:r>
            <a:endParaRPr kumimoji="1" lang="en-US" altLang="ja-JP" sz="1200" dirty="0">
              <a:latin typeface="Meiryo" charset="-128"/>
              <a:ea typeface="Meiryo" charset="-128"/>
              <a:cs typeface="Meiryo" charset="-128"/>
            </a:endParaRPr>
          </a:p>
          <a:p>
            <a:pPr algn="ctr"/>
            <a:endParaRPr lang="ja-JP" altLang="en-US" sz="12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XXXXXXXXX</a:t>
            </a:r>
            <a:endParaRPr kumimoji="1" lang="en-US" altLang="ja-JP" sz="900" dirty="0">
              <a:latin typeface="Meiryo" charset="-128"/>
              <a:ea typeface="Meiryo" charset="-128"/>
              <a:cs typeface="Meiryo" charset="-128"/>
            </a:endParaRPr>
          </a:p>
          <a:p>
            <a:pPr marL="342900" indent="-342900">
              <a:buFont typeface="+mj-ea"/>
              <a:buAutoNum type="circleNumDbPlain"/>
            </a:pPr>
            <a:r>
              <a:rPr lang="en-US" altLang="ja-JP" sz="900" dirty="0">
                <a:latin typeface="Meiryo" charset="-128"/>
                <a:ea typeface="Meiryo" charset="-128"/>
                <a:cs typeface="Meiryo" charset="-128"/>
              </a:rPr>
              <a:t>XXXXXXXXX</a:t>
            </a:r>
          </a:p>
          <a:p>
            <a:pPr marL="342900" indent="-342900">
              <a:buFont typeface="+mj-ea"/>
              <a:buAutoNum type="circleNumDbPlain"/>
            </a:pPr>
            <a:r>
              <a:rPr lang="en-US" altLang="ja-JP" sz="900" dirty="0">
                <a:latin typeface="Meiryo" charset="-128"/>
                <a:ea typeface="Meiryo" charset="-128"/>
                <a:cs typeface="Meiryo" charset="-128"/>
              </a:rPr>
              <a:t>XXXXXXXXX</a:t>
            </a:r>
            <a:endParaRPr lang="ja-JP" altLang="en-US" sz="900" dirty="0">
              <a:latin typeface="Meiryo" charset="-128"/>
              <a:ea typeface="Meiryo" charset="-128"/>
              <a:cs typeface="Meiryo" charset="-128"/>
            </a:endParaRPr>
          </a:p>
          <a:p>
            <a:r>
              <a:rPr kumimoji="1" lang="ja-JP" altLang="en-US" sz="900" dirty="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a:solidFill>
                  <a:srgbClr val="0432FF"/>
                </a:solidFill>
                <a:latin typeface="Meiryo" charset="-128"/>
                <a:ea typeface="Meiryo" charset="-128"/>
                <a:cs typeface="Meiryo" charset="-128"/>
              </a:rPr>
              <a:t>クラウド</a:t>
            </a: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a:latin typeface="Meiryo" charset="-128"/>
                <a:ea typeface="Meiryo" charset="-128"/>
                <a:cs typeface="Meiryo" charset="-128"/>
              </a:rPr>
              <a:t>個別システム</a:t>
            </a:r>
          </a:p>
        </p:txBody>
      </p:sp>
      <p:sp>
        <p:nvSpPr>
          <p:cNvPr id="19" name="右矢印 18"/>
          <p:cNvSpPr/>
          <p:nvPr/>
        </p:nvSpPr>
        <p:spPr>
          <a:xfrm>
            <a:off x="4211960" y="3417339"/>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a:latin typeface="Meiryo" charset="-128"/>
                <a:ea typeface="Meiryo" charset="-128"/>
                <a:cs typeface="Meiryo" charset="-128"/>
              </a:rPr>
              <a:t>システム資源が物理的に固定されるので、インフラ構築はその制約の下で行われる。</a:t>
            </a: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a:latin typeface="Meiryo" charset="-128"/>
                <a:ea typeface="Meiryo" charset="-128"/>
                <a:cs typeface="Meiryo" charset="-128"/>
              </a:rPr>
              <a:t>物理サーバーを構成変更しながら使い続ける。</a:t>
            </a: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a:solidFill>
                  <a:srgbClr val="0432FF"/>
                </a:solidFill>
                <a:latin typeface="Meiryo" charset="-128"/>
                <a:ea typeface="Meiryo" charset="-128"/>
                <a:cs typeface="Meiryo" charset="-128"/>
              </a:rPr>
              <a:t>システム資源が仮想化されるので、インフラ構築に物理的な制約をうけることはない。</a:t>
            </a: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a:solidFill>
                  <a:srgbClr val="0432FF"/>
                </a:solidFill>
                <a:latin typeface="Meiryo" charset="-128"/>
                <a:ea typeface="Meiryo" charset="-128"/>
                <a:cs typeface="Meiryo" charset="-128"/>
              </a:rPr>
              <a:t>仮想サーバーの追加・破棄を頻繁に繰り返すことができる。</a:t>
            </a: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10" y="4402061"/>
            <a:ext cx="1440160"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構成は不変</a:t>
            </a:r>
          </a:p>
          <a:p>
            <a:pPr algn="ctr"/>
            <a:r>
              <a:rPr lang="en-US" altLang="ja-JP" sz="800" dirty="0" err="1">
                <a:solidFill>
                  <a:srgbClr val="FFFFFF"/>
                </a:solidFill>
                <a:latin typeface="Meiryo" charset="-128"/>
                <a:ea typeface="Meiryo" charset="-128"/>
                <a:cs typeface="Meiryo" charset="-128"/>
              </a:rPr>
              <a:t>Imutable</a:t>
            </a:r>
            <a:r>
              <a:rPr lang="en-US" altLang="ja-JP" sz="800" dirty="0">
                <a:solidFill>
                  <a:srgbClr val="FFFFFF"/>
                </a:solidFill>
                <a:latin typeface="Meiryo" charset="-128"/>
                <a:ea typeface="Meiryo" charset="-128"/>
                <a:cs typeface="Meiryo" charset="-128"/>
              </a:rPr>
              <a:t> 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3449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6831" y="3089277"/>
            <a:ext cx="2863823" cy="99660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206830" y="4148012"/>
            <a:ext cx="3018184" cy="1033617"/>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206830" y="5235455"/>
            <a:ext cx="2969643" cy="1115821"/>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206830" y="2256117"/>
            <a:ext cx="2969644" cy="763436"/>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Infrastructure as Code</a:t>
            </a:r>
            <a:r>
              <a:rPr lang="ja-JP" altLang="en-US" dirty="0"/>
              <a:t>を実現するソフトウェア</a:t>
            </a:r>
            <a:endParaRPr kumimoji="1" lang="ja-JP" altLang="en-US" dirty="0"/>
          </a:p>
        </p:txBody>
      </p:sp>
      <p:sp>
        <p:nvSpPr>
          <p:cNvPr id="3" name="スライド番号プレースホルダー 2"/>
          <p:cNvSpPr>
            <a:spLocks noGrp="1"/>
          </p:cNvSpPr>
          <p:nvPr>
            <p:ph type="sldNum" sz="quarter" idx="12"/>
          </p:nvPr>
        </p:nvSpPr>
        <p:spPr>
          <a:xfrm>
            <a:off x="6974904" y="6651702"/>
            <a:ext cx="2133600" cy="217800"/>
          </a:xfrm>
        </p:spPr>
        <p:txBody>
          <a:bodyPr/>
          <a:lstStyle/>
          <a:p>
            <a:fld id="{8FF8CC5D-A65D-5946-99B5-645367A967AD}" type="slidenum">
              <a:rPr kumimoji="1" lang="ja-JP" altLang="en-US" smtClean="0"/>
              <a:t>27</a:t>
            </a:fld>
            <a:endParaRPr kumimoji="1" lang="ja-JP" altLang="en-US"/>
          </a:p>
        </p:txBody>
      </p:sp>
      <p:sp>
        <p:nvSpPr>
          <p:cNvPr id="4" name="正方形/長方形 3"/>
          <p:cNvSpPr/>
          <p:nvPr/>
        </p:nvSpPr>
        <p:spPr>
          <a:xfrm>
            <a:off x="3092954" y="1934556"/>
            <a:ext cx="5773216" cy="444677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031290" y="1352896"/>
            <a:ext cx="5688632" cy="38825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982749" y="1694046"/>
            <a:ext cx="5527687" cy="239183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32580" y="2256116"/>
            <a:ext cx="5343112" cy="7658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898816"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仮想マシン</a:t>
            </a:r>
          </a:p>
        </p:txBody>
      </p:sp>
      <p:sp>
        <p:nvSpPr>
          <p:cNvPr id="10" name="正方形/長方形 9"/>
          <p:cNvSpPr/>
          <p:nvPr/>
        </p:nvSpPr>
        <p:spPr>
          <a:xfrm>
            <a:off x="4708860" y="2031295"/>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仮想マシン</a:t>
            </a:r>
          </a:p>
        </p:txBody>
      </p:sp>
      <p:sp>
        <p:nvSpPr>
          <p:cNvPr id="11" name="正方形/長方形 10"/>
          <p:cNvSpPr/>
          <p:nvPr/>
        </p:nvSpPr>
        <p:spPr>
          <a:xfrm>
            <a:off x="6504478"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仮想マシン</a:t>
            </a:r>
          </a:p>
        </p:txBody>
      </p:sp>
      <p:sp>
        <p:nvSpPr>
          <p:cNvPr id="19" name="フローチャート: データ 18"/>
          <p:cNvSpPr/>
          <p:nvPr/>
        </p:nvSpPr>
        <p:spPr>
          <a:xfrm>
            <a:off x="4946178" y="132471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データ 20"/>
          <p:cNvSpPr/>
          <p:nvPr/>
        </p:nvSpPr>
        <p:spPr>
          <a:xfrm>
            <a:off x="5982810" y="133445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データ 22"/>
          <p:cNvSpPr/>
          <p:nvPr/>
        </p:nvSpPr>
        <p:spPr>
          <a:xfrm>
            <a:off x="2885042" y="131965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データ 24"/>
          <p:cNvSpPr/>
          <p:nvPr/>
        </p:nvSpPr>
        <p:spPr>
          <a:xfrm>
            <a:off x="3894578" y="1319582"/>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データ 26"/>
          <p:cNvSpPr/>
          <p:nvPr/>
        </p:nvSpPr>
        <p:spPr>
          <a:xfrm>
            <a:off x="7008684" y="132922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3286679" y="5294435"/>
            <a:ext cx="4884671" cy="369332"/>
          </a:xfrm>
          <a:prstGeom prst="rect">
            <a:avLst/>
          </a:prstGeom>
          <a:noFill/>
        </p:spPr>
        <p:txBody>
          <a:bodyPr wrap="none" rtlCol="0">
            <a:spAutoFit/>
          </a:bodyPr>
          <a:lstStyle/>
          <a:p>
            <a:r>
              <a:rPr kumimoji="1" lang="en-US" altLang="ja-JP" dirty="0">
                <a:solidFill>
                  <a:schemeClr val="bg1"/>
                </a:solidFill>
                <a:latin typeface="Meiryo" charset="-128"/>
                <a:ea typeface="Meiryo" charset="-128"/>
                <a:cs typeface="Meiryo" charset="-128"/>
              </a:rPr>
              <a:t>Orchestration</a:t>
            </a:r>
            <a:r>
              <a:rPr lang="en-US" altLang="ja-JP" dirty="0">
                <a:solidFill>
                  <a:schemeClr val="bg1"/>
                </a:solidFill>
                <a:latin typeface="Meiryo" charset="-128"/>
                <a:ea typeface="Meiryo" charset="-128"/>
                <a:cs typeface="Meiryo" charset="-128"/>
              </a:rPr>
              <a:t>: </a:t>
            </a:r>
            <a:r>
              <a:rPr lang="ja-JP" altLang="en-US" dirty="0">
                <a:solidFill>
                  <a:schemeClr val="bg1"/>
                </a:solidFill>
                <a:latin typeface="Meiryo" charset="-128"/>
                <a:ea typeface="Meiryo" charset="-128"/>
                <a:cs typeface="Meiryo" charset="-128"/>
              </a:rPr>
              <a:t>複数サーバーの管理を自動化</a:t>
            </a:r>
            <a:endParaRPr kumimoji="1" lang="ja-JP" altLang="en-US" dirty="0">
              <a:solidFill>
                <a:schemeClr val="bg1"/>
              </a:solidFill>
              <a:latin typeface="Meiryo" charset="-128"/>
              <a:ea typeface="Meiryo" charset="-128"/>
              <a:cs typeface="Meiryo" charset="-128"/>
            </a:endParaRPr>
          </a:p>
        </p:txBody>
      </p:sp>
      <p:sp>
        <p:nvSpPr>
          <p:cNvPr id="29" name="テキスト ボックス 28"/>
          <p:cNvSpPr txBox="1"/>
          <p:nvPr/>
        </p:nvSpPr>
        <p:spPr>
          <a:xfrm>
            <a:off x="3225015" y="4116614"/>
            <a:ext cx="5428089" cy="369332"/>
          </a:xfrm>
          <a:prstGeom prst="rect">
            <a:avLst/>
          </a:prstGeom>
          <a:noFill/>
        </p:spPr>
        <p:txBody>
          <a:bodyPr wrap="none" rtlCol="0">
            <a:spAutoFit/>
          </a:bodyPr>
          <a:lstStyle/>
          <a:p>
            <a:r>
              <a:rPr kumimoji="1" lang="en-US" altLang="ja-JP" dirty="0">
                <a:solidFill>
                  <a:schemeClr val="bg1"/>
                </a:solidFill>
                <a:latin typeface="Meiryo" charset="-128"/>
                <a:ea typeface="Meiryo" charset="-128"/>
                <a:cs typeface="Meiryo" charset="-128"/>
              </a:rPr>
              <a:t>Configuration: OS</a:t>
            </a:r>
            <a:r>
              <a:rPr kumimoji="1" lang="ja-JP" altLang="en-US" dirty="0">
                <a:solidFill>
                  <a:schemeClr val="bg1"/>
                </a:solidFill>
                <a:latin typeface="Meiryo" charset="-128"/>
                <a:ea typeface="Meiryo" charset="-128"/>
                <a:cs typeface="Meiryo" charset="-128"/>
              </a:rPr>
              <a:t>やミドルウェアの設定を自動化</a:t>
            </a:r>
          </a:p>
        </p:txBody>
      </p:sp>
      <p:sp>
        <p:nvSpPr>
          <p:cNvPr id="30" name="テキスト ボックス 29"/>
          <p:cNvSpPr txBox="1"/>
          <p:nvPr/>
        </p:nvSpPr>
        <p:spPr>
          <a:xfrm>
            <a:off x="3176474" y="3112068"/>
            <a:ext cx="3873176" cy="369332"/>
          </a:xfrm>
          <a:prstGeom prst="rect">
            <a:avLst/>
          </a:prstGeom>
          <a:noFill/>
        </p:spPr>
        <p:txBody>
          <a:bodyPr wrap="none" rtlCol="0">
            <a:spAutoFit/>
          </a:bodyPr>
          <a:lstStyle/>
          <a:p>
            <a:r>
              <a:rPr kumimoji="1" lang="en-US" altLang="ja-JP" dirty="0">
                <a:solidFill>
                  <a:schemeClr val="bg1"/>
                </a:solidFill>
                <a:latin typeface="Meiryo" charset="-128"/>
                <a:ea typeface="Meiryo" charset="-128"/>
                <a:cs typeface="Meiryo" charset="-128"/>
              </a:rPr>
              <a:t>Bootstrapping: OS</a:t>
            </a:r>
            <a:r>
              <a:rPr kumimoji="1" lang="ja-JP" altLang="en-US" dirty="0">
                <a:solidFill>
                  <a:schemeClr val="bg1"/>
                </a:solidFill>
                <a:latin typeface="Meiryo" charset="-128"/>
                <a:ea typeface="Meiryo" charset="-128"/>
                <a:cs typeface="Meiryo" charset="-128"/>
              </a:rPr>
              <a:t>の起動を自動化</a:t>
            </a:r>
          </a:p>
        </p:txBody>
      </p:sp>
      <p:sp>
        <p:nvSpPr>
          <p:cNvPr id="31" name="フローチャート: データ 30"/>
          <p:cNvSpPr/>
          <p:nvPr/>
        </p:nvSpPr>
        <p:spPr>
          <a:xfrm>
            <a:off x="4948410" y="97892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データ 31"/>
          <p:cNvSpPr/>
          <p:nvPr/>
        </p:nvSpPr>
        <p:spPr>
          <a:xfrm>
            <a:off x="5985042" y="98866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データ 32"/>
          <p:cNvSpPr/>
          <p:nvPr/>
        </p:nvSpPr>
        <p:spPr>
          <a:xfrm>
            <a:off x="2887274" y="97386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データ 33"/>
          <p:cNvSpPr/>
          <p:nvPr/>
        </p:nvSpPr>
        <p:spPr>
          <a:xfrm>
            <a:off x="3896810" y="973790"/>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データ 34"/>
          <p:cNvSpPr/>
          <p:nvPr/>
        </p:nvSpPr>
        <p:spPr>
          <a:xfrm>
            <a:off x="7010916" y="98343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896584"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4706628" y="1675009"/>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8" name="正方形/長方形 37"/>
          <p:cNvSpPr/>
          <p:nvPr/>
        </p:nvSpPr>
        <p:spPr>
          <a:xfrm>
            <a:off x="6502246"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9" name="テキスト ボックス 38"/>
          <p:cNvSpPr txBox="1"/>
          <p:nvPr/>
        </p:nvSpPr>
        <p:spPr>
          <a:xfrm>
            <a:off x="3031290" y="2558063"/>
            <a:ext cx="4280339" cy="369332"/>
          </a:xfrm>
          <a:prstGeom prst="rect">
            <a:avLst/>
          </a:prstGeom>
          <a:noFill/>
        </p:spPr>
        <p:txBody>
          <a:bodyPr wrap="none" rtlCol="0">
            <a:spAutoFit/>
          </a:bodyPr>
          <a:lstStyle/>
          <a:p>
            <a:r>
              <a:rPr kumimoji="1" lang="en-US" altLang="ja-JP" dirty="0" err="1">
                <a:solidFill>
                  <a:schemeClr val="bg1"/>
                </a:solidFill>
                <a:latin typeface="Meiryo" charset="-128"/>
                <a:ea typeface="Meiryo" charset="-128"/>
                <a:cs typeface="Meiryo" charset="-128"/>
              </a:rPr>
              <a:t>Virturization</a:t>
            </a:r>
            <a:r>
              <a:rPr kumimoji="1" lang="en-US" altLang="ja-JP" dirty="0">
                <a:solidFill>
                  <a:schemeClr val="bg1"/>
                </a:solidFill>
                <a:latin typeface="Meiryo" charset="-128"/>
                <a:ea typeface="Meiryo" charset="-128"/>
                <a:cs typeface="Meiryo" charset="-128"/>
              </a:rPr>
              <a:t>: </a:t>
            </a:r>
            <a:r>
              <a:rPr kumimoji="1" lang="ja-JP" altLang="en-US" dirty="0">
                <a:solidFill>
                  <a:schemeClr val="bg1"/>
                </a:solidFill>
                <a:latin typeface="Meiryo" charset="-128"/>
                <a:ea typeface="Meiryo" charset="-128"/>
                <a:cs typeface="Meiryo" charset="-128"/>
              </a:rPr>
              <a:t>仮想マシンの構築・起動</a:t>
            </a:r>
          </a:p>
        </p:txBody>
      </p:sp>
      <p:sp>
        <p:nvSpPr>
          <p:cNvPr id="40" name="テキスト ボックス 39"/>
          <p:cNvSpPr txBox="1"/>
          <p:nvPr/>
        </p:nvSpPr>
        <p:spPr>
          <a:xfrm>
            <a:off x="4750584" y="1310500"/>
            <a:ext cx="1569660" cy="369332"/>
          </a:xfrm>
          <a:prstGeom prst="rect">
            <a:avLst/>
          </a:prstGeom>
          <a:noFill/>
        </p:spPr>
        <p:txBody>
          <a:bodyPr wrap="none" rtlCol="0">
            <a:spAutoFit/>
          </a:bodyPr>
          <a:lstStyle/>
          <a:p>
            <a:r>
              <a:rPr kumimoji="1" lang="ja-JP" altLang="en-US" dirty="0">
                <a:solidFill>
                  <a:schemeClr val="bg1"/>
                </a:solidFill>
                <a:latin typeface="Meiryo" charset="-128"/>
                <a:ea typeface="Meiryo" charset="-128"/>
                <a:cs typeface="Meiryo" charset="-128"/>
              </a:rPr>
              <a:t>ミドルウェア</a:t>
            </a:r>
          </a:p>
        </p:txBody>
      </p:sp>
      <p:sp>
        <p:nvSpPr>
          <p:cNvPr id="41" name="テキスト ボックス 40"/>
          <p:cNvSpPr txBox="1"/>
          <p:nvPr/>
        </p:nvSpPr>
        <p:spPr>
          <a:xfrm>
            <a:off x="4731794" y="969351"/>
            <a:ext cx="2031325" cy="369332"/>
          </a:xfrm>
          <a:prstGeom prst="rect">
            <a:avLst/>
          </a:prstGeom>
          <a:noFill/>
        </p:spPr>
        <p:txBody>
          <a:bodyPr wrap="none" rtlCol="0">
            <a:spAutoFit/>
          </a:bodyPr>
          <a:lstStyle/>
          <a:p>
            <a:r>
              <a:rPr kumimoji="1" lang="ja-JP" altLang="en-US" dirty="0">
                <a:solidFill>
                  <a:schemeClr val="bg1"/>
                </a:solidFill>
                <a:latin typeface="Meiryo" charset="-128"/>
                <a:ea typeface="Meiryo" charset="-128"/>
                <a:cs typeface="Meiryo" charset="-128"/>
              </a:rPr>
              <a:t>アプリケーション</a:t>
            </a:r>
          </a:p>
        </p:txBody>
      </p:sp>
      <p:sp>
        <p:nvSpPr>
          <p:cNvPr id="42" name="正方形/長方形 41"/>
          <p:cNvSpPr/>
          <p:nvPr/>
        </p:nvSpPr>
        <p:spPr>
          <a:xfrm>
            <a:off x="2982749" y="3559527"/>
            <a:ext cx="5527687" cy="307777"/>
          </a:xfrm>
          <a:prstGeom prst="rect">
            <a:avLst/>
          </a:prstGeom>
        </p:spPr>
        <p:txBody>
          <a:bodyPr wrap="square">
            <a:spAutoFit/>
          </a:bodyPr>
          <a:lstStyle/>
          <a:p>
            <a:pPr algn="ct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や仮想化ソフトウェアのインストール／設定作業を自動化</a:t>
            </a:r>
          </a:p>
        </p:txBody>
      </p:sp>
      <p:sp>
        <p:nvSpPr>
          <p:cNvPr id="43" name="正方形/長方形 42"/>
          <p:cNvSpPr/>
          <p:nvPr/>
        </p:nvSpPr>
        <p:spPr>
          <a:xfrm>
            <a:off x="3070655" y="4418528"/>
            <a:ext cx="5649267"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データベースサーバ／</a:t>
            </a: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サーバ／監視エージェントなどのミドルウエアのインストールやバージョン管理、</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やミドルウエアの設定ファイルや、</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のファイアウォール機能などの設定などを自動化</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68" y="4352832"/>
            <a:ext cx="823046" cy="65165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1" y="4361519"/>
            <a:ext cx="660210" cy="64876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153" y="4361519"/>
            <a:ext cx="651657" cy="651657"/>
          </a:xfrm>
          <a:prstGeom prst="rect">
            <a:avLst/>
          </a:prstGeom>
        </p:spPr>
      </p:pic>
      <p:sp>
        <p:nvSpPr>
          <p:cNvPr id="14" name="正方形/長方形 13"/>
          <p:cNvSpPr/>
          <p:nvPr/>
        </p:nvSpPr>
        <p:spPr>
          <a:xfrm>
            <a:off x="3225014" y="5642664"/>
            <a:ext cx="5641155"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複数台のサーバ群を監視し、新しいサーバをシステムに登録したり、障害のノードをシステムから</a:t>
            </a:r>
            <a:r>
              <a:rPr lang="ja-JP" altLang="en-US" sz="1400">
                <a:solidFill>
                  <a:schemeClr val="bg1"/>
                </a:solidFill>
                <a:latin typeface="Meiryo" charset="-128"/>
                <a:ea typeface="Meiryo" charset="-128"/>
                <a:cs typeface="Meiryo" charset="-128"/>
              </a:rPr>
              <a:t>取り除いたり、サーバ</a:t>
            </a:r>
            <a:r>
              <a:rPr lang="ja-JP" altLang="en-US" sz="1400" dirty="0">
                <a:solidFill>
                  <a:schemeClr val="bg1"/>
                </a:solidFill>
                <a:latin typeface="Meiryo" charset="-128"/>
                <a:ea typeface="Meiryo" charset="-128"/>
                <a:cs typeface="Meiryo" charset="-128"/>
              </a:rPr>
              <a:t>へのアプリケーションのデプロイ</a:t>
            </a:r>
            <a:r>
              <a:rPr lang="ja-JP" altLang="en-US" sz="1400">
                <a:solidFill>
                  <a:schemeClr val="bg1"/>
                </a:solidFill>
                <a:latin typeface="Meiryo" charset="-128"/>
                <a:ea typeface="Meiryo" charset="-128"/>
                <a:cs typeface="Meiryo" charset="-128"/>
              </a:rPr>
              <a:t>をサポート</a:t>
            </a:r>
            <a:endParaRPr lang="ja-JP" altLang="en-US" sz="1400" dirty="0">
              <a:solidFill>
                <a:schemeClr val="bg1"/>
              </a:solidFill>
              <a:latin typeface="Meiryo" charset="-128"/>
              <a:ea typeface="Meiryo" charset="-128"/>
              <a:cs typeface="Meiryo"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4" y="3518477"/>
            <a:ext cx="1054083" cy="28872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76" y="3446469"/>
            <a:ext cx="262480" cy="288727"/>
          </a:xfrm>
          <a:prstGeom prst="rect">
            <a:avLst/>
          </a:prstGeom>
        </p:spPr>
      </p:pic>
      <p:sp>
        <p:nvSpPr>
          <p:cNvPr id="17" name="テキスト ボックス 16"/>
          <p:cNvSpPr txBox="1"/>
          <p:nvPr/>
        </p:nvSpPr>
        <p:spPr>
          <a:xfrm>
            <a:off x="1838469" y="3491716"/>
            <a:ext cx="1007455" cy="369332"/>
          </a:xfrm>
          <a:prstGeom prst="rect">
            <a:avLst/>
          </a:prstGeom>
          <a:noFill/>
        </p:spPr>
        <p:txBody>
          <a:bodyPr wrap="none" rtlCol="0">
            <a:spAutoFit/>
          </a:bodyPr>
          <a:lstStyle/>
          <a:p>
            <a:r>
              <a:rPr kumimoji="1" lang="en-US" altLang="ja-JP" dirty="0" err="1">
                <a:solidFill>
                  <a:srgbClr val="FF0000"/>
                </a:solidFill>
              </a:rPr>
              <a:t>KickStart</a:t>
            </a:r>
            <a:endParaRPr kumimoji="1" lang="ja-JP" altLang="en-US" dirty="0">
              <a:solidFill>
                <a:srgbClr val="FF0000"/>
              </a:solidFill>
            </a:endParaRPr>
          </a:p>
        </p:txBody>
      </p:sp>
      <p:pic>
        <p:nvPicPr>
          <p:cNvPr id="18" name="図 17"/>
          <p:cNvPicPr>
            <a:picLocks noChangeAspect="1"/>
          </p:cNvPicPr>
          <p:nvPr/>
        </p:nvPicPr>
        <p:blipFill>
          <a:blip r:embed="rId7"/>
          <a:stretch>
            <a:fillRect/>
          </a:stretch>
        </p:blipFill>
        <p:spPr>
          <a:xfrm>
            <a:off x="439968" y="5739918"/>
            <a:ext cx="1046797" cy="259134"/>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575" y="5450875"/>
            <a:ext cx="1229802" cy="726701"/>
          </a:xfrm>
          <a:prstGeom prst="rect">
            <a:avLst/>
          </a:prstGeom>
        </p:spPr>
      </p:pic>
      <p:pic>
        <p:nvPicPr>
          <p:cNvPr id="22" name="図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968" y="2500481"/>
            <a:ext cx="639132" cy="273914"/>
          </a:xfrm>
          <a:prstGeom prst="rect">
            <a:avLst/>
          </a:prstGeom>
        </p:spPr>
      </p:pic>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764" y="2492896"/>
            <a:ext cx="821926" cy="314387"/>
          </a:xfrm>
          <a:prstGeom prst="rect">
            <a:avLst/>
          </a:prstGeom>
        </p:spPr>
      </p:pic>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1471" y="2553568"/>
            <a:ext cx="703953" cy="221745"/>
          </a:xfrm>
          <a:prstGeom prst="rect">
            <a:avLst/>
          </a:prstGeom>
        </p:spPr>
      </p:pic>
    </p:spTree>
    <p:extLst>
      <p:ext uri="{BB962C8B-B14F-4D97-AF65-F5344CB8AC3E}">
        <p14:creationId xmlns:p14="http://schemas.microsoft.com/office/powerpoint/2010/main" val="164888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295342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仮想化の種類</a:t>
            </a:r>
            <a:r>
              <a:rPr lang="en-US" altLang="ja-JP" sz="2800" dirty="0">
                <a:ea typeface="ＭＳ Ｐゴシック" pitchFamily="50" charset="-128"/>
              </a:rPr>
              <a:t>(</a:t>
            </a:r>
            <a:r>
              <a:rPr lang="ja-JP" altLang="en-US" sz="2800" dirty="0">
                <a:ea typeface="ＭＳ Ｐゴシック" pitchFamily="50" charset="-128"/>
              </a:rPr>
              <a:t>システム資源の構成要素から考える</a:t>
            </a:r>
            <a:r>
              <a:rPr lang="en-US" altLang="ja-JP" sz="2800" dirty="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Arial"/>
                <a:ea typeface="HGP創英角ｺﾞｼｯｸUB" pitchFamily="50" charset="-128"/>
                <a:cs typeface="Arial"/>
              </a:rPr>
              <a:t>仮想</a:t>
            </a:r>
            <a:r>
              <a:rPr lang="en-US" altLang="ja-JP" sz="1050" dirty="0">
                <a:solidFill>
                  <a:schemeClr val="bg1"/>
                </a:solidFill>
                <a:latin typeface="Arial"/>
                <a:ea typeface="HGP創英角ｺﾞｼｯｸUB" pitchFamily="50" charset="-128"/>
                <a:cs typeface="Arial"/>
              </a:rPr>
              <a:t>LAN(VLAN</a:t>
            </a:r>
            <a:r>
              <a:rPr kumimoji="0" lang="en-US" altLang="ja-JP" sz="1050" b="0" i="0" u="none" strike="noStrike" cap="none" normalizeH="0" baseline="0" dirty="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ストリーミング方式</a:t>
            </a: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アプリケーション方式</a:t>
            </a: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ストリーミング方式</a:t>
            </a: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ハイパーバイザー方式</a:t>
            </a: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コンテナ方式</a:t>
            </a:r>
            <a:r>
              <a:rPr lang="en-US" altLang="ja-JP" sz="1050" dirty="0">
                <a:solidFill>
                  <a:schemeClr val="bg1"/>
                </a:solidFill>
                <a:latin typeface="HGP創英角ｺﾞｼｯｸUB" pitchFamily="50" charset="-128"/>
                <a:ea typeface="HGP創英角ｺﾞｼｯｸUB" pitchFamily="50" charset="-128"/>
              </a:rPr>
              <a:t>/OS</a:t>
            </a:r>
            <a:r>
              <a:rPr lang="ja-JP" altLang="en-US" sz="1050" dirty="0">
                <a:solidFill>
                  <a:schemeClr val="bg1"/>
                </a:solidFill>
                <a:latin typeface="HGP創英角ｺﾞｼｯｸUB" pitchFamily="50" charset="-128"/>
                <a:ea typeface="HGP創英角ｺﾞｼｯｸUB" pitchFamily="50" charset="-128"/>
              </a:rPr>
              <a:t>の仮想化</a:t>
            </a: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仮想</a:t>
            </a:r>
            <a:r>
              <a:rPr lang="en-US" altLang="ja-JP" sz="1050" dirty="0">
                <a:solidFill>
                  <a:schemeClr val="bg1"/>
                </a:solidFill>
                <a:latin typeface="HGP創英角ｺﾞｼｯｸUB" pitchFamily="50" charset="-128"/>
                <a:ea typeface="HGP創英角ｺﾞｼｯｸUB" pitchFamily="50" charset="-128"/>
              </a:rPr>
              <a:t>PC</a:t>
            </a:r>
            <a:r>
              <a:rPr lang="ja-JP" altLang="en-US" sz="1050" dirty="0">
                <a:solidFill>
                  <a:schemeClr val="bg1"/>
                </a:solidFill>
                <a:latin typeface="HGP創英角ｺﾞｼｯｸUB" pitchFamily="50" charset="-128"/>
                <a:ea typeface="HGP創英角ｺﾞｼｯｸUB" pitchFamily="50" charset="-128"/>
              </a:rPr>
              <a:t>方式</a:t>
            </a: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ブレード</a:t>
            </a:r>
            <a:r>
              <a:rPr lang="en-US" altLang="ja-JP" sz="1050" dirty="0">
                <a:solidFill>
                  <a:schemeClr val="bg1"/>
                </a:solidFill>
                <a:latin typeface="HGP創英角ｺﾞｼｯｸUB" pitchFamily="50" charset="-128"/>
                <a:ea typeface="HGP創英角ｺﾞｼｯｸUB" pitchFamily="50" charset="-128"/>
              </a:rPr>
              <a:t>PC</a:t>
            </a:r>
            <a:r>
              <a:rPr lang="ja-JP" altLang="en-US" sz="1050" dirty="0">
                <a:solidFill>
                  <a:schemeClr val="bg1"/>
                </a:solidFill>
                <a:latin typeface="HGP創英角ｺﾞｼｯｸUB" pitchFamily="50" charset="-128"/>
                <a:ea typeface="HGP創英角ｺﾞｼｯｸUB" pitchFamily="50" charset="-128"/>
              </a:rPr>
              <a:t>方式</a:t>
            </a: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113513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4643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サーバー仮想化</a:t>
            </a:r>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30</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a:solidFill>
                  <a:srgbClr val="FFFFFF"/>
                </a:solidFill>
              </a:rPr>
              <a:t>ハードウェア</a:t>
            </a: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a:solidFill>
                  <a:srgbClr val="FFFFFF"/>
                </a:solidFill>
              </a:rPr>
              <a:t>ハイパーバイザー</a:t>
            </a: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a:solidFill>
                  <a:srgbClr val="0000FF"/>
                </a:solidFill>
              </a:rPr>
              <a:t>物理システム</a:t>
            </a: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a:solidFill>
                  <a:srgbClr val="0000FF"/>
                </a:solidFill>
              </a:rPr>
              <a:t>仮想システム</a:t>
            </a:r>
          </a:p>
        </p:txBody>
      </p:sp>
    </p:spTree>
    <p:extLst>
      <p:ext uri="{BB962C8B-B14F-4D97-AF65-F5344CB8AC3E}">
        <p14:creationId xmlns:p14="http://schemas.microsoft.com/office/powerpoint/2010/main" val="207483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コンテナ型仮想化</a:t>
            </a:r>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31</a:t>
            </a:fld>
            <a:endParaRPr kumimoji="1" lang="ja-JP" altLang="en-US"/>
          </a:p>
        </p:txBody>
      </p:sp>
      <p:sp>
        <p:nvSpPr>
          <p:cNvPr id="4" name="正方形/長方形 3"/>
          <p:cNvSpPr/>
          <p:nvPr/>
        </p:nvSpPr>
        <p:spPr>
          <a:xfrm>
            <a:off x="644945"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63478" y="1439935"/>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15879"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92077" y="2375336"/>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75042"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9" name="テキスト ボックス 8"/>
          <p:cNvSpPr txBox="1"/>
          <p:nvPr/>
        </p:nvSpPr>
        <p:spPr>
          <a:xfrm>
            <a:off x="1470242" y="3317722"/>
            <a:ext cx="2159566" cy="400110"/>
          </a:xfrm>
          <a:prstGeom prst="rect">
            <a:avLst/>
          </a:prstGeom>
          <a:noFill/>
        </p:spPr>
        <p:txBody>
          <a:bodyPr wrap="none" rtlCol="0">
            <a:spAutoFit/>
          </a:bodyPr>
          <a:lstStyle/>
          <a:p>
            <a:pPr algn="ctr"/>
            <a:r>
              <a:rPr kumimoji="1" lang="ja-JP" altLang="en-US" sz="2000" dirty="0">
                <a:solidFill>
                  <a:srgbClr val="FFFFFF"/>
                </a:solidFill>
              </a:rPr>
              <a:t>ハイパーバイザー</a:t>
            </a:r>
          </a:p>
        </p:txBody>
      </p:sp>
      <p:sp>
        <p:nvSpPr>
          <p:cNvPr id="10" name="テキスト ボックス 9"/>
          <p:cNvSpPr txBox="1"/>
          <p:nvPr/>
        </p:nvSpPr>
        <p:spPr>
          <a:xfrm>
            <a:off x="945138"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16" name="正方形/長方形 15"/>
          <p:cNvSpPr/>
          <p:nvPr/>
        </p:nvSpPr>
        <p:spPr>
          <a:xfrm>
            <a:off x="992077"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7" name="正方形/長方形 16"/>
          <p:cNvSpPr/>
          <p:nvPr/>
        </p:nvSpPr>
        <p:spPr>
          <a:xfrm>
            <a:off x="992077"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8" name="正方形/長方形 17"/>
          <p:cNvSpPr/>
          <p:nvPr/>
        </p:nvSpPr>
        <p:spPr>
          <a:xfrm>
            <a:off x="2020575"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96773" y="2375336"/>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49834"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1" name="正方形/長方形 20"/>
          <p:cNvSpPr/>
          <p:nvPr/>
        </p:nvSpPr>
        <p:spPr>
          <a:xfrm>
            <a:off x="2096773"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2" name="正方形/長方形 21"/>
          <p:cNvSpPr/>
          <p:nvPr/>
        </p:nvSpPr>
        <p:spPr>
          <a:xfrm>
            <a:off x="2096773"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23" name="正方形/長方形 22"/>
          <p:cNvSpPr/>
          <p:nvPr/>
        </p:nvSpPr>
        <p:spPr>
          <a:xfrm>
            <a:off x="3127930"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04128" y="2375336"/>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57189"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6" name="正方形/長方形 25"/>
          <p:cNvSpPr/>
          <p:nvPr/>
        </p:nvSpPr>
        <p:spPr>
          <a:xfrm>
            <a:off x="3204128"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7" name="正方形/長方形 26"/>
          <p:cNvSpPr/>
          <p:nvPr/>
        </p:nvSpPr>
        <p:spPr>
          <a:xfrm>
            <a:off x="3204128"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a:solidFill>
                  <a:srgbClr val="3366FF"/>
                </a:solidFill>
              </a:rPr>
              <a:t>ハイパーバイザー型仮想化</a:t>
            </a:r>
          </a:p>
        </p:txBody>
      </p:sp>
      <p:sp>
        <p:nvSpPr>
          <p:cNvPr id="28" name="正方形/長方形 27"/>
          <p:cNvSpPr/>
          <p:nvPr/>
        </p:nvSpPr>
        <p:spPr>
          <a:xfrm>
            <a:off x="4734344"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52877" y="1499565"/>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005278" y="1397965"/>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64441"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33" name="テキスト ボックス 32"/>
          <p:cNvSpPr txBox="1"/>
          <p:nvPr/>
        </p:nvSpPr>
        <p:spPr>
          <a:xfrm>
            <a:off x="5171515" y="2798839"/>
            <a:ext cx="2935820" cy="400110"/>
          </a:xfrm>
          <a:prstGeom prst="rect">
            <a:avLst/>
          </a:prstGeom>
          <a:noFill/>
        </p:spPr>
        <p:txBody>
          <a:bodyPr wrap="none" rtlCol="0">
            <a:spAutoFit/>
          </a:bodyPr>
          <a:lstStyle/>
          <a:p>
            <a:pPr algn="ctr"/>
            <a:r>
              <a:rPr kumimoji="1" lang="ja-JP" altLang="en-US" sz="2000" dirty="0">
                <a:solidFill>
                  <a:srgbClr val="FFFFFF"/>
                </a:solidFill>
              </a:rPr>
              <a:t>コンテナ管理ソフトウエア</a:t>
            </a:r>
          </a:p>
        </p:txBody>
      </p:sp>
      <p:sp>
        <p:nvSpPr>
          <p:cNvPr id="47" name="テキスト ボックス 46"/>
          <p:cNvSpPr txBox="1"/>
          <p:nvPr/>
        </p:nvSpPr>
        <p:spPr>
          <a:xfrm>
            <a:off x="6402822" y="3174181"/>
            <a:ext cx="473206" cy="400110"/>
          </a:xfrm>
          <a:prstGeom prst="rect">
            <a:avLst/>
          </a:prstGeom>
          <a:noFill/>
        </p:spPr>
        <p:txBody>
          <a:bodyPr wrap="none" rtlCol="0">
            <a:spAutoFit/>
          </a:bodyPr>
          <a:lstStyle/>
          <a:p>
            <a:pPr algn="ctr"/>
            <a:r>
              <a:rPr kumimoji="1" lang="en-US" altLang="ja-JP" sz="2000">
                <a:solidFill>
                  <a:srgbClr val="FFFFFF"/>
                </a:solidFill>
              </a:rPr>
              <a:t>OS</a:t>
            </a:r>
          </a:p>
        </p:txBody>
      </p:sp>
      <p:sp>
        <p:nvSpPr>
          <p:cNvPr id="48" name="正方形/長方形 47"/>
          <p:cNvSpPr/>
          <p:nvPr/>
        </p:nvSpPr>
        <p:spPr>
          <a:xfrm>
            <a:off x="513671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86581"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3644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213849"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2" name="正方形/長方形 51"/>
          <p:cNvSpPr/>
          <p:nvPr/>
        </p:nvSpPr>
        <p:spPr>
          <a:xfrm>
            <a:off x="5213849"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7" name="正方形/長方形 56"/>
          <p:cNvSpPr/>
          <p:nvPr/>
        </p:nvSpPr>
        <p:spPr>
          <a:xfrm>
            <a:off x="6246783"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8" name="正方形/長方形 57"/>
          <p:cNvSpPr/>
          <p:nvPr/>
        </p:nvSpPr>
        <p:spPr>
          <a:xfrm>
            <a:off x="6246783"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9" name="正方形/長方形 58"/>
          <p:cNvSpPr/>
          <p:nvPr/>
        </p:nvSpPr>
        <p:spPr>
          <a:xfrm>
            <a:off x="7312032" y="1929226"/>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60" name="正方形/長方形 59"/>
          <p:cNvSpPr/>
          <p:nvPr/>
        </p:nvSpPr>
        <p:spPr>
          <a:xfrm>
            <a:off x="7302431" y="1397964"/>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61" name="テキスト ボックス 60"/>
          <p:cNvSpPr txBox="1"/>
          <p:nvPr/>
        </p:nvSpPr>
        <p:spPr>
          <a:xfrm>
            <a:off x="5264747"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2" name="テキスト ボックス 61"/>
          <p:cNvSpPr txBox="1"/>
          <p:nvPr/>
        </p:nvSpPr>
        <p:spPr>
          <a:xfrm>
            <a:off x="6312661"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3" name="テキスト ボックス 62"/>
          <p:cNvSpPr txBox="1"/>
          <p:nvPr/>
        </p:nvSpPr>
        <p:spPr>
          <a:xfrm>
            <a:off x="7375284"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a:solidFill>
                  <a:srgbClr val="FF6600"/>
                </a:solidFill>
              </a:rPr>
              <a:t>コンテナ型仮想化</a:t>
            </a:r>
          </a:p>
        </p:txBody>
      </p:sp>
      <p:sp>
        <p:nvSpPr>
          <p:cNvPr id="76" name="正方形/長方形 75"/>
          <p:cNvSpPr/>
          <p:nvPr/>
        </p:nvSpPr>
        <p:spPr>
          <a:xfrm>
            <a:off x="5213849" y="2235078"/>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6680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0" name="正方形/長方形 79"/>
          <p:cNvSpPr/>
          <p:nvPr/>
        </p:nvSpPr>
        <p:spPr>
          <a:xfrm>
            <a:off x="1047773" y="2851691"/>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2" name="正方形/長方形 81"/>
          <p:cNvSpPr/>
          <p:nvPr/>
        </p:nvSpPr>
        <p:spPr>
          <a:xfrm>
            <a:off x="2155128"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4" name="正方形/長方形 83"/>
          <p:cNvSpPr/>
          <p:nvPr/>
        </p:nvSpPr>
        <p:spPr>
          <a:xfrm>
            <a:off x="3276435"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5" name="正方形/長方形 84"/>
          <p:cNvSpPr/>
          <p:nvPr/>
        </p:nvSpPr>
        <p:spPr>
          <a:xfrm>
            <a:off x="5136715" y="3534212"/>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ＭＳ Ｐゴシック"/>
                <a:ea typeface="ＭＳ Ｐゴシック"/>
                <a:cs typeface="ＭＳ Ｐゴシック"/>
              </a:rPr>
              <a:t>カーネル</a:t>
            </a:r>
          </a:p>
        </p:txBody>
      </p:sp>
      <p:sp>
        <p:nvSpPr>
          <p:cNvPr id="86" name="正方形/長方形 85"/>
          <p:cNvSpPr/>
          <p:nvPr/>
        </p:nvSpPr>
        <p:spPr>
          <a:xfrm>
            <a:off x="2153968"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7" name="正方形/長方形 86"/>
          <p:cNvSpPr/>
          <p:nvPr/>
        </p:nvSpPr>
        <p:spPr>
          <a:xfrm>
            <a:off x="325904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8" name="正方形/長方形 87"/>
          <p:cNvSpPr/>
          <p:nvPr/>
        </p:nvSpPr>
        <p:spPr>
          <a:xfrm>
            <a:off x="6246783" y="224128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316024" y="2248149"/>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44944" y="4364833"/>
            <a:ext cx="7865533" cy="3795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2000" kern="100">
                <a:solidFill>
                  <a:schemeClr val="bg1"/>
                </a:solidFill>
                <a:latin typeface="Meiryo" charset="-128"/>
                <a:ea typeface="Meiryo" charset="-128"/>
                <a:cs typeface="Meiryo" charset="-128"/>
              </a:rPr>
              <a:t>隔離</a:t>
            </a:r>
            <a:r>
              <a:rPr lang="ja-JP" altLang="ja-JP" sz="2000" kern="100" dirty="0">
                <a:solidFill>
                  <a:schemeClr val="bg1"/>
                </a:solidFill>
                <a:latin typeface="Meiryo" charset="-128"/>
                <a:ea typeface="Meiryo" charset="-128"/>
                <a:cs typeface="Meiryo" charset="-128"/>
              </a:rPr>
              <a:t>されたアプリケーション実行環境を</a:t>
            </a:r>
            <a:r>
              <a:rPr lang="ja-JP" altLang="ja-JP" sz="2000" kern="100">
                <a:solidFill>
                  <a:schemeClr val="bg1"/>
                </a:solidFill>
                <a:latin typeface="Meiryo" charset="-128"/>
                <a:ea typeface="Meiryo" charset="-128"/>
                <a:cs typeface="Meiryo" charset="-128"/>
              </a:rPr>
              <a:t>提供する</a:t>
            </a:r>
            <a:endParaRPr lang="ja-JP" altLang="ja-JP" sz="2000" kern="100" dirty="0">
              <a:solidFill>
                <a:schemeClr val="bg1"/>
              </a:solidFill>
              <a:latin typeface="Meiryo" charset="-128"/>
              <a:ea typeface="Meiryo" charset="-128"/>
              <a:cs typeface="Meiryo" charset="-128"/>
            </a:endParaRPr>
          </a:p>
        </p:txBody>
      </p:sp>
      <p:sp>
        <p:nvSpPr>
          <p:cNvPr id="77" name="正方形/長方形 76"/>
          <p:cNvSpPr/>
          <p:nvPr/>
        </p:nvSpPr>
        <p:spPr>
          <a:xfrm>
            <a:off x="644944" y="4819611"/>
            <a:ext cx="3776134" cy="400080"/>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ja-JP" sz="1600" dirty="0">
                <a:solidFill>
                  <a:schemeClr val="bg1"/>
                </a:solidFill>
                <a:latin typeface="Meiryo" charset="-128"/>
                <a:ea typeface="Meiryo" charset="-128"/>
                <a:cs typeface="Meiryo" charset="-128"/>
              </a:rPr>
              <a:t>各仮想マシンに</a:t>
            </a:r>
            <a:r>
              <a:rPr kumimoji="0" lang="en-US" altLang="ja-JP" sz="1600" dirty="0">
                <a:solidFill>
                  <a:schemeClr val="bg1"/>
                </a:solidFill>
                <a:latin typeface="Meiryo" charset="-128"/>
                <a:ea typeface="Meiryo" charset="-128"/>
                <a:cs typeface="Meiryo" charset="-128"/>
              </a:rPr>
              <a:t>1</a:t>
            </a:r>
            <a:r>
              <a:rPr kumimoji="0" lang="ja-JP" altLang="ja-JP" sz="1600" dirty="0">
                <a:solidFill>
                  <a:schemeClr val="bg1"/>
                </a:solidFill>
                <a:latin typeface="Meiryo" charset="-128"/>
                <a:ea typeface="Meiryo" charset="-128"/>
                <a:cs typeface="Meiryo" charset="-128"/>
              </a:rPr>
              <a:t>つのゲスト</a:t>
            </a:r>
            <a:r>
              <a:rPr kumimoji="0" lang="en-US" altLang="ja-JP" sz="1600" dirty="0">
                <a:solidFill>
                  <a:schemeClr val="bg1"/>
                </a:solidFill>
                <a:latin typeface="Meiryo" charset="-128"/>
                <a:ea typeface="Meiryo" charset="-128"/>
                <a:cs typeface="Meiryo" charset="-128"/>
              </a:rPr>
              <a:t>OS</a:t>
            </a:r>
            <a:r>
              <a:rPr kumimoji="0" lang="ja-JP" altLang="ja-JP" sz="1600" dirty="0">
                <a:solidFill>
                  <a:schemeClr val="bg1"/>
                </a:solidFill>
                <a:latin typeface="Meiryo" charset="-128"/>
                <a:ea typeface="Meiryo" charset="-128"/>
                <a:cs typeface="Meiryo" charset="-128"/>
              </a:rPr>
              <a:t>が必要 </a:t>
            </a:r>
          </a:p>
        </p:txBody>
      </p:sp>
      <p:sp>
        <p:nvSpPr>
          <p:cNvPr id="78" name="正方形/長方形 77"/>
          <p:cNvSpPr/>
          <p:nvPr/>
        </p:nvSpPr>
        <p:spPr>
          <a:xfrm>
            <a:off x="4734343" y="4819611"/>
            <a:ext cx="3776134" cy="40008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US" altLang="ja-JP" sz="1600" dirty="0">
                <a:solidFill>
                  <a:schemeClr val="bg1"/>
                </a:solidFill>
                <a:latin typeface="Meiryo" charset="-128"/>
                <a:ea typeface="Meiryo" charset="-128"/>
                <a:cs typeface="Meiryo" charset="-128"/>
              </a:rPr>
              <a:t>1</a:t>
            </a:r>
            <a:r>
              <a:rPr lang="ja-JP" altLang="ja-JP" sz="1600" dirty="0">
                <a:solidFill>
                  <a:schemeClr val="bg1"/>
                </a:solidFill>
                <a:latin typeface="Meiryo" charset="-128"/>
                <a:ea typeface="Meiryo" charset="-128"/>
                <a:cs typeface="Meiryo" charset="-128"/>
              </a:rPr>
              <a:t>つの</a:t>
            </a:r>
            <a:r>
              <a:rPr lang="en-US" altLang="ja-JP" sz="1600" dirty="0">
                <a:solidFill>
                  <a:schemeClr val="bg1"/>
                </a:solidFill>
                <a:latin typeface="Meiryo" charset="-128"/>
                <a:ea typeface="Meiryo" charset="-128"/>
                <a:cs typeface="Meiryo" charset="-128"/>
              </a:rPr>
              <a:t>OS</a:t>
            </a:r>
            <a:r>
              <a:rPr lang="ja-JP" altLang="ja-JP" sz="1600" dirty="0">
                <a:solidFill>
                  <a:schemeClr val="bg1"/>
                </a:solidFill>
                <a:latin typeface="Meiryo" charset="-128"/>
                <a:ea typeface="Meiryo" charset="-128"/>
                <a:cs typeface="Meiryo" charset="-128"/>
              </a:rPr>
              <a:t>上で複数のコンテナを稼働 </a:t>
            </a:r>
            <a:endParaRPr lang="ja-JP" altLang="ja-JP" sz="1600" kern="100" dirty="0">
              <a:solidFill>
                <a:schemeClr val="bg1"/>
              </a:solidFill>
              <a:latin typeface="Meiryo" charset="-128"/>
              <a:ea typeface="Meiryo" charset="-128"/>
              <a:cs typeface="Meiryo" charset="-128"/>
            </a:endParaRPr>
          </a:p>
        </p:txBody>
      </p:sp>
      <p:sp>
        <p:nvSpPr>
          <p:cNvPr id="81" name="正方形/長方形 80"/>
          <p:cNvSpPr/>
          <p:nvPr/>
        </p:nvSpPr>
        <p:spPr>
          <a:xfrm>
            <a:off x="5050679" y="5284901"/>
            <a:ext cx="3459798" cy="114162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ja-JP" sz="1050" dirty="0">
                <a:solidFill>
                  <a:schemeClr val="bg1"/>
                </a:solidFill>
                <a:latin typeface="Meiryo" charset="-128"/>
                <a:ea typeface="Meiryo" charset="-128"/>
                <a:cs typeface="Meiryo" charset="-128"/>
              </a:rPr>
              <a:t>処理のオーバーヘッドが少なくリソース効率が良い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起動・停止が早い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デプロイサイズが小さく軽量</a:t>
            </a:r>
          </a:p>
        </p:txBody>
      </p:sp>
      <p:sp>
        <p:nvSpPr>
          <p:cNvPr id="31" name="ホームベース 30"/>
          <p:cNvSpPr/>
          <p:nvPr/>
        </p:nvSpPr>
        <p:spPr>
          <a:xfrm>
            <a:off x="644944" y="5294947"/>
            <a:ext cx="4405735" cy="1141623"/>
          </a:xfrm>
          <a:prstGeom prst="homePlate">
            <a:avLst>
              <a:gd name="adj" fmla="val 25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テストにおいて実行環境の差異を考慮する必要がない </a:t>
            </a:r>
            <a:endParaRPr lang="en-US" altLang="ja-JP" sz="12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開発環境下では</a:t>
            </a:r>
            <a:r>
              <a:rPr lang="en-US" altLang="ja-JP" sz="800" dirty="0">
                <a:solidFill>
                  <a:schemeClr val="bg1"/>
                </a:solidFill>
                <a:latin typeface="Meiryo" charset="-128"/>
                <a:ea typeface="Meiryo" charset="-128"/>
                <a:cs typeface="Meiryo" charset="-128"/>
              </a:rPr>
              <a:t>OS</a:t>
            </a:r>
            <a:r>
              <a:rPr lang="ja-JP" altLang="ja-JP" sz="800" dirty="0">
                <a:solidFill>
                  <a:schemeClr val="bg1"/>
                </a:solidFill>
                <a:latin typeface="Meiryo" charset="-128"/>
                <a:ea typeface="Meiryo" charset="-128"/>
                <a:cs typeface="Meiryo" charset="-128"/>
              </a:rPr>
              <a:t>や</a:t>
            </a:r>
            <a:r>
              <a:rPr lang="en-US" altLang="ja-JP" sz="800" dirty="0">
                <a:solidFill>
                  <a:schemeClr val="bg1"/>
                </a:solidFill>
                <a:latin typeface="Meiryo" charset="-128"/>
                <a:ea typeface="Meiryo" charset="-128"/>
                <a:cs typeface="Meiryo" charset="-128"/>
              </a:rPr>
              <a:t>DB</a:t>
            </a:r>
            <a:r>
              <a:rPr lang="ja-JP" altLang="ja-JP" sz="800" dirty="0">
                <a:solidFill>
                  <a:schemeClr val="bg1"/>
                </a:solidFill>
                <a:latin typeface="Meiryo" charset="-128"/>
                <a:ea typeface="Meiryo" charset="-128"/>
                <a:cs typeface="Meiryo" charset="-128"/>
              </a:rPr>
              <a:t>のバリエ</a:t>
            </a:r>
            <a:r>
              <a:rPr lang="en-US" altLang="ja-JP" sz="800" dirty="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ションが多くツールもさまざまなものが混在</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テスト対象</a:t>
            </a:r>
            <a:r>
              <a:rPr lang="ja-JP" altLang="en-US" sz="800" dirty="0">
                <a:solidFill>
                  <a:schemeClr val="bg1"/>
                </a:solidFill>
                <a:latin typeface="Meiryo" charset="-128"/>
                <a:ea typeface="Meiryo" charset="-128"/>
                <a:cs typeface="Meiryo" charset="-128"/>
              </a:rPr>
              <a:t>は</a:t>
            </a:r>
            <a:r>
              <a:rPr lang="ja-JP" altLang="ja-JP" sz="800" dirty="0">
                <a:solidFill>
                  <a:schemeClr val="bg1"/>
                </a:solidFill>
                <a:latin typeface="Meiryo" charset="-128"/>
                <a:ea typeface="Meiryo" charset="-128"/>
                <a:cs typeface="Meiryo" charset="-128"/>
              </a:rPr>
              <a:t>多岐に</a:t>
            </a:r>
            <a:r>
              <a:rPr lang="ja-JP" altLang="en-US" sz="800" dirty="0">
                <a:solidFill>
                  <a:schemeClr val="bg1"/>
                </a:solidFill>
                <a:latin typeface="Meiryo" charset="-128"/>
                <a:ea typeface="Meiryo" charset="-128"/>
                <a:cs typeface="Meiryo" charset="-128"/>
              </a:rPr>
              <a:t>わたり</a:t>
            </a:r>
            <a:r>
              <a:rPr lang="ja-JP" altLang="ja-JP" sz="800" dirty="0">
                <a:solidFill>
                  <a:schemeClr val="bg1"/>
                </a:solidFill>
                <a:latin typeface="Meiryo" charset="-128"/>
                <a:ea typeface="Meiryo" charset="-128"/>
                <a:cs typeface="Meiryo" charset="-128"/>
              </a:rPr>
              <a:t>、それぞれに対応したテスト環境の準備に</a:t>
            </a:r>
            <a:r>
              <a:rPr lang="ja-JP" altLang="en-US" sz="800" dirty="0">
                <a:solidFill>
                  <a:schemeClr val="bg1"/>
                </a:solidFill>
                <a:latin typeface="Meiryo" charset="-128"/>
                <a:ea typeface="Meiryo" charset="-128"/>
                <a:cs typeface="Meiryo" charset="-128"/>
              </a:rPr>
              <a:t>手間</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各環境を準備するための知識を学ぶ</a:t>
            </a:r>
            <a:r>
              <a:rPr lang="ja-JP" altLang="en-US" sz="800" dirty="0">
                <a:solidFill>
                  <a:schemeClr val="bg1"/>
                </a:solidFill>
                <a:latin typeface="Meiryo" charset="-128"/>
                <a:ea typeface="Meiryo" charset="-128"/>
                <a:cs typeface="Meiryo" charset="-128"/>
              </a:rPr>
              <a:t>ことが</a:t>
            </a:r>
            <a:r>
              <a:rPr lang="ja-JP" altLang="ja-JP" sz="800" dirty="0">
                <a:solidFill>
                  <a:schemeClr val="bg1"/>
                </a:solidFill>
                <a:latin typeface="Meiryo" charset="-128"/>
                <a:ea typeface="Meiryo" charset="-128"/>
                <a:cs typeface="Meiryo" charset="-128"/>
              </a:rPr>
              <a:t>必要</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Docker</a:t>
            </a:r>
            <a:r>
              <a:rPr lang="ja-JP" altLang="ja-JP" sz="800" dirty="0">
                <a:solidFill>
                  <a:schemeClr val="bg1"/>
                </a:solidFill>
                <a:latin typeface="Meiryo" charset="-128"/>
                <a:ea typeface="Meiryo" charset="-128"/>
                <a:cs typeface="Meiryo" charset="-128"/>
              </a:rPr>
              <a:t>によってそうした</a:t>
            </a:r>
            <a:r>
              <a:rPr lang="ja-JP" altLang="en-US" sz="800" dirty="0">
                <a:solidFill>
                  <a:schemeClr val="bg1"/>
                </a:solidFill>
                <a:latin typeface="Meiryo" charset="-128"/>
                <a:ea typeface="Meiryo" charset="-128"/>
                <a:cs typeface="Meiryo" charset="-128"/>
              </a:rPr>
              <a:t>負担から解放され</a:t>
            </a:r>
            <a:r>
              <a:rPr lang="ja-JP" altLang="ja-JP" sz="800" dirty="0">
                <a:solidFill>
                  <a:schemeClr val="bg1"/>
                </a:solidFill>
                <a:latin typeface="Meiryo" charset="-128"/>
                <a:ea typeface="Meiryo" charset="-128"/>
                <a:cs typeface="Meiryo" charset="-128"/>
              </a:rPr>
              <a:t>、テスト環境を簡便に構築できるように</a:t>
            </a:r>
            <a:r>
              <a:rPr lang="ja-JP" altLang="en-US" sz="800" dirty="0">
                <a:solidFill>
                  <a:schemeClr val="bg1"/>
                </a:solidFill>
                <a:latin typeface="Meiryo" charset="-128"/>
                <a:ea typeface="Meiryo" charset="-128"/>
                <a:cs typeface="Meiryo" charset="-128"/>
              </a:rPr>
              <a:t>なり、</a:t>
            </a:r>
            <a:r>
              <a:rPr lang="ja-JP" altLang="ja-JP" sz="800" dirty="0">
                <a:solidFill>
                  <a:schemeClr val="bg1"/>
                </a:solidFill>
                <a:latin typeface="Meiryo" charset="-128"/>
                <a:ea typeface="Meiryo" charset="-128"/>
                <a:cs typeface="Meiryo" charset="-128"/>
              </a:rPr>
              <a:t>時間とコスト</a:t>
            </a:r>
            <a:r>
              <a:rPr lang="ja-JP" altLang="en-US" sz="800" dirty="0">
                <a:solidFill>
                  <a:schemeClr val="bg1"/>
                </a:solidFill>
                <a:latin typeface="Meiryo" charset="-128"/>
                <a:ea typeface="Meiryo" charset="-128"/>
                <a:cs typeface="Meiryo" charset="-128"/>
              </a:rPr>
              <a:t>を</a:t>
            </a:r>
            <a:r>
              <a:rPr lang="ja-JP" altLang="ja-JP" sz="800" dirty="0">
                <a:solidFill>
                  <a:schemeClr val="bg1"/>
                </a:solidFill>
                <a:latin typeface="Meiryo" charset="-128"/>
                <a:ea typeface="Meiryo" charset="-128"/>
                <a:cs typeface="Meiryo" charset="-128"/>
              </a:rPr>
              <a:t>削減</a:t>
            </a:r>
            <a:r>
              <a:rPr lang="ja-JP" altLang="en-US" sz="800" dirty="0">
                <a:solidFill>
                  <a:schemeClr val="bg1"/>
                </a:solidFill>
                <a:latin typeface="Meiryo" charset="-128"/>
                <a:ea typeface="Meiryo" charset="-128"/>
                <a:cs typeface="Meiryo" charset="-128"/>
              </a:rPr>
              <a:t>できる</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546962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仮想マシンとコンテナの稼働効率</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4" name="正方形/長方形 3"/>
          <p:cNvSpPr/>
          <p:nvPr/>
        </p:nvSpPr>
        <p:spPr>
          <a:xfrm>
            <a:off x="457200"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5" name="正方形/長方形 4"/>
          <p:cNvSpPr/>
          <p:nvPr/>
        </p:nvSpPr>
        <p:spPr>
          <a:xfrm>
            <a:off x="457200"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6" name="正方形/長方形 5"/>
          <p:cNvSpPr/>
          <p:nvPr/>
        </p:nvSpPr>
        <p:spPr>
          <a:xfrm>
            <a:off x="449664"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7" name="正方形/長方形 6"/>
          <p:cNvSpPr/>
          <p:nvPr/>
        </p:nvSpPr>
        <p:spPr>
          <a:xfrm>
            <a:off x="451760"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8" name="正方形/長方形 7"/>
          <p:cNvSpPr/>
          <p:nvPr/>
        </p:nvSpPr>
        <p:spPr>
          <a:xfrm>
            <a:off x="449664"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049491"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0" name="正方形/長方形 9"/>
          <p:cNvSpPr/>
          <p:nvPr/>
        </p:nvSpPr>
        <p:spPr>
          <a:xfrm>
            <a:off x="3041952"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748817"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2" name="正方形/長方形 11"/>
          <p:cNvSpPr/>
          <p:nvPr/>
        </p:nvSpPr>
        <p:spPr>
          <a:xfrm>
            <a:off x="1741278"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1736883"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4" name="正方形/長方形 13"/>
          <p:cNvSpPr/>
          <p:nvPr/>
        </p:nvSpPr>
        <p:spPr>
          <a:xfrm>
            <a:off x="1738979"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5" name="正方形/長方形 14"/>
          <p:cNvSpPr/>
          <p:nvPr/>
        </p:nvSpPr>
        <p:spPr>
          <a:xfrm>
            <a:off x="3041952"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6" name="正方形/長方形 15"/>
          <p:cNvSpPr/>
          <p:nvPr/>
        </p:nvSpPr>
        <p:spPr>
          <a:xfrm>
            <a:off x="3044048"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7" name="正方形/長方形 16"/>
          <p:cNvSpPr/>
          <p:nvPr/>
        </p:nvSpPr>
        <p:spPr>
          <a:xfrm>
            <a:off x="4936567"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21" name="正方形/長方形 20"/>
          <p:cNvSpPr/>
          <p:nvPr/>
        </p:nvSpPr>
        <p:spPr>
          <a:xfrm>
            <a:off x="4936567" y="4722158"/>
            <a:ext cx="3754757" cy="7778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p>
          <a:p>
            <a:pPr algn="ct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4936567" y="4284600"/>
            <a:ext cx="3754757" cy="365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コンテナ管理機能</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5004048" y="5249606"/>
            <a:ext cx="360040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grpSp>
        <p:nvGrpSpPr>
          <p:cNvPr id="36" name="図形グループ 35"/>
          <p:cNvGrpSpPr/>
          <p:nvPr/>
        </p:nvGrpSpPr>
        <p:grpSpPr>
          <a:xfrm>
            <a:off x="4930414" y="3293861"/>
            <a:ext cx="715550" cy="904465"/>
            <a:chOff x="4936567" y="2924944"/>
            <a:chExt cx="715550" cy="904465"/>
          </a:xfrm>
        </p:grpSpPr>
        <p:sp>
          <p:nvSpPr>
            <p:cNvPr id="31" name="正方形/長方形 30"/>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9" name="正方形/長方形 1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20" name="正方形/長方形 1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33" name="正方形/長方形 3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35" name="テキスト ボックス 34"/>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37" name="図形グループ 36"/>
          <p:cNvGrpSpPr/>
          <p:nvPr/>
        </p:nvGrpSpPr>
        <p:grpSpPr>
          <a:xfrm>
            <a:off x="7208203" y="3292819"/>
            <a:ext cx="715550" cy="904465"/>
            <a:chOff x="4936567" y="2924944"/>
            <a:chExt cx="715550" cy="904465"/>
          </a:xfrm>
        </p:grpSpPr>
        <p:sp>
          <p:nvSpPr>
            <p:cNvPr id="38" name="正方形/長方形 3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39" name="正方形/長方形 3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0" name="正方形/長方形 3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41" name="正方形/長方形 4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2" name="テキスト ボックス 4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3" name="図形グループ 42"/>
          <p:cNvGrpSpPr/>
          <p:nvPr/>
        </p:nvGrpSpPr>
        <p:grpSpPr>
          <a:xfrm>
            <a:off x="5687547" y="3292819"/>
            <a:ext cx="715550" cy="904465"/>
            <a:chOff x="4936567" y="2924944"/>
            <a:chExt cx="715550" cy="904465"/>
          </a:xfrm>
        </p:grpSpPr>
        <p:sp>
          <p:nvSpPr>
            <p:cNvPr id="44" name="正方形/長方形 4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45" name="正方形/長方形 4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6" name="正方形/長方形 4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47" name="正方形/長方形 4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8" name="テキスト ボックス 4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9" name="図形グループ 48"/>
          <p:cNvGrpSpPr/>
          <p:nvPr/>
        </p:nvGrpSpPr>
        <p:grpSpPr>
          <a:xfrm>
            <a:off x="7969932" y="3291992"/>
            <a:ext cx="715550" cy="904465"/>
            <a:chOff x="4936567" y="2924944"/>
            <a:chExt cx="715550" cy="904465"/>
          </a:xfrm>
        </p:grpSpPr>
        <p:sp>
          <p:nvSpPr>
            <p:cNvPr id="50" name="正方形/長方形 4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1" name="正方形/長方形 5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2" name="正方形/長方形 5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3" name="正方形/長方形 5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54" name="テキスト ボックス 5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55" name="図形グループ 54"/>
          <p:cNvGrpSpPr/>
          <p:nvPr/>
        </p:nvGrpSpPr>
        <p:grpSpPr>
          <a:xfrm>
            <a:off x="6446473" y="3292819"/>
            <a:ext cx="715550" cy="904465"/>
            <a:chOff x="4936567" y="2924944"/>
            <a:chExt cx="715550" cy="904465"/>
          </a:xfrm>
        </p:grpSpPr>
        <p:sp>
          <p:nvSpPr>
            <p:cNvPr id="56" name="正方形/長方形 5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7" name="正方形/長方形 5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8" name="正方形/長方形 5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9" name="正方形/長方形 5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0" name="テキスト ボックス 5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1" name="図形グループ 60"/>
          <p:cNvGrpSpPr/>
          <p:nvPr/>
        </p:nvGrpSpPr>
        <p:grpSpPr>
          <a:xfrm>
            <a:off x="4930413" y="2353512"/>
            <a:ext cx="715550" cy="904465"/>
            <a:chOff x="4936567" y="2924944"/>
            <a:chExt cx="715550" cy="904465"/>
          </a:xfrm>
        </p:grpSpPr>
        <p:sp>
          <p:nvSpPr>
            <p:cNvPr id="62" name="正方形/長方形 6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3" name="正方形/長方形 6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64" name="正方形/長方形 6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65" name="正方形/長方形 6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6" name="テキスト ボックス 6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7" name="図形グループ 66"/>
          <p:cNvGrpSpPr/>
          <p:nvPr/>
        </p:nvGrpSpPr>
        <p:grpSpPr>
          <a:xfrm>
            <a:off x="7208202" y="2352470"/>
            <a:ext cx="715550" cy="904465"/>
            <a:chOff x="4936567" y="2924944"/>
            <a:chExt cx="715550" cy="904465"/>
          </a:xfrm>
        </p:grpSpPr>
        <p:sp>
          <p:nvSpPr>
            <p:cNvPr id="68" name="正方形/長方形 6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9" name="正方形/長方形 6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0" name="正方形/長方形 6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71" name="正方形/長方形 7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2" name="テキスト ボックス 7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3" name="図形グループ 72"/>
          <p:cNvGrpSpPr/>
          <p:nvPr/>
        </p:nvGrpSpPr>
        <p:grpSpPr>
          <a:xfrm>
            <a:off x="5687546" y="2352470"/>
            <a:ext cx="715550" cy="904465"/>
            <a:chOff x="4936567" y="2924944"/>
            <a:chExt cx="715550" cy="904465"/>
          </a:xfrm>
        </p:grpSpPr>
        <p:sp>
          <p:nvSpPr>
            <p:cNvPr id="74" name="正方形/長方形 7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75" name="正方形/長方形 7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6" name="正方形/長方形 7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77" name="正方形/長方形 7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8" name="テキスト ボックス 7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9" name="図形グループ 78"/>
          <p:cNvGrpSpPr/>
          <p:nvPr/>
        </p:nvGrpSpPr>
        <p:grpSpPr>
          <a:xfrm>
            <a:off x="7969931" y="2351643"/>
            <a:ext cx="715550" cy="904465"/>
            <a:chOff x="4936567" y="2924944"/>
            <a:chExt cx="715550" cy="904465"/>
          </a:xfrm>
        </p:grpSpPr>
        <p:sp>
          <p:nvSpPr>
            <p:cNvPr id="80" name="正方形/長方形 7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1" name="正方形/長方形 8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2" name="正方形/長方形 8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3" name="正方形/長方形 8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84" name="テキスト ボックス 8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85" name="図形グループ 84"/>
          <p:cNvGrpSpPr/>
          <p:nvPr/>
        </p:nvGrpSpPr>
        <p:grpSpPr>
          <a:xfrm>
            <a:off x="6446472" y="2352470"/>
            <a:ext cx="715550" cy="904465"/>
            <a:chOff x="4936567" y="2924944"/>
            <a:chExt cx="715550" cy="904465"/>
          </a:xfrm>
        </p:grpSpPr>
        <p:sp>
          <p:nvSpPr>
            <p:cNvPr id="86" name="正方形/長方形 8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7" name="正方形/長方形 8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8" name="正方形/長方形 8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9" name="正方形/長方形 8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0" name="テキスト ボックス 8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1" name="図形グループ 90"/>
          <p:cNvGrpSpPr/>
          <p:nvPr/>
        </p:nvGrpSpPr>
        <p:grpSpPr>
          <a:xfrm>
            <a:off x="4930412" y="1414645"/>
            <a:ext cx="715550" cy="904465"/>
            <a:chOff x="4936567" y="2924944"/>
            <a:chExt cx="715550" cy="904465"/>
          </a:xfrm>
        </p:grpSpPr>
        <p:sp>
          <p:nvSpPr>
            <p:cNvPr id="92" name="正方形/長方形 9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3" name="正方形/長方形 9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94" name="正方形/長方形 9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95" name="正方形/長方形 9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6" name="テキスト ボックス 9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7" name="図形グループ 96"/>
          <p:cNvGrpSpPr/>
          <p:nvPr/>
        </p:nvGrpSpPr>
        <p:grpSpPr>
          <a:xfrm>
            <a:off x="7208201" y="1413603"/>
            <a:ext cx="715550" cy="904465"/>
            <a:chOff x="4936567" y="2924944"/>
            <a:chExt cx="715550" cy="904465"/>
          </a:xfrm>
        </p:grpSpPr>
        <p:sp>
          <p:nvSpPr>
            <p:cNvPr id="98" name="正方形/長方形 9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9" name="正方形/長方形 9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0" name="正方形/長方形 9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01" name="正方形/長方形 10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2" name="テキスト ボックス 10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3" name="図形グループ 102"/>
          <p:cNvGrpSpPr/>
          <p:nvPr/>
        </p:nvGrpSpPr>
        <p:grpSpPr>
          <a:xfrm>
            <a:off x="5687545" y="1413603"/>
            <a:ext cx="715550" cy="904465"/>
            <a:chOff x="4936567" y="2924944"/>
            <a:chExt cx="715550" cy="904465"/>
          </a:xfrm>
        </p:grpSpPr>
        <p:sp>
          <p:nvSpPr>
            <p:cNvPr id="104" name="正方形/長方形 10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05" name="正方形/長方形 10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6" name="正方形/長方形 10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107" name="正方形/長方形 10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8" name="テキスト ボックス 10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9" name="図形グループ 108"/>
          <p:cNvGrpSpPr/>
          <p:nvPr/>
        </p:nvGrpSpPr>
        <p:grpSpPr>
          <a:xfrm>
            <a:off x="7969930" y="1412776"/>
            <a:ext cx="715550" cy="904465"/>
            <a:chOff x="4936567" y="2924944"/>
            <a:chExt cx="715550" cy="904465"/>
          </a:xfrm>
        </p:grpSpPr>
        <p:sp>
          <p:nvSpPr>
            <p:cNvPr id="110" name="正方形/長方形 10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1" name="正方形/長方形 11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2" name="正方形/長方形 11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3" name="正方形/長方形 11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14" name="テキスト ボックス 11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15" name="図形グループ 114"/>
          <p:cNvGrpSpPr/>
          <p:nvPr/>
        </p:nvGrpSpPr>
        <p:grpSpPr>
          <a:xfrm>
            <a:off x="6446471" y="1413603"/>
            <a:ext cx="715550" cy="904465"/>
            <a:chOff x="4936567" y="2924944"/>
            <a:chExt cx="715550" cy="904465"/>
          </a:xfrm>
        </p:grpSpPr>
        <p:sp>
          <p:nvSpPr>
            <p:cNvPr id="116" name="正方形/長方形 11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7" name="正方形/長方形 11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8" name="正方形/長方形 11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9" name="正方形/長方形 11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0" name="テキスト ボックス 11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sp>
        <p:nvSpPr>
          <p:cNvPr id="121" name="正方形/長方形 120"/>
          <p:cNvSpPr/>
          <p:nvPr/>
        </p:nvSpPr>
        <p:spPr>
          <a:xfrm>
            <a:off x="520797" y="3609978"/>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2" name="正方形/長方形 121"/>
          <p:cNvSpPr/>
          <p:nvPr/>
        </p:nvSpPr>
        <p:spPr>
          <a:xfrm>
            <a:off x="1821461"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3" name="正方形/長方形 122"/>
          <p:cNvSpPr/>
          <p:nvPr/>
        </p:nvSpPr>
        <p:spPr>
          <a:xfrm>
            <a:off x="3122135"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5" name="正方形/長方形 124"/>
          <p:cNvSpPr/>
          <p:nvPr/>
        </p:nvSpPr>
        <p:spPr>
          <a:xfrm>
            <a:off x="520797"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6" name="正方形/長方形 125"/>
          <p:cNvSpPr/>
          <p:nvPr/>
        </p:nvSpPr>
        <p:spPr>
          <a:xfrm>
            <a:off x="3112724"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7" name="正方形/長方形 126"/>
          <p:cNvSpPr/>
          <p:nvPr/>
        </p:nvSpPr>
        <p:spPr>
          <a:xfrm>
            <a:off x="1831628"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9" name="テキスト ボックス 128"/>
          <p:cNvSpPr txBox="1"/>
          <p:nvPr/>
        </p:nvSpPr>
        <p:spPr>
          <a:xfrm>
            <a:off x="6269857" y="949665"/>
            <a:ext cx="1107997" cy="369332"/>
          </a:xfrm>
          <a:prstGeom prst="rect">
            <a:avLst/>
          </a:prstGeom>
          <a:noFill/>
        </p:spPr>
        <p:txBody>
          <a:bodyPr wrap="none" rtlCol="0">
            <a:spAutoFit/>
          </a:bodyPr>
          <a:lstStyle/>
          <a:p>
            <a:pPr algn="ctr"/>
            <a:r>
              <a:rPr lang="ja-JP" altLang="en-US">
                <a:solidFill>
                  <a:schemeClr val="accent6">
                    <a:lumMod val="75000"/>
                  </a:schemeClr>
                </a:solidFill>
                <a:latin typeface="Meiryo" charset="-128"/>
                <a:ea typeface="Meiryo" charset="-128"/>
                <a:cs typeface="Meiryo" charset="-128"/>
              </a:rPr>
              <a:t>コンテナ</a:t>
            </a:r>
            <a:endParaRPr kumimoji="1" lang="ja-JP" altLang="en-US" dirty="0">
              <a:solidFill>
                <a:schemeClr val="accent6">
                  <a:lumMod val="75000"/>
                </a:schemeClr>
              </a:solidFill>
              <a:latin typeface="Meiryo" charset="-128"/>
              <a:ea typeface="Meiryo" charset="-128"/>
              <a:cs typeface="Meiryo" charset="-128"/>
            </a:endParaRPr>
          </a:p>
        </p:txBody>
      </p:sp>
      <p:sp>
        <p:nvSpPr>
          <p:cNvPr id="130" name="テキスト ボックス 129"/>
          <p:cNvSpPr txBox="1"/>
          <p:nvPr/>
        </p:nvSpPr>
        <p:spPr>
          <a:xfrm>
            <a:off x="1670803" y="949884"/>
            <a:ext cx="1338829" cy="369332"/>
          </a:xfrm>
          <a:prstGeom prst="rect">
            <a:avLst/>
          </a:prstGeom>
          <a:noFill/>
        </p:spPr>
        <p:txBody>
          <a:bodyPr wrap="none" rtlCol="0">
            <a:spAutoFit/>
          </a:bodyPr>
          <a:lstStyle/>
          <a:p>
            <a:pPr algn="ctr"/>
            <a:r>
              <a:rPr lang="ja-JP" altLang="en-US">
                <a:solidFill>
                  <a:srgbClr val="009051"/>
                </a:solidFill>
                <a:latin typeface="Meiryo" charset="-128"/>
                <a:ea typeface="Meiryo" charset="-128"/>
                <a:cs typeface="Meiryo" charset="-128"/>
              </a:rPr>
              <a:t>仮想マシン</a:t>
            </a:r>
            <a:endParaRPr kumimoji="1" lang="ja-JP" altLang="en-US">
              <a:solidFill>
                <a:srgbClr val="009051"/>
              </a:solidFill>
              <a:latin typeface="Meiryo" charset="-128"/>
              <a:ea typeface="Meiryo" charset="-128"/>
              <a:cs typeface="Meiryo" charset="-128"/>
            </a:endParaRPr>
          </a:p>
        </p:txBody>
      </p:sp>
    </p:spTree>
    <p:extLst>
      <p:ext uri="{BB962C8B-B14F-4D97-AF65-F5344CB8AC3E}">
        <p14:creationId xmlns:p14="http://schemas.microsoft.com/office/powerpoint/2010/main" val="203251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33</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ネットワーク</a:t>
            </a: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a:solidFill>
                  <a:srgbClr val="0000FF"/>
                </a:solidFill>
              </a:rPr>
              <a:t>クライアント</a:t>
            </a:r>
            <a:r>
              <a:rPr kumimoji="1" lang="en-US" altLang="ja-JP" sz="1400" dirty="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a:solidFill>
                  <a:srgbClr val="FFFFFF"/>
                </a:solidFill>
              </a:rPr>
              <a:t>デスクトップ画面</a:t>
            </a: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メモリー</a:t>
            </a: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ストレージ</a:t>
            </a: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ハイパーバイザー</a:t>
            </a: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プロセッサー</a:t>
            </a: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a:solidFill>
                  <a:srgbClr val="0000FF"/>
                </a:solidFill>
              </a:rPr>
              <a:t>クライアント</a:t>
            </a:r>
            <a:r>
              <a:rPr lang="en-US" altLang="ja-JP" sz="1400" dirty="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メモリー</a:t>
            </a: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ストレージ</a:t>
            </a: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プロセッサー</a:t>
            </a: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ターミナル・モニター</a:t>
            </a: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作成</a:t>
            </a: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a:solidFill>
                  <a:srgbClr val="0000FF"/>
                </a:solidFill>
              </a:rPr>
              <a:t>クライアント</a:t>
            </a:r>
            <a:r>
              <a:rPr kumimoji="1" lang="en-US" altLang="ja-JP" sz="1400" dirty="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a:solidFill>
                  <a:srgbClr val="FFFFFF"/>
                </a:solidFill>
              </a:rPr>
              <a:t>デスクトップ画面</a:t>
            </a: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a:solidFill>
                  <a:srgbClr val="0000FF"/>
                </a:solidFill>
              </a:rPr>
              <a:t>クライアント</a:t>
            </a:r>
            <a:r>
              <a:rPr lang="en-US" altLang="ja-JP" sz="1400" dirty="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デスクトップ仮想化</a:t>
            </a: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a:solidFill>
                  <a:srgbClr val="7F7F7F"/>
                </a:solidFill>
              </a:rPr>
              <a:t>アプリケーション仮想化</a:t>
            </a:r>
          </a:p>
        </p:txBody>
      </p:sp>
    </p:spTree>
    <p:extLst>
      <p:ext uri="{BB962C8B-B14F-4D97-AF65-F5344CB8AC3E}">
        <p14:creationId xmlns:p14="http://schemas.microsoft.com/office/powerpoint/2010/main" val="247108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ネットワーク</a:t>
            </a: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a:solidFill>
                  <a:srgbClr val="0000FF"/>
                </a:solidFill>
              </a:rPr>
              <a:t>シンクライアント</a:t>
            </a: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メモリー</a:t>
            </a: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ストレージ</a:t>
            </a: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ハイパーバイザー</a:t>
            </a: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プロセッサー</a:t>
            </a: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a:solidFill>
                  <a:srgbClr val="0000FF"/>
                </a:solidFill>
              </a:rPr>
              <a:t>シンクライアント</a:t>
            </a: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ストレージ</a:t>
            </a: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a:solidFill>
                  <a:srgbClr val="FFFFFF"/>
                </a:solidFill>
              </a:rPr>
              <a:t>アプリケーション</a:t>
            </a: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a:t>
            </a: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データと</a:t>
            </a:r>
            <a:r>
              <a:rPr lang="ja-JP" altLang="en-US" sz="1200" dirty="0">
                <a:solidFill>
                  <a:srgbClr val="FFFFFF"/>
                </a:solidFill>
                <a:latin typeface="ＭＳ Ｐゴシック"/>
                <a:ea typeface="ＭＳ Ｐゴシック"/>
                <a:cs typeface="ＭＳ Ｐゴシック"/>
              </a:rPr>
              <a:t>プログラムの</a:t>
            </a:r>
            <a:r>
              <a:rPr kumimoji="1" lang="ja-JP" altLang="en-US" sz="1200" dirty="0">
                <a:solidFill>
                  <a:srgbClr val="FFFFFF"/>
                </a:solidFill>
                <a:latin typeface="ＭＳ Ｐゴシック"/>
                <a:ea typeface="ＭＳ Ｐゴシック"/>
                <a:cs typeface="ＭＳ Ｐゴシック"/>
              </a:rPr>
              <a:t>保管</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プログラムの実行</a:t>
            </a: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は、</a:t>
            </a:r>
            <a:r>
              <a:rPr kumimoji="1" lang="en-US" altLang="ja-JP" sz="1200" dirty="0">
                <a:solidFill>
                  <a:srgbClr val="FFFFFF"/>
                </a:solidFill>
                <a:latin typeface="ＭＳ Ｐゴシック"/>
                <a:ea typeface="ＭＳ Ｐゴシック"/>
                <a:cs typeface="ＭＳ Ｐゴシック"/>
              </a:rPr>
              <a:t>PC</a:t>
            </a:r>
            <a:r>
              <a:rPr kumimoji="1" lang="ja-JP" altLang="en-US" sz="1200" dirty="0">
                <a:solidFill>
                  <a:srgbClr val="FFFFFF"/>
                </a:solidFill>
                <a:latin typeface="ＭＳ Ｐゴシック"/>
                <a:ea typeface="ＭＳ Ｐゴシック"/>
                <a:cs typeface="ＭＳ Ｐゴシック"/>
              </a:rPr>
              <a:t>内にて処理</a:t>
            </a: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データと</a:t>
            </a:r>
            <a:r>
              <a:rPr lang="ja-JP" altLang="en-US" sz="1200" dirty="0">
                <a:solidFill>
                  <a:srgbClr val="FFFFFF"/>
                </a:solidFill>
                <a:latin typeface="ＭＳ Ｐゴシック"/>
                <a:ea typeface="ＭＳ Ｐゴシック"/>
                <a:cs typeface="ＭＳ Ｐゴシック"/>
              </a:rPr>
              <a:t>プログラムの</a:t>
            </a:r>
            <a:r>
              <a:rPr kumimoji="1" lang="ja-JP" altLang="en-US" sz="1200" dirty="0">
                <a:solidFill>
                  <a:srgbClr val="FFFFFF"/>
                </a:solidFill>
                <a:latin typeface="ＭＳ Ｐゴシック"/>
                <a:ea typeface="ＭＳ Ｐゴシック"/>
                <a:cs typeface="ＭＳ Ｐゴシック"/>
              </a:rPr>
              <a:t>保管</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プログラムの実行</a:t>
            </a: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は、サーバー内にて処理</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シンクライアントは</a:t>
            </a:r>
            <a:endParaRPr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1069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　　　インターネット</a:t>
            </a: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ブラウザ</a:t>
            </a: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a:solidFill>
                  <a:srgbClr val="FFFFFF"/>
                </a:solidFill>
              </a:rPr>
              <a:t>クラウドサービス</a:t>
            </a: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a:t>Google Apps for work</a:t>
            </a:r>
            <a:r>
              <a:rPr kumimoji="1" lang="ja-JP" altLang="en-US" sz="1200" dirty="0"/>
              <a:t>など</a:t>
            </a:r>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a:solidFill>
                  <a:srgbClr val="0000FF"/>
                </a:solidFill>
              </a:rPr>
              <a:t>Chromebook</a:t>
            </a:r>
            <a:r>
              <a:rPr lang="en-US" altLang="ja-JP" sz="1400" dirty="0">
                <a:solidFill>
                  <a:srgbClr val="0000FF"/>
                </a:solidFill>
              </a:rPr>
              <a:t> </a:t>
            </a:r>
            <a:r>
              <a:rPr kumimoji="1" lang="en-US" altLang="ja-JP" sz="1400" dirty="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161030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クライアント仮想化</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a:solidFill>
                  <a:srgbClr val="0000CC"/>
                </a:solidFill>
                <a:latin typeface="Arial"/>
                <a:ea typeface="HGP創英角ｺﾞｼｯｸUB" pitchFamily="50" charset="-128"/>
                <a:cs typeface="Arial"/>
              </a:rPr>
              <a:t>（アプリケーション方式）</a:t>
            </a:r>
            <a:endParaRPr kumimoji="1" lang="ja-JP" altLang="en-US" sz="1400" dirty="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a:latin typeface="+mn-ea"/>
                <a:cs typeface="Arial"/>
              </a:rPr>
              <a:t>ハードウェア</a:t>
            </a:r>
            <a:endParaRPr lang="en-US" altLang="ja-JP" dirty="0">
              <a:latin typeface="+mn-ea"/>
              <a:cs typeface="Arial"/>
            </a:endParaRPr>
          </a:p>
          <a:p>
            <a:pPr algn="ctr"/>
            <a:endParaRPr lang="en-US" altLang="ja-JP" dirty="0">
              <a:latin typeface="+mn-ea"/>
              <a:cs typeface="Arial"/>
            </a:endParaRPr>
          </a:p>
          <a:p>
            <a:pPr algn="ctr"/>
            <a:endParaRPr lang="en-US" altLang="ja-JP" dirty="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a:solidFill>
                  <a:srgbClr val="0000CC"/>
                </a:solidFill>
                <a:latin typeface="+mn-ea"/>
                <a:cs typeface="Arial"/>
              </a:rPr>
              <a:t>クライアント</a:t>
            </a:r>
            <a:r>
              <a:rPr kumimoji="1" lang="en-US" altLang="ja-JP" sz="1800" dirty="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a:solidFill>
                  <a:schemeClr val="bg1"/>
                </a:solidFill>
                <a:latin typeface="+mn-ea"/>
                <a:cs typeface="Arial"/>
              </a:rPr>
              <a:t>オペレーティング・システム</a:t>
            </a:r>
            <a:endParaRPr lang="en-US" altLang="ja-JP" sz="1400" dirty="0">
              <a:solidFill>
                <a:schemeClr val="bg1"/>
              </a:solidFill>
              <a:latin typeface="+mn-ea"/>
              <a:cs typeface="Arial"/>
            </a:endParaRPr>
          </a:p>
          <a:p>
            <a:pPr algn="ctr">
              <a:lnSpc>
                <a:spcPts val="1400"/>
              </a:lnSpc>
            </a:pPr>
            <a:r>
              <a:rPr lang="ja-JP" altLang="en-US" sz="1000" dirty="0">
                <a:solidFill>
                  <a:schemeClr val="bg1"/>
                </a:solidFill>
                <a:latin typeface="+mn-ea"/>
                <a:cs typeface="Arial"/>
              </a:rPr>
              <a:t>（ホストＯＳ）</a:t>
            </a: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a:solidFill>
                  <a:schemeClr val="bg1"/>
                </a:solidFill>
                <a:latin typeface="+mn-ea"/>
                <a:cs typeface="Arial"/>
              </a:rPr>
              <a:t>ＯＳ</a:t>
            </a:r>
            <a:endParaRPr lang="en-US" altLang="ja-JP" sz="1400" dirty="0">
              <a:solidFill>
                <a:schemeClr val="bg1"/>
              </a:solidFill>
              <a:latin typeface="+mn-ea"/>
              <a:cs typeface="Arial"/>
            </a:endParaRPr>
          </a:p>
          <a:p>
            <a:pPr algn="ctr">
              <a:lnSpc>
                <a:spcPts val="1400"/>
              </a:lnSpc>
            </a:pPr>
            <a:r>
              <a:rPr lang="ja-JP" altLang="en-US" sz="800" dirty="0">
                <a:solidFill>
                  <a:schemeClr val="bg1"/>
                </a:solidFill>
                <a:latin typeface="+mn-ea"/>
                <a:cs typeface="Arial"/>
              </a:rPr>
              <a:t>（ゲストＯＳ）</a:t>
            </a: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a:solidFill>
                  <a:srgbClr val="0000CC"/>
                </a:solidFill>
                <a:latin typeface="Arial"/>
                <a:ea typeface="HGP創英角ｺﾞｼｯｸUB" pitchFamily="50" charset="-128"/>
                <a:cs typeface="Arial"/>
              </a:rPr>
              <a:t>（ハイパーバイザー方式）</a:t>
            </a:r>
            <a:endParaRPr kumimoji="1" lang="ja-JP" altLang="en-US" sz="1400" dirty="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a:solidFill>
                  <a:schemeClr val="bg1"/>
                </a:solidFill>
                <a:latin typeface="+mn-ea"/>
                <a:cs typeface="Arial"/>
              </a:rPr>
              <a:t>仮想化ソフトウェア</a:t>
            </a:r>
            <a:br>
              <a:rPr lang="en-US" altLang="ja-JP" sz="1400" dirty="0">
                <a:solidFill>
                  <a:schemeClr val="bg1"/>
                </a:solidFill>
                <a:latin typeface="+mn-ea"/>
                <a:cs typeface="Arial"/>
              </a:rPr>
            </a:br>
            <a:r>
              <a:rPr lang="en-US" altLang="ja-JP" sz="1000" dirty="0">
                <a:solidFill>
                  <a:schemeClr val="bg1"/>
                </a:solidFill>
                <a:latin typeface="+mn-ea"/>
                <a:cs typeface="Arial"/>
              </a:rPr>
              <a:t>(</a:t>
            </a:r>
            <a:r>
              <a:rPr lang="ja-JP" altLang="en-US" sz="1000" dirty="0">
                <a:solidFill>
                  <a:schemeClr val="bg1"/>
                </a:solidFill>
                <a:latin typeface="+mn-ea"/>
                <a:cs typeface="Arial"/>
              </a:rPr>
              <a:t>ハイパーバイザー</a:t>
            </a:r>
            <a:r>
              <a:rPr lang="en-US" altLang="ja-JP" sz="1000" dirty="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a:latin typeface="+mn-ea"/>
                <a:cs typeface="Arial"/>
              </a:rPr>
              <a:t>ハードウェア</a:t>
            </a:r>
            <a:endParaRPr lang="en-US" altLang="ja-JP" dirty="0">
              <a:latin typeface="+mn-ea"/>
              <a:cs typeface="Arial"/>
            </a:endParaRPr>
          </a:p>
          <a:p>
            <a:pPr algn="ctr"/>
            <a:endParaRPr lang="en-US" altLang="ja-JP" dirty="0">
              <a:latin typeface="+mn-ea"/>
              <a:cs typeface="Arial"/>
            </a:endParaRPr>
          </a:p>
          <a:p>
            <a:pPr algn="ctr"/>
            <a:endParaRPr lang="en-US" altLang="ja-JP" dirty="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a:solidFill>
                  <a:srgbClr val="0000CC"/>
                </a:solidFill>
                <a:latin typeface="+mn-ea"/>
                <a:cs typeface="Arial"/>
              </a:rPr>
              <a:t>クライアント</a:t>
            </a:r>
            <a:r>
              <a:rPr kumimoji="1" lang="en-US" altLang="ja-JP" sz="1800" dirty="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a:solidFill>
                  <a:schemeClr val="bg1"/>
                </a:solidFill>
                <a:latin typeface="+mn-ea"/>
                <a:cs typeface="Arial"/>
              </a:rPr>
              <a:t>ＯＳ</a:t>
            </a: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a:solidFill>
                  <a:schemeClr val="bg1"/>
                </a:solidFill>
                <a:latin typeface="+mn-ea"/>
                <a:cs typeface="Arial"/>
              </a:rPr>
              <a:t>ＯＳ</a:t>
            </a: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Tree>
    <p:extLst>
      <p:ext uri="{BB962C8B-B14F-4D97-AF65-F5344CB8AC3E}">
        <p14:creationId xmlns:p14="http://schemas.microsoft.com/office/powerpoint/2010/main" val="1723554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a:t>）</a:t>
            </a:r>
            <a:r>
              <a:rPr lang="ja-JP" altLang="en-US" dirty="0"/>
              <a:t>による</a:t>
            </a:r>
            <a:endParaRPr lang="en-US" altLang="ja-JP" dirty="0"/>
          </a:p>
          <a:p>
            <a:pPr algn="ct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15433597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ストレージ仮想化</a:t>
            </a:r>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ブロック仮想化</a:t>
            </a: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a:solidFill>
                  <a:schemeClr val="bg1"/>
                </a:solidFill>
                <a:latin typeface="メイリオ"/>
                <a:ea typeface="メイリオ"/>
                <a:cs typeface="メイリオ"/>
              </a:rPr>
              <a:t>未使用領域</a:t>
            </a:r>
            <a:endParaRPr lang="en-US" altLang="ja-JP" sz="1200" dirty="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シンプロビジョニング</a:t>
              </a: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容量の仮想化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a:solidFill>
                    <a:schemeClr val="bg1"/>
                  </a:solidFill>
                  <a:latin typeface="メイリオ"/>
                  <a:ea typeface="メイリオ"/>
                  <a:cs typeface="メイリオ"/>
                </a:rPr>
                <a:t>未使用領域</a:t>
              </a:r>
              <a:endParaRPr lang="en-US" altLang="ja-JP" sz="1200" dirty="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必要な時に</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追加</a:t>
              </a: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重複排除</a:t>
              </a: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データ容量の削減</a:t>
              </a: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重複</a:t>
              </a:r>
              <a:r>
                <a:rPr kumimoji="1" lang="ja-JP" altLang="en-US" sz="100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3206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a:ea typeface="ＭＳ Ｐゴシック" pitchFamily="50" charset="-128"/>
              </a:rPr>
              <a:t>SDN</a:t>
            </a:r>
            <a:r>
              <a:rPr lang="ja-JP" altLang="en-US" sz="2800" dirty="0">
                <a:ea typeface="ＭＳ Ｐゴシック" pitchFamily="50" charset="-128"/>
              </a:rPr>
              <a:t>（</a:t>
            </a:r>
            <a:r>
              <a:rPr lang="en-US" altLang="ja-JP" sz="2800" dirty="0">
                <a:ea typeface="ＭＳ Ｐゴシック" pitchFamily="50" charset="-128"/>
              </a:rPr>
              <a:t>Software Defined Networking</a:t>
            </a:r>
            <a:r>
              <a:rPr lang="ja-JP" altLang="en-US" sz="2800" dirty="0">
                <a:ea typeface="ＭＳ Ｐゴシック" pitchFamily="50" charset="-128"/>
              </a:rPr>
              <a:t>）</a:t>
            </a: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物理</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物理</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物理</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a:solidFill>
                  <a:schemeClr val="tx1">
                    <a:lumMod val="50000"/>
                    <a:lumOff val="50000"/>
                  </a:schemeClr>
                </a:solidFill>
              </a:rPr>
              <a:t>従来のネットワーク</a:t>
            </a: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ＭＳ Ｐゴシック"/>
                  <a:ea typeface="ＭＳ Ｐゴシック"/>
                  <a:cs typeface="ＭＳ Ｐゴシック"/>
                </a:rPr>
                <a:t>仮想化</a:t>
              </a: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仮想</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仮想</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仮想</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kumimoji="1" lang="en-US" altLang="ja-JP" sz="1200" dirty="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物理</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a:t>集中</a:t>
              </a:r>
              <a:r>
                <a:rPr kumimoji="1" lang="ja-JP" altLang="en-US" sz="1200" dirty="0"/>
                <a:t>制御</a:t>
              </a:r>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571311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a:solidFill>
                  <a:schemeClr val="bg1"/>
                </a:solidFill>
                <a:latin typeface="ＤＦＰ太丸ゴシック体"/>
                <a:ea typeface="ＤＦＰ太丸ゴシック体"/>
                <a:cs typeface="ＤＦＰ太丸ゴシック体"/>
              </a:rPr>
              <a:t>仮想</a:t>
            </a: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a:solidFill>
                  <a:schemeClr val="bg1"/>
                </a:solidFill>
                <a:latin typeface="Arial Black"/>
                <a:cs typeface="Arial Black"/>
              </a:rPr>
              <a:t>virtual</a:t>
            </a: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a:solidFill>
                    <a:srgbClr val="0000FF"/>
                  </a:solidFill>
                  <a:effectLst/>
                </a:rPr>
                <a:t>表面または名目上はそうでないが</a:t>
              </a:r>
              <a:endParaRPr lang="en-US" altLang="ja-JP" sz="2400" dirty="0">
                <a:solidFill>
                  <a:srgbClr val="0000FF"/>
                </a:solidFill>
                <a:effectLst/>
              </a:endParaRPr>
            </a:p>
            <a:p>
              <a:pPr algn="ctr">
                <a:spcBef>
                  <a:spcPts val="0"/>
                </a:spcBef>
              </a:pPr>
              <a:r>
                <a:rPr lang="ja-JP" altLang="en-US" sz="2800" b="1">
                  <a:solidFill>
                    <a:srgbClr val="0000FF"/>
                  </a:solidFill>
                  <a:effectLst/>
                </a:rPr>
                <a:t>実質的には</a:t>
              </a:r>
              <a:r>
                <a:rPr lang="ja-JP" altLang="en-US" sz="2800" b="1" u="sng">
                  <a:solidFill>
                    <a:srgbClr val="0000FF"/>
                  </a:solidFill>
                  <a:effectLst/>
                </a:rPr>
                <a:t>本物と同じ</a:t>
              </a:r>
              <a:endParaRPr lang="en-US" altLang="ja-JP" sz="2800" b="1" u="sng"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a:t>「仮想化」の本当の意味</a:t>
            </a:r>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a:solidFill>
                    <a:srgbClr val="FFFFFF"/>
                  </a:solidFill>
                  <a:latin typeface="ＤＦＰ太丸ゴシック体"/>
                  <a:ea typeface="ＤＦＰ太丸ゴシック体"/>
                  <a:cs typeface="ＤＦＰ太丸ゴシック体"/>
                </a:rPr>
                <a:t>仮想化</a:t>
              </a:r>
              <a:endParaRPr kumimoji="1" lang="en-US" altLang="ja-JP" sz="6000" dirty="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b="1">
                  <a:solidFill>
                    <a:srgbClr val="0000FF"/>
                  </a:solidFill>
                </a:rPr>
                <a:t>実質的には</a:t>
              </a:r>
              <a:r>
                <a:rPr lang="ja-JP" altLang="en-US" sz="2800" b="1" u="sng">
                  <a:solidFill>
                    <a:srgbClr val="0000FF"/>
                  </a:solidFill>
                </a:rPr>
                <a:t>本物と同じ</a:t>
              </a:r>
              <a:endParaRPr lang="en-US" altLang="ja-JP" sz="2800" b="1" u="sng" dirty="0">
                <a:solidFill>
                  <a:srgbClr val="0000FF"/>
                </a:solidFill>
              </a:endParaRPr>
            </a:p>
            <a:p>
              <a:pPr algn="ctr"/>
              <a:r>
                <a:rPr lang="ja-JP" altLang="en-US" sz="2800">
                  <a:solidFill>
                    <a:srgbClr val="0000FF"/>
                  </a:solidFill>
                </a:rPr>
                <a:t>ことをできるようにする仕組み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日本語での語感</a:t>
            </a:r>
            <a:endParaRPr kumimoji="1" lang="en-US" altLang="ja-JP" sz="1600" dirty="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a:solidFill>
                  <a:srgbClr val="FFFFFF"/>
                </a:solidFill>
                <a:latin typeface="ＭＳ Ｐゴシック"/>
                <a:ea typeface="ＭＳ Ｐゴシック"/>
                <a:cs typeface="ＭＳ Ｐゴシック"/>
              </a:rPr>
              <a:t>虚像の</a:t>
            </a:r>
            <a:r>
              <a:rPr lang="en-US" altLang="ja-JP" sz="1600" dirty="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a:solidFill>
                  <a:srgbClr val="FFFFFF"/>
                </a:solidFill>
                <a:latin typeface="ＭＳ Ｐゴシック"/>
                <a:ea typeface="ＭＳ Ｐゴシック"/>
                <a:cs typeface="ＭＳ Ｐゴシック"/>
              </a:rPr>
              <a:t>実態のない</a:t>
            </a:r>
            <a:r>
              <a:rPr lang="en-US" altLang="ja-JP" sz="1600" dirty="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p>
          <a:p>
            <a:r>
              <a:rPr lang="en-US" altLang="ja-JP" dirty="0">
                <a:solidFill>
                  <a:srgbClr val="0000FF"/>
                </a:solidFill>
                <a:effectLst/>
              </a:rPr>
              <a:t>　</a:t>
            </a:r>
            <a:r>
              <a:rPr lang="ja-JP" altLang="en-US" dirty="0">
                <a:solidFill>
                  <a:srgbClr val="0000FF"/>
                </a:solidFill>
                <a:effectLst/>
              </a:rPr>
              <a:t>　</a:t>
            </a:r>
            <a:r>
              <a:rPr lang="ja-JP" altLang="en-US" sz="1800" dirty="0">
                <a:solidFill>
                  <a:srgbClr val="0000FF"/>
                </a:solidFill>
                <a:effectLst/>
              </a:rPr>
              <a:t>（約束ではないが）実際には約束も同然だった。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p>
          <a:p>
            <a:r>
              <a:rPr lang="ja-JP" altLang="en-US" sz="1800" dirty="0">
                <a:solidFill>
                  <a:srgbClr val="0000FF"/>
                </a:solidFill>
                <a:effectLst/>
              </a:rPr>
              <a:t>　　彼はその運動の事実上の指導者だった。</a:t>
            </a:r>
          </a:p>
        </p:txBody>
      </p:sp>
    </p:spTree>
    <p:extLst>
      <p:ext uri="{BB962C8B-B14F-4D97-AF65-F5344CB8AC3E}">
        <p14:creationId xmlns:p14="http://schemas.microsoft.com/office/powerpoint/2010/main" val="19066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01363" y="1350121"/>
            <a:ext cx="8554202" cy="303163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 name="角丸四角形 3"/>
          <p:cNvSpPr/>
          <p:nvPr/>
        </p:nvSpPr>
        <p:spPr>
          <a:xfrm>
            <a:off x="414240" y="2404792"/>
            <a:ext cx="6859403" cy="1891047"/>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SD-WAN</a:t>
            </a:r>
            <a:r>
              <a:rPr kumimoji="1" lang="ja-JP" altLang="en-US" dirty="0"/>
              <a:t>（</a:t>
            </a:r>
            <a:r>
              <a:rPr kumimoji="1" lang="en-US" altLang="ja-JP" dirty="0"/>
              <a:t>Software-Defined Wide Area Network</a:t>
            </a:r>
            <a:r>
              <a:rPr kumimoji="1" lang="ja-JP" altLang="en-US" dirty="0"/>
              <a:t>）</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6" name="角丸四角形 5"/>
          <p:cNvSpPr/>
          <p:nvPr/>
        </p:nvSpPr>
        <p:spPr>
          <a:xfrm>
            <a:off x="2233837"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IP-VPN</a:t>
            </a:r>
            <a:endParaRPr kumimoji="1" lang="ja-JP" altLang="en-US" sz="1600" dirty="0">
              <a:solidFill>
                <a:srgbClr val="FFFFFF"/>
              </a:solidFill>
              <a:latin typeface="Meiryo" charset="-128"/>
              <a:ea typeface="Meiryo" charset="-128"/>
              <a:cs typeface="Meiryo" charset="-128"/>
            </a:endParaRPr>
          </a:p>
        </p:txBody>
      </p:sp>
      <p:sp>
        <p:nvSpPr>
          <p:cNvPr id="7" name="角丸四角形 6"/>
          <p:cNvSpPr/>
          <p:nvPr/>
        </p:nvSpPr>
        <p:spPr>
          <a:xfrm>
            <a:off x="3893872"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インターネット</a:t>
            </a:r>
            <a:r>
              <a:rPr kumimoji="1" lang="en-US" altLang="ja-JP" sz="1050" dirty="0">
                <a:solidFill>
                  <a:srgbClr val="FFFFFF"/>
                </a:solidFill>
                <a:latin typeface="Meiryo" charset="-128"/>
                <a:ea typeface="Meiryo" charset="-128"/>
                <a:cs typeface="Meiryo" charset="-128"/>
              </a:rPr>
              <a:t>VPM</a:t>
            </a:r>
          </a:p>
          <a:p>
            <a:pPr algn="ctr"/>
            <a:r>
              <a:rPr lang="en-US" altLang="ja-JP" sz="1000" dirty="0">
                <a:solidFill>
                  <a:srgbClr val="FFFFFF"/>
                </a:solidFill>
                <a:latin typeface="Meiryo" charset="-128"/>
                <a:ea typeface="Meiryo" charset="-128"/>
                <a:cs typeface="Meiryo" charset="-128"/>
              </a:rPr>
              <a:t>(IPsec VPN)</a:t>
            </a:r>
            <a:endParaRPr kumimoji="1" lang="ja-JP" altLang="en-US" sz="1000" dirty="0">
              <a:solidFill>
                <a:srgbClr val="FFFFFF"/>
              </a:solidFill>
              <a:latin typeface="Meiryo" charset="-128"/>
              <a:ea typeface="Meiryo" charset="-128"/>
              <a:cs typeface="Meiryo" charset="-128"/>
            </a:endParaRPr>
          </a:p>
        </p:txBody>
      </p:sp>
      <p:sp>
        <p:nvSpPr>
          <p:cNvPr id="8" name="角丸四角形 7"/>
          <p:cNvSpPr/>
          <p:nvPr/>
        </p:nvSpPr>
        <p:spPr>
          <a:xfrm>
            <a:off x="5553907"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4G LTE</a:t>
            </a:r>
            <a:endParaRPr kumimoji="1" lang="ja-JP" altLang="en-US" sz="1600" dirty="0">
              <a:solidFill>
                <a:srgbClr val="FFFFFF"/>
              </a:solidFill>
              <a:latin typeface="Meiryo" charset="-128"/>
              <a:ea typeface="Meiryo" charset="-128"/>
              <a:cs typeface="Meiryo" charset="-128"/>
            </a:endParaRPr>
          </a:p>
        </p:txBody>
      </p:sp>
      <p:sp>
        <p:nvSpPr>
          <p:cNvPr id="9" name="角丸四角形 8"/>
          <p:cNvSpPr/>
          <p:nvPr/>
        </p:nvSpPr>
        <p:spPr>
          <a:xfrm>
            <a:off x="573802"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専用回線</a:t>
            </a:r>
          </a:p>
        </p:txBody>
      </p:sp>
      <p:sp>
        <p:nvSpPr>
          <p:cNvPr id="10" name="テキスト ボックス 9"/>
          <p:cNvSpPr txBox="1"/>
          <p:nvPr/>
        </p:nvSpPr>
        <p:spPr>
          <a:xfrm>
            <a:off x="640951" y="2582722"/>
            <a:ext cx="6278771" cy="369332"/>
          </a:xfrm>
          <a:prstGeom prst="rect">
            <a:avLst/>
          </a:prstGeom>
          <a:noFill/>
        </p:spPr>
        <p:txBody>
          <a:bodyPr wrap="none" rtlCol="0">
            <a:spAutoFit/>
          </a:bodyPr>
          <a:lstStyle/>
          <a:p>
            <a:pPr algn="ctr"/>
            <a:r>
              <a:rPr lang="ja-JP" altLang="ja-JP" dirty="0">
                <a:solidFill>
                  <a:schemeClr val="bg1"/>
                </a:solidFill>
                <a:latin typeface="Meiryo" charset="-128"/>
                <a:ea typeface="Meiryo" charset="-128"/>
                <a:cs typeface="Meiryo" charset="-128"/>
              </a:rPr>
              <a:t>ソフトウェアによって統合・一括管理</a:t>
            </a:r>
            <a:r>
              <a:rPr lang="ja-JP" altLang="en-US" dirty="0">
                <a:solidFill>
                  <a:schemeClr val="bg1"/>
                </a:solidFill>
                <a:latin typeface="Meiryo" charset="-128"/>
                <a:ea typeface="Meiryo" charset="-128"/>
                <a:cs typeface="Meiryo" charset="-128"/>
              </a:rPr>
              <a:t>された</a:t>
            </a:r>
            <a:r>
              <a:rPr lang="ja-JP" altLang="ja-JP" dirty="0">
                <a:solidFill>
                  <a:schemeClr val="bg1"/>
                </a:solidFill>
                <a:latin typeface="Meiryo" charset="-128"/>
                <a:ea typeface="Meiryo" charset="-128"/>
                <a:cs typeface="Meiryo" charset="-128"/>
              </a:rPr>
              <a:t>仮想的な</a:t>
            </a:r>
            <a:r>
              <a:rPr lang="en-US" altLang="ja-JP" dirty="0">
                <a:solidFill>
                  <a:schemeClr val="bg1"/>
                </a:solidFill>
                <a:latin typeface="Meiryo" charset="-128"/>
                <a:ea typeface="Meiryo" charset="-128"/>
                <a:cs typeface="Meiryo" charset="-128"/>
              </a:rPr>
              <a:t>WAN</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a:off x="372123" y="1954683"/>
            <a:ext cx="7007046" cy="307777"/>
          </a:xfrm>
          <a:prstGeom prst="rect">
            <a:avLst/>
          </a:prstGeom>
          <a:noFill/>
        </p:spPr>
        <p:txBody>
          <a:bodyPr wrap="none" rtlCol="0">
            <a:spAutoFit/>
          </a:bodyPr>
          <a:lstStyle/>
          <a:p>
            <a:pPr algn="ctr"/>
            <a:r>
              <a:rPr lang="ja-JP" altLang="en-US" sz="1400" dirty="0">
                <a:solidFill>
                  <a:schemeClr val="bg1"/>
                </a:solidFill>
                <a:latin typeface="Meiryo" charset="-128"/>
                <a:ea typeface="Meiryo" charset="-128"/>
                <a:cs typeface="Meiryo" charset="-128"/>
              </a:rPr>
              <a:t>負荷分散、セキュリティ管理、アプリケーション</a:t>
            </a:r>
            <a:r>
              <a:rPr lang="ja-JP" altLang="en-US" sz="1400">
                <a:solidFill>
                  <a:schemeClr val="bg1"/>
                </a:solidFill>
                <a:latin typeface="Meiryo" charset="-128"/>
                <a:ea typeface="Meiryo" charset="-128"/>
                <a:cs typeface="Meiryo" charset="-128"/>
              </a:rPr>
              <a:t>によるネットワークの振り分けなど</a:t>
            </a:r>
            <a:endParaRPr kumimoji="1" lang="ja-JP" altLang="en-US" sz="1400" dirty="0">
              <a:solidFill>
                <a:schemeClr val="bg1"/>
              </a:solidFill>
              <a:latin typeface="Meiryo" charset="-128"/>
              <a:ea typeface="Meiryo" charset="-128"/>
              <a:cs typeface="Meiryo" charset="-128"/>
            </a:endParaRPr>
          </a:p>
        </p:txBody>
      </p:sp>
      <p:grpSp>
        <p:nvGrpSpPr>
          <p:cNvPr id="12" name="図形グループ 11"/>
          <p:cNvGrpSpPr/>
          <p:nvPr/>
        </p:nvGrpSpPr>
        <p:grpSpPr>
          <a:xfrm>
            <a:off x="7781605" y="3479768"/>
            <a:ext cx="742081" cy="778155"/>
            <a:chOff x="2667295" y="1059799"/>
            <a:chExt cx="681672" cy="722281"/>
          </a:xfrm>
        </p:grpSpPr>
        <p:sp>
          <p:nvSpPr>
            <p:cNvPr id="13" name="角丸四角形 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 name="図形グループ 14"/>
          <p:cNvGrpSpPr/>
          <p:nvPr/>
        </p:nvGrpSpPr>
        <p:grpSpPr>
          <a:xfrm>
            <a:off x="7985383" y="3845399"/>
            <a:ext cx="376883" cy="761814"/>
            <a:chOff x="1946324" y="4125162"/>
            <a:chExt cx="969964" cy="2007872"/>
          </a:xfrm>
        </p:grpSpPr>
        <p:sp>
          <p:nvSpPr>
            <p:cNvPr id="16" name="円/楕円 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ローチャート: 論理積ゲート 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 name="正方形/長方形 17"/>
          <p:cNvSpPr/>
          <p:nvPr/>
        </p:nvSpPr>
        <p:spPr>
          <a:xfrm>
            <a:off x="7549589" y="2404793"/>
            <a:ext cx="1172804" cy="81712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一括管理</a:t>
            </a:r>
            <a:endParaRPr kumimoji="1" lang="en-US" altLang="ja-JP" sz="1400" dirty="0">
              <a:solidFill>
                <a:srgbClr val="FFFFFF"/>
              </a:solidFill>
              <a:latin typeface="Meiryo" charset="-128"/>
              <a:ea typeface="Meiryo" charset="-128"/>
              <a:cs typeface="Meiryo" charset="-128"/>
            </a:endParaRPr>
          </a:p>
          <a:p>
            <a:pPr marL="177800" indent="-87313">
              <a:buFont typeface="Wingdings" charset="2"/>
              <a:buChar char="Ø"/>
            </a:pPr>
            <a:r>
              <a:rPr kumimoji="1" lang="ja-JP" altLang="en-US" sz="600" dirty="0">
                <a:solidFill>
                  <a:srgbClr val="FFFFFF"/>
                </a:solidFill>
                <a:latin typeface="Meiryo" charset="-128"/>
                <a:ea typeface="Meiryo" charset="-128"/>
                <a:cs typeface="Meiryo" charset="-128"/>
              </a:rPr>
              <a:t>コントロール</a:t>
            </a:r>
            <a:endParaRPr kumimoji="1" lang="en-US" altLang="ja-JP" sz="600" dirty="0">
              <a:solidFill>
                <a:srgbClr val="FFFFFF"/>
              </a:solidFill>
              <a:latin typeface="Meiryo" charset="-128"/>
              <a:ea typeface="Meiryo" charset="-128"/>
              <a:cs typeface="Meiryo" charset="-128"/>
            </a:endParaRPr>
          </a:p>
          <a:p>
            <a:pPr marL="177800" indent="-87313">
              <a:buFont typeface="Wingdings" charset="2"/>
              <a:buChar char="Ø"/>
            </a:pPr>
            <a:r>
              <a:rPr lang="ja-JP" altLang="en-US" sz="600" dirty="0">
                <a:solidFill>
                  <a:srgbClr val="FFFFFF"/>
                </a:solidFill>
                <a:latin typeface="Meiryo" charset="-128"/>
                <a:ea typeface="Meiryo" charset="-128"/>
                <a:cs typeface="Meiryo" charset="-128"/>
              </a:rPr>
              <a:t>オーケストレーション</a:t>
            </a:r>
            <a:endParaRPr kumimoji="1" lang="en-US" altLang="ja-JP" sz="600" dirty="0">
              <a:solidFill>
                <a:srgbClr val="FFFFFF"/>
              </a:solidFill>
              <a:latin typeface="Meiryo" charset="-128"/>
              <a:ea typeface="Meiryo" charset="-128"/>
              <a:cs typeface="Meiryo" charset="-128"/>
            </a:endParaRPr>
          </a:p>
        </p:txBody>
      </p:sp>
      <p:sp>
        <p:nvSpPr>
          <p:cNvPr id="19" name="テキスト ボックス 18"/>
          <p:cNvSpPr txBox="1"/>
          <p:nvPr/>
        </p:nvSpPr>
        <p:spPr>
          <a:xfrm>
            <a:off x="2712966" y="1471788"/>
            <a:ext cx="3718070" cy="461665"/>
          </a:xfrm>
          <a:prstGeom prst="rect">
            <a:avLst/>
          </a:prstGeom>
          <a:noFill/>
        </p:spPr>
        <p:txBody>
          <a:bodyPr wrap="none" rtlCol="0">
            <a:spAutoFit/>
          </a:bodyPr>
          <a:lstStyle/>
          <a:p>
            <a:pPr algn="ctr"/>
            <a:r>
              <a:rPr lang="en-US" altLang="ja-JP" sz="2400" b="1" dirty="0">
                <a:solidFill>
                  <a:schemeClr val="bg1"/>
                </a:solidFill>
                <a:latin typeface="Meiryo" charset="-128"/>
                <a:ea typeface="Meiryo" charset="-128"/>
                <a:cs typeface="Meiryo" charset="-128"/>
              </a:rPr>
              <a:t>SD-WAN</a:t>
            </a:r>
            <a:r>
              <a:rPr lang="ja-JP" altLang="en-US" sz="2400" dirty="0">
                <a:solidFill>
                  <a:schemeClr val="bg1"/>
                </a:solidFill>
                <a:latin typeface="Meiryo" charset="-128"/>
                <a:ea typeface="Meiryo" charset="-128"/>
                <a:cs typeface="Meiryo" charset="-128"/>
              </a:rPr>
              <a:t>ソリューション</a:t>
            </a:r>
            <a:endParaRPr kumimoji="1" lang="ja-JP" altLang="en-US" sz="2400" dirty="0">
              <a:solidFill>
                <a:schemeClr val="bg1"/>
              </a:solidFill>
              <a:latin typeface="Meiryo" charset="-128"/>
              <a:ea typeface="Meiryo" charset="-128"/>
              <a:cs typeface="Meiryo" charset="-128"/>
            </a:endParaRPr>
          </a:p>
        </p:txBody>
      </p:sp>
      <p:sp>
        <p:nvSpPr>
          <p:cNvPr id="20" name="左矢印 19"/>
          <p:cNvSpPr/>
          <p:nvPr/>
        </p:nvSpPr>
        <p:spPr>
          <a:xfrm>
            <a:off x="7109610" y="2607770"/>
            <a:ext cx="514216" cy="411173"/>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414241"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2" name="角丸四角形 21"/>
          <p:cNvSpPr/>
          <p:nvPr/>
        </p:nvSpPr>
        <p:spPr>
          <a:xfrm>
            <a:off x="1584424"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3" name="角丸四角形 22"/>
          <p:cNvSpPr/>
          <p:nvPr/>
        </p:nvSpPr>
        <p:spPr>
          <a:xfrm>
            <a:off x="2745830"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5" name="角丸四角形 24"/>
          <p:cNvSpPr/>
          <p:nvPr/>
        </p:nvSpPr>
        <p:spPr>
          <a:xfrm>
            <a:off x="3916013"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6" name="角丸四角形 25"/>
          <p:cNvSpPr/>
          <p:nvPr/>
        </p:nvSpPr>
        <p:spPr>
          <a:xfrm>
            <a:off x="5077419"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7" name="角丸四角形 26"/>
          <p:cNvSpPr/>
          <p:nvPr/>
        </p:nvSpPr>
        <p:spPr>
          <a:xfrm>
            <a:off x="6238825"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拠点</a:t>
            </a: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631039"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2" name="正方形/長方形 31"/>
          <p:cNvSpPr/>
          <p:nvPr/>
        </p:nvSpPr>
        <p:spPr>
          <a:xfrm>
            <a:off x="1801222"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3" name="正方形/長方形 32"/>
          <p:cNvSpPr/>
          <p:nvPr/>
        </p:nvSpPr>
        <p:spPr>
          <a:xfrm>
            <a:off x="2967017"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4" name="正方形/長方形 33"/>
          <p:cNvSpPr/>
          <p:nvPr/>
        </p:nvSpPr>
        <p:spPr>
          <a:xfrm>
            <a:off x="4132811"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5" name="正方形/長方形 34"/>
          <p:cNvSpPr/>
          <p:nvPr/>
        </p:nvSpPr>
        <p:spPr>
          <a:xfrm>
            <a:off x="5299743"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sp>
        <p:nvSpPr>
          <p:cNvPr id="36" name="正方形/長方形 35"/>
          <p:cNvSpPr/>
          <p:nvPr/>
        </p:nvSpPr>
        <p:spPr>
          <a:xfrm>
            <a:off x="6455623"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エッジ端末</a:t>
            </a:r>
          </a:p>
        </p:txBody>
      </p:sp>
      <p:cxnSp>
        <p:nvCxnSpPr>
          <p:cNvPr id="38" name="直線コネクタ 37"/>
          <p:cNvCxnSpPr>
            <a:stCxn id="4" idx="2"/>
            <a:endCxn id="30" idx="0"/>
          </p:cNvCxnSpPr>
          <p:nvPr/>
        </p:nvCxnSpPr>
        <p:spPr>
          <a:xfrm flipH="1">
            <a:off x="931650" y="4295839"/>
            <a:ext cx="291229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a:stCxn id="4" idx="2"/>
            <a:endCxn id="32" idx="0"/>
          </p:cNvCxnSpPr>
          <p:nvPr/>
        </p:nvCxnSpPr>
        <p:spPr>
          <a:xfrm flipH="1">
            <a:off x="2101833" y="4295839"/>
            <a:ext cx="1742109"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4" idx="2"/>
            <a:endCxn id="33" idx="0"/>
          </p:cNvCxnSpPr>
          <p:nvPr/>
        </p:nvCxnSpPr>
        <p:spPr>
          <a:xfrm flipH="1">
            <a:off x="3267628" y="4295839"/>
            <a:ext cx="576314"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a:stCxn id="4" idx="2"/>
            <a:endCxn id="34" idx="0"/>
          </p:cNvCxnSpPr>
          <p:nvPr/>
        </p:nvCxnSpPr>
        <p:spPr>
          <a:xfrm>
            <a:off x="3843942" y="4295839"/>
            <a:ext cx="589480"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4" idx="2"/>
            <a:endCxn id="35" idx="0"/>
          </p:cNvCxnSpPr>
          <p:nvPr/>
        </p:nvCxnSpPr>
        <p:spPr>
          <a:xfrm>
            <a:off x="3843942" y="4295839"/>
            <a:ext cx="175641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直線コネクタ 51"/>
          <p:cNvCxnSpPr>
            <a:stCxn id="4" idx="2"/>
            <a:endCxn id="36" idx="0"/>
          </p:cNvCxnSpPr>
          <p:nvPr/>
        </p:nvCxnSpPr>
        <p:spPr>
          <a:xfrm>
            <a:off x="3843942" y="4295839"/>
            <a:ext cx="291229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55" name="左矢印 54"/>
          <p:cNvSpPr/>
          <p:nvPr/>
        </p:nvSpPr>
        <p:spPr>
          <a:xfrm rot="5400000">
            <a:off x="7899571" y="3135966"/>
            <a:ext cx="514216" cy="411173"/>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p:cNvSpPr txBox="1"/>
          <p:nvPr/>
        </p:nvSpPr>
        <p:spPr>
          <a:xfrm>
            <a:off x="7964615" y="3624391"/>
            <a:ext cx="420308" cy="276999"/>
          </a:xfrm>
          <a:prstGeom prst="rect">
            <a:avLst/>
          </a:prstGeom>
          <a:noFill/>
        </p:spPr>
        <p:txBody>
          <a:bodyPr wrap="none" rtlCol="0">
            <a:spAutoFit/>
          </a:bodyPr>
          <a:lstStyle/>
          <a:p>
            <a:r>
              <a:rPr kumimoji="1" lang="en-US" altLang="ja-JP" sz="1200"/>
              <a:t>GUI</a:t>
            </a:r>
            <a:endParaRPr kumimoji="1" lang="ja-JP" altLang="en-US" sz="1200" dirty="0"/>
          </a:p>
        </p:txBody>
      </p:sp>
    </p:spTree>
    <p:extLst>
      <p:ext uri="{BB962C8B-B14F-4D97-AF65-F5344CB8AC3E}">
        <p14:creationId xmlns:p14="http://schemas.microsoft.com/office/powerpoint/2010/main" val="2055551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9223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a:ea typeface="ＭＳ Ｐゴシック" pitchFamily="50" charset="-128"/>
              </a:rPr>
              <a:t>サーバーの仮想化／物理的資源の削減</a:t>
            </a: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a:solidFill>
                  <a:srgbClr val="FFFFFF"/>
                </a:solidFill>
                <a:effectLst/>
                <a:latin typeface="Arial" pitchFamily="34" charset="0"/>
                <a:ea typeface="HGP創英角ｺﾞｼｯｸUB" pitchFamily="50" charset="-128"/>
                <a:cs typeface="Arial" pitchFamily="34" charset="0"/>
              </a:rPr>
              <a:t>使用率</a:t>
            </a: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a14="http://schemas.microsoft.com/office/drawing/2010/main" xmlns=""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サーバーの冷却に必要な空調装置、サーバー本体の電力消費・</a:t>
            </a:r>
            <a:r>
              <a:rPr lang="en-US" altLang="ja-JP" sz="1600" dirty="0">
                <a:solidFill>
                  <a:srgbClr val="3333FF"/>
                </a:solidFill>
                <a:latin typeface="Arial" pitchFamily="34" charset="0"/>
                <a:ea typeface="HGP創英角ｺﾞｼｯｸUB" pitchFamily="50" charset="-128"/>
                <a:cs typeface="Arial" pitchFamily="34" charset="0"/>
              </a:rPr>
              <a:t>CO2</a:t>
            </a:r>
            <a:r>
              <a:rPr lang="ja-JP" altLang="en-US" sz="1600" dirty="0">
                <a:solidFill>
                  <a:srgbClr val="3333FF"/>
                </a:solidFill>
                <a:latin typeface="Arial" pitchFamily="34" charset="0"/>
                <a:ea typeface="HGP創英角ｺﾞｼｯｸUB" pitchFamily="50" charset="-128"/>
                <a:cs typeface="Arial" pitchFamily="34" charset="0"/>
              </a:rPr>
              <a:t>を削減できる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購入するサーバー台数を、減らすことができる</a:t>
            </a: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635309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a:solidFill>
                  <a:srgbClr val="FFFFFF"/>
                </a:solidFill>
              </a:rPr>
              <a:t>仮想サーバー</a:t>
            </a:r>
            <a:r>
              <a:rPr kumimoji="1" lang="en-US" altLang="ja-JP" sz="900" dirty="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a:solidFill>
                  <a:srgbClr val="FFFFFF"/>
                </a:solidFill>
              </a:rPr>
              <a:t>仮想サーバー</a:t>
            </a:r>
            <a:r>
              <a:rPr kumimoji="1" lang="en-US" altLang="ja-JP" sz="900" dirty="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a:solidFill>
                  <a:srgbClr val="FFFFFF"/>
                </a:solidFill>
              </a:rPr>
              <a:t>仮想サーバー</a:t>
            </a:r>
            <a:r>
              <a:rPr kumimoji="1" lang="en-US" altLang="ja-JP" sz="900" dirty="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a:solidFill>
                  <a:srgbClr val="FFFFFF"/>
                </a:solidFill>
              </a:rPr>
              <a:t>ハードウェア</a:t>
            </a: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a:solidFill>
                  <a:srgbClr val="FFFFFF"/>
                </a:solidFill>
                <a:latin typeface="ＭＳ Ｐゴシック"/>
                <a:ea typeface="ＭＳ Ｐゴシック"/>
                <a:cs typeface="ＭＳ Ｐゴシック"/>
              </a:rPr>
              <a:t>ホスト名　</a:t>
            </a:r>
            <a:r>
              <a:rPr lang="en-US" altLang="ja-JP" sz="800" dirty="0">
                <a:solidFill>
                  <a:srgbClr val="FFFFFF"/>
                </a:solidFill>
                <a:latin typeface="ＭＳ Ｐゴシック"/>
                <a:ea typeface="ＭＳ Ｐゴシック"/>
                <a:cs typeface="ＭＳ Ｐゴシック"/>
              </a:rPr>
              <a:t>A</a:t>
            </a:r>
          </a:p>
          <a:p>
            <a:r>
              <a:rPr lang="en-US" altLang="ja-JP" sz="800" dirty="0">
                <a:solidFill>
                  <a:srgbClr val="FFFFFF"/>
                </a:solidFill>
                <a:latin typeface="ＭＳ Ｐゴシック"/>
                <a:ea typeface="ＭＳ Ｐゴシック"/>
                <a:cs typeface="ＭＳ Ｐゴシック"/>
              </a:rPr>
              <a:t>CPU XXX</a:t>
            </a:r>
          </a:p>
          <a:p>
            <a:r>
              <a:rPr kumimoji="1" lang="ja-JP" altLang="en-US" sz="800" dirty="0">
                <a:solidFill>
                  <a:srgbClr val="FFFFFF"/>
                </a:solidFill>
                <a:latin typeface="ＭＳ Ｐゴシック"/>
                <a:ea typeface="ＭＳ Ｐゴシック"/>
                <a:cs typeface="ＭＳ Ｐゴシック"/>
              </a:rPr>
              <a:t>メモリ　</a:t>
            </a:r>
            <a:r>
              <a:rPr kumimoji="1" lang="en-US" altLang="ja-JP" sz="800" dirty="0">
                <a:solidFill>
                  <a:srgbClr val="FFFFFF"/>
                </a:solidFill>
                <a:latin typeface="ＭＳ Ｐゴシック"/>
                <a:ea typeface="ＭＳ Ｐゴシック"/>
                <a:cs typeface="ＭＳ Ｐゴシック"/>
              </a:rPr>
              <a:t>XXX</a:t>
            </a:r>
          </a:p>
          <a:p>
            <a:r>
              <a:rPr lang="en-US" altLang="ja-JP" sz="800" dirty="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a:solidFill>
                  <a:srgbClr val="FFFFFF"/>
                </a:solidFill>
                <a:latin typeface="ＭＳ Ｐゴシック"/>
                <a:ea typeface="ＭＳ Ｐゴシック"/>
                <a:cs typeface="ＭＳ Ｐゴシック"/>
              </a:rPr>
              <a:t>ホスト名　</a:t>
            </a:r>
            <a:r>
              <a:rPr lang="en-US" altLang="ja-JP" sz="800" dirty="0">
                <a:solidFill>
                  <a:srgbClr val="FFFFFF"/>
                </a:solidFill>
                <a:latin typeface="ＭＳ Ｐゴシック"/>
                <a:ea typeface="ＭＳ Ｐゴシック"/>
                <a:cs typeface="ＭＳ Ｐゴシック"/>
              </a:rPr>
              <a:t>B</a:t>
            </a:r>
          </a:p>
          <a:p>
            <a:r>
              <a:rPr lang="en-US" altLang="ja-JP" sz="800" dirty="0">
                <a:solidFill>
                  <a:srgbClr val="FFFFFF"/>
                </a:solidFill>
                <a:latin typeface="ＭＳ Ｐゴシック"/>
                <a:ea typeface="ＭＳ Ｐゴシック"/>
                <a:cs typeface="ＭＳ Ｐゴシック"/>
              </a:rPr>
              <a:t>CPU XXX</a:t>
            </a:r>
          </a:p>
          <a:p>
            <a:r>
              <a:rPr kumimoji="1" lang="ja-JP" altLang="en-US" sz="800" dirty="0">
                <a:solidFill>
                  <a:srgbClr val="FFFFFF"/>
                </a:solidFill>
                <a:latin typeface="ＭＳ Ｐゴシック"/>
                <a:ea typeface="ＭＳ Ｐゴシック"/>
                <a:cs typeface="ＭＳ Ｐゴシック"/>
              </a:rPr>
              <a:t>メモリ　</a:t>
            </a:r>
            <a:r>
              <a:rPr kumimoji="1" lang="en-US" altLang="ja-JP" sz="800" dirty="0">
                <a:solidFill>
                  <a:srgbClr val="FFFFFF"/>
                </a:solidFill>
                <a:latin typeface="ＭＳ Ｐゴシック"/>
                <a:ea typeface="ＭＳ Ｐゴシック"/>
                <a:cs typeface="ＭＳ Ｐゴシック"/>
              </a:rPr>
              <a:t>XXX</a:t>
            </a:r>
          </a:p>
          <a:p>
            <a:r>
              <a:rPr lang="en-US" altLang="ja-JP" sz="800" dirty="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a:solidFill>
                  <a:srgbClr val="FFFFFF"/>
                </a:solidFill>
                <a:latin typeface="ＭＳ Ｐゴシック"/>
                <a:ea typeface="ＭＳ Ｐゴシック"/>
                <a:cs typeface="ＭＳ Ｐゴシック"/>
              </a:rPr>
              <a:t>ホスト名　</a:t>
            </a:r>
            <a:r>
              <a:rPr lang="en-US" altLang="ja-JP" sz="800" dirty="0">
                <a:solidFill>
                  <a:srgbClr val="FFFFFF"/>
                </a:solidFill>
                <a:latin typeface="ＭＳ Ｐゴシック"/>
                <a:ea typeface="ＭＳ Ｐゴシック"/>
                <a:cs typeface="ＭＳ Ｐゴシック"/>
              </a:rPr>
              <a:t>C</a:t>
            </a:r>
          </a:p>
          <a:p>
            <a:r>
              <a:rPr lang="en-US" altLang="ja-JP" sz="800" dirty="0">
                <a:solidFill>
                  <a:srgbClr val="FFFFFF"/>
                </a:solidFill>
                <a:latin typeface="ＭＳ Ｐゴシック"/>
                <a:ea typeface="ＭＳ Ｐゴシック"/>
                <a:cs typeface="ＭＳ Ｐゴシック"/>
              </a:rPr>
              <a:t>CPU XXX</a:t>
            </a:r>
          </a:p>
          <a:p>
            <a:r>
              <a:rPr kumimoji="1" lang="ja-JP" altLang="en-US" sz="800" dirty="0">
                <a:solidFill>
                  <a:srgbClr val="FFFFFF"/>
                </a:solidFill>
                <a:latin typeface="ＭＳ Ｐゴシック"/>
                <a:ea typeface="ＭＳ Ｐゴシック"/>
                <a:cs typeface="ＭＳ Ｐゴシック"/>
              </a:rPr>
              <a:t>メモリ　</a:t>
            </a:r>
            <a:r>
              <a:rPr kumimoji="1" lang="en-US" altLang="ja-JP" sz="800" dirty="0">
                <a:solidFill>
                  <a:srgbClr val="FFFFFF"/>
                </a:solidFill>
                <a:latin typeface="ＭＳ Ｐゴシック"/>
                <a:ea typeface="ＭＳ Ｐゴシック"/>
                <a:cs typeface="ＭＳ Ｐゴシック"/>
              </a:rPr>
              <a:t>XXX</a:t>
            </a:r>
          </a:p>
          <a:p>
            <a:r>
              <a:rPr lang="en-US" altLang="ja-JP" sz="800" dirty="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a:solidFill>
                  <a:srgbClr val="3366FF"/>
                </a:solidFill>
              </a:rPr>
              <a:t>設定ファイル</a:t>
            </a: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a:solidFill>
                  <a:srgbClr val="0000FF"/>
                </a:solidFill>
              </a:rPr>
              <a:t>ハイパーバイザーは、「設定ファイル」に記述された内容に従って、必要なシステム資源の割り当てを行う</a:t>
            </a: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115363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a:solidFill>
                  <a:srgbClr val="008000"/>
                </a:solidFill>
              </a:rPr>
              <a:t>仮想サーバー</a:t>
            </a:r>
            <a:r>
              <a:rPr kumimoji="1" lang="en-US" altLang="ja-JP" sz="800" dirty="0">
                <a:solidFill>
                  <a:srgbClr val="008000"/>
                </a:solidFill>
              </a:rPr>
              <a:t> </a:t>
            </a:r>
            <a:r>
              <a:rPr kumimoji="1" lang="en-US" altLang="ja-JP" sz="1600" dirty="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相互に稼働しているかどうかを監視</a:t>
            </a: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a:solidFill>
                  <a:schemeClr val="bg1"/>
                </a:solidFill>
              </a:rPr>
              <a:t>共用ストレージ</a:t>
            </a: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a:solidFill>
                  <a:srgbClr val="FFFFFF"/>
                </a:solidFill>
              </a:rPr>
              <a:t>サーバー　</a:t>
            </a:r>
            <a:r>
              <a:rPr lang="en-US" altLang="ja-JP" sz="1400" dirty="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a:solidFill>
                  <a:srgbClr val="FFFFFF"/>
                </a:solidFill>
              </a:rPr>
              <a:t>サーバー　</a:t>
            </a:r>
            <a:r>
              <a:rPr kumimoji="1" lang="en-US" altLang="ja-JP" sz="1400" dirty="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a:solidFill>
                  <a:srgbClr val="0000FF"/>
                </a:solidFill>
              </a:rPr>
              <a:t>仮想サーバー</a:t>
            </a:r>
            <a:r>
              <a:rPr kumimoji="1" lang="en-US" altLang="ja-JP" sz="800" dirty="0">
                <a:solidFill>
                  <a:srgbClr val="0000FF"/>
                </a:solidFill>
              </a:rPr>
              <a:t> </a:t>
            </a:r>
            <a:r>
              <a:rPr kumimoji="1" lang="en-US" altLang="ja-JP" sz="1600" dirty="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a:solidFill>
                  <a:srgbClr val="008000"/>
                </a:solidFill>
              </a:rPr>
              <a:t>仮想サーバー</a:t>
            </a:r>
            <a:r>
              <a:rPr kumimoji="1" lang="en-US" altLang="ja-JP" sz="800" dirty="0">
                <a:solidFill>
                  <a:srgbClr val="008000"/>
                </a:solidFill>
              </a:rPr>
              <a:t> </a:t>
            </a:r>
            <a:r>
              <a:rPr kumimoji="1" lang="en-US" altLang="ja-JP" sz="1600" dirty="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ＭＳ Ｐゴシック"/>
                <a:ea typeface="ＭＳ Ｐゴシック"/>
                <a:cs typeface="ＭＳ Ｐゴシック"/>
              </a:rPr>
              <a:t>メモリ</a:t>
            </a: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設定</a:t>
            </a:r>
            <a:endParaRPr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ファイル</a:t>
            </a:r>
            <a:endParaRPr lang="en-US" altLang="ja-JP" sz="800" dirty="0">
              <a:solidFill>
                <a:srgbClr val="FFFFFF"/>
              </a:solidFill>
              <a:latin typeface="ＭＳ Ｐゴシック"/>
              <a:ea typeface="ＭＳ Ｐゴシック"/>
              <a:cs typeface="ＭＳ Ｐゴシック"/>
            </a:endParaRPr>
          </a:p>
          <a:p>
            <a:pPr algn="ctr"/>
            <a:r>
              <a:rPr lang="en-US" altLang="ja-JP" sz="1000" dirty="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a:solidFill>
                  <a:schemeClr val="bg1"/>
                </a:solidFill>
              </a:rPr>
              <a:t>共用ストレージ</a:t>
            </a: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a:solidFill>
                  <a:srgbClr val="FFFFFF"/>
                </a:solidFill>
              </a:rPr>
              <a:t>サーバー　</a:t>
            </a:r>
            <a:r>
              <a:rPr kumimoji="1" lang="en-US" altLang="ja-JP" sz="1400" dirty="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a:solidFill>
                  <a:srgbClr val="FFFFFF"/>
                </a:solidFill>
              </a:rPr>
              <a:t>サーバー</a:t>
            </a:r>
            <a:r>
              <a:rPr lang="ja-JP" altLang="ja-JP" sz="1400" dirty="0">
                <a:solidFill>
                  <a:srgbClr val="FFFFFF"/>
                </a:solidFill>
              </a:rPr>
              <a:t>　</a:t>
            </a:r>
            <a:r>
              <a:rPr kumimoji="1" lang="en-US" altLang="ja-JP" sz="1400" dirty="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ハイパーバイザー</a:t>
            </a: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a:solidFill>
                  <a:srgbClr val="FF0000"/>
                </a:solidFill>
              </a:rPr>
              <a:t>サーバー</a:t>
            </a:r>
            <a:r>
              <a:rPr kumimoji="1" lang="en-US" altLang="ja-JP" sz="1400" dirty="0">
                <a:solidFill>
                  <a:srgbClr val="FF0000"/>
                </a:solidFill>
              </a:rPr>
              <a:t> 01</a:t>
            </a:r>
          </a:p>
          <a:p>
            <a:pPr algn="ctr"/>
            <a:r>
              <a:rPr kumimoji="1" lang="ja-JP" altLang="en-US" sz="2400" dirty="0">
                <a:solidFill>
                  <a:srgbClr val="FF0000"/>
                </a:solidFill>
              </a:rPr>
              <a:t>障害時</a:t>
            </a: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a:solidFill>
                  <a:srgbClr val="0000FF"/>
                </a:solidFill>
              </a:rPr>
              <a:t>正常時</a:t>
            </a: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6600"/>
                </a:solidFill>
                <a:latin typeface="ＭＳ Ｐゴシック"/>
                <a:ea typeface="ＭＳ Ｐゴシック"/>
                <a:cs typeface="ＭＳ Ｐゴシック"/>
              </a:rPr>
              <a:t>仮想サーバーＡと</a:t>
            </a:r>
            <a:r>
              <a:rPr kumimoji="1" lang="en-US" altLang="ja-JP" sz="1200" dirty="0">
                <a:solidFill>
                  <a:srgbClr val="FF6600"/>
                </a:solidFill>
                <a:latin typeface="ＭＳ Ｐゴシック"/>
                <a:ea typeface="ＭＳ Ｐゴシック"/>
                <a:cs typeface="ＭＳ Ｐゴシック"/>
              </a:rPr>
              <a:t>B</a:t>
            </a:r>
            <a:r>
              <a:rPr kumimoji="1" lang="ja-JP" altLang="en-US" sz="1200" dirty="0">
                <a:solidFill>
                  <a:srgbClr val="FF6600"/>
                </a:solidFill>
                <a:latin typeface="ＭＳ Ｐゴシック"/>
                <a:ea typeface="ＭＳ Ｐゴシック"/>
                <a:cs typeface="ＭＳ Ｐゴシック"/>
              </a:rPr>
              <a:t>は、</a:t>
            </a:r>
            <a:endParaRPr kumimoji="1" lang="en-US" altLang="ja-JP" sz="1200" dirty="0">
              <a:solidFill>
                <a:srgbClr val="FF6600"/>
              </a:solidFill>
              <a:latin typeface="ＭＳ Ｐゴシック"/>
              <a:ea typeface="ＭＳ Ｐゴシック"/>
              <a:cs typeface="ＭＳ Ｐゴシック"/>
            </a:endParaRPr>
          </a:p>
          <a:p>
            <a:pPr algn="ctr"/>
            <a:r>
              <a:rPr lang="ja-JP" altLang="en-US" sz="1200" dirty="0">
                <a:solidFill>
                  <a:srgbClr val="FF6600"/>
                </a:solidFill>
                <a:latin typeface="ＭＳ Ｐゴシック"/>
                <a:ea typeface="ＭＳ Ｐゴシック"/>
                <a:cs typeface="ＭＳ Ｐゴシック"/>
              </a:rPr>
              <a:t>見かけ上稼働し続けることができ</a:t>
            </a:r>
            <a:endParaRPr lang="en-US" altLang="ja-JP" sz="1200" dirty="0">
              <a:solidFill>
                <a:srgbClr val="FF6600"/>
              </a:solidFill>
              <a:latin typeface="ＭＳ Ｐゴシック"/>
              <a:ea typeface="ＭＳ Ｐゴシック"/>
              <a:cs typeface="ＭＳ Ｐゴシック"/>
            </a:endParaRPr>
          </a:p>
          <a:p>
            <a:pPr algn="ctr"/>
            <a:r>
              <a:rPr lang="ja-JP" altLang="en-US" sz="1200" dirty="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161990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フローチャート: 磁気ディスク 429"/>
          <p:cNvSpPr/>
          <p:nvPr/>
        </p:nvSpPr>
        <p:spPr>
          <a:xfrm>
            <a:off x="3959266"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1" name="正方形/長方形 430"/>
          <p:cNvSpPr/>
          <p:nvPr/>
        </p:nvSpPr>
        <p:spPr>
          <a:xfrm>
            <a:off x="3959266"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円/楕円 431"/>
          <p:cNvSpPr/>
          <p:nvPr/>
        </p:nvSpPr>
        <p:spPr>
          <a:xfrm>
            <a:off x="4001762"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3" name="直線コネクタ 432"/>
          <p:cNvCxnSpPr/>
          <p:nvPr/>
        </p:nvCxnSpPr>
        <p:spPr>
          <a:xfrm>
            <a:off x="4084312"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4" name="正方形/長方形 433"/>
          <p:cNvSpPr/>
          <p:nvPr/>
        </p:nvSpPr>
        <p:spPr>
          <a:xfrm>
            <a:off x="3959266"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円/楕円 434"/>
          <p:cNvSpPr/>
          <p:nvPr/>
        </p:nvSpPr>
        <p:spPr>
          <a:xfrm>
            <a:off x="4001762"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6" name="直線コネクタ 435"/>
          <p:cNvCxnSpPr/>
          <p:nvPr/>
        </p:nvCxnSpPr>
        <p:spPr>
          <a:xfrm>
            <a:off x="4084312"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7" name="正方形/長方形 436"/>
          <p:cNvSpPr/>
          <p:nvPr/>
        </p:nvSpPr>
        <p:spPr>
          <a:xfrm>
            <a:off x="3959266"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8" name="円/楕円 437"/>
          <p:cNvSpPr/>
          <p:nvPr/>
        </p:nvSpPr>
        <p:spPr>
          <a:xfrm>
            <a:off x="4001762"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9" name="直線コネクタ 438"/>
          <p:cNvCxnSpPr/>
          <p:nvPr/>
        </p:nvCxnSpPr>
        <p:spPr>
          <a:xfrm>
            <a:off x="4084312"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0" name="円/楕円 439"/>
          <p:cNvSpPr/>
          <p:nvPr/>
        </p:nvSpPr>
        <p:spPr>
          <a:xfrm>
            <a:off x="4016684"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円/楕円 440"/>
          <p:cNvSpPr/>
          <p:nvPr/>
        </p:nvSpPr>
        <p:spPr>
          <a:xfrm>
            <a:off x="4016684"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フローチャート: 磁気ディスク 441"/>
          <p:cNvSpPr/>
          <p:nvPr/>
        </p:nvSpPr>
        <p:spPr>
          <a:xfrm>
            <a:off x="4329520"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3" name="正方形/長方形 442"/>
          <p:cNvSpPr/>
          <p:nvPr/>
        </p:nvSpPr>
        <p:spPr>
          <a:xfrm>
            <a:off x="4329520"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円/楕円 443"/>
          <p:cNvSpPr/>
          <p:nvPr/>
        </p:nvSpPr>
        <p:spPr>
          <a:xfrm>
            <a:off x="4372016"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5" name="直線コネクタ 444"/>
          <p:cNvCxnSpPr/>
          <p:nvPr/>
        </p:nvCxnSpPr>
        <p:spPr>
          <a:xfrm>
            <a:off x="4454566"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6" name="正方形/長方形 445"/>
          <p:cNvSpPr/>
          <p:nvPr/>
        </p:nvSpPr>
        <p:spPr>
          <a:xfrm>
            <a:off x="4329520"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円/楕円 446"/>
          <p:cNvSpPr/>
          <p:nvPr/>
        </p:nvSpPr>
        <p:spPr>
          <a:xfrm>
            <a:off x="4372016"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8" name="直線コネクタ 447"/>
          <p:cNvCxnSpPr/>
          <p:nvPr/>
        </p:nvCxnSpPr>
        <p:spPr>
          <a:xfrm>
            <a:off x="4454566"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9" name="正方形/長方形 448"/>
          <p:cNvSpPr/>
          <p:nvPr/>
        </p:nvSpPr>
        <p:spPr>
          <a:xfrm>
            <a:off x="4329520"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0" name="円/楕円 449"/>
          <p:cNvSpPr/>
          <p:nvPr/>
        </p:nvSpPr>
        <p:spPr>
          <a:xfrm>
            <a:off x="4372016"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1" name="直線コネクタ 450"/>
          <p:cNvCxnSpPr/>
          <p:nvPr/>
        </p:nvCxnSpPr>
        <p:spPr>
          <a:xfrm>
            <a:off x="4454566"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2" name="円/楕円 451"/>
          <p:cNvSpPr/>
          <p:nvPr/>
        </p:nvSpPr>
        <p:spPr>
          <a:xfrm>
            <a:off x="4386938"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3" name="円/楕円 452"/>
          <p:cNvSpPr/>
          <p:nvPr/>
        </p:nvSpPr>
        <p:spPr>
          <a:xfrm>
            <a:off x="4386938"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4" name="フローチャート: 磁気ディスク 453"/>
          <p:cNvSpPr/>
          <p:nvPr/>
        </p:nvSpPr>
        <p:spPr>
          <a:xfrm>
            <a:off x="4697282"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55" name="正方形/長方形 454"/>
          <p:cNvSpPr/>
          <p:nvPr/>
        </p:nvSpPr>
        <p:spPr>
          <a:xfrm>
            <a:off x="4697282"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6" name="円/楕円 455"/>
          <p:cNvSpPr/>
          <p:nvPr/>
        </p:nvSpPr>
        <p:spPr>
          <a:xfrm>
            <a:off x="4739778"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7" name="直線コネクタ 456"/>
          <p:cNvCxnSpPr/>
          <p:nvPr/>
        </p:nvCxnSpPr>
        <p:spPr>
          <a:xfrm>
            <a:off x="4822328"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8" name="正方形/長方形 457"/>
          <p:cNvSpPr/>
          <p:nvPr/>
        </p:nvSpPr>
        <p:spPr>
          <a:xfrm>
            <a:off x="4697282"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9" name="円/楕円 458"/>
          <p:cNvSpPr/>
          <p:nvPr/>
        </p:nvSpPr>
        <p:spPr>
          <a:xfrm>
            <a:off x="4739778"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0" name="直線コネクタ 459"/>
          <p:cNvCxnSpPr/>
          <p:nvPr/>
        </p:nvCxnSpPr>
        <p:spPr>
          <a:xfrm>
            <a:off x="4822328"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1" name="正方形/長方形 460"/>
          <p:cNvSpPr/>
          <p:nvPr/>
        </p:nvSpPr>
        <p:spPr>
          <a:xfrm>
            <a:off x="4697282"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2" name="円/楕円 461"/>
          <p:cNvSpPr/>
          <p:nvPr/>
        </p:nvSpPr>
        <p:spPr>
          <a:xfrm>
            <a:off x="4739778"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3" name="直線コネクタ 462"/>
          <p:cNvCxnSpPr/>
          <p:nvPr/>
        </p:nvCxnSpPr>
        <p:spPr>
          <a:xfrm>
            <a:off x="4822328"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4" name="円/楕円 463"/>
          <p:cNvSpPr/>
          <p:nvPr/>
        </p:nvSpPr>
        <p:spPr>
          <a:xfrm>
            <a:off x="4754700"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5" name="円/楕円 464"/>
          <p:cNvSpPr/>
          <p:nvPr/>
        </p:nvSpPr>
        <p:spPr>
          <a:xfrm>
            <a:off x="4754700"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フローチャート: 磁気ディスク 465"/>
          <p:cNvSpPr/>
          <p:nvPr/>
        </p:nvSpPr>
        <p:spPr>
          <a:xfrm>
            <a:off x="5056023" y="368708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67" name="正方形/長方形 466"/>
          <p:cNvSpPr/>
          <p:nvPr/>
        </p:nvSpPr>
        <p:spPr>
          <a:xfrm>
            <a:off x="5056023" y="312279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円/楕円 467"/>
          <p:cNvSpPr/>
          <p:nvPr/>
        </p:nvSpPr>
        <p:spPr>
          <a:xfrm>
            <a:off x="5098519" y="315454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9" name="直線コネクタ 468"/>
          <p:cNvCxnSpPr/>
          <p:nvPr/>
        </p:nvCxnSpPr>
        <p:spPr>
          <a:xfrm>
            <a:off x="5181069" y="320111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0" name="正方形/長方形 469"/>
          <p:cNvSpPr/>
          <p:nvPr/>
        </p:nvSpPr>
        <p:spPr>
          <a:xfrm>
            <a:off x="5056023" y="331625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円/楕円 470"/>
          <p:cNvSpPr/>
          <p:nvPr/>
        </p:nvSpPr>
        <p:spPr>
          <a:xfrm>
            <a:off x="5098519" y="334800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2" name="直線コネクタ 471"/>
          <p:cNvCxnSpPr/>
          <p:nvPr/>
        </p:nvCxnSpPr>
        <p:spPr>
          <a:xfrm>
            <a:off x="5181069" y="339457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3" name="正方形/長方形 472"/>
          <p:cNvSpPr/>
          <p:nvPr/>
        </p:nvSpPr>
        <p:spPr>
          <a:xfrm>
            <a:off x="5056023" y="349785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円/楕円 473"/>
          <p:cNvSpPr/>
          <p:nvPr/>
        </p:nvSpPr>
        <p:spPr>
          <a:xfrm>
            <a:off x="5098519" y="352960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5" name="直線コネクタ 474"/>
          <p:cNvCxnSpPr/>
          <p:nvPr/>
        </p:nvCxnSpPr>
        <p:spPr>
          <a:xfrm>
            <a:off x="5181069" y="357616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6" name="円/楕円 475"/>
          <p:cNvSpPr/>
          <p:nvPr/>
        </p:nvSpPr>
        <p:spPr>
          <a:xfrm>
            <a:off x="5113441" y="335560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円/楕円 476"/>
          <p:cNvSpPr/>
          <p:nvPr/>
        </p:nvSpPr>
        <p:spPr>
          <a:xfrm>
            <a:off x="5113441" y="35371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3538785" y="3025390"/>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92" name="タイトル 591"/>
          <p:cNvSpPr>
            <a:spLocks noGrp="1"/>
          </p:cNvSpPr>
          <p:nvPr>
            <p:ph type="title"/>
          </p:nvPr>
        </p:nvSpPr>
        <p:spPr/>
        <p:txBody>
          <a:bodyPr/>
          <a:lstStyle/>
          <a:p>
            <a:r>
              <a:rPr kumimoji="1" lang="ja-JP" altLang="en-US" dirty="0"/>
              <a:t>サーバー仮想化による３つのメリット</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grpSp>
        <p:nvGrpSpPr>
          <p:cNvPr id="152" name="図形グループ 151"/>
          <p:cNvGrpSpPr/>
          <p:nvPr/>
        </p:nvGrpSpPr>
        <p:grpSpPr>
          <a:xfrm>
            <a:off x="3593860" y="1356495"/>
            <a:ext cx="1781456" cy="713308"/>
            <a:chOff x="857968" y="1402544"/>
            <a:chExt cx="1781456" cy="713308"/>
          </a:xfrm>
        </p:grpSpPr>
        <p:cxnSp>
          <p:nvCxnSpPr>
            <p:cNvPr id="7" name="直線コネクタ 6"/>
            <p:cNvCxnSpPr>
              <a:stCxn id="102" idx="6"/>
              <a:endCxn id="101"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a:stCxn id="106" idx="6"/>
              <a:endCxn id="105"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110" idx="6"/>
              <a:endCxn id="109"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stCxn id="118" idx="6"/>
              <a:endCxn id="117"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a:stCxn id="122" idx="6"/>
              <a:endCxn id="121"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126" idx="6"/>
              <a:endCxn id="12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130" idx="6"/>
              <a:endCxn id="129"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正方形/長方形 52"/>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正方形/長方形 60"/>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正方形/長方形 64"/>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9" name="正方形/長方形 68"/>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1" name="正方形/長方形 80"/>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正方形/長方形 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9" name="正方形/長方形 88"/>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正方形/長方形 92"/>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1" name="正方形/長方形 100"/>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5" name="正方形/長方形 104"/>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9" name="正方形/長方形 108"/>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3" name="正方形/長方形 112"/>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7" name="正方形/長方形 116"/>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1" name="正方形/長方形 120"/>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3" name="フローチャート: 磁気ディスク 132"/>
          <p:cNvSpPr/>
          <p:nvPr/>
        </p:nvSpPr>
        <p:spPr>
          <a:xfrm>
            <a:off x="103966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53" name="図形グループ 152"/>
          <p:cNvGrpSpPr/>
          <p:nvPr/>
        </p:nvGrpSpPr>
        <p:grpSpPr>
          <a:xfrm>
            <a:off x="997171" y="1362204"/>
            <a:ext cx="1781456" cy="713308"/>
            <a:chOff x="857968" y="1402544"/>
            <a:chExt cx="1781456" cy="713308"/>
          </a:xfrm>
        </p:grpSpPr>
        <p:cxnSp>
          <p:nvCxnSpPr>
            <p:cNvPr id="154" name="直線コネクタ 153"/>
            <p:cNvCxnSpPr>
              <a:stCxn id="198" idx="6"/>
              <a:endCxn id="197"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201" idx="6"/>
              <a:endCxn id="200"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204" idx="6"/>
              <a:endCxn id="203"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210" idx="6"/>
              <a:endCxn id="209"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213" idx="6"/>
              <a:endCxn id="212"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216" idx="6"/>
              <a:endCxn id="21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0" name="直線コネクタ 159"/>
            <p:cNvCxnSpPr>
              <a:stCxn id="219" idx="6"/>
              <a:endCxn id="218"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1" name="正方形/長方形 160"/>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4" name="正方形/長方形 163"/>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0" name="正方形/長方形 169"/>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円/楕円 170"/>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2" name="直線コネクタ 171"/>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3" name="正方形/長方形 172"/>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6" name="正方形/長方形 175"/>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9" name="正方形/長方形 178"/>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2" name="正方形/長方形 181"/>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円/楕円 182"/>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5" name="正方形/長方形 1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円/楕円 1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7" name="直線コネクタ 1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1" name="正方形/長方形 190"/>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4" name="正方形/長方形 193"/>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円/楕円 194"/>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6" name="直線コネクタ 195"/>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7" name="正方形/長方形 196"/>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3" name="正方形/長方形 202"/>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6" name="正方形/長方形 205"/>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円/楕円 206"/>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8" name="直線コネクタ 207"/>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9" name="正方形/長方形 208"/>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2" name="正方形/長方形 211"/>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5" name="正方形/長方形 21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8" name="正方形/長方形 217"/>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円/楕円 218"/>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0" name="直線コネクタ 219"/>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39" name="正方形/長方形 238"/>
          <p:cNvSpPr/>
          <p:nvPr/>
        </p:nvSpPr>
        <p:spPr>
          <a:xfrm>
            <a:off x="4329520" y="23732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4372016" y="24049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p:nvPr/>
        </p:nvCxnSpPr>
        <p:spPr>
          <a:xfrm>
            <a:off x="4454566" y="24515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0" name="正方形/長方形 289"/>
          <p:cNvSpPr/>
          <p:nvPr/>
        </p:nvSpPr>
        <p:spPr>
          <a:xfrm>
            <a:off x="3541683" y="1285384"/>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2" name="三角形 291"/>
          <p:cNvSpPr/>
          <p:nvPr/>
        </p:nvSpPr>
        <p:spPr>
          <a:xfrm flipV="1">
            <a:off x="3541683" y="2143033"/>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3" name="テキスト ボックス 292"/>
          <p:cNvSpPr txBox="1"/>
          <p:nvPr/>
        </p:nvSpPr>
        <p:spPr>
          <a:xfrm>
            <a:off x="3934193" y="1485631"/>
            <a:ext cx="1082348" cy="446276"/>
          </a:xfrm>
          <a:prstGeom prst="rect">
            <a:avLst/>
          </a:prstGeom>
          <a:noFill/>
        </p:spPr>
        <p:txBody>
          <a:bodyPr wrap="none" rtlCol="0">
            <a:spAutoFit/>
          </a:bodyPr>
          <a:lstStyle/>
          <a:p>
            <a:pPr algn="ctr"/>
            <a:r>
              <a:rPr kumimoji="1" lang="ja-JP" altLang="en-US" sz="14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仮想マシン</a:t>
            </a:r>
            <a:endParaRPr kumimoji="1" lang="en-US" altLang="ja-JP" sz="14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lang="en-US" altLang="ja-JP" sz="9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Virtual Machine</a:t>
            </a:r>
            <a:endParaRPr kumimoji="1" lang="ja-JP" altLang="en-US" sz="9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294" name="テキスト ボックス 293"/>
          <p:cNvSpPr txBox="1"/>
          <p:nvPr/>
        </p:nvSpPr>
        <p:spPr>
          <a:xfrm>
            <a:off x="5948538" y="1284554"/>
            <a:ext cx="2358338" cy="892552"/>
          </a:xfrm>
          <a:prstGeom prst="rect">
            <a:avLst/>
          </a:prstGeom>
          <a:noFill/>
        </p:spPr>
        <p:txBody>
          <a:bodyPr wrap="none" rtlCol="0">
            <a:spAutoFit/>
          </a:bodyPr>
          <a:lstStyle/>
          <a:p>
            <a:r>
              <a:rPr kumimoji="1" lang="ja-JP" altLang="en-US" sz="1600" b="1" dirty="0">
                <a:solidFill>
                  <a:srgbClr val="0432FF"/>
                </a:solidFill>
                <a:latin typeface="Meiryo" charset="-128"/>
                <a:ea typeface="Meiryo" charset="-128"/>
                <a:cs typeface="Meiryo" charset="-128"/>
              </a:rPr>
              <a:t>物理マシンの集約</a:t>
            </a:r>
            <a:endParaRPr kumimoji="1" lang="en-US" altLang="ja-JP" sz="1600" b="1"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機械購入費用の抑制</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200" dirty="0">
                <a:solidFill>
                  <a:srgbClr val="0432FF"/>
                </a:solidFill>
                <a:latin typeface="Meiryo" charset="-128"/>
                <a:ea typeface="Meiryo" charset="-128"/>
                <a:cs typeface="Meiryo" charset="-128"/>
              </a:rPr>
              <a:t>電気代・</a:t>
            </a:r>
            <a:r>
              <a:rPr kumimoji="1" lang="en-US" altLang="ja-JP" sz="1200" dirty="0">
                <a:solidFill>
                  <a:srgbClr val="0432FF"/>
                </a:solidFill>
                <a:latin typeface="Meiryo" charset="-128"/>
                <a:ea typeface="Meiryo" charset="-128"/>
                <a:cs typeface="Meiryo" charset="-128"/>
              </a:rPr>
              <a:t>CO2</a:t>
            </a:r>
            <a:r>
              <a:rPr kumimoji="1" lang="ja-JP" altLang="en-US" sz="1200" dirty="0">
                <a:solidFill>
                  <a:srgbClr val="0432FF"/>
                </a:solidFill>
                <a:latin typeface="Meiryo" charset="-128"/>
                <a:ea typeface="Meiryo" charset="-128"/>
                <a:cs typeface="Meiryo" charset="-128"/>
              </a:rPr>
              <a:t>の削減</a:t>
            </a:r>
            <a:endParaRPr kumimoji="1"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データセンター使用料の削減</a:t>
            </a:r>
            <a:endParaRPr kumimoji="1" lang="en-US" altLang="ja-JP" sz="1200" dirty="0">
              <a:solidFill>
                <a:srgbClr val="0432FF"/>
              </a:solidFill>
              <a:latin typeface="Meiryo" charset="-128"/>
              <a:ea typeface="Meiryo" charset="-128"/>
              <a:cs typeface="Meiryo" charset="-128"/>
            </a:endParaRPr>
          </a:p>
        </p:txBody>
      </p:sp>
      <p:sp>
        <p:nvSpPr>
          <p:cNvPr id="303" name="正方形/長方形 302"/>
          <p:cNvSpPr/>
          <p:nvPr/>
        </p:nvSpPr>
        <p:spPr>
          <a:xfrm>
            <a:off x="103966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円/楕円 303"/>
          <p:cNvSpPr/>
          <p:nvPr/>
        </p:nvSpPr>
        <p:spPr>
          <a:xfrm>
            <a:off x="108216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5" name="直線コネクタ 304"/>
          <p:cNvCxnSpPr/>
          <p:nvPr/>
        </p:nvCxnSpPr>
        <p:spPr>
          <a:xfrm>
            <a:off x="116471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6" name="正方形/長方形 305"/>
          <p:cNvSpPr/>
          <p:nvPr/>
        </p:nvSpPr>
        <p:spPr>
          <a:xfrm>
            <a:off x="103966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円/楕円 306"/>
          <p:cNvSpPr/>
          <p:nvPr/>
        </p:nvSpPr>
        <p:spPr>
          <a:xfrm>
            <a:off x="108216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8" name="直線コネクタ 307"/>
          <p:cNvCxnSpPr/>
          <p:nvPr/>
        </p:nvCxnSpPr>
        <p:spPr>
          <a:xfrm>
            <a:off x="116471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9" name="正方形/長方形 308"/>
          <p:cNvSpPr/>
          <p:nvPr/>
        </p:nvSpPr>
        <p:spPr>
          <a:xfrm>
            <a:off x="103966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108216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116471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3" name="フローチャート: 磁気ディスク 362"/>
          <p:cNvSpPr/>
          <p:nvPr/>
        </p:nvSpPr>
        <p:spPr>
          <a:xfrm>
            <a:off x="1732831"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64" name="正方形/長方形 363"/>
          <p:cNvSpPr/>
          <p:nvPr/>
        </p:nvSpPr>
        <p:spPr>
          <a:xfrm>
            <a:off x="1732831"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円/楕円 364"/>
          <p:cNvSpPr/>
          <p:nvPr/>
        </p:nvSpPr>
        <p:spPr>
          <a:xfrm>
            <a:off x="1775327"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6" name="直線コネクタ 365"/>
          <p:cNvCxnSpPr/>
          <p:nvPr/>
        </p:nvCxnSpPr>
        <p:spPr>
          <a:xfrm>
            <a:off x="1857877"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7" name="正方形/長方形 366"/>
          <p:cNvSpPr/>
          <p:nvPr/>
        </p:nvSpPr>
        <p:spPr>
          <a:xfrm>
            <a:off x="1732831"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1775327"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p:nvPr/>
        </p:nvCxnSpPr>
        <p:spPr>
          <a:xfrm>
            <a:off x="1857877"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0" name="正方形/長方形 369"/>
          <p:cNvSpPr/>
          <p:nvPr/>
        </p:nvSpPr>
        <p:spPr>
          <a:xfrm>
            <a:off x="1732831"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円/楕円 370"/>
          <p:cNvSpPr/>
          <p:nvPr/>
        </p:nvSpPr>
        <p:spPr>
          <a:xfrm>
            <a:off x="1775327"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2" name="直線コネクタ 371"/>
          <p:cNvCxnSpPr/>
          <p:nvPr/>
        </p:nvCxnSpPr>
        <p:spPr>
          <a:xfrm>
            <a:off x="1857877"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3" name="フローチャート: 磁気ディスク 372"/>
          <p:cNvSpPr/>
          <p:nvPr/>
        </p:nvSpPr>
        <p:spPr>
          <a:xfrm>
            <a:off x="245874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245874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円/楕円 374"/>
          <p:cNvSpPr/>
          <p:nvPr/>
        </p:nvSpPr>
        <p:spPr>
          <a:xfrm>
            <a:off x="250124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6" name="直線コネクタ 375"/>
          <p:cNvCxnSpPr/>
          <p:nvPr/>
        </p:nvCxnSpPr>
        <p:spPr>
          <a:xfrm>
            <a:off x="258379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7" name="正方形/長方形 376"/>
          <p:cNvSpPr/>
          <p:nvPr/>
        </p:nvSpPr>
        <p:spPr>
          <a:xfrm>
            <a:off x="245874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円/楕円 377"/>
          <p:cNvSpPr/>
          <p:nvPr/>
        </p:nvSpPr>
        <p:spPr>
          <a:xfrm>
            <a:off x="250124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9" name="直線コネクタ 378"/>
          <p:cNvCxnSpPr/>
          <p:nvPr/>
        </p:nvCxnSpPr>
        <p:spPr>
          <a:xfrm>
            <a:off x="258379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0" name="正方形/長方形 379"/>
          <p:cNvSpPr/>
          <p:nvPr/>
        </p:nvSpPr>
        <p:spPr>
          <a:xfrm>
            <a:off x="245874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円/楕円 380"/>
          <p:cNvSpPr/>
          <p:nvPr/>
        </p:nvSpPr>
        <p:spPr>
          <a:xfrm>
            <a:off x="250124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2" name="直線コネクタ 381"/>
          <p:cNvCxnSpPr/>
          <p:nvPr/>
        </p:nvCxnSpPr>
        <p:spPr>
          <a:xfrm>
            <a:off x="258379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83" name="図形グループ 382"/>
          <p:cNvGrpSpPr/>
          <p:nvPr/>
        </p:nvGrpSpPr>
        <p:grpSpPr>
          <a:xfrm>
            <a:off x="928620" y="3188772"/>
            <a:ext cx="181475" cy="234702"/>
            <a:chOff x="2667295" y="1059799"/>
            <a:chExt cx="681672" cy="722281"/>
          </a:xfrm>
        </p:grpSpPr>
        <p:sp>
          <p:nvSpPr>
            <p:cNvPr id="384" name="角丸四角形 38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85" name="図 38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86" name="図形グループ 385"/>
          <p:cNvGrpSpPr/>
          <p:nvPr/>
        </p:nvGrpSpPr>
        <p:grpSpPr>
          <a:xfrm>
            <a:off x="841427" y="3283191"/>
            <a:ext cx="177873" cy="351555"/>
            <a:chOff x="1946324" y="4125162"/>
            <a:chExt cx="969964" cy="2007872"/>
          </a:xfrm>
        </p:grpSpPr>
        <p:sp>
          <p:nvSpPr>
            <p:cNvPr id="387" name="円/楕円 3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フローチャート: 論理積ゲート 3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89" name="円/楕円 388"/>
          <p:cNvSpPr/>
          <p:nvPr/>
        </p:nvSpPr>
        <p:spPr>
          <a:xfrm>
            <a:off x="1790249"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円/楕円 389"/>
          <p:cNvSpPr/>
          <p:nvPr/>
        </p:nvSpPr>
        <p:spPr>
          <a:xfrm>
            <a:off x="1790249"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1" name="図形グループ 390"/>
          <p:cNvGrpSpPr/>
          <p:nvPr/>
        </p:nvGrpSpPr>
        <p:grpSpPr>
          <a:xfrm>
            <a:off x="1636706" y="3196367"/>
            <a:ext cx="181475" cy="234702"/>
            <a:chOff x="2667295" y="1059799"/>
            <a:chExt cx="681672" cy="722281"/>
          </a:xfrm>
        </p:grpSpPr>
        <p:sp>
          <p:nvSpPr>
            <p:cNvPr id="392" name="角丸四角形 39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93" name="図 39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4" name="図形グループ 393"/>
          <p:cNvGrpSpPr/>
          <p:nvPr/>
        </p:nvGrpSpPr>
        <p:grpSpPr>
          <a:xfrm>
            <a:off x="1549513" y="3290786"/>
            <a:ext cx="177873" cy="351555"/>
            <a:chOff x="1946324" y="4125162"/>
            <a:chExt cx="969964" cy="2007872"/>
          </a:xfrm>
        </p:grpSpPr>
        <p:sp>
          <p:nvSpPr>
            <p:cNvPr id="395" name="円/楕円 3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6" name="フローチャート: 論理積ゲート 3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7" name="円/楕円 396"/>
          <p:cNvSpPr/>
          <p:nvPr/>
        </p:nvSpPr>
        <p:spPr>
          <a:xfrm>
            <a:off x="2502718" y="336257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2502718" y="354416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9" name="図形グループ 398"/>
          <p:cNvGrpSpPr/>
          <p:nvPr/>
        </p:nvGrpSpPr>
        <p:grpSpPr>
          <a:xfrm>
            <a:off x="2349175" y="3204604"/>
            <a:ext cx="181475" cy="234702"/>
            <a:chOff x="2667295" y="1059799"/>
            <a:chExt cx="681672" cy="722281"/>
          </a:xfrm>
        </p:grpSpPr>
        <p:sp>
          <p:nvSpPr>
            <p:cNvPr id="400" name="角丸四角形 3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01" name="図 4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2" name="図形グループ 401"/>
          <p:cNvGrpSpPr/>
          <p:nvPr/>
        </p:nvGrpSpPr>
        <p:grpSpPr>
          <a:xfrm>
            <a:off x="2261982" y="3299023"/>
            <a:ext cx="177873" cy="351555"/>
            <a:chOff x="1946324" y="4125162"/>
            <a:chExt cx="969964" cy="2007872"/>
          </a:xfrm>
        </p:grpSpPr>
        <p:sp>
          <p:nvSpPr>
            <p:cNvPr id="403" name="円/楕円 4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フローチャート: 論理積ゲート 4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5" name="フローチャート: 磁気ディスク 404"/>
          <p:cNvSpPr/>
          <p:nvPr/>
        </p:nvSpPr>
        <p:spPr>
          <a:xfrm>
            <a:off x="3591504"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6" name="正方形/長方形 405"/>
          <p:cNvSpPr/>
          <p:nvPr/>
        </p:nvSpPr>
        <p:spPr>
          <a:xfrm>
            <a:off x="3591504"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円/楕円 406"/>
          <p:cNvSpPr/>
          <p:nvPr/>
        </p:nvSpPr>
        <p:spPr>
          <a:xfrm>
            <a:off x="3634000"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8" name="直線コネクタ 407"/>
          <p:cNvCxnSpPr/>
          <p:nvPr/>
        </p:nvCxnSpPr>
        <p:spPr>
          <a:xfrm>
            <a:off x="3716550"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9" name="正方形/長方形 408"/>
          <p:cNvSpPr/>
          <p:nvPr/>
        </p:nvSpPr>
        <p:spPr>
          <a:xfrm>
            <a:off x="3591504"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円/楕円 409"/>
          <p:cNvSpPr/>
          <p:nvPr/>
        </p:nvSpPr>
        <p:spPr>
          <a:xfrm>
            <a:off x="3634000"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1" name="直線コネクタ 410"/>
          <p:cNvCxnSpPr/>
          <p:nvPr/>
        </p:nvCxnSpPr>
        <p:spPr>
          <a:xfrm>
            <a:off x="3716550"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2" name="正方形/長方形 411"/>
          <p:cNvSpPr/>
          <p:nvPr/>
        </p:nvSpPr>
        <p:spPr>
          <a:xfrm>
            <a:off x="3591504"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3634000"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p:nvPr/>
        </p:nvCxnSpPr>
        <p:spPr>
          <a:xfrm>
            <a:off x="3716550"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5" name="円/楕円 424"/>
          <p:cNvSpPr/>
          <p:nvPr/>
        </p:nvSpPr>
        <p:spPr>
          <a:xfrm>
            <a:off x="3648922"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円/楕円 425"/>
          <p:cNvSpPr/>
          <p:nvPr/>
        </p:nvSpPr>
        <p:spPr>
          <a:xfrm>
            <a:off x="3648922"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三角形 483"/>
          <p:cNvSpPr/>
          <p:nvPr/>
        </p:nvSpPr>
        <p:spPr>
          <a:xfrm flipV="1">
            <a:off x="3545365" y="3891351"/>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485" name="テキスト ボックス 484"/>
          <p:cNvSpPr txBox="1"/>
          <p:nvPr/>
        </p:nvSpPr>
        <p:spPr>
          <a:xfrm>
            <a:off x="5948538" y="3024560"/>
            <a:ext cx="1896673" cy="892552"/>
          </a:xfrm>
          <a:prstGeom prst="rect">
            <a:avLst/>
          </a:prstGeom>
          <a:noFill/>
        </p:spPr>
        <p:txBody>
          <a:bodyPr wrap="none" rtlCol="0">
            <a:spAutoFit/>
          </a:bodyPr>
          <a:lstStyle/>
          <a:p>
            <a:r>
              <a:rPr kumimoji="1" lang="ja-JP" altLang="en-US" sz="1600" b="1" dirty="0">
                <a:solidFill>
                  <a:srgbClr val="0432FF"/>
                </a:solidFill>
                <a:latin typeface="Meiryo" charset="-128"/>
                <a:ea typeface="Meiryo" charset="-128"/>
                <a:cs typeface="Meiryo" charset="-128"/>
              </a:rPr>
              <a:t>ソフトウェア定義</a:t>
            </a:r>
            <a:endParaRPr kumimoji="1" lang="en-US" altLang="ja-JP" sz="1600" b="1"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調達・変更の迅速化</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稼働中での構成変更</a:t>
            </a:r>
            <a:endParaRPr kumimoji="1"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迅速で柔軟な構成変更</a:t>
            </a:r>
            <a:endParaRPr kumimoji="1" lang="en-US" altLang="ja-JP" sz="1200" dirty="0">
              <a:solidFill>
                <a:srgbClr val="0432FF"/>
              </a:solidFill>
              <a:latin typeface="Meiryo" charset="-128"/>
              <a:ea typeface="Meiryo" charset="-128"/>
              <a:cs typeface="Meiryo" charset="-128"/>
            </a:endParaRPr>
          </a:p>
        </p:txBody>
      </p:sp>
      <p:grpSp>
        <p:nvGrpSpPr>
          <p:cNvPr id="478" name="図形グループ 477"/>
          <p:cNvGrpSpPr/>
          <p:nvPr/>
        </p:nvGrpSpPr>
        <p:grpSpPr>
          <a:xfrm>
            <a:off x="4340269" y="4022273"/>
            <a:ext cx="288638" cy="361299"/>
            <a:chOff x="2667295" y="1059799"/>
            <a:chExt cx="681672" cy="722281"/>
          </a:xfrm>
        </p:grpSpPr>
        <p:sp>
          <p:nvSpPr>
            <p:cNvPr id="479" name="角丸四角形 47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0" name="図 47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81" name="図形グループ 480"/>
          <p:cNvGrpSpPr/>
          <p:nvPr/>
        </p:nvGrpSpPr>
        <p:grpSpPr>
          <a:xfrm>
            <a:off x="4328339" y="4113805"/>
            <a:ext cx="177873" cy="351555"/>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6" name="フローチャート: 磁気ディスク 485"/>
          <p:cNvSpPr/>
          <p:nvPr/>
        </p:nvSpPr>
        <p:spPr>
          <a:xfrm>
            <a:off x="4035788" y="5666024"/>
            <a:ext cx="703990" cy="46109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93" name="図形グループ 492"/>
          <p:cNvGrpSpPr/>
          <p:nvPr/>
        </p:nvGrpSpPr>
        <p:grpSpPr>
          <a:xfrm>
            <a:off x="4954949" y="5823509"/>
            <a:ext cx="317500" cy="157483"/>
            <a:chOff x="1106712" y="5184130"/>
            <a:chExt cx="317500" cy="157483"/>
          </a:xfrm>
        </p:grpSpPr>
        <p:sp>
          <p:nvSpPr>
            <p:cNvPr id="487" name="正方形/長方形 48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円/楕円 48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89" name="直線コネクタ 48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94" name="図形グループ 493"/>
          <p:cNvGrpSpPr/>
          <p:nvPr/>
        </p:nvGrpSpPr>
        <p:grpSpPr>
          <a:xfrm>
            <a:off x="3503117" y="5815575"/>
            <a:ext cx="317500" cy="157483"/>
            <a:chOff x="1106712" y="5365723"/>
            <a:chExt cx="317500" cy="157483"/>
          </a:xfrm>
        </p:grpSpPr>
        <p:sp>
          <p:nvSpPr>
            <p:cNvPr id="490" name="正方形/長方形 489"/>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1" name="円/楕円 490"/>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2" name="直線コネクタ 491"/>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95" name="メモ 494"/>
          <p:cNvSpPr/>
          <p:nvPr/>
        </p:nvSpPr>
        <p:spPr>
          <a:xfrm>
            <a:off x="4175992" y="5860328"/>
            <a:ext cx="423581" cy="190725"/>
          </a:xfrm>
          <a:prstGeom prst="foldedCorner">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j-ea"/>
                <a:ea typeface="+mj-ea"/>
                <a:cs typeface="Meiryo" charset="-128"/>
              </a:rPr>
              <a:t>設定</a:t>
            </a:r>
            <a:endParaRPr kumimoji="1" lang="ja-JP" altLang="en-US" sz="800" dirty="0">
              <a:solidFill>
                <a:srgbClr val="FFFFFF"/>
              </a:solidFill>
              <a:latin typeface="+mj-ea"/>
              <a:ea typeface="+mj-ea"/>
              <a:cs typeface="Meiryo" charset="-128"/>
            </a:endParaRPr>
          </a:p>
        </p:txBody>
      </p:sp>
      <p:grpSp>
        <p:nvGrpSpPr>
          <p:cNvPr id="496" name="図形グループ 495"/>
          <p:cNvGrpSpPr/>
          <p:nvPr/>
        </p:nvGrpSpPr>
        <p:grpSpPr>
          <a:xfrm>
            <a:off x="3515502" y="5417531"/>
            <a:ext cx="317500" cy="157483"/>
            <a:chOff x="1106712" y="5365723"/>
            <a:chExt cx="317500" cy="157483"/>
          </a:xfrm>
        </p:grpSpPr>
        <p:sp>
          <p:nvSpPr>
            <p:cNvPr id="497" name="正方形/長方形 49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円/楕円 49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9" name="直線コネクタ 49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0" name="図形グループ 499"/>
          <p:cNvGrpSpPr/>
          <p:nvPr/>
        </p:nvGrpSpPr>
        <p:grpSpPr>
          <a:xfrm>
            <a:off x="3515502" y="5229047"/>
            <a:ext cx="317500" cy="157483"/>
            <a:chOff x="1106712" y="5365723"/>
            <a:chExt cx="317500" cy="157483"/>
          </a:xfrm>
        </p:grpSpPr>
        <p:sp>
          <p:nvSpPr>
            <p:cNvPr id="501" name="正方形/長方形 50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円/楕円 50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3" name="直線コネクタ 50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5" name="正方形/長方形 504"/>
          <p:cNvSpPr/>
          <p:nvPr/>
        </p:nvSpPr>
        <p:spPr>
          <a:xfrm>
            <a:off x="3500097" y="5182932"/>
            <a:ext cx="359996"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06" name="三角形 505"/>
          <p:cNvSpPr/>
          <p:nvPr/>
        </p:nvSpPr>
        <p:spPr>
          <a:xfrm flipV="1">
            <a:off x="3500097" y="5665434"/>
            <a:ext cx="359996"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507" name="図形グループ 506"/>
          <p:cNvGrpSpPr/>
          <p:nvPr/>
        </p:nvGrpSpPr>
        <p:grpSpPr>
          <a:xfrm>
            <a:off x="5178784" y="5414428"/>
            <a:ext cx="317500" cy="157483"/>
            <a:chOff x="1106712" y="5365723"/>
            <a:chExt cx="317500" cy="157483"/>
          </a:xfrm>
        </p:grpSpPr>
        <p:sp>
          <p:nvSpPr>
            <p:cNvPr id="508" name="正方形/長方形 507"/>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9" name="円/楕円 50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0" name="直線コネクタ 50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1" name="図形グループ 510"/>
          <p:cNvGrpSpPr/>
          <p:nvPr/>
        </p:nvGrpSpPr>
        <p:grpSpPr>
          <a:xfrm>
            <a:off x="5178784" y="5225944"/>
            <a:ext cx="317500" cy="157483"/>
            <a:chOff x="1106712" y="5365723"/>
            <a:chExt cx="317500" cy="157483"/>
          </a:xfrm>
        </p:grpSpPr>
        <p:sp>
          <p:nvSpPr>
            <p:cNvPr id="512" name="正方形/長方形 511"/>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3" name="円/楕円 51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4" name="直線コネクタ 51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6" name="三角形 515"/>
          <p:cNvSpPr/>
          <p:nvPr/>
        </p:nvSpPr>
        <p:spPr>
          <a:xfrm flipV="1">
            <a:off x="4752951" y="5656252"/>
            <a:ext cx="777165"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25" name="右矢印 524"/>
          <p:cNvSpPr/>
          <p:nvPr/>
        </p:nvSpPr>
        <p:spPr>
          <a:xfrm>
            <a:off x="3901275" y="5270392"/>
            <a:ext cx="838503" cy="27446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17" name="図形グループ 516"/>
          <p:cNvGrpSpPr/>
          <p:nvPr/>
        </p:nvGrpSpPr>
        <p:grpSpPr>
          <a:xfrm>
            <a:off x="4809734" y="5407622"/>
            <a:ext cx="317500" cy="157483"/>
            <a:chOff x="1106712" y="5365723"/>
            <a:chExt cx="317500" cy="157483"/>
          </a:xfrm>
        </p:grpSpPr>
        <p:sp>
          <p:nvSpPr>
            <p:cNvPr id="518" name="正方形/長方形 517"/>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9" name="円/楕円 51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0" name="直線コネクタ 51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1" name="図形グループ 520"/>
          <p:cNvGrpSpPr/>
          <p:nvPr/>
        </p:nvGrpSpPr>
        <p:grpSpPr>
          <a:xfrm>
            <a:off x="4809734" y="5219138"/>
            <a:ext cx="317500" cy="157483"/>
            <a:chOff x="1106712" y="5365723"/>
            <a:chExt cx="317500" cy="157483"/>
          </a:xfrm>
        </p:grpSpPr>
        <p:sp>
          <p:nvSpPr>
            <p:cNvPr id="522" name="正方形/長方形 521"/>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円/楕円 52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4" name="直線コネクタ 52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5" name="正方形/長方形 514"/>
          <p:cNvSpPr/>
          <p:nvPr/>
        </p:nvSpPr>
        <p:spPr>
          <a:xfrm>
            <a:off x="4758184" y="5179829"/>
            <a:ext cx="771932"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cxnSp>
        <p:nvCxnSpPr>
          <p:cNvPr id="527" name="直線矢印コネクタ 526"/>
          <p:cNvCxnSpPr>
            <a:stCxn id="490" idx="3"/>
            <a:endCxn id="486" idx="2"/>
          </p:cNvCxnSpPr>
          <p:nvPr/>
        </p:nvCxnSpPr>
        <p:spPr>
          <a:xfrm>
            <a:off x="3820617" y="5894317"/>
            <a:ext cx="215171" cy="225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0" name="直線矢印コネクタ 529"/>
          <p:cNvCxnSpPr>
            <a:stCxn id="486" idx="4"/>
            <a:endCxn id="487" idx="1"/>
          </p:cNvCxnSpPr>
          <p:nvPr/>
        </p:nvCxnSpPr>
        <p:spPr>
          <a:xfrm>
            <a:off x="4739778" y="5896574"/>
            <a:ext cx="215171" cy="567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3" name="テキスト ボックス 532"/>
          <p:cNvSpPr txBox="1"/>
          <p:nvPr/>
        </p:nvSpPr>
        <p:spPr>
          <a:xfrm>
            <a:off x="3534620" y="4810859"/>
            <a:ext cx="1928733" cy="338554"/>
          </a:xfrm>
          <a:prstGeom prst="rect">
            <a:avLst/>
          </a:prstGeom>
          <a:noFill/>
        </p:spPr>
        <p:txBody>
          <a:bodyPr wrap="none" rtlCol="0">
            <a:spAutoFit/>
          </a:bodyPr>
          <a:lstStyle/>
          <a:p>
            <a:r>
              <a:rPr kumimoji="1" lang="ja-JP" altLang="en-US" sz="800" dirty="0">
                <a:solidFill>
                  <a:schemeClr val="accent6">
                    <a:lumMod val="75000"/>
                  </a:schemeClr>
                </a:solidFill>
                <a:latin typeface="Meiryo" charset="-128"/>
                <a:ea typeface="Meiryo" charset="-128"/>
                <a:cs typeface="Meiryo" charset="-128"/>
              </a:rPr>
              <a:t>障害時に正常に稼働して物理マシンに</a:t>
            </a:r>
            <a:endParaRPr kumimoji="1" lang="en-US" altLang="ja-JP" sz="800" dirty="0">
              <a:solidFill>
                <a:schemeClr val="accent6">
                  <a:lumMod val="75000"/>
                </a:schemeClr>
              </a:solidFill>
              <a:latin typeface="Meiryo" charset="-128"/>
              <a:ea typeface="Meiryo" charset="-128"/>
              <a:cs typeface="Meiryo" charset="-128"/>
            </a:endParaRPr>
          </a:p>
          <a:p>
            <a:r>
              <a:rPr kumimoji="1" lang="ja-JP" altLang="en-US" sz="800" dirty="0">
                <a:solidFill>
                  <a:schemeClr val="accent6">
                    <a:lumMod val="75000"/>
                  </a:schemeClr>
                </a:solidFill>
                <a:latin typeface="Meiryo" charset="-128"/>
                <a:ea typeface="Meiryo" charset="-128"/>
                <a:cs typeface="Meiryo" charset="-128"/>
              </a:rPr>
              <a:t>仮想マシンを移動させサービスを継続</a:t>
            </a:r>
          </a:p>
        </p:txBody>
      </p:sp>
      <p:sp>
        <p:nvSpPr>
          <p:cNvPr id="534" name="乗算記号 533"/>
          <p:cNvSpPr/>
          <p:nvPr/>
        </p:nvSpPr>
        <p:spPr>
          <a:xfrm>
            <a:off x="3510112" y="5723056"/>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フローチャート: 磁気ディスク 534"/>
          <p:cNvSpPr/>
          <p:nvPr/>
        </p:nvSpPr>
        <p:spPr>
          <a:xfrm>
            <a:off x="1553896" y="5344013"/>
            <a:ext cx="703990" cy="40225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36" name="図形グループ 535"/>
          <p:cNvGrpSpPr/>
          <p:nvPr/>
        </p:nvGrpSpPr>
        <p:grpSpPr>
          <a:xfrm>
            <a:off x="2452045" y="5816202"/>
            <a:ext cx="317500" cy="157483"/>
            <a:chOff x="1106712" y="5184130"/>
            <a:chExt cx="317500" cy="157483"/>
          </a:xfrm>
        </p:grpSpPr>
        <p:sp>
          <p:nvSpPr>
            <p:cNvPr id="537" name="正方形/長方形 53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円/楕円 53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9" name="直線コネクタ 53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0" name="図形グループ 539"/>
          <p:cNvGrpSpPr/>
          <p:nvPr/>
        </p:nvGrpSpPr>
        <p:grpSpPr>
          <a:xfrm>
            <a:off x="1000213" y="5808268"/>
            <a:ext cx="317500" cy="157483"/>
            <a:chOff x="1106712" y="5365723"/>
            <a:chExt cx="317500" cy="157483"/>
          </a:xfrm>
        </p:grpSpPr>
        <p:sp>
          <p:nvSpPr>
            <p:cNvPr id="541" name="正方形/長方形 54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円/楕円 54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3" name="直線コネクタ 54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47" name="直線矢印コネクタ 546"/>
          <p:cNvCxnSpPr>
            <a:stCxn id="541" idx="3"/>
            <a:endCxn id="535" idx="2"/>
          </p:cNvCxnSpPr>
          <p:nvPr/>
        </p:nvCxnSpPr>
        <p:spPr>
          <a:xfrm flipV="1">
            <a:off x="1317713" y="5545138"/>
            <a:ext cx="236183" cy="341872"/>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8" name="直線矢印コネクタ 547"/>
          <p:cNvCxnSpPr>
            <a:stCxn id="535" idx="4"/>
            <a:endCxn id="537" idx="1"/>
          </p:cNvCxnSpPr>
          <p:nvPr/>
        </p:nvCxnSpPr>
        <p:spPr>
          <a:xfrm>
            <a:off x="2257886" y="5545138"/>
            <a:ext cx="194159" cy="349806"/>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49" name="乗算記号 548"/>
          <p:cNvSpPr/>
          <p:nvPr/>
        </p:nvSpPr>
        <p:spPr>
          <a:xfrm>
            <a:off x="1007208" y="5715749"/>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2" name="図形グループ 551"/>
          <p:cNvGrpSpPr/>
          <p:nvPr/>
        </p:nvGrpSpPr>
        <p:grpSpPr>
          <a:xfrm>
            <a:off x="2458747" y="5467269"/>
            <a:ext cx="317500" cy="157483"/>
            <a:chOff x="1106712" y="5184130"/>
            <a:chExt cx="317500" cy="157483"/>
          </a:xfrm>
        </p:grpSpPr>
        <p:sp>
          <p:nvSpPr>
            <p:cNvPr id="553" name="正方形/長方形 552"/>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円/楕円 553"/>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5" name="直線コネクタ 554"/>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6" name="図形グループ 555"/>
          <p:cNvGrpSpPr/>
          <p:nvPr/>
        </p:nvGrpSpPr>
        <p:grpSpPr>
          <a:xfrm>
            <a:off x="1006915" y="5459335"/>
            <a:ext cx="317500" cy="157483"/>
            <a:chOff x="1106712" y="5365723"/>
            <a:chExt cx="317500" cy="157483"/>
          </a:xfrm>
        </p:grpSpPr>
        <p:sp>
          <p:nvSpPr>
            <p:cNvPr id="557" name="正方形/長方形 55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8" name="円/楕円 55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9" name="直線コネクタ 55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0" name="図形グループ 559"/>
          <p:cNvGrpSpPr/>
          <p:nvPr/>
        </p:nvGrpSpPr>
        <p:grpSpPr>
          <a:xfrm>
            <a:off x="2469470" y="5104996"/>
            <a:ext cx="317500" cy="157483"/>
            <a:chOff x="1106712" y="5184130"/>
            <a:chExt cx="317500" cy="157483"/>
          </a:xfrm>
        </p:grpSpPr>
        <p:sp>
          <p:nvSpPr>
            <p:cNvPr id="561" name="正方形/長方形 560"/>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2" name="円/楕円 561"/>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3" name="直線コネクタ 562"/>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4" name="図形グループ 563"/>
          <p:cNvGrpSpPr/>
          <p:nvPr/>
        </p:nvGrpSpPr>
        <p:grpSpPr>
          <a:xfrm>
            <a:off x="1017638" y="5097062"/>
            <a:ext cx="317500" cy="157483"/>
            <a:chOff x="1106712" y="5365723"/>
            <a:chExt cx="317500" cy="157483"/>
          </a:xfrm>
        </p:grpSpPr>
        <p:sp>
          <p:nvSpPr>
            <p:cNvPr id="565" name="正方形/長方形 564"/>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6" name="円/楕円 565"/>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7" name="直線コネクタ 566"/>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68" name="直線矢印コネクタ 567"/>
          <p:cNvCxnSpPr>
            <a:stCxn id="535" idx="4"/>
            <a:endCxn id="561" idx="1"/>
          </p:cNvCxnSpPr>
          <p:nvPr/>
        </p:nvCxnSpPr>
        <p:spPr>
          <a:xfrm flipV="1">
            <a:off x="2257886" y="5183738"/>
            <a:ext cx="211584" cy="361400"/>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9" name="直線矢印コネクタ 568"/>
          <p:cNvCxnSpPr>
            <a:stCxn id="565" idx="3"/>
            <a:endCxn id="535" idx="2"/>
          </p:cNvCxnSpPr>
          <p:nvPr/>
        </p:nvCxnSpPr>
        <p:spPr>
          <a:xfrm>
            <a:off x="1335138" y="5175804"/>
            <a:ext cx="218758" cy="36933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5" name="直線矢印コネクタ 574"/>
          <p:cNvCxnSpPr>
            <a:stCxn id="535" idx="4"/>
            <a:endCxn id="553" idx="1"/>
          </p:cNvCxnSpPr>
          <p:nvPr/>
        </p:nvCxnSpPr>
        <p:spPr>
          <a:xfrm>
            <a:off x="2257886" y="5545138"/>
            <a:ext cx="200861" cy="873"/>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8" name="直線矢印コネクタ 577"/>
          <p:cNvCxnSpPr>
            <a:stCxn id="557" idx="3"/>
            <a:endCxn id="535" idx="2"/>
          </p:cNvCxnSpPr>
          <p:nvPr/>
        </p:nvCxnSpPr>
        <p:spPr>
          <a:xfrm>
            <a:off x="1324415" y="5538077"/>
            <a:ext cx="229481" cy="7061"/>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87" name="テキスト ボックス 586"/>
          <p:cNvSpPr txBox="1"/>
          <p:nvPr/>
        </p:nvSpPr>
        <p:spPr>
          <a:xfrm>
            <a:off x="1142684" y="4816017"/>
            <a:ext cx="1518364" cy="338554"/>
          </a:xfrm>
          <a:prstGeom prst="rect">
            <a:avLst/>
          </a:prstGeom>
          <a:noFill/>
        </p:spPr>
        <p:txBody>
          <a:bodyPr wrap="none" rtlCol="0">
            <a:spAutoFit/>
          </a:bodyPr>
          <a:lstStyle/>
          <a:p>
            <a:pPr algn="ctr"/>
            <a:r>
              <a:rPr kumimoji="1" lang="ja-JP" altLang="en-US" sz="800" dirty="0">
                <a:solidFill>
                  <a:srgbClr val="FF0000"/>
                </a:solidFill>
                <a:latin typeface="Meiryo" charset="-128"/>
                <a:ea typeface="Meiryo" charset="-128"/>
                <a:cs typeface="Meiryo" charset="-128"/>
              </a:rPr>
              <a:t>複雑なクラスタリング構成と</a:t>
            </a:r>
            <a:endParaRPr kumimoji="1" lang="en-US" altLang="ja-JP" sz="800" dirty="0">
              <a:solidFill>
                <a:srgbClr val="FF0000"/>
              </a:solidFill>
              <a:latin typeface="Meiryo" charset="-128"/>
              <a:ea typeface="Meiryo" charset="-128"/>
              <a:cs typeface="Meiryo" charset="-128"/>
            </a:endParaRPr>
          </a:p>
          <a:p>
            <a:pPr algn="ctr"/>
            <a:r>
              <a:rPr lang="ja-JP" altLang="en-US" sz="800" dirty="0">
                <a:solidFill>
                  <a:srgbClr val="FF0000"/>
                </a:solidFill>
                <a:latin typeface="Meiryo" charset="-128"/>
                <a:ea typeface="Meiryo" charset="-128"/>
                <a:cs typeface="Meiryo" charset="-128"/>
              </a:rPr>
              <a:t>対応のためのソフトウエア</a:t>
            </a:r>
            <a:endParaRPr kumimoji="1" lang="ja-JP" altLang="en-US" sz="800" dirty="0">
              <a:solidFill>
                <a:srgbClr val="FF0000"/>
              </a:solidFill>
              <a:latin typeface="Meiryo" charset="-128"/>
              <a:ea typeface="Meiryo" charset="-128"/>
              <a:cs typeface="Meiryo" charset="-128"/>
            </a:endParaRPr>
          </a:p>
        </p:txBody>
      </p:sp>
      <p:sp>
        <p:nvSpPr>
          <p:cNvPr id="588" name="テキスト ボックス 587"/>
          <p:cNvSpPr txBox="1"/>
          <p:nvPr/>
        </p:nvSpPr>
        <p:spPr>
          <a:xfrm>
            <a:off x="5948538" y="4905989"/>
            <a:ext cx="2441694" cy="892552"/>
          </a:xfrm>
          <a:prstGeom prst="rect">
            <a:avLst/>
          </a:prstGeom>
          <a:noFill/>
        </p:spPr>
        <p:txBody>
          <a:bodyPr wrap="none" rtlCol="0">
            <a:spAutoFit/>
          </a:bodyPr>
          <a:lstStyle/>
          <a:p>
            <a:r>
              <a:rPr kumimoji="1" lang="ja-JP" altLang="en-US" sz="1600" b="1" dirty="0">
                <a:solidFill>
                  <a:srgbClr val="0432FF"/>
                </a:solidFill>
                <a:latin typeface="Meiryo" charset="-128"/>
                <a:ea typeface="Meiryo" charset="-128"/>
                <a:cs typeface="Meiryo" charset="-128"/>
              </a:rPr>
              <a:t>ライブマイグレーション</a:t>
            </a:r>
            <a:endParaRPr kumimoji="1" lang="en-US" altLang="ja-JP" sz="1600" b="1"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保守時のサービス停止回避</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障害時のサービス停止回避</a:t>
            </a:r>
            <a:endParaRPr lang="en-US" altLang="ja-JP" sz="1200" dirty="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a:solidFill>
                  <a:srgbClr val="0432FF"/>
                </a:solidFill>
                <a:latin typeface="Meiryo" charset="-128"/>
                <a:ea typeface="Meiryo" charset="-128"/>
                <a:cs typeface="Meiryo" charset="-128"/>
              </a:rPr>
              <a:t>物理マシンの負荷の分散</a:t>
            </a:r>
            <a:endParaRPr kumimoji="1" lang="en-US" altLang="ja-JP" sz="1200" dirty="0">
              <a:solidFill>
                <a:srgbClr val="0432FF"/>
              </a:solidFill>
              <a:latin typeface="Meiryo" charset="-128"/>
              <a:ea typeface="Meiryo" charset="-128"/>
              <a:cs typeface="Meiryo" charset="-128"/>
            </a:endParaRPr>
          </a:p>
        </p:txBody>
      </p:sp>
      <p:sp>
        <p:nvSpPr>
          <p:cNvPr id="589" name="右矢印 588"/>
          <p:cNvSpPr/>
          <p:nvPr/>
        </p:nvSpPr>
        <p:spPr>
          <a:xfrm>
            <a:off x="2932711" y="144667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0" name="右矢印 589"/>
          <p:cNvSpPr/>
          <p:nvPr/>
        </p:nvSpPr>
        <p:spPr>
          <a:xfrm>
            <a:off x="2937526" y="5235767"/>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右矢印 590"/>
          <p:cNvSpPr/>
          <p:nvPr/>
        </p:nvSpPr>
        <p:spPr>
          <a:xfrm>
            <a:off x="2930355" y="315265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117501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垂直統合システム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19209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三角形 176"/>
          <p:cNvSpPr/>
          <p:nvPr/>
        </p:nvSpPr>
        <p:spPr>
          <a:xfrm rot="16200000">
            <a:off x="3059751" y="3135797"/>
            <a:ext cx="3862625" cy="509643"/>
          </a:xfrm>
          <a:prstGeom prst="triangle">
            <a:avLst/>
          </a:prstGeom>
          <a:gradFill flip="none" rotWithShape="1">
            <a:gsLst>
              <a:gs pos="0">
                <a:srgbClr val="33ACBD">
                  <a:tint val="66000"/>
                  <a:satMod val="160000"/>
                </a:srgbClr>
              </a:gs>
              <a:gs pos="50000">
                <a:srgbClr val="33ACBD">
                  <a:tint val="44500"/>
                  <a:satMod val="160000"/>
                </a:srgbClr>
              </a:gs>
              <a:gs pos="100000">
                <a:srgbClr val="33ACBD">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404104" y="1467951"/>
            <a:ext cx="3168352" cy="3816423"/>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743032" y="1814194"/>
            <a:ext cx="2069427" cy="959741"/>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06" name="正方形/長方形 105"/>
          <p:cNvSpPr/>
          <p:nvPr/>
        </p:nvSpPr>
        <p:spPr>
          <a:xfrm>
            <a:off x="740052" y="2990780"/>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07" name="正方形/長方形 106"/>
          <p:cNvSpPr/>
          <p:nvPr/>
        </p:nvSpPr>
        <p:spPr>
          <a:xfrm>
            <a:off x="743031" y="4177496"/>
            <a:ext cx="2069427" cy="959741"/>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Meiryo" charset="-128"/>
              <a:ea typeface="Meiryo" charset="-128"/>
              <a:cs typeface="Meiryo" charset="-128"/>
            </a:endParaRPr>
          </a:p>
        </p:txBody>
      </p:sp>
      <p:sp>
        <p:nvSpPr>
          <p:cNvPr id="103" name="正方形/長方形 102"/>
          <p:cNvSpPr/>
          <p:nvPr/>
        </p:nvSpPr>
        <p:spPr>
          <a:xfrm>
            <a:off x="5541514" y="1101790"/>
            <a:ext cx="3168352" cy="381642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96879" y="1248575"/>
            <a:ext cx="3168352" cy="381642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5252244" y="1467952"/>
            <a:ext cx="3168352" cy="38164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5341265" y="4132248"/>
            <a:ext cx="3016212" cy="105023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従来システムとハイパーコンバージド・システムとの違い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47</a:t>
            </a:fld>
            <a:endParaRPr kumimoji="1" lang="ja-JP" altLang="en-US"/>
          </a:p>
        </p:txBody>
      </p:sp>
      <p:sp>
        <p:nvSpPr>
          <p:cNvPr id="5" name="正方形/長方形 4"/>
          <p:cNvSpPr/>
          <p:nvPr/>
        </p:nvSpPr>
        <p:spPr>
          <a:xfrm>
            <a:off x="671370" y="1855833"/>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 name="正方形/長方形 5"/>
          <p:cNvSpPr/>
          <p:nvPr/>
        </p:nvSpPr>
        <p:spPr>
          <a:xfrm>
            <a:off x="671370" y="3030913"/>
            <a:ext cx="2069427" cy="95974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671370" y="4222745"/>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Meiryo" charset="-128"/>
              <a:ea typeface="Meiryo" charset="-128"/>
              <a:cs typeface="Meiryo" charset="-128"/>
            </a:endParaRPr>
          </a:p>
        </p:txBody>
      </p:sp>
      <p:sp>
        <p:nvSpPr>
          <p:cNvPr id="8" name="フローチャート: 磁気ディスク 7"/>
          <p:cNvSpPr/>
          <p:nvPr/>
        </p:nvSpPr>
        <p:spPr>
          <a:xfrm>
            <a:off x="743033" y="4563576"/>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grpSp>
        <p:nvGrpSpPr>
          <p:cNvPr id="9" name="図形グループ 8"/>
          <p:cNvGrpSpPr/>
          <p:nvPr/>
        </p:nvGrpSpPr>
        <p:grpSpPr>
          <a:xfrm>
            <a:off x="743033" y="2465111"/>
            <a:ext cx="599554" cy="278543"/>
            <a:chOff x="6769100" y="1390650"/>
            <a:chExt cx="317500" cy="157483"/>
          </a:xfrm>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45" name="直線コネクタ 4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9"/>
          <p:cNvGrpSpPr/>
          <p:nvPr/>
        </p:nvGrpSpPr>
        <p:grpSpPr>
          <a:xfrm>
            <a:off x="743033" y="2125286"/>
            <a:ext cx="599554" cy="27854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406154" y="2465111"/>
            <a:ext cx="599554" cy="27854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図形グループ 11"/>
          <p:cNvGrpSpPr/>
          <p:nvPr/>
        </p:nvGrpSpPr>
        <p:grpSpPr>
          <a:xfrm>
            <a:off x="1406154" y="2125286"/>
            <a:ext cx="599554" cy="278543"/>
            <a:chOff x="6769100" y="1390650"/>
            <a:chExt cx="317500" cy="157483"/>
          </a:xfrm>
        </p:grpSpPr>
        <p:sp>
          <p:nvSpPr>
            <p:cNvPr id="34" name="正方形/長方形 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図形グループ 12"/>
          <p:cNvGrpSpPr/>
          <p:nvPr/>
        </p:nvGrpSpPr>
        <p:grpSpPr>
          <a:xfrm>
            <a:off x="2060245" y="2464353"/>
            <a:ext cx="599554" cy="27854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3"/>
          <p:cNvGrpSpPr/>
          <p:nvPr/>
        </p:nvGrpSpPr>
        <p:grpSpPr>
          <a:xfrm>
            <a:off x="2060245" y="2124528"/>
            <a:ext cx="599554" cy="27854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5" name="フローチャート: 磁気ディスク 14"/>
          <p:cNvSpPr/>
          <p:nvPr/>
        </p:nvSpPr>
        <p:spPr>
          <a:xfrm>
            <a:off x="1406154" y="4563576"/>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16" name="フローチャート: 磁気ディスク 15"/>
          <p:cNvSpPr/>
          <p:nvPr/>
        </p:nvSpPr>
        <p:spPr>
          <a:xfrm>
            <a:off x="2060245" y="4563576"/>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17" name="正方形/長方形 16"/>
          <p:cNvSpPr/>
          <p:nvPr/>
        </p:nvSpPr>
        <p:spPr>
          <a:xfrm>
            <a:off x="743033" y="363593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 name="正方形/長方形 17"/>
          <p:cNvSpPr/>
          <p:nvPr/>
        </p:nvSpPr>
        <p:spPr>
          <a:xfrm>
            <a:off x="1406154" y="363593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9" name="正方形/長方形 18"/>
          <p:cNvSpPr/>
          <p:nvPr/>
        </p:nvSpPr>
        <p:spPr>
          <a:xfrm>
            <a:off x="2060245" y="363518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 name="正方形/長方形 19"/>
          <p:cNvSpPr/>
          <p:nvPr/>
        </p:nvSpPr>
        <p:spPr>
          <a:xfrm>
            <a:off x="743033" y="330640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1" name="正方形/長方形 20"/>
          <p:cNvSpPr/>
          <p:nvPr/>
        </p:nvSpPr>
        <p:spPr>
          <a:xfrm>
            <a:off x="1406154" y="3306408"/>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 name="正方形/長方形 21"/>
          <p:cNvSpPr/>
          <p:nvPr/>
        </p:nvSpPr>
        <p:spPr>
          <a:xfrm>
            <a:off x="2060245" y="330565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3" name="テキスト ボックス 22"/>
          <p:cNvSpPr txBox="1"/>
          <p:nvPr/>
        </p:nvSpPr>
        <p:spPr>
          <a:xfrm>
            <a:off x="1000801" y="1848287"/>
            <a:ext cx="1402948" cy="276999"/>
          </a:xfrm>
          <a:prstGeom prst="rect">
            <a:avLst/>
          </a:prstGeom>
          <a:noFill/>
        </p:spPr>
        <p:txBody>
          <a:bodyPr wrap="none" rtlCol="0">
            <a:spAutoFit/>
          </a:bodyPr>
          <a:lstStyle/>
          <a:p>
            <a:pPr algn="ctr"/>
            <a:r>
              <a:rPr kumimoji="1" lang="ja-JP" altLang="en-US" sz="1200" dirty="0">
                <a:solidFill>
                  <a:schemeClr val="tx1">
                    <a:lumMod val="50000"/>
                    <a:lumOff val="50000"/>
                  </a:schemeClr>
                </a:solidFill>
                <a:latin typeface="Meiryo" charset="-128"/>
                <a:ea typeface="Meiryo" charset="-128"/>
                <a:cs typeface="Meiryo" charset="-128"/>
              </a:rPr>
              <a:t>サーバー</a:t>
            </a:r>
            <a:r>
              <a:rPr lang="ja-JP" altLang="en-US" sz="1200" dirty="0">
                <a:solidFill>
                  <a:schemeClr val="tx1">
                    <a:lumMod val="50000"/>
                    <a:lumOff val="50000"/>
                  </a:schemeClr>
                </a:solidFill>
                <a:latin typeface="Meiryo" charset="-128"/>
                <a:ea typeface="Meiryo" charset="-128"/>
                <a:cs typeface="Meiryo" charset="-128"/>
              </a:rPr>
              <a:t>＋仮想化</a:t>
            </a:r>
            <a:endParaRPr kumimoji="1" lang="ja-JP" altLang="en-US" sz="1200" dirty="0">
              <a:solidFill>
                <a:schemeClr val="tx1">
                  <a:lumMod val="50000"/>
                  <a:lumOff val="50000"/>
                </a:schemeClr>
              </a:solidFill>
              <a:latin typeface="Meiryo" charset="-128"/>
              <a:ea typeface="Meiryo" charset="-128"/>
              <a:cs typeface="Meiryo" charset="-128"/>
            </a:endParaRPr>
          </a:p>
        </p:txBody>
      </p:sp>
      <p:sp>
        <p:nvSpPr>
          <p:cNvPr id="24" name="テキスト ボックス 23"/>
          <p:cNvSpPr txBox="1"/>
          <p:nvPr/>
        </p:nvSpPr>
        <p:spPr>
          <a:xfrm>
            <a:off x="763557" y="3036260"/>
            <a:ext cx="1877438" cy="276999"/>
          </a:xfrm>
          <a:prstGeom prst="rect">
            <a:avLst/>
          </a:prstGeom>
          <a:noFill/>
        </p:spPr>
        <p:txBody>
          <a:bodyPr wrap="none" rtlCol="0">
            <a:spAutoFit/>
          </a:bodyPr>
          <a:lstStyle/>
          <a:p>
            <a:pPr algn="ctr"/>
            <a:r>
              <a:rPr kumimoji="1" lang="ja-JP" altLang="en-US" sz="1200" dirty="0">
                <a:solidFill>
                  <a:schemeClr val="tx1">
                    <a:lumMod val="50000"/>
                    <a:lumOff val="50000"/>
                  </a:schemeClr>
                </a:solidFill>
                <a:latin typeface="Meiryo" charset="-128"/>
                <a:ea typeface="Meiryo" charset="-128"/>
                <a:cs typeface="Meiryo" charset="-128"/>
              </a:rPr>
              <a:t>ネットワーク・スイッチ</a:t>
            </a:r>
          </a:p>
        </p:txBody>
      </p:sp>
      <p:sp>
        <p:nvSpPr>
          <p:cNvPr id="25" name="テキスト ボックス 24"/>
          <p:cNvSpPr txBox="1"/>
          <p:nvPr/>
        </p:nvSpPr>
        <p:spPr>
          <a:xfrm>
            <a:off x="721079" y="4244938"/>
            <a:ext cx="1962397" cy="276999"/>
          </a:xfrm>
          <a:prstGeom prst="rect">
            <a:avLst/>
          </a:prstGeom>
          <a:noFill/>
        </p:spPr>
        <p:txBody>
          <a:bodyPr wrap="none" rtlCol="0">
            <a:spAutoFit/>
          </a:bodyPr>
          <a:lstStyle/>
          <a:p>
            <a:pPr algn="ctr"/>
            <a:r>
              <a:rPr kumimoji="1" lang="ja-JP" altLang="en-US" sz="1200" dirty="0">
                <a:solidFill>
                  <a:schemeClr val="tx1">
                    <a:lumMod val="50000"/>
                    <a:lumOff val="50000"/>
                  </a:schemeClr>
                </a:solidFill>
                <a:latin typeface="Meiryo" charset="-128"/>
                <a:ea typeface="Meiryo" charset="-128"/>
                <a:cs typeface="Meiryo" charset="-128"/>
              </a:rPr>
              <a:t>ストレージ（</a:t>
            </a:r>
            <a:r>
              <a:rPr kumimoji="1" lang="en-US" altLang="ja-JP" sz="1200" dirty="0">
                <a:solidFill>
                  <a:schemeClr val="tx1">
                    <a:lumMod val="50000"/>
                    <a:lumOff val="50000"/>
                  </a:schemeClr>
                </a:solidFill>
                <a:latin typeface="Meiryo" charset="-128"/>
                <a:ea typeface="Meiryo" charset="-128"/>
                <a:cs typeface="Meiryo" charset="-128"/>
              </a:rPr>
              <a:t>SAN/NAS</a:t>
            </a:r>
            <a:r>
              <a:rPr kumimoji="1" lang="ja-JP" altLang="en-US" sz="1200" dirty="0">
                <a:solidFill>
                  <a:schemeClr val="tx1">
                    <a:lumMod val="50000"/>
                    <a:lumOff val="50000"/>
                  </a:schemeClr>
                </a:solidFill>
                <a:latin typeface="Meiryo" charset="-128"/>
                <a:ea typeface="Meiryo" charset="-128"/>
                <a:cs typeface="Meiryo" charset="-128"/>
              </a:rPr>
              <a:t>）</a:t>
            </a:r>
          </a:p>
        </p:txBody>
      </p:sp>
      <p:grpSp>
        <p:nvGrpSpPr>
          <p:cNvPr id="52" name="図形グループ 51"/>
          <p:cNvGrpSpPr/>
          <p:nvPr/>
        </p:nvGrpSpPr>
        <p:grpSpPr>
          <a:xfrm>
            <a:off x="2928901" y="2384505"/>
            <a:ext cx="376233" cy="451599"/>
            <a:chOff x="2744170" y="2423890"/>
            <a:chExt cx="376233" cy="451599"/>
          </a:xfrm>
        </p:grpSpPr>
        <p:grpSp>
          <p:nvGrpSpPr>
            <p:cNvPr id="46" name="図形グループ 45"/>
            <p:cNvGrpSpPr/>
            <p:nvPr/>
          </p:nvGrpSpPr>
          <p:grpSpPr>
            <a:xfrm>
              <a:off x="2744170" y="2423890"/>
              <a:ext cx="288638" cy="361299"/>
              <a:chOff x="2667295" y="1059799"/>
              <a:chExt cx="681672" cy="722281"/>
            </a:xfrm>
          </p:grpSpPr>
          <p:sp>
            <p:nvSpPr>
              <p:cNvPr id="47" name="角丸四角形 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 name="図 4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 name="図形グループ 48"/>
            <p:cNvGrpSpPr/>
            <p:nvPr/>
          </p:nvGrpSpPr>
          <p:grpSpPr>
            <a:xfrm>
              <a:off x="2942530" y="2523934"/>
              <a:ext cx="177873" cy="351555"/>
              <a:chOff x="1946324" y="4125162"/>
              <a:chExt cx="969964" cy="2007872"/>
            </a:xfrm>
          </p:grpSpPr>
          <p:sp>
            <p:nvSpPr>
              <p:cNvPr id="50" name="円/楕円 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53" name="図形グループ 52"/>
          <p:cNvGrpSpPr/>
          <p:nvPr/>
        </p:nvGrpSpPr>
        <p:grpSpPr>
          <a:xfrm>
            <a:off x="2950787" y="3539055"/>
            <a:ext cx="376233" cy="451599"/>
            <a:chOff x="2744170" y="2423890"/>
            <a:chExt cx="376233" cy="451599"/>
          </a:xfrm>
        </p:grpSpPr>
        <p:grpSp>
          <p:nvGrpSpPr>
            <p:cNvPr id="54" name="図形グループ 53"/>
            <p:cNvGrpSpPr/>
            <p:nvPr/>
          </p:nvGrpSpPr>
          <p:grpSpPr>
            <a:xfrm>
              <a:off x="2744170" y="2423890"/>
              <a:ext cx="288638" cy="361299"/>
              <a:chOff x="2667295" y="1059799"/>
              <a:chExt cx="681672" cy="722281"/>
            </a:xfrm>
          </p:grpSpPr>
          <p:sp>
            <p:nvSpPr>
              <p:cNvPr id="58" name="角丸四角形 5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9" name="図 58"/>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5" name="図形グループ 54"/>
            <p:cNvGrpSpPr/>
            <p:nvPr/>
          </p:nvGrpSpPr>
          <p:grpSpPr>
            <a:xfrm>
              <a:off x="2942530" y="2523934"/>
              <a:ext cx="177873" cy="351555"/>
              <a:chOff x="1946324" y="4125162"/>
              <a:chExt cx="969964" cy="2007872"/>
            </a:xfrm>
          </p:grpSpPr>
          <p:sp>
            <p:nvSpPr>
              <p:cNvPr id="56" name="円/楕円 5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0" name="図形グループ 59"/>
          <p:cNvGrpSpPr/>
          <p:nvPr/>
        </p:nvGrpSpPr>
        <p:grpSpPr>
          <a:xfrm>
            <a:off x="2944842" y="4730887"/>
            <a:ext cx="376233" cy="451599"/>
            <a:chOff x="2744170" y="2423890"/>
            <a:chExt cx="376233" cy="451599"/>
          </a:xfrm>
        </p:grpSpPr>
        <p:grpSp>
          <p:nvGrpSpPr>
            <p:cNvPr id="61" name="図形グループ 60"/>
            <p:cNvGrpSpPr/>
            <p:nvPr/>
          </p:nvGrpSpPr>
          <p:grpSpPr>
            <a:xfrm>
              <a:off x="2744170" y="2423890"/>
              <a:ext cx="288638" cy="361299"/>
              <a:chOff x="2667295" y="1059799"/>
              <a:chExt cx="681672" cy="722281"/>
            </a:xfrm>
          </p:grpSpPr>
          <p:sp>
            <p:nvSpPr>
              <p:cNvPr id="65" name="角丸四角形 6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66" name="図 6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62" name="図形グループ 61"/>
            <p:cNvGrpSpPr/>
            <p:nvPr/>
          </p:nvGrpSpPr>
          <p:grpSpPr>
            <a:xfrm>
              <a:off x="2942530" y="2523934"/>
              <a:ext cx="177873" cy="351555"/>
              <a:chOff x="1946324" y="4125162"/>
              <a:chExt cx="969964" cy="2007872"/>
            </a:xfrm>
          </p:grpSpPr>
          <p:sp>
            <p:nvSpPr>
              <p:cNvPr id="63" name="円/楕円 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フローチャート: 論理積ゲート 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7" name="図形グループ 66"/>
          <p:cNvGrpSpPr/>
          <p:nvPr/>
        </p:nvGrpSpPr>
        <p:grpSpPr>
          <a:xfrm>
            <a:off x="5613608" y="4573784"/>
            <a:ext cx="599554" cy="27854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正方形/長方形 70"/>
          <p:cNvSpPr/>
          <p:nvPr/>
        </p:nvSpPr>
        <p:spPr>
          <a:xfrm>
            <a:off x="6548388" y="457378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3" name="フローチャート: 磁気ディスク 72"/>
          <p:cNvSpPr/>
          <p:nvPr/>
        </p:nvSpPr>
        <p:spPr>
          <a:xfrm>
            <a:off x="7484492" y="4575302"/>
            <a:ext cx="599554" cy="27702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75" name="テキスト ボックス 74"/>
          <p:cNvSpPr txBox="1"/>
          <p:nvPr/>
        </p:nvSpPr>
        <p:spPr>
          <a:xfrm>
            <a:off x="5615867" y="4900118"/>
            <a:ext cx="595035"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latin typeface="Meiryo" charset="-128"/>
                <a:ea typeface="Meiryo" charset="-128"/>
                <a:cs typeface="Meiryo" charset="-128"/>
              </a:rPr>
              <a:t>サーバー</a:t>
            </a:r>
          </a:p>
        </p:txBody>
      </p:sp>
      <p:sp>
        <p:nvSpPr>
          <p:cNvPr id="76" name="テキスト ボックス 75"/>
          <p:cNvSpPr txBox="1"/>
          <p:nvPr/>
        </p:nvSpPr>
        <p:spPr>
          <a:xfrm>
            <a:off x="6191576" y="4900119"/>
            <a:ext cx="1313180"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latin typeface="Meiryo" charset="-128"/>
                <a:ea typeface="Meiryo" charset="-128"/>
                <a:cs typeface="Meiryo" charset="-128"/>
              </a:rPr>
              <a:t>ネットワーク・スイッチ</a:t>
            </a:r>
          </a:p>
        </p:txBody>
      </p:sp>
      <p:sp>
        <p:nvSpPr>
          <p:cNvPr id="77" name="テキスト ボックス 76"/>
          <p:cNvSpPr txBox="1"/>
          <p:nvPr/>
        </p:nvSpPr>
        <p:spPr>
          <a:xfrm>
            <a:off x="7435455" y="4900117"/>
            <a:ext cx="697627"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latin typeface="Meiryo" charset="-128"/>
                <a:ea typeface="Meiryo" charset="-128"/>
                <a:cs typeface="Meiryo" charset="-128"/>
              </a:rPr>
              <a:t>ストレージ</a:t>
            </a:r>
          </a:p>
        </p:txBody>
      </p:sp>
      <p:sp>
        <p:nvSpPr>
          <p:cNvPr id="78" name="正方形/長方形 77"/>
          <p:cNvSpPr/>
          <p:nvPr/>
        </p:nvSpPr>
        <p:spPr>
          <a:xfrm>
            <a:off x="5341265" y="3010002"/>
            <a:ext cx="3016212" cy="105023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5613608" y="3439272"/>
            <a:ext cx="599554" cy="278543"/>
            <a:chOff x="6769100" y="1390650"/>
            <a:chExt cx="317500" cy="157483"/>
          </a:xfrm>
          <a:solidFill>
            <a:srgbClr val="00B0F0"/>
          </a:solidFill>
        </p:grpSpPr>
        <p:sp>
          <p:nvSpPr>
            <p:cNvPr id="80" name="正方形/長方形 79"/>
            <p:cNvSpPr/>
            <p:nvPr/>
          </p:nvSpPr>
          <p:spPr>
            <a:xfrm>
              <a:off x="6769100" y="1390650"/>
              <a:ext cx="317500" cy="157483"/>
            </a:xfrm>
            <a:prstGeom prst="rect">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82" name="直線コネクタ 81"/>
            <p:cNvCxnSpPr/>
            <p:nvPr/>
          </p:nvCxnSpPr>
          <p:spPr>
            <a:xfrm>
              <a:off x="6894146" y="1468963"/>
              <a:ext cx="192454" cy="429"/>
            </a:xfrm>
            <a:prstGeom prst="line">
              <a:avLst/>
            </a:prstGeom>
            <a:grpFill/>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3" name="正方形/長方形 82"/>
          <p:cNvSpPr/>
          <p:nvPr/>
        </p:nvSpPr>
        <p:spPr>
          <a:xfrm>
            <a:off x="6548388" y="3439272"/>
            <a:ext cx="599554" cy="27854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4" name="フローチャート: 磁気ディスク 83"/>
          <p:cNvSpPr/>
          <p:nvPr/>
        </p:nvSpPr>
        <p:spPr>
          <a:xfrm>
            <a:off x="7484492" y="3440790"/>
            <a:ext cx="599554" cy="277026"/>
          </a:xfrm>
          <a:prstGeom prst="flowChartMagneticDisk">
            <a:avLst/>
          </a:prstGeom>
          <a:solidFill>
            <a:srgbClr val="00B0F0"/>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85" name="テキスト ボックス 84"/>
          <p:cNvSpPr txBox="1"/>
          <p:nvPr/>
        </p:nvSpPr>
        <p:spPr>
          <a:xfrm>
            <a:off x="5513275" y="3775672"/>
            <a:ext cx="800219" cy="21544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サーバー機能</a:t>
            </a:r>
          </a:p>
        </p:txBody>
      </p:sp>
      <p:sp>
        <p:nvSpPr>
          <p:cNvPr id="86" name="テキスト ボックス 85"/>
          <p:cNvSpPr txBox="1"/>
          <p:nvPr/>
        </p:nvSpPr>
        <p:spPr>
          <a:xfrm>
            <a:off x="6345465" y="3775673"/>
            <a:ext cx="1005403" cy="21544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ネットワーク機能</a:t>
            </a:r>
          </a:p>
        </p:txBody>
      </p:sp>
      <p:sp>
        <p:nvSpPr>
          <p:cNvPr id="87" name="テキスト ボックス 86"/>
          <p:cNvSpPr txBox="1"/>
          <p:nvPr/>
        </p:nvSpPr>
        <p:spPr>
          <a:xfrm>
            <a:off x="7332863" y="3775671"/>
            <a:ext cx="902811" cy="21544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ストレージ機能</a:t>
            </a:r>
          </a:p>
        </p:txBody>
      </p:sp>
      <p:sp>
        <p:nvSpPr>
          <p:cNvPr id="88" name="正方形/長方形 87"/>
          <p:cNvSpPr/>
          <p:nvPr/>
        </p:nvSpPr>
        <p:spPr>
          <a:xfrm>
            <a:off x="5341265" y="1858270"/>
            <a:ext cx="3016212" cy="1050238"/>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9" name="図形グループ 88"/>
          <p:cNvGrpSpPr/>
          <p:nvPr/>
        </p:nvGrpSpPr>
        <p:grpSpPr>
          <a:xfrm>
            <a:off x="6548388" y="2023326"/>
            <a:ext cx="599554" cy="601905"/>
            <a:chOff x="2667295" y="1059799"/>
            <a:chExt cx="681672" cy="722281"/>
          </a:xfrm>
        </p:grpSpPr>
        <p:sp>
          <p:nvSpPr>
            <p:cNvPr id="90" name="角丸四角形 8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91" name="図 90"/>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2" name="図形グループ 91"/>
          <p:cNvGrpSpPr/>
          <p:nvPr/>
        </p:nvGrpSpPr>
        <p:grpSpPr>
          <a:xfrm>
            <a:off x="6730693" y="2269517"/>
            <a:ext cx="234943" cy="540096"/>
            <a:chOff x="1946324" y="4125162"/>
            <a:chExt cx="969964" cy="2007872"/>
          </a:xfrm>
        </p:grpSpPr>
        <p:sp>
          <p:nvSpPr>
            <p:cNvPr id="93" name="円/楕円 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5" name="テキスト ボックス 94"/>
          <p:cNvSpPr txBox="1"/>
          <p:nvPr/>
        </p:nvSpPr>
        <p:spPr>
          <a:xfrm>
            <a:off x="5473890" y="2284411"/>
            <a:ext cx="1218514" cy="369332"/>
          </a:xfrm>
          <a:prstGeom prst="rect">
            <a:avLst/>
          </a:prstGeom>
          <a:noFill/>
        </p:spPr>
        <p:txBody>
          <a:bodyPr wrap="square" rtlCol="0">
            <a:spAutoFit/>
          </a:bodyPr>
          <a:lstStyle/>
          <a:p>
            <a:r>
              <a:rPr kumimoji="1" lang="ja-JP" altLang="en-US">
                <a:solidFill>
                  <a:srgbClr val="009051"/>
                </a:solidFill>
                <a:latin typeface="Meiryo" charset="-128"/>
                <a:ea typeface="Meiryo" charset="-128"/>
                <a:cs typeface="Meiryo" charset="-128"/>
              </a:rPr>
              <a:t>運用管理</a:t>
            </a:r>
          </a:p>
        </p:txBody>
      </p:sp>
      <p:sp>
        <p:nvSpPr>
          <p:cNvPr id="96" name="テキスト ボックス 95"/>
          <p:cNvSpPr txBox="1"/>
          <p:nvPr/>
        </p:nvSpPr>
        <p:spPr>
          <a:xfrm>
            <a:off x="7052444" y="2284411"/>
            <a:ext cx="1218514" cy="369332"/>
          </a:xfrm>
          <a:prstGeom prst="rect">
            <a:avLst/>
          </a:prstGeom>
          <a:noFill/>
        </p:spPr>
        <p:txBody>
          <a:bodyPr wrap="square" rtlCol="0">
            <a:spAutoFit/>
          </a:bodyPr>
          <a:lstStyle/>
          <a:p>
            <a:pPr algn="r"/>
            <a:r>
              <a:rPr kumimoji="1" lang="ja-JP" altLang="en-US" dirty="0">
                <a:solidFill>
                  <a:srgbClr val="009051"/>
                </a:solidFill>
                <a:latin typeface="Meiryo" charset="-128"/>
                <a:ea typeface="Meiryo" charset="-128"/>
                <a:cs typeface="Meiryo" charset="-128"/>
              </a:rPr>
              <a:t>構成管理</a:t>
            </a:r>
          </a:p>
        </p:txBody>
      </p:sp>
      <p:sp>
        <p:nvSpPr>
          <p:cNvPr id="97" name="テキスト ボックス 96"/>
          <p:cNvSpPr txBox="1"/>
          <p:nvPr/>
        </p:nvSpPr>
        <p:spPr>
          <a:xfrm>
            <a:off x="6409582" y="3033936"/>
            <a:ext cx="877163" cy="369332"/>
          </a:xfrm>
          <a:prstGeom prst="rect">
            <a:avLst/>
          </a:prstGeom>
          <a:noFill/>
        </p:spPr>
        <p:txBody>
          <a:bodyPr wrap="none" rtlCol="0">
            <a:spAutoFit/>
          </a:bodyPr>
          <a:lstStyle/>
          <a:p>
            <a:pPr algn="ctr"/>
            <a:r>
              <a:rPr kumimoji="1" lang="ja-JP" altLang="en-US">
                <a:solidFill>
                  <a:srgbClr val="0070C0"/>
                </a:solidFill>
              </a:rPr>
              <a:t>仮想化</a:t>
            </a:r>
            <a:endParaRPr kumimoji="1" lang="ja-JP" altLang="en-US" dirty="0">
              <a:solidFill>
                <a:srgbClr val="0070C0"/>
              </a:solidFill>
            </a:endParaRPr>
          </a:p>
        </p:txBody>
      </p:sp>
      <p:sp>
        <p:nvSpPr>
          <p:cNvPr id="98" name="テキスト ボックス 97"/>
          <p:cNvSpPr txBox="1"/>
          <p:nvPr/>
        </p:nvSpPr>
        <p:spPr>
          <a:xfrm>
            <a:off x="6294164" y="4146852"/>
            <a:ext cx="1107997" cy="369332"/>
          </a:xfrm>
          <a:prstGeom prst="rect">
            <a:avLst/>
          </a:prstGeom>
          <a:noFill/>
        </p:spPr>
        <p:txBody>
          <a:bodyPr wrap="none" rtlCol="0">
            <a:spAutoFit/>
          </a:bodyPr>
          <a:lstStyle/>
          <a:p>
            <a:pPr algn="ctr"/>
            <a:r>
              <a:rPr kumimoji="1" lang="ja-JP" altLang="en-US">
                <a:solidFill>
                  <a:srgbClr val="0070C0"/>
                </a:solidFill>
              </a:rPr>
              <a:t>物理機器</a:t>
            </a:r>
            <a:endParaRPr kumimoji="1" lang="ja-JP" altLang="en-US" dirty="0">
              <a:solidFill>
                <a:srgbClr val="0070C0"/>
              </a:solidFill>
            </a:endParaRPr>
          </a:p>
        </p:txBody>
      </p:sp>
      <p:sp>
        <p:nvSpPr>
          <p:cNvPr id="101" name="テキスト ボックス 100"/>
          <p:cNvSpPr txBox="1"/>
          <p:nvPr/>
        </p:nvSpPr>
        <p:spPr>
          <a:xfrm>
            <a:off x="404104" y="1519466"/>
            <a:ext cx="3168352"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従来までのシステム</a:t>
            </a:r>
            <a:endParaRPr kumimoji="1" lang="ja-JP" altLang="en-US" sz="1400" dirty="0">
              <a:solidFill>
                <a:schemeClr val="bg1"/>
              </a:solidFill>
              <a:latin typeface="Meiryo" charset="-128"/>
              <a:ea typeface="Meiryo" charset="-128"/>
              <a:cs typeface="Meiryo" charset="-128"/>
            </a:endParaRPr>
          </a:p>
        </p:txBody>
      </p:sp>
      <p:sp>
        <p:nvSpPr>
          <p:cNvPr id="102" name="テキスト ボックス 101"/>
          <p:cNvSpPr txBox="1"/>
          <p:nvPr/>
        </p:nvSpPr>
        <p:spPr>
          <a:xfrm>
            <a:off x="5252244" y="1520215"/>
            <a:ext cx="3168352"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ハイパーコンバージド・システム</a:t>
            </a:r>
          </a:p>
        </p:txBody>
      </p:sp>
      <p:sp>
        <p:nvSpPr>
          <p:cNvPr id="108" name="テキスト ボックス 107"/>
          <p:cNvSpPr txBox="1"/>
          <p:nvPr/>
        </p:nvSpPr>
        <p:spPr>
          <a:xfrm>
            <a:off x="395536" y="5321932"/>
            <a:ext cx="3185488" cy="369332"/>
          </a:xfrm>
          <a:prstGeom prst="rect">
            <a:avLst/>
          </a:prstGeom>
          <a:noFill/>
        </p:spPr>
        <p:txBody>
          <a:bodyPr wrap="none" rtlCol="0">
            <a:spAutoFit/>
          </a:bodyPr>
          <a:lstStyle/>
          <a:p>
            <a:pPr algn="ctr"/>
            <a:r>
              <a:rPr kumimoji="1" lang="ja-JP" altLang="en-US" dirty="0">
                <a:solidFill>
                  <a:srgbClr val="7030A0"/>
                </a:solidFill>
                <a:latin typeface="Meiryo" charset="-128"/>
                <a:ea typeface="Meiryo" charset="-128"/>
                <a:cs typeface="Meiryo" charset="-128"/>
              </a:rPr>
              <a:t>個別に</a:t>
            </a:r>
            <a:r>
              <a:rPr kumimoji="1" lang="ja-JP" altLang="en-US">
                <a:solidFill>
                  <a:srgbClr val="7030A0"/>
                </a:solidFill>
                <a:latin typeface="Meiryo" charset="-128"/>
                <a:ea typeface="Meiryo" charset="-128"/>
                <a:cs typeface="Meiryo" charset="-128"/>
              </a:rPr>
              <a:t>構成・運用管理</a:t>
            </a:r>
            <a:r>
              <a:rPr lang="ja-JP" altLang="en-US" dirty="0">
                <a:solidFill>
                  <a:srgbClr val="7030A0"/>
                </a:solidFill>
                <a:latin typeface="Meiryo" charset="-128"/>
                <a:ea typeface="Meiryo" charset="-128"/>
                <a:cs typeface="Meiryo" charset="-128"/>
              </a:rPr>
              <a:t>・拡張</a:t>
            </a:r>
            <a:endParaRPr kumimoji="1" lang="ja-JP" altLang="en-US" dirty="0">
              <a:solidFill>
                <a:srgbClr val="7030A0"/>
              </a:solidFill>
              <a:latin typeface="Meiryo" charset="-128"/>
              <a:ea typeface="Meiryo" charset="-128"/>
              <a:cs typeface="Meiryo" charset="-128"/>
            </a:endParaRPr>
          </a:p>
        </p:txBody>
      </p:sp>
      <p:sp>
        <p:nvSpPr>
          <p:cNvPr id="109" name="テキスト ボックス 108"/>
          <p:cNvSpPr txBox="1"/>
          <p:nvPr/>
        </p:nvSpPr>
        <p:spPr>
          <a:xfrm>
            <a:off x="5148120" y="5314653"/>
            <a:ext cx="3416321" cy="369332"/>
          </a:xfrm>
          <a:prstGeom prst="rect">
            <a:avLst/>
          </a:prstGeom>
          <a:noFill/>
        </p:spPr>
        <p:txBody>
          <a:bodyPr wrap="none" rtlCol="0">
            <a:spAutoFit/>
          </a:bodyPr>
          <a:lstStyle/>
          <a:p>
            <a:pPr algn="ctr"/>
            <a:r>
              <a:rPr kumimoji="1" lang="ja-JP" altLang="en-US" dirty="0">
                <a:solidFill>
                  <a:srgbClr val="0070C0"/>
                </a:solidFill>
                <a:latin typeface="Meiryo" charset="-128"/>
                <a:ea typeface="Meiryo" charset="-128"/>
                <a:cs typeface="Meiryo" charset="-128"/>
              </a:rPr>
              <a:t>一括して構成・運用管理</a:t>
            </a:r>
            <a:r>
              <a:rPr lang="ja-JP" altLang="en-US" dirty="0">
                <a:solidFill>
                  <a:srgbClr val="0070C0"/>
                </a:solidFill>
                <a:latin typeface="Meiryo" charset="-128"/>
                <a:ea typeface="Meiryo" charset="-128"/>
                <a:cs typeface="Meiryo" charset="-128"/>
              </a:rPr>
              <a:t>・拡張</a:t>
            </a:r>
            <a:endParaRPr kumimoji="1" lang="ja-JP" altLang="en-US" dirty="0">
              <a:solidFill>
                <a:srgbClr val="0070C0"/>
              </a:solidFill>
              <a:latin typeface="Meiryo" charset="-128"/>
              <a:ea typeface="Meiryo" charset="-128"/>
              <a:cs typeface="Meiryo" charset="-128"/>
            </a:endParaRPr>
          </a:p>
        </p:txBody>
      </p:sp>
      <p:cxnSp>
        <p:nvCxnSpPr>
          <p:cNvPr id="112" name="直線矢印コネクタ 111"/>
          <p:cNvCxnSpPr>
            <a:stCxn id="48" idx="2"/>
          </p:cNvCxnSpPr>
          <p:nvPr/>
        </p:nvCxnSpPr>
        <p:spPr>
          <a:xfrm flipH="1">
            <a:off x="3073169" y="2745804"/>
            <a:ext cx="51" cy="813781"/>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endCxn id="66" idx="0"/>
          </p:cNvCxnSpPr>
          <p:nvPr/>
        </p:nvCxnSpPr>
        <p:spPr>
          <a:xfrm>
            <a:off x="3088190" y="3900354"/>
            <a:ext cx="971" cy="830533"/>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5" name="右大かっこ 114"/>
          <p:cNvSpPr/>
          <p:nvPr/>
        </p:nvSpPr>
        <p:spPr>
          <a:xfrm>
            <a:off x="3269489" y="2403071"/>
            <a:ext cx="128075" cy="2366043"/>
          </a:xfrm>
          <a:prstGeom prst="rightBracket">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6" name="テキスト ボックス 115"/>
          <p:cNvSpPr txBox="1"/>
          <p:nvPr/>
        </p:nvSpPr>
        <p:spPr>
          <a:xfrm>
            <a:off x="408101" y="5662989"/>
            <a:ext cx="3281668" cy="646331"/>
          </a:xfrm>
          <a:prstGeom prst="rect">
            <a:avLst/>
          </a:prstGeom>
          <a:noFill/>
        </p:spPr>
        <p:txBody>
          <a:bodyPr wrap="none" rtlCol="0">
            <a:spAutoFit/>
          </a:bodyPr>
          <a:lstStyle/>
          <a:p>
            <a:pPr marL="171450" indent="-171450">
              <a:buFont typeface="Wingdings" charset="2"/>
              <a:buChar char="ü"/>
            </a:pPr>
            <a:r>
              <a:rPr kumimoji="1" lang="ja-JP" altLang="en-US" sz="1200" dirty="0">
                <a:solidFill>
                  <a:srgbClr val="7F7F7F"/>
                </a:solidFill>
                <a:latin typeface="Meiryo" charset="-128"/>
                <a:ea typeface="Meiryo" charset="-128"/>
                <a:cs typeface="Meiryo" charset="-128"/>
              </a:rPr>
              <a:t>ハードや仮想化ソフトなどの複雑な設計</a:t>
            </a:r>
            <a:endParaRPr kumimoji="1"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複雑な運用管理、管理者間の分散</a:t>
            </a:r>
            <a:endParaRPr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個々に対応が必要なため性能拡張が難しい</a:t>
            </a:r>
          </a:p>
        </p:txBody>
      </p:sp>
      <p:sp>
        <p:nvSpPr>
          <p:cNvPr id="117" name="テキスト ボックス 116"/>
          <p:cNvSpPr txBox="1"/>
          <p:nvPr/>
        </p:nvSpPr>
        <p:spPr>
          <a:xfrm>
            <a:off x="5252244" y="5658035"/>
            <a:ext cx="3127779" cy="646331"/>
          </a:xfrm>
          <a:prstGeom prst="rect">
            <a:avLst/>
          </a:prstGeom>
          <a:noFill/>
        </p:spPr>
        <p:txBody>
          <a:bodyPr wrap="none" rtlCol="0">
            <a:spAutoFit/>
          </a:bodyPr>
          <a:lstStyle/>
          <a:p>
            <a:pPr marL="171450" indent="-171450">
              <a:buFont typeface="Wingdings" charset="2"/>
              <a:buChar char="ü"/>
            </a:pPr>
            <a:r>
              <a:rPr kumimoji="1" lang="ja-JP" altLang="en-US" sz="1200" dirty="0">
                <a:solidFill>
                  <a:srgbClr val="7F7F7F"/>
                </a:solidFill>
                <a:latin typeface="Meiryo" charset="-128"/>
                <a:ea typeface="Meiryo" charset="-128"/>
                <a:cs typeface="Meiryo" charset="-128"/>
              </a:rPr>
              <a:t>ハードや仮想化ソフトなどが予め統合</a:t>
            </a:r>
            <a:endParaRPr kumimoji="1"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一括・一元的に運用管理</a:t>
            </a:r>
            <a:endParaRPr lang="en-US" altLang="ja-JP" sz="1200" dirty="0">
              <a:solidFill>
                <a:srgbClr val="7F7F7F"/>
              </a:solidFill>
              <a:latin typeface="Meiryo" charset="-128"/>
              <a:ea typeface="Meiryo" charset="-128"/>
              <a:cs typeface="Meiryo" charset="-128"/>
            </a:endParaRPr>
          </a:p>
          <a:p>
            <a:pPr marL="171450" indent="-171450">
              <a:buFont typeface="Wingdings" charset="2"/>
              <a:buChar char="ü"/>
            </a:pPr>
            <a:r>
              <a:rPr lang="ja-JP" altLang="en-US" sz="1200" dirty="0">
                <a:solidFill>
                  <a:srgbClr val="7F7F7F"/>
                </a:solidFill>
                <a:latin typeface="Meiryo" charset="-128"/>
                <a:ea typeface="Meiryo" charset="-128"/>
                <a:cs typeface="Meiryo" charset="-128"/>
              </a:rPr>
              <a:t>スケールアウトで性能拡張・自動で構成</a:t>
            </a:r>
          </a:p>
        </p:txBody>
      </p:sp>
      <p:sp>
        <p:nvSpPr>
          <p:cNvPr id="118" name="正方形/長方形 117"/>
          <p:cNvSpPr/>
          <p:nvPr/>
        </p:nvSpPr>
        <p:spPr>
          <a:xfrm>
            <a:off x="5913384" y="1124079"/>
            <a:ext cx="3051104" cy="276999"/>
          </a:xfrm>
          <a:prstGeom prst="rect">
            <a:avLst/>
          </a:prstGeom>
        </p:spPr>
        <p:txBody>
          <a:bodyPr wrap="square">
            <a:spAutoFit/>
          </a:bodyPr>
          <a:lstStyle/>
          <a:p>
            <a:r>
              <a:rPr lang="ja-JP" altLang="en-US" sz="1200" dirty="0">
                <a:solidFill>
                  <a:schemeClr val="bg1"/>
                </a:solidFill>
                <a:latin typeface="ＭＳ Ｐゴシック"/>
                <a:cs typeface="ＭＳ Ｐゴシック"/>
              </a:rPr>
              <a:t>複数連結し簡単・無制限に拡張できる</a:t>
            </a:r>
            <a:endParaRPr lang="en-US" altLang="ja-JP" sz="1200" dirty="0">
              <a:solidFill>
                <a:schemeClr val="bg1"/>
              </a:solidFill>
              <a:latin typeface="ＭＳ Ｐゴシック"/>
              <a:cs typeface="ＭＳ Ｐゴシック"/>
            </a:endParaRPr>
          </a:p>
        </p:txBody>
      </p:sp>
      <p:cxnSp>
        <p:nvCxnSpPr>
          <p:cNvPr id="120" name="直線矢印コネクタ 119"/>
          <p:cNvCxnSpPr/>
          <p:nvPr/>
        </p:nvCxnSpPr>
        <p:spPr>
          <a:xfrm flipV="1">
            <a:off x="8420596" y="1118946"/>
            <a:ext cx="289270" cy="318728"/>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nvGrpSpPr>
          <p:cNvPr id="123" name="図形グループ 122"/>
          <p:cNvGrpSpPr/>
          <p:nvPr/>
        </p:nvGrpSpPr>
        <p:grpSpPr>
          <a:xfrm>
            <a:off x="3973265" y="3136641"/>
            <a:ext cx="1017798" cy="476822"/>
            <a:chOff x="1215478" y="1519003"/>
            <a:chExt cx="1646372" cy="666966"/>
          </a:xfrm>
        </p:grpSpPr>
        <p:sp>
          <p:nvSpPr>
            <p:cNvPr id="124" name="正方形/長方形 123"/>
            <p:cNvSpPr/>
            <p:nvPr/>
          </p:nvSpPr>
          <p:spPr>
            <a:xfrm>
              <a:off x="1215478" y="1519003"/>
              <a:ext cx="1646372" cy="66696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5" name="図形グループ 124"/>
            <p:cNvGrpSpPr/>
            <p:nvPr/>
          </p:nvGrpSpPr>
          <p:grpSpPr>
            <a:xfrm>
              <a:off x="1476859" y="1628976"/>
              <a:ext cx="72008" cy="431383"/>
              <a:chOff x="1475656" y="1633975"/>
              <a:chExt cx="72008" cy="431383"/>
            </a:xfrm>
          </p:grpSpPr>
          <p:sp>
            <p:nvSpPr>
              <p:cNvPr id="172" name="正方形/長方形 17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正方形/長方形 17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6" name="図形グループ 125"/>
            <p:cNvGrpSpPr/>
            <p:nvPr/>
          </p:nvGrpSpPr>
          <p:grpSpPr>
            <a:xfrm>
              <a:off x="1562337" y="1628976"/>
              <a:ext cx="72008" cy="431383"/>
              <a:chOff x="1628056" y="1786375"/>
              <a:chExt cx="72008" cy="431383"/>
            </a:xfrm>
          </p:grpSpPr>
          <p:sp>
            <p:nvSpPr>
              <p:cNvPr id="167" name="正方形/長方形 16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正方形/長方形 16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正方形/長方形 16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正方形/長方形 16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1775646" y="1628976"/>
              <a:ext cx="72008" cy="431383"/>
              <a:chOff x="1628056" y="1786375"/>
              <a:chExt cx="72008" cy="431383"/>
            </a:xfrm>
          </p:grpSpPr>
          <p:sp>
            <p:nvSpPr>
              <p:cNvPr id="162" name="正方形/長方形 16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正方形/長方形 16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正方形/長方形 16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1865042" y="1628976"/>
              <a:ext cx="72008" cy="431383"/>
              <a:chOff x="1628056" y="1786375"/>
              <a:chExt cx="72008" cy="431383"/>
            </a:xfrm>
          </p:grpSpPr>
          <p:sp>
            <p:nvSpPr>
              <p:cNvPr id="157" name="正方形/長方形 15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正方形/長方形 15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正方形/長方形 16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9" name="図形グループ 128"/>
            <p:cNvGrpSpPr/>
            <p:nvPr/>
          </p:nvGrpSpPr>
          <p:grpSpPr>
            <a:xfrm>
              <a:off x="1953945" y="1628976"/>
              <a:ext cx="72008" cy="431383"/>
              <a:chOff x="1628056" y="1786375"/>
              <a:chExt cx="72008" cy="431383"/>
            </a:xfrm>
          </p:grpSpPr>
          <p:sp>
            <p:nvSpPr>
              <p:cNvPr id="152" name="正方形/長方形 15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2043370" y="1628976"/>
              <a:ext cx="72008" cy="431383"/>
              <a:chOff x="1628056" y="1786375"/>
              <a:chExt cx="72008" cy="431383"/>
            </a:xfrm>
          </p:grpSpPr>
          <p:sp>
            <p:nvSpPr>
              <p:cNvPr id="147" name="正方形/長方形 14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2140645" y="1628976"/>
              <a:ext cx="72008" cy="431383"/>
              <a:chOff x="1628056" y="1786375"/>
              <a:chExt cx="72008" cy="431383"/>
            </a:xfrm>
          </p:grpSpPr>
          <p:sp>
            <p:nvSpPr>
              <p:cNvPr id="142" name="正方形/長方形 14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2" name="図形グループ 131"/>
            <p:cNvGrpSpPr/>
            <p:nvPr/>
          </p:nvGrpSpPr>
          <p:grpSpPr>
            <a:xfrm>
              <a:off x="2232968" y="1628976"/>
              <a:ext cx="72008" cy="431383"/>
              <a:chOff x="1628056" y="1786375"/>
              <a:chExt cx="72008" cy="431383"/>
            </a:xfrm>
          </p:grpSpPr>
          <p:sp>
            <p:nvSpPr>
              <p:cNvPr id="137" name="正方形/長方形 13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3" name="正方形/長方形 13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8" name="テキスト ボックス 177"/>
          <p:cNvSpPr txBox="1"/>
          <p:nvPr/>
        </p:nvSpPr>
        <p:spPr>
          <a:xfrm>
            <a:off x="3843013" y="3667488"/>
            <a:ext cx="1316386" cy="646331"/>
          </a:xfrm>
          <a:prstGeom prst="rect">
            <a:avLst/>
          </a:prstGeom>
          <a:noFill/>
        </p:spPr>
        <p:txBody>
          <a:bodyPr wrap="none" rtlCol="0">
            <a:spAutoFit/>
          </a:bodyPr>
          <a:lstStyle/>
          <a:p>
            <a:pPr algn="ctr"/>
            <a:r>
              <a:rPr kumimoji="1" lang="en-US" altLang="ja-JP" sz="1200" dirty="0">
                <a:solidFill>
                  <a:srgbClr val="0070C0"/>
                </a:solidFill>
                <a:latin typeface="Meiryo" charset="-128"/>
                <a:ea typeface="Meiryo" charset="-128"/>
                <a:cs typeface="Meiryo" charset="-128"/>
              </a:rPr>
              <a:t>2U</a:t>
            </a:r>
            <a:r>
              <a:rPr kumimoji="1" lang="ja-JP" altLang="en-US" sz="1200" dirty="0">
                <a:solidFill>
                  <a:srgbClr val="0070C0"/>
                </a:solidFill>
                <a:latin typeface="Meiryo" charset="-128"/>
                <a:ea typeface="Meiryo" charset="-128"/>
                <a:cs typeface="Meiryo" charset="-128"/>
              </a:rPr>
              <a:t>サイズの筐体</a:t>
            </a:r>
            <a:endParaRPr kumimoji="1" lang="en-US" altLang="ja-JP" sz="1200" dirty="0">
              <a:solidFill>
                <a:srgbClr val="0070C0"/>
              </a:solidFill>
              <a:latin typeface="Meiryo" charset="-128"/>
              <a:ea typeface="Meiryo" charset="-128"/>
              <a:cs typeface="Meiryo" charset="-128"/>
            </a:endParaRPr>
          </a:p>
          <a:p>
            <a:pPr algn="ctr"/>
            <a:r>
              <a:rPr kumimoji="1" lang="ja-JP" altLang="en-US" sz="1200" dirty="0">
                <a:solidFill>
                  <a:srgbClr val="0070C0"/>
                </a:solidFill>
                <a:latin typeface="Meiryo" charset="-128"/>
                <a:ea typeface="Meiryo" charset="-128"/>
                <a:cs typeface="Meiryo" charset="-128"/>
              </a:rPr>
              <a:t>システム機能を</a:t>
            </a:r>
            <a:br>
              <a:rPr kumimoji="1" lang="en-US" altLang="ja-JP" sz="1200" dirty="0">
                <a:solidFill>
                  <a:srgbClr val="0070C0"/>
                </a:solidFill>
                <a:latin typeface="Meiryo" charset="-128"/>
                <a:ea typeface="Meiryo" charset="-128"/>
                <a:cs typeface="Meiryo" charset="-128"/>
              </a:rPr>
            </a:br>
            <a:r>
              <a:rPr kumimoji="1" lang="ja-JP" altLang="en-US" sz="1200" dirty="0">
                <a:solidFill>
                  <a:srgbClr val="0070C0"/>
                </a:solidFill>
                <a:latin typeface="Meiryo" charset="-128"/>
                <a:ea typeface="Meiryo" charset="-128"/>
                <a:cs typeface="Meiryo" charset="-128"/>
              </a:rPr>
              <a:t>一体・集約化</a:t>
            </a:r>
          </a:p>
        </p:txBody>
      </p:sp>
    </p:spTree>
    <p:extLst>
      <p:ext uri="{BB962C8B-B14F-4D97-AF65-F5344CB8AC3E}">
        <p14:creationId xmlns:p14="http://schemas.microsoft.com/office/powerpoint/2010/main" val="1905822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ハイパーコンバージド・システムのメリット</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grpSp>
        <p:nvGrpSpPr>
          <p:cNvPr id="69" name="図形グループ 68"/>
          <p:cNvGrpSpPr/>
          <p:nvPr/>
        </p:nvGrpSpPr>
        <p:grpSpPr>
          <a:xfrm>
            <a:off x="457200" y="2348880"/>
            <a:ext cx="1196282" cy="469837"/>
            <a:chOff x="1215478" y="1519003"/>
            <a:chExt cx="1646372" cy="666966"/>
          </a:xfrm>
        </p:grpSpPr>
        <p:sp>
          <p:nvSpPr>
            <p:cNvPr id="5" name="正方形/長方形 4"/>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8" name="図形グループ 67"/>
            <p:cNvGrpSpPr/>
            <p:nvPr/>
          </p:nvGrpSpPr>
          <p:grpSpPr>
            <a:xfrm>
              <a:off x="1476859" y="1628976"/>
              <a:ext cx="72008" cy="431383"/>
              <a:chOff x="1475656" y="1633975"/>
              <a:chExt cx="72008" cy="431383"/>
            </a:xfrm>
          </p:grpSpPr>
          <p:sp>
            <p:nvSpPr>
              <p:cNvPr id="8" name="正方形/長方形 7"/>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 name="図形グループ 19"/>
            <p:cNvGrpSpPr/>
            <p:nvPr/>
          </p:nvGrpSpPr>
          <p:grpSpPr>
            <a:xfrm>
              <a:off x="1562337" y="1628976"/>
              <a:ext cx="72008" cy="431383"/>
              <a:chOff x="1628056" y="1786375"/>
              <a:chExt cx="72008" cy="431383"/>
            </a:xfrm>
          </p:grpSpPr>
          <p:sp>
            <p:nvSpPr>
              <p:cNvPr id="15" name="正方形/長方形 1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1775646" y="1628976"/>
              <a:ext cx="72008" cy="431383"/>
              <a:chOff x="1628056" y="1786375"/>
              <a:chExt cx="72008" cy="431383"/>
            </a:xfrm>
          </p:grpSpPr>
          <p:sp>
            <p:nvSpPr>
              <p:cNvPr id="28" name="正方形/長方形 2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865042" y="1628976"/>
              <a:ext cx="72008" cy="431383"/>
              <a:chOff x="1628056" y="1786375"/>
              <a:chExt cx="72008" cy="431383"/>
            </a:xfrm>
          </p:grpSpPr>
          <p:sp>
            <p:nvSpPr>
              <p:cNvPr id="34" name="正方形/長方形 3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953945" y="1628976"/>
              <a:ext cx="72008" cy="431383"/>
              <a:chOff x="1628056" y="1786375"/>
              <a:chExt cx="72008" cy="431383"/>
            </a:xfrm>
          </p:grpSpPr>
          <p:sp>
            <p:nvSpPr>
              <p:cNvPr id="40" name="正方形/長方形 3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2043370" y="1628976"/>
              <a:ext cx="72008" cy="431383"/>
              <a:chOff x="1628056" y="1786375"/>
              <a:chExt cx="72008" cy="431383"/>
            </a:xfrm>
          </p:grpSpPr>
          <p:sp>
            <p:nvSpPr>
              <p:cNvPr id="46" name="正方形/長方形 4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140645" y="1628976"/>
              <a:ext cx="72008" cy="431383"/>
              <a:chOff x="1628056" y="1786375"/>
              <a:chExt cx="72008" cy="431383"/>
            </a:xfrm>
          </p:grpSpPr>
          <p:sp>
            <p:nvSpPr>
              <p:cNvPr id="52" name="正方形/長方形 5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2232968" y="1628976"/>
              <a:ext cx="72008" cy="431383"/>
              <a:chOff x="1628056" y="1786375"/>
              <a:chExt cx="72008" cy="431383"/>
            </a:xfrm>
          </p:grpSpPr>
          <p:sp>
            <p:nvSpPr>
              <p:cNvPr id="58" name="正方形/長方形 5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3" name="正方形/長方形 6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正方形/長方形 6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2156644" y="2229208"/>
            <a:ext cx="599554" cy="601905"/>
            <a:chOff x="2667295" y="1059799"/>
            <a:chExt cx="681672" cy="722281"/>
          </a:xfrm>
        </p:grpSpPr>
        <p:sp>
          <p:nvSpPr>
            <p:cNvPr id="125" name="角丸四角形 1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26" name="図 1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27" name="図形グループ 126"/>
          <p:cNvGrpSpPr/>
          <p:nvPr/>
        </p:nvGrpSpPr>
        <p:grpSpPr>
          <a:xfrm>
            <a:off x="2346601" y="2348880"/>
            <a:ext cx="234943" cy="540096"/>
            <a:chOff x="1946324" y="4125162"/>
            <a:chExt cx="969964" cy="2007872"/>
          </a:xfrm>
        </p:grpSpPr>
        <p:sp>
          <p:nvSpPr>
            <p:cNvPr id="128" name="円/楕円 1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フローチャート: 論理積ゲート 1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0" name="テキスト ボックス 129"/>
          <p:cNvSpPr txBox="1"/>
          <p:nvPr/>
        </p:nvSpPr>
        <p:spPr>
          <a:xfrm>
            <a:off x="318532" y="3387892"/>
            <a:ext cx="2646878" cy="338554"/>
          </a:xfrm>
          <a:prstGeom prst="rect">
            <a:avLst/>
          </a:prstGeom>
          <a:noFill/>
        </p:spPr>
        <p:txBody>
          <a:bodyPr wrap="none" rtlCol="0">
            <a:spAutoFit/>
          </a:bodyPr>
          <a:lstStyle/>
          <a:p>
            <a:pPr algn="ctr"/>
            <a:r>
              <a:rPr kumimoji="1" lang="ja-JP" altLang="en-US" sz="1600" b="1" dirty="0">
                <a:solidFill>
                  <a:srgbClr val="0432FF"/>
                </a:solidFill>
                <a:latin typeface="Meiryo" charset="-128"/>
                <a:ea typeface="Meiryo" charset="-128"/>
                <a:cs typeface="Meiryo" charset="-128"/>
              </a:rPr>
              <a:t>簡単・迅速にセットアップ</a:t>
            </a:r>
          </a:p>
        </p:txBody>
      </p:sp>
      <p:sp>
        <p:nvSpPr>
          <p:cNvPr id="131" name="正方形/長方形 130"/>
          <p:cNvSpPr/>
          <p:nvPr/>
        </p:nvSpPr>
        <p:spPr>
          <a:xfrm>
            <a:off x="328502" y="3718651"/>
            <a:ext cx="2664296" cy="1061829"/>
          </a:xfrm>
          <a:prstGeom prst="rect">
            <a:avLst/>
          </a:prstGeom>
        </p:spPr>
        <p:txBody>
          <a:bodyPr wrap="square">
            <a:spAutoFit/>
          </a:bodyPr>
          <a:lstStyle/>
          <a:p>
            <a:pPr marL="171450" indent="-171450">
              <a:buFont typeface="Wingdings" charset="2"/>
              <a:buChar char="ü"/>
            </a:pPr>
            <a:r>
              <a:rPr lang="ja-JP" altLang="en-US" sz="1050" dirty="0">
                <a:solidFill>
                  <a:srgbClr val="0070C0"/>
                </a:solidFill>
                <a:latin typeface="Meiryo" charset="-128"/>
                <a:ea typeface="Meiryo" charset="-128"/>
                <a:cs typeface="Meiryo" charset="-128"/>
              </a:rPr>
              <a:t>サーバやストレージを個別に組み上げる必要がない</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セットアップはソフトウェアで簡単・自動</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統合された管理画面からサーバとストレージを統合・一元的に管理</a:t>
            </a:r>
            <a:endParaRPr lang="ja-JP" altLang="en-US" sz="1050" dirty="0">
              <a:solidFill>
                <a:srgbClr val="0070C0"/>
              </a:solidFill>
              <a:effectLst/>
              <a:latin typeface="Meiryo" charset="-128"/>
              <a:ea typeface="Meiryo" charset="-128"/>
              <a:cs typeface="Meiryo" charset="-128"/>
            </a:endParaRPr>
          </a:p>
        </p:txBody>
      </p:sp>
      <p:sp>
        <p:nvSpPr>
          <p:cNvPr id="132" name="左矢印 131"/>
          <p:cNvSpPr/>
          <p:nvPr/>
        </p:nvSpPr>
        <p:spPr>
          <a:xfrm>
            <a:off x="1763043" y="2396995"/>
            <a:ext cx="288032" cy="333237"/>
          </a:xfrm>
          <a:prstGeom prst="leftArrow">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1" name="図形グループ 240"/>
          <p:cNvGrpSpPr/>
          <p:nvPr/>
        </p:nvGrpSpPr>
        <p:grpSpPr>
          <a:xfrm>
            <a:off x="3322843" y="2037535"/>
            <a:ext cx="801589" cy="339241"/>
            <a:chOff x="1215478" y="1519003"/>
            <a:chExt cx="1646372" cy="666966"/>
          </a:xfrm>
        </p:grpSpPr>
        <p:sp>
          <p:nvSpPr>
            <p:cNvPr id="242" name="正方形/長方形 241"/>
            <p:cNvSpPr/>
            <p:nvPr/>
          </p:nvSpPr>
          <p:spPr>
            <a:xfrm>
              <a:off x="1215478" y="1519003"/>
              <a:ext cx="1646372" cy="66696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3" name="図形グループ 242"/>
            <p:cNvGrpSpPr/>
            <p:nvPr/>
          </p:nvGrpSpPr>
          <p:grpSpPr>
            <a:xfrm>
              <a:off x="1476859" y="1628976"/>
              <a:ext cx="72008" cy="431383"/>
              <a:chOff x="1475656" y="1633975"/>
              <a:chExt cx="72008" cy="431383"/>
            </a:xfrm>
          </p:grpSpPr>
          <p:sp>
            <p:nvSpPr>
              <p:cNvPr id="290" name="正方形/長方形 289"/>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正方形/長方形 29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正方形/長方形 29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4" name="図形グループ 243"/>
            <p:cNvGrpSpPr/>
            <p:nvPr/>
          </p:nvGrpSpPr>
          <p:grpSpPr>
            <a:xfrm>
              <a:off x="1562337" y="1628976"/>
              <a:ext cx="72008" cy="431383"/>
              <a:chOff x="1628056" y="1786375"/>
              <a:chExt cx="72008" cy="431383"/>
            </a:xfrm>
          </p:grpSpPr>
          <p:sp>
            <p:nvSpPr>
              <p:cNvPr id="285" name="正方形/長方形 28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5" name="図形グループ 244"/>
            <p:cNvGrpSpPr/>
            <p:nvPr/>
          </p:nvGrpSpPr>
          <p:grpSpPr>
            <a:xfrm>
              <a:off x="1775646" y="1628976"/>
              <a:ext cx="72008" cy="431383"/>
              <a:chOff x="1628056" y="1786375"/>
              <a:chExt cx="72008" cy="431383"/>
            </a:xfrm>
          </p:grpSpPr>
          <p:sp>
            <p:nvSpPr>
              <p:cNvPr id="280" name="正方形/長方形 27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1" name="正方形/長方形 28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正方形/長方形 28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正方形/長方形 28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正方形/長方形 28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6" name="図形グループ 245"/>
            <p:cNvGrpSpPr/>
            <p:nvPr/>
          </p:nvGrpSpPr>
          <p:grpSpPr>
            <a:xfrm>
              <a:off x="1865042" y="1628976"/>
              <a:ext cx="72008" cy="431383"/>
              <a:chOff x="1628056" y="1786375"/>
              <a:chExt cx="72008" cy="431383"/>
            </a:xfrm>
          </p:grpSpPr>
          <p:sp>
            <p:nvSpPr>
              <p:cNvPr id="275" name="正方形/長方形 27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 name="正方形/長方形 27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正方形/長方形 27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8" name="正方形/長方形 27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正方形/長方形 27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7" name="図形グループ 246"/>
            <p:cNvGrpSpPr/>
            <p:nvPr/>
          </p:nvGrpSpPr>
          <p:grpSpPr>
            <a:xfrm>
              <a:off x="1953945" y="1628976"/>
              <a:ext cx="72008" cy="431383"/>
              <a:chOff x="1628056" y="1786375"/>
              <a:chExt cx="72008" cy="431383"/>
            </a:xfrm>
          </p:grpSpPr>
          <p:sp>
            <p:nvSpPr>
              <p:cNvPr id="270" name="正方形/長方形 26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正方形/長方形 27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8" name="図形グループ 247"/>
            <p:cNvGrpSpPr/>
            <p:nvPr/>
          </p:nvGrpSpPr>
          <p:grpSpPr>
            <a:xfrm>
              <a:off x="2043370" y="1628976"/>
              <a:ext cx="72008" cy="431383"/>
              <a:chOff x="1628056" y="1786375"/>
              <a:chExt cx="72008" cy="431383"/>
            </a:xfrm>
          </p:grpSpPr>
          <p:sp>
            <p:nvSpPr>
              <p:cNvPr id="265" name="正方形/長方形 26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9" name="図形グループ 248"/>
            <p:cNvGrpSpPr/>
            <p:nvPr/>
          </p:nvGrpSpPr>
          <p:grpSpPr>
            <a:xfrm>
              <a:off x="2140645" y="1628976"/>
              <a:ext cx="72008" cy="431383"/>
              <a:chOff x="1628056" y="1786375"/>
              <a:chExt cx="72008" cy="431383"/>
            </a:xfrm>
          </p:grpSpPr>
          <p:sp>
            <p:nvSpPr>
              <p:cNvPr id="260" name="正方形/長方形 25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正方形/長方形 26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0" name="図形グループ 249"/>
            <p:cNvGrpSpPr/>
            <p:nvPr/>
          </p:nvGrpSpPr>
          <p:grpSpPr>
            <a:xfrm>
              <a:off x="2232968" y="1628976"/>
              <a:ext cx="72008" cy="431383"/>
              <a:chOff x="1628056" y="1786375"/>
              <a:chExt cx="72008" cy="431383"/>
            </a:xfrm>
          </p:grpSpPr>
          <p:sp>
            <p:nvSpPr>
              <p:cNvPr id="255" name="正方形/長方形 25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正方形/長方形 25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正方形/長方形 25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1" name="正方形/長方形 250"/>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正方形/長方形 251"/>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正方形/長方形 252"/>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3" name="図形グループ 402"/>
          <p:cNvGrpSpPr/>
          <p:nvPr/>
        </p:nvGrpSpPr>
        <p:grpSpPr>
          <a:xfrm>
            <a:off x="4172726" y="2033558"/>
            <a:ext cx="801589" cy="339241"/>
            <a:chOff x="1215478" y="1519003"/>
            <a:chExt cx="1646372" cy="666966"/>
          </a:xfrm>
        </p:grpSpPr>
        <p:sp>
          <p:nvSpPr>
            <p:cNvPr id="404" name="正方形/長方形 403"/>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05" name="図形グループ 404"/>
            <p:cNvGrpSpPr/>
            <p:nvPr/>
          </p:nvGrpSpPr>
          <p:grpSpPr>
            <a:xfrm>
              <a:off x="1476859" y="1628976"/>
              <a:ext cx="72008" cy="431383"/>
              <a:chOff x="1475656" y="1633975"/>
              <a:chExt cx="72008" cy="431383"/>
            </a:xfrm>
          </p:grpSpPr>
          <p:sp>
            <p:nvSpPr>
              <p:cNvPr id="452" name="正方形/長方形 45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3" name="正方形/長方形 45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4" name="正方形/長方形 45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正方形/長方形 45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6" name="正方形/長方形 45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6" name="図形グループ 405"/>
            <p:cNvGrpSpPr/>
            <p:nvPr/>
          </p:nvGrpSpPr>
          <p:grpSpPr>
            <a:xfrm>
              <a:off x="1562337" y="1628976"/>
              <a:ext cx="72008" cy="431383"/>
              <a:chOff x="1628056" y="1786375"/>
              <a:chExt cx="72008" cy="431383"/>
            </a:xfrm>
          </p:grpSpPr>
          <p:sp>
            <p:nvSpPr>
              <p:cNvPr id="447" name="正方形/長方形 44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正方形/長方形 44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9" name="正方形/長方形 44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0" name="正方形/長方形 44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1" name="正方形/長方形 45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7" name="図形グループ 406"/>
            <p:cNvGrpSpPr/>
            <p:nvPr/>
          </p:nvGrpSpPr>
          <p:grpSpPr>
            <a:xfrm>
              <a:off x="1775646" y="1628976"/>
              <a:ext cx="72008" cy="431383"/>
              <a:chOff x="1628056" y="1786375"/>
              <a:chExt cx="72008" cy="431383"/>
            </a:xfrm>
          </p:grpSpPr>
          <p:sp>
            <p:nvSpPr>
              <p:cNvPr id="442" name="正方形/長方形 44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3" name="正方形/長方形 44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正方形/長方形 44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正方形/長方形 44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正方形/長方形 44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8" name="図形グループ 407"/>
            <p:cNvGrpSpPr/>
            <p:nvPr/>
          </p:nvGrpSpPr>
          <p:grpSpPr>
            <a:xfrm>
              <a:off x="1865042" y="1628976"/>
              <a:ext cx="72008" cy="431383"/>
              <a:chOff x="1628056" y="1786375"/>
              <a:chExt cx="72008" cy="431383"/>
            </a:xfrm>
          </p:grpSpPr>
          <p:sp>
            <p:nvSpPr>
              <p:cNvPr id="437" name="正方形/長方形 43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8" name="正方形/長方形 43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9" name="正方形/長方形 43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正方形/長方形 43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正方形/長方形 44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9" name="図形グループ 408"/>
            <p:cNvGrpSpPr/>
            <p:nvPr/>
          </p:nvGrpSpPr>
          <p:grpSpPr>
            <a:xfrm>
              <a:off x="1953945" y="1628976"/>
              <a:ext cx="72008" cy="431383"/>
              <a:chOff x="1628056" y="1786375"/>
              <a:chExt cx="72008" cy="431383"/>
            </a:xfrm>
          </p:grpSpPr>
          <p:sp>
            <p:nvSpPr>
              <p:cNvPr id="432" name="正方形/長方形 43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3" name="正方形/長方形 43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正方形/長方形 43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正方形/長方形 43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正方形/長方形 43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0" name="図形グループ 409"/>
            <p:cNvGrpSpPr/>
            <p:nvPr/>
          </p:nvGrpSpPr>
          <p:grpSpPr>
            <a:xfrm>
              <a:off x="2043370" y="1628976"/>
              <a:ext cx="72008" cy="431383"/>
              <a:chOff x="1628056" y="1786375"/>
              <a:chExt cx="72008" cy="431383"/>
            </a:xfrm>
          </p:grpSpPr>
          <p:sp>
            <p:nvSpPr>
              <p:cNvPr id="427" name="正方形/長方形 42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0" name="正方形/長方形 42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正方形/長方形 43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1" name="図形グループ 410"/>
            <p:cNvGrpSpPr/>
            <p:nvPr/>
          </p:nvGrpSpPr>
          <p:grpSpPr>
            <a:xfrm>
              <a:off x="2140645" y="1628976"/>
              <a:ext cx="72008" cy="431383"/>
              <a:chOff x="1628056" y="1786375"/>
              <a:chExt cx="72008" cy="431383"/>
            </a:xfrm>
          </p:grpSpPr>
          <p:sp>
            <p:nvSpPr>
              <p:cNvPr id="422" name="正方形/長方形 42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3" name="正方形/長方形 42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正方形/長方形 42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5" name="正方形/長方形 42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2" name="図形グループ 411"/>
            <p:cNvGrpSpPr/>
            <p:nvPr/>
          </p:nvGrpSpPr>
          <p:grpSpPr>
            <a:xfrm>
              <a:off x="2232968" y="1628976"/>
              <a:ext cx="72008" cy="431383"/>
              <a:chOff x="1628056" y="1786375"/>
              <a:chExt cx="72008" cy="431383"/>
            </a:xfrm>
          </p:grpSpPr>
          <p:sp>
            <p:nvSpPr>
              <p:cNvPr id="417" name="正方形/長方形 41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8" name="正方形/長方形 41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9" name="正方形/長方形 41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0" name="正方形/長方形 41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1" name="正方形/長方形 42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13" name="正方形/長方形 41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4" name="正方形/長方形 41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5" name="正方形/長方形 41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6" name="正方形/長方形 41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5" name="図形グループ 564"/>
          <p:cNvGrpSpPr/>
          <p:nvPr/>
        </p:nvGrpSpPr>
        <p:grpSpPr>
          <a:xfrm>
            <a:off x="5020652" y="2031837"/>
            <a:ext cx="801589" cy="339241"/>
            <a:chOff x="1215478" y="1519003"/>
            <a:chExt cx="1646372" cy="666966"/>
          </a:xfrm>
        </p:grpSpPr>
        <p:sp>
          <p:nvSpPr>
            <p:cNvPr id="566" name="正方形/長方形 565"/>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67" name="図形グループ 566"/>
            <p:cNvGrpSpPr/>
            <p:nvPr/>
          </p:nvGrpSpPr>
          <p:grpSpPr>
            <a:xfrm>
              <a:off x="1476859" y="1628976"/>
              <a:ext cx="72008" cy="431383"/>
              <a:chOff x="1475656" y="1633975"/>
              <a:chExt cx="72008" cy="431383"/>
            </a:xfrm>
          </p:grpSpPr>
          <p:sp>
            <p:nvSpPr>
              <p:cNvPr id="614" name="正方形/長方形 613"/>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正方形/長方形 614"/>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6" name="正方形/長方形 615"/>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7" name="正方形/長方形 616"/>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8" name="正方形/長方形 617"/>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8" name="図形グループ 567"/>
            <p:cNvGrpSpPr/>
            <p:nvPr/>
          </p:nvGrpSpPr>
          <p:grpSpPr>
            <a:xfrm>
              <a:off x="1562337" y="1628976"/>
              <a:ext cx="72008" cy="431383"/>
              <a:chOff x="1628056" y="1786375"/>
              <a:chExt cx="72008" cy="431383"/>
            </a:xfrm>
          </p:grpSpPr>
          <p:sp>
            <p:nvSpPr>
              <p:cNvPr id="609" name="正方形/長方形 60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0" name="正方形/長方形 60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正方形/長方形 61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2" name="正方形/長方形 61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3" name="正方形/長方形 61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9" name="図形グループ 568"/>
            <p:cNvGrpSpPr/>
            <p:nvPr/>
          </p:nvGrpSpPr>
          <p:grpSpPr>
            <a:xfrm>
              <a:off x="1775646" y="1628976"/>
              <a:ext cx="72008" cy="431383"/>
              <a:chOff x="1628056" y="1786375"/>
              <a:chExt cx="72008" cy="431383"/>
            </a:xfrm>
          </p:grpSpPr>
          <p:sp>
            <p:nvSpPr>
              <p:cNvPr id="604" name="正方形/長方形 60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5" name="正方形/長方形 60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6" name="正方形/長方形 60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正方形/長方形 60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8" name="正方形/長方形 60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0" name="図形グループ 569"/>
            <p:cNvGrpSpPr/>
            <p:nvPr/>
          </p:nvGrpSpPr>
          <p:grpSpPr>
            <a:xfrm>
              <a:off x="1865042" y="1628976"/>
              <a:ext cx="72008" cy="431383"/>
              <a:chOff x="1628056" y="1786375"/>
              <a:chExt cx="72008" cy="431383"/>
            </a:xfrm>
          </p:grpSpPr>
          <p:sp>
            <p:nvSpPr>
              <p:cNvPr id="599" name="正方形/長方形 59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0" name="正方形/長方形 59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1" name="正方形/長方形 60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2" name="正方形/長方形 60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正方形/長方形 60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1" name="図形グループ 570"/>
            <p:cNvGrpSpPr/>
            <p:nvPr/>
          </p:nvGrpSpPr>
          <p:grpSpPr>
            <a:xfrm>
              <a:off x="1953945" y="1628976"/>
              <a:ext cx="72008" cy="431383"/>
              <a:chOff x="1628056" y="1786375"/>
              <a:chExt cx="72008" cy="431383"/>
            </a:xfrm>
          </p:grpSpPr>
          <p:sp>
            <p:nvSpPr>
              <p:cNvPr id="594" name="正方形/長方形 59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正方形/長方形 59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6" name="正方形/長方形 59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7" name="正方形/長方形 59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8" name="正方形/長方形 59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2" name="図形グループ 571"/>
            <p:cNvGrpSpPr/>
            <p:nvPr/>
          </p:nvGrpSpPr>
          <p:grpSpPr>
            <a:xfrm>
              <a:off x="2043370" y="1628976"/>
              <a:ext cx="72008" cy="431383"/>
              <a:chOff x="1628056" y="1786375"/>
              <a:chExt cx="72008" cy="431383"/>
            </a:xfrm>
          </p:grpSpPr>
          <p:sp>
            <p:nvSpPr>
              <p:cNvPr id="589" name="正方形/長方形 58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0" name="正方形/長方形 58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正方形/長方形 59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2" name="正方形/長方形 59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3" name="正方形/長方形 59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3" name="図形グループ 572"/>
            <p:cNvGrpSpPr/>
            <p:nvPr/>
          </p:nvGrpSpPr>
          <p:grpSpPr>
            <a:xfrm>
              <a:off x="2140645" y="1628976"/>
              <a:ext cx="72008" cy="431383"/>
              <a:chOff x="1628056" y="1786375"/>
              <a:chExt cx="72008" cy="431383"/>
            </a:xfrm>
          </p:grpSpPr>
          <p:sp>
            <p:nvSpPr>
              <p:cNvPr id="584" name="正方形/長方形 58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5" name="正方形/長方形 58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6" name="正方形/長方形 58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正方形/長方形 58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8" name="正方形/長方形 58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4" name="図形グループ 573"/>
            <p:cNvGrpSpPr/>
            <p:nvPr/>
          </p:nvGrpSpPr>
          <p:grpSpPr>
            <a:xfrm>
              <a:off x="2232968" y="1628976"/>
              <a:ext cx="72008" cy="431383"/>
              <a:chOff x="1628056" y="1786375"/>
              <a:chExt cx="72008" cy="431383"/>
            </a:xfrm>
          </p:grpSpPr>
          <p:sp>
            <p:nvSpPr>
              <p:cNvPr id="579" name="正方形/長方形 57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0" name="正方形/長方形 57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1" name="正方形/長方形 58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2" name="正方形/長方形 58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正方形/長方形 58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5" name="正方形/長方形 574"/>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6" name="正方形/長方形 575"/>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7" name="正方形/長方形 576"/>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8" name="正方形/長方形 577"/>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19" name="テキスト ボックス 618"/>
          <p:cNvSpPr txBox="1"/>
          <p:nvPr/>
        </p:nvSpPr>
        <p:spPr>
          <a:xfrm>
            <a:off x="3044319" y="3387892"/>
            <a:ext cx="3057247" cy="338554"/>
          </a:xfrm>
          <a:prstGeom prst="rect">
            <a:avLst/>
          </a:prstGeom>
          <a:noFill/>
        </p:spPr>
        <p:txBody>
          <a:bodyPr wrap="none" rtlCol="0">
            <a:spAutoFit/>
          </a:bodyPr>
          <a:lstStyle/>
          <a:p>
            <a:pPr algn="ctr"/>
            <a:r>
              <a:rPr kumimoji="1" lang="ja-JP" altLang="en-US" sz="1600" b="1" dirty="0">
                <a:solidFill>
                  <a:srgbClr val="0432FF"/>
                </a:solidFill>
                <a:latin typeface="Meiryo" charset="-128"/>
                <a:ea typeface="Meiryo" charset="-128"/>
                <a:cs typeface="Meiryo" charset="-128"/>
              </a:rPr>
              <a:t>ユニット追加でスケールアウト</a:t>
            </a:r>
          </a:p>
        </p:txBody>
      </p:sp>
      <p:sp>
        <p:nvSpPr>
          <p:cNvPr id="620" name="正方形/長方形 619"/>
          <p:cNvSpPr/>
          <p:nvPr/>
        </p:nvSpPr>
        <p:spPr>
          <a:xfrm>
            <a:off x="3320552" y="3717109"/>
            <a:ext cx="2499398" cy="1061829"/>
          </a:xfrm>
          <a:prstGeom prst="rect">
            <a:avLst/>
          </a:prstGeom>
        </p:spPr>
        <p:txBody>
          <a:bodyPr wrap="square">
            <a:spAutoFit/>
          </a:bodyPr>
          <a:lstStyle/>
          <a:p>
            <a:pPr marL="171450" indent="-171450">
              <a:buFont typeface="Wingdings" charset="2"/>
              <a:buChar char="ü"/>
            </a:pPr>
            <a:r>
              <a:rPr lang="ja-JP" altLang="en-US" sz="1050" dirty="0">
                <a:solidFill>
                  <a:srgbClr val="0070C0"/>
                </a:solidFill>
                <a:latin typeface="Meiryo" charset="-128"/>
                <a:ea typeface="Meiryo" charset="-128"/>
                <a:cs typeface="Meiryo" charset="-128"/>
              </a:rPr>
              <a:t>拡張に伴う構築や設定作業はソフトウェアにより自動化</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内部ストレージを仮想ストレージ（仮想</a:t>
            </a:r>
            <a:r>
              <a:rPr lang="en-US" altLang="ja-JP" sz="1050" dirty="0">
                <a:solidFill>
                  <a:srgbClr val="0070C0"/>
                </a:solidFill>
                <a:latin typeface="Meiryo" charset="-128"/>
                <a:ea typeface="Meiryo" charset="-128"/>
                <a:cs typeface="Meiryo" charset="-128"/>
              </a:rPr>
              <a:t>SAN</a:t>
            </a:r>
            <a:r>
              <a:rPr lang="ja-JP" altLang="en-US" sz="1050" dirty="0">
                <a:solidFill>
                  <a:srgbClr val="0070C0"/>
                </a:solidFill>
                <a:latin typeface="Meiryo" charset="-128"/>
                <a:ea typeface="Meiryo" charset="-128"/>
                <a:cs typeface="Meiryo" charset="-128"/>
              </a:rPr>
              <a:t>）として使用することで、容量・性能を柔軟に拡張。</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a:solidFill>
                  <a:srgbClr val="0070C0"/>
                </a:solidFill>
                <a:latin typeface="Meiryo" charset="-128"/>
                <a:ea typeface="Meiryo" charset="-128"/>
                <a:cs typeface="Meiryo" charset="-128"/>
              </a:rPr>
              <a:t>煩雑な初期サイジングは不要</a:t>
            </a:r>
            <a:endParaRPr lang="ja-JP" altLang="en-US" sz="1050" dirty="0">
              <a:solidFill>
                <a:srgbClr val="0070C0"/>
              </a:solidFill>
              <a:effectLst/>
              <a:latin typeface="Meiryo" charset="-128"/>
              <a:ea typeface="Meiryo" charset="-128"/>
              <a:cs typeface="Meiryo" charset="-128"/>
            </a:endParaRPr>
          </a:p>
        </p:txBody>
      </p:sp>
      <p:grpSp>
        <p:nvGrpSpPr>
          <p:cNvPr id="1053" name="図形グループ 1052"/>
          <p:cNvGrpSpPr/>
          <p:nvPr/>
        </p:nvGrpSpPr>
        <p:grpSpPr>
          <a:xfrm>
            <a:off x="7951380" y="2239938"/>
            <a:ext cx="516621" cy="186411"/>
            <a:chOff x="1215478" y="1519003"/>
            <a:chExt cx="1646372" cy="666966"/>
          </a:xfrm>
        </p:grpSpPr>
        <p:sp>
          <p:nvSpPr>
            <p:cNvPr id="1054" name="正方形/長方形 1053"/>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055" name="図形グループ 1054"/>
            <p:cNvGrpSpPr/>
            <p:nvPr/>
          </p:nvGrpSpPr>
          <p:grpSpPr>
            <a:xfrm>
              <a:off x="1476859" y="1628976"/>
              <a:ext cx="72008" cy="431383"/>
              <a:chOff x="1475656" y="1633975"/>
              <a:chExt cx="72008" cy="431383"/>
            </a:xfrm>
          </p:grpSpPr>
          <p:sp>
            <p:nvSpPr>
              <p:cNvPr id="1102" name="正方形/長方形 110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3" name="正方形/長方形 110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4" name="正方形/長方形 110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5" name="正方形/長方形 110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6" name="正方形/長方形 110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6" name="図形グループ 1055"/>
            <p:cNvGrpSpPr/>
            <p:nvPr/>
          </p:nvGrpSpPr>
          <p:grpSpPr>
            <a:xfrm>
              <a:off x="1562337" y="1628976"/>
              <a:ext cx="72008" cy="431383"/>
              <a:chOff x="1628056" y="1786375"/>
              <a:chExt cx="72008" cy="431383"/>
            </a:xfrm>
          </p:grpSpPr>
          <p:sp>
            <p:nvSpPr>
              <p:cNvPr id="1097" name="正方形/長方形 109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8" name="正方形/長方形 109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9" name="正方形/長方形 109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0" name="正方形/長方形 109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1" name="正方形/長方形 110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7" name="図形グループ 1056"/>
            <p:cNvGrpSpPr/>
            <p:nvPr/>
          </p:nvGrpSpPr>
          <p:grpSpPr>
            <a:xfrm>
              <a:off x="1775646" y="1628976"/>
              <a:ext cx="72008" cy="431383"/>
              <a:chOff x="1628056" y="1786375"/>
              <a:chExt cx="72008" cy="431383"/>
            </a:xfrm>
          </p:grpSpPr>
          <p:sp>
            <p:nvSpPr>
              <p:cNvPr id="1092" name="正方形/長方形 109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3" name="正方形/長方形 109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4" name="正方形/長方形 109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5" name="正方形/長方形 109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6" name="正方形/長方形 109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8" name="図形グループ 1057"/>
            <p:cNvGrpSpPr/>
            <p:nvPr/>
          </p:nvGrpSpPr>
          <p:grpSpPr>
            <a:xfrm>
              <a:off x="1865042" y="1628976"/>
              <a:ext cx="72008" cy="431383"/>
              <a:chOff x="1628056" y="1786375"/>
              <a:chExt cx="72008" cy="431383"/>
            </a:xfrm>
          </p:grpSpPr>
          <p:sp>
            <p:nvSpPr>
              <p:cNvPr id="1087" name="正方形/長方形 108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8" name="正方形/長方形 108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9" name="正方形/長方形 108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0" name="正方形/長方形 108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1" name="正方形/長方形 109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9" name="図形グループ 1058"/>
            <p:cNvGrpSpPr/>
            <p:nvPr/>
          </p:nvGrpSpPr>
          <p:grpSpPr>
            <a:xfrm>
              <a:off x="1953945" y="1628976"/>
              <a:ext cx="72008" cy="431383"/>
              <a:chOff x="1628056" y="1786375"/>
              <a:chExt cx="72008" cy="431383"/>
            </a:xfrm>
          </p:grpSpPr>
          <p:sp>
            <p:nvSpPr>
              <p:cNvPr id="1082" name="正方形/長方形 108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3" name="正方形/長方形 108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4" name="正方形/長方形 108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5" name="正方形/長方形 108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6" name="正方形/長方形 108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0" name="図形グループ 1059"/>
            <p:cNvGrpSpPr/>
            <p:nvPr/>
          </p:nvGrpSpPr>
          <p:grpSpPr>
            <a:xfrm>
              <a:off x="2043370" y="1628976"/>
              <a:ext cx="72008" cy="431383"/>
              <a:chOff x="1628056" y="1786375"/>
              <a:chExt cx="72008" cy="431383"/>
            </a:xfrm>
          </p:grpSpPr>
          <p:sp>
            <p:nvSpPr>
              <p:cNvPr id="1077" name="正方形/長方形 107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8" name="正方形/長方形 107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9" name="正方形/長方形 107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0" name="正方形/長方形 107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1" name="正方形/長方形 108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1" name="図形グループ 1060"/>
            <p:cNvGrpSpPr/>
            <p:nvPr/>
          </p:nvGrpSpPr>
          <p:grpSpPr>
            <a:xfrm>
              <a:off x="2140645" y="1628976"/>
              <a:ext cx="72008" cy="431383"/>
              <a:chOff x="1628056" y="1786375"/>
              <a:chExt cx="72008" cy="431383"/>
            </a:xfrm>
          </p:grpSpPr>
          <p:sp>
            <p:nvSpPr>
              <p:cNvPr id="1072" name="正方形/長方形 107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3" name="正方形/長方形 107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4" name="正方形/長方形 107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5" name="正方形/長方形 107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6" name="正方形/長方形 107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2" name="図形グループ 1061"/>
            <p:cNvGrpSpPr/>
            <p:nvPr/>
          </p:nvGrpSpPr>
          <p:grpSpPr>
            <a:xfrm>
              <a:off x="2232968" y="1628976"/>
              <a:ext cx="72008" cy="431383"/>
              <a:chOff x="1628056" y="1786375"/>
              <a:chExt cx="72008" cy="431383"/>
            </a:xfrm>
          </p:grpSpPr>
          <p:sp>
            <p:nvSpPr>
              <p:cNvPr id="1067" name="正方形/長方形 106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8" name="正方形/長方形 106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9" name="正方形/長方形 106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0" name="正方形/長方形 106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1" name="正方形/長方形 107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63" name="正方形/長方形 106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4" name="正方形/長方形 106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5" name="正方形/長方形 106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6" name="正方形/長方形 106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07" name="図形グループ 1106"/>
          <p:cNvGrpSpPr/>
          <p:nvPr/>
        </p:nvGrpSpPr>
        <p:grpSpPr>
          <a:xfrm>
            <a:off x="7945892" y="2448959"/>
            <a:ext cx="516621" cy="186411"/>
            <a:chOff x="1215478" y="1519003"/>
            <a:chExt cx="1646372" cy="666966"/>
          </a:xfrm>
        </p:grpSpPr>
        <p:sp>
          <p:nvSpPr>
            <p:cNvPr id="1108" name="正方形/長方形 1107"/>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09" name="図形グループ 1108"/>
            <p:cNvGrpSpPr/>
            <p:nvPr/>
          </p:nvGrpSpPr>
          <p:grpSpPr>
            <a:xfrm>
              <a:off x="1476859" y="1628976"/>
              <a:ext cx="72008" cy="431383"/>
              <a:chOff x="1475656" y="1633975"/>
              <a:chExt cx="72008" cy="431383"/>
            </a:xfrm>
          </p:grpSpPr>
          <p:sp>
            <p:nvSpPr>
              <p:cNvPr id="1156" name="正方形/長方形 1155"/>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7" name="正方形/長方形 1156"/>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8" name="正方形/長方形 1157"/>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9" name="正方形/長方形 1158"/>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0" name="正方形/長方形 1159"/>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0" name="図形グループ 1109"/>
            <p:cNvGrpSpPr/>
            <p:nvPr/>
          </p:nvGrpSpPr>
          <p:grpSpPr>
            <a:xfrm>
              <a:off x="1562337" y="1628976"/>
              <a:ext cx="72008" cy="431383"/>
              <a:chOff x="1628056" y="1786375"/>
              <a:chExt cx="72008" cy="431383"/>
            </a:xfrm>
          </p:grpSpPr>
          <p:sp>
            <p:nvSpPr>
              <p:cNvPr id="1151" name="正方形/長方形 115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2" name="正方形/長方形 115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3" name="正方形/長方形 115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4" name="正方形/長方形 115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5" name="正方形/長方形 115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1" name="図形グループ 1110"/>
            <p:cNvGrpSpPr/>
            <p:nvPr/>
          </p:nvGrpSpPr>
          <p:grpSpPr>
            <a:xfrm>
              <a:off x="1775646" y="1628976"/>
              <a:ext cx="72008" cy="431383"/>
              <a:chOff x="1628056" y="1786375"/>
              <a:chExt cx="72008" cy="431383"/>
            </a:xfrm>
          </p:grpSpPr>
          <p:sp>
            <p:nvSpPr>
              <p:cNvPr id="1146" name="正方形/長方形 114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7" name="正方形/長方形 114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8" name="正方形/長方形 114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9" name="正方形/長方形 114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0" name="正方形/長方形 114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2" name="図形グループ 1111"/>
            <p:cNvGrpSpPr/>
            <p:nvPr/>
          </p:nvGrpSpPr>
          <p:grpSpPr>
            <a:xfrm>
              <a:off x="1865042" y="1628976"/>
              <a:ext cx="72008" cy="431383"/>
              <a:chOff x="1628056" y="1786375"/>
              <a:chExt cx="72008" cy="431383"/>
            </a:xfrm>
          </p:grpSpPr>
          <p:sp>
            <p:nvSpPr>
              <p:cNvPr id="1141" name="正方形/長方形 114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2" name="正方形/長方形 114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3" name="正方形/長方形 114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4" name="正方形/長方形 114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5" name="正方形/長方形 114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3" name="図形グループ 1112"/>
            <p:cNvGrpSpPr/>
            <p:nvPr/>
          </p:nvGrpSpPr>
          <p:grpSpPr>
            <a:xfrm>
              <a:off x="1953945" y="1628976"/>
              <a:ext cx="72008" cy="431383"/>
              <a:chOff x="1628056" y="1786375"/>
              <a:chExt cx="72008" cy="431383"/>
            </a:xfrm>
          </p:grpSpPr>
          <p:sp>
            <p:nvSpPr>
              <p:cNvPr id="1136" name="正方形/長方形 113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7" name="正方形/長方形 113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8" name="正方形/長方形 113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9" name="正方形/長方形 113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0" name="正方形/長方形 113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4" name="図形グループ 1113"/>
            <p:cNvGrpSpPr/>
            <p:nvPr/>
          </p:nvGrpSpPr>
          <p:grpSpPr>
            <a:xfrm>
              <a:off x="2043370" y="1628976"/>
              <a:ext cx="72008" cy="431383"/>
              <a:chOff x="1628056" y="1786375"/>
              <a:chExt cx="72008" cy="431383"/>
            </a:xfrm>
          </p:grpSpPr>
          <p:sp>
            <p:nvSpPr>
              <p:cNvPr id="1131" name="正方形/長方形 113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2" name="正方形/長方形 113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3" name="正方形/長方形 113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4" name="正方形/長方形 113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5" name="正方形/長方形 113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5" name="図形グループ 1114"/>
            <p:cNvGrpSpPr/>
            <p:nvPr/>
          </p:nvGrpSpPr>
          <p:grpSpPr>
            <a:xfrm>
              <a:off x="2140645" y="1628976"/>
              <a:ext cx="72008" cy="431383"/>
              <a:chOff x="1628056" y="1786375"/>
              <a:chExt cx="72008" cy="431383"/>
            </a:xfrm>
          </p:grpSpPr>
          <p:sp>
            <p:nvSpPr>
              <p:cNvPr id="1126" name="正方形/長方形 112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7" name="正方形/長方形 112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8" name="正方形/長方形 112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9" name="正方形/長方形 112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0" name="正方形/長方形 112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6" name="図形グループ 1115"/>
            <p:cNvGrpSpPr/>
            <p:nvPr/>
          </p:nvGrpSpPr>
          <p:grpSpPr>
            <a:xfrm>
              <a:off x="2232968" y="1628976"/>
              <a:ext cx="72008" cy="431383"/>
              <a:chOff x="1628056" y="1786375"/>
              <a:chExt cx="72008" cy="431383"/>
            </a:xfrm>
          </p:grpSpPr>
          <p:sp>
            <p:nvSpPr>
              <p:cNvPr id="1121" name="正方形/長方形 112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2" name="正方形/長方形 112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3" name="正方形/長方形 112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4" name="正方形/長方形 112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5" name="正方形/長方形 112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17" name="正方形/長方形 1116"/>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8" name="正方形/長方形 1117"/>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9" name="正方形/長方形 1118"/>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0" name="正方形/長方形 1119"/>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1" name="図形グループ 1160"/>
          <p:cNvGrpSpPr/>
          <p:nvPr/>
        </p:nvGrpSpPr>
        <p:grpSpPr>
          <a:xfrm>
            <a:off x="7953671" y="2030400"/>
            <a:ext cx="516621" cy="186411"/>
            <a:chOff x="1215478" y="1519003"/>
            <a:chExt cx="1646372" cy="666966"/>
          </a:xfrm>
        </p:grpSpPr>
        <p:sp>
          <p:nvSpPr>
            <p:cNvPr id="1162" name="正方形/長方形 1161"/>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63" name="図形グループ 1162"/>
            <p:cNvGrpSpPr/>
            <p:nvPr/>
          </p:nvGrpSpPr>
          <p:grpSpPr>
            <a:xfrm>
              <a:off x="1476859" y="1628976"/>
              <a:ext cx="72008" cy="431383"/>
              <a:chOff x="1475656" y="1633975"/>
              <a:chExt cx="72008" cy="431383"/>
            </a:xfrm>
          </p:grpSpPr>
          <p:sp>
            <p:nvSpPr>
              <p:cNvPr id="1210" name="正方形/長方形 1209"/>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1" name="正方形/長方形 1210"/>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2" name="正方形/長方形 1211"/>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3" name="正方形/長方形 121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4" name="正方形/長方形 121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4" name="図形グループ 1163"/>
            <p:cNvGrpSpPr/>
            <p:nvPr/>
          </p:nvGrpSpPr>
          <p:grpSpPr>
            <a:xfrm>
              <a:off x="1562337" y="1628976"/>
              <a:ext cx="72008" cy="431383"/>
              <a:chOff x="1628056" y="1786375"/>
              <a:chExt cx="72008" cy="431383"/>
            </a:xfrm>
          </p:grpSpPr>
          <p:sp>
            <p:nvSpPr>
              <p:cNvPr id="1205" name="正方形/長方形 120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6" name="正方形/長方形 120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7" name="正方形/長方形 120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8" name="正方形/長方形 120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9" name="正方形/長方形 120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5" name="図形グループ 1164"/>
            <p:cNvGrpSpPr/>
            <p:nvPr/>
          </p:nvGrpSpPr>
          <p:grpSpPr>
            <a:xfrm>
              <a:off x="1775646" y="1628976"/>
              <a:ext cx="72008" cy="431383"/>
              <a:chOff x="1628056" y="1786375"/>
              <a:chExt cx="72008" cy="431383"/>
            </a:xfrm>
          </p:grpSpPr>
          <p:sp>
            <p:nvSpPr>
              <p:cNvPr id="1200" name="正方形/長方形 119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1" name="正方形/長方形 120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2" name="正方形/長方形 120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3" name="正方形/長方形 120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4" name="正方形/長方形 120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6" name="図形グループ 1165"/>
            <p:cNvGrpSpPr/>
            <p:nvPr/>
          </p:nvGrpSpPr>
          <p:grpSpPr>
            <a:xfrm>
              <a:off x="1865042" y="1628976"/>
              <a:ext cx="72008" cy="431383"/>
              <a:chOff x="1628056" y="1786375"/>
              <a:chExt cx="72008" cy="431383"/>
            </a:xfrm>
          </p:grpSpPr>
          <p:sp>
            <p:nvSpPr>
              <p:cNvPr id="1195" name="正方形/長方形 119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6" name="正方形/長方形 119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7" name="正方形/長方形 119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8" name="正方形/長方形 119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9" name="正方形/長方形 119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7" name="図形グループ 1166"/>
            <p:cNvGrpSpPr/>
            <p:nvPr/>
          </p:nvGrpSpPr>
          <p:grpSpPr>
            <a:xfrm>
              <a:off x="1953945" y="1628976"/>
              <a:ext cx="72008" cy="431383"/>
              <a:chOff x="1628056" y="1786375"/>
              <a:chExt cx="72008" cy="431383"/>
            </a:xfrm>
          </p:grpSpPr>
          <p:sp>
            <p:nvSpPr>
              <p:cNvPr id="1190" name="正方形/長方形 118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1" name="正方形/長方形 119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2" name="正方形/長方形 119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3" name="正方形/長方形 119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4" name="正方形/長方形 119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8" name="図形グループ 1167"/>
            <p:cNvGrpSpPr/>
            <p:nvPr/>
          </p:nvGrpSpPr>
          <p:grpSpPr>
            <a:xfrm>
              <a:off x="2043370" y="1628976"/>
              <a:ext cx="72008" cy="431383"/>
              <a:chOff x="1628056" y="1786375"/>
              <a:chExt cx="72008" cy="431383"/>
            </a:xfrm>
          </p:grpSpPr>
          <p:sp>
            <p:nvSpPr>
              <p:cNvPr id="1185" name="正方形/長方形 118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6" name="正方形/長方形 118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7" name="正方形/長方形 118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8" name="正方形/長方形 118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9" name="正方形/長方形 118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69" name="図形グループ 1168"/>
            <p:cNvGrpSpPr/>
            <p:nvPr/>
          </p:nvGrpSpPr>
          <p:grpSpPr>
            <a:xfrm>
              <a:off x="2140645" y="1628976"/>
              <a:ext cx="72008" cy="431383"/>
              <a:chOff x="1628056" y="1786375"/>
              <a:chExt cx="72008" cy="431383"/>
            </a:xfrm>
          </p:grpSpPr>
          <p:sp>
            <p:nvSpPr>
              <p:cNvPr id="1180" name="正方形/長方形 117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1" name="正方形/長方形 118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2" name="正方形/長方形 118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3" name="正方形/長方形 118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4" name="正方形/長方形 118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0" name="図形グループ 1169"/>
            <p:cNvGrpSpPr/>
            <p:nvPr/>
          </p:nvGrpSpPr>
          <p:grpSpPr>
            <a:xfrm>
              <a:off x="2232968" y="1628976"/>
              <a:ext cx="72008" cy="431383"/>
              <a:chOff x="1628056" y="1786375"/>
              <a:chExt cx="72008" cy="431383"/>
            </a:xfrm>
          </p:grpSpPr>
          <p:sp>
            <p:nvSpPr>
              <p:cNvPr id="1175" name="正方形/長方形 117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6" name="正方形/長方形 117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7" name="正方形/長方形 117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8" name="正方形/長方形 117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9" name="正方形/長方形 117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71" name="正方形/長方形 1170"/>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2" name="正方形/長方形 1171"/>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3" name="正方形/長方形 1172"/>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4" name="正方形/長方形 1173"/>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15" name="図形グループ 1214"/>
          <p:cNvGrpSpPr/>
          <p:nvPr/>
        </p:nvGrpSpPr>
        <p:grpSpPr>
          <a:xfrm>
            <a:off x="7945891" y="2654989"/>
            <a:ext cx="516621" cy="186411"/>
            <a:chOff x="1215478" y="1519003"/>
            <a:chExt cx="1646372" cy="666966"/>
          </a:xfrm>
        </p:grpSpPr>
        <p:sp>
          <p:nvSpPr>
            <p:cNvPr id="1216" name="正方形/長方形 1215"/>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17" name="図形グループ 1216"/>
            <p:cNvGrpSpPr/>
            <p:nvPr/>
          </p:nvGrpSpPr>
          <p:grpSpPr>
            <a:xfrm>
              <a:off x="1476859" y="1628976"/>
              <a:ext cx="72008" cy="431383"/>
              <a:chOff x="1475656" y="1633975"/>
              <a:chExt cx="72008" cy="431383"/>
            </a:xfrm>
          </p:grpSpPr>
          <p:sp>
            <p:nvSpPr>
              <p:cNvPr id="1264" name="正方形/長方形 1263"/>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5" name="正方形/長方形 1264"/>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6" name="正方形/長方形 1265"/>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7" name="正方形/長方形 1266"/>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8" name="正方形/長方形 1267"/>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18" name="図形グループ 1217"/>
            <p:cNvGrpSpPr/>
            <p:nvPr/>
          </p:nvGrpSpPr>
          <p:grpSpPr>
            <a:xfrm>
              <a:off x="1562337" y="1628976"/>
              <a:ext cx="72008" cy="431383"/>
              <a:chOff x="1628056" y="1786375"/>
              <a:chExt cx="72008" cy="431383"/>
            </a:xfrm>
          </p:grpSpPr>
          <p:sp>
            <p:nvSpPr>
              <p:cNvPr id="1259" name="正方形/長方形 125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0" name="正方形/長方形 125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1" name="正方形/長方形 126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2" name="正方形/長方形 126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3" name="正方形/長方形 126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19" name="図形グループ 1218"/>
            <p:cNvGrpSpPr/>
            <p:nvPr/>
          </p:nvGrpSpPr>
          <p:grpSpPr>
            <a:xfrm>
              <a:off x="1775646" y="1628976"/>
              <a:ext cx="72008" cy="431383"/>
              <a:chOff x="1628056" y="1786375"/>
              <a:chExt cx="72008" cy="431383"/>
            </a:xfrm>
          </p:grpSpPr>
          <p:sp>
            <p:nvSpPr>
              <p:cNvPr id="1254" name="正方形/長方形 125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5" name="正方形/長方形 125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6" name="正方形/長方形 125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7" name="正方形/長方形 125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8" name="正方形/長方形 125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0" name="図形グループ 1219"/>
            <p:cNvGrpSpPr/>
            <p:nvPr/>
          </p:nvGrpSpPr>
          <p:grpSpPr>
            <a:xfrm>
              <a:off x="1865042" y="1628976"/>
              <a:ext cx="72008" cy="431383"/>
              <a:chOff x="1628056" y="1786375"/>
              <a:chExt cx="72008" cy="431383"/>
            </a:xfrm>
          </p:grpSpPr>
          <p:sp>
            <p:nvSpPr>
              <p:cNvPr id="1249" name="正方形/長方形 124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0" name="正方形/長方形 124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1" name="正方形/長方形 125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2" name="正方形/長方形 125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3" name="正方形/長方形 125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1" name="図形グループ 1220"/>
            <p:cNvGrpSpPr/>
            <p:nvPr/>
          </p:nvGrpSpPr>
          <p:grpSpPr>
            <a:xfrm>
              <a:off x="1953945" y="1628976"/>
              <a:ext cx="72008" cy="431383"/>
              <a:chOff x="1628056" y="1786375"/>
              <a:chExt cx="72008" cy="431383"/>
            </a:xfrm>
          </p:grpSpPr>
          <p:sp>
            <p:nvSpPr>
              <p:cNvPr id="1244" name="正方形/長方形 124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5" name="正方形/長方形 124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6" name="正方形/長方形 124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7" name="正方形/長方形 124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8" name="正方形/長方形 124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2" name="図形グループ 1221"/>
            <p:cNvGrpSpPr/>
            <p:nvPr/>
          </p:nvGrpSpPr>
          <p:grpSpPr>
            <a:xfrm>
              <a:off x="2043370" y="1628976"/>
              <a:ext cx="72008" cy="431383"/>
              <a:chOff x="1628056" y="1786375"/>
              <a:chExt cx="72008" cy="431383"/>
            </a:xfrm>
          </p:grpSpPr>
          <p:sp>
            <p:nvSpPr>
              <p:cNvPr id="1239" name="正方形/長方形 123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0" name="正方形/長方形 123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1" name="正方形/長方形 124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2" name="正方形/長方形 124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3" name="正方形/長方形 124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3" name="図形グループ 1222"/>
            <p:cNvGrpSpPr/>
            <p:nvPr/>
          </p:nvGrpSpPr>
          <p:grpSpPr>
            <a:xfrm>
              <a:off x="2140645" y="1628976"/>
              <a:ext cx="72008" cy="431383"/>
              <a:chOff x="1628056" y="1786375"/>
              <a:chExt cx="72008" cy="431383"/>
            </a:xfrm>
          </p:grpSpPr>
          <p:sp>
            <p:nvSpPr>
              <p:cNvPr id="1234" name="正方形/長方形 123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5" name="正方形/長方形 123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6" name="正方形/長方形 123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7" name="正方形/長方形 123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8" name="正方形/長方形 123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24" name="図形グループ 1223"/>
            <p:cNvGrpSpPr/>
            <p:nvPr/>
          </p:nvGrpSpPr>
          <p:grpSpPr>
            <a:xfrm>
              <a:off x="2232968" y="1628976"/>
              <a:ext cx="72008" cy="431383"/>
              <a:chOff x="1628056" y="1786375"/>
              <a:chExt cx="72008" cy="431383"/>
            </a:xfrm>
          </p:grpSpPr>
          <p:sp>
            <p:nvSpPr>
              <p:cNvPr id="1229" name="正方形/長方形 122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0" name="正方形/長方形 122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1" name="正方形/長方形 123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2" name="正方形/長方形 123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3" name="正方形/長方形 123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25" name="正方形/長方形 1224"/>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6" name="正方形/長方形 1225"/>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7" name="正方形/長方形 1226"/>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8" name="正方形/長方形 1227"/>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69" name="図形グループ 1268"/>
          <p:cNvGrpSpPr/>
          <p:nvPr/>
        </p:nvGrpSpPr>
        <p:grpSpPr>
          <a:xfrm>
            <a:off x="7945890" y="2861111"/>
            <a:ext cx="516621" cy="186411"/>
            <a:chOff x="1215478" y="1519003"/>
            <a:chExt cx="1646372" cy="666966"/>
          </a:xfrm>
        </p:grpSpPr>
        <p:sp>
          <p:nvSpPr>
            <p:cNvPr id="1270" name="正方形/長方形 1269"/>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71" name="図形グループ 1270"/>
            <p:cNvGrpSpPr/>
            <p:nvPr/>
          </p:nvGrpSpPr>
          <p:grpSpPr>
            <a:xfrm>
              <a:off x="1476859" y="1628976"/>
              <a:ext cx="72008" cy="431383"/>
              <a:chOff x="1475656" y="1633975"/>
              <a:chExt cx="72008" cy="431383"/>
            </a:xfrm>
          </p:grpSpPr>
          <p:sp>
            <p:nvSpPr>
              <p:cNvPr id="1318" name="正方形/長方形 1317"/>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9" name="正方形/長方形 1318"/>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0" name="正方形/長方形 1319"/>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1" name="正方形/長方形 1320"/>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2" name="正方形/長方形 1321"/>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2" name="図形グループ 1271"/>
            <p:cNvGrpSpPr/>
            <p:nvPr/>
          </p:nvGrpSpPr>
          <p:grpSpPr>
            <a:xfrm>
              <a:off x="1562337" y="1628976"/>
              <a:ext cx="72008" cy="431383"/>
              <a:chOff x="1628056" y="1786375"/>
              <a:chExt cx="72008" cy="431383"/>
            </a:xfrm>
          </p:grpSpPr>
          <p:sp>
            <p:nvSpPr>
              <p:cNvPr id="1313" name="正方形/長方形 131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4" name="正方形/長方形 131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5" name="正方形/長方形 131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6" name="正方形/長方形 131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7" name="正方形/長方形 131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3" name="図形グループ 1272"/>
            <p:cNvGrpSpPr/>
            <p:nvPr/>
          </p:nvGrpSpPr>
          <p:grpSpPr>
            <a:xfrm>
              <a:off x="1775646" y="1628976"/>
              <a:ext cx="72008" cy="431383"/>
              <a:chOff x="1628056" y="1786375"/>
              <a:chExt cx="72008" cy="431383"/>
            </a:xfrm>
          </p:grpSpPr>
          <p:sp>
            <p:nvSpPr>
              <p:cNvPr id="1308" name="正方形/長方形 130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9" name="正方形/長方形 130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0" name="正方形/長方形 130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1" name="正方形/長方形 131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2" name="正方形/長方形 131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4" name="図形グループ 1273"/>
            <p:cNvGrpSpPr/>
            <p:nvPr/>
          </p:nvGrpSpPr>
          <p:grpSpPr>
            <a:xfrm>
              <a:off x="1865042" y="1628976"/>
              <a:ext cx="72008" cy="431383"/>
              <a:chOff x="1628056" y="1786375"/>
              <a:chExt cx="72008" cy="431383"/>
            </a:xfrm>
          </p:grpSpPr>
          <p:sp>
            <p:nvSpPr>
              <p:cNvPr id="1303" name="正方形/長方形 130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4" name="正方形/長方形 130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5" name="正方形/長方形 130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6" name="正方形/長方形 130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7" name="正方形/長方形 130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5" name="図形グループ 1274"/>
            <p:cNvGrpSpPr/>
            <p:nvPr/>
          </p:nvGrpSpPr>
          <p:grpSpPr>
            <a:xfrm>
              <a:off x="1953945" y="1628976"/>
              <a:ext cx="72008" cy="431383"/>
              <a:chOff x="1628056" y="1786375"/>
              <a:chExt cx="72008" cy="431383"/>
            </a:xfrm>
          </p:grpSpPr>
          <p:sp>
            <p:nvSpPr>
              <p:cNvPr id="1298" name="正方形/長方形 129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9" name="正方形/長方形 129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0" name="正方形/長方形 129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1" name="正方形/長方形 130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2" name="正方形/長方形 130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6" name="図形グループ 1275"/>
            <p:cNvGrpSpPr/>
            <p:nvPr/>
          </p:nvGrpSpPr>
          <p:grpSpPr>
            <a:xfrm>
              <a:off x="2043370" y="1628976"/>
              <a:ext cx="72008" cy="431383"/>
              <a:chOff x="1628056" y="1786375"/>
              <a:chExt cx="72008" cy="431383"/>
            </a:xfrm>
          </p:grpSpPr>
          <p:sp>
            <p:nvSpPr>
              <p:cNvPr id="1293" name="正方形/長方形 129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4" name="正方形/長方形 129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5" name="正方形/長方形 129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6" name="正方形/長方形 129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7" name="正方形/長方形 129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7" name="図形グループ 1276"/>
            <p:cNvGrpSpPr/>
            <p:nvPr/>
          </p:nvGrpSpPr>
          <p:grpSpPr>
            <a:xfrm>
              <a:off x="2140645" y="1628976"/>
              <a:ext cx="72008" cy="431383"/>
              <a:chOff x="1628056" y="1786375"/>
              <a:chExt cx="72008" cy="431383"/>
            </a:xfrm>
          </p:grpSpPr>
          <p:sp>
            <p:nvSpPr>
              <p:cNvPr id="1288" name="正方形/長方形 128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9" name="正方形/長方形 128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0" name="正方形/長方形 128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1" name="正方形/長方形 129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2" name="正方形/長方形 129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8" name="図形グループ 1277"/>
            <p:cNvGrpSpPr/>
            <p:nvPr/>
          </p:nvGrpSpPr>
          <p:grpSpPr>
            <a:xfrm>
              <a:off x="2232968" y="1628976"/>
              <a:ext cx="72008" cy="431383"/>
              <a:chOff x="1628056" y="1786375"/>
              <a:chExt cx="72008" cy="431383"/>
            </a:xfrm>
          </p:grpSpPr>
          <p:sp>
            <p:nvSpPr>
              <p:cNvPr id="1283" name="正方形/長方形 128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4" name="正方形/長方形 128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5" name="正方形/長方形 128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6" name="正方形/長方形 128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7" name="正方形/長方形 128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79" name="正方形/長方形 1278"/>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0" name="正方形/長方形 1279"/>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1" name="正方形/長方形 1280"/>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2" name="正方形/長方形 1281"/>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23" name="正方形/長方形 1322"/>
          <p:cNvSpPr/>
          <p:nvPr/>
        </p:nvSpPr>
        <p:spPr>
          <a:xfrm>
            <a:off x="6064718" y="2031470"/>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4" name="正方形/長方形 1323"/>
          <p:cNvSpPr/>
          <p:nvPr/>
        </p:nvSpPr>
        <p:spPr>
          <a:xfrm>
            <a:off x="6062427" y="2239938"/>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5" name="正方形/長方形 1324"/>
          <p:cNvSpPr/>
          <p:nvPr/>
        </p:nvSpPr>
        <p:spPr>
          <a:xfrm>
            <a:off x="6062427" y="2448096"/>
            <a:ext cx="511304" cy="38970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6" name="正方形/長方形 1325"/>
          <p:cNvSpPr/>
          <p:nvPr/>
        </p:nvSpPr>
        <p:spPr>
          <a:xfrm>
            <a:off x="6054475" y="2859461"/>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7" name="正方形/長方形 1326"/>
          <p:cNvSpPr/>
          <p:nvPr/>
        </p:nvSpPr>
        <p:spPr>
          <a:xfrm>
            <a:off x="6615107" y="2030400"/>
            <a:ext cx="511304" cy="38970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8" name="正方形/長方形 1327"/>
          <p:cNvSpPr/>
          <p:nvPr/>
        </p:nvSpPr>
        <p:spPr>
          <a:xfrm>
            <a:off x="6621548" y="2444947"/>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9" name="正方形/長方形 1328"/>
          <p:cNvSpPr/>
          <p:nvPr/>
        </p:nvSpPr>
        <p:spPr>
          <a:xfrm>
            <a:off x="6619257" y="2653415"/>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0" name="正方形/長方形 1329"/>
          <p:cNvSpPr/>
          <p:nvPr/>
        </p:nvSpPr>
        <p:spPr>
          <a:xfrm>
            <a:off x="6615141" y="2859460"/>
            <a:ext cx="511304" cy="1853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1" name="テキスト ボックス 1330"/>
          <p:cNvSpPr txBox="1"/>
          <p:nvPr/>
        </p:nvSpPr>
        <p:spPr>
          <a:xfrm>
            <a:off x="6260639" y="3376295"/>
            <a:ext cx="2031325" cy="338554"/>
          </a:xfrm>
          <a:prstGeom prst="rect">
            <a:avLst/>
          </a:prstGeom>
          <a:noFill/>
        </p:spPr>
        <p:txBody>
          <a:bodyPr wrap="none" rtlCol="0">
            <a:spAutoFit/>
          </a:bodyPr>
          <a:lstStyle/>
          <a:p>
            <a:pPr algn="ctr"/>
            <a:r>
              <a:rPr kumimoji="1" lang="ja-JP" altLang="en-US" sz="1600" b="1" dirty="0">
                <a:solidFill>
                  <a:srgbClr val="0432FF"/>
                </a:solidFill>
                <a:latin typeface="Meiryo" charset="-128"/>
                <a:ea typeface="Meiryo" charset="-128"/>
                <a:cs typeface="Meiryo" charset="-128"/>
              </a:rPr>
              <a:t>物理スペースの削減</a:t>
            </a:r>
          </a:p>
        </p:txBody>
      </p:sp>
      <p:sp>
        <p:nvSpPr>
          <p:cNvPr id="1332" name="右矢印 1331"/>
          <p:cNvSpPr/>
          <p:nvPr/>
        </p:nvSpPr>
        <p:spPr>
          <a:xfrm>
            <a:off x="7269721" y="2237211"/>
            <a:ext cx="531066" cy="593693"/>
          </a:xfrm>
          <a:prstGeom prst="rightArrow">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3" name="テキスト ボックス 1332"/>
          <p:cNvSpPr txBox="1"/>
          <p:nvPr/>
        </p:nvSpPr>
        <p:spPr>
          <a:xfrm>
            <a:off x="6067402" y="2429492"/>
            <a:ext cx="1071825" cy="253916"/>
          </a:xfrm>
          <a:prstGeom prst="rect">
            <a:avLst/>
          </a:prstGeom>
          <a:noFill/>
        </p:spPr>
        <p:txBody>
          <a:bodyPr wrap="square" rtlCol="0">
            <a:spAutoFit/>
          </a:bodyPr>
          <a:lstStyle/>
          <a:p>
            <a:pPr algn="ctr"/>
            <a:r>
              <a:rPr kumimoji="1" lang="ja-JP" altLang="en-US" sz="1050">
                <a:latin typeface="Meiryo" charset="-128"/>
                <a:ea typeface="Meiryo" charset="-128"/>
                <a:cs typeface="Meiryo" charset="-128"/>
              </a:rPr>
              <a:t>従来システム</a:t>
            </a:r>
          </a:p>
        </p:txBody>
      </p:sp>
      <p:grpSp>
        <p:nvGrpSpPr>
          <p:cNvPr id="133" name="図形グループ 132"/>
          <p:cNvGrpSpPr/>
          <p:nvPr/>
        </p:nvGrpSpPr>
        <p:grpSpPr>
          <a:xfrm>
            <a:off x="3320552" y="2390991"/>
            <a:ext cx="801589" cy="339241"/>
            <a:chOff x="1215478" y="1519003"/>
            <a:chExt cx="1646372" cy="666966"/>
          </a:xfrm>
        </p:grpSpPr>
        <p:sp>
          <p:nvSpPr>
            <p:cNvPr id="134" name="正方形/長方形 133"/>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35" name="図形グループ 134"/>
            <p:cNvGrpSpPr/>
            <p:nvPr/>
          </p:nvGrpSpPr>
          <p:grpSpPr>
            <a:xfrm>
              <a:off x="1476859" y="1628976"/>
              <a:ext cx="72008" cy="431383"/>
              <a:chOff x="1475656" y="1633975"/>
              <a:chExt cx="72008" cy="431383"/>
            </a:xfrm>
          </p:grpSpPr>
          <p:sp>
            <p:nvSpPr>
              <p:cNvPr id="182" name="正方形/長方形 181"/>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6" name="図形グループ 135"/>
            <p:cNvGrpSpPr/>
            <p:nvPr/>
          </p:nvGrpSpPr>
          <p:grpSpPr>
            <a:xfrm>
              <a:off x="1562337" y="1628976"/>
              <a:ext cx="72008" cy="431383"/>
              <a:chOff x="1628056" y="1786375"/>
              <a:chExt cx="72008" cy="431383"/>
            </a:xfrm>
          </p:grpSpPr>
          <p:sp>
            <p:nvSpPr>
              <p:cNvPr id="177" name="正方形/長方形 17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1775646" y="1628976"/>
              <a:ext cx="72008" cy="431383"/>
              <a:chOff x="1628056" y="1786375"/>
              <a:chExt cx="72008" cy="431383"/>
            </a:xfrm>
          </p:grpSpPr>
          <p:sp>
            <p:nvSpPr>
              <p:cNvPr id="172" name="正方形/長方形 17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正方形/長方形 17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a:off x="1865042" y="1628976"/>
              <a:ext cx="72008" cy="431383"/>
              <a:chOff x="1628056" y="1786375"/>
              <a:chExt cx="72008" cy="431383"/>
            </a:xfrm>
          </p:grpSpPr>
          <p:sp>
            <p:nvSpPr>
              <p:cNvPr id="167" name="正方形/長方形 16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正方形/長方形 16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正方形/長方形 16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正方形/長方形 16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9" name="図形グループ 138"/>
            <p:cNvGrpSpPr/>
            <p:nvPr/>
          </p:nvGrpSpPr>
          <p:grpSpPr>
            <a:xfrm>
              <a:off x="1953945" y="1628976"/>
              <a:ext cx="72008" cy="431383"/>
              <a:chOff x="1628056" y="1786375"/>
              <a:chExt cx="72008" cy="431383"/>
            </a:xfrm>
          </p:grpSpPr>
          <p:sp>
            <p:nvSpPr>
              <p:cNvPr id="162" name="正方形/長方形 16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正方形/長方形 16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正方形/長方形 16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2043370" y="1628976"/>
              <a:ext cx="72008" cy="431383"/>
              <a:chOff x="1628056" y="1786375"/>
              <a:chExt cx="72008" cy="431383"/>
            </a:xfrm>
          </p:grpSpPr>
          <p:sp>
            <p:nvSpPr>
              <p:cNvPr id="157" name="正方形/長方形 15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正方形/長方形 15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正方形/長方形 16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140645" y="1628976"/>
              <a:ext cx="72008" cy="431383"/>
              <a:chOff x="1628056" y="1786375"/>
              <a:chExt cx="72008" cy="431383"/>
            </a:xfrm>
          </p:grpSpPr>
          <p:sp>
            <p:nvSpPr>
              <p:cNvPr id="152" name="正方形/長方形 151"/>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2232968" y="1628976"/>
              <a:ext cx="72008" cy="431383"/>
              <a:chOff x="1628056" y="1786375"/>
              <a:chExt cx="72008" cy="431383"/>
            </a:xfrm>
          </p:grpSpPr>
          <p:sp>
            <p:nvSpPr>
              <p:cNvPr id="147" name="正方形/長方形 146"/>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3" name="正方形/長方形 142"/>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186"/>
          <p:cNvGrpSpPr/>
          <p:nvPr/>
        </p:nvGrpSpPr>
        <p:grpSpPr>
          <a:xfrm>
            <a:off x="3320552" y="2751030"/>
            <a:ext cx="801589" cy="339241"/>
            <a:chOff x="1215478" y="1519003"/>
            <a:chExt cx="1646372" cy="666966"/>
          </a:xfrm>
        </p:grpSpPr>
        <p:sp>
          <p:nvSpPr>
            <p:cNvPr id="188" name="正方形/長方形 187"/>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9" name="図形グループ 188"/>
            <p:cNvGrpSpPr/>
            <p:nvPr/>
          </p:nvGrpSpPr>
          <p:grpSpPr>
            <a:xfrm>
              <a:off x="1476859" y="1628976"/>
              <a:ext cx="72008" cy="431383"/>
              <a:chOff x="1475656" y="1633975"/>
              <a:chExt cx="72008" cy="431383"/>
            </a:xfrm>
          </p:grpSpPr>
          <p:sp>
            <p:nvSpPr>
              <p:cNvPr id="236" name="正方形/長方形 235"/>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正方形/長方形 236"/>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正方形/長方形 237"/>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9" name="正方形/長方形 238"/>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正方形/長方形 239"/>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図形グループ 189"/>
            <p:cNvGrpSpPr/>
            <p:nvPr/>
          </p:nvGrpSpPr>
          <p:grpSpPr>
            <a:xfrm>
              <a:off x="1562337" y="1628976"/>
              <a:ext cx="72008" cy="431383"/>
              <a:chOff x="1628056" y="1786375"/>
              <a:chExt cx="72008" cy="431383"/>
            </a:xfrm>
          </p:grpSpPr>
          <p:sp>
            <p:nvSpPr>
              <p:cNvPr id="231" name="正方形/長方形 23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正方形/長方形 23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正方形/長方形 23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正方形/長方形 23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正方形/長方形 23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1" name="図形グループ 190"/>
            <p:cNvGrpSpPr/>
            <p:nvPr/>
          </p:nvGrpSpPr>
          <p:grpSpPr>
            <a:xfrm>
              <a:off x="1775646" y="1628976"/>
              <a:ext cx="72008" cy="431383"/>
              <a:chOff x="1628056" y="1786375"/>
              <a:chExt cx="72008" cy="431383"/>
            </a:xfrm>
          </p:grpSpPr>
          <p:sp>
            <p:nvSpPr>
              <p:cNvPr id="226" name="正方形/長方形 22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7" name="正方形/長方形 22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2" name="図形グループ 191"/>
            <p:cNvGrpSpPr/>
            <p:nvPr/>
          </p:nvGrpSpPr>
          <p:grpSpPr>
            <a:xfrm>
              <a:off x="1865042" y="1628976"/>
              <a:ext cx="72008" cy="431383"/>
              <a:chOff x="1628056" y="1786375"/>
              <a:chExt cx="72008" cy="431383"/>
            </a:xfrm>
          </p:grpSpPr>
          <p:sp>
            <p:nvSpPr>
              <p:cNvPr id="221" name="正方形/長方形 22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正方形/長方形 22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正方形/長方形 22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3" name="図形グループ 192"/>
            <p:cNvGrpSpPr/>
            <p:nvPr/>
          </p:nvGrpSpPr>
          <p:grpSpPr>
            <a:xfrm>
              <a:off x="1953945" y="1628976"/>
              <a:ext cx="72008" cy="431383"/>
              <a:chOff x="1628056" y="1786375"/>
              <a:chExt cx="72008" cy="431383"/>
            </a:xfrm>
          </p:grpSpPr>
          <p:sp>
            <p:nvSpPr>
              <p:cNvPr id="216" name="正方形/長方形 21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正方形/長方形 21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4" name="図形グループ 193"/>
            <p:cNvGrpSpPr/>
            <p:nvPr/>
          </p:nvGrpSpPr>
          <p:grpSpPr>
            <a:xfrm>
              <a:off x="2043370" y="1628976"/>
              <a:ext cx="72008" cy="431383"/>
              <a:chOff x="1628056" y="1786375"/>
              <a:chExt cx="72008" cy="431383"/>
            </a:xfrm>
          </p:grpSpPr>
          <p:sp>
            <p:nvSpPr>
              <p:cNvPr id="211" name="正方形/長方形 21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正方形/長方形 21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5" name="図形グループ 194"/>
            <p:cNvGrpSpPr/>
            <p:nvPr/>
          </p:nvGrpSpPr>
          <p:grpSpPr>
            <a:xfrm>
              <a:off x="2140645" y="1628976"/>
              <a:ext cx="72008" cy="431383"/>
              <a:chOff x="1628056" y="1786375"/>
              <a:chExt cx="72008" cy="431383"/>
            </a:xfrm>
          </p:grpSpPr>
          <p:sp>
            <p:nvSpPr>
              <p:cNvPr id="206" name="正方形/長方形 20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6" name="図形グループ 195"/>
            <p:cNvGrpSpPr/>
            <p:nvPr/>
          </p:nvGrpSpPr>
          <p:grpSpPr>
            <a:xfrm>
              <a:off x="2232968" y="1628976"/>
              <a:ext cx="72008" cy="431383"/>
              <a:chOff x="1628056" y="1786375"/>
              <a:chExt cx="72008" cy="431383"/>
            </a:xfrm>
          </p:grpSpPr>
          <p:sp>
            <p:nvSpPr>
              <p:cNvPr id="201" name="正方形/長方形 20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7" name="正方形/長方形 196"/>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5" name="図形グループ 294"/>
          <p:cNvGrpSpPr/>
          <p:nvPr/>
        </p:nvGrpSpPr>
        <p:grpSpPr>
          <a:xfrm>
            <a:off x="4169851" y="2390991"/>
            <a:ext cx="801589" cy="339241"/>
            <a:chOff x="1215478" y="1519003"/>
            <a:chExt cx="1646372" cy="666966"/>
          </a:xfrm>
        </p:grpSpPr>
        <p:sp>
          <p:nvSpPr>
            <p:cNvPr id="296" name="正方形/長方形 295"/>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97" name="図形グループ 296"/>
            <p:cNvGrpSpPr/>
            <p:nvPr/>
          </p:nvGrpSpPr>
          <p:grpSpPr>
            <a:xfrm>
              <a:off x="1476859" y="1628976"/>
              <a:ext cx="72008" cy="431383"/>
              <a:chOff x="1475656" y="1633975"/>
              <a:chExt cx="72008" cy="431383"/>
            </a:xfrm>
          </p:grpSpPr>
          <p:sp>
            <p:nvSpPr>
              <p:cNvPr id="344" name="正方形/長方形 343"/>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5" name="正方形/長方形 344"/>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6" name="正方形/長方形 345"/>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7" name="正方形/長方形 346"/>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8" name="正方形/長方形 347"/>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8" name="図形グループ 297"/>
            <p:cNvGrpSpPr/>
            <p:nvPr/>
          </p:nvGrpSpPr>
          <p:grpSpPr>
            <a:xfrm>
              <a:off x="1562337" y="1628976"/>
              <a:ext cx="72008" cy="431383"/>
              <a:chOff x="1628056" y="1786375"/>
              <a:chExt cx="72008" cy="431383"/>
            </a:xfrm>
          </p:grpSpPr>
          <p:sp>
            <p:nvSpPr>
              <p:cNvPr id="339" name="正方形/長方形 33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0" name="正方形/長方形 33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1" name="正方形/長方形 34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2" name="正方形/長方形 34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3" name="正方形/長方形 34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9" name="図形グループ 298"/>
            <p:cNvGrpSpPr/>
            <p:nvPr/>
          </p:nvGrpSpPr>
          <p:grpSpPr>
            <a:xfrm>
              <a:off x="1775646" y="1628976"/>
              <a:ext cx="72008" cy="431383"/>
              <a:chOff x="1628056" y="1786375"/>
              <a:chExt cx="72008" cy="431383"/>
            </a:xfrm>
          </p:grpSpPr>
          <p:sp>
            <p:nvSpPr>
              <p:cNvPr id="334" name="正方形/長方形 33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5" name="正方形/長方形 33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6" name="正方形/長方形 33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7" name="正方形/長方形 33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正方形/長方形 33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0" name="図形グループ 299"/>
            <p:cNvGrpSpPr/>
            <p:nvPr/>
          </p:nvGrpSpPr>
          <p:grpSpPr>
            <a:xfrm>
              <a:off x="1865042" y="1628976"/>
              <a:ext cx="72008" cy="431383"/>
              <a:chOff x="1628056" y="1786375"/>
              <a:chExt cx="72008" cy="431383"/>
            </a:xfrm>
          </p:grpSpPr>
          <p:sp>
            <p:nvSpPr>
              <p:cNvPr id="329" name="正方形/長方形 32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0" name="正方形/長方形 32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正方形/長方形 33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2" name="正方形/長方形 33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3" name="正方形/長方形 33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1" name="図形グループ 300"/>
            <p:cNvGrpSpPr/>
            <p:nvPr/>
          </p:nvGrpSpPr>
          <p:grpSpPr>
            <a:xfrm>
              <a:off x="1953945" y="1628976"/>
              <a:ext cx="72008" cy="431383"/>
              <a:chOff x="1628056" y="1786375"/>
              <a:chExt cx="72008" cy="431383"/>
            </a:xfrm>
          </p:grpSpPr>
          <p:sp>
            <p:nvSpPr>
              <p:cNvPr id="324" name="正方形/長方形 32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5" name="正方形/長方形 32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正方形/長方形 32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7" name="正方形/長方形 32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正方形/長方形 32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2" name="図形グループ 301"/>
            <p:cNvGrpSpPr/>
            <p:nvPr/>
          </p:nvGrpSpPr>
          <p:grpSpPr>
            <a:xfrm>
              <a:off x="2043370" y="1628976"/>
              <a:ext cx="72008" cy="431383"/>
              <a:chOff x="1628056" y="1786375"/>
              <a:chExt cx="72008" cy="431383"/>
            </a:xfrm>
          </p:grpSpPr>
          <p:sp>
            <p:nvSpPr>
              <p:cNvPr id="319" name="正方形/長方形 31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正方形/長方形 31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正方形/長方形 32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正方形/長方形 32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3" name="正方形/長方形 32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3" name="図形グループ 302"/>
            <p:cNvGrpSpPr/>
            <p:nvPr/>
          </p:nvGrpSpPr>
          <p:grpSpPr>
            <a:xfrm>
              <a:off x="2140645" y="1628976"/>
              <a:ext cx="72008" cy="431383"/>
              <a:chOff x="1628056" y="1786375"/>
              <a:chExt cx="72008" cy="431383"/>
            </a:xfrm>
          </p:grpSpPr>
          <p:sp>
            <p:nvSpPr>
              <p:cNvPr id="314" name="正方形/長方形 313"/>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5" name="正方形/長方形 314"/>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正方形/長方形 315"/>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正方形/長方形 316"/>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正方形/長方形 317"/>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4" name="図形グループ 303"/>
            <p:cNvGrpSpPr/>
            <p:nvPr/>
          </p:nvGrpSpPr>
          <p:grpSpPr>
            <a:xfrm>
              <a:off x="2232968" y="1628976"/>
              <a:ext cx="72008" cy="431383"/>
              <a:chOff x="1628056" y="1786375"/>
              <a:chExt cx="72008" cy="431383"/>
            </a:xfrm>
          </p:grpSpPr>
          <p:sp>
            <p:nvSpPr>
              <p:cNvPr id="309" name="正方形/長方形 308"/>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正方形/長方形 309"/>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正方形/長方形 311"/>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正方形/長方形 312"/>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5" name="正方形/長方形 304"/>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正方形/長方形 305"/>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正方形/長方形 306"/>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9" name="図形グループ 348"/>
          <p:cNvGrpSpPr/>
          <p:nvPr/>
        </p:nvGrpSpPr>
        <p:grpSpPr>
          <a:xfrm>
            <a:off x="4169851" y="2751030"/>
            <a:ext cx="801589" cy="339241"/>
            <a:chOff x="1215478" y="1519003"/>
            <a:chExt cx="1646372" cy="666966"/>
          </a:xfrm>
        </p:grpSpPr>
        <p:sp>
          <p:nvSpPr>
            <p:cNvPr id="350" name="正方形/長方形 349"/>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51" name="図形グループ 350"/>
            <p:cNvGrpSpPr/>
            <p:nvPr/>
          </p:nvGrpSpPr>
          <p:grpSpPr>
            <a:xfrm>
              <a:off x="1476859" y="1628976"/>
              <a:ext cx="72008" cy="431383"/>
              <a:chOff x="1475656" y="1633975"/>
              <a:chExt cx="72008" cy="431383"/>
            </a:xfrm>
          </p:grpSpPr>
          <p:sp>
            <p:nvSpPr>
              <p:cNvPr id="398" name="正方形/長方形 397"/>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9" name="正方形/長方形 398"/>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正方形/長方形 399"/>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正方形/長方形 400"/>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2" name="正方形/長方形 401"/>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2" name="図形グループ 351"/>
            <p:cNvGrpSpPr/>
            <p:nvPr/>
          </p:nvGrpSpPr>
          <p:grpSpPr>
            <a:xfrm>
              <a:off x="1562337" y="1628976"/>
              <a:ext cx="72008" cy="431383"/>
              <a:chOff x="1628056" y="1786375"/>
              <a:chExt cx="72008" cy="431383"/>
            </a:xfrm>
          </p:grpSpPr>
          <p:sp>
            <p:nvSpPr>
              <p:cNvPr id="393" name="正方形/長方形 39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4" name="正方形/長方形 39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5" name="正方形/長方形 39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6" name="正方形/長方形 39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7" name="正方形/長方形 39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3" name="図形グループ 352"/>
            <p:cNvGrpSpPr/>
            <p:nvPr/>
          </p:nvGrpSpPr>
          <p:grpSpPr>
            <a:xfrm>
              <a:off x="1775646" y="1628976"/>
              <a:ext cx="72008" cy="431383"/>
              <a:chOff x="1628056" y="1786375"/>
              <a:chExt cx="72008" cy="431383"/>
            </a:xfrm>
          </p:grpSpPr>
          <p:sp>
            <p:nvSpPr>
              <p:cNvPr id="388" name="正方形/長方形 38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9" name="正方形/長方形 38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正方形/長方形 38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1" name="正方形/長方形 39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2" name="正方形/長方形 39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4" name="図形グループ 353"/>
            <p:cNvGrpSpPr/>
            <p:nvPr/>
          </p:nvGrpSpPr>
          <p:grpSpPr>
            <a:xfrm>
              <a:off x="1865042" y="1628976"/>
              <a:ext cx="72008" cy="431383"/>
              <a:chOff x="1628056" y="1786375"/>
              <a:chExt cx="72008" cy="431383"/>
            </a:xfrm>
          </p:grpSpPr>
          <p:sp>
            <p:nvSpPr>
              <p:cNvPr id="383" name="正方形/長方形 38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正方形/長方形 38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5" name="正方形/長方形 38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正方形/長方形 38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7" name="正方形/長方形 38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5" name="図形グループ 354"/>
            <p:cNvGrpSpPr/>
            <p:nvPr/>
          </p:nvGrpSpPr>
          <p:grpSpPr>
            <a:xfrm>
              <a:off x="1953945" y="1628976"/>
              <a:ext cx="72008" cy="431383"/>
              <a:chOff x="1628056" y="1786375"/>
              <a:chExt cx="72008" cy="431383"/>
            </a:xfrm>
          </p:grpSpPr>
          <p:sp>
            <p:nvSpPr>
              <p:cNvPr id="378" name="正方形/長方形 37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9" name="正方形/長方形 37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0" name="正方形/長方形 37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正方形/長方形 38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正方形/長方形 38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6" name="図形グループ 355"/>
            <p:cNvGrpSpPr/>
            <p:nvPr/>
          </p:nvGrpSpPr>
          <p:grpSpPr>
            <a:xfrm>
              <a:off x="2043370" y="1628976"/>
              <a:ext cx="72008" cy="431383"/>
              <a:chOff x="1628056" y="1786375"/>
              <a:chExt cx="72008" cy="431383"/>
            </a:xfrm>
          </p:grpSpPr>
          <p:sp>
            <p:nvSpPr>
              <p:cNvPr id="373" name="正方形/長方形 37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4" name="正方形/長方形 37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正方形/長方形 37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7" name="正方形/長方形 37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7" name="図形グループ 356"/>
            <p:cNvGrpSpPr/>
            <p:nvPr/>
          </p:nvGrpSpPr>
          <p:grpSpPr>
            <a:xfrm>
              <a:off x="2140645" y="1628976"/>
              <a:ext cx="72008" cy="431383"/>
              <a:chOff x="1628056" y="1786375"/>
              <a:chExt cx="72008" cy="431383"/>
            </a:xfrm>
          </p:grpSpPr>
          <p:sp>
            <p:nvSpPr>
              <p:cNvPr id="368" name="正方形/長方形 367"/>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9" name="正方形/長方形 368"/>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正方形/長方形 369"/>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正方形/長方形 370"/>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正方形/長方形 371"/>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8" name="図形グループ 357"/>
            <p:cNvGrpSpPr/>
            <p:nvPr/>
          </p:nvGrpSpPr>
          <p:grpSpPr>
            <a:xfrm>
              <a:off x="2232968" y="1628976"/>
              <a:ext cx="72008" cy="431383"/>
              <a:chOff x="1628056" y="1786375"/>
              <a:chExt cx="72008" cy="431383"/>
            </a:xfrm>
          </p:grpSpPr>
          <p:sp>
            <p:nvSpPr>
              <p:cNvPr id="363" name="正方形/長方形 362"/>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4" name="正方形/長方形 363"/>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正方形/長方形 364"/>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正方形/長方形 365"/>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7" name="正方形/長方形 366"/>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9" name="正方形/長方形 358"/>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0" name="正方形/長方形 359"/>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1" name="正方形/長方形 360"/>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正方形/長方形 361"/>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7" name="図形グループ 456"/>
          <p:cNvGrpSpPr/>
          <p:nvPr/>
        </p:nvGrpSpPr>
        <p:grpSpPr>
          <a:xfrm>
            <a:off x="5018361" y="2385293"/>
            <a:ext cx="801589" cy="339241"/>
            <a:chOff x="1215478" y="1519003"/>
            <a:chExt cx="1646372" cy="666966"/>
          </a:xfrm>
        </p:grpSpPr>
        <p:sp>
          <p:nvSpPr>
            <p:cNvPr id="458" name="正方形/長方形 457"/>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59" name="図形グループ 458"/>
            <p:cNvGrpSpPr/>
            <p:nvPr/>
          </p:nvGrpSpPr>
          <p:grpSpPr>
            <a:xfrm>
              <a:off x="1476859" y="1628976"/>
              <a:ext cx="72008" cy="431383"/>
              <a:chOff x="1475656" y="1633975"/>
              <a:chExt cx="72008" cy="431383"/>
            </a:xfrm>
          </p:grpSpPr>
          <p:sp>
            <p:nvSpPr>
              <p:cNvPr id="506" name="正方形/長方形 505"/>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7" name="正方形/長方形 506"/>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8" name="正方形/長方形 507"/>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9" name="正方形/長方形 508"/>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正方形/長方形 509"/>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0" name="図形グループ 459"/>
            <p:cNvGrpSpPr/>
            <p:nvPr/>
          </p:nvGrpSpPr>
          <p:grpSpPr>
            <a:xfrm>
              <a:off x="1562337" y="1628976"/>
              <a:ext cx="72008" cy="431383"/>
              <a:chOff x="1628056" y="1786375"/>
              <a:chExt cx="72008" cy="431383"/>
            </a:xfrm>
          </p:grpSpPr>
          <p:sp>
            <p:nvSpPr>
              <p:cNvPr id="501" name="正方形/長方形 50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正方形/長方形 50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3" name="正方形/長方形 50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正方形/長方形 50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5" name="正方形/長方形 50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1" name="図形グループ 460"/>
            <p:cNvGrpSpPr/>
            <p:nvPr/>
          </p:nvGrpSpPr>
          <p:grpSpPr>
            <a:xfrm>
              <a:off x="1775646" y="1628976"/>
              <a:ext cx="72008" cy="431383"/>
              <a:chOff x="1628056" y="1786375"/>
              <a:chExt cx="72008" cy="431383"/>
            </a:xfrm>
          </p:grpSpPr>
          <p:sp>
            <p:nvSpPr>
              <p:cNvPr id="496" name="正方形/長方形 49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7" name="正方形/長方形 49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正方形/長方形 49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9" name="正方形/長方形 49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0" name="正方形/長方形 49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1865042" y="1628976"/>
              <a:ext cx="72008" cy="431383"/>
              <a:chOff x="1628056" y="1786375"/>
              <a:chExt cx="72008" cy="431383"/>
            </a:xfrm>
          </p:grpSpPr>
          <p:sp>
            <p:nvSpPr>
              <p:cNvPr id="491" name="正方形/長方形 49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正方形/長方形 49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3" name="正方形/長方形 49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4" name="正方形/長方形 49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5" name="正方形/長方形 49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3" name="図形グループ 462"/>
            <p:cNvGrpSpPr/>
            <p:nvPr/>
          </p:nvGrpSpPr>
          <p:grpSpPr>
            <a:xfrm>
              <a:off x="1953945" y="1628976"/>
              <a:ext cx="72008" cy="431383"/>
              <a:chOff x="1628056" y="1786375"/>
              <a:chExt cx="72008" cy="431383"/>
            </a:xfrm>
          </p:grpSpPr>
          <p:sp>
            <p:nvSpPr>
              <p:cNvPr id="486" name="正方形/長方形 48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7" name="正方形/長方形 48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正方形/長方形 48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9" name="正方形/長方形 48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0" name="正方形/長方形 48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4" name="図形グループ 463"/>
            <p:cNvGrpSpPr/>
            <p:nvPr/>
          </p:nvGrpSpPr>
          <p:grpSpPr>
            <a:xfrm>
              <a:off x="2043370" y="1628976"/>
              <a:ext cx="72008" cy="431383"/>
              <a:chOff x="1628056" y="1786375"/>
              <a:chExt cx="72008" cy="431383"/>
            </a:xfrm>
          </p:grpSpPr>
          <p:sp>
            <p:nvSpPr>
              <p:cNvPr id="481" name="正方形/長方形 48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2" name="正方形/長方形 48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正方形/長方形 48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正方形/長方形 48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5" name="正方形/長方形 48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5" name="図形グループ 464"/>
            <p:cNvGrpSpPr/>
            <p:nvPr/>
          </p:nvGrpSpPr>
          <p:grpSpPr>
            <a:xfrm>
              <a:off x="2140645" y="1628976"/>
              <a:ext cx="72008" cy="431383"/>
              <a:chOff x="1628056" y="1786375"/>
              <a:chExt cx="72008" cy="431383"/>
            </a:xfrm>
          </p:grpSpPr>
          <p:sp>
            <p:nvSpPr>
              <p:cNvPr id="476" name="正方形/長方形 475"/>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正方形/長方形 476"/>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8" name="正方形/長方形 477"/>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9" name="正方形/長方形 478"/>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0" name="正方形/長方形 479"/>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6" name="図形グループ 465"/>
            <p:cNvGrpSpPr/>
            <p:nvPr/>
          </p:nvGrpSpPr>
          <p:grpSpPr>
            <a:xfrm>
              <a:off x="2232968" y="1628976"/>
              <a:ext cx="72008" cy="431383"/>
              <a:chOff x="1628056" y="1786375"/>
              <a:chExt cx="72008" cy="431383"/>
            </a:xfrm>
          </p:grpSpPr>
          <p:sp>
            <p:nvSpPr>
              <p:cNvPr id="471" name="正方形/長方形 470"/>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2" name="正方形/長方形 471"/>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3" name="正方形/長方形 472"/>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正方形/長方形 473"/>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5" name="正方形/長方形 474"/>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67" name="正方形/長方形 466"/>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正方形/長方形 467"/>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9" name="正方形/長方形 468"/>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0" name="正方形/長方形 469"/>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5018361" y="2745332"/>
            <a:ext cx="801589" cy="339241"/>
            <a:chOff x="1215478" y="1519003"/>
            <a:chExt cx="1646372" cy="666966"/>
          </a:xfrm>
        </p:grpSpPr>
        <p:sp>
          <p:nvSpPr>
            <p:cNvPr id="512" name="正方形/長方形 511"/>
            <p:cNvSpPr/>
            <p:nvPr/>
          </p:nvSpPr>
          <p:spPr>
            <a:xfrm>
              <a:off x="1215478" y="1519003"/>
              <a:ext cx="1646372" cy="66696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13" name="図形グループ 512"/>
            <p:cNvGrpSpPr/>
            <p:nvPr/>
          </p:nvGrpSpPr>
          <p:grpSpPr>
            <a:xfrm>
              <a:off x="1476859" y="1628976"/>
              <a:ext cx="72008" cy="431383"/>
              <a:chOff x="1475656" y="1633975"/>
              <a:chExt cx="72008" cy="431383"/>
            </a:xfrm>
          </p:grpSpPr>
          <p:sp>
            <p:nvSpPr>
              <p:cNvPr id="560" name="正方形/長方形 559"/>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1" name="正方形/長方形 560"/>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2" name="正方形/長方形 561"/>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正方形/長方形 562"/>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4" name="正方形/長方形 563"/>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4" name="図形グループ 513"/>
            <p:cNvGrpSpPr/>
            <p:nvPr/>
          </p:nvGrpSpPr>
          <p:grpSpPr>
            <a:xfrm>
              <a:off x="1562337" y="1628976"/>
              <a:ext cx="72008" cy="431383"/>
              <a:chOff x="1628056" y="1786375"/>
              <a:chExt cx="72008" cy="431383"/>
            </a:xfrm>
          </p:grpSpPr>
          <p:sp>
            <p:nvSpPr>
              <p:cNvPr id="555" name="正方形/長方形 55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6" name="正方形/長方形 55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7" name="正方形/長方形 55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8" name="正方形/長方形 55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正方形/長方形 55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5" name="図形グループ 514"/>
            <p:cNvGrpSpPr/>
            <p:nvPr/>
          </p:nvGrpSpPr>
          <p:grpSpPr>
            <a:xfrm>
              <a:off x="1775646" y="1628976"/>
              <a:ext cx="72008" cy="431383"/>
              <a:chOff x="1628056" y="1786375"/>
              <a:chExt cx="72008" cy="431383"/>
            </a:xfrm>
          </p:grpSpPr>
          <p:sp>
            <p:nvSpPr>
              <p:cNvPr id="550" name="正方形/長方形 54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正方形/長方形 55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2" name="正方形/長方形 55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3" name="正方形/長方形 55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正方形/長方形 55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6" name="図形グループ 515"/>
            <p:cNvGrpSpPr/>
            <p:nvPr/>
          </p:nvGrpSpPr>
          <p:grpSpPr>
            <a:xfrm>
              <a:off x="1865042" y="1628976"/>
              <a:ext cx="72008" cy="431383"/>
              <a:chOff x="1628056" y="1786375"/>
              <a:chExt cx="72008" cy="431383"/>
            </a:xfrm>
          </p:grpSpPr>
          <p:sp>
            <p:nvSpPr>
              <p:cNvPr id="545" name="正方形/長方形 54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6" name="正方形/長方形 54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正方形/長方形 54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正方形/長方形 54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9" name="正方形/長方形 54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7" name="図形グループ 516"/>
            <p:cNvGrpSpPr/>
            <p:nvPr/>
          </p:nvGrpSpPr>
          <p:grpSpPr>
            <a:xfrm>
              <a:off x="1953945" y="1628976"/>
              <a:ext cx="72008" cy="431383"/>
              <a:chOff x="1628056" y="1786375"/>
              <a:chExt cx="72008" cy="431383"/>
            </a:xfrm>
          </p:grpSpPr>
          <p:sp>
            <p:nvSpPr>
              <p:cNvPr id="540" name="正方形/長方形 53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正方形/長方形 54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正方形/長方形 54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正方形/長方形 54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4" name="正方形/長方形 54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8" name="図形グループ 517"/>
            <p:cNvGrpSpPr/>
            <p:nvPr/>
          </p:nvGrpSpPr>
          <p:grpSpPr>
            <a:xfrm>
              <a:off x="2043370" y="1628976"/>
              <a:ext cx="72008" cy="431383"/>
              <a:chOff x="1628056" y="1786375"/>
              <a:chExt cx="72008" cy="431383"/>
            </a:xfrm>
          </p:grpSpPr>
          <p:sp>
            <p:nvSpPr>
              <p:cNvPr id="535" name="正方形/長方形 53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6" name="正方形/長方形 53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7" name="正方形/長方形 53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正方形/長方形 53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正方形/長方形 53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9" name="図形グループ 518"/>
            <p:cNvGrpSpPr/>
            <p:nvPr/>
          </p:nvGrpSpPr>
          <p:grpSpPr>
            <a:xfrm>
              <a:off x="2140645" y="1628976"/>
              <a:ext cx="72008" cy="431383"/>
              <a:chOff x="1628056" y="1786375"/>
              <a:chExt cx="72008" cy="431383"/>
            </a:xfrm>
          </p:grpSpPr>
          <p:sp>
            <p:nvSpPr>
              <p:cNvPr id="530" name="正方形/長方形 529"/>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正方形/長方形 530"/>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2" name="正方形/長方形 531"/>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3" name="正方形/長方形 532"/>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4" name="正方形/長方形 533"/>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0" name="図形グループ 519"/>
            <p:cNvGrpSpPr/>
            <p:nvPr/>
          </p:nvGrpSpPr>
          <p:grpSpPr>
            <a:xfrm>
              <a:off x="2232968" y="1628976"/>
              <a:ext cx="72008" cy="431383"/>
              <a:chOff x="1628056" y="1786375"/>
              <a:chExt cx="72008" cy="431383"/>
            </a:xfrm>
          </p:grpSpPr>
          <p:sp>
            <p:nvSpPr>
              <p:cNvPr id="525" name="正方形/長方形 524"/>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正方形/長方形 525"/>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正方形/長方形 526"/>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正方形/長方形 527"/>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9" name="正方形/長方形 528"/>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21" name="正方形/長方形 520"/>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2" name="正方形/長方形 521"/>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正方形/長方形 522"/>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4" name="正方形/長方形 523"/>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34" name="正方形/長方形 1333"/>
          <p:cNvSpPr/>
          <p:nvPr/>
        </p:nvSpPr>
        <p:spPr>
          <a:xfrm>
            <a:off x="5997392" y="3711101"/>
            <a:ext cx="2499398" cy="577081"/>
          </a:xfrm>
          <a:prstGeom prst="rect">
            <a:avLst/>
          </a:prstGeom>
        </p:spPr>
        <p:txBody>
          <a:bodyPr wrap="square">
            <a:spAutoFit/>
          </a:bodyPr>
          <a:lstStyle/>
          <a:p>
            <a:pPr marL="171450" indent="-171450">
              <a:buFont typeface="Wingdings" charset="2"/>
              <a:buChar char="ü"/>
            </a:pPr>
            <a:r>
              <a:rPr lang="ja-JP" altLang="en-US" sz="1050" dirty="0">
                <a:solidFill>
                  <a:srgbClr val="0070C0"/>
                </a:solidFill>
                <a:latin typeface="Meiryo" charset="-128"/>
                <a:ea typeface="Meiryo" charset="-128"/>
                <a:cs typeface="Meiryo" charset="-128"/>
              </a:rPr>
              <a:t>仮想</a:t>
            </a:r>
            <a:r>
              <a:rPr lang="en-US" altLang="ja-JP" sz="1050" dirty="0">
                <a:solidFill>
                  <a:srgbClr val="0070C0"/>
                </a:solidFill>
                <a:latin typeface="Meiryo" charset="-128"/>
                <a:ea typeface="Meiryo" charset="-128"/>
                <a:cs typeface="Meiryo" charset="-128"/>
              </a:rPr>
              <a:t>SAN</a:t>
            </a:r>
            <a:r>
              <a:rPr lang="ja-JP" altLang="en-US" sz="1050" dirty="0">
                <a:solidFill>
                  <a:srgbClr val="0070C0"/>
                </a:solidFill>
                <a:latin typeface="Meiryo" charset="-128"/>
                <a:ea typeface="Meiryo" charset="-128"/>
                <a:cs typeface="Meiryo" charset="-128"/>
              </a:rPr>
              <a:t>を利用することで、ストレージ専用機は不要</a:t>
            </a:r>
            <a:endParaRPr lang="en-US" altLang="ja-JP" sz="1050" dirty="0">
              <a:solidFill>
                <a:srgbClr val="0070C0"/>
              </a:solidFill>
              <a:latin typeface="Meiryo" charset="-128"/>
              <a:ea typeface="Meiryo" charset="-128"/>
              <a:cs typeface="Meiryo" charset="-128"/>
            </a:endParaRPr>
          </a:p>
          <a:p>
            <a:pPr marL="171450" indent="-171450">
              <a:buFont typeface="Wingdings" charset="2"/>
              <a:buChar char="ü"/>
            </a:pPr>
            <a:endParaRPr lang="ja-JP" altLang="en-US" sz="1050" dirty="0">
              <a:solidFill>
                <a:srgbClr val="0070C0"/>
              </a:solidFill>
              <a:effectLst/>
              <a:latin typeface="Meiryo" charset="-128"/>
              <a:ea typeface="Meiryo" charset="-128"/>
              <a:cs typeface="Meiryo" charset="-128"/>
            </a:endParaRPr>
          </a:p>
        </p:txBody>
      </p:sp>
    </p:spTree>
    <p:extLst>
      <p:ext uri="{BB962C8B-B14F-4D97-AF65-F5344CB8AC3E}">
        <p14:creationId xmlns:p14="http://schemas.microsoft.com/office/powerpoint/2010/main" val="83616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9" name="グループ化 568">
            <a:extLst>
              <a:ext uri="{FF2B5EF4-FFF2-40B4-BE49-F238E27FC236}">
                <a16:creationId xmlns:a16="http://schemas.microsoft.com/office/drawing/2014/main" id="{04AE4B0C-2CA2-B448-AB0D-95201742ED21}"/>
              </a:ext>
            </a:extLst>
          </p:cNvPr>
          <p:cNvGrpSpPr/>
          <p:nvPr/>
        </p:nvGrpSpPr>
        <p:grpSpPr>
          <a:xfrm>
            <a:off x="1691680" y="1267612"/>
            <a:ext cx="5343054" cy="4491064"/>
            <a:chOff x="1691680" y="1267612"/>
            <a:chExt cx="5343054" cy="4491064"/>
          </a:xfrm>
        </p:grpSpPr>
        <p:cxnSp>
          <p:nvCxnSpPr>
            <p:cNvPr id="558" name="直線矢印コネクタ 557">
              <a:extLst>
                <a:ext uri="{FF2B5EF4-FFF2-40B4-BE49-F238E27FC236}">
                  <a16:creationId xmlns:a16="http://schemas.microsoft.com/office/drawing/2014/main" id="{3420CD0A-8E61-1F4F-B370-A37FD8E2773A}"/>
                </a:ext>
              </a:extLst>
            </p:cNvPr>
            <p:cNvCxnSpPr>
              <a:cxnSpLocks/>
            </p:cNvCxnSpPr>
            <p:nvPr/>
          </p:nvCxnSpPr>
          <p:spPr>
            <a:xfrm flipV="1">
              <a:off x="1691680" y="1267612"/>
              <a:ext cx="3254714" cy="410995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59" name="直線矢印コネクタ 558">
              <a:extLst>
                <a:ext uri="{FF2B5EF4-FFF2-40B4-BE49-F238E27FC236}">
                  <a16:creationId xmlns:a16="http://schemas.microsoft.com/office/drawing/2014/main" id="{0545373F-FC76-034E-9961-7595FD8A656C}"/>
                </a:ext>
              </a:extLst>
            </p:cNvPr>
            <p:cNvCxnSpPr>
              <a:cxnSpLocks/>
            </p:cNvCxnSpPr>
            <p:nvPr/>
          </p:nvCxnSpPr>
          <p:spPr>
            <a:xfrm flipV="1">
              <a:off x="1968714" y="4161846"/>
              <a:ext cx="5066020" cy="159683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64" name="テキスト ボックス 563">
              <a:extLst>
                <a:ext uri="{FF2B5EF4-FFF2-40B4-BE49-F238E27FC236}">
                  <a16:creationId xmlns:a16="http://schemas.microsoft.com/office/drawing/2014/main" id="{13A2FA50-6396-1C43-8190-243830A9BD07}"/>
                </a:ext>
              </a:extLst>
            </p:cNvPr>
            <p:cNvSpPr txBox="1"/>
            <p:nvPr/>
          </p:nvSpPr>
          <p:spPr>
            <a:xfrm>
              <a:off x="4163321" y="2229721"/>
              <a:ext cx="1031051" cy="446276"/>
            </a:xfrm>
            <a:prstGeom prst="rect">
              <a:avLst/>
            </a:prstGeom>
            <a:noFill/>
          </p:spPr>
          <p:txBody>
            <a:bodyPr wrap="none" rtlCol="0">
              <a:spAutoFit/>
            </a:bodyPr>
            <a:lstStyle/>
            <a:p>
              <a:pPr algn="ctr"/>
              <a:r>
                <a:rPr kumimoji="1" lang="en-US" altLang="ja-JP" sz="1200" dirty="0">
                  <a:solidFill>
                    <a:srgbClr val="0070C0"/>
                  </a:solidFill>
                  <a:latin typeface="Meiryo" panose="020B0604030504040204" pitchFamily="34" charset="-128"/>
                  <a:ea typeface="Meiryo" panose="020B0604030504040204" pitchFamily="34" charset="-128"/>
                </a:rPr>
                <a:t>CPU/</a:t>
              </a:r>
              <a:r>
                <a:rPr kumimoji="1" lang="ja-JP" altLang="en-US" sz="1200">
                  <a:solidFill>
                    <a:srgbClr val="0070C0"/>
                  </a:solidFill>
                  <a:latin typeface="Meiryo" panose="020B0604030504040204" pitchFamily="34" charset="-128"/>
                  <a:ea typeface="Meiryo" panose="020B0604030504040204" pitchFamily="34" charset="-128"/>
                </a:rPr>
                <a:t>メモリ</a:t>
              </a:r>
              <a:endParaRPr kumimoji="1" lang="en-US" altLang="ja-JP" sz="1200" dirty="0">
                <a:solidFill>
                  <a:srgbClr val="0070C0"/>
                </a:solidFill>
                <a:latin typeface="Meiryo" panose="020B0604030504040204" pitchFamily="34" charset="-128"/>
                <a:ea typeface="Meiryo" panose="020B0604030504040204" pitchFamily="34" charset="-128"/>
              </a:endParaRPr>
            </a:p>
            <a:p>
              <a:pPr algn="ctr"/>
              <a:r>
                <a:rPr lang="ja-JP" altLang="en-US" sz="1100">
                  <a:solidFill>
                    <a:srgbClr val="0070C0"/>
                  </a:solidFill>
                  <a:latin typeface="Meiryo" panose="020B0604030504040204" pitchFamily="34" charset="-128"/>
                  <a:ea typeface="Meiryo" panose="020B0604030504040204" pitchFamily="34" charset="-128"/>
                </a:rPr>
                <a:t>重視型モデル</a:t>
              </a:r>
              <a:endParaRPr kumimoji="1" lang="ja-JP" altLang="en-US" sz="1100">
                <a:solidFill>
                  <a:srgbClr val="0070C0"/>
                </a:solidFill>
                <a:latin typeface="Meiryo" panose="020B0604030504040204" pitchFamily="34" charset="-128"/>
                <a:ea typeface="Meiryo" panose="020B0604030504040204" pitchFamily="34" charset="-128"/>
              </a:endParaRPr>
            </a:p>
          </p:txBody>
        </p:sp>
        <p:sp>
          <p:nvSpPr>
            <p:cNvPr id="565" name="テキスト ボックス 564">
              <a:extLst>
                <a:ext uri="{FF2B5EF4-FFF2-40B4-BE49-F238E27FC236}">
                  <a16:creationId xmlns:a16="http://schemas.microsoft.com/office/drawing/2014/main" id="{B7338181-50C7-3C43-AA1A-380DC2479D77}"/>
                </a:ext>
              </a:extLst>
            </p:cNvPr>
            <p:cNvSpPr txBox="1"/>
            <p:nvPr/>
          </p:nvSpPr>
          <p:spPr>
            <a:xfrm>
              <a:off x="5001193" y="4023051"/>
              <a:ext cx="1031051" cy="446276"/>
            </a:xfrm>
            <a:prstGeom prst="rect">
              <a:avLst/>
            </a:prstGeom>
            <a:noFill/>
          </p:spPr>
          <p:txBody>
            <a:bodyPr wrap="none" rtlCol="0">
              <a:spAutoFit/>
            </a:bodyPr>
            <a:lstStyle/>
            <a:p>
              <a:pPr algn="ctr"/>
              <a:r>
                <a:rPr kumimoji="1" lang="ja-JP" altLang="en-US" sz="1200">
                  <a:solidFill>
                    <a:schemeClr val="accent3">
                      <a:lumMod val="75000"/>
                    </a:schemeClr>
                  </a:solidFill>
                  <a:latin typeface="Meiryo" panose="020B0604030504040204" pitchFamily="34" charset="-128"/>
                  <a:ea typeface="Meiryo" panose="020B0604030504040204" pitchFamily="34" charset="-128"/>
                </a:rPr>
                <a:t>ストレージ</a:t>
              </a:r>
              <a:endParaRPr kumimoji="1" lang="en-US" altLang="ja-JP" sz="1200" dirty="0">
                <a:solidFill>
                  <a:schemeClr val="accent3">
                    <a:lumMod val="75000"/>
                  </a:schemeClr>
                </a:solidFill>
                <a:latin typeface="Meiryo" panose="020B0604030504040204" pitchFamily="34" charset="-128"/>
                <a:ea typeface="Meiryo" panose="020B0604030504040204" pitchFamily="34" charset="-128"/>
              </a:endParaRPr>
            </a:p>
            <a:p>
              <a:pPr algn="ctr"/>
              <a:r>
                <a:rPr lang="ja-JP" altLang="en-US" sz="1100">
                  <a:solidFill>
                    <a:schemeClr val="accent3">
                      <a:lumMod val="75000"/>
                    </a:schemeClr>
                  </a:solidFill>
                  <a:latin typeface="Meiryo" panose="020B0604030504040204" pitchFamily="34" charset="-128"/>
                  <a:ea typeface="Meiryo" panose="020B0604030504040204" pitchFamily="34" charset="-128"/>
                </a:rPr>
                <a:t>重視型モデル</a:t>
              </a:r>
              <a:endParaRPr kumimoji="1" lang="ja-JP" altLang="en-US" sz="1100">
                <a:solidFill>
                  <a:schemeClr val="accent3">
                    <a:lumMod val="75000"/>
                  </a:schemeClr>
                </a:solidFill>
                <a:latin typeface="Meiryo" panose="020B0604030504040204" pitchFamily="34" charset="-128"/>
                <a:ea typeface="Meiryo" panose="020B0604030504040204" pitchFamily="34" charset="-128"/>
              </a:endParaRPr>
            </a:p>
          </p:txBody>
        </p:sp>
        <p:sp>
          <p:nvSpPr>
            <p:cNvPr id="566" name="下矢印 565">
              <a:extLst>
                <a:ext uri="{FF2B5EF4-FFF2-40B4-BE49-F238E27FC236}">
                  <a16:creationId xmlns:a16="http://schemas.microsoft.com/office/drawing/2014/main" id="{810EEB74-BE26-0C4C-8057-D4750A95F59D}"/>
                </a:ext>
              </a:extLst>
            </p:cNvPr>
            <p:cNvSpPr/>
            <p:nvPr/>
          </p:nvSpPr>
          <p:spPr>
            <a:xfrm>
              <a:off x="5153185" y="3597278"/>
              <a:ext cx="727068" cy="416819"/>
            </a:xfrm>
            <a:prstGeom prst="down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下矢印 566">
              <a:extLst>
                <a:ext uri="{FF2B5EF4-FFF2-40B4-BE49-F238E27FC236}">
                  <a16:creationId xmlns:a16="http://schemas.microsoft.com/office/drawing/2014/main" id="{977F0693-FC9E-444F-BBE9-115AB83E42EE}"/>
                </a:ext>
              </a:extLst>
            </p:cNvPr>
            <p:cNvSpPr/>
            <p:nvPr/>
          </p:nvSpPr>
          <p:spPr>
            <a:xfrm rot="10800000">
              <a:off x="4315312" y="2648604"/>
              <a:ext cx="727068" cy="416819"/>
            </a:xfrm>
            <a:prstGeom prst="downArrow">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a:extLst>
              <a:ext uri="{FF2B5EF4-FFF2-40B4-BE49-F238E27FC236}">
                <a16:creationId xmlns:a16="http://schemas.microsoft.com/office/drawing/2014/main" id="{029A077B-D34E-BA4E-9948-4BAB90422390}"/>
              </a:ext>
            </a:extLst>
          </p:cNvPr>
          <p:cNvSpPr>
            <a:spLocks noGrp="1"/>
          </p:cNvSpPr>
          <p:nvPr>
            <p:ph type="title"/>
          </p:nvPr>
        </p:nvSpPr>
        <p:spPr/>
        <p:txBody>
          <a:bodyPr/>
          <a:lstStyle/>
          <a:p>
            <a:r>
              <a:rPr kumimoji="1" lang="ja-JP" altLang="en-US"/>
              <a:t>ハイパーコンバージド・システムの拡張</a:t>
            </a:r>
          </a:p>
        </p:txBody>
      </p:sp>
      <p:sp>
        <p:nvSpPr>
          <p:cNvPr id="3" name="スライド番号プレースホルダー 2">
            <a:extLst>
              <a:ext uri="{FF2B5EF4-FFF2-40B4-BE49-F238E27FC236}">
                <a16:creationId xmlns:a16="http://schemas.microsoft.com/office/drawing/2014/main" id="{551F09E8-380B-014E-916A-6223B998868B}"/>
              </a:ext>
            </a:extLst>
          </p:cNvPr>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cxnSp>
        <p:nvCxnSpPr>
          <p:cNvPr id="5" name="直線矢印コネクタ 4">
            <a:extLst>
              <a:ext uri="{FF2B5EF4-FFF2-40B4-BE49-F238E27FC236}">
                <a16:creationId xmlns:a16="http://schemas.microsoft.com/office/drawing/2014/main" id="{46A3004B-1F92-C44D-913E-C8F466E5E982}"/>
              </a:ext>
            </a:extLst>
          </p:cNvPr>
          <p:cNvCxnSpPr>
            <a:cxnSpLocks/>
          </p:cNvCxnSpPr>
          <p:nvPr/>
        </p:nvCxnSpPr>
        <p:spPr>
          <a:xfrm flipV="1">
            <a:off x="1547664" y="1268760"/>
            <a:ext cx="0" cy="4608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a:extLst>
              <a:ext uri="{FF2B5EF4-FFF2-40B4-BE49-F238E27FC236}">
                <a16:creationId xmlns:a16="http://schemas.microsoft.com/office/drawing/2014/main" id="{DC7F9E79-268D-F74C-A5E1-2CEB75A4BDF7}"/>
              </a:ext>
            </a:extLst>
          </p:cNvPr>
          <p:cNvCxnSpPr>
            <a:cxnSpLocks/>
          </p:cNvCxnSpPr>
          <p:nvPr/>
        </p:nvCxnSpPr>
        <p:spPr>
          <a:xfrm flipV="1">
            <a:off x="1547664" y="5877272"/>
            <a:ext cx="6048672" cy="1"/>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7D97B037-41BF-7240-9848-D21852AD24D9}"/>
              </a:ext>
            </a:extLst>
          </p:cNvPr>
          <p:cNvSpPr txBox="1"/>
          <p:nvPr/>
        </p:nvSpPr>
        <p:spPr>
          <a:xfrm rot="16200000">
            <a:off x="659641" y="3279419"/>
            <a:ext cx="1443024" cy="369332"/>
          </a:xfrm>
          <a:prstGeom prst="rect">
            <a:avLst/>
          </a:prstGeom>
          <a:noFill/>
        </p:spPr>
        <p:txBody>
          <a:bodyPr wrap="none" rtlCol="0">
            <a:spAutoFit/>
          </a:bodyPr>
          <a:lstStyle/>
          <a:p>
            <a:r>
              <a:rPr kumimoji="1" lang="en-US" altLang="ja-JP" dirty="0">
                <a:solidFill>
                  <a:srgbClr val="0070C0"/>
                </a:solidFill>
                <a:latin typeface="Meiryo" panose="020B0604030504040204" pitchFamily="34" charset="-128"/>
                <a:ea typeface="Meiryo" panose="020B0604030504040204" pitchFamily="34" charset="-128"/>
              </a:rPr>
              <a:t>CPU/</a:t>
            </a:r>
            <a:r>
              <a:rPr kumimoji="1" lang="ja-JP" altLang="en-US">
                <a:solidFill>
                  <a:srgbClr val="0070C0"/>
                </a:solidFill>
                <a:latin typeface="Meiryo" panose="020B0604030504040204" pitchFamily="34" charset="-128"/>
                <a:ea typeface="Meiryo" panose="020B0604030504040204" pitchFamily="34" charset="-128"/>
              </a:rPr>
              <a:t>メモリ</a:t>
            </a:r>
          </a:p>
        </p:txBody>
      </p:sp>
      <p:sp>
        <p:nvSpPr>
          <p:cNvPr id="14" name="テキスト ボックス 13">
            <a:extLst>
              <a:ext uri="{FF2B5EF4-FFF2-40B4-BE49-F238E27FC236}">
                <a16:creationId xmlns:a16="http://schemas.microsoft.com/office/drawing/2014/main" id="{99EF2AE8-8623-614C-8742-027F575B31B8}"/>
              </a:ext>
            </a:extLst>
          </p:cNvPr>
          <p:cNvSpPr txBox="1"/>
          <p:nvPr/>
        </p:nvSpPr>
        <p:spPr>
          <a:xfrm>
            <a:off x="3671753" y="5949280"/>
            <a:ext cx="1800493" cy="369332"/>
          </a:xfrm>
          <a:prstGeom prst="rect">
            <a:avLst/>
          </a:prstGeom>
          <a:noFill/>
        </p:spPr>
        <p:txBody>
          <a:bodyPr wrap="none" rtlCol="0">
            <a:spAutoFit/>
          </a:bodyPr>
          <a:lstStyle/>
          <a:p>
            <a:r>
              <a:rPr kumimoji="1" lang="ja-JP" altLang="en-US">
                <a:solidFill>
                  <a:schemeClr val="accent3">
                    <a:lumMod val="75000"/>
                  </a:schemeClr>
                </a:solidFill>
                <a:latin typeface="Meiryo" panose="020B0604030504040204" pitchFamily="34" charset="-128"/>
                <a:ea typeface="Meiryo" panose="020B0604030504040204" pitchFamily="34" charset="-128"/>
              </a:rPr>
              <a:t>ストレージ容量</a:t>
            </a:r>
          </a:p>
        </p:txBody>
      </p:sp>
      <p:sp>
        <p:nvSpPr>
          <p:cNvPr id="15" name="右矢印 14">
            <a:extLst>
              <a:ext uri="{FF2B5EF4-FFF2-40B4-BE49-F238E27FC236}">
                <a16:creationId xmlns:a16="http://schemas.microsoft.com/office/drawing/2014/main" id="{DC0C7B5D-9249-334F-9A0A-E9F5600404EA}"/>
              </a:ext>
            </a:extLst>
          </p:cNvPr>
          <p:cNvSpPr/>
          <p:nvPr/>
        </p:nvSpPr>
        <p:spPr>
          <a:xfrm rot="19474392">
            <a:off x="1118346" y="3002850"/>
            <a:ext cx="7402581" cy="864096"/>
          </a:xfrm>
          <a:prstGeom prst="rightArrow">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0" name="図形グループ 68">
            <a:extLst>
              <a:ext uri="{FF2B5EF4-FFF2-40B4-BE49-F238E27FC236}">
                <a16:creationId xmlns:a16="http://schemas.microsoft.com/office/drawing/2014/main" id="{32872BDB-B7F7-0147-9D95-C8B4A8470172}"/>
              </a:ext>
            </a:extLst>
          </p:cNvPr>
          <p:cNvGrpSpPr/>
          <p:nvPr/>
        </p:nvGrpSpPr>
        <p:grpSpPr>
          <a:xfrm>
            <a:off x="2843808" y="4509120"/>
            <a:ext cx="889339" cy="360225"/>
            <a:chOff x="1215478" y="1519003"/>
            <a:chExt cx="1646372" cy="666966"/>
          </a:xfrm>
        </p:grpSpPr>
        <p:sp>
          <p:nvSpPr>
            <p:cNvPr id="71" name="正方形/長方形 70">
              <a:extLst>
                <a:ext uri="{FF2B5EF4-FFF2-40B4-BE49-F238E27FC236}">
                  <a16:creationId xmlns:a16="http://schemas.microsoft.com/office/drawing/2014/main" id="{E73F823E-729C-854F-8DE6-06AFE9424D03}"/>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2" name="図形グループ 67">
              <a:extLst>
                <a:ext uri="{FF2B5EF4-FFF2-40B4-BE49-F238E27FC236}">
                  <a16:creationId xmlns:a16="http://schemas.microsoft.com/office/drawing/2014/main" id="{7CFBCF83-EDA6-4646-A344-DB047A0B9402}"/>
                </a:ext>
              </a:extLst>
            </p:cNvPr>
            <p:cNvGrpSpPr/>
            <p:nvPr/>
          </p:nvGrpSpPr>
          <p:grpSpPr>
            <a:xfrm>
              <a:off x="1476859" y="1628976"/>
              <a:ext cx="72008" cy="431383"/>
              <a:chOff x="1475656" y="1633975"/>
              <a:chExt cx="72008" cy="431383"/>
            </a:xfrm>
          </p:grpSpPr>
          <p:sp>
            <p:nvSpPr>
              <p:cNvPr id="119" name="正方形/長方形 118">
                <a:extLst>
                  <a:ext uri="{FF2B5EF4-FFF2-40B4-BE49-F238E27FC236}">
                    <a16:creationId xmlns:a16="http://schemas.microsoft.com/office/drawing/2014/main" id="{2E90EE7E-4646-7142-A3E8-E03B4E4F8B10}"/>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a:extLst>
                  <a:ext uri="{FF2B5EF4-FFF2-40B4-BE49-F238E27FC236}">
                    <a16:creationId xmlns:a16="http://schemas.microsoft.com/office/drawing/2014/main" id="{1E13394B-6AAF-8D40-BC99-5C32D6E2FE58}"/>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正方形/長方形 120">
                <a:extLst>
                  <a:ext uri="{FF2B5EF4-FFF2-40B4-BE49-F238E27FC236}">
                    <a16:creationId xmlns:a16="http://schemas.microsoft.com/office/drawing/2014/main" id="{33EAEA55-3FC6-D244-BA38-7AD9FB14A683}"/>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a:extLst>
                  <a:ext uri="{FF2B5EF4-FFF2-40B4-BE49-F238E27FC236}">
                    <a16:creationId xmlns:a16="http://schemas.microsoft.com/office/drawing/2014/main" id="{FCC5A3EB-9A6E-4544-B8CD-D62AED4BCA0F}"/>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正方形/長方形 122">
                <a:extLst>
                  <a:ext uri="{FF2B5EF4-FFF2-40B4-BE49-F238E27FC236}">
                    <a16:creationId xmlns:a16="http://schemas.microsoft.com/office/drawing/2014/main" id="{6EE9F355-0BD9-DE4A-B3B7-2B197D59E2C2}"/>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3" name="図形グループ 19">
              <a:extLst>
                <a:ext uri="{FF2B5EF4-FFF2-40B4-BE49-F238E27FC236}">
                  <a16:creationId xmlns:a16="http://schemas.microsoft.com/office/drawing/2014/main" id="{9AF9C2DA-5729-3C45-B1A5-87677EFA6977}"/>
                </a:ext>
              </a:extLst>
            </p:cNvPr>
            <p:cNvGrpSpPr/>
            <p:nvPr/>
          </p:nvGrpSpPr>
          <p:grpSpPr>
            <a:xfrm>
              <a:off x="1562337" y="1628976"/>
              <a:ext cx="72008" cy="431383"/>
              <a:chOff x="1628056" y="1786375"/>
              <a:chExt cx="72008" cy="431383"/>
            </a:xfrm>
          </p:grpSpPr>
          <p:sp>
            <p:nvSpPr>
              <p:cNvPr id="114" name="正方形/長方形 113">
                <a:extLst>
                  <a:ext uri="{FF2B5EF4-FFF2-40B4-BE49-F238E27FC236}">
                    <a16:creationId xmlns:a16="http://schemas.microsoft.com/office/drawing/2014/main" id="{904C0618-4575-084C-A07E-8BFEBC35B0F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a:extLst>
                  <a:ext uri="{FF2B5EF4-FFF2-40B4-BE49-F238E27FC236}">
                    <a16:creationId xmlns:a16="http://schemas.microsoft.com/office/drawing/2014/main" id="{8F5B4F5D-20A3-5D46-978F-D2252C9B5AF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a:extLst>
                  <a:ext uri="{FF2B5EF4-FFF2-40B4-BE49-F238E27FC236}">
                    <a16:creationId xmlns:a16="http://schemas.microsoft.com/office/drawing/2014/main" id="{ABA3A584-AFB9-4B49-89DC-E8EA3B85C63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a:extLst>
                  <a:ext uri="{FF2B5EF4-FFF2-40B4-BE49-F238E27FC236}">
                    <a16:creationId xmlns:a16="http://schemas.microsoft.com/office/drawing/2014/main" id="{E7428442-6FAC-504B-9EA9-75479744CF04}"/>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a:extLst>
                  <a:ext uri="{FF2B5EF4-FFF2-40B4-BE49-F238E27FC236}">
                    <a16:creationId xmlns:a16="http://schemas.microsoft.com/office/drawing/2014/main" id="{DBF9EFEE-338D-CD46-90B3-1684EFDF886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26">
              <a:extLst>
                <a:ext uri="{FF2B5EF4-FFF2-40B4-BE49-F238E27FC236}">
                  <a16:creationId xmlns:a16="http://schemas.microsoft.com/office/drawing/2014/main" id="{89846682-2AB0-EE4E-98B3-B2D0B27D067B}"/>
                </a:ext>
              </a:extLst>
            </p:cNvPr>
            <p:cNvGrpSpPr/>
            <p:nvPr/>
          </p:nvGrpSpPr>
          <p:grpSpPr>
            <a:xfrm>
              <a:off x="1775646" y="1628976"/>
              <a:ext cx="72008" cy="431383"/>
              <a:chOff x="1628056" y="1786375"/>
              <a:chExt cx="72008" cy="431383"/>
            </a:xfrm>
          </p:grpSpPr>
          <p:sp>
            <p:nvSpPr>
              <p:cNvPr id="109" name="正方形/長方形 108">
                <a:extLst>
                  <a:ext uri="{FF2B5EF4-FFF2-40B4-BE49-F238E27FC236}">
                    <a16:creationId xmlns:a16="http://schemas.microsoft.com/office/drawing/2014/main" id="{EAF5052C-8941-464B-848A-F6FC7E96EF2B}"/>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正方形/長方形 109">
                <a:extLst>
                  <a:ext uri="{FF2B5EF4-FFF2-40B4-BE49-F238E27FC236}">
                    <a16:creationId xmlns:a16="http://schemas.microsoft.com/office/drawing/2014/main" id="{E5939F67-5564-6942-BE41-34242E816A5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a:extLst>
                  <a:ext uri="{FF2B5EF4-FFF2-40B4-BE49-F238E27FC236}">
                    <a16:creationId xmlns:a16="http://schemas.microsoft.com/office/drawing/2014/main" id="{ECB3EF7D-92E1-6E40-8B03-60601C51FDC2}"/>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a:extLst>
                  <a:ext uri="{FF2B5EF4-FFF2-40B4-BE49-F238E27FC236}">
                    <a16:creationId xmlns:a16="http://schemas.microsoft.com/office/drawing/2014/main" id="{91D7D451-88AE-7741-BCED-56BF31CE6EE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正方形/長方形 112">
                <a:extLst>
                  <a:ext uri="{FF2B5EF4-FFF2-40B4-BE49-F238E27FC236}">
                    <a16:creationId xmlns:a16="http://schemas.microsoft.com/office/drawing/2014/main" id="{9B2F2F56-1003-A14A-B824-884E018CF98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32">
              <a:extLst>
                <a:ext uri="{FF2B5EF4-FFF2-40B4-BE49-F238E27FC236}">
                  <a16:creationId xmlns:a16="http://schemas.microsoft.com/office/drawing/2014/main" id="{F2D01856-AFA3-524C-AFF0-D489E896F0F4}"/>
                </a:ext>
              </a:extLst>
            </p:cNvPr>
            <p:cNvGrpSpPr/>
            <p:nvPr/>
          </p:nvGrpSpPr>
          <p:grpSpPr>
            <a:xfrm>
              <a:off x="1865042" y="1628976"/>
              <a:ext cx="72008" cy="431383"/>
              <a:chOff x="1628056" y="1786375"/>
              <a:chExt cx="72008" cy="431383"/>
            </a:xfrm>
          </p:grpSpPr>
          <p:sp>
            <p:nvSpPr>
              <p:cNvPr id="104" name="正方形/長方形 103">
                <a:extLst>
                  <a:ext uri="{FF2B5EF4-FFF2-40B4-BE49-F238E27FC236}">
                    <a16:creationId xmlns:a16="http://schemas.microsoft.com/office/drawing/2014/main" id="{9F4FC66B-7009-1647-AF82-4499314C21E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a:extLst>
                  <a:ext uri="{FF2B5EF4-FFF2-40B4-BE49-F238E27FC236}">
                    <a16:creationId xmlns:a16="http://schemas.microsoft.com/office/drawing/2014/main" id="{CBA1AE22-52D5-C846-A033-E6AD46A0A46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a:extLst>
                  <a:ext uri="{FF2B5EF4-FFF2-40B4-BE49-F238E27FC236}">
                    <a16:creationId xmlns:a16="http://schemas.microsoft.com/office/drawing/2014/main" id="{E9D821FE-2A1E-1045-94D1-4AB5120BAFC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a:extLst>
                  <a:ext uri="{FF2B5EF4-FFF2-40B4-BE49-F238E27FC236}">
                    <a16:creationId xmlns:a16="http://schemas.microsoft.com/office/drawing/2014/main" id="{20C3C4AE-272D-AB4F-BCE5-18CA0678099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a:extLst>
                  <a:ext uri="{FF2B5EF4-FFF2-40B4-BE49-F238E27FC236}">
                    <a16:creationId xmlns:a16="http://schemas.microsoft.com/office/drawing/2014/main" id="{3D33E48E-D5A4-7F41-9F5A-10D1DDF8C99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6" name="図形グループ 38">
              <a:extLst>
                <a:ext uri="{FF2B5EF4-FFF2-40B4-BE49-F238E27FC236}">
                  <a16:creationId xmlns:a16="http://schemas.microsoft.com/office/drawing/2014/main" id="{87556325-E482-BB43-A1E2-30699392DFFB}"/>
                </a:ext>
              </a:extLst>
            </p:cNvPr>
            <p:cNvGrpSpPr/>
            <p:nvPr/>
          </p:nvGrpSpPr>
          <p:grpSpPr>
            <a:xfrm>
              <a:off x="1953945" y="1628976"/>
              <a:ext cx="72008" cy="431383"/>
              <a:chOff x="1628056" y="1786375"/>
              <a:chExt cx="72008" cy="431383"/>
            </a:xfrm>
          </p:grpSpPr>
          <p:sp>
            <p:nvSpPr>
              <p:cNvPr id="99" name="正方形/長方形 98">
                <a:extLst>
                  <a:ext uri="{FF2B5EF4-FFF2-40B4-BE49-F238E27FC236}">
                    <a16:creationId xmlns:a16="http://schemas.microsoft.com/office/drawing/2014/main" id="{9F785175-65D9-4042-B1FF-7D83507C856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a:extLst>
                  <a:ext uri="{FF2B5EF4-FFF2-40B4-BE49-F238E27FC236}">
                    <a16:creationId xmlns:a16="http://schemas.microsoft.com/office/drawing/2014/main" id="{78B7F2B3-0851-CF40-B040-042FBF64130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a:extLst>
                  <a:ext uri="{FF2B5EF4-FFF2-40B4-BE49-F238E27FC236}">
                    <a16:creationId xmlns:a16="http://schemas.microsoft.com/office/drawing/2014/main" id="{ECB7D1FF-69AB-D348-82BA-FFBA5BA4163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正方形/長方形 101">
                <a:extLst>
                  <a:ext uri="{FF2B5EF4-FFF2-40B4-BE49-F238E27FC236}">
                    <a16:creationId xmlns:a16="http://schemas.microsoft.com/office/drawing/2014/main" id="{B3CB6B00-EEBB-0B43-ACCD-8EA837DB2D9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正方形/長方形 102">
                <a:extLst>
                  <a:ext uri="{FF2B5EF4-FFF2-40B4-BE49-F238E27FC236}">
                    <a16:creationId xmlns:a16="http://schemas.microsoft.com/office/drawing/2014/main" id="{27D9E532-000C-2C44-970A-15150EF116E3}"/>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7" name="図形グループ 44">
              <a:extLst>
                <a:ext uri="{FF2B5EF4-FFF2-40B4-BE49-F238E27FC236}">
                  <a16:creationId xmlns:a16="http://schemas.microsoft.com/office/drawing/2014/main" id="{D02D24CB-DA03-6C4D-829D-0D976C68F319}"/>
                </a:ext>
              </a:extLst>
            </p:cNvPr>
            <p:cNvGrpSpPr/>
            <p:nvPr/>
          </p:nvGrpSpPr>
          <p:grpSpPr>
            <a:xfrm>
              <a:off x="2043370" y="1628976"/>
              <a:ext cx="72008" cy="431383"/>
              <a:chOff x="1628056" y="1786375"/>
              <a:chExt cx="72008" cy="431383"/>
            </a:xfrm>
          </p:grpSpPr>
          <p:sp>
            <p:nvSpPr>
              <p:cNvPr id="94" name="正方形/長方形 93">
                <a:extLst>
                  <a:ext uri="{FF2B5EF4-FFF2-40B4-BE49-F238E27FC236}">
                    <a16:creationId xmlns:a16="http://schemas.microsoft.com/office/drawing/2014/main" id="{B0BED416-BD6F-FD4D-AE33-7243A30A6AD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a:extLst>
                  <a:ext uri="{FF2B5EF4-FFF2-40B4-BE49-F238E27FC236}">
                    <a16:creationId xmlns:a16="http://schemas.microsoft.com/office/drawing/2014/main" id="{97168B18-80B6-8248-90DA-EE1E9FA081B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a:extLst>
                  <a:ext uri="{FF2B5EF4-FFF2-40B4-BE49-F238E27FC236}">
                    <a16:creationId xmlns:a16="http://schemas.microsoft.com/office/drawing/2014/main" id="{D14AB718-C33F-C946-9948-4EF3455471E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a:extLst>
                  <a:ext uri="{FF2B5EF4-FFF2-40B4-BE49-F238E27FC236}">
                    <a16:creationId xmlns:a16="http://schemas.microsoft.com/office/drawing/2014/main" id="{24CDB7E4-30C4-5549-9456-42C18350413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a:extLst>
                  <a:ext uri="{FF2B5EF4-FFF2-40B4-BE49-F238E27FC236}">
                    <a16:creationId xmlns:a16="http://schemas.microsoft.com/office/drawing/2014/main" id="{83936D80-D308-F840-9593-30C084098D9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50">
              <a:extLst>
                <a:ext uri="{FF2B5EF4-FFF2-40B4-BE49-F238E27FC236}">
                  <a16:creationId xmlns:a16="http://schemas.microsoft.com/office/drawing/2014/main" id="{6155F2F1-1A9E-8446-AC3A-BF0A18257129}"/>
                </a:ext>
              </a:extLst>
            </p:cNvPr>
            <p:cNvGrpSpPr/>
            <p:nvPr/>
          </p:nvGrpSpPr>
          <p:grpSpPr>
            <a:xfrm>
              <a:off x="2140645" y="1628976"/>
              <a:ext cx="72008" cy="431383"/>
              <a:chOff x="1628056" y="1786375"/>
              <a:chExt cx="72008" cy="431383"/>
            </a:xfrm>
          </p:grpSpPr>
          <p:sp>
            <p:nvSpPr>
              <p:cNvPr id="89" name="正方形/長方形 88">
                <a:extLst>
                  <a:ext uri="{FF2B5EF4-FFF2-40B4-BE49-F238E27FC236}">
                    <a16:creationId xmlns:a16="http://schemas.microsoft.com/office/drawing/2014/main" id="{9F4900D2-B3F8-BB4F-ACF5-3146A7C26E9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正方形/長方形 89">
                <a:extLst>
                  <a:ext uri="{FF2B5EF4-FFF2-40B4-BE49-F238E27FC236}">
                    <a16:creationId xmlns:a16="http://schemas.microsoft.com/office/drawing/2014/main" id="{261EB1BC-F88B-FD40-BFFB-AFA8384B48B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a:extLst>
                  <a:ext uri="{FF2B5EF4-FFF2-40B4-BE49-F238E27FC236}">
                    <a16:creationId xmlns:a16="http://schemas.microsoft.com/office/drawing/2014/main" id="{AFE30181-82A8-434C-AC07-163D513241B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a:extLst>
                  <a:ext uri="{FF2B5EF4-FFF2-40B4-BE49-F238E27FC236}">
                    <a16:creationId xmlns:a16="http://schemas.microsoft.com/office/drawing/2014/main" id="{FECF5F18-3614-3941-B781-111E675B80B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a:extLst>
                  <a:ext uri="{FF2B5EF4-FFF2-40B4-BE49-F238E27FC236}">
                    <a16:creationId xmlns:a16="http://schemas.microsoft.com/office/drawing/2014/main" id="{1542BFC3-10B4-A747-837D-6F0D3ACC85D6}"/>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9" name="図形グループ 56">
              <a:extLst>
                <a:ext uri="{FF2B5EF4-FFF2-40B4-BE49-F238E27FC236}">
                  <a16:creationId xmlns:a16="http://schemas.microsoft.com/office/drawing/2014/main" id="{EF9390E2-99D1-BF48-8316-752138D4CCA5}"/>
                </a:ext>
              </a:extLst>
            </p:cNvPr>
            <p:cNvGrpSpPr/>
            <p:nvPr/>
          </p:nvGrpSpPr>
          <p:grpSpPr>
            <a:xfrm>
              <a:off x="2232968" y="1628976"/>
              <a:ext cx="72008" cy="431383"/>
              <a:chOff x="1628056" y="1786375"/>
              <a:chExt cx="72008" cy="431383"/>
            </a:xfrm>
          </p:grpSpPr>
          <p:sp>
            <p:nvSpPr>
              <p:cNvPr id="84" name="正方形/長方形 83">
                <a:extLst>
                  <a:ext uri="{FF2B5EF4-FFF2-40B4-BE49-F238E27FC236}">
                    <a16:creationId xmlns:a16="http://schemas.microsoft.com/office/drawing/2014/main" id="{C650A572-744E-1F4C-AB78-22B6E6CC3F2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a:extLst>
                  <a:ext uri="{FF2B5EF4-FFF2-40B4-BE49-F238E27FC236}">
                    <a16:creationId xmlns:a16="http://schemas.microsoft.com/office/drawing/2014/main" id="{BEDC4EAC-A703-4E44-A938-50C08EA901B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正方形/長方形 85">
                <a:extLst>
                  <a:ext uri="{FF2B5EF4-FFF2-40B4-BE49-F238E27FC236}">
                    <a16:creationId xmlns:a16="http://schemas.microsoft.com/office/drawing/2014/main" id="{BFC44355-DB49-2A4B-A903-2F579B75093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a:extLst>
                  <a:ext uri="{FF2B5EF4-FFF2-40B4-BE49-F238E27FC236}">
                    <a16:creationId xmlns:a16="http://schemas.microsoft.com/office/drawing/2014/main" id="{9ADE1A80-F6A9-264F-961D-FB3258DE01C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a:extLst>
                  <a:ext uri="{FF2B5EF4-FFF2-40B4-BE49-F238E27FC236}">
                    <a16:creationId xmlns:a16="http://schemas.microsoft.com/office/drawing/2014/main" id="{04FCC1D9-BE2E-8D44-A1F1-DB5238A43CF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0" name="正方形/長方形 79">
              <a:extLst>
                <a:ext uri="{FF2B5EF4-FFF2-40B4-BE49-F238E27FC236}">
                  <a16:creationId xmlns:a16="http://schemas.microsoft.com/office/drawing/2014/main" id="{AC9E5D0B-6F55-DC4C-A102-3A9F49799D81}"/>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a:extLst>
                <a:ext uri="{FF2B5EF4-FFF2-40B4-BE49-F238E27FC236}">
                  <a16:creationId xmlns:a16="http://schemas.microsoft.com/office/drawing/2014/main" id="{F0BB25E8-EBB7-B44C-8AAE-22B585135DDD}"/>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正方形/長方形 81">
              <a:extLst>
                <a:ext uri="{FF2B5EF4-FFF2-40B4-BE49-F238E27FC236}">
                  <a16:creationId xmlns:a16="http://schemas.microsoft.com/office/drawing/2014/main" id="{38FAC016-88B7-B449-8CC1-CC61227AD347}"/>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正方形/長方形 82">
              <a:extLst>
                <a:ext uri="{FF2B5EF4-FFF2-40B4-BE49-F238E27FC236}">
                  <a16:creationId xmlns:a16="http://schemas.microsoft.com/office/drawing/2014/main" id="{4C093B31-0AA0-1E43-B839-ACB5BCE0312B}"/>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68">
            <a:extLst>
              <a:ext uri="{FF2B5EF4-FFF2-40B4-BE49-F238E27FC236}">
                <a16:creationId xmlns:a16="http://schemas.microsoft.com/office/drawing/2014/main" id="{DBE21207-7434-C842-AABD-6B6E39EED51B}"/>
              </a:ext>
            </a:extLst>
          </p:cNvPr>
          <p:cNvGrpSpPr/>
          <p:nvPr/>
        </p:nvGrpSpPr>
        <p:grpSpPr>
          <a:xfrm>
            <a:off x="2843808" y="4125918"/>
            <a:ext cx="889339" cy="360225"/>
            <a:chOff x="1215478" y="1519003"/>
            <a:chExt cx="1646372" cy="666966"/>
          </a:xfrm>
        </p:grpSpPr>
        <p:sp>
          <p:nvSpPr>
            <p:cNvPr id="125" name="正方形/長方形 124">
              <a:extLst>
                <a:ext uri="{FF2B5EF4-FFF2-40B4-BE49-F238E27FC236}">
                  <a16:creationId xmlns:a16="http://schemas.microsoft.com/office/drawing/2014/main" id="{ABE8A962-D459-3143-BD16-73D90EC2032D}"/>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6" name="図形グループ 67">
              <a:extLst>
                <a:ext uri="{FF2B5EF4-FFF2-40B4-BE49-F238E27FC236}">
                  <a16:creationId xmlns:a16="http://schemas.microsoft.com/office/drawing/2014/main" id="{7E897B95-9743-864A-9594-588A6A58D3AD}"/>
                </a:ext>
              </a:extLst>
            </p:cNvPr>
            <p:cNvGrpSpPr/>
            <p:nvPr/>
          </p:nvGrpSpPr>
          <p:grpSpPr>
            <a:xfrm>
              <a:off x="1476859" y="1628976"/>
              <a:ext cx="72008" cy="431383"/>
              <a:chOff x="1475656" y="1633975"/>
              <a:chExt cx="72008" cy="431383"/>
            </a:xfrm>
          </p:grpSpPr>
          <p:sp>
            <p:nvSpPr>
              <p:cNvPr id="173" name="正方形/長方形 172">
                <a:extLst>
                  <a:ext uri="{FF2B5EF4-FFF2-40B4-BE49-F238E27FC236}">
                    <a16:creationId xmlns:a16="http://schemas.microsoft.com/office/drawing/2014/main" id="{580FB3FF-7DAE-4343-881D-2F5573A24FDC}"/>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a:extLst>
                  <a:ext uri="{FF2B5EF4-FFF2-40B4-BE49-F238E27FC236}">
                    <a16:creationId xmlns:a16="http://schemas.microsoft.com/office/drawing/2014/main" id="{9C254859-A98F-CC46-ADDB-7EF73E9D744A}"/>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正方形/長方形 174">
                <a:extLst>
                  <a:ext uri="{FF2B5EF4-FFF2-40B4-BE49-F238E27FC236}">
                    <a16:creationId xmlns:a16="http://schemas.microsoft.com/office/drawing/2014/main" id="{8F9CA3CB-0B3B-3045-AB86-B31BA4F5879E}"/>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a:extLst>
                  <a:ext uri="{FF2B5EF4-FFF2-40B4-BE49-F238E27FC236}">
                    <a16:creationId xmlns:a16="http://schemas.microsoft.com/office/drawing/2014/main" id="{EDDE5D26-2B83-7A49-8012-56D76B3C88F1}"/>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正方形/長方形 176">
                <a:extLst>
                  <a:ext uri="{FF2B5EF4-FFF2-40B4-BE49-F238E27FC236}">
                    <a16:creationId xmlns:a16="http://schemas.microsoft.com/office/drawing/2014/main" id="{C1107B70-6C7C-C045-8250-49B9F760F18D}"/>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9">
              <a:extLst>
                <a:ext uri="{FF2B5EF4-FFF2-40B4-BE49-F238E27FC236}">
                  <a16:creationId xmlns:a16="http://schemas.microsoft.com/office/drawing/2014/main" id="{ECA9007E-1951-CD42-A7EC-66DCCD0367BB}"/>
                </a:ext>
              </a:extLst>
            </p:cNvPr>
            <p:cNvGrpSpPr/>
            <p:nvPr/>
          </p:nvGrpSpPr>
          <p:grpSpPr>
            <a:xfrm>
              <a:off x="1562337" y="1628976"/>
              <a:ext cx="72008" cy="431383"/>
              <a:chOff x="1628056" y="1786375"/>
              <a:chExt cx="72008" cy="431383"/>
            </a:xfrm>
          </p:grpSpPr>
          <p:sp>
            <p:nvSpPr>
              <p:cNvPr id="168" name="正方形/長方形 167">
                <a:extLst>
                  <a:ext uri="{FF2B5EF4-FFF2-40B4-BE49-F238E27FC236}">
                    <a16:creationId xmlns:a16="http://schemas.microsoft.com/office/drawing/2014/main" id="{4CFEF47C-8819-4D4C-BE2E-1019D270CC60}"/>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正方形/長方形 168">
                <a:extLst>
                  <a:ext uri="{FF2B5EF4-FFF2-40B4-BE49-F238E27FC236}">
                    <a16:creationId xmlns:a16="http://schemas.microsoft.com/office/drawing/2014/main" id="{1E281A0E-AEF1-6940-99AF-456CBBE7717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正方形/長方形 169">
                <a:extLst>
                  <a:ext uri="{FF2B5EF4-FFF2-40B4-BE49-F238E27FC236}">
                    <a16:creationId xmlns:a16="http://schemas.microsoft.com/office/drawing/2014/main" id="{C9FFB606-9FAE-8740-A434-B692EBEFDB0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a:extLst>
                  <a:ext uri="{FF2B5EF4-FFF2-40B4-BE49-F238E27FC236}">
                    <a16:creationId xmlns:a16="http://schemas.microsoft.com/office/drawing/2014/main" id="{3694A756-2B33-6741-A363-E758978E265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正方形/長方形 171">
                <a:extLst>
                  <a:ext uri="{FF2B5EF4-FFF2-40B4-BE49-F238E27FC236}">
                    <a16:creationId xmlns:a16="http://schemas.microsoft.com/office/drawing/2014/main" id="{3F2CB32C-57EB-354C-86AE-A879B2A9BC7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26">
              <a:extLst>
                <a:ext uri="{FF2B5EF4-FFF2-40B4-BE49-F238E27FC236}">
                  <a16:creationId xmlns:a16="http://schemas.microsoft.com/office/drawing/2014/main" id="{938BD659-4B5A-2E48-A946-0AACD736646B}"/>
                </a:ext>
              </a:extLst>
            </p:cNvPr>
            <p:cNvGrpSpPr/>
            <p:nvPr/>
          </p:nvGrpSpPr>
          <p:grpSpPr>
            <a:xfrm>
              <a:off x="1775646" y="1628976"/>
              <a:ext cx="72008" cy="431383"/>
              <a:chOff x="1628056" y="1786375"/>
              <a:chExt cx="72008" cy="431383"/>
            </a:xfrm>
          </p:grpSpPr>
          <p:sp>
            <p:nvSpPr>
              <p:cNvPr id="163" name="正方形/長方形 162">
                <a:extLst>
                  <a:ext uri="{FF2B5EF4-FFF2-40B4-BE49-F238E27FC236}">
                    <a16:creationId xmlns:a16="http://schemas.microsoft.com/office/drawing/2014/main" id="{7A5EBE0C-E134-2947-8CCF-EC8F4DCB3FCD}"/>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正方形/長方形 163">
                <a:extLst>
                  <a:ext uri="{FF2B5EF4-FFF2-40B4-BE49-F238E27FC236}">
                    <a16:creationId xmlns:a16="http://schemas.microsoft.com/office/drawing/2014/main" id="{63FF7CA1-9F57-4D41-BB35-C7342097B79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a:extLst>
                  <a:ext uri="{FF2B5EF4-FFF2-40B4-BE49-F238E27FC236}">
                    <a16:creationId xmlns:a16="http://schemas.microsoft.com/office/drawing/2014/main" id="{29631CC3-C6A3-994A-88B5-92FF1E306B3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a:extLst>
                  <a:ext uri="{FF2B5EF4-FFF2-40B4-BE49-F238E27FC236}">
                    <a16:creationId xmlns:a16="http://schemas.microsoft.com/office/drawing/2014/main" id="{5B091041-EBF2-4745-9051-1E0DB8AD23BE}"/>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正方形/長方形 166">
                <a:extLst>
                  <a:ext uri="{FF2B5EF4-FFF2-40B4-BE49-F238E27FC236}">
                    <a16:creationId xmlns:a16="http://schemas.microsoft.com/office/drawing/2014/main" id="{9159A748-E5DF-FA4B-BD10-941415204D0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9" name="図形グループ 32">
              <a:extLst>
                <a:ext uri="{FF2B5EF4-FFF2-40B4-BE49-F238E27FC236}">
                  <a16:creationId xmlns:a16="http://schemas.microsoft.com/office/drawing/2014/main" id="{C38A8F8E-166A-FE40-A263-EC21DB0DC51B}"/>
                </a:ext>
              </a:extLst>
            </p:cNvPr>
            <p:cNvGrpSpPr/>
            <p:nvPr/>
          </p:nvGrpSpPr>
          <p:grpSpPr>
            <a:xfrm>
              <a:off x="1865042" y="1628976"/>
              <a:ext cx="72008" cy="431383"/>
              <a:chOff x="1628056" y="1786375"/>
              <a:chExt cx="72008" cy="431383"/>
            </a:xfrm>
          </p:grpSpPr>
          <p:sp>
            <p:nvSpPr>
              <p:cNvPr id="158" name="正方形/長方形 157">
                <a:extLst>
                  <a:ext uri="{FF2B5EF4-FFF2-40B4-BE49-F238E27FC236}">
                    <a16:creationId xmlns:a16="http://schemas.microsoft.com/office/drawing/2014/main" id="{AAE0E7A6-B986-D04D-8A61-75F0D0D006B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正方形/長方形 158">
                <a:extLst>
                  <a:ext uri="{FF2B5EF4-FFF2-40B4-BE49-F238E27FC236}">
                    <a16:creationId xmlns:a16="http://schemas.microsoft.com/office/drawing/2014/main" id="{3747EC8C-0F33-2440-9860-033F46BA6CDD}"/>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正方形/長方形 159">
                <a:extLst>
                  <a:ext uri="{FF2B5EF4-FFF2-40B4-BE49-F238E27FC236}">
                    <a16:creationId xmlns:a16="http://schemas.microsoft.com/office/drawing/2014/main" id="{48569047-237B-7B4B-AFF2-B3869D744469}"/>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正方形/長方形 160">
                <a:extLst>
                  <a:ext uri="{FF2B5EF4-FFF2-40B4-BE49-F238E27FC236}">
                    <a16:creationId xmlns:a16="http://schemas.microsoft.com/office/drawing/2014/main" id="{876D4B2D-3FF5-014F-9C4C-E88F8641E79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正方形/長方形 161">
                <a:extLst>
                  <a:ext uri="{FF2B5EF4-FFF2-40B4-BE49-F238E27FC236}">
                    <a16:creationId xmlns:a16="http://schemas.microsoft.com/office/drawing/2014/main" id="{2297A091-3FD5-5144-AAE7-1429A550D3F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38">
              <a:extLst>
                <a:ext uri="{FF2B5EF4-FFF2-40B4-BE49-F238E27FC236}">
                  <a16:creationId xmlns:a16="http://schemas.microsoft.com/office/drawing/2014/main" id="{7B7FC2A6-B87E-F045-B853-415031C47422}"/>
                </a:ext>
              </a:extLst>
            </p:cNvPr>
            <p:cNvGrpSpPr/>
            <p:nvPr/>
          </p:nvGrpSpPr>
          <p:grpSpPr>
            <a:xfrm>
              <a:off x="1953945" y="1628976"/>
              <a:ext cx="72008" cy="431383"/>
              <a:chOff x="1628056" y="1786375"/>
              <a:chExt cx="72008" cy="431383"/>
            </a:xfrm>
          </p:grpSpPr>
          <p:sp>
            <p:nvSpPr>
              <p:cNvPr id="153" name="正方形/長方形 152">
                <a:extLst>
                  <a:ext uri="{FF2B5EF4-FFF2-40B4-BE49-F238E27FC236}">
                    <a16:creationId xmlns:a16="http://schemas.microsoft.com/office/drawing/2014/main" id="{EEAE415C-9CBF-8E47-B285-522E1C4C385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a:extLst>
                  <a:ext uri="{FF2B5EF4-FFF2-40B4-BE49-F238E27FC236}">
                    <a16:creationId xmlns:a16="http://schemas.microsoft.com/office/drawing/2014/main" id="{055A0CFD-ED2E-B541-A0A4-28F5A23401A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a:extLst>
                  <a:ext uri="{FF2B5EF4-FFF2-40B4-BE49-F238E27FC236}">
                    <a16:creationId xmlns:a16="http://schemas.microsoft.com/office/drawing/2014/main" id="{608505D9-1EB4-7048-A056-51B8D9E22C3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a:extLst>
                  <a:ext uri="{FF2B5EF4-FFF2-40B4-BE49-F238E27FC236}">
                    <a16:creationId xmlns:a16="http://schemas.microsoft.com/office/drawing/2014/main" id="{AB78A277-BD82-A54F-8149-DE885C516AE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a:extLst>
                  <a:ext uri="{FF2B5EF4-FFF2-40B4-BE49-F238E27FC236}">
                    <a16:creationId xmlns:a16="http://schemas.microsoft.com/office/drawing/2014/main" id="{657F4631-53EC-4240-B52B-5DFCF28F194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44">
              <a:extLst>
                <a:ext uri="{FF2B5EF4-FFF2-40B4-BE49-F238E27FC236}">
                  <a16:creationId xmlns:a16="http://schemas.microsoft.com/office/drawing/2014/main" id="{3056E2E3-7B66-0042-9E71-3B42721802AE}"/>
                </a:ext>
              </a:extLst>
            </p:cNvPr>
            <p:cNvGrpSpPr/>
            <p:nvPr/>
          </p:nvGrpSpPr>
          <p:grpSpPr>
            <a:xfrm>
              <a:off x="2043370" y="1628976"/>
              <a:ext cx="72008" cy="431383"/>
              <a:chOff x="1628056" y="1786375"/>
              <a:chExt cx="72008" cy="431383"/>
            </a:xfrm>
          </p:grpSpPr>
          <p:sp>
            <p:nvSpPr>
              <p:cNvPr id="148" name="正方形/長方形 147">
                <a:extLst>
                  <a:ext uri="{FF2B5EF4-FFF2-40B4-BE49-F238E27FC236}">
                    <a16:creationId xmlns:a16="http://schemas.microsoft.com/office/drawing/2014/main" id="{9B0F44C9-C2CF-2946-9998-6269A07BBC1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a:extLst>
                  <a:ext uri="{FF2B5EF4-FFF2-40B4-BE49-F238E27FC236}">
                    <a16:creationId xmlns:a16="http://schemas.microsoft.com/office/drawing/2014/main" id="{FDB424FC-A90A-534B-BD76-F5C8D343771D}"/>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a:extLst>
                  <a:ext uri="{FF2B5EF4-FFF2-40B4-BE49-F238E27FC236}">
                    <a16:creationId xmlns:a16="http://schemas.microsoft.com/office/drawing/2014/main" id="{C781229A-825A-5243-AF4D-3D8180D78CF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a:extLst>
                  <a:ext uri="{FF2B5EF4-FFF2-40B4-BE49-F238E27FC236}">
                    <a16:creationId xmlns:a16="http://schemas.microsoft.com/office/drawing/2014/main" id="{CF2F0CAB-298D-4E46-9A8D-D9F213C2A612}"/>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a:extLst>
                  <a:ext uri="{FF2B5EF4-FFF2-40B4-BE49-F238E27FC236}">
                    <a16:creationId xmlns:a16="http://schemas.microsoft.com/office/drawing/2014/main" id="{27768DD5-0693-7F4F-860B-6444F7FAB32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2" name="図形グループ 50">
              <a:extLst>
                <a:ext uri="{FF2B5EF4-FFF2-40B4-BE49-F238E27FC236}">
                  <a16:creationId xmlns:a16="http://schemas.microsoft.com/office/drawing/2014/main" id="{B5BD83D6-6800-5F4F-A8A7-D64EFE706C7C}"/>
                </a:ext>
              </a:extLst>
            </p:cNvPr>
            <p:cNvGrpSpPr/>
            <p:nvPr/>
          </p:nvGrpSpPr>
          <p:grpSpPr>
            <a:xfrm>
              <a:off x="2140645" y="1628976"/>
              <a:ext cx="72008" cy="431383"/>
              <a:chOff x="1628056" y="1786375"/>
              <a:chExt cx="72008" cy="431383"/>
            </a:xfrm>
          </p:grpSpPr>
          <p:sp>
            <p:nvSpPr>
              <p:cNvPr id="143" name="正方形/長方形 142">
                <a:extLst>
                  <a:ext uri="{FF2B5EF4-FFF2-40B4-BE49-F238E27FC236}">
                    <a16:creationId xmlns:a16="http://schemas.microsoft.com/office/drawing/2014/main" id="{FDCA6A49-E75E-A04E-A5C4-1A2AD4E23030}"/>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a:extLst>
                  <a:ext uri="{FF2B5EF4-FFF2-40B4-BE49-F238E27FC236}">
                    <a16:creationId xmlns:a16="http://schemas.microsoft.com/office/drawing/2014/main" id="{4595DBBC-8313-E04C-9DA8-2C80F4B99CBE}"/>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a:extLst>
                  <a:ext uri="{FF2B5EF4-FFF2-40B4-BE49-F238E27FC236}">
                    <a16:creationId xmlns:a16="http://schemas.microsoft.com/office/drawing/2014/main" id="{B1E275F1-B3CB-5949-A447-9B7D70E99A2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a:extLst>
                  <a:ext uri="{FF2B5EF4-FFF2-40B4-BE49-F238E27FC236}">
                    <a16:creationId xmlns:a16="http://schemas.microsoft.com/office/drawing/2014/main" id="{FED3B953-17B8-4149-9DBF-3CEDE2B3555E}"/>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a:extLst>
                  <a:ext uri="{FF2B5EF4-FFF2-40B4-BE49-F238E27FC236}">
                    <a16:creationId xmlns:a16="http://schemas.microsoft.com/office/drawing/2014/main" id="{325B66BE-E136-4145-BABA-6A7CEC90F84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56">
              <a:extLst>
                <a:ext uri="{FF2B5EF4-FFF2-40B4-BE49-F238E27FC236}">
                  <a16:creationId xmlns:a16="http://schemas.microsoft.com/office/drawing/2014/main" id="{AE551C59-3596-2A49-8F16-2CDC4474C438}"/>
                </a:ext>
              </a:extLst>
            </p:cNvPr>
            <p:cNvGrpSpPr/>
            <p:nvPr/>
          </p:nvGrpSpPr>
          <p:grpSpPr>
            <a:xfrm>
              <a:off x="2232968" y="1628976"/>
              <a:ext cx="72008" cy="431383"/>
              <a:chOff x="1628056" y="1786375"/>
              <a:chExt cx="72008" cy="431383"/>
            </a:xfrm>
          </p:grpSpPr>
          <p:sp>
            <p:nvSpPr>
              <p:cNvPr id="138" name="正方形/長方形 137">
                <a:extLst>
                  <a:ext uri="{FF2B5EF4-FFF2-40B4-BE49-F238E27FC236}">
                    <a16:creationId xmlns:a16="http://schemas.microsoft.com/office/drawing/2014/main" id="{4344ECD7-132C-644A-A312-CC7C27E9638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a:extLst>
                  <a:ext uri="{FF2B5EF4-FFF2-40B4-BE49-F238E27FC236}">
                    <a16:creationId xmlns:a16="http://schemas.microsoft.com/office/drawing/2014/main" id="{149B773A-0CD2-144E-98F1-A529993DFF93}"/>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a:extLst>
                  <a:ext uri="{FF2B5EF4-FFF2-40B4-BE49-F238E27FC236}">
                    <a16:creationId xmlns:a16="http://schemas.microsoft.com/office/drawing/2014/main" id="{5A52AC8C-A697-8547-B10C-31287F4579C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a:extLst>
                  <a:ext uri="{FF2B5EF4-FFF2-40B4-BE49-F238E27FC236}">
                    <a16:creationId xmlns:a16="http://schemas.microsoft.com/office/drawing/2014/main" id="{0BED6B4A-78E7-2E42-8F47-33E869B79A0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正方形/長方形 141">
                <a:extLst>
                  <a:ext uri="{FF2B5EF4-FFF2-40B4-BE49-F238E27FC236}">
                    <a16:creationId xmlns:a16="http://schemas.microsoft.com/office/drawing/2014/main" id="{DF2F3337-0CB1-AD40-A139-646777E6F06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4" name="正方形/長方形 133">
              <a:extLst>
                <a:ext uri="{FF2B5EF4-FFF2-40B4-BE49-F238E27FC236}">
                  <a16:creationId xmlns:a16="http://schemas.microsoft.com/office/drawing/2014/main" id="{F478F7B6-4EDD-384F-AD61-4CD609EB8163}"/>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a:extLst>
                <a:ext uri="{FF2B5EF4-FFF2-40B4-BE49-F238E27FC236}">
                  <a16:creationId xmlns:a16="http://schemas.microsoft.com/office/drawing/2014/main" id="{920719D4-95BC-3446-AD07-6F1F9EAB9A21}"/>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a:extLst>
                <a:ext uri="{FF2B5EF4-FFF2-40B4-BE49-F238E27FC236}">
                  <a16:creationId xmlns:a16="http://schemas.microsoft.com/office/drawing/2014/main" id="{A0787955-7512-3F4D-AFC1-83CD6181360B}"/>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正方形/長方形 136">
              <a:extLst>
                <a:ext uri="{FF2B5EF4-FFF2-40B4-BE49-F238E27FC236}">
                  <a16:creationId xmlns:a16="http://schemas.microsoft.com/office/drawing/2014/main" id="{1C5C8E27-5CF4-DF49-B16B-91FCF887F969}"/>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8" name="図形グループ 68">
            <a:extLst>
              <a:ext uri="{FF2B5EF4-FFF2-40B4-BE49-F238E27FC236}">
                <a16:creationId xmlns:a16="http://schemas.microsoft.com/office/drawing/2014/main" id="{687981B0-565D-174D-92AF-AA771C52F58D}"/>
              </a:ext>
            </a:extLst>
          </p:cNvPr>
          <p:cNvGrpSpPr/>
          <p:nvPr/>
        </p:nvGrpSpPr>
        <p:grpSpPr>
          <a:xfrm>
            <a:off x="4057056" y="3930063"/>
            <a:ext cx="889339" cy="360225"/>
            <a:chOff x="1215478" y="1519003"/>
            <a:chExt cx="1646372" cy="666966"/>
          </a:xfrm>
        </p:grpSpPr>
        <p:sp>
          <p:nvSpPr>
            <p:cNvPr id="179" name="正方形/長方形 178">
              <a:extLst>
                <a:ext uri="{FF2B5EF4-FFF2-40B4-BE49-F238E27FC236}">
                  <a16:creationId xmlns:a16="http://schemas.microsoft.com/office/drawing/2014/main" id="{627EDF13-A018-9945-B1E6-15AF902CD22E}"/>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0" name="図形グループ 67">
              <a:extLst>
                <a:ext uri="{FF2B5EF4-FFF2-40B4-BE49-F238E27FC236}">
                  <a16:creationId xmlns:a16="http://schemas.microsoft.com/office/drawing/2014/main" id="{ADFE35A8-9847-6549-AD10-5BF18A8923D1}"/>
                </a:ext>
              </a:extLst>
            </p:cNvPr>
            <p:cNvGrpSpPr/>
            <p:nvPr/>
          </p:nvGrpSpPr>
          <p:grpSpPr>
            <a:xfrm>
              <a:off x="1476859" y="1628976"/>
              <a:ext cx="72008" cy="431383"/>
              <a:chOff x="1475656" y="1633975"/>
              <a:chExt cx="72008" cy="431383"/>
            </a:xfrm>
          </p:grpSpPr>
          <p:sp>
            <p:nvSpPr>
              <p:cNvPr id="227" name="正方形/長方形 226">
                <a:extLst>
                  <a:ext uri="{FF2B5EF4-FFF2-40B4-BE49-F238E27FC236}">
                    <a16:creationId xmlns:a16="http://schemas.microsoft.com/office/drawing/2014/main" id="{A247D9BB-10C0-9149-834C-81BDA072B84C}"/>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a:extLst>
                  <a:ext uri="{FF2B5EF4-FFF2-40B4-BE49-F238E27FC236}">
                    <a16:creationId xmlns:a16="http://schemas.microsoft.com/office/drawing/2014/main" id="{8973EBC1-82D0-7F4B-8608-37D53D9EA5BC}"/>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a:extLst>
                  <a:ext uri="{FF2B5EF4-FFF2-40B4-BE49-F238E27FC236}">
                    <a16:creationId xmlns:a16="http://schemas.microsoft.com/office/drawing/2014/main" id="{FEE94F65-67C4-454E-BF8D-97D0D7A10D39}"/>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a:extLst>
                  <a:ext uri="{FF2B5EF4-FFF2-40B4-BE49-F238E27FC236}">
                    <a16:creationId xmlns:a16="http://schemas.microsoft.com/office/drawing/2014/main" id="{45462748-341E-0F45-A855-D3FF5526EEF5}"/>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a:extLst>
                  <a:ext uri="{FF2B5EF4-FFF2-40B4-BE49-F238E27FC236}">
                    <a16:creationId xmlns:a16="http://schemas.microsoft.com/office/drawing/2014/main" id="{0DB144FA-DF9A-4D4D-9280-9FA97BC2DA47}"/>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1" name="図形グループ 19">
              <a:extLst>
                <a:ext uri="{FF2B5EF4-FFF2-40B4-BE49-F238E27FC236}">
                  <a16:creationId xmlns:a16="http://schemas.microsoft.com/office/drawing/2014/main" id="{02484208-3C38-954A-9311-D3E89F61FE09}"/>
                </a:ext>
              </a:extLst>
            </p:cNvPr>
            <p:cNvGrpSpPr/>
            <p:nvPr/>
          </p:nvGrpSpPr>
          <p:grpSpPr>
            <a:xfrm>
              <a:off x="1562337" y="1628976"/>
              <a:ext cx="72008" cy="431383"/>
              <a:chOff x="1628056" y="1786375"/>
              <a:chExt cx="72008" cy="431383"/>
            </a:xfrm>
          </p:grpSpPr>
          <p:sp>
            <p:nvSpPr>
              <p:cNvPr id="222" name="正方形/長方形 221">
                <a:extLst>
                  <a:ext uri="{FF2B5EF4-FFF2-40B4-BE49-F238E27FC236}">
                    <a16:creationId xmlns:a16="http://schemas.microsoft.com/office/drawing/2014/main" id="{C99C453D-A59E-E549-9CC0-50B7B57F8C1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a:extLst>
                  <a:ext uri="{FF2B5EF4-FFF2-40B4-BE49-F238E27FC236}">
                    <a16:creationId xmlns:a16="http://schemas.microsoft.com/office/drawing/2014/main" id="{BFD3EF2C-6431-FD4D-8DC5-AF56AECDD33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正方形/長方形 223">
                <a:extLst>
                  <a:ext uri="{FF2B5EF4-FFF2-40B4-BE49-F238E27FC236}">
                    <a16:creationId xmlns:a16="http://schemas.microsoft.com/office/drawing/2014/main" id="{BF8BD94B-48B7-C243-9D62-761D3109A7D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正方形/長方形 224">
                <a:extLst>
                  <a:ext uri="{FF2B5EF4-FFF2-40B4-BE49-F238E27FC236}">
                    <a16:creationId xmlns:a16="http://schemas.microsoft.com/office/drawing/2014/main" id="{BC2EF789-E6AD-CE4A-BACC-7B1D823EA24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6" name="正方形/長方形 225">
                <a:extLst>
                  <a:ext uri="{FF2B5EF4-FFF2-40B4-BE49-F238E27FC236}">
                    <a16:creationId xmlns:a16="http://schemas.microsoft.com/office/drawing/2014/main" id="{86570E48-41A3-A948-B0E1-77E68231195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2" name="図形グループ 26">
              <a:extLst>
                <a:ext uri="{FF2B5EF4-FFF2-40B4-BE49-F238E27FC236}">
                  <a16:creationId xmlns:a16="http://schemas.microsoft.com/office/drawing/2014/main" id="{2EBA39C9-293F-CD48-AF44-2F185A7520D5}"/>
                </a:ext>
              </a:extLst>
            </p:cNvPr>
            <p:cNvGrpSpPr/>
            <p:nvPr/>
          </p:nvGrpSpPr>
          <p:grpSpPr>
            <a:xfrm>
              <a:off x="1775646" y="1628976"/>
              <a:ext cx="72008" cy="431383"/>
              <a:chOff x="1628056" y="1786375"/>
              <a:chExt cx="72008" cy="431383"/>
            </a:xfrm>
          </p:grpSpPr>
          <p:sp>
            <p:nvSpPr>
              <p:cNvPr id="217" name="正方形/長方形 216">
                <a:extLst>
                  <a:ext uri="{FF2B5EF4-FFF2-40B4-BE49-F238E27FC236}">
                    <a16:creationId xmlns:a16="http://schemas.microsoft.com/office/drawing/2014/main" id="{B7397AF3-0B67-FA48-96B0-F07618FE258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a:extLst>
                  <a:ext uri="{FF2B5EF4-FFF2-40B4-BE49-F238E27FC236}">
                    <a16:creationId xmlns:a16="http://schemas.microsoft.com/office/drawing/2014/main" id="{B64D6D03-2090-F64C-B35C-244B2219B7D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a:extLst>
                  <a:ext uri="{FF2B5EF4-FFF2-40B4-BE49-F238E27FC236}">
                    <a16:creationId xmlns:a16="http://schemas.microsoft.com/office/drawing/2014/main" id="{90014F2D-3F3D-D14A-8AB3-5D08EB2D10FC}"/>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a:extLst>
                  <a:ext uri="{FF2B5EF4-FFF2-40B4-BE49-F238E27FC236}">
                    <a16:creationId xmlns:a16="http://schemas.microsoft.com/office/drawing/2014/main" id="{FE81DD2D-8DC8-EE4B-BB3F-7652E1AAAF2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a:extLst>
                  <a:ext uri="{FF2B5EF4-FFF2-40B4-BE49-F238E27FC236}">
                    <a16:creationId xmlns:a16="http://schemas.microsoft.com/office/drawing/2014/main" id="{5BA4F2DC-93D3-A541-A576-55C33E1E03D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3" name="図形グループ 32">
              <a:extLst>
                <a:ext uri="{FF2B5EF4-FFF2-40B4-BE49-F238E27FC236}">
                  <a16:creationId xmlns:a16="http://schemas.microsoft.com/office/drawing/2014/main" id="{7005488F-77C4-934C-BADB-F69B42912119}"/>
                </a:ext>
              </a:extLst>
            </p:cNvPr>
            <p:cNvGrpSpPr/>
            <p:nvPr/>
          </p:nvGrpSpPr>
          <p:grpSpPr>
            <a:xfrm>
              <a:off x="1865042" y="1628976"/>
              <a:ext cx="72008" cy="431383"/>
              <a:chOff x="1628056" y="1786375"/>
              <a:chExt cx="72008" cy="431383"/>
            </a:xfrm>
          </p:grpSpPr>
          <p:sp>
            <p:nvSpPr>
              <p:cNvPr id="212" name="正方形/長方形 211">
                <a:extLst>
                  <a:ext uri="{FF2B5EF4-FFF2-40B4-BE49-F238E27FC236}">
                    <a16:creationId xmlns:a16="http://schemas.microsoft.com/office/drawing/2014/main" id="{C08F1456-C27D-1D43-BD52-2A56EABC346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a:extLst>
                  <a:ext uri="{FF2B5EF4-FFF2-40B4-BE49-F238E27FC236}">
                    <a16:creationId xmlns:a16="http://schemas.microsoft.com/office/drawing/2014/main" id="{552B588B-CA41-4C4B-862A-C56D066D0E3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a:extLst>
                  <a:ext uri="{FF2B5EF4-FFF2-40B4-BE49-F238E27FC236}">
                    <a16:creationId xmlns:a16="http://schemas.microsoft.com/office/drawing/2014/main" id="{BA6DF7F2-1502-924E-8278-085E688B24E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a:extLst>
                  <a:ext uri="{FF2B5EF4-FFF2-40B4-BE49-F238E27FC236}">
                    <a16:creationId xmlns:a16="http://schemas.microsoft.com/office/drawing/2014/main" id="{B812F32A-1D5F-534A-9F56-824F428511C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a:extLst>
                  <a:ext uri="{FF2B5EF4-FFF2-40B4-BE49-F238E27FC236}">
                    <a16:creationId xmlns:a16="http://schemas.microsoft.com/office/drawing/2014/main" id="{650AF835-1E61-084E-B2A6-F9BD03CC0E4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4" name="図形グループ 38">
              <a:extLst>
                <a:ext uri="{FF2B5EF4-FFF2-40B4-BE49-F238E27FC236}">
                  <a16:creationId xmlns:a16="http://schemas.microsoft.com/office/drawing/2014/main" id="{482315DF-F8FB-6D4B-9113-28EA4B258E8C}"/>
                </a:ext>
              </a:extLst>
            </p:cNvPr>
            <p:cNvGrpSpPr/>
            <p:nvPr/>
          </p:nvGrpSpPr>
          <p:grpSpPr>
            <a:xfrm>
              <a:off x="1953945" y="1628976"/>
              <a:ext cx="72008" cy="431383"/>
              <a:chOff x="1628056" y="1786375"/>
              <a:chExt cx="72008" cy="431383"/>
            </a:xfrm>
          </p:grpSpPr>
          <p:sp>
            <p:nvSpPr>
              <p:cNvPr id="207" name="正方形/長方形 206">
                <a:extLst>
                  <a:ext uri="{FF2B5EF4-FFF2-40B4-BE49-F238E27FC236}">
                    <a16:creationId xmlns:a16="http://schemas.microsoft.com/office/drawing/2014/main" id="{C3801943-C013-F844-BE57-AAC16C3C0E6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a:extLst>
                  <a:ext uri="{FF2B5EF4-FFF2-40B4-BE49-F238E27FC236}">
                    <a16:creationId xmlns:a16="http://schemas.microsoft.com/office/drawing/2014/main" id="{980C2FCC-AECB-8B45-8F7E-0082E4B732A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a:extLst>
                  <a:ext uri="{FF2B5EF4-FFF2-40B4-BE49-F238E27FC236}">
                    <a16:creationId xmlns:a16="http://schemas.microsoft.com/office/drawing/2014/main" id="{D7BA4AE5-12EE-5243-9DAB-14C4A06ECD7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a:extLst>
                  <a:ext uri="{FF2B5EF4-FFF2-40B4-BE49-F238E27FC236}">
                    <a16:creationId xmlns:a16="http://schemas.microsoft.com/office/drawing/2014/main" id="{9D17145E-CD5B-2040-89B3-A3688B704A1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正方形/長方形 210">
                <a:extLst>
                  <a:ext uri="{FF2B5EF4-FFF2-40B4-BE49-F238E27FC236}">
                    <a16:creationId xmlns:a16="http://schemas.microsoft.com/office/drawing/2014/main" id="{65274479-5B50-B943-A700-5ED474BFA7D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5" name="図形グループ 44">
              <a:extLst>
                <a:ext uri="{FF2B5EF4-FFF2-40B4-BE49-F238E27FC236}">
                  <a16:creationId xmlns:a16="http://schemas.microsoft.com/office/drawing/2014/main" id="{951DCCE8-62A7-124F-8856-75BFED6C2EFD}"/>
                </a:ext>
              </a:extLst>
            </p:cNvPr>
            <p:cNvGrpSpPr/>
            <p:nvPr/>
          </p:nvGrpSpPr>
          <p:grpSpPr>
            <a:xfrm>
              <a:off x="2043370" y="1628976"/>
              <a:ext cx="72008" cy="431383"/>
              <a:chOff x="1628056" y="1786375"/>
              <a:chExt cx="72008" cy="431383"/>
            </a:xfrm>
          </p:grpSpPr>
          <p:sp>
            <p:nvSpPr>
              <p:cNvPr id="202" name="正方形/長方形 201">
                <a:extLst>
                  <a:ext uri="{FF2B5EF4-FFF2-40B4-BE49-F238E27FC236}">
                    <a16:creationId xmlns:a16="http://schemas.microsoft.com/office/drawing/2014/main" id="{BC68F69A-D2EE-3641-9A37-6A549B73A4C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a:extLst>
                  <a:ext uri="{FF2B5EF4-FFF2-40B4-BE49-F238E27FC236}">
                    <a16:creationId xmlns:a16="http://schemas.microsoft.com/office/drawing/2014/main" id="{29D7B46F-4E7C-F644-9AF4-72A29787CBD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a:extLst>
                  <a:ext uri="{FF2B5EF4-FFF2-40B4-BE49-F238E27FC236}">
                    <a16:creationId xmlns:a16="http://schemas.microsoft.com/office/drawing/2014/main" id="{9440AEC9-B488-F04E-A056-E080CB1D464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a:extLst>
                  <a:ext uri="{FF2B5EF4-FFF2-40B4-BE49-F238E27FC236}">
                    <a16:creationId xmlns:a16="http://schemas.microsoft.com/office/drawing/2014/main" id="{EB205DF8-3109-B343-9B3C-78349F2450A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a:extLst>
                  <a:ext uri="{FF2B5EF4-FFF2-40B4-BE49-F238E27FC236}">
                    <a16:creationId xmlns:a16="http://schemas.microsoft.com/office/drawing/2014/main" id="{D5872750-C37E-BC4A-A685-C36B0234834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6" name="図形グループ 50">
              <a:extLst>
                <a:ext uri="{FF2B5EF4-FFF2-40B4-BE49-F238E27FC236}">
                  <a16:creationId xmlns:a16="http://schemas.microsoft.com/office/drawing/2014/main" id="{DAE4B38E-27B2-5347-AA31-709EC8EF67ED}"/>
                </a:ext>
              </a:extLst>
            </p:cNvPr>
            <p:cNvGrpSpPr/>
            <p:nvPr/>
          </p:nvGrpSpPr>
          <p:grpSpPr>
            <a:xfrm>
              <a:off x="2140645" y="1628976"/>
              <a:ext cx="72008" cy="431383"/>
              <a:chOff x="1628056" y="1786375"/>
              <a:chExt cx="72008" cy="431383"/>
            </a:xfrm>
          </p:grpSpPr>
          <p:sp>
            <p:nvSpPr>
              <p:cNvPr id="197" name="正方形/長方形 196">
                <a:extLst>
                  <a:ext uri="{FF2B5EF4-FFF2-40B4-BE49-F238E27FC236}">
                    <a16:creationId xmlns:a16="http://schemas.microsoft.com/office/drawing/2014/main" id="{1D36FA79-7047-DE48-AD2F-13EB22EE19F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a:extLst>
                  <a:ext uri="{FF2B5EF4-FFF2-40B4-BE49-F238E27FC236}">
                    <a16:creationId xmlns:a16="http://schemas.microsoft.com/office/drawing/2014/main" id="{58A9A35D-830A-3A4C-B8C1-F80BEA07956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a:extLst>
                  <a:ext uri="{FF2B5EF4-FFF2-40B4-BE49-F238E27FC236}">
                    <a16:creationId xmlns:a16="http://schemas.microsoft.com/office/drawing/2014/main" id="{A2501C95-1957-0949-85B6-3C034210A4C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a:extLst>
                  <a:ext uri="{FF2B5EF4-FFF2-40B4-BE49-F238E27FC236}">
                    <a16:creationId xmlns:a16="http://schemas.microsoft.com/office/drawing/2014/main" id="{786CF997-6307-214C-8AA1-FD7B535A69F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a:extLst>
                  <a:ext uri="{FF2B5EF4-FFF2-40B4-BE49-F238E27FC236}">
                    <a16:creationId xmlns:a16="http://schemas.microsoft.com/office/drawing/2014/main" id="{FA6EB1B2-A783-C44A-906F-BE16BA42629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56">
              <a:extLst>
                <a:ext uri="{FF2B5EF4-FFF2-40B4-BE49-F238E27FC236}">
                  <a16:creationId xmlns:a16="http://schemas.microsoft.com/office/drawing/2014/main" id="{0C0D1ADB-59AD-2C41-83CB-144CA594AF51}"/>
                </a:ext>
              </a:extLst>
            </p:cNvPr>
            <p:cNvGrpSpPr/>
            <p:nvPr/>
          </p:nvGrpSpPr>
          <p:grpSpPr>
            <a:xfrm>
              <a:off x="2232968" y="1628976"/>
              <a:ext cx="72008" cy="431383"/>
              <a:chOff x="1628056" y="1786375"/>
              <a:chExt cx="72008" cy="431383"/>
            </a:xfrm>
          </p:grpSpPr>
          <p:sp>
            <p:nvSpPr>
              <p:cNvPr id="192" name="正方形/長方形 191">
                <a:extLst>
                  <a:ext uri="{FF2B5EF4-FFF2-40B4-BE49-F238E27FC236}">
                    <a16:creationId xmlns:a16="http://schemas.microsoft.com/office/drawing/2014/main" id="{755A8DCF-D28E-754B-87A8-AA123E1EAF9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正方形/長方形 192">
                <a:extLst>
                  <a:ext uri="{FF2B5EF4-FFF2-40B4-BE49-F238E27FC236}">
                    <a16:creationId xmlns:a16="http://schemas.microsoft.com/office/drawing/2014/main" id="{0055A283-B059-3046-8D08-1E742F6D6E1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a:extLst>
                  <a:ext uri="{FF2B5EF4-FFF2-40B4-BE49-F238E27FC236}">
                    <a16:creationId xmlns:a16="http://schemas.microsoft.com/office/drawing/2014/main" id="{96AECA21-AFC7-6B4A-9571-DCBE092706D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a:extLst>
                  <a:ext uri="{FF2B5EF4-FFF2-40B4-BE49-F238E27FC236}">
                    <a16:creationId xmlns:a16="http://schemas.microsoft.com/office/drawing/2014/main" id="{502F444F-BE88-C84F-9755-8281EEC4A324}"/>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a:extLst>
                  <a:ext uri="{FF2B5EF4-FFF2-40B4-BE49-F238E27FC236}">
                    <a16:creationId xmlns:a16="http://schemas.microsoft.com/office/drawing/2014/main" id="{EA105CDB-DC93-2945-8847-EB259B99F0B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8" name="正方形/長方形 187">
              <a:extLst>
                <a:ext uri="{FF2B5EF4-FFF2-40B4-BE49-F238E27FC236}">
                  <a16:creationId xmlns:a16="http://schemas.microsoft.com/office/drawing/2014/main" id="{5131DA7F-693A-8A4A-B49F-87AE3173D310}"/>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正方形/長方形 188">
              <a:extLst>
                <a:ext uri="{FF2B5EF4-FFF2-40B4-BE49-F238E27FC236}">
                  <a16:creationId xmlns:a16="http://schemas.microsoft.com/office/drawing/2014/main" id="{45C4D335-5F00-2448-8FE3-F2482F2BD484}"/>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a:extLst>
                <a:ext uri="{FF2B5EF4-FFF2-40B4-BE49-F238E27FC236}">
                  <a16:creationId xmlns:a16="http://schemas.microsoft.com/office/drawing/2014/main" id="{531FE694-AE42-A94E-8781-036111FC6B27}"/>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a:extLst>
                <a:ext uri="{FF2B5EF4-FFF2-40B4-BE49-F238E27FC236}">
                  <a16:creationId xmlns:a16="http://schemas.microsoft.com/office/drawing/2014/main" id="{28388551-1A56-644D-B4E0-F386C07FD7D2}"/>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2" name="図形グループ 68">
            <a:extLst>
              <a:ext uri="{FF2B5EF4-FFF2-40B4-BE49-F238E27FC236}">
                <a16:creationId xmlns:a16="http://schemas.microsoft.com/office/drawing/2014/main" id="{E5790909-9ED2-2543-B3D0-AAB30B4081D5}"/>
              </a:ext>
            </a:extLst>
          </p:cNvPr>
          <p:cNvGrpSpPr/>
          <p:nvPr/>
        </p:nvGrpSpPr>
        <p:grpSpPr>
          <a:xfrm>
            <a:off x="4057056" y="3540139"/>
            <a:ext cx="889339" cy="360225"/>
            <a:chOff x="1215478" y="1519003"/>
            <a:chExt cx="1646372" cy="666966"/>
          </a:xfrm>
        </p:grpSpPr>
        <p:sp>
          <p:nvSpPr>
            <p:cNvPr id="233" name="正方形/長方形 232">
              <a:extLst>
                <a:ext uri="{FF2B5EF4-FFF2-40B4-BE49-F238E27FC236}">
                  <a16:creationId xmlns:a16="http://schemas.microsoft.com/office/drawing/2014/main" id="{CF1E93FD-85DB-BA4B-BAD3-F7B1BADA7C2C}"/>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4" name="図形グループ 67">
              <a:extLst>
                <a:ext uri="{FF2B5EF4-FFF2-40B4-BE49-F238E27FC236}">
                  <a16:creationId xmlns:a16="http://schemas.microsoft.com/office/drawing/2014/main" id="{FB938F25-B7CF-DF4F-B992-FE43AA6BE2A1}"/>
                </a:ext>
              </a:extLst>
            </p:cNvPr>
            <p:cNvGrpSpPr/>
            <p:nvPr/>
          </p:nvGrpSpPr>
          <p:grpSpPr>
            <a:xfrm>
              <a:off x="1476859" y="1628976"/>
              <a:ext cx="72008" cy="431383"/>
              <a:chOff x="1475656" y="1633975"/>
              <a:chExt cx="72008" cy="431383"/>
            </a:xfrm>
          </p:grpSpPr>
          <p:sp>
            <p:nvSpPr>
              <p:cNvPr id="281" name="正方形/長方形 280">
                <a:extLst>
                  <a:ext uri="{FF2B5EF4-FFF2-40B4-BE49-F238E27FC236}">
                    <a16:creationId xmlns:a16="http://schemas.microsoft.com/office/drawing/2014/main" id="{78555ABB-9CEE-D24A-83AE-70A20DA65CE3}"/>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正方形/長方形 281">
                <a:extLst>
                  <a:ext uri="{FF2B5EF4-FFF2-40B4-BE49-F238E27FC236}">
                    <a16:creationId xmlns:a16="http://schemas.microsoft.com/office/drawing/2014/main" id="{9524F1E2-57E4-814C-9EB5-C7E68B90B108}"/>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正方形/長方形 282">
                <a:extLst>
                  <a:ext uri="{FF2B5EF4-FFF2-40B4-BE49-F238E27FC236}">
                    <a16:creationId xmlns:a16="http://schemas.microsoft.com/office/drawing/2014/main" id="{04EC7FA6-D13E-BE4D-90AC-001BAE26F3A3}"/>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正方形/長方形 283">
                <a:extLst>
                  <a:ext uri="{FF2B5EF4-FFF2-40B4-BE49-F238E27FC236}">
                    <a16:creationId xmlns:a16="http://schemas.microsoft.com/office/drawing/2014/main" id="{FD39818C-0CEC-CC49-B561-9895267C02F9}"/>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a:extLst>
                  <a:ext uri="{FF2B5EF4-FFF2-40B4-BE49-F238E27FC236}">
                    <a16:creationId xmlns:a16="http://schemas.microsoft.com/office/drawing/2014/main" id="{E3E25FEF-49EA-EE43-BD43-EABCF1F2BCDB}"/>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5" name="図形グループ 19">
              <a:extLst>
                <a:ext uri="{FF2B5EF4-FFF2-40B4-BE49-F238E27FC236}">
                  <a16:creationId xmlns:a16="http://schemas.microsoft.com/office/drawing/2014/main" id="{EA59244D-C227-8146-AABB-AF269EA930D6}"/>
                </a:ext>
              </a:extLst>
            </p:cNvPr>
            <p:cNvGrpSpPr/>
            <p:nvPr/>
          </p:nvGrpSpPr>
          <p:grpSpPr>
            <a:xfrm>
              <a:off x="1562337" y="1628976"/>
              <a:ext cx="72008" cy="431383"/>
              <a:chOff x="1628056" y="1786375"/>
              <a:chExt cx="72008" cy="431383"/>
            </a:xfrm>
          </p:grpSpPr>
          <p:sp>
            <p:nvSpPr>
              <p:cNvPr id="276" name="正方形/長方形 275">
                <a:extLst>
                  <a:ext uri="{FF2B5EF4-FFF2-40B4-BE49-F238E27FC236}">
                    <a16:creationId xmlns:a16="http://schemas.microsoft.com/office/drawing/2014/main" id="{CCBFEB61-A4F0-D149-AE11-7C7C94F58F9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正方形/長方形 276">
                <a:extLst>
                  <a:ext uri="{FF2B5EF4-FFF2-40B4-BE49-F238E27FC236}">
                    <a16:creationId xmlns:a16="http://schemas.microsoft.com/office/drawing/2014/main" id="{A36342E1-8FB2-7E41-8FD9-BC3468FE7B0F}"/>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8" name="正方形/長方形 277">
                <a:extLst>
                  <a:ext uri="{FF2B5EF4-FFF2-40B4-BE49-F238E27FC236}">
                    <a16:creationId xmlns:a16="http://schemas.microsoft.com/office/drawing/2014/main" id="{FE9340A8-5202-8540-AE60-7DC1F9C1253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正方形/長方形 278">
                <a:extLst>
                  <a:ext uri="{FF2B5EF4-FFF2-40B4-BE49-F238E27FC236}">
                    <a16:creationId xmlns:a16="http://schemas.microsoft.com/office/drawing/2014/main" id="{B35D1315-36F8-FA42-A7EC-83FBDF05E842}"/>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0" name="正方形/長方形 279">
                <a:extLst>
                  <a:ext uri="{FF2B5EF4-FFF2-40B4-BE49-F238E27FC236}">
                    <a16:creationId xmlns:a16="http://schemas.microsoft.com/office/drawing/2014/main" id="{D9EC4B71-DFE8-0D4D-9B08-EF0F0C35237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6" name="図形グループ 26">
              <a:extLst>
                <a:ext uri="{FF2B5EF4-FFF2-40B4-BE49-F238E27FC236}">
                  <a16:creationId xmlns:a16="http://schemas.microsoft.com/office/drawing/2014/main" id="{3B23962F-8A48-AC44-9282-5F54530A144B}"/>
                </a:ext>
              </a:extLst>
            </p:cNvPr>
            <p:cNvGrpSpPr/>
            <p:nvPr/>
          </p:nvGrpSpPr>
          <p:grpSpPr>
            <a:xfrm>
              <a:off x="1775646" y="1628976"/>
              <a:ext cx="72008" cy="431383"/>
              <a:chOff x="1628056" y="1786375"/>
              <a:chExt cx="72008" cy="431383"/>
            </a:xfrm>
          </p:grpSpPr>
          <p:sp>
            <p:nvSpPr>
              <p:cNvPr id="271" name="正方形/長方形 270">
                <a:extLst>
                  <a:ext uri="{FF2B5EF4-FFF2-40B4-BE49-F238E27FC236}">
                    <a16:creationId xmlns:a16="http://schemas.microsoft.com/office/drawing/2014/main" id="{2DB04CA6-A98F-6341-8936-3D9315F90D2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a:extLst>
                  <a:ext uri="{FF2B5EF4-FFF2-40B4-BE49-F238E27FC236}">
                    <a16:creationId xmlns:a16="http://schemas.microsoft.com/office/drawing/2014/main" id="{A05A0419-7569-0E4D-8D18-4781EB0DD65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a:extLst>
                  <a:ext uri="{FF2B5EF4-FFF2-40B4-BE49-F238E27FC236}">
                    <a16:creationId xmlns:a16="http://schemas.microsoft.com/office/drawing/2014/main" id="{2DF805FD-E919-8849-B684-AC3CB488604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正方形/長方形 273">
                <a:extLst>
                  <a:ext uri="{FF2B5EF4-FFF2-40B4-BE49-F238E27FC236}">
                    <a16:creationId xmlns:a16="http://schemas.microsoft.com/office/drawing/2014/main" id="{68444447-665E-CE42-98BA-A80EDBDB695B}"/>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5" name="正方形/長方形 274">
                <a:extLst>
                  <a:ext uri="{FF2B5EF4-FFF2-40B4-BE49-F238E27FC236}">
                    <a16:creationId xmlns:a16="http://schemas.microsoft.com/office/drawing/2014/main" id="{B47C7220-CD94-FE4F-844B-AEE02295195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7" name="図形グループ 32">
              <a:extLst>
                <a:ext uri="{FF2B5EF4-FFF2-40B4-BE49-F238E27FC236}">
                  <a16:creationId xmlns:a16="http://schemas.microsoft.com/office/drawing/2014/main" id="{1200D4EB-44F4-9144-B10F-CFD27E030421}"/>
                </a:ext>
              </a:extLst>
            </p:cNvPr>
            <p:cNvGrpSpPr/>
            <p:nvPr/>
          </p:nvGrpSpPr>
          <p:grpSpPr>
            <a:xfrm>
              <a:off x="1865042" y="1628976"/>
              <a:ext cx="72008" cy="431383"/>
              <a:chOff x="1628056" y="1786375"/>
              <a:chExt cx="72008" cy="431383"/>
            </a:xfrm>
          </p:grpSpPr>
          <p:sp>
            <p:nvSpPr>
              <p:cNvPr id="266" name="正方形/長方形 265">
                <a:extLst>
                  <a:ext uri="{FF2B5EF4-FFF2-40B4-BE49-F238E27FC236}">
                    <a16:creationId xmlns:a16="http://schemas.microsoft.com/office/drawing/2014/main" id="{DDCEB98F-CEFB-C74B-AFE1-921E8F0B1E7D}"/>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a:extLst>
                  <a:ext uri="{FF2B5EF4-FFF2-40B4-BE49-F238E27FC236}">
                    <a16:creationId xmlns:a16="http://schemas.microsoft.com/office/drawing/2014/main" id="{B0512881-C823-4042-8E53-3263AEE5792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a:extLst>
                  <a:ext uri="{FF2B5EF4-FFF2-40B4-BE49-F238E27FC236}">
                    <a16:creationId xmlns:a16="http://schemas.microsoft.com/office/drawing/2014/main" id="{B4C40EE7-D44A-114A-998E-79FA1CC31AA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a:extLst>
                  <a:ext uri="{FF2B5EF4-FFF2-40B4-BE49-F238E27FC236}">
                    <a16:creationId xmlns:a16="http://schemas.microsoft.com/office/drawing/2014/main" id="{7062A492-5A4A-E442-9DA4-53EBBEDFEEA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a:extLst>
                  <a:ext uri="{FF2B5EF4-FFF2-40B4-BE49-F238E27FC236}">
                    <a16:creationId xmlns:a16="http://schemas.microsoft.com/office/drawing/2014/main" id="{1EA8FFA9-43B9-4345-A4DF-110D82FB46F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8" name="図形グループ 38">
              <a:extLst>
                <a:ext uri="{FF2B5EF4-FFF2-40B4-BE49-F238E27FC236}">
                  <a16:creationId xmlns:a16="http://schemas.microsoft.com/office/drawing/2014/main" id="{B9DD0034-DD31-1843-8335-57603940A65B}"/>
                </a:ext>
              </a:extLst>
            </p:cNvPr>
            <p:cNvGrpSpPr/>
            <p:nvPr/>
          </p:nvGrpSpPr>
          <p:grpSpPr>
            <a:xfrm>
              <a:off x="1953945" y="1628976"/>
              <a:ext cx="72008" cy="431383"/>
              <a:chOff x="1628056" y="1786375"/>
              <a:chExt cx="72008" cy="431383"/>
            </a:xfrm>
          </p:grpSpPr>
          <p:sp>
            <p:nvSpPr>
              <p:cNvPr id="261" name="正方形/長方形 260">
                <a:extLst>
                  <a:ext uri="{FF2B5EF4-FFF2-40B4-BE49-F238E27FC236}">
                    <a16:creationId xmlns:a16="http://schemas.microsoft.com/office/drawing/2014/main" id="{22C6563D-CC10-D843-AE0E-7014844BFCA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a:extLst>
                  <a:ext uri="{FF2B5EF4-FFF2-40B4-BE49-F238E27FC236}">
                    <a16:creationId xmlns:a16="http://schemas.microsoft.com/office/drawing/2014/main" id="{47377634-E969-2348-AD02-2C3F7E2540A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正方形/長方形 262">
                <a:extLst>
                  <a:ext uri="{FF2B5EF4-FFF2-40B4-BE49-F238E27FC236}">
                    <a16:creationId xmlns:a16="http://schemas.microsoft.com/office/drawing/2014/main" id="{AE570666-832F-6E45-92F1-8EA06B5E713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a:extLst>
                  <a:ext uri="{FF2B5EF4-FFF2-40B4-BE49-F238E27FC236}">
                    <a16:creationId xmlns:a16="http://schemas.microsoft.com/office/drawing/2014/main" id="{3F250BC7-6FCD-CC4C-AC19-39BE826C484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正方形/長方形 264">
                <a:extLst>
                  <a:ext uri="{FF2B5EF4-FFF2-40B4-BE49-F238E27FC236}">
                    <a16:creationId xmlns:a16="http://schemas.microsoft.com/office/drawing/2014/main" id="{6A8187B2-84FE-064E-B888-E72361E8C156}"/>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9" name="図形グループ 44">
              <a:extLst>
                <a:ext uri="{FF2B5EF4-FFF2-40B4-BE49-F238E27FC236}">
                  <a16:creationId xmlns:a16="http://schemas.microsoft.com/office/drawing/2014/main" id="{BE77A881-497C-7D43-BAA5-58B71AD59675}"/>
                </a:ext>
              </a:extLst>
            </p:cNvPr>
            <p:cNvGrpSpPr/>
            <p:nvPr/>
          </p:nvGrpSpPr>
          <p:grpSpPr>
            <a:xfrm>
              <a:off x="2043370" y="1628976"/>
              <a:ext cx="72008" cy="431383"/>
              <a:chOff x="1628056" y="1786375"/>
              <a:chExt cx="72008" cy="431383"/>
            </a:xfrm>
          </p:grpSpPr>
          <p:sp>
            <p:nvSpPr>
              <p:cNvPr id="256" name="正方形/長方形 255">
                <a:extLst>
                  <a:ext uri="{FF2B5EF4-FFF2-40B4-BE49-F238E27FC236}">
                    <a16:creationId xmlns:a16="http://schemas.microsoft.com/office/drawing/2014/main" id="{B796D64B-1C42-474A-983F-D706ED6B5FF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a:extLst>
                  <a:ext uri="{FF2B5EF4-FFF2-40B4-BE49-F238E27FC236}">
                    <a16:creationId xmlns:a16="http://schemas.microsoft.com/office/drawing/2014/main" id="{E5319669-CBC7-9441-9533-221747C6776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正方形/長方形 257">
                <a:extLst>
                  <a:ext uri="{FF2B5EF4-FFF2-40B4-BE49-F238E27FC236}">
                    <a16:creationId xmlns:a16="http://schemas.microsoft.com/office/drawing/2014/main" id="{BC00FBDA-12B6-E840-8E1F-D94825CC3456}"/>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正方形/長方形 258">
                <a:extLst>
                  <a:ext uri="{FF2B5EF4-FFF2-40B4-BE49-F238E27FC236}">
                    <a16:creationId xmlns:a16="http://schemas.microsoft.com/office/drawing/2014/main" id="{EBB80F87-9E7E-2D46-82BE-34B48E10C3A2}"/>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正方形/長方形 259">
                <a:extLst>
                  <a:ext uri="{FF2B5EF4-FFF2-40B4-BE49-F238E27FC236}">
                    <a16:creationId xmlns:a16="http://schemas.microsoft.com/office/drawing/2014/main" id="{F2F096AC-7737-1747-94A1-4D5F6600F84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0" name="図形グループ 50">
              <a:extLst>
                <a:ext uri="{FF2B5EF4-FFF2-40B4-BE49-F238E27FC236}">
                  <a16:creationId xmlns:a16="http://schemas.microsoft.com/office/drawing/2014/main" id="{849989C3-51ED-6B4A-A3FC-251AFC434AB8}"/>
                </a:ext>
              </a:extLst>
            </p:cNvPr>
            <p:cNvGrpSpPr/>
            <p:nvPr/>
          </p:nvGrpSpPr>
          <p:grpSpPr>
            <a:xfrm>
              <a:off x="2140645" y="1628976"/>
              <a:ext cx="72008" cy="431383"/>
              <a:chOff x="1628056" y="1786375"/>
              <a:chExt cx="72008" cy="431383"/>
            </a:xfrm>
          </p:grpSpPr>
          <p:sp>
            <p:nvSpPr>
              <p:cNvPr id="251" name="正方形/長方形 250">
                <a:extLst>
                  <a:ext uri="{FF2B5EF4-FFF2-40B4-BE49-F238E27FC236}">
                    <a16:creationId xmlns:a16="http://schemas.microsoft.com/office/drawing/2014/main" id="{C89684D8-1B2A-2949-9F88-0CF7020FE7CB}"/>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正方形/長方形 251">
                <a:extLst>
                  <a:ext uri="{FF2B5EF4-FFF2-40B4-BE49-F238E27FC236}">
                    <a16:creationId xmlns:a16="http://schemas.microsoft.com/office/drawing/2014/main" id="{E39BD793-3E57-A545-9270-FA408DF5B0E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正方形/長方形 252">
                <a:extLst>
                  <a:ext uri="{FF2B5EF4-FFF2-40B4-BE49-F238E27FC236}">
                    <a16:creationId xmlns:a16="http://schemas.microsoft.com/office/drawing/2014/main" id="{69A3A496-CE03-AD45-A8A6-A517305DCFBC}"/>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a:extLst>
                  <a:ext uri="{FF2B5EF4-FFF2-40B4-BE49-F238E27FC236}">
                    <a16:creationId xmlns:a16="http://schemas.microsoft.com/office/drawing/2014/main" id="{2B34824F-6725-C648-846E-B5AA1EDA9D5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正方形/長方形 254">
                <a:extLst>
                  <a:ext uri="{FF2B5EF4-FFF2-40B4-BE49-F238E27FC236}">
                    <a16:creationId xmlns:a16="http://schemas.microsoft.com/office/drawing/2014/main" id="{4F7D31B2-C688-284B-8164-8893E834CA7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1" name="図形グループ 56">
              <a:extLst>
                <a:ext uri="{FF2B5EF4-FFF2-40B4-BE49-F238E27FC236}">
                  <a16:creationId xmlns:a16="http://schemas.microsoft.com/office/drawing/2014/main" id="{ECA54E2B-D309-3640-A033-A76B06CE118C}"/>
                </a:ext>
              </a:extLst>
            </p:cNvPr>
            <p:cNvGrpSpPr/>
            <p:nvPr/>
          </p:nvGrpSpPr>
          <p:grpSpPr>
            <a:xfrm>
              <a:off x="2232968" y="1628976"/>
              <a:ext cx="72008" cy="431383"/>
              <a:chOff x="1628056" y="1786375"/>
              <a:chExt cx="72008" cy="431383"/>
            </a:xfrm>
          </p:grpSpPr>
          <p:sp>
            <p:nvSpPr>
              <p:cNvPr id="246" name="正方形/長方形 245">
                <a:extLst>
                  <a:ext uri="{FF2B5EF4-FFF2-40B4-BE49-F238E27FC236}">
                    <a16:creationId xmlns:a16="http://schemas.microsoft.com/office/drawing/2014/main" id="{EB5456B9-E01E-0A4A-BFE9-8EDA619D8D9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a:extLst>
                  <a:ext uri="{FF2B5EF4-FFF2-40B4-BE49-F238E27FC236}">
                    <a16:creationId xmlns:a16="http://schemas.microsoft.com/office/drawing/2014/main" id="{BDB9252B-DCC0-7A49-B9BC-74B4D864762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a:extLst>
                  <a:ext uri="{FF2B5EF4-FFF2-40B4-BE49-F238E27FC236}">
                    <a16:creationId xmlns:a16="http://schemas.microsoft.com/office/drawing/2014/main" id="{7B11E9CA-81F5-5D42-96B3-1E5E9C02260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a:extLst>
                  <a:ext uri="{FF2B5EF4-FFF2-40B4-BE49-F238E27FC236}">
                    <a16:creationId xmlns:a16="http://schemas.microsoft.com/office/drawing/2014/main" id="{83AB83F6-83D7-7245-BC43-38D66EF68B9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a:extLst>
                  <a:ext uri="{FF2B5EF4-FFF2-40B4-BE49-F238E27FC236}">
                    <a16:creationId xmlns:a16="http://schemas.microsoft.com/office/drawing/2014/main" id="{8A7F7493-281B-F145-8937-25E441379B8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2" name="正方形/長方形 241">
              <a:extLst>
                <a:ext uri="{FF2B5EF4-FFF2-40B4-BE49-F238E27FC236}">
                  <a16:creationId xmlns:a16="http://schemas.microsoft.com/office/drawing/2014/main" id="{712C9A40-C8E0-1245-9008-BDFD7F62FDC5}"/>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a:extLst>
                <a:ext uri="{FF2B5EF4-FFF2-40B4-BE49-F238E27FC236}">
                  <a16:creationId xmlns:a16="http://schemas.microsoft.com/office/drawing/2014/main" id="{F4F24B8C-D07F-7C46-B4E8-D239E5062308}"/>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a:extLst>
                <a:ext uri="{FF2B5EF4-FFF2-40B4-BE49-F238E27FC236}">
                  <a16:creationId xmlns:a16="http://schemas.microsoft.com/office/drawing/2014/main" id="{88164FEE-9ECE-FA49-8F52-3B36B375C748}"/>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正方形/長方形 244">
              <a:extLst>
                <a:ext uri="{FF2B5EF4-FFF2-40B4-BE49-F238E27FC236}">
                  <a16:creationId xmlns:a16="http://schemas.microsoft.com/office/drawing/2014/main" id="{E0E4FF72-38C4-FB48-8281-28CF898715D9}"/>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6" name="図形グループ 68">
            <a:extLst>
              <a:ext uri="{FF2B5EF4-FFF2-40B4-BE49-F238E27FC236}">
                <a16:creationId xmlns:a16="http://schemas.microsoft.com/office/drawing/2014/main" id="{473C3C92-610D-9C43-87E5-31ABE5FE3C6B}"/>
              </a:ext>
            </a:extLst>
          </p:cNvPr>
          <p:cNvGrpSpPr/>
          <p:nvPr/>
        </p:nvGrpSpPr>
        <p:grpSpPr>
          <a:xfrm>
            <a:off x="4057055" y="3150215"/>
            <a:ext cx="889339" cy="360225"/>
            <a:chOff x="1215478" y="1519003"/>
            <a:chExt cx="1646372" cy="666966"/>
          </a:xfrm>
        </p:grpSpPr>
        <p:sp>
          <p:nvSpPr>
            <p:cNvPr id="287" name="正方形/長方形 286">
              <a:extLst>
                <a:ext uri="{FF2B5EF4-FFF2-40B4-BE49-F238E27FC236}">
                  <a16:creationId xmlns:a16="http://schemas.microsoft.com/office/drawing/2014/main" id="{634CB848-E5C0-6B4E-B208-E4A9AB132D78}"/>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8" name="図形グループ 67">
              <a:extLst>
                <a:ext uri="{FF2B5EF4-FFF2-40B4-BE49-F238E27FC236}">
                  <a16:creationId xmlns:a16="http://schemas.microsoft.com/office/drawing/2014/main" id="{869D4114-A657-7B4F-8B0D-BA0945F93AC9}"/>
                </a:ext>
              </a:extLst>
            </p:cNvPr>
            <p:cNvGrpSpPr/>
            <p:nvPr/>
          </p:nvGrpSpPr>
          <p:grpSpPr>
            <a:xfrm>
              <a:off x="1476859" y="1628976"/>
              <a:ext cx="72008" cy="431383"/>
              <a:chOff x="1475656" y="1633975"/>
              <a:chExt cx="72008" cy="431383"/>
            </a:xfrm>
          </p:grpSpPr>
          <p:sp>
            <p:nvSpPr>
              <p:cNvPr id="335" name="正方形/長方形 334">
                <a:extLst>
                  <a:ext uri="{FF2B5EF4-FFF2-40B4-BE49-F238E27FC236}">
                    <a16:creationId xmlns:a16="http://schemas.microsoft.com/office/drawing/2014/main" id="{766DA661-A119-474B-9095-25E50EA80B72}"/>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6" name="正方形/長方形 335">
                <a:extLst>
                  <a:ext uri="{FF2B5EF4-FFF2-40B4-BE49-F238E27FC236}">
                    <a16:creationId xmlns:a16="http://schemas.microsoft.com/office/drawing/2014/main" id="{55BEFD0F-466C-1046-8EB5-E3D1E3D55EB2}"/>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7" name="正方形/長方形 336">
                <a:extLst>
                  <a:ext uri="{FF2B5EF4-FFF2-40B4-BE49-F238E27FC236}">
                    <a16:creationId xmlns:a16="http://schemas.microsoft.com/office/drawing/2014/main" id="{53FD02DA-096E-DD4A-BDE2-29F6D522C1F8}"/>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正方形/長方形 337">
                <a:extLst>
                  <a:ext uri="{FF2B5EF4-FFF2-40B4-BE49-F238E27FC236}">
                    <a16:creationId xmlns:a16="http://schemas.microsoft.com/office/drawing/2014/main" id="{A34FF004-1F83-064E-9FF7-F2B7B53947D6}"/>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9" name="正方形/長方形 338">
                <a:extLst>
                  <a:ext uri="{FF2B5EF4-FFF2-40B4-BE49-F238E27FC236}">
                    <a16:creationId xmlns:a16="http://schemas.microsoft.com/office/drawing/2014/main" id="{E248BCA1-51EB-A04E-8EC9-B7CC1771BA8C}"/>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9" name="図形グループ 19">
              <a:extLst>
                <a:ext uri="{FF2B5EF4-FFF2-40B4-BE49-F238E27FC236}">
                  <a16:creationId xmlns:a16="http://schemas.microsoft.com/office/drawing/2014/main" id="{278A34AA-070A-6F45-A106-77135F9E2C87}"/>
                </a:ext>
              </a:extLst>
            </p:cNvPr>
            <p:cNvGrpSpPr/>
            <p:nvPr/>
          </p:nvGrpSpPr>
          <p:grpSpPr>
            <a:xfrm>
              <a:off x="1562337" y="1628976"/>
              <a:ext cx="72008" cy="431383"/>
              <a:chOff x="1628056" y="1786375"/>
              <a:chExt cx="72008" cy="431383"/>
            </a:xfrm>
          </p:grpSpPr>
          <p:sp>
            <p:nvSpPr>
              <p:cNvPr id="330" name="正方形/長方形 329">
                <a:extLst>
                  <a:ext uri="{FF2B5EF4-FFF2-40B4-BE49-F238E27FC236}">
                    <a16:creationId xmlns:a16="http://schemas.microsoft.com/office/drawing/2014/main" id="{1813019B-992F-7049-B7ED-251999A7231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正方形/長方形 330">
                <a:extLst>
                  <a:ext uri="{FF2B5EF4-FFF2-40B4-BE49-F238E27FC236}">
                    <a16:creationId xmlns:a16="http://schemas.microsoft.com/office/drawing/2014/main" id="{38AF193D-FCEA-014B-9E18-2CF1DDFD30A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2" name="正方形/長方形 331">
                <a:extLst>
                  <a:ext uri="{FF2B5EF4-FFF2-40B4-BE49-F238E27FC236}">
                    <a16:creationId xmlns:a16="http://schemas.microsoft.com/office/drawing/2014/main" id="{10A548FB-D9F7-A547-9EF8-526545EB76C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3" name="正方形/長方形 332">
                <a:extLst>
                  <a:ext uri="{FF2B5EF4-FFF2-40B4-BE49-F238E27FC236}">
                    <a16:creationId xmlns:a16="http://schemas.microsoft.com/office/drawing/2014/main" id="{70FDE395-E759-E94B-86CE-3E1280A0A31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4" name="正方形/長方形 333">
                <a:extLst>
                  <a:ext uri="{FF2B5EF4-FFF2-40B4-BE49-F238E27FC236}">
                    <a16:creationId xmlns:a16="http://schemas.microsoft.com/office/drawing/2014/main" id="{6EA7F83F-B3D9-574D-8414-08DF5F23DC5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0" name="図形グループ 26">
              <a:extLst>
                <a:ext uri="{FF2B5EF4-FFF2-40B4-BE49-F238E27FC236}">
                  <a16:creationId xmlns:a16="http://schemas.microsoft.com/office/drawing/2014/main" id="{724BA47B-D24A-8041-8223-B13C5931339B}"/>
                </a:ext>
              </a:extLst>
            </p:cNvPr>
            <p:cNvGrpSpPr/>
            <p:nvPr/>
          </p:nvGrpSpPr>
          <p:grpSpPr>
            <a:xfrm>
              <a:off x="1775646" y="1628976"/>
              <a:ext cx="72008" cy="431383"/>
              <a:chOff x="1628056" y="1786375"/>
              <a:chExt cx="72008" cy="431383"/>
            </a:xfrm>
          </p:grpSpPr>
          <p:sp>
            <p:nvSpPr>
              <p:cNvPr id="325" name="正方形/長方形 324">
                <a:extLst>
                  <a:ext uri="{FF2B5EF4-FFF2-40B4-BE49-F238E27FC236}">
                    <a16:creationId xmlns:a16="http://schemas.microsoft.com/office/drawing/2014/main" id="{9C13C2A1-563F-C746-BB7B-4E5BF874EBA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正方形/長方形 325">
                <a:extLst>
                  <a:ext uri="{FF2B5EF4-FFF2-40B4-BE49-F238E27FC236}">
                    <a16:creationId xmlns:a16="http://schemas.microsoft.com/office/drawing/2014/main" id="{12C96E72-D11F-5B41-A1F7-618C7DD8F10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7" name="正方形/長方形 326">
                <a:extLst>
                  <a:ext uri="{FF2B5EF4-FFF2-40B4-BE49-F238E27FC236}">
                    <a16:creationId xmlns:a16="http://schemas.microsoft.com/office/drawing/2014/main" id="{9812A039-6E3E-9542-898E-4DCCB829F67D}"/>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正方形/長方形 327">
                <a:extLst>
                  <a:ext uri="{FF2B5EF4-FFF2-40B4-BE49-F238E27FC236}">
                    <a16:creationId xmlns:a16="http://schemas.microsoft.com/office/drawing/2014/main" id="{F01EF804-3E03-594B-945B-4F3BFD5FCAD7}"/>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9" name="正方形/長方形 328">
                <a:extLst>
                  <a:ext uri="{FF2B5EF4-FFF2-40B4-BE49-F238E27FC236}">
                    <a16:creationId xmlns:a16="http://schemas.microsoft.com/office/drawing/2014/main" id="{4766BF74-EF04-7D40-BA38-233C34C9CAD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1" name="図形グループ 32">
              <a:extLst>
                <a:ext uri="{FF2B5EF4-FFF2-40B4-BE49-F238E27FC236}">
                  <a16:creationId xmlns:a16="http://schemas.microsoft.com/office/drawing/2014/main" id="{B217D9E2-474E-F548-951E-6A928EC50877}"/>
                </a:ext>
              </a:extLst>
            </p:cNvPr>
            <p:cNvGrpSpPr/>
            <p:nvPr/>
          </p:nvGrpSpPr>
          <p:grpSpPr>
            <a:xfrm>
              <a:off x="1865042" y="1628976"/>
              <a:ext cx="72008" cy="431383"/>
              <a:chOff x="1628056" y="1786375"/>
              <a:chExt cx="72008" cy="431383"/>
            </a:xfrm>
          </p:grpSpPr>
          <p:sp>
            <p:nvSpPr>
              <p:cNvPr id="320" name="正方形/長方形 319">
                <a:extLst>
                  <a:ext uri="{FF2B5EF4-FFF2-40B4-BE49-F238E27FC236}">
                    <a16:creationId xmlns:a16="http://schemas.microsoft.com/office/drawing/2014/main" id="{A47279BA-10C2-1A41-8DA6-C886D2672F6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正方形/長方形 320">
                <a:extLst>
                  <a:ext uri="{FF2B5EF4-FFF2-40B4-BE49-F238E27FC236}">
                    <a16:creationId xmlns:a16="http://schemas.microsoft.com/office/drawing/2014/main" id="{669A5C1A-A56C-0444-81DE-5D343E4F802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正方形/長方形 321">
                <a:extLst>
                  <a:ext uri="{FF2B5EF4-FFF2-40B4-BE49-F238E27FC236}">
                    <a16:creationId xmlns:a16="http://schemas.microsoft.com/office/drawing/2014/main" id="{668C11A2-E131-EA4E-8777-C0E2B9C1E4D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3" name="正方形/長方形 322">
                <a:extLst>
                  <a:ext uri="{FF2B5EF4-FFF2-40B4-BE49-F238E27FC236}">
                    <a16:creationId xmlns:a16="http://schemas.microsoft.com/office/drawing/2014/main" id="{63CCBF31-C544-9043-BDD7-8FA2B4CCD3B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正方形/長方形 323">
                <a:extLst>
                  <a:ext uri="{FF2B5EF4-FFF2-40B4-BE49-F238E27FC236}">
                    <a16:creationId xmlns:a16="http://schemas.microsoft.com/office/drawing/2014/main" id="{0316D92F-2E49-0040-A5F2-4D221D566ACB}"/>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2" name="図形グループ 38">
              <a:extLst>
                <a:ext uri="{FF2B5EF4-FFF2-40B4-BE49-F238E27FC236}">
                  <a16:creationId xmlns:a16="http://schemas.microsoft.com/office/drawing/2014/main" id="{7336CD23-3749-8F4F-B26A-09C79C244D32}"/>
                </a:ext>
              </a:extLst>
            </p:cNvPr>
            <p:cNvGrpSpPr/>
            <p:nvPr/>
          </p:nvGrpSpPr>
          <p:grpSpPr>
            <a:xfrm>
              <a:off x="1953945" y="1628976"/>
              <a:ext cx="72008" cy="431383"/>
              <a:chOff x="1628056" y="1786375"/>
              <a:chExt cx="72008" cy="431383"/>
            </a:xfrm>
          </p:grpSpPr>
          <p:sp>
            <p:nvSpPr>
              <p:cNvPr id="315" name="正方形/長方形 314">
                <a:extLst>
                  <a:ext uri="{FF2B5EF4-FFF2-40B4-BE49-F238E27FC236}">
                    <a16:creationId xmlns:a16="http://schemas.microsoft.com/office/drawing/2014/main" id="{66280E7A-B349-7447-8816-90D7792B8FE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正方形/長方形 315">
                <a:extLst>
                  <a:ext uri="{FF2B5EF4-FFF2-40B4-BE49-F238E27FC236}">
                    <a16:creationId xmlns:a16="http://schemas.microsoft.com/office/drawing/2014/main" id="{ECDE8C2E-CB80-744B-B93F-77931A901AE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正方形/長方形 316">
                <a:extLst>
                  <a:ext uri="{FF2B5EF4-FFF2-40B4-BE49-F238E27FC236}">
                    <a16:creationId xmlns:a16="http://schemas.microsoft.com/office/drawing/2014/main" id="{3D0489B0-4947-6143-87BB-9E17E506EBC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正方形/長方形 317">
                <a:extLst>
                  <a:ext uri="{FF2B5EF4-FFF2-40B4-BE49-F238E27FC236}">
                    <a16:creationId xmlns:a16="http://schemas.microsoft.com/office/drawing/2014/main" id="{D29ADCF4-2BD7-6B4F-B49A-867E40472F4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9" name="正方形/長方形 318">
                <a:extLst>
                  <a:ext uri="{FF2B5EF4-FFF2-40B4-BE49-F238E27FC236}">
                    <a16:creationId xmlns:a16="http://schemas.microsoft.com/office/drawing/2014/main" id="{3C369C0E-7CED-0A44-A830-C2DB152E3E7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3" name="図形グループ 44">
              <a:extLst>
                <a:ext uri="{FF2B5EF4-FFF2-40B4-BE49-F238E27FC236}">
                  <a16:creationId xmlns:a16="http://schemas.microsoft.com/office/drawing/2014/main" id="{34A78F1A-A2DE-CF4C-AF06-B2FBCCD5D1D1}"/>
                </a:ext>
              </a:extLst>
            </p:cNvPr>
            <p:cNvGrpSpPr/>
            <p:nvPr/>
          </p:nvGrpSpPr>
          <p:grpSpPr>
            <a:xfrm>
              <a:off x="2043370" y="1628976"/>
              <a:ext cx="72008" cy="431383"/>
              <a:chOff x="1628056" y="1786375"/>
              <a:chExt cx="72008" cy="431383"/>
            </a:xfrm>
          </p:grpSpPr>
          <p:sp>
            <p:nvSpPr>
              <p:cNvPr id="310" name="正方形/長方形 309">
                <a:extLst>
                  <a:ext uri="{FF2B5EF4-FFF2-40B4-BE49-F238E27FC236}">
                    <a16:creationId xmlns:a16="http://schemas.microsoft.com/office/drawing/2014/main" id="{0AC50B8B-6DC5-E349-9567-3F097C0440A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a:extLst>
                  <a:ext uri="{FF2B5EF4-FFF2-40B4-BE49-F238E27FC236}">
                    <a16:creationId xmlns:a16="http://schemas.microsoft.com/office/drawing/2014/main" id="{7007BF13-7EB3-4D41-8DAB-550DB00049E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正方形/長方形 311">
                <a:extLst>
                  <a:ext uri="{FF2B5EF4-FFF2-40B4-BE49-F238E27FC236}">
                    <a16:creationId xmlns:a16="http://schemas.microsoft.com/office/drawing/2014/main" id="{8F6D31FE-0BAE-7241-935D-CF253B91C59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正方形/長方形 312">
                <a:extLst>
                  <a:ext uri="{FF2B5EF4-FFF2-40B4-BE49-F238E27FC236}">
                    <a16:creationId xmlns:a16="http://schemas.microsoft.com/office/drawing/2014/main" id="{ED6E0EE3-23C4-0C41-B4E1-1BF3EDA28FAF}"/>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正方形/長方形 313">
                <a:extLst>
                  <a:ext uri="{FF2B5EF4-FFF2-40B4-BE49-F238E27FC236}">
                    <a16:creationId xmlns:a16="http://schemas.microsoft.com/office/drawing/2014/main" id="{08BF974D-096C-8944-9B78-B565B4C7CBF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4" name="図形グループ 50">
              <a:extLst>
                <a:ext uri="{FF2B5EF4-FFF2-40B4-BE49-F238E27FC236}">
                  <a16:creationId xmlns:a16="http://schemas.microsoft.com/office/drawing/2014/main" id="{F5BE0668-A760-704F-9D63-690DAB3F88A6}"/>
                </a:ext>
              </a:extLst>
            </p:cNvPr>
            <p:cNvGrpSpPr/>
            <p:nvPr/>
          </p:nvGrpSpPr>
          <p:grpSpPr>
            <a:xfrm>
              <a:off x="2140645" y="1628976"/>
              <a:ext cx="72008" cy="431383"/>
              <a:chOff x="1628056" y="1786375"/>
              <a:chExt cx="72008" cy="431383"/>
            </a:xfrm>
          </p:grpSpPr>
          <p:sp>
            <p:nvSpPr>
              <p:cNvPr id="305" name="正方形/長方形 304">
                <a:extLst>
                  <a:ext uri="{FF2B5EF4-FFF2-40B4-BE49-F238E27FC236}">
                    <a16:creationId xmlns:a16="http://schemas.microsoft.com/office/drawing/2014/main" id="{AA112B32-4A64-A64F-AAA3-A516E2319CAA}"/>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正方形/長方形 305">
                <a:extLst>
                  <a:ext uri="{FF2B5EF4-FFF2-40B4-BE49-F238E27FC236}">
                    <a16:creationId xmlns:a16="http://schemas.microsoft.com/office/drawing/2014/main" id="{A7C01012-626A-9647-B60C-CA878698E2C2}"/>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正方形/長方形 306">
                <a:extLst>
                  <a:ext uri="{FF2B5EF4-FFF2-40B4-BE49-F238E27FC236}">
                    <a16:creationId xmlns:a16="http://schemas.microsoft.com/office/drawing/2014/main" id="{9EB033F4-85BB-F14E-9AB7-6BA1A0FB6B4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a:extLst>
                  <a:ext uri="{FF2B5EF4-FFF2-40B4-BE49-F238E27FC236}">
                    <a16:creationId xmlns:a16="http://schemas.microsoft.com/office/drawing/2014/main" id="{4C862770-C4E3-4045-9319-CF858DCC8BE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9" name="正方形/長方形 308">
                <a:extLst>
                  <a:ext uri="{FF2B5EF4-FFF2-40B4-BE49-F238E27FC236}">
                    <a16:creationId xmlns:a16="http://schemas.microsoft.com/office/drawing/2014/main" id="{E93D0578-0CFE-1F42-891C-4A4FE45ADAB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5" name="図形グループ 56">
              <a:extLst>
                <a:ext uri="{FF2B5EF4-FFF2-40B4-BE49-F238E27FC236}">
                  <a16:creationId xmlns:a16="http://schemas.microsoft.com/office/drawing/2014/main" id="{5FB0303C-5109-214C-A259-7CF30513B904}"/>
                </a:ext>
              </a:extLst>
            </p:cNvPr>
            <p:cNvGrpSpPr/>
            <p:nvPr/>
          </p:nvGrpSpPr>
          <p:grpSpPr>
            <a:xfrm>
              <a:off x="2232968" y="1628976"/>
              <a:ext cx="72008" cy="431383"/>
              <a:chOff x="1628056" y="1786375"/>
              <a:chExt cx="72008" cy="431383"/>
            </a:xfrm>
          </p:grpSpPr>
          <p:sp>
            <p:nvSpPr>
              <p:cNvPr id="300" name="正方形/長方形 299">
                <a:extLst>
                  <a:ext uri="{FF2B5EF4-FFF2-40B4-BE49-F238E27FC236}">
                    <a16:creationId xmlns:a16="http://schemas.microsoft.com/office/drawing/2014/main" id="{36E372A7-6425-8848-A914-B254DFDCF15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1" name="正方形/長方形 300">
                <a:extLst>
                  <a:ext uri="{FF2B5EF4-FFF2-40B4-BE49-F238E27FC236}">
                    <a16:creationId xmlns:a16="http://schemas.microsoft.com/office/drawing/2014/main" id="{4E888180-82A7-F449-8AE5-ECC5E418BCC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正方形/長方形 301">
                <a:extLst>
                  <a:ext uri="{FF2B5EF4-FFF2-40B4-BE49-F238E27FC236}">
                    <a16:creationId xmlns:a16="http://schemas.microsoft.com/office/drawing/2014/main" id="{F4B33CF9-B2D2-0E41-BE63-BC61B5A32DD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正方形/長方形 302">
                <a:extLst>
                  <a:ext uri="{FF2B5EF4-FFF2-40B4-BE49-F238E27FC236}">
                    <a16:creationId xmlns:a16="http://schemas.microsoft.com/office/drawing/2014/main" id="{6833E26E-8F63-EB4B-B103-0C8958B50D1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正方形/長方形 303">
                <a:extLst>
                  <a:ext uri="{FF2B5EF4-FFF2-40B4-BE49-F238E27FC236}">
                    <a16:creationId xmlns:a16="http://schemas.microsoft.com/office/drawing/2014/main" id="{4D3CC1BE-CB4B-DD41-9275-E9AB3AD33D1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6" name="正方形/長方形 295">
              <a:extLst>
                <a:ext uri="{FF2B5EF4-FFF2-40B4-BE49-F238E27FC236}">
                  <a16:creationId xmlns:a16="http://schemas.microsoft.com/office/drawing/2014/main" id="{879C612B-A2FB-BD44-8FCA-F9993D9E45E3}"/>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正方形/長方形 296">
              <a:extLst>
                <a:ext uri="{FF2B5EF4-FFF2-40B4-BE49-F238E27FC236}">
                  <a16:creationId xmlns:a16="http://schemas.microsoft.com/office/drawing/2014/main" id="{FFE9334E-6C6B-8846-97A2-4E48AEEED0D3}"/>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正方形/長方形 297">
              <a:extLst>
                <a:ext uri="{FF2B5EF4-FFF2-40B4-BE49-F238E27FC236}">
                  <a16:creationId xmlns:a16="http://schemas.microsoft.com/office/drawing/2014/main" id="{14AC0C3D-5A47-8840-BFAD-E015042DFCE6}"/>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9" name="正方形/長方形 298">
              <a:extLst>
                <a:ext uri="{FF2B5EF4-FFF2-40B4-BE49-F238E27FC236}">
                  <a16:creationId xmlns:a16="http://schemas.microsoft.com/office/drawing/2014/main" id="{12537D01-DA8D-8846-953C-D7619DA0903F}"/>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0" name="図形グループ 68">
            <a:extLst>
              <a:ext uri="{FF2B5EF4-FFF2-40B4-BE49-F238E27FC236}">
                <a16:creationId xmlns:a16="http://schemas.microsoft.com/office/drawing/2014/main" id="{DE2D3066-C0B8-8B43-BA08-11544BB074C4}"/>
              </a:ext>
            </a:extLst>
          </p:cNvPr>
          <p:cNvGrpSpPr/>
          <p:nvPr/>
        </p:nvGrpSpPr>
        <p:grpSpPr>
          <a:xfrm>
            <a:off x="5270307" y="3122928"/>
            <a:ext cx="889339" cy="360225"/>
            <a:chOff x="1215478" y="1519003"/>
            <a:chExt cx="1646372" cy="666966"/>
          </a:xfrm>
        </p:grpSpPr>
        <p:sp>
          <p:nvSpPr>
            <p:cNvPr id="341" name="正方形/長方形 340">
              <a:extLst>
                <a:ext uri="{FF2B5EF4-FFF2-40B4-BE49-F238E27FC236}">
                  <a16:creationId xmlns:a16="http://schemas.microsoft.com/office/drawing/2014/main" id="{3962367D-018C-3D42-9549-35F1B51D67A4}"/>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42" name="図形グループ 67">
              <a:extLst>
                <a:ext uri="{FF2B5EF4-FFF2-40B4-BE49-F238E27FC236}">
                  <a16:creationId xmlns:a16="http://schemas.microsoft.com/office/drawing/2014/main" id="{9E614049-5EF5-B44A-A890-D6F755621752}"/>
                </a:ext>
              </a:extLst>
            </p:cNvPr>
            <p:cNvGrpSpPr/>
            <p:nvPr/>
          </p:nvGrpSpPr>
          <p:grpSpPr>
            <a:xfrm>
              <a:off x="1476859" y="1628976"/>
              <a:ext cx="72008" cy="431383"/>
              <a:chOff x="1475656" y="1633975"/>
              <a:chExt cx="72008" cy="431383"/>
            </a:xfrm>
          </p:grpSpPr>
          <p:sp>
            <p:nvSpPr>
              <p:cNvPr id="389" name="正方形/長方形 388">
                <a:extLst>
                  <a:ext uri="{FF2B5EF4-FFF2-40B4-BE49-F238E27FC236}">
                    <a16:creationId xmlns:a16="http://schemas.microsoft.com/office/drawing/2014/main" id="{1D72A79B-725F-3A43-AE9F-A00C490D9BAD}"/>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正方形/長方形 389">
                <a:extLst>
                  <a:ext uri="{FF2B5EF4-FFF2-40B4-BE49-F238E27FC236}">
                    <a16:creationId xmlns:a16="http://schemas.microsoft.com/office/drawing/2014/main" id="{6FE73C01-EB71-AA4C-8D1A-3D8123507D5F}"/>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1" name="正方形/長方形 390">
                <a:extLst>
                  <a:ext uri="{FF2B5EF4-FFF2-40B4-BE49-F238E27FC236}">
                    <a16:creationId xmlns:a16="http://schemas.microsoft.com/office/drawing/2014/main" id="{01C50EBA-18F7-3745-A9BC-22F23B92D27F}"/>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2" name="正方形/長方形 391">
                <a:extLst>
                  <a:ext uri="{FF2B5EF4-FFF2-40B4-BE49-F238E27FC236}">
                    <a16:creationId xmlns:a16="http://schemas.microsoft.com/office/drawing/2014/main" id="{302DE15A-9C1D-8048-BD28-1EABC79F493E}"/>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3" name="正方形/長方形 392">
                <a:extLst>
                  <a:ext uri="{FF2B5EF4-FFF2-40B4-BE49-F238E27FC236}">
                    <a16:creationId xmlns:a16="http://schemas.microsoft.com/office/drawing/2014/main" id="{266586E9-569F-1E4F-A05D-753C2ACA72AD}"/>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3" name="図形グループ 19">
              <a:extLst>
                <a:ext uri="{FF2B5EF4-FFF2-40B4-BE49-F238E27FC236}">
                  <a16:creationId xmlns:a16="http://schemas.microsoft.com/office/drawing/2014/main" id="{42E041A1-2B54-4841-AA44-A93B3793E2D6}"/>
                </a:ext>
              </a:extLst>
            </p:cNvPr>
            <p:cNvGrpSpPr/>
            <p:nvPr/>
          </p:nvGrpSpPr>
          <p:grpSpPr>
            <a:xfrm>
              <a:off x="1562337" y="1628976"/>
              <a:ext cx="72008" cy="431383"/>
              <a:chOff x="1628056" y="1786375"/>
              <a:chExt cx="72008" cy="431383"/>
            </a:xfrm>
          </p:grpSpPr>
          <p:sp>
            <p:nvSpPr>
              <p:cNvPr id="384" name="正方形/長方形 383">
                <a:extLst>
                  <a:ext uri="{FF2B5EF4-FFF2-40B4-BE49-F238E27FC236}">
                    <a16:creationId xmlns:a16="http://schemas.microsoft.com/office/drawing/2014/main" id="{2A7D9E33-82A6-1A4A-9825-F8B74DCC1E0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5" name="正方形/長方形 384">
                <a:extLst>
                  <a:ext uri="{FF2B5EF4-FFF2-40B4-BE49-F238E27FC236}">
                    <a16:creationId xmlns:a16="http://schemas.microsoft.com/office/drawing/2014/main" id="{06C66432-9E66-844F-AE52-E40DE399A31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正方形/長方形 385">
                <a:extLst>
                  <a:ext uri="{FF2B5EF4-FFF2-40B4-BE49-F238E27FC236}">
                    <a16:creationId xmlns:a16="http://schemas.microsoft.com/office/drawing/2014/main" id="{952799CD-3357-4B46-90C0-4DBCE0F481A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7" name="正方形/長方形 386">
                <a:extLst>
                  <a:ext uri="{FF2B5EF4-FFF2-40B4-BE49-F238E27FC236}">
                    <a16:creationId xmlns:a16="http://schemas.microsoft.com/office/drawing/2014/main" id="{AC468497-41D7-AB4B-9840-DCAA3A59356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正方形/長方形 387">
                <a:extLst>
                  <a:ext uri="{FF2B5EF4-FFF2-40B4-BE49-F238E27FC236}">
                    <a16:creationId xmlns:a16="http://schemas.microsoft.com/office/drawing/2014/main" id="{5D876D79-ED98-9541-87BA-3ADB0F99754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4" name="図形グループ 26">
              <a:extLst>
                <a:ext uri="{FF2B5EF4-FFF2-40B4-BE49-F238E27FC236}">
                  <a16:creationId xmlns:a16="http://schemas.microsoft.com/office/drawing/2014/main" id="{A87369E9-F029-F745-9EE3-85F270184717}"/>
                </a:ext>
              </a:extLst>
            </p:cNvPr>
            <p:cNvGrpSpPr/>
            <p:nvPr/>
          </p:nvGrpSpPr>
          <p:grpSpPr>
            <a:xfrm>
              <a:off x="1775646" y="1628976"/>
              <a:ext cx="72008" cy="431383"/>
              <a:chOff x="1628056" y="1786375"/>
              <a:chExt cx="72008" cy="431383"/>
            </a:xfrm>
          </p:grpSpPr>
          <p:sp>
            <p:nvSpPr>
              <p:cNvPr id="379" name="正方形/長方形 378">
                <a:extLst>
                  <a:ext uri="{FF2B5EF4-FFF2-40B4-BE49-F238E27FC236}">
                    <a16:creationId xmlns:a16="http://schemas.microsoft.com/office/drawing/2014/main" id="{7863F4BE-AEF5-5A4A-9B1F-A18EBC80056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0" name="正方形/長方形 379">
                <a:extLst>
                  <a:ext uri="{FF2B5EF4-FFF2-40B4-BE49-F238E27FC236}">
                    <a16:creationId xmlns:a16="http://schemas.microsoft.com/office/drawing/2014/main" id="{402DE86E-A1A0-7848-A0D6-EB049F6E9EB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正方形/長方形 380">
                <a:extLst>
                  <a:ext uri="{FF2B5EF4-FFF2-40B4-BE49-F238E27FC236}">
                    <a16:creationId xmlns:a16="http://schemas.microsoft.com/office/drawing/2014/main" id="{9BE75736-2383-D240-A2D6-5EB05BE0A02C}"/>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正方形/長方形 381">
                <a:extLst>
                  <a:ext uri="{FF2B5EF4-FFF2-40B4-BE49-F238E27FC236}">
                    <a16:creationId xmlns:a16="http://schemas.microsoft.com/office/drawing/2014/main" id="{31B8FEA4-85A0-CF41-9C7D-2D36637BD33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3" name="正方形/長方形 382">
                <a:extLst>
                  <a:ext uri="{FF2B5EF4-FFF2-40B4-BE49-F238E27FC236}">
                    <a16:creationId xmlns:a16="http://schemas.microsoft.com/office/drawing/2014/main" id="{D6E4E72E-84E3-A84A-9C29-14F21B4278C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5" name="図形グループ 32">
              <a:extLst>
                <a:ext uri="{FF2B5EF4-FFF2-40B4-BE49-F238E27FC236}">
                  <a16:creationId xmlns:a16="http://schemas.microsoft.com/office/drawing/2014/main" id="{448E5856-35A0-5649-A970-E5CBDA28F387}"/>
                </a:ext>
              </a:extLst>
            </p:cNvPr>
            <p:cNvGrpSpPr/>
            <p:nvPr/>
          </p:nvGrpSpPr>
          <p:grpSpPr>
            <a:xfrm>
              <a:off x="1865042" y="1628976"/>
              <a:ext cx="72008" cy="431383"/>
              <a:chOff x="1628056" y="1786375"/>
              <a:chExt cx="72008" cy="431383"/>
            </a:xfrm>
          </p:grpSpPr>
          <p:sp>
            <p:nvSpPr>
              <p:cNvPr id="374" name="正方形/長方形 373">
                <a:extLst>
                  <a:ext uri="{FF2B5EF4-FFF2-40B4-BE49-F238E27FC236}">
                    <a16:creationId xmlns:a16="http://schemas.microsoft.com/office/drawing/2014/main" id="{F57E5C6E-2BA4-194A-A1C7-955BE0C8BE8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正方形/長方形 374">
                <a:extLst>
                  <a:ext uri="{FF2B5EF4-FFF2-40B4-BE49-F238E27FC236}">
                    <a16:creationId xmlns:a16="http://schemas.microsoft.com/office/drawing/2014/main" id="{1B375ABE-38B4-F64D-A230-6AA3FA8D98C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a:extLst>
                  <a:ext uri="{FF2B5EF4-FFF2-40B4-BE49-F238E27FC236}">
                    <a16:creationId xmlns:a16="http://schemas.microsoft.com/office/drawing/2014/main" id="{D939C827-9256-1D45-A11C-2C35B481D5A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7" name="正方形/長方形 376">
                <a:extLst>
                  <a:ext uri="{FF2B5EF4-FFF2-40B4-BE49-F238E27FC236}">
                    <a16:creationId xmlns:a16="http://schemas.microsoft.com/office/drawing/2014/main" id="{A0415CD7-A5BB-C944-B6B4-5920621B14DB}"/>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正方形/長方形 377">
                <a:extLst>
                  <a:ext uri="{FF2B5EF4-FFF2-40B4-BE49-F238E27FC236}">
                    <a16:creationId xmlns:a16="http://schemas.microsoft.com/office/drawing/2014/main" id="{40FAA32C-7FB1-B04F-B2E9-714CD415844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6" name="図形グループ 38">
              <a:extLst>
                <a:ext uri="{FF2B5EF4-FFF2-40B4-BE49-F238E27FC236}">
                  <a16:creationId xmlns:a16="http://schemas.microsoft.com/office/drawing/2014/main" id="{292FF03C-068A-704D-820A-374ACCB06D5F}"/>
                </a:ext>
              </a:extLst>
            </p:cNvPr>
            <p:cNvGrpSpPr/>
            <p:nvPr/>
          </p:nvGrpSpPr>
          <p:grpSpPr>
            <a:xfrm>
              <a:off x="1953945" y="1628976"/>
              <a:ext cx="72008" cy="431383"/>
              <a:chOff x="1628056" y="1786375"/>
              <a:chExt cx="72008" cy="431383"/>
            </a:xfrm>
          </p:grpSpPr>
          <p:sp>
            <p:nvSpPr>
              <p:cNvPr id="369" name="正方形/長方形 368">
                <a:extLst>
                  <a:ext uri="{FF2B5EF4-FFF2-40B4-BE49-F238E27FC236}">
                    <a16:creationId xmlns:a16="http://schemas.microsoft.com/office/drawing/2014/main" id="{E7CF0BD9-E518-264C-B686-A1CF956669D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正方形/長方形 369">
                <a:extLst>
                  <a:ext uri="{FF2B5EF4-FFF2-40B4-BE49-F238E27FC236}">
                    <a16:creationId xmlns:a16="http://schemas.microsoft.com/office/drawing/2014/main" id="{D55DD601-97D4-B047-9452-5842BE94EFC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正方形/長方形 370">
                <a:extLst>
                  <a:ext uri="{FF2B5EF4-FFF2-40B4-BE49-F238E27FC236}">
                    <a16:creationId xmlns:a16="http://schemas.microsoft.com/office/drawing/2014/main" id="{4D4585E8-1BE4-074E-BBE8-BD9380E64FF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正方形/長方形 371">
                <a:extLst>
                  <a:ext uri="{FF2B5EF4-FFF2-40B4-BE49-F238E27FC236}">
                    <a16:creationId xmlns:a16="http://schemas.microsoft.com/office/drawing/2014/main" id="{A88D19A7-C560-2143-BFCA-48D54880BAA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3" name="正方形/長方形 372">
                <a:extLst>
                  <a:ext uri="{FF2B5EF4-FFF2-40B4-BE49-F238E27FC236}">
                    <a16:creationId xmlns:a16="http://schemas.microsoft.com/office/drawing/2014/main" id="{7B1F063A-C1E7-E94E-ABB0-096104A4688C}"/>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7" name="図形グループ 44">
              <a:extLst>
                <a:ext uri="{FF2B5EF4-FFF2-40B4-BE49-F238E27FC236}">
                  <a16:creationId xmlns:a16="http://schemas.microsoft.com/office/drawing/2014/main" id="{97781C10-88C4-144D-BB81-2B6F750B6FA7}"/>
                </a:ext>
              </a:extLst>
            </p:cNvPr>
            <p:cNvGrpSpPr/>
            <p:nvPr/>
          </p:nvGrpSpPr>
          <p:grpSpPr>
            <a:xfrm>
              <a:off x="2043370" y="1628976"/>
              <a:ext cx="72008" cy="431383"/>
              <a:chOff x="1628056" y="1786375"/>
              <a:chExt cx="72008" cy="431383"/>
            </a:xfrm>
          </p:grpSpPr>
          <p:sp>
            <p:nvSpPr>
              <p:cNvPr id="364" name="正方形/長方形 363">
                <a:extLst>
                  <a:ext uri="{FF2B5EF4-FFF2-40B4-BE49-F238E27FC236}">
                    <a16:creationId xmlns:a16="http://schemas.microsoft.com/office/drawing/2014/main" id="{7B988407-70C9-F24E-8DAF-C404DA68D7E5}"/>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正方形/長方形 364">
                <a:extLst>
                  <a:ext uri="{FF2B5EF4-FFF2-40B4-BE49-F238E27FC236}">
                    <a16:creationId xmlns:a16="http://schemas.microsoft.com/office/drawing/2014/main" id="{EC55FD68-DC74-ED4E-BF61-1A73949C63A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正方形/長方形 365">
                <a:extLst>
                  <a:ext uri="{FF2B5EF4-FFF2-40B4-BE49-F238E27FC236}">
                    <a16:creationId xmlns:a16="http://schemas.microsoft.com/office/drawing/2014/main" id="{0720F680-2D10-F54B-B316-449699A9AF72}"/>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7" name="正方形/長方形 366">
                <a:extLst>
                  <a:ext uri="{FF2B5EF4-FFF2-40B4-BE49-F238E27FC236}">
                    <a16:creationId xmlns:a16="http://schemas.microsoft.com/office/drawing/2014/main" id="{814C10BC-899B-BF43-83C1-84DA3B45D6F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正方形/長方形 367">
                <a:extLst>
                  <a:ext uri="{FF2B5EF4-FFF2-40B4-BE49-F238E27FC236}">
                    <a16:creationId xmlns:a16="http://schemas.microsoft.com/office/drawing/2014/main" id="{D970115F-B376-0648-A1DA-C60AB0B4D72F}"/>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8" name="図形グループ 50">
              <a:extLst>
                <a:ext uri="{FF2B5EF4-FFF2-40B4-BE49-F238E27FC236}">
                  <a16:creationId xmlns:a16="http://schemas.microsoft.com/office/drawing/2014/main" id="{8BF8A8E6-4133-8647-9622-E7A42011C781}"/>
                </a:ext>
              </a:extLst>
            </p:cNvPr>
            <p:cNvGrpSpPr/>
            <p:nvPr/>
          </p:nvGrpSpPr>
          <p:grpSpPr>
            <a:xfrm>
              <a:off x="2140645" y="1628976"/>
              <a:ext cx="72008" cy="431383"/>
              <a:chOff x="1628056" y="1786375"/>
              <a:chExt cx="72008" cy="431383"/>
            </a:xfrm>
          </p:grpSpPr>
          <p:sp>
            <p:nvSpPr>
              <p:cNvPr id="359" name="正方形/長方形 358">
                <a:extLst>
                  <a:ext uri="{FF2B5EF4-FFF2-40B4-BE49-F238E27FC236}">
                    <a16:creationId xmlns:a16="http://schemas.microsoft.com/office/drawing/2014/main" id="{3F31E1C9-9FE0-9F40-B4AA-378C857BC5F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0" name="正方形/長方形 359">
                <a:extLst>
                  <a:ext uri="{FF2B5EF4-FFF2-40B4-BE49-F238E27FC236}">
                    <a16:creationId xmlns:a16="http://schemas.microsoft.com/office/drawing/2014/main" id="{0A275C51-3D8E-1148-AB4C-F8FF562550B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1" name="正方形/長方形 360">
                <a:extLst>
                  <a:ext uri="{FF2B5EF4-FFF2-40B4-BE49-F238E27FC236}">
                    <a16:creationId xmlns:a16="http://schemas.microsoft.com/office/drawing/2014/main" id="{328AE440-344D-7542-AE36-60C560FD6D86}"/>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正方形/長方形 361">
                <a:extLst>
                  <a:ext uri="{FF2B5EF4-FFF2-40B4-BE49-F238E27FC236}">
                    <a16:creationId xmlns:a16="http://schemas.microsoft.com/office/drawing/2014/main" id="{79429698-3994-E147-A62F-3315784DFC6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正方形/長方形 362">
                <a:extLst>
                  <a:ext uri="{FF2B5EF4-FFF2-40B4-BE49-F238E27FC236}">
                    <a16:creationId xmlns:a16="http://schemas.microsoft.com/office/drawing/2014/main" id="{BE386F06-8115-AB46-B9CA-65B8BC919D0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9" name="図形グループ 56">
              <a:extLst>
                <a:ext uri="{FF2B5EF4-FFF2-40B4-BE49-F238E27FC236}">
                  <a16:creationId xmlns:a16="http://schemas.microsoft.com/office/drawing/2014/main" id="{0BCA6DD1-B020-5C48-B03E-3491C3BF3B0B}"/>
                </a:ext>
              </a:extLst>
            </p:cNvPr>
            <p:cNvGrpSpPr/>
            <p:nvPr/>
          </p:nvGrpSpPr>
          <p:grpSpPr>
            <a:xfrm>
              <a:off x="2232968" y="1628976"/>
              <a:ext cx="72008" cy="431383"/>
              <a:chOff x="1628056" y="1786375"/>
              <a:chExt cx="72008" cy="431383"/>
            </a:xfrm>
          </p:grpSpPr>
          <p:sp>
            <p:nvSpPr>
              <p:cNvPr id="354" name="正方形/長方形 353">
                <a:extLst>
                  <a:ext uri="{FF2B5EF4-FFF2-40B4-BE49-F238E27FC236}">
                    <a16:creationId xmlns:a16="http://schemas.microsoft.com/office/drawing/2014/main" id="{5E3026C2-FED9-7046-A642-A20CA58850A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5" name="正方形/長方形 354">
                <a:extLst>
                  <a:ext uri="{FF2B5EF4-FFF2-40B4-BE49-F238E27FC236}">
                    <a16:creationId xmlns:a16="http://schemas.microsoft.com/office/drawing/2014/main" id="{8736F1DF-3753-E442-82B1-DD21AD2D71F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6" name="正方形/長方形 355">
                <a:extLst>
                  <a:ext uri="{FF2B5EF4-FFF2-40B4-BE49-F238E27FC236}">
                    <a16:creationId xmlns:a16="http://schemas.microsoft.com/office/drawing/2014/main" id="{B6B39E68-F25E-3843-B0E3-6389DAAE0199}"/>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7" name="正方形/長方形 356">
                <a:extLst>
                  <a:ext uri="{FF2B5EF4-FFF2-40B4-BE49-F238E27FC236}">
                    <a16:creationId xmlns:a16="http://schemas.microsoft.com/office/drawing/2014/main" id="{E56FD933-A896-C34A-8792-BE74841AB09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8" name="正方形/長方形 357">
                <a:extLst>
                  <a:ext uri="{FF2B5EF4-FFF2-40B4-BE49-F238E27FC236}">
                    <a16:creationId xmlns:a16="http://schemas.microsoft.com/office/drawing/2014/main" id="{3DA3978D-EDF9-1B4E-9E56-825F60D9FF9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0" name="正方形/長方形 349">
              <a:extLst>
                <a:ext uri="{FF2B5EF4-FFF2-40B4-BE49-F238E27FC236}">
                  <a16:creationId xmlns:a16="http://schemas.microsoft.com/office/drawing/2014/main" id="{12CABBBF-41B9-FE46-AA1C-8E259E5C9A80}"/>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a:extLst>
                <a:ext uri="{FF2B5EF4-FFF2-40B4-BE49-F238E27FC236}">
                  <a16:creationId xmlns:a16="http://schemas.microsoft.com/office/drawing/2014/main" id="{A67D34FE-7A5D-D244-A45C-E14815B981CF}"/>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2" name="正方形/長方形 351">
              <a:extLst>
                <a:ext uri="{FF2B5EF4-FFF2-40B4-BE49-F238E27FC236}">
                  <a16:creationId xmlns:a16="http://schemas.microsoft.com/office/drawing/2014/main" id="{F5514A2C-2500-C042-B401-16121D194D47}"/>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3" name="正方形/長方形 352">
              <a:extLst>
                <a:ext uri="{FF2B5EF4-FFF2-40B4-BE49-F238E27FC236}">
                  <a16:creationId xmlns:a16="http://schemas.microsoft.com/office/drawing/2014/main" id="{B60A93FD-2132-A642-8629-653D442F3147}"/>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4" name="図形グループ 68">
            <a:extLst>
              <a:ext uri="{FF2B5EF4-FFF2-40B4-BE49-F238E27FC236}">
                <a16:creationId xmlns:a16="http://schemas.microsoft.com/office/drawing/2014/main" id="{72A0D45A-97CB-9F45-9A5C-CE9C891A2FFE}"/>
              </a:ext>
            </a:extLst>
          </p:cNvPr>
          <p:cNvGrpSpPr/>
          <p:nvPr/>
        </p:nvGrpSpPr>
        <p:grpSpPr>
          <a:xfrm>
            <a:off x="5270307" y="2739836"/>
            <a:ext cx="889339" cy="360225"/>
            <a:chOff x="1215478" y="1519003"/>
            <a:chExt cx="1646372" cy="666966"/>
          </a:xfrm>
        </p:grpSpPr>
        <p:sp>
          <p:nvSpPr>
            <p:cNvPr id="395" name="正方形/長方形 394">
              <a:extLst>
                <a:ext uri="{FF2B5EF4-FFF2-40B4-BE49-F238E27FC236}">
                  <a16:creationId xmlns:a16="http://schemas.microsoft.com/office/drawing/2014/main" id="{0A02F312-BE87-5C43-83B5-B858E7AF99D0}"/>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6" name="図形グループ 67">
              <a:extLst>
                <a:ext uri="{FF2B5EF4-FFF2-40B4-BE49-F238E27FC236}">
                  <a16:creationId xmlns:a16="http://schemas.microsoft.com/office/drawing/2014/main" id="{3DA8AB8F-9E81-1C43-AA99-BCE48F46C3F6}"/>
                </a:ext>
              </a:extLst>
            </p:cNvPr>
            <p:cNvGrpSpPr/>
            <p:nvPr/>
          </p:nvGrpSpPr>
          <p:grpSpPr>
            <a:xfrm>
              <a:off x="1476859" y="1628976"/>
              <a:ext cx="72008" cy="431383"/>
              <a:chOff x="1475656" y="1633975"/>
              <a:chExt cx="72008" cy="431383"/>
            </a:xfrm>
          </p:grpSpPr>
          <p:sp>
            <p:nvSpPr>
              <p:cNvPr id="443" name="正方形/長方形 442">
                <a:extLst>
                  <a:ext uri="{FF2B5EF4-FFF2-40B4-BE49-F238E27FC236}">
                    <a16:creationId xmlns:a16="http://schemas.microsoft.com/office/drawing/2014/main" id="{40FD1F3B-9DCB-D940-98B2-D3DDA15F1C77}"/>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正方形/長方形 443">
                <a:extLst>
                  <a:ext uri="{FF2B5EF4-FFF2-40B4-BE49-F238E27FC236}">
                    <a16:creationId xmlns:a16="http://schemas.microsoft.com/office/drawing/2014/main" id="{9E4C609A-94DD-3847-B35B-E00A43754CFE}"/>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正方形/長方形 444">
                <a:extLst>
                  <a:ext uri="{FF2B5EF4-FFF2-40B4-BE49-F238E27FC236}">
                    <a16:creationId xmlns:a16="http://schemas.microsoft.com/office/drawing/2014/main" id="{6D161EF7-7FC6-FA4E-B207-EAA7E9C427A1}"/>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正方形/長方形 445">
                <a:extLst>
                  <a:ext uri="{FF2B5EF4-FFF2-40B4-BE49-F238E27FC236}">
                    <a16:creationId xmlns:a16="http://schemas.microsoft.com/office/drawing/2014/main" id="{0A0A18DD-0DA9-4E4F-950A-D87EE42915EE}"/>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正方形/長方形 446">
                <a:extLst>
                  <a:ext uri="{FF2B5EF4-FFF2-40B4-BE49-F238E27FC236}">
                    <a16:creationId xmlns:a16="http://schemas.microsoft.com/office/drawing/2014/main" id="{5EE941E0-8139-DD40-8D3B-82096A3754F4}"/>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7" name="図形グループ 19">
              <a:extLst>
                <a:ext uri="{FF2B5EF4-FFF2-40B4-BE49-F238E27FC236}">
                  <a16:creationId xmlns:a16="http://schemas.microsoft.com/office/drawing/2014/main" id="{D913F2D5-C323-D248-83EA-F0815901ADED}"/>
                </a:ext>
              </a:extLst>
            </p:cNvPr>
            <p:cNvGrpSpPr/>
            <p:nvPr/>
          </p:nvGrpSpPr>
          <p:grpSpPr>
            <a:xfrm>
              <a:off x="1562337" y="1628976"/>
              <a:ext cx="72008" cy="431383"/>
              <a:chOff x="1628056" y="1786375"/>
              <a:chExt cx="72008" cy="431383"/>
            </a:xfrm>
          </p:grpSpPr>
          <p:sp>
            <p:nvSpPr>
              <p:cNvPr id="438" name="正方形/長方形 437">
                <a:extLst>
                  <a:ext uri="{FF2B5EF4-FFF2-40B4-BE49-F238E27FC236}">
                    <a16:creationId xmlns:a16="http://schemas.microsoft.com/office/drawing/2014/main" id="{711F2565-F06C-E345-BFEC-112310828A5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9" name="正方形/長方形 438">
                <a:extLst>
                  <a:ext uri="{FF2B5EF4-FFF2-40B4-BE49-F238E27FC236}">
                    <a16:creationId xmlns:a16="http://schemas.microsoft.com/office/drawing/2014/main" id="{1FB5226C-0874-D849-8A1C-843660550AF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正方形/長方形 439">
                <a:extLst>
                  <a:ext uri="{FF2B5EF4-FFF2-40B4-BE49-F238E27FC236}">
                    <a16:creationId xmlns:a16="http://schemas.microsoft.com/office/drawing/2014/main" id="{228703C4-7199-8A45-AEB1-C788F177B93B}"/>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正方形/長方形 440">
                <a:extLst>
                  <a:ext uri="{FF2B5EF4-FFF2-40B4-BE49-F238E27FC236}">
                    <a16:creationId xmlns:a16="http://schemas.microsoft.com/office/drawing/2014/main" id="{962610A8-A572-7E47-9CE2-E5D988556FC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正方形/長方形 441">
                <a:extLst>
                  <a:ext uri="{FF2B5EF4-FFF2-40B4-BE49-F238E27FC236}">
                    <a16:creationId xmlns:a16="http://schemas.microsoft.com/office/drawing/2014/main" id="{AA42FC58-73B0-7F4B-BF69-6D650F4E2FD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8" name="図形グループ 26">
              <a:extLst>
                <a:ext uri="{FF2B5EF4-FFF2-40B4-BE49-F238E27FC236}">
                  <a16:creationId xmlns:a16="http://schemas.microsoft.com/office/drawing/2014/main" id="{7B1F7B1B-7E66-8E40-A5A6-F4B7B61E874E}"/>
                </a:ext>
              </a:extLst>
            </p:cNvPr>
            <p:cNvGrpSpPr/>
            <p:nvPr/>
          </p:nvGrpSpPr>
          <p:grpSpPr>
            <a:xfrm>
              <a:off x="1775646" y="1628976"/>
              <a:ext cx="72008" cy="431383"/>
              <a:chOff x="1628056" y="1786375"/>
              <a:chExt cx="72008" cy="431383"/>
            </a:xfrm>
          </p:grpSpPr>
          <p:sp>
            <p:nvSpPr>
              <p:cNvPr id="433" name="正方形/長方形 432">
                <a:extLst>
                  <a:ext uri="{FF2B5EF4-FFF2-40B4-BE49-F238E27FC236}">
                    <a16:creationId xmlns:a16="http://schemas.microsoft.com/office/drawing/2014/main" id="{10EBA4FE-D5E2-AB49-8DE4-5A3F5DCDE83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正方形/長方形 433">
                <a:extLst>
                  <a:ext uri="{FF2B5EF4-FFF2-40B4-BE49-F238E27FC236}">
                    <a16:creationId xmlns:a16="http://schemas.microsoft.com/office/drawing/2014/main" id="{A2F4E372-26D7-F341-A912-59301A15EEF3}"/>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正方形/長方形 434">
                <a:extLst>
                  <a:ext uri="{FF2B5EF4-FFF2-40B4-BE49-F238E27FC236}">
                    <a16:creationId xmlns:a16="http://schemas.microsoft.com/office/drawing/2014/main" id="{986CE097-7C8D-474C-BF9B-00E0138621D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正方形/長方形 435">
                <a:extLst>
                  <a:ext uri="{FF2B5EF4-FFF2-40B4-BE49-F238E27FC236}">
                    <a16:creationId xmlns:a16="http://schemas.microsoft.com/office/drawing/2014/main" id="{D0EE6C4D-9CC3-9C4B-8F6E-88B4F10C22A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正方形/長方形 436">
                <a:extLst>
                  <a:ext uri="{FF2B5EF4-FFF2-40B4-BE49-F238E27FC236}">
                    <a16:creationId xmlns:a16="http://schemas.microsoft.com/office/drawing/2014/main" id="{9C549518-6CAE-F540-8F85-8F7CD5A140B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9" name="図形グループ 32">
              <a:extLst>
                <a:ext uri="{FF2B5EF4-FFF2-40B4-BE49-F238E27FC236}">
                  <a16:creationId xmlns:a16="http://schemas.microsoft.com/office/drawing/2014/main" id="{48C73246-4AE2-A548-9413-CCD278C2D1B4}"/>
                </a:ext>
              </a:extLst>
            </p:cNvPr>
            <p:cNvGrpSpPr/>
            <p:nvPr/>
          </p:nvGrpSpPr>
          <p:grpSpPr>
            <a:xfrm>
              <a:off x="1865042" y="1628976"/>
              <a:ext cx="72008" cy="431383"/>
              <a:chOff x="1628056" y="1786375"/>
              <a:chExt cx="72008" cy="431383"/>
            </a:xfrm>
          </p:grpSpPr>
          <p:sp>
            <p:nvSpPr>
              <p:cNvPr id="428" name="正方形/長方形 427">
                <a:extLst>
                  <a:ext uri="{FF2B5EF4-FFF2-40B4-BE49-F238E27FC236}">
                    <a16:creationId xmlns:a16="http://schemas.microsoft.com/office/drawing/2014/main" id="{5D936A69-F6F7-D844-AB4B-13B4595BD163}"/>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a:extLst>
                  <a:ext uri="{FF2B5EF4-FFF2-40B4-BE49-F238E27FC236}">
                    <a16:creationId xmlns:a16="http://schemas.microsoft.com/office/drawing/2014/main" id="{7C74D683-FE58-7F43-B6FB-FAED3EEA3CD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0" name="正方形/長方形 429">
                <a:extLst>
                  <a:ext uri="{FF2B5EF4-FFF2-40B4-BE49-F238E27FC236}">
                    <a16:creationId xmlns:a16="http://schemas.microsoft.com/office/drawing/2014/main" id="{B63876D0-8084-3844-B75F-155905795D9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正方形/長方形 430">
                <a:extLst>
                  <a:ext uri="{FF2B5EF4-FFF2-40B4-BE49-F238E27FC236}">
                    <a16:creationId xmlns:a16="http://schemas.microsoft.com/office/drawing/2014/main" id="{55EB0569-CFB7-1548-8894-9D5F1233FA4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正方形/長方形 431">
                <a:extLst>
                  <a:ext uri="{FF2B5EF4-FFF2-40B4-BE49-F238E27FC236}">
                    <a16:creationId xmlns:a16="http://schemas.microsoft.com/office/drawing/2014/main" id="{B37A4EE8-AAEA-B240-A561-BCFAE68D0E3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0" name="図形グループ 38">
              <a:extLst>
                <a:ext uri="{FF2B5EF4-FFF2-40B4-BE49-F238E27FC236}">
                  <a16:creationId xmlns:a16="http://schemas.microsoft.com/office/drawing/2014/main" id="{8A774D58-5603-A545-B195-2275C09DA884}"/>
                </a:ext>
              </a:extLst>
            </p:cNvPr>
            <p:cNvGrpSpPr/>
            <p:nvPr/>
          </p:nvGrpSpPr>
          <p:grpSpPr>
            <a:xfrm>
              <a:off x="1953945" y="1628976"/>
              <a:ext cx="72008" cy="431383"/>
              <a:chOff x="1628056" y="1786375"/>
              <a:chExt cx="72008" cy="431383"/>
            </a:xfrm>
          </p:grpSpPr>
          <p:sp>
            <p:nvSpPr>
              <p:cNvPr id="423" name="正方形/長方形 422">
                <a:extLst>
                  <a:ext uri="{FF2B5EF4-FFF2-40B4-BE49-F238E27FC236}">
                    <a16:creationId xmlns:a16="http://schemas.microsoft.com/office/drawing/2014/main" id="{D0DCFE95-54F8-DD42-9A34-1FB220B5BB4C}"/>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正方形/長方形 423">
                <a:extLst>
                  <a:ext uri="{FF2B5EF4-FFF2-40B4-BE49-F238E27FC236}">
                    <a16:creationId xmlns:a16="http://schemas.microsoft.com/office/drawing/2014/main" id="{6AF46242-8B3C-254B-BF5B-C7F45FAB762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5" name="正方形/長方形 424">
                <a:extLst>
                  <a:ext uri="{FF2B5EF4-FFF2-40B4-BE49-F238E27FC236}">
                    <a16:creationId xmlns:a16="http://schemas.microsoft.com/office/drawing/2014/main" id="{BBBC7AD0-6371-684C-8169-3B5D4B48CD15}"/>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a:extLst>
                  <a:ext uri="{FF2B5EF4-FFF2-40B4-BE49-F238E27FC236}">
                    <a16:creationId xmlns:a16="http://schemas.microsoft.com/office/drawing/2014/main" id="{136DF325-36E5-434C-AFAE-5B5D781C1DED}"/>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a:extLst>
                  <a:ext uri="{FF2B5EF4-FFF2-40B4-BE49-F238E27FC236}">
                    <a16:creationId xmlns:a16="http://schemas.microsoft.com/office/drawing/2014/main" id="{EECB39C4-B01C-254B-A2CE-28EAC4E52797}"/>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1" name="図形グループ 44">
              <a:extLst>
                <a:ext uri="{FF2B5EF4-FFF2-40B4-BE49-F238E27FC236}">
                  <a16:creationId xmlns:a16="http://schemas.microsoft.com/office/drawing/2014/main" id="{6A741891-B1B9-C642-887E-2EDC24D745F8}"/>
                </a:ext>
              </a:extLst>
            </p:cNvPr>
            <p:cNvGrpSpPr/>
            <p:nvPr/>
          </p:nvGrpSpPr>
          <p:grpSpPr>
            <a:xfrm>
              <a:off x="2043370" y="1628976"/>
              <a:ext cx="72008" cy="431383"/>
              <a:chOff x="1628056" y="1786375"/>
              <a:chExt cx="72008" cy="431383"/>
            </a:xfrm>
          </p:grpSpPr>
          <p:sp>
            <p:nvSpPr>
              <p:cNvPr id="418" name="正方形/長方形 417">
                <a:extLst>
                  <a:ext uri="{FF2B5EF4-FFF2-40B4-BE49-F238E27FC236}">
                    <a16:creationId xmlns:a16="http://schemas.microsoft.com/office/drawing/2014/main" id="{025AEAEC-D3A0-B441-89A3-C9504FA1859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9" name="正方形/長方形 418">
                <a:extLst>
                  <a:ext uri="{FF2B5EF4-FFF2-40B4-BE49-F238E27FC236}">
                    <a16:creationId xmlns:a16="http://schemas.microsoft.com/office/drawing/2014/main" id="{9BFE4242-C0A7-7147-8BEA-F98D32BBDB2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0" name="正方形/長方形 419">
                <a:extLst>
                  <a:ext uri="{FF2B5EF4-FFF2-40B4-BE49-F238E27FC236}">
                    <a16:creationId xmlns:a16="http://schemas.microsoft.com/office/drawing/2014/main" id="{09FA1928-44E8-1D44-91AC-758EFF1892F1}"/>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1" name="正方形/長方形 420">
                <a:extLst>
                  <a:ext uri="{FF2B5EF4-FFF2-40B4-BE49-F238E27FC236}">
                    <a16:creationId xmlns:a16="http://schemas.microsoft.com/office/drawing/2014/main" id="{D8AB6B4C-8E4D-9048-B5F5-ED30DD6F89F3}"/>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正方形/長方形 421">
                <a:extLst>
                  <a:ext uri="{FF2B5EF4-FFF2-40B4-BE49-F238E27FC236}">
                    <a16:creationId xmlns:a16="http://schemas.microsoft.com/office/drawing/2014/main" id="{40470D0A-8E42-C14A-865D-C204815BD0D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2" name="図形グループ 50">
              <a:extLst>
                <a:ext uri="{FF2B5EF4-FFF2-40B4-BE49-F238E27FC236}">
                  <a16:creationId xmlns:a16="http://schemas.microsoft.com/office/drawing/2014/main" id="{2783B510-EE6B-8D4A-AA2A-E3E8D8AFCC4C}"/>
                </a:ext>
              </a:extLst>
            </p:cNvPr>
            <p:cNvGrpSpPr/>
            <p:nvPr/>
          </p:nvGrpSpPr>
          <p:grpSpPr>
            <a:xfrm>
              <a:off x="2140645" y="1628976"/>
              <a:ext cx="72008" cy="431383"/>
              <a:chOff x="1628056" y="1786375"/>
              <a:chExt cx="72008" cy="431383"/>
            </a:xfrm>
          </p:grpSpPr>
          <p:sp>
            <p:nvSpPr>
              <p:cNvPr id="413" name="正方形/長方形 412">
                <a:extLst>
                  <a:ext uri="{FF2B5EF4-FFF2-40B4-BE49-F238E27FC236}">
                    <a16:creationId xmlns:a16="http://schemas.microsoft.com/office/drawing/2014/main" id="{9648130F-B9C3-044B-99F8-32AD61052886}"/>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4" name="正方形/長方形 413">
                <a:extLst>
                  <a:ext uri="{FF2B5EF4-FFF2-40B4-BE49-F238E27FC236}">
                    <a16:creationId xmlns:a16="http://schemas.microsoft.com/office/drawing/2014/main" id="{4F7FACAB-8C74-6843-821C-FF86C48DB5C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5" name="正方形/長方形 414">
                <a:extLst>
                  <a:ext uri="{FF2B5EF4-FFF2-40B4-BE49-F238E27FC236}">
                    <a16:creationId xmlns:a16="http://schemas.microsoft.com/office/drawing/2014/main" id="{B9F0696B-A166-6F41-885C-A0E172B04347}"/>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6" name="正方形/長方形 415">
                <a:extLst>
                  <a:ext uri="{FF2B5EF4-FFF2-40B4-BE49-F238E27FC236}">
                    <a16:creationId xmlns:a16="http://schemas.microsoft.com/office/drawing/2014/main" id="{43DC6B3C-B028-094A-BAC0-369222F0F97E}"/>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正方形/長方形 416">
                <a:extLst>
                  <a:ext uri="{FF2B5EF4-FFF2-40B4-BE49-F238E27FC236}">
                    <a16:creationId xmlns:a16="http://schemas.microsoft.com/office/drawing/2014/main" id="{463C4DE8-D216-E949-80F6-0ADB88B99D5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3" name="図形グループ 56">
              <a:extLst>
                <a:ext uri="{FF2B5EF4-FFF2-40B4-BE49-F238E27FC236}">
                  <a16:creationId xmlns:a16="http://schemas.microsoft.com/office/drawing/2014/main" id="{50754593-ECAD-9A4B-98F0-C111CF4755E3}"/>
                </a:ext>
              </a:extLst>
            </p:cNvPr>
            <p:cNvGrpSpPr/>
            <p:nvPr/>
          </p:nvGrpSpPr>
          <p:grpSpPr>
            <a:xfrm>
              <a:off x="2232968" y="1628976"/>
              <a:ext cx="72008" cy="431383"/>
              <a:chOff x="1628056" y="1786375"/>
              <a:chExt cx="72008" cy="431383"/>
            </a:xfrm>
          </p:grpSpPr>
          <p:sp>
            <p:nvSpPr>
              <p:cNvPr id="408" name="正方形/長方形 407">
                <a:extLst>
                  <a:ext uri="{FF2B5EF4-FFF2-40B4-BE49-F238E27FC236}">
                    <a16:creationId xmlns:a16="http://schemas.microsoft.com/office/drawing/2014/main" id="{02BD19C0-F09E-7545-BFD6-B9D114DFF57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正方形/長方形 408">
                <a:extLst>
                  <a:ext uri="{FF2B5EF4-FFF2-40B4-BE49-F238E27FC236}">
                    <a16:creationId xmlns:a16="http://schemas.microsoft.com/office/drawing/2014/main" id="{23BD69F1-3C51-5541-9048-90199C5AC09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正方形/長方形 409">
                <a:extLst>
                  <a:ext uri="{FF2B5EF4-FFF2-40B4-BE49-F238E27FC236}">
                    <a16:creationId xmlns:a16="http://schemas.microsoft.com/office/drawing/2014/main" id="{ADD1917E-0CB8-4046-9322-27375E5BBAF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1" name="正方形/長方形 410">
                <a:extLst>
                  <a:ext uri="{FF2B5EF4-FFF2-40B4-BE49-F238E27FC236}">
                    <a16:creationId xmlns:a16="http://schemas.microsoft.com/office/drawing/2014/main" id="{B3D116AA-4970-034E-B2F1-431D5A68D8F7}"/>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2" name="正方形/長方形 411">
                <a:extLst>
                  <a:ext uri="{FF2B5EF4-FFF2-40B4-BE49-F238E27FC236}">
                    <a16:creationId xmlns:a16="http://schemas.microsoft.com/office/drawing/2014/main" id="{2B31A3C8-C7C5-324B-920E-C2A490FDB48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4" name="正方形/長方形 403">
              <a:extLst>
                <a:ext uri="{FF2B5EF4-FFF2-40B4-BE49-F238E27FC236}">
                  <a16:creationId xmlns:a16="http://schemas.microsoft.com/office/drawing/2014/main" id="{AC7F52B0-7978-CF46-BD29-59ECC2CAFD35}"/>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正方形/長方形 404">
              <a:extLst>
                <a:ext uri="{FF2B5EF4-FFF2-40B4-BE49-F238E27FC236}">
                  <a16:creationId xmlns:a16="http://schemas.microsoft.com/office/drawing/2014/main" id="{FC55DC4A-9352-6545-813B-25A291DDC3CA}"/>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正方形/長方形 405">
              <a:extLst>
                <a:ext uri="{FF2B5EF4-FFF2-40B4-BE49-F238E27FC236}">
                  <a16:creationId xmlns:a16="http://schemas.microsoft.com/office/drawing/2014/main" id="{C650B67D-C421-DC4D-A86E-F316FA812290}"/>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正方形/長方形 406">
              <a:extLst>
                <a:ext uri="{FF2B5EF4-FFF2-40B4-BE49-F238E27FC236}">
                  <a16:creationId xmlns:a16="http://schemas.microsoft.com/office/drawing/2014/main" id="{D1D135A0-64A7-704C-B1D8-23AAD8C865B4}"/>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8" name="図形グループ 68">
            <a:extLst>
              <a:ext uri="{FF2B5EF4-FFF2-40B4-BE49-F238E27FC236}">
                <a16:creationId xmlns:a16="http://schemas.microsoft.com/office/drawing/2014/main" id="{87B5DDB6-EB7D-C24F-9AD2-32820EF01365}"/>
              </a:ext>
            </a:extLst>
          </p:cNvPr>
          <p:cNvGrpSpPr/>
          <p:nvPr/>
        </p:nvGrpSpPr>
        <p:grpSpPr>
          <a:xfrm>
            <a:off x="5270307" y="2356744"/>
            <a:ext cx="889339" cy="360225"/>
            <a:chOff x="1215478" y="1519003"/>
            <a:chExt cx="1646372" cy="666966"/>
          </a:xfrm>
        </p:grpSpPr>
        <p:sp>
          <p:nvSpPr>
            <p:cNvPr id="449" name="正方形/長方形 448">
              <a:extLst>
                <a:ext uri="{FF2B5EF4-FFF2-40B4-BE49-F238E27FC236}">
                  <a16:creationId xmlns:a16="http://schemas.microsoft.com/office/drawing/2014/main" id="{DDAD262C-0889-384A-8639-533BDD28562D}"/>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50" name="図形グループ 67">
              <a:extLst>
                <a:ext uri="{FF2B5EF4-FFF2-40B4-BE49-F238E27FC236}">
                  <a16:creationId xmlns:a16="http://schemas.microsoft.com/office/drawing/2014/main" id="{F748829E-44D0-6544-8961-3D7A18D29448}"/>
                </a:ext>
              </a:extLst>
            </p:cNvPr>
            <p:cNvGrpSpPr/>
            <p:nvPr/>
          </p:nvGrpSpPr>
          <p:grpSpPr>
            <a:xfrm>
              <a:off x="1476859" y="1628976"/>
              <a:ext cx="72008" cy="431383"/>
              <a:chOff x="1475656" y="1633975"/>
              <a:chExt cx="72008" cy="431383"/>
            </a:xfrm>
          </p:grpSpPr>
          <p:sp>
            <p:nvSpPr>
              <p:cNvPr id="497" name="正方形/長方形 496">
                <a:extLst>
                  <a:ext uri="{FF2B5EF4-FFF2-40B4-BE49-F238E27FC236}">
                    <a16:creationId xmlns:a16="http://schemas.microsoft.com/office/drawing/2014/main" id="{7A5FE34E-6707-004B-B1EC-F8F83FFCD2ED}"/>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正方形/長方形 497">
                <a:extLst>
                  <a:ext uri="{FF2B5EF4-FFF2-40B4-BE49-F238E27FC236}">
                    <a16:creationId xmlns:a16="http://schemas.microsoft.com/office/drawing/2014/main" id="{D775FF7A-A457-DD4C-93B0-4CA781548510}"/>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9" name="正方形/長方形 498">
                <a:extLst>
                  <a:ext uri="{FF2B5EF4-FFF2-40B4-BE49-F238E27FC236}">
                    <a16:creationId xmlns:a16="http://schemas.microsoft.com/office/drawing/2014/main" id="{5A68D4D2-DFB8-184C-B331-9B7A160098EA}"/>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0" name="正方形/長方形 499">
                <a:extLst>
                  <a:ext uri="{FF2B5EF4-FFF2-40B4-BE49-F238E27FC236}">
                    <a16:creationId xmlns:a16="http://schemas.microsoft.com/office/drawing/2014/main" id="{4273A9F5-D7FB-EC4A-BF24-66B63949157E}"/>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1" name="正方形/長方形 500">
                <a:extLst>
                  <a:ext uri="{FF2B5EF4-FFF2-40B4-BE49-F238E27FC236}">
                    <a16:creationId xmlns:a16="http://schemas.microsoft.com/office/drawing/2014/main" id="{B3D9B661-747B-1B4A-A52D-170F64E2C777}"/>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1" name="図形グループ 19">
              <a:extLst>
                <a:ext uri="{FF2B5EF4-FFF2-40B4-BE49-F238E27FC236}">
                  <a16:creationId xmlns:a16="http://schemas.microsoft.com/office/drawing/2014/main" id="{CA2B418B-8B2F-4A42-8D39-6CBB3DB66E63}"/>
                </a:ext>
              </a:extLst>
            </p:cNvPr>
            <p:cNvGrpSpPr/>
            <p:nvPr/>
          </p:nvGrpSpPr>
          <p:grpSpPr>
            <a:xfrm>
              <a:off x="1562337" y="1628976"/>
              <a:ext cx="72008" cy="431383"/>
              <a:chOff x="1628056" y="1786375"/>
              <a:chExt cx="72008" cy="431383"/>
            </a:xfrm>
          </p:grpSpPr>
          <p:sp>
            <p:nvSpPr>
              <p:cNvPr id="492" name="正方形/長方形 491">
                <a:extLst>
                  <a:ext uri="{FF2B5EF4-FFF2-40B4-BE49-F238E27FC236}">
                    <a16:creationId xmlns:a16="http://schemas.microsoft.com/office/drawing/2014/main" id="{943900BD-7796-0244-A9AA-EF70211D136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3" name="正方形/長方形 492">
                <a:extLst>
                  <a:ext uri="{FF2B5EF4-FFF2-40B4-BE49-F238E27FC236}">
                    <a16:creationId xmlns:a16="http://schemas.microsoft.com/office/drawing/2014/main" id="{B4C7C499-1FC9-0E4C-ABF6-76200FFB26C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4" name="正方形/長方形 493">
                <a:extLst>
                  <a:ext uri="{FF2B5EF4-FFF2-40B4-BE49-F238E27FC236}">
                    <a16:creationId xmlns:a16="http://schemas.microsoft.com/office/drawing/2014/main" id="{0C0C1691-6D84-6D45-9318-F95BFA8414C2}"/>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5" name="正方形/長方形 494">
                <a:extLst>
                  <a:ext uri="{FF2B5EF4-FFF2-40B4-BE49-F238E27FC236}">
                    <a16:creationId xmlns:a16="http://schemas.microsoft.com/office/drawing/2014/main" id="{3CB2B2D8-B962-4840-B628-8D13CBA8BDE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6" name="正方形/長方形 495">
                <a:extLst>
                  <a:ext uri="{FF2B5EF4-FFF2-40B4-BE49-F238E27FC236}">
                    <a16:creationId xmlns:a16="http://schemas.microsoft.com/office/drawing/2014/main" id="{85AC0ABA-6786-8946-B896-7868EF8CA9F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2" name="図形グループ 26">
              <a:extLst>
                <a:ext uri="{FF2B5EF4-FFF2-40B4-BE49-F238E27FC236}">
                  <a16:creationId xmlns:a16="http://schemas.microsoft.com/office/drawing/2014/main" id="{77A1C711-FBC3-DD44-B39B-AF617813CBBC}"/>
                </a:ext>
              </a:extLst>
            </p:cNvPr>
            <p:cNvGrpSpPr/>
            <p:nvPr/>
          </p:nvGrpSpPr>
          <p:grpSpPr>
            <a:xfrm>
              <a:off x="1775646" y="1628976"/>
              <a:ext cx="72008" cy="431383"/>
              <a:chOff x="1628056" y="1786375"/>
              <a:chExt cx="72008" cy="431383"/>
            </a:xfrm>
          </p:grpSpPr>
          <p:sp>
            <p:nvSpPr>
              <p:cNvPr id="487" name="正方形/長方形 486">
                <a:extLst>
                  <a:ext uri="{FF2B5EF4-FFF2-40B4-BE49-F238E27FC236}">
                    <a16:creationId xmlns:a16="http://schemas.microsoft.com/office/drawing/2014/main" id="{C274A662-F2AA-4744-AF44-2E5FC4AB34C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正方形/長方形 487">
                <a:extLst>
                  <a:ext uri="{FF2B5EF4-FFF2-40B4-BE49-F238E27FC236}">
                    <a16:creationId xmlns:a16="http://schemas.microsoft.com/office/drawing/2014/main" id="{3791C575-3DA5-D144-A114-EE23A40A322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9" name="正方形/長方形 488">
                <a:extLst>
                  <a:ext uri="{FF2B5EF4-FFF2-40B4-BE49-F238E27FC236}">
                    <a16:creationId xmlns:a16="http://schemas.microsoft.com/office/drawing/2014/main" id="{B2C55893-325F-2145-BA33-F04B6FE4D51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0" name="正方形/長方形 489">
                <a:extLst>
                  <a:ext uri="{FF2B5EF4-FFF2-40B4-BE49-F238E27FC236}">
                    <a16:creationId xmlns:a16="http://schemas.microsoft.com/office/drawing/2014/main" id="{D116BE80-27CE-9347-990F-5FB854E2500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1" name="正方形/長方形 490">
                <a:extLst>
                  <a:ext uri="{FF2B5EF4-FFF2-40B4-BE49-F238E27FC236}">
                    <a16:creationId xmlns:a16="http://schemas.microsoft.com/office/drawing/2014/main" id="{42720D8B-29CE-2843-81DE-609FE665D51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3" name="図形グループ 32">
              <a:extLst>
                <a:ext uri="{FF2B5EF4-FFF2-40B4-BE49-F238E27FC236}">
                  <a16:creationId xmlns:a16="http://schemas.microsoft.com/office/drawing/2014/main" id="{CBFB61CD-E846-654B-8630-D394AF0522C8}"/>
                </a:ext>
              </a:extLst>
            </p:cNvPr>
            <p:cNvGrpSpPr/>
            <p:nvPr/>
          </p:nvGrpSpPr>
          <p:grpSpPr>
            <a:xfrm>
              <a:off x="1865042" y="1628976"/>
              <a:ext cx="72008" cy="431383"/>
              <a:chOff x="1628056" y="1786375"/>
              <a:chExt cx="72008" cy="431383"/>
            </a:xfrm>
          </p:grpSpPr>
          <p:sp>
            <p:nvSpPr>
              <p:cNvPr id="482" name="正方形/長方形 481">
                <a:extLst>
                  <a:ext uri="{FF2B5EF4-FFF2-40B4-BE49-F238E27FC236}">
                    <a16:creationId xmlns:a16="http://schemas.microsoft.com/office/drawing/2014/main" id="{95C86743-D023-3A47-8425-53721C29F9B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正方形/長方形 482">
                <a:extLst>
                  <a:ext uri="{FF2B5EF4-FFF2-40B4-BE49-F238E27FC236}">
                    <a16:creationId xmlns:a16="http://schemas.microsoft.com/office/drawing/2014/main" id="{99EF1898-03F5-B34A-AE50-E4BC5265ABA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正方形/長方形 483">
                <a:extLst>
                  <a:ext uri="{FF2B5EF4-FFF2-40B4-BE49-F238E27FC236}">
                    <a16:creationId xmlns:a16="http://schemas.microsoft.com/office/drawing/2014/main" id="{DF873565-1083-CF42-A67B-DACBF07AB6F8}"/>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5" name="正方形/長方形 484">
                <a:extLst>
                  <a:ext uri="{FF2B5EF4-FFF2-40B4-BE49-F238E27FC236}">
                    <a16:creationId xmlns:a16="http://schemas.microsoft.com/office/drawing/2014/main" id="{F2CA6061-4EBD-9B4B-B1AA-8DC38C864AD9}"/>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正方形/長方形 485">
                <a:extLst>
                  <a:ext uri="{FF2B5EF4-FFF2-40B4-BE49-F238E27FC236}">
                    <a16:creationId xmlns:a16="http://schemas.microsoft.com/office/drawing/2014/main" id="{51E51A9E-2555-924B-A1BC-B18C0926C4D6}"/>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4" name="図形グループ 38">
              <a:extLst>
                <a:ext uri="{FF2B5EF4-FFF2-40B4-BE49-F238E27FC236}">
                  <a16:creationId xmlns:a16="http://schemas.microsoft.com/office/drawing/2014/main" id="{359E04EB-4C57-E247-8D69-9CD51BC518AA}"/>
                </a:ext>
              </a:extLst>
            </p:cNvPr>
            <p:cNvGrpSpPr/>
            <p:nvPr/>
          </p:nvGrpSpPr>
          <p:grpSpPr>
            <a:xfrm>
              <a:off x="1953945" y="1628976"/>
              <a:ext cx="72008" cy="431383"/>
              <a:chOff x="1628056" y="1786375"/>
              <a:chExt cx="72008" cy="431383"/>
            </a:xfrm>
          </p:grpSpPr>
          <p:sp>
            <p:nvSpPr>
              <p:cNvPr id="477" name="正方形/長方形 476">
                <a:extLst>
                  <a:ext uri="{FF2B5EF4-FFF2-40B4-BE49-F238E27FC236}">
                    <a16:creationId xmlns:a16="http://schemas.microsoft.com/office/drawing/2014/main" id="{8232B12C-86AB-DD4F-96C8-2EFC40FE642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8" name="正方形/長方形 477">
                <a:extLst>
                  <a:ext uri="{FF2B5EF4-FFF2-40B4-BE49-F238E27FC236}">
                    <a16:creationId xmlns:a16="http://schemas.microsoft.com/office/drawing/2014/main" id="{AD8CEDCB-13F7-5041-BFC7-430AC4F36011}"/>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9" name="正方形/長方形 478">
                <a:extLst>
                  <a:ext uri="{FF2B5EF4-FFF2-40B4-BE49-F238E27FC236}">
                    <a16:creationId xmlns:a16="http://schemas.microsoft.com/office/drawing/2014/main" id="{5F6CB029-0428-9F45-8E21-52DE8FD3E1A0}"/>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0" name="正方形/長方形 479">
                <a:extLst>
                  <a:ext uri="{FF2B5EF4-FFF2-40B4-BE49-F238E27FC236}">
                    <a16:creationId xmlns:a16="http://schemas.microsoft.com/office/drawing/2014/main" id="{C5BE75C7-99E9-514F-9241-B1F260EF802F}"/>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1" name="正方形/長方形 480">
                <a:extLst>
                  <a:ext uri="{FF2B5EF4-FFF2-40B4-BE49-F238E27FC236}">
                    <a16:creationId xmlns:a16="http://schemas.microsoft.com/office/drawing/2014/main" id="{DC4BD8B0-B9FA-8E43-96F1-6B62EE4A838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5" name="図形グループ 44">
              <a:extLst>
                <a:ext uri="{FF2B5EF4-FFF2-40B4-BE49-F238E27FC236}">
                  <a16:creationId xmlns:a16="http://schemas.microsoft.com/office/drawing/2014/main" id="{E995255F-25A8-CB43-91F9-56A0831D3A94}"/>
                </a:ext>
              </a:extLst>
            </p:cNvPr>
            <p:cNvGrpSpPr/>
            <p:nvPr/>
          </p:nvGrpSpPr>
          <p:grpSpPr>
            <a:xfrm>
              <a:off x="2043370" y="1628976"/>
              <a:ext cx="72008" cy="431383"/>
              <a:chOff x="1628056" y="1786375"/>
              <a:chExt cx="72008" cy="431383"/>
            </a:xfrm>
          </p:grpSpPr>
          <p:sp>
            <p:nvSpPr>
              <p:cNvPr id="472" name="正方形/長方形 471">
                <a:extLst>
                  <a:ext uri="{FF2B5EF4-FFF2-40B4-BE49-F238E27FC236}">
                    <a16:creationId xmlns:a16="http://schemas.microsoft.com/office/drawing/2014/main" id="{495F0121-407C-6642-A0EB-9C5302AFC18B}"/>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3" name="正方形/長方形 472">
                <a:extLst>
                  <a:ext uri="{FF2B5EF4-FFF2-40B4-BE49-F238E27FC236}">
                    <a16:creationId xmlns:a16="http://schemas.microsoft.com/office/drawing/2014/main" id="{CE4669E2-0C3F-3645-B9A1-4FBCEA2DAF32}"/>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正方形/長方形 473">
                <a:extLst>
                  <a:ext uri="{FF2B5EF4-FFF2-40B4-BE49-F238E27FC236}">
                    <a16:creationId xmlns:a16="http://schemas.microsoft.com/office/drawing/2014/main" id="{B25810CF-09D5-794C-AF70-A62CBE4D9127}"/>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5" name="正方形/長方形 474">
                <a:extLst>
                  <a:ext uri="{FF2B5EF4-FFF2-40B4-BE49-F238E27FC236}">
                    <a16:creationId xmlns:a16="http://schemas.microsoft.com/office/drawing/2014/main" id="{A7649EAD-188D-8142-AEBD-17D0CB42A5DF}"/>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6" name="正方形/長方形 475">
                <a:extLst>
                  <a:ext uri="{FF2B5EF4-FFF2-40B4-BE49-F238E27FC236}">
                    <a16:creationId xmlns:a16="http://schemas.microsoft.com/office/drawing/2014/main" id="{45736F06-E2B9-1E44-9754-822BBC4AA2E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50">
              <a:extLst>
                <a:ext uri="{FF2B5EF4-FFF2-40B4-BE49-F238E27FC236}">
                  <a16:creationId xmlns:a16="http://schemas.microsoft.com/office/drawing/2014/main" id="{3F0F1E81-6F6A-414F-9293-60BEF05B465D}"/>
                </a:ext>
              </a:extLst>
            </p:cNvPr>
            <p:cNvGrpSpPr/>
            <p:nvPr/>
          </p:nvGrpSpPr>
          <p:grpSpPr>
            <a:xfrm>
              <a:off x="2140645" y="1628976"/>
              <a:ext cx="72008" cy="431383"/>
              <a:chOff x="1628056" y="1786375"/>
              <a:chExt cx="72008" cy="431383"/>
            </a:xfrm>
          </p:grpSpPr>
          <p:sp>
            <p:nvSpPr>
              <p:cNvPr id="467" name="正方形/長方形 466">
                <a:extLst>
                  <a:ext uri="{FF2B5EF4-FFF2-40B4-BE49-F238E27FC236}">
                    <a16:creationId xmlns:a16="http://schemas.microsoft.com/office/drawing/2014/main" id="{324C6BFE-024C-6E4B-BB8F-E2D61B216618}"/>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正方形/長方形 467">
                <a:extLst>
                  <a:ext uri="{FF2B5EF4-FFF2-40B4-BE49-F238E27FC236}">
                    <a16:creationId xmlns:a16="http://schemas.microsoft.com/office/drawing/2014/main" id="{71D87D57-B8EC-A840-B0DA-454830D2F37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9" name="正方形/長方形 468">
                <a:extLst>
                  <a:ext uri="{FF2B5EF4-FFF2-40B4-BE49-F238E27FC236}">
                    <a16:creationId xmlns:a16="http://schemas.microsoft.com/office/drawing/2014/main" id="{63825537-E4E1-8D4D-BB7F-64B4C3F2C8C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0" name="正方形/長方形 469">
                <a:extLst>
                  <a:ext uri="{FF2B5EF4-FFF2-40B4-BE49-F238E27FC236}">
                    <a16:creationId xmlns:a16="http://schemas.microsoft.com/office/drawing/2014/main" id="{EFB4516D-F444-6144-8099-A9E64998865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正方形/長方形 470">
                <a:extLst>
                  <a:ext uri="{FF2B5EF4-FFF2-40B4-BE49-F238E27FC236}">
                    <a16:creationId xmlns:a16="http://schemas.microsoft.com/office/drawing/2014/main" id="{872171F9-F122-8A48-84ED-E0EF384D89E1}"/>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7" name="図形グループ 56">
              <a:extLst>
                <a:ext uri="{FF2B5EF4-FFF2-40B4-BE49-F238E27FC236}">
                  <a16:creationId xmlns:a16="http://schemas.microsoft.com/office/drawing/2014/main" id="{2181A959-EEEC-F344-9FF8-E157617A19EC}"/>
                </a:ext>
              </a:extLst>
            </p:cNvPr>
            <p:cNvGrpSpPr/>
            <p:nvPr/>
          </p:nvGrpSpPr>
          <p:grpSpPr>
            <a:xfrm>
              <a:off x="2232968" y="1628976"/>
              <a:ext cx="72008" cy="431383"/>
              <a:chOff x="1628056" y="1786375"/>
              <a:chExt cx="72008" cy="431383"/>
            </a:xfrm>
          </p:grpSpPr>
          <p:sp>
            <p:nvSpPr>
              <p:cNvPr id="462" name="正方形/長方形 461">
                <a:extLst>
                  <a:ext uri="{FF2B5EF4-FFF2-40B4-BE49-F238E27FC236}">
                    <a16:creationId xmlns:a16="http://schemas.microsoft.com/office/drawing/2014/main" id="{F3B38510-2B34-BC42-B90E-DDBE90BCADAD}"/>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3" name="正方形/長方形 462">
                <a:extLst>
                  <a:ext uri="{FF2B5EF4-FFF2-40B4-BE49-F238E27FC236}">
                    <a16:creationId xmlns:a16="http://schemas.microsoft.com/office/drawing/2014/main" id="{80B8AA2C-FE04-1A4A-89D7-B1CF1673085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4" name="正方形/長方形 463">
                <a:extLst>
                  <a:ext uri="{FF2B5EF4-FFF2-40B4-BE49-F238E27FC236}">
                    <a16:creationId xmlns:a16="http://schemas.microsoft.com/office/drawing/2014/main" id="{01730413-A223-E44C-AD1B-2F60CCC27D7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5" name="正方形/長方形 464">
                <a:extLst>
                  <a:ext uri="{FF2B5EF4-FFF2-40B4-BE49-F238E27FC236}">
                    <a16:creationId xmlns:a16="http://schemas.microsoft.com/office/drawing/2014/main" id="{9A1A526E-E8D5-BF42-A5C3-96BAF95C3906}"/>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正方形/長方形 465">
                <a:extLst>
                  <a:ext uri="{FF2B5EF4-FFF2-40B4-BE49-F238E27FC236}">
                    <a16:creationId xmlns:a16="http://schemas.microsoft.com/office/drawing/2014/main" id="{424CC932-56C0-754C-B1FB-0F05897717A0}"/>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58" name="正方形/長方形 457">
              <a:extLst>
                <a:ext uri="{FF2B5EF4-FFF2-40B4-BE49-F238E27FC236}">
                  <a16:creationId xmlns:a16="http://schemas.microsoft.com/office/drawing/2014/main" id="{D7C543E7-C799-9347-A649-BF8418EDBE3D}"/>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9" name="正方形/長方形 458">
              <a:extLst>
                <a:ext uri="{FF2B5EF4-FFF2-40B4-BE49-F238E27FC236}">
                  <a16:creationId xmlns:a16="http://schemas.microsoft.com/office/drawing/2014/main" id="{57163ABE-67F6-5D48-A8DD-C464FAA4E352}"/>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0" name="正方形/長方形 459">
              <a:extLst>
                <a:ext uri="{FF2B5EF4-FFF2-40B4-BE49-F238E27FC236}">
                  <a16:creationId xmlns:a16="http://schemas.microsoft.com/office/drawing/2014/main" id="{4D7F5CDC-D810-A74D-AFEA-E21C83FF66F1}"/>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正方形/長方形 460">
              <a:extLst>
                <a:ext uri="{FF2B5EF4-FFF2-40B4-BE49-F238E27FC236}">
                  <a16:creationId xmlns:a16="http://schemas.microsoft.com/office/drawing/2014/main" id="{1C784EB3-5562-FD4B-8BCB-B3D936A6C8B6}"/>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2" name="図形グループ 68">
            <a:extLst>
              <a:ext uri="{FF2B5EF4-FFF2-40B4-BE49-F238E27FC236}">
                <a16:creationId xmlns:a16="http://schemas.microsoft.com/office/drawing/2014/main" id="{8B568490-41A1-3547-869D-F07C0A40A1EB}"/>
              </a:ext>
            </a:extLst>
          </p:cNvPr>
          <p:cNvGrpSpPr/>
          <p:nvPr/>
        </p:nvGrpSpPr>
        <p:grpSpPr>
          <a:xfrm>
            <a:off x="5270307" y="1975499"/>
            <a:ext cx="889339" cy="360225"/>
            <a:chOff x="1215478" y="1519003"/>
            <a:chExt cx="1646372" cy="666966"/>
          </a:xfrm>
        </p:grpSpPr>
        <p:sp>
          <p:nvSpPr>
            <p:cNvPr id="503" name="正方形/長方形 502">
              <a:extLst>
                <a:ext uri="{FF2B5EF4-FFF2-40B4-BE49-F238E27FC236}">
                  <a16:creationId xmlns:a16="http://schemas.microsoft.com/office/drawing/2014/main" id="{FF90B548-A6C6-824A-9DBE-2A7DB0E8B86B}"/>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04" name="図形グループ 67">
              <a:extLst>
                <a:ext uri="{FF2B5EF4-FFF2-40B4-BE49-F238E27FC236}">
                  <a16:creationId xmlns:a16="http://schemas.microsoft.com/office/drawing/2014/main" id="{458A81E8-3B81-EA41-96F3-2663D574E6DB}"/>
                </a:ext>
              </a:extLst>
            </p:cNvPr>
            <p:cNvGrpSpPr/>
            <p:nvPr/>
          </p:nvGrpSpPr>
          <p:grpSpPr>
            <a:xfrm>
              <a:off x="1476859" y="1628976"/>
              <a:ext cx="72008" cy="431383"/>
              <a:chOff x="1475656" y="1633975"/>
              <a:chExt cx="72008" cy="431383"/>
            </a:xfrm>
          </p:grpSpPr>
          <p:sp>
            <p:nvSpPr>
              <p:cNvPr id="551" name="正方形/長方形 550">
                <a:extLst>
                  <a:ext uri="{FF2B5EF4-FFF2-40B4-BE49-F238E27FC236}">
                    <a16:creationId xmlns:a16="http://schemas.microsoft.com/office/drawing/2014/main" id="{B8744154-0C4E-004F-BC0E-70E70A32DFD7}"/>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2" name="正方形/長方形 551">
                <a:extLst>
                  <a:ext uri="{FF2B5EF4-FFF2-40B4-BE49-F238E27FC236}">
                    <a16:creationId xmlns:a16="http://schemas.microsoft.com/office/drawing/2014/main" id="{472DE0C1-3ADC-664A-802E-683614B0FA01}"/>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3" name="正方形/長方形 552">
                <a:extLst>
                  <a:ext uri="{FF2B5EF4-FFF2-40B4-BE49-F238E27FC236}">
                    <a16:creationId xmlns:a16="http://schemas.microsoft.com/office/drawing/2014/main" id="{52B016BA-BAA4-1C44-87DF-F572A9B38C71}"/>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正方形/長方形 553">
                <a:extLst>
                  <a:ext uri="{FF2B5EF4-FFF2-40B4-BE49-F238E27FC236}">
                    <a16:creationId xmlns:a16="http://schemas.microsoft.com/office/drawing/2014/main" id="{66C74701-B37B-6244-8A14-2EF2737CA11B}"/>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正方形/長方形 554">
                <a:extLst>
                  <a:ext uri="{FF2B5EF4-FFF2-40B4-BE49-F238E27FC236}">
                    <a16:creationId xmlns:a16="http://schemas.microsoft.com/office/drawing/2014/main" id="{77ACAD99-E56D-C64B-894A-B7D72ECE3ED6}"/>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19">
              <a:extLst>
                <a:ext uri="{FF2B5EF4-FFF2-40B4-BE49-F238E27FC236}">
                  <a16:creationId xmlns:a16="http://schemas.microsoft.com/office/drawing/2014/main" id="{62C72A01-2843-044C-A5B6-07A20821B6CD}"/>
                </a:ext>
              </a:extLst>
            </p:cNvPr>
            <p:cNvGrpSpPr/>
            <p:nvPr/>
          </p:nvGrpSpPr>
          <p:grpSpPr>
            <a:xfrm>
              <a:off x="1562337" y="1628976"/>
              <a:ext cx="72008" cy="431383"/>
              <a:chOff x="1628056" y="1786375"/>
              <a:chExt cx="72008" cy="431383"/>
            </a:xfrm>
          </p:grpSpPr>
          <p:sp>
            <p:nvSpPr>
              <p:cNvPr id="546" name="正方形/長方形 545">
                <a:extLst>
                  <a:ext uri="{FF2B5EF4-FFF2-40B4-BE49-F238E27FC236}">
                    <a16:creationId xmlns:a16="http://schemas.microsoft.com/office/drawing/2014/main" id="{E6E2F7CF-1AC5-7B4A-A4A6-B1DD80C1FFD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正方形/長方形 546">
                <a:extLst>
                  <a:ext uri="{FF2B5EF4-FFF2-40B4-BE49-F238E27FC236}">
                    <a16:creationId xmlns:a16="http://schemas.microsoft.com/office/drawing/2014/main" id="{40A99B7E-0872-0546-9081-F312465B58B8}"/>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正方形/長方形 547">
                <a:extLst>
                  <a:ext uri="{FF2B5EF4-FFF2-40B4-BE49-F238E27FC236}">
                    <a16:creationId xmlns:a16="http://schemas.microsoft.com/office/drawing/2014/main" id="{4EE4D80D-5AD5-7240-A8BB-39294DD7A6D5}"/>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9" name="正方形/長方形 548">
                <a:extLst>
                  <a:ext uri="{FF2B5EF4-FFF2-40B4-BE49-F238E27FC236}">
                    <a16:creationId xmlns:a16="http://schemas.microsoft.com/office/drawing/2014/main" id="{89199728-332E-5446-A67A-260FFB29EE96}"/>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0" name="正方形/長方形 549">
                <a:extLst>
                  <a:ext uri="{FF2B5EF4-FFF2-40B4-BE49-F238E27FC236}">
                    <a16:creationId xmlns:a16="http://schemas.microsoft.com/office/drawing/2014/main" id="{E552D6A9-CEEA-E54E-904D-B41BBA4F193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6" name="図形グループ 26">
              <a:extLst>
                <a:ext uri="{FF2B5EF4-FFF2-40B4-BE49-F238E27FC236}">
                  <a16:creationId xmlns:a16="http://schemas.microsoft.com/office/drawing/2014/main" id="{4BF64197-A214-6A49-AE4B-1C513E8F5C8E}"/>
                </a:ext>
              </a:extLst>
            </p:cNvPr>
            <p:cNvGrpSpPr/>
            <p:nvPr/>
          </p:nvGrpSpPr>
          <p:grpSpPr>
            <a:xfrm>
              <a:off x="1775646" y="1628976"/>
              <a:ext cx="72008" cy="431383"/>
              <a:chOff x="1628056" y="1786375"/>
              <a:chExt cx="72008" cy="431383"/>
            </a:xfrm>
          </p:grpSpPr>
          <p:sp>
            <p:nvSpPr>
              <p:cNvPr id="541" name="正方形/長方形 540">
                <a:extLst>
                  <a:ext uri="{FF2B5EF4-FFF2-40B4-BE49-F238E27FC236}">
                    <a16:creationId xmlns:a16="http://schemas.microsoft.com/office/drawing/2014/main" id="{A7C3A4E9-E1E1-0241-86B1-54DBCE11FA9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正方形/長方形 541">
                <a:extLst>
                  <a:ext uri="{FF2B5EF4-FFF2-40B4-BE49-F238E27FC236}">
                    <a16:creationId xmlns:a16="http://schemas.microsoft.com/office/drawing/2014/main" id="{0341AA2B-1E2C-F24B-9164-399BBBBF4F39}"/>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正方形/長方形 542">
                <a:extLst>
                  <a:ext uri="{FF2B5EF4-FFF2-40B4-BE49-F238E27FC236}">
                    <a16:creationId xmlns:a16="http://schemas.microsoft.com/office/drawing/2014/main" id="{969DA692-CD06-1044-86E3-0AD563E868C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4" name="正方形/長方形 543">
                <a:extLst>
                  <a:ext uri="{FF2B5EF4-FFF2-40B4-BE49-F238E27FC236}">
                    <a16:creationId xmlns:a16="http://schemas.microsoft.com/office/drawing/2014/main" id="{4DAC4EA4-DA6B-054E-ACC6-C07FF675E158}"/>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5" name="正方形/長方形 544">
                <a:extLst>
                  <a:ext uri="{FF2B5EF4-FFF2-40B4-BE49-F238E27FC236}">
                    <a16:creationId xmlns:a16="http://schemas.microsoft.com/office/drawing/2014/main" id="{3AAB9388-E060-424F-A926-4481894887C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7" name="図形グループ 32">
              <a:extLst>
                <a:ext uri="{FF2B5EF4-FFF2-40B4-BE49-F238E27FC236}">
                  <a16:creationId xmlns:a16="http://schemas.microsoft.com/office/drawing/2014/main" id="{AFEA04FC-B094-5E40-892D-0FC595C9D30E}"/>
                </a:ext>
              </a:extLst>
            </p:cNvPr>
            <p:cNvGrpSpPr/>
            <p:nvPr/>
          </p:nvGrpSpPr>
          <p:grpSpPr>
            <a:xfrm>
              <a:off x="1865042" y="1628976"/>
              <a:ext cx="72008" cy="431383"/>
              <a:chOff x="1628056" y="1786375"/>
              <a:chExt cx="72008" cy="431383"/>
            </a:xfrm>
          </p:grpSpPr>
          <p:sp>
            <p:nvSpPr>
              <p:cNvPr id="536" name="正方形/長方形 535">
                <a:extLst>
                  <a:ext uri="{FF2B5EF4-FFF2-40B4-BE49-F238E27FC236}">
                    <a16:creationId xmlns:a16="http://schemas.microsoft.com/office/drawing/2014/main" id="{CE749881-B1EB-7741-9C16-3D1644DFD740}"/>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7" name="正方形/長方形 536">
                <a:extLst>
                  <a:ext uri="{FF2B5EF4-FFF2-40B4-BE49-F238E27FC236}">
                    <a16:creationId xmlns:a16="http://schemas.microsoft.com/office/drawing/2014/main" id="{E0F3B17A-F8C2-8A4B-B6B2-882D273F12B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正方形/長方形 537">
                <a:extLst>
                  <a:ext uri="{FF2B5EF4-FFF2-40B4-BE49-F238E27FC236}">
                    <a16:creationId xmlns:a16="http://schemas.microsoft.com/office/drawing/2014/main" id="{4942AB93-CBA0-6741-ADFB-F70646006EB5}"/>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正方形/長方形 538">
                <a:extLst>
                  <a:ext uri="{FF2B5EF4-FFF2-40B4-BE49-F238E27FC236}">
                    <a16:creationId xmlns:a16="http://schemas.microsoft.com/office/drawing/2014/main" id="{F6A49F01-AD7A-764B-917B-2BBF98DBE0BA}"/>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0" name="正方形/長方形 539">
                <a:extLst>
                  <a:ext uri="{FF2B5EF4-FFF2-40B4-BE49-F238E27FC236}">
                    <a16:creationId xmlns:a16="http://schemas.microsoft.com/office/drawing/2014/main" id="{D60F4112-7436-8B4E-800D-00BB82D6ABD4}"/>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8" name="図形グループ 38">
              <a:extLst>
                <a:ext uri="{FF2B5EF4-FFF2-40B4-BE49-F238E27FC236}">
                  <a16:creationId xmlns:a16="http://schemas.microsoft.com/office/drawing/2014/main" id="{F48ED136-70FC-D049-B4E9-58E8AE2D904A}"/>
                </a:ext>
              </a:extLst>
            </p:cNvPr>
            <p:cNvGrpSpPr/>
            <p:nvPr/>
          </p:nvGrpSpPr>
          <p:grpSpPr>
            <a:xfrm>
              <a:off x="1953945" y="1628976"/>
              <a:ext cx="72008" cy="431383"/>
              <a:chOff x="1628056" y="1786375"/>
              <a:chExt cx="72008" cy="431383"/>
            </a:xfrm>
          </p:grpSpPr>
          <p:sp>
            <p:nvSpPr>
              <p:cNvPr id="531" name="正方形/長方形 530">
                <a:extLst>
                  <a:ext uri="{FF2B5EF4-FFF2-40B4-BE49-F238E27FC236}">
                    <a16:creationId xmlns:a16="http://schemas.microsoft.com/office/drawing/2014/main" id="{36C81160-B5AB-7D4F-BB97-011BF1198986}"/>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2" name="正方形/長方形 531">
                <a:extLst>
                  <a:ext uri="{FF2B5EF4-FFF2-40B4-BE49-F238E27FC236}">
                    <a16:creationId xmlns:a16="http://schemas.microsoft.com/office/drawing/2014/main" id="{D8DAD70C-1444-EB48-A0F0-C52310FDB88C}"/>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3" name="正方形/長方形 532">
                <a:extLst>
                  <a:ext uri="{FF2B5EF4-FFF2-40B4-BE49-F238E27FC236}">
                    <a16:creationId xmlns:a16="http://schemas.microsoft.com/office/drawing/2014/main" id="{50CC6A54-4FE2-7347-9BE1-2E1E63C7A8DE}"/>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4" name="正方形/長方形 533">
                <a:extLst>
                  <a:ext uri="{FF2B5EF4-FFF2-40B4-BE49-F238E27FC236}">
                    <a16:creationId xmlns:a16="http://schemas.microsoft.com/office/drawing/2014/main" id="{38B8A6DF-C651-814D-9B18-1F503FC9283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正方形/長方形 534">
                <a:extLst>
                  <a:ext uri="{FF2B5EF4-FFF2-40B4-BE49-F238E27FC236}">
                    <a16:creationId xmlns:a16="http://schemas.microsoft.com/office/drawing/2014/main" id="{091D0736-3A2E-5D4D-AC21-F0FBA85BD7C2}"/>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9" name="図形グループ 44">
              <a:extLst>
                <a:ext uri="{FF2B5EF4-FFF2-40B4-BE49-F238E27FC236}">
                  <a16:creationId xmlns:a16="http://schemas.microsoft.com/office/drawing/2014/main" id="{C588D7AF-CDD0-AE46-8991-B8C6DFB8DEE5}"/>
                </a:ext>
              </a:extLst>
            </p:cNvPr>
            <p:cNvGrpSpPr/>
            <p:nvPr/>
          </p:nvGrpSpPr>
          <p:grpSpPr>
            <a:xfrm>
              <a:off x="2043370" y="1628976"/>
              <a:ext cx="72008" cy="431383"/>
              <a:chOff x="1628056" y="1786375"/>
              <a:chExt cx="72008" cy="431383"/>
            </a:xfrm>
          </p:grpSpPr>
          <p:sp>
            <p:nvSpPr>
              <p:cNvPr id="526" name="正方形/長方形 525">
                <a:extLst>
                  <a:ext uri="{FF2B5EF4-FFF2-40B4-BE49-F238E27FC236}">
                    <a16:creationId xmlns:a16="http://schemas.microsoft.com/office/drawing/2014/main" id="{35C1D03A-8DD5-1F43-B291-92BB7F6AE44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正方形/長方形 526">
                <a:extLst>
                  <a:ext uri="{FF2B5EF4-FFF2-40B4-BE49-F238E27FC236}">
                    <a16:creationId xmlns:a16="http://schemas.microsoft.com/office/drawing/2014/main" id="{E3550657-748D-4848-B94E-D242FF896B5D}"/>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正方形/長方形 527">
                <a:extLst>
                  <a:ext uri="{FF2B5EF4-FFF2-40B4-BE49-F238E27FC236}">
                    <a16:creationId xmlns:a16="http://schemas.microsoft.com/office/drawing/2014/main" id="{398082A0-9521-1943-AAFC-B69306963033}"/>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9" name="正方形/長方形 528">
                <a:extLst>
                  <a:ext uri="{FF2B5EF4-FFF2-40B4-BE49-F238E27FC236}">
                    <a16:creationId xmlns:a16="http://schemas.microsoft.com/office/drawing/2014/main" id="{58502B3C-7589-E14E-A1F8-A155BC71F667}"/>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0" name="正方形/長方形 529">
                <a:extLst>
                  <a:ext uri="{FF2B5EF4-FFF2-40B4-BE49-F238E27FC236}">
                    <a16:creationId xmlns:a16="http://schemas.microsoft.com/office/drawing/2014/main" id="{1C39911B-8919-DD4D-A39B-2D73FE780453}"/>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0" name="図形グループ 50">
              <a:extLst>
                <a:ext uri="{FF2B5EF4-FFF2-40B4-BE49-F238E27FC236}">
                  <a16:creationId xmlns:a16="http://schemas.microsoft.com/office/drawing/2014/main" id="{381DBA3A-67D9-594D-8550-DB874ED2FC04}"/>
                </a:ext>
              </a:extLst>
            </p:cNvPr>
            <p:cNvGrpSpPr/>
            <p:nvPr/>
          </p:nvGrpSpPr>
          <p:grpSpPr>
            <a:xfrm>
              <a:off x="2140645" y="1628976"/>
              <a:ext cx="72008" cy="431383"/>
              <a:chOff x="1628056" y="1786375"/>
              <a:chExt cx="72008" cy="431383"/>
            </a:xfrm>
          </p:grpSpPr>
          <p:sp>
            <p:nvSpPr>
              <p:cNvPr id="521" name="正方形/長方形 520">
                <a:extLst>
                  <a:ext uri="{FF2B5EF4-FFF2-40B4-BE49-F238E27FC236}">
                    <a16:creationId xmlns:a16="http://schemas.microsoft.com/office/drawing/2014/main" id="{F67673BF-37D1-AA48-AA60-B7B56FBB0CD7}"/>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2" name="正方形/長方形 521">
                <a:extLst>
                  <a:ext uri="{FF2B5EF4-FFF2-40B4-BE49-F238E27FC236}">
                    <a16:creationId xmlns:a16="http://schemas.microsoft.com/office/drawing/2014/main" id="{52766FB8-44B9-9F43-8AE2-1FD9A0731FD6}"/>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正方形/長方形 522">
                <a:extLst>
                  <a:ext uri="{FF2B5EF4-FFF2-40B4-BE49-F238E27FC236}">
                    <a16:creationId xmlns:a16="http://schemas.microsoft.com/office/drawing/2014/main" id="{74FC22BA-05A2-0F41-B83A-2CF3DA5297DB}"/>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4" name="正方形/長方形 523">
                <a:extLst>
                  <a:ext uri="{FF2B5EF4-FFF2-40B4-BE49-F238E27FC236}">
                    <a16:creationId xmlns:a16="http://schemas.microsoft.com/office/drawing/2014/main" id="{9333CA02-229A-474D-820C-F15B195C889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5" name="正方形/長方形 524">
                <a:extLst>
                  <a:ext uri="{FF2B5EF4-FFF2-40B4-BE49-F238E27FC236}">
                    <a16:creationId xmlns:a16="http://schemas.microsoft.com/office/drawing/2014/main" id="{7228ABFD-A2E6-5944-A33E-31BD330103FA}"/>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6">
              <a:extLst>
                <a:ext uri="{FF2B5EF4-FFF2-40B4-BE49-F238E27FC236}">
                  <a16:creationId xmlns:a16="http://schemas.microsoft.com/office/drawing/2014/main" id="{7F9982E7-57AC-9345-9964-08B53EDF4C03}"/>
                </a:ext>
              </a:extLst>
            </p:cNvPr>
            <p:cNvGrpSpPr/>
            <p:nvPr/>
          </p:nvGrpSpPr>
          <p:grpSpPr>
            <a:xfrm>
              <a:off x="2232968" y="1628976"/>
              <a:ext cx="72008" cy="431383"/>
              <a:chOff x="1628056" y="1786375"/>
              <a:chExt cx="72008" cy="431383"/>
            </a:xfrm>
          </p:grpSpPr>
          <p:sp>
            <p:nvSpPr>
              <p:cNvPr id="516" name="正方形/長方形 515">
                <a:extLst>
                  <a:ext uri="{FF2B5EF4-FFF2-40B4-BE49-F238E27FC236}">
                    <a16:creationId xmlns:a16="http://schemas.microsoft.com/office/drawing/2014/main" id="{7F2B6F38-5921-3F4C-90B1-BA965721FFF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7" name="正方形/長方形 516">
                <a:extLst>
                  <a:ext uri="{FF2B5EF4-FFF2-40B4-BE49-F238E27FC236}">
                    <a16:creationId xmlns:a16="http://schemas.microsoft.com/office/drawing/2014/main" id="{C302C6AB-9DF6-944F-ADF0-61448D369C05}"/>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8" name="正方形/長方形 517">
                <a:extLst>
                  <a:ext uri="{FF2B5EF4-FFF2-40B4-BE49-F238E27FC236}">
                    <a16:creationId xmlns:a16="http://schemas.microsoft.com/office/drawing/2014/main" id="{B228D842-35DB-EE4D-AA7E-985091C66AB6}"/>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9" name="正方形/長方形 518">
                <a:extLst>
                  <a:ext uri="{FF2B5EF4-FFF2-40B4-BE49-F238E27FC236}">
                    <a16:creationId xmlns:a16="http://schemas.microsoft.com/office/drawing/2014/main" id="{4D7ED1EC-03CD-6C4E-B18D-F119CF60FB46}"/>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0" name="正方形/長方形 519">
                <a:extLst>
                  <a:ext uri="{FF2B5EF4-FFF2-40B4-BE49-F238E27FC236}">
                    <a16:creationId xmlns:a16="http://schemas.microsoft.com/office/drawing/2014/main" id="{85744F73-0E2C-4E4D-976E-6C7D47BDF795}"/>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2" name="正方形/長方形 511">
              <a:extLst>
                <a:ext uri="{FF2B5EF4-FFF2-40B4-BE49-F238E27FC236}">
                  <a16:creationId xmlns:a16="http://schemas.microsoft.com/office/drawing/2014/main" id="{CD6555E3-A193-9F44-990F-3E9211370063}"/>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3" name="正方形/長方形 512">
              <a:extLst>
                <a:ext uri="{FF2B5EF4-FFF2-40B4-BE49-F238E27FC236}">
                  <a16:creationId xmlns:a16="http://schemas.microsoft.com/office/drawing/2014/main" id="{6F160209-8928-D542-A8C3-50E0C048D079}"/>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4" name="正方形/長方形 513">
              <a:extLst>
                <a:ext uri="{FF2B5EF4-FFF2-40B4-BE49-F238E27FC236}">
                  <a16:creationId xmlns:a16="http://schemas.microsoft.com/office/drawing/2014/main" id="{783DAB43-4EB3-8840-8EAC-B8905F5CA070}"/>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5" name="正方形/長方形 514">
              <a:extLst>
                <a:ext uri="{FF2B5EF4-FFF2-40B4-BE49-F238E27FC236}">
                  <a16:creationId xmlns:a16="http://schemas.microsoft.com/office/drawing/2014/main" id="{DE2F9D20-5E4E-BB43-B874-DD684E07337F}"/>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56" name="テキスト ボックス 555">
            <a:extLst>
              <a:ext uri="{FF2B5EF4-FFF2-40B4-BE49-F238E27FC236}">
                <a16:creationId xmlns:a16="http://schemas.microsoft.com/office/drawing/2014/main" id="{A81D10D9-670F-FC42-8FB1-6FAA9F49DE36}"/>
              </a:ext>
            </a:extLst>
          </p:cNvPr>
          <p:cNvSpPr txBox="1"/>
          <p:nvPr/>
        </p:nvSpPr>
        <p:spPr>
          <a:xfrm rot="19468053">
            <a:off x="6035005" y="1787370"/>
            <a:ext cx="1877437" cy="276999"/>
          </a:xfrm>
          <a:prstGeom prst="rect">
            <a:avLst/>
          </a:prstGeom>
          <a:noFill/>
        </p:spPr>
        <p:txBody>
          <a:bodyPr wrap="none" rtlCol="0">
            <a:spAutoFit/>
          </a:bodyPr>
          <a:lstStyle/>
          <a:p>
            <a:r>
              <a:rPr kumimoji="1" lang="ja-JP" altLang="en-US" sz="1200" b="1">
                <a:solidFill>
                  <a:schemeClr val="accent6">
                    <a:lumMod val="50000"/>
                  </a:schemeClr>
                </a:solidFill>
                <a:latin typeface="Meiryo" panose="020B0604030504040204" pitchFamily="34" charset="-128"/>
                <a:ea typeface="Meiryo" panose="020B0604030504040204" pitchFamily="34" charset="-128"/>
              </a:rPr>
              <a:t>スケールアウト</a:t>
            </a:r>
            <a:r>
              <a:rPr kumimoji="1" lang="ja-JP" altLang="en-US" sz="1200">
                <a:solidFill>
                  <a:schemeClr val="accent6">
                    <a:lumMod val="50000"/>
                  </a:schemeClr>
                </a:solidFill>
                <a:latin typeface="Meiryo" panose="020B0604030504040204" pitchFamily="34" charset="-128"/>
                <a:ea typeface="Meiryo" panose="020B0604030504040204" pitchFamily="34" charset="-128"/>
              </a:rPr>
              <a:t>型の拡張</a:t>
            </a:r>
          </a:p>
        </p:txBody>
      </p:sp>
      <p:grpSp>
        <p:nvGrpSpPr>
          <p:cNvPr id="16" name="図形グループ 68">
            <a:extLst>
              <a:ext uri="{FF2B5EF4-FFF2-40B4-BE49-F238E27FC236}">
                <a16:creationId xmlns:a16="http://schemas.microsoft.com/office/drawing/2014/main" id="{FC82C54E-0ECC-7242-90B9-DC0126383A3C}"/>
              </a:ext>
            </a:extLst>
          </p:cNvPr>
          <p:cNvGrpSpPr/>
          <p:nvPr/>
        </p:nvGrpSpPr>
        <p:grpSpPr>
          <a:xfrm>
            <a:off x="1763688" y="5085184"/>
            <a:ext cx="889339" cy="360225"/>
            <a:chOff x="1215478" y="1519003"/>
            <a:chExt cx="1646372" cy="666966"/>
          </a:xfrm>
        </p:grpSpPr>
        <p:sp>
          <p:nvSpPr>
            <p:cNvPr id="17" name="正方形/長方形 16">
              <a:extLst>
                <a:ext uri="{FF2B5EF4-FFF2-40B4-BE49-F238E27FC236}">
                  <a16:creationId xmlns:a16="http://schemas.microsoft.com/office/drawing/2014/main" id="{9F93824E-96F5-024C-B264-879D46C6B559}"/>
                </a:ext>
              </a:extLst>
            </p:cNvPr>
            <p:cNvSpPr/>
            <p:nvPr/>
          </p:nvSpPr>
          <p:spPr>
            <a:xfrm>
              <a:off x="1215478" y="1519003"/>
              <a:ext cx="1646372" cy="66696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 name="図形グループ 67">
              <a:extLst>
                <a:ext uri="{FF2B5EF4-FFF2-40B4-BE49-F238E27FC236}">
                  <a16:creationId xmlns:a16="http://schemas.microsoft.com/office/drawing/2014/main" id="{0389D203-4B2E-A54B-AE76-0E47589D38D4}"/>
                </a:ext>
              </a:extLst>
            </p:cNvPr>
            <p:cNvGrpSpPr/>
            <p:nvPr/>
          </p:nvGrpSpPr>
          <p:grpSpPr>
            <a:xfrm>
              <a:off x="1476859" y="1628976"/>
              <a:ext cx="72008" cy="431383"/>
              <a:chOff x="1475656" y="1633975"/>
              <a:chExt cx="72008" cy="431383"/>
            </a:xfrm>
          </p:grpSpPr>
          <p:sp>
            <p:nvSpPr>
              <p:cNvPr id="65" name="正方形/長方形 64">
                <a:extLst>
                  <a:ext uri="{FF2B5EF4-FFF2-40B4-BE49-F238E27FC236}">
                    <a16:creationId xmlns:a16="http://schemas.microsoft.com/office/drawing/2014/main" id="{D0907C49-364A-4248-AD74-F691CD6401A6}"/>
                  </a:ext>
                </a:extLst>
              </p:cNvPr>
              <p:cNvSpPr/>
              <p:nvPr/>
            </p:nvSpPr>
            <p:spPr>
              <a:xfrm>
                <a:off x="1475656" y="16339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正方形/長方形 65">
                <a:extLst>
                  <a:ext uri="{FF2B5EF4-FFF2-40B4-BE49-F238E27FC236}">
                    <a16:creationId xmlns:a16="http://schemas.microsoft.com/office/drawing/2014/main" id="{7C3C1C94-3ADA-0048-B82B-A0F203C0FFD0}"/>
                  </a:ext>
                </a:extLst>
              </p:cNvPr>
              <p:cNvSpPr/>
              <p:nvPr/>
            </p:nvSpPr>
            <p:spPr>
              <a:xfrm>
                <a:off x="1475656" y="18164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a:extLst>
                  <a:ext uri="{FF2B5EF4-FFF2-40B4-BE49-F238E27FC236}">
                    <a16:creationId xmlns:a16="http://schemas.microsoft.com/office/drawing/2014/main" id="{2B90B478-84FC-7943-A33F-F632533F777E}"/>
                  </a:ext>
                </a:extLst>
              </p:cNvPr>
              <p:cNvSpPr/>
              <p:nvPr/>
            </p:nvSpPr>
            <p:spPr>
              <a:xfrm>
                <a:off x="1475656" y="17280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a:extLst>
                  <a:ext uri="{FF2B5EF4-FFF2-40B4-BE49-F238E27FC236}">
                    <a16:creationId xmlns:a16="http://schemas.microsoft.com/office/drawing/2014/main" id="{2EA96AEC-D8D4-6949-9BBB-12C11533E165}"/>
                  </a:ext>
                </a:extLst>
              </p:cNvPr>
              <p:cNvSpPr/>
              <p:nvPr/>
            </p:nvSpPr>
            <p:spPr>
              <a:xfrm>
                <a:off x="1475656" y="19933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a:extLst>
                  <a:ext uri="{FF2B5EF4-FFF2-40B4-BE49-F238E27FC236}">
                    <a16:creationId xmlns:a16="http://schemas.microsoft.com/office/drawing/2014/main" id="{A2B174A0-968E-A748-8221-1EA80316138B}"/>
                  </a:ext>
                </a:extLst>
              </p:cNvPr>
              <p:cNvSpPr/>
              <p:nvPr/>
            </p:nvSpPr>
            <p:spPr>
              <a:xfrm>
                <a:off x="1475656" y="19049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 name="図形グループ 19">
              <a:extLst>
                <a:ext uri="{FF2B5EF4-FFF2-40B4-BE49-F238E27FC236}">
                  <a16:creationId xmlns:a16="http://schemas.microsoft.com/office/drawing/2014/main" id="{8DC17FDD-5728-2544-9C54-32A5DF26F9BE}"/>
                </a:ext>
              </a:extLst>
            </p:cNvPr>
            <p:cNvGrpSpPr/>
            <p:nvPr/>
          </p:nvGrpSpPr>
          <p:grpSpPr>
            <a:xfrm>
              <a:off x="1562337" y="1628976"/>
              <a:ext cx="72008" cy="431383"/>
              <a:chOff x="1628056" y="1786375"/>
              <a:chExt cx="72008" cy="431383"/>
            </a:xfrm>
          </p:grpSpPr>
          <p:sp>
            <p:nvSpPr>
              <p:cNvPr id="60" name="正方形/長方形 59">
                <a:extLst>
                  <a:ext uri="{FF2B5EF4-FFF2-40B4-BE49-F238E27FC236}">
                    <a16:creationId xmlns:a16="http://schemas.microsoft.com/office/drawing/2014/main" id="{39F8F403-C991-C448-A116-8B8060C4637F}"/>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a:extLst>
                  <a:ext uri="{FF2B5EF4-FFF2-40B4-BE49-F238E27FC236}">
                    <a16:creationId xmlns:a16="http://schemas.microsoft.com/office/drawing/2014/main" id="{523F6793-F8DD-8745-86B7-FE3C06BEBFB4}"/>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a:extLst>
                  <a:ext uri="{FF2B5EF4-FFF2-40B4-BE49-F238E27FC236}">
                    <a16:creationId xmlns:a16="http://schemas.microsoft.com/office/drawing/2014/main" id="{484FE8F4-A023-124A-A432-6B6B8238A509}"/>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a:extLst>
                  <a:ext uri="{FF2B5EF4-FFF2-40B4-BE49-F238E27FC236}">
                    <a16:creationId xmlns:a16="http://schemas.microsoft.com/office/drawing/2014/main" id="{F3B79E2E-4639-9C45-8F40-DBE2DC6D3D1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a:extLst>
                  <a:ext uri="{FF2B5EF4-FFF2-40B4-BE49-F238E27FC236}">
                    <a16:creationId xmlns:a16="http://schemas.microsoft.com/office/drawing/2014/main" id="{2399A2EC-ED2A-BE4B-8979-F72A772E6053}"/>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 name="図形グループ 26">
              <a:extLst>
                <a:ext uri="{FF2B5EF4-FFF2-40B4-BE49-F238E27FC236}">
                  <a16:creationId xmlns:a16="http://schemas.microsoft.com/office/drawing/2014/main" id="{037719BA-F404-4441-9FBE-8334577D699F}"/>
                </a:ext>
              </a:extLst>
            </p:cNvPr>
            <p:cNvGrpSpPr/>
            <p:nvPr/>
          </p:nvGrpSpPr>
          <p:grpSpPr>
            <a:xfrm>
              <a:off x="1775646" y="1628976"/>
              <a:ext cx="72008" cy="431383"/>
              <a:chOff x="1628056" y="1786375"/>
              <a:chExt cx="72008" cy="431383"/>
            </a:xfrm>
          </p:grpSpPr>
          <p:sp>
            <p:nvSpPr>
              <p:cNvPr id="55" name="正方形/長方形 54">
                <a:extLst>
                  <a:ext uri="{FF2B5EF4-FFF2-40B4-BE49-F238E27FC236}">
                    <a16:creationId xmlns:a16="http://schemas.microsoft.com/office/drawing/2014/main" id="{9DF19A44-C0D8-C547-BFCC-2F0C19FFD35E}"/>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a:extLst>
                  <a:ext uri="{FF2B5EF4-FFF2-40B4-BE49-F238E27FC236}">
                    <a16:creationId xmlns:a16="http://schemas.microsoft.com/office/drawing/2014/main" id="{32D3981F-A29D-A44C-9C17-FCAB518FCD3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a:extLst>
                  <a:ext uri="{FF2B5EF4-FFF2-40B4-BE49-F238E27FC236}">
                    <a16:creationId xmlns:a16="http://schemas.microsoft.com/office/drawing/2014/main" id="{70634F10-AFA1-0D4E-BD8D-BC50AA28652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a:extLst>
                  <a:ext uri="{FF2B5EF4-FFF2-40B4-BE49-F238E27FC236}">
                    <a16:creationId xmlns:a16="http://schemas.microsoft.com/office/drawing/2014/main" id="{A59F1F3B-5402-ED42-8200-F0EBB577A72C}"/>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a:extLst>
                  <a:ext uri="{FF2B5EF4-FFF2-40B4-BE49-F238E27FC236}">
                    <a16:creationId xmlns:a16="http://schemas.microsoft.com/office/drawing/2014/main" id="{233C19E6-5C32-B440-8ED6-B51906FBAD3B}"/>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 name="図形グループ 32">
              <a:extLst>
                <a:ext uri="{FF2B5EF4-FFF2-40B4-BE49-F238E27FC236}">
                  <a16:creationId xmlns:a16="http://schemas.microsoft.com/office/drawing/2014/main" id="{BC5395EC-4770-8A4B-AC24-DBF1C78F7B20}"/>
                </a:ext>
              </a:extLst>
            </p:cNvPr>
            <p:cNvGrpSpPr/>
            <p:nvPr/>
          </p:nvGrpSpPr>
          <p:grpSpPr>
            <a:xfrm>
              <a:off x="1865042" y="1628976"/>
              <a:ext cx="72008" cy="431383"/>
              <a:chOff x="1628056" y="1786375"/>
              <a:chExt cx="72008" cy="431383"/>
            </a:xfrm>
          </p:grpSpPr>
          <p:sp>
            <p:nvSpPr>
              <p:cNvPr id="50" name="正方形/長方形 49">
                <a:extLst>
                  <a:ext uri="{FF2B5EF4-FFF2-40B4-BE49-F238E27FC236}">
                    <a16:creationId xmlns:a16="http://schemas.microsoft.com/office/drawing/2014/main" id="{47518B7F-3437-CF48-8E0B-E2A39E20742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a:extLst>
                  <a:ext uri="{FF2B5EF4-FFF2-40B4-BE49-F238E27FC236}">
                    <a16:creationId xmlns:a16="http://schemas.microsoft.com/office/drawing/2014/main" id="{64463CD2-F8A1-B343-92B6-15C36D73796E}"/>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a:extLst>
                  <a:ext uri="{FF2B5EF4-FFF2-40B4-BE49-F238E27FC236}">
                    <a16:creationId xmlns:a16="http://schemas.microsoft.com/office/drawing/2014/main" id="{BC3D5D94-8F35-EB4A-8D65-B409182A8F2F}"/>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a:extLst>
                  <a:ext uri="{FF2B5EF4-FFF2-40B4-BE49-F238E27FC236}">
                    <a16:creationId xmlns:a16="http://schemas.microsoft.com/office/drawing/2014/main" id="{C42C4DD6-A36F-4742-B5B7-791CDFCF2B9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a:extLst>
                  <a:ext uri="{FF2B5EF4-FFF2-40B4-BE49-F238E27FC236}">
                    <a16:creationId xmlns:a16="http://schemas.microsoft.com/office/drawing/2014/main" id="{C7B0A401-7628-B047-BC42-6F39C95CC298}"/>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2" name="図形グループ 38">
              <a:extLst>
                <a:ext uri="{FF2B5EF4-FFF2-40B4-BE49-F238E27FC236}">
                  <a16:creationId xmlns:a16="http://schemas.microsoft.com/office/drawing/2014/main" id="{35EA9906-CAE2-6A45-812C-FEE40EE51D38}"/>
                </a:ext>
              </a:extLst>
            </p:cNvPr>
            <p:cNvGrpSpPr/>
            <p:nvPr/>
          </p:nvGrpSpPr>
          <p:grpSpPr>
            <a:xfrm>
              <a:off x="1953945" y="1628976"/>
              <a:ext cx="72008" cy="431383"/>
              <a:chOff x="1628056" y="1786375"/>
              <a:chExt cx="72008" cy="431383"/>
            </a:xfrm>
          </p:grpSpPr>
          <p:sp>
            <p:nvSpPr>
              <p:cNvPr id="45" name="正方形/長方形 44">
                <a:extLst>
                  <a:ext uri="{FF2B5EF4-FFF2-40B4-BE49-F238E27FC236}">
                    <a16:creationId xmlns:a16="http://schemas.microsoft.com/office/drawing/2014/main" id="{CEDF6E4B-7878-DC45-9936-49B6025CA224}"/>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a:extLst>
                  <a:ext uri="{FF2B5EF4-FFF2-40B4-BE49-F238E27FC236}">
                    <a16:creationId xmlns:a16="http://schemas.microsoft.com/office/drawing/2014/main" id="{4D12E87B-154D-B245-8965-13BAF1013FB0}"/>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a:extLst>
                  <a:ext uri="{FF2B5EF4-FFF2-40B4-BE49-F238E27FC236}">
                    <a16:creationId xmlns:a16="http://schemas.microsoft.com/office/drawing/2014/main" id="{8017D2FE-34A0-6543-A8E1-F69DF5480D2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a:extLst>
                  <a:ext uri="{FF2B5EF4-FFF2-40B4-BE49-F238E27FC236}">
                    <a16:creationId xmlns:a16="http://schemas.microsoft.com/office/drawing/2014/main" id="{F14440DF-E225-994E-A821-4682C94B4945}"/>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a:extLst>
                  <a:ext uri="{FF2B5EF4-FFF2-40B4-BE49-F238E27FC236}">
                    <a16:creationId xmlns:a16="http://schemas.microsoft.com/office/drawing/2014/main" id="{B505F34C-8335-D948-B0B8-71BA9DEA9D8D}"/>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44">
              <a:extLst>
                <a:ext uri="{FF2B5EF4-FFF2-40B4-BE49-F238E27FC236}">
                  <a16:creationId xmlns:a16="http://schemas.microsoft.com/office/drawing/2014/main" id="{9840314D-0A5C-E144-A1D5-BE28CB7699D8}"/>
                </a:ext>
              </a:extLst>
            </p:cNvPr>
            <p:cNvGrpSpPr/>
            <p:nvPr/>
          </p:nvGrpSpPr>
          <p:grpSpPr>
            <a:xfrm>
              <a:off x="2043370" y="1628976"/>
              <a:ext cx="72008" cy="431383"/>
              <a:chOff x="1628056" y="1786375"/>
              <a:chExt cx="72008" cy="431383"/>
            </a:xfrm>
          </p:grpSpPr>
          <p:sp>
            <p:nvSpPr>
              <p:cNvPr id="40" name="正方形/長方形 39">
                <a:extLst>
                  <a:ext uri="{FF2B5EF4-FFF2-40B4-BE49-F238E27FC236}">
                    <a16:creationId xmlns:a16="http://schemas.microsoft.com/office/drawing/2014/main" id="{2DDF7C59-F88D-644F-808A-7F5C10D211C9}"/>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a:extLst>
                  <a:ext uri="{FF2B5EF4-FFF2-40B4-BE49-F238E27FC236}">
                    <a16:creationId xmlns:a16="http://schemas.microsoft.com/office/drawing/2014/main" id="{EE0DB73F-963C-CE46-8BFC-00384769C217}"/>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a:extLst>
                  <a:ext uri="{FF2B5EF4-FFF2-40B4-BE49-F238E27FC236}">
                    <a16:creationId xmlns:a16="http://schemas.microsoft.com/office/drawing/2014/main" id="{D63FA54F-F5B9-C348-B86E-365014E47064}"/>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a:extLst>
                  <a:ext uri="{FF2B5EF4-FFF2-40B4-BE49-F238E27FC236}">
                    <a16:creationId xmlns:a16="http://schemas.microsoft.com/office/drawing/2014/main" id="{B8DC8B28-2BC2-BD45-8B53-C27A43F82E0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a:extLst>
                  <a:ext uri="{FF2B5EF4-FFF2-40B4-BE49-F238E27FC236}">
                    <a16:creationId xmlns:a16="http://schemas.microsoft.com/office/drawing/2014/main" id="{73B9327C-137A-E649-B3B2-074803BADB6E}"/>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50">
              <a:extLst>
                <a:ext uri="{FF2B5EF4-FFF2-40B4-BE49-F238E27FC236}">
                  <a16:creationId xmlns:a16="http://schemas.microsoft.com/office/drawing/2014/main" id="{D375C893-4BD2-2945-9A1E-05EADDE2E648}"/>
                </a:ext>
              </a:extLst>
            </p:cNvPr>
            <p:cNvGrpSpPr/>
            <p:nvPr/>
          </p:nvGrpSpPr>
          <p:grpSpPr>
            <a:xfrm>
              <a:off x="2140645" y="1628976"/>
              <a:ext cx="72008" cy="431383"/>
              <a:chOff x="1628056" y="1786375"/>
              <a:chExt cx="72008" cy="431383"/>
            </a:xfrm>
          </p:grpSpPr>
          <p:sp>
            <p:nvSpPr>
              <p:cNvPr id="35" name="正方形/長方形 34">
                <a:extLst>
                  <a:ext uri="{FF2B5EF4-FFF2-40B4-BE49-F238E27FC236}">
                    <a16:creationId xmlns:a16="http://schemas.microsoft.com/office/drawing/2014/main" id="{84B700BA-B0A7-F149-911D-170E6ACC0C71}"/>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a:extLst>
                  <a:ext uri="{FF2B5EF4-FFF2-40B4-BE49-F238E27FC236}">
                    <a16:creationId xmlns:a16="http://schemas.microsoft.com/office/drawing/2014/main" id="{5AEF0005-19EF-3647-B16F-5A385D19242B}"/>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a:extLst>
                  <a:ext uri="{FF2B5EF4-FFF2-40B4-BE49-F238E27FC236}">
                    <a16:creationId xmlns:a16="http://schemas.microsoft.com/office/drawing/2014/main" id="{652189AD-443F-9746-B311-F3C0F40880BD}"/>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a:extLst>
                  <a:ext uri="{FF2B5EF4-FFF2-40B4-BE49-F238E27FC236}">
                    <a16:creationId xmlns:a16="http://schemas.microsoft.com/office/drawing/2014/main" id="{BDB12114-DBD2-AA45-AD61-D9F210CCBFE0}"/>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a:extLst>
                  <a:ext uri="{FF2B5EF4-FFF2-40B4-BE49-F238E27FC236}">
                    <a16:creationId xmlns:a16="http://schemas.microsoft.com/office/drawing/2014/main" id="{FE19B77B-B850-F840-AD2C-CC8C527B577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56">
              <a:extLst>
                <a:ext uri="{FF2B5EF4-FFF2-40B4-BE49-F238E27FC236}">
                  <a16:creationId xmlns:a16="http://schemas.microsoft.com/office/drawing/2014/main" id="{ECAFA425-7349-5B41-914A-4A43038B0CC4}"/>
                </a:ext>
              </a:extLst>
            </p:cNvPr>
            <p:cNvGrpSpPr/>
            <p:nvPr/>
          </p:nvGrpSpPr>
          <p:grpSpPr>
            <a:xfrm>
              <a:off x="2232968" y="1628976"/>
              <a:ext cx="72008" cy="431383"/>
              <a:chOff x="1628056" y="1786375"/>
              <a:chExt cx="72008" cy="431383"/>
            </a:xfrm>
          </p:grpSpPr>
          <p:sp>
            <p:nvSpPr>
              <p:cNvPr id="30" name="正方形/長方形 29">
                <a:extLst>
                  <a:ext uri="{FF2B5EF4-FFF2-40B4-BE49-F238E27FC236}">
                    <a16:creationId xmlns:a16="http://schemas.microsoft.com/office/drawing/2014/main" id="{CE5170F5-13E1-AF46-AE7A-9232B876FDD2}"/>
                  </a:ext>
                </a:extLst>
              </p:cNvPr>
              <p:cNvSpPr/>
              <p:nvPr/>
            </p:nvSpPr>
            <p:spPr>
              <a:xfrm>
                <a:off x="1628056" y="1786375"/>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a:extLst>
                  <a:ext uri="{FF2B5EF4-FFF2-40B4-BE49-F238E27FC236}">
                    <a16:creationId xmlns:a16="http://schemas.microsoft.com/office/drawing/2014/main" id="{AB354F1D-5BEA-F747-8195-85D748CCBEFE}"/>
                  </a:ext>
                </a:extLst>
              </p:cNvPr>
              <p:cNvSpPr/>
              <p:nvPr/>
            </p:nvSpPr>
            <p:spPr>
              <a:xfrm>
                <a:off x="1628056" y="1968882"/>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a:extLst>
                  <a:ext uri="{FF2B5EF4-FFF2-40B4-BE49-F238E27FC236}">
                    <a16:creationId xmlns:a16="http://schemas.microsoft.com/office/drawing/2014/main" id="{F9C7C6B1-0A33-8D4D-B0DC-8BDA47E8524A}"/>
                  </a:ext>
                </a:extLst>
              </p:cNvPr>
              <p:cNvSpPr/>
              <p:nvPr/>
            </p:nvSpPr>
            <p:spPr>
              <a:xfrm>
                <a:off x="1628056" y="188044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a:extLst>
                  <a:ext uri="{FF2B5EF4-FFF2-40B4-BE49-F238E27FC236}">
                    <a16:creationId xmlns:a16="http://schemas.microsoft.com/office/drawing/2014/main" id="{DCFE964F-2F01-D44E-8DDF-4D29B2A30211}"/>
                  </a:ext>
                </a:extLst>
              </p:cNvPr>
              <p:cNvSpPr/>
              <p:nvPr/>
            </p:nvSpPr>
            <p:spPr>
              <a:xfrm>
                <a:off x="1628056" y="2145750"/>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a:extLst>
                  <a:ext uri="{FF2B5EF4-FFF2-40B4-BE49-F238E27FC236}">
                    <a16:creationId xmlns:a16="http://schemas.microsoft.com/office/drawing/2014/main" id="{EC56498E-D98A-C244-998F-82AB1A7A5239}"/>
                  </a:ext>
                </a:extLst>
              </p:cNvPr>
              <p:cNvSpPr/>
              <p:nvPr/>
            </p:nvSpPr>
            <p:spPr>
              <a:xfrm>
                <a:off x="1628056" y="2057316"/>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6" name="正方形/長方形 25">
              <a:extLst>
                <a:ext uri="{FF2B5EF4-FFF2-40B4-BE49-F238E27FC236}">
                  <a16:creationId xmlns:a16="http://schemas.microsoft.com/office/drawing/2014/main" id="{C9910B23-45B6-8E4C-B03B-EA1C579F8637}"/>
                </a:ext>
              </a:extLst>
            </p:cNvPr>
            <p:cNvSpPr/>
            <p:nvPr/>
          </p:nvSpPr>
          <p:spPr>
            <a:xfrm>
              <a:off x="1250357" y="1628978"/>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DCF8F5EF-8E36-4D40-A238-381241CF9340}"/>
                </a:ext>
              </a:extLst>
            </p:cNvPr>
            <p:cNvSpPr/>
            <p:nvPr/>
          </p:nvSpPr>
          <p:spPr>
            <a:xfrm>
              <a:off x="2744910" y="1628977"/>
              <a:ext cx="71731" cy="431383"/>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9D80B202-F471-574B-AA13-6E37285627CB}"/>
                </a:ext>
              </a:extLst>
            </p:cNvPr>
            <p:cNvSpPr/>
            <p:nvPr/>
          </p:nvSpPr>
          <p:spPr>
            <a:xfrm>
              <a:off x="2411760"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1AD2F857-7F97-C94D-8905-8570B670D619}"/>
                </a:ext>
              </a:extLst>
            </p:cNvPr>
            <p:cNvSpPr/>
            <p:nvPr/>
          </p:nvSpPr>
          <p:spPr>
            <a:xfrm>
              <a:off x="2555776" y="1700808"/>
              <a:ext cx="72008" cy="7200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8714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 calcmode="lin" valueType="num">
                                      <p:cBhvr>
                                        <p:cTn id="7" dur="500" fill="hold"/>
                                        <p:tgtEl>
                                          <p:spTgt spid="569"/>
                                        </p:tgtEl>
                                        <p:attrNameLst>
                                          <p:attrName>ppt_w</p:attrName>
                                        </p:attrNameLst>
                                      </p:cBhvr>
                                      <p:tavLst>
                                        <p:tav tm="0">
                                          <p:val>
                                            <p:fltVal val="0"/>
                                          </p:val>
                                        </p:tav>
                                        <p:tav tm="100000">
                                          <p:val>
                                            <p:strVal val="#ppt_w"/>
                                          </p:val>
                                        </p:tav>
                                      </p:tavLst>
                                    </p:anim>
                                    <p:anim calcmode="lin" valueType="num">
                                      <p:cBhvr>
                                        <p:cTn id="8" dur="500" fill="hold"/>
                                        <p:tgtEl>
                                          <p:spTgt spid="569"/>
                                        </p:tgtEl>
                                        <p:attrNameLst>
                                          <p:attrName>ppt_h</p:attrName>
                                        </p:attrNameLst>
                                      </p:cBhvr>
                                      <p:tavLst>
                                        <p:tav tm="0">
                                          <p:val>
                                            <p:fltVal val="0"/>
                                          </p:val>
                                        </p:tav>
                                        <p:tav tm="100000">
                                          <p:val>
                                            <p:strVal val="#ppt_h"/>
                                          </p:val>
                                        </p:tav>
                                      </p:tavLst>
                                    </p:anim>
                                    <p:animEffect transition="in" filter="fade">
                                      <p:cBhvr>
                                        <p:cTn id="9"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正方形/長方形 184">
            <a:extLst>
              <a:ext uri="{FF2B5EF4-FFF2-40B4-BE49-F238E27FC236}">
                <a16:creationId xmlns:a16="http://schemas.microsoft.com/office/drawing/2014/main" id="{4D7C4CB9-70AC-B347-9F95-7D88B863DDE9}"/>
              </a:ext>
            </a:extLst>
          </p:cNvPr>
          <p:cNvSpPr/>
          <p:nvPr/>
        </p:nvSpPr>
        <p:spPr>
          <a:xfrm>
            <a:off x="4572000" y="1318160"/>
            <a:ext cx="4168239" cy="495239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38E1549-5190-8C41-AF82-1AE23B6DBE6A}"/>
              </a:ext>
            </a:extLst>
          </p:cNvPr>
          <p:cNvSpPr>
            <a:spLocks noGrp="1"/>
          </p:cNvSpPr>
          <p:nvPr>
            <p:ph type="title"/>
          </p:nvPr>
        </p:nvSpPr>
        <p:spPr/>
        <p:txBody>
          <a:bodyPr/>
          <a:lstStyle/>
          <a:p>
            <a:r>
              <a:rPr kumimoji="1" lang="ja-JP" altLang="en-US"/>
              <a:t>仮想化とは何か</a:t>
            </a:r>
          </a:p>
        </p:txBody>
      </p:sp>
      <p:sp>
        <p:nvSpPr>
          <p:cNvPr id="3" name="スライド番号プレースホルダー 2">
            <a:extLst>
              <a:ext uri="{FF2B5EF4-FFF2-40B4-BE49-F238E27FC236}">
                <a16:creationId xmlns:a16="http://schemas.microsoft.com/office/drawing/2014/main" id="{8AE500D8-435B-7444-98DE-2A3D1F76A937}"/>
              </a:ext>
            </a:extLst>
          </p:cNvPr>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a:extLst>
              <a:ext uri="{FF2B5EF4-FFF2-40B4-BE49-F238E27FC236}">
                <a16:creationId xmlns:a16="http://schemas.microsoft.com/office/drawing/2014/main" id="{924E77F5-F54E-DE4C-A598-136C248BBCB2}"/>
              </a:ext>
            </a:extLst>
          </p:cNvPr>
          <p:cNvSpPr/>
          <p:nvPr/>
        </p:nvSpPr>
        <p:spPr>
          <a:xfrm>
            <a:off x="536270" y="1318160"/>
            <a:ext cx="2698175" cy="495239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ローチャート: 磁気ディスク 4">
            <a:extLst>
              <a:ext uri="{FF2B5EF4-FFF2-40B4-BE49-F238E27FC236}">
                <a16:creationId xmlns:a16="http://schemas.microsoft.com/office/drawing/2014/main" id="{CF66445E-897B-CF4A-815F-D0847AC9FF27}"/>
              </a:ext>
            </a:extLst>
          </p:cNvPr>
          <p:cNvSpPr/>
          <p:nvPr/>
        </p:nvSpPr>
        <p:spPr>
          <a:xfrm>
            <a:off x="1817582"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 name="図形グループ 158">
            <a:extLst>
              <a:ext uri="{FF2B5EF4-FFF2-40B4-BE49-F238E27FC236}">
                <a16:creationId xmlns:a16="http://schemas.microsoft.com/office/drawing/2014/main" id="{7067ED01-1F34-A146-B44F-D760EED2B9EB}"/>
              </a:ext>
            </a:extLst>
          </p:cNvPr>
          <p:cNvGrpSpPr/>
          <p:nvPr/>
        </p:nvGrpSpPr>
        <p:grpSpPr>
          <a:xfrm>
            <a:off x="710565" y="3087646"/>
            <a:ext cx="317500" cy="157483"/>
            <a:chOff x="6769100" y="1390650"/>
            <a:chExt cx="317500" cy="157483"/>
          </a:xfrm>
        </p:grpSpPr>
        <p:sp>
          <p:nvSpPr>
            <p:cNvPr id="7" name="正方形/長方形 6">
              <a:extLst>
                <a:ext uri="{FF2B5EF4-FFF2-40B4-BE49-F238E27FC236}">
                  <a16:creationId xmlns:a16="http://schemas.microsoft.com/office/drawing/2014/main" id="{325FD446-7AA7-0841-A939-191C7A0AD26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a:extLst>
                <a:ext uri="{FF2B5EF4-FFF2-40B4-BE49-F238E27FC236}">
                  <a16:creationId xmlns:a16="http://schemas.microsoft.com/office/drawing/2014/main" id="{9ACB6423-A003-F745-BC6A-248BD1B5E85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a:extLst>
                <a:ext uri="{FF2B5EF4-FFF2-40B4-BE49-F238E27FC236}">
                  <a16:creationId xmlns:a16="http://schemas.microsoft.com/office/drawing/2014/main" id="{5DBAB5D7-D3A4-D141-8F24-50768AF2F052}"/>
                </a:ext>
              </a:extLst>
            </p:cNvPr>
            <p:cNvCxnSpPr>
              <a:stCxn id="8" idx="6"/>
              <a:endCxn id="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162">
            <a:extLst>
              <a:ext uri="{FF2B5EF4-FFF2-40B4-BE49-F238E27FC236}">
                <a16:creationId xmlns:a16="http://schemas.microsoft.com/office/drawing/2014/main" id="{A527B488-126D-8846-B2EF-429D68216571}"/>
              </a:ext>
            </a:extLst>
          </p:cNvPr>
          <p:cNvGrpSpPr/>
          <p:nvPr/>
        </p:nvGrpSpPr>
        <p:grpSpPr>
          <a:xfrm>
            <a:off x="710565" y="3281108"/>
            <a:ext cx="317500" cy="157483"/>
            <a:chOff x="6769100" y="1390650"/>
            <a:chExt cx="317500" cy="157483"/>
          </a:xfrm>
        </p:grpSpPr>
        <p:sp>
          <p:nvSpPr>
            <p:cNvPr id="11" name="正方形/長方形 10">
              <a:extLst>
                <a:ext uri="{FF2B5EF4-FFF2-40B4-BE49-F238E27FC236}">
                  <a16:creationId xmlns:a16="http://schemas.microsoft.com/office/drawing/2014/main" id="{8CC51EEE-3EC0-1D44-A984-BD04BC1BDC6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a:extLst>
                <a:ext uri="{FF2B5EF4-FFF2-40B4-BE49-F238E27FC236}">
                  <a16:creationId xmlns:a16="http://schemas.microsoft.com/office/drawing/2014/main" id="{8003521E-95D6-E24A-B7E3-413194AAC5E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a:extLst>
                <a:ext uri="{FF2B5EF4-FFF2-40B4-BE49-F238E27FC236}">
                  <a16:creationId xmlns:a16="http://schemas.microsoft.com/office/drawing/2014/main" id="{A6C5DFBD-9809-014F-8C23-3C91D2AB4498}"/>
                </a:ext>
              </a:extLst>
            </p:cNvPr>
            <p:cNvCxnSpPr>
              <a:stCxn id="12" idx="6"/>
              <a:endCxn id="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66">
            <a:extLst>
              <a:ext uri="{FF2B5EF4-FFF2-40B4-BE49-F238E27FC236}">
                <a16:creationId xmlns:a16="http://schemas.microsoft.com/office/drawing/2014/main" id="{C983643C-DD39-3047-B109-2F29DC39A8C1}"/>
              </a:ext>
            </a:extLst>
          </p:cNvPr>
          <p:cNvGrpSpPr/>
          <p:nvPr/>
        </p:nvGrpSpPr>
        <p:grpSpPr>
          <a:xfrm>
            <a:off x="710565" y="3462701"/>
            <a:ext cx="317500" cy="157483"/>
            <a:chOff x="6769100" y="1390650"/>
            <a:chExt cx="317500" cy="157483"/>
          </a:xfrm>
        </p:grpSpPr>
        <p:sp>
          <p:nvSpPr>
            <p:cNvPr id="15" name="正方形/長方形 14">
              <a:extLst>
                <a:ext uri="{FF2B5EF4-FFF2-40B4-BE49-F238E27FC236}">
                  <a16:creationId xmlns:a16="http://schemas.microsoft.com/office/drawing/2014/main" id="{DDDE0A51-BA94-9143-BBE7-B0FF2D5B764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a:extLst>
                <a:ext uri="{FF2B5EF4-FFF2-40B4-BE49-F238E27FC236}">
                  <a16:creationId xmlns:a16="http://schemas.microsoft.com/office/drawing/2014/main" id="{1BE1393A-BA2C-104D-ACF7-A3DE89783C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a:extLst>
                <a:ext uri="{FF2B5EF4-FFF2-40B4-BE49-F238E27FC236}">
                  <a16:creationId xmlns:a16="http://schemas.microsoft.com/office/drawing/2014/main" id="{EE5F9855-156E-0744-B469-82B30B41472F}"/>
                </a:ext>
              </a:extLst>
            </p:cNvPr>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4">
            <a:extLst>
              <a:ext uri="{FF2B5EF4-FFF2-40B4-BE49-F238E27FC236}">
                <a16:creationId xmlns:a16="http://schemas.microsoft.com/office/drawing/2014/main" id="{332DEA41-10BD-BA46-8B22-22F05DEF1519}"/>
              </a:ext>
            </a:extLst>
          </p:cNvPr>
          <p:cNvGrpSpPr/>
          <p:nvPr/>
        </p:nvGrpSpPr>
        <p:grpSpPr>
          <a:xfrm>
            <a:off x="710565" y="3638389"/>
            <a:ext cx="317500" cy="157483"/>
            <a:chOff x="6769100" y="1390650"/>
            <a:chExt cx="317500" cy="157483"/>
          </a:xfrm>
        </p:grpSpPr>
        <p:sp>
          <p:nvSpPr>
            <p:cNvPr id="19" name="正方形/長方形 18">
              <a:extLst>
                <a:ext uri="{FF2B5EF4-FFF2-40B4-BE49-F238E27FC236}">
                  <a16:creationId xmlns:a16="http://schemas.microsoft.com/office/drawing/2014/main" id="{7B2996E5-2C1D-0F4C-B7E3-9FB9C2A5F7D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a:extLst>
                <a:ext uri="{FF2B5EF4-FFF2-40B4-BE49-F238E27FC236}">
                  <a16:creationId xmlns:a16="http://schemas.microsoft.com/office/drawing/2014/main" id="{A5C05E6E-E12B-294D-9B23-52DB43B24E5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a:extLst>
                <a:ext uri="{FF2B5EF4-FFF2-40B4-BE49-F238E27FC236}">
                  <a16:creationId xmlns:a16="http://schemas.microsoft.com/office/drawing/2014/main" id="{09511E66-BB07-AD4D-8EFA-5F290D3F2683}"/>
                </a:ext>
              </a:extLst>
            </p:cNvPr>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178">
            <a:extLst>
              <a:ext uri="{FF2B5EF4-FFF2-40B4-BE49-F238E27FC236}">
                <a16:creationId xmlns:a16="http://schemas.microsoft.com/office/drawing/2014/main" id="{D775CAF4-D0F9-3443-9DFA-66F2074DEB02}"/>
              </a:ext>
            </a:extLst>
          </p:cNvPr>
          <p:cNvGrpSpPr/>
          <p:nvPr/>
        </p:nvGrpSpPr>
        <p:grpSpPr>
          <a:xfrm>
            <a:off x="1075971" y="3087646"/>
            <a:ext cx="317500" cy="157483"/>
            <a:chOff x="6769100" y="1390650"/>
            <a:chExt cx="317500" cy="157483"/>
          </a:xfrm>
        </p:grpSpPr>
        <p:sp>
          <p:nvSpPr>
            <p:cNvPr id="23" name="正方形/長方形 22">
              <a:extLst>
                <a:ext uri="{FF2B5EF4-FFF2-40B4-BE49-F238E27FC236}">
                  <a16:creationId xmlns:a16="http://schemas.microsoft.com/office/drawing/2014/main" id="{CEB8F746-A3C2-7B49-8D9B-700DCB9E584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a:extLst>
                <a:ext uri="{FF2B5EF4-FFF2-40B4-BE49-F238E27FC236}">
                  <a16:creationId xmlns:a16="http://schemas.microsoft.com/office/drawing/2014/main" id="{0FC18596-542A-6F48-BEB2-E45EAE69BDC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a:extLst>
                <a:ext uri="{FF2B5EF4-FFF2-40B4-BE49-F238E27FC236}">
                  <a16:creationId xmlns:a16="http://schemas.microsoft.com/office/drawing/2014/main" id="{857CB839-A4B2-D84F-B422-512593A38805}"/>
                </a:ext>
              </a:extLst>
            </p:cNvPr>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182">
            <a:extLst>
              <a:ext uri="{FF2B5EF4-FFF2-40B4-BE49-F238E27FC236}">
                <a16:creationId xmlns:a16="http://schemas.microsoft.com/office/drawing/2014/main" id="{F7B14BCA-F84E-BA44-A254-A39C1ED1454F}"/>
              </a:ext>
            </a:extLst>
          </p:cNvPr>
          <p:cNvGrpSpPr/>
          <p:nvPr/>
        </p:nvGrpSpPr>
        <p:grpSpPr>
          <a:xfrm>
            <a:off x="1075971" y="3281108"/>
            <a:ext cx="317500" cy="157483"/>
            <a:chOff x="6769100" y="1390650"/>
            <a:chExt cx="317500" cy="157483"/>
          </a:xfrm>
        </p:grpSpPr>
        <p:sp>
          <p:nvSpPr>
            <p:cNvPr id="27" name="正方形/長方形 26">
              <a:extLst>
                <a:ext uri="{FF2B5EF4-FFF2-40B4-BE49-F238E27FC236}">
                  <a16:creationId xmlns:a16="http://schemas.microsoft.com/office/drawing/2014/main" id="{6AD29BDB-FE93-B942-A2C2-62DAA2E6B70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a:extLst>
                <a:ext uri="{FF2B5EF4-FFF2-40B4-BE49-F238E27FC236}">
                  <a16:creationId xmlns:a16="http://schemas.microsoft.com/office/drawing/2014/main" id="{69354904-8926-B348-891A-7B2FBD3CB2C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a:extLst>
                <a:ext uri="{FF2B5EF4-FFF2-40B4-BE49-F238E27FC236}">
                  <a16:creationId xmlns:a16="http://schemas.microsoft.com/office/drawing/2014/main" id="{F237E145-D88B-BE44-8D71-053E0BD718E3}"/>
                </a:ext>
              </a:extLst>
            </p:cNvPr>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186">
            <a:extLst>
              <a:ext uri="{FF2B5EF4-FFF2-40B4-BE49-F238E27FC236}">
                <a16:creationId xmlns:a16="http://schemas.microsoft.com/office/drawing/2014/main" id="{DC1A6E60-9519-AD4F-A323-0155E071DB3D}"/>
              </a:ext>
            </a:extLst>
          </p:cNvPr>
          <p:cNvGrpSpPr/>
          <p:nvPr/>
        </p:nvGrpSpPr>
        <p:grpSpPr>
          <a:xfrm>
            <a:off x="1075971" y="3462701"/>
            <a:ext cx="317500" cy="157483"/>
            <a:chOff x="6769100" y="1390650"/>
            <a:chExt cx="317500" cy="157483"/>
          </a:xfrm>
        </p:grpSpPr>
        <p:sp>
          <p:nvSpPr>
            <p:cNvPr id="31" name="正方形/長方形 30">
              <a:extLst>
                <a:ext uri="{FF2B5EF4-FFF2-40B4-BE49-F238E27FC236}">
                  <a16:creationId xmlns:a16="http://schemas.microsoft.com/office/drawing/2014/main" id="{24939B37-7CE1-A44C-A179-83BB8AB0410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a:extLst>
                <a:ext uri="{FF2B5EF4-FFF2-40B4-BE49-F238E27FC236}">
                  <a16:creationId xmlns:a16="http://schemas.microsoft.com/office/drawing/2014/main" id="{81B078FC-E5F4-C546-AF68-C7C0A39919D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a:extLst>
                <a:ext uri="{FF2B5EF4-FFF2-40B4-BE49-F238E27FC236}">
                  <a16:creationId xmlns:a16="http://schemas.microsoft.com/office/drawing/2014/main" id="{FA62CF18-3CBB-F944-8F8B-ED9C62186852}"/>
                </a:ext>
              </a:extLst>
            </p:cNvPr>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194">
            <a:extLst>
              <a:ext uri="{FF2B5EF4-FFF2-40B4-BE49-F238E27FC236}">
                <a16:creationId xmlns:a16="http://schemas.microsoft.com/office/drawing/2014/main" id="{8C3C687A-02CD-9F48-B669-3E8A32F5E308}"/>
              </a:ext>
            </a:extLst>
          </p:cNvPr>
          <p:cNvGrpSpPr/>
          <p:nvPr/>
        </p:nvGrpSpPr>
        <p:grpSpPr>
          <a:xfrm>
            <a:off x="1075971" y="3638389"/>
            <a:ext cx="317500" cy="157483"/>
            <a:chOff x="6769100" y="1390650"/>
            <a:chExt cx="317500" cy="157483"/>
          </a:xfrm>
        </p:grpSpPr>
        <p:sp>
          <p:nvSpPr>
            <p:cNvPr id="35" name="正方形/長方形 34">
              <a:extLst>
                <a:ext uri="{FF2B5EF4-FFF2-40B4-BE49-F238E27FC236}">
                  <a16:creationId xmlns:a16="http://schemas.microsoft.com/office/drawing/2014/main" id="{3246C1D5-AED6-0640-85CC-8A5B8B35589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a:extLst>
                <a:ext uri="{FF2B5EF4-FFF2-40B4-BE49-F238E27FC236}">
                  <a16:creationId xmlns:a16="http://schemas.microsoft.com/office/drawing/2014/main" id="{741271E6-848F-0B43-AE68-E9BD057A6A8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a:extLst>
                <a:ext uri="{FF2B5EF4-FFF2-40B4-BE49-F238E27FC236}">
                  <a16:creationId xmlns:a16="http://schemas.microsoft.com/office/drawing/2014/main" id="{D5CA9432-7685-034C-ACB6-83404B613B53}"/>
                </a:ext>
              </a:extLst>
            </p:cNvPr>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198">
            <a:extLst>
              <a:ext uri="{FF2B5EF4-FFF2-40B4-BE49-F238E27FC236}">
                <a16:creationId xmlns:a16="http://schemas.microsoft.com/office/drawing/2014/main" id="{57E58869-4ADA-3441-A411-D215777B6CBC}"/>
              </a:ext>
            </a:extLst>
          </p:cNvPr>
          <p:cNvGrpSpPr/>
          <p:nvPr/>
        </p:nvGrpSpPr>
        <p:grpSpPr>
          <a:xfrm>
            <a:off x="1446225" y="3090187"/>
            <a:ext cx="317500" cy="157483"/>
            <a:chOff x="6769100" y="1390650"/>
            <a:chExt cx="317500" cy="157483"/>
          </a:xfrm>
        </p:grpSpPr>
        <p:sp>
          <p:nvSpPr>
            <p:cNvPr id="39" name="正方形/長方形 38">
              <a:extLst>
                <a:ext uri="{FF2B5EF4-FFF2-40B4-BE49-F238E27FC236}">
                  <a16:creationId xmlns:a16="http://schemas.microsoft.com/office/drawing/2014/main" id="{7BDB155A-ADE8-FD4E-B099-A33A299B4D0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a:extLst>
                <a:ext uri="{FF2B5EF4-FFF2-40B4-BE49-F238E27FC236}">
                  <a16:creationId xmlns:a16="http://schemas.microsoft.com/office/drawing/2014/main" id="{198857C3-796E-2443-AED6-B980C7584C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a:extLst>
                <a:ext uri="{FF2B5EF4-FFF2-40B4-BE49-F238E27FC236}">
                  <a16:creationId xmlns:a16="http://schemas.microsoft.com/office/drawing/2014/main" id="{CDDA0DD8-9921-B84E-93B2-B1784CA05493}"/>
                </a:ext>
              </a:extLst>
            </p:cNvPr>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202">
            <a:extLst>
              <a:ext uri="{FF2B5EF4-FFF2-40B4-BE49-F238E27FC236}">
                <a16:creationId xmlns:a16="http://schemas.microsoft.com/office/drawing/2014/main" id="{4E822E90-9E2C-B947-8CC1-2C05D070A151}"/>
              </a:ext>
            </a:extLst>
          </p:cNvPr>
          <p:cNvGrpSpPr/>
          <p:nvPr/>
        </p:nvGrpSpPr>
        <p:grpSpPr>
          <a:xfrm>
            <a:off x="1446225" y="3283649"/>
            <a:ext cx="317500" cy="157483"/>
            <a:chOff x="6769100" y="1390650"/>
            <a:chExt cx="317500" cy="157483"/>
          </a:xfrm>
        </p:grpSpPr>
        <p:sp>
          <p:nvSpPr>
            <p:cNvPr id="43" name="正方形/長方形 42">
              <a:extLst>
                <a:ext uri="{FF2B5EF4-FFF2-40B4-BE49-F238E27FC236}">
                  <a16:creationId xmlns:a16="http://schemas.microsoft.com/office/drawing/2014/main" id="{66E2CD96-3924-B84E-AD21-859D0D1E4EE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a:extLst>
                <a:ext uri="{FF2B5EF4-FFF2-40B4-BE49-F238E27FC236}">
                  <a16:creationId xmlns:a16="http://schemas.microsoft.com/office/drawing/2014/main" id="{17E2DB99-426C-984E-A9BF-26DC5445465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a:extLst>
                <a:ext uri="{FF2B5EF4-FFF2-40B4-BE49-F238E27FC236}">
                  <a16:creationId xmlns:a16="http://schemas.microsoft.com/office/drawing/2014/main" id="{EB896FF1-4714-B346-A7C8-CBD38DB1CF9D}"/>
                </a:ext>
              </a:extLst>
            </p:cNvPr>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206">
            <a:extLst>
              <a:ext uri="{FF2B5EF4-FFF2-40B4-BE49-F238E27FC236}">
                <a16:creationId xmlns:a16="http://schemas.microsoft.com/office/drawing/2014/main" id="{A0A969C3-A0CB-524B-884D-CDFEA698CE91}"/>
              </a:ext>
            </a:extLst>
          </p:cNvPr>
          <p:cNvGrpSpPr/>
          <p:nvPr/>
        </p:nvGrpSpPr>
        <p:grpSpPr>
          <a:xfrm>
            <a:off x="1446225" y="3465242"/>
            <a:ext cx="317500" cy="157483"/>
            <a:chOff x="6769100" y="1390650"/>
            <a:chExt cx="317500" cy="157483"/>
          </a:xfrm>
        </p:grpSpPr>
        <p:sp>
          <p:nvSpPr>
            <p:cNvPr id="47" name="正方形/長方形 46">
              <a:extLst>
                <a:ext uri="{FF2B5EF4-FFF2-40B4-BE49-F238E27FC236}">
                  <a16:creationId xmlns:a16="http://schemas.microsoft.com/office/drawing/2014/main" id="{F36150CC-6167-7840-9DAB-545C12F5DEF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a:extLst>
                <a:ext uri="{FF2B5EF4-FFF2-40B4-BE49-F238E27FC236}">
                  <a16:creationId xmlns:a16="http://schemas.microsoft.com/office/drawing/2014/main" id="{76E1DBDC-6EF9-364D-9702-F414E2411A4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a:extLst>
                <a:ext uri="{FF2B5EF4-FFF2-40B4-BE49-F238E27FC236}">
                  <a16:creationId xmlns:a16="http://schemas.microsoft.com/office/drawing/2014/main" id="{02345948-A711-C643-AED1-A3CC8C2C7FF4}"/>
                </a:ext>
              </a:extLst>
            </p:cNvPr>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214">
            <a:extLst>
              <a:ext uri="{FF2B5EF4-FFF2-40B4-BE49-F238E27FC236}">
                <a16:creationId xmlns:a16="http://schemas.microsoft.com/office/drawing/2014/main" id="{5B31EB5D-AB54-C449-B780-0ED55395BC09}"/>
              </a:ext>
            </a:extLst>
          </p:cNvPr>
          <p:cNvGrpSpPr/>
          <p:nvPr/>
        </p:nvGrpSpPr>
        <p:grpSpPr>
          <a:xfrm>
            <a:off x="1446225" y="3640930"/>
            <a:ext cx="317500" cy="157483"/>
            <a:chOff x="6769100" y="1390650"/>
            <a:chExt cx="317500" cy="157483"/>
          </a:xfrm>
        </p:grpSpPr>
        <p:sp>
          <p:nvSpPr>
            <p:cNvPr id="51" name="正方形/長方形 50">
              <a:extLst>
                <a:ext uri="{FF2B5EF4-FFF2-40B4-BE49-F238E27FC236}">
                  <a16:creationId xmlns:a16="http://schemas.microsoft.com/office/drawing/2014/main" id="{0D6D96AD-4D13-594B-8E8C-31E884E3344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a:extLst>
                <a:ext uri="{FF2B5EF4-FFF2-40B4-BE49-F238E27FC236}">
                  <a16:creationId xmlns:a16="http://schemas.microsoft.com/office/drawing/2014/main" id="{5CE10084-A510-0C4A-9C5F-934BF85C77F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a:extLst>
                <a:ext uri="{FF2B5EF4-FFF2-40B4-BE49-F238E27FC236}">
                  <a16:creationId xmlns:a16="http://schemas.microsoft.com/office/drawing/2014/main" id="{C457B00D-EFC2-694F-ADD6-AD2D90BC44E4}"/>
                </a:ext>
              </a:extLst>
            </p:cNvPr>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4" name="フローチャート: 磁気ディスク 53">
            <a:extLst>
              <a:ext uri="{FF2B5EF4-FFF2-40B4-BE49-F238E27FC236}">
                <a16:creationId xmlns:a16="http://schemas.microsoft.com/office/drawing/2014/main" id="{BFF8D25B-F2A8-764D-982B-85E4876CDDD3}"/>
              </a:ext>
            </a:extLst>
          </p:cNvPr>
          <p:cNvSpPr/>
          <p:nvPr/>
        </p:nvSpPr>
        <p:spPr>
          <a:xfrm>
            <a:off x="1817582"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5" name="フローチャート: 磁気ディスク 54">
            <a:extLst>
              <a:ext uri="{FF2B5EF4-FFF2-40B4-BE49-F238E27FC236}">
                <a16:creationId xmlns:a16="http://schemas.microsoft.com/office/drawing/2014/main" id="{FFEE68CE-DD0A-284E-846A-6FF659990D1A}"/>
              </a:ext>
            </a:extLst>
          </p:cNvPr>
          <p:cNvSpPr/>
          <p:nvPr/>
        </p:nvSpPr>
        <p:spPr>
          <a:xfrm>
            <a:off x="1817582"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6" name="フローチャート: 磁気ディスク 55">
            <a:extLst>
              <a:ext uri="{FF2B5EF4-FFF2-40B4-BE49-F238E27FC236}">
                <a16:creationId xmlns:a16="http://schemas.microsoft.com/office/drawing/2014/main" id="{591CDD11-7A77-1544-9D02-2B42E83A1A57}"/>
              </a:ext>
            </a:extLst>
          </p:cNvPr>
          <p:cNvSpPr/>
          <p:nvPr/>
        </p:nvSpPr>
        <p:spPr>
          <a:xfrm>
            <a:off x="2238441"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7" name="フローチャート: 磁気ディスク 56">
            <a:extLst>
              <a:ext uri="{FF2B5EF4-FFF2-40B4-BE49-F238E27FC236}">
                <a16:creationId xmlns:a16="http://schemas.microsoft.com/office/drawing/2014/main" id="{1B26B604-C4BE-B846-B722-FD4348660C76}"/>
              </a:ext>
            </a:extLst>
          </p:cNvPr>
          <p:cNvSpPr/>
          <p:nvPr/>
        </p:nvSpPr>
        <p:spPr>
          <a:xfrm>
            <a:off x="2238441"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8" name="フローチャート: 磁気ディスク 57">
            <a:extLst>
              <a:ext uri="{FF2B5EF4-FFF2-40B4-BE49-F238E27FC236}">
                <a16:creationId xmlns:a16="http://schemas.microsoft.com/office/drawing/2014/main" id="{95FC7A68-D379-D84B-A67C-AAEF379A4CA7}"/>
              </a:ext>
            </a:extLst>
          </p:cNvPr>
          <p:cNvSpPr/>
          <p:nvPr/>
        </p:nvSpPr>
        <p:spPr>
          <a:xfrm>
            <a:off x="2238441"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フローチャート: 磁気ディスク 58">
            <a:extLst>
              <a:ext uri="{FF2B5EF4-FFF2-40B4-BE49-F238E27FC236}">
                <a16:creationId xmlns:a16="http://schemas.microsoft.com/office/drawing/2014/main" id="{0A13FF69-0FA0-4D4C-ADF3-1E0A81CCFE69}"/>
              </a:ext>
            </a:extLst>
          </p:cNvPr>
          <p:cNvSpPr/>
          <p:nvPr/>
        </p:nvSpPr>
        <p:spPr>
          <a:xfrm>
            <a:off x="2672254"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0" name="フローチャート: 磁気ディスク 59">
            <a:extLst>
              <a:ext uri="{FF2B5EF4-FFF2-40B4-BE49-F238E27FC236}">
                <a16:creationId xmlns:a16="http://schemas.microsoft.com/office/drawing/2014/main" id="{F298D4C9-198F-8E43-85EE-604C8069E9B7}"/>
              </a:ext>
            </a:extLst>
          </p:cNvPr>
          <p:cNvSpPr/>
          <p:nvPr/>
        </p:nvSpPr>
        <p:spPr>
          <a:xfrm>
            <a:off x="2672254"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1" name="フローチャート: 磁気ディスク 60">
            <a:extLst>
              <a:ext uri="{FF2B5EF4-FFF2-40B4-BE49-F238E27FC236}">
                <a16:creationId xmlns:a16="http://schemas.microsoft.com/office/drawing/2014/main" id="{48F47372-7F49-F140-A901-16EE60D17A5B}"/>
              </a:ext>
            </a:extLst>
          </p:cNvPr>
          <p:cNvSpPr/>
          <p:nvPr/>
        </p:nvSpPr>
        <p:spPr>
          <a:xfrm>
            <a:off x="2672254"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2" name="フローチャート: 磁気ディスク 61">
            <a:extLst>
              <a:ext uri="{FF2B5EF4-FFF2-40B4-BE49-F238E27FC236}">
                <a16:creationId xmlns:a16="http://schemas.microsoft.com/office/drawing/2014/main" id="{2E74CC42-5202-FA48-BBFD-ECA99E4BF3AE}"/>
              </a:ext>
            </a:extLst>
          </p:cNvPr>
          <p:cNvSpPr/>
          <p:nvPr/>
        </p:nvSpPr>
        <p:spPr>
          <a:xfrm>
            <a:off x="1817582"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3" name="図形グループ 158">
            <a:extLst>
              <a:ext uri="{FF2B5EF4-FFF2-40B4-BE49-F238E27FC236}">
                <a16:creationId xmlns:a16="http://schemas.microsoft.com/office/drawing/2014/main" id="{85A82C7D-9C45-044C-8050-2D72C8AEFCC2}"/>
              </a:ext>
            </a:extLst>
          </p:cNvPr>
          <p:cNvGrpSpPr/>
          <p:nvPr/>
        </p:nvGrpSpPr>
        <p:grpSpPr>
          <a:xfrm>
            <a:off x="710565" y="3830163"/>
            <a:ext cx="317500" cy="157483"/>
            <a:chOff x="6769100" y="1390650"/>
            <a:chExt cx="317500" cy="157483"/>
          </a:xfrm>
        </p:grpSpPr>
        <p:sp>
          <p:nvSpPr>
            <p:cNvPr id="64" name="正方形/長方形 63">
              <a:extLst>
                <a:ext uri="{FF2B5EF4-FFF2-40B4-BE49-F238E27FC236}">
                  <a16:creationId xmlns:a16="http://schemas.microsoft.com/office/drawing/2014/main" id="{4D1063C4-6A96-DB44-942F-413C49F184B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a:extLst>
                <a:ext uri="{FF2B5EF4-FFF2-40B4-BE49-F238E27FC236}">
                  <a16:creationId xmlns:a16="http://schemas.microsoft.com/office/drawing/2014/main" id="{31181589-51C7-D349-8F23-16902595F89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a:extLst>
                <a:ext uri="{FF2B5EF4-FFF2-40B4-BE49-F238E27FC236}">
                  <a16:creationId xmlns:a16="http://schemas.microsoft.com/office/drawing/2014/main" id="{F2C3E18A-D33C-6F4D-8031-0B2D995F237A}"/>
                </a:ext>
              </a:extLst>
            </p:cNvPr>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162">
            <a:extLst>
              <a:ext uri="{FF2B5EF4-FFF2-40B4-BE49-F238E27FC236}">
                <a16:creationId xmlns:a16="http://schemas.microsoft.com/office/drawing/2014/main" id="{8D56DE56-071D-EB45-8AD5-4907CC4A88A3}"/>
              </a:ext>
            </a:extLst>
          </p:cNvPr>
          <p:cNvGrpSpPr/>
          <p:nvPr/>
        </p:nvGrpSpPr>
        <p:grpSpPr>
          <a:xfrm>
            <a:off x="710565" y="4023625"/>
            <a:ext cx="317500" cy="157483"/>
            <a:chOff x="6769100" y="1390650"/>
            <a:chExt cx="317500" cy="157483"/>
          </a:xfrm>
        </p:grpSpPr>
        <p:sp>
          <p:nvSpPr>
            <p:cNvPr id="68" name="正方形/長方形 67">
              <a:extLst>
                <a:ext uri="{FF2B5EF4-FFF2-40B4-BE49-F238E27FC236}">
                  <a16:creationId xmlns:a16="http://schemas.microsoft.com/office/drawing/2014/main" id="{1767A367-7EED-B44B-8E17-B200F2FC946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a:extLst>
                <a:ext uri="{FF2B5EF4-FFF2-40B4-BE49-F238E27FC236}">
                  <a16:creationId xmlns:a16="http://schemas.microsoft.com/office/drawing/2014/main" id="{7823C646-F351-7441-ACF6-A58FBFA3090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a:extLst>
                <a:ext uri="{FF2B5EF4-FFF2-40B4-BE49-F238E27FC236}">
                  <a16:creationId xmlns:a16="http://schemas.microsoft.com/office/drawing/2014/main" id="{8B4CBDBB-EC7A-7946-B4F9-1BA8D10D216F}"/>
                </a:ext>
              </a:extLst>
            </p:cNvPr>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166">
            <a:extLst>
              <a:ext uri="{FF2B5EF4-FFF2-40B4-BE49-F238E27FC236}">
                <a16:creationId xmlns:a16="http://schemas.microsoft.com/office/drawing/2014/main" id="{0F153F07-7061-D14E-860D-7DC7AFAFEB01}"/>
              </a:ext>
            </a:extLst>
          </p:cNvPr>
          <p:cNvGrpSpPr/>
          <p:nvPr/>
        </p:nvGrpSpPr>
        <p:grpSpPr>
          <a:xfrm>
            <a:off x="710565" y="4205218"/>
            <a:ext cx="317500" cy="157483"/>
            <a:chOff x="6769100" y="1390650"/>
            <a:chExt cx="317500" cy="157483"/>
          </a:xfrm>
        </p:grpSpPr>
        <p:sp>
          <p:nvSpPr>
            <p:cNvPr id="72" name="正方形/長方形 71">
              <a:extLst>
                <a:ext uri="{FF2B5EF4-FFF2-40B4-BE49-F238E27FC236}">
                  <a16:creationId xmlns:a16="http://schemas.microsoft.com/office/drawing/2014/main" id="{917256CE-0011-9A4D-B55D-5214AAAF987E}"/>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a:extLst>
                <a:ext uri="{FF2B5EF4-FFF2-40B4-BE49-F238E27FC236}">
                  <a16:creationId xmlns:a16="http://schemas.microsoft.com/office/drawing/2014/main" id="{BF282284-62DE-B048-B3F6-CDCFD1A3267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a:extLst>
                <a:ext uri="{FF2B5EF4-FFF2-40B4-BE49-F238E27FC236}">
                  <a16:creationId xmlns:a16="http://schemas.microsoft.com/office/drawing/2014/main" id="{536C0047-19CA-1C4C-8E8B-00A41C4C981A}"/>
                </a:ext>
              </a:extLst>
            </p:cNvPr>
            <p:cNvCxnSpPr>
              <a:stCxn id="73" idx="6"/>
              <a:endCxn id="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174">
            <a:extLst>
              <a:ext uri="{FF2B5EF4-FFF2-40B4-BE49-F238E27FC236}">
                <a16:creationId xmlns:a16="http://schemas.microsoft.com/office/drawing/2014/main" id="{889ACF1B-7E92-3E42-827D-5EDFA384A2A1}"/>
              </a:ext>
            </a:extLst>
          </p:cNvPr>
          <p:cNvGrpSpPr/>
          <p:nvPr/>
        </p:nvGrpSpPr>
        <p:grpSpPr>
          <a:xfrm>
            <a:off x="710565" y="4380906"/>
            <a:ext cx="317500" cy="157483"/>
            <a:chOff x="6769100" y="1390650"/>
            <a:chExt cx="317500" cy="157483"/>
          </a:xfrm>
        </p:grpSpPr>
        <p:sp>
          <p:nvSpPr>
            <p:cNvPr id="76" name="正方形/長方形 75">
              <a:extLst>
                <a:ext uri="{FF2B5EF4-FFF2-40B4-BE49-F238E27FC236}">
                  <a16:creationId xmlns:a16="http://schemas.microsoft.com/office/drawing/2014/main" id="{EBD13C2C-2FB7-7643-AD0A-6624781A33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a:extLst>
                <a:ext uri="{FF2B5EF4-FFF2-40B4-BE49-F238E27FC236}">
                  <a16:creationId xmlns:a16="http://schemas.microsoft.com/office/drawing/2014/main" id="{DEFA815D-E9A8-B04A-B459-DF8806B0AE6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a:extLst>
                <a:ext uri="{FF2B5EF4-FFF2-40B4-BE49-F238E27FC236}">
                  <a16:creationId xmlns:a16="http://schemas.microsoft.com/office/drawing/2014/main" id="{22BDDCA8-2EC9-E54D-ABF6-B1DB3D30D575}"/>
                </a:ext>
              </a:extLst>
            </p:cNvPr>
            <p:cNvCxnSpPr>
              <a:stCxn id="77" idx="6"/>
              <a:endCxn id="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178">
            <a:extLst>
              <a:ext uri="{FF2B5EF4-FFF2-40B4-BE49-F238E27FC236}">
                <a16:creationId xmlns:a16="http://schemas.microsoft.com/office/drawing/2014/main" id="{864A05C2-555C-3042-8555-5CA0263E213F}"/>
              </a:ext>
            </a:extLst>
          </p:cNvPr>
          <p:cNvGrpSpPr/>
          <p:nvPr/>
        </p:nvGrpSpPr>
        <p:grpSpPr>
          <a:xfrm>
            <a:off x="1075971" y="3830163"/>
            <a:ext cx="317500" cy="157483"/>
            <a:chOff x="6769100" y="1390650"/>
            <a:chExt cx="317500" cy="157483"/>
          </a:xfrm>
        </p:grpSpPr>
        <p:sp>
          <p:nvSpPr>
            <p:cNvPr id="80" name="正方形/長方形 79">
              <a:extLst>
                <a:ext uri="{FF2B5EF4-FFF2-40B4-BE49-F238E27FC236}">
                  <a16:creationId xmlns:a16="http://schemas.microsoft.com/office/drawing/2014/main" id="{8C8A551C-6D0A-0E49-A43F-C581ECC05B2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a:extLst>
                <a:ext uri="{FF2B5EF4-FFF2-40B4-BE49-F238E27FC236}">
                  <a16:creationId xmlns:a16="http://schemas.microsoft.com/office/drawing/2014/main" id="{19206ED7-B99B-1541-9999-939FD6E3AC7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a:extLst>
                <a:ext uri="{FF2B5EF4-FFF2-40B4-BE49-F238E27FC236}">
                  <a16:creationId xmlns:a16="http://schemas.microsoft.com/office/drawing/2014/main" id="{0347D66F-D3F4-6A4F-B00B-FCF2939628DD}"/>
                </a:ext>
              </a:extLst>
            </p:cNvPr>
            <p:cNvCxnSpPr>
              <a:stCxn id="81" idx="6"/>
              <a:endCxn id="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182">
            <a:extLst>
              <a:ext uri="{FF2B5EF4-FFF2-40B4-BE49-F238E27FC236}">
                <a16:creationId xmlns:a16="http://schemas.microsoft.com/office/drawing/2014/main" id="{E1232D8A-2194-FD4D-B25E-FB7A107C10AD}"/>
              </a:ext>
            </a:extLst>
          </p:cNvPr>
          <p:cNvGrpSpPr/>
          <p:nvPr/>
        </p:nvGrpSpPr>
        <p:grpSpPr>
          <a:xfrm>
            <a:off x="1075971" y="4023625"/>
            <a:ext cx="317500" cy="157483"/>
            <a:chOff x="6769100" y="1390650"/>
            <a:chExt cx="317500" cy="157483"/>
          </a:xfrm>
        </p:grpSpPr>
        <p:sp>
          <p:nvSpPr>
            <p:cNvPr id="84" name="正方形/長方形 83">
              <a:extLst>
                <a:ext uri="{FF2B5EF4-FFF2-40B4-BE49-F238E27FC236}">
                  <a16:creationId xmlns:a16="http://schemas.microsoft.com/office/drawing/2014/main" id="{7F466823-AF78-FE4F-9576-28400633877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a:extLst>
                <a:ext uri="{FF2B5EF4-FFF2-40B4-BE49-F238E27FC236}">
                  <a16:creationId xmlns:a16="http://schemas.microsoft.com/office/drawing/2014/main" id="{64083CC0-2F5F-A740-9F7E-4EEA8B73B0B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a:extLst>
                <a:ext uri="{FF2B5EF4-FFF2-40B4-BE49-F238E27FC236}">
                  <a16:creationId xmlns:a16="http://schemas.microsoft.com/office/drawing/2014/main" id="{EBEDABA2-EA70-394B-82B6-8250EE9F2CFE}"/>
                </a:ext>
              </a:extLst>
            </p:cNvPr>
            <p:cNvCxnSpPr>
              <a:stCxn id="85" idx="6"/>
              <a:endCxn id="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186">
            <a:extLst>
              <a:ext uri="{FF2B5EF4-FFF2-40B4-BE49-F238E27FC236}">
                <a16:creationId xmlns:a16="http://schemas.microsoft.com/office/drawing/2014/main" id="{13525F4A-D0C8-1D4E-8E1D-7EF1DD077157}"/>
              </a:ext>
            </a:extLst>
          </p:cNvPr>
          <p:cNvGrpSpPr/>
          <p:nvPr/>
        </p:nvGrpSpPr>
        <p:grpSpPr>
          <a:xfrm>
            <a:off x="1075971" y="4205218"/>
            <a:ext cx="317500" cy="157483"/>
            <a:chOff x="6769100" y="1390650"/>
            <a:chExt cx="317500" cy="157483"/>
          </a:xfrm>
        </p:grpSpPr>
        <p:sp>
          <p:nvSpPr>
            <p:cNvPr id="88" name="正方形/長方形 87">
              <a:extLst>
                <a:ext uri="{FF2B5EF4-FFF2-40B4-BE49-F238E27FC236}">
                  <a16:creationId xmlns:a16="http://schemas.microsoft.com/office/drawing/2014/main" id="{0D4EFA12-3CD8-4148-84BB-3ADDF2864D5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a:extLst>
                <a:ext uri="{FF2B5EF4-FFF2-40B4-BE49-F238E27FC236}">
                  <a16:creationId xmlns:a16="http://schemas.microsoft.com/office/drawing/2014/main" id="{1EEF9FA5-6269-5B47-AECB-31B6A23BE03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a:extLst>
                <a:ext uri="{FF2B5EF4-FFF2-40B4-BE49-F238E27FC236}">
                  <a16:creationId xmlns:a16="http://schemas.microsoft.com/office/drawing/2014/main" id="{AEE95726-160A-2549-BAE2-90F2D3FE957D}"/>
                </a:ext>
              </a:extLst>
            </p:cNvPr>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194">
            <a:extLst>
              <a:ext uri="{FF2B5EF4-FFF2-40B4-BE49-F238E27FC236}">
                <a16:creationId xmlns:a16="http://schemas.microsoft.com/office/drawing/2014/main" id="{C237546B-B3F9-9B44-AB39-FFE5FEC5E790}"/>
              </a:ext>
            </a:extLst>
          </p:cNvPr>
          <p:cNvGrpSpPr/>
          <p:nvPr/>
        </p:nvGrpSpPr>
        <p:grpSpPr>
          <a:xfrm>
            <a:off x="1075971" y="4380906"/>
            <a:ext cx="317500" cy="157483"/>
            <a:chOff x="6769100" y="1390650"/>
            <a:chExt cx="317500" cy="157483"/>
          </a:xfrm>
        </p:grpSpPr>
        <p:sp>
          <p:nvSpPr>
            <p:cNvPr id="92" name="正方形/長方形 91">
              <a:extLst>
                <a:ext uri="{FF2B5EF4-FFF2-40B4-BE49-F238E27FC236}">
                  <a16:creationId xmlns:a16="http://schemas.microsoft.com/office/drawing/2014/main" id="{2EECF076-D61D-0B40-A401-08DDDF0D07E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a:extLst>
                <a:ext uri="{FF2B5EF4-FFF2-40B4-BE49-F238E27FC236}">
                  <a16:creationId xmlns:a16="http://schemas.microsoft.com/office/drawing/2014/main" id="{2965C6CE-4930-F049-9505-7880295A872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a:extLst>
                <a:ext uri="{FF2B5EF4-FFF2-40B4-BE49-F238E27FC236}">
                  <a16:creationId xmlns:a16="http://schemas.microsoft.com/office/drawing/2014/main" id="{E3A8588E-BAC7-8546-9F0B-224683EC05E0}"/>
                </a:ext>
              </a:extLst>
            </p:cNvPr>
            <p:cNvCxnSpPr>
              <a:stCxn id="93" idx="6"/>
              <a:endCxn id="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198">
            <a:extLst>
              <a:ext uri="{FF2B5EF4-FFF2-40B4-BE49-F238E27FC236}">
                <a16:creationId xmlns:a16="http://schemas.microsoft.com/office/drawing/2014/main" id="{42EFF2C1-6791-C04E-977E-EB242D43DC66}"/>
              </a:ext>
            </a:extLst>
          </p:cNvPr>
          <p:cNvGrpSpPr/>
          <p:nvPr/>
        </p:nvGrpSpPr>
        <p:grpSpPr>
          <a:xfrm>
            <a:off x="1446225" y="3832704"/>
            <a:ext cx="317500" cy="157483"/>
            <a:chOff x="6769100" y="1390650"/>
            <a:chExt cx="317500" cy="157483"/>
          </a:xfrm>
        </p:grpSpPr>
        <p:sp>
          <p:nvSpPr>
            <p:cNvPr id="96" name="正方形/長方形 95">
              <a:extLst>
                <a:ext uri="{FF2B5EF4-FFF2-40B4-BE49-F238E27FC236}">
                  <a16:creationId xmlns:a16="http://schemas.microsoft.com/office/drawing/2014/main" id="{CC639731-97AA-0B4D-BCFA-1037182FB0B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a:extLst>
                <a:ext uri="{FF2B5EF4-FFF2-40B4-BE49-F238E27FC236}">
                  <a16:creationId xmlns:a16="http://schemas.microsoft.com/office/drawing/2014/main" id="{B941C2C6-7BDA-4748-8409-502F9ADCA9F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a:extLst>
                <a:ext uri="{FF2B5EF4-FFF2-40B4-BE49-F238E27FC236}">
                  <a16:creationId xmlns:a16="http://schemas.microsoft.com/office/drawing/2014/main" id="{2914BB74-A82F-5442-929C-A56429FB586F}"/>
                </a:ext>
              </a:extLst>
            </p:cNvPr>
            <p:cNvCxnSpPr>
              <a:stCxn id="97" idx="6"/>
              <a:endCxn id="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202">
            <a:extLst>
              <a:ext uri="{FF2B5EF4-FFF2-40B4-BE49-F238E27FC236}">
                <a16:creationId xmlns:a16="http://schemas.microsoft.com/office/drawing/2014/main" id="{649168D5-59AD-EF46-81D6-3D3CE340D65E}"/>
              </a:ext>
            </a:extLst>
          </p:cNvPr>
          <p:cNvGrpSpPr/>
          <p:nvPr/>
        </p:nvGrpSpPr>
        <p:grpSpPr>
          <a:xfrm>
            <a:off x="1446225" y="4026166"/>
            <a:ext cx="317500" cy="157483"/>
            <a:chOff x="6769100" y="1390650"/>
            <a:chExt cx="317500" cy="157483"/>
          </a:xfrm>
        </p:grpSpPr>
        <p:sp>
          <p:nvSpPr>
            <p:cNvPr id="100" name="正方形/長方形 99">
              <a:extLst>
                <a:ext uri="{FF2B5EF4-FFF2-40B4-BE49-F238E27FC236}">
                  <a16:creationId xmlns:a16="http://schemas.microsoft.com/office/drawing/2014/main" id="{DD26D4AE-86B2-494D-AE3D-68203E773A0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a:extLst>
                <a:ext uri="{FF2B5EF4-FFF2-40B4-BE49-F238E27FC236}">
                  <a16:creationId xmlns:a16="http://schemas.microsoft.com/office/drawing/2014/main" id="{A1C4A56D-8E66-3A42-B13C-0824DF6A364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a:extLst>
                <a:ext uri="{FF2B5EF4-FFF2-40B4-BE49-F238E27FC236}">
                  <a16:creationId xmlns:a16="http://schemas.microsoft.com/office/drawing/2014/main" id="{0FF3B46C-172A-4E40-877A-8E1F7DA07842}"/>
                </a:ext>
              </a:extLst>
            </p:cNvPr>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206">
            <a:extLst>
              <a:ext uri="{FF2B5EF4-FFF2-40B4-BE49-F238E27FC236}">
                <a16:creationId xmlns:a16="http://schemas.microsoft.com/office/drawing/2014/main" id="{FB632EA6-EB7F-A645-86C7-DB733A3F5F7B}"/>
              </a:ext>
            </a:extLst>
          </p:cNvPr>
          <p:cNvGrpSpPr/>
          <p:nvPr/>
        </p:nvGrpSpPr>
        <p:grpSpPr>
          <a:xfrm>
            <a:off x="1446225" y="4207759"/>
            <a:ext cx="317500" cy="157483"/>
            <a:chOff x="6769100" y="1390650"/>
            <a:chExt cx="317500" cy="157483"/>
          </a:xfrm>
        </p:grpSpPr>
        <p:sp>
          <p:nvSpPr>
            <p:cNvPr id="104" name="正方形/長方形 103">
              <a:extLst>
                <a:ext uri="{FF2B5EF4-FFF2-40B4-BE49-F238E27FC236}">
                  <a16:creationId xmlns:a16="http://schemas.microsoft.com/office/drawing/2014/main" id="{D635F814-34CF-4145-8A24-B69C0669E02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a:extLst>
                <a:ext uri="{FF2B5EF4-FFF2-40B4-BE49-F238E27FC236}">
                  <a16:creationId xmlns:a16="http://schemas.microsoft.com/office/drawing/2014/main" id="{0B018A9C-6E84-E741-AA95-6C6C6A12FE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a:extLst>
                <a:ext uri="{FF2B5EF4-FFF2-40B4-BE49-F238E27FC236}">
                  <a16:creationId xmlns:a16="http://schemas.microsoft.com/office/drawing/2014/main" id="{D8A0C6DC-5E85-B448-A8CA-47C70ABA26BD}"/>
                </a:ext>
              </a:extLst>
            </p:cNvPr>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214">
            <a:extLst>
              <a:ext uri="{FF2B5EF4-FFF2-40B4-BE49-F238E27FC236}">
                <a16:creationId xmlns:a16="http://schemas.microsoft.com/office/drawing/2014/main" id="{B79325B5-E1E6-1942-9D46-9CFF0AD727EC}"/>
              </a:ext>
            </a:extLst>
          </p:cNvPr>
          <p:cNvGrpSpPr/>
          <p:nvPr/>
        </p:nvGrpSpPr>
        <p:grpSpPr>
          <a:xfrm>
            <a:off x="1446225" y="4383447"/>
            <a:ext cx="317500" cy="157483"/>
            <a:chOff x="6769100" y="1390650"/>
            <a:chExt cx="317500" cy="157483"/>
          </a:xfrm>
        </p:grpSpPr>
        <p:sp>
          <p:nvSpPr>
            <p:cNvPr id="108" name="正方形/長方形 107">
              <a:extLst>
                <a:ext uri="{FF2B5EF4-FFF2-40B4-BE49-F238E27FC236}">
                  <a16:creationId xmlns:a16="http://schemas.microsoft.com/office/drawing/2014/main" id="{876F2E2E-692F-7341-A004-36CCFF8C1B4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a:extLst>
                <a:ext uri="{FF2B5EF4-FFF2-40B4-BE49-F238E27FC236}">
                  <a16:creationId xmlns:a16="http://schemas.microsoft.com/office/drawing/2014/main" id="{54CF237D-4DAC-C349-97EF-C9C9CB33EDC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a:extLst>
                <a:ext uri="{FF2B5EF4-FFF2-40B4-BE49-F238E27FC236}">
                  <a16:creationId xmlns:a16="http://schemas.microsoft.com/office/drawing/2014/main" id="{5F365C9D-EF75-5B4B-A302-60687BA7DB31}"/>
                </a:ext>
              </a:extLst>
            </p:cNvPr>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a:extLst>
              <a:ext uri="{FF2B5EF4-FFF2-40B4-BE49-F238E27FC236}">
                <a16:creationId xmlns:a16="http://schemas.microsoft.com/office/drawing/2014/main" id="{8743FC6B-B4A7-8E4D-B1EB-20042BD12DDC}"/>
              </a:ext>
            </a:extLst>
          </p:cNvPr>
          <p:cNvSpPr/>
          <p:nvPr/>
        </p:nvSpPr>
        <p:spPr>
          <a:xfrm>
            <a:off x="1817582"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a:extLst>
              <a:ext uri="{FF2B5EF4-FFF2-40B4-BE49-F238E27FC236}">
                <a16:creationId xmlns:a16="http://schemas.microsoft.com/office/drawing/2014/main" id="{BE023356-42BB-F247-B85C-253DD788919A}"/>
              </a:ext>
            </a:extLst>
          </p:cNvPr>
          <p:cNvSpPr/>
          <p:nvPr/>
        </p:nvSpPr>
        <p:spPr>
          <a:xfrm>
            <a:off x="1817582"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a:extLst>
              <a:ext uri="{FF2B5EF4-FFF2-40B4-BE49-F238E27FC236}">
                <a16:creationId xmlns:a16="http://schemas.microsoft.com/office/drawing/2014/main" id="{7ADA644F-0884-B84D-8157-59550C7E1796}"/>
              </a:ext>
            </a:extLst>
          </p:cNvPr>
          <p:cNvSpPr/>
          <p:nvPr/>
        </p:nvSpPr>
        <p:spPr>
          <a:xfrm>
            <a:off x="2238441"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フローチャート: 磁気ディスク 113">
            <a:extLst>
              <a:ext uri="{FF2B5EF4-FFF2-40B4-BE49-F238E27FC236}">
                <a16:creationId xmlns:a16="http://schemas.microsoft.com/office/drawing/2014/main" id="{CAB73746-7582-974F-82FB-CC92544453E0}"/>
              </a:ext>
            </a:extLst>
          </p:cNvPr>
          <p:cNvSpPr/>
          <p:nvPr/>
        </p:nvSpPr>
        <p:spPr>
          <a:xfrm>
            <a:off x="2238441"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5" name="フローチャート: 磁気ディスク 114">
            <a:extLst>
              <a:ext uri="{FF2B5EF4-FFF2-40B4-BE49-F238E27FC236}">
                <a16:creationId xmlns:a16="http://schemas.microsoft.com/office/drawing/2014/main" id="{DF6B71D8-03E0-2242-B80D-0A44BD7F0049}"/>
              </a:ext>
            </a:extLst>
          </p:cNvPr>
          <p:cNvSpPr/>
          <p:nvPr/>
        </p:nvSpPr>
        <p:spPr>
          <a:xfrm>
            <a:off x="2238441"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6" name="フローチャート: 磁気ディスク 115">
            <a:extLst>
              <a:ext uri="{FF2B5EF4-FFF2-40B4-BE49-F238E27FC236}">
                <a16:creationId xmlns:a16="http://schemas.microsoft.com/office/drawing/2014/main" id="{5AF3E30C-C134-8D44-80C7-B71196819462}"/>
              </a:ext>
            </a:extLst>
          </p:cNvPr>
          <p:cNvSpPr/>
          <p:nvPr/>
        </p:nvSpPr>
        <p:spPr>
          <a:xfrm>
            <a:off x="2672254"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7" name="フローチャート: 磁気ディスク 116">
            <a:extLst>
              <a:ext uri="{FF2B5EF4-FFF2-40B4-BE49-F238E27FC236}">
                <a16:creationId xmlns:a16="http://schemas.microsoft.com/office/drawing/2014/main" id="{F0BE52BE-EF65-FD41-8D2B-10EDB8F0AA49}"/>
              </a:ext>
            </a:extLst>
          </p:cNvPr>
          <p:cNvSpPr/>
          <p:nvPr/>
        </p:nvSpPr>
        <p:spPr>
          <a:xfrm>
            <a:off x="2672254"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フローチャート: 磁気ディスク 117">
            <a:extLst>
              <a:ext uri="{FF2B5EF4-FFF2-40B4-BE49-F238E27FC236}">
                <a16:creationId xmlns:a16="http://schemas.microsoft.com/office/drawing/2014/main" id="{EDF1EEB8-1F48-3D41-B524-448A1266CB2E}"/>
              </a:ext>
            </a:extLst>
          </p:cNvPr>
          <p:cNvSpPr/>
          <p:nvPr/>
        </p:nvSpPr>
        <p:spPr>
          <a:xfrm>
            <a:off x="2672254"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9" name="フローチャート: 磁気ディスク 118">
            <a:extLst>
              <a:ext uri="{FF2B5EF4-FFF2-40B4-BE49-F238E27FC236}">
                <a16:creationId xmlns:a16="http://schemas.microsoft.com/office/drawing/2014/main" id="{345B5D40-324D-9D44-9E60-E3671C1EABC2}"/>
              </a:ext>
            </a:extLst>
          </p:cNvPr>
          <p:cNvSpPr/>
          <p:nvPr/>
        </p:nvSpPr>
        <p:spPr>
          <a:xfrm>
            <a:off x="1817582"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20" name="図形グループ 158">
            <a:extLst>
              <a:ext uri="{FF2B5EF4-FFF2-40B4-BE49-F238E27FC236}">
                <a16:creationId xmlns:a16="http://schemas.microsoft.com/office/drawing/2014/main" id="{2A09D35C-28E1-0E4E-8DD2-887A6D33E55F}"/>
              </a:ext>
            </a:extLst>
          </p:cNvPr>
          <p:cNvGrpSpPr/>
          <p:nvPr/>
        </p:nvGrpSpPr>
        <p:grpSpPr>
          <a:xfrm>
            <a:off x="710565" y="4576698"/>
            <a:ext cx="317500" cy="157483"/>
            <a:chOff x="6769100" y="1390650"/>
            <a:chExt cx="317500" cy="157483"/>
          </a:xfrm>
        </p:grpSpPr>
        <p:sp>
          <p:nvSpPr>
            <p:cNvPr id="121" name="正方形/長方形 120">
              <a:extLst>
                <a:ext uri="{FF2B5EF4-FFF2-40B4-BE49-F238E27FC236}">
                  <a16:creationId xmlns:a16="http://schemas.microsoft.com/office/drawing/2014/main" id="{E2A889FB-1DCB-AC4D-AB5B-F65AA1102E3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a:extLst>
                <a:ext uri="{FF2B5EF4-FFF2-40B4-BE49-F238E27FC236}">
                  <a16:creationId xmlns:a16="http://schemas.microsoft.com/office/drawing/2014/main" id="{100CB3B3-052E-624A-B96D-C4553D74E2A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a:extLst>
                <a:ext uri="{FF2B5EF4-FFF2-40B4-BE49-F238E27FC236}">
                  <a16:creationId xmlns:a16="http://schemas.microsoft.com/office/drawing/2014/main" id="{7AC954A1-AFEF-344F-8F9C-5BAEAF70597A}"/>
                </a:ext>
              </a:extLst>
            </p:cNvPr>
            <p:cNvCxnSpPr>
              <a:stCxn id="122" idx="6"/>
              <a:endCxn id="1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62">
            <a:extLst>
              <a:ext uri="{FF2B5EF4-FFF2-40B4-BE49-F238E27FC236}">
                <a16:creationId xmlns:a16="http://schemas.microsoft.com/office/drawing/2014/main" id="{27387C46-1B41-6845-99C2-4D5EE1B958CF}"/>
              </a:ext>
            </a:extLst>
          </p:cNvPr>
          <p:cNvGrpSpPr/>
          <p:nvPr/>
        </p:nvGrpSpPr>
        <p:grpSpPr>
          <a:xfrm>
            <a:off x="710565" y="4770160"/>
            <a:ext cx="317500" cy="157483"/>
            <a:chOff x="6769100" y="1390650"/>
            <a:chExt cx="317500" cy="157483"/>
          </a:xfrm>
        </p:grpSpPr>
        <p:sp>
          <p:nvSpPr>
            <p:cNvPr id="125" name="正方形/長方形 124">
              <a:extLst>
                <a:ext uri="{FF2B5EF4-FFF2-40B4-BE49-F238E27FC236}">
                  <a16:creationId xmlns:a16="http://schemas.microsoft.com/office/drawing/2014/main" id="{A8444608-566D-264E-BC57-CCC444DF1B9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a:extLst>
                <a:ext uri="{FF2B5EF4-FFF2-40B4-BE49-F238E27FC236}">
                  <a16:creationId xmlns:a16="http://schemas.microsoft.com/office/drawing/2014/main" id="{45D5B955-CA00-0843-BB10-A0550F9E936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a:extLst>
                <a:ext uri="{FF2B5EF4-FFF2-40B4-BE49-F238E27FC236}">
                  <a16:creationId xmlns:a16="http://schemas.microsoft.com/office/drawing/2014/main" id="{8E25935F-0579-6243-A53A-0A7496418883}"/>
                </a:ext>
              </a:extLst>
            </p:cNvPr>
            <p:cNvCxnSpPr>
              <a:stCxn id="126" idx="6"/>
              <a:endCxn id="1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66">
            <a:extLst>
              <a:ext uri="{FF2B5EF4-FFF2-40B4-BE49-F238E27FC236}">
                <a16:creationId xmlns:a16="http://schemas.microsoft.com/office/drawing/2014/main" id="{9598E556-A7D5-004D-8D96-750AB81892D3}"/>
              </a:ext>
            </a:extLst>
          </p:cNvPr>
          <p:cNvGrpSpPr/>
          <p:nvPr/>
        </p:nvGrpSpPr>
        <p:grpSpPr>
          <a:xfrm>
            <a:off x="710565" y="4951753"/>
            <a:ext cx="317500" cy="157483"/>
            <a:chOff x="6769100" y="1390650"/>
            <a:chExt cx="317500" cy="157483"/>
          </a:xfrm>
        </p:grpSpPr>
        <p:sp>
          <p:nvSpPr>
            <p:cNvPr id="129" name="正方形/長方形 128">
              <a:extLst>
                <a:ext uri="{FF2B5EF4-FFF2-40B4-BE49-F238E27FC236}">
                  <a16:creationId xmlns:a16="http://schemas.microsoft.com/office/drawing/2014/main" id="{DBF51BB9-4B37-5C40-BF91-2C1F46EC404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a:extLst>
                <a:ext uri="{FF2B5EF4-FFF2-40B4-BE49-F238E27FC236}">
                  <a16:creationId xmlns:a16="http://schemas.microsoft.com/office/drawing/2014/main" id="{A8443BA0-63D3-E741-BFD0-267CF78BA2A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a:extLst>
                <a:ext uri="{FF2B5EF4-FFF2-40B4-BE49-F238E27FC236}">
                  <a16:creationId xmlns:a16="http://schemas.microsoft.com/office/drawing/2014/main" id="{1F61BC5C-ADAA-6843-821D-B32099159DF6}"/>
                </a:ext>
              </a:extLst>
            </p:cNvPr>
            <p:cNvCxnSpPr>
              <a:stCxn id="130" idx="6"/>
              <a:endCxn id="1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74">
            <a:extLst>
              <a:ext uri="{FF2B5EF4-FFF2-40B4-BE49-F238E27FC236}">
                <a16:creationId xmlns:a16="http://schemas.microsoft.com/office/drawing/2014/main" id="{3F115C99-C4F3-0245-9C3D-91D462AA47C1}"/>
              </a:ext>
            </a:extLst>
          </p:cNvPr>
          <p:cNvGrpSpPr/>
          <p:nvPr/>
        </p:nvGrpSpPr>
        <p:grpSpPr>
          <a:xfrm>
            <a:off x="710565" y="5127441"/>
            <a:ext cx="317500" cy="157483"/>
            <a:chOff x="6769100" y="1390650"/>
            <a:chExt cx="317500" cy="157483"/>
          </a:xfrm>
        </p:grpSpPr>
        <p:sp>
          <p:nvSpPr>
            <p:cNvPr id="133" name="正方形/長方形 132">
              <a:extLst>
                <a:ext uri="{FF2B5EF4-FFF2-40B4-BE49-F238E27FC236}">
                  <a16:creationId xmlns:a16="http://schemas.microsoft.com/office/drawing/2014/main" id="{39FCA549-5C8F-E646-BC2E-490287BB357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a:extLst>
                <a:ext uri="{FF2B5EF4-FFF2-40B4-BE49-F238E27FC236}">
                  <a16:creationId xmlns:a16="http://schemas.microsoft.com/office/drawing/2014/main" id="{414EEE16-045F-0941-8061-FC7C30E823D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a:extLst>
                <a:ext uri="{FF2B5EF4-FFF2-40B4-BE49-F238E27FC236}">
                  <a16:creationId xmlns:a16="http://schemas.microsoft.com/office/drawing/2014/main" id="{C3A57C1B-F8C9-834F-BF2C-38F5A85BDF9C}"/>
                </a:ext>
              </a:extLst>
            </p:cNvPr>
            <p:cNvCxnSpPr>
              <a:stCxn id="134" idx="6"/>
              <a:endCxn id="1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78">
            <a:extLst>
              <a:ext uri="{FF2B5EF4-FFF2-40B4-BE49-F238E27FC236}">
                <a16:creationId xmlns:a16="http://schemas.microsoft.com/office/drawing/2014/main" id="{71382982-F664-154C-891A-75A4678A9BAA}"/>
              </a:ext>
            </a:extLst>
          </p:cNvPr>
          <p:cNvGrpSpPr/>
          <p:nvPr/>
        </p:nvGrpSpPr>
        <p:grpSpPr>
          <a:xfrm>
            <a:off x="1075971" y="4576698"/>
            <a:ext cx="317500" cy="157483"/>
            <a:chOff x="6769100" y="1390650"/>
            <a:chExt cx="317500" cy="157483"/>
          </a:xfrm>
        </p:grpSpPr>
        <p:sp>
          <p:nvSpPr>
            <p:cNvPr id="137" name="正方形/長方形 136">
              <a:extLst>
                <a:ext uri="{FF2B5EF4-FFF2-40B4-BE49-F238E27FC236}">
                  <a16:creationId xmlns:a16="http://schemas.microsoft.com/office/drawing/2014/main" id="{67B475DE-4332-4B4E-93A1-ADF31D3B27D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a:extLst>
                <a:ext uri="{FF2B5EF4-FFF2-40B4-BE49-F238E27FC236}">
                  <a16:creationId xmlns:a16="http://schemas.microsoft.com/office/drawing/2014/main" id="{722C1833-FA3E-D34F-9F7A-F24EBC32AB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a:extLst>
                <a:ext uri="{FF2B5EF4-FFF2-40B4-BE49-F238E27FC236}">
                  <a16:creationId xmlns:a16="http://schemas.microsoft.com/office/drawing/2014/main" id="{FB5FA2DE-6C12-E143-8F0D-B5A7073698DF}"/>
                </a:ext>
              </a:extLst>
            </p:cNvPr>
            <p:cNvCxnSpPr>
              <a:stCxn id="138" idx="6"/>
              <a:endCxn id="1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82">
            <a:extLst>
              <a:ext uri="{FF2B5EF4-FFF2-40B4-BE49-F238E27FC236}">
                <a16:creationId xmlns:a16="http://schemas.microsoft.com/office/drawing/2014/main" id="{8BC7FA32-C285-F145-8413-978842A48C29}"/>
              </a:ext>
            </a:extLst>
          </p:cNvPr>
          <p:cNvGrpSpPr/>
          <p:nvPr/>
        </p:nvGrpSpPr>
        <p:grpSpPr>
          <a:xfrm>
            <a:off x="1075971" y="4770160"/>
            <a:ext cx="317500" cy="157483"/>
            <a:chOff x="6769100" y="1390650"/>
            <a:chExt cx="317500" cy="157483"/>
          </a:xfrm>
        </p:grpSpPr>
        <p:sp>
          <p:nvSpPr>
            <p:cNvPr id="141" name="正方形/長方形 140">
              <a:extLst>
                <a:ext uri="{FF2B5EF4-FFF2-40B4-BE49-F238E27FC236}">
                  <a16:creationId xmlns:a16="http://schemas.microsoft.com/office/drawing/2014/main" id="{53343B8C-7916-4742-80E4-2F7A759F409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a:extLst>
                <a:ext uri="{FF2B5EF4-FFF2-40B4-BE49-F238E27FC236}">
                  <a16:creationId xmlns:a16="http://schemas.microsoft.com/office/drawing/2014/main" id="{C6CD6B95-BCA9-4A4A-9C5F-DE555A91007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a:extLst>
                <a:ext uri="{FF2B5EF4-FFF2-40B4-BE49-F238E27FC236}">
                  <a16:creationId xmlns:a16="http://schemas.microsoft.com/office/drawing/2014/main" id="{E40CA8D1-9D81-0948-9426-EEDD31678AF8}"/>
                </a:ext>
              </a:extLst>
            </p:cNvPr>
            <p:cNvCxnSpPr>
              <a:stCxn id="142" idx="6"/>
              <a:endCxn id="1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86">
            <a:extLst>
              <a:ext uri="{FF2B5EF4-FFF2-40B4-BE49-F238E27FC236}">
                <a16:creationId xmlns:a16="http://schemas.microsoft.com/office/drawing/2014/main" id="{007EFA1F-4961-6D42-ACB7-2F867A062158}"/>
              </a:ext>
            </a:extLst>
          </p:cNvPr>
          <p:cNvGrpSpPr/>
          <p:nvPr/>
        </p:nvGrpSpPr>
        <p:grpSpPr>
          <a:xfrm>
            <a:off x="1075971" y="4951753"/>
            <a:ext cx="317500" cy="157483"/>
            <a:chOff x="6769100" y="1390650"/>
            <a:chExt cx="317500" cy="157483"/>
          </a:xfrm>
        </p:grpSpPr>
        <p:sp>
          <p:nvSpPr>
            <p:cNvPr id="145" name="正方形/長方形 144">
              <a:extLst>
                <a:ext uri="{FF2B5EF4-FFF2-40B4-BE49-F238E27FC236}">
                  <a16:creationId xmlns:a16="http://schemas.microsoft.com/office/drawing/2014/main" id="{1432FCB7-ACCC-4B4B-9DC8-D4FC4CCBE1C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a:extLst>
                <a:ext uri="{FF2B5EF4-FFF2-40B4-BE49-F238E27FC236}">
                  <a16:creationId xmlns:a16="http://schemas.microsoft.com/office/drawing/2014/main" id="{ABB30A91-D56D-8E41-BE12-3593DD22575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a:extLst>
                <a:ext uri="{FF2B5EF4-FFF2-40B4-BE49-F238E27FC236}">
                  <a16:creationId xmlns:a16="http://schemas.microsoft.com/office/drawing/2014/main" id="{2D3E59A9-F11F-A34C-95E4-E57A73BCD50C}"/>
                </a:ext>
              </a:extLst>
            </p:cNvPr>
            <p:cNvCxnSpPr>
              <a:stCxn id="146" idx="6"/>
              <a:endCxn id="1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94">
            <a:extLst>
              <a:ext uri="{FF2B5EF4-FFF2-40B4-BE49-F238E27FC236}">
                <a16:creationId xmlns:a16="http://schemas.microsoft.com/office/drawing/2014/main" id="{558F4C67-7134-B749-86E7-AA9C72FC0F14}"/>
              </a:ext>
            </a:extLst>
          </p:cNvPr>
          <p:cNvGrpSpPr/>
          <p:nvPr/>
        </p:nvGrpSpPr>
        <p:grpSpPr>
          <a:xfrm>
            <a:off x="1075971" y="5127441"/>
            <a:ext cx="317500" cy="157483"/>
            <a:chOff x="6769100" y="1390650"/>
            <a:chExt cx="317500" cy="157483"/>
          </a:xfrm>
        </p:grpSpPr>
        <p:sp>
          <p:nvSpPr>
            <p:cNvPr id="149" name="正方形/長方形 148">
              <a:extLst>
                <a:ext uri="{FF2B5EF4-FFF2-40B4-BE49-F238E27FC236}">
                  <a16:creationId xmlns:a16="http://schemas.microsoft.com/office/drawing/2014/main" id="{0FB3F574-811B-434B-B5DC-A5D75A9E1C2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a:extLst>
                <a:ext uri="{FF2B5EF4-FFF2-40B4-BE49-F238E27FC236}">
                  <a16:creationId xmlns:a16="http://schemas.microsoft.com/office/drawing/2014/main" id="{43F80097-2F80-EE42-8273-643310AB3C7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a:extLst>
                <a:ext uri="{FF2B5EF4-FFF2-40B4-BE49-F238E27FC236}">
                  <a16:creationId xmlns:a16="http://schemas.microsoft.com/office/drawing/2014/main" id="{6E319BE4-21A1-7245-A6F6-CCAD5A258069}"/>
                </a:ext>
              </a:extLst>
            </p:cNvPr>
            <p:cNvCxnSpPr>
              <a:stCxn id="150" idx="6"/>
              <a:endCxn id="1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98">
            <a:extLst>
              <a:ext uri="{FF2B5EF4-FFF2-40B4-BE49-F238E27FC236}">
                <a16:creationId xmlns:a16="http://schemas.microsoft.com/office/drawing/2014/main" id="{CED4F99B-DDFB-3749-9917-4B00D7D787B8}"/>
              </a:ext>
            </a:extLst>
          </p:cNvPr>
          <p:cNvGrpSpPr/>
          <p:nvPr/>
        </p:nvGrpSpPr>
        <p:grpSpPr>
          <a:xfrm>
            <a:off x="1446225" y="4579239"/>
            <a:ext cx="317500" cy="157483"/>
            <a:chOff x="6769100" y="1390650"/>
            <a:chExt cx="317500" cy="157483"/>
          </a:xfrm>
        </p:grpSpPr>
        <p:sp>
          <p:nvSpPr>
            <p:cNvPr id="153" name="正方形/長方形 152">
              <a:extLst>
                <a:ext uri="{FF2B5EF4-FFF2-40B4-BE49-F238E27FC236}">
                  <a16:creationId xmlns:a16="http://schemas.microsoft.com/office/drawing/2014/main" id="{1D94FA08-9D10-DA45-B539-67DCDEDECFCE}"/>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a:extLst>
                <a:ext uri="{FF2B5EF4-FFF2-40B4-BE49-F238E27FC236}">
                  <a16:creationId xmlns:a16="http://schemas.microsoft.com/office/drawing/2014/main" id="{1576A4F5-2255-8543-B9CE-10AD8EF50C7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a:extLst>
                <a:ext uri="{FF2B5EF4-FFF2-40B4-BE49-F238E27FC236}">
                  <a16:creationId xmlns:a16="http://schemas.microsoft.com/office/drawing/2014/main" id="{0F5EB960-F097-7C49-87F4-D532C138519A}"/>
                </a:ext>
              </a:extLst>
            </p:cNvPr>
            <p:cNvCxnSpPr>
              <a:stCxn id="154" idx="6"/>
              <a:endCxn id="1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202">
            <a:extLst>
              <a:ext uri="{FF2B5EF4-FFF2-40B4-BE49-F238E27FC236}">
                <a16:creationId xmlns:a16="http://schemas.microsoft.com/office/drawing/2014/main" id="{BB4ADD50-A644-1140-BDA6-49FC2606477C}"/>
              </a:ext>
            </a:extLst>
          </p:cNvPr>
          <p:cNvGrpSpPr/>
          <p:nvPr/>
        </p:nvGrpSpPr>
        <p:grpSpPr>
          <a:xfrm>
            <a:off x="1446225" y="4772701"/>
            <a:ext cx="317500" cy="157483"/>
            <a:chOff x="6769100" y="1390650"/>
            <a:chExt cx="317500" cy="157483"/>
          </a:xfrm>
        </p:grpSpPr>
        <p:sp>
          <p:nvSpPr>
            <p:cNvPr id="157" name="正方形/長方形 156">
              <a:extLst>
                <a:ext uri="{FF2B5EF4-FFF2-40B4-BE49-F238E27FC236}">
                  <a16:creationId xmlns:a16="http://schemas.microsoft.com/office/drawing/2014/main" id="{E158806B-424C-0A4C-A89F-8216144D2BC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a:extLst>
                <a:ext uri="{FF2B5EF4-FFF2-40B4-BE49-F238E27FC236}">
                  <a16:creationId xmlns:a16="http://schemas.microsoft.com/office/drawing/2014/main" id="{9E434413-A935-5045-B6E7-3391402345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a:extLst>
                <a:ext uri="{FF2B5EF4-FFF2-40B4-BE49-F238E27FC236}">
                  <a16:creationId xmlns:a16="http://schemas.microsoft.com/office/drawing/2014/main" id="{14C71E4A-4D96-A340-8F1F-5C693CB89658}"/>
                </a:ext>
              </a:extLst>
            </p:cNvPr>
            <p:cNvCxnSpPr>
              <a:stCxn id="158" idx="6"/>
              <a:endCxn id="1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206">
            <a:extLst>
              <a:ext uri="{FF2B5EF4-FFF2-40B4-BE49-F238E27FC236}">
                <a16:creationId xmlns:a16="http://schemas.microsoft.com/office/drawing/2014/main" id="{24A0E8BA-E05D-2247-B7AB-F7EEEF3B896D}"/>
              </a:ext>
            </a:extLst>
          </p:cNvPr>
          <p:cNvGrpSpPr/>
          <p:nvPr/>
        </p:nvGrpSpPr>
        <p:grpSpPr>
          <a:xfrm>
            <a:off x="1446225" y="4954294"/>
            <a:ext cx="317500" cy="157483"/>
            <a:chOff x="6769100" y="1390650"/>
            <a:chExt cx="317500" cy="157483"/>
          </a:xfrm>
        </p:grpSpPr>
        <p:sp>
          <p:nvSpPr>
            <p:cNvPr id="161" name="正方形/長方形 160">
              <a:extLst>
                <a:ext uri="{FF2B5EF4-FFF2-40B4-BE49-F238E27FC236}">
                  <a16:creationId xmlns:a16="http://schemas.microsoft.com/office/drawing/2014/main" id="{D6BC6009-2CBC-A84C-A46E-2E9CA365C61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a:extLst>
                <a:ext uri="{FF2B5EF4-FFF2-40B4-BE49-F238E27FC236}">
                  <a16:creationId xmlns:a16="http://schemas.microsoft.com/office/drawing/2014/main" id="{35B14A73-63D0-0042-BFC7-CDA84E168A5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a:extLst>
                <a:ext uri="{FF2B5EF4-FFF2-40B4-BE49-F238E27FC236}">
                  <a16:creationId xmlns:a16="http://schemas.microsoft.com/office/drawing/2014/main" id="{0926860C-FA9D-EB4B-B7C0-34DE3DEC22C1}"/>
                </a:ext>
              </a:extLst>
            </p:cNvPr>
            <p:cNvCxnSpPr>
              <a:stCxn id="162" idx="6"/>
              <a:endCxn id="1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214">
            <a:extLst>
              <a:ext uri="{FF2B5EF4-FFF2-40B4-BE49-F238E27FC236}">
                <a16:creationId xmlns:a16="http://schemas.microsoft.com/office/drawing/2014/main" id="{7B21E7C7-C506-2D49-A803-A95EDA94C332}"/>
              </a:ext>
            </a:extLst>
          </p:cNvPr>
          <p:cNvGrpSpPr/>
          <p:nvPr/>
        </p:nvGrpSpPr>
        <p:grpSpPr>
          <a:xfrm>
            <a:off x="1446225" y="5129982"/>
            <a:ext cx="317500" cy="157483"/>
            <a:chOff x="6769100" y="1390650"/>
            <a:chExt cx="317500" cy="157483"/>
          </a:xfrm>
        </p:grpSpPr>
        <p:sp>
          <p:nvSpPr>
            <p:cNvPr id="165" name="正方形/長方形 164">
              <a:extLst>
                <a:ext uri="{FF2B5EF4-FFF2-40B4-BE49-F238E27FC236}">
                  <a16:creationId xmlns:a16="http://schemas.microsoft.com/office/drawing/2014/main" id="{769DA629-D6D7-1A4A-B607-AE9215965B1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a:extLst>
                <a:ext uri="{FF2B5EF4-FFF2-40B4-BE49-F238E27FC236}">
                  <a16:creationId xmlns:a16="http://schemas.microsoft.com/office/drawing/2014/main" id="{C54E07E8-CB57-DB45-AAB4-2D9C1B08EF6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a:extLst>
                <a:ext uri="{FF2B5EF4-FFF2-40B4-BE49-F238E27FC236}">
                  <a16:creationId xmlns:a16="http://schemas.microsoft.com/office/drawing/2014/main" id="{DA550F39-20C1-1341-A9B9-6533732BA57A}"/>
                </a:ext>
              </a:extLst>
            </p:cNvPr>
            <p:cNvCxnSpPr>
              <a:stCxn id="166" idx="6"/>
              <a:endCxn id="1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68" name="フローチャート: 磁気ディスク 167">
            <a:extLst>
              <a:ext uri="{FF2B5EF4-FFF2-40B4-BE49-F238E27FC236}">
                <a16:creationId xmlns:a16="http://schemas.microsoft.com/office/drawing/2014/main" id="{91555C46-A8CD-384E-802D-E0A5964A8570}"/>
              </a:ext>
            </a:extLst>
          </p:cNvPr>
          <p:cNvSpPr/>
          <p:nvPr/>
        </p:nvSpPr>
        <p:spPr>
          <a:xfrm>
            <a:off x="1817582"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9" name="フローチャート: 磁気ディスク 168">
            <a:extLst>
              <a:ext uri="{FF2B5EF4-FFF2-40B4-BE49-F238E27FC236}">
                <a16:creationId xmlns:a16="http://schemas.microsoft.com/office/drawing/2014/main" id="{99BD86C2-F547-AD4D-94BE-858F73DDA949}"/>
              </a:ext>
            </a:extLst>
          </p:cNvPr>
          <p:cNvSpPr/>
          <p:nvPr/>
        </p:nvSpPr>
        <p:spPr>
          <a:xfrm>
            <a:off x="1817582"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0" name="フローチャート: 磁気ディスク 169">
            <a:extLst>
              <a:ext uri="{FF2B5EF4-FFF2-40B4-BE49-F238E27FC236}">
                <a16:creationId xmlns:a16="http://schemas.microsoft.com/office/drawing/2014/main" id="{B753A1B7-C4E4-D945-A69C-52510970CF16}"/>
              </a:ext>
            </a:extLst>
          </p:cNvPr>
          <p:cNvSpPr/>
          <p:nvPr/>
        </p:nvSpPr>
        <p:spPr>
          <a:xfrm>
            <a:off x="2238441"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1" name="フローチャート: 磁気ディスク 170">
            <a:extLst>
              <a:ext uri="{FF2B5EF4-FFF2-40B4-BE49-F238E27FC236}">
                <a16:creationId xmlns:a16="http://schemas.microsoft.com/office/drawing/2014/main" id="{59150FA8-F00E-284A-9FCC-9B79FCF49385}"/>
              </a:ext>
            </a:extLst>
          </p:cNvPr>
          <p:cNvSpPr/>
          <p:nvPr/>
        </p:nvSpPr>
        <p:spPr>
          <a:xfrm>
            <a:off x="2238441"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2" name="フローチャート: 磁気ディスク 171">
            <a:extLst>
              <a:ext uri="{FF2B5EF4-FFF2-40B4-BE49-F238E27FC236}">
                <a16:creationId xmlns:a16="http://schemas.microsoft.com/office/drawing/2014/main" id="{4CBA1870-D793-A748-B28B-BB445334184A}"/>
              </a:ext>
            </a:extLst>
          </p:cNvPr>
          <p:cNvSpPr/>
          <p:nvPr/>
        </p:nvSpPr>
        <p:spPr>
          <a:xfrm>
            <a:off x="2238441"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3" name="フローチャート: 磁気ディスク 172">
            <a:extLst>
              <a:ext uri="{FF2B5EF4-FFF2-40B4-BE49-F238E27FC236}">
                <a16:creationId xmlns:a16="http://schemas.microsoft.com/office/drawing/2014/main" id="{5C96C8AA-9705-2548-8A28-4E420BE5BD95}"/>
              </a:ext>
            </a:extLst>
          </p:cNvPr>
          <p:cNvSpPr/>
          <p:nvPr/>
        </p:nvSpPr>
        <p:spPr>
          <a:xfrm>
            <a:off x="2672254"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4" name="フローチャート: 磁気ディスク 173">
            <a:extLst>
              <a:ext uri="{FF2B5EF4-FFF2-40B4-BE49-F238E27FC236}">
                <a16:creationId xmlns:a16="http://schemas.microsoft.com/office/drawing/2014/main" id="{7A19C6F3-5B54-2B4F-B99A-FB37E0AF6E73}"/>
              </a:ext>
            </a:extLst>
          </p:cNvPr>
          <p:cNvSpPr/>
          <p:nvPr/>
        </p:nvSpPr>
        <p:spPr>
          <a:xfrm>
            <a:off x="2672254"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5" name="フローチャート: 磁気ディスク 174">
            <a:extLst>
              <a:ext uri="{FF2B5EF4-FFF2-40B4-BE49-F238E27FC236}">
                <a16:creationId xmlns:a16="http://schemas.microsoft.com/office/drawing/2014/main" id="{75DF148E-A0FA-1C4F-8369-1A99217ECA09}"/>
              </a:ext>
            </a:extLst>
          </p:cNvPr>
          <p:cNvSpPr/>
          <p:nvPr/>
        </p:nvSpPr>
        <p:spPr>
          <a:xfrm>
            <a:off x="2672254"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pic>
        <p:nvPicPr>
          <p:cNvPr id="176" name="図 175">
            <a:extLst>
              <a:ext uri="{FF2B5EF4-FFF2-40B4-BE49-F238E27FC236}">
                <a16:creationId xmlns:a16="http://schemas.microsoft.com/office/drawing/2014/main" id="{B6F2862C-9511-DA40-8F1F-A9A5645F6D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7034" y="3483150"/>
            <a:ext cx="1362753" cy="1216567"/>
          </a:xfrm>
          <a:prstGeom prst="rect">
            <a:avLst/>
          </a:prstGeom>
        </p:spPr>
      </p:pic>
      <p:pic>
        <p:nvPicPr>
          <p:cNvPr id="177" name="図 176">
            <a:extLst>
              <a:ext uri="{FF2B5EF4-FFF2-40B4-BE49-F238E27FC236}">
                <a16:creationId xmlns:a16="http://schemas.microsoft.com/office/drawing/2014/main" id="{348D8D3F-9F0A-F34A-86A6-B17CD4771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294" y="1912312"/>
            <a:ext cx="1321494" cy="1060499"/>
          </a:xfrm>
          <a:prstGeom prst="rect">
            <a:avLst/>
          </a:prstGeom>
        </p:spPr>
      </p:pic>
      <p:pic>
        <p:nvPicPr>
          <p:cNvPr id="178" name="図 177">
            <a:extLst>
              <a:ext uri="{FF2B5EF4-FFF2-40B4-BE49-F238E27FC236}">
                <a16:creationId xmlns:a16="http://schemas.microsoft.com/office/drawing/2014/main" id="{AD95A90F-C04D-FF4B-AC52-E42CBC0819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8294" y="4949063"/>
            <a:ext cx="1321493" cy="1321493"/>
          </a:xfrm>
          <a:prstGeom prst="rect">
            <a:avLst/>
          </a:prstGeom>
        </p:spPr>
      </p:pic>
      <p:sp>
        <p:nvSpPr>
          <p:cNvPr id="179" name="テキスト ボックス 178">
            <a:extLst>
              <a:ext uri="{FF2B5EF4-FFF2-40B4-BE49-F238E27FC236}">
                <a16:creationId xmlns:a16="http://schemas.microsoft.com/office/drawing/2014/main" id="{B4E00FA4-2EC1-F747-A884-E98A6C2CE669}"/>
              </a:ext>
            </a:extLst>
          </p:cNvPr>
          <p:cNvSpPr txBox="1"/>
          <p:nvPr/>
        </p:nvSpPr>
        <p:spPr>
          <a:xfrm>
            <a:off x="681316" y="2704227"/>
            <a:ext cx="2339102" cy="276999"/>
          </a:xfrm>
          <a:prstGeom prst="rect">
            <a:avLst/>
          </a:prstGeom>
          <a:noFill/>
        </p:spPr>
        <p:txBody>
          <a:bodyPr wrap="none" rtlCol="0">
            <a:spAutoFit/>
          </a:bodyPr>
          <a:lstStyle/>
          <a:p>
            <a:pPr algn="ctr"/>
            <a:r>
              <a:rPr lang="ja-JP" altLang="en-US" sz="1200">
                <a:latin typeface="Meiryo" panose="020B0604030504040204" pitchFamily="34" charset="-128"/>
                <a:ea typeface="Meiryo" panose="020B0604030504040204" pitchFamily="34" charset="-128"/>
              </a:rPr>
              <a:t>コンピュータのハードやソフト</a:t>
            </a:r>
            <a:endParaRPr kumimoji="1" lang="en-US" altLang="ja-JP" sz="1200" dirty="0">
              <a:latin typeface="Meiryo" panose="020B0604030504040204" pitchFamily="34" charset="-128"/>
              <a:ea typeface="Meiryo" panose="020B0604030504040204" pitchFamily="34" charset="-128"/>
            </a:endParaRPr>
          </a:p>
        </p:txBody>
      </p:sp>
      <p:sp>
        <p:nvSpPr>
          <p:cNvPr id="181" name="正方形/長方形 180">
            <a:extLst>
              <a:ext uri="{FF2B5EF4-FFF2-40B4-BE49-F238E27FC236}">
                <a16:creationId xmlns:a16="http://schemas.microsoft.com/office/drawing/2014/main" id="{390C40E9-5FF0-CC45-9854-116FCED937E3}"/>
              </a:ext>
            </a:extLst>
          </p:cNvPr>
          <p:cNvSpPr/>
          <p:nvPr/>
        </p:nvSpPr>
        <p:spPr>
          <a:xfrm>
            <a:off x="536270" y="1490093"/>
            <a:ext cx="1723549" cy="461665"/>
          </a:xfrm>
          <a:prstGeom prst="rect">
            <a:avLst/>
          </a:prstGeom>
        </p:spPr>
        <p:txBody>
          <a:bodyPr wrap="none">
            <a:spAutoFit/>
          </a:bodyPr>
          <a:lstStyle/>
          <a:p>
            <a:r>
              <a:rPr lang="ja-JP" altLang="en-US" sz="2400">
                <a:latin typeface="Meiryo" panose="020B0604030504040204" pitchFamily="34" charset="-128"/>
                <a:ea typeface="Meiryo" panose="020B0604030504040204" pitchFamily="34" charset="-128"/>
              </a:rPr>
              <a:t>物理的実態</a:t>
            </a:r>
            <a:endParaRPr lang="en-US" altLang="ja-JP" sz="2400" dirty="0">
              <a:latin typeface="Meiryo" panose="020B0604030504040204" pitchFamily="34" charset="-128"/>
              <a:ea typeface="Meiryo" panose="020B0604030504040204" pitchFamily="34" charset="-128"/>
            </a:endParaRPr>
          </a:p>
        </p:txBody>
      </p:sp>
      <p:sp>
        <p:nvSpPr>
          <p:cNvPr id="182" name="正方形/長方形 181">
            <a:extLst>
              <a:ext uri="{FF2B5EF4-FFF2-40B4-BE49-F238E27FC236}">
                <a16:creationId xmlns:a16="http://schemas.microsoft.com/office/drawing/2014/main" id="{88C18C8D-86FD-F84C-AB5D-76344F03D609}"/>
              </a:ext>
            </a:extLst>
          </p:cNvPr>
          <p:cNvSpPr/>
          <p:nvPr/>
        </p:nvSpPr>
        <p:spPr>
          <a:xfrm>
            <a:off x="4817034" y="1490094"/>
            <a:ext cx="1723549" cy="461665"/>
          </a:xfrm>
          <a:prstGeom prst="rect">
            <a:avLst/>
          </a:prstGeom>
        </p:spPr>
        <p:txBody>
          <a:bodyPr wrap="none">
            <a:spAutoFit/>
          </a:bodyPr>
          <a:lstStyle/>
          <a:p>
            <a:r>
              <a:rPr lang="ja-JP" altLang="en-US" sz="2400">
                <a:latin typeface="Meiryo" panose="020B0604030504040204" pitchFamily="34" charset="-128"/>
                <a:ea typeface="Meiryo" panose="020B0604030504040204" pitchFamily="34" charset="-128"/>
              </a:rPr>
              <a:t>実質的機能</a:t>
            </a:r>
            <a:endParaRPr lang="en-US" altLang="ja-JP" sz="2400" dirty="0">
              <a:latin typeface="Meiryo" panose="020B0604030504040204" pitchFamily="34" charset="-128"/>
              <a:ea typeface="Meiryo" panose="020B0604030504040204" pitchFamily="34" charset="-128"/>
            </a:endParaRPr>
          </a:p>
        </p:txBody>
      </p:sp>
      <p:sp>
        <p:nvSpPr>
          <p:cNvPr id="183" name="テキスト ボックス 182">
            <a:extLst>
              <a:ext uri="{FF2B5EF4-FFF2-40B4-BE49-F238E27FC236}">
                <a16:creationId xmlns:a16="http://schemas.microsoft.com/office/drawing/2014/main" id="{1EDA6C0A-A467-0741-B418-8D67D7539A5C}"/>
              </a:ext>
            </a:extLst>
          </p:cNvPr>
          <p:cNvSpPr txBox="1"/>
          <p:nvPr/>
        </p:nvSpPr>
        <p:spPr>
          <a:xfrm>
            <a:off x="6179787" y="1912312"/>
            <a:ext cx="2339102" cy="584775"/>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自分専用の</a:t>
            </a:r>
            <a:endParaRPr kumimoji="1"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コンピュータ･システム</a:t>
            </a:r>
          </a:p>
        </p:txBody>
      </p:sp>
      <p:sp>
        <p:nvSpPr>
          <p:cNvPr id="184" name="テキスト ボックス 183">
            <a:extLst>
              <a:ext uri="{FF2B5EF4-FFF2-40B4-BE49-F238E27FC236}">
                <a16:creationId xmlns:a16="http://schemas.microsoft.com/office/drawing/2014/main" id="{3199C8EB-5747-0B40-A469-385DA912DA30}"/>
              </a:ext>
            </a:extLst>
          </p:cNvPr>
          <p:cNvSpPr txBox="1"/>
          <p:nvPr/>
        </p:nvSpPr>
        <p:spPr>
          <a:xfrm>
            <a:off x="6179787" y="3483150"/>
            <a:ext cx="2236510" cy="584775"/>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周りの風景や建造物と</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重ね合わされた情報</a:t>
            </a:r>
          </a:p>
        </p:txBody>
      </p:sp>
      <p:sp>
        <p:nvSpPr>
          <p:cNvPr id="186" name="テキスト ボックス 185">
            <a:extLst>
              <a:ext uri="{FF2B5EF4-FFF2-40B4-BE49-F238E27FC236}">
                <a16:creationId xmlns:a16="http://schemas.microsoft.com/office/drawing/2014/main" id="{E786BCA3-420F-A344-BCCB-E74436C0275D}"/>
              </a:ext>
            </a:extLst>
          </p:cNvPr>
          <p:cNvSpPr txBox="1"/>
          <p:nvPr/>
        </p:nvSpPr>
        <p:spPr>
          <a:xfrm>
            <a:off x="6179787" y="4949063"/>
            <a:ext cx="2108269" cy="584775"/>
          </a:xfrm>
          <a:prstGeom prst="rect">
            <a:avLst/>
          </a:prstGeom>
          <a:noFill/>
        </p:spPr>
        <p:txBody>
          <a:bodyPr wrap="none" rtlCol="0">
            <a:spAutoFit/>
          </a:bodyPr>
          <a:lstStyle/>
          <a:p>
            <a:r>
              <a:rPr kumimoji="1" lang="en-US" altLang="ja-JP" sz="1600" dirty="0">
                <a:latin typeface="Meiryo" panose="020B0604030504040204" pitchFamily="34" charset="-128"/>
                <a:ea typeface="Meiryo" panose="020B0604030504040204" pitchFamily="34" charset="-128"/>
              </a:rPr>
              <a:t>3D</a:t>
            </a:r>
            <a:r>
              <a:rPr kumimoji="1" lang="ja-JP" altLang="en-US" sz="1600">
                <a:latin typeface="Meiryo" panose="020B0604030504040204" pitchFamily="34" charset="-128"/>
                <a:ea typeface="Meiryo" panose="020B0604030504040204" pitchFamily="34" charset="-128"/>
              </a:rPr>
              <a:t>で描かれた</a:t>
            </a:r>
            <a:r>
              <a:rPr lang="ja-JP" altLang="en-US" sz="1600">
                <a:latin typeface="Meiryo" panose="020B0604030504040204" pitchFamily="34" charset="-128"/>
                <a:ea typeface="Meiryo" panose="020B0604030504040204" pitchFamily="34" charset="-128"/>
              </a:rPr>
              <a:t>地図や</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障害物や建物の情報</a:t>
            </a:r>
          </a:p>
        </p:txBody>
      </p:sp>
      <p:sp>
        <p:nvSpPr>
          <p:cNvPr id="187" name="テキスト ボックス 186">
            <a:extLst>
              <a:ext uri="{FF2B5EF4-FFF2-40B4-BE49-F238E27FC236}">
                <a16:creationId xmlns:a16="http://schemas.microsoft.com/office/drawing/2014/main" id="{88E000D6-C630-8541-8B27-4E2BCD4D3406}"/>
              </a:ext>
            </a:extLst>
          </p:cNvPr>
          <p:cNvSpPr txBox="1"/>
          <p:nvPr/>
        </p:nvSpPr>
        <p:spPr>
          <a:xfrm>
            <a:off x="6179787" y="2565672"/>
            <a:ext cx="2534668"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仮想マシン</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仮想システム</a:t>
            </a:r>
            <a:endParaRPr kumimoji="1" lang="ja-JP" altLang="en-US" sz="1600">
              <a:latin typeface="Meiryo" panose="020B0604030504040204" pitchFamily="34" charset="-128"/>
              <a:ea typeface="Meiryo" panose="020B0604030504040204" pitchFamily="34" charset="-128"/>
            </a:endParaRPr>
          </a:p>
        </p:txBody>
      </p:sp>
      <p:sp>
        <p:nvSpPr>
          <p:cNvPr id="188" name="テキスト ボックス 187">
            <a:extLst>
              <a:ext uri="{FF2B5EF4-FFF2-40B4-BE49-F238E27FC236}">
                <a16:creationId xmlns:a16="http://schemas.microsoft.com/office/drawing/2014/main" id="{B99FB13B-6BF0-0347-8554-985D4A95391C}"/>
              </a:ext>
            </a:extLst>
          </p:cNvPr>
          <p:cNvSpPr txBox="1"/>
          <p:nvPr/>
        </p:nvSpPr>
        <p:spPr>
          <a:xfrm>
            <a:off x="6168098" y="4296859"/>
            <a:ext cx="1005403"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仮想現実</a:t>
            </a:r>
          </a:p>
        </p:txBody>
      </p:sp>
      <p:sp>
        <p:nvSpPr>
          <p:cNvPr id="189" name="テキスト ボックス 188">
            <a:extLst>
              <a:ext uri="{FF2B5EF4-FFF2-40B4-BE49-F238E27FC236}">
                <a16:creationId xmlns:a16="http://schemas.microsoft.com/office/drawing/2014/main" id="{299F15A9-E275-7247-AF81-C890EBA3A4F1}"/>
              </a:ext>
            </a:extLst>
          </p:cNvPr>
          <p:cNvSpPr txBox="1"/>
          <p:nvPr/>
        </p:nvSpPr>
        <p:spPr>
          <a:xfrm>
            <a:off x="6126535" y="5846589"/>
            <a:ext cx="1492716"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仮想</a:t>
            </a:r>
            <a:r>
              <a:rPr lang="en-US" altLang="ja-JP" sz="1600" dirty="0">
                <a:latin typeface="Meiryo" panose="020B0604030504040204" pitchFamily="34" charset="-128"/>
                <a:ea typeface="Meiryo" panose="020B0604030504040204" pitchFamily="34" charset="-128"/>
              </a:rPr>
              <a:t>3</a:t>
            </a:r>
            <a:r>
              <a:rPr kumimoji="1" lang="en-US" altLang="ja-JP" sz="1600" dirty="0">
                <a:latin typeface="Meiryo" panose="020B0604030504040204" pitchFamily="34" charset="-128"/>
                <a:ea typeface="Meiryo" panose="020B0604030504040204" pitchFamily="34" charset="-128"/>
              </a:rPr>
              <a:t>D</a:t>
            </a:r>
            <a:r>
              <a:rPr kumimoji="1" lang="ja-JP" altLang="en-US" sz="1600">
                <a:latin typeface="Meiryo" panose="020B0604030504040204" pitchFamily="34" charset="-128"/>
                <a:ea typeface="Meiryo" panose="020B0604030504040204" pitchFamily="34" charset="-128"/>
              </a:rPr>
              <a:t>マップ</a:t>
            </a:r>
          </a:p>
        </p:txBody>
      </p:sp>
      <p:sp>
        <p:nvSpPr>
          <p:cNvPr id="190" name="正方形/長方形 189">
            <a:extLst>
              <a:ext uri="{FF2B5EF4-FFF2-40B4-BE49-F238E27FC236}">
                <a16:creationId xmlns:a16="http://schemas.microsoft.com/office/drawing/2014/main" id="{D15611C2-0728-354C-ABBA-7DCD331C56E6}"/>
              </a:ext>
            </a:extLst>
          </p:cNvPr>
          <p:cNvSpPr/>
          <p:nvPr/>
        </p:nvSpPr>
        <p:spPr>
          <a:xfrm>
            <a:off x="3342005" y="1318159"/>
            <a:ext cx="1122434" cy="495239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右矢印 191">
            <a:extLst>
              <a:ext uri="{FF2B5EF4-FFF2-40B4-BE49-F238E27FC236}">
                <a16:creationId xmlns:a16="http://schemas.microsoft.com/office/drawing/2014/main" id="{45595230-39E7-8846-85E9-B7000C795582}"/>
              </a:ext>
            </a:extLst>
          </p:cNvPr>
          <p:cNvSpPr/>
          <p:nvPr/>
        </p:nvSpPr>
        <p:spPr>
          <a:xfrm>
            <a:off x="3154467" y="3931451"/>
            <a:ext cx="1662567"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右矢印 192">
            <a:extLst>
              <a:ext uri="{FF2B5EF4-FFF2-40B4-BE49-F238E27FC236}">
                <a16:creationId xmlns:a16="http://schemas.microsoft.com/office/drawing/2014/main" id="{A01740B0-983F-3C4F-B090-2B3B6AB94501}"/>
              </a:ext>
            </a:extLst>
          </p:cNvPr>
          <p:cNvSpPr/>
          <p:nvPr/>
        </p:nvSpPr>
        <p:spPr>
          <a:xfrm rot="19941563">
            <a:off x="3104071" y="2806053"/>
            <a:ext cx="1813050"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右矢印 193">
            <a:extLst>
              <a:ext uri="{FF2B5EF4-FFF2-40B4-BE49-F238E27FC236}">
                <a16:creationId xmlns:a16="http://schemas.microsoft.com/office/drawing/2014/main" id="{BA6A2157-C6C9-E642-807D-213655DC0EDE}"/>
              </a:ext>
            </a:extLst>
          </p:cNvPr>
          <p:cNvSpPr/>
          <p:nvPr/>
        </p:nvSpPr>
        <p:spPr>
          <a:xfrm rot="1658437" flipV="1">
            <a:off x="3083878" y="4989146"/>
            <a:ext cx="1813050"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テキスト ボックス 190">
            <a:extLst>
              <a:ext uri="{FF2B5EF4-FFF2-40B4-BE49-F238E27FC236}">
                <a16:creationId xmlns:a16="http://schemas.microsoft.com/office/drawing/2014/main" id="{CC0818D5-9C10-4D47-8CFF-C793C225E5A8}"/>
              </a:ext>
            </a:extLst>
          </p:cNvPr>
          <p:cNvSpPr txBox="1"/>
          <p:nvPr/>
        </p:nvSpPr>
        <p:spPr>
          <a:xfrm>
            <a:off x="3626223" y="1593753"/>
            <a:ext cx="553998" cy="4401205"/>
          </a:xfrm>
          <a:prstGeom prst="rect">
            <a:avLst/>
          </a:prstGeom>
          <a:noFill/>
        </p:spPr>
        <p:txBody>
          <a:bodyPr vert="eaVert" wrap="none" rtlCol="0">
            <a:spAutoFit/>
          </a:bodyPr>
          <a:lstStyle/>
          <a:p>
            <a:pPr algn="ctr"/>
            <a:r>
              <a:rPr kumimoji="1" lang="ja-JP" altLang="en-US" sz="2400">
                <a:solidFill>
                  <a:schemeClr val="bg1"/>
                </a:solidFill>
                <a:latin typeface="Hiragino Kaku Gothic Std W8" panose="020B0800000000000000" pitchFamily="34" charset="-128"/>
                <a:ea typeface="Hiragino Kaku Gothic Std W8" panose="020B0800000000000000" pitchFamily="34" charset="-128"/>
              </a:rPr>
              <a:t>仮想化を実現するソフトウエア</a:t>
            </a:r>
          </a:p>
        </p:txBody>
      </p:sp>
    </p:spTree>
    <p:extLst>
      <p:ext uri="{BB962C8B-B14F-4D97-AF65-F5344CB8AC3E}">
        <p14:creationId xmlns:p14="http://schemas.microsoft.com/office/powerpoint/2010/main" val="293807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正方形/長方形 199"/>
          <p:cNvSpPr/>
          <p:nvPr/>
        </p:nvSpPr>
        <p:spPr>
          <a:xfrm>
            <a:off x="697352" y="1052736"/>
            <a:ext cx="7763080" cy="4661853"/>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5854591"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3438554"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996802"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統合システムの分類</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grpSp>
        <p:nvGrpSpPr>
          <p:cNvPr id="46" name="図形グループ 45"/>
          <p:cNvGrpSpPr/>
          <p:nvPr/>
        </p:nvGrpSpPr>
        <p:grpSpPr>
          <a:xfrm>
            <a:off x="5994713" y="357054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074961" y="3910371"/>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074961" y="4327433"/>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074961" y="494192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53" name="図形グループ 52"/>
          <p:cNvGrpSpPr/>
          <p:nvPr/>
        </p:nvGrpSpPr>
        <p:grpSpPr>
          <a:xfrm>
            <a:off x="6696914" y="356916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6777162" y="3908984"/>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6777162" y="4326046"/>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6777162" y="493585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60" name="図形グループ 59"/>
          <p:cNvGrpSpPr/>
          <p:nvPr/>
        </p:nvGrpSpPr>
        <p:grpSpPr>
          <a:xfrm>
            <a:off x="7409332" y="356738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7489580" y="3907207"/>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7489580" y="4324269"/>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7489580" y="493876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sp>
        <p:nvSpPr>
          <p:cNvPr id="114" name="正方形/長方形 113"/>
          <p:cNvSpPr/>
          <p:nvPr/>
        </p:nvSpPr>
        <p:spPr>
          <a:xfrm>
            <a:off x="3564913"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3564913"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3564913"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17" name="フローチャート: 磁気ディスク 116"/>
          <p:cNvSpPr/>
          <p:nvPr/>
        </p:nvSpPr>
        <p:spPr>
          <a:xfrm>
            <a:off x="3634663"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2" name="正方形/長方形 151"/>
          <p:cNvSpPr/>
          <p:nvPr/>
        </p:nvSpPr>
        <p:spPr>
          <a:xfrm>
            <a:off x="3634663"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3687378"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p:nvPr/>
        </p:nvCxnSpPr>
        <p:spPr>
          <a:xfrm>
            <a:off x="3779912"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9" name="正方形/長方形 148"/>
          <p:cNvSpPr/>
          <p:nvPr/>
        </p:nvSpPr>
        <p:spPr>
          <a:xfrm>
            <a:off x="3634663"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3687378"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3779912"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4280078"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円/楕円 146"/>
          <p:cNvSpPr/>
          <p:nvPr/>
        </p:nvSpPr>
        <p:spPr>
          <a:xfrm>
            <a:off x="4332793"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8" name="直線コネクタ 147"/>
          <p:cNvCxnSpPr/>
          <p:nvPr/>
        </p:nvCxnSpPr>
        <p:spPr>
          <a:xfrm>
            <a:off x="4425327"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正方形/長方形 142"/>
          <p:cNvSpPr/>
          <p:nvPr/>
        </p:nvSpPr>
        <p:spPr>
          <a:xfrm>
            <a:off x="4280078"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4332793"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p:nvPr/>
        </p:nvCxnSpPr>
        <p:spPr>
          <a:xfrm>
            <a:off x="4425327"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0" name="正方形/長方形 139"/>
          <p:cNvSpPr/>
          <p:nvPr/>
        </p:nvSpPr>
        <p:spPr>
          <a:xfrm>
            <a:off x="4916705"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4969420"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p:nvPr/>
        </p:nvCxnSpPr>
        <p:spPr>
          <a:xfrm>
            <a:off x="5061954"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7" name="正方形/長方形 136"/>
          <p:cNvSpPr/>
          <p:nvPr/>
        </p:nvSpPr>
        <p:spPr>
          <a:xfrm>
            <a:off x="4916705"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4969420"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5061954"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4" name="フローチャート: 磁気ディスク 123"/>
          <p:cNvSpPr/>
          <p:nvPr/>
        </p:nvSpPr>
        <p:spPr>
          <a:xfrm>
            <a:off x="4280078"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フローチャート: 磁気ディスク 124"/>
          <p:cNvSpPr/>
          <p:nvPr/>
        </p:nvSpPr>
        <p:spPr>
          <a:xfrm>
            <a:off x="4916705"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6" name="正方形/長方形 125"/>
          <p:cNvSpPr/>
          <p:nvPr/>
        </p:nvSpPr>
        <p:spPr>
          <a:xfrm>
            <a:off x="3634663"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4280078"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916705"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3634663"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280078"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4916705"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テキスト ボックス 131"/>
          <p:cNvSpPr txBox="1"/>
          <p:nvPr/>
        </p:nvSpPr>
        <p:spPr>
          <a:xfrm>
            <a:off x="4273982" y="3528899"/>
            <a:ext cx="588623"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サーバー</a:t>
            </a:r>
          </a:p>
        </p:txBody>
      </p:sp>
      <p:sp>
        <p:nvSpPr>
          <p:cNvPr id="133" name="テキスト ボックス 132"/>
          <p:cNvSpPr txBox="1"/>
          <p:nvPr/>
        </p:nvSpPr>
        <p:spPr>
          <a:xfrm>
            <a:off x="4217075" y="4193528"/>
            <a:ext cx="702436"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ネットワーク</a:t>
            </a:r>
          </a:p>
        </p:txBody>
      </p:sp>
      <p:sp>
        <p:nvSpPr>
          <p:cNvPr id="134" name="テキスト ボックス 133"/>
          <p:cNvSpPr txBox="1"/>
          <p:nvPr/>
        </p:nvSpPr>
        <p:spPr>
          <a:xfrm>
            <a:off x="4012694" y="4869740"/>
            <a:ext cx="1111202"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ストレージ（</a:t>
            </a:r>
            <a:r>
              <a:rPr kumimoji="1" lang="en-US" altLang="ja-JP" sz="800" dirty="0">
                <a:solidFill>
                  <a:schemeClr val="tx1">
                    <a:lumMod val="50000"/>
                    <a:lumOff val="50000"/>
                  </a:schemeClr>
                </a:solidFill>
              </a:rPr>
              <a:t>SAN/NAS</a:t>
            </a:r>
            <a:r>
              <a:rPr kumimoji="1" lang="ja-JP" altLang="en-US" sz="800" dirty="0">
                <a:solidFill>
                  <a:schemeClr val="tx1">
                    <a:lumMod val="50000"/>
                    <a:lumOff val="50000"/>
                  </a:schemeClr>
                </a:solidFill>
              </a:rPr>
              <a:t>）</a:t>
            </a:r>
          </a:p>
        </p:txBody>
      </p:sp>
      <p:sp>
        <p:nvSpPr>
          <p:cNvPr id="135" name="上下矢印 134"/>
          <p:cNvSpPr/>
          <p:nvPr/>
        </p:nvSpPr>
        <p:spPr>
          <a:xfrm>
            <a:off x="4499993"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上下矢印 135"/>
          <p:cNvSpPr/>
          <p:nvPr/>
        </p:nvSpPr>
        <p:spPr>
          <a:xfrm>
            <a:off x="4499993"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132949"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132949"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1132949"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58" name="フローチャート: 磁気ディスク 157"/>
          <p:cNvSpPr/>
          <p:nvPr/>
        </p:nvSpPr>
        <p:spPr>
          <a:xfrm>
            <a:off x="1202699"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202699"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1255414"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p:nvPr/>
        </p:nvCxnSpPr>
        <p:spPr>
          <a:xfrm>
            <a:off x="1347948"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2" name="正方形/長方形 161"/>
          <p:cNvSpPr/>
          <p:nvPr/>
        </p:nvSpPr>
        <p:spPr>
          <a:xfrm>
            <a:off x="1202699"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円/楕円 162"/>
          <p:cNvSpPr/>
          <p:nvPr/>
        </p:nvSpPr>
        <p:spPr>
          <a:xfrm>
            <a:off x="1255414"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4" name="直線コネクタ 163"/>
          <p:cNvCxnSpPr/>
          <p:nvPr/>
        </p:nvCxnSpPr>
        <p:spPr>
          <a:xfrm>
            <a:off x="1347948"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5" name="正方形/長方形 164"/>
          <p:cNvSpPr/>
          <p:nvPr/>
        </p:nvSpPr>
        <p:spPr>
          <a:xfrm>
            <a:off x="1848114"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1900829"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1993363"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1848114"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1900829"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p:nvPr/>
        </p:nvCxnSpPr>
        <p:spPr>
          <a:xfrm>
            <a:off x="1993363"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1" name="正方形/長方形 170"/>
          <p:cNvSpPr/>
          <p:nvPr/>
        </p:nvSpPr>
        <p:spPr>
          <a:xfrm>
            <a:off x="2484741"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2537456"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p:nvPr/>
        </p:nvCxnSpPr>
        <p:spPr>
          <a:xfrm>
            <a:off x="2629990"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4" name="正方形/長方形 173"/>
          <p:cNvSpPr/>
          <p:nvPr/>
        </p:nvSpPr>
        <p:spPr>
          <a:xfrm>
            <a:off x="2484741"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2537456"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2629990"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7" name="フローチャート: 磁気ディスク 176"/>
          <p:cNvSpPr/>
          <p:nvPr/>
        </p:nvSpPr>
        <p:spPr>
          <a:xfrm>
            <a:off x="1848114"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フローチャート: 磁気ディスク 177"/>
          <p:cNvSpPr/>
          <p:nvPr/>
        </p:nvSpPr>
        <p:spPr>
          <a:xfrm>
            <a:off x="2484741"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1202699"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1848114"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2484741"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202699"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48114"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484741"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1842018" y="3528899"/>
            <a:ext cx="588623"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サーバー</a:t>
            </a:r>
          </a:p>
        </p:txBody>
      </p:sp>
      <p:sp>
        <p:nvSpPr>
          <p:cNvPr id="186" name="テキスト ボックス 185"/>
          <p:cNvSpPr txBox="1"/>
          <p:nvPr/>
        </p:nvSpPr>
        <p:spPr>
          <a:xfrm>
            <a:off x="1785111" y="4193528"/>
            <a:ext cx="702436"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ネットワーク</a:t>
            </a:r>
          </a:p>
        </p:txBody>
      </p:sp>
      <p:sp>
        <p:nvSpPr>
          <p:cNvPr id="187" name="テキスト ボックス 186"/>
          <p:cNvSpPr txBox="1"/>
          <p:nvPr/>
        </p:nvSpPr>
        <p:spPr>
          <a:xfrm>
            <a:off x="1580730" y="4869740"/>
            <a:ext cx="1111202" cy="215444"/>
          </a:xfrm>
          <a:prstGeom prst="rect">
            <a:avLst/>
          </a:prstGeom>
          <a:noFill/>
        </p:spPr>
        <p:txBody>
          <a:bodyPr wrap="none" rtlCol="0">
            <a:spAutoFit/>
          </a:bodyPr>
          <a:lstStyle/>
          <a:p>
            <a:pPr algn="ctr"/>
            <a:r>
              <a:rPr kumimoji="1" lang="ja-JP" altLang="en-US" sz="800" dirty="0">
                <a:solidFill>
                  <a:schemeClr val="tx1">
                    <a:lumMod val="50000"/>
                    <a:lumOff val="50000"/>
                  </a:schemeClr>
                </a:solidFill>
              </a:rPr>
              <a:t>ストレージ（</a:t>
            </a:r>
            <a:r>
              <a:rPr kumimoji="1" lang="en-US" altLang="ja-JP" sz="800" dirty="0">
                <a:solidFill>
                  <a:schemeClr val="tx1">
                    <a:lumMod val="50000"/>
                    <a:lumOff val="50000"/>
                  </a:schemeClr>
                </a:solidFill>
              </a:rPr>
              <a:t>SAN/NAS</a:t>
            </a:r>
            <a:r>
              <a:rPr kumimoji="1" lang="ja-JP" altLang="en-US" sz="800" dirty="0">
                <a:solidFill>
                  <a:schemeClr val="tx1">
                    <a:lumMod val="50000"/>
                    <a:lumOff val="50000"/>
                  </a:schemeClr>
                </a:solidFill>
              </a:rPr>
              <a:t>）</a:t>
            </a:r>
          </a:p>
        </p:txBody>
      </p:sp>
      <p:sp>
        <p:nvSpPr>
          <p:cNvPr id="188" name="上下矢印 187"/>
          <p:cNvSpPr/>
          <p:nvPr/>
        </p:nvSpPr>
        <p:spPr>
          <a:xfrm>
            <a:off x="2068029"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上下矢印 188"/>
          <p:cNvSpPr/>
          <p:nvPr/>
        </p:nvSpPr>
        <p:spPr>
          <a:xfrm>
            <a:off x="2068029"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132949" y="2448398"/>
            <a:ext cx="2014173" cy="105261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bg1"/>
                </a:solidFill>
                <a:latin typeface="Meiryo" charset="-128"/>
                <a:ea typeface="Meiryo" charset="-128"/>
                <a:cs typeface="Meiryo" charset="-128"/>
              </a:rPr>
              <a:t>アプリケーション開発用ソフトウェア、データベース、テストツールや統合ツール、業務アプリケーションなど</a:t>
            </a:r>
            <a:endParaRPr lang="en-US" altLang="ja-JP" sz="1000" dirty="0">
              <a:solidFill>
                <a:schemeClr val="bg1"/>
              </a:solidFill>
              <a:latin typeface="Meiryo" charset="-128"/>
              <a:ea typeface="Meiryo" charset="-128"/>
              <a:cs typeface="Meiryo" charset="-128"/>
            </a:endParaRPr>
          </a:p>
          <a:p>
            <a:endParaRPr lang="en-US" altLang="ja-JP" sz="800" dirty="0">
              <a:solidFill>
                <a:schemeClr val="bg1"/>
              </a:solidFill>
              <a:latin typeface="Meiryo" charset="-128"/>
              <a:ea typeface="Meiryo" charset="-128"/>
              <a:cs typeface="Meiryo" charset="-128"/>
            </a:endParaRPr>
          </a:p>
          <a:p>
            <a:r>
              <a:rPr lang="ja-JP" altLang="en-US" sz="800" dirty="0">
                <a:solidFill>
                  <a:schemeClr val="bg1"/>
                </a:solidFill>
                <a:latin typeface="Meiryo" charset="-128"/>
                <a:ea typeface="Meiryo" charset="-128"/>
                <a:cs typeface="Meiryo" charset="-128"/>
              </a:rPr>
              <a:t>⇒　</a:t>
            </a:r>
            <a:r>
              <a:rPr kumimoji="1" lang="ja-JP" altLang="en-US" sz="800" dirty="0">
                <a:solidFill>
                  <a:schemeClr val="bg1"/>
                </a:solidFill>
                <a:latin typeface="Meiryo" charset="-128"/>
                <a:ea typeface="Meiryo" charset="-128"/>
                <a:cs typeface="Meiryo" charset="-128"/>
              </a:rPr>
              <a:t>インフラストラクチャーをソフトウェアに最適化</a:t>
            </a:r>
          </a:p>
        </p:txBody>
      </p:sp>
      <p:sp>
        <p:nvSpPr>
          <p:cNvPr id="191" name="正方形/長方形 190"/>
          <p:cNvSpPr/>
          <p:nvPr/>
        </p:nvSpPr>
        <p:spPr>
          <a:xfrm>
            <a:off x="3564913" y="2445992"/>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用途を限定せず</a:t>
            </a:r>
          </a:p>
        </p:txBody>
      </p:sp>
      <p:sp>
        <p:nvSpPr>
          <p:cNvPr id="192" name="正方形/長方形 191"/>
          <p:cNvSpPr/>
          <p:nvPr/>
        </p:nvSpPr>
        <p:spPr>
          <a:xfrm>
            <a:off x="5994713" y="2437883"/>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用途を限定せず</a:t>
            </a:r>
          </a:p>
        </p:txBody>
      </p:sp>
      <p:sp>
        <p:nvSpPr>
          <p:cNvPr id="194" name="正方形/長方形 193"/>
          <p:cNvSpPr/>
          <p:nvPr/>
        </p:nvSpPr>
        <p:spPr>
          <a:xfrm>
            <a:off x="1331640" y="1822330"/>
            <a:ext cx="1569660" cy="615553"/>
          </a:xfrm>
          <a:prstGeom prst="rect">
            <a:avLst/>
          </a:prstGeom>
        </p:spPr>
        <p:txBody>
          <a:bodyPr wrap="none">
            <a:spAutoFit/>
          </a:bodyPr>
          <a:lstStyle/>
          <a:p>
            <a:pPr algn="ctr"/>
            <a:r>
              <a:rPr lang="ja-JP" altLang="en-US" sz="1200" b="1" dirty="0">
                <a:solidFill>
                  <a:schemeClr val="tx1">
                    <a:lumMod val="65000"/>
                    <a:lumOff val="35000"/>
                  </a:schemeClr>
                </a:solidFill>
                <a:latin typeface="Meiryo" charset="-128"/>
                <a:ea typeface="Meiryo" charset="-128"/>
                <a:cs typeface="Meiryo" charset="-128"/>
              </a:rPr>
              <a:t>インテグレーテッド</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200" b="1" dirty="0">
                <a:solidFill>
                  <a:schemeClr val="tx1">
                    <a:lumMod val="65000"/>
                    <a:lumOff val="35000"/>
                  </a:schemeClr>
                </a:solidFill>
                <a:latin typeface="Meiryo" charset="-128"/>
                <a:ea typeface="Meiryo" charset="-128"/>
                <a:cs typeface="Meiryo" charset="-128"/>
              </a:rPr>
              <a:t>プラットフォーム</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000" b="1" dirty="0">
                <a:solidFill>
                  <a:schemeClr val="tx1">
                    <a:lumMod val="65000"/>
                    <a:lumOff val="35000"/>
                  </a:schemeClr>
                </a:solidFill>
                <a:latin typeface="Meiryo" charset="-128"/>
                <a:ea typeface="Meiryo" charset="-128"/>
                <a:cs typeface="Meiryo" charset="-128"/>
              </a:rPr>
              <a:t>（アプライアンス）</a:t>
            </a:r>
            <a:endParaRPr lang="ja-JP" altLang="en-US" sz="1000" dirty="0">
              <a:solidFill>
                <a:schemeClr val="tx1">
                  <a:lumMod val="65000"/>
                  <a:lumOff val="35000"/>
                </a:schemeClr>
              </a:solidFill>
            </a:endParaRPr>
          </a:p>
        </p:txBody>
      </p:sp>
      <p:sp>
        <p:nvSpPr>
          <p:cNvPr id="195" name="正方形/長方形 194"/>
          <p:cNvSpPr/>
          <p:nvPr/>
        </p:nvSpPr>
        <p:spPr>
          <a:xfrm>
            <a:off x="3630159" y="1836134"/>
            <a:ext cx="1877437" cy="615553"/>
          </a:xfrm>
          <a:prstGeom prst="rect">
            <a:avLst/>
          </a:prstGeom>
        </p:spPr>
        <p:txBody>
          <a:bodyPr wrap="none">
            <a:spAutoFit/>
          </a:bodyPr>
          <a:lstStyle/>
          <a:p>
            <a:pPr algn="ctr"/>
            <a:r>
              <a:rPr lang="ja-JP" altLang="en-US" sz="1200" b="1" dirty="0">
                <a:solidFill>
                  <a:schemeClr val="tx1">
                    <a:lumMod val="65000"/>
                    <a:lumOff val="35000"/>
                  </a:schemeClr>
                </a:solidFill>
                <a:latin typeface="Meiryo" charset="-128"/>
                <a:ea typeface="Meiryo" charset="-128"/>
                <a:cs typeface="Meiryo" charset="-128"/>
              </a:rPr>
              <a:t>インテグレーテッド</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200" b="1" dirty="0">
                <a:solidFill>
                  <a:schemeClr val="tx1">
                    <a:lumMod val="65000"/>
                    <a:lumOff val="35000"/>
                  </a:schemeClr>
                </a:solidFill>
                <a:latin typeface="Meiryo" charset="-128"/>
                <a:ea typeface="Meiryo" charset="-128"/>
                <a:cs typeface="Meiryo" charset="-128"/>
              </a:rPr>
              <a:t>インフラストラクチャー</a:t>
            </a:r>
            <a:endParaRPr lang="en-US" altLang="ja-JP" sz="1200" b="1" dirty="0">
              <a:solidFill>
                <a:schemeClr val="tx1">
                  <a:lumMod val="65000"/>
                  <a:lumOff val="35000"/>
                </a:schemeClr>
              </a:solidFill>
              <a:latin typeface="Meiryo" charset="-128"/>
              <a:ea typeface="Meiryo" charset="-128"/>
              <a:cs typeface="Meiryo" charset="-128"/>
            </a:endParaRPr>
          </a:p>
          <a:p>
            <a:pPr algn="ctr"/>
            <a:r>
              <a:rPr lang="en-US" altLang="ja-JP" sz="1000" b="1" dirty="0">
                <a:solidFill>
                  <a:schemeClr val="tx1">
                    <a:lumMod val="65000"/>
                    <a:lumOff val="35000"/>
                  </a:schemeClr>
                </a:solidFill>
                <a:latin typeface="Meiryo" charset="-128"/>
                <a:ea typeface="Meiryo" charset="-128"/>
                <a:cs typeface="Meiryo" charset="-128"/>
              </a:rPr>
              <a:t>(</a:t>
            </a:r>
            <a:r>
              <a:rPr lang="ja-JP" altLang="en-US" sz="1000" b="1" dirty="0">
                <a:solidFill>
                  <a:schemeClr val="tx1">
                    <a:lumMod val="65000"/>
                    <a:lumOff val="35000"/>
                  </a:schemeClr>
                </a:solidFill>
                <a:latin typeface="Meiryo" charset="-128"/>
                <a:ea typeface="Meiryo" charset="-128"/>
                <a:cs typeface="Meiryo" charset="-128"/>
              </a:rPr>
              <a:t>コンバージド・システム</a:t>
            </a:r>
            <a:r>
              <a:rPr lang="en-US" altLang="ja-JP" sz="1000" b="1" dirty="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196" name="正方形/長方形 195"/>
          <p:cNvSpPr/>
          <p:nvPr/>
        </p:nvSpPr>
        <p:spPr>
          <a:xfrm>
            <a:off x="5872232" y="1836134"/>
            <a:ext cx="2233304" cy="615553"/>
          </a:xfrm>
          <a:prstGeom prst="rect">
            <a:avLst/>
          </a:prstGeom>
        </p:spPr>
        <p:txBody>
          <a:bodyPr wrap="none">
            <a:spAutoFit/>
          </a:bodyPr>
          <a:lstStyle/>
          <a:p>
            <a:pPr algn="ctr"/>
            <a:r>
              <a:rPr lang="ja-JP" altLang="en-US" sz="1200" b="1" dirty="0">
                <a:solidFill>
                  <a:schemeClr val="tx1">
                    <a:lumMod val="65000"/>
                    <a:lumOff val="35000"/>
                  </a:schemeClr>
                </a:solidFill>
                <a:latin typeface="Meiryo" charset="-128"/>
                <a:ea typeface="Meiryo" charset="-128"/>
                <a:cs typeface="Meiryo" charset="-128"/>
              </a:rPr>
              <a:t>ハイパーコンバージド</a:t>
            </a:r>
            <a:endParaRPr lang="en-US" altLang="ja-JP" sz="1200" b="1" dirty="0">
              <a:solidFill>
                <a:schemeClr val="tx1">
                  <a:lumMod val="65000"/>
                  <a:lumOff val="35000"/>
                </a:schemeClr>
              </a:solidFill>
              <a:latin typeface="Meiryo" charset="-128"/>
              <a:ea typeface="Meiryo" charset="-128"/>
              <a:cs typeface="Meiryo" charset="-128"/>
            </a:endParaRPr>
          </a:p>
          <a:p>
            <a:pPr algn="ctr"/>
            <a:r>
              <a:rPr lang="ja-JP" altLang="en-US" sz="1200" b="1" dirty="0">
                <a:solidFill>
                  <a:schemeClr val="tx1">
                    <a:lumMod val="65000"/>
                    <a:lumOff val="35000"/>
                  </a:schemeClr>
                </a:solidFill>
                <a:latin typeface="Meiryo" charset="-128"/>
                <a:ea typeface="Meiryo" charset="-128"/>
                <a:cs typeface="Meiryo" charset="-128"/>
              </a:rPr>
              <a:t>インフラストラクチャー</a:t>
            </a:r>
            <a:endParaRPr lang="en-US" altLang="ja-JP" sz="1200" b="1" dirty="0">
              <a:solidFill>
                <a:schemeClr val="tx1">
                  <a:lumMod val="65000"/>
                  <a:lumOff val="35000"/>
                </a:schemeClr>
              </a:solidFill>
              <a:latin typeface="Meiryo" charset="-128"/>
              <a:ea typeface="Meiryo" charset="-128"/>
              <a:cs typeface="Meiryo" charset="-128"/>
            </a:endParaRPr>
          </a:p>
          <a:p>
            <a:pPr algn="ctr"/>
            <a:r>
              <a:rPr lang="en-US" altLang="ja-JP" sz="1000" b="1" dirty="0">
                <a:solidFill>
                  <a:schemeClr val="tx1">
                    <a:lumMod val="65000"/>
                    <a:lumOff val="35000"/>
                  </a:schemeClr>
                </a:solidFill>
                <a:latin typeface="Meiryo" charset="-128"/>
                <a:ea typeface="Meiryo" charset="-128"/>
                <a:cs typeface="Meiryo" charset="-128"/>
              </a:rPr>
              <a:t>(</a:t>
            </a:r>
            <a:r>
              <a:rPr lang="ja-JP" altLang="en-US" sz="1000" b="1" dirty="0">
                <a:solidFill>
                  <a:schemeClr val="tx1">
                    <a:lumMod val="65000"/>
                    <a:lumOff val="35000"/>
                  </a:schemeClr>
                </a:solidFill>
                <a:latin typeface="Meiryo" charset="-128"/>
                <a:ea typeface="Meiryo" charset="-128"/>
                <a:cs typeface="Meiryo" charset="-128"/>
              </a:rPr>
              <a:t>ハイパーコンバージド・システム</a:t>
            </a:r>
            <a:r>
              <a:rPr lang="en-US" altLang="ja-JP" sz="1000" b="1" dirty="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201" name="正方形/長方形 200"/>
          <p:cNvSpPr/>
          <p:nvPr/>
        </p:nvSpPr>
        <p:spPr>
          <a:xfrm>
            <a:off x="3039669" y="1073139"/>
            <a:ext cx="3057247" cy="584775"/>
          </a:xfrm>
          <a:prstGeom prst="rect">
            <a:avLst/>
          </a:prstGeom>
        </p:spPr>
        <p:txBody>
          <a:bodyPr wrap="none">
            <a:spAutoFit/>
          </a:bodyPr>
          <a:lstStyle/>
          <a:p>
            <a:pPr algn="ctr"/>
            <a:r>
              <a:rPr lang="ja-JP" altLang="en-US" sz="1600" b="1" dirty="0">
                <a:solidFill>
                  <a:schemeClr val="bg1"/>
                </a:solidFill>
                <a:latin typeface="Meiryo" charset="-128"/>
                <a:ea typeface="Meiryo" charset="-128"/>
                <a:cs typeface="Meiryo" charset="-128"/>
              </a:rPr>
              <a:t>インテグレーテッド・システム</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（コンバージド・システム）</a:t>
            </a:r>
            <a:endParaRPr lang="en-US" altLang="ja-JP" sz="1600" b="1" dirty="0">
              <a:solidFill>
                <a:schemeClr val="bg1"/>
              </a:solidFill>
              <a:latin typeface="Meiryo" charset="-128"/>
              <a:ea typeface="Meiryo" charset="-128"/>
              <a:cs typeface="Meiryo" charset="-128"/>
            </a:endParaRPr>
          </a:p>
        </p:txBody>
      </p:sp>
      <p:sp>
        <p:nvSpPr>
          <p:cNvPr id="203" name="正方形/長方形 202"/>
          <p:cNvSpPr/>
          <p:nvPr/>
        </p:nvSpPr>
        <p:spPr>
          <a:xfrm>
            <a:off x="698568" y="5848280"/>
            <a:ext cx="2638864" cy="461665"/>
          </a:xfrm>
          <a:prstGeom prst="rect">
            <a:avLst/>
          </a:prstGeom>
        </p:spPr>
        <p:txBody>
          <a:bodyPr wrap="none">
            <a:spAutoFit/>
          </a:bodyPr>
          <a:lstStyle/>
          <a:p>
            <a:pPr marL="171450" indent="-171450">
              <a:buFont typeface="Wingdings" charset="2"/>
              <a:buChar char="Ø"/>
            </a:pPr>
            <a:r>
              <a:rPr lang="ja-JP" altLang="en-US" sz="800" dirty="0">
                <a:solidFill>
                  <a:schemeClr val="tx1">
                    <a:lumMod val="65000"/>
                    <a:lumOff val="35000"/>
                  </a:schemeClr>
                </a:solidFill>
                <a:latin typeface="Meiryo" charset="-128"/>
                <a:ea typeface="Meiryo" charset="-128"/>
                <a:cs typeface="Meiryo" charset="-128"/>
              </a:rPr>
              <a:t>Oracle Exadata Database Machine</a:t>
            </a:r>
            <a:endParaRPr lang="en-US" altLang="ja-JP"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en-US" altLang="ja-JP" sz="800" dirty="0" err="1">
                <a:solidFill>
                  <a:schemeClr val="tx1">
                    <a:lumMod val="65000"/>
                    <a:lumOff val="35000"/>
                  </a:schemeClr>
                </a:solidFill>
                <a:latin typeface="Meiryo" charset="-128"/>
                <a:ea typeface="Meiryo" charset="-128"/>
                <a:cs typeface="Meiryo" charset="-128"/>
              </a:rPr>
              <a:t>PureData</a:t>
            </a:r>
            <a:r>
              <a:rPr lang="en-US" altLang="ja-JP" sz="800" dirty="0">
                <a:solidFill>
                  <a:schemeClr val="tx1">
                    <a:lumMod val="65000"/>
                    <a:lumOff val="35000"/>
                  </a:schemeClr>
                </a:solidFill>
                <a:latin typeface="Meiryo" charset="-128"/>
                <a:ea typeface="Meiryo" charset="-128"/>
                <a:cs typeface="Meiryo" charset="-128"/>
              </a:rPr>
              <a:t> System for Analytics</a:t>
            </a:r>
            <a:r>
              <a:rPr lang="ja-JP" altLang="en-US" sz="800" dirty="0">
                <a:solidFill>
                  <a:schemeClr val="tx1">
                    <a:lumMod val="65000"/>
                    <a:lumOff val="35000"/>
                  </a:schemeClr>
                </a:solidFill>
                <a:latin typeface="Meiryo" charset="-128"/>
                <a:ea typeface="Meiryo" charset="-128"/>
                <a:cs typeface="Meiryo" charset="-128"/>
              </a:rPr>
              <a:t>（旧</a:t>
            </a:r>
            <a:r>
              <a:rPr lang="en-US" altLang="ja-JP" sz="800" dirty="0" err="1">
                <a:solidFill>
                  <a:schemeClr val="tx1">
                    <a:lumMod val="65000"/>
                    <a:lumOff val="35000"/>
                  </a:schemeClr>
                </a:solidFill>
                <a:latin typeface="Meiryo" charset="-128"/>
                <a:ea typeface="Meiryo" charset="-128"/>
                <a:cs typeface="Meiryo" charset="-128"/>
              </a:rPr>
              <a:t>Netezza</a:t>
            </a:r>
            <a:r>
              <a:rPr lang="ja-JP" altLang="en-US" sz="800" dirty="0">
                <a:solidFill>
                  <a:schemeClr val="tx1">
                    <a:lumMod val="65000"/>
                    <a:lumOff val="35000"/>
                  </a:schemeClr>
                </a:solidFill>
                <a:latin typeface="Meiryo" charset="-128"/>
                <a:ea typeface="Meiryo" charset="-128"/>
                <a:cs typeface="Meiryo" charset="-128"/>
              </a:rPr>
              <a:t>）</a:t>
            </a:r>
            <a:endParaRPr lang="en-US" altLang="ja-JP"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tx1">
                    <a:lumMod val="65000"/>
                    <a:lumOff val="35000"/>
                  </a:schemeClr>
                </a:solidFill>
                <a:latin typeface="Meiryo" charset="-128"/>
                <a:ea typeface="Meiryo" charset="-128"/>
                <a:cs typeface="Meiryo" charset="-128"/>
              </a:rPr>
              <a:t>各社</a:t>
            </a:r>
            <a:r>
              <a:rPr lang="en-US" altLang="ja-JP" sz="800" dirty="0">
                <a:solidFill>
                  <a:schemeClr val="tx1">
                    <a:lumMod val="65000"/>
                    <a:lumOff val="35000"/>
                  </a:schemeClr>
                </a:solidFill>
                <a:latin typeface="Meiryo" charset="-128"/>
                <a:ea typeface="Meiryo" charset="-128"/>
                <a:cs typeface="Meiryo" charset="-128"/>
              </a:rPr>
              <a:t>Firewall</a:t>
            </a:r>
            <a:r>
              <a:rPr lang="ja-JP" altLang="en-US" sz="800" dirty="0">
                <a:solidFill>
                  <a:schemeClr val="tx1">
                    <a:lumMod val="65000"/>
                    <a:lumOff val="35000"/>
                  </a:schemeClr>
                </a:solidFill>
                <a:latin typeface="Meiryo" charset="-128"/>
                <a:ea typeface="Meiryo" charset="-128"/>
                <a:cs typeface="Meiryo" charset="-128"/>
              </a:rPr>
              <a:t>・セキュリティアプライアンス</a:t>
            </a:r>
            <a:endParaRPr lang="en-US" altLang="ja-JP" sz="800" dirty="0">
              <a:solidFill>
                <a:schemeClr val="tx1">
                  <a:lumMod val="65000"/>
                  <a:lumOff val="35000"/>
                </a:schemeClr>
              </a:solidFill>
              <a:latin typeface="Meiryo" charset="-128"/>
              <a:ea typeface="Meiryo" charset="-128"/>
              <a:cs typeface="Meiryo" charset="-128"/>
            </a:endParaRPr>
          </a:p>
        </p:txBody>
      </p:sp>
      <p:sp>
        <p:nvSpPr>
          <p:cNvPr id="204" name="テキスト ボックス 203"/>
          <p:cNvSpPr txBox="1"/>
          <p:nvPr/>
        </p:nvSpPr>
        <p:spPr>
          <a:xfrm>
            <a:off x="3660030" y="5850375"/>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Oracle </a:t>
            </a:r>
            <a:r>
              <a:rPr kumimoji="1" lang="en-US" altLang="ja-JP" sz="800" dirty="0" err="1">
                <a:solidFill>
                  <a:schemeClr val="tx1">
                    <a:lumMod val="65000"/>
                    <a:lumOff val="35000"/>
                  </a:schemeClr>
                </a:solidFill>
                <a:latin typeface="Meiryo" charset="-128"/>
                <a:ea typeface="Meiryo" charset="-128"/>
                <a:cs typeface="Meiryo" charset="-128"/>
              </a:rPr>
              <a:t>Exalogic</a:t>
            </a:r>
            <a:r>
              <a:rPr kumimoji="1" lang="en-US" altLang="ja-JP" sz="800" dirty="0">
                <a:solidFill>
                  <a:schemeClr val="tx1">
                    <a:lumMod val="65000"/>
                    <a:lumOff val="35000"/>
                  </a:schemeClr>
                </a:solidFill>
                <a:latin typeface="Meiryo" charset="-128"/>
                <a:ea typeface="Meiryo" charset="-128"/>
                <a:cs typeface="Meiryo" charset="-128"/>
              </a:rPr>
              <a:t> Elastic Cloud</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err="1">
                <a:solidFill>
                  <a:schemeClr val="tx1">
                    <a:lumMod val="65000"/>
                    <a:lumOff val="35000"/>
                  </a:schemeClr>
                </a:solidFill>
                <a:latin typeface="Meiryo" charset="-128"/>
                <a:ea typeface="Meiryo" charset="-128"/>
                <a:cs typeface="Meiryo" charset="-128"/>
              </a:rPr>
              <a:t>Vblock</a:t>
            </a:r>
            <a:r>
              <a:rPr kumimoji="1" lang="en-US" altLang="ja-JP" sz="800" dirty="0">
                <a:solidFill>
                  <a:schemeClr val="tx1">
                    <a:lumMod val="65000"/>
                    <a:lumOff val="35000"/>
                  </a:schemeClr>
                </a:solidFill>
                <a:latin typeface="Meiryo" charset="-128"/>
                <a:ea typeface="Meiryo" charset="-128"/>
                <a:cs typeface="Meiryo" charset="-128"/>
              </a:rPr>
              <a:t> </a:t>
            </a:r>
            <a:r>
              <a:rPr kumimoji="1" lang="en-US" altLang="ja-JP" sz="800" dirty="0" err="1">
                <a:solidFill>
                  <a:schemeClr val="tx1">
                    <a:lumMod val="65000"/>
                    <a:lumOff val="35000"/>
                  </a:schemeClr>
                </a:solidFill>
                <a:latin typeface="Meiryo" charset="-128"/>
                <a:ea typeface="Meiryo" charset="-128"/>
                <a:cs typeface="Meiryo" charset="-128"/>
              </a:rPr>
              <a:t>Infrastructire</a:t>
            </a:r>
            <a:r>
              <a:rPr kumimoji="1" lang="en-US" altLang="ja-JP" sz="800" dirty="0">
                <a:solidFill>
                  <a:schemeClr val="tx1">
                    <a:lumMod val="65000"/>
                    <a:lumOff val="35000"/>
                  </a:schemeClr>
                </a:solidFill>
                <a:latin typeface="Meiryo" charset="-128"/>
                <a:ea typeface="Meiryo" charset="-128"/>
                <a:cs typeface="Meiryo" charset="-128"/>
              </a:rPr>
              <a:t> Package</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a:t>
            </a:r>
            <a:r>
              <a:rPr kumimoji="1" lang="en-US" altLang="ja-JP" sz="800" dirty="0" err="1">
                <a:solidFill>
                  <a:schemeClr val="tx1">
                    <a:lumMod val="65000"/>
                    <a:lumOff val="35000"/>
                  </a:schemeClr>
                </a:solidFill>
                <a:latin typeface="Meiryo" charset="-128"/>
                <a:ea typeface="Meiryo" charset="-128"/>
                <a:cs typeface="Meiryo" charset="-128"/>
              </a:rPr>
              <a:t>CloudSystem</a:t>
            </a:r>
            <a:r>
              <a:rPr kumimoji="1" lang="en-US" altLang="ja-JP" sz="800" dirty="0">
                <a:solidFill>
                  <a:schemeClr val="tx1">
                    <a:lumMod val="65000"/>
                    <a:lumOff val="35000"/>
                  </a:schemeClr>
                </a:solidFill>
                <a:latin typeface="Meiryo" charset="-128"/>
                <a:ea typeface="Meiryo" charset="-128"/>
                <a:cs typeface="Meiryo" charset="-128"/>
              </a:rPr>
              <a:t> Matrix</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5" name="テキスト ボックス 204"/>
          <p:cNvSpPr txBox="1"/>
          <p:nvPr/>
        </p:nvSpPr>
        <p:spPr>
          <a:xfrm>
            <a:off x="6205941" y="5848280"/>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err="1">
                <a:solidFill>
                  <a:schemeClr val="tx1">
                    <a:lumMod val="65000"/>
                    <a:lumOff val="35000"/>
                  </a:schemeClr>
                </a:solidFill>
                <a:latin typeface="Meiryo" charset="-128"/>
                <a:ea typeface="Meiryo" charset="-128"/>
                <a:cs typeface="Meiryo" charset="-128"/>
              </a:rPr>
              <a:t>Nuwtanix</a:t>
            </a:r>
            <a:r>
              <a:rPr kumimoji="1" lang="en-US" altLang="ja-JP" sz="800" dirty="0">
                <a:solidFill>
                  <a:schemeClr val="tx1">
                    <a:lumMod val="65000"/>
                    <a:lumOff val="35000"/>
                  </a:schemeClr>
                </a:solidFill>
                <a:latin typeface="Meiryo" charset="-128"/>
                <a:ea typeface="Meiryo" charset="-128"/>
                <a:cs typeface="Meiryo" charset="-128"/>
              </a:rPr>
              <a:t> NX</a:t>
            </a:r>
            <a:r>
              <a:rPr kumimoji="1" lang="ja-JP" altLang="en-US" sz="800" dirty="0">
                <a:solidFill>
                  <a:schemeClr val="tx1">
                    <a:lumMod val="65000"/>
                    <a:lumOff val="35000"/>
                  </a:schemeClr>
                </a:solidFill>
                <a:latin typeface="Meiryo" charset="-128"/>
                <a:ea typeface="Meiryo" charset="-128"/>
                <a:cs typeface="Meiryo" charset="-128"/>
              </a:rPr>
              <a:t>シリーズ</a:t>
            </a: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VCE </a:t>
            </a:r>
            <a:r>
              <a:rPr kumimoji="1" lang="en-US" altLang="ja-JP" sz="800" dirty="0" err="1">
                <a:solidFill>
                  <a:schemeClr val="tx1">
                    <a:lumMod val="65000"/>
                    <a:lumOff val="35000"/>
                  </a:schemeClr>
                </a:solidFill>
                <a:latin typeface="Meiryo" charset="-128"/>
                <a:ea typeface="Meiryo" charset="-128"/>
                <a:cs typeface="Meiryo" charset="-128"/>
              </a:rPr>
              <a:t>VxRail</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Hyper Converged System</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6" name="テキスト ボックス 205"/>
          <p:cNvSpPr txBox="1"/>
          <p:nvPr/>
        </p:nvSpPr>
        <p:spPr>
          <a:xfrm>
            <a:off x="7212611" y="6368208"/>
            <a:ext cx="2013693" cy="215444"/>
          </a:xfrm>
          <a:prstGeom prst="rect">
            <a:avLst/>
          </a:prstGeom>
          <a:noFill/>
        </p:spPr>
        <p:txBody>
          <a:bodyPr wrap="none" rtlCol="0">
            <a:spAutoFit/>
          </a:bodyPr>
          <a:lstStyle/>
          <a:p>
            <a:r>
              <a:rPr kumimoji="1" lang="en-US" altLang="ja-JP" sz="800" dirty="0">
                <a:latin typeface="Meiryo" charset="-128"/>
                <a:ea typeface="Meiryo" charset="-128"/>
                <a:cs typeface="Meiryo" charset="-128"/>
              </a:rPr>
              <a:t>IDC</a:t>
            </a:r>
            <a:r>
              <a:rPr kumimoji="1" lang="ja-JP" altLang="en-US" sz="800" dirty="0">
                <a:latin typeface="Meiryo" charset="-128"/>
                <a:ea typeface="Meiryo" charset="-128"/>
                <a:cs typeface="Meiryo" charset="-128"/>
              </a:rPr>
              <a:t>の定義による分類（一般的な分類）</a:t>
            </a:r>
          </a:p>
        </p:txBody>
      </p:sp>
    </p:spTree>
    <p:extLst>
      <p:ext uri="{BB962C8B-B14F-4D97-AF65-F5344CB8AC3E}">
        <p14:creationId xmlns:p14="http://schemas.microsoft.com/office/powerpoint/2010/main" val="697036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正方形/長方形 128"/>
          <p:cNvSpPr/>
          <p:nvPr/>
        </p:nvSpPr>
        <p:spPr>
          <a:xfrm>
            <a:off x="559994" y="3248242"/>
            <a:ext cx="8097931" cy="3050727"/>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6643752" y="1217945"/>
            <a:ext cx="2014173" cy="412732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ハイパーコンバージドの仕組みと特徴</a:t>
            </a:r>
          </a:p>
        </p:txBody>
      </p:sp>
      <p:grpSp>
        <p:nvGrpSpPr>
          <p:cNvPr id="46" name="図形グループ 45"/>
          <p:cNvGrpSpPr/>
          <p:nvPr/>
        </p:nvGrpSpPr>
        <p:grpSpPr>
          <a:xfrm>
            <a:off x="6686711" y="124705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766959" y="1586881"/>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766959" y="200394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766959" y="261843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53" name="図形グループ 52"/>
          <p:cNvGrpSpPr/>
          <p:nvPr/>
        </p:nvGrpSpPr>
        <p:grpSpPr>
          <a:xfrm>
            <a:off x="7345953" y="124567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7426201" y="1585494"/>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7426201" y="200255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7426201" y="261236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grpSp>
        <p:nvGrpSpPr>
          <p:cNvPr id="60" name="図形グループ 59"/>
          <p:cNvGrpSpPr/>
          <p:nvPr/>
        </p:nvGrpSpPr>
        <p:grpSpPr>
          <a:xfrm>
            <a:off x="8015412" y="124389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8095660" y="1583717"/>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8095660" y="200077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095660" y="261527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a:solidFill>
                  <a:schemeClr val="tx1">
                    <a:lumMod val="50000"/>
                    <a:lumOff val="50000"/>
                  </a:schemeClr>
                </a:solidFill>
                <a:latin typeface="ＭＳ Ｐゴシック"/>
                <a:ea typeface="ＭＳ Ｐゴシック"/>
                <a:cs typeface="ＭＳ Ｐゴシック"/>
              </a:rPr>
              <a:t>機能</a:t>
            </a:r>
          </a:p>
        </p:txBody>
      </p:sp>
      <p:sp>
        <p:nvSpPr>
          <p:cNvPr id="74" name="角丸四角形 73"/>
          <p:cNvSpPr/>
          <p:nvPr/>
        </p:nvSpPr>
        <p:spPr>
          <a:xfrm>
            <a:off x="3616760"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76" name="右矢印 75"/>
          <p:cNvSpPr/>
          <p:nvPr/>
        </p:nvSpPr>
        <p:spPr>
          <a:xfrm>
            <a:off x="5777077"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758677" y="3554944"/>
            <a:ext cx="5113929" cy="646331"/>
          </a:xfrm>
          <a:prstGeom prst="rect">
            <a:avLst/>
          </a:prstGeom>
          <a:noFill/>
        </p:spPr>
        <p:txBody>
          <a:bodyPr wrap="square" rtlCol="0">
            <a:spAutoFit/>
          </a:bodyPr>
          <a:lstStyle/>
          <a:p>
            <a:pPr marL="171450" indent="-171450">
              <a:buFont typeface="Wingdings" charset="2"/>
              <a:buChar char="l"/>
            </a:pPr>
            <a:r>
              <a:rPr kumimoji="1" lang="ja-JP" altLang="en-US" sz="1200" dirty="0">
                <a:latin typeface="Meiryo" charset="-128"/>
                <a:ea typeface="Meiryo" charset="-128"/>
                <a:cs typeface="Meiryo" charset="-128"/>
              </a:rPr>
              <a:t>共有ストレージを使わずローカルストレージを使う</a:t>
            </a:r>
            <a:endParaRPr kumimoji="1" lang="en-US" altLang="ja-JP" sz="1200" dirty="0">
              <a:latin typeface="Meiryo" charset="-128"/>
              <a:ea typeface="Meiryo" charset="-128"/>
              <a:cs typeface="Meiryo" charset="-128"/>
            </a:endParaRPr>
          </a:p>
          <a:p>
            <a:pPr marL="171450" indent="-171450">
              <a:buFont typeface="Wingdings" charset="2"/>
              <a:buChar char="l"/>
            </a:pPr>
            <a:r>
              <a:rPr lang="en-US" altLang="ja-JP" sz="1200" dirty="0">
                <a:latin typeface="Meiryo" charset="-128"/>
                <a:ea typeface="Meiryo" charset="-128"/>
                <a:cs typeface="Meiryo" charset="-128"/>
              </a:rPr>
              <a:t>SDS</a:t>
            </a:r>
            <a:r>
              <a:rPr lang="ja-JP" altLang="en-US" sz="1200" dirty="0">
                <a:latin typeface="Meiryo" charset="-128"/>
                <a:ea typeface="Meiryo" charset="-128"/>
                <a:cs typeface="Meiryo" charset="-128"/>
              </a:rPr>
              <a:t>機能により共有ストレージとして使う</a:t>
            </a:r>
            <a:endParaRPr lang="en-US" altLang="ja-JP" sz="1200" dirty="0">
              <a:latin typeface="Meiryo" charset="-128"/>
              <a:ea typeface="Meiryo" charset="-128"/>
              <a:cs typeface="Meiryo" charset="-128"/>
            </a:endParaRPr>
          </a:p>
          <a:p>
            <a:pPr marL="171450" indent="-171450">
              <a:buFont typeface="Wingdings" charset="2"/>
              <a:buChar char="l"/>
            </a:pPr>
            <a:r>
              <a:rPr lang="ja-JP" altLang="en-US" sz="1200" dirty="0">
                <a:latin typeface="Meiryo" charset="-128"/>
                <a:ea typeface="Meiryo" charset="-128"/>
                <a:cs typeface="Meiryo" charset="-128"/>
              </a:rPr>
              <a:t>システム導入や設定、追加・拡張はソフトウェアで自動化</a:t>
            </a:r>
            <a:endParaRPr kumimoji="1" lang="ja-JP" altLang="en-US" sz="1200" dirty="0">
              <a:latin typeface="Meiryo" charset="-128"/>
              <a:ea typeface="Meiryo" charset="-128"/>
              <a:cs typeface="Meiryo" charset="-128"/>
            </a:endParaRPr>
          </a:p>
        </p:txBody>
      </p:sp>
      <p:sp>
        <p:nvSpPr>
          <p:cNvPr id="78" name="正方形/長方形 77"/>
          <p:cNvSpPr/>
          <p:nvPr/>
        </p:nvSpPr>
        <p:spPr>
          <a:xfrm>
            <a:off x="3279083" y="4115211"/>
            <a:ext cx="1766829" cy="215444"/>
          </a:xfrm>
          <a:prstGeom prst="rect">
            <a:avLst/>
          </a:prstGeom>
        </p:spPr>
        <p:txBody>
          <a:bodyPr wrap="none">
            <a:spAutoFit/>
          </a:bodyPr>
          <a:lstStyle/>
          <a:p>
            <a:pPr algn="r"/>
            <a:r>
              <a:rPr lang="en-US" altLang="ja-JP" sz="800" dirty="0">
                <a:latin typeface="Meiryo" charset="-128"/>
                <a:ea typeface="Meiryo" charset="-128"/>
                <a:cs typeface="Meiryo" charset="-128"/>
              </a:rPr>
              <a:t>SDS: </a:t>
            </a:r>
            <a:r>
              <a:rPr lang="en-US" altLang="ja-JP" sz="800">
                <a:latin typeface="Meiryo" charset="-128"/>
                <a:ea typeface="Meiryo" charset="-128"/>
                <a:cs typeface="Meiryo" charset="-128"/>
              </a:rPr>
              <a:t>Software-Defined Storage</a:t>
            </a:r>
            <a:endParaRPr lang="ja-JP" altLang="en-US" sz="800" dirty="0"/>
          </a:p>
        </p:txBody>
      </p:sp>
      <p:sp>
        <p:nvSpPr>
          <p:cNvPr id="79" name="テキスト ボックス 78"/>
          <p:cNvSpPr txBox="1"/>
          <p:nvPr/>
        </p:nvSpPr>
        <p:spPr>
          <a:xfrm>
            <a:off x="751464" y="4479739"/>
            <a:ext cx="5128356" cy="646331"/>
          </a:xfrm>
          <a:prstGeom prst="rect">
            <a:avLst/>
          </a:prstGeom>
          <a:noFill/>
        </p:spPr>
        <p:txBody>
          <a:bodyPr wrap="square" rtlCol="0">
            <a:spAutoFit/>
          </a:bodyPr>
          <a:lstStyle/>
          <a:p>
            <a:pPr marL="171450" indent="-171450">
              <a:buFont typeface="Wingdings" charset="2"/>
              <a:buChar char="Ø"/>
            </a:pPr>
            <a:r>
              <a:rPr kumimoji="1" lang="ja-JP" altLang="en-US" sz="1200" dirty="0">
                <a:latin typeface="Meiryo" charset="-128"/>
                <a:ea typeface="Meiryo" charset="-128"/>
                <a:cs typeface="Meiryo" charset="-128"/>
              </a:rPr>
              <a:t>導入や運用管理の容易さから中小規模ユーザーのインフラ</a:t>
            </a:r>
            <a:endParaRPr kumimoji="1" lang="en-US" altLang="ja-JP" sz="1200" dirty="0">
              <a:latin typeface="Meiryo" charset="-128"/>
              <a:ea typeface="Meiryo" charset="-128"/>
              <a:cs typeface="Meiryo" charset="-128"/>
            </a:endParaRPr>
          </a:p>
          <a:p>
            <a:pPr marL="171450" indent="-171450">
              <a:buFont typeface="Wingdings" charset="2"/>
              <a:buChar char="Ø"/>
            </a:pPr>
            <a:r>
              <a:rPr lang="ja-JP" altLang="en-US" sz="1200" dirty="0">
                <a:latin typeface="Meiryo" charset="-128"/>
                <a:ea typeface="Meiryo" charset="-128"/>
                <a:cs typeface="Meiryo" charset="-128"/>
              </a:rPr>
              <a:t>容易にスケールアウトで拡張できる</a:t>
            </a:r>
            <a:r>
              <a:rPr kumimoji="1" lang="ja-JP" altLang="en-US" sz="1200" dirty="0">
                <a:latin typeface="Meiryo" charset="-128"/>
                <a:ea typeface="Meiryo" charset="-128"/>
                <a:cs typeface="Meiryo" charset="-128"/>
              </a:rPr>
              <a:t>ことから</a:t>
            </a:r>
            <a:r>
              <a:rPr kumimoji="1" lang="en-US" altLang="ja-JP" sz="1200" dirty="0">
                <a:latin typeface="Meiryo" charset="-128"/>
                <a:ea typeface="Meiryo" charset="-128"/>
                <a:cs typeface="Meiryo" charset="-128"/>
              </a:rPr>
              <a:t>VDI</a:t>
            </a:r>
          </a:p>
          <a:p>
            <a:pPr marL="171450" indent="-171450">
              <a:buFont typeface="Wingdings" charset="2"/>
              <a:buChar char="Ø"/>
            </a:pPr>
            <a:r>
              <a:rPr lang="ja-JP" altLang="en-US" sz="1200" dirty="0">
                <a:latin typeface="Meiryo" charset="-128"/>
                <a:ea typeface="Meiryo" charset="-128"/>
                <a:cs typeface="Meiryo" charset="-128"/>
              </a:rPr>
              <a:t>パブリック・クラウド移行の過渡期的用途としてインフラ</a:t>
            </a:r>
            <a:endParaRPr kumimoji="1" lang="ja-JP" altLang="en-US" sz="1200" dirty="0">
              <a:latin typeface="Meiryo" charset="-128"/>
              <a:ea typeface="Meiryo" charset="-128"/>
              <a:cs typeface="Meiryo" charset="-128"/>
            </a:endParaRPr>
          </a:p>
        </p:txBody>
      </p:sp>
      <p:sp>
        <p:nvSpPr>
          <p:cNvPr id="5" name="テキスト ボックス 4"/>
          <p:cNvSpPr txBox="1"/>
          <p:nvPr/>
        </p:nvSpPr>
        <p:spPr>
          <a:xfrm>
            <a:off x="7060505" y="3484233"/>
            <a:ext cx="1200970" cy="307777"/>
          </a:xfrm>
          <a:prstGeom prst="rect">
            <a:avLst/>
          </a:prstGeom>
          <a:noFill/>
        </p:spPr>
        <p:txBody>
          <a:bodyPr wrap="none" rtlCol="0">
            <a:spAutoFit/>
          </a:bodyPr>
          <a:lstStyle/>
          <a:p>
            <a:pPr algn="ctr"/>
            <a:r>
              <a:rPr kumimoji="1" lang="ja-JP" altLang="en-US" sz="1400">
                <a:solidFill>
                  <a:schemeClr val="tx1">
                    <a:lumMod val="65000"/>
                    <a:lumOff val="35000"/>
                  </a:schemeClr>
                </a:solidFill>
              </a:rPr>
              <a:t>仮想システム</a:t>
            </a:r>
          </a:p>
        </p:txBody>
      </p:sp>
      <p:grpSp>
        <p:nvGrpSpPr>
          <p:cNvPr id="73" name="図形グループ 72"/>
          <p:cNvGrpSpPr/>
          <p:nvPr/>
        </p:nvGrpSpPr>
        <p:grpSpPr>
          <a:xfrm>
            <a:off x="3616760" y="2399101"/>
            <a:ext cx="599554" cy="278543"/>
            <a:chOff x="6769100" y="1390650"/>
            <a:chExt cx="317500" cy="157483"/>
          </a:xfrm>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4279881" y="2399101"/>
            <a:ext cx="599554" cy="278543"/>
            <a:chOff x="6769100" y="1390650"/>
            <a:chExt cx="317500" cy="157483"/>
          </a:xfrm>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4927300" y="2399101"/>
            <a:ext cx="599554" cy="278543"/>
            <a:chOff x="6769100" y="1390650"/>
            <a:chExt cx="317500" cy="157483"/>
          </a:xfrm>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3" name="角丸四角形 92"/>
          <p:cNvSpPr/>
          <p:nvPr/>
        </p:nvSpPr>
        <p:spPr>
          <a:xfrm>
            <a:off x="3620882" y="1493306"/>
            <a:ext cx="1903141" cy="819962"/>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a:solidFill>
                <a:srgbClr val="FFFFFF"/>
              </a:solidFill>
              <a:latin typeface="Meiryo" charset="-128"/>
              <a:ea typeface="Meiryo" charset="-128"/>
              <a:cs typeface="Meiryo" charset="-128"/>
            </a:endParaRPr>
          </a:p>
          <a:p>
            <a:pPr algn="ctr"/>
            <a:r>
              <a:rPr lang="en-US" altLang="ja-JP" dirty="0">
                <a:solidFill>
                  <a:srgbClr val="FFFFFF"/>
                </a:solidFill>
                <a:latin typeface="Meiryo" charset="-128"/>
                <a:ea typeface="Meiryo" charset="-128"/>
                <a:cs typeface="Meiryo" charset="-128"/>
              </a:rPr>
              <a:t>SAN</a:t>
            </a:r>
          </a:p>
          <a:p>
            <a:pPr algn="ctr"/>
            <a:r>
              <a:rPr lang="ja-JP" altLang="en-US" sz="800" dirty="0">
                <a:solidFill>
                  <a:srgbClr val="FFFFFF"/>
                </a:solidFill>
                <a:latin typeface="Meiryo" charset="-128"/>
                <a:ea typeface="Meiryo" charset="-128"/>
                <a:cs typeface="Meiryo" charset="-128"/>
              </a:rPr>
              <a:t>ストレージ・エリア・ネットワーク</a:t>
            </a:r>
            <a:endParaRPr kumimoji="1" lang="ja-JP" altLang="en-US" sz="800" dirty="0">
              <a:solidFill>
                <a:srgbClr val="FFFFFF"/>
              </a:solidFill>
              <a:latin typeface="Meiryo" charset="-128"/>
              <a:ea typeface="Meiryo" charset="-128"/>
              <a:cs typeface="Meiryo" charset="-128"/>
            </a:endParaRPr>
          </a:p>
        </p:txBody>
      </p:sp>
      <p:sp>
        <p:nvSpPr>
          <p:cNvPr id="94" name="フローチャート: 磁気ディスク 93"/>
          <p:cNvSpPr/>
          <p:nvPr/>
        </p:nvSpPr>
        <p:spPr>
          <a:xfrm>
            <a:off x="3641506" y="122110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4343707" y="1219722"/>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フローチャート: 磁気ディスク 95"/>
          <p:cNvSpPr/>
          <p:nvPr/>
        </p:nvSpPr>
        <p:spPr>
          <a:xfrm>
            <a:off x="5056125" y="1217945"/>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7" name="角丸四角形 96"/>
          <p:cNvSpPr/>
          <p:nvPr/>
        </p:nvSpPr>
        <p:spPr>
          <a:xfrm>
            <a:off x="6723999" y="4918495"/>
            <a:ext cx="1873983"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98" name="角丸四角形 97"/>
          <p:cNvSpPr/>
          <p:nvPr/>
        </p:nvSpPr>
        <p:spPr>
          <a:xfrm>
            <a:off x="559995"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grpSp>
        <p:nvGrpSpPr>
          <p:cNvPr id="99" name="図形グループ 98"/>
          <p:cNvGrpSpPr/>
          <p:nvPr/>
        </p:nvGrpSpPr>
        <p:grpSpPr>
          <a:xfrm>
            <a:off x="559995" y="2399101"/>
            <a:ext cx="599554" cy="27854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23116" y="2399101"/>
            <a:ext cx="599554" cy="27854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870535" y="2399101"/>
            <a:ext cx="599554" cy="27854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628400" y="124895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1287534"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p:cNvSpPr/>
          <p:nvPr/>
        </p:nvSpPr>
        <p:spPr>
          <a:xfrm>
            <a:off x="1940630"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cxnSp>
        <p:nvCxnSpPr>
          <p:cNvPr id="24" name="直線コネクタ 23"/>
          <p:cNvCxnSpPr>
            <a:stCxn id="111" idx="3"/>
            <a:endCxn id="100" idx="0"/>
          </p:cNvCxnSpPr>
          <p:nvPr/>
        </p:nvCxnSpPr>
        <p:spPr>
          <a:xfrm>
            <a:off x="858082" y="1737659"/>
            <a:ext cx="1690" cy="661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直線コネクタ 113"/>
          <p:cNvCxnSpPr>
            <a:stCxn id="112" idx="3"/>
            <a:endCxn id="104" idx="0"/>
          </p:cNvCxnSpPr>
          <p:nvPr/>
        </p:nvCxnSpPr>
        <p:spPr>
          <a:xfrm>
            <a:off x="1517216" y="1736272"/>
            <a:ext cx="5677" cy="662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直線コネクタ 114"/>
          <p:cNvCxnSpPr>
            <a:stCxn id="113" idx="3"/>
            <a:endCxn id="108" idx="0"/>
          </p:cNvCxnSpPr>
          <p:nvPr/>
        </p:nvCxnSpPr>
        <p:spPr>
          <a:xfrm>
            <a:off x="2170312" y="1736272"/>
            <a:ext cx="0" cy="662829"/>
          </a:xfrm>
          <a:prstGeom prst="line">
            <a:avLst/>
          </a:prstGeom>
        </p:spPr>
        <p:style>
          <a:lnRef idx="2">
            <a:schemeClr val="accent1"/>
          </a:lnRef>
          <a:fillRef idx="0">
            <a:schemeClr val="accent1"/>
          </a:fillRef>
          <a:effectRef idx="1">
            <a:schemeClr val="accent1"/>
          </a:effectRef>
          <a:fontRef idx="minor">
            <a:schemeClr val="tx1"/>
          </a:fontRef>
        </p:style>
      </p:cxnSp>
      <p:sp>
        <p:nvSpPr>
          <p:cNvPr id="116" name="テキスト ボックス 115"/>
          <p:cNvSpPr txBox="1"/>
          <p:nvPr/>
        </p:nvSpPr>
        <p:spPr>
          <a:xfrm>
            <a:off x="2071239" y="5563771"/>
            <a:ext cx="6388240" cy="646331"/>
          </a:xfrm>
          <a:prstGeom prst="rect">
            <a:avLst/>
          </a:prstGeom>
          <a:noFill/>
        </p:spPr>
        <p:txBody>
          <a:bodyPr wrap="square" rtlCol="0">
            <a:spAutoFit/>
          </a:bodyPr>
          <a:lstStyle/>
          <a:p>
            <a:pPr marL="171450" indent="-171450">
              <a:buFont typeface="Wingdings" charset="2"/>
              <a:buChar char="ü"/>
            </a:pPr>
            <a:r>
              <a:rPr lang="ja-JP" altLang="en-US" sz="1200" dirty="0">
                <a:latin typeface="Meiryo" charset="-128"/>
                <a:ea typeface="Meiryo" charset="-128"/>
                <a:cs typeface="Meiryo" charset="-128"/>
              </a:rPr>
              <a:t>ネットワークスイッチが別途必要（</a:t>
            </a:r>
            <a:r>
              <a:rPr lang="en-US" altLang="ja-JP" sz="1200" dirty="0">
                <a:latin typeface="Meiryo" charset="-128"/>
                <a:ea typeface="Meiryo" charset="-128"/>
                <a:cs typeface="Meiryo" charset="-128"/>
              </a:rPr>
              <a:t>Cisco</a:t>
            </a:r>
            <a:r>
              <a:rPr lang="ja-JP" altLang="en-US" sz="1200" dirty="0">
                <a:latin typeface="Meiryo" charset="-128"/>
                <a:ea typeface="Meiryo" charset="-128"/>
                <a:cs typeface="Meiryo" charset="-128"/>
              </a:rPr>
              <a:t>製品は統合）</a:t>
            </a:r>
            <a:endParaRPr lang="en-US" altLang="ja-JP" sz="1200" dirty="0">
              <a:latin typeface="Meiryo" charset="-128"/>
              <a:ea typeface="Meiryo" charset="-128"/>
              <a:cs typeface="Meiryo" charset="-128"/>
            </a:endParaRPr>
          </a:p>
          <a:p>
            <a:pPr marL="171450" indent="-171450">
              <a:buFont typeface="Wingdings" charset="2"/>
              <a:buChar char="ü"/>
            </a:pPr>
            <a:r>
              <a:rPr kumimoji="1" lang="ja-JP" altLang="en-US" sz="1200" dirty="0">
                <a:latin typeface="Meiryo" charset="-128"/>
                <a:ea typeface="Meiryo" charset="-128"/>
                <a:cs typeface="Meiryo" charset="-128"/>
              </a:rPr>
              <a:t>インフラの仕組みが異なるためアプリケーション性能や運用方法の確認、見直しが必要</a:t>
            </a:r>
            <a:endParaRPr kumimoji="1" lang="en-US" altLang="ja-JP" sz="1200" dirty="0">
              <a:latin typeface="Meiryo" charset="-128"/>
              <a:ea typeface="Meiryo" charset="-128"/>
              <a:cs typeface="Meiryo" charset="-128"/>
            </a:endParaRPr>
          </a:p>
          <a:p>
            <a:pPr marL="171450" indent="-171450">
              <a:buFont typeface="Wingdings" charset="2"/>
              <a:buChar char="ü"/>
            </a:pPr>
            <a:r>
              <a:rPr kumimoji="1" lang="ja-JP" altLang="en-US" sz="1200" dirty="0">
                <a:latin typeface="Meiryo" charset="-128"/>
                <a:ea typeface="Meiryo" charset="-128"/>
                <a:cs typeface="Meiryo" charset="-128"/>
              </a:rPr>
              <a:t>拡張の柔軟性に制約あり</a:t>
            </a:r>
          </a:p>
        </p:txBody>
      </p:sp>
      <p:sp>
        <p:nvSpPr>
          <p:cNvPr id="117" name="正方形/長方形 116"/>
          <p:cNvSpPr/>
          <p:nvPr/>
        </p:nvSpPr>
        <p:spPr>
          <a:xfrm>
            <a:off x="767557" y="5570118"/>
            <a:ext cx="1425749" cy="276999"/>
          </a:xfrm>
          <a:prstGeom prst="rect">
            <a:avLst/>
          </a:prstGeom>
        </p:spPr>
        <p:txBody>
          <a:bodyPr wrap="square">
            <a:spAutoFit/>
          </a:bodyPr>
          <a:lstStyle/>
          <a:p>
            <a:r>
              <a:rPr lang="ja-JP" altLang="en-US" sz="1200">
                <a:latin typeface="Meiryo" charset="-128"/>
                <a:ea typeface="Meiryo" charset="-128"/>
                <a:cs typeface="Meiryo" charset="-128"/>
              </a:rPr>
              <a:t>考慮すべき点</a:t>
            </a:r>
            <a:endParaRPr lang="ja-JP" altLang="en-US" sz="1200" dirty="0">
              <a:latin typeface="Meiryo" charset="-128"/>
              <a:ea typeface="Meiryo" charset="-128"/>
              <a:cs typeface="Meiryo" charset="-128"/>
            </a:endParaRPr>
          </a:p>
        </p:txBody>
      </p:sp>
      <p:sp>
        <p:nvSpPr>
          <p:cNvPr id="118" name="正方形/長方形 117"/>
          <p:cNvSpPr/>
          <p:nvPr/>
        </p:nvSpPr>
        <p:spPr>
          <a:xfrm>
            <a:off x="7102345" y="449497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120" name="正方形/長方形 119"/>
          <p:cNvSpPr/>
          <p:nvPr/>
        </p:nvSpPr>
        <p:spPr>
          <a:xfrm>
            <a:off x="7757860" y="450563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68" name="正方形/長方形 67"/>
          <p:cNvSpPr/>
          <p:nvPr/>
        </p:nvSpPr>
        <p:spPr>
          <a:xfrm>
            <a:off x="6724000" y="4526921"/>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kumimoji="1" lang="ja-JP" altLang="en-US" sz="600" dirty="0">
                <a:solidFill>
                  <a:srgbClr val="7F7F7F"/>
                </a:solidFill>
                <a:latin typeface="ＭＳ Ｐゴシック"/>
                <a:ea typeface="ＭＳ Ｐゴシック"/>
                <a:cs typeface="ＭＳ Ｐゴシック"/>
              </a:rPr>
              <a:t>サ</a:t>
            </a:r>
            <a:r>
              <a:rPr lang="ja-JP" altLang="en-US" sz="600" dirty="0">
                <a:solidFill>
                  <a:srgbClr val="7F7F7F"/>
                </a:solidFill>
                <a:latin typeface="ＭＳ Ｐゴシック"/>
                <a:ea typeface="ＭＳ Ｐゴシック"/>
                <a:cs typeface="ＭＳ Ｐゴシック"/>
              </a:rPr>
              <a:t>ー</a:t>
            </a:r>
            <a:r>
              <a:rPr kumimoji="1" lang="ja-JP" altLang="en-US" sz="600" dirty="0">
                <a:solidFill>
                  <a:srgbClr val="7F7F7F"/>
                </a:solidFill>
                <a:latin typeface="ＭＳ Ｐゴシック"/>
                <a:ea typeface="ＭＳ Ｐゴシック"/>
                <a:cs typeface="ＭＳ Ｐゴシック"/>
              </a:rPr>
              <a:t>バー</a:t>
            </a:r>
          </a:p>
        </p:txBody>
      </p:sp>
      <p:sp>
        <p:nvSpPr>
          <p:cNvPr id="119" name="正方形/長方形 118"/>
          <p:cNvSpPr/>
          <p:nvPr/>
        </p:nvSpPr>
        <p:spPr>
          <a:xfrm>
            <a:off x="7371481" y="4531968"/>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1" name="正方形/長方形 120"/>
          <p:cNvSpPr/>
          <p:nvPr/>
        </p:nvSpPr>
        <p:spPr>
          <a:xfrm>
            <a:off x="8058371" y="4528004"/>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4" name="フローチャート: 磁気ディスク 123"/>
          <p:cNvSpPr/>
          <p:nvPr/>
        </p:nvSpPr>
        <p:spPr>
          <a:xfrm>
            <a:off x="6723999" y="3816685"/>
            <a:ext cx="1873983" cy="630088"/>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右矢印 124"/>
          <p:cNvSpPr/>
          <p:nvPr/>
        </p:nvSpPr>
        <p:spPr>
          <a:xfrm>
            <a:off x="2707305"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右矢印 125"/>
          <p:cNvSpPr/>
          <p:nvPr/>
        </p:nvSpPr>
        <p:spPr>
          <a:xfrm rot="5400000">
            <a:off x="7528834" y="3022374"/>
            <a:ext cx="228677" cy="668706"/>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815006" y="871788"/>
            <a:ext cx="1415772"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サイロ型システム</a:t>
            </a:r>
          </a:p>
        </p:txBody>
      </p:sp>
      <p:sp>
        <p:nvSpPr>
          <p:cNvPr id="127" name="テキスト ボックス 126"/>
          <p:cNvSpPr txBox="1"/>
          <p:nvPr/>
        </p:nvSpPr>
        <p:spPr>
          <a:xfrm>
            <a:off x="3472518" y="862790"/>
            <a:ext cx="2185214"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外部ストレージ</a:t>
            </a:r>
            <a:r>
              <a:rPr kumimoji="1" lang="ja-JP" altLang="en-US" sz="1200">
                <a:latin typeface="Meiryo" charset="-128"/>
                <a:ea typeface="Meiryo" charset="-128"/>
                <a:cs typeface="Meiryo" charset="-128"/>
              </a:rPr>
              <a:t>共有システム</a:t>
            </a:r>
            <a:endParaRPr kumimoji="1" lang="ja-JP" altLang="en-US" sz="1200" dirty="0">
              <a:latin typeface="Meiryo" charset="-128"/>
              <a:ea typeface="Meiryo" charset="-128"/>
              <a:cs typeface="Meiryo" charset="-128"/>
            </a:endParaRPr>
          </a:p>
        </p:txBody>
      </p:sp>
      <p:sp>
        <p:nvSpPr>
          <p:cNvPr id="128" name="テキスト ボックス 127"/>
          <p:cNvSpPr txBox="1"/>
          <p:nvPr/>
        </p:nvSpPr>
        <p:spPr>
          <a:xfrm>
            <a:off x="6568386" y="875908"/>
            <a:ext cx="2185214"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仮想ストレージ共有システム</a:t>
            </a:r>
          </a:p>
        </p:txBody>
      </p:sp>
    </p:spTree>
    <p:extLst>
      <p:ext uri="{BB962C8B-B14F-4D97-AF65-F5344CB8AC3E}">
        <p14:creationId xmlns:p14="http://schemas.microsoft.com/office/powerpoint/2010/main" val="1344364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台形 5"/>
          <p:cNvSpPr/>
          <p:nvPr/>
        </p:nvSpPr>
        <p:spPr>
          <a:xfrm flipV="1">
            <a:off x="228118" y="2969785"/>
            <a:ext cx="8685966" cy="976464"/>
          </a:xfrm>
          <a:prstGeom prst="trapezoid">
            <a:avLst>
              <a:gd name="adj" fmla="val 22613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3180445"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130974" y="1025568"/>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28117"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ハイパーコンバージドの仕組みと特徴</a:t>
            </a:r>
          </a:p>
        </p:txBody>
      </p:sp>
      <p:sp>
        <p:nvSpPr>
          <p:cNvPr id="4" name="正方形/長方形 3"/>
          <p:cNvSpPr/>
          <p:nvPr/>
        </p:nvSpPr>
        <p:spPr>
          <a:xfrm>
            <a:off x="395536"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39553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8" name="正方形/長方形 7"/>
          <p:cNvSpPr/>
          <p:nvPr/>
        </p:nvSpPr>
        <p:spPr>
          <a:xfrm>
            <a:off x="111561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9" name="正方形/長方形 8"/>
          <p:cNvSpPr/>
          <p:nvPr/>
        </p:nvSpPr>
        <p:spPr>
          <a:xfrm>
            <a:off x="1979712"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ストレージ</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コントロール</a:t>
            </a:r>
            <a:endParaRPr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システム</a:t>
            </a:r>
          </a:p>
        </p:txBody>
      </p:sp>
      <p:sp>
        <p:nvSpPr>
          <p:cNvPr id="10" name="テキスト ボックス 9"/>
          <p:cNvSpPr txBox="1"/>
          <p:nvPr/>
        </p:nvSpPr>
        <p:spPr>
          <a:xfrm>
            <a:off x="1713166" y="2135429"/>
            <a:ext cx="338554" cy="215444"/>
          </a:xfrm>
          <a:prstGeom prst="rect">
            <a:avLst/>
          </a:prstGeom>
          <a:noFill/>
        </p:spPr>
        <p:txBody>
          <a:bodyPr wrap="none" rtlCol="0">
            <a:spAutoFit/>
          </a:bodyPr>
          <a:lstStyle/>
          <a:p>
            <a:r>
              <a:rPr kumimoji="1" lang="ja-JP" altLang="en-US" sz="800">
                <a:solidFill>
                  <a:schemeClr val="accent5">
                    <a:lumMod val="75000"/>
                  </a:schemeClr>
                </a:solidFill>
              </a:rPr>
              <a:t>・・・</a:t>
            </a:r>
          </a:p>
        </p:txBody>
      </p:sp>
      <p:sp>
        <p:nvSpPr>
          <p:cNvPr id="11" name="円柱 10"/>
          <p:cNvSpPr/>
          <p:nvPr/>
        </p:nvSpPr>
        <p:spPr>
          <a:xfrm>
            <a:off x="1979712"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sp>
        <p:nvSpPr>
          <p:cNvPr id="12" name="正方形/長方形 11"/>
          <p:cNvSpPr/>
          <p:nvPr/>
        </p:nvSpPr>
        <p:spPr>
          <a:xfrm>
            <a:off x="3347864"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334786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14" name="正方形/長方形 13"/>
          <p:cNvSpPr/>
          <p:nvPr/>
        </p:nvSpPr>
        <p:spPr>
          <a:xfrm>
            <a:off x="406794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15" name="正方形/長方形 14"/>
          <p:cNvSpPr/>
          <p:nvPr/>
        </p:nvSpPr>
        <p:spPr>
          <a:xfrm>
            <a:off x="4932040"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ストレージ</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コントロール</a:t>
            </a:r>
            <a:endParaRPr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システム</a:t>
            </a:r>
          </a:p>
        </p:txBody>
      </p:sp>
      <p:sp>
        <p:nvSpPr>
          <p:cNvPr id="16" name="テキスト ボックス 15"/>
          <p:cNvSpPr txBox="1"/>
          <p:nvPr/>
        </p:nvSpPr>
        <p:spPr>
          <a:xfrm>
            <a:off x="4665494" y="2135429"/>
            <a:ext cx="338554" cy="215444"/>
          </a:xfrm>
          <a:prstGeom prst="rect">
            <a:avLst/>
          </a:prstGeom>
          <a:noFill/>
        </p:spPr>
        <p:txBody>
          <a:bodyPr wrap="none" rtlCol="0">
            <a:spAutoFit/>
          </a:bodyPr>
          <a:lstStyle/>
          <a:p>
            <a:r>
              <a:rPr kumimoji="1" lang="ja-JP" altLang="en-US" sz="800">
                <a:solidFill>
                  <a:schemeClr val="accent5">
                    <a:lumMod val="75000"/>
                  </a:schemeClr>
                </a:solidFill>
              </a:rPr>
              <a:t>・・・</a:t>
            </a:r>
          </a:p>
        </p:txBody>
      </p:sp>
      <p:sp>
        <p:nvSpPr>
          <p:cNvPr id="17" name="円柱 16"/>
          <p:cNvSpPr/>
          <p:nvPr/>
        </p:nvSpPr>
        <p:spPr>
          <a:xfrm>
            <a:off x="4932040"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ストレージ</a:t>
            </a:r>
          </a:p>
        </p:txBody>
      </p:sp>
      <p:sp>
        <p:nvSpPr>
          <p:cNvPr id="18" name="正方形/長方形 17"/>
          <p:cNvSpPr/>
          <p:nvPr/>
        </p:nvSpPr>
        <p:spPr>
          <a:xfrm>
            <a:off x="6303958"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9" name="正方形/長方形 18"/>
          <p:cNvSpPr/>
          <p:nvPr/>
        </p:nvSpPr>
        <p:spPr>
          <a:xfrm>
            <a:off x="630395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20" name="正方形/長方形 19"/>
          <p:cNvSpPr/>
          <p:nvPr/>
        </p:nvSpPr>
        <p:spPr>
          <a:xfrm>
            <a:off x="702403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サーバー</a:t>
            </a:r>
          </a:p>
        </p:txBody>
      </p:sp>
      <p:sp>
        <p:nvSpPr>
          <p:cNvPr id="21" name="正方形/長方形 20"/>
          <p:cNvSpPr/>
          <p:nvPr/>
        </p:nvSpPr>
        <p:spPr>
          <a:xfrm>
            <a:off x="7888134"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ストレージ</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コントロール</a:t>
            </a:r>
            <a:endParaRPr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システム</a:t>
            </a:r>
          </a:p>
        </p:txBody>
      </p:sp>
      <p:sp>
        <p:nvSpPr>
          <p:cNvPr id="22" name="テキスト ボックス 21"/>
          <p:cNvSpPr txBox="1"/>
          <p:nvPr/>
        </p:nvSpPr>
        <p:spPr>
          <a:xfrm>
            <a:off x="7621588" y="2135429"/>
            <a:ext cx="338554" cy="215444"/>
          </a:xfrm>
          <a:prstGeom prst="rect">
            <a:avLst/>
          </a:prstGeom>
          <a:noFill/>
        </p:spPr>
        <p:txBody>
          <a:bodyPr wrap="none" rtlCol="0">
            <a:spAutoFit/>
          </a:bodyPr>
          <a:lstStyle/>
          <a:p>
            <a:r>
              <a:rPr kumimoji="1" lang="ja-JP" altLang="en-US" sz="800">
                <a:solidFill>
                  <a:schemeClr val="accent5">
                    <a:lumMod val="75000"/>
                  </a:schemeClr>
                </a:solidFill>
              </a:rPr>
              <a:t>・・・</a:t>
            </a:r>
          </a:p>
        </p:txBody>
      </p:sp>
      <p:sp>
        <p:nvSpPr>
          <p:cNvPr id="23" name="円柱 22"/>
          <p:cNvSpPr/>
          <p:nvPr/>
        </p:nvSpPr>
        <p:spPr>
          <a:xfrm>
            <a:off x="7888134"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ストレージ</a:t>
            </a:r>
          </a:p>
        </p:txBody>
      </p:sp>
      <p:cxnSp>
        <p:nvCxnSpPr>
          <p:cNvPr id="25" name="曲線コネクタ 24"/>
          <p:cNvCxnSpPr/>
          <p:nvPr/>
        </p:nvCxnSpPr>
        <p:spPr>
          <a:xfrm rot="16200000" flipH="1">
            <a:off x="3887924" y="959417"/>
            <a:ext cx="12700" cy="2952328"/>
          </a:xfrm>
          <a:prstGeom prst="curvedConnector3">
            <a:avLst>
              <a:gd name="adj1" fmla="val 930197"/>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曲線コネクタ 29"/>
          <p:cNvCxnSpPr>
            <a:stCxn id="9" idx="2"/>
            <a:endCxn id="21" idx="2"/>
          </p:cNvCxnSpPr>
          <p:nvPr/>
        </p:nvCxnSpPr>
        <p:spPr>
          <a:xfrm rot="16200000" flipH="1">
            <a:off x="5365971" y="-531330"/>
            <a:ext cx="12700" cy="5908422"/>
          </a:xfrm>
          <a:prstGeom prst="curvedConnector3">
            <a:avLst>
              <a:gd name="adj1" fmla="val 3491276"/>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上矢印 38"/>
          <p:cNvSpPr/>
          <p:nvPr/>
        </p:nvSpPr>
        <p:spPr>
          <a:xfrm>
            <a:off x="2231089"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上矢印 39"/>
          <p:cNvSpPr/>
          <p:nvPr/>
        </p:nvSpPr>
        <p:spPr>
          <a:xfrm>
            <a:off x="5184068"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a:off x="8140162"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229017" y="3148366"/>
            <a:ext cx="8685966" cy="646331"/>
          </a:xfrm>
          <a:prstGeom prst="rect">
            <a:avLst/>
          </a:prstGeom>
        </p:spPr>
        <p:txBody>
          <a:bodyPr wrap="square">
            <a:spAutoFit/>
          </a:bodyPr>
          <a:lstStyle/>
          <a:p>
            <a:pPr algn="ctr"/>
            <a:r>
              <a:rPr lang="ja-JP" altLang="en-US" sz="1200" dirty="0">
                <a:latin typeface="Meiryo" charset="-128"/>
                <a:ea typeface="Meiryo" charset="-128"/>
                <a:cs typeface="Meiryo" charset="-128"/>
              </a:rPr>
              <a:t>ローカルストレージに書き込むデータを同時にネットワーク経由でほかの</a:t>
            </a:r>
            <a:endParaRPr lang="en-US" altLang="ja-JP" sz="1200" dirty="0">
              <a:latin typeface="Meiryo" charset="-128"/>
              <a:ea typeface="Meiryo" charset="-128"/>
              <a:cs typeface="Meiryo" charset="-128"/>
            </a:endParaRPr>
          </a:p>
          <a:p>
            <a:pPr algn="ctr"/>
            <a:r>
              <a:rPr lang="ja-JP" altLang="en-US" sz="1200" dirty="0">
                <a:latin typeface="Meiryo" charset="-128"/>
                <a:ea typeface="Meiryo" charset="-128"/>
                <a:cs typeface="Meiryo" charset="-128"/>
              </a:rPr>
              <a:t>複数のサーバーのストレージにも書き込むことで、</a:t>
            </a:r>
            <a:endParaRPr lang="en-US" altLang="ja-JP" sz="1200" dirty="0">
              <a:latin typeface="Meiryo" charset="-128"/>
              <a:ea typeface="Meiryo" charset="-128"/>
              <a:cs typeface="Meiryo" charset="-128"/>
            </a:endParaRPr>
          </a:p>
          <a:p>
            <a:pPr algn="ctr"/>
            <a:r>
              <a:rPr lang="ja-JP" altLang="en-US" sz="1200" dirty="0">
                <a:latin typeface="Meiryo" charset="-128"/>
                <a:ea typeface="Meiryo" charset="-128"/>
                <a:cs typeface="Meiryo" charset="-128"/>
              </a:rPr>
              <a:t>障害の回避、仮想サーバーの移動にも柔軟に対応</a:t>
            </a:r>
          </a:p>
        </p:txBody>
      </p:sp>
      <p:sp>
        <p:nvSpPr>
          <p:cNvPr id="5" name="正方形/長方形 4"/>
          <p:cNvSpPr/>
          <p:nvPr/>
        </p:nvSpPr>
        <p:spPr>
          <a:xfrm>
            <a:off x="2424163" y="3937069"/>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ストレージ仮想化技術の進化</a:t>
            </a:r>
          </a:p>
        </p:txBody>
      </p:sp>
      <p:sp>
        <p:nvSpPr>
          <p:cNvPr id="71" name="正方形/長方形 70"/>
          <p:cNvSpPr/>
          <p:nvPr/>
        </p:nvSpPr>
        <p:spPr>
          <a:xfrm>
            <a:off x="2424163" y="4790262"/>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eiryo" charset="-128"/>
                <a:ea typeface="Meiryo" charset="-128"/>
                <a:cs typeface="Meiryo" charset="-128"/>
              </a:rPr>
              <a:t>ハードウェアの価格低下と性能向上</a:t>
            </a:r>
            <a:endParaRPr lang="en-US" altLang="ja-JP"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特にフラッシュストレージ</a:t>
            </a:r>
            <a:endParaRPr kumimoji="1" lang="ja-JP" altLang="en-US" sz="1200" dirty="0">
              <a:solidFill>
                <a:srgbClr val="FFFFFF"/>
              </a:solidFill>
              <a:latin typeface="Meiryo" charset="-128"/>
              <a:ea typeface="Meiryo" charset="-128"/>
              <a:cs typeface="Meiryo" charset="-128"/>
            </a:endParaRPr>
          </a:p>
        </p:txBody>
      </p:sp>
      <p:sp>
        <p:nvSpPr>
          <p:cNvPr id="73" name="正方形/長方形 72"/>
          <p:cNvSpPr/>
          <p:nvPr/>
        </p:nvSpPr>
        <p:spPr>
          <a:xfrm>
            <a:off x="2424163" y="5643455"/>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solidFill>
                  <a:srgbClr val="FFFFFF"/>
                </a:solidFill>
                <a:latin typeface="Meiryo" charset="-128"/>
                <a:ea typeface="Meiryo" charset="-128"/>
                <a:cs typeface="Meiryo" charset="-128"/>
              </a:rPr>
              <a:t>TCO</a:t>
            </a:r>
            <a:r>
              <a:rPr lang="ja-JP" altLang="en-US" dirty="0">
                <a:solidFill>
                  <a:srgbClr val="FFFFFF"/>
                </a:solidFill>
                <a:latin typeface="Meiryo" charset="-128"/>
                <a:ea typeface="Meiryo" charset="-128"/>
                <a:cs typeface="Meiryo" charset="-128"/>
              </a:rPr>
              <a:t>削減</a:t>
            </a:r>
            <a:endParaRPr lang="en-US" altLang="ja-JP"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導入／拡張作業・運用管理・ラックスペース・消費電力</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228117" y="3937051"/>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システム構成</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の</a:t>
            </a:r>
            <a:endParaRPr kumimoji="1" lang="en-US" altLang="ja-JP" sz="2000" dirty="0">
              <a:solidFill>
                <a:srgbClr val="FFFFFF"/>
              </a:solidFill>
              <a:latin typeface="Meiryo" charset="-128"/>
              <a:ea typeface="Meiryo" charset="-128"/>
              <a:cs typeface="Meiryo" charset="-128"/>
            </a:endParaRPr>
          </a:p>
          <a:p>
            <a:pPr algn="ctr"/>
            <a:r>
              <a:rPr lang="ja-JP" altLang="en-US" sz="2000" dirty="0">
                <a:solidFill>
                  <a:srgbClr val="FFFFFF"/>
                </a:solidFill>
                <a:latin typeface="Meiryo" charset="-128"/>
                <a:ea typeface="Meiryo" charset="-128"/>
                <a:cs typeface="Meiryo" charset="-128"/>
              </a:rPr>
              <a:t>シンプル化</a:t>
            </a:r>
            <a:endParaRPr kumimoji="1" lang="ja-JP" altLang="en-US" sz="2000" dirty="0">
              <a:solidFill>
                <a:srgbClr val="FFFFFF"/>
              </a:solidFill>
              <a:latin typeface="Meiryo" charset="-128"/>
              <a:ea typeface="Meiryo" charset="-128"/>
              <a:cs typeface="Meiryo" charset="-128"/>
            </a:endParaRPr>
          </a:p>
        </p:txBody>
      </p:sp>
      <p:sp>
        <p:nvSpPr>
          <p:cNvPr id="82" name="正方形/長方形 81"/>
          <p:cNvSpPr/>
          <p:nvPr/>
        </p:nvSpPr>
        <p:spPr>
          <a:xfrm>
            <a:off x="6848795" y="3946250"/>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Ø"/>
            </a:pPr>
            <a:r>
              <a:rPr lang="ja-JP" altLang="en-US" sz="1400" dirty="0">
                <a:solidFill>
                  <a:schemeClr val="bg1"/>
                </a:solidFill>
                <a:latin typeface="Meiryo" charset="-128"/>
                <a:ea typeface="Meiryo" charset="-128"/>
                <a:cs typeface="Meiryo" charset="-128"/>
              </a:rPr>
              <a:t>迅速導入</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運用管理の効率化</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スモールスタート</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拡張性</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endParaRPr lang="en-US" altLang="ja-JP" sz="1400" dirty="0">
              <a:solidFill>
                <a:schemeClr val="bg1"/>
              </a:solidFill>
              <a:latin typeface="Meiryo" charset="-128"/>
              <a:ea typeface="Meiryo" charset="-128"/>
              <a:cs typeface="Meiryo" charset="-128"/>
            </a:endParaRPr>
          </a:p>
          <a:p>
            <a:r>
              <a:rPr lang="en-US" altLang="ja-JP" dirty="0">
                <a:solidFill>
                  <a:schemeClr val="bg1"/>
                </a:solidFill>
                <a:latin typeface="Meiryo" charset="-128"/>
                <a:ea typeface="Meiryo" charset="-128"/>
                <a:cs typeface="Meiryo" charset="-128"/>
              </a:rPr>
              <a:t>  </a:t>
            </a:r>
            <a:r>
              <a:rPr lang="ja-JP" altLang="en-US" dirty="0">
                <a:solidFill>
                  <a:schemeClr val="bg1"/>
                </a:solidFill>
                <a:latin typeface="Meiryo" charset="-128"/>
                <a:ea typeface="Meiryo" charset="-128"/>
                <a:cs typeface="Meiryo" charset="-128"/>
              </a:rPr>
              <a:t>適用範囲が拡大</a:t>
            </a:r>
          </a:p>
        </p:txBody>
      </p:sp>
    </p:spTree>
    <p:extLst>
      <p:ext uri="{BB962C8B-B14F-4D97-AF65-F5344CB8AC3E}">
        <p14:creationId xmlns:p14="http://schemas.microsoft.com/office/powerpoint/2010/main" val="1063861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 name="図 21"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8442" y="2238928"/>
            <a:ext cx="2267516" cy="833465"/>
          </a:xfrm>
          <a:prstGeom prst="rect">
            <a:avLst/>
          </a:prstGeom>
        </p:spPr>
      </p:pic>
      <p:pic>
        <p:nvPicPr>
          <p:cNvPr id="21" name="図 20" descr="Nutanix-Virtual-Computing-Platform_Product-Image.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2679" y="1341498"/>
            <a:ext cx="2049771" cy="1156281"/>
          </a:xfrm>
          <a:prstGeom prst="rect">
            <a:avLst/>
          </a:prstGeom>
        </p:spPr>
      </p:pic>
      <p:sp>
        <p:nvSpPr>
          <p:cNvPr id="38" name="タイトル 37"/>
          <p:cNvSpPr>
            <a:spLocks noGrp="1"/>
          </p:cNvSpPr>
          <p:nvPr>
            <p:ph type="title"/>
          </p:nvPr>
        </p:nvSpPr>
        <p:spPr/>
        <p:txBody>
          <a:bodyPr/>
          <a:lstStyle/>
          <a:p>
            <a:r>
              <a:rPr lang="ja-JP" altLang="en-US" dirty="0"/>
              <a:t>コンバージド・システムとハイパーコンバージド・システム</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pic>
        <p:nvPicPr>
          <p:cNvPr id="3" name="図 2" descr="121126_oracle_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1">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24" name="図 23" descr="220px-NEC_logo.sv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862455"/>
            <a:ext cx="2298225" cy="369332"/>
          </a:xfrm>
          <a:prstGeom prst="rect">
            <a:avLst/>
          </a:prstGeom>
          <a:noFill/>
        </p:spPr>
        <p:txBody>
          <a:bodyPr wrap="none" rtlCol="0">
            <a:spAutoFit/>
          </a:bodyPr>
          <a:lstStyle/>
          <a:p>
            <a:pPr algn="ctr"/>
            <a:r>
              <a:rPr lang="en-US" altLang="ja-JP" dirty="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862455"/>
            <a:ext cx="3068831" cy="369332"/>
          </a:xfrm>
          <a:prstGeom prst="rect">
            <a:avLst/>
          </a:prstGeom>
          <a:noFill/>
        </p:spPr>
        <p:txBody>
          <a:bodyPr wrap="none" rtlCol="0">
            <a:spAutoFit/>
          </a:bodyPr>
          <a:lstStyle/>
          <a:p>
            <a:pPr algn="ctr"/>
            <a:r>
              <a:rPr lang="en-US" altLang="ja-JP" dirty="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87487" y="1135634"/>
            <a:ext cx="1737976" cy="577081"/>
          </a:xfrm>
          <a:prstGeom prst="rect">
            <a:avLst/>
          </a:prstGeom>
          <a:noFill/>
        </p:spPr>
        <p:txBody>
          <a:bodyPr wrap="none" rtlCol="0">
            <a:spAutoFit/>
          </a:bodyPr>
          <a:lstStyle/>
          <a:p>
            <a:pPr marL="171450" indent="-171450">
              <a:buFont typeface="Wingdings" charset="2"/>
              <a:buChar char="ü"/>
            </a:pPr>
            <a:r>
              <a:rPr kumimoji="1" lang="ja-JP" altLang="en-US" sz="1050" dirty="0">
                <a:solidFill>
                  <a:srgbClr val="7F7F7F"/>
                </a:solidFill>
              </a:rPr>
              <a:t>メーカーのお墨付き構成</a:t>
            </a:r>
            <a:endParaRPr kumimoji="1" lang="en-US" altLang="ja-JP" sz="1050" dirty="0">
              <a:solidFill>
                <a:srgbClr val="7F7F7F"/>
              </a:solidFill>
            </a:endParaRPr>
          </a:p>
          <a:p>
            <a:pPr marL="171450" indent="-171450">
              <a:buFont typeface="Wingdings" charset="2"/>
              <a:buChar char="ü"/>
            </a:pPr>
            <a:r>
              <a:rPr lang="ja-JP" altLang="en-US" sz="1050" dirty="0">
                <a:solidFill>
                  <a:srgbClr val="7F7F7F"/>
                </a:solidFill>
              </a:rPr>
              <a:t>迅速な実装</a:t>
            </a:r>
            <a:endParaRPr lang="en-US" altLang="ja-JP" sz="1050" dirty="0">
              <a:solidFill>
                <a:srgbClr val="7F7F7F"/>
              </a:solidFill>
            </a:endParaRPr>
          </a:p>
          <a:p>
            <a:pPr marL="171450" indent="-171450">
              <a:buFont typeface="Wingdings" charset="2"/>
              <a:buChar char="ü"/>
            </a:pPr>
            <a:r>
              <a:rPr kumimoji="1" lang="ja-JP" altLang="en-US" sz="1050" dirty="0">
                <a:solidFill>
                  <a:srgbClr val="7F7F7F"/>
                </a:solidFill>
              </a:rPr>
              <a:t>カスタマイズはできない</a:t>
            </a:r>
          </a:p>
        </p:txBody>
      </p:sp>
      <p:sp>
        <p:nvSpPr>
          <p:cNvPr id="37" name="テキスト ボックス 36"/>
          <p:cNvSpPr txBox="1"/>
          <p:nvPr/>
        </p:nvSpPr>
        <p:spPr>
          <a:xfrm>
            <a:off x="6553899" y="1135634"/>
            <a:ext cx="1569660" cy="577081"/>
          </a:xfrm>
          <a:prstGeom prst="rect">
            <a:avLst/>
          </a:prstGeom>
          <a:noFill/>
        </p:spPr>
        <p:txBody>
          <a:bodyPr wrap="none" rtlCol="0">
            <a:spAutoFit/>
          </a:bodyPr>
          <a:lstStyle/>
          <a:p>
            <a:pPr marL="171450" indent="-171450">
              <a:buFont typeface="Wingdings" charset="2"/>
              <a:buChar char="ü"/>
            </a:pPr>
            <a:r>
              <a:rPr kumimoji="1" lang="ja-JP" altLang="en-US" sz="1050" dirty="0">
                <a:solidFill>
                  <a:srgbClr val="7F7F7F"/>
                </a:solidFill>
              </a:rPr>
              <a:t>高い拡張性</a:t>
            </a:r>
            <a:endParaRPr kumimoji="1" lang="en-US" altLang="ja-JP" sz="1050" dirty="0">
              <a:solidFill>
                <a:srgbClr val="7F7F7F"/>
              </a:solidFill>
            </a:endParaRPr>
          </a:p>
          <a:p>
            <a:pPr marL="171450" indent="-171450">
              <a:buFont typeface="Wingdings" charset="2"/>
              <a:buChar char="ü"/>
            </a:pPr>
            <a:r>
              <a:rPr kumimoji="1" lang="ja-JP" altLang="en-US" sz="1050" dirty="0">
                <a:solidFill>
                  <a:srgbClr val="7F7F7F"/>
                </a:solidFill>
              </a:rPr>
              <a:t>簡単に導入</a:t>
            </a:r>
            <a:endParaRPr kumimoji="1" lang="en-US" altLang="ja-JP" sz="1050" dirty="0">
              <a:solidFill>
                <a:srgbClr val="7F7F7F"/>
              </a:solidFill>
            </a:endParaRPr>
          </a:p>
          <a:p>
            <a:pPr marL="171450" indent="-171450">
              <a:buFont typeface="Wingdings" charset="2"/>
              <a:buChar char="ü"/>
            </a:pPr>
            <a:r>
              <a:rPr lang="ja-JP" altLang="en-US" sz="1050" dirty="0">
                <a:solidFill>
                  <a:srgbClr val="7F7F7F"/>
                </a:solidFill>
              </a:rPr>
              <a:t>構成や運用の自動化</a:t>
            </a:r>
            <a:endParaRPr kumimoji="1" lang="en-US" altLang="ja-JP" sz="1050" dirty="0">
              <a:solidFill>
                <a:srgbClr val="7F7F7F"/>
              </a:solidFill>
            </a:endParaRPr>
          </a:p>
        </p:txBody>
      </p:sp>
      <p:pic>
        <p:nvPicPr>
          <p:cNvPr id="13" name="図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25101" y="3244612"/>
            <a:ext cx="1974507" cy="417200"/>
          </a:xfrm>
          <a:prstGeom prst="rect">
            <a:avLst/>
          </a:prstGeom>
        </p:spPr>
      </p:pic>
      <p:pic>
        <p:nvPicPr>
          <p:cNvPr id="14" name="図 1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86933" y="3716355"/>
            <a:ext cx="2097289" cy="1071608"/>
          </a:xfrm>
          <a:prstGeom prst="rect">
            <a:avLst/>
          </a:prstGeom>
        </p:spPr>
      </p:pic>
      <p:sp>
        <p:nvSpPr>
          <p:cNvPr id="39" name="テキスト ボックス 38"/>
          <p:cNvSpPr txBox="1"/>
          <p:nvPr/>
        </p:nvSpPr>
        <p:spPr>
          <a:xfrm>
            <a:off x="7371779" y="2119045"/>
            <a:ext cx="1321196" cy="338554"/>
          </a:xfrm>
          <a:prstGeom prst="rect">
            <a:avLst/>
          </a:prstGeom>
          <a:noFill/>
        </p:spPr>
        <p:txBody>
          <a:bodyPr wrap="none" rtlCol="0">
            <a:spAutoFit/>
          </a:bodyPr>
          <a:lstStyle/>
          <a:p>
            <a:pPr algn="ctr"/>
            <a:r>
              <a:rPr lang="en-US" altLang="ja-JP" sz="1600" b="1" dirty="0">
                <a:solidFill>
                  <a:schemeClr val="tx1">
                    <a:lumMod val="50000"/>
                    <a:lumOff val="50000"/>
                  </a:schemeClr>
                </a:solidFill>
                <a:latin typeface="メイリオ"/>
                <a:ea typeface="メイリオ"/>
                <a:cs typeface="メイリオ"/>
              </a:rPr>
              <a:t>NX</a:t>
            </a:r>
            <a:r>
              <a:rPr lang="ja-JP" altLang="en-US" sz="1600" b="1" dirty="0">
                <a:solidFill>
                  <a:schemeClr val="tx1">
                    <a:lumMod val="50000"/>
                    <a:lumOff val="50000"/>
                  </a:schemeClr>
                </a:solidFill>
                <a:latin typeface="メイリオ"/>
                <a:ea typeface="メイリオ"/>
                <a:cs typeface="メイリオ"/>
              </a:rPr>
              <a:t>シリーズ</a:t>
            </a:r>
            <a:endParaRPr kumimoji="1" lang="ja-JP" altLang="en-US" sz="1600" b="1" dirty="0">
              <a:solidFill>
                <a:schemeClr val="tx1">
                  <a:lumMod val="50000"/>
                  <a:lumOff val="50000"/>
                </a:schemeClr>
              </a:solidFill>
              <a:latin typeface="メイリオ"/>
              <a:ea typeface="メイリオ"/>
              <a:cs typeface="メイリオ"/>
            </a:endParaRPr>
          </a:p>
        </p:txBody>
      </p:sp>
      <p:sp>
        <p:nvSpPr>
          <p:cNvPr id="40" name="テキスト ボックス 39"/>
          <p:cNvSpPr txBox="1"/>
          <p:nvPr/>
        </p:nvSpPr>
        <p:spPr>
          <a:xfrm>
            <a:off x="7049779" y="2912114"/>
            <a:ext cx="1178720" cy="338554"/>
          </a:xfrm>
          <a:prstGeom prst="rect">
            <a:avLst/>
          </a:prstGeom>
          <a:noFill/>
        </p:spPr>
        <p:txBody>
          <a:bodyPr wrap="none" rtlCol="0">
            <a:spAutoFit/>
          </a:bodyPr>
          <a:lstStyle/>
          <a:p>
            <a:pPr algn="ctr"/>
            <a:r>
              <a:rPr lang="en-US" altLang="ja-JP" sz="1600" b="1" dirty="0" err="1">
                <a:solidFill>
                  <a:schemeClr val="tx1">
                    <a:lumMod val="50000"/>
                    <a:lumOff val="50000"/>
                  </a:schemeClr>
                </a:solidFill>
                <a:latin typeface="メイリオ"/>
                <a:ea typeface="メイリオ"/>
                <a:cs typeface="メイリオ"/>
              </a:rPr>
              <a:t>Evo</a:t>
            </a:r>
            <a:r>
              <a:rPr lang="en-US" altLang="ja-JP" sz="1600" b="1" dirty="0">
                <a:solidFill>
                  <a:schemeClr val="tx1">
                    <a:lumMod val="50000"/>
                    <a:lumOff val="50000"/>
                  </a:schemeClr>
                </a:solidFill>
                <a:latin typeface="メイリオ"/>
                <a:ea typeface="メイリオ"/>
                <a:cs typeface="メイリオ"/>
              </a:rPr>
              <a:t> RAIL</a:t>
            </a:r>
            <a:endParaRPr kumimoji="1" lang="ja-JP" altLang="en-US" sz="1600" b="1" dirty="0">
              <a:solidFill>
                <a:schemeClr val="tx1">
                  <a:lumMod val="50000"/>
                  <a:lumOff val="50000"/>
                </a:schemeClr>
              </a:solidFill>
              <a:latin typeface="メイリオ"/>
              <a:ea typeface="メイリオ"/>
              <a:cs typeface="メイリオ"/>
            </a:endParaRPr>
          </a:p>
        </p:txBody>
      </p:sp>
      <p:sp>
        <p:nvSpPr>
          <p:cNvPr id="41" name="テキスト ボックス 40"/>
          <p:cNvSpPr txBox="1"/>
          <p:nvPr/>
        </p:nvSpPr>
        <p:spPr>
          <a:xfrm>
            <a:off x="7117878" y="4575727"/>
            <a:ext cx="1063047" cy="338554"/>
          </a:xfrm>
          <a:prstGeom prst="rect">
            <a:avLst/>
          </a:prstGeom>
          <a:noFill/>
        </p:spPr>
        <p:txBody>
          <a:bodyPr wrap="none" rtlCol="0">
            <a:spAutoFit/>
          </a:bodyPr>
          <a:lstStyle/>
          <a:p>
            <a:pPr algn="ctr"/>
            <a:r>
              <a:rPr lang="en-US" altLang="ja-JP" sz="1600" b="1" dirty="0" err="1">
                <a:solidFill>
                  <a:schemeClr val="tx1">
                    <a:lumMod val="50000"/>
                    <a:lumOff val="50000"/>
                  </a:schemeClr>
                </a:solidFill>
                <a:latin typeface="メイリオ"/>
                <a:ea typeface="メイリオ"/>
                <a:cs typeface="メイリオ"/>
              </a:rPr>
              <a:t>VxRACK</a:t>
            </a:r>
            <a:endParaRPr kumimoji="1" lang="ja-JP" altLang="en-US" sz="1600" b="1" dirty="0">
              <a:solidFill>
                <a:schemeClr val="tx1">
                  <a:lumMod val="50000"/>
                  <a:lumOff val="50000"/>
                </a:schemeClr>
              </a:solidFill>
              <a:latin typeface="メイリオ"/>
              <a:ea typeface="メイリオ"/>
              <a:cs typeface="メイリオ"/>
            </a:endParaRPr>
          </a:p>
        </p:txBody>
      </p:sp>
      <p:sp>
        <p:nvSpPr>
          <p:cNvPr id="42" name="テキスト ボックス 41"/>
          <p:cNvSpPr txBox="1"/>
          <p:nvPr/>
        </p:nvSpPr>
        <p:spPr>
          <a:xfrm>
            <a:off x="7087098" y="3667651"/>
            <a:ext cx="1529650" cy="338554"/>
          </a:xfrm>
          <a:prstGeom prst="rect">
            <a:avLst/>
          </a:prstGeom>
          <a:noFill/>
        </p:spPr>
        <p:txBody>
          <a:bodyPr wrap="none" rtlCol="0">
            <a:spAutoFit/>
          </a:bodyPr>
          <a:lstStyle/>
          <a:p>
            <a:pPr algn="ctr"/>
            <a:r>
              <a:rPr lang="en-US" altLang="ja-JP" sz="1600" b="1" dirty="0">
                <a:solidFill>
                  <a:schemeClr val="tx1">
                    <a:lumMod val="50000"/>
                    <a:lumOff val="50000"/>
                  </a:schemeClr>
                </a:solidFill>
                <a:latin typeface="メイリオ"/>
                <a:ea typeface="メイリオ"/>
                <a:cs typeface="メイリオ"/>
              </a:rPr>
              <a:t>VSPEX BLUE</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4" name="図 43"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65651" y="4593686"/>
            <a:ext cx="259429" cy="259429"/>
          </a:xfrm>
          <a:prstGeom prst="rect">
            <a:avLst/>
          </a:prstGeom>
        </p:spPr>
      </p:pic>
      <p:pic>
        <p:nvPicPr>
          <p:cNvPr id="46" name="図 45" descr="imgres.png"/>
          <p:cNvPicPr>
            <a:picLocks noChangeAspect="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8735" y="2168139"/>
            <a:ext cx="1167235" cy="210014"/>
          </a:xfrm>
          <a:prstGeom prst="rect">
            <a:avLst/>
          </a:prstGeom>
        </p:spPr>
      </p:pic>
      <p:pic>
        <p:nvPicPr>
          <p:cNvPr id="15" name="図 1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75702" y="2898131"/>
            <a:ext cx="349378" cy="349378"/>
          </a:xfrm>
          <a:prstGeom prst="rect">
            <a:avLst/>
          </a:prstGeom>
        </p:spPr>
      </p:pic>
      <p:pic>
        <p:nvPicPr>
          <p:cNvPr id="16" name="図 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17992" y="3706900"/>
            <a:ext cx="611550" cy="215266"/>
          </a:xfrm>
          <a:prstGeom prst="rect">
            <a:avLst/>
          </a:prstGeom>
        </p:spPr>
      </p:pic>
      <p:pic>
        <p:nvPicPr>
          <p:cNvPr id="47" name="図 46"/>
          <p:cNvPicPr>
            <a:picLocks noChangeAspect="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137" y="5157268"/>
            <a:ext cx="2210296" cy="1584046"/>
          </a:xfrm>
          <a:prstGeom prst="rect">
            <a:avLst/>
          </a:prstGeom>
        </p:spPr>
      </p:pic>
      <p:sp>
        <p:nvSpPr>
          <p:cNvPr id="48" name="テキスト ボックス 47"/>
          <p:cNvSpPr txBox="1"/>
          <p:nvPr/>
        </p:nvSpPr>
        <p:spPr>
          <a:xfrm>
            <a:off x="6663463" y="6113384"/>
            <a:ext cx="2146421" cy="338554"/>
          </a:xfrm>
          <a:prstGeom prst="rect">
            <a:avLst/>
          </a:prstGeom>
          <a:noFill/>
        </p:spPr>
        <p:txBody>
          <a:bodyPr wrap="none" rtlCol="0">
            <a:spAutoFit/>
          </a:bodyPr>
          <a:lstStyle/>
          <a:p>
            <a:pPr algn="ctr"/>
            <a:r>
              <a:rPr lang="en-US" altLang="ja-JP" sz="1600" b="1" dirty="0" err="1">
                <a:solidFill>
                  <a:schemeClr val="tx1">
                    <a:lumMod val="50000"/>
                    <a:lumOff val="50000"/>
                  </a:schemeClr>
                </a:solidFill>
                <a:latin typeface="メイリオ"/>
                <a:ea typeface="メイリオ"/>
                <a:cs typeface="メイリオ"/>
              </a:rPr>
              <a:t>HyperFlex</a:t>
            </a:r>
            <a:r>
              <a:rPr lang="en-US" altLang="ja-JP" sz="1600" b="1" dirty="0">
                <a:solidFill>
                  <a:schemeClr val="tx1">
                    <a:lumMod val="50000"/>
                    <a:lumOff val="50000"/>
                  </a:schemeClr>
                </a:solidFill>
                <a:latin typeface="メイリオ"/>
                <a:ea typeface="メイリオ"/>
                <a:cs typeface="メイリオ"/>
              </a:rPr>
              <a:t> System</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9" name="図 4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11124" y="6168845"/>
            <a:ext cx="394297" cy="221244"/>
          </a:xfrm>
          <a:prstGeom prst="rect">
            <a:avLst/>
          </a:prstGeom>
        </p:spPr>
      </p:pic>
      <p:pic>
        <p:nvPicPr>
          <p:cNvPr id="8" name="図 7"/>
          <p:cNvPicPr>
            <a:picLocks noChangeAspect="1"/>
          </p:cNvPicPr>
          <p:nvPr/>
        </p:nvPicPr>
        <p:blipFill>
          <a:blip r:embed="rId27">
            <a:clrChange>
              <a:clrFrom>
                <a:srgbClr val="FFFFFF"/>
              </a:clrFrom>
              <a:clrTo>
                <a:srgbClr val="FFFFFF">
                  <a:alpha val="0"/>
                </a:srgbClr>
              </a:clrTo>
            </a:clrChange>
          </a:blip>
          <a:stretch>
            <a:fillRect/>
          </a:stretch>
        </p:blipFill>
        <p:spPr>
          <a:xfrm>
            <a:off x="6553899" y="4920722"/>
            <a:ext cx="2042316" cy="404029"/>
          </a:xfrm>
          <a:prstGeom prst="rect">
            <a:avLst/>
          </a:prstGeom>
        </p:spPr>
      </p:pic>
      <p:pic>
        <p:nvPicPr>
          <p:cNvPr id="17" name="図 16"/>
          <p:cNvPicPr>
            <a:picLocks noChangeAspect="1"/>
          </p:cNvPicPr>
          <p:nvPr/>
        </p:nvPicPr>
        <p:blipFill>
          <a:blip r:embed="rId28">
            <a:clrChange>
              <a:clrFrom>
                <a:srgbClr val="FFFFFF"/>
              </a:clrFrom>
              <a:clrTo>
                <a:srgbClr val="FFFFFF">
                  <a:alpha val="0"/>
                </a:srgbClr>
              </a:clrTo>
            </a:clrChange>
          </a:blip>
          <a:stretch>
            <a:fillRect/>
          </a:stretch>
        </p:blipFill>
        <p:spPr>
          <a:xfrm>
            <a:off x="6765651" y="5348895"/>
            <a:ext cx="1704928" cy="312353"/>
          </a:xfrm>
          <a:prstGeom prst="rect">
            <a:avLst/>
          </a:prstGeom>
        </p:spPr>
      </p:pic>
    </p:spTree>
    <p:extLst>
      <p:ext uri="{BB962C8B-B14F-4D97-AF65-F5344CB8AC3E}">
        <p14:creationId xmlns:p14="http://schemas.microsoft.com/office/powerpoint/2010/main" val="1108634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コンバージド・システムの国内市場と定義</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pic>
        <p:nvPicPr>
          <p:cNvPr id="5" name="図 4"/>
          <p:cNvPicPr>
            <a:picLocks noChangeAspect="1"/>
          </p:cNvPicPr>
          <p:nvPr/>
        </p:nvPicPr>
        <p:blipFill>
          <a:blip r:embed="rId2"/>
          <a:stretch>
            <a:fillRect/>
          </a:stretch>
        </p:blipFill>
        <p:spPr>
          <a:xfrm>
            <a:off x="179512" y="1059196"/>
            <a:ext cx="4968552" cy="2861470"/>
          </a:xfrm>
          <a:prstGeom prst="rect">
            <a:avLst/>
          </a:prstGeom>
        </p:spPr>
      </p:pic>
      <p:sp>
        <p:nvSpPr>
          <p:cNvPr id="8" name="正方形/長方形 7"/>
          <p:cNvSpPr/>
          <p:nvPr/>
        </p:nvSpPr>
        <p:spPr>
          <a:xfrm>
            <a:off x="64162" y="4005064"/>
            <a:ext cx="9015675" cy="2562240"/>
          </a:xfrm>
          <a:prstGeom prst="rect">
            <a:avLst/>
          </a:prstGeom>
        </p:spPr>
        <p:txBody>
          <a:bodyPr wrap="square">
            <a:spAutoFit/>
          </a:bodyPr>
          <a:lstStyle/>
          <a:p>
            <a:pPr marL="171450" indent="-171450">
              <a:buFont typeface="Wingdings" charset="2"/>
              <a:buChar char="l"/>
            </a:pPr>
            <a:r>
              <a:rPr lang="ja-JP" altLang="en-US" sz="1200" b="1" dirty="0">
                <a:latin typeface="Meiryo" charset="-128"/>
                <a:ea typeface="Meiryo" charset="-128"/>
                <a:cs typeface="Meiryo" charset="-128"/>
              </a:rPr>
              <a:t>インテグレーテッドシステム</a:t>
            </a:r>
            <a:endParaRPr lang="en-US" altLang="ja-JP" sz="1200" b="1" dirty="0">
              <a:latin typeface="Meiryo" charset="-128"/>
              <a:ea typeface="Meiryo" charset="-128"/>
              <a:cs typeface="Meiryo" charset="-128"/>
            </a:endParaRPr>
          </a:p>
          <a:p>
            <a:r>
              <a:rPr lang="ja-JP" altLang="en-US" sz="1050" dirty="0">
                <a:latin typeface="Meiryo" charset="-128"/>
                <a:ea typeface="Meiryo" charset="-128"/>
                <a:cs typeface="Meiryo" charset="-128"/>
              </a:rPr>
              <a:t>サーバー、ディスクストレージシステム、ネットワーク機器およびソフトウェアの組み合せをベンダーが認定した上で統合したシステムパッケージをインテグレーテッドシステムと定義している。なお、インテグレーテッドシステムは、インテグレーテッドプラットフォームとインテグレーテッドインフラストラクチャに細分化される</a:t>
            </a:r>
            <a:endParaRPr lang="en-US" altLang="ja-JP" sz="1050" dirty="0">
              <a:latin typeface="Meiryo" charset="-128"/>
              <a:ea typeface="Meiryo" charset="-128"/>
              <a:cs typeface="Meiryo" charset="-128"/>
            </a:endParaRPr>
          </a:p>
          <a:p>
            <a:pPr marL="628650" lvl="1" indent="-171450">
              <a:buFont typeface="Wingdings" charset="2"/>
              <a:buChar char="Ø"/>
            </a:pPr>
            <a:r>
              <a:rPr lang="ja-JP" altLang="en-US" sz="1050" b="1" dirty="0">
                <a:latin typeface="Meiryo" charset="-128"/>
                <a:ea typeface="Meiryo" charset="-128"/>
                <a:cs typeface="Meiryo" charset="-128"/>
              </a:rPr>
              <a:t>インテグレーテッドプラットフォーム</a:t>
            </a:r>
            <a:r>
              <a:rPr lang="ja-JP" altLang="en-US" sz="1050" dirty="0">
                <a:latin typeface="Meiryo" charset="-128"/>
                <a:ea typeface="Meiryo" charset="-128"/>
                <a:cs typeface="Meiryo" charset="-128"/>
              </a:rPr>
              <a:t>：サーバー、ディスクストレージシステム、ネットワーク機器およびシステム管理ソフトウェアに加えて、他のソフトウェアを追加したり、追加したソフトウェアにシステムを最適化したりしている。追加されるソフトウェアにはアプリケーション開発用ソフトウェア、データベース、テストツールや統合ツール、業務アプリケーションなどがある。 </a:t>
            </a:r>
            <a:endParaRPr lang="en-US" altLang="ja-JP" sz="1050" dirty="0">
              <a:latin typeface="Meiryo" charset="-128"/>
              <a:ea typeface="Meiryo" charset="-128"/>
              <a:cs typeface="Meiryo" charset="-128"/>
            </a:endParaRPr>
          </a:p>
          <a:p>
            <a:pPr marL="628650" lvl="1" indent="-171450">
              <a:buFont typeface="Wingdings" charset="2"/>
              <a:buChar char="Ø"/>
            </a:pPr>
            <a:r>
              <a:rPr lang="ja-JP" altLang="en-US" sz="1050" b="1" dirty="0">
                <a:latin typeface="Meiryo" charset="-128"/>
                <a:ea typeface="Meiryo" charset="-128"/>
                <a:cs typeface="Meiryo" charset="-128"/>
              </a:rPr>
              <a:t>インテグレーテッドインフラストラクチャ</a:t>
            </a:r>
            <a:r>
              <a:rPr lang="ja-JP" altLang="en-US" sz="1050" dirty="0">
                <a:latin typeface="Meiryo" charset="-128"/>
                <a:ea typeface="Meiryo" charset="-128"/>
                <a:cs typeface="Meiryo" charset="-128"/>
              </a:rPr>
              <a:t>：用途を限定せずに分散型のワークロードを広くサポートできるように構成されている。インテグレーテッドプラットフォームとの相違点は、特定のワークロード向けに最適化していないことである。インテグレーテッドインフラストラクチャは、ベンダー1社によって提供されることもあれば、複数ベンダーのパートナーシップによって提供されることもある。複数ベンダーのパートナーシップによって提供されるインテグレーテッドインフラストラクチャは、構成の事前検証や統合したシステムパッケージとしての提供からサポートまで、ベンダー間の高度、かつシームレスな協調関係によって提供されるものである。</a:t>
            </a:r>
            <a:endParaRPr lang="en-US" altLang="ja-JP" sz="1050" dirty="0">
              <a:latin typeface="Meiryo" charset="-128"/>
              <a:ea typeface="Meiryo" charset="-128"/>
              <a:cs typeface="Meiryo" charset="-128"/>
            </a:endParaRPr>
          </a:p>
          <a:p>
            <a:pPr marL="171450" indent="-171450">
              <a:buFont typeface="Wingdings" charset="2"/>
              <a:buChar char="l"/>
            </a:pPr>
            <a:r>
              <a:rPr lang="ja-JP" altLang="en-US" sz="1200" b="1" dirty="0">
                <a:latin typeface="Meiryo" charset="-128"/>
                <a:ea typeface="Meiryo" charset="-128"/>
                <a:cs typeface="Meiryo" charset="-128"/>
              </a:rPr>
              <a:t>ハイパーコンバージドシステム</a:t>
            </a:r>
            <a:endParaRPr lang="en-US" altLang="ja-JP" sz="1200" b="1" dirty="0">
              <a:latin typeface="Meiryo" charset="-128"/>
              <a:ea typeface="Meiryo" charset="-128"/>
              <a:cs typeface="Meiryo" charset="-128"/>
            </a:endParaRPr>
          </a:p>
          <a:p>
            <a:r>
              <a:rPr lang="ja-JP" altLang="en-US" sz="1050" dirty="0">
                <a:latin typeface="Meiryo" charset="-128"/>
                <a:ea typeface="Meiryo" charset="-128"/>
                <a:cs typeface="Meiryo" charset="-128"/>
              </a:rPr>
              <a:t>サーバーベースのハードウェアを高度に仮想化して、単一のサーバーベースハードウェアによって、コンピュートおよびストレージ機能を提供する製品をハイパーコンバージドシステムと定義している。</a:t>
            </a:r>
          </a:p>
        </p:txBody>
      </p:sp>
      <p:sp>
        <p:nvSpPr>
          <p:cNvPr id="9" name="正方形/長方形 8"/>
          <p:cNvSpPr/>
          <p:nvPr/>
        </p:nvSpPr>
        <p:spPr>
          <a:xfrm>
            <a:off x="5552554" y="2204323"/>
            <a:ext cx="3456384" cy="1384995"/>
          </a:xfrm>
          <a:prstGeom prst="rect">
            <a:avLst/>
          </a:prstGeom>
        </p:spPr>
        <p:txBody>
          <a:bodyPr wrap="square">
            <a:spAutoFit/>
          </a:bodyPr>
          <a:lstStyle/>
          <a:p>
            <a:pPr marL="171450" indent="-171450">
              <a:buFont typeface="Wingdings" charset="2"/>
              <a:buChar char="l"/>
            </a:pPr>
            <a:r>
              <a:rPr lang="ja-JP" altLang="en-US" sz="1200" dirty="0">
                <a:latin typeface="Meiryo" charset="-128"/>
                <a:ea typeface="Meiryo" charset="-128"/>
                <a:cs typeface="Meiryo" charset="-128"/>
              </a:rPr>
              <a:t>ハイパーコンバージドシステムの高成長は2016年～2020年の全予測期間を通じて持続し、支出額で二桁台の成長率を維持する</a:t>
            </a:r>
            <a:endParaRPr lang="en-US" altLang="ja-JP" sz="1200" dirty="0">
              <a:latin typeface="Meiryo" charset="-128"/>
              <a:ea typeface="Meiryo" charset="-128"/>
              <a:cs typeface="Meiryo" charset="-128"/>
            </a:endParaRPr>
          </a:p>
          <a:p>
            <a:pPr marL="171450" indent="-171450">
              <a:buFont typeface="Wingdings" charset="2"/>
              <a:buChar char="l"/>
            </a:pPr>
            <a:r>
              <a:rPr lang="ja-JP" altLang="en-US" sz="1200" dirty="0">
                <a:latin typeface="Meiryo" charset="-128"/>
                <a:ea typeface="Meiryo" charset="-128"/>
                <a:cs typeface="Meiryo" charset="-128"/>
              </a:rPr>
              <a:t>一方で、インテグレーテッドプラットフォームやインテグレーテッドインフラストラクチャの支出額は、ほぼフラット、もしくは数％程度の成長率にとどまると予測</a:t>
            </a:r>
          </a:p>
        </p:txBody>
      </p:sp>
      <p:sp>
        <p:nvSpPr>
          <p:cNvPr id="10" name="正方形/長方形 9"/>
          <p:cNvSpPr/>
          <p:nvPr/>
        </p:nvSpPr>
        <p:spPr>
          <a:xfrm>
            <a:off x="5571641" y="1627930"/>
            <a:ext cx="3527993" cy="246221"/>
          </a:xfrm>
          <a:prstGeom prst="rect">
            <a:avLst/>
          </a:prstGeom>
        </p:spPr>
        <p:txBody>
          <a:bodyPr wrap="square">
            <a:spAutoFit/>
          </a:bodyPr>
          <a:lstStyle/>
          <a:p>
            <a:pPr algn="r"/>
            <a:r>
              <a:rPr lang="ja-JP" altLang="en-US" sz="1000"/>
              <a:t>http://www.idcjapan.co.jp/Press/Current/20160810Apr.html</a:t>
            </a:r>
          </a:p>
        </p:txBody>
      </p:sp>
      <p:sp>
        <p:nvSpPr>
          <p:cNvPr id="11" name="正方形/長方形 10"/>
          <p:cNvSpPr/>
          <p:nvPr/>
        </p:nvSpPr>
        <p:spPr>
          <a:xfrm>
            <a:off x="5612221" y="982636"/>
            <a:ext cx="3467616" cy="338554"/>
          </a:xfrm>
          <a:prstGeom prst="rect">
            <a:avLst/>
          </a:prstGeom>
        </p:spPr>
        <p:txBody>
          <a:bodyPr wrap="none">
            <a:spAutoFit/>
          </a:bodyPr>
          <a:lstStyle/>
          <a:p>
            <a:pPr algn="r"/>
            <a:r>
              <a:rPr lang="ja-JP" altLang="en-US" sz="1600" b="1">
                <a:solidFill>
                  <a:srgbClr val="003366"/>
                </a:solidFill>
                <a:latin typeface="Meiryo" charset="-128"/>
                <a:ea typeface="Meiryo" charset="-128"/>
                <a:cs typeface="Meiryo" charset="-128"/>
              </a:rPr>
              <a:t>国内コンバージドシステム市場予測</a:t>
            </a:r>
            <a:endParaRPr lang="ja-JP" altLang="en-US" sz="1600">
              <a:latin typeface="Meiryo" charset="-128"/>
              <a:ea typeface="Meiryo" charset="-128"/>
              <a:cs typeface="Meiryo" charset="-128"/>
            </a:endParaRPr>
          </a:p>
        </p:txBody>
      </p:sp>
      <p:sp>
        <p:nvSpPr>
          <p:cNvPr id="13" name="正方形/長方形 12"/>
          <p:cNvSpPr/>
          <p:nvPr/>
        </p:nvSpPr>
        <p:spPr>
          <a:xfrm>
            <a:off x="7762409" y="1277858"/>
            <a:ext cx="1337225" cy="400110"/>
          </a:xfrm>
          <a:prstGeom prst="rect">
            <a:avLst/>
          </a:prstGeom>
        </p:spPr>
        <p:txBody>
          <a:bodyPr wrap="none">
            <a:spAutoFit/>
          </a:bodyPr>
          <a:lstStyle/>
          <a:p>
            <a:pPr algn="r"/>
            <a:r>
              <a:rPr lang="ja-JP" altLang="en-US" sz="1000" dirty="0">
                <a:latin typeface="Meiryo" charset="-128"/>
                <a:ea typeface="Meiryo" charset="-128"/>
                <a:cs typeface="Meiryo" charset="-128"/>
              </a:rPr>
              <a:t>2016年8月10日</a:t>
            </a:r>
            <a:endParaRPr lang="en-US" altLang="ja-JP" sz="1000" dirty="0">
              <a:latin typeface="Meiryo" charset="-128"/>
              <a:ea typeface="Meiryo" charset="-128"/>
              <a:cs typeface="Meiryo" charset="-128"/>
            </a:endParaRPr>
          </a:p>
          <a:p>
            <a:pPr algn="r"/>
            <a:r>
              <a:rPr lang="ja-JP" altLang="en-US" sz="1000" dirty="0">
                <a:latin typeface="Meiryo" charset="-128"/>
                <a:ea typeface="Meiryo" charset="-128"/>
                <a:cs typeface="Meiryo" charset="-128"/>
              </a:rPr>
              <a:t>IDC Japan株式会社</a:t>
            </a:r>
          </a:p>
        </p:txBody>
      </p:sp>
    </p:spTree>
    <p:extLst>
      <p:ext uri="{BB962C8B-B14F-4D97-AF65-F5344CB8AC3E}">
        <p14:creationId xmlns:p14="http://schemas.microsoft.com/office/powerpoint/2010/main" val="2036908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a:solidFill>
                  <a:srgbClr val="000090"/>
                </a:solidFill>
                <a:latin typeface="+mj-ea"/>
                <a:ea typeface="+mj-ea"/>
                <a:cs typeface="ＤＦＰ太丸ゴシック体"/>
              </a:rPr>
              <a:t>物理資源・物理機械</a:t>
            </a: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a:solidFill>
                  <a:srgbClr val="008000"/>
                </a:solidFill>
                <a:effectLst/>
                <a:latin typeface="+mj-ea"/>
                <a:ea typeface="+mj-ea"/>
                <a:cs typeface="ＤＦＰ太丸ゴシック体"/>
              </a:rPr>
              <a:t>サーバーの仮想化</a:t>
            </a:r>
            <a:endParaRPr kumimoji="1" lang="en-US" altLang="ja-JP" sz="1600" dirty="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a:solidFill>
                  <a:srgbClr val="3366FF"/>
                </a:solidFill>
                <a:effectLst/>
                <a:latin typeface="+mj-ea"/>
                <a:ea typeface="+mj-ea"/>
                <a:cs typeface="ＤＦＰ太丸ゴシック体"/>
              </a:rPr>
              <a:t>ストレージの仮想化</a:t>
            </a:r>
            <a:endParaRPr kumimoji="1" lang="en-US" altLang="ja-JP" sz="1600" dirty="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a:solidFill>
                  <a:srgbClr val="800000"/>
                </a:solidFill>
                <a:effectLst/>
                <a:latin typeface="+mj-ea"/>
                <a:ea typeface="+mj-ea"/>
                <a:cs typeface="ＤＦＰ太丸ゴシック体"/>
              </a:rPr>
              <a:t>Java</a:t>
            </a:r>
            <a:r>
              <a:rPr kumimoji="1" lang="ja-JP" altLang="en-US" sz="1600" dirty="0">
                <a:solidFill>
                  <a:srgbClr val="800000"/>
                </a:solidFill>
                <a:effectLst/>
                <a:latin typeface="+mj-ea"/>
                <a:ea typeface="+mj-ea"/>
                <a:cs typeface="ＤＦＰ太丸ゴシック体"/>
              </a:rPr>
              <a:t>仮想マシン</a:t>
            </a:r>
            <a:endParaRPr kumimoji="1" lang="en-US" altLang="ja-JP" sz="1600" dirty="0">
              <a:solidFill>
                <a:srgbClr val="800000"/>
              </a:solidFill>
              <a:effectLst/>
              <a:latin typeface="+mj-ea"/>
              <a:ea typeface="+mj-ea"/>
              <a:cs typeface="ＤＦＰ太丸ゴシック体"/>
            </a:endParaRPr>
          </a:p>
          <a:p>
            <a:pPr algn="ctr"/>
            <a:r>
              <a:rPr kumimoji="1" lang="ja-JP" altLang="en-US" sz="1600" dirty="0">
                <a:solidFill>
                  <a:srgbClr val="800000"/>
                </a:solidFill>
                <a:effectLst/>
                <a:latin typeface="+mj-ea"/>
                <a:ea typeface="+mj-ea"/>
                <a:cs typeface="ＤＦＰ太丸ゴシック体"/>
              </a:rPr>
              <a:t>データベースの仮想化</a:t>
            </a:r>
            <a:endParaRPr kumimoji="1" lang="en-US" altLang="ja-JP" sz="1600" dirty="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a:solidFill>
                  <a:srgbClr val="FFFFFF"/>
                </a:solidFill>
                <a:latin typeface="+mj-ea"/>
                <a:ea typeface="+mj-ea"/>
                <a:cs typeface="ＤＦＰ太丸ゴシック体"/>
              </a:rPr>
              <a:t>分　割</a:t>
            </a:r>
            <a:endParaRPr kumimoji="0" lang="ja-JP" altLang="en-US" sz="1800" b="0" i="0" u="none" strike="noStrike" cap="none" normalizeH="0" baseline="0" dirty="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a:solidFill>
                  <a:srgbClr val="FFFFFF"/>
                </a:solidFill>
                <a:latin typeface="+mj-ea"/>
                <a:ea typeface="+mj-ea"/>
                <a:cs typeface="ＤＦＰ太丸ゴシック体"/>
              </a:rPr>
              <a:t>集　約</a:t>
            </a:r>
            <a:endParaRPr kumimoji="0" lang="ja-JP" altLang="en-US" sz="1600" b="0" i="0" u="none" strike="noStrike" cap="none" normalizeH="0" baseline="0" dirty="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a:solidFill>
                  <a:srgbClr val="FF6600"/>
                </a:solidFill>
                <a:effectLst/>
                <a:latin typeface="+mj-ea"/>
                <a:ea typeface="+mj-ea"/>
                <a:cs typeface="ＤＦＰ太丸ゴシック体"/>
              </a:rPr>
              <a:t>仮想化</a:t>
            </a:r>
            <a:r>
              <a:rPr kumimoji="1" lang="en-US" altLang="ja-JP" sz="2400" dirty="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a:solidFill>
                  <a:srgbClr val="FF6600"/>
                </a:solidFill>
                <a:effectLst/>
                <a:latin typeface="+mj-ea"/>
                <a:ea typeface="+mj-ea"/>
                <a:cs typeface="ＤＦＰ太丸ゴシック体"/>
              </a:rPr>
              <a:t>ひとつの物理資源を</a:t>
            </a:r>
            <a:endParaRPr kumimoji="1" lang="en-US" altLang="ja-JP" sz="1400" dirty="0">
              <a:solidFill>
                <a:srgbClr val="FF6600"/>
              </a:solidFill>
              <a:effectLst/>
              <a:latin typeface="+mj-ea"/>
              <a:ea typeface="+mj-ea"/>
              <a:cs typeface="ＤＦＰ太丸ゴシック体"/>
            </a:endParaRPr>
          </a:p>
          <a:p>
            <a:pPr algn="ctr"/>
            <a:r>
              <a:rPr kumimoji="1" lang="ja-JP" altLang="en-US" sz="1400" dirty="0">
                <a:solidFill>
                  <a:srgbClr val="FF6600"/>
                </a:solidFill>
                <a:effectLst/>
                <a:latin typeface="+mj-ea"/>
                <a:ea typeface="+mj-ea"/>
                <a:cs typeface="ＤＦＰ太丸ゴシック体"/>
              </a:rPr>
              <a:t>複数の仮想資源に分割</a:t>
            </a: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a:solidFill>
                  <a:srgbClr val="FF6600"/>
                </a:solidFill>
                <a:effectLst/>
                <a:latin typeface="+mj-ea"/>
                <a:ea typeface="+mj-ea"/>
                <a:cs typeface="ＤＦＰ太丸ゴシック体"/>
              </a:rPr>
              <a:t>複数の物理資源を</a:t>
            </a:r>
            <a:endParaRPr kumimoji="1" lang="en-US" altLang="ja-JP" sz="1400" dirty="0">
              <a:solidFill>
                <a:srgbClr val="FF6600"/>
              </a:solidFill>
              <a:effectLst/>
              <a:latin typeface="+mj-ea"/>
              <a:ea typeface="+mj-ea"/>
              <a:cs typeface="ＤＦＰ太丸ゴシック体"/>
            </a:endParaRPr>
          </a:p>
          <a:p>
            <a:pPr algn="ctr"/>
            <a:r>
              <a:rPr kumimoji="1" lang="ja-JP" altLang="en-US" sz="1400" dirty="0">
                <a:solidFill>
                  <a:srgbClr val="FF6600"/>
                </a:solidFill>
                <a:effectLst/>
                <a:latin typeface="+mj-ea"/>
                <a:ea typeface="+mj-ea"/>
                <a:cs typeface="ＤＦＰ太丸ゴシック体"/>
              </a:rPr>
              <a:t>ひとつの仮想資源に分割</a:t>
            </a: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a:solidFill>
                  <a:srgbClr val="FF6600"/>
                </a:solidFill>
                <a:effectLst/>
                <a:latin typeface="+mj-ea"/>
                <a:ea typeface="+mj-ea"/>
                <a:cs typeface="ＤＦＰ太丸ゴシック体"/>
              </a:rPr>
              <a:t>ある物理資源を</a:t>
            </a:r>
          </a:p>
          <a:p>
            <a:pPr algn="ctr"/>
            <a:r>
              <a:rPr kumimoji="1" lang="ja-JP" altLang="en-US" sz="1400" dirty="0">
                <a:solidFill>
                  <a:srgbClr val="FF6600"/>
                </a:solidFill>
                <a:effectLst/>
                <a:latin typeface="+mj-ea"/>
                <a:ea typeface="+mj-ea"/>
                <a:cs typeface="ＤＦＰ太丸ゴシック体"/>
              </a:rPr>
              <a:t>異なる資源に見せかける</a:t>
            </a:r>
            <a:endParaRPr kumimoji="1" lang="en-US" altLang="ja-JP" sz="1400" dirty="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a:effectLst/>
              </a:rPr>
              <a:t>仮想化の</a:t>
            </a:r>
            <a:r>
              <a:rPr kumimoji="1" lang="en-US" altLang="ja-JP" dirty="0">
                <a:effectLst/>
              </a:rPr>
              <a:t>3</a:t>
            </a:r>
            <a:r>
              <a:rPr kumimoji="1" lang="ja-JP" altLang="en-US" dirty="0">
                <a:effectLst/>
              </a:rPr>
              <a:t>つのタイプ</a:t>
            </a:r>
          </a:p>
        </p:txBody>
      </p:sp>
    </p:spTree>
    <p:extLst>
      <p:ext uri="{BB962C8B-B14F-4D97-AF65-F5344CB8AC3E}">
        <p14:creationId xmlns:p14="http://schemas.microsoft.com/office/powerpoint/2010/main" val="317067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40DA9-2597-7C4D-B477-CFD77A06F65C}"/>
              </a:ext>
            </a:extLst>
          </p:cNvPr>
          <p:cNvSpPr>
            <a:spLocks noGrp="1"/>
          </p:cNvSpPr>
          <p:nvPr>
            <p:ph type="title"/>
          </p:nvPr>
        </p:nvSpPr>
        <p:spPr/>
        <p:txBody>
          <a:bodyPr/>
          <a:lstStyle/>
          <a:p>
            <a:r>
              <a:rPr kumimoji="1" lang="ja-JP" altLang="en-US"/>
              <a:t>仮想化の役割</a:t>
            </a:r>
          </a:p>
        </p:txBody>
      </p:sp>
      <p:sp>
        <p:nvSpPr>
          <p:cNvPr id="3" name="スライド番号プレースホルダー 2">
            <a:extLst>
              <a:ext uri="{FF2B5EF4-FFF2-40B4-BE49-F238E27FC236}">
                <a16:creationId xmlns:a16="http://schemas.microsoft.com/office/drawing/2014/main" id="{43213E34-7E41-F742-8828-0BA17A6446CF}"/>
              </a:ext>
            </a:extLst>
          </p:cNvPr>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正方形/長方形 3">
            <a:extLst>
              <a:ext uri="{FF2B5EF4-FFF2-40B4-BE49-F238E27FC236}">
                <a16:creationId xmlns:a16="http://schemas.microsoft.com/office/drawing/2014/main" id="{E85E6BC0-858E-0F49-946B-D7C7631E4EDA}"/>
              </a:ext>
            </a:extLst>
          </p:cNvPr>
          <p:cNvSpPr/>
          <p:nvPr/>
        </p:nvSpPr>
        <p:spPr>
          <a:xfrm>
            <a:off x="1791838" y="965984"/>
            <a:ext cx="5560324" cy="179491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 name="図形グループ 98">
            <a:extLst>
              <a:ext uri="{FF2B5EF4-FFF2-40B4-BE49-F238E27FC236}">
                <a16:creationId xmlns:a16="http://schemas.microsoft.com/office/drawing/2014/main" id="{82F93816-B645-6748-91CF-F6D7F1849EF5}"/>
              </a:ext>
            </a:extLst>
          </p:cNvPr>
          <p:cNvGrpSpPr/>
          <p:nvPr/>
        </p:nvGrpSpPr>
        <p:grpSpPr>
          <a:xfrm>
            <a:off x="2534842" y="1877356"/>
            <a:ext cx="317500" cy="157483"/>
            <a:chOff x="6769100" y="1390650"/>
            <a:chExt cx="317500" cy="157483"/>
          </a:xfrm>
        </p:grpSpPr>
        <p:sp>
          <p:nvSpPr>
            <p:cNvPr id="7" name="正方形/長方形 6">
              <a:extLst>
                <a:ext uri="{FF2B5EF4-FFF2-40B4-BE49-F238E27FC236}">
                  <a16:creationId xmlns:a16="http://schemas.microsoft.com/office/drawing/2014/main" id="{B6948032-D34B-A649-A1F9-14B8BEE2085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a:extLst>
                <a:ext uri="{FF2B5EF4-FFF2-40B4-BE49-F238E27FC236}">
                  <a16:creationId xmlns:a16="http://schemas.microsoft.com/office/drawing/2014/main" id="{5490A56C-AB7C-4647-9D43-884F90F2B37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a:extLst>
                <a:ext uri="{FF2B5EF4-FFF2-40B4-BE49-F238E27FC236}">
                  <a16:creationId xmlns:a16="http://schemas.microsoft.com/office/drawing/2014/main" id="{251EE38B-E113-6245-8116-06587F8DC974}"/>
                </a:ext>
              </a:extLst>
            </p:cNvPr>
            <p:cNvCxnSpPr>
              <a:stCxn id="8" idx="6"/>
              <a:endCxn id="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102">
            <a:extLst>
              <a:ext uri="{FF2B5EF4-FFF2-40B4-BE49-F238E27FC236}">
                <a16:creationId xmlns:a16="http://schemas.microsoft.com/office/drawing/2014/main" id="{1B28E176-F145-9942-9E83-5D1155DE108C}"/>
              </a:ext>
            </a:extLst>
          </p:cNvPr>
          <p:cNvGrpSpPr/>
          <p:nvPr/>
        </p:nvGrpSpPr>
        <p:grpSpPr>
          <a:xfrm>
            <a:off x="2534842" y="2070818"/>
            <a:ext cx="317500" cy="157483"/>
            <a:chOff x="6769100" y="1390650"/>
            <a:chExt cx="317500" cy="157483"/>
          </a:xfrm>
        </p:grpSpPr>
        <p:sp>
          <p:nvSpPr>
            <p:cNvPr id="11" name="正方形/長方形 10">
              <a:extLst>
                <a:ext uri="{FF2B5EF4-FFF2-40B4-BE49-F238E27FC236}">
                  <a16:creationId xmlns:a16="http://schemas.microsoft.com/office/drawing/2014/main" id="{D90A4869-67FF-7946-9966-C208D64186B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a:extLst>
                <a:ext uri="{FF2B5EF4-FFF2-40B4-BE49-F238E27FC236}">
                  <a16:creationId xmlns:a16="http://schemas.microsoft.com/office/drawing/2014/main" id="{6AC29A16-E80C-5E48-B011-021CE865136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a:extLst>
                <a:ext uri="{FF2B5EF4-FFF2-40B4-BE49-F238E27FC236}">
                  <a16:creationId xmlns:a16="http://schemas.microsoft.com/office/drawing/2014/main" id="{9D722EB3-9558-5249-9BCF-81CF99CCE9CA}"/>
                </a:ext>
              </a:extLst>
            </p:cNvPr>
            <p:cNvCxnSpPr>
              <a:stCxn id="12" idx="6"/>
              <a:endCxn id="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06">
            <a:extLst>
              <a:ext uri="{FF2B5EF4-FFF2-40B4-BE49-F238E27FC236}">
                <a16:creationId xmlns:a16="http://schemas.microsoft.com/office/drawing/2014/main" id="{BC7414CD-9FCD-2443-B9A9-7F83C4A51616}"/>
              </a:ext>
            </a:extLst>
          </p:cNvPr>
          <p:cNvGrpSpPr/>
          <p:nvPr/>
        </p:nvGrpSpPr>
        <p:grpSpPr>
          <a:xfrm>
            <a:off x="2534842" y="2252411"/>
            <a:ext cx="317500" cy="157483"/>
            <a:chOff x="6769100" y="1390650"/>
            <a:chExt cx="317500" cy="157483"/>
          </a:xfrm>
        </p:grpSpPr>
        <p:sp>
          <p:nvSpPr>
            <p:cNvPr id="15" name="正方形/長方形 14">
              <a:extLst>
                <a:ext uri="{FF2B5EF4-FFF2-40B4-BE49-F238E27FC236}">
                  <a16:creationId xmlns:a16="http://schemas.microsoft.com/office/drawing/2014/main" id="{EA2795BC-052A-C643-8621-48AD5033C7F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a:extLst>
                <a:ext uri="{FF2B5EF4-FFF2-40B4-BE49-F238E27FC236}">
                  <a16:creationId xmlns:a16="http://schemas.microsoft.com/office/drawing/2014/main" id="{BF9D3487-32F8-214A-910E-2DC00F57CE5D}"/>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a:extLst>
                <a:ext uri="{FF2B5EF4-FFF2-40B4-BE49-F238E27FC236}">
                  <a16:creationId xmlns:a16="http://schemas.microsoft.com/office/drawing/2014/main" id="{F52E71C2-8CEB-AF4A-9F5A-CF7A33C04401}"/>
                </a:ext>
              </a:extLst>
            </p:cNvPr>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14">
            <a:extLst>
              <a:ext uri="{FF2B5EF4-FFF2-40B4-BE49-F238E27FC236}">
                <a16:creationId xmlns:a16="http://schemas.microsoft.com/office/drawing/2014/main" id="{32D96E82-E28D-B64A-90B5-E2F0DA2B8E52}"/>
              </a:ext>
            </a:extLst>
          </p:cNvPr>
          <p:cNvGrpSpPr/>
          <p:nvPr/>
        </p:nvGrpSpPr>
        <p:grpSpPr>
          <a:xfrm>
            <a:off x="2534842" y="2428099"/>
            <a:ext cx="317500" cy="157483"/>
            <a:chOff x="6769100" y="1390650"/>
            <a:chExt cx="317500" cy="157483"/>
          </a:xfrm>
        </p:grpSpPr>
        <p:sp>
          <p:nvSpPr>
            <p:cNvPr id="19" name="正方形/長方形 18">
              <a:extLst>
                <a:ext uri="{FF2B5EF4-FFF2-40B4-BE49-F238E27FC236}">
                  <a16:creationId xmlns:a16="http://schemas.microsoft.com/office/drawing/2014/main" id="{F07ADE5F-19FE-C746-B721-665649A0F7B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a:extLst>
                <a:ext uri="{FF2B5EF4-FFF2-40B4-BE49-F238E27FC236}">
                  <a16:creationId xmlns:a16="http://schemas.microsoft.com/office/drawing/2014/main" id="{2814C9DB-8F9C-044A-8550-8C4FDC91AB7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a:extLst>
                <a:ext uri="{FF2B5EF4-FFF2-40B4-BE49-F238E27FC236}">
                  <a16:creationId xmlns:a16="http://schemas.microsoft.com/office/drawing/2014/main" id="{74D92DE0-E5F0-2643-ABE9-9443131D1CF8}"/>
                </a:ext>
              </a:extLst>
            </p:cNvPr>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118">
            <a:extLst>
              <a:ext uri="{FF2B5EF4-FFF2-40B4-BE49-F238E27FC236}">
                <a16:creationId xmlns:a16="http://schemas.microsoft.com/office/drawing/2014/main" id="{54D861F3-5245-9640-9BB0-2D6AEE498342}"/>
              </a:ext>
            </a:extLst>
          </p:cNvPr>
          <p:cNvGrpSpPr/>
          <p:nvPr/>
        </p:nvGrpSpPr>
        <p:grpSpPr>
          <a:xfrm>
            <a:off x="2886408" y="1880274"/>
            <a:ext cx="317500" cy="157483"/>
            <a:chOff x="6769100" y="1390650"/>
            <a:chExt cx="317500" cy="157483"/>
          </a:xfrm>
        </p:grpSpPr>
        <p:sp>
          <p:nvSpPr>
            <p:cNvPr id="23" name="正方形/長方形 22">
              <a:extLst>
                <a:ext uri="{FF2B5EF4-FFF2-40B4-BE49-F238E27FC236}">
                  <a16:creationId xmlns:a16="http://schemas.microsoft.com/office/drawing/2014/main" id="{EF75B736-0246-1B4A-B852-88C004AC211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a:extLst>
                <a:ext uri="{FF2B5EF4-FFF2-40B4-BE49-F238E27FC236}">
                  <a16:creationId xmlns:a16="http://schemas.microsoft.com/office/drawing/2014/main" id="{B6F1DBA5-D447-6849-B339-51D449255A8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a:extLst>
                <a:ext uri="{FF2B5EF4-FFF2-40B4-BE49-F238E27FC236}">
                  <a16:creationId xmlns:a16="http://schemas.microsoft.com/office/drawing/2014/main" id="{058A41CB-2D8A-4B48-9F0A-A21E5B3D804A}"/>
                </a:ext>
              </a:extLst>
            </p:cNvPr>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122">
            <a:extLst>
              <a:ext uri="{FF2B5EF4-FFF2-40B4-BE49-F238E27FC236}">
                <a16:creationId xmlns:a16="http://schemas.microsoft.com/office/drawing/2014/main" id="{5C395FCA-F29E-2247-B064-0EB4AF8ECC7C}"/>
              </a:ext>
            </a:extLst>
          </p:cNvPr>
          <p:cNvGrpSpPr/>
          <p:nvPr/>
        </p:nvGrpSpPr>
        <p:grpSpPr>
          <a:xfrm>
            <a:off x="2886408" y="2073736"/>
            <a:ext cx="317500" cy="157483"/>
            <a:chOff x="6769100" y="1390650"/>
            <a:chExt cx="317500" cy="157483"/>
          </a:xfrm>
        </p:grpSpPr>
        <p:sp>
          <p:nvSpPr>
            <p:cNvPr id="27" name="正方形/長方形 26">
              <a:extLst>
                <a:ext uri="{FF2B5EF4-FFF2-40B4-BE49-F238E27FC236}">
                  <a16:creationId xmlns:a16="http://schemas.microsoft.com/office/drawing/2014/main" id="{8E6922FF-466B-C748-B1F1-AC4B6FC4AA9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a:extLst>
                <a:ext uri="{FF2B5EF4-FFF2-40B4-BE49-F238E27FC236}">
                  <a16:creationId xmlns:a16="http://schemas.microsoft.com/office/drawing/2014/main" id="{399999BC-E290-A541-B7CA-340B64F448F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a:extLst>
                <a:ext uri="{FF2B5EF4-FFF2-40B4-BE49-F238E27FC236}">
                  <a16:creationId xmlns:a16="http://schemas.microsoft.com/office/drawing/2014/main" id="{8F783BD2-D4E9-974B-8DF8-962F596E370F}"/>
                </a:ext>
              </a:extLst>
            </p:cNvPr>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126">
            <a:extLst>
              <a:ext uri="{FF2B5EF4-FFF2-40B4-BE49-F238E27FC236}">
                <a16:creationId xmlns:a16="http://schemas.microsoft.com/office/drawing/2014/main" id="{4B348358-60BE-504F-BF95-13DDBC1182DF}"/>
              </a:ext>
            </a:extLst>
          </p:cNvPr>
          <p:cNvGrpSpPr/>
          <p:nvPr/>
        </p:nvGrpSpPr>
        <p:grpSpPr>
          <a:xfrm>
            <a:off x="2886408" y="2255329"/>
            <a:ext cx="317500" cy="157483"/>
            <a:chOff x="6769100" y="1390650"/>
            <a:chExt cx="317500" cy="157483"/>
          </a:xfrm>
        </p:grpSpPr>
        <p:sp>
          <p:nvSpPr>
            <p:cNvPr id="31" name="正方形/長方形 30">
              <a:extLst>
                <a:ext uri="{FF2B5EF4-FFF2-40B4-BE49-F238E27FC236}">
                  <a16:creationId xmlns:a16="http://schemas.microsoft.com/office/drawing/2014/main" id="{FAD2A54D-60C7-424D-A8EC-B74F124E3B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a:extLst>
                <a:ext uri="{FF2B5EF4-FFF2-40B4-BE49-F238E27FC236}">
                  <a16:creationId xmlns:a16="http://schemas.microsoft.com/office/drawing/2014/main" id="{D8D02CDC-7DE4-294E-9408-C4A825E6CE1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a:extLst>
                <a:ext uri="{FF2B5EF4-FFF2-40B4-BE49-F238E27FC236}">
                  <a16:creationId xmlns:a16="http://schemas.microsoft.com/office/drawing/2014/main" id="{669F04B4-090F-CB4C-A342-7CDBCE6A1653}"/>
                </a:ext>
              </a:extLst>
            </p:cNvPr>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134">
            <a:extLst>
              <a:ext uri="{FF2B5EF4-FFF2-40B4-BE49-F238E27FC236}">
                <a16:creationId xmlns:a16="http://schemas.microsoft.com/office/drawing/2014/main" id="{97A6C81A-67D6-D249-9A87-78FBDBCF80FF}"/>
              </a:ext>
            </a:extLst>
          </p:cNvPr>
          <p:cNvGrpSpPr/>
          <p:nvPr/>
        </p:nvGrpSpPr>
        <p:grpSpPr>
          <a:xfrm>
            <a:off x="2886408" y="2431017"/>
            <a:ext cx="317500" cy="157483"/>
            <a:chOff x="6769100" y="1390650"/>
            <a:chExt cx="317500" cy="157483"/>
          </a:xfrm>
        </p:grpSpPr>
        <p:sp>
          <p:nvSpPr>
            <p:cNvPr id="35" name="正方形/長方形 34">
              <a:extLst>
                <a:ext uri="{FF2B5EF4-FFF2-40B4-BE49-F238E27FC236}">
                  <a16:creationId xmlns:a16="http://schemas.microsoft.com/office/drawing/2014/main" id="{A9FBB5A0-FE29-3542-9C24-1CF8111DA2B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a:extLst>
                <a:ext uri="{FF2B5EF4-FFF2-40B4-BE49-F238E27FC236}">
                  <a16:creationId xmlns:a16="http://schemas.microsoft.com/office/drawing/2014/main" id="{9482166E-46F5-E147-9CA2-DF2D7E5E7C0C}"/>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a:extLst>
                <a:ext uri="{FF2B5EF4-FFF2-40B4-BE49-F238E27FC236}">
                  <a16:creationId xmlns:a16="http://schemas.microsoft.com/office/drawing/2014/main" id="{4162E23A-9310-3343-A8DE-A5D80568737E}"/>
                </a:ext>
              </a:extLst>
            </p:cNvPr>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138">
            <a:extLst>
              <a:ext uri="{FF2B5EF4-FFF2-40B4-BE49-F238E27FC236}">
                <a16:creationId xmlns:a16="http://schemas.microsoft.com/office/drawing/2014/main" id="{82B5DE04-758D-F749-8ADB-9BCFBDD1F0AB}"/>
              </a:ext>
            </a:extLst>
          </p:cNvPr>
          <p:cNvGrpSpPr/>
          <p:nvPr/>
        </p:nvGrpSpPr>
        <p:grpSpPr>
          <a:xfrm>
            <a:off x="3237822" y="1877356"/>
            <a:ext cx="317500" cy="157483"/>
            <a:chOff x="6769100" y="1390650"/>
            <a:chExt cx="317500" cy="157483"/>
          </a:xfrm>
        </p:grpSpPr>
        <p:sp>
          <p:nvSpPr>
            <p:cNvPr id="39" name="正方形/長方形 38">
              <a:extLst>
                <a:ext uri="{FF2B5EF4-FFF2-40B4-BE49-F238E27FC236}">
                  <a16:creationId xmlns:a16="http://schemas.microsoft.com/office/drawing/2014/main" id="{ED2507B4-B3CA-6747-9949-3FCB62067EB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a:extLst>
                <a:ext uri="{FF2B5EF4-FFF2-40B4-BE49-F238E27FC236}">
                  <a16:creationId xmlns:a16="http://schemas.microsoft.com/office/drawing/2014/main" id="{A631D34C-3282-A74C-B917-8664AC1FB9F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a:extLst>
                <a:ext uri="{FF2B5EF4-FFF2-40B4-BE49-F238E27FC236}">
                  <a16:creationId xmlns:a16="http://schemas.microsoft.com/office/drawing/2014/main" id="{78AE643B-8142-524D-A823-2BB9E0F322AA}"/>
                </a:ext>
              </a:extLst>
            </p:cNvPr>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142">
            <a:extLst>
              <a:ext uri="{FF2B5EF4-FFF2-40B4-BE49-F238E27FC236}">
                <a16:creationId xmlns:a16="http://schemas.microsoft.com/office/drawing/2014/main" id="{C74C92FD-6CF4-C343-A1C0-0F8977E3BE52}"/>
              </a:ext>
            </a:extLst>
          </p:cNvPr>
          <p:cNvGrpSpPr/>
          <p:nvPr/>
        </p:nvGrpSpPr>
        <p:grpSpPr>
          <a:xfrm>
            <a:off x="3237822" y="2070818"/>
            <a:ext cx="317500" cy="157483"/>
            <a:chOff x="6769100" y="1390650"/>
            <a:chExt cx="317500" cy="157483"/>
          </a:xfrm>
        </p:grpSpPr>
        <p:sp>
          <p:nvSpPr>
            <p:cNvPr id="43" name="正方形/長方形 42">
              <a:extLst>
                <a:ext uri="{FF2B5EF4-FFF2-40B4-BE49-F238E27FC236}">
                  <a16:creationId xmlns:a16="http://schemas.microsoft.com/office/drawing/2014/main" id="{AE892EF2-8C25-6945-83C6-EF72462CFB7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a:extLst>
                <a:ext uri="{FF2B5EF4-FFF2-40B4-BE49-F238E27FC236}">
                  <a16:creationId xmlns:a16="http://schemas.microsoft.com/office/drawing/2014/main" id="{3FCC1913-8BBA-CC47-941B-2330F61CEB7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a:extLst>
                <a:ext uri="{FF2B5EF4-FFF2-40B4-BE49-F238E27FC236}">
                  <a16:creationId xmlns:a16="http://schemas.microsoft.com/office/drawing/2014/main" id="{37B5707A-759E-3D4C-8F45-160046DC026E}"/>
                </a:ext>
              </a:extLst>
            </p:cNvPr>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146">
            <a:extLst>
              <a:ext uri="{FF2B5EF4-FFF2-40B4-BE49-F238E27FC236}">
                <a16:creationId xmlns:a16="http://schemas.microsoft.com/office/drawing/2014/main" id="{109830D2-985F-F143-BC63-5AE65AD7549A}"/>
              </a:ext>
            </a:extLst>
          </p:cNvPr>
          <p:cNvGrpSpPr/>
          <p:nvPr/>
        </p:nvGrpSpPr>
        <p:grpSpPr>
          <a:xfrm>
            <a:off x="3237822" y="2252411"/>
            <a:ext cx="317500" cy="157483"/>
            <a:chOff x="6769100" y="1390650"/>
            <a:chExt cx="317500" cy="157483"/>
          </a:xfrm>
        </p:grpSpPr>
        <p:sp>
          <p:nvSpPr>
            <p:cNvPr id="47" name="正方形/長方形 46">
              <a:extLst>
                <a:ext uri="{FF2B5EF4-FFF2-40B4-BE49-F238E27FC236}">
                  <a16:creationId xmlns:a16="http://schemas.microsoft.com/office/drawing/2014/main" id="{D1788CBC-F925-6342-B2DB-66007E9CFF7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a:extLst>
                <a:ext uri="{FF2B5EF4-FFF2-40B4-BE49-F238E27FC236}">
                  <a16:creationId xmlns:a16="http://schemas.microsoft.com/office/drawing/2014/main" id="{11006C85-8C14-2C4D-925D-377CA2FA58ED}"/>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a:extLst>
                <a:ext uri="{FF2B5EF4-FFF2-40B4-BE49-F238E27FC236}">
                  <a16:creationId xmlns:a16="http://schemas.microsoft.com/office/drawing/2014/main" id="{84F4187E-A141-8A4F-8556-9B5126A334B1}"/>
                </a:ext>
              </a:extLst>
            </p:cNvPr>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154">
            <a:extLst>
              <a:ext uri="{FF2B5EF4-FFF2-40B4-BE49-F238E27FC236}">
                <a16:creationId xmlns:a16="http://schemas.microsoft.com/office/drawing/2014/main" id="{BD869316-E119-E74B-AE3C-4D0F9AB4243F}"/>
              </a:ext>
            </a:extLst>
          </p:cNvPr>
          <p:cNvGrpSpPr/>
          <p:nvPr/>
        </p:nvGrpSpPr>
        <p:grpSpPr>
          <a:xfrm>
            <a:off x="3237822" y="2428099"/>
            <a:ext cx="317500" cy="157483"/>
            <a:chOff x="6769100" y="1390650"/>
            <a:chExt cx="317500" cy="157483"/>
          </a:xfrm>
        </p:grpSpPr>
        <p:sp>
          <p:nvSpPr>
            <p:cNvPr id="51" name="正方形/長方形 50">
              <a:extLst>
                <a:ext uri="{FF2B5EF4-FFF2-40B4-BE49-F238E27FC236}">
                  <a16:creationId xmlns:a16="http://schemas.microsoft.com/office/drawing/2014/main" id="{EBF6459A-A452-BB47-9726-EE38166F7D9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a:extLst>
                <a:ext uri="{FF2B5EF4-FFF2-40B4-BE49-F238E27FC236}">
                  <a16:creationId xmlns:a16="http://schemas.microsoft.com/office/drawing/2014/main" id="{F3F44D41-67DD-4644-B869-7279E6B81DF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a:extLst>
                <a:ext uri="{FF2B5EF4-FFF2-40B4-BE49-F238E27FC236}">
                  <a16:creationId xmlns:a16="http://schemas.microsoft.com/office/drawing/2014/main" id="{73857252-8BC9-8245-B1F7-7D1807533390}"/>
                </a:ext>
              </a:extLst>
            </p:cNvPr>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158">
            <a:extLst>
              <a:ext uri="{FF2B5EF4-FFF2-40B4-BE49-F238E27FC236}">
                <a16:creationId xmlns:a16="http://schemas.microsoft.com/office/drawing/2014/main" id="{0CEAFB5F-BCEA-EA49-A0D0-605CA1E17D2C}"/>
              </a:ext>
            </a:extLst>
          </p:cNvPr>
          <p:cNvGrpSpPr/>
          <p:nvPr/>
        </p:nvGrpSpPr>
        <p:grpSpPr>
          <a:xfrm>
            <a:off x="3587084" y="1877356"/>
            <a:ext cx="317500" cy="157483"/>
            <a:chOff x="6769100" y="1390650"/>
            <a:chExt cx="317500" cy="157483"/>
          </a:xfrm>
        </p:grpSpPr>
        <p:sp>
          <p:nvSpPr>
            <p:cNvPr id="55" name="正方形/長方形 54">
              <a:extLst>
                <a:ext uri="{FF2B5EF4-FFF2-40B4-BE49-F238E27FC236}">
                  <a16:creationId xmlns:a16="http://schemas.microsoft.com/office/drawing/2014/main" id="{9EA96C2E-0E62-8F47-9A7C-6A327D28DFD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a:extLst>
                <a:ext uri="{FF2B5EF4-FFF2-40B4-BE49-F238E27FC236}">
                  <a16:creationId xmlns:a16="http://schemas.microsoft.com/office/drawing/2014/main" id="{37E42C29-29F8-1442-BF5C-C1972B65FF2F}"/>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a:extLst>
                <a:ext uri="{FF2B5EF4-FFF2-40B4-BE49-F238E27FC236}">
                  <a16:creationId xmlns:a16="http://schemas.microsoft.com/office/drawing/2014/main" id="{1D6A562E-35B5-934C-A56C-469C11ED59C7}"/>
                </a:ext>
              </a:extLst>
            </p:cNvPr>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162">
            <a:extLst>
              <a:ext uri="{FF2B5EF4-FFF2-40B4-BE49-F238E27FC236}">
                <a16:creationId xmlns:a16="http://schemas.microsoft.com/office/drawing/2014/main" id="{3CC5BECF-FD31-0649-904F-419C985002D4}"/>
              </a:ext>
            </a:extLst>
          </p:cNvPr>
          <p:cNvGrpSpPr/>
          <p:nvPr/>
        </p:nvGrpSpPr>
        <p:grpSpPr>
          <a:xfrm>
            <a:off x="3587084" y="2070818"/>
            <a:ext cx="317500" cy="157483"/>
            <a:chOff x="6769100" y="1390650"/>
            <a:chExt cx="317500" cy="157483"/>
          </a:xfrm>
        </p:grpSpPr>
        <p:sp>
          <p:nvSpPr>
            <p:cNvPr id="59" name="正方形/長方形 58">
              <a:extLst>
                <a:ext uri="{FF2B5EF4-FFF2-40B4-BE49-F238E27FC236}">
                  <a16:creationId xmlns:a16="http://schemas.microsoft.com/office/drawing/2014/main" id="{56D45654-1A72-0147-8C2D-F821A4B1931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a:extLst>
                <a:ext uri="{FF2B5EF4-FFF2-40B4-BE49-F238E27FC236}">
                  <a16:creationId xmlns:a16="http://schemas.microsoft.com/office/drawing/2014/main" id="{88313DDC-D38A-6340-BCDE-F6D6C3B6E57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a:extLst>
                <a:ext uri="{FF2B5EF4-FFF2-40B4-BE49-F238E27FC236}">
                  <a16:creationId xmlns:a16="http://schemas.microsoft.com/office/drawing/2014/main" id="{DD5A3D8C-FF5C-644D-A4BE-61396094F34B}"/>
                </a:ext>
              </a:extLst>
            </p:cNvPr>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166">
            <a:extLst>
              <a:ext uri="{FF2B5EF4-FFF2-40B4-BE49-F238E27FC236}">
                <a16:creationId xmlns:a16="http://schemas.microsoft.com/office/drawing/2014/main" id="{AB27D908-3068-B946-9283-15DC77429AE6}"/>
              </a:ext>
            </a:extLst>
          </p:cNvPr>
          <p:cNvGrpSpPr/>
          <p:nvPr/>
        </p:nvGrpSpPr>
        <p:grpSpPr>
          <a:xfrm>
            <a:off x="3587084" y="2252411"/>
            <a:ext cx="317500" cy="157483"/>
            <a:chOff x="6769100" y="1390650"/>
            <a:chExt cx="317500" cy="157483"/>
          </a:xfrm>
        </p:grpSpPr>
        <p:sp>
          <p:nvSpPr>
            <p:cNvPr id="63" name="正方形/長方形 62">
              <a:extLst>
                <a:ext uri="{FF2B5EF4-FFF2-40B4-BE49-F238E27FC236}">
                  <a16:creationId xmlns:a16="http://schemas.microsoft.com/office/drawing/2014/main" id="{C58FED7D-5F69-0E4E-BBE3-A11165819EC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a:extLst>
                <a:ext uri="{FF2B5EF4-FFF2-40B4-BE49-F238E27FC236}">
                  <a16:creationId xmlns:a16="http://schemas.microsoft.com/office/drawing/2014/main" id="{8AFE45D7-8A6C-DF49-A814-EE97CEB5492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a:extLst>
                <a:ext uri="{FF2B5EF4-FFF2-40B4-BE49-F238E27FC236}">
                  <a16:creationId xmlns:a16="http://schemas.microsoft.com/office/drawing/2014/main" id="{057C8699-B427-EC4A-A924-8327C7801A39}"/>
                </a:ext>
              </a:extLst>
            </p:cNvPr>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174">
            <a:extLst>
              <a:ext uri="{FF2B5EF4-FFF2-40B4-BE49-F238E27FC236}">
                <a16:creationId xmlns:a16="http://schemas.microsoft.com/office/drawing/2014/main" id="{E3F47AC1-EC72-BE4E-B2B4-BCA4584A3A7B}"/>
              </a:ext>
            </a:extLst>
          </p:cNvPr>
          <p:cNvGrpSpPr/>
          <p:nvPr/>
        </p:nvGrpSpPr>
        <p:grpSpPr>
          <a:xfrm>
            <a:off x="3587084" y="2428099"/>
            <a:ext cx="317500" cy="157483"/>
            <a:chOff x="6769100" y="1390650"/>
            <a:chExt cx="317500" cy="157483"/>
          </a:xfrm>
        </p:grpSpPr>
        <p:sp>
          <p:nvSpPr>
            <p:cNvPr id="67" name="正方形/長方形 66">
              <a:extLst>
                <a:ext uri="{FF2B5EF4-FFF2-40B4-BE49-F238E27FC236}">
                  <a16:creationId xmlns:a16="http://schemas.microsoft.com/office/drawing/2014/main" id="{6D67EBFF-BDAB-7943-BDD6-9E7D245CC50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a:extLst>
                <a:ext uri="{FF2B5EF4-FFF2-40B4-BE49-F238E27FC236}">
                  <a16:creationId xmlns:a16="http://schemas.microsoft.com/office/drawing/2014/main" id="{5B4FC2FA-2C08-2A4E-B6B5-686D5CF1C99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a:extLst>
                <a:ext uri="{FF2B5EF4-FFF2-40B4-BE49-F238E27FC236}">
                  <a16:creationId xmlns:a16="http://schemas.microsoft.com/office/drawing/2014/main" id="{E59887F4-8C30-1B44-AB26-655E24EEC55D}"/>
                </a:ext>
              </a:extLst>
            </p:cNvPr>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07" name="フローチャート: 磁気ディスク 106">
            <a:extLst>
              <a:ext uri="{FF2B5EF4-FFF2-40B4-BE49-F238E27FC236}">
                <a16:creationId xmlns:a16="http://schemas.microsoft.com/office/drawing/2014/main" id="{E1C9BD35-79DF-3744-A360-650C9C6FC041}"/>
              </a:ext>
            </a:extLst>
          </p:cNvPr>
          <p:cNvSpPr/>
          <p:nvPr/>
        </p:nvSpPr>
        <p:spPr>
          <a:xfrm>
            <a:off x="3963815" y="233072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8" name="フローチャート: 磁気ディスク 107">
            <a:extLst>
              <a:ext uri="{FF2B5EF4-FFF2-40B4-BE49-F238E27FC236}">
                <a16:creationId xmlns:a16="http://schemas.microsoft.com/office/drawing/2014/main" id="{68C4D2E3-4CC6-DC41-87DA-2B8ED40A5823}"/>
              </a:ext>
            </a:extLst>
          </p:cNvPr>
          <p:cNvSpPr/>
          <p:nvPr/>
        </p:nvSpPr>
        <p:spPr>
          <a:xfrm>
            <a:off x="3963815" y="210874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a:extLst>
              <a:ext uri="{FF2B5EF4-FFF2-40B4-BE49-F238E27FC236}">
                <a16:creationId xmlns:a16="http://schemas.microsoft.com/office/drawing/2014/main" id="{6DEA1675-4E11-3840-A65A-A43EE1C39BC2}"/>
              </a:ext>
            </a:extLst>
          </p:cNvPr>
          <p:cNvSpPr/>
          <p:nvPr/>
        </p:nvSpPr>
        <p:spPr>
          <a:xfrm>
            <a:off x="3963815" y="188501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フローチャート: 磁気ディスク 109">
            <a:extLst>
              <a:ext uri="{FF2B5EF4-FFF2-40B4-BE49-F238E27FC236}">
                <a16:creationId xmlns:a16="http://schemas.microsoft.com/office/drawing/2014/main" id="{2637716C-E7D8-544B-8524-8574FB555F16}"/>
              </a:ext>
            </a:extLst>
          </p:cNvPr>
          <p:cNvSpPr/>
          <p:nvPr/>
        </p:nvSpPr>
        <p:spPr>
          <a:xfrm>
            <a:off x="4384674" y="233072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1" name="フローチャート: 磁気ディスク 110">
            <a:extLst>
              <a:ext uri="{FF2B5EF4-FFF2-40B4-BE49-F238E27FC236}">
                <a16:creationId xmlns:a16="http://schemas.microsoft.com/office/drawing/2014/main" id="{32D04FC0-FE4A-A445-8282-569B7100EC6F}"/>
              </a:ext>
            </a:extLst>
          </p:cNvPr>
          <p:cNvSpPr/>
          <p:nvPr/>
        </p:nvSpPr>
        <p:spPr>
          <a:xfrm>
            <a:off x="4384674" y="210874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a:extLst>
              <a:ext uri="{FF2B5EF4-FFF2-40B4-BE49-F238E27FC236}">
                <a16:creationId xmlns:a16="http://schemas.microsoft.com/office/drawing/2014/main" id="{E1D281F6-1AF4-8842-8EF3-6258CEE5EE1C}"/>
              </a:ext>
            </a:extLst>
          </p:cNvPr>
          <p:cNvSpPr/>
          <p:nvPr/>
        </p:nvSpPr>
        <p:spPr>
          <a:xfrm>
            <a:off x="4384674" y="188501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a:extLst>
              <a:ext uri="{FF2B5EF4-FFF2-40B4-BE49-F238E27FC236}">
                <a16:creationId xmlns:a16="http://schemas.microsoft.com/office/drawing/2014/main" id="{26F99957-8423-5D4A-AB36-1AE88F508B30}"/>
              </a:ext>
            </a:extLst>
          </p:cNvPr>
          <p:cNvSpPr/>
          <p:nvPr/>
        </p:nvSpPr>
        <p:spPr>
          <a:xfrm>
            <a:off x="4805533" y="233072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フローチャート: 磁気ディスク 113">
            <a:extLst>
              <a:ext uri="{FF2B5EF4-FFF2-40B4-BE49-F238E27FC236}">
                <a16:creationId xmlns:a16="http://schemas.microsoft.com/office/drawing/2014/main" id="{C1591203-AE36-5144-A1BC-D9397992B994}"/>
              </a:ext>
            </a:extLst>
          </p:cNvPr>
          <p:cNvSpPr/>
          <p:nvPr/>
        </p:nvSpPr>
        <p:spPr>
          <a:xfrm>
            <a:off x="4805533" y="210874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5" name="フローチャート: 磁気ディスク 114">
            <a:extLst>
              <a:ext uri="{FF2B5EF4-FFF2-40B4-BE49-F238E27FC236}">
                <a16:creationId xmlns:a16="http://schemas.microsoft.com/office/drawing/2014/main" id="{62CAABB3-48CD-1745-A8AE-A5E5E3842BF6}"/>
              </a:ext>
            </a:extLst>
          </p:cNvPr>
          <p:cNvSpPr/>
          <p:nvPr/>
        </p:nvSpPr>
        <p:spPr>
          <a:xfrm>
            <a:off x="4805533" y="188501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a:extLst>
              <a:ext uri="{FF2B5EF4-FFF2-40B4-BE49-F238E27FC236}">
                <a16:creationId xmlns:a16="http://schemas.microsoft.com/office/drawing/2014/main" id="{EA2534BA-4C2F-174A-8A35-BD2EBC209A01}"/>
              </a:ext>
            </a:extLst>
          </p:cNvPr>
          <p:cNvSpPr/>
          <p:nvPr/>
        </p:nvSpPr>
        <p:spPr>
          <a:xfrm>
            <a:off x="2535913" y="1539032"/>
            <a:ext cx="1368672"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a:extLst>
              <a:ext uri="{FF2B5EF4-FFF2-40B4-BE49-F238E27FC236}">
                <a16:creationId xmlns:a16="http://schemas.microsoft.com/office/drawing/2014/main" id="{5E78C14E-CBCD-3748-8CED-CFEDD05A8A2D}"/>
              </a:ext>
            </a:extLst>
          </p:cNvPr>
          <p:cNvSpPr/>
          <p:nvPr/>
        </p:nvSpPr>
        <p:spPr>
          <a:xfrm>
            <a:off x="3963815" y="1544543"/>
            <a:ext cx="1216370"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21" name="テキスト ボックス 120">
            <a:extLst>
              <a:ext uri="{FF2B5EF4-FFF2-40B4-BE49-F238E27FC236}">
                <a16:creationId xmlns:a16="http://schemas.microsoft.com/office/drawing/2014/main" id="{1E01DEA4-6E66-E641-81FB-5CDA6652402B}"/>
              </a:ext>
            </a:extLst>
          </p:cNvPr>
          <p:cNvSpPr txBox="1"/>
          <p:nvPr/>
        </p:nvSpPr>
        <p:spPr>
          <a:xfrm>
            <a:off x="3716082" y="1008903"/>
            <a:ext cx="1723549" cy="400110"/>
          </a:xfrm>
          <a:prstGeom prst="rect">
            <a:avLst/>
          </a:prstGeom>
          <a:noFill/>
        </p:spPr>
        <p:txBody>
          <a:bodyPr wrap="none" rtlCol="0">
            <a:spAutoFit/>
          </a:bodyPr>
          <a:lstStyle/>
          <a:p>
            <a:r>
              <a:rPr lang="ja-JP" altLang="en-US" sz="2000">
                <a:solidFill>
                  <a:schemeClr val="tx1">
                    <a:lumMod val="50000"/>
                    <a:lumOff val="50000"/>
                  </a:schemeClr>
                </a:solidFill>
                <a:latin typeface="Meiryo" charset="-128"/>
                <a:ea typeface="Meiryo" charset="-128"/>
                <a:cs typeface="Meiryo" charset="-128"/>
              </a:rPr>
              <a:t>システム</a:t>
            </a:r>
            <a:r>
              <a:rPr lang="ja-JP" altLang="en-US" sz="2000" dirty="0">
                <a:solidFill>
                  <a:schemeClr val="tx1">
                    <a:lumMod val="50000"/>
                    <a:lumOff val="50000"/>
                  </a:schemeClr>
                </a:solidFill>
                <a:latin typeface="Meiryo" charset="-128"/>
                <a:ea typeface="Meiryo" charset="-128"/>
                <a:cs typeface="Meiryo" charset="-128"/>
              </a:rPr>
              <a:t>資源</a:t>
            </a:r>
            <a:endParaRPr kumimoji="1" lang="ja-JP" altLang="en-US" sz="2000" dirty="0">
              <a:solidFill>
                <a:schemeClr val="tx1">
                  <a:lumMod val="50000"/>
                  <a:lumOff val="50000"/>
                </a:schemeClr>
              </a:solidFill>
              <a:latin typeface="Meiryo" charset="-128"/>
              <a:ea typeface="Meiryo" charset="-128"/>
              <a:cs typeface="Meiryo" charset="-128"/>
            </a:endParaRPr>
          </a:p>
        </p:txBody>
      </p:sp>
      <p:sp>
        <p:nvSpPr>
          <p:cNvPr id="123" name="正方形/長方形 122">
            <a:extLst>
              <a:ext uri="{FF2B5EF4-FFF2-40B4-BE49-F238E27FC236}">
                <a16:creationId xmlns:a16="http://schemas.microsoft.com/office/drawing/2014/main" id="{6D099619-06EC-1541-A5B7-CB95030AD5A8}"/>
              </a:ext>
            </a:extLst>
          </p:cNvPr>
          <p:cNvSpPr/>
          <p:nvPr/>
        </p:nvSpPr>
        <p:spPr>
          <a:xfrm>
            <a:off x="5244244"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a:extLst>
              <a:ext uri="{FF2B5EF4-FFF2-40B4-BE49-F238E27FC236}">
                <a16:creationId xmlns:a16="http://schemas.microsoft.com/office/drawing/2014/main" id="{3218A0E3-1C43-394F-BC05-DDE544B2EF35}"/>
              </a:ext>
            </a:extLst>
          </p:cNvPr>
          <p:cNvSpPr/>
          <p:nvPr/>
        </p:nvSpPr>
        <p:spPr>
          <a:xfrm>
            <a:off x="5244244"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a:extLst>
              <a:ext uri="{FF2B5EF4-FFF2-40B4-BE49-F238E27FC236}">
                <a16:creationId xmlns:a16="http://schemas.microsoft.com/office/drawing/2014/main" id="{45F058E1-3DEA-484A-83AE-40EBF442606A}"/>
              </a:ext>
            </a:extLst>
          </p:cNvPr>
          <p:cNvSpPr/>
          <p:nvPr/>
        </p:nvSpPr>
        <p:spPr>
          <a:xfrm>
            <a:off x="5244244"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a:extLst>
              <a:ext uri="{FF2B5EF4-FFF2-40B4-BE49-F238E27FC236}">
                <a16:creationId xmlns:a16="http://schemas.microsoft.com/office/drawing/2014/main" id="{C0FC288D-3CB3-434D-BD4B-2252E04D0057}"/>
              </a:ext>
            </a:extLst>
          </p:cNvPr>
          <p:cNvSpPr/>
          <p:nvPr/>
        </p:nvSpPr>
        <p:spPr>
          <a:xfrm>
            <a:off x="5244244"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a:extLst>
              <a:ext uri="{FF2B5EF4-FFF2-40B4-BE49-F238E27FC236}">
                <a16:creationId xmlns:a16="http://schemas.microsoft.com/office/drawing/2014/main" id="{0AD2976A-40E3-1247-A407-0363E6435AEA}"/>
              </a:ext>
            </a:extLst>
          </p:cNvPr>
          <p:cNvSpPr/>
          <p:nvPr/>
        </p:nvSpPr>
        <p:spPr>
          <a:xfrm>
            <a:off x="5597239"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a:extLst>
              <a:ext uri="{FF2B5EF4-FFF2-40B4-BE49-F238E27FC236}">
                <a16:creationId xmlns:a16="http://schemas.microsoft.com/office/drawing/2014/main" id="{4892598D-6199-DA45-B6E3-BD5C1DD1A1C6}"/>
              </a:ext>
            </a:extLst>
          </p:cNvPr>
          <p:cNvSpPr/>
          <p:nvPr/>
        </p:nvSpPr>
        <p:spPr>
          <a:xfrm>
            <a:off x="5597239"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a:extLst>
              <a:ext uri="{FF2B5EF4-FFF2-40B4-BE49-F238E27FC236}">
                <a16:creationId xmlns:a16="http://schemas.microsoft.com/office/drawing/2014/main" id="{0AC238D8-59A8-9F41-9762-93A580F9A25C}"/>
              </a:ext>
            </a:extLst>
          </p:cNvPr>
          <p:cNvSpPr/>
          <p:nvPr/>
        </p:nvSpPr>
        <p:spPr>
          <a:xfrm>
            <a:off x="5597239"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a:extLst>
              <a:ext uri="{FF2B5EF4-FFF2-40B4-BE49-F238E27FC236}">
                <a16:creationId xmlns:a16="http://schemas.microsoft.com/office/drawing/2014/main" id="{48BA2AF4-D1E4-8647-A9AC-E9FC8FDB65CD}"/>
              </a:ext>
            </a:extLst>
          </p:cNvPr>
          <p:cNvSpPr/>
          <p:nvPr/>
        </p:nvSpPr>
        <p:spPr>
          <a:xfrm>
            <a:off x="5597239"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a:extLst>
              <a:ext uri="{FF2B5EF4-FFF2-40B4-BE49-F238E27FC236}">
                <a16:creationId xmlns:a16="http://schemas.microsoft.com/office/drawing/2014/main" id="{0811D1E8-F147-2F4B-993A-86DB8DE72D37}"/>
              </a:ext>
            </a:extLst>
          </p:cNvPr>
          <p:cNvSpPr/>
          <p:nvPr/>
        </p:nvSpPr>
        <p:spPr>
          <a:xfrm>
            <a:off x="5950947"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a:extLst>
              <a:ext uri="{FF2B5EF4-FFF2-40B4-BE49-F238E27FC236}">
                <a16:creationId xmlns:a16="http://schemas.microsoft.com/office/drawing/2014/main" id="{A4F48232-DB20-D640-A825-8B06910DEA75}"/>
              </a:ext>
            </a:extLst>
          </p:cNvPr>
          <p:cNvSpPr/>
          <p:nvPr/>
        </p:nvSpPr>
        <p:spPr>
          <a:xfrm>
            <a:off x="5950947"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a:extLst>
              <a:ext uri="{FF2B5EF4-FFF2-40B4-BE49-F238E27FC236}">
                <a16:creationId xmlns:a16="http://schemas.microsoft.com/office/drawing/2014/main" id="{9A8E9959-AC2E-4C4D-A523-1ADA8853D648}"/>
              </a:ext>
            </a:extLst>
          </p:cNvPr>
          <p:cNvSpPr/>
          <p:nvPr/>
        </p:nvSpPr>
        <p:spPr>
          <a:xfrm>
            <a:off x="5950947"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a:extLst>
              <a:ext uri="{FF2B5EF4-FFF2-40B4-BE49-F238E27FC236}">
                <a16:creationId xmlns:a16="http://schemas.microsoft.com/office/drawing/2014/main" id="{8C3E4B6C-1904-6F4F-9499-1EF03C2779E7}"/>
              </a:ext>
            </a:extLst>
          </p:cNvPr>
          <p:cNvSpPr/>
          <p:nvPr/>
        </p:nvSpPr>
        <p:spPr>
          <a:xfrm>
            <a:off x="5950947"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a:extLst>
              <a:ext uri="{FF2B5EF4-FFF2-40B4-BE49-F238E27FC236}">
                <a16:creationId xmlns:a16="http://schemas.microsoft.com/office/drawing/2014/main" id="{5511A073-F294-D947-A668-C23681CA214E}"/>
              </a:ext>
            </a:extLst>
          </p:cNvPr>
          <p:cNvSpPr/>
          <p:nvPr/>
        </p:nvSpPr>
        <p:spPr>
          <a:xfrm>
            <a:off x="6303942" y="189746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a:extLst>
              <a:ext uri="{FF2B5EF4-FFF2-40B4-BE49-F238E27FC236}">
                <a16:creationId xmlns:a16="http://schemas.microsoft.com/office/drawing/2014/main" id="{322B4C1B-DB65-A54D-B901-6B860737646A}"/>
              </a:ext>
            </a:extLst>
          </p:cNvPr>
          <p:cNvSpPr/>
          <p:nvPr/>
        </p:nvSpPr>
        <p:spPr>
          <a:xfrm>
            <a:off x="6303942" y="20909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a:extLst>
              <a:ext uri="{FF2B5EF4-FFF2-40B4-BE49-F238E27FC236}">
                <a16:creationId xmlns:a16="http://schemas.microsoft.com/office/drawing/2014/main" id="{E14070EA-1DED-DF48-9F06-91D60AC136DA}"/>
              </a:ext>
            </a:extLst>
          </p:cNvPr>
          <p:cNvSpPr/>
          <p:nvPr/>
        </p:nvSpPr>
        <p:spPr>
          <a:xfrm>
            <a:off x="6303942" y="227251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a:extLst>
              <a:ext uri="{FF2B5EF4-FFF2-40B4-BE49-F238E27FC236}">
                <a16:creationId xmlns:a16="http://schemas.microsoft.com/office/drawing/2014/main" id="{D60A1188-59EC-AB41-BD23-53BFAFAD59BE}"/>
              </a:ext>
            </a:extLst>
          </p:cNvPr>
          <p:cNvSpPr/>
          <p:nvPr/>
        </p:nvSpPr>
        <p:spPr>
          <a:xfrm>
            <a:off x="6303942" y="244820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a:extLst>
              <a:ext uri="{FF2B5EF4-FFF2-40B4-BE49-F238E27FC236}">
                <a16:creationId xmlns:a16="http://schemas.microsoft.com/office/drawing/2014/main" id="{59E45A36-9134-7040-BDC5-A8F6D16506BA}"/>
              </a:ext>
            </a:extLst>
          </p:cNvPr>
          <p:cNvSpPr/>
          <p:nvPr/>
        </p:nvSpPr>
        <p:spPr>
          <a:xfrm>
            <a:off x="5239415" y="1541442"/>
            <a:ext cx="1382027"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ネットワーク機器</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a:extLst>
              <a:ext uri="{FF2B5EF4-FFF2-40B4-BE49-F238E27FC236}">
                <a16:creationId xmlns:a16="http://schemas.microsoft.com/office/drawing/2014/main" id="{3C0F70A9-CC29-334F-BB9B-576B223BA81A}"/>
              </a:ext>
            </a:extLst>
          </p:cNvPr>
          <p:cNvSpPr/>
          <p:nvPr/>
        </p:nvSpPr>
        <p:spPr>
          <a:xfrm>
            <a:off x="1791838" y="4507209"/>
            <a:ext cx="1817688" cy="1660644"/>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角丸四角形 160">
            <a:extLst>
              <a:ext uri="{FF2B5EF4-FFF2-40B4-BE49-F238E27FC236}">
                <a16:creationId xmlns:a16="http://schemas.microsoft.com/office/drawing/2014/main" id="{81E83913-2B54-BC4E-B1AB-1ABC9A8F0DD8}"/>
              </a:ext>
            </a:extLst>
          </p:cNvPr>
          <p:cNvSpPr/>
          <p:nvPr/>
        </p:nvSpPr>
        <p:spPr>
          <a:xfrm>
            <a:off x="2237972" y="503467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64" name="図形グループ 309">
            <a:extLst>
              <a:ext uri="{FF2B5EF4-FFF2-40B4-BE49-F238E27FC236}">
                <a16:creationId xmlns:a16="http://schemas.microsoft.com/office/drawing/2014/main" id="{03308611-7A7A-7948-B8DD-277DABD90C1B}"/>
              </a:ext>
            </a:extLst>
          </p:cNvPr>
          <p:cNvGrpSpPr/>
          <p:nvPr/>
        </p:nvGrpSpPr>
        <p:grpSpPr>
          <a:xfrm>
            <a:off x="2237972" y="5680452"/>
            <a:ext cx="317500" cy="157483"/>
            <a:chOff x="6769100" y="1390650"/>
            <a:chExt cx="317500" cy="157483"/>
          </a:xfrm>
        </p:grpSpPr>
        <p:sp>
          <p:nvSpPr>
            <p:cNvPr id="165" name="正方形/長方形 164">
              <a:extLst>
                <a:ext uri="{FF2B5EF4-FFF2-40B4-BE49-F238E27FC236}">
                  <a16:creationId xmlns:a16="http://schemas.microsoft.com/office/drawing/2014/main" id="{4CA6DEE9-6322-9B41-8307-0E2C495AF52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a:extLst>
                <a:ext uri="{FF2B5EF4-FFF2-40B4-BE49-F238E27FC236}">
                  <a16:creationId xmlns:a16="http://schemas.microsoft.com/office/drawing/2014/main" id="{4735CDE2-3063-B24A-A50C-92A5670A94F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a:extLst>
                <a:ext uri="{FF2B5EF4-FFF2-40B4-BE49-F238E27FC236}">
                  <a16:creationId xmlns:a16="http://schemas.microsoft.com/office/drawing/2014/main" id="{7D345B38-130F-6A44-868B-06CF2A56DE40}"/>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330">
            <a:extLst>
              <a:ext uri="{FF2B5EF4-FFF2-40B4-BE49-F238E27FC236}">
                <a16:creationId xmlns:a16="http://schemas.microsoft.com/office/drawing/2014/main" id="{7598E947-728D-8344-BFE5-E22EA0E7DCC3}"/>
              </a:ext>
            </a:extLst>
          </p:cNvPr>
          <p:cNvGrpSpPr/>
          <p:nvPr/>
        </p:nvGrpSpPr>
        <p:grpSpPr>
          <a:xfrm>
            <a:off x="2237972" y="5873914"/>
            <a:ext cx="317500" cy="157483"/>
            <a:chOff x="6769100" y="1390650"/>
            <a:chExt cx="317500" cy="157483"/>
          </a:xfrm>
        </p:grpSpPr>
        <p:sp>
          <p:nvSpPr>
            <p:cNvPr id="169" name="正方形/長方形 168">
              <a:extLst>
                <a:ext uri="{FF2B5EF4-FFF2-40B4-BE49-F238E27FC236}">
                  <a16:creationId xmlns:a16="http://schemas.microsoft.com/office/drawing/2014/main" id="{6545AA49-B146-904B-B900-672F0C3FC8B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a:extLst>
                <a:ext uri="{FF2B5EF4-FFF2-40B4-BE49-F238E27FC236}">
                  <a16:creationId xmlns:a16="http://schemas.microsoft.com/office/drawing/2014/main" id="{D20A6566-5636-CE46-BD31-551010B68B0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a:extLst>
                <a:ext uri="{FF2B5EF4-FFF2-40B4-BE49-F238E27FC236}">
                  <a16:creationId xmlns:a16="http://schemas.microsoft.com/office/drawing/2014/main" id="{0501173F-B85F-5540-982E-A88595A9D2EC}"/>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339">
            <a:extLst>
              <a:ext uri="{FF2B5EF4-FFF2-40B4-BE49-F238E27FC236}">
                <a16:creationId xmlns:a16="http://schemas.microsoft.com/office/drawing/2014/main" id="{ACBA3558-A161-704F-B842-2BBF070257A7}"/>
              </a:ext>
            </a:extLst>
          </p:cNvPr>
          <p:cNvGrpSpPr/>
          <p:nvPr/>
        </p:nvGrpSpPr>
        <p:grpSpPr>
          <a:xfrm>
            <a:off x="2608226" y="5682993"/>
            <a:ext cx="317500" cy="157483"/>
            <a:chOff x="6769100" y="1390650"/>
            <a:chExt cx="317500" cy="157483"/>
          </a:xfrm>
        </p:grpSpPr>
        <p:sp>
          <p:nvSpPr>
            <p:cNvPr id="173" name="正方形/長方形 172">
              <a:extLst>
                <a:ext uri="{FF2B5EF4-FFF2-40B4-BE49-F238E27FC236}">
                  <a16:creationId xmlns:a16="http://schemas.microsoft.com/office/drawing/2014/main" id="{D0603443-66D2-654C-AD51-9E73C8451F2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a:extLst>
                <a:ext uri="{FF2B5EF4-FFF2-40B4-BE49-F238E27FC236}">
                  <a16:creationId xmlns:a16="http://schemas.microsoft.com/office/drawing/2014/main" id="{0B6DE915-1607-DD45-94B6-D155B9ADA2B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a:extLst>
                <a:ext uri="{FF2B5EF4-FFF2-40B4-BE49-F238E27FC236}">
                  <a16:creationId xmlns:a16="http://schemas.microsoft.com/office/drawing/2014/main" id="{23324291-6DCC-3244-BCA1-CCD574CA39A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355">
            <a:extLst>
              <a:ext uri="{FF2B5EF4-FFF2-40B4-BE49-F238E27FC236}">
                <a16:creationId xmlns:a16="http://schemas.microsoft.com/office/drawing/2014/main" id="{51D60B9D-A33E-484C-980A-1721873F6BA0}"/>
              </a:ext>
            </a:extLst>
          </p:cNvPr>
          <p:cNvGrpSpPr/>
          <p:nvPr/>
        </p:nvGrpSpPr>
        <p:grpSpPr>
          <a:xfrm>
            <a:off x="2608226" y="5876455"/>
            <a:ext cx="317500" cy="157483"/>
            <a:chOff x="6769100" y="1390650"/>
            <a:chExt cx="317500" cy="157483"/>
          </a:xfrm>
        </p:grpSpPr>
        <p:sp>
          <p:nvSpPr>
            <p:cNvPr id="177" name="正方形/長方形 176">
              <a:extLst>
                <a:ext uri="{FF2B5EF4-FFF2-40B4-BE49-F238E27FC236}">
                  <a16:creationId xmlns:a16="http://schemas.microsoft.com/office/drawing/2014/main" id="{DF355094-99C9-424E-8BF7-2CAEC19CCF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a:extLst>
                <a:ext uri="{FF2B5EF4-FFF2-40B4-BE49-F238E27FC236}">
                  <a16:creationId xmlns:a16="http://schemas.microsoft.com/office/drawing/2014/main" id="{22EBF582-F130-9E45-A711-A778D660DBF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a:extLst>
                <a:ext uri="{FF2B5EF4-FFF2-40B4-BE49-F238E27FC236}">
                  <a16:creationId xmlns:a16="http://schemas.microsoft.com/office/drawing/2014/main" id="{76D684CB-B558-104B-8BE7-12CCABE79443}"/>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0" name="フローチャート: 磁気ディスク 179">
            <a:extLst>
              <a:ext uri="{FF2B5EF4-FFF2-40B4-BE49-F238E27FC236}">
                <a16:creationId xmlns:a16="http://schemas.microsoft.com/office/drawing/2014/main" id="{B19062BB-319E-1948-8C0F-4DAB51EDB03F}"/>
              </a:ext>
            </a:extLst>
          </p:cNvPr>
          <p:cNvSpPr/>
          <p:nvPr/>
        </p:nvSpPr>
        <p:spPr>
          <a:xfrm>
            <a:off x="3039699" y="570098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82" name="図形グループ 369">
            <a:extLst>
              <a:ext uri="{FF2B5EF4-FFF2-40B4-BE49-F238E27FC236}">
                <a16:creationId xmlns:a16="http://schemas.microsoft.com/office/drawing/2014/main" id="{1111BE66-4EB0-2F4F-BF53-6F04F80545EA}"/>
              </a:ext>
            </a:extLst>
          </p:cNvPr>
          <p:cNvGrpSpPr/>
          <p:nvPr/>
        </p:nvGrpSpPr>
        <p:grpSpPr>
          <a:xfrm>
            <a:off x="1956230" y="4752097"/>
            <a:ext cx="457588" cy="387786"/>
            <a:chOff x="758730" y="3198675"/>
            <a:chExt cx="806939" cy="688305"/>
          </a:xfrm>
        </p:grpSpPr>
        <p:sp>
          <p:nvSpPr>
            <p:cNvPr id="183" name="正方形/長方形 182">
              <a:extLst>
                <a:ext uri="{FF2B5EF4-FFF2-40B4-BE49-F238E27FC236}">
                  <a16:creationId xmlns:a16="http://schemas.microsoft.com/office/drawing/2014/main" id="{9175FFDB-5467-2941-A148-A77CD6F5C4A3}"/>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角丸四角形 183">
              <a:extLst>
                <a:ext uri="{FF2B5EF4-FFF2-40B4-BE49-F238E27FC236}">
                  <a16:creationId xmlns:a16="http://schemas.microsoft.com/office/drawing/2014/main" id="{147094A9-9FD3-C942-9088-A56B60C94DDD}"/>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角丸四角形 184">
              <a:extLst>
                <a:ext uri="{FF2B5EF4-FFF2-40B4-BE49-F238E27FC236}">
                  <a16:creationId xmlns:a16="http://schemas.microsoft.com/office/drawing/2014/main" id="{42C93574-1A4E-7644-9A94-5D63AADD9143}"/>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台形 185">
              <a:extLst>
                <a:ext uri="{FF2B5EF4-FFF2-40B4-BE49-F238E27FC236}">
                  <a16:creationId xmlns:a16="http://schemas.microsoft.com/office/drawing/2014/main" id="{F4F07672-8359-5949-A154-7363FFE76963}"/>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379">
            <a:extLst>
              <a:ext uri="{FF2B5EF4-FFF2-40B4-BE49-F238E27FC236}">
                <a16:creationId xmlns:a16="http://schemas.microsoft.com/office/drawing/2014/main" id="{278B2A58-4874-644B-97CE-3EA265978881}"/>
              </a:ext>
            </a:extLst>
          </p:cNvPr>
          <p:cNvGrpSpPr/>
          <p:nvPr/>
        </p:nvGrpSpPr>
        <p:grpSpPr>
          <a:xfrm>
            <a:off x="2086350" y="4862082"/>
            <a:ext cx="150692" cy="345179"/>
            <a:chOff x="1946324" y="4125162"/>
            <a:chExt cx="969964" cy="2007872"/>
          </a:xfrm>
        </p:grpSpPr>
        <p:sp>
          <p:nvSpPr>
            <p:cNvPr id="188" name="円/楕円 187">
              <a:extLst>
                <a:ext uri="{FF2B5EF4-FFF2-40B4-BE49-F238E27FC236}">
                  <a16:creationId xmlns:a16="http://schemas.microsoft.com/office/drawing/2014/main" id="{E90ABBD3-2A59-E14A-A2D7-86557659240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a:extLst>
                <a:ext uri="{FF2B5EF4-FFF2-40B4-BE49-F238E27FC236}">
                  <a16:creationId xmlns:a16="http://schemas.microsoft.com/office/drawing/2014/main" id="{792C6CC1-9F5D-C848-8493-EDADBEEC7C1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図形グループ 390">
            <a:extLst>
              <a:ext uri="{FF2B5EF4-FFF2-40B4-BE49-F238E27FC236}">
                <a16:creationId xmlns:a16="http://schemas.microsoft.com/office/drawing/2014/main" id="{538A05B8-27F0-6240-8D97-783F14EDD8E6}"/>
              </a:ext>
            </a:extLst>
          </p:cNvPr>
          <p:cNvGrpSpPr/>
          <p:nvPr/>
        </p:nvGrpSpPr>
        <p:grpSpPr>
          <a:xfrm>
            <a:off x="1956230" y="5216421"/>
            <a:ext cx="457588" cy="387786"/>
            <a:chOff x="758730" y="3198675"/>
            <a:chExt cx="806939" cy="688305"/>
          </a:xfrm>
        </p:grpSpPr>
        <p:sp>
          <p:nvSpPr>
            <p:cNvPr id="191" name="正方形/長方形 190">
              <a:extLst>
                <a:ext uri="{FF2B5EF4-FFF2-40B4-BE49-F238E27FC236}">
                  <a16:creationId xmlns:a16="http://schemas.microsoft.com/office/drawing/2014/main" id="{BD6A1E7F-A00A-9D42-A332-B942A0EB2386}"/>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角丸四角形 191">
              <a:extLst>
                <a:ext uri="{FF2B5EF4-FFF2-40B4-BE49-F238E27FC236}">
                  <a16:creationId xmlns:a16="http://schemas.microsoft.com/office/drawing/2014/main" id="{97C6CB94-822E-C54F-9F23-D9D0F39D2C59}"/>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角丸四角形 192">
              <a:extLst>
                <a:ext uri="{FF2B5EF4-FFF2-40B4-BE49-F238E27FC236}">
                  <a16:creationId xmlns:a16="http://schemas.microsoft.com/office/drawing/2014/main" id="{47026E00-2927-A042-9017-3130E172F0C8}"/>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台形 193">
              <a:extLst>
                <a:ext uri="{FF2B5EF4-FFF2-40B4-BE49-F238E27FC236}">
                  <a16:creationId xmlns:a16="http://schemas.microsoft.com/office/drawing/2014/main" id="{703635E1-7AF5-234D-985D-9A91B694B73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5" name="図形グループ 395">
            <a:extLst>
              <a:ext uri="{FF2B5EF4-FFF2-40B4-BE49-F238E27FC236}">
                <a16:creationId xmlns:a16="http://schemas.microsoft.com/office/drawing/2014/main" id="{8BFC16A1-5D7A-024E-AE1E-E7CD43ABAE14}"/>
              </a:ext>
            </a:extLst>
          </p:cNvPr>
          <p:cNvGrpSpPr/>
          <p:nvPr/>
        </p:nvGrpSpPr>
        <p:grpSpPr>
          <a:xfrm>
            <a:off x="2086350" y="5304839"/>
            <a:ext cx="150692" cy="345179"/>
            <a:chOff x="1946324" y="4125162"/>
            <a:chExt cx="969964" cy="2007872"/>
          </a:xfrm>
        </p:grpSpPr>
        <p:sp>
          <p:nvSpPr>
            <p:cNvPr id="196" name="円/楕円 195">
              <a:extLst>
                <a:ext uri="{FF2B5EF4-FFF2-40B4-BE49-F238E27FC236}">
                  <a16:creationId xmlns:a16="http://schemas.microsoft.com/office/drawing/2014/main" id="{5F5919BC-9270-8242-8B37-1B39BBB1623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フローチャート: 論理積ゲート 196">
              <a:extLst>
                <a:ext uri="{FF2B5EF4-FFF2-40B4-BE49-F238E27FC236}">
                  <a16:creationId xmlns:a16="http://schemas.microsoft.com/office/drawing/2014/main" id="{BD853BD8-9609-6C4C-AD13-6C5B7FCFA99B}"/>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8" name="図形グループ 399">
            <a:extLst>
              <a:ext uri="{FF2B5EF4-FFF2-40B4-BE49-F238E27FC236}">
                <a16:creationId xmlns:a16="http://schemas.microsoft.com/office/drawing/2014/main" id="{8F5E591E-3BB3-C34E-B90E-2059998BFA8B}"/>
              </a:ext>
            </a:extLst>
          </p:cNvPr>
          <p:cNvGrpSpPr/>
          <p:nvPr/>
        </p:nvGrpSpPr>
        <p:grpSpPr>
          <a:xfrm>
            <a:off x="3024065" y="4735231"/>
            <a:ext cx="370254" cy="367267"/>
            <a:chOff x="2667295" y="1059799"/>
            <a:chExt cx="681672" cy="722281"/>
          </a:xfrm>
        </p:grpSpPr>
        <p:sp>
          <p:nvSpPr>
            <p:cNvPr id="199" name="角丸四角形 198">
              <a:extLst>
                <a:ext uri="{FF2B5EF4-FFF2-40B4-BE49-F238E27FC236}">
                  <a16:creationId xmlns:a16="http://schemas.microsoft.com/office/drawing/2014/main" id="{998B1DFF-6057-2F4D-ABEB-5C979DF33C04}"/>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0" name="図 199">
              <a:extLst>
                <a:ext uri="{FF2B5EF4-FFF2-40B4-BE49-F238E27FC236}">
                  <a16:creationId xmlns:a16="http://schemas.microsoft.com/office/drawing/2014/main" id="{45DD4A8F-85AC-4D49-A532-7EA89F8F698E}"/>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01" name="図形グループ 402">
            <a:extLst>
              <a:ext uri="{FF2B5EF4-FFF2-40B4-BE49-F238E27FC236}">
                <a16:creationId xmlns:a16="http://schemas.microsoft.com/office/drawing/2014/main" id="{5AD8D7AF-CA6F-2948-A3D3-4EDA6D6B1ECE}"/>
              </a:ext>
            </a:extLst>
          </p:cNvPr>
          <p:cNvGrpSpPr/>
          <p:nvPr/>
        </p:nvGrpSpPr>
        <p:grpSpPr>
          <a:xfrm>
            <a:off x="3135366" y="4827002"/>
            <a:ext cx="150692" cy="345179"/>
            <a:chOff x="1946324" y="4125162"/>
            <a:chExt cx="969964" cy="2007872"/>
          </a:xfrm>
        </p:grpSpPr>
        <p:sp>
          <p:nvSpPr>
            <p:cNvPr id="202" name="円/楕円 201">
              <a:extLst>
                <a:ext uri="{FF2B5EF4-FFF2-40B4-BE49-F238E27FC236}">
                  <a16:creationId xmlns:a16="http://schemas.microsoft.com/office/drawing/2014/main" id="{D02AB631-BA71-F949-8721-78C2CD98F091}"/>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a:extLst>
                <a:ext uri="{FF2B5EF4-FFF2-40B4-BE49-F238E27FC236}">
                  <a16:creationId xmlns:a16="http://schemas.microsoft.com/office/drawing/2014/main" id="{EFAEB385-9CB3-E94E-A32C-6476B32DBC92}"/>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テキスト ボックス 203">
            <a:extLst>
              <a:ext uri="{FF2B5EF4-FFF2-40B4-BE49-F238E27FC236}">
                <a16:creationId xmlns:a16="http://schemas.microsoft.com/office/drawing/2014/main" id="{084B3CDE-56B5-274B-8F73-17C4DDE5A59E}"/>
              </a:ext>
            </a:extLst>
          </p:cNvPr>
          <p:cNvSpPr txBox="1"/>
          <p:nvPr/>
        </p:nvSpPr>
        <p:spPr>
          <a:xfrm>
            <a:off x="1856105" y="4517795"/>
            <a:ext cx="1688283" cy="215444"/>
          </a:xfrm>
          <a:prstGeom prst="rect">
            <a:avLst/>
          </a:prstGeom>
          <a:noFill/>
        </p:spPr>
        <p:txBody>
          <a:bodyPr wrap="none" rtlCol="0">
            <a:spAutoFit/>
          </a:bodyPr>
          <a:lstStyle/>
          <a:p>
            <a:pPr algn="ctr"/>
            <a:r>
              <a:rPr kumimoji="1" lang="ja-JP" altLang="en-US" sz="800">
                <a:solidFill>
                  <a:srgbClr val="009051"/>
                </a:solidFill>
              </a:rPr>
              <a:t>必要とされるシステム（機能）構成</a:t>
            </a:r>
            <a:r>
              <a:rPr kumimoji="1" lang="en-US" altLang="ja-JP" sz="800" dirty="0">
                <a:solidFill>
                  <a:srgbClr val="009051"/>
                </a:solidFill>
              </a:rPr>
              <a:t>A</a:t>
            </a:r>
            <a:endParaRPr kumimoji="1" lang="ja-JP" altLang="en-US" sz="800" dirty="0">
              <a:solidFill>
                <a:srgbClr val="009051"/>
              </a:solidFill>
            </a:endParaRPr>
          </a:p>
        </p:txBody>
      </p:sp>
      <p:sp>
        <p:nvSpPr>
          <p:cNvPr id="205" name="正方形/長方形 204">
            <a:extLst>
              <a:ext uri="{FF2B5EF4-FFF2-40B4-BE49-F238E27FC236}">
                <a16:creationId xmlns:a16="http://schemas.microsoft.com/office/drawing/2014/main" id="{75B85B31-97F9-EB46-B104-A3A0AFB94BD8}"/>
              </a:ext>
            </a:extLst>
          </p:cNvPr>
          <p:cNvSpPr/>
          <p:nvPr/>
        </p:nvSpPr>
        <p:spPr>
          <a:xfrm>
            <a:off x="3663161" y="4507209"/>
            <a:ext cx="1817688" cy="166064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角丸四角形 205">
            <a:extLst>
              <a:ext uri="{FF2B5EF4-FFF2-40B4-BE49-F238E27FC236}">
                <a16:creationId xmlns:a16="http://schemas.microsoft.com/office/drawing/2014/main" id="{94A84DF7-2376-C244-88D8-84A11D81EDBC}"/>
              </a:ext>
            </a:extLst>
          </p:cNvPr>
          <p:cNvSpPr/>
          <p:nvPr/>
        </p:nvSpPr>
        <p:spPr>
          <a:xfrm>
            <a:off x="4109295" y="503467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9" name="図形グループ 309">
            <a:extLst>
              <a:ext uri="{FF2B5EF4-FFF2-40B4-BE49-F238E27FC236}">
                <a16:creationId xmlns:a16="http://schemas.microsoft.com/office/drawing/2014/main" id="{667AC410-B37A-D143-B3DF-E675574ACE75}"/>
              </a:ext>
            </a:extLst>
          </p:cNvPr>
          <p:cNvGrpSpPr/>
          <p:nvPr/>
        </p:nvGrpSpPr>
        <p:grpSpPr>
          <a:xfrm>
            <a:off x="4109295" y="5680452"/>
            <a:ext cx="317500" cy="157483"/>
            <a:chOff x="6769100" y="1390650"/>
            <a:chExt cx="317500" cy="157483"/>
          </a:xfrm>
        </p:grpSpPr>
        <p:sp>
          <p:nvSpPr>
            <p:cNvPr id="210" name="正方形/長方形 209">
              <a:extLst>
                <a:ext uri="{FF2B5EF4-FFF2-40B4-BE49-F238E27FC236}">
                  <a16:creationId xmlns:a16="http://schemas.microsoft.com/office/drawing/2014/main" id="{5774F459-C1ED-3349-A11F-E8EEB348BC8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a:extLst>
                <a:ext uri="{FF2B5EF4-FFF2-40B4-BE49-F238E27FC236}">
                  <a16:creationId xmlns:a16="http://schemas.microsoft.com/office/drawing/2014/main" id="{24CC79F3-C738-6B45-A493-B839257F4B4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2" name="直線コネクタ 211">
              <a:extLst>
                <a:ext uri="{FF2B5EF4-FFF2-40B4-BE49-F238E27FC236}">
                  <a16:creationId xmlns:a16="http://schemas.microsoft.com/office/drawing/2014/main" id="{E2713978-838E-2F4E-869D-9A7026CF3C01}"/>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3" name="図形グループ 330">
            <a:extLst>
              <a:ext uri="{FF2B5EF4-FFF2-40B4-BE49-F238E27FC236}">
                <a16:creationId xmlns:a16="http://schemas.microsoft.com/office/drawing/2014/main" id="{DEDC1A42-2012-144C-A399-9F435C174058}"/>
              </a:ext>
            </a:extLst>
          </p:cNvPr>
          <p:cNvGrpSpPr/>
          <p:nvPr/>
        </p:nvGrpSpPr>
        <p:grpSpPr>
          <a:xfrm>
            <a:off x="4109295" y="5873914"/>
            <a:ext cx="317500" cy="157483"/>
            <a:chOff x="6769100" y="1390650"/>
            <a:chExt cx="317500" cy="157483"/>
          </a:xfrm>
        </p:grpSpPr>
        <p:sp>
          <p:nvSpPr>
            <p:cNvPr id="214" name="正方形/長方形 213">
              <a:extLst>
                <a:ext uri="{FF2B5EF4-FFF2-40B4-BE49-F238E27FC236}">
                  <a16:creationId xmlns:a16="http://schemas.microsoft.com/office/drawing/2014/main" id="{A0AAACA9-30FA-8149-A174-BD8AC82A39B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円/楕円 214">
              <a:extLst>
                <a:ext uri="{FF2B5EF4-FFF2-40B4-BE49-F238E27FC236}">
                  <a16:creationId xmlns:a16="http://schemas.microsoft.com/office/drawing/2014/main" id="{71A9EF6F-E54D-6942-87E8-8A837012835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6" name="直線コネクタ 215">
              <a:extLst>
                <a:ext uri="{FF2B5EF4-FFF2-40B4-BE49-F238E27FC236}">
                  <a16:creationId xmlns:a16="http://schemas.microsoft.com/office/drawing/2014/main" id="{C361C438-D3C4-0B43-98F6-809C93E76416}"/>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18" name="正方形/長方形 217">
            <a:extLst>
              <a:ext uri="{FF2B5EF4-FFF2-40B4-BE49-F238E27FC236}">
                <a16:creationId xmlns:a16="http://schemas.microsoft.com/office/drawing/2014/main" id="{F67BC021-F951-3F47-8FF1-F1328B28608F}"/>
              </a:ext>
            </a:extLst>
          </p:cNvPr>
          <p:cNvSpPr/>
          <p:nvPr/>
        </p:nvSpPr>
        <p:spPr>
          <a:xfrm>
            <a:off x="4479549" y="568299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1" name="図形グループ 355">
            <a:extLst>
              <a:ext uri="{FF2B5EF4-FFF2-40B4-BE49-F238E27FC236}">
                <a16:creationId xmlns:a16="http://schemas.microsoft.com/office/drawing/2014/main" id="{1DC8BAC9-EC75-D849-86CF-4F74B5D95E00}"/>
              </a:ext>
            </a:extLst>
          </p:cNvPr>
          <p:cNvGrpSpPr/>
          <p:nvPr/>
        </p:nvGrpSpPr>
        <p:grpSpPr>
          <a:xfrm>
            <a:off x="4479549" y="5876455"/>
            <a:ext cx="317500" cy="157483"/>
            <a:chOff x="6769100" y="1390650"/>
            <a:chExt cx="317500" cy="157483"/>
          </a:xfrm>
        </p:grpSpPr>
        <p:sp>
          <p:nvSpPr>
            <p:cNvPr id="222" name="正方形/長方形 221">
              <a:extLst>
                <a:ext uri="{FF2B5EF4-FFF2-40B4-BE49-F238E27FC236}">
                  <a16:creationId xmlns:a16="http://schemas.microsoft.com/office/drawing/2014/main" id="{C40AE678-5CC3-A140-8CC9-B432EB60A49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円/楕円 222">
              <a:extLst>
                <a:ext uri="{FF2B5EF4-FFF2-40B4-BE49-F238E27FC236}">
                  <a16:creationId xmlns:a16="http://schemas.microsoft.com/office/drawing/2014/main" id="{CC5A10C8-3448-264C-BF9A-82CFEB3CC08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4" name="直線コネクタ 223">
              <a:extLst>
                <a:ext uri="{FF2B5EF4-FFF2-40B4-BE49-F238E27FC236}">
                  <a16:creationId xmlns:a16="http://schemas.microsoft.com/office/drawing/2014/main" id="{A6C73A6B-E26B-B244-A37D-B5AD592ED80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5" name="フローチャート: 磁気ディスク 224">
            <a:extLst>
              <a:ext uri="{FF2B5EF4-FFF2-40B4-BE49-F238E27FC236}">
                <a16:creationId xmlns:a16="http://schemas.microsoft.com/office/drawing/2014/main" id="{4983F381-706E-F34D-8E8D-2EB5B897FE09}"/>
              </a:ext>
            </a:extLst>
          </p:cNvPr>
          <p:cNvSpPr/>
          <p:nvPr/>
        </p:nvSpPr>
        <p:spPr>
          <a:xfrm>
            <a:off x="4911022" y="570098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27" name="図形グループ 369">
            <a:extLst>
              <a:ext uri="{FF2B5EF4-FFF2-40B4-BE49-F238E27FC236}">
                <a16:creationId xmlns:a16="http://schemas.microsoft.com/office/drawing/2014/main" id="{0C3AA906-E4E7-9D4B-9D42-C88C9A981697}"/>
              </a:ext>
            </a:extLst>
          </p:cNvPr>
          <p:cNvGrpSpPr/>
          <p:nvPr/>
        </p:nvGrpSpPr>
        <p:grpSpPr>
          <a:xfrm>
            <a:off x="3827553" y="4752097"/>
            <a:ext cx="457588" cy="387786"/>
            <a:chOff x="758730" y="3198675"/>
            <a:chExt cx="806939" cy="688305"/>
          </a:xfrm>
        </p:grpSpPr>
        <p:sp>
          <p:nvSpPr>
            <p:cNvPr id="228" name="正方形/長方形 227">
              <a:extLst>
                <a:ext uri="{FF2B5EF4-FFF2-40B4-BE49-F238E27FC236}">
                  <a16:creationId xmlns:a16="http://schemas.microsoft.com/office/drawing/2014/main" id="{1F18D136-208A-8F4C-A738-80895F97D3B8}"/>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角丸四角形 228">
              <a:extLst>
                <a:ext uri="{FF2B5EF4-FFF2-40B4-BE49-F238E27FC236}">
                  <a16:creationId xmlns:a16="http://schemas.microsoft.com/office/drawing/2014/main" id="{2354D863-782E-624A-A7A0-8F1538C219C3}"/>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角丸四角形 229">
              <a:extLst>
                <a:ext uri="{FF2B5EF4-FFF2-40B4-BE49-F238E27FC236}">
                  <a16:creationId xmlns:a16="http://schemas.microsoft.com/office/drawing/2014/main" id="{D6A52EAA-DD4B-9648-A8B9-58763B7682F6}"/>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台形 230">
              <a:extLst>
                <a:ext uri="{FF2B5EF4-FFF2-40B4-BE49-F238E27FC236}">
                  <a16:creationId xmlns:a16="http://schemas.microsoft.com/office/drawing/2014/main" id="{AE55D988-2155-EA49-846D-50B579C6C578}"/>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2" name="図形グループ 379">
            <a:extLst>
              <a:ext uri="{FF2B5EF4-FFF2-40B4-BE49-F238E27FC236}">
                <a16:creationId xmlns:a16="http://schemas.microsoft.com/office/drawing/2014/main" id="{A66D9D09-D7D6-5148-9A53-B4291CA39DF1}"/>
              </a:ext>
            </a:extLst>
          </p:cNvPr>
          <p:cNvGrpSpPr/>
          <p:nvPr/>
        </p:nvGrpSpPr>
        <p:grpSpPr>
          <a:xfrm>
            <a:off x="3957673" y="4862082"/>
            <a:ext cx="150692" cy="345179"/>
            <a:chOff x="1946324" y="4125162"/>
            <a:chExt cx="969964" cy="2007872"/>
          </a:xfrm>
        </p:grpSpPr>
        <p:sp>
          <p:nvSpPr>
            <p:cNvPr id="233" name="円/楕円 232">
              <a:extLst>
                <a:ext uri="{FF2B5EF4-FFF2-40B4-BE49-F238E27FC236}">
                  <a16:creationId xmlns:a16="http://schemas.microsoft.com/office/drawing/2014/main" id="{19115E26-812C-4243-A76A-E0A18F7E058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フローチャート: 論理積ゲート 233">
              <a:extLst>
                <a:ext uri="{FF2B5EF4-FFF2-40B4-BE49-F238E27FC236}">
                  <a16:creationId xmlns:a16="http://schemas.microsoft.com/office/drawing/2014/main" id="{B6F10130-2AB4-484E-A408-D7DE2537D9D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5" name="図形グループ 390">
            <a:extLst>
              <a:ext uri="{FF2B5EF4-FFF2-40B4-BE49-F238E27FC236}">
                <a16:creationId xmlns:a16="http://schemas.microsoft.com/office/drawing/2014/main" id="{30FDE3F9-B920-1A4A-AF08-45713ECD6BCE}"/>
              </a:ext>
            </a:extLst>
          </p:cNvPr>
          <p:cNvGrpSpPr/>
          <p:nvPr/>
        </p:nvGrpSpPr>
        <p:grpSpPr>
          <a:xfrm>
            <a:off x="4347945" y="4755852"/>
            <a:ext cx="457588" cy="387786"/>
            <a:chOff x="758730" y="3198675"/>
            <a:chExt cx="806939" cy="688305"/>
          </a:xfrm>
        </p:grpSpPr>
        <p:sp>
          <p:nvSpPr>
            <p:cNvPr id="236" name="正方形/長方形 235">
              <a:extLst>
                <a:ext uri="{FF2B5EF4-FFF2-40B4-BE49-F238E27FC236}">
                  <a16:creationId xmlns:a16="http://schemas.microsoft.com/office/drawing/2014/main" id="{FC1968AB-08B3-2945-8E0F-1245683F3B52}"/>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角丸四角形 236">
              <a:extLst>
                <a:ext uri="{FF2B5EF4-FFF2-40B4-BE49-F238E27FC236}">
                  <a16:creationId xmlns:a16="http://schemas.microsoft.com/office/drawing/2014/main" id="{F16BCBC1-1956-1A43-95FB-96B5677F4C56}"/>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角丸四角形 237">
              <a:extLst>
                <a:ext uri="{FF2B5EF4-FFF2-40B4-BE49-F238E27FC236}">
                  <a16:creationId xmlns:a16="http://schemas.microsoft.com/office/drawing/2014/main" id="{D07494B0-A798-734C-8AF9-B60228A57354}"/>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9" name="台形 238">
              <a:extLst>
                <a:ext uri="{FF2B5EF4-FFF2-40B4-BE49-F238E27FC236}">
                  <a16:creationId xmlns:a16="http://schemas.microsoft.com/office/drawing/2014/main" id="{5D191C1B-951D-B94E-A5B8-7EDBD52CD24F}"/>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0" name="図形グループ 395">
            <a:extLst>
              <a:ext uri="{FF2B5EF4-FFF2-40B4-BE49-F238E27FC236}">
                <a16:creationId xmlns:a16="http://schemas.microsoft.com/office/drawing/2014/main" id="{56107B76-D1A3-6C45-A2F5-1B34D3530F6F}"/>
              </a:ext>
            </a:extLst>
          </p:cNvPr>
          <p:cNvGrpSpPr/>
          <p:nvPr/>
        </p:nvGrpSpPr>
        <p:grpSpPr>
          <a:xfrm>
            <a:off x="4479549" y="4860940"/>
            <a:ext cx="150692" cy="345179"/>
            <a:chOff x="1946324" y="4125162"/>
            <a:chExt cx="969964" cy="2007872"/>
          </a:xfrm>
        </p:grpSpPr>
        <p:sp>
          <p:nvSpPr>
            <p:cNvPr id="241" name="円/楕円 240">
              <a:extLst>
                <a:ext uri="{FF2B5EF4-FFF2-40B4-BE49-F238E27FC236}">
                  <a16:creationId xmlns:a16="http://schemas.microsoft.com/office/drawing/2014/main" id="{E094BD90-25B7-1C43-82FE-F834BB55C28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フローチャート: 論理積ゲート 241">
              <a:extLst>
                <a:ext uri="{FF2B5EF4-FFF2-40B4-BE49-F238E27FC236}">
                  <a16:creationId xmlns:a16="http://schemas.microsoft.com/office/drawing/2014/main" id="{BCB3EBA6-3718-E549-B567-8DDD838960F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3" name="図形グループ 399">
            <a:extLst>
              <a:ext uri="{FF2B5EF4-FFF2-40B4-BE49-F238E27FC236}">
                <a16:creationId xmlns:a16="http://schemas.microsoft.com/office/drawing/2014/main" id="{F29878BE-3B96-834C-9508-DE9A49E07FB3}"/>
              </a:ext>
            </a:extLst>
          </p:cNvPr>
          <p:cNvGrpSpPr/>
          <p:nvPr/>
        </p:nvGrpSpPr>
        <p:grpSpPr>
          <a:xfrm>
            <a:off x="4895388" y="4735231"/>
            <a:ext cx="370254" cy="367267"/>
            <a:chOff x="2667295" y="1059799"/>
            <a:chExt cx="681672" cy="722281"/>
          </a:xfrm>
        </p:grpSpPr>
        <p:sp>
          <p:nvSpPr>
            <p:cNvPr id="244" name="角丸四角形 243">
              <a:extLst>
                <a:ext uri="{FF2B5EF4-FFF2-40B4-BE49-F238E27FC236}">
                  <a16:creationId xmlns:a16="http://schemas.microsoft.com/office/drawing/2014/main" id="{6965200F-8297-FA45-8EF3-36758FB1AE41}"/>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45" name="図 244">
              <a:extLst>
                <a:ext uri="{FF2B5EF4-FFF2-40B4-BE49-F238E27FC236}">
                  <a16:creationId xmlns:a16="http://schemas.microsoft.com/office/drawing/2014/main" id="{41AFF710-D6E1-7840-ACCC-BB3691A67AC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46" name="図形グループ 402">
            <a:extLst>
              <a:ext uri="{FF2B5EF4-FFF2-40B4-BE49-F238E27FC236}">
                <a16:creationId xmlns:a16="http://schemas.microsoft.com/office/drawing/2014/main" id="{34E7D15E-B254-184C-9F1F-5DF27A46CEC2}"/>
              </a:ext>
            </a:extLst>
          </p:cNvPr>
          <p:cNvGrpSpPr/>
          <p:nvPr/>
        </p:nvGrpSpPr>
        <p:grpSpPr>
          <a:xfrm>
            <a:off x="4992859" y="4834117"/>
            <a:ext cx="150692" cy="345179"/>
            <a:chOff x="1946324" y="4125162"/>
            <a:chExt cx="969964" cy="2007872"/>
          </a:xfrm>
        </p:grpSpPr>
        <p:sp>
          <p:nvSpPr>
            <p:cNvPr id="247" name="円/楕円 246">
              <a:extLst>
                <a:ext uri="{FF2B5EF4-FFF2-40B4-BE49-F238E27FC236}">
                  <a16:creationId xmlns:a16="http://schemas.microsoft.com/office/drawing/2014/main" id="{89A34418-950A-7D49-B2F5-BF7F1673DA0B}"/>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a:extLst>
                <a:ext uri="{FF2B5EF4-FFF2-40B4-BE49-F238E27FC236}">
                  <a16:creationId xmlns:a16="http://schemas.microsoft.com/office/drawing/2014/main" id="{BDB2CA98-45E2-8040-BC9A-D6C4CA3A196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9" name="テキスト ボックス 248">
            <a:extLst>
              <a:ext uri="{FF2B5EF4-FFF2-40B4-BE49-F238E27FC236}">
                <a16:creationId xmlns:a16="http://schemas.microsoft.com/office/drawing/2014/main" id="{6F4B301B-A5D2-C54A-8EA5-6DEF1714D0E0}"/>
              </a:ext>
            </a:extLst>
          </p:cNvPr>
          <p:cNvSpPr txBox="1"/>
          <p:nvPr/>
        </p:nvSpPr>
        <p:spPr>
          <a:xfrm>
            <a:off x="3729027" y="4517795"/>
            <a:ext cx="1685077" cy="215444"/>
          </a:xfrm>
          <a:prstGeom prst="rect">
            <a:avLst/>
          </a:prstGeom>
          <a:noFill/>
        </p:spPr>
        <p:txBody>
          <a:bodyPr wrap="none" rtlCol="0">
            <a:spAutoFit/>
          </a:bodyPr>
          <a:lstStyle/>
          <a:p>
            <a:pPr algn="ctr"/>
            <a:r>
              <a:rPr lang="ja-JP" altLang="en-US" sz="800">
                <a:solidFill>
                  <a:srgbClr val="0432FF"/>
                </a:solidFill>
              </a:rPr>
              <a:t>必要とされるシステム（機能）構成</a:t>
            </a:r>
            <a:r>
              <a:rPr lang="en-US" altLang="ja-JP" sz="800" dirty="0">
                <a:solidFill>
                  <a:srgbClr val="0432FF"/>
                </a:solidFill>
              </a:rPr>
              <a:t>B</a:t>
            </a:r>
            <a:endParaRPr lang="ja-JP" altLang="en-US" sz="800" dirty="0">
              <a:solidFill>
                <a:srgbClr val="0432FF"/>
              </a:solidFill>
            </a:endParaRPr>
          </a:p>
        </p:txBody>
      </p:sp>
      <p:sp>
        <p:nvSpPr>
          <p:cNvPr id="250" name="正方形/長方形 249">
            <a:extLst>
              <a:ext uri="{FF2B5EF4-FFF2-40B4-BE49-F238E27FC236}">
                <a16:creationId xmlns:a16="http://schemas.microsoft.com/office/drawing/2014/main" id="{10E6678C-C3E4-AF41-BF41-1CDC122B8651}"/>
              </a:ext>
            </a:extLst>
          </p:cNvPr>
          <p:cNvSpPr/>
          <p:nvPr/>
        </p:nvSpPr>
        <p:spPr>
          <a:xfrm>
            <a:off x="5531103" y="4507209"/>
            <a:ext cx="1817688" cy="166064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角丸四角形 250">
            <a:extLst>
              <a:ext uri="{FF2B5EF4-FFF2-40B4-BE49-F238E27FC236}">
                <a16:creationId xmlns:a16="http://schemas.microsoft.com/office/drawing/2014/main" id="{AC9D5C19-34AD-894A-89D7-50A9B001E067}"/>
              </a:ext>
            </a:extLst>
          </p:cNvPr>
          <p:cNvSpPr/>
          <p:nvPr/>
        </p:nvSpPr>
        <p:spPr>
          <a:xfrm>
            <a:off x="5977237" y="503467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54" name="図形グループ 309">
            <a:extLst>
              <a:ext uri="{FF2B5EF4-FFF2-40B4-BE49-F238E27FC236}">
                <a16:creationId xmlns:a16="http://schemas.microsoft.com/office/drawing/2014/main" id="{BF686FAC-4281-0A42-89DA-857862F35BB5}"/>
              </a:ext>
            </a:extLst>
          </p:cNvPr>
          <p:cNvGrpSpPr/>
          <p:nvPr/>
        </p:nvGrpSpPr>
        <p:grpSpPr>
          <a:xfrm>
            <a:off x="5977237" y="5680452"/>
            <a:ext cx="317500" cy="157483"/>
            <a:chOff x="6769100" y="1390650"/>
            <a:chExt cx="317500" cy="157483"/>
          </a:xfrm>
        </p:grpSpPr>
        <p:sp>
          <p:nvSpPr>
            <p:cNvPr id="255" name="正方形/長方形 254">
              <a:extLst>
                <a:ext uri="{FF2B5EF4-FFF2-40B4-BE49-F238E27FC236}">
                  <a16:creationId xmlns:a16="http://schemas.microsoft.com/office/drawing/2014/main" id="{CE795BB5-2F61-584A-8395-EBC18EB9AC2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円/楕円 255">
              <a:extLst>
                <a:ext uri="{FF2B5EF4-FFF2-40B4-BE49-F238E27FC236}">
                  <a16:creationId xmlns:a16="http://schemas.microsoft.com/office/drawing/2014/main" id="{F3E42F8C-40FF-3D43-B661-EF6FA0A8D0C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7" name="直線コネクタ 256">
              <a:extLst>
                <a:ext uri="{FF2B5EF4-FFF2-40B4-BE49-F238E27FC236}">
                  <a16:creationId xmlns:a16="http://schemas.microsoft.com/office/drawing/2014/main" id="{0C2152CE-4EE7-764F-8585-5939D429FEE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8" name="図形グループ 330">
            <a:extLst>
              <a:ext uri="{FF2B5EF4-FFF2-40B4-BE49-F238E27FC236}">
                <a16:creationId xmlns:a16="http://schemas.microsoft.com/office/drawing/2014/main" id="{4341029C-6D45-8046-8671-BFEFEC8EF0D9}"/>
              </a:ext>
            </a:extLst>
          </p:cNvPr>
          <p:cNvGrpSpPr/>
          <p:nvPr/>
        </p:nvGrpSpPr>
        <p:grpSpPr>
          <a:xfrm>
            <a:off x="5977237" y="5873914"/>
            <a:ext cx="317500" cy="157483"/>
            <a:chOff x="6769100" y="1390650"/>
            <a:chExt cx="317500" cy="157483"/>
          </a:xfrm>
        </p:grpSpPr>
        <p:sp>
          <p:nvSpPr>
            <p:cNvPr id="259" name="正方形/長方形 258">
              <a:extLst>
                <a:ext uri="{FF2B5EF4-FFF2-40B4-BE49-F238E27FC236}">
                  <a16:creationId xmlns:a16="http://schemas.microsoft.com/office/drawing/2014/main" id="{B92B648D-33BE-4A4F-9083-39AF6B69704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円/楕円 259">
              <a:extLst>
                <a:ext uri="{FF2B5EF4-FFF2-40B4-BE49-F238E27FC236}">
                  <a16:creationId xmlns:a16="http://schemas.microsoft.com/office/drawing/2014/main" id="{A58DC8B8-BD50-544A-96FC-92F32600119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1" name="直線コネクタ 260">
              <a:extLst>
                <a:ext uri="{FF2B5EF4-FFF2-40B4-BE49-F238E27FC236}">
                  <a16:creationId xmlns:a16="http://schemas.microsoft.com/office/drawing/2014/main" id="{622EF356-DD06-144C-A75B-FF7A9F38B3C4}"/>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0" name="フローチャート: 磁気ディスク 269">
            <a:extLst>
              <a:ext uri="{FF2B5EF4-FFF2-40B4-BE49-F238E27FC236}">
                <a16:creationId xmlns:a16="http://schemas.microsoft.com/office/drawing/2014/main" id="{84DB7772-7334-A644-9045-0ADA97236BDE}"/>
              </a:ext>
            </a:extLst>
          </p:cNvPr>
          <p:cNvSpPr/>
          <p:nvPr/>
        </p:nvSpPr>
        <p:spPr>
          <a:xfrm>
            <a:off x="6778964" y="570098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72" name="図形グループ 369">
            <a:extLst>
              <a:ext uri="{FF2B5EF4-FFF2-40B4-BE49-F238E27FC236}">
                <a16:creationId xmlns:a16="http://schemas.microsoft.com/office/drawing/2014/main" id="{8CE66DA0-4615-9547-8F8B-5EB9B79D000D}"/>
              </a:ext>
            </a:extLst>
          </p:cNvPr>
          <p:cNvGrpSpPr/>
          <p:nvPr/>
        </p:nvGrpSpPr>
        <p:grpSpPr>
          <a:xfrm>
            <a:off x="5695495" y="4752097"/>
            <a:ext cx="457588" cy="387786"/>
            <a:chOff x="758730" y="3198675"/>
            <a:chExt cx="806939" cy="688305"/>
          </a:xfrm>
        </p:grpSpPr>
        <p:sp>
          <p:nvSpPr>
            <p:cNvPr id="273" name="正方形/長方形 272">
              <a:extLst>
                <a:ext uri="{FF2B5EF4-FFF2-40B4-BE49-F238E27FC236}">
                  <a16:creationId xmlns:a16="http://schemas.microsoft.com/office/drawing/2014/main" id="{8C67F434-1793-7B44-A8DD-1462977EC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角丸四角形 273">
              <a:extLst>
                <a:ext uri="{FF2B5EF4-FFF2-40B4-BE49-F238E27FC236}">
                  <a16:creationId xmlns:a16="http://schemas.microsoft.com/office/drawing/2014/main" id="{DA62728C-51DF-4446-9C28-F0A9EF0A1158}"/>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5" name="角丸四角形 274">
              <a:extLst>
                <a:ext uri="{FF2B5EF4-FFF2-40B4-BE49-F238E27FC236}">
                  <a16:creationId xmlns:a16="http://schemas.microsoft.com/office/drawing/2014/main" id="{6F955373-ADA6-7A48-AC12-F8421817661A}"/>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 name="台形 275">
              <a:extLst>
                <a:ext uri="{FF2B5EF4-FFF2-40B4-BE49-F238E27FC236}">
                  <a16:creationId xmlns:a16="http://schemas.microsoft.com/office/drawing/2014/main" id="{7BA50E2D-C0A0-F643-925C-BF23685191E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7" name="図形グループ 379">
            <a:extLst>
              <a:ext uri="{FF2B5EF4-FFF2-40B4-BE49-F238E27FC236}">
                <a16:creationId xmlns:a16="http://schemas.microsoft.com/office/drawing/2014/main" id="{8798E2DE-92FF-B543-A4D5-D6585E175AAC}"/>
              </a:ext>
            </a:extLst>
          </p:cNvPr>
          <p:cNvGrpSpPr/>
          <p:nvPr/>
        </p:nvGrpSpPr>
        <p:grpSpPr>
          <a:xfrm>
            <a:off x="5825615" y="4862082"/>
            <a:ext cx="150692" cy="345179"/>
            <a:chOff x="1946324" y="4125162"/>
            <a:chExt cx="969964" cy="2007872"/>
          </a:xfrm>
        </p:grpSpPr>
        <p:sp>
          <p:nvSpPr>
            <p:cNvPr id="278" name="円/楕円 277">
              <a:extLst>
                <a:ext uri="{FF2B5EF4-FFF2-40B4-BE49-F238E27FC236}">
                  <a16:creationId xmlns:a16="http://schemas.microsoft.com/office/drawing/2014/main" id="{CFF9AB1A-7CE4-3E4A-8087-B01DB8A3A933}"/>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フローチャート: 論理積ゲート 278">
              <a:extLst>
                <a:ext uri="{FF2B5EF4-FFF2-40B4-BE49-F238E27FC236}">
                  <a16:creationId xmlns:a16="http://schemas.microsoft.com/office/drawing/2014/main" id="{0F84A711-D73C-F742-ADD7-E5F7A03BD49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0" name="図形グループ 390">
            <a:extLst>
              <a:ext uri="{FF2B5EF4-FFF2-40B4-BE49-F238E27FC236}">
                <a16:creationId xmlns:a16="http://schemas.microsoft.com/office/drawing/2014/main" id="{2DC3563F-A6D2-954B-A371-A910784C7A1F}"/>
              </a:ext>
            </a:extLst>
          </p:cNvPr>
          <p:cNvGrpSpPr/>
          <p:nvPr/>
        </p:nvGrpSpPr>
        <p:grpSpPr>
          <a:xfrm>
            <a:off x="5695495" y="5216421"/>
            <a:ext cx="457588" cy="387786"/>
            <a:chOff x="758730" y="3198675"/>
            <a:chExt cx="806939" cy="688305"/>
          </a:xfrm>
        </p:grpSpPr>
        <p:sp>
          <p:nvSpPr>
            <p:cNvPr id="281" name="正方形/長方形 280">
              <a:extLst>
                <a:ext uri="{FF2B5EF4-FFF2-40B4-BE49-F238E27FC236}">
                  <a16:creationId xmlns:a16="http://schemas.microsoft.com/office/drawing/2014/main" id="{36A906F8-82B9-0540-9DEC-A5F0129A70EA}"/>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角丸四角形 281">
              <a:extLst>
                <a:ext uri="{FF2B5EF4-FFF2-40B4-BE49-F238E27FC236}">
                  <a16:creationId xmlns:a16="http://schemas.microsoft.com/office/drawing/2014/main" id="{40E50B58-93CC-8F40-8D41-D5832641B5CE}"/>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角丸四角形 282">
              <a:extLst>
                <a:ext uri="{FF2B5EF4-FFF2-40B4-BE49-F238E27FC236}">
                  <a16:creationId xmlns:a16="http://schemas.microsoft.com/office/drawing/2014/main" id="{CBF596AF-4D9E-D147-B140-195A17A8DA6B}"/>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台形 283">
              <a:extLst>
                <a:ext uri="{FF2B5EF4-FFF2-40B4-BE49-F238E27FC236}">
                  <a16:creationId xmlns:a16="http://schemas.microsoft.com/office/drawing/2014/main" id="{AF1FAF35-4333-F54B-BB32-CC6C811B4AC7}"/>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5" name="図形グループ 395">
            <a:extLst>
              <a:ext uri="{FF2B5EF4-FFF2-40B4-BE49-F238E27FC236}">
                <a16:creationId xmlns:a16="http://schemas.microsoft.com/office/drawing/2014/main" id="{A0670D6B-4A79-9243-8BE2-E0B555AD37EF}"/>
              </a:ext>
            </a:extLst>
          </p:cNvPr>
          <p:cNvGrpSpPr/>
          <p:nvPr/>
        </p:nvGrpSpPr>
        <p:grpSpPr>
          <a:xfrm>
            <a:off x="5825615" y="5304839"/>
            <a:ext cx="150692" cy="345179"/>
            <a:chOff x="1946324" y="4125162"/>
            <a:chExt cx="969964" cy="2007872"/>
          </a:xfrm>
        </p:grpSpPr>
        <p:sp>
          <p:nvSpPr>
            <p:cNvPr id="286" name="円/楕円 285">
              <a:extLst>
                <a:ext uri="{FF2B5EF4-FFF2-40B4-BE49-F238E27FC236}">
                  <a16:creationId xmlns:a16="http://schemas.microsoft.com/office/drawing/2014/main" id="{884B143F-5D97-6F43-9DBB-8289348351F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フローチャート: 論理積ゲート 286">
              <a:extLst>
                <a:ext uri="{FF2B5EF4-FFF2-40B4-BE49-F238E27FC236}">
                  <a16:creationId xmlns:a16="http://schemas.microsoft.com/office/drawing/2014/main" id="{C5794C65-E181-3845-B455-1EC7FDACF60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8" name="図形グループ 399">
            <a:extLst>
              <a:ext uri="{FF2B5EF4-FFF2-40B4-BE49-F238E27FC236}">
                <a16:creationId xmlns:a16="http://schemas.microsoft.com/office/drawing/2014/main" id="{12E4935B-90BB-EE43-B2E3-AB355B26FE31}"/>
              </a:ext>
            </a:extLst>
          </p:cNvPr>
          <p:cNvGrpSpPr/>
          <p:nvPr/>
        </p:nvGrpSpPr>
        <p:grpSpPr>
          <a:xfrm>
            <a:off x="6532999" y="5217133"/>
            <a:ext cx="370254" cy="367267"/>
            <a:chOff x="2667295" y="1059799"/>
            <a:chExt cx="681672" cy="722281"/>
          </a:xfrm>
        </p:grpSpPr>
        <p:sp>
          <p:nvSpPr>
            <p:cNvPr id="289" name="角丸四角形 288">
              <a:extLst>
                <a:ext uri="{FF2B5EF4-FFF2-40B4-BE49-F238E27FC236}">
                  <a16:creationId xmlns:a16="http://schemas.microsoft.com/office/drawing/2014/main" id="{3FE3D5D1-976C-F945-A7EB-E22312D44792}"/>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0" name="図 289">
              <a:extLst>
                <a:ext uri="{FF2B5EF4-FFF2-40B4-BE49-F238E27FC236}">
                  <a16:creationId xmlns:a16="http://schemas.microsoft.com/office/drawing/2014/main" id="{72D9E247-AACD-744C-940A-05C49F1C6CD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1" name="図形グループ 402">
            <a:extLst>
              <a:ext uri="{FF2B5EF4-FFF2-40B4-BE49-F238E27FC236}">
                <a16:creationId xmlns:a16="http://schemas.microsoft.com/office/drawing/2014/main" id="{B27364CB-FF37-E34C-947E-F824C80ACF8C}"/>
              </a:ext>
            </a:extLst>
          </p:cNvPr>
          <p:cNvGrpSpPr/>
          <p:nvPr/>
        </p:nvGrpSpPr>
        <p:grpSpPr>
          <a:xfrm>
            <a:off x="6628272" y="5297451"/>
            <a:ext cx="150692" cy="345180"/>
            <a:chOff x="360577" y="6805427"/>
            <a:chExt cx="969965" cy="2007877"/>
          </a:xfrm>
        </p:grpSpPr>
        <p:sp>
          <p:nvSpPr>
            <p:cNvPr id="292" name="円/楕円 291">
              <a:extLst>
                <a:ext uri="{FF2B5EF4-FFF2-40B4-BE49-F238E27FC236}">
                  <a16:creationId xmlns:a16="http://schemas.microsoft.com/office/drawing/2014/main" id="{17D334C5-DE71-E54A-AE8C-DE28467F4102}"/>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フローチャート: 論理積ゲート 292">
              <a:extLst>
                <a:ext uri="{FF2B5EF4-FFF2-40B4-BE49-F238E27FC236}">
                  <a16:creationId xmlns:a16="http://schemas.microsoft.com/office/drawing/2014/main" id="{F3573A11-BFB2-2D46-BA91-87F15961B4FE}"/>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4" name="テキスト ボックス 293">
            <a:extLst>
              <a:ext uri="{FF2B5EF4-FFF2-40B4-BE49-F238E27FC236}">
                <a16:creationId xmlns:a16="http://schemas.microsoft.com/office/drawing/2014/main" id="{CEFC2969-59F3-1747-8B86-4DAFE0D2F114}"/>
              </a:ext>
            </a:extLst>
          </p:cNvPr>
          <p:cNvSpPr txBox="1"/>
          <p:nvPr/>
        </p:nvSpPr>
        <p:spPr>
          <a:xfrm>
            <a:off x="5597769" y="4517795"/>
            <a:ext cx="1683474" cy="215444"/>
          </a:xfrm>
          <a:prstGeom prst="rect">
            <a:avLst/>
          </a:prstGeom>
          <a:noFill/>
        </p:spPr>
        <p:txBody>
          <a:bodyPr wrap="none" rtlCol="0">
            <a:spAutoFit/>
          </a:bodyPr>
          <a:lstStyle/>
          <a:p>
            <a:pPr algn="ctr"/>
            <a:r>
              <a:rPr lang="ja-JP" altLang="en-US" sz="800">
                <a:solidFill>
                  <a:srgbClr val="7030A0"/>
                </a:solidFill>
              </a:rPr>
              <a:t>必要とされるシステム（機能）構成</a:t>
            </a:r>
            <a:r>
              <a:rPr lang="en-US" altLang="ja-JP" sz="800" dirty="0">
                <a:solidFill>
                  <a:srgbClr val="7030A0"/>
                </a:solidFill>
              </a:rPr>
              <a:t>C</a:t>
            </a:r>
            <a:endParaRPr lang="ja-JP" altLang="en-US" sz="800" dirty="0">
              <a:solidFill>
                <a:srgbClr val="7030A0"/>
              </a:solidFill>
            </a:endParaRPr>
          </a:p>
        </p:txBody>
      </p:sp>
      <p:grpSp>
        <p:nvGrpSpPr>
          <p:cNvPr id="295" name="図形グループ 399">
            <a:extLst>
              <a:ext uri="{FF2B5EF4-FFF2-40B4-BE49-F238E27FC236}">
                <a16:creationId xmlns:a16="http://schemas.microsoft.com/office/drawing/2014/main" id="{25AB8B2A-7529-6040-B22D-AD12D5C1F027}"/>
              </a:ext>
            </a:extLst>
          </p:cNvPr>
          <p:cNvGrpSpPr/>
          <p:nvPr/>
        </p:nvGrpSpPr>
        <p:grpSpPr>
          <a:xfrm>
            <a:off x="4537627" y="5220853"/>
            <a:ext cx="370254" cy="367267"/>
            <a:chOff x="2667295" y="1059799"/>
            <a:chExt cx="681672" cy="722281"/>
          </a:xfrm>
        </p:grpSpPr>
        <p:sp>
          <p:nvSpPr>
            <p:cNvPr id="296" name="角丸四角形 295">
              <a:extLst>
                <a:ext uri="{FF2B5EF4-FFF2-40B4-BE49-F238E27FC236}">
                  <a16:creationId xmlns:a16="http://schemas.microsoft.com/office/drawing/2014/main" id="{595A933F-2AF4-3C48-BF28-3E40C3897F9A}"/>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7" name="図 296">
              <a:extLst>
                <a:ext uri="{FF2B5EF4-FFF2-40B4-BE49-F238E27FC236}">
                  <a16:creationId xmlns:a16="http://schemas.microsoft.com/office/drawing/2014/main" id="{384C0C52-0B50-CC4D-ABD7-97AC8A9906A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8" name="図形グループ 402">
            <a:extLst>
              <a:ext uri="{FF2B5EF4-FFF2-40B4-BE49-F238E27FC236}">
                <a16:creationId xmlns:a16="http://schemas.microsoft.com/office/drawing/2014/main" id="{F7942694-6C7C-5C47-94FE-1B5CD611DFEE}"/>
              </a:ext>
            </a:extLst>
          </p:cNvPr>
          <p:cNvGrpSpPr/>
          <p:nvPr/>
        </p:nvGrpSpPr>
        <p:grpSpPr>
          <a:xfrm>
            <a:off x="4671670" y="5302877"/>
            <a:ext cx="150692" cy="345179"/>
            <a:chOff x="1946324" y="4125162"/>
            <a:chExt cx="969964" cy="2007872"/>
          </a:xfrm>
        </p:grpSpPr>
        <p:sp>
          <p:nvSpPr>
            <p:cNvPr id="299" name="円/楕円 298">
              <a:extLst>
                <a:ext uri="{FF2B5EF4-FFF2-40B4-BE49-F238E27FC236}">
                  <a16:creationId xmlns:a16="http://schemas.microsoft.com/office/drawing/2014/main" id="{72A126D5-1AD1-DF45-98CA-34C7E22C23F9}"/>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フローチャート: 論理積ゲート 299">
              <a:extLst>
                <a:ext uri="{FF2B5EF4-FFF2-40B4-BE49-F238E27FC236}">
                  <a16:creationId xmlns:a16="http://schemas.microsoft.com/office/drawing/2014/main" id="{64097C47-CF70-1F46-9B48-94E546C2AFCE}"/>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1" name="図形グループ 369">
            <a:extLst>
              <a:ext uri="{FF2B5EF4-FFF2-40B4-BE49-F238E27FC236}">
                <a16:creationId xmlns:a16="http://schemas.microsoft.com/office/drawing/2014/main" id="{121DF5F7-207A-7D47-895B-97E369047576}"/>
              </a:ext>
            </a:extLst>
          </p:cNvPr>
          <p:cNvGrpSpPr/>
          <p:nvPr/>
        </p:nvGrpSpPr>
        <p:grpSpPr>
          <a:xfrm>
            <a:off x="2988617" y="5212247"/>
            <a:ext cx="457588" cy="387786"/>
            <a:chOff x="758730" y="3198675"/>
            <a:chExt cx="806939" cy="688305"/>
          </a:xfrm>
        </p:grpSpPr>
        <p:sp>
          <p:nvSpPr>
            <p:cNvPr id="302" name="正方形/長方形 301">
              <a:extLst>
                <a:ext uri="{FF2B5EF4-FFF2-40B4-BE49-F238E27FC236}">
                  <a16:creationId xmlns:a16="http://schemas.microsoft.com/office/drawing/2014/main" id="{9F40DE1A-457D-6043-9EE3-A03FE24C2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角丸四角形 302">
              <a:extLst>
                <a:ext uri="{FF2B5EF4-FFF2-40B4-BE49-F238E27FC236}">
                  <a16:creationId xmlns:a16="http://schemas.microsoft.com/office/drawing/2014/main" id="{DAB7470C-0248-6541-AFAC-1EA31B257851}"/>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角丸四角形 303">
              <a:extLst>
                <a:ext uri="{FF2B5EF4-FFF2-40B4-BE49-F238E27FC236}">
                  <a16:creationId xmlns:a16="http://schemas.microsoft.com/office/drawing/2014/main" id="{BE916700-E4CF-3D4A-B923-9F728C6EA2F7}"/>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台形 304">
              <a:extLst>
                <a:ext uri="{FF2B5EF4-FFF2-40B4-BE49-F238E27FC236}">
                  <a16:creationId xmlns:a16="http://schemas.microsoft.com/office/drawing/2014/main" id="{0AB13638-32E6-D84B-BFD4-5460BDB9385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6" name="図形グループ 379">
            <a:extLst>
              <a:ext uri="{FF2B5EF4-FFF2-40B4-BE49-F238E27FC236}">
                <a16:creationId xmlns:a16="http://schemas.microsoft.com/office/drawing/2014/main" id="{CFC49EB0-B105-2A4D-B562-F6AA81F07D35}"/>
              </a:ext>
            </a:extLst>
          </p:cNvPr>
          <p:cNvGrpSpPr/>
          <p:nvPr/>
        </p:nvGrpSpPr>
        <p:grpSpPr>
          <a:xfrm>
            <a:off x="3118737" y="5322232"/>
            <a:ext cx="150692" cy="345179"/>
            <a:chOff x="1946324" y="4125162"/>
            <a:chExt cx="969964" cy="2007872"/>
          </a:xfrm>
        </p:grpSpPr>
        <p:sp>
          <p:nvSpPr>
            <p:cNvPr id="307" name="円/楕円 306">
              <a:extLst>
                <a:ext uri="{FF2B5EF4-FFF2-40B4-BE49-F238E27FC236}">
                  <a16:creationId xmlns:a16="http://schemas.microsoft.com/office/drawing/2014/main" id="{E31E3FED-3826-714E-B857-12CE9662A2D0}"/>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フローチャート: 論理積ゲート 307">
              <a:extLst>
                <a:ext uri="{FF2B5EF4-FFF2-40B4-BE49-F238E27FC236}">
                  <a16:creationId xmlns:a16="http://schemas.microsoft.com/office/drawing/2014/main" id="{6FD47D14-8F4F-0044-94F5-DA7C1FE1C32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9" name="図形グループ 399">
            <a:extLst>
              <a:ext uri="{FF2B5EF4-FFF2-40B4-BE49-F238E27FC236}">
                <a16:creationId xmlns:a16="http://schemas.microsoft.com/office/drawing/2014/main" id="{ABA79A9F-B9B8-C942-8F92-5C53F24BAD47}"/>
              </a:ext>
            </a:extLst>
          </p:cNvPr>
          <p:cNvGrpSpPr/>
          <p:nvPr/>
        </p:nvGrpSpPr>
        <p:grpSpPr>
          <a:xfrm>
            <a:off x="6674583" y="4739285"/>
            <a:ext cx="370254" cy="367267"/>
            <a:chOff x="2667295" y="1059799"/>
            <a:chExt cx="681672" cy="722281"/>
          </a:xfrm>
        </p:grpSpPr>
        <p:sp>
          <p:nvSpPr>
            <p:cNvPr id="310" name="角丸四角形 309">
              <a:extLst>
                <a:ext uri="{FF2B5EF4-FFF2-40B4-BE49-F238E27FC236}">
                  <a16:creationId xmlns:a16="http://schemas.microsoft.com/office/drawing/2014/main" id="{47B68148-DBEE-2049-92A3-4C25679EB27D}"/>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11" name="図 310">
              <a:extLst>
                <a:ext uri="{FF2B5EF4-FFF2-40B4-BE49-F238E27FC236}">
                  <a16:creationId xmlns:a16="http://schemas.microsoft.com/office/drawing/2014/main" id="{C02D835B-3FAE-F149-AE10-FCAA7B9640A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312" name="図形グループ 402">
            <a:extLst>
              <a:ext uri="{FF2B5EF4-FFF2-40B4-BE49-F238E27FC236}">
                <a16:creationId xmlns:a16="http://schemas.microsoft.com/office/drawing/2014/main" id="{588961AB-1214-D94A-B146-F899DDC06B0F}"/>
              </a:ext>
            </a:extLst>
          </p:cNvPr>
          <p:cNvGrpSpPr/>
          <p:nvPr/>
        </p:nvGrpSpPr>
        <p:grpSpPr>
          <a:xfrm>
            <a:off x="6769856" y="4819603"/>
            <a:ext cx="150692" cy="345180"/>
            <a:chOff x="360577" y="6805427"/>
            <a:chExt cx="969965" cy="2007877"/>
          </a:xfrm>
        </p:grpSpPr>
        <p:sp>
          <p:nvSpPr>
            <p:cNvPr id="313" name="円/楕円 312">
              <a:extLst>
                <a:ext uri="{FF2B5EF4-FFF2-40B4-BE49-F238E27FC236}">
                  <a16:creationId xmlns:a16="http://schemas.microsoft.com/office/drawing/2014/main" id="{689C3A24-462C-6E40-BBA4-80EDDCAE4698}"/>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フローチャート: 論理積ゲート 313">
              <a:extLst>
                <a:ext uri="{FF2B5EF4-FFF2-40B4-BE49-F238E27FC236}">
                  <a16:creationId xmlns:a16="http://schemas.microsoft.com/office/drawing/2014/main" id="{400BD15E-D729-034C-9839-599AA4956C23}"/>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15" name="フローチャート: 磁気ディスク 314">
            <a:extLst>
              <a:ext uri="{FF2B5EF4-FFF2-40B4-BE49-F238E27FC236}">
                <a16:creationId xmlns:a16="http://schemas.microsoft.com/office/drawing/2014/main" id="{31F47530-6269-1D45-A040-2FD34D524260}"/>
              </a:ext>
            </a:extLst>
          </p:cNvPr>
          <p:cNvSpPr/>
          <p:nvPr/>
        </p:nvSpPr>
        <p:spPr>
          <a:xfrm>
            <a:off x="6365301" y="570098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0" name="三角形 319">
            <a:extLst>
              <a:ext uri="{FF2B5EF4-FFF2-40B4-BE49-F238E27FC236}">
                <a16:creationId xmlns:a16="http://schemas.microsoft.com/office/drawing/2014/main" id="{2F15BD46-FD6D-9443-8D83-8C3DFCE40FCB}"/>
              </a:ext>
            </a:extLst>
          </p:cNvPr>
          <p:cNvSpPr/>
          <p:nvPr/>
        </p:nvSpPr>
        <p:spPr>
          <a:xfrm flipV="1">
            <a:off x="1791838" y="2760897"/>
            <a:ext cx="5556953" cy="1756897"/>
          </a:xfrm>
          <a:prstGeom prst="triangle">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三角形 320">
            <a:extLst>
              <a:ext uri="{FF2B5EF4-FFF2-40B4-BE49-F238E27FC236}">
                <a16:creationId xmlns:a16="http://schemas.microsoft.com/office/drawing/2014/main" id="{53EFEC8A-AA4F-F142-88A5-DB5235975D0D}"/>
              </a:ext>
            </a:extLst>
          </p:cNvPr>
          <p:cNvSpPr/>
          <p:nvPr/>
        </p:nvSpPr>
        <p:spPr>
          <a:xfrm flipV="1">
            <a:off x="1799664" y="2754375"/>
            <a:ext cx="5556953" cy="1756897"/>
          </a:xfrm>
          <a:prstGeom prst="triangle">
            <a:avLst>
              <a:gd name="adj" fmla="val 16452"/>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三角形 321">
            <a:extLst>
              <a:ext uri="{FF2B5EF4-FFF2-40B4-BE49-F238E27FC236}">
                <a16:creationId xmlns:a16="http://schemas.microsoft.com/office/drawing/2014/main" id="{13101DC9-E575-BE4E-A424-D07F47E9F43F}"/>
              </a:ext>
            </a:extLst>
          </p:cNvPr>
          <p:cNvSpPr/>
          <p:nvPr/>
        </p:nvSpPr>
        <p:spPr>
          <a:xfrm flipV="1">
            <a:off x="1791838" y="2757636"/>
            <a:ext cx="5556953" cy="1756897"/>
          </a:xfrm>
          <a:prstGeom prst="triangle">
            <a:avLst>
              <a:gd name="adj" fmla="val 83865"/>
            </a:avLst>
          </a:prstGeom>
          <a:solidFill>
            <a:srgbClr val="FF6666">
              <a:alpha val="3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a:extLst>
              <a:ext uri="{FF2B5EF4-FFF2-40B4-BE49-F238E27FC236}">
                <a16:creationId xmlns:a16="http://schemas.microsoft.com/office/drawing/2014/main" id="{962219BA-FA96-2C49-B569-0C97AE6731BD}"/>
              </a:ext>
            </a:extLst>
          </p:cNvPr>
          <p:cNvSpPr/>
          <p:nvPr/>
        </p:nvSpPr>
        <p:spPr>
          <a:xfrm>
            <a:off x="1791838" y="3078025"/>
            <a:ext cx="5560324" cy="1186708"/>
          </a:xfrm>
          <a:prstGeom prst="rect">
            <a:avLst/>
          </a:prstGeom>
          <a:solidFill>
            <a:srgbClr val="E46C0A">
              <a:alpha val="6196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a:extLst>
              <a:ext uri="{FF2B5EF4-FFF2-40B4-BE49-F238E27FC236}">
                <a16:creationId xmlns:a16="http://schemas.microsoft.com/office/drawing/2014/main" id="{E20DED20-0641-AF41-8787-9E92D222E414}"/>
              </a:ext>
            </a:extLst>
          </p:cNvPr>
          <p:cNvSpPr/>
          <p:nvPr/>
        </p:nvSpPr>
        <p:spPr>
          <a:xfrm>
            <a:off x="2541230" y="3905394"/>
            <a:ext cx="1363355"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分割</a:t>
            </a:r>
            <a:endParaRPr kumimoji="1" lang="en-US" altLang="ja-JP"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8" name="正方形/長方形 157">
            <a:extLst>
              <a:ext uri="{FF2B5EF4-FFF2-40B4-BE49-F238E27FC236}">
                <a16:creationId xmlns:a16="http://schemas.microsoft.com/office/drawing/2014/main" id="{CAE534B6-E5D9-E44B-AE4D-FACB2E9391BB}"/>
              </a:ext>
            </a:extLst>
          </p:cNvPr>
          <p:cNvSpPr/>
          <p:nvPr/>
        </p:nvSpPr>
        <p:spPr>
          <a:xfrm>
            <a:off x="3963816" y="3905706"/>
            <a:ext cx="1216370"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集約</a:t>
            </a: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9" name="正方形/長方形 158">
            <a:extLst>
              <a:ext uri="{FF2B5EF4-FFF2-40B4-BE49-F238E27FC236}">
                <a16:creationId xmlns:a16="http://schemas.microsoft.com/office/drawing/2014/main" id="{57CED939-C056-7B42-B6E3-38F5F4C4968A}"/>
              </a:ext>
            </a:extLst>
          </p:cNvPr>
          <p:cNvSpPr/>
          <p:nvPr/>
        </p:nvSpPr>
        <p:spPr>
          <a:xfrm>
            <a:off x="5236043" y="3900288"/>
            <a:ext cx="1381724"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模倣</a:t>
            </a: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16" name="テキスト ボックス 315">
            <a:extLst>
              <a:ext uri="{FF2B5EF4-FFF2-40B4-BE49-F238E27FC236}">
                <a16:creationId xmlns:a16="http://schemas.microsoft.com/office/drawing/2014/main" id="{2153C062-582E-F643-8F16-0EFF777462AF}"/>
              </a:ext>
            </a:extLst>
          </p:cNvPr>
          <p:cNvSpPr txBox="1"/>
          <p:nvPr/>
        </p:nvSpPr>
        <p:spPr>
          <a:xfrm>
            <a:off x="4093260" y="3510702"/>
            <a:ext cx="954107" cy="400110"/>
          </a:xfrm>
          <a:prstGeom prst="rect">
            <a:avLst/>
          </a:prstGeom>
          <a:noFill/>
        </p:spPr>
        <p:txBody>
          <a:bodyPr wrap="none" rtlCol="0">
            <a:spAutoFit/>
          </a:bodyPr>
          <a:lstStyle/>
          <a:p>
            <a:r>
              <a:rPr lang="ja-JP" altLang="en-US" sz="2000" b="1">
                <a:solidFill>
                  <a:schemeClr val="bg1"/>
                </a:solidFill>
                <a:latin typeface="Meiryo" charset="-128"/>
                <a:ea typeface="Meiryo" charset="-128"/>
                <a:cs typeface="Meiryo" charset="-128"/>
              </a:rPr>
              <a:t>仮想化</a:t>
            </a:r>
            <a:endParaRPr kumimoji="1" lang="ja-JP" altLang="en-US" sz="2000" b="1" dirty="0">
              <a:solidFill>
                <a:schemeClr val="bg1"/>
              </a:solidFill>
              <a:latin typeface="Meiryo" charset="-128"/>
              <a:ea typeface="Meiryo" charset="-128"/>
              <a:cs typeface="Meiryo" charset="-128"/>
            </a:endParaRPr>
          </a:p>
        </p:txBody>
      </p:sp>
      <p:sp>
        <p:nvSpPr>
          <p:cNvPr id="323" name="テキスト ボックス 322">
            <a:extLst>
              <a:ext uri="{FF2B5EF4-FFF2-40B4-BE49-F238E27FC236}">
                <a16:creationId xmlns:a16="http://schemas.microsoft.com/office/drawing/2014/main" id="{5F642D16-C1DE-A542-AB23-569C701D9B07}"/>
              </a:ext>
            </a:extLst>
          </p:cNvPr>
          <p:cNvSpPr txBox="1"/>
          <p:nvPr/>
        </p:nvSpPr>
        <p:spPr>
          <a:xfrm>
            <a:off x="343614" y="1514532"/>
            <a:ext cx="1435008" cy="854080"/>
          </a:xfrm>
          <a:prstGeom prst="rect">
            <a:avLst/>
          </a:prstGeom>
          <a:noFill/>
        </p:spPr>
        <p:txBody>
          <a:bodyPr wrap="none" rtlCol="0">
            <a:spAutoFit/>
          </a:bodyPr>
          <a:lstStyle/>
          <a:p>
            <a:r>
              <a:rPr kumimoji="1" lang="ja-JP" altLang="en-US" b="1">
                <a:solidFill>
                  <a:schemeClr val="tx1">
                    <a:lumMod val="50000"/>
                    <a:lumOff val="50000"/>
                  </a:schemeClr>
                </a:solidFill>
                <a:latin typeface="Meiryo" panose="020B0604030504040204" pitchFamily="34" charset="-128"/>
                <a:ea typeface="Meiryo" panose="020B0604030504040204" pitchFamily="34" charset="-128"/>
              </a:rPr>
              <a:t>物理時実態</a:t>
            </a:r>
            <a:endParaRPr kumimoji="1" lang="en-US" altLang="ja-JP" b="1" dirty="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chemeClr val="tx1">
                    <a:lumMod val="50000"/>
                    <a:lumOff val="50000"/>
                  </a:schemeClr>
                </a:solidFill>
                <a:latin typeface="Meiryo" panose="020B0604030504040204" pitchFamily="34" charset="-128"/>
                <a:ea typeface="Meiryo" panose="020B0604030504040204" pitchFamily="34" charset="-128"/>
              </a:rPr>
              <a:t>ハードウェア</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chemeClr val="tx1">
                    <a:lumMod val="50000"/>
                    <a:lumOff val="50000"/>
                  </a:schemeClr>
                </a:solidFill>
                <a:latin typeface="Meiryo" panose="020B0604030504040204" pitchFamily="34" charset="-128"/>
                <a:ea typeface="Meiryo" panose="020B0604030504040204" pitchFamily="34" charset="-128"/>
              </a:rPr>
              <a:t>プラットフォーム</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chemeClr val="tx1">
                    <a:lumMod val="50000"/>
                    <a:lumOff val="50000"/>
                  </a:schemeClr>
                </a:solidFill>
                <a:latin typeface="Meiryo" panose="020B0604030504040204" pitchFamily="34" charset="-128"/>
                <a:ea typeface="Meiryo" panose="020B0604030504040204" pitchFamily="34" charset="-128"/>
              </a:rPr>
              <a:t>設備</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24" name="テキスト ボックス 323">
            <a:extLst>
              <a:ext uri="{FF2B5EF4-FFF2-40B4-BE49-F238E27FC236}">
                <a16:creationId xmlns:a16="http://schemas.microsoft.com/office/drawing/2014/main" id="{804F2325-CCC1-BE43-A2CC-054293875989}"/>
              </a:ext>
            </a:extLst>
          </p:cNvPr>
          <p:cNvSpPr txBox="1"/>
          <p:nvPr/>
        </p:nvSpPr>
        <p:spPr>
          <a:xfrm>
            <a:off x="281582" y="3301948"/>
            <a:ext cx="1505801" cy="738664"/>
          </a:xfrm>
          <a:prstGeom prst="rect">
            <a:avLst/>
          </a:prstGeom>
          <a:noFill/>
        </p:spPr>
        <p:txBody>
          <a:bodyPr wrap="square" rtlCol="0">
            <a:spAutoFit/>
          </a:bodyPr>
          <a:lstStyle/>
          <a:p>
            <a:r>
              <a:rPr kumimoji="1" lang="ja-JP" altLang="en-US" sz="1400" b="1">
                <a:solidFill>
                  <a:schemeClr val="accent6">
                    <a:lumMod val="75000"/>
                  </a:schemeClr>
                </a:solidFill>
                <a:latin typeface="Meiryo" panose="020B0604030504040204" pitchFamily="34" charset="-128"/>
                <a:ea typeface="Meiryo" panose="020B0604030504040204" pitchFamily="34" charset="-128"/>
              </a:rPr>
              <a:t>物理時実態</a:t>
            </a:r>
            <a:r>
              <a:rPr kumimoji="1" lang="ja-JP" altLang="en-US" sz="1400">
                <a:solidFill>
                  <a:schemeClr val="accent6">
                    <a:lumMod val="75000"/>
                  </a:schemeClr>
                </a:solidFill>
                <a:latin typeface="Meiryo" panose="020B0604030504040204" pitchFamily="34" charset="-128"/>
                <a:ea typeface="Meiryo" panose="020B0604030504040204" pitchFamily="34" charset="-128"/>
              </a:rPr>
              <a:t>から</a:t>
            </a:r>
            <a:r>
              <a:rPr kumimoji="1" lang="ja-JP" altLang="en-US" sz="1400" b="1">
                <a:solidFill>
                  <a:schemeClr val="accent6">
                    <a:lumMod val="75000"/>
                  </a:schemeClr>
                </a:solidFill>
                <a:latin typeface="Meiryo" panose="020B0604030504040204" pitchFamily="34" charset="-128"/>
                <a:ea typeface="Meiryo" panose="020B0604030504040204" pitchFamily="34" charset="-128"/>
              </a:rPr>
              <a:t>実質的な機能</a:t>
            </a:r>
            <a:r>
              <a:rPr kumimoji="1" lang="ja-JP" altLang="en-US" sz="1400">
                <a:solidFill>
                  <a:schemeClr val="accent6">
                    <a:lumMod val="75000"/>
                  </a:schemeClr>
                </a:solidFill>
                <a:latin typeface="Meiryo" panose="020B0604030504040204" pitchFamily="34" charset="-128"/>
                <a:ea typeface="Meiryo" panose="020B0604030504040204" pitchFamily="34" charset="-128"/>
              </a:rPr>
              <a:t>を取り出す</a:t>
            </a:r>
            <a:endParaRPr lang="en-US" altLang="ja-JP" sz="1400" dirty="0">
              <a:solidFill>
                <a:schemeClr val="accent6">
                  <a:lumMod val="75000"/>
                </a:schemeClr>
              </a:solidFill>
              <a:latin typeface="Meiryo" panose="020B0604030504040204" pitchFamily="34" charset="-128"/>
              <a:ea typeface="Meiryo" panose="020B0604030504040204" pitchFamily="34" charset="-128"/>
            </a:endParaRPr>
          </a:p>
        </p:txBody>
      </p:sp>
      <p:sp>
        <p:nvSpPr>
          <p:cNvPr id="325" name="テキスト ボックス 324">
            <a:extLst>
              <a:ext uri="{FF2B5EF4-FFF2-40B4-BE49-F238E27FC236}">
                <a16:creationId xmlns:a16="http://schemas.microsoft.com/office/drawing/2014/main" id="{5575F059-6F63-414C-AFDC-C4876A1E5487}"/>
              </a:ext>
            </a:extLst>
          </p:cNvPr>
          <p:cNvSpPr txBox="1"/>
          <p:nvPr/>
        </p:nvSpPr>
        <p:spPr>
          <a:xfrm>
            <a:off x="281582" y="4907654"/>
            <a:ext cx="1505801" cy="854080"/>
          </a:xfrm>
          <a:prstGeom prst="rect">
            <a:avLst/>
          </a:prstGeom>
          <a:noFill/>
        </p:spPr>
        <p:txBody>
          <a:bodyPr wrap="square" rtlCol="0">
            <a:spAutoFit/>
          </a:bodyPr>
          <a:lstStyle/>
          <a:p>
            <a:r>
              <a:rPr kumimoji="1" lang="ja-JP" altLang="en-US" b="1">
                <a:solidFill>
                  <a:schemeClr val="tx1">
                    <a:lumMod val="50000"/>
                    <a:lumOff val="50000"/>
                  </a:schemeClr>
                </a:solidFill>
                <a:latin typeface="Meiryo" panose="020B0604030504040204" pitchFamily="34" charset="-128"/>
                <a:ea typeface="Meiryo" panose="020B0604030504040204" pitchFamily="34" charset="-128"/>
              </a:rPr>
              <a:t>実質的機能</a:t>
            </a:r>
            <a:endParaRPr kumimoji="1" lang="en-US" altLang="ja-JP" b="1" dirty="0">
              <a:solidFill>
                <a:schemeClr val="tx1">
                  <a:lumMod val="50000"/>
                  <a:lumOff val="50000"/>
                </a:schemeClr>
              </a:solidFill>
              <a:latin typeface="Meiryo" panose="020B0604030504040204" pitchFamily="34" charset="-128"/>
              <a:ea typeface="Meiryo" panose="020B0604030504040204" pitchFamily="34" charset="-128"/>
            </a:endParaRPr>
          </a:p>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使用目的に応じて必要とされるシステムを調達・構成する。</a:t>
            </a:r>
            <a:endParaRPr lang="en-US" altLang="ja-JP" sz="105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26" name="テキスト ボックス 325">
            <a:extLst>
              <a:ext uri="{FF2B5EF4-FFF2-40B4-BE49-F238E27FC236}">
                <a16:creationId xmlns:a16="http://schemas.microsoft.com/office/drawing/2014/main" id="{834E7697-7455-254F-8241-2BC3398FAF65}"/>
              </a:ext>
            </a:extLst>
          </p:cNvPr>
          <p:cNvSpPr txBox="1"/>
          <p:nvPr/>
        </p:nvSpPr>
        <p:spPr>
          <a:xfrm>
            <a:off x="7411391" y="1510685"/>
            <a:ext cx="1576055" cy="861774"/>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標準化されたハードウェアやソフトウエアを大量に調達してシステムを構成し、運用を自動化・一元化する。</a:t>
            </a:r>
          </a:p>
        </p:txBody>
      </p:sp>
      <p:sp>
        <p:nvSpPr>
          <p:cNvPr id="327" name="テキスト ボックス 326">
            <a:extLst>
              <a:ext uri="{FF2B5EF4-FFF2-40B4-BE49-F238E27FC236}">
                <a16:creationId xmlns:a16="http://schemas.microsoft.com/office/drawing/2014/main" id="{D4F26256-54A2-1A4A-ADE9-18C6E2CC3136}"/>
              </a:ext>
            </a:extLst>
          </p:cNvPr>
          <p:cNvSpPr txBox="1"/>
          <p:nvPr/>
        </p:nvSpPr>
        <p:spPr>
          <a:xfrm>
            <a:off x="7411389" y="4907654"/>
            <a:ext cx="1576055" cy="1015663"/>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物理的な設置・据え付け作業を必要とせず、ソフトウエアの設定だけで、必要とするシステム構成を調達･変更できる。</a:t>
            </a:r>
          </a:p>
        </p:txBody>
      </p:sp>
      <p:sp>
        <p:nvSpPr>
          <p:cNvPr id="328" name="テキスト ボックス 327">
            <a:extLst>
              <a:ext uri="{FF2B5EF4-FFF2-40B4-BE49-F238E27FC236}">
                <a16:creationId xmlns:a16="http://schemas.microsoft.com/office/drawing/2014/main" id="{272E038A-03EA-B042-910D-4D2431E298BB}"/>
              </a:ext>
            </a:extLst>
          </p:cNvPr>
          <p:cNvSpPr txBox="1"/>
          <p:nvPr/>
        </p:nvSpPr>
        <p:spPr>
          <a:xfrm>
            <a:off x="7411390" y="1268415"/>
            <a:ext cx="1576055" cy="246221"/>
          </a:xfrm>
          <a:prstGeom prst="rect">
            <a:avLst/>
          </a:prstGeom>
          <a:noFill/>
        </p:spPr>
        <p:txBody>
          <a:bodyPr wrap="square" rtlCol="0">
            <a:spAutoFit/>
          </a:bodyPr>
          <a:lstStyle/>
          <a:p>
            <a:pPr algn="ctr"/>
            <a:r>
              <a:rPr kumimoji="1" lang="ja-JP" altLang="en-US" sz="1000" b="1">
                <a:solidFill>
                  <a:srgbClr val="0432FF"/>
                </a:solidFill>
                <a:latin typeface="Meiryo" panose="020B0604030504040204" pitchFamily="34" charset="-128"/>
                <a:ea typeface="Meiryo" panose="020B0604030504040204" pitchFamily="34" charset="-128"/>
              </a:rPr>
              <a:t>コスト･パフォーマンス</a:t>
            </a:r>
          </a:p>
        </p:txBody>
      </p:sp>
      <p:sp>
        <p:nvSpPr>
          <p:cNvPr id="329" name="テキスト ボックス 328">
            <a:extLst>
              <a:ext uri="{FF2B5EF4-FFF2-40B4-BE49-F238E27FC236}">
                <a16:creationId xmlns:a16="http://schemas.microsoft.com/office/drawing/2014/main" id="{70067453-AC82-3D48-B882-37521DBA8975}"/>
              </a:ext>
            </a:extLst>
          </p:cNvPr>
          <p:cNvSpPr txBox="1"/>
          <p:nvPr/>
        </p:nvSpPr>
        <p:spPr>
          <a:xfrm>
            <a:off x="7411389" y="4681219"/>
            <a:ext cx="1576055" cy="276999"/>
          </a:xfrm>
          <a:prstGeom prst="rect">
            <a:avLst/>
          </a:prstGeom>
          <a:noFill/>
        </p:spPr>
        <p:txBody>
          <a:bodyPr wrap="square" rtlCol="0">
            <a:spAutoFit/>
          </a:bodyPr>
          <a:lstStyle/>
          <a:p>
            <a:pPr algn="ctr"/>
            <a:r>
              <a:rPr kumimoji="1" lang="ja-JP" altLang="en-US" sz="1200" b="1">
                <a:solidFill>
                  <a:srgbClr val="0432FF"/>
                </a:solidFill>
                <a:latin typeface="Meiryo" panose="020B0604030504040204" pitchFamily="34" charset="-128"/>
                <a:ea typeface="Meiryo" panose="020B0604030504040204" pitchFamily="34" charset="-128"/>
              </a:rPr>
              <a:t>柔軟性とスピード</a:t>
            </a:r>
          </a:p>
        </p:txBody>
      </p:sp>
      <p:sp>
        <p:nvSpPr>
          <p:cNvPr id="330" name="正方形/長方形 329">
            <a:extLst>
              <a:ext uri="{FF2B5EF4-FFF2-40B4-BE49-F238E27FC236}">
                <a16:creationId xmlns:a16="http://schemas.microsoft.com/office/drawing/2014/main" id="{7D536FB2-0E0E-404D-9F10-21F025B14B64}"/>
              </a:ext>
            </a:extLst>
          </p:cNvPr>
          <p:cNvSpPr/>
          <p:nvPr/>
        </p:nvSpPr>
        <p:spPr>
          <a:xfrm>
            <a:off x="2535913" y="3208080"/>
            <a:ext cx="1368672"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演算</a:t>
            </a:r>
            <a:endParaRPr kumimoji="1" lang="ja-JP" altLang="en-US" sz="1200" dirty="0">
              <a:solidFill>
                <a:srgbClr val="7030A0"/>
              </a:solidFill>
              <a:latin typeface="ＭＳ Ｐゴシック"/>
              <a:ea typeface="ＭＳ Ｐゴシック"/>
              <a:cs typeface="ＭＳ Ｐゴシック"/>
            </a:endParaRPr>
          </a:p>
        </p:txBody>
      </p:sp>
      <p:sp>
        <p:nvSpPr>
          <p:cNvPr id="331" name="正方形/長方形 330">
            <a:extLst>
              <a:ext uri="{FF2B5EF4-FFF2-40B4-BE49-F238E27FC236}">
                <a16:creationId xmlns:a16="http://schemas.microsoft.com/office/drawing/2014/main" id="{3C58DDF6-4995-8D4B-9EFF-4ADAA8C5CEFC}"/>
              </a:ext>
            </a:extLst>
          </p:cNvPr>
          <p:cNvSpPr/>
          <p:nvPr/>
        </p:nvSpPr>
        <p:spPr>
          <a:xfrm>
            <a:off x="3963815" y="3208080"/>
            <a:ext cx="1216370"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データ管理</a:t>
            </a:r>
            <a:endParaRPr kumimoji="1" lang="ja-JP" altLang="en-US" sz="1200" dirty="0">
              <a:solidFill>
                <a:srgbClr val="7030A0"/>
              </a:solidFill>
              <a:latin typeface="ＭＳ Ｐゴシック"/>
              <a:ea typeface="ＭＳ Ｐゴシック"/>
              <a:cs typeface="ＭＳ Ｐゴシック"/>
            </a:endParaRPr>
          </a:p>
        </p:txBody>
      </p:sp>
      <p:sp>
        <p:nvSpPr>
          <p:cNvPr id="332" name="正方形/長方形 331">
            <a:extLst>
              <a:ext uri="{FF2B5EF4-FFF2-40B4-BE49-F238E27FC236}">
                <a16:creationId xmlns:a16="http://schemas.microsoft.com/office/drawing/2014/main" id="{28F9790A-CD34-954B-BB7A-261C8767BB3E}"/>
              </a:ext>
            </a:extLst>
          </p:cNvPr>
          <p:cNvSpPr/>
          <p:nvPr/>
        </p:nvSpPr>
        <p:spPr>
          <a:xfrm>
            <a:off x="5239415" y="3208359"/>
            <a:ext cx="1382027"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ネットワーキング</a:t>
            </a:r>
            <a:endParaRPr kumimoji="1" lang="ja-JP" altLang="en-US" sz="1200" dirty="0">
              <a:solidFill>
                <a:srgbClr val="7030A0"/>
              </a:solidFill>
              <a:latin typeface="ＭＳ Ｐゴシック"/>
              <a:ea typeface="ＭＳ Ｐゴシック"/>
              <a:cs typeface="ＭＳ Ｐゴシック"/>
            </a:endParaRPr>
          </a:p>
        </p:txBody>
      </p:sp>
    </p:spTree>
    <p:extLst>
      <p:ext uri="{BB962C8B-B14F-4D97-AF65-F5344CB8AC3E}">
        <p14:creationId xmlns:p14="http://schemas.microsoft.com/office/powerpoint/2010/main" val="54976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a:solidFill>
                  <a:srgbClr val="FFFFFF"/>
                </a:solidFill>
                <a:effectLst/>
                <a:latin typeface="Arial"/>
                <a:ea typeface="HGP創英角ｺﾞｼｯｸUB" pitchFamily="50" charset="-128"/>
                <a:cs typeface="Arial"/>
              </a:rPr>
              <a:t>仮想化の歴史</a:t>
            </a:r>
            <a:endParaRPr lang="en-US" altLang="ja-JP" sz="2400" dirty="0">
              <a:solidFill>
                <a:srgbClr val="FFFFFF"/>
              </a:solidFill>
              <a:effectLst/>
              <a:latin typeface="Arial"/>
              <a:ea typeface="HGP創英角ｺﾞｼｯｸUB" pitchFamily="50" charset="-128"/>
              <a:cs typeface="Arial"/>
            </a:endParaRPr>
          </a:p>
          <a:p>
            <a:pPr algn="r"/>
            <a:r>
              <a:rPr lang="ja-JP" altLang="en-US" sz="1400">
                <a:solidFill>
                  <a:srgbClr val="FFFFFF"/>
                </a:solidFill>
                <a:latin typeface="Arial"/>
                <a:ea typeface="HGP創英角ｺﾞｼｯｸUB" pitchFamily="50" charset="-128"/>
                <a:cs typeface="Arial"/>
              </a:rPr>
              <a:t>サーバーの仮想化を例に</a:t>
            </a:r>
            <a:endParaRPr lang="ja-JP" altLang="en-US" sz="1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18997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a:effectLst>
            <a:outerShdw blurRad="50800" dist="38100" dir="2700000" algn="tl" rotWithShape="0">
              <a:prstClr val="black">
                <a:alpha val="40000"/>
              </a:prstClr>
            </a:outerShdw>
          </a:effectLst>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 name="ホームベース 5"/>
            <p:cNvSpPr/>
            <p:nvPr/>
          </p:nvSpPr>
          <p:spPr bwMode="auto">
            <a:xfrm>
              <a:off x="51054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7" name="ホームベース 6"/>
            <p:cNvSpPr/>
            <p:nvPr/>
          </p:nvSpPr>
          <p:spPr bwMode="auto">
            <a:xfrm>
              <a:off x="48768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8" name="ホームベース 7"/>
            <p:cNvSpPr/>
            <p:nvPr/>
          </p:nvSpPr>
          <p:spPr bwMode="auto">
            <a:xfrm>
              <a:off x="46482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0" name="ホームベース 29"/>
            <p:cNvSpPr/>
            <p:nvPr/>
          </p:nvSpPr>
          <p:spPr bwMode="auto">
            <a:xfrm>
              <a:off x="44196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1" name="ホームベース 30"/>
            <p:cNvSpPr/>
            <p:nvPr/>
          </p:nvSpPr>
          <p:spPr bwMode="auto">
            <a:xfrm>
              <a:off x="41910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2" name="ホームベース 31"/>
            <p:cNvSpPr/>
            <p:nvPr/>
          </p:nvSpPr>
          <p:spPr bwMode="auto">
            <a:xfrm>
              <a:off x="39624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3" name="ホームベース 32"/>
            <p:cNvSpPr/>
            <p:nvPr/>
          </p:nvSpPr>
          <p:spPr bwMode="auto">
            <a:xfrm>
              <a:off x="37338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4" name="ホームベース 33"/>
            <p:cNvSpPr/>
            <p:nvPr/>
          </p:nvSpPr>
          <p:spPr bwMode="auto">
            <a:xfrm>
              <a:off x="35052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5" name="ホームベース 34"/>
            <p:cNvSpPr/>
            <p:nvPr/>
          </p:nvSpPr>
          <p:spPr bwMode="auto">
            <a:xfrm>
              <a:off x="32766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6" name="ホームベース 35"/>
            <p:cNvSpPr/>
            <p:nvPr/>
          </p:nvSpPr>
          <p:spPr bwMode="auto">
            <a:xfrm>
              <a:off x="30480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7" name="ホームベース 36"/>
            <p:cNvSpPr/>
            <p:nvPr/>
          </p:nvSpPr>
          <p:spPr bwMode="auto">
            <a:xfrm>
              <a:off x="28194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8" name="ホームベース 37"/>
            <p:cNvSpPr/>
            <p:nvPr/>
          </p:nvSpPr>
          <p:spPr bwMode="auto">
            <a:xfrm>
              <a:off x="25908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9" name="ホームベース 38"/>
            <p:cNvSpPr/>
            <p:nvPr/>
          </p:nvSpPr>
          <p:spPr bwMode="auto">
            <a:xfrm>
              <a:off x="23622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0" name="ホームベース 39"/>
            <p:cNvSpPr/>
            <p:nvPr/>
          </p:nvSpPr>
          <p:spPr bwMode="auto">
            <a:xfrm>
              <a:off x="21336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1" name="ホームベース 40"/>
            <p:cNvSpPr/>
            <p:nvPr/>
          </p:nvSpPr>
          <p:spPr bwMode="auto">
            <a:xfrm>
              <a:off x="19050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2" name="ホームベース 41"/>
            <p:cNvSpPr/>
            <p:nvPr/>
          </p:nvSpPr>
          <p:spPr bwMode="auto">
            <a:xfrm>
              <a:off x="16764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3" name="ホームベース 42"/>
            <p:cNvSpPr/>
            <p:nvPr/>
          </p:nvSpPr>
          <p:spPr bwMode="auto">
            <a:xfrm>
              <a:off x="14478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4" name="ホームベース 43"/>
            <p:cNvSpPr/>
            <p:nvPr/>
          </p:nvSpPr>
          <p:spPr bwMode="auto">
            <a:xfrm>
              <a:off x="12192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5" name="ホームベース 44"/>
            <p:cNvSpPr/>
            <p:nvPr/>
          </p:nvSpPr>
          <p:spPr bwMode="auto">
            <a:xfrm>
              <a:off x="9906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6" name="ホームベース 45"/>
            <p:cNvSpPr/>
            <p:nvPr/>
          </p:nvSpPr>
          <p:spPr bwMode="auto">
            <a:xfrm>
              <a:off x="7620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7" name="ホームベース 46"/>
            <p:cNvSpPr/>
            <p:nvPr/>
          </p:nvSpPr>
          <p:spPr bwMode="auto">
            <a:xfrm>
              <a:off x="5334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9" name="フローチャート: 論理積ゲート 58"/>
              <p:cNvSpPr/>
              <p:nvPr/>
            </p:nvSpPr>
            <p:spPr bwMode="auto">
              <a:xfrm rot="16200000">
                <a:off x="20574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2" name="フローチャート: 論理積ゲート 61"/>
              <p:cNvSpPr/>
              <p:nvPr/>
            </p:nvSpPr>
            <p:spPr bwMode="auto">
              <a:xfrm rot="16200000">
                <a:off x="37338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65" name="フローチャート: 論理積ゲート 64"/>
              <p:cNvSpPr/>
              <p:nvPr/>
            </p:nvSpPr>
            <p:spPr bwMode="auto">
              <a:xfrm rot="16200000">
                <a:off x="53340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715000" y="3200400"/>
              <a:ext cx="2973891" cy="584775"/>
            </a:xfrm>
            <a:prstGeom prst="rect">
              <a:avLst/>
            </a:prstGeom>
            <a:noFill/>
          </p:spPr>
          <p:txBody>
            <a:bodyPr wrap="none" rtlCol="0">
              <a:spAutoFit/>
            </a:bodyPr>
            <a:lstStyle/>
            <a:p>
              <a:r>
                <a:rPr kumimoji="1" lang="ja-JP" altLang="en-US" sz="1600" dirty="0">
                  <a:solidFill>
                    <a:srgbClr val="0000FF"/>
                  </a:solidFill>
                  <a:latin typeface="Meiryo" charset="-128"/>
                  <a:ea typeface="Meiryo" charset="-128"/>
                  <a:cs typeface="Meiryo" charset="-128"/>
                </a:rPr>
                <a:t>タイムシェア（</a:t>
              </a:r>
              <a:r>
                <a:rPr kumimoji="1" lang="en-US" altLang="ja-JP" sz="1600" dirty="0">
                  <a:solidFill>
                    <a:srgbClr val="0000FF"/>
                  </a:solidFill>
                  <a:latin typeface="Meiryo" charset="-128"/>
                  <a:ea typeface="Meiryo" charset="-128"/>
                  <a:cs typeface="Meiryo" charset="-128"/>
                </a:rPr>
                <a:t>Time Share</a:t>
              </a:r>
              <a:r>
                <a:rPr kumimoji="1" lang="ja-JP" altLang="en-US" sz="1600" dirty="0">
                  <a:solidFill>
                    <a:srgbClr val="0000FF"/>
                  </a:solidFill>
                  <a:latin typeface="Meiryo" charset="-128"/>
                  <a:ea typeface="Meiryo" charset="-128"/>
                  <a:cs typeface="Meiryo" charset="-128"/>
                </a:rPr>
                <a:t>）</a:t>
              </a:r>
              <a:endParaRPr kumimoji="1" lang="en-US" altLang="ja-JP" sz="1600" dirty="0">
                <a:solidFill>
                  <a:srgbClr val="0000FF"/>
                </a:solidFill>
                <a:latin typeface="Meiryo" charset="-128"/>
                <a:ea typeface="Meiryo" charset="-128"/>
                <a:cs typeface="Meiryo" charset="-128"/>
              </a:endParaRPr>
            </a:p>
            <a:p>
              <a:r>
                <a:rPr kumimoji="1" lang="ja-JP" altLang="en-US" sz="1600" dirty="0">
                  <a:solidFill>
                    <a:srgbClr val="0000FF"/>
                  </a:solidFill>
                  <a:latin typeface="Meiryo" charset="-128"/>
                  <a:ea typeface="Meiryo" charset="-128"/>
                  <a:cs typeface="Meiryo" charset="-128"/>
                </a:rPr>
                <a:t>モニター（</a:t>
              </a:r>
              <a:r>
                <a:rPr kumimoji="1" lang="en-US" altLang="ja-JP" sz="1600" dirty="0">
                  <a:solidFill>
                    <a:srgbClr val="0000FF"/>
                  </a:solidFill>
                  <a:latin typeface="Meiryo" charset="-128"/>
                  <a:ea typeface="Meiryo" charset="-128"/>
                  <a:cs typeface="Meiryo" charset="-128"/>
                </a:rPr>
                <a:t>Monitor</a:t>
              </a:r>
              <a:r>
                <a:rPr kumimoji="1" lang="ja-JP" altLang="en-US" sz="1600" dirty="0">
                  <a:solidFill>
                    <a:srgbClr val="0000FF"/>
                  </a:solidFill>
                  <a:latin typeface="Meiryo" charset="-128"/>
                  <a:ea typeface="Meiryo" charset="-128"/>
                  <a:cs typeface="Meiryo" charset="-128"/>
                </a:rPr>
                <a:t>）</a:t>
              </a:r>
            </a:p>
          </p:txBody>
        </p:sp>
        <p:sp>
          <p:nvSpPr>
            <p:cNvPr id="9" name="四角形吹き出し 8"/>
            <p:cNvSpPr/>
            <p:nvPr/>
          </p:nvSpPr>
          <p:spPr bwMode="auto">
            <a:xfrm>
              <a:off x="5867400" y="1066800"/>
              <a:ext cx="2667000" cy="762000"/>
            </a:xfrm>
            <a:prstGeom prst="wedgeRectCallout">
              <a:avLst>
                <a:gd name="adj1" fmla="val -78748"/>
                <a:gd name="adj2" fmla="val 51149"/>
              </a:avLst>
            </a:prstGeom>
            <a:solidFill>
              <a:srgbClr val="0432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a:ln>
                    <a:noFill/>
                  </a:ln>
                  <a:solidFill>
                    <a:schemeClr val="bg1"/>
                  </a:solidFill>
                  <a:effectLst/>
                  <a:latin typeface="Meiryo" charset="-128"/>
                  <a:ea typeface="Meiryo" charset="-128"/>
                  <a:cs typeface="Meiryo" charset="-128"/>
                </a:rPr>
                <a:t>“</a:t>
              </a:r>
              <a:r>
                <a:rPr kumimoji="0" lang="ja-JP" altLang="en-US" sz="1800" b="0" i="0" u="none" strike="noStrike" cap="none" normalizeH="0" baseline="0" dirty="0">
                  <a:ln>
                    <a:noFill/>
                  </a:ln>
                  <a:solidFill>
                    <a:schemeClr val="bg1"/>
                  </a:solidFill>
                  <a:effectLst/>
                  <a:latin typeface="Meiryo" charset="-128"/>
                  <a:ea typeface="Meiryo" charset="-128"/>
                  <a:cs typeface="Meiryo" charset="-128"/>
                </a:rPr>
                <a:t>見かけ上</a:t>
              </a:r>
              <a:r>
                <a:rPr kumimoji="0" lang="en-US" altLang="ja-JP" sz="1800" b="0" i="0" u="none" strike="noStrike" cap="none" normalizeH="0" baseline="0" dirty="0">
                  <a:ln>
                    <a:noFill/>
                  </a:ln>
                  <a:solidFill>
                    <a:schemeClr val="bg1"/>
                  </a:solidFill>
                  <a:effectLst/>
                  <a:latin typeface="Meiryo" charset="-128"/>
                  <a:ea typeface="Meiryo" charset="-128"/>
                  <a:cs typeface="Meiryo" charset="-128"/>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a:effectLst/>
              </a:rPr>
              <a:t>仮想化の誕生</a:t>
            </a:r>
            <a:r>
              <a:rPr kumimoji="1" lang="en-US" altLang="ja-JP" dirty="0">
                <a:effectLst/>
              </a:rPr>
              <a:t>(1)</a:t>
            </a:r>
            <a:r>
              <a:rPr kumimoji="1" lang="ja-JP" altLang="en-US" dirty="0">
                <a:effectLst/>
              </a:rPr>
              <a:t>　</a:t>
            </a:r>
            <a:r>
              <a:rPr kumimoji="1" lang="ja-JP" altLang="en-US" sz="2800" dirty="0">
                <a:effectLst/>
              </a:rPr>
              <a:t>コンピューターを共同利用する技術</a:t>
            </a:r>
          </a:p>
        </p:txBody>
      </p:sp>
      <p:grpSp>
        <p:nvGrpSpPr>
          <p:cNvPr id="14" name="図形グループ 13"/>
          <p:cNvGrpSpPr/>
          <p:nvPr/>
        </p:nvGrpSpPr>
        <p:grpSpPr>
          <a:xfrm>
            <a:off x="381000" y="3962400"/>
            <a:ext cx="8458200" cy="2438400"/>
            <a:chOff x="381000" y="3962400"/>
            <a:chExt cx="8458200" cy="2438400"/>
          </a:xfrm>
          <a:effectLst>
            <a:outerShdw blurRad="50800" dist="38100" dir="2700000" algn="tl" rotWithShape="0">
              <a:prstClr val="black">
                <a:alpha val="40000"/>
              </a:prstClr>
            </a:outerShdw>
          </a:effectLst>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 name="ホームベース 2"/>
            <p:cNvSpPr/>
            <p:nvPr/>
          </p:nvSpPr>
          <p:spPr bwMode="auto">
            <a:xfrm>
              <a:off x="3733800" y="4572000"/>
              <a:ext cx="18288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 name="ホームベース 3"/>
            <p:cNvSpPr/>
            <p:nvPr/>
          </p:nvSpPr>
          <p:spPr bwMode="auto">
            <a:xfrm>
              <a:off x="2133600" y="4572000"/>
              <a:ext cx="1828800" cy="457200"/>
            </a:xfrm>
            <a:prstGeom prst="homePlate">
              <a:avLst/>
            </a:prstGeom>
            <a:solidFill>
              <a:srgbClr val="92D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 name="ホームベース 4"/>
            <p:cNvSpPr/>
            <p:nvPr/>
          </p:nvSpPr>
          <p:spPr bwMode="auto">
            <a:xfrm>
              <a:off x="533400" y="4572000"/>
              <a:ext cx="18288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nvGrpSpPr>
            <p:cNvPr id="56" name="図形グループ 55"/>
            <p:cNvGrpSpPr/>
            <p:nvPr/>
          </p:nvGrpSpPr>
          <p:grpSpPr>
            <a:xfrm>
              <a:off x="467544" y="5575850"/>
              <a:ext cx="304800" cy="609600"/>
              <a:chOff x="1381944" y="5118650"/>
              <a:chExt cx="304800" cy="609600"/>
            </a:xfrm>
          </p:grpSpPr>
          <p:sp>
            <p:nvSpPr>
              <p:cNvPr id="48" name="円/楕円 47"/>
              <p:cNvSpPr/>
              <p:nvPr/>
            </p:nvSpPr>
            <p:spPr bwMode="auto">
              <a:xfrm>
                <a:off x="1381944" y="511865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49" name="フローチャート: 論理積ゲート 48"/>
              <p:cNvSpPr/>
              <p:nvPr/>
            </p:nvSpPr>
            <p:spPr bwMode="auto">
              <a:xfrm rot="16200000">
                <a:off x="1381944" y="542345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55" name="図形グループ 54"/>
            <p:cNvGrpSpPr/>
            <p:nvPr/>
          </p:nvGrpSpPr>
          <p:grpSpPr>
            <a:xfrm>
              <a:off x="2220144" y="5575850"/>
              <a:ext cx="304800" cy="609600"/>
              <a:chOff x="3058344" y="5118650"/>
              <a:chExt cx="304800" cy="609600"/>
            </a:xfrm>
          </p:grpSpPr>
          <p:sp>
            <p:nvSpPr>
              <p:cNvPr id="50" name="円/楕円 49"/>
              <p:cNvSpPr/>
              <p:nvPr/>
            </p:nvSpPr>
            <p:spPr bwMode="auto">
              <a:xfrm>
                <a:off x="3058344" y="511865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1" name="フローチャート: 論理積ゲート 50"/>
              <p:cNvSpPr/>
              <p:nvPr/>
            </p:nvSpPr>
            <p:spPr bwMode="auto">
              <a:xfrm rot="16200000">
                <a:off x="3058344" y="542345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grpSp>
          <p:nvGrpSpPr>
            <p:cNvPr id="54" name="図形グループ 53"/>
            <p:cNvGrpSpPr/>
            <p:nvPr/>
          </p:nvGrpSpPr>
          <p:grpSpPr>
            <a:xfrm>
              <a:off x="3820344" y="5562600"/>
              <a:ext cx="304800" cy="609600"/>
              <a:chOff x="4658544" y="5105400"/>
              <a:chExt cx="304800" cy="609600"/>
            </a:xfrm>
          </p:grpSpPr>
          <p:sp>
            <p:nvSpPr>
              <p:cNvPr id="52" name="円/楕円 51"/>
              <p:cNvSpPr/>
              <p:nvPr/>
            </p:nvSpPr>
            <p:spPr bwMode="auto">
              <a:xfrm>
                <a:off x="4658544"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53" name="フローチャート: 論理積ゲート 52"/>
              <p:cNvSpPr/>
              <p:nvPr/>
            </p:nvSpPr>
            <p:spPr bwMode="auto">
              <a:xfrm rot="16200000">
                <a:off x="4658544"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grpSp>
        <p:cxnSp>
          <p:nvCxnSpPr>
            <p:cNvPr id="67" name="直線矢印コネクタ 66"/>
            <p:cNvCxnSpPr>
              <a:endCxn id="48" idx="0"/>
            </p:cNvCxnSpPr>
            <p:nvPr/>
          </p:nvCxnSpPr>
          <p:spPr bwMode="auto">
            <a:xfrm>
              <a:off x="619944" y="504245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2372544" y="504245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3972744"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高価なコンピューター（物理資源）</a:t>
              </a:r>
            </a:p>
          </p:txBody>
        </p:sp>
        <p:sp>
          <p:nvSpPr>
            <p:cNvPr id="73" name="テキスト ボックス 72"/>
            <p:cNvSpPr txBox="1"/>
            <p:nvPr/>
          </p:nvSpPr>
          <p:spPr>
            <a:xfrm>
              <a:off x="6096000" y="4648200"/>
              <a:ext cx="2175596" cy="400110"/>
            </a:xfrm>
            <a:prstGeom prst="rect">
              <a:avLst/>
            </a:prstGeom>
            <a:noFill/>
          </p:spPr>
          <p:txBody>
            <a:bodyPr wrap="none" rtlCol="0">
              <a:spAutoFit/>
            </a:bodyPr>
            <a:lstStyle/>
            <a:p>
              <a:r>
                <a:rPr kumimoji="1" lang="ja-JP" altLang="en-US" sz="2000" dirty="0">
                  <a:solidFill>
                    <a:srgbClr val="000090"/>
                  </a:solidFill>
                  <a:latin typeface="Meiryo" charset="-128"/>
                  <a:ea typeface="Meiryo" charset="-128"/>
                  <a:cs typeface="Meiryo" charset="-128"/>
                </a:rPr>
                <a:t>バッチ（</a:t>
              </a:r>
              <a:r>
                <a:rPr kumimoji="1" lang="en-US" altLang="ja-JP" sz="2000" dirty="0">
                  <a:solidFill>
                    <a:srgbClr val="000090"/>
                  </a:solidFill>
                  <a:latin typeface="Meiryo" charset="-128"/>
                  <a:ea typeface="Meiryo" charset="-128"/>
                  <a:cs typeface="Meiryo" charset="-128"/>
                </a:rPr>
                <a:t>Batch</a:t>
              </a:r>
              <a:r>
                <a:rPr kumimoji="1" lang="ja-JP" altLang="en-US" sz="2000" dirty="0">
                  <a:solidFill>
                    <a:srgbClr val="000090"/>
                  </a:solidFill>
                  <a:latin typeface="Meiryo" charset="-128"/>
                  <a:ea typeface="Meiryo" charset="-128"/>
                  <a:cs typeface="Meiryo" charset="-128"/>
                </a:rPr>
                <a:t>）</a:t>
              </a:r>
            </a:p>
          </p:txBody>
        </p:sp>
        <p:sp>
          <p:nvSpPr>
            <p:cNvPr id="74" name="四角形吹き出し 73"/>
            <p:cNvSpPr/>
            <p:nvPr/>
          </p:nvSpPr>
          <p:spPr bwMode="auto">
            <a:xfrm>
              <a:off x="5867400" y="5410200"/>
              <a:ext cx="2667000" cy="762000"/>
            </a:xfrm>
            <a:prstGeom prst="wedgeRectCallout">
              <a:avLst>
                <a:gd name="adj1" fmla="val -73188"/>
                <a:gd name="adj2" fmla="val -3986"/>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Meiryo" charset="-128"/>
                  <a:ea typeface="Meiryo" charset="-128"/>
                  <a:cs typeface="Meiryo" charset="-128"/>
                </a:rPr>
                <a:t>前の処理が終わるまで</a:t>
              </a:r>
              <a:endParaRPr lang="en-US" altLang="ja-JP" sz="1800" dirty="0">
                <a:solidFill>
                  <a:schemeClr val="bg1"/>
                </a:solidFill>
                <a:latin typeface="Meiryo" charset="-128"/>
                <a:ea typeface="Meiryo" charset="-128"/>
                <a:cs typeface="Meiryo" charset="-128"/>
              </a:endParaRPr>
            </a:p>
            <a:p>
              <a:pPr algn="ctr">
                <a:spcBef>
                  <a:spcPts val="0"/>
                </a:spcBef>
              </a:pPr>
              <a:r>
                <a:rPr lang="ja-JP" altLang="en-US" sz="1800" dirty="0">
                  <a:solidFill>
                    <a:schemeClr val="bg1"/>
                  </a:solidFill>
                  <a:latin typeface="Meiryo" charset="-128"/>
                  <a:ea typeface="Meiryo" charset="-128"/>
                  <a:cs typeface="Meiryo" charset="-128"/>
                </a:rPr>
                <a:t>待たなくてはならない</a:t>
              </a:r>
            </a:p>
          </p:txBody>
        </p:sp>
      </p:grpSp>
    </p:spTree>
    <p:extLst>
      <p:ext uri="{BB962C8B-B14F-4D97-AF65-F5344CB8AC3E}">
        <p14:creationId xmlns:p14="http://schemas.microsoft.com/office/powerpoint/2010/main" val="1646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25736</TotalTime>
  <Words>8296</Words>
  <Application>Microsoft Macintosh PowerPoint</Application>
  <PresentationFormat>画面に合わせる (4:3)</PresentationFormat>
  <Paragraphs>1680</Paragraphs>
  <Slides>55</Slides>
  <Notes>35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55</vt:i4>
      </vt:variant>
    </vt:vector>
  </HeadingPairs>
  <TitlesOfParts>
    <vt:vector size="71" baseType="lpstr">
      <vt:lpstr>ＤＦＰ太丸ゴシック体</vt:lpstr>
      <vt:lpstr>HGP創英角ｺﾞｼｯｸUB</vt:lpstr>
      <vt:lpstr>HG丸ｺﾞｼｯｸM-PRO</vt:lpstr>
      <vt:lpstr>Hiragino Kaku Gothic Pro W6</vt:lpstr>
      <vt:lpstr>Hiragino Kaku Gothic Std W8</vt:lpstr>
      <vt:lpstr>Hiragino Kaku Gothic StdN W8</vt:lpstr>
      <vt:lpstr>ＭＳ Ｐゴシック</vt:lpstr>
      <vt:lpstr>Meiryo</vt:lpstr>
      <vt:lpstr>Meiryo</vt:lpstr>
      <vt:lpstr>American Typewriter</vt:lpstr>
      <vt:lpstr>Arial</vt:lpstr>
      <vt:lpstr>Arial Black</vt:lpstr>
      <vt:lpstr>Calibri</vt:lpstr>
      <vt:lpstr>Sathu</vt:lpstr>
      <vt:lpstr>Wingdings</vt:lpstr>
      <vt:lpstr>NC標準テンプレート</vt:lpstr>
      <vt:lpstr>ソフトウェア化するインフラと仮想化 Software-Defined Infrastructure &amp; Virturization</vt:lpstr>
      <vt:lpstr>PowerPoint プレゼンテーション</vt:lpstr>
      <vt:lpstr>PowerPoint プレゼンテーション</vt:lpstr>
      <vt:lpstr>「仮想化」の本当の意味</vt:lpstr>
      <vt:lpstr>仮想化とは何か</vt:lpstr>
      <vt:lpstr>仮想化の3つのタイプ</vt:lpstr>
      <vt:lpstr>仮想化の役割</vt:lpstr>
      <vt:lpstr>PowerPoint プレゼンテーション</vt:lpstr>
      <vt:lpstr>仮想化の誕生(1)　コンピューターを共同利用する技術</vt:lpstr>
      <vt:lpstr>仮想化の誕生(2) コンピューターを共同利用する技術</vt:lpstr>
      <vt:lpstr>利用形態の歴史的変遷</vt:lpstr>
      <vt:lpstr>PowerPoint プレゼンテーション</vt:lpstr>
      <vt:lpstr>SDI（Software-Defined Infrastructure） </vt:lpstr>
      <vt:lpstr>SDI（Software-Defined Infrastructure）/物理システム </vt:lpstr>
      <vt:lpstr>SDI（Software-Defined Infrastructure）/仮想システム </vt:lpstr>
      <vt:lpstr>SDI（Software-Defined Infrastructure） </vt:lpstr>
      <vt:lpstr>SDI／仮想化されたシステムの構成</vt:lpstr>
      <vt:lpstr>SDI（Software-Defined Infrastructure） </vt:lpstr>
      <vt:lpstr>SDI（Software-Defined Infrastructure）/全体の仕組み </vt:lpstr>
      <vt:lpstr>SDI（Software-Defined Infrastructure）/SDIとIaaS </vt:lpstr>
      <vt:lpstr>SDI（Software-Defined Infrastructure）/製品とサービス </vt:lpstr>
      <vt:lpstr>PowerPoint プレゼンテーション</vt:lpstr>
      <vt:lpstr>Infrastructure as Code</vt:lpstr>
      <vt:lpstr>Infrastructure as Code</vt:lpstr>
      <vt:lpstr>Infrastructure as Codeの特徴（１）</vt:lpstr>
      <vt:lpstr>Infrastructure as Codeの特徴（２）</vt:lpstr>
      <vt:lpstr>Infrastructure as Codeを実現するソフトウェア</vt:lpstr>
      <vt:lpstr>PowerPoint プレゼンテーション</vt:lpstr>
      <vt:lpstr>仮想化の種類(システム資源の構成要素から考える)</vt:lpstr>
      <vt:lpstr>サーバー仮想化</vt:lpstr>
      <vt:lpstr>コンテナ型仮想化</vt:lpstr>
      <vt:lpstr>仮想マシンとコンテナの稼働効率</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SD-WAN（Software-Defined Wide Area Network）</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サーバー仮想化による３つのメリット</vt:lpstr>
      <vt:lpstr>PowerPoint プレゼンテーション</vt:lpstr>
      <vt:lpstr>従来システムとハイパーコンバージド・システムとの違い</vt:lpstr>
      <vt:lpstr>ハイパーコンバージド・システムのメリット</vt:lpstr>
      <vt:lpstr>ハイパーコンバージド・システムの拡張</vt:lpstr>
      <vt:lpstr>統合システムの分類</vt:lpstr>
      <vt:lpstr>ハイパーコンバージドの仕組みと特徴</vt:lpstr>
      <vt:lpstr>ハイパーコンバージドの仕組みと特徴</vt:lpstr>
      <vt:lpstr>コンバージド・システムとハイパーコンバージド・システム</vt:lpstr>
      <vt:lpstr>【参考】コンバージド・システムの国内市場と定義</vt:lpstr>
      <vt:lpstr>PowerPoint プレゼンテーション</vt:lpstr>
    </vt:vector>
  </TitlesOfParts>
  <Company>NetCommerce</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894</cp:revision>
  <cp:lastPrinted>2016-03-03T01:04:41Z</cp:lastPrinted>
  <dcterms:created xsi:type="dcterms:W3CDTF">2014-04-30T01:58:06Z</dcterms:created>
  <dcterms:modified xsi:type="dcterms:W3CDTF">2018-07-24T00:18:11Z</dcterms:modified>
</cp:coreProperties>
</file>