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handoutMasterIdLst>
    <p:handoutMasterId r:id="rId50"/>
  </p:handoutMasterIdLst>
  <p:sldIdLst>
    <p:sldId id="1201" r:id="rId2"/>
    <p:sldId id="1202" r:id="rId3"/>
    <p:sldId id="1208" r:id="rId4"/>
    <p:sldId id="1212" r:id="rId5"/>
    <p:sldId id="1213" r:id="rId6"/>
    <p:sldId id="928" r:id="rId7"/>
    <p:sldId id="1369" r:id="rId8"/>
    <p:sldId id="1293" r:id="rId9"/>
    <p:sldId id="2588" r:id="rId10"/>
    <p:sldId id="1217" r:id="rId11"/>
    <p:sldId id="1325" r:id="rId12"/>
    <p:sldId id="1161" r:id="rId13"/>
    <p:sldId id="1227" r:id="rId14"/>
    <p:sldId id="1231" r:id="rId15"/>
    <p:sldId id="1306" r:id="rId16"/>
    <p:sldId id="2618" r:id="rId17"/>
    <p:sldId id="1235" r:id="rId18"/>
    <p:sldId id="2958" r:id="rId19"/>
    <p:sldId id="1237" r:id="rId20"/>
    <p:sldId id="1238" r:id="rId21"/>
    <p:sldId id="1240" r:id="rId22"/>
    <p:sldId id="1310" r:id="rId23"/>
    <p:sldId id="1326" r:id="rId24"/>
    <p:sldId id="1311" r:id="rId25"/>
    <p:sldId id="1243" r:id="rId26"/>
    <p:sldId id="1334" r:id="rId27"/>
    <p:sldId id="1290" r:id="rId28"/>
    <p:sldId id="1291" r:id="rId29"/>
    <p:sldId id="1313" r:id="rId30"/>
    <p:sldId id="2619" r:id="rId31"/>
    <p:sldId id="2623" r:id="rId32"/>
    <p:sldId id="2622" r:id="rId33"/>
    <p:sldId id="1318" r:id="rId34"/>
    <p:sldId id="2943" r:id="rId35"/>
    <p:sldId id="1321" r:id="rId36"/>
    <p:sldId id="1337" r:id="rId37"/>
    <p:sldId id="2945" r:id="rId38"/>
    <p:sldId id="2941" r:id="rId39"/>
    <p:sldId id="1347" r:id="rId40"/>
    <p:sldId id="2949" r:id="rId41"/>
    <p:sldId id="2948" r:id="rId42"/>
    <p:sldId id="2950" r:id="rId43"/>
    <p:sldId id="1348" r:id="rId44"/>
    <p:sldId id="1349" r:id="rId45"/>
    <p:sldId id="1304" r:id="rId46"/>
    <p:sldId id="1305" r:id="rId47"/>
    <p:sldId id="715" r:id="rId48"/>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27"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66"/>
    <a:srgbClr val="77933C"/>
    <a:srgbClr val="376092"/>
    <a:srgbClr val="00B0F0"/>
    <a:srgbClr val="0070C0"/>
    <a:srgbClr val="0432FF"/>
    <a:srgbClr val="66FFCC"/>
    <a:srgbClr val="66CC00"/>
    <a:srgbClr val="009051"/>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8078"/>
    <p:restoredTop sz="94181" autoAdjust="0"/>
  </p:normalViewPr>
  <p:slideViewPr>
    <p:cSldViewPr snapToObjects="1" showGuides="1">
      <p:cViewPr varScale="1">
        <p:scale>
          <a:sx n="108" d="100"/>
          <a:sy n="108" d="100"/>
        </p:scale>
        <p:origin x="1608" y="200"/>
      </p:cViewPr>
      <p:guideLst>
        <p:guide orient="horz" pos="527"/>
        <p:guide pos="2880"/>
      </p:guideLst>
    </p:cSldViewPr>
  </p:slideViewPr>
  <p:notesTextViewPr>
    <p:cViewPr>
      <p:scale>
        <a:sx n="100" d="100"/>
        <a:sy n="100" d="100"/>
      </p:scale>
      <p:origin x="0" y="0"/>
    </p:cViewPr>
  </p:notesTextViewPr>
  <p:sorterViewPr>
    <p:cViewPr varScale="1">
      <p:scale>
        <a:sx n="100" d="100"/>
        <a:sy n="100" d="100"/>
      </p:scale>
      <p:origin x="0" y="9937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2018/8/8</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2018/8/8</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8768101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【図解】コレ１枚で分かる</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と「モノのサービス化」</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現実社会の行動や出来事をデータ化する仕組みとして、</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に注目が集まっている。では、集めたデータは、どのような価値を生みだそうとしているのだろうか。そのひとつが、「モノのサービス化」というパラダイムシフトだ。</a:t>
            </a:r>
          </a:p>
          <a:p>
            <a:r>
              <a:rPr kumimoji="1" lang="ja-JP" altLang="ja-JP" sz="1200" kern="1200" dirty="0">
                <a:solidFill>
                  <a:schemeClr val="tx1"/>
                </a:solidFill>
                <a:effectLst/>
                <a:latin typeface="+mn-lt"/>
                <a:ea typeface="+mn-ea"/>
                <a:cs typeface="+mn-cs"/>
              </a:rPr>
              <a:t>モノのサービス化の前提として、「モノの</a:t>
            </a:r>
            <a:r>
              <a:rPr kumimoji="1" lang="en-US" altLang="ja-JP" sz="1200" kern="1200" dirty="0">
                <a:solidFill>
                  <a:schemeClr val="tx1"/>
                </a:solidFill>
                <a:effectLst/>
                <a:latin typeface="+mn-lt"/>
                <a:ea typeface="+mn-ea"/>
                <a:cs typeface="+mn-cs"/>
              </a:rPr>
              <a:t>SD</a:t>
            </a:r>
            <a:r>
              <a:rPr kumimoji="1" lang="ja-JP" altLang="ja-JP" sz="1200" kern="1200" dirty="0">
                <a:solidFill>
                  <a:schemeClr val="tx1"/>
                </a:solidFill>
                <a:effectLst/>
                <a:latin typeface="+mn-lt"/>
                <a:ea typeface="+mn-ea"/>
                <a:cs typeface="+mn-cs"/>
              </a:rPr>
              <a:t>化」がある。</a:t>
            </a:r>
            <a:r>
              <a:rPr kumimoji="1" lang="en-US" altLang="ja-JP" sz="1200" kern="1200" dirty="0">
                <a:solidFill>
                  <a:schemeClr val="tx1"/>
                </a:solidFill>
                <a:effectLst/>
                <a:latin typeface="+mn-lt"/>
                <a:ea typeface="+mn-ea"/>
                <a:cs typeface="+mn-cs"/>
              </a:rPr>
              <a:t>SD</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Software Defined</a:t>
            </a:r>
            <a:r>
              <a:rPr kumimoji="1" lang="ja-JP" altLang="ja-JP" sz="1200" kern="1200" dirty="0">
                <a:solidFill>
                  <a:schemeClr val="tx1"/>
                </a:solidFill>
                <a:effectLst/>
                <a:latin typeface="+mn-lt"/>
                <a:ea typeface="+mn-ea"/>
                <a:cs typeface="+mn-cs"/>
              </a:rPr>
              <a:t>）とは、「ソフトウェアで定義された」あるいは、「ソフトウェアで規定する」という意味だ。以下の図をご覧いだきたい。</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1953</a:t>
            </a:r>
            <a:r>
              <a:rPr kumimoji="1" lang="ja-JP" altLang="ja-JP" sz="1200" kern="1200" dirty="0">
                <a:solidFill>
                  <a:schemeClr val="tx1"/>
                </a:solidFill>
                <a:effectLst/>
                <a:latin typeface="+mn-lt"/>
                <a:ea typeface="+mn-ea"/>
                <a:cs typeface="+mn-cs"/>
              </a:rPr>
              <a:t>年に就航した旅客機ダグラス</a:t>
            </a:r>
            <a:r>
              <a:rPr kumimoji="1" lang="en-US" altLang="ja-JP" sz="1200" kern="1200" dirty="0">
                <a:solidFill>
                  <a:schemeClr val="tx1"/>
                </a:solidFill>
                <a:effectLst/>
                <a:latin typeface="+mn-lt"/>
                <a:ea typeface="+mn-ea"/>
                <a:cs typeface="+mn-cs"/>
              </a:rPr>
              <a:t>DC7</a:t>
            </a:r>
            <a:r>
              <a:rPr kumimoji="1" lang="ja-JP" altLang="ja-JP" sz="1200" kern="1200" dirty="0">
                <a:solidFill>
                  <a:schemeClr val="tx1"/>
                </a:solidFill>
                <a:effectLst/>
                <a:latin typeface="+mn-lt"/>
                <a:ea typeface="+mn-ea"/>
                <a:cs typeface="+mn-cs"/>
              </a:rPr>
              <a:t>のコックピットは、様々なメーターや操縦桿、レバーやスイッチなどに埋もれている。これらのハードウェアは、エンジンや燃料タンクのセンサーに直接繋がってそのデータを表示したり、昇降舵やフラップを直接動かしたりと、人間が直接的に航空機の状態を監視し、操作している。当然、性能の改善のためのハードウェアの交換や故障の修理などに、物理的作業を必要とした。</a:t>
            </a:r>
          </a:p>
          <a:p>
            <a:r>
              <a:rPr kumimoji="1" lang="ja-JP" altLang="ja-JP" sz="1200" kern="1200" dirty="0">
                <a:solidFill>
                  <a:schemeClr val="tx1"/>
                </a:solidFill>
                <a:effectLst/>
                <a:latin typeface="+mn-lt"/>
                <a:ea typeface="+mn-ea"/>
                <a:cs typeface="+mn-cs"/>
              </a:rPr>
              <a:t>一方、</a:t>
            </a:r>
            <a:r>
              <a:rPr kumimoji="1" lang="en-US" altLang="ja-JP" sz="1200" kern="1200" dirty="0">
                <a:solidFill>
                  <a:schemeClr val="tx1"/>
                </a:solidFill>
                <a:effectLst/>
                <a:latin typeface="+mn-lt"/>
                <a:ea typeface="+mn-ea"/>
                <a:cs typeface="+mn-cs"/>
              </a:rPr>
              <a:t>2011</a:t>
            </a:r>
            <a:r>
              <a:rPr kumimoji="1" lang="ja-JP" altLang="ja-JP" sz="1200" kern="1200" dirty="0">
                <a:solidFill>
                  <a:schemeClr val="tx1"/>
                </a:solidFill>
                <a:effectLst/>
                <a:latin typeface="+mn-lt"/>
                <a:ea typeface="+mn-ea"/>
                <a:cs typeface="+mn-cs"/>
              </a:rPr>
              <a:t>年に就航したボーイング</a:t>
            </a:r>
            <a:r>
              <a:rPr kumimoji="1" lang="en-US" altLang="ja-JP" sz="1200" kern="1200" dirty="0">
                <a:solidFill>
                  <a:schemeClr val="tx1"/>
                </a:solidFill>
                <a:effectLst/>
                <a:latin typeface="+mn-lt"/>
                <a:ea typeface="+mn-ea"/>
                <a:cs typeface="+mn-cs"/>
              </a:rPr>
              <a:t>787</a:t>
            </a:r>
            <a:r>
              <a:rPr kumimoji="1" lang="ja-JP" altLang="ja-JP" sz="1200" kern="1200" dirty="0">
                <a:solidFill>
                  <a:schemeClr val="tx1"/>
                </a:solidFill>
                <a:effectLst/>
                <a:latin typeface="+mn-lt"/>
                <a:ea typeface="+mn-ea"/>
                <a:cs typeface="+mn-cs"/>
              </a:rPr>
              <a:t>は、操縦や操作の多くを、ソフトウェアを介在して行う。例えば、運航に関わる様々なデータは、一旦ソフトウェアで処理され、自動で必要な操作を行ったり、そのときに必要な情報を整理、選択して液晶画面に表示させたりしている。操縦桿もフライ・バイ・ワイヤーといって、人間の操作した動きをセンサーで読み取り電気的な信号に置き換えている。これにより、人間の操作を補完し、様々な機器との協調・連携を自動化して、最適な飛行を実現している。つまり、航空機というハードウェアは、ソフトウェアによって操作されているわけだ。</a:t>
            </a:r>
          </a:p>
          <a:p>
            <a:r>
              <a:rPr kumimoji="1" lang="ja-JP" altLang="ja-JP" sz="1200" kern="1200" dirty="0">
                <a:solidFill>
                  <a:schemeClr val="tx1"/>
                </a:solidFill>
                <a:effectLst/>
                <a:latin typeface="+mn-lt"/>
                <a:ea typeface="+mn-ea"/>
                <a:cs typeface="+mn-cs"/>
              </a:rPr>
              <a:t>これは、ソフトウェアが、航空機というハードウェアの機能や性能を規定し、操作性や燃費効率を左右しているということでもある。つまり、モノの機能や性能のかなりの部分が、ソフトウェアによって定義あるいは規定されているということでもある。</a:t>
            </a:r>
          </a:p>
          <a:p>
            <a:r>
              <a:rPr kumimoji="1" lang="ja-JP" altLang="ja-JP" sz="1200" kern="1200" dirty="0">
                <a:solidFill>
                  <a:schemeClr val="tx1"/>
                </a:solidFill>
                <a:effectLst/>
                <a:latin typeface="+mn-lt"/>
                <a:ea typeface="+mn-ea"/>
                <a:cs typeface="+mn-cs"/>
              </a:rPr>
              <a:t>この方法により、ソフトウェアに手を加えることで機能や性能、操作性を改善したり、燃費を向上させたりが可能になる。また、遠隔地からの保守点検、あるいはソフトウェアによる自己点検や修復などの自律化機能を持たせ人間の介在無しに保守作業を行うことも可能になる。これが、「モノの</a:t>
            </a:r>
            <a:r>
              <a:rPr kumimoji="1" lang="en-US" altLang="ja-JP" sz="1200" kern="1200" dirty="0">
                <a:solidFill>
                  <a:schemeClr val="tx1"/>
                </a:solidFill>
                <a:effectLst/>
                <a:latin typeface="+mn-lt"/>
                <a:ea typeface="+mn-ea"/>
                <a:cs typeface="+mn-cs"/>
              </a:rPr>
              <a:t>SD</a:t>
            </a:r>
            <a:r>
              <a:rPr kumimoji="1" lang="ja-JP" altLang="ja-JP" sz="1200" kern="1200" dirty="0">
                <a:solidFill>
                  <a:schemeClr val="tx1"/>
                </a:solidFill>
                <a:effectLst/>
                <a:latin typeface="+mn-lt"/>
                <a:ea typeface="+mn-ea"/>
                <a:cs typeface="+mn-cs"/>
              </a:rPr>
              <a:t>化」だ。この取り組みは、航空機だけではなくその他のモノにも拡がりつつある。</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「モノの</a:t>
            </a:r>
            <a:r>
              <a:rPr kumimoji="1" lang="en-US" altLang="ja-JP" sz="1200" kern="1200" dirty="0">
                <a:solidFill>
                  <a:schemeClr val="tx1"/>
                </a:solidFill>
                <a:effectLst/>
                <a:latin typeface="+mn-lt"/>
                <a:ea typeface="+mn-ea"/>
                <a:cs typeface="+mn-cs"/>
              </a:rPr>
              <a:t>SD</a:t>
            </a:r>
            <a:r>
              <a:rPr kumimoji="1" lang="ja-JP" altLang="ja-JP" sz="1200" kern="1200" dirty="0">
                <a:solidFill>
                  <a:schemeClr val="tx1"/>
                </a:solidFill>
                <a:effectLst/>
                <a:latin typeface="+mn-lt"/>
                <a:ea typeface="+mn-ea"/>
                <a:cs typeface="+mn-cs"/>
              </a:rPr>
              <a:t>化」によって、モノ作りは、「性能や機能の優れたモノを作ること」をめざすことから、「常に最適なモノを使い続けてもらうこと」をめざすようになる。つまり、作った後のことまで考え、それを支えてゆくモノ作りが、求められるようになる。つまり、モノのサービス化というパラダイムシフトが、起ころうとしている。</a:t>
            </a:r>
          </a:p>
          <a:p>
            <a:r>
              <a:rPr kumimoji="1" lang="ja-JP" altLang="ja-JP" sz="1200" kern="1200" dirty="0">
                <a:solidFill>
                  <a:schemeClr val="tx1"/>
                </a:solidFill>
                <a:effectLst/>
                <a:latin typeface="+mn-lt"/>
                <a:ea typeface="+mn-ea"/>
                <a:cs typeface="+mn-cs"/>
              </a:rPr>
              <a:t>「モノを使うこと」の最適化を実現するためには、モノの状況をデータとして捉える仕組みが必要となる。これが、</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Internet of Things</a:t>
            </a:r>
            <a:r>
              <a:rPr kumimoji="1" lang="ja-JP" altLang="ja-JP" sz="1200" kern="1200" dirty="0">
                <a:solidFill>
                  <a:schemeClr val="tx1"/>
                </a:solidFill>
                <a:effectLst/>
                <a:latin typeface="+mn-lt"/>
                <a:ea typeface="+mn-ea"/>
                <a:cs typeface="+mn-cs"/>
              </a:rPr>
              <a:t>）だ。</a:t>
            </a:r>
          </a:p>
          <a:p>
            <a:r>
              <a:rPr kumimoji="1" lang="ja-JP" altLang="ja-JP" sz="1200" kern="1200" dirty="0">
                <a:solidFill>
                  <a:schemeClr val="tx1"/>
                </a:solidFill>
                <a:effectLst/>
                <a:latin typeface="+mn-lt"/>
                <a:ea typeface="+mn-ea"/>
                <a:cs typeface="+mn-cs"/>
              </a:rPr>
              <a:t>ものに組み込まれたセンサーが、モノの様々な状況をデータ化し、ネットワークを介してメーカーに送る。メーカーは、それを解析し、状況を把握して、モノに組み込まれたソフトウェアを改修し、再びモノに組み込まれたソフトウェアを更新することで、機能や性能、操作性を改善する。また、集められたデータは、より優れた製品を開発するための情報としても用いられることになる。ハードウェアは、そんなソフトウェアとの関係を前提に機能や性能を作ってゆかなければならない。</a:t>
            </a:r>
          </a:p>
          <a:p>
            <a:r>
              <a:rPr kumimoji="1" lang="ja-JP" altLang="ja-JP" sz="1200" kern="1200" dirty="0">
                <a:solidFill>
                  <a:schemeClr val="tx1"/>
                </a:solidFill>
                <a:effectLst/>
                <a:latin typeface="+mn-lt"/>
                <a:ea typeface="+mn-ea"/>
                <a:cs typeface="+mn-cs"/>
              </a:rPr>
              <a:t>さらに得られたデータから新たなサービスを生みだすことができる。例えば、ジェットエンジンの運行情報をデータとして収集し、その解析データを使って燃費効率の高い飛行方法を指導するコンサルティングサービスや</a:t>
            </a:r>
            <a:r>
              <a:rPr kumimoji="1" lang="en-US" altLang="ja-JP" sz="1200" kern="1200" dirty="0">
                <a:solidFill>
                  <a:schemeClr val="tx1"/>
                </a:solidFill>
                <a:effectLst/>
                <a:latin typeface="+mn-lt"/>
                <a:ea typeface="+mn-ea"/>
                <a:cs typeface="+mn-cs"/>
              </a:rPr>
              <a:t>PBL</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Performance Based Logistics</a:t>
            </a:r>
            <a:r>
              <a:rPr kumimoji="1" lang="ja-JP" altLang="ja-JP" sz="1200" kern="1200" dirty="0">
                <a:solidFill>
                  <a:schemeClr val="tx1"/>
                </a:solidFill>
                <a:effectLst/>
                <a:latin typeface="+mn-lt"/>
                <a:ea typeface="+mn-ea"/>
                <a:cs typeface="+mn-cs"/>
              </a:rPr>
              <a:t>）といわれる個々の作業や部品の調達に対価を支払うのではなく、可動率の確保や修理時間の短縮といった成果（パフォーマンス）に対価を支払うサービスなどが登場している。また、自動販売機に気象センサーやカメラ、人感センサーを付け、それらを分析して、きめ細かな地域別の気象情報を提供したり、マーケティング情報を提供したりする情報サービスなどだ。製品そのものの付加価値を高めるだけではなく、集めたデータを使った新たなビジネスの展開へと可能性が広がる。</a:t>
            </a:r>
          </a:p>
          <a:p>
            <a:r>
              <a:rPr kumimoji="1" lang="ja-JP" altLang="ja-JP" sz="1200" kern="1200" dirty="0">
                <a:solidFill>
                  <a:schemeClr val="tx1"/>
                </a:solidFill>
                <a:effectLst/>
                <a:latin typeface="+mn-lt"/>
                <a:ea typeface="+mn-ea"/>
                <a:cs typeface="+mn-cs"/>
              </a:rPr>
              <a:t>ものを作り提供することから使いづけてもらうことへ、さらには、データそのものを価値として顧客に提供することへ。このような一連の取り組みが、「モノのサービス化」だ。それを支えているのか、「モノの</a:t>
            </a:r>
            <a:r>
              <a:rPr kumimoji="1" lang="en-US" altLang="ja-JP" sz="1200" kern="1200" dirty="0">
                <a:solidFill>
                  <a:schemeClr val="tx1"/>
                </a:solidFill>
                <a:effectLst/>
                <a:latin typeface="+mn-lt"/>
                <a:ea typeface="+mn-ea"/>
                <a:cs typeface="+mn-cs"/>
              </a:rPr>
              <a:t>SD</a:t>
            </a:r>
            <a:r>
              <a:rPr kumimoji="1" lang="ja-JP" altLang="ja-JP" sz="1200" kern="1200" dirty="0">
                <a:solidFill>
                  <a:schemeClr val="tx1"/>
                </a:solidFill>
                <a:effectLst/>
                <a:latin typeface="+mn-lt"/>
                <a:ea typeface="+mn-ea"/>
                <a:cs typeface="+mn-cs"/>
              </a:rPr>
              <a:t>化」と</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だ。</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14</a:t>
            </a:fld>
            <a:endParaRPr kumimoji="1" lang="ja-JP" altLang="en-US"/>
          </a:p>
        </p:txBody>
      </p:sp>
    </p:spTree>
    <p:extLst>
      <p:ext uri="{BB962C8B-B14F-4D97-AF65-F5344CB8AC3E}">
        <p14:creationId xmlns:p14="http://schemas.microsoft.com/office/powerpoint/2010/main" val="18861102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の稼働状況をリアルタイムで計測する仕組みを使えば、「モノ」を売らずに使用量に応じて課金する「サービスとしてモノ」を提供するビジネスが実現します。</a:t>
            </a:r>
          </a:p>
          <a:p>
            <a:pPr lvl="0"/>
            <a:r>
              <a:rPr kumimoji="1" lang="ja-JP" altLang="ja-JP" sz="1200" kern="1200" dirty="0">
                <a:solidFill>
                  <a:schemeClr val="tx1"/>
                </a:solidFill>
                <a:effectLst/>
                <a:latin typeface="+mn-lt"/>
                <a:ea typeface="+mn-ea"/>
                <a:cs typeface="+mn-cs"/>
              </a:rPr>
              <a:t>航空機用のジェット・エンジンを製造・販売する英ロールスロイスは、エンジンという「モノ」を販売するのではなく、実際に使用した時間と出力の積に応じて、利用者である航空会社に利用量を請求する「</a:t>
            </a:r>
            <a:r>
              <a:rPr kumimoji="1" lang="en-US" altLang="ja-JP" sz="1200" kern="1200" dirty="0">
                <a:solidFill>
                  <a:schemeClr val="tx1"/>
                </a:solidFill>
                <a:effectLst/>
                <a:latin typeface="+mn-lt"/>
                <a:ea typeface="+mn-ea"/>
                <a:cs typeface="+mn-cs"/>
              </a:rPr>
              <a:t>Power by the Hour</a:t>
            </a:r>
            <a:r>
              <a:rPr kumimoji="1" lang="ja-JP" altLang="ja-JP" sz="1200" kern="1200" dirty="0">
                <a:solidFill>
                  <a:schemeClr val="tx1"/>
                </a:solidFill>
                <a:effectLst/>
                <a:latin typeface="+mn-lt"/>
                <a:ea typeface="+mn-ea"/>
                <a:cs typeface="+mn-cs"/>
              </a:rPr>
              <a:t>」というサービスを提供しています。エンジンに組み込まれたセンサーが、使用状況や各部品の消耗具合、不具合などを検知し、ネットを経由してそのデータを送ります。そのデータは解析され、修理・点検の必要性を個別に判断し、故障で動かなくなる前に対応できるようになります。これにより、より安全な運行が実現し、機材の稼働率が上がることでユーザーの満足度は高まります。さらに保守・点検のタイミングや必要な部品の在庫、エンジニアの稼働が最適化され、サービス・コストの削減が可能になります。</a:t>
            </a:r>
          </a:p>
          <a:p>
            <a:pPr lvl="0"/>
            <a:r>
              <a:rPr kumimoji="1" lang="ja-JP" altLang="ja-JP" sz="1200" kern="1200" dirty="0">
                <a:solidFill>
                  <a:schemeClr val="tx1"/>
                </a:solidFill>
                <a:effectLst/>
                <a:latin typeface="+mn-lt"/>
                <a:ea typeface="+mn-ea"/>
                <a:cs typeface="+mn-cs"/>
              </a:rPr>
              <a:t>仏タイヤメーカーのミシュランは、運送会社向けに走行距離に応じてタイヤの利用料金を請求するビジネスをはじめています。さらに、燃料を節約できる走行方法のアドバイスを運転手に提供したり、省エネ運転の研修を行ったりと、これまでのタイヤメーカーではあり得なかったビジネスに踏み出しています。このサービスによって運送会社は投資を抑えることができるばかりでなく運行コストも削減でき、経営体質強化に貢献することができます。</a:t>
            </a:r>
          </a:p>
          <a:p>
            <a:pPr lvl="0"/>
            <a:r>
              <a:rPr kumimoji="1" lang="ja-JP" altLang="ja-JP" sz="1200" kern="1200" dirty="0">
                <a:solidFill>
                  <a:schemeClr val="tx1"/>
                </a:solidFill>
                <a:effectLst/>
                <a:latin typeface="+mn-lt"/>
                <a:ea typeface="+mn-ea"/>
                <a:cs typeface="+mn-cs"/>
              </a:rPr>
              <a:t>建設機械大手のコマツは、無人ヘリコプターのドローンで建設現場を測量し、そのデータと設計データ使って建設機械を自動運転し工事をするサービスを提供しています。これまで熟練者に頼っていた精密な測量や難しい工事を経験の浅い作業員でもこなすことができ、人手不足に悩む業界にとっては大きな助けとなっています。</a:t>
            </a:r>
          </a:p>
          <a:p>
            <a:r>
              <a:rPr kumimoji="1" lang="ja-JP" altLang="ja-JP" sz="1200" kern="1200" dirty="0">
                <a:solidFill>
                  <a:schemeClr val="tx1"/>
                </a:solidFill>
                <a:effectLst/>
                <a:latin typeface="+mn-lt"/>
                <a:ea typeface="+mn-ea"/>
                <a:cs typeface="+mn-cs"/>
              </a:rPr>
              <a:t>このように、モノそのものではなく、モノを含むサービス全体が新たな価値を生みだす時代を向かえようとしています。</a:t>
            </a:r>
            <a:r>
              <a:rPr lang="ja-JP" altLang="ja-JP" dirty="0">
                <a:effectLst/>
              </a:rPr>
              <a:t> </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17</a:t>
            </a:fld>
            <a:endParaRPr kumimoji="1" lang="ja-JP" altLang="en-US"/>
          </a:p>
        </p:txBody>
      </p:sp>
    </p:spTree>
    <p:extLst>
      <p:ext uri="{BB962C8B-B14F-4D97-AF65-F5344CB8AC3E}">
        <p14:creationId xmlns:p14="http://schemas.microsoft.com/office/powerpoint/2010/main" val="18760086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19</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3067271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の機能や役割には、その特性に応じた</a:t>
            </a:r>
            <a:r>
              <a:rPr kumimoji="1" lang="en-US" altLang="ja-JP" sz="1200" kern="1200" dirty="0">
                <a:solidFill>
                  <a:schemeClr val="tx1"/>
                </a:solidFill>
                <a:effectLst/>
                <a:latin typeface="+mn-lt"/>
                <a:ea typeface="+mn-ea"/>
                <a:cs typeface="+mn-cs"/>
              </a:rPr>
              <a:t>4</a:t>
            </a:r>
            <a:r>
              <a:rPr kumimoji="1" lang="ja-JP" altLang="ja-JP" sz="1200" kern="1200" dirty="0">
                <a:solidFill>
                  <a:schemeClr val="tx1"/>
                </a:solidFill>
                <a:effectLst/>
                <a:latin typeface="+mn-lt"/>
                <a:ea typeface="+mn-ea"/>
                <a:cs typeface="+mn-cs"/>
              </a:rPr>
              <a:t>つの段階があります。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監視】センサーを使い、モノやその周囲についての状態や変化を監視することができます。遠隔地からの機器の監視、マーケティングや製品設計のためのデータの収集などに役立ちます。例えば、医療機器の状況を常に監視し、消耗品がなくなればすぐに補充したり、建設機械の稼働状況などを監視し、故障や不具合が生じたら直ちにサービス員を急行させたりすることができます。</a:t>
            </a:r>
          </a:p>
          <a:p>
            <a:r>
              <a:rPr kumimoji="1" lang="ja-JP" altLang="ja-JP" sz="1200" kern="1200" dirty="0">
                <a:solidFill>
                  <a:schemeClr val="tx1"/>
                </a:solidFill>
                <a:effectLst/>
                <a:latin typeface="+mn-lt"/>
                <a:ea typeface="+mn-ea"/>
                <a:cs typeface="+mn-cs"/>
              </a:rPr>
              <a:t>【制御】通信を介して外部から制御できます。ソフトウェアによってモノの状況や周囲の環境が変化すれば、それに応じて遠隔から制御できます。例えば、人が玄関に近づくとその動きを感知し監視カメラを起動、その映像をスマートフォンに送り、それを見て玄関の鍵を開いたり、不在であれば遠隔地から音声で応対したりといったことができるようになります。また、家に帰る前にスマートフォンからエアコンのスイッチを入れておくこともできます。</a:t>
            </a:r>
          </a:p>
          <a:p>
            <a:r>
              <a:rPr kumimoji="1" lang="ja-JP" altLang="ja-JP" sz="1200" kern="1200" dirty="0">
                <a:solidFill>
                  <a:schemeClr val="tx1"/>
                </a:solidFill>
                <a:effectLst/>
                <a:latin typeface="+mn-lt"/>
                <a:ea typeface="+mn-ea"/>
                <a:cs typeface="+mn-cs"/>
              </a:rPr>
              <a:t>【最適化】監視と制御の機能を組み合わせ、モノの状態や動きを最適に保つことができます。それには、取得・蓄積されたデータを解析し最適な状態を見つけ、その状態になるように制御します。例えば風力発電で、風力や風向きに応じて最も発電効果が高まるように、風車のブレード確度を調節することができます。</a:t>
            </a:r>
          </a:p>
          <a:p>
            <a:r>
              <a:rPr kumimoji="1" lang="ja-JP" altLang="ja-JP" sz="1200" kern="1200" dirty="0">
                <a:solidFill>
                  <a:schemeClr val="tx1"/>
                </a:solidFill>
                <a:effectLst/>
                <a:latin typeface="+mn-lt"/>
                <a:ea typeface="+mn-ea"/>
                <a:cs typeface="+mn-cs"/>
              </a:rPr>
              <a:t>【自律化】モノ自身や周囲の状況や変化を継続的に監視し、その時々の最適な状態をリアルタイムで判断し、モノを自動で制御することができます。また、お互いを通信機能で連係させ、それぞれの状況を共有し全体として最適な動作をさせるように協調制御できます。例えば、部屋の形状や家具の配置、床の汚れ具合を探りながら部屋を清掃するロボット、周囲の道路状況や走行車両、人の動きや標識などをリアルタイムで捉え自動運転する自動車などがあります。さらにその自動運転自動車が他の自動車や信号機と状況を共有することで、スピードを協調して制御することで渋滞を解消し、信号待ちを無くすことができます。</a:t>
            </a:r>
          </a:p>
          <a:p>
            <a:br>
              <a:rPr kumimoji="1" lang="en-US" altLang="ja-JP" sz="1200" kern="1200" dirty="0">
                <a:solidFill>
                  <a:schemeClr val="tx1"/>
                </a:solidFill>
                <a:effectLst/>
                <a:latin typeface="+mn-lt"/>
                <a:ea typeface="+mn-ea"/>
                <a:cs typeface="+mn-cs"/>
              </a:rPr>
            </a:b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20</a:t>
            </a:fld>
            <a:endParaRPr kumimoji="1" lang="ja-JP" altLang="en-US"/>
          </a:p>
        </p:txBody>
      </p:sp>
    </p:spTree>
    <p:extLst>
      <p:ext uri="{BB962C8B-B14F-4D97-AF65-F5344CB8AC3E}">
        <p14:creationId xmlns:p14="http://schemas.microsoft.com/office/powerpoint/2010/main" val="17110843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は、データを収拾してネットワークに送り出す「デバイス層」、そのデータを収拾・集約しクラウドにデータを送り、結果を即座に返す処理を行う「エッジ・コンピューティング層」、集められたデータを解析し、アプリケーションを実行する「クラウド・コンピューティング層」に大別することができます。</a:t>
            </a:r>
          </a:p>
          <a:p>
            <a:r>
              <a:rPr kumimoji="1" lang="ja-JP" altLang="ja-JP" sz="1200" kern="1200" dirty="0">
                <a:solidFill>
                  <a:schemeClr val="tx1"/>
                </a:solidFill>
                <a:effectLst/>
                <a:latin typeface="+mn-lt"/>
                <a:ea typeface="+mn-ea"/>
                <a:cs typeface="+mn-cs"/>
              </a:rPr>
              <a:t>「デバイス層」は、センサーや外部機器をつなぐためのインターフェイス、ネットワークにデータを送り出す通信機能、それを制御するための処理機能が組み込まれています。ここで、モノ自身から生みだされるデータや周辺のデータ、接続された外部機器からのデータを受け取り、ネットワークに送り出します。</a:t>
            </a:r>
          </a:p>
          <a:p>
            <a:r>
              <a:rPr kumimoji="1" lang="ja-JP" altLang="ja-JP" sz="1200" kern="1200" dirty="0">
                <a:solidFill>
                  <a:schemeClr val="tx1"/>
                </a:solidFill>
                <a:effectLst/>
                <a:latin typeface="+mn-lt"/>
                <a:ea typeface="+mn-ea"/>
                <a:cs typeface="+mn-cs"/>
              </a:rPr>
              <a:t>それらデータが直接クラウドに送り出される場合もありますが、モノの周辺でデータを一旦受け取り、すぐに処理してフィードバックする、あるいは集約して必要なデータのみをネットワークに送る仕組みが「エッジ・コンピューティング層」です。これが必要なのは、モノの数が莫大になると次の問題が起こるからです。</a:t>
            </a:r>
          </a:p>
          <a:p>
            <a:pPr lvl="0"/>
            <a:r>
              <a:rPr kumimoji="1" lang="ja-JP" altLang="ja-JP" sz="1200" kern="1200" dirty="0">
                <a:solidFill>
                  <a:schemeClr val="tx1"/>
                </a:solidFill>
                <a:effectLst/>
                <a:latin typeface="+mn-lt"/>
                <a:ea typeface="+mn-ea"/>
                <a:cs typeface="+mn-cs"/>
              </a:rPr>
              <a:t>個々のモノに対する回線を確保するために相当のコストがかかる</a:t>
            </a:r>
          </a:p>
          <a:p>
            <a:pPr lvl="0"/>
            <a:r>
              <a:rPr kumimoji="1" lang="ja-JP" altLang="ja-JP" sz="1200" kern="1200" dirty="0">
                <a:solidFill>
                  <a:schemeClr val="tx1"/>
                </a:solidFill>
                <a:effectLst/>
                <a:latin typeface="+mn-lt"/>
                <a:ea typeface="+mn-ea"/>
                <a:cs typeface="+mn-cs"/>
              </a:rPr>
              <a:t>送り出されるデータが膨大になりネットワークの負荷が高まってしまう</a:t>
            </a:r>
          </a:p>
          <a:p>
            <a:pPr lvl="0"/>
            <a:r>
              <a:rPr kumimoji="1" lang="ja-JP" altLang="ja-JP" sz="1200" kern="1200" dirty="0">
                <a:solidFill>
                  <a:schemeClr val="tx1"/>
                </a:solidFill>
                <a:effectLst/>
                <a:latin typeface="+mn-lt"/>
                <a:ea typeface="+mn-ea"/>
                <a:cs typeface="+mn-cs"/>
              </a:rPr>
              <a:t>モノの監視や制御に負荷がかかり、クラウド集中では処理しきれない</a:t>
            </a:r>
          </a:p>
          <a:p>
            <a:r>
              <a:rPr kumimoji="1" lang="ja-JP" altLang="ja-JP" sz="1200" kern="1200" dirty="0">
                <a:solidFill>
                  <a:schemeClr val="tx1"/>
                </a:solidFill>
                <a:effectLst/>
                <a:latin typeface="+mn-lt"/>
                <a:ea typeface="+mn-ea"/>
                <a:cs typeface="+mn-cs"/>
              </a:rPr>
              <a:t>上記に加え、モノやその周辺の変化に即応してモノを制御したり、管理者や利用者にすぐに情報を提供したりといった対応も必要になりますが、クラウドにデータを送り、そのフィードバックを待つには、距離が離れているため、大きな遅延が生じてタイミングを逸する可能性があります。そこで、モノの置かれている周辺で分散処理をさせ、これらの問題を解決しようというわけです。クラウド（雲）よりも地面に近いモノの周辺に置かれることから「フォグ（霧）コンピューティング」と呼ばれることもあります。</a:t>
            </a:r>
          </a:p>
          <a:p>
            <a:r>
              <a:rPr kumimoji="1" lang="ja-JP" altLang="ja-JP" sz="1200" kern="1200" dirty="0">
                <a:solidFill>
                  <a:schemeClr val="tx1"/>
                </a:solidFill>
                <a:effectLst/>
                <a:latin typeface="+mn-lt"/>
                <a:ea typeface="+mn-ea"/>
                <a:cs typeface="+mn-cs"/>
              </a:rPr>
              <a:t>「クラウド・コンピューティング層」は、これらデバイス層やエッジ・コンピューティング層から送られてきたデータを分析し、アプリケーションで利用します。</a:t>
            </a:r>
          </a:p>
          <a:p>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は、このような三層構造によって構築されてゆくと考えられています。</a:t>
            </a: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21</a:t>
            </a:fld>
            <a:endParaRPr kumimoji="1" lang="ja-JP" altLang="en-US"/>
          </a:p>
        </p:txBody>
      </p:sp>
    </p:spTree>
    <p:extLst>
      <p:ext uri="{BB962C8B-B14F-4D97-AF65-F5344CB8AC3E}">
        <p14:creationId xmlns:p14="http://schemas.microsoft.com/office/powerpoint/2010/main" val="8611395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【図解】コレ１枚でわかる</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の三層構造</a:t>
            </a:r>
          </a:p>
          <a:p>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は、データを収拾してネットワークに送り出す「</a:t>
            </a:r>
            <a:r>
              <a:rPr kumimoji="1" lang="ja-JP" altLang="ja-JP" sz="1200" b="1" kern="1200" dirty="0">
                <a:solidFill>
                  <a:schemeClr val="tx1"/>
                </a:solidFill>
                <a:effectLst/>
                <a:latin typeface="+mn-lt"/>
                <a:ea typeface="+mn-ea"/>
                <a:cs typeface="+mn-cs"/>
              </a:rPr>
              <a:t>デバイス（＝モノ）層</a:t>
            </a:r>
            <a:r>
              <a:rPr kumimoji="1" lang="ja-JP" altLang="ja-JP" sz="1200" kern="1200" dirty="0">
                <a:solidFill>
                  <a:schemeClr val="tx1"/>
                </a:solidFill>
                <a:effectLst/>
                <a:latin typeface="+mn-lt"/>
                <a:ea typeface="+mn-ea"/>
                <a:cs typeface="+mn-cs"/>
              </a:rPr>
              <a:t>」、そのデータを収拾・集約しクラウドにデータを送ったり、すぐに結果を返さなければならない処理を行ったりする「</a:t>
            </a:r>
            <a:r>
              <a:rPr kumimoji="1" lang="ja-JP" altLang="ja-JP" sz="1200" b="1" kern="1200" dirty="0">
                <a:solidFill>
                  <a:schemeClr val="tx1"/>
                </a:solidFill>
                <a:effectLst/>
                <a:latin typeface="+mn-lt"/>
                <a:ea typeface="+mn-ea"/>
                <a:cs typeface="+mn-cs"/>
              </a:rPr>
              <a:t>エッジ・コンピューティング／フォグ・コンピューティング層</a:t>
            </a:r>
            <a:r>
              <a:rPr kumimoji="1" lang="ja-JP" altLang="ja-JP" sz="1200" kern="1200" dirty="0">
                <a:solidFill>
                  <a:schemeClr val="tx1"/>
                </a:solidFill>
                <a:effectLst/>
                <a:latin typeface="+mn-lt"/>
                <a:ea typeface="+mn-ea"/>
                <a:cs typeface="+mn-cs"/>
              </a:rPr>
              <a:t>」、集められた膨大データを解析し、アプリケーションを実行、再びモノへとフィードバックする「</a:t>
            </a:r>
            <a:r>
              <a:rPr kumimoji="1" lang="ja-JP" altLang="ja-JP" sz="1200" b="1" kern="1200" dirty="0">
                <a:solidFill>
                  <a:schemeClr val="tx1"/>
                </a:solidFill>
                <a:effectLst/>
                <a:latin typeface="+mn-lt"/>
                <a:ea typeface="+mn-ea"/>
                <a:cs typeface="+mn-cs"/>
              </a:rPr>
              <a:t>クラウド・コンピューティング層</a:t>
            </a:r>
            <a:r>
              <a:rPr kumimoji="1" lang="ja-JP" altLang="ja-JP" sz="1200" kern="1200" dirty="0">
                <a:solidFill>
                  <a:schemeClr val="tx1"/>
                </a:solidFill>
                <a:effectLst/>
                <a:latin typeface="+mn-lt"/>
                <a:ea typeface="+mn-ea"/>
                <a:cs typeface="+mn-cs"/>
              </a:rPr>
              <a:t>」に大別することができます。</a:t>
            </a:r>
          </a:p>
          <a:p>
            <a:r>
              <a:rPr kumimoji="1" lang="ja-JP" altLang="ja-JP" sz="1200" kern="1200" dirty="0">
                <a:solidFill>
                  <a:schemeClr val="tx1"/>
                </a:solidFill>
                <a:effectLst/>
                <a:latin typeface="+mn-lt"/>
                <a:ea typeface="+mn-ea"/>
                <a:cs typeface="+mn-cs"/>
              </a:rPr>
              <a:t>「</a:t>
            </a:r>
            <a:r>
              <a:rPr kumimoji="1" lang="ja-JP" altLang="ja-JP" sz="1200" b="1" kern="1200" dirty="0">
                <a:solidFill>
                  <a:schemeClr val="tx1"/>
                </a:solidFill>
                <a:effectLst/>
                <a:latin typeface="+mn-lt"/>
                <a:ea typeface="+mn-ea"/>
                <a:cs typeface="+mn-cs"/>
              </a:rPr>
              <a:t>デバイス層</a:t>
            </a:r>
            <a:r>
              <a:rPr kumimoji="1" lang="ja-JP" altLang="ja-JP" sz="1200" kern="1200" dirty="0">
                <a:solidFill>
                  <a:schemeClr val="tx1"/>
                </a:solidFill>
                <a:effectLst/>
                <a:latin typeface="+mn-lt"/>
                <a:ea typeface="+mn-ea"/>
                <a:cs typeface="+mn-cs"/>
              </a:rPr>
              <a:t>」は、センサーや外部機器をつなぐためのインターフェイス、ネットワークにデータを送り出す通信機能、それらを制御するための処理機能が組み込まれたモノのことです。ここで、モノ自身から生みだされるデータや周辺のデータ、さらには接続された外部機器からのデータを受け取り、それをネットワークに送り出します。</a:t>
            </a:r>
          </a:p>
          <a:p>
            <a:r>
              <a:rPr kumimoji="1" lang="ja-JP" altLang="ja-JP" sz="1200" kern="1200" dirty="0">
                <a:solidFill>
                  <a:schemeClr val="tx1"/>
                </a:solidFill>
                <a:effectLst/>
                <a:latin typeface="+mn-lt"/>
                <a:ea typeface="+mn-ea"/>
                <a:cs typeface="+mn-cs"/>
              </a:rPr>
              <a:t>それらデータが直接クラウドに送り出される場合もありますが、モノの周辺でデータを一旦受け取り、すぐに処理してフィードバックする、あるいは集約して必要なデータのみをインターネットを介してクラウドに送り込む仕組みが介在する場合があります。「</a:t>
            </a:r>
            <a:r>
              <a:rPr kumimoji="1" lang="ja-JP" altLang="ja-JP" sz="1200" b="1" kern="1200" dirty="0">
                <a:solidFill>
                  <a:schemeClr val="tx1"/>
                </a:solidFill>
                <a:effectLst/>
                <a:latin typeface="+mn-lt"/>
                <a:ea typeface="+mn-ea"/>
                <a:cs typeface="+mn-cs"/>
              </a:rPr>
              <a:t>エッジ・コンピューティング層</a:t>
            </a:r>
            <a:r>
              <a:rPr kumimoji="1" lang="ja-JP" altLang="ja-JP" sz="1200" kern="1200" dirty="0">
                <a:solidFill>
                  <a:schemeClr val="tx1"/>
                </a:solidFill>
                <a:effectLst/>
                <a:latin typeface="+mn-lt"/>
                <a:ea typeface="+mn-ea"/>
                <a:cs typeface="+mn-cs"/>
              </a:rPr>
              <a:t>」と呼ばれています。</a:t>
            </a:r>
          </a:p>
          <a:p>
            <a:r>
              <a:rPr kumimoji="1" lang="ja-JP" altLang="ja-JP" sz="1200" kern="1200" dirty="0">
                <a:solidFill>
                  <a:schemeClr val="tx1"/>
                </a:solidFill>
                <a:effectLst/>
                <a:latin typeface="+mn-lt"/>
                <a:ea typeface="+mn-ea"/>
                <a:cs typeface="+mn-cs"/>
              </a:rPr>
              <a:t>このような仕組みが必要になるのは、モノの数が莫大なものになると次のような問題が起こるからです。</a:t>
            </a:r>
          </a:p>
          <a:p>
            <a:r>
              <a:rPr kumimoji="1" lang="ja-JP" altLang="ja-JP" sz="1200" kern="1200" dirty="0">
                <a:solidFill>
                  <a:schemeClr val="tx1"/>
                </a:solidFill>
                <a:effectLst/>
                <a:latin typeface="+mn-lt"/>
                <a:ea typeface="+mn-ea"/>
                <a:cs typeface="+mn-cs"/>
              </a:rPr>
              <a:t>【通信料の増大】個々のモノに対する回線確保の費用や使用料が高額になってしまう</a:t>
            </a:r>
          </a:p>
          <a:p>
            <a:r>
              <a:rPr kumimoji="1" lang="ja-JP" altLang="ja-JP" sz="1200" kern="1200" dirty="0">
                <a:solidFill>
                  <a:schemeClr val="tx1"/>
                </a:solidFill>
                <a:effectLst/>
                <a:latin typeface="+mn-lt"/>
                <a:ea typeface="+mn-ea"/>
                <a:cs typeface="+mn-cs"/>
              </a:rPr>
              <a:t>【ネットワーク負荷の増大】送り出されるデータが膨大になりネットワークの負荷が高まり、スループットが低下してしまう</a:t>
            </a:r>
          </a:p>
          <a:p>
            <a:r>
              <a:rPr kumimoji="1" lang="ja-JP" altLang="ja-JP" sz="1200" kern="1200" dirty="0">
                <a:solidFill>
                  <a:schemeClr val="tx1"/>
                </a:solidFill>
                <a:effectLst/>
                <a:latin typeface="+mn-lt"/>
                <a:ea typeface="+mn-ea"/>
                <a:cs typeface="+mn-cs"/>
              </a:rPr>
              <a:t>【セキュリティ困難】機密性の高いデータが公開のネットワークに流れてしまう</a:t>
            </a:r>
          </a:p>
          <a:p>
            <a:r>
              <a:rPr kumimoji="1" lang="ja-JP" altLang="ja-JP" sz="1200" kern="1200" dirty="0">
                <a:solidFill>
                  <a:schemeClr val="tx1"/>
                </a:solidFill>
                <a:effectLst/>
                <a:latin typeface="+mn-lt"/>
                <a:ea typeface="+mn-ea"/>
                <a:cs typeface="+mn-cs"/>
              </a:rPr>
              <a:t>【高遅延】モノとクラウドの間に地理的距離が存在するためネットワーク遅延が大きい</a:t>
            </a:r>
          </a:p>
          <a:p>
            <a:r>
              <a:rPr kumimoji="1" lang="ja-JP" altLang="ja-JP" sz="1200" kern="1200" dirty="0">
                <a:solidFill>
                  <a:schemeClr val="tx1"/>
                </a:solidFill>
                <a:effectLst/>
                <a:latin typeface="+mn-lt"/>
                <a:ea typeface="+mn-ea"/>
                <a:cs typeface="+mn-cs"/>
              </a:rPr>
              <a:t>特にネットワーク負荷の増大や高遅延は、自動運転や医療、製造現場などの即応性が求められる</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アプリケーションを実現するうえで大きな障害となります。例えば、このようなアプリケーションの場合、モノやその周辺の変化に即応してモノを制御したり、管理者や利用者にすぐに情報を提供したりといった対応が必要になります。それらを全てインターネットを介してクラウドにデータを送り、そのフィードバックを受け取ろうとすると、負荷の高さや遅延によってスループットが低下してタイミングを逸し、事故を引き起こす可能性もあります。そこで、モノの置かれている周辺で分散処理をさせ、直ちに処理させる必要があるのです。</a:t>
            </a:r>
          </a:p>
          <a:p>
            <a:r>
              <a:rPr kumimoji="1" lang="ja-JP" altLang="ja-JP" sz="1200" kern="1200" dirty="0">
                <a:solidFill>
                  <a:schemeClr val="tx1"/>
                </a:solidFill>
                <a:effectLst/>
                <a:latin typeface="+mn-lt"/>
                <a:ea typeface="+mn-ea"/>
                <a:cs typeface="+mn-cs"/>
              </a:rPr>
              <a:t>このような目的のためにモノの周辺に置かれるコンピューターでの処理は、クラウド（雲）よりも地面に近いところで行われることから「</a:t>
            </a:r>
            <a:r>
              <a:rPr kumimoji="1" lang="ja-JP" altLang="ja-JP" sz="1200" b="1" kern="1200" dirty="0">
                <a:solidFill>
                  <a:schemeClr val="tx1"/>
                </a:solidFill>
                <a:effectLst/>
                <a:latin typeface="+mn-lt"/>
                <a:ea typeface="+mn-ea"/>
                <a:cs typeface="+mn-cs"/>
              </a:rPr>
              <a:t>フォグ（霧）コンピューティング</a:t>
            </a:r>
            <a:r>
              <a:rPr kumimoji="1" lang="ja-JP" altLang="ja-JP" sz="1200" kern="1200" dirty="0">
                <a:solidFill>
                  <a:schemeClr val="tx1"/>
                </a:solidFill>
                <a:effectLst/>
                <a:latin typeface="+mn-lt"/>
                <a:ea typeface="+mn-ea"/>
                <a:cs typeface="+mn-cs"/>
              </a:rPr>
              <a:t>」と呼ばれることもあります。</a:t>
            </a:r>
          </a:p>
          <a:p>
            <a:r>
              <a:rPr kumimoji="1" lang="ja-JP" altLang="ja-JP" sz="1200" kern="1200" dirty="0">
                <a:solidFill>
                  <a:schemeClr val="tx1"/>
                </a:solidFill>
                <a:effectLst/>
                <a:latin typeface="+mn-lt"/>
                <a:ea typeface="+mn-ea"/>
                <a:cs typeface="+mn-cs"/>
              </a:rPr>
              <a:t>「</a:t>
            </a:r>
            <a:r>
              <a:rPr kumimoji="1" lang="ja-JP" altLang="ja-JP" sz="1200" b="1" kern="1200" dirty="0">
                <a:solidFill>
                  <a:schemeClr val="tx1"/>
                </a:solidFill>
                <a:effectLst/>
                <a:latin typeface="+mn-lt"/>
                <a:ea typeface="+mn-ea"/>
                <a:cs typeface="+mn-cs"/>
              </a:rPr>
              <a:t>クラウド・コンピューティング層</a:t>
            </a:r>
            <a:r>
              <a:rPr kumimoji="1" lang="ja-JP" altLang="ja-JP" sz="1200" kern="1200" dirty="0">
                <a:solidFill>
                  <a:schemeClr val="tx1"/>
                </a:solidFill>
                <a:effectLst/>
                <a:latin typeface="+mn-lt"/>
                <a:ea typeface="+mn-ea"/>
                <a:cs typeface="+mn-cs"/>
              </a:rPr>
              <a:t>」は、これらデバイス層やエッジ・コンピューティング／フォグ・コンピューティング層から送られてきたデータを分析し、アプリケーションで利用します。その結果は、再び「モノ」の制御や使用者・管理者への情報提供というカタチでフィードバックされます。</a:t>
            </a:r>
          </a:p>
          <a:p>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の様々なアプリケーションは、このような三層構造によって構築されてゆくと考えられています。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22</a:t>
            </a:fld>
            <a:endParaRPr kumimoji="1" lang="ja-JP" altLang="en-US"/>
          </a:p>
        </p:txBody>
      </p:sp>
    </p:spTree>
    <p:extLst>
      <p:ext uri="{BB962C8B-B14F-4D97-AF65-F5344CB8AC3E}">
        <p14:creationId xmlns:p14="http://schemas.microsoft.com/office/powerpoint/2010/main" val="16143930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1950</a:t>
            </a:r>
            <a:r>
              <a:rPr kumimoji="1" lang="ja-JP" altLang="ja-JP" sz="1200" kern="1200" dirty="0">
                <a:solidFill>
                  <a:schemeClr val="tx1"/>
                </a:solidFill>
                <a:effectLst/>
                <a:latin typeface="+mn-lt"/>
                <a:ea typeface="+mn-ea"/>
                <a:cs typeface="+mn-cs"/>
              </a:rPr>
              <a:t>年代、コンピュータ利用が始まった当初、順次処理するバッチ処理による利用が一般的でした。</a:t>
            </a:r>
            <a:r>
              <a:rPr kumimoji="1" lang="en-US" altLang="ja-JP" sz="1200" kern="1200" dirty="0">
                <a:solidFill>
                  <a:schemeClr val="tx1"/>
                </a:solidFill>
                <a:effectLst/>
                <a:latin typeface="+mn-lt"/>
                <a:ea typeface="+mn-ea"/>
                <a:cs typeface="+mn-cs"/>
              </a:rPr>
              <a:t>1960</a:t>
            </a:r>
            <a:r>
              <a:rPr kumimoji="1" lang="ja-JP" altLang="ja-JP" sz="1200" kern="1200" dirty="0">
                <a:solidFill>
                  <a:schemeClr val="tx1"/>
                </a:solidFill>
                <a:effectLst/>
                <a:latin typeface="+mn-lt"/>
                <a:ea typeface="+mn-ea"/>
                <a:cs typeface="+mn-cs"/>
              </a:rPr>
              <a:t>年代、タイプライター端末やディスプレイ端末から直接利用するタイムシェアリング方式へと発展してゆきます。これらはデータ入力と出力のみを受け持ち、データの処理や保管は全てひとつのコンピュータで集中処理されていました。また、端末とコンピュータをつなぐ通信回線は低速で、やり取りできるデータもテキストに限られていたのです。</a:t>
            </a:r>
          </a:p>
          <a:p>
            <a:r>
              <a:rPr kumimoji="1" lang="en-US" altLang="ja-JP" sz="1200" kern="1200" dirty="0">
                <a:solidFill>
                  <a:schemeClr val="tx1"/>
                </a:solidFill>
                <a:effectLst/>
                <a:latin typeface="+mn-lt"/>
                <a:ea typeface="+mn-ea"/>
                <a:cs typeface="+mn-cs"/>
              </a:rPr>
              <a:t>1980</a:t>
            </a:r>
            <a:r>
              <a:rPr kumimoji="1" lang="ja-JP" altLang="ja-JP" sz="1200" kern="1200" dirty="0">
                <a:solidFill>
                  <a:schemeClr val="tx1"/>
                </a:solidFill>
                <a:effectLst/>
                <a:latin typeface="+mn-lt"/>
                <a:ea typeface="+mn-ea"/>
                <a:cs typeface="+mn-cs"/>
              </a:rPr>
              <a:t>年代、ミニ・コンピュータ（ミニコン）やオフィス・コンピュータ（オフコン）、そしてパーソナル・コンピュータ（パソコン）といった小型で安価なものが登場し、部門や個人でも購入できるようになり、大規模なデータの処理や保管は共同利用の大型コンピュータ、部門固有の業務や個人で完結する業務は小型のコンピュータを使う分散処理が拡がりを見せ始めます。ただ、通信回線は低速で、扱えるデータはテキストが主流でした。そこで、テキスト主体の業務処理は共同利用のコンピュータ（サーバー）を使い、結果の表示や加工、編集、画像の利用はパソコン（クライアント）を使う「クライアント・サーバ方式」が登場します。</a:t>
            </a:r>
          </a:p>
          <a:p>
            <a:r>
              <a:rPr kumimoji="1" lang="en-US" altLang="ja-JP" sz="1200" kern="1200" dirty="0">
                <a:solidFill>
                  <a:schemeClr val="tx1"/>
                </a:solidFill>
                <a:effectLst/>
                <a:latin typeface="+mn-lt"/>
                <a:ea typeface="+mn-ea"/>
                <a:cs typeface="+mn-cs"/>
              </a:rPr>
              <a:t>1990</a:t>
            </a:r>
            <a:r>
              <a:rPr kumimoji="1" lang="ja-JP" altLang="ja-JP" sz="1200" kern="1200" dirty="0">
                <a:solidFill>
                  <a:schemeClr val="tx1"/>
                </a:solidFill>
                <a:effectLst/>
                <a:latin typeface="+mn-lt"/>
                <a:ea typeface="+mn-ea"/>
                <a:cs typeface="+mn-cs"/>
              </a:rPr>
              <a:t>年代インターネットが登場し、</a:t>
            </a:r>
            <a:r>
              <a:rPr kumimoji="1" lang="en-US" altLang="ja-JP" sz="1200" kern="1200" dirty="0">
                <a:solidFill>
                  <a:schemeClr val="tx1"/>
                </a:solidFill>
                <a:effectLst/>
                <a:latin typeface="+mn-lt"/>
                <a:ea typeface="+mn-ea"/>
                <a:cs typeface="+mn-cs"/>
              </a:rPr>
              <a:t>2000</a:t>
            </a:r>
            <a:r>
              <a:rPr kumimoji="1" lang="ja-JP" altLang="ja-JP" sz="1200" kern="1200" dirty="0">
                <a:solidFill>
                  <a:schemeClr val="tx1"/>
                </a:solidFill>
                <a:effectLst/>
                <a:latin typeface="+mn-lt"/>
                <a:ea typeface="+mn-ea"/>
                <a:cs typeface="+mn-cs"/>
              </a:rPr>
              <a:t>年頃からクラウド・コンピューティングの萌芽が見え始めます。その後インターネットは、高速・広帯域な回線を利用できるようになり、扱えるデータも音声や動画へと拡大してゆきます。また端末類もスマートフォンやタブレットなどが加わり、利用者も適用業務も拡大します。</a:t>
            </a:r>
          </a:p>
          <a:p>
            <a:r>
              <a:rPr kumimoji="1" lang="ja-JP" altLang="ja-JP" sz="1200" kern="1200" dirty="0">
                <a:solidFill>
                  <a:schemeClr val="tx1"/>
                </a:solidFill>
                <a:effectLst/>
                <a:latin typeface="+mn-lt"/>
                <a:ea typeface="+mn-ea"/>
                <a:cs typeface="+mn-cs"/>
              </a:rPr>
              <a:t>昨今は、インターネットにつながるデバイスは、自動車や家電製品、ビルの設備や日用品にまで拡がり、そこに組み込まれたセンサーが大量のデータを送り出すようになりました。そのため大量のデータが通信回線に送り出されるようになり回線の帯域を圧迫してしまう可能性が出てきました。そこで、デバイスの周辺や通信経路上にサーバーを配置し中間処理して必要なデータのみを回線に送り出す「エッジ・コンピューティング」が普及の兆しを見せ始めています。</a:t>
            </a:r>
          </a:p>
          <a:p>
            <a:r>
              <a:rPr kumimoji="1" lang="en-US" altLang="ja-JP" sz="1200" kern="1200" dirty="0" err="1">
                <a:solidFill>
                  <a:schemeClr val="tx1"/>
                </a:solidFill>
                <a:effectLst/>
                <a:latin typeface="+mn-lt"/>
                <a:ea typeface="+mn-ea"/>
                <a:cs typeface="+mn-cs"/>
              </a:rPr>
              <a:t>IoT</a:t>
            </a:r>
            <a:r>
              <a:rPr kumimoji="1" lang="ja-JP" altLang="ja-JP" sz="1200" kern="1200">
                <a:solidFill>
                  <a:schemeClr val="tx1"/>
                </a:solidFill>
                <a:effectLst/>
                <a:latin typeface="+mn-lt"/>
                <a:ea typeface="+mn-ea"/>
                <a:cs typeface="+mn-cs"/>
              </a:rPr>
              <a:t>は、そんな超分散コンピューティングを生みだそうとしているのです。</a:t>
            </a:r>
            <a:r>
              <a:rPr lang="ja-JP" altLang="ja-JP">
                <a:effectLst/>
              </a:rPr>
              <a:t> </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25</a:t>
            </a:fld>
            <a:endParaRPr kumimoji="1" lang="ja-JP" altLang="en-US"/>
          </a:p>
        </p:txBody>
      </p:sp>
    </p:spTree>
    <p:extLst>
      <p:ext uri="{BB962C8B-B14F-4D97-AF65-F5344CB8AC3E}">
        <p14:creationId xmlns:p14="http://schemas.microsoft.com/office/powerpoint/2010/main" val="7709022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【図解】コレ１枚で分かる</a:t>
            </a:r>
            <a:r>
              <a:rPr kumimoji="1" lang="en-US" altLang="ja-JP" sz="1200" kern="1200" dirty="0">
                <a:solidFill>
                  <a:schemeClr val="tx1"/>
                </a:solidFill>
                <a:effectLst/>
                <a:latin typeface="+mn-lt"/>
                <a:ea typeface="+mn-ea"/>
                <a:cs typeface="+mn-cs"/>
              </a:rPr>
              <a:t>”</a:t>
            </a:r>
            <a:r>
              <a:rPr kumimoji="1" lang="en-US" altLang="ja-JP" sz="1200" kern="1200" dirty="0" err="1">
                <a:solidFill>
                  <a:schemeClr val="tx1"/>
                </a:solidFill>
                <a:effectLst/>
                <a:latin typeface="+mn-lt"/>
                <a:ea typeface="+mn-ea"/>
                <a:cs typeface="+mn-cs"/>
              </a:rPr>
              <a:t>Predix</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”FIELD system”</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産業界における「ものづくりデジタル化」への取り組みが活発になっています。米国では「</a:t>
            </a:r>
            <a:r>
              <a:rPr kumimoji="1" lang="en-US" altLang="ja-JP" sz="1200" kern="1200" dirty="0">
                <a:solidFill>
                  <a:schemeClr val="tx1"/>
                </a:solidFill>
                <a:effectLst/>
                <a:latin typeface="+mn-lt"/>
                <a:ea typeface="+mn-ea"/>
                <a:cs typeface="+mn-cs"/>
              </a:rPr>
              <a:t>Industrial Internet</a:t>
            </a:r>
            <a:r>
              <a:rPr kumimoji="1" lang="ja-JP" altLang="ja-JP" sz="1200" kern="1200" dirty="0">
                <a:solidFill>
                  <a:schemeClr val="tx1"/>
                </a:solidFill>
                <a:effectLst/>
                <a:latin typeface="+mn-lt"/>
                <a:ea typeface="+mn-ea"/>
                <a:cs typeface="+mn-cs"/>
              </a:rPr>
              <a:t>（産業のインターネット）」、そしてドイツでは「インダストリー</a:t>
            </a:r>
            <a:r>
              <a:rPr kumimoji="1" lang="en-US" altLang="ja-JP" sz="1200" kern="1200" dirty="0">
                <a:solidFill>
                  <a:schemeClr val="tx1"/>
                </a:solidFill>
                <a:effectLst/>
                <a:latin typeface="+mn-lt"/>
                <a:ea typeface="+mn-ea"/>
                <a:cs typeface="+mn-cs"/>
              </a:rPr>
              <a:t>4.0</a:t>
            </a:r>
            <a:r>
              <a:rPr kumimoji="1" lang="ja-JP" altLang="ja-JP" sz="1200" kern="1200" dirty="0">
                <a:solidFill>
                  <a:schemeClr val="tx1"/>
                </a:solidFill>
                <a:effectLst/>
                <a:latin typeface="+mn-lt"/>
                <a:ea typeface="+mn-ea"/>
                <a:cs typeface="+mn-cs"/>
              </a:rPr>
              <a:t>（第</a:t>
            </a:r>
            <a:r>
              <a:rPr kumimoji="1" lang="en-US" altLang="ja-JP" sz="1200" kern="1200" dirty="0">
                <a:solidFill>
                  <a:schemeClr val="tx1"/>
                </a:solidFill>
                <a:effectLst/>
                <a:latin typeface="+mn-lt"/>
                <a:ea typeface="+mn-ea"/>
                <a:cs typeface="+mn-cs"/>
              </a:rPr>
              <a:t>4</a:t>
            </a:r>
            <a:r>
              <a:rPr kumimoji="1" lang="ja-JP" altLang="ja-JP" sz="1200" kern="1200" dirty="0">
                <a:solidFill>
                  <a:schemeClr val="tx1"/>
                </a:solidFill>
                <a:effectLst/>
                <a:latin typeface="+mn-lt"/>
                <a:ea typeface="+mn-ea"/>
                <a:cs typeface="+mn-cs"/>
              </a:rPr>
              <a:t>次産業革命）」という取り組みがすすんでいます。</a:t>
            </a:r>
          </a:p>
          <a:p>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Industrial Internet</a:t>
            </a:r>
            <a:r>
              <a:rPr kumimoji="1" lang="ja-JP" altLang="ja-JP" sz="1200" kern="1200" dirty="0">
                <a:solidFill>
                  <a:schemeClr val="tx1"/>
                </a:solidFill>
                <a:effectLst/>
                <a:latin typeface="+mn-lt"/>
                <a:ea typeface="+mn-ea"/>
                <a:cs typeface="+mn-cs"/>
              </a:rPr>
              <a:t>」では、ゼネラル・エレクトリック（</a:t>
            </a:r>
            <a:r>
              <a:rPr kumimoji="1" lang="en-US" altLang="ja-JP" sz="1200" kern="1200" dirty="0">
                <a:solidFill>
                  <a:schemeClr val="tx1"/>
                </a:solidFill>
                <a:effectLst/>
                <a:latin typeface="+mn-lt"/>
                <a:ea typeface="+mn-ea"/>
                <a:cs typeface="+mn-cs"/>
              </a:rPr>
              <a:t>GE</a:t>
            </a:r>
            <a:r>
              <a:rPr kumimoji="1" lang="ja-JP" altLang="ja-JP" sz="1200" kern="1200" dirty="0">
                <a:solidFill>
                  <a:schemeClr val="tx1"/>
                </a:solidFill>
                <a:effectLst/>
                <a:latin typeface="+mn-lt"/>
                <a:ea typeface="+mn-ea"/>
                <a:cs typeface="+mn-cs"/>
              </a:rPr>
              <a:t>）を中心にインテル、シスコシステムズ、</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AT</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社が中核となって産業界での連係組織「</a:t>
            </a:r>
            <a:r>
              <a:rPr kumimoji="1" lang="en-US" altLang="ja-JP" sz="1200" kern="1200" dirty="0">
                <a:solidFill>
                  <a:schemeClr val="tx1"/>
                </a:solidFill>
                <a:effectLst/>
                <a:latin typeface="+mn-lt"/>
                <a:ea typeface="+mn-ea"/>
                <a:cs typeface="+mn-cs"/>
              </a:rPr>
              <a:t>Industrial Internet Consortium</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IIC</a:t>
            </a:r>
            <a:r>
              <a:rPr kumimoji="1" lang="ja-JP" altLang="ja-JP" sz="1200" kern="1200" dirty="0">
                <a:solidFill>
                  <a:schemeClr val="tx1"/>
                </a:solidFill>
                <a:effectLst/>
                <a:latin typeface="+mn-lt"/>
                <a:ea typeface="+mn-ea"/>
                <a:cs typeface="+mn-cs"/>
              </a:rPr>
              <a:t>）」が創設され、その普及を進めています。参加企業は、米国企業に留まらず、欧州、日本、中国などに拡がっています。また、対象は製造業だけではなく、エネルギー、ヘルスケア、製造業、公共、運輸の</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つの領域としています。</a:t>
            </a:r>
          </a:p>
          <a:p>
            <a:r>
              <a:rPr kumimoji="1" lang="ja-JP" altLang="ja-JP" sz="1200" kern="1200" dirty="0">
                <a:solidFill>
                  <a:schemeClr val="tx1"/>
                </a:solidFill>
                <a:effectLst/>
                <a:latin typeface="+mn-lt"/>
                <a:ea typeface="+mn-ea"/>
                <a:cs typeface="+mn-cs"/>
              </a:rPr>
              <a:t>一方、「インダストリー</a:t>
            </a:r>
            <a:r>
              <a:rPr kumimoji="1" lang="en-US" altLang="ja-JP" sz="1200" kern="1200" dirty="0">
                <a:solidFill>
                  <a:schemeClr val="tx1"/>
                </a:solidFill>
                <a:effectLst/>
                <a:latin typeface="+mn-lt"/>
                <a:ea typeface="+mn-ea"/>
                <a:cs typeface="+mn-cs"/>
              </a:rPr>
              <a:t>4.0</a:t>
            </a:r>
            <a:r>
              <a:rPr kumimoji="1" lang="ja-JP" altLang="ja-JP" sz="1200" kern="1200" dirty="0">
                <a:solidFill>
                  <a:schemeClr val="tx1"/>
                </a:solidFill>
                <a:effectLst/>
                <a:latin typeface="+mn-lt"/>
                <a:ea typeface="+mn-ea"/>
                <a:cs typeface="+mn-cs"/>
              </a:rPr>
              <a:t>」は、ドイツの産業政策の一環として産学官が連係し、製造業の革新を実現しようという取り組みで、「スマートファクトリー」構想をコンセプトにものづくりの世界標準を目指しています。</a:t>
            </a:r>
          </a:p>
          <a:p>
            <a:r>
              <a:rPr kumimoji="1" lang="ja-JP" altLang="ja-JP" sz="1200" kern="1200" dirty="0">
                <a:solidFill>
                  <a:schemeClr val="tx1"/>
                </a:solidFill>
                <a:effectLst/>
                <a:latin typeface="+mn-lt"/>
                <a:ea typeface="+mn-ea"/>
                <a:cs typeface="+mn-cs"/>
              </a:rPr>
              <a:t>さて、</a:t>
            </a:r>
            <a:r>
              <a:rPr kumimoji="1" lang="en-US" altLang="ja-JP" sz="1200" kern="1200" dirty="0">
                <a:solidFill>
                  <a:schemeClr val="tx1"/>
                </a:solidFill>
                <a:effectLst/>
                <a:latin typeface="+mn-lt"/>
                <a:ea typeface="+mn-ea"/>
                <a:cs typeface="+mn-cs"/>
              </a:rPr>
              <a:t>Industrial Internet</a:t>
            </a:r>
            <a:r>
              <a:rPr kumimoji="1" lang="ja-JP" altLang="ja-JP" sz="1200" kern="1200" dirty="0">
                <a:solidFill>
                  <a:schemeClr val="tx1"/>
                </a:solidFill>
                <a:effectLst/>
                <a:latin typeface="+mn-lt"/>
                <a:ea typeface="+mn-ea"/>
                <a:cs typeface="+mn-cs"/>
              </a:rPr>
              <a:t>を先導する</a:t>
            </a:r>
            <a:r>
              <a:rPr kumimoji="1" lang="en-US" altLang="ja-JP" sz="1200" kern="1200" dirty="0">
                <a:solidFill>
                  <a:schemeClr val="tx1"/>
                </a:solidFill>
                <a:effectLst/>
                <a:latin typeface="+mn-lt"/>
                <a:ea typeface="+mn-ea"/>
                <a:cs typeface="+mn-cs"/>
              </a:rPr>
              <a:t>GE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CEO</a:t>
            </a:r>
            <a:r>
              <a:rPr kumimoji="1" lang="ja-JP" altLang="ja-JP" sz="1200" kern="1200" dirty="0">
                <a:solidFill>
                  <a:schemeClr val="tx1"/>
                </a:solidFill>
                <a:effectLst/>
                <a:latin typeface="+mn-lt"/>
                <a:ea typeface="+mn-ea"/>
                <a:cs typeface="+mn-cs"/>
              </a:rPr>
              <a:t>ジェフ・イメルトは、「ハードウェアだけで競争に勝てる時代は終わった。ハードウェアは同じでもソフトウェアでハードウェアの能力を引き出して、顧客の価値を最大化できる。」と語り、これを実現する手段として「</a:t>
            </a:r>
            <a:r>
              <a:rPr kumimoji="1" lang="en-US" altLang="ja-JP" sz="1200" kern="1200" dirty="0" err="1">
                <a:solidFill>
                  <a:schemeClr val="tx1"/>
                </a:solidFill>
                <a:effectLst/>
                <a:latin typeface="+mn-lt"/>
                <a:ea typeface="+mn-ea"/>
                <a:cs typeface="+mn-cs"/>
              </a:rPr>
              <a:t>Predix</a:t>
            </a:r>
            <a:r>
              <a:rPr kumimoji="1" lang="ja-JP" altLang="ja-JP" sz="1200" kern="1200" dirty="0">
                <a:solidFill>
                  <a:schemeClr val="tx1"/>
                </a:solidFill>
                <a:effectLst/>
                <a:latin typeface="+mn-lt"/>
                <a:ea typeface="+mn-ea"/>
                <a:cs typeface="+mn-cs"/>
              </a:rPr>
              <a:t>」というソフトウェア基盤を開発、ひろく提供をはじめています。</a:t>
            </a:r>
          </a:p>
          <a:p>
            <a:r>
              <a:rPr kumimoji="1" lang="en-US" altLang="ja-JP" sz="1200" kern="1200" dirty="0" err="1">
                <a:solidFill>
                  <a:schemeClr val="tx1"/>
                </a:solidFill>
                <a:effectLst/>
                <a:latin typeface="+mn-lt"/>
                <a:ea typeface="+mn-ea"/>
                <a:cs typeface="+mn-cs"/>
              </a:rPr>
              <a:t>Predix</a:t>
            </a:r>
            <a:r>
              <a:rPr kumimoji="1" lang="ja-JP" altLang="ja-JP" sz="1200" kern="1200" dirty="0">
                <a:solidFill>
                  <a:schemeClr val="tx1"/>
                </a:solidFill>
                <a:effectLst/>
                <a:latin typeface="+mn-lt"/>
                <a:ea typeface="+mn-ea"/>
                <a:cs typeface="+mn-cs"/>
              </a:rPr>
              <a:t>はクラウド・コンピューティングと産業機器の周辺に配置されるエッジ・コンピューティングの組合せによって構成されています。</a:t>
            </a:r>
          </a:p>
          <a:p>
            <a:r>
              <a:rPr kumimoji="1" lang="ja-JP" altLang="ja-JP" sz="1200" kern="1200" dirty="0">
                <a:solidFill>
                  <a:schemeClr val="tx1"/>
                </a:solidFill>
                <a:effectLst/>
                <a:latin typeface="+mn-lt"/>
                <a:ea typeface="+mn-ea"/>
                <a:cs typeface="+mn-cs"/>
              </a:rPr>
              <a:t>オープンソースソフトウェア（</a:t>
            </a:r>
            <a:r>
              <a:rPr kumimoji="1" lang="en-US" altLang="ja-JP" sz="1200" kern="1200" dirty="0">
                <a:solidFill>
                  <a:schemeClr val="tx1"/>
                </a:solidFill>
                <a:effectLst/>
                <a:latin typeface="+mn-lt"/>
                <a:ea typeface="+mn-ea"/>
                <a:cs typeface="+mn-cs"/>
              </a:rPr>
              <a:t>OSS</a:t>
            </a:r>
            <a:r>
              <a:rPr kumimoji="1" lang="ja-JP" altLang="ja-JP" sz="1200" kern="1200" dirty="0">
                <a:solidFill>
                  <a:schemeClr val="tx1"/>
                </a:solidFill>
                <a:effectLst/>
                <a:latin typeface="+mn-lt"/>
                <a:ea typeface="+mn-ea"/>
                <a:cs typeface="+mn-cs"/>
              </a:rPr>
              <a:t>）を積極的に活用し、産業機器の性能管理やオペレーションの最適化、製造現場の最適化を実現するためのソフトウェアを提供しています。さらに</a:t>
            </a:r>
            <a:r>
              <a:rPr kumimoji="1" lang="en-US" altLang="ja-JP" sz="1200" kern="1200" dirty="0" err="1">
                <a:solidFill>
                  <a:schemeClr val="tx1"/>
                </a:solidFill>
                <a:effectLst/>
                <a:latin typeface="+mn-lt"/>
                <a:ea typeface="+mn-ea"/>
                <a:cs typeface="+mn-cs"/>
              </a:rPr>
              <a:t>Predix</a:t>
            </a:r>
            <a:r>
              <a:rPr kumimoji="1" lang="ja-JP" altLang="ja-JP" sz="1200" kern="1200" dirty="0">
                <a:solidFill>
                  <a:schemeClr val="tx1"/>
                </a:solidFill>
                <a:effectLst/>
                <a:latin typeface="+mn-lt"/>
                <a:ea typeface="+mn-ea"/>
                <a:cs typeface="+mn-cs"/>
              </a:rPr>
              <a:t>の上で他の企業が開発したアプリケーションを提供できるオープン・プラットフォームとしても、その役割を果たし、</a:t>
            </a:r>
            <a:r>
              <a:rPr kumimoji="1" lang="en-US" altLang="ja-JP" sz="1200" kern="1200" dirty="0">
                <a:solidFill>
                  <a:schemeClr val="tx1"/>
                </a:solidFill>
                <a:effectLst/>
                <a:latin typeface="+mn-lt"/>
                <a:ea typeface="+mn-ea"/>
                <a:cs typeface="+mn-cs"/>
              </a:rPr>
              <a:t>Industrial Internet</a:t>
            </a:r>
            <a:r>
              <a:rPr kumimoji="1" lang="ja-JP" altLang="ja-JP" sz="1200" kern="1200" dirty="0">
                <a:solidFill>
                  <a:schemeClr val="tx1"/>
                </a:solidFill>
                <a:effectLst/>
                <a:latin typeface="+mn-lt"/>
                <a:ea typeface="+mn-ea"/>
                <a:cs typeface="+mn-cs"/>
              </a:rPr>
              <a:t>の普及を支えています。</a:t>
            </a:r>
          </a:p>
          <a:p>
            <a:r>
              <a:rPr kumimoji="1" lang="ja-JP" altLang="ja-JP" sz="1200" kern="1200" dirty="0">
                <a:solidFill>
                  <a:schemeClr val="tx1"/>
                </a:solidFill>
                <a:effectLst/>
                <a:latin typeface="+mn-lt"/>
                <a:ea typeface="+mn-ea"/>
                <a:cs typeface="+mn-cs"/>
              </a:rPr>
              <a:t>このような動きに対し、我が国の産業用ロボット大手のファナックが独自に、産業機器を統合制御するソフトウェア基盤「</a:t>
            </a:r>
            <a:r>
              <a:rPr kumimoji="1" lang="en-US" altLang="ja-JP" sz="1200" kern="1200" dirty="0">
                <a:solidFill>
                  <a:schemeClr val="tx1"/>
                </a:solidFill>
                <a:effectLst/>
                <a:latin typeface="+mn-lt"/>
                <a:ea typeface="+mn-ea"/>
                <a:cs typeface="+mn-cs"/>
              </a:rPr>
              <a:t>FIELD system</a:t>
            </a:r>
            <a:r>
              <a:rPr kumimoji="1" lang="ja-JP" altLang="ja-JP" sz="1200" kern="1200" dirty="0">
                <a:solidFill>
                  <a:schemeClr val="tx1"/>
                </a:solidFill>
                <a:effectLst/>
                <a:latin typeface="+mn-lt"/>
                <a:ea typeface="+mn-ea"/>
                <a:cs typeface="+mn-cs"/>
              </a:rPr>
              <a:t>」を発表しています。</a:t>
            </a:r>
          </a:p>
          <a:p>
            <a:r>
              <a:rPr kumimoji="1" lang="en-US" altLang="ja-JP" sz="1200" kern="1200" dirty="0" err="1">
                <a:solidFill>
                  <a:schemeClr val="tx1"/>
                </a:solidFill>
                <a:effectLst/>
                <a:latin typeface="+mn-lt"/>
                <a:ea typeface="+mn-ea"/>
                <a:cs typeface="+mn-cs"/>
              </a:rPr>
              <a:t>Predix</a:t>
            </a:r>
            <a:r>
              <a:rPr kumimoji="1" lang="ja-JP" altLang="ja-JP" sz="1200" kern="1200" dirty="0">
                <a:solidFill>
                  <a:schemeClr val="tx1"/>
                </a:solidFill>
                <a:effectLst/>
                <a:latin typeface="+mn-lt"/>
                <a:ea typeface="+mn-ea"/>
                <a:cs typeface="+mn-cs"/>
              </a:rPr>
              <a:t>と異なり工場内に特化したソフトウェア基盤として作られています。</a:t>
            </a:r>
            <a:r>
              <a:rPr kumimoji="1" lang="en-US" altLang="ja-JP" sz="1200" kern="1200" dirty="0" err="1">
                <a:solidFill>
                  <a:schemeClr val="tx1"/>
                </a:solidFill>
                <a:effectLst/>
                <a:latin typeface="+mn-lt"/>
                <a:ea typeface="+mn-ea"/>
                <a:cs typeface="+mn-cs"/>
              </a:rPr>
              <a:t>Predix</a:t>
            </a:r>
            <a:r>
              <a:rPr kumimoji="1" lang="ja-JP" altLang="ja-JP" sz="1200" kern="1200" dirty="0">
                <a:solidFill>
                  <a:schemeClr val="tx1"/>
                </a:solidFill>
                <a:effectLst/>
                <a:latin typeface="+mn-lt"/>
                <a:ea typeface="+mn-ea"/>
                <a:cs typeface="+mn-cs"/>
              </a:rPr>
              <a:t>のようにクラウド・システムとエッジ・システムを連係させる仕組みではなく、工作機械やロボットのある製造現場に配置されたシステムをネットワークでつなぎ、作業負荷や稼働状況を共有し、機器同士が会話しながら協調連携して機器類の稼働率を上げることに重点が置かれています。</a:t>
            </a:r>
          </a:p>
          <a:p>
            <a:r>
              <a:rPr kumimoji="1" lang="en-US" altLang="ja-JP" sz="1200" kern="1200" dirty="0">
                <a:solidFill>
                  <a:schemeClr val="tx1"/>
                </a:solidFill>
                <a:effectLst/>
                <a:latin typeface="+mn-lt"/>
                <a:ea typeface="+mn-ea"/>
                <a:cs typeface="+mn-cs"/>
              </a:rPr>
              <a:t>FIELD system</a:t>
            </a:r>
            <a:r>
              <a:rPr kumimoji="1" lang="ja-JP" altLang="ja-JP" sz="1200" kern="1200" dirty="0">
                <a:solidFill>
                  <a:schemeClr val="tx1"/>
                </a:solidFill>
                <a:effectLst/>
                <a:latin typeface="+mn-lt"/>
                <a:ea typeface="+mn-ea"/>
                <a:cs typeface="+mn-cs"/>
              </a:rPr>
              <a:t>には機械とアプリケーションをつなぐためのファナックが独自に開発した「</a:t>
            </a:r>
            <a:r>
              <a:rPr kumimoji="1" lang="en-US" altLang="ja-JP" sz="1200" kern="1200" dirty="0">
                <a:solidFill>
                  <a:schemeClr val="tx1"/>
                </a:solidFill>
                <a:effectLst/>
                <a:latin typeface="+mn-lt"/>
                <a:ea typeface="+mn-ea"/>
                <a:cs typeface="+mn-cs"/>
              </a:rPr>
              <a:t>FIELD system</a:t>
            </a:r>
            <a:r>
              <a:rPr kumimoji="1" lang="ja-JP" altLang="ja-JP" sz="1200" kern="1200" dirty="0">
                <a:solidFill>
                  <a:schemeClr val="tx1"/>
                </a:solidFill>
                <a:effectLst/>
                <a:latin typeface="+mn-lt"/>
                <a:ea typeface="+mn-ea"/>
                <a:cs typeface="+mn-cs"/>
              </a:rPr>
              <a:t>ミドルウェア」を中核に、ファナックとシスコが開発した故障予知システム「</a:t>
            </a:r>
            <a:r>
              <a:rPr kumimoji="1" lang="en-US" altLang="ja-JP" sz="1200" kern="1200" dirty="0">
                <a:solidFill>
                  <a:schemeClr val="tx1"/>
                </a:solidFill>
                <a:effectLst/>
                <a:latin typeface="+mn-lt"/>
                <a:ea typeface="+mn-ea"/>
                <a:cs typeface="+mn-cs"/>
              </a:rPr>
              <a:t>ZDT</a:t>
            </a:r>
            <a:r>
              <a:rPr kumimoji="1" lang="ja-JP" altLang="ja-JP" sz="1200" kern="1200" dirty="0">
                <a:solidFill>
                  <a:schemeClr val="tx1"/>
                </a:solidFill>
                <a:effectLst/>
                <a:latin typeface="+mn-lt"/>
                <a:ea typeface="+mn-ea"/>
                <a:cs typeface="+mn-cs"/>
              </a:rPr>
              <a:t>」、ファナックが開発した品質情報管理システム「</a:t>
            </a:r>
            <a:r>
              <a:rPr kumimoji="1" lang="en-US" altLang="ja-JP" sz="1200" kern="1200" dirty="0" err="1">
                <a:solidFill>
                  <a:schemeClr val="tx1"/>
                </a:solidFill>
                <a:effectLst/>
                <a:latin typeface="+mn-lt"/>
                <a:ea typeface="+mn-ea"/>
                <a:cs typeface="+mn-cs"/>
              </a:rPr>
              <a:t>LINKi</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Preferred Networks</a:t>
            </a:r>
            <a:r>
              <a:rPr kumimoji="1" lang="ja-JP" altLang="ja-JP" sz="1200" kern="1200" dirty="0">
                <a:solidFill>
                  <a:schemeClr val="tx1"/>
                </a:solidFill>
                <a:effectLst/>
                <a:latin typeface="+mn-lt"/>
                <a:ea typeface="+mn-ea"/>
                <a:cs typeface="+mn-cs"/>
              </a:rPr>
              <a:t>が開発した機械学習を使ったアプリケーション基盤「</a:t>
            </a:r>
            <a:r>
              <a:rPr kumimoji="1" lang="en-US" altLang="ja-JP" sz="1200" kern="1200" dirty="0" err="1">
                <a:solidFill>
                  <a:schemeClr val="tx1"/>
                </a:solidFill>
                <a:effectLst/>
                <a:latin typeface="+mn-lt"/>
                <a:ea typeface="+mn-ea"/>
                <a:cs typeface="+mn-cs"/>
              </a:rPr>
              <a:t>DIMo</a:t>
            </a:r>
            <a:r>
              <a:rPr kumimoji="1" lang="ja-JP" altLang="ja-JP" sz="1200" kern="1200" dirty="0">
                <a:solidFill>
                  <a:schemeClr val="tx1"/>
                </a:solidFill>
                <a:effectLst/>
                <a:latin typeface="+mn-lt"/>
                <a:ea typeface="+mn-ea"/>
                <a:cs typeface="+mn-cs"/>
              </a:rPr>
              <a:t>」を提供し、他の企業が開発したアプリケーションも提供できるオープン・プラットフォームとして提供されています。</a:t>
            </a:r>
          </a:p>
          <a:p>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を武器にものりづくりを革新し競争力を強化しようという取り組みは、オープン・プラットフォームを基盤に多くの企業を巻き込みながら、ますますそのスピードを速めてゆくことになるでしょう。</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27</a:t>
            </a:fld>
            <a:endParaRPr kumimoji="1" lang="ja-JP" altLang="en-US"/>
          </a:p>
        </p:txBody>
      </p:sp>
    </p:spTree>
    <p:extLst>
      <p:ext uri="{BB962C8B-B14F-4D97-AF65-F5344CB8AC3E}">
        <p14:creationId xmlns:p14="http://schemas.microsoft.com/office/powerpoint/2010/main" val="7498150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【図解】コレ１枚で分かる</a:t>
            </a:r>
            <a:r>
              <a:rPr kumimoji="1" lang="en-US" altLang="ja-JP" sz="1200" kern="1200" dirty="0">
                <a:solidFill>
                  <a:schemeClr val="tx1"/>
                </a:solidFill>
                <a:effectLst/>
                <a:latin typeface="+mn-lt"/>
                <a:ea typeface="+mn-ea"/>
                <a:cs typeface="+mn-cs"/>
              </a:rPr>
              <a:t>”</a:t>
            </a:r>
            <a:r>
              <a:rPr kumimoji="1" lang="en-US" altLang="ja-JP" sz="1200" kern="1200" dirty="0" err="1">
                <a:solidFill>
                  <a:schemeClr val="tx1"/>
                </a:solidFill>
                <a:effectLst/>
                <a:latin typeface="+mn-lt"/>
                <a:ea typeface="+mn-ea"/>
                <a:cs typeface="+mn-cs"/>
              </a:rPr>
              <a:t>Predix</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”FIELD system”</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産業界における「ものづくりデジタル化」への取り組みが活発になっています。米国では「</a:t>
            </a:r>
            <a:r>
              <a:rPr kumimoji="1" lang="en-US" altLang="ja-JP" sz="1200" kern="1200" dirty="0">
                <a:solidFill>
                  <a:schemeClr val="tx1"/>
                </a:solidFill>
                <a:effectLst/>
                <a:latin typeface="+mn-lt"/>
                <a:ea typeface="+mn-ea"/>
                <a:cs typeface="+mn-cs"/>
              </a:rPr>
              <a:t>Industrial Internet</a:t>
            </a:r>
            <a:r>
              <a:rPr kumimoji="1" lang="ja-JP" altLang="ja-JP" sz="1200" kern="1200" dirty="0">
                <a:solidFill>
                  <a:schemeClr val="tx1"/>
                </a:solidFill>
                <a:effectLst/>
                <a:latin typeface="+mn-lt"/>
                <a:ea typeface="+mn-ea"/>
                <a:cs typeface="+mn-cs"/>
              </a:rPr>
              <a:t>（産業のインターネット）」、そしてドイツでは「インダストリー</a:t>
            </a:r>
            <a:r>
              <a:rPr kumimoji="1" lang="en-US" altLang="ja-JP" sz="1200" kern="1200" dirty="0">
                <a:solidFill>
                  <a:schemeClr val="tx1"/>
                </a:solidFill>
                <a:effectLst/>
                <a:latin typeface="+mn-lt"/>
                <a:ea typeface="+mn-ea"/>
                <a:cs typeface="+mn-cs"/>
              </a:rPr>
              <a:t>4.0</a:t>
            </a:r>
            <a:r>
              <a:rPr kumimoji="1" lang="ja-JP" altLang="ja-JP" sz="1200" kern="1200" dirty="0">
                <a:solidFill>
                  <a:schemeClr val="tx1"/>
                </a:solidFill>
                <a:effectLst/>
                <a:latin typeface="+mn-lt"/>
                <a:ea typeface="+mn-ea"/>
                <a:cs typeface="+mn-cs"/>
              </a:rPr>
              <a:t>（第</a:t>
            </a:r>
            <a:r>
              <a:rPr kumimoji="1" lang="en-US" altLang="ja-JP" sz="1200" kern="1200" dirty="0">
                <a:solidFill>
                  <a:schemeClr val="tx1"/>
                </a:solidFill>
                <a:effectLst/>
                <a:latin typeface="+mn-lt"/>
                <a:ea typeface="+mn-ea"/>
                <a:cs typeface="+mn-cs"/>
              </a:rPr>
              <a:t>4</a:t>
            </a:r>
            <a:r>
              <a:rPr kumimoji="1" lang="ja-JP" altLang="ja-JP" sz="1200" kern="1200" dirty="0">
                <a:solidFill>
                  <a:schemeClr val="tx1"/>
                </a:solidFill>
                <a:effectLst/>
                <a:latin typeface="+mn-lt"/>
                <a:ea typeface="+mn-ea"/>
                <a:cs typeface="+mn-cs"/>
              </a:rPr>
              <a:t>次産業革命）」という取り組みがすすんでいます。</a:t>
            </a:r>
          </a:p>
          <a:p>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Industrial Internet</a:t>
            </a:r>
            <a:r>
              <a:rPr kumimoji="1" lang="ja-JP" altLang="ja-JP" sz="1200" kern="1200" dirty="0">
                <a:solidFill>
                  <a:schemeClr val="tx1"/>
                </a:solidFill>
                <a:effectLst/>
                <a:latin typeface="+mn-lt"/>
                <a:ea typeface="+mn-ea"/>
                <a:cs typeface="+mn-cs"/>
              </a:rPr>
              <a:t>」では、ゼネラル・エレクトリック（</a:t>
            </a:r>
            <a:r>
              <a:rPr kumimoji="1" lang="en-US" altLang="ja-JP" sz="1200" kern="1200" dirty="0">
                <a:solidFill>
                  <a:schemeClr val="tx1"/>
                </a:solidFill>
                <a:effectLst/>
                <a:latin typeface="+mn-lt"/>
                <a:ea typeface="+mn-ea"/>
                <a:cs typeface="+mn-cs"/>
              </a:rPr>
              <a:t>GE</a:t>
            </a:r>
            <a:r>
              <a:rPr kumimoji="1" lang="ja-JP" altLang="ja-JP" sz="1200" kern="1200" dirty="0">
                <a:solidFill>
                  <a:schemeClr val="tx1"/>
                </a:solidFill>
                <a:effectLst/>
                <a:latin typeface="+mn-lt"/>
                <a:ea typeface="+mn-ea"/>
                <a:cs typeface="+mn-cs"/>
              </a:rPr>
              <a:t>）を中心にインテル、シスコシステムズ、</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AT</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社が中核となって産業界での連係組織「</a:t>
            </a:r>
            <a:r>
              <a:rPr kumimoji="1" lang="en-US" altLang="ja-JP" sz="1200" kern="1200" dirty="0">
                <a:solidFill>
                  <a:schemeClr val="tx1"/>
                </a:solidFill>
                <a:effectLst/>
                <a:latin typeface="+mn-lt"/>
                <a:ea typeface="+mn-ea"/>
                <a:cs typeface="+mn-cs"/>
              </a:rPr>
              <a:t>Industrial Internet Consortium</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IIC</a:t>
            </a:r>
            <a:r>
              <a:rPr kumimoji="1" lang="ja-JP" altLang="ja-JP" sz="1200" kern="1200" dirty="0">
                <a:solidFill>
                  <a:schemeClr val="tx1"/>
                </a:solidFill>
                <a:effectLst/>
                <a:latin typeface="+mn-lt"/>
                <a:ea typeface="+mn-ea"/>
                <a:cs typeface="+mn-cs"/>
              </a:rPr>
              <a:t>）」が創設され、その普及を進めています。参加企業は、米国企業に留まらず、欧州、日本、中国などに拡がっています。また、対象は製造業だけではなく、エネルギー、ヘルスケア、製造業、公共、運輸の</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つの領域としています。</a:t>
            </a:r>
          </a:p>
          <a:p>
            <a:r>
              <a:rPr kumimoji="1" lang="ja-JP" altLang="ja-JP" sz="1200" kern="1200" dirty="0">
                <a:solidFill>
                  <a:schemeClr val="tx1"/>
                </a:solidFill>
                <a:effectLst/>
                <a:latin typeface="+mn-lt"/>
                <a:ea typeface="+mn-ea"/>
                <a:cs typeface="+mn-cs"/>
              </a:rPr>
              <a:t>一方、「インダストリー</a:t>
            </a:r>
            <a:r>
              <a:rPr kumimoji="1" lang="en-US" altLang="ja-JP" sz="1200" kern="1200" dirty="0">
                <a:solidFill>
                  <a:schemeClr val="tx1"/>
                </a:solidFill>
                <a:effectLst/>
                <a:latin typeface="+mn-lt"/>
                <a:ea typeface="+mn-ea"/>
                <a:cs typeface="+mn-cs"/>
              </a:rPr>
              <a:t>4.0</a:t>
            </a:r>
            <a:r>
              <a:rPr kumimoji="1" lang="ja-JP" altLang="ja-JP" sz="1200" kern="1200" dirty="0">
                <a:solidFill>
                  <a:schemeClr val="tx1"/>
                </a:solidFill>
                <a:effectLst/>
                <a:latin typeface="+mn-lt"/>
                <a:ea typeface="+mn-ea"/>
                <a:cs typeface="+mn-cs"/>
              </a:rPr>
              <a:t>」は、ドイツの産業政策の一環として産学官が連係し、製造業の革新を実現しようという取り組みで、「スマートファクトリー」構想をコンセプトにものづくりの世界標準を目指しています。</a:t>
            </a:r>
          </a:p>
          <a:p>
            <a:r>
              <a:rPr kumimoji="1" lang="ja-JP" altLang="ja-JP" sz="1200" kern="1200" dirty="0">
                <a:solidFill>
                  <a:schemeClr val="tx1"/>
                </a:solidFill>
                <a:effectLst/>
                <a:latin typeface="+mn-lt"/>
                <a:ea typeface="+mn-ea"/>
                <a:cs typeface="+mn-cs"/>
              </a:rPr>
              <a:t>さて、</a:t>
            </a:r>
            <a:r>
              <a:rPr kumimoji="1" lang="en-US" altLang="ja-JP" sz="1200" kern="1200" dirty="0">
                <a:solidFill>
                  <a:schemeClr val="tx1"/>
                </a:solidFill>
                <a:effectLst/>
                <a:latin typeface="+mn-lt"/>
                <a:ea typeface="+mn-ea"/>
                <a:cs typeface="+mn-cs"/>
              </a:rPr>
              <a:t>Industrial Internet</a:t>
            </a:r>
            <a:r>
              <a:rPr kumimoji="1" lang="ja-JP" altLang="ja-JP" sz="1200" kern="1200" dirty="0">
                <a:solidFill>
                  <a:schemeClr val="tx1"/>
                </a:solidFill>
                <a:effectLst/>
                <a:latin typeface="+mn-lt"/>
                <a:ea typeface="+mn-ea"/>
                <a:cs typeface="+mn-cs"/>
              </a:rPr>
              <a:t>を先導する</a:t>
            </a:r>
            <a:r>
              <a:rPr kumimoji="1" lang="en-US" altLang="ja-JP" sz="1200" kern="1200" dirty="0">
                <a:solidFill>
                  <a:schemeClr val="tx1"/>
                </a:solidFill>
                <a:effectLst/>
                <a:latin typeface="+mn-lt"/>
                <a:ea typeface="+mn-ea"/>
                <a:cs typeface="+mn-cs"/>
              </a:rPr>
              <a:t>GE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CEO</a:t>
            </a:r>
            <a:r>
              <a:rPr kumimoji="1" lang="ja-JP" altLang="ja-JP" sz="1200" kern="1200" dirty="0">
                <a:solidFill>
                  <a:schemeClr val="tx1"/>
                </a:solidFill>
                <a:effectLst/>
                <a:latin typeface="+mn-lt"/>
                <a:ea typeface="+mn-ea"/>
                <a:cs typeface="+mn-cs"/>
              </a:rPr>
              <a:t>ジェフ・イメルトは、「ハードウェアだけで競争に勝てる時代は終わった。ハードウェアは同じでもソフトウェアでハードウェアの能力を引き出して、顧客の価値を最大化できる。」と語り、これを実現する手段として「</a:t>
            </a:r>
            <a:r>
              <a:rPr kumimoji="1" lang="en-US" altLang="ja-JP" sz="1200" kern="1200" dirty="0" err="1">
                <a:solidFill>
                  <a:schemeClr val="tx1"/>
                </a:solidFill>
                <a:effectLst/>
                <a:latin typeface="+mn-lt"/>
                <a:ea typeface="+mn-ea"/>
                <a:cs typeface="+mn-cs"/>
              </a:rPr>
              <a:t>Predix</a:t>
            </a:r>
            <a:r>
              <a:rPr kumimoji="1" lang="ja-JP" altLang="ja-JP" sz="1200" kern="1200" dirty="0">
                <a:solidFill>
                  <a:schemeClr val="tx1"/>
                </a:solidFill>
                <a:effectLst/>
                <a:latin typeface="+mn-lt"/>
                <a:ea typeface="+mn-ea"/>
                <a:cs typeface="+mn-cs"/>
              </a:rPr>
              <a:t>」というソフトウェア基盤を開発、ひろく提供をはじめています。</a:t>
            </a:r>
          </a:p>
          <a:p>
            <a:r>
              <a:rPr kumimoji="1" lang="en-US" altLang="ja-JP" sz="1200" kern="1200" dirty="0" err="1">
                <a:solidFill>
                  <a:schemeClr val="tx1"/>
                </a:solidFill>
                <a:effectLst/>
                <a:latin typeface="+mn-lt"/>
                <a:ea typeface="+mn-ea"/>
                <a:cs typeface="+mn-cs"/>
              </a:rPr>
              <a:t>Predix</a:t>
            </a:r>
            <a:r>
              <a:rPr kumimoji="1" lang="ja-JP" altLang="ja-JP" sz="1200" kern="1200" dirty="0">
                <a:solidFill>
                  <a:schemeClr val="tx1"/>
                </a:solidFill>
                <a:effectLst/>
                <a:latin typeface="+mn-lt"/>
                <a:ea typeface="+mn-ea"/>
                <a:cs typeface="+mn-cs"/>
              </a:rPr>
              <a:t>はクラウド・コンピューティングと産業機器の周辺に配置されるエッジ・コンピューティングの組合せによって構成されています。</a:t>
            </a:r>
          </a:p>
          <a:p>
            <a:r>
              <a:rPr kumimoji="1" lang="ja-JP" altLang="ja-JP" sz="1200" kern="1200" dirty="0">
                <a:solidFill>
                  <a:schemeClr val="tx1"/>
                </a:solidFill>
                <a:effectLst/>
                <a:latin typeface="+mn-lt"/>
                <a:ea typeface="+mn-ea"/>
                <a:cs typeface="+mn-cs"/>
              </a:rPr>
              <a:t>オープンソースソフトウェア（</a:t>
            </a:r>
            <a:r>
              <a:rPr kumimoji="1" lang="en-US" altLang="ja-JP" sz="1200" kern="1200" dirty="0">
                <a:solidFill>
                  <a:schemeClr val="tx1"/>
                </a:solidFill>
                <a:effectLst/>
                <a:latin typeface="+mn-lt"/>
                <a:ea typeface="+mn-ea"/>
                <a:cs typeface="+mn-cs"/>
              </a:rPr>
              <a:t>OSS</a:t>
            </a:r>
            <a:r>
              <a:rPr kumimoji="1" lang="ja-JP" altLang="ja-JP" sz="1200" kern="1200" dirty="0">
                <a:solidFill>
                  <a:schemeClr val="tx1"/>
                </a:solidFill>
                <a:effectLst/>
                <a:latin typeface="+mn-lt"/>
                <a:ea typeface="+mn-ea"/>
                <a:cs typeface="+mn-cs"/>
              </a:rPr>
              <a:t>）を積極的に活用し、産業機器の性能管理やオペレーションの最適化、製造現場の最適化を実現するためのソフトウェアを提供しています。さらに</a:t>
            </a:r>
            <a:r>
              <a:rPr kumimoji="1" lang="en-US" altLang="ja-JP" sz="1200" kern="1200" dirty="0" err="1">
                <a:solidFill>
                  <a:schemeClr val="tx1"/>
                </a:solidFill>
                <a:effectLst/>
                <a:latin typeface="+mn-lt"/>
                <a:ea typeface="+mn-ea"/>
                <a:cs typeface="+mn-cs"/>
              </a:rPr>
              <a:t>Predix</a:t>
            </a:r>
            <a:r>
              <a:rPr kumimoji="1" lang="ja-JP" altLang="ja-JP" sz="1200" kern="1200" dirty="0">
                <a:solidFill>
                  <a:schemeClr val="tx1"/>
                </a:solidFill>
                <a:effectLst/>
                <a:latin typeface="+mn-lt"/>
                <a:ea typeface="+mn-ea"/>
                <a:cs typeface="+mn-cs"/>
              </a:rPr>
              <a:t>の上で他の企業が開発したアプリケーションを提供できるオープン・プラットフォームとしても、その役割を果たし、</a:t>
            </a:r>
            <a:r>
              <a:rPr kumimoji="1" lang="en-US" altLang="ja-JP" sz="1200" kern="1200" dirty="0">
                <a:solidFill>
                  <a:schemeClr val="tx1"/>
                </a:solidFill>
                <a:effectLst/>
                <a:latin typeface="+mn-lt"/>
                <a:ea typeface="+mn-ea"/>
                <a:cs typeface="+mn-cs"/>
              </a:rPr>
              <a:t>Industrial Internet</a:t>
            </a:r>
            <a:r>
              <a:rPr kumimoji="1" lang="ja-JP" altLang="ja-JP" sz="1200" kern="1200" dirty="0">
                <a:solidFill>
                  <a:schemeClr val="tx1"/>
                </a:solidFill>
                <a:effectLst/>
                <a:latin typeface="+mn-lt"/>
                <a:ea typeface="+mn-ea"/>
                <a:cs typeface="+mn-cs"/>
              </a:rPr>
              <a:t>の普及を支えています。</a:t>
            </a:r>
          </a:p>
          <a:p>
            <a:r>
              <a:rPr kumimoji="1" lang="ja-JP" altLang="ja-JP" sz="1200" kern="1200" dirty="0">
                <a:solidFill>
                  <a:schemeClr val="tx1"/>
                </a:solidFill>
                <a:effectLst/>
                <a:latin typeface="+mn-lt"/>
                <a:ea typeface="+mn-ea"/>
                <a:cs typeface="+mn-cs"/>
              </a:rPr>
              <a:t>このような動きに対し、我が国の産業用ロボット大手のファナックが独自に、産業機器を統合制御するソフトウェア基盤「</a:t>
            </a:r>
            <a:r>
              <a:rPr kumimoji="1" lang="en-US" altLang="ja-JP" sz="1200" kern="1200" dirty="0">
                <a:solidFill>
                  <a:schemeClr val="tx1"/>
                </a:solidFill>
                <a:effectLst/>
                <a:latin typeface="+mn-lt"/>
                <a:ea typeface="+mn-ea"/>
                <a:cs typeface="+mn-cs"/>
              </a:rPr>
              <a:t>FIELD system</a:t>
            </a:r>
            <a:r>
              <a:rPr kumimoji="1" lang="ja-JP" altLang="ja-JP" sz="1200" kern="1200" dirty="0">
                <a:solidFill>
                  <a:schemeClr val="tx1"/>
                </a:solidFill>
                <a:effectLst/>
                <a:latin typeface="+mn-lt"/>
                <a:ea typeface="+mn-ea"/>
                <a:cs typeface="+mn-cs"/>
              </a:rPr>
              <a:t>」を発表しています。</a:t>
            </a:r>
          </a:p>
          <a:p>
            <a:r>
              <a:rPr kumimoji="1" lang="en-US" altLang="ja-JP" sz="1200" kern="1200" dirty="0" err="1">
                <a:solidFill>
                  <a:schemeClr val="tx1"/>
                </a:solidFill>
                <a:effectLst/>
                <a:latin typeface="+mn-lt"/>
                <a:ea typeface="+mn-ea"/>
                <a:cs typeface="+mn-cs"/>
              </a:rPr>
              <a:t>Predix</a:t>
            </a:r>
            <a:r>
              <a:rPr kumimoji="1" lang="ja-JP" altLang="ja-JP" sz="1200" kern="1200" dirty="0">
                <a:solidFill>
                  <a:schemeClr val="tx1"/>
                </a:solidFill>
                <a:effectLst/>
                <a:latin typeface="+mn-lt"/>
                <a:ea typeface="+mn-ea"/>
                <a:cs typeface="+mn-cs"/>
              </a:rPr>
              <a:t>と異なり工場内に特化したソフトウェア基盤として作られています。</a:t>
            </a:r>
            <a:r>
              <a:rPr kumimoji="1" lang="en-US" altLang="ja-JP" sz="1200" kern="1200" dirty="0" err="1">
                <a:solidFill>
                  <a:schemeClr val="tx1"/>
                </a:solidFill>
                <a:effectLst/>
                <a:latin typeface="+mn-lt"/>
                <a:ea typeface="+mn-ea"/>
                <a:cs typeface="+mn-cs"/>
              </a:rPr>
              <a:t>Predix</a:t>
            </a:r>
            <a:r>
              <a:rPr kumimoji="1" lang="ja-JP" altLang="ja-JP" sz="1200" kern="1200" dirty="0">
                <a:solidFill>
                  <a:schemeClr val="tx1"/>
                </a:solidFill>
                <a:effectLst/>
                <a:latin typeface="+mn-lt"/>
                <a:ea typeface="+mn-ea"/>
                <a:cs typeface="+mn-cs"/>
              </a:rPr>
              <a:t>のようにクラウド・システムとエッジ・システムを連係させる仕組みではなく、工作機械やロボットのある製造現場に配置されたシステムをネットワークでつなぎ、作業負荷や稼働状況を共有し、機器同士が会話しながら協調連携して機器類の稼働率を上げることに重点が置かれています。</a:t>
            </a:r>
          </a:p>
          <a:p>
            <a:r>
              <a:rPr kumimoji="1" lang="en-US" altLang="ja-JP" sz="1200" kern="1200" dirty="0">
                <a:solidFill>
                  <a:schemeClr val="tx1"/>
                </a:solidFill>
                <a:effectLst/>
                <a:latin typeface="+mn-lt"/>
                <a:ea typeface="+mn-ea"/>
                <a:cs typeface="+mn-cs"/>
              </a:rPr>
              <a:t>FIELD system</a:t>
            </a:r>
            <a:r>
              <a:rPr kumimoji="1" lang="ja-JP" altLang="ja-JP" sz="1200" kern="1200" dirty="0">
                <a:solidFill>
                  <a:schemeClr val="tx1"/>
                </a:solidFill>
                <a:effectLst/>
                <a:latin typeface="+mn-lt"/>
                <a:ea typeface="+mn-ea"/>
                <a:cs typeface="+mn-cs"/>
              </a:rPr>
              <a:t>には機械とアプリケーションをつなぐためのファナックが独自に開発した「</a:t>
            </a:r>
            <a:r>
              <a:rPr kumimoji="1" lang="en-US" altLang="ja-JP" sz="1200" kern="1200" dirty="0">
                <a:solidFill>
                  <a:schemeClr val="tx1"/>
                </a:solidFill>
                <a:effectLst/>
                <a:latin typeface="+mn-lt"/>
                <a:ea typeface="+mn-ea"/>
                <a:cs typeface="+mn-cs"/>
              </a:rPr>
              <a:t>FIELD system</a:t>
            </a:r>
            <a:r>
              <a:rPr kumimoji="1" lang="ja-JP" altLang="ja-JP" sz="1200" kern="1200" dirty="0">
                <a:solidFill>
                  <a:schemeClr val="tx1"/>
                </a:solidFill>
                <a:effectLst/>
                <a:latin typeface="+mn-lt"/>
                <a:ea typeface="+mn-ea"/>
                <a:cs typeface="+mn-cs"/>
              </a:rPr>
              <a:t>ミドルウェア」を中核に、ファナックとシスコが開発した故障予知システム「</a:t>
            </a:r>
            <a:r>
              <a:rPr kumimoji="1" lang="en-US" altLang="ja-JP" sz="1200" kern="1200" dirty="0">
                <a:solidFill>
                  <a:schemeClr val="tx1"/>
                </a:solidFill>
                <a:effectLst/>
                <a:latin typeface="+mn-lt"/>
                <a:ea typeface="+mn-ea"/>
                <a:cs typeface="+mn-cs"/>
              </a:rPr>
              <a:t>ZDT</a:t>
            </a:r>
            <a:r>
              <a:rPr kumimoji="1" lang="ja-JP" altLang="ja-JP" sz="1200" kern="1200" dirty="0">
                <a:solidFill>
                  <a:schemeClr val="tx1"/>
                </a:solidFill>
                <a:effectLst/>
                <a:latin typeface="+mn-lt"/>
                <a:ea typeface="+mn-ea"/>
                <a:cs typeface="+mn-cs"/>
              </a:rPr>
              <a:t>」、ファナックが開発した品質情報管理システム「</a:t>
            </a:r>
            <a:r>
              <a:rPr kumimoji="1" lang="en-US" altLang="ja-JP" sz="1200" kern="1200" dirty="0" err="1">
                <a:solidFill>
                  <a:schemeClr val="tx1"/>
                </a:solidFill>
                <a:effectLst/>
                <a:latin typeface="+mn-lt"/>
                <a:ea typeface="+mn-ea"/>
                <a:cs typeface="+mn-cs"/>
              </a:rPr>
              <a:t>LINKi</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Preferred Networks</a:t>
            </a:r>
            <a:r>
              <a:rPr kumimoji="1" lang="ja-JP" altLang="ja-JP" sz="1200" kern="1200" dirty="0">
                <a:solidFill>
                  <a:schemeClr val="tx1"/>
                </a:solidFill>
                <a:effectLst/>
                <a:latin typeface="+mn-lt"/>
                <a:ea typeface="+mn-ea"/>
                <a:cs typeface="+mn-cs"/>
              </a:rPr>
              <a:t>が開発した機械学習を使ったアプリケーション基盤「</a:t>
            </a:r>
            <a:r>
              <a:rPr kumimoji="1" lang="en-US" altLang="ja-JP" sz="1200" kern="1200" dirty="0" err="1">
                <a:solidFill>
                  <a:schemeClr val="tx1"/>
                </a:solidFill>
                <a:effectLst/>
                <a:latin typeface="+mn-lt"/>
                <a:ea typeface="+mn-ea"/>
                <a:cs typeface="+mn-cs"/>
              </a:rPr>
              <a:t>DIMo</a:t>
            </a:r>
            <a:r>
              <a:rPr kumimoji="1" lang="ja-JP" altLang="ja-JP" sz="1200" kern="1200" dirty="0">
                <a:solidFill>
                  <a:schemeClr val="tx1"/>
                </a:solidFill>
                <a:effectLst/>
                <a:latin typeface="+mn-lt"/>
                <a:ea typeface="+mn-ea"/>
                <a:cs typeface="+mn-cs"/>
              </a:rPr>
              <a:t>」を提供し、他の企業が開発したアプリケーションも提供できるオープン・プラットフォームとして提供されています。</a:t>
            </a:r>
          </a:p>
          <a:p>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を武器にものりづくりを革新し競争力を強化しようという取り組みは、オープン・プラットフォームを基盤に多くの企業を巻き込みながら、ますますそのスピードを速めてゆくことになるでしょう。</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28</a:t>
            </a:fld>
            <a:endParaRPr kumimoji="1" lang="ja-JP" altLang="en-US"/>
          </a:p>
        </p:txBody>
      </p:sp>
    </p:spTree>
    <p:extLst>
      <p:ext uri="{BB962C8B-B14F-4D97-AF65-F5344CB8AC3E}">
        <p14:creationId xmlns:p14="http://schemas.microsoft.com/office/powerpoint/2010/main" val="5822451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32</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3653362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4</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0731193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【図解】コレ１枚でわかる「</a:t>
            </a:r>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a:t>
            </a:r>
          </a:p>
          <a:p>
            <a:r>
              <a:rPr kumimoji="1" lang="ja-JP" altLang="ja-JP" sz="1200" kern="1200" dirty="0">
                <a:solidFill>
                  <a:schemeClr val="tx1"/>
                </a:solidFill>
                <a:effectLst/>
                <a:latin typeface="+mn-lt"/>
                <a:ea typeface="+mn-ea"/>
                <a:cs typeface="+mn-cs"/>
              </a:rPr>
              <a:t>「第</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世代移動体通信方式」すなわち</a:t>
            </a:r>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は現在の</a:t>
            </a:r>
            <a:r>
              <a:rPr kumimoji="1" lang="en-US" altLang="ja-JP" sz="1200" kern="1200" dirty="0">
                <a:solidFill>
                  <a:schemeClr val="tx1"/>
                </a:solidFill>
                <a:effectLst/>
                <a:latin typeface="+mn-lt"/>
                <a:ea typeface="+mn-ea"/>
                <a:cs typeface="+mn-cs"/>
              </a:rPr>
              <a:t>4G</a:t>
            </a:r>
            <a:r>
              <a:rPr kumimoji="1" lang="ja-JP" altLang="ja-JP" sz="1200" kern="1200" dirty="0">
                <a:solidFill>
                  <a:schemeClr val="tx1"/>
                </a:solidFill>
                <a:effectLst/>
                <a:latin typeface="+mn-lt"/>
                <a:ea typeface="+mn-ea"/>
                <a:cs typeface="+mn-cs"/>
              </a:rPr>
              <a:t>に続く次世代のモバイル通信として、</a:t>
            </a:r>
            <a:r>
              <a:rPr kumimoji="1" lang="en-US" altLang="ja-JP" sz="1200" kern="1200" dirty="0">
                <a:solidFill>
                  <a:schemeClr val="tx1"/>
                </a:solidFill>
                <a:effectLst/>
                <a:latin typeface="+mn-lt"/>
                <a:ea typeface="+mn-ea"/>
                <a:cs typeface="+mn-cs"/>
              </a:rPr>
              <a:t>2020</a:t>
            </a:r>
            <a:r>
              <a:rPr kumimoji="1" lang="ja-JP" altLang="ja-JP" sz="1200" kern="1200" dirty="0">
                <a:solidFill>
                  <a:schemeClr val="tx1"/>
                </a:solidFill>
                <a:effectLst/>
                <a:latin typeface="+mn-lt"/>
                <a:ea typeface="+mn-ea"/>
                <a:cs typeface="+mn-cs"/>
              </a:rPr>
              <a:t>年頃の利用開始を目指し開発が進められています。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1980</a:t>
            </a:r>
            <a:r>
              <a:rPr kumimoji="1" lang="ja-JP" altLang="ja-JP" sz="1200" kern="1200" dirty="0">
                <a:solidFill>
                  <a:schemeClr val="tx1"/>
                </a:solidFill>
                <a:effectLst/>
                <a:latin typeface="+mn-lt"/>
                <a:ea typeface="+mn-ea"/>
                <a:cs typeface="+mn-cs"/>
              </a:rPr>
              <a:t>年代までの「</a:t>
            </a:r>
            <a:r>
              <a:rPr kumimoji="1" lang="en-US" altLang="ja-JP" sz="1200" kern="1200" dirty="0">
                <a:solidFill>
                  <a:schemeClr val="tx1"/>
                </a:solidFill>
                <a:effectLst/>
                <a:latin typeface="+mn-lt"/>
                <a:ea typeface="+mn-ea"/>
                <a:cs typeface="+mn-cs"/>
              </a:rPr>
              <a:t>1G</a:t>
            </a:r>
            <a:r>
              <a:rPr kumimoji="1" lang="ja-JP" altLang="ja-JP" sz="1200" kern="1200" dirty="0">
                <a:solidFill>
                  <a:schemeClr val="tx1"/>
                </a:solidFill>
                <a:effectLst/>
                <a:latin typeface="+mn-lt"/>
                <a:ea typeface="+mn-ea"/>
                <a:cs typeface="+mn-cs"/>
              </a:rPr>
              <a:t>」では、アナログ方式が使われ「音声通話」をモバイルで利用できるようになりました。</a:t>
            </a:r>
            <a:r>
              <a:rPr kumimoji="1" lang="en-US" altLang="ja-JP" sz="1200" kern="1200" dirty="0">
                <a:solidFill>
                  <a:schemeClr val="tx1"/>
                </a:solidFill>
                <a:effectLst/>
                <a:latin typeface="+mn-lt"/>
                <a:ea typeface="+mn-ea"/>
                <a:cs typeface="+mn-cs"/>
              </a:rPr>
              <a:t>1990</a:t>
            </a:r>
            <a:r>
              <a:rPr kumimoji="1" lang="ja-JP" altLang="ja-JP" sz="1200" kern="1200" dirty="0">
                <a:solidFill>
                  <a:schemeClr val="tx1"/>
                </a:solidFill>
                <a:effectLst/>
                <a:latin typeface="+mn-lt"/>
                <a:ea typeface="+mn-ea"/>
                <a:cs typeface="+mn-cs"/>
              </a:rPr>
              <a:t>年代の「</a:t>
            </a:r>
            <a:r>
              <a:rPr kumimoji="1" lang="en-US" altLang="ja-JP" sz="1200" kern="1200" dirty="0">
                <a:solidFill>
                  <a:schemeClr val="tx1"/>
                </a:solidFill>
                <a:effectLst/>
                <a:latin typeface="+mn-lt"/>
                <a:ea typeface="+mn-ea"/>
                <a:cs typeface="+mn-cs"/>
              </a:rPr>
              <a:t>2G</a:t>
            </a:r>
            <a:r>
              <a:rPr kumimoji="1" lang="ja-JP" altLang="ja-JP" sz="1200" kern="1200" dirty="0">
                <a:solidFill>
                  <a:schemeClr val="tx1"/>
                </a:solidFill>
                <a:effectLst/>
                <a:latin typeface="+mn-lt"/>
                <a:ea typeface="+mn-ea"/>
                <a:cs typeface="+mn-cs"/>
              </a:rPr>
              <a:t>」では、デジタル方式となり、音声に加えて「テキスト通信」が使えるようになります。</a:t>
            </a:r>
            <a:r>
              <a:rPr kumimoji="1" lang="en-US" altLang="ja-JP" sz="1200" kern="1200" dirty="0">
                <a:solidFill>
                  <a:schemeClr val="tx1"/>
                </a:solidFill>
                <a:effectLst/>
                <a:latin typeface="+mn-lt"/>
                <a:ea typeface="+mn-ea"/>
                <a:cs typeface="+mn-cs"/>
              </a:rPr>
              <a:t>2000</a:t>
            </a:r>
            <a:r>
              <a:rPr kumimoji="1" lang="ja-JP" altLang="ja-JP" sz="1200" kern="1200" dirty="0">
                <a:solidFill>
                  <a:schemeClr val="tx1"/>
                </a:solidFill>
                <a:effectLst/>
                <a:latin typeface="+mn-lt"/>
                <a:ea typeface="+mn-ea"/>
                <a:cs typeface="+mn-cs"/>
              </a:rPr>
              <a:t>年代には「</a:t>
            </a:r>
            <a:r>
              <a:rPr kumimoji="1" lang="en-US" altLang="ja-JP" sz="1200" kern="1200" dirty="0">
                <a:solidFill>
                  <a:schemeClr val="tx1"/>
                </a:solidFill>
                <a:effectLst/>
                <a:latin typeface="+mn-lt"/>
                <a:ea typeface="+mn-ea"/>
                <a:cs typeface="+mn-cs"/>
              </a:rPr>
              <a:t>3G</a:t>
            </a:r>
            <a:r>
              <a:rPr kumimoji="1" lang="ja-JP" altLang="ja-JP" sz="1200" kern="1200" dirty="0">
                <a:solidFill>
                  <a:schemeClr val="tx1"/>
                </a:solidFill>
                <a:effectLst/>
                <a:latin typeface="+mn-lt"/>
                <a:ea typeface="+mn-ea"/>
                <a:cs typeface="+mn-cs"/>
              </a:rPr>
              <a:t>」が登場し、「高速データ通信」が可能となり、携帯電話でのホームページ閲覧や電子メールのやり取りができるようになりました。</a:t>
            </a:r>
            <a:r>
              <a:rPr kumimoji="1" lang="en-US" altLang="ja-JP" sz="1200" kern="1200" dirty="0">
                <a:solidFill>
                  <a:schemeClr val="tx1"/>
                </a:solidFill>
                <a:effectLst/>
                <a:latin typeface="+mn-lt"/>
                <a:ea typeface="+mn-ea"/>
                <a:cs typeface="+mn-cs"/>
              </a:rPr>
              <a:t>2010</a:t>
            </a:r>
            <a:r>
              <a:rPr kumimoji="1" lang="ja-JP" altLang="ja-JP" sz="1200" kern="1200" dirty="0">
                <a:solidFill>
                  <a:schemeClr val="tx1"/>
                </a:solidFill>
                <a:effectLst/>
                <a:latin typeface="+mn-lt"/>
                <a:ea typeface="+mn-ea"/>
                <a:cs typeface="+mn-cs"/>
              </a:rPr>
              <a:t>年代には「</a:t>
            </a:r>
            <a:r>
              <a:rPr kumimoji="1" lang="en-US" altLang="ja-JP" sz="1200" kern="1200" dirty="0">
                <a:solidFill>
                  <a:schemeClr val="tx1"/>
                </a:solidFill>
                <a:effectLst/>
                <a:latin typeface="+mn-lt"/>
                <a:ea typeface="+mn-ea"/>
                <a:cs typeface="+mn-cs"/>
              </a:rPr>
              <a:t>4G</a:t>
            </a:r>
            <a:r>
              <a:rPr kumimoji="1" lang="ja-JP" altLang="ja-JP" sz="1200" kern="1200" dirty="0">
                <a:solidFill>
                  <a:schemeClr val="tx1"/>
                </a:solidFill>
                <a:effectLst/>
                <a:latin typeface="+mn-lt"/>
                <a:ea typeface="+mn-ea"/>
                <a:cs typeface="+mn-cs"/>
              </a:rPr>
              <a:t>」の利用が始まり、スマートフォンの普及と相まってデータ通信はさらに高速化して「動画通信」ができるようになります。「</a:t>
            </a:r>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」では、</a:t>
            </a:r>
            <a:r>
              <a:rPr kumimoji="1" lang="en-US" altLang="ja-JP" sz="1200" kern="1200" dirty="0">
                <a:solidFill>
                  <a:schemeClr val="tx1"/>
                </a:solidFill>
                <a:effectLst/>
                <a:latin typeface="+mn-lt"/>
                <a:ea typeface="+mn-ea"/>
                <a:cs typeface="+mn-cs"/>
              </a:rPr>
              <a:t>4G</a:t>
            </a:r>
            <a:r>
              <a:rPr kumimoji="1" lang="ja-JP" altLang="ja-JP" sz="1200" kern="1200" dirty="0">
                <a:solidFill>
                  <a:schemeClr val="tx1"/>
                </a:solidFill>
                <a:effectLst/>
                <a:latin typeface="+mn-lt"/>
                <a:ea typeface="+mn-ea"/>
                <a:cs typeface="+mn-cs"/>
              </a:rPr>
              <a:t>までの機能や性能をさらに高めることに加え、新たに「</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」への対応が期待されています。</a:t>
            </a:r>
          </a:p>
          <a:p>
            <a:r>
              <a:rPr kumimoji="1" lang="ja-JP" altLang="ja-JP" sz="1200" kern="1200" dirty="0">
                <a:solidFill>
                  <a:schemeClr val="tx1"/>
                </a:solidFill>
                <a:effectLst/>
                <a:latin typeface="+mn-lt"/>
                <a:ea typeface="+mn-ea"/>
                <a:cs typeface="+mn-cs"/>
              </a:rPr>
              <a:t>このような需要に応えるため、</a:t>
            </a:r>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は「高速・大容量データ通信」、「大量端末の接続」、「超低遅延・超高信頼性」といった要件を満たすモバイル通信を実現しようというのです。</a:t>
            </a:r>
          </a:p>
          <a:p>
            <a:r>
              <a:rPr kumimoji="1" lang="ja-JP" altLang="ja-JP" sz="1200" kern="1200" dirty="0">
                <a:solidFill>
                  <a:schemeClr val="tx1"/>
                </a:solidFill>
                <a:effectLst/>
                <a:latin typeface="+mn-lt"/>
                <a:ea typeface="+mn-ea"/>
                <a:cs typeface="+mn-cs"/>
              </a:rPr>
              <a:t>「高速・大容量データ通信」とは、現在の</a:t>
            </a:r>
            <a:r>
              <a:rPr kumimoji="1" lang="en-US" altLang="ja-JP" sz="1200" kern="1200" dirty="0">
                <a:solidFill>
                  <a:schemeClr val="tx1"/>
                </a:solidFill>
                <a:effectLst/>
                <a:latin typeface="+mn-lt"/>
                <a:ea typeface="+mn-ea"/>
                <a:cs typeface="+mn-cs"/>
              </a:rPr>
              <a:t>LTE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100</a:t>
            </a:r>
            <a:r>
              <a:rPr kumimoji="1" lang="ja-JP" altLang="ja-JP" sz="1200" kern="1200" dirty="0">
                <a:solidFill>
                  <a:schemeClr val="tx1"/>
                </a:solidFill>
                <a:effectLst/>
                <a:latin typeface="+mn-lt"/>
                <a:ea typeface="+mn-ea"/>
                <a:cs typeface="+mn-cs"/>
              </a:rPr>
              <a:t>倍の高速化・大容量化したデータ通信で、</a:t>
            </a:r>
            <a:r>
              <a:rPr kumimoji="1" lang="en-US" altLang="ja-JP" sz="1200" kern="1200" dirty="0">
                <a:solidFill>
                  <a:schemeClr val="tx1"/>
                </a:solidFill>
                <a:effectLst/>
                <a:latin typeface="+mn-lt"/>
                <a:ea typeface="+mn-ea"/>
                <a:cs typeface="+mn-cs"/>
              </a:rPr>
              <a:t>10G</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20Gbps</a:t>
            </a:r>
            <a:r>
              <a:rPr kumimoji="1" lang="ja-JP" altLang="ja-JP" sz="1200" kern="1200" dirty="0">
                <a:solidFill>
                  <a:schemeClr val="tx1"/>
                </a:solidFill>
                <a:effectLst/>
                <a:latin typeface="+mn-lt"/>
                <a:ea typeface="+mn-ea"/>
                <a:cs typeface="+mn-cs"/>
              </a:rPr>
              <a:t>といった超高速なピークレートの実現を目指しています。加えて、通信環境の如何に関わらず、どこでも</a:t>
            </a:r>
            <a:r>
              <a:rPr kumimoji="1" lang="en-US" altLang="ja-JP" sz="1200" kern="1200" dirty="0">
                <a:solidFill>
                  <a:schemeClr val="tx1"/>
                </a:solidFill>
                <a:effectLst/>
                <a:latin typeface="+mn-lt"/>
                <a:ea typeface="+mn-ea"/>
                <a:cs typeface="+mn-cs"/>
              </a:rPr>
              <a:t>100Mbps</a:t>
            </a:r>
            <a:r>
              <a:rPr kumimoji="1" lang="ja-JP" altLang="ja-JP" sz="1200" kern="1200" dirty="0">
                <a:solidFill>
                  <a:schemeClr val="tx1"/>
                </a:solidFill>
                <a:effectLst/>
                <a:latin typeface="+mn-lt"/>
                <a:ea typeface="+mn-ea"/>
                <a:cs typeface="+mn-cs"/>
              </a:rPr>
              <a:t>程度の高速通信が可能となります。</a:t>
            </a:r>
          </a:p>
          <a:p>
            <a:r>
              <a:rPr kumimoji="1" lang="ja-JP" altLang="ja-JP" sz="1200" kern="1200" dirty="0">
                <a:solidFill>
                  <a:schemeClr val="tx1"/>
                </a:solidFill>
                <a:effectLst/>
                <a:latin typeface="+mn-lt"/>
                <a:ea typeface="+mn-ea"/>
                <a:cs typeface="+mn-cs"/>
              </a:rPr>
              <a:t>「大量端末の接続」とは、現在の</a:t>
            </a:r>
            <a:r>
              <a:rPr kumimoji="1" lang="en-US" altLang="ja-JP" sz="1200" kern="1200" dirty="0">
                <a:solidFill>
                  <a:schemeClr val="tx1"/>
                </a:solidFill>
                <a:effectLst/>
                <a:latin typeface="+mn-lt"/>
                <a:ea typeface="+mn-ea"/>
                <a:cs typeface="+mn-cs"/>
              </a:rPr>
              <a:t>100</a:t>
            </a:r>
            <a:r>
              <a:rPr kumimoji="1" lang="ja-JP" altLang="ja-JP" sz="1200" kern="1200" dirty="0">
                <a:solidFill>
                  <a:schemeClr val="tx1"/>
                </a:solidFill>
                <a:effectLst/>
                <a:latin typeface="+mn-lt"/>
                <a:ea typeface="+mn-ea"/>
                <a:cs typeface="+mn-cs"/>
              </a:rPr>
              <a:t>倍といった端末数への対応や省電力性能の実現をめざします。</a:t>
            </a:r>
          </a:p>
          <a:p>
            <a:r>
              <a:rPr kumimoji="1" lang="ja-JP" altLang="ja-JP" sz="1200" kern="1200" dirty="0">
                <a:solidFill>
                  <a:schemeClr val="tx1"/>
                </a:solidFill>
                <a:effectLst/>
                <a:latin typeface="+mn-lt"/>
                <a:ea typeface="+mn-ea"/>
                <a:cs typeface="+mn-cs"/>
              </a:rPr>
              <a:t>「超低遅延・超高信頼性」とは、如何なる場合でも通信できることを目指します。例えば通信が遅れることで事故につながりかねない自動運転自動車や緊急時の確実な通信が求められる災害対応などに使われることが想定され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は、こうした異なる要件をすべて</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つのネットワークで満たすことができるように開発が進められていますが、実際の利用場面では、それぞれの必要に応じて、各要件を満たす</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つのネットワークを仮想的に分離して提供できるようになります。この技術は、「ネットワークスライシング」と呼ばれ、</a:t>
            </a:r>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の中核的技術の１つとして位置付けられています。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さらに企業や組織が独自のネットワークを</a:t>
            </a:r>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で構築することが可能となり、コストのかかる通信設備を自ら所有し、運用管理することなく、自分たちの閉域網を構築することが可能になります。</a:t>
            </a:r>
          </a:p>
          <a:p>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の登場は、このようにこれまでのネットワークのあり方を大きく変える可能性を持っているのです。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39</a:t>
            </a:fld>
            <a:endParaRPr kumimoji="1" lang="ja-JP" altLang="en-US"/>
          </a:p>
        </p:txBody>
      </p:sp>
    </p:spTree>
    <p:extLst>
      <p:ext uri="{BB962C8B-B14F-4D97-AF65-F5344CB8AC3E}">
        <p14:creationId xmlns:p14="http://schemas.microsoft.com/office/powerpoint/2010/main" val="34336712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【図解】コレ１枚でわかる「</a:t>
            </a:r>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a:t>
            </a:r>
          </a:p>
          <a:p>
            <a:r>
              <a:rPr kumimoji="1" lang="ja-JP" altLang="ja-JP" sz="1200" kern="1200" dirty="0">
                <a:solidFill>
                  <a:schemeClr val="tx1"/>
                </a:solidFill>
                <a:effectLst/>
                <a:latin typeface="+mn-lt"/>
                <a:ea typeface="+mn-ea"/>
                <a:cs typeface="+mn-cs"/>
              </a:rPr>
              <a:t>「第</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世代移動体通信方式」すなわち</a:t>
            </a:r>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は現在の</a:t>
            </a:r>
            <a:r>
              <a:rPr kumimoji="1" lang="en-US" altLang="ja-JP" sz="1200" kern="1200" dirty="0">
                <a:solidFill>
                  <a:schemeClr val="tx1"/>
                </a:solidFill>
                <a:effectLst/>
                <a:latin typeface="+mn-lt"/>
                <a:ea typeface="+mn-ea"/>
                <a:cs typeface="+mn-cs"/>
              </a:rPr>
              <a:t>4G</a:t>
            </a:r>
            <a:r>
              <a:rPr kumimoji="1" lang="ja-JP" altLang="ja-JP" sz="1200" kern="1200" dirty="0">
                <a:solidFill>
                  <a:schemeClr val="tx1"/>
                </a:solidFill>
                <a:effectLst/>
                <a:latin typeface="+mn-lt"/>
                <a:ea typeface="+mn-ea"/>
                <a:cs typeface="+mn-cs"/>
              </a:rPr>
              <a:t>に続く次世代のモバイル通信として、</a:t>
            </a:r>
            <a:r>
              <a:rPr kumimoji="1" lang="en-US" altLang="ja-JP" sz="1200" kern="1200" dirty="0">
                <a:solidFill>
                  <a:schemeClr val="tx1"/>
                </a:solidFill>
                <a:effectLst/>
                <a:latin typeface="+mn-lt"/>
                <a:ea typeface="+mn-ea"/>
                <a:cs typeface="+mn-cs"/>
              </a:rPr>
              <a:t>2020</a:t>
            </a:r>
            <a:r>
              <a:rPr kumimoji="1" lang="ja-JP" altLang="ja-JP" sz="1200" kern="1200" dirty="0">
                <a:solidFill>
                  <a:schemeClr val="tx1"/>
                </a:solidFill>
                <a:effectLst/>
                <a:latin typeface="+mn-lt"/>
                <a:ea typeface="+mn-ea"/>
                <a:cs typeface="+mn-cs"/>
              </a:rPr>
              <a:t>年頃の利用開始を目指し開発が進められています。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1980</a:t>
            </a:r>
            <a:r>
              <a:rPr kumimoji="1" lang="ja-JP" altLang="ja-JP" sz="1200" kern="1200" dirty="0">
                <a:solidFill>
                  <a:schemeClr val="tx1"/>
                </a:solidFill>
                <a:effectLst/>
                <a:latin typeface="+mn-lt"/>
                <a:ea typeface="+mn-ea"/>
                <a:cs typeface="+mn-cs"/>
              </a:rPr>
              <a:t>年代までの「</a:t>
            </a:r>
            <a:r>
              <a:rPr kumimoji="1" lang="en-US" altLang="ja-JP" sz="1200" kern="1200" dirty="0">
                <a:solidFill>
                  <a:schemeClr val="tx1"/>
                </a:solidFill>
                <a:effectLst/>
                <a:latin typeface="+mn-lt"/>
                <a:ea typeface="+mn-ea"/>
                <a:cs typeface="+mn-cs"/>
              </a:rPr>
              <a:t>1G</a:t>
            </a:r>
            <a:r>
              <a:rPr kumimoji="1" lang="ja-JP" altLang="ja-JP" sz="1200" kern="1200" dirty="0">
                <a:solidFill>
                  <a:schemeClr val="tx1"/>
                </a:solidFill>
                <a:effectLst/>
                <a:latin typeface="+mn-lt"/>
                <a:ea typeface="+mn-ea"/>
                <a:cs typeface="+mn-cs"/>
              </a:rPr>
              <a:t>」では、アナログ方式が使われ「音声通話」をモバイルで利用できるようになりました。</a:t>
            </a:r>
            <a:r>
              <a:rPr kumimoji="1" lang="en-US" altLang="ja-JP" sz="1200" kern="1200" dirty="0">
                <a:solidFill>
                  <a:schemeClr val="tx1"/>
                </a:solidFill>
                <a:effectLst/>
                <a:latin typeface="+mn-lt"/>
                <a:ea typeface="+mn-ea"/>
                <a:cs typeface="+mn-cs"/>
              </a:rPr>
              <a:t>1990</a:t>
            </a:r>
            <a:r>
              <a:rPr kumimoji="1" lang="ja-JP" altLang="ja-JP" sz="1200" kern="1200" dirty="0">
                <a:solidFill>
                  <a:schemeClr val="tx1"/>
                </a:solidFill>
                <a:effectLst/>
                <a:latin typeface="+mn-lt"/>
                <a:ea typeface="+mn-ea"/>
                <a:cs typeface="+mn-cs"/>
              </a:rPr>
              <a:t>年代の「</a:t>
            </a:r>
            <a:r>
              <a:rPr kumimoji="1" lang="en-US" altLang="ja-JP" sz="1200" kern="1200" dirty="0">
                <a:solidFill>
                  <a:schemeClr val="tx1"/>
                </a:solidFill>
                <a:effectLst/>
                <a:latin typeface="+mn-lt"/>
                <a:ea typeface="+mn-ea"/>
                <a:cs typeface="+mn-cs"/>
              </a:rPr>
              <a:t>2G</a:t>
            </a:r>
            <a:r>
              <a:rPr kumimoji="1" lang="ja-JP" altLang="ja-JP" sz="1200" kern="1200" dirty="0">
                <a:solidFill>
                  <a:schemeClr val="tx1"/>
                </a:solidFill>
                <a:effectLst/>
                <a:latin typeface="+mn-lt"/>
                <a:ea typeface="+mn-ea"/>
                <a:cs typeface="+mn-cs"/>
              </a:rPr>
              <a:t>」では、デジタル方式となり、音声に加えて「テキスト通信」が使えるようになります。</a:t>
            </a:r>
            <a:r>
              <a:rPr kumimoji="1" lang="en-US" altLang="ja-JP" sz="1200" kern="1200" dirty="0">
                <a:solidFill>
                  <a:schemeClr val="tx1"/>
                </a:solidFill>
                <a:effectLst/>
                <a:latin typeface="+mn-lt"/>
                <a:ea typeface="+mn-ea"/>
                <a:cs typeface="+mn-cs"/>
              </a:rPr>
              <a:t>2000</a:t>
            </a:r>
            <a:r>
              <a:rPr kumimoji="1" lang="ja-JP" altLang="ja-JP" sz="1200" kern="1200" dirty="0">
                <a:solidFill>
                  <a:schemeClr val="tx1"/>
                </a:solidFill>
                <a:effectLst/>
                <a:latin typeface="+mn-lt"/>
                <a:ea typeface="+mn-ea"/>
                <a:cs typeface="+mn-cs"/>
              </a:rPr>
              <a:t>年代には「</a:t>
            </a:r>
            <a:r>
              <a:rPr kumimoji="1" lang="en-US" altLang="ja-JP" sz="1200" kern="1200" dirty="0">
                <a:solidFill>
                  <a:schemeClr val="tx1"/>
                </a:solidFill>
                <a:effectLst/>
                <a:latin typeface="+mn-lt"/>
                <a:ea typeface="+mn-ea"/>
                <a:cs typeface="+mn-cs"/>
              </a:rPr>
              <a:t>3G</a:t>
            </a:r>
            <a:r>
              <a:rPr kumimoji="1" lang="ja-JP" altLang="ja-JP" sz="1200" kern="1200" dirty="0">
                <a:solidFill>
                  <a:schemeClr val="tx1"/>
                </a:solidFill>
                <a:effectLst/>
                <a:latin typeface="+mn-lt"/>
                <a:ea typeface="+mn-ea"/>
                <a:cs typeface="+mn-cs"/>
              </a:rPr>
              <a:t>」が登場し、「高速データ通信」が可能となり、携帯電話でのホームページ閲覧や電子メールのやり取りができるようになりました。</a:t>
            </a:r>
            <a:r>
              <a:rPr kumimoji="1" lang="en-US" altLang="ja-JP" sz="1200" kern="1200" dirty="0">
                <a:solidFill>
                  <a:schemeClr val="tx1"/>
                </a:solidFill>
                <a:effectLst/>
                <a:latin typeface="+mn-lt"/>
                <a:ea typeface="+mn-ea"/>
                <a:cs typeface="+mn-cs"/>
              </a:rPr>
              <a:t>2010</a:t>
            </a:r>
            <a:r>
              <a:rPr kumimoji="1" lang="ja-JP" altLang="ja-JP" sz="1200" kern="1200" dirty="0">
                <a:solidFill>
                  <a:schemeClr val="tx1"/>
                </a:solidFill>
                <a:effectLst/>
                <a:latin typeface="+mn-lt"/>
                <a:ea typeface="+mn-ea"/>
                <a:cs typeface="+mn-cs"/>
              </a:rPr>
              <a:t>年代には「</a:t>
            </a:r>
            <a:r>
              <a:rPr kumimoji="1" lang="en-US" altLang="ja-JP" sz="1200" kern="1200" dirty="0">
                <a:solidFill>
                  <a:schemeClr val="tx1"/>
                </a:solidFill>
                <a:effectLst/>
                <a:latin typeface="+mn-lt"/>
                <a:ea typeface="+mn-ea"/>
                <a:cs typeface="+mn-cs"/>
              </a:rPr>
              <a:t>4G</a:t>
            </a:r>
            <a:r>
              <a:rPr kumimoji="1" lang="ja-JP" altLang="ja-JP" sz="1200" kern="1200" dirty="0">
                <a:solidFill>
                  <a:schemeClr val="tx1"/>
                </a:solidFill>
                <a:effectLst/>
                <a:latin typeface="+mn-lt"/>
                <a:ea typeface="+mn-ea"/>
                <a:cs typeface="+mn-cs"/>
              </a:rPr>
              <a:t>」の利用が始まり、スマートフォンの普及と相まってデータ通信はさらに高速化して「動画通信」ができるようになります。「</a:t>
            </a:r>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」では、</a:t>
            </a:r>
            <a:r>
              <a:rPr kumimoji="1" lang="en-US" altLang="ja-JP" sz="1200" kern="1200" dirty="0">
                <a:solidFill>
                  <a:schemeClr val="tx1"/>
                </a:solidFill>
                <a:effectLst/>
                <a:latin typeface="+mn-lt"/>
                <a:ea typeface="+mn-ea"/>
                <a:cs typeface="+mn-cs"/>
              </a:rPr>
              <a:t>4G</a:t>
            </a:r>
            <a:r>
              <a:rPr kumimoji="1" lang="ja-JP" altLang="ja-JP" sz="1200" kern="1200" dirty="0">
                <a:solidFill>
                  <a:schemeClr val="tx1"/>
                </a:solidFill>
                <a:effectLst/>
                <a:latin typeface="+mn-lt"/>
                <a:ea typeface="+mn-ea"/>
                <a:cs typeface="+mn-cs"/>
              </a:rPr>
              <a:t>までの機能や性能をさらに高めることに加え、新たに「</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」への対応が期待されています。</a:t>
            </a:r>
          </a:p>
          <a:p>
            <a:r>
              <a:rPr kumimoji="1" lang="ja-JP" altLang="ja-JP" sz="1200" kern="1200" dirty="0">
                <a:solidFill>
                  <a:schemeClr val="tx1"/>
                </a:solidFill>
                <a:effectLst/>
                <a:latin typeface="+mn-lt"/>
                <a:ea typeface="+mn-ea"/>
                <a:cs typeface="+mn-cs"/>
              </a:rPr>
              <a:t>このような需要に応えるため、</a:t>
            </a:r>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は「高速・大容量データ通信」、「大量端末の接続」、「超低遅延・超高信頼性」といった要件を満たすモバイル通信を実現しようというのです。</a:t>
            </a:r>
          </a:p>
          <a:p>
            <a:r>
              <a:rPr kumimoji="1" lang="ja-JP" altLang="ja-JP" sz="1200" kern="1200" dirty="0">
                <a:solidFill>
                  <a:schemeClr val="tx1"/>
                </a:solidFill>
                <a:effectLst/>
                <a:latin typeface="+mn-lt"/>
                <a:ea typeface="+mn-ea"/>
                <a:cs typeface="+mn-cs"/>
              </a:rPr>
              <a:t>「高速・大容量データ通信」とは、現在の</a:t>
            </a:r>
            <a:r>
              <a:rPr kumimoji="1" lang="en-US" altLang="ja-JP" sz="1200" kern="1200" dirty="0">
                <a:solidFill>
                  <a:schemeClr val="tx1"/>
                </a:solidFill>
                <a:effectLst/>
                <a:latin typeface="+mn-lt"/>
                <a:ea typeface="+mn-ea"/>
                <a:cs typeface="+mn-cs"/>
              </a:rPr>
              <a:t>LTE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100</a:t>
            </a:r>
            <a:r>
              <a:rPr kumimoji="1" lang="ja-JP" altLang="ja-JP" sz="1200" kern="1200" dirty="0">
                <a:solidFill>
                  <a:schemeClr val="tx1"/>
                </a:solidFill>
                <a:effectLst/>
                <a:latin typeface="+mn-lt"/>
                <a:ea typeface="+mn-ea"/>
                <a:cs typeface="+mn-cs"/>
              </a:rPr>
              <a:t>倍の高速化・大容量化したデータ通信で、</a:t>
            </a:r>
            <a:r>
              <a:rPr kumimoji="1" lang="en-US" altLang="ja-JP" sz="1200" kern="1200" dirty="0">
                <a:solidFill>
                  <a:schemeClr val="tx1"/>
                </a:solidFill>
                <a:effectLst/>
                <a:latin typeface="+mn-lt"/>
                <a:ea typeface="+mn-ea"/>
                <a:cs typeface="+mn-cs"/>
              </a:rPr>
              <a:t>10G</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20Gbps</a:t>
            </a:r>
            <a:r>
              <a:rPr kumimoji="1" lang="ja-JP" altLang="ja-JP" sz="1200" kern="1200" dirty="0">
                <a:solidFill>
                  <a:schemeClr val="tx1"/>
                </a:solidFill>
                <a:effectLst/>
                <a:latin typeface="+mn-lt"/>
                <a:ea typeface="+mn-ea"/>
                <a:cs typeface="+mn-cs"/>
              </a:rPr>
              <a:t>といった超高速なピークレートの実現を目指しています。加えて、通信環境の如何に関わらず、どこでも</a:t>
            </a:r>
            <a:r>
              <a:rPr kumimoji="1" lang="en-US" altLang="ja-JP" sz="1200" kern="1200" dirty="0">
                <a:solidFill>
                  <a:schemeClr val="tx1"/>
                </a:solidFill>
                <a:effectLst/>
                <a:latin typeface="+mn-lt"/>
                <a:ea typeface="+mn-ea"/>
                <a:cs typeface="+mn-cs"/>
              </a:rPr>
              <a:t>100Mbps</a:t>
            </a:r>
            <a:r>
              <a:rPr kumimoji="1" lang="ja-JP" altLang="ja-JP" sz="1200" kern="1200" dirty="0">
                <a:solidFill>
                  <a:schemeClr val="tx1"/>
                </a:solidFill>
                <a:effectLst/>
                <a:latin typeface="+mn-lt"/>
                <a:ea typeface="+mn-ea"/>
                <a:cs typeface="+mn-cs"/>
              </a:rPr>
              <a:t>程度の高速通信が可能となります。</a:t>
            </a:r>
          </a:p>
          <a:p>
            <a:r>
              <a:rPr kumimoji="1" lang="ja-JP" altLang="ja-JP" sz="1200" kern="1200" dirty="0">
                <a:solidFill>
                  <a:schemeClr val="tx1"/>
                </a:solidFill>
                <a:effectLst/>
                <a:latin typeface="+mn-lt"/>
                <a:ea typeface="+mn-ea"/>
                <a:cs typeface="+mn-cs"/>
              </a:rPr>
              <a:t>「大量端末の接続」とは、現在の</a:t>
            </a:r>
            <a:r>
              <a:rPr kumimoji="1" lang="en-US" altLang="ja-JP" sz="1200" kern="1200" dirty="0">
                <a:solidFill>
                  <a:schemeClr val="tx1"/>
                </a:solidFill>
                <a:effectLst/>
                <a:latin typeface="+mn-lt"/>
                <a:ea typeface="+mn-ea"/>
                <a:cs typeface="+mn-cs"/>
              </a:rPr>
              <a:t>100</a:t>
            </a:r>
            <a:r>
              <a:rPr kumimoji="1" lang="ja-JP" altLang="ja-JP" sz="1200" kern="1200" dirty="0">
                <a:solidFill>
                  <a:schemeClr val="tx1"/>
                </a:solidFill>
                <a:effectLst/>
                <a:latin typeface="+mn-lt"/>
                <a:ea typeface="+mn-ea"/>
                <a:cs typeface="+mn-cs"/>
              </a:rPr>
              <a:t>倍といった端末数への対応や省電力性能の実現をめざします。</a:t>
            </a:r>
          </a:p>
          <a:p>
            <a:r>
              <a:rPr kumimoji="1" lang="ja-JP" altLang="ja-JP" sz="1200" kern="1200" dirty="0">
                <a:solidFill>
                  <a:schemeClr val="tx1"/>
                </a:solidFill>
                <a:effectLst/>
                <a:latin typeface="+mn-lt"/>
                <a:ea typeface="+mn-ea"/>
                <a:cs typeface="+mn-cs"/>
              </a:rPr>
              <a:t>「超低遅延・超高信頼性」とは、如何なる場合でも通信できることを目指します。例えば通信が遅れることで事故につながりかねない自動運転自動車や緊急時の確実な通信が求められる災害対応などに使われることが想定され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は、こうした異なる要件をすべて</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つのネットワークで満たすことができるように開発が進められていますが、実際の利用場面では、それぞれの必要に応じて、各要件を満たす</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つのネットワークを仮想的に分離して提供できるようになります。この技術は、「ネットワークスライシング」と呼ばれ、</a:t>
            </a:r>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の中核的技術の１つとして位置付けられています。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さらに企業や組織が独自のネットワークを</a:t>
            </a:r>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で構築することが可能となり、コストのかかる通信設備を自ら所有し、運用管理することなく、自分たちの閉域網を構築することが可能になります。</a:t>
            </a:r>
          </a:p>
          <a:p>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の登場は、このようにこれまでのネットワークのあり方を大きく変える可能性を持っているのです。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41</a:t>
            </a:fld>
            <a:endParaRPr kumimoji="1" lang="ja-JP" altLang="en-US"/>
          </a:p>
        </p:txBody>
      </p:sp>
    </p:spTree>
    <p:extLst>
      <p:ext uri="{BB962C8B-B14F-4D97-AF65-F5344CB8AC3E}">
        <p14:creationId xmlns:p14="http://schemas.microsoft.com/office/powerpoint/2010/main" val="16034139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人間が運転操作を行わなくとも自動的に走行できる自動運転車の市販が始まっています。このような自動車は、自律走行車、ロボットカー、「</a:t>
            </a:r>
            <a:r>
              <a:rPr kumimoji="1" lang="en-US" altLang="ja-JP" sz="1200" b="0" i="0" kern="1200" dirty="0">
                <a:solidFill>
                  <a:schemeClr val="tx1"/>
                </a:solidFill>
                <a:effectLst/>
                <a:latin typeface="+mn-lt"/>
                <a:ea typeface="+mn-ea"/>
                <a:cs typeface="+mn-cs"/>
              </a:rPr>
              <a:t>UGV (unmanned ground vehicle)</a:t>
            </a:r>
            <a:r>
              <a:rPr kumimoji="1" lang="ja-JP" altLang="en-US" sz="1200" b="0" i="0" kern="1200" dirty="0">
                <a:solidFill>
                  <a:schemeClr val="tx1"/>
                </a:solidFill>
                <a:effectLst/>
                <a:latin typeface="+mn-lt"/>
                <a:ea typeface="+mn-ea"/>
                <a:cs typeface="+mn-cs"/>
              </a:rPr>
              <a:t>」などとも呼ばれ、車に搭載されたセンサーによって周囲の状況を読み取り、人工知能の技術を使って安全性を自ら判断して走行します。公道以外の限定された環境（鉱山、建設現場等）では、既に先行して需要が広がりつつあり、建設機械大手のコマツ、キャタピラー等の企業が販売を拡大しています。</a:t>
            </a:r>
          </a:p>
          <a:p>
            <a:r>
              <a:rPr kumimoji="1" lang="ja-JP" altLang="en-US" sz="1200" b="0" i="0" kern="1200" dirty="0">
                <a:solidFill>
                  <a:schemeClr val="tx1"/>
                </a:solidFill>
                <a:effectLst/>
                <a:latin typeface="+mn-lt"/>
                <a:ea typeface="+mn-ea"/>
                <a:cs typeface="+mn-cs"/>
              </a:rPr>
              <a:t>自動運転車の自動化のレベルについては、以下のように定義されています。</a:t>
            </a:r>
          </a:p>
          <a:p>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レベル</a:t>
            </a:r>
            <a:r>
              <a:rPr kumimoji="1" lang="en-US" altLang="ja-JP" sz="1200" b="0" i="0" kern="1200" dirty="0">
                <a:solidFill>
                  <a:schemeClr val="tx1"/>
                </a:solidFill>
                <a:effectLst/>
                <a:latin typeface="+mn-lt"/>
                <a:ea typeface="+mn-ea"/>
                <a:cs typeface="+mn-cs"/>
              </a:rPr>
              <a:t>0】</a:t>
            </a:r>
            <a:r>
              <a:rPr kumimoji="1" lang="ja-JP" altLang="en-US" sz="1200" b="0" i="0" kern="1200" dirty="0">
                <a:solidFill>
                  <a:schemeClr val="tx1"/>
                </a:solidFill>
                <a:effectLst/>
                <a:latin typeface="+mn-lt"/>
                <a:ea typeface="+mn-ea"/>
                <a:cs typeface="+mn-cs"/>
              </a:rPr>
              <a:t>ドライバーが常にすべての操作（加速・操舵・制動）を行う。</a:t>
            </a:r>
          </a:p>
          <a:p>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レベル</a:t>
            </a:r>
            <a:r>
              <a:rPr kumimoji="1" lang="en-US" altLang="ja-JP" sz="1200" b="0" i="0" kern="1200" dirty="0">
                <a:solidFill>
                  <a:schemeClr val="tx1"/>
                </a:solidFill>
                <a:effectLst/>
                <a:latin typeface="+mn-lt"/>
                <a:ea typeface="+mn-ea"/>
                <a:cs typeface="+mn-cs"/>
              </a:rPr>
              <a:t>1】</a:t>
            </a:r>
            <a:r>
              <a:rPr kumimoji="1" lang="ja-JP" altLang="en-US" sz="1200" b="0" i="0" kern="1200" dirty="0">
                <a:solidFill>
                  <a:schemeClr val="tx1"/>
                </a:solidFill>
                <a:effectLst/>
                <a:latin typeface="+mn-lt"/>
                <a:ea typeface="+mn-ea"/>
                <a:cs typeface="+mn-cs"/>
              </a:rPr>
              <a:t>加速・操舵・制動のいずれかをシステムが行う。</a:t>
            </a:r>
          </a:p>
          <a:p>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レベル</a:t>
            </a:r>
            <a:r>
              <a:rPr kumimoji="1" lang="en-US" altLang="ja-JP" sz="1200" b="0" i="0" kern="1200" dirty="0">
                <a:solidFill>
                  <a:schemeClr val="tx1"/>
                </a:solidFill>
                <a:effectLst/>
                <a:latin typeface="+mn-lt"/>
                <a:ea typeface="+mn-ea"/>
                <a:cs typeface="+mn-cs"/>
              </a:rPr>
              <a:t>2】</a:t>
            </a:r>
            <a:r>
              <a:rPr kumimoji="1" lang="ja-JP" altLang="en-US" sz="1200" b="0" i="0" kern="1200" dirty="0">
                <a:solidFill>
                  <a:schemeClr val="tx1"/>
                </a:solidFill>
                <a:effectLst/>
                <a:latin typeface="+mn-lt"/>
                <a:ea typeface="+mn-ea"/>
                <a:cs typeface="+mn-cs"/>
              </a:rPr>
              <a:t>加速・操舵・制動のうち複数の操作をシステムが行う。ドライバーは常時、運転状況を監視し、必要に応じて操作する必要がある。</a:t>
            </a:r>
          </a:p>
          <a:p>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レベル</a:t>
            </a:r>
            <a:r>
              <a:rPr kumimoji="1" lang="en-US" altLang="ja-JP" sz="1200" b="0" i="0" kern="1200" dirty="0">
                <a:solidFill>
                  <a:schemeClr val="tx1"/>
                </a:solidFill>
                <a:effectLst/>
                <a:latin typeface="+mn-lt"/>
                <a:ea typeface="+mn-ea"/>
                <a:cs typeface="+mn-cs"/>
              </a:rPr>
              <a:t>3】</a:t>
            </a:r>
            <a:r>
              <a:rPr kumimoji="1" lang="ja-JP" altLang="en-US" sz="1200" b="0" i="0" kern="1200" dirty="0">
                <a:solidFill>
                  <a:schemeClr val="tx1"/>
                </a:solidFill>
                <a:effectLst/>
                <a:latin typeface="+mn-lt"/>
                <a:ea typeface="+mn-ea"/>
                <a:cs typeface="+mn-cs"/>
              </a:rPr>
              <a:t>加速・操舵・制動をシステムが行うのでドライバーは運転から解放されるが、システムから要請があればドライバーはこれに応じる必要がある。</a:t>
            </a:r>
          </a:p>
          <a:p>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レベル</a:t>
            </a:r>
            <a:r>
              <a:rPr kumimoji="1" lang="en-US" altLang="ja-JP" sz="1200" b="0" i="0" kern="1200" dirty="0">
                <a:solidFill>
                  <a:schemeClr val="tx1"/>
                </a:solidFill>
                <a:effectLst/>
                <a:latin typeface="+mn-lt"/>
                <a:ea typeface="+mn-ea"/>
                <a:cs typeface="+mn-cs"/>
              </a:rPr>
              <a:t>4】</a:t>
            </a:r>
            <a:r>
              <a:rPr kumimoji="1" lang="ja-JP" altLang="en-US" sz="1200" b="0" i="0" kern="1200" dirty="0">
                <a:solidFill>
                  <a:schemeClr val="tx1"/>
                </a:solidFill>
                <a:effectLst/>
                <a:latin typeface="+mn-lt"/>
                <a:ea typeface="+mn-ea"/>
                <a:cs typeface="+mn-cs"/>
              </a:rPr>
              <a:t>完全自動運転。加速・操舵・制動を全てシステムが行い、安全に関わる運転操作と周辺監視にドライバーは全く関与しない。</a:t>
            </a:r>
          </a:p>
          <a:p>
            <a:r>
              <a:rPr kumimoji="1" lang="ja-JP" altLang="en-US" sz="1200" b="0" i="0" kern="1200" dirty="0">
                <a:solidFill>
                  <a:schemeClr val="tx1"/>
                </a:solidFill>
                <a:effectLst/>
                <a:latin typeface="+mn-lt"/>
                <a:ea typeface="+mn-ea"/>
                <a:cs typeface="+mn-cs"/>
              </a:rPr>
              <a:t>事故責任はレベル</a:t>
            </a:r>
            <a:r>
              <a:rPr kumimoji="1" lang="en-US" altLang="ja-JP" sz="1200" b="0" i="0" kern="1200" dirty="0">
                <a:solidFill>
                  <a:schemeClr val="tx1"/>
                </a:solidFill>
                <a:effectLst/>
                <a:latin typeface="+mn-lt"/>
                <a:ea typeface="+mn-ea"/>
                <a:cs typeface="+mn-cs"/>
              </a:rPr>
              <a:t>3</a:t>
            </a:r>
            <a:r>
              <a:rPr kumimoji="1" lang="ja-JP" altLang="en-US" sz="1200" b="0" i="0" kern="1200" dirty="0">
                <a:solidFill>
                  <a:schemeClr val="tx1"/>
                </a:solidFill>
                <a:effectLst/>
                <a:latin typeface="+mn-lt"/>
                <a:ea typeface="+mn-ea"/>
                <a:cs typeface="+mn-cs"/>
              </a:rPr>
              <a:t>までは運転者、レベル</a:t>
            </a:r>
            <a:r>
              <a:rPr kumimoji="1" lang="en-US" altLang="ja-JP" sz="1200" b="0" i="0" kern="1200" dirty="0">
                <a:solidFill>
                  <a:schemeClr val="tx1"/>
                </a:solidFill>
                <a:effectLst/>
                <a:latin typeface="+mn-lt"/>
                <a:ea typeface="+mn-ea"/>
                <a:cs typeface="+mn-cs"/>
              </a:rPr>
              <a:t>4</a:t>
            </a:r>
            <a:r>
              <a:rPr kumimoji="1" lang="ja-JP" altLang="en-US" sz="1200" b="0" i="0" kern="1200" dirty="0">
                <a:solidFill>
                  <a:schemeClr val="tx1"/>
                </a:solidFill>
                <a:effectLst/>
                <a:latin typeface="+mn-lt"/>
                <a:ea typeface="+mn-ea"/>
                <a:cs typeface="+mn-cs"/>
              </a:rPr>
              <a:t>は自動車になると考えられています。</a:t>
            </a:r>
          </a:p>
          <a:p>
            <a:r>
              <a:rPr kumimoji="1" lang="ja-JP" altLang="en-US" sz="1200" b="0" i="0" kern="1200" dirty="0">
                <a:solidFill>
                  <a:schemeClr val="tx1"/>
                </a:solidFill>
                <a:effectLst/>
                <a:latin typeface="+mn-lt"/>
                <a:ea typeface="+mn-ea"/>
                <a:cs typeface="+mn-cs"/>
              </a:rPr>
              <a:t>このような自動車の登場により、次のような効果が期待されています。</a:t>
            </a:r>
          </a:p>
          <a:p>
            <a:r>
              <a:rPr kumimoji="1" lang="ja-JP" altLang="en-US" sz="1200" b="0" i="0" kern="1200" dirty="0">
                <a:solidFill>
                  <a:schemeClr val="tx1"/>
                </a:solidFill>
                <a:effectLst/>
                <a:latin typeface="+mn-lt"/>
                <a:ea typeface="+mn-ea"/>
                <a:cs typeface="+mn-cs"/>
              </a:rPr>
              <a:t>交通事故の多くは運転者のミスや無謀な行為に起因する場合がほとんどで、運転操作を機械に任せることで交通事故を減らすことができる。</a:t>
            </a:r>
          </a:p>
          <a:p>
            <a:r>
              <a:rPr kumimoji="1" lang="ja-JP" altLang="en-US" sz="1200" b="0" i="0" kern="1200" dirty="0">
                <a:solidFill>
                  <a:schemeClr val="tx1"/>
                </a:solidFill>
                <a:effectLst/>
                <a:latin typeface="+mn-lt"/>
                <a:ea typeface="+mn-ea"/>
                <a:cs typeface="+mn-cs"/>
              </a:rPr>
              <a:t>相互に速度を確認しながら走行するので渋滞が解消される。</a:t>
            </a:r>
          </a:p>
          <a:p>
            <a:r>
              <a:rPr kumimoji="1" lang="ja-JP" altLang="en-US" sz="1200" b="0" i="0" kern="1200" dirty="0">
                <a:solidFill>
                  <a:schemeClr val="tx1"/>
                </a:solidFill>
                <a:effectLst/>
                <a:latin typeface="+mn-lt"/>
                <a:ea typeface="+mn-ea"/>
                <a:cs typeface="+mn-cs"/>
              </a:rPr>
              <a:t>労働人口の減少により運送従事者も減りつつある。この労働力を置き換えることで輸送力を維持・確保し、経済規模を維持できる。</a:t>
            </a:r>
          </a:p>
          <a:p>
            <a:r>
              <a:rPr kumimoji="1" lang="ja-JP" altLang="en-US" sz="1200" b="0" i="0" kern="1200" dirty="0">
                <a:solidFill>
                  <a:schemeClr val="tx1"/>
                </a:solidFill>
                <a:effectLst/>
                <a:latin typeface="+mn-lt"/>
                <a:ea typeface="+mn-ea"/>
                <a:cs typeface="+mn-cs"/>
              </a:rPr>
              <a:t>過疎地域で、公共交通機関に代わる輸送手段を低コストで提供できる。</a:t>
            </a:r>
          </a:p>
          <a:p>
            <a:r>
              <a:rPr kumimoji="1" lang="ja-JP" altLang="en-US" sz="1200" b="0" i="0" kern="1200">
                <a:solidFill>
                  <a:schemeClr val="tx1"/>
                </a:solidFill>
                <a:effectLst/>
                <a:latin typeface="+mn-lt"/>
                <a:ea typeface="+mn-ea"/>
                <a:cs typeface="+mn-cs"/>
              </a:rPr>
              <a:t>一方で、ドライバーを対象とした自動車保険は必要なくなり、長距離輸送時の休憩場所や宿泊施設は、その需要を減少させてしまう可能性があります。</a:t>
            </a: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45</a:t>
            </a:fld>
            <a:endParaRPr kumimoji="1" lang="ja-JP" altLang="en-US"/>
          </a:p>
        </p:txBody>
      </p:sp>
    </p:spTree>
    <p:extLst>
      <p:ext uri="{BB962C8B-B14F-4D97-AF65-F5344CB8AC3E}">
        <p14:creationId xmlns:p14="http://schemas.microsoft.com/office/powerpoint/2010/main" val="1584987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についての定義は、必ずしも定まったものはなく、その定義が曖昧なままに使われていることもあるようです。</a:t>
            </a:r>
          </a:p>
          <a:p>
            <a:r>
              <a:rPr kumimoji="1" lang="ja-JP" altLang="ja-JP" sz="1200" kern="1200" dirty="0">
                <a:solidFill>
                  <a:schemeClr val="tx1"/>
                </a:solidFill>
                <a:effectLst/>
                <a:latin typeface="+mn-lt"/>
                <a:ea typeface="+mn-ea"/>
                <a:cs typeface="+mn-cs"/>
              </a:rPr>
              <a:t>そもそも</a:t>
            </a:r>
            <a:r>
              <a:rPr kumimoji="1" lang="en-US" altLang="ja-JP" sz="1200" kern="1200" dirty="0">
                <a:solidFill>
                  <a:schemeClr val="tx1"/>
                </a:solidFill>
                <a:effectLst/>
                <a:latin typeface="+mn-lt"/>
                <a:ea typeface="+mn-ea"/>
                <a:cs typeface="+mn-cs"/>
              </a:rPr>
              <a:t>Internet of Things</a:t>
            </a:r>
            <a:r>
              <a:rPr kumimoji="1" lang="ja-JP" altLang="ja-JP" sz="1200" kern="1200" dirty="0">
                <a:solidFill>
                  <a:schemeClr val="tx1"/>
                </a:solidFill>
                <a:effectLst/>
                <a:latin typeface="+mn-lt"/>
                <a:ea typeface="+mn-ea"/>
                <a:cs typeface="+mn-cs"/>
              </a:rPr>
              <a:t>という言葉を最初に使ったのは、</a:t>
            </a:r>
            <a:r>
              <a:rPr kumimoji="1" lang="en-US" altLang="ja-JP" sz="1200" kern="1200" dirty="0">
                <a:solidFill>
                  <a:schemeClr val="tx1"/>
                </a:solidFill>
                <a:effectLst/>
                <a:latin typeface="+mn-lt"/>
                <a:ea typeface="+mn-ea"/>
                <a:cs typeface="+mn-cs"/>
              </a:rPr>
              <a:t>1999</a:t>
            </a:r>
            <a:r>
              <a:rPr kumimoji="1" lang="ja-JP" altLang="ja-JP" sz="1200" kern="1200" dirty="0">
                <a:solidFill>
                  <a:schemeClr val="tx1"/>
                </a:solidFill>
                <a:effectLst/>
                <a:latin typeface="+mn-lt"/>
                <a:ea typeface="+mn-ea"/>
                <a:cs typeface="+mn-cs"/>
              </a:rPr>
              <a:t>年、商品や荷物に付ける無線タグの標準化団体「</a:t>
            </a:r>
            <a:r>
              <a:rPr kumimoji="1" lang="en-US" altLang="ja-JP" sz="1200" kern="1200" dirty="0">
                <a:solidFill>
                  <a:schemeClr val="tx1"/>
                </a:solidFill>
                <a:effectLst/>
                <a:latin typeface="+mn-lt"/>
                <a:ea typeface="+mn-ea"/>
                <a:cs typeface="+mn-cs"/>
              </a:rPr>
              <a:t>Auto-ID</a:t>
            </a:r>
            <a:r>
              <a:rPr kumimoji="1" lang="ja-JP" altLang="ja-JP" sz="1200" kern="1200" dirty="0">
                <a:solidFill>
                  <a:schemeClr val="tx1"/>
                </a:solidFill>
                <a:effectLst/>
                <a:latin typeface="+mn-lt"/>
                <a:ea typeface="+mn-ea"/>
                <a:cs typeface="+mn-cs"/>
              </a:rPr>
              <a:t>」の創設者の一人である</a:t>
            </a:r>
            <a:r>
              <a:rPr kumimoji="1" lang="en-US" altLang="ja-JP" sz="1200" kern="1200" dirty="0">
                <a:solidFill>
                  <a:schemeClr val="tx1"/>
                </a:solidFill>
                <a:effectLst/>
                <a:latin typeface="+mn-lt"/>
                <a:ea typeface="+mn-ea"/>
                <a:cs typeface="+mn-cs"/>
              </a:rPr>
              <a:t>Kevin Ashton</a:t>
            </a:r>
            <a:r>
              <a:rPr kumimoji="1" lang="ja-JP" altLang="ja-JP" sz="1200" kern="1200" dirty="0">
                <a:solidFill>
                  <a:schemeClr val="tx1"/>
                </a:solidFill>
                <a:effectLst/>
                <a:latin typeface="+mn-lt"/>
                <a:ea typeface="+mn-ea"/>
                <a:cs typeface="+mn-cs"/>
              </a:rPr>
              <a:t>氏だとされています。彼は</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を「無線タグを付したモノがセンサーとコンピュータを介してインターネットに接続される仕組み」と定義していますが、無線タグ普及の取り組みの延長線上での解釈と言えるでしょう。しかし、いまでは、より広い意味で使われることが増えています。</a:t>
            </a:r>
          </a:p>
          <a:p>
            <a:r>
              <a:rPr kumimoji="1" lang="ja-JP" altLang="ja-JP" sz="1200" kern="1200" dirty="0">
                <a:solidFill>
                  <a:schemeClr val="tx1"/>
                </a:solidFill>
                <a:effectLst/>
                <a:latin typeface="+mn-lt"/>
                <a:ea typeface="+mn-ea"/>
                <a:cs typeface="+mn-cs"/>
              </a:rPr>
              <a:t>ひとつは、「現実世界の出来事をデジタル・データに変換しネットに送り出す機器や仕組み」です。モノに組み込まれたセンサーが、モノ自体やその周辺の状態や変化を読み取りネットワークに送り出す技術、その技術が組み込まれた機器、またはこれを実現するための通信やデータ管理のサービスを言う場合です。</a:t>
            </a:r>
          </a:p>
          <a:p>
            <a:r>
              <a:rPr kumimoji="1" lang="ja-JP" altLang="ja-JP" sz="1200" kern="1200" dirty="0">
                <a:solidFill>
                  <a:schemeClr val="tx1"/>
                </a:solidFill>
                <a:effectLst/>
                <a:latin typeface="+mn-lt"/>
                <a:ea typeface="+mn-ea"/>
                <a:cs typeface="+mn-cs"/>
              </a:rPr>
              <a:t>もうひとつは、「デジタル・データで現実世界を捉え、アナログな現実世界を動かす仕組み」です。モノから送り出された現実世界のデータをサイバー世界の機械学習で分析し規則性や最適な答えを見つけ出し、それを使って機器を制御し、人にアドバイスを与えるなどして現実世界を動かします。その動きを再びセンサーで読み取りネットに送り出す、この一連の仕組みを言う場合です。</a:t>
            </a:r>
          </a:p>
          <a:p>
            <a:r>
              <a:rPr kumimoji="1" lang="ja-JP" altLang="ja-JP" sz="1200" kern="1200" dirty="0">
                <a:solidFill>
                  <a:schemeClr val="tx1"/>
                </a:solidFill>
                <a:effectLst/>
                <a:latin typeface="+mn-lt"/>
                <a:ea typeface="+mn-ea"/>
                <a:cs typeface="+mn-cs"/>
              </a:rPr>
              <a:t>前者は、手段に重点を置いた解釈で、後者はデータの使われ方やデータを使って価値を生みだす全体の仕組みに重点を置いた解釈です。先に紹介した</a:t>
            </a:r>
            <a:r>
              <a:rPr kumimoji="1" lang="en-US" altLang="ja-JP" sz="1200" kern="1200" dirty="0">
                <a:solidFill>
                  <a:schemeClr val="tx1"/>
                </a:solidFill>
                <a:effectLst/>
                <a:latin typeface="+mn-lt"/>
                <a:ea typeface="+mn-ea"/>
                <a:cs typeface="+mn-cs"/>
              </a:rPr>
              <a:t>CPS</a:t>
            </a:r>
            <a:r>
              <a:rPr kumimoji="1" lang="ja-JP" altLang="ja-JP" sz="1200" kern="1200" dirty="0">
                <a:solidFill>
                  <a:schemeClr val="tx1"/>
                </a:solidFill>
                <a:effectLst/>
                <a:latin typeface="+mn-lt"/>
                <a:ea typeface="+mn-ea"/>
                <a:cs typeface="+mn-cs"/>
              </a:rPr>
              <a:t>（サイバー・フィジカル・システム）と同じ意味といってもいいでしょう。</a:t>
            </a:r>
          </a:p>
          <a:p>
            <a:r>
              <a:rPr kumimoji="1" lang="ja-JP" altLang="ja-JP" sz="1200" kern="1200" dirty="0">
                <a:solidFill>
                  <a:schemeClr val="tx1"/>
                </a:solidFill>
                <a:effectLst/>
                <a:latin typeface="+mn-lt"/>
                <a:ea typeface="+mn-ea"/>
                <a:cs typeface="+mn-cs"/>
              </a:rPr>
              <a:t>いずれかひとつが正しいというのではなく、このようないくつかの解釈があるということです。また、モノだけではなく人を含むあらゆる出来事がインターネットに接続しデータを生みだす仕組みと言う意味から、</a:t>
            </a:r>
            <a:r>
              <a:rPr kumimoji="1" lang="en-US" altLang="ja-JP" sz="1200" kern="1200" dirty="0">
                <a:solidFill>
                  <a:schemeClr val="tx1"/>
                </a:solidFill>
                <a:effectLst/>
                <a:latin typeface="+mn-lt"/>
                <a:ea typeface="+mn-ea"/>
                <a:cs typeface="+mn-cs"/>
              </a:rPr>
              <a:t>IoE</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Internet of Everything</a:t>
            </a:r>
            <a:r>
              <a:rPr kumimoji="1" lang="ja-JP" altLang="ja-JP" sz="1200" kern="1200" dirty="0">
                <a:solidFill>
                  <a:schemeClr val="tx1"/>
                </a:solidFill>
                <a:effectLst/>
                <a:latin typeface="+mn-lt"/>
                <a:ea typeface="+mn-ea"/>
                <a:cs typeface="+mn-cs"/>
              </a:rPr>
              <a:t>）という言葉が使われることもあります。元々</a:t>
            </a:r>
            <a:r>
              <a:rPr kumimoji="1" lang="en-US" altLang="ja-JP" sz="1200" kern="1200" dirty="0">
                <a:solidFill>
                  <a:schemeClr val="tx1"/>
                </a:solidFill>
                <a:effectLst/>
                <a:latin typeface="+mn-lt"/>
                <a:ea typeface="+mn-ea"/>
                <a:cs typeface="+mn-cs"/>
              </a:rPr>
              <a:t>Cisco Systems</a:t>
            </a:r>
            <a:r>
              <a:rPr kumimoji="1" lang="ja-JP" altLang="ja-JP" sz="1200" kern="1200" dirty="0">
                <a:solidFill>
                  <a:schemeClr val="tx1"/>
                </a:solidFill>
                <a:effectLst/>
                <a:latin typeface="+mn-lt"/>
                <a:ea typeface="+mn-ea"/>
                <a:cs typeface="+mn-cs"/>
              </a:rPr>
              <a:t>が提唱した概念ですが、これもまた</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のひとつの解釈と言えるかもしれません。</a:t>
            </a: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a:t>
            </a:fld>
            <a:endParaRPr kumimoji="1" lang="ja-JP" altLang="en-US"/>
          </a:p>
        </p:txBody>
      </p:sp>
    </p:spTree>
    <p:extLst>
      <p:ext uri="{BB962C8B-B14F-4D97-AF65-F5344CB8AC3E}">
        <p14:creationId xmlns:p14="http://schemas.microsoft.com/office/powerpoint/2010/main" val="1558696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a:t>
            </a:fld>
            <a:endParaRPr kumimoji="1" lang="ja-JP" altLang="en-US"/>
          </a:p>
        </p:txBody>
      </p:sp>
    </p:spTree>
    <p:extLst>
      <p:ext uri="{BB962C8B-B14F-4D97-AF65-F5344CB8AC3E}">
        <p14:creationId xmlns:p14="http://schemas.microsoft.com/office/powerpoint/2010/main" val="19371587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【図解】コレ１枚でわかる</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がビジネス・フレームワークであること</a:t>
            </a:r>
          </a:p>
          <a:p>
            <a:r>
              <a:rPr kumimoji="1" lang="ja-JP" altLang="ja-JP" sz="1200" kern="1200" dirty="0">
                <a:solidFill>
                  <a:schemeClr val="tx1"/>
                </a:solidFill>
                <a:effectLst/>
                <a:latin typeface="+mn-lt"/>
                <a:ea typeface="+mn-ea"/>
                <a:cs typeface="+mn-cs"/>
              </a:rPr>
              <a:t>「うちも</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で何かできないのか？」</a:t>
            </a:r>
          </a:p>
          <a:p>
            <a:r>
              <a:rPr kumimoji="1" lang="ja-JP" altLang="ja-JP" sz="1200" kern="1200" dirty="0">
                <a:solidFill>
                  <a:schemeClr val="tx1"/>
                </a:solidFill>
                <a:effectLst/>
                <a:latin typeface="+mn-lt"/>
                <a:ea typeface="+mn-ea"/>
                <a:cs typeface="+mn-cs"/>
              </a:rPr>
              <a:t>そんな社長のひと言に、さてどうしたものかと頭を抱えてはいないでしょうか。そこで、</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とは何かを調べてはみたものの、はっきりとした定義は見つかりません。そもそも何が</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なのかがよく分かりません。それも当然のことで、</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というテクノロジーはないからです。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b="1" kern="1200" dirty="0" err="1">
                <a:solidFill>
                  <a:schemeClr val="tx1"/>
                </a:solidFill>
                <a:effectLst/>
                <a:latin typeface="+mn-lt"/>
                <a:ea typeface="+mn-ea"/>
                <a:cs typeface="+mn-cs"/>
              </a:rPr>
              <a:t>IoT</a:t>
            </a:r>
            <a:r>
              <a:rPr kumimoji="1" lang="ja-JP" altLang="ja-JP" sz="1200" b="1" kern="1200" dirty="0">
                <a:solidFill>
                  <a:schemeClr val="tx1"/>
                </a:solidFill>
                <a:effectLst/>
                <a:latin typeface="+mn-lt"/>
                <a:ea typeface="+mn-ea"/>
                <a:cs typeface="+mn-cs"/>
              </a:rPr>
              <a:t>とは、デジタル・データを活用したビジネス課題を解決するためのフレームワーク</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このように捉えてみては如何でしょう。</a:t>
            </a:r>
          </a:p>
          <a:p>
            <a:r>
              <a:rPr kumimoji="1" lang="ja-JP" altLang="ja-JP" sz="1200" kern="1200" dirty="0">
                <a:solidFill>
                  <a:schemeClr val="tx1"/>
                </a:solidFill>
                <a:effectLst/>
                <a:latin typeface="+mn-lt"/>
                <a:ea typeface="+mn-ea"/>
                <a:cs typeface="+mn-cs"/>
              </a:rPr>
              <a:t>これまでは、人間の知見に頼り判断していたところを、センサーで集めたデータでリアルタイムに「事実」を捉え、機械学習や統計的な分析で最適解を求めるやり方に置き換えようというのです。そして、そこで得られた最適解でアプリケーションを動かし、現実世界にサービスを提供します。その結果生じた変化が再びセンサーによってデジタル・データとして集められます。言うなれば、現実世界とサイバー世界が一体となって、リアルタイムで改善活動を繰り返しているような仕組みが、</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なのです。このような仕組みは、サイバー・フィジカル・システム（</a:t>
            </a:r>
            <a:r>
              <a:rPr kumimoji="1" lang="en-US" altLang="ja-JP" sz="1200" kern="1200" dirty="0">
                <a:solidFill>
                  <a:schemeClr val="tx1"/>
                </a:solidFill>
                <a:effectLst/>
                <a:latin typeface="+mn-lt"/>
                <a:ea typeface="+mn-ea"/>
                <a:cs typeface="+mn-cs"/>
              </a:rPr>
              <a:t>Cyber-Physical System</a:t>
            </a:r>
            <a:r>
              <a:rPr kumimoji="1" lang="ja-JP" altLang="ja-JP" sz="1200" kern="1200" dirty="0">
                <a:solidFill>
                  <a:schemeClr val="tx1"/>
                </a:solidFill>
                <a:effectLst/>
                <a:latin typeface="+mn-lt"/>
                <a:ea typeface="+mn-ea"/>
                <a:cs typeface="+mn-cs"/>
              </a:rPr>
              <a:t>）とも呼ばれています。</a:t>
            </a:r>
          </a:p>
          <a:p>
            <a:r>
              <a:rPr kumimoji="1" lang="ja-JP" altLang="ja-JP" sz="1200" kern="1200" dirty="0">
                <a:solidFill>
                  <a:schemeClr val="tx1"/>
                </a:solidFill>
                <a:effectLst/>
                <a:latin typeface="+mn-lt"/>
                <a:ea typeface="+mn-ea"/>
                <a:cs typeface="+mn-cs"/>
              </a:rPr>
              <a:t>このように捉えると、</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が様々なテクノロジーの組合せによって実現することが分かります。また、どのようなビジネス課題を解決するかによって、使われるテクノロジーの組合せがまるで違ったものになってしまいます。</a:t>
            </a:r>
          </a:p>
          <a:p>
            <a:r>
              <a:rPr kumimoji="1" lang="ja-JP" altLang="ja-JP" sz="1200" kern="1200" dirty="0">
                <a:solidFill>
                  <a:schemeClr val="tx1"/>
                </a:solidFill>
                <a:effectLst/>
                <a:latin typeface="+mn-lt"/>
                <a:ea typeface="+mn-ea"/>
                <a:cs typeface="+mn-cs"/>
              </a:rPr>
              <a:t>例えば、土木工事の自動化サービスを考えれば、次のような組合せになるでしょう。</a:t>
            </a:r>
          </a:p>
          <a:p>
            <a:r>
              <a:rPr kumimoji="1" lang="ja-JP" altLang="ja-JP" sz="1200" b="1" u="sng" kern="1200" dirty="0">
                <a:solidFill>
                  <a:schemeClr val="tx1"/>
                </a:solidFill>
                <a:effectLst/>
                <a:latin typeface="+mn-lt"/>
                <a:ea typeface="+mn-ea"/>
                <a:cs typeface="+mn-cs"/>
              </a:rPr>
              <a:t>解決したいビジネス課題</a:t>
            </a:r>
            <a:endParaRPr kumimoji="1" lang="ja-JP" altLang="ja-JP" sz="1200" kern="1200" dirty="0">
              <a:solidFill>
                <a:schemeClr val="tx1"/>
              </a:solidFill>
              <a:effectLst/>
              <a:latin typeface="+mn-lt"/>
              <a:ea typeface="+mn-ea"/>
              <a:cs typeface="+mn-cs"/>
            </a:endParaRPr>
          </a:p>
          <a:p>
            <a:pPr lvl="0"/>
            <a:r>
              <a:rPr kumimoji="1" lang="ja-JP" altLang="ja-JP" sz="1200" kern="1200" dirty="0">
                <a:solidFill>
                  <a:schemeClr val="tx1"/>
                </a:solidFill>
                <a:effectLst/>
                <a:latin typeface="+mn-lt"/>
                <a:ea typeface="+mn-ea"/>
                <a:cs typeface="+mn-cs"/>
              </a:rPr>
              <a:t>土木工事需要の拡大</a:t>
            </a:r>
          </a:p>
          <a:p>
            <a:pPr lvl="0"/>
            <a:r>
              <a:rPr kumimoji="1" lang="ja-JP" altLang="ja-JP" sz="1200" kern="1200" dirty="0">
                <a:solidFill>
                  <a:schemeClr val="tx1"/>
                </a:solidFill>
                <a:effectLst/>
                <a:latin typeface="+mn-lt"/>
                <a:ea typeface="+mn-ea"/>
                <a:cs typeface="+mn-cs"/>
              </a:rPr>
              <a:t>熟練作業員の高齢化</a:t>
            </a:r>
          </a:p>
          <a:p>
            <a:pPr lvl="0"/>
            <a:r>
              <a:rPr kumimoji="1" lang="ja-JP" altLang="ja-JP" sz="1200" kern="1200" dirty="0">
                <a:solidFill>
                  <a:schemeClr val="tx1"/>
                </a:solidFill>
                <a:effectLst/>
                <a:latin typeface="+mn-lt"/>
                <a:ea typeface="+mn-ea"/>
                <a:cs typeface="+mn-cs"/>
              </a:rPr>
              <a:t>困難を極める若者人材確保</a:t>
            </a:r>
          </a:p>
          <a:p>
            <a:r>
              <a:rPr kumimoji="1" lang="ja-JP" altLang="ja-JP" sz="1200" b="1" u="sng" kern="1200" dirty="0">
                <a:solidFill>
                  <a:schemeClr val="tx1"/>
                </a:solidFill>
                <a:effectLst/>
                <a:latin typeface="+mn-lt"/>
                <a:ea typeface="+mn-ea"/>
                <a:cs typeface="+mn-cs"/>
              </a:rPr>
              <a:t>データ収集</a:t>
            </a:r>
            <a:endParaRPr kumimoji="1" lang="ja-JP" altLang="ja-JP" sz="1200" kern="1200" dirty="0">
              <a:solidFill>
                <a:schemeClr val="tx1"/>
              </a:solidFill>
              <a:effectLst/>
              <a:latin typeface="+mn-lt"/>
              <a:ea typeface="+mn-ea"/>
              <a:cs typeface="+mn-cs"/>
            </a:endParaRPr>
          </a:p>
          <a:p>
            <a:pPr lvl="0"/>
            <a:r>
              <a:rPr kumimoji="1" lang="ja-JP" altLang="ja-JP" sz="1200" kern="1200" dirty="0">
                <a:solidFill>
                  <a:schemeClr val="tx1"/>
                </a:solidFill>
                <a:effectLst/>
                <a:latin typeface="+mn-lt"/>
                <a:ea typeface="+mn-ea"/>
                <a:cs typeface="+mn-cs"/>
              </a:rPr>
              <a:t>ドローンによる工事現場の空中撮影（カメラ）</a:t>
            </a:r>
          </a:p>
          <a:p>
            <a:pPr lvl="0"/>
            <a:r>
              <a:rPr kumimoji="1" lang="ja-JP" altLang="ja-JP" sz="1200" kern="1200" dirty="0">
                <a:solidFill>
                  <a:schemeClr val="tx1"/>
                </a:solidFill>
                <a:effectLst/>
                <a:latin typeface="+mn-lt"/>
                <a:ea typeface="+mn-ea"/>
                <a:cs typeface="+mn-cs"/>
              </a:rPr>
              <a:t>建設機械の高精度位置情報（</a:t>
            </a:r>
            <a:r>
              <a:rPr kumimoji="1" lang="en-US" altLang="ja-JP" sz="1200" kern="1200" dirty="0">
                <a:solidFill>
                  <a:schemeClr val="tx1"/>
                </a:solidFill>
                <a:effectLst/>
                <a:latin typeface="+mn-lt"/>
                <a:ea typeface="+mn-ea"/>
                <a:cs typeface="+mn-cs"/>
              </a:rPr>
              <a:t>GPS</a:t>
            </a:r>
            <a:r>
              <a:rPr kumimoji="1" lang="ja-JP" altLang="ja-JP" sz="1200" kern="1200" dirty="0">
                <a:solidFill>
                  <a:schemeClr val="tx1"/>
                </a:solidFill>
                <a:effectLst/>
                <a:latin typeface="+mn-lt"/>
                <a:ea typeface="+mn-ea"/>
                <a:cs typeface="+mn-cs"/>
              </a:rPr>
              <a:t>）</a:t>
            </a:r>
          </a:p>
          <a:p>
            <a:pPr lvl="0"/>
            <a:r>
              <a:rPr kumimoji="1" lang="ja-JP" altLang="ja-JP" sz="1200" kern="1200" dirty="0">
                <a:solidFill>
                  <a:schemeClr val="tx1"/>
                </a:solidFill>
                <a:effectLst/>
                <a:latin typeface="+mn-lt"/>
                <a:ea typeface="+mn-ea"/>
                <a:cs typeface="+mn-cs"/>
              </a:rPr>
              <a:t>デジタル化された施工情報（３次元</a:t>
            </a:r>
            <a:r>
              <a:rPr kumimoji="1" lang="en-US" altLang="ja-JP" sz="1200" kern="1200" dirty="0">
                <a:solidFill>
                  <a:schemeClr val="tx1"/>
                </a:solidFill>
                <a:effectLst/>
                <a:latin typeface="+mn-lt"/>
                <a:ea typeface="+mn-ea"/>
                <a:cs typeface="+mn-cs"/>
              </a:rPr>
              <a:t>CAD</a:t>
            </a:r>
            <a:r>
              <a:rPr kumimoji="1" lang="ja-JP" altLang="ja-JP" sz="1200" kern="1200" dirty="0">
                <a:solidFill>
                  <a:schemeClr val="tx1"/>
                </a:solidFill>
                <a:effectLst/>
                <a:latin typeface="+mn-lt"/>
                <a:ea typeface="+mn-ea"/>
                <a:cs typeface="+mn-cs"/>
              </a:rPr>
              <a:t>等）</a:t>
            </a:r>
          </a:p>
          <a:p>
            <a:r>
              <a:rPr kumimoji="1" lang="ja-JP" altLang="ja-JP" sz="1200" b="1" u="sng" kern="1200" dirty="0">
                <a:solidFill>
                  <a:schemeClr val="tx1"/>
                </a:solidFill>
                <a:effectLst/>
                <a:latin typeface="+mn-lt"/>
                <a:ea typeface="+mn-ea"/>
                <a:cs typeface="+mn-cs"/>
              </a:rPr>
              <a:t>データ解析</a:t>
            </a:r>
            <a:endParaRPr kumimoji="1" lang="ja-JP" altLang="ja-JP" sz="1200" kern="1200" dirty="0">
              <a:solidFill>
                <a:schemeClr val="tx1"/>
              </a:solidFill>
              <a:effectLst/>
              <a:latin typeface="+mn-lt"/>
              <a:ea typeface="+mn-ea"/>
              <a:cs typeface="+mn-cs"/>
            </a:endParaRPr>
          </a:p>
          <a:p>
            <a:pPr lvl="0"/>
            <a:r>
              <a:rPr kumimoji="1" lang="ja-JP" altLang="ja-JP" sz="1200" kern="1200" dirty="0">
                <a:solidFill>
                  <a:schemeClr val="tx1"/>
                </a:solidFill>
                <a:effectLst/>
                <a:latin typeface="+mn-lt"/>
                <a:ea typeface="+mn-ea"/>
                <a:cs typeface="+mn-cs"/>
              </a:rPr>
              <a:t>高精度３次元立体図面</a:t>
            </a:r>
          </a:p>
          <a:p>
            <a:pPr lvl="0"/>
            <a:r>
              <a:rPr kumimoji="1" lang="ja-JP" altLang="ja-JP" sz="1200" kern="1200" dirty="0">
                <a:solidFill>
                  <a:schemeClr val="tx1"/>
                </a:solidFill>
                <a:effectLst/>
                <a:latin typeface="+mn-lt"/>
                <a:ea typeface="+mn-ea"/>
                <a:cs typeface="+mn-cs"/>
              </a:rPr>
              <a:t>土量分析・作業分析</a:t>
            </a:r>
          </a:p>
          <a:p>
            <a:pPr lvl="0"/>
            <a:r>
              <a:rPr kumimoji="1" lang="ja-JP" altLang="ja-JP" sz="1200" kern="1200" dirty="0">
                <a:solidFill>
                  <a:schemeClr val="tx1"/>
                </a:solidFill>
                <a:effectLst/>
                <a:latin typeface="+mn-lt"/>
                <a:ea typeface="+mn-ea"/>
                <a:cs typeface="+mn-cs"/>
              </a:rPr>
              <a:t>工程・工期シミュレーション</a:t>
            </a:r>
          </a:p>
          <a:p>
            <a:r>
              <a:rPr kumimoji="1" lang="ja-JP" altLang="ja-JP" sz="1200" b="1" u="sng" kern="1200" dirty="0">
                <a:solidFill>
                  <a:schemeClr val="tx1"/>
                </a:solidFill>
                <a:effectLst/>
                <a:latin typeface="+mn-lt"/>
                <a:ea typeface="+mn-ea"/>
                <a:cs typeface="+mn-cs"/>
              </a:rPr>
              <a:t>データ活用</a:t>
            </a:r>
            <a:endParaRPr kumimoji="1" lang="ja-JP" altLang="ja-JP" sz="1200" kern="1200" dirty="0">
              <a:solidFill>
                <a:schemeClr val="tx1"/>
              </a:solidFill>
              <a:effectLst/>
              <a:latin typeface="+mn-lt"/>
              <a:ea typeface="+mn-ea"/>
              <a:cs typeface="+mn-cs"/>
            </a:endParaRPr>
          </a:p>
          <a:p>
            <a:pPr lvl="0"/>
            <a:r>
              <a:rPr kumimoji="1" lang="ja-JP" altLang="ja-JP" sz="1200" kern="1200" dirty="0">
                <a:solidFill>
                  <a:schemeClr val="tx1"/>
                </a:solidFill>
                <a:effectLst/>
                <a:latin typeface="+mn-lt"/>
                <a:ea typeface="+mn-ea"/>
                <a:cs typeface="+mn-cs"/>
              </a:rPr>
              <a:t>建設機械の自動制御・作業支援</a:t>
            </a:r>
          </a:p>
          <a:p>
            <a:pPr lvl="0"/>
            <a:r>
              <a:rPr kumimoji="1" lang="ja-JP" altLang="ja-JP" sz="1200" kern="1200" dirty="0">
                <a:solidFill>
                  <a:schemeClr val="tx1"/>
                </a:solidFill>
                <a:effectLst/>
                <a:latin typeface="+mn-lt"/>
                <a:ea typeface="+mn-ea"/>
                <a:cs typeface="+mn-cs"/>
              </a:rPr>
              <a:t>工程変更支援</a:t>
            </a:r>
          </a:p>
          <a:p>
            <a:pPr lvl="0"/>
            <a:r>
              <a:rPr kumimoji="1" lang="ja-JP" altLang="ja-JP" sz="1200" kern="1200" dirty="0">
                <a:solidFill>
                  <a:schemeClr val="tx1"/>
                </a:solidFill>
                <a:effectLst/>
                <a:latin typeface="+mn-lt"/>
                <a:ea typeface="+mn-ea"/>
                <a:cs typeface="+mn-cs"/>
              </a:rPr>
              <a:t>ドロー測量により進捗把握</a:t>
            </a:r>
          </a:p>
          <a:p>
            <a:r>
              <a:rPr kumimoji="1" lang="ja-JP" altLang="ja-JP" sz="1200" kern="1200" dirty="0">
                <a:solidFill>
                  <a:schemeClr val="tx1"/>
                </a:solidFill>
                <a:effectLst/>
                <a:latin typeface="+mn-lt"/>
                <a:ea typeface="+mn-ea"/>
                <a:cs typeface="+mn-cs"/>
              </a:rPr>
              <a:t>ビル設備管理サービスになれば、この組合せは変わり、自律走行車になれば、それもまた違うものになります。どのようなデータを集めた以下により、センサーは方法も変わります。何を知りたいかにより解析のためのアルゴリズも変わります。当然、アプリケーション・サービスも様々です。</a:t>
            </a:r>
          </a:p>
          <a:p>
            <a:r>
              <a:rPr kumimoji="1" lang="ja-JP" altLang="ja-JP" sz="1200" kern="1200" dirty="0">
                <a:solidFill>
                  <a:schemeClr val="tx1"/>
                </a:solidFill>
                <a:effectLst/>
                <a:latin typeface="+mn-lt"/>
                <a:ea typeface="+mn-ea"/>
                <a:cs typeface="+mn-cs"/>
              </a:rPr>
              <a:t>このように見てゆくと、「</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＝テクノロジー」と捉えることには違和感を感じざるを得ません。「</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＝テクノロジーを活かしたビジネス・フレームワーク」と言い換えてみてはどうでしょう。</a:t>
            </a:r>
          </a:p>
          <a:p>
            <a:r>
              <a:rPr kumimoji="1" lang="ja-JP" altLang="ja-JP" sz="1200" kern="1200" dirty="0">
                <a:solidFill>
                  <a:schemeClr val="tx1"/>
                </a:solidFill>
                <a:effectLst/>
                <a:latin typeface="+mn-lt"/>
                <a:ea typeface="+mn-ea"/>
                <a:cs typeface="+mn-cs"/>
              </a:rPr>
              <a:t>この視点に立つと、</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には</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つのビジネスの可能性が見えてきます。１つは、</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というビジネス・フレームワークを実現するためのプラットフォームや部品となるソフトウェア／ハードウェアを提供するビジネス。もうひとつは、</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というビジネス・フレームワークに基づくアプリケーション・サービスの提供です。</a:t>
            </a:r>
          </a:p>
          <a:p>
            <a:r>
              <a:rPr kumimoji="1" lang="ja-JP" altLang="ja-JP" sz="1200" kern="1200" dirty="0">
                <a:solidFill>
                  <a:schemeClr val="tx1"/>
                </a:solidFill>
                <a:effectLst/>
                <a:latin typeface="+mn-lt"/>
                <a:ea typeface="+mn-ea"/>
                <a:cs typeface="+mn-cs"/>
              </a:rPr>
              <a:t>前者はデバイスの認証やデータの管理・保管、分析サービスの提供などのフラットフォーム、</a:t>
            </a:r>
            <a:r>
              <a:rPr kumimoji="1" lang="en-US" altLang="ja-JP" sz="1200" kern="1200" dirty="0">
                <a:solidFill>
                  <a:schemeClr val="tx1"/>
                </a:solidFill>
                <a:effectLst/>
                <a:latin typeface="+mn-lt"/>
                <a:ea typeface="+mn-ea"/>
                <a:cs typeface="+mn-cs"/>
              </a:rPr>
              <a:t>LPWA</a:t>
            </a:r>
            <a:r>
              <a:rPr kumimoji="1" lang="ja-JP" altLang="ja-JP" sz="1200" kern="1200" dirty="0">
                <a:solidFill>
                  <a:schemeClr val="tx1"/>
                </a:solidFill>
                <a:effectLst/>
                <a:latin typeface="+mn-lt"/>
                <a:ea typeface="+mn-ea"/>
                <a:cs typeface="+mn-cs"/>
              </a:rPr>
              <a:t>などの通信回線、センサーや組み込みモジュールなどのハードウェアとなります。この場合は、アプリケーション開発やサーズ提供者が顧客となります。後者は、土木工事の自動化サービスやビル設備管理サービス、ジェットエンジンのレンタルサービスなどとなります。この場合は、自らがサービス事業者となり、顧客はそのサービスの利用者となります。</a:t>
            </a:r>
          </a:p>
          <a:p>
            <a:r>
              <a:rPr kumimoji="1" lang="ja-JP" altLang="ja-JP" sz="1200" kern="1200" dirty="0">
                <a:solidFill>
                  <a:schemeClr val="tx1"/>
                </a:solidFill>
                <a:effectLst/>
                <a:latin typeface="+mn-lt"/>
                <a:ea typeface="+mn-ea"/>
                <a:cs typeface="+mn-cs"/>
              </a:rPr>
              <a:t>サービスを開発するビジネス、つまり従来からのシステム・インテグレーションもビジネスにはなります。しかし、次の点で従来のシステム・インテグレーションとは異なります。</a:t>
            </a:r>
          </a:p>
          <a:p>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のフレームワークでビジネスを開発するお客様、つまり事業部門が顧客となること</a:t>
            </a:r>
          </a:p>
          <a:p>
            <a:r>
              <a:rPr kumimoji="1" lang="ja-JP" altLang="ja-JP" sz="1200" kern="1200" dirty="0">
                <a:solidFill>
                  <a:schemeClr val="tx1"/>
                </a:solidFill>
                <a:effectLst/>
                <a:latin typeface="+mn-lt"/>
                <a:ea typeface="+mn-ea"/>
                <a:cs typeface="+mn-cs"/>
              </a:rPr>
              <a:t>これまでにはないビジネスの仕組みを作るわけですから、お客様の要求通りにシステムを作ることはできず、お客様と一緒になって、何をするかを考えなければならないこと</a:t>
            </a:r>
          </a:p>
          <a:p>
            <a:r>
              <a:rPr kumimoji="1" lang="ja-JP" altLang="ja-JP" sz="1200" kern="1200" dirty="0">
                <a:solidFill>
                  <a:schemeClr val="tx1"/>
                </a:solidFill>
                <a:effectLst/>
                <a:latin typeface="+mn-lt"/>
                <a:ea typeface="+mn-ea"/>
                <a:cs typeface="+mn-cs"/>
              </a:rPr>
              <a:t>サービスの提供期間を通じて事業環境の変化に臨機応変に対応し、お客様の事業の成果に直接貢献するための取り組みが必要になること</a:t>
            </a:r>
          </a:p>
          <a:p>
            <a:r>
              <a:rPr kumimoji="1" lang="ja-JP" altLang="ja-JP" sz="1200" kern="1200" dirty="0">
                <a:solidFill>
                  <a:schemeClr val="tx1"/>
                </a:solidFill>
                <a:effectLst/>
                <a:latin typeface="+mn-lt"/>
                <a:ea typeface="+mn-ea"/>
                <a:cs typeface="+mn-cs"/>
              </a:rPr>
              <a:t>「うちも</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で何かできないのか？」</a:t>
            </a:r>
          </a:p>
          <a:p>
            <a:r>
              <a:rPr kumimoji="1" lang="ja-JP" altLang="ja-JP" sz="1200" kern="1200" dirty="0">
                <a:solidFill>
                  <a:schemeClr val="tx1"/>
                </a:solidFill>
                <a:effectLst/>
                <a:latin typeface="+mn-lt"/>
                <a:ea typeface="+mn-ea"/>
                <a:cs typeface="+mn-cs"/>
              </a:rPr>
              <a:t>という天の声に、どのように応えようというのでしょうか。そのあたりから考えてみる必要がありそうです。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8</a:t>
            </a:fld>
            <a:endParaRPr kumimoji="1" lang="ja-JP" altLang="en-US"/>
          </a:p>
        </p:txBody>
      </p:sp>
    </p:spTree>
    <p:extLst>
      <p:ext uri="{BB962C8B-B14F-4D97-AF65-F5344CB8AC3E}">
        <p14:creationId xmlns:p14="http://schemas.microsoft.com/office/powerpoint/2010/main" val="1695665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は、２つのパラダイムシフト（常識の転換）をもたらそうとしています。</a:t>
            </a:r>
          </a:p>
          <a:p>
            <a:r>
              <a:rPr kumimoji="1" lang="ja-JP" altLang="ja-JP" sz="1200" kern="1200" dirty="0">
                <a:solidFill>
                  <a:schemeClr val="tx1"/>
                </a:solidFill>
                <a:effectLst/>
                <a:latin typeface="+mn-lt"/>
                <a:ea typeface="+mn-ea"/>
                <a:cs typeface="+mn-cs"/>
              </a:rPr>
              <a:t>ひとつは、サイバー・フィジカル・システム社会の実現です。</a:t>
            </a:r>
          </a:p>
          <a:p>
            <a:r>
              <a:rPr kumimoji="1" lang="ja-JP" altLang="ja-JP" sz="1200" kern="1200" dirty="0">
                <a:solidFill>
                  <a:schemeClr val="tx1"/>
                </a:solidFill>
                <a:effectLst/>
                <a:latin typeface="+mn-lt"/>
                <a:ea typeface="+mn-ea"/>
                <a:cs typeface="+mn-cs"/>
              </a:rPr>
              <a:t>現実世界の様々な出来事をきめ細かく、そしてリアルタイムにデジタル・データに置き換え、</a:t>
            </a:r>
          </a:p>
          <a:p>
            <a:pPr lvl="0"/>
            <a:r>
              <a:rPr kumimoji="1" lang="ja-JP" altLang="ja-JP" sz="1200" kern="1200" dirty="0">
                <a:solidFill>
                  <a:schemeClr val="tx1"/>
                </a:solidFill>
                <a:effectLst/>
                <a:latin typeface="+mn-lt"/>
                <a:ea typeface="+mn-ea"/>
                <a:cs typeface="+mn-cs"/>
              </a:rPr>
              <a:t>過去の事実からその原因や因果関係を発見する</a:t>
            </a:r>
          </a:p>
          <a:p>
            <a:pPr lvl="0"/>
            <a:r>
              <a:rPr kumimoji="1" lang="ja-JP" altLang="ja-JP" sz="1200" kern="1200" dirty="0">
                <a:solidFill>
                  <a:schemeClr val="tx1"/>
                </a:solidFill>
                <a:effectLst/>
                <a:latin typeface="+mn-lt"/>
                <a:ea typeface="+mn-ea"/>
                <a:cs typeface="+mn-cs"/>
              </a:rPr>
              <a:t>現在の事実から最適な答えを見つけ出す</a:t>
            </a:r>
          </a:p>
          <a:p>
            <a:pPr lvl="0"/>
            <a:r>
              <a:rPr kumimoji="1" lang="ja-JP" altLang="ja-JP" sz="1200" kern="1200" dirty="0">
                <a:solidFill>
                  <a:schemeClr val="tx1"/>
                </a:solidFill>
                <a:effectLst/>
                <a:latin typeface="+mn-lt"/>
                <a:ea typeface="+mn-ea"/>
                <a:cs typeface="+mn-cs"/>
              </a:rPr>
              <a:t>過去から現在の事実を分析し未来の出来事が高い精度で予測する</a:t>
            </a:r>
          </a:p>
          <a:p>
            <a:r>
              <a:rPr kumimoji="1" lang="ja-JP" altLang="ja-JP" sz="1200" kern="1200" dirty="0">
                <a:solidFill>
                  <a:schemeClr val="tx1"/>
                </a:solidFill>
                <a:effectLst/>
                <a:latin typeface="+mn-lt"/>
                <a:ea typeface="+mn-ea"/>
                <a:cs typeface="+mn-cs"/>
              </a:rPr>
              <a:t>といったことをできるようにし、全体が協調、連携して、全体最適な社会基盤を造りあげようという動きです。</a:t>
            </a:r>
          </a:p>
          <a:p>
            <a:r>
              <a:rPr kumimoji="1" lang="ja-JP" altLang="ja-JP" sz="1200" kern="1200" dirty="0">
                <a:solidFill>
                  <a:schemeClr val="tx1"/>
                </a:solidFill>
                <a:effectLst/>
                <a:latin typeface="+mn-lt"/>
                <a:ea typeface="+mn-ea"/>
                <a:cs typeface="+mn-cs"/>
              </a:rPr>
              <a:t>もうひとつは、「モノ」の価値の本質がハードウェアからサービスへとシフトすることです。</a:t>
            </a:r>
          </a:p>
          <a:p>
            <a:r>
              <a:rPr kumimoji="1" lang="ja-JP" altLang="ja-JP" sz="1200" kern="1200" dirty="0">
                <a:solidFill>
                  <a:schemeClr val="tx1"/>
                </a:solidFill>
                <a:effectLst/>
                <a:latin typeface="+mn-lt"/>
                <a:ea typeface="+mn-ea"/>
                <a:cs typeface="+mn-cs"/>
              </a:rPr>
              <a:t>モノをインターネットにつなぎ、クラウドと一体化することで、モノ単体ではできなかった価値を生みだそうという取り組みです。</a:t>
            </a:r>
          </a:p>
          <a:p>
            <a:r>
              <a:rPr kumimoji="1" lang="ja-JP" altLang="ja-JP" sz="1200" kern="1200" dirty="0">
                <a:solidFill>
                  <a:schemeClr val="tx1"/>
                </a:solidFill>
                <a:effectLst/>
                <a:latin typeface="+mn-lt"/>
                <a:ea typeface="+mn-ea"/>
                <a:cs typeface="+mn-cs"/>
              </a:rPr>
              <a:t>モノはこれまで、「作って売ってしまえば終わり」が常識でした。これを「売ってからも継続的に関係を持ち続ける」という新しい常識へ変えることにより、モノそのものの魅力だけではなく、ものを売った後にもサービスという魅力を提供し続け、モノの価値の本質を変えようというのです。そうなれば、製造業は、売ってしまった後の魅力まで考えてものづくりをすることが必要になります。そして、製造業はサービス業へと自らの役割を変えてゆかなくてはなりません。</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こんな２つのパラダイムシフトが、いま起ころうとしています。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10</a:t>
            </a:fld>
            <a:endParaRPr kumimoji="1" lang="ja-JP" altLang="en-US"/>
          </a:p>
        </p:txBody>
      </p:sp>
    </p:spTree>
    <p:extLst>
      <p:ext uri="{BB962C8B-B14F-4D97-AF65-F5344CB8AC3E}">
        <p14:creationId xmlns:p14="http://schemas.microsoft.com/office/powerpoint/2010/main" val="1788368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11</a:t>
            </a:fld>
            <a:endParaRPr kumimoji="1" lang="ja-JP" altLang="en-US"/>
          </a:p>
        </p:txBody>
      </p:sp>
    </p:spTree>
    <p:extLst>
      <p:ext uri="{BB962C8B-B14F-4D97-AF65-F5344CB8AC3E}">
        <p14:creationId xmlns:p14="http://schemas.microsoft.com/office/powerpoint/2010/main" val="680370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センサーで集められたデータは、現実世界の出来事を忠実に写し取ったデジタル・コピーです。「デジタル・ツイン（デジタル・データで写し撮った双子の兄弟）」と呼ばれることもあります。そのデータを使って「現実世界ではできない模擬実験（シミュレーション）」を行い、私たちの社会活動や生活を快適で安心なものにするための方法を見つけ出すことに使われます。例えば、</a:t>
            </a:r>
          </a:p>
          <a:p>
            <a:r>
              <a:rPr kumimoji="1" lang="ja-JP" altLang="ja-JP" sz="1200" kern="1200" dirty="0">
                <a:solidFill>
                  <a:schemeClr val="tx1"/>
                </a:solidFill>
                <a:effectLst/>
                <a:latin typeface="+mn-lt"/>
                <a:ea typeface="+mn-ea"/>
                <a:cs typeface="+mn-cs"/>
              </a:rPr>
              <a:t>■道路の渋滞緩和</a:t>
            </a:r>
          </a:p>
          <a:p>
            <a:r>
              <a:rPr kumimoji="1" lang="ja-JP" altLang="ja-JP" sz="1200" kern="1200" dirty="0">
                <a:solidFill>
                  <a:schemeClr val="tx1"/>
                </a:solidFill>
                <a:effectLst/>
                <a:latin typeface="+mn-lt"/>
                <a:ea typeface="+mn-ea"/>
                <a:cs typeface="+mn-cs"/>
              </a:rPr>
              <a:t>渋滞している道路のデジタル・コピーを使い、信号機の切り替わるタイミングを変える、高速道路への進入規制をするなど条件を変え、渋滞を解消する最適な方法を探ることができます。そこで得られた情報を現実世界にフィードハックし、信号の制御や高速道路の職員に指示を与えることで渋滞の解消に使えます。</a:t>
            </a:r>
          </a:p>
          <a:p>
            <a:r>
              <a:rPr kumimoji="1" lang="ja-JP" altLang="ja-JP" sz="1200" kern="1200" dirty="0">
                <a:solidFill>
                  <a:schemeClr val="tx1"/>
                </a:solidFill>
                <a:effectLst/>
                <a:latin typeface="+mn-lt"/>
                <a:ea typeface="+mn-ea"/>
                <a:cs typeface="+mn-cs"/>
              </a:rPr>
              <a:t>■災害に強い都市計画</a:t>
            </a:r>
          </a:p>
          <a:p>
            <a:r>
              <a:rPr kumimoji="1" lang="ja-JP" altLang="ja-JP" sz="1200" kern="1200" dirty="0">
                <a:solidFill>
                  <a:schemeClr val="tx1"/>
                </a:solidFill>
                <a:effectLst/>
                <a:latin typeface="+mn-lt"/>
                <a:ea typeface="+mn-ea"/>
                <a:cs typeface="+mn-cs"/>
              </a:rPr>
              <a:t>都市の構造や活動を写し撮ったデジタル・コピーで模擬的に大規模災害を起こし、道路の橋桁を崩落させる、火災で通行止めにするなどし、どのように誘導すればより多くの人命を救えるかを、条件を変えて実験することができます。現実世界でこのような実験を行うことはできません。この実験結果を使い、災害時の避難誘導計画や都市計画に反映させることができるようになります。</a:t>
            </a:r>
          </a:p>
          <a:p>
            <a:r>
              <a:rPr kumimoji="1" lang="ja-JP" altLang="ja-JP" sz="1200" kern="1200" dirty="0">
                <a:solidFill>
                  <a:schemeClr val="tx1"/>
                </a:solidFill>
                <a:effectLst/>
                <a:latin typeface="+mn-lt"/>
                <a:ea typeface="+mn-ea"/>
                <a:cs typeface="+mn-cs"/>
              </a:rPr>
              <a:t>■健康へのアドバイス</a:t>
            </a:r>
          </a:p>
          <a:p>
            <a:r>
              <a:rPr kumimoji="1" lang="ja-JP" altLang="ja-JP" sz="1200" kern="1200" dirty="0">
                <a:solidFill>
                  <a:schemeClr val="tx1"/>
                </a:solidFill>
                <a:effectLst/>
                <a:latin typeface="+mn-lt"/>
                <a:ea typeface="+mn-ea"/>
                <a:cs typeface="+mn-cs"/>
              </a:rPr>
              <a:t>スマートフォンやウェアラブル端末を使いきめ細かな身体の情報がつかめれば、それを使って、利用者の健康上の課題を見つけ出し、適切なアドバイスができるようになります。</a:t>
            </a:r>
          </a:p>
          <a:p>
            <a:r>
              <a:rPr kumimoji="1" lang="ja-JP" altLang="ja-JP" sz="1200" kern="1200" dirty="0">
                <a:solidFill>
                  <a:schemeClr val="tx1"/>
                </a:solidFill>
                <a:effectLst/>
                <a:latin typeface="+mn-lt"/>
                <a:ea typeface="+mn-ea"/>
                <a:cs typeface="+mn-cs"/>
              </a:rPr>
              <a:t>■仕事の生産性や柔軟性の向上</a:t>
            </a:r>
          </a:p>
          <a:p>
            <a:r>
              <a:rPr kumimoji="1" lang="ja-JP" altLang="ja-JP" sz="1200" kern="1200" dirty="0">
                <a:solidFill>
                  <a:schemeClr val="tx1"/>
                </a:solidFill>
                <a:effectLst/>
                <a:latin typeface="+mn-lt"/>
                <a:ea typeface="+mn-ea"/>
                <a:cs typeface="+mn-cs"/>
              </a:rPr>
              <a:t>工場の製造装置や工事現場の建設機械に組み込まれたセンサーから作業の進捗状況をリアルタイムで受け取り、そのデータを使って最も効率の良い作業手順を見つけ出します。さらに、現場の製造装置や建設機械を自動で操作すれば、納期や作業期間を大幅に短縮し、コストの削減にも貢献します。</a:t>
            </a: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12</a:t>
            </a:fld>
            <a:endParaRPr kumimoji="1" lang="ja-JP" altLang="en-US"/>
          </a:p>
        </p:txBody>
      </p:sp>
    </p:spTree>
    <p:extLst>
      <p:ext uri="{BB962C8B-B14F-4D97-AF65-F5344CB8AC3E}">
        <p14:creationId xmlns:p14="http://schemas.microsoft.com/office/powerpoint/2010/main" val="27182263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かつてモノの性能や機能、品質や操作性は、ハードウェアの「細工」や「材料」によって物理的に実現していました。しかし、いま多くのモノにはコンピュータが組み込まれソフトウェアによってこれらを実現しています。もちろん、ハードウェアの価値が失われることはありませんが、ハードウェアだけでは機能や性能を実現できない時代を迎えています。</a:t>
            </a:r>
          </a:p>
          <a:p>
            <a:r>
              <a:rPr kumimoji="1" lang="ja-JP" altLang="ja-JP" sz="1200" kern="1200" dirty="0">
                <a:solidFill>
                  <a:schemeClr val="tx1"/>
                </a:solidFill>
                <a:effectLst/>
                <a:latin typeface="+mn-lt"/>
                <a:ea typeface="+mn-ea"/>
                <a:cs typeface="+mn-cs"/>
              </a:rPr>
              <a:t>例えば、以前のカメラの露出、ピント、絞り、シャッター・スピード、感度、発色などは、ハードウェアである機械部品の細工やフイルムの材料によって実現していましたが、いまではソフトウェアによって実現しています。いまでもハードウェアは、モノの価値を決める要素ではありますが、それは全体の一部に過ぎず、むしろソフトウェアが、より大きな役割を占めるようになりました。</a:t>
            </a:r>
          </a:p>
          <a:p>
            <a:r>
              <a:rPr kumimoji="1" lang="ja-JP" altLang="ja-JP" sz="1200" kern="1200" dirty="0">
                <a:solidFill>
                  <a:schemeClr val="tx1"/>
                </a:solidFill>
                <a:effectLst/>
                <a:latin typeface="+mn-lt"/>
                <a:ea typeface="+mn-ea"/>
                <a:cs typeface="+mn-cs"/>
              </a:rPr>
              <a:t>この「ハードウェア＋ソフトウェア」で構成された「モノ」がネットワークにつながれば、モノの価値の本質はサービスへとシフトします。例えば、</a:t>
            </a:r>
          </a:p>
          <a:p>
            <a:pPr lvl="0"/>
            <a:r>
              <a:rPr kumimoji="1" lang="ja-JP" altLang="ja-JP" sz="1200" kern="1200" dirty="0">
                <a:solidFill>
                  <a:schemeClr val="tx1"/>
                </a:solidFill>
                <a:effectLst/>
                <a:latin typeface="+mn-lt"/>
                <a:ea typeface="+mn-ea"/>
                <a:cs typeface="+mn-cs"/>
              </a:rPr>
              <a:t>デジタルカメラをインターネットにつないで、ソフトウェアを更新すれば、連写機能を向上させたり、アートフィルターの種類を増やしたりと、買ったときよりも高機能なものに変えてくれます。</a:t>
            </a:r>
          </a:p>
          <a:p>
            <a:pPr lvl="0"/>
            <a:r>
              <a:rPr kumimoji="1" lang="ja-JP" altLang="ja-JP" sz="1200" kern="1200" dirty="0">
                <a:solidFill>
                  <a:schemeClr val="tx1"/>
                </a:solidFill>
                <a:effectLst/>
                <a:latin typeface="+mn-lt"/>
                <a:ea typeface="+mn-ea"/>
                <a:cs typeface="+mn-cs"/>
              </a:rPr>
              <a:t>米国の電気自動車テスラのモデル</a:t>
            </a:r>
            <a:r>
              <a:rPr kumimoji="1" lang="en-US" altLang="ja-JP" sz="1200" kern="1200" dirty="0">
                <a:solidFill>
                  <a:schemeClr val="tx1"/>
                </a:solidFill>
                <a:effectLst/>
                <a:latin typeface="+mn-lt"/>
                <a:ea typeface="+mn-ea"/>
                <a:cs typeface="+mn-cs"/>
              </a:rPr>
              <a:t>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D</a:t>
            </a:r>
            <a:r>
              <a:rPr kumimoji="1" lang="ja-JP" altLang="ja-JP" sz="1200" kern="1200" dirty="0">
                <a:solidFill>
                  <a:schemeClr val="tx1"/>
                </a:solidFill>
                <a:effectLst/>
                <a:latin typeface="+mn-lt"/>
                <a:ea typeface="+mn-ea"/>
                <a:cs typeface="+mn-cs"/>
              </a:rPr>
              <a:t>シリーズには、発売当初にハードウェアに自動運転機能が組み込まれていまました。そして、ソフトウェアの更新によって自動運転ができるようになりました。</a:t>
            </a:r>
          </a:p>
          <a:p>
            <a:pPr lvl="0"/>
            <a:r>
              <a:rPr kumimoji="1" lang="en-US" altLang="ja-JP" sz="1200" kern="1200" dirty="0">
                <a:solidFill>
                  <a:schemeClr val="tx1"/>
                </a:solidFill>
                <a:effectLst/>
                <a:latin typeface="+mn-lt"/>
                <a:ea typeface="+mn-ea"/>
                <a:cs typeface="+mn-cs"/>
              </a:rPr>
              <a:t>Apple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iPod</a:t>
            </a:r>
            <a:r>
              <a:rPr kumimoji="1" lang="ja-JP" altLang="ja-JP" sz="1200" kern="1200" dirty="0">
                <a:solidFill>
                  <a:schemeClr val="tx1"/>
                </a:solidFill>
                <a:effectLst/>
                <a:latin typeface="+mn-lt"/>
                <a:ea typeface="+mn-ea"/>
                <a:cs typeface="+mn-cs"/>
              </a:rPr>
              <a:t>というハードウェアは、楽曲ダウンロード・サービスの</a:t>
            </a:r>
            <a:r>
              <a:rPr kumimoji="1" lang="en-US" altLang="ja-JP" sz="1200" kern="1200" dirty="0">
                <a:solidFill>
                  <a:schemeClr val="tx1"/>
                </a:solidFill>
                <a:effectLst/>
                <a:latin typeface="+mn-lt"/>
                <a:ea typeface="+mn-ea"/>
                <a:cs typeface="+mn-cs"/>
              </a:rPr>
              <a:t>iTunes Music Store</a:t>
            </a:r>
            <a:r>
              <a:rPr kumimoji="1" lang="ja-JP" altLang="ja-JP" sz="1200" kern="1200" dirty="0">
                <a:solidFill>
                  <a:schemeClr val="tx1"/>
                </a:solidFill>
                <a:effectLst/>
                <a:latin typeface="+mn-lt"/>
                <a:ea typeface="+mn-ea"/>
                <a:cs typeface="+mn-cs"/>
              </a:rPr>
              <a:t>や定額聴き放題サービスの</a:t>
            </a:r>
            <a:r>
              <a:rPr kumimoji="1" lang="en-US" altLang="ja-JP" sz="1200" kern="1200" dirty="0">
                <a:solidFill>
                  <a:schemeClr val="tx1"/>
                </a:solidFill>
                <a:effectLst/>
                <a:latin typeface="+mn-lt"/>
                <a:ea typeface="+mn-ea"/>
                <a:cs typeface="+mn-cs"/>
              </a:rPr>
              <a:t>Apple Music</a:t>
            </a:r>
            <a:r>
              <a:rPr kumimoji="1" lang="ja-JP" altLang="ja-JP" sz="1200" kern="1200" dirty="0">
                <a:solidFill>
                  <a:schemeClr val="tx1"/>
                </a:solidFill>
                <a:effectLst/>
                <a:latin typeface="+mn-lt"/>
                <a:ea typeface="+mn-ea"/>
                <a:cs typeface="+mn-cs"/>
              </a:rPr>
              <a:t>というクラウド・サービスと一体となって提供されるからこそ、人気を博しているのです。</a:t>
            </a:r>
          </a:p>
          <a:p>
            <a:r>
              <a:rPr kumimoji="1" lang="ja-JP" altLang="ja-JP" sz="1200" kern="1200" dirty="0">
                <a:solidFill>
                  <a:schemeClr val="tx1"/>
                </a:solidFill>
                <a:effectLst/>
                <a:latin typeface="+mn-lt"/>
                <a:ea typeface="+mn-ea"/>
                <a:cs typeface="+mn-cs"/>
              </a:rPr>
              <a:t>このように、モノがネットワークにつながることで、モノは購入した後も継続的に機能を向上させ進化し続けます。「モノ」の機能や性能は、それを作り、出荷することで完結するのではなく、作られたモノとその後のサービスが一体となって、モノの新たな価値を生みだし続けるのです。</a:t>
            </a:r>
            <a:r>
              <a:rPr lang="ja-JP" altLang="ja-JP" dirty="0">
                <a:effectLst/>
              </a:rPr>
              <a:t> </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13</a:t>
            </a:fld>
            <a:endParaRPr kumimoji="1" lang="ja-JP" altLang="en-US"/>
          </a:p>
        </p:txBody>
      </p:sp>
    </p:spTree>
    <p:extLst>
      <p:ext uri="{BB962C8B-B14F-4D97-AF65-F5344CB8AC3E}">
        <p14:creationId xmlns:p14="http://schemas.microsoft.com/office/powerpoint/2010/main" val="905062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a:t>マスター タイトルの書式設定</a:t>
            </a:r>
            <a:endParaRPr kumimoji="1" lang="ja-JP" altLang="en-US" dirty="0"/>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8" name="図 1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885" y="6717943"/>
            <a:ext cx="639634" cy="95299"/>
          </a:xfrm>
          <a:prstGeom prst="rect">
            <a:avLst/>
          </a:prstGeom>
        </p:spPr>
      </p:pic>
      <p:pic>
        <p:nvPicPr>
          <p:cNvPr id="19" name="図 1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2723" y="6719347"/>
            <a:ext cx="401579" cy="103634"/>
          </a:xfrm>
          <a:prstGeom prst="rect">
            <a:avLst/>
          </a:prstGeom>
        </p:spPr>
      </p:pic>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4" name="図 13" descr="it_juku_ogp.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554911" y="5347888"/>
            <a:ext cx="2504423" cy="1314822"/>
          </a:xfrm>
          <a:prstGeom prst="rect">
            <a:avLst/>
          </a:prstGeom>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0" y="6658020"/>
            <a:ext cx="1095570" cy="199979"/>
          </a:xfrm>
          <a:prstGeom prst="rect">
            <a:avLst/>
          </a:prstGeom>
        </p:spPr>
        <p:txBody>
          <a:bodyPr/>
          <a:lstStyle/>
          <a:p>
            <a:endParaRPr kumimoji="1" lang="ja-JP" altLang="en-US" dirty="0"/>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9590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プレースホルダーまでドラッグするかアイコンをクリックして図を追加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686800" cy="416221"/>
          </a:xfrm>
          <a:prstGeom prst="rect">
            <a:avLst/>
          </a:prstGeom>
        </p:spPr>
        <p:txBody>
          <a:bodyPr vert="horz" lIns="91440" tIns="45720" rIns="91440" bIns="45720" rtlCol="0" anchor="ctr">
            <a:no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pic>
        <p:nvPicPr>
          <p:cNvPr id="12" name="図 11"/>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974619" y="6708204"/>
            <a:ext cx="639634" cy="95299"/>
          </a:xfrm>
          <a:prstGeom prst="rect">
            <a:avLst/>
          </a:prstGeom>
        </p:spPr>
      </p:pic>
      <p:sp>
        <p:nvSpPr>
          <p:cNvPr id="16" name="正方形/長方形 15"/>
          <p:cNvSpPr/>
          <p:nvPr/>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7" name="図 16"/>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99885" y="6717943"/>
            <a:ext cx="639634" cy="95299"/>
          </a:xfrm>
          <a:prstGeom prst="rect">
            <a:avLst/>
          </a:prstGeom>
        </p:spPr>
      </p:pic>
      <p:pic>
        <p:nvPicPr>
          <p:cNvPr id="18" name="図 17"/>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42723" y="6719347"/>
            <a:ext cx="401579" cy="103634"/>
          </a:xfrm>
          <a:prstGeom prst="rect">
            <a:avLst/>
          </a:prstGeom>
        </p:spPr>
      </p:pic>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5"/>
          <p:cNvSpPr>
            <a:spLocks noGrp="1"/>
          </p:cNvSpPr>
          <p:nvPr>
            <p:ph type="sldNum" sz="quarter" idx="4"/>
          </p:nvPr>
        </p:nvSpPr>
        <p:spPr>
          <a:xfrm>
            <a:off x="6932246" y="6651702"/>
            <a:ext cx="2133600" cy="217800"/>
          </a:xfrm>
          <a:prstGeom prst="rect">
            <a:avLst/>
          </a:prstGeom>
        </p:spPr>
        <p:txBody>
          <a:bodyPr vert="horz" lIns="91440" tIns="45720" rIns="91440" bIns="45720" rtlCol="0" anchor="ctr"/>
          <a:lstStyle>
            <a:lvl1pPr algn="r">
              <a:defRPr sz="1000">
                <a:solidFill>
                  <a:schemeClr val="bg1"/>
                </a:solidFill>
                <a:latin typeface="American Typewriter"/>
                <a:cs typeface="American Typewriter"/>
              </a:defRPr>
            </a:lvl1pPr>
          </a:lstStyle>
          <a:p>
            <a:fld id="{8FF8CC5D-A65D-5946-99B5-645367A967AD}" type="slidenum">
              <a:rPr lang="ja-JP" altLang="en-US" smtClean="0"/>
              <a:pPr/>
              <a:t>‹#›</a:t>
            </a:fld>
            <a:endParaRPr lang="ja-JP" altLang="en-US" dirty="0"/>
          </a:p>
        </p:txBody>
      </p:sp>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kumimoji="1" sz="2800" kern="1200">
          <a:solidFill>
            <a:srgbClr val="7F7F7F"/>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2.tiff"/><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6.jpg"/><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8.tiff"/><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21.jp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tif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g"/><Relationship Id="rId7"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6.jp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33.tiff"/><Relationship Id="rId5" Type="http://schemas.openxmlformats.org/officeDocument/2006/relationships/image" Target="../media/image32.tiff"/><Relationship Id="rId4" Type="http://schemas.openxmlformats.org/officeDocument/2006/relationships/image" Target="../media/image31.tiff"/></Relationships>
</file>

<file path=ppt/slides/_rels/slide23.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32.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tiff"/><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jp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tif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youtu.be/YdXSnw819mY" TargetMode="External"/><Relationship Id="rId1" Type="http://schemas.openxmlformats.org/officeDocument/2006/relationships/slideLayout" Target="../slideLayouts/slideLayout6.xml"/><Relationship Id="rId5" Type="http://schemas.openxmlformats.org/officeDocument/2006/relationships/image" Target="../media/image52.png"/><Relationship Id="rId4" Type="http://schemas.openxmlformats.org/officeDocument/2006/relationships/image" Target="../media/image51.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8" Type="http://schemas.openxmlformats.org/officeDocument/2006/relationships/image" Target="../media/image60.tiff"/><Relationship Id="rId3" Type="http://schemas.openxmlformats.org/officeDocument/2006/relationships/image" Target="../media/image55.tiff"/><Relationship Id="rId7" Type="http://schemas.openxmlformats.org/officeDocument/2006/relationships/image" Target="../media/image59.tiff"/><Relationship Id="rId2" Type="http://schemas.openxmlformats.org/officeDocument/2006/relationships/image" Target="../media/image54.tiff"/><Relationship Id="rId1" Type="http://schemas.openxmlformats.org/officeDocument/2006/relationships/slideLayout" Target="../slideLayouts/slideLayout6.xml"/><Relationship Id="rId6" Type="http://schemas.openxmlformats.org/officeDocument/2006/relationships/image" Target="../media/image58.tiff"/><Relationship Id="rId5" Type="http://schemas.openxmlformats.org/officeDocument/2006/relationships/image" Target="../media/image57.tiff"/><Relationship Id="rId4" Type="http://schemas.openxmlformats.org/officeDocument/2006/relationships/image" Target="../media/image56.tiff"/></Relationships>
</file>

<file path=ppt/slides/_rels/slide37.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8" Type="http://schemas.openxmlformats.org/officeDocument/2006/relationships/image" Target="../media/image67.tiff"/><Relationship Id="rId13" Type="http://schemas.openxmlformats.org/officeDocument/2006/relationships/image" Target="../media/image72.tiff"/><Relationship Id="rId3" Type="http://schemas.openxmlformats.org/officeDocument/2006/relationships/image" Target="../media/image62.tiff"/><Relationship Id="rId7" Type="http://schemas.openxmlformats.org/officeDocument/2006/relationships/image" Target="../media/image66.tiff"/><Relationship Id="rId12" Type="http://schemas.openxmlformats.org/officeDocument/2006/relationships/image" Target="../media/image71.tiff"/><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65.tiff"/><Relationship Id="rId11" Type="http://schemas.openxmlformats.org/officeDocument/2006/relationships/image" Target="../media/image70.tiff"/><Relationship Id="rId5" Type="http://schemas.openxmlformats.org/officeDocument/2006/relationships/image" Target="../media/image64.tiff"/><Relationship Id="rId10" Type="http://schemas.openxmlformats.org/officeDocument/2006/relationships/image" Target="../media/image69.tiff"/><Relationship Id="rId4" Type="http://schemas.openxmlformats.org/officeDocument/2006/relationships/image" Target="../media/image63.tiff"/><Relationship Id="rId9" Type="http://schemas.openxmlformats.org/officeDocument/2006/relationships/image" Target="../media/image68.tiff"/><Relationship Id="rId14" Type="http://schemas.openxmlformats.org/officeDocument/2006/relationships/image" Target="../media/image73.tiff"/></Relationships>
</file>

<file path=ppt/slides/_rels/slide42.xml.rels><?xml version="1.0" encoding="UTF-8" standalone="yes"?>
<Relationships xmlns="http://schemas.openxmlformats.org/package/2006/relationships"><Relationship Id="rId2" Type="http://schemas.openxmlformats.org/officeDocument/2006/relationships/image" Target="../media/image74.tiff"/><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8" Type="http://schemas.openxmlformats.org/officeDocument/2006/relationships/image" Target="../media/image79.tiff"/><Relationship Id="rId3" Type="http://schemas.openxmlformats.org/officeDocument/2006/relationships/image" Target="../media/image6.jpg"/><Relationship Id="rId7" Type="http://schemas.openxmlformats.org/officeDocument/2006/relationships/image" Target="../media/image78.tiff"/><Relationship Id="rId2" Type="http://schemas.openxmlformats.org/officeDocument/2006/relationships/image" Target="../media/image75.png"/><Relationship Id="rId1" Type="http://schemas.openxmlformats.org/officeDocument/2006/relationships/slideLayout" Target="../slideLayouts/slideLayout6.xml"/><Relationship Id="rId6" Type="http://schemas.openxmlformats.org/officeDocument/2006/relationships/image" Target="../media/image54.tiff"/><Relationship Id="rId5" Type="http://schemas.openxmlformats.org/officeDocument/2006/relationships/image" Target="../media/image77.tiff"/><Relationship Id="rId4" Type="http://schemas.openxmlformats.org/officeDocument/2006/relationships/image" Target="../media/image76.png"/></Relationships>
</file>

<file path=ppt/slides/_rels/slide4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6.jpg"/></Relationships>
</file>

<file path=ppt/slides/_rels/slide46.xml.rels><?xml version="1.0" encoding="UTF-8" standalone="yes"?>
<Relationships xmlns="http://schemas.openxmlformats.org/package/2006/relationships"><Relationship Id="rId3" Type="http://schemas.openxmlformats.org/officeDocument/2006/relationships/image" Target="../media/image82.tiff"/><Relationship Id="rId7" Type="http://schemas.openxmlformats.org/officeDocument/2006/relationships/image" Target="../media/image86.tiff"/><Relationship Id="rId2" Type="http://schemas.openxmlformats.org/officeDocument/2006/relationships/image" Target="../media/image81.tiff"/><Relationship Id="rId1" Type="http://schemas.openxmlformats.org/officeDocument/2006/relationships/slideLayout" Target="../slideLayouts/slideLayout6.xml"/><Relationship Id="rId6" Type="http://schemas.openxmlformats.org/officeDocument/2006/relationships/image" Target="../media/image85.tiff"/><Relationship Id="rId5" Type="http://schemas.openxmlformats.org/officeDocument/2006/relationships/image" Target="../media/image84.tiff"/><Relationship Id="rId4" Type="http://schemas.openxmlformats.org/officeDocument/2006/relationships/image" Target="../media/image83.tiff"/></Relationships>
</file>

<file path=ppt/slides/_rels/slide47.xml.rels><?xml version="1.0" encoding="UTF-8" standalone="yes"?>
<Relationships xmlns="http://schemas.openxmlformats.org/package/2006/relationships"><Relationship Id="rId3" Type="http://schemas.openxmlformats.org/officeDocument/2006/relationships/hyperlink" Target="http://www.netcommerce.co.jp/" TargetMode="External"/><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en-US" altLang="ja-JP" sz="2800" dirty="0" err="1">
                <a:latin typeface="Hiragino Kaku Gothic StdN W8" charset="-128"/>
                <a:ea typeface="Hiragino Kaku Gothic StdN W8" charset="-128"/>
                <a:cs typeface="Hiragino Kaku Gothic StdN W8" charset="-128"/>
              </a:rPr>
              <a:t>IoT</a:t>
            </a:r>
            <a:r>
              <a:rPr lang="ja-JP" altLang="en-US" sz="2800" dirty="0">
                <a:latin typeface="Hiragino Kaku Gothic StdN W8" charset="-128"/>
                <a:ea typeface="Hiragino Kaku Gothic StdN W8" charset="-128"/>
                <a:cs typeface="Hiragino Kaku Gothic StdN W8" charset="-128"/>
              </a:rPr>
              <a:t>／モノのインターネット</a:t>
            </a:r>
            <a:r>
              <a:rPr lang="en-US" altLang="ja-JP" sz="2800" dirty="0">
                <a:latin typeface="Hiragino Kaku Gothic StdN W8" charset="-128"/>
                <a:ea typeface="Hiragino Kaku Gothic StdN W8" charset="-128"/>
                <a:cs typeface="Hiragino Kaku Gothic StdN W8" charset="-128"/>
              </a:rPr>
              <a:t> </a:t>
            </a:r>
            <a:br>
              <a:rPr lang="en-US" altLang="ja-JP" sz="2800" dirty="0">
                <a:latin typeface="Hiragino Kaku Gothic StdN W8" charset="-128"/>
                <a:ea typeface="Hiragino Kaku Gothic StdN W8" charset="-128"/>
                <a:cs typeface="Hiragino Kaku Gothic StdN W8" charset="-128"/>
              </a:rPr>
            </a:br>
            <a:r>
              <a:rPr lang="en-US" altLang="ja-JP" sz="1200" dirty="0">
                <a:latin typeface="Hiragino Kaku Gothic Std W8" charset="-128"/>
                <a:ea typeface="Hiragino Kaku Gothic Std W8" charset="-128"/>
                <a:cs typeface="Hiragino Kaku Gothic Std W8" charset="-128"/>
              </a:rPr>
              <a:t>Internet of Things</a:t>
            </a:r>
            <a:endParaRPr kumimoji="1" lang="ja-JP" altLang="en-US" sz="1200" dirty="0">
              <a:latin typeface="Hiragino Kaku Gothic Std W8" charset="-128"/>
              <a:ea typeface="Hiragino Kaku Gothic Std W8" charset="-128"/>
              <a:cs typeface="Hiragino Kaku Gothic Std W8" charset="-128"/>
            </a:endParaRPr>
          </a:p>
        </p:txBody>
      </p:sp>
      <p:sp>
        <p:nvSpPr>
          <p:cNvPr id="4" name="サブタイトル 3"/>
          <p:cNvSpPr>
            <a:spLocks noGrp="1"/>
          </p:cNvSpPr>
          <p:nvPr>
            <p:ph type="subTitle" idx="1"/>
          </p:nvPr>
        </p:nvSpPr>
        <p:spPr>
          <a:xfrm>
            <a:off x="685800" y="3391244"/>
            <a:ext cx="7772400" cy="1264162"/>
          </a:xfrm>
        </p:spPr>
        <p:txBody>
          <a:bodyPr>
            <a:normAutofit/>
          </a:bodyPr>
          <a:lstStyle/>
          <a:p>
            <a:r>
              <a:rPr lang="en-US" altLang="ja-JP" sz="1400" dirty="0">
                <a:solidFill>
                  <a:schemeClr val="bg1">
                    <a:lumMod val="50000"/>
                  </a:schemeClr>
                </a:solidFill>
                <a:latin typeface="Meiryo" charset="-128"/>
                <a:ea typeface="Meiryo" charset="-128"/>
                <a:cs typeface="Meiryo" charset="-128"/>
              </a:rPr>
              <a:t>IT</a:t>
            </a:r>
            <a:r>
              <a:rPr lang="ja-JP" altLang="ja-JP" sz="1400" dirty="0">
                <a:solidFill>
                  <a:schemeClr val="bg1">
                    <a:lumMod val="50000"/>
                  </a:schemeClr>
                </a:solidFill>
                <a:latin typeface="Meiryo" charset="-128"/>
                <a:ea typeface="Meiryo" charset="-128"/>
                <a:cs typeface="Meiryo" charset="-128"/>
              </a:rPr>
              <a:t>ソリューション</a:t>
            </a:r>
            <a:r>
              <a:rPr lang="ja-JP" altLang="ja-JP" sz="1400">
                <a:solidFill>
                  <a:schemeClr val="bg1">
                    <a:lumMod val="50000"/>
                  </a:schemeClr>
                </a:solidFill>
                <a:latin typeface="Meiryo" charset="-128"/>
                <a:ea typeface="Meiryo" charset="-128"/>
                <a:cs typeface="Meiryo" charset="-128"/>
              </a:rPr>
              <a:t>塾</a:t>
            </a:r>
            <a:r>
              <a:rPr lang="ja-JP" altLang="en-US" sz="1400">
                <a:solidFill>
                  <a:schemeClr val="bg1">
                    <a:lumMod val="50000"/>
                  </a:schemeClr>
                </a:solidFill>
                <a:latin typeface="Meiryo" charset="-128"/>
                <a:ea typeface="Meiryo" charset="-128"/>
                <a:cs typeface="Meiryo" charset="-128"/>
              </a:rPr>
              <a:t>・福岡</a:t>
            </a:r>
            <a:endParaRPr kumimoji="1" lang="en-US" altLang="ja-JP" dirty="0">
              <a:latin typeface="Meiryo" charset="-128"/>
              <a:ea typeface="Meiryo" charset="-128"/>
              <a:cs typeface="Meiryo" charset="-128"/>
            </a:endParaRPr>
          </a:p>
          <a:p>
            <a:r>
              <a:rPr kumimoji="1" lang="en-US" altLang="ja-JP" dirty="0">
                <a:latin typeface="Meiryo" charset="-128"/>
                <a:ea typeface="Meiryo" charset="-128"/>
                <a:cs typeface="Meiryo" charset="-128"/>
              </a:rPr>
              <a:t>2018</a:t>
            </a:r>
            <a:r>
              <a:rPr kumimoji="1" lang="ja-JP" altLang="en-US">
                <a:latin typeface="Meiryo" charset="-128"/>
                <a:ea typeface="Meiryo" charset="-128"/>
                <a:cs typeface="Meiryo" charset="-128"/>
              </a:rPr>
              <a:t>年</a:t>
            </a:r>
            <a:r>
              <a:rPr lang="en-US" altLang="ja-JP" dirty="0">
                <a:latin typeface="Meiryo" charset="-128"/>
                <a:ea typeface="Meiryo" charset="-128"/>
                <a:cs typeface="Meiryo" charset="-128"/>
              </a:rPr>
              <a:t>8</a:t>
            </a:r>
            <a:r>
              <a:rPr kumimoji="1" lang="ja-JP" altLang="en-US">
                <a:latin typeface="Meiryo" charset="-128"/>
                <a:ea typeface="Meiryo" charset="-128"/>
                <a:cs typeface="Meiryo" charset="-128"/>
              </a:rPr>
              <a:t>月</a:t>
            </a:r>
            <a:r>
              <a:rPr kumimoji="1" lang="en-US" altLang="ja-JP" dirty="0">
                <a:latin typeface="Meiryo" charset="-128"/>
                <a:ea typeface="Meiryo" charset="-128"/>
                <a:cs typeface="Meiryo" charset="-128"/>
              </a:rPr>
              <a:t>8</a:t>
            </a:r>
            <a:r>
              <a:rPr lang="ja-JP" altLang="en-US">
                <a:latin typeface="Meiryo" charset="-128"/>
                <a:ea typeface="Meiryo" charset="-128"/>
                <a:cs typeface="Meiryo" charset="-128"/>
              </a:rPr>
              <a:t>日</a:t>
            </a:r>
            <a:endParaRPr kumimoji="1" lang="ja-JP" altLang="en-US" dirty="0">
              <a:latin typeface="Meiryo" charset="-128"/>
              <a:ea typeface="Meiryo" charset="-128"/>
              <a:cs typeface="Meiryo" charset="-128"/>
            </a:endParaRPr>
          </a:p>
        </p:txBody>
      </p:sp>
    </p:spTree>
    <p:extLst>
      <p:ext uri="{BB962C8B-B14F-4D97-AF65-F5344CB8AC3E}">
        <p14:creationId xmlns:p14="http://schemas.microsoft.com/office/powerpoint/2010/main" val="14889370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827584" y="1196752"/>
            <a:ext cx="3744416" cy="4968552"/>
          </a:xfrm>
          <a:prstGeom prst="rect">
            <a:avLst/>
          </a:prstGeom>
          <a:solidFill>
            <a:srgbClr val="CCFFC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00" dirty="0">
              <a:solidFill>
                <a:srgbClr val="FFFFFF"/>
              </a:solidFill>
              <a:latin typeface="ＭＳ Ｐゴシック"/>
              <a:ea typeface="ＭＳ Ｐゴシック"/>
              <a:cs typeface="ＭＳ Ｐゴシック"/>
            </a:endParaRPr>
          </a:p>
        </p:txBody>
      </p:sp>
      <p:sp>
        <p:nvSpPr>
          <p:cNvPr id="5" name="正方形/長方形 4"/>
          <p:cNvSpPr/>
          <p:nvPr/>
        </p:nvSpPr>
        <p:spPr>
          <a:xfrm>
            <a:off x="4572000" y="1196752"/>
            <a:ext cx="3744416" cy="4968552"/>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ＭＳ Ｐゴシック"/>
              <a:ea typeface="ＭＳ Ｐゴシック"/>
              <a:cs typeface="ＭＳ Ｐゴシック"/>
            </a:endParaRPr>
          </a:p>
        </p:txBody>
      </p:sp>
      <p:sp>
        <p:nvSpPr>
          <p:cNvPr id="49" name="正方形/長方形 48"/>
          <p:cNvSpPr/>
          <p:nvPr/>
        </p:nvSpPr>
        <p:spPr>
          <a:xfrm>
            <a:off x="971600" y="1383159"/>
            <a:ext cx="3456384" cy="461665"/>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b="1" dirty="0">
                <a:solidFill>
                  <a:schemeClr val="bg1"/>
                </a:solidFill>
                <a:latin typeface="メイリオ"/>
                <a:ea typeface="メイリオ"/>
                <a:cs typeface="メイリオ"/>
              </a:rPr>
              <a:t>社会基盤</a:t>
            </a:r>
            <a:r>
              <a:rPr lang="ja-JP" altLang="en-US" sz="2000" dirty="0">
                <a:solidFill>
                  <a:schemeClr val="bg1"/>
                </a:solidFill>
                <a:latin typeface="メイリオ"/>
                <a:ea typeface="メイリオ"/>
                <a:cs typeface="メイリオ"/>
              </a:rPr>
              <a:t>のシフト</a:t>
            </a:r>
          </a:p>
        </p:txBody>
      </p:sp>
      <p:sp>
        <p:nvSpPr>
          <p:cNvPr id="50" name="正方形/長方形 49"/>
          <p:cNvSpPr/>
          <p:nvPr/>
        </p:nvSpPr>
        <p:spPr>
          <a:xfrm>
            <a:off x="4716016" y="1383159"/>
            <a:ext cx="3456384" cy="46166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b="1" dirty="0">
                <a:solidFill>
                  <a:srgbClr val="FFFFFF"/>
                </a:solidFill>
                <a:latin typeface="メイリオ"/>
                <a:ea typeface="メイリオ"/>
                <a:cs typeface="メイリオ"/>
              </a:rPr>
              <a:t>「モノ」の価値</a:t>
            </a:r>
            <a:r>
              <a:rPr lang="ja-JP" altLang="en-US" sz="2000" dirty="0">
                <a:solidFill>
                  <a:srgbClr val="FFFFFF"/>
                </a:solidFill>
                <a:latin typeface="メイリオ"/>
                <a:ea typeface="メイリオ"/>
                <a:cs typeface="メイリオ"/>
              </a:rPr>
              <a:t>のシフト</a:t>
            </a:r>
          </a:p>
        </p:txBody>
      </p:sp>
      <p:sp>
        <p:nvSpPr>
          <p:cNvPr id="2" name="タイトル 1"/>
          <p:cNvSpPr>
            <a:spLocks noGrp="1"/>
          </p:cNvSpPr>
          <p:nvPr>
            <p:ph type="title"/>
          </p:nvPr>
        </p:nvSpPr>
        <p:spPr/>
        <p:txBody>
          <a:bodyPr/>
          <a:lstStyle/>
          <a:p>
            <a:r>
              <a:rPr kumimoji="1" lang="en-US" altLang="ja-JP" dirty="0" err="1"/>
              <a:t>IoT</a:t>
            </a:r>
            <a:r>
              <a:rPr lang="ja-JP" altLang="en-US" dirty="0"/>
              <a:t>がもたらす２つのパラダイムシフト</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10</a:t>
            </a:fld>
            <a:endParaRPr kumimoji="1" lang="ja-JP" altLang="en-US"/>
          </a:p>
        </p:txBody>
      </p:sp>
      <p:sp>
        <p:nvSpPr>
          <p:cNvPr id="8" name="テキスト ボックス 7"/>
          <p:cNvSpPr txBox="1"/>
          <p:nvPr/>
        </p:nvSpPr>
        <p:spPr>
          <a:xfrm>
            <a:off x="823301" y="5131401"/>
            <a:ext cx="3744416" cy="738664"/>
          </a:xfrm>
          <a:prstGeom prst="rect">
            <a:avLst/>
          </a:prstGeom>
          <a:noFill/>
        </p:spPr>
        <p:txBody>
          <a:bodyPr wrap="square" rtlCol="0">
            <a:spAutoFit/>
          </a:bodyPr>
          <a:lstStyle/>
          <a:p>
            <a:pPr marL="271463" indent="-271463">
              <a:buFont typeface="+mj-lt"/>
              <a:buAutoNum type="arabicPeriod"/>
            </a:pPr>
            <a:r>
              <a:rPr kumimoji="1" lang="ja-JP" altLang="en-US" sz="1400" dirty="0">
                <a:solidFill>
                  <a:srgbClr val="800000"/>
                </a:solidFill>
                <a:latin typeface="メイリオ"/>
                <a:ea typeface="メイリオ"/>
                <a:cs typeface="メイリオ"/>
              </a:rPr>
              <a:t>現実世界のデジタル・データ化</a:t>
            </a:r>
            <a:endParaRPr kumimoji="1" lang="en-US" altLang="ja-JP" sz="1400" dirty="0">
              <a:solidFill>
                <a:srgbClr val="800000"/>
              </a:solidFill>
              <a:latin typeface="メイリオ"/>
              <a:ea typeface="メイリオ"/>
              <a:cs typeface="メイリオ"/>
            </a:endParaRPr>
          </a:p>
          <a:p>
            <a:pPr marL="271463" indent="-271463">
              <a:buFont typeface="+mj-lt"/>
              <a:buAutoNum type="arabicPeriod"/>
            </a:pPr>
            <a:r>
              <a:rPr lang="ja-JP" altLang="en-US" sz="1400" dirty="0">
                <a:solidFill>
                  <a:srgbClr val="800000"/>
                </a:solidFill>
                <a:latin typeface="メイリオ"/>
                <a:ea typeface="メイリオ"/>
                <a:cs typeface="メイリオ"/>
              </a:rPr>
              <a:t>ビッグデータを使ったシミュレーション</a:t>
            </a:r>
            <a:endParaRPr lang="en-US" altLang="ja-JP" sz="1400" dirty="0">
              <a:solidFill>
                <a:srgbClr val="800000"/>
              </a:solidFill>
              <a:latin typeface="メイリオ"/>
              <a:ea typeface="メイリオ"/>
              <a:cs typeface="メイリオ"/>
            </a:endParaRPr>
          </a:p>
          <a:p>
            <a:pPr marL="271463" indent="-271463">
              <a:buFont typeface="+mj-lt"/>
              <a:buAutoNum type="arabicPeriod"/>
            </a:pPr>
            <a:r>
              <a:rPr kumimoji="1" lang="ja-JP" altLang="en-US" sz="1400" dirty="0">
                <a:solidFill>
                  <a:srgbClr val="800000"/>
                </a:solidFill>
                <a:latin typeface="メイリオ"/>
                <a:ea typeface="メイリオ"/>
                <a:cs typeface="メイリオ"/>
              </a:rPr>
              <a:t>現実世界へのフィードバック</a:t>
            </a:r>
          </a:p>
        </p:txBody>
      </p:sp>
      <p:sp>
        <p:nvSpPr>
          <p:cNvPr id="9" name="テキスト ボックス 8"/>
          <p:cNvSpPr txBox="1"/>
          <p:nvPr/>
        </p:nvSpPr>
        <p:spPr>
          <a:xfrm>
            <a:off x="4572000" y="5138608"/>
            <a:ext cx="3744416" cy="738664"/>
          </a:xfrm>
          <a:prstGeom prst="rect">
            <a:avLst/>
          </a:prstGeom>
          <a:noFill/>
        </p:spPr>
        <p:txBody>
          <a:bodyPr wrap="square" rtlCol="0">
            <a:spAutoFit/>
          </a:bodyPr>
          <a:lstStyle/>
          <a:p>
            <a:pPr marL="271463" indent="-271463">
              <a:buFont typeface="+mj-lt"/>
              <a:buAutoNum type="arabicPeriod"/>
            </a:pPr>
            <a:r>
              <a:rPr lang="ja-JP" altLang="en-US" sz="1400" dirty="0">
                <a:solidFill>
                  <a:srgbClr val="0000FF"/>
                </a:solidFill>
                <a:latin typeface="メイリオ"/>
                <a:ea typeface="メイリオ"/>
                <a:cs typeface="メイリオ"/>
              </a:rPr>
              <a:t>「ハード＋ソフト」がネットワーク接続</a:t>
            </a:r>
            <a:endParaRPr lang="en-US" altLang="ja-JP" sz="1400" dirty="0">
              <a:solidFill>
                <a:srgbClr val="0000FF"/>
              </a:solidFill>
              <a:latin typeface="メイリオ"/>
              <a:ea typeface="メイリオ"/>
              <a:cs typeface="メイリオ"/>
            </a:endParaRPr>
          </a:p>
          <a:p>
            <a:pPr marL="271463" indent="-271463">
              <a:buFont typeface="+mj-lt"/>
              <a:buAutoNum type="arabicPeriod"/>
            </a:pPr>
            <a:r>
              <a:rPr lang="ja-JP" altLang="en-US" sz="1400" dirty="0">
                <a:solidFill>
                  <a:srgbClr val="0000FF"/>
                </a:solidFill>
                <a:latin typeface="メイリオ"/>
                <a:ea typeface="メイリオ"/>
                <a:cs typeface="メイリオ"/>
              </a:rPr>
              <a:t>モノとクラウド・サービスが一体化</a:t>
            </a:r>
            <a:endParaRPr lang="en-US" altLang="ja-JP" sz="1400" dirty="0">
              <a:solidFill>
                <a:srgbClr val="0000FF"/>
              </a:solidFill>
              <a:latin typeface="メイリオ"/>
              <a:ea typeface="メイリオ"/>
              <a:cs typeface="メイリオ"/>
            </a:endParaRPr>
          </a:p>
          <a:p>
            <a:pPr marL="271463" indent="-271463">
              <a:buFont typeface="+mj-lt"/>
              <a:buAutoNum type="arabicPeriod"/>
            </a:pPr>
            <a:r>
              <a:rPr kumimoji="1" lang="ja-JP" altLang="en-US" sz="1400" dirty="0">
                <a:solidFill>
                  <a:srgbClr val="0000FF"/>
                </a:solidFill>
                <a:latin typeface="メイリオ"/>
                <a:ea typeface="メイリオ"/>
                <a:cs typeface="メイリオ"/>
              </a:rPr>
              <a:t>システム全体で価値を生成</a:t>
            </a:r>
            <a:endParaRPr kumimoji="1" lang="en-US" altLang="ja-JP" sz="1400" dirty="0">
              <a:solidFill>
                <a:srgbClr val="0000FF"/>
              </a:solidFill>
              <a:latin typeface="メイリオ"/>
              <a:ea typeface="メイリオ"/>
              <a:cs typeface="メイリオ"/>
            </a:endParaRPr>
          </a:p>
        </p:txBody>
      </p:sp>
      <p:sp>
        <p:nvSpPr>
          <p:cNvPr id="11" name="正方形/長方形 10"/>
          <p:cNvSpPr/>
          <p:nvPr/>
        </p:nvSpPr>
        <p:spPr>
          <a:xfrm>
            <a:off x="1043608" y="2564904"/>
            <a:ext cx="1584176" cy="108012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p:cNvSpPr/>
          <p:nvPr/>
        </p:nvSpPr>
        <p:spPr>
          <a:xfrm>
            <a:off x="2771800" y="2564904"/>
            <a:ext cx="1584176" cy="108012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1043608" y="3789040"/>
            <a:ext cx="3312368" cy="1080120"/>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円柱 12"/>
          <p:cNvSpPr/>
          <p:nvPr/>
        </p:nvSpPr>
        <p:spPr>
          <a:xfrm>
            <a:off x="1979712" y="3284984"/>
            <a:ext cx="1440160" cy="864096"/>
          </a:xfrm>
          <a:prstGeom prst="can">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p:cNvSpPr/>
          <p:nvPr/>
        </p:nvSpPr>
        <p:spPr>
          <a:xfrm>
            <a:off x="4660026" y="4580533"/>
            <a:ext cx="792088" cy="28862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600" dirty="0">
                <a:solidFill>
                  <a:srgbClr val="FFFFFF"/>
                </a:solidFill>
                <a:latin typeface="メイリオ"/>
                <a:ea typeface="メイリオ"/>
                <a:cs typeface="メイリオ"/>
              </a:rPr>
              <a:t>ハードウェア</a:t>
            </a:r>
          </a:p>
        </p:txBody>
      </p:sp>
      <p:sp>
        <p:nvSpPr>
          <p:cNvPr id="16" name="正方形/長方形 15"/>
          <p:cNvSpPr/>
          <p:nvPr/>
        </p:nvSpPr>
        <p:spPr>
          <a:xfrm>
            <a:off x="5596129" y="4293096"/>
            <a:ext cx="1064103" cy="57606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ltLang="ja-JP" sz="800" dirty="0">
              <a:solidFill>
                <a:srgbClr val="FFFFFF"/>
              </a:solidFill>
              <a:latin typeface="メイリオ"/>
              <a:ea typeface="メイリオ"/>
              <a:cs typeface="メイリオ"/>
            </a:endParaRPr>
          </a:p>
          <a:p>
            <a:pPr algn="ctr"/>
            <a:r>
              <a:rPr kumimoji="1" lang="ja-JP" altLang="en-US" sz="800" dirty="0">
                <a:solidFill>
                  <a:srgbClr val="FFFFFF"/>
                </a:solidFill>
                <a:latin typeface="メイリオ"/>
                <a:ea typeface="メイリオ"/>
                <a:cs typeface="メイリオ"/>
              </a:rPr>
              <a:t>ソフトウェア</a:t>
            </a:r>
            <a:endParaRPr kumimoji="1" lang="en-US" altLang="ja-JP" sz="800" dirty="0">
              <a:solidFill>
                <a:srgbClr val="FFFFFF"/>
              </a:solidFill>
              <a:latin typeface="メイリオ"/>
              <a:ea typeface="メイリオ"/>
              <a:cs typeface="メイリオ"/>
            </a:endParaRPr>
          </a:p>
          <a:p>
            <a:pPr algn="ctr"/>
            <a:endParaRPr kumimoji="1" lang="en-US" altLang="ja-JP" sz="800" dirty="0">
              <a:solidFill>
                <a:srgbClr val="FFFFFF"/>
              </a:solidFill>
              <a:latin typeface="メイリオ"/>
              <a:ea typeface="メイリオ"/>
              <a:cs typeface="メイリオ"/>
            </a:endParaRPr>
          </a:p>
          <a:p>
            <a:pPr algn="ctr"/>
            <a:endParaRPr kumimoji="1" lang="en-US" altLang="ja-JP" sz="800" dirty="0">
              <a:solidFill>
                <a:srgbClr val="FFFFFF"/>
              </a:solidFill>
              <a:latin typeface="メイリオ"/>
              <a:ea typeface="メイリオ"/>
              <a:cs typeface="メイリオ"/>
            </a:endParaRPr>
          </a:p>
          <a:p>
            <a:pPr algn="ctr"/>
            <a:endParaRPr lang="en-US" altLang="ja-JP" sz="800" dirty="0">
              <a:solidFill>
                <a:srgbClr val="FFFFFF"/>
              </a:solidFill>
              <a:latin typeface="メイリオ"/>
              <a:ea typeface="メイリオ"/>
              <a:cs typeface="メイリオ"/>
            </a:endParaRPr>
          </a:p>
          <a:p>
            <a:pPr algn="ctr"/>
            <a:endParaRPr kumimoji="1" lang="ja-JP" altLang="en-US" sz="800" dirty="0">
              <a:solidFill>
                <a:srgbClr val="FFFFFF"/>
              </a:solidFill>
              <a:latin typeface="メイリオ"/>
              <a:ea typeface="メイリオ"/>
              <a:cs typeface="メイリオ"/>
            </a:endParaRPr>
          </a:p>
        </p:txBody>
      </p:sp>
      <p:sp>
        <p:nvSpPr>
          <p:cNvPr id="17" name="正方形/長方形 16"/>
          <p:cNvSpPr/>
          <p:nvPr/>
        </p:nvSpPr>
        <p:spPr>
          <a:xfrm>
            <a:off x="5740146" y="4509120"/>
            <a:ext cx="792088" cy="28862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600" dirty="0">
                <a:solidFill>
                  <a:srgbClr val="FFFFFF"/>
                </a:solidFill>
                <a:latin typeface="メイリオ"/>
                <a:ea typeface="メイリオ"/>
                <a:cs typeface="メイリオ"/>
              </a:rPr>
              <a:t>ハードウェア</a:t>
            </a:r>
          </a:p>
        </p:txBody>
      </p:sp>
      <p:pic>
        <p:nvPicPr>
          <p:cNvPr id="35" name="図 34" descr="design_img_f_1133791_s.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04248" y="3429000"/>
            <a:ext cx="1329716" cy="1080120"/>
          </a:xfrm>
          <a:prstGeom prst="rect">
            <a:avLst/>
          </a:prstGeom>
          <a:ln>
            <a:noFill/>
          </a:ln>
          <a:effectLst>
            <a:outerShdw blurRad="292100" dist="139700" dir="2700000" algn="tl" rotWithShape="0">
              <a:srgbClr val="333333">
                <a:alpha val="65000"/>
              </a:srgbClr>
            </a:outerShdw>
          </a:effectLst>
        </p:spPr>
      </p:pic>
      <p:sp>
        <p:nvSpPr>
          <p:cNvPr id="37" name="右矢印 36"/>
          <p:cNvSpPr/>
          <p:nvPr/>
        </p:nvSpPr>
        <p:spPr>
          <a:xfrm rot="19919827">
            <a:off x="4617769" y="3384635"/>
            <a:ext cx="3434786" cy="643863"/>
          </a:xfrm>
          <a:custGeom>
            <a:avLst/>
            <a:gdLst>
              <a:gd name="connsiteX0" fmla="*/ 0 w 3417948"/>
              <a:gd name="connsiteY0" fmla="*/ 160966 h 643863"/>
              <a:gd name="connsiteX1" fmla="*/ 3096017 w 3417948"/>
              <a:gd name="connsiteY1" fmla="*/ 160966 h 643863"/>
              <a:gd name="connsiteX2" fmla="*/ 3096017 w 3417948"/>
              <a:gd name="connsiteY2" fmla="*/ 0 h 643863"/>
              <a:gd name="connsiteX3" fmla="*/ 3417948 w 3417948"/>
              <a:gd name="connsiteY3" fmla="*/ 321932 h 643863"/>
              <a:gd name="connsiteX4" fmla="*/ 3096017 w 3417948"/>
              <a:gd name="connsiteY4" fmla="*/ 643863 h 643863"/>
              <a:gd name="connsiteX5" fmla="*/ 3096017 w 3417948"/>
              <a:gd name="connsiteY5" fmla="*/ 482897 h 643863"/>
              <a:gd name="connsiteX6" fmla="*/ 0 w 3417948"/>
              <a:gd name="connsiteY6" fmla="*/ 482897 h 643863"/>
              <a:gd name="connsiteX7" fmla="*/ 0 w 3417948"/>
              <a:gd name="connsiteY7" fmla="*/ 160966 h 643863"/>
              <a:gd name="connsiteX0" fmla="*/ 16838 w 3434786"/>
              <a:gd name="connsiteY0" fmla="*/ 160966 h 643863"/>
              <a:gd name="connsiteX1" fmla="*/ 3112855 w 3434786"/>
              <a:gd name="connsiteY1" fmla="*/ 160966 h 643863"/>
              <a:gd name="connsiteX2" fmla="*/ 3112855 w 3434786"/>
              <a:gd name="connsiteY2" fmla="*/ 0 h 643863"/>
              <a:gd name="connsiteX3" fmla="*/ 3434786 w 3434786"/>
              <a:gd name="connsiteY3" fmla="*/ 321932 h 643863"/>
              <a:gd name="connsiteX4" fmla="*/ 3112855 w 3434786"/>
              <a:gd name="connsiteY4" fmla="*/ 643863 h 643863"/>
              <a:gd name="connsiteX5" fmla="*/ 3112855 w 3434786"/>
              <a:gd name="connsiteY5" fmla="*/ 482897 h 643863"/>
              <a:gd name="connsiteX6" fmla="*/ 0 w 3434786"/>
              <a:gd name="connsiteY6" fmla="*/ 332999 h 643863"/>
              <a:gd name="connsiteX7" fmla="*/ 16838 w 3434786"/>
              <a:gd name="connsiteY7" fmla="*/ 160966 h 643863"/>
              <a:gd name="connsiteX0" fmla="*/ 5127 w 3434786"/>
              <a:gd name="connsiteY0" fmla="*/ 332169 h 643863"/>
              <a:gd name="connsiteX1" fmla="*/ 3112855 w 3434786"/>
              <a:gd name="connsiteY1" fmla="*/ 160966 h 643863"/>
              <a:gd name="connsiteX2" fmla="*/ 3112855 w 3434786"/>
              <a:gd name="connsiteY2" fmla="*/ 0 h 643863"/>
              <a:gd name="connsiteX3" fmla="*/ 3434786 w 3434786"/>
              <a:gd name="connsiteY3" fmla="*/ 321932 h 643863"/>
              <a:gd name="connsiteX4" fmla="*/ 3112855 w 3434786"/>
              <a:gd name="connsiteY4" fmla="*/ 643863 h 643863"/>
              <a:gd name="connsiteX5" fmla="*/ 3112855 w 3434786"/>
              <a:gd name="connsiteY5" fmla="*/ 482897 h 643863"/>
              <a:gd name="connsiteX6" fmla="*/ 0 w 3434786"/>
              <a:gd name="connsiteY6" fmla="*/ 332999 h 643863"/>
              <a:gd name="connsiteX7" fmla="*/ 5127 w 3434786"/>
              <a:gd name="connsiteY7" fmla="*/ 332169 h 643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4786" h="643863">
                <a:moveTo>
                  <a:pt x="5127" y="332169"/>
                </a:moveTo>
                <a:lnTo>
                  <a:pt x="3112855" y="160966"/>
                </a:lnTo>
                <a:lnTo>
                  <a:pt x="3112855" y="0"/>
                </a:lnTo>
                <a:lnTo>
                  <a:pt x="3434786" y="321932"/>
                </a:lnTo>
                <a:lnTo>
                  <a:pt x="3112855" y="643863"/>
                </a:lnTo>
                <a:lnTo>
                  <a:pt x="3112855" y="482897"/>
                </a:lnTo>
                <a:lnTo>
                  <a:pt x="0" y="332999"/>
                </a:lnTo>
                <a:lnTo>
                  <a:pt x="5127" y="332169"/>
                </a:lnTo>
                <a:close/>
              </a:path>
            </a:pathLst>
          </a:cu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正方形/長方形 38"/>
          <p:cNvSpPr/>
          <p:nvPr/>
        </p:nvSpPr>
        <p:spPr>
          <a:xfrm>
            <a:off x="4661358" y="2599926"/>
            <a:ext cx="2522970" cy="646331"/>
          </a:xfrm>
          <a:prstGeom prst="rect">
            <a:avLst/>
          </a:prstGeom>
        </p:spPr>
        <p:txBody>
          <a:bodyPr wrap="square">
            <a:spAutoFit/>
          </a:bodyPr>
          <a:lstStyle/>
          <a:p>
            <a:r>
              <a:rPr lang="ja-JP" altLang="en-US" sz="1200" dirty="0">
                <a:solidFill>
                  <a:srgbClr val="0000FF"/>
                </a:solidFill>
                <a:latin typeface="メイリオ"/>
                <a:ea typeface="メイリオ"/>
                <a:cs typeface="メイリオ"/>
              </a:rPr>
              <a:t>モノの価値は、</a:t>
            </a:r>
            <a:endParaRPr lang="en-US" altLang="ja-JP" sz="1200" dirty="0">
              <a:solidFill>
                <a:srgbClr val="0000FF"/>
              </a:solidFill>
              <a:latin typeface="メイリオ"/>
              <a:ea typeface="メイリオ"/>
              <a:cs typeface="メイリオ"/>
            </a:endParaRPr>
          </a:p>
          <a:p>
            <a:r>
              <a:rPr lang="ja-JP" altLang="ja-JP" sz="1200" b="1" dirty="0">
                <a:solidFill>
                  <a:srgbClr val="0000FF"/>
                </a:solidFill>
                <a:latin typeface="メイリオ"/>
                <a:ea typeface="メイリオ"/>
                <a:cs typeface="メイリオ"/>
              </a:rPr>
              <a:t>ハードウェア</a:t>
            </a:r>
            <a:r>
              <a:rPr lang="ja-JP" altLang="ja-JP" sz="1200" dirty="0">
                <a:solidFill>
                  <a:srgbClr val="0000FF"/>
                </a:solidFill>
                <a:latin typeface="メイリオ"/>
                <a:ea typeface="メイリオ"/>
                <a:cs typeface="メイリオ"/>
              </a:rPr>
              <a:t>から</a:t>
            </a:r>
            <a:r>
              <a:rPr lang="ja-JP" altLang="ja-JP" sz="1200" b="1" dirty="0">
                <a:solidFill>
                  <a:srgbClr val="0000FF"/>
                </a:solidFill>
                <a:latin typeface="メイリオ"/>
                <a:ea typeface="メイリオ"/>
                <a:cs typeface="メイリオ"/>
              </a:rPr>
              <a:t>ソフトウェア</a:t>
            </a:r>
            <a:r>
              <a:rPr lang="ja-JP" altLang="ja-JP" sz="1200" dirty="0">
                <a:solidFill>
                  <a:srgbClr val="0000FF"/>
                </a:solidFill>
                <a:latin typeface="メイリオ"/>
                <a:ea typeface="メイリオ"/>
                <a:cs typeface="メイリオ"/>
              </a:rPr>
              <a:t>へ</a:t>
            </a:r>
            <a:endParaRPr lang="en-US" altLang="ja-JP" sz="1200" dirty="0">
              <a:solidFill>
                <a:srgbClr val="0000FF"/>
              </a:solidFill>
              <a:latin typeface="メイリオ"/>
              <a:ea typeface="メイリオ"/>
              <a:cs typeface="メイリオ"/>
            </a:endParaRPr>
          </a:p>
          <a:p>
            <a:r>
              <a:rPr lang="ja-JP" altLang="ja-JP" sz="1200" dirty="0">
                <a:solidFill>
                  <a:srgbClr val="0000FF"/>
                </a:solidFill>
                <a:latin typeface="メイリオ"/>
                <a:ea typeface="メイリオ"/>
                <a:cs typeface="メイリオ"/>
              </a:rPr>
              <a:t>そして</a:t>
            </a:r>
            <a:r>
              <a:rPr lang="ja-JP" altLang="ja-JP" sz="1200" b="1" dirty="0">
                <a:solidFill>
                  <a:srgbClr val="0000FF"/>
                </a:solidFill>
                <a:latin typeface="メイリオ"/>
                <a:ea typeface="メイリオ"/>
                <a:cs typeface="メイリオ"/>
              </a:rPr>
              <a:t>サービス</a:t>
            </a:r>
            <a:r>
              <a:rPr lang="ja-JP" altLang="ja-JP" sz="1200" dirty="0">
                <a:solidFill>
                  <a:srgbClr val="0000FF"/>
                </a:solidFill>
                <a:latin typeface="メイリオ"/>
                <a:ea typeface="メイリオ"/>
                <a:cs typeface="メイリオ"/>
              </a:rPr>
              <a:t>へとシフト</a:t>
            </a:r>
            <a:endParaRPr lang="ja-JP" altLang="en-US" sz="1200" dirty="0">
              <a:solidFill>
                <a:srgbClr val="0000FF"/>
              </a:solidFill>
              <a:latin typeface="メイリオ"/>
              <a:ea typeface="メイリオ"/>
              <a:cs typeface="メイリオ"/>
            </a:endParaRPr>
          </a:p>
        </p:txBody>
      </p:sp>
      <p:sp>
        <p:nvSpPr>
          <p:cNvPr id="40" name="テキスト ボックス 39"/>
          <p:cNvSpPr txBox="1"/>
          <p:nvPr/>
        </p:nvSpPr>
        <p:spPr>
          <a:xfrm>
            <a:off x="1043608" y="2637078"/>
            <a:ext cx="1584176" cy="430887"/>
          </a:xfrm>
          <a:prstGeom prst="rect">
            <a:avLst/>
          </a:prstGeom>
          <a:noFill/>
        </p:spPr>
        <p:txBody>
          <a:bodyPr wrap="square" rtlCol="0">
            <a:spAutoFit/>
          </a:bodyPr>
          <a:lstStyle/>
          <a:p>
            <a:pPr algn="ctr"/>
            <a:r>
              <a:rPr lang="ja-JP" altLang="en-US" sz="1400" dirty="0">
                <a:solidFill>
                  <a:srgbClr val="FFFFFF"/>
                </a:solidFill>
                <a:latin typeface="メイリオ"/>
                <a:ea typeface="メイリオ"/>
                <a:cs typeface="メイリオ"/>
              </a:rPr>
              <a:t>アナリティクス</a:t>
            </a:r>
            <a:endParaRPr lang="en-US" altLang="ja-JP" sz="1400" dirty="0">
              <a:solidFill>
                <a:srgbClr val="FFFFFF"/>
              </a:solidFill>
              <a:latin typeface="メイリオ"/>
              <a:ea typeface="メイリオ"/>
              <a:cs typeface="メイリオ"/>
            </a:endParaRPr>
          </a:p>
          <a:p>
            <a:pPr algn="ctr"/>
            <a:r>
              <a:rPr kumimoji="1" lang="ja-JP" altLang="en-US" sz="800" dirty="0">
                <a:solidFill>
                  <a:srgbClr val="FFFFFF"/>
                </a:solidFill>
                <a:latin typeface="メイリオ"/>
                <a:ea typeface="メイリオ"/>
                <a:cs typeface="メイリオ"/>
              </a:rPr>
              <a:t>人工知能＋シミュレーション</a:t>
            </a:r>
          </a:p>
        </p:txBody>
      </p:sp>
      <p:sp>
        <p:nvSpPr>
          <p:cNvPr id="41" name="テキスト ボックス 40"/>
          <p:cNvSpPr txBox="1"/>
          <p:nvPr/>
        </p:nvSpPr>
        <p:spPr>
          <a:xfrm>
            <a:off x="2699792" y="2636912"/>
            <a:ext cx="1728192" cy="430887"/>
          </a:xfrm>
          <a:prstGeom prst="rect">
            <a:avLst/>
          </a:prstGeom>
          <a:noFill/>
        </p:spPr>
        <p:txBody>
          <a:bodyPr wrap="square" rtlCol="0">
            <a:spAutoFit/>
          </a:bodyPr>
          <a:lstStyle/>
          <a:p>
            <a:pPr algn="ctr"/>
            <a:r>
              <a:rPr kumimoji="1" lang="ja-JP" altLang="en-US" sz="1400" dirty="0">
                <a:solidFill>
                  <a:srgbClr val="FFFFFF"/>
                </a:solidFill>
                <a:latin typeface="メイリオ"/>
                <a:ea typeface="メイリオ"/>
                <a:cs typeface="メイリオ"/>
              </a:rPr>
              <a:t>アプリケーション</a:t>
            </a:r>
          </a:p>
          <a:p>
            <a:pPr algn="ctr"/>
            <a:r>
              <a:rPr kumimoji="1" lang="ja-JP" altLang="en-US" sz="800" dirty="0">
                <a:solidFill>
                  <a:srgbClr val="FFFFFF"/>
                </a:solidFill>
                <a:latin typeface="メイリオ"/>
                <a:ea typeface="メイリオ"/>
                <a:cs typeface="メイリオ"/>
              </a:rPr>
              <a:t>クラウド・サービス</a:t>
            </a:r>
            <a:endParaRPr kumimoji="1" lang="en-US" altLang="ja-JP" sz="800" dirty="0">
              <a:solidFill>
                <a:srgbClr val="FFFFFF"/>
              </a:solidFill>
              <a:latin typeface="メイリオ"/>
              <a:ea typeface="メイリオ"/>
              <a:cs typeface="メイリオ"/>
            </a:endParaRPr>
          </a:p>
        </p:txBody>
      </p:sp>
      <p:sp>
        <p:nvSpPr>
          <p:cNvPr id="42" name="テキスト ボックス 41"/>
          <p:cNvSpPr txBox="1"/>
          <p:nvPr/>
        </p:nvSpPr>
        <p:spPr>
          <a:xfrm>
            <a:off x="1907704" y="3573596"/>
            <a:ext cx="1584176" cy="430887"/>
          </a:xfrm>
          <a:prstGeom prst="rect">
            <a:avLst/>
          </a:prstGeom>
          <a:noFill/>
        </p:spPr>
        <p:txBody>
          <a:bodyPr wrap="square" rtlCol="0">
            <a:spAutoFit/>
          </a:bodyPr>
          <a:lstStyle/>
          <a:p>
            <a:pPr algn="ctr"/>
            <a:r>
              <a:rPr kumimoji="1" lang="ja-JP" altLang="en-US" sz="1400" dirty="0">
                <a:solidFill>
                  <a:srgbClr val="FFFFFF"/>
                </a:solidFill>
                <a:latin typeface="メイリオ"/>
                <a:ea typeface="メイリオ"/>
                <a:cs typeface="メイリオ"/>
              </a:rPr>
              <a:t>ビッグデータ</a:t>
            </a:r>
            <a:endParaRPr kumimoji="1" lang="en-US" altLang="ja-JP" sz="1400" dirty="0">
              <a:solidFill>
                <a:srgbClr val="FFFFFF"/>
              </a:solidFill>
              <a:latin typeface="メイリオ"/>
              <a:ea typeface="メイリオ"/>
              <a:cs typeface="メイリオ"/>
            </a:endParaRPr>
          </a:p>
          <a:p>
            <a:pPr algn="ctr"/>
            <a:r>
              <a:rPr lang="ja-JP" altLang="en-US" sz="800" dirty="0">
                <a:solidFill>
                  <a:srgbClr val="FFFFFF"/>
                </a:solidFill>
                <a:latin typeface="メイリオ"/>
                <a:ea typeface="メイリオ"/>
                <a:cs typeface="メイリオ"/>
              </a:rPr>
              <a:t>現実世界のデジタルコピー</a:t>
            </a:r>
            <a:endParaRPr kumimoji="1" lang="ja-JP" altLang="en-US" sz="800" dirty="0">
              <a:solidFill>
                <a:srgbClr val="FFFFFF"/>
              </a:solidFill>
              <a:latin typeface="メイリオ"/>
              <a:ea typeface="メイリオ"/>
              <a:cs typeface="メイリオ"/>
            </a:endParaRPr>
          </a:p>
        </p:txBody>
      </p:sp>
      <p:sp>
        <p:nvSpPr>
          <p:cNvPr id="43" name="テキスト ボックス 42"/>
          <p:cNvSpPr txBox="1"/>
          <p:nvPr/>
        </p:nvSpPr>
        <p:spPr>
          <a:xfrm>
            <a:off x="1043608" y="4321607"/>
            <a:ext cx="3312368" cy="430887"/>
          </a:xfrm>
          <a:prstGeom prst="rect">
            <a:avLst/>
          </a:prstGeom>
          <a:noFill/>
        </p:spPr>
        <p:txBody>
          <a:bodyPr wrap="square" rtlCol="0">
            <a:spAutoFit/>
          </a:bodyPr>
          <a:lstStyle/>
          <a:p>
            <a:pPr algn="ctr"/>
            <a:r>
              <a:rPr lang="ja-JP" altLang="en-US" sz="800" dirty="0">
                <a:solidFill>
                  <a:srgbClr val="FFFFFF"/>
                </a:solidFill>
                <a:latin typeface="メイリオ"/>
                <a:ea typeface="メイリオ"/>
                <a:cs typeface="メイリオ"/>
              </a:rPr>
              <a:t>現実世界のデジタルデータ化</a:t>
            </a:r>
            <a:endParaRPr lang="en-US" altLang="ja-JP" sz="800" dirty="0">
              <a:solidFill>
                <a:srgbClr val="FFFFFF"/>
              </a:solidFill>
              <a:latin typeface="メイリオ"/>
              <a:ea typeface="メイリオ"/>
              <a:cs typeface="メイリオ"/>
            </a:endParaRPr>
          </a:p>
          <a:p>
            <a:pPr algn="ctr"/>
            <a:r>
              <a:rPr lang="en-US" altLang="ja-JP" sz="1400" dirty="0" err="1">
                <a:solidFill>
                  <a:srgbClr val="FFFFFF"/>
                </a:solidFill>
                <a:latin typeface="メイリオ"/>
                <a:ea typeface="メイリオ"/>
                <a:cs typeface="メイリオ"/>
              </a:rPr>
              <a:t>IoT</a:t>
            </a:r>
            <a:endParaRPr kumimoji="1" lang="ja-JP" altLang="en-US" sz="800" dirty="0">
              <a:solidFill>
                <a:srgbClr val="FFFFFF"/>
              </a:solidFill>
              <a:latin typeface="メイリオ"/>
              <a:ea typeface="メイリオ"/>
              <a:cs typeface="メイリオ"/>
            </a:endParaRPr>
          </a:p>
        </p:txBody>
      </p:sp>
      <p:sp>
        <p:nvSpPr>
          <p:cNvPr id="44" name="右カーブ矢印 43"/>
          <p:cNvSpPr/>
          <p:nvPr/>
        </p:nvSpPr>
        <p:spPr>
          <a:xfrm rot="10800000">
            <a:off x="1475656" y="3159287"/>
            <a:ext cx="576064" cy="1090610"/>
          </a:xfrm>
          <a:prstGeom prst="curved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右矢印 45"/>
          <p:cNvSpPr/>
          <p:nvPr/>
        </p:nvSpPr>
        <p:spPr>
          <a:xfrm>
            <a:off x="2411760" y="3006646"/>
            <a:ext cx="568935" cy="227303"/>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テキスト ボックス 46"/>
          <p:cNvSpPr txBox="1"/>
          <p:nvPr/>
        </p:nvSpPr>
        <p:spPr>
          <a:xfrm>
            <a:off x="812403" y="1959223"/>
            <a:ext cx="3744416" cy="461665"/>
          </a:xfrm>
          <a:prstGeom prst="rect">
            <a:avLst/>
          </a:prstGeom>
          <a:noFill/>
        </p:spPr>
        <p:txBody>
          <a:bodyPr wrap="square" rtlCol="0">
            <a:spAutoFit/>
          </a:bodyPr>
          <a:lstStyle/>
          <a:p>
            <a:pPr algn="ctr"/>
            <a:r>
              <a:rPr kumimoji="1" lang="en-US" altLang="ja-JP" sz="2400" dirty="0">
                <a:solidFill>
                  <a:srgbClr val="800000"/>
                </a:solidFill>
                <a:latin typeface="メイリオ"/>
                <a:ea typeface="メイリオ"/>
                <a:cs typeface="メイリオ"/>
              </a:rPr>
              <a:t>CPS</a:t>
            </a:r>
            <a:r>
              <a:rPr lang="ja-JP" altLang="en-US" sz="2400" dirty="0">
                <a:solidFill>
                  <a:srgbClr val="800000"/>
                </a:solidFill>
                <a:latin typeface="メイリオ"/>
                <a:ea typeface="メイリオ"/>
                <a:cs typeface="メイリオ"/>
              </a:rPr>
              <a:t>社会の実現</a:t>
            </a:r>
            <a:endParaRPr kumimoji="1" lang="ja-JP" altLang="en-US" sz="2400" dirty="0">
              <a:solidFill>
                <a:srgbClr val="800000"/>
              </a:solidFill>
              <a:latin typeface="メイリオ"/>
              <a:ea typeface="メイリオ"/>
              <a:cs typeface="メイリオ"/>
            </a:endParaRPr>
          </a:p>
        </p:txBody>
      </p:sp>
      <p:sp>
        <p:nvSpPr>
          <p:cNvPr id="48" name="テキスト ボックス 47"/>
          <p:cNvSpPr txBox="1"/>
          <p:nvPr/>
        </p:nvSpPr>
        <p:spPr>
          <a:xfrm>
            <a:off x="4567717" y="1959223"/>
            <a:ext cx="3744416" cy="461665"/>
          </a:xfrm>
          <a:prstGeom prst="rect">
            <a:avLst/>
          </a:prstGeom>
          <a:noFill/>
        </p:spPr>
        <p:txBody>
          <a:bodyPr wrap="square" rtlCol="0">
            <a:spAutoFit/>
          </a:bodyPr>
          <a:lstStyle/>
          <a:p>
            <a:pPr algn="ctr"/>
            <a:r>
              <a:rPr kumimoji="1" lang="ja-JP" altLang="en-US" sz="2400" dirty="0">
                <a:solidFill>
                  <a:srgbClr val="0000FF"/>
                </a:solidFill>
                <a:latin typeface="メイリオ"/>
                <a:ea typeface="メイリオ"/>
                <a:cs typeface="メイリオ"/>
              </a:rPr>
              <a:t>「モノ」のサービス化</a:t>
            </a:r>
          </a:p>
        </p:txBody>
      </p:sp>
      <p:grpSp>
        <p:nvGrpSpPr>
          <p:cNvPr id="20" name="図形グループ 19"/>
          <p:cNvGrpSpPr/>
          <p:nvPr/>
        </p:nvGrpSpPr>
        <p:grpSpPr>
          <a:xfrm>
            <a:off x="6804248" y="4580534"/>
            <a:ext cx="432049" cy="288626"/>
            <a:chOff x="7452319" y="3789040"/>
            <a:chExt cx="1064103" cy="576064"/>
          </a:xfrm>
        </p:grpSpPr>
        <p:sp>
          <p:nvSpPr>
            <p:cNvPr id="18" name="正方形/長方形 17"/>
            <p:cNvSpPr/>
            <p:nvPr/>
          </p:nvSpPr>
          <p:spPr>
            <a:xfrm>
              <a:off x="7452319" y="3789040"/>
              <a:ext cx="1064103" cy="57606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ltLang="ja-JP" sz="800" dirty="0">
                <a:solidFill>
                  <a:srgbClr val="FFFFFF"/>
                </a:solidFill>
                <a:latin typeface="メイリオ"/>
                <a:ea typeface="メイリオ"/>
                <a:cs typeface="メイリオ"/>
              </a:endParaRPr>
            </a:p>
            <a:p>
              <a:pPr algn="ctr"/>
              <a:endParaRPr kumimoji="1" lang="en-US" altLang="ja-JP" sz="800" dirty="0">
                <a:solidFill>
                  <a:srgbClr val="FFFFFF"/>
                </a:solidFill>
                <a:latin typeface="メイリオ"/>
                <a:ea typeface="メイリオ"/>
                <a:cs typeface="メイリオ"/>
              </a:endParaRPr>
            </a:p>
            <a:p>
              <a:pPr algn="ctr"/>
              <a:endParaRPr lang="en-US" altLang="ja-JP" sz="800" dirty="0">
                <a:solidFill>
                  <a:srgbClr val="FFFFFF"/>
                </a:solidFill>
                <a:latin typeface="メイリオ"/>
                <a:ea typeface="メイリオ"/>
                <a:cs typeface="メイリオ"/>
              </a:endParaRPr>
            </a:p>
            <a:p>
              <a:pPr algn="ctr"/>
              <a:endParaRPr kumimoji="1" lang="ja-JP" altLang="en-US" sz="800" dirty="0">
                <a:solidFill>
                  <a:srgbClr val="FFFFFF"/>
                </a:solidFill>
                <a:latin typeface="メイリオ"/>
                <a:ea typeface="メイリオ"/>
                <a:cs typeface="メイリオ"/>
              </a:endParaRPr>
            </a:p>
          </p:txBody>
        </p:sp>
        <p:sp>
          <p:nvSpPr>
            <p:cNvPr id="19" name="正方形/長方形 18"/>
            <p:cNvSpPr/>
            <p:nvPr/>
          </p:nvSpPr>
          <p:spPr>
            <a:xfrm>
              <a:off x="7596336" y="4005064"/>
              <a:ext cx="792088" cy="28862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800" dirty="0">
                <a:solidFill>
                  <a:srgbClr val="FFFFFF"/>
                </a:solidFill>
                <a:latin typeface="メイリオ"/>
                <a:ea typeface="メイリオ"/>
                <a:cs typeface="メイリオ"/>
              </a:endParaRPr>
            </a:p>
          </p:txBody>
        </p:sp>
      </p:grpSp>
      <p:grpSp>
        <p:nvGrpSpPr>
          <p:cNvPr id="21" name="図形グループ 20"/>
          <p:cNvGrpSpPr/>
          <p:nvPr/>
        </p:nvGrpSpPr>
        <p:grpSpPr>
          <a:xfrm>
            <a:off x="7249830" y="4580534"/>
            <a:ext cx="432049" cy="288626"/>
            <a:chOff x="7452319" y="3789040"/>
            <a:chExt cx="1064103" cy="576064"/>
          </a:xfrm>
        </p:grpSpPr>
        <p:sp>
          <p:nvSpPr>
            <p:cNvPr id="22" name="正方形/長方形 21"/>
            <p:cNvSpPr/>
            <p:nvPr/>
          </p:nvSpPr>
          <p:spPr>
            <a:xfrm>
              <a:off x="7452319" y="3789040"/>
              <a:ext cx="1064103" cy="57606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ltLang="ja-JP" sz="800" dirty="0">
                <a:solidFill>
                  <a:srgbClr val="FFFFFF"/>
                </a:solidFill>
                <a:latin typeface="メイリオ"/>
                <a:ea typeface="メイリオ"/>
                <a:cs typeface="メイリオ"/>
              </a:endParaRPr>
            </a:p>
            <a:p>
              <a:pPr algn="ctr"/>
              <a:endParaRPr kumimoji="1" lang="en-US" altLang="ja-JP" sz="800" dirty="0">
                <a:solidFill>
                  <a:srgbClr val="FFFFFF"/>
                </a:solidFill>
                <a:latin typeface="メイリオ"/>
                <a:ea typeface="メイリオ"/>
                <a:cs typeface="メイリオ"/>
              </a:endParaRPr>
            </a:p>
            <a:p>
              <a:pPr algn="ctr"/>
              <a:endParaRPr lang="en-US" altLang="ja-JP" sz="800" dirty="0">
                <a:solidFill>
                  <a:srgbClr val="FFFFFF"/>
                </a:solidFill>
                <a:latin typeface="メイリオ"/>
                <a:ea typeface="メイリオ"/>
                <a:cs typeface="メイリオ"/>
              </a:endParaRPr>
            </a:p>
            <a:p>
              <a:pPr algn="ctr"/>
              <a:endParaRPr kumimoji="1" lang="ja-JP" altLang="en-US" sz="800" dirty="0">
                <a:solidFill>
                  <a:srgbClr val="FFFFFF"/>
                </a:solidFill>
                <a:latin typeface="メイリオ"/>
                <a:ea typeface="メイリオ"/>
                <a:cs typeface="メイリオ"/>
              </a:endParaRPr>
            </a:p>
          </p:txBody>
        </p:sp>
        <p:sp>
          <p:nvSpPr>
            <p:cNvPr id="23" name="正方形/長方形 22"/>
            <p:cNvSpPr/>
            <p:nvPr/>
          </p:nvSpPr>
          <p:spPr>
            <a:xfrm>
              <a:off x="7596336" y="4005064"/>
              <a:ext cx="792088" cy="28862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800" dirty="0">
                <a:solidFill>
                  <a:srgbClr val="FFFFFF"/>
                </a:solidFill>
                <a:latin typeface="メイリオ"/>
                <a:ea typeface="メイリオ"/>
                <a:cs typeface="メイリオ"/>
              </a:endParaRPr>
            </a:p>
          </p:txBody>
        </p:sp>
      </p:grpSp>
      <p:grpSp>
        <p:nvGrpSpPr>
          <p:cNvPr id="24" name="図形グループ 23"/>
          <p:cNvGrpSpPr/>
          <p:nvPr/>
        </p:nvGrpSpPr>
        <p:grpSpPr>
          <a:xfrm>
            <a:off x="7701915" y="4580533"/>
            <a:ext cx="432049" cy="288626"/>
            <a:chOff x="7452319" y="3789040"/>
            <a:chExt cx="1064103" cy="576064"/>
          </a:xfrm>
        </p:grpSpPr>
        <p:sp>
          <p:nvSpPr>
            <p:cNvPr id="25" name="正方形/長方形 24"/>
            <p:cNvSpPr/>
            <p:nvPr/>
          </p:nvSpPr>
          <p:spPr>
            <a:xfrm>
              <a:off x="7452319" y="3789040"/>
              <a:ext cx="1064103" cy="57606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ltLang="ja-JP" sz="800" dirty="0">
                <a:solidFill>
                  <a:srgbClr val="FFFFFF"/>
                </a:solidFill>
                <a:latin typeface="メイリオ"/>
                <a:ea typeface="メイリオ"/>
                <a:cs typeface="メイリオ"/>
              </a:endParaRPr>
            </a:p>
            <a:p>
              <a:pPr algn="ctr"/>
              <a:endParaRPr kumimoji="1" lang="en-US" altLang="ja-JP" sz="800" dirty="0">
                <a:solidFill>
                  <a:srgbClr val="FFFFFF"/>
                </a:solidFill>
                <a:latin typeface="メイリオ"/>
                <a:ea typeface="メイリオ"/>
                <a:cs typeface="メイリオ"/>
              </a:endParaRPr>
            </a:p>
            <a:p>
              <a:pPr algn="ctr"/>
              <a:endParaRPr lang="en-US" altLang="ja-JP" sz="800" dirty="0">
                <a:solidFill>
                  <a:srgbClr val="FFFFFF"/>
                </a:solidFill>
                <a:latin typeface="メイリオ"/>
                <a:ea typeface="メイリオ"/>
                <a:cs typeface="メイリオ"/>
              </a:endParaRPr>
            </a:p>
            <a:p>
              <a:pPr algn="ctr"/>
              <a:endParaRPr kumimoji="1" lang="ja-JP" altLang="en-US" sz="800" dirty="0">
                <a:solidFill>
                  <a:srgbClr val="FFFFFF"/>
                </a:solidFill>
                <a:latin typeface="メイリオ"/>
                <a:ea typeface="メイリオ"/>
                <a:cs typeface="メイリオ"/>
              </a:endParaRPr>
            </a:p>
          </p:txBody>
        </p:sp>
        <p:sp>
          <p:nvSpPr>
            <p:cNvPr id="26" name="正方形/長方形 25"/>
            <p:cNvSpPr/>
            <p:nvPr/>
          </p:nvSpPr>
          <p:spPr>
            <a:xfrm>
              <a:off x="7596336" y="4005064"/>
              <a:ext cx="792088" cy="28862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800" dirty="0">
                <a:solidFill>
                  <a:srgbClr val="FFFFFF"/>
                </a:solidFill>
                <a:latin typeface="メイリオ"/>
                <a:ea typeface="メイリオ"/>
                <a:cs typeface="メイリオ"/>
              </a:endParaRPr>
            </a:p>
          </p:txBody>
        </p:sp>
      </p:grpSp>
      <p:sp>
        <p:nvSpPr>
          <p:cNvPr id="34" name="角丸四角形 33"/>
          <p:cNvSpPr/>
          <p:nvPr/>
        </p:nvSpPr>
        <p:spPr>
          <a:xfrm>
            <a:off x="6804248" y="4314256"/>
            <a:ext cx="1329716" cy="186336"/>
          </a:xfrm>
          <a:prstGeom prst="roundRect">
            <a:avLst>
              <a:gd name="adj" fmla="val 50000"/>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chemeClr val="bg1"/>
                </a:solidFill>
                <a:latin typeface="メイリオ"/>
                <a:ea typeface="メイリオ"/>
                <a:cs typeface="メイリオ"/>
              </a:rPr>
              <a:t>インターネット</a:t>
            </a:r>
          </a:p>
        </p:txBody>
      </p:sp>
      <p:sp>
        <p:nvSpPr>
          <p:cNvPr id="36" name="テキスト ボックス 35"/>
          <p:cNvSpPr txBox="1"/>
          <p:nvPr/>
        </p:nvSpPr>
        <p:spPr>
          <a:xfrm>
            <a:off x="6920388" y="3861048"/>
            <a:ext cx="1107996" cy="215444"/>
          </a:xfrm>
          <a:prstGeom prst="rect">
            <a:avLst/>
          </a:prstGeom>
          <a:noFill/>
        </p:spPr>
        <p:txBody>
          <a:bodyPr wrap="none" rtlCol="0">
            <a:spAutoFit/>
          </a:bodyPr>
          <a:lstStyle/>
          <a:p>
            <a:r>
              <a:rPr kumimoji="1" lang="ja-JP" altLang="en-US" sz="800" dirty="0">
                <a:solidFill>
                  <a:schemeClr val="bg1"/>
                </a:solidFill>
                <a:latin typeface="メイリオ"/>
                <a:ea typeface="メイリオ"/>
                <a:cs typeface="メイリオ"/>
              </a:rPr>
              <a:t>クラウド・サービス</a:t>
            </a:r>
          </a:p>
        </p:txBody>
      </p:sp>
      <p:sp>
        <p:nvSpPr>
          <p:cNvPr id="6" name="正方形/長方形 5"/>
          <p:cNvSpPr/>
          <p:nvPr/>
        </p:nvSpPr>
        <p:spPr>
          <a:xfrm>
            <a:off x="840461" y="6165304"/>
            <a:ext cx="1618302" cy="215444"/>
          </a:xfrm>
          <a:prstGeom prst="rect">
            <a:avLst/>
          </a:prstGeom>
        </p:spPr>
        <p:txBody>
          <a:bodyPr wrap="none">
            <a:spAutoFit/>
          </a:bodyPr>
          <a:lstStyle/>
          <a:p>
            <a:r>
              <a:rPr lang="en-US" altLang="ja-JP" sz="800" dirty="0">
                <a:solidFill>
                  <a:srgbClr val="800000"/>
                </a:solidFill>
                <a:latin typeface="メイリオ"/>
                <a:ea typeface="メイリオ"/>
                <a:cs typeface="メイリオ"/>
              </a:rPr>
              <a:t>CPS</a:t>
            </a:r>
            <a:r>
              <a:rPr lang="ja-JP" altLang="en-US" sz="800" dirty="0">
                <a:solidFill>
                  <a:srgbClr val="800000"/>
                </a:solidFill>
                <a:latin typeface="メイリオ"/>
                <a:ea typeface="メイリオ"/>
                <a:cs typeface="メイリオ"/>
              </a:rPr>
              <a:t>：</a:t>
            </a:r>
            <a:r>
              <a:rPr lang="en-US" altLang="ja-JP" sz="800" dirty="0">
                <a:solidFill>
                  <a:srgbClr val="800000"/>
                </a:solidFill>
                <a:latin typeface="メイリオ"/>
                <a:ea typeface="メイリオ"/>
                <a:cs typeface="メイリオ"/>
              </a:rPr>
              <a:t>Cyber-Physical System</a:t>
            </a:r>
            <a:endParaRPr lang="ja-JP" altLang="en-US" sz="800" dirty="0">
              <a:solidFill>
                <a:srgbClr val="800000"/>
              </a:solidFill>
              <a:latin typeface="メイリオ"/>
              <a:ea typeface="メイリオ"/>
              <a:cs typeface="メイリオ"/>
            </a:endParaRPr>
          </a:p>
        </p:txBody>
      </p:sp>
      <p:sp>
        <p:nvSpPr>
          <p:cNvPr id="51" name="右矢印 50"/>
          <p:cNvSpPr/>
          <p:nvPr/>
        </p:nvSpPr>
        <p:spPr>
          <a:xfrm rot="5400000">
            <a:off x="3140714" y="3590939"/>
            <a:ext cx="1090610" cy="227303"/>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067156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正方形/長方形 303"/>
          <p:cNvSpPr/>
          <p:nvPr/>
        </p:nvSpPr>
        <p:spPr>
          <a:xfrm>
            <a:off x="430337" y="880998"/>
            <a:ext cx="8272728" cy="2530979"/>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05" name="正方形/長方形 304"/>
          <p:cNvSpPr/>
          <p:nvPr/>
        </p:nvSpPr>
        <p:spPr>
          <a:xfrm>
            <a:off x="435636" y="3925287"/>
            <a:ext cx="8272728" cy="2570301"/>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6" name="テキスト ボックス 305"/>
          <p:cNvSpPr txBox="1"/>
          <p:nvPr/>
        </p:nvSpPr>
        <p:spPr>
          <a:xfrm>
            <a:off x="434049" y="995535"/>
            <a:ext cx="1414939" cy="584775"/>
          </a:xfrm>
          <a:prstGeom prst="rect">
            <a:avLst/>
          </a:prstGeom>
          <a:noFill/>
        </p:spPr>
        <p:txBody>
          <a:bodyPr wrap="none" rtlCol="0">
            <a:spAutoFit/>
          </a:bodyPr>
          <a:lstStyle/>
          <a:p>
            <a:pPr algn="ctr"/>
            <a:r>
              <a:rPr lang="ja-JP" altLang="en-US" sz="2000" dirty="0">
                <a:solidFill>
                  <a:srgbClr val="0000FF"/>
                </a:solidFill>
                <a:latin typeface="Meiryo" charset="-128"/>
                <a:ea typeface="Meiryo" charset="-128"/>
                <a:cs typeface="Meiryo" charset="-128"/>
              </a:rPr>
              <a:t>電脳世界</a:t>
            </a:r>
            <a:endParaRPr lang="en-US" altLang="ja-JP" sz="2000" dirty="0">
              <a:solidFill>
                <a:srgbClr val="0000FF"/>
              </a:solidFill>
              <a:latin typeface="Meiryo" charset="-128"/>
              <a:ea typeface="Meiryo" charset="-128"/>
              <a:cs typeface="Meiryo" charset="-128"/>
            </a:endParaRPr>
          </a:p>
          <a:p>
            <a:pPr algn="ctr"/>
            <a:r>
              <a:rPr lang="ja-JP" altLang="en-US" sz="1200" dirty="0">
                <a:solidFill>
                  <a:srgbClr val="0000FF"/>
                </a:solidFill>
                <a:latin typeface="Meiryo" charset="-128"/>
                <a:ea typeface="Meiryo" charset="-128"/>
                <a:cs typeface="Meiryo" charset="-128"/>
              </a:rPr>
              <a:t>（</a:t>
            </a:r>
            <a:r>
              <a:rPr lang="en-US" altLang="ja-JP" sz="1200" dirty="0">
                <a:solidFill>
                  <a:srgbClr val="0000FF"/>
                </a:solidFill>
                <a:latin typeface="Meiryo" charset="-128"/>
                <a:ea typeface="Meiryo" charset="-128"/>
                <a:cs typeface="Meiryo" charset="-128"/>
              </a:rPr>
              <a:t>Cyber World</a:t>
            </a:r>
            <a:r>
              <a:rPr lang="ja-JP" altLang="en-US" sz="1200" dirty="0">
                <a:solidFill>
                  <a:srgbClr val="0000FF"/>
                </a:solidFill>
                <a:latin typeface="Meiryo" charset="-128"/>
                <a:ea typeface="Meiryo" charset="-128"/>
                <a:cs typeface="Meiryo" charset="-128"/>
              </a:rPr>
              <a:t>）</a:t>
            </a:r>
            <a:endParaRPr kumimoji="1" lang="ja-JP" altLang="en-US" sz="1200" dirty="0">
              <a:solidFill>
                <a:srgbClr val="0000FF"/>
              </a:solidFill>
              <a:latin typeface="Meiryo" charset="-128"/>
              <a:ea typeface="Meiryo" charset="-128"/>
              <a:cs typeface="Meiryo" charset="-128"/>
            </a:endParaRPr>
          </a:p>
        </p:txBody>
      </p:sp>
      <p:sp>
        <p:nvSpPr>
          <p:cNvPr id="307" name="テキスト ボックス 306"/>
          <p:cNvSpPr txBox="1"/>
          <p:nvPr/>
        </p:nvSpPr>
        <p:spPr>
          <a:xfrm>
            <a:off x="430337" y="5864694"/>
            <a:ext cx="1572418" cy="584775"/>
          </a:xfrm>
          <a:prstGeom prst="rect">
            <a:avLst/>
          </a:prstGeom>
          <a:noFill/>
        </p:spPr>
        <p:txBody>
          <a:bodyPr wrap="none" rtlCol="0">
            <a:spAutoFit/>
          </a:bodyPr>
          <a:lstStyle/>
          <a:p>
            <a:pPr algn="ctr"/>
            <a:r>
              <a:rPr kumimoji="1" lang="ja-JP" altLang="en-US" sz="2000" dirty="0">
                <a:solidFill>
                  <a:srgbClr val="008000"/>
                </a:solidFill>
                <a:latin typeface="Meiryo" charset="-128"/>
                <a:ea typeface="Meiryo" charset="-128"/>
                <a:cs typeface="Meiryo" charset="-128"/>
              </a:rPr>
              <a:t>現実世界</a:t>
            </a:r>
            <a:endParaRPr kumimoji="1" lang="en-US" altLang="ja-JP" sz="2000" dirty="0">
              <a:solidFill>
                <a:srgbClr val="008000"/>
              </a:solidFill>
              <a:latin typeface="Meiryo" charset="-128"/>
              <a:ea typeface="Meiryo" charset="-128"/>
              <a:cs typeface="Meiryo" charset="-128"/>
            </a:endParaRPr>
          </a:p>
          <a:p>
            <a:pPr algn="ctr"/>
            <a:r>
              <a:rPr kumimoji="1" lang="ja-JP" altLang="en-US" sz="1200" dirty="0">
                <a:solidFill>
                  <a:srgbClr val="008000"/>
                </a:solidFill>
                <a:latin typeface="Meiryo" charset="-128"/>
                <a:ea typeface="Meiryo" charset="-128"/>
                <a:cs typeface="Meiryo" charset="-128"/>
              </a:rPr>
              <a:t>（</a:t>
            </a:r>
            <a:r>
              <a:rPr kumimoji="1" lang="en-US" altLang="ja-JP" sz="1200" dirty="0">
                <a:solidFill>
                  <a:srgbClr val="008000"/>
                </a:solidFill>
                <a:latin typeface="Meiryo" charset="-128"/>
                <a:ea typeface="Meiryo" charset="-128"/>
                <a:cs typeface="Meiryo" charset="-128"/>
              </a:rPr>
              <a:t>Physical World</a:t>
            </a:r>
            <a:r>
              <a:rPr kumimoji="1" lang="ja-JP" altLang="en-US" sz="1200" dirty="0">
                <a:solidFill>
                  <a:srgbClr val="008000"/>
                </a:solidFill>
                <a:latin typeface="Meiryo" charset="-128"/>
                <a:ea typeface="Meiryo" charset="-128"/>
                <a:cs typeface="Meiryo" charset="-128"/>
              </a:rPr>
              <a:t>）</a:t>
            </a:r>
          </a:p>
        </p:txBody>
      </p:sp>
      <p:sp>
        <p:nvSpPr>
          <p:cNvPr id="2" name="タイトル 1"/>
          <p:cNvSpPr>
            <a:spLocks noGrp="1"/>
          </p:cNvSpPr>
          <p:nvPr>
            <p:ph type="title"/>
          </p:nvPr>
        </p:nvSpPr>
        <p:spPr/>
        <p:txBody>
          <a:bodyPr/>
          <a:lstStyle/>
          <a:p>
            <a:r>
              <a:rPr lang="ja-JP" altLang="en-US" dirty="0"/>
              <a:t>デジタル・コピー／デジタルツイン</a:t>
            </a:r>
            <a:endParaRPr kumimoji="1" lang="ja-JP" altLang="en-US" dirty="0"/>
          </a:p>
        </p:txBody>
      </p:sp>
      <p:sp>
        <p:nvSpPr>
          <p:cNvPr id="3" name="スライド番号プレースホルダー 2"/>
          <p:cNvSpPr>
            <a:spLocks noGrp="1"/>
          </p:cNvSpPr>
          <p:nvPr>
            <p:ph type="sldNum" sz="quarter" idx="12"/>
          </p:nvPr>
        </p:nvSpPr>
        <p:spPr>
          <a:xfrm>
            <a:off x="6844206" y="6660754"/>
            <a:ext cx="2133600" cy="217800"/>
          </a:xfrm>
        </p:spPr>
        <p:txBody>
          <a:bodyPr/>
          <a:lstStyle/>
          <a:p>
            <a:fld id="{8FF8CC5D-A65D-5946-99B5-645367A967AD}" type="slidenum">
              <a:rPr kumimoji="1" lang="ja-JP" altLang="en-US" smtClean="0"/>
              <a:t>11</a:t>
            </a:fld>
            <a:endParaRPr kumimoji="1" lang="ja-JP" altLang="en-US"/>
          </a:p>
        </p:txBody>
      </p:sp>
      <p:pic>
        <p:nvPicPr>
          <p:cNvPr id="11" name="図 10"/>
          <p:cNvPicPr>
            <a:picLocks noChangeAspect="1"/>
          </p:cNvPicPr>
          <p:nvPr/>
        </p:nvPicPr>
        <p:blipFill>
          <a:blip r:embed="rId3">
            <a:duotone>
              <a:schemeClr val="accent1">
                <a:shade val="45000"/>
                <a:satMod val="135000"/>
              </a:schemeClr>
              <a:prstClr val="white"/>
            </a:duotone>
          </a:blip>
          <a:stretch>
            <a:fillRect/>
          </a:stretch>
        </p:blipFill>
        <p:spPr>
          <a:xfrm flipH="1">
            <a:off x="3564690" y="1179745"/>
            <a:ext cx="2001078" cy="2001078"/>
          </a:xfrm>
          <a:prstGeom prst="rect">
            <a:avLst/>
          </a:prstGeom>
        </p:spPr>
      </p:pic>
      <p:pic>
        <p:nvPicPr>
          <p:cNvPr id="298" name="図 297"/>
          <p:cNvPicPr>
            <a:picLocks noChangeAspect="1"/>
          </p:cNvPicPr>
          <p:nvPr/>
        </p:nvPicPr>
        <p:blipFill>
          <a:blip r:embed="rId3"/>
          <a:stretch>
            <a:fillRect/>
          </a:stretch>
        </p:blipFill>
        <p:spPr>
          <a:xfrm flipH="1">
            <a:off x="3571461" y="4194313"/>
            <a:ext cx="2001078" cy="2001078"/>
          </a:xfrm>
          <a:prstGeom prst="rect">
            <a:avLst/>
          </a:prstGeom>
        </p:spPr>
      </p:pic>
      <p:sp>
        <p:nvSpPr>
          <p:cNvPr id="17" name="U ターン矢印 16"/>
          <p:cNvSpPr/>
          <p:nvPr/>
        </p:nvSpPr>
        <p:spPr>
          <a:xfrm rot="5400000">
            <a:off x="4815646" y="2887226"/>
            <a:ext cx="3584712" cy="2067339"/>
          </a:xfrm>
          <a:prstGeom prst="uturnArrow">
            <a:avLst>
              <a:gd name="adj1" fmla="val 25641"/>
              <a:gd name="adj2" fmla="val 25000"/>
              <a:gd name="adj3" fmla="val 25000"/>
              <a:gd name="adj4" fmla="val 43750"/>
              <a:gd name="adj5" fmla="val 100000"/>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9" name="U ターン矢印 298"/>
          <p:cNvSpPr/>
          <p:nvPr/>
        </p:nvSpPr>
        <p:spPr>
          <a:xfrm rot="16200000">
            <a:off x="743641" y="2642136"/>
            <a:ext cx="3584712" cy="2067339"/>
          </a:xfrm>
          <a:prstGeom prst="uturnArrow">
            <a:avLst>
              <a:gd name="adj1" fmla="val 25641"/>
              <a:gd name="adj2" fmla="val 25000"/>
              <a:gd name="adj3" fmla="val 25000"/>
              <a:gd name="adj4" fmla="val 43750"/>
              <a:gd name="adj5" fmla="val 100000"/>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円柱 15"/>
          <p:cNvSpPr/>
          <p:nvPr/>
        </p:nvSpPr>
        <p:spPr>
          <a:xfrm>
            <a:off x="1080361" y="1883450"/>
            <a:ext cx="1537253" cy="1250690"/>
          </a:xfrm>
          <a:prstGeom prst="can">
            <a:avLst/>
          </a:prstGeom>
          <a:solidFill>
            <a:srgbClr val="984807">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02" name="図 301" descr="brain-illustration-1940x900_35269.jpg"/>
          <p:cNvPicPr>
            <a:picLocks noChangeAspect="1"/>
          </p:cNvPicPr>
          <p:nvPr/>
        </p:nvPicPr>
        <p:blipFill>
          <a:blip r:embed="rId4" cstate="print">
            <a:clrChange>
              <a:clrFrom>
                <a:srgbClr val="FFEBCF"/>
              </a:clrFrom>
              <a:clrTo>
                <a:srgbClr val="FFEBC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878317" y="1802765"/>
            <a:ext cx="2901315" cy="1399222"/>
          </a:xfrm>
          <a:prstGeom prst="rect">
            <a:avLst/>
          </a:prstGeom>
        </p:spPr>
      </p:pic>
      <p:sp>
        <p:nvSpPr>
          <p:cNvPr id="18" name="テキスト ボックス 17"/>
          <p:cNvSpPr txBox="1"/>
          <p:nvPr/>
        </p:nvSpPr>
        <p:spPr>
          <a:xfrm>
            <a:off x="1072327" y="2434445"/>
            <a:ext cx="1569660" cy="369332"/>
          </a:xfrm>
          <a:prstGeom prst="rect">
            <a:avLst/>
          </a:prstGeom>
          <a:noFill/>
        </p:spPr>
        <p:txBody>
          <a:bodyPr wrap="none" rtlCol="0">
            <a:spAutoFit/>
          </a:bodyPr>
          <a:lstStyle/>
          <a:p>
            <a:pPr algn="ctr"/>
            <a:r>
              <a:rPr kumimoji="1" lang="ja-JP" altLang="en-US" b="1">
                <a:solidFill>
                  <a:schemeClr val="bg1"/>
                </a:solidFill>
                <a:latin typeface="Meiryo" charset="-128"/>
                <a:ea typeface="Meiryo" charset="-128"/>
                <a:cs typeface="Meiryo" charset="-128"/>
              </a:rPr>
              <a:t>ビッグデータ</a:t>
            </a:r>
          </a:p>
        </p:txBody>
      </p:sp>
      <p:sp>
        <p:nvSpPr>
          <p:cNvPr id="308" name="テキスト ボックス 307"/>
          <p:cNvSpPr txBox="1"/>
          <p:nvPr/>
        </p:nvSpPr>
        <p:spPr>
          <a:xfrm>
            <a:off x="6752844" y="2274951"/>
            <a:ext cx="1210588" cy="400110"/>
          </a:xfrm>
          <a:prstGeom prst="rect">
            <a:avLst/>
          </a:prstGeom>
          <a:noFill/>
        </p:spPr>
        <p:txBody>
          <a:bodyPr wrap="none" rtlCol="0">
            <a:spAutoFit/>
          </a:bodyPr>
          <a:lstStyle/>
          <a:p>
            <a:pPr algn="ctr"/>
            <a:r>
              <a:rPr kumimoji="1" lang="ja-JP" altLang="en-US" sz="2000" b="1">
                <a:solidFill>
                  <a:schemeClr val="bg1"/>
                </a:solidFill>
                <a:latin typeface="Meiryo" charset="-128"/>
                <a:ea typeface="Meiryo" charset="-128"/>
                <a:cs typeface="Meiryo" charset="-128"/>
              </a:rPr>
              <a:t>機械学習</a:t>
            </a:r>
            <a:endParaRPr kumimoji="1" lang="ja-JP" altLang="en-US" sz="1200" b="1" dirty="0">
              <a:solidFill>
                <a:schemeClr val="bg1"/>
              </a:solidFill>
              <a:latin typeface="Meiryo" charset="-128"/>
              <a:ea typeface="Meiryo" charset="-128"/>
              <a:cs typeface="Meiryo" charset="-128"/>
            </a:endParaRPr>
          </a:p>
        </p:txBody>
      </p:sp>
      <p:sp>
        <p:nvSpPr>
          <p:cNvPr id="19" name="正方形/長方形 18"/>
          <p:cNvSpPr/>
          <p:nvPr/>
        </p:nvSpPr>
        <p:spPr>
          <a:xfrm>
            <a:off x="1088824" y="4678936"/>
            <a:ext cx="1536665" cy="903369"/>
          </a:xfrm>
          <a:prstGeom prst="rect">
            <a:avLst/>
          </a:prstGeom>
          <a:solidFill>
            <a:schemeClr val="accent6">
              <a:lumMod val="50000"/>
              <a:alpha val="63922"/>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charset="-128"/>
                <a:ea typeface="Meiryo" charset="-128"/>
                <a:cs typeface="Meiryo" charset="-128"/>
              </a:rPr>
              <a:t>センサ</a:t>
            </a:r>
            <a:endParaRPr kumimoji="1" lang="en-US" altLang="ja-JP" sz="1600" dirty="0">
              <a:solidFill>
                <a:srgbClr val="FFFFFF"/>
              </a:solidFill>
              <a:latin typeface="Meiryo" charset="-128"/>
              <a:ea typeface="Meiryo" charset="-128"/>
              <a:cs typeface="Meiryo" charset="-128"/>
            </a:endParaRPr>
          </a:p>
          <a:p>
            <a:pPr algn="ctr"/>
            <a:r>
              <a:rPr lang="ja-JP" altLang="en-US" sz="1600" dirty="0">
                <a:solidFill>
                  <a:srgbClr val="FFFFFF"/>
                </a:solidFill>
                <a:latin typeface="Meiryo" charset="-128"/>
                <a:ea typeface="Meiryo" charset="-128"/>
                <a:cs typeface="Meiryo" charset="-128"/>
              </a:rPr>
              <a:t>データ</a:t>
            </a:r>
            <a:endParaRPr kumimoji="1" lang="ja-JP" altLang="en-US" sz="1600" dirty="0">
              <a:solidFill>
                <a:srgbClr val="FFFFFF"/>
              </a:solidFill>
              <a:latin typeface="Meiryo" charset="-128"/>
              <a:ea typeface="Meiryo" charset="-128"/>
              <a:cs typeface="Meiryo" charset="-128"/>
            </a:endParaRPr>
          </a:p>
        </p:txBody>
      </p:sp>
      <p:sp>
        <p:nvSpPr>
          <p:cNvPr id="309" name="正方形/長方形 308"/>
          <p:cNvSpPr/>
          <p:nvPr/>
        </p:nvSpPr>
        <p:spPr>
          <a:xfrm>
            <a:off x="6862078" y="3221583"/>
            <a:ext cx="992120" cy="903369"/>
          </a:xfrm>
          <a:prstGeom prst="rect">
            <a:avLst/>
          </a:prstGeom>
          <a:solidFill>
            <a:srgbClr val="0070C0">
              <a:alpha val="6392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charset="-128"/>
                <a:ea typeface="Meiryo" charset="-128"/>
                <a:cs typeface="Meiryo" charset="-128"/>
              </a:rPr>
              <a:t>最適解</a:t>
            </a:r>
            <a:endParaRPr kumimoji="1" lang="ja-JP" altLang="en-US" sz="1600" dirty="0">
              <a:solidFill>
                <a:srgbClr val="FFFFFF"/>
              </a:solidFill>
              <a:latin typeface="Meiryo" charset="-128"/>
              <a:ea typeface="Meiryo" charset="-128"/>
              <a:cs typeface="Meiryo" charset="-128"/>
            </a:endParaRPr>
          </a:p>
        </p:txBody>
      </p:sp>
      <p:sp>
        <p:nvSpPr>
          <p:cNvPr id="310" name="正方形/長方形 309"/>
          <p:cNvSpPr/>
          <p:nvPr/>
        </p:nvSpPr>
        <p:spPr>
          <a:xfrm>
            <a:off x="6214731" y="4678936"/>
            <a:ext cx="992120" cy="903369"/>
          </a:xfrm>
          <a:prstGeom prst="rect">
            <a:avLst/>
          </a:prstGeom>
          <a:solidFill>
            <a:srgbClr val="0070C0">
              <a:alpha val="6392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charset="-128"/>
                <a:ea typeface="Meiryo" charset="-128"/>
                <a:cs typeface="Meiryo" charset="-128"/>
              </a:rPr>
              <a:t>制御</a:t>
            </a:r>
          </a:p>
        </p:txBody>
      </p:sp>
      <p:sp>
        <p:nvSpPr>
          <p:cNvPr id="20" name="テキスト ボックス 19"/>
          <p:cNvSpPr txBox="1"/>
          <p:nvPr/>
        </p:nvSpPr>
        <p:spPr>
          <a:xfrm>
            <a:off x="2767878" y="3459642"/>
            <a:ext cx="3594702" cy="461665"/>
          </a:xfrm>
          <a:prstGeom prst="rect">
            <a:avLst/>
          </a:prstGeom>
          <a:noFill/>
        </p:spPr>
        <p:txBody>
          <a:bodyPr wrap="none" rtlCol="0">
            <a:spAutoFit/>
          </a:bodyPr>
          <a:lstStyle/>
          <a:p>
            <a:pPr algn="ctr"/>
            <a:r>
              <a:rPr kumimoji="1" lang="en-US" altLang="ja-JP" sz="2400">
                <a:solidFill>
                  <a:srgbClr val="0432FF"/>
                </a:solidFill>
                <a:latin typeface="Meiryo" charset="-128"/>
                <a:ea typeface="Meiryo" charset="-128"/>
                <a:cs typeface="Meiryo" charset="-128"/>
              </a:rPr>
              <a:t>Cyber-Physical System</a:t>
            </a:r>
            <a:endParaRPr kumimoji="1" lang="ja-JP" altLang="en-US" sz="2400" dirty="0">
              <a:solidFill>
                <a:srgbClr val="0432FF"/>
              </a:solidFill>
              <a:latin typeface="Meiryo" charset="-128"/>
              <a:ea typeface="Meiryo" charset="-128"/>
              <a:cs typeface="Meiryo" charset="-128"/>
            </a:endParaRPr>
          </a:p>
        </p:txBody>
      </p:sp>
      <p:sp>
        <p:nvSpPr>
          <p:cNvPr id="21" name="テキスト ボックス 20"/>
          <p:cNvSpPr txBox="1"/>
          <p:nvPr/>
        </p:nvSpPr>
        <p:spPr>
          <a:xfrm>
            <a:off x="2817991" y="4592991"/>
            <a:ext cx="902811" cy="1384995"/>
          </a:xfrm>
          <a:prstGeom prst="rect">
            <a:avLst/>
          </a:prstGeom>
          <a:noFill/>
        </p:spPr>
        <p:txBody>
          <a:bodyPr wrap="none" rtlCol="0">
            <a:spAutoFit/>
          </a:bodyPr>
          <a:lstStyle/>
          <a:p>
            <a:r>
              <a:rPr kumimoji="1" lang="ja-JP" altLang="en-US" sz="1400" dirty="0">
                <a:latin typeface="Meiryo" charset="-128"/>
                <a:ea typeface="Meiryo" charset="-128"/>
                <a:cs typeface="Meiryo" charset="-128"/>
              </a:rPr>
              <a:t>圧　力</a:t>
            </a:r>
            <a:endParaRPr kumimoji="1" lang="en-US" altLang="ja-JP" sz="1400" dirty="0">
              <a:latin typeface="Meiryo" charset="-128"/>
              <a:ea typeface="Meiryo" charset="-128"/>
              <a:cs typeface="Meiryo" charset="-128"/>
            </a:endParaRPr>
          </a:p>
          <a:p>
            <a:r>
              <a:rPr lang="ja-JP" altLang="en-US" sz="1400" dirty="0">
                <a:latin typeface="Meiryo" charset="-128"/>
                <a:ea typeface="Meiryo" charset="-128"/>
                <a:cs typeface="Meiryo" charset="-128"/>
              </a:rPr>
              <a:t>ひずみ</a:t>
            </a:r>
            <a:endParaRPr lang="en-US" altLang="ja-JP" sz="1400" dirty="0">
              <a:latin typeface="Meiryo" charset="-128"/>
              <a:ea typeface="Meiryo" charset="-128"/>
              <a:cs typeface="Meiryo" charset="-128"/>
            </a:endParaRPr>
          </a:p>
          <a:p>
            <a:r>
              <a:rPr kumimoji="1" lang="ja-JP" altLang="en-US" sz="1400" dirty="0">
                <a:latin typeface="Meiryo" charset="-128"/>
                <a:ea typeface="Meiryo" charset="-128"/>
                <a:cs typeface="Meiryo" charset="-128"/>
              </a:rPr>
              <a:t>振　動</a:t>
            </a:r>
            <a:endParaRPr kumimoji="1" lang="en-US" altLang="ja-JP" sz="1400" dirty="0">
              <a:latin typeface="Meiryo" charset="-128"/>
              <a:ea typeface="Meiryo" charset="-128"/>
              <a:cs typeface="Meiryo" charset="-128"/>
            </a:endParaRPr>
          </a:p>
          <a:p>
            <a:r>
              <a:rPr kumimoji="1" lang="ja-JP" altLang="en-US" sz="1400" dirty="0">
                <a:latin typeface="Meiryo" charset="-128"/>
                <a:ea typeface="Meiryo" charset="-128"/>
                <a:cs typeface="Meiryo" charset="-128"/>
              </a:rPr>
              <a:t>重　量</a:t>
            </a:r>
            <a:endParaRPr kumimoji="1" lang="en-US" altLang="ja-JP" sz="1400" dirty="0">
              <a:latin typeface="Meiryo" charset="-128"/>
              <a:ea typeface="Meiryo" charset="-128"/>
              <a:cs typeface="Meiryo" charset="-128"/>
            </a:endParaRPr>
          </a:p>
          <a:p>
            <a:r>
              <a:rPr kumimoji="1" lang="ja-JP" altLang="en-US" sz="1400" dirty="0">
                <a:latin typeface="Meiryo" charset="-128"/>
                <a:ea typeface="Meiryo" charset="-128"/>
                <a:cs typeface="Meiryo" charset="-128"/>
              </a:rPr>
              <a:t>電　流　</a:t>
            </a:r>
            <a:endParaRPr kumimoji="1" lang="en-US" altLang="ja-JP" sz="1400" dirty="0">
              <a:latin typeface="Meiryo" charset="-128"/>
              <a:ea typeface="Meiryo" charset="-128"/>
              <a:cs typeface="Meiryo" charset="-128"/>
            </a:endParaRPr>
          </a:p>
          <a:p>
            <a:r>
              <a:rPr kumimoji="1" lang="ja-JP" altLang="en-US" sz="1400" dirty="0">
                <a:latin typeface="Meiryo" charset="-128"/>
                <a:ea typeface="Meiryo" charset="-128"/>
                <a:cs typeface="Meiryo" charset="-128"/>
              </a:rPr>
              <a:t>・・・</a:t>
            </a:r>
          </a:p>
        </p:txBody>
      </p:sp>
      <p:sp>
        <p:nvSpPr>
          <p:cNvPr id="311" name="テキスト ボックス 310"/>
          <p:cNvSpPr txBox="1"/>
          <p:nvPr/>
        </p:nvSpPr>
        <p:spPr>
          <a:xfrm>
            <a:off x="6520624" y="994721"/>
            <a:ext cx="2031325" cy="877163"/>
          </a:xfrm>
          <a:prstGeom prst="rect">
            <a:avLst/>
          </a:prstGeom>
          <a:noFill/>
        </p:spPr>
        <p:txBody>
          <a:bodyPr wrap="none" rtlCol="0">
            <a:spAutoFit/>
          </a:bodyPr>
          <a:lstStyle/>
          <a:p>
            <a:pPr algn="r"/>
            <a:r>
              <a:rPr lang="ja-JP" altLang="en-US" b="1" dirty="0">
                <a:solidFill>
                  <a:srgbClr val="0000FF"/>
                </a:solidFill>
                <a:latin typeface="Meiryo" charset="-128"/>
                <a:ea typeface="Meiryo" charset="-128"/>
                <a:cs typeface="Meiryo" charset="-128"/>
              </a:rPr>
              <a:t>シミュレーション</a:t>
            </a:r>
            <a:endParaRPr lang="en-US" altLang="ja-JP" b="1" dirty="0">
              <a:solidFill>
                <a:srgbClr val="0000FF"/>
              </a:solidFill>
              <a:latin typeface="Meiryo" charset="-128"/>
              <a:ea typeface="Meiryo" charset="-128"/>
              <a:cs typeface="Meiryo" charset="-128"/>
            </a:endParaRPr>
          </a:p>
          <a:p>
            <a:pPr algn="r"/>
            <a:r>
              <a:rPr lang="ja-JP" altLang="en-US" sz="1100" dirty="0">
                <a:solidFill>
                  <a:srgbClr val="0000FF"/>
                </a:solidFill>
                <a:latin typeface="Meiryo" charset="-128"/>
                <a:ea typeface="Meiryo" charset="-128"/>
                <a:cs typeface="Meiryo" charset="-128"/>
              </a:rPr>
              <a:t>現実世界をデジタルで再現し</a:t>
            </a:r>
            <a:endParaRPr lang="en-US" altLang="ja-JP" sz="1100" dirty="0">
              <a:solidFill>
                <a:srgbClr val="0000FF"/>
              </a:solidFill>
              <a:latin typeface="Meiryo" charset="-128"/>
              <a:ea typeface="Meiryo" charset="-128"/>
              <a:cs typeface="Meiryo" charset="-128"/>
            </a:endParaRPr>
          </a:p>
          <a:p>
            <a:pPr algn="r"/>
            <a:r>
              <a:rPr lang="ja-JP" altLang="en-US" sz="1100" dirty="0">
                <a:solidFill>
                  <a:srgbClr val="0000FF"/>
                </a:solidFill>
                <a:latin typeface="Meiryo" charset="-128"/>
                <a:ea typeface="Meiryo" charset="-128"/>
                <a:cs typeface="Meiryo" charset="-128"/>
              </a:rPr>
              <a:t>条件を変えて実験を繰り返し</a:t>
            </a:r>
            <a:endParaRPr lang="en-US" altLang="ja-JP" sz="1100" dirty="0">
              <a:solidFill>
                <a:srgbClr val="0000FF"/>
              </a:solidFill>
              <a:latin typeface="Meiryo" charset="-128"/>
              <a:ea typeface="Meiryo" charset="-128"/>
              <a:cs typeface="Meiryo" charset="-128"/>
            </a:endParaRPr>
          </a:p>
          <a:p>
            <a:pPr algn="r"/>
            <a:r>
              <a:rPr lang="ja-JP" altLang="en-US" sz="1100" dirty="0">
                <a:solidFill>
                  <a:srgbClr val="0000FF"/>
                </a:solidFill>
                <a:latin typeface="Meiryo" charset="-128"/>
                <a:ea typeface="Meiryo" charset="-128"/>
                <a:cs typeface="Meiryo" charset="-128"/>
              </a:rPr>
              <a:t>最適解を見つけ出す</a:t>
            </a:r>
            <a:endParaRPr lang="en-US" altLang="ja-JP" sz="1100" dirty="0">
              <a:solidFill>
                <a:srgbClr val="0000FF"/>
              </a:solidFill>
              <a:latin typeface="Meiryo" charset="-128"/>
              <a:ea typeface="Meiryo" charset="-128"/>
              <a:cs typeface="Meiryo" charset="-128"/>
            </a:endParaRPr>
          </a:p>
        </p:txBody>
      </p:sp>
      <p:sp>
        <p:nvSpPr>
          <p:cNvPr id="312" name="テキスト ボックス 311"/>
          <p:cNvSpPr txBox="1"/>
          <p:nvPr/>
        </p:nvSpPr>
        <p:spPr>
          <a:xfrm>
            <a:off x="6571920" y="5895471"/>
            <a:ext cx="1980029" cy="523220"/>
          </a:xfrm>
          <a:prstGeom prst="rect">
            <a:avLst/>
          </a:prstGeom>
          <a:noFill/>
        </p:spPr>
        <p:txBody>
          <a:bodyPr wrap="none" rtlCol="0">
            <a:spAutoFit/>
          </a:bodyPr>
          <a:lstStyle/>
          <a:p>
            <a:pPr algn="ctr"/>
            <a:r>
              <a:rPr kumimoji="1" lang="ja-JP" altLang="en-US" sz="1400" dirty="0">
                <a:solidFill>
                  <a:srgbClr val="008000"/>
                </a:solidFill>
                <a:latin typeface="Meiryo" charset="-128"/>
                <a:ea typeface="Meiryo" charset="-128"/>
                <a:cs typeface="Meiryo" charset="-128"/>
              </a:rPr>
              <a:t>変更</a:t>
            </a:r>
            <a:r>
              <a:rPr kumimoji="1" lang="ja-JP" altLang="en-US" sz="1400">
                <a:solidFill>
                  <a:srgbClr val="008000"/>
                </a:solidFill>
                <a:latin typeface="Meiryo" charset="-128"/>
                <a:ea typeface="Meiryo" charset="-128"/>
                <a:cs typeface="Meiryo" charset="-128"/>
              </a:rPr>
              <a:t>や変化に即応</a:t>
            </a:r>
            <a:r>
              <a:rPr kumimoji="1" lang="ja-JP" altLang="en-US" sz="1400" dirty="0">
                <a:solidFill>
                  <a:srgbClr val="008000"/>
                </a:solidFill>
                <a:latin typeface="Meiryo" charset="-128"/>
                <a:ea typeface="Meiryo" charset="-128"/>
                <a:cs typeface="Meiryo" charset="-128"/>
              </a:rPr>
              <a:t>して</a:t>
            </a:r>
            <a:endParaRPr kumimoji="1" lang="en-US" altLang="ja-JP" sz="1400" dirty="0">
              <a:solidFill>
                <a:srgbClr val="008000"/>
              </a:solidFill>
              <a:latin typeface="Meiryo" charset="-128"/>
              <a:ea typeface="Meiryo" charset="-128"/>
              <a:cs typeface="Meiryo" charset="-128"/>
            </a:endParaRPr>
          </a:p>
          <a:p>
            <a:pPr algn="ctr"/>
            <a:r>
              <a:rPr lang="ja-JP" altLang="en-US" sz="1400" dirty="0">
                <a:solidFill>
                  <a:srgbClr val="008000"/>
                </a:solidFill>
                <a:latin typeface="Meiryo" charset="-128"/>
                <a:ea typeface="Meiryo" charset="-128"/>
                <a:cs typeface="Meiryo" charset="-128"/>
              </a:rPr>
              <a:t>最適状態・動きを実現</a:t>
            </a:r>
            <a:endParaRPr kumimoji="1" lang="ja-JP" altLang="en-US" sz="1400" dirty="0">
              <a:solidFill>
                <a:srgbClr val="008000"/>
              </a:solidFill>
              <a:latin typeface="Meiryo" charset="-128"/>
              <a:ea typeface="Meiryo" charset="-128"/>
              <a:cs typeface="Meiryo" charset="-128"/>
            </a:endParaRPr>
          </a:p>
        </p:txBody>
      </p:sp>
    </p:spTree>
    <p:extLst>
      <p:ext uri="{BB962C8B-B14F-4D97-AF65-F5344CB8AC3E}">
        <p14:creationId xmlns:p14="http://schemas.microsoft.com/office/powerpoint/2010/main" val="42716864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正方形/長方形 52"/>
          <p:cNvSpPr/>
          <p:nvPr/>
        </p:nvSpPr>
        <p:spPr>
          <a:xfrm>
            <a:off x="312615" y="827128"/>
            <a:ext cx="8525282" cy="5737795"/>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p:cNvSpPr/>
          <p:nvPr/>
        </p:nvSpPr>
        <p:spPr>
          <a:xfrm>
            <a:off x="434049" y="918773"/>
            <a:ext cx="8272728" cy="2388867"/>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pic>
        <p:nvPicPr>
          <p:cNvPr id="8" name="図 7"/>
          <p:cNvPicPr>
            <a:picLocks noChangeAspect="1"/>
          </p:cNvPicPr>
          <p:nvPr/>
        </p:nvPicPr>
        <p:blipFill>
          <a:blip r:embed="rId3">
            <a:biLevel thresh="50000"/>
            <a:alphaModFix amt="15000"/>
          </a:blip>
          <a:stretch>
            <a:fillRect/>
          </a:stretch>
        </p:blipFill>
        <p:spPr>
          <a:xfrm>
            <a:off x="2118123" y="986680"/>
            <a:ext cx="6388642" cy="2225587"/>
          </a:xfrm>
          <a:prstGeom prst="rect">
            <a:avLst/>
          </a:prstGeom>
        </p:spPr>
      </p:pic>
      <p:sp>
        <p:nvSpPr>
          <p:cNvPr id="2" name="タイトル 1"/>
          <p:cNvSpPr>
            <a:spLocks noGrp="1"/>
          </p:cNvSpPr>
          <p:nvPr>
            <p:ph type="title"/>
          </p:nvPr>
        </p:nvSpPr>
        <p:spPr/>
        <p:txBody>
          <a:bodyPr/>
          <a:lstStyle/>
          <a:p>
            <a:r>
              <a:rPr lang="ja-JP" altLang="en-US" dirty="0"/>
              <a:t>デジタル・コピー／デジタルツイン</a:t>
            </a:r>
            <a:endParaRPr kumimoji="1" lang="ja-JP" altLang="en-US" dirty="0"/>
          </a:p>
        </p:txBody>
      </p:sp>
      <p:sp>
        <p:nvSpPr>
          <p:cNvPr id="3" name="スライド番号プレースホルダー 2"/>
          <p:cNvSpPr>
            <a:spLocks noGrp="1"/>
          </p:cNvSpPr>
          <p:nvPr>
            <p:ph type="sldNum" sz="quarter" idx="12"/>
          </p:nvPr>
        </p:nvSpPr>
        <p:spPr>
          <a:xfrm>
            <a:off x="6844206" y="6660754"/>
            <a:ext cx="2133600" cy="217800"/>
          </a:xfrm>
        </p:spPr>
        <p:txBody>
          <a:bodyPr/>
          <a:lstStyle/>
          <a:p>
            <a:fld id="{8FF8CC5D-A65D-5946-99B5-645367A967AD}" type="slidenum">
              <a:rPr kumimoji="1" lang="ja-JP" altLang="en-US" smtClean="0"/>
              <a:t>12</a:t>
            </a:fld>
            <a:endParaRPr kumimoji="1" lang="ja-JP" altLang="en-US"/>
          </a:p>
        </p:txBody>
      </p:sp>
      <p:sp>
        <p:nvSpPr>
          <p:cNvPr id="5" name="正方形/長方形 4"/>
          <p:cNvSpPr/>
          <p:nvPr/>
        </p:nvSpPr>
        <p:spPr>
          <a:xfrm>
            <a:off x="434049" y="4094339"/>
            <a:ext cx="8272728" cy="2388867"/>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テキスト ボックス 49"/>
          <p:cNvSpPr txBox="1"/>
          <p:nvPr/>
        </p:nvSpPr>
        <p:spPr>
          <a:xfrm>
            <a:off x="670792" y="1864328"/>
            <a:ext cx="1210588" cy="584776"/>
          </a:xfrm>
          <a:prstGeom prst="rect">
            <a:avLst/>
          </a:prstGeom>
          <a:noFill/>
        </p:spPr>
        <p:txBody>
          <a:bodyPr wrap="none" rtlCol="0">
            <a:spAutoFit/>
          </a:bodyPr>
          <a:lstStyle/>
          <a:p>
            <a:pPr algn="ctr"/>
            <a:r>
              <a:rPr lang="ja-JP" altLang="en-US" sz="2000" dirty="0">
                <a:solidFill>
                  <a:srgbClr val="0000FF"/>
                </a:solidFill>
              </a:rPr>
              <a:t>電脳世界</a:t>
            </a:r>
            <a:endParaRPr lang="en-US" altLang="ja-JP" sz="2000" dirty="0">
              <a:solidFill>
                <a:srgbClr val="0000FF"/>
              </a:solidFill>
            </a:endParaRPr>
          </a:p>
          <a:p>
            <a:pPr algn="ctr"/>
            <a:r>
              <a:rPr lang="ja-JP" altLang="en-US" sz="1200" dirty="0">
                <a:solidFill>
                  <a:srgbClr val="0000FF"/>
                </a:solidFill>
              </a:rPr>
              <a:t>（</a:t>
            </a:r>
            <a:r>
              <a:rPr lang="en-US" altLang="ja-JP" sz="1200" dirty="0">
                <a:solidFill>
                  <a:srgbClr val="0000FF"/>
                </a:solidFill>
              </a:rPr>
              <a:t>Cyber World</a:t>
            </a:r>
            <a:r>
              <a:rPr lang="ja-JP" altLang="en-US" sz="1200" dirty="0">
                <a:solidFill>
                  <a:srgbClr val="0000FF"/>
                </a:solidFill>
              </a:rPr>
              <a:t>）</a:t>
            </a:r>
            <a:endParaRPr kumimoji="1" lang="ja-JP" altLang="en-US" sz="1200" dirty="0">
              <a:solidFill>
                <a:srgbClr val="0000FF"/>
              </a:solidFill>
            </a:endParaRPr>
          </a:p>
        </p:txBody>
      </p:sp>
      <p:sp>
        <p:nvSpPr>
          <p:cNvPr id="52" name="テキスト ボックス 51"/>
          <p:cNvSpPr txBox="1"/>
          <p:nvPr/>
        </p:nvSpPr>
        <p:spPr>
          <a:xfrm>
            <a:off x="649001" y="5023769"/>
            <a:ext cx="1260832" cy="584776"/>
          </a:xfrm>
          <a:prstGeom prst="rect">
            <a:avLst/>
          </a:prstGeom>
          <a:noFill/>
        </p:spPr>
        <p:txBody>
          <a:bodyPr wrap="none" rtlCol="0">
            <a:spAutoFit/>
          </a:bodyPr>
          <a:lstStyle/>
          <a:p>
            <a:pPr algn="ctr"/>
            <a:r>
              <a:rPr kumimoji="1" lang="ja-JP" altLang="en-US" sz="2000" dirty="0">
                <a:solidFill>
                  <a:srgbClr val="008000"/>
                </a:solidFill>
              </a:rPr>
              <a:t>現実世界</a:t>
            </a:r>
            <a:endParaRPr kumimoji="1" lang="en-US" altLang="ja-JP" sz="2000" dirty="0">
              <a:solidFill>
                <a:srgbClr val="008000"/>
              </a:solidFill>
            </a:endParaRPr>
          </a:p>
          <a:p>
            <a:pPr algn="ctr"/>
            <a:r>
              <a:rPr kumimoji="1" lang="ja-JP" altLang="en-US" sz="1200" dirty="0">
                <a:solidFill>
                  <a:srgbClr val="008000"/>
                </a:solidFill>
              </a:rPr>
              <a:t>（</a:t>
            </a:r>
            <a:r>
              <a:rPr kumimoji="1" lang="en-US" altLang="ja-JP" sz="1200" dirty="0">
                <a:solidFill>
                  <a:srgbClr val="008000"/>
                </a:solidFill>
              </a:rPr>
              <a:t>Physical World</a:t>
            </a:r>
            <a:r>
              <a:rPr kumimoji="1" lang="ja-JP" altLang="en-US" sz="1200" dirty="0">
                <a:solidFill>
                  <a:srgbClr val="008000"/>
                </a:solidFill>
              </a:rPr>
              <a:t>）</a:t>
            </a:r>
          </a:p>
        </p:txBody>
      </p:sp>
      <p:sp>
        <p:nvSpPr>
          <p:cNvPr id="54" name="テキスト ボックス 53"/>
          <p:cNvSpPr txBox="1"/>
          <p:nvPr/>
        </p:nvSpPr>
        <p:spPr>
          <a:xfrm>
            <a:off x="411504" y="3497707"/>
            <a:ext cx="2488245" cy="400110"/>
          </a:xfrm>
          <a:prstGeom prst="rect">
            <a:avLst/>
          </a:prstGeom>
          <a:noFill/>
        </p:spPr>
        <p:txBody>
          <a:bodyPr wrap="none" rtlCol="0">
            <a:spAutoFit/>
          </a:bodyPr>
          <a:lstStyle/>
          <a:p>
            <a:pPr algn="r"/>
            <a:r>
              <a:rPr kumimoji="1" lang="en-US" altLang="ja-JP" sz="2000" dirty="0">
                <a:solidFill>
                  <a:schemeClr val="bg1"/>
                </a:solidFill>
              </a:rPr>
              <a:t>Cyber-Physical System</a:t>
            </a:r>
            <a:endParaRPr kumimoji="1" lang="ja-JP" altLang="en-US" sz="2000" dirty="0">
              <a:solidFill>
                <a:schemeClr val="bg1"/>
              </a:solidFill>
            </a:endParaRPr>
          </a:p>
        </p:txBody>
      </p:sp>
      <p:sp>
        <p:nvSpPr>
          <p:cNvPr id="69" name="角丸四角形 68"/>
          <p:cNvSpPr/>
          <p:nvPr/>
        </p:nvSpPr>
        <p:spPr bwMode="auto">
          <a:xfrm>
            <a:off x="4935789" y="501047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スマートフォン</a:t>
            </a:r>
          </a:p>
        </p:txBody>
      </p:sp>
      <p:sp>
        <p:nvSpPr>
          <p:cNvPr id="70" name="角丸四角形 69"/>
          <p:cNvSpPr/>
          <p:nvPr/>
        </p:nvSpPr>
        <p:spPr bwMode="auto">
          <a:xfrm>
            <a:off x="2699792" y="501047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自動車</a:t>
            </a:r>
          </a:p>
        </p:txBody>
      </p:sp>
      <p:sp>
        <p:nvSpPr>
          <p:cNvPr id="71" name="角丸四角形 70"/>
          <p:cNvSpPr/>
          <p:nvPr/>
        </p:nvSpPr>
        <p:spPr bwMode="auto">
          <a:xfrm>
            <a:off x="6051913" y="501047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ウェアラブル</a:t>
            </a:r>
          </a:p>
        </p:txBody>
      </p:sp>
      <p:sp>
        <p:nvSpPr>
          <p:cNvPr id="72" name="角丸四角形 71"/>
          <p:cNvSpPr/>
          <p:nvPr/>
        </p:nvSpPr>
        <p:spPr bwMode="auto">
          <a:xfrm>
            <a:off x="7204041" y="501047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家電</a:t>
            </a:r>
          </a:p>
        </p:txBody>
      </p:sp>
      <p:sp>
        <p:nvSpPr>
          <p:cNvPr id="73" name="角丸四角形 72"/>
          <p:cNvSpPr/>
          <p:nvPr/>
        </p:nvSpPr>
        <p:spPr bwMode="auto">
          <a:xfrm>
            <a:off x="3851920" y="501047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スマートメーター</a:t>
            </a:r>
          </a:p>
        </p:txBody>
      </p:sp>
      <p:grpSp>
        <p:nvGrpSpPr>
          <p:cNvPr id="77" name="図形グループ 76"/>
          <p:cNvGrpSpPr/>
          <p:nvPr/>
        </p:nvGrpSpPr>
        <p:grpSpPr>
          <a:xfrm>
            <a:off x="6166430" y="4554217"/>
            <a:ext cx="161020" cy="300733"/>
            <a:chOff x="5118100" y="4941610"/>
            <a:chExt cx="190500" cy="405090"/>
          </a:xfrm>
        </p:grpSpPr>
        <p:sp>
          <p:nvSpPr>
            <p:cNvPr id="101" name="正方形/長方形 100"/>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正方形/長方形 114"/>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角丸四角形 115"/>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7" name="図形グループ 116"/>
          <p:cNvGrpSpPr/>
          <p:nvPr/>
        </p:nvGrpSpPr>
        <p:grpSpPr>
          <a:xfrm>
            <a:off x="6432141" y="4635606"/>
            <a:ext cx="441102" cy="177800"/>
            <a:chOff x="4715098" y="3962400"/>
            <a:chExt cx="441102" cy="177800"/>
          </a:xfrm>
        </p:grpSpPr>
        <p:sp>
          <p:nvSpPr>
            <p:cNvPr id="118" name="角丸四角形 117"/>
            <p:cNvSpPr/>
            <p:nvPr/>
          </p:nvSpPr>
          <p:spPr>
            <a:xfrm>
              <a:off x="4715098" y="3962400"/>
              <a:ext cx="441102" cy="58091"/>
            </a:xfrm>
            <a:prstGeom prst="round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角丸四角形 118"/>
            <p:cNvSpPr/>
            <p:nvPr/>
          </p:nvSpPr>
          <p:spPr>
            <a:xfrm>
              <a:off x="4735624"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角丸四角形 119"/>
            <p:cNvSpPr/>
            <p:nvPr/>
          </p:nvSpPr>
          <p:spPr>
            <a:xfrm>
              <a:off x="4950049"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1" name="図形グループ 120"/>
          <p:cNvGrpSpPr/>
          <p:nvPr/>
        </p:nvGrpSpPr>
        <p:grpSpPr>
          <a:xfrm>
            <a:off x="5022469" y="4340993"/>
            <a:ext cx="679541" cy="593816"/>
            <a:chOff x="-62676" y="3965594"/>
            <a:chExt cx="679541" cy="593816"/>
          </a:xfrm>
        </p:grpSpPr>
        <p:sp>
          <p:nvSpPr>
            <p:cNvPr id="122" name="角丸四角形 121"/>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23" name="図 122"/>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676" y="3965594"/>
              <a:ext cx="679541" cy="593816"/>
            </a:xfrm>
            <a:prstGeom prst="rect">
              <a:avLst/>
            </a:prstGeom>
          </p:spPr>
        </p:pic>
      </p:grpSp>
      <p:grpSp>
        <p:nvGrpSpPr>
          <p:cNvPr id="124" name="図形グループ 123"/>
          <p:cNvGrpSpPr/>
          <p:nvPr/>
        </p:nvGrpSpPr>
        <p:grpSpPr>
          <a:xfrm>
            <a:off x="5509487" y="4460010"/>
            <a:ext cx="341289" cy="550466"/>
            <a:chOff x="1140657" y="4229811"/>
            <a:chExt cx="341289" cy="550466"/>
          </a:xfrm>
        </p:grpSpPr>
        <p:sp>
          <p:nvSpPr>
            <p:cNvPr id="125" name="角丸四角形 124"/>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26" name="図 125"/>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pic>
        <p:nvPicPr>
          <p:cNvPr id="127" name="図 126" descr="imgres.jpg"/>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769642" y="4406852"/>
            <a:ext cx="792088" cy="543647"/>
          </a:xfrm>
          <a:prstGeom prst="rect">
            <a:avLst/>
          </a:prstGeom>
        </p:spPr>
      </p:pic>
      <p:grpSp>
        <p:nvGrpSpPr>
          <p:cNvPr id="128" name="図形グループ 127"/>
          <p:cNvGrpSpPr/>
          <p:nvPr/>
        </p:nvGrpSpPr>
        <p:grpSpPr>
          <a:xfrm>
            <a:off x="4108636" y="4406852"/>
            <a:ext cx="499492" cy="545661"/>
            <a:chOff x="4000500" y="1182650"/>
            <a:chExt cx="499492" cy="545661"/>
          </a:xfrm>
        </p:grpSpPr>
        <p:sp>
          <p:nvSpPr>
            <p:cNvPr id="129" name="角丸四角形 128"/>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正方形/長方形 129"/>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263</a:t>
              </a:r>
            </a:p>
            <a:p>
              <a:pPr algn="ctr"/>
              <a:r>
                <a:rPr kumimoji="1" lang="en-US" altLang="ja-JP" sz="800" dirty="0">
                  <a:solidFill>
                    <a:srgbClr val="FFFFFF"/>
                  </a:solidFill>
                  <a:latin typeface="ＭＳ Ｐゴシック"/>
                  <a:ea typeface="ＭＳ Ｐゴシック"/>
                  <a:cs typeface="ＭＳ Ｐゴシック"/>
                </a:rPr>
                <a:t>Kw</a:t>
              </a:r>
              <a:endParaRPr kumimoji="1" lang="ja-JP" altLang="en-US" sz="800" dirty="0">
                <a:solidFill>
                  <a:srgbClr val="FFFFFF"/>
                </a:solidFill>
                <a:latin typeface="ＭＳ Ｐゴシック"/>
                <a:ea typeface="ＭＳ Ｐゴシック"/>
                <a:cs typeface="ＭＳ Ｐゴシック"/>
              </a:endParaRPr>
            </a:p>
          </p:txBody>
        </p:sp>
        <p:sp>
          <p:nvSpPr>
            <p:cNvPr id="131" name="テキスト ボックス 130"/>
            <p:cNvSpPr txBox="1"/>
            <p:nvPr/>
          </p:nvSpPr>
          <p:spPr>
            <a:xfrm>
              <a:off x="4000500" y="1511573"/>
              <a:ext cx="497352" cy="215444"/>
            </a:xfrm>
            <a:prstGeom prst="rect">
              <a:avLst/>
            </a:prstGeom>
            <a:noFill/>
          </p:spPr>
          <p:txBody>
            <a:bodyPr wrap="none" rtlCol="0">
              <a:spAutoFit/>
            </a:bodyPr>
            <a:lstStyle/>
            <a:p>
              <a:pPr algn="ctr"/>
              <a:r>
                <a:rPr kumimoji="1" lang="en-US" altLang="ja-JP" sz="800" dirty="0">
                  <a:solidFill>
                    <a:schemeClr val="bg1"/>
                  </a:solidFill>
                </a:rPr>
                <a:t>○×</a:t>
              </a:r>
              <a:r>
                <a:rPr kumimoji="1" lang="ja-JP" altLang="en-US" sz="800" dirty="0">
                  <a:solidFill>
                    <a:schemeClr val="bg1"/>
                  </a:solidFill>
                </a:rPr>
                <a:t>電力</a:t>
              </a:r>
            </a:p>
          </p:txBody>
        </p:sp>
      </p:grpSp>
      <p:grpSp>
        <p:nvGrpSpPr>
          <p:cNvPr id="132" name="図形グループ 131"/>
          <p:cNvGrpSpPr/>
          <p:nvPr/>
        </p:nvGrpSpPr>
        <p:grpSpPr>
          <a:xfrm>
            <a:off x="7204041" y="4406852"/>
            <a:ext cx="499492" cy="545661"/>
            <a:chOff x="6373788" y="4940591"/>
            <a:chExt cx="499492" cy="545661"/>
          </a:xfrm>
        </p:grpSpPr>
        <p:sp>
          <p:nvSpPr>
            <p:cNvPr id="133" name="角丸四角形 132"/>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円/楕円 133"/>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角丸四角形 134"/>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6" name="図形グループ 135"/>
          <p:cNvGrpSpPr/>
          <p:nvPr/>
        </p:nvGrpSpPr>
        <p:grpSpPr>
          <a:xfrm>
            <a:off x="7635841" y="4470352"/>
            <a:ext cx="499492" cy="445407"/>
            <a:chOff x="6805588" y="5004091"/>
            <a:chExt cx="499492" cy="445407"/>
          </a:xfrm>
        </p:grpSpPr>
        <p:sp>
          <p:nvSpPr>
            <p:cNvPr id="137" name="台形 136"/>
            <p:cNvSpPr/>
            <p:nvPr/>
          </p:nvSpPr>
          <p:spPr>
            <a:xfrm>
              <a:off x="6945288" y="5350626"/>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8" name="角丸四角形 137"/>
            <p:cNvSpPr/>
            <p:nvPr/>
          </p:nvSpPr>
          <p:spPr>
            <a:xfrm>
              <a:off x="6805588" y="5004091"/>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9" name="角丸四角形 138"/>
            <p:cNvSpPr/>
            <p:nvPr/>
          </p:nvSpPr>
          <p:spPr>
            <a:xfrm>
              <a:off x="6856388" y="5049640"/>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40" name="角丸四角形 139"/>
          <p:cNvSpPr/>
          <p:nvPr/>
        </p:nvSpPr>
        <p:spPr bwMode="auto">
          <a:xfrm>
            <a:off x="2699792" y="5355545"/>
            <a:ext cx="5435541" cy="216024"/>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様々なアクティビティ</a:t>
            </a:r>
          </a:p>
        </p:txBody>
      </p:sp>
      <p:grpSp>
        <p:nvGrpSpPr>
          <p:cNvPr id="141" name="図形グループ 140"/>
          <p:cNvGrpSpPr/>
          <p:nvPr/>
        </p:nvGrpSpPr>
        <p:grpSpPr>
          <a:xfrm>
            <a:off x="3878604" y="5692641"/>
            <a:ext cx="228599" cy="443927"/>
            <a:chOff x="1946324" y="4125162"/>
            <a:chExt cx="969964" cy="2007872"/>
          </a:xfrm>
        </p:grpSpPr>
        <p:sp>
          <p:nvSpPr>
            <p:cNvPr id="142" name="円/楕円 14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3" name="フローチャート: 論理積ゲート 14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4" name="図形グループ 143"/>
          <p:cNvGrpSpPr/>
          <p:nvPr/>
        </p:nvGrpSpPr>
        <p:grpSpPr>
          <a:xfrm>
            <a:off x="4389262" y="5692641"/>
            <a:ext cx="228599" cy="443927"/>
            <a:chOff x="1946324" y="4125162"/>
            <a:chExt cx="969964" cy="2007872"/>
          </a:xfrm>
        </p:grpSpPr>
        <p:sp>
          <p:nvSpPr>
            <p:cNvPr id="145" name="円/楕円 14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6" name="フローチャート: 論理積ゲート 14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7" name="図形グループ 146"/>
          <p:cNvGrpSpPr/>
          <p:nvPr/>
        </p:nvGrpSpPr>
        <p:grpSpPr>
          <a:xfrm>
            <a:off x="4160663" y="5622791"/>
            <a:ext cx="228599" cy="443927"/>
            <a:chOff x="1946324" y="4125162"/>
            <a:chExt cx="969964" cy="2007872"/>
          </a:xfrm>
        </p:grpSpPr>
        <p:sp>
          <p:nvSpPr>
            <p:cNvPr id="148" name="円/楕円 14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9" name="フローチャート: 論理積ゲート 14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0" name="図形グループ 149"/>
          <p:cNvGrpSpPr/>
          <p:nvPr/>
        </p:nvGrpSpPr>
        <p:grpSpPr>
          <a:xfrm>
            <a:off x="4634288" y="5622791"/>
            <a:ext cx="228599" cy="443927"/>
            <a:chOff x="1946324" y="4125162"/>
            <a:chExt cx="969964" cy="2007872"/>
          </a:xfrm>
        </p:grpSpPr>
        <p:sp>
          <p:nvSpPr>
            <p:cNvPr id="151" name="円/楕円 15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2" name="フローチャート: 論理積ゲート 15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3" name="図形グループ 152"/>
          <p:cNvGrpSpPr/>
          <p:nvPr/>
        </p:nvGrpSpPr>
        <p:grpSpPr>
          <a:xfrm>
            <a:off x="2834578" y="5692641"/>
            <a:ext cx="228599" cy="443927"/>
            <a:chOff x="1946324" y="4125162"/>
            <a:chExt cx="969964" cy="2007872"/>
          </a:xfrm>
        </p:grpSpPr>
        <p:sp>
          <p:nvSpPr>
            <p:cNvPr id="154" name="円/楕円 15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5" name="フローチャート: 論理積ゲート 15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6" name="図形グループ 155"/>
          <p:cNvGrpSpPr/>
          <p:nvPr/>
        </p:nvGrpSpPr>
        <p:grpSpPr>
          <a:xfrm>
            <a:off x="3345236" y="5692641"/>
            <a:ext cx="228599" cy="443927"/>
            <a:chOff x="1946324" y="4125162"/>
            <a:chExt cx="969964" cy="2007872"/>
          </a:xfrm>
        </p:grpSpPr>
        <p:sp>
          <p:nvSpPr>
            <p:cNvPr id="157" name="円/楕円 15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8" name="フローチャート: 論理積ゲート 15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9" name="図形グループ 158"/>
          <p:cNvGrpSpPr/>
          <p:nvPr/>
        </p:nvGrpSpPr>
        <p:grpSpPr>
          <a:xfrm>
            <a:off x="3116637" y="5622791"/>
            <a:ext cx="228599" cy="443927"/>
            <a:chOff x="1946324" y="4125162"/>
            <a:chExt cx="969964" cy="2007872"/>
          </a:xfrm>
        </p:grpSpPr>
        <p:sp>
          <p:nvSpPr>
            <p:cNvPr id="160" name="円/楕円 15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1" name="フローチャート: 論理積ゲート 16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2" name="図形グループ 161"/>
          <p:cNvGrpSpPr/>
          <p:nvPr/>
        </p:nvGrpSpPr>
        <p:grpSpPr>
          <a:xfrm>
            <a:off x="3590262" y="5622791"/>
            <a:ext cx="228599" cy="443927"/>
            <a:chOff x="1946324" y="4125162"/>
            <a:chExt cx="969964" cy="2007872"/>
          </a:xfrm>
        </p:grpSpPr>
        <p:sp>
          <p:nvSpPr>
            <p:cNvPr id="163" name="円/楕円 16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4" name="フローチャート: 論理積ゲート 16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5" name="図形グループ 164"/>
          <p:cNvGrpSpPr/>
          <p:nvPr/>
        </p:nvGrpSpPr>
        <p:grpSpPr>
          <a:xfrm>
            <a:off x="5950465" y="5697994"/>
            <a:ext cx="228599" cy="443927"/>
            <a:chOff x="1946324" y="4125162"/>
            <a:chExt cx="969964" cy="2007872"/>
          </a:xfrm>
        </p:grpSpPr>
        <p:sp>
          <p:nvSpPr>
            <p:cNvPr id="166" name="円/楕円 16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7" name="フローチャート: 論理積ゲート 16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8" name="図形グループ 167"/>
          <p:cNvGrpSpPr/>
          <p:nvPr/>
        </p:nvGrpSpPr>
        <p:grpSpPr>
          <a:xfrm>
            <a:off x="6461123" y="5697994"/>
            <a:ext cx="228599" cy="443927"/>
            <a:chOff x="1946324" y="4125162"/>
            <a:chExt cx="969964" cy="2007872"/>
          </a:xfrm>
        </p:grpSpPr>
        <p:sp>
          <p:nvSpPr>
            <p:cNvPr id="169" name="円/楕円 16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0" name="フローチャート: 論理積ゲート 16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1" name="図形グループ 170"/>
          <p:cNvGrpSpPr/>
          <p:nvPr/>
        </p:nvGrpSpPr>
        <p:grpSpPr>
          <a:xfrm>
            <a:off x="6232524" y="5628144"/>
            <a:ext cx="228599" cy="443927"/>
            <a:chOff x="1946324" y="4125162"/>
            <a:chExt cx="969964" cy="2007872"/>
          </a:xfrm>
        </p:grpSpPr>
        <p:sp>
          <p:nvSpPr>
            <p:cNvPr id="172" name="円/楕円 17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3" name="フローチャート: 論理積ゲート 17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4" name="図形グループ 173"/>
          <p:cNvGrpSpPr/>
          <p:nvPr/>
        </p:nvGrpSpPr>
        <p:grpSpPr>
          <a:xfrm>
            <a:off x="6706149" y="5628144"/>
            <a:ext cx="228599" cy="443927"/>
            <a:chOff x="1946324" y="4125162"/>
            <a:chExt cx="969964" cy="2007872"/>
          </a:xfrm>
        </p:grpSpPr>
        <p:sp>
          <p:nvSpPr>
            <p:cNvPr id="175" name="円/楕円 17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6" name="フローチャート: 論理積ゲート 17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7" name="図形グループ 176"/>
          <p:cNvGrpSpPr/>
          <p:nvPr/>
        </p:nvGrpSpPr>
        <p:grpSpPr>
          <a:xfrm>
            <a:off x="4918483" y="5691773"/>
            <a:ext cx="228599" cy="443927"/>
            <a:chOff x="1946324" y="4125162"/>
            <a:chExt cx="969964" cy="2007872"/>
          </a:xfrm>
        </p:grpSpPr>
        <p:sp>
          <p:nvSpPr>
            <p:cNvPr id="178" name="円/楕円 17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9" name="フローチャート: 論理積ゲート 17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0" name="図形グループ 179"/>
          <p:cNvGrpSpPr/>
          <p:nvPr/>
        </p:nvGrpSpPr>
        <p:grpSpPr>
          <a:xfrm>
            <a:off x="5429141" y="5691773"/>
            <a:ext cx="228599" cy="443927"/>
            <a:chOff x="1946324" y="4125162"/>
            <a:chExt cx="969964" cy="2007872"/>
          </a:xfrm>
        </p:grpSpPr>
        <p:sp>
          <p:nvSpPr>
            <p:cNvPr id="181" name="円/楕円 18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2" name="フローチャート: 論理積ゲート 18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3" name="図形グループ 182"/>
          <p:cNvGrpSpPr/>
          <p:nvPr/>
        </p:nvGrpSpPr>
        <p:grpSpPr>
          <a:xfrm>
            <a:off x="5200542" y="5621923"/>
            <a:ext cx="228599" cy="443927"/>
            <a:chOff x="1946324" y="4125162"/>
            <a:chExt cx="969964" cy="2007872"/>
          </a:xfrm>
        </p:grpSpPr>
        <p:sp>
          <p:nvSpPr>
            <p:cNvPr id="184" name="円/楕円 18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5" name="フローチャート: 論理積ゲート 18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6" name="図形グループ 185"/>
          <p:cNvGrpSpPr/>
          <p:nvPr/>
        </p:nvGrpSpPr>
        <p:grpSpPr>
          <a:xfrm>
            <a:off x="5674167" y="5621923"/>
            <a:ext cx="228599" cy="443927"/>
            <a:chOff x="1946324" y="4125162"/>
            <a:chExt cx="969964" cy="2007872"/>
          </a:xfrm>
        </p:grpSpPr>
        <p:sp>
          <p:nvSpPr>
            <p:cNvPr id="187" name="円/楕円 18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8" name="フローチャート: 論理積ゲート 18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9" name="図形グループ 188"/>
          <p:cNvGrpSpPr/>
          <p:nvPr/>
        </p:nvGrpSpPr>
        <p:grpSpPr>
          <a:xfrm>
            <a:off x="6971072" y="5705868"/>
            <a:ext cx="228599" cy="443927"/>
            <a:chOff x="1946324" y="4125162"/>
            <a:chExt cx="969964" cy="2007872"/>
          </a:xfrm>
        </p:grpSpPr>
        <p:sp>
          <p:nvSpPr>
            <p:cNvPr id="190" name="円/楕円 18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1" name="フローチャート: 論理積ゲート 19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2" name="図形グループ 191"/>
          <p:cNvGrpSpPr/>
          <p:nvPr/>
        </p:nvGrpSpPr>
        <p:grpSpPr>
          <a:xfrm>
            <a:off x="7481730" y="5705868"/>
            <a:ext cx="228599" cy="443927"/>
            <a:chOff x="1946324" y="4125162"/>
            <a:chExt cx="969964" cy="2007872"/>
          </a:xfrm>
        </p:grpSpPr>
        <p:sp>
          <p:nvSpPr>
            <p:cNvPr id="193" name="円/楕円 19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4" name="フローチャート: 論理積ゲート 19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5" name="図形グループ 194"/>
          <p:cNvGrpSpPr/>
          <p:nvPr/>
        </p:nvGrpSpPr>
        <p:grpSpPr>
          <a:xfrm>
            <a:off x="7253131" y="5636018"/>
            <a:ext cx="228599" cy="443927"/>
            <a:chOff x="1946324" y="4125162"/>
            <a:chExt cx="969964" cy="2007872"/>
          </a:xfrm>
        </p:grpSpPr>
        <p:sp>
          <p:nvSpPr>
            <p:cNvPr id="196" name="円/楕円 19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7" name="フローチャート: 論理積ゲート 19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8" name="図形グループ 197"/>
          <p:cNvGrpSpPr/>
          <p:nvPr/>
        </p:nvGrpSpPr>
        <p:grpSpPr>
          <a:xfrm>
            <a:off x="7726756" y="5636018"/>
            <a:ext cx="228599" cy="443927"/>
            <a:chOff x="1946324" y="4125162"/>
            <a:chExt cx="969964" cy="2007872"/>
          </a:xfrm>
        </p:grpSpPr>
        <p:sp>
          <p:nvSpPr>
            <p:cNvPr id="199" name="円/楕円 19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0" name="フローチャート: 論理積ゲート 19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01" name="角丸四角形 200"/>
          <p:cNvSpPr/>
          <p:nvPr/>
        </p:nvSpPr>
        <p:spPr bwMode="auto">
          <a:xfrm>
            <a:off x="4935789" y="197554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スマートフォン</a:t>
            </a:r>
          </a:p>
        </p:txBody>
      </p:sp>
      <p:sp>
        <p:nvSpPr>
          <p:cNvPr id="202" name="角丸四角形 201"/>
          <p:cNvSpPr/>
          <p:nvPr/>
        </p:nvSpPr>
        <p:spPr bwMode="auto">
          <a:xfrm>
            <a:off x="2699792" y="197554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自動車</a:t>
            </a:r>
          </a:p>
        </p:txBody>
      </p:sp>
      <p:sp>
        <p:nvSpPr>
          <p:cNvPr id="203" name="角丸四角形 202"/>
          <p:cNvSpPr/>
          <p:nvPr/>
        </p:nvSpPr>
        <p:spPr bwMode="auto">
          <a:xfrm>
            <a:off x="6051913" y="197554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ウェアラブル</a:t>
            </a:r>
          </a:p>
        </p:txBody>
      </p:sp>
      <p:sp>
        <p:nvSpPr>
          <p:cNvPr id="204" name="角丸四角形 203"/>
          <p:cNvSpPr/>
          <p:nvPr/>
        </p:nvSpPr>
        <p:spPr bwMode="auto">
          <a:xfrm>
            <a:off x="7204041" y="197554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家電</a:t>
            </a:r>
          </a:p>
        </p:txBody>
      </p:sp>
      <p:sp>
        <p:nvSpPr>
          <p:cNvPr id="205" name="角丸四角形 204"/>
          <p:cNvSpPr/>
          <p:nvPr/>
        </p:nvSpPr>
        <p:spPr bwMode="auto">
          <a:xfrm>
            <a:off x="3851920" y="197554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スマートメーター</a:t>
            </a:r>
          </a:p>
        </p:txBody>
      </p:sp>
      <p:grpSp>
        <p:nvGrpSpPr>
          <p:cNvPr id="206" name="図形グループ 205"/>
          <p:cNvGrpSpPr/>
          <p:nvPr/>
        </p:nvGrpSpPr>
        <p:grpSpPr>
          <a:xfrm>
            <a:off x="6166430" y="1519284"/>
            <a:ext cx="161020" cy="300733"/>
            <a:chOff x="5118100" y="4941610"/>
            <a:chExt cx="190500" cy="405090"/>
          </a:xfrm>
        </p:grpSpPr>
        <p:sp>
          <p:nvSpPr>
            <p:cNvPr id="207" name="正方形/長方形 206"/>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8" name="正方形/長方形 207"/>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9" name="角丸四角形 208"/>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10" name="図形グループ 209"/>
          <p:cNvGrpSpPr/>
          <p:nvPr/>
        </p:nvGrpSpPr>
        <p:grpSpPr>
          <a:xfrm>
            <a:off x="6432141" y="1600673"/>
            <a:ext cx="441102" cy="177800"/>
            <a:chOff x="4715098" y="3962400"/>
            <a:chExt cx="441102" cy="177800"/>
          </a:xfrm>
        </p:grpSpPr>
        <p:sp>
          <p:nvSpPr>
            <p:cNvPr id="211" name="角丸四角形 210"/>
            <p:cNvSpPr/>
            <p:nvPr/>
          </p:nvSpPr>
          <p:spPr>
            <a:xfrm>
              <a:off x="4715098" y="3962400"/>
              <a:ext cx="441102" cy="58091"/>
            </a:xfrm>
            <a:prstGeom prst="round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2" name="角丸四角形 211"/>
            <p:cNvSpPr/>
            <p:nvPr/>
          </p:nvSpPr>
          <p:spPr>
            <a:xfrm>
              <a:off x="4735624"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3" name="角丸四角形 212"/>
            <p:cNvSpPr/>
            <p:nvPr/>
          </p:nvSpPr>
          <p:spPr>
            <a:xfrm>
              <a:off x="4950049"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14" name="図形グループ 213"/>
          <p:cNvGrpSpPr/>
          <p:nvPr/>
        </p:nvGrpSpPr>
        <p:grpSpPr>
          <a:xfrm>
            <a:off x="5022469" y="1306060"/>
            <a:ext cx="679541" cy="593816"/>
            <a:chOff x="-62676" y="3965594"/>
            <a:chExt cx="679541" cy="593816"/>
          </a:xfrm>
        </p:grpSpPr>
        <p:sp>
          <p:nvSpPr>
            <p:cNvPr id="215" name="角丸四角形 214"/>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16" name="図 21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676" y="3965594"/>
              <a:ext cx="679541" cy="593816"/>
            </a:xfrm>
            <a:prstGeom prst="rect">
              <a:avLst/>
            </a:prstGeom>
          </p:spPr>
        </p:pic>
      </p:grpSp>
      <p:grpSp>
        <p:nvGrpSpPr>
          <p:cNvPr id="217" name="図形グループ 216"/>
          <p:cNvGrpSpPr/>
          <p:nvPr/>
        </p:nvGrpSpPr>
        <p:grpSpPr>
          <a:xfrm>
            <a:off x="5509487" y="1425077"/>
            <a:ext cx="341289" cy="550466"/>
            <a:chOff x="1140657" y="4229811"/>
            <a:chExt cx="341289" cy="550466"/>
          </a:xfrm>
        </p:grpSpPr>
        <p:sp>
          <p:nvSpPr>
            <p:cNvPr id="218" name="角丸四角形 217"/>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19" name="図 218"/>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pic>
        <p:nvPicPr>
          <p:cNvPr id="220" name="図 219" descr="imgres.jpg"/>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769642" y="1371919"/>
            <a:ext cx="792088" cy="543647"/>
          </a:xfrm>
          <a:prstGeom prst="rect">
            <a:avLst/>
          </a:prstGeom>
        </p:spPr>
      </p:pic>
      <p:grpSp>
        <p:nvGrpSpPr>
          <p:cNvPr id="221" name="図形グループ 220"/>
          <p:cNvGrpSpPr/>
          <p:nvPr/>
        </p:nvGrpSpPr>
        <p:grpSpPr>
          <a:xfrm>
            <a:off x="4108636" y="1371919"/>
            <a:ext cx="499492" cy="545661"/>
            <a:chOff x="4000500" y="1182650"/>
            <a:chExt cx="499492" cy="545661"/>
          </a:xfrm>
        </p:grpSpPr>
        <p:sp>
          <p:nvSpPr>
            <p:cNvPr id="222" name="角丸四角形 221"/>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3" name="正方形/長方形 222"/>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263</a:t>
              </a:r>
            </a:p>
            <a:p>
              <a:pPr algn="ctr"/>
              <a:r>
                <a:rPr kumimoji="1" lang="en-US" altLang="ja-JP" sz="800" dirty="0">
                  <a:solidFill>
                    <a:srgbClr val="FFFFFF"/>
                  </a:solidFill>
                  <a:latin typeface="ＭＳ Ｐゴシック"/>
                  <a:ea typeface="ＭＳ Ｐゴシック"/>
                  <a:cs typeface="ＭＳ Ｐゴシック"/>
                </a:rPr>
                <a:t>Kw</a:t>
              </a:r>
              <a:endParaRPr kumimoji="1" lang="ja-JP" altLang="en-US" sz="800" dirty="0">
                <a:solidFill>
                  <a:srgbClr val="FFFFFF"/>
                </a:solidFill>
                <a:latin typeface="ＭＳ Ｐゴシック"/>
                <a:ea typeface="ＭＳ Ｐゴシック"/>
                <a:cs typeface="ＭＳ Ｐゴシック"/>
              </a:endParaRPr>
            </a:p>
          </p:txBody>
        </p:sp>
        <p:sp>
          <p:nvSpPr>
            <p:cNvPr id="224" name="テキスト ボックス 223"/>
            <p:cNvSpPr txBox="1"/>
            <p:nvPr/>
          </p:nvSpPr>
          <p:spPr>
            <a:xfrm>
              <a:off x="4000500" y="1511573"/>
              <a:ext cx="497352" cy="215444"/>
            </a:xfrm>
            <a:prstGeom prst="rect">
              <a:avLst/>
            </a:prstGeom>
            <a:noFill/>
          </p:spPr>
          <p:txBody>
            <a:bodyPr wrap="none" rtlCol="0">
              <a:spAutoFit/>
            </a:bodyPr>
            <a:lstStyle/>
            <a:p>
              <a:pPr algn="ctr"/>
              <a:r>
                <a:rPr kumimoji="1" lang="en-US" altLang="ja-JP" sz="800" dirty="0">
                  <a:solidFill>
                    <a:schemeClr val="bg1"/>
                  </a:solidFill>
                </a:rPr>
                <a:t>○×</a:t>
              </a:r>
              <a:r>
                <a:rPr kumimoji="1" lang="ja-JP" altLang="en-US" sz="800" dirty="0">
                  <a:solidFill>
                    <a:schemeClr val="bg1"/>
                  </a:solidFill>
                </a:rPr>
                <a:t>電力</a:t>
              </a:r>
            </a:p>
          </p:txBody>
        </p:sp>
      </p:grpSp>
      <p:grpSp>
        <p:nvGrpSpPr>
          <p:cNvPr id="225" name="図形グループ 224"/>
          <p:cNvGrpSpPr/>
          <p:nvPr/>
        </p:nvGrpSpPr>
        <p:grpSpPr>
          <a:xfrm>
            <a:off x="7204041" y="1371919"/>
            <a:ext cx="499492" cy="545661"/>
            <a:chOff x="6373788" y="4940591"/>
            <a:chExt cx="499492" cy="545661"/>
          </a:xfrm>
        </p:grpSpPr>
        <p:sp>
          <p:nvSpPr>
            <p:cNvPr id="226" name="角丸四角形 225"/>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7" name="円/楕円 226"/>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8" name="角丸四角形 227"/>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29" name="図形グループ 228"/>
          <p:cNvGrpSpPr/>
          <p:nvPr/>
        </p:nvGrpSpPr>
        <p:grpSpPr>
          <a:xfrm>
            <a:off x="7635841" y="1435419"/>
            <a:ext cx="499492" cy="445407"/>
            <a:chOff x="6805588" y="5004091"/>
            <a:chExt cx="499492" cy="445407"/>
          </a:xfrm>
        </p:grpSpPr>
        <p:sp>
          <p:nvSpPr>
            <p:cNvPr id="230" name="台形 229"/>
            <p:cNvSpPr/>
            <p:nvPr/>
          </p:nvSpPr>
          <p:spPr>
            <a:xfrm>
              <a:off x="6945288" y="5350626"/>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1" name="角丸四角形 230"/>
            <p:cNvSpPr/>
            <p:nvPr/>
          </p:nvSpPr>
          <p:spPr>
            <a:xfrm>
              <a:off x="6805588" y="5004091"/>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2" name="角丸四角形 231"/>
            <p:cNvSpPr/>
            <p:nvPr/>
          </p:nvSpPr>
          <p:spPr>
            <a:xfrm>
              <a:off x="6856388" y="5049640"/>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33" name="角丸四角形 232"/>
          <p:cNvSpPr/>
          <p:nvPr/>
        </p:nvSpPr>
        <p:spPr bwMode="auto">
          <a:xfrm>
            <a:off x="2699792" y="2320612"/>
            <a:ext cx="5435541" cy="216024"/>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様々なアクティビティ</a:t>
            </a:r>
          </a:p>
        </p:txBody>
      </p:sp>
      <p:grpSp>
        <p:nvGrpSpPr>
          <p:cNvPr id="234" name="図形グループ 233"/>
          <p:cNvGrpSpPr/>
          <p:nvPr/>
        </p:nvGrpSpPr>
        <p:grpSpPr>
          <a:xfrm>
            <a:off x="3878604" y="2657708"/>
            <a:ext cx="228599" cy="443927"/>
            <a:chOff x="1946324" y="4125162"/>
            <a:chExt cx="969964" cy="2007872"/>
          </a:xfrm>
        </p:grpSpPr>
        <p:sp>
          <p:nvSpPr>
            <p:cNvPr id="235" name="円/楕円 23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6" name="フローチャート: 論理積ゲート 23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37" name="図形グループ 236"/>
          <p:cNvGrpSpPr/>
          <p:nvPr/>
        </p:nvGrpSpPr>
        <p:grpSpPr>
          <a:xfrm>
            <a:off x="4389262" y="2657708"/>
            <a:ext cx="228599" cy="443927"/>
            <a:chOff x="1946324" y="4125162"/>
            <a:chExt cx="969964" cy="2007872"/>
          </a:xfrm>
        </p:grpSpPr>
        <p:sp>
          <p:nvSpPr>
            <p:cNvPr id="238" name="円/楕円 23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9" name="フローチャート: 論理積ゲート 23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0" name="図形グループ 239"/>
          <p:cNvGrpSpPr/>
          <p:nvPr/>
        </p:nvGrpSpPr>
        <p:grpSpPr>
          <a:xfrm>
            <a:off x="4160663" y="2587858"/>
            <a:ext cx="228599" cy="443927"/>
            <a:chOff x="1946324" y="4125162"/>
            <a:chExt cx="969964" cy="2007872"/>
          </a:xfrm>
        </p:grpSpPr>
        <p:sp>
          <p:nvSpPr>
            <p:cNvPr id="241" name="円/楕円 24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2" name="フローチャート: 論理積ゲート 24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3" name="図形グループ 242"/>
          <p:cNvGrpSpPr/>
          <p:nvPr/>
        </p:nvGrpSpPr>
        <p:grpSpPr>
          <a:xfrm>
            <a:off x="4634288" y="2587858"/>
            <a:ext cx="228599" cy="443927"/>
            <a:chOff x="1946324" y="4125162"/>
            <a:chExt cx="969964" cy="2007872"/>
          </a:xfrm>
        </p:grpSpPr>
        <p:sp>
          <p:nvSpPr>
            <p:cNvPr id="244" name="円/楕円 24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5" name="フローチャート: 論理積ゲート 24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6" name="図形グループ 245"/>
          <p:cNvGrpSpPr/>
          <p:nvPr/>
        </p:nvGrpSpPr>
        <p:grpSpPr>
          <a:xfrm>
            <a:off x="2834578" y="2657708"/>
            <a:ext cx="228599" cy="443927"/>
            <a:chOff x="1946324" y="4125162"/>
            <a:chExt cx="969964" cy="2007872"/>
          </a:xfrm>
        </p:grpSpPr>
        <p:sp>
          <p:nvSpPr>
            <p:cNvPr id="247" name="円/楕円 24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8" name="フローチャート: 論理積ゲート 24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9" name="図形グループ 248"/>
          <p:cNvGrpSpPr/>
          <p:nvPr/>
        </p:nvGrpSpPr>
        <p:grpSpPr>
          <a:xfrm>
            <a:off x="3345236" y="2657708"/>
            <a:ext cx="228599" cy="443927"/>
            <a:chOff x="1946324" y="4125162"/>
            <a:chExt cx="969964" cy="2007872"/>
          </a:xfrm>
        </p:grpSpPr>
        <p:sp>
          <p:nvSpPr>
            <p:cNvPr id="250" name="円/楕円 24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1" name="フローチャート: 論理積ゲート 25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52" name="図形グループ 251"/>
          <p:cNvGrpSpPr/>
          <p:nvPr/>
        </p:nvGrpSpPr>
        <p:grpSpPr>
          <a:xfrm>
            <a:off x="3116637" y="2587858"/>
            <a:ext cx="228599" cy="443927"/>
            <a:chOff x="1946324" y="4125162"/>
            <a:chExt cx="969964" cy="2007872"/>
          </a:xfrm>
        </p:grpSpPr>
        <p:sp>
          <p:nvSpPr>
            <p:cNvPr id="253" name="円/楕円 25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4" name="フローチャート: 論理積ゲート 25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55" name="図形グループ 254"/>
          <p:cNvGrpSpPr/>
          <p:nvPr/>
        </p:nvGrpSpPr>
        <p:grpSpPr>
          <a:xfrm>
            <a:off x="3590262" y="2587858"/>
            <a:ext cx="228599" cy="443927"/>
            <a:chOff x="1946324" y="4125162"/>
            <a:chExt cx="969964" cy="2007872"/>
          </a:xfrm>
        </p:grpSpPr>
        <p:sp>
          <p:nvSpPr>
            <p:cNvPr id="256" name="円/楕円 25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7" name="フローチャート: 論理積ゲート 25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58" name="図形グループ 257"/>
          <p:cNvGrpSpPr/>
          <p:nvPr/>
        </p:nvGrpSpPr>
        <p:grpSpPr>
          <a:xfrm>
            <a:off x="5950465" y="2663061"/>
            <a:ext cx="228599" cy="443927"/>
            <a:chOff x="1946324" y="4125162"/>
            <a:chExt cx="969964" cy="2007872"/>
          </a:xfrm>
        </p:grpSpPr>
        <p:sp>
          <p:nvSpPr>
            <p:cNvPr id="259" name="円/楕円 25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0" name="フローチャート: 論理積ゲート 25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61" name="図形グループ 260"/>
          <p:cNvGrpSpPr/>
          <p:nvPr/>
        </p:nvGrpSpPr>
        <p:grpSpPr>
          <a:xfrm>
            <a:off x="6461123" y="2663061"/>
            <a:ext cx="228599" cy="443927"/>
            <a:chOff x="1946324" y="4125162"/>
            <a:chExt cx="969964" cy="2007872"/>
          </a:xfrm>
        </p:grpSpPr>
        <p:sp>
          <p:nvSpPr>
            <p:cNvPr id="262" name="円/楕円 26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3" name="フローチャート: 論理積ゲート 26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64" name="図形グループ 263"/>
          <p:cNvGrpSpPr/>
          <p:nvPr/>
        </p:nvGrpSpPr>
        <p:grpSpPr>
          <a:xfrm>
            <a:off x="6232524" y="2593211"/>
            <a:ext cx="228599" cy="443927"/>
            <a:chOff x="1946324" y="4125162"/>
            <a:chExt cx="969964" cy="2007872"/>
          </a:xfrm>
        </p:grpSpPr>
        <p:sp>
          <p:nvSpPr>
            <p:cNvPr id="265" name="円/楕円 26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6" name="フローチャート: 論理積ゲート 26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67" name="図形グループ 266"/>
          <p:cNvGrpSpPr/>
          <p:nvPr/>
        </p:nvGrpSpPr>
        <p:grpSpPr>
          <a:xfrm>
            <a:off x="6706149" y="2593211"/>
            <a:ext cx="228599" cy="443927"/>
            <a:chOff x="1946324" y="4125162"/>
            <a:chExt cx="969964" cy="2007872"/>
          </a:xfrm>
        </p:grpSpPr>
        <p:sp>
          <p:nvSpPr>
            <p:cNvPr id="268" name="円/楕円 26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9" name="フローチャート: 論理積ゲート 26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70" name="図形グループ 269"/>
          <p:cNvGrpSpPr/>
          <p:nvPr/>
        </p:nvGrpSpPr>
        <p:grpSpPr>
          <a:xfrm>
            <a:off x="4918483" y="2656840"/>
            <a:ext cx="228599" cy="443927"/>
            <a:chOff x="1946324" y="4125162"/>
            <a:chExt cx="969964" cy="2007872"/>
          </a:xfrm>
        </p:grpSpPr>
        <p:sp>
          <p:nvSpPr>
            <p:cNvPr id="271" name="円/楕円 27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2" name="フローチャート: 論理積ゲート 27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73" name="図形グループ 272"/>
          <p:cNvGrpSpPr/>
          <p:nvPr/>
        </p:nvGrpSpPr>
        <p:grpSpPr>
          <a:xfrm>
            <a:off x="5429141" y="2656840"/>
            <a:ext cx="228599" cy="443927"/>
            <a:chOff x="1946324" y="4125162"/>
            <a:chExt cx="969964" cy="2007872"/>
          </a:xfrm>
        </p:grpSpPr>
        <p:sp>
          <p:nvSpPr>
            <p:cNvPr id="274" name="円/楕円 27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5" name="フローチャート: 論理積ゲート 27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76" name="図形グループ 275"/>
          <p:cNvGrpSpPr/>
          <p:nvPr/>
        </p:nvGrpSpPr>
        <p:grpSpPr>
          <a:xfrm>
            <a:off x="5200542" y="2586990"/>
            <a:ext cx="228599" cy="443927"/>
            <a:chOff x="1946324" y="4125162"/>
            <a:chExt cx="969964" cy="2007872"/>
          </a:xfrm>
        </p:grpSpPr>
        <p:sp>
          <p:nvSpPr>
            <p:cNvPr id="277" name="円/楕円 27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8" name="フローチャート: 論理積ゲート 27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79" name="図形グループ 278"/>
          <p:cNvGrpSpPr/>
          <p:nvPr/>
        </p:nvGrpSpPr>
        <p:grpSpPr>
          <a:xfrm>
            <a:off x="5674167" y="2586990"/>
            <a:ext cx="228599" cy="443927"/>
            <a:chOff x="1946324" y="4125162"/>
            <a:chExt cx="969964" cy="2007872"/>
          </a:xfrm>
        </p:grpSpPr>
        <p:sp>
          <p:nvSpPr>
            <p:cNvPr id="280" name="円/楕円 27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1" name="フローチャート: 論理積ゲート 28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82" name="図形グループ 281"/>
          <p:cNvGrpSpPr/>
          <p:nvPr/>
        </p:nvGrpSpPr>
        <p:grpSpPr>
          <a:xfrm>
            <a:off x="6971072" y="2670935"/>
            <a:ext cx="228599" cy="443927"/>
            <a:chOff x="1946324" y="4125162"/>
            <a:chExt cx="969964" cy="2007872"/>
          </a:xfrm>
        </p:grpSpPr>
        <p:sp>
          <p:nvSpPr>
            <p:cNvPr id="283" name="円/楕円 28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4" name="フローチャート: 論理積ゲート 28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85" name="図形グループ 284"/>
          <p:cNvGrpSpPr/>
          <p:nvPr/>
        </p:nvGrpSpPr>
        <p:grpSpPr>
          <a:xfrm>
            <a:off x="7481730" y="2670935"/>
            <a:ext cx="228599" cy="443927"/>
            <a:chOff x="1946324" y="4125162"/>
            <a:chExt cx="969964" cy="2007872"/>
          </a:xfrm>
        </p:grpSpPr>
        <p:sp>
          <p:nvSpPr>
            <p:cNvPr id="286" name="円/楕円 28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7" name="フローチャート: 論理積ゲート 28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88" name="図形グループ 287"/>
          <p:cNvGrpSpPr/>
          <p:nvPr/>
        </p:nvGrpSpPr>
        <p:grpSpPr>
          <a:xfrm>
            <a:off x="7253131" y="2601085"/>
            <a:ext cx="228599" cy="443927"/>
            <a:chOff x="1946324" y="4125162"/>
            <a:chExt cx="969964" cy="2007872"/>
          </a:xfrm>
        </p:grpSpPr>
        <p:sp>
          <p:nvSpPr>
            <p:cNvPr id="289" name="円/楕円 28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0" name="フローチャート: 論理積ゲート 28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91" name="図形グループ 290"/>
          <p:cNvGrpSpPr/>
          <p:nvPr/>
        </p:nvGrpSpPr>
        <p:grpSpPr>
          <a:xfrm>
            <a:off x="7726756" y="2601085"/>
            <a:ext cx="228599" cy="443927"/>
            <a:chOff x="1946324" y="4125162"/>
            <a:chExt cx="969964" cy="2007872"/>
          </a:xfrm>
        </p:grpSpPr>
        <p:sp>
          <p:nvSpPr>
            <p:cNvPr id="292" name="円/楕円 29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3" name="フローチャート: 論理積ゲート 29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0" name="上矢印 9"/>
          <p:cNvSpPr/>
          <p:nvPr/>
        </p:nvSpPr>
        <p:spPr>
          <a:xfrm>
            <a:off x="3052566" y="3193831"/>
            <a:ext cx="1267406" cy="1011505"/>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4" name="上矢印 293"/>
          <p:cNvSpPr/>
          <p:nvPr/>
        </p:nvSpPr>
        <p:spPr>
          <a:xfrm rot="10800000">
            <a:off x="6432141" y="3204726"/>
            <a:ext cx="1267406" cy="1011505"/>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5" name="テキスト ボックス 294"/>
          <p:cNvSpPr txBox="1"/>
          <p:nvPr/>
        </p:nvSpPr>
        <p:spPr>
          <a:xfrm>
            <a:off x="2409231" y="1005777"/>
            <a:ext cx="6004977" cy="369332"/>
          </a:xfrm>
          <a:prstGeom prst="rect">
            <a:avLst/>
          </a:prstGeom>
          <a:noFill/>
        </p:spPr>
        <p:txBody>
          <a:bodyPr wrap="none" rtlCol="0">
            <a:spAutoFit/>
          </a:bodyPr>
          <a:lstStyle/>
          <a:p>
            <a:pPr algn="ctr"/>
            <a:r>
              <a:rPr lang="ja-JP" altLang="en-US" b="1" dirty="0">
                <a:ln>
                  <a:solidFill>
                    <a:srgbClr val="C00000"/>
                  </a:solidFill>
                </a:ln>
                <a:solidFill>
                  <a:schemeClr val="accent2"/>
                </a:solidFill>
                <a:effectLst>
                  <a:glow rad="127000">
                    <a:schemeClr val="bg1"/>
                  </a:glow>
                </a:effectLst>
                <a:latin typeface="Meiryo" charset="-128"/>
                <a:ea typeface="Meiryo" charset="-128"/>
                <a:cs typeface="Meiryo" charset="-128"/>
              </a:rPr>
              <a:t>デジタル・コピー／デジタル・ツイン（</a:t>
            </a:r>
            <a:r>
              <a:rPr lang="en-US" altLang="ja-JP" b="1" dirty="0">
                <a:ln>
                  <a:solidFill>
                    <a:srgbClr val="C00000"/>
                  </a:solidFill>
                </a:ln>
                <a:solidFill>
                  <a:schemeClr val="accent2"/>
                </a:solidFill>
                <a:effectLst>
                  <a:glow rad="127000">
                    <a:schemeClr val="bg1"/>
                  </a:glow>
                </a:effectLst>
                <a:latin typeface="Meiryo" charset="-128"/>
                <a:ea typeface="Meiryo" charset="-128"/>
                <a:cs typeface="Meiryo" charset="-128"/>
              </a:rPr>
              <a:t>Digital Twin</a:t>
            </a:r>
            <a:r>
              <a:rPr lang="ja-JP" altLang="en-US" b="1" dirty="0">
                <a:ln>
                  <a:solidFill>
                    <a:srgbClr val="C00000"/>
                  </a:solidFill>
                </a:ln>
                <a:solidFill>
                  <a:schemeClr val="accent2"/>
                </a:solidFill>
                <a:effectLst>
                  <a:glow rad="127000">
                    <a:schemeClr val="bg1"/>
                  </a:glow>
                </a:effectLst>
                <a:latin typeface="Meiryo" charset="-128"/>
                <a:ea typeface="Meiryo" charset="-128"/>
                <a:cs typeface="Meiryo" charset="-128"/>
              </a:rPr>
              <a:t>）</a:t>
            </a:r>
            <a:endParaRPr kumimoji="1" lang="ja-JP" altLang="en-US" b="1" dirty="0">
              <a:ln>
                <a:solidFill>
                  <a:srgbClr val="C00000"/>
                </a:solidFill>
              </a:ln>
              <a:solidFill>
                <a:schemeClr val="accent2"/>
              </a:solidFill>
              <a:effectLst>
                <a:glow rad="127000">
                  <a:schemeClr val="bg1"/>
                </a:glow>
              </a:effectLst>
              <a:latin typeface="Meiryo" charset="-128"/>
              <a:ea typeface="Meiryo" charset="-128"/>
              <a:cs typeface="Meiryo" charset="-128"/>
            </a:endParaRPr>
          </a:p>
        </p:txBody>
      </p:sp>
      <p:pic>
        <p:nvPicPr>
          <p:cNvPr id="13" name="図 12"/>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H="1">
            <a:off x="4324044" y="1240140"/>
            <a:ext cx="1932582" cy="1938481"/>
          </a:xfrm>
          <a:prstGeom prst="rect">
            <a:avLst/>
          </a:prstGeom>
        </p:spPr>
      </p:pic>
      <p:sp>
        <p:nvSpPr>
          <p:cNvPr id="14" name="テキスト ボックス 13"/>
          <p:cNvSpPr txBox="1"/>
          <p:nvPr/>
        </p:nvSpPr>
        <p:spPr>
          <a:xfrm>
            <a:off x="4247023" y="2092461"/>
            <a:ext cx="2236510" cy="400110"/>
          </a:xfrm>
          <a:prstGeom prst="rect">
            <a:avLst/>
          </a:prstGeom>
          <a:noFill/>
          <a:effectLst>
            <a:glow rad="228600">
              <a:schemeClr val="accent2">
                <a:satMod val="175000"/>
                <a:alpha val="40000"/>
              </a:schemeClr>
            </a:glow>
          </a:effectLst>
        </p:spPr>
        <p:txBody>
          <a:bodyPr wrap="none" rtlCol="0">
            <a:spAutoFit/>
          </a:bodyPr>
          <a:lstStyle/>
          <a:p>
            <a:pPr algn="ctr"/>
            <a:r>
              <a:rPr lang="ja-JP" altLang="en-US" sz="2000" b="1">
                <a:solidFill>
                  <a:schemeClr val="bg1"/>
                </a:solidFill>
                <a:effectLst>
                  <a:glow rad="228600">
                    <a:schemeClr val="tx1">
                      <a:alpha val="40000"/>
                    </a:schemeClr>
                  </a:glow>
                </a:effectLst>
                <a:latin typeface="Hiragino Kaku Gothic Pro W6" charset="-128"/>
                <a:ea typeface="Hiragino Kaku Gothic Pro W6" charset="-128"/>
                <a:cs typeface="Hiragino Kaku Gothic Pro W6" charset="-128"/>
              </a:rPr>
              <a:t>シミュレーション</a:t>
            </a:r>
            <a:endParaRPr kumimoji="1" lang="ja-JP" altLang="en-US" sz="2000" b="1">
              <a:solidFill>
                <a:schemeClr val="bg1"/>
              </a:solidFill>
              <a:effectLst>
                <a:glow rad="228600">
                  <a:schemeClr val="tx1">
                    <a:alpha val="40000"/>
                  </a:schemeClr>
                </a:glow>
              </a:effectLst>
              <a:latin typeface="Hiragino Kaku Gothic Pro W6" charset="-128"/>
              <a:ea typeface="Hiragino Kaku Gothic Pro W6" charset="-128"/>
              <a:cs typeface="Hiragino Kaku Gothic Pro W6" charset="-128"/>
            </a:endParaRPr>
          </a:p>
        </p:txBody>
      </p:sp>
      <p:sp>
        <p:nvSpPr>
          <p:cNvPr id="15" name="テキスト ボックス 14"/>
          <p:cNvSpPr txBox="1"/>
          <p:nvPr/>
        </p:nvSpPr>
        <p:spPr>
          <a:xfrm>
            <a:off x="3344669" y="3647069"/>
            <a:ext cx="723275" cy="307777"/>
          </a:xfrm>
          <a:prstGeom prst="rect">
            <a:avLst/>
          </a:prstGeom>
          <a:noFill/>
        </p:spPr>
        <p:txBody>
          <a:bodyPr wrap="none" rtlCol="0">
            <a:spAutoFit/>
          </a:bodyPr>
          <a:lstStyle/>
          <a:p>
            <a:r>
              <a:rPr kumimoji="1" lang="ja-JP" altLang="en-US" sz="1400" b="1" dirty="0">
                <a:solidFill>
                  <a:schemeClr val="bg1"/>
                </a:solidFill>
                <a:latin typeface="Meiryo" charset="-128"/>
                <a:ea typeface="Meiryo" charset="-128"/>
                <a:cs typeface="Meiryo" charset="-128"/>
              </a:rPr>
              <a:t>データ</a:t>
            </a:r>
          </a:p>
        </p:txBody>
      </p:sp>
      <p:sp>
        <p:nvSpPr>
          <p:cNvPr id="296" name="テキスト ボックス 295"/>
          <p:cNvSpPr txBox="1"/>
          <p:nvPr/>
        </p:nvSpPr>
        <p:spPr>
          <a:xfrm>
            <a:off x="6718147" y="3542486"/>
            <a:ext cx="723275" cy="307777"/>
          </a:xfrm>
          <a:prstGeom prst="rect">
            <a:avLst/>
          </a:prstGeom>
          <a:noFill/>
        </p:spPr>
        <p:txBody>
          <a:bodyPr wrap="none" rtlCol="0">
            <a:spAutoFit/>
          </a:bodyPr>
          <a:lstStyle/>
          <a:p>
            <a:r>
              <a:rPr kumimoji="1" lang="ja-JP" altLang="en-US" sz="1400" b="1" dirty="0">
                <a:solidFill>
                  <a:schemeClr val="bg1"/>
                </a:solidFill>
                <a:latin typeface="Meiryo" charset="-128"/>
                <a:ea typeface="Meiryo" charset="-128"/>
                <a:cs typeface="Meiryo" charset="-128"/>
              </a:rPr>
              <a:t>最適解</a:t>
            </a:r>
          </a:p>
        </p:txBody>
      </p:sp>
    </p:spTree>
    <p:extLst>
      <p:ext uri="{BB962C8B-B14F-4D97-AF65-F5344CB8AC3E}">
        <p14:creationId xmlns:p14="http://schemas.microsoft.com/office/powerpoint/2010/main" val="15573695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「モノ」のサービス化</a:t>
            </a:r>
          </a:p>
        </p:txBody>
      </p:sp>
      <p:sp>
        <p:nvSpPr>
          <p:cNvPr id="3" name="スライド番号プレースホルダー 2"/>
          <p:cNvSpPr>
            <a:spLocks noGrp="1"/>
          </p:cNvSpPr>
          <p:nvPr>
            <p:ph type="sldNum" sz="quarter" idx="12"/>
          </p:nvPr>
        </p:nvSpPr>
        <p:spPr>
          <a:xfrm>
            <a:off x="6932246" y="6662500"/>
            <a:ext cx="2133600" cy="217800"/>
          </a:xfrm>
        </p:spPr>
        <p:txBody>
          <a:bodyPr/>
          <a:lstStyle/>
          <a:p>
            <a:fld id="{8FF8CC5D-A65D-5946-99B5-645367A967AD}" type="slidenum">
              <a:rPr kumimoji="1" lang="ja-JP" altLang="en-US" smtClean="0"/>
              <a:t>13</a:t>
            </a:fld>
            <a:endParaRPr kumimoji="1" lang="ja-JP" altLang="en-US" dirty="0"/>
          </a:p>
        </p:txBody>
      </p:sp>
      <p:sp>
        <p:nvSpPr>
          <p:cNvPr id="4" name="正方形/長方形 3"/>
          <p:cNvSpPr/>
          <p:nvPr/>
        </p:nvSpPr>
        <p:spPr>
          <a:xfrm>
            <a:off x="5706533" y="2150077"/>
            <a:ext cx="2768600" cy="3727195"/>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3183467" y="3432879"/>
            <a:ext cx="5190066" cy="237238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618067" y="4542323"/>
            <a:ext cx="7653866" cy="1198424"/>
          </a:xfrm>
          <a:prstGeom prst="rect">
            <a:avLst/>
          </a:prstGeom>
          <a:solidFill>
            <a:schemeClr val="bg2">
              <a:lumMod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p:cNvSpPr/>
          <p:nvPr/>
        </p:nvSpPr>
        <p:spPr>
          <a:xfrm>
            <a:off x="457200" y="848236"/>
            <a:ext cx="5122333" cy="1015663"/>
          </a:xfrm>
          <a:prstGeom prst="rect">
            <a:avLst/>
          </a:prstGeom>
        </p:spPr>
        <p:txBody>
          <a:bodyPr wrap="square">
            <a:spAutoFit/>
          </a:bodyPr>
          <a:lstStyle/>
          <a:p>
            <a:r>
              <a:rPr lang="ja-JP" altLang="en-US" sz="2000" dirty="0">
                <a:solidFill>
                  <a:srgbClr val="3366FF"/>
                </a:solidFill>
                <a:latin typeface="メイリオ"/>
                <a:ea typeface="メイリオ"/>
                <a:cs typeface="メイリオ"/>
              </a:rPr>
              <a:t>モノの価値は、</a:t>
            </a:r>
            <a:endParaRPr lang="en-US" altLang="ja-JP" sz="2000" dirty="0">
              <a:solidFill>
                <a:srgbClr val="3366FF"/>
              </a:solidFill>
              <a:latin typeface="メイリオ"/>
              <a:ea typeface="メイリオ"/>
              <a:cs typeface="メイリオ"/>
            </a:endParaRPr>
          </a:p>
          <a:p>
            <a:r>
              <a:rPr lang="ja-JP" altLang="ja-JP" sz="2000" b="1" dirty="0">
                <a:solidFill>
                  <a:srgbClr val="3366FF"/>
                </a:solidFill>
                <a:latin typeface="メイリオ"/>
                <a:ea typeface="メイリオ"/>
                <a:cs typeface="メイリオ"/>
              </a:rPr>
              <a:t>ハードウェア</a:t>
            </a:r>
            <a:r>
              <a:rPr lang="ja-JP" altLang="ja-JP" sz="2000" dirty="0">
                <a:solidFill>
                  <a:srgbClr val="3366FF"/>
                </a:solidFill>
                <a:latin typeface="メイリオ"/>
                <a:ea typeface="メイリオ"/>
                <a:cs typeface="メイリオ"/>
              </a:rPr>
              <a:t>から</a:t>
            </a:r>
            <a:r>
              <a:rPr lang="ja-JP" altLang="ja-JP" sz="2000" b="1" dirty="0">
                <a:solidFill>
                  <a:srgbClr val="3366FF"/>
                </a:solidFill>
                <a:latin typeface="メイリオ"/>
                <a:ea typeface="メイリオ"/>
                <a:cs typeface="メイリオ"/>
              </a:rPr>
              <a:t>ソフトウェア</a:t>
            </a:r>
            <a:r>
              <a:rPr lang="ja-JP" altLang="ja-JP" sz="2000" dirty="0">
                <a:solidFill>
                  <a:srgbClr val="3366FF"/>
                </a:solidFill>
                <a:latin typeface="メイリオ"/>
                <a:ea typeface="メイリオ"/>
                <a:cs typeface="メイリオ"/>
              </a:rPr>
              <a:t>へ</a:t>
            </a:r>
            <a:r>
              <a:rPr lang="ja-JP" altLang="en-US" sz="2000" dirty="0">
                <a:solidFill>
                  <a:srgbClr val="3366FF"/>
                </a:solidFill>
                <a:latin typeface="メイリオ"/>
                <a:ea typeface="メイリオ"/>
                <a:cs typeface="メイリオ"/>
              </a:rPr>
              <a:t>、</a:t>
            </a:r>
            <a:endParaRPr lang="en-US" altLang="ja-JP" sz="2000" dirty="0">
              <a:solidFill>
                <a:srgbClr val="3366FF"/>
              </a:solidFill>
              <a:latin typeface="メイリオ"/>
              <a:ea typeface="メイリオ"/>
              <a:cs typeface="メイリオ"/>
            </a:endParaRPr>
          </a:p>
          <a:p>
            <a:r>
              <a:rPr lang="ja-JP" altLang="ja-JP" sz="2000" dirty="0">
                <a:solidFill>
                  <a:srgbClr val="3366FF"/>
                </a:solidFill>
                <a:latin typeface="メイリオ"/>
                <a:ea typeface="メイリオ"/>
                <a:cs typeface="メイリオ"/>
              </a:rPr>
              <a:t>そして</a:t>
            </a:r>
            <a:r>
              <a:rPr lang="ja-JP" altLang="ja-JP" sz="2000" b="1" dirty="0">
                <a:solidFill>
                  <a:srgbClr val="3366FF"/>
                </a:solidFill>
                <a:latin typeface="メイリオ"/>
                <a:ea typeface="メイリオ"/>
                <a:cs typeface="メイリオ"/>
              </a:rPr>
              <a:t>サービス</a:t>
            </a:r>
            <a:r>
              <a:rPr lang="ja-JP" altLang="ja-JP" sz="2000" dirty="0">
                <a:solidFill>
                  <a:srgbClr val="3366FF"/>
                </a:solidFill>
                <a:latin typeface="メイリオ"/>
                <a:ea typeface="メイリオ"/>
                <a:cs typeface="メイリオ"/>
              </a:rPr>
              <a:t>へとシフト</a:t>
            </a:r>
            <a:endParaRPr lang="ja-JP" altLang="en-US" sz="2000" dirty="0">
              <a:solidFill>
                <a:srgbClr val="3366FF"/>
              </a:solidFill>
              <a:latin typeface="メイリオ"/>
              <a:ea typeface="メイリオ"/>
              <a:cs typeface="メイリオ"/>
            </a:endParaRPr>
          </a:p>
        </p:txBody>
      </p:sp>
      <p:pic>
        <p:nvPicPr>
          <p:cNvPr id="10" name="図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55285" y="2962258"/>
            <a:ext cx="2099280" cy="1574460"/>
          </a:xfrm>
          <a:prstGeom prst="rect">
            <a:avLst/>
          </a:prstGeom>
          <a:ln>
            <a:noFill/>
          </a:ln>
          <a:effectLst>
            <a:softEdge rad="112500"/>
          </a:effectLst>
        </p:spPr>
      </p:pic>
      <p:pic>
        <p:nvPicPr>
          <p:cNvPr id="12" name="図 1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621597" y="2177564"/>
            <a:ext cx="1653215" cy="1239911"/>
          </a:xfrm>
          <a:prstGeom prst="rect">
            <a:avLst/>
          </a:prstGeom>
        </p:spPr>
      </p:pic>
      <p:pic>
        <p:nvPicPr>
          <p:cNvPr id="19" name="図 1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159490" y="818595"/>
            <a:ext cx="1956220" cy="1349347"/>
          </a:xfrm>
          <a:prstGeom prst="rect">
            <a:avLst/>
          </a:prstGeom>
          <a:ln>
            <a:noFill/>
          </a:ln>
          <a:effectLst>
            <a:softEdge rad="112500"/>
          </a:effectLst>
        </p:spPr>
      </p:pic>
      <p:sp>
        <p:nvSpPr>
          <p:cNvPr id="14" name="テキスト ボックス 13"/>
          <p:cNvSpPr txBox="1"/>
          <p:nvPr/>
        </p:nvSpPr>
        <p:spPr>
          <a:xfrm>
            <a:off x="899592" y="4665345"/>
            <a:ext cx="2954655" cy="646331"/>
          </a:xfrm>
          <a:prstGeom prst="rect">
            <a:avLst/>
          </a:prstGeom>
          <a:noFill/>
        </p:spPr>
        <p:txBody>
          <a:bodyPr wrap="none" rtlCol="0">
            <a:spAutoFit/>
          </a:bodyPr>
          <a:lstStyle/>
          <a:p>
            <a:pPr algn="ctr"/>
            <a:r>
              <a:rPr kumimoji="1" lang="ja-JP" altLang="en-US" sz="3600" dirty="0">
                <a:solidFill>
                  <a:schemeClr val="bg1"/>
                </a:solidFill>
                <a:latin typeface="メイリオ"/>
                <a:ea typeface="メイリオ"/>
                <a:cs typeface="メイリオ"/>
              </a:rPr>
              <a:t>ハードウェア</a:t>
            </a:r>
          </a:p>
        </p:txBody>
      </p:sp>
      <p:sp>
        <p:nvSpPr>
          <p:cNvPr id="15" name="テキスト ボックス 14"/>
          <p:cNvSpPr txBox="1"/>
          <p:nvPr/>
        </p:nvSpPr>
        <p:spPr>
          <a:xfrm>
            <a:off x="3419872" y="3573016"/>
            <a:ext cx="2954655" cy="646331"/>
          </a:xfrm>
          <a:prstGeom prst="rect">
            <a:avLst/>
          </a:prstGeom>
          <a:noFill/>
        </p:spPr>
        <p:txBody>
          <a:bodyPr wrap="none" rtlCol="0">
            <a:spAutoFit/>
          </a:bodyPr>
          <a:lstStyle/>
          <a:p>
            <a:pPr algn="ctr"/>
            <a:r>
              <a:rPr kumimoji="1" lang="ja-JP" altLang="en-US" sz="3600" dirty="0">
                <a:solidFill>
                  <a:schemeClr val="bg1"/>
                </a:solidFill>
                <a:latin typeface="メイリオ"/>
                <a:ea typeface="メイリオ"/>
                <a:cs typeface="メイリオ"/>
              </a:rPr>
              <a:t>ソフトウェア</a:t>
            </a:r>
          </a:p>
        </p:txBody>
      </p:sp>
      <p:sp>
        <p:nvSpPr>
          <p:cNvPr id="16" name="テキスト ボックス 15"/>
          <p:cNvSpPr txBox="1"/>
          <p:nvPr/>
        </p:nvSpPr>
        <p:spPr>
          <a:xfrm>
            <a:off x="5803491" y="2276872"/>
            <a:ext cx="2031325" cy="646331"/>
          </a:xfrm>
          <a:prstGeom prst="rect">
            <a:avLst/>
          </a:prstGeom>
          <a:noFill/>
        </p:spPr>
        <p:txBody>
          <a:bodyPr wrap="none" rtlCol="0">
            <a:spAutoFit/>
          </a:bodyPr>
          <a:lstStyle/>
          <a:p>
            <a:pPr algn="ctr"/>
            <a:r>
              <a:rPr kumimoji="1" lang="ja-JP" altLang="en-US" sz="3600" dirty="0">
                <a:solidFill>
                  <a:schemeClr val="bg1"/>
                </a:solidFill>
                <a:latin typeface="メイリオ"/>
                <a:ea typeface="メイリオ"/>
                <a:cs typeface="メイリオ"/>
              </a:rPr>
              <a:t>サービス</a:t>
            </a:r>
          </a:p>
        </p:txBody>
      </p:sp>
      <p:sp>
        <p:nvSpPr>
          <p:cNvPr id="17" name="テキスト ボックス 16"/>
          <p:cNvSpPr txBox="1"/>
          <p:nvPr/>
        </p:nvSpPr>
        <p:spPr>
          <a:xfrm>
            <a:off x="3474621" y="4181519"/>
            <a:ext cx="2339102" cy="307777"/>
          </a:xfrm>
          <a:prstGeom prst="rect">
            <a:avLst/>
          </a:prstGeom>
          <a:noFill/>
        </p:spPr>
        <p:txBody>
          <a:bodyPr wrap="none" rtlCol="0">
            <a:spAutoFit/>
          </a:bodyPr>
          <a:lstStyle/>
          <a:p>
            <a:r>
              <a:rPr kumimoji="1" lang="ja-JP" altLang="en-US" sz="1400" b="1" dirty="0">
                <a:solidFill>
                  <a:schemeClr val="bg1"/>
                </a:solidFill>
                <a:latin typeface="Meiryo" charset="-128"/>
                <a:ea typeface="Meiryo" charset="-128"/>
                <a:cs typeface="Meiryo" charset="-128"/>
              </a:rPr>
              <a:t>機能・性能を随時更新可能</a:t>
            </a:r>
          </a:p>
        </p:txBody>
      </p:sp>
      <p:sp>
        <p:nvSpPr>
          <p:cNvPr id="18" name="テキスト ボックス 17"/>
          <p:cNvSpPr txBox="1"/>
          <p:nvPr/>
        </p:nvSpPr>
        <p:spPr>
          <a:xfrm>
            <a:off x="916027" y="5356935"/>
            <a:ext cx="1800493" cy="307777"/>
          </a:xfrm>
          <a:prstGeom prst="rect">
            <a:avLst/>
          </a:prstGeom>
          <a:noFill/>
        </p:spPr>
        <p:txBody>
          <a:bodyPr wrap="none" rtlCol="0">
            <a:spAutoFit/>
          </a:bodyPr>
          <a:lstStyle/>
          <a:p>
            <a:r>
              <a:rPr kumimoji="1" lang="ja-JP" altLang="en-US" sz="1400" b="1" dirty="0">
                <a:solidFill>
                  <a:schemeClr val="bg1"/>
                </a:solidFill>
                <a:latin typeface="Meiryo" charset="-128"/>
                <a:ea typeface="Meiryo" charset="-128"/>
                <a:cs typeface="Meiryo" charset="-128"/>
              </a:rPr>
              <a:t>機能・性能の固定化</a:t>
            </a:r>
          </a:p>
        </p:txBody>
      </p:sp>
      <p:sp>
        <p:nvSpPr>
          <p:cNvPr id="20" name="テキスト ボックス 19"/>
          <p:cNvSpPr txBox="1"/>
          <p:nvPr/>
        </p:nvSpPr>
        <p:spPr>
          <a:xfrm>
            <a:off x="5854895" y="2973471"/>
            <a:ext cx="2518638" cy="307777"/>
          </a:xfrm>
          <a:prstGeom prst="rect">
            <a:avLst/>
          </a:prstGeom>
          <a:noFill/>
        </p:spPr>
        <p:txBody>
          <a:bodyPr wrap="none" rtlCol="0">
            <a:spAutoFit/>
          </a:bodyPr>
          <a:lstStyle/>
          <a:p>
            <a:r>
              <a:rPr kumimoji="1" lang="ja-JP" altLang="en-US" sz="1400" b="1" dirty="0">
                <a:solidFill>
                  <a:schemeClr val="bg1"/>
                </a:solidFill>
                <a:latin typeface="Meiryo" charset="-128"/>
                <a:ea typeface="Meiryo" charset="-128"/>
                <a:cs typeface="Meiryo" charset="-128"/>
              </a:rPr>
              <a:t>機能・性能を継続的更新可能</a:t>
            </a:r>
          </a:p>
        </p:txBody>
      </p:sp>
      <p:sp>
        <p:nvSpPr>
          <p:cNvPr id="7" name="右矢印 6"/>
          <p:cNvSpPr/>
          <p:nvPr/>
        </p:nvSpPr>
        <p:spPr>
          <a:xfrm>
            <a:off x="618067" y="5945402"/>
            <a:ext cx="7857066" cy="651950"/>
          </a:xfrm>
          <a:prstGeom prst="rightArrow">
            <a:avLst>
              <a:gd name="adj1" fmla="val 67642"/>
              <a:gd name="adj2"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p:cNvSpPr txBox="1"/>
          <p:nvPr/>
        </p:nvSpPr>
        <p:spPr>
          <a:xfrm>
            <a:off x="2427823" y="6093296"/>
            <a:ext cx="4288353" cy="400110"/>
          </a:xfrm>
          <a:prstGeom prst="rect">
            <a:avLst/>
          </a:prstGeom>
          <a:noFill/>
        </p:spPr>
        <p:txBody>
          <a:bodyPr wrap="none" rtlCol="0">
            <a:spAutoFit/>
          </a:bodyPr>
          <a:lstStyle/>
          <a:p>
            <a:pPr algn="ctr"/>
            <a:r>
              <a:rPr kumimoji="1" lang="ja-JP" altLang="en-US" sz="2000" dirty="0">
                <a:solidFill>
                  <a:schemeClr val="bg1"/>
                </a:solidFill>
                <a:latin typeface="メイリオ"/>
                <a:ea typeface="メイリオ"/>
                <a:cs typeface="メイリオ"/>
              </a:rPr>
              <a:t>モノの価値を評価する基準</a:t>
            </a:r>
            <a:r>
              <a:rPr kumimoji="1" lang="ja-JP" altLang="en-US" sz="2000">
                <a:solidFill>
                  <a:schemeClr val="bg1"/>
                </a:solidFill>
                <a:latin typeface="メイリオ"/>
                <a:ea typeface="メイリオ"/>
                <a:cs typeface="メイリオ"/>
              </a:rPr>
              <a:t>がシフト</a:t>
            </a:r>
            <a:endParaRPr kumimoji="1" lang="ja-JP" altLang="en-US" sz="2000" dirty="0">
              <a:solidFill>
                <a:schemeClr val="bg1"/>
              </a:solidFill>
              <a:latin typeface="メイリオ"/>
              <a:ea typeface="メイリオ"/>
              <a:cs typeface="メイリオ"/>
            </a:endParaRPr>
          </a:p>
        </p:txBody>
      </p:sp>
    </p:spTree>
    <p:extLst>
      <p:ext uri="{BB962C8B-B14F-4D97-AF65-F5344CB8AC3E}">
        <p14:creationId xmlns:p14="http://schemas.microsoft.com/office/powerpoint/2010/main" val="18884928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正方形/長方形 91"/>
          <p:cNvSpPr/>
          <p:nvPr/>
        </p:nvSpPr>
        <p:spPr>
          <a:xfrm>
            <a:off x="990601" y="3794606"/>
            <a:ext cx="7123099" cy="2528170"/>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a:t>「モノ」のサービス化</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14</a:t>
            </a:fld>
            <a:endParaRPr kumimoji="1" lang="ja-JP" altLang="en-US"/>
          </a:p>
        </p:txBody>
      </p:sp>
      <p:sp>
        <p:nvSpPr>
          <p:cNvPr id="4" name="正方形/長方形 3"/>
          <p:cNvSpPr/>
          <p:nvPr/>
        </p:nvSpPr>
        <p:spPr>
          <a:xfrm>
            <a:off x="990601" y="1116061"/>
            <a:ext cx="2339302" cy="172412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正方形/長方形 50"/>
          <p:cNvSpPr/>
          <p:nvPr/>
        </p:nvSpPr>
        <p:spPr>
          <a:xfrm>
            <a:off x="3400762" y="1116061"/>
            <a:ext cx="2339302" cy="172412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p:cNvSpPr/>
          <p:nvPr/>
        </p:nvSpPr>
        <p:spPr>
          <a:xfrm>
            <a:off x="5807748" y="1116061"/>
            <a:ext cx="2339302" cy="172412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テキスト ボックス 4"/>
          <p:cNvSpPr txBox="1"/>
          <p:nvPr/>
        </p:nvSpPr>
        <p:spPr>
          <a:xfrm>
            <a:off x="990601" y="1216121"/>
            <a:ext cx="2339302" cy="369332"/>
          </a:xfrm>
          <a:prstGeom prst="rect">
            <a:avLst/>
          </a:prstGeom>
          <a:noFill/>
        </p:spPr>
        <p:txBody>
          <a:bodyPr wrap="square" rtlCol="0">
            <a:spAutoFit/>
          </a:bodyPr>
          <a:lstStyle/>
          <a:p>
            <a:pPr algn="ctr"/>
            <a:r>
              <a:rPr kumimoji="1" lang="ja-JP" altLang="en-US" dirty="0">
                <a:solidFill>
                  <a:srgbClr val="0000FF"/>
                </a:solidFill>
                <a:latin typeface="メイリオ"/>
                <a:ea typeface="メイリオ"/>
                <a:cs typeface="メイリオ"/>
              </a:rPr>
              <a:t>自動車メーカー</a:t>
            </a:r>
          </a:p>
        </p:txBody>
      </p:sp>
      <p:sp>
        <p:nvSpPr>
          <p:cNvPr id="53" name="テキスト ボックス 52"/>
          <p:cNvSpPr txBox="1"/>
          <p:nvPr/>
        </p:nvSpPr>
        <p:spPr>
          <a:xfrm>
            <a:off x="3400762" y="1216121"/>
            <a:ext cx="2339302" cy="369332"/>
          </a:xfrm>
          <a:prstGeom prst="rect">
            <a:avLst/>
          </a:prstGeom>
          <a:noFill/>
        </p:spPr>
        <p:txBody>
          <a:bodyPr wrap="square" rtlCol="0">
            <a:spAutoFit/>
          </a:bodyPr>
          <a:lstStyle/>
          <a:p>
            <a:pPr algn="ctr"/>
            <a:r>
              <a:rPr kumimoji="1" lang="ja-JP" altLang="en-US" dirty="0">
                <a:solidFill>
                  <a:srgbClr val="0000FF"/>
                </a:solidFill>
                <a:latin typeface="メイリオ"/>
                <a:ea typeface="メイリオ"/>
                <a:cs typeface="メイリオ"/>
              </a:rPr>
              <a:t>航空機メーカー</a:t>
            </a:r>
          </a:p>
        </p:txBody>
      </p:sp>
      <p:sp>
        <p:nvSpPr>
          <p:cNvPr id="54" name="テキスト ボックス 53"/>
          <p:cNvSpPr txBox="1"/>
          <p:nvPr/>
        </p:nvSpPr>
        <p:spPr>
          <a:xfrm>
            <a:off x="5807748" y="1216121"/>
            <a:ext cx="2339302" cy="369332"/>
          </a:xfrm>
          <a:prstGeom prst="rect">
            <a:avLst/>
          </a:prstGeom>
          <a:noFill/>
        </p:spPr>
        <p:txBody>
          <a:bodyPr wrap="square" rtlCol="0">
            <a:spAutoFit/>
          </a:bodyPr>
          <a:lstStyle/>
          <a:p>
            <a:pPr algn="ctr"/>
            <a:r>
              <a:rPr kumimoji="1" lang="ja-JP" altLang="en-US" dirty="0">
                <a:solidFill>
                  <a:srgbClr val="0000FF"/>
                </a:solidFill>
                <a:latin typeface="メイリオ"/>
                <a:ea typeface="メイリオ"/>
                <a:cs typeface="メイリオ"/>
              </a:rPr>
              <a:t>工作機械メーカー</a:t>
            </a:r>
          </a:p>
        </p:txBody>
      </p:sp>
      <p:sp>
        <p:nvSpPr>
          <p:cNvPr id="6" name="正方形/長方形 5"/>
          <p:cNvSpPr/>
          <p:nvPr/>
        </p:nvSpPr>
        <p:spPr>
          <a:xfrm>
            <a:off x="1111442" y="1712453"/>
            <a:ext cx="1377757" cy="269394"/>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アナリティクス</a:t>
            </a:r>
          </a:p>
        </p:txBody>
      </p:sp>
      <p:sp>
        <p:nvSpPr>
          <p:cNvPr id="55" name="正方形/長方形 54"/>
          <p:cNvSpPr/>
          <p:nvPr/>
        </p:nvSpPr>
        <p:spPr>
          <a:xfrm>
            <a:off x="1111442" y="2043423"/>
            <a:ext cx="1377757" cy="269394"/>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ソフトウェア改修</a:t>
            </a:r>
          </a:p>
        </p:txBody>
      </p:sp>
      <p:sp>
        <p:nvSpPr>
          <p:cNvPr id="56" name="正方形/長方形 55"/>
          <p:cNvSpPr/>
          <p:nvPr/>
        </p:nvSpPr>
        <p:spPr>
          <a:xfrm>
            <a:off x="1111443" y="2374393"/>
            <a:ext cx="638848" cy="26939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データ</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収集</a:t>
            </a:r>
          </a:p>
        </p:txBody>
      </p:sp>
      <p:sp>
        <p:nvSpPr>
          <p:cNvPr id="57" name="正方形/長方形 56"/>
          <p:cNvSpPr/>
          <p:nvPr/>
        </p:nvSpPr>
        <p:spPr>
          <a:xfrm>
            <a:off x="1787642" y="2374393"/>
            <a:ext cx="701557" cy="269394"/>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ソフトウェア</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配信</a:t>
            </a:r>
          </a:p>
        </p:txBody>
      </p:sp>
      <p:sp>
        <p:nvSpPr>
          <p:cNvPr id="7" name="正方形/長方形 6"/>
          <p:cNvSpPr/>
          <p:nvPr/>
        </p:nvSpPr>
        <p:spPr>
          <a:xfrm>
            <a:off x="2896541" y="1714182"/>
            <a:ext cx="323273" cy="931334"/>
          </a:xfrm>
          <a:prstGeom prst="rect">
            <a:avLst/>
          </a:prstGeom>
          <a:solidFill>
            <a:srgbClr val="6600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dirty="0">
                <a:solidFill>
                  <a:srgbClr val="FFFFFF"/>
                </a:solidFill>
                <a:latin typeface="ＭＳ Ｐゴシック"/>
                <a:ea typeface="ＭＳ Ｐゴシック"/>
                <a:cs typeface="ＭＳ Ｐゴシック"/>
              </a:rPr>
              <a:t>新規開発</a:t>
            </a:r>
          </a:p>
        </p:txBody>
      </p:sp>
      <p:grpSp>
        <p:nvGrpSpPr>
          <p:cNvPr id="48" name="図形グループ 47"/>
          <p:cNvGrpSpPr/>
          <p:nvPr/>
        </p:nvGrpSpPr>
        <p:grpSpPr>
          <a:xfrm>
            <a:off x="2586182" y="1772098"/>
            <a:ext cx="230909" cy="419498"/>
            <a:chOff x="1946324" y="4125162"/>
            <a:chExt cx="969964" cy="2007872"/>
          </a:xfrm>
        </p:grpSpPr>
        <p:sp>
          <p:nvSpPr>
            <p:cNvPr id="49" name="円/楕円 4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0" name="フローチャート: 論理積ゲート 4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pic>
        <p:nvPicPr>
          <p:cNvPr id="9" name="図 8" descr="8121ee8a3e374cd4b15a85f2557c08c3f107562064d1deeab1ed0bc778bffa15_l.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68474" y="4489619"/>
            <a:ext cx="2019111" cy="1347126"/>
          </a:xfrm>
          <a:prstGeom prst="rect">
            <a:avLst/>
          </a:prstGeom>
          <a:ln>
            <a:noFill/>
          </a:ln>
          <a:effectLst>
            <a:outerShdw blurRad="292100" dist="139700" dir="2700000" algn="tl" rotWithShape="0">
              <a:srgbClr val="333333">
                <a:alpha val="65000"/>
              </a:srgbClr>
            </a:outerShdw>
          </a:effectLst>
        </p:spPr>
      </p:pic>
      <p:pic>
        <p:nvPicPr>
          <p:cNvPr id="10" name="図 9" descr="132046306626613212998.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558261" y="4489619"/>
            <a:ext cx="2024303" cy="1347126"/>
          </a:xfrm>
          <a:prstGeom prst="rect">
            <a:avLst/>
          </a:prstGeom>
          <a:ln>
            <a:noFill/>
          </a:ln>
          <a:effectLst>
            <a:outerShdw blurRad="292100" dist="139700" dir="2700000" algn="tl" rotWithShape="0">
              <a:srgbClr val="333333">
                <a:alpha val="65000"/>
              </a:srgbClr>
            </a:outerShdw>
          </a:effectLst>
        </p:spPr>
      </p:pic>
      <p:pic>
        <p:nvPicPr>
          <p:cNvPr id="16" name="図 15" descr="muon8800.jp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504304" y="4348787"/>
            <a:ext cx="2855884" cy="1665933"/>
          </a:xfrm>
          <a:prstGeom prst="rect">
            <a:avLst/>
          </a:prstGeom>
          <a:ln>
            <a:noFill/>
          </a:ln>
          <a:effectLst>
            <a:outerShdw blurRad="292100" dist="139700" dir="2700000" algn="tl" rotWithShape="0">
              <a:srgbClr val="333333">
                <a:alpha val="65000"/>
              </a:srgbClr>
            </a:outerShdw>
          </a:effectLst>
        </p:spPr>
      </p:pic>
      <p:sp>
        <p:nvSpPr>
          <p:cNvPr id="58" name="正方形/長方形 57"/>
          <p:cNvSpPr/>
          <p:nvPr/>
        </p:nvSpPr>
        <p:spPr>
          <a:xfrm>
            <a:off x="1924243" y="4087090"/>
            <a:ext cx="1273520" cy="315577"/>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ＭＳ Ｐゴシック"/>
                <a:ea typeface="ＭＳ Ｐゴシック"/>
                <a:cs typeface="ＭＳ Ｐゴシック"/>
              </a:rPr>
              <a:t>制御</a:t>
            </a:r>
            <a:r>
              <a:rPr kumimoji="1" lang="ja-JP" altLang="en-US" sz="1200" dirty="0">
                <a:solidFill>
                  <a:srgbClr val="FFFFFF"/>
                </a:solidFill>
                <a:latin typeface="ＭＳ Ｐゴシック"/>
                <a:ea typeface="ＭＳ Ｐゴシック"/>
                <a:cs typeface="ＭＳ Ｐゴシック"/>
              </a:rPr>
              <a:t>ソフトウェア</a:t>
            </a:r>
          </a:p>
        </p:txBody>
      </p:sp>
      <p:sp>
        <p:nvSpPr>
          <p:cNvPr id="18" name="上矢印 17"/>
          <p:cNvSpPr/>
          <p:nvPr/>
        </p:nvSpPr>
        <p:spPr>
          <a:xfrm>
            <a:off x="1231516" y="2645516"/>
            <a:ext cx="426412" cy="2018848"/>
          </a:xfrm>
          <a:prstGeom prst="upArrow">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上矢印 60"/>
          <p:cNvSpPr/>
          <p:nvPr/>
        </p:nvSpPr>
        <p:spPr>
          <a:xfrm flipV="1">
            <a:off x="1924242" y="2643784"/>
            <a:ext cx="426412" cy="1503153"/>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上矢印 61"/>
          <p:cNvSpPr/>
          <p:nvPr/>
        </p:nvSpPr>
        <p:spPr>
          <a:xfrm flipV="1">
            <a:off x="2683335" y="4333393"/>
            <a:ext cx="426412" cy="652514"/>
          </a:xfrm>
          <a:prstGeom prst="upArrow">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800000"/>
              </a:solidFill>
              <a:latin typeface="ＭＳ Ｐゴシック"/>
              <a:ea typeface="ＭＳ Ｐゴシック"/>
              <a:cs typeface="ＭＳ Ｐゴシック"/>
            </a:endParaRPr>
          </a:p>
        </p:txBody>
      </p:sp>
      <p:sp>
        <p:nvSpPr>
          <p:cNvPr id="63" name="正方形/長方形 62"/>
          <p:cNvSpPr/>
          <p:nvPr/>
        </p:nvSpPr>
        <p:spPr>
          <a:xfrm>
            <a:off x="3512086" y="1712453"/>
            <a:ext cx="1377757" cy="269394"/>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アナリティクス</a:t>
            </a:r>
          </a:p>
        </p:txBody>
      </p:sp>
      <p:sp>
        <p:nvSpPr>
          <p:cNvPr id="64" name="正方形/長方形 63"/>
          <p:cNvSpPr/>
          <p:nvPr/>
        </p:nvSpPr>
        <p:spPr>
          <a:xfrm>
            <a:off x="3512086" y="2043423"/>
            <a:ext cx="1377757" cy="269394"/>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ソフトウェア改修</a:t>
            </a:r>
          </a:p>
        </p:txBody>
      </p:sp>
      <p:sp>
        <p:nvSpPr>
          <p:cNvPr id="65" name="正方形/長方形 64"/>
          <p:cNvSpPr/>
          <p:nvPr/>
        </p:nvSpPr>
        <p:spPr>
          <a:xfrm>
            <a:off x="3512087" y="2374393"/>
            <a:ext cx="638848" cy="26939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データ</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収集</a:t>
            </a:r>
          </a:p>
        </p:txBody>
      </p:sp>
      <p:sp>
        <p:nvSpPr>
          <p:cNvPr id="66" name="正方形/長方形 65"/>
          <p:cNvSpPr/>
          <p:nvPr/>
        </p:nvSpPr>
        <p:spPr>
          <a:xfrm>
            <a:off x="4188286" y="2374393"/>
            <a:ext cx="701557" cy="269394"/>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ソフトウェア</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配信</a:t>
            </a:r>
          </a:p>
        </p:txBody>
      </p:sp>
      <p:sp>
        <p:nvSpPr>
          <p:cNvPr id="67" name="正方形/長方形 66"/>
          <p:cNvSpPr/>
          <p:nvPr/>
        </p:nvSpPr>
        <p:spPr>
          <a:xfrm>
            <a:off x="5297185" y="1714182"/>
            <a:ext cx="323273" cy="931334"/>
          </a:xfrm>
          <a:prstGeom prst="rect">
            <a:avLst/>
          </a:prstGeom>
          <a:solidFill>
            <a:srgbClr val="6600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dirty="0">
                <a:solidFill>
                  <a:srgbClr val="FFFFFF"/>
                </a:solidFill>
                <a:latin typeface="ＭＳ Ｐゴシック"/>
                <a:ea typeface="ＭＳ Ｐゴシック"/>
                <a:cs typeface="ＭＳ Ｐゴシック"/>
              </a:rPr>
              <a:t>新規開発</a:t>
            </a:r>
          </a:p>
        </p:txBody>
      </p:sp>
      <p:grpSp>
        <p:nvGrpSpPr>
          <p:cNvPr id="68" name="図形グループ 67"/>
          <p:cNvGrpSpPr/>
          <p:nvPr/>
        </p:nvGrpSpPr>
        <p:grpSpPr>
          <a:xfrm>
            <a:off x="4986826" y="1772098"/>
            <a:ext cx="230909" cy="419498"/>
            <a:chOff x="1946324" y="4125162"/>
            <a:chExt cx="969964" cy="2007872"/>
          </a:xfrm>
        </p:grpSpPr>
        <p:sp>
          <p:nvSpPr>
            <p:cNvPr id="69" name="円/楕円 6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70" name="フローチャート: 論理積ゲート 6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71" name="正方形/長方形 70"/>
          <p:cNvSpPr/>
          <p:nvPr/>
        </p:nvSpPr>
        <p:spPr>
          <a:xfrm>
            <a:off x="4324887" y="4087090"/>
            <a:ext cx="1273520" cy="315577"/>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制御ソフトウェア</a:t>
            </a:r>
          </a:p>
        </p:txBody>
      </p:sp>
      <p:sp>
        <p:nvSpPr>
          <p:cNvPr id="72" name="上矢印 71"/>
          <p:cNvSpPr/>
          <p:nvPr/>
        </p:nvSpPr>
        <p:spPr>
          <a:xfrm>
            <a:off x="3632160" y="2645516"/>
            <a:ext cx="426412" cy="2018848"/>
          </a:xfrm>
          <a:prstGeom prst="upArrow">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上矢印 72"/>
          <p:cNvSpPr/>
          <p:nvPr/>
        </p:nvSpPr>
        <p:spPr>
          <a:xfrm flipV="1">
            <a:off x="4324886" y="2643784"/>
            <a:ext cx="426412" cy="1503153"/>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上矢印 73"/>
          <p:cNvSpPr/>
          <p:nvPr/>
        </p:nvSpPr>
        <p:spPr>
          <a:xfrm flipV="1">
            <a:off x="5083979" y="4333393"/>
            <a:ext cx="426412" cy="652514"/>
          </a:xfrm>
          <a:prstGeom prst="upArrow">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800000"/>
              </a:solidFill>
              <a:latin typeface="ＭＳ Ｐゴシック"/>
              <a:ea typeface="ＭＳ Ｐゴシック"/>
              <a:cs typeface="ＭＳ Ｐゴシック"/>
            </a:endParaRPr>
          </a:p>
        </p:txBody>
      </p:sp>
      <p:sp>
        <p:nvSpPr>
          <p:cNvPr id="75" name="正方形/長方形 74"/>
          <p:cNvSpPr/>
          <p:nvPr/>
        </p:nvSpPr>
        <p:spPr>
          <a:xfrm>
            <a:off x="5890450" y="1714182"/>
            <a:ext cx="1377757" cy="269394"/>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アナリティクス</a:t>
            </a:r>
          </a:p>
        </p:txBody>
      </p:sp>
      <p:sp>
        <p:nvSpPr>
          <p:cNvPr id="76" name="正方形/長方形 75"/>
          <p:cNvSpPr/>
          <p:nvPr/>
        </p:nvSpPr>
        <p:spPr>
          <a:xfrm>
            <a:off x="5890450" y="2045152"/>
            <a:ext cx="1377757" cy="269394"/>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ソフトウェア改修</a:t>
            </a:r>
          </a:p>
        </p:txBody>
      </p:sp>
      <p:sp>
        <p:nvSpPr>
          <p:cNvPr id="77" name="正方形/長方形 76"/>
          <p:cNvSpPr/>
          <p:nvPr/>
        </p:nvSpPr>
        <p:spPr>
          <a:xfrm>
            <a:off x="5890451" y="2376122"/>
            <a:ext cx="638848" cy="26939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データ</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収集</a:t>
            </a:r>
          </a:p>
        </p:txBody>
      </p:sp>
      <p:sp>
        <p:nvSpPr>
          <p:cNvPr id="78" name="正方形/長方形 77"/>
          <p:cNvSpPr/>
          <p:nvPr/>
        </p:nvSpPr>
        <p:spPr>
          <a:xfrm>
            <a:off x="6566650" y="2376122"/>
            <a:ext cx="701557" cy="269394"/>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ソフトウェア</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配信</a:t>
            </a:r>
          </a:p>
        </p:txBody>
      </p:sp>
      <p:sp>
        <p:nvSpPr>
          <p:cNvPr id="79" name="正方形/長方形 78"/>
          <p:cNvSpPr/>
          <p:nvPr/>
        </p:nvSpPr>
        <p:spPr>
          <a:xfrm>
            <a:off x="7675549" y="1715911"/>
            <a:ext cx="323273" cy="931334"/>
          </a:xfrm>
          <a:prstGeom prst="rect">
            <a:avLst/>
          </a:prstGeom>
          <a:solidFill>
            <a:srgbClr val="6600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dirty="0">
                <a:solidFill>
                  <a:srgbClr val="FFFFFF"/>
                </a:solidFill>
                <a:latin typeface="ＭＳ Ｐゴシック"/>
                <a:ea typeface="ＭＳ Ｐゴシック"/>
                <a:cs typeface="ＭＳ Ｐゴシック"/>
              </a:rPr>
              <a:t>新規開発</a:t>
            </a:r>
          </a:p>
        </p:txBody>
      </p:sp>
      <p:grpSp>
        <p:nvGrpSpPr>
          <p:cNvPr id="80" name="図形グループ 79"/>
          <p:cNvGrpSpPr/>
          <p:nvPr/>
        </p:nvGrpSpPr>
        <p:grpSpPr>
          <a:xfrm>
            <a:off x="7365190" y="1773827"/>
            <a:ext cx="230909" cy="419498"/>
            <a:chOff x="1946324" y="4125162"/>
            <a:chExt cx="969964" cy="2007872"/>
          </a:xfrm>
        </p:grpSpPr>
        <p:sp>
          <p:nvSpPr>
            <p:cNvPr id="81" name="円/楕円 8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82" name="フローチャート: 論理積ゲート 8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83" name="正方形/長方形 82"/>
          <p:cNvSpPr/>
          <p:nvPr/>
        </p:nvSpPr>
        <p:spPr>
          <a:xfrm>
            <a:off x="6703251" y="4088819"/>
            <a:ext cx="1273520" cy="315577"/>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制御ソフトウェア</a:t>
            </a:r>
          </a:p>
        </p:txBody>
      </p:sp>
      <p:sp>
        <p:nvSpPr>
          <p:cNvPr id="84" name="上矢印 83"/>
          <p:cNvSpPr/>
          <p:nvPr/>
        </p:nvSpPr>
        <p:spPr>
          <a:xfrm>
            <a:off x="6010524" y="2647245"/>
            <a:ext cx="426412" cy="2018848"/>
          </a:xfrm>
          <a:prstGeom prst="upArrow">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上矢印 84"/>
          <p:cNvSpPr/>
          <p:nvPr/>
        </p:nvSpPr>
        <p:spPr>
          <a:xfrm flipV="1">
            <a:off x="6703250" y="2645513"/>
            <a:ext cx="426412" cy="1503153"/>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上矢印 85"/>
          <p:cNvSpPr/>
          <p:nvPr/>
        </p:nvSpPr>
        <p:spPr>
          <a:xfrm flipV="1">
            <a:off x="7462343" y="4333393"/>
            <a:ext cx="426412" cy="652514"/>
          </a:xfrm>
          <a:prstGeom prst="upArrow">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800000"/>
              </a:solidFill>
              <a:latin typeface="ＭＳ Ｐゴシック"/>
              <a:ea typeface="ＭＳ Ｐゴシック"/>
              <a:cs typeface="ＭＳ Ｐゴシック"/>
            </a:endParaRPr>
          </a:p>
        </p:txBody>
      </p:sp>
      <p:sp>
        <p:nvSpPr>
          <p:cNvPr id="19" name="テキスト ボックス 18"/>
          <p:cNvSpPr txBox="1"/>
          <p:nvPr/>
        </p:nvSpPr>
        <p:spPr>
          <a:xfrm>
            <a:off x="3502120" y="3871646"/>
            <a:ext cx="697627" cy="215444"/>
          </a:xfrm>
          <a:prstGeom prst="rect">
            <a:avLst/>
          </a:prstGeom>
          <a:noFill/>
        </p:spPr>
        <p:txBody>
          <a:bodyPr wrap="none" rtlCol="0">
            <a:spAutoFit/>
          </a:bodyPr>
          <a:lstStyle/>
          <a:p>
            <a:r>
              <a:rPr lang="ja-JP" altLang="en-US" sz="800" b="1" dirty="0">
                <a:solidFill>
                  <a:srgbClr val="0000FF"/>
                </a:solidFill>
                <a:latin typeface="メイリオ"/>
                <a:ea typeface="メイリオ"/>
                <a:cs typeface="メイリオ"/>
              </a:rPr>
              <a:t>運行データ</a:t>
            </a:r>
            <a:endParaRPr kumimoji="1" lang="ja-JP" altLang="en-US" sz="800" b="1" dirty="0">
              <a:solidFill>
                <a:srgbClr val="0000FF"/>
              </a:solidFill>
              <a:latin typeface="メイリオ"/>
              <a:ea typeface="メイリオ"/>
              <a:cs typeface="メイリオ"/>
            </a:endParaRPr>
          </a:p>
        </p:txBody>
      </p:sp>
      <p:sp>
        <p:nvSpPr>
          <p:cNvPr id="87" name="テキスト ボックス 86"/>
          <p:cNvSpPr txBox="1"/>
          <p:nvPr/>
        </p:nvSpPr>
        <p:spPr>
          <a:xfrm>
            <a:off x="1080048" y="3871646"/>
            <a:ext cx="697627" cy="215444"/>
          </a:xfrm>
          <a:prstGeom prst="rect">
            <a:avLst/>
          </a:prstGeom>
          <a:noFill/>
        </p:spPr>
        <p:txBody>
          <a:bodyPr wrap="none" rtlCol="0">
            <a:spAutoFit/>
          </a:bodyPr>
          <a:lstStyle/>
          <a:p>
            <a:r>
              <a:rPr kumimoji="1" lang="ja-JP" altLang="en-US" sz="800" b="1" dirty="0">
                <a:solidFill>
                  <a:srgbClr val="0000FF"/>
                </a:solidFill>
                <a:latin typeface="メイリオ"/>
                <a:ea typeface="メイリオ"/>
                <a:cs typeface="メイリオ"/>
              </a:rPr>
              <a:t>走行</a:t>
            </a:r>
            <a:r>
              <a:rPr lang="ja-JP" altLang="en-US" sz="800" b="1" dirty="0">
                <a:solidFill>
                  <a:srgbClr val="0000FF"/>
                </a:solidFill>
                <a:latin typeface="メイリオ"/>
                <a:ea typeface="メイリオ"/>
                <a:cs typeface="メイリオ"/>
              </a:rPr>
              <a:t>データ</a:t>
            </a:r>
            <a:endParaRPr kumimoji="1" lang="ja-JP" altLang="en-US" sz="800" b="1" dirty="0">
              <a:solidFill>
                <a:srgbClr val="0000FF"/>
              </a:solidFill>
              <a:latin typeface="メイリオ"/>
              <a:ea typeface="メイリオ"/>
              <a:cs typeface="メイリオ"/>
            </a:endParaRPr>
          </a:p>
        </p:txBody>
      </p:sp>
      <p:sp>
        <p:nvSpPr>
          <p:cNvPr id="88" name="テキスト ボックス 87"/>
          <p:cNvSpPr txBox="1"/>
          <p:nvPr/>
        </p:nvSpPr>
        <p:spPr>
          <a:xfrm>
            <a:off x="5890450" y="3871646"/>
            <a:ext cx="697627" cy="215444"/>
          </a:xfrm>
          <a:prstGeom prst="rect">
            <a:avLst/>
          </a:prstGeom>
          <a:noFill/>
        </p:spPr>
        <p:txBody>
          <a:bodyPr wrap="none" rtlCol="0">
            <a:spAutoFit/>
          </a:bodyPr>
          <a:lstStyle/>
          <a:p>
            <a:r>
              <a:rPr lang="ja-JP" altLang="en-US" sz="800" b="1" dirty="0">
                <a:solidFill>
                  <a:srgbClr val="0000FF"/>
                </a:solidFill>
                <a:latin typeface="メイリオ"/>
                <a:ea typeface="メイリオ"/>
                <a:cs typeface="メイリオ"/>
              </a:rPr>
              <a:t>作業データ</a:t>
            </a:r>
            <a:endParaRPr kumimoji="1" lang="ja-JP" altLang="en-US" sz="800" b="1" dirty="0">
              <a:solidFill>
                <a:srgbClr val="0000FF"/>
              </a:solidFill>
              <a:latin typeface="メイリオ"/>
              <a:ea typeface="メイリオ"/>
              <a:cs typeface="メイリオ"/>
            </a:endParaRPr>
          </a:p>
        </p:txBody>
      </p:sp>
      <p:sp>
        <p:nvSpPr>
          <p:cNvPr id="89" name="テキスト ボックス 88"/>
          <p:cNvSpPr txBox="1"/>
          <p:nvPr/>
        </p:nvSpPr>
        <p:spPr>
          <a:xfrm>
            <a:off x="2704503" y="4487405"/>
            <a:ext cx="389850" cy="215444"/>
          </a:xfrm>
          <a:prstGeom prst="rect">
            <a:avLst/>
          </a:prstGeom>
          <a:noFill/>
        </p:spPr>
        <p:txBody>
          <a:bodyPr wrap="none" rtlCol="0">
            <a:spAutoFit/>
          </a:bodyPr>
          <a:lstStyle/>
          <a:p>
            <a:r>
              <a:rPr lang="ja-JP" altLang="en-US" sz="800" b="1" dirty="0">
                <a:solidFill>
                  <a:srgbClr val="800000"/>
                </a:solidFill>
                <a:latin typeface="メイリオ"/>
                <a:ea typeface="メイリオ"/>
                <a:cs typeface="メイリオ"/>
              </a:rPr>
              <a:t>制御</a:t>
            </a:r>
            <a:endParaRPr kumimoji="1" lang="ja-JP" altLang="en-US" sz="800" b="1" dirty="0">
              <a:solidFill>
                <a:srgbClr val="800000"/>
              </a:solidFill>
              <a:latin typeface="メイリオ"/>
              <a:ea typeface="メイリオ"/>
              <a:cs typeface="メイリオ"/>
            </a:endParaRPr>
          </a:p>
        </p:txBody>
      </p:sp>
      <p:sp>
        <p:nvSpPr>
          <p:cNvPr id="90" name="テキスト ボックス 89"/>
          <p:cNvSpPr txBox="1"/>
          <p:nvPr/>
        </p:nvSpPr>
        <p:spPr>
          <a:xfrm>
            <a:off x="5106757" y="4487405"/>
            <a:ext cx="389850" cy="215444"/>
          </a:xfrm>
          <a:prstGeom prst="rect">
            <a:avLst/>
          </a:prstGeom>
          <a:noFill/>
        </p:spPr>
        <p:txBody>
          <a:bodyPr wrap="none" rtlCol="0">
            <a:spAutoFit/>
          </a:bodyPr>
          <a:lstStyle/>
          <a:p>
            <a:r>
              <a:rPr lang="ja-JP" altLang="en-US" sz="800" b="1" dirty="0">
                <a:solidFill>
                  <a:srgbClr val="800000"/>
                </a:solidFill>
                <a:latin typeface="メイリオ"/>
                <a:ea typeface="メイリオ"/>
                <a:cs typeface="メイリオ"/>
              </a:rPr>
              <a:t>制御</a:t>
            </a:r>
            <a:endParaRPr kumimoji="1" lang="ja-JP" altLang="en-US" sz="800" b="1" dirty="0">
              <a:solidFill>
                <a:srgbClr val="800000"/>
              </a:solidFill>
              <a:latin typeface="メイリオ"/>
              <a:ea typeface="メイリオ"/>
              <a:cs typeface="メイリオ"/>
            </a:endParaRPr>
          </a:p>
        </p:txBody>
      </p:sp>
      <p:sp>
        <p:nvSpPr>
          <p:cNvPr id="91" name="テキスト ボックス 90"/>
          <p:cNvSpPr txBox="1"/>
          <p:nvPr/>
        </p:nvSpPr>
        <p:spPr>
          <a:xfrm>
            <a:off x="7483511" y="4487405"/>
            <a:ext cx="389850" cy="215444"/>
          </a:xfrm>
          <a:prstGeom prst="rect">
            <a:avLst/>
          </a:prstGeom>
          <a:noFill/>
        </p:spPr>
        <p:txBody>
          <a:bodyPr wrap="none" rtlCol="0">
            <a:spAutoFit/>
          </a:bodyPr>
          <a:lstStyle/>
          <a:p>
            <a:r>
              <a:rPr lang="ja-JP" altLang="en-US" sz="800" b="1" dirty="0">
                <a:solidFill>
                  <a:srgbClr val="800000"/>
                </a:solidFill>
                <a:latin typeface="メイリオ"/>
                <a:ea typeface="メイリオ"/>
                <a:cs typeface="メイリオ"/>
              </a:rPr>
              <a:t>制御</a:t>
            </a:r>
            <a:endParaRPr kumimoji="1" lang="ja-JP" altLang="en-US" sz="800" b="1" dirty="0">
              <a:solidFill>
                <a:srgbClr val="800000"/>
              </a:solidFill>
              <a:latin typeface="メイリオ"/>
              <a:ea typeface="メイリオ"/>
              <a:cs typeface="メイリオ"/>
            </a:endParaRPr>
          </a:p>
        </p:txBody>
      </p:sp>
      <p:sp>
        <p:nvSpPr>
          <p:cNvPr id="34" name="正方形/長方形 33"/>
          <p:cNvSpPr/>
          <p:nvPr/>
        </p:nvSpPr>
        <p:spPr>
          <a:xfrm>
            <a:off x="1008863" y="6014720"/>
            <a:ext cx="7123099" cy="246221"/>
          </a:xfrm>
          <a:prstGeom prst="rect">
            <a:avLst/>
          </a:prstGeom>
        </p:spPr>
        <p:txBody>
          <a:bodyPr wrap="square">
            <a:spAutoFit/>
          </a:bodyPr>
          <a:lstStyle/>
          <a:p>
            <a:pPr algn="ctr"/>
            <a:r>
              <a:rPr lang="ja-JP" altLang="en-US" sz="1000" dirty="0">
                <a:solidFill>
                  <a:srgbClr val="800000"/>
                </a:solidFill>
                <a:latin typeface="メイリオ"/>
                <a:ea typeface="メイリオ"/>
                <a:cs typeface="メイリオ"/>
              </a:rPr>
              <a:t>遠隔からの保守点検・修理、自律化機能による自己点検や修復、ソフトウェア更新による機能・性能・操作性の改善</a:t>
            </a:r>
          </a:p>
        </p:txBody>
      </p:sp>
      <p:sp>
        <p:nvSpPr>
          <p:cNvPr id="35" name="角丸四角形 34"/>
          <p:cNvSpPr/>
          <p:nvPr/>
        </p:nvSpPr>
        <p:spPr>
          <a:xfrm>
            <a:off x="990600" y="3024908"/>
            <a:ext cx="7141362" cy="584971"/>
          </a:xfrm>
          <a:prstGeom prst="roundRect">
            <a:avLst/>
          </a:prstGeom>
          <a:solidFill>
            <a:schemeClr val="tx2">
              <a:lumMod val="60000"/>
              <a:lumOff val="40000"/>
              <a:alpha val="59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ＭＳ Ｐゴシック"/>
                <a:ea typeface="ＭＳ Ｐゴシック"/>
                <a:cs typeface="ＭＳ Ｐゴシック"/>
              </a:rPr>
              <a:t>インターネット</a:t>
            </a:r>
          </a:p>
        </p:txBody>
      </p:sp>
    </p:spTree>
    <p:extLst>
      <p:ext uri="{BB962C8B-B14F-4D97-AF65-F5344CB8AC3E}">
        <p14:creationId xmlns:p14="http://schemas.microsoft.com/office/powerpoint/2010/main" val="1919137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457200" y="955040"/>
            <a:ext cx="8321040" cy="150368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4" name="図形グループ 3"/>
          <p:cNvGrpSpPr/>
          <p:nvPr/>
        </p:nvGrpSpPr>
        <p:grpSpPr>
          <a:xfrm>
            <a:off x="695959" y="1152673"/>
            <a:ext cx="538480" cy="1100428"/>
            <a:chOff x="1946324" y="4125162"/>
            <a:chExt cx="969964" cy="2007872"/>
          </a:xfrm>
        </p:grpSpPr>
        <p:sp>
          <p:nvSpPr>
            <p:cNvPr id="5" name="円/楕円 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6" name="フローチャート: 論理積ゲート 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16" name="テキスト ボックス 15"/>
          <p:cNvSpPr txBox="1"/>
          <p:nvPr/>
        </p:nvSpPr>
        <p:spPr>
          <a:xfrm>
            <a:off x="1563147" y="1213520"/>
            <a:ext cx="1261885" cy="954107"/>
          </a:xfrm>
          <a:prstGeom prst="rect">
            <a:avLst/>
          </a:prstGeom>
          <a:noFill/>
        </p:spPr>
        <p:txBody>
          <a:bodyPr wrap="none" rtlCol="0">
            <a:spAutoFit/>
          </a:bodyPr>
          <a:lstStyle/>
          <a:p>
            <a:pPr algn="ctr"/>
            <a:r>
              <a:rPr kumimoji="1" lang="ja-JP" altLang="en-US" sz="2800" dirty="0">
                <a:solidFill>
                  <a:schemeClr val="accent3">
                    <a:lumMod val="50000"/>
                  </a:schemeClr>
                </a:solidFill>
                <a:latin typeface="Meiryo" charset="-128"/>
                <a:ea typeface="Meiryo" charset="-128"/>
                <a:cs typeface="Meiryo" charset="-128"/>
              </a:rPr>
              <a:t>使　用</a:t>
            </a:r>
            <a:endParaRPr kumimoji="1" lang="en-US" altLang="ja-JP" sz="2800" dirty="0">
              <a:solidFill>
                <a:schemeClr val="accent3">
                  <a:lumMod val="50000"/>
                </a:schemeClr>
              </a:solidFill>
              <a:latin typeface="Meiryo" charset="-128"/>
              <a:ea typeface="Meiryo" charset="-128"/>
              <a:cs typeface="Meiryo" charset="-128"/>
            </a:endParaRPr>
          </a:p>
          <a:p>
            <a:pPr algn="ctr"/>
            <a:r>
              <a:rPr kumimoji="1" lang="ja-JP" altLang="en-US" sz="2000" dirty="0">
                <a:solidFill>
                  <a:schemeClr val="accent3">
                    <a:lumMod val="50000"/>
                  </a:schemeClr>
                </a:solidFill>
                <a:latin typeface="Meiryo" charset="-128"/>
                <a:ea typeface="Meiryo" charset="-128"/>
                <a:cs typeface="Meiryo" charset="-128"/>
              </a:rPr>
              <a:t>の</a:t>
            </a:r>
            <a:r>
              <a:rPr kumimoji="1" lang="ja-JP" altLang="en-US" sz="2800" dirty="0">
                <a:solidFill>
                  <a:schemeClr val="accent3">
                    <a:lumMod val="50000"/>
                  </a:schemeClr>
                </a:solidFill>
                <a:latin typeface="Meiryo" charset="-128"/>
                <a:ea typeface="Meiryo" charset="-128"/>
                <a:cs typeface="Meiryo" charset="-128"/>
              </a:rPr>
              <a:t>現場</a:t>
            </a:r>
          </a:p>
        </p:txBody>
      </p:sp>
      <p:sp>
        <p:nvSpPr>
          <p:cNvPr id="18" name="正方形/長方形 17"/>
          <p:cNvSpPr/>
          <p:nvPr/>
        </p:nvSpPr>
        <p:spPr>
          <a:xfrm>
            <a:off x="2968792" y="1130859"/>
            <a:ext cx="5565608" cy="112224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3286976" y="1562433"/>
            <a:ext cx="1430957" cy="52096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センサー</a:t>
            </a:r>
          </a:p>
        </p:txBody>
      </p:sp>
      <p:sp>
        <p:nvSpPr>
          <p:cNvPr id="20" name="正方形/長方形 19"/>
          <p:cNvSpPr/>
          <p:nvPr/>
        </p:nvSpPr>
        <p:spPr>
          <a:xfrm>
            <a:off x="5036117" y="1562433"/>
            <a:ext cx="1430957" cy="52096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charset="-128"/>
                <a:ea typeface="Meiryo" charset="-128"/>
                <a:cs typeface="Meiryo" charset="-128"/>
              </a:rPr>
              <a:t>コンピュータ</a:t>
            </a:r>
            <a:endParaRPr kumimoji="1" lang="ja-JP" altLang="en-US" sz="1400" dirty="0">
              <a:solidFill>
                <a:srgbClr val="FFFFFF"/>
              </a:solidFill>
              <a:latin typeface="Meiryo" charset="-128"/>
              <a:ea typeface="Meiryo" charset="-128"/>
              <a:cs typeface="Meiryo" charset="-128"/>
            </a:endParaRPr>
          </a:p>
        </p:txBody>
      </p:sp>
      <p:sp>
        <p:nvSpPr>
          <p:cNvPr id="21" name="正方形/長方形 20"/>
          <p:cNvSpPr/>
          <p:nvPr/>
        </p:nvSpPr>
        <p:spPr>
          <a:xfrm>
            <a:off x="6790897" y="1562433"/>
            <a:ext cx="1430957" cy="52096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ソフトウエア</a:t>
            </a:r>
          </a:p>
        </p:txBody>
      </p:sp>
      <p:sp>
        <p:nvSpPr>
          <p:cNvPr id="26" name="テキスト ボックス 25"/>
          <p:cNvSpPr txBox="1"/>
          <p:nvPr/>
        </p:nvSpPr>
        <p:spPr>
          <a:xfrm>
            <a:off x="5018061" y="1219156"/>
            <a:ext cx="1467068" cy="400110"/>
          </a:xfrm>
          <a:prstGeom prst="rect">
            <a:avLst/>
          </a:prstGeom>
          <a:noFill/>
        </p:spPr>
        <p:txBody>
          <a:bodyPr wrap="none" rtlCol="0">
            <a:spAutoFit/>
          </a:bodyPr>
          <a:lstStyle/>
          <a:p>
            <a:r>
              <a:rPr kumimoji="1" lang="ja-JP" altLang="en-US" sz="2000" dirty="0">
                <a:solidFill>
                  <a:schemeClr val="bg1"/>
                </a:solidFill>
                <a:latin typeface="Meiryo" charset="-128"/>
                <a:ea typeface="Meiryo" charset="-128"/>
                <a:cs typeface="Meiryo" charset="-128"/>
              </a:rPr>
              <a:t>モノ・製品</a:t>
            </a:r>
          </a:p>
        </p:txBody>
      </p:sp>
      <p:sp>
        <p:nvSpPr>
          <p:cNvPr id="15" name="正方形/長方形 14"/>
          <p:cNvSpPr/>
          <p:nvPr/>
        </p:nvSpPr>
        <p:spPr>
          <a:xfrm>
            <a:off x="457200" y="4883841"/>
            <a:ext cx="8321040" cy="1503680"/>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下矢印 26"/>
          <p:cNvSpPr/>
          <p:nvPr/>
        </p:nvSpPr>
        <p:spPr>
          <a:xfrm>
            <a:off x="3485131" y="1971040"/>
            <a:ext cx="1034645" cy="3076548"/>
          </a:xfrm>
          <a:prstGeom prst="downArrow">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モノのサービス化の本質</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15</a:t>
            </a:fld>
            <a:endParaRPr kumimoji="1" lang="ja-JP" altLang="en-US"/>
          </a:p>
        </p:txBody>
      </p:sp>
      <p:grpSp>
        <p:nvGrpSpPr>
          <p:cNvPr id="11" name="図形グループ 10"/>
          <p:cNvGrpSpPr/>
          <p:nvPr/>
        </p:nvGrpSpPr>
        <p:grpSpPr>
          <a:xfrm>
            <a:off x="695959" y="5048581"/>
            <a:ext cx="538480" cy="1100428"/>
            <a:chOff x="1946324" y="4125162"/>
            <a:chExt cx="969964" cy="2007872"/>
          </a:xfrm>
        </p:grpSpPr>
        <p:sp>
          <p:nvSpPr>
            <p:cNvPr id="12" name="円/楕円 1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3" name="フローチャート: 論理積ゲート 1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17" name="テキスト ボックス 16"/>
          <p:cNvSpPr txBox="1"/>
          <p:nvPr/>
        </p:nvSpPr>
        <p:spPr>
          <a:xfrm>
            <a:off x="1460556" y="5323841"/>
            <a:ext cx="1467068" cy="830997"/>
          </a:xfrm>
          <a:prstGeom prst="rect">
            <a:avLst/>
          </a:prstGeom>
          <a:noFill/>
        </p:spPr>
        <p:txBody>
          <a:bodyPr wrap="none" rtlCol="0">
            <a:spAutoFit/>
          </a:bodyPr>
          <a:lstStyle/>
          <a:p>
            <a:pPr algn="ctr"/>
            <a:r>
              <a:rPr kumimoji="1" lang="ja-JP" altLang="en-US" sz="2000" dirty="0">
                <a:solidFill>
                  <a:schemeClr val="accent6">
                    <a:lumMod val="50000"/>
                  </a:schemeClr>
                </a:solidFill>
                <a:latin typeface="Meiryo" charset="-128"/>
                <a:ea typeface="Meiryo" charset="-128"/>
                <a:cs typeface="Meiryo" charset="-128"/>
              </a:rPr>
              <a:t>ものづくり</a:t>
            </a:r>
            <a:endParaRPr kumimoji="1" lang="en-US" altLang="ja-JP" sz="2000" dirty="0">
              <a:solidFill>
                <a:schemeClr val="accent6">
                  <a:lumMod val="50000"/>
                </a:schemeClr>
              </a:solidFill>
              <a:latin typeface="Meiryo" charset="-128"/>
              <a:ea typeface="Meiryo" charset="-128"/>
              <a:cs typeface="Meiryo" charset="-128"/>
            </a:endParaRPr>
          </a:p>
          <a:p>
            <a:pPr algn="ctr"/>
            <a:r>
              <a:rPr kumimoji="1" lang="ja-JP" altLang="en-US" sz="2000" dirty="0">
                <a:solidFill>
                  <a:schemeClr val="accent6">
                    <a:lumMod val="50000"/>
                  </a:schemeClr>
                </a:solidFill>
                <a:latin typeface="Meiryo" charset="-128"/>
                <a:ea typeface="Meiryo" charset="-128"/>
                <a:cs typeface="Meiryo" charset="-128"/>
              </a:rPr>
              <a:t>の</a:t>
            </a:r>
            <a:r>
              <a:rPr kumimoji="1" lang="ja-JP" altLang="en-US" sz="2800" dirty="0">
                <a:solidFill>
                  <a:schemeClr val="accent6">
                    <a:lumMod val="50000"/>
                  </a:schemeClr>
                </a:solidFill>
                <a:latin typeface="Meiryo" charset="-128"/>
                <a:ea typeface="Meiryo" charset="-128"/>
                <a:cs typeface="Meiryo" charset="-128"/>
              </a:rPr>
              <a:t>現場</a:t>
            </a:r>
          </a:p>
        </p:txBody>
      </p:sp>
      <p:sp>
        <p:nvSpPr>
          <p:cNvPr id="22" name="正方形/長方形 21"/>
          <p:cNvSpPr/>
          <p:nvPr/>
        </p:nvSpPr>
        <p:spPr>
          <a:xfrm>
            <a:off x="2968792" y="5323841"/>
            <a:ext cx="1594327" cy="74678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開　発</a:t>
            </a:r>
            <a:endParaRPr kumimoji="1" lang="en-US" altLang="ja-JP" dirty="0">
              <a:solidFill>
                <a:srgbClr val="FFFFFF"/>
              </a:solidFill>
              <a:latin typeface="Meiryo" charset="-128"/>
              <a:ea typeface="Meiryo" charset="-128"/>
              <a:cs typeface="Meiryo" charset="-128"/>
            </a:endParaRPr>
          </a:p>
          <a:p>
            <a:pPr algn="ctr"/>
            <a:r>
              <a:rPr kumimoji="1" lang="ja-JP" altLang="en-US" dirty="0">
                <a:solidFill>
                  <a:srgbClr val="FFFFFF"/>
                </a:solidFill>
                <a:latin typeface="Meiryo" charset="-128"/>
                <a:ea typeface="Meiryo" charset="-128"/>
                <a:cs typeface="Meiryo" charset="-128"/>
              </a:rPr>
              <a:t>製　造</a:t>
            </a:r>
          </a:p>
        </p:txBody>
      </p:sp>
      <p:sp>
        <p:nvSpPr>
          <p:cNvPr id="23" name="正方形/長方形 22"/>
          <p:cNvSpPr/>
          <p:nvPr/>
        </p:nvSpPr>
        <p:spPr>
          <a:xfrm>
            <a:off x="4954432" y="5323841"/>
            <a:ext cx="1594327" cy="74678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latin typeface="Meiryo" charset="-128"/>
                <a:ea typeface="Meiryo" charset="-128"/>
                <a:cs typeface="Meiryo" charset="-128"/>
              </a:rPr>
              <a:t>保守</a:t>
            </a:r>
            <a:endParaRPr lang="en-US" altLang="ja-JP" dirty="0">
              <a:solidFill>
                <a:srgbClr val="FFFFFF"/>
              </a:solidFill>
              <a:latin typeface="Meiryo" charset="-128"/>
              <a:ea typeface="Meiryo" charset="-128"/>
              <a:cs typeface="Meiryo" charset="-128"/>
            </a:endParaRPr>
          </a:p>
          <a:p>
            <a:pPr algn="ctr"/>
            <a:r>
              <a:rPr lang="ja-JP" altLang="en-US" dirty="0">
                <a:solidFill>
                  <a:srgbClr val="FFFFFF"/>
                </a:solidFill>
                <a:latin typeface="Meiryo" charset="-128"/>
                <a:ea typeface="Meiryo" charset="-128"/>
                <a:cs typeface="Meiryo" charset="-128"/>
              </a:rPr>
              <a:t>サポート</a:t>
            </a:r>
            <a:endParaRPr kumimoji="1" lang="ja-JP" altLang="en-US" dirty="0">
              <a:solidFill>
                <a:srgbClr val="FFFFFF"/>
              </a:solidFill>
              <a:latin typeface="Meiryo" charset="-128"/>
              <a:ea typeface="Meiryo" charset="-128"/>
              <a:cs typeface="Meiryo" charset="-128"/>
            </a:endParaRPr>
          </a:p>
        </p:txBody>
      </p:sp>
      <p:sp>
        <p:nvSpPr>
          <p:cNvPr id="24" name="正方形/長方形 23"/>
          <p:cNvSpPr/>
          <p:nvPr/>
        </p:nvSpPr>
        <p:spPr>
          <a:xfrm>
            <a:off x="6940073" y="5323841"/>
            <a:ext cx="1594327" cy="74678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ソフトウェア</a:t>
            </a:r>
            <a:endParaRPr kumimoji="1" lang="en-US" altLang="ja-JP" dirty="0">
              <a:solidFill>
                <a:srgbClr val="FFFFFF"/>
              </a:solidFill>
              <a:latin typeface="Meiryo" charset="-128"/>
              <a:ea typeface="Meiryo" charset="-128"/>
              <a:cs typeface="Meiryo" charset="-128"/>
            </a:endParaRPr>
          </a:p>
          <a:p>
            <a:pPr algn="ctr"/>
            <a:r>
              <a:rPr kumimoji="1" lang="ja-JP" altLang="en-US" dirty="0">
                <a:solidFill>
                  <a:srgbClr val="FFFFFF"/>
                </a:solidFill>
                <a:latin typeface="Meiryo" charset="-128"/>
                <a:ea typeface="Meiryo" charset="-128"/>
                <a:cs typeface="Meiryo" charset="-128"/>
              </a:rPr>
              <a:t>改修・更新</a:t>
            </a:r>
          </a:p>
        </p:txBody>
      </p:sp>
      <p:sp>
        <p:nvSpPr>
          <p:cNvPr id="28" name="下矢印 27"/>
          <p:cNvSpPr/>
          <p:nvPr/>
        </p:nvSpPr>
        <p:spPr>
          <a:xfrm rot="10800000">
            <a:off x="6994586" y="1995838"/>
            <a:ext cx="1034645" cy="3076548"/>
          </a:xfrm>
          <a:prstGeom prst="downArrow">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角丸四角形 24"/>
          <p:cNvSpPr/>
          <p:nvPr/>
        </p:nvSpPr>
        <p:spPr>
          <a:xfrm>
            <a:off x="2968792" y="2920038"/>
            <a:ext cx="5565608" cy="1514475"/>
          </a:xfrm>
          <a:prstGeom prst="roundRect">
            <a:avLst>
              <a:gd name="adj" fmla="val 50000"/>
            </a:avLst>
          </a:prstGeom>
          <a:solidFill>
            <a:srgbClr val="0432FF">
              <a:alpha val="5568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a:solidFill>
                  <a:srgbClr val="FFFFFF"/>
                </a:solidFill>
                <a:latin typeface="Meiryo" charset="-128"/>
                <a:ea typeface="Meiryo" charset="-128"/>
                <a:cs typeface="Meiryo" charset="-128"/>
              </a:rPr>
              <a:t>インターネット</a:t>
            </a:r>
            <a:endParaRPr kumimoji="1" lang="ja-JP" altLang="en-US" sz="3200" dirty="0">
              <a:solidFill>
                <a:srgbClr val="FFFFFF"/>
              </a:solidFill>
              <a:latin typeface="Meiryo" charset="-128"/>
              <a:ea typeface="Meiryo" charset="-128"/>
              <a:cs typeface="Meiryo" charset="-128"/>
            </a:endParaRPr>
          </a:p>
        </p:txBody>
      </p:sp>
      <p:sp>
        <p:nvSpPr>
          <p:cNvPr id="29" name="上下矢印 28"/>
          <p:cNvSpPr/>
          <p:nvPr/>
        </p:nvSpPr>
        <p:spPr>
          <a:xfrm>
            <a:off x="493983" y="2172205"/>
            <a:ext cx="2191275" cy="2887455"/>
          </a:xfrm>
          <a:prstGeom prst="upDownArrow">
            <a:avLst>
              <a:gd name="adj1" fmla="val 50000"/>
              <a:gd name="adj2" fmla="val 33308"/>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テキスト ボックス 29"/>
          <p:cNvSpPr txBox="1"/>
          <p:nvPr/>
        </p:nvSpPr>
        <p:spPr>
          <a:xfrm>
            <a:off x="1251066" y="2543843"/>
            <a:ext cx="677108" cy="2144177"/>
          </a:xfrm>
          <a:prstGeom prst="rect">
            <a:avLst/>
          </a:prstGeom>
          <a:noFill/>
        </p:spPr>
        <p:txBody>
          <a:bodyPr vert="eaVert" wrap="none" rtlCol="0">
            <a:spAutoFit/>
          </a:bodyPr>
          <a:lstStyle/>
          <a:p>
            <a:pPr algn="ctr"/>
            <a:r>
              <a:rPr kumimoji="1" lang="ja-JP" altLang="en-US" sz="3200" b="1" dirty="0">
                <a:solidFill>
                  <a:schemeClr val="bg1"/>
                </a:solidFill>
                <a:latin typeface="Meiryo" charset="-128"/>
                <a:ea typeface="Meiryo" charset="-128"/>
                <a:cs typeface="Meiryo" charset="-128"/>
              </a:rPr>
              <a:t>直結</a:t>
            </a:r>
            <a:r>
              <a:rPr lang="ja-JP" altLang="en-US" sz="3200" b="1" dirty="0">
                <a:solidFill>
                  <a:schemeClr val="bg1"/>
                </a:solidFill>
                <a:latin typeface="Meiryo" charset="-128"/>
                <a:ea typeface="Meiryo" charset="-128"/>
                <a:cs typeface="Meiryo" charset="-128"/>
              </a:rPr>
              <a:t>・</a:t>
            </a:r>
            <a:r>
              <a:rPr kumimoji="1" lang="ja-JP" altLang="en-US" sz="3200" b="1" dirty="0">
                <a:solidFill>
                  <a:schemeClr val="bg1"/>
                </a:solidFill>
                <a:latin typeface="Meiryo" charset="-128"/>
                <a:ea typeface="Meiryo" charset="-128"/>
                <a:cs typeface="Meiryo" charset="-128"/>
              </a:rPr>
              <a:t>連係</a:t>
            </a:r>
            <a:endParaRPr kumimoji="1" lang="en-US" altLang="ja-JP" sz="3200" b="1"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7863909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9C1E1E90-C830-A44A-89B1-6A4B07C1FB58}"/>
              </a:ext>
            </a:extLst>
          </p:cNvPr>
          <p:cNvSpPr/>
          <p:nvPr/>
        </p:nvSpPr>
        <p:spPr>
          <a:xfrm>
            <a:off x="296561" y="930345"/>
            <a:ext cx="8513805" cy="480989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pic>
        <p:nvPicPr>
          <p:cNvPr id="6" name="図 5">
            <a:extLst>
              <a:ext uri="{FF2B5EF4-FFF2-40B4-BE49-F238E27FC236}">
                <a16:creationId xmlns:a16="http://schemas.microsoft.com/office/drawing/2014/main" id="{8B24452E-CD00-AD48-BE75-690EB58A4311}"/>
              </a:ext>
            </a:extLst>
          </p:cNvPr>
          <p:cNvPicPr>
            <a:picLocks noChangeAspect="1"/>
          </p:cNvPicPr>
          <p:nvPr/>
        </p:nvPicPr>
        <p:blipFill>
          <a:blip r:embed="rId2"/>
          <a:stretch>
            <a:fillRect/>
          </a:stretch>
        </p:blipFill>
        <p:spPr>
          <a:xfrm>
            <a:off x="3708861" y="1134803"/>
            <a:ext cx="4965148" cy="2569464"/>
          </a:xfrm>
          <a:prstGeom prst="rect">
            <a:avLst/>
          </a:prstGeom>
        </p:spPr>
      </p:pic>
      <p:sp>
        <p:nvSpPr>
          <p:cNvPr id="2" name="タイトル 1">
            <a:extLst>
              <a:ext uri="{FF2B5EF4-FFF2-40B4-BE49-F238E27FC236}">
                <a16:creationId xmlns:a16="http://schemas.microsoft.com/office/drawing/2014/main" id="{9513A341-C1EE-8C44-BB07-6AD49111FA9A}"/>
              </a:ext>
            </a:extLst>
          </p:cNvPr>
          <p:cNvSpPr>
            <a:spLocks noGrp="1"/>
          </p:cNvSpPr>
          <p:nvPr>
            <p:ph type="title"/>
          </p:nvPr>
        </p:nvSpPr>
        <p:spPr/>
        <p:txBody>
          <a:bodyPr/>
          <a:lstStyle/>
          <a:p>
            <a:r>
              <a:rPr kumimoji="1" lang="ja-JP" altLang="en-US"/>
              <a:t>モノのサービス化</a:t>
            </a:r>
          </a:p>
        </p:txBody>
      </p:sp>
      <p:sp>
        <p:nvSpPr>
          <p:cNvPr id="3" name="スライド番号プレースホルダー 2">
            <a:extLst>
              <a:ext uri="{FF2B5EF4-FFF2-40B4-BE49-F238E27FC236}">
                <a16:creationId xmlns:a16="http://schemas.microsoft.com/office/drawing/2014/main" id="{699A5523-10C4-144C-821C-B903EE68B453}"/>
              </a:ext>
            </a:extLst>
          </p:cNvPr>
          <p:cNvSpPr>
            <a:spLocks noGrp="1"/>
          </p:cNvSpPr>
          <p:nvPr>
            <p:ph type="sldNum" sz="quarter" idx="12"/>
          </p:nvPr>
        </p:nvSpPr>
        <p:spPr/>
        <p:txBody>
          <a:bodyPr/>
          <a:lstStyle/>
          <a:p>
            <a:fld id="{8FF8CC5D-A65D-5946-99B5-645367A967AD}" type="slidenum">
              <a:rPr kumimoji="1" lang="ja-JP" altLang="en-US" smtClean="0"/>
              <a:t>16</a:t>
            </a:fld>
            <a:endParaRPr kumimoji="1" lang="ja-JP" altLang="en-US"/>
          </a:p>
        </p:txBody>
      </p:sp>
      <p:pic>
        <p:nvPicPr>
          <p:cNvPr id="4" name="図 3">
            <a:extLst>
              <a:ext uri="{FF2B5EF4-FFF2-40B4-BE49-F238E27FC236}">
                <a16:creationId xmlns:a16="http://schemas.microsoft.com/office/drawing/2014/main" id="{30B51901-DE78-F746-B402-79B7E73FB774}"/>
              </a:ext>
            </a:extLst>
          </p:cNvPr>
          <p:cNvPicPr>
            <a:picLocks noChangeAspect="1"/>
          </p:cNvPicPr>
          <p:nvPr/>
        </p:nvPicPr>
        <p:blipFill>
          <a:blip r:embed="rId3"/>
          <a:stretch>
            <a:fillRect/>
          </a:stretch>
        </p:blipFill>
        <p:spPr>
          <a:xfrm>
            <a:off x="457200" y="1136206"/>
            <a:ext cx="4114800" cy="2569464"/>
          </a:xfrm>
          <a:prstGeom prst="rect">
            <a:avLst/>
          </a:prstGeom>
          <a:effectLst>
            <a:outerShdw blurRad="50800" dist="38100" dir="2700000" algn="tl" rotWithShape="0">
              <a:prstClr val="black">
                <a:alpha val="40000"/>
              </a:prstClr>
            </a:outerShdw>
          </a:effectLst>
        </p:spPr>
      </p:pic>
      <p:sp>
        <p:nvSpPr>
          <p:cNvPr id="5" name="正方形/長方形 4">
            <a:extLst>
              <a:ext uri="{FF2B5EF4-FFF2-40B4-BE49-F238E27FC236}">
                <a16:creationId xmlns:a16="http://schemas.microsoft.com/office/drawing/2014/main" id="{B9AB54E2-9A5B-3646-9B23-9DA03F6EAD1B}"/>
              </a:ext>
            </a:extLst>
          </p:cNvPr>
          <p:cNvSpPr/>
          <p:nvPr/>
        </p:nvSpPr>
        <p:spPr>
          <a:xfrm>
            <a:off x="656366" y="3797269"/>
            <a:ext cx="3794437" cy="400110"/>
          </a:xfrm>
          <a:prstGeom prst="rect">
            <a:avLst/>
          </a:prstGeom>
        </p:spPr>
        <p:txBody>
          <a:bodyPr wrap="none">
            <a:spAutoFit/>
          </a:bodyPr>
          <a:lstStyle/>
          <a:p>
            <a:r>
              <a:rPr lang="en-US" altLang="ja-JP" sz="2000" b="1" dirty="0">
                <a:solidFill>
                  <a:schemeClr val="bg1"/>
                </a:solidFill>
              </a:rPr>
              <a:t>TOYOTA </a:t>
            </a:r>
            <a:r>
              <a:rPr lang="en-US" altLang="ja-JP" sz="2000" b="1" dirty="0" err="1">
                <a:solidFill>
                  <a:schemeClr val="bg1"/>
                </a:solidFill>
              </a:rPr>
              <a:t>MaaS</a:t>
            </a:r>
            <a:r>
              <a:rPr lang="en-US" altLang="ja-JP" sz="2000" b="1" dirty="0">
                <a:solidFill>
                  <a:schemeClr val="bg1"/>
                </a:solidFill>
              </a:rPr>
              <a:t> / </a:t>
            </a:r>
            <a:r>
              <a:rPr lang="ja-JP" altLang="en-US" sz="2000" b="1">
                <a:solidFill>
                  <a:schemeClr val="bg1"/>
                </a:solidFill>
              </a:rPr>
              <a:t>e-Palette Concept</a:t>
            </a:r>
          </a:p>
        </p:txBody>
      </p:sp>
      <p:sp>
        <p:nvSpPr>
          <p:cNvPr id="7" name="正方形/長方形 6">
            <a:extLst>
              <a:ext uri="{FF2B5EF4-FFF2-40B4-BE49-F238E27FC236}">
                <a16:creationId xmlns:a16="http://schemas.microsoft.com/office/drawing/2014/main" id="{B3E6CECA-977D-4641-A630-A0328FC9474D}"/>
              </a:ext>
            </a:extLst>
          </p:cNvPr>
          <p:cNvSpPr/>
          <p:nvPr/>
        </p:nvSpPr>
        <p:spPr>
          <a:xfrm>
            <a:off x="4957665" y="3794488"/>
            <a:ext cx="3479607" cy="400110"/>
          </a:xfrm>
          <a:prstGeom prst="rect">
            <a:avLst/>
          </a:prstGeom>
        </p:spPr>
        <p:txBody>
          <a:bodyPr wrap="none">
            <a:spAutoFit/>
          </a:bodyPr>
          <a:lstStyle/>
          <a:p>
            <a:pPr algn="ctr"/>
            <a:r>
              <a:rPr lang="en-US" altLang="ja-JP" sz="2000" b="1" dirty="0">
                <a:solidFill>
                  <a:schemeClr val="bg1"/>
                </a:solidFill>
              </a:rPr>
              <a:t>KOMATSU SMART construction</a:t>
            </a:r>
            <a:endParaRPr lang="ja-JP" altLang="en-US" sz="2000" b="1">
              <a:solidFill>
                <a:schemeClr val="bg1"/>
              </a:solidFill>
            </a:endParaRPr>
          </a:p>
        </p:txBody>
      </p:sp>
      <p:sp>
        <p:nvSpPr>
          <p:cNvPr id="8" name="正方形/長方形 7">
            <a:extLst>
              <a:ext uri="{FF2B5EF4-FFF2-40B4-BE49-F238E27FC236}">
                <a16:creationId xmlns:a16="http://schemas.microsoft.com/office/drawing/2014/main" id="{85208531-3434-C94A-9DA0-1F681D43791E}"/>
              </a:ext>
            </a:extLst>
          </p:cNvPr>
          <p:cNvSpPr/>
          <p:nvPr/>
        </p:nvSpPr>
        <p:spPr>
          <a:xfrm>
            <a:off x="4572000" y="4255721"/>
            <a:ext cx="4102009" cy="738664"/>
          </a:xfrm>
          <a:prstGeom prst="rect">
            <a:avLst/>
          </a:prstGeom>
        </p:spPr>
        <p:txBody>
          <a:bodyPr wrap="square">
            <a:spAutoFit/>
          </a:bodyPr>
          <a:lstStyle/>
          <a:p>
            <a:r>
              <a:rPr lang="ja-JP" altLang="en-US" sz="1400">
                <a:solidFill>
                  <a:schemeClr val="bg1"/>
                </a:solidFill>
                <a:latin typeface="Meiryo" panose="020B0604030504040204" pitchFamily="34" charset="-128"/>
                <a:ea typeface="Meiryo" panose="020B0604030504040204" pitchFamily="34" charset="-128"/>
              </a:rPr>
              <a:t>土木工事における作業の自動化と高度化を実現することに加え、前後工程も効率化して、工期の短縮に貢献できるパッケージ化したサービス</a:t>
            </a:r>
          </a:p>
        </p:txBody>
      </p:sp>
      <p:sp>
        <p:nvSpPr>
          <p:cNvPr id="9" name="正方形/長方形 8">
            <a:extLst>
              <a:ext uri="{FF2B5EF4-FFF2-40B4-BE49-F238E27FC236}">
                <a16:creationId xmlns:a16="http://schemas.microsoft.com/office/drawing/2014/main" id="{1C4B89A9-B3A1-D44B-929E-9638FB5BE308}"/>
              </a:ext>
            </a:extLst>
          </p:cNvPr>
          <p:cNvSpPr/>
          <p:nvPr/>
        </p:nvSpPr>
        <p:spPr>
          <a:xfrm>
            <a:off x="457200" y="4255721"/>
            <a:ext cx="4114800" cy="738664"/>
          </a:xfrm>
          <a:prstGeom prst="rect">
            <a:avLst/>
          </a:prstGeom>
        </p:spPr>
        <p:txBody>
          <a:bodyPr wrap="square">
            <a:spAutoFit/>
          </a:bodyPr>
          <a:lstStyle/>
          <a:p>
            <a:r>
              <a:rPr lang="ja-JP" altLang="en-US" sz="1400">
                <a:solidFill>
                  <a:schemeClr val="bg1"/>
                </a:solidFill>
                <a:latin typeface="Meiryo" panose="020B0604030504040204" pitchFamily="34" charset="-128"/>
                <a:ea typeface="Meiryo" panose="020B0604030504040204" pitchFamily="34" charset="-128"/>
              </a:rPr>
              <a:t>移動、物流、物販など多目的に活用できるモビリティサービス（</a:t>
            </a:r>
            <a:r>
              <a:rPr lang="en" altLang="ja-JP" sz="1400" dirty="0" err="1">
                <a:solidFill>
                  <a:schemeClr val="bg1"/>
                </a:solidFill>
                <a:latin typeface="Meiryo" panose="020B0604030504040204" pitchFamily="34" charset="-128"/>
                <a:ea typeface="Meiryo" panose="020B0604030504040204" pitchFamily="34" charset="-128"/>
              </a:rPr>
              <a:t>MaaS</a:t>
            </a:r>
            <a:r>
              <a:rPr lang="ja-JP" altLang="en" sz="1400">
                <a:solidFill>
                  <a:schemeClr val="bg1"/>
                </a:solidFill>
                <a:latin typeface="Meiryo" panose="020B0604030504040204" pitchFamily="34" charset="-128"/>
                <a:ea typeface="Meiryo" panose="020B0604030504040204" pitchFamily="34" charset="-128"/>
              </a:rPr>
              <a:t>）</a:t>
            </a:r>
            <a:r>
              <a:rPr lang="ja-JP" altLang="en-US" sz="1400">
                <a:solidFill>
                  <a:schemeClr val="bg1"/>
                </a:solidFill>
                <a:latin typeface="Meiryo" panose="020B0604030504040204" pitchFamily="34" charset="-128"/>
                <a:ea typeface="Meiryo" panose="020B0604030504040204" pitchFamily="34" charset="-128"/>
              </a:rPr>
              <a:t>と、これを実現する専用次世代電気自動車（</a:t>
            </a:r>
            <a:r>
              <a:rPr lang="en" altLang="ja-JP" sz="1400" dirty="0">
                <a:solidFill>
                  <a:schemeClr val="bg1"/>
                </a:solidFill>
                <a:latin typeface="Meiryo" panose="020B0604030504040204" pitchFamily="34" charset="-128"/>
                <a:ea typeface="Meiryo" panose="020B0604030504040204" pitchFamily="34" charset="-128"/>
              </a:rPr>
              <a:t>EV</a:t>
            </a:r>
            <a:r>
              <a:rPr lang="ja-JP" altLang="en" sz="1400">
                <a:solidFill>
                  <a:schemeClr val="bg1"/>
                </a:solidFill>
                <a:latin typeface="Meiryo" panose="020B0604030504040204" pitchFamily="34" charset="-128"/>
                <a:ea typeface="Meiryo" panose="020B0604030504040204" pitchFamily="34" charset="-128"/>
              </a:rPr>
              <a:t>）</a:t>
            </a:r>
            <a:endParaRPr lang="ja-JP" altLang="en-US" sz="1400">
              <a:solidFill>
                <a:schemeClr val="bg1"/>
              </a:solidFill>
              <a:latin typeface="Meiryo" panose="020B0604030504040204" pitchFamily="34" charset="-128"/>
              <a:ea typeface="Meiryo" panose="020B0604030504040204" pitchFamily="34" charset="-128"/>
            </a:endParaRPr>
          </a:p>
        </p:txBody>
      </p:sp>
      <p:sp>
        <p:nvSpPr>
          <p:cNvPr id="10" name="正方形/長方形 9">
            <a:extLst>
              <a:ext uri="{FF2B5EF4-FFF2-40B4-BE49-F238E27FC236}">
                <a16:creationId xmlns:a16="http://schemas.microsoft.com/office/drawing/2014/main" id="{6B44AD3F-8998-0243-9346-68741DD1D16C}"/>
              </a:ext>
            </a:extLst>
          </p:cNvPr>
          <p:cNvSpPr/>
          <p:nvPr/>
        </p:nvSpPr>
        <p:spPr>
          <a:xfrm>
            <a:off x="296562" y="5979730"/>
            <a:ext cx="8513805" cy="43248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u="sng">
                <a:solidFill>
                  <a:srgbClr val="FFFFFF"/>
                </a:solidFill>
                <a:latin typeface="Meiryo" panose="020B0604030504040204" pitchFamily="34" charset="-128"/>
                <a:ea typeface="Meiryo" panose="020B0604030504040204" pitchFamily="34" charset="-128"/>
                <a:cs typeface="ＭＳ Ｐゴシック"/>
              </a:rPr>
              <a:t>モノを売り収益を得るビジネス</a:t>
            </a:r>
            <a:r>
              <a:rPr kumimoji="1" lang="ja-JP" altLang="en-US">
                <a:solidFill>
                  <a:srgbClr val="FFFFFF"/>
                </a:solidFill>
                <a:latin typeface="Meiryo" panose="020B0604030504040204" pitchFamily="34" charset="-128"/>
                <a:ea typeface="Meiryo" panose="020B0604030504040204" pitchFamily="34" charset="-128"/>
                <a:cs typeface="ＭＳ Ｐゴシック"/>
              </a:rPr>
              <a:t>。サービスはモノ売りビジネスを支援する手段</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正方形/長方形 11">
            <a:extLst>
              <a:ext uri="{FF2B5EF4-FFF2-40B4-BE49-F238E27FC236}">
                <a16:creationId xmlns:a16="http://schemas.microsoft.com/office/drawing/2014/main" id="{8CD44D10-015A-3441-97FB-2F9338D994B9}"/>
              </a:ext>
            </a:extLst>
          </p:cNvPr>
          <p:cNvSpPr/>
          <p:nvPr/>
        </p:nvSpPr>
        <p:spPr>
          <a:xfrm>
            <a:off x="512803" y="5186948"/>
            <a:ext cx="8081319" cy="369332"/>
          </a:xfrm>
          <a:prstGeom prst="rect">
            <a:avLst/>
          </a:prstGeom>
        </p:spPr>
        <p:txBody>
          <a:bodyPr wrap="square">
            <a:spAutoFit/>
          </a:bodyPr>
          <a:lstStyle/>
          <a:p>
            <a:pPr algn="ctr"/>
            <a:r>
              <a:rPr lang="ja-JP" altLang="en-US" b="1" u="sng">
                <a:solidFill>
                  <a:srgbClr val="FFFFFF"/>
                </a:solidFill>
                <a:latin typeface="Meiryo" panose="020B0604030504040204" pitchFamily="34" charset="-128"/>
                <a:ea typeface="Meiryo" panose="020B0604030504040204" pitchFamily="34" charset="-128"/>
                <a:cs typeface="ＭＳ Ｐゴシック"/>
              </a:rPr>
              <a:t>サービスを提供し収益を得るビジネス</a:t>
            </a:r>
            <a:r>
              <a:rPr lang="ja-JP" altLang="en-US">
                <a:solidFill>
                  <a:srgbClr val="FFFFFF"/>
                </a:solidFill>
                <a:latin typeface="Meiryo" panose="020B0604030504040204" pitchFamily="34" charset="-128"/>
                <a:ea typeface="Meiryo" panose="020B0604030504040204" pitchFamily="34" charset="-128"/>
                <a:cs typeface="ＭＳ Ｐゴシック"/>
              </a:rPr>
              <a:t>。モノはサービスを実現なする手段</a:t>
            </a:r>
            <a:endParaRPr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上矢印 12">
            <a:extLst>
              <a:ext uri="{FF2B5EF4-FFF2-40B4-BE49-F238E27FC236}">
                <a16:creationId xmlns:a16="http://schemas.microsoft.com/office/drawing/2014/main" id="{21950CBB-CC2F-0C4D-B51D-23C670344F55}"/>
              </a:ext>
            </a:extLst>
          </p:cNvPr>
          <p:cNvSpPr/>
          <p:nvPr/>
        </p:nvSpPr>
        <p:spPr>
          <a:xfrm>
            <a:off x="3991232" y="5653110"/>
            <a:ext cx="1161535" cy="363747"/>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4155489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ビジネス価値の進化</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17</a:t>
            </a:fld>
            <a:endParaRPr kumimoji="1" lang="ja-JP" altLang="en-US"/>
          </a:p>
        </p:txBody>
      </p:sp>
      <p:sp>
        <p:nvSpPr>
          <p:cNvPr id="4" name="正方形/長方形 3"/>
          <p:cNvSpPr/>
          <p:nvPr/>
        </p:nvSpPr>
        <p:spPr>
          <a:xfrm>
            <a:off x="467544" y="4581128"/>
            <a:ext cx="8208912" cy="172819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467544" y="2780928"/>
            <a:ext cx="8208912" cy="1728192"/>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467544" y="980728"/>
            <a:ext cx="8208912" cy="172819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ホームベース 7"/>
          <p:cNvSpPr/>
          <p:nvPr/>
        </p:nvSpPr>
        <p:spPr>
          <a:xfrm rot="16200000">
            <a:off x="2934689" y="2713917"/>
            <a:ext cx="5606627" cy="1872208"/>
          </a:xfrm>
          <a:prstGeom prst="homePlate">
            <a:avLst>
              <a:gd name="adj" fmla="val 27476"/>
            </a:avLst>
          </a:prstGeom>
          <a:solidFill>
            <a:srgbClr val="FFFFFF">
              <a:alpha val="4666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ホームベース 8"/>
          <p:cNvSpPr/>
          <p:nvPr/>
        </p:nvSpPr>
        <p:spPr>
          <a:xfrm rot="16200000">
            <a:off x="1012894" y="2713917"/>
            <a:ext cx="5606627" cy="1872208"/>
          </a:xfrm>
          <a:prstGeom prst="homePlate">
            <a:avLst>
              <a:gd name="adj" fmla="val 27476"/>
            </a:avLst>
          </a:prstGeom>
          <a:solidFill>
            <a:srgbClr val="FFFFFF">
              <a:alpha val="4666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ホームベース 9"/>
          <p:cNvSpPr/>
          <p:nvPr/>
        </p:nvSpPr>
        <p:spPr>
          <a:xfrm rot="16200000">
            <a:off x="4865029" y="2713918"/>
            <a:ext cx="5606630" cy="1872208"/>
          </a:xfrm>
          <a:prstGeom prst="homePlate">
            <a:avLst>
              <a:gd name="adj" fmla="val 27476"/>
            </a:avLst>
          </a:prstGeom>
          <a:solidFill>
            <a:srgbClr val="FFFFFF">
              <a:alpha val="4666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p:cNvSpPr txBox="1"/>
          <p:nvPr/>
        </p:nvSpPr>
        <p:spPr>
          <a:xfrm>
            <a:off x="516013" y="4924078"/>
            <a:ext cx="2089033" cy="1046440"/>
          </a:xfrm>
          <a:prstGeom prst="rect">
            <a:avLst/>
          </a:prstGeom>
          <a:noFill/>
        </p:spPr>
        <p:txBody>
          <a:bodyPr wrap="none" rtlCol="0">
            <a:spAutoFit/>
          </a:bodyPr>
          <a:lstStyle/>
          <a:p>
            <a:r>
              <a:rPr kumimoji="1" lang="ja-JP" altLang="en-US" sz="2000" b="1" dirty="0">
                <a:solidFill>
                  <a:schemeClr val="bg1"/>
                </a:solidFill>
                <a:latin typeface="Meiryo" charset="-128"/>
                <a:ea typeface="Meiryo" charset="-128"/>
                <a:cs typeface="Meiryo" charset="-128"/>
              </a:rPr>
              <a:t>コア・ビジネス</a:t>
            </a:r>
            <a:endParaRPr kumimoji="1" lang="en-US" altLang="ja-JP" sz="2000" b="1" dirty="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a:solidFill>
                  <a:schemeClr val="bg1"/>
                </a:solidFill>
                <a:latin typeface="Meiryo" charset="-128"/>
                <a:ea typeface="Meiryo" charset="-128"/>
                <a:cs typeface="Meiryo" charset="-128"/>
              </a:rPr>
              <a:t>既存ビジネス</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ü"/>
            </a:pPr>
            <a:r>
              <a:rPr kumimoji="1" lang="ja-JP" altLang="en-US" sz="1400" dirty="0">
                <a:solidFill>
                  <a:schemeClr val="bg1"/>
                </a:solidFill>
                <a:latin typeface="Meiryo" charset="-128"/>
                <a:ea typeface="Meiryo" charset="-128"/>
                <a:cs typeface="Meiryo" charset="-128"/>
              </a:rPr>
              <a:t>蓄積されたノウハウ</a:t>
            </a:r>
            <a:endParaRPr kumimoji="1" lang="en-US" altLang="ja-JP" sz="1400" dirty="0">
              <a:solidFill>
                <a:schemeClr val="bg1"/>
              </a:solidFill>
              <a:latin typeface="Meiryo" charset="-128"/>
              <a:ea typeface="Meiryo" charset="-128"/>
              <a:cs typeface="Meiryo" charset="-128"/>
            </a:endParaRPr>
          </a:p>
          <a:p>
            <a:pPr marL="285750" indent="-285750">
              <a:buFont typeface="Wingdings" charset="2"/>
              <a:buChar char="ü"/>
            </a:pPr>
            <a:r>
              <a:rPr kumimoji="1" lang="ja-JP" altLang="en-US" sz="1400" dirty="0">
                <a:solidFill>
                  <a:schemeClr val="bg1"/>
                </a:solidFill>
                <a:latin typeface="Meiryo" charset="-128"/>
                <a:ea typeface="Meiryo" charset="-128"/>
                <a:cs typeface="Meiryo" charset="-128"/>
              </a:rPr>
              <a:t>確実な顧客ベース</a:t>
            </a:r>
            <a:endParaRPr kumimoji="1" lang="en-US" altLang="ja-JP" sz="1400" dirty="0">
              <a:solidFill>
                <a:schemeClr val="bg1"/>
              </a:solidFill>
              <a:latin typeface="Meiryo" charset="-128"/>
              <a:ea typeface="Meiryo" charset="-128"/>
              <a:cs typeface="Meiryo" charset="-128"/>
            </a:endParaRPr>
          </a:p>
        </p:txBody>
      </p:sp>
      <p:sp>
        <p:nvSpPr>
          <p:cNvPr id="12" name="テキスト ボックス 11"/>
          <p:cNvSpPr txBox="1"/>
          <p:nvPr/>
        </p:nvSpPr>
        <p:spPr>
          <a:xfrm>
            <a:off x="516013" y="3121804"/>
            <a:ext cx="2268570" cy="1046440"/>
          </a:xfrm>
          <a:prstGeom prst="rect">
            <a:avLst/>
          </a:prstGeom>
          <a:noFill/>
        </p:spPr>
        <p:txBody>
          <a:bodyPr wrap="none" rtlCol="0">
            <a:spAutoFit/>
          </a:bodyPr>
          <a:lstStyle/>
          <a:p>
            <a:r>
              <a:rPr kumimoji="1" lang="ja-JP" altLang="en-US" sz="2000" b="1" dirty="0">
                <a:solidFill>
                  <a:schemeClr val="bg1"/>
                </a:solidFill>
                <a:latin typeface="Meiryo" charset="-128"/>
                <a:ea typeface="Meiryo" charset="-128"/>
                <a:cs typeface="Meiryo" charset="-128"/>
              </a:rPr>
              <a:t>付加価値ビジネス</a:t>
            </a:r>
            <a:endParaRPr kumimoji="1" lang="en-US" altLang="ja-JP" sz="2000" b="1" dirty="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a:solidFill>
                  <a:schemeClr val="bg1"/>
                </a:solidFill>
                <a:latin typeface="Meiryo" charset="-128"/>
                <a:ea typeface="Meiryo" charset="-128"/>
                <a:cs typeface="Meiryo" charset="-128"/>
              </a:rPr>
              <a:t>収益構造の多様化</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ü"/>
            </a:pPr>
            <a:r>
              <a:rPr kumimoji="1" lang="ja-JP" altLang="en-US" sz="1400" dirty="0">
                <a:solidFill>
                  <a:schemeClr val="bg1"/>
                </a:solidFill>
                <a:latin typeface="Meiryo" charset="-128"/>
                <a:ea typeface="Meiryo" charset="-128"/>
                <a:cs typeface="Meiryo" charset="-128"/>
              </a:rPr>
              <a:t>既存ノウハウの活用</a:t>
            </a:r>
            <a:endParaRPr kumimoji="1" lang="en-US" altLang="ja-JP" sz="1400" dirty="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a:solidFill>
                  <a:schemeClr val="bg1"/>
                </a:solidFill>
                <a:latin typeface="Meiryo" charset="-128"/>
                <a:ea typeface="Meiryo" charset="-128"/>
                <a:cs typeface="Meiryo" charset="-128"/>
              </a:rPr>
              <a:t>顧客ベースの囲い込み</a:t>
            </a:r>
            <a:endParaRPr kumimoji="1" lang="en-US" altLang="ja-JP" sz="1400" dirty="0">
              <a:solidFill>
                <a:schemeClr val="bg1"/>
              </a:solidFill>
              <a:latin typeface="Meiryo" charset="-128"/>
              <a:ea typeface="Meiryo" charset="-128"/>
              <a:cs typeface="Meiryo" charset="-128"/>
            </a:endParaRPr>
          </a:p>
        </p:txBody>
      </p:sp>
      <p:sp>
        <p:nvSpPr>
          <p:cNvPr id="13" name="テキスト ボックス 12"/>
          <p:cNvSpPr txBox="1"/>
          <p:nvPr/>
        </p:nvSpPr>
        <p:spPr>
          <a:xfrm>
            <a:off x="516013" y="1321604"/>
            <a:ext cx="1909497" cy="1046440"/>
          </a:xfrm>
          <a:prstGeom prst="rect">
            <a:avLst/>
          </a:prstGeom>
          <a:noFill/>
        </p:spPr>
        <p:txBody>
          <a:bodyPr wrap="none" rtlCol="0">
            <a:spAutoFit/>
          </a:bodyPr>
          <a:lstStyle/>
          <a:p>
            <a:r>
              <a:rPr kumimoji="1" lang="ja-JP" altLang="en-US" sz="2000" b="1" dirty="0">
                <a:solidFill>
                  <a:schemeClr val="bg1"/>
                </a:solidFill>
                <a:latin typeface="Meiryo" charset="-128"/>
                <a:ea typeface="Meiryo" charset="-128"/>
                <a:cs typeface="Meiryo" charset="-128"/>
              </a:rPr>
              <a:t>新規ビジネス</a:t>
            </a:r>
            <a:endParaRPr kumimoji="1" lang="en-US" altLang="ja-JP" sz="2000" b="1" dirty="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a:solidFill>
                  <a:schemeClr val="bg1"/>
                </a:solidFill>
                <a:latin typeface="Meiryo" charset="-128"/>
                <a:ea typeface="Meiryo" charset="-128"/>
                <a:cs typeface="Meiryo" charset="-128"/>
              </a:rPr>
              <a:t>顧客価値の拡大</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a:solidFill>
                  <a:schemeClr val="bg1"/>
                </a:solidFill>
                <a:latin typeface="Meiryo" charset="-128"/>
                <a:ea typeface="Meiryo" charset="-128"/>
                <a:cs typeface="Meiryo" charset="-128"/>
              </a:rPr>
              <a:t>ノウハウの創出</a:t>
            </a:r>
            <a:endParaRPr kumimoji="1" lang="en-US" altLang="ja-JP" sz="1400" dirty="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a:solidFill>
                  <a:schemeClr val="bg1"/>
                </a:solidFill>
                <a:latin typeface="Meiryo" charset="-128"/>
                <a:ea typeface="Meiryo" charset="-128"/>
                <a:cs typeface="Meiryo" charset="-128"/>
              </a:rPr>
              <a:t>顧客ベースの拡大</a:t>
            </a:r>
            <a:endParaRPr kumimoji="1" lang="en-US" altLang="ja-JP" sz="1400" dirty="0">
              <a:solidFill>
                <a:schemeClr val="bg1"/>
              </a:solidFill>
              <a:latin typeface="Meiryo" charset="-128"/>
              <a:ea typeface="Meiryo" charset="-128"/>
              <a:cs typeface="Meiryo" charset="-128"/>
            </a:endParaRPr>
          </a:p>
        </p:txBody>
      </p:sp>
      <p:pic>
        <p:nvPicPr>
          <p:cNvPr id="14" name="図 1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929767" y="5899440"/>
            <a:ext cx="1616472" cy="430071"/>
          </a:xfrm>
          <a:prstGeom prst="rect">
            <a:avLst/>
          </a:prstGeom>
        </p:spPr>
      </p:pic>
      <p:pic>
        <p:nvPicPr>
          <p:cNvPr id="15" name="図 1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78380" y="5860688"/>
            <a:ext cx="1475656" cy="447308"/>
          </a:xfrm>
          <a:prstGeom prst="rect">
            <a:avLst/>
          </a:prstGeom>
        </p:spPr>
      </p:pic>
      <p:pic>
        <p:nvPicPr>
          <p:cNvPr id="16" name="図 1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793953" y="5429781"/>
            <a:ext cx="1748782" cy="1311587"/>
          </a:xfrm>
          <a:prstGeom prst="rect">
            <a:avLst/>
          </a:prstGeom>
        </p:spPr>
      </p:pic>
      <p:pic>
        <p:nvPicPr>
          <p:cNvPr id="17" name="図 1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110699" y="4990707"/>
            <a:ext cx="1254460" cy="836725"/>
          </a:xfrm>
          <a:prstGeom prst="rect">
            <a:avLst/>
          </a:prstGeom>
          <a:ln>
            <a:noFill/>
          </a:ln>
          <a:effectLst>
            <a:outerShdw blurRad="292100" dist="139700" dir="2700000" algn="tl" rotWithShape="0">
              <a:srgbClr val="333333">
                <a:alpha val="65000"/>
              </a:srgbClr>
            </a:outerShdw>
          </a:effectLst>
        </p:spPr>
      </p:pic>
      <p:pic>
        <p:nvPicPr>
          <p:cNvPr id="19" name="図 1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108582" y="4994901"/>
            <a:ext cx="1110043" cy="832532"/>
          </a:xfrm>
          <a:prstGeom prst="rect">
            <a:avLst/>
          </a:prstGeom>
          <a:ln>
            <a:noFill/>
          </a:ln>
          <a:effectLst>
            <a:outerShdw blurRad="292100" dist="139700" dir="2700000" algn="tl" rotWithShape="0">
              <a:srgbClr val="333333">
                <a:alpha val="65000"/>
              </a:srgbClr>
            </a:outerShdw>
          </a:effectLst>
        </p:spPr>
      </p:pic>
      <p:pic>
        <p:nvPicPr>
          <p:cNvPr id="20" name="図 19"/>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182154" y="4991389"/>
            <a:ext cx="1256344" cy="836725"/>
          </a:xfrm>
          <a:prstGeom prst="rect">
            <a:avLst/>
          </a:prstGeom>
          <a:ln>
            <a:noFill/>
          </a:ln>
          <a:effectLst>
            <a:outerShdw blurRad="292100" dist="139700" dir="2700000" algn="tl" rotWithShape="0">
              <a:srgbClr val="333333">
                <a:alpha val="65000"/>
              </a:srgbClr>
            </a:outerShdw>
          </a:effectLst>
        </p:spPr>
      </p:pic>
      <p:sp>
        <p:nvSpPr>
          <p:cNvPr id="21" name="テキスト ボックス 20"/>
          <p:cNvSpPr txBox="1"/>
          <p:nvPr/>
        </p:nvSpPr>
        <p:spPr>
          <a:xfrm>
            <a:off x="5140880" y="4650718"/>
            <a:ext cx="1210588" cy="338554"/>
          </a:xfrm>
          <a:prstGeom prst="rect">
            <a:avLst/>
          </a:prstGeom>
          <a:noFill/>
        </p:spPr>
        <p:txBody>
          <a:bodyPr wrap="none" rtlCol="0">
            <a:spAutoFit/>
          </a:bodyPr>
          <a:lstStyle/>
          <a:p>
            <a:pPr algn="ctr"/>
            <a:r>
              <a:rPr kumimoji="1" lang="ja-JP" altLang="en-US" sz="1600">
                <a:solidFill>
                  <a:schemeClr val="bg1"/>
                </a:solidFill>
                <a:latin typeface="Meiryo" charset="-128"/>
                <a:ea typeface="Meiryo" charset="-128"/>
                <a:cs typeface="Meiryo" charset="-128"/>
              </a:rPr>
              <a:t>製造・販売</a:t>
            </a:r>
            <a:endParaRPr kumimoji="1" lang="ja-JP" altLang="en-US" sz="1600" dirty="0">
              <a:solidFill>
                <a:schemeClr val="bg1"/>
              </a:solidFill>
              <a:latin typeface="Meiryo" charset="-128"/>
              <a:ea typeface="Meiryo" charset="-128"/>
              <a:cs typeface="Meiryo" charset="-128"/>
            </a:endParaRPr>
          </a:p>
        </p:txBody>
      </p:sp>
      <p:sp>
        <p:nvSpPr>
          <p:cNvPr id="22" name="テキスト ボックス 21"/>
          <p:cNvSpPr txBox="1"/>
          <p:nvPr/>
        </p:nvSpPr>
        <p:spPr>
          <a:xfrm>
            <a:off x="3205032" y="4649486"/>
            <a:ext cx="1210588" cy="338554"/>
          </a:xfrm>
          <a:prstGeom prst="rect">
            <a:avLst/>
          </a:prstGeom>
          <a:noFill/>
        </p:spPr>
        <p:txBody>
          <a:bodyPr wrap="none" rtlCol="0">
            <a:spAutoFit/>
          </a:bodyPr>
          <a:lstStyle/>
          <a:p>
            <a:pPr algn="ctr"/>
            <a:r>
              <a:rPr kumimoji="1" lang="ja-JP" altLang="en-US" sz="1600">
                <a:solidFill>
                  <a:schemeClr val="bg1"/>
                </a:solidFill>
                <a:latin typeface="Meiryo" charset="-128"/>
                <a:ea typeface="Meiryo" charset="-128"/>
                <a:cs typeface="Meiryo" charset="-128"/>
              </a:rPr>
              <a:t>製造・販売</a:t>
            </a:r>
            <a:endParaRPr kumimoji="1" lang="ja-JP" altLang="en-US" sz="1600" dirty="0">
              <a:solidFill>
                <a:schemeClr val="bg1"/>
              </a:solidFill>
              <a:latin typeface="Meiryo" charset="-128"/>
              <a:ea typeface="Meiryo" charset="-128"/>
              <a:cs typeface="Meiryo" charset="-128"/>
            </a:endParaRPr>
          </a:p>
        </p:txBody>
      </p:sp>
      <p:sp>
        <p:nvSpPr>
          <p:cNvPr id="23" name="テキスト ボックス 22"/>
          <p:cNvSpPr txBox="1"/>
          <p:nvPr/>
        </p:nvSpPr>
        <p:spPr>
          <a:xfrm>
            <a:off x="7058309" y="4645164"/>
            <a:ext cx="1210588" cy="338554"/>
          </a:xfrm>
          <a:prstGeom prst="rect">
            <a:avLst/>
          </a:prstGeom>
          <a:noFill/>
        </p:spPr>
        <p:txBody>
          <a:bodyPr wrap="none" rtlCol="0">
            <a:spAutoFit/>
          </a:bodyPr>
          <a:lstStyle/>
          <a:p>
            <a:pPr algn="ctr"/>
            <a:r>
              <a:rPr kumimoji="1" lang="ja-JP" altLang="en-US" sz="1600">
                <a:solidFill>
                  <a:schemeClr val="bg1"/>
                </a:solidFill>
                <a:latin typeface="Meiryo" charset="-128"/>
                <a:ea typeface="Meiryo" charset="-128"/>
                <a:cs typeface="Meiryo" charset="-128"/>
              </a:rPr>
              <a:t>製造・販売</a:t>
            </a:r>
            <a:endParaRPr kumimoji="1" lang="ja-JP" altLang="en-US" sz="1600" dirty="0">
              <a:solidFill>
                <a:schemeClr val="bg1"/>
              </a:solidFill>
              <a:latin typeface="Meiryo" charset="-128"/>
              <a:ea typeface="Meiryo" charset="-128"/>
              <a:cs typeface="Meiryo" charset="-128"/>
            </a:endParaRPr>
          </a:p>
        </p:txBody>
      </p:sp>
      <p:sp>
        <p:nvSpPr>
          <p:cNvPr id="25" name="テキスト ボックス 24"/>
          <p:cNvSpPr txBox="1"/>
          <p:nvPr/>
        </p:nvSpPr>
        <p:spPr>
          <a:xfrm>
            <a:off x="2892680" y="3242220"/>
            <a:ext cx="1826141" cy="800219"/>
          </a:xfrm>
          <a:prstGeom prst="rect">
            <a:avLst/>
          </a:prstGeom>
          <a:noFill/>
        </p:spPr>
        <p:txBody>
          <a:bodyPr wrap="none" rtlCol="0">
            <a:spAutoFit/>
          </a:bodyPr>
          <a:lstStyle/>
          <a:p>
            <a:pPr algn="ctr"/>
            <a:r>
              <a:rPr lang="ja-JP" altLang="en-US" sz="1600" dirty="0">
                <a:solidFill>
                  <a:schemeClr val="bg1"/>
                </a:solidFill>
                <a:latin typeface="Meiryo" charset="-128"/>
                <a:ea typeface="Meiryo" charset="-128"/>
                <a:cs typeface="Meiryo" charset="-128"/>
              </a:rPr>
              <a:t>走行距離に応じた</a:t>
            </a:r>
            <a:endParaRPr lang="en-US" altLang="ja-JP" sz="1600" dirty="0">
              <a:solidFill>
                <a:schemeClr val="bg1"/>
              </a:solidFill>
              <a:latin typeface="Meiryo" charset="-128"/>
              <a:ea typeface="Meiryo" charset="-128"/>
              <a:cs typeface="Meiryo" charset="-128"/>
            </a:endParaRPr>
          </a:p>
          <a:p>
            <a:pPr algn="ctr"/>
            <a:r>
              <a:rPr kumimoji="1" lang="ja-JP" altLang="en-US" sz="1600" dirty="0">
                <a:solidFill>
                  <a:schemeClr val="bg1"/>
                </a:solidFill>
                <a:latin typeface="Meiryo" charset="-128"/>
                <a:ea typeface="Meiryo" charset="-128"/>
                <a:cs typeface="Meiryo" charset="-128"/>
              </a:rPr>
              <a:t>従量課金サービス</a:t>
            </a:r>
            <a:endParaRPr kumimoji="1" lang="en-US" altLang="ja-JP" sz="1600" dirty="0">
              <a:solidFill>
                <a:schemeClr val="bg1"/>
              </a:solidFill>
              <a:latin typeface="Meiryo" charset="-128"/>
              <a:ea typeface="Meiryo" charset="-128"/>
              <a:cs typeface="Meiryo" charset="-128"/>
            </a:endParaRPr>
          </a:p>
          <a:p>
            <a:pPr algn="ctr"/>
            <a:r>
              <a:rPr lang="en-US" altLang="ja-JP" sz="1400" dirty="0">
                <a:solidFill>
                  <a:schemeClr val="bg1"/>
                </a:solidFill>
                <a:latin typeface="Meiryo" charset="-128"/>
                <a:ea typeface="Meiryo" charset="-128"/>
                <a:cs typeface="Meiryo" charset="-128"/>
              </a:rPr>
              <a:t>Pay by Mile</a:t>
            </a:r>
            <a:endParaRPr kumimoji="1" lang="ja-JP" altLang="en-US" sz="1400" dirty="0">
              <a:solidFill>
                <a:schemeClr val="bg1"/>
              </a:solidFill>
              <a:latin typeface="Meiryo" charset="-128"/>
              <a:ea typeface="Meiryo" charset="-128"/>
              <a:cs typeface="Meiryo" charset="-128"/>
            </a:endParaRPr>
          </a:p>
        </p:txBody>
      </p:sp>
      <p:sp>
        <p:nvSpPr>
          <p:cNvPr id="26" name="テキスト ボックス 25"/>
          <p:cNvSpPr txBox="1"/>
          <p:nvPr/>
        </p:nvSpPr>
        <p:spPr>
          <a:xfrm>
            <a:off x="6647943" y="3243452"/>
            <a:ext cx="2031325" cy="800219"/>
          </a:xfrm>
          <a:prstGeom prst="rect">
            <a:avLst/>
          </a:prstGeom>
          <a:noFill/>
        </p:spPr>
        <p:txBody>
          <a:bodyPr wrap="none" rtlCol="0">
            <a:spAutoFit/>
          </a:bodyPr>
          <a:lstStyle/>
          <a:p>
            <a:pPr algn="ctr"/>
            <a:r>
              <a:rPr lang="ja-JP" altLang="en-US" sz="1600" dirty="0">
                <a:solidFill>
                  <a:schemeClr val="bg1"/>
                </a:solidFill>
                <a:latin typeface="Meiryo" charset="-128"/>
                <a:ea typeface="Meiryo" charset="-128"/>
                <a:cs typeface="Meiryo" charset="-128"/>
              </a:rPr>
              <a:t>出力</a:t>
            </a:r>
            <a:r>
              <a:rPr lang="en-US" altLang="ja-JP" sz="1600" dirty="0">
                <a:solidFill>
                  <a:schemeClr val="bg1"/>
                </a:solidFill>
                <a:latin typeface="Meiryo" charset="-128"/>
                <a:ea typeface="Meiryo" charset="-128"/>
                <a:cs typeface="Meiryo" charset="-128"/>
              </a:rPr>
              <a:t>×</a:t>
            </a:r>
            <a:r>
              <a:rPr lang="ja-JP" altLang="en-US" sz="1600" dirty="0">
                <a:solidFill>
                  <a:schemeClr val="bg1"/>
                </a:solidFill>
                <a:latin typeface="Meiryo" charset="-128"/>
                <a:ea typeface="Meiryo" charset="-128"/>
                <a:cs typeface="Meiryo" charset="-128"/>
              </a:rPr>
              <a:t>時間に応じた</a:t>
            </a:r>
            <a:endParaRPr lang="en-US" altLang="ja-JP" sz="1600" dirty="0">
              <a:solidFill>
                <a:schemeClr val="bg1"/>
              </a:solidFill>
              <a:latin typeface="Meiryo" charset="-128"/>
              <a:ea typeface="Meiryo" charset="-128"/>
              <a:cs typeface="Meiryo" charset="-128"/>
            </a:endParaRPr>
          </a:p>
          <a:p>
            <a:pPr algn="ctr"/>
            <a:r>
              <a:rPr kumimoji="1" lang="ja-JP" altLang="en-US" sz="1600" dirty="0">
                <a:solidFill>
                  <a:schemeClr val="bg1"/>
                </a:solidFill>
                <a:latin typeface="Meiryo" charset="-128"/>
                <a:ea typeface="Meiryo" charset="-128"/>
                <a:cs typeface="Meiryo" charset="-128"/>
              </a:rPr>
              <a:t>従量課金サービス</a:t>
            </a:r>
            <a:endParaRPr kumimoji="1" lang="en-US" altLang="ja-JP" sz="1600" dirty="0">
              <a:solidFill>
                <a:schemeClr val="bg1"/>
              </a:solidFill>
              <a:latin typeface="Meiryo" charset="-128"/>
              <a:ea typeface="Meiryo" charset="-128"/>
              <a:cs typeface="Meiryo" charset="-128"/>
            </a:endParaRPr>
          </a:p>
          <a:p>
            <a:pPr algn="ctr"/>
            <a:r>
              <a:rPr lang="en-US" altLang="ja-JP" sz="1400" dirty="0">
                <a:solidFill>
                  <a:schemeClr val="bg1"/>
                </a:solidFill>
                <a:latin typeface="Meiryo" charset="-128"/>
                <a:ea typeface="Meiryo" charset="-128"/>
                <a:cs typeface="Meiryo" charset="-128"/>
              </a:rPr>
              <a:t>Pay by Power</a:t>
            </a:r>
            <a:endParaRPr kumimoji="1" lang="ja-JP" altLang="en-US" sz="1400" dirty="0">
              <a:solidFill>
                <a:schemeClr val="bg1"/>
              </a:solidFill>
              <a:latin typeface="Meiryo" charset="-128"/>
              <a:ea typeface="Meiryo" charset="-128"/>
              <a:cs typeface="Meiryo" charset="-128"/>
            </a:endParaRPr>
          </a:p>
        </p:txBody>
      </p:sp>
      <p:sp>
        <p:nvSpPr>
          <p:cNvPr id="27" name="テキスト ボックス 26"/>
          <p:cNvSpPr txBox="1"/>
          <p:nvPr/>
        </p:nvSpPr>
        <p:spPr>
          <a:xfrm>
            <a:off x="4830821" y="1518687"/>
            <a:ext cx="1814215" cy="800219"/>
          </a:xfrm>
          <a:prstGeom prst="rect">
            <a:avLst/>
          </a:prstGeom>
          <a:noFill/>
        </p:spPr>
        <p:txBody>
          <a:bodyPr wrap="none" rtlCol="0">
            <a:spAutoFit/>
          </a:bodyPr>
          <a:lstStyle/>
          <a:p>
            <a:pPr algn="ctr"/>
            <a:r>
              <a:rPr kumimoji="1" lang="ja-JP" altLang="en-US" sz="1600" dirty="0">
                <a:solidFill>
                  <a:schemeClr val="bg1"/>
                </a:solidFill>
                <a:latin typeface="Meiryo" charset="-128"/>
                <a:ea typeface="Meiryo" charset="-128"/>
                <a:cs typeface="Meiryo" charset="-128"/>
              </a:rPr>
              <a:t>工事施工</a:t>
            </a:r>
            <a:endParaRPr kumimoji="1" lang="en-US" altLang="ja-JP" sz="1600" dirty="0">
              <a:solidFill>
                <a:schemeClr val="bg1"/>
              </a:solidFill>
              <a:latin typeface="Meiryo" charset="-128"/>
              <a:ea typeface="Meiryo" charset="-128"/>
              <a:cs typeface="Meiryo" charset="-128"/>
            </a:endParaRPr>
          </a:p>
          <a:p>
            <a:pPr algn="ctr"/>
            <a:r>
              <a:rPr lang="ja-JP" altLang="en-US" sz="1600" dirty="0">
                <a:solidFill>
                  <a:schemeClr val="bg1"/>
                </a:solidFill>
                <a:latin typeface="Meiryo" charset="-128"/>
                <a:ea typeface="Meiryo" charset="-128"/>
                <a:cs typeface="Meiryo" charset="-128"/>
              </a:rPr>
              <a:t>自動化</a:t>
            </a:r>
            <a:r>
              <a:rPr kumimoji="1" lang="ja-JP" altLang="en-US" sz="1600" dirty="0">
                <a:solidFill>
                  <a:schemeClr val="bg1"/>
                </a:solidFill>
                <a:latin typeface="Meiryo" charset="-128"/>
                <a:ea typeface="Meiryo" charset="-128"/>
                <a:cs typeface="Meiryo" charset="-128"/>
              </a:rPr>
              <a:t>サービス</a:t>
            </a:r>
            <a:endParaRPr kumimoji="1" lang="en-US" altLang="ja-JP" sz="1600" dirty="0">
              <a:solidFill>
                <a:schemeClr val="bg1"/>
              </a:solidFill>
              <a:latin typeface="Meiryo" charset="-128"/>
              <a:ea typeface="Meiryo" charset="-128"/>
              <a:cs typeface="Meiryo" charset="-128"/>
            </a:endParaRPr>
          </a:p>
          <a:p>
            <a:pPr algn="ctr"/>
            <a:r>
              <a:rPr lang="en-US" altLang="ja-JP" sz="1400" dirty="0">
                <a:solidFill>
                  <a:schemeClr val="bg1"/>
                </a:solidFill>
                <a:latin typeface="Meiryo" charset="-128"/>
                <a:ea typeface="Meiryo" charset="-128"/>
                <a:cs typeface="Meiryo" charset="-128"/>
              </a:rPr>
              <a:t>Smart Constriction</a:t>
            </a:r>
            <a:endParaRPr kumimoji="1" lang="ja-JP" altLang="en-US" sz="1400" dirty="0">
              <a:solidFill>
                <a:schemeClr val="bg1"/>
              </a:solidFill>
              <a:latin typeface="Meiryo" charset="-128"/>
              <a:ea typeface="Meiryo" charset="-128"/>
              <a:cs typeface="Meiryo" charset="-128"/>
            </a:endParaRPr>
          </a:p>
        </p:txBody>
      </p:sp>
      <p:sp>
        <p:nvSpPr>
          <p:cNvPr id="29" name="正方形/長方形 28"/>
          <p:cNvSpPr/>
          <p:nvPr/>
        </p:nvSpPr>
        <p:spPr>
          <a:xfrm>
            <a:off x="4830822" y="3248677"/>
            <a:ext cx="1843286" cy="830997"/>
          </a:xfrm>
          <a:prstGeom prst="rect">
            <a:avLst/>
          </a:prstGeom>
        </p:spPr>
        <p:txBody>
          <a:bodyPr wrap="square">
            <a:spAutoFit/>
          </a:bodyPr>
          <a:lstStyle/>
          <a:p>
            <a:pPr algn="ctr"/>
            <a:r>
              <a:rPr lang="ja-JP" altLang="en-US" sz="1600" dirty="0">
                <a:solidFill>
                  <a:schemeClr val="bg1"/>
                </a:solidFill>
                <a:latin typeface="Meiryo" charset="-128"/>
                <a:ea typeface="Meiryo" charset="-128"/>
                <a:cs typeface="Meiryo" charset="-128"/>
              </a:rPr>
              <a:t>建設機械</a:t>
            </a:r>
            <a:endParaRPr lang="en-US" altLang="ja-JP" sz="1600" dirty="0">
              <a:solidFill>
                <a:schemeClr val="bg1"/>
              </a:solidFill>
              <a:latin typeface="Meiryo" charset="-128"/>
              <a:ea typeface="Meiryo" charset="-128"/>
              <a:cs typeface="Meiryo" charset="-128"/>
            </a:endParaRPr>
          </a:p>
          <a:p>
            <a:pPr algn="ctr"/>
            <a:r>
              <a:rPr lang="ja-JP" altLang="en-US" sz="1600" dirty="0">
                <a:solidFill>
                  <a:schemeClr val="bg1"/>
                </a:solidFill>
                <a:latin typeface="Meiryo" charset="-128"/>
                <a:ea typeface="Meiryo" charset="-128"/>
                <a:cs typeface="Meiryo" charset="-128"/>
              </a:rPr>
              <a:t>遠隔確認サービス</a:t>
            </a:r>
            <a:endParaRPr lang="en-US" altLang="ja-JP" sz="1600" dirty="0">
              <a:solidFill>
                <a:schemeClr val="bg1"/>
              </a:solidFill>
              <a:latin typeface="Meiryo" charset="-128"/>
              <a:ea typeface="Meiryo" charset="-128"/>
              <a:cs typeface="Meiryo" charset="-128"/>
            </a:endParaRPr>
          </a:p>
          <a:p>
            <a:pPr algn="ctr"/>
            <a:r>
              <a:rPr lang="en-US" altLang="ja-JP" sz="1600" dirty="0">
                <a:solidFill>
                  <a:schemeClr val="bg1"/>
                </a:solidFill>
                <a:latin typeface="Meiryo" charset="-128"/>
                <a:ea typeface="Meiryo" charset="-128"/>
                <a:cs typeface="Meiryo" charset="-128"/>
              </a:rPr>
              <a:t>KOMTRAX</a:t>
            </a:r>
            <a:endParaRPr lang="ja-JP" altLang="en-US" sz="1600" dirty="0">
              <a:solidFill>
                <a:schemeClr val="bg1"/>
              </a:solidFill>
              <a:latin typeface="Meiryo" charset="-128"/>
              <a:ea typeface="Meiryo" charset="-128"/>
              <a:cs typeface="Meiryo" charset="-128"/>
            </a:endParaRPr>
          </a:p>
        </p:txBody>
      </p:sp>
      <p:sp>
        <p:nvSpPr>
          <p:cNvPr id="30" name="テキスト ボックス 29"/>
          <p:cNvSpPr txBox="1"/>
          <p:nvPr/>
        </p:nvSpPr>
        <p:spPr>
          <a:xfrm>
            <a:off x="2880103" y="1517455"/>
            <a:ext cx="1865886" cy="830997"/>
          </a:xfrm>
          <a:prstGeom prst="rect">
            <a:avLst/>
          </a:prstGeom>
          <a:noFill/>
        </p:spPr>
        <p:txBody>
          <a:bodyPr wrap="square" rtlCol="0">
            <a:spAutoFit/>
          </a:bodyPr>
          <a:lstStyle/>
          <a:p>
            <a:pPr algn="ctr"/>
            <a:r>
              <a:rPr lang="ja-JP" altLang="en-US" sz="1600" dirty="0">
                <a:solidFill>
                  <a:schemeClr val="bg1"/>
                </a:solidFill>
                <a:latin typeface="Meiryo" charset="-128"/>
                <a:ea typeface="Meiryo" charset="-128"/>
                <a:cs typeface="Meiryo" charset="-128"/>
              </a:rPr>
              <a:t>安全・省エネ</a:t>
            </a:r>
            <a:r>
              <a:rPr kumimoji="1" lang="ja-JP" altLang="en-US" sz="1600" dirty="0">
                <a:solidFill>
                  <a:schemeClr val="bg1"/>
                </a:solidFill>
                <a:latin typeface="Meiryo" charset="-128"/>
                <a:ea typeface="Meiryo" charset="-128"/>
                <a:cs typeface="Meiryo" charset="-128"/>
              </a:rPr>
              <a:t>運転</a:t>
            </a:r>
            <a:endParaRPr kumimoji="1" lang="en-US" altLang="ja-JP" sz="1600" dirty="0">
              <a:solidFill>
                <a:schemeClr val="bg1"/>
              </a:solidFill>
              <a:latin typeface="Meiryo" charset="-128"/>
              <a:ea typeface="Meiryo" charset="-128"/>
              <a:cs typeface="Meiryo" charset="-128"/>
            </a:endParaRPr>
          </a:p>
          <a:p>
            <a:pPr algn="ctr"/>
            <a:r>
              <a:rPr lang="ja-JP" altLang="en-US" sz="1600" dirty="0">
                <a:solidFill>
                  <a:schemeClr val="bg1"/>
                </a:solidFill>
                <a:latin typeface="Meiryo" charset="-128"/>
                <a:ea typeface="Meiryo" charset="-128"/>
                <a:cs typeface="Meiryo" charset="-128"/>
              </a:rPr>
              <a:t>コンサルティング</a:t>
            </a:r>
            <a:endParaRPr lang="en-US" altLang="ja-JP" sz="1600" dirty="0">
              <a:solidFill>
                <a:schemeClr val="bg1"/>
              </a:solidFill>
              <a:latin typeface="Meiryo" charset="-128"/>
              <a:ea typeface="Meiryo" charset="-128"/>
              <a:cs typeface="Meiryo" charset="-128"/>
            </a:endParaRPr>
          </a:p>
          <a:p>
            <a:pPr algn="ctr"/>
            <a:r>
              <a:rPr kumimoji="1" lang="ja-JP" altLang="en-US" sz="1600" dirty="0">
                <a:solidFill>
                  <a:schemeClr val="bg1"/>
                </a:solidFill>
                <a:latin typeface="Meiryo" charset="-128"/>
                <a:ea typeface="Meiryo" charset="-128"/>
                <a:cs typeface="Meiryo" charset="-128"/>
              </a:rPr>
              <a:t>予防保守・交換</a:t>
            </a:r>
            <a:endParaRPr kumimoji="1" lang="ja-JP" altLang="en-US" sz="1400" dirty="0">
              <a:solidFill>
                <a:schemeClr val="bg1"/>
              </a:solidFill>
              <a:latin typeface="Meiryo" charset="-128"/>
              <a:ea typeface="Meiryo" charset="-128"/>
              <a:cs typeface="Meiryo" charset="-128"/>
            </a:endParaRPr>
          </a:p>
        </p:txBody>
      </p:sp>
      <p:sp>
        <p:nvSpPr>
          <p:cNvPr id="31" name="テキスト ボックス 30"/>
          <p:cNvSpPr txBox="1"/>
          <p:nvPr/>
        </p:nvSpPr>
        <p:spPr>
          <a:xfrm>
            <a:off x="6725916" y="1519373"/>
            <a:ext cx="1865886" cy="830997"/>
          </a:xfrm>
          <a:prstGeom prst="rect">
            <a:avLst/>
          </a:prstGeom>
          <a:noFill/>
        </p:spPr>
        <p:txBody>
          <a:bodyPr wrap="square" rtlCol="0">
            <a:spAutoFit/>
          </a:bodyPr>
          <a:lstStyle/>
          <a:p>
            <a:pPr algn="ctr"/>
            <a:r>
              <a:rPr lang="ja-JP" altLang="en-US" sz="1600" dirty="0">
                <a:solidFill>
                  <a:schemeClr val="bg1"/>
                </a:solidFill>
                <a:latin typeface="Meiryo" charset="-128"/>
                <a:ea typeface="Meiryo" charset="-128"/>
                <a:cs typeface="Meiryo" charset="-128"/>
              </a:rPr>
              <a:t>燃料費節約</a:t>
            </a:r>
            <a:endParaRPr lang="en-US" altLang="ja-JP" sz="1600" dirty="0">
              <a:solidFill>
                <a:schemeClr val="bg1"/>
              </a:solidFill>
              <a:latin typeface="Meiryo" charset="-128"/>
              <a:ea typeface="Meiryo" charset="-128"/>
              <a:cs typeface="Meiryo" charset="-128"/>
            </a:endParaRPr>
          </a:p>
          <a:p>
            <a:pPr algn="ctr"/>
            <a:r>
              <a:rPr lang="ja-JP" altLang="en-US" sz="1600" dirty="0">
                <a:solidFill>
                  <a:schemeClr val="bg1"/>
                </a:solidFill>
                <a:latin typeface="Meiryo" charset="-128"/>
                <a:ea typeface="Meiryo" charset="-128"/>
                <a:cs typeface="Meiryo" charset="-128"/>
              </a:rPr>
              <a:t>コンサルティング</a:t>
            </a:r>
            <a:endParaRPr lang="en-US" altLang="ja-JP" sz="1600" dirty="0">
              <a:solidFill>
                <a:schemeClr val="bg1"/>
              </a:solidFill>
              <a:latin typeface="Meiryo" charset="-128"/>
              <a:ea typeface="Meiryo" charset="-128"/>
              <a:cs typeface="Meiryo" charset="-128"/>
            </a:endParaRPr>
          </a:p>
          <a:p>
            <a:pPr algn="ctr"/>
            <a:r>
              <a:rPr kumimoji="1" lang="ja-JP" altLang="en-US" sz="1600" dirty="0">
                <a:solidFill>
                  <a:schemeClr val="bg1"/>
                </a:solidFill>
                <a:latin typeface="Meiryo" charset="-128"/>
                <a:ea typeface="Meiryo" charset="-128"/>
                <a:cs typeface="Meiryo" charset="-128"/>
              </a:rPr>
              <a:t>予防保守・交換</a:t>
            </a:r>
            <a:endParaRPr kumimoji="1" lang="ja-JP" altLang="en-US" sz="14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0067086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E7D8CF8-521E-A548-BB6C-44C7B814F6BB}"/>
              </a:ext>
            </a:extLst>
          </p:cNvPr>
          <p:cNvSpPr>
            <a:spLocks noGrp="1"/>
          </p:cNvSpPr>
          <p:nvPr>
            <p:ph type="title"/>
          </p:nvPr>
        </p:nvSpPr>
        <p:spPr/>
        <p:txBody>
          <a:bodyPr/>
          <a:lstStyle/>
          <a:p>
            <a:r>
              <a:rPr kumimoji="1" lang="ja-JP" altLang="en-US"/>
              <a:t>新規事業の選択肢とモノのサービス化</a:t>
            </a:r>
          </a:p>
        </p:txBody>
      </p:sp>
      <p:sp>
        <p:nvSpPr>
          <p:cNvPr id="3" name="スライド番号プレースホルダー 2">
            <a:extLst>
              <a:ext uri="{FF2B5EF4-FFF2-40B4-BE49-F238E27FC236}">
                <a16:creationId xmlns:a16="http://schemas.microsoft.com/office/drawing/2014/main" id="{745FFED4-9325-3945-A459-BD988414D360}"/>
              </a:ext>
            </a:extLst>
          </p:cNvPr>
          <p:cNvSpPr>
            <a:spLocks noGrp="1"/>
          </p:cNvSpPr>
          <p:nvPr>
            <p:ph type="sldNum" sz="quarter" idx="12"/>
          </p:nvPr>
        </p:nvSpPr>
        <p:spPr/>
        <p:txBody>
          <a:bodyPr/>
          <a:lstStyle/>
          <a:p>
            <a:fld id="{8FF8CC5D-A65D-5946-99B5-645367A967AD}" type="slidenum">
              <a:rPr kumimoji="1" lang="ja-JP" altLang="en-US" smtClean="0"/>
              <a:t>18</a:t>
            </a:fld>
            <a:endParaRPr kumimoji="1" lang="ja-JP" altLang="en-US"/>
          </a:p>
        </p:txBody>
      </p:sp>
      <p:sp>
        <p:nvSpPr>
          <p:cNvPr id="5" name="正方形/長方形 4">
            <a:extLst>
              <a:ext uri="{FF2B5EF4-FFF2-40B4-BE49-F238E27FC236}">
                <a16:creationId xmlns:a16="http://schemas.microsoft.com/office/drawing/2014/main" id="{84AA7622-6BB3-874F-98D0-01986AF75AB4}"/>
              </a:ext>
            </a:extLst>
          </p:cNvPr>
          <p:cNvSpPr/>
          <p:nvPr/>
        </p:nvSpPr>
        <p:spPr>
          <a:xfrm>
            <a:off x="3372678" y="4147929"/>
            <a:ext cx="2398643" cy="2146853"/>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726F217C-3AE7-0448-8C38-CE50D5D55CF9}"/>
              </a:ext>
            </a:extLst>
          </p:cNvPr>
          <p:cNvSpPr/>
          <p:nvPr/>
        </p:nvSpPr>
        <p:spPr>
          <a:xfrm>
            <a:off x="3660912" y="4408006"/>
            <a:ext cx="1822174" cy="55548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panose="020B0604030504040204" pitchFamily="34" charset="-128"/>
                <a:ea typeface="Meiryo" panose="020B0604030504040204" pitchFamily="34" charset="-128"/>
                <a:cs typeface="ＭＳ Ｐゴシック"/>
              </a:rPr>
              <a:t>価値</a:t>
            </a:r>
            <a:endParaRPr kumimoji="1" lang="ja-JP" altLang="en-US" sz="2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正方形/長方形 8">
            <a:extLst>
              <a:ext uri="{FF2B5EF4-FFF2-40B4-BE49-F238E27FC236}">
                <a16:creationId xmlns:a16="http://schemas.microsoft.com/office/drawing/2014/main" id="{78053FC1-1BC9-9848-951D-498E97F3364C}"/>
              </a:ext>
            </a:extLst>
          </p:cNvPr>
          <p:cNvSpPr/>
          <p:nvPr/>
        </p:nvSpPr>
        <p:spPr>
          <a:xfrm>
            <a:off x="3660912" y="5499653"/>
            <a:ext cx="1822174" cy="55548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panose="020B0604030504040204" pitchFamily="34" charset="-128"/>
                <a:ea typeface="Meiryo" panose="020B0604030504040204" pitchFamily="34" charset="-128"/>
                <a:cs typeface="ＭＳ Ｐゴシック"/>
              </a:rPr>
              <a:t>手段</a:t>
            </a:r>
            <a:endParaRPr kumimoji="1" lang="ja-JP" altLang="en-US" sz="2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テキスト ボックス 9">
            <a:extLst>
              <a:ext uri="{FF2B5EF4-FFF2-40B4-BE49-F238E27FC236}">
                <a16:creationId xmlns:a16="http://schemas.microsoft.com/office/drawing/2014/main" id="{AA05E329-0A2F-764F-9E7C-F6F6CBF718DD}"/>
              </a:ext>
            </a:extLst>
          </p:cNvPr>
          <p:cNvSpPr txBox="1"/>
          <p:nvPr/>
        </p:nvSpPr>
        <p:spPr>
          <a:xfrm>
            <a:off x="3966705" y="5073411"/>
            <a:ext cx="1210589" cy="400110"/>
          </a:xfrm>
          <a:prstGeom prst="rect">
            <a:avLst/>
          </a:prstGeom>
          <a:noFill/>
        </p:spPr>
        <p:txBody>
          <a:bodyPr wrap="none" rtlCol="0">
            <a:spAutoFit/>
          </a:bodyPr>
          <a:lstStyle/>
          <a:p>
            <a:pPr algn="ctr"/>
            <a:r>
              <a:rPr lang="ja-JP" altLang="en-US" sz="2000">
                <a:solidFill>
                  <a:schemeClr val="accent6">
                    <a:lumMod val="50000"/>
                  </a:schemeClr>
                </a:solidFill>
                <a:latin typeface="Meiryo" panose="020B0604030504040204" pitchFamily="34" charset="-128"/>
                <a:ea typeface="Meiryo" panose="020B0604030504040204" pitchFamily="34" charset="-128"/>
              </a:rPr>
              <a:t>既存事業</a:t>
            </a:r>
            <a:endParaRPr kumimoji="1" lang="ja-JP" altLang="en-US" sz="2000">
              <a:solidFill>
                <a:schemeClr val="accent6">
                  <a:lumMod val="50000"/>
                </a:schemeClr>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4B25208C-E3F6-D948-AED4-D2F0421D85BD}"/>
              </a:ext>
            </a:extLst>
          </p:cNvPr>
          <p:cNvSpPr txBox="1"/>
          <p:nvPr/>
        </p:nvSpPr>
        <p:spPr>
          <a:xfrm>
            <a:off x="755374" y="4617807"/>
            <a:ext cx="2329069" cy="584775"/>
          </a:xfrm>
          <a:prstGeom prst="rect">
            <a:avLst/>
          </a:prstGeom>
          <a:noFill/>
        </p:spPr>
        <p:txBody>
          <a:bodyPr wrap="square" rtlCol="0">
            <a:spAutoFit/>
          </a:bodyPr>
          <a:lstStyle/>
          <a:p>
            <a:r>
              <a:rPr kumimoji="1" lang="ja-JP" altLang="en-US" sz="1600">
                <a:solidFill>
                  <a:schemeClr val="accent6">
                    <a:lumMod val="50000"/>
                  </a:schemeClr>
                </a:solidFill>
                <a:latin typeface="Meiryo" panose="020B0604030504040204" pitchFamily="34" charset="-128"/>
                <a:ea typeface="Meiryo" panose="020B0604030504040204" pitchFamily="34" charset="-128"/>
              </a:rPr>
              <a:t>テクノロジーの進化</a:t>
            </a:r>
            <a:endParaRPr kumimoji="1" lang="en-US" altLang="ja-JP" sz="1600" dirty="0">
              <a:solidFill>
                <a:schemeClr val="accent6">
                  <a:lumMod val="50000"/>
                </a:schemeClr>
              </a:solidFill>
              <a:latin typeface="Meiryo" panose="020B0604030504040204" pitchFamily="34" charset="-128"/>
              <a:ea typeface="Meiryo" panose="020B0604030504040204" pitchFamily="34" charset="-128"/>
            </a:endParaRPr>
          </a:p>
          <a:p>
            <a:r>
              <a:rPr kumimoji="1" lang="ja-JP" altLang="en-US" sz="1600">
                <a:solidFill>
                  <a:schemeClr val="accent6">
                    <a:lumMod val="50000"/>
                  </a:schemeClr>
                </a:solidFill>
                <a:latin typeface="Meiryo" panose="020B0604030504040204" pitchFamily="34" charset="-128"/>
                <a:ea typeface="Meiryo" panose="020B0604030504040204" pitchFamily="34" charset="-128"/>
              </a:rPr>
              <a:t>による代替手段の登場</a:t>
            </a:r>
          </a:p>
        </p:txBody>
      </p:sp>
      <p:sp>
        <p:nvSpPr>
          <p:cNvPr id="12" name="テキスト ボックス 11">
            <a:extLst>
              <a:ext uri="{FF2B5EF4-FFF2-40B4-BE49-F238E27FC236}">
                <a16:creationId xmlns:a16="http://schemas.microsoft.com/office/drawing/2014/main" id="{F3DBD401-BCF1-0846-90A6-A372FC37843D}"/>
              </a:ext>
            </a:extLst>
          </p:cNvPr>
          <p:cNvSpPr txBox="1"/>
          <p:nvPr/>
        </p:nvSpPr>
        <p:spPr>
          <a:xfrm>
            <a:off x="737816" y="5279119"/>
            <a:ext cx="2329069" cy="1015663"/>
          </a:xfrm>
          <a:prstGeom prst="rect">
            <a:avLst/>
          </a:prstGeom>
          <a:noFill/>
        </p:spPr>
        <p:txBody>
          <a:bodyPr wrap="square" rtlCol="0">
            <a:spAutoFit/>
          </a:bodyPr>
          <a:lstStyle/>
          <a:p>
            <a:r>
              <a:rPr kumimoji="1" lang="ja-JP" altLang="en-US" sz="2000">
                <a:solidFill>
                  <a:srgbClr val="C00000"/>
                </a:solidFill>
                <a:latin typeface="Meiryo" panose="020B0604030504040204" pitchFamily="34" charset="-128"/>
                <a:ea typeface="Meiryo" panose="020B0604030504040204" pitchFamily="34" charset="-128"/>
              </a:rPr>
              <a:t>価格破壊</a:t>
            </a:r>
            <a:endParaRPr kumimoji="1" lang="en-US" altLang="ja-JP" sz="2000" dirty="0">
              <a:solidFill>
                <a:srgbClr val="C00000"/>
              </a:solidFill>
              <a:latin typeface="Meiryo" panose="020B0604030504040204" pitchFamily="34" charset="-128"/>
              <a:ea typeface="Meiryo" panose="020B0604030504040204" pitchFamily="34" charset="-128"/>
            </a:endParaRPr>
          </a:p>
          <a:p>
            <a:r>
              <a:rPr lang="ja-JP" altLang="en-US" sz="2000">
                <a:solidFill>
                  <a:srgbClr val="C00000"/>
                </a:solidFill>
                <a:latin typeface="Meiryo" panose="020B0604030504040204" pitchFamily="34" charset="-128"/>
                <a:ea typeface="Meiryo" panose="020B0604030504040204" pitchFamily="34" charset="-128"/>
              </a:rPr>
              <a:t>利便性向上</a:t>
            </a:r>
            <a:endParaRPr lang="en-US" altLang="ja-JP" sz="2000" dirty="0">
              <a:solidFill>
                <a:srgbClr val="C00000"/>
              </a:solidFill>
              <a:latin typeface="Meiryo" panose="020B0604030504040204" pitchFamily="34" charset="-128"/>
              <a:ea typeface="Meiryo" panose="020B0604030504040204" pitchFamily="34" charset="-128"/>
            </a:endParaRPr>
          </a:p>
          <a:p>
            <a:r>
              <a:rPr kumimoji="1" lang="ja-JP" altLang="en-US" sz="2000">
                <a:solidFill>
                  <a:srgbClr val="C00000"/>
                </a:solidFill>
                <a:latin typeface="Meiryo" panose="020B0604030504040204" pitchFamily="34" charset="-128"/>
                <a:ea typeface="Meiryo" panose="020B0604030504040204" pitchFamily="34" charset="-128"/>
              </a:rPr>
              <a:t>参入障壁低下</a:t>
            </a:r>
          </a:p>
        </p:txBody>
      </p:sp>
      <p:sp>
        <p:nvSpPr>
          <p:cNvPr id="13" name="右矢印 12">
            <a:extLst>
              <a:ext uri="{FF2B5EF4-FFF2-40B4-BE49-F238E27FC236}">
                <a16:creationId xmlns:a16="http://schemas.microsoft.com/office/drawing/2014/main" id="{F63AC22F-23C9-464C-81BB-40EFB951CF9A}"/>
              </a:ext>
            </a:extLst>
          </p:cNvPr>
          <p:cNvSpPr/>
          <p:nvPr/>
        </p:nvSpPr>
        <p:spPr>
          <a:xfrm>
            <a:off x="2491409" y="5499653"/>
            <a:ext cx="1169503" cy="555486"/>
          </a:xfrm>
          <a:prstGeom prst="rightArrow">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a:extLst>
              <a:ext uri="{FF2B5EF4-FFF2-40B4-BE49-F238E27FC236}">
                <a16:creationId xmlns:a16="http://schemas.microsoft.com/office/drawing/2014/main" id="{62ED57EF-75D7-594B-90EB-0720918ADE5A}"/>
              </a:ext>
            </a:extLst>
          </p:cNvPr>
          <p:cNvSpPr txBox="1"/>
          <p:nvPr/>
        </p:nvSpPr>
        <p:spPr>
          <a:xfrm>
            <a:off x="3248559" y="6319635"/>
            <a:ext cx="2646879" cy="338554"/>
          </a:xfrm>
          <a:prstGeom prst="rect">
            <a:avLst/>
          </a:prstGeom>
          <a:noFill/>
        </p:spPr>
        <p:txBody>
          <a:bodyPr wrap="none" rtlCol="0">
            <a:spAutoFit/>
          </a:bodyPr>
          <a:lstStyle/>
          <a:p>
            <a:pPr algn="ctr"/>
            <a:r>
              <a:rPr lang="ja-JP" altLang="en-US" sz="1600">
                <a:solidFill>
                  <a:schemeClr val="accent6">
                    <a:lumMod val="50000"/>
                  </a:schemeClr>
                </a:solidFill>
                <a:latin typeface="Meiryo" panose="020B0604030504040204" pitchFamily="34" charset="-128"/>
                <a:ea typeface="Meiryo" panose="020B0604030504040204" pitchFamily="34" charset="-128"/>
              </a:rPr>
              <a:t>価値を実現する手段を提供</a:t>
            </a:r>
            <a:endParaRPr kumimoji="1" lang="ja-JP" altLang="en-US" sz="1600">
              <a:solidFill>
                <a:schemeClr val="accent6">
                  <a:lumMod val="50000"/>
                </a:schemeClr>
              </a:solidFill>
              <a:latin typeface="Meiryo" panose="020B0604030504040204" pitchFamily="34" charset="-128"/>
              <a:ea typeface="Meiryo" panose="020B0604030504040204" pitchFamily="34" charset="-128"/>
            </a:endParaRPr>
          </a:p>
        </p:txBody>
      </p:sp>
      <p:grpSp>
        <p:nvGrpSpPr>
          <p:cNvPr id="41" name="グループ化 40">
            <a:extLst>
              <a:ext uri="{FF2B5EF4-FFF2-40B4-BE49-F238E27FC236}">
                <a16:creationId xmlns:a16="http://schemas.microsoft.com/office/drawing/2014/main" id="{10504055-10F7-4A4F-9357-55C38988CB97}"/>
              </a:ext>
            </a:extLst>
          </p:cNvPr>
          <p:cNvGrpSpPr/>
          <p:nvPr/>
        </p:nvGrpSpPr>
        <p:grpSpPr>
          <a:xfrm>
            <a:off x="343023" y="1022017"/>
            <a:ext cx="8374176" cy="3125912"/>
            <a:chOff x="343023" y="1022017"/>
            <a:chExt cx="8374176" cy="3125912"/>
          </a:xfrm>
        </p:grpSpPr>
        <p:sp>
          <p:nvSpPr>
            <p:cNvPr id="4" name="正方形/長方形 3">
              <a:extLst>
                <a:ext uri="{FF2B5EF4-FFF2-40B4-BE49-F238E27FC236}">
                  <a16:creationId xmlns:a16="http://schemas.microsoft.com/office/drawing/2014/main" id="{72329B38-C8F5-9442-B5C6-B8D2F1194746}"/>
                </a:ext>
              </a:extLst>
            </p:cNvPr>
            <p:cNvSpPr/>
            <p:nvPr/>
          </p:nvSpPr>
          <p:spPr>
            <a:xfrm>
              <a:off x="496956" y="1366392"/>
              <a:ext cx="2398643" cy="2292626"/>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946D901D-9C86-A94D-9354-BCB224D21031}"/>
                </a:ext>
              </a:extLst>
            </p:cNvPr>
            <p:cNvSpPr/>
            <p:nvPr/>
          </p:nvSpPr>
          <p:spPr>
            <a:xfrm>
              <a:off x="3372678" y="1366392"/>
              <a:ext cx="2398643" cy="2292626"/>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67B522FF-D57F-E342-A4F4-C2BAB2E970B6}"/>
                </a:ext>
              </a:extLst>
            </p:cNvPr>
            <p:cNvSpPr/>
            <p:nvPr/>
          </p:nvSpPr>
          <p:spPr>
            <a:xfrm>
              <a:off x="6248400" y="1366392"/>
              <a:ext cx="2398643" cy="2292626"/>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a:extLst>
                <a:ext uri="{FF2B5EF4-FFF2-40B4-BE49-F238E27FC236}">
                  <a16:creationId xmlns:a16="http://schemas.microsoft.com/office/drawing/2014/main" id="{FBC719CA-5072-BF48-B1EB-86F6BD36AE98}"/>
                </a:ext>
              </a:extLst>
            </p:cNvPr>
            <p:cNvSpPr/>
            <p:nvPr/>
          </p:nvSpPr>
          <p:spPr>
            <a:xfrm>
              <a:off x="755374" y="1657642"/>
              <a:ext cx="1822174" cy="55548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panose="020B0604030504040204" pitchFamily="34" charset="-128"/>
                  <a:ea typeface="Meiryo" panose="020B0604030504040204" pitchFamily="34" charset="-128"/>
                  <a:cs typeface="ＭＳ Ｐゴシック"/>
                </a:rPr>
                <a:t>価値</a:t>
              </a:r>
              <a:endParaRPr kumimoji="1" lang="ja-JP" altLang="en-US" sz="2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 name="正方形/長方形 14">
              <a:extLst>
                <a:ext uri="{FF2B5EF4-FFF2-40B4-BE49-F238E27FC236}">
                  <a16:creationId xmlns:a16="http://schemas.microsoft.com/office/drawing/2014/main" id="{2C95E501-C88C-E84F-B563-DAB34519C842}"/>
                </a:ext>
              </a:extLst>
            </p:cNvPr>
            <p:cNvSpPr/>
            <p:nvPr/>
          </p:nvSpPr>
          <p:spPr>
            <a:xfrm>
              <a:off x="755374" y="2749289"/>
              <a:ext cx="1822174" cy="55548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panose="020B0604030504040204" pitchFamily="34" charset="-128"/>
                  <a:ea typeface="Meiryo" panose="020B0604030504040204" pitchFamily="34" charset="-128"/>
                  <a:cs typeface="ＭＳ Ｐゴシック"/>
                </a:rPr>
                <a:t>手段</a:t>
              </a:r>
              <a:endParaRPr kumimoji="1" lang="ja-JP" altLang="en-US" sz="2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 name="テキスト ボックス 15">
              <a:extLst>
                <a:ext uri="{FF2B5EF4-FFF2-40B4-BE49-F238E27FC236}">
                  <a16:creationId xmlns:a16="http://schemas.microsoft.com/office/drawing/2014/main" id="{633CC73A-6081-4244-884B-E9D93E984D62}"/>
                </a:ext>
              </a:extLst>
            </p:cNvPr>
            <p:cNvSpPr txBox="1"/>
            <p:nvPr/>
          </p:nvSpPr>
          <p:spPr>
            <a:xfrm>
              <a:off x="1061168" y="2323047"/>
              <a:ext cx="1210588" cy="400110"/>
            </a:xfrm>
            <a:prstGeom prst="rect">
              <a:avLst/>
            </a:prstGeom>
            <a:noFill/>
          </p:spPr>
          <p:txBody>
            <a:bodyPr wrap="none" rtlCol="0">
              <a:spAutoFit/>
            </a:bodyPr>
            <a:lstStyle/>
            <a:p>
              <a:pPr algn="ctr"/>
              <a:r>
                <a:rPr lang="ja-JP" altLang="en-US" sz="2000">
                  <a:solidFill>
                    <a:srgbClr val="7030A0"/>
                  </a:solidFill>
                  <a:latin typeface="Meiryo" panose="020B0604030504040204" pitchFamily="34" charset="-128"/>
                  <a:ea typeface="Meiryo" panose="020B0604030504040204" pitchFamily="34" charset="-128"/>
                </a:rPr>
                <a:t>新規事業</a:t>
              </a:r>
              <a:endParaRPr kumimoji="1" lang="ja-JP" altLang="en-US" sz="2000">
                <a:solidFill>
                  <a:srgbClr val="7030A0"/>
                </a:solidFill>
                <a:latin typeface="Meiryo" panose="020B0604030504040204" pitchFamily="34" charset="-128"/>
                <a:ea typeface="Meiryo" panose="020B0604030504040204" pitchFamily="34" charset="-128"/>
              </a:endParaRPr>
            </a:p>
          </p:txBody>
        </p:sp>
        <p:sp>
          <p:nvSpPr>
            <p:cNvPr id="17" name="正方形/長方形 16">
              <a:extLst>
                <a:ext uri="{FF2B5EF4-FFF2-40B4-BE49-F238E27FC236}">
                  <a16:creationId xmlns:a16="http://schemas.microsoft.com/office/drawing/2014/main" id="{12BFF80A-EB94-B443-856E-2D7134BEF1D0}"/>
                </a:ext>
              </a:extLst>
            </p:cNvPr>
            <p:cNvSpPr/>
            <p:nvPr/>
          </p:nvSpPr>
          <p:spPr>
            <a:xfrm>
              <a:off x="3660912" y="1657642"/>
              <a:ext cx="1822174" cy="55548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panose="020B0604030504040204" pitchFamily="34" charset="-128"/>
                  <a:ea typeface="Meiryo" panose="020B0604030504040204" pitchFamily="34" charset="-128"/>
                  <a:cs typeface="ＭＳ Ｐゴシック"/>
                </a:rPr>
                <a:t>価値</a:t>
              </a:r>
              <a:endParaRPr kumimoji="1" lang="ja-JP" altLang="en-US" sz="2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正方形/長方形 17">
              <a:extLst>
                <a:ext uri="{FF2B5EF4-FFF2-40B4-BE49-F238E27FC236}">
                  <a16:creationId xmlns:a16="http://schemas.microsoft.com/office/drawing/2014/main" id="{1993119E-8889-954C-9DD3-8DBB59DD22DD}"/>
                </a:ext>
              </a:extLst>
            </p:cNvPr>
            <p:cNvSpPr/>
            <p:nvPr/>
          </p:nvSpPr>
          <p:spPr>
            <a:xfrm>
              <a:off x="3660912" y="2749289"/>
              <a:ext cx="1822174" cy="55548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panose="020B0604030504040204" pitchFamily="34" charset="-128"/>
                  <a:ea typeface="Meiryo" panose="020B0604030504040204" pitchFamily="34" charset="-128"/>
                  <a:cs typeface="ＭＳ Ｐゴシック"/>
                </a:rPr>
                <a:t>手段</a:t>
              </a:r>
              <a:endParaRPr kumimoji="1" lang="ja-JP" altLang="en-US" sz="2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テキスト ボックス 18">
              <a:extLst>
                <a:ext uri="{FF2B5EF4-FFF2-40B4-BE49-F238E27FC236}">
                  <a16:creationId xmlns:a16="http://schemas.microsoft.com/office/drawing/2014/main" id="{9D5960E5-D5BC-A944-898D-4B7B254043F7}"/>
                </a:ext>
              </a:extLst>
            </p:cNvPr>
            <p:cNvSpPr txBox="1"/>
            <p:nvPr/>
          </p:nvSpPr>
          <p:spPr>
            <a:xfrm>
              <a:off x="3966706" y="2323047"/>
              <a:ext cx="1210588" cy="400110"/>
            </a:xfrm>
            <a:prstGeom prst="rect">
              <a:avLst/>
            </a:prstGeom>
            <a:noFill/>
          </p:spPr>
          <p:txBody>
            <a:bodyPr wrap="none" rtlCol="0">
              <a:spAutoFit/>
            </a:bodyPr>
            <a:lstStyle/>
            <a:p>
              <a:pPr algn="ctr"/>
              <a:r>
                <a:rPr lang="ja-JP" altLang="en-US" sz="2000">
                  <a:solidFill>
                    <a:srgbClr val="7030A0"/>
                  </a:solidFill>
                  <a:latin typeface="Meiryo" panose="020B0604030504040204" pitchFamily="34" charset="-128"/>
                  <a:ea typeface="Meiryo" panose="020B0604030504040204" pitchFamily="34" charset="-128"/>
                </a:rPr>
                <a:t>新規事業</a:t>
              </a:r>
              <a:endParaRPr kumimoji="1" lang="ja-JP" altLang="en-US" sz="2000">
                <a:solidFill>
                  <a:srgbClr val="7030A0"/>
                </a:solidFill>
                <a:latin typeface="Meiryo" panose="020B0604030504040204" pitchFamily="34" charset="-128"/>
                <a:ea typeface="Meiryo" panose="020B0604030504040204" pitchFamily="34" charset="-128"/>
              </a:endParaRPr>
            </a:p>
          </p:txBody>
        </p:sp>
        <p:sp>
          <p:nvSpPr>
            <p:cNvPr id="20" name="正方形/長方形 19">
              <a:extLst>
                <a:ext uri="{FF2B5EF4-FFF2-40B4-BE49-F238E27FC236}">
                  <a16:creationId xmlns:a16="http://schemas.microsoft.com/office/drawing/2014/main" id="{C7FD7AD2-EA87-EA44-8A92-088E65E540D4}"/>
                </a:ext>
              </a:extLst>
            </p:cNvPr>
            <p:cNvSpPr/>
            <p:nvPr/>
          </p:nvSpPr>
          <p:spPr>
            <a:xfrm>
              <a:off x="6536634" y="1657642"/>
              <a:ext cx="1822174" cy="55548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panose="020B0604030504040204" pitchFamily="34" charset="-128"/>
                  <a:ea typeface="Meiryo" panose="020B0604030504040204" pitchFamily="34" charset="-128"/>
                  <a:cs typeface="ＭＳ Ｐゴシック"/>
                </a:rPr>
                <a:t>価値</a:t>
              </a:r>
              <a:endParaRPr kumimoji="1" lang="ja-JP" altLang="en-US" sz="2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1" name="正方形/長方形 20">
              <a:extLst>
                <a:ext uri="{FF2B5EF4-FFF2-40B4-BE49-F238E27FC236}">
                  <a16:creationId xmlns:a16="http://schemas.microsoft.com/office/drawing/2014/main" id="{F6D8AFC6-46E7-034B-A3D0-E98440FCE21D}"/>
                </a:ext>
              </a:extLst>
            </p:cNvPr>
            <p:cNvSpPr/>
            <p:nvPr/>
          </p:nvSpPr>
          <p:spPr>
            <a:xfrm>
              <a:off x="6536634" y="2749289"/>
              <a:ext cx="1822174" cy="555486"/>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panose="020B0604030504040204" pitchFamily="34" charset="-128"/>
                  <a:ea typeface="Meiryo" panose="020B0604030504040204" pitchFamily="34" charset="-128"/>
                  <a:cs typeface="ＭＳ Ｐゴシック"/>
                </a:rPr>
                <a:t>手段</a:t>
              </a:r>
              <a:endParaRPr kumimoji="1" lang="ja-JP" altLang="en-US" sz="2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2" name="テキスト ボックス 21">
              <a:extLst>
                <a:ext uri="{FF2B5EF4-FFF2-40B4-BE49-F238E27FC236}">
                  <a16:creationId xmlns:a16="http://schemas.microsoft.com/office/drawing/2014/main" id="{F2C6EA70-9852-0947-B887-EADABC24C117}"/>
                </a:ext>
              </a:extLst>
            </p:cNvPr>
            <p:cNvSpPr txBox="1"/>
            <p:nvPr/>
          </p:nvSpPr>
          <p:spPr>
            <a:xfrm>
              <a:off x="6842428" y="2323047"/>
              <a:ext cx="1210588" cy="400110"/>
            </a:xfrm>
            <a:prstGeom prst="rect">
              <a:avLst/>
            </a:prstGeom>
            <a:noFill/>
          </p:spPr>
          <p:txBody>
            <a:bodyPr wrap="none" rtlCol="0">
              <a:spAutoFit/>
            </a:bodyPr>
            <a:lstStyle/>
            <a:p>
              <a:pPr algn="ctr"/>
              <a:r>
                <a:rPr lang="ja-JP" altLang="en-US" sz="2000">
                  <a:solidFill>
                    <a:srgbClr val="7030A0"/>
                  </a:solidFill>
                  <a:latin typeface="Meiryo" panose="020B0604030504040204" pitchFamily="34" charset="-128"/>
                  <a:ea typeface="Meiryo" panose="020B0604030504040204" pitchFamily="34" charset="-128"/>
                </a:rPr>
                <a:t>新規事業</a:t>
              </a:r>
              <a:endParaRPr kumimoji="1" lang="ja-JP" altLang="en-US" sz="2000">
                <a:solidFill>
                  <a:srgbClr val="7030A0"/>
                </a:solidFill>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3F542271-9844-6640-8823-66568B34FF34}"/>
                </a:ext>
              </a:extLst>
            </p:cNvPr>
            <p:cNvSpPr txBox="1"/>
            <p:nvPr/>
          </p:nvSpPr>
          <p:spPr>
            <a:xfrm>
              <a:off x="343023" y="1022017"/>
              <a:ext cx="2646878" cy="338554"/>
            </a:xfrm>
            <a:prstGeom prst="rect">
              <a:avLst/>
            </a:prstGeom>
            <a:noFill/>
          </p:spPr>
          <p:txBody>
            <a:bodyPr wrap="none" rtlCol="0">
              <a:spAutoFit/>
            </a:bodyPr>
            <a:lstStyle/>
            <a:p>
              <a:pPr algn="ctr"/>
              <a:r>
                <a:rPr kumimoji="1" lang="ja-JP" altLang="en-US" sz="1600">
                  <a:solidFill>
                    <a:srgbClr val="7030A0"/>
                  </a:solidFill>
                  <a:latin typeface="Meiryo" panose="020B0604030504040204" pitchFamily="34" charset="-128"/>
                  <a:ea typeface="Meiryo" panose="020B0604030504040204" pitchFamily="34" charset="-128"/>
                </a:rPr>
                <a:t>手段を変えず付加価値向上</a:t>
              </a:r>
            </a:p>
          </p:txBody>
        </p:sp>
        <p:sp>
          <p:nvSpPr>
            <p:cNvPr id="24" name="テキスト ボックス 23">
              <a:extLst>
                <a:ext uri="{FF2B5EF4-FFF2-40B4-BE49-F238E27FC236}">
                  <a16:creationId xmlns:a16="http://schemas.microsoft.com/office/drawing/2014/main" id="{2775422C-5DDA-B447-B68A-835E21AD0ABF}"/>
                </a:ext>
              </a:extLst>
            </p:cNvPr>
            <p:cNvSpPr txBox="1"/>
            <p:nvPr/>
          </p:nvSpPr>
          <p:spPr>
            <a:xfrm>
              <a:off x="3248565" y="1022017"/>
              <a:ext cx="2646878" cy="338554"/>
            </a:xfrm>
            <a:prstGeom prst="rect">
              <a:avLst/>
            </a:prstGeom>
            <a:noFill/>
          </p:spPr>
          <p:txBody>
            <a:bodyPr wrap="none" rtlCol="0">
              <a:spAutoFit/>
            </a:bodyPr>
            <a:lstStyle/>
            <a:p>
              <a:pPr algn="ctr"/>
              <a:r>
                <a:rPr kumimoji="1" lang="ja-JP" altLang="en-US" sz="1600">
                  <a:solidFill>
                    <a:srgbClr val="7030A0"/>
                  </a:solidFill>
                  <a:latin typeface="Meiryo" panose="020B0604030504040204" pitchFamily="34" charset="-128"/>
                  <a:ea typeface="Meiryo" panose="020B0604030504040204" pitchFamily="34" charset="-128"/>
                </a:rPr>
                <a:t>手段を刷新しコスパを改善</a:t>
              </a:r>
            </a:p>
          </p:txBody>
        </p:sp>
        <p:sp>
          <p:nvSpPr>
            <p:cNvPr id="25" name="テキスト ボックス 24">
              <a:extLst>
                <a:ext uri="{FF2B5EF4-FFF2-40B4-BE49-F238E27FC236}">
                  <a16:creationId xmlns:a16="http://schemas.microsoft.com/office/drawing/2014/main" id="{EDF78E1F-D682-2E4C-82CF-BB9B6C693DA4}"/>
                </a:ext>
              </a:extLst>
            </p:cNvPr>
            <p:cNvSpPr txBox="1"/>
            <p:nvPr/>
          </p:nvSpPr>
          <p:spPr>
            <a:xfrm>
              <a:off x="6070321" y="1022017"/>
              <a:ext cx="2646878" cy="338554"/>
            </a:xfrm>
            <a:prstGeom prst="rect">
              <a:avLst/>
            </a:prstGeom>
            <a:noFill/>
          </p:spPr>
          <p:txBody>
            <a:bodyPr wrap="none" rtlCol="0">
              <a:spAutoFit/>
            </a:bodyPr>
            <a:lstStyle/>
            <a:p>
              <a:pPr algn="ctr"/>
              <a:r>
                <a:rPr lang="ja-JP" altLang="en-US" sz="1600">
                  <a:solidFill>
                    <a:srgbClr val="7030A0"/>
                  </a:solidFill>
                  <a:latin typeface="Meiryo" panose="020B0604030504040204" pitchFamily="34" charset="-128"/>
                  <a:ea typeface="Meiryo" panose="020B0604030504040204" pitchFamily="34" charset="-128"/>
                </a:rPr>
                <a:t>価値を直接提供</a:t>
              </a:r>
              <a:r>
                <a:rPr lang="en-US" altLang="ja-JP" sz="1600" dirty="0">
                  <a:solidFill>
                    <a:srgbClr val="7030A0"/>
                  </a:solidFill>
                  <a:latin typeface="Meiryo" panose="020B0604030504040204" pitchFamily="34" charset="-128"/>
                  <a:ea typeface="Meiryo" panose="020B0604030504040204" pitchFamily="34" charset="-128"/>
                </a:rPr>
                <a:t>&amp;</a:t>
              </a:r>
              <a:r>
                <a:rPr lang="ja-JP" altLang="en-US" sz="1600">
                  <a:solidFill>
                    <a:srgbClr val="7030A0"/>
                  </a:solidFill>
                  <a:latin typeface="Meiryo" panose="020B0604030504040204" pitchFamily="34" charset="-128"/>
                  <a:ea typeface="Meiryo" panose="020B0604030504040204" pitchFamily="34" charset="-128"/>
                </a:rPr>
                <a:t>価値向上</a:t>
              </a:r>
              <a:endParaRPr kumimoji="1" lang="ja-JP" altLang="en-US" sz="1600">
                <a:solidFill>
                  <a:srgbClr val="7030A0"/>
                </a:solidFill>
                <a:latin typeface="Meiryo" panose="020B0604030504040204" pitchFamily="34" charset="-128"/>
                <a:ea typeface="Meiryo" panose="020B0604030504040204" pitchFamily="34" charset="-128"/>
              </a:endParaRPr>
            </a:p>
          </p:txBody>
        </p:sp>
        <p:cxnSp>
          <p:nvCxnSpPr>
            <p:cNvPr id="29" name="直線矢印コネクタ 28">
              <a:extLst>
                <a:ext uri="{FF2B5EF4-FFF2-40B4-BE49-F238E27FC236}">
                  <a16:creationId xmlns:a16="http://schemas.microsoft.com/office/drawing/2014/main" id="{E68806C4-5D73-BD41-AAC6-32870EEC87FC}"/>
                </a:ext>
              </a:extLst>
            </p:cNvPr>
            <p:cNvCxnSpPr>
              <a:stCxn id="5" idx="0"/>
              <a:endCxn id="4" idx="2"/>
            </p:cNvCxnSpPr>
            <p:nvPr/>
          </p:nvCxnSpPr>
          <p:spPr>
            <a:xfrm flipH="1" flipV="1">
              <a:off x="1696278" y="3659018"/>
              <a:ext cx="2875722" cy="488911"/>
            </a:xfrm>
            <a:prstGeom prst="straightConnector1">
              <a:avLst/>
            </a:prstGeom>
            <a:ln w="57150">
              <a:solidFill>
                <a:schemeClr val="accent6">
                  <a:lumMod val="75000"/>
                </a:schemeClr>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0" name="直線矢印コネクタ 29">
              <a:extLst>
                <a:ext uri="{FF2B5EF4-FFF2-40B4-BE49-F238E27FC236}">
                  <a16:creationId xmlns:a16="http://schemas.microsoft.com/office/drawing/2014/main" id="{C752EA4F-4C12-AF4B-BEC0-68F7C2A72E96}"/>
                </a:ext>
              </a:extLst>
            </p:cNvPr>
            <p:cNvCxnSpPr>
              <a:cxnSpLocks/>
              <a:stCxn id="5" idx="0"/>
              <a:endCxn id="6" idx="2"/>
            </p:cNvCxnSpPr>
            <p:nvPr/>
          </p:nvCxnSpPr>
          <p:spPr>
            <a:xfrm flipV="1">
              <a:off x="4572000" y="3659018"/>
              <a:ext cx="0" cy="488911"/>
            </a:xfrm>
            <a:prstGeom prst="straightConnector1">
              <a:avLst/>
            </a:prstGeom>
            <a:ln w="57150">
              <a:solidFill>
                <a:schemeClr val="accent6">
                  <a:lumMod val="75000"/>
                </a:schemeClr>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3" name="直線矢印コネクタ 32">
              <a:extLst>
                <a:ext uri="{FF2B5EF4-FFF2-40B4-BE49-F238E27FC236}">
                  <a16:creationId xmlns:a16="http://schemas.microsoft.com/office/drawing/2014/main" id="{6C2C8AD8-E53C-A542-B847-469E67C2158D}"/>
                </a:ext>
              </a:extLst>
            </p:cNvPr>
            <p:cNvCxnSpPr>
              <a:cxnSpLocks/>
              <a:stCxn id="5" idx="0"/>
              <a:endCxn id="7" idx="2"/>
            </p:cNvCxnSpPr>
            <p:nvPr/>
          </p:nvCxnSpPr>
          <p:spPr>
            <a:xfrm flipV="1">
              <a:off x="4572000" y="3659018"/>
              <a:ext cx="2875722" cy="488911"/>
            </a:xfrm>
            <a:prstGeom prst="straightConnector1">
              <a:avLst/>
            </a:prstGeom>
            <a:ln w="57150">
              <a:solidFill>
                <a:schemeClr val="accent6">
                  <a:lumMod val="75000"/>
                </a:schemeClr>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grpSp>
        <p:nvGrpSpPr>
          <p:cNvPr id="40" name="グループ化 39">
            <a:extLst>
              <a:ext uri="{FF2B5EF4-FFF2-40B4-BE49-F238E27FC236}">
                <a16:creationId xmlns:a16="http://schemas.microsoft.com/office/drawing/2014/main" id="{58AB4837-9B2F-824A-A08A-AD44972802E5}"/>
              </a:ext>
            </a:extLst>
          </p:cNvPr>
          <p:cNvGrpSpPr/>
          <p:nvPr/>
        </p:nvGrpSpPr>
        <p:grpSpPr>
          <a:xfrm>
            <a:off x="5895438" y="861390"/>
            <a:ext cx="3049779" cy="3546615"/>
            <a:chOff x="5895438" y="861390"/>
            <a:chExt cx="3049779" cy="3546615"/>
          </a:xfrm>
        </p:grpSpPr>
        <p:sp>
          <p:nvSpPr>
            <p:cNvPr id="38" name="正方形/長方形 37">
              <a:extLst>
                <a:ext uri="{FF2B5EF4-FFF2-40B4-BE49-F238E27FC236}">
                  <a16:creationId xmlns:a16="http://schemas.microsoft.com/office/drawing/2014/main" id="{AAB7AF19-1F81-954D-910C-11C24123E533}"/>
                </a:ext>
              </a:extLst>
            </p:cNvPr>
            <p:cNvSpPr/>
            <p:nvPr/>
          </p:nvSpPr>
          <p:spPr>
            <a:xfrm>
              <a:off x="5895438" y="861390"/>
              <a:ext cx="3049779" cy="3546615"/>
            </a:xfrm>
            <a:prstGeom prst="rect">
              <a:avLst/>
            </a:prstGeom>
            <a:noFill/>
            <a:ln w="38100">
              <a:solidFill>
                <a:srgbClr val="7030A0"/>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テキスト ボックス 38">
              <a:extLst>
                <a:ext uri="{FF2B5EF4-FFF2-40B4-BE49-F238E27FC236}">
                  <a16:creationId xmlns:a16="http://schemas.microsoft.com/office/drawing/2014/main" id="{AB20B386-CF51-314B-97B6-3EBDC516FFD8}"/>
                </a:ext>
              </a:extLst>
            </p:cNvPr>
            <p:cNvSpPr txBox="1"/>
            <p:nvPr/>
          </p:nvSpPr>
          <p:spPr>
            <a:xfrm>
              <a:off x="6507256" y="3996326"/>
              <a:ext cx="1826142" cy="338554"/>
            </a:xfrm>
            <a:prstGeom prst="rect">
              <a:avLst/>
            </a:prstGeom>
            <a:noFill/>
          </p:spPr>
          <p:txBody>
            <a:bodyPr wrap="none" rtlCol="0">
              <a:spAutoFit/>
            </a:bodyPr>
            <a:lstStyle/>
            <a:p>
              <a:pPr algn="ctr"/>
              <a:r>
                <a:rPr lang="ja-JP" altLang="en-US" sz="1600" b="1">
                  <a:solidFill>
                    <a:srgbClr val="7030A0"/>
                  </a:solidFill>
                  <a:latin typeface="Meiryo" panose="020B0604030504040204" pitchFamily="34" charset="-128"/>
                  <a:ea typeface="Meiryo" panose="020B0604030504040204" pitchFamily="34" charset="-128"/>
                </a:rPr>
                <a:t>モノのサービス化</a:t>
              </a:r>
              <a:endParaRPr kumimoji="1" lang="ja-JP" altLang="en-US" sz="1600" b="1">
                <a:solidFill>
                  <a:srgbClr val="7030A0"/>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229795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p:cTn id="12" dur="500" fill="hold"/>
                                        <p:tgtEl>
                                          <p:spTgt spid="40"/>
                                        </p:tgtEl>
                                        <p:attrNameLst>
                                          <p:attrName>ppt_w</p:attrName>
                                        </p:attrNameLst>
                                      </p:cBhvr>
                                      <p:tavLst>
                                        <p:tav tm="0">
                                          <p:val>
                                            <p:fltVal val="0"/>
                                          </p:val>
                                        </p:tav>
                                        <p:tav tm="100000">
                                          <p:val>
                                            <p:strVal val="#ppt_w"/>
                                          </p:val>
                                        </p:tav>
                                      </p:tavLst>
                                    </p:anim>
                                    <p:anim calcmode="lin" valueType="num">
                                      <p:cBhvr>
                                        <p:cTn id="13" dur="500" fill="hold"/>
                                        <p:tgtEl>
                                          <p:spTgt spid="40"/>
                                        </p:tgtEl>
                                        <p:attrNameLst>
                                          <p:attrName>ppt_h</p:attrName>
                                        </p:attrNameLst>
                                      </p:cBhvr>
                                      <p:tavLst>
                                        <p:tav tm="0">
                                          <p:val>
                                            <p:fltVal val="0"/>
                                          </p:val>
                                        </p:tav>
                                        <p:tav tm="100000">
                                          <p:val>
                                            <p:strVal val="#ppt_h"/>
                                          </p:val>
                                        </p:tav>
                                      </p:tavLst>
                                    </p:anim>
                                    <p:animEffect transition="in" filter="fade">
                                      <p:cBhvr>
                                        <p:cTn id="14" dur="500"/>
                                        <p:tgtEl>
                                          <p:spTgt spid="40"/>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p:tgtEl>
                                          <p:spTgt spid="11"/>
                                        </p:tgtEl>
                                        <p:attrNameLst>
                                          <p:attrName>ppt_x</p:attrName>
                                        </p:attrNameLst>
                                      </p:cBhvr>
                                      <p:tavLst>
                                        <p:tav tm="0">
                                          <p:val>
                                            <p:strVal val="#ppt_x-#ppt_w*1.125000"/>
                                          </p:val>
                                        </p:tav>
                                        <p:tav tm="100000">
                                          <p:val>
                                            <p:strVal val="#ppt_x"/>
                                          </p:val>
                                        </p:tav>
                                      </p:tavLst>
                                    </p:anim>
                                    <p:animEffect transition="in" filter="wipe(right)">
                                      <p:cBhvr>
                                        <p:cTn id="20" dur="500"/>
                                        <p:tgtEl>
                                          <p:spTgt spid="11"/>
                                        </p:tgtEl>
                                      </p:cBhvr>
                                    </p:animEffect>
                                  </p:childTnLst>
                                </p:cTn>
                              </p:par>
                              <p:par>
                                <p:cTn id="21" presetID="12" presetClass="entr" presetSubtype="8"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p:tgtEl>
                                          <p:spTgt spid="12"/>
                                        </p:tgtEl>
                                        <p:attrNameLst>
                                          <p:attrName>ppt_x</p:attrName>
                                        </p:attrNameLst>
                                      </p:cBhvr>
                                      <p:tavLst>
                                        <p:tav tm="0">
                                          <p:val>
                                            <p:strVal val="#ppt_x-#ppt_w*1.125000"/>
                                          </p:val>
                                        </p:tav>
                                        <p:tav tm="100000">
                                          <p:val>
                                            <p:strVal val="#ppt_x"/>
                                          </p:val>
                                        </p:tav>
                                      </p:tavLst>
                                    </p:anim>
                                    <p:animEffect transition="in" filter="wipe(right)">
                                      <p:cBhvr>
                                        <p:cTn id="24" dur="500"/>
                                        <p:tgtEl>
                                          <p:spTgt spid="12"/>
                                        </p:tgtEl>
                                      </p:cBhvr>
                                    </p:animEffect>
                                  </p:childTnLst>
                                </p:cTn>
                              </p:par>
                              <p:par>
                                <p:cTn id="25" presetID="12" presetClass="entr" presetSubtype="8"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p:tgtEl>
                                          <p:spTgt spid="13"/>
                                        </p:tgtEl>
                                        <p:attrNameLst>
                                          <p:attrName>ppt_x</p:attrName>
                                        </p:attrNameLst>
                                      </p:cBhvr>
                                      <p:tavLst>
                                        <p:tav tm="0">
                                          <p:val>
                                            <p:strVal val="#ppt_x-#ppt_w*1.125000"/>
                                          </p:val>
                                        </p:tav>
                                        <p:tav tm="100000">
                                          <p:val>
                                            <p:strVal val="#ppt_x"/>
                                          </p:val>
                                        </p:tav>
                                      </p:tavLst>
                                    </p:anim>
                                    <p:animEffect transition="in" filter="wipe(right)">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a:solidFill>
                  <a:srgbClr val="FFFFFF"/>
                </a:solidFill>
                <a:effectLst/>
                <a:latin typeface="Arial"/>
                <a:ea typeface="HGP創英角ｺﾞｼｯｸUB" pitchFamily="50" charset="-128"/>
                <a:cs typeface="Arial"/>
              </a:rPr>
              <a:t>IoT</a:t>
            </a:r>
            <a:r>
              <a:rPr lang="ja-JP" altLang="en-US" sz="2400" dirty="0">
                <a:solidFill>
                  <a:srgbClr val="FFFFFF"/>
                </a:solidFill>
                <a:effectLst/>
                <a:latin typeface="Arial"/>
                <a:ea typeface="HGP創英角ｺﾞｼｯｸUB" pitchFamily="50" charset="-128"/>
                <a:cs typeface="Arial"/>
              </a:rPr>
              <a:t>の仕組みと使われ方</a:t>
            </a:r>
            <a:endParaRPr lang="en-US" altLang="ja-JP" sz="2400" dirty="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5" name="図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1406110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effectLst/>
                <a:latin typeface="Arial"/>
                <a:ea typeface="HGP創英角ｺﾞｼｯｸUB" pitchFamily="50" charset="-128"/>
                <a:cs typeface="Arial"/>
              </a:rPr>
              <a:t>モノがネットにつながる時代</a:t>
            </a:r>
            <a:endParaRPr lang="en-US" altLang="ja-JP" sz="2400" dirty="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5" name="図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9223362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正方形/長方形 63"/>
          <p:cNvSpPr/>
          <p:nvPr/>
        </p:nvSpPr>
        <p:spPr>
          <a:xfrm>
            <a:off x="566990" y="3429210"/>
            <a:ext cx="7977452" cy="270897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000" dirty="0">
              <a:solidFill>
                <a:srgbClr val="FFFFFF"/>
              </a:solidFill>
              <a:latin typeface="メイリオ"/>
              <a:ea typeface="メイリオ"/>
              <a:cs typeface="メイリオ"/>
            </a:endParaRPr>
          </a:p>
        </p:txBody>
      </p:sp>
      <p:sp>
        <p:nvSpPr>
          <p:cNvPr id="36" name="正方形/長方形 35"/>
          <p:cNvSpPr/>
          <p:nvPr/>
        </p:nvSpPr>
        <p:spPr>
          <a:xfrm>
            <a:off x="583274" y="1157291"/>
            <a:ext cx="7977452" cy="2185323"/>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000" dirty="0">
              <a:solidFill>
                <a:srgbClr val="FFFFFF"/>
              </a:solidFill>
              <a:latin typeface="メイリオ"/>
              <a:ea typeface="メイリオ"/>
              <a:cs typeface="メイリオ"/>
            </a:endParaRPr>
          </a:p>
        </p:txBody>
      </p:sp>
      <p:sp>
        <p:nvSpPr>
          <p:cNvPr id="2" name="タイトル 1"/>
          <p:cNvSpPr>
            <a:spLocks noGrp="1"/>
          </p:cNvSpPr>
          <p:nvPr>
            <p:ph type="title"/>
          </p:nvPr>
        </p:nvSpPr>
        <p:spPr/>
        <p:txBody>
          <a:bodyPr/>
          <a:lstStyle/>
          <a:p>
            <a:r>
              <a:rPr kumimoji="1" lang="en-US" altLang="ja-JP" dirty="0" err="1"/>
              <a:t>IoT</a:t>
            </a:r>
            <a:r>
              <a:rPr kumimoji="1" lang="ja-JP" altLang="en-US" dirty="0"/>
              <a:t>の機能と役割の</a:t>
            </a:r>
            <a:r>
              <a:rPr kumimoji="1" lang="en-US" altLang="ja-JP" dirty="0"/>
              <a:t>4</a:t>
            </a:r>
            <a:r>
              <a:rPr kumimoji="1" lang="ja-JP" altLang="en-US"/>
              <a:t>段階</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20</a:t>
            </a:fld>
            <a:endParaRPr kumimoji="1" lang="ja-JP" altLang="en-US"/>
          </a:p>
        </p:txBody>
      </p:sp>
      <p:sp>
        <p:nvSpPr>
          <p:cNvPr id="4" name="正方形/長方形 3"/>
          <p:cNvSpPr/>
          <p:nvPr/>
        </p:nvSpPr>
        <p:spPr>
          <a:xfrm>
            <a:off x="698734" y="2718660"/>
            <a:ext cx="1871541" cy="437065"/>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a:solidFill>
                  <a:srgbClr val="FFFFFF"/>
                </a:solidFill>
                <a:latin typeface="メイリオ"/>
                <a:ea typeface="メイリオ"/>
                <a:cs typeface="メイリオ"/>
              </a:rPr>
              <a:t>モニタリング</a:t>
            </a:r>
            <a:endParaRPr kumimoji="1" lang="en-US" altLang="ja-JP" sz="1200" dirty="0">
              <a:solidFill>
                <a:srgbClr val="FFFFFF"/>
              </a:solidFill>
              <a:latin typeface="メイリオ"/>
              <a:ea typeface="メイリオ"/>
              <a:cs typeface="メイリオ"/>
            </a:endParaRPr>
          </a:p>
          <a:p>
            <a:pPr algn="ctr"/>
            <a:r>
              <a:rPr lang="en-US" altLang="ja-JP" sz="1200" dirty="0">
                <a:solidFill>
                  <a:srgbClr val="FFFFFF"/>
                </a:solidFill>
                <a:latin typeface="メイリオ"/>
                <a:ea typeface="メイリオ"/>
                <a:cs typeface="メイリオ"/>
              </a:rPr>
              <a:t>Monitoring</a:t>
            </a:r>
            <a:endParaRPr kumimoji="1" lang="ja-JP" altLang="en-US" sz="1200" dirty="0">
              <a:solidFill>
                <a:srgbClr val="FFFFFF"/>
              </a:solidFill>
              <a:latin typeface="メイリオ"/>
              <a:ea typeface="メイリオ"/>
              <a:cs typeface="メイリオ"/>
            </a:endParaRPr>
          </a:p>
        </p:txBody>
      </p:sp>
      <p:sp>
        <p:nvSpPr>
          <p:cNvPr id="6" name="正方形/長方形 5"/>
          <p:cNvSpPr/>
          <p:nvPr/>
        </p:nvSpPr>
        <p:spPr>
          <a:xfrm>
            <a:off x="2646169" y="2248609"/>
            <a:ext cx="1871541" cy="43706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a:solidFill>
                  <a:srgbClr val="FFFFFF"/>
                </a:solidFill>
                <a:latin typeface="メイリオ"/>
                <a:ea typeface="メイリオ"/>
                <a:cs typeface="メイリオ"/>
              </a:rPr>
              <a:t>制御</a:t>
            </a:r>
            <a:endParaRPr kumimoji="1" lang="en-US" altLang="ja-JP" sz="1200" dirty="0">
              <a:solidFill>
                <a:srgbClr val="FFFFFF"/>
              </a:solidFill>
              <a:latin typeface="メイリオ"/>
              <a:ea typeface="メイリオ"/>
              <a:cs typeface="メイリオ"/>
            </a:endParaRPr>
          </a:p>
          <a:p>
            <a:pPr algn="ctr"/>
            <a:r>
              <a:rPr lang="en-US" altLang="ja-JP" sz="1200" dirty="0">
                <a:solidFill>
                  <a:srgbClr val="FFFFFF"/>
                </a:solidFill>
                <a:latin typeface="メイリオ"/>
                <a:ea typeface="メイリオ"/>
                <a:cs typeface="メイリオ"/>
              </a:rPr>
              <a:t>Control</a:t>
            </a:r>
            <a:endParaRPr kumimoji="1" lang="ja-JP" altLang="en-US" sz="1200" dirty="0">
              <a:solidFill>
                <a:srgbClr val="FFFFFF"/>
              </a:solidFill>
              <a:latin typeface="メイリオ"/>
              <a:ea typeface="メイリオ"/>
              <a:cs typeface="メイリオ"/>
            </a:endParaRPr>
          </a:p>
        </p:txBody>
      </p:sp>
      <p:sp>
        <p:nvSpPr>
          <p:cNvPr id="9" name="正方形/長方形 8"/>
          <p:cNvSpPr/>
          <p:nvPr/>
        </p:nvSpPr>
        <p:spPr>
          <a:xfrm>
            <a:off x="4600180" y="1786806"/>
            <a:ext cx="1871541" cy="437065"/>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a:solidFill>
                  <a:srgbClr val="FFFFFF"/>
                </a:solidFill>
                <a:latin typeface="メイリオ"/>
                <a:ea typeface="メイリオ"/>
                <a:cs typeface="メイリオ"/>
              </a:rPr>
              <a:t>最適化</a:t>
            </a:r>
            <a:endParaRPr kumimoji="1" lang="en-US" altLang="ja-JP" sz="1200" dirty="0">
              <a:solidFill>
                <a:srgbClr val="FFFFFF"/>
              </a:solidFill>
              <a:latin typeface="メイリオ"/>
              <a:ea typeface="メイリオ"/>
              <a:cs typeface="メイリオ"/>
            </a:endParaRPr>
          </a:p>
          <a:p>
            <a:pPr algn="ctr"/>
            <a:r>
              <a:rPr lang="en-US" altLang="ja-JP" sz="1200" dirty="0">
                <a:solidFill>
                  <a:srgbClr val="FFFFFF"/>
                </a:solidFill>
                <a:latin typeface="メイリオ"/>
                <a:ea typeface="メイリオ"/>
                <a:cs typeface="メイリオ"/>
              </a:rPr>
              <a:t>Optimization</a:t>
            </a:r>
            <a:endParaRPr kumimoji="1" lang="ja-JP" altLang="en-US" sz="1200" dirty="0">
              <a:solidFill>
                <a:srgbClr val="FFFFFF"/>
              </a:solidFill>
              <a:latin typeface="メイリオ"/>
              <a:ea typeface="メイリオ"/>
              <a:cs typeface="メイリオ"/>
            </a:endParaRPr>
          </a:p>
        </p:txBody>
      </p:sp>
      <p:sp>
        <p:nvSpPr>
          <p:cNvPr id="13" name="正方形/長方形 12"/>
          <p:cNvSpPr/>
          <p:nvPr/>
        </p:nvSpPr>
        <p:spPr>
          <a:xfrm>
            <a:off x="2646169" y="2718660"/>
            <a:ext cx="1871541" cy="437065"/>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メイリオ"/>
              <a:ea typeface="メイリオ"/>
              <a:cs typeface="メイリオ"/>
            </a:endParaRPr>
          </a:p>
        </p:txBody>
      </p:sp>
      <p:sp>
        <p:nvSpPr>
          <p:cNvPr id="14" name="正方形/長方形 13"/>
          <p:cNvSpPr/>
          <p:nvPr/>
        </p:nvSpPr>
        <p:spPr>
          <a:xfrm>
            <a:off x="4600180" y="2248609"/>
            <a:ext cx="1871541" cy="43706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メイリオ"/>
              <a:ea typeface="メイリオ"/>
              <a:cs typeface="メイリオ"/>
            </a:endParaRPr>
          </a:p>
        </p:txBody>
      </p:sp>
      <p:sp>
        <p:nvSpPr>
          <p:cNvPr id="15" name="正方形/長方形 14"/>
          <p:cNvSpPr/>
          <p:nvPr/>
        </p:nvSpPr>
        <p:spPr>
          <a:xfrm>
            <a:off x="4600180" y="2718660"/>
            <a:ext cx="1871541" cy="437065"/>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メイリオ"/>
              <a:ea typeface="メイリオ"/>
              <a:cs typeface="メイリオ"/>
            </a:endParaRPr>
          </a:p>
        </p:txBody>
      </p:sp>
      <p:sp>
        <p:nvSpPr>
          <p:cNvPr id="16" name="正方形/長方形 15"/>
          <p:cNvSpPr/>
          <p:nvPr/>
        </p:nvSpPr>
        <p:spPr>
          <a:xfrm>
            <a:off x="6554749" y="1786806"/>
            <a:ext cx="1871541" cy="437065"/>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メイリオ"/>
              <a:ea typeface="メイリオ"/>
              <a:cs typeface="メイリオ"/>
            </a:endParaRPr>
          </a:p>
        </p:txBody>
      </p:sp>
      <p:sp>
        <p:nvSpPr>
          <p:cNvPr id="17" name="正方形/長方形 16"/>
          <p:cNvSpPr/>
          <p:nvPr/>
        </p:nvSpPr>
        <p:spPr>
          <a:xfrm>
            <a:off x="6554749" y="2248609"/>
            <a:ext cx="1871541" cy="43706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メイリオ"/>
              <a:ea typeface="メイリオ"/>
              <a:cs typeface="メイリオ"/>
            </a:endParaRPr>
          </a:p>
        </p:txBody>
      </p:sp>
      <p:sp>
        <p:nvSpPr>
          <p:cNvPr id="18" name="正方形/長方形 17"/>
          <p:cNvSpPr/>
          <p:nvPr/>
        </p:nvSpPr>
        <p:spPr>
          <a:xfrm>
            <a:off x="6554749" y="2718660"/>
            <a:ext cx="1871541" cy="437065"/>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メイリオ"/>
              <a:ea typeface="メイリオ"/>
              <a:cs typeface="メイリオ"/>
            </a:endParaRPr>
          </a:p>
        </p:txBody>
      </p:sp>
      <p:sp>
        <p:nvSpPr>
          <p:cNvPr id="19" name="正方形/長方形 18"/>
          <p:cNvSpPr/>
          <p:nvPr/>
        </p:nvSpPr>
        <p:spPr>
          <a:xfrm>
            <a:off x="6554749" y="1283768"/>
            <a:ext cx="1871541" cy="43706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200" dirty="0">
                <a:solidFill>
                  <a:srgbClr val="FFFFFF"/>
                </a:solidFill>
                <a:latin typeface="メイリオ"/>
                <a:ea typeface="メイリオ"/>
                <a:cs typeface="メイリオ"/>
              </a:rPr>
              <a:t>自律化</a:t>
            </a:r>
            <a:endParaRPr lang="en-US" altLang="ja-JP" sz="1200" dirty="0">
              <a:solidFill>
                <a:srgbClr val="FFFFFF"/>
              </a:solidFill>
              <a:latin typeface="メイリオ"/>
              <a:ea typeface="メイリオ"/>
              <a:cs typeface="メイリオ"/>
            </a:endParaRPr>
          </a:p>
          <a:p>
            <a:pPr algn="ctr"/>
            <a:r>
              <a:rPr kumimoji="1" lang="en-US" altLang="ja-JP" sz="1200" dirty="0">
                <a:solidFill>
                  <a:srgbClr val="FFFFFF"/>
                </a:solidFill>
                <a:latin typeface="メイリオ"/>
                <a:ea typeface="メイリオ"/>
                <a:cs typeface="メイリオ"/>
              </a:rPr>
              <a:t>Autonomy</a:t>
            </a:r>
            <a:endParaRPr kumimoji="1" lang="ja-JP" altLang="en-US" sz="1200" dirty="0">
              <a:solidFill>
                <a:srgbClr val="FFFFFF"/>
              </a:solidFill>
              <a:latin typeface="メイリオ"/>
              <a:ea typeface="メイリオ"/>
              <a:cs typeface="メイリオ"/>
            </a:endParaRPr>
          </a:p>
        </p:txBody>
      </p:sp>
      <p:sp>
        <p:nvSpPr>
          <p:cNvPr id="24" name="正方形/長方形 23"/>
          <p:cNvSpPr/>
          <p:nvPr/>
        </p:nvSpPr>
        <p:spPr>
          <a:xfrm>
            <a:off x="698734" y="4604337"/>
            <a:ext cx="1871541" cy="437065"/>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a:solidFill>
                  <a:srgbClr val="FFFFFF"/>
                </a:solidFill>
                <a:latin typeface="メイリオ"/>
                <a:ea typeface="メイリオ"/>
                <a:cs typeface="メイリオ"/>
              </a:rPr>
              <a:t>センサーと外部データ</a:t>
            </a:r>
          </a:p>
        </p:txBody>
      </p:sp>
      <p:sp>
        <p:nvSpPr>
          <p:cNvPr id="25" name="正方形/長方形 24"/>
          <p:cNvSpPr/>
          <p:nvPr/>
        </p:nvSpPr>
        <p:spPr>
          <a:xfrm>
            <a:off x="2646169" y="4604337"/>
            <a:ext cx="1871541" cy="43706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200" dirty="0">
                <a:solidFill>
                  <a:srgbClr val="FFFFFF"/>
                </a:solidFill>
                <a:latin typeface="メイリオ"/>
                <a:ea typeface="メイリオ"/>
                <a:cs typeface="メイリオ"/>
              </a:rPr>
              <a:t>ソフトウェア</a:t>
            </a:r>
          </a:p>
        </p:txBody>
      </p:sp>
      <p:sp>
        <p:nvSpPr>
          <p:cNvPr id="26" name="正方形/長方形 25"/>
          <p:cNvSpPr/>
          <p:nvPr/>
        </p:nvSpPr>
        <p:spPr>
          <a:xfrm>
            <a:off x="4615339" y="4604337"/>
            <a:ext cx="1871541" cy="437065"/>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200" dirty="0">
                <a:solidFill>
                  <a:srgbClr val="FFFFFF"/>
                </a:solidFill>
                <a:latin typeface="メイリオ"/>
                <a:ea typeface="メイリオ"/>
                <a:cs typeface="メイリオ"/>
              </a:rPr>
              <a:t>アナリティクス</a:t>
            </a:r>
          </a:p>
        </p:txBody>
      </p:sp>
      <p:sp>
        <p:nvSpPr>
          <p:cNvPr id="27" name="正方形/長方形 26"/>
          <p:cNvSpPr/>
          <p:nvPr/>
        </p:nvSpPr>
        <p:spPr>
          <a:xfrm>
            <a:off x="6555832" y="4604337"/>
            <a:ext cx="1871541" cy="43706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200" dirty="0">
                <a:solidFill>
                  <a:srgbClr val="FFFFFF"/>
                </a:solidFill>
                <a:latin typeface="メイリオ"/>
                <a:ea typeface="メイリオ"/>
                <a:cs typeface="メイリオ"/>
              </a:rPr>
              <a:t>人工</a:t>
            </a:r>
            <a:r>
              <a:rPr lang="ja-JP" altLang="en-US" sz="1200">
                <a:solidFill>
                  <a:srgbClr val="FFFFFF"/>
                </a:solidFill>
                <a:latin typeface="メイリオ"/>
                <a:ea typeface="メイリオ"/>
                <a:cs typeface="メイリオ"/>
              </a:rPr>
              <a:t>知能（機械学習）</a:t>
            </a:r>
            <a:endParaRPr lang="ja-JP" altLang="en-US" sz="1200" dirty="0">
              <a:solidFill>
                <a:srgbClr val="FFFFFF"/>
              </a:solidFill>
              <a:latin typeface="メイリオ"/>
              <a:ea typeface="メイリオ"/>
              <a:cs typeface="メイリオ"/>
            </a:endParaRPr>
          </a:p>
        </p:txBody>
      </p:sp>
      <p:sp>
        <p:nvSpPr>
          <p:cNvPr id="28" name="正方形/長方形 27"/>
          <p:cNvSpPr/>
          <p:nvPr/>
        </p:nvSpPr>
        <p:spPr>
          <a:xfrm>
            <a:off x="698734" y="3551719"/>
            <a:ext cx="1871541" cy="970153"/>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71450" indent="-171450">
              <a:buFont typeface="Wingdings" charset="2"/>
              <a:buChar char="v"/>
            </a:pPr>
            <a:r>
              <a:rPr lang="ja-JP" altLang="en-US" sz="1000" dirty="0">
                <a:solidFill>
                  <a:schemeClr val="bg1"/>
                </a:solidFill>
                <a:latin typeface="メイリオ"/>
                <a:ea typeface="メイリオ"/>
                <a:cs typeface="メイリオ"/>
              </a:rPr>
              <a:t>製品の状態</a:t>
            </a:r>
            <a:endParaRPr lang="en-US" altLang="ja-JP" sz="1000" dirty="0">
              <a:solidFill>
                <a:schemeClr val="bg1"/>
              </a:solidFill>
              <a:latin typeface="メイリオ"/>
              <a:ea typeface="メイリオ"/>
              <a:cs typeface="メイリオ"/>
            </a:endParaRPr>
          </a:p>
          <a:p>
            <a:pPr marL="171450" indent="-171450">
              <a:buFont typeface="Wingdings" charset="2"/>
              <a:buChar char="v"/>
            </a:pPr>
            <a:r>
              <a:rPr lang="ja-JP" altLang="en-US" sz="1000" dirty="0">
                <a:solidFill>
                  <a:schemeClr val="bg1"/>
                </a:solidFill>
                <a:latin typeface="メイリオ"/>
                <a:ea typeface="メイリオ"/>
                <a:cs typeface="メイリオ"/>
              </a:rPr>
              <a:t>外部環境</a:t>
            </a:r>
            <a:endParaRPr lang="en-US" altLang="ja-JP" sz="1000" dirty="0">
              <a:solidFill>
                <a:schemeClr val="bg1"/>
              </a:solidFill>
              <a:latin typeface="メイリオ"/>
              <a:ea typeface="メイリオ"/>
              <a:cs typeface="メイリオ"/>
            </a:endParaRPr>
          </a:p>
          <a:p>
            <a:pPr marL="171450" indent="-171450">
              <a:buFont typeface="Wingdings" charset="2"/>
              <a:buChar char="v"/>
            </a:pPr>
            <a:r>
              <a:rPr lang="ja-JP" altLang="en-US" sz="1000" dirty="0">
                <a:solidFill>
                  <a:schemeClr val="bg1"/>
                </a:solidFill>
                <a:latin typeface="メイリオ"/>
                <a:ea typeface="メイリオ"/>
                <a:cs typeface="メイリオ"/>
              </a:rPr>
              <a:t>製品の稼働、利用状況</a:t>
            </a:r>
          </a:p>
        </p:txBody>
      </p:sp>
      <p:sp>
        <p:nvSpPr>
          <p:cNvPr id="29" name="正方形/長方形 28"/>
          <p:cNvSpPr/>
          <p:nvPr/>
        </p:nvSpPr>
        <p:spPr>
          <a:xfrm>
            <a:off x="2646169" y="3551719"/>
            <a:ext cx="1871541" cy="970153"/>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71450" indent="-171450">
              <a:buFont typeface="Wingdings" charset="2"/>
              <a:buChar char="v"/>
            </a:pPr>
            <a:r>
              <a:rPr lang="ja-JP" altLang="en-US" sz="1000" dirty="0">
                <a:solidFill>
                  <a:srgbClr val="FFFFFF"/>
                </a:solidFill>
                <a:latin typeface="メイリオ"/>
                <a:ea typeface="メイリオ"/>
                <a:cs typeface="メイリオ"/>
              </a:rPr>
              <a:t>製品機能の制御</a:t>
            </a:r>
            <a:endParaRPr lang="en-US" altLang="ja-JP" sz="1000" dirty="0">
              <a:solidFill>
                <a:srgbClr val="FFFFFF"/>
              </a:solidFill>
              <a:latin typeface="メイリオ"/>
              <a:ea typeface="メイリオ"/>
              <a:cs typeface="メイリオ"/>
            </a:endParaRPr>
          </a:p>
          <a:p>
            <a:pPr marL="171450" indent="-171450">
              <a:buFont typeface="Wingdings" charset="2"/>
              <a:buChar char="v"/>
            </a:pPr>
            <a:r>
              <a:rPr lang="ja-JP" altLang="en-US" sz="1000" dirty="0">
                <a:solidFill>
                  <a:srgbClr val="FFFFFF"/>
                </a:solidFill>
                <a:latin typeface="メイリオ"/>
                <a:ea typeface="メイリオ"/>
                <a:cs typeface="メイリオ"/>
              </a:rPr>
              <a:t>パーソナライズ</a:t>
            </a:r>
          </a:p>
        </p:txBody>
      </p:sp>
      <p:sp>
        <p:nvSpPr>
          <p:cNvPr id="30" name="正方形/長方形 29"/>
          <p:cNvSpPr/>
          <p:nvPr/>
        </p:nvSpPr>
        <p:spPr>
          <a:xfrm>
            <a:off x="4600180" y="3551719"/>
            <a:ext cx="1871541" cy="970153"/>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71450" indent="-171450">
              <a:buFont typeface="Wingdings" charset="2"/>
              <a:buChar char="v"/>
            </a:pPr>
            <a:r>
              <a:rPr lang="ja-JP" altLang="en-US" sz="1000" dirty="0">
                <a:solidFill>
                  <a:srgbClr val="FFFFFF"/>
                </a:solidFill>
                <a:latin typeface="メイリオ"/>
                <a:ea typeface="メイリオ"/>
                <a:cs typeface="メイリオ"/>
              </a:rPr>
              <a:t>製品機能・性能の向上</a:t>
            </a:r>
          </a:p>
          <a:p>
            <a:pPr marL="171450" indent="-171450">
              <a:buFont typeface="Wingdings" charset="2"/>
              <a:buChar char="v"/>
            </a:pPr>
            <a:r>
              <a:rPr lang="ja-JP" altLang="en-US" sz="1000" dirty="0">
                <a:solidFill>
                  <a:srgbClr val="FFFFFF"/>
                </a:solidFill>
                <a:latin typeface="メイリオ"/>
                <a:ea typeface="メイリオ"/>
                <a:cs typeface="メイリオ"/>
              </a:rPr>
              <a:t>予防診断</a:t>
            </a:r>
            <a:endParaRPr lang="en-US" altLang="ja-JP" sz="1000" dirty="0">
              <a:solidFill>
                <a:srgbClr val="FFFFFF"/>
              </a:solidFill>
              <a:latin typeface="メイリオ"/>
              <a:ea typeface="メイリオ"/>
              <a:cs typeface="メイリオ"/>
            </a:endParaRPr>
          </a:p>
          <a:p>
            <a:pPr marL="171450" indent="-171450">
              <a:buFont typeface="Wingdings" charset="2"/>
              <a:buChar char="v"/>
            </a:pPr>
            <a:r>
              <a:rPr lang="ja-JP" altLang="en-US" sz="1000" dirty="0">
                <a:solidFill>
                  <a:srgbClr val="FFFFFF"/>
                </a:solidFill>
                <a:latin typeface="メイリオ"/>
                <a:ea typeface="メイリオ"/>
                <a:cs typeface="メイリオ"/>
              </a:rPr>
              <a:t>サービス、修理</a:t>
            </a:r>
            <a:endParaRPr lang="en-US" altLang="ja-JP" sz="1000" dirty="0">
              <a:solidFill>
                <a:srgbClr val="FFFFFF"/>
              </a:solidFill>
              <a:latin typeface="メイリオ"/>
              <a:ea typeface="メイリオ"/>
              <a:cs typeface="メイリオ"/>
            </a:endParaRPr>
          </a:p>
        </p:txBody>
      </p:sp>
      <p:sp>
        <p:nvSpPr>
          <p:cNvPr id="31" name="正方形/長方形 30"/>
          <p:cNvSpPr/>
          <p:nvPr/>
        </p:nvSpPr>
        <p:spPr>
          <a:xfrm>
            <a:off x="6555832" y="3551719"/>
            <a:ext cx="1871541" cy="970153"/>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71450" indent="-171450">
              <a:buFont typeface="Wingdings" charset="2"/>
              <a:buChar char="v"/>
            </a:pPr>
            <a:r>
              <a:rPr lang="ja-JP" altLang="en-US" sz="1000" dirty="0">
                <a:solidFill>
                  <a:srgbClr val="FFFFFF"/>
                </a:solidFill>
                <a:latin typeface="メイリオ"/>
                <a:ea typeface="メイリオ"/>
                <a:cs typeface="メイリオ"/>
              </a:rPr>
              <a:t>製品の自動運転</a:t>
            </a:r>
            <a:endParaRPr lang="en-US" altLang="ja-JP" sz="1000" dirty="0">
              <a:solidFill>
                <a:srgbClr val="FFFFFF"/>
              </a:solidFill>
              <a:latin typeface="メイリオ"/>
              <a:ea typeface="メイリオ"/>
              <a:cs typeface="メイリオ"/>
            </a:endParaRPr>
          </a:p>
          <a:p>
            <a:pPr marL="171450" indent="-171450">
              <a:buFont typeface="Wingdings" charset="2"/>
              <a:buChar char="v"/>
            </a:pPr>
            <a:r>
              <a:rPr lang="ja-JP" altLang="en-US" sz="1000" dirty="0">
                <a:solidFill>
                  <a:srgbClr val="FFFFFF"/>
                </a:solidFill>
                <a:latin typeface="メイリオ"/>
                <a:ea typeface="メイリオ"/>
                <a:cs typeface="メイリオ"/>
              </a:rPr>
              <a:t>他製品やシステムとの自動的連携</a:t>
            </a:r>
            <a:endParaRPr lang="en-US" altLang="ja-JP" sz="1000" dirty="0">
              <a:solidFill>
                <a:srgbClr val="FFFFFF"/>
              </a:solidFill>
              <a:latin typeface="メイリオ"/>
              <a:ea typeface="メイリオ"/>
              <a:cs typeface="メイリオ"/>
            </a:endParaRPr>
          </a:p>
          <a:p>
            <a:pPr marL="171450" indent="-171450">
              <a:buFont typeface="Wingdings" charset="2"/>
              <a:buChar char="v"/>
            </a:pPr>
            <a:r>
              <a:rPr lang="ja-JP" altLang="en-US" sz="1000" dirty="0">
                <a:solidFill>
                  <a:srgbClr val="FFFFFF"/>
                </a:solidFill>
                <a:latin typeface="メイリオ"/>
                <a:ea typeface="メイリオ"/>
                <a:cs typeface="メイリオ"/>
              </a:rPr>
              <a:t>自己診断と修理・修復</a:t>
            </a:r>
            <a:endParaRPr lang="en-US" altLang="ja-JP" sz="1000" dirty="0">
              <a:solidFill>
                <a:srgbClr val="FFFFFF"/>
              </a:solidFill>
              <a:latin typeface="メイリオ"/>
              <a:ea typeface="メイリオ"/>
              <a:cs typeface="メイリオ"/>
            </a:endParaRPr>
          </a:p>
          <a:p>
            <a:pPr marL="171450" indent="-171450">
              <a:buFont typeface="Wingdings" charset="2"/>
              <a:buChar char="v"/>
            </a:pPr>
            <a:r>
              <a:rPr lang="ja-JP" altLang="en-US" sz="1000" dirty="0">
                <a:solidFill>
                  <a:srgbClr val="FFFFFF"/>
                </a:solidFill>
                <a:latin typeface="メイリオ"/>
                <a:ea typeface="メイリオ"/>
                <a:cs typeface="メイリオ"/>
              </a:rPr>
              <a:t>製品の自動改良とパーソナライズ</a:t>
            </a:r>
            <a:endParaRPr lang="en-US" altLang="ja-JP" sz="1000" dirty="0">
              <a:solidFill>
                <a:srgbClr val="FFFFFF"/>
              </a:solidFill>
              <a:latin typeface="メイリオ"/>
              <a:ea typeface="メイリオ"/>
              <a:cs typeface="メイリオ"/>
            </a:endParaRPr>
          </a:p>
        </p:txBody>
      </p:sp>
      <p:sp>
        <p:nvSpPr>
          <p:cNvPr id="32" name="正方形/長方形 31"/>
          <p:cNvSpPr/>
          <p:nvPr/>
        </p:nvSpPr>
        <p:spPr>
          <a:xfrm>
            <a:off x="698734" y="5140360"/>
            <a:ext cx="1871541" cy="824651"/>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kumimoji="1" lang="ja-JP" altLang="en-US" sz="1000" dirty="0">
                <a:solidFill>
                  <a:srgbClr val="FFFFFF"/>
                </a:solidFill>
                <a:latin typeface="メイリオ"/>
                <a:ea typeface="メイリオ"/>
                <a:cs typeface="メイリオ"/>
              </a:rPr>
              <a:t>センサー、</a:t>
            </a:r>
            <a:r>
              <a:rPr kumimoji="1" lang="en-US" altLang="ja-JP" sz="1000" dirty="0">
                <a:solidFill>
                  <a:srgbClr val="FFFFFF"/>
                </a:solidFill>
                <a:latin typeface="メイリオ"/>
                <a:ea typeface="メイリオ"/>
                <a:cs typeface="メイリオ"/>
              </a:rPr>
              <a:t>CPU</a:t>
            </a:r>
            <a:r>
              <a:rPr kumimoji="1" lang="ja-JP" altLang="en-US" sz="1000" dirty="0">
                <a:solidFill>
                  <a:srgbClr val="FFFFFF"/>
                </a:solidFill>
                <a:latin typeface="メイリオ"/>
                <a:ea typeface="メイリオ"/>
                <a:cs typeface="メイリオ"/>
              </a:rPr>
              <a:t>、メモリーなどの小型化・低コスト化</a:t>
            </a:r>
          </a:p>
        </p:txBody>
      </p:sp>
      <p:sp>
        <p:nvSpPr>
          <p:cNvPr id="33" name="正方形/長方形 32"/>
          <p:cNvSpPr/>
          <p:nvPr/>
        </p:nvSpPr>
        <p:spPr>
          <a:xfrm>
            <a:off x="2646169" y="5140360"/>
            <a:ext cx="1871541" cy="824651"/>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00" dirty="0">
                <a:solidFill>
                  <a:srgbClr val="FFFFFF"/>
                </a:solidFill>
                <a:latin typeface="メイリオ"/>
                <a:ea typeface="メイリオ"/>
                <a:cs typeface="メイリオ"/>
              </a:rPr>
              <a:t>ソフトウェアやクラウドの進化とネットワークの低コスト化</a:t>
            </a:r>
          </a:p>
        </p:txBody>
      </p:sp>
      <p:sp>
        <p:nvSpPr>
          <p:cNvPr id="34" name="正方形/長方形 33"/>
          <p:cNvSpPr/>
          <p:nvPr/>
        </p:nvSpPr>
        <p:spPr>
          <a:xfrm>
            <a:off x="4615339" y="5140360"/>
            <a:ext cx="1871541" cy="824651"/>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00" dirty="0">
                <a:solidFill>
                  <a:srgbClr val="FFFFFF"/>
                </a:solidFill>
                <a:latin typeface="メイリオ"/>
                <a:ea typeface="メイリオ"/>
                <a:cs typeface="メイリオ"/>
              </a:rPr>
              <a:t>モデリングやシミュレーションのアルゴリズムの進化とビッグデータ</a:t>
            </a:r>
          </a:p>
        </p:txBody>
      </p:sp>
      <p:sp>
        <p:nvSpPr>
          <p:cNvPr id="35" name="正方形/長方形 34"/>
          <p:cNvSpPr/>
          <p:nvPr/>
        </p:nvSpPr>
        <p:spPr>
          <a:xfrm>
            <a:off x="6555832" y="5140360"/>
            <a:ext cx="1871541" cy="824651"/>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00" dirty="0">
                <a:solidFill>
                  <a:srgbClr val="FFFFFF"/>
                </a:solidFill>
                <a:latin typeface="メイリオ"/>
                <a:ea typeface="メイリオ"/>
                <a:cs typeface="メイリオ"/>
              </a:rPr>
              <a:t>人工知能アルゴリズムの進化</a:t>
            </a:r>
          </a:p>
        </p:txBody>
      </p:sp>
      <p:cxnSp>
        <p:nvCxnSpPr>
          <p:cNvPr id="53" name="直線矢印コネクタ 52"/>
          <p:cNvCxnSpPr>
            <a:stCxn id="28" idx="0"/>
            <a:endCxn id="4" idx="2"/>
          </p:cNvCxnSpPr>
          <p:nvPr/>
        </p:nvCxnSpPr>
        <p:spPr>
          <a:xfrm flipV="1">
            <a:off x="1634505" y="3155725"/>
            <a:ext cx="0" cy="395994"/>
          </a:xfrm>
          <a:prstGeom prst="straightConnector1">
            <a:avLst/>
          </a:prstGeom>
          <a:ln>
            <a:solidFill>
              <a:schemeClr val="accent1">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4" name="直線矢印コネクタ 53"/>
          <p:cNvCxnSpPr>
            <a:stCxn id="29" idx="0"/>
            <a:endCxn id="6" idx="2"/>
          </p:cNvCxnSpPr>
          <p:nvPr/>
        </p:nvCxnSpPr>
        <p:spPr>
          <a:xfrm flipV="1">
            <a:off x="3581940" y="2685674"/>
            <a:ext cx="0" cy="86604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7" name="直線矢印コネクタ 56"/>
          <p:cNvCxnSpPr>
            <a:stCxn id="30" idx="0"/>
            <a:endCxn id="9" idx="2"/>
          </p:cNvCxnSpPr>
          <p:nvPr/>
        </p:nvCxnSpPr>
        <p:spPr>
          <a:xfrm flipV="1">
            <a:off x="5535951" y="2223871"/>
            <a:ext cx="0" cy="1327848"/>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cxnSp>
        <p:nvCxnSpPr>
          <p:cNvPr id="60" name="直線矢印コネクタ 59"/>
          <p:cNvCxnSpPr>
            <a:stCxn id="31" idx="0"/>
            <a:endCxn id="19" idx="2"/>
          </p:cNvCxnSpPr>
          <p:nvPr/>
        </p:nvCxnSpPr>
        <p:spPr>
          <a:xfrm flipH="1" flipV="1">
            <a:off x="7490520" y="1720833"/>
            <a:ext cx="1083" cy="1830886"/>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63" name="テキスト ボックス 62"/>
          <p:cNvSpPr txBox="1"/>
          <p:nvPr/>
        </p:nvSpPr>
        <p:spPr>
          <a:xfrm>
            <a:off x="698734" y="1308508"/>
            <a:ext cx="2646878" cy="461665"/>
          </a:xfrm>
          <a:prstGeom prst="rect">
            <a:avLst/>
          </a:prstGeom>
          <a:noFill/>
        </p:spPr>
        <p:txBody>
          <a:bodyPr wrap="none" rtlCol="0">
            <a:spAutoFit/>
          </a:bodyPr>
          <a:lstStyle/>
          <a:p>
            <a:r>
              <a:rPr kumimoji="1" lang="ja-JP" altLang="en-US" sz="2400" dirty="0">
                <a:solidFill>
                  <a:srgbClr val="0000FF"/>
                </a:solidFill>
                <a:latin typeface="メイリオ"/>
                <a:ea typeface="メイリオ"/>
                <a:cs typeface="メイリオ"/>
              </a:rPr>
              <a:t>製品への組み込み</a:t>
            </a:r>
          </a:p>
        </p:txBody>
      </p:sp>
      <p:pic>
        <p:nvPicPr>
          <p:cNvPr id="65" name="図 64" descr="radio-45967_640.png"/>
          <p:cNvPicPr>
            <a:picLocks noChangeAspect="1"/>
          </p:cNvPicPr>
          <p:nvPr/>
        </p:nvPicPr>
        <p:blipFill>
          <a:blip r:embed="rId3"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297630" y="1786806"/>
            <a:ext cx="673749" cy="7538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019362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bwMode="auto">
          <a:xfrm>
            <a:off x="323528" y="1124744"/>
            <a:ext cx="8496944" cy="1584176"/>
          </a:xfrm>
          <a:prstGeom prst="rect">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effectLst/>
              <a:latin typeface="メイリオ"/>
              <a:ea typeface="メイリオ"/>
              <a:cs typeface="メイリオ"/>
            </a:endParaRPr>
          </a:p>
        </p:txBody>
      </p:sp>
      <p:sp>
        <p:nvSpPr>
          <p:cNvPr id="2" name="タイトル 1"/>
          <p:cNvSpPr>
            <a:spLocks noGrp="1"/>
          </p:cNvSpPr>
          <p:nvPr>
            <p:ph type="title"/>
          </p:nvPr>
        </p:nvSpPr>
        <p:spPr/>
        <p:txBody>
          <a:bodyPr/>
          <a:lstStyle/>
          <a:p>
            <a:r>
              <a:rPr lang="en-US" altLang="ja-JP" dirty="0" err="1"/>
              <a:t>IoT</a:t>
            </a:r>
            <a:r>
              <a:rPr lang="ja-JP" altLang="en-US" dirty="0"/>
              <a:t>の三層構造</a:t>
            </a:r>
            <a:endParaRPr kumimoji="1" lang="ja-JP" altLang="en-US" dirty="0"/>
          </a:p>
        </p:txBody>
      </p:sp>
      <p:sp>
        <p:nvSpPr>
          <p:cNvPr id="4" name="正方形/長方形 3"/>
          <p:cNvSpPr/>
          <p:nvPr/>
        </p:nvSpPr>
        <p:spPr bwMode="auto">
          <a:xfrm>
            <a:off x="323528" y="2996952"/>
            <a:ext cx="4248472" cy="1584176"/>
          </a:xfrm>
          <a:prstGeom prst="rect">
            <a:avLst/>
          </a:prstGeom>
          <a:solidFill>
            <a:srgbClr val="95B3D7"/>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effectLst/>
              <a:latin typeface="メイリオ"/>
              <a:ea typeface="メイリオ"/>
              <a:cs typeface="メイリオ"/>
            </a:endParaRPr>
          </a:p>
        </p:txBody>
      </p:sp>
      <p:sp>
        <p:nvSpPr>
          <p:cNvPr id="5" name="正方形/長方形 4"/>
          <p:cNvSpPr/>
          <p:nvPr/>
        </p:nvSpPr>
        <p:spPr bwMode="auto">
          <a:xfrm>
            <a:off x="323528" y="4869160"/>
            <a:ext cx="8496944" cy="1584176"/>
          </a:xfrm>
          <a:prstGeom prst="rect">
            <a:avLst/>
          </a:prstGeom>
          <a:solidFill>
            <a:schemeClr val="accent6">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effectLst/>
              <a:latin typeface="メイリオ"/>
              <a:ea typeface="メイリオ"/>
              <a:cs typeface="メイリオ"/>
            </a:endParaRPr>
          </a:p>
        </p:txBody>
      </p:sp>
      <p:sp>
        <p:nvSpPr>
          <p:cNvPr id="55" name="テキスト ボックス 54"/>
          <p:cNvSpPr txBox="1"/>
          <p:nvPr/>
        </p:nvSpPr>
        <p:spPr>
          <a:xfrm>
            <a:off x="323528" y="1124744"/>
            <a:ext cx="1980029" cy="246221"/>
          </a:xfrm>
          <a:prstGeom prst="rect">
            <a:avLst/>
          </a:prstGeom>
          <a:noFill/>
        </p:spPr>
        <p:txBody>
          <a:bodyPr wrap="none" rtlCol="0">
            <a:spAutoFit/>
          </a:bodyPr>
          <a:lstStyle/>
          <a:p>
            <a:r>
              <a:rPr kumimoji="1" lang="ja-JP" altLang="en-US" sz="1000" dirty="0">
                <a:solidFill>
                  <a:schemeClr val="bg1"/>
                </a:solidFill>
                <a:latin typeface="メイリオ"/>
                <a:ea typeface="メイリオ"/>
                <a:cs typeface="メイリオ"/>
              </a:rPr>
              <a:t>クラウド</a:t>
            </a:r>
            <a:r>
              <a:rPr lang="ja-JP" altLang="en-US" sz="1000" dirty="0">
                <a:solidFill>
                  <a:schemeClr val="bg1"/>
                </a:solidFill>
                <a:latin typeface="メイリオ"/>
                <a:ea typeface="メイリオ"/>
                <a:cs typeface="メイリオ"/>
              </a:rPr>
              <a:t>・コンピューティング</a:t>
            </a:r>
            <a:endParaRPr kumimoji="1" lang="ja-JP" altLang="en-US" sz="1000" dirty="0">
              <a:solidFill>
                <a:schemeClr val="bg1"/>
              </a:solidFill>
              <a:latin typeface="メイリオ"/>
              <a:ea typeface="メイリオ"/>
              <a:cs typeface="メイリオ"/>
            </a:endParaRPr>
          </a:p>
        </p:txBody>
      </p:sp>
      <p:sp>
        <p:nvSpPr>
          <p:cNvPr id="56" name="テキスト ボックス 55"/>
          <p:cNvSpPr txBox="1"/>
          <p:nvPr/>
        </p:nvSpPr>
        <p:spPr>
          <a:xfrm>
            <a:off x="323528" y="2996952"/>
            <a:ext cx="1851789" cy="400110"/>
          </a:xfrm>
          <a:prstGeom prst="rect">
            <a:avLst/>
          </a:prstGeom>
          <a:noFill/>
        </p:spPr>
        <p:txBody>
          <a:bodyPr wrap="none" rtlCol="0">
            <a:spAutoFit/>
          </a:bodyPr>
          <a:lstStyle/>
          <a:p>
            <a:r>
              <a:rPr lang="ja-JP" altLang="en-US" sz="1000" dirty="0">
                <a:solidFill>
                  <a:schemeClr val="bg1"/>
                </a:solidFill>
                <a:latin typeface="メイリオ"/>
                <a:ea typeface="メイリオ"/>
                <a:cs typeface="メイリオ"/>
              </a:rPr>
              <a:t>エッジ・コンピューティング</a:t>
            </a:r>
            <a:endParaRPr lang="en-US" altLang="ja-JP" sz="1000" dirty="0">
              <a:solidFill>
                <a:schemeClr val="bg1"/>
              </a:solidFill>
              <a:latin typeface="メイリオ"/>
              <a:ea typeface="メイリオ"/>
              <a:cs typeface="メイリオ"/>
            </a:endParaRPr>
          </a:p>
          <a:p>
            <a:r>
              <a:rPr lang="ja-JP" altLang="en-US" sz="1000" dirty="0">
                <a:solidFill>
                  <a:schemeClr val="bg1"/>
                </a:solidFill>
                <a:latin typeface="メイリオ"/>
                <a:ea typeface="メイリオ"/>
                <a:cs typeface="メイリオ"/>
              </a:rPr>
              <a:t>フォグ・コンピューティング</a:t>
            </a:r>
            <a:endParaRPr lang="en-US" altLang="ja-JP" sz="1000" dirty="0">
              <a:solidFill>
                <a:schemeClr val="bg1"/>
              </a:solidFill>
              <a:latin typeface="メイリオ"/>
              <a:ea typeface="メイリオ"/>
              <a:cs typeface="メイリオ"/>
            </a:endParaRPr>
          </a:p>
        </p:txBody>
      </p:sp>
      <p:sp>
        <p:nvSpPr>
          <p:cNvPr id="57" name="テキスト ボックス 56"/>
          <p:cNvSpPr txBox="1"/>
          <p:nvPr/>
        </p:nvSpPr>
        <p:spPr>
          <a:xfrm>
            <a:off x="323528" y="4869160"/>
            <a:ext cx="697627" cy="246221"/>
          </a:xfrm>
          <a:prstGeom prst="rect">
            <a:avLst/>
          </a:prstGeom>
          <a:noFill/>
        </p:spPr>
        <p:txBody>
          <a:bodyPr wrap="none" rtlCol="0">
            <a:spAutoFit/>
          </a:bodyPr>
          <a:lstStyle/>
          <a:p>
            <a:r>
              <a:rPr lang="ja-JP" altLang="en-US" sz="1000" dirty="0">
                <a:solidFill>
                  <a:srgbClr val="0000FF"/>
                </a:solidFill>
                <a:latin typeface="メイリオ"/>
                <a:ea typeface="メイリオ"/>
                <a:cs typeface="メイリオ"/>
              </a:rPr>
              <a:t>デバイス</a:t>
            </a:r>
            <a:endParaRPr lang="en-US" altLang="ja-JP" sz="1000" dirty="0">
              <a:solidFill>
                <a:srgbClr val="0000FF"/>
              </a:solidFill>
              <a:latin typeface="メイリオ"/>
              <a:ea typeface="メイリオ"/>
              <a:cs typeface="メイリオ"/>
            </a:endParaRPr>
          </a:p>
        </p:txBody>
      </p:sp>
      <p:sp>
        <p:nvSpPr>
          <p:cNvPr id="58" name="テキスト ボックス 57"/>
          <p:cNvSpPr txBox="1"/>
          <p:nvPr/>
        </p:nvSpPr>
        <p:spPr>
          <a:xfrm>
            <a:off x="467544" y="1556792"/>
            <a:ext cx="1467068" cy="707886"/>
          </a:xfrm>
          <a:prstGeom prst="rect">
            <a:avLst/>
          </a:prstGeom>
          <a:noFill/>
        </p:spPr>
        <p:txBody>
          <a:bodyPr wrap="none" rtlCol="0">
            <a:spAutoFit/>
          </a:bodyPr>
          <a:lstStyle/>
          <a:p>
            <a:r>
              <a:rPr kumimoji="1" lang="ja-JP" altLang="en-US" sz="2000" dirty="0">
                <a:solidFill>
                  <a:schemeClr val="bg1"/>
                </a:solidFill>
                <a:latin typeface="メイリオ"/>
                <a:ea typeface="メイリオ"/>
                <a:cs typeface="メイリオ"/>
              </a:rPr>
              <a:t>データ活用</a:t>
            </a:r>
            <a:endParaRPr kumimoji="1" lang="en-US" altLang="ja-JP" sz="2000" dirty="0">
              <a:solidFill>
                <a:schemeClr val="bg1"/>
              </a:solidFill>
              <a:latin typeface="メイリオ"/>
              <a:ea typeface="メイリオ"/>
              <a:cs typeface="メイリオ"/>
            </a:endParaRPr>
          </a:p>
          <a:p>
            <a:r>
              <a:rPr kumimoji="1" lang="ja-JP" altLang="en-US" sz="2000" dirty="0">
                <a:solidFill>
                  <a:schemeClr val="bg1"/>
                </a:solidFill>
                <a:latin typeface="メイリオ"/>
                <a:ea typeface="メイリオ"/>
                <a:cs typeface="メイリオ"/>
              </a:rPr>
              <a:t>と</a:t>
            </a:r>
            <a:r>
              <a:rPr lang="ja-JP" altLang="en-US" sz="2000" dirty="0">
                <a:solidFill>
                  <a:schemeClr val="bg1"/>
                </a:solidFill>
                <a:latin typeface="メイリオ"/>
                <a:ea typeface="メイリオ"/>
                <a:cs typeface="メイリオ"/>
              </a:rPr>
              <a:t>機能</a:t>
            </a:r>
            <a:r>
              <a:rPr kumimoji="1" lang="ja-JP" altLang="en-US" sz="2000" dirty="0">
                <a:solidFill>
                  <a:schemeClr val="bg1"/>
                </a:solidFill>
                <a:latin typeface="メイリオ"/>
                <a:ea typeface="メイリオ"/>
                <a:cs typeface="メイリオ"/>
              </a:rPr>
              <a:t>連携</a:t>
            </a:r>
          </a:p>
        </p:txBody>
      </p:sp>
      <p:sp>
        <p:nvSpPr>
          <p:cNvPr id="59" name="テキスト ボックス 58"/>
          <p:cNvSpPr txBox="1"/>
          <p:nvPr/>
        </p:nvSpPr>
        <p:spPr>
          <a:xfrm>
            <a:off x="467544" y="3501008"/>
            <a:ext cx="1467068" cy="707886"/>
          </a:xfrm>
          <a:prstGeom prst="rect">
            <a:avLst/>
          </a:prstGeom>
          <a:noFill/>
        </p:spPr>
        <p:txBody>
          <a:bodyPr wrap="none" rtlCol="0">
            <a:spAutoFit/>
          </a:bodyPr>
          <a:lstStyle/>
          <a:p>
            <a:r>
              <a:rPr lang="ja-JP" altLang="en-US" sz="2000" dirty="0">
                <a:solidFill>
                  <a:schemeClr val="bg1"/>
                </a:solidFill>
                <a:latin typeface="メイリオ"/>
                <a:ea typeface="メイリオ"/>
                <a:cs typeface="メイリオ"/>
              </a:rPr>
              <a:t>データ集約</a:t>
            </a:r>
            <a:endParaRPr lang="en-US" altLang="ja-JP" sz="2000" dirty="0">
              <a:solidFill>
                <a:schemeClr val="bg1"/>
              </a:solidFill>
              <a:latin typeface="メイリオ"/>
              <a:ea typeface="メイリオ"/>
              <a:cs typeface="メイリオ"/>
            </a:endParaRPr>
          </a:p>
          <a:p>
            <a:r>
              <a:rPr lang="ja-JP" altLang="en-US" sz="2000" dirty="0">
                <a:solidFill>
                  <a:schemeClr val="bg1"/>
                </a:solidFill>
                <a:latin typeface="メイリオ"/>
                <a:ea typeface="メイリオ"/>
                <a:cs typeface="メイリオ"/>
              </a:rPr>
              <a:t>と高速応答</a:t>
            </a:r>
            <a:endParaRPr kumimoji="1" lang="ja-JP" altLang="en-US" sz="2000" dirty="0">
              <a:solidFill>
                <a:schemeClr val="bg1"/>
              </a:solidFill>
              <a:latin typeface="メイリオ"/>
              <a:ea typeface="メイリオ"/>
              <a:cs typeface="メイリオ"/>
            </a:endParaRPr>
          </a:p>
        </p:txBody>
      </p:sp>
      <p:sp>
        <p:nvSpPr>
          <p:cNvPr id="60" name="テキスト ボックス 59"/>
          <p:cNvSpPr txBox="1"/>
          <p:nvPr/>
        </p:nvSpPr>
        <p:spPr>
          <a:xfrm>
            <a:off x="467544" y="5301208"/>
            <a:ext cx="1467068" cy="707886"/>
          </a:xfrm>
          <a:prstGeom prst="rect">
            <a:avLst/>
          </a:prstGeom>
          <a:noFill/>
        </p:spPr>
        <p:txBody>
          <a:bodyPr wrap="none" rtlCol="0">
            <a:spAutoFit/>
          </a:bodyPr>
          <a:lstStyle/>
          <a:p>
            <a:r>
              <a:rPr lang="ja-JP" altLang="en-US" sz="2000" dirty="0">
                <a:solidFill>
                  <a:srgbClr val="0000FF"/>
                </a:solidFill>
                <a:latin typeface="メイリオ"/>
                <a:ea typeface="メイリオ"/>
                <a:cs typeface="メイリオ"/>
              </a:rPr>
              <a:t>データ収集</a:t>
            </a:r>
            <a:endParaRPr lang="en-US" altLang="ja-JP" sz="2000" dirty="0">
              <a:solidFill>
                <a:srgbClr val="0000FF"/>
              </a:solidFill>
              <a:latin typeface="メイリオ"/>
              <a:ea typeface="メイリオ"/>
              <a:cs typeface="メイリオ"/>
            </a:endParaRPr>
          </a:p>
          <a:p>
            <a:r>
              <a:rPr lang="ja-JP" altLang="en-US" sz="2000" dirty="0">
                <a:solidFill>
                  <a:srgbClr val="0000FF"/>
                </a:solidFill>
                <a:latin typeface="メイリオ"/>
                <a:ea typeface="メイリオ"/>
                <a:cs typeface="メイリオ"/>
              </a:rPr>
              <a:t>と遠隔送信</a:t>
            </a:r>
            <a:endParaRPr kumimoji="1" lang="ja-JP" altLang="en-US" sz="2000" dirty="0">
              <a:solidFill>
                <a:srgbClr val="0000FF"/>
              </a:solidFill>
              <a:latin typeface="メイリオ"/>
              <a:ea typeface="メイリオ"/>
              <a:cs typeface="メイリオ"/>
            </a:endParaRPr>
          </a:p>
        </p:txBody>
      </p:sp>
      <p:sp>
        <p:nvSpPr>
          <p:cNvPr id="23" name="上下矢印 22"/>
          <p:cNvSpPr/>
          <p:nvPr/>
        </p:nvSpPr>
        <p:spPr>
          <a:xfrm>
            <a:off x="7415857" y="2533010"/>
            <a:ext cx="500162" cy="2459260"/>
          </a:xfrm>
          <a:prstGeom prst="upDown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フローチャート: 磁気ディスク 87"/>
          <p:cNvSpPr/>
          <p:nvPr/>
        </p:nvSpPr>
        <p:spPr>
          <a:xfrm>
            <a:off x="6423870" y="2053939"/>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178" name="図形グループ 177"/>
          <p:cNvGrpSpPr/>
          <p:nvPr/>
        </p:nvGrpSpPr>
        <p:grpSpPr>
          <a:xfrm>
            <a:off x="3779912" y="1491754"/>
            <a:ext cx="317500" cy="157483"/>
            <a:chOff x="6769100" y="1390650"/>
            <a:chExt cx="317500" cy="157483"/>
          </a:xfrm>
        </p:grpSpPr>
        <p:sp>
          <p:nvSpPr>
            <p:cNvPr id="179" name="正方形/長方形 17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0" name="円/楕円 17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81" name="直線コネクタ 180"/>
            <p:cNvCxnSpPr>
              <a:stCxn id="256" idx="6"/>
              <a:endCxn id="25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82" name="図形グループ 181"/>
          <p:cNvGrpSpPr/>
          <p:nvPr/>
        </p:nvGrpSpPr>
        <p:grpSpPr>
          <a:xfrm>
            <a:off x="3779912" y="1685216"/>
            <a:ext cx="317500" cy="157483"/>
            <a:chOff x="6769100" y="1390650"/>
            <a:chExt cx="317500" cy="157483"/>
          </a:xfrm>
        </p:grpSpPr>
        <p:sp>
          <p:nvSpPr>
            <p:cNvPr id="183" name="正方形/長方形 18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4" name="円/楕円 18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85" name="直線コネクタ 184"/>
            <p:cNvCxnSpPr>
              <a:stCxn id="260" idx="6"/>
              <a:endCxn id="25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86" name="図形グループ 185"/>
          <p:cNvGrpSpPr/>
          <p:nvPr/>
        </p:nvGrpSpPr>
        <p:grpSpPr>
          <a:xfrm>
            <a:off x="3779912" y="1866809"/>
            <a:ext cx="317500" cy="157483"/>
            <a:chOff x="6769100" y="1390650"/>
            <a:chExt cx="317500" cy="157483"/>
          </a:xfrm>
        </p:grpSpPr>
        <p:sp>
          <p:nvSpPr>
            <p:cNvPr id="187" name="正方形/長方形 18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8" name="円/楕円 18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89" name="直線コネクタ 188"/>
            <p:cNvCxnSpPr>
              <a:stCxn id="264" idx="6"/>
              <a:endCxn id="26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90" name="図形グループ 189"/>
          <p:cNvGrpSpPr/>
          <p:nvPr/>
        </p:nvGrpSpPr>
        <p:grpSpPr>
          <a:xfrm>
            <a:off x="3779912" y="2225812"/>
            <a:ext cx="317500" cy="157483"/>
            <a:chOff x="6769100" y="1390650"/>
            <a:chExt cx="317500" cy="157483"/>
          </a:xfrm>
        </p:grpSpPr>
        <p:sp>
          <p:nvSpPr>
            <p:cNvPr id="191" name="正方形/長方形 19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2" name="円/楕円 19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93" name="直線コネクタ 192"/>
            <p:cNvCxnSpPr>
              <a:stCxn id="268" idx="6"/>
              <a:endCxn id="26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94" name="図形グループ 193"/>
          <p:cNvGrpSpPr/>
          <p:nvPr/>
        </p:nvGrpSpPr>
        <p:grpSpPr>
          <a:xfrm>
            <a:off x="3779912" y="2042497"/>
            <a:ext cx="317500" cy="157483"/>
            <a:chOff x="6769100" y="1390650"/>
            <a:chExt cx="317500" cy="157483"/>
          </a:xfrm>
        </p:grpSpPr>
        <p:sp>
          <p:nvSpPr>
            <p:cNvPr id="195" name="正方形/長方形 19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6" name="円/楕円 19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97" name="直線コネクタ 196"/>
            <p:cNvCxnSpPr>
              <a:stCxn id="272" idx="6"/>
              <a:endCxn id="2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98" name="図形グループ 197"/>
          <p:cNvGrpSpPr/>
          <p:nvPr/>
        </p:nvGrpSpPr>
        <p:grpSpPr>
          <a:xfrm>
            <a:off x="4154562" y="1494295"/>
            <a:ext cx="317500" cy="157483"/>
            <a:chOff x="6769100" y="1390650"/>
            <a:chExt cx="317500" cy="157483"/>
          </a:xfrm>
        </p:grpSpPr>
        <p:sp>
          <p:nvSpPr>
            <p:cNvPr id="199" name="正方形/長方形 19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0" name="円/楕円 19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1" name="直線コネクタ 200"/>
            <p:cNvCxnSpPr>
              <a:stCxn id="276" idx="6"/>
              <a:endCxn id="27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02" name="図形グループ 201"/>
          <p:cNvGrpSpPr/>
          <p:nvPr/>
        </p:nvGrpSpPr>
        <p:grpSpPr>
          <a:xfrm>
            <a:off x="4154562" y="1687757"/>
            <a:ext cx="317500" cy="157483"/>
            <a:chOff x="6769100" y="1390650"/>
            <a:chExt cx="317500" cy="157483"/>
          </a:xfrm>
        </p:grpSpPr>
        <p:sp>
          <p:nvSpPr>
            <p:cNvPr id="203" name="正方形/長方形 20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4" name="円/楕円 20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5" name="直線コネクタ 204"/>
            <p:cNvCxnSpPr>
              <a:stCxn id="280" idx="6"/>
              <a:endCxn id="27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06" name="図形グループ 205"/>
          <p:cNvGrpSpPr/>
          <p:nvPr/>
        </p:nvGrpSpPr>
        <p:grpSpPr>
          <a:xfrm>
            <a:off x="4154562" y="1869350"/>
            <a:ext cx="317500" cy="157483"/>
            <a:chOff x="6769100" y="1390650"/>
            <a:chExt cx="317500" cy="157483"/>
          </a:xfrm>
        </p:grpSpPr>
        <p:sp>
          <p:nvSpPr>
            <p:cNvPr id="207" name="正方形/長方形 20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8" name="円/楕円 20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9" name="直線コネクタ 208"/>
            <p:cNvCxnSpPr>
              <a:stCxn id="284" idx="6"/>
              <a:endCxn id="28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10" name="図形グループ 209"/>
          <p:cNvGrpSpPr/>
          <p:nvPr/>
        </p:nvGrpSpPr>
        <p:grpSpPr>
          <a:xfrm>
            <a:off x="4154562" y="2228353"/>
            <a:ext cx="317500" cy="157483"/>
            <a:chOff x="6769100" y="1390650"/>
            <a:chExt cx="317500" cy="157483"/>
          </a:xfrm>
        </p:grpSpPr>
        <p:sp>
          <p:nvSpPr>
            <p:cNvPr id="211" name="正方形/長方形 21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2" name="円/楕円 21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13" name="直線コネクタ 212"/>
            <p:cNvCxnSpPr>
              <a:stCxn id="288" idx="6"/>
              <a:endCxn id="28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14" name="図形グループ 213"/>
          <p:cNvGrpSpPr/>
          <p:nvPr/>
        </p:nvGrpSpPr>
        <p:grpSpPr>
          <a:xfrm>
            <a:off x="4154562" y="2045038"/>
            <a:ext cx="317500" cy="157483"/>
            <a:chOff x="6769100" y="1390650"/>
            <a:chExt cx="317500" cy="157483"/>
          </a:xfrm>
        </p:grpSpPr>
        <p:sp>
          <p:nvSpPr>
            <p:cNvPr id="215" name="正方形/長方形 21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6" name="円/楕円 21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17" name="直線コネクタ 216"/>
            <p:cNvCxnSpPr>
              <a:stCxn id="292" idx="6"/>
              <a:endCxn id="29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18" name="図形グループ 217"/>
          <p:cNvGrpSpPr/>
          <p:nvPr/>
        </p:nvGrpSpPr>
        <p:grpSpPr>
          <a:xfrm>
            <a:off x="4519968" y="1494295"/>
            <a:ext cx="317500" cy="157483"/>
            <a:chOff x="6769100" y="1390650"/>
            <a:chExt cx="317500" cy="157483"/>
          </a:xfrm>
        </p:grpSpPr>
        <p:sp>
          <p:nvSpPr>
            <p:cNvPr id="219" name="正方形/長方形 21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0" name="円/楕円 21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21" name="直線コネクタ 220"/>
            <p:cNvCxnSpPr>
              <a:stCxn id="296" idx="6"/>
              <a:endCxn id="29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22" name="図形グループ 221"/>
          <p:cNvGrpSpPr/>
          <p:nvPr/>
        </p:nvGrpSpPr>
        <p:grpSpPr>
          <a:xfrm>
            <a:off x="4519968" y="1687757"/>
            <a:ext cx="317500" cy="157483"/>
            <a:chOff x="6769100" y="1390650"/>
            <a:chExt cx="317500" cy="157483"/>
          </a:xfrm>
        </p:grpSpPr>
        <p:sp>
          <p:nvSpPr>
            <p:cNvPr id="223" name="正方形/長方形 22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4" name="円/楕円 22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25" name="直線コネクタ 224"/>
            <p:cNvCxnSpPr>
              <a:stCxn id="300" idx="6"/>
              <a:endCxn id="29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26" name="図形グループ 225"/>
          <p:cNvGrpSpPr/>
          <p:nvPr/>
        </p:nvGrpSpPr>
        <p:grpSpPr>
          <a:xfrm>
            <a:off x="4519968" y="1869350"/>
            <a:ext cx="317500" cy="157483"/>
            <a:chOff x="6769100" y="1390650"/>
            <a:chExt cx="317500" cy="157483"/>
          </a:xfrm>
        </p:grpSpPr>
        <p:sp>
          <p:nvSpPr>
            <p:cNvPr id="227" name="正方形/長方形 22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8" name="円/楕円 22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29" name="直線コネクタ 228"/>
            <p:cNvCxnSpPr>
              <a:stCxn id="304" idx="6"/>
              <a:endCxn id="30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30" name="図形グループ 229"/>
          <p:cNvGrpSpPr/>
          <p:nvPr/>
        </p:nvGrpSpPr>
        <p:grpSpPr>
          <a:xfrm>
            <a:off x="4519968" y="2228353"/>
            <a:ext cx="317500" cy="157483"/>
            <a:chOff x="6769100" y="1390650"/>
            <a:chExt cx="317500" cy="157483"/>
          </a:xfrm>
        </p:grpSpPr>
        <p:sp>
          <p:nvSpPr>
            <p:cNvPr id="231" name="正方形/長方形 23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2" name="円/楕円 23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33" name="直線コネクタ 232"/>
            <p:cNvCxnSpPr>
              <a:stCxn id="308" idx="6"/>
              <a:endCxn id="30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34" name="図形グループ 233"/>
          <p:cNvGrpSpPr/>
          <p:nvPr/>
        </p:nvGrpSpPr>
        <p:grpSpPr>
          <a:xfrm>
            <a:off x="4519968" y="2045038"/>
            <a:ext cx="317500" cy="157483"/>
            <a:chOff x="6769100" y="1390650"/>
            <a:chExt cx="317500" cy="157483"/>
          </a:xfrm>
        </p:grpSpPr>
        <p:sp>
          <p:nvSpPr>
            <p:cNvPr id="235" name="正方形/長方形 23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6" name="円/楕円 23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37" name="直線コネクタ 236"/>
            <p:cNvCxnSpPr>
              <a:stCxn id="312" idx="6"/>
              <a:endCxn id="31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38" name="図形グループ 237"/>
          <p:cNvGrpSpPr/>
          <p:nvPr/>
        </p:nvGrpSpPr>
        <p:grpSpPr>
          <a:xfrm>
            <a:off x="4890222" y="1496836"/>
            <a:ext cx="317500" cy="157483"/>
            <a:chOff x="6769100" y="1390650"/>
            <a:chExt cx="317500" cy="157483"/>
          </a:xfrm>
        </p:grpSpPr>
        <p:sp>
          <p:nvSpPr>
            <p:cNvPr id="239" name="正方形/長方形 23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0" name="円/楕円 23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1" name="直線コネクタ 240"/>
            <p:cNvCxnSpPr>
              <a:stCxn id="316" idx="6"/>
              <a:endCxn id="31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42" name="図形グループ 241"/>
          <p:cNvGrpSpPr/>
          <p:nvPr/>
        </p:nvGrpSpPr>
        <p:grpSpPr>
          <a:xfrm>
            <a:off x="4890222" y="1690298"/>
            <a:ext cx="317500" cy="157483"/>
            <a:chOff x="6769100" y="1390650"/>
            <a:chExt cx="317500" cy="157483"/>
          </a:xfrm>
        </p:grpSpPr>
        <p:sp>
          <p:nvSpPr>
            <p:cNvPr id="243" name="正方形/長方形 24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4" name="円/楕円 24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5" name="直線コネクタ 244"/>
            <p:cNvCxnSpPr>
              <a:stCxn id="320" idx="6"/>
              <a:endCxn id="31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46" name="図形グループ 245"/>
          <p:cNvGrpSpPr/>
          <p:nvPr/>
        </p:nvGrpSpPr>
        <p:grpSpPr>
          <a:xfrm>
            <a:off x="4890222" y="1871891"/>
            <a:ext cx="317500" cy="157483"/>
            <a:chOff x="6769100" y="1390650"/>
            <a:chExt cx="317500" cy="157483"/>
          </a:xfrm>
        </p:grpSpPr>
        <p:sp>
          <p:nvSpPr>
            <p:cNvPr id="247" name="正方形/長方形 24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8" name="円/楕円 24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9" name="直線コネクタ 248"/>
            <p:cNvCxnSpPr>
              <a:stCxn id="324" idx="6"/>
              <a:endCxn id="32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50" name="図形グループ 249"/>
          <p:cNvGrpSpPr/>
          <p:nvPr/>
        </p:nvGrpSpPr>
        <p:grpSpPr>
          <a:xfrm>
            <a:off x="4890222" y="2230894"/>
            <a:ext cx="317500" cy="157483"/>
            <a:chOff x="6769100" y="1390650"/>
            <a:chExt cx="317500" cy="157483"/>
          </a:xfrm>
        </p:grpSpPr>
        <p:sp>
          <p:nvSpPr>
            <p:cNvPr id="251" name="正方形/長方形 25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2" name="円/楕円 25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53" name="直線コネクタ 252"/>
            <p:cNvCxnSpPr>
              <a:stCxn id="328" idx="6"/>
              <a:endCxn id="32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54" name="図形グループ 253"/>
          <p:cNvGrpSpPr/>
          <p:nvPr/>
        </p:nvGrpSpPr>
        <p:grpSpPr>
          <a:xfrm>
            <a:off x="4890222" y="2047579"/>
            <a:ext cx="317500" cy="157483"/>
            <a:chOff x="6769100" y="1390650"/>
            <a:chExt cx="317500" cy="157483"/>
          </a:xfrm>
        </p:grpSpPr>
        <p:sp>
          <p:nvSpPr>
            <p:cNvPr id="255" name="正方形/長方形 25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6" name="円/楕円 25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57" name="直線コネクタ 256"/>
            <p:cNvCxnSpPr>
              <a:endCxn id="33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58" name="図形グループ 257"/>
          <p:cNvGrpSpPr/>
          <p:nvPr/>
        </p:nvGrpSpPr>
        <p:grpSpPr>
          <a:xfrm>
            <a:off x="5264872" y="1499377"/>
            <a:ext cx="317500" cy="157483"/>
            <a:chOff x="6769100" y="1390650"/>
            <a:chExt cx="317500" cy="157483"/>
          </a:xfrm>
        </p:grpSpPr>
        <p:sp>
          <p:nvSpPr>
            <p:cNvPr id="259" name="正方形/長方形 25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0" name="円/楕円 25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61" name="直線コネクタ 260"/>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62" name="図形グループ 261"/>
          <p:cNvGrpSpPr/>
          <p:nvPr/>
        </p:nvGrpSpPr>
        <p:grpSpPr>
          <a:xfrm>
            <a:off x="5264872" y="1692839"/>
            <a:ext cx="317500" cy="157483"/>
            <a:chOff x="6769100" y="1390650"/>
            <a:chExt cx="317500" cy="157483"/>
          </a:xfrm>
        </p:grpSpPr>
        <p:sp>
          <p:nvSpPr>
            <p:cNvPr id="263" name="正方形/長方形 26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4" name="円/楕円 26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65" name="直線コネクタ 26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66" name="図形グループ 265"/>
          <p:cNvGrpSpPr/>
          <p:nvPr/>
        </p:nvGrpSpPr>
        <p:grpSpPr>
          <a:xfrm>
            <a:off x="5264872" y="1874432"/>
            <a:ext cx="317500" cy="157483"/>
            <a:chOff x="6769100" y="1390650"/>
            <a:chExt cx="317500" cy="157483"/>
          </a:xfrm>
        </p:grpSpPr>
        <p:sp>
          <p:nvSpPr>
            <p:cNvPr id="267" name="正方形/長方形 26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8" name="円/楕円 26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69" name="直線コネクタ 26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70" name="図形グループ 269"/>
          <p:cNvGrpSpPr/>
          <p:nvPr/>
        </p:nvGrpSpPr>
        <p:grpSpPr>
          <a:xfrm>
            <a:off x="5264872" y="2233435"/>
            <a:ext cx="317500" cy="157483"/>
            <a:chOff x="6769100" y="1390650"/>
            <a:chExt cx="317500" cy="157483"/>
          </a:xfrm>
        </p:grpSpPr>
        <p:sp>
          <p:nvSpPr>
            <p:cNvPr id="271" name="正方形/長方形 2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2" name="円/楕円 2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73" name="直線コネクタ 27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74" name="図形グループ 273"/>
          <p:cNvGrpSpPr/>
          <p:nvPr/>
        </p:nvGrpSpPr>
        <p:grpSpPr>
          <a:xfrm>
            <a:off x="5264872" y="2050120"/>
            <a:ext cx="317500" cy="157483"/>
            <a:chOff x="6769100" y="1390650"/>
            <a:chExt cx="317500" cy="157483"/>
          </a:xfrm>
        </p:grpSpPr>
        <p:sp>
          <p:nvSpPr>
            <p:cNvPr id="275" name="正方形/長方形 27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6" name="円/楕円 27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77" name="直線コネクタ 276"/>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78" name="図形グループ 277"/>
          <p:cNvGrpSpPr/>
          <p:nvPr/>
        </p:nvGrpSpPr>
        <p:grpSpPr>
          <a:xfrm>
            <a:off x="5618518" y="1496836"/>
            <a:ext cx="317500" cy="157483"/>
            <a:chOff x="6769100" y="1390650"/>
            <a:chExt cx="317500" cy="157483"/>
          </a:xfrm>
        </p:grpSpPr>
        <p:sp>
          <p:nvSpPr>
            <p:cNvPr id="279" name="正方形/長方形 27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0" name="円/楕円 27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81" name="直線コネクタ 280"/>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82" name="図形グループ 281"/>
          <p:cNvGrpSpPr/>
          <p:nvPr/>
        </p:nvGrpSpPr>
        <p:grpSpPr>
          <a:xfrm>
            <a:off x="5618518" y="1690298"/>
            <a:ext cx="317500" cy="157483"/>
            <a:chOff x="6769100" y="1390650"/>
            <a:chExt cx="317500" cy="157483"/>
          </a:xfrm>
        </p:grpSpPr>
        <p:sp>
          <p:nvSpPr>
            <p:cNvPr id="283" name="正方形/長方形 28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4" name="円/楕円 28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85" name="直線コネクタ 28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86" name="図形グループ 285"/>
          <p:cNvGrpSpPr/>
          <p:nvPr/>
        </p:nvGrpSpPr>
        <p:grpSpPr>
          <a:xfrm>
            <a:off x="5618518" y="1871891"/>
            <a:ext cx="317500" cy="157483"/>
            <a:chOff x="6769100" y="1390650"/>
            <a:chExt cx="317500" cy="157483"/>
          </a:xfrm>
        </p:grpSpPr>
        <p:sp>
          <p:nvSpPr>
            <p:cNvPr id="287" name="正方形/長方形 28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8" name="円/楕円 28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89" name="直線コネクタ 28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90" name="図形グループ 289"/>
          <p:cNvGrpSpPr/>
          <p:nvPr/>
        </p:nvGrpSpPr>
        <p:grpSpPr>
          <a:xfrm>
            <a:off x="5618518" y="2230894"/>
            <a:ext cx="317500" cy="157483"/>
            <a:chOff x="6769100" y="1390650"/>
            <a:chExt cx="317500" cy="157483"/>
          </a:xfrm>
        </p:grpSpPr>
        <p:sp>
          <p:nvSpPr>
            <p:cNvPr id="291" name="正方形/長方形 29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2" name="円/楕円 29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93" name="直線コネクタ 29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94" name="図形グループ 293"/>
          <p:cNvGrpSpPr/>
          <p:nvPr/>
        </p:nvGrpSpPr>
        <p:grpSpPr>
          <a:xfrm>
            <a:off x="5618518" y="2047579"/>
            <a:ext cx="317500" cy="157483"/>
            <a:chOff x="6769100" y="1390650"/>
            <a:chExt cx="317500" cy="157483"/>
          </a:xfrm>
        </p:grpSpPr>
        <p:sp>
          <p:nvSpPr>
            <p:cNvPr id="295" name="正方形/長方形 29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6" name="円/楕円 29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97" name="直線コネクタ 296"/>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98" name="図形グループ 297"/>
          <p:cNvGrpSpPr/>
          <p:nvPr/>
        </p:nvGrpSpPr>
        <p:grpSpPr>
          <a:xfrm>
            <a:off x="5993168" y="1499377"/>
            <a:ext cx="317500" cy="157483"/>
            <a:chOff x="6769100" y="1390650"/>
            <a:chExt cx="317500" cy="157483"/>
          </a:xfrm>
        </p:grpSpPr>
        <p:sp>
          <p:nvSpPr>
            <p:cNvPr id="299" name="正方形/長方形 29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0" name="円/楕円 29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01" name="直線コネクタ 300"/>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02" name="図形グループ 301"/>
          <p:cNvGrpSpPr/>
          <p:nvPr/>
        </p:nvGrpSpPr>
        <p:grpSpPr>
          <a:xfrm>
            <a:off x="5993168" y="1692839"/>
            <a:ext cx="317500" cy="157483"/>
            <a:chOff x="6769100" y="1390650"/>
            <a:chExt cx="317500" cy="157483"/>
          </a:xfrm>
        </p:grpSpPr>
        <p:sp>
          <p:nvSpPr>
            <p:cNvPr id="303" name="正方形/長方形 30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4" name="円/楕円 30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05" name="直線コネクタ 30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06" name="図形グループ 305"/>
          <p:cNvGrpSpPr/>
          <p:nvPr/>
        </p:nvGrpSpPr>
        <p:grpSpPr>
          <a:xfrm>
            <a:off x="5993168" y="1874432"/>
            <a:ext cx="317500" cy="157483"/>
            <a:chOff x="6769100" y="1390650"/>
            <a:chExt cx="317500" cy="157483"/>
          </a:xfrm>
        </p:grpSpPr>
        <p:sp>
          <p:nvSpPr>
            <p:cNvPr id="307" name="正方形/長方形 30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8" name="円/楕円 30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09" name="直線コネクタ 30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10" name="図形グループ 309"/>
          <p:cNvGrpSpPr/>
          <p:nvPr/>
        </p:nvGrpSpPr>
        <p:grpSpPr>
          <a:xfrm>
            <a:off x="5993168" y="2233435"/>
            <a:ext cx="317500" cy="157483"/>
            <a:chOff x="6769100" y="1390650"/>
            <a:chExt cx="317500" cy="157483"/>
          </a:xfrm>
        </p:grpSpPr>
        <p:sp>
          <p:nvSpPr>
            <p:cNvPr id="311" name="正方形/長方形 31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2" name="円/楕円 31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13" name="直線コネクタ 31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14" name="図形グループ 313"/>
          <p:cNvGrpSpPr/>
          <p:nvPr/>
        </p:nvGrpSpPr>
        <p:grpSpPr>
          <a:xfrm>
            <a:off x="5993168" y="2050120"/>
            <a:ext cx="317500" cy="157483"/>
            <a:chOff x="6769100" y="1390650"/>
            <a:chExt cx="317500" cy="157483"/>
          </a:xfrm>
        </p:grpSpPr>
        <p:sp>
          <p:nvSpPr>
            <p:cNvPr id="315" name="正方形/長方形 31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6" name="円/楕円 31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17" name="直線コネクタ 316"/>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318" name="フローチャート: 磁気ディスク 317"/>
          <p:cNvSpPr/>
          <p:nvPr/>
        </p:nvSpPr>
        <p:spPr>
          <a:xfrm>
            <a:off x="6423870" y="1777496"/>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19" name="フローチャート: 磁気ディスク 318"/>
          <p:cNvSpPr/>
          <p:nvPr/>
        </p:nvSpPr>
        <p:spPr>
          <a:xfrm>
            <a:off x="6423870" y="1510802"/>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0" name="フローチャート: 磁気ディスク 319"/>
          <p:cNvSpPr/>
          <p:nvPr/>
        </p:nvSpPr>
        <p:spPr>
          <a:xfrm>
            <a:off x="6844729" y="2053939"/>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1" name="フローチャート: 磁気ディスク 320"/>
          <p:cNvSpPr/>
          <p:nvPr/>
        </p:nvSpPr>
        <p:spPr>
          <a:xfrm>
            <a:off x="6844729" y="1777496"/>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2" name="フローチャート: 磁気ディスク 321"/>
          <p:cNvSpPr/>
          <p:nvPr/>
        </p:nvSpPr>
        <p:spPr>
          <a:xfrm>
            <a:off x="6844729" y="1510802"/>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3" name="フローチャート: 磁気ディスク 322"/>
          <p:cNvSpPr/>
          <p:nvPr/>
        </p:nvSpPr>
        <p:spPr>
          <a:xfrm>
            <a:off x="7278542" y="2053939"/>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4" name="フローチャート: 磁気ディスク 323"/>
          <p:cNvSpPr/>
          <p:nvPr/>
        </p:nvSpPr>
        <p:spPr>
          <a:xfrm>
            <a:off x="7278542" y="1777496"/>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5" name="フローチャート: 磁気ディスク 324"/>
          <p:cNvSpPr/>
          <p:nvPr/>
        </p:nvSpPr>
        <p:spPr>
          <a:xfrm>
            <a:off x="7278542" y="1510802"/>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6" name="フローチャート: 磁気ディスク 325"/>
          <p:cNvSpPr/>
          <p:nvPr/>
        </p:nvSpPr>
        <p:spPr>
          <a:xfrm>
            <a:off x="7699401" y="2053939"/>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7" name="フローチャート: 磁気ディスク 326"/>
          <p:cNvSpPr/>
          <p:nvPr/>
        </p:nvSpPr>
        <p:spPr>
          <a:xfrm>
            <a:off x="7699401" y="1777496"/>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8" name="フローチャート: 磁気ディスク 327"/>
          <p:cNvSpPr/>
          <p:nvPr/>
        </p:nvSpPr>
        <p:spPr>
          <a:xfrm>
            <a:off x="7699401" y="1510802"/>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9" name="フローチャート: 磁気ディスク 328"/>
          <p:cNvSpPr/>
          <p:nvPr/>
        </p:nvSpPr>
        <p:spPr>
          <a:xfrm>
            <a:off x="8125670" y="2047596"/>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30" name="フローチャート: 磁気ディスク 329"/>
          <p:cNvSpPr/>
          <p:nvPr/>
        </p:nvSpPr>
        <p:spPr>
          <a:xfrm>
            <a:off x="8125670" y="1771153"/>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31" name="フローチャート: 磁気ディスク 330"/>
          <p:cNvSpPr/>
          <p:nvPr/>
        </p:nvSpPr>
        <p:spPr>
          <a:xfrm>
            <a:off x="8125670" y="1504459"/>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41" name="上下矢印 340"/>
          <p:cNvSpPr/>
          <p:nvPr/>
        </p:nvSpPr>
        <p:spPr>
          <a:xfrm>
            <a:off x="3271972" y="2533010"/>
            <a:ext cx="500162" cy="601749"/>
          </a:xfrm>
          <a:prstGeom prst="upDown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2" name="上下矢印 341"/>
          <p:cNvSpPr/>
          <p:nvPr/>
        </p:nvSpPr>
        <p:spPr>
          <a:xfrm>
            <a:off x="3279750" y="4390521"/>
            <a:ext cx="500162" cy="601749"/>
          </a:xfrm>
          <a:prstGeom prst="upDown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テキスト ボックス 42"/>
          <p:cNvSpPr txBox="1"/>
          <p:nvPr/>
        </p:nvSpPr>
        <p:spPr>
          <a:xfrm>
            <a:off x="7773206" y="3663711"/>
            <a:ext cx="805029" cy="307777"/>
          </a:xfrm>
          <a:prstGeom prst="rect">
            <a:avLst/>
          </a:prstGeom>
          <a:noFill/>
        </p:spPr>
        <p:txBody>
          <a:bodyPr wrap="none" rtlCol="0">
            <a:spAutoFit/>
          </a:bodyPr>
          <a:lstStyle/>
          <a:p>
            <a:r>
              <a:rPr kumimoji="1" lang="ja-JP" altLang="en-US" sz="1400" dirty="0">
                <a:solidFill>
                  <a:srgbClr val="7030A0"/>
                </a:solidFill>
                <a:latin typeface="Meiryo" charset="-128"/>
                <a:ea typeface="Meiryo" charset="-128"/>
                <a:cs typeface="Meiryo" charset="-128"/>
              </a:rPr>
              <a:t>数百</a:t>
            </a:r>
            <a:r>
              <a:rPr kumimoji="1" lang="en-US" altLang="ja-JP" sz="1400" dirty="0" err="1">
                <a:solidFill>
                  <a:srgbClr val="7030A0"/>
                </a:solidFill>
                <a:latin typeface="Meiryo" charset="-128"/>
                <a:ea typeface="Meiryo" charset="-128"/>
                <a:cs typeface="Meiryo" charset="-128"/>
              </a:rPr>
              <a:t>ms</a:t>
            </a:r>
            <a:endParaRPr kumimoji="1" lang="ja-JP" altLang="en-US" sz="1400" dirty="0">
              <a:solidFill>
                <a:srgbClr val="7030A0"/>
              </a:solidFill>
              <a:latin typeface="Meiryo" charset="-128"/>
              <a:ea typeface="Meiryo" charset="-128"/>
              <a:cs typeface="Meiryo" charset="-128"/>
            </a:endParaRPr>
          </a:p>
        </p:txBody>
      </p:sp>
      <p:sp>
        <p:nvSpPr>
          <p:cNvPr id="343" name="テキスト ボックス 342"/>
          <p:cNvSpPr txBox="1"/>
          <p:nvPr/>
        </p:nvSpPr>
        <p:spPr>
          <a:xfrm>
            <a:off x="3752047" y="2716573"/>
            <a:ext cx="805029" cy="307777"/>
          </a:xfrm>
          <a:prstGeom prst="rect">
            <a:avLst/>
          </a:prstGeom>
          <a:noFill/>
        </p:spPr>
        <p:txBody>
          <a:bodyPr wrap="none" rtlCol="0">
            <a:spAutoFit/>
          </a:bodyPr>
          <a:lstStyle/>
          <a:p>
            <a:r>
              <a:rPr kumimoji="1" lang="ja-JP" altLang="en-US" sz="1400" dirty="0">
                <a:solidFill>
                  <a:srgbClr val="7030A0"/>
                </a:solidFill>
                <a:latin typeface="Meiryo" charset="-128"/>
                <a:ea typeface="Meiryo" charset="-128"/>
                <a:cs typeface="Meiryo" charset="-128"/>
              </a:rPr>
              <a:t>数百</a:t>
            </a:r>
            <a:r>
              <a:rPr kumimoji="1" lang="en-US" altLang="ja-JP" sz="1400" dirty="0" err="1">
                <a:solidFill>
                  <a:srgbClr val="7030A0"/>
                </a:solidFill>
                <a:latin typeface="Meiryo" charset="-128"/>
                <a:ea typeface="Meiryo" charset="-128"/>
                <a:cs typeface="Meiryo" charset="-128"/>
              </a:rPr>
              <a:t>ms</a:t>
            </a:r>
            <a:endParaRPr kumimoji="1" lang="ja-JP" altLang="en-US" sz="1400" dirty="0">
              <a:solidFill>
                <a:srgbClr val="7030A0"/>
              </a:solidFill>
              <a:latin typeface="Meiryo" charset="-128"/>
              <a:ea typeface="Meiryo" charset="-128"/>
              <a:cs typeface="Meiryo" charset="-128"/>
            </a:endParaRPr>
          </a:p>
        </p:txBody>
      </p:sp>
      <p:sp>
        <p:nvSpPr>
          <p:cNvPr id="344" name="テキスト ボックス 343"/>
          <p:cNvSpPr txBox="1"/>
          <p:nvPr/>
        </p:nvSpPr>
        <p:spPr>
          <a:xfrm>
            <a:off x="3752047" y="4581128"/>
            <a:ext cx="625492" cy="307777"/>
          </a:xfrm>
          <a:prstGeom prst="rect">
            <a:avLst/>
          </a:prstGeom>
          <a:noFill/>
        </p:spPr>
        <p:txBody>
          <a:bodyPr wrap="none" rtlCol="0">
            <a:spAutoFit/>
          </a:bodyPr>
          <a:lstStyle/>
          <a:p>
            <a:r>
              <a:rPr kumimoji="1" lang="ja-JP" altLang="en-US" sz="1400">
                <a:solidFill>
                  <a:schemeClr val="accent6">
                    <a:lumMod val="75000"/>
                  </a:schemeClr>
                </a:solidFill>
                <a:latin typeface="Meiryo" charset="-128"/>
                <a:ea typeface="Meiryo" charset="-128"/>
                <a:cs typeface="Meiryo" charset="-128"/>
              </a:rPr>
              <a:t>数</a:t>
            </a:r>
            <a:r>
              <a:rPr kumimoji="1" lang="en-US" altLang="ja-JP" sz="1400" dirty="0" err="1">
                <a:solidFill>
                  <a:schemeClr val="accent6">
                    <a:lumMod val="75000"/>
                  </a:schemeClr>
                </a:solidFill>
                <a:latin typeface="Meiryo" charset="-128"/>
                <a:ea typeface="Meiryo" charset="-128"/>
                <a:cs typeface="Meiryo" charset="-128"/>
              </a:rPr>
              <a:t>ms</a:t>
            </a:r>
            <a:endParaRPr kumimoji="1" lang="ja-JP" altLang="en-US" sz="1400" dirty="0">
              <a:solidFill>
                <a:schemeClr val="accent6">
                  <a:lumMod val="75000"/>
                </a:schemeClr>
              </a:solidFill>
              <a:latin typeface="Meiryo" charset="-128"/>
              <a:ea typeface="Meiryo" charset="-128"/>
              <a:cs typeface="Meiryo" charset="-128"/>
            </a:endParaRPr>
          </a:p>
        </p:txBody>
      </p:sp>
      <p:sp>
        <p:nvSpPr>
          <p:cNvPr id="345" name="角丸四角形 344"/>
          <p:cNvSpPr/>
          <p:nvPr/>
        </p:nvSpPr>
        <p:spPr bwMode="auto">
          <a:xfrm>
            <a:off x="5311272" y="6000415"/>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スマートフォン</a:t>
            </a:r>
          </a:p>
        </p:txBody>
      </p:sp>
      <p:sp>
        <p:nvSpPr>
          <p:cNvPr id="346" name="角丸四角形 345"/>
          <p:cNvSpPr/>
          <p:nvPr/>
        </p:nvSpPr>
        <p:spPr bwMode="auto">
          <a:xfrm>
            <a:off x="3043020" y="6000415"/>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自動車</a:t>
            </a:r>
          </a:p>
        </p:txBody>
      </p:sp>
      <p:sp>
        <p:nvSpPr>
          <p:cNvPr id="347" name="角丸四角形 346"/>
          <p:cNvSpPr/>
          <p:nvPr/>
        </p:nvSpPr>
        <p:spPr bwMode="auto">
          <a:xfrm>
            <a:off x="6427396" y="6000415"/>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ウェアラブル</a:t>
            </a:r>
          </a:p>
        </p:txBody>
      </p:sp>
      <p:sp>
        <p:nvSpPr>
          <p:cNvPr id="348" name="角丸四角形 347"/>
          <p:cNvSpPr/>
          <p:nvPr/>
        </p:nvSpPr>
        <p:spPr bwMode="auto">
          <a:xfrm>
            <a:off x="7579524" y="6000415"/>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家電</a:t>
            </a:r>
          </a:p>
        </p:txBody>
      </p:sp>
      <p:sp>
        <p:nvSpPr>
          <p:cNvPr id="349" name="角丸四角形 348"/>
          <p:cNvSpPr/>
          <p:nvPr/>
        </p:nvSpPr>
        <p:spPr bwMode="auto">
          <a:xfrm>
            <a:off x="4195148" y="6000415"/>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スマートメーター</a:t>
            </a:r>
          </a:p>
        </p:txBody>
      </p:sp>
      <p:grpSp>
        <p:nvGrpSpPr>
          <p:cNvPr id="350" name="図形グループ 349"/>
          <p:cNvGrpSpPr/>
          <p:nvPr/>
        </p:nvGrpSpPr>
        <p:grpSpPr>
          <a:xfrm>
            <a:off x="6541913" y="5544156"/>
            <a:ext cx="161020" cy="300733"/>
            <a:chOff x="5118100" y="4941610"/>
            <a:chExt cx="190500" cy="405090"/>
          </a:xfrm>
        </p:grpSpPr>
        <p:sp>
          <p:nvSpPr>
            <p:cNvPr id="351" name="正方形/長方形 350"/>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2" name="正方形/長方形 351"/>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3" name="角丸四角形 352"/>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54" name="図形グループ 353"/>
          <p:cNvGrpSpPr/>
          <p:nvPr/>
        </p:nvGrpSpPr>
        <p:grpSpPr>
          <a:xfrm>
            <a:off x="6807624" y="5625545"/>
            <a:ext cx="441102" cy="177800"/>
            <a:chOff x="4715098" y="3962400"/>
            <a:chExt cx="441102" cy="177800"/>
          </a:xfrm>
        </p:grpSpPr>
        <p:sp>
          <p:nvSpPr>
            <p:cNvPr id="355" name="角丸四角形 354"/>
            <p:cNvSpPr/>
            <p:nvPr/>
          </p:nvSpPr>
          <p:spPr>
            <a:xfrm>
              <a:off x="4715098" y="3962400"/>
              <a:ext cx="441102" cy="58091"/>
            </a:xfrm>
            <a:prstGeom prst="round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6" name="角丸四角形 355"/>
            <p:cNvSpPr/>
            <p:nvPr/>
          </p:nvSpPr>
          <p:spPr>
            <a:xfrm>
              <a:off x="4735624"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7" name="角丸四角形 356"/>
            <p:cNvSpPr/>
            <p:nvPr/>
          </p:nvSpPr>
          <p:spPr>
            <a:xfrm>
              <a:off x="4950049"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58" name="図形グループ 357"/>
          <p:cNvGrpSpPr/>
          <p:nvPr/>
        </p:nvGrpSpPr>
        <p:grpSpPr>
          <a:xfrm>
            <a:off x="5397952" y="5330932"/>
            <a:ext cx="679541" cy="593816"/>
            <a:chOff x="-62676" y="3965594"/>
            <a:chExt cx="679541" cy="593816"/>
          </a:xfrm>
        </p:grpSpPr>
        <p:sp>
          <p:nvSpPr>
            <p:cNvPr id="359" name="角丸四角形 358"/>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60" name="図 359"/>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676" y="3965594"/>
              <a:ext cx="679541" cy="593816"/>
            </a:xfrm>
            <a:prstGeom prst="rect">
              <a:avLst/>
            </a:prstGeom>
          </p:spPr>
        </p:pic>
      </p:grpSp>
      <p:grpSp>
        <p:nvGrpSpPr>
          <p:cNvPr id="361" name="図形グループ 360"/>
          <p:cNvGrpSpPr/>
          <p:nvPr/>
        </p:nvGrpSpPr>
        <p:grpSpPr>
          <a:xfrm>
            <a:off x="5884970" y="5449949"/>
            <a:ext cx="341289" cy="550466"/>
            <a:chOff x="1140657" y="4229811"/>
            <a:chExt cx="341289" cy="550466"/>
          </a:xfrm>
        </p:grpSpPr>
        <p:sp>
          <p:nvSpPr>
            <p:cNvPr id="362" name="角丸四角形 361"/>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63" name="図 362"/>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pic>
        <p:nvPicPr>
          <p:cNvPr id="364" name="図 363" descr="imgres.jp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112870" y="5396791"/>
            <a:ext cx="792088" cy="543647"/>
          </a:xfrm>
          <a:prstGeom prst="rect">
            <a:avLst/>
          </a:prstGeom>
        </p:spPr>
      </p:pic>
      <p:grpSp>
        <p:nvGrpSpPr>
          <p:cNvPr id="365" name="図形グループ 364"/>
          <p:cNvGrpSpPr/>
          <p:nvPr/>
        </p:nvGrpSpPr>
        <p:grpSpPr>
          <a:xfrm>
            <a:off x="4451864" y="5396791"/>
            <a:ext cx="499492" cy="545661"/>
            <a:chOff x="4000500" y="1182650"/>
            <a:chExt cx="499492" cy="545661"/>
          </a:xfrm>
        </p:grpSpPr>
        <p:sp>
          <p:nvSpPr>
            <p:cNvPr id="366" name="角丸四角形 365"/>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7" name="正方形/長方形 366"/>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263</a:t>
              </a:r>
            </a:p>
            <a:p>
              <a:pPr algn="ctr"/>
              <a:r>
                <a:rPr kumimoji="1" lang="en-US" altLang="ja-JP" sz="800" dirty="0">
                  <a:solidFill>
                    <a:srgbClr val="FFFFFF"/>
                  </a:solidFill>
                  <a:latin typeface="ＭＳ Ｐゴシック"/>
                  <a:ea typeface="ＭＳ Ｐゴシック"/>
                  <a:cs typeface="ＭＳ Ｐゴシック"/>
                </a:rPr>
                <a:t>Kw</a:t>
              </a:r>
              <a:endParaRPr kumimoji="1" lang="ja-JP" altLang="en-US" sz="800" dirty="0">
                <a:solidFill>
                  <a:srgbClr val="FFFFFF"/>
                </a:solidFill>
                <a:latin typeface="ＭＳ Ｐゴシック"/>
                <a:ea typeface="ＭＳ Ｐゴシック"/>
                <a:cs typeface="ＭＳ Ｐゴシック"/>
              </a:endParaRPr>
            </a:p>
          </p:txBody>
        </p:sp>
        <p:sp>
          <p:nvSpPr>
            <p:cNvPr id="368" name="テキスト ボックス 367"/>
            <p:cNvSpPr txBox="1"/>
            <p:nvPr/>
          </p:nvSpPr>
          <p:spPr>
            <a:xfrm>
              <a:off x="4000500" y="1511573"/>
              <a:ext cx="497352" cy="215444"/>
            </a:xfrm>
            <a:prstGeom prst="rect">
              <a:avLst/>
            </a:prstGeom>
            <a:noFill/>
          </p:spPr>
          <p:txBody>
            <a:bodyPr wrap="none" rtlCol="0">
              <a:spAutoFit/>
            </a:bodyPr>
            <a:lstStyle/>
            <a:p>
              <a:pPr algn="ctr"/>
              <a:r>
                <a:rPr kumimoji="1" lang="en-US" altLang="ja-JP" sz="800" dirty="0">
                  <a:solidFill>
                    <a:schemeClr val="bg1"/>
                  </a:solidFill>
                </a:rPr>
                <a:t>○×</a:t>
              </a:r>
              <a:r>
                <a:rPr kumimoji="1" lang="ja-JP" altLang="en-US" sz="800" dirty="0">
                  <a:solidFill>
                    <a:schemeClr val="bg1"/>
                  </a:solidFill>
                </a:rPr>
                <a:t>電力</a:t>
              </a:r>
            </a:p>
          </p:txBody>
        </p:sp>
      </p:grpSp>
      <p:sp>
        <p:nvSpPr>
          <p:cNvPr id="369" name="角丸四角形 368"/>
          <p:cNvSpPr/>
          <p:nvPr/>
        </p:nvSpPr>
        <p:spPr>
          <a:xfrm>
            <a:off x="7579524" y="53967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0" name="円/楕円 369"/>
          <p:cNvSpPr/>
          <p:nvPr/>
        </p:nvSpPr>
        <p:spPr>
          <a:xfrm>
            <a:off x="7667060" y="54574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1" name="角丸四角形 370"/>
          <p:cNvSpPr/>
          <p:nvPr/>
        </p:nvSpPr>
        <p:spPr>
          <a:xfrm>
            <a:off x="7723540" y="55251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2" name="台形 371"/>
          <p:cNvSpPr/>
          <p:nvPr/>
        </p:nvSpPr>
        <p:spPr>
          <a:xfrm>
            <a:off x="8151024" y="5806826"/>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3" name="角丸四角形 372"/>
          <p:cNvSpPr/>
          <p:nvPr/>
        </p:nvSpPr>
        <p:spPr>
          <a:xfrm>
            <a:off x="8011324" y="5460291"/>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4" name="角丸四角形 373"/>
          <p:cNvSpPr/>
          <p:nvPr/>
        </p:nvSpPr>
        <p:spPr>
          <a:xfrm>
            <a:off x="8062124" y="5505840"/>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75" name="図形グループ 374"/>
          <p:cNvGrpSpPr/>
          <p:nvPr/>
        </p:nvGrpSpPr>
        <p:grpSpPr>
          <a:xfrm>
            <a:off x="3042487" y="1478050"/>
            <a:ext cx="317500" cy="157483"/>
            <a:chOff x="6769100" y="1390650"/>
            <a:chExt cx="317500" cy="157483"/>
          </a:xfrm>
        </p:grpSpPr>
        <p:sp>
          <p:nvSpPr>
            <p:cNvPr id="376" name="正方形/長方形 375"/>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7" name="円/楕円 376"/>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78" name="直線コネクタ 377"/>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79" name="図形グループ 378"/>
          <p:cNvGrpSpPr/>
          <p:nvPr/>
        </p:nvGrpSpPr>
        <p:grpSpPr>
          <a:xfrm>
            <a:off x="3042487" y="1671512"/>
            <a:ext cx="317500" cy="157483"/>
            <a:chOff x="6769100" y="1390650"/>
            <a:chExt cx="317500" cy="157483"/>
          </a:xfrm>
        </p:grpSpPr>
        <p:sp>
          <p:nvSpPr>
            <p:cNvPr id="380" name="正方形/長方形 379"/>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1" name="円/楕円 380"/>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82" name="直線コネクタ 381"/>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83" name="図形グループ 382"/>
          <p:cNvGrpSpPr/>
          <p:nvPr/>
        </p:nvGrpSpPr>
        <p:grpSpPr>
          <a:xfrm>
            <a:off x="3042487" y="1853105"/>
            <a:ext cx="317500" cy="157483"/>
            <a:chOff x="6769100" y="1390650"/>
            <a:chExt cx="317500" cy="157483"/>
          </a:xfrm>
        </p:grpSpPr>
        <p:sp>
          <p:nvSpPr>
            <p:cNvPr id="384" name="正方形/長方形 38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5" name="円/楕円 38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86" name="直線コネクタ 385"/>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87" name="図形グループ 386"/>
          <p:cNvGrpSpPr/>
          <p:nvPr/>
        </p:nvGrpSpPr>
        <p:grpSpPr>
          <a:xfrm>
            <a:off x="3042487" y="2212108"/>
            <a:ext cx="317500" cy="157483"/>
            <a:chOff x="6769100" y="1390650"/>
            <a:chExt cx="317500" cy="157483"/>
          </a:xfrm>
        </p:grpSpPr>
        <p:sp>
          <p:nvSpPr>
            <p:cNvPr id="388" name="正方形/長方形 387"/>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9" name="円/楕円 388"/>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90" name="直線コネクタ 389"/>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91" name="図形グループ 390"/>
          <p:cNvGrpSpPr/>
          <p:nvPr/>
        </p:nvGrpSpPr>
        <p:grpSpPr>
          <a:xfrm>
            <a:off x="3042487" y="2028793"/>
            <a:ext cx="317500" cy="157483"/>
            <a:chOff x="6769100" y="1390650"/>
            <a:chExt cx="317500" cy="157483"/>
          </a:xfrm>
        </p:grpSpPr>
        <p:sp>
          <p:nvSpPr>
            <p:cNvPr id="392" name="正方形/長方形 391"/>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3" name="円/楕円 392"/>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94" name="直線コネクタ 39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95" name="図形グループ 394"/>
          <p:cNvGrpSpPr/>
          <p:nvPr/>
        </p:nvGrpSpPr>
        <p:grpSpPr>
          <a:xfrm>
            <a:off x="3417137" y="1480591"/>
            <a:ext cx="317500" cy="157483"/>
            <a:chOff x="6769100" y="1390650"/>
            <a:chExt cx="317500" cy="157483"/>
          </a:xfrm>
        </p:grpSpPr>
        <p:sp>
          <p:nvSpPr>
            <p:cNvPr id="396" name="正方形/長方形 395"/>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7" name="円/楕円 396"/>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98" name="直線コネクタ 397"/>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99" name="図形グループ 398"/>
          <p:cNvGrpSpPr/>
          <p:nvPr/>
        </p:nvGrpSpPr>
        <p:grpSpPr>
          <a:xfrm>
            <a:off x="3417137" y="1674053"/>
            <a:ext cx="317500" cy="157483"/>
            <a:chOff x="6769100" y="1390650"/>
            <a:chExt cx="317500" cy="157483"/>
          </a:xfrm>
        </p:grpSpPr>
        <p:sp>
          <p:nvSpPr>
            <p:cNvPr id="400" name="正方形/長方形 399"/>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1" name="円/楕円 400"/>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02" name="直線コネクタ 401"/>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03" name="図形グループ 402"/>
          <p:cNvGrpSpPr/>
          <p:nvPr/>
        </p:nvGrpSpPr>
        <p:grpSpPr>
          <a:xfrm>
            <a:off x="3417137" y="1855646"/>
            <a:ext cx="317500" cy="157483"/>
            <a:chOff x="6769100" y="1390650"/>
            <a:chExt cx="317500" cy="157483"/>
          </a:xfrm>
        </p:grpSpPr>
        <p:sp>
          <p:nvSpPr>
            <p:cNvPr id="404" name="正方形/長方形 40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5" name="円/楕円 40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06" name="直線コネクタ 405"/>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07" name="図形グループ 406"/>
          <p:cNvGrpSpPr/>
          <p:nvPr/>
        </p:nvGrpSpPr>
        <p:grpSpPr>
          <a:xfrm>
            <a:off x="3417137" y="2214649"/>
            <a:ext cx="317500" cy="157483"/>
            <a:chOff x="6769100" y="1390650"/>
            <a:chExt cx="317500" cy="157483"/>
          </a:xfrm>
        </p:grpSpPr>
        <p:sp>
          <p:nvSpPr>
            <p:cNvPr id="408" name="正方形/長方形 407"/>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9" name="円/楕円 408"/>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10" name="直線コネクタ 409"/>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11" name="図形グループ 410"/>
          <p:cNvGrpSpPr/>
          <p:nvPr/>
        </p:nvGrpSpPr>
        <p:grpSpPr>
          <a:xfrm>
            <a:off x="3417137" y="2031334"/>
            <a:ext cx="317500" cy="157483"/>
            <a:chOff x="6769100" y="1390650"/>
            <a:chExt cx="317500" cy="157483"/>
          </a:xfrm>
        </p:grpSpPr>
        <p:sp>
          <p:nvSpPr>
            <p:cNvPr id="412" name="正方形/長方形 411"/>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3" name="円/楕円 412"/>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14" name="直線コネクタ 41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15" name="図形グループ 414"/>
          <p:cNvGrpSpPr/>
          <p:nvPr/>
        </p:nvGrpSpPr>
        <p:grpSpPr>
          <a:xfrm>
            <a:off x="3137971" y="3560769"/>
            <a:ext cx="317500" cy="157483"/>
            <a:chOff x="6769100" y="1390650"/>
            <a:chExt cx="317500" cy="157483"/>
          </a:xfrm>
        </p:grpSpPr>
        <p:sp>
          <p:nvSpPr>
            <p:cNvPr id="416" name="正方形/長方形 415"/>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7" name="円/楕円 416"/>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18" name="直線コネクタ 417"/>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419" name="フローチャート: 磁気ディスク 418"/>
          <p:cNvSpPr/>
          <p:nvPr/>
        </p:nvSpPr>
        <p:spPr>
          <a:xfrm>
            <a:off x="3549276" y="3579182"/>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420" name="図形グループ 419"/>
          <p:cNvGrpSpPr/>
          <p:nvPr/>
        </p:nvGrpSpPr>
        <p:grpSpPr>
          <a:xfrm>
            <a:off x="3137971" y="3769790"/>
            <a:ext cx="317500" cy="157483"/>
            <a:chOff x="6769100" y="1390650"/>
            <a:chExt cx="317500" cy="157483"/>
          </a:xfrm>
        </p:grpSpPr>
        <p:sp>
          <p:nvSpPr>
            <p:cNvPr id="421" name="正方形/長方形 42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2" name="円/楕円 42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23" name="直線コネクタ 42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45" name="左矢印 44"/>
          <p:cNvSpPr/>
          <p:nvPr/>
        </p:nvSpPr>
        <p:spPr>
          <a:xfrm>
            <a:off x="4778470" y="3134759"/>
            <a:ext cx="2217732" cy="1446369"/>
          </a:xfrm>
          <a:prstGeom prst="leftArrow">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r>
              <a:rPr kumimoji="1" lang="ja-JP" altLang="en-US" sz="1400" dirty="0">
                <a:solidFill>
                  <a:srgbClr val="C00000"/>
                </a:solidFill>
                <a:latin typeface="Meiryo" charset="-128"/>
                <a:ea typeface="Meiryo" charset="-128"/>
                <a:cs typeface="Meiryo" charset="-128"/>
              </a:rPr>
              <a:t>デバイス数の増大</a:t>
            </a:r>
          </a:p>
          <a:p>
            <a:pPr algn="r"/>
            <a:r>
              <a:rPr kumimoji="1" lang="ja-JP" altLang="en-US" sz="1400" dirty="0">
                <a:solidFill>
                  <a:srgbClr val="C00000"/>
                </a:solidFill>
                <a:latin typeface="Meiryo" charset="-128"/>
                <a:ea typeface="Meiryo" charset="-128"/>
                <a:cs typeface="Meiryo" charset="-128"/>
              </a:rPr>
              <a:t>トラフィックの増大</a:t>
            </a:r>
          </a:p>
        </p:txBody>
      </p:sp>
      <p:sp>
        <p:nvSpPr>
          <p:cNvPr id="424" name="テキスト ボックス 423"/>
          <p:cNvSpPr txBox="1"/>
          <p:nvPr/>
        </p:nvSpPr>
        <p:spPr>
          <a:xfrm>
            <a:off x="2975833" y="4008582"/>
            <a:ext cx="1107996" cy="338554"/>
          </a:xfrm>
          <a:prstGeom prst="rect">
            <a:avLst/>
          </a:prstGeom>
          <a:noFill/>
        </p:spPr>
        <p:txBody>
          <a:bodyPr wrap="none" rtlCol="0">
            <a:spAutoFit/>
          </a:bodyPr>
          <a:lstStyle/>
          <a:p>
            <a:r>
              <a:rPr kumimoji="1" lang="ja-JP" altLang="en-US" sz="800" dirty="0">
                <a:solidFill>
                  <a:schemeClr val="bg1"/>
                </a:solidFill>
                <a:latin typeface="メイリオ"/>
                <a:ea typeface="メイリオ"/>
                <a:cs typeface="メイリオ"/>
              </a:rPr>
              <a:t>エッジサーバー</a:t>
            </a:r>
          </a:p>
          <a:p>
            <a:r>
              <a:rPr kumimoji="1" lang="ja-JP" altLang="en-US" sz="800" dirty="0">
                <a:solidFill>
                  <a:schemeClr val="bg1"/>
                </a:solidFill>
                <a:latin typeface="メイリオ"/>
                <a:ea typeface="メイリオ"/>
                <a:cs typeface="メイリオ"/>
              </a:rPr>
              <a:t>エッジゲートウェイ</a:t>
            </a:r>
          </a:p>
        </p:txBody>
      </p:sp>
    </p:spTree>
    <p:extLst>
      <p:ext uri="{BB962C8B-B14F-4D97-AF65-F5344CB8AC3E}">
        <p14:creationId xmlns:p14="http://schemas.microsoft.com/office/powerpoint/2010/main" val="17803147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p:cNvSpPr/>
          <p:nvPr/>
        </p:nvSpPr>
        <p:spPr>
          <a:xfrm>
            <a:off x="4644008" y="3068960"/>
            <a:ext cx="3990492" cy="3240360"/>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en-US" altLang="ja-JP" dirty="0" err="1"/>
              <a:t>IoT</a:t>
            </a:r>
            <a:r>
              <a:rPr lang="ja-JP" altLang="en-US" dirty="0"/>
              <a:t>の三層構造</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22</a:t>
            </a:fld>
            <a:endParaRPr kumimoji="1" lang="ja-JP" altLang="en-US"/>
          </a:p>
        </p:txBody>
      </p:sp>
      <p:pic>
        <p:nvPicPr>
          <p:cNvPr id="4" name="図 3" descr="design_img_f_1133791_s.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31640" y="620688"/>
            <a:ext cx="2304256" cy="2000442"/>
          </a:xfrm>
          <a:prstGeom prst="rect">
            <a:avLst/>
          </a:prstGeom>
          <a:ln>
            <a:noFill/>
          </a:ln>
          <a:effectLst>
            <a:outerShdw blurRad="292100" dist="139700" dir="2700000" algn="tl" rotWithShape="0">
              <a:srgbClr val="333333">
                <a:alpha val="65000"/>
              </a:srgbClr>
            </a:outerShdw>
          </a:effectLst>
        </p:spPr>
      </p:pic>
      <p:sp>
        <p:nvSpPr>
          <p:cNvPr id="5" name="テキスト ボックス 4"/>
          <p:cNvSpPr txBox="1"/>
          <p:nvPr/>
        </p:nvSpPr>
        <p:spPr>
          <a:xfrm>
            <a:off x="1929199" y="1484784"/>
            <a:ext cx="1107996" cy="369332"/>
          </a:xfrm>
          <a:prstGeom prst="rect">
            <a:avLst/>
          </a:prstGeom>
          <a:noFill/>
        </p:spPr>
        <p:txBody>
          <a:bodyPr wrap="none" rtlCol="0">
            <a:spAutoFit/>
          </a:bodyPr>
          <a:lstStyle/>
          <a:p>
            <a:pPr algn="ctr"/>
            <a:r>
              <a:rPr kumimoji="1" lang="ja-JP" altLang="en-US" b="1" dirty="0">
                <a:solidFill>
                  <a:schemeClr val="bg1"/>
                </a:solidFill>
                <a:latin typeface="Meiryo" charset="-128"/>
                <a:ea typeface="Meiryo" charset="-128"/>
                <a:cs typeface="Meiryo" charset="-128"/>
              </a:rPr>
              <a:t>クラウド</a:t>
            </a:r>
          </a:p>
        </p:txBody>
      </p:sp>
      <p:pic>
        <p:nvPicPr>
          <p:cNvPr id="6" name="図 5" descr="design_img_f_1133791_s.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08104" y="620688"/>
            <a:ext cx="2304256" cy="2000442"/>
          </a:xfrm>
          <a:prstGeom prst="rect">
            <a:avLst/>
          </a:prstGeom>
          <a:ln>
            <a:noFill/>
          </a:ln>
          <a:effectLst>
            <a:outerShdw blurRad="292100" dist="139700" dir="2700000" algn="tl" rotWithShape="0">
              <a:srgbClr val="333333">
                <a:alpha val="65000"/>
              </a:srgbClr>
            </a:outerShdw>
          </a:effectLst>
        </p:spPr>
      </p:pic>
      <p:sp>
        <p:nvSpPr>
          <p:cNvPr id="7" name="テキスト ボックス 6"/>
          <p:cNvSpPr txBox="1"/>
          <p:nvPr/>
        </p:nvSpPr>
        <p:spPr>
          <a:xfrm>
            <a:off x="6101632" y="1484784"/>
            <a:ext cx="1107996" cy="369332"/>
          </a:xfrm>
          <a:prstGeom prst="rect">
            <a:avLst/>
          </a:prstGeom>
          <a:noFill/>
        </p:spPr>
        <p:txBody>
          <a:bodyPr wrap="none" rtlCol="0">
            <a:spAutoFit/>
          </a:bodyPr>
          <a:lstStyle/>
          <a:p>
            <a:pPr algn="ctr"/>
            <a:r>
              <a:rPr kumimoji="1" lang="ja-JP" altLang="en-US" b="1">
                <a:solidFill>
                  <a:schemeClr val="bg1"/>
                </a:solidFill>
                <a:latin typeface="Meiryo" charset="-128"/>
                <a:ea typeface="Meiryo" charset="-128"/>
                <a:cs typeface="Meiryo" charset="-128"/>
              </a:rPr>
              <a:t>クラウド</a:t>
            </a:r>
            <a:endParaRPr kumimoji="1" lang="ja-JP" altLang="en-US" b="1" dirty="0">
              <a:solidFill>
                <a:schemeClr val="bg1"/>
              </a:solidFill>
              <a:latin typeface="Meiryo" charset="-128"/>
              <a:ea typeface="Meiryo" charset="-128"/>
              <a:cs typeface="Meiryo" charset="-128"/>
            </a:endParaRPr>
          </a:p>
        </p:txBody>
      </p:sp>
      <p:pic>
        <p:nvPicPr>
          <p:cNvPr id="10" name="図 9"/>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85090" y="5021114"/>
            <a:ext cx="1135959" cy="1135959"/>
          </a:xfrm>
          <a:prstGeom prst="rect">
            <a:avLst/>
          </a:prstGeom>
        </p:spPr>
      </p:pic>
      <p:pic>
        <p:nvPicPr>
          <p:cNvPr id="11" name="図 10"/>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915218" y="5021116"/>
            <a:ext cx="1135959" cy="1135959"/>
          </a:xfrm>
          <a:prstGeom prst="rect">
            <a:avLst/>
          </a:prstGeom>
        </p:spPr>
      </p:pic>
      <p:pic>
        <p:nvPicPr>
          <p:cNvPr id="12" name="図 11"/>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051177" y="5021115"/>
            <a:ext cx="1135959" cy="1135959"/>
          </a:xfrm>
          <a:prstGeom prst="rect">
            <a:avLst/>
          </a:prstGeom>
        </p:spPr>
      </p:pic>
      <p:pic>
        <p:nvPicPr>
          <p:cNvPr id="13" name="図 12"/>
          <p:cNvPicPr>
            <a:picLocks noChangeAspect="1"/>
          </p:cNvPicPr>
          <p:nvPr/>
        </p:nvPicPr>
        <p:blipFill>
          <a:blip r:embed="rId5">
            <a:clrChange>
              <a:clrFrom>
                <a:srgbClr val="FFFFFF"/>
              </a:clrFrom>
              <a:clrTo>
                <a:srgbClr val="FFFFFF">
                  <a:alpha val="0"/>
                </a:srgbClr>
              </a:clrTo>
            </a:clrChange>
          </a:blip>
          <a:stretch>
            <a:fillRect/>
          </a:stretch>
        </p:blipFill>
        <p:spPr>
          <a:xfrm>
            <a:off x="6187163" y="3610434"/>
            <a:ext cx="936929" cy="936929"/>
          </a:xfrm>
          <a:prstGeom prst="rect">
            <a:avLst/>
          </a:prstGeom>
        </p:spPr>
      </p:pic>
      <p:pic>
        <p:nvPicPr>
          <p:cNvPr id="14" name="図 13"/>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937710" y="5021111"/>
            <a:ext cx="1135959" cy="1135959"/>
          </a:xfrm>
          <a:prstGeom prst="rect">
            <a:avLst/>
          </a:prstGeom>
        </p:spPr>
      </p:pic>
      <p:pic>
        <p:nvPicPr>
          <p:cNvPr id="15" name="図 1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87649" y="5021110"/>
            <a:ext cx="1135959" cy="1135959"/>
          </a:xfrm>
          <a:prstGeom prst="rect">
            <a:avLst/>
          </a:prstGeom>
        </p:spPr>
      </p:pic>
      <p:pic>
        <p:nvPicPr>
          <p:cNvPr id="16" name="図 1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230591" y="5021111"/>
            <a:ext cx="1135959" cy="1135959"/>
          </a:xfrm>
          <a:prstGeom prst="rect">
            <a:avLst/>
          </a:prstGeom>
        </p:spPr>
      </p:pic>
      <p:pic>
        <p:nvPicPr>
          <p:cNvPr id="17" name="図 16"/>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312547" y="2585280"/>
            <a:ext cx="686166" cy="686166"/>
          </a:xfrm>
          <a:prstGeom prst="rect">
            <a:avLst/>
          </a:prstGeom>
        </p:spPr>
      </p:pic>
      <p:cxnSp>
        <p:nvCxnSpPr>
          <p:cNvPr id="20" name="直線矢印コネクタ 19"/>
          <p:cNvCxnSpPr>
            <a:stCxn id="10" idx="0"/>
          </p:cNvCxnSpPr>
          <p:nvPr/>
        </p:nvCxnSpPr>
        <p:spPr>
          <a:xfrm flipV="1">
            <a:off x="1353070" y="2178804"/>
            <a:ext cx="931807" cy="2842310"/>
          </a:xfrm>
          <a:prstGeom prst="straightConnector1">
            <a:avLst/>
          </a:prstGeom>
          <a:ln w="28575">
            <a:solidFill>
              <a:srgbClr val="0432FF"/>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1" name="直線矢印コネクタ 20"/>
          <p:cNvCxnSpPr>
            <a:stCxn id="11" idx="0"/>
          </p:cNvCxnSpPr>
          <p:nvPr/>
        </p:nvCxnSpPr>
        <p:spPr>
          <a:xfrm flipV="1">
            <a:off x="2483198" y="2178804"/>
            <a:ext cx="21429" cy="2842312"/>
          </a:xfrm>
          <a:prstGeom prst="straightConnector1">
            <a:avLst/>
          </a:prstGeom>
          <a:ln w="28575">
            <a:solidFill>
              <a:srgbClr val="0432FF"/>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4" name="直線矢印コネクタ 23"/>
          <p:cNvCxnSpPr>
            <a:stCxn id="12" idx="0"/>
          </p:cNvCxnSpPr>
          <p:nvPr/>
        </p:nvCxnSpPr>
        <p:spPr>
          <a:xfrm flipH="1" flipV="1">
            <a:off x="2687349" y="2196635"/>
            <a:ext cx="931808" cy="2824480"/>
          </a:xfrm>
          <a:prstGeom prst="straightConnector1">
            <a:avLst/>
          </a:prstGeom>
          <a:ln w="28575">
            <a:solidFill>
              <a:srgbClr val="0432FF"/>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9" name="直線矢印コネクタ 28"/>
          <p:cNvCxnSpPr/>
          <p:nvPr/>
        </p:nvCxnSpPr>
        <p:spPr>
          <a:xfrm flipV="1">
            <a:off x="6655627" y="2124323"/>
            <a:ext cx="0" cy="593889"/>
          </a:xfrm>
          <a:prstGeom prst="straightConnector1">
            <a:avLst/>
          </a:prstGeom>
          <a:ln w="57150">
            <a:solidFill>
              <a:srgbClr val="0432FF"/>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3" name="直線矢印コネクタ 32"/>
          <p:cNvCxnSpPr>
            <a:stCxn id="13" idx="0"/>
          </p:cNvCxnSpPr>
          <p:nvPr/>
        </p:nvCxnSpPr>
        <p:spPr>
          <a:xfrm flipH="1" flipV="1">
            <a:off x="6655627" y="3128180"/>
            <a:ext cx="1" cy="482254"/>
          </a:xfrm>
          <a:prstGeom prst="straightConnector1">
            <a:avLst/>
          </a:prstGeom>
          <a:ln w="57150">
            <a:solidFill>
              <a:schemeClr val="accent3">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6" name="直線矢印コネクタ 35"/>
          <p:cNvCxnSpPr>
            <a:stCxn id="14" idx="0"/>
            <a:endCxn id="13" idx="2"/>
          </p:cNvCxnSpPr>
          <p:nvPr/>
        </p:nvCxnSpPr>
        <p:spPr>
          <a:xfrm flipV="1">
            <a:off x="5505690" y="4547363"/>
            <a:ext cx="1149938" cy="473748"/>
          </a:xfrm>
          <a:prstGeom prst="straightConnector1">
            <a:avLst/>
          </a:prstGeom>
          <a:ln w="28575">
            <a:solidFill>
              <a:schemeClr val="accent3">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9" name="直線矢印コネクタ 38"/>
          <p:cNvCxnSpPr>
            <a:stCxn id="15" idx="0"/>
            <a:endCxn id="13" idx="2"/>
          </p:cNvCxnSpPr>
          <p:nvPr/>
        </p:nvCxnSpPr>
        <p:spPr>
          <a:xfrm flipH="1" flipV="1">
            <a:off x="6655628" y="4547363"/>
            <a:ext cx="1" cy="473747"/>
          </a:xfrm>
          <a:prstGeom prst="straightConnector1">
            <a:avLst/>
          </a:prstGeom>
          <a:ln w="28575">
            <a:solidFill>
              <a:schemeClr val="accent3">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3" name="直線矢印コネクタ 42"/>
          <p:cNvCxnSpPr>
            <a:stCxn id="16" idx="0"/>
            <a:endCxn id="13" idx="2"/>
          </p:cNvCxnSpPr>
          <p:nvPr/>
        </p:nvCxnSpPr>
        <p:spPr>
          <a:xfrm flipH="1" flipV="1">
            <a:off x="6655628" y="4547363"/>
            <a:ext cx="1142943" cy="473748"/>
          </a:xfrm>
          <a:prstGeom prst="straightConnector1">
            <a:avLst/>
          </a:prstGeom>
          <a:ln w="28575">
            <a:solidFill>
              <a:schemeClr val="accent3">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47" name="テキスト ボックス 46"/>
          <p:cNvSpPr txBox="1"/>
          <p:nvPr/>
        </p:nvSpPr>
        <p:spPr>
          <a:xfrm>
            <a:off x="7124092" y="3610433"/>
            <a:ext cx="1261884" cy="415498"/>
          </a:xfrm>
          <a:prstGeom prst="rect">
            <a:avLst/>
          </a:prstGeom>
          <a:noFill/>
        </p:spPr>
        <p:txBody>
          <a:bodyPr wrap="none" rtlCol="0">
            <a:spAutoFit/>
          </a:bodyPr>
          <a:lstStyle/>
          <a:p>
            <a:r>
              <a:rPr kumimoji="1" lang="ja-JP" altLang="en-US" sz="1050" dirty="0">
                <a:latin typeface="Meiryo" charset="-128"/>
                <a:ea typeface="Meiryo" charset="-128"/>
                <a:cs typeface="Meiryo" charset="-128"/>
              </a:rPr>
              <a:t>エッジ・サーバー</a:t>
            </a:r>
            <a:endParaRPr kumimoji="1"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フォグ・サーバー</a:t>
            </a:r>
            <a:endParaRPr kumimoji="1" lang="ja-JP" altLang="en-US" sz="1050" dirty="0">
              <a:latin typeface="Meiryo" charset="-128"/>
              <a:ea typeface="Meiryo" charset="-128"/>
              <a:cs typeface="Meiryo" charset="-128"/>
            </a:endParaRPr>
          </a:p>
        </p:txBody>
      </p:sp>
      <p:sp>
        <p:nvSpPr>
          <p:cNvPr id="48" name="テキスト ボックス 47"/>
          <p:cNvSpPr txBox="1"/>
          <p:nvPr/>
        </p:nvSpPr>
        <p:spPr>
          <a:xfrm>
            <a:off x="7023213" y="2803017"/>
            <a:ext cx="992579" cy="253916"/>
          </a:xfrm>
          <a:prstGeom prst="rect">
            <a:avLst/>
          </a:prstGeom>
          <a:noFill/>
        </p:spPr>
        <p:txBody>
          <a:bodyPr wrap="none" rtlCol="0">
            <a:spAutoFit/>
          </a:bodyPr>
          <a:lstStyle/>
          <a:p>
            <a:r>
              <a:rPr kumimoji="1" lang="ja-JP" altLang="en-US" sz="1050">
                <a:latin typeface="Meiryo" charset="-128"/>
                <a:ea typeface="Meiryo" charset="-128"/>
                <a:cs typeface="Meiryo" charset="-128"/>
              </a:rPr>
              <a:t>ゲートウェイ</a:t>
            </a:r>
            <a:endParaRPr kumimoji="1" lang="ja-JP" altLang="en-US" sz="1050" dirty="0">
              <a:latin typeface="Meiryo" charset="-128"/>
              <a:ea typeface="Meiryo" charset="-128"/>
              <a:cs typeface="Meiryo" charset="-128"/>
            </a:endParaRPr>
          </a:p>
        </p:txBody>
      </p:sp>
      <p:sp>
        <p:nvSpPr>
          <p:cNvPr id="49" name="テキスト ボックス 48"/>
          <p:cNvSpPr txBox="1"/>
          <p:nvPr/>
        </p:nvSpPr>
        <p:spPr>
          <a:xfrm>
            <a:off x="6128881" y="6055404"/>
            <a:ext cx="1053495" cy="253916"/>
          </a:xfrm>
          <a:prstGeom prst="rect">
            <a:avLst/>
          </a:prstGeom>
          <a:noFill/>
        </p:spPr>
        <p:txBody>
          <a:bodyPr wrap="none" rtlCol="0">
            <a:spAutoFit/>
          </a:bodyPr>
          <a:lstStyle/>
          <a:p>
            <a:pPr algn="ctr"/>
            <a:r>
              <a:rPr kumimoji="1" lang="ja-JP" altLang="en-US" sz="1050" dirty="0">
                <a:latin typeface="Meiryo" charset="-128"/>
                <a:ea typeface="Meiryo" charset="-128"/>
                <a:cs typeface="Meiryo" charset="-128"/>
              </a:rPr>
              <a:t>センサー</a:t>
            </a:r>
            <a:r>
              <a:rPr lang="en-US" altLang="ja-JP" sz="1050" dirty="0">
                <a:latin typeface="Meiryo" charset="-128"/>
                <a:ea typeface="Meiryo" charset="-128"/>
                <a:cs typeface="Meiryo" charset="-128"/>
              </a:rPr>
              <a:t>/</a:t>
            </a:r>
            <a:r>
              <a:rPr lang="ja-JP" altLang="en-US" sz="1050" dirty="0">
                <a:latin typeface="Meiryo" charset="-128"/>
                <a:ea typeface="Meiryo" charset="-128"/>
                <a:cs typeface="Meiryo" charset="-128"/>
              </a:rPr>
              <a:t>モノ</a:t>
            </a:r>
            <a:endParaRPr kumimoji="1" lang="ja-JP" altLang="en-US" sz="1050" dirty="0">
              <a:latin typeface="Meiryo" charset="-128"/>
              <a:ea typeface="Meiryo" charset="-128"/>
              <a:cs typeface="Meiryo" charset="-128"/>
            </a:endParaRPr>
          </a:p>
        </p:txBody>
      </p:sp>
      <p:sp>
        <p:nvSpPr>
          <p:cNvPr id="50" name="テキスト ボックス 49"/>
          <p:cNvSpPr txBox="1"/>
          <p:nvPr/>
        </p:nvSpPr>
        <p:spPr>
          <a:xfrm>
            <a:off x="1967165" y="6055404"/>
            <a:ext cx="1053495" cy="253916"/>
          </a:xfrm>
          <a:prstGeom prst="rect">
            <a:avLst/>
          </a:prstGeom>
          <a:noFill/>
        </p:spPr>
        <p:txBody>
          <a:bodyPr wrap="none" rtlCol="0">
            <a:spAutoFit/>
          </a:bodyPr>
          <a:lstStyle/>
          <a:p>
            <a:pPr algn="ctr"/>
            <a:r>
              <a:rPr kumimoji="1" lang="ja-JP" altLang="en-US" sz="1050" dirty="0">
                <a:latin typeface="Meiryo" charset="-128"/>
                <a:ea typeface="Meiryo" charset="-128"/>
                <a:cs typeface="Meiryo" charset="-128"/>
              </a:rPr>
              <a:t>センサー</a:t>
            </a:r>
            <a:r>
              <a:rPr kumimoji="1" lang="en-US" altLang="ja-JP" sz="1050" dirty="0">
                <a:latin typeface="Meiryo" charset="-128"/>
                <a:ea typeface="Meiryo" charset="-128"/>
                <a:cs typeface="Meiryo" charset="-128"/>
              </a:rPr>
              <a:t>/</a:t>
            </a:r>
            <a:r>
              <a:rPr kumimoji="1" lang="ja-JP" altLang="en-US" sz="1050" dirty="0">
                <a:latin typeface="Meiryo" charset="-128"/>
                <a:ea typeface="Meiryo" charset="-128"/>
                <a:cs typeface="Meiryo" charset="-128"/>
              </a:rPr>
              <a:t>モノ</a:t>
            </a:r>
          </a:p>
        </p:txBody>
      </p:sp>
      <p:sp>
        <p:nvSpPr>
          <p:cNvPr id="51" name="四角形吹き出し 50"/>
          <p:cNvSpPr/>
          <p:nvPr/>
        </p:nvSpPr>
        <p:spPr>
          <a:xfrm>
            <a:off x="4717153" y="2160947"/>
            <a:ext cx="1249453" cy="381750"/>
          </a:xfrm>
          <a:prstGeom prst="wedgeRectCallout">
            <a:avLst>
              <a:gd name="adj1" fmla="val 75801"/>
              <a:gd name="adj2" fmla="val 35886"/>
            </a:avLst>
          </a:prstGeom>
          <a:solidFill>
            <a:srgbClr val="0070C0">
              <a:alpha val="6862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b="1" dirty="0">
                <a:solidFill>
                  <a:srgbClr val="FFFFFF"/>
                </a:solidFill>
                <a:latin typeface="Meiryo" charset="-128"/>
                <a:ea typeface="Meiryo" charset="-128"/>
                <a:cs typeface="Meiryo" charset="-128"/>
              </a:rPr>
              <a:t>通信料の削減</a:t>
            </a:r>
            <a:endParaRPr kumimoji="1" lang="en-US" altLang="ja-JP" sz="1050" b="1" dirty="0">
              <a:solidFill>
                <a:srgbClr val="FFFFFF"/>
              </a:solidFill>
              <a:latin typeface="Meiryo" charset="-128"/>
              <a:ea typeface="Meiryo" charset="-128"/>
              <a:cs typeface="Meiryo" charset="-128"/>
            </a:endParaRPr>
          </a:p>
          <a:p>
            <a:pPr algn="ctr"/>
            <a:r>
              <a:rPr lang="ja-JP" altLang="en-US" sz="600" dirty="0">
                <a:solidFill>
                  <a:srgbClr val="FFFFFF"/>
                </a:solidFill>
                <a:latin typeface="Meiryo" charset="-128"/>
                <a:ea typeface="Meiryo" charset="-128"/>
                <a:cs typeface="Meiryo" charset="-128"/>
              </a:rPr>
              <a:t>最低限のデータを送受信</a:t>
            </a:r>
            <a:endParaRPr kumimoji="1" lang="ja-JP" altLang="en-US" sz="600" dirty="0">
              <a:solidFill>
                <a:srgbClr val="FFFFFF"/>
              </a:solidFill>
              <a:latin typeface="Meiryo" charset="-128"/>
              <a:ea typeface="Meiryo" charset="-128"/>
              <a:cs typeface="Meiryo" charset="-128"/>
            </a:endParaRPr>
          </a:p>
        </p:txBody>
      </p:sp>
      <p:sp>
        <p:nvSpPr>
          <p:cNvPr id="52" name="四角形吹き出し 51"/>
          <p:cNvSpPr/>
          <p:nvPr/>
        </p:nvSpPr>
        <p:spPr>
          <a:xfrm>
            <a:off x="4716016" y="3429000"/>
            <a:ext cx="1250443" cy="381750"/>
          </a:xfrm>
          <a:prstGeom prst="wedgeRectCallout">
            <a:avLst>
              <a:gd name="adj1" fmla="val 73168"/>
              <a:gd name="adj2" fmla="val 31791"/>
            </a:avLst>
          </a:prstGeom>
          <a:solidFill>
            <a:srgbClr val="0070C0">
              <a:alpha val="6862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b="1" dirty="0">
                <a:solidFill>
                  <a:srgbClr val="FFFFFF"/>
                </a:solidFill>
                <a:latin typeface="Meiryo" charset="-128"/>
                <a:ea typeface="Meiryo" charset="-128"/>
                <a:cs typeface="Meiryo" charset="-128"/>
              </a:rPr>
              <a:t>セキュリティ確保</a:t>
            </a:r>
            <a:endParaRPr kumimoji="1" lang="en-US" altLang="ja-JP" sz="1050" b="1" dirty="0">
              <a:solidFill>
                <a:srgbClr val="FFFFFF"/>
              </a:solidFill>
              <a:latin typeface="Meiryo" charset="-128"/>
              <a:ea typeface="Meiryo" charset="-128"/>
              <a:cs typeface="Meiryo" charset="-128"/>
            </a:endParaRPr>
          </a:p>
          <a:p>
            <a:pPr algn="ctr"/>
            <a:r>
              <a:rPr lang="ja-JP" altLang="en-US" sz="600" dirty="0">
                <a:solidFill>
                  <a:srgbClr val="FFFFFF"/>
                </a:solidFill>
                <a:latin typeface="Meiryo" charset="-128"/>
                <a:ea typeface="Meiryo" charset="-128"/>
                <a:cs typeface="Meiryo" charset="-128"/>
              </a:rPr>
              <a:t>機密データをローカルに保持</a:t>
            </a:r>
            <a:endParaRPr kumimoji="1" lang="ja-JP" altLang="en-US" sz="600" dirty="0">
              <a:solidFill>
                <a:srgbClr val="FFFFFF"/>
              </a:solidFill>
              <a:latin typeface="Meiryo" charset="-128"/>
              <a:ea typeface="Meiryo" charset="-128"/>
              <a:cs typeface="Meiryo" charset="-128"/>
            </a:endParaRPr>
          </a:p>
        </p:txBody>
      </p:sp>
      <p:sp>
        <p:nvSpPr>
          <p:cNvPr id="53" name="四角形吹き出し 52"/>
          <p:cNvSpPr/>
          <p:nvPr/>
        </p:nvSpPr>
        <p:spPr>
          <a:xfrm>
            <a:off x="4716016" y="4348259"/>
            <a:ext cx="1250443" cy="381750"/>
          </a:xfrm>
          <a:prstGeom prst="wedgeRectCallout">
            <a:avLst>
              <a:gd name="adj1" fmla="val 71839"/>
              <a:gd name="adj2" fmla="val 33839"/>
            </a:avLst>
          </a:prstGeom>
          <a:solidFill>
            <a:srgbClr val="0070C0">
              <a:alpha val="6862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b="1" dirty="0">
                <a:solidFill>
                  <a:srgbClr val="FFFFFF"/>
                </a:solidFill>
                <a:latin typeface="Meiryo" charset="-128"/>
                <a:ea typeface="Meiryo" charset="-128"/>
                <a:cs typeface="Meiryo" charset="-128"/>
              </a:rPr>
              <a:t>低遅延</a:t>
            </a:r>
            <a:endParaRPr kumimoji="1" lang="en-US" altLang="ja-JP" sz="1050" b="1" dirty="0">
              <a:solidFill>
                <a:srgbClr val="FFFFFF"/>
              </a:solidFill>
              <a:latin typeface="Meiryo" charset="-128"/>
              <a:ea typeface="Meiryo" charset="-128"/>
              <a:cs typeface="Meiryo" charset="-128"/>
            </a:endParaRPr>
          </a:p>
          <a:p>
            <a:pPr algn="ctr"/>
            <a:r>
              <a:rPr lang="ja-JP" altLang="en-US" sz="600" dirty="0">
                <a:solidFill>
                  <a:srgbClr val="FFFFFF"/>
                </a:solidFill>
                <a:latin typeface="Meiryo" charset="-128"/>
                <a:ea typeface="Meiryo" charset="-128"/>
                <a:cs typeface="Meiryo" charset="-128"/>
              </a:rPr>
              <a:t>機器をリアルタイム制御</a:t>
            </a:r>
            <a:endParaRPr kumimoji="1" lang="ja-JP" altLang="en-US" sz="600" dirty="0">
              <a:solidFill>
                <a:srgbClr val="FFFFFF"/>
              </a:solidFill>
              <a:latin typeface="Meiryo" charset="-128"/>
              <a:ea typeface="Meiryo" charset="-128"/>
              <a:cs typeface="Meiryo" charset="-128"/>
            </a:endParaRPr>
          </a:p>
        </p:txBody>
      </p:sp>
      <p:sp>
        <p:nvSpPr>
          <p:cNvPr id="54" name="テキスト ボックス 53"/>
          <p:cNvSpPr txBox="1"/>
          <p:nvPr/>
        </p:nvSpPr>
        <p:spPr>
          <a:xfrm>
            <a:off x="7248581" y="3122620"/>
            <a:ext cx="1261884" cy="276999"/>
          </a:xfrm>
          <a:prstGeom prst="rect">
            <a:avLst/>
          </a:prstGeom>
          <a:noFill/>
        </p:spPr>
        <p:txBody>
          <a:bodyPr wrap="none" rtlCol="0">
            <a:spAutoFit/>
          </a:bodyPr>
          <a:lstStyle/>
          <a:p>
            <a:r>
              <a:rPr kumimoji="1" lang="ja-JP" altLang="en-US" sz="1200" b="1" dirty="0">
                <a:solidFill>
                  <a:schemeClr val="accent6">
                    <a:lumMod val="75000"/>
                  </a:schemeClr>
                </a:solidFill>
                <a:latin typeface="Meiryo" charset="-128"/>
                <a:ea typeface="Meiryo" charset="-128"/>
                <a:cs typeface="Meiryo" charset="-128"/>
              </a:rPr>
              <a:t>拠点内／</a:t>
            </a:r>
            <a:r>
              <a:rPr kumimoji="1" lang="ja-JP" altLang="en-US" sz="1200" b="1">
                <a:solidFill>
                  <a:schemeClr val="accent6">
                    <a:lumMod val="75000"/>
                  </a:schemeClr>
                </a:solidFill>
                <a:latin typeface="Meiryo" charset="-128"/>
                <a:ea typeface="Meiryo" charset="-128"/>
                <a:cs typeface="Meiryo" charset="-128"/>
              </a:rPr>
              <a:t>地域内</a:t>
            </a:r>
            <a:endParaRPr kumimoji="1" lang="ja-JP" altLang="en-US" sz="1200" b="1" dirty="0">
              <a:solidFill>
                <a:schemeClr val="accent6">
                  <a:lumMod val="75000"/>
                </a:schemeClr>
              </a:solidFill>
              <a:latin typeface="Meiryo" charset="-128"/>
              <a:ea typeface="Meiryo" charset="-128"/>
              <a:cs typeface="Meiryo" charset="-128"/>
            </a:endParaRPr>
          </a:p>
        </p:txBody>
      </p:sp>
      <p:sp>
        <p:nvSpPr>
          <p:cNvPr id="55" name="テキスト ボックス 54"/>
          <p:cNvSpPr txBox="1"/>
          <p:nvPr/>
        </p:nvSpPr>
        <p:spPr>
          <a:xfrm>
            <a:off x="6655627" y="2297898"/>
            <a:ext cx="723275" cy="253916"/>
          </a:xfrm>
          <a:prstGeom prst="rect">
            <a:avLst/>
          </a:prstGeom>
          <a:noFill/>
        </p:spPr>
        <p:txBody>
          <a:bodyPr wrap="none" rtlCol="0">
            <a:spAutoFit/>
          </a:bodyPr>
          <a:lstStyle/>
          <a:p>
            <a:r>
              <a:rPr kumimoji="1" lang="ja-JP" altLang="en-US" sz="1050">
                <a:solidFill>
                  <a:srgbClr val="0432FF"/>
                </a:solidFill>
                <a:latin typeface="Meiryo" charset="-128"/>
                <a:ea typeface="Meiryo" charset="-128"/>
                <a:cs typeface="Meiryo" charset="-128"/>
              </a:rPr>
              <a:t>遠隔通信</a:t>
            </a:r>
            <a:endParaRPr kumimoji="1" lang="ja-JP" altLang="en-US" sz="1050" dirty="0">
              <a:solidFill>
                <a:srgbClr val="0432FF"/>
              </a:solidFill>
              <a:latin typeface="Meiryo" charset="-128"/>
              <a:ea typeface="Meiryo" charset="-128"/>
              <a:cs typeface="Meiryo" charset="-128"/>
            </a:endParaRPr>
          </a:p>
        </p:txBody>
      </p:sp>
      <p:sp>
        <p:nvSpPr>
          <p:cNvPr id="56" name="テキスト ボックス 55"/>
          <p:cNvSpPr txBox="1"/>
          <p:nvPr/>
        </p:nvSpPr>
        <p:spPr>
          <a:xfrm>
            <a:off x="1397978" y="2294309"/>
            <a:ext cx="723275" cy="253916"/>
          </a:xfrm>
          <a:prstGeom prst="rect">
            <a:avLst/>
          </a:prstGeom>
          <a:noFill/>
        </p:spPr>
        <p:txBody>
          <a:bodyPr wrap="none" rtlCol="0">
            <a:spAutoFit/>
          </a:bodyPr>
          <a:lstStyle/>
          <a:p>
            <a:r>
              <a:rPr kumimoji="1" lang="ja-JP" altLang="en-US" sz="1050">
                <a:solidFill>
                  <a:srgbClr val="0432FF"/>
                </a:solidFill>
                <a:latin typeface="Meiryo" charset="-128"/>
                <a:ea typeface="Meiryo" charset="-128"/>
                <a:cs typeface="Meiryo" charset="-128"/>
              </a:rPr>
              <a:t>遠隔通信</a:t>
            </a:r>
            <a:endParaRPr kumimoji="1" lang="ja-JP" altLang="en-US" sz="1050" dirty="0">
              <a:solidFill>
                <a:srgbClr val="0432FF"/>
              </a:solidFill>
              <a:latin typeface="Meiryo" charset="-128"/>
              <a:ea typeface="Meiryo" charset="-128"/>
              <a:cs typeface="Meiryo" charset="-128"/>
            </a:endParaRPr>
          </a:p>
        </p:txBody>
      </p:sp>
      <p:sp>
        <p:nvSpPr>
          <p:cNvPr id="57" name="テキスト ボックス 56"/>
          <p:cNvSpPr txBox="1"/>
          <p:nvPr/>
        </p:nvSpPr>
        <p:spPr>
          <a:xfrm>
            <a:off x="7868242" y="1479799"/>
            <a:ext cx="825867" cy="400110"/>
          </a:xfrm>
          <a:prstGeom prst="rect">
            <a:avLst/>
          </a:prstGeom>
          <a:noFill/>
        </p:spPr>
        <p:txBody>
          <a:bodyPr wrap="none" rtlCol="0">
            <a:spAutoFit/>
          </a:bodyPr>
          <a:lstStyle/>
          <a:p>
            <a:r>
              <a:rPr kumimoji="1" lang="ja-JP" altLang="en-US" sz="1000" b="1" dirty="0">
                <a:solidFill>
                  <a:srgbClr val="0432FF"/>
                </a:solidFill>
                <a:latin typeface="メイリオ"/>
                <a:ea typeface="メイリオ"/>
                <a:cs typeface="メイリオ"/>
              </a:rPr>
              <a:t>データ活用</a:t>
            </a:r>
            <a:endParaRPr kumimoji="1" lang="en-US" altLang="ja-JP" sz="1000" b="1" dirty="0">
              <a:solidFill>
                <a:srgbClr val="0432FF"/>
              </a:solidFill>
              <a:latin typeface="メイリオ"/>
              <a:ea typeface="メイリオ"/>
              <a:cs typeface="メイリオ"/>
            </a:endParaRPr>
          </a:p>
          <a:p>
            <a:r>
              <a:rPr kumimoji="1" lang="ja-JP" altLang="en-US" sz="1000" b="1" dirty="0">
                <a:solidFill>
                  <a:srgbClr val="0432FF"/>
                </a:solidFill>
                <a:latin typeface="メイリオ"/>
                <a:ea typeface="メイリオ"/>
                <a:cs typeface="メイリオ"/>
              </a:rPr>
              <a:t>と</a:t>
            </a:r>
            <a:r>
              <a:rPr lang="ja-JP" altLang="en-US" sz="1000" b="1" dirty="0">
                <a:solidFill>
                  <a:srgbClr val="0432FF"/>
                </a:solidFill>
                <a:latin typeface="メイリオ"/>
                <a:ea typeface="メイリオ"/>
                <a:cs typeface="メイリオ"/>
              </a:rPr>
              <a:t>機能</a:t>
            </a:r>
            <a:r>
              <a:rPr kumimoji="1" lang="ja-JP" altLang="en-US" sz="1000" b="1" dirty="0">
                <a:solidFill>
                  <a:srgbClr val="0432FF"/>
                </a:solidFill>
                <a:latin typeface="メイリオ"/>
                <a:ea typeface="メイリオ"/>
                <a:cs typeface="メイリオ"/>
              </a:rPr>
              <a:t>連携</a:t>
            </a:r>
          </a:p>
        </p:txBody>
      </p:sp>
      <p:sp>
        <p:nvSpPr>
          <p:cNvPr id="58" name="テキスト ボックス 57"/>
          <p:cNvSpPr txBox="1"/>
          <p:nvPr/>
        </p:nvSpPr>
        <p:spPr>
          <a:xfrm>
            <a:off x="7094996" y="4068412"/>
            <a:ext cx="825867" cy="400110"/>
          </a:xfrm>
          <a:prstGeom prst="rect">
            <a:avLst/>
          </a:prstGeom>
          <a:noFill/>
        </p:spPr>
        <p:txBody>
          <a:bodyPr wrap="none" rtlCol="0">
            <a:spAutoFit/>
          </a:bodyPr>
          <a:lstStyle/>
          <a:p>
            <a:r>
              <a:rPr lang="ja-JP" altLang="en-US" sz="1000" b="1" dirty="0">
                <a:solidFill>
                  <a:schemeClr val="accent3">
                    <a:lumMod val="50000"/>
                  </a:schemeClr>
                </a:solidFill>
                <a:latin typeface="メイリオ"/>
                <a:ea typeface="メイリオ"/>
                <a:cs typeface="メイリオ"/>
              </a:rPr>
              <a:t>データ集約</a:t>
            </a:r>
            <a:endParaRPr lang="en-US" altLang="ja-JP" sz="1000" b="1" dirty="0">
              <a:solidFill>
                <a:schemeClr val="accent3">
                  <a:lumMod val="50000"/>
                </a:schemeClr>
              </a:solidFill>
              <a:latin typeface="メイリオ"/>
              <a:ea typeface="メイリオ"/>
              <a:cs typeface="メイリオ"/>
            </a:endParaRPr>
          </a:p>
          <a:p>
            <a:r>
              <a:rPr lang="ja-JP" altLang="en-US" sz="1000" b="1" dirty="0">
                <a:solidFill>
                  <a:schemeClr val="accent3">
                    <a:lumMod val="50000"/>
                  </a:schemeClr>
                </a:solidFill>
                <a:latin typeface="メイリオ"/>
                <a:ea typeface="メイリオ"/>
                <a:cs typeface="メイリオ"/>
              </a:rPr>
              <a:t>と高速応答</a:t>
            </a:r>
            <a:endParaRPr kumimoji="1" lang="ja-JP" altLang="en-US" sz="1000" b="1" dirty="0">
              <a:solidFill>
                <a:schemeClr val="accent3">
                  <a:lumMod val="50000"/>
                </a:schemeClr>
              </a:solidFill>
              <a:latin typeface="メイリオ"/>
              <a:ea typeface="メイリオ"/>
              <a:cs typeface="メイリオ"/>
            </a:endParaRPr>
          </a:p>
        </p:txBody>
      </p:sp>
      <p:sp>
        <p:nvSpPr>
          <p:cNvPr id="59" name="テキスト ボックス 58"/>
          <p:cNvSpPr txBox="1"/>
          <p:nvPr/>
        </p:nvSpPr>
        <p:spPr>
          <a:xfrm>
            <a:off x="5762357" y="4855742"/>
            <a:ext cx="825867" cy="400110"/>
          </a:xfrm>
          <a:prstGeom prst="rect">
            <a:avLst/>
          </a:prstGeom>
          <a:noFill/>
        </p:spPr>
        <p:txBody>
          <a:bodyPr wrap="none" rtlCol="0">
            <a:spAutoFit/>
          </a:bodyPr>
          <a:lstStyle/>
          <a:p>
            <a:r>
              <a:rPr lang="ja-JP" altLang="en-US" sz="1000" b="1" dirty="0">
                <a:solidFill>
                  <a:schemeClr val="accent3">
                    <a:lumMod val="50000"/>
                  </a:schemeClr>
                </a:solidFill>
                <a:latin typeface="メイリオ"/>
                <a:ea typeface="メイリオ"/>
                <a:cs typeface="メイリオ"/>
              </a:rPr>
              <a:t>データ収集</a:t>
            </a:r>
            <a:endParaRPr lang="en-US" altLang="ja-JP" sz="1000" b="1" dirty="0">
              <a:solidFill>
                <a:schemeClr val="accent3">
                  <a:lumMod val="50000"/>
                </a:schemeClr>
              </a:solidFill>
              <a:latin typeface="メイリオ"/>
              <a:ea typeface="メイリオ"/>
              <a:cs typeface="メイリオ"/>
            </a:endParaRPr>
          </a:p>
          <a:p>
            <a:r>
              <a:rPr lang="ja-JP" altLang="en-US" sz="1000" b="1" dirty="0">
                <a:solidFill>
                  <a:schemeClr val="accent3">
                    <a:lumMod val="50000"/>
                  </a:schemeClr>
                </a:solidFill>
                <a:latin typeface="メイリオ"/>
                <a:ea typeface="メイリオ"/>
                <a:cs typeface="メイリオ"/>
              </a:rPr>
              <a:t>と遠隔送信</a:t>
            </a:r>
            <a:endParaRPr kumimoji="1" lang="ja-JP" altLang="en-US" sz="1000" b="1" dirty="0">
              <a:solidFill>
                <a:schemeClr val="accent3">
                  <a:lumMod val="50000"/>
                </a:schemeClr>
              </a:solidFill>
              <a:latin typeface="メイリオ"/>
              <a:ea typeface="メイリオ"/>
              <a:cs typeface="メイリオ"/>
            </a:endParaRPr>
          </a:p>
        </p:txBody>
      </p:sp>
      <p:sp>
        <p:nvSpPr>
          <p:cNvPr id="60" name="テキスト ボックス 59"/>
          <p:cNvSpPr txBox="1"/>
          <p:nvPr/>
        </p:nvSpPr>
        <p:spPr>
          <a:xfrm>
            <a:off x="6732240" y="4853229"/>
            <a:ext cx="825867" cy="400110"/>
          </a:xfrm>
          <a:prstGeom prst="rect">
            <a:avLst/>
          </a:prstGeom>
          <a:noFill/>
        </p:spPr>
        <p:txBody>
          <a:bodyPr wrap="none" rtlCol="0">
            <a:spAutoFit/>
          </a:bodyPr>
          <a:lstStyle/>
          <a:p>
            <a:r>
              <a:rPr lang="ja-JP" altLang="en-US" sz="1000" b="1" dirty="0">
                <a:solidFill>
                  <a:schemeClr val="accent3">
                    <a:lumMod val="50000"/>
                  </a:schemeClr>
                </a:solidFill>
                <a:latin typeface="メイリオ"/>
                <a:ea typeface="メイリオ"/>
                <a:cs typeface="メイリオ"/>
              </a:rPr>
              <a:t>データ受信</a:t>
            </a:r>
            <a:endParaRPr lang="en-US" altLang="ja-JP" sz="1000" b="1" dirty="0">
              <a:solidFill>
                <a:schemeClr val="accent3">
                  <a:lumMod val="50000"/>
                </a:schemeClr>
              </a:solidFill>
              <a:latin typeface="メイリオ"/>
              <a:ea typeface="メイリオ"/>
              <a:cs typeface="メイリオ"/>
            </a:endParaRPr>
          </a:p>
          <a:p>
            <a:r>
              <a:rPr lang="ja-JP" altLang="en-US" sz="1000" b="1" dirty="0">
                <a:solidFill>
                  <a:schemeClr val="accent3">
                    <a:lumMod val="50000"/>
                  </a:schemeClr>
                </a:solidFill>
                <a:latin typeface="メイリオ"/>
                <a:ea typeface="メイリオ"/>
                <a:cs typeface="メイリオ"/>
              </a:rPr>
              <a:t>と遠隔制御</a:t>
            </a:r>
            <a:endParaRPr kumimoji="1" lang="ja-JP" altLang="en-US" sz="1000" b="1" dirty="0">
              <a:solidFill>
                <a:schemeClr val="accent3">
                  <a:lumMod val="50000"/>
                </a:schemeClr>
              </a:solidFill>
              <a:latin typeface="メイリオ"/>
              <a:ea typeface="メイリオ"/>
              <a:cs typeface="メイリオ"/>
            </a:endParaRPr>
          </a:p>
        </p:txBody>
      </p:sp>
      <p:sp>
        <p:nvSpPr>
          <p:cNvPr id="63" name="四角形吹き出し 62"/>
          <p:cNvSpPr/>
          <p:nvPr/>
        </p:nvSpPr>
        <p:spPr>
          <a:xfrm>
            <a:off x="3170575" y="2160947"/>
            <a:ext cx="1249453" cy="381750"/>
          </a:xfrm>
          <a:prstGeom prst="wedgeRectCallout">
            <a:avLst>
              <a:gd name="adj1" fmla="val -76197"/>
              <a:gd name="adj2" fmla="val 35886"/>
            </a:avLst>
          </a:prstGeom>
          <a:solidFill>
            <a:srgbClr val="FF0000">
              <a:alpha val="6862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b="1" dirty="0">
                <a:solidFill>
                  <a:srgbClr val="FFFFFF"/>
                </a:solidFill>
                <a:latin typeface="Meiryo" charset="-128"/>
                <a:ea typeface="Meiryo" charset="-128"/>
                <a:cs typeface="Meiryo" charset="-128"/>
              </a:rPr>
              <a:t>通信料の増大</a:t>
            </a:r>
            <a:endParaRPr kumimoji="1" lang="en-US" altLang="ja-JP" sz="1050" b="1" dirty="0">
              <a:solidFill>
                <a:srgbClr val="FFFFFF"/>
              </a:solidFill>
              <a:latin typeface="Meiryo" charset="-128"/>
              <a:ea typeface="Meiryo" charset="-128"/>
              <a:cs typeface="Meiryo" charset="-128"/>
            </a:endParaRPr>
          </a:p>
          <a:p>
            <a:pPr algn="ctr"/>
            <a:r>
              <a:rPr lang="ja-JP" altLang="en-US" sz="600" dirty="0">
                <a:solidFill>
                  <a:srgbClr val="FFFFFF"/>
                </a:solidFill>
                <a:latin typeface="Meiryo" charset="-128"/>
                <a:ea typeface="Meiryo" charset="-128"/>
                <a:cs typeface="Meiryo" charset="-128"/>
              </a:rPr>
              <a:t>全データを送受信</a:t>
            </a:r>
            <a:endParaRPr kumimoji="1" lang="ja-JP" altLang="en-US" sz="600" dirty="0">
              <a:solidFill>
                <a:srgbClr val="FFFFFF"/>
              </a:solidFill>
              <a:latin typeface="Meiryo" charset="-128"/>
              <a:ea typeface="Meiryo" charset="-128"/>
              <a:cs typeface="Meiryo" charset="-128"/>
            </a:endParaRPr>
          </a:p>
        </p:txBody>
      </p:sp>
      <p:sp>
        <p:nvSpPr>
          <p:cNvPr id="64" name="四角形吹き出し 63"/>
          <p:cNvSpPr/>
          <p:nvPr/>
        </p:nvSpPr>
        <p:spPr>
          <a:xfrm>
            <a:off x="3169438" y="3432853"/>
            <a:ext cx="1250443" cy="381750"/>
          </a:xfrm>
          <a:prstGeom prst="wedgeRectCallout">
            <a:avLst>
              <a:gd name="adj1" fmla="val -73084"/>
              <a:gd name="adj2" fmla="val 39980"/>
            </a:avLst>
          </a:prstGeom>
          <a:solidFill>
            <a:srgbClr val="FF0000">
              <a:alpha val="6862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b="1" dirty="0">
                <a:solidFill>
                  <a:srgbClr val="FFFFFF"/>
                </a:solidFill>
                <a:latin typeface="Meiryo" charset="-128"/>
                <a:ea typeface="Meiryo" charset="-128"/>
                <a:cs typeface="Meiryo" charset="-128"/>
              </a:rPr>
              <a:t>セキュリティ困難</a:t>
            </a:r>
            <a:endParaRPr kumimoji="1" lang="en-US" altLang="ja-JP" sz="1050" b="1" dirty="0">
              <a:solidFill>
                <a:srgbClr val="FFFFFF"/>
              </a:solidFill>
              <a:latin typeface="Meiryo" charset="-128"/>
              <a:ea typeface="Meiryo" charset="-128"/>
              <a:cs typeface="Meiryo" charset="-128"/>
            </a:endParaRPr>
          </a:p>
          <a:p>
            <a:pPr algn="ctr"/>
            <a:r>
              <a:rPr lang="ja-JP" altLang="en-US" sz="600" dirty="0">
                <a:solidFill>
                  <a:srgbClr val="FFFFFF"/>
                </a:solidFill>
                <a:latin typeface="Meiryo" charset="-128"/>
                <a:ea typeface="Meiryo" charset="-128"/>
                <a:cs typeface="Meiryo" charset="-128"/>
              </a:rPr>
              <a:t>機密データを送受信</a:t>
            </a:r>
            <a:endParaRPr kumimoji="1" lang="ja-JP" altLang="en-US" sz="600" dirty="0">
              <a:solidFill>
                <a:srgbClr val="FFFFFF"/>
              </a:solidFill>
              <a:latin typeface="Meiryo" charset="-128"/>
              <a:ea typeface="Meiryo" charset="-128"/>
              <a:cs typeface="Meiryo" charset="-128"/>
            </a:endParaRPr>
          </a:p>
        </p:txBody>
      </p:sp>
      <p:sp>
        <p:nvSpPr>
          <p:cNvPr id="65" name="四角形吹き出し 64"/>
          <p:cNvSpPr/>
          <p:nvPr/>
        </p:nvSpPr>
        <p:spPr>
          <a:xfrm>
            <a:off x="3169438" y="4348259"/>
            <a:ext cx="1250443" cy="381750"/>
          </a:xfrm>
          <a:prstGeom prst="wedgeRectCallout">
            <a:avLst>
              <a:gd name="adj1" fmla="val -70663"/>
              <a:gd name="adj2" fmla="val 37934"/>
            </a:avLst>
          </a:prstGeom>
          <a:solidFill>
            <a:srgbClr val="FF0000">
              <a:alpha val="6862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b="1" dirty="0">
                <a:solidFill>
                  <a:srgbClr val="FFFFFF"/>
                </a:solidFill>
                <a:latin typeface="Meiryo" charset="-128"/>
                <a:ea typeface="Meiryo" charset="-128"/>
                <a:cs typeface="Meiryo" charset="-128"/>
              </a:rPr>
              <a:t>高遅延</a:t>
            </a:r>
            <a:endParaRPr kumimoji="1" lang="en-US" altLang="ja-JP" sz="1050" b="1" dirty="0">
              <a:solidFill>
                <a:srgbClr val="FFFFFF"/>
              </a:solidFill>
              <a:latin typeface="Meiryo" charset="-128"/>
              <a:ea typeface="Meiryo" charset="-128"/>
              <a:cs typeface="Meiryo" charset="-128"/>
            </a:endParaRPr>
          </a:p>
          <a:p>
            <a:pPr algn="ctr"/>
            <a:r>
              <a:rPr lang="ja-JP" altLang="en-US" sz="600" dirty="0">
                <a:solidFill>
                  <a:srgbClr val="FFFFFF"/>
                </a:solidFill>
                <a:latin typeface="Meiryo" charset="-128"/>
                <a:ea typeface="Meiryo" charset="-128"/>
                <a:cs typeface="Meiryo" charset="-128"/>
              </a:rPr>
              <a:t>機器を遠隔制御</a:t>
            </a:r>
            <a:endParaRPr kumimoji="1" lang="ja-JP" altLang="en-US" sz="600" dirty="0">
              <a:solidFill>
                <a:srgbClr val="FFFFFF"/>
              </a:solidFill>
              <a:latin typeface="Meiryo" charset="-128"/>
              <a:ea typeface="Meiryo" charset="-128"/>
              <a:cs typeface="Meiryo" charset="-128"/>
            </a:endParaRPr>
          </a:p>
        </p:txBody>
      </p:sp>
      <p:sp>
        <p:nvSpPr>
          <p:cNvPr id="42" name="四角形吹き出し 41"/>
          <p:cNvSpPr/>
          <p:nvPr/>
        </p:nvSpPr>
        <p:spPr>
          <a:xfrm>
            <a:off x="4711397" y="2611349"/>
            <a:ext cx="1250443" cy="381750"/>
          </a:xfrm>
          <a:prstGeom prst="wedgeRectCallout">
            <a:avLst>
              <a:gd name="adj1" fmla="val 75418"/>
              <a:gd name="adj2" fmla="val -41910"/>
            </a:avLst>
          </a:prstGeom>
          <a:solidFill>
            <a:srgbClr val="0070C0">
              <a:alpha val="6862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b="1" dirty="0">
                <a:solidFill>
                  <a:srgbClr val="FFFFFF"/>
                </a:solidFill>
                <a:latin typeface="Meiryo" charset="-128"/>
                <a:ea typeface="Meiryo" charset="-128"/>
                <a:cs typeface="Meiryo" charset="-128"/>
              </a:rPr>
              <a:t>ネットワーク負荷低減</a:t>
            </a:r>
            <a:endParaRPr lang="en-US" altLang="ja-JP" sz="600" dirty="0">
              <a:solidFill>
                <a:srgbClr val="FFFFFF"/>
              </a:solidFill>
              <a:latin typeface="Meiryo" charset="-128"/>
              <a:ea typeface="Meiryo" charset="-128"/>
              <a:cs typeface="Meiryo" charset="-128"/>
            </a:endParaRPr>
          </a:p>
          <a:p>
            <a:pPr algn="ctr"/>
            <a:r>
              <a:rPr kumimoji="1" lang="ja-JP" altLang="en-US" sz="600" dirty="0">
                <a:solidFill>
                  <a:srgbClr val="FFFFFF"/>
                </a:solidFill>
                <a:latin typeface="Meiryo" charset="-128"/>
                <a:ea typeface="Meiryo" charset="-128"/>
                <a:cs typeface="Meiryo" charset="-128"/>
              </a:rPr>
              <a:t>スループット安定</a:t>
            </a:r>
          </a:p>
        </p:txBody>
      </p:sp>
      <p:sp>
        <p:nvSpPr>
          <p:cNvPr id="44" name="四角形吹き出し 43"/>
          <p:cNvSpPr/>
          <p:nvPr/>
        </p:nvSpPr>
        <p:spPr>
          <a:xfrm>
            <a:off x="3164819" y="2615202"/>
            <a:ext cx="1250443" cy="381750"/>
          </a:xfrm>
          <a:prstGeom prst="wedgeRectCallout">
            <a:avLst>
              <a:gd name="adj1" fmla="val -75334"/>
              <a:gd name="adj2" fmla="val -44776"/>
            </a:avLst>
          </a:prstGeom>
          <a:solidFill>
            <a:srgbClr val="FF0000">
              <a:alpha val="6862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b="1" dirty="0">
                <a:solidFill>
                  <a:srgbClr val="FFFFFF"/>
                </a:solidFill>
                <a:latin typeface="Meiryo" charset="-128"/>
                <a:ea typeface="Meiryo" charset="-128"/>
                <a:cs typeface="Meiryo" charset="-128"/>
              </a:rPr>
              <a:t>ネットワーク負荷増大</a:t>
            </a:r>
            <a:r>
              <a:rPr lang="ja-JP" altLang="en-US" sz="600" dirty="0">
                <a:solidFill>
                  <a:srgbClr val="FFFFFF"/>
                </a:solidFill>
                <a:latin typeface="Meiryo" charset="-128"/>
                <a:ea typeface="Meiryo" charset="-128"/>
                <a:cs typeface="Meiryo" charset="-128"/>
              </a:rPr>
              <a:t>スループット低下</a:t>
            </a:r>
            <a:endParaRPr kumimoji="1" lang="ja-JP" altLang="en-US" sz="6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11322941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右矢印 34">
            <a:extLst>
              <a:ext uri="{FF2B5EF4-FFF2-40B4-BE49-F238E27FC236}">
                <a16:creationId xmlns:a16="http://schemas.microsoft.com/office/drawing/2014/main" id="{66C34C46-E698-D54C-B3AC-13DC07A211C0}"/>
              </a:ext>
            </a:extLst>
          </p:cNvPr>
          <p:cNvSpPr/>
          <p:nvPr/>
        </p:nvSpPr>
        <p:spPr>
          <a:xfrm>
            <a:off x="426369" y="5612568"/>
            <a:ext cx="8291264" cy="982025"/>
          </a:xfrm>
          <a:prstGeom prst="rightArrow">
            <a:avLst>
              <a:gd name="adj1" fmla="val 77143"/>
              <a:gd name="adj2" fmla="val 50000"/>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a:extLst>
              <a:ext uri="{FF2B5EF4-FFF2-40B4-BE49-F238E27FC236}">
                <a16:creationId xmlns:a16="http://schemas.microsoft.com/office/drawing/2014/main" id="{33963B46-9922-4C47-899E-E34F7A2B109E}"/>
              </a:ext>
            </a:extLst>
          </p:cNvPr>
          <p:cNvSpPr/>
          <p:nvPr/>
        </p:nvSpPr>
        <p:spPr>
          <a:xfrm>
            <a:off x="426368" y="4504394"/>
            <a:ext cx="8291264" cy="1066455"/>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a:extLst>
              <a:ext uri="{FF2B5EF4-FFF2-40B4-BE49-F238E27FC236}">
                <a16:creationId xmlns:a16="http://schemas.microsoft.com/office/drawing/2014/main" id="{D559817D-A780-0F4E-964E-D6BD551AB16A}"/>
              </a:ext>
            </a:extLst>
          </p:cNvPr>
          <p:cNvSpPr/>
          <p:nvPr/>
        </p:nvSpPr>
        <p:spPr>
          <a:xfrm>
            <a:off x="426368" y="921752"/>
            <a:ext cx="8291264" cy="1932443"/>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a:extLst>
              <a:ext uri="{FF2B5EF4-FFF2-40B4-BE49-F238E27FC236}">
                <a16:creationId xmlns:a16="http://schemas.microsoft.com/office/drawing/2014/main" id="{43B36E8B-209A-BB46-98F2-C9D7940564C9}"/>
              </a:ext>
            </a:extLst>
          </p:cNvPr>
          <p:cNvSpPr/>
          <p:nvPr/>
        </p:nvSpPr>
        <p:spPr>
          <a:xfrm>
            <a:off x="426368" y="2923994"/>
            <a:ext cx="8291264" cy="1473973"/>
          </a:xfrm>
          <a:prstGeom prst="rect">
            <a:avLst/>
          </a:prstGeom>
          <a:solidFill>
            <a:srgbClr val="F4F4D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E3D242B3-4A32-BC44-9A20-3123AFD7C05E}"/>
              </a:ext>
            </a:extLst>
          </p:cNvPr>
          <p:cNvSpPr>
            <a:spLocks noGrp="1"/>
          </p:cNvSpPr>
          <p:nvPr>
            <p:ph type="title"/>
          </p:nvPr>
        </p:nvSpPr>
        <p:spPr/>
        <p:txBody>
          <a:bodyPr/>
          <a:lstStyle/>
          <a:p>
            <a:r>
              <a:rPr kumimoji="1" lang="ja-JP" altLang="en-US" dirty="0"/>
              <a:t>機能階層のシフト</a:t>
            </a:r>
          </a:p>
        </p:txBody>
      </p:sp>
      <p:sp>
        <p:nvSpPr>
          <p:cNvPr id="3" name="スライド番号プレースホルダー 2">
            <a:extLst>
              <a:ext uri="{FF2B5EF4-FFF2-40B4-BE49-F238E27FC236}">
                <a16:creationId xmlns:a16="http://schemas.microsoft.com/office/drawing/2014/main" id="{408B30FB-FC22-6A4E-807D-F1BAA122AE40}"/>
              </a:ext>
            </a:extLst>
          </p:cNvPr>
          <p:cNvSpPr>
            <a:spLocks noGrp="1"/>
          </p:cNvSpPr>
          <p:nvPr>
            <p:ph type="sldNum" sz="quarter" idx="12"/>
          </p:nvPr>
        </p:nvSpPr>
        <p:spPr/>
        <p:txBody>
          <a:bodyPr/>
          <a:lstStyle/>
          <a:p>
            <a:fld id="{8FF8CC5D-A65D-5946-99B5-645367A967AD}" type="slidenum">
              <a:rPr kumimoji="1" lang="ja-JP" altLang="en-US" smtClean="0"/>
              <a:t>23</a:t>
            </a:fld>
            <a:endParaRPr kumimoji="1" lang="ja-JP" altLang="en-US"/>
          </a:p>
        </p:txBody>
      </p:sp>
      <p:pic>
        <p:nvPicPr>
          <p:cNvPr id="4" name="図 3" descr="design_img_f_1133791_s.png">
            <a:extLst>
              <a:ext uri="{FF2B5EF4-FFF2-40B4-BE49-F238E27FC236}">
                <a16:creationId xmlns:a16="http://schemas.microsoft.com/office/drawing/2014/main" id="{07E848C3-90EA-B947-8B72-08D03D26698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60542" y="793029"/>
            <a:ext cx="2654211" cy="2304256"/>
          </a:xfrm>
          <a:prstGeom prst="rect">
            <a:avLst/>
          </a:prstGeom>
          <a:ln>
            <a:noFill/>
          </a:ln>
          <a:effectLst>
            <a:outerShdw blurRad="292100" dist="139700" dir="2700000" algn="tl" rotWithShape="0">
              <a:srgbClr val="333333">
                <a:alpha val="65000"/>
              </a:srgbClr>
            </a:outerShdw>
          </a:effectLst>
        </p:spPr>
      </p:pic>
      <p:pic>
        <p:nvPicPr>
          <p:cNvPr id="5" name="図 4">
            <a:extLst>
              <a:ext uri="{FF2B5EF4-FFF2-40B4-BE49-F238E27FC236}">
                <a16:creationId xmlns:a16="http://schemas.microsoft.com/office/drawing/2014/main" id="{A55DF9FF-B3C7-7C46-A6A0-2D83BA63437E}"/>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69033" y="4773600"/>
            <a:ext cx="844304" cy="844304"/>
          </a:xfrm>
          <a:prstGeom prst="rect">
            <a:avLst/>
          </a:prstGeom>
        </p:spPr>
      </p:pic>
      <p:pic>
        <p:nvPicPr>
          <p:cNvPr id="6" name="図 5">
            <a:extLst>
              <a:ext uri="{FF2B5EF4-FFF2-40B4-BE49-F238E27FC236}">
                <a16:creationId xmlns:a16="http://schemas.microsoft.com/office/drawing/2014/main" id="{4AE0337B-4FC6-1E4D-95E0-4967A721328A}"/>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793897" y="4761624"/>
            <a:ext cx="844304" cy="844304"/>
          </a:xfrm>
          <a:prstGeom prst="rect">
            <a:avLst/>
          </a:prstGeom>
        </p:spPr>
      </p:pic>
      <p:pic>
        <p:nvPicPr>
          <p:cNvPr id="7" name="図 6">
            <a:extLst>
              <a:ext uri="{FF2B5EF4-FFF2-40B4-BE49-F238E27FC236}">
                <a16:creationId xmlns:a16="http://schemas.microsoft.com/office/drawing/2014/main" id="{F2534358-E3F5-F045-8901-B479BC2A2021}"/>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22327" y="4768264"/>
            <a:ext cx="844304" cy="844304"/>
          </a:xfrm>
          <a:prstGeom prst="rect">
            <a:avLst/>
          </a:prstGeom>
        </p:spPr>
      </p:pic>
      <p:pic>
        <p:nvPicPr>
          <p:cNvPr id="8" name="図 7">
            <a:extLst>
              <a:ext uri="{FF2B5EF4-FFF2-40B4-BE49-F238E27FC236}">
                <a16:creationId xmlns:a16="http://schemas.microsoft.com/office/drawing/2014/main" id="{9EF54FF5-2C63-DA44-B458-A57EB3A06C1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718274" y="3311716"/>
            <a:ext cx="936929" cy="936929"/>
          </a:xfrm>
          <a:prstGeom prst="rect">
            <a:avLst/>
          </a:prstGeom>
        </p:spPr>
      </p:pic>
      <p:sp>
        <p:nvSpPr>
          <p:cNvPr id="9" name="正方形/長方形 8">
            <a:extLst>
              <a:ext uri="{FF2B5EF4-FFF2-40B4-BE49-F238E27FC236}">
                <a16:creationId xmlns:a16="http://schemas.microsoft.com/office/drawing/2014/main" id="{5CB50ED1-91AE-4541-A7BA-3FAFDD56677B}"/>
              </a:ext>
            </a:extLst>
          </p:cNvPr>
          <p:cNvSpPr/>
          <p:nvPr/>
        </p:nvSpPr>
        <p:spPr>
          <a:xfrm>
            <a:off x="4214641" y="4864809"/>
            <a:ext cx="1584176" cy="38609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データの生成</a:t>
            </a:r>
          </a:p>
        </p:txBody>
      </p:sp>
      <p:sp>
        <p:nvSpPr>
          <p:cNvPr id="10" name="正方形/長方形 9">
            <a:extLst>
              <a:ext uri="{FF2B5EF4-FFF2-40B4-BE49-F238E27FC236}">
                <a16:creationId xmlns:a16="http://schemas.microsoft.com/office/drawing/2014/main" id="{D4BE43E6-4E2B-974E-88E4-7838D7E7E120}"/>
              </a:ext>
            </a:extLst>
          </p:cNvPr>
          <p:cNvSpPr/>
          <p:nvPr/>
        </p:nvSpPr>
        <p:spPr>
          <a:xfrm>
            <a:off x="4214641" y="3690464"/>
            <a:ext cx="1584176" cy="38609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状況判断・制御</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800" dirty="0">
                <a:solidFill>
                  <a:srgbClr val="FFFFFF"/>
                </a:solidFill>
                <a:latin typeface="Meiryo" panose="020B0604030504040204" pitchFamily="34" charset="-128"/>
                <a:ea typeface="Meiryo" panose="020B0604030504040204" pitchFamily="34" charset="-128"/>
                <a:cs typeface="ＭＳ Ｐゴシック"/>
              </a:rPr>
              <a:t>モノの集合体</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正方形/長方形 10">
            <a:extLst>
              <a:ext uri="{FF2B5EF4-FFF2-40B4-BE49-F238E27FC236}">
                <a16:creationId xmlns:a16="http://schemas.microsoft.com/office/drawing/2014/main" id="{51C2C617-ADD8-0545-867F-FADFAE32015C}"/>
              </a:ext>
            </a:extLst>
          </p:cNvPr>
          <p:cNvSpPr/>
          <p:nvPr/>
        </p:nvSpPr>
        <p:spPr>
          <a:xfrm>
            <a:off x="4214641" y="3255058"/>
            <a:ext cx="1584176" cy="38609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データの収集・集約</a:t>
            </a:r>
          </a:p>
        </p:txBody>
      </p:sp>
      <p:sp>
        <p:nvSpPr>
          <p:cNvPr id="12" name="正方形/長方形 11">
            <a:extLst>
              <a:ext uri="{FF2B5EF4-FFF2-40B4-BE49-F238E27FC236}">
                <a16:creationId xmlns:a16="http://schemas.microsoft.com/office/drawing/2014/main" id="{B82B6A8C-A4C9-7E4F-B6E1-A0A1EF1C329D}"/>
              </a:ext>
            </a:extLst>
          </p:cNvPr>
          <p:cNvSpPr/>
          <p:nvPr/>
        </p:nvSpPr>
        <p:spPr>
          <a:xfrm>
            <a:off x="4207730" y="2363436"/>
            <a:ext cx="1584176" cy="38609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panose="020B0604030504040204" pitchFamily="34" charset="-128"/>
                <a:ea typeface="Meiryo" panose="020B0604030504040204" pitchFamily="34" charset="-128"/>
                <a:cs typeface="ＭＳ Ｐゴシック"/>
              </a:rPr>
              <a:t>短期での分析</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正方形/長方形 12">
            <a:extLst>
              <a:ext uri="{FF2B5EF4-FFF2-40B4-BE49-F238E27FC236}">
                <a16:creationId xmlns:a16="http://schemas.microsoft.com/office/drawing/2014/main" id="{FCD5DA32-BDFD-8A4E-B343-663EB76BA688}"/>
              </a:ext>
            </a:extLst>
          </p:cNvPr>
          <p:cNvSpPr/>
          <p:nvPr/>
        </p:nvSpPr>
        <p:spPr>
          <a:xfrm>
            <a:off x="4214808" y="1926965"/>
            <a:ext cx="1584176" cy="38609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panose="020B0604030504040204" pitchFamily="34" charset="-128"/>
                <a:ea typeface="Meiryo" panose="020B0604030504040204" pitchFamily="34" charset="-128"/>
                <a:cs typeface="ＭＳ Ｐゴシック"/>
              </a:rPr>
              <a:t>深い分析</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 name="正方形/長方形 13">
            <a:extLst>
              <a:ext uri="{FF2B5EF4-FFF2-40B4-BE49-F238E27FC236}">
                <a16:creationId xmlns:a16="http://schemas.microsoft.com/office/drawing/2014/main" id="{30FD906E-240F-9C46-A2BE-6440D9AF6A54}"/>
              </a:ext>
            </a:extLst>
          </p:cNvPr>
          <p:cNvSpPr/>
          <p:nvPr/>
        </p:nvSpPr>
        <p:spPr>
          <a:xfrm>
            <a:off x="4214641" y="1060095"/>
            <a:ext cx="1584176" cy="38609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panose="020B0604030504040204" pitchFamily="34" charset="-128"/>
                <a:ea typeface="Meiryo" panose="020B0604030504040204" pitchFamily="34" charset="-128"/>
                <a:cs typeface="ＭＳ Ｐゴシック"/>
              </a:rPr>
              <a:t>サービス連携</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 name="正方形/長方形 14">
            <a:extLst>
              <a:ext uri="{FF2B5EF4-FFF2-40B4-BE49-F238E27FC236}">
                <a16:creationId xmlns:a16="http://schemas.microsoft.com/office/drawing/2014/main" id="{4CE49F1C-AB55-0E45-981C-F718B2815FD3}"/>
              </a:ext>
            </a:extLst>
          </p:cNvPr>
          <p:cNvSpPr/>
          <p:nvPr/>
        </p:nvSpPr>
        <p:spPr>
          <a:xfrm>
            <a:off x="4208379" y="1490494"/>
            <a:ext cx="1584176" cy="38609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panose="020B0604030504040204" pitchFamily="34" charset="-128"/>
                <a:ea typeface="Meiryo" panose="020B0604030504040204" pitchFamily="34" charset="-128"/>
                <a:cs typeface="ＭＳ Ｐゴシック"/>
              </a:rPr>
              <a:t>データの蓄積</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 name="正方形/長方形 15">
            <a:extLst>
              <a:ext uri="{FF2B5EF4-FFF2-40B4-BE49-F238E27FC236}">
                <a16:creationId xmlns:a16="http://schemas.microsoft.com/office/drawing/2014/main" id="{520929E0-CB3F-A340-8F14-71F3E5C92D7B}"/>
              </a:ext>
            </a:extLst>
          </p:cNvPr>
          <p:cNvSpPr/>
          <p:nvPr/>
        </p:nvSpPr>
        <p:spPr>
          <a:xfrm>
            <a:off x="6573140" y="5059230"/>
            <a:ext cx="1584176" cy="38609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データの生成</a:t>
            </a:r>
          </a:p>
        </p:txBody>
      </p:sp>
      <p:sp>
        <p:nvSpPr>
          <p:cNvPr id="17" name="正方形/長方形 16">
            <a:extLst>
              <a:ext uri="{FF2B5EF4-FFF2-40B4-BE49-F238E27FC236}">
                <a16:creationId xmlns:a16="http://schemas.microsoft.com/office/drawing/2014/main" id="{40C37839-B2E8-F84C-8C9C-B7ED17BFA456}"/>
              </a:ext>
            </a:extLst>
          </p:cNvPr>
          <p:cNvSpPr/>
          <p:nvPr/>
        </p:nvSpPr>
        <p:spPr>
          <a:xfrm>
            <a:off x="6588057" y="3891887"/>
            <a:ext cx="1584176" cy="38609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状況判断・制御</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800" dirty="0">
                <a:solidFill>
                  <a:srgbClr val="FFFFFF"/>
                </a:solidFill>
                <a:latin typeface="Meiryo" panose="020B0604030504040204" pitchFamily="34" charset="-128"/>
                <a:ea typeface="Meiryo" panose="020B0604030504040204" pitchFamily="34" charset="-128"/>
                <a:cs typeface="ＭＳ Ｐゴシック"/>
              </a:rPr>
              <a:t>モノの集合体</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正方形/長方形 17">
            <a:extLst>
              <a:ext uri="{FF2B5EF4-FFF2-40B4-BE49-F238E27FC236}">
                <a16:creationId xmlns:a16="http://schemas.microsoft.com/office/drawing/2014/main" id="{6C056C78-DFED-E84D-A60C-A4A0E4277F6F}"/>
              </a:ext>
            </a:extLst>
          </p:cNvPr>
          <p:cNvSpPr/>
          <p:nvPr/>
        </p:nvSpPr>
        <p:spPr>
          <a:xfrm>
            <a:off x="6588224" y="3462727"/>
            <a:ext cx="1584176" cy="38609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データの収集・集約</a:t>
            </a:r>
          </a:p>
        </p:txBody>
      </p:sp>
      <p:sp>
        <p:nvSpPr>
          <p:cNvPr id="19" name="正方形/長方形 18">
            <a:extLst>
              <a:ext uri="{FF2B5EF4-FFF2-40B4-BE49-F238E27FC236}">
                <a16:creationId xmlns:a16="http://schemas.microsoft.com/office/drawing/2014/main" id="{8FC93D4A-427D-EA42-A30F-B0E6D50B6FE0}"/>
              </a:ext>
            </a:extLst>
          </p:cNvPr>
          <p:cNvSpPr/>
          <p:nvPr/>
        </p:nvSpPr>
        <p:spPr>
          <a:xfrm>
            <a:off x="6581628" y="3033567"/>
            <a:ext cx="1584176" cy="38609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panose="020B0604030504040204" pitchFamily="34" charset="-128"/>
                <a:ea typeface="Meiryo" panose="020B0604030504040204" pitchFamily="34" charset="-128"/>
                <a:cs typeface="ＭＳ Ｐゴシック"/>
              </a:rPr>
              <a:t>短期での分析</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0" name="正方形/長方形 19">
            <a:extLst>
              <a:ext uri="{FF2B5EF4-FFF2-40B4-BE49-F238E27FC236}">
                <a16:creationId xmlns:a16="http://schemas.microsoft.com/office/drawing/2014/main" id="{7315BD5C-7C7A-3747-AB1D-8B5488ACFC70}"/>
              </a:ext>
            </a:extLst>
          </p:cNvPr>
          <p:cNvSpPr/>
          <p:nvPr/>
        </p:nvSpPr>
        <p:spPr>
          <a:xfrm>
            <a:off x="6581628" y="2154641"/>
            <a:ext cx="1584176" cy="38609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panose="020B0604030504040204" pitchFamily="34" charset="-128"/>
                <a:ea typeface="Meiryo" panose="020B0604030504040204" pitchFamily="34" charset="-128"/>
                <a:cs typeface="ＭＳ Ｐゴシック"/>
              </a:rPr>
              <a:t>深い分析</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1" name="正方形/長方形 20">
            <a:extLst>
              <a:ext uri="{FF2B5EF4-FFF2-40B4-BE49-F238E27FC236}">
                <a16:creationId xmlns:a16="http://schemas.microsoft.com/office/drawing/2014/main" id="{2DD53FDA-DAB4-AC4E-A426-FAF44916A0C4}"/>
              </a:ext>
            </a:extLst>
          </p:cNvPr>
          <p:cNvSpPr/>
          <p:nvPr/>
        </p:nvSpPr>
        <p:spPr>
          <a:xfrm>
            <a:off x="6581628" y="1297250"/>
            <a:ext cx="1584176" cy="38609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panose="020B0604030504040204" pitchFamily="34" charset="-128"/>
                <a:ea typeface="Meiryo" panose="020B0604030504040204" pitchFamily="34" charset="-128"/>
                <a:cs typeface="ＭＳ Ｐゴシック"/>
              </a:rPr>
              <a:t>サービス連携</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2" name="正方形/長方形 21">
            <a:extLst>
              <a:ext uri="{FF2B5EF4-FFF2-40B4-BE49-F238E27FC236}">
                <a16:creationId xmlns:a16="http://schemas.microsoft.com/office/drawing/2014/main" id="{1488B9D1-6AE6-344B-BB54-5019B382C3C7}"/>
              </a:ext>
            </a:extLst>
          </p:cNvPr>
          <p:cNvSpPr/>
          <p:nvPr/>
        </p:nvSpPr>
        <p:spPr>
          <a:xfrm>
            <a:off x="6581628" y="1726425"/>
            <a:ext cx="1584176" cy="38609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panose="020B0604030504040204" pitchFamily="34" charset="-128"/>
                <a:ea typeface="Meiryo" panose="020B0604030504040204" pitchFamily="34" charset="-128"/>
                <a:cs typeface="ＭＳ Ｐゴシック"/>
              </a:rPr>
              <a:t>データの蓄積</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4" name="正方形/長方形 23">
            <a:extLst>
              <a:ext uri="{FF2B5EF4-FFF2-40B4-BE49-F238E27FC236}">
                <a16:creationId xmlns:a16="http://schemas.microsoft.com/office/drawing/2014/main" id="{58BAD949-5D32-384C-BD11-CFFB0D404462}"/>
              </a:ext>
            </a:extLst>
          </p:cNvPr>
          <p:cNvSpPr/>
          <p:nvPr/>
        </p:nvSpPr>
        <p:spPr>
          <a:xfrm>
            <a:off x="6573140" y="4627058"/>
            <a:ext cx="1584176" cy="386090"/>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状況判断・制御</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800" dirty="0">
                <a:solidFill>
                  <a:srgbClr val="FFFFFF"/>
                </a:solidFill>
                <a:latin typeface="Meiryo" panose="020B0604030504040204" pitchFamily="34" charset="-128"/>
                <a:ea typeface="Meiryo" panose="020B0604030504040204" pitchFamily="34" charset="-128"/>
                <a:cs typeface="ＭＳ Ｐゴシック"/>
              </a:rPr>
              <a:t>個別のモノ</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5" name="テキスト ボックス 24">
            <a:extLst>
              <a:ext uri="{FF2B5EF4-FFF2-40B4-BE49-F238E27FC236}">
                <a16:creationId xmlns:a16="http://schemas.microsoft.com/office/drawing/2014/main" id="{462200AF-B69C-7748-8D68-86B175BA7532}"/>
              </a:ext>
            </a:extLst>
          </p:cNvPr>
          <p:cNvSpPr txBox="1"/>
          <p:nvPr/>
        </p:nvSpPr>
        <p:spPr>
          <a:xfrm>
            <a:off x="1633648" y="1808708"/>
            <a:ext cx="1107996" cy="369332"/>
          </a:xfrm>
          <a:prstGeom prst="rect">
            <a:avLst/>
          </a:prstGeom>
          <a:noFill/>
        </p:spPr>
        <p:txBody>
          <a:bodyPr wrap="none" rtlCol="0">
            <a:spAutoFit/>
          </a:bodyPr>
          <a:lstStyle/>
          <a:p>
            <a:pPr algn="ctr"/>
            <a:r>
              <a:rPr kumimoji="1" lang="ja-JP" altLang="en-US" b="1" dirty="0">
                <a:solidFill>
                  <a:schemeClr val="bg1"/>
                </a:solidFill>
                <a:latin typeface="Meiryo" charset="-128"/>
                <a:ea typeface="Meiryo" charset="-128"/>
                <a:cs typeface="Meiryo" charset="-128"/>
              </a:rPr>
              <a:t>クラウド</a:t>
            </a:r>
          </a:p>
        </p:txBody>
      </p:sp>
      <p:sp>
        <p:nvSpPr>
          <p:cNvPr id="29" name="テキスト ボックス 28">
            <a:extLst>
              <a:ext uri="{FF2B5EF4-FFF2-40B4-BE49-F238E27FC236}">
                <a16:creationId xmlns:a16="http://schemas.microsoft.com/office/drawing/2014/main" id="{BBCE0717-666C-3C4A-92D4-F5ADB69E2F7E}"/>
              </a:ext>
            </a:extLst>
          </p:cNvPr>
          <p:cNvSpPr txBox="1"/>
          <p:nvPr/>
        </p:nvSpPr>
        <p:spPr>
          <a:xfrm>
            <a:off x="1748158" y="2997526"/>
            <a:ext cx="877163" cy="369332"/>
          </a:xfrm>
          <a:prstGeom prst="rect">
            <a:avLst/>
          </a:prstGeom>
          <a:noFill/>
        </p:spPr>
        <p:txBody>
          <a:bodyPr wrap="none" rtlCol="0">
            <a:spAutoFit/>
          </a:bodyPr>
          <a:lstStyle/>
          <a:p>
            <a:r>
              <a:rPr kumimoji="1" lang="ja-JP" altLang="en-US" b="1" dirty="0">
                <a:latin typeface="Meiryo" panose="020B0604030504040204" pitchFamily="34" charset="-128"/>
                <a:ea typeface="Meiryo" panose="020B0604030504040204" pitchFamily="34" charset="-128"/>
              </a:rPr>
              <a:t>エッジ</a:t>
            </a:r>
          </a:p>
        </p:txBody>
      </p:sp>
      <p:sp>
        <p:nvSpPr>
          <p:cNvPr id="30" name="テキスト ボックス 29">
            <a:extLst>
              <a:ext uri="{FF2B5EF4-FFF2-40B4-BE49-F238E27FC236}">
                <a16:creationId xmlns:a16="http://schemas.microsoft.com/office/drawing/2014/main" id="{707F0595-DD30-A247-88AC-1338F0DD2A44}"/>
              </a:ext>
            </a:extLst>
          </p:cNvPr>
          <p:cNvSpPr txBox="1"/>
          <p:nvPr/>
        </p:nvSpPr>
        <p:spPr>
          <a:xfrm>
            <a:off x="1894666" y="4555624"/>
            <a:ext cx="646331" cy="369332"/>
          </a:xfrm>
          <a:prstGeom prst="rect">
            <a:avLst/>
          </a:prstGeom>
          <a:noFill/>
        </p:spPr>
        <p:txBody>
          <a:bodyPr wrap="none" rtlCol="0">
            <a:spAutoFit/>
          </a:bodyPr>
          <a:lstStyle/>
          <a:p>
            <a:r>
              <a:rPr kumimoji="1" lang="ja-JP" altLang="en-US" b="1" dirty="0">
                <a:latin typeface="Meiryo" panose="020B0604030504040204" pitchFamily="34" charset="-128"/>
                <a:ea typeface="Meiryo" panose="020B0604030504040204" pitchFamily="34" charset="-128"/>
              </a:rPr>
              <a:t>モノ</a:t>
            </a:r>
          </a:p>
        </p:txBody>
      </p:sp>
      <p:sp>
        <p:nvSpPr>
          <p:cNvPr id="31" name="テキスト ボックス 30">
            <a:extLst>
              <a:ext uri="{FF2B5EF4-FFF2-40B4-BE49-F238E27FC236}">
                <a16:creationId xmlns:a16="http://schemas.microsoft.com/office/drawing/2014/main" id="{4DD2D0CB-B229-614D-A444-8AA0F6324B29}"/>
              </a:ext>
            </a:extLst>
          </p:cNvPr>
          <p:cNvSpPr txBox="1"/>
          <p:nvPr/>
        </p:nvSpPr>
        <p:spPr>
          <a:xfrm>
            <a:off x="4332079" y="5811913"/>
            <a:ext cx="4051109" cy="646331"/>
          </a:xfrm>
          <a:prstGeom prst="rect">
            <a:avLst/>
          </a:prstGeom>
          <a:noFill/>
        </p:spPr>
        <p:txBody>
          <a:bodyPr wrap="none" rtlCol="0">
            <a:spAutoFit/>
          </a:bodyPr>
          <a:lstStyle/>
          <a:p>
            <a:pPr marL="171450" indent="-1714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データ発生源に、できるだけ近いところで処理する</a:t>
            </a:r>
            <a:endParaRPr kumimoji="1"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「深い分析」の前に、リアルタイムで処理・分析する</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データの変化に追従して迅速にアクションを起こす</a:t>
            </a:r>
          </a:p>
        </p:txBody>
      </p:sp>
      <p:sp>
        <p:nvSpPr>
          <p:cNvPr id="32" name="右矢印 31">
            <a:extLst>
              <a:ext uri="{FF2B5EF4-FFF2-40B4-BE49-F238E27FC236}">
                <a16:creationId xmlns:a16="http://schemas.microsoft.com/office/drawing/2014/main" id="{468EF255-0826-6C40-84B0-C94B430548D5}"/>
              </a:ext>
            </a:extLst>
          </p:cNvPr>
          <p:cNvSpPr/>
          <p:nvPr/>
        </p:nvSpPr>
        <p:spPr>
          <a:xfrm>
            <a:off x="6010202" y="1674757"/>
            <a:ext cx="360040" cy="456136"/>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右矢印 32">
            <a:extLst>
              <a:ext uri="{FF2B5EF4-FFF2-40B4-BE49-F238E27FC236}">
                <a16:creationId xmlns:a16="http://schemas.microsoft.com/office/drawing/2014/main" id="{3BF27D67-0E80-E048-B654-673A2CD6BA0A}"/>
              </a:ext>
            </a:extLst>
          </p:cNvPr>
          <p:cNvSpPr/>
          <p:nvPr/>
        </p:nvSpPr>
        <p:spPr>
          <a:xfrm>
            <a:off x="6012838" y="3382667"/>
            <a:ext cx="360040" cy="456136"/>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右矢印 33">
            <a:extLst>
              <a:ext uri="{FF2B5EF4-FFF2-40B4-BE49-F238E27FC236}">
                <a16:creationId xmlns:a16="http://schemas.microsoft.com/office/drawing/2014/main" id="{85E28E8D-4C01-644E-AA69-1DC2CA87B8EC}"/>
              </a:ext>
            </a:extLst>
          </p:cNvPr>
          <p:cNvSpPr/>
          <p:nvPr/>
        </p:nvSpPr>
        <p:spPr>
          <a:xfrm>
            <a:off x="6005958" y="4826796"/>
            <a:ext cx="360040" cy="456136"/>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テキスト ボックス 35">
            <a:extLst>
              <a:ext uri="{FF2B5EF4-FFF2-40B4-BE49-F238E27FC236}">
                <a16:creationId xmlns:a16="http://schemas.microsoft.com/office/drawing/2014/main" id="{C454D44B-7941-E34A-A250-03ABA6FC8EDA}"/>
              </a:ext>
            </a:extLst>
          </p:cNvPr>
          <p:cNvSpPr txBox="1"/>
          <p:nvPr/>
        </p:nvSpPr>
        <p:spPr>
          <a:xfrm>
            <a:off x="465294" y="5950412"/>
            <a:ext cx="3877985" cy="369332"/>
          </a:xfrm>
          <a:prstGeom prst="rect">
            <a:avLst/>
          </a:prstGeom>
          <a:noFill/>
        </p:spPr>
        <p:txBody>
          <a:bodyPr wrap="none" rtlCol="0">
            <a:spAutoFit/>
          </a:bodyPr>
          <a:lstStyle/>
          <a:p>
            <a:r>
              <a:rPr kumimoji="1" lang="ja-JP" altLang="en-US" dirty="0">
                <a:solidFill>
                  <a:schemeClr val="bg1"/>
                </a:solidFill>
                <a:latin typeface="Meiryo" panose="020B0604030504040204" pitchFamily="34" charset="-128"/>
                <a:ea typeface="Meiryo" panose="020B0604030504040204" pitchFamily="34" charset="-128"/>
              </a:rPr>
              <a:t>高度な機能をエッジやモノにシフト</a:t>
            </a:r>
          </a:p>
        </p:txBody>
      </p:sp>
      <p:cxnSp>
        <p:nvCxnSpPr>
          <p:cNvPr id="38" name="カギ線コネクタ 37">
            <a:extLst>
              <a:ext uri="{FF2B5EF4-FFF2-40B4-BE49-F238E27FC236}">
                <a16:creationId xmlns:a16="http://schemas.microsoft.com/office/drawing/2014/main" id="{A8315767-7FDC-1D4E-B274-5E40120D7959}"/>
              </a:ext>
            </a:extLst>
          </p:cNvPr>
          <p:cNvCxnSpPr>
            <a:cxnSpLocks/>
            <a:stCxn id="12" idx="3"/>
            <a:endCxn id="19" idx="1"/>
          </p:cNvCxnSpPr>
          <p:nvPr/>
        </p:nvCxnSpPr>
        <p:spPr>
          <a:xfrm>
            <a:off x="5791906" y="2556481"/>
            <a:ext cx="789722" cy="670131"/>
          </a:xfrm>
          <a:prstGeom prst="bentConnector3">
            <a:avLst>
              <a:gd name="adj1" fmla="val 59873"/>
            </a:avLst>
          </a:prstGeom>
          <a:ln w="12700">
            <a:solidFill>
              <a:srgbClr val="0070C0"/>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41" name="カギ線コネクタ 40">
            <a:extLst>
              <a:ext uri="{FF2B5EF4-FFF2-40B4-BE49-F238E27FC236}">
                <a16:creationId xmlns:a16="http://schemas.microsoft.com/office/drawing/2014/main" id="{5633A01D-BD0E-B34A-B18E-4AA26BBD25CF}"/>
              </a:ext>
            </a:extLst>
          </p:cNvPr>
          <p:cNvCxnSpPr>
            <a:cxnSpLocks/>
            <a:stCxn id="10" idx="3"/>
            <a:endCxn id="17" idx="1"/>
          </p:cNvCxnSpPr>
          <p:nvPr/>
        </p:nvCxnSpPr>
        <p:spPr>
          <a:xfrm>
            <a:off x="5798817" y="3883509"/>
            <a:ext cx="789240" cy="201423"/>
          </a:xfrm>
          <a:prstGeom prst="bentConnector3">
            <a:avLst>
              <a:gd name="adj1" fmla="val 61676"/>
            </a:avLst>
          </a:prstGeom>
          <a:ln w="12700">
            <a:solidFill>
              <a:schemeClr val="tx2">
                <a:lumMod val="60000"/>
                <a:lumOff val="40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44" name="カギ線コネクタ 43">
            <a:extLst>
              <a:ext uri="{FF2B5EF4-FFF2-40B4-BE49-F238E27FC236}">
                <a16:creationId xmlns:a16="http://schemas.microsoft.com/office/drawing/2014/main" id="{CC976A50-7C5F-5949-B39A-6F9BDEEDD2E7}"/>
              </a:ext>
            </a:extLst>
          </p:cNvPr>
          <p:cNvCxnSpPr>
            <a:cxnSpLocks/>
            <a:stCxn id="10" idx="3"/>
            <a:endCxn id="24" idx="1"/>
          </p:cNvCxnSpPr>
          <p:nvPr/>
        </p:nvCxnSpPr>
        <p:spPr>
          <a:xfrm>
            <a:off x="5798817" y="3883509"/>
            <a:ext cx="774323" cy="936594"/>
          </a:xfrm>
          <a:prstGeom prst="bentConnector3">
            <a:avLst>
              <a:gd name="adj1" fmla="val 62816"/>
            </a:avLst>
          </a:prstGeom>
          <a:ln w="12700">
            <a:solidFill>
              <a:schemeClr val="tx2">
                <a:lumMod val="60000"/>
                <a:lumOff val="40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651728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a:t>IoT</a:t>
            </a:r>
            <a:r>
              <a:rPr kumimoji="1" lang="en-US" altLang="ja-JP" dirty="0"/>
              <a:t> World Forum</a:t>
            </a:r>
            <a:r>
              <a:rPr kumimoji="1" lang="ja-JP" altLang="en-US" dirty="0"/>
              <a:t>のリファレンス･モデル</a:t>
            </a:r>
          </a:p>
        </p:txBody>
      </p:sp>
      <p:sp>
        <p:nvSpPr>
          <p:cNvPr id="3" name="スライド番号プレースホルダー 2"/>
          <p:cNvSpPr>
            <a:spLocks noGrp="1"/>
          </p:cNvSpPr>
          <p:nvPr>
            <p:ph type="sldNum" sz="quarter" idx="12"/>
          </p:nvPr>
        </p:nvSpPr>
        <p:spPr>
          <a:xfrm>
            <a:off x="6946745" y="6349385"/>
            <a:ext cx="2133600" cy="168363"/>
          </a:xfrm>
        </p:spPr>
        <p:txBody>
          <a:bodyPr/>
          <a:lstStyle/>
          <a:p>
            <a:fld id="{8FF8CC5D-A65D-5946-99B5-645367A967AD}" type="slidenum">
              <a:rPr kumimoji="1" lang="ja-JP" altLang="en-US" smtClean="0"/>
              <a:t>24</a:t>
            </a:fld>
            <a:endParaRPr kumimoji="1" lang="ja-JP" altLang="en-US"/>
          </a:p>
        </p:txBody>
      </p:sp>
      <p:sp>
        <p:nvSpPr>
          <p:cNvPr id="4" name="台形 3"/>
          <p:cNvSpPr/>
          <p:nvPr/>
        </p:nvSpPr>
        <p:spPr>
          <a:xfrm>
            <a:off x="1562163" y="5355233"/>
            <a:ext cx="6048672" cy="980936"/>
          </a:xfrm>
          <a:prstGeom prst="trapezoid">
            <a:avLst>
              <a:gd name="adj" fmla="val 69466"/>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台形 4"/>
          <p:cNvSpPr/>
          <p:nvPr/>
        </p:nvSpPr>
        <p:spPr>
          <a:xfrm>
            <a:off x="1545570" y="4631538"/>
            <a:ext cx="6048672" cy="980936"/>
          </a:xfrm>
          <a:prstGeom prst="trapezoid">
            <a:avLst>
              <a:gd name="adj" fmla="val 69466"/>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台形 5"/>
          <p:cNvSpPr/>
          <p:nvPr/>
        </p:nvSpPr>
        <p:spPr>
          <a:xfrm>
            <a:off x="1545570" y="3880969"/>
            <a:ext cx="6048672" cy="980936"/>
          </a:xfrm>
          <a:prstGeom prst="trapezoid">
            <a:avLst>
              <a:gd name="adj" fmla="val 69466"/>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台形 6"/>
          <p:cNvSpPr/>
          <p:nvPr/>
        </p:nvSpPr>
        <p:spPr>
          <a:xfrm>
            <a:off x="1555180" y="3157274"/>
            <a:ext cx="6048672" cy="980936"/>
          </a:xfrm>
          <a:prstGeom prst="trapezoid">
            <a:avLst>
              <a:gd name="adj" fmla="val 69466"/>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台形 7"/>
          <p:cNvSpPr/>
          <p:nvPr/>
        </p:nvSpPr>
        <p:spPr>
          <a:xfrm>
            <a:off x="1555180" y="2401858"/>
            <a:ext cx="6048672" cy="980936"/>
          </a:xfrm>
          <a:prstGeom prst="trapezoid">
            <a:avLst>
              <a:gd name="adj" fmla="val 69466"/>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台形 8"/>
          <p:cNvSpPr/>
          <p:nvPr/>
        </p:nvSpPr>
        <p:spPr>
          <a:xfrm>
            <a:off x="1545570" y="1682363"/>
            <a:ext cx="6048672" cy="980936"/>
          </a:xfrm>
          <a:prstGeom prst="trapezoid">
            <a:avLst>
              <a:gd name="adj" fmla="val 69466"/>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台形 9"/>
          <p:cNvSpPr/>
          <p:nvPr/>
        </p:nvSpPr>
        <p:spPr>
          <a:xfrm>
            <a:off x="1547664" y="980728"/>
            <a:ext cx="6048672" cy="980936"/>
          </a:xfrm>
          <a:prstGeom prst="trapezoid">
            <a:avLst>
              <a:gd name="adj" fmla="val 69466"/>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テキスト ボックス 11"/>
          <p:cNvSpPr txBox="1"/>
          <p:nvPr/>
        </p:nvSpPr>
        <p:spPr>
          <a:xfrm>
            <a:off x="2784800" y="5641549"/>
            <a:ext cx="3570208" cy="707886"/>
          </a:xfrm>
          <a:prstGeom prst="rect">
            <a:avLst/>
          </a:prstGeom>
          <a:noFill/>
        </p:spPr>
        <p:txBody>
          <a:bodyPr wrap="none" rtlCol="0">
            <a:spAutoFit/>
          </a:bodyPr>
          <a:lstStyle/>
          <a:p>
            <a:pPr algn="ctr"/>
            <a:r>
              <a:rPr kumimoji="1" lang="ja-JP" altLang="en-US" b="1" dirty="0">
                <a:solidFill>
                  <a:schemeClr val="bg1"/>
                </a:solidFill>
                <a:latin typeface="Meiryo" charset="-128"/>
                <a:ea typeface="Meiryo" charset="-128"/>
                <a:cs typeface="Meiryo" charset="-128"/>
              </a:rPr>
              <a:t>物理的なデバイスとコントロー</a:t>
            </a:r>
            <a:endParaRPr lang="en-US" altLang="ja-JP" b="1" dirty="0">
              <a:solidFill>
                <a:schemeClr val="bg1"/>
              </a:solidFill>
              <a:latin typeface="Meiryo" charset="-128"/>
              <a:ea typeface="Meiryo" charset="-128"/>
              <a:cs typeface="Meiryo" charset="-128"/>
            </a:endParaRPr>
          </a:p>
          <a:p>
            <a:pPr algn="ctr"/>
            <a:r>
              <a:rPr kumimoji="1" lang="en-US" altLang="ja-JP" sz="1000" b="1" dirty="0">
                <a:solidFill>
                  <a:schemeClr val="bg1"/>
                </a:solidFill>
                <a:latin typeface="Meiryo" charset="-128"/>
                <a:ea typeface="Meiryo" charset="-128"/>
                <a:cs typeface="Meiryo" charset="-128"/>
              </a:rPr>
              <a:t>Physical Devices &amp;controllers</a:t>
            </a:r>
          </a:p>
          <a:p>
            <a:pPr algn="ctr"/>
            <a:r>
              <a:rPr lang="ja-JP" altLang="en-US" sz="1200" dirty="0">
                <a:solidFill>
                  <a:schemeClr val="bg1"/>
                </a:solidFill>
                <a:latin typeface="Meiryo" charset="-128"/>
                <a:ea typeface="Meiryo" charset="-128"/>
                <a:cs typeface="Meiryo" charset="-128"/>
              </a:rPr>
              <a:t>モノと設備・モノの周辺に配置される制御機器類</a:t>
            </a:r>
            <a:endParaRPr kumimoji="1" lang="ja-JP" altLang="en-US" sz="1200" dirty="0">
              <a:solidFill>
                <a:schemeClr val="bg1"/>
              </a:solidFill>
              <a:latin typeface="Meiryo" charset="-128"/>
              <a:ea typeface="Meiryo" charset="-128"/>
              <a:cs typeface="Meiryo" charset="-128"/>
            </a:endParaRPr>
          </a:p>
        </p:txBody>
      </p:sp>
      <p:sp>
        <p:nvSpPr>
          <p:cNvPr id="13" name="テキスト ボックス 12"/>
          <p:cNvSpPr txBox="1"/>
          <p:nvPr/>
        </p:nvSpPr>
        <p:spPr>
          <a:xfrm>
            <a:off x="3477297" y="4885189"/>
            <a:ext cx="2185214" cy="707886"/>
          </a:xfrm>
          <a:prstGeom prst="rect">
            <a:avLst/>
          </a:prstGeom>
          <a:noFill/>
        </p:spPr>
        <p:txBody>
          <a:bodyPr wrap="none" rtlCol="0">
            <a:spAutoFit/>
          </a:bodyPr>
          <a:lstStyle/>
          <a:p>
            <a:pPr algn="ctr"/>
            <a:r>
              <a:rPr lang="ja-JP" altLang="en-US" b="1" dirty="0">
                <a:solidFill>
                  <a:schemeClr val="bg1"/>
                </a:solidFill>
                <a:latin typeface="Meiryo" charset="-128"/>
                <a:ea typeface="Meiryo" charset="-128"/>
                <a:cs typeface="Meiryo" charset="-128"/>
              </a:rPr>
              <a:t>接続</a:t>
            </a:r>
            <a:endParaRPr kumimoji="1" lang="en-US" altLang="ja-JP" b="1" dirty="0">
              <a:solidFill>
                <a:schemeClr val="bg1"/>
              </a:solidFill>
              <a:latin typeface="Meiryo" charset="-128"/>
              <a:ea typeface="Meiryo" charset="-128"/>
              <a:cs typeface="Meiryo" charset="-128"/>
            </a:endParaRPr>
          </a:p>
          <a:p>
            <a:pPr algn="ctr"/>
            <a:r>
              <a:rPr lang="en-US" altLang="ja-JP" sz="1000" b="1" dirty="0">
                <a:solidFill>
                  <a:schemeClr val="bg1"/>
                </a:solidFill>
                <a:latin typeface="Meiryo" charset="-128"/>
                <a:ea typeface="Meiryo" charset="-128"/>
                <a:cs typeface="Meiryo" charset="-128"/>
              </a:rPr>
              <a:t>Connectivity</a:t>
            </a:r>
            <a:endParaRPr kumimoji="1" lang="en-US" altLang="ja-JP" sz="1000" b="1" dirty="0">
              <a:solidFill>
                <a:schemeClr val="bg1"/>
              </a:solidFill>
              <a:latin typeface="Meiryo" charset="-128"/>
              <a:ea typeface="Meiryo" charset="-128"/>
              <a:cs typeface="Meiryo" charset="-128"/>
            </a:endParaRPr>
          </a:p>
          <a:p>
            <a:pPr algn="ctr"/>
            <a:r>
              <a:rPr lang="ja-JP" altLang="en-US" sz="1200" dirty="0">
                <a:solidFill>
                  <a:schemeClr val="bg1"/>
                </a:solidFill>
                <a:latin typeface="Meiryo" charset="-128"/>
                <a:ea typeface="Meiryo" charset="-128"/>
                <a:cs typeface="Meiryo" charset="-128"/>
              </a:rPr>
              <a:t>ネットワークや機器との通信</a:t>
            </a:r>
            <a:endParaRPr kumimoji="1" lang="ja-JP" altLang="en-US" sz="1200" dirty="0">
              <a:solidFill>
                <a:schemeClr val="bg1"/>
              </a:solidFill>
              <a:latin typeface="Meiryo" charset="-128"/>
              <a:ea typeface="Meiryo" charset="-128"/>
              <a:cs typeface="Meiryo" charset="-128"/>
            </a:endParaRPr>
          </a:p>
        </p:txBody>
      </p:sp>
      <p:sp>
        <p:nvSpPr>
          <p:cNvPr id="14" name="テキスト ボックス 13"/>
          <p:cNvSpPr txBox="1"/>
          <p:nvPr/>
        </p:nvSpPr>
        <p:spPr>
          <a:xfrm>
            <a:off x="3092577" y="4152722"/>
            <a:ext cx="2954655" cy="707886"/>
          </a:xfrm>
          <a:prstGeom prst="rect">
            <a:avLst/>
          </a:prstGeom>
          <a:noFill/>
        </p:spPr>
        <p:txBody>
          <a:bodyPr wrap="none" rtlCol="0">
            <a:spAutoFit/>
          </a:bodyPr>
          <a:lstStyle/>
          <a:p>
            <a:pPr algn="ctr"/>
            <a:r>
              <a:rPr kumimoji="1" lang="ja-JP" altLang="en-US" b="1" dirty="0">
                <a:solidFill>
                  <a:schemeClr val="bg1"/>
                </a:solidFill>
                <a:latin typeface="Meiryo" charset="-128"/>
                <a:ea typeface="Meiryo" charset="-128"/>
                <a:cs typeface="Meiryo" charset="-128"/>
              </a:rPr>
              <a:t>エッジコンピューティング</a:t>
            </a:r>
            <a:endParaRPr kumimoji="1" lang="en-US" altLang="ja-JP" b="1" dirty="0">
              <a:solidFill>
                <a:schemeClr val="bg1"/>
              </a:solidFill>
              <a:latin typeface="Meiryo" charset="-128"/>
              <a:ea typeface="Meiryo" charset="-128"/>
              <a:cs typeface="Meiryo" charset="-128"/>
            </a:endParaRPr>
          </a:p>
          <a:p>
            <a:pPr algn="ctr"/>
            <a:r>
              <a:rPr lang="en-US" altLang="ja-JP" sz="1000" b="1" dirty="0">
                <a:solidFill>
                  <a:schemeClr val="bg1"/>
                </a:solidFill>
                <a:latin typeface="Meiryo" charset="-128"/>
                <a:ea typeface="Meiryo" charset="-128"/>
                <a:cs typeface="Meiryo" charset="-128"/>
              </a:rPr>
              <a:t>Edge Computing</a:t>
            </a:r>
            <a:endParaRPr kumimoji="1" lang="en-US" altLang="ja-JP" sz="1000" b="1" dirty="0">
              <a:solidFill>
                <a:schemeClr val="bg1"/>
              </a:solidFill>
              <a:latin typeface="Meiryo" charset="-128"/>
              <a:ea typeface="Meiryo" charset="-128"/>
              <a:cs typeface="Meiryo" charset="-128"/>
            </a:endParaRPr>
          </a:p>
          <a:p>
            <a:pPr algn="ctr"/>
            <a:r>
              <a:rPr lang="ja-JP" altLang="en-US" sz="1200" dirty="0">
                <a:solidFill>
                  <a:schemeClr val="bg1"/>
                </a:solidFill>
                <a:latin typeface="Meiryo" charset="-128"/>
                <a:ea typeface="Meiryo" charset="-128"/>
                <a:cs typeface="Meiryo" charset="-128"/>
              </a:rPr>
              <a:t>モノの周辺でのデータ分析や変換処理</a:t>
            </a:r>
            <a:endParaRPr kumimoji="1" lang="ja-JP" altLang="en-US" sz="1200" dirty="0">
              <a:solidFill>
                <a:schemeClr val="bg1"/>
              </a:solidFill>
              <a:latin typeface="Meiryo" charset="-128"/>
              <a:ea typeface="Meiryo" charset="-128"/>
              <a:cs typeface="Meiryo" charset="-128"/>
            </a:endParaRPr>
          </a:p>
        </p:txBody>
      </p:sp>
      <p:sp>
        <p:nvSpPr>
          <p:cNvPr id="15" name="テキスト ボックス 14"/>
          <p:cNvSpPr txBox="1"/>
          <p:nvPr/>
        </p:nvSpPr>
        <p:spPr>
          <a:xfrm>
            <a:off x="3708131" y="2696781"/>
            <a:ext cx="1723549" cy="707886"/>
          </a:xfrm>
          <a:prstGeom prst="rect">
            <a:avLst/>
          </a:prstGeom>
          <a:noFill/>
        </p:spPr>
        <p:txBody>
          <a:bodyPr wrap="none" rtlCol="0">
            <a:spAutoFit/>
          </a:bodyPr>
          <a:lstStyle/>
          <a:p>
            <a:pPr algn="ctr"/>
            <a:r>
              <a:rPr kumimoji="1" lang="ja-JP" altLang="en-US" b="1" dirty="0">
                <a:solidFill>
                  <a:schemeClr val="bg1"/>
                </a:solidFill>
                <a:latin typeface="Meiryo" charset="-128"/>
                <a:ea typeface="Meiryo" charset="-128"/>
                <a:cs typeface="Meiryo" charset="-128"/>
              </a:rPr>
              <a:t>データ抽象化</a:t>
            </a:r>
            <a:endParaRPr kumimoji="1" lang="en-US" altLang="ja-JP" b="1" dirty="0">
              <a:solidFill>
                <a:schemeClr val="bg1"/>
              </a:solidFill>
              <a:latin typeface="Meiryo" charset="-128"/>
              <a:ea typeface="Meiryo" charset="-128"/>
              <a:cs typeface="Meiryo" charset="-128"/>
            </a:endParaRPr>
          </a:p>
          <a:p>
            <a:pPr algn="ctr"/>
            <a:r>
              <a:rPr lang="en-US" altLang="ja-JP" sz="1000" b="1" dirty="0">
                <a:solidFill>
                  <a:schemeClr val="bg1"/>
                </a:solidFill>
                <a:latin typeface="Meiryo" charset="-128"/>
                <a:ea typeface="Meiryo" charset="-128"/>
                <a:cs typeface="Meiryo" charset="-128"/>
              </a:rPr>
              <a:t>Data Abstraction</a:t>
            </a:r>
            <a:endParaRPr kumimoji="1" lang="en-US" altLang="ja-JP" sz="1000" b="1" dirty="0">
              <a:solidFill>
                <a:schemeClr val="bg1"/>
              </a:solidFill>
              <a:latin typeface="Meiryo" charset="-128"/>
              <a:ea typeface="Meiryo" charset="-128"/>
              <a:cs typeface="Meiryo" charset="-128"/>
            </a:endParaRPr>
          </a:p>
          <a:p>
            <a:pPr algn="ctr"/>
            <a:r>
              <a:rPr lang="ja-JP" altLang="en-US" sz="1200" dirty="0">
                <a:solidFill>
                  <a:schemeClr val="bg1"/>
                </a:solidFill>
                <a:latin typeface="Meiryo" charset="-128"/>
                <a:ea typeface="Meiryo" charset="-128"/>
                <a:cs typeface="Meiryo" charset="-128"/>
              </a:rPr>
              <a:t>データ集約とアクセス</a:t>
            </a:r>
            <a:endParaRPr kumimoji="1" lang="ja-JP" altLang="en-US" sz="1200" dirty="0">
              <a:solidFill>
                <a:schemeClr val="bg1"/>
              </a:solidFill>
              <a:latin typeface="Meiryo" charset="-128"/>
              <a:ea typeface="Meiryo" charset="-128"/>
              <a:cs typeface="Meiryo" charset="-128"/>
            </a:endParaRPr>
          </a:p>
        </p:txBody>
      </p:sp>
      <p:sp>
        <p:nvSpPr>
          <p:cNvPr id="16" name="テキスト ボックス 15"/>
          <p:cNvSpPr txBox="1"/>
          <p:nvPr/>
        </p:nvSpPr>
        <p:spPr>
          <a:xfrm>
            <a:off x="3015634" y="1995146"/>
            <a:ext cx="3108544" cy="707886"/>
          </a:xfrm>
          <a:prstGeom prst="rect">
            <a:avLst/>
          </a:prstGeom>
          <a:noFill/>
        </p:spPr>
        <p:txBody>
          <a:bodyPr wrap="none" rtlCol="0">
            <a:spAutoFit/>
          </a:bodyPr>
          <a:lstStyle/>
          <a:p>
            <a:pPr algn="ctr"/>
            <a:r>
              <a:rPr kumimoji="1" lang="ja-JP" altLang="en-US" b="1" dirty="0">
                <a:solidFill>
                  <a:srgbClr val="0070C0"/>
                </a:solidFill>
                <a:latin typeface="Meiryo" charset="-128"/>
                <a:ea typeface="Meiryo" charset="-128"/>
                <a:cs typeface="Meiryo" charset="-128"/>
              </a:rPr>
              <a:t>アプリケーション</a:t>
            </a:r>
            <a:endParaRPr kumimoji="1" lang="en-US" altLang="ja-JP" sz="800" dirty="0">
              <a:solidFill>
                <a:srgbClr val="0070C0"/>
              </a:solidFill>
              <a:latin typeface="Meiryo" charset="-128"/>
              <a:ea typeface="Meiryo" charset="-128"/>
              <a:cs typeface="Meiryo" charset="-128"/>
            </a:endParaRPr>
          </a:p>
          <a:p>
            <a:pPr algn="ctr"/>
            <a:r>
              <a:rPr lang="en-US" altLang="ja-JP" sz="900" b="1" dirty="0">
                <a:solidFill>
                  <a:srgbClr val="0070C0"/>
                </a:solidFill>
                <a:latin typeface="Meiryo" charset="-128"/>
                <a:ea typeface="Meiryo" charset="-128"/>
                <a:cs typeface="Meiryo" charset="-128"/>
              </a:rPr>
              <a:t>Application</a:t>
            </a:r>
            <a:endParaRPr kumimoji="1" lang="en-US" altLang="ja-JP" sz="900" b="1" dirty="0">
              <a:solidFill>
                <a:srgbClr val="0070C0"/>
              </a:solidFill>
              <a:latin typeface="Meiryo" charset="-128"/>
              <a:ea typeface="Meiryo" charset="-128"/>
              <a:cs typeface="Meiryo" charset="-128"/>
            </a:endParaRPr>
          </a:p>
          <a:p>
            <a:pPr algn="ctr"/>
            <a:r>
              <a:rPr lang="ja-JP" altLang="en-US" sz="1200" dirty="0">
                <a:solidFill>
                  <a:srgbClr val="0070C0"/>
                </a:solidFill>
                <a:latin typeface="Meiryo" charset="-128"/>
                <a:ea typeface="Meiryo" charset="-128"/>
                <a:cs typeface="Meiryo" charset="-128"/>
              </a:rPr>
              <a:t>データ活用（業務処理・分析・レポート）</a:t>
            </a:r>
            <a:endParaRPr kumimoji="1" lang="ja-JP" altLang="en-US" sz="1200" dirty="0">
              <a:solidFill>
                <a:srgbClr val="0070C0"/>
              </a:solidFill>
              <a:latin typeface="Meiryo" charset="-128"/>
              <a:ea typeface="Meiryo" charset="-128"/>
              <a:cs typeface="Meiryo" charset="-128"/>
            </a:endParaRPr>
          </a:p>
        </p:txBody>
      </p:sp>
      <p:sp>
        <p:nvSpPr>
          <p:cNvPr id="17" name="テキスト ボックス 16"/>
          <p:cNvSpPr txBox="1"/>
          <p:nvPr/>
        </p:nvSpPr>
        <p:spPr>
          <a:xfrm>
            <a:off x="3569473" y="1116884"/>
            <a:ext cx="2000869" cy="707886"/>
          </a:xfrm>
          <a:prstGeom prst="rect">
            <a:avLst/>
          </a:prstGeom>
          <a:noFill/>
        </p:spPr>
        <p:txBody>
          <a:bodyPr wrap="none" rtlCol="0">
            <a:spAutoFit/>
          </a:bodyPr>
          <a:lstStyle/>
          <a:p>
            <a:pPr algn="ctr"/>
            <a:r>
              <a:rPr kumimoji="1" lang="ja-JP" altLang="en-US" b="1" dirty="0">
                <a:solidFill>
                  <a:srgbClr val="0070C0"/>
                </a:solidFill>
                <a:latin typeface="Meiryo" charset="-128"/>
                <a:ea typeface="Meiryo" charset="-128"/>
                <a:cs typeface="Meiryo" charset="-128"/>
              </a:rPr>
              <a:t>協働とプロセス</a:t>
            </a:r>
            <a:endParaRPr kumimoji="1" lang="en-US" altLang="ja-JP" b="1" dirty="0">
              <a:solidFill>
                <a:srgbClr val="0070C0"/>
              </a:solidFill>
              <a:latin typeface="Meiryo" charset="-128"/>
              <a:ea typeface="Meiryo" charset="-128"/>
              <a:cs typeface="Meiryo" charset="-128"/>
            </a:endParaRPr>
          </a:p>
          <a:p>
            <a:pPr algn="ctr"/>
            <a:r>
              <a:rPr lang="en-US" altLang="ja-JP" sz="1000" b="1" dirty="0">
                <a:solidFill>
                  <a:srgbClr val="0070C0"/>
                </a:solidFill>
                <a:latin typeface="Meiryo" charset="-128"/>
                <a:ea typeface="Meiryo" charset="-128"/>
                <a:cs typeface="Meiryo" charset="-128"/>
              </a:rPr>
              <a:t>Corroboration &amp; Processes</a:t>
            </a:r>
            <a:endParaRPr kumimoji="1" lang="en-US" altLang="ja-JP" sz="1000" b="1" dirty="0">
              <a:solidFill>
                <a:srgbClr val="0070C0"/>
              </a:solidFill>
              <a:latin typeface="Meiryo" charset="-128"/>
              <a:ea typeface="Meiryo" charset="-128"/>
              <a:cs typeface="Meiryo" charset="-128"/>
            </a:endParaRPr>
          </a:p>
          <a:p>
            <a:pPr algn="ctr"/>
            <a:r>
              <a:rPr lang="ja-JP" altLang="en-US" sz="1200" dirty="0">
                <a:solidFill>
                  <a:srgbClr val="0070C0"/>
                </a:solidFill>
                <a:latin typeface="Meiryo" charset="-128"/>
                <a:ea typeface="Meiryo" charset="-128"/>
                <a:cs typeface="Meiryo" charset="-128"/>
              </a:rPr>
              <a:t>人と業務プロセス</a:t>
            </a:r>
            <a:endParaRPr kumimoji="1" lang="ja-JP" altLang="en-US" sz="1200" dirty="0">
              <a:solidFill>
                <a:srgbClr val="0070C0"/>
              </a:solidFill>
              <a:latin typeface="Meiryo" charset="-128"/>
              <a:ea typeface="Meiryo" charset="-128"/>
              <a:cs typeface="Meiryo" charset="-128"/>
            </a:endParaRPr>
          </a:p>
        </p:txBody>
      </p:sp>
      <p:sp>
        <p:nvSpPr>
          <p:cNvPr id="18" name="テキスト ボックス 17"/>
          <p:cNvSpPr txBox="1"/>
          <p:nvPr/>
        </p:nvSpPr>
        <p:spPr>
          <a:xfrm>
            <a:off x="3785075" y="3438151"/>
            <a:ext cx="1569660" cy="707886"/>
          </a:xfrm>
          <a:prstGeom prst="rect">
            <a:avLst/>
          </a:prstGeom>
          <a:noFill/>
        </p:spPr>
        <p:txBody>
          <a:bodyPr wrap="none" rtlCol="0">
            <a:spAutoFit/>
          </a:bodyPr>
          <a:lstStyle/>
          <a:p>
            <a:pPr algn="ctr"/>
            <a:r>
              <a:rPr kumimoji="1" lang="ja-JP" altLang="en-US" b="1" dirty="0">
                <a:solidFill>
                  <a:schemeClr val="bg1"/>
                </a:solidFill>
                <a:latin typeface="Meiryo" charset="-128"/>
                <a:ea typeface="Meiryo" charset="-128"/>
                <a:cs typeface="Meiryo" charset="-128"/>
              </a:rPr>
              <a:t>データの蓄積</a:t>
            </a:r>
            <a:endParaRPr kumimoji="1" lang="en-US" altLang="ja-JP" b="1" dirty="0">
              <a:solidFill>
                <a:schemeClr val="bg1"/>
              </a:solidFill>
              <a:latin typeface="Meiryo" charset="-128"/>
              <a:ea typeface="Meiryo" charset="-128"/>
              <a:cs typeface="Meiryo" charset="-128"/>
            </a:endParaRPr>
          </a:p>
          <a:p>
            <a:pPr algn="ctr"/>
            <a:r>
              <a:rPr lang="en-US" altLang="ja-JP" sz="1000" b="1" dirty="0">
                <a:solidFill>
                  <a:schemeClr val="bg1"/>
                </a:solidFill>
                <a:latin typeface="Meiryo" charset="-128"/>
                <a:ea typeface="Meiryo" charset="-128"/>
                <a:cs typeface="Meiryo" charset="-128"/>
              </a:rPr>
              <a:t>Data Accumulation</a:t>
            </a:r>
            <a:endParaRPr kumimoji="1" lang="en-US" altLang="ja-JP" sz="1000" b="1" dirty="0">
              <a:solidFill>
                <a:schemeClr val="bg1"/>
              </a:solidFill>
              <a:latin typeface="Meiryo" charset="-128"/>
              <a:ea typeface="Meiryo" charset="-128"/>
              <a:cs typeface="Meiryo" charset="-128"/>
            </a:endParaRPr>
          </a:p>
          <a:p>
            <a:pPr algn="ctr"/>
            <a:r>
              <a:rPr lang="ja-JP" altLang="en-US" sz="1200" dirty="0">
                <a:solidFill>
                  <a:schemeClr val="bg1"/>
                </a:solidFill>
                <a:latin typeface="Meiryo" charset="-128"/>
                <a:ea typeface="Meiryo" charset="-128"/>
                <a:cs typeface="Meiryo" charset="-128"/>
              </a:rPr>
              <a:t>データの蓄積と管理</a:t>
            </a:r>
            <a:endParaRPr kumimoji="1" lang="ja-JP" altLang="en-US" sz="12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2221444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クラウド</a:t>
            </a:r>
            <a:r>
              <a:rPr lang="ja-JP" altLang="en-US" dirty="0"/>
              <a:t>から超分散へ</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25</a:t>
            </a:fld>
            <a:endParaRPr kumimoji="1" lang="ja-JP" altLang="en-US"/>
          </a:p>
        </p:txBody>
      </p:sp>
      <p:sp>
        <p:nvSpPr>
          <p:cNvPr id="4" name="正方形/長方形 3"/>
          <p:cNvSpPr/>
          <p:nvPr/>
        </p:nvSpPr>
        <p:spPr>
          <a:xfrm>
            <a:off x="179512" y="826964"/>
            <a:ext cx="2088232" cy="5688632"/>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2411760" y="826964"/>
            <a:ext cx="2088232" cy="5688632"/>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4644008" y="826964"/>
            <a:ext cx="2088232" cy="5688632"/>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6876256" y="826964"/>
            <a:ext cx="2088232" cy="5688632"/>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629292" y="1527094"/>
            <a:ext cx="1188669" cy="796167"/>
          </a:xfrm>
          <a:prstGeom prst="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9" name="図形グループ 8"/>
          <p:cNvGrpSpPr/>
          <p:nvPr/>
        </p:nvGrpSpPr>
        <p:grpSpPr>
          <a:xfrm>
            <a:off x="418170" y="4372784"/>
            <a:ext cx="398531" cy="455164"/>
            <a:chOff x="565484" y="2886304"/>
            <a:chExt cx="398531" cy="455164"/>
          </a:xfrm>
        </p:grpSpPr>
        <p:grpSp>
          <p:nvGrpSpPr>
            <p:cNvPr id="10" name="図形グループ 9"/>
            <p:cNvGrpSpPr/>
            <p:nvPr/>
          </p:nvGrpSpPr>
          <p:grpSpPr>
            <a:xfrm>
              <a:off x="565484" y="2886304"/>
              <a:ext cx="398531" cy="387786"/>
              <a:chOff x="758730" y="3198675"/>
              <a:chExt cx="702795" cy="688305"/>
            </a:xfrm>
          </p:grpSpPr>
          <p:sp>
            <p:nvSpPr>
              <p:cNvPr id="14" name="角丸四角形 13"/>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角丸四角形 14"/>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台形 15"/>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 name="図形グループ 10"/>
            <p:cNvGrpSpPr/>
            <p:nvPr/>
          </p:nvGrpSpPr>
          <p:grpSpPr>
            <a:xfrm>
              <a:off x="695604" y="2996289"/>
              <a:ext cx="150692" cy="345179"/>
              <a:chOff x="1946324" y="4125162"/>
              <a:chExt cx="969964" cy="2007872"/>
            </a:xfrm>
          </p:grpSpPr>
          <p:sp>
            <p:nvSpPr>
              <p:cNvPr id="12" name="円/楕円 1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フローチャート: 論理積ゲート 1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7" name="図形グループ 16"/>
          <p:cNvGrpSpPr/>
          <p:nvPr/>
        </p:nvGrpSpPr>
        <p:grpSpPr>
          <a:xfrm>
            <a:off x="1021838" y="4384873"/>
            <a:ext cx="398531" cy="455164"/>
            <a:chOff x="565484" y="2886304"/>
            <a:chExt cx="398531" cy="455164"/>
          </a:xfrm>
        </p:grpSpPr>
        <p:grpSp>
          <p:nvGrpSpPr>
            <p:cNvPr id="18" name="図形グループ 17"/>
            <p:cNvGrpSpPr/>
            <p:nvPr/>
          </p:nvGrpSpPr>
          <p:grpSpPr>
            <a:xfrm>
              <a:off x="565484" y="2886304"/>
              <a:ext cx="398531" cy="387786"/>
              <a:chOff x="758730" y="3198675"/>
              <a:chExt cx="702795" cy="688305"/>
            </a:xfrm>
          </p:grpSpPr>
          <p:sp>
            <p:nvSpPr>
              <p:cNvPr id="22" name="角丸四角形 21"/>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角丸四角形 22"/>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台形 23"/>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 name="図形グループ 18"/>
            <p:cNvGrpSpPr/>
            <p:nvPr/>
          </p:nvGrpSpPr>
          <p:grpSpPr>
            <a:xfrm>
              <a:off x="695604" y="2996289"/>
              <a:ext cx="150692" cy="345179"/>
              <a:chOff x="1946324" y="4125162"/>
              <a:chExt cx="969964" cy="2007872"/>
            </a:xfrm>
          </p:grpSpPr>
          <p:sp>
            <p:nvSpPr>
              <p:cNvPr id="20" name="円/楕円 1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フローチャート: 論理積ゲート 2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25" name="図形グループ 24"/>
          <p:cNvGrpSpPr/>
          <p:nvPr/>
        </p:nvGrpSpPr>
        <p:grpSpPr>
          <a:xfrm>
            <a:off x="1660119" y="4384873"/>
            <a:ext cx="398531" cy="455164"/>
            <a:chOff x="565484" y="2886304"/>
            <a:chExt cx="398531" cy="455164"/>
          </a:xfrm>
        </p:grpSpPr>
        <p:grpSp>
          <p:nvGrpSpPr>
            <p:cNvPr id="26" name="図形グループ 25"/>
            <p:cNvGrpSpPr/>
            <p:nvPr/>
          </p:nvGrpSpPr>
          <p:grpSpPr>
            <a:xfrm>
              <a:off x="565484" y="2886304"/>
              <a:ext cx="398531" cy="387786"/>
              <a:chOff x="758730" y="3198675"/>
              <a:chExt cx="702795" cy="688305"/>
            </a:xfrm>
          </p:grpSpPr>
          <p:sp>
            <p:nvSpPr>
              <p:cNvPr id="30" name="角丸四角形 29"/>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角丸四角形 30"/>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台形 31"/>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7" name="図形グループ 26"/>
            <p:cNvGrpSpPr/>
            <p:nvPr/>
          </p:nvGrpSpPr>
          <p:grpSpPr>
            <a:xfrm>
              <a:off x="695604" y="2996289"/>
              <a:ext cx="150692" cy="345179"/>
              <a:chOff x="1946324" y="4125162"/>
              <a:chExt cx="969964" cy="2007872"/>
            </a:xfrm>
          </p:grpSpPr>
          <p:sp>
            <p:nvSpPr>
              <p:cNvPr id="28" name="円/楕円 2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フローチャート: 論理積ゲート 2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sp>
        <p:nvSpPr>
          <p:cNvPr id="37" name="正方形/長方形 36"/>
          <p:cNvSpPr/>
          <p:nvPr/>
        </p:nvSpPr>
        <p:spPr>
          <a:xfrm>
            <a:off x="2834301" y="3791422"/>
            <a:ext cx="468052" cy="35561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フローチャート: 磁気ディスク 38"/>
          <p:cNvSpPr/>
          <p:nvPr/>
        </p:nvSpPr>
        <p:spPr>
          <a:xfrm>
            <a:off x="1154482" y="1644330"/>
            <a:ext cx="596258" cy="571446"/>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40" name="正方形/長方形 39"/>
          <p:cNvSpPr/>
          <p:nvPr/>
        </p:nvSpPr>
        <p:spPr>
          <a:xfrm>
            <a:off x="2861541" y="1527093"/>
            <a:ext cx="1188669" cy="796167"/>
          </a:xfrm>
          <a:prstGeom prst="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フローチャート: 磁気ディスク 40"/>
          <p:cNvSpPr/>
          <p:nvPr/>
        </p:nvSpPr>
        <p:spPr>
          <a:xfrm>
            <a:off x="3380714" y="1639453"/>
            <a:ext cx="596258" cy="571446"/>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42" name="図形グループ 41"/>
          <p:cNvGrpSpPr/>
          <p:nvPr/>
        </p:nvGrpSpPr>
        <p:grpSpPr>
          <a:xfrm>
            <a:off x="2587927" y="4372784"/>
            <a:ext cx="398531" cy="455164"/>
            <a:chOff x="565484" y="2886304"/>
            <a:chExt cx="398531" cy="455164"/>
          </a:xfrm>
        </p:grpSpPr>
        <p:grpSp>
          <p:nvGrpSpPr>
            <p:cNvPr id="43" name="図形グループ 42"/>
            <p:cNvGrpSpPr/>
            <p:nvPr/>
          </p:nvGrpSpPr>
          <p:grpSpPr>
            <a:xfrm>
              <a:off x="565484" y="2886304"/>
              <a:ext cx="398531" cy="387786"/>
              <a:chOff x="758730" y="3198675"/>
              <a:chExt cx="702795" cy="688305"/>
            </a:xfrm>
          </p:grpSpPr>
          <p:sp>
            <p:nvSpPr>
              <p:cNvPr id="47" name="角丸四角形 46"/>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角丸四角形 47"/>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台形 48"/>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4" name="図形グループ 43"/>
            <p:cNvGrpSpPr/>
            <p:nvPr/>
          </p:nvGrpSpPr>
          <p:grpSpPr>
            <a:xfrm>
              <a:off x="695604" y="2996289"/>
              <a:ext cx="150692" cy="345179"/>
              <a:chOff x="1946324" y="4125162"/>
              <a:chExt cx="969964" cy="2007872"/>
            </a:xfrm>
          </p:grpSpPr>
          <p:sp>
            <p:nvSpPr>
              <p:cNvPr id="45" name="円/楕円 4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フローチャート: 論理積ゲート 4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pic>
        <p:nvPicPr>
          <p:cNvPr id="50" name="図 49"/>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730429" y="4385758"/>
            <a:ext cx="355327" cy="310502"/>
          </a:xfrm>
          <a:prstGeom prst="rect">
            <a:avLst/>
          </a:prstGeom>
        </p:spPr>
      </p:pic>
      <p:pic>
        <p:nvPicPr>
          <p:cNvPr id="51" name="図 50"/>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393599" y="4416659"/>
            <a:ext cx="178457" cy="287834"/>
          </a:xfrm>
          <a:prstGeom prst="rect">
            <a:avLst/>
          </a:prstGeom>
        </p:spPr>
      </p:pic>
      <p:pic>
        <p:nvPicPr>
          <p:cNvPr id="52" name="図 51"/>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29772" y="4385758"/>
            <a:ext cx="356441" cy="377675"/>
          </a:xfrm>
          <a:prstGeom prst="rect">
            <a:avLst/>
          </a:prstGeom>
        </p:spPr>
      </p:pic>
      <p:grpSp>
        <p:nvGrpSpPr>
          <p:cNvPr id="53" name="図形グループ 52"/>
          <p:cNvGrpSpPr/>
          <p:nvPr/>
        </p:nvGrpSpPr>
        <p:grpSpPr>
          <a:xfrm>
            <a:off x="3221849" y="4357179"/>
            <a:ext cx="464437" cy="446267"/>
            <a:chOff x="1084515" y="4732057"/>
            <a:chExt cx="960184" cy="932098"/>
          </a:xfrm>
        </p:grpSpPr>
        <p:grpSp>
          <p:nvGrpSpPr>
            <p:cNvPr id="54" name="図形グループ 53"/>
            <p:cNvGrpSpPr/>
            <p:nvPr/>
          </p:nvGrpSpPr>
          <p:grpSpPr>
            <a:xfrm>
              <a:off x="1084515" y="4879904"/>
              <a:ext cx="681672" cy="784251"/>
              <a:chOff x="2405315" y="4754508"/>
              <a:chExt cx="681672" cy="784251"/>
            </a:xfrm>
          </p:grpSpPr>
          <p:pic>
            <p:nvPicPr>
              <p:cNvPr id="59" name="図 58"/>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405315" y="4816478"/>
                <a:ext cx="681672" cy="722281"/>
              </a:xfrm>
              <a:prstGeom prst="rect">
                <a:avLst/>
              </a:prstGeom>
            </p:spPr>
          </p:pic>
          <p:sp>
            <p:nvSpPr>
              <p:cNvPr id="60" name="正方形/長方形 59"/>
              <p:cNvSpPr/>
              <p:nvPr/>
            </p:nvSpPr>
            <p:spPr>
              <a:xfrm>
                <a:off x="2405315" y="4754508"/>
                <a:ext cx="681672" cy="566792"/>
              </a:xfrm>
              <a:prstGeom prst="rect">
                <a:avLst/>
              </a:prstGeom>
              <a:solidFill>
                <a:srgbClr val="FFFBD2"/>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55" name="図 54"/>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0800000">
              <a:off x="1086645" y="4732057"/>
              <a:ext cx="679541" cy="593816"/>
            </a:xfrm>
            <a:prstGeom prst="rect">
              <a:avLst/>
            </a:prstGeom>
          </p:spPr>
        </p:pic>
        <p:sp>
          <p:nvSpPr>
            <p:cNvPr id="56" name="台形 55"/>
            <p:cNvSpPr/>
            <p:nvPr/>
          </p:nvSpPr>
          <p:spPr>
            <a:xfrm>
              <a:off x="1250950" y="5212971"/>
              <a:ext cx="361950" cy="196850"/>
            </a:xfrm>
            <a:prstGeom prst="trapezoid">
              <a:avLst/>
            </a:prstGeom>
            <a:solidFill>
              <a:schemeClr val="tx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角丸四角形 56"/>
            <p:cNvSpPr/>
            <p:nvPr/>
          </p:nvSpPr>
          <p:spPr>
            <a:xfrm>
              <a:off x="1766186" y="4732057"/>
              <a:ext cx="278513" cy="677761"/>
            </a:xfrm>
            <a:prstGeom prst="roundRect">
              <a:avLst/>
            </a:prstGeom>
            <a:solidFill>
              <a:srgbClr val="00000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角丸四角形 57"/>
            <p:cNvSpPr/>
            <p:nvPr/>
          </p:nvSpPr>
          <p:spPr>
            <a:xfrm>
              <a:off x="1836037" y="4802575"/>
              <a:ext cx="45719" cy="243557"/>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1" name="図形グループ 60"/>
          <p:cNvGrpSpPr/>
          <p:nvPr/>
        </p:nvGrpSpPr>
        <p:grpSpPr>
          <a:xfrm>
            <a:off x="4828684" y="4387628"/>
            <a:ext cx="358537" cy="372942"/>
            <a:chOff x="2381979" y="4922695"/>
            <a:chExt cx="685680" cy="766399"/>
          </a:xfrm>
        </p:grpSpPr>
        <p:pic>
          <p:nvPicPr>
            <p:cNvPr id="62" name="図 61"/>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381979" y="4922695"/>
              <a:ext cx="685680" cy="726528"/>
            </a:xfrm>
            <a:prstGeom prst="rect">
              <a:avLst/>
            </a:prstGeom>
          </p:spPr>
        </p:pic>
        <p:sp>
          <p:nvSpPr>
            <p:cNvPr id="63" name="角丸四角形 62"/>
            <p:cNvSpPr/>
            <p:nvPr/>
          </p:nvSpPr>
          <p:spPr>
            <a:xfrm>
              <a:off x="2394679" y="5560455"/>
              <a:ext cx="662622" cy="128639"/>
            </a:xfrm>
            <a:prstGeom prst="roundRect">
              <a:avLst/>
            </a:prstGeom>
            <a:solidFill>
              <a:srgbClr val="00000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4" name="図形グループ 63"/>
          <p:cNvGrpSpPr/>
          <p:nvPr/>
        </p:nvGrpSpPr>
        <p:grpSpPr>
          <a:xfrm>
            <a:off x="3325438" y="4476989"/>
            <a:ext cx="151989" cy="345179"/>
            <a:chOff x="1946324" y="4125162"/>
            <a:chExt cx="969964" cy="2007872"/>
          </a:xfrm>
        </p:grpSpPr>
        <p:sp>
          <p:nvSpPr>
            <p:cNvPr id="65" name="円/楕円 6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フローチャート: 論理積ゲート 6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4931957" y="4474662"/>
            <a:ext cx="151989" cy="345179"/>
            <a:chOff x="1946324" y="4125162"/>
            <a:chExt cx="969964" cy="2007872"/>
          </a:xfrm>
        </p:grpSpPr>
        <p:sp>
          <p:nvSpPr>
            <p:cNvPr id="68" name="円/楕円 6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フローチャート: 論理積ゲート 6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0" name="図形グループ 69"/>
          <p:cNvGrpSpPr/>
          <p:nvPr/>
        </p:nvGrpSpPr>
        <p:grpSpPr>
          <a:xfrm>
            <a:off x="3901611" y="4357179"/>
            <a:ext cx="464437" cy="446267"/>
            <a:chOff x="1084515" y="4732057"/>
            <a:chExt cx="960184" cy="932098"/>
          </a:xfrm>
        </p:grpSpPr>
        <p:grpSp>
          <p:nvGrpSpPr>
            <p:cNvPr id="71" name="図形グループ 70"/>
            <p:cNvGrpSpPr/>
            <p:nvPr/>
          </p:nvGrpSpPr>
          <p:grpSpPr>
            <a:xfrm>
              <a:off x="1084515" y="4879904"/>
              <a:ext cx="681672" cy="784251"/>
              <a:chOff x="2405315" y="4754508"/>
              <a:chExt cx="681672" cy="784251"/>
            </a:xfrm>
          </p:grpSpPr>
          <p:pic>
            <p:nvPicPr>
              <p:cNvPr id="76" name="図 75"/>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405315" y="4816478"/>
                <a:ext cx="681672" cy="722281"/>
              </a:xfrm>
              <a:prstGeom prst="rect">
                <a:avLst/>
              </a:prstGeom>
            </p:spPr>
          </p:pic>
          <p:sp>
            <p:nvSpPr>
              <p:cNvPr id="77" name="正方形/長方形 76"/>
              <p:cNvSpPr/>
              <p:nvPr/>
            </p:nvSpPr>
            <p:spPr>
              <a:xfrm>
                <a:off x="2405315" y="4754508"/>
                <a:ext cx="681672" cy="566792"/>
              </a:xfrm>
              <a:prstGeom prst="rect">
                <a:avLst/>
              </a:prstGeom>
              <a:solidFill>
                <a:srgbClr val="FFFBD2"/>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72" name="図 71"/>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0800000">
              <a:off x="1086645" y="4732057"/>
              <a:ext cx="679541" cy="593816"/>
            </a:xfrm>
            <a:prstGeom prst="rect">
              <a:avLst/>
            </a:prstGeom>
          </p:spPr>
        </p:pic>
        <p:sp>
          <p:nvSpPr>
            <p:cNvPr id="73" name="台形 72"/>
            <p:cNvSpPr/>
            <p:nvPr/>
          </p:nvSpPr>
          <p:spPr>
            <a:xfrm>
              <a:off x="1250950" y="5212971"/>
              <a:ext cx="361950" cy="196850"/>
            </a:xfrm>
            <a:prstGeom prst="trapezoid">
              <a:avLst/>
            </a:prstGeom>
            <a:solidFill>
              <a:schemeClr val="tx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角丸四角形 73"/>
            <p:cNvSpPr/>
            <p:nvPr/>
          </p:nvSpPr>
          <p:spPr>
            <a:xfrm>
              <a:off x="1766186" y="4732057"/>
              <a:ext cx="278513" cy="677761"/>
            </a:xfrm>
            <a:prstGeom prst="roundRect">
              <a:avLst/>
            </a:prstGeom>
            <a:solidFill>
              <a:srgbClr val="00000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角丸四角形 74"/>
            <p:cNvSpPr/>
            <p:nvPr/>
          </p:nvSpPr>
          <p:spPr>
            <a:xfrm>
              <a:off x="1836037" y="4802575"/>
              <a:ext cx="45719" cy="243557"/>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8" name="図形グループ 77"/>
          <p:cNvGrpSpPr/>
          <p:nvPr/>
        </p:nvGrpSpPr>
        <p:grpSpPr>
          <a:xfrm>
            <a:off x="4004405" y="4486509"/>
            <a:ext cx="151989" cy="345179"/>
            <a:chOff x="1946324" y="4125162"/>
            <a:chExt cx="969964" cy="2007872"/>
          </a:xfrm>
        </p:grpSpPr>
        <p:sp>
          <p:nvSpPr>
            <p:cNvPr id="79" name="円/楕円 7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フローチャート: 論理積ゲート 7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82" name="図 81"/>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777781" y="1321178"/>
            <a:ext cx="1820685" cy="1207996"/>
          </a:xfrm>
          <a:prstGeom prst="rect">
            <a:avLst/>
          </a:prstGeom>
        </p:spPr>
      </p:pic>
      <p:grpSp>
        <p:nvGrpSpPr>
          <p:cNvPr id="83" name="図形グループ 82"/>
          <p:cNvGrpSpPr/>
          <p:nvPr/>
        </p:nvGrpSpPr>
        <p:grpSpPr>
          <a:xfrm>
            <a:off x="5283259" y="4483380"/>
            <a:ext cx="151989" cy="345179"/>
            <a:chOff x="1946324" y="4125162"/>
            <a:chExt cx="969964" cy="2007872"/>
          </a:xfrm>
        </p:grpSpPr>
        <p:sp>
          <p:nvSpPr>
            <p:cNvPr id="84" name="円/楕円 8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フローチャート: 論理積ゲート 8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6" name="図形グループ 85"/>
          <p:cNvGrpSpPr/>
          <p:nvPr/>
        </p:nvGrpSpPr>
        <p:grpSpPr>
          <a:xfrm>
            <a:off x="5837331" y="4474502"/>
            <a:ext cx="151989" cy="345179"/>
            <a:chOff x="1946324" y="4125162"/>
            <a:chExt cx="969964" cy="2007872"/>
          </a:xfrm>
        </p:grpSpPr>
        <p:sp>
          <p:nvSpPr>
            <p:cNvPr id="87" name="円/楕円 8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フローチャート: 論理積ゲート 8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9" name="図形グループ 88"/>
          <p:cNvGrpSpPr/>
          <p:nvPr/>
        </p:nvGrpSpPr>
        <p:grpSpPr>
          <a:xfrm>
            <a:off x="6331997" y="4474502"/>
            <a:ext cx="151989" cy="345179"/>
            <a:chOff x="1946324" y="4125162"/>
            <a:chExt cx="969964" cy="2007872"/>
          </a:xfrm>
        </p:grpSpPr>
        <p:sp>
          <p:nvSpPr>
            <p:cNvPr id="90" name="円/楕円 8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1" name="フローチャート: 論理積ゲート 9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92" name="図 91"/>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010029" y="1321178"/>
            <a:ext cx="1820685" cy="1207996"/>
          </a:xfrm>
          <a:prstGeom prst="rect">
            <a:avLst/>
          </a:prstGeom>
        </p:spPr>
      </p:pic>
      <p:sp>
        <p:nvSpPr>
          <p:cNvPr id="93" name="正方形/長方形 92"/>
          <p:cNvSpPr/>
          <p:nvPr/>
        </p:nvSpPr>
        <p:spPr>
          <a:xfrm>
            <a:off x="7015342" y="3795702"/>
            <a:ext cx="358437" cy="35133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正方形/長方形 93"/>
          <p:cNvSpPr/>
          <p:nvPr/>
        </p:nvSpPr>
        <p:spPr>
          <a:xfrm>
            <a:off x="8461974" y="3813453"/>
            <a:ext cx="358437" cy="35133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01" name="図形グループ 100"/>
          <p:cNvGrpSpPr/>
          <p:nvPr/>
        </p:nvGrpSpPr>
        <p:grpSpPr>
          <a:xfrm>
            <a:off x="7774482" y="4578833"/>
            <a:ext cx="324650" cy="265447"/>
            <a:chOff x="-62676" y="3965594"/>
            <a:chExt cx="679541" cy="593816"/>
          </a:xfrm>
        </p:grpSpPr>
        <p:sp>
          <p:nvSpPr>
            <p:cNvPr id="102" name="角丸四角形 101"/>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3" name="図 102"/>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676" y="3965594"/>
              <a:ext cx="679541" cy="593816"/>
            </a:xfrm>
            <a:prstGeom prst="rect">
              <a:avLst/>
            </a:prstGeom>
          </p:spPr>
        </p:pic>
      </p:grpSp>
      <p:grpSp>
        <p:nvGrpSpPr>
          <p:cNvPr id="104" name="図形グループ 103"/>
          <p:cNvGrpSpPr/>
          <p:nvPr/>
        </p:nvGrpSpPr>
        <p:grpSpPr>
          <a:xfrm>
            <a:off x="7741521" y="4399071"/>
            <a:ext cx="203710" cy="404575"/>
            <a:chOff x="1140657" y="4229811"/>
            <a:chExt cx="341289" cy="550466"/>
          </a:xfrm>
        </p:grpSpPr>
        <p:sp>
          <p:nvSpPr>
            <p:cNvPr id="105" name="角丸四角形 104"/>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6" name="図 105"/>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108" name="図形グループ 107"/>
          <p:cNvGrpSpPr/>
          <p:nvPr/>
        </p:nvGrpSpPr>
        <p:grpSpPr>
          <a:xfrm>
            <a:off x="8115666" y="4539886"/>
            <a:ext cx="269638" cy="317989"/>
            <a:chOff x="6373788" y="4940591"/>
            <a:chExt cx="499492" cy="545661"/>
          </a:xfrm>
        </p:grpSpPr>
        <p:sp>
          <p:nvSpPr>
            <p:cNvPr id="109" name="角丸四角形 108"/>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 name="円/楕円 109"/>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1" name="角丸四角形 110"/>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112" name="図 111"/>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306913" y="4563591"/>
            <a:ext cx="393957" cy="393957"/>
          </a:xfrm>
          <a:prstGeom prst="rect">
            <a:avLst/>
          </a:prstGeom>
        </p:spPr>
      </p:pic>
      <p:pic>
        <p:nvPicPr>
          <p:cNvPr id="113" name="図 112"/>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873280" y="4533597"/>
            <a:ext cx="421690" cy="421690"/>
          </a:xfrm>
          <a:prstGeom prst="rect">
            <a:avLst/>
          </a:prstGeom>
        </p:spPr>
      </p:pic>
      <p:pic>
        <p:nvPicPr>
          <p:cNvPr id="114" name="図 113"/>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000316" y="4256573"/>
            <a:ext cx="479373" cy="479373"/>
          </a:xfrm>
          <a:prstGeom prst="rect">
            <a:avLst/>
          </a:prstGeom>
        </p:spPr>
      </p:pic>
      <p:grpSp>
        <p:nvGrpSpPr>
          <p:cNvPr id="115" name="図形グループ 114"/>
          <p:cNvGrpSpPr/>
          <p:nvPr/>
        </p:nvGrpSpPr>
        <p:grpSpPr>
          <a:xfrm>
            <a:off x="8526292" y="4421216"/>
            <a:ext cx="351043" cy="416882"/>
            <a:chOff x="921147" y="2673903"/>
            <a:chExt cx="2035043" cy="2195257"/>
          </a:xfrm>
        </p:grpSpPr>
        <p:sp>
          <p:nvSpPr>
            <p:cNvPr id="116" name="台形 115"/>
            <p:cNvSpPr/>
            <p:nvPr/>
          </p:nvSpPr>
          <p:spPr>
            <a:xfrm flipV="1">
              <a:off x="1899915" y="3440304"/>
              <a:ext cx="1056275" cy="564759"/>
            </a:xfrm>
            <a:prstGeom prst="trapezoid">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正方形/長方形 116"/>
            <p:cNvSpPr/>
            <p:nvPr/>
          </p:nvSpPr>
          <p:spPr>
            <a:xfrm rot="12890655">
              <a:off x="1106698" y="3064121"/>
              <a:ext cx="1213767" cy="339029"/>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18" name="図形グループ 117"/>
            <p:cNvGrpSpPr/>
            <p:nvPr/>
          </p:nvGrpSpPr>
          <p:grpSpPr>
            <a:xfrm rot="18523230">
              <a:off x="289583" y="3305467"/>
              <a:ext cx="1602719" cy="339591"/>
              <a:chOff x="1084045" y="2295821"/>
              <a:chExt cx="1399064" cy="288032"/>
            </a:xfrm>
          </p:grpSpPr>
          <p:grpSp>
            <p:nvGrpSpPr>
              <p:cNvPr id="123" name="図形グループ 122"/>
              <p:cNvGrpSpPr/>
              <p:nvPr/>
            </p:nvGrpSpPr>
            <p:grpSpPr>
              <a:xfrm>
                <a:off x="1084045" y="2295821"/>
                <a:ext cx="1399064" cy="288032"/>
                <a:chOff x="531457" y="2456892"/>
                <a:chExt cx="1399064" cy="288032"/>
              </a:xfrm>
            </p:grpSpPr>
            <p:sp>
              <p:nvSpPr>
                <p:cNvPr id="125" name="正方形/長方形 124"/>
                <p:cNvSpPr/>
                <p:nvPr/>
              </p:nvSpPr>
              <p:spPr>
                <a:xfrm>
                  <a:off x="683568" y="2456892"/>
                  <a:ext cx="1246953" cy="28803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 name="円/楕円 125"/>
                <p:cNvSpPr/>
                <p:nvPr/>
              </p:nvSpPr>
              <p:spPr>
                <a:xfrm>
                  <a:off x="531457" y="2456892"/>
                  <a:ext cx="296128" cy="288032"/>
                </a:xfrm>
                <a:prstGeom prst="ellipse">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24" name="円/楕円 123"/>
              <p:cNvSpPr/>
              <p:nvPr/>
            </p:nvSpPr>
            <p:spPr>
              <a:xfrm>
                <a:off x="2142917" y="2322444"/>
                <a:ext cx="251535" cy="243357"/>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19" name="円/楕円 118"/>
            <p:cNvSpPr/>
            <p:nvPr/>
          </p:nvSpPr>
          <p:spPr>
            <a:xfrm rot="18523230">
              <a:off x="1874649" y="3237957"/>
              <a:ext cx="509914" cy="523406"/>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正方形/長方形 119"/>
            <p:cNvSpPr/>
            <p:nvPr/>
          </p:nvSpPr>
          <p:spPr>
            <a:xfrm>
              <a:off x="2222256" y="4040357"/>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 name="正方形/長方形 120"/>
            <p:cNvSpPr/>
            <p:nvPr/>
          </p:nvSpPr>
          <p:spPr>
            <a:xfrm>
              <a:off x="2222256" y="4393800"/>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台形 121"/>
            <p:cNvSpPr/>
            <p:nvPr/>
          </p:nvSpPr>
          <p:spPr>
            <a:xfrm>
              <a:off x="1442501" y="4725106"/>
              <a:ext cx="1513689" cy="144054"/>
            </a:xfrm>
            <a:prstGeom prst="trapezoid">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7" name="図形グループ 96"/>
          <p:cNvGrpSpPr/>
          <p:nvPr/>
        </p:nvGrpSpPr>
        <p:grpSpPr>
          <a:xfrm>
            <a:off x="7994063" y="4412892"/>
            <a:ext cx="115615" cy="261494"/>
            <a:chOff x="5118100" y="4941610"/>
            <a:chExt cx="190500" cy="405090"/>
          </a:xfrm>
        </p:grpSpPr>
        <p:sp>
          <p:nvSpPr>
            <p:cNvPr id="98" name="正方形/長方形 97"/>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9" name="正方形/長方形 98"/>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角丸四角形 99"/>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29" name="角丸四角形 128"/>
          <p:cNvSpPr/>
          <p:nvPr/>
        </p:nvSpPr>
        <p:spPr>
          <a:xfrm>
            <a:off x="4782157" y="2836610"/>
            <a:ext cx="1816309" cy="580221"/>
          </a:xfrm>
          <a:prstGeom prst="roundRect">
            <a:avLst>
              <a:gd name="adj"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インターネット</a:t>
            </a:r>
            <a:endParaRPr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専用ネットワーク</a:t>
            </a:r>
          </a:p>
        </p:txBody>
      </p:sp>
      <p:sp>
        <p:nvSpPr>
          <p:cNvPr id="130" name="角丸四角形 129"/>
          <p:cNvSpPr/>
          <p:nvPr/>
        </p:nvSpPr>
        <p:spPr>
          <a:xfrm>
            <a:off x="7014404" y="2825866"/>
            <a:ext cx="1816309" cy="580221"/>
          </a:xfrm>
          <a:prstGeom prst="roundRect">
            <a:avLst>
              <a:gd name="adj"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インターネット</a:t>
            </a:r>
            <a:endParaRPr kumimoji="1" lang="en-US" altLang="ja-JP" sz="12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専用ネットワーク</a:t>
            </a:r>
            <a:endParaRPr kumimoji="1" lang="ja-JP" altLang="en-US" sz="1200" dirty="0">
              <a:solidFill>
                <a:srgbClr val="FFFFFF"/>
              </a:solidFill>
              <a:latin typeface="Meiryo" charset="-128"/>
              <a:ea typeface="Meiryo" charset="-128"/>
              <a:cs typeface="Meiryo" charset="-128"/>
            </a:endParaRPr>
          </a:p>
        </p:txBody>
      </p:sp>
      <p:sp>
        <p:nvSpPr>
          <p:cNvPr id="95" name="正方形/長方形 94"/>
          <p:cNvSpPr/>
          <p:nvPr/>
        </p:nvSpPr>
        <p:spPr>
          <a:xfrm>
            <a:off x="8470088" y="2717215"/>
            <a:ext cx="358437" cy="35133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 name="角丸四角形 130"/>
          <p:cNvSpPr/>
          <p:nvPr/>
        </p:nvSpPr>
        <p:spPr>
          <a:xfrm>
            <a:off x="2549739" y="2826490"/>
            <a:ext cx="1816309" cy="580221"/>
          </a:xfrm>
          <a:prstGeom prst="roundRect">
            <a:avLst>
              <a:gd name="adj"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専用ネットワーク</a:t>
            </a:r>
          </a:p>
        </p:txBody>
      </p:sp>
      <p:cxnSp>
        <p:nvCxnSpPr>
          <p:cNvPr id="133" name="直線コネクタ 132"/>
          <p:cNvCxnSpPr>
            <a:stCxn id="8" idx="2"/>
            <a:endCxn id="14" idx="0"/>
          </p:cNvCxnSpPr>
          <p:nvPr/>
        </p:nvCxnSpPr>
        <p:spPr>
          <a:xfrm flipH="1">
            <a:off x="609195" y="2323261"/>
            <a:ext cx="614432" cy="2049523"/>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34" name="直線コネクタ 133"/>
          <p:cNvCxnSpPr>
            <a:stCxn id="8" idx="2"/>
            <a:endCxn id="22" idx="0"/>
          </p:cNvCxnSpPr>
          <p:nvPr/>
        </p:nvCxnSpPr>
        <p:spPr>
          <a:xfrm flipH="1">
            <a:off x="1212863" y="2323261"/>
            <a:ext cx="10764" cy="2061612"/>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37" name="直線コネクタ 136"/>
          <p:cNvCxnSpPr>
            <a:stCxn id="8" idx="2"/>
            <a:endCxn id="30" idx="0"/>
          </p:cNvCxnSpPr>
          <p:nvPr/>
        </p:nvCxnSpPr>
        <p:spPr>
          <a:xfrm>
            <a:off x="1223627" y="2323261"/>
            <a:ext cx="627517" cy="2061612"/>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40" name="直線コネクタ 139"/>
          <p:cNvCxnSpPr>
            <a:stCxn id="40" idx="2"/>
            <a:endCxn id="131" idx="0"/>
          </p:cNvCxnSpPr>
          <p:nvPr/>
        </p:nvCxnSpPr>
        <p:spPr>
          <a:xfrm>
            <a:off x="3455876" y="2323260"/>
            <a:ext cx="2018" cy="503230"/>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43" name="直線コネクタ 142"/>
          <p:cNvCxnSpPr>
            <a:stCxn id="131" idx="2"/>
            <a:endCxn id="37" idx="0"/>
          </p:cNvCxnSpPr>
          <p:nvPr/>
        </p:nvCxnSpPr>
        <p:spPr>
          <a:xfrm flipH="1">
            <a:off x="3068327" y="3406711"/>
            <a:ext cx="389567" cy="384711"/>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0" name="直線コネクタ 149"/>
          <p:cNvCxnSpPr>
            <a:stCxn id="131" idx="2"/>
            <a:endCxn id="72" idx="2"/>
          </p:cNvCxnSpPr>
          <p:nvPr/>
        </p:nvCxnSpPr>
        <p:spPr>
          <a:xfrm>
            <a:off x="3457894" y="3406711"/>
            <a:ext cx="609092" cy="950468"/>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3" name="直線コネクタ 152"/>
          <p:cNvCxnSpPr>
            <a:stCxn id="37" idx="2"/>
            <a:endCxn id="47" idx="0"/>
          </p:cNvCxnSpPr>
          <p:nvPr/>
        </p:nvCxnSpPr>
        <p:spPr>
          <a:xfrm flipH="1">
            <a:off x="2778952" y="4147035"/>
            <a:ext cx="289375" cy="225749"/>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6" name="直線コネクタ 155"/>
          <p:cNvCxnSpPr>
            <a:stCxn id="37" idx="2"/>
            <a:endCxn id="55" idx="2"/>
          </p:cNvCxnSpPr>
          <p:nvPr/>
        </p:nvCxnSpPr>
        <p:spPr>
          <a:xfrm>
            <a:off x="3068327" y="4147035"/>
            <a:ext cx="318897" cy="210144"/>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9" name="直線コネクタ 158"/>
          <p:cNvCxnSpPr>
            <a:endCxn id="129" idx="0"/>
          </p:cNvCxnSpPr>
          <p:nvPr/>
        </p:nvCxnSpPr>
        <p:spPr>
          <a:xfrm>
            <a:off x="5688123" y="2375538"/>
            <a:ext cx="2189" cy="461072"/>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63" name="直線コネクタ 162"/>
          <p:cNvCxnSpPr>
            <a:endCxn id="130" idx="0"/>
          </p:cNvCxnSpPr>
          <p:nvPr/>
        </p:nvCxnSpPr>
        <p:spPr>
          <a:xfrm>
            <a:off x="7920370" y="2375538"/>
            <a:ext cx="2189" cy="450328"/>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67" name="直線コネクタ 166"/>
          <p:cNvCxnSpPr>
            <a:stCxn id="129" idx="2"/>
            <a:endCxn id="62" idx="0"/>
          </p:cNvCxnSpPr>
          <p:nvPr/>
        </p:nvCxnSpPr>
        <p:spPr>
          <a:xfrm flipH="1">
            <a:off x="5007953" y="3416831"/>
            <a:ext cx="682359" cy="970797"/>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70" name="直線コネクタ 169"/>
          <p:cNvCxnSpPr>
            <a:stCxn id="129" idx="2"/>
            <a:endCxn id="51" idx="0"/>
          </p:cNvCxnSpPr>
          <p:nvPr/>
        </p:nvCxnSpPr>
        <p:spPr>
          <a:xfrm flipH="1">
            <a:off x="5482828" y="3416831"/>
            <a:ext cx="207484" cy="999828"/>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76" name="正方形/長方形 175"/>
          <p:cNvSpPr/>
          <p:nvPr/>
        </p:nvSpPr>
        <p:spPr>
          <a:xfrm>
            <a:off x="5926202" y="3789662"/>
            <a:ext cx="468052" cy="35561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7" name="直線コネクタ 176"/>
          <p:cNvCxnSpPr>
            <a:stCxn id="129" idx="2"/>
            <a:endCxn id="176" idx="0"/>
          </p:cNvCxnSpPr>
          <p:nvPr/>
        </p:nvCxnSpPr>
        <p:spPr>
          <a:xfrm>
            <a:off x="5690312" y="3416831"/>
            <a:ext cx="469916" cy="372831"/>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80" name="直線コネクタ 179"/>
          <p:cNvCxnSpPr>
            <a:stCxn id="50" idx="0"/>
            <a:endCxn id="176" idx="2"/>
          </p:cNvCxnSpPr>
          <p:nvPr/>
        </p:nvCxnSpPr>
        <p:spPr>
          <a:xfrm flipV="1">
            <a:off x="5908093" y="4145275"/>
            <a:ext cx="252135" cy="240483"/>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83" name="直線コネクタ 182"/>
          <p:cNvCxnSpPr>
            <a:stCxn id="52" idx="0"/>
            <a:endCxn id="176" idx="2"/>
          </p:cNvCxnSpPr>
          <p:nvPr/>
        </p:nvCxnSpPr>
        <p:spPr>
          <a:xfrm flipH="1" flipV="1">
            <a:off x="6160228" y="4145275"/>
            <a:ext cx="247765" cy="240483"/>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86" name="直線コネクタ 185"/>
          <p:cNvCxnSpPr>
            <a:stCxn id="93" idx="0"/>
            <a:endCxn id="130" idx="2"/>
          </p:cNvCxnSpPr>
          <p:nvPr/>
        </p:nvCxnSpPr>
        <p:spPr>
          <a:xfrm flipV="1">
            <a:off x="7194561" y="3406087"/>
            <a:ext cx="727998" cy="389615"/>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89" name="直線コネクタ 188"/>
          <p:cNvCxnSpPr>
            <a:stCxn id="94" idx="0"/>
            <a:endCxn id="130" idx="2"/>
          </p:cNvCxnSpPr>
          <p:nvPr/>
        </p:nvCxnSpPr>
        <p:spPr>
          <a:xfrm flipH="1" flipV="1">
            <a:off x="7922559" y="3406087"/>
            <a:ext cx="718634" cy="407366"/>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92" name="直線コネクタ 191"/>
          <p:cNvCxnSpPr>
            <a:stCxn id="106" idx="0"/>
            <a:endCxn id="130" idx="2"/>
          </p:cNvCxnSpPr>
          <p:nvPr/>
        </p:nvCxnSpPr>
        <p:spPr>
          <a:xfrm flipV="1">
            <a:off x="7843376" y="3406087"/>
            <a:ext cx="79183" cy="992984"/>
          </a:xfrm>
          <a:prstGeom prst="line">
            <a:avLst/>
          </a:prstGeom>
          <a:ln>
            <a:solidFill>
              <a:schemeClr val="accent6">
                <a:lumMod val="7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94" name="直線コネクタ 193"/>
          <p:cNvCxnSpPr>
            <a:endCxn id="93" idx="2"/>
          </p:cNvCxnSpPr>
          <p:nvPr/>
        </p:nvCxnSpPr>
        <p:spPr>
          <a:xfrm flipV="1">
            <a:off x="7194560" y="4147035"/>
            <a:ext cx="1" cy="260362"/>
          </a:xfrm>
          <a:prstGeom prst="line">
            <a:avLst/>
          </a:prstGeom>
          <a:ln>
            <a:solidFill>
              <a:schemeClr val="accent6">
                <a:lumMod val="7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95" name="直線コネクタ 194"/>
          <p:cNvCxnSpPr/>
          <p:nvPr/>
        </p:nvCxnSpPr>
        <p:spPr>
          <a:xfrm flipV="1">
            <a:off x="8649306" y="4164786"/>
            <a:ext cx="0" cy="249287"/>
          </a:xfrm>
          <a:prstGeom prst="line">
            <a:avLst/>
          </a:prstGeom>
          <a:ln>
            <a:solidFill>
              <a:schemeClr val="accent6">
                <a:lumMod val="7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02" name="直線コネクタ 201"/>
          <p:cNvCxnSpPr/>
          <p:nvPr/>
        </p:nvCxnSpPr>
        <p:spPr>
          <a:xfrm flipH="1" flipV="1">
            <a:off x="7913194" y="3424927"/>
            <a:ext cx="292555" cy="1015212"/>
          </a:xfrm>
          <a:prstGeom prst="line">
            <a:avLst/>
          </a:prstGeom>
          <a:ln>
            <a:solidFill>
              <a:schemeClr val="accent6">
                <a:lumMod val="7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08" name="フローチャート: 磁気ディスク 207"/>
          <p:cNvSpPr/>
          <p:nvPr/>
        </p:nvSpPr>
        <p:spPr>
          <a:xfrm>
            <a:off x="314416" y="5255104"/>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09" name="フローチャート: 磁気ディスク 208"/>
          <p:cNvSpPr/>
          <p:nvPr/>
        </p:nvSpPr>
        <p:spPr>
          <a:xfrm>
            <a:off x="2580357" y="5249616"/>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0" name="フローチャート: 磁気ディスク 209"/>
          <p:cNvSpPr/>
          <p:nvPr/>
        </p:nvSpPr>
        <p:spPr>
          <a:xfrm>
            <a:off x="2788055" y="5253774"/>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1" name="フローチャート: 磁気ディスク 210"/>
          <p:cNvSpPr/>
          <p:nvPr/>
        </p:nvSpPr>
        <p:spPr>
          <a:xfrm>
            <a:off x="4743401" y="5249616"/>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2" name="フローチャート: 磁気ディスク 211"/>
          <p:cNvSpPr/>
          <p:nvPr/>
        </p:nvSpPr>
        <p:spPr>
          <a:xfrm>
            <a:off x="4941201" y="5249616"/>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3" name="フローチャート: 磁気ディスク 212"/>
          <p:cNvSpPr/>
          <p:nvPr/>
        </p:nvSpPr>
        <p:spPr>
          <a:xfrm>
            <a:off x="5143495" y="5253183"/>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4" name="フローチャート: 磁気ディスク 213"/>
          <p:cNvSpPr/>
          <p:nvPr/>
        </p:nvSpPr>
        <p:spPr>
          <a:xfrm>
            <a:off x="5344446" y="5250501"/>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5" name="フローチャート: 磁気ディスク 214"/>
          <p:cNvSpPr/>
          <p:nvPr/>
        </p:nvSpPr>
        <p:spPr>
          <a:xfrm>
            <a:off x="5543589" y="5249616"/>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6" name="フローチャート: 磁気ディスク 215"/>
          <p:cNvSpPr/>
          <p:nvPr/>
        </p:nvSpPr>
        <p:spPr>
          <a:xfrm>
            <a:off x="5741389" y="5249616"/>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7" name="フローチャート: 磁気ディスク 216"/>
          <p:cNvSpPr/>
          <p:nvPr/>
        </p:nvSpPr>
        <p:spPr>
          <a:xfrm>
            <a:off x="5943683" y="5253183"/>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8" name="フローチャート: 磁気ディスク 217"/>
          <p:cNvSpPr/>
          <p:nvPr/>
        </p:nvSpPr>
        <p:spPr>
          <a:xfrm>
            <a:off x="6144634" y="5250501"/>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9" name="フローチャート: 磁気ディスク 218"/>
          <p:cNvSpPr/>
          <p:nvPr/>
        </p:nvSpPr>
        <p:spPr>
          <a:xfrm>
            <a:off x="6334984" y="5249616"/>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0" name="フローチャート: 磁気ディスク 219"/>
          <p:cNvSpPr/>
          <p:nvPr/>
        </p:nvSpPr>
        <p:spPr>
          <a:xfrm>
            <a:off x="7114054" y="5144400"/>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1" name="フローチャート: 磁気ディスク 220"/>
          <p:cNvSpPr/>
          <p:nvPr/>
        </p:nvSpPr>
        <p:spPr>
          <a:xfrm>
            <a:off x="7311854" y="5144400"/>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2" name="フローチャート: 磁気ディスク 221"/>
          <p:cNvSpPr/>
          <p:nvPr/>
        </p:nvSpPr>
        <p:spPr>
          <a:xfrm>
            <a:off x="7514148" y="5147967"/>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3" name="フローチャート: 磁気ディスク 222"/>
          <p:cNvSpPr/>
          <p:nvPr/>
        </p:nvSpPr>
        <p:spPr>
          <a:xfrm>
            <a:off x="7715099" y="5145285"/>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4" name="フローチャート: 磁気ディスク 223"/>
          <p:cNvSpPr/>
          <p:nvPr/>
        </p:nvSpPr>
        <p:spPr>
          <a:xfrm>
            <a:off x="7914242" y="5144400"/>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5" name="フローチャート: 磁気ディスク 224"/>
          <p:cNvSpPr/>
          <p:nvPr/>
        </p:nvSpPr>
        <p:spPr>
          <a:xfrm>
            <a:off x="8112042" y="5144400"/>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6" name="フローチャート: 磁気ディスク 225"/>
          <p:cNvSpPr/>
          <p:nvPr/>
        </p:nvSpPr>
        <p:spPr>
          <a:xfrm>
            <a:off x="8314336" y="5147967"/>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7" name="フローチャート: 磁気ディスク 226"/>
          <p:cNvSpPr/>
          <p:nvPr/>
        </p:nvSpPr>
        <p:spPr>
          <a:xfrm>
            <a:off x="8515287" y="5145285"/>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8" name="フローチャート: 磁気ディスク 227"/>
          <p:cNvSpPr/>
          <p:nvPr/>
        </p:nvSpPr>
        <p:spPr>
          <a:xfrm>
            <a:off x="8705637" y="5144400"/>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9" name="フローチャート: 磁気ディスク 228"/>
          <p:cNvSpPr/>
          <p:nvPr/>
        </p:nvSpPr>
        <p:spPr>
          <a:xfrm>
            <a:off x="7031801" y="5258758"/>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0" name="フローチャート: 磁気ディスク 229"/>
          <p:cNvSpPr/>
          <p:nvPr/>
        </p:nvSpPr>
        <p:spPr>
          <a:xfrm>
            <a:off x="7229601" y="5258758"/>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1" name="フローチャート: 磁気ディスク 230"/>
          <p:cNvSpPr/>
          <p:nvPr/>
        </p:nvSpPr>
        <p:spPr>
          <a:xfrm>
            <a:off x="7431895" y="5262325"/>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2" name="フローチャート: 磁気ディスク 231"/>
          <p:cNvSpPr/>
          <p:nvPr/>
        </p:nvSpPr>
        <p:spPr>
          <a:xfrm>
            <a:off x="7632846" y="5259643"/>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3" name="フローチャート: 磁気ディスク 232"/>
          <p:cNvSpPr/>
          <p:nvPr/>
        </p:nvSpPr>
        <p:spPr>
          <a:xfrm>
            <a:off x="7831989" y="5258758"/>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4" name="フローチャート: 磁気ディスク 233"/>
          <p:cNvSpPr/>
          <p:nvPr/>
        </p:nvSpPr>
        <p:spPr>
          <a:xfrm>
            <a:off x="8029789" y="5258758"/>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5" name="フローチャート: 磁気ディスク 234"/>
          <p:cNvSpPr/>
          <p:nvPr/>
        </p:nvSpPr>
        <p:spPr>
          <a:xfrm>
            <a:off x="8232083" y="5262325"/>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6" name="フローチャート: 磁気ディスク 235"/>
          <p:cNvSpPr/>
          <p:nvPr/>
        </p:nvSpPr>
        <p:spPr>
          <a:xfrm>
            <a:off x="8433034" y="5259643"/>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7" name="フローチャート: 磁気ディスク 236"/>
          <p:cNvSpPr/>
          <p:nvPr/>
        </p:nvSpPr>
        <p:spPr>
          <a:xfrm>
            <a:off x="8623384" y="5258758"/>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8" name="フローチャート: 磁気ディスク 237"/>
          <p:cNvSpPr/>
          <p:nvPr/>
        </p:nvSpPr>
        <p:spPr>
          <a:xfrm>
            <a:off x="6948264" y="5384959"/>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9" name="フローチャート: 磁気ディスク 238"/>
          <p:cNvSpPr/>
          <p:nvPr/>
        </p:nvSpPr>
        <p:spPr>
          <a:xfrm>
            <a:off x="7146064" y="5384959"/>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0" name="フローチャート: 磁気ディスク 239"/>
          <p:cNvSpPr/>
          <p:nvPr/>
        </p:nvSpPr>
        <p:spPr>
          <a:xfrm>
            <a:off x="7348358" y="5388526"/>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1" name="フローチャート: 磁気ディスク 240"/>
          <p:cNvSpPr/>
          <p:nvPr/>
        </p:nvSpPr>
        <p:spPr>
          <a:xfrm>
            <a:off x="7549309" y="5385844"/>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2" name="フローチャート: 磁気ディスク 241"/>
          <p:cNvSpPr/>
          <p:nvPr/>
        </p:nvSpPr>
        <p:spPr>
          <a:xfrm>
            <a:off x="7748452" y="5384959"/>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3" name="フローチャート: 磁気ディスク 242"/>
          <p:cNvSpPr/>
          <p:nvPr/>
        </p:nvSpPr>
        <p:spPr>
          <a:xfrm>
            <a:off x="7946252" y="5384959"/>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4" name="フローチャート: 磁気ディスク 243"/>
          <p:cNvSpPr/>
          <p:nvPr/>
        </p:nvSpPr>
        <p:spPr>
          <a:xfrm>
            <a:off x="8148546" y="5388526"/>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5" name="フローチャート: 磁気ディスク 244"/>
          <p:cNvSpPr/>
          <p:nvPr/>
        </p:nvSpPr>
        <p:spPr>
          <a:xfrm>
            <a:off x="8349497" y="5385844"/>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6" name="フローチャート: 磁気ディスク 245"/>
          <p:cNvSpPr/>
          <p:nvPr/>
        </p:nvSpPr>
        <p:spPr>
          <a:xfrm>
            <a:off x="8539847" y="5384959"/>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7" name="テキスト ボックス 246"/>
          <p:cNvSpPr txBox="1"/>
          <p:nvPr/>
        </p:nvSpPr>
        <p:spPr>
          <a:xfrm>
            <a:off x="189338" y="5630587"/>
            <a:ext cx="595035" cy="215444"/>
          </a:xfrm>
          <a:prstGeom prst="rect">
            <a:avLst/>
          </a:prstGeom>
          <a:noFill/>
        </p:spPr>
        <p:txBody>
          <a:bodyPr wrap="none" rtlCol="0">
            <a:spAutoFit/>
          </a:bodyPr>
          <a:lstStyle/>
          <a:p>
            <a:r>
              <a:rPr kumimoji="1" lang="ja-JP" altLang="en-US" sz="800" dirty="0">
                <a:solidFill>
                  <a:schemeClr val="accent6">
                    <a:lumMod val="50000"/>
                  </a:schemeClr>
                </a:solidFill>
                <a:latin typeface="Meiryo" charset="-128"/>
                <a:ea typeface="Meiryo" charset="-128"/>
                <a:cs typeface="Meiryo" charset="-128"/>
              </a:rPr>
              <a:t>テキスト</a:t>
            </a:r>
          </a:p>
        </p:txBody>
      </p:sp>
      <p:sp>
        <p:nvSpPr>
          <p:cNvPr id="248" name="テキスト ボックス 247"/>
          <p:cNvSpPr txBox="1"/>
          <p:nvPr/>
        </p:nvSpPr>
        <p:spPr>
          <a:xfrm>
            <a:off x="2371627" y="5620312"/>
            <a:ext cx="917239" cy="215444"/>
          </a:xfrm>
          <a:prstGeom prst="rect">
            <a:avLst/>
          </a:prstGeom>
          <a:noFill/>
        </p:spPr>
        <p:txBody>
          <a:bodyPr wrap="none" rtlCol="0">
            <a:spAutoFit/>
          </a:bodyPr>
          <a:lstStyle/>
          <a:p>
            <a:r>
              <a:rPr kumimoji="1" lang="ja-JP" altLang="en-US" sz="800">
                <a:solidFill>
                  <a:srgbClr val="953735"/>
                </a:solidFill>
                <a:latin typeface="Meiryo" charset="-128"/>
                <a:ea typeface="Meiryo" charset="-128"/>
                <a:cs typeface="Meiryo" charset="-128"/>
              </a:rPr>
              <a:t>テキスト</a:t>
            </a:r>
            <a:r>
              <a:rPr kumimoji="1" lang="en-US" altLang="ja-JP" sz="800" dirty="0">
                <a:solidFill>
                  <a:srgbClr val="953735"/>
                </a:solidFill>
                <a:latin typeface="Meiryo" charset="-128"/>
                <a:ea typeface="Meiryo" charset="-128"/>
                <a:cs typeface="Meiryo" charset="-128"/>
              </a:rPr>
              <a:t>+ </a:t>
            </a:r>
            <a:r>
              <a:rPr kumimoji="1" lang="ja-JP" altLang="en-US" sz="800" dirty="0">
                <a:solidFill>
                  <a:srgbClr val="953735"/>
                </a:solidFill>
                <a:latin typeface="Meiryo" charset="-128"/>
                <a:ea typeface="Meiryo" charset="-128"/>
                <a:cs typeface="Meiryo" charset="-128"/>
              </a:rPr>
              <a:t>画像</a:t>
            </a:r>
          </a:p>
        </p:txBody>
      </p:sp>
      <p:sp>
        <p:nvSpPr>
          <p:cNvPr id="249" name="テキスト ボックス 248"/>
          <p:cNvSpPr txBox="1"/>
          <p:nvPr/>
        </p:nvSpPr>
        <p:spPr>
          <a:xfrm>
            <a:off x="4556226" y="5632833"/>
            <a:ext cx="902811" cy="215444"/>
          </a:xfrm>
          <a:prstGeom prst="rect">
            <a:avLst/>
          </a:prstGeom>
          <a:noFill/>
        </p:spPr>
        <p:txBody>
          <a:bodyPr wrap="none" rtlCol="0">
            <a:spAutoFit/>
          </a:bodyPr>
          <a:lstStyle/>
          <a:p>
            <a:r>
              <a:rPr kumimoji="1" lang="ja-JP" altLang="en-US" sz="800" dirty="0">
                <a:solidFill>
                  <a:srgbClr val="009051"/>
                </a:solidFill>
                <a:latin typeface="Meiryo" charset="-128"/>
                <a:ea typeface="Meiryo" charset="-128"/>
                <a:cs typeface="Meiryo" charset="-128"/>
              </a:rPr>
              <a:t>マルチメディア</a:t>
            </a:r>
          </a:p>
        </p:txBody>
      </p:sp>
      <p:sp>
        <p:nvSpPr>
          <p:cNvPr id="250" name="テキスト ボックス 249"/>
          <p:cNvSpPr txBox="1"/>
          <p:nvPr/>
        </p:nvSpPr>
        <p:spPr>
          <a:xfrm>
            <a:off x="6871163" y="5630587"/>
            <a:ext cx="1532792" cy="215444"/>
          </a:xfrm>
          <a:prstGeom prst="rect">
            <a:avLst/>
          </a:prstGeom>
          <a:noFill/>
        </p:spPr>
        <p:txBody>
          <a:bodyPr wrap="none" rtlCol="0">
            <a:spAutoFit/>
          </a:bodyPr>
          <a:lstStyle/>
          <a:p>
            <a:r>
              <a:rPr kumimoji="1" lang="ja-JP" altLang="en-US" sz="800" dirty="0">
                <a:solidFill>
                  <a:srgbClr val="0432FF"/>
                </a:solidFill>
                <a:latin typeface="Meiryo" charset="-128"/>
                <a:ea typeface="Meiryo" charset="-128"/>
                <a:cs typeface="Meiryo" charset="-128"/>
              </a:rPr>
              <a:t>マルチメディア　</a:t>
            </a:r>
            <a:r>
              <a:rPr kumimoji="1" lang="en-US" altLang="ja-JP" sz="800" dirty="0">
                <a:solidFill>
                  <a:srgbClr val="0432FF"/>
                </a:solidFill>
                <a:latin typeface="Meiryo" charset="-128"/>
                <a:ea typeface="Meiryo" charset="-128"/>
                <a:cs typeface="Meiryo" charset="-128"/>
              </a:rPr>
              <a:t>+ </a:t>
            </a:r>
            <a:r>
              <a:rPr kumimoji="1" lang="ja-JP" altLang="en-US" sz="800" dirty="0">
                <a:solidFill>
                  <a:srgbClr val="0432FF"/>
                </a:solidFill>
                <a:latin typeface="Meiryo" charset="-128"/>
                <a:ea typeface="Meiryo" charset="-128"/>
                <a:cs typeface="Meiryo" charset="-128"/>
              </a:rPr>
              <a:t>センサー</a:t>
            </a:r>
          </a:p>
        </p:txBody>
      </p:sp>
      <p:sp>
        <p:nvSpPr>
          <p:cNvPr id="251" name="テキスト ボックス 250"/>
          <p:cNvSpPr txBox="1"/>
          <p:nvPr/>
        </p:nvSpPr>
        <p:spPr>
          <a:xfrm>
            <a:off x="169246" y="6044448"/>
            <a:ext cx="2088232" cy="246221"/>
          </a:xfrm>
          <a:prstGeom prst="rect">
            <a:avLst/>
          </a:prstGeom>
          <a:noFill/>
        </p:spPr>
        <p:txBody>
          <a:bodyPr wrap="square" rtlCol="0">
            <a:spAutoFit/>
          </a:bodyPr>
          <a:lstStyle/>
          <a:p>
            <a:pPr algn="ctr"/>
            <a:r>
              <a:rPr kumimoji="1" lang="ja-JP" altLang="en-US" sz="1000" dirty="0">
                <a:solidFill>
                  <a:schemeClr val="accent6">
                    <a:lumMod val="50000"/>
                  </a:schemeClr>
                </a:solidFill>
                <a:latin typeface="Meiryo" charset="-128"/>
                <a:ea typeface="Meiryo" charset="-128"/>
                <a:cs typeface="Meiryo" charset="-128"/>
              </a:rPr>
              <a:t>全てのデータ保管・処理は集中</a:t>
            </a:r>
          </a:p>
        </p:txBody>
      </p:sp>
      <p:sp>
        <p:nvSpPr>
          <p:cNvPr id="252" name="テキスト ボックス 251"/>
          <p:cNvSpPr txBox="1"/>
          <p:nvPr/>
        </p:nvSpPr>
        <p:spPr>
          <a:xfrm>
            <a:off x="2411760" y="5967504"/>
            <a:ext cx="2088232" cy="400110"/>
          </a:xfrm>
          <a:prstGeom prst="rect">
            <a:avLst/>
          </a:prstGeom>
          <a:noFill/>
        </p:spPr>
        <p:txBody>
          <a:bodyPr wrap="square" rtlCol="0">
            <a:spAutoFit/>
          </a:bodyPr>
          <a:lstStyle/>
          <a:p>
            <a:pPr algn="ctr"/>
            <a:r>
              <a:rPr kumimoji="1" lang="ja-JP" altLang="en-US" sz="1000" dirty="0">
                <a:solidFill>
                  <a:srgbClr val="953735"/>
                </a:solidFill>
                <a:latin typeface="Meiryo" charset="-128"/>
                <a:ea typeface="Meiryo" charset="-128"/>
                <a:cs typeface="Meiryo" charset="-128"/>
              </a:rPr>
              <a:t>大規模なデータ保管・処理は集中</a:t>
            </a:r>
            <a:endParaRPr kumimoji="1" lang="en-US" altLang="ja-JP" sz="1000" dirty="0">
              <a:solidFill>
                <a:srgbClr val="953735"/>
              </a:solidFill>
              <a:latin typeface="Meiryo" charset="-128"/>
              <a:ea typeface="Meiryo" charset="-128"/>
              <a:cs typeface="Meiryo" charset="-128"/>
            </a:endParaRPr>
          </a:p>
          <a:p>
            <a:pPr algn="ctr"/>
            <a:r>
              <a:rPr lang="ja-JP" altLang="en-US" sz="1000" dirty="0">
                <a:solidFill>
                  <a:srgbClr val="953735"/>
                </a:solidFill>
                <a:latin typeface="Meiryo" charset="-128"/>
                <a:ea typeface="Meiryo" charset="-128"/>
                <a:cs typeface="Meiryo" charset="-128"/>
              </a:rPr>
              <a:t>小規模なデータ保管・処理は分散</a:t>
            </a:r>
            <a:endParaRPr lang="en-US" altLang="ja-JP" sz="1000" dirty="0">
              <a:solidFill>
                <a:srgbClr val="953735"/>
              </a:solidFill>
              <a:latin typeface="Meiryo" charset="-128"/>
              <a:ea typeface="Meiryo" charset="-128"/>
              <a:cs typeface="Meiryo" charset="-128"/>
            </a:endParaRPr>
          </a:p>
        </p:txBody>
      </p:sp>
      <p:sp>
        <p:nvSpPr>
          <p:cNvPr id="268" name="テキスト ボックス 267"/>
          <p:cNvSpPr txBox="1"/>
          <p:nvPr/>
        </p:nvSpPr>
        <p:spPr>
          <a:xfrm>
            <a:off x="4643508" y="5967265"/>
            <a:ext cx="2088232" cy="400110"/>
          </a:xfrm>
          <a:prstGeom prst="rect">
            <a:avLst/>
          </a:prstGeom>
          <a:noFill/>
        </p:spPr>
        <p:txBody>
          <a:bodyPr wrap="square" rtlCol="0">
            <a:spAutoFit/>
          </a:bodyPr>
          <a:lstStyle/>
          <a:p>
            <a:pPr algn="ctr"/>
            <a:r>
              <a:rPr kumimoji="1" lang="ja-JP" altLang="en-US" sz="1000" dirty="0">
                <a:solidFill>
                  <a:srgbClr val="009051"/>
                </a:solidFill>
                <a:latin typeface="Meiryo" charset="-128"/>
                <a:ea typeface="Meiryo" charset="-128"/>
                <a:cs typeface="Meiryo" charset="-128"/>
              </a:rPr>
              <a:t>大規模なデータ保管・処理は集中</a:t>
            </a:r>
            <a:endParaRPr kumimoji="1" lang="en-US" altLang="ja-JP" sz="1000" dirty="0">
              <a:solidFill>
                <a:srgbClr val="009051"/>
              </a:solidFill>
              <a:latin typeface="Meiryo" charset="-128"/>
              <a:ea typeface="Meiryo" charset="-128"/>
              <a:cs typeface="Meiryo" charset="-128"/>
            </a:endParaRPr>
          </a:p>
          <a:p>
            <a:pPr algn="ctr"/>
            <a:r>
              <a:rPr lang="ja-JP" altLang="en-US" sz="1000" dirty="0">
                <a:solidFill>
                  <a:srgbClr val="009051"/>
                </a:solidFill>
                <a:latin typeface="Meiryo" charset="-128"/>
                <a:ea typeface="Meiryo" charset="-128"/>
                <a:cs typeface="Meiryo" charset="-128"/>
              </a:rPr>
              <a:t>小規模なデータ保管・処理は分散</a:t>
            </a:r>
            <a:endParaRPr lang="en-US" altLang="ja-JP" sz="1000" dirty="0">
              <a:solidFill>
                <a:srgbClr val="009051"/>
              </a:solidFill>
              <a:latin typeface="Meiryo" charset="-128"/>
              <a:ea typeface="Meiryo" charset="-128"/>
              <a:cs typeface="Meiryo" charset="-128"/>
            </a:endParaRPr>
          </a:p>
        </p:txBody>
      </p:sp>
      <p:sp>
        <p:nvSpPr>
          <p:cNvPr id="269" name="テキスト ボックス 268"/>
          <p:cNvSpPr txBox="1"/>
          <p:nvPr/>
        </p:nvSpPr>
        <p:spPr>
          <a:xfrm>
            <a:off x="6869078" y="5899338"/>
            <a:ext cx="2088232" cy="553998"/>
          </a:xfrm>
          <a:prstGeom prst="rect">
            <a:avLst/>
          </a:prstGeom>
          <a:noFill/>
        </p:spPr>
        <p:txBody>
          <a:bodyPr wrap="square" rtlCol="0">
            <a:spAutoFit/>
          </a:bodyPr>
          <a:lstStyle/>
          <a:p>
            <a:pPr algn="ctr"/>
            <a:r>
              <a:rPr kumimoji="1" lang="ja-JP" altLang="en-US" sz="1000" dirty="0">
                <a:solidFill>
                  <a:srgbClr val="0432FF"/>
                </a:solidFill>
                <a:latin typeface="Meiryo" charset="-128"/>
                <a:ea typeface="Meiryo" charset="-128"/>
                <a:cs typeface="Meiryo" charset="-128"/>
              </a:rPr>
              <a:t>大規模なデータ保管・処理は集中</a:t>
            </a:r>
            <a:endParaRPr kumimoji="1" lang="en-US" altLang="ja-JP" sz="1000" dirty="0">
              <a:solidFill>
                <a:srgbClr val="0432FF"/>
              </a:solidFill>
              <a:latin typeface="Meiryo" charset="-128"/>
              <a:ea typeface="Meiryo" charset="-128"/>
              <a:cs typeface="Meiryo" charset="-128"/>
            </a:endParaRPr>
          </a:p>
          <a:p>
            <a:pPr algn="ctr"/>
            <a:r>
              <a:rPr lang="ja-JP" altLang="en-US" sz="1000" dirty="0">
                <a:solidFill>
                  <a:srgbClr val="0432FF"/>
                </a:solidFill>
                <a:latin typeface="Meiryo" charset="-128"/>
                <a:ea typeface="Meiryo" charset="-128"/>
                <a:cs typeface="Meiryo" charset="-128"/>
              </a:rPr>
              <a:t>小規模なデータ保管・処理は分散</a:t>
            </a:r>
            <a:endParaRPr lang="en-US" altLang="ja-JP" sz="1000" dirty="0">
              <a:solidFill>
                <a:srgbClr val="0432FF"/>
              </a:solidFill>
              <a:latin typeface="Meiryo" charset="-128"/>
              <a:ea typeface="Meiryo" charset="-128"/>
              <a:cs typeface="Meiryo" charset="-128"/>
            </a:endParaRPr>
          </a:p>
          <a:p>
            <a:pPr algn="ctr"/>
            <a:r>
              <a:rPr lang="ja-JP" altLang="en-US" sz="1000" dirty="0">
                <a:solidFill>
                  <a:srgbClr val="0432FF"/>
                </a:solidFill>
                <a:latin typeface="Meiryo" charset="-128"/>
                <a:ea typeface="Meiryo" charset="-128"/>
                <a:cs typeface="Meiryo" charset="-128"/>
              </a:rPr>
              <a:t>高速な処理・応答・制御は超分散</a:t>
            </a:r>
            <a:endParaRPr lang="en-US" altLang="ja-JP" sz="1000" dirty="0">
              <a:solidFill>
                <a:srgbClr val="0432FF"/>
              </a:solidFill>
              <a:latin typeface="Meiryo" charset="-128"/>
              <a:ea typeface="Meiryo" charset="-128"/>
              <a:cs typeface="Meiryo" charset="-128"/>
            </a:endParaRPr>
          </a:p>
        </p:txBody>
      </p:sp>
      <p:sp>
        <p:nvSpPr>
          <p:cNvPr id="270" name="テキスト ボックス 269"/>
          <p:cNvSpPr txBox="1"/>
          <p:nvPr/>
        </p:nvSpPr>
        <p:spPr>
          <a:xfrm>
            <a:off x="169246" y="1203539"/>
            <a:ext cx="2088231" cy="253916"/>
          </a:xfrm>
          <a:prstGeom prst="rect">
            <a:avLst/>
          </a:prstGeom>
          <a:noFill/>
        </p:spPr>
        <p:txBody>
          <a:bodyPr wrap="square" rtlCol="0">
            <a:spAutoFit/>
          </a:bodyPr>
          <a:lstStyle/>
          <a:p>
            <a:pPr algn="ctr"/>
            <a:r>
              <a:rPr kumimoji="1" lang="ja-JP" altLang="en-US" sz="1050" b="1" dirty="0">
                <a:solidFill>
                  <a:schemeClr val="accent6">
                    <a:lumMod val="50000"/>
                  </a:schemeClr>
                </a:solidFill>
                <a:latin typeface="Meiryo" charset="-128"/>
                <a:ea typeface="Meiryo" charset="-128"/>
                <a:cs typeface="Meiryo" charset="-128"/>
              </a:rPr>
              <a:t>集中コンピューティング</a:t>
            </a:r>
          </a:p>
        </p:txBody>
      </p:sp>
      <p:sp>
        <p:nvSpPr>
          <p:cNvPr id="271" name="テキスト ボックス 270"/>
          <p:cNvSpPr txBox="1"/>
          <p:nvPr/>
        </p:nvSpPr>
        <p:spPr>
          <a:xfrm>
            <a:off x="2418939" y="1203538"/>
            <a:ext cx="2088231" cy="253916"/>
          </a:xfrm>
          <a:prstGeom prst="rect">
            <a:avLst/>
          </a:prstGeom>
          <a:noFill/>
        </p:spPr>
        <p:txBody>
          <a:bodyPr wrap="square" rtlCol="0">
            <a:spAutoFit/>
          </a:bodyPr>
          <a:lstStyle/>
          <a:p>
            <a:pPr algn="ctr"/>
            <a:r>
              <a:rPr kumimoji="1" lang="ja-JP" altLang="en-US" sz="1050" b="1">
                <a:solidFill>
                  <a:srgbClr val="953735"/>
                </a:solidFill>
                <a:latin typeface="Meiryo" charset="-128"/>
                <a:ea typeface="Meiryo" charset="-128"/>
                <a:cs typeface="Meiryo" charset="-128"/>
              </a:rPr>
              <a:t>分散コンピューティング</a:t>
            </a:r>
            <a:endParaRPr kumimoji="1" lang="ja-JP" altLang="en-US" sz="1050" b="1" dirty="0">
              <a:solidFill>
                <a:srgbClr val="953735"/>
              </a:solidFill>
              <a:latin typeface="Meiryo" charset="-128"/>
              <a:ea typeface="Meiryo" charset="-128"/>
              <a:cs typeface="Meiryo" charset="-128"/>
            </a:endParaRPr>
          </a:p>
        </p:txBody>
      </p:sp>
      <p:sp>
        <p:nvSpPr>
          <p:cNvPr id="272" name="テキスト ボックス 271"/>
          <p:cNvSpPr txBox="1"/>
          <p:nvPr/>
        </p:nvSpPr>
        <p:spPr>
          <a:xfrm>
            <a:off x="4627581" y="1204368"/>
            <a:ext cx="2088231" cy="253916"/>
          </a:xfrm>
          <a:prstGeom prst="rect">
            <a:avLst/>
          </a:prstGeom>
          <a:noFill/>
        </p:spPr>
        <p:txBody>
          <a:bodyPr wrap="square" rtlCol="0">
            <a:spAutoFit/>
          </a:bodyPr>
          <a:lstStyle/>
          <a:p>
            <a:pPr algn="ctr"/>
            <a:r>
              <a:rPr kumimoji="1" lang="ja-JP" altLang="en-US" sz="1050" b="1" dirty="0">
                <a:solidFill>
                  <a:srgbClr val="009051"/>
                </a:solidFill>
                <a:latin typeface="Meiryo" charset="-128"/>
                <a:ea typeface="Meiryo" charset="-128"/>
                <a:cs typeface="Meiryo" charset="-128"/>
              </a:rPr>
              <a:t>クラウド・コンピューティング</a:t>
            </a:r>
          </a:p>
        </p:txBody>
      </p:sp>
      <p:sp>
        <p:nvSpPr>
          <p:cNvPr id="273" name="テキスト ボックス 272"/>
          <p:cNvSpPr txBox="1"/>
          <p:nvPr/>
        </p:nvSpPr>
        <p:spPr>
          <a:xfrm>
            <a:off x="6869079" y="1204609"/>
            <a:ext cx="2088231" cy="253916"/>
          </a:xfrm>
          <a:prstGeom prst="rect">
            <a:avLst/>
          </a:prstGeom>
          <a:noFill/>
        </p:spPr>
        <p:txBody>
          <a:bodyPr wrap="square" rtlCol="0">
            <a:spAutoFit/>
          </a:bodyPr>
          <a:lstStyle/>
          <a:p>
            <a:pPr algn="ctr"/>
            <a:r>
              <a:rPr kumimoji="1" lang="ja-JP" altLang="en-US" sz="1050" b="1">
                <a:solidFill>
                  <a:srgbClr val="0432FF"/>
                </a:solidFill>
                <a:latin typeface="Meiryo" charset="-128"/>
                <a:ea typeface="Meiryo" charset="-128"/>
                <a:cs typeface="Meiryo" charset="-128"/>
              </a:rPr>
              <a:t>超分散コンピューティング</a:t>
            </a:r>
            <a:endParaRPr kumimoji="1" lang="ja-JP" altLang="en-US" sz="1050" b="1" dirty="0">
              <a:solidFill>
                <a:srgbClr val="0432FF"/>
              </a:solidFill>
              <a:latin typeface="Meiryo" charset="-128"/>
              <a:ea typeface="Meiryo" charset="-128"/>
              <a:cs typeface="Meiryo" charset="-128"/>
            </a:endParaRPr>
          </a:p>
        </p:txBody>
      </p:sp>
      <p:sp>
        <p:nvSpPr>
          <p:cNvPr id="274" name="テキスト ボックス 273"/>
          <p:cNvSpPr txBox="1"/>
          <p:nvPr/>
        </p:nvSpPr>
        <p:spPr>
          <a:xfrm>
            <a:off x="7951261" y="2411200"/>
            <a:ext cx="902811" cy="338554"/>
          </a:xfrm>
          <a:prstGeom prst="rect">
            <a:avLst/>
          </a:prstGeom>
          <a:noFill/>
        </p:spPr>
        <p:txBody>
          <a:bodyPr wrap="none" rtlCol="0">
            <a:spAutoFit/>
          </a:bodyPr>
          <a:lstStyle/>
          <a:p>
            <a:r>
              <a:rPr kumimoji="1" lang="ja-JP" altLang="en-US" sz="800">
                <a:solidFill>
                  <a:srgbClr val="0432FF"/>
                </a:solidFill>
                <a:latin typeface="Meiryo" charset="-128"/>
                <a:ea typeface="Meiryo" charset="-128"/>
                <a:cs typeface="Meiryo" charset="-128"/>
              </a:rPr>
              <a:t>通信経</a:t>
            </a:r>
            <a:r>
              <a:rPr kumimoji="1" lang="ja-JP" altLang="en-US" sz="800" dirty="0">
                <a:solidFill>
                  <a:srgbClr val="0432FF"/>
                </a:solidFill>
                <a:latin typeface="Meiryo" charset="-128"/>
                <a:ea typeface="Meiryo" charset="-128"/>
                <a:cs typeface="Meiryo" charset="-128"/>
              </a:rPr>
              <a:t>路上の</a:t>
            </a:r>
            <a:endParaRPr kumimoji="1" lang="en-US" altLang="ja-JP" sz="800" dirty="0">
              <a:solidFill>
                <a:srgbClr val="0432FF"/>
              </a:solidFill>
              <a:latin typeface="Meiryo" charset="-128"/>
              <a:ea typeface="Meiryo" charset="-128"/>
              <a:cs typeface="Meiryo" charset="-128"/>
            </a:endParaRPr>
          </a:p>
          <a:p>
            <a:r>
              <a:rPr kumimoji="1" lang="ja-JP" altLang="en-US" sz="800" dirty="0">
                <a:solidFill>
                  <a:srgbClr val="0432FF"/>
                </a:solidFill>
                <a:latin typeface="Meiryo" charset="-128"/>
                <a:ea typeface="Meiryo" charset="-128"/>
                <a:cs typeface="Meiryo" charset="-128"/>
              </a:rPr>
              <a:t>エッジサーバー</a:t>
            </a:r>
          </a:p>
        </p:txBody>
      </p:sp>
      <p:sp>
        <p:nvSpPr>
          <p:cNvPr id="275" name="テキスト ボックス 274"/>
          <p:cNvSpPr txBox="1"/>
          <p:nvPr/>
        </p:nvSpPr>
        <p:spPr>
          <a:xfrm>
            <a:off x="2381419" y="3530084"/>
            <a:ext cx="800219" cy="215444"/>
          </a:xfrm>
          <a:prstGeom prst="rect">
            <a:avLst/>
          </a:prstGeom>
          <a:noFill/>
        </p:spPr>
        <p:txBody>
          <a:bodyPr wrap="none" rtlCol="0">
            <a:spAutoFit/>
          </a:bodyPr>
          <a:lstStyle/>
          <a:p>
            <a:r>
              <a:rPr kumimoji="1" lang="ja-JP" altLang="en-US" sz="800">
                <a:solidFill>
                  <a:srgbClr val="009051"/>
                </a:solidFill>
                <a:latin typeface="Meiryo" charset="-128"/>
                <a:ea typeface="Meiryo" charset="-128"/>
                <a:cs typeface="Meiryo" charset="-128"/>
              </a:rPr>
              <a:t>分散サーバー</a:t>
            </a:r>
            <a:endParaRPr kumimoji="1" lang="ja-JP" altLang="en-US" sz="800" dirty="0">
              <a:solidFill>
                <a:srgbClr val="009051"/>
              </a:solidFill>
              <a:latin typeface="Meiryo" charset="-128"/>
              <a:ea typeface="Meiryo" charset="-128"/>
              <a:cs typeface="Meiryo" charset="-128"/>
            </a:endParaRPr>
          </a:p>
        </p:txBody>
      </p:sp>
      <p:sp>
        <p:nvSpPr>
          <p:cNvPr id="276" name="テキスト ボックス 275"/>
          <p:cNvSpPr txBox="1"/>
          <p:nvPr/>
        </p:nvSpPr>
        <p:spPr>
          <a:xfrm>
            <a:off x="5985919" y="3526568"/>
            <a:ext cx="800219" cy="215444"/>
          </a:xfrm>
          <a:prstGeom prst="rect">
            <a:avLst/>
          </a:prstGeom>
          <a:noFill/>
        </p:spPr>
        <p:txBody>
          <a:bodyPr wrap="none" rtlCol="0">
            <a:spAutoFit/>
          </a:bodyPr>
          <a:lstStyle/>
          <a:p>
            <a:r>
              <a:rPr kumimoji="1" lang="ja-JP" altLang="en-US" sz="800">
                <a:solidFill>
                  <a:srgbClr val="009051"/>
                </a:solidFill>
                <a:latin typeface="Meiryo" charset="-128"/>
                <a:ea typeface="Meiryo" charset="-128"/>
                <a:cs typeface="Meiryo" charset="-128"/>
              </a:rPr>
              <a:t>分散サーバー</a:t>
            </a:r>
            <a:endParaRPr kumimoji="1" lang="ja-JP" altLang="en-US" sz="800" dirty="0">
              <a:solidFill>
                <a:srgbClr val="009051"/>
              </a:solidFill>
              <a:latin typeface="Meiryo" charset="-128"/>
              <a:ea typeface="Meiryo" charset="-128"/>
              <a:cs typeface="Meiryo" charset="-128"/>
            </a:endParaRPr>
          </a:p>
        </p:txBody>
      </p:sp>
      <p:sp>
        <p:nvSpPr>
          <p:cNvPr id="280" name="テキスト ボックス 279"/>
          <p:cNvSpPr txBox="1"/>
          <p:nvPr/>
        </p:nvSpPr>
        <p:spPr>
          <a:xfrm>
            <a:off x="6872162" y="3490319"/>
            <a:ext cx="902811" cy="338554"/>
          </a:xfrm>
          <a:prstGeom prst="rect">
            <a:avLst/>
          </a:prstGeom>
          <a:noFill/>
        </p:spPr>
        <p:txBody>
          <a:bodyPr wrap="none" rtlCol="0">
            <a:spAutoFit/>
          </a:bodyPr>
          <a:lstStyle/>
          <a:p>
            <a:r>
              <a:rPr kumimoji="1" lang="ja-JP" altLang="en-US" sz="800" dirty="0">
                <a:solidFill>
                  <a:srgbClr val="0432FF"/>
                </a:solidFill>
                <a:latin typeface="Meiryo" charset="-128"/>
                <a:ea typeface="Meiryo" charset="-128"/>
                <a:cs typeface="Meiryo" charset="-128"/>
              </a:rPr>
              <a:t>ローカル</a:t>
            </a:r>
            <a:endParaRPr kumimoji="1" lang="en-US" altLang="ja-JP" sz="800" dirty="0">
              <a:solidFill>
                <a:srgbClr val="0432FF"/>
              </a:solidFill>
              <a:latin typeface="Meiryo" charset="-128"/>
              <a:ea typeface="Meiryo" charset="-128"/>
              <a:cs typeface="Meiryo" charset="-128"/>
            </a:endParaRPr>
          </a:p>
          <a:p>
            <a:r>
              <a:rPr kumimoji="1" lang="ja-JP" altLang="en-US" sz="800" dirty="0">
                <a:solidFill>
                  <a:srgbClr val="0432FF"/>
                </a:solidFill>
                <a:latin typeface="Meiryo" charset="-128"/>
                <a:ea typeface="Meiryo" charset="-128"/>
                <a:cs typeface="Meiryo" charset="-128"/>
              </a:rPr>
              <a:t>エッジサーバー</a:t>
            </a:r>
          </a:p>
        </p:txBody>
      </p:sp>
      <p:sp>
        <p:nvSpPr>
          <p:cNvPr id="199" name="テキスト ボックス 198"/>
          <p:cNvSpPr txBox="1"/>
          <p:nvPr/>
        </p:nvSpPr>
        <p:spPr>
          <a:xfrm>
            <a:off x="166293" y="990691"/>
            <a:ext cx="2088231" cy="276999"/>
          </a:xfrm>
          <a:prstGeom prst="rect">
            <a:avLst/>
          </a:prstGeom>
          <a:noFill/>
        </p:spPr>
        <p:txBody>
          <a:bodyPr wrap="square" rtlCol="0">
            <a:spAutoFit/>
          </a:bodyPr>
          <a:lstStyle/>
          <a:p>
            <a:r>
              <a:rPr kumimoji="1" lang="en-US" altLang="ja-JP" sz="1200" dirty="0">
                <a:solidFill>
                  <a:schemeClr val="accent6">
                    <a:lumMod val="50000"/>
                  </a:schemeClr>
                </a:solidFill>
                <a:latin typeface="Meiryo" charset="-128"/>
                <a:ea typeface="Meiryo" charset="-128"/>
                <a:cs typeface="Meiryo" charset="-128"/>
              </a:rPr>
              <a:t>1960</a:t>
            </a:r>
            <a:r>
              <a:rPr kumimoji="1" lang="ja-JP" altLang="en-US" sz="1200" dirty="0">
                <a:solidFill>
                  <a:schemeClr val="accent6">
                    <a:lumMod val="50000"/>
                  </a:schemeClr>
                </a:solidFill>
                <a:latin typeface="Meiryo" charset="-128"/>
                <a:ea typeface="Meiryo" charset="-128"/>
                <a:cs typeface="Meiryo" charset="-128"/>
              </a:rPr>
              <a:t>年代</a:t>
            </a:r>
            <a:r>
              <a:rPr kumimoji="1" lang="en-US" altLang="ja-JP" sz="1200" dirty="0">
                <a:solidFill>
                  <a:schemeClr val="accent6">
                    <a:lumMod val="50000"/>
                  </a:schemeClr>
                </a:solidFill>
                <a:latin typeface="Meiryo" charset="-128"/>
                <a:ea typeface="Meiryo" charset="-128"/>
                <a:cs typeface="Meiryo" charset="-128"/>
              </a:rPr>
              <a:t>〜</a:t>
            </a:r>
            <a:endParaRPr kumimoji="1" lang="ja-JP" altLang="en-US" sz="1200" dirty="0">
              <a:solidFill>
                <a:schemeClr val="accent6">
                  <a:lumMod val="50000"/>
                </a:schemeClr>
              </a:solidFill>
              <a:latin typeface="Meiryo" charset="-128"/>
              <a:ea typeface="Meiryo" charset="-128"/>
              <a:cs typeface="Meiryo" charset="-128"/>
            </a:endParaRPr>
          </a:p>
        </p:txBody>
      </p:sp>
      <p:sp>
        <p:nvSpPr>
          <p:cNvPr id="200" name="テキスト ボックス 199"/>
          <p:cNvSpPr txBox="1"/>
          <p:nvPr/>
        </p:nvSpPr>
        <p:spPr>
          <a:xfrm>
            <a:off x="2415986" y="990690"/>
            <a:ext cx="2088231" cy="276999"/>
          </a:xfrm>
          <a:prstGeom prst="rect">
            <a:avLst/>
          </a:prstGeom>
          <a:noFill/>
        </p:spPr>
        <p:txBody>
          <a:bodyPr wrap="square" rtlCol="0">
            <a:spAutoFit/>
          </a:bodyPr>
          <a:lstStyle/>
          <a:p>
            <a:r>
              <a:rPr kumimoji="1" lang="en-US" altLang="ja-JP" sz="1200" dirty="0">
                <a:solidFill>
                  <a:srgbClr val="953735"/>
                </a:solidFill>
                <a:latin typeface="Meiryo" charset="-128"/>
                <a:ea typeface="Meiryo" charset="-128"/>
                <a:cs typeface="Meiryo" charset="-128"/>
              </a:rPr>
              <a:t>1980</a:t>
            </a:r>
            <a:r>
              <a:rPr kumimoji="1" lang="ja-JP" altLang="en-US" sz="1200" dirty="0">
                <a:solidFill>
                  <a:srgbClr val="953735"/>
                </a:solidFill>
                <a:latin typeface="Meiryo" charset="-128"/>
                <a:ea typeface="Meiryo" charset="-128"/>
                <a:cs typeface="Meiryo" charset="-128"/>
              </a:rPr>
              <a:t>年代</a:t>
            </a:r>
            <a:r>
              <a:rPr kumimoji="1" lang="en-US" altLang="ja-JP" sz="1200" dirty="0">
                <a:solidFill>
                  <a:srgbClr val="953735"/>
                </a:solidFill>
                <a:latin typeface="Meiryo" charset="-128"/>
                <a:ea typeface="Meiryo" charset="-128"/>
                <a:cs typeface="Meiryo" charset="-128"/>
              </a:rPr>
              <a:t>〜</a:t>
            </a:r>
            <a:endParaRPr kumimoji="1" lang="ja-JP" altLang="en-US" sz="1200" dirty="0">
              <a:solidFill>
                <a:srgbClr val="953735"/>
              </a:solidFill>
              <a:latin typeface="Meiryo" charset="-128"/>
              <a:ea typeface="Meiryo" charset="-128"/>
              <a:cs typeface="Meiryo" charset="-128"/>
            </a:endParaRPr>
          </a:p>
        </p:txBody>
      </p:sp>
      <p:sp>
        <p:nvSpPr>
          <p:cNvPr id="201" name="テキスト ボックス 200"/>
          <p:cNvSpPr txBox="1"/>
          <p:nvPr/>
        </p:nvSpPr>
        <p:spPr>
          <a:xfrm>
            <a:off x="4624628" y="991520"/>
            <a:ext cx="2088231" cy="276999"/>
          </a:xfrm>
          <a:prstGeom prst="rect">
            <a:avLst/>
          </a:prstGeom>
          <a:noFill/>
        </p:spPr>
        <p:txBody>
          <a:bodyPr wrap="square" rtlCol="0">
            <a:spAutoFit/>
          </a:bodyPr>
          <a:lstStyle/>
          <a:p>
            <a:r>
              <a:rPr kumimoji="1" lang="en-US" altLang="ja-JP" sz="1200" dirty="0">
                <a:solidFill>
                  <a:srgbClr val="009051"/>
                </a:solidFill>
                <a:latin typeface="Meiryo" charset="-128"/>
                <a:ea typeface="Meiryo" charset="-128"/>
                <a:cs typeface="Meiryo" charset="-128"/>
              </a:rPr>
              <a:t>2000</a:t>
            </a:r>
            <a:r>
              <a:rPr kumimoji="1" lang="ja-JP" altLang="en-US" sz="1200" dirty="0">
                <a:solidFill>
                  <a:srgbClr val="009051"/>
                </a:solidFill>
                <a:latin typeface="Meiryo" charset="-128"/>
                <a:ea typeface="Meiryo" charset="-128"/>
                <a:cs typeface="Meiryo" charset="-128"/>
              </a:rPr>
              <a:t>年代</a:t>
            </a:r>
            <a:r>
              <a:rPr kumimoji="1" lang="en-US" altLang="ja-JP" sz="1200" dirty="0">
                <a:solidFill>
                  <a:srgbClr val="009051"/>
                </a:solidFill>
                <a:latin typeface="Meiryo" charset="-128"/>
                <a:ea typeface="Meiryo" charset="-128"/>
                <a:cs typeface="Meiryo" charset="-128"/>
              </a:rPr>
              <a:t>〜</a:t>
            </a:r>
            <a:endParaRPr kumimoji="1" lang="ja-JP" altLang="en-US" sz="1200" dirty="0">
              <a:solidFill>
                <a:srgbClr val="009051"/>
              </a:solidFill>
              <a:latin typeface="Meiryo" charset="-128"/>
              <a:ea typeface="Meiryo" charset="-128"/>
              <a:cs typeface="Meiryo" charset="-128"/>
            </a:endParaRPr>
          </a:p>
        </p:txBody>
      </p:sp>
      <p:sp>
        <p:nvSpPr>
          <p:cNvPr id="203" name="テキスト ボックス 202"/>
          <p:cNvSpPr txBox="1"/>
          <p:nvPr/>
        </p:nvSpPr>
        <p:spPr>
          <a:xfrm>
            <a:off x="6866126" y="991761"/>
            <a:ext cx="2088231" cy="276999"/>
          </a:xfrm>
          <a:prstGeom prst="rect">
            <a:avLst/>
          </a:prstGeom>
          <a:noFill/>
        </p:spPr>
        <p:txBody>
          <a:bodyPr wrap="square" rtlCol="0">
            <a:spAutoFit/>
          </a:bodyPr>
          <a:lstStyle/>
          <a:p>
            <a:r>
              <a:rPr kumimoji="1" lang="en-US" altLang="ja-JP" sz="1200" dirty="0">
                <a:solidFill>
                  <a:srgbClr val="0432FF"/>
                </a:solidFill>
                <a:latin typeface="Meiryo" charset="-128"/>
                <a:ea typeface="Meiryo" charset="-128"/>
                <a:cs typeface="Meiryo" charset="-128"/>
              </a:rPr>
              <a:t>2015</a:t>
            </a:r>
            <a:r>
              <a:rPr kumimoji="1" lang="ja-JP" altLang="en-US" sz="1200" dirty="0">
                <a:solidFill>
                  <a:srgbClr val="0432FF"/>
                </a:solidFill>
                <a:latin typeface="Meiryo" charset="-128"/>
                <a:ea typeface="Meiryo" charset="-128"/>
                <a:cs typeface="Meiryo" charset="-128"/>
              </a:rPr>
              <a:t>年</a:t>
            </a:r>
            <a:r>
              <a:rPr kumimoji="1" lang="en-US" altLang="ja-JP" sz="1200" dirty="0">
                <a:solidFill>
                  <a:srgbClr val="0432FF"/>
                </a:solidFill>
                <a:latin typeface="Meiryo" charset="-128"/>
                <a:ea typeface="Meiryo" charset="-128"/>
                <a:cs typeface="Meiryo" charset="-128"/>
              </a:rPr>
              <a:t>〜</a:t>
            </a:r>
            <a:endParaRPr kumimoji="1" lang="ja-JP" altLang="en-US" sz="1200" dirty="0">
              <a:solidFill>
                <a:srgbClr val="0432FF"/>
              </a:solidFill>
              <a:latin typeface="Meiryo" charset="-128"/>
              <a:ea typeface="Meiryo" charset="-128"/>
              <a:cs typeface="Meiryo" charset="-128"/>
            </a:endParaRPr>
          </a:p>
        </p:txBody>
      </p:sp>
      <p:sp>
        <p:nvSpPr>
          <p:cNvPr id="204" name="正方形/長方形 203"/>
          <p:cNvSpPr/>
          <p:nvPr/>
        </p:nvSpPr>
        <p:spPr>
          <a:xfrm>
            <a:off x="7325105" y="4358697"/>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5" name="正方形/長方形 204"/>
          <p:cNvSpPr/>
          <p:nvPr/>
        </p:nvSpPr>
        <p:spPr>
          <a:xfrm>
            <a:off x="7163656" y="4699227"/>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6" name="正方形/長方形 205"/>
          <p:cNvSpPr/>
          <p:nvPr/>
        </p:nvSpPr>
        <p:spPr>
          <a:xfrm>
            <a:off x="7556232" y="4699227"/>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7" name="正方形/長方形 206"/>
          <p:cNvSpPr/>
          <p:nvPr/>
        </p:nvSpPr>
        <p:spPr>
          <a:xfrm>
            <a:off x="8256158" y="4495880"/>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3" name="正方形/長方形 252"/>
          <p:cNvSpPr/>
          <p:nvPr/>
        </p:nvSpPr>
        <p:spPr>
          <a:xfrm>
            <a:off x="8752744" y="4477619"/>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テキスト ボックス 33"/>
          <p:cNvSpPr txBox="1"/>
          <p:nvPr/>
        </p:nvSpPr>
        <p:spPr>
          <a:xfrm>
            <a:off x="7292146" y="4872492"/>
            <a:ext cx="1313180" cy="215444"/>
          </a:xfrm>
          <a:prstGeom prst="rect">
            <a:avLst/>
          </a:prstGeom>
          <a:noFill/>
        </p:spPr>
        <p:txBody>
          <a:bodyPr wrap="none" rtlCol="0">
            <a:spAutoFit/>
          </a:bodyPr>
          <a:lstStyle>
            <a:defPPr>
              <a:defRPr lang="ja-JP"/>
            </a:defPPr>
            <a:lvl1pPr>
              <a:defRPr sz="800">
                <a:solidFill>
                  <a:srgbClr val="0432FF"/>
                </a:solidFill>
                <a:latin typeface="Meiryo" charset="-128"/>
                <a:ea typeface="Meiryo" charset="-128"/>
                <a:cs typeface="Meiryo" charset="-128"/>
              </a:defRPr>
            </a:lvl1pPr>
          </a:lstStyle>
          <a:p>
            <a:r>
              <a:rPr lang="ja-JP" altLang="en-US"/>
              <a:t>組み込みコンピューター</a:t>
            </a:r>
            <a:endParaRPr lang="ja-JP" altLang="en-US" dirty="0"/>
          </a:p>
        </p:txBody>
      </p:sp>
    </p:spTree>
    <p:extLst>
      <p:ext uri="{BB962C8B-B14F-4D97-AF65-F5344CB8AC3E}">
        <p14:creationId xmlns:p14="http://schemas.microsoft.com/office/powerpoint/2010/main" val="2613419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D4B7567-76C8-9843-B095-61A2D9CA0CF7}"/>
              </a:ext>
            </a:extLst>
          </p:cNvPr>
          <p:cNvSpPr>
            <a:spLocks noGrp="1"/>
          </p:cNvSpPr>
          <p:nvPr>
            <p:ph type="title"/>
          </p:nvPr>
        </p:nvSpPr>
        <p:spPr/>
        <p:txBody>
          <a:bodyPr/>
          <a:lstStyle/>
          <a:p>
            <a:r>
              <a:rPr kumimoji="1" lang="en-US" altLang="ja-JP" dirty="0" err="1"/>
              <a:t>IoT</a:t>
            </a:r>
            <a:r>
              <a:rPr kumimoji="1" lang="ja-JP" altLang="en-US" dirty="0"/>
              <a:t>プラットフォームの動向</a:t>
            </a:r>
          </a:p>
        </p:txBody>
      </p:sp>
      <p:sp>
        <p:nvSpPr>
          <p:cNvPr id="3" name="スライド番号プレースホルダー 2">
            <a:extLst>
              <a:ext uri="{FF2B5EF4-FFF2-40B4-BE49-F238E27FC236}">
                <a16:creationId xmlns:a16="http://schemas.microsoft.com/office/drawing/2014/main" id="{239E66DA-6E85-D24D-8E87-6FA576E44DEC}"/>
              </a:ext>
            </a:extLst>
          </p:cNvPr>
          <p:cNvSpPr>
            <a:spLocks noGrp="1"/>
          </p:cNvSpPr>
          <p:nvPr>
            <p:ph type="sldNum" sz="quarter" idx="12"/>
          </p:nvPr>
        </p:nvSpPr>
        <p:spPr/>
        <p:txBody>
          <a:bodyPr/>
          <a:lstStyle/>
          <a:p>
            <a:fld id="{8FF8CC5D-A65D-5946-99B5-645367A967AD}" type="slidenum">
              <a:rPr kumimoji="1" lang="ja-JP" altLang="en-US" smtClean="0"/>
              <a:t>26</a:t>
            </a:fld>
            <a:endParaRPr kumimoji="1" lang="ja-JP" altLang="en-US"/>
          </a:p>
        </p:txBody>
      </p:sp>
      <p:pic>
        <p:nvPicPr>
          <p:cNvPr id="4" name="図 3">
            <a:extLst>
              <a:ext uri="{FF2B5EF4-FFF2-40B4-BE49-F238E27FC236}">
                <a16:creationId xmlns:a16="http://schemas.microsoft.com/office/drawing/2014/main" id="{7886D490-6EC8-4942-A3C3-C9AF9E819510}"/>
              </a:ext>
            </a:extLst>
          </p:cNvPr>
          <p:cNvPicPr>
            <a:picLocks noChangeAspect="1"/>
          </p:cNvPicPr>
          <p:nvPr/>
        </p:nvPicPr>
        <p:blipFill>
          <a:blip r:embed="rId2"/>
          <a:stretch>
            <a:fillRect/>
          </a:stretch>
        </p:blipFill>
        <p:spPr>
          <a:xfrm>
            <a:off x="1008017" y="836677"/>
            <a:ext cx="7127966" cy="5362323"/>
          </a:xfrm>
          <a:prstGeom prst="rect">
            <a:avLst/>
          </a:prstGeom>
        </p:spPr>
      </p:pic>
      <p:sp>
        <p:nvSpPr>
          <p:cNvPr id="5" name="正方形/長方形 4">
            <a:extLst>
              <a:ext uri="{FF2B5EF4-FFF2-40B4-BE49-F238E27FC236}">
                <a16:creationId xmlns:a16="http://schemas.microsoft.com/office/drawing/2014/main" id="{9569ECC2-C9F2-7B48-A33A-00AFB3B120B4}"/>
              </a:ext>
            </a:extLst>
          </p:cNvPr>
          <p:cNvSpPr/>
          <p:nvPr/>
        </p:nvSpPr>
        <p:spPr>
          <a:xfrm>
            <a:off x="1013593" y="5949280"/>
            <a:ext cx="7236391" cy="646331"/>
          </a:xfrm>
          <a:prstGeom prst="rect">
            <a:avLst/>
          </a:prstGeom>
          <a:solidFill>
            <a:schemeClr val="bg1"/>
          </a:solidFill>
        </p:spPr>
        <p:txBody>
          <a:bodyPr wrap="square">
            <a:spAutoFit/>
          </a:bodyPr>
          <a:lstStyle/>
          <a:p>
            <a:r>
              <a:rPr lang="ja-JP" altLang="en-US" sz="600" b="1" dirty="0">
                <a:solidFill>
                  <a:srgbClr val="333333"/>
                </a:solidFill>
                <a:latin typeface="Meiryo" panose="020B0604030504040204" pitchFamily="34" charset="-128"/>
                <a:ea typeface="Meiryo" panose="020B0604030504040204" pitchFamily="34" charset="-128"/>
              </a:rPr>
              <a:t>＜ベンダー相関図の区分＞</a:t>
            </a:r>
            <a:br>
              <a:rPr lang="ja-JP" altLang="en-US" sz="600" dirty="0">
                <a:latin typeface="Meiryo" panose="020B0604030504040204" pitchFamily="34" charset="-128"/>
                <a:ea typeface="Meiryo" panose="020B0604030504040204" pitchFamily="34" charset="-128"/>
              </a:rPr>
            </a:br>
            <a:r>
              <a:rPr lang="ja-JP" altLang="en-US" sz="600" dirty="0">
                <a:solidFill>
                  <a:srgbClr val="333333"/>
                </a:solidFill>
                <a:latin typeface="Meiryo" panose="020B0604030504040204" pitchFamily="34" charset="-128"/>
                <a:ea typeface="Meiryo" panose="020B0604030504040204" pitchFamily="34" charset="-128"/>
              </a:rPr>
              <a:t>・黒枠：</a:t>
            </a:r>
            <a:r>
              <a:rPr lang="en-US" altLang="ja-JP" sz="600" dirty="0">
                <a:solidFill>
                  <a:srgbClr val="333333"/>
                </a:solidFill>
                <a:latin typeface="Meiryo" panose="020B0604030504040204" pitchFamily="34" charset="-128"/>
                <a:ea typeface="Meiryo" panose="020B0604030504040204" pitchFamily="34" charset="-128"/>
              </a:rPr>
              <a:t>IT</a:t>
            </a:r>
            <a:r>
              <a:rPr lang="ja-JP" altLang="en-US" sz="600" dirty="0">
                <a:solidFill>
                  <a:srgbClr val="333333"/>
                </a:solidFill>
                <a:latin typeface="Meiryo" panose="020B0604030504040204" pitchFamily="34" charset="-128"/>
                <a:ea typeface="Meiryo" panose="020B0604030504040204" pitchFamily="34" charset="-128"/>
              </a:rPr>
              <a:t>系ベンダー（一般）</a:t>
            </a:r>
            <a:br>
              <a:rPr lang="ja-JP" altLang="en-US" sz="600" dirty="0">
                <a:latin typeface="Meiryo" panose="020B0604030504040204" pitchFamily="34" charset="-128"/>
                <a:ea typeface="Meiryo" panose="020B0604030504040204" pitchFamily="34" charset="-128"/>
              </a:rPr>
            </a:br>
            <a:r>
              <a:rPr lang="ja-JP" altLang="en-US" sz="600" dirty="0">
                <a:solidFill>
                  <a:srgbClr val="333333"/>
                </a:solidFill>
                <a:latin typeface="Meiryo" panose="020B0604030504040204" pitchFamily="34" charset="-128"/>
                <a:ea typeface="Meiryo" panose="020B0604030504040204" pitchFamily="34" charset="-128"/>
              </a:rPr>
              <a:t>・二重枠緑：ユーザー系ベンダー（本業は製造業）</a:t>
            </a:r>
            <a:br>
              <a:rPr lang="ja-JP" altLang="en-US" sz="600" dirty="0">
                <a:latin typeface="Meiryo" panose="020B0604030504040204" pitchFamily="34" charset="-128"/>
                <a:ea typeface="Meiryo" panose="020B0604030504040204" pitchFamily="34" charset="-128"/>
              </a:rPr>
            </a:br>
            <a:r>
              <a:rPr lang="ja-JP" altLang="en-US" sz="600" dirty="0">
                <a:solidFill>
                  <a:srgbClr val="333333"/>
                </a:solidFill>
                <a:latin typeface="Meiryo" panose="020B0604030504040204" pitchFamily="34" charset="-128"/>
                <a:ea typeface="Meiryo" panose="020B0604030504040204" pitchFamily="34" charset="-128"/>
              </a:rPr>
              <a:t>・破線枠：通信系ベンダー（通信事業者系）</a:t>
            </a:r>
            <a:br>
              <a:rPr lang="ja-JP" altLang="en-US" sz="600" dirty="0">
                <a:latin typeface="Meiryo" panose="020B0604030504040204" pitchFamily="34" charset="-128"/>
                <a:ea typeface="Meiryo" panose="020B0604030504040204" pitchFamily="34" charset="-128"/>
              </a:rPr>
            </a:br>
            <a:r>
              <a:rPr lang="ja-JP" altLang="en-US" sz="600" dirty="0">
                <a:solidFill>
                  <a:srgbClr val="333333"/>
                </a:solidFill>
                <a:latin typeface="Meiryo" panose="020B0604030504040204" pitchFamily="34" charset="-128"/>
                <a:ea typeface="Meiryo" panose="020B0604030504040204" pitchFamily="34" charset="-128"/>
              </a:rPr>
              <a:t>・赤枠：エコシステムを持つユーザー系ベンダー（有力ベンダー：</a:t>
            </a:r>
            <a:r>
              <a:rPr lang="en-US" altLang="ja-JP" sz="600" dirty="0">
                <a:solidFill>
                  <a:srgbClr val="333333"/>
                </a:solidFill>
                <a:latin typeface="Meiryo" panose="020B0604030504040204" pitchFamily="34" charset="-128"/>
                <a:ea typeface="Meiryo" panose="020B0604030504040204" pitchFamily="34" charset="-128"/>
              </a:rPr>
              <a:t>GE</a:t>
            </a:r>
            <a:r>
              <a:rPr lang="ja-JP" altLang="en-US" sz="600" dirty="0">
                <a:solidFill>
                  <a:srgbClr val="333333"/>
                </a:solidFill>
                <a:latin typeface="Meiryo" panose="020B0604030504040204" pitchFamily="34" charset="-128"/>
                <a:ea typeface="Meiryo" panose="020B0604030504040204" pitchFamily="34" charset="-128"/>
              </a:rPr>
              <a:t>デジタル、シーメンス、ファナック、三菱電機）</a:t>
            </a:r>
            <a:r>
              <a:rPr lang="en-US" altLang="ja-JP" sz="600" dirty="0">
                <a:solidFill>
                  <a:srgbClr val="333333"/>
                </a:solidFill>
                <a:latin typeface="Meiryo" panose="020B0604030504040204" pitchFamily="34" charset="-128"/>
                <a:ea typeface="Meiryo" panose="020B0604030504040204" pitchFamily="34" charset="-128"/>
              </a:rPr>
              <a:t> ※</a:t>
            </a:r>
            <a:r>
              <a:rPr lang="ja-JP" altLang="en-US" sz="600" dirty="0">
                <a:solidFill>
                  <a:srgbClr val="333333"/>
                </a:solidFill>
                <a:latin typeface="Meiryo" panose="020B0604030504040204" pitchFamily="34" charset="-128"/>
                <a:ea typeface="Meiryo" panose="020B0604030504040204" pitchFamily="34" charset="-128"/>
              </a:rPr>
              <a:t>エコシステム：コンペ企業を含むコミュニティを主導</a:t>
            </a:r>
            <a:br>
              <a:rPr lang="ja-JP" altLang="en-US" sz="600" dirty="0">
                <a:latin typeface="Meiryo" panose="020B0604030504040204" pitchFamily="34" charset="-128"/>
                <a:ea typeface="Meiryo" panose="020B0604030504040204" pitchFamily="34" charset="-128"/>
              </a:rPr>
            </a:br>
            <a:r>
              <a:rPr lang="ja-JP" altLang="en-US" sz="600" dirty="0">
                <a:solidFill>
                  <a:srgbClr val="333333"/>
                </a:solidFill>
                <a:latin typeface="Meiryo" panose="020B0604030504040204" pitchFamily="34" charset="-128"/>
                <a:ea typeface="Meiryo" panose="020B0604030504040204" pitchFamily="34" charset="-128"/>
              </a:rPr>
              <a:t>・色付きベンダー：独自の強みを持ち複数ベンダーと提携する有力</a:t>
            </a:r>
            <a:r>
              <a:rPr lang="en-US" altLang="ja-JP" sz="600" dirty="0">
                <a:solidFill>
                  <a:srgbClr val="333333"/>
                </a:solidFill>
                <a:latin typeface="Meiryo" panose="020B0604030504040204" pitchFamily="34" charset="-128"/>
                <a:ea typeface="Meiryo" panose="020B0604030504040204" pitchFamily="34" charset="-128"/>
              </a:rPr>
              <a:t>10</a:t>
            </a:r>
            <a:r>
              <a:rPr lang="ja-JP" altLang="en-US" sz="600" dirty="0">
                <a:solidFill>
                  <a:srgbClr val="333333"/>
                </a:solidFill>
                <a:latin typeface="Meiryo" panose="020B0604030504040204" pitchFamily="34" charset="-128"/>
                <a:ea typeface="Meiryo" panose="020B0604030504040204" pitchFamily="34" charset="-128"/>
              </a:rPr>
              <a:t>ベンダー（</a:t>
            </a:r>
            <a:r>
              <a:rPr lang="en-US" altLang="ja-JP" sz="600" dirty="0">
                <a:solidFill>
                  <a:srgbClr val="333333"/>
                </a:solidFill>
                <a:latin typeface="Meiryo" panose="020B0604030504040204" pitchFamily="34" charset="-128"/>
                <a:ea typeface="Meiryo" panose="020B0604030504040204" pitchFamily="34" charset="-128"/>
              </a:rPr>
              <a:t>GE</a:t>
            </a:r>
            <a:r>
              <a:rPr lang="ja-JP" altLang="en-US" sz="600" dirty="0">
                <a:solidFill>
                  <a:srgbClr val="333333"/>
                </a:solidFill>
                <a:latin typeface="Meiryo" panose="020B0604030504040204" pitchFamily="34" charset="-128"/>
                <a:ea typeface="Meiryo" panose="020B0604030504040204" pitchFamily="34" charset="-128"/>
              </a:rPr>
              <a:t>デジタル、シーメンス、</a:t>
            </a:r>
            <a:r>
              <a:rPr lang="en-US" altLang="ja-JP" sz="600" dirty="0">
                <a:solidFill>
                  <a:srgbClr val="333333"/>
                </a:solidFill>
                <a:latin typeface="Meiryo" panose="020B0604030504040204" pitchFamily="34" charset="-128"/>
                <a:ea typeface="Meiryo" panose="020B0604030504040204" pitchFamily="34" charset="-128"/>
              </a:rPr>
              <a:t>SAP</a:t>
            </a:r>
            <a:r>
              <a:rPr lang="ja-JP" altLang="en-US" sz="600" dirty="0">
                <a:solidFill>
                  <a:srgbClr val="333333"/>
                </a:solidFill>
                <a:latin typeface="Meiryo" panose="020B0604030504040204" pitchFamily="34" charset="-128"/>
                <a:ea typeface="Meiryo" panose="020B0604030504040204" pitchFamily="34" charset="-128"/>
              </a:rPr>
              <a:t>、</a:t>
            </a:r>
            <a:r>
              <a:rPr lang="en-US" altLang="ja-JP" sz="600" dirty="0">
                <a:solidFill>
                  <a:srgbClr val="333333"/>
                </a:solidFill>
                <a:latin typeface="Meiryo" panose="020B0604030504040204" pitchFamily="34" charset="-128"/>
                <a:ea typeface="Meiryo" panose="020B0604030504040204" pitchFamily="34" charset="-128"/>
              </a:rPr>
              <a:t>AWS</a:t>
            </a:r>
            <a:r>
              <a:rPr lang="ja-JP" altLang="en-US" sz="600" dirty="0">
                <a:solidFill>
                  <a:srgbClr val="333333"/>
                </a:solidFill>
                <a:latin typeface="Meiryo" panose="020B0604030504040204" pitchFamily="34" charset="-128"/>
                <a:ea typeface="Meiryo" panose="020B0604030504040204" pitchFamily="34" charset="-128"/>
              </a:rPr>
              <a:t>、マイクロソフト、</a:t>
            </a:r>
            <a:r>
              <a:rPr lang="en-US" altLang="ja-JP" sz="600" dirty="0">
                <a:solidFill>
                  <a:srgbClr val="333333"/>
                </a:solidFill>
                <a:latin typeface="Meiryo" panose="020B0604030504040204" pitchFamily="34" charset="-128"/>
                <a:ea typeface="Meiryo" panose="020B0604030504040204" pitchFamily="34" charset="-128"/>
              </a:rPr>
              <a:t>PTC</a:t>
            </a:r>
            <a:r>
              <a:rPr lang="ja-JP" altLang="en-US" sz="600" dirty="0">
                <a:solidFill>
                  <a:srgbClr val="333333"/>
                </a:solidFill>
                <a:latin typeface="Meiryo" panose="020B0604030504040204" pitchFamily="34" charset="-128"/>
                <a:ea typeface="Meiryo" panose="020B0604030504040204" pitchFamily="34" charset="-128"/>
              </a:rPr>
              <a:t>、</a:t>
            </a:r>
            <a:r>
              <a:rPr lang="en-US" altLang="ja-JP" sz="600" dirty="0">
                <a:solidFill>
                  <a:srgbClr val="333333"/>
                </a:solidFill>
                <a:latin typeface="Meiryo" panose="020B0604030504040204" pitchFamily="34" charset="-128"/>
                <a:ea typeface="Meiryo" panose="020B0604030504040204" pitchFamily="34" charset="-128"/>
              </a:rPr>
              <a:t>IBM</a:t>
            </a:r>
            <a:r>
              <a:rPr lang="ja-JP" altLang="en-US" sz="600" dirty="0">
                <a:solidFill>
                  <a:srgbClr val="333333"/>
                </a:solidFill>
                <a:latin typeface="Meiryo" panose="020B0604030504040204" pitchFamily="34" charset="-128"/>
                <a:ea typeface="Meiryo" panose="020B0604030504040204" pitchFamily="34" charset="-128"/>
              </a:rPr>
              <a:t>、</a:t>
            </a:r>
            <a:r>
              <a:rPr lang="en-US" altLang="ja-JP" sz="600" dirty="0">
                <a:solidFill>
                  <a:srgbClr val="333333"/>
                </a:solidFill>
                <a:latin typeface="Meiryo" panose="020B0604030504040204" pitchFamily="34" charset="-128"/>
                <a:ea typeface="Meiryo" panose="020B0604030504040204" pitchFamily="34" charset="-128"/>
              </a:rPr>
              <a:t>Cisco</a:t>
            </a:r>
            <a:r>
              <a:rPr lang="ja-JP" altLang="en-US" sz="600" dirty="0">
                <a:solidFill>
                  <a:srgbClr val="333333"/>
                </a:solidFill>
                <a:latin typeface="Meiryo" panose="020B0604030504040204" pitchFamily="34" charset="-128"/>
                <a:ea typeface="Meiryo" panose="020B0604030504040204" pitchFamily="34" charset="-128"/>
              </a:rPr>
              <a:t>、</a:t>
            </a:r>
            <a:r>
              <a:rPr lang="en-US" altLang="ja-JP" sz="600" dirty="0">
                <a:solidFill>
                  <a:srgbClr val="333333"/>
                </a:solidFill>
                <a:latin typeface="Meiryo" panose="020B0604030504040204" pitchFamily="34" charset="-128"/>
                <a:ea typeface="Meiryo" panose="020B0604030504040204" pitchFamily="34" charset="-128"/>
              </a:rPr>
              <a:t>Huawei</a:t>
            </a:r>
            <a:r>
              <a:rPr lang="ja-JP" altLang="en-US" sz="600" dirty="0">
                <a:solidFill>
                  <a:srgbClr val="333333"/>
                </a:solidFill>
                <a:latin typeface="Meiryo" panose="020B0604030504040204" pitchFamily="34" charset="-128"/>
                <a:ea typeface="Meiryo" panose="020B0604030504040204" pitchFamily="34" charset="-128"/>
              </a:rPr>
              <a:t>、ファナック）</a:t>
            </a:r>
            <a:endParaRPr lang="ja-JP" altLang="en-US" sz="600" dirty="0">
              <a:latin typeface="Meiryo" panose="020B0604030504040204" pitchFamily="34" charset="-128"/>
              <a:ea typeface="Meiryo" panose="020B0604030504040204" pitchFamily="34" charset="-128"/>
            </a:endParaRPr>
          </a:p>
        </p:txBody>
      </p:sp>
      <p:sp>
        <p:nvSpPr>
          <p:cNvPr id="7" name="正方形/長方形 6">
            <a:extLst>
              <a:ext uri="{FF2B5EF4-FFF2-40B4-BE49-F238E27FC236}">
                <a16:creationId xmlns:a16="http://schemas.microsoft.com/office/drawing/2014/main" id="{31A4E3CE-E51A-9440-9E51-7A751BE7C99C}"/>
              </a:ext>
            </a:extLst>
          </p:cNvPr>
          <p:cNvSpPr/>
          <p:nvPr/>
        </p:nvSpPr>
        <p:spPr>
          <a:xfrm>
            <a:off x="7202443" y="440066"/>
            <a:ext cx="1941557" cy="215444"/>
          </a:xfrm>
          <a:prstGeom prst="rect">
            <a:avLst/>
          </a:prstGeom>
        </p:spPr>
        <p:txBody>
          <a:bodyPr wrap="none">
            <a:spAutoFit/>
          </a:bodyPr>
          <a:lstStyle/>
          <a:p>
            <a:pPr algn="r"/>
            <a:r>
              <a:rPr lang="ja-JP" altLang="en-US" sz="800" dirty="0"/>
              <a:t>https://www.sbbit.jp/article/cont1/33530</a:t>
            </a:r>
          </a:p>
        </p:txBody>
      </p:sp>
      <p:pic>
        <p:nvPicPr>
          <p:cNvPr id="9" name="図 8">
            <a:extLst>
              <a:ext uri="{FF2B5EF4-FFF2-40B4-BE49-F238E27FC236}">
                <a16:creationId xmlns:a16="http://schemas.microsoft.com/office/drawing/2014/main" id="{6144D79D-A843-2E40-BE63-95633A412CF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18988" y="291982"/>
            <a:ext cx="746858" cy="148084"/>
          </a:xfrm>
          <a:prstGeom prst="rect">
            <a:avLst/>
          </a:prstGeom>
        </p:spPr>
      </p:pic>
    </p:spTree>
    <p:extLst>
      <p:ext uri="{BB962C8B-B14F-4D97-AF65-F5344CB8AC3E}">
        <p14:creationId xmlns:p14="http://schemas.microsoft.com/office/powerpoint/2010/main" val="10418872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251520" y="4709804"/>
            <a:ext cx="8640960" cy="1371770"/>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4" name="正方形/長方形 3"/>
          <p:cNvSpPr/>
          <p:nvPr/>
        </p:nvSpPr>
        <p:spPr>
          <a:xfrm>
            <a:off x="251520" y="816872"/>
            <a:ext cx="8640960" cy="3768993"/>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40" name="正方形/長方形 39"/>
          <p:cNvSpPr/>
          <p:nvPr/>
        </p:nvSpPr>
        <p:spPr>
          <a:xfrm>
            <a:off x="539552" y="2521733"/>
            <a:ext cx="8064896" cy="849726"/>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タイトル 2"/>
          <p:cNvSpPr>
            <a:spLocks noGrp="1"/>
          </p:cNvSpPr>
          <p:nvPr>
            <p:ph type="title"/>
          </p:nvPr>
        </p:nvSpPr>
        <p:spPr/>
        <p:txBody>
          <a:bodyPr/>
          <a:lstStyle/>
          <a:p>
            <a:r>
              <a:rPr lang="en-US" altLang="ja-JP" sz="2400" dirty="0"/>
              <a:t>GE</a:t>
            </a:r>
            <a:r>
              <a:rPr kumimoji="1" lang="ja-JP" altLang="en-US" sz="2400" dirty="0"/>
              <a:t>が推進する産業用</a:t>
            </a:r>
            <a:r>
              <a:rPr kumimoji="1" lang="en-US" altLang="ja-JP" sz="2400" dirty="0" err="1"/>
              <a:t>IoT</a:t>
            </a:r>
            <a:r>
              <a:rPr kumimoji="1" lang="ja-JP" altLang="en-US" sz="2400" dirty="0"/>
              <a:t>プラットフォーム</a:t>
            </a:r>
            <a:r>
              <a:rPr kumimoji="1" lang="en-US" altLang="ja-JP" dirty="0"/>
              <a:t>“</a:t>
            </a:r>
            <a:r>
              <a:rPr kumimoji="1" lang="en-US" altLang="ja-JP" b="1" dirty="0" err="1"/>
              <a:t>Predix</a:t>
            </a:r>
            <a:r>
              <a:rPr kumimoji="1" lang="en-US" altLang="ja-JP" dirty="0"/>
              <a:t>”</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27</a:t>
            </a:fld>
            <a:endParaRPr kumimoji="1" lang="ja-JP" altLang="en-US"/>
          </a:p>
        </p:txBody>
      </p:sp>
      <p:sp>
        <p:nvSpPr>
          <p:cNvPr id="24" name="正方形/長方形 23"/>
          <p:cNvSpPr/>
          <p:nvPr/>
        </p:nvSpPr>
        <p:spPr>
          <a:xfrm>
            <a:off x="539552" y="3399807"/>
            <a:ext cx="8064896" cy="849726"/>
          </a:xfrm>
          <a:prstGeom prst="rect">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646660" y="6237312"/>
            <a:ext cx="1440160" cy="319831"/>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発電設備</a:t>
            </a:r>
            <a:endParaRPr kumimoji="1" lang="ja-JP" altLang="en-US" sz="1200" dirty="0">
              <a:solidFill>
                <a:srgbClr val="FFFFFF"/>
              </a:solidFill>
              <a:latin typeface="Meiryo" charset="-128"/>
              <a:ea typeface="Meiryo" charset="-128"/>
              <a:cs typeface="Meiryo" charset="-128"/>
            </a:endParaRPr>
          </a:p>
        </p:txBody>
      </p:sp>
      <p:sp>
        <p:nvSpPr>
          <p:cNvPr id="6" name="正方形/長方形 5"/>
          <p:cNvSpPr/>
          <p:nvPr/>
        </p:nvSpPr>
        <p:spPr>
          <a:xfrm>
            <a:off x="2249290" y="6237312"/>
            <a:ext cx="1440160" cy="319831"/>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機関車</a:t>
            </a:r>
            <a:endParaRPr kumimoji="1" lang="ja-JP" altLang="en-US" sz="1200" dirty="0">
              <a:solidFill>
                <a:srgbClr val="FFFFFF"/>
              </a:solidFill>
              <a:latin typeface="Meiryo" charset="-128"/>
              <a:ea typeface="Meiryo" charset="-128"/>
              <a:cs typeface="Meiryo" charset="-128"/>
            </a:endParaRPr>
          </a:p>
        </p:txBody>
      </p:sp>
      <p:sp>
        <p:nvSpPr>
          <p:cNvPr id="7" name="正方形/長方形 6"/>
          <p:cNvSpPr/>
          <p:nvPr/>
        </p:nvSpPr>
        <p:spPr>
          <a:xfrm>
            <a:off x="3851920" y="6237312"/>
            <a:ext cx="1440160" cy="319831"/>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航空機エンジン</a:t>
            </a:r>
          </a:p>
        </p:txBody>
      </p:sp>
      <p:sp>
        <p:nvSpPr>
          <p:cNvPr id="8" name="正方形/長方形 7"/>
          <p:cNvSpPr/>
          <p:nvPr/>
        </p:nvSpPr>
        <p:spPr>
          <a:xfrm>
            <a:off x="5456278" y="6237312"/>
            <a:ext cx="1440160" cy="319831"/>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工作機械</a:t>
            </a:r>
            <a:endParaRPr kumimoji="1" lang="ja-JP" altLang="en-US" sz="1200" dirty="0">
              <a:solidFill>
                <a:srgbClr val="FFFFFF"/>
              </a:solidFill>
              <a:latin typeface="Meiryo" charset="-128"/>
              <a:ea typeface="Meiryo" charset="-128"/>
              <a:cs typeface="Meiryo" charset="-128"/>
            </a:endParaRPr>
          </a:p>
        </p:txBody>
      </p:sp>
      <p:sp>
        <p:nvSpPr>
          <p:cNvPr id="9" name="正方形/長方形 8"/>
          <p:cNvSpPr/>
          <p:nvPr/>
        </p:nvSpPr>
        <p:spPr>
          <a:xfrm>
            <a:off x="7060636" y="6237312"/>
            <a:ext cx="1440160" cy="319831"/>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他の産業機械</a:t>
            </a:r>
          </a:p>
        </p:txBody>
      </p:sp>
      <p:sp>
        <p:nvSpPr>
          <p:cNvPr id="16" name="角丸四角形 15"/>
          <p:cNvSpPr/>
          <p:nvPr/>
        </p:nvSpPr>
        <p:spPr>
          <a:xfrm>
            <a:off x="539552" y="4375546"/>
            <a:ext cx="8064896" cy="526347"/>
          </a:xfrm>
          <a:prstGeom prst="round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a:solidFill>
                  <a:srgbClr val="FFFFFF"/>
                </a:solidFill>
                <a:latin typeface="Meiryo" charset="-128"/>
                <a:ea typeface="Meiryo" charset="-128"/>
                <a:cs typeface="Meiryo" charset="-128"/>
              </a:rPr>
              <a:t>ネットワーク</a:t>
            </a:r>
            <a:endParaRPr kumimoji="1" lang="ja-JP" altLang="en-US" sz="2400" dirty="0">
              <a:solidFill>
                <a:srgbClr val="FFFFFF"/>
              </a:solidFill>
              <a:latin typeface="Meiryo" charset="-128"/>
              <a:ea typeface="Meiryo" charset="-128"/>
              <a:cs typeface="Meiryo" charset="-128"/>
            </a:endParaRPr>
          </a:p>
        </p:txBody>
      </p:sp>
      <p:sp>
        <p:nvSpPr>
          <p:cNvPr id="17" name="正方形/長方形 16"/>
          <p:cNvSpPr/>
          <p:nvPr/>
        </p:nvSpPr>
        <p:spPr>
          <a:xfrm>
            <a:off x="646661" y="5241856"/>
            <a:ext cx="1440160" cy="707424"/>
          </a:xfrm>
          <a:prstGeom prst="rect">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0" name="正方形/長方形 19"/>
          <p:cNvSpPr/>
          <p:nvPr/>
        </p:nvSpPr>
        <p:spPr>
          <a:xfrm>
            <a:off x="680212" y="5307875"/>
            <a:ext cx="443915" cy="3131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800" dirty="0">
                <a:solidFill>
                  <a:srgbClr val="FFFFFF"/>
                </a:solidFill>
                <a:latin typeface="Meiryo" charset="-128"/>
                <a:ea typeface="Meiryo" charset="-128"/>
                <a:cs typeface="Meiryo" charset="-128"/>
              </a:rPr>
              <a:t>APM</a:t>
            </a:r>
            <a:endParaRPr kumimoji="1" lang="ja-JP" altLang="en-US" sz="800" dirty="0">
              <a:solidFill>
                <a:srgbClr val="FFFFFF"/>
              </a:solidFill>
              <a:latin typeface="Meiryo" charset="-128"/>
              <a:ea typeface="Meiryo" charset="-128"/>
              <a:cs typeface="Meiryo" charset="-128"/>
            </a:endParaRPr>
          </a:p>
        </p:txBody>
      </p:sp>
      <p:sp>
        <p:nvSpPr>
          <p:cNvPr id="21" name="正方形/長方形 20"/>
          <p:cNvSpPr/>
          <p:nvPr/>
        </p:nvSpPr>
        <p:spPr>
          <a:xfrm>
            <a:off x="1137970" y="5307875"/>
            <a:ext cx="443915" cy="3131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Meiryo" charset="-128"/>
                <a:ea typeface="Meiryo" charset="-128"/>
                <a:cs typeface="Meiryo" charset="-128"/>
              </a:rPr>
              <a:t>OO</a:t>
            </a:r>
            <a:endParaRPr kumimoji="1" lang="ja-JP" altLang="en-US" sz="800" dirty="0">
              <a:solidFill>
                <a:srgbClr val="FFFFFF"/>
              </a:solidFill>
              <a:latin typeface="Meiryo" charset="-128"/>
              <a:ea typeface="Meiryo" charset="-128"/>
              <a:cs typeface="Meiryo" charset="-128"/>
            </a:endParaRPr>
          </a:p>
        </p:txBody>
      </p:sp>
      <p:sp>
        <p:nvSpPr>
          <p:cNvPr id="22" name="正方形/長方形 21"/>
          <p:cNvSpPr/>
          <p:nvPr/>
        </p:nvSpPr>
        <p:spPr>
          <a:xfrm>
            <a:off x="1601594" y="5307875"/>
            <a:ext cx="443915" cy="3131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Meiryo" charset="-128"/>
                <a:ea typeface="Meiryo" charset="-128"/>
                <a:cs typeface="Meiryo" charset="-128"/>
              </a:rPr>
              <a:t>BM</a:t>
            </a:r>
            <a:endParaRPr kumimoji="1" lang="ja-JP" altLang="en-US" sz="800" dirty="0">
              <a:solidFill>
                <a:srgbClr val="FFFFFF"/>
              </a:solidFill>
              <a:latin typeface="Meiryo" charset="-128"/>
              <a:ea typeface="Meiryo" charset="-128"/>
              <a:cs typeface="Meiryo" charset="-128"/>
            </a:endParaRPr>
          </a:p>
        </p:txBody>
      </p:sp>
      <p:sp>
        <p:nvSpPr>
          <p:cNvPr id="23" name="正方形/長方形 22"/>
          <p:cNvSpPr/>
          <p:nvPr/>
        </p:nvSpPr>
        <p:spPr>
          <a:xfrm>
            <a:off x="682114" y="5686221"/>
            <a:ext cx="1363395" cy="209054"/>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他のアプリケーション</a:t>
            </a:r>
          </a:p>
        </p:txBody>
      </p:sp>
      <p:sp>
        <p:nvSpPr>
          <p:cNvPr id="26" name="正方形/長方形 25"/>
          <p:cNvSpPr/>
          <p:nvPr/>
        </p:nvSpPr>
        <p:spPr>
          <a:xfrm>
            <a:off x="646660" y="3717032"/>
            <a:ext cx="1189036" cy="441134"/>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通知</a:t>
            </a:r>
            <a:endParaRPr kumimoji="1" lang="ja-JP" altLang="en-US" sz="1200" dirty="0">
              <a:solidFill>
                <a:srgbClr val="FFFFFF"/>
              </a:solidFill>
              <a:latin typeface="Meiryo" charset="-128"/>
              <a:ea typeface="Meiryo" charset="-128"/>
              <a:cs typeface="Meiryo" charset="-128"/>
            </a:endParaRPr>
          </a:p>
        </p:txBody>
      </p:sp>
      <p:sp>
        <p:nvSpPr>
          <p:cNvPr id="27" name="正方形/長方形 26"/>
          <p:cNvSpPr/>
          <p:nvPr/>
        </p:nvSpPr>
        <p:spPr>
          <a:xfrm>
            <a:off x="1968431" y="3717032"/>
            <a:ext cx="1189036" cy="441134"/>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err="1">
                <a:solidFill>
                  <a:srgbClr val="FFFFFF"/>
                </a:solidFill>
                <a:latin typeface="Meiryo" charset="-128"/>
                <a:ea typeface="Meiryo" charset="-128"/>
                <a:cs typeface="Meiryo" charset="-128"/>
              </a:rPr>
              <a:t>Redis</a:t>
            </a:r>
            <a:endParaRPr kumimoji="1" lang="en-US" altLang="ja-JP" sz="12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キャッシュ</a:t>
            </a:r>
            <a:endParaRPr kumimoji="1" lang="ja-JP" altLang="en-US" sz="800" dirty="0">
              <a:solidFill>
                <a:srgbClr val="FFFFFF"/>
              </a:solidFill>
              <a:latin typeface="Meiryo" charset="-128"/>
              <a:ea typeface="Meiryo" charset="-128"/>
              <a:cs typeface="Meiryo" charset="-128"/>
            </a:endParaRPr>
          </a:p>
        </p:txBody>
      </p:sp>
      <p:sp>
        <p:nvSpPr>
          <p:cNvPr id="28" name="正方形/長方形 27"/>
          <p:cNvSpPr/>
          <p:nvPr/>
        </p:nvSpPr>
        <p:spPr>
          <a:xfrm>
            <a:off x="3308720" y="3717032"/>
            <a:ext cx="1189036" cy="441134"/>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BLOB</a:t>
            </a:r>
          </a:p>
          <a:p>
            <a:pPr algn="ctr"/>
            <a:r>
              <a:rPr lang="ja-JP" altLang="en-US" sz="800" dirty="0">
                <a:solidFill>
                  <a:srgbClr val="FFFFFF"/>
                </a:solidFill>
                <a:latin typeface="Meiryo" charset="-128"/>
                <a:ea typeface="Meiryo" charset="-128"/>
                <a:cs typeface="Meiryo" charset="-128"/>
              </a:rPr>
              <a:t>ストレージ</a:t>
            </a:r>
            <a:endParaRPr kumimoji="1" lang="ja-JP" altLang="en-US" sz="800" dirty="0">
              <a:solidFill>
                <a:srgbClr val="FFFFFF"/>
              </a:solidFill>
              <a:latin typeface="Meiryo" charset="-128"/>
              <a:ea typeface="Meiryo" charset="-128"/>
              <a:cs typeface="Meiryo" charset="-128"/>
            </a:endParaRPr>
          </a:p>
        </p:txBody>
      </p:sp>
      <p:sp>
        <p:nvSpPr>
          <p:cNvPr id="29" name="正方形/長方形 28"/>
          <p:cNvSpPr/>
          <p:nvPr/>
        </p:nvSpPr>
        <p:spPr>
          <a:xfrm>
            <a:off x="4649009" y="3717032"/>
            <a:ext cx="1189036" cy="441134"/>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Postgres</a:t>
            </a:r>
          </a:p>
          <a:p>
            <a:pPr algn="ctr"/>
            <a:r>
              <a:rPr lang="en-US" altLang="ja-JP" sz="800" dirty="0">
                <a:solidFill>
                  <a:srgbClr val="FFFFFF"/>
                </a:solidFill>
                <a:latin typeface="Meiryo" charset="-128"/>
                <a:ea typeface="Meiryo" charset="-128"/>
                <a:cs typeface="Meiryo" charset="-128"/>
              </a:rPr>
              <a:t>RDB</a:t>
            </a:r>
            <a:endParaRPr kumimoji="1" lang="ja-JP" altLang="en-US" sz="800" dirty="0">
              <a:solidFill>
                <a:srgbClr val="FFFFFF"/>
              </a:solidFill>
              <a:latin typeface="Meiryo" charset="-128"/>
              <a:ea typeface="Meiryo" charset="-128"/>
              <a:cs typeface="Meiryo" charset="-128"/>
            </a:endParaRPr>
          </a:p>
        </p:txBody>
      </p:sp>
      <p:sp>
        <p:nvSpPr>
          <p:cNvPr id="30" name="正方形/長方形 29"/>
          <p:cNvSpPr/>
          <p:nvPr/>
        </p:nvSpPr>
        <p:spPr>
          <a:xfrm>
            <a:off x="5971471" y="3719381"/>
            <a:ext cx="1189036" cy="441134"/>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err="1">
                <a:solidFill>
                  <a:srgbClr val="FFFFFF"/>
                </a:solidFill>
                <a:latin typeface="Meiryo" charset="-128"/>
                <a:ea typeface="Meiryo" charset="-128"/>
                <a:cs typeface="Meiryo" charset="-128"/>
              </a:rPr>
              <a:t>NewRelic</a:t>
            </a:r>
            <a:endParaRPr kumimoji="1" lang="en-US" altLang="ja-JP" sz="12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監視</a:t>
            </a:r>
            <a:endParaRPr kumimoji="1" lang="ja-JP" altLang="en-US" sz="800" dirty="0">
              <a:solidFill>
                <a:srgbClr val="FFFFFF"/>
              </a:solidFill>
              <a:latin typeface="Meiryo" charset="-128"/>
              <a:ea typeface="Meiryo" charset="-128"/>
              <a:cs typeface="Meiryo" charset="-128"/>
            </a:endParaRPr>
          </a:p>
        </p:txBody>
      </p:sp>
      <p:sp>
        <p:nvSpPr>
          <p:cNvPr id="31" name="正方形/長方形 30"/>
          <p:cNvSpPr/>
          <p:nvPr/>
        </p:nvSpPr>
        <p:spPr>
          <a:xfrm>
            <a:off x="7311760" y="3717032"/>
            <a:ext cx="1189036" cy="441134"/>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err="1">
                <a:solidFill>
                  <a:srgbClr val="FFFFFF"/>
                </a:solidFill>
                <a:latin typeface="Meiryo" charset="-128"/>
                <a:ea typeface="Meiryo" charset="-128"/>
                <a:cs typeface="Meiryo" charset="-128"/>
              </a:rPr>
              <a:t>RabittMQ</a:t>
            </a:r>
            <a:endParaRPr kumimoji="1" lang="en-US" altLang="ja-JP" sz="12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キューイング</a:t>
            </a:r>
            <a:endParaRPr kumimoji="1" lang="ja-JP" altLang="en-US" sz="800" dirty="0">
              <a:solidFill>
                <a:srgbClr val="FFFFFF"/>
              </a:solidFill>
              <a:latin typeface="Meiryo" charset="-128"/>
              <a:ea typeface="Meiryo" charset="-128"/>
              <a:cs typeface="Meiryo" charset="-128"/>
            </a:endParaRPr>
          </a:p>
        </p:txBody>
      </p:sp>
      <p:sp>
        <p:nvSpPr>
          <p:cNvPr id="33" name="正方形/長方形 32"/>
          <p:cNvSpPr/>
          <p:nvPr/>
        </p:nvSpPr>
        <p:spPr>
          <a:xfrm>
            <a:off x="646660" y="2841115"/>
            <a:ext cx="1470443" cy="44113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Spark</a:t>
            </a:r>
          </a:p>
          <a:p>
            <a:pPr algn="ctr"/>
            <a:r>
              <a:rPr lang="ja-JP" altLang="en-US" sz="800" dirty="0">
                <a:solidFill>
                  <a:srgbClr val="FFFFFF"/>
                </a:solidFill>
                <a:latin typeface="Meiryo" charset="-128"/>
                <a:ea typeface="Meiryo" charset="-128"/>
                <a:cs typeface="Meiryo" charset="-128"/>
              </a:rPr>
              <a:t>分散処理</a:t>
            </a:r>
            <a:endParaRPr kumimoji="1" lang="ja-JP" altLang="en-US" sz="800" dirty="0">
              <a:solidFill>
                <a:srgbClr val="FFFFFF"/>
              </a:solidFill>
              <a:latin typeface="Meiryo" charset="-128"/>
              <a:ea typeface="Meiryo" charset="-128"/>
              <a:cs typeface="Meiryo" charset="-128"/>
            </a:endParaRPr>
          </a:p>
        </p:txBody>
      </p:sp>
      <p:sp>
        <p:nvSpPr>
          <p:cNvPr id="34" name="正方形/長方形 33"/>
          <p:cNvSpPr/>
          <p:nvPr/>
        </p:nvSpPr>
        <p:spPr>
          <a:xfrm>
            <a:off x="2249290" y="2841115"/>
            <a:ext cx="1470443" cy="44113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Storm</a:t>
            </a:r>
          </a:p>
          <a:p>
            <a:pPr algn="ctr"/>
            <a:r>
              <a:rPr lang="ja-JP" altLang="en-US" sz="800" dirty="0">
                <a:solidFill>
                  <a:srgbClr val="FFFFFF"/>
                </a:solidFill>
                <a:latin typeface="Meiryo" charset="-128"/>
                <a:ea typeface="Meiryo" charset="-128"/>
                <a:cs typeface="Meiryo" charset="-128"/>
              </a:rPr>
              <a:t>ストリーミング処理</a:t>
            </a:r>
            <a:endParaRPr kumimoji="1" lang="ja-JP" altLang="en-US" sz="800" dirty="0">
              <a:solidFill>
                <a:srgbClr val="FFFFFF"/>
              </a:solidFill>
              <a:latin typeface="Meiryo" charset="-128"/>
              <a:ea typeface="Meiryo" charset="-128"/>
              <a:cs typeface="Meiryo" charset="-128"/>
            </a:endParaRPr>
          </a:p>
        </p:txBody>
      </p:sp>
      <p:sp>
        <p:nvSpPr>
          <p:cNvPr id="35" name="正方形/長方形 34"/>
          <p:cNvSpPr/>
          <p:nvPr/>
        </p:nvSpPr>
        <p:spPr>
          <a:xfrm>
            <a:off x="3836633" y="2841115"/>
            <a:ext cx="1470443" cy="44113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Kafka</a:t>
            </a:r>
          </a:p>
          <a:p>
            <a:pPr algn="ctr"/>
            <a:r>
              <a:rPr lang="ja-JP" altLang="en-US" sz="800" dirty="0">
                <a:solidFill>
                  <a:srgbClr val="FFFFFF"/>
                </a:solidFill>
                <a:latin typeface="Meiryo" charset="-128"/>
                <a:ea typeface="Meiryo" charset="-128"/>
                <a:cs typeface="Meiryo" charset="-128"/>
              </a:rPr>
              <a:t>分散メッセージング処理</a:t>
            </a:r>
            <a:endParaRPr kumimoji="1" lang="ja-JP" altLang="en-US" sz="800" dirty="0">
              <a:solidFill>
                <a:srgbClr val="FFFFFF"/>
              </a:solidFill>
              <a:latin typeface="Meiryo" charset="-128"/>
              <a:ea typeface="Meiryo" charset="-128"/>
              <a:cs typeface="Meiryo" charset="-128"/>
            </a:endParaRPr>
          </a:p>
        </p:txBody>
      </p:sp>
      <p:sp>
        <p:nvSpPr>
          <p:cNvPr id="36" name="正方形/長方形 35"/>
          <p:cNvSpPr/>
          <p:nvPr/>
        </p:nvSpPr>
        <p:spPr>
          <a:xfrm>
            <a:off x="5433493" y="2841115"/>
            <a:ext cx="1470443" cy="44113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err="1">
                <a:solidFill>
                  <a:srgbClr val="FFFFFF"/>
                </a:solidFill>
                <a:latin typeface="Meiryo" charset="-128"/>
                <a:ea typeface="Meiryo" charset="-128"/>
                <a:cs typeface="Meiryo" charset="-128"/>
              </a:rPr>
              <a:t>Taitan</a:t>
            </a:r>
            <a:endParaRPr kumimoji="1" lang="en-US" altLang="ja-JP" sz="12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グラフ</a:t>
            </a:r>
            <a:r>
              <a:rPr lang="en-US" altLang="ja-JP" sz="800" dirty="0">
                <a:solidFill>
                  <a:srgbClr val="FFFFFF"/>
                </a:solidFill>
                <a:latin typeface="Meiryo" charset="-128"/>
                <a:ea typeface="Meiryo" charset="-128"/>
                <a:cs typeface="Meiryo" charset="-128"/>
              </a:rPr>
              <a:t>DB</a:t>
            </a:r>
            <a:endParaRPr kumimoji="1" lang="ja-JP" altLang="en-US" sz="800" dirty="0">
              <a:solidFill>
                <a:srgbClr val="FFFFFF"/>
              </a:solidFill>
              <a:latin typeface="Meiryo" charset="-128"/>
              <a:ea typeface="Meiryo" charset="-128"/>
              <a:cs typeface="Meiryo" charset="-128"/>
            </a:endParaRPr>
          </a:p>
        </p:txBody>
      </p:sp>
      <p:sp>
        <p:nvSpPr>
          <p:cNvPr id="37" name="正方形/長方形 36"/>
          <p:cNvSpPr/>
          <p:nvPr/>
        </p:nvSpPr>
        <p:spPr>
          <a:xfrm>
            <a:off x="7030353" y="2843850"/>
            <a:ext cx="1470443" cy="44113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Kasandra</a:t>
            </a:r>
          </a:p>
          <a:p>
            <a:pPr algn="ctr"/>
            <a:r>
              <a:rPr lang="en-US" altLang="ja-JP" sz="800" dirty="0">
                <a:solidFill>
                  <a:srgbClr val="FFFFFF"/>
                </a:solidFill>
                <a:latin typeface="Meiryo" charset="-128"/>
                <a:ea typeface="Meiryo" charset="-128"/>
                <a:cs typeface="Meiryo" charset="-128"/>
              </a:rPr>
              <a:t>KVS</a:t>
            </a:r>
            <a:endParaRPr kumimoji="1" lang="ja-JP" altLang="en-US" sz="800" dirty="0">
              <a:solidFill>
                <a:srgbClr val="FFFFFF"/>
              </a:solidFill>
              <a:latin typeface="Meiryo" charset="-128"/>
              <a:ea typeface="Meiryo" charset="-128"/>
              <a:cs typeface="Meiryo" charset="-128"/>
            </a:endParaRPr>
          </a:p>
        </p:txBody>
      </p:sp>
      <p:sp>
        <p:nvSpPr>
          <p:cNvPr id="39" name="テキスト ボックス 38"/>
          <p:cNvSpPr txBox="1"/>
          <p:nvPr/>
        </p:nvSpPr>
        <p:spPr>
          <a:xfrm>
            <a:off x="3873640" y="3399332"/>
            <a:ext cx="1635961" cy="338554"/>
          </a:xfrm>
          <a:prstGeom prst="rect">
            <a:avLst/>
          </a:prstGeom>
          <a:noFill/>
        </p:spPr>
        <p:txBody>
          <a:bodyPr wrap="none" rtlCol="0">
            <a:spAutoFit/>
          </a:bodyPr>
          <a:lstStyle/>
          <a:p>
            <a:r>
              <a:rPr kumimoji="1" lang="en-US" altLang="ja-JP" sz="1600">
                <a:latin typeface="Meiryo" charset="-128"/>
                <a:ea typeface="Meiryo" charset="-128"/>
                <a:cs typeface="Meiryo" charset="-128"/>
              </a:rPr>
              <a:t>Cloud Foundry</a:t>
            </a:r>
            <a:endParaRPr kumimoji="1" lang="ja-JP" altLang="en-US" sz="1600" dirty="0">
              <a:latin typeface="Meiryo" charset="-128"/>
              <a:ea typeface="Meiryo" charset="-128"/>
              <a:cs typeface="Meiryo" charset="-128"/>
            </a:endParaRPr>
          </a:p>
        </p:txBody>
      </p:sp>
      <p:sp>
        <p:nvSpPr>
          <p:cNvPr id="41" name="テキスト ボックス 40"/>
          <p:cNvSpPr txBox="1"/>
          <p:nvPr/>
        </p:nvSpPr>
        <p:spPr>
          <a:xfrm>
            <a:off x="3043376" y="2545159"/>
            <a:ext cx="3057248" cy="307777"/>
          </a:xfrm>
          <a:prstGeom prst="rect">
            <a:avLst/>
          </a:prstGeom>
          <a:noFill/>
        </p:spPr>
        <p:txBody>
          <a:bodyPr wrap="none" rtlCol="0">
            <a:spAutoFit/>
          </a:bodyPr>
          <a:lstStyle/>
          <a:p>
            <a:pPr algn="ctr"/>
            <a:r>
              <a:rPr kumimoji="1" lang="ja-JP" altLang="en-US" sz="1400">
                <a:latin typeface="Meiryo" charset="-128"/>
                <a:ea typeface="Meiryo" charset="-128"/>
                <a:cs typeface="Meiryo" charset="-128"/>
              </a:rPr>
              <a:t>オープンソースを駆使した独自基盤</a:t>
            </a:r>
            <a:endParaRPr kumimoji="1" lang="ja-JP" altLang="en-US" sz="1400" dirty="0">
              <a:latin typeface="Meiryo" charset="-128"/>
              <a:ea typeface="Meiryo" charset="-128"/>
              <a:cs typeface="Meiryo" charset="-128"/>
            </a:endParaRPr>
          </a:p>
        </p:txBody>
      </p:sp>
      <p:sp>
        <p:nvSpPr>
          <p:cNvPr id="42" name="正方形/長方形 41"/>
          <p:cNvSpPr/>
          <p:nvPr/>
        </p:nvSpPr>
        <p:spPr>
          <a:xfrm>
            <a:off x="539552" y="1174941"/>
            <a:ext cx="8064896" cy="1325530"/>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676505" y="1478554"/>
            <a:ext cx="1819535" cy="87032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Asset Performance Management</a:t>
            </a:r>
          </a:p>
          <a:p>
            <a:pPr algn="ctr"/>
            <a:r>
              <a:rPr lang="ja-JP" altLang="en-US" sz="1200" dirty="0">
                <a:solidFill>
                  <a:srgbClr val="FFFFFF"/>
                </a:solidFill>
                <a:latin typeface="Meiryo" charset="-128"/>
                <a:ea typeface="Meiryo" charset="-128"/>
                <a:cs typeface="Meiryo" charset="-128"/>
              </a:rPr>
              <a:t>産業機器性能管理</a:t>
            </a:r>
            <a:endParaRPr lang="en-US" altLang="ja-JP" sz="12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a:t>
            </a:r>
            <a:r>
              <a:rPr lang="en-US" altLang="ja-JP" sz="1200" dirty="0">
                <a:solidFill>
                  <a:srgbClr val="FFFFFF"/>
                </a:solidFill>
                <a:latin typeface="Meiryo" charset="-128"/>
                <a:ea typeface="Meiryo" charset="-128"/>
                <a:cs typeface="Meiryo" charset="-128"/>
              </a:rPr>
              <a:t>APM</a:t>
            </a:r>
            <a:r>
              <a:rPr lang="ja-JP" altLang="en-US" sz="1200" dirty="0">
                <a:solidFill>
                  <a:srgbClr val="FFFFFF"/>
                </a:solidFill>
                <a:latin typeface="Meiryo" charset="-128"/>
                <a:ea typeface="Meiryo" charset="-128"/>
                <a:cs typeface="Meiryo" charset="-128"/>
              </a:rPr>
              <a:t>）</a:t>
            </a:r>
            <a:endParaRPr kumimoji="1" lang="ja-JP" altLang="en-US" sz="1200" dirty="0">
              <a:solidFill>
                <a:srgbClr val="FFFFFF"/>
              </a:solidFill>
              <a:latin typeface="Meiryo" charset="-128"/>
              <a:ea typeface="Meiryo" charset="-128"/>
              <a:cs typeface="Meiryo" charset="-128"/>
            </a:endParaRPr>
          </a:p>
        </p:txBody>
      </p:sp>
      <p:sp>
        <p:nvSpPr>
          <p:cNvPr id="11" name="正方形/長方形 10"/>
          <p:cNvSpPr/>
          <p:nvPr/>
        </p:nvSpPr>
        <p:spPr>
          <a:xfrm>
            <a:off x="2712904" y="1478554"/>
            <a:ext cx="1819535" cy="87032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Operation Optimization</a:t>
            </a:r>
          </a:p>
          <a:p>
            <a:pPr algn="ctr"/>
            <a:r>
              <a:rPr lang="ja-JP" altLang="en-US" sz="1200" dirty="0">
                <a:solidFill>
                  <a:srgbClr val="FFFFFF"/>
                </a:solidFill>
                <a:latin typeface="Meiryo" charset="-128"/>
                <a:ea typeface="Meiryo" charset="-128"/>
                <a:cs typeface="Meiryo" charset="-128"/>
              </a:rPr>
              <a:t>オペレーション最適化</a:t>
            </a:r>
            <a:endParaRPr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a:t>
            </a:r>
            <a:r>
              <a:rPr kumimoji="1" lang="en-US" altLang="ja-JP" sz="1200" dirty="0">
                <a:solidFill>
                  <a:srgbClr val="FFFFFF"/>
                </a:solidFill>
                <a:latin typeface="Meiryo" charset="-128"/>
                <a:ea typeface="Meiryo" charset="-128"/>
                <a:cs typeface="Meiryo" charset="-128"/>
              </a:rPr>
              <a:t>OO</a:t>
            </a:r>
            <a:r>
              <a:rPr kumimoji="1" lang="ja-JP" altLang="en-US" sz="1200" dirty="0">
                <a:solidFill>
                  <a:srgbClr val="FFFFFF"/>
                </a:solidFill>
                <a:latin typeface="Meiryo" charset="-128"/>
                <a:ea typeface="Meiryo" charset="-128"/>
                <a:cs typeface="Meiryo" charset="-128"/>
              </a:rPr>
              <a:t>）</a:t>
            </a:r>
          </a:p>
        </p:txBody>
      </p:sp>
      <p:sp>
        <p:nvSpPr>
          <p:cNvPr id="12" name="正方形/長方形 11"/>
          <p:cNvSpPr/>
          <p:nvPr/>
        </p:nvSpPr>
        <p:spPr>
          <a:xfrm>
            <a:off x="4749303" y="1478554"/>
            <a:ext cx="1819535" cy="87032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Brilliant Manufacturing</a:t>
            </a:r>
          </a:p>
          <a:p>
            <a:pPr algn="ctr"/>
            <a:r>
              <a:rPr lang="ja-JP" altLang="en-US" sz="1200" dirty="0">
                <a:solidFill>
                  <a:srgbClr val="FFFFFF"/>
                </a:solidFill>
                <a:latin typeface="Meiryo" charset="-128"/>
                <a:ea typeface="Meiryo" charset="-128"/>
                <a:cs typeface="Meiryo" charset="-128"/>
              </a:rPr>
              <a:t>製造現場最適化</a:t>
            </a:r>
            <a:endParaRPr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a:t>
            </a:r>
            <a:r>
              <a:rPr kumimoji="1" lang="en-US" altLang="ja-JP" sz="1200" dirty="0">
                <a:solidFill>
                  <a:srgbClr val="FFFFFF"/>
                </a:solidFill>
                <a:latin typeface="Meiryo" charset="-128"/>
                <a:ea typeface="Meiryo" charset="-128"/>
                <a:cs typeface="Meiryo" charset="-128"/>
              </a:rPr>
              <a:t>BM</a:t>
            </a:r>
            <a:r>
              <a:rPr kumimoji="1" lang="ja-JP" altLang="en-US" sz="1200" dirty="0">
                <a:solidFill>
                  <a:srgbClr val="FFFFFF"/>
                </a:solidFill>
                <a:latin typeface="Meiryo" charset="-128"/>
                <a:ea typeface="Meiryo" charset="-128"/>
                <a:cs typeface="Meiryo" charset="-128"/>
              </a:rPr>
              <a:t>）</a:t>
            </a:r>
          </a:p>
        </p:txBody>
      </p:sp>
      <p:sp>
        <p:nvSpPr>
          <p:cNvPr id="15" name="正方形/長方形 14"/>
          <p:cNvSpPr/>
          <p:nvPr/>
        </p:nvSpPr>
        <p:spPr>
          <a:xfrm>
            <a:off x="7027130" y="1623006"/>
            <a:ext cx="1445695" cy="720260"/>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4" name="正方形/長方形 13"/>
          <p:cNvSpPr/>
          <p:nvPr/>
        </p:nvSpPr>
        <p:spPr>
          <a:xfrm>
            <a:off x="6872259" y="1541493"/>
            <a:ext cx="1445695" cy="720260"/>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3" name="正方形/長方形 12"/>
          <p:cNvSpPr/>
          <p:nvPr/>
        </p:nvSpPr>
        <p:spPr>
          <a:xfrm>
            <a:off x="6708777" y="1459980"/>
            <a:ext cx="1445695" cy="720260"/>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サードパーティ</a:t>
            </a:r>
            <a:endParaRPr kumimoji="1" lang="en-US" altLang="ja-JP" sz="1000" dirty="0">
              <a:solidFill>
                <a:srgbClr val="FFFFFF"/>
              </a:solidFill>
              <a:latin typeface="Meiryo" charset="-128"/>
              <a:ea typeface="Meiryo" charset="-128"/>
              <a:cs typeface="Meiryo" charset="-128"/>
            </a:endParaRPr>
          </a:p>
          <a:p>
            <a:pPr algn="ctr"/>
            <a:r>
              <a:rPr lang="ja-JP" altLang="en-US" sz="1000" dirty="0">
                <a:solidFill>
                  <a:srgbClr val="FFFFFF"/>
                </a:solidFill>
                <a:latin typeface="Meiryo" charset="-128"/>
                <a:ea typeface="Meiryo" charset="-128"/>
                <a:cs typeface="Meiryo" charset="-128"/>
              </a:rPr>
              <a:t>アプリケーション</a:t>
            </a:r>
            <a:endParaRPr kumimoji="1" lang="ja-JP" altLang="en-US" sz="1000" dirty="0">
              <a:solidFill>
                <a:srgbClr val="FFFFFF"/>
              </a:solidFill>
              <a:latin typeface="Meiryo" charset="-128"/>
              <a:ea typeface="Meiryo" charset="-128"/>
              <a:cs typeface="Meiryo" charset="-128"/>
            </a:endParaRPr>
          </a:p>
        </p:txBody>
      </p:sp>
      <p:sp>
        <p:nvSpPr>
          <p:cNvPr id="43" name="テキスト ボックス 42"/>
          <p:cNvSpPr txBox="1"/>
          <p:nvPr/>
        </p:nvSpPr>
        <p:spPr>
          <a:xfrm>
            <a:off x="3761375" y="1179606"/>
            <a:ext cx="1620957" cy="307777"/>
          </a:xfrm>
          <a:prstGeom prst="rect">
            <a:avLst/>
          </a:prstGeom>
          <a:noFill/>
        </p:spPr>
        <p:txBody>
          <a:bodyPr wrap="none" rtlCol="0">
            <a:spAutoFit/>
          </a:bodyPr>
          <a:lstStyle/>
          <a:p>
            <a:pPr algn="ctr"/>
            <a:r>
              <a:rPr kumimoji="1" lang="ja-JP" altLang="en-US" sz="1400" dirty="0">
                <a:latin typeface="Meiryo" charset="-128"/>
                <a:ea typeface="Meiryo" charset="-128"/>
                <a:cs typeface="Meiryo" charset="-128"/>
              </a:rPr>
              <a:t>アプリケーション</a:t>
            </a:r>
          </a:p>
        </p:txBody>
      </p:sp>
      <p:sp>
        <p:nvSpPr>
          <p:cNvPr id="45" name="テキスト ボックス 44"/>
          <p:cNvSpPr txBox="1"/>
          <p:nvPr/>
        </p:nvSpPr>
        <p:spPr>
          <a:xfrm>
            <a:off x="3312536" y="4941168"/>
            <a:ext cx="2518639" cy="307777"/>
          </a:xfrm>
          <a:prstGeom prst="rect">
            <a:avLst/>
          </a:prstGeom>
          <a:noFill/>
        </p:spPr>
        <p:txBody>
          <a:bodyPr wrap="none" rtlCol="0">
            <a:spAutoFit/>
          </a:bodyPr>
          <a:lstStyle/>
          <a:p>
            <a:pPr algn="ctr"/>
            <a:r>
              <a:rPr kumimoji="1" lang="ja-JP" altLang="en-US" sz="1400" b="1" dirty="0">
                <a:solidFill>
                  <a:srgbClr val="C00000"/>
                </a:solidFill>
                <a:latin typeface="Meiryo" charset="-128"/>
                <a:ea typeface="Meiryo" charset="-128"/>
                <a:cs typeface="Meiryo" charset="-128"/>
              </a:rPr>
              <a:t>エッジ・コンピューティング</a:t>
            </a:r>
          </a:p>
        </p:txBody>
      </p:sp>
      <p:sp>
        <p:nvSpPr>
          <p:cNvPr id="46" name="テキスト ボックス 45"/>
          <p:cNvSpPr txBox="1"/>
          <p:nvPr/>
        </p:nvSpPr>
        <p:spPr>
          <a:xfrm>
            <a:off x="3218952" y="840583"/>
            <a:ext cx="2698175" cy="307777"/>
          </a:xfrm>
          <a:prstGeom prst="rect">
            <a:avLst/>
          </a:prstGeom>
          <a:noFill/>
        </p:spPr>
        <p:txBody>
          <a:bodyPr wrap="none" rtlCol="0">
            <a:spAutoFit/>
          </a:bodyPr>
          <a:lstStyle/>
          <a:p>
            <a:pPr algn="ctr"/>
            <a:r>
              <a:rPr kumimoji="1" lang="ja-JP" altLang="en-US" sz="1400" b="1" dirty="0">
                <a:solidFill>
                  <a:srgbClr val="0432FF"/>
                </a:solidFill>
                <a:latin typeface="Meiryo" charset="-128"/>
                <a:ea typeface="Meiryo" charset="-128"/>
                <a:cs typeface="Meiryo" charset="-128"/>
              </a:rPr>
              <a:t>クラウド・コンピューティング</a:t>
            </a:r>
          </a:p>
        </p:txBody>
      </p:sp>
      <p:sp>
        <p:nvSpPr>
          <p:cNvPr id="47" name="正方形/長方形 46"/>
          <p:cNvSpPr/>
          <p:nvPr/>
        </p:nvSpPr>
        <p:spPr>
          <a:xfrm>
            <a:off x="2281069" y="5241856"/>
            <a:ext cx="1440160" cy="707424"/>
          </a:xfrm>
          <a:prstGeom prst="rect">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48" name="正方形/長方形 47"/>
          <p:cNvSpPr/>
          <p:nvPr/>
        </p:nvSpPr>
        <p:spPr>
          <a:xfrm>
            <a:off x="2314620" y="5307875"/>
            <a:ext cx="443915" cy="3131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800" dirty="0">
                <a:solidFill>
                  <a:srgbClr val="FFFFFF"/>
                </a:solidFill>
                <a:latin typeface="Meiryo" charset="-128"/>
                <a:ea typeface="Meiryo" charset="-128"/>
                <a:cs typeface="Meiryo" charset="-128"/>
              </a:rPr>
              <a:t>APM</a:t>
            </a:r>
            <a:endParaRPr kumimoji="1" lang="ja-JP" altLang="en-US" sz="800" dirty="0">
              <a:solidFill>
                <a:srgbClr val="FFFFFF"/>
              </a:solidFill>
              <a:latin typeface="Meiryo" charset="-128"/>
              <a:ea typeface="Meiryo" charset="-128"/>
              <a:cs typeface="Meiryo" charset="-128"/>
            </a:endParaRPr>
          </a:p>
        </p:txBody>
      </p:sp>
      <p:sp>
        <p:nvSpPr>
          <p:cNvPr id="49" name="正方形/長方形 48"/>
          <p:cNvSpPr/>
          <p:nvPr/>
        </p:nvSpPr>
        <p:spPr>
          <a:xfrm>
            <a:off x="2772378" y="5307875"/>
            <a:ext cx="443915" cy="3131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Meiryo" charset="-128"/>
                <a:ea typeface="Meiryo" charset="-128"/>
                <a:cs typeface="Meiryo" charset="-128"/>
              </a:rPr>
              <a:t>OO</a:t>
            </a:r>
            <a:endParaRPr kumimoji="1" lang="ja-JP" altLang="en-US" sz="800" dirty="0">
              <a:solidFill>
                <a:srgbClr val="FFFFFF"/>
              </a:solidFill>
              <a:latin typeface="Meiryo" charset="-128"/>
              <a:ea typeface="Meiryo" charset="-128"/>
              <a:cs typeface="Meiryo" charset="-128"/>
            </a:endParaRPr>
          </a:p>
        </p:txBody>
      </p:sp>
      <p:sp>
        <p:nvSpPr>
          <p:cNvPr id="50" name="正方形/長方形 49"/>
          <p:cNvSpPr/>
          <p:nvPr/>
        </p:nvSpPr>
        <p:spPr>
          <a:xfrm>
            <a:off x="3236002" y="5307875"/>
            <a:ext cx="443915" cy="3131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Meiryo" charset="-128"/>
                <a:ea typeface="Meiryo" charset="-128"/>
                <a:cs typeface="Meiryo" charset="-128"/>
              </a:rPr>
              <a:t>BM</a:t>
            </a:r>
            <a:endParaRPr kumimoji="1" lang="ja-JP" altLang="en-US" sz="800" dirty="0">
              <a:solidFill>
                <a:srgbClr val="FFFFFF"/>
              </a:solidFill>
              <a:latin typeface="Meiryo" charset="-128"/>
              <a:ea typeface="Meiryo" charset="-128"/>
              <a:cs typeface="Meiryo" charset="-128"/>
            </a:endParaRPr>
          </a:p>
        </p:txBody>
      </p:sp>
      <p:sp>
        <p:nvSpPr>
          <p:cNvPr id="51" name="正方形/長方形 50"/>
          <p:cNvSpPr/>
          <p:nvPr/>
        </p:nvSpPr>
        <p:spPr>
          <a:xfrm>
            <a:off x="2316522" y="5686221"/>
            <a:ext cx="1363395" cy="209054"/>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他のアプリケーション</a:t>
            </a:r>
            <a:endParaRPr kumimoji="1" lang="ja-JP" altLang="en-US" sz="800" dirty="0">
              <a:solidFill>
                <a:srgbClr val="FFFFFF"/>
              </a:solidFill>
              <a:latin typeface="Meiryo" charset="-128"/>
              <a:ea typeface="Meiryo" charset="-128"/>
              <a:cs typeface="Meiryo" charset="-128"/>
            </a:endParaRPr>
          </a:p>
        </p:txBody>
      </p:sp>
      <p:sp>
        <p:nvSpPr>
          <p:cNvPr id="52" name="正方形/長方形 51"/>
          <p:cNvSpPr/>
          <p:nvPr/>
        </p:nvSpPr>
        <p:spPr>
          <a:xfrm>
            <a:off x="3851889" y="5241856"/>
            <a:ext cx="1440160" cy="707424"/>
          </a:xfrm>
          <a:prstGeom prst="rect">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53" name="正方形/長方形 52"/>
          <p:cNvSpPr/>
          <p:nvPr/>
        </p:nvSpPr>
        <p:spPr>
          <a:xfrm>
            <a:off x="3885440" y="5307875"/>
            <a:ext cx="443915" cy="3131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800" dirty="0">
                <a:solidFill>
                  <a:srgbClr val="FFFFFF"/>
                </a:solidFill>
                <a:latin typeface="Meiryo" charset="-128"/>
                <a:ea typeface="Meiryo" charset="-128"/>
                <a:cs typeface="Meiryo" charset="-128"/>
              </a:rPr>
              <a:t>APM</a:t>
            </a:r>
            <a:endParaRPr kumimoji="1" lang="ja-JP" altLang="en-US" sz="800" dirty="0">
              <a:solidFill>
                <a:srgbClr val="FFFFFF"/>
              </a:solidFill>
              <a:latin typeface="Meiryo" charset="-128"/>
              <a:ea typeface="Meiryo" charset="-128"/>
              <a:cs typeface="Meiryo" charset="-128"/>
            </a:endParaRPr>
          </a:p>
        </p:txBody>
      </p:sp>
      <p:sp>
        <p:nvSpPr>
          <p:cNvPr id="54" name="正方形/長方形 53"/>
          <p:cNvSpPr/>
          <p:nvPr/>
        </p:nvSpPr>
        <p:spPr>
          <a:xfrm>
            <a:off x="4343198" y="5307875"/>
            <a:ext cx="443915" cy="3131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Meiryo" charset="-128"/>
                <a:ea typeface="Meiryo" charset="-128"/>
                <a:cs typeface="Meiryo" charset="-128"/>
              </a:rPr>
              <a:t>OO</a:t>
            </a:r>
            <a:endParaRPr kumimoji="1" lang="ja-JP" altLang="en-US" sz="800" dirty="0">
              <a:solidFill>
                <a:srgbClr val="FFFFFF"/>
              </a:solidFill>
              <a:latin typeface="Meiryo" charset="-128"/>
              <a:ea typeface="Meiryo" charset="-128"/>
              <a:cs typeface="Meiryo" charset="-128"/>
            </a:endParaRPr>
          </a:p>
        </p:txBody>
      </p:sp>
      <p:sp>
        <p:nvSpPr>
          <p:cNvPr id="55" name="正方形/長方形 54"/>
          <p:cNvSpPr/>
          <p:nvPr/>
        </p:nvSpPr>
        <p:spPr>
          <a:xfrm>
            <a:off x="4806822" y="5307875"/>
            <a:ext cx="443915" cy="3131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Meiryo" charset="-128"/>
                <a:ea typeface="Meiryo" charset="-128"/>
                <a:cs typeface="Meiryo" charset="-128"/>
              </a:rPr>
              <a:t>BM</a:t>
            </a:r>
            <a:endParaRPr kumimoji="1" lang="ja-JP" altLang="en-US" sz="800" dirty="0">
              <a:solidFill>
                <a:srgbClr val="FFFFFF"/>
              </a:solidFill>
              <a:latin typeface="Meiryo" charset="-128"/>
              <a:ea typeface="Meiryo" charset="-128"/>
              <a:cs typeface="Meiryo" charset="-128"/>
            </a:endParaRPr>
          </a:p>
        </p:txBody>
      </p:sp>
      <p:sp>
        <p:nvSpPr>
          <p:cNvPr id="56" name="正方形/長方形 55"/>
          <p:cNvSpPr/>
          <p:nvPr/>
        </p:nvSpPr>
        <p:spPr>
          <a:xfrm>
            <a:off x="3887342" y="5686221"/>
            <a:ext cx="1363395" cy="209054"/>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他のアプリケーション</a:t>
            </a:r>
          </a:p>
        </p:txBody>
      </p:sp>
      <p:sp>
        <p:nvSpPr>
          <p:cNvPr id="57" name="正方形/長方形 56"/>
          <p:cNvSpPr/>
          <p:nvPr/>
        </p:nvSpPr>
        <p:spPr>
          <a:xfrm>
            <a:off x="5486297" y="5241856"/>
            <a:ext cx="1440160" cy="707424"/>
          </a:xfrm>
          <a:prstGeom prst="rect">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58" name="正方形/長方形 57"/>
          <p:cNvSpPr/>
          <p:nvPr/>
        </p:nvSpPr>
        <p:spPr>
          <a:xfrm>
            <a:off x="5519848" y="5307875"/>
            <a:ext cx="443915" cy="3131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800" dirty="0">
                <a:solidFill>
                  <a:srgbClr val="FFFFFF"/>
                </a:solidFill>
                <a:latin typeface="Meiryo" charset="-128"/>
                <a:ea typeface="Meiryo" charset="-128"/>
                <a:cs typeface="Meiryo" charset="-128"/>
              </a:rPr>
              <a:t>APM</a:t>
            </a:r>
            <a:endParaRPr kumimoji="1" lang="ja-JP" altLang="en-US" sz="800" dirty="0">
              <a:solidFill>
                <a:srgbClr val="FFFFFF"/>
              </a:solidFill>
              <a:latin typeface="Meiryo" charset="-128"/>
              <a:ea typeface="Meiryo" charset="-128"/>
              <a:cs typeface="Meiryo" charset="-128"/>
            </a:endParaRPr>
          </a:p>
        </p:txBody>
      </p:sp>
      <p:sp>
        <p:nvSpPr>
          <p:cNvPr id="59" name="正方形/長方形 58"/>
          <p:cNvSpPr/>
          <p:nvPr/>
        </p:nvSpPr>
        <p:spPr>
          <a:xfrm>
            <a:off x="5977606" y="5307875"/>
            <a:ext cx="443915" cy="3131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Meiryo" charset="-128"/>
                <a:ea typeface="Meiryo" charset="-128"/>
                <a:cs typeface="Meiryo" charset="-128"/>
              </a:rPr>
              <a:t>OO</a:t>
            </a:r>
            <a:endParaRPr kumimoji="1" lang="ja-JP" altLang="en-US" sz="800" dirty="0">
              <a:solidFill>
                <a:srgbClr val="FFFFFF"/>
              </a:solidFill>
              <a:latin typeface="Meiryo" charset="-128"/>
              <a:ea typeface="Meiryo" charset="-128"/>
              <a:cs typeface="Meiryo" charset="-128"/>
            </a:endParaRPr>
          </a:p>
        </p:txBody>
      </p:sp>
      <p:sp>
        <p:nvSpPr>
          <p:cNvPr id="60" name="正方形/長方形 59"/>
          <p:cNvSpPr/>
          <p:nvPr/>
        </p:nvSpPr>
        <p:spPr>
          <a:xfrm>
            <a:off x="6441230" y="5307875"/>
            <a:ext cx="443915" cy="3131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Meiryo" charset="-128"/>
                <a:ea typeface="Meiryo" charset="-128"/>
                <a:cs typeface="Meiryo" charset="-128"/>
              </a:rPr>
              <a:t>BM</a:t>
            </a:r>
            <a:endParaRPr kumimoji="1" lang="ja-JP" altLang="en-US" sz="800" dirty="0">
              <a:solidFill>
                <a:srgbClr val="FFFFFF"/>
              </a:solidFill>
              <a:latin typeface="Meiryo" charset="-128"/>
              <a:ea typeface="Meiryo" charset="-128"/>
              <a:cs typeface="Meiryo" charset="-128"/>
            </a:endParaRPr>
          </a:p>
        </p:txBody>
      </p:sp>
      <p:sp>
        <p:nvSpPr>
          <p:cNvPr id="61" name="正方形/長方形 60"/>
          <p:cNvSpPr/>
          <p:nvPr/>
        </p:nvSpPr>
        <p:spPr>
          <a:xfrm>
            <a:off x="5521750" y="5686221"/>
            <a:ext cx="1363395" cy="209054"/>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他のアプリケーション</a:t>
            </a:r>
            <a:endParaRPr kumimoji="1" lang="ja-JP" altLang="en-US" sz="800" dirty="0">
              <a:solidFill>
                <a:srgbClr val="FFFFFF"/>
              </a:solidFill>
              <a:latin typeface="Meiryo" charset="-128"/>
              <a:ea typeface="Meiryo" charset="-128"/>
              <a:cs typeface="Meiryo" charset="-128"/>
            </a:endParaRPr>
          </a:p>
        </p:txBody>
      </p:sp>
      <p:sp>
        <p:nvSpPr>
          <p:cNvPr id="62" name="正方形/長方形 61"/>
          <p:cNvSpPr/>
          <p:nvPr/>
        </p:nvSpPr>
        <p:spPr>
          <a:xfrm>
            <a:off x="7042808" y="5239608"/>
            <a:ext cx="1440160" cy="707424"/>
          </a:xfrm>
          <a:prstGeom prst="rect">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63" name="正方形/長方形 62"/>
          <p:cNvSpPr/>
          <p:nvPr/>
        </p:nvSpPr>
        <p:spPr>
          <a:xfrm>
            <a:off x="7076359" y="5305627"/>
            <a:ext cx="443915" cy="3131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800" dirty="0">
                <a:solidFill>
                  <a:srgbClr val="FFFFFF"/>
                </a:solidFill>
                <a:latin typeface="Meiryo" charset="-128"/>
                <a:ea typeface="Meiryo" charset="-128"/>
                <a:cs typeface="Meiryo" charset="-128"/>
              </a:rPr>
              <a:t>APM</a:t>
            </a:r>
            <a:endParaRPr kumimoji="1" lang="ja-JP" altLang="en-US" sz="800" dirty="0">
              <a:solidFill>
                <a:srgbClr val="FFFFFF"/>
              </a:solidFill>
              <a:latin typeface="Meiryo" charset="-128"/>
              <a:ea typeface="Meiryo" charset="-128"/>
              <a:cs typeface="Meiryo" charset="-128"/>
            </a:endParaRPr>
          </a:p>
        </p:txBody>
      </p:sp>
      <p:sp>
        <p:nvSpPr>
          <p:cNvPr id="64" name="正方形/長方形 63"/>
          <p:cNvSpPr/>
          <p:nvPr/>
        </p:nvSpPr>
        <p:spPr>
          <a:xfrm>
            <a:off x="7534117" y="5305627"/>
            <a:ext cx="443915" cy="3131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Meiryo" charset="-128"/>
                <a:ea typeface="Meiryo" charset="-128"/>
                <a:cs typeface="Meiryo" charset="-128"/>
              </a:rPr>
              <a:t>OO</a:t>
            </a:r>
            <a:endParaRPr kumimoji="1" lang="ja-JP" altLang="en-US" sz="800" dirty="0">
              <a:solidFill>
                <a:srgbClr val="FFFFFF"/>
              </a:solidFill>
              <a:latin typeface="Meiryo" charset="-128"/>
              <a:ea typeface="Meiryo" charset="-128"/>
              <a:cs typeface="Meiryo" charset="-128"/>
            </a:endParaRPr>
          </a:p>
        </p:txBody>
      </p:sp>
      <p:sp>
        <p:nvSpPr>
          <p:cNvPr id="65" name="正方形/長方形 64"/>
          <p:cNvSpPr/>
          <p:nvPr/>
        </p:nvSpPr>
        <p:spPr>
          <a:xfrm>
            <a:off x="7997741" y="5305627"/>
            <a:ext cx="443915" cy="3131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Meiryo" charset="-128"/>
                <a:ea typeface="Meiryo" charset="-128"/>
                <a:cs typeface="Meiryo" charset="-128"/>
              </a:rPr>
              <a:t>BM</a:t>
            </a:r>
            <a:endParaRPr kumimoji="1" lang="ja-JP" altLang="en-US" sz="800" dirty="0">
              <a:solidFill>
                <a:srgbClr val="FFFFFF"/>
              </a:solidFill>
              <a:latin typeface="Meiryo" charset="-128"/>
              <a:ea typeface="Meiryo" charset="-128"/>
              <a:cs typeface="Meiryo" charset="-128"/>
            </a:endParaRPr>
          </a:p>
        </p:txBody>
      </p:sp>
      <p:sp>
        <p:nvSpPr>
          <p:cNvPr id="66" name="正方形/長方形 65"/>
          <p:cNvSpPr/>
          <p:nvPr/>
        </p:nvSpPr>
        <p:spPr>
          <a:xfrm>
            <a:off x="7078261" y="5683973"/>
            <a:ext cx="1363395" cy="209054"/>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他のアプリケーション</a:t>
            </a:r>
            <a:endParaRPr kumimoji="1" lang="ja-JP" altLang="en-US" sz="800" dirty="0">
              <a:solidFill>
                <a:srgbClr val="FFFFFF"/>
              </a:solidFill>
              <a:latin typeface="Meiryo" charset="-128"/>
              <a:ea typeface="Meiryo" charset="-128"/>
              <a:cs typeface="Meiryo" charset="-128"/>
            </a:endParaRPr>
          </a:p>
        </p:txBody>
      </p:sp>
      <p:sp>
        <p:nvSpPr>
          <p:cNvPr id="67" name="上下矢印 66"/>
          <p:cNvSpPr/>
          <p:nvPr/>
        </p:nvSpPr>
        <p:spPr>
          <a:xfrm>
            <a:off x="1252540" y="5893027"/>
            <a:ext cx="258682" cy="379182"/>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上下矢印 67"/>
          <p:cNvSpPr/>
          <p:nvPr/>
        </p:nvSpPr>
        <p:spPr>
          <a:xfrm>
            <a:off x="2855170" y="5893027"/>
            <a:ext cx="258682" cy="379182"/>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上下矢印 68"/>
          <p:cNvSpPr/>
          <p:nvPr/>
        </p:nvSpPr>
        <p:spPr>
          <a:xfrm>
            <a:off x="4457799" y="5893027"/>
            <a:ext cx="258682" cy="379182"/>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上下矢印 69"/>
          <p:cNvSpPr/>
          <p:nvPr/>
        </p:nvSpPr>
        <p:spPr>
          <a:xfrm>
            <a:off x="6060429" y="5893027"/>
            <a:ext cx="258682" cy="379182"/>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上下矢印 70"/>
          <p:cNvSpPr/>
          <p:nvPr/>
        </p:nvSpPr>
        <p:spPr>
          <a:xfrm>
            <a:off x="7620636" y="5893027"/>
            <a:ext cx="258682" cy="379182"/>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3916221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259090" y="2412174"/>
            <a:ext cx="8625820" cy="3374818"/>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4" name="正方形/長方形 3"/>
          <p:cNvSpPr/>
          <p:nvPr/>
        </p:nvSpPr>
        <p:spPr>
          <a:xfrm>
            <a:off x="243950" y="1052736"/>
            <a:ext cx="8640960" cy="1205271"/>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 name="タイトル 2"/>
          <p:cNvSpPr>
            <a:spLocks noGrp="1"/>
          </p:cNvSpPr>
          <p:nvPr>
            <p:ph type="title"/>
          </p:nvPr>
        </p:nvSpPr>
        <p:spPr/>
        <p:txBody>
          <a:bodyPr/>
          <a:lstStyle/>
          <a:p>
            <a:r>
              <a:rPr kumimoji="1" lang="ja-JP" altLang="en-US" sz="2400"/>
              <a:t>ファナックが</a:t>
            </a:r>
            <a:r>
              <a:rPr kumimoji="1" lang="ja-JP" altLang="en-US" sz="2400" dirty="0"/>
              <a:t>推進する産業用</a:t>
            </a:r>
            <a:r>
              <a:rPr kumimoji="1" lang="en-US" altLang="ja-JP" sz="2400" dirty="0" err="1"/>
              <a:t>IoT</a:t>
            </a:r>
            <a:r>
              <a:rPr kumimoji="1" lang="ja-JP" altLang="en-US" sz="2400" dirty="0"/>
              <a:t>プラットフォーム</a:t>
            </a:r>
            <a:r>
              <a:rPr kumimoji="1" lang="en-US" altLang="ja-JP" dirty="0"/>
              <a:t>“</a:t>
            </a:r>
            <a:r>
              <a:rPr kumimoji="1" lang="en-US" altLang="ja-JP" b="1" dirty="0"/>
              <a:t>FIELD system</a:t>
            </a:r>
            <a:r>
              <a:rPr kumimoji="1" lang="en-US" altLang="ja-JP" dirty="0"/>
              <a:t>”</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28</a:t>
            </a:fld>
            <a:endParaRPr kumimoji="1" lang="ja-JP" altLang="en-US"/>
          </a:p>
        </p:txBody>
      </p:sp>
      <p:sp>
        <p:nvSpPr>
          <p:cNvPr id="42" name="正方形/長方形 41"/>
          <p:cNvSpPr/>
          <p:nvPr/>
        </p:nvSpPr>
        <p:spPr>
          <a:xfrm>
            <a:off x="538327" y="3014036"/>
            <a:ext cx="8064896" cy="1325530"/>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664973" y="3312984"/>
            <a:ext cx="1819535" cy="87032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故障予知</a:t>
            </a:r>
            <a:endParaRPr lang="en-US" altLang="ja-JP" sz="1200" dirty="0">
              <a:solidFill>
                <a:srgbClr val="FFFFFF"/>
              </a:solidFill>
              <a:latin typeface="Meiryo" charset="-128"/>
              <a:ea typeface="Meiryo" charset="-128"/>
              <a:cs typeface="Meiryo" charset="-128"/>
            </a:endParaRPr>
          </a:p>
          <a:p>
            <a:pPr algn="ctr"/>
            <a:r>
              <a:rPr lang="en-US" altLang="ja-JP" sz="2000" dirty="0">
                <a:solidFill>
                  <a:srgbClr val="FFFFFF"/>
                </a:solidFill>
                <a:latin typeface="Meiryo" charset="-128"/>
                <a:ea typeface="Meiryo" charset="-128"/>
                <a:cs typeface="Meiryo" charset="-128"/>
              </a:rPr>
              <a:t>ZDT</a:t>
            </a:r>
          </a:p>
          <a:p>
            <a:pPr algn="ctr"/>
            <a:r>
              <a:rPr kumimoji="1" lang="ja-JP" altLang="en-US" sz="1000" dirty="0">
                <a:solidFill>
                  <a:srgbClr val="FFFFFF"/>
                </a:solidFill>
                <a:latin typeface="Meiryo" charset="-128"/>
                <a:ea typeface="Meiryo" charset="-128"/>
                <a:cs typeface="Meiryo" charset="-128"/>
              </a:rPr>
              <a:t>ファナック</a:t>
            </a:r>
            <a:r>
              <a:rPr kumimoji="1" lang="en-US" altLang="ja-JP" sz="1000" dirty="0">
                <a:solidFill>
                  <a:srgbClr val="FFFFFF"/>
                </a:solidFill>
                <a:latin typeface="Meiryo" charset="-128"/>
                <a:ea typeface="Meiryo" charset="-128"/>
                <a:cs typeface="Meiryo" charset="-128"/>
              </a:rPr>
              <a:t>+</a:t>
            </a:r>
            <a:r>
              <a:rPr kumimoji="1" lang="ja-JP" altLang="en-US" sz="1000" dirty="0">
                <a:solidFill>
                  <a:srgbClr val="FFFFFF"/>
                </a:solidFill>
                <a:latin typeface="Meiryo" charset="-128"/>
                <a:ea typeface="Meiryo" charset="-128"/>
                <a:cs typeface="Meiryo" charset="-128"/>
              </a:rPr>
              <a:t>シスコ</a:t>
            </a:r>
          </a:p>
        </p:txBody>
      </p:sp>
      <p:sp>
        <p:nvSpPr>
          <p:cNvPr id="11" name="正方形/長方形 10"/>
          <p:cNvSpPr/>
          <p:nvPr/>
        </p:nvSpPr>
        <p:spPr>
          <a:xfrm>
            <a:off x="2684538" y="3321813"/>
            <a:ext cx="1819535" cy="87032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品質情報管理</a:t>
            </a:r>
            <a:endParaRPr lang="en-US" altLang="ja-JP" sz="1200" dirty="0">
              <a:solidFill>
                <a:srgbClr val="FFFFFF"/>
              </a:solidFill>
              <a:latin typeface="Meiryo" charset="-128"/>
              <a:ea typeface="Meiryo" charset="-128"/>
              <a:cs typeface="Meiryo" charset="-128"/>
            </a:endParaRPr>
          </a:p>
          <a:p>
            <a:pPr algn="ctr"/>
            <a:r>
              <a:rPr kumimoji="1" lang="en-US" altLang="ja-JP" sz="2000" dirty="0" err="1">
                <a:solidFill>
                  <a:srgbClr val="FFFFFF"/>
                </a:solidFill>
                <a:latin typeface="Meiryo" charset="-128"/>
                <a:ea typeface="Meiryo" charset="-128"/>
                <a:cs typeface="Meiryo" charset="-128"/>
              </a:rPr>
              <a:t>LINKi</a:t>
            </a:r>
            <a:endParaRPr lang="en-US" altLang="ja-JP" sz="2000" dirty="0">
              <a:solidFill>
                <a:srgbClr val="FFFFFF"/>
              </a:solidFill>
              <a:latin typeface="Meiryo" charset="-128"/>
              <a:ea typeface="Meiryo" charset="-128"/>
              <a:cs typeface="Meiryo" charset="-128"/>
            </a:endParaRPr>
          </a:p>
          <a:p>
            <a:pPr algn="ctr"/>
            <a:r>
              <a:rPr kumimoji="1" lang="ja-JP" altLang="en-US" sz="1000" dirty="0">
                <a:solidFill>
                  <a:srgbClr val="FFFFFF"/>
                </a:solidFill>
                <a:latin typeface="Meiryo" charset="-128"/>
                <a:ea typeface="Meiryo" charset="-128"/>
                <a:cs typeface="Meiryo" charset="-128"/>
              </a:rPr>
              <a:t>ファナック</a:t>
            </a:r>
          </a:p>
        </p:txBody>
      </p:sp>
      <p:sp>
        <p:nvSpPr>
          <p:cNvPr id="12" name="正方形/長方形 11"/>
          <p:cNvSpPr/>
          <p:nvPr/>
        </p:nvSpPr>
        <p:spPr>
          <a:xfrm>
            <a:off x="4683113" y="3312984"/>
            <a:ext cx="1819535" cy="87032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機械学習</a:t>
            </a:r>
            <a:endParaRPr lang="en-US" altLang="ja-JP" sz="1000" dirty="0">
              <a:solidFill>
                <a:srgbClr val="FFFFFF"/>
              </a:solidFill>
              <a:latin typeface="Meiryo" charset="-128"/>
              <a:ea typeface="Meiryo" charset="-128"/>
              <a:cs typeface="Meiryo" charset="-128"/>
            </a:endParaRPr>
          </a:p>
          <a:p>
            <a:pPr algn="ctr"/>
            <a:r>
              <a:rPr lang="ja-JP" altLang="en-US" sz="1000" dirty="0">
                <a:solidFill>
                  <a:srgbClr val="FFFFFF"/>
                </a:solidFill>
                <a:latin typeface="Meiryo" charset="-128"/>
                <a:ea typeface="Meiryo" charset="-128"/>
                <a:cs typeface="Meiryo" charset="-128"/>
              </a:rPr>
              <a:t>アプリケーション基盤</a:t>
            </a:r>
            <a:r>
              <a:rPr kumimoji="1" lang="en-US" altLang="ja-JP" sz="2000" dirty="0" err="1">
                <a:solidFill>
                  <a:srgbClr val="FFFFFF"/>
                </a:solidFill>
                <a:latin typeface="Meiryo" charset="-128"/>
                <a:ea typeface="Meiryo" charset="-128"/>
                <a:cs typeface="Meiryo" charset="-128"/>
              </a:rPr>
              <a:t>DIMo</a:t>
            </a:r>
            <a:endParaRPr lang="en-US" altLang="ja-JP" sz="2000" dirty="0">
              <a:solidFill>
                <a:srgbClr val="FFFFFF"/>
              </a:solidFill>
              <a:latin typeface="Meiryo" charset="-128"/>
              <a:ea typeface="Meiryo" charset="-128"/>
              <a:cs typeface="Meiryo" charset="-128"/>
            </a:endParaRPr>
          </a:p>
          <a:p>
            <a:pPr algn="ctr"/>
            <a:r>
              <a:rPr kumimoji="1" lang="en-US" altLang="ja-JP" sz="1000" dirty="0">
                <a:solidFill>
                  <a:srgbClr val="FFFFFF"/>
                </a:solidFill>
                <a:latin typeface="Meiryo" charset="-128"/>
                <a:ea typeface="Meiryo" charset="-128"/>
                <a:cs typeface="Meiryo" charset="-128"/>
              </a:rPr>
              <a:t>PFN</a:t>
            </a:r>
            <a:endParaRPr kumimoji="1" lang="ja-JP" altLang="en-US" sz="1000" dirty="0">
              <a:solidFill>
                <a:srgbClr val="FFFFFF"/>
              </a:solidFill>
              <a:latin typeface="Meiryo" charset="-128"/>
              <a:ea typeface="Meiryo" charset="-128"/>
              <a:cs typeface="Meiryo" charset="-128"/>
            </a:endParaRPr>
          </a:p>
        </p:txBody>
      </p:sp>
      <p:sp>
        <p:nvSpPr>
          <p:cNvPr id="15" name="正方形/長方形 14"/>
          <p:cNvSpPr/>
          <p:nvPr/>
        </p:nvSpPr>
        <p:spPr>
          <a:xfrm>
            <a:off x="7015598" y="3457436"/>
            <a:ext cx="1445695" cy="720260"/>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4" name="正方形/長方形 13"/>
          <p:cNvSpPr/>
          <p:nvPr/>
        </p:nvSpPr>
        <p:spPr>
          <a:xfrm>
            <a:off x="6860727" y="3375923"/>
            <a:ext cx="1445695" cy="720260"/>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3" name="正方形/長方形 12"/>
          <p:cNvSpPr/>
          <p:nvPr/>
        </p:nvSpPr>
        <p:spPr>
          <a:xfrm>
            <a:off x="6697245" y="3294410"/>
            <a:ext cx="1445695" cy="720260"/>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サードパーティ</a:t>
            </a:r>
            <a:endParaRPr kumimoji="1" lang="en-US" altLang="ja-JP" sz="1000" dirty="0">
              <a:solidFill>
                <a:srgbClr val="FFFFFF"/>
              </a:solidFill>
              <a:latin typeface="Meiryo" charset="-128"/>
              <a:ea typeface="Meiryo" charset="-128"/>
              <a:cs typeface="Meiryo" charset="-128"/>
            </a:endParaRPr>
          </a:p>
          <a:p>
            <a:pPr algn="ctr"/>
            <a:r>
              <a:rPr lang="ja-JP" altLang="en-US" sz="1000" dirty="0">
                <a:solidFill>
                  <a:srgbClr val="FFFFFF"/>
                </a:solidFill>
                <a:latin typeface="Meiryo" charset="-128"/>
                <a:ea typeface="Meiryo" charset="-128"/>
                <a:cs typeface="Meiryo" charset="-128"/>
              </a:rPr>
              <a:t>アプリケーション</a:t>
            </a:r>
            <a:endParaRPr kumimoji="1" lang="ja-JP" altLang="en-US" sz="1000" dirty="0">
              <a:solidFill>
                <a:srgbClr val="FFFFFF"/>
              </a:solidFill>
              <a:latin typeface="Meiryo" charset="-128"/>
              <a:ea typeface="Meiryo" charset="-128"/>
              <a:cs typeface="Meiryo" charset="-128"/>
            </a:endParaRPr>
          </a:p>
        </p:txBody>
      </p:sp>
      <p:sp>
        <p:nvSpPr>
          <p:cNvPr id="43" name="テキスト ボックス 42"/>
          <p:cNvSpPr txBox="1"/>
          <p:nvPr/>
        </p:nvSpPr>
        <p:spPr>
          <a:xfrm>
            <a:off x="3749843" y="3014036"/>
            <a:ext cx="1620957" cy="307777"/>
          </a:xfrm>
          <a:prstGeom prst="rect">
            <a:avLst/>
          </a:prstGeom>
          <a:noFill/>
        </p:spPr>
        <p:txBody>
          <a:bodyPr wrap="none" rtlCol="0">
            <a:spAutoFit/>
          </a:bodyPr>
          <a:lstStyle/>
          <a:p>
            <a:pPr algn="ctr"/>
            <a:r>
              <a:rPr kumimoji="1" lang="ja-JP" altLang="en-US" sz="1400" dirty="0">
                <a:solidFill>
                  <a:schemeClr val="accent6">
                    <a:lumMod val="50000"/>
                  </a:schemeClr>
                </a:solidFill>
                <a:latin typeface="Meiryo" charset="-128"/>
                <a:ea typeface="Meiryo" charset="-128"/>
                <a:cs typeface="Meiryo" charset="-128"/>
              </a:rPr>
              <a:t>アプリケーション</a:t>
            </a:r>
          </a:p>
        </p:txBody>
      </p:sp>
      <p:sp>
        <p:nvSpPr>
          <p:cNvPr id="45" name="テキスト ボックス 44"/>
          <p:cNvSpPr txBox="1"/>
          <p:nvPr/>
        </p:nvSpPr>
        <p:spPr>
          <a:xfrm>
            <a:off x="3301001" y="2672138"/>
            <a:ext cx="2518639" cy="307777"/>
          </a:xfrm>
          <a:prstGeom prst="rect">
            <a:avLst/>
          </a:prstGeom>
          <a:noFill/>
        </p:spPr>
        <p:txBody>
          <a:bodyPr wrap="none" rtlCol="0">
            <a:spAutoFit/>
          </a:bodyPr>
          <a:lstStyle/>
          <a:p>
            <a:pPr algn="ctr"/>
            <a:r>
              <a:rPr kumimoji="1" lang="ja-JP" altLang="en-US" sz="1400" b="1" dirty="0">
                <a:solidFill>
                  <a:srgbClr val="C00000"/>
                </a:solidFill>
                <a:latin typeface="Meiryo" charset="-128"/>
                <a:ea typeface="Meiryo" charset="-128"/>
                <a:cs typeface="Meiryo" charset="-128"/>
              </a:rPr>
              <a:t>エッジ・コンピューティング</a:t>
            </a:r>
          </a:p>
        </p:txBody>
      </p:sp>
      <p:sp>
        <p:nvSpPr>
          <p:cNvPr id="46" name="テキスト ボックス 45"/>
          <p:cNvSpPr txBox="1"/>
          <p:nvPr/>
        </p:nvSpPr>
        <p:spPr>
          <a:xfrm>
            <a:off x="3211382" y="1076446"/>
            <a:ext cx="2698175" cy="307777"/>
          </a:xfrm>
          <a:prstGeom prst="rect">
            <a:avLst/>
          </a:prstGeom>
          <a:noFill/>
        </p:spPr>
        <p:txBody>
          <a:bodyPr wrap="none" rtlCol="0">
            <a:spAutoFit/>
          </a:bodyPr>
          <a:lstStyle/>
          <a:p>
            <a:pPr algn="ctr"/>
            <a:r>
              <a:rPr kumimoji="1" lang="ja-JP" altLang="en-US" sz="1400" b="1" dirty="0">
                <a:solidFill>
                  <a:srgbClr val="0432FF"/>
                </a:solidFill>
                <a:latin typeface="Meiryo" charset="-128"/>
                <a:ea typeface="Meiryo" charset="-128"/>
                <a:cs typeface="Meiryo" charset="-128"/>
              </a:rPr>
              <a:t>クラウド・コンピューティング</a:t>
            </a:r>
          </a:p>
        </p:txBody>
      </p:sp>
      <p:sp>
        <p:nvSpPr>
          <p:cNvPr id="72" name="角丸四角形 71"/>
          <p:cNvSpPr/>
          <p:nvPr/>
        </p:nvSpPr>
        <p:spPr>
          <a:xfrm>
            <a:off x="547122" y="2080687"/>
            <a:ext cx="8064896" cy="526347"/>
          </a:xfrm>
          <a:prstGeom prst="round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a:solidFill>
                  <a:srgbClr val="FFFFFF"/>
                </a:solidFill>
                <a:latin typeface="Meiryo" charset="-128"/>
                <a:ea typeface="Meiryo" charset="-128"/>
                <a:cs typeface="Meiryo" charset="-128"/>
              </a:rPr>
              <a:t>ネットワーク</a:t>
            </a:r>
            <a:endParaRPr kumimoji="1" lang="ja-JP" altLang="en-US" sz="2400" dirty="0">
              <a:solidFill>
                <a:srgbClr val="FFFFFF"/>
              </a:solidFill>
              <a:latin typeface="Meiryo" charset="-128"/>
              <a:ea typeface="Meiryo" charset="-128"/>
              <a:cs typeface="Meiryo" charset="-128"/>
            </a:endParaRPr>
          </a:p>
        </p:txBody>
      </p:sp>
      <p:sp>
        <p:nvSpPr>
          <p:cNvPr id="73" name="正方形/長方形 72"/>
          <p:cNvSpPr/>
          <p:nvPr/>
        </p:nvSpPr>
        <p:spPr>
          <a:xfrm>
            <a:off x="538328" y="4439574"/>
            <a:ext cx="8073690" cy="1077658"/>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rgbClr val="FFFFFF"/>
                </a:solidFill>
                <a:latin typeface="Meiryo" charset="-128"/>
                <a:ea typeface="Meiryo" charset="-128"/>
                <a:cs typeface="Meiryo" charset="-128"/>
              </a:rPr>
              <a:t>FIELD system </a:t>
            </a:r>
            <a:r>
              <a:rPr lang="ja-JP" altLang="en-US" dirty="0">
                <a:solidFill>
                  <a:srgbClr val="FFFFFF"/>
                </a:solidFill>
                <a:latin typeface="Meiryo" charset="-128"/>
                <a:ea typeface="Meiryo" charset="-128"/>
                <a:cs typeface="Meiryo" charset="-128"/>
              </a:rPr>
              <a:t>ミドルウェア</a:t>
            </a:r>
            <a:endParaRPr kumimoji="1" lang="ja-JP" altLang="en-US" dirty="0">
              <a:solidFill>
                <a:srgbClr val="FFFFFF"/>
              </a:solidFill>
              <a:latin typeface="Meiryo" charset="-128"/>
              <a:ea typeface="Meiryo" charset="-128"/>
              <a:cs typeface="Meiryo" charset="-128"/>
            </a:endParaRPr>
          </a:p>
        </p:txBody>
      </p:sp>
      <p:sp>
        <p:nvSpPr>
          <p:cNvPr id="74" name="正方形/長方形 73"/>
          <p:cNvSpPr/>
          <p:nvPr/>
        </p:nvSpPr>
        <p:spPr>
          <a:xfrm>
            <a:off x="683567" y="4394182"/>
            <a:ext cx="7777725" cy="313635"/>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ＭＳ Ｐゴシック"/>
                <a:ea typeface="ＭＳ Ｐゴシック"/>
                <a:cs typeface="ＭＳ Ｐゴシック"/>
              </a:rPr>
              <a:t>フィールド</a:t>
            </a:r>
            <a:r>
              <a:rPr lang="en-US" altLang="ja-JP" sz="1200" dirty="0">
                <a:solidFill>
                  <a:srgbClr val="FFFFFF"/>
                </a:solidFill>
                <a:latin typeface="ＭＳ Ｐゴシック"/>
                <a:ea typeface="ＭＳ Ｐゴシック"/>
                <a:cs typeface="ＭＳ Ｐゴシック"/>
              </a:rPr>
              <a:t>API</a:t>
            </a:r>
            <a:endParaRPr kumimoji="1" lang="ja-JP" altLang="en-US" sz="1200" dirty="0">
              <a:solidFill>
                <a:srgbClr val="FFFFFF"/>
              </a:solidFill>
              <a:latin typeface="ＭＳ Ｐゴシック"/>
              <a:ea typeface="ＭＳ Ｐゴシック"/>
              <a:cs typeface="ＭＳ Ｐゴシック"/>
            </a:endParaRPr>
          </a:p>
        </p:txBody>
      </p:sp>
      <p:sp>
        <p:nvSpPr>
          <p:cNvPr id="75" name="正方形/長方形 74"/>
          <p:cNvSpPr/>
          <p:nvPr/>
        </p:nvSpPr>
        <p:spPr>
          <a:xfrm>
            <a:off x="683568" y="5259404"/>
            <a:ext cx="7777724" cy="313635"/>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コンバータ</a:t>
            </a:r>
            <a:r>
              <a:rPr kumimoji="1" lang="en-US" altLang="ja-JP" sz="1200" dirty="0">
                <a:solidFill>
                  <a:srgbClr val="FFFFFF"/>
                </a:solidFill>
                <a:latin typeface="ＭＳ Ｐゴシック"/>
                <a:ea typeface="ＭＳ Ｐゴシック"/>
                <a:cs typeface="ＭＳ Ｐゴシック"/>
              </a:rPr>
              <a:t>API</a:t>
            </a:r>
            <a:endParaRPr kumimoji="1" lang="ja-JP" altLang="en-US" sz="1200" dirty="0">
              <a:solidFill>
                <a:srgbClr val="FFFFFF"/>
              </a:solidFill>
              <a:latin typeface="ＭＳ Ｐゴシック"/>
              <a:ea typeface="ＭＳ Ｐゴシック"/>
              <a:cs typeface="ＭＳ Ｐゴシック"/>
            </a:endParaRPr>
          </a:p>
        </p:txBody>
      </p:sp>
      <p:sp>
        <p:nvSpPr>
          <p:cNvPr id="77" name="正方形/長方形 76"/>
          <p:cNvSpPr/>
          <p:nvPr/>
        </p:nvSpPr>
        <p:spPr>
          <a:xfrm>
            <a:off x="3263054" y="1384223"/>
            <a:ext cx="2615442" cy="571231"/>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a:solidFill>
                  <a:srgbClr val="FFFFFF"/>
                </a:solidFill>
                <a:latin typeface="Meiryo" charset="-128"/>
                <a:ea typeface="Meiryo" charset="-128"/>
                <a:cs typeface="Meiryo" charset="-128"/>
              </a:rPr>
              <a:t>PLM</a:t>
            </a:r>
            <a:endParaRPr kumimoji="1" lang="ja-JP" altLang="en-US" dirty="0">
              <a:solidFill>
                <a:srgbClr val="FFFFFF"/>
              </a:solidFill>
              <a:latin typeface="Meiryo" charset="-128"/>
              <a:ea typeface="Meiryo" charset="-128"/>
              <a:cs typeface="Meiryo" charset="-128"/>
            </a:endParaRPr>
          </a:p>
        </p:txBody>
      </p:sp>
      <p:sp>
        <p:nvSpPr>
          <p:cNvPr id="78" name="正方形/長方形 77"/>
          <p:cNvSpPr/>
          <p:nvPr/>
        </p:nvSpPr>
        <p:spPr>
          <a:xfrm>
            <a:off x="531982" y="1374028"/>
            <a:ext cx="2615442" cy="571231"/>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a:solidFill>
                  <a:srgbClr val="FFFFFF"/>
                </a:solidFill>
                <a:latin typeface="Meiryo" charset="-128"/>
                <a:ea typeface="Meiryo" charset="-128"/>
                <a:cs typeface="Meiryo" charset="-128"/>
              </a:rPr>
              <a:t>SCM</a:t>
            </a:r>
            <a:endParaRPr kumimoji="1" lang="ja-JP" altLang="en-US" dirty="0">
              <a:solidFill>
                <a:srgbClr val="FFFFFF"/>
              </a:solidFill>
              <a:latin typeface="Meiryo" charset="-128"/>
              <a:ea typeface="Meiryo" charset="-128"/>
              <a:cs typeface="Meiryo" charset="-128"/>
            </a:endParaRPr>
          </a:p>
        </p:txBody>
      </p:sp>
      <p:sp>
        <p:nvSpPr>
          <p:cNvPr id="79" name="正方形/長方形 78"/>
          <p:cNvSpPr/>
          <p:nvPr/>
        </p:nvSpPr>
        <p:spPr>
          <a:xfrm>
            <a:off x="5981436" y="1384223"/>
            <a:ext cx="2615442" cy="571231"/>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solidFill>
                  <a:srgbClr val="FFFFFF"/>
                </a:solidFill>
                <a:latin typeface="Meiryo" charset="-128"/>
                <a:ea typeface="Meiryo" charset="-128"/>
                <a:cs typeface="Meiryo" charset="-128"/>
              </a:rPr>
              <a:t>ERP</a:t>
            </a:r>
            <a:endParaRPr kumimoji="1" lang="ja-JP" altLang="en-US" dirty="0">
              <a:solidFill>
                <a:srgbClr val="FFFFFF"/>
              </a:solidFill>
              <a:latin typeface="Meiryo" charset="-128"/>
              <a:ea typeface="Meiryo" charset="-128"/>
              <a:cs typeface="Meiryo" charset="-128"/>
            </a:endParaRPr>
          </a:p>
        </p:txBody>
      </p:sp>
      <p:sp>
        <p:nvSpPr>
          <p:cNvPr id="5" name="正方形/長方形 4"/>
          <p:cNvSpPr/>
          <p:nvPr/>
        </p:nvSpPr>
        <p:spPr>
          <a:xfrm>
            <a:off x="646660" y="5881551"/>
            <a:ext cx="1440160" cy="319831"/>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ロボット</a:t>
            </a:r>
          </a:p>
        </p:txBody>
      </p:sp>
      <p:sp>
        <p:nvSpPr>
          <p:cNvPr id="6" name="正方形/長方形 5"/>
          <p:cNvSpPr/>
          <p:nvPr/>
        </p:nvSpPr>
        <p:spPr>
          <a:xfrm>
            <a:off x="2249290" y="5881551"/>
            <a:ext cx="1440160" cy="319831"/>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CNC/MC</a:t>
            </a:r>
            <a:endParaRPr kumimoji="1" lang="ja-JP" altLang="en-US" sz="1200" dirty="0">
              <a:solidFill>
                <a:srgbClr val="FFFFFF"/>
              </a:solidFill>
              <a:latin typeface="Meiryo" charset="-128"/>
              <a:ea typeface="Meiryo" charset="-128"/>
              <a:cs typeface="Meiryo" charset="-128"/>
            </a:endParaRPr>
          </a:p>
        </p:txBody>
      </p:sp>
      <p:sp>
        <p:nvSpPr>
          <p:cNvPr id="7" name="正方形/長方形 6"/>
          <p:cNvSpPr/>
          <p:nvPr/>
        </p:nvSpPr>
        <p:spPr>
          <a:xfrm>
            <a:off x="3851920" y="5881551"/>
            <a:ext cx="1440160" cy="319831"/>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ECM</a:t>
            </a:r>
            <a:endParaRPr kumimoji="1" lang="ja-JP" altLang="en-US" sz="1200" dirty="0">
              <a:solidFill>
                <a:srgbClr val="FFFFFF"/>
              </a:solidFill>
              <a:latin typeface="Meiryo" charset="-128"/>
              <a:ea typeface="Meiryo" charset="-128"/>
              <a:cs typeface="Meiryo" charset="-128"/>
            </a:endParaRPr>
          </a:p>
        </p:txBody>
      </p:sp>
      <p:sp>
        <p:nvSpPr>
          <p:cNvPr id="8" name="正方形/長方形 7"/>
          <p:cNvSpPr/>
          <p:nvPr/>
        </p:nvSpPr>
        <p:spPr>
          <a:xfrm>
            <a:off x="5456278" y="5881551"/>
            <a:ext cx="1440160" cy="319831"/>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PLC</a:t>
            </a:r>
            <a:endParaRPr kumimoji="1" lang="ja-JP" altLang="en-US" sz="1200" dirty="0">
              <a:solidFill>
                <a:srgbClr val="FFFFFF"/>
              </a:solidFill>
              <a:latin typeface="Meiryo" charset="-128"/>
              <a:ea typeface="Meiryo" charset="-128"/>
              <a:cs typeface="Meiryo" charset="-128"/>
            </a:endParaRPr>
          </a:p>
        </p:txBody>
      </p:sp>
      <p:sp>
        <p:nvSpPr>
          <p:cNvPr id="9" name="正方形/長方形 8"/>
          <p:cNvSpPr/>
          <p:nvPr/>
        </p:nvSpPr>
        <p:spPr>
          <a:xfrm>
            <a:off x="7060636" y="5881551"/>
            <a:ext cx="1440160" cy="319831"/>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他社機器</a:t>
            </a:r>
            <a:endParaRPr kumimoji="1" lang="en-US" altLang="ja-JP" sz="1200" dirty="0">
              <a:solidFill>
                <a:srgbClr val="FFFFFF"/>
              </a:solidFill>
              <a:latin typeface="Meiryo" charset="-128"/>
              <a:ea typeface="Meiryo" charset="-128"/>
              <a:cs typeface="Meiryo" charset="-128"/>
            </a:endParaRPr>
          </a:p>
        </p:txBody>
      </p:sp>
      <p:sp>
        <p:nvSpPr>
          <p:cNvPr id="67" name="上下矢印 66"/>
          <p:cNvSpPr/>
          <p:nvPr/>
        </p:nvSpPr>
        <p:spPr>
          <a:xfrm>
            <a:off x="1252540" y="5537266"/>
            <a:ext cx="258682" cy="379182"/>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上下矢印 67"/>
          <p:cNvSpPr/>
          <p:nvPr/>
        </p:nvSpPr>
        <p:spPr>
          <a:xfrm>
            <a:off x="2855170" y="5537266"/>
            <a:ext cx="258682" cy="379182"/>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上下矢印 68"/>
          <p:cNvSpPr/>
          <p:nvPr/>
        </p:nvSpPr>
        <p:spPr>
          <a:xfrm>
            <a:off x="4457799" y="5537266"/>
            <a:ext cx="258682" cy="379182"/>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上下矢印 69"/>
          <p:cNvSpPr/>
          <p:nvPr/>
        </p:nvSpPr>
        <p:spPr>
          <a:xfrm>
            <a:off x="6060429" y="5537266"/>
            <a:ext cx="258682" cy="379182"/>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上下矢印 70"/>
          <p:cNvSpPr/>
          <p:nvPr/>
        </p:nvSpPr>
        <p:spPr>
          <a:xfrm>
            <a:off x="7620636" y="5537266"/>
            <a:ext cx="258682" cy="379182"/>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上下矢印 79"/>
          <p:cNvSpPr/>
          <p:nvPr/>
        </p:nvSpPr>
        <p:spPr>
          <a:xfrm>
            <a:off x="1445399" y="4085401"/>
            <a:ext cx="258682" cy="379182"/>
          </a:xfrm>
          <a:prstGeom prst="upDownArrow">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上下矢印 80"/>
          <p:cNvSpPr/>
          <p:nvPr/>
        </p:nvSpPr>
        <p:spPr>
          <a:xfrm>
            <a:off x="3464965" y="4085401"/>
            <a:ext cx="258682" cy="379182"/>
          </a:xfrm>
          <a:prstGeom prst="upDownArrow">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上下矢印 81"/>
          <p:cNvSpPr/>
          <p:nvPr/>
        </p:nvSpPr>
        <p:spPr>
          <a:xfrm>
            <a:off x="5463539" y="4085401"/>
            <a:ext cx="258682" cy="379182"/>
          </a:xfrm>
          <a:prstGeom prst="upDownArrow">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上下矢印 82"/>
          <p:cNvSpPr/>
          <p:nvPr/>
        </p:nvSpPr>
        <p:spPr>
          <a:xfrm>
            <a:off x="7430665" y="4082952"/>
            <a:ext cx="258682" cy="379182"/>
          </a:xfrm>
          <a:prstGeom prst="upDownArrow">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正方形/長方形 84"/>
          <p:cNvSpPr/>
          <p:nvPr/>
        </p:nvSpPr>
        <p:spPr>
          <a:xfrm>
            <a:off x="457200" y="2657746"/>
            <a:ext cx="1424814" cy="369332"/>
          </a:xfrm>
          <a:prstGeom prst="rect">
            <a:avLst/>
          </a:prstGeom>
        </p:spPr>
        <p:txBody>
          <a:bodyPr wrap="none">
            <a:spAutoFit/>
          </a:bodyPr>
          <a:lstStyle/>
          <a:p>
            <a:r>
              <a:rPr lang="en-US" altLang="ja-JP" b="1" dirty="0"/>
              <a:t>FIELD system</a:t>
            </a:r>
            <a:endParaRPr lang="ja-JP" altLang="en-US" dirty="0"/>
          </a:p>
        </p:txBody>
      </p:sp>
      <p:sp>
        <p:nvSpPr>
          <p:cNvPr id="16" name="四角形吹き出し 15"/>
          <p:cNvSpPr/>
          <p:nvPr/>
        </p:nvSpPr>
        <p:spPr>
          <a:xfrm>
            <a:off x="597884" y="4592255"/>
            <a:ext cx="1375722" cy="556726"/>
          </a:xfrm>
          <a:prstGeom prst="wedgeRectCallout">
            <a:avLst>
              <a:gd name="adj1" fmla="val 78004"/>
              <a:gd name="adj2" fmla="val -48419"/>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機器の制御や</a:t>
            </a:r>
            <a:endParaRPr lang="en-US" altLang="ja-JP" sz="1000" dirty="0">
              <a:solidFill>
                <a:srgbClr val="FFFFFF"/>
              </a:solidFill>
              <a:latin typeface="Meiryo" charset="-128"/>
              <a:ea typeface="Meiryo" charset="-128"/>
              <a:cs typeface="Meiryo" charset="-128"/>
            </a:endParaRPr>
          </a:p>
          <a:p>
            <a:pPr algn="ctr"/>
            <a:r>
              <a:rPr lang="ja-JP" altLang="en-US" sz="1000" dirty="0">
                <a:solidFill>
                  <a:srgbClr val="FFFFFF"/>
                </a:solidFill>
                <a:latin typeface="Meiryo" charset="-128"/>
                <a:ea typeface="Meiryo" charset="-128"/>
                <a:cs typeface="Meiryo" charset="-128"/>
              </a:rPr>
              <a:t>データの読み出し</a:t>
            </a:r>
            <a:r>
              <a:rPr lang="en-US" altLang="ja-JP" sz="1000" dirty="0">
                <a:solidFill>
                  <a:srgbClr val="FFFFFF"/>
                </a:solidFill>
                <a:latin typeface="Meiryo" charset="-128"/>
                <a:ea typeface="Meiryo" charset="-128"/>
                <a:cs typeface="Meiryo" charset="-128"/>
              </a:rPr>
              <a:t> </a:t>
            </a:r>
          </a:p>
          <a:p>
            <a:pPr algn="ctr"/>
            <a:r>
              <a:rPr lang="ja-JP" altLang="en-US" sz="1000" dirty="0">
                <a:solidFill>
                  <a:srgbClr val="FFFFFF"/>
                </a:solidFill>
                <a:latin typeface="Meiryo" charset="-128"/>
                <a:ea typeface="Meiryo" charset="-128"/>
                <a:cs typeface="Meiryo" charset="-128"/>
              </a:rPr>
              <a:t>＊仕様公開＊</a:t>
            </a:r>
          </a:p>
        </p:txBody>
      </p:sp>
      <p:sp>
        <p:nvSpPr>
          <p:cNvPr id="39" name="四角形吹き出し 38"/>
          <p:cNvSpPr/>
          <p:nvPr/>
        </p:nvSpPr>
        <p:spPr>
          <a:xfrm>
            <a:off x="6948327" y="4832778"/>
            <a:ext cx="1603300" cy="556726"/>
          </a:xfrm>
          <a:prstGeom prst="wedgeRectCallout">
            <a:avLst>
              <a:gd name="adj1" fmla="val -73819"/>
              <a:gd name="adj2" fmla="val 51835"/>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機器固有のデータ形式を共通データ形式に変換</a:t>
            </a:r>
            <a:endParaRPr lang="en-US" altLang="ja-JP" sz="1000" dirty="0">
              <a:solidFill>
                <a:srgbClr val="FFFFFF"/>
              </a:solidFill>
              <a:latin typeface="Meiryo" charset="-128"/>
              <a:ea typeface="Meiryo" charset="-128"/>
              <a:cs typeface="Meiryo" charset="-128"/>
            </a:endParaRPr>
          </a:p>
          <a:p>
            <a:pPr algn="ctr"/>
            <a:r>
              <a:rPr lang="ja-JP" altLang="en-US" sz="1000" dirty="0">
                <a:solidFill>
                  <a:srgbClr val="FFFFFF"/>
                </a:solidFill>
                <a:latin typeface="Meiryo" charset="-128"/>
                <a:ea typeface="Meiryo" charset="-128"/>
                <a:cs typeface="Meiryo" charset="-128"/>
              </a:rPr>
              <a:t>＊仕様公開＊</a:t>
            </a:r>
          </a:p>
        </p:txBody>
      </p:sp>
    </p:spTree>
    <p:extLst>
      <p:ext uri="{BB962C8B-B14F-4D97-AF65-F5344CB8AC3E}">
        <p14:creationId xmlns:p14="http://schemas.microsoft.com/office/powerpoint/2010/main" val="7080257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err="1"/>
              <a:t>IoT</a:t>
            </a:r>
            <a:r>
              <a:rPr lang="ja-JP" altLang="en-US" dirty="0"/>
              <a:t>それ自体は目的ではない</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29</a:t>
            </a:fld>
            <a:endParaRPr kumimoji="1" lang="ja-JP" altLang="en-US"/>
          </a:p>
        </p:txBody>
      </p:sp>
      <p:pic>
        <p:nvPicPr>
          <p:cNvPr id="110" name="図 109"/>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79512" y="1052736"/>
            <a:ext cx="8791905" cy="5112568"/>
          </a:xfrm>
          <a:prstGeom prst="rect">
            <a:avLst/>
          </a:prstGeom>
          <a:effectLst>
            <a:outerShdw blurRad="50800" dist="76200" dir="2700000" algn="tl" rotWithShape="0">
              <a:prstClr val="black">
                <a:alpha val="40000"/>
              </a:prstClr>
            </a:outerShdw>
          </a:effectLst>
        </p:spPr>
      </p:pic>
      <p:sp>
        <p:nvSpPr>
          <p:cNvPr id="112" name="テキスト ボックス 111"/>
          <p:cNvSpPr txBox="1"/>
          <p:nvPr/>
        </p:nvSpPr>
        <p:spPr>
          <a:xfrm>
            <a:off x="6267728" y="6226425"/>
            <a:ext cx="2703689" cy="369332"/>
          </a:xfrm>
          <a:prstGeom prst="rect">
            <a:avLst/>
          </a:prstGeom>
          <a:noFill/>
        </p:spPr>
        <p:txBody>
          <a:bodyPr wrap="none" rtlCol="0">
            <a:spAutoFit/>
          </a:bodyPr>
          <a:lstStyle/>
          <a:p>
            <a:pPr algn="r"/>
            <a:r>
              <a:rPr kumimoji="1" lang="en-US" altLang="ja-JP" dirty="0">
                <a:solidFill>
                  <a:schemeClr val="tx1">
                    <a:lumMod val="50000"/>
                    <a:lumOff val="50000"/>
                  </a:schemeClr>
                </a:solidFill>
                <a:latin typeface="Meiryo" charset="-128"/>
                <a:ea typeface="Meiryo" charset="-128"/>
                <a:cs typeface="Meiryo" charset="-128"/>
              </a:rPr>
              <a:t>SAP</a:t>
            </a:r>
            <a:r>
              <a:rPr kumimoji="1" lang="ja-JP" altLang="en-US" dirty="0">
                <a:solidFill>
                  <a:schemeClr val="tx1">
                    <a:lumMod val="50000"/>
                    <a:lumOff val="50000"/>
                  </a:schemeClr>
                </a:solidFill>
                <a:latin typeface="Meiryo" charset="-128"/>
                <a:ea typeface="Meiryo" charset="-128"/>
                <a:cs typeface="Meiryo" charset="-128"/>
              </a:rPr>
              <a:t>ジャパンの資料から</a:t>
            </a:r>
          </a:p>
        </p:txBody>
      </p:sp>
    </p:spTree>
    <p:extLst>
      <p:ext uri="{BB962C8B-B14F-4D97-AF65-F5344CB8AC3E}">
        <p14:creationId xmlns:p14="http://schemas.microsoft.com/office/powerpoint/2010/main" val="5116040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インターネットに接されるデバイス数の推移</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a:t>
            </a:fld>
            <a:endParaRPr kumimoji="1" lang="ja-JP" altLang="en-US"/>
          </a:p>
        </p:txBody>
      </p:sp>
      <p:pic>
        <p:nvPicPr>
          <p:cNvPr id="4" name="図 3" descr="WTR316-20150928-onodera1-580x365.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08529" y="1014134"/>
            <a:ext cx="7366000" cy="4635500"/>
          </a:xfrm>
          <a:prstGeom prst="rect">
            <a:avLst/>
          </a:prstGeom>
          <a:ln>
            <a:noFill/>
          </a:ln>
          <a:effectLst>
            <a:outerShdw blurRad="292100" dist="139700" dir="2700000" algn="tl" rotWithShape="0">
              <a:srgbClr val="333333">
                <a:alpha val="65000"/>
              </a:srgbClr>
            </a:outerShdw>
          </a:effectLst>
        </p:spPr>
      </p:pic>
      <p:sp>
        <p:nvSpPr>
          <p:cNvPr id="5" name="正方形/長方形 4"/>
          <p:cNvSpPr/>
          <p:nvPr/>
        </p:nvSpPr>
        <p:spPr>
          <a:xfrm>
            <a:off x="1008529" y="5873749"/>
            <a:ext cx="7366000" cy="461665"/>
          </a:xfrm>
          <a:prstGeom prst="rect">
            <a:avLst/>
          </a:prstGeom>
        </p:spPr>
        <p:txBody>
          <a:bodyPr wrap="square">
            <a:spAutoFit/>
          </a:bodyPr>
          <a:lstStyle/>
          <a:p>
            <a:pPr algn="ctr"/>
            <a:r>
              <a:rPr lang="ja-JP" altLang="en-US" sz="1200" dirty="0"/>
              <a:t>爆発的な伸びを見せると推測される</a:t>
            </a:r>
            <a:r>
              <a:rPr lang="en-US" altLang="ja-JP" sz="1200" dirty="0" err="1"/>
              <a:t>IoT</a:t>
            </a:r>
            <a:r>
              <a:rPr lang="ja-JP" altLang="en-US" sz="1200" dirty="0"/>
              <a:t>（世界規模） （出典：</a:t>
            </a:r>
            <a:r>
              <a:rPr lang="en-US" altLang="ja-JP" sz="1200" dirty="0"/>
              <a:t>National Cable &amp; Telecommunications Association</a:t>
            </a:r>
            <a:r>
              <a:rPr lang="ja-JP" altLang="en-US" sz="1200" dirty="0"/>
              <a:t>）	</a:t>
            </a:r>
          </a:p>
        </p:txBody>
      </p:sp>
    </p:spTree>
    <p:extLst>
      <p:ext uri="{BB962C8B-B14F-4D97-AF65-F5344CB8AC3E}">
        <p14:creationId xmlns:p14="http://schemas.microsoft.com/office/powerpoint/2010/main" val="20736354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004E9F-F929-0247-93CE-DC4225C5A7E5}"/>
              </a:ext>
            </a:extLst>
          </p:cNvPr>
          <p:cNvSpPr>
            <a:spLocks noGrp="1"/>
          </p:cNvSpPr>
          <p:nvPr>
            <p:ph type="title"/>
          </p:nvPr>
        </p:nvSpPr>
        <p:spPr/>
        <p:txBody>
          <a:bodyPr/>
          <a:lstStyle/>
          <a:p>
            <a:r>
              <a:rPr kumimoji="1" lang="en-US" altLang="ja-JP" dirty="0"/>
              <a:t>IoT</a:t>
            </a:r>
            <a:r>
              <a:rPr kumimoji="1" lang="ja-JP" altLang="en-US"/>
              <a:t>ビジネスとはどういうことか？</a:t>
            </a:r>
          </a:p>
        </p:txBody>
      </p:sp>
      <p:sp>
        <p:nvSpPr>
          <p:cNvPr id="3" name="スライド番号プレースホルダー 2">
            <a:extLst>
              <a:ext uri="{FF2B5EF4-FFF2-40B4-BE49-F238E27FC236}">
                <a16:creationId xmlns:a16="http://schemas.microsoft.com/office/drawing/2014/main" id="{8C757001-56E6-F749-B08C-32B7463AAAA9}"/>
              </a:ext>
            </a:extLst>
          </p:cNvPr>
          <p:cNvSpPr>
            <a:spLocks noGrp="1"/>
          </p:cNvSpPr>
          <p:nvPr>
            <p:ph type="sldNum" sz="quarter" idx="12"/>
          </p:nvPr>
        </p:nvSpPr>
        <p:spPr/>
        <p:txBody>
          <a:bodyPr/>
          <a:lstStyle/>
          <a:p>
            <a:fld id="{8FF8CC5D-A65D-5946-99B5-645367A967AD}" type="slidenum">
              <a:rPr kumimoji="1" lang="ja-JP" altLang="en-US" smtClean="0"/>
              <a:t>30</a:t>
            </a:fld>
            <a:endParaRPr kumimoji="1" lang="ja-JP" altLang="en-US"/>
          </a:p>
        </p:txBody>
      </p:sp>
      <p:pic>
        <p:nvPicPr>
          <p:cNvPr id="7" name="図 6">
            <a:hlinkClick r:id="rId2"/>
            <a:extLst>
              <a:ext uri="{FF2B5EF4-FFF2-40B4-BE49-F238E27FC236}">
                <a16:creationId xmlns:a16="http://schemas.microsoft.com/office/drawing/2014/main" id="{B378F531-CFAE-C449-844A-A6858A09A7E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85165" y="957906"/>
            <a:ext cx="7173670" cy="4412957"/>
          </a:xfrm>
          <a:prstGeom prst="rect">
            <a:avLst/>
          </a:prstGeom>
          <a:effectLst>
            <a:outerShdw blurRad="50800" dist="38100" dir="2700000" algn="tl" rotWithShape="0">
              <a:prstClr val="black">
                <a:alpha val="40000"/>
              </a:prstClr>
            </a:outerShdw>
          </a:effectLst>
        </p:spPr>
      </p:pic>
      <p:pic>
        <p:nvPicPr>
          <p:cNvPr id="8" name="図 7">
            <a:extLst>
              <a:ext uri="{FF2B5EF4-FFF2-40B4-BE49-F238E27FC236}">
                <a16:creationId xmlns:a16="http://schemas.microsoft.com/office/drawing/2014/main" id="{DDECA8E2-2400-5A4C-988D-2FC2DF34406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75856" y="5576068"/>
            <a:ext cx="841276" cy="721628"/>
          </a:xfrm>
          <a:prstGeom prst="rect">
            <a:avLst/>
          </a:prstGeom>
        </p:spPr>
      </p:pic>
      <p:pic>
        <p:nvPicPr>
          <p:cNvPr id="10" name="図 9">
            <a:extLst>
              <a:ext uri="{FF2B5EF4-FFF2-40B4-BE49-F238E27FC236}">
                <a16:creationId xmlns:a16="http://schemas.microsoft.com/office/drawing/2014/main" id="{3FAE8ED9-45DC-DD46-8DBB-607192BDC42E}"/>
              </a:ext>
            </a:extLst>
          </p:cNvPr>
          <p:cNvPicPr>
            <a:picLocks noChangeAspect="1"/>
          </p:cNvPicPr>
          <p:nvPr/>
        </p:nvPicPr>
        <p:blipFill>
          <a:blip r:embed="rId5"/>
          <a:stretch>
            <a:fillRect/>
          </a:stretch>
        </p:blipFill>
        <p:spPr>
          <a:xfrm>
            <a:off x="4932040" y="5576068"/>
            <a:ext cx="1434665" cy="721628"/>
          </a:xfrm>
          <a:prstGeom prst="rect">
            <a:avLst/>
          </a:prstGeom>
        </p:spPr>
      </p:pic>
      <p:sp>
        <p:nvSpPr>
          <p:cNvPr id="11" name="乗算記号 10">
            <a:extLst>
              <a:ext uri="{FF2B5EF4-FFF2-40B4-BE49-F238E27FC236}">
                <a16:creationId xmlns:a16="http://schemas.microsoft.com/office/drawing/2014/main" id="{FD598D32-87D5-9349-A754-CD464E96B5E3}"/>
              </a:ext>
            </a:extLst>
          </p:cNvPr>
          <p:cNvSpPr/>
          <p:nvPr/>
        </p:nvSpPr>
        <p:spPr>
          <a:xfrm>
            <a:off x="4247964" y="5618658"/>
            <a:ext cx="648072" cy="636448"/>
          </a:xfrm>
          <a:prstGeom prst="mathMultiply">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5922258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0DE5B1-BBC0-AA4E-918F-1ADB65FEE6C4}"/>
              </a:ext>
            </a:extLst>
          </p:cNvPr>
          <p:cNvSpPr>
            <a:spLocks noGrp="1"/>
          </p:cNvSpPr>
          <p:nvPr>
            <p:ph type="title"/>
          </p:nvPr>
        </p:nvSpPr>
        <p:spPr/>
        <p:txBody>
          <a:bodyPr/>
          <a:lstStyle/>
          <a:p>
            <a:r>
              <a:rPr kumimoji="1" lang="en-US" altLang="ja-JP" dirty="0"/>
              <a:t>IoT</a:t>
            </a:r>
            <a:r>
              <a:rPr kumimoji="1" lang="ja-JP" altLang="en-US"/>
              <a:t>のビジネス戦略</a:t>
            </a:r>
          </a:p>
        </p:txBody>
      </p:sp>
      <p:sp>
        <p:nvSpPr>
          <p:cNvPr id="3" name="スライド番号プレースホルダー 2">
            <a:extLst>
              <a:ext uri="{FF2B5EF4-FFF2-40B4-BE49-F238E27FC236}">
                <a16:creationId xmlns:a16="http://schemas.microsoft.com/office/drawing/2014/main" id="{96C928C9-0523-9B47-A059-D60603FA7FBA}"/>
              </a:ext>
            </a:extLst>
          </p:cNvPr>
          <p:cNvSpPr>
            <a:spLocks noGrp="1"/>
          </p:cNvSpPr>
          <p:nvPr>
            <p:ph type="sldNum" sz="quarter" idx="12"/>
          </p:nvPr>
        </p:nvSpPr>
        <p:spPr/>
        <p:txBody>
          <a:bodyPr/>
          <a:lstStyle/>
          <a:p>
            <a:fld id="{8FF8CC5D-A65D-5946-99B5-645367A967AD}" type="slidenum">
              <a:rPr kumimoji="1" lang="ja-JP" altLang="en-US" smtClean="0"/>
              <a:t>31</a:t>
            </a:fld>
            <a:endParaRPr kumimoji="1" lang="ja-JP" altLang="en-US"/>
          </a:p>
        </p:txBody>
      </p:sp>
      <p:sp>
        <p:nvSpPr>
          <p:cNvPr id="4" name="正方形/長方形 3">
            <a:extLst>
              <a:ext uri="{FF2B5EF4-FFF2-40B4-BE49-F238E27FC236}">
                <a16:creationId xmlns:a16="http://schemas.microsoft.com/office/drawing/2014/main" id="{92A55CAC-7D10-2B4B-8777-A5F304C36665}"/>
              </a:ext>
            </a:extLst>
          </p:cNvPr>
          <p:cNvSpPr/>
          <p:nvPr/>
        </p:nvSpPr>
        <p:spPr>
          <a:xfrm>
            <a:off x="680558" y="853547"/>
            <a:ext cx="7776864" cy="1963936"/>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E4941AD5-45D1-DA45-ABFF-E6142F599DEC}"/>
              </a:ext>
            </a:extLst>
          </p:cNvPr>
          <p:cNvSpPr/>
          <p:nvPr/>
        </p:nvSpPr>
        <p:spPr>
          <a:xfrm>
            <a:off x="689089" y="4925685"/>
            <a:ext cx="7776864" cy="1440160"/>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BE26D074-1AA1-C74A-B954-78033C72EBA9}"/>
              </a:ext>
            </a:extLst>
          </p:cNvPr>
          <p:cNvSpPr/>
          <p:nvPr/>
        </p:nvSpPr>
        <p:spPr>
          <a:xfrm>
            <a:off x="689089" y="3170898"/>
            <a:ext cx="3810903" cy="144016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665DCFF4-B4E8-6A47-9F6F-BF29B22AB139}"/>
              </a:ext>
            </a:extLst>
          </p:cNvPr>
          <p:cNvSpPr/>
          <p:nvPr/>
        </p:nvSpPr>
        <p:spPr>
          <a:xfrm>
            <a:off x="4646519" y="3170898"/>
            <a:ext cx="3810903" cy="1440160"/>
          </a:xfrm>
          <a:prstGeom prst="rect">
            <a:avLst/>
          </a:prstGeom>
          <a:solidFill>
            <a:schemeClr val="bg2">
              <a:lumMod val="9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87D26940-4766-EB44-A169-AA354075BAC4}"/>
              </a:ext>
            </a:extLst>
          </p:cNvPr>
          <p:cNvSpPr/>
          <p:nvPr/>
        </p:nvSpPr>
        <p:spPr>
          <a:xfrm>
            <a:off x="899592" y="3272820"/>
            <a:ext cx="3384376" cy="773648"/>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魅力的な</a:t>
            </a:r>
            <a:endParaRPr kumimoji="1" lang="en-US" altLang="ja-JP" sz="20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2000">
                <a:solidFill>
                  <a:srgbClr val="FFFFFF"/>
                </a:solidFill>
                <a:latin typeface="Meiryo" panose="020B0604030504040204" pitchFamily="34" charset="-128"/>
                <a:ea typeface="Meiryo" panose="020B0604030504040204" pitchFamily="34" charset="-128"/>
                <a:cs typeface="ＭＳ Ｐゴシック"/>
              </a:rPr>
              <a:t>サービスやコンテンツ</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テキスト ボックス 9">
            <a:extLst>
              <a:ext uri="{FF2B5EF4-FFF2-40B4-BE49-F238E27FC236}">
                <a16:creationId xmlns:a16="http://schemas.microsoft.com/office/drawing/2014/main" id="{BFDA62A8-3BDC-FE4E-B20B-241F5C3180E2}"/>
              </a:ext>
            </a:extLst>
          </p:cNvPr>
          <p:cNvSpPr txBox="1"/>
          <p:nvPr/>
        </p:nvSpPr>
        <p:spPr>
          <a:xfrm>
            <a:off x="1810957" y="4165659"/>
            <a:ext cx="1720343" cy="400110"/>
          </a:xfrm>
          <a:prstGeom prst="rect">
            <a:avLst/>
          </a:prstGeom>
          <a:noFill/>
        </p:spPr>
        <p:txBody>
          <a:bodyPr wrap="none" rtlCol="0">
            <a:spAutoFit/>
          </a:bodyPr>
          <a:lstStyle/>
          <a:p>
            <a:pPr algn="ctr"/>
            <a:r>
              <a:rPr kumimoji="1" lang="ja-JP" altLang="en-US" sz="2000">
                <a:solidFill>
                  <a:srgbClr val="7030A0"/>
                </a:solidFill>
                <a:latin typeface="Meiryo" panose="020B0604030504040204" pitchFamily="34" charset="-128"/>
                <a:ea typeface="Meiryo" panose="020B0604030504040204" pitchFamily="34" charset="-128"/>
              </a:rPr>
              <a:t>優れた</a:t>
            </a:r>
            <a:r>
              <a:rPr kumimoji="1" lang="en-US" altLang="ja-JP" sz="2000" dirty="0">
                <a:solidFill>
                  <a:srgbClr val="7030A0"/>
                </a:solidFill>
                <a:latin typeface="Meiryo" panose="020B0604030504040204" pitchFamily="34" charset="-128"/>
                <a:ea typeface="Meiryo" panose="020B0604030504040204" pitchFamily="34" charset="-128"/>
              </a:rPr>
              <a:t>UI</a:t>
            </a:r>
            <a:r>
              <a:rPr lang="en-US" altLang="ja-JP" sz="2000" dirty="0">
                <a:solidFill>
                  <a:srgbClr val="7030A0"/>
                </a:solidFill>
                <a:latin typeface="Meiryo" panose="020B0604030504040204" pitchFamily="34" charset="-128"/>
                <a:ea typeface="Meiryo" panose="020B0604030504040204" pitchFamily="34" charset="-128"/>
              </a:rPr>
              <a:t>/</a:t>
            </a:r>
            <a:r>
              <a:rPr kumimoji="1" lang="en-US" altLang="ja-JP" sz="2000" dirty="0">
                <a:solidFill>
                  <a:srgbClr val="7030A0"/>
                </a:solidFill>
                <a:latin typeface="Meiryo" panose="020B0604030504040204" pitchFamily="34" charset="-128"/>
                <a:ea typeface="Meiryo" panose="020B0604030504040204" pitchFamily="34" charset="-128"/>
              </a:rPr>
              <a:t>UX</a:t>
            </a:r>
            <a:endParaRPr kumimoji="1" lang="ja-JP" altLang="en-US" sz="2000">
              <a:solidFill>
                <a:srgbClr val="7030A0"/>
              </a:solidFill>
              <a:latin typeface="Meiryo" panose="020B0604030504040204" pitchFamily="34" charset="-128"/>
              <a:ea typeface="Meiryo" panose="020B0604030504040204" pitchFamily="34" charset="-128"/>
            </a:endParaRPr>
          </a:p>
        </p:txBody>
      </p:sp>
      <p:sp>
        <p:nvSpPr>
          <p:cNvPr id="11" name="正方形/長方形 10">
            <a:extLst>
              <a:ext uri="{FF2B5EF4-FFF2-40B4-BE49-F238E27FC236}">
                <a16:creationId xmlns:a16="http://schemas.microsoft.com/office/drawing/2014/main" id="{FC0246DC-F758-F248-A1EE-24B3B537C13B}"/>
              </a:ext>
            </a:extLst>
          </p:cNvPr>
          <p:cNvSpPr/>
          <p:nvPr/>
        </p:nvSpPr>
        <p:spPr>
          <a:xfrm>
            <a:off x="896707" y="5109352"/>
            <a:ext cx="7344566" cy="72836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利用者の増大</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テキスト ボックス 12">
            <a:extLst>
              <a:ext uri="{FF2B5EF4-FFF2-40B4-BE49-F238E27FC236}">
                <a16:creationId xmlns:a16="http://schemas.microsoft.com/office/drawing/2014/main" id="{2A847619-07BB-DF4E-8080-3DB82F4D9DD3}"/>
              </a:ext>
            </a:extLst>
          </p:cNvPr>
          <p:cNvSpPr txBox="1"/>
          <p:nvPr/>
        </p:nvSpPr>
        <p:spPr>
          <a:xfrm>
            <a:off x="2561584" y="5965735"/>
            <a:ext cx="4031873" cy="400110"/>
          </a:xfrm>
          <a:prstGeom prst="rect">
            <a:avLst/>
          </a:prstGeom>
          <a:noFill/>
        </p:spPr>
        <p:txBody>
          <a:bodyPr wrap="none" rtlCol="0">
            <a:spAutoFit/>
          </a:bodyPr>
          <a:lstStyle/>
          <a:p>
            <a:pPr algn="ctr"/>
            <a:r>
              <a:rPr kumimoji="1" lang="ja-JP" altLang="en-US" sz="2000">
                <a:solidFill>
                  <a:schemeClr val="accent3">
                    <a:lumMod val="75000"/>
                  </a:schemeClr>
                </a:solidFill>
                <a:latin typeface="Meiryo" panose="020B0604030504040204" pitchFamily="34" charset="-128"/>
                <a:ea typeface="Meiryo" panose="020B0604030504040204" pitchFamily="34" charset="-128"/>
              </a:rPr>
              <a:t>利用範囲の拡大や利用頻度の増大</a:t>
            </a:r>
          </a:p>
        </p:txBody>
      </p:sp>
      <p:sp>
        <p:nvSpPr>
          <p:cNvPr id="14" name="正方形/長方形 13">
            <a:extLst>
              <a:ext uri="{FF2B5EF4-FFF2-40B4-BE49-F238E27FC236}">
                <a16:creationId xmlns:a16="http://schemas.microsoft.com/office/drawing/2014/main" id="{265DFC7F-A6D2-C040-9F2B-D4F3F0779B9B}"/>
              </a:ext>
            </a:extLst>
          </p:cNvPr>
          <p:cNvSpPr/>
          <p:nvPr/>
        </p:nvSpPr>
        <p:spPr>
          <a:xfrm>
            <a:off x="4856897" y="3272516"/>
            <a:ext cx="3384376" cy="77364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分析・解釈</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 name="テキスト ボックス 14">
            <a:extLst>
              <a:ext uri="{FF2B5EF4-FFF2-40B4-BE49-F238E27FC236}">
                <a16:creationId xmlns:a16="http://schemas.microsoft.com/office/drawing/2014/main" id="{BE4A8B67-95CF-1643-AEBD-E5A0357F3066}"/>
              </a:ext>
            </a:extLst>
          </p:cNvPr>
          <p:cNvSpPr txBox="1"/>
          <p:nvPr/>
        </p:nvSpPr>
        <p:spPr>
          <a:xfrm>
            <a:off x="5380566" y="4147782"/>
            <a:ext cx="2492990" cy="400110"/>
          </a:xfrm>
          <a:prstGeom prst="rect">
            <a:avLst/>
          </a:prstGeom>
          <a:noFill/>
        </p:spPr>
        <p:txBody>
          <a:bodyPr wrap="none" rtlCol="0">
            <a:spAutoFit/>
          </a:bodyPr>
          <a:lstStyle/>
          <a:p>
            <a:pPr algn="ctr"/>
            <a:r>
              <a:rPr kumimoji="1" lang="ja-JP" altLang="en-US" sz="2000">
                <a:solidFill>
                  <a:schemeClr val="accent2">
                    <a:lumMod val="75000"/>
                  </a:schemeClr>
                </a:solidFill>
                <a:latin typeface="Meiryo" panose="020B0604030504040204" pitchFamily="34" charset="-128"/>
                <a:ea typeface="Meiryo" panose="020B0604030504040204" pitchFamily="34" charset="-128"/>
              </a:rPr>
              <a:t>ビッグデータの収集</a:t>
            </a:r>
          </a:p>
        </p:txBody>
      </p:sp>
      <p:sp>
        <p:nvSpPr>
          <p:cNvPr id="16" name="正方形/長方形 15">
            <a:extLst>
              <a:ext uri="{FF2B5EF4-FFF2-40B4-BE49-F238E27FC236}">
                <a16:creationId xmlns:a16="http://schemas.microsoft.com/office/drawing/2014/main" id="{85C4092B-58C9-FD4B-919F-AD8D24FD6AEA}"/>
              </a:ext>
            </a:extLst>
          </p:cNvPr>
          <p:cNvSpPr/>
          <p:nvPr/>
        </p:nvSpPr>
        <p:spPr>
          <a:xfrm>
            <a:off x="2875359" y="1895345"/>
            <a:ext cx="3387261" cy="81665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戦術的最適化</a:t>
            </a:r>
            <a:endParaRPr kumimoji="1" lang="en-US" altLang="ja-JP" sz="20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パーソナライズ・レコメンドなど</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正方形/長方形 17">
            <a:extLst>
              <a:ext uri="{FF2B5EF4-FFF2-40B4-BE49-F238E27FC236}">
                <a16:creationId xmlns:a16="http://schemas.microsoft.com/office/drawing/2014/main" id="{13E04528-D54E-CB47-88B2-49182727F1D3}"/>
              </a:ext>
            </a:extLst>
          </p:cNvPr>
          <p:cNvSpPr/>
          <p:nvPr/>
        </p:nvSpPr>
        <p:spPr>
          <a:xfrm>
            <a:off x="905925" y="1002821"/>
            <a:ext cx="7343190" cy="81665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戦略的最適化</a:t>
            </a:r>
            <a:endParaRPr kumimoji="1" lang="en-US" altLang="ja-JP" sz="20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ビジネス開発・システム開発など</a:t>
            </a:r>
            <a:endParaRPr lang="en-US" altLang="ja-JP"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0" name="下矢印 19">
            <a:extLst>
              <a:ext uri="{FF2B5EF4-FFF2-40B4-BE49-F238E27FC236}">
                <a16:creationId xmlns:a16="http://schemas.microsoft.com/office/drawing/2014/main" id="{A0371CFD-81BF-574D-BECE-4558118BC44B}"/>
              </a:ext>
            </a:extLst>
          </p:cNvPr>
          <p:cNvSpPr/>
          <p:nvPr/>
        </p:nvSpPr>
        <p:spPr>
          <a:xfrm>
            <a:off x="1786742" y="1556792"/>
            <a:ext cx="648072" cy="1614106"/>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下矢印 20">
            <a:extLst>
              <a:ext uri="{FF2B5EF4-FFF2-40B4-BE49-F238E27FC236}">
                <a16:creationId xmlns:a16="http://schemas.microsoft.com/office/drawing/2014/main" id="{774ED914-13B3-CD4B-987B-705973EB697A}"/>
              </a:ext>
            </a:extLst>
          </p:cNvPr>
          <p:cNvSpPr/>
          <p:nvPr/>
        </p:nvSpPr>
        <p:spPr>
          <a:xfrm rot="10800000">
            <a:off x="6627061" y="1549004"/>
            <a:ext cx="648072" cy="1614106"/>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下矢印 21">
            <a:extLst>
              <a:ext uri="{FF2B5EF4-FFF2-40B4-BE49-F238E27FC236}">
                <a16:creationId xmlns:a16="http://schemas.microsoft.com/office/drawing/2014/main" id="{58552AD6-0099-184E-9951-7AEFF883043A}"/>
              </a:ext>
            </a:extLst>
          </p:cNvPr>
          <p:cNvSpPr/>
          <p:nvPr/>
        </p:nvSpPr>
        <p:spPr>
          <a:xfrm>
            <a:off x="3207264" y="2583624"/>
            <a:ext cx="648072" cy="584758"/>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下矢印 22">
            <a:extLst>
              <a:ext uri="{FF2B5EF4-FFF2-40B4-BE49-F238E27FC236}">
                <a16:creationId xmlns:a16="http://schemas.microsoft.com/office/drawing/2014/main" id="{F863BF63-6C9B-5E48-87DE-F6AF4774978F}"/>
              </a:ext>
            </a:extLst>
          </p:cNvPr>
          <p:cNvSpPr/>
          <p:nvPr/>
        </p:nvSpPr>
        <p:spPr>
          <a:xfrm rot="10800000">
            <a:off x="5206539" y="2583624"/>
            <a:ext cx="648072" cy="584758"/>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下矢印 23">
            <a:extLst>
              <a:ext uri="{FF2B5EF4-FFF2-40B4-BE49-F238E27FC236}">
                <a16:creationId xmlns:a16="http://schemas.microsoft.com/office/drawing/2014/main" id="{80007ED8-54F8-D646-986B-AE0361929BBC}"/>
              </a:ext>
            </a:extLst>
          </p:cNvPr>
          <p:cNvSpPr/>
          <p:nvPr/>
        </p:nvSpPr>
        <p:spPr>
          <a:xfrm>
            <a:off x="2305221" y="4547892"/>
            <a:ext cx="648072" cy="561460"/>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下矢印 24">
            <a:extLst>
              <a:ext uri="{FF2B5EF4-FFF2-40B4-BE49-F238E27FC236}">
                <a16:creationId xmlns:a16="http://schemas.microsoft.com/office/drawing/2014/main" id="{EABD5407-619C-B14D-974B-7FD2C7210AE1}"/>
              </a:ext>
            </a:extLst>
          </p:cNvPr>
          <p:cNvSpPr/>
          <p:nvPr/>
        </p:nvSpPr>
        <p:spPr>
          <a:xfrm rot="10800000">
            <a:off x="6225049" y="4513995"/>
            <a:ext cx="648072" cy="561460"/>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6138990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a:solidFill>
                  <a:srgbClr val="FFFFFF"/>
                </a:solidFill>
                <a:effectLst/>
                <a:latin typeface="Arial"/>
                <a:ea typeface="HGP創英角ｺﾞｼｯｸUB" pitchFamily="50" charset="-128"/>
                <a:cs typeface="Arial"/>
              </a:rPr>
              <a:t>IoT</a:t>
            </a:r>
            <a:r>
              <a:rPr lang="ja-JP" altLang="en-US" sz="2400">
                <a:solidFill>
                  <a:srgbClr val="FFFFFF"/>
                </a:solidFill>
                <a:effectLst/>
                <a:latin typeface="Arial"/>
                <a:ea typeface="HGP創英角ｺﾞｼｯｸUB" pitchFamily="50" charset="-128"/>
                <a:cs typeface="Arial"/>
              </a:rPr>
              <a:t>と通信</a:t>
            </a:r>
            <a:r>
              <a:rPr lang="ja-JP" altLang="en-US" sz="2400">
                <a:solidFill>
                  <a:srgbClr val="FFFFFF"/>
                </a:solidFill>
                <a:latin typeface="Arial"/>
                <a:ea typeface="HGP創英角ｺﾞｼｯｸUB" pitchFamily="50" charset="-128"/>
                <a:cs typeface="Arial"/>
              </a:rPr>
              <a:t>／</a:t>
            </a:r>
            <a:r>
              <a:rPr lang="en-US" altLang="ja-JP" sz="2400" dirty="0">
                <a:solidFill>
                  <a:srgbClr val="FFFFFF"/>
                </a:solidFill>
                <a:latin typeface="Arial"/>
                <a:ea typeface="HGP創英角ｺﾞｼｯｸUB" pitchFamily="50" charset="-128"/>
                <a:cs typeface="Arial"/>
              </a:rPr>
              <a:t>5G</a:t>
            </a:r>
            <a:endParaRPr lang="en-US" altLang="ja-JP" sz="2400" dirty="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5" name="図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7112006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LPWA(Low Power Wide Area)</a:t>
            </a:r>
            <a:r>
              <a:rPr lang="ja-JP" altLang="en-US" dirty="0"/>
              <a:t>ネットワークとは</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33</a:t>
            </a:fld>
            <a:endParaRPr kumimoji="1" lang="ja-JP" altLang="en-US"/>
          </a:p>
        </p:txBody>
      </p:sp>
      <p:sp>
        <p:nvSpPr>
          <p:cNvPr id="4" name="正方形/長方形 3"/>
          <p:cNvSpPr/>
          <p:nvPr/>
        </p:nvSpPr>
        <p:spPr>
          <a:xfrm>
            <a:off x="5004048" y="1484784"/>
            <a:ext cx="3240360" cy="4608512"/>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4800" dirty="0">
                <a:solidFill>
                  <a:srgbClr val="FFFFFF"/>
                </a:solidFill>
                <a:latin typeface="Meiryo" charset="-128"/>
                <a:ea typeface="Meiryo" charset="-128"/>
                <a:cs typeface="Meiryo" charset="-128"/>
              </a:rPr>
              <a:t>低　速</a:t>
            </a:r>
            <a:endParaRPr lang="en-US" altLang="ja-JP" sz="4800" dirty="0">
              <a:solidFill>
                <a:srgbClr val="FFFFFF"/>
              </a:solidFill>
              <a:latin typeface="Meiryo" charset="-128"/>
              <a:ea typeface="Meiryo" charset="-128"/>
              <a:cs typeface="Meiryo" charset="-128"/>
            </a:endParaRPr>
          </a:p>
          <a:p>
            <a:pPr algn="ctr"/>
            <a:r>
              <a:rPr kumimoji="1" lang="ja-JP" altLang="en-US" dirty="0">
                <a:solidFill>
                  <a:srgbClr val="FFFFFF"/>
                </a:solidFill>
                <a:latin typeface="Meiryo" charset="-128"/>
                <a:ea typeface="Meiryo" charset="-128"/>
                <a:cs typeface="Meiryo" charset="-128"/>
              </a:rPr>
              <a:t>最大数十キロ</a:t>
            </a:r>
            <a:r>
              <a:rPr kumimoji="1" lang="en-US" altLang="ja-JP" dirty="0">
                <a:solidFill>
                  <a:srgbClr val="FFFFFF"/>
                </a:solidFill>
                <a:latin typeface="Meiryo" charset="-128"/>
                <a:ea typeface="Meiryo" charset="-128"/>
                <a:cs typeface="Meiryo" charset="-128"/>
              </a:rPr>
              <a:t>bps</a:t>
            </a:r>
            <a:endParaRPr kumimoji="1" lang="ja-JP" altLang="en-US" dirty="0">
              <a:solidFill>
                <a:srgbClr val="FFFFFF"/>
              </a:solidFill>
              <a:latin typeface="Meiryo" charset="-128"/>
              <a:ea typeface="Meiryo" charset="-128"/>
              <a:cs typeface="Meiryo" charset="-128"/>
            </a:endParaRPr>
          </a:p>
        </p:txBody>
      </p:sp>
      <p:sp>
        <p:nvSpPr>
          <p:cNvPr id="5" name="正方形/長方形 4"/>
          <p:cNvSpPr/>
          <p:nvPr/>
        </p:nvSpPr>
        <p:spPr>
          <a:xfrm>
            <a:off x="899592" y="1484784"/>
            <a:ext cx="3240360" cy="144016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dirty="0">
                <a:solidFill>
                  <a:srgbClr val="FFFFFF"/>
                </a:solidFill>
                <a:latin typeface="Meiryo" charset="-128"/>
                <a:ea typeface="Meiryo" charset="-128"/>
                <a:cs typeface="Meiryo" charset="-128"/>
              </a:rPr>
              <a:t>低消費電力</a:t>
            </a:r>
            <a:endParaRPr kumimoji="1" lang="en-US" altLang="ja-JP" sz="32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規定の電池容量で数ヶ月から数年使用可</a:t>
            </a:r>
            <a:endParaRPr kumimoji="1" lang="ja-JP" altLang="en-US" sz="1200" dirty="0">
              <a:solidFill>
                <a:srgbClr val="FFFFFF"/>
              </a:solidFill>
              <a:latin typeface="Meiryo" charset="-128"/>
              <a:ea typeface="Meiryo" charset="-128"/>
              <a:cs typeface="Meiryo" charset="-128"/>
            </a:endParaRPr>
          </a:p>
        </p:txBody>
      </p:sp>
      <p:sp>
        <p:nvSpPr>
          <p:cNvPr id="6" name="正方形/長方形 5"/>
          <p:cNvSpPr/>
          <p:nvPr/>
        </p:nvSpPr>
        <p:spPr>
          <a:xfrm>
            <a:off x="899592" y="3068960"/>
            <a:ext cx="3240360" cy="144016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dirty="0">
                <a:solidFill>
                  <a:srgbClr val="FFFFFF"/>
                </a:solidFill>
                <a:latin typeface="Meiryo" charset="-128"/>
                <a:ea typeface="Meiryo" charset="-128"/>
                <a:cs typeface="Meiryo" charset="-128"/>
              </a:rPr>
              <a:t>広域通信</a:t>
            </a:r>
            <a:endParaRPr kumimoji="1" lang="en-US" altLang="ja-JP" sz="32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基地局から数キロから数十キロをカバー</a:t>
            </a:r>
            <a:endParaRPr kumimoji="1" lang="ja-JP" altLang="en-US" sz="1200" dirty="0">
              <a:solidFill>
                <a:srgbClr val="FFFFFF"/>
              </a:solidFill>
              <a:latin typeface="Meiryo" charset="-128"/>
              <a:ea typeface="Meiryo" charset="-128"/>
              <a:cs typeface="Meiryo" charset="-128"/>
            </a:endParaRPr>
          </a:p>
        </p:txBody>
      </p:sp>
      <p:sp>
        <p:nvSpPr>
          <p:cNvPr id="7" name="正方形/長方形 6"/>
          <p:cNvSpPr/>
          <p:nvPr/>
        </p:nvSpPr>
        <p:spPr>
          <a:xfrm>
            <a:off x="899592" y="4653136"/>
            <a:ext cx="3240360" cy="144016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dirty="0">
                <a:solidFill>
                  <a:srgbClr val="FFFFFF"/>
                </a:solidFill>
                <a:latin typeface="Meiryo" charset="-128"/>
                <a:ea typeface="Meiryo" charset="-128"/>
                <a:cs typeface="Meiryo" charset="-128"/>
              </a:rPr>
              <a:t>低コスト</a:t>
            </a:r>
            <a:endParaRPr kumimoji="1" lang="en-US" altLang="ja-JP" sz="3200" dirty="0">
              <a:solidFill>
                <a:srgbClr val="FFFFFF"/>
              </a:solidFill>
              <a:latin typeface="Meiryo" charset="-128"/>
              <a:ea typeface="Meiryo" charset="-128"/>
              <a:cs typeface="Meiryo" charset="-128"/>
            </a:endParaRPr>
          </a:p>
          <a:p>
            <a:pPr algn="ctr"/>
            <a:r>
              <a:rPr lang="en-US" altLang="ja-JP" sz="1200" dirty="0">
                <a:solidFill>
                  <a:srgbClr val="FFFFFF"/>
                </a:solidFill>
                <a:latin typeface="Meiryo" charset="-128"/>
                <a:ea typeface="Meiryo" charset="-128"/>
                <a:cs typeface="Meiryo" charset="-128"/>
              </a:rPr>
              <a:t>@10</a:t>
            </a:r>
            <a:r>
              <a:rPr lang="ja-JP" altLang="en-US" sz="1200" dirty="0">
                <a:solidFill>
                  <a:srgbClr val="FFFFFF"/>
                </a:solidFill>
                <a:latin typeface="Meiryo" charset="-128"/>
                <a:ea typeface="Meiryo" charset="-128"/>
                <a:cs typeface="Meiryo" charset="-128"/>
              </a:rPr>
              <a:t>円</a:t>
            </a:r>
            <a:r>
              <a:rPr lang="en-US" altLang="ja-JP" sz="1200" dirty="0">
                <a:solidFill>
                  <a:srgbClr val="FFFFFF"/>
                </a:solidFill>
                <a:latin typeface="Meiryo" charset="-128"/>
                <a:ea typeface="Meiryo" charset="-128"/>
                <a:cs typeface="Meiryo" charset="-128"/>
              </a:rPr>
              <a:t>/</a:t>
            </a:r>
            <a:r>
              <a:rPr lang="ja-JP" altLang="en-US" sz="1200" dirty="0">
                <a:solidFill>
                  <a:srgbClr val="FFFFFF"/>
                </a:solidFill>
                <a:latin typeface="Meiryo" charset="-128"/>
                <a:ea typeface="Meiryo" charset="-128"/>
                <a:cs typeface="Meiryo" charset="-128"/>
              </a:rPr>
              <a:t>月程度からの使用料</a:t>
            </a:r>
            <a:endParaRPr kumimoji="1" lang="ja-JP" altLang="en-US" sz="1200" dirty="0">
              <a:solidFill>
                <a:srgbClr val="FFFFFF"/>
              </a:solidFill>
              <a:latin typeface="Meiryo" charset="-128"/>
              <a:ea typeface="Meiryo" charset="-128"/>
              <a:cs typeface="Meiryo" charset="-128"/>
            </a:endParaRPr>
          </a:p>
        </p:txBody>
      </p:sp>
      <p:sp>
        <p:nvSpPr>
          <p:cNvPr id="8" name="左右矢印 7"/>
          <p:cNvSpPr/>
          <p:nvPr/>
        </p:nvSpPr>
        <p:spPr>
          <a:xfrm>
            <a:off x="4031940" y="1871401"/>
            <a:ext cx="1080120" cy="666925"/>
          </a:xfrm>
          <a:prstGeom prst="leftRight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C000"/>
              </a:solidFill>
              <a:latin typeface="ＭＳ Ｐゴシック"/>
              <a:ea typeface="ＭＳ Ｐゴシック"/>
              <a:cs typeface="ＭＳ Ｐゴシック"/>
            </a:endParaRPr>
          </a:p>
        </p:txBody>
      </p:sp>
      <p:sp>
        <p:nvSpPr>
          <p:cNvPr id="9" name="左右矢印 8"/>
          <p:cNvSpPr/>
          <p:nvPr/>
        </p:nvSpPr>
        <p:spPr>
          <a:xfrm>
            <a:off x="4031940" y="3455577"/>
            <a:ext cx="1080120" cy="666925"/>
          </a:xfrm>
          <a:prstGeom prst="leftRight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C000"/>
              </a:solidFill>
              <a:latin typeface="ＭＳ Ｐゴシック"/>
              <a:ea typeface="ＭＳ Ｐゴシック"/>
              <a:cs typeface="ＭＳ Ｐゴシック"/>
            </a:endParaRPr>
          </a:p>
        </p:txBody>
      </p:sp>
      <p:sp>
        <p:nvSpPr>
          <p:cNvPr id="10" name="左右矢印 9"/>
          <p:cNvSpPr/>
          <p:nvPr/>
        </p:nvSpPr>
        <p:spPr>
          <a:xfrm>
            <a:off x="3965679" y="5039753"/>
            <a:ext cx="1080120" cy="666925"/>
          </a:xfrm>
          <a:prstGeom prst="leftRight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C000"/>
              </a:solidFill>
              <a:latin typeface="ＭＳ Ｐゴシック"/>
              <a:ea typeface="ＭＳ Ｐゴシック"/>
              <a:cs typeface="ＭＳ Ｐゴシック"/>
            </a:endParaRPr>
          </a:p>
        </p:txBody>
      </p:sp>
      <p:sp>
        <p:nvSpPr>
          <p:cNvPr id="11" name="テキスト ボックス 10"/>
          <p:cNvSpPr txBox="1"/>
          <p:nvPr/>
        </p:nvSpPr>
        <p:spPr>
          <a:xfrm>
            <a:off x="2068366" y="1005370"/>
            <a:ext cx="902811" cy="523220"/>
          </a:xfrm>
          <a:prstGeom prst="rect">
            <a:avLst/>
          </a:prstGeom>
          <a:noFill/>
        </p:spPr>
        <p:txBody>
          <a:bodyPr wrap="none" rtlCol="0">
            <a:spAutoFit/>
          </a:bodyPr>
          <a:lstStyle/>
          <a:p>
            <a:pPr algn="ctr"/>
            <a:r>
              <a:rPr kumimoji="1" lang="ja-JP" altLang="en-US" sz="2800" dirty="0">
                <a:solidFill>
                  <a:srgbClr val="0070C0"/>
                </a:solidFill>
                <a:latin typeface="Meiryo" charset="-128"/>
                <a:ea typeface="Meiryo" charset="-128"/>
                <a:cs typeface="Meiryo" charset="-128"/>
              </a:rPr>
              <a:t>利点</a:t>
            </a:r>
          </a:p>
        </p:txBody>
      </p:sp>
      <p:sp>
        <p:nvSpPr>
          <p:cNvPr id="12" name="テキスト ボックス 11"/>
          <p:cNvSpPr txBox="1"/>
          <p:nvPr/>
        </p:nvSpPr>
        <p:spPr>
          <a:xfrm>
            <a:off x="6172822" y="1003575"/>
            <a:ext cx="902811" cy="523220"/>
          </a:xfrm>
          <a:prstGeom prst="rect">
            <a:avLst/>
          </a:prstGeom>
          <a:noFill/>
        </p:spPr>
        <p:txBody>
          <a:bodyPr wrap="none" rtlCol="0">
            <a:spAutoFit/>
          </a:bodyPr>
          <a:lstStyle/>
          <a:p>
            <a:pPr algn="ctr"/>
            <a:r>
              <a:rPr kumimoji="1" lang="ja-JP" altLang="en-US" sz="2800" dirty="0">
                <a:solidFill>
                  <a:srgbClr val="C00000"/>
                </a:solidFill>
                <a:latin typeface="Meiryo" charset="-128"/>
                <a:ea typeface="Meiryo" charset="-128"/>
                <a:cs typeface="Meiryo" charset="-128"/>
              </a:rPr>
              <a:t>制約</a:t>
            </a:r>
          </a:p>
        </p:txBody>
      </p:sp>
    </p:spTree>
    <p:extLst>
      <p:ext uri="{BB962C8B-B14F-4D97-AF65-F5344CB8AC3E}">
        <p14:creationId xmlns:p14="http://schemas.microsoft.com/office/powerpoint/2010/main" val="36741719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161143E-F9CA-1046-94B6-E471E1CFED2C}"/>
              </a:ext>
            </a:extLst>
          </p:cNvPr>
          <p:cNvSpPr>
            <a:spLocks noGrp="1"/>
          </p:cNvSpPr>
          <p:nvPr>
            <p:ph type="title"/>
          </p:nvPr>
        </p:nvSpPr>
        <p:spPr/>
        <p:txBody>
          <a:bodyPr/>
          <a:lstStyle/>
          <a:p>
            <a:r>
              <a:rPr kumimoji="1" lang="en-US" altLang="ja-JP" dirty="0" err="1"/>
              <a:t>IoT</a:t>
            </a:r>
            <a:r>
              <a:rPr kumimoji="1" lang="ja-JP" altLang="en-US" dirty="0"/>
              <a:t>通信：</a:t>
            </a:r>
            <a:r>
              <a:rPr kumimoji="1" lang="en-US" altLang="ja-JP" dirty="0"/>
              <a:t>LPWA</a:t>
            </a:r>
            <a:r>
              <a:rPr kumimoji="1" lang="ja-JP" altLang="en-US" dirty="0"/>
              <a:t>と他の通信方式の比較</a:t>
            </a:r>
          </a:p>
        </p:txBody>
      </p:sp>
      <p:sp>
        <p:nvSpPr>
          <p:cNvPr id="3" name="スライド番号プレースホルダー 2">
            <a:extLst>
              <a:ext uri="{FF2B5EF4-FFF2-40B4-BE49-F238E27FC236}">
                <a16:creationId xmlns:a16="http://schemas.microsoft.com/office/drawing/2014/main" id="{298136DF-C726-2D49-8137-6C30E404B158}"/>
              </a:ext>
            </a:extLst>
          </p:cNvPr>
          <p:cNvSpPr>
            <a:spLocks noGrp="1"/>
          </p:cNvSpPr>
          <p:nvPr>
            <p:ph type="sldNum" sz="quarter" idx="12"/>
          </p:nvPr>
        </p:nvSpPr>
        <p:spPr/>
        <p:txBody>
          <a:bodyPr/>
          <a:lstStyle/>
          <a:p>
            <a:fld id="{8FF8CC5D-A65D-5946-99B5-645367A967AD}" type="slidenum">
              <a:rPr kumimoji="1" lang="ja-JP" altLang="en-US" smtClean="0"/>
              <a:t>34</a:t>
            </a:fld>
            <a:endParaRPr kumimoji="1" lang="ja-JP" altLang="en-US"/>
          </a:p>
        </p:txBody>
      </p:sp>
      <p:pic>
        <p:nvPicPr>
          <p:cNvPr id="5" name="図 4">
            <a:extLst>
              <a:ext uri="{FF2B5EF4-FFF2-40B4-BE49-F238E27FC236}">
                <a16:creationId xmlns:a16="http://schemas.microsoft.com/office/drawing/2014/main" id="{0A30CF48-1C53-4D4F-992C-8ED2CD91B560}"/>
              </a:ext>
            </a:extLst>
          </p:cNvPr>
          <p:cNvPicPr>
            <a:picLocks noChangeAspect="1"/>
          </p:cNvPicPr>
          <p:nvPr/>
        </p:nvPicPr>
        <p:blipFill>
          <a:blip r:embed="rId2"/>
          <a:stretch>
            <a:fillRect/>
          </a:stretch>
        </p:blipFill>
        <p:spPr>
          <a:xfrm>
            <a:off x="0" y="1481361"/>
            <a:ext cx="9144000" cy="3895278"/>
          </a:xfrm>
          <a:prstGeom prst="rect">
            <a:avLst/>
          </a:prstGeom>
        </p:spPr>
      </p:pic>
      <p:sp>
        <p:nvSpPr>
          <p:cNvPr id="6" name="テキスト ボックス 5">
            <a:extLst>
              <a:ext uri="{FF2B5EF4-FFF2-40B4-BE49-F238E27FC236}">
                <a16:creationId xmlns:a16="http://schemas.microsoft.com/office/drawing/2014/main" id="{C5C3E95C-6BCE-8A44-93A3-349B8CA97B1C}"/>
              </a:ext>
            </a:extLst>
          </p:cNvPr>
          <p:cNvSpPr txBox="1"/>
          <p:nvPr/>
        </p:nvSpPr>
        <p:spPr>
          <a:xfrm>
            <a:off x="2812266" y="1628800"/>
            <a:ext cx="1737592" cy="369332"/>
          </a:xfrm>
          <a:prstGeom prst="rect">
            <a:avLst/>
          </a:prstGeom>
          <a:noFill/>
        </p:spPr>
        <p:txBody>
          <a:bodyPr wrap="none" rtlCol="0">
            <a:spAutoFit/>
          </a:bodyPr>
          <a:lstStyle/>
          <a:p>
            <a:r>
              <a:rPr lang="ja-JP" altLang="en-US" dirty="0">
                <a:solidFill>
                  <a:schemeClr val="accent2">
                    <a:lumMod val="75000"/>
                  </a:schemeClr>
                </a:solidFill>
                <a:latin typeface="Meiryo" panose="020B0604030504040204" pitchFamily="34" charset="-128"/>
                <a:ea typeface="Meiryo" panose="020B0604030504040204" pitchFamily="34" charset="-128"/>
              </a:rPr>
              <a:t>現行の</a:t>
            </a:r>
            <a:r>
              <a:rPr lang="en-US" altLang="ja-JP" dirty="0">
                <a:solidFill>
                  <a:schemeClr val="accent2">
                    <a:lumMod val="75000"/>
                  </a:schemeClr>
                </a:solidFill>
                <a:latin typeface="Meiryo" panose="020B0604030504040204" pitchFamily="34" charset="-128"/>
                <a:ea typeface="Meiryo" panose="020B0604030504040204" pitchFamily="34" charset="-128"/>
              </a:rPr>
              <a:t>LTE</a:t>
            </a:r>
            <a:r>
              <a:rPr lang="ja-JP" altLang="en-US" dirty="0">
                <a:solidFill>
                  <a:schemeClr val="accent2">
                    <a:lumMod val="75000"/>
                  </a:schemeClr>
                </a:solidFill>
                <a:latin typeface="Meiryo" panose="020B0604030504040204" pitchFamily="34" charset="-128"/>
                <a:ea typeface="Meiryo" panose="020B0604030504040204" pitchFamily="34" charset="-128"/>
              </a:rPr>
              <a:t>方式</a:t>
            </a:r>
            <a:endParaRPr kumimoji="1" lang="en-US" altLang="ja-JP" dirty="0">
              <a:solidFill>
                <a:schemeClr val="accent2">
                  <a:lumMod val="7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9117559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LPWA(Low Power Wide Area)</a:t>
            </a:r>
            <a:r>
              <a:rPr lang="ja-JP" altLang="en-US" dirty="0"/>
              <a:t>ネットワークの位置付け</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35</a:t>
            </a:fld>
            <a:endParaRPr kumimoji="1" lang="ja-JP" altLang="en-US"/>
          </a:p>
        </p:txBody>
      </p:sp>
      <p:sp>
        <p:nvSpPr>
          <p:cNvPr id="4" name="正方形/長方形 3"/>
          <p:cNvSpPr/>
          <p:nvPr/>
        </p:nvSpPr>
        <p:spPr>
          <a:xfrm>
            <a:off x="575556" y="1061042"/>
            <a:ext cx="7992888" cy="5184576"/>
          </a:xfrm>
          <a:prstGeom prst="rect">
            <a:avLst/>
          </a:prstGeom>
          <a:solidFill>
            <a:srgbClr val="F4F4D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622800" y="4437112"/>
            <a:ext cx="2581048" cy="1728192"/>
          </a:xfrm>
          <a:prstGeom prst="rect">
            <a:avLst/>
          </a:prstGeom>
          <a:solidFill>
            <a:srgbClr val="00B0F0">
              <a:alpha val="6509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3200" dirty="0">
                <a:solidFill>
                  <a:srgbClr val="FFFFFF"/>
                </a:solidFill>
                <a:latin typeface="Meiryo" charset="-128"/>
                <a:ea typeface="Meiryo" charset="-128"/>
                <a:cs typeface="Meiryo" charset="-128"/>
              </a:rPr>
              <a:t>SIGFOX</a:t>
            </a:r>
          </a:p>
          <a:p>
            <a:pPr algn="ctr"/>
            <a:endParaRPr lang="en-US" altLang="ja-JP" sz="1400" dirty="0">
              <a:solidFill>
                <a:srgbClr val="FFFFFF"/>
              </a:solidFill>
              <a:latin typeface="Meiryo" charset="-128"/>
              <a:ea typeface="Meiryo" charset="-128"/>
              <a:cs typeface="Meiryo" charset="-128"/>
            </a:endParaRPr>
          </a:p>
          <a:p>
            <a:pPr marL="493713" indent="-177800">
              <a:buFont typeface="Wingdings" charset="2"/>
              <a:buChar char="Ø"/>
            </a:pPr>
            <a:r>
              <a:rPr lang="ja-JP" altLang="en-US" sz="1400" dirty="0">
                <a:solidFill>
                  <a:srgbClr val="FFFFFF"/>
                </a:solidFill>
                <a:latin typeface="Meiryo" charset="-128"/>
                <a:ea typeface="Meiryo" charset="-128"/>
                <a:cs typeface="Meiryo" charset="-128"/>
              </a:rPr>
              <a:t>上り：</a:t>
            </a:r>
            <a:r>
              <a:rPr lang="en-US" altLang="ja-JP" sz="1400" dirty="0">
                <a:solidFill>
                  <a:srgbClr val="FFFFFF"/>
                </a:solidFill>
                <a:latin typeface="Meiryo" charset="-128"/>
                <a:ea typeface="Meiryo" charset="-128"/>
                <a:cs typeface="Meiryo" charset="-128"/>
              </a:rPr>
              <a:t>100bps</a:t>
            </a:r>
          </a:p>
          <a:p>
            <a:pPr marL="493713" indent="-177800">
              <a:buFont typeface="Wingdings" charset="2"/>
              <a:buChar char="Ø"/>
            </a:pPr>
            <a:r>
              <a:rPr kumimoji="1" lang="ja-JP" altLang="en-US" sz="1400" dirty="0">
                <a:solidFill>
                  <a:srgbClr val="FFFFFF"/>
                </a:solidFill>
                <a:latin typeface="Meiryo" charset="-128"/>
                <a:ea typeface="Meiryo" charset="-128"/>
                <a:cs typeface="Meiryo" charset="-128"/>
              </a:rPr>
              <a:t>下り：</a:t>
            </a:r>
            <a:r>
              <a:rPr lang="en-US" altLang="ja-JP" sz="1400" dirty="0">
                <a:solidFill>
                  <a:srgbClr val="FFFFFF"/>
                </a:solidFill>
                <a:latin typeface="Meiryo" charset="-128"/>
                <a:ea typeface="Meiryo" charset="-128"/>
                <a:cs typeface="Meiryo" charset="-128"/>
              </a:rPr>
              <a:t>600bps</a:t>
            </a:r>
          </a:p>
          <a:p>
            <a:pPr marL="493713" indent="-177800">
              <a:buFont typeface="Wingdings" charset="2"/>
              <a:buChar char="Ø"/>
            </a:pPr>
            <a:r>
              <a:rPr kumimoji="1" lang="ja-JP" altLang="en-US" sz="1400" dirty="0">
                <a:solidFill>
                  <a:srgbClr val="FFFFFF"/>
                </a:solidFill>
                <a:latin typeface="Meiryo" charset="-128"/>
                <a:ea typeface="Meiryo" charset="-128"/>
                <a:cs typeface="Meiryo" charset="-128"/>
              </a:rPr>
              <a:t>料金：</a:t>
            </a:r>
            <a:r>
              <a:rPr kumimoji="1" lang="en-US" altLang="ja-JP" sz="1400" dirty="0">
                <a:solidFill>
                  <a:srgbClr val="FFFFFF"/>
                </a:solidFill>
                <a:latin typeface="Meiryo" charset="-128"/>
                <a:ea typeface="Meiryo" charset="-128"/>
                <a:cs typeface="Meiryo" charset="-128"/>
              </a:rPr>
              <a:t>100</a:t>
            </a:r>
            <a:r>
              <a:rPr kumimoji="1" lang="ja-JP" altLang="en-US" sz="1400" dirty="0">
                <a:solidFill>
                  <a:srgbClr val="FFFFFF"/>
                </a:solidFill>
                <a:latin typeface="Meiryo" charset="-128"/>
                <a:ea typeface="Meiryo" charset="-128"/>
                <a:cs typeface="Meiryo" charset="-128"/>
              </a:rPr>
              <a:t>円</a:t>
            </a:r>
            <a:r>
              <a:rPr kumimoji="1" lang="en-US" altLang="ja-JP" sz="1400" dirty="0">
                <a:solidFill>
                  <a:srgbClr val="FFFFFF"/>
                </a:solidFill>
                <a:latin typeface="Meiryo" charset="-128"/>
                <a:ea typeface="Meiryo" charset="-128"/>
                <a:cs typeface="Meiryo" charset="-128"/>
              </a:rPr>
              <a:t>〜/</a:t>
            </a:r>
            <a:r>
              <a:rPr kumimoji="1" lang="ja-JP" altLang="en-US" sz="1400" dirty="0">
                <a:solidFill>
                  <a:srgbClr val="FFFFFF"/>
                </a:solidFill>
                <a:latin typeface="Meiryo" charset="-128"/>
                <a:ea typeface="Meiryo" charset="-128"/>
                <a:cs typeface="Meiryo" charset="-128"/>
              </a:rPr>
              <a:t>年</a:t>
            </a:r>
          </a:p>
        </p:txBody>
      </p:sp>
      <p:sp>
        <p:nvSpPr>
          <p:cNvPr id="7" name="正方形/長方形 6"/>
          <p:cNvSpPr/>
          <p:nvPr/>
        </p:nvSpPr>
        <p:spPr>
          <a:xfrm>
            <a:off x="3281476" y="2820256"/>
            <a:ext cx="2581048" cy="1728192"/>
          </a:xfrm>
          <a:prstGeom prst="rect">
            <a:avLst/>
          </a:prstGeom>
          <a:solidFill>
            <a:srgbClr val="0070C0">
              <a:alpha val="6509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3200" dirty="0" err="1">
                <a:solidFill>
                  <a:srgbClr val="FFFFFF"/>
                </a:solidFill>
                <a:latin typeface="Meiryo" charset="-128"/>
                <a:ea typeface="Meiryo" charset="-128"/>
                <a:cs typeface="Meiryo" charset="-128"/>
              </a:rPr>
              <a:t>LoRaWAN</a:t>
            </a:r>
            <a:endParaRPr kumimoji="1" lang="en-US" altLang="ja-JP" sz="3200" dirty="0">
              <a:solidFill>
                <a:srgbClr val="FFFFFF"/>
              </a:solidFill>
              <a:latin typeface="Meiryo" charset="-128"/>
              <a:ea typeface="Meiryo" charset="-128"/>
              <a:cs typeface="Meiryo" charset="-128"/>
            </a:endParaRPr>
          </a:p>
          <a:p>
            <a:pPr algn="ctr"/>
            <a:endParaRPr lang="en-US" altLang="ja-JP" sz="1400" dirty="0">
              <a:solidFill>
                <a:srgbClr val="FFFFFF"/>
              </a:solidFill>
              <a:latin typeface="Meiryo" charset="-128"/>
              <a:ea typeface="Meiryo" charset="-128"/>
              <a:cs typeface="Meiryo" charset="-128"/>
            </a:endParaRPr>
          </a:p>
          <a:p>
            <a:pPr marL="493713" indent="-177800">
              <a:buFont typeface="Wingdings" charset="2"/>
              <a:buChar char="Ø"/>
            </a:pPr>
            <a:r>
              <a:rPr lang="ja-JP" altLang="en-US" sz="1400" dirty="0">
                <a:solidFill>
                  <a:srgbClr val="FFFFFF"/>
                </a:solidFill>
                <a:latin typeface="Meiryo" charset="-128"/>
                <a:ea typeface="Meiryo" charset="-128"/>
                <a:cs typeface="Meiryo" charset="-128"/>
              </a:rPr>
              <a:t>上り：</a:t>
            </a:r>
            <a:r>
              <a:rPr lang="en-US" altLang="ja-JP" sz="1400" dirty="0">
                <a:solidFill>
                  <a:srgbClr val="FFFFFF"/>
                </a:solidFill>
                <a:latin typeface="Meiryo" charset="-128"/>
                <a:ea typeface="Meiryo" charset="-128"/>
                <a:cs typeface="Meiryo" charset="-128"/>
              </a:rPr>
              <a:t>3kbps</a:t>
            </a:r>
          </a:p>
          <a:p>
            <a:pPr marL="493713" indent="-177800">
              <a:buFont typeface="Wingdings" charset="2"/>
              <a:buChar char="Ø"/>
            </a:pPr>
            <a:r>
              <a:rPr kumimoji="1" lang="ja-JP" altLang="en-US" sz="1400" dirty="0">
                <a:solidFill>
                  <a:srgbClr val="FFFFFF"/>
                </a:solidFill>
                <a:latin typeface="Meiryo" charset="-128"/>
                <a:ea typeface="Meiryo" charset="-128"/>
                <a:cs typeface="Meiryo" charset="-128"/>
              </a:rPr>
              <a:t>下り：</a:t>
            </a:r>
            <a:r>
              <a:rPr lang="en-US" altLang="ja-JP" sz="1400" dirty="0">
                <a:solidFill>
                  <a:srgbClr val="FFFFFF"/>
                </a:solidFill>
                <a:latin typeface="Meiryo" charset="-128"/>
                <a:ea typeface="Meiryo" charset="-128"/>
                <a:cs typeface="Meiryo" charset="-128"/>
              </a:rPr>
              <a:t>3kbps</a:t>
            </a:r>
          </a:p>
          <a:p>
            <a:pPr marL="493713" indent="-177800">
              <a:buFont typeface="Wingdings" charset="2"/>
              <a:buChar char="Ø"/>
            </a:pPr>
            <a:r>
              <a:rPr kumimoji="1" lang="ja-JP" altLang="en-US" sz="1400" dirty="0">
                <a:solidFill>
                  <a:srgbClr val="FFFFFF"/>
                </a:solidFill>
                <a:latin typeface="Meiryo" charset="-128"/>
                <a:ea typeface="Meiryo" charset="-128"/>
                <a:cs typeface="Meiryo" charset="-128"/>
              </a:rPr>
              <a:t>料金：</a:t>
            </a:r>
            <a:r>
              <a:rPr kumimoji="1" lang="en-US" altLang="ja-JP" sz="1400" dirty="0">
                <a:solidFill>
                  <a:srgbClr val="FFFFFF"/>
                </a:solidFill>
                <a:latin typeface="Meiryo" charset="-128"/>
                <a:ea typeface="Meiryo" charset="-128"/>
                <a:cs typeface="Meiryo" charset="-128"/>
              </a:rPr>
              <a:t>360</a:t>
            </a:r>
            <a:r>
              <a:rPr kumimoji="1" lang="ja-JP" altLang="en-US" sz="1400" dirty="0">
                <a:solidFill>
                  <a:srgbClr val="FFFFFF"/>
                </a:solidFill>
                <a:latin typeface="Meiryo" charset="-128"/>
                <a:ea typeface="Meiryo" charset="-128"/>
                <a:cs typeface="Meiryo" charset="-128"/>
              </a:rPr>
              <a:t>円</a:t>
            </a:r>
            <a:r>
              <a:rPr kumimoji="1" lang="en-US" altLang="ja-JP" sz="1400" dirty="0">
                <a:solidFill>
                  <a:srgbClr val="FFFFFF"/>
                </a:solidFill>
                <a:latin typeface="Meiryo" charset="-128"/>
                <a:ea typeface="Meiryo" charset="-128"/>
                <a:cs typeface="Meiryo" charset="-128"/>
              </a:rPr>
              <a:t>〜/</a:t>
            </a:r>
            <a:r>
              <a:rPr kumimoji="1" lang="ja-JP" altLang="en-US" sz="1400" dirty="0">
                <a:solidFill>
                  <a:srgbClr val="FFFFFF"/>
                </a:solidFill>
                <a:latin typeface="Meiryo" charset="-128"/>
                <a:ea typeface="Meiryo" charset="-128"/>
                <a:cs typeface="Meiryo" charset="-128"/>
              </a:rPr>
              <a:t>年</a:t>
            </a:r>
          </a:p>
        </p:txBody>
      </p:sp>
      <p:sp>
        <p:nvSpPr>
          <p:cNvPr id="8" name="正方形/長方形 7"/>
          <p:cNvSpPr/>
          <p:nvPr/>
        </p:nvSpPr>
        <p:spPr>
          <a:xfrm>
            <a:off x="5924960" y="1196752"/>
            <a:ext cx="2581048" cy="1728192"/>
          </a:xfrm>
          <a:prstGeom prst="rect">
            <a:avLst/>
          </a:prstGeom>
          <a:solidFill>
            <a:srgbClr val="3366FF">
              <a:alpha val="6509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3200" dirty="0">
                <a:solidFill>
                  <a:srgbClr val="FFFFFF"/>
                </a:solidFill>
                <a:latin typeface="Meiryo" charset="-128"/>
                <a:ea typeface="Meiryo" charset="-128"/>
                <a:cs typeface="Meiryo" charset="-128"/>
              </a:rPr>
              <a:t>NB-</a:t>
            </a:r>
            <a:r>
              <a:rPr kumimoji="1" lang="en-US" altLang="ja-JP" sz="3200" dirty="0" err="1">
                <a:solidFill>
                  <a:srgbClr val="FFFFFF"/>
                </a:solidFill>
                <a:latin typeface="Meiryo" charset="-128"/>
                <a:ea typeface="Meiryo" charset="-128"/>
                <a:cs typeface="Meiryo" charset="-128"/>
              </a:rPr>
              <a:t>IoT</a:t>
            </a:r>
            <a:endParaRPr kumimoji="1" lang="en-US" altLang="ja-JP" sz="3200" dirty="0">
              <a:solidFill>
                <a:srgbClr val="FFFFFF"/>
              </a:solidFill>
              <a:latin typeface="Meiryo" charset="-128"/>
              <a:ea typeface="Meiryo" charset="-128"/>
              <a:cs typeface="Meiryo" charset="-128"/>
            </a:endParaRPr>
          </a:p>
          <a:p>
            <a:pPr algn="ctr"/>
            <a:endParaRPr lang="en-US" altLang="ja-JP" sz="1400" dirty="0">
              <a:solidFill>
                <a:srgbClr val="FFFFFF"/>
              </a:solidFill>
              <a:latin typeface="Meiryo" charset="-128"/>
              <a:ea typeface="Meiryo" charset="-128"/>
              <a:cs typeface="Meiryo" charset="-128"/>
            </a:endParaRPr>
          </a:p>
          <a:p>
            <a:pPr marL="493713" indent="-177800">
              <a:buFont typeface="Wingdings" charset="2"/>
              <a:buChar char="Ø"/>
            </a:pPr>
            <a:r>
              <a:rPr lang="ja-JP" altLang="en-US" sz="1400" dirty="0">
                <a:solidFill>
                  <a:srgbClr val="FFFFFF"/>
                </a:solidFill>
                <a:latin typeface="Meiryo" charset="-128"/>
                <a:ea typeface="Meiryo" charset="-128"/>
                <a:cs typeface="Meiryo" charset="-128"/>
              </a:rPr>
              <a:t>上り：</a:t>
            </a:r>
            <a:r>
              <a:rPr lang="en-US" altLang="ja-JP" sz="1400" dirty="0">
                <a:solidFill>
                  <a:srgbClr val="FFFFFF"/>
                </a:solidFill>
                <a:latin typeface="Meiryo" charset="-128"/>
                <a:ea typeface="Meiryo" charset="-128"/>
                <a:cs typeface="Meiryo" charset="-128"/>
              </a:rPr>
              <a:t>62kbps</a:t>
            </a:r>
          </a:p>
          <a:p>
            <a:pPr marL="493713" indent="-177800">
              <a:buFont typeface="Wingdings" charset="2"/>
              <a:buChar char="Ø"/>
            </a:pPr>
            <a:r>
              <a:rPr kumimoji="1" lang="ja-JP" altLang="en-US" sz="1400" dirty="0">
                <a:solidFill>
                  <a:srgbClr val="FFFFFF"/>
                </a:solidFill>
                <a:latin typeface="Meiryo" charset="-128"/>
                <a:ea typeface="Meiryo" charset="-128"/>
                <a:cs typeface="Meiryo" charset="-128"/>
              </a:rPr>
              <a:t>下り：</a:t>
            </a:r>
            <a:r>
              <a:rPr lang="en-US" altLang="ja-JP" sz="1400" dirty="0">
                <a:solidFill>
                  <a:srgbClr val="FFFFFF"/>
                </a:solidFill>
                <a:latin typeface="Meiryo" charset="-128"/>
                <a:ea typeface="Meiryo" charset="-128"/>
                <a:cs typeface="Meiryo" charset="-128"/>
              </a:rPr>
              <a:t>26kbps</a:t>
            </a:r>
          </a:p>
          <a:p>
            <a:pPr marL="493713" indent="-177800">
              <a:buFont typeface="Wingdings" charset="2"/>
              <a:buChar char="Ø"/>
            </a:pPr>
            <a:r>
              <a:rPr kumimoji="1" lang="ja-JP" altLang="en-US" sz="1400" dirty="0">
                <a:solidFill>
                  <a:srgbClr val="FFFFFF"/>
                </a:solidFill>
                <a:latin typeface="Meiryo" charset="-128"/>
                <a:ea typeface="Meiryo" charset="-128"/>
                <a:cs typeface="Meiryo" charset="-128"/>
              </a:rPr>
              <a:t>料金：未定</a:t>
            </a:r>
          </a:p>
        </p:txBody>
      </p:sp>
      <p:sp>
        <p:nvSpPr>
          <p:cNvPr id="9" name="上矢印 8"/>
          <p:cNvSpPr/>
          <p:nvPr/>
        </p:nvSpPr>
        <p:spPr>
          <a:xfrm>
            <a:off x="748680" y="1127693"/>
            <a:ext cx="720080" cy="1077171"/>
          </a:xfrm>
          <a:prstGeom prst="upArrow">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lang="ja-JP" altLang="en-US" sz="1200">
                <a:solidFill>
                  <a:srgbClr val="FFFFFF"/>
                </a:solidFill>
                <a:latin typeface="MS PGothic" charset="-128"/>
                <a:ea typeface="MS PGothic" charset="-128"/>
                <a:cs typeface="MS PGothic" charset="-128"/>
              </a:rPr>
              <a:t>通信</a:t>
            </a:r>
            <a:r>
              <a:rPr lang="ja-JP" altLang="en-US" sz="1200" dirty="0">
                <a:solidFill>
                  <a:srgbClr val="FFFFFF"/>
                </a:solidFill>
                <a:latin typeface="MS PGothic" charset="-128"/>
                <a:ea typeface="MS PGothic" charset="-128"/>
                <a:cs typeface="MS PGothic" charset="-128"/>
              </a:rPr>
              <a:t>料金</a:t>
            </a:r>
            <a:endParaRPr kumimoji="1" lang="en-US" altLang="ja-JP" sz="1200" dirty="0">
              <a:solidFill>
                <a:srgbClr val="FFFFFF"/>
              </a:solidFill>
              <a:latin typeface="MS PGothic" charset="-128"/>
              <a:ea typeface="MS PGothic" charset="-128"/>
              <a:cs typeface="MS PGothic" charset="-128"/>
            </a:endParaRPr>
          </a:p>
        </p:txBody>
      </p:sp>
      <p:sp>
        <p:nvSpPr>
          <p:cNvPr id="10" name="右矢印 9"/>
          <p:cNvSpPr/>
          <p:nvPr/>
        </p:nvSpPr>
        <p:spPr>
          <a:xfrm>
            <a:off x="7250641" y="5584564"/>
            <a:ext cx="1224136" cy="576064"/>
          </a:xfrm>
          <a:prstGeom prst="right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ＭＳ Ｐゴシック"/>
                <a:ea typeface="ＭＳ Ｐゴシック"/>
                <a:cs typeface="ＭＳ Ｐゴシック"/>
              </a:rPr>
              <a:t>回線速度</a:t>
            </a: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p:cNvSpPr/>
          <p:nvPr/>
        </p:nvSpPr>
        <p:spPr>
          <a:xfrm>
            <a:off x="4342828" y="6481022"/>
            <a:ext cx="4572000" cy="215444"/>
          </a:xfrm>
          <a:prstGeom prst="rect">
            <a:avLst/>
          </a:prstGeom>
        </p:spPr>
        <p:txBody>
          <a:bodyPr>
            <a:spAutoFit/>
          </a:bodyPr>
          <a:lstStyle/>
          <a:p>
            <a:pPr algn="r"/>
            <a:r>
              <a:rPr lang="ja-JP" altLang="en-US" sz="800"/>
              <a:t>http://businessnetwork.jp/Detail/tabid/65/artid/5106/Default.aspx</a:t>
            </a:r>
          </a:p>
        </p:txBody>
      </p:sp>
    </p:spTree>
    <p:extLst>
      <p:ext uri="{BB962C8B-B14F-4D97-AF65-F5344CB8AC3E}">
        <p14:creationId xmlns:p14="http://schemas.microsoft.com/office/powerpoint/2010/main" val="31896705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正方形/長方形 62"/>
          <p:cNvSpPr/>
          <p:nvPr/>
        </p:nvSpPr>
        <p:spPr>
          <a:xfrm>
            <a:off x="179512" y="3214537"/>
            <a:ext cx="8568952" cy="140190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p:cNvSpPr/>
          <p:nvPr/>
        </p:nvSpPr>
        <p:spPr>
          <a:xfrm>
            <a:off x="179512" y="4713031"/>
            <a:ext cx="8568952" cy="140190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正方形/長方形 61"/>
          <p:cNvSpPr/>
          <p:nvPr/>
        </p:nvSpPr>
        <p:spPr>
          <a:xfrm>
            <a:off x="179512" y="1704289"/>
            <a:ext cx="8568952" cy="140190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正方形/長方形 64"/>
          <p:cNvSpPr/>
          <p:nvPr/>
        </p:nvSpPr>
        <p:spPr>
          <a:xfrm>
            <a:off x="4772606" y="1124744"/>
            <a:ext cx="943603" cy="5040659"/>
          </a:xfrm>
          <a:prstGeom prst="rect">
            <a:avLst/>
          </a:prstGeom>
          <a:solidFill>
            <a:srgbClr val="FFFF00">
              <a:alpha val="2549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66" name="正方形/長方形 65"/>
          <p:cNvSpPr/>
          <p:nvPr/>
        </p:nvSpPr>
        <p:spPr>
          <a:xfrm>
            <a:off x="5773312" y="1132759"/>
            <a:ext cx="943603" cy="5040659"/>
          </a:xfrm>
          <a:prstGeom prst="rect">
            <a:avLst/>
          </a:prstGeom>
          <a:solidFill>
            <a:srgbClr val="FFFF00">
              <a:alpha val="2549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67" name="正方形/長方形 66"/>
          <p:cNvSpPr/>
          <p:nvPr/>
        </p:nvSpPr>
        <p:spPr>
          <a:xfrm>
            <a:off x="6775756" y="1124744"/>
            <a:ext cx="943603" cy="5040659"/>
          </a:xfrm>
          <a:prstGeom prst="rect">
            <a:avLst/>
          </a:prstGeom>
          <a:solidFill>
            <a:srgbClr val="FFFF00">
              <a:alpha val="2549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68" name="正方形/長方形 67"/>
          <p:cNvSpPr/>
          <p:nvPr/>
        </p:nvSpPr>
        <p:spPr>
          <a:xfrm>
            <a:off x="7762110" y="1132759"/>
            <a:ext cx="943603" cy="5040659"/>
          </a:xfrm>
          <a:prstGeom prst="rect">
            <a:avLst/>
          </a:prstGeom>
          <a:solidFill>
            <a:srgbClr val="FFFF00">
              <a:alpha val="2549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en-US" altLang="ja-JP" dirty="0"/>
              <a:t>LPWA</a:t>
            </a:r>
            <a:r>
              <a:rPr kumimoji="1" lang="ja-JP" altLang="en-US" dirty="0"/>
              <a:t>主要</a:t>
            </a:r>
            <a:r>
              <a:rPr kumimoji="1" lang="en-US" altLang="ja-JP" dirty="0"/>
              <a:t>3</a:t>
            </a:r>
            <a:r>
              <a:rPr kumimoji="1" lang="ja-JP" altLang="en-US" dirty="0"/>
              <a:t>方式の比較</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36</a:t>
            </a:fld>
            <a:endParaRPr kumimoji="1" lang="ja-JP" altLang="en-US"/>
          </a:p>
        </p:txBody>
      </p:sp>
      <p:sp>
        <p:nvSpPr>
          <p:cNvPr id="4" name="円/楕円 3"/>
          <p:cNvSpPr/>
          <p:nvPr/>
        </p:nvSpPr>
        <p:spPr>
          <a:xfrm>
            <a:off x="400303" y="1969268"/>
            <a:ext cx="216024" cy="215305"/>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 name="図 9"/>
          <p:cNvPicPr>
            <a:picLocks noChangeAspect="1"/>
          </p:cNvPicPr>
          <p:nvPr/>
        </p:nvPicPr>
        <p:blipFill>
          <a:blip r:embed="rId2"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rot="5400000">
            <a:off x="568204" y="2572809"/>
            <a:ext cx="368491" cy="335977"/>
          </a:xfrm>
          <a:prstGeom prst="rect">
            <a:avLst/>
          </a:prstGeom>
          <a:ln>
            <a:noFill/>
          </a:ln>
          <a:effectLst>
            <a:outerShdw blurRad="50800" dist="38100" dir="2700000" algn="tl" rotWithShape="0">
              <a:prstClr val="black">
                <a:alpha val="40000"/>
              </a:prstClr>
            </a:outerShdw>
          </a:effectLst>
        </p:spPr>
      </p:pic>
      <p:sp>
        <p:nvSpPr>
          <p:cNvPr id="11" name="円/楕円 10"/>
          <p:cNvSpPr/>
          <p:nvPr/>
        </p:nvSpPr>
        <p:spPr>
          <a:xfrm>
            <a:off x="400303" y="2633146"/>
            <a:ext cx="216024" cy="215305"/>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3" name="図 12"/>
          <p:cNvPicPr>
            <a:picLocks noChangeAspect="1"/>
          </p:cNvPicPr>
          <p:nvPr/>
        </p:nvPicPr>
        <p:blipFill>
          <a:blip r:embed="rId2"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rot="5400000">
            <a:off x="568203" y="1908931"/>
            <a:ext cx="368491" cy="335977"/>
          </a:xfrm>
          <a:prstGeom prst="rect">
            <a:avLst/>
          </a:prstGeom>
          <a:ln>
            <a:noFill/>
          </a:ln>
          <a:effectLst>
            <a:outerShdw blurRad="50800" dist="38100" dir="2700000" algn="tl" rotWithShape="0">
              <a:prstClr val="black">
                <a:alpha val="40000"/>
              </a:prstClr>
            </a:outerShdw>
          </a:effectLst>
        </p:spPr>
      </p:pic>
      <p:sp>
        <p:nvSpPr>
          <p:cNvPr id="14" name="円/楕円 13"/>
          <p:cNvSpPr/>
          <p:nvPr/>
        </p:nvSpPr>
        <p:spPr>
          <a:xfrm>
            <a:off x="400303" y="2299463"/>
            <a:ext cx="216024" cy="215305"/>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5" name="図 14"/>
          <p:cNvPicPr>
            <a:picLocks noChangeAspect="1"/>
          </p:cNvPicPr>
          <p:nvPr/>
        </p:nvPicPr>
        <p:blipFill>
          <a:blip r:embed="rId2"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rot="5400000">
            <a:off x="568203" y="2239126"/>
            <a:ext cx="368491" cy="335977"/>
          </a:xfrm>
          <a:prstGeom prst="rect">
            <a:avLst/>
          </a:prstGeom>
          <a:ln>
            <a:noFill/>
          </a:ln>
          <a:effectLst>
            <a:outerShdw blurRad="50800" dist="38100" dir="2700000" algn="tl" rotWithShape="0">
              <a:prstClr val="black">
                <a:alpha val="40000"/>
              </a:prstClr>
            </a:outerShdw>
          </a:effectLst>
        </p:spPr>
      </p:pic>
      <p:pic>
        <p:nvPicPr>
          <p:cNvPr id="16" name="図 15"/>
          <p:cNvPicPr>
            <a:picLocks noChangeAspect="1"/>
          </p:cNvPicPr>
          <p:nvPr/>
        </p:nvPicPr>
        <p:blipFill>
          <a:blip r:embed="rId3"/>
          <a:stretch>
            <a:fillRect/>
          </a:stretch>
        </p:blipFill>
        <p:spPr>
          <a:xfrm>
            <a:off x="1247963" y="2043574"/>
            <a:ext cx="631385" cy="720785"/>
          </a:xfrm>
          <a:prstGeom prst="rect">
            <a:avLst/>
          </a:prstGeom>
          <a:effectLst>
            <a:outerShdw blurRad="50800" dist="38100" dir="2700000" algn="tl" rotWithShape="0">
              <a:prstClr val="black">
                <a:alpha val="40000"/>
              </a:prstClr>
            </a:outerShdw>
          </a:effectLst>
        </p:spPr>
      </p:pic>
      <p:sp>
        <p:nvSpPr>
          <p:cNvPr id="17" name="円/楕円 16"/>
          <p:cNvSpPr/>
          <p:nvPr/>
        </p:nvSpPr>
        <p:spPr>
          <a:xfrm>
            <a:off x="395536" y="3466579"/>
            <a:ext cx="216024" cy="215305"/>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8" name="図 17"/>
          <p:cNvPicPr>
            <a:picLocks noChangeAspect="1"/>
          </p:cNvPicPr>
          <p:nvPr/>
        </p:nvPicPr>
        <p:blipFill>
          <a:blip r:embed="rId2"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rot="5400000">
            <a:off x="563437" y="4070120"/>
            <a:ext cx="368491" cy="335977"/>
          </a:xfrm>
          <a:prstGeom prst="rect">
            <a:avLst/>
          </a:prstGeom>
          <a:ln>
            <a:noFill/>
          </a:ln>
          <a:effectLst>
            <a:outerShdw blurRad="50800" dist="38100" dir="2700000" algn="tl" rotWithShape="0">
              <a:prstClr val="black">
                <a:alpha val="40000"/>
              </a:prstClr>
            </a:outerShdw>
          </a:effectLst>
        </p:spPr>
      </p:pic>
      <p:sp>
        <p:nvSpPr>
          <p:cNvPr id="19" name="円/楕円 18"/>
          <p:cNvSpPr/>
          <p:nvPr/>
        </p:nvSpPr>
        <p:spPr>
          <a:xfrm>
            <a:off x="395536" y="4130457"/>
            <a:ext cx="216024" cy="215305"/>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0" name="図 19"/>
          <p:cNvPicPr>
            <a:picLocks noChangeAspect="1"/>
          </p:cNvPicPr>
          <p:nvPr/>
        </p:nvPicPr>
        <p:blipFill>
          <a:blip r:embed="rId2"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rot="5400000">
            <a:off x="563436" y="3406242"/>
            <a:ext cx="368491" cy="335977"/>
          </a:xfrm>
          <a:prstGeom prst="rect">
            <a:avLst/>
          </a:prstGeom>
          <a:ln>
            <a:noFill/>
          </a:ln>
          <a:effectLst>
            <a:outerShdw blurRad="50800" dist="38100" dir="2700000" algn="tl" rotWithShape="0">
              <a:prstClr val="black">
                <a:alpha val="40000"/>
              </a:prstClr>
            </a:outerShdw>
          </a:effectLst>
        </p:spPr>
      </p:pic>
      <p:sp>
        <p:nvSpPr>
          <p:cNvPr id="21" name="円/楕円 20"/>
          <p:cNvSpPr/>
          <p:nvPr/>
        </p:nvSpPr>
        <p:spPr>
          <a:xfrm>
            <a:off x="395536" y="3796774"/>
            <a:ext cx="216024" cy="215305"/>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2" name="図 21"/>
          <p:cNvPicPr>
            <a:picLocks noChangeAspect="1"/>
          </p:cNvPicPr>
          <p:nvPr/>
        </p:nvPicPr>
        <p:blipFill>
          <a:blip r:embed="rId2"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rot="5400000">
            <a:off x="563436" y="3736437"/>
            <a:ext cx="368491" cy="335977"/>
          </a:xfrm>
          <a:prstGeom prst="rect">
            <a:avLst/>
          </a:prstGeom>
          <a:ln>
            <a:noFill/>
          </a:ln>
          <a:effectLst>
            <a:outerShdw blurRad="50800" dist="38100" dir="2700000" algn="tl" rotWithShape="0">
              <a:prstClr val="black">
                <a:alpha val="40000"/>
              </a:prstClr>
            </a:outerShdw>
          </a:effectLst>
        </p:spPr>
      </p:pic>
      <p:pic>
        <p:nvPicPr>
          <p:cNvPr id="23" name="図 22"/>
          <p:cNvPicPr>
            <a:picLocks noChangeAspect="1"/>
          </p:cNvPicPr>
          <p:nvPr/>
        </p:nvPicPr>
        <p:blipFill>
          <a:blip r:embed="rId4"/>
          <a:stretch>
            <a:fillRect/>
          </a:stretch>
        </p:blipFill>
        <p:spPr>
          <a:xfrm>
            <a:off x="1135288" y="3389985"/>
            <a:ext cx="460257" cy="506865"/>
          </a:xfrm>
          <a:prstGeom prst="rect">
            <a:avLst/>
          </a:prstGeom>
          <a:effectLst>
            <a:outerShdw blurRad="50800" dist="38100" dir="2700000" algn="tl" rotWithShape="0">
              <a:prstClr val="black">
                <a:alpha val="40000"/>
              </a:prstClr>
            </a:outerShdw>
          </a:effectLst>
        </p:spPr>
      </p:pic>
      <p:pic>
        <p:nvPicPr>
          <p:cNvPr id="24" name="図 23"/>
          <p:cNvPicPr>
            <a:picLocks noChangeAspect="1"/>
          </p:cNvPicPr>
          <p:nvPr/>
        </p:nvPicPr>
        <p:blipFill>
          <a:blip r:embed="rId4"/>
          <a:stretch>
            <a:fillRect/>
          </a:stretch>
        </p:blipFill>
        <p:spPr>
          <a:xfrm>
            <a:off x="1520187" y="3681884"/>
            <a:ext cx="460257" cy="506865"/>
          </a:xfrm>
          <a:prstGeom prst="rect">
            <a:avLst/>
          </a:prstGeom>
          <a:effectLst>
            <a:outerShdw blurRad="50800" dist="38100" dir="2700000" algn="tl" rotWithShape="0">
              <a:prstClr val="black">
                <a:alpha val="40000"/>
              </a:prstClr>
            </a:outerShdw>
          </a:effectLst>
        </p:spPr>
      </p:pic>
      <p:pic>
        <p:nvPicPr>
          <p:cNvPr id="25" name="図 24"/>
          <p:cNvPicPr>
            <a:picLocks noChangeAspect="1"/>
          </p:cNvPicPr>
          <p:nvPr/>
        </p:nvPicPr>
        <p:blipFill>
          <a:blip r:embed="rId4"/>
          <a:stretch>
            <a:fillRect/>
          </a:stretch>
        </p:blipFill>
        <p:spPr>
          <a:xfrm>
            <a:off x="1115616" y="3915489"/>
            <a:ext cx="460257" cy="506865"/>
          </a:xfrm>
          <a:prstGeom prst="rect">
            <a:avLst/>
          </a:prstGeom>
          <a:effectLst>
            <a:outerShdw blurRad="50800" dist="38100" dir="2700000" algn="tl" rotWithShape="0">
              <a:prstClr val="black">
                <a:alpha val="40000"/>
              </a:prstClr>
            </a:outerShdw>
          </a:effectLst>
        </p:spPr>
      </p:pic>
      <p:sp>
        <p:nvSpPr>
          <p:cNvPr id="27" name="円/楕円 26"/>
          <p:cNvSpPr/>
          <p:nvPr/>
        </p:nvSpPr>
        <p:spPr>
          <a:xfrm>
            <a:off x="415931" y="4968638"/>
            <a:ext cx="216024" cy="215305"/>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8" name="図 27"/>
          <p:cNvPicPr>
            <a:picLocks noChangeAspect="1"/>
          </p:cNvPicPr>
          <p:nvPr/>
        </p:nvPicPr>
        <p:blipFill>
          <a:blip r:embed="rId2"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rot="5400000">
            <a:off x="583832" y="5572179"/>
            <a:ext cx="368491" cy="335977"/>
          </a:xfrm>
          <a:prstGeom prst="rect">
            <a:avLst/>
          </a:prstGeom>
          <a:ln>
            <a:noFill/>
          </a:ln>
          <a:effectLst>
            <a:outerShdw blurRad="50800" dist="38100" dir="2700000" algn="tl" rotWithShape="0">
              <a:prstClr val="black">
                <a:alpha val="40000"/>
              </a:prstClr>
            </a:outerShdw>
          </a:effectLst>
        </p:spPr>
      </p:pic>
      <p:sp>
        <p:nvSpPr>
          <p:cNvPr id="29" name="円/楕円 28"/>
          <p:cNvSpPr/>
          <p:nvPr/>
        </p:nvSpPr>
        <p:spPr>
          <a:xfrm>
            <a:off x="415931" y="5632516"/>
            <a:ext cx="216024" cy="215305"/>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0" name="図 29"/>
          <p:cNvPicPr>
            <a:picLocks noChangeAspect="1"/>
          </p:cNvPicPr>
          <p:nvPr/>
        </p:nvPicPr>
        <p:blipFill>
          <a:blip r:embed="rId2"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rot="5400000">
            <a:off x="583831" y="4908301"/>
            <a:ext cx="368491" cy="335977"/>
          </a:xfrm>
          <a:prstGeom prst="rect">
            <a:avLst/>
          </a:prstGeom>
          <a:ln>
            <a:noFill/>
          </a:ln>
          <a:effectLst>
            <a:outerShdw blurRad="50800" dist="38100" dir="2700000" algn="tl" rotWithShape="0">
              <a:prstClr val="black">
                <a:alpha val="40000"/>
              </a:prstClr>
            </a:outerShdw>
          </a:effectLst>
        </p:spPr>
      </p:pic>
      <p:sp>
        <p:nvSpPr>
          <p:cNvPr id="31" name="円/楕円 30"/>
          <p:cNvSpPr/>
          <p:nvPr/>
        </p:nvSpPr>
        <p:spPr>
          <a:xfrm>
            <a:off x="415931" y="5298833"/>
            <a:ext cx="216024" cy="215305"/>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2" name="図 31"/>
          <p:cNvPicPr>
            <a:picLocks noChangeAspect="1"/>
          </p:cNvPicPr>
          <p:nvPr/>
        </p:nvPicPr>
        <p:blipFill>
          <a:blip r:embed="rId2"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rot="5400000">
            <a:off x="583831" y="5238496"/>
            <a:ext cx="368491" cy="335977"/>
          </a:xfrm>
          <a:prstGeom prst="rect">
            <a:avLst/>
          </a:prstGeom>
          <a:ln>
            <a:noFill/>
          </a:ln>
          <a:effectLst>
            <a:outerShdw blurRad="50800" dist="38100" dir="2700000" algn="tl" rotWithShape="0">
              <a:prstClr val="black">
                <a:alpha val="40000"/>
              </a:prstClr>
            </a:outerShdw>
          </a:effectLst>
        </p:spPr>
      </p:pic>
      <p:pic>
        <p:nvPicPr>
          <p:cNvPr id="33" name="図 32"/>
          <p:cNvPicPr>
            <a:picLocks noChangeAspect="1"/>
          </p:cNvPicPr>
          <p:nvPr/>
        </p:nvPicPr>
        <p:blipFill>
          <a:blip r:embed="rId5"/>
          <a:stretch>
            <a:fillRect/>
          </a:stretch>
        </p:blipFill>
        <p:spPr>
          <a:xfrm>
            <a:off x="1382392" y="5153051"/>
            <a:ext cx="386961" cy="506865"/>
          </a:xfrm>
          <a:prstGeom prst="rect">
            <a:avLst/>
          </a:prstGeom>
          <a:effectLst>
            <a:outerShdw blurRad="50800" dist="38100" dir="2700000" algn="tl" rotWithShape="0">
              <a:prstClr val="black">
                <a:alpha val="40000"/>
              </a:prstClr>
            </a:outerShdw>
          </a:effectLst>
        </p:spPr>
      </p:pic>
      <p:sp>
        <p:nvSpPr>
          <p:cNvPr id="35" name="テキスト ボックス 34"/>
          <p:cNvSpPr txBox="1"/>
          <p:nvPr/>
        </p:nvSpPr>
        <p:spPr>
          <a:xfrm>
            <a:off x="4777372" y="2171236"/>
            <a:ext cx="937099" cy="415498"/>
          </a:xfrm>
          <a:prstGeom prst="rect">
            <a:avLst/>
          </a:prstGeom>
          <a:noFill/>
        </p:spPr>
        <p:txBody>
          <a:bodyPr wrap="square" rtlCol="0">
            <a:spAutoFit/>
          </a:bodyPr>
          <a:lstStyle/>
          <a:p>
            <a:pPr algn="ctr"/>
            <a:r>
              <a:rPr kumimoji="1" lang="en-US" altLang="ja-JP" sz="1000" dirty="0">
                <a:solidFill>
                  <a:srgbClr val="0070C0"/>
                </a:solidFill>
                <a:latin typeface="Meiryo" charset="-128"/>
                <a:ea typeface="Meiryo" charset="-128"/>
                <a:cs typeface="Meiryo" charset="-128"/>
              </a:rPr>
              <a:t>920MHz</a:t>
            </a:r>
            <a:r>
              <a:rPr lang="ja-JP" altLang="en-US" sz="1000" dirty="0">
                <a:solidFill>
                  <a:srgbClr val="0070C0"/>
                </a:solidFill>
                <a:latin typeface="Meiryo" charset="-128"/>
                <a:ea typeface="Meiryo" charset="-128"/>
                <a:cs typeface="Meiryo" charset="-128"/>
              </a:rPr>
              <a:t>帯</a:t>
            </a:r>
            <a:endParaRPr lang="en-US" altLang="ja-JP" sz="1000" dirty="0">
              <a:solidFill>
                <a:srgbClr val="0070C0"/>
              </a:solidFill>
              <a:latin typeface="Meiryo" charset="-128"/>
              <a:ea typeface="Meiryo" charset="-128"/>
              <a:cs typeface="Meiryo" charset="-128"/>
            </a:endParaRPr>
          </a:p>
          <a:p>
            <a:pPr algn="ctr"/>
            <a:r>
              <a:rPr kumimoji="1" lang="en-US" altLang="ja-JP" sz="1000" dirty="0">
                <a:solidFill>
                  <a:srgbClr val="0070C0"/>
                </a:solidFill>
                <a:latin typeface="Meiryo" charset="-128"/>
                <a:ea typeface="Meiryo" charset="-128"/>
                <a:cs typeface="Meiryo" charset="-128"/>
              </a:rPr>
              <a:t>125kHz</a:t>
            </a:r>
            <a:endParaRPr kumimoji="1" lang="ja-JP" altLang="en-US" sz="1000" dirty="0">
              <a:solidFill>
                <a:srgbClr val="0070C0"/>
              </a:solidFill>
              <a:latin typeface="Meiryo" charset="-128"/>
              <a:ea typeface="Meiryo" charset="-128"/>
              <a:cs typeface="Meiryo" charset="-128"/>
            </a:endParaRPr>
          </a:p>
        </p:txBody>
      </p:sp>
      <p:pic>
        <p:nvPicPr>
          <p:cNvPr id="36" name="図 3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932010" y="3544032"/>
            <a:ext cx="720785" cy="720785"/>
          </a:xfrm>
          <a:prstGeom prst="rect">
            <a:avLst/>
          </a:prstGeom>
          <a:effectLst>
            <a:outerShdw blurRad="50800" dist="38100" dir="2700000" algn="tl" rotWithShape="0">
              <a:prstClr val="black">
                <a:alpha val="40000"/>
              </a:prstClr>
            </a:outerShdw>
          </a:effectLst>
        </p:spPr>
      </p:pic>
      <p:pic>
        <p:nvPicPr>
          <p:cNvPr id="37" name="図 3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932010" y="2043574"/>
            <a:ext cx="720785" cy="720785"/>
          </a:xfrm>
          <a:prstGeom prst="rect">
            <a:avLst/>
          </a:prstGeom>
          <a:effectLst>
            <a:outerShdw blurRad="50800" dist="38100" dir="2700000" algn="tl" rotWithShape="0">
              <a:prstClr val="black">
                <a:alpha val="40000"/>
              </a:prstClr>
            </a:outerShdw>
          </a:effectLst>
        </p:spPr>
      </p:pic>
      <p:pic>
        <p:nvPicPr>
          <p:cNvPr id="38" name="図 3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932009" y="5046090"/>
            <a:ext cx="720785" cy="720785"/>
          </a:xfrm>
          <a:prstGeom prst="rect">
            <a:avLst/>
          </a:prstGeom>
          <a:effectLst>
            <a:outerShdw blurRad="50800" dist="38100" dir="2700000" algn="tl" rotWithShape="0">
              <a:prstClr val="black">
                <a:alpha val="40000"/>
              </a:prstClr>
            </a:outerShdw>
          </a:effectLst>
        </p:spPr>
      </p:pic>
      <p:sp>
        <p:nvSpPr>
          <p:cNvPr id="39" name="角丸四角形 38"/>
          <p:cNvSpPr/>
          <p:nvPr/>
        </p:nvSpPr>
        <p:spPr>
          <a:xfrm>
            <a:off x="2312768" y="3671694"/>
            <a:ext cx="1440160" cy="457544"/>
          </a:xfrm>
          <a:prstGeom prst="roundRect">
            <a:avLst>
              <a:gd name="adj" fmla="val 5000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Meiryo" charset="-128"/>
                <a:ea typeface="Meiryo" charset="-128"/>
                <a:cs typeface="Meiryo" charset="-128"/>
              </a:rPr>
              <a:t>キャリア事業者</a:t>
            </a:r>
            <a:endParaRPr kumimoji="1" lang="en-US" altLang="ja-JP" sz="1050" dirty="0">
              <a:solidFill>
                <a:srgbClr val="FFFFFF"/>
              </a:solidFill>
              <a:latin typeface="Meiryo" charset="-128"/>
              <a:ea typeface="Meiryo" charset="-128"/>
              <a:cs typeface="Meiryo" charset="-128"/>
            </a:endParaRPr>
          </a:p>
          <a:p>
            <a:pPr algn="ctr"/>
            <a:r>
              <a:rPr kumimoji="1" lang="ja-JP" altLang="en-US" sz="1050" dirty="0">
                <a:solidFill>
                  <a:srgbClr val="FFFFFF"/>
                </a:solidFill>
                <a:latin typeface="Meiryo" charset="-128"/>
                <a:ea typeface="Meiryo" charset="-128"/>
                <a:cs typeface="Meiryo" charset="-128"/>
              </a:rPr>
              <a:t>の通信網</a:t>
            </a:r>
          </a:p>
        </p:txBody>
      </p:sp>
      <p:pic>
        <p:nvPicPr>
          <p:cNvPr id="41" name="図 40"/>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652920" y="4959257"/>
            <a:ext cx="830691" cy="830691"/>
          </a:xfrm>
          <a:prstGeom prst="rect">
            <a:avLst/>
          </a:prstGeom>
          <a:effectLst>
            <a:outerShdw blurRad="50800" dist="38100" dir="2700000" algn="tl" rotWithShape="0">
              <a:prstClr val="black">
                <a:alpha val="40000"/>
              </a:prstClr>
            </a:outerShdw>
          </a:effectLst>
        </p:spPr>
      </p:pic>
      <p:cxnSp>
        <p:nvCxnSpPr>
          <p:cNvPr id="43" name="直線コネクタ 42"/>
          <p:cNvCxnSpPr/>
          <p:nvPr/>
        </p:nvCxnSpPr>
        <p:spPr>
          <a:xfrm>
            <a:off x="1769353" y="5406482"/>
            <a:ext cx="1029567"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直線コネクタ 43"/>
          <p:cNvCxnSpPr/>
          <p:nvPr/>
        </p:nvCxnSpPr>
        <p:spPr>
          <a:xfrm>
            <a:off x="1750315" y="2556552"/>
            <a:ext cx="1029567"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直線コネクタ 44"/>
          <p:cNvCxnSpPr/>
          <p:nvPr/>
        </p:nvCxnSpPr>
        <p:spPr>
          <a:xfrm>
            <a:off x="1980444" y="3904424"/>
            <a:ext cx="33232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51" name="テキスト ボックス 50"/>
          <p:cNvSpPr txBox="1"/>
          <p:nvPr/>
        </p:nvSpPr>
        <p:spPr>
          <a:xfrm>
            <a:off x="4772605" y="3671694"/>
            <a:ext cx="949115" cy="400110"/>
          </a:xfrm>
          <a:prstGeom prst="rect">
            <a:avLst/>
          </a:prstGeom>
          <a:noFill/>
        </p:spPr>
        <p:txBody>
          <a:bodyPr wrap="square" rtlCol="0">
            <a:spAutoFit/>
          </a:bodyPr>
          <a:lstStyle/>
          <a:p>
            <a:pPr algn="ctr"/>
            <a:r>
              <a:rPr kumimoji="1" lang="en-US" altLang="ja-JP" sz="1000" dirty="0">
                <a:solidFill>
                  <a:srgbClr val="0070C0"/>
                </a:solidFill>
                <a:latin typeface="Meiryo" charset="-128"/>
                <a:ea typeface="Meiryo" charset="-128"/>
                <a:cs typeface="Meiryo" charset="-128"/>
              </a:rPr>
              <a:t>LTE</a:t>
            </a:r>
            <a:r>
              <a:rPr kumimoji="1" lang="ja-JP" altLang="en-US" sz="1000" dirty="0">
                <a:solidFill>
                  <a:srgbClr val="0070C0"/>
                </a:solidFill>
                <a:latin typeface="Meiryo" charset="-128"/>
                <a:ea typeface="Meiryo" charset="-128"/>
                <a:cs typeface="Meiryo" charset="-128"/>
              </a:rPr>
              <a:t>と同帯域</a:t>
            </a:r>
            <a:endParaRPr kumimoji="1" lang="en-US" altLang="ja-JP" sz="1000" dirty="0">
              <a:solidFill>
                <a:srgbClr val="0070C0"/>
              </a:solidFill>
              <a:latin typeface="Meiryo" charset="-128"/>
              <a:ea typeface="Meiryo" charset="-128"/>
              <a:cs typeface="Meiryo" charset="-128"/>
            </a:endParaRPr>
          </a:p>
          <a:p>
            <a:pPr algn="ctr"/>
            <a:r>
              <a:rPr lang="en-US" altLang="ja-JP" sz="1000" dirty="0">
                <a:solidFill>
                  <a:srgbClr val="0070C0"/>
                </a:solidFill>
                <a:latin typeface="Meiryo" charset="-128"/>
                <a:ea typeface="Meiryo" charset="-128"/>
                <a:cs typeface="Meiryo" charset="-128"/>
              </a:rPr>
              <a:t>200kHz</a:t>
            </a:r>
            <a:endParaRPr kumimoji="1" lang="ja-JP" altLang="en-US" sz="1000" dirty="0">
              <a:solidFill>
                <a:srgbClr val="0070C0"/>
              </a:solidFill>
              <a:latin typeface="Meiryo" charset="-128"/>
              <a:ea typeface="Meiryo" charset="-128"/>
              <a:cs typeface="Meiryo" charset="-128"/>
            </a:endParaRPr>
          </a:p>
        </p:txBody>
      </p:sp>
      <p:sp>
        <p:nvSpPr>
          <p:cNvPr id="52" name="テキスト ボックス 51"/>
          <p:cNvSpPr txBox="1"/>
          <p:nvPr/>
        </p:nvSpPr>
        <p:spPr>
          <a:xfrm>
            <a:off x="4788233" y="5175232"/>
            <a:ext cx="933487" cy="415498"/>
          </a:xfrm>
          <a:prstGeom prst="rect">
            <a:avLst/>
          </a:prstGeom>
          <a:noFill/>
        </p:spPr>
        <p:txBody>
          <a:bodyPr wrap="square" rtlCol="0">
            <a:spAutoFit/>
          </a:bodyPr>
          <a:lstStyle/>
          <a:p>
            <a:pPr algn="ctr"/>
            <a:r>
              <a:rPr kumimoji="1" lang="en-US" altLang="ja-JP" sz="1000" dirty="0">
                <a:solidFill>
                  <a:srgbClr val="0070C0"/>
                </a:solidFill>
                <a:latin typeface="Meiryo" charset="-128"/>
                <a:ea typeface="Meiryo" charset="-128"/>
                <a:cs typeface="Meiryo" charset="-128"/>
              </a:rPr>
              <a:t>920MHz</a:t>
            </a:r>
            <a:r>
              <a:rPr lang="ja-JP" altLang="en-US" sz="1000" dirty="0">
                <a:solidFill>
                  <a:srgbClr val="0070C0"/>
                </a:solidFill>
                <a:latin typeface="Meiryo" charset="-128"/>
                <a:ea typeface="Meiryo" charset="-128"/>
                <a:cs typeface="Meiryo" charset="-128"/>
              </a:rPr>
              <a:t>帯</a:t>
            </a:r>
            <a:endParaRPr lang="en-US" altLang="ja-JP" sz="1000" dirty="0">
              <a:solidFill>
                <a:srgbClr val="0070C0"/>
              </a:solidFill>
              <a:latin typeface="Meiryo" charset="-128"/>
              <a:ea typeface="Meiryo" charset="-128"/>
              <a:cs typeface="Meiryo" charset="-128"/>
            </a:endParaRPr>
          </a:p>
          <a:p>
            <a:pPr algn="ctr"/>
            <a:r>
              <a:rPr lang="en-US" altLang="ja-JP" sz="1000" dirty="0">
                <a:solidFill>
                  <a:srgbClr val="0070C0"/>
                </a:solidFill>
                <a:latin typeface="Meiryo" charset="-128"/>
                <a:ea typeface="Meiryo" charset="-128"/>
                <a:cs typeface="Meiryo" charset="-128"/>
              </a:rPr>
              <a:t>100Hz</a:t>
            </a:r>
            <a:endParaRPr kumimoji="1" lang="ja-JP" altLang="en-US" sz="1000" dirty="0">
              <a:solidFill>
                <a:srgbClr val="0070C0"/>
              </a:solidFill>
              <a:latin typeface="Meiryo" charset="-128"/>
              <a:ea typeface="Meiryo" charset="-128"/>
              <a:cs typeface="Meiryo" charset="-128"/>
            </a:endParaRPr>
          </a:p>
        </p:txBody>
      </p:sp>
      <p:sp>
        <p:nvSpPr>
          <p:cNvPr id="53" name="テキスト ボックス 52"/>
          <p:cNvSpPr txBox="1"/>
          <p:nvPr/>
        </p:nvSpPr>
        <p:spPr>
          <a:xfrm>
            <a:off x="5754762" y="2178930"/>
            <a:ext cx="980632" cy="400110"/>
          </a:xfrm>
          <a:prstGeom prst="rect">
            <a:avLst/>
          </a:prstGeom>
          <a:noFill/>
        </p:spPr>
        <p:txBody>
          <a:bodyPr wrap="square" rtlCol="0">
            <a:spAutoFit/>
          </a:bodyPr>
          <a:lstStyle/>
          <a:p>
            <a:pPr algn="ctr"/>
            <a:r>
              <a:rPr kumimoji="1" lang="ja-JP" altLang="en-US" sz="1000" dirty="0">
                <a:solidFill>
                  <a:srgbClr val="0070C0"/>
                </a:solidFill>
                <a:latin typeface="Meiryo" charset="-128"/>
                <a:ea typeface="Meiryo" charset="-128"/>
                <a:cs typeface="Meiryo" charset="-128"/>
              </a:rPr>
              <a:t>オープン仕様</a:t>
            </a:r>
            <a:endParaRPr kumimoji="1" lang="en-US" altLang="ja-JP" sz="1000" dirty="0">
              <a:solidFill>
                <a:srgbClr val="0070C0"/>
              </a:solidFill>
              <a:latin typeface="Meiryo" charset="-128"/>
              <a:ea typeface="Meiryo" charset="-128"/>
              <a:cs typeface="Meiryo" charset="-128"/>
            </a:endParaRPr>
          </a:p>
          <a:p>
            <a:pPr algn="ctr"/>
            <a:r>
              <a:rPr lang="ja-JP" altLang="en-US" sz="1000" dirty="0">
                <a:solidFill>
                  <a:srgbClr val="0070C0"/>
                </a:solidFill>
                <a:latin typeface="Meiryo" charset="-128"/>
                <a:ea typeface="Meiryo" charset="-128"/>
                <a:cs typeface="Meiryo" charset="-128"/>
              </a:rPr>
              <a:t>免許不要</a:t>
            </a:r>
            <a:endParaRPr kumimoji="1" lang="en-US" altLang="ja-JP" sz="1000" dirty="0">
              <a:solidFill>
                <a:srgbClr val="0070C0"/>
              </a:solidFill>
              <a:latin typeface="Meiryo" charset="-128"/>
              <a:ea typeface="Meiryo" charset="-128"/>
              <a:cs typeface="Meiryo" charset="-128"/>
            </a:endParaRPr>
          </a:p>
        </p:txBody>
      </p:sp>
      <p:sp>
        <p:nvSpPr>
          <p:cNvPr id="54" name="テキスト ボックス 53"/>
          <p:cNvSpPr txBox="1"/>
          <p:nvPr/>
        </p:nvSpPr>
        <p:spPr>
          <a:xfrm>
            <a:off x="5780561" y="3594750"/>
            <a:ext cx="936354" cy="553998"/>
          </a:xfrm>
          <a:prstGeom prst="rect">
            <a:avLst/>
          </a:prstGeom>
          <a:noFill/>
        </p:spPr>
        <p:txBody>
          <a:bodyPr wrap="square" rtlCol="0">
            <a:spAutoFit/>
          </a:bodyPr>
          <a:lstStyle/>
          <a:p>
            <a:pPr algn="ctr"/>
            <a:r>
              <a:rPr kumimoji="1" lang="ja-JP" altLang="en-US" sz="1000" dirty="0">
                <a:solidFill>
                  <a:srgbClr val="0070C0"/>
                </a:solidFill>
                <a:latin typeface="Meiryo" charset="-128"/>
                <a:ea typeface="Meiryo" charset="-128"/>
                <a:cs typeface="Meiryo" charset="-128"/>
              </a:rPr>
              <a:t>携帯電話</a:t>
            </a:r>
            <a:endParaRPr kumimoji="1" lang="en-US" altLang="ja-JP" sz="1000" dirty="0">
              <a:solidFill>
                <a:srgbClr val="0070C0"/>
              </a:solidFill>
              <a:latin typeface="Meiryo" charset="-128"/>
              <a:ea typeface="Meiryo" charset="-128"/>
              <a:cs typeface="Meiryo" charset="-128"/>
            </a:endParaRPr>
          </a:p>
          <a:p>
            <a:pPr algn="ctr"/>
            <a:r>
              <a:rPr lang="ja-JP" altLang="en-US" sz="1000" dirty="0">
                <a:solidFill>
                  <a:srgbClr val="0070C0"/>
                </a:solidFill>
                <a:latin typeface="Meiryo" charset="-128"/>
                <a:ea typeface="Meiryo" charset="-128"/>
                <a:cs typeface="Meiryo" charset="-128"/>
              </a:rPr>
              <a:t>国際標準</a:t>
            </a:r>
            <a:endParaRPr lang="en-US" altLang="ja-JP" sz="1000" dirty="0">
              <a:solidFill>
                <a:srgbClr val="0070C0"/>
              </a:solidFill>
              <a:latin typeface="Meiryo" charset="-128"/>
              <a:ea typeface="Meiryo" charset="-128"/>
              <a:cs typeface="Meiryo" charset="-128"/>
            </a:endParaRPr>
          </a:p>
          <a:p>
            <a:pPr algn="ctr"/>
            <a:r>
              <a:rPr kumimoji="1" lang="ja-JP" altLang="en-US" sz="1000" dirty="0">
                <a:solidFill>
                  <a:srgbClr val="0070C0"/>
                </a:solidFill>
                <a:latin typeface="Meiryo" charset="-128"/>
                <a:ea typeface="Meiryo" charset="-128"/>
                <a:cs typeface="Meiryo" charset="-128"/>
              </a:rPr>
              <a:t>免許要</a:t>
            </a:r>
            <a:endParaRPr kumimoji="1" lang="en-US" altLang="ja-JP" sz="1000" dirty="0">
              <a:solidFill>
                <a:srgbClr val="0070C0"/>
              </a:solidFill>
              <a:latin typeface="Meiryo" charset="-128"/>
              <a:ea typeface="Meiryo" charset="-128"/>
              <a:cs typeface="Meiryo" charset="-128"/>
            </a:endParaRPr>
          </a:p>
        </p:txBody>
      </p:sp>
      <p:sp>
        <p:nvSpPr>
          <p:cNvPr id="55" name="テキスト ボックス 54"/>
          <p:cNvSpPr txBox="1"/>
          <p:nvPr/>
        </p:nvSpPr>
        <p:spPr>
          <a:xfrm>
            <a:off x="5771457" y="5097603"/>
            <a:ext cx="949050" cy="553998"/>
          </a:xfrm>
          <a:prstGeom prst="rect">
            <a:avLst/>
          </a:prstGeom>
          <a:noFill/>
        </p:spPr>
        <p:txBody>
          <a:bodyPr wrap="square" rtlCol="0">
            <a:spAutoFit/>
          </a:bodyPr>
          <a:lstStyle/>
          <a:p>
            <a:pPr algn="ctr"/>
            <a:r>
              <a:rPr kumimoji="1" lang="ja-JP" altLang="en-US" sz="1000" dirty="0">
                <a:solidFill>
                  <a:srgbClr val="0070C0"/>
                </a:solidFill>
                <a:latin typeface="Meiryo" charset="-128"/>
                <a:ea typeface="Meiryo" charset="-128"/>
                <a:cs typeface="Meiryo" charset="-128"/>
              </a:rPr>
              <a:t>仏</a:t>
            </a:r>
            <a:r>
              <a:rPr kumimoji="1" lang="en-US" altLang="ja-JP" sz="1000" dirty="0">
                <a:solidFill>
                  <a:srgbClr val="0070C0"/>
                </a:solidFill>
                <a:latin typeface="Meiryo" charset="-128"/>
                <a:ea typeface="Meiryo" charset="-128"/>
                <a:cs typeface="Meiryo" charset="-128"/>
              </a:rPr>
              <a:t>SIGFOX</a:t>
            </a:r>
            <a:r>
              <a:rPr kumimoji="1" lang="ja-JP" altLang="en-US" sz="1000" dirty="0">
                <a:solidFill>
                  <a:srgbClr val="0070C0"/>
                </a:solidFill>
                <a:latin typeface="Meiryo" charset="-128"/>
                <a:ea typeface="Meiryo" charset="-128"/>
                <a:cs typeface="Meiryo" charset="-128"/>
              </a:rPr>
              <a:t>社</a:t>
            </a:r>
            <a:endParaRPr kumimoji="1" lang="en-US" altLang="ja-JP" sz="1000" dirty="0">
              <a:solidFill>
                <a:srgbClr val="0070C0"/>
              </a:solidFill>
              <a:latin typeface="Meiryo" charset="-128"/>
              <a:ea typeface="Meiryo" charset="-128"/>
              <a:cs typeface="Meiryo" charset="-128"/>
            </a:endParaRPr>
          </a:p>
          <a:p>
            <a:pPr algn="ctr"/>
            <a:r>
              <a:rPr lang="ja-JP" altLang="en-US" sz="1000" dirty="0">
                <a:solidFill>
                  <a:srgbClr val="0070C0"/>
                </a:solidFill>
                <a:latin typeface="Meiryo" charset="-128"/>
                <a:ea typeface="Meiryo" charset="-128"/>
                <a:cs typeface="Meiryo" charset="-128"/>
              </a:rPr>
              <a:t>独自仕様</a:t>
            </a:r>
            <a:endParaRPr lang="en-US" altLang="ja-JP" sz="1000" dirty="0">
              <a:solidFill>
                <a:srgbClr val="0070C0"/>
              </a:solidFill>
              <a:latin typeface="Meiryo" charset="-128"/>
              <a:ea typeface="Meiryo" charset="-128"/>
              <a:cs typeface="Meiryo" charset="-128"/>
            </a:endParaRPr>
          </a:p>
          <a:p>
            <a:pPr algn="ctr"/>
            <a:r>
              <a:rPr kumimoji="1" lang="ja-JP" altLang="en-US" sz="1000" dirty="0">
                <a:solidFill>
                  <a:srgbClr val="0070C0"/>
                </a:solidFill>
                <a:latin typeface="Meiryo" charset="-128"/>
                <a:ea typeface="Meiryo" charset="-128"/>
                <a:cs typeface="Meiryo" charset="-128"/>
              </a:rPr>
              <a:t>免許不要</a:t>
            </a:r>
            <a:endParaRPr kumimoji="1" lang="en-US" altLang="ja-JP" sz="1000" dirty="0">
              <a:solidFill>
                <a:srgbClr val="0070C0"/>
              </a:solidFill>
              <a:latin typeface="Meiryo" charset="-128"/>
              <a:ea typeface="Meiryo" charset="-128"/>
              <a:cs typeface="Meiryo" charset="-128"/>
            </a:endParaRPr>
          </a:p>
        </p:txBody>
      </p:sp>
      <p:sp>
        <p:nvSpPr>
          <p:cNvPr id="56" name="テキスト ボックス 55"/>
          <p:cNvSpPr txBox="1"/>
          <p:nvPr/>
        </p:nvSpPr>
        <p:spPr>
          <a:xfrm>
            <a:off x="6753944" y="2189584"/>
            <a:ext cx="988093" cy="400110"/>
          </a:xfrm>
          <a:prstGeom prst="rect">
            <a:avLst/>
          </a:prstGeom>
          <a:noFill/>
        </p:spPr>
        <p:txBody>
          <a:bodyPr wrap="square" rtlCol="0">
            <a:spAutoFit/>
          </a:bodyPr>
          <a:lstStyle/>
          <a:p>
            <a:pPr algn="ctr"/>
            <a:r>
              <a:rPr kumimoji="1" lang="en-US" altLang="ja-JP" sz="1000" dirty="0">
                <a:solidFill>
                  <a:srgbClr val="0070C0"/>
                </a:solidFill>
                <a:latin typeface="Meiryo" charset="-128"/>
                <a:ea typeface="Meiryo" charset="-128"/>
                <a:cs typeface="Meiryo" charset="-128"/>
              </a:rPr>
              <a:t>0.3〜50kbps</a:t>
            </a:r>
          </a:p>
          <a:p>
            <a:pPr algn="ctr"/>
            <a:r>
              <a:rPr lang="en-US" altLang="ja-JP" sz="1000" dirty="0">
                <a:solidFill>
                  <a:srgbClr val="0070C0"/>
                </a:solidFill>
                <a:latin typeface="Meiryo" charset="-128"/>
                <a:ea typeface="Meiryo" charset="-128"/>
                <a:cs typeface="Meiryo" charset="-128"/>
              </a:rPr>
              <a:t>0.3〜50kbps</a:t>
            </a:r>
          </a:p>
        </p:txBody>
      </p:sp>
      <p:sp>
        <p:nvSpPr>
          <p:cNvPr id="57" name="テキスト ボックス 56"/>
          <p:cNvSpPr txBox="1"/>
          <p:nvPr/>
        </p:nvSpPr>
        <p:spPr>
          <a:xfrm>
            <a:off x="6781267" y="3678267"/>
            <a:ext cx="938091" cy="415498"/>
          </a:xfrm>
          <a:prstGeom prst="rect">
            <a:avLst/>
          </a:prstGeom>
          <a:noFill/>
        </p:spPr>
        <p:txBody>
          <a:bodyPr wrap="square" rtlCol="0">
            <a:spAutoFit/>
          </a:bodyPr>
          <a:lstStyle/>
          <a:p>
            <a:pPr algn="ctr"/>
            <a:r>
              <a:rPr kumimoji="1" lang="en-US" altLang="ja-JP" sz="1000" dirty="0">
                <a:solidFill>
                  <a:srgbClr val="0070C0"/>
                </a:solidFill>
                <a:latin typeface="Meiryo" charset="-128"/>
                <a:ea typeface="Meiryo" charset="-128"/>
                <a:cs typeface="Meiryo" charset="-128"/>
              </a:rPr>
              <a:t>21.25kbps</a:t>
            </a:r>
          </a:p>
          <a:p>
            <a:pPr algn="ctr"/>
            <a:r>
              <a:rPr lang="en-US" altLang="ja-JP" sz="1000" dirty="0">
                <a:solidFill>
                  <a:srgbClr val="0070C0"/>
                </a:solidFill>
                <a:latin typeface="Meiryo" charset="-128"/>
                <a:ea typeface="Meiryo" charset="-128"/>
                <a:cs typeface="Meiryo" charset="-128"/>
              </a:rPr>
              <a:t>62.50kbps</a:t>
            </a:r>
            <a:endParaRPr kumimoji="1" lang="en-US" altLang="ja-JP" sz="1000" dirty="0">
              <a:solidFill>
                <a:srgbClr val="0070C0"/>
              </a:solidFill>
              <a:latin typeface="Meiryo" charset="-128"/>
              <a:ea typeface="Meiryo" charset="-128"/>
              <a:cs typeface="Meiryo" charset="-128"/>
            </a:endParaRPr>
          </a:p>
        </p:txBody>
      </p:sp>
      <p:sp>
        <p:nvSpPr>
          <p:cNvPr id="58" name="テキスト ボックス 57"/>
          <p:cNvSpPr txBox="1"/>
          <p:nvPr/>
        </p:nvSpPr>
        <p:spPr>
          <a:xfrm>
            <a:off x="6800752" y="5181121"/>
            <a:ext cx="918606" cy="415498"/>
          </a:xfrm>
          <a:prstGeom prst="rect">
            <a:avLst/>
          </a:prstGeom>
          <a:noFill/>
        </p:spPr>
        <p:txBody>
          <a:bodyPr wrap="square" rtlCol="0">
            <a:spAutoFit/>
          </a:bodyPr>
          <a:lstStyle/>
          <a:p>
            <a:pPr algn="ctr"/>
            <a:r>
              <a:rPr kumimoji="1" lang="en-US" altLang="ja-JP" sz="1000" dirty="0">
                <a:solidFill>
                  <a:srgbClr val="0070C0"/>
                </a:solidFill>
                <a:latin typeface="Meiryo" charset="-128"/>
                <a:ea typeface="Meiryo" charset="-128"/>
                <a:cs typeface="Meiryo" charset="-128"/>
              </a:rPr>
              <a:t>100bps</a:t>
            </a:r>
          </a:p>
          <a:p>
            <a:pPr algn="ctr"/>
            <a:r>
              <a:rPr kumimoji="1" lang="en-US" altLang="ja-JP" sz="1000" dirty="0">
                <a:solidFill>
                  <a:srgbClr val="0070C0"/>
                </a:solidFill>
                <a:latin typeface="Meiryo" charset="-128"/>
                <a:ea typeface="Meiryo" charset="-128"/>
                <a:cs typeface="Meiryo" charset="-128"/>
              </a:rPr>
              <a:t>600bps</a:t>
            </a:r>
          </a:p>
        </p:txBody>
      </p:sp>
      <p:sp>
        <p:nvSpPr>
          <p:cNvPr id="59" name="テキスト ボックス 58"/>
          <p:cNvSpPr txBox="1"/>
          <p:nvPr/>
        </p:nvSpPr>
        <p:spPr>
          <a:xfrm>
            <a:off x="7819213" y="2178841"/>
            <a:ext cx="929251" cy="415498"/>
          </a:xfrm>
          <a:prstGeom prst="rect">
            <a:avLst/>
          </a:prstGeom>
          <a:noFill/>
        </p:spPr>
        <p:txBody>
          <a:bodyPr wrap="square" rtlCol="0">
            <a:spAutoFit/>
          </a:bodyPr>
          <a:lstStyle/>
          <a:p>
            <a:r>
              <a:rPr kumimoji="1" lang="ja-JP" altLang="en-US" sz="1000" dirty="0">
                <a:solidFill>
                  <a:srgbClr val="0070C0"/>
                </a:solidFill>
                <a:latin typeface="Meiryo" charset="-128"/>
                <a:ea typeface="Meiryo" charset="-128"/>
                <a:cs typeface="Meiryo" charset="-128"/>
              </a:rPr>
              <a:t>数</a:t>
            </a:r>
            <a:r>
              <a:rPr kumimoji="1" lang="en-US" altLang="ja-JP" sz="1000" dirty="0">
                <a:solidFill>
                  <a:srgbClr val="0070C0"/>
                </a:solidFill>
                <a:latin typeface="Meiryo" charset="-128"/>
                <a:ea typeface="Meiryo" charset="-128"/>
                <a:cs typeface="Meiryo" charset="-128"/>
              </a:rPr>
              <a:t>km</a:t>
            </a:r>
          </a:p>
          <a:p>
            <a:pPr algn="ctr"/>
            <a:r>
              <a:rPr kumimoji="1" lang="en-US" altLang="ja-JP" sz="1000" dirty="0">
                <a:solidFill>
                  <a:srgbClr val="0070C0"/>
                </a:solidFill>
                <a:latin typeface="Meiryo" charset="-128"/>
                <a:ea typeface="Meiryo" charset="-128"/>
                <a:cs typeface="Meiryo" charset="-128"/>
              </a:rPr>
              <a:t>〜</a:t>
            </a:r>
            <a:r>
              <a:rPr kumimoji="1" lang="ja-JP" altLang="en-US" sz="1000" dirty="0">
                <a:solidFill>
                  <a:srgbClr val="0070C0"/>
                </a:solidFill>
                <a:latin typeface="Meiryo" charset="-128"/>
                <a:ea typeface="Meiryo" charset="-128"/>
                <a:cs typeface="Meiryo" charset="-128"/>
              </a:rPr>
              <a:t>数十</a:t>
            </a:r>
            <a:r>
              <a:rPr kumimoji="1" lang="en-US" altLang="ja-JP" sz="1000" dirty="0">
                <a:solidFill>
                  <a:srgbClr val="0070C0"/>
                </a:solidFill>
                <a:latin typeface="Meiryo" charset="-128"/>
                <a:ea typeface="Meiryo" charset="-128"/>
                <a:cs typeface="Meiryo" charset="-128"/>
              </a:rPr>
              <a:t>km</a:t>
            </a:r>
          </a:p>
        </p:txBody>
      </p:sp>
      <p:sp>
        <p:nvSpPr>
          <p:cNvPr id="60" name="テキスト ボックス 59"/>
          <p:cNvSpPr txBox="1"/>
          <p:nvPr/>
        </p:nvSpPr>
        <p:spPr>
          <a:xfrm>
            <a:off x="7796535" y="3744791"/>
            <a:ext cx="929251" cy="253916"/>
          </a:xfrm>
          <a:prstGeom prst="rect">
            <a:avLst/>
          </a:prstGeom>
          <a:noFill/>
        </p:spPr>
        <p:txBody>
          <a:bodyPr wrap="square" rtlCol="0">
            <a:spAutoFit/>
          </a:bodyPr>
          <a:lstStyle/>
          <a:p>
            <a:pPr algn="ctr"/>
            <a:r>
              <a:rPr kumimoji="1" lang="ja-JP" altLang="en-US" sz="1000" dirty="0">
                <a:solidFill>
                  <a:srgbClr val="0070C0"/>
                </a:solidFill>
                <a:latin typeface="Meiryo" charset="-128"/>
                <a:ea typeface="Meiryo" charset="-128"/>
                <a:cs typeface="Meiryo" charset="-128"/>
              </a:rPr>
              <a:t>最大</a:t>
            </a:r>
            <a:r>
              <a:rPr kumimoji="1" lang="en-US" altLang="ja-JP" sz="1000" dirty="0">
                <a:solidFill>
                  <a:srgbClr val="0070C0"/>
                </a:solidFill>
                <a:latin typeface="Meiryo" charset="-128"/>
                <a:ea typeface="Meiryo" charset="-128"/>
                <a:cs typeface="Meiryo" charset="-128"/>
              </a:rPr>
              <a:t>40km</a:t>
            </a:r>
          </a:p>
        </p:txBody>
      </p:sp>
      <p:sp>
        <p:nvSpPr>
          <p:cNvPr id="61" name="テキスト ボックス 60"/>
          <p:cNvSpPr txBox="1"/>
          <p:nvPr/>
        </p:nvSpPr>
        <p:spPr>
          <a:xfrm>
            <a:off x="7762110" y="5279524"/>
            <a:ext cx="943603" cy="253916"/>
          </a:xfrm>
          <a:prstGeom prst="rect">
            <a:avLst/>
          </a:prstGeom>
          <a:noFill/>
        </p:spPr>
        <p:txBody>
          <a:bodyPr wrap="square" rtlCol="0">
            <a:spAutoFit/>
          </a:bodyPr>
          <a:lstStyle/>
          <a:p>
            <a:pPr algn="ctr"/>
            <a:r>
              <a:rPr kumimoji="1" lang="ja-JP" altLang="en-US" sz="1000" dirty="0">
                <a:solidFill>
                  <a:srgbClr val="0070C0"/>
                </a:solidFill>
                <a:latin typeface="Meiryo" charset="-128"/>
                <a:ea typeface="Meiryo" charset="-128"/>
                <a:cs typeface="Meiryo" charset="-128"/>
              </a:rPr>
              <a:t>最大数十</a:t>
            </a:r>
            <a:r>
              <a:rPr kumimoji="1" lang="en-US" altLang="ja-JP" sz="1000" dirty="0">
                <a:solidFill>
                  <a:srgbClr val="0070C0"/>
                </a:solidFill>
                <a:latin typeface="Meiryo" charset="-128"/>
                <a:ea typeface="Meiryo" charset="-128"/>
                <a:cs typeface="Meiryo" charset="-128"/>
              </a:rPr>
              <a:t>km</a:t>
            </a:r>
          </a:p>
        </p:txBody>
      </p:sp>
      <p:sp>
        <p:nvSpPr>
          <p:cNvPr id="69" name="テキスト ボックス 68"/>
          <p:cNvSpPr txBox="1"/>
          <p:nvPr/>
        </p:nvSpPr>
        <p:spPr>
          <a:xfrm>
            <a:off x="4793462" y="1226489"/>
            <a:ext cx="937099" cy="400110"/>
          </a:xfrm>
          <a:prstGeom prst="rect">
            <a:avLst/>
          </a:prstGeom>
          <a:noFill/>
        </p:spPr>
        <p:txBody>
          <a:bodyPr wrap="square" rtlCol="0">
            <a:spAutoFit/>
          </a:bodyPr>
          <a:lstStyle/>
          <a:p>
            <a:pPr algn="ctr"/>
            <a:r>
              <a:rPr kumimoji="1" lang="ja-JP" altLang="en-US" sz="1000" dirty="0">
                <a:solidFill>
                  <a:srgbClr val="0070C0"/>
                </a:solidFill>
                <a:latin typeface="Meiryo" charset="-128"/>
                <a:ea typeface="Meiryo" charset="-128"/>
                <a:cs typeface="Meiryo" charset="-128"/>
              </a:rPr>
              <a:t>周波数帯</a:t>
            </a:r>
            <a:endParaRPr kumimoji="1" lang="en-US" altLang="ja-JP" sz="1000" dirty="0">
              <a:solidFill>
                <a:srgbClr val="0070C0"/>
              </a:solidFill>
              <a:latin typeface="Meiryo" charset="-128"/>
              <a:ea typeface="Meiryo" charset="-128"/>
              <a:cs typeface="Meiryo" charset="-128"/>
            </a:endParaRPr>
          </a:p>
          <a:p>
            <a:pPr algn="ctr"/>
            <a:r>
              <a:rPr lang="ja-JP" altLang="en-US" sz="1000" dirty="0">
                <a:solidFill>
                  <a:srgbClr val="0070C0"/>
                </a:solidFill>
                <a:latin typeface="Meiryo" charset="-128"/>
                <a:ea typeface="Meiryo" charset="-128"/>
                <a:cs typeface="Meiryo" charset="-128"/>
              </a:rPr>
              <a:t>周波数幅</a:t>
            </a:r>
            <a:endParaRPr kumimoji="1" lang="ja-JP" altLang="en-US" sz="1000" dirty="0">
              <a:solidFill>
                <a:srgbClr val="0070C0"/>
              </a:solidFill>
              <a:latin typeface="Meiryo" charset="-128"/>
              <a:ea typeface="Meiryo" charset="-128"/>
              <a:cs typeface="Meiryo" charset="-128"/>
            </a:endParaRPr>
          </a:p>
        </p:txBody>
      </p:sp>
      <p:sp>
        <p:nvSpPr>
          <p:cNvPr id="70" name="テキスト ボックス 69"/>
          <p:cNvSpPr txBox="1"/>
          <p:nvPr/>
        </p:nvSpPr>
        <p:spPr>
          <a:xfrm>
            <a:off x="5776528" y="1221185"/>
            <a:ext cx="937099" cy="400110"/>
          </a:xfrm>
          <a:prstGeom prst="rect">
            <a:avLst/>
          </a:prstGeom>
          <a:noFill/>
        </p:spPr>
        <p:txBody>
          <a:bodyPr wrap="square" rtlCol="0">
            <a:spAutoFit/>
          </a:bodyPr>
          <a:lstStyle/>
          <a:p>
            <a:pPr algn="ctr"/>
            <a:r>
              <a:rPr kumimoji="1" lang="ja-JP" altLang="en-US" sz="1000" dirty="0">
                <a:solidFill>
                  <a:srgbClr val="0070C0"/>
                </a:solidFill>
                <a:latin typeface="Meiryo" charset="-128"/>
                <a:ea typeface="Meiryo" charset="-128"/>
                <a:cs typeface="Meiryo" charset="-128"/>
              </a:rPr>
              <a:t>仕</a:t>
            </a:r>
            <a:r>
              <a:rPr kumimoji="1" lang="en-US" altLang="ja-JP" sz="1000" dirty="0">
                <a:solidFill>
                  <a:srgbClr val="0070C0"/>
                </a:solidFill>
                <a:latin typeface="Meiryo" charset="-128"/>
                <a:ea typeface="Meiryo" charset="-128"/>
                <a:cs typeface="Meiryo" charset="-128"/>
              </a:rPr>
              <a:t> </a:t>
            </a:r>
            <a:r>
              <a:rPr kumimoji="1" lang="ja-JP" altLang="en-US" sz="1000" dirty="0">
                <a:solidFill>
                  <a:srgbClr val="0070C0"/>
                </a:solidFill>
                <a:latin typeface="Meiryo" charset="-128"/>
                <a:ea typeface="Meiryo" charset="-128"/>
                <a:cs typeface="Meiryo" charset="-128"/>
              </a:rPr>
              <a:t>様</a:t>
            </a:r>
            <a:endParaRPr kumimoji="1" lang="en-US" altLang="ja-JP" sz="1000" dirty="0">
              <a:solidFill>
                <a:srgbClr val="0070C0"/>
              </a:solidFill>
              <a:latin typeface="Meiryo" charset="-128"/>
              <a:ea typeface="Meiryo" charset="-128"/>
              <a:cs typeface="Meiryo" charset="-128"/>
            </a:endParaRPr>
          </a:p>
          <a:p>
            <a:pPr algn="ctr"/>
            <a:r>
              <a:rPr lang="ja-JP" altLang="en-US" sz="1000" dirty="0">
                <a:solidFill>
                  <a:srgbClr val="0070C0"/>
                </a:solidFill>
                <a:latin typeface="Meiryo" charset="-128"/>
                <a:ea typeface="Meiryo" charset="-128"/>
                <a:cs typeface="Meiryo" charset="-128"/>
              </a:rPr>
              <a:t>免</a:t>
            </a:r>
            <a:r>
              <a:rPr lang="en-US" altLang="ja-JP" sz="1000" dirty="0">
                <a:solidFill>
                  <a:srgbClr val="0070C0"/>
                </a:solidFill>
                <a:latin typeface="Meiryo" charset="-128"/>
                <a:ea typeface="Meiryo" charset="-128"/>
                <a:cs typeface="Meiryo" charset="-128"/>
              </a:rPr>
              <a:t> </a:t>
            </a:r>
            <a:r>
              <a:rPr lang="ja-JP" altLang="en-US" sz="1000" dirty="0">
                <a:solidFill>
                  <a:srgbClr val="0070C0"/>
                </a:solidFill>
                <a:latin typeface="Meiryo" charset="-128"/>
                <a:ea typeface="Meiryo" charset="-128"/>
                <a:cs typeface="Meiryo" charset="-128"/>
              </a:rPr>
              <a:t>許</a:t>
            </a:r>
            <a:endParaRPr kumimoji="1" lang="ja-JP" altLang="en-US" sz="1000" dirty="0">
              <a:solidFill>
                <a:srgbClr val="0070C0"/>
              </a:solidFill>
              <a:latin typeface="Meiryo" charset="-128"/>
              <a:ea typeface="Meiryo" charset="-128"/>
              <a:cs typeface="Meiryo" charset="-128"/>
            </a:endParaRPr>
          </a:p>
        </p:txBody>
      </p:sp>
      <p:sp>
        <p:nvSpPr>
          <p:cNvPr id="71" name="テキスト ボックス 70"/>
          <p:cNvSpPr txBox="1"/>
          <p:nvPr/>
        </p:nvSpPr>
        <p:spPr>
          <a:xfrm>
            <a:off x="6770959" y="1226489"/>
            <a:ext cx="1102372" cy="400110"/>
          </a:xfrm>
          <a:prstGeom prst="rect">
            <a:avLst/>
          </a:prstGeom>
          <a:noFill/>
        </p:spPr>
        <p:txBody>
          <a:bodyPr wrap="square" rtlCol="0">
            <a:spAutoFit/>
          </a:bodyPr>
          <a:lstStyle/>
          <a:p>
            <a:pPr algn="ctr"/>
            <a:r>
              <a:rPr lang="ja-JP" altLang="en-US" sz="1000" dirty="0">
                <a:solidFill>
                  <a:srgbClr val="0070C0"/>
                </a:solidFill>
                <a:latin typeface="Meiryo" charset="-128"/>
                <a:ea typeface="Meiryo" charset="-128"/>
                <a:cs typeface="Meiryo" charset="-128"/>
              </a:rPr>
              <a:t>通信速度（上）</a:t>
            </a:r>
            <a:endParaRPr lang="en-US" altLang="ja-JP" sz="1000" dirty="0">
              <a:solidFill>
                <a:srgbClr val="0070C0"/>
              </a:solidFill>
              <a:latin typeface="Meiryo" charset="-128"/>
              <a:ea typeface="Meiryo" charset="-128"/>
              <a:cs typeface="Meiryo" charset="-128"/>
            </a:endParaRPr>
          </a:p>
          <a:p>
            <a:pPr algn="ctr"/>
            <a:r>
              <a:rPr lang="ja-JP" altLang="en-US" sz="1000" dirty="0">
                <a:solidFill>
                  <a:srgbClr val="0070C0"/>
                </a:solidFill>
                <a:latin typeface="Meiryo" charset="-128"/>
                <a:ea typeface="Meiryo" charset="-128"/>
                <a:cs typeface="Meiryo" charset="-128"/>
              </a:rPr>
              <a:t>通信速度（下）</a:t>
            </a:r>
            <a:endParaRPr kumimoji="1" lang="ja-JP" altLang="en-US" sz="1000" dirty="0">
              <a:solidFill>
                <a:srgbClr val="0070C0"/>
              </a:solidFill>
              <a:latin typeface="Meiryo" charset="-128"/>
              <a:ea typeface="Meiryo" charset="-128"/>
              <a:cs typeface="Meiryo" charset="-128"/>
            </a:endParaRPr>
          </a:p>
        </p:txBody>
      </p:sp>
      <p:sp>
        <p:nvSpPr>
          <p:cNvPr id="72" name="テキスト ボックス 71"/>
          <p:cNvSpPr txBox="1"/>
          <p:nvPr/>
        </p:nvSpPr>
        <p:spPr>
          <a:xfrm>
            <a:off x="7773209" y="1220988"/>
            <a:ext cx="952577" cy="400110"/>
          </a:xfrm>
          <a:prstGeom prst="rect">
            <a:avLst/>
          </a:prstGeom>
          <a:noFill/>
        </p:spPr>
        <p:txBody>
          <a:bodyPr wrap="square" rtlCol="0">
            <a:spAutoFit/>
          </a:bodyPr>
          <a:lstStyle/>
          <a:p>
            <a:pPr algn="ctr"/>
            <a:r>
              <a:rPr lang="ja-JP" altLang="en-US" sz="1000" dirty="0">
                <a:solidFill>
                  <a:srgbClr val="0070C0"/>
                </a:solidFill>
                <a:latin typeface="Meiryo" charset="-128"/>
                <a:ea typeface="Meiryo" charset="-128"/>
                <a:cs typeface="Meiryo" charset="-128"/>
              </a:rPr>
              <a:t>通信距離</a:t>
            </a:r>
            <a:endParaRPr lang="en-US" altLang="ja-JP" sz="1000" dirty="0">
              <a:solidFill>
                <a:srgbClr val="0070C0"/>
              </a:solidFill>
              <a:latin typeface="Meiryo" charset="-128"/>
              <a:ea typeface="Meiryo" charset="-128"/>
              <a:cs typeface="Meiryo" charset="-128"/>
            </a:endParaRPr>
          </a:p>
          <a:p>
            <a:pPr algn="ctr"/>
            <a:r>
              <a:rPr kumimoji="1" lang="ja-JP" altLang="en-US" sz="1000" dirty="0">
                <a:solidFill>
                  <a:srgbClr val="0070C0"/>
                </a:solidFill>
                <a:latin typeface="Meiryo" charset="-128"/>
                <a:ea typeface="Meiryo" charset="-128"/>
                <a:cs typeface="Meiryo" charset="-128"/>
              </a:rPr>
              <a:t>（半径）</a:t>
            </a:r>
          </a:p>
        </p:txBody>
      </p:sp>
      <p:sp>
        <p:nvSpPr>
          <p:cNvPr id="73" name="テキスト ボックス 72"/>
          <p:cNvSpPr txBox="1"/>
          <p:nvPr/>
        </p:nvSpPr>
        <p:spPr>
          <a:xfrm>
            <a:off x="1748153" y="1703819"/>
            <a:ext cx="1251625" cy="338554"/>
          </a:xfrm>
          <a:prstGeom prst="rect">
            <a:avLst/>
          </a:prstGeom>
          <a:noFill/>
        </p:spPr>
        <p:txBody>
          <a:bodyPr wrap="none" rtlCol="0">
            <a:spAutoFit/>
          </a:bodyPr>
          <a:lstStyle/>
          <a:p>
            <a:pPr algn="ctr"/>
            <a:r>
              <a:rPr kumimoji="1" lang="en-US" altLang="ja-JP" sz="1600" b="1" dirty="0" err="1">
                <a:solidFill>
                  <a:srgbClr val="0070C0"/>
                </a:solidFill>
                <a:latin typeface="Meiryo" charset="-128"/>
                <a:ea typeface="Meiryo" charset="-128"/>
                <a:cs typeface="Meiryo" charset="-128"/>
              </a:rPr>
              <a:t>LoRaWAN</a:t>
            </a:r>
            <a:endParaRPr kumimoji="1" lang="ja-JP" altLang="en-US" sz="1600" b="1" dirty="0">
              <a:solidFill>
                <a:srgbClr val="0070C0"/>
              </a:solidFill>
              <a:latin typeface="Meiryo" charset="-128"/>
              <a:ea typeface="Meiryo" charset="-128"/>
              <a:cs typeface="Meiryo" charset="-128"/>
            </a:endParaRPr>
          </a:p>
        </p:txBody>
      </p:sp>
      <p:sp>
        <p:nvSpPr>
          <p:cNvPr id="74" name="テキスト ボックス 73"/>
          <p:cNvSpPr txBox="1"/>
          <p:nvPr/>
        </p:nvSpPr>
        <p:spPr>
          <a:xfrm>
            <a:off x="1836799" y="3220347"/>
            <a:ext cx="1074333" cy="461665"/>
          </a:xfrm>
          <a:prstGeom prst="rect">
            <a:avLst/>
          </a:prstGeom>
          <a:noFill/>
        </p:spPr>
        <p:txBody>
          <a:bodyPr wrap="none" rtlCol="0">
            <a:spAutoFit/>
          </a:bodyPr>
          <a:lstStyle/>
          <a:p>
            <a:pPr algn="ctr"/>
            <a:r>
              <a:rPr kumimoji="1" lang="en-US" altLang="ja-JP" sz="1600" b="1" dirty="0">
                <a:solidFill>
                  <a:srgbClr val="0070C0"/>
                </a:solidFill>
                <a:latin typeface="Meiryo" charset="-128"/>
                <a:ea typeface="Meiryo" charset="-128"/>
                <a:cs typeface="Meiryo" charset="-128"/>
              </a:rPr>
              <a:t>NB-</a:t>
            </a:r>
            <a:r>
              <a:rPr kumimoji="1" lang="en-US" altLang="ja-JP" sz="1600" b="1" dirty="0" err="1">
                <a:solidFill>
                  <a:srgbClr val="0070C0"/>
                </a:solidFill>
                <a:latin typeface="Meiryo" charset="-128"/>
                <a:ea typeface="Meiryo" charset="-128"/>
                <a:cs typeface="Meiryo" charset="-128"/>
              </a:rPr>
              <a:t>IoT</a:t>
            </a:r>
            <a:endParaRPr kumimoji="1" lang="en-US" altLang="ja-JP" sz="800" b="1" dirty="0">
              <a:solidFill>
                <a:srgbClr val="0070C0"/>
              </a:solidFill>
              <a:latin typeface="Meiryo" charset="-128"/>
              <a:ea typeface="Meiryo" charset="-128"/>
              <a:cs typeface="Meiryo" charset="-128"/>
            </a:endParaRPr>
          </a:p>
          <a:p>
            <a:pPr algn="ctr"/>
            <a:r>
              <a:rPr kumimoji="1" lang="ja-JP" altLang="en-US" sz="800" b="1" dirty="0">
                <a:solidFill>
                  <a:srgbClr val="0070C0"/>
                </a:solidFill>
                <a:latin typeface="Meiryo" charset="-128"/>
                <a:ea typeface="Meiryo" charset="-128"/>
                <a:cs typeface="Meiryo" charset="-128"/>
              </a:rPr>
              <a:t>（</a:t>
            </a:r>
            <a:r>
              <a:rPr kumimoji="1" lang="en-US" altLang="ja-JP" sz="800" b="1" dirty="0">
                <a:solidFill>
                  <a:srgbClr val="0070C0"/>
                </a:solidFill>
                <a:latin typeface="Meiryo" charset="-128"/>
                <a:ea typeface="Meiryo" charset="-128"/>
                <a:cs typeface="Meiryo" charset="-128"/>
              </a:rPr>
              <a:t>LTE Cat-NB1</a:t>
            </a:r>
            <a:r>
              <a:rPr kumimoji="1" lang="ja-JP" altLang="en-US" sz="800" b="1" dirty="0">
                <a:solidFill>
                  <a:srgbClr val="0070C0"/>
                </a:solidFill>
                <a:latin typeface="Meiryo" charset="-128"/>
                <a:ea typeface="Meiryo" charset="-128"/>
                <a:cs typeface="Meiryo" charset="-128"/>
              </a:rPr>
              <a:t>）</a:t>
            </a:r>
          </a:p>
        </p:txBody>
      </p:sp>
      <p:sp>
        <p:nvSpPr>
          <p:cNvPr id="75" name="テキスト ボックス 74"/>
          <p:cNvSpPr txBox="1"/>
          <p:nvPr/>
        </p:nvSpPr>
        <p:spPr>
          <a:xfrm>
            <a:off x="1866251" y="4713031"/>
            <a:ext cx="1021691" cy="338554"/>
          </a:xfrm>
          <a:prstGeom prst="rect">
            <a:avLst/>
          </a:prstGeom>
          <a:noFill/>
        </p:spPr>
        <p:txBody>
          <a:bodyPr wrap="none" rtlCol="0">
            <a:spAutoFit/>
          </a:bodyPr>
          <a:lstStyle/>
          <a:p>
            <a:pPr algn="ctr"/>
            <a:r>
              <a:rPr kumimoji="1" lang="en-US" altLang="ja-JP" sz="1600" b="1">
                <a:solidFill>
                  <a:srgbClr val="0070C0"/>
                </a:solidFill>
                <a:latin typeface="Meiryo" charset="-128"/>
                <a:ea typeface="Meiryo" charset="-128"/>
                <a:cs typeface="Meiryo" charset="-128"/>
              </a:rPr>
              <a:t>SIGFOX</a:t>
            </a:r>
            <a:endParaRPr kumimoji="1" lang="ja-JP" altLang="en-US" sz="1600" b="1" dirty="0">
              <a:solidFill>
                <a:srgbClr val="0070C0"/>
              </a:solidFill>
              <a:latin typeface="Meiryo" charset="-128"/>
              <a:ea typeface="Meiryo" charset="-128"/>
              <a:cs typeface="Meiryo" charset="-128"/>
            </a:endParaRPr>
          </a:p>
        </p:txBody>
      </p:sp>
      <p:sp>
        <p:nvSpPr>
          <p:cNvPr id="76" name="テキスト ボックス 75"/>
          <p:cNvSpPr txBox="1"/>
          <p:nvPr/>
        </p:nvSpPr>
        <p:spPr>
          <a:xfrm>
            <a:off x="1163801" y="2612110"/>
            <a:ext cx="800219" cy="215444"/>
          </a:xfrm>
          <a:prstGeom prst="rect">
            <a:avLst/>
          </a:prstGeom>
          <a:noFill/>
        </p:spPr>
        <p:txBody>
          <a:bodyPr wrap="none" rtlCol="0">
            <a:spAutoFit/>
          </a:bodyPr>
          <a:lstStyle/>
          <a:p>
            <a:pPr algn="ctr"/>
            <a:r>
              <a:rPr kumimoji="1" lang="ja-JP" altLang="en-US" sz="800">
                <a:latin typeface="Meiryo" charset="-128"/>
                <a:ea typeface="Meiryo" charset="-128"/>
                <a:cs typeface="Meiryo" charset="-128"/>
              </a:rPr>
              <a:t>ゲートウェイ</a:t>
            </a:r>
          </a:p>
        </p:txBody>
      </p:sp>
      <p:sp>
        <p:nvSpPr>
          <p:cNvPr id="77" name="テキスト ボックス 76"/>
          <p:cNvSpPr txBox="1"/>
          <p:nvPr/>
        </p:nvSpPr>
        <p:spPr>
          <a:xfrm>
            <a:off x="1501931" y="4236152"/>
            <a:ext cx="492443" cy="215444"/>
          </a:xfrm>
          <a:prstGeom prst="rect">
            <a:avLst/>
          </a:prstGeom>
          <a:noFill/>
        </p:spPr>
        <p:txBody>
          <a:bodyPr wrap="none" rtlCol="0">
            <a:spAutoFit/>
          </a:bodyPr>
          <a:lstStyle/>
          <a:p>
            <a:pPr algn="ctr"/>
            <a:r>
              <a:rPr kumimoji="1" lang="ja-JP" altLang="en-US" sz="800">
                <a:latin typeface="Meiryo" charset="-128"/>
                <a:ea typeface="Meiryo" charset="-128"/>
                <a:cs typeface="Meiryo" charset="-128"/>
              </a:rPr>
              <a:t>基地局</a:t>
            </a:r>
          </a:p>
        </p:txBody>
      </p:sp>
      <p:sp>
        <p:nvSpPr>
          <p:cNvPr id="78" name="テキスト ボックス 77"/>
          <p:cNvSpPr txBox="1"/>
          <p:nvPr/>
        </p:nvSpPr>
        <p:spPr>
          <a:xfrm>
            <a:off x="1317433" y="5671981"/>
            <a:ext cx="492443" cy="215444"/>
          </a:xfrm>
          <a:prstGeom prst="rect">
            <a:avLst/>
          </a:prstGeom>
          <a:noFill/>
        </p:spPr>
        <p:txBody>
          <a:bodyPr wrap="none" rtlCol="0">
            <a:spAutoFit/>
          </a:bodyPr>
          <a:lstStyle/>
          <a:p>
            <a:pPr algn="ctr"/>
            <a:r>
              <a:rPr kumimoji="1" lang="ja-JP" altLang="en-US" sz="800">
                <a:latin typeface="Meiryo" charset="-128"/>
                <a:ea typeface="Meiryo" charset="-128"/>
                <a:cs typeface="Meiryo" charset="-128"/>
              </a:rPr>
              <a:t>基地局</a:t>
            </a:r>
          </a:p>
        </p:txBody>
      </p:sp>
      <p:cxnSp>
        <p:nvCxnSpPr>
          <p:cNvPr id="79" name="直線コネクタ 78"/>
          <p:cNvCxnSpPr/>
          <p:nvPr/>
        </p:nvCxnSpPr>
        <p:spPr>
          <a:xfrm>
            <a:off x="3347864" y="2556552"/>
            <a:ext cx="660042"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2" name="直線コネクタ 81"/>
          <p:cNvCxnSpPr/>
          <p:nvPr/>
        </p:nvCxnSpPr>
        <p:spPr>
          <a:xfrm>
            <a:off x="3347864" y="5413983"/>
            <a:ext cx="665520" cy="89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90" name="テキスト ボックス 89"/>
          <p:cNvSpPr txBox="1"/>
          <p:nvPr/>
        </p:nvSpPr>
        <p:spPr>
          <a:xfrm>
            <a:off x="2465288" y="2696915"/>
            <a:ext cx="1210589" cy="215444"/>
          </a:xfrm>
          <a:prstGeom prst="rect">
            <a:avLst/>
          </a:prstGeom>
          <a:noFill/>
        </p:spPr>
        <p:txBody>
          <a:bodyPr wrap="none" rtlCol="0">
            <a:spAutoFit/>
          </a:bodyPr>
          <a:lstStyle/>
          <a:p>
            <a:pPr algn="ctr"/>
            <a:r>
              <a:rPr kumimoji="1" lang="ja-JP" altLang="en-US" sz="800">
                <a:latin typeface="Meiryo" charset="-128"/>
                <a:ea typeface="Meiryo" charset="-128"/>
                <a:cs typeface="Meiryo" charset="-128"/>
              </a:rPr>
              <a:t>ネットワークサーバー</a:t>
            </a:r>
          </a:p>
        </p:txBody>
      </p:sp>
      <p:sp>
        <p:nvSpPr>
          <p:cNvPr id="91" name="テキスト ボックス 90"/>
          <p:cNvSpPr txBox="1"/>
          <p:nvPr/>
        </p:nvSpPr>
        <p:spPr>
          <a:xfrm>
            <a:off x="2538855" y="5669115"/>
            <a:ext cx="1107997" cy="215444"/>
          </a:xfrm>
          <a:prstGeom prst="rect">
            <a:avLst/>
          </a:prstGeom>
          <a:noFill/>
        </p:spPr>
        <p:txBody>
          <a:bodyPr wrap="none" rtlCol="0">
            <a:spAutoFit/>
          </a:bodyPr>
          <a:lstStyle/>
          <a:p>
            <a:pPr algn="ctr"/>
            <a:r>
              <a:rPr kumimoji="1" lang="ja-JP" altLang="en-US" sz="800" dirty="0">
                <a:latin typeface="Meiryo" charset="-128"/>
                <a:ea typeface="Meiryo" charset="-128"/>
                <a:cs typeface="Meiryo" charset="-128"/>
              </a:rPr>
              <a:t>クラウド・サービス</a:t>
            </a:r>
          </a:p>
        </p:txBody>
      </p:sp>
      <p:sp>
        <p:nvSpPr>
          <p:cNvPr id="92" name="テキスト ボックス 91"/>
          <p:cNvSpPr txBox="1"/>
          <p:nvPr/>
        </p:nvSpPr>
        <p:spPr>
          <a:xfrm>
            <a:off x="3787590" y="2696915"/>
            <a:ext cx="1005403" cy="215444"/>
          </a:xfrm>
          <a:prstGeom prst="rect">
            <a:avLst/>
          </a:prstGeom>
          <a:noFill/>
        </p:spPr>
        <p:txBody>
          <a:bodyPr wrap="none" rtlCol="0">
            <a:spAutoFit/>
          </a:bodyPr>
          <a:lstStyle/>
          <a:p>
            <a:pPr algn="ctr"/>
            <a:r>
              <a:rPr kumimoji="1" lang="ja-JP" altLang="en-US" sz="800">
                <a:latin typeface="Meiryo" charset="-128"/>
                <a:ea typeface="Meiryo" charset="-128"/>
                <a:cs typeface="Meiryo" charset="-128"/>
              </a:rPr>
              <a:t>アプリ・サーバー</a:t>
            </a:r>
            <a:endParaRPr kumimoji="1" lang="ja-JP" altLang="en-US" sz="800" dirty="0">
              <a:latin typeface="Meiryo" charset="-128"/>
              <a:ea typeface="Meiryo" charset="-128"/>
              <a:cs typeface="Meiryo" charset="-128"/>
            </a:endParaRPr>
          </a:p>
        </p:txBody>
      </p:sp>
      <p:sp>
        <p:nvSpPr>
          <p:cNvPr id="93" name="テキスト ボックス 92"/>
          <p:cNvSpPr txBox="1"/>
          <p:nvPr/>
        </p:nvSpPr>
        <p:spPr>
          <a:xfrm>
            <a:off x="3789699" y="4207208"/>
            <a:ext cx="1005403" cy="215444"/>
          </a:xfrm>
          <a:prstGeom prst="rect">
            <a:avLst/>
          </a:prstGeom>
          <a:noFill/>
        </p:spPr>
        <p:txBody>
          <a:bodyPr wrap="none" rtlCol="0">
            <a:spAutoFit/>
          </a:bodyPr>
          <a:lstStyle/>
          <a:p>
            <a:pPr algn="ctr"/>
            <a:r>
              <a:rPr kumimoji="1" lang="ja-JP" altLang="en-US" sz="800">
                <a:latin typeface="Meiryo" charset="-128"/>
                <a:ea typeface="Meiryo" charset="-128"/>
                <a:cs typeface="Meiryo" charset="-128"/>
              </a:rPr>
              <a:t>アプリ・サーバー</a:t>
            </a:r>
            <a:endParaRPr kumimoji="1" lang="ja-JP" altLang="en-US" sz="800" dirty="0">
              <a:latin typeface="Meiryo" charset="-128"/>
              <a:ea typeface="Meiryo" charset="-128"/>
              <a:cs typeface="Meiryo" charset="-128"/>
            </a:endParaRPr>
          </a:p>
        </p:txBody>
      </p:sp>
      <p:sp>
        <p:nvSpPr>
          <p:cNvPr id="94" name="テキスト ボックス 93"/>
          <p:cNvSpPr txBox="1"/>
          <p:nvPr/>
        </p:nvSpPr>
        <p:spPr>
          <a:xfrm>
            <a:off x="3795197" y="5671700"/>
            <a:ext cx="1005403" cy="215444"/>
          </a:xfrm>
          <a:prstGeom prst="rect">
            <a:avLst/>
          </a:prstGeom>
          <a:noFill/>
        </p:spPr>
        <p:txBody>
          <a:bodyPr wrap="none" rtlCol="0">
            <a:spAutoFit/>
          </a:bodyPr>
          <a:lstStyle/>
          <a:p>
            <a:pPr algn="ctr"/>
            <a:r>
              <a:rPr kumimoji="1" lang="ja-JP" altLang="en-US" sz="800">
                <a:latin typeface="Meiryo" charset="-128"/>
                <a:ea typeface="Meiryo" charset="-128"/>
                <a:cs typeface="Meiryo" charset="-128"/>
              </a:rPr>
              <a:t>アプリ・サーバー</a:t>
            </a:r>
            <a:endParaRPr kumimoji="1" lang="ja-JP" altLang="en-US" sz="800" dirty="0">
              <a:latin typeface="Meiryo" charset="-128"/>
              <a:ea typeface="Meiryo" charset="-128"/>
              <a:cs typeface="Meiryo" charset="-128"/>
            </a:endParaRPr>
          </a:p>
        </p:txBody>
      </p:sp>
      <p:cxnSp>
        <p:nvCxnSpPr>
          <p:cNvPr id="95" name="直線コネクタ 94"/>
          <p:cNvCxnSpPr/>
          <p:nvPr/>
        </p:nvCxnSpPr>
        <p:spPr>
          <a:xfrm>
            <a:off x="3752928" y="3906459"/>
            <a:ext cx="29532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02" name="テキスト ボックス 101"/>
          <p:cNvSpPr txBox="1"/>
          <p:nvPr/>
        </p:nvSpPr>
        <p:spPr>
          <a:xfrm>
            <a:off x="220983" y="2893915"/>
            <a:ext cx="846707" cy="215444"/>
          </a:xfrm>
          <a:prstGeom prst="rect">
            <a:avLst/>
          </a:prstGeom>
          <a:noFill/>
        </p:spPr>
        <p:txBody>
          <a:bodyPr wrap="none" rtlCol="0">
            <a:spAutoFit/>
          </a:bodyPr>
          <a:lstStyle/>
          <a:p>
            <a:pPr algn="ctr"/>
            <a:r>
              <a:rPr kumimoji="1" lang="ja-JP" altLang="en-US" sz="800" dirty="0">
                <a:latin typeface="Meiryo" charset="-128"/>
                <a:ea typeface="Meiryo" charset="-128"/>
                <a:cs typeface="Meiryo" charset="-128"/>
              </a:rPr>
              <a:t>モノ</a:t>
            </a:r>
            <a:r>
              <a:rPr kumimoji="1" lang="en-US" altLang="ja-JP" sz="800" dirty="0">
                <a:latin typeface="Meiryo" charset="-128"/>
                <a:ea typeface="Meiryo" charset="-128"/>
                <a:cs typeface="Meiryo" charset="-128"/>
              </a:rPr>
              <a:t>/</a:t>
            </a:r>
            <a:r>
              <a:rPr kumimoji="1" lang="ja-JP" altLang="en-US" sz="800" dirty="0">
                <a:latin typeface="Meiryo" charset="-128"/>
                <a:ea typeface="Meiryo" charset="-128"/>
                <a:cs typeface="Meiryo" charset="-128"/>
              </a:rPr>
              <a:t>デバイス</a:t>
            </a:r>
          </a:p>
        </p:txBody>
      </p:sp>
      <p:sp>
        <p:nvSpPr>
          <p:cNvPr id="103" name="テキスト ボックス 102"/>
          <p:cNvSpPr txBox="1"/>
          <p:nvPr/>
        </p:nvSpPr>
        <p:spPr>
          <a:xfrm>
            <a:off x="225466" y="4402526"/>
            <a:ext cx="846707" cy="215444"/>
          </a:xfrm>
          <a:prstGeom prst="rect">
            <a:avLst/>
          </a:prstGeom>
          <a:noFill/>
        </p:spPr>
        <p:txBody>
          <a:bodyPr wrap="none" rtlCol="0">
            <a:spAutoFit/>
          </a:bodyPr>
          <a:lstStyle/>
          <a:p>
            <a:pPr algn="ctr"/>
            <a:r>
              <a:rPr kumimoji="1" lang="ja-JP" altLang="en-US" sz="800" dirty="0">
                <a:latin typeface="Meiryo" charset="-128"/>
                <a:ea typeface="Meiryo" charset="-128"/>
                <a:cs typeface="Meiryo" charset="-128"/>
              </a:rPr>
              <a:t>モノ</a:t>
            </a:r>
            <a:r>
              <a:rPr kumimoji="1" lang="en-US" altLang="ja-JP" sz="800" dirty="0">
                <a:latin typeface="Meiryo" charset="-128"/>
                <a:ea typeface="Meiryo" charset="-128"/>
                <a:cs typeface="Meiryo" charset="-128"/>
              </a:rPr>
              <a:t>/</a:t>
            </a:r>
            <a:r>
              <a:rPr kumimoji="1" lang="ja-JP" altLang="en-US" sz="800" dirty="0">
                <a:latin typeface="Meiryo" charset="-128"/>
                <a:ea typeface="Meiryo" charset="-128"/>
                <a:cs typeface="Meiryo" charset="-128"/>
              </a:rPr>
              <a:t>デバイス</a:t>
            </a:r>
          </a:p>
        </p:txBody>
      </p:sp>
      <p:sp>
        <p:nvSpPr>
          <p:cNvPr id="104" name="テキスト ボックス 103"/>
          <p:cNvSpPr txBox="1"/>
          <p:nvPr/>
        </p:nvSpPr>
        <p:spPr>
          <a:xfrm>
            <a:off x="220983" y="5899491"/>
            <a:ext cx="846707" cy="215444"/>
          </a:xfrm>
          <a:prstGeom prst="rect">
            <a:avLst/>
          </a:prstGeom>
          <a:noFill/>
        </p:spPr>
        <p:txBody>
          <a:bodyPr wrap="none" rtlCol="0">
            <a:spAutoFit/>
          </a:bodyPr>
          <a:lstStyle/>
          <a:p>
            <a:pPr algn="ctr"/>
            <a:r>
              <a:rPr kumimoji="1" lang="ja-JP" altLang="en-US" sz="800" dirty="0">
                <a:latin typeface="Meiryo" charset="-128"/>
                <a:ea typeface="Meiryo" charset="-128"/>
                <a:cs typeface="Meiryo" charset="-128"/>
              </a:rPr>
              <a:t>モノ</a:t>
            </a:r>
            <a:r>
              <a:rPr kumimoji="1" lang="en-US" altLang="ja-JP" sz="800" dirty="0">
                <a:latin typeface="Meiryo" charset="-128"/>
                <a:ea typeface="Meiryo" charset="-128"/>
                <a:cs typeface="Meiryo" charset="-128"/>
              </a:rPr>
              <a:t>/</a:t>
            </a:r>
            <a:r>
              <a:rPr kumimoji="1" lang="ja-JP" altLang="en-US" sz="800" dirty="0">
                <a:latin typeface="Meiryo" charset="-128"/>
                <a:ea typeface="Meiryo" charset="-128"/>
                <a:cs typeface="Meiryo" charset="-128"/>
              </a:rPr>
              <a:t>デバイス</a:t>
            </a:r>
          </a:p>
        </p:txBody>
      </p:sp>
      <p:sp>
        <p:nvSpPr>
          <p:cNvPr id="5" name="正方形/長方形 4"/>
          <p:cNvSpPr/>
          <p:nvPr/>
        </p:nvSpPr>
        <p:spPr>
          <a:xfrm>
            <a:off x="696543" y="1180658"/>
            <a:ext cx="3200139" cy="415498"/>
          </a:xfrm>
          <a:prstGeom prst="rect">
            <a:avLst/>
          </a:prstGeom>
        </p:spPr>
        <p:txBody>
          <a:bodyPr wrap="square">
            <a:spAutoFit/>
          </a:bodyPr>
          <a:lstStyle/>
          <a:p>
            <a:pPr>
              <a:tabLst>
                <a:tab pos="350838" algn="l"/>
              </a:tabLst>
            </a:pPr>
            <a:r>
              <a:rPr lang="en-US" altLang="ja-JP" sz="1050" dirty="0">
                <a:solidFill>
                  <a:schemeClr val="tx1">
                    <a:lumMod val="50000"/>
                    <a:lumOff val="50000"/>
                  </a:schemeClr>
                </a:solidFill>
                <a:latin typeface="Meiryo" charset="-128"/>
                <a:ea typeface="Meiryo" charset="-128"/>
                <a:cs typeface="Meiryo" charset="-128"/>
              </a:rPr>
              <a:t>3G	</a:t>
            </a:r>
            <a:r>
              <a:rPr lang="ja-JP" altLang="en-US" sz="1050" dirty="0">
                <a:solidFill>
                  <a:schemeClr val="tx1">
                    <a:lumMod val="50000"/>
                    <a:lumOff val="50000"/>
                  </a:schemeClr>
                </a:solidFill>
                <a:latin typeface="Meiryo" charset="-128"/>
                <a:ea typeface="Meiryo" charset="-128"/>
                <a:cs typeface="Meiryo" charset="-128"/>
              </a:rPr>
              <a:t>：</a:t>
            </a:r>
            <a:r>
              <a:rPr lang="ja-JP" altLang="ja-JP" sz="1050" dirty="0">
                <a:solidFill>
                  <a:schemeClr val="tx1">
                    <a:lumMod val="50000"/>
                    <a:lumOff val="50000"/>
                  </a:schemeClr>
                </a:solidFill>
                <a:latin typeface="Meiryo" charset="-128"/>
                <a:ea typeface="Meiryo" charset="-128"/>
                <a:cs typeface="Meiryo" charset="-128"/>
              </a:rPr>
              <a:t>下り最大</a:t>
            </a:r>
            <a:r>
              <a:rPr lang="en-US" altLang="ja-JP" sz="1050" dirty="0">
                <a:solidFill>
                  <a:schemeClr val="tx1">
                    <a:lumMod val="50000"/>
                    <a:lumOff val="50000"/>
                  </a:schemeClr>
                </a:solidFill>
                <a:latin typeface="Meiryo" charset="-128"/>
                <a:ea typeface="Meiryo" charset="-128"/>
                <a:cs typeface="Meiryo" charset="-128"/>
              </a:rPr>
              <a:t>14.4Mbps /</a:t>
            </a:r>
            <a:r>
              <a:rPr lang="ja-JP" altLang="ja-JP" sz="1050" dirty="0">
                <a:solidFill>
                  <a:schemeClr val="tx1">
                    <a:lumMod val="50000"/>
                    <a:lumOff val="50000"/>
                  </a:schemeClr>
                </a:solidFill>
                <a:latin typeface="Meiryo" charset="-128"/>
                <a:ea typeface="Meiryo" charset="-128"/>
                <a:cs typeface="Meiryo" charset="-128"/>
              </a:rPr>
              <a:t>上り最大</a:t>
            </a:r>
            <a:r>
              <a:rPr lang="en-US" altLang="ja-JP" sz="1050" dirty="0">
                <a:solidFill>
                  <a:schemeClr val="tx1">
                    <a:lumMod val="50000"/>
                    <a:lumOff val="50000"/>
                  </a:schemeClr>
                </a:solidFill>
                <a:latin typeface="Meiryo" charset="-128"/>
                <a:ea typeface="Meiryo" charset="-128"/>
                <a:cs typeface="Meiryo" charset="-128"/>
              </a:rPr>
              <a:t>5.76Mbps</a:t>
            </a:r>
          </a:p>
          <a:p>
            <a:pPr>
              <a:tabLst>
                <a:tab pos="350838" algn="l"/>
              </a:tabLst>
            </a:pPr>
            <a:r>
              <a:rPr lang="en-US" altLang="ja-JP" sz="1050" dirty="0">
                <a:solidFill>
                  <a:schemeClr val="tx1">
                    <a:lumMod val="50000"/>
                    <a:lumOff val="50000"/>
                  </a:schemeClr>
                </a:solidFill>
                <a:latin typeface="Meiryo" charset="-128"/>
                <a:ea typeface="Meiryo" charset="-128"/>
                <a:cs typeface="Meiryo" charset="-128"/>
              </a:rPr>
              <a:t>LTE	</a:t>
            </a:r>
            <a:r>
              <a:rPr lang="ja-JP" altLang="en-US" sz="1050" dirty="0">
                <a:solidFill>
                  <a:schemeClr val="tx1">
                    <a:lumMod val="50000"/>
                    <a:lumOff val="50000"/>
                  </a:schemeClr>
                </a:solidFill>
                <a:latin typeface="Meiryo" charset="-128"/>
                <a:ea typeface="Meiryo" charset="-128"/>
                <a:cs typeface="Meiryo" charset="-128"/>
              </a:rPr>
              <a:t>：</a:t>
            </a:r>
            <a:r>
              <a:rPr lang="ja-JP" altLang="ja-JP" sz="1050" dirty="0">
                <a:solidFill>
                  <a:schemeClr val="tx1">
                    <a:lumMod val="50000"/>
                    <a:lumOff val="50000"/>
                  </a:schemeClr>
                </a:solidFill>
                <a:latin typeface="Meiryo" charset="-128"/>
                <a:ea typeface="Meiryo" charset="-128"/>
                <a:cs typeface="Meiryo" charset="-128"/>
              </a:rPr>
              <a:t>下り最大</a:t>
            </a:r>
            <a:r>
              <a:rPr lang="en-US" altLang="ja-JP" sz="1050" dirty="0">
                <a:solidFill>
                  <a:schemeClr val="tx1">
                    <a:lumMod val="50000"/>
                    <a:lumOff val="50000"/>
                  </a:schemeClr>
                </a:solidFill>
                <a:latin typeface="Meiryo" charset="-128"/>
                <a:ea typeface="Meiryo" charset="-128"/>
                <a:cs typeface="Meiryo" charset="-128"/>
              </a:rPr>
              <a:t>  150Mbps /</a:t>
            </a:r>
            <a:r>
              <a:rPr lang="ja-JP" altLang="ja-JP" sz="1050" dirty="0">
                <a:solidFill>
                  <a:schemeClr val="tx1">
                    <a:lumMod val="50000"/>
                    <a:lumOff val="50000"/>
                  </a:schemeClr>
                </a:solidFill>
                <a:latin typeface="Meiryo" charset="-128"/>
                <a:ea typeface="Meiryo" charset="-128"/>
                <a:cs typeface="Meiryo" charset="-128"/>
              </a:rPr>
              <a:t>上り最大</a:t>
            </a:r>
            <a:r>
              <a:rPr lang="en-US" altLang="ja-JP" sz="1050" dirty="0">
                <a:solidFill>
                  <a:schemeClr val="tx1">
                    <a:lumMod val="50000"/>
                    <a:lumOff val="50000"/>
                  </a:schemeClr>
                </a:solidFill>
                <a:latin typeface="Meiryo" charset="-128"/>
                <a:ea typeface="Meiryo" charset="-128"/>
                <a:cs typeface="Meiryo" charset="-128"/>
              </a:rPr>
              <a:t>  50Mbps</a:t>
            </a:r>
            <a:r>
              <a:rPr lang="ja-JP" altLang="ja-JP" sz="1050" dirty="0">
                <a:solidFill>
                  <a:schemeClr val="tx1">
                    <a:lumMod val="50000"/>
                    <a:lumOff val="50000"/>
                  </a:schemeClr>
                </a:solidFill>
                <a:latin typeface="Meiryo" charset="-128"/>
                <a:ea typeface="Meiryo" charset="-128"/>
                <a:cs typeface="Meiryo" charset="-128"/>
              </a:rPr>
              <a:t> </a:t>
            </a:r>
            <a:endParaRPr lang="ja-JP" altLang="en-US" sz="1050" dirty="0">
              <a:solidFill>
                <a:schemeClr val="tx1">
                  <a:lumMod val="50000"/>
                  <a:lumOff val="50000"/>
                </a:schemeClr>
              </a:solidFill>
              <a:latin typeface="Meiryo" charset="-128"/>
              <a:ea typeface="Meiryo" charset="-128"/>
              <a:cs typeface="Meiryo" charset="-128"/>
            </a:endParaRPr>
          </a:p>
        </p:txBody>
      </p:sp>
      <p:pic>
        <p:nvPicPr>
          <p:cNvPr id="6" name="図 5"/>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88643" y="1180658"/>
            <a:ext cx="397426" cy="397426"/>
          </a:xfrm>
          <a:prstGeom prst="rect">
            <a:avLst/>
          </a:prstGeom>
          <a:effectLst>
            <a:outerShdw blurRad="50800" dist="38100" dir="2700000" algn="tl" rotWithShape="0">
              <a:prstClr val="black">
                <a:alpha val="40000"/>
              </a:prstClr>
            </a:outerShdw>
          </a:effectLst>
        </p:spPr>
      </p:pic>
      <p:pic>
        <p:nvPicPr>
          <p:cNvPr id="80" name="図 7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703413" y="2043574"/>
            <a:ext cx="720785" cy="72078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06633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LPWA(Low Power Wide Area)</a:t>
            </a:r>
            <a:r>
              <a:rPr kumimoji="1" lang="ja-JP" altLang="en-US" dirty="0"/>
              <a:t>ネットワーク　通信規格一覧</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37</a:t>
            </a:fld>
            <a:endParaRPr kumimoji="1" lang="ja-JP" altLang="en-US"/>
          </a:p>
        </p:txBody>
      </p:sp>
      <p:pic>
        <p:nvPicPr>
          <p:cNvPr id="4" name="図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9532" y="1772816"/>
            <a:ext cx="8424936" cy="3203231"/>
          </a:xfrm>
          <a:prstGeom prst="rect">
            <a:avLst/>
          </a:prstGeom>
        </p:spPr>
      </p:pic>
      <p:sp>
        <p:nvSpPr>
          <p:cNvPr id="5" name="正方形/長方形 4"/>
          <p:cNvSpPr/>
          <p:nvPr/>
        </p:nvSpPr>
        <p:spPr>
          <a:xfrm>
            <a:off x="4523207" y="6381328"/>
            <a:ext cx="4572000" cy="215444"/>
          </a:xfrm>
          <a:prstGeom prst="rect">
            <a:avLst/>
          </a:prstGeom>
        </p:spPr>
        <p:txBody>
          <a:bodyPr>
            <a:spAutoFit/>
          </a:bodyPr>
          <a:lstStyle/>
          <a:p>
            <a:pPr algn="r"/>
            <a:r>
              <a:rPr lang="ja-JP" altLang="en-US" sz="800"/>
              <a:t>http://itpro.nikkeibp.co.jp/atcl/column/16/071500148/072000003/</a:t>
            </a:r>
          </a:p>
        </p:txBody>
      </p:sp>
    </p:spTree>
    <p:extLst>
      <p:ext uri="{BB962C8B-B14F-4D97-AF65-F5344CB8AC3E}">
        <p14:creationId xmlns:p14="http://schemas.microsoft.com/office/powerpoint/2010/main" val="17264640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817A0ED-C4A0-1C49-8299-1791A1A968E9}"/>
              </a:ext>
            </a:extLst>
          </p:cNvPr>
          <p:cNvSpPr>
            <a:spLocks noGrp="1"/>
          </p:cNvSpPr>
          <p:nvPr>
            <p:ph type="title"/>
          </p:nvPr>
        </p:nvSpPr>
        <p:spPr/>
        <p:txBody>
          <a:bodyPr/>
          <a:lstStyle/>
          <a:p>
            <a:r>
              <a:rPr kumimoji="1" lang="en-US" altLang="ja-JP" dirty="0"/>
              <a:t>5G</a:t>
            </a:r>
            <a:r>
              <a:rPr kumimoji="1" lang="ja-JP" altLang="en-US" dirty="0"/>
              <a:t>と他の通信方式</a:t>
            </a:r>
          </a:p>
        </p:txBody>
      </p:sp>
      <p:sp>
        <p:nvSpPr>
          <p:cNvPr id="3" name="スライド番号プレースホルダー 2">
            <a:extLst>
              <a:ext uri="{FF2B5EF4-FFF2-40B4-BE49-F238E27FC236}">
                <a16:creationId xmlns:a16="http://schemas.microsoft.com/office/drawing/2014/main" id="{D5DB0AB2-DA3F-A449-BB10-CC0E9790A361}"/>
              </a:ext>
            </a:extLst>
          </p:cNvPr>
          <p:cNvSpPr>
            <a:spLocks noGrp="1"/>
          </p:cNvSpPr>
          <p:nvPr>
            <p:ph type="sldNum" sz="quarter" idx="12"/>
          </p:nvPr>
        </p:nvSpPr>
        <p:spPr>
          <a:xfrm>
            <a:off x="6932246" y="6866749"/>
            <a:ext cx="2133600" cy="217800"/>
          </a:xfrm>
        </p:spPr>
        <p:txBody>
          <a:bodyPr/>
          <a:lstStyle/>
          <a:p>
            <a:fld id="{8FF8CC5D-A65D-5946-99B5-645367A967AD}" type="slidenum">
              <a:rPr kumimoji="1" lang="ja-JP" altLang="en-US" smtClean="0"/>
              <a:t>38</a:t>
            </a:fld>
            <a:endParaRPr kumimoji="1" lang="ja-JP" altLang="en-US"/>
          </a:p>
        </p:txBody>
      </p:sp>
      <p:cxnSp>
        <p:nvCxnSpPr>
          <p:cNvPr id="5" name="直線矢印コネクタ 4">
            <a:extLst>
              <a:ext uri="{FF2B5EF4-FFF2-40B4-BE49-F238E27FC236}">
                <a16:creationId xmlns:a16="http://schemas.microsoft.com/office/drawing/2014/main" id="{0E20AE51-4A4B-F04A-A0A5-AD2EFBD00BB5}"/>
              </a:ext>
            </a:extLst>
          </p:cNvPr>
          <p:cNvCxnSpPr/>
          <p:nvPr/>
        </p:nvCxnSpPr>
        <p:spPr>
          <a:xfrm>
            <a:off x="4572000" y="1266426"/>
            <a:ext cx="0" cy="4968552"/>
          </a:xfrm>
          <a:prstGeom prst="straightConnector1">
            <a:avLst/>
          </a:prstGeom>
          <a:ln>
            <a:solidFill>
              <a:schemeClr val="tx1">
                <a:lumMod val="50000"/>
                <a:lumOff val="50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 name="直線矢印コネクタ 5">
            <a:extLst>
              <a:ext uri="{FF2B5EF4-FFF2-40B4-BE49-F238E27FC236}">
                <a16:creationId xmlns:a16="http://schemas.microsoft.com/office/drawing/2014/main" id="{479D9247-A42D-2049-8AA3-7198F60FCB38}"/>
              </a:ext>
            </a:extLst>
          </p:cNvPr>
          <p:cNvCxnSpPr>
            <a:cxnSpLocks/>
          </p:cNvCxnSpPr>
          <p:nvPr/>
        </p:nvCxnSpPr>
        <p:spPr>
          <a:xfrm flipH="1">
            <a:off x="1577082" y="3786706"/>
            <a:ext cx="5947247" cy="0"/>
          </a:xfrm>
          <a:prstGeom prst="straightConnector1">
            <a:avLst/>
          </a:prstGeom>
          <a:ln>
            <a:solidFill>
              <a:schemeClr val="tx1">
                <a:lumMod val="50000"/>
                <a:lumOff val="50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1" name="正方形/長方形 10">
            <a:extLst>
              <a:ext uri="{FF2B5EF4-FFF2-40B4-BE49-F238E27FC236}">
                <a16:creationId xmlns:a16="http://schemas.microsoft.com/office/drawing/2014/main" id="{1C077129-2AD3-1E44-870C-53247C2EF013}"/>
              </a:ext>
            </a:extLst>
          </p:cNvPr>
          <p:cNvSpPr/>
          <p:nvPr/>
        </p:nvSpPr>
        <p:spPr>
          <a:xfrm>
            <a:off x="4716016" y="1266426"/>
            <a:ext cx="2808312" cy="2377241"/>
          </a:xfrm>
          <a:prstGeom prst="rect">
            <a:avLst/>
          </a:prstGeom>
          <a:solidFill>
            <a:srgbClr val="FF6666">
              <a:alpha val="6509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2000" dirty="0">
              <a:solidFill>
                <a:srgbClr val="FFFFFF"/>
              </a:solidFill>
              <a:latin typeface="Meiryo" charset="-128"/>
              <a:ea typeface="Meiryo" charset="-128"/>
            </a:endParaRPr>
          </a:p>
        </p:txBody>
      </p:sp>
      <p:sp>
        <p:nvSpPr>
          <p:cNvPr id="12" name="正方形/長方形 11">
            <a:extLst>
              <a:ext uri="{FF2B5EF4-FFF2-40B4-BE49-F238E27FC236}">
                <a16:creationId xmlns:a16="http://schemas.microsoft.com/office/drawing/2014/main" id="{0A717E73-1A77-C543-B9D2-6EE1EFB24CA4}"/>
              </a:ext>
            </a:extLst>
          </p:cNvPr>
          <p:cNvSpPr/>
          <p:nvPr/>
        </p:nvSpPr>
        <p:spPr>
          <a:xfrm>
            <a:off x="4689987" y="3892834"/>
            <a:ext cx="2808312" cy="2377241"/>
          </a:xfrm>
          <a:prstGeom prst="rect">
            <a:avLst/>
          </a:prstGeom>
          <a:solidFill>
            <a:srgbClr val="00B0F0">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800" dirty="0" err="1">
                <a:solidFill>
                  <a:schemeClr val="bg1"/>
                </a:solidFill>
                <a:latin typeface="Meiryo" panose="020B0604030504040204" pitchFamily="34" charset="-128"/>
                <a:ea typeface="Meiryo" panose="020B0604030504040204" pitchFamily="34" charset="-128"/>
                <a:cs typeface="ＭＳ Ｐゴシック"/>
              </a:rPr>
              <a:t>BlueTooth</a:t>
            </a:r>
            <a:endParaRPr kumimoji="1" lang="en-US" altLang="ja-JP" sz="2800" dirty="0">
              <a:solidFill>
                <a:schemeClr val="bg1"/>
              </a:solidFill>
              <a:latin typeface="Meiryo" panose="020B0604030504040204" pitchFamily="34" charset="-128"/>
              <a:ea typeface="Meiryo" panose="020B0604030504040204" pitchFamily="34" charset="-128"/>
              <a:cs typeface="ＭＳ Ｐゴシック"/>
            </a:endParaRPr>
          </a:p>
          <a:p>
            <a:pPr algn="ctr"/>
            <a:r>
              <a:rPr lang="en-US" altLang="ja-JP" sz="2800" dirty="0">
                <a:solidFill>
                  <a:schemeClr val="bg1"/>
                </a:solidFill>
                <a:latin typeface="Meiryo" panose="020B0604030504040204" pitchFamily="34" charset="-128"/>
                <a:ea typeface="Meiryo" panose="020B0604030504040204" pitchFamily="34" charset="-128"/>
                <a:cs typeface="ＭＳ Ｐゴシック"/>
              </a:rPr>
              <a:t>RFID</a:t>
            </a:r>
          </a:p>
          <a:p>
            <a:pPr algn="ctr"/>
            <a:r>
              <a:rPr kumimoji="1" lang="en-US" altLang="ja-JP" sz="2800" dirty="0">
                <a:solidFill>
                  <a:schemeClr val="bg1"/>
                </a:solidFill>
                <a:latin typeface="Meiryo" panose="020B0604030504040204" pitchFamily="34" charset="-128"/>
                <a:ea typeface="Meiryo" panose="020B0604030504040204" pitchFamily="34" charset="-128"/>
                <a:cs typeface="ＭＳ Ｐゴシック"/>
              </a:rPr>
              <a:t>NFC</a:t>
            </a:r>
          </a:p>
          <a:p>
            <a:pPr algn="ctr"/>
            <a:r>
              <a:rPr lang="en-US" altLang="ja-JP" sz="2800" dirty="0" err="1">
                <a:solidFill>
                  <a:schemeClr val="bg1"/>
                </a:solidFill>
                <a:latin typeface="Meiryo" panose="020B0604030504040204" pitchFamily="34" charset="-128"/>
                <a:ea typeface="Meiryo" panose="020B0604030504040204" pitchFamily="34" charset="-128"/>
                <a:cs typeface="ＭＳ Ｐゴシック"/>
              </a:rPr>
              <a:t>Zigbee</a:t>
            </a:r>
            <a:endParaRPr kumimoji="1" lang="ja-JP" altLang="en-US" sz="2800" dirty="0">
              <a:solidFill>
                <a:schemeClr val="bg1"/>
              </a:solidFill>
              <a:latin typeface="Meiryo" panose="020B0604030504040204" pitchFamily="34" charset="-128"/>
              <a:ea typeface="Meiryo" panose="020B0604030504040204" pitchFamily="34" charset="-128"/>
              <a:cs typeface="ＭＳ Ｐゴシック"/>
            </a:endParaRPr>
          </a:p>
        </p:txBody>
      </p:sp>
      <p:sp>
        <p:nvSpPr>
          <p:cNvPr id="13" name="正方形/長方形 12">
            <a:extLst>
              <a:ext uri="{FF2B5EF4-FFF2-40B4-BE49-F238E27FC236}">
                <a16:creationId xmlns:a16="http://schemas.microsoft.com/office/drawing/2014/main" id="{F0B6A5B5-F842-554A-9AB5-1E33042FB961}"/>
              </a:ext>
            </a:extLst>
          </p:cNvPr>
          <p:cNvSpPr/>
          <p:nvPr/>
        </p:nvSpPr>
        <p:spPr>
          <a:xfrm>
            <a:off x="1620610" y="1256128"/>
            <a:ext cx="2808312" cy="1150771"/>
          </a:xfrm>
          <a:prstGeom prst="rect">
            <a:avLst/>
          </a:prstGeom>
          <a:solidFill>
            <a:srgbClr val="77933C">
              <a:alpha val="67059"/>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800" dirty="0">
                <a:solidFill>
                  <a:schemeClr val="bg1"/>
                </a:solidFill>
                <a:latin typeface="Meiryo" panose="020B0604030504040204" pitchFamily="34" charset="-128"/>
                <a:ea typeface="Meiryo" panose="020B0604030504040204" pitchFamily="34" charset="-128"/>
                <a:cs typeface="ＭＳ Ｐゴシック"/>
              </a:rPr>
              <a:t>LTE</a:t>
            </a:r>
            <a:endParaRPr kumimoji="1" lang="ja-JP" altLang="en-US" sz="2800" dirty="0">
              <a:solidFill>
                <a:schemeClr val="bg1"/>
              </a:solidFill>
              <a:latin typeface="Meiryo" panose="020B0604030504040204" pitchFamily="34" charset="-128"/>
              <a:ea typeface="Meiryo" panose="020B0604030504040204" pitchFamily="34" charset="-128"/>
              <a:cs typeface="ＭＳ Ｐゴシック"/>
            </a:endParaRPr>
          </a:p>
        </p:txBody>
      </p:sp>
      <p:sp>
        <p:nvSpPr>
          <p:cNvPr id="14" name="正方形/長方形 13">
            <a:extLst>
              <a:ext uri="{FF2B5EF4-FFF2-40B4-BE49-F238E27FC236}">
                <a16:creationId xmlns:a16="http://schemas.microsoft.com/office/drawing/2014/main" id="{94375AB5-D1D8-CF41-ABF4-6A77371FA3DF}"/>
              </a:ext>
            </a:extLst>
          </p:cNvPr>
          <p:cNvSpPr/>
          <p:nvPr/>
        </p:nvSpPr>
        <p:spPr>
          <a:xfrm>
            <a:off x="1603111" y="3897100"/>
            <a:ext cx="2808312" cy="2377241"/>
          </a:xfrm>
          <a:prstGeom prst="rect">
            <a:avLst/>
          </a:prstGeom>
          <a:solidFill>
            <a:srgbClr val="376092">
              <a:alpha val="72941"/>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800" dirty="0" err="1">
                <a:solidFill>
                  <a:schemeClr val="bg1"/>
                </a:solidFill>
                <a:latin typeface="Meiryo" panose="020B0604030504040204" pitchFamily="34" charset="-128"/>
                <a:ea typeface="Meiryo" panose="020B0604030504040204" pitchFamily="34" charset="-128"/>
                <a:cs typeface="ＭＳ Ｐゴシック"/>
              </a:rPr>
              <a:t>WiFi</a:t>
            </a:r>
            <a:endParaRPr kumimoji="1" lang="ja-JP" altLang="en-US" sz="2800" dirty="0">
              <a:solidFill>
                <a:schemeClr val="bg1"/>
              </a:solidFill>
              <a:latin typeface="Meiryo" panose="020B0604030504040204" pitchFamily="34" charset="-128"/>
              <a:ea typeface="Meiryo" panose="020B0604030504040204" pitchFamily="34" charset="-128"/>
              <a:cs typeface="ＭＳ Ｐゴシック"/>
            </a:endParaRPr>
          </a:p>
        </p:txBody>
      </p:sp>
      <p:sp>
        <p:nvSpPr>
          <p:cNvPr id="16" name="テキスト ボックス 15">
            <a:extLst>
              <a:ext uri="{FF2B5EF4-FFF2-40B4-BE49-F238E27FC236}">
                <a16:creationId xmlns:a16="http://schemas.microsoft.com/office/drawing/2014/main" id="{C69B5854-C8B7-8048-9418-F6D323A50BAA}"/>
              </a:ext>
            </a:extLst>
          </p:cNvPr>
          <p:cNvSpPr txBox="1"/>
          <p:nvPr/>
        </p:nvSpPr>
        <p:spPr>
          <a:xfrm>
            <a:off x="3787170" y="892669"/>
            <a:ext cx="1569660" cy="369332"/>
          </a:xfrm>
          <a:prstGeom prst="rect">
            <a:avLst/>
          </a:prstGeom>
          <a:noFill/>
        </p:spPr>
        <p:txBody>
          <a:bodyPr wrap="none" rtlCol="0">
            <a:spAutoFit/>
          </a:bodyPr>
          <a:lstStyle/>
          <a:p>
            <a:pPr algn="ctr"/>
            <a:r>
              <a:rPr kumimoji="1" lang="ja-JP" altLang="en-US" dirty="0">
                <a:solidFill>
                  <a:schemeClr val="tx1">
                    <a:lumMod val="50000"/>
                    <a:lumOff val="50000"/>
                  </a:schemeClr>
                </a:solidFill>
                <a:latin typeface="Meiryo" panose="020B0604030504040204" pitchFamily="34" charset="-128"/>
                <a:ea typeface="Meiryo" panose="020B0604030504040204" pitchFamily="34" charset="-128"/>
              </a:rPr>
              <a:t>広域・遠距離</a:t>
            </a:r>
          </a:p>
        </p:txBody>
      </p:sp>
      <p:sp>
        <p:nvSpPr>
          <p:cNvPr id="17" name="テキスト ボックス 16">
            <a:extLst>
              <a:ext uri="{FF2B5EF4-FFF2-40B4-BE49-F238E27FC236}">
                <a16:creationId xmlns:a16="http://schemas.microsoft.com/office/drawing/2014/main" id="{9EE2C89F-8267-B84F-9509-A9682F836A78}"/>
              </a:ext>
            </a:extLst>
          </p:cNvPr>
          <p:cNvSpPr txBox="1"/>
          <p:nvPr/>
        </p:nvSpPr>
        <p:spPr>
          <a:xfrm>
            <a:off x="3787169" y="6317285"/>
            <a:ext cx="1569660" cy="369332"/>
          </a:xfrm>
          <a:prstGeom prst="rect">
            <a:avLst/>
          </a:prstGeom>
          <a:noFill/>
        </p:spPr>
        <p:txBody>
          <a:bodyPr wrap="none" rtlCol="0">
            <a:spAutoFit/>
          </a:bodyPr>
          <a:lstStyle/>
          <a:p>
            <a:pPr algn="ctr"/>
            <a:r>
              <a:rPr kumimoji="1" lang="ja-JP" altLang="en-US" dirty="0">
                <a:solidFill>
                  <a:schemeClr val="tx1">
                    <a:lumMod val="50000"/>
                    <a:lumOff val="50000"/>
                  </a:schemeClr>
                </a:solidFill>
                <a:latin typeface="Meiryo" panose="020B0604030504040204" pitchFamily="34" charset="-128"/>
                <a:ea typeface="Meiryo" panose="020B0604030504040204" pitchFamily="34" charset="-128"/>
              </a:rPr>
              <a:t>狭域・短距離</a:t>
            </a:r>
          </a:p>
        </p:txBody>
      </p:sp>
      <p:sp>
        <p:nvSpPr>
          <p:cNvPr id="18" name="テキスト ボックス 17">
            <a:extLst>
              <a:ext uri="{FF2B5EF4-FFF2-40B4-BE49-F238E27FC236}">
                <a16:creationId xmlns:a16="http://schemas.microsoft.com/office/drawing/2014/main" id="{E4A6C2B4-DDC1-EF4F-97D7-670BE6C3FADA}"/>
              </a:ext>
            </a:extLst>
          </p:cNvPr>
          <p:cNvSpPr txBox="1"/>
          <p:nvPr/>
        </p:nvSpPr>
        <p:spPr>
          <a:xfrm>
            <a:off x="624200" y="3163458"/>
            <a:ext cx="1015663" cy="1246495"/>
          </a:xfrm>
          <a:prstGeom prst="rect">
            <a:avLst/>
          </a:prstGeom>
          <a:noFill/>
        </p:spPr>
        <p:txBody>
          <a:bodyPr vert="eaVert" wrap="none" rtlCol="0">
            <a:spAutoFit/>
          </a:bodyPr>
          <a:lstStyle/>
          <a:p>
            <a:pPr algn="ctr"/>
            <a:r>
              <a:rPr kumimoji="1" lang="ja-JP" altLang="en-US" dirty="0">
                <a:solidFill>
                  <a:schemeClr val="tx1">
                    <a:lumMod val="50000"/>
                    <a:lumOff val="50000"/>
                  </a:schemeClr>
                </a:solidFill>
                <a:latin typeface="Meiryo" panose="020B0604030504040204" pitchFamily="34" charset="-128"/>
                <a:ea typeface="Meiryo" panose="020B0604030504040204" pitchFamily="34" charset="-128"/>
              </a:rPr>
              <a:t>消費電力大</a:t>
            </a:r>
            <a:endParaRPr kumimoji="1" lang="en-US" altLang="ja-JP" dirty="0">
              <a:solidFill>
                <a:schemeClr val="tx1">
                  <a:lumMod val="50000"/>
                  <a:lumOff val="50000"/>
                </a:schemeClr>
              </a:solidFill>
              <a:latin typeface="Meiryo" panose="020B0604030504040204" pitchFamily="34" charset="-128"/>
              <a:ea typeface="Meiryo" panose="020B0604030504040204" pitchFamily="34" charset="-128"/>
            </a:endParaRPr>
          </a:p>
          <a:p>
            <a:pPr algn="ctr"/>
            <a:r>
              <a:rPr kumimoji="1" lang="ja-JP" altLang="en-US" dirty="0">
                <a:solidFill>
                  <a:schemeClr val="tx1">
                    <a:lumMod val="50000"/>
                    <a:lumOff val="50000"/>
                  </a:schemeClr>
                </a:solidFill>
                <a:latin typeface="Meiryo" panose="020B0604030504040204" pitchFamily="34" charset="-128"/>
                <a:ea typeface="Meiryo" panose="020B0604030504040204" pitchFamily="34" charset="-128"/>
              </a:rPr>
              <a:t>高コスト</a:t>
            </a:r>
            <a:endParaRPr kumimoji="1" lang="en-US" altLang="ja-JP" dirty="0">
              <a:solidFill>
                <a:schemeClr val="tx1">
                  <a:lumMod val="50000"/>
                  <a:lumOff val="50000"/>
                </a:schemeClr>
              </a:solidFill>
              <a:latin typeface="Meiryo" panose="020B0604030504040204" pitchFamily="34" charset="-128"/>
              <a:ea typeface="Meiryo" panose="020B0604030504040204" pitchFamily="34" charset="-128"/>
            </a:endParaRPr>
          </a:p>
          <a:p>
            <a:pPr algn="ctr"/>
            <a:r>
              <a:rPr lang="ja-JP" altLang="en-US" dirty="0">
                <a:solidFill>
                  <a:schemeClr val="tx1">
                    <a:lumMod val="50000"/>
                    <a:lumOff val="50000"/>
                  </a:schemeClr>
                </a:solidFill>
                <a:latin typeface="Meiryo" panose="020B0604030504040204" pitchFamily="34" charset="-128"/>
                <a:ea typeface="Meiryo" panose="020B0604030504040204" pitchFamily="34" charset="-128"/>
              </a:rPr>
              <a:t>高速</a:t>
            </a:r>
            <a:endParaRPr lang="en-US" altLang="ja-JP" dirty="0">
              <a:solidFill>
                <a:schemeClr val="tx1">
                  <a:lumMod val="50000"/>
                  <a:lumOff val="50000"/>
                </a:schemeClr>
              </a:solidFill>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0EA62D30-A098-B141-A07E-A2553E5B9BE2}"/>
              </a:ext>
            </a:extLst>
          </p:cNvPr>
          <p:cNvSpPr txBox="1"/>
          <p:nvPr/>
        </p:nvSpPr>
        <p:spPr>
          <a:xfrm>
            <a:off x="7528912" y="3163457"/>
            <a:ext cx="1015663" cy="1246495"/>
          </a:xfrm>
          <a:prstGeom prst="rect">
            <a:avLst/>
          </a:prstGeom>
          <a:noFill/>
        </p:spPr>
        <p:txBody>
          <a:bodyPr vert="eaVert" wrap="none" rtlCol="0">
            <a:spAutoFit/>
          </a:bodyPr>
          <a:lstStyle/>
          <a:p>
            <a:pPr algn="ctr"/>
            <a:r>
              <a:rPr lang="ja-JP" altLang="en-US" dirty="0">
                <a:solidFill>
                  <a:schemeClr val="tx1">
                    <a:lumMod val="50000"/>
                    <a:lumOff val="50000"/>
                  </a:schemeClr>
                </a:solidFill>
                <a:latin typeface="Meiryo" panose="020B0604030504040204" pitchFamily="34" charset="-128"/>
                <a:ea typeface="Meiryo" panose="020B0604030504040204" pitchFamily="34" charset="-128"/>
              </a:rPr>
              <a:t>低速</a:t>
            </a:r>
            <a:endParaRPr lang="en-US" altLang="ja-JP" dirty="0">
              <a:solidFill>
                <a:schemeClr val="tx1">
                  <a:lumMod val="50000"/>
                  <a:lumOff val="50000"/>
                </a:schemeClr>
              </a:solidFill>
              <a:latin typeface="Meiryo" panose="020B0604030504040204" pitchFamily="34" charset="-128"/>
              <a:ea typeface="Meiryo" panose="020B0604030504040204" pitchFamily="34" charset="-128"/>
            </a:endParaRPr>
          </a:p>
          <a:p>
            <a:pPr algn="ctr"/>
            <a:r>
              <a:rPr lang="ja-JP" altLang="en-US" dirty="0">
                <a:solidFill>
                  <a:schemeClr val="tx1">
                    <a:lumMod val="50000"/>
                    <a:lumOff val="50000"/>
                  </a:schemeClr>
                </a:solidFill>
                <a:latin typeface="Meiryo" panose="020B0604030504040204" pitchFamily="34" charset="-128"/>
                <a:ea typeface="Meiryo" panose="020B0604030504040204" pitchFamily="34" charset="-128"/>
              </a:rPr>
              <a:t>低コスト</a:t>
            </a:r>
            <a:endParaRPr lang="en-US" altLang="ja-JP" dirty="0">
              <a:solidFill>
                <a:schemeClr val="tx1">
                  <a:lumMod val="50000"/>
                  <a:lumOff val="50000"/>
                </a:schemeClr>
              </a:solidFill>
              <a:latin typeface="Meiryo" panose="020B0604030504040204" pitchFamily="34" charset="-128"/>
              <a:ea typeface="Meiryo" panose="020B0604030504040204" pitchFamily="34" charset="-128"/>
            </a:endParaRPr>
          </a:p>
          <a:p>
            <a:pPr algn="ctr"/>
            <a:r>
              <a:rPr kumimoji="1" lang="ja-JP" altLang="en-US" dirty="0">
                <a:solidFill>
                  <a:schemeClr val="tx1">
                    <a:lumMod val="50000"/>
                    <a:lumOff val="50000"/>
                  </a:schemeClr>
                </a:solidFill>
                <a:latin typeface="Meiryo" panose="020B0604030504040204" pitchFamily="34" charset="-128"/>
                <a:ea typeface="Meiryo" panose="020B0604030504040204" pitchFamily="34" charset="-128"/>
              </a:rPr>
              <a:t>消費電力少</a:t>
            </a:r>
            <a:endParaRPr kumimoji="1" lang="en-US" altLang="ja-JP" dirty="0">
              <a:solidFill>
                <a:schemeClr val="tx1">
                  <a:lumMod val="50000"/>
                  <a:lumOff val="50000"/>
                </a:schemeClr>
              </a:solidFill>
              <a:latin typeface="Meiryo" panose="020B0604030504040204" pitchFamily="34" charset="-128"/>
              <a:ea typeface="Meiryo" panose="020B0604030504040204" pitchFamily="34" charset="-128"/>
            </a:endParaRPr>
          </a:p>
        </p:txBody>
      </p:sp>
      <p:sp>
        <p:nvSpPr>
          <p:cNvPr id="20" name="正方形/長方形 19">
            <a:extLst>
              <a:ext uri="{FF2B5EF4-FFF2-40B4-BE49-F238E27FC236}">
                <a16:creationId xmlns:a16="http://schemas.microsoft.com/office/drawing/2014/main" id="{CB53B2A6-0F8A-814F-845F-B701A0527D9B}"/>
              </a:ext>
            </a:extLst>
          </p:cNvPr>
          <p:cNvSpPr/>
          <p:nvPr/>
        </p:nvSpPr>
        <p:spPr>
          <a:xfrm>
            <a:off x="1615089" y="2492896"/>
            <a:ext cx="4541087" cy="1150771"/>
          </a:xfrm>
          <a:prstGeom prst="rect">
            <a:avLst/>
          </a:prstGeom>
          <a:solidFill>
            <a:srgbClr val="0070C0">
              <a:alpha val="6980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800" dirty="0">
                <a:solidFill>
                  <a:schemeClr val="bg1"/>
                </a:solidFill>
                <a:latin typeface="Meiryo" panose="020B0604030504040204" pitchFamily="34" charset="-128"/>
                <a:ea typeface="Meiryo" panose="020B0604030504040204" pitchFamily="34" charset="-128"/>
                <a:cs typeface="ＭＳ Ｐゴシック"/>
              </a:rPr>
              <a:t>5G</a:t>
            </a:r>
            <a:endParaRPr kumimoji="1" lang="ja-JP" altLang="en-US" sz="2800" dirty="0">
              <a:solidFill>
                <a:schemeClr val="bg1"/>
              </a:solidFill>
              <a:latin typeface="Meiryo" panose="020B0604030504040204" pitchFamily="34" charset="-128"/>
              <a:ea typeface="Meiryo" panose="020B0604030504040204" pitchFamily="34" charset="-128"/>
              <a:cs typeface="ＭＳ Ｐゴシック"/>
            </a:endParaRPr>
          </a:p>
        </p:txBody>
      </p:sp>
      <p:sp>
        <p:nvSpPr>
          <p:cNvPr id="21" name="テキスト ボックス 20">
            <a:extLst>
              <a:ext uri="{FF2B5EF4-FFF2-40B4-BE49-F238E27FC236}">
                <a16:creationId xmlns:a16="http://schemas.microsoft.com/office/drawing/2014/main" id="{1D9CD14F-C8AF-EA4D-9A9A-3438F5914898}"/>
              </a:ext>
            </a:extLst>
          </p:cNvPr>
          <p:cNvSpPr txBox="1"/>
          <p:nvPr/>
        </p:nvSpPr>
        <p:spPr>
          <a:xfrm>
            <a:off x="5523983" y="1636547"/>
            <a:ext cx="1192378" cy="523220"/>
          </a:xfrm>
          <a:prstGeom prst="rect">
            <a:avLst/>
          </a:prstGeom>
          <a:noFill/>
        </p:spPr>
        <p:txBody>
          <a:bodyPr wrap="none" rtlCol="0">
            <a:spAutoFit/>
          </a:bodyPr>
          <a:lstStyle/>
          <a:p>
            <a:r>
              <a:rPr kumimoji="1" lang="en-US" altLang="ja-JP" sz="2800" dirty="0">
                <a:solidFill>
                  <a:schemeClr val="bg1"/>
                </a:solidFill>
                <a:latin typeface="Meiryo" panose="020B0604030504040204" pitchFamily="34" charset="-128"/>
                <a:ea typeface="Meiryo" panose="020B0604030504040204" pitchFamily="34" charset="-128"/>
              </a:rPr>
              <a:t>LPWA</a:t>
            </a:r>
            <a:endParaRPr kumimoji="1" lang="ja-JP" altLang="en-US" sz="2800"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7244574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a:t>コレ１枚でわかる</a:t>
            </a:r>
            <a:r>
              <a:rPr lang="ja-JP" altLang="en-US" dirty="0"/>
              <a:t>第５世代通信</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39</a:t>
            </a:fld>
            <a:endParaRPr kumimoji="1" lang="ja-JP" altLang="en-US"/>
          </a:p>
        </p:txBody>
      </p:sp>
      <p:sp>
        <p:nvSpPr>
          <p:cNvPr id="4" name="正方形/長方形 3"/>
          <p:cNvSpPr/>
          <p:nvPr/>
        </p:nvSpPr>
        <p:spPr>
          <a:xfrm>
            <a:off x="920537" y="922648"/>
            <a:ext cx="1405352" cy="5497267"/>
          </a:xfrm>
          <a:prstGeom prst="rect">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2393397" y="922647"/>
            <a:ext cx="1405352" cy="5497267"/>
          </a:xfrm>
          <a:prstGeom prst="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3866257" y="922647"/>
            <a:ext cx="1405352" cy="5497267"/>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5339117" y="922647"/>
            <a:ext cx="1405352" cy="549726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6811977" y="922646"/>
            <a:ext cx="1405352" cy="5497267"/>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985434" y="5644548"/>
            <a:ext cx="1270340" cy="675060"/>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dirty="0">
                <a:solidFill>
                  <a:srgbClr val="FFFFFF"/>
                </a:solidFill>
                <a:latin typeface="Meiryo" charset="-128"/>
                <a:ea typeface="Meiryo" charset="-128"/>
                <a:cs typeface="Meiryo" charset="-128"/>
              </a:rPr>
              <a:t>      </a:t>
            </a:r>
          </a:p>
          <a:p>
            <a:pPr algn="ctr"/>
            <a:r>
              <a:rPr kumimoji="1" lang="en-US" altLang="ja-JP" sz="2400" b="1" dirty="0">
                <a:solidFill>
                  <a:srgbClr val="FFFFFF"/>
                </a:solidFill>
                <a:latin typeface="Meiryo" charset="-128"/>
                <a:ea typeface="Meiryo" charset="-128"/>
                <a:cs typeface="Meiryo" charset="-128"/>
              </a:rPr>
              <a:t>1G</a:t>
            </a:r>
          </a:p>
        </p:txBody>
      </p:sp>
      <p:sp>
        <p:nvSpPr>
          <p:cNvPr id="10" name="正方形/長方形 9"/>
          <p:cNvSpPr/>
          <p:nvPr/>
        </p:nvSpPr>
        <p:spPr>
          <a:xfrm>
            <a:off x="985434" y="4900577"/>
            <a:ext cx="2749335" cy="675060"/>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dirty="0">
                <a:solidFill>
                  <a:srgbClr val="FFFFFF"/>
                </a:solidFill>
                <a:latin typeface="Meiryo" charset="-128"/>
                <a:ea typeface="Meiryo" charset="-128"/>
                <a:cs typeface="Meiryo" charset="-128"/>
              </a:rPr>
              <a:t>2G</a:t>
            </a:r>
            <a:endParaRPr kumimoji="1" lang="ja-JP" altLang="en-US" sz="2400" b="1" dirty="0">
              <a:solidFill>
                <a:srgbClr val="FFFFFF"/>
              </a:solidFill>
              <a:latin typeface="Meiryo" charset="-128"/>
              <a:ea typeface="Meiryo" charset="-128"/>
              <a:cs typeface="Meiryo" charset="-128"/>
            </a:endParaRPr>
          </a:p>
        </p:txBody>
      </p:sp>
      <p:sp>
        <p:nvSpPr>
          <p:cNvPr id="11" name="正方形/長方形 10"/>
          <p:cNvSpPr/>
          <p:nvPr/>
        </p:nvSpPr>
        <p:spPr>
          <a:xfrm>
            <a:off x="985434" y="4156606"/>
            <a:ext cx="4216058" cy="67506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dirty="0">
                <a:solidFill>
                  <a:srgbClr val="FFFFFF"/>
                </a:solidFill>
                <a:latin typeface="Meiryo" charset="-128"/>
                <a:ea typeface="Meiryo" charset="-128"/>
                <a:cs typeface="Meiryo" charset="-128"/>
              </a:rPr>
              <a:t>3G</a:t>
            </a:r>
            <a:endParaRPr kumimoji="1" lang="ja-JP" altLang="en-US" sz="2400" b="1" dirty="0">
              <a:solidFill>
                <a:srgbClr val="FFFFFF"/>
              </a:solidFill>
              <a:latin typeface="Meiryo" charset="-128"/>
              <a:ea typeface="Meiryo" charset="-128"/>
              <a:cs typeface="Meiryo" charset="-128"/>
            </a:endParaRPr>
          </a:p>
        </p:txBody>
      </p:sp>
      <p:sp>
        <p:nvSpPr>
          <p:cNvPr id="12" name="正方形/長方形 11"/>
          <p:cNvSpPr/>
          <p:nvPr/>
        </p:nvSpPr>
        <p:spPr>
          <a:xfrm>
            <a:off x="985434" y="3412635"/>
            <a:ext cx="5688918" cy="67506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a:solidFill>
                  <a:srgbClr val="FFFFFF"/>
                </a:solidFill>
                <a:latin typeface="Meiryo" charset="-128"/>
                <a:ea typeface="Meiryo" charset="-128"/>
                <a:cs typeface="Meiryo" charset="-128"/>
              </a:rPr>
              <a:t>4G</a:t>
            </a:r>
            <a:endParaRPr kumimoji="1" lang="ja-JP" altLang="en-US" sz="2400" b="1" dirty="0">
              <a:solidFill>
                <a:srgbClr val="FFFFFF"/>
              </a:solidFill>
              <a:latin typeface="Meiryo" charset="-128"/>
              <a:ea typeface="Meiryo" charset="-128"/>
              <a:cs typeface="Meiryo" charset="-128"/>
            </a:endParaRPr>
          </a:p>
        </p:txBody>
      </p:sp>
      <p:sp>
        <p:nvSpPr>
          <p:cNvPr id="13" name="正方形/長方形 12"/>
          <p:cNvSpPr/>
          <p:nvPr/>
        </p:nvSpPr>
        <p:spPr>
          <a:xfrm>
            <a:off x="981907" y="1372766"/>
            <a:ext cx="7167914" cy="197095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p:cNvSpPr/>
          <p:nvPr/>
        </p:nvSpPr>
        <p:spPr>
          <a:xfrm>
            <a:off x="1151818" y="2650086"/>
            <a:ext cx="2134049" cy="60150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bg1"/>
                </a:solidFill>
                <a:latin typeface="Meiryo" charset="-128"/>
                <a:ea typeface="Meiryo" charset="-128"/>
                <a:cs typeface="Meiryo" charset="-128"/>
              </a:rPr>
              <a:t>高速・大容量データ通信</a:t>
            </a:r>
            <a:endParaRPr lang="en-US" altLang="ja-JP" sz="800" b="1" dirty="0">
              <a:solidFill>
                <a:schemeClr val="bg1"/>
              </a:solidFill>
              <a:latin typeface="Meiryo" charset="-128"/>
              <a:ea typeface="Meiryo" charset="-128"/>
              <a:cs typeface="Meiryo" charset="-128"/>
            </a:endParaRPr>
          </a:p>
          <a:p>
            <a:pPr marL="171450" indent="-171450">
              <a:buFont typeface="Wingdings" charset="2"/>
              <a:buChar char="ü"/>
            </a:pPr>
            <a:r>
              <a:rPr lang="en-US" altLang="ja-JP" sz="1000" dirty="0">
                <a:solidFill>
                  <a:schemeClr val="bg1"/>
                </a:solidFill>
                <a:latin typeface="Meiryo" charset="-128"/>
                <a:ea typeface="Meiryo" charset="-128"/>
                <a:cs typeface="Meiryo" charset="-128"/>
              </a:rPr>
              <a:t>10G</a:t>
            </a:r>
            <a:r>
              <a:rPr lang="ja-JP" altLang="en-US" sz="1000" dirty="0">
                <a:solidFill>
                  <a:schemeClr val="bg1"/>
                </a:solidFill>
                <a:latin typeface="Meiryo" charset="-128"/>
                <a:ea typeface="Meiryo" charset="-128"/>
                <a:cs typeface="Meiryo" charset="-128"/>
              </a:rPr>
              <a:t>～</a:t>
            </a:r>
            <a:r>
              <a:rPr lang="en-US" altLang="ja-JP" sz="1000" dirty="0">
                <a:solidFill>
                  <a:schemeClr val="bg1"/>
                </a:solidFill>
                <a:latin typeface="Meiryo" charset="-128"/>
                <a:ea typeface="Meiryo" charset="-128"/>
                <a:cs typeface="Meiryo" charset="-128"/>
              </a:rPr>
              <a:t>20Gbps</a:t>
            </a:r>
            <a:r>
              <a:rPr lang="ja-JP" altLang="en-US" sz="1000" dirty="0">
                <a:solidFill>
                  <a:schemeClr val="bg1"/>
                </a:solidFill>
                <a:latin typeface="Meiryo" charset="-128"/>
                <a:ea typeface="Meiryo" charset="-128"/>
                <a:cs typeface="Meiryo" charset="-128"/>
              </a:rPr>
              <a:t>のピークレート</a:t>
            </a:r>
            <a:endParaRPr lang="en-US" altLang="ja-JP" sz="1000" dirty="0">
              <a:solidFill>
                <a:schemeClr val="bg1"/>
              </a:solidFill>
              <a:latin typeface="Meiryo" charset="-128"/>
              <a:ea typeface="Meiryo" charset="-128"/>
              <a:cs typeface="Meiryo" charset="-128"/>
            </a:endParaRPr>
          </a:p>
          <a:p>
            <a:pPr marL="171450" indent="-171450">
              <a:buFont typeface="Wingdings" charset="2"/>
              <a:buChar char="ü"/>
            </a:pPr>
            <a:r>
              <a:rPr lang="ja-JP" altLang="en-US" sz="1000" dirty="0">
                <a:solidFill>
                  <a:schemeClr val="bg1"/>
                </a:solidFill>
                <a:latin typeface="Meiryo" charset="-128"/>
                <a:ea typeface="Meiryo" charset="-128"/>
                <a:cs typeface="Meiryo" charset="-128"/>
              </a:rPr>
              <a:t>どこでも</a:t>
            </a:r>
            <a:r>
              <a:rPr lang="en-US" altLang="ja-JP" sz="1000" dirty="0">
                <a:solidFill>
                  <a:schemeClr val="bg1"/>
                </a:solidFill>
                <a:latin typeface="Meiryo" charset="-128"/>
                <a:ea typeface="Meiryo" charset="-128"/>
                <a:cs typeface="Meiryo" charset="-128"/>
              </a:rPr>
              <a:t>100Mbps</a:t>
            </a:r>
            <a:r>
              <a:rPr lang="ja-JP" altLang="en-US" sz="1000" dirty="0">
                <a:solidFill>
                  <a:schemeClr val="bg1"/>
                </a:solidFill>
                <a:latin typeface="Meiryo" charset="-128"/>
                <a:ea typeface="Meiryo" charset="-128"/>
                <a:cs typeface="Meiryo" charset="-128"/>
              </a:rPr>
              <a:t>程度</a:t>
            </a:r>
            <a:endParaRPr kumimoji="1" lang="ja-JP" altLang="en-US" sz="1000" dirty="0">
              <a:solidFill>
                <a:schemeClr val="bg1"/>
              </a:solidFill>
              <a:latin typeface="Meiryo" charset="-128"/>
              <a:ea typeface="Meiryo" charset="-128"/>
              <a:cs typeface="Meiryo" charset="-128"/>
            </a:endParaRPr>
          </a:p>
        </p:txBody>
      </p:sp>
      <p:sp>
        <p:nvSpPr>
          <p:cNvPr id="15" name="正方形/長方形 14"/>
          <p:cNvSpPr/>
          <p:nvPr/>
        </p:nvSpPr>
        <p:spPr>
          <a:xfrm>
            <a:off x="5858819" y="2650086"/>
            <a:ext cx="2134049" cy="6015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bg1"/>
                </a:solidFill>
                <a:latin typeface="Meiryo" charset="-128"/>
                <a:ea typeface="Meiryo" charset="-128"/>
                <a:cs typeface="Meiryo" charset="-128"/>
              </a:rPr>
              <a:t>大量端末の接続</a:t>
            </a:r>
            <a:endParaRPr lang="en-US" altLang="ja-JP" sz="800" b="1" dirty="0">
              <a:solidFill>
                <a:schemeClr val="bg1"/>
              </a:solidFill>
              <a:latin typeface="Meiryo" charset="-128"/>
              <a:ea typeface="Meiryo" charset="-128"/>
              <a:cs typeface="Meiryo" charset="-128"/>
            </a:endParaRPr>
          </a:p>
          <a:p>
            <a:pPr marL="171450" indent="-171450">
              <a:buFont typeface="Wingdings" charset="2"/>
              <a:buChar char="ü"/>
            </a:pPr>
            <a:r>
              <a:rPr lang="ja-JP" altLang="en-US" sz="1000" dirty="0">
                <a:solidFill>
                  <a:schemeClr val="bg1"/>
                </a:solidFill>
                <a:latin typeface="Meiryo" charset="-128"/>
                <a:ea typeface="Meiryo" charset="-128"/>
                <a:cs typeface="Meiryo" charset="-128"/>
              </a:rPr>
              <a:t>現在の</a:t>
            </a:r>
            <a:r>
              <a:rPr lang="en-US" altLang="ja-JP" sz="1000" dirty="0">
                <a:solidFill>
                  <a:schemeClr val="bg1"/>
                </a:solidFill>
                <a:latin typeface="Meiryo" charset="-128"/>
                <a:ea typeface="Meiryo" charset="-128"/>
                <a:cs typeface="Meiryo" charset="-128"/>
              </a:rPr>
              <a:t>100</a:t>
            </a:r>
            <a:r>
              <a:rPr lang="ja-JP" altLang="en-US" sz="1000">
                <a:solidFill>
                  <a:schemeClr val="bg1"/>
                </a:solidFill>
                <a:latin typeface="Meiryo" charset="-128"/>
                <a:ea typeface="Meiryo" charset="-128"/>
                <a:cs typeface="Meiryo" charset="-128"/>
              </a:rPr>
              <a:t>倍の端末数</a:t>
            </a:r>
            <a:endParaRPr lang="en-US" altLang="ja-JP" sz="1000" dirty="0">
              <a:solidFill>
                <a:schemeClr val="bg1"/>
              </a:solidFill>
              <a:latin typeface="Meiryo" charset="-128"/>
              <a:ea typeface="Meiryo" charset="-128"/>
              <a:cs typeface="Meiryo" charset="-128"/>
            </a:endParaRPr>
          </a:p>
          <a:p>
            <a:pPr marL="171450" indent="-171450">
              <a:buFont typeface="Wingdings" charset="2"/>
              <a:buChar char="ü"/>
            </a:pPr>
            <a:r>
              <a:rPr lang="ja-JP" altLang="en-US" sz="1000" dirty="0">
                <a:solidFill>
                  <a:schemeClr val="bg1"/>
                </a:solidFill>
                <a:latin typeface="Meiryo" charset="-128"/>
                <a:ea typeface="Meiryo" charset="-128"/>
                <a:cs typeface="Meiryo" charset="-128"/>
              </a:rPr>
              <a:t>省電力性能</a:t>
            </a:r>
            <a:endParaRPr kumimoji="1" lang="ja-JP" altLang="en-US" sz="1000" dirty="0">
              <a:solidFill>
                <a:schemeClr val="bg1"/>
              </a:solidFill>
              <a:latin typeface="Meiryo" charset="-128"/>
              <a:ea typeface="Meiryo" charset="-128"/>
              <a:cs typeface="Meiryo" charset="-128"/>
            </a:endParaRPr>
          </a:p>
        </p:txBody>
      </p:sp>
      <p:sp>
        <p:nvSpPr>
          <p:cNvPr id="16" name="正方形/長方形 15"/>
          <p:cNvSpPr/>
          <p:nvPr/>
        </p:nvSpPr>
        <p:spPr>
          <a:xfrm>
            <a:off x="3511797" y="2650086"/>
            <a:ext cx="2134049" cy="60150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bg1"/>
                </a:solidFill>
                <a:latin typeface="Meiryo" charset="-128"/>
                <a:ea typeface="Meiryo" charset="-128"/>
                <a:cs typeface="Meiryo" charset="-128"/>
              </a:rPr>
              <a:t>超低遅延・超高信頼性</a:t>
            </a:r>
            <a:endParaRPr lang="en-US" altLang="ja-JP" sz="800" b="1" dirty="0">
              <a:solidFill>
                <a:schemeClr val="bg1"/>
              </a:solidFill>
              <a:latin typeface="Meiryo" charset="-128"/>
              <a:ea typeface="Meiryo" charset="-128"/>
              <a:cs typeface="Meiryo" charset="-128"/>
            </a:endParaRPr>
          </a:p>
          <a:p>
            <a:pPr marL="171450" indent="-171450">
              <a:buFont typeface="Wingdings" charset="2"/>
              <a:buChar char="ü"/>
            </a:pPr>
            <a:r>
              <a:rPr lang="en-US" altLang="ja-JP" sz="1000" dirty="0">
                <a:solidFill>
                  <a:schemeClr val="bg1"/>
                </a:solidFill>
                <a:latin typeface="Meiryo" charset="-128"/>
                <a:ea typeface="Meiryo" charset="-128"/>
                <a:cs typeface="Meiryo" charset="-128"/>
              </a:rPr>
              <a:t>1m</a:t>
            </a:r>
            <a:r>
              <a:rPr lang="ja-JP" altLang="en-US" sz="1000" dirty="0">
                <a:solidFill>
                  <a:schemeClr val="bg1"/>
                </a:solidFill>
                <a:latin typeface="Meiryo" charset="-128"/>
                <a:ea typeface="Meiryo" charset="-128"/>
                <a:cs typeface="Meiryo" charset="-128"/>
              </a:rPr>
              <a:t>秒以下</a:t>
            </a:r>
            <a:endParaRPr lang="en-US" altLang="ja-JP" sz="1000" dirty="0">
              <a:solidFill>
                <a:schemeClr val="bg1"/>
              </a:solidFill>
              <a:latin typeface="Meiryo" charset="-128"/>
              <a:ea typeface="Meiryo" charset="-128"/>
              <a:cs typeface="Meiryo" charset="-128"/>
            </a:endParaRPr>
          </a:p>
          <a:p>
            <a:pPr marL="171450" indent="-171450">
              <a:buFont typeface="Wingdings" charset="2"/>
              <a:buChar char="ü"/>
            </a:pPr>
            <a:r>
              <a:rPr lang="ja-JP" altLang="en-US" sz="1000" dirty="0">
                <a:solidFill>
                  <a:schemeClr val="bg1"/>
                </a:solidFill>
                <a:latin typeface="Meiryo" charset="-128"/>
                <a:ea typeface="Meiryo" charset="-128"/>
                <a:cs typeface="Meiryo" charset="-128"/>
              </a:rPr>
              <a:t>確実な通信の信頼性担保</a:t>
            </a:r>
            <a:endParaRPr kumimoji="1" lang="ja-JP" altLang="en-US" sz="1000" dirty="0">
              <a:solidFill>
                <a:schemeClr val="bg1"/>
              </a:solidFill>
              <a:latin typeface="Meiryo" charset="-128"/>
              <a:ea typeface="Meiryo" charset="-128"/>
              <a:cs typeface="Meiryo" charset="-128"/>
            </a:endParaRPr>
          </a:p>
        </p:txBody>
      </p:sp>
      <p:sp>
        <p:nvSpPr>
          <p:cNvPr id="18" name="テキスト ボックス 17"/>
          <p:cNvSpPr txBox="1"/>
          <p:nvPr/>
        </p:nvSpPr>
        <p:spPr>
          <a:xfrm>
            <a:off x="4179242" y="1385950"/>
            <a:ext cx="779381" cy="584775"/>
          </a:xfrm>
          <a:prstGeom prst="rect">
            <a:avLst/>
          </a:prstGeom>
          <a:noFill/>
        </p:spPr>
        <p:txBody>
          <a:bodyPr wrap="none" rtlCol="0">
            <a:spAutoFit/>
          </a:bodyPr>
          <a:lstStyle/>
          <a:p>
            <a:pPr algn="ctr"/>
            <a:r>
              <a:rPr kumimoji="1" lang="en-US" altLang="ja-JP" sz="3200" b="1" dirty="0">
                <a:solidFill>
                  <a:schemeClr val="bg1"/>
                </a:solidFill>
                <a:latin typeface="Meiryo" charset="-128"/>
                <a:ea typeface="Meiryo" charset="-128"/>
                <a:cs typeface="Meiryo" charset="-128"/>
              </a:rPr>
              <a:t>5G</a:t>
            </a:r>
            <a:endParaRPr kumimoji="1" lang="ja-JP" altLang="en-US" sz="3200" b="1" dirty="0">
              <a:solidFill>
                <a:schemeClr val="bg1"/>
              </a:solidFill>
              <a:latin typeface="Meiryo" charset="-128"/>
              <a:ea typeface="Meiryo" charset="-128"/>
              <a:cs typeface="Meiryo" charset="-128"/>
            </a:endParaRPr>
          </a:p>
        </p:txBody>
      </p:sp>
      <p:sp>
        <p:nvSpPr>
          <p:cNvPr id="19" name="テキスト ボックス 18"/>
          <p:cNvSpPr txBox="1"/>
          <p:nvPr/>
        </p:nvSpPr>
        <p:spPr>
          <a:xfrm>
            <a:off x="1268263" y="972655"/>
            <a:ext cx="697627" cy="400110"/>
          </a:xfrm>
          <a:prstGeom prst="rect">
            <a:avLst/>
          </a:prstGeom>
          <a:noFill/>
        </p:spPr>
        <p:txBody>
          <a:bodyPr wrap="none" rtlCol="0">
            <a:spAutoFit/>
          </a:bodyPr>
          <a:lstStyle/>
          <a:p>
            <a:pPr algn="ctr"/>
            <a:r>
              <a:rPr kumimoji="1" lang="ja-JP" altLang="en-US" sz="2000" b="1">
                <a:solidFill>
                  <a:schemeClr val="accent3">
                    <a:lumMod val="50000"/>
                  </a:schemeClr>
                </a:solidFill>
                <a:latin typeface="Meiryo" charset="-128"/>
                <a:ea typeface="Meiryo" charset="-128"/>
                <a:cs typeface="Meiryo" charset="-128"/>
              </a:rPr>
              <a:t>音声</a:t>
            </a:r>
            <a:endParaRPr kumimoji="1" lang="ja-JP" altLang="en-US" sz="2000" b="1" dirty="0">
              <a:solidFill>
                <a:schemeClr val="accent3">
                  <a:lumMod val="50000"/>
                </a:schemeClr>
              </a:solidFill>
              <a:latin typeface="Meiryo" charset="-128"/>
              <a:ea typeface="Meiryo" charset="-128"/>
              <a:cs typeface="Meiryo" charset="-128"/>
            </a:endParaRPr>
          </a:p>
        </p:txBody>
      </p:sp>
      <p:sp>
        <p:nvSpPr>
          <p:cNvPr id="20" name="テキスト ボックス 19"/>
          <p:cNvSpPr txBox="1"/>
          <p:nvPr/>
        </p:nvSpPr>
        <p:spPr>
          <a:xfrm>
            <a:off x="2484641" y="979910"/>
            <a:ext cx="1210588" cy="400110"/>
          </a:xfrm>
          <a:prstGeom prst="rect">
            <a:avLst/>
          </a:prstGeom>
          <a:noFill/>
        </p:spPr>
        <p:txBody>
          <a:bodyPr wrap="none" rtlCol="0">
            <a:spAutoFit/>
          </a:bodyPr>
          <a:lstStyle/>
          <a:p>
            <a:pPr algn="ctr"/>
            <a:r>
              <a:rPr kumimoji="1" lang="ja-JP" altLang="en-US" sz="2000" b="1" dirty="0">
                <a:solidFill>
                  <a:schemeClr val="accent3">
                    <a:lumMod val="50000"/>
                  </a:schemeClr>
                </a:solidFill>
                <a:latin typeface="Meiryo" charset="-128"/>
                <a:ea typeface="Meiryo" charset="-128"/>
                <a:cs typeface="Meiryo" charset="-128"/>
              </a:rPr>
              <a:t>テキスト</a:t>
            </a:r>
          </a:p>
        </p:txBody>
      </p:sp>
      <p:sp>
        <p:nvSpPr>
          <p:cNvPr id="21" name="テキスト ボックス 20"/>
          <p:cNvSpPr txBox="1"/>
          <p:nvPr/>
        </p:nvSpPr>
        <p:spPr>
          <a:xfrm>
            <a:off x="4093284" y="972655"/>
            <a:ext cx="954107" cy="400110"/>
          </a:xfrm>
          <a:prstGeom prst="rect">
            <a:avLst/>
          </a:prstGeom>
          <a:noFill/>
        </p:spPr>
        <p:txBody>
          <a:bodyPr wrap="none" rtlCol="0">
            <a:spAutoFit/>
          </a:bodyPr>
          <a:lstStyle/>
          <a:p>
            <a:pPr algn="ctr"/>
            <a:r>
              <a:rPr kumimoji="1" lang="ja-JP" altLang="en-US" sz="2000" b="1" dirty="0">
                <a:solidFill>
                  <a:schemeClr val="bg1"/>
                </a:solidFill>
                <a:latin typeface="Meiryo" charset="-128"/>
                <a:ea typeface="Meiryo" charset="-128"/>
                <a:cs typeface="Meiryo" charset="-128"/>
              </a:rPr>
              <a:t>データ</a:t>
            </a:r>
          </a:p>
        </p:txBody>
      </p:sp>
      <p:sp>
        <p:nvSpPr>
          <p:cNvPr id="22" name="テキスト ボックス 21"/>
          <p:cNvSpPr txBox="1"/>
          <p:nvPr/>
        </p:nvSpPr>
        <p:spPr>
          <a:xfrm>
            <a:off x="5694383" y="979910"/>
            <a:ext cx="697627" cy="400110"/>
          </a:xfrm>
          <a:prstGeom prst="rect">
            <a:avLst/>
          </a:prstGeom>
          <a:noFill/>
        </p:spPr>
        <p:txBody>
          <a:bodyPr wrap="none" rtlCol="0">
            <a:spAutoFit/>
          </a:bodyPr>
          <a:lstStyle/>
          <a:p>
            <a:pPr algn="ctr"/>
            <a:r>
              <a:rPr kumimoji="1" lang="ja-JP" altLang="en-US" sz="2000" b="1" dirty="0">
                <a:solidFill>
                  <a:schemeClr val="bg1"/>
                </a:solidFill>
                <a:latin typeface="Meiryo" charset="-128"/>
                <a:ea typeface="Meiryo" charset="-128"/>
                <a:cs typeface="Meiryo" charset="-128"/>
              </a:rPr>
              <a:t>動画</a:t>
            </a:r>
          </a:p>
        </p:txBody>
      </p:sp>
      <p:sp>
        <p:nvSpPr>
          <p:cNvPr id="24" name="テキスト ボックス 23"/>
          <p:cNvSpPr txBox="1"/>
          <p:nvPr/>
        </p:nvSpPr>
        <p:spPr>
          <a:xfrm>
            <a:off x="7204557" y="987190"/>
            <a:ext cx="643959" cy="400110"/>
          </a:xfrm>
          <a:prstGeom prst="rect">
            <a:avLst/>
          </a:prstGeom>
          <a:noFill/>
        </p:spPr>
        <p:txBody>
          <a:bodyPr wrap="none" rtlCol="0">
            <a:spAutoFit/>
          </a:bodyPr>
          <a:lstStyle/>
          <a:p>
            <a:pPr algn="ctr"/>
            <a:r>
              <a:rPr kumimoji="1" lang="en-US" altLang="ja-JP" sz="2000" b="1" dirty="0" err="1">
                <a:solidFill>
                  <a:schemeClr val="bg1"/>
                </a:solidFill>
                <a:latin typeface="Meiryo" charset="-128"/>
                <a:ea typeface="Meiryo" charset="-128"/>
                <a:cs typeface="Meiryo" charset="-128"/>
              </a:rPr>
              <a:t>IoT</a:t>
            </a:r>
            <a:endParaRPr kumimoji="1" lang="ja-JP" altLang="en-US" sz="2000" b="1" dirty="0">
              <a:solidFill>
                <a:schemeClr val="bg1"/>
              </a:solidFill>
              <a:latin typeface="Meiryo" charset="-128"/>
              <a:ea typeface="Meiryo" charset="-128"/>
              <a:cs typeface="Meiryo" charset="-128"/>
            </a:endParaRPr>
          </a:p>
        </p:txBody>
      </p:sp>
      <p:sp>
        <p:nvSpPr>
          <p:cNvPr id="27" name="正方形/長方形 26"/>
          <p:cNvSpPr/>
          <p:nvPr/>
        </p:nvSpPr>
        <p:spPr>
          <a:xfrm>
            <a:off x="1138859" y="1881521"/>
            <a:ext cx="6854009" cy="675060"/>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chemeClr val="bg1"/>
                </a:solidFill>
                <a:latin typeface="Meiryo" charset="-128"/>
                <a:ea typeface="Meiryo" charset="-128"/>
                <a:cs typeface="Meiryo" charset="-128"/>
              </a:rPr>
              <a:t>多様なサービスへの適用を可能にする</a:t>
            </a:r>
            <a:endParaRPr lang="en-US" altLang="ja-JP" sz="2000" dirty="0">
              <a:solidFill>
                <a:schemeClr val="bg1"/>
              </a:solidFill>
              <a:latin typeface="Meiryo" charset="-128"/>
              <a:ea typeface="Meiryo" charset="-128"/>
              <a:cs typeface="Meiryo" charset="-128"/>
            </a:endParaRPr>
          </a:p>
          <a:p>
            <a:pPr marL="490538" indent="-166688">
              <a:buFont typeface="Wingdings" charset="2"/>
              <a:buChar char="Ø"/>
            </a:pPr>
            <a:r>
              <a:rPr lang="ja-JP" altLang="en-US" sz="1000" dirty="0">
                <a:solidFill>
                  <a:schemeClr val="bg1"/>
                </a:solidFill>
                <a:latin typeface="Meiryo" charset="-128"/>
                <a:ea typeface="Meiryo" charset="-128"/>
                <a:cs typeface="Meiryo" charset="-128"/>
              </a:rPr>
              <a:t>異なる要件のすべてを</a:t>
            </a:r>
            <a:r>
              <a:rPr lang="en-US" altLang="ja-JP" sz="1000" dirty="0">
                <a:solidFill>
                  <a:schemeClr val="bg1"/>
                </a:solidFill>
                <a:latin typeface="Meiryo" charset="-128"/>
                <a:ea typeface="Meiryo" charset="-128"/>
                <a:cs typeface="Meiryo" charset="-128"/>
              </a:rPr>
              <a:t>1</a:t>
            </a:r>
            <a:r>
              <a:rPr lang="ja-JP" altLang="en-US" sz="1000" dirty="0">
                <a:solidFill>
                  <a:schemeClr val="bg1"/>
                </a:solidFill>
                <a:latin typeface="Meiryo" charset="-128"/>
                <a:ea typeface="Meiryo" charset="-128"/>
                <a:cs typeface="Meiryo" charset="-128"/>
              </a:rPr>
              <a:t>つのネットワークで実現する。</a:t>
            </a:r>
            <a:endParaRPr lang="en-US" altLang="ja-JP" sz="1000" dirty="0">
              <a:solidFill>
                <a:schemeClr val="bg1"/>
              </a:solidFill>
              <a:latin typeface="Meiryo" charset="-128"/>
              <a:ea typeface="Meiryo" charset="-128"/>
              <a:cs typeface="Meiryo" charset="-128"/>
            </a:endParaRPr>
          </a:p>
          <a:p>
            <a:pPr marL="490538" indent="-166688">
              <a:buFont typeface="Wingdings" charset="2"/>
              <a:buChar char="Ø"/>
            </a:pPr>
            <a:r>
              <a:rPr lang="ja-JP" altLang="en-US" sz="1000" dirty="0">
                <a:solidFill>
                  <a:schemeClr val="bg1"/>
                </a:solidFill>
                <a:latin typeface="Meiryo" charset="-128"/>
                <a:ea typeface="Meiryo" charset="-128"/>
                <a:cs typeface="Meiryo" charset="-128"/>
              </a:rPr>
              <a:t>各要件をに応じてネットワークを仮想的に分離して提供する（ネットワーク・スライシング）。</a:t>
            </a:r>
          </a:p>
        </p:txBody>
      </p:sp>
      <p:sp>
        <p:nvSpPr>
          <p:cNvPr id="29" name="テキスト ボックス 28"/>
          <p:cNvSpPr txBox="1"/>
          <p:nvPr/>
        </p:nvSpPr>
        <p:spPr>
          <a:xfrm>
            <a:off x="972020" y="5702332"/>
            <a:ext cx="877163" cy="276999"/>
          </a:xfrm>
          <a:prstGeom prst="rect">
            <a:avLst/>
          </a:prstGeom>
          <a:noFill/>
        </p:spPr>
        <p:txBody>
          <a:bodyPr wrap="none" rtlCol="0">
            <a:spAutoFit/>
          </a:bodyPr>
          <a:lstStyle/>
          <a:p>
            <a:r>
              <a:rPr kumimoji="1" lang="en-US" altLang="ja-JP" sz="1200" dirty="0">
                <a:solidFill>
                  <a:schemeClr val="bg1"/>
                </a:solidFill>
                <a:latin typeface="Meiryo" charset="-128"/>
                <a:ea typeface="Meiryo" charset="-128"/>
                <a:cs typeface="Meiryo" charset="-128"/>
              </a:rPr>
              <a:t>1984</a:t>
            </a:r>
            <a:r>
              <a:rPr kumimoji="1" lang="ja-JP" altLang="en-US" sz="1200">
                <a:solidFill>
                  <a:schemeClr val="bg1"/>
                </a:solidFill>
                <a:latin typeface="Meiryo" charset="-128"/>
                <a:ea typeface="Meiryo" charset="-128"/>
                <a:cs typeface="Meiryo" charset="-128"/>
              </a:rPr>
              <a:t>年</a:t>
            </a:r>
            <a:r>
              <a:rPr kumimoji="1" lang="en-US" altLang="ja-JP" sz="1200" dirty="0">
                <a:solidFill>
                  <a:schemeClr val="bg1"/>
                </a:solidFill>
                <a:latin typeface="Meiryo" charset="-128"/>
                <a:ea typeface="Meiryo" charset="-128"/>
                <a:cs typeface="Meiryo" charset="-128"/>
              </a:rPr>
              <a:t>〜</a:t>
            </a:r>
            <a:endParaRPr kumimoji="1" lang="ja-JP" altLang="en-US" sz="1200" dirty="0">
              <a:solidFill>
                <a:schemeClr val="bg1"/>
              </a:solidFill>
              <a:latin typeface="Meiryo" charset="-128"/>
              <a:ea typeface="Meiryo" charset="-128"/>
              <a:cs typeface="Meiryo" charset="-128"/>
            </a:endParaRPr>
          </a:p>
        </p:txBody>
      </p:sp>
      <p:sp>
        <p:nvSpPr>
          <p:cNvPr id="30" name="テキスト ボックス 29"/>
          <p:cNvSpPr txBox="1"/>
          <p:nvPr/>
        </p:nvSpPr>
        <p:spPr>
          <a:xfrm>
            <a:off x="972021" y="4891393"/>
            <a:ext cx="877163" cy="276999"/>
          </a:xfrm>
          <a:prstGeom prst="rect">
            <a:avLst/>
          </a:prstGeom>
          <a:noFill/>
        </p:spPr>
        <p:txBody>
          <a:bodyPr wrap="none" rtlCol="0">
            <a:spAutoFit/>
          </a:bodyPr>
          <a:lstStyle/>
          <a:p>
            <a:r>
              <a:rPr kumimoji="1" lang="en-US" altLang="ja-JP" sz="1200" dirty="0">
                <a:solidFill>
                  <a:schemeClr val="bg1"/>
                </a:solidFill>
                <a:latin typeface="Meiryo" charset="-128"/>
                <a:ea typeface="Meiryo" charset="-128"/>
                <a:cs typeface="Meiryo" charset="-128"/>
              </a:rPr>
              <a:t>1994</a:t>
            </a:r>
            <a:r>
              <a:rPr kumimoji="1" lang="ja-JP" altLang="en-US" sz="1200">
                <a:solidFill>
                  <a:schemeClr val="bg1"/>
                </a:solidFill>
                <a:latin typeface="Meiryo" charset="-128"/>
                <a:ea typeface="Meiryo" charset="-128"/>
                <a:cs typeface="Meiryo" charset="-128"/>
              </a:rPr>
              <a:t>年</a:t>
            </a:r>
            <a:r>
              <a:rPr kumimoji="1" lang="en-US" altLang="ja-JP" sz="1200" dirty="0">
                <a:solidFill>
                  <a:schemeClr val="bg1"/>
                </a:solidFill>
                <a:latin typeface="Meiryo" charset="-128"/>
                <a:ea typeface="Meiryo" charset="-128"/>
                <a:cs typeface="Meiryo" charset="-128"/>
              </a:rPr>
              <a:t>〜</a:t>
            </a:r>
            <a:endParaRPr kumimoji="1" lang="ja-JP" altLang="en-US" sz="1200" dirty="0">
              <a:solidFill>
                <a:schemeClr val="bg1"/>
              </a:solidFill>
              <a:latin typeface="Meiryo" charset="-128"/>
              <a:ea typeface="Meiryo" charset="-128"/>
              <a:cs typeface="Meiryo" charset="-128"/>
            </a:endParaRPr>
          </a:p>
        </p:txBody>
      </p:sp>
      <p:sp>
        <p:nvSpPr>
          <p:cNvPr id="31" name="テキスト ボックス 30"/>
          <p:cNvSpPr txBox="1"/>
          <p:nvPr/>
        </p:nvSpPr>
        <p:spPr>
          <a:xfrm>
            <a:off x="972019" y="4144646"/>
            <a:ext cx="877163" cy="276999"/>
          </a:xfrm>
          <a:prstGeom prst="rect">
            <a:avLst/>
          </a:prstGeom>
          <a:noFill/>
        </p:spPr>
        <p:txBody>
          <a:bodyPr wrap="none" rtlCol="0">
            <a:spAutoFit/>
          </a:bodyPr>
          <a:lstStyle/>
          <a:p>
            <a:r>
              <a:rPr lang="en-US" altLang="ja-JP" sz="1200" dirty="0">
                <a:solidFill>
                  <a:schemeClr val="bg1"/>
                </a:solidFill>
                <a:latin typeface="Meiryo" charset="-128"/>
                <a:ea typeface="Meiryo" charset="-128"/>
                <a:cs typeface="Meiryo" charset="-128"/>
              </a:rPr>
              <a:t>2001</a:t>
            </a:r>
            <a:r>
              <a:rPr kumimoji="1" lang="ja-JP" altLang="en-US" sz="1200">
                <a:solidFill>
                  <a:schemeClr val="bg1"/>
                </a:solidFill>
                <a:latin typeface="Meiryo" charset="-128"/>
                <a:ea typeface="Meiryo" charset="-128"/>
                <a:cs typeface="Meiryo" charset="-128"/>
              </a:rPr>
              <a:t>年</a:t>
            </a:r>
            <a:r>
              <a:rPr kumimoji="1" lang="en-US" altLang="ja-JP" sz="1200" dirty="0">
                <a:solidFill>
                  <a:schemeClr val="bg1"/>
                </a:solidFill>
                <a:latin typeface="Meiryo" charset="-128"/>
                <a:ea typeface="Meiryo" charset="-128"/>
                <a:cs typeface="Meiryo" charset="-128"/>
              </a:rPr>
              <a:t>〜</a:t>
            </a:r>
            <a:endParaRPr kumimoji="1" lang="ja-JP" altLang="en-US" sz="1200" dirty="0">
              <a:solidFill>
                <a:schemeClr val="bg1"/>
              </a:solidFill>
              <a:latin typeface="Meiryo" charset="-128"/>
              <a:ea typeface="Meiryo" charset="-128"/>
              <a:cs typeface="Meiryo" charset="-128"/>
            </a:endParaRPr>
          </a:p>
        </p:txBody>
      </p:sp>
      <p:sp>
        <p:nvSpPr>
          <p:cNvPr id="32" name="テキスト ボックス 31"/>
          <p:cNvSpPr txBox="1"/>
          <p:nvPr/>
        </p:nvSpPr>
        <p:spPr>
          <a:xfrm>
            <a:off x="972019" y="3429028"/>
            <a:ext cx="877163" cy="276999"/>
          </a:xfrm>
          <a:prstGeom prst="rect">
            <a:avLst/>
          </a:prstGeom>
          <a:noFill/>
        </p:spPr>
        <p:txBody>
          <a:bodyPr wrap="none" rtlCol="0">
            <a:spAutoFit/>
          </a:bodyPr>
          <a:lstStyle/>
          <a:p>
            <a:r>
              <a:rPr lang="en-US" altLang="ja-JP" sz="1200" dirty="0">
                <a:solidFill>
                  <a:schemeClr val="bg1"/>
                </a:solidFill>
                <a:latin typeface="Meiryo" charset="-128"/>
                <a:ea typeface="Meiryo" charset="-128"/>
                <a:cs typeface="Meiryo" charset="-128"/>
              </a:rPr>
              <a:t>2010</a:t>
            </a:r>
            <a:r>
              <a:rPr kumimoji="1" lang="ja-JP" altLang="en-US" sz="1200">
                <a:solidFill>
                  <a:schemeClr val="bg1"/>
                </a:solidFill>
                <a:latin typeface="Meiryo" charset="-128"/>
                <a:ea typeface="Meiryo" charset="-128"/>
                <a:cs typeface="Meiryo" charset="-128"/>
              </a:rPr>
              <a:t>年</a:t>
            </a:r>
            <a:r>
              <a:rPr kumimoji="1" lang="en-US" altLang="ja-JP" sz="1200" dirty="0">
                <a:solidFill>
                  <a:schemeClr val="bg1"/>
                </a:solidFill>
                <a:latin typeface="Meiryo" charset="-128"/>
                <a:ea typeface="Meiryo" charset="-128"/>
                <a:cs typeface="Meiryo" charset="-128"/>
              </a:rPr>
              <a:t>〜</a:t>
            </a:r>
            <a:endParaRPr kumimoji="1" lang="ja-JP" altLang="en-US" sz="1200" dirty="0">
              <a:solidFill>
                <a:schemeClr val="bg1"/>
              </a:solidFill>
              <a:latin typeface="Meiryo" charset="-128"/>
              <a:ea typeface="Meiryo" charset="-128"/>
              <a:cs typeface="Meiryo" charset="-128"/>
            </a:endParaRPr>
          </a:p>
        </p:txBody>
      </p:sp>
      <p:sp>
        <p:nvSpPr>
          <p:cNvPr id="33" name="テキスト ボックス 32"/>
          <p:cNvSpPr txBox="1"/>
          <p:nvPr/>
        </p:nvSpPr>
        <p:spPr>
          <a:xfrm>
            <a:off x="972018" y="1399821"/>
            <a:ext cx="1031051" cy="276999"/>
          </a:xfrm>
          <a:prstGeom prst="rect">
            <a:avLst/>
          </a:prstGeom>
          <a:noFill/>
        </p:spPr>
        <p:txBody>
          <a:bodyPr wrap="none" rtlCol="0">
            <a:spAutoFit/>
          </a:bodyPr>
          <a:lstStyle/>
          <a:p>
            <a:r>
              <a:rPr lang="en-US" altLang="ja-JP" sz="1200" dirty="0">
                <a:solidFill>
                  <a:schemeClr val="bg1"/>
                </a:solidFill>
                <a:latin typeface="Meiryo" charset="-128"/>
                <a:ea typeface="Meiryo" charset="-128"/>
                <a:cs typeface="Meiryo" charset="-128"/>
              </a:rPr>
              <a:t>2020</a:t>
            </a:r>
            <a:r>
              <a:rPr kumimoji="1" lang="ja-JP" altLang="en-US" sz="1200" dirty="0">
                <a:solidFill>
                  <a:schemeClr val="bg1"/>
                </a:solidFill>
                <a:latin typeface="Meiryo" charset="-128"/>
                <a:ea typeface="Meiryo" charset="-128"/>
                <a:cs typeface="Meiryo" charset="-128"/>
              </a:rPr>
              <a:t>年代</a:t>
            </a:r>
            <a:r>
              <a:rPr kumimoji="1" lang="en-US" altLang="ja-JP" sz="1200" dirty="0">
                <a:solidFill>
                  <a:schemeClr val="bg1"/>
                </a:solidFill>
                <a:latin typeface="Meiryo" charset="-128"/>
                <a:ea typeface="Meiryo" charset="-128"/>
                <a:cs typeface="Meiryo" charset="-128"/>
              </a:rPr>
              <a:t>〜</a:t>
            </a:r>
            <a:endParaRPr kumimoji="1" lang="ja-JP" altLang="en-US" sz="12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795684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err="1">
                <a:solidFill>
                  <a:srgbClr val="FFFFFF"/>
                </a:solidFill>
                <a:effectLst/>
                <a:latin typeface="Arial"/>
                <a:ea typeface="HGP創英角ｺﾞｼｯｸUB" pitchFamily="50" charset="-128"/>
                <a:cs typeface="Arial"/>
              </a:rPr>
              <a:t>IoT</a:t>
            </a:r>
            <a:r>
              <a:rPr lang="ja-JP" altLang="en-US" sz="2400" dirty="0">
                <a:solidFill>
                  <a:srgbClr val="FFFFFF"/>
                </a:solidFill>
                <a:effectLst/>
                <a:latin typeface="Arial"/>
                <a:ea typeface="HGP創英角ｺﾞｼｯｸUB" pitchFamily="50" charset="-128"/>
                <a:cs typeface="Arial"/>
              </a:rPr>
              <a:t>とは何か</a:t>
            </a:r>
            <a:endParaRPr lang="en-US" altLang="ja-JP" sz="2400" dirty="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5" name="図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6625047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三角形 22">
            <a:extLst>
              <a:ext uri="{FF2B5EF4-FFF2-40B4-BE49-F238E27FC236}">
                <a16:creationId xmlns:a16="http://schemas.microsoft.com/office/drawing/2014/main" id="{C78C4A47-A917-B14B-B180-2FD55CCA0E24}"/>
              </a:ext>
            </a:extLst>
          </p:cNvPr>
          <p:cNvSpPr/>
          <p:nvPr/>
        </p:nvSpPr>
        <p:spPr>
          <a:xfrm>
            <a:off x="2632054" y="1420202"/>
            <a:ext cx="4508741" cy="4380764"/>
          </a:xfrm>
          <a:custGeom>
            <a:avLst/>
            <a:gdLst>
              <a:gd name="connsiteX0" fmla="*/ 0 w 3450567"/>
              <a:gd name="connsiteY0" fmla="*/ 3040794 h 3040794"/>
              <a:gd name="connsiteX1" fmla="*/ 1725284 w 3450567"/>
              <a:gd name="connsiteY1" fmla="*/ 0 h 3040794"/>
              <a:gd name="connsiteX2" fmla="*/ 3450567 w 3450567"/>
              <a:gd name="connsiteY2" fmla="*/ 3040794 h 3040794"/>
              <a:gd name="connsiteX3" fmla="*/ 0 w 3450567"/>
              <a:gd name="connsiteY3" fmla="*/ 3040794 h 3040794"/>
              <a:gd name="connsiteX0" fmla="*/ 0 w 3255035"/>
              <a:gd name="connsiteY0" fmla="*/ 4380764 h 4380764"/>
              <a:gd name="connsiteX1" fmla="*/ 1529752 w 3255035"/>
              <a:gd name="connsiteY1" fmla="*/ 0 h 4380764"/>
              <a:gd name="connsiteX2" fmla="*/ 3255035 w 3255035"/>
              <a:gd name="connsiteY2" fmla="*/ 3040794 h 4380764"/>
              <a:gd name="connsiteX3" fmla="*/ 0 w 3255035"/>
              <a:gd name="connsiteY3" fmla="*/ 4380764 h 4380764"/>
              <a:gd name="connsiteX0" fmla="*/ 0 w 4508741"/>
              <a:gd name="connsiteY0" fmla="*/ 4380764 h 4380764"/>
              <a:gd name="connsiteX1" fmla="*/ 1529752 w 4508741"/>
              <a:gd name="connsiteY1" fmla="*/ 0 h 4380764"/>
              <a:gd name="connsiteX2" fmla="*/ 4508741 w 4508741"/>
              <a:gd name="connsiteY2" fmla="*/ 2839511 h 4380764"/>
              <a:gd name="connsiteX3" fmla="*/ 0 w 4508741"/>
              <a:gd name="connsiteY3" fmla="*/ 4380764 h 4380764"/>
            </a:gdLst>
            <a:ahLst/>
            <a:cxnLst>
              <a:cxn ang="0">
                <a:pos x="connsiteX0" y="connsiteY0"/>
              </a:cxn>
              <a:cxn ang="0">
                <a:pos x="connsiteX1" y="connsiteY1"/>
              </a:cxn>
              <a:cxn ang="0">
                <a:pos x="connsiteX2" y="connsiteY2"/>
              </a:cxn>
              <a:cxn ang="0">
                <a:pos x="connsiteX3" y="connsiteY3"/>
              </a:cxn>
            </a:cxnLst>
            <a:rect l="l" t="t" r="r" b="b"/>
            <a:pathLst>
              <a:path w="4508741" h="4380764">
                <a:moveTo>
                  <a:pt x="0" y="4380764"/>
                </a:moveTo>
                <a:lnTo>
                  <a:pt x="1529752" y="0"/>
                </a:lnTo>
                <a:lnTo>
                  <a:pt x="4508741" y="2839511"/>
                </a:lnTo>
                <a:lnTo>
                  <a:pt x="0" y="4380764"/>
                </a:lnTo>
                <a:close/>
              </a:path>
            </a:pathLst>
          </a:cu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三角形 22">
            <a:extLst>
              <a:ext uri="{FF2B5EF4-FFF2-40B4-BE49-F238E27FC236}">
                <a16:creationId xmlns:a16="http://schemas.microsoft.com/office/drawing/2014/main" id="{9399ABD2-6BCA-D74F-A752-B2941B247E67}"/>
              </a:ext>
            </a:extLst>
          </p:cNvPr>
          <p:cNvSpPr/>
          <p:nvPr/>
        </p:nvSpPr>
        <p:spPr>
          <a:xfrm>
            <a:off x="3513826" y="3097802"/>
            <a:ext cx="1917089" cy="1803313"/>
          </a:xfrm>
          <a:custGeom>
            <a:avLst/>
            <a:gdLst>
              <a:gd name="connsiteX0" fmla="*/ 0 w 3450567"/>
              <a:gd name="connsiteY0" fmla="*/ 3040794 h 3040794"/>
              <a:gd name="connsiteX1" fmla="*/ 1725284 w 3450567"/>
              <a:gd name="connsiteY1" fmla="*/ 0 h 3040794"/>
              <a:gd name="connsiteX2" fmla="*/ 3450567 w 3450567"/>
              <a:gd name="connsiteY2" fmla="*/ 3040794 h 3040794"/>
              <a:gd name="connsiteX3" fmla="*/ 0 w 3450567"/>
              <a:gd name="connsiteY3" fmla="*/ 3040794 h 3040794"/>
              <a:gd name="connsiteX0" fmla="*/ 0 w 3255035"/>
              <a:gd name="connsiteY0" fmla="*/ 4380764 h 4380764"/>
              <a:gd name="connsiteX1" fmla="*/ 1529752 w 3255035"/>
              <a:gd name="connsiteY1" fmla="*/ 0 h 4380764"/>
              <a:gd name="connsiteX2" fmla="*/ 3255035 w 3255035"/>
              <a:gd name="connsiteY2" fmla="*/ 3040794 h 4380764"/>
              <a:gd name="connsiteX3" fmla="*/ 0 w 3255035"/>
              <a:gd name="connsiteY3" fmla="*/ 4380764 h 4380764"/>
              <a:gd name="connsiteX0" fmla="*/ 0 w 4508741"/>
              <a:gd name="connsiteY0" fmla="*/ 4380764 h 4380764"/>
              <a:gd name="connsiteX1" fmla="*/ 1529752 w 4508741"/>
              <a:gd name="connsiteY1" fmla="*/ 0 h 4380764"/>
              <a:gd name="connsiteX2" fmla="*/ 4508741 w 4508741"/>
              <a:gd name="connsiteY2" fmla="*/ 2839511 h 4380764"/>
              <a:gd name="connsiteX3" fmla="*/ 0 w 4508741"/>
              <a:gd name="connsiteY3" fmla="*/ 4380764 h 4380764"/>
              <a:gd name="connsiteX0" fmla="*/ 0 w 4508741"/>
              <a:gd name="connsiteY0" fmla="*/ 4366706 h 4366706"/>
              <a:gd name="connsiteX1" fmla="*/ 1184817 w 4508741"/>
              <a:gd name="connsiteY1" fmla="*/ 0 h 4366706"/>
              <a:gd name="connsiteX2" fmla="*/ 4508741 w 4508741"/>
              <a:gd name="connsiteY2" fmla="*/ 2825453 h 4366706"/>
              <a:gd name="connsiteX3" fmla="*/ 0 w 4508741"/>
              <a:gd name="connsiteY3" fmla="*/ 4366706 h 4366706"/>
              <a:gd name="connsiteX0" fmla="*/ 0 w 4446025"/>
              <a:gd name="connsiteY0" fmla="*/ 4451069 h 4451069"/>
              <a:gd name="connsiteX1" fmla="*/ 1122101 w 4446025"/>
              <a:gd name="connsiteY1" fmla="*/ 0 h 4451069"/>
              <a:gd name="connsiteX2" fmla="*/ 4446025 w 4446025"/>
              <a:gd name="connsiteY2" fmla="*/ 2825453 h 4451069"/>
              <a:gd name="connsiteX3" fmla="*/ 0 w 4446025"/>
              <a:gd name="connsiteY3" fmla="*/ 4451069 h 4451069"/>
              <a:gd name="connsiteX0" fmla="*/ 0 w 3390315"/>
              <a:gd name="connsiteY0" fmla="*/ 4451069 h 4451069"/>
              <a:gd name="connsiteX1" fmla="*/ 1122101 w 3390315"/>
              <a:gd name="connsiteY1" fmla="*/ 0 h 4451069"/>
              <a:gd name="connsiteX2" fmla="*/ 3390315 w 3390315"/>
              <a:gd name="connsiteY2" fmla="*/ 2994178 h 4451069"/>
              <a:gd name="connsiteX3" fmla="*/ 0 w 3390315"/>
              <a:gd name="connsiteY3" fmla="*/ 4451069 h 4451069"/>
              <a:gd name="connsiteX0" fmla="*/ 0 w 3442578"/>
              <a:gd name="connsiteY0" fmla="*/ 4451069 h 4451069"/>
              <a:gd name="connsiteX1" fmla="*/ 1122101 w 3442578"/>
              <a:gd name="connsiteY1" fmla="*/ 0 h 4451069"/>
              <a:gd name="connsiteX2" fmla="*/ 3442578 w 3442578"/>
              <a:gd name="connsiteY2" fmla="*/ 2909815 h 4451069"/>
              <a:gd name="connsiteX3" fmla="*/ 0 w 3442578"/>
              <a:gd name="connsiteY3" fmla="*/ 4451069 h 4451069"/>
              <a:gd name="connsiteX0" fmla="*/ 0 w 3484389"/>
              <a:gd name="connsiteY0" fmla="*/ 4408887 h 4408887"/>
              <a:gd name="connsiteX1" fmla="*/ 1163912 w 3484389"/>
              <a:gd name="connsiteY1" fmla="*/ 0 h 4408887"/>
              <a:gd name="connsiteX2" fmla="*/ 3484389 w 3484389"/>
              <a:gd name="connsiteY2" fmla="*/ 2909815 h 4408887"/>
              <a:gd name="connsiteX3" fmla="*/ 0 w 3484389"/>
              <a:gd name="connsiteY3" fmla="*/ 4408887 h 4408887"/>
            </a:gdLst>
            <a:ahLst/>
            <a:cxnLst>
              <a:cxn ang="0">
                <a:pos x="connsiteX0" y="connsiteY0"/>
              </a:cxn>
              <a:cxn ang="0">
                <a:pos x="connsiteX1" y="connsiteY1"/>
              </a:cxn>
              <a:cxn ang="0">
                <a:pos x="connsiteX2" y="connsiteY2"/>
              </a:cxn>
              <a:cxn ang="0">
                <a:pos x="connsiteX3" y="connsiteY3"/>
              </a:cxn>
            </a:cxnLst>
            <a:rect l="l" t="t" r="r" b="b"/>
            <a:pathLst>
              <a:path w="3484389" h="4408887">
                <a:moveTo>
                  <a:pt x="0" y="4408887"/>
                </a:moveTo>
                <a:lnTo>
                  <a:pt x="1163912" y="0"/>
                </a:lnTo>
                <a:lnTo>
                  <a:pt x="3484389" y="2909815"/>
                </a:lnTo>
                <a:lnTo>
                  <a:pt x="0" y="4408887"/>
                </a:lnTo>
                <a:close/>
              </a:path>
            </a:pathLst>
          </a:cu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55F58833-0716-724E-9944-393AC1B0827C}"/>
              </a:ext>
            </a:extLst>
          </p:cNvPr>
          <p:cNvSpPr>
            <a:spLocks noGrp="1"/>
          </p:cNvSpPr>
          <p:nvPr>
            <p:ph type="title"/>
          </p:nvPr>
        </p:nvSpPr>
        <p:spPr/>
        <p:txBody>
          <a:bodyPr/>
          <a:lstStyle/>
          <a:p>
            <a:r>
              <a:rPr lang="en-US" altLang="ja-JP" dirty="0"/>
              <a:t>5</a:t>
            </a:r>
            <a:r>
              <a:rPr kumimoji="1" lang="en-US" altLang="ja-JP" dirty="0"/>
              <a:t>G</a:t>
            </a:r>
            <a:r>
              <a:rPr kumimoji="1" lang="ja-JP" altLang="en-US"/>
              <a:t>の</a:t>
            </a:r>
            <a:r>
              <a:rPr kumimoji="1" lang="en-US" altLang="ja-JP" dirty="0"/>
              <a:t>3</a:t>
            </a:r>
            <a:r>
              <a:rPr kumimoji="1" lang="ja-JP" altLang="en-US"/>
              <a:t>つの特徴</a:t>
            </a:r>
            <a:endParaRPr kumimoji="1" lang="ja-JP" altLang="en-US" dirty="0"/>
          </a:p>
        </p:txBody>
      </p:sp>
      <p:sp>
        <p:nvSpPr>
          <p:cNvPr id="3" name="スライド番号プレースホルダー 2">
            <a:extLst>
              <a:ext uri="{FF2B5EF4-FFF2-40B4-BE49-F238E27FC236}">
                <a16:creationId xmlns:a16="http://schemas.microsoft.com/office/drawing/2014/main" id="{29225AD1-E36D-5240-9BF6-F5E7C0E49299}"/>
              </a:ext>
            </a:extLst>
          </p:cNvPr>
          <p:cNvSpPr>
            <a:spLocks noGrp="1"/>
          </p:cNvSpPr>
          <p:nvPr>
            <p:ph type="sldNum" sz="quarter" idx="12"/>
          </p:nvPr>
        </p:nvSpPr>
        <p:spPr/>
        <p:txBody>
          <a:bodyPr/>
          <a:lstStyle/>
          <a:p>
            <a:fld id="{8FF8CC5D-A65D-5946-99B5-645367A967AD}" type="slidenum">
              <a:rPr kumimoji="1" lang="ja-JP" altLang="en-US" smtClean="0"/>
              <a:t>40</a:t>
            </a:fld>
            <a:endParaRPr kumimoji="1" lang="ja-JP" altLang="en-US"/>
          </a:p>
        </p:txBody>
      </p:sp>
      <p:sp>
        <p:nvSpPr>
          <p:cNvPr id="8" name="テキスト ボックス 7">
            <a:extLst>
              <a:ext uri="{FF2B5EF4-FFF2-40B4-BE49-F238E27FC236}">
                <a16:creationId xmlns:a16="http://schemas.microsoft.com/office/drawing/2014/main" id="{2D471D8E-BC6E-AA4D-A325-CEC64C7ACB0D}"/>
              </a:ext>
            </a:extLst>
          </p:cNvPr>
          <p:cNvSpPr txBox="1"/>
          <p:nvPr/>
        </p:nvSpPr>
        <p:spPr>
          <a:xfrm>
            <a:off x="1420520" y="5923072"/>
            <a:ext cx="723275" cy="307777"/>
          </a:xfrm>
          <a:prstGeom prst="rect">
            <a:avLst/>
          </a:prstGeom>
          <a:noFill/>
        </p:spPr>
        <p:txBody>
          <a:bodyPr wrap="none" rtlCol="0">
            <a:spAutoFit/>
          </a:bodyPr>
          <a:lstStyle/>
          <a:p>
            <a:r>
              <a:rPr kumimoji="1" lang="ja-JP" altLang="en-US" sz="1400">
                <a:solidFill>
                  <a:schemeClr val="accent6">
                    <a:lumMod val="75000"/>
                  </a:schemeClr>
                </a:solidFill>
                <a:latin typeface="Meiryo" panose="020B0604030504040204" pitchFamily="34" charset="-128"/>
                <a:ea typeface="Meiryo" panose="020B0604030504040204" pitchFamily="34" charset="-128"/>
              </a:rPr>
              <a:t>先送り</a:t>
            </a:r>
          </a:p>
        </p:txBody>
      </p:sp>
      <p:sp>
        <p:nvSpPr>
          <p:cNvPr id="9" name="角丸四角形 8">
            <a:extLst>
              <a:ext uri="{FF2B5EF4-FFF2-40B4-BE49-F238E27FC236}">
                <a16:creationId xmlns:a16="http://schemas.microsoft.com/office/drawing/2014/main" id="{1074DA95-D073-4845-8459-80800499A5A9}"/>
              </a:ext>
            </a:extLst>
          </p:cNvPr>
          <p:cNvSpPr/>
          <p:nvPr/>
        </p:nvSpPr>
        <p:spPr>
          <a:xfrm>
            <a:off x="2684055" y="1228685"/>
            <a:ext cx="1305465" cy="345057"/>
          </a:xfrm>
          <a:prstGeom prst="roundRect">
            <a:avLst>
              <a:gd name="adj"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panose="020B0604030504040204" pitchFamily="34" charset="-128"/>
                <a:ea typeface="Meiryo" panose="020B0604030504040204" pitchFamily="34" charset="-128"/>
                <a:cs typeface="ＭＳ Ｐゴシック"/>
              </a:rPr>
              <a:t>高速・大容量</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角丸四角形 9">
            <a:extLst>
              <a:ext uri="{FF2B5EF4-FFF2-40B4-BE49-F238E27FC236}">
                <a16:creationId xmlns:a16="http://schemas.microsoft.com/office/drawing/2014/main" id="{7FF17085-F6FF-1C4E-B9E3-7BA249E2F43D}"/>
              </a:ext>
            </a:extLst>
          </p:cNvPr>
          <p:cNvSpPr/>
          <p:nvPr/>
        </p:nvSpPr>
        <p:spPr>
          <a:xfrm>
            <a:off x="1114282" y="5539381"/>
            <a:ext cx="1305465" cy="345057"/>
          </a:xfrm>
          <a:prstGeom prst="roundRect">
            <a:avLst>
              <a:gd name="adj" fmla="val 50000"/>
            </a:avLst>
          </a:prstGeom>
          <a:solidFill>
            <a:schemeClr val="accent6"/>
          </a:solidFill>
          <a:ln>
            <a:solidFill>
              <a:schemeClr val="accent6">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panose="020B0604030504040204" pitchFamily="34" charset="-128"/>
                <a:ea typeface="Meiryo" panose="020B0604030504040204" pitchFamily="34" charset="-128"/>
                <a:cs typeface="ＭＳ Ｐゴシック"/>
              </a:rPr>
              <a:t>大量端末接続</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角丸四角形 10">
            <a:extLst>
              <a:ext uri="{FF2B5EF4-FFF2-40B4-BE49-F238E27FC236}">
                <a16:creationId xmlns:a16="http://schemas.microsoft.com/office/drawing/2014/main" id="{AF95AB87-1775-2348-A36E-08BC2DCEA6A3}"/>
              </a:ext>
            </a:extLst>
          </p:cNvPr>
          <p:cNvSpPr/>
          <p:nvPr/>
        </p:nvSpPr>
        <p:spPr>
          <a:xfrm>
            <a:off x="7164274" y="3819849"/>
            <a:ext cx="1305465" cy="345057"/>
          </a:xfrm>
          <a:prstGeom prst="roundRect">
            <a:avLst>
              <a:gd name="adj"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panose="020B0604030504040204" pitchFamily="34" charset="-128"/>
                <a:ea typeface="Meiryo" panose="020B0604030504040204" pitchFamily="34" charset="-128"/>
                <a:cs typeface="ＭＳ Ｐゴシック"/>
              </a:rPr>
              <a:t>超</a:t>
            </a:r>
            <a:r>
              <a:rPr kumimoji="1" lang="ja-JP" altLang="en-US" sz="1000">
                <a:solidFill>
                  <a:srgbClr val="FFFFFF"/>
                </a:solidFill>
                <a:latin typeface="Meiryo" panose="020B0604030504040204" pitchFamily="34" charset="-128"/>
                <a:ea typeface="Meiryo" panose="020B0604030504040204" pitchFamily="34" charset="-128"/>
                <a:cs typeface="ＭＳ Ｐゴシック"/>
              </a:rPr>
              <a:t>遅延・高信頼性</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3" name="直線矢印コネクタ 12">
            <a:extLst>
              <a:ext uri="{FF2B5EF4-FFF2-40B4-BE49-F238E27FC236}">
                <a16:creationId xmlns:a16="http://schemas.microsoft.com/office/drawing/2014/main" id="{03E799A9-0206-EB44-9E40-063E2BA48542}"/>
              </a:ext>
            </a:extLst>
          </p:cNvPr>
          <p:cNvCxnSpPr/>
          <p:nvPr/>
        </p:nvCxnSpPr>
        <p:spPr>
          <a:xfrm flipV="1">
            <a:off x="4157932" y="1138687"/>
            <a:ext cx="0" cy="3128513"/>
          </a:xfrm>
          <a:prstGeom prst="straightConnector1">
            <a:avLst/>
          </a:prstGeom>
          <a:ln>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4" name="直線矢印コネクタ 13">
            <a:extLst>
              <a:ext uri="{FF2B5EF4-FFF2-40B4-BE49-F238E27FC236}">
                <a16:creationId xmlns:a16="http://schemas.microsoft.com/office/drawing/2014/main" id="{D8BA2BD0-E092-7F4D-974B-2B542E010152}"/>
              </a:ext>
            </a:extLst>
          </p:cNvPr>
          <p:cNvCxnSpPr>
            <a:cxnSpLocks/>
          </p:cNvCxnSpPr>
          <p:nvPr/>
        </p:nvCxnSpPr>
        <p:spPr>
          <a:xfrm flipH="1">
            <a:off x="2419747" y="4267200"/>
            <a:ext cx="1738186" cy="1725283"/>
          </a:xfrm>
          <a:prstGeom prst="straightConnector1">
            <a:avLst/>
          </a:prstGeom>
          <a:ln>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7" name="左矢印 16">
            <a:extLst>
              <a:ext uri="{FF2B5EF4-FFF2-40B4-BE49-F238E27FC236}">
                <a16:creationId xmlns:a16="http://schemas.microsoft.com/office/drawing/2014/main" id="{FEB0EF94-8CB7-7A41-913E-BDA8B8907F4D}"/>
              </a:ext>
            </a:extLst>
          </p:cNvPr>
          <p:cNvSpPr/>
          <p:nvPr/>
        </p:nvSpPr>
        <p:spPr>
          <a:xfrm>
            <a:off x="2344718" y="5742019"/>
            <a:ext cx="1519631" cy="488830"/>
          </a:xfrm>
          <a:prstGeom prst="leftArrow">
            <a:avLst/>
          </a:prstGeom>
          <a:no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accent6">
                    <a:lumMod val="75000"/>
                  </a:schemeClr>
                </a:solidFill>
                <a:latin typeface="Meiryo" panose="020B0604030504040204" pitchFamily="34" charset="-128"/>
                <a:ea typeface="Meiryo" panose="020B0604030504040204" pitchFamily="34" charset="-128"/>
                <a:cs typeface="ＭＳ Ｐゴシック"/>
              </a:rPr>
              <a:t>100</a:t>
            </a:r>
            <a:r>
              <a:rPr kumimoji="1" lang="ja-JP" altLang="en-US" sz="1200">
                <a:solidFill>
                  <a:schemeClr val="accent6">
                    <a:lumMod val="75000"/>
                  </a:schemeClr>
                </a:solidFill>
                <a:latin typeface="Meiryo" panose="020B0604030504040204" pitchFamily="34" charset="-128"/>
                <a:ea typeface="Meiryo" panose="020B0604030504040204" pitchFamily="34" charset="-128"/>
                <a:cs typeface="ＭＳ Ｐゴシック"/>
              </a:rPr>
              <a:t>万台</a:t>
            </a:r>
            <a:r>
              <a:rPr kumimoji="1" lang="en-US" altLang="ja-JP" sz="1200" dirty="0">
                <a:solidFill>
                  <a:schemeClr val="accent6">
                    <a:lumMod val="75000"/>
                  </a:schemeClr>
                </a:solidFill>
                <a:latin typeface="Meiryo" panose="020B0604030504040204" pitchFamily="34" charset="-128"/>
                <a:ea typeface="Meiryo" panose="020B0604030504040204" pitchFamily="34" charset="-128"/>
                <a:cs typeface="ＭＳ Ｐゴシック"/>
              </a:rPr>
              <a:t>/k</a:t>
            </a:r>
            <a:r>
              <a:rPr kumimoji="1" lang="ja-JP" altLang="en-US" sz="1200">
                <a:solidFill>
                  <a:schemeClr val="accent6">
                    <a:lumMod val="75000"/>
                  </a:schemeClr>
                </a:solidFill>
                <a:latin typeface="Meiryo" panose="020B0604030504040204" pitchFamily="34" charset="-128"/>
                <a:ea typeface="Meiryo" panose="020B0604030504040204" pitchFamily="34" charset="-128"/>
                <a:cs typeface="ＭＳ Ｐゴシック"/>
              </a:rPr>
              <a:t>㎡</a:t>
            </a:r>
            <a:endParaRPr kumimoji="1" lang="ja-JP" altLang="en-US" sz="1200" dirty="0">
              <a:solidFill>
                <a:schemeClr val="accent6">
                  <a:lumMod val="75000"/>
                </a:schemeClr>
              </a:solidFill>
              <a:latin typeface="Meiryo" panose="020B0604030504040204" pitchFamily="34" charset="-128"/>
              <a:ea typeface="Meiryo" panose="020B0604030504040204" pitchFamily="34" charset="-128"/>
              <a:cs typeface="ＭＳ Ｐゴシック"/>
            </a:endParaRPr>
          </a:p>
        </p:txBody>
      </p:sp>
      <p:sp>
        <p:nvSpPr>
          <p:cNvPr id="18" name="左矢印 17">
            <a:extLst>
              <a:ext uri="{FF2B5EF4-FFF2-40B4-BE49-F238E27FC236}">
                <a16:creationId xmlns:a16="http://schemas.microsoft.com/office/drawing/2014/main" id="{830C5E0A-F1EB-2E41-A806-8AFDC5107A96}"/>
              </a:ext>
            </a:extLst>
          </p:cNvPr>
          <p:cNvSpPr/>
          <p:nvPr/>
        </p:nvSpPr>
        <p:spPr>
          <a:xfrm>
            <a:off x="6674417" y="4251503"/>
            <a:ext cx="1519631" cy="488830"/>
          </a:xfrm>
          <a:prstGeom prst="leftArrow">
            <a:avLst/>
          </a:prstGeom>
          <a:no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accent6">
                    <a:lumMod val="75000"/>
                  </a:schemeClr>
                </a:solidFill>
                <a:latin typeface="Meiryo" panose="020B0604030504040204" pitchFamily="34" charset="-128"/>
                <a:ea typeface="Meiryo" panose="020B0604030504040204" pitchFamily="34" charset="-128"/>
                <a:cs typeface="ＭＳ Ｐゴシック"/>
              </a:rPr>
              <a:t>1</a:t>
            </a:r>
            <a:r>
              <a:rPr kumimoji="1" lang="ja-JP" altLang="en-US" sz="1200">
                <a:solidFill>
                  <a:schemeClr val="accent6">
                    <a:lumMod val="75000"/>
                  </a:schemeClr>
                </a:solidFill>
                <a:latin typeface="Meiryo" panose="020B0604030504040204" pitchFamily="34" charset="-128"/>
                <a:ea typeface="Meiryo" panose="020B0604030504040204" pitchFamily="34" charset="-128"/>
                <a:cs typeface="ＭＳ Ｐゴシック"/>
              </a:rPr>
              <a:t>ミリ秒</a:t>
            </a:r>
            <a:endParaRPr kumimoji="1" lang="ja-JP" altLang="en-US" sz="1200" dirty="0">
              <a:solidFill>
                <a:schemeClr val="accent6">
                  <a:lumMod val="75000"/>
                </a:schemeClr>
              </a:solidFill>
              <a:latin typeface="Meiryo" panose="020B0604030504040204" pitchFamily="34" charset="-128"/>
              <a:ea typeface="Meiryo" panose="020B0604030504040204" pitchFamily="34" charset="-128"/>
              <a:cs typeface="ＭＳ Ｐゴシック"/>
            </a:endParaRPr>
          </a:p>
        </p:txBody>
      </p:sp>
      <p:sp>
        <p:nvSpPr>
          <p:cNvPr id="19" name="左矢印 18">
            <a:extLst>
              <a:ext uri="{FF2B5EF4-FFF2-40B4-BE49-F238E27FC236}">
                <a16:creationId xmlns:a16="http://schemas.microsoft.com/office/drawing/2014/main" id="{558CCFFC-D1B5-3E48-8030-309C268603DB}"/>
              </a:ext>
            </a:extLst>
          </p:cNvPr>
          <p:cNvSpPr/>
          <p:nvPr/>
        </p:nvSpPr>
        <p:spPr>
          <a:xfrm>
            <a:off x="3991155" y="1175571"/>
            <a:ext cx="1519631" cy="488830"/>
          </a:xfrm>
          <a:prstGeom prst="leftArrow">
            <a:avLst/>
          </a:prstGeom>
          <a:no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accent6">
                    <a:lumMod val="75000"/>
                  </a:schemeClr>
                </a:solidFill>
                <a:latin typeface="Meiryo" panose="020B0604030504040204" pitchFamily="34" charset="-128"/>
                <a:ea typeface="Meiryo" panose="020B0604030504040204" pitchFamily="34" charset="-128"/>
                <a:cs typeface="ＭＳ Ｐゴシック"/>
              </a:rPr>
              <a:t>20G</a:t>
            </a:r>
            <a:r>
              <a:rPr kumimoji="1" lang="ja-JP" altLang="en-US" sz="1200">
                <a:solidFill>
                  <a:schemeClr val="accent6">
                    <a:lumMod val="75000"/>
                  </a:schemeClr>
                </a:solidFill>
                <a:latin typeface="Meiryo" panose="020B0604030504040204" pitchFamily="34" charset="-128"/>
                <a:ea typeface="Meiryo" panose="020B0604030504040204" pitchFamily="34" charset="-128"/>
                <a:cs typeface="ＭＳ Ｐゴシック"/>
              </a:rPr>
              <a:t>ビット</a:t>
            </a:r>
            <a:r>
              <a:rPr kumimoji="1" lang="en-US" altLang="ja-JP" sz="1200" dirty="0">
                <a:solidFill>
                  <a:schemeClr val="accent6">
                    <a:lumMod val="75000"/>
                  </a:schemeClr>
                </a:solidFill>
                <a:latin typeface="Meiryo" panose="020B0604030504040204" pitchFamily="34" charset="-128"/>
                <a:ea typeface="Meiryo" panose="020B0604030504040204" pitchFamily="34" charset="-128"/>
                <a:cs typeface="ＭＳ Ｐゴシック"/>
              </a:rPr>
              <a:t>/</a:t>
            </a:r>
            <a:r>
              <a:rPr kumimoji="1" lang="ja-JP" altLang="en-US" sz="1200">
                <a:solidFill>
                  <a:schemeClr val="accent6">
                    <a:lumMod val="75000"/>
                  </a:schemeClr>
                </a:solidFill>
                <a:latin typeface="Meiryo" panose="020B0604030504040204" pitchFamily="34" charset="-128"/>
                <a:ea typeface="Meiryo" panose="020B0604030504040204" pitchFamily="34" charset="-128"/>
                <a:cs typeface="ＭＳ Ｐゴシック"/>
              </a:rPr>
              <a:t>秒</a:t>
            </a:r>
            <a:endParaRPr kumimoji="1" lang="ja-JP" altLang="en-US" sz="1200" dirty="0">
              <a:solidFill>
                <a:schemeClr val="accent6">
                  <a:lumMod val="75000"/>
                </a:schemeClr>
              </a:solidFill>
              <a:latin typeface="Meiryo" panose="020B0604030504040204" pitchFamily="34" charset="-128"/>
              <a:ea typeface="Meiryo" panose="020B0604030504040204" pitchFamily="34" charset="-128"/>
              <a:cs typeface="ＭＳ Ｐゴシック"/>
            </a:endParaRPr>
          </a:p>
        </p:txBody>
      </p:sp>
      <p:sp>
        <p:nvSpPr>
          <p:cNvPr id="20" name="左矢印 19">
            <a:extLst>
              <a:ext uri="{FF2B5EF4-FFF2-40B4-BE49-F238E27FC236}">
                <a16:creationId xmlns:a16="http://schemas.microsoft.com/office/drawing/2014/main" id="{49C51089-22BE-4D42-BB23-B006E2AB7D40}"/>
              </a:ext>
            </a:extLst>
          </p:cNvPr>
          <p:cNvSpPr/>
          <p:nvPr/>
        </p:nvSpPr>
        <p:spPr>
          <a:xfrm>
            <a:off x="3859289" y="2795130"/>
            <a:ext cx="1519631" cy="488830"/>
          </a:xfrm>
          <a:prstGeom prst="leftArrow">
            <a:avLst/>
          </a:prstGeom>
          <a:no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chemeClr val="accent3">
                    <a:lumMod val="50000"/>
                  </a:schemeClr>
                </a:solidFill>
                <a:latin typeface="Meiryo" panose="020B0604030504040204" pitchFamily="34" charset="-128"/>
                <a:ea typeface="Meiryo" panose="020B0604030504040204" pitchFamily="34" charset="-128"/>
                <a:cs typeface="ＭＳ Ｐゴシック"/>
              </a:rPr>
              <a:t>1</a:t>
            </a:r>
            <a:r>
              <a:rPr kumimoji="1" lang="en-US" altLang="ja-JP" sz="1200" dirty="0">
                <a:solidFill>
                  <a:schemeClr val="accent3">
                    <a:lumMod val="50000"/>
                  </a:schemeClr>
                </a:solidFill>
                <a:latin typeface="Meiryo" panose="020B0604030504040204" pitchFamily="34" charset="-128"/>
                <a:ea typeface="Meiryo" panose="020B0604030504040204" pitchFamily="34" charset="-128"/>
                <a:cs typeface="ＭＳ Ｐゴシック"/>
              </a:rPr>
              <a:t>G</a:t>
            </a:r>
            <a:r>
              <a:rPr kumimoji="1" lang="ja-JP" altLang="en-US" sz="1200">
                <a:solidFill>
                  <a:schemeClr val="accent3">
                    <a:lumMod val="50000"/>
                  </a:schemeClr>
                </a:solidFill>
                <a:latin typeface="Meiryo" panose="020B0604030504040204" pitchFamily="34" charset="-128"/>
                <a:ea typeface="Meiryo" panose="020B0604030504040204" pitchFamily="34" charset="-128"/>
                <a:cs typeface="ＭＳ Ｐゴシック"/>
              </a:rPr>
              <a:t>ビット</a:t>
            </a:r>
            <a:r>
              <a:rPr kumimoji="1" lang="en-US" altLang="ja-JP" sz="1200" dirty="0">
                <a:solidFill>
                  <a:schemeClr val="accent3">
                    <a:lumMod val="50000"/>
                  </a:schemeClr>
                </a:solidFill>
                <a:latin typeface="Meiryo" panose="020B0604030504040204" pitchFamily="34" charset="-128"/>
                <a:ea typeface="Meiryo" panose="020B0604030504040204" pitchFamily="34" charset="-128"/>
                <a:cs typeface="ＭＳ Ｐゴシック"/>
              </a:rPr>
              <a:t>/</a:t>
            </a:r>
            <a:r>
              <a:rPr kumimoji="1" lang="ja-JP" altLang="en-US" sz="1200">
                <a:solidFill>
                  <a:schemeClr val="accent3">
                    <a:lumMod val="50000"/>
                  </a:schemeClr>
                </a:solidFill>
                <a:latin typeface="Meiryo" panose="020B0604030504040204" pitchFamily="34" charset="-128"/>
                <a:ea typeface="Meiryo" panose="020B0604030504040204" pitchFamily="34" charset="-128"/>
                <a:cs typeface="ＭＳ Ｐゴシック"/>
              </a:rPr>
              <a:t>秒</a:t>
            </a:r>
            <a:endParaRPr kumimoji="1" lang="ja-JP" altLang="en-US" sz="1200" dirty="0">
              <a:solidFill>
                <a:schemeClr val="accent3">
                  <a:lumMod val="50000"/>
                </a:schemeClr>
              </a:solidFill>
              <a:latin typeface="Meiryo" panose="020B0604030504040204" pitchFamily="34" charset="-128"/>
              <a:ea typeface="Meiryo" panose="020B0604030504040204" pitchFamily="34" charset="-128"/>
              <a:cs typeface="ＭＳ Ｐゴシック"/>
            </a:endParaRPr>
          </a:p>
        </p:txBody>
      </p:sp>
      <p:sp>
        <p:nvSpPr>
          <p:cNvPr id="21" name="左矢印 20">
            <a:extLst>
              <a:ext uri="{FF2B5EF4-FFF2-40B4-BE49-F238E27FC236}">
                <a16:creationId xmlns:a16="http://schemas.microsoft.com/office/drawing/2014/main" id="{C42B7990-8B2E-5945-AB75-69225DEAFC22}"/>
              </a:ext>
            </a:extLst>
          </p:cNvPr>
          <p:cNvSpPr/>
          <p:nvPr/>
        </p:nvSpPr>
        <p:spPr>
          <a:xfrm>
            <a:off x="3163208" y="4783220"/>
            <a:ext cx="1519631" cy="488830"/>
          </a:xfrm>
          <a:prstGeom prst="leftArrow">
            <a:avLst/>
          </a:prstGeom>
          <a:no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accent3">
                    <a:lumMod val="50000"/>
                  </a:schemeClr>
                </a:solidFill>
                <a:latin typeface="Meiryo" panose="020B0604030504040204" pitchFamily="34" charset="-128"/>
                <a:ea typeface="Meiryo" panose="020B0604030504040204" pitchFamily="34" charset="-128"/>
                <a:cs typeface="ＭＳ Ｐゴシック"/>
              </a:rPr>
              <a:t>10</a:t>
            </a:r>
            <a:r>
              <a:rPr kumimoji="1" lang="ja-JP" altLang="en-US" sz="1200">
                <a:solidFill>
                  <a:schemeClr val="accent3">
                    <a:lumMod val="50000"/>
                  </a:schemeClr>
                </a:solidFill>
                <a:latin typeface="Meiryo" panose="020B0604030504040204" pitchFamily="34" charset="-128"/>
                <a:ea typeface="Meiryo" panose="020B0604030504040204" pitchFamily="34" charset="-128"/>
                <a:cs typeface="ＭＳ Ｐゴシック"/>
              </a:rPr>
              <a:t>万台</a:t>
            </a:r>
            <a:r>
              <a:rPr kumimoji="1" lang="en-US" altLang="ja-JP" sz="1200" dirty="0">
                <a:solidFill>
                  <a:schemeClr val="accent3">
                    <a:lumMod val="50000"/>
                  </a:schemeClr>
                </a:solidFill>
                <a:latin typeface="Meiryo" panose="020B0604030504040204" pitchFamily="34" charset="-128"/>
                <a:ea typeface="Meiryo" panose="020B0604030504040204" pitchFamily="34" charset="-128"/>
                <a:cs typeface="ＭＳ Ｐゴシック"/>
              </a:rPr>
              <a:t>/k</a:t>
            </a:r>
            <a:r>
              <a:rPr kumimoji="1" lang="ja-JP" altLang="en-US" sz="1200">
                <a:solidFill>
                  <a:schemeClr val="accent3">
                    <a:lumMod val="50000"/>
                  </a:schemeClr>
                </a:solidFill>
                <a:latin typeface="Meiryo" panose="020B0604030504040204" pitchFamily="34" charset="-128"/>
                <a:ea typeface="Meiryo" panose="020B0604030504040204" pitchFamily="34" charset="-128"/>
                <a:cs typeface="ＭＳ Ｐゴシック"/>
              </a:rPr>
              <a:t>㎡</a:t>
            </a:r>
            <a:endParaRPr kumimoji="1" lang="ja-JP" altLang="en-US" sz="1200" dirty="0">
              <a:solidFill>
                <a:schemeClr val="accent3">
                  <a:lumMod val="50000"/>
                </a:schemeClr>
              </a:solidFill>
              <a:latin typeface="Meiryo" panose="020B0604030504040204" pitchFamily="34" charset="-128"/>
              <a:ea typeface="Meiryo" panose="020B0604030504040204" pitchFamily="34" charset="-128"/>
              <a:cs typeface="ＭＳ Ｐゴシック"/>
            </a:endParaRPr>
          </a:p>
        </p:txBody>
      </p:sp>
      <p:sp>
        <p:nvSpPr>
          <p:cNvPr id="22" name="左矢印 21">
            <a:extLst>
              <a:ext uri="{FF2B5EF4-FFF2-40B4-BE49-F238E27FC236}">
                <a16:creationId xmlns:a16="http://schemas.microsoft.com/office/drawing/2014/main" id="{CB7357B8-3882-F144-B84C-F4A1B612AD4B}"/>
              </a:ext>
            </a:extLst>
          </p:cNvPr>
          <p:cNvSpPr/>
          <p:nvPr/>
        </p:nvSpPr>
        <p:spPr>
          <a:xfrm>
            <a:off x="4945764" y="4233123"/>
            <a:ext cx="1519631" cy="488830"/>
          </a:xfrm>
          <a:prstGeom prst="leftArrow">
            <a:avLst/>
          </a:prstGeom>
          <a:no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accent3">
                    <a:lumMod val="50000"/>
                  </a:schemeClr>
                </a:solidFill>
                <a:latin typeface="Meiryo" panose="020B0604030504040204" pitchFamily="34" charset="-128"/>
                <a:ea typeface="Meiryo" panose="020B0604030504040204" pitchFamily="34" charset="-128"/>
                <a:cs typeface="ＭＳ Ｐゴシック"/>
              </a:rPr>
              <a:t>10</a:t>
            </a:r>
            <a:r>
              <a:rPr kumimoji="1" lang="ja-JP" altLang="en-US" sz="1200">
                <a:solidFill>
                  <a:schemeClr val="accent3">
                    <a:lumMod val="50000"/>
                  </a:schemeClr>
                </a:solidFill>
                <a:latin typeface="Meiryo" panose="020B0604030504040204" pitchFamily="34" charset="-128"/>
                <a:ea typeface="Meiryo" panose="020B0604030504040204" pitchFamily="34" charset="-128"/>
                <a:cs typeface="ＭＳ Ｐゴシック"/>
              </a:rPr>
              <a:t>ミリ秒</a:t>
            </a:r>
            <a:endParaRPr kumimoji="1" lang="ja-JP" altLang="en-US" sz="1200" dirty="0">
              <a:solidFill>
                <a:schemeClr val="accent3">
                  <a:lumMod val="50000"/>
                </a:schemeClr>
              </a:solidFill>
              <a:latin typeface="Meiryo" panose="020B0604030504040204" pitchFamily="34" charset="-128"/>
              <a:ea typeface="Meiryo" panose="020B0604030504040204" pitchFamily="34" charset="-128"/>
              <a:cs typeface="ＭＳ Ｐゴシック"/>
            </a:endParaRPr>
          </a:p>
        </p:txBody>
      </p:sp>
      <p:cxnSp>
        <p:nvCxnSpPr>
          <p:cNvPr id="25" name="直線矢印コネクタ 24">
            <a:extLst>
              <a:ext uri="{FF2B5EF4-FFF2-40B4-BE49-F238E27FC236}">
                <a16:creationId xmlns:a16="http://schemas.microsoft.com/office/drawing/2014/main" id="{7F9FF6CE-4834-C240-9E46-AAEDDEE80363}"/>
              </a:ext>
            </a:extLst>
          </p:cNvPr>
          <p:cNvCxnSpPr>
            <a:cxnSpLocks/>
          </p:cNvCxnSpPr>
          <p:nvPr/>
        </p:nvCxnSpPr>
        <p:spPr>
          <a:xfrm>
            <a:off x="4157932" y="4267200"/>
            <a:ext cx="4060166" cy="0"/>
          </a:xfrm>
          <a:prstGeom prst="straightConnector1">
            <a:avLst/>
          </a:prstGeom>
          <a:ln>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8" name="円/楕円 27">
            <a:extLst>
              <a:ext uri="{FF2B5EF4-FFF2-40B4-BE49-F238E27FC236}">
                <a16:creationId xmlns:a16="http://schemas.microsoft.com/office/drawing/2014/main" id="{A7DA27CB-44FF-B246-9E28-E3A5F76157DE}"/>
              </a:ext>
            </a:extLst>
          </p:cNvPr>
          <p:cNvSpPr/>
          <p:nvPr/>
        </p:nvSpPr>
        <p:spPr>
          <a:xfrm>
            <a:off x="4067527" y="1319622"/>
            <a:ext cx="180810" cy="165107"/>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円/楕円 28">
            <a:extLst>
              <a:ext uri="{FF2B5EF4-FFF2-40B4-BE49-F238E27FC236}">
                <a16:creationId xmlns:a16="http://schemas.microsoft.com/office/drawing/2014/main" id="{75482BC4-1751-E247-87C2-2A005444A49B}"/>
              </a:ext>
            </a:extLst>
          </p:cNvPr>
          <p:cNvSpPr/>
          <p:nvPr/>
        </p:nvSpPr>
        <p:spPr>
          <a:xfrm>
            <a:off x="2583784" y="5673087"/>
            <a:ext cx="180810" cy="165107"/>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円/楕円 29">
            <a:extLst>
              <a:ext uri="{FF2B5EF4-FFF2-40B4-BE49-F238E27FC236}">
                <a16:creationId xmlns:a16="http://schemas.microsoft.com/office/drawing/2014/main" id="{1AB62300-9F44-8441-9E0F-74031E2CC75F}"/>
              </a:ext>
            </a:extLst>
          </p:cNvPr>
          <p:cNvSpPr/>
          <p:nvPr/>
        </p:nvSpPr>
        <p:spPr>
          <a:xfrm>
            <a:off x="7035014" y="4189343"/>
            <a:ext cx="180810" cy="165107"/>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上矢印 30">
            <a:extLst>
              <a:ext uri="{FF2B5EF4-FFF2-40B4-BE49-F238E27FC236}">
                <a16:creationId xmlns:a16="http://schemas.microsoft.com/office/drawing/2014/main" id="{74843B85-1B38-B641-8058-F054BAB6F59F}"/>
              </a:ext>
            </a:extLst>
          </p:cNvPr>
          <p:cNvSpPr/>
          <p:nvPr/>
        </p:nvSpPr>
        <p:spPr>
          <a:xfrm>
            <a:off x="4262893" y="1564037"/>
            <a:ext cx="682871" cy="1267977"/>
          </a:xfrm>
          <a:prstGeom prst="up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上矢印 31">
            <a:extLst>
              <a:ext uri="{FF2B5EF4-FFF2-40B4-BE49-F238E27FC236}">
                <a16:creationId xmlns:a16="http://schemas.microsoft.com/office/drawing/2014/main" id="{18F8E9F0-048A-E442-9EB9-FF52F4EA400E}"/>
              </a:ext>
            </a:extLst>
          </p:cNvPr>
          <p:cNvSpPr/>
          <p:nvPr/>
        </p:nvSpPr>
        <p:spPr>
          <a:xfrm rot="13574402">
            <a:off x="3153129" y="5090019"/>
            <a:ext cx="561978" cy="834032"/>
          </a:xfrm>
          <a:prstGeom prst="up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上矢印 32">
            <a:extLst>
              <a:ext uri="{FF2B5EF4-FFF2-40B4-BE49-F238E27FC236}">
                <a16:creationId xmlns:a16="http://schemas.microsoft.com/office/drawing/2014/main" id="{6D337A67-8589-4646-A8C9-CFEABAB6AF15}"/>
              </a:ext>
            </a:extLst>
          </p:cNvPr>
          <p:cNvSpPr/>
          <p:nvPr/>
        </p:nvSpPr>
        <p:spPr>
          <a:xfrm rot="5400000">
            <a:off x="6372634" y="4238738"/>
            <a:ext cx="569134" cy="755626"/>
          </a:xfrm>
          <a:prstGeom prst="up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テキスト ボックス 33">
            <a:extLst>
              <a:ext uri="{FF2B5EF4-FFF2-40B4-BE49-F238E27FC236}">
                <a16:creationId xmlns:a16="http://schemas.microsoft.com/office/drawing/2014/main" id="{25E3FD10-409D-344B-AC5D-870419571A70}"/>
              </a:ext>
            </a:extLst>
          </p:cNvPr>
          <p:cNvSpPr txBox="1"/>
          <p:nvPr/>
        </p:nvSpPr>
        <p:spPr>
          <a:xfrm>
            <a:off x="4428347" y="2083001"/>
            <a:ext cx="357791" cy="400110"/>
          </a:xfrm>
          <a:prstGeom prst="rect">
            <a:avLst/>
          </a:prstGeom>
          <a:noFill/>
        </p:spPr>
        <p:txBody>
          <a:bodyPr wrap="none" rtlCol="0">
            <a:spAutoFit/>
          </a:bodyPr>
          <a:lstStyle/>
          <a:p>
            <a:pPr algn="ctr"/>
            <a:r>
              <a:rPr kumimoji="1" lang="en-US" altLang="ja-JP" sz="1000" b="1" dirty="0">
                <a:solidFill>
                  <a:schemeClr val="bg1"/>
                </a:solidFill>
                <a:latin typeface="Meiryo" panose="020B0604030504040204" pitchFamily="34" charset="-128"/>
                <a:ea typeface="Meiryo" panose="020B0604030504040204" pitchFamily="34" charset="-128"/>
              </a:rPr>
              <a:t>20</a:t>
            </a:r>
          </a:p>
          <a:p>
            <a:pPr algn="ctr"/>
            <a:r>
              <a:rPr lang="ja-JP" altLang="en-US" sz="1000" b="1">
                <a:solidFill>
                  <a:schemeClr val="bg1"/>
                </a:solidFill>
                <a:latin typeface="Meiryo" panose="020B0604030504040204" pitchFamily="34" charset="-128"/>
                <a:ea typeface="Meiryo" panose="020B0604030504040204" pitchFamily="34" charset="-128"/>
              </a:rPr>
              <a:t>倍</a:t>
            </a:r>
            <a:endParaRPr kumimoji="1" lang="ja-JP" altLang="en-US" sz="1000" b="1">
              <a:solidFill>
                <a:schemeClr val="bg1"/>
              </a:solidFill>
              <a:latin typeface="Meiryo" panose="020B0604030504040204" pitchFamily="34" charset="-128"/>
              <a:ea typeface="Meiryo" panose="020B0604030504040204" pitchFamily="34" charset="-128"/>
            </a:endParaRPr>
          </a:p>
        </p:txBody>
      </p:sp>
      <p:sp>
        <p:nvSpPr>
          <p:cNvPr id="35" name="テキスト ボックス 34">
            <a:extLst>
              <a:ext uri="{FF2B5EF4-FFF2-40B4-BE49-F238E27FC236}">
                <a16:creationId xmlns:a16="http://schemas.microsoft.com/office/drawing/2014/main" id="{97C7C7CF-6266-8F4E-8678-C609053FE45B}"/>
              </a:ext>
            </a:extLst>
          </p:cNvPr>
          <p:cNvSpPr txBox="1"/>
          <p:nvPr/>
        </p:nvSpPr>
        <p:spPr>
          <a:xfrm rot="2838073">
            <a:off x="3308292" y="5245070"/>
            <a:ext cx="357791" cy="400110"/>
          </a:xfrm>
          <a:prstGeom prst="rect">
            <a:avLst/>
          </a:prstGeom>
          <a:noFill/>
        </p:spPr>
        <p:txBody>
          <a:bodyPr wrap="none" rtlCol="0">
            <a:spAutoFit/>
          </a:bodyPr>
          <a:lstStyle/>
          <a:p>
            <a:pPr algn="ctr"/>
            <a:r>
              <a:rPr kumimoji="1" lang="en-US" altLang="ja-JP" sz="1000" b="1" dirty="0">
                <a:solidFill>
                  <a:schemeClr val="bg1"/>
                </a:solidFill>
                <a:latin typeface="Meiryo" panose="020B0604030504040204" pitchFamily="34" charset="-128"/>
                <a:ea typeface="Meiryo" panose="020B0604030504040204" pitchFamily="34" charset="-128"/>
              </a:rPr>
              <a:t>10</a:t>
            </a:r>
          </a:p>
          <a:p>
            <a:pPr algn="ctr"/>
            <a:r>
              <a:rPr lang="ja-JP" altLang="en-US" sz="1000" b="1">
                <a:solidFill>
                  <a:schemeClr val="bg1"/>
                </a:solidFill>
                <a:latin typeface="Meiryo" panose="020B0604030504040204" pitchFamily="34" charset="-128"/>
                <a:ea typeface="Meiryo" panose="020B0604030504040204" pitchFamily="34" charset="-128"/>
              </a:rPr>
              <a:t>倍</a:t>
            </a:r>
            <a:endParaRPr kumimoji="1" lang="ja-JP" altLang="en-US" sz="1000" b="1">
              <a:solidFill>
                <a:schemeClr val="bg1"/>
              </a:solidFill>
              <a:latin typeface="Meiryo" panose="020B0604030504040204" pitchFamily="34" charset="-128"/>
              <a:ea typeface="Meiryo" panose="020B0604030504040204" pitchFamily="34" charset="-128"/>
            </a:endParaRPr>
          </a:p>
        </p:txBody>
      </p:sp>
      <p:sp>
        <p:nvSpPr>
          <p:cNvPr id="36" name="テキスト ボックス 35">
            <a:extLst>
              <a:ext uri="{FF2B5EF4-FFF2-40B4-BE49-F238E27FC236}">
                <a16:creationId xmlns:a16="http://schemas.microsoft.com/office/drawing/2014/main" id="{4CB0B96B-F06A-524C-81CC-9FA69DD39517}"/>
              </a:ext>
            </a:extLst>
          </p:cNvPr>
          <p:cNvSpPr txBox="1"/>
          <p:nvPr/>
        </p:nvSpPr>
        <p:spPr>
          <a:xfrm>
            <a:off x="6380805" y="4502796"/>
            <a:ext cx="486031" cy="246221"/>
          </a:xfrm>
          <a:prstGeom prst="rect">
            <a:avLst/>
          </a:prstGeom>
          <a:noFill/>
        </p:spPr>
        <p:txBody>
          <a:bodyPr wrap="none" rtlCol="0">
            <a:spAutoFit/>
          </a:bodyPr>
          <a:lstStyle/>
          <a:p>
            <a:pPr algn="ctr"/>
            <a:r>
              <a:rPr kumimoji="1" lang="en-US" altLang="ja-JP" sz="1000" b="1" dirty="0">
                <a:solidFill>
                  <a:schemeClr val="bg1"/>
                </a:solidFill>
                <a:latin typeface="Meiryo" panose="020B0604030504040204" pitchFamily="34" charset="-128"/>
                <a:ea typeface="Meiryo" panose="020B0604030504040204" pitchFamily="34" charset="-128"/>
              </a:rPr>
              <a:t>10</a:t>
            </a:r>
            <a:r>
              <a:rPr lang="ja-JP" altLang="en-US" sz="1000" b="1">
                <a:solidFill>
                  <a:schemeClr val="bg1"/>
                </a:solidFill>
                <a:latin typeface="Meiryo" panose="020B0604030504040204" pitchFamily="34" charset="-128"/>
                <a:ea typeface="Meiryo" panose="020B0604030504040204" pitchFamily="34" charset="-128"/>
              </a:rPr>
              <a:t>倍</a:t>
            </a:r>
            <a:endParaRPr kumimoji="1" lang="ja-JP" altLang="en-US" sz="1000" b="1">
              <a:solidFill>
                <a:schemeClr val="bg1"/>
              </a:solidFill>
              <a:latin typeface="Meiryo" panose="020B0604030504040204" pitchFamily="34" charset="-128"/>
              <a:ea typeface="Meiryo" panose="020B0604030504040204" pitchFamily="34" charset="-128"/>
            </a:endParaRPr>
          </a:p>
        </p:txBody>
      </p:sp>
      <p:sp>
        <p:nvSpPr>
          <p:cNvPr id="5" name="四角形吹き出し 4">
            <a:extLst>
              <a:ext uri="{FF2B5EF4-FFF2-40B4-BE49-F238E27FC236}">
                <a16:creationId xmlns:a16="http://schemas.microsoft.com/office/drawing/2014/main" id="{FA0DD0F2-671D-E745-B629-46BB4354D03C}"/>
              </a:ext>
            </a:extLst>
          </p:cNvPr>
          <p:cNvSpPr/>
          <p:nvPr/>
        </p:nvSpPr>
        <p:spPr>
          <a:xfrm>
            <a:off x="1113716" y="5015668"/>
            <a:ext cx="1301416" cy="355652"/>
          </a:xfrm>
          <a:prstGeom prst="wedgeRectCallout">
            <a:avLst>
              <a:gd name="adj1" fmla="val -419"/>
              <a:gd name="adj2" fmla="val 88558"/>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当面は</a:t>
            </a:r>
            <a:r>
              <a:rPr kumimoji="1" lang="en-US" altLang="ja-JP" sz="1200" dirty="0">
                <a:solidFill>
                  <a:srgbClr val="FFFFFF"/>
                </a:solidFill>
                <a:latin typeface="Meiryo" panose="020B0604030504040204" pitchFamily="34" charset="-128"/>
                <a:ea typeface="Meiryo" panose="020B0604030504040204" pitchFamily="34" charset="-128"/>
                <a:cs typeface="ＭＳ Ｐゴシック"/>
              </a:rPr>
              <a:t>LPWA</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テキスト ボックス 5">
            <a:extLst>
              <a:ext uri="{FF2B5EF4-FFF2-40B4-BE49-F238E27FC236}">
                <a16:creationId xmlns:a16="http://schemas.microsoft.com/office/drawing/2014/main" id="{ACED8470-E4A1-D04F-8470-9CA5D3CE7D24}"/>
              </a:ext>
            </a:extLst>
          </p:cNvPr>
          <p:cNvSpPr txBox="1"/>
          <p:nvPr/>
        </p:nvSpPr>
        <p:spPr>
          <a:xfrm>
            <a:off x="5100385" y="3227969"/>
            <a:ext cx="779381" cy="584775"/>
          </a:xfrm>
          <a:prstGeom prst="rect">
            <a:avLst/>
          </a:prstGeom>
          <a:noFill/>
        </p:spPr>
        <p:txBody>
          <a:bodyPr wrap="none" rtlCol="0">
            <a:spAutoFit/>
          </a:bodyPr>
          <a:lstStyle/>
          <a:p>
            <a:r>
              <a:rPr kumimoji="1" lang="en-US" altLang="ja-JP" sz="3200" b="1" dirty="0">
                <a:solidFill>
                  <a:schemeClr val="accent6">
                    <a:lumMod val="75000"/>
                  </a:schemeClr>
                </a:solidFill>
                <a:latin typeface="Meiryo" panose="020B0604030504040204" pitchFamily="34" charset="-128"/>
                <a:ea typeface="Meiryo" panose="020B0604030504040204" pitchFamily="34" charset="-128"/>
              </a:rPr>
              <a:t>5G</a:t>
            </a:r>
            <a:endParaRPr kumimoji="1" lang="ja-JP" altLang="en-US" sz="3200" b="1">
              <a:solidFill>
                <a:schemeClr val="accent6">
                  <a:lumMod val="75000"/>
                </a:schemeClr>
              </a:solidFill>
              <a:latin typeface="Meiryo" panose="020B0604030504040204" pitchFamily="34" charset="-128"/>
              <a:ea typeface="Meiryo" panose="020B0604030504040204" pitchFamily="34" charset="-128"/>
            </a:endParaRPr>
          </a:p>
        </p:txBody>
      </p:sp>
      <p:sp>
        <p:nvSpPr>
          <p:cNvPr id="37" name="テキスト ボックス 36">
            <a:extLst>
              <a:ext uri="{FF2B5EF4-FFF2-40B4-BE49-F238E27FC236}">
                <a16:creationId xmlns:a16="http://schemas.microsoft.com/office/drawing/2014/main" id="{E5AEFC56-963B-3741-8D67-2CCFEC8BF5FE}"/>
              </a:ext>
            </a:extLst>
          </p:cNvPr>
          <p:cNvSpPr txBox="1"/>
          <p:nvPr/>
        </p:nvSpPr>
        <p:spPr>
          <a:xfrm>
            <a:off x="4190276" y="3820060"/>
            <a:ext cx="529312" cy="400110"/>
          </a:xfrm>
          <a:prstGeom prst="rect">
            <a:avLst/>
          </a:prstGeom>
          <a:noFill/>
        </p:spPr>
        <p:txBody>
          <a:bodyPr wrap="none" rtlCol="0">
            <a:spAutoFit/>
          </a:bodyPr>
          <a:lstStyle/>
          <a:p>
            <a:r>
              <a:rPr kumimoji="1" lang="en-US" altLang="ja-JP" sz="2000" dirty="0">
                <a:solidFill>
                  <a:schemeClr val="accent3">
                    <a:lumMod val="50000"/>
                  </a:schemeClr>
                </a:solidFill>
                <a:latin typeface="Meiryo" panose="020B0604030504040204" pitchFamily="34" charset="-128"/>
                <a:ea typeface="Meiryo" panose="020B0604030504040204" pitchFamily="34" charset="-128"/>
              </a:rPr>
              <a:t>4G</a:t>
            </a:r>
            <a:endParaRPr kumimoji="1" lang="ja-JP" altLang="en-US" sz="2000">
              <a:solidFill>
                <a:schemeClr val="accent3">
                  <a:lumMod val="50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2143325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en-US" altLang="ja-JP" dirty="0"/>
              <a:t>5G</a:t>
            </a:r>
            <a:r>
              <a:rPr kumimoji="1" lang="ja-JP" altLang="en-US"/>
              <a:t>の適用範囲</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41</a:t>
            </a:fld>
            <a:endParaRPr kumimoji="1" lang="ja-JP" altLang="en-US"/>
          </a:p>
        </p:txBody>
      </p:sp>
      <p:sp>
        <p:nvSpPr>
          <p:cNvPr id="4" name="正方形/長方形 3"/>
          <p:cNvSpPr/>
          <p:nvPr/>
        </p:nvSpPr>
        <p:spPr>
          <a:xfrm>
            <a:off x="1138859" y="1093586"/>
            <a:ext cx="2147008" cy="5103917"/>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3511797" y="1093588"/>
            <a:ext cx="2134049" cy="5103917"/>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5858819" y="1093587"/>
            <a:ext cx="2143938" cy="5103917"/>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p:cNvSpPr/>
          <p:nvPr/>
        </p:nvSpPr>
        <p:spPr>
          <a:xfrm>
            <a:off x="981907" y="1150358"/>
            <a:ext cx="7167914" cy="197095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p:cNvSpPr/>
          <p:nvPr/>
        </p:nvSpPr>
        <p:spPr>
          <a:xfrm>
            <a:off x="1151818" y="2427678"/>
            <a:ext cx="2134049" cy="60150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bg1"/>
                </a:solidFill>
                <a:latin typeface="Meiryo" charset="-128"/>
                <a:ea typeface="Meiryo" charset="-128"/>
                <a:cs typeface="Meiryo" charset="-128"/>
              </a:rPr>
              <a:t>高速・大容量データ通信</a:t>
            </a:r>
            <a:endParaRPr lang="en-US" altLang="ja-JP" sz="800" b="1" dirty="0">
              <a:solidFill>
                <a:schemeClr val="bg1"/>
              </a:solidFill>
              <a:latin typeface="Meiryo" charset="-128"/>
              <a:ea typeface="Meiryo" charset="-128"/>
              <a:cs typeface="Meiryo" charset="-128"/>
            </a:endParaRPr>
          </a:p>
          <a:p>
            <a:pPr marL="171450" indent="-171450">
              <a:buFont typeface="Wingdings" charset="2"/>
              <a:buChar char="ü"/>
            </a:pPr>
            <a:r>
              <a:rPr lang="en-US" altLang="ja-JP" sz="1000" dirty="0">
                <a:solidFill>
                  <a:schemeClr val="bg1"/>
                </a:solidFill>
                <a:latin typeface="Meiryo" charset="-128"/>
                <a:ea typeface="Meiryo" charset="-128"/>
                <a:cs typeface="Meiryo" charset="-128"/>
              </a:rPr>
              <a:t>10G</a:t>
            </a:r>
            <a:r>
              <a:rPr lang="ja-JP" altLang="en-US" sz="1000" dirty="0">
                <a:solidFill>
                  <a:schemeClr val="bg1"/>
                </a:solidFill>
                <a:latin typeface="Meiryo" charset="-128"/>
                <a:ea typeface="Meiryo" charset="-128"/>
                <a:cs typeface="Meiryo" charset="-128"/>
              </a:rPr>
              <a:t>～</a:t>
            </a:r>
            <a:r>
              <a:rPr lang="en-US" altLang="ja-JP" sz="1000" dirty="0">
                <a:solidFill>
                  <a:schemeClr val="bg1"/>
                </a:solidFill>
                <a:latin typeface="Meiryo" charset="-128"/>
                <a:ea typeface="Meiryo" charset="-128"/>
                <a:cs typeface="Meiryo" charset="-128"/>
              </a:rPr>
              <a:t>20Gbps</a:t>
            </a:r>
            <a:r>
              <a:rPr lang="ja-JP" altLang="en-US" sz="1000" dirty="0">
                <a:solidFill>
                  <a:schemeClr val="bg1"/>
                </a:solidFill>
                <a:latin typeface="Meiryo" charset="-128"/>
                <a:ea typeface="Meiryo" charset="-128"/>
                <a:cs typeface="Meiryo" charset="-128"/>
              </a:rPr>
              <a:t>のピークレート</a:t>
            </a:r>
            <a:endParaRPr lang="en-US" altLang="ja-JP" sz="1000" dirty="0">
              <a:solidFill>
                <a:schemeClr val="bg1"/>
              </a:solidFill>
              <a:latin typeface="Meiryo" charset="-128"/>
              <a:ea typeface="Meiryo" charset="-128"/>
              <a:cs typeface="Meiryo" charset="-128"/>
            </a:endParaRPr>
          </a:p>
          <a:p>
            <a:pPr marL="171450" indent="-171450">
              <a:buFont typeface="Wingdings" charset="2"/>
              <a:buChar char="ü"/>
            </a:pPr>
            <a:r>
              <a:rPr lang="ja-JP" altLang="en-US" sz="1000" dirty="0">
                <a:solidFill>
                  <a:schemeClr val="bg1"/>
                </a:solidFill>
                <a:latin typeface="Meiryo" charset="-128"/>
                <a:ea typeface="Meiryo" charset="-128"/>
                <a:cs typeface="Meiryo" charset="-128"/>
              </a:rPr>
              <a:t>どこでも</a:t>
            </a:r>
            <a:r>
              <a:rPr lang="en-US" altLang="ja-JP" sz="1000" dirty="0">
                <a:solidFill>
                  <a:schemeClr val="bg1"/>
                </a:solidFill>
                <a:latin typeface="Meiryo" charset="-128"/>
                <a:ea typeface="Meiryo" charset="-128"/>
                <a:cs typeface="Meiryo" charset="-128"/>
              </a:rPr>
              <a:t>100Mbps</a:t>
            </a:r>
            <a:r>
              <a:rPr lang="ja-JP" altLang="en-US" sz="1000" dirty="0">
                <a:solidFill>
                  <a:schemeClr val="bg1"/>
                </a:solidFill>
                <a:latin typeface="Meiryo" charset="-128"/>
                <a:ea typeface="Meiryo" charset="-128"/>
                <a:cs typeface="Meiryo" charset="-128"/>
              </a:rPr>
              <a:t>程度</a:t>
            </a:r>
            <a:endParaRPr kumimoji="1" lang="ja-JP" altLang="en-US" sz="1000" dirty="0">
              <a:solidFill>
                <a:schemeClr val="bg1"/>
              </a:solidFill>
              <a:latin typeface="Meiryo" charset="-128"/>
              <a:ea typeface="Meiryo" charset="-128"/>
              <a:cs typeface="Meiryo" charset="-128"/>
            </a:endParaRPr>
          </a:p>
        </p:txBody>
      </p:sp>
      <p:sp>
        <p:nvSpPr>
          <p:cNvPr id="15" name="正方形/長方形 14"/>
          <p:cNvSpPr/>
          <p:nvPr/>
        </p:nvSpPr>
        <p:spPr>
          <a:xfrm>
            <a:off x="5858819" y="2427678"/>
            <a:ext cx="2134049" cy="6015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bg1"/>
                </a:solidFill>
                <a:latin typeface="Meiryo" charset="-128"/>
                <a:ea typeface="Meiryo" charset="-128"/>
                <a:cs typeface="Meiryo" charset="-128"/>
              </a:rPr>
              <a:t>大量端末の接続</a:t>
            </a:r>
            <a:endParaRPr lang="en-US" altLang="ja-JP" sz="800" b="1" dirty="0">
              <a:solidFill>
                <a:schemeClr val="bg1"/>
              </a:solidFill>
              <a:latin typeface="Meiryo" charset="-128"/>
              <a:ea typeface="Meiryo" charset="-128"/>
              <a:cs typeface="Meiryo" charset="-128"/>
            </a:endParaRPr>
          </a:p>
          <a:p>
            <a:pPr marL="171450" indent="-171450">
              <a:buFont typeface="Wingdings" charset="2"/>
              <a:buChar char="ü"/>
            </a:pPr>
            <a:r>
              <a:rPr lang="ja-JP" altLang="en-US" sz="1000" dirty="0">
                <a:solidFill>
                  <a:schemeClr val="bg1"/>
                </a:solidFill>
                <a:latin typeface="Meiryo" charset="-128"/>
                <a:ea typeface="Meiryo" charset="-128"/>
                <a:cs typeface="Meiryo" charset="-128"/>
              </a:rPr>
              <a:t>現在の</a:t>
            </a:r>
            <a:r>
              <a:rPr lang="en-US" altLang="ja-JP" sz="1000" dirty="0">
                <a:solidFill>
                  <a:schemeClr val="bg1"/>
                </a:solidFill>
                <a:latin typeface="Meiryo" charset="-128"/>
                <a:ea typeface="Meiryo" charset="-128"/>
                <a:cs typeface="Meiryo" charset="-128"/>
              </a:rPr>
              <a:t>100</a:t>
            </a:r>
            <a:r>
              <a:rPr lang="ja-JP" altLang="en-US" sz="1000">
                <a:solidFill>
                  <a:schemeClr val="bg1"/>
                </a:solidFill>
                <a:latin typeface="Meiryo" charset="-128"/>
                <a:ea typeface="Meiryo" charset="-128"/>
                <a:cs typeface="Meiryo" charset="-128"/>
              </a:rPr>
              <a:t>倍の端末数</a:t>
            </a:r>
            <a:endParaRPr lang="en-US" altLang="ja-JP" sz="1000" dirty="0">
              <a:solidFill>
                <a:schemeClr val="bg1"/>
              </a:solidFill>
              <a:latin typeface="Meiryo" charset="-128"/>
              <a:ea typeface="Meiryo" charset="-128"/>
              <a:cs typeface="Meiryo" charset="-128"/>
            </a:endParaRPr>
          </a:p>
          <a:p>
            <a:pPr marL="171450" indent="-171450">
              <a:buFont typeface="Wingdings" charset="2"/>
              <a:buChar char="ü"/>
            </a:pPr>
            <a:r>
              <a:rPr lang="ja-JP" altLang="en-US" sz="1000" dirty="0">
                <a:solidFill>
                  <a:schemeClr val="bg1"/>
                </a:solidFill>
                <a:latin typeface="Meiryo" charset="-128"/>
                <a:ea typeface="Meiryo" charset="-128"/>
                <a:cs typeface="Meiryo" charset="-128"/>
              </a:rPr>
              <a:t>省電力性能</a:t>
            </a:r>
            <a:endParaRPr kumimoji="1" lang="ja-JP" altLang="en-US" sz="1000" dirty="0">
              <a:solidFill>
                <a:schemeClr val="bg1"/>
              </a:solidFill>
              <a:latin typeface="Meiryo" charset="-128"/>
              <a:ea typeface="Meiryo" charset="-128"/>
              <a:cs typeface="Meiryo" charset="-128"/>
            </a:endParaRPr>
          </a:p>
        </p:txBody>
      </p:sp>
      <p:sp>
        <p:nvSpPr>
          <p:cNvPr id="16" name="正方形/長方形 15"/>
          <p:cNvSpPr/>
          <p:nvPr/>
        </p:nvSpPr>
        <p:spPr>
          <a:xfrm>
            <a:off x="3511797" y="2427678"/>
            <a:ext cx="2134049" cy="60150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bg1"/>
                </a:solidFill>
                <a:latin typeface="Meiryo" charset="-128"/>
                <a:ea typeface="Meiryo" charset="-128"/>
                <a:cs typeface="Meiryo" charset="-128"/>
              </a:rPr>
              <a:t>超低遅延・超高信頼性</a:t>
            </a:r>
            <a:endParaRPr lang="en-US" altLang="ja-JP" sz="800" b="1" dirty="0">
              <a:solidFill>
                <a:schemeClr val="bg1"/>
              </a:solidFill>
              <a:latin typeface="Meiryo" charset="-128"/>
              <a:ea typeface="Meiryo" charset="-128"/>
              <a:cs typeface="Meiryo" charset="-128"/>
            </a:endParaRPr>
          </a:p>
          <a:p>
            <a:pPr marL="171450" indent="-171450">
              <a:buFont typeface="Wingdings" charset="2"/>
              <a:buChar char="ü"/>
            </a:pPr>
            <a:r>
              <a:rPr lang="en-US" altLang="ja-JP" sz="1000" dirty="0">
                <a:solidFill>
                  <a:schemeClr val="bg1"/>
                </a:solidFill>
                <a:latin typeface="Meiryo" charset="-128"/>
                <a:ea typeface="Meiryo" charset="-128"/>
                <a:cs typeface="Meiryo" charset="-128"/>
              </a:rPr>
              <a:t>1m</a:t>
            </a:r>
            <a:r>
              <a:rPr lang="ja-JP" altLang="en-US" sz="1000" dirty="0">
                <a:solidFill>
                  <a:schemeClr val="bg1"/>
                </a:solidFill>
                <a:latin typeface="Meiryo" charset="-128"/>
                <a:ea typeface="Meiryo" charset="-128"/>
                <a:cs typeface="Meiryo" charset="-128"/>
              </a:rPr>
              <a:t>秒以下</a:t>
            </a:r>
            <a:endParaRPr lang="en-US" altLang="ja-JP" sz="1000" dirty="0">
              <a:solidFill>
                <a:schemeClr val="bg1"/>
              </a:solidFill>
              <a:latin typeface="Meiryo" charset="-128"/>
              <a:ea typeface="Meiryo" charset="-128"/>
              <a:cs typeface="Meiryo" charset="-128"/>
            </a:endParaRPr>
          </a:p>
          <a:p>
            <a:pPr marL="171450" indent="-171450">
              <a:buFont typeface="Wingdings" charset="2"/>
              <a:buChar char="ü"/>
            </a:pPr>
            <a:r>
              <a:rPr lang="ja-JP" altLang="en-US" sz="1000" dirty="0">
                <a:solidFill>
                  <a:schemeClr val="bg1"/>
                </a:solidFill>
                <a:latin typeface="Meiryo" charset="-128"/>
                <a:ea typeface="Meiryo" charset="-128"/>
                <a:cs typeface="Meiryo" charset="-128"/>
              </a:rPr>
              <a:t>確実な通信の信頼性担保</a:t>
            </a:r>
            <a:endParaRPr kumimoji="1" lang="ja-JP" altLang="en-US" sz="1000" dirty="0">
              <a:solidFill>
                <a:schemeClr val="bg1"/>
              </a:solidFill>
              <a:latin typeface="Meiryo" charset="-128"/>
              <a:ea typeface="Meiryo" charset="-128"/>
              <a:cs typeface="Meiryo" charset="-128"/>
            </a:endParaRPr>
          </a:p>
        </p:txBody>
      </p:sp>
      <p:sp>
        <p:nvSpPr>
          <p:cNvPr id="18" name="テキスト ボックス 17"/>
          <p:cNvSpPr txBox="1"/>
          <p:nvPr/>
        </p:nvSpPr>
        <p:spPr>
          <a:xfrm>
            <a:off x="4179242" y="1163542"/>
            <a:ext cx="779381" cy="584775"/>
          </a:xfrm>
          <a:prstGeom prst="rect">
            <a:avLst/>
          </a:prstGeom>
          <a:noFill/>
        </p:spPr>
        <p:txBody>
          <a:bodyPr wrap="none" rtlCol="0">
            <a:spAutoFit/>
          </a:bodyPr>
          <a:lstStyle/>
          <a:p>
            <a:pPr algn="ctr"/>
            <a:r>
              <a:rPr kumimoji="1" lang="en-US" altLang="ja-JP" sz="3200" b="1" dirty="0">
                <a:solidFill>
                  <a:schemeClr val="bg1"/>
                </a:solidFill>
                <a:latin typeface="Meiryo" charset="-128"/>
                <a:ea typeface="Meiryo" charset="-128"/>
                <a:cs typeface="Meiryo" charset="-128"/>
              </a:rPr>
              <a:t>5G</a:t>
            </a:r>
            <a:endParaRPr kumimoji="1" lang="ja-JP" altLang="en-US" sz="3200" b="1" dirty="0">
              <a:solidFill>
                <a:schemeClr val="bg1"/>
              </a:solidFill>
              <a:latin typeface="Meiryo" charset="-128"/>
              <a:ea typeface="Meiryo" charset="-128"/>
              <a:cs typeface="Meiryo" charset="-128"/>
            </a:endParaRPr>
          </a:p>
        </p:txBody>
      </p:sp>
      <p:sp>
        <p:nvSpPr>
          <p:cNvPr id="27" name="正方形/長方形 26"/>
          <p:cNvSpPr/>
          <p:nvPr/>
        </p:nvSpPr>
        <p:spPr>
          <a:xfrm>
            <a:off x="1138859" y="1659113"/>
            <a:ext cx="6854009" cy="675060"/>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chemeClr val="bg1"/>
                </a:solidFill>
                <a:latin typeface="Meiryo" charset="-128"/>
                <a:ea typeface="Meiryo" charset="-128"/>
                <a:cs typeface="Meiryo" charset="-128"/>
              </a:rPr>
              <a:t>多様なサービスへの適用を可能にする</a:t>
            </a:r>
            <a:endParaRPr lang="en-US" altLang="ja-JP" sz="2000" dirty="0">
              <a:solidFill>
                <a:schemeClr val="bg1"/>
              </a:solidFill>
              <a:latin typeface="Meiryo" charset="-128"/>
              <a:ea typeface="Meiryo" charset="-128"/>
              <a:cs typeface="Meiryo" charset="-128"/>
            </a:endParaRPr>
          </a:p>
          <a:p>
            <a:pPr marL="490538" indent="-166688">
              <a:buFont typeface="Wingdings" charset="2"/>
              <a:buChar char="Ø"/>
            </a:pPr>
            <a:r>
              <a:rPr lang="ja-JP" altLang="en-US" sz="1000" dirty="0">
                <a:solidFill>
                  <a:schemeClr val="bg1"/>
                </a:solidFill>
                <a:latin typeface="Meiryo" charset="-128"/>
                <a:ea typeface="Meiryo" charset="-128"/>
                <a:cs typeface="Meiryo" charset="-128"/>
              </a:rPr>
              <a:t>異なる要件のすべてを</a:t>
            </a:r>
            <a:r>
              <a:rPr lang="en-US" altLang="ja-JP" sz="1000" dirty="0">
                <a:solidFill>
                  <a:schemeClr val="bg1"/>
                </a:solidFill>
                <a:latin typeface="Meiryo" charset="-128"/>
                <a:ea typeface="Meiryo" charset="-128"/>
                <a:cs typeface="Meiryo" charset="-128"/>
              </a:rPr>
              <a:t>1</a:t>
            </a:r>
            <a:r>
              <a:rPr lang="ja-JP" altLang="en-US" sz="1000" dirty="0">
                <a:solidFill>
                  <a:schemeClr val="bg1"/>
                </a:solidFill>
                <a:latin typeface="Meiryo" charset="-128"/>
                <a:ea typeface="Meiryo" charset="-128"/>
                <a:cs typeface="Meiryo" charset="-128"/>
              </a:rPr>
              <a:t>つのネットワークで実現する。</a:t>
            </a:r>
            <a:endParaRPr lang="en-US" altLang="ja-JP" sz="1000" dirty="0">
              <a:solidFill>
                <a:schemeClr val="bg1"/>
              </a:solidFill>
              <a:latin typeface="Meiryo" charset="-128"/>
              <a:ea typeface="Meiryo" charset="-128"/>
              <a:cs typeface="Meiryo" charset="-128"/>
            </a:endParaRPr>
          </a:p>
          <a:p>
            <a:pPr marL="490538" indent="-166688">
              <a:buFont typeface="Wingdings" charset="2"/>
              <a:buChar char="Ø"/>
            </a:pPr>
            <a:r>
              <a:rPr lang="ja-JP" altLang="en-US" sz="1000" dirty="0">
                <a:solidFill>
                  <a:schemeClr val="bg1"/>
                </a:solidFill>
                <a:latin typeface="Meiryo" charset="-128"/>
                <a:ea typeface="Meiryo" charset="-128"/>
                <a:cs typeface="Meiryo" charset="-128"/>
              </a:rPr>
              <a:t>各要件をに応じてネットワークを仮想的に分離して提供する（ネットワーク・スライシング）。</a:t>
            </a:r>
          </a:p>
        </p:txBody>
      </p:sp>
      <p:sp>
        <p:nvSpPr>
          <p:cNvPr id="33" name="テキスト ボックス 32"/>
          <p:cNvSpPr txBox="1"/>
          <p:nvPr/>
        </p:nvSpPr>
        <p:spPr>
          <a:xfrm>
            <a:off x="972018" y="1177413"/>
            <a:ext cx="1031051" cy="276999"/>
          </a:xfrm>
          <a:prstGeom prst="rect">
            <a:avLst/>
          </a:prstGeom>
          <a:noFill/>
        </p:spPr>
        <p:txBody>
          <a:bodyPr wrap="none" rtlCol="0">
            <a:spAutoFit/>
          </a:bodyPr>
          <a:lstStyle/>
          <a:p>
            <a:r>
              <a:rPr lang="en-US" altLang="ja-JP" sz="1200" dirty="0">
                <a:solidFill>
                  <a:schemeClr val="bg1"/>
                </a:solidFill>
                <a:latin typeface="Meiryo" charset="-128"/>
                <a:ea typeface="Meiryo" charset="-128"/>
                <a:cs typeface="Meiryo" charset="-128"/>
              </a:rPr>
              <a:t>2020</a:t>
            </a:r>
            <a:r>
              <a:rPr kumimoji="1" lang="ja-JP" altLang="en-US" sz="1200" dirty="0">
                <a:solidFill>
                  <a:schemeClr val="bg1"/>
                </a:solidFill>
                <a:latin typeface="Meiryo" charset="-128"/>
                <a:ea typeface="Meiryo" charset="-128"/>
                <a:cs typeface="Meiryo" charset="-128"/>
              </a:rPr>
              <a:t>年代</a:t>
            </a:r>
            <a:r>
              <a:rPr kumimoji="1" lang="en-US" altLang="ja-JP" sz="1200" dirty="0">
                <a:solidFill>
                  <a:schemeClr val="bg1"/>
                </a:solidFill>
                <a:latin typeface="Meiryo" charset="-128"/>
                <a:ea typeface="Meiryo" charset="-128"/>
                <a:cs typeface="Meiryo" charset="-128"/>
              </a:rPr>
              <a:t>〜</a:t>
            </a:r>
            <a:endParaRPr kumimoji="1" lang="ja-JP" altLang="en-US" sz="1200" dirty="0">
              <a:solidFill>
                <a:schemeClr val="bg1"/>
              </a:solidFill>
              <a:latin typeface="Meiryo" charset="-128"/>
              <a:ea typeface="Meiryo" charset="-128"/>
              <a:cs typeface="Meiryo" charset="-128"/>
            </a:endParaRPr>
          </a:p>
        </p:txBody>
      </p:sp>
      <p:sp>
        <p:nvSpPr>
          <p:cNvPr id="17" name="正方形/長方形 16">
            <a:extLst>
              <a:ext uri="{FF2B5EF4-FFF2-40B4-BE49-F238E27FC236}">
                <a16:creationId xmlns:a16="http://schemas.microsoft.com/office/drawing/2014/main" id="{297E86C5-FECF-2745-AF9B-612E7A618F6D}"/>
              </a:ext>
            </a:extLst>
          </p:cNvPr>
          <p:cNvSpPr/>
          <p:nvPr/>
        </p:nvSpPr>
        <p:spPr>
          <a:xfrm>
            <a:off x="1138859" y="3481922"/>
            <a:ext cx="2147008" cy="523220"/>
          </a:xfrm>
          <a:prstGeom prst="rect">
            <a:avLst/>
          </a:prstGeom>
        </p:spPr>
        <p:txBody>
          <a:bodyPr wrap="square">
            <a:spAutoFit/>
          </a:bodyPr>
          <a:lstStyle/>
          <a:p>
            <a:pPr algn="ctr"/>
            <a:r>
              <a:rPr lang="ja-JP" altLang="en-US" sz="1400">
                <a:solidFill>
                  <a:schemeClr val="bg1"/>
                </a:solidFill>
                <a:latin typeface="Meiryo" panose="020B0604030504040204" pitchFamily="34" charset="-128"/>
                <a:ea typeface="Meiryo" panose="020B0604030504040204" pitchFamily="34" charset="-128"/>
              </a:rPr>
              <a:t>２時間の映画を</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３秒でダウンロード</a:t>
            </a:r>
            <a:endParaRPr lang="ja-JP" altLang="en-US" sz="1400">
              <a:solidFill>
                <a:schemeClr val="bg1"/>
              </a:solidFill>
              <a:effectLst/>
              <a:latin typeface="Meiryo" panose="020B0604030504040204" pitchFamily="34" charset="-128"/>
              <a:ea typeface="Meiryo" panose="020B0604030504040204" pitchFamily="34" charset="-128"/>
            </a:endParaRPr>
          </a:p>
        </p:txBody>
      </p:sp>
      <p:sp>
        <p:nvSpPr>
          <p:cNvPr id="23" name="正方形/長方形 22">
            <a:extLst>
              <a:ext uri="{FF2B5EF4-FFF2-40B4-BE49-F238E27FC236}">
                <a16:creationId xmlns:a16="http://schemas.microsoft.com/office/drawing/2014/main" id="{A822F4C1-62B5-D440-92BA-D49F5BD58F86}"/>
              </a:ext>
            </a:extLst>
          </p:cNvPr>
          <p:cNvSpPr/>
          <p:nvPr/>
        </p:nvSpPr>
        <p:spPr>
          <a:xfrm>
            <a:off x="3511796" y="3374200"/>
            <a:ext cx="2134049" cy="738664"/>
          </a:xfrm>
          <a:prstGeom prst="rect">
            <a:avLst/>
          </a:prstGeom>
        </p:spPr>
        <p:txBody>
          <a:bodyPr wrap="square">
            <a:spAutoFit/>
          </a:bodyPr>
          <a:lstStyle/>
          <a:p>
            <a:pPr algn="ctr"/>
            <a:r>
              <a:rPr lang="ja-JP" altLang="en-US" sz="1400">
                <a:solidFill>
                  <a:schemeClr val="bg1"/>
                </a:solidFill>
                <a:latin typeface="Meiryo" panose="020B0604030504040204" pitchFamily="34" charset="-128"/>
                <a:ea typeface="Meiryo" panose="020B0604030504040204" pitchFamily="34" charset="-128"/>
              </a:rPr>
              <a:t>ロボット等の</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精緻な遠隔操作を</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リアルタイムで実現</a:t>
            </a:r>
          </a:p>
        </p:txBody>
      </p:sp>
      <p:sp>
        <p:nvSpPr>
          <p:cNvPr id="25" name="正方形/長方形 24">
            <a:extLst>
              <a:ext uri="{FF2B5EF4-FFF2-40B4-BE49-F238E27FC236}">
                <a16:creationId xmlns:a16="http://schemas.microsoft.com/office/drawing/2014/main" id="{3831DEB1-9FC6-D34C-801A-7B4970EFC024}"/>
              </a:ext>
            </a:extLst>
          </p:cNvPr>
          <p:cNvSpPr/>
          <p:nvPr/>
        </p:nvSpPr>
        <p:spPr>
          <a:xfrm>
            <a:off x="5858819" y="3369263"/>
            <a:ext cx="2151538" cy="738664"/>
          </a:xfrm>
          <a:prstGeom prst="rect">
            <a:avLst/>
          </a:prstGeom>
        </p:spPr>
        <p:txBody>
          <a:bodyPr wrap="square">
            <a:spAutoFit/>
          </a:bodyPr>
          <a:lstStyle/>
          <a:p>
            <a:pPr algn="ctr"/>
            <a:r>
              <a:rPr lang="ja-JP" altLang="en-US" sz="1400">
                <a:solidFill>
                  <a:schemeClr val="bg1"/>
                </a:solidFill>
                <a:latin typeface="Meiryo" panose="020B0604030504040204" pitchFamily="34" charset="-128"/>
                <a:ea typeface="Meiryo" panose="020B0604030504040204" pitchFamily="34" charset="-128"/>
              </a:rPr>
              <a:t>自宅内の約</a:t>
            </a:r>
            <a:r>
              <a:rPr lang="en-US" altLang="ja-JP" sz="1400" dirty="0">
                <a:solidFill>
                  <a:schemeClr val="bg1"/>
                </a:solidFill>
                <a:latin typeface="Meiryo" panose="020B0604030504040204" pitchFamily="34" charset="-128"/>
                <a:ea typeface="Meiryo" panose="020B0604030504040204" pitchFamily="34" charset="-128"/>
              </a:rPr>
              <a:t>100</a:t>
            </a:r>
            <a:r>
              <a:rPr lang="ja-JP" altLang="en-US" sz="1400">
                <a:solidFill>
                  <a:schemeClr val="bg1"/>
                </a:solidFill>
                <a:latin typeface="Meiryo" panose="020B0604030504040204" pitchFamily="34" charset="-128"/>
                <a:ea typeface="Meiryo" panose="020B0604030504040204" pitchFamily="34" charset="-128"/>
              </a:rPr>
              <a:t>個のモノがネットに接続</a:t>
            </a:r>
          </a:p>
          <a:p>
            <a:pPr algn="ctr"/>
            <a:r>
              <a:rPr lang="en-US" altLang="ja-JP" sz="1400" dirty="0">
                <a:solidFill>
                  <a:schemeClr val="bg1"/>
                </a:solidFill>
                <a:latin typeface="Meiryo" panose="020B0604030504040204" pitchFamily="34" charset="-128"/>
                <a:ea typeface="Meiryo" panose="020B0604030504040204" pitchFamily="34" charset="-128"/>
              </a:rPr>
              <a:t>(</a:t>
            </a:r>
            <a:r>
              <a:rPr lang="ja-JP" altLang="en-US" sz="1400">
                <a:solidFill>
                  <a:schemeClr val="bg1"/>
                </a:solidFill>
                <a:latin typeface="Meiryo" panose="020B0604030504040204" pitchFamily="34" charset="-128"/>
                <a:ea typeface="Meiryo" panose="020B0604030504040204" pitchFamily="34" charset="-128"/>
              </a:rPr>
              <a:t>現行技術では数個</a:t>
            </a:r>
            <a:r>
              <a:rPr lang="en-US" altLang="ja-JP" sz="1400" dirty="0">
                <a:solidFill>
                  <a:schemeClr val="bg1"/>
                </a:solidFill>
                <a:latin typeface="Meiryo" panose="020B0604030504040204" pitchFamily="34" charset="-128"/>
                <a:ea typeface="Meiryo" panose="020B0604030504040204" pitchFamily="34" charset="-128"/>
              </a:rPr>
              <a:t>)</a:t>
            </a:r>
            <a:r>
              <a:rPr lang="ja-JP" altLang="en-US" sz="1400">
                <a:solidFill>
                  <a:schemeClr val="bg1"/>
                </a:solidFill>
                <a:latin typeface="Meiryo" panose="020B0604030504040204" pitchFamily="34" charset="-128"/>
                <a:ea typeface="Meiryo" panose="020B0604030504040204" pitchFamily="34" charset="-128"/>
              </a:rPr>
              <a:t> </a:t>
            </a:r>
          </a:p>
        </p:txBody>
      </p:sp>
      <p:sp>
        <p:nvSpPr>
          <p:cNvPr id="26" name="正方形/長方形 25">
            <a:extLst>
              <a:ext uri="{FF2B5EF4-FFF2-40B4-BE49-F238E27FC236}">
                <a16:creationId xmlns:a16="http://schemas.microsoft.com/office/drawing/2014/main" id="{24D297F6-6583-6D47-A70D-2487A10ADBF9}"/>
              </a:ext>
            </a:extLst>
          </p:cNvPr>
          <p:cNvSpPr/>
          <p:nvPr/>
        </p:nvSpPr>
        <p:spPr>
          <a:xfrm>
            <a:off x="1138859" y="5318985"/>
            <a:ext cx="2134048" cy="646331"/>
          </a:xfrm>
          <a:prstGeom prst="rect">
            <a:avLst/>
          </a:prstGeom>
        </p:spPr>
        <p:txBody>
          <a:bodyPr wrap="square">
            <a:spAutoFit/>
          </a:bodyPr>
          <a:lstStyle/>
          <a:p>
            <a:r>
              <a:rPr lang="ja-JP" altLang="en-US" sz="1200">
                <a:solidFill>
                  <a:schemeClr val="bg1"/>
                </a:solidFill>
                <a:latin typeface="MS PGothic" panose="020B0600070205080204" pitchFamily="34" charset="-128"/>
                <a:ea typeface="MS PGothic" panose="020B0600070205080204" pitchFamily="34" charset="-128"/>
              </a:rPr>
              <a:t>現在の移動通信システムより</a:t>
            </a:r>
            <a:r>
              <a:rPr lang="en-US" altLang="ja-JP" sz="1200" dirty="0">
                <a:solidFill>
                  <a:schemeClr val="bg1"/>
                </a:solidFill>
                <a:latin typeface="Calibri" panose="020F0502020204030204" pitchFamily="34" charset="0"/>
                <a:ea typeface="MS PGothic" panose="020B0600070205080204" pitchFamily="34" charset="-128"/>
              </a:rPr>
              <a:t>100</a:t>
            </a:r>
            <a:r>
              <a:rPr lang="ja-JP" altLang="en-US" sz="1200">
                <a:solidFill>
                  <a:schemeClr val="bg1"/>
                </a:solidFill>
                <a:latin typeface="MS PGothic" panose="020B0600070205080204" pitchFamily="34" charset="-128"/>
                <a:ea typeface="MS PGothic" panose="020B0600070205080204" pitchFamily="34" charset="-128"/>
              </a:rPr>
              <a:t>倍速いブロードバンドサービスを提供</a:t>
            </a:r>
            <a:endParaRPr lang="ja-JP" altLang="en-US" sz="1200">
              <a:solidFill>
                <a:schemeClr val="bg1"/>
              </a:solidFill>
              <a:effectLst/>
              <a:latin typeface="MS PGothic" panose="020B0600070205080204" pitchFamily="34" charset="-128"/>
              <a:ea typeface="MS PGothic" panose="020B0600070205080204" pitchFamily="34" charset="-128"/>
            </a:endParaRPr>
          </a:p>
        </p:txBody>
      </p:sp>
      <p:sp>
        <p:nvSpPr>
          <p:cNvPr id="28" name="正方形/長方形 27">
            <a:extLst>
              <a:ext uri="{FF2B5EF4-FFF2-40B4-BE49-F238E27FC236}">
                <a16:creationId xmlns:a16="http://schemas.microsoft.com/office/drawing/2014/main" id="{CEFB4318-FB24-1342-A26D-D9A0B0E95FFF}"/>
              </a:ext>
            </a:extLst>
          </p:cNvPr>
          <p:cNvSpPr/>
          <p:nvPr/>
        </p:nvSpPr>
        <p:spPr>
          <a:xfrm>
            <a:off x="3492359" y="5222070"/>
            <a:ext cx="2143939" cy="830997"/>
          </a:xfrm>
          <a:prstGeom prst="rect">
            <a:avLst/>
          </a:prstGeom>
        </p:spPr>
        <p:txBody>
          <a:bodyPr wrap="square">
            <a:spAutoFit/>
          </a:bodyPr>
          <a:lstStyle/>
          <a:p>
            <a:r>
              <a:rPr lang="ja-JP" altLang="en-US" sz="1200">
                <a:solidFill>
                  <a:schemeClr val="bg1"/>
                </a:solidFill>
                <a:latin typeface="Meiryo" panose="020B0604030504040204" pitchFamily="34" charset="-128"/>
                <a:ea typeface="Meiryo" panose="020B0604030504040204" pitchFamily="34" charset="-128"/>
              </a:rPr>
              <a:t>利用者がタイムラグを意識することなく、リアルタイムに遠隔地のロボット等を操作・制御</a:t>
            </a:r>
          </a:p>
        </p:txBody>
      </p:sp>
      <p:sp>
        <p:nvSpPr>
          <p:cNvPr id="34" name="正方形/長方形 33">
            <a:extLst>
              <a:ext uri="{FF2B5EF4-FFF2-40B4-BE49-F238E27FC236}">
                <a16:creationId xmlns:a16="http://schemas.microsoft.com/office/drawing/2014/main" id="{B8095407-8333-AB4F-853B-A95CC5B30162}"/>
              </a:ext>
            </a:extLst>
          </p:cNvPr>
          <p:cNvSpPr/>
          <p:nvPr/>
        </p:nvSpPr>
        <p:spPr>
          <a:xfrm>
            <a:off x="5839383" y="5318985"/>
            <a:ext cx="2151538" cy="646331"/>
          </a:xfrm>
          <a:prstGeom prst="rect">
            <a:avLst/>
          </a:prstGeom>
        </p:spPr>
        <p:txBody>
          <a:bodyPr wrap="square">
            <a:spAutoFit/>
          </a:bodyPr>
          <a:lstStyle/>
          <a:p>
            <a:r>
              <a:rPr lang="ja-JP" altLang="en-US" sz="1200">
                <a:solidFill>
                  <a:schemeClr val="bg1"/>
                </a:solidFill>
                <a:latin typeface="Meiryo" panose="020B0604030504040204" pitchFamily="34" charset="-128"/>
                <a:ea typeface="Meiryo" panose="020B0604030504040204" pitchFamily="34" charset="-128"/>
              </a:rPr>
              <a:t>スマホ、</a:t>
            </a:r>
            <a:r>
              <a:rPr lang="en-US" altLang="ja-JP" sz="1200" dirty="0">
                <a:solidFill>
                  <a:schemeClr val="bg1"/>
                </a:solidFill>
                <a:latin typeface="Meiryo" panose="020B0604030504040204" pitchFamily="34" charset="-128"/>
                <a:ea typeface="Meiryo" panose="020B0604030504040204" pitchFamily="34" charset="-128"/>
              </a:rPr>
              <a:t>PC</a:t>
            </a:r>
            <a:r>
              <a:rPr lang="ja-JP" altLang="en-US" sz="1200">
                <a:solidFill>
                  <a:schemeClr val="bg1"/>
                </a:solidFill>
                <a:latin typeface="Meiryo" panose="020B0604030504040204" pitchFamily="34" charset="-128"/>
                <a:ea typeface="Meiryo" panose="020B0604030504040204" pitchFamily="34" charset="-128"/>
              </a:rPr>
              <a:t>をはじめ、身の回りのあらゆる機器がネットに接続</a:t>
            </a:r>
          </a:p>
        </p:txBody>
      </p:sp>
      <p:pic>
        <p:nvPicPr>
          <p:cNvPr id="43" name="図 42">
            <a:extLst>
              <a:ext uri="{FF2B5EF4-FFF2-40B4-BE49-F238E27FC236}">
                <a16:creationId xmlns:a16="http://schemas.microsoft.com/office/drawing/2014/main" id="{F213A768-0F8D-724C-B67A-C594AD36BBB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71434" y="4126517"/>
            <a:ext cx="538739" cy="538739"/>
          </a:xfrm>
          <a:prstGeom prst="rect">
            <a:avLst/>
          </a:prstGeom>
        </p:spPr>
      </p:pic>
      <p:pic>
        <p:nvPicPr>
          <p:cNvPr id="45" name="図 44">
            <a:extLst>
              <a:ext uri="{FF2B5EF4-FFF2-40B4-BE49-F238E27FC236}">
                <a16:creationId xmlns:a16="http://schemas.microsoft.com/office/drawing/2014/main" id="{E38F58F2-867F-7847-BB67-7BBABAED9D25}"/>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371476" y="4582478"/>
            <a:ext cx="768443" cy="576332"/>
          </a:xfrm>
          <a:prstGeom prst="rect">
            <a:avLst/>
          </a:prstGeom>
        </p:spPr>
      </p:pic>
      <p:pic>
        <p:nvPicPr>
          <p:cNvPr id="46" name="図 45">
            <a:extLst>
              <a:ext uri="{FF2B5EF4-FFF2-40B4-BE49-F238E27FC236}">
                <a16:creationId xmlns:a16="http://schemas.microsoft.com/office/drawing/2014/main" id="{0CAC264A-3193-2D48-BB1E-5CBE3ACEF09F}"/>
              </a:ext>
            </a:extLst>
          </p:cNvPr>
          <p:cNvPicPr>
            <a:picLocks noChangeAspect="1"/>
          </p:cNvPicPr>
          <p:nvPr/>
        </p:nvPicPr>
        <p:blipFill>
          <a:blip r:embed="rId5" cstate="print">
            <a:biLevel thresh="50000"/>
            <a:extLst>
              <a:ext uri="{28A0092B-C50C-407E-A947-70E740481C1C}">
                <a14:useLocalDpi xmlns:a14="http://schemas.microsoft.com/office/drawing/2010/main"/>
              </a:ext>
            </a:extLst>
          </a:blip>
          <a:stretch>
            <a:fillRect/>
          </a:stretch>
        </p:blipFill>
        <p:spPr>
          <a:xfrm>
            <a:off x="2139919" y="4195622"/>
            <a:ext cx="963188" cy="963188"/>
          </a:xfrm>
          <a:prstGeom prst="rect">
            <a:avLst/>
          </a:prstGeom>
        </p:spPr>
      </p:pic>
      <p:pic>
        <p:nvPicPr>
          <p:cNvPr id="47" name="図 46">
            <a:extLst>
              <a:ext uri="{FF2B5EF4-FFF2-40B4-BE49-F238E27FC236}">
                <a16:creationId xmlns:a16="http://schemas.microsoft.com/office/drawing/2014/main" id="{0213E8C8-4063-8747-B202-FF36E1A8CD60}"/>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185790" y="3868173"/>
            <a:ext cx="1392223" cy="1392223"/>
          </a:xfrm>
          <a:prstGeom prst="rect">
            <a:avLst/>
          </a:prstGeom>
        </p:spPr>
      </p:pic>
      <p:pic>
        <p:nvPicPr>
          <p:cNvPr id="48" name="図 47">
            <a:extLst>
              <a:ext uri="{FF2B5EF4-FFF2-40B4-BE49-F238E27FC236}">
                <a16:creationId xmlns:a16="http://schemas.microsoft.com/office/drawing/2014/main" id="{5E270631-0F9A-384D-8E82-4F7F49F0A0F5}"/>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543250" y="4024607"/>
            <a:ext cx="750723" cy="750723"/>
          </a:xfrm>
          <a:prstGeom prst="rect">
            <a:avLst/>
          </a:prstGeom>
        </p:spPr>
      </p:pic>
      <p:pic>
        <p:nvPicPr>
          <p:cNvPr id="49" name="図 48">
            <a:extLst>
              <a:ext uri="{FF2B5EF4-FFF2-40B4-BE49-F238E27FC236}">
                <a16:creationId xmlns:a16="http://schemas.microsoft.com/office/drawing/2014/main" id="{54F90AA6-B731-A341-90E5-C7105D7B084B}"/>
              </a:ext>
            </a:extLst>
          </p:cNvPr>
          <p:cNvPicPr>
            <a:picLocks noChangeAspect="1"/>
          </p:cNvPicPr>
          <p:nvPr/>
        </p:nvPicPr>
        <p:blipFill>
          <a:blip r:embed="rId8" cstate="print">
            <a:biLevel thresh="75000"/>
            <a:extLst>
              <a:ext uri="{28A0092B-C50C-407E-A947-70E740481C1C}">
                <a14:useLocalDpi xmlns:a14="http://schemas.microsoft.com/office/drawing/2010/main"/>
              </a:ext>
            </a:extLst>
          </a:blip>
          <a:stretch>
            <a:fillRect/>
          </a:stretch>
        </p:blipFill>
        <p:spPr>
          <a:xfrm>
            <a:off x="3745647" y="4602850"/>
            <a:ext cx="362717" cy="362717"/>
          </a:xfrm>
          <a:prstGeom prst="rect">
            <a:avLst/>
          </a:prstGeom>
        </p:spPr>
      </p:pic>
      <p:pic>
        <p:nvPicPr>
          <p:cNvPr id="52" name="図 51">
            <a:extLst>
              <a:ext uri="{FF2B5EF4-FFF2-40B4-BE49-F238E27FC236}">
                <a16:creationId xmlns:a16="http://schemas.microsoft.com/office/drawing/2014/main" id="{A2A326AA-F92B-FE48-8EDE-05662897D537}"/>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348505" y="4086768"/>
            <a:ext cx="572914" cy="572914"/>
          </a:xfrm>
          <a:prstGeom prst="rect">
            <a:avLst/>
          </a:prstGeom>
        </p:spPr>
      </p:pic>
      <p:pic>
        <p:nvPicPr>
          <p:cNvPr id="54" name="図 53">
            <a:extLst>
              <a:ext uri="{FF2B5EF4-FFF2-40B4-BE49-F238E27FC236}">
                <a16:creationId xmlns:a16="http://schemas.microsoft.com/office/drawing/2014/main" id="{0658E124-4D04-0747-974A-330AD596549C}"/>
              </a:ext>
            </a:extLst>
          </p:cNvPr>
          <p:cNvPicPr>
            <a:picLocks noChangeAspect="1"/>
          </p:cNvPicPr>
          <p:nvPr/>
        </p:nvPicPr>
        <p:blipFill>
          <a:blip r:embed="rId10" cstate="print">
            <a:biLevel thresh="75000"/>
            <a:extLst>
              <a:ext uri="{28A0092B-C50C-407E-A947-70E740481C1C}">
                <a14:useLocalDpi xmlns:a14="http://schemas.microsoft.com/office/drawing/2010/main"/>
              </a:ext>
            </a:extLst>
          </a:blip>
          <a:stretch>
            <a:fillRect/>
          </a:stretch>
        </p:blipFill>
        <p:spPr>
          <a:xfrm>
            <a:off x="7418007" y="4558020"/>
            <a:ext cx="434620" cy="434620"/>
          </a:xfrm>
          <a:prstGeom prst="rect">
            <a:avLst/>
          </a:prstGeom>
        </p:spPr>
      </p:pic>
      <p:pic>
        <p:nvPicPr>
          <p:cNvPr id="55" name="図 54">
            <a:extLst>
              <a:ext uri="{FF2B5EF4-FFF2-40B4-BE49-F238E27FC236}">
                <a16:creationId xmlns:a16="http://schemas.microsoft.com/office/drawing/2014/main" id="{7EAB77A8-A4E3-5645-90AA-88127F33A3E2}"/>
              </a:ext>
            </a:extLst>
          </p:cNvPr>
          <p:cNvPicPr>
            <a:picLocks noChangeAspect="1"/>
          </p:cNvPicPr>
          <p:nvPr/>
        </p:nvPicPr>
        <p:blipFill>
          <a:blip r:embed="rId11" cstate="print">
            <a:clrChange>
              <a:clrFrom>
                <a:srgbClr val="FFFFFF"/>
              </a:clrFrom>
              <a:clrTo>
                <a:srgbClr val="FFFFFF">
                  <a:alpha val="0"/>
                </a:srgbClr>
              </a:clrTo>
            </a:clrChange>
            <a:biLevel thresh="75000"/>
            <a:extLst>
              <a:ext uri="{28A0092B-C50C-407E-A947-70E740481C1C}">
                <a14:useLocalDpi xmlns:a14="http://schemas.microsoft.com/office/drawing/2010/main"/>
              </a:ext>
            </a:extLst>
          </a:blip>
          <a:stretch>
            <a:fillRect/>
          </a:stretch>
        </p:blipFill>
        <p:spPr>
          <a:xfrm>
            <a:off x="6457459" y="4168282"/>
            <a:ext cx="414196" cy="414196"/>
          </a:xfrm>
          <a:prstGeom prst="rect">
            <a:avLst/>
          </a:prstGeom>
        </p:spPr>
      </p:pic>
      <p:pic>
        <p:nvPicPr>
          <p:cNvPr id="56" name="図 55">
            <a:extLst>
              <a:ext uri="{FF2B5EF4-FFF2-40B4-BE49-F238E27FC236}">
                <a16:creationId xmlns:a16="http://schemas.microsoft.com/office/drawing/2014/main" id="{1AC4F36C-9105-4345-B3FA-8C1BEF347578}"/>
              </a:ext>
            </a:extLst>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783192" y="4326733"/>
            <a:ext cx="780010" cy="780010"/>
          </a:xfrm>
          <a:prstGeom prst="rect">
            <a:avLst/>
          </a:prstGeom>
        </p:spPr>
      </p:pic>
      <p:pic>
        <p:nvPicPr>
          <p:cNvPr id="57" name="図 56">
            <a:extLst>
              <a:ext uri="{FF2B5EF4-FFF2-40B4-BE49-F238E27FC236}">
                <a16:creationId xmlns:a16="http://schemas.microsoft.com/office/drawing/2014/main" id="{4B905766-27B8-1349-883F-E7B0F71B6F58}"/>
              </a:ext>
            </a:extLst>
          </p:cNvPr>
          <p:cNvPicPr>
            <a:picLocks noChangeAspect="1"/>
          </p:cNvPicPr>
          <p:nvPr/>
        </p:nvPicPr>
        <p:blipFill>
          <a:blip r:embed="rId13"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6700548" y="4272366"/>
            <a:ext cx="860882" cy="860882"/>
          </a:xfrm>
          <a:prstGeom prst="rect">
            <a:avLst/>
          </a:prstGeom>
        </p:spPr>
      </p:pic>
      <p:pic>
        <p:nvPicPr>
          <p:cNvPr id="58" name="図 57">
            <a:extLst>
              <a:ext uri="{FF2B5EF4-FFF2-40B4-BE49-F238E27FC236}">
                <a16:creationId xmlns:a16="http://schemas.microsoft.com/office/drawing/2014/main" id="{92FDABBD-0448-4746-9362-14F7B14BC178}"/>
              </a:ext>
            </a:extLst>
          </p:cNvPr>
          <p:cNvPicPr>
            <a:picLocks noChangeAspect="1"/>
          </p:cNvPicPr>
          <p:nvPr/>
        </p:nvPicPr>
        <p:blipFill>
          <a:blip r:embed="rId14"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6363305" y="4539903"/>
            <a:ext cx="593151" cy="593151"/>
          </a:xfrm>
          <a:prstGeom prst="rect">
            <a:avLst/>
          </a:prstGeom>
        </p:spPr>
      </p:pic>
    </p:spTree>
    <p:extLst>
      <p:ext uri="{BB962C8B-B14F-4D97-AF65-F5344CB8AC3E}">
        <p14:creationId xmlns:p14="http://schemas.microsoft.com/office/powerpoint/2010/main" val="11281544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99153D7-A099-EB42-9F86-FAFBF37BDE44}"/>
              </a:ext>
            </a:extLst>
          </p:cNvPr>
          <p:cNvSpPr>
            <a:spLocks noGrp="1"/>
          </p:cNvSpPr>
          <p:nvPr>
            <p:ph type="title"/>
          </p:nvPr>
        </p:nvSpPr>
        <p:spPr/>
        <p:txBody>
          <a:bodyPr/>
          <a:lstStyle/>
          <a:p>
            <a:r>
              <a:rPr lang="en-US" altLang="ja-JP" dirty="0"/>
              <a:t>5</a:t>
            </a:r>
            <a:r>
              <a:rPr kumimoji="1" lang="en-US" altLang="ja-JP" dirty="0"/>
              <a:t>G</a:t>
            </a:r>
            <a:r>
              <a:rPr kumimoji="1" lang="ja-JP" altLang="en-US"/>
              <a:t>の特長を活かした地域社会課題解決のイメージ</a:t>
            </a:r>
          </a:p>
        </p:txBody>
      </p:sp>
      <p:sp>
        <p:nvSpPr>
          <p:cNvPr id="3" name="スライド番号プレースホルダー 2">
            <a:extLst>
              <a:ext uri="{FF2B5EF4-FFF2-40B4-BE49-F238E27FC236}">
                <a16:creationId xmlns:a16="http://schemas.microsoft.com/office/drawing/2014/main" id="{2E82C87F-2B9A-7D40-8386-BFFF271CFF07}"/>
              </a:ext>
            </a:extLst>
          </p:cNvPr>
          <p:cNvSpPr>
            <a:spLocks noGrp="1"/>
          </p:cNvSpPr>
          <p:nvPr>
            <p:ph type="sldNum" sz="quarter" idx="12"/>
          </p:nvPr>
        </p:nvSpPr>
        <p:spPr/>
        <p:txBody>
          <a:bodyPr/>
          <a:lstStyle/>
          <a:p>
            <a:fld id="{8FF8CC5D-A65D-5946-99B5-645367A967AD}" type="slidenum">
              <a:rPr kumimoji="1" lang="ja-JP" altLang="en-US" smtClean="0"/>
              <a:t>42</a:t>
            </a:fld>
            <a:endParaRPr kumimoji="1" lang="ja-JP" altLang="en-US"/>
          </a:p>
        </p:txBody>
      </p:sp>
      <p:pic>
        <p:nvPicPr>
          <p:cNvPr id="4" name="図 3">
            <a:extLst>
              <a:ext uri="{FF2B5EF4-FFF2-40B4-BE49-F238E27FC236}">
                <a16:creationId xmlns:a16="http://schemas.microsoft.com/office/drawing/2014/main" id="{8DCA4755-6195-6A41-BEEF-844A6E59163D}"/>
              </a:ext>
            </a:extLst>
          </p:cNvPr>
          <p:cNvPicPr>
            <a:picLocks noChangeAspect="1"/>
          </p:cNvPicPr>
          <p:nvPr/>
        </p:nvPicPr>
        <p:blipFill>
          <a:blip r:embed="rId2"/>
          <a:stretch>
            <a:fillRect/>
          </a:stretch>
        </p:blipFill>
        <p:spPr>
          <a:xfrm>
            <a:off x="504477" y="741035"/>
            <a:ext cx="8135045" cy="5622220"/>
          </a:xfrm>
          <a:prstGeom prst="rect">
            <a:avLst/>
          </a:prstGeom>
        </p:spPr>
      </p:pic>
      <p:sp>
        <p:nvSpPr>
          <p:cNvPr id="5" name="正方形/長方形 4">
            <a:extLst>
              <a:ext uri="{FF2B5EF4-FFF2-40B4-BE49-F238E27FC236}">
                <a16:creationId xmlns:a16="http://schemas.microsoft.com/office/drawing/2014/main" id="{628A5AA5-2596-BE44-A6CF-D2C7116DABC1}"/>
              </a:ext>
            </a:extLst>
          </p:cNvPr>
          <p:cNvSpPr/>
          <p:nvPr/>
        </p:nvSpPr>
        <p:spPr>
          <a:xfrm>
            <a:off x="216243" y="787776"/>
            <a:ext cx="8600303" cy="383059"/>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41906224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第５世代通信におけるネットワーク・スライス</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43</a:t>
            </a:fld>
            <a:endParaRPr kumimoji="1" lang="ja-JP" altLang="en-US"/>
          </a:p>
        </p:txBody>
      </p:sp>
      <p:sp>
        <p:nvSpPr>
          <p:cNvPr id="8" name="正方形/長方形 7"/>
          <p:cNvSpPr/>
          <p:nvPr/>
        </p:nvSpPr>
        <p:spPr>
          <a:xfrm>
            <a:off x="988043" y="5348785"/>
            <a:ext cx="7167914" cy="929281"/>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1148065" y="5887362"/>
            <a:ext cx="2134049" cy="29648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bg1"/>
                </a:solidFill>
                <a:latin typeface="Meiryo" charset="-128"/>
                <a:ea typeface="Meiryo" charset="-128"/>
                <a:cs typeface="Meiryo" charset="-128"/>
              </a:rPr>
              <a:t>高速・大容量データ通信</a:t>
            </a:r>
            <a:endParaRPr kumimoji="1" lang="ja-JP" altLang="en-US" sz="1000" dirty="0">
              <a:solidFill>
                <a:schemeClr val="bg1"/>
              </a:solidFill>
              <a:latin typeface="Meiryo" charset="-128"/>
              <a:ea typeface="Meiryo" charset="-128"/>
              <a:cs typeface="Meiryo" charset="-128"/>
            </a:endParaRPr>
          </a:p>
        </p:txBody>
      </p:sp>
      <p:sp>
        <p:nvSpPr>
          <p:cNvPr id="10" name="正方形/長方形 9"/>
          <p:cNvSpPr/>
          <p:nvPr/>
        </p:nvSpPr>
        <p:spPr>
          <a:xfrm>
            <a:off x="3509181" y="5887362"/>
            <a:ext cx="2134049" cy="29648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bg1"/>
                </a:solidFill>
                <a:latin typeface="Meiryo" charset="-128"/>
                <a:ea typeface="Meiryo" charset="-128"/>
                <a:cs typeface="Meiryo" charset="-128"/>
              </a:rPr>
              <a:t>大量端末の接続</a:t>
            </a:r>
            <a:endParaRPr kumimoji="1" lang="ja-JP" altLang="en-US" sz="1000" dirty="0">
              <a:solidFill>
                <a:schemeClr val="bg1"/>
              </a:solidFill>
              <a:latin typeface="Meiryo" charset="-128"/>
              <a:ea typeface="Meiryo" charset="-128"/>
              <a:cs typeface="Meiryo" charset="-128"/>
            </a:endParaRPr>
          </a:p>
        </p:txBody>
      </p:sp>
      <p:sp>
        <p:nvSpPr>
          <p:cNvPr id="11" name="正方形/長方形 10"/>
          <p:cNvSpPr/>
          <p:nvPr/>
        </p:nvSpPr>
        <p:spPr>
          <a:xfrm>
            <a:off x="5868025" y="5887362"/>
            <a:ext cx="2134049" cy="29648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bg1"/>
                </a:solidFill>
                <a:latin typeface="Meiryo" charset="-128"/>
                <a:ea typeface="Meiryo" charset="-128"/>
                <a:cs typeface="Meiryo" charset="-128"/>
              </a:rPr>
              <a:t>超低遅延・超高信頼性</a:t>
            </a:r>
            <a:endParaRPr kumimoji="1" lang="ja-JP" altLang="en-US" sz="1000" dirty="0">
              <a:solidFill>
                <a:schemeClr val="bg1"/>
              </a:solidFill>
              <a:latin typeface="Meiryo" charset="-128"/>
              <a:ea typeface="Meiryo" charset="-128"/>
              <a:cs typeface="Meiryo" charset="-128"/>
            </a:endParaRPr>
          </a:p>
        </p:txBody>
      </p:sp>
      <p:sp>
        <p:nvSpPr>
          <p:cNvPr id="12" name="テキスト ボックス 11"/>
          <p:cNvSpPr txBox="1"/>
          <p:nvPr/>
        </p:nvSpPr>
        <p:spPr>
          <a:xfrm>
            <a:off x="4185378" y="5361969"/>
            <a:ext cx="779381" cy="584775"/>
          </a:xfrm>
          <a:prstGeom prst="rect">
            <a:avLst/>
          </a:prstGeom>
          <a:noFill/>
        </p:spPr>
        <p:txBody>
          <a:bodyPr wrap="none" rtlCol="0">
            <a:spAutoFit/>
          </a:bodyPr>
          <a:lstStyle/>
          <a:p>
            <a:pPr algn="ctr"/>
            <a:r>
              <a:rPr kumimoji="1" lang="en-US" altLang="ja-JP" sz="3200" b="1" dirty="0">
                <a:solidFill>
                  <a:schemeClr val="bg1"/>
                </a:solidFill>
                <a:latin typeface="Meiryo" charset="-128"/>
                <a:ea typeface="Meiryo" charset="-128"/>
                <a:cs typeface="Meiryo" charset="-128"/>
              </a:rPr>
              <a:t>5G</a:t>
            </a:r>
            <a:endParaRPr kumimoji="1" lang="ja-JP" altLang="en-US" sz="3200" b="1" dirty="0">
              <a:solidFill>
                <a:schemeClr val="bg1"/>
              </a:solidFill>
              <a:latin typeface="Meiryo" charset="-128"/>
              <a:ea typeface="Meiryo" charset="-128"/>
              <a:cs typeface="Meiryo" charset="-128"/>
            </a:endParaRPr>
          </a:p>
        </p:txBody>
      </p:sp>
      <p:sp>
        <p:nvSpPr>
          <p:cNvPr id="13" name="正方形/長方形 12"/>
          <p:cNvSpPr/>
          <p:nvPr/>
        </p:nvSpPr>
        <p:spPr>
          <a:xfrm>
            <a:off x="988043" y="4894381"/>
            <a:ext cx="7167914" cy="43460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ネットワーク・スライシング</a:t>
            </a:r>
          </a:p>
        </p:txBody>
      </p:sp>
      <p:sp>
        <p:nvSpPr>
          <p:cNvPr id="14" name="正方形/長方形 13"/>
          <p:cNvSpPr/>
          <p:nvPr/>
        </p:nvSpPr>
        <p:spPr>
          <a:xfrm>
            <a:off x="988043" y="1041109"/>
            <a:ext cx="1381939" cy="3759049"/>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p:cNvSpPr/>
          <p:nvPr/>
        </p:nvSpPr>
        <p:spPr>
          <a:xfrm>
            <a:off x="2434536" y="1041109"/>
            <a:ext cx="1381939" cy="3759049"/>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正方形/長方形 15"/>
          <p:cNvSpPr/>
          <p:nvPr/>
        </p:nvSpPr>
        <p:spPr>
          <a:xfrm>
            <a:off x="3881030" y="1041109"/>
            <a:ext cx="1381939" cy="3759049"/>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p:cNvSpPr/>
          <p:nvPr/>
        </p:nvSpPr>
        <p:spPr>
          <a:xfrm>
            <a:off x="5327524" y="1041109"/>
            <a:ext cx="1381939" cy="3759049"/>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p:cNvSpPr/>
          <p:nvPr/>
        </p:nvSpPr>
        <p:spPr>
          <a:xfrm>
            <a:off x="6774018" y="1041109"/>
            <a:ext cx="1381939" cy="3759049"/>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テキスト ボックス 18"/>
          <p:cNvSpPr txBox="1"/>
          <p:nvPr/>
        </p:nvSpPr>
        <p:spPr>
          <a:xfrm>
            <a:off x="988043" y="4157168"/>
            <a:ext cx="1381938" cy="584775"/>
          </a:xfrm>
          <a:prstGeom prst="rect">
            <a:avLst/>
          </a:prstGeom>
          <a:noFill/>
        </p:spPr>
        <p:txBody>
          <a:bodyPr wrap="square" rtlCol="0">
            <a:spAutoFit/>
          </a:bodyPr>
          <a:lstStyle/>
          <a:p>
            <a:pPr algn="ctr"/>
            <a:r>
              <a:rPr kumimoji="1" lang="ja-JP" altLang="en-US" sz="2400" dirty="0">
                <a:solidFill>
                  <a:schemeClr val="accent4">
                    <a:lumMod val="75000"/>
                  </a:schemeClr>
                </a:solidFill>
                <a:latin typeface="Meiryo" charset="-128"/>
                <a:ea typeface="Meiryo" charset="-128"/>
                <a:cs typeface="Meiryo" charset="-128"/>
              </a:rPr>
              <a:t>高効率</a:t>
            </a:r>
            <a:endParaRPr kumimoji="1" lang="en-US" altLang="ja-JP" sz="2400" dirty="0">
              <a:solidFill>
                <a:schemeClr val="accent4">
                  <a:lumMod val="75000"/>
                </a:schemeClr>
              </a:solidFill>
              <a:latin typeface="Meiryo" charset="-128"/>
              <a:ea typeface="Meiryo" charset="-128"/>
              <a:cs typeface="Meiryo" charset="-128"/>
            </a:endParaRPr>
          </a:p>
          <a:p>
            <a:pPr algn="ctr"/>
            <a:r>
              <a:rPr lang="ja-JP" altLang="en-US" sz="800" dirty="0">
                <a:solidFill>
                  <a:schemeClr val="accent4">
                    <a:lumMod val="75000"/>
                  </a:schemeClr>
                </a:solidFill>
                <a:latin typeface="Meiryo" charset="-128"/>
                <a:ea typeface="Meiryo" charset="-128"/>
                <a:cs typeface="Meiryo" charset="-128"/>
              </a:rPr>
              <a:t>ネットワーク・スライス</a:t>
            </a:r>
            <a:endParaRPr kumimoji="1" lang="ja-JP" altLang="en-US" sz="800" dirty="0">
              <a:solidFill>
                <a:schemeClr val="accent4">
                  <a:lumMod val="75000"/>
                </a:schemeClr>
              </a:solidFill>
              <a:latin typeface="Meiryo" charset="-128"/>
              <a:ea typeface="Meiryo" charset="-128"/>
              <a:cs typeface="Meiryo" charset="-128"/>
            </a:endParaRPr>
          </a:p>
        </p:txBody>
      </p:sp>
      <p:sp>
        <p:nvSpPr>
          <p:cNvPr id="20" name="テキスト ボックス 19"/>
          <p:cNvSpPr txBox="1"/>
          <p:nvPr/>
        </p:nvSpPr>
        <p:spPr>
          <a:xfrm>
            <a:off x="2421127" y="4157168"/>
            <a:ext cx="1381938" cy="584775"/>
          </a:xfrm>
          <a:prstGeom prst="rect">
            <a:avLst/>
          </a:prstGeom>
          <a:noFill/>
        </p:spPr>
        <p:txBody>
          <a:bodyPr wrap="square" rtlCol="0">
            <a:spAutoFit/>
          </a:bodyPr>
          <a:lstStyle/>
          <a:p>
            <a:pPr algn="ctr"/>
            <a:r>
              <a:rPr kumimoji="1" lang="ja-JP" altLang="en-US" sz="2400" dirty="0">
                <a:solidFill>
                  <a:schemeClr val="accent4">
                    <a:lumMod val="75000"/>
                  </a:schemeClr>
                </a:solidFill>
                <a:latin typeface="Meiryo" charset="-128"/>
                <a:ea typeface="Meiryo" charset="-128"/>
                <a:cs typeface="Meiryo" charset="-128"/>
              </a:rPr>
              <a:t>低遅延</a:t>
            </a:r>
            <a:endParaRPr kumimoji="1" lang="en-US" altLang="ja-JP" sz="2400" dirty="0">
              <a:solidFill>
                <a:schemeClr val="accent4">
                  <a:lumMod val="75000"/>
                </a:schemeClr>
              </a:solidFill>
              <a:latin typeface="Meiryo" charset="-128"/>
              <a:ea typeface="Meiryo" charset="-128"/>
              <a:cs typeface="Meiryo" charset="-128"/>
            </a:endParaRPr>
          </a:p>
          <a:p>
            <a:pPr algn="ctr"/>
            <a:r>
              <a:rPr lang="ja-JP" altLang="en-US" sz="800" dirty="0">
                <a:solidFill>
                  <a:schemeClr val="accent4">
                    <a:lumMod val="75000"/>
                  </a:schemeClr>
                </a:solidFill>
                <a:latin typeface="Meiryo" charset="-128"/>
                <a:ea typeface="Meiryo" charset="-128"/>
                <a:cs typeface="Meiryo" charset="-128"/>
              </a:rPr>
              <a:t>ネットワーク・スライス</a:t>
            </a:r>
            <a:endParaRPr kumimoji="1" lang="ja-JP" altLang="en-US" sz="800" dirty="0">
              <a:solidFill>
                <a:schemeClr val="accent4">
                  <a:lumMod val="75000"/>
                </a:schemeClr>
              </a:solidFill>
              <a:latin typeface="Meiryo" charset="-128"/>
              <a:ea typeface="Meiryo" charset="-128"/>
              <a:cs typeface="Meiryo" charset="-128"/>
            </a:endParaRPr>
          </a:p>
        </p:txBody>
      </p:sp>
      <p:sp>
        <p:nvSpPr>
          <p:cNvPr id="21" name="テキスト ボックス 20"/>
          <p:cNvSpPr txBox="1"/>
          <p:nvPr/>
        </p:nvSpPr>
        <p:spPr>
          <a:xfrm>
            <a:off x="3881029" y="4157168"/>
            <a:ext cx="1381938" cy="584775"/>
          </a:xfrm>
          <a:prstGeom prst="rect">
            <a:avLst/>
          </a:prstGeom>
          <a:noFill/>
        </p:spPr>
        <p:txBody>
          <a:bodyPr wrap="square" rtlCol="0">
            <a:spAutoFit/>
          </a:bodyPr>
          <a:lstStyle/>
          <a:p>
            <a:pPr algn="ctr"/>
            <a:r>
              <a:rPr lang="ja-JP" altLang="en-US" sz="2400">
                <a:solidFill>
                  <a:schemeClr val="accent4">
                    <a:lumMod val="75000"/>
                  </a:schemeClr>
                </a:solidFill>
                <a:latin typeface="Meiryo" charset="-128"/>
                <a:ea typeface="Meiryo" charset="-128"/>
                <a:cs typeface="Meiryo" charset="-128"/>
              </a:rPr>
              <a:t>高信頼</a:t>
            </a:r>
            <a:endParaRPr kumimoji="1" lang="en-US" altLang="ja-JP" sz="2400" dirty="0">
              <a:solidFill>
                <a:schemeClr val="accent4">
                  <a:lumMod val="75000"/>
                </a:schemeClr>
              </a:solidFill>
              <a:latin typeface="Meiryo" charset="-128"/>
              <a:ea typeface="Meiryo" charset="-128"/>
              <a:cs typeface="Meiryo" charset="-128"/>
            </a:endParaRPr>
          </a:p>
          <a:p>
            <a:pPr algn="ctr"/>
            <a:r>
              <a:rPr lang="ja-JP" altLang="en-US" sz="800" dirty="0">
                <a:solidFill>
                  <a:schemeClr val="accent4">
                    <a:lumMod val="75000"/>
                  </a:schemeClr>
                </a:solidFill>
                <a:latin typeface="Meiryo" charset="-128"/>
                <a:ea typeface="Meiryo" charset="-128"/>
                <a:cs typeface="Meiryo" charset="-128"/>
              </a:rPr>
              <a:t>ネットワーク・スライス</a:t>
            </a:r>
            <a:endParaRPr kumimoji="1" lang="ja-JP" altLang="en-US" sz="800" dirty="0">
              <a:solidFill>
                <a:schemeClr val="accent4">
                  <a:lumMod val="75000"/>
                </a:schemeClr>
              </a:solidFill>
              <a:latin typeface="Meiryo" charset="-128"/>
              <a:ea typeface="Meiryo" charset="-128"/>
              <a:cs typeface="Meiryo" charset="-128"/>
            </a:endParaRPr>
          </a:p>
        </p:txBody>
      </p:sp>
      <p:sp>
        <p:nvSpPr>
          <p:cNvPr id="22" name="テキスト ボックス 21"/>
          <p:cNvSpPr txBox="1"/>
          <p:nvPr/>
        </p:nvSpPr>
        <p:spPr>
          <a:xfrm>
            <a:off x="5327522" y="4157167"/>
            <a:ext cx="1381938" cy="523220"/>
          </a:xfrm>
          <a:prstGeom prst="rect">
            <a:avLst/>
          </a:prstGeom>
          <a:noFill/>
        </p:spPr>
        <p:txBody>
          <a:bodyPr wrap="square" rtlCol="0">
            <a:spAutoFit/>
          </a:bodyPr>
          <a:lstStyle/>
          <a:p>
            <a:pPr algn="ctr"/>
            <a:r>
              <a:rPr lang="ja-JP" altLang="en-US" sz="2000" dirty="0">
                <a:solidFill>
                  <a:schemeClr val="accent4">
                    <a:lumMod val="75000"/>
                  </a:schemeClr>
                </a:solidFill>
                <a:latin typeface="Meiryo" charset="-128"/>
                <a:ea typeface="Meiryo" charset="-128"/>
                <a:cs typeface="Meiryo" charset="-128"/>
              </a:rPr>
              <a:t>セキュア</a:t>
            </a:r>
            <a:endParaRPr lang="en-US" altLang="ja-JP" sz="2000" dirty="0">
              <a:solidFill>
                <a:schemeClr val="accent4">
                  <a:lumMod val="75000"/>
                </a:schemeClr>
              </a:solidFill>
              <a:latin typeface="Meiryo" charset="-128"/>
              <a:ea typeface="Meiryo" charset="-128"/>
              <a:cs typeface="Meiryo" charset="-128"/>
            </a:endParaRPr>
          </a:p>
          <a:p>
            <a:pPr algn="ctr"/>
            <a:r>
              <a:rPr lang="ja-JP" altLang="en-US" sz="800" dirty="0">
                <a:solidFill>
                  <a:schemeClr val="accent4">
                    <a:lumMod val="75000"/>
                  </a:schemeClr>
                </a:solidFill>
                <a:latin typeface="Meiryo" charset="-128"/>
                <a:ea typeface="Meiryo" charset="-128"/>
                <a:cs typeface="Meiryo" charset="-128"/>
              </a:rPr>
              <a:t>ネットワーク・スライス</a:t>
            </a:r>
            <a:endParaRPr kumimoji="1" lang="ja-JP" altLang="en-US" sz="800" dirty="0">
              <a:solidFill>
                <a:schemeClr val="accent4">
                  <a:lumMod val="75000"/>
                </a:schemeClr>
              </a:solidFill>
              <a:latin typeface="Meiryo" charset="-128"/>
              <a:ea typeface="Meiryo" charset="-128"/>
              <a:cs typeface="Meiryo" charset="-128"/>
            </a:endParaRPr>
          </a:p>
        </p:txBody>
      </p:sp>
      <p:sp>
        <p:nvSpPr>
          <p:cNvPr id="23" name="テキスト ボックス 22"/>
          <p:cNvSpPr txBox="1"/>
          <p:nvPr/>
        </p:nvSpPr>
        <p:spPr>
          <a:xfrm>
            <a:off x="6774013" y="4157167"/>
            <a:ext cx="1381938" cy="523220"/>
          </a:xfrm>
          <a:prstGeom prst="rect">
            <a:avLst/>
          </a:prstGeom>
          <a:noFill/>
        </p:spPr>
        <p:txBody>
          <a:bodyPr wrap="square" rtlCol="0">
            <a:spAutoFit/>
          </a:bodyPr>
          <a:lstStyle/>
          <a:p>
            <a:pPr algn="ctr"/>
            <a:r>
              <a:rPr lang="ja-JP" altLang="en-US" sz="2000" dirty="0">
                <a:solidFill>
                  <a:schemeClr val="accent4">
                    <a:lumMod val="75000"/>
                  </a:schemeClr>
                </a:solidFill>
                <a:latin typeface="Meiryo" charset="-128"/>
                <a:ea typeface="Meiryo" charset="-128"/>
                <a:cs typeface="Meiryo" charset="-128"/>
              </a:rPr>
              <a:t>企業別</a:t>
            </a:r>
            <a:endParaRPr lang="en-US" altLang="ja-JP" sz="2000" dirty="0">
              <a:solidFill>
                <a:schemeClr val="accent4">
                  <a:lumMod val="75000"/>
                </a:schemeClr>
              </a:solidFill>
              <a:latin typeface="Meiryo" charset="-128"/>
              <a:ea typeface="Meiryo" charset="-128"/>
              <a:cs typeface="Meiryo" charset="-128"/>
            </a:endParaRPr>
          </a:p>
          <a:p>
            <a:pPr algn="ctr"/>
            <a:r>
              <a:rPr lang="ja-JP" altLang="en-US" sz="800" dirty="0">
                <a:solidFill>
                  <a:schemeClr val="accent4">
                    <a:lumMod val="75000"/>
                  </a:schemeClr>
                </a:solidFill>
                <a:latin typeface="Meiryo" charset="-128"/>
                <a:ea typeface="Meiryo" charset="-128"/>
                <a:cs typeface="Meiryo" charset="-128"/>
              </a:rPr>
              <a:t>ネットワーク・スライス</a:t>
            </a:r>
            <a:endParaRPr kumimoji="1" lang="ja-JP" altLang="en-US" sz="800" dirty="0">
              <a:solidFill>
                <a:schemeClr val="accent4">
                  <a:lumMod val="75000"/>
                </a:schemeClr>
              </a:solidFill>
              <a:latin typeface="Meiryo" charset="-128"/>
              <a:ea typeface="Meiryo" charset="-128"/>
              <a:cs typeface="Meiryo" charset="-128"/>
            </a:endParaRPr>
          </a:p>
        </p:txBody>
      </p:sp>
      <p:sp>
        <p:nvSpPr>
          <p:cNvPr id="24" name="正方形/長方形 23"/>
          <p:cNvSpPr/>
          <p:nvPr/>
        </p:nvSpPr>
        <p:spPr>
          <a:xfrm>
            <a:off x="1148065" y="1388848"/>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エネルギー関連機器の監視や制御</a:t>
            </a:r>
          </a:p>
        </p:txBody>
      </p:sp>
      <p:sp>
        <p:nvSpPr>
          <p:cNvPr id="25" name="正方形/長方形 24"/>
          <p:cNvSpPr/>
          <p:nvPr/>
        </p:nvSpPr>
        <p:spPr>
          <a:xfrm>
            <a:off x="1148066" y="2351545"/>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農業設備や機器の監視や制御</a:t>
            </a:r>
          </a:p>
        </p:txBody>
      </p:sp>
      <p:sp>
        <p:nvSpPr>
          <p:cNvPr id="26" name="正方形/長方形 25"/>
          <p:cNvSpPr/>
          <p:nvPr/>
        </p:nvSpPr>
        <p:spPr>
          <a:xfrm>
            <a:off x="1148065" y="3314242"/>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物流トレーサビリティ</a:t>
            </a:r>
          </a:p>
        </p:txBody>
      </p:sp>
      <p:sp>
        <p:nvSpPr>
          <p:cNvPr id="27" name="正方形/長方形 26"/>
          <p:cNvSpPr/>
          <p:nvPr/>
        </p:nvSpPr>
        <p:spPr>
          <a:xfrm>
            <a:off x="2590239" y="1388848"/>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遠隔医療</a:t>
            </a:r>
          </a:p>
        </p:txBody>
      </p:sp>
      <p:sp>
        <p:nvSpPr>
          <p:cNvPr id="28" name="正方形/長方形 27"/>
          <p:cNvSpPr/>
          <p:nvPr/>
        </p:nvSpPr>
        <p:spPr>
          <a:xfrm>
            <a:off x="2590240" y="2351545"/>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各種設備機器の監視と制御</a:t>
            </a:r>
          </a:p>
        </p:txBody>
      </p:sp>
      <p:sp>
        <p:nvSpPr>
          <p:cNvPr id="29" name="正方形/長方形 28"/>
          <p:cNvSpPr/>
          <p:nvPr/>
        </p:nvSpPr>
        <p:spPr>
          <a:xfrm>
            <a:off x="2590239" y="3314242"/>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ゲーム</a:t>
            </a:r>
          </a:p>
        </p:txBody>
      </p:sp>
      <p:sp>
        <p:nvSpPr>
          <p:cNvPr id="30" name="正方形/長方形 29"/>
          <p:cNvSpPr/>
          <p:nvPr/>
        </p:nvSpPr>
        <p:spPr>
          <a:xfrm>
            <a:off x="4047525" y="1388848"/>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災害対応</a:t>
            </a:r>
          </a:p>
        </p:txBody>
      </p:sp>
      <p:sp>
        <p:nvSpPr>
          <p:cNvPr id="31" name="正方形/長方形 30"/>
          <p:cNvSpPr/>
          <p:nvPr/>
        </p:nvSpPr>
        <p:spPr>
          <a:xfrm>
            <a:off x="4047526" y="2351545"/>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自動車</a:t>
            </a:r>
            <a:endParaRPr lang="en-US" altLang="ja-JP" sz="1200" dirty="0">
              <a:solidFill>
                <a:srgbClr val="FFFFFF"/>
              </a:solidFill>
              <a:latin typeface="Meiryo" charset="-128"/>
              <a:ea typeface="Meiryo" charset="-128"/>
              <a:cs typeface="Meiryo" charset="-128"/>
            </a:endParaRPr>
          </a:p>
          <a:p>
            <a:pPr algn="ctr"/>
            <a:r>
              <a:rPr kumimoji="1" lang="en-US" altLang="ja-JP" sz="1000" dirty="0">
                <a:solidFill>
                  <a:srgbClr val="FFFFFF"/>
                </a:solidFill>
                <a:latin typeface="Meiryo" charset="-128"/>
                <a:ea typeface="Meiryo" charset="-128"/>
                <a:cs typeface="Meiryo" charset="-128"/>
              </a:rPr>
              <a:t>TIS</a:t>
            </a:r>
            <a:r>
              <a:rPr kumimoji="1" lang="ja-JP" altLang="en-US" sz="1000" dirty="0">
                <a:solidFill>
                  <a:srgbClr val="FFFFFF"/>
                </a:solidFill>
                <a:latin typeface="Meiryo" charset="-128"/>
                <a:ea typeface="Meiryo" charset="-128"/>
                <a:cs typeface="Meiryo" charset="-128"/>
              </a:rPr>
              <a:t>や自動運転</a:t>
            </a:r>
          </a:p>
        </p:txBody>
      </p:sp>
      <p:sp>
        <p:nvSpPr>
          <p:cNvPr id="32" name="正方形/長方形 31"/>
          <p:cNvSpPr/>
          <p:nvPr/>
        </p:nvSpPr>
        <p:spPr>
          <a:xfrm>
            <a:off x="4047525" y="3314242"/>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公共交通</a:t>
            </a: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機関</a:t>
            </a:r>
          </a:p>
        </p:txBody>
      </p:sp>
      <p:sp>
        <p:nvSpPr>
          <p:cNvPr id="33" name="正方形/長方形 32"/>
          <p:cNvSpPr/>
          <p:nvPr/>
        </p:nvSpPr>
        <p:spPr>
          <a:xfrm>
            <a:off x="5489699" y="1388848"/>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医療</a:t>
            </a:r>
            <a:endParaRPr kumimoji="1" lang="en-US" altLang="ja-JP" sz="12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遠隔医療や地域医療</a:t>
            </a:r>
            <a:endParaRPr kumimoji="1" lang="ja-JP" altLang="en-US" sz="1200" dirty="0">
              <a:solidFill>
                <a:srgbClr val="FFFFFF"/>
              </a:solidFill>
              <a:latin typeface="Meiryo" charset="-128"/>
              <a:ea typeface="Meiryo" charset="-128"/>
              <a:cs typeface="Meiryo" charset="-128"/>
            </a:endParaRPr>
          </a:p>
        </p:txBody>
      </p:sp>
      <p:sp>
        <p:nvSpPr>
          <p:cNvPr id="34" name="正方形/長方形 33"/>
          <p:cNvSpPr/>
          <p:nvPr/>
        </p:nvSpPr>
        <p:spPr>
          <a:xfrm>
            <a:off x="5489700" y="2351545"/>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自治体</a:t>
            </a:r>
            <a:endParaRPr lang="en-US" altLang="ja-JP" sz="1200" dirty="0">
              <a:solidFill>
                <a:srgbClr val="FFFFFF"/>
              </a:solidFill>
              <a:latin typeface="Meiryo" charset="-128"/>
              <a:ea typeface="Meiryo" charset="-128"/>
              <a:cs typeface="Meiryo" charset="-128"/>
            </a:endParaRPr>
          </a:p>
          <a:p>
            <a:pPr algn="ctr"/>
            <a:r>
              <a:rPr lang="ja-JP" altLang="en-US" sz="1000" dirty="0">
                <a:solidFill>
                  <a:srgbClr val="FFFFFF"/>
                </a:solidFill>
                <a:latin typeface="Meiryo" charset="-128"/>
                <a:ea typeface="Meiryo" charset="-128"/>
                <a:cs typeface="Meiryo" charset="-128"/>
              </a:rPr>
              <a:t>行政</a:t>
            </a:r>
            <a:r>
              <a:rPr kumimoji="1" lang="ja-JP" altLang="en-US" sz="1000" dirty="0">
                <a:solidFill>
                  <a:srgbClr val="FFFFFF"/>
                </a:solidFill>
                <a:latin typeface="Meiryo" charset="-128"/>
                <a:ea typeface="Meiryo" charset="-128"/>
                <a:cs typeface="Meiryo" charset="-128"/>
              </a:rPr>
              <a:t>サービス</a:t>
            </a:r>
          </a:p>
        </p:txBody>
      </p:sp>
      <p:sp>
        <p:nvSpPr>
          <p:cNvPr id="35" name="正方形/長方形 34"/>
          <p:cNvSpPr/>
          <p:nvPr/>
        </p:nvSpPr>
        <p:spPr>
          <a:xfrm>
            <a:off x="5489699" y="3314242"/>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金融</a:t>
            </a: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サービス</a:t>
            </a:r>
          </a:p>
        </p:txBody>
      </p:sp>
      <p:sp>
        <p:nvSpPr>
          <p:cNvPr id="36" name="正方形/長方形 35"/>
          <p:cNvSpPr/>
          <p:nvPr/>
        </p:nvSpPr>
        <p:spPr>
          <a:xfrm>
            <a:off x="6932246" y="1385883"/>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企業内</a:t>
            </a:r>
            <a:endParaRPr lang="en-US" altLang="ja-JP" sz="1200" dirty="0">
              <a:solidFill>
                <a:srgbClr val="FFFFFF"/>
              </a:solidFill>
              <a:latin typeface="Meiryo" charset="-128"/>
              <a:ea typeface="Meiryo" charset="-128"/>
              <a:cs typeface="Meiryo" charset="-128"/>
            </a:endParaRPr>
          </a:p>
          <a:p>
            <a:pPr algn="ctr"/>
            <a:r>
              <a:rPr lang="ja-JP" altLang="en-US" sz="1050" dirty="0">
                <a:solidFill>
                  <a:srgbClr val="FFFFFF"/>
                </a:solidFill>
                <a:latin typeface="Meiryo" charset="-128"/>
                <a:ea typeface="Meiryo" charset="-128"/>
                <a:cs typeface="Meiryo" charset="-128"/>
              </a:rPr>
              <a:t>業務システム</a:t>
            </a:r>
            <a:endParaRPr kumimoji="1" lang="ja-JP" altLang="en-US" sz="1050" dirty="0">
              <a:solidFill>
                <a:srgbClr val="FFFFFF"/>
              </a:solidFill>
              <a:latin typeface="Meiryo" charset="-128"/>
              <a:ea typeface="Meiryo" charset="-128"/>
              <a:cs typeface="Meiryo" charset="-128"/>
            </a:endParaRPr>
          </a:p>
        </p:txBody>
      </p:sp>
      <p:sp>
        <p:nvSpPr>
          <p:cNvPr id="37" name="正方形/長方形 36"/>
          <p:cNvSpPr/>
          <p:nvPr/>
        </p:nvSpPr>
        <p:spPr>
          <a:xfrm>
            <a:off x="6932247" y="2348580"/>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各種クラウド</a:t>
            </a:r>
            <a:endParaRPr kumimoji="1" lang="en-US" altLang="ja-JP" sz="1000" dirty="0">
              <a:solidFill>
                <a:srgbClr val="FFFFFF"/>
              </a:solidFill>
              <a:latin typeface="Meiryo" charset="-128"/>
              <a:ea typeface="Meiryo" charset="-128"/>
              <a:cs typeface="Meiryo" charset="-128"/>
            </a:endParaRPr>
          </a:p>
          <a:p>
            <a:pPr algn="ctr"/>
            <a:r>
              <a:rPr kumimoji="1" lang="ja-JP" altLang="en-US" sz="1000" dirty="0">
                <a:solidFill>
                  <a:srgbClr val="FFFFFF"/>
                </a:solidFill>
                <a:latin typeface="Meiryo" charset="-128"/>
                <a:ea typeface="Meiryo" charset="-128"/>
                <a:cs typeface="Meiryo" charset="-128"/>
              </a:rPr>
              <a:t>サービス</a:t>
            </a:r>
          </a:p>
        </p:txBody>
      </p:sp>
      <p:sp>
        <p:nvSpPr>
          <p:cNvPr id="38" name="正方形/長方形 37"/>
          <p:cNvSpPr/>
          <p:nvPr/>
        </p:nvSpPr>
        <p:spPr>
          <a:xfrm>
            <a:off x="6932246" y="3311277"/>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a:t>
            </a:r>
          </a:p>
        </p:txBody>
      </p:sp>
    </p:spTree>
    <p:extLst>
      <p:ext uri="{BB962C8B-B14F-4D97-AF65-F5344CB8AC3E}">
        <p14:creationId xmlns:p14="http://schemas.microsoft.com/office/powerpoint/2010/main" val="10405766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第５世代通信におけるネットワーク・スライス</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44</a:t>
            </a:fld>
            <a:endParaRPr kumimoji="1" lang="ja-JP" altLang="en-US"/>
          </a:p>
        </p:txBody>
      </p:sp>
      <p:sp>
        <p:nvSpPr>
          <p:cNvPr id="8" name="正方形/長方形 7"/>
          <p:cNvSpPr/>
          <p:nvPr/>
        </p:nvSpPr>
        <p:spPr>
          <a:xfrm>
            <a:off x="988043" y="5348785"/>
            <a:ext cx="7167914" cy="929281"/>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1148065" y="5887362"/>
            <a:ext cx="2134049" cy="29648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bg1"/>
                </a:solidFill>
                <a:latin typeface="Meiryo" charset="-128"/>
                <a:ea typeface="Meiryo" charset="-128"/>
                <a:cs typeface="Meiryo" charset="-128"/>
              </a:rPr>
              <a:t>高速・大容量データ通信</a:t>
            </a:r>
            <a:endParaRPr kumimoji="1" lang="ja-JP" altLang="en-US" sz="1000" dirty="0">
              <a:solidFill>
                <a:schemeClr val="bg1"/>
              </a:solidFill>
              <a:latin typeface="Meiryo" charset="-128"/>
              <a:ea typeface="Meiryo" charset="-128"/>
              <a:cs typeface="Meiryo" charset="-128"/>
            </a:endParaRPr>
          </a:p>
        </p:txBody>
      </p:sp>
      <p:sp>
        <p:nvSpPr>
          <p:cNvPr id="10" name="正方形/長方形 9"/>
          <p:cNvSpPr/>
          <p:nvPr/>
        </p:nvSpPr>
        <p:spPr>
          <a:xfrm>
            <a:off x="3509181" y="5887362"/>
            <a:ext cx="2134049" cy="29648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bg1"/>
                </a:solidFill>
                <a:latin typeface="Meiryo" charset="-128"/>
                <a:ea typeface="Meiryo" charset="-128"/>
                <a:cs typeface="Meiryo" charset="-128"/>
              </a:rPr>
              <a:t>大量端末の接続</a:t>
            </a:r>
            <a:endParaRPr kumimoji="1" lang="ja-JP" altLang="en-US" sz="1000" dirty="0">
              <a:solidFill>
                <a:schemeClr val="bg1"/>
              </a:solidFill>
              <a:latin typeface="Meiryo" charset="-128"/>
              <a:ea typeface="Meiryo" charset="-128"/>
              <a:cs typeface="Meiryo" charset="-128"/>
            </a:endParaRPr>
          </a:p>
        </p:txBody>
      </p:sp>
      <p:sp>
        <p:nvSpPr>
          <p:cNvPr id="11" name="正方形/長方形 10"/>
          <p:cNvSpPr/>
          <p:nvPr/>
        </p:nvSpPr>
        <p:spPr>
          <a:xfrm>
            <a:off x="5868025" y="5887362"/>
            <a:ext cx="2134049" cy="29648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bg1"/>
                </a:solidFill>
                <a:latin typeface="Meiryo" charset="-128"/>
                <a:ea typeface="Meiryo" charset="-128"/>
                <a:cs typeface="Meiryo" charset="-128"/>
              </a:rPr>
              <a:t>超低遅延・超高信頼性</a:t>
            </a:r>
            <a:endParaRPr kumimoji="1" lang="ja-JP" altLang="en-US" sz="1000" dirty="0">
              <a:solidFill>
                <a:schemeClr val="bg1"/>
              </a:solidFill>
              <a:latin typeface="Meiryo" charset="-128"/>
              <a:ea typeface="Meiryo" charset="-128"/>
              <a:cs typeface="Meiryo" charset="-128"/>
            </a:endParaRPr>
          </a:p>
        </p:txBody>
      </p:sp>
      <p:sp>
        <p:nvSpPr>
          <p:cNvPr id="12" name="テキスト ボックス 11"/>
          <p:cNvSpPr txBox="1"/>
          <p:nvPr/>
        </p:nvSpPr>
        <p:spPr>
          <a:xfrm>
            <a:off x="4185378" y="5361969"/>
            <a:ext cx="779381" cy="584775"/>
          </a:xfrm>
          <a:prstGeom prst="rect">
            <a:avLst/>
          </a:prstGeom>
          <a:noFill/>
        </p:spPr>
        <p:txBody>
          <a:bodyPr wrap="none" rtlCol="0">
            <a:spAutoFit/>
          </a:bodyPr>
          <a:lstStyle/>
          <a:p>
            <a:pPr algn="ctr"/>
            <a:r>
              <a:rPr kumimoji="1" lang="en-US" altLang="ja-JP" sz="3200" b="1" dirty="0">
                <a:solidFill>
                  <a:schemeClr val="bg1"/>
                </a:solidFill>
                <a:latin typeface="Meiryo" charset="-128"/>
                <a:ea typeface="Meiryo" charset="-128"/>
                <a:cs typeface="Meiryo" charset="-128"/>
              </a:rPr>
              <a:t>5G</a:t>
            </a:r>
            <a:endParaRPr kumimoji="1" lang="ja-JP" altLang="en-US" sz="3200" b="1" dirty="0">
              <a:solidFill>
                <a:schemeClr val="bg1"/>
              </a:solidFill>
              <a:latin typeface="Meiryo" charset="-128"/>
              <a:ea typeface="Meiryo" charset="-128"/>
              <a:cs typeface="Meiryo" charset="-128"/>
            </a:endParaRPr>
          </a:p>
        </p:txBody>
      </p:sp>
      <p:sp>
        <p:nvSpPr>
          <p:cNvPr id="13" name="正方形/長方形 12"/>
          <p:cNvSpPr/>
          <p:nvPr/>
        </p:nvSpPr>
        <p:spPr>
          <a:xfrm>
            <a:off x="988043" y="4894381"/>
            <a:ext cx="7167914" cy="43460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ネットワーク・スライシング</a:t>
            </a:r>
          </a:p>
        </p:txBody>
      </p:sp>
      <p:sp>
        <p:nvSpPr>
          <p:cNvPr id="14" name="正方形/長方形 13"/>
          <p:cNvSpPr/>
          <p:nvPr/>
        </p:nvSpPr>
        <p:spPr>
          <a:xfrm>
            <a:off x="2311668" y="1038376"/>
            <a:ext cx="4520664" cy="3759049"/>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9" name="図形グループ 38"/>
          <p:cNvGrpSpPr/>
          <p:nvPr/>
        </p:nvGrpSpPr>
        <p:grpSpPr>
          <a:xfrm>
            <a:off x="1094488" y="1560096"/>
            <a:ext cx="498568" cy="500693"/>
            <a:chOff x="2667295" y="1059799"/>
            <a:chExt cx="681672" cy="722281"/>
          </a:xfrm>
        </p:grpSpPr>
        <p:sp>
          <p:nvSpPr>
            <p:cNvPr id="40" name="角丸四角形 39"/>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41" name="図 40"/>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42" name="図形グループ 41"/>
          <p:cNvGrpSpPr/>
          <p:nvPr/>
        </p:nvGrpSpPr>
        <p:grpSpPr>
          <a:xfrm>
            <a:off x="1192245" y="1718194"/>
            <a:ext cx="201764" cy="409316"/>
            <a:chOff x="1946324" y="4125162"/>
            <a:chExt cx="969964" cy="2007872"/>
          </a:xfrm>
        </p:grpSpPr>
        <p:sp>
          <p:nvSpPr>
            <p:cNvPr id="43" name="円/楕円 4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4" name="フローチャート: 論理積ゲート 4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45" name="図形グループ 44"/>
          <p:cNvGrpSpPr/>
          <p:nvPr/>
        </p:nvGrpSpPr>
        <p:grpSpPr>
          <a:xfrm>
            <a:off x="1099142" y="3617158"/>
            <a:ext cx="250093" cy="208526"/>
            <a:chOff x="4000500" y="1182650"/>
            <a:chExt cx="499492" cy="545661"/>
          </a:xfrm>
        </p:grpSpPr>
        <p:sp>
          <p:nvSpPr>
            <p:cNvPr id="46" name="角丸四角形 45"/>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47" name="正方形/長方形 46"/>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charset="-128"/>
                <a:ea typeface="Meiryo" charset="-128"/>
                <a:cs typeface="Meiryo" charset="-128"/>
              </a:endParaRPr>
            </a:p>
          </p:txBody>
        </p:sp>
      </p:grpSp>
      <p:pic>
        <p:nvPicPr>
          <p:cNvPr id="50" name="図 49" descr="imgres.jp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94488" y="2706283"/>
            <a:ext cx="498568" cy="342190"/>
          </a:xfrm>
          <a:prstGeom prst="rect">
            <a:avLst/>
          </a:prstGeom>
        </p:spPr>
      </p:pic>
      <p:sp>
        <p:nvSpPr>
          <p:cNvPr id="4" name="正方形/長方形 3"/>
          <p:cNvSpPr/>
          <p:nvPr/>
        </p:nvSpPr>
        <p:spPr>
          <a:xfrm>
            <a:off x="1659282" y="3886024"/>
            <a:ext cx="420853" cy="204806"/>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55" name="図形グループ 54"/>
          <p:cNvGrpSpPr/>
          <p:nvPr/>
        </p:nvGrpSpPr>
        <p:grpSpPr>
          <a:xfrm>
            <a:off x="1099142" y="3875312"/>
            <a:ext cx="250093" cy="208526"/>
            <a:chOff x="4000500" y="1182650"/>
            <a:chExt cx="499492" cy="545661"/>
          </a:xfrm>
        </p:grpSpPr>
        <p:sp>
          <p:nvSpPr>
            <p:cNvPr id="56" name="角丸四角形 55"/>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57" name="正方形/長方形 56"/>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charset="-128"/>
                <a:ea typeface="Meiryo" charset="-128"/>
                <a:cs typeface="Meiryo" charset="-128"/>
              </a:endParaRPr>
            </a:p>
          </p:txBody>
        </p:sp>
      </p:grpSp>
      <p:grpSp>
        <p:nvGrpSpPr>
          <p:cNvPr id="58" name="図形グループ 57"/>
          <p:cNvGrpSpPr/>
          <p:nvPr/>
        </p:nvGrpSpPr>
        <p:grpSpPr>
          <a:xfrm>
            <a:off x="1099142" y="4131601"/>
            <a:ext cx="250093" cy="208526"/>
            <a:chOff x="4000500" y="1182650"/>
            <a:chExt cx="499492" cy="545661"/>
          </a:xfrm>
        </p:grpSpPr>
        <p:sp>
          <p:nvSpPr>
            <p:cNvPr id="59" name="角丸四角形 58"/>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60" name="正方形/長方形 59"/>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charset="-128"/>
                <a:ea typeface="Meiryo" charset="-128"/>
                <a:cs typeface="Meiryo" charset="-128"/>
              </a:endParaRPr>
            </a:p>
          </p:txBody>
        </p:sp>
      </p:grpSp>
      <p:pic>
        <p:nvPicPr>
          <p:cNvPr id="61" name="図 60" descr="radio-45967_640.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09511" y="3529577"/>
            <a:ext cx="318575" cy="356447"/>
          </a:xfrm>
          <a:prstGeom prst="rect">
            <a:avLst/>
          </a:prstGeom>
        </p:spPr>
      </p:pic>
      <p:sp>
        <p:nvSpPr>
          <p:cNvPr id="62" name="三角形 61"/>
          <p:cNvSpPr/>
          <p:nvPr/>
        </p:nvSpPr>
        <p:spPr>
          <a:xfrm rot="16200000">
            <a:off x="1522569" y="1592844"/>
            <a:ext cx="350409" cy="412012"/>
          </a:xfrm>
          <a:prstGeom prst="triangle">
            <a:avLst/>
          </a:prstGeom>
          <a:gradFill flip="none" rotWithShape="1">
            <a:gsLst>
              <a:gs pos="0">
                <a:schemeClr val="accent5"/>
              </a:gs>
              <a:gs pos="85000">
                <a:srgbClr val="33ACBD">
                  <a:tint val="44500"/>
                  <a:satMod val="160000"/>
                </a:srgbClr>
              </a:gs>
              <a:gs pos="100000">
                <a:srgbClr val="33ACBD">
                  <a:tint val="23500"/>
                  <a:satMod val="160000"/>
                </a:srgbClr>
              </a:gs>
            </a:gsLst>
            <a:lin ang="5400000" scaled="0"/>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7" name="図形グループ 6"/>
          <p:cNvGrpSpPr/>
          <p:nvPr/>
        </p:nvGrpSpPr>
        <p:grpSpPr>
          <a:xfrm>
            <a:off x="1786494" y="1600972"/>
            <a:ext cx="402232" cy="402232"/>
            <a:chOff x="1727931" y="1364625"/>
            <a:chExt cx="402232" cy="402232"/>
          </a:xfrm>
        </p:grpSpPr>
        <p:pic>
          <p:nvPicPr>
            <p:cNvPr id="5" name="図 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27931" y="1364625"/>
              <a:ext cx="402232" cy="402232"/>
            </a:xfrm>
            <a:prstGeom prst="rect">
              <a:avLst/>
            </a:prstGeom>
          </p:spPr>
        </p:pic>
        <p:sp>
          <p:nvSpPr>
            <p:cNvPr id="6" name="テキスト ボックス 5"/>
            <p:cNvSpPr txBox="1"/>
            <p:nvPr/>
          </p:nvSpPr>
          <p:spPr>
            <a:xfrm>
              <a:off x="1738623" y="1380042"/>
              <a:ext cx="377026" cy="215444"/>
            </a:xfrm>
            <a:prstGeom prst="rect">
              <a:avLst/>
            </a:prstGeom>
            <a:noFill/>
          </p:spPr>
          <p:txBody>
            <a:bodyPr wrap="none" rtlCol="0">
              <a:spAutoFit/>
            </a:bodyPr>
            <a:lstStyle/>
            <a:p>
              <a:pPr algn="ctr"/>
              <a:r>
                <a:rPr kumimoji="1" lang="en-US" altLang="ja-JP" sz="800">
                  <a:solidFill>
                    <a:schemeClr val="bg1"/>
                  </a:solidFill>
                  <a:latin typeface="Meiryo" charset="-128"/>
                  <a:ea typeface="Meiryo" charset="-128"/>
                  <a:cs typeface="Meiryo" charset="-128"/>
                </a:rPr>
                <a:t>SIM</a:t>
              </a:r>
              <a:endParaRPr kumimoji="1" lang="ja-JP" altLang="en-US" sz="800" dirty="0">
                <a:solidFill>
                  <a:schemeClr val="bg1"/>
                </a:solidFill>
                <a:latin typeface="Meiryo" charset="-128"/>
                <a:ea typeface="Meiryo" charset="-128"/>
                <a:cs typeface="Meiryo" charset="-128"/>
              </a:endParaRPr>
            </a:p>
          </p:txBody>
        </p:sp>
      </p:grpSp>
      <p:sp>
        <p:nvSpPr>
          <p:cNvPr id="63" name="三角形 62"/>
          <p:cNvSpPr/>
          <p:nvPr/>
        </p:nvSpPr>
        <p:spPr>
          <a:xfrm rot="16200000">
            <a:off x="1518083" y="2629576"/>
            <a:ext cx="350409" cy="412012"/>
          </a:xfrm>
          <a:prstGeom prst="triangle">
            <a:avLst/>
          </a:prstGeom>
          <a:gradFill flip="none" rotWithShape="1">
            <a:gsLst>
              <a:gs pos="0">
                <a:schemeClr val="accent5"/>
              </a:gs>
              <a:gs pos="85000">
                <a:srgbClr val="33ACBD">
                  <a:tint val="44500"/>
                  <a:satMod val="160000"/>
                </a:srgbClr>
              </a:gs>
              <a:gs pos="100000">
                <a:srgbClr val="33ACBD">
                  <a:tint val="23500"/>
                  <a:satMod val="160000"/>
                </a:srgbClr>
              </a:gs>
            </a:gsLst>
            <a:lin ang="5400000" scaled="0"/>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64" name="図形グループ 63"/>
          <p:cNvGrpSpPr/>
          <p:nvPr/>
        </p:nvGrpSpPr>
        <p:grpSpPr>
          <a:xfrm>
            <a:off x="1782008" y="2637704"/>
            <a:ext cx="402232" cy="402232"/>
            <a:chOff x="1727931" y="1364625"/>
            <a:chExt cx="402232" cy="402232"/>
          </a:xfrm>
        </p:grpSpPr>
        <p:pic>
          <p:nvPicPr>
            <p:cNvPr id="65" name="図 6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27931" y="1364625"/>
              <a:ext cx="402232" cy="402232"/>
            </a:xfrm>
            <a:prstGeom prst="rect">
              <a:avLst/>
            </a:prstGeom>
          </p:spPr>
        </p:pic>
        <p:sp>
          <p:nvSpPr>
            <p:cNvPr id="66" name="テキスト ボックス 65"/>
            <p:cNvSpPr txBox="1"/>
            <p:nvPr/>
          </p:nvSpPr>
          <p:spPr>
            <a:xfrm>
              <a:off x="1738623" y="1380042"/>
              <a:ext cx="377026" cy="215444"/>
            </a:xfrm>
            <a:prstGeom prst="rect">
              <a:avLst/>
            </a:prstGeom>
            <a:noFill/>
          </p:spPr>
          <p:txBody>
            <a:bodyPr wrap="none" rtlCol="0">
              <a:spAutoFit/>
            </a:bodyPr>
            <a:lstStyle/>
            <a:p>
              <a:pPr algn="ctr"/>
              <a:r>
                <a:rPr kumimoji="1" lang="en-US" altLang="ja-JP" sz="800">
                  <a:solidFill>
                    <a:schemeClr val="bg1"/>
                  </a:solidFill>
                  <a:latin typeface="Meiryo" charset="-128"/>
                  <a:ea typeface="Meiryo" charset="-128"/>
                  <a:cs typeface="Meiryo" charset="-128"/>
                </a:rPr>
                <a:t>SIM</a:t>
              </a:r>
              <a:endParaRPr kumimoji="1" lang="ja-JP" altLang="en-US" sz="800" dirty="0">
                <a:solidFill>
                  <a:schemeClr val="bg1"/>
                </a:solidFill>
                <a:latin typeface="Meiryo" charset="-128"/>
                <a:ea typeface="Meiryo" charset="-128"/>
                <a:cs typeface="Meiryo" charset="-128"/>
              </a:endParaRPr>
            </a:p>
          </p:txBody>
        </p:sp>
      </p:grpSp>
      <p:grpSp>
        <p:nvGrpSpPr>
          <p:cNvPr id="67" name="図形グループ 66"/>
          <p:cNvGrpSpPr/>
          <p:nvPr/>
        </p:nvGrpSpPr>
        <p:grpSpPr>
          <a:xfrm>
            <a:off x="1800988" y="3949575"/>
            <a:ext cx="402232" cy="402232"/>
            <a:chOff x="1727931" y="1364625"/>
            <a:chExt cx="402232" cy="402232"/>
          </a:xfrm>
        </p:grpSpPr>
        <p:pic>
          <p:nvPicPr>
            <p:cNvPr id="68" name="図 6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27931" y="1364625"/>
              <a:ext cx="402232" cy="402232"/>
            </a:xfrm>
            <a:prstGeom prst="rect">
              <a:avLst/>
            </a:prstGeom>
          </p:spPr>
        </p:pic>
        <p:sp>
          <p:nvSpPr>
            <p:cNvPr id="69" name="テキスト ボックス 68"/>
            <p:cNvSpPr txBox="1"/>
            <p:nvPr/>
          </p:nvSpPr>
          <p:spPr>
            <a:xfrm>
              <a:off x="1738623" y="1380042"/>
              <a:ext cx="377026" cy="215444"/>
            </a:xfrm>
            <a:prstGeom prst="rect">
              <a:avLst/>
            </a:prstGeom>
            <a:noFill/>
          </p:spPr>
          <p:txBody>
            <a:bodyPr wrap="none" rtlCol="0">
              <a:spAutoFit/>
            </a:bodyPr>
            <a:lstStyle/>
            <a:p>
              <a:pPr algn="ctr"/>
              <a:r>
                <a:rPr kumimoji="1" lang="en-US" altLang="ja-JP" sz="800">
                  <a:solidFill>
                    <a:schemeClr val="bg1"/>
                  </a:solidFill>
                  <a:latin typeface="Meiryo" charset="-128"/>
                  <a:ea typeface="Meiryo" charset="-128"/>
                  <a:cs typeface="Meiryo" charset="-128"/>
                </a:rPr>
                <a:t>SIM</a:t>
              </a:r>
              <a:endParaRPr kumimoji="1" lang="ja-JP" altLang="en-US" sz="800" dirty="0">
                <a:solidFill>
                  <a:schemeClr val="bg1"/>
                </a:solidFill>
                <a:latin typeface="Meiryo" charset="-128"/>
                <a:ea typeface="Meiryo" charset="-128"/>
                <a:cs typeface="Meiryo" charset="-128"/>
              </a:endParaRPr>
            </a:p>
          </p:txBody>
        </p:sp>
      </p:grpSp>
      <p:pic>
        <p:nvPicPr>
          <p:cNvPr id="70" name="図 69"/>
          <p:cNvPicPr>
            <a:picLocks noChangeAspect="1"/>
          </p:cNvPicPr>
          <p:nvPr/>
        </p:nvPicPr>
        <p:blipFill>
          <a:blip r:embed="rId6"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rot="5400000">
            <a:off x="1360791" y="3597410"/>
            <a:ext cx="231535" cy="211105"/>
          </a:xfrm>
          <a:prstGeom prst="rect">
            <a:avLst/>
          </a:prstGeom>
          <a:ln>
            <a:noFill/>
          </a:ln>
          <a:effectLst>
            <a:outerShdw blurRad="50800" dist="38100" dir="2700000" algn="tl" rotWithShape="0">
              <a:prstClr val="black">
                <a:alpha val="40000"/>
              </a:prstClr>
            </a:outerShdw>
          </a:effectLst>
        </p:spPr>
      </p:pic>
      <p:pic>
        <p:nvPicPr>
          <p:cNvPr id="71" name="図 70"/>
          <p:cNvPicPr>
            <a:picLocks noChangeAspect="1"/>
          </p:cNvPicPr>
          <p:nvPr/>
        </p:nvPicPr>
        <p:blipFill>
          <a:blip r:embed="rId6"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rot="5400000">
            <a:off x="1362461" y="3874022"/>
            <a:ext cx="231535" cy="211105"/>
          </a:xfrm>
          <a:prstGeom prst="rect">
            <a:avLst/>
          </a:prstGeom>
          <a:ln>
            <a:noFill/>
          </a:ln>
          <a:effectLst>
            <a:outerShdw blurRad="50800" dist="38100" dir="2700000" algn="tl" rotWithShape="0">
              <a:prstClr val="black">
                <a:alpha val="40000"/>
              </a:prstClr>
            </a:outerShdw>
          </a:effectLst>
        </p:spPr>
      </p:pic>
      <p:pic>
        <p:nvPicPr>
          <p:cNvPr id="72" name="図 71"/>
          <p:cNvPicPr>
            <a:picLocks noChangeAspect="1"/>
          </p:cNvPicPr>
          <p:nvPr/>
        </p:nvPicPr>
        <p:blipFill>
          <a:blip r:embed="rId6"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rot="5400000">
            <a:off x="1371483" y="4142941"/>
            <a:ext cx="231535" cy="211105"/>
          </a:xfrm>
          <a:prstGeom prst="rect">
            <a:avLst/>
          </a:prstGeom>
          <a:ln>
            <a:noFill/>
          </a:ln>
          <a:effectLst>
            <a:outerShdw blurRad="50800" dist="38100" dir="2700000" algn="tl" rotWithShape="0">
              <a:prstClr val="black">
                <a:alpha val="40000"/>
              </a:prstClr>
            </a:outerShdw>
          </a:effectLst>
        </p:spPr>
      </p:pic>
      <p:pic>
        <p:nvPicPr>
          <p:cNvPr id="74" name="図 7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766822" y="3216420"/>
            <a:ext cx="1475062" cy="1475062"/>
          </a:xfrm>
          <a:prstGeom prst="rect">
            <a:avLst/>
          </a:prstGeom>
        </p:spPr>
      </p:pic>
      <p:pic>
        <p:nvPicPr>
          <p:cNvPr id="75" name="図 74"/>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578617" y="1448482"/>
            <a:ext cx="660301" cy="660301"/>
          </a:xfrm>
          <a:prstGeom prst="rect">
            <a:avLst/>
          </a:prstGeom>
          <a:effectLst>
            <a:outerShdw blurRad="50800" dist="38100" dir="2700000" algn="tl" rotWithShape="0">
              <a:prstClr val="black">
                <a:alpha val="40000"/>
              </a:prstClr>
            </a:outerShdw>
          </a:effectLst>
        </p:spPr>
      </p:pic>
      <p:pic>
        <p:nvPicPr>
          <p:cNvPr id="77" name="図 76"/>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578617" y="2490099"/>
            <a:ext cx="660301" cy="660301"/>
          </a:xfrm>
          <a:prstGeom prst="rect">
            <a:avLst/>
          </a:prstGeom>
          <a:effectLst>
            <a:outerShdw blurRad="50800" dist="38100" dir="2700000" algn="tl" rotWithShape="0">
              <a:prstClr val="black">
                <a:alpha val="40000"/>
              </a:prstClr>
            </a:outerShdw>
          </a:effectLst>
        </p:spPr>
      </p:pic>
      <p:sp>
        <p:nvSpPr>
          <p:cNvPr id="79" name="角丸四角形 78"/>
          <p:cNvSpPr/>
          <p:nvPr/>
        </p:nvSpPr>
        <p:spPr>
          <a:xfrm>
            <a:off x="2410399" y="1384655"/>
            <a:ext cx="4338744" cy="851574"/>
          </a:xfrm>
          <a:prstGeom prst="round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b="1" dirty="0">
                <a:solidFill>
                  <a:srgbClr val="FFFFFF"/>
                </a:solidFill>
                <a:latin typeface="Meiryo" charset="-128"/>
                <a:ea typeface="Meiryo" charset="-128"/>
                <a:cs typeface="Meiryo" charset="-128"/>
              </a:rPr>
              <a:t>閉域網</a:t>
            </a:r>
          </a:p>
        </p:txBody>
      </p:sp>
      <p:sp>
        <p:nvSpPr>
          <p:cNvPr id="80" name="角丸四角形 79"/>
          <p:cNvSpPr/>
          <p:nvPr/>
        </p:nvSpPr>
        <p:spPr>
          <a:xfrm>
            <a:off x="2410399" y="2451896"/>
            <a:ext cx="4338744" cy="851574"/>
          </a:xfrm>
          <a:prstGeom prst="round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b="1" dirty="0">
                <a:solidFill>
                  <a:srgbClr val="FFFFFF"/>
                </a:solidFill>
                <a:latin typeface="Meiryo" charset="-128"/>
                <a:ea typeface="Meiryo" charset="-128"/>
                <a:cs typeface="Meiryo" charset="-128"/>
              </a:rPr>
              <a:t>閉域網</a:t>
            </a:r>
          </a:p>
        </p:txBody>
      </p:sp>
      <p:sp>
        <p:nvSpPr>
          <p:cNvPr id="81" name="角丸四角形 80"/>
          <p:cNvSpPr/>
          <p:nvPr/>
        </p:nvSpPr>
        <p:spPr>
          <a:xfrm>
            <a:off x="2420427" y="3519137"/>
            <a:ext cx="4338744" cy="851574"/>
          </a:xfrm>
          <a:prstGeom prst="round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b="1" dirty="0">
                <a:solidFill>
                  <a:srgbClr val="FFFFFF"/>
                </a:solidFill>
                <a:latin typeface="Meiryo" charset="-128"/>
                <a:ea typeface="Meiryo" charset="-128"/>
                <a:cs typeface="Meiryo" charset="-128"/>
              </a:rPr>
              <a:t>閉域網</a:t>
            </a:r>
          </a:p>
        </p:txBody>
      </p:sp>
      <p:sp>
        <p:nvSpPr>
          <p:cNvPr id="82" name="左右矢印 81"/>
          <p:cNvSpPr/>
          <p:nvPr/>
        </p:nvSpPr>
        <p:spPr>
          <a:xfrm>
            <a:off x="2133877" y="1633412"/>
            <a:ext cx="532326" cy="363360"/>
          </a:xfrm>
          <a:prstGeom prst="lef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左右矢印 82"/>
          <p:cNvSpPr/>
          <p:nvPr/>
        </p:nvSpPr>
        <p:spPr>
          <a:xfrm>
            <a:off x="2141528" y="2697047"/>
            <a:ext cx="532326" cy="363360"/>
          </a:xfrm>
          <a:prstGeom prst="lef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左右矢印 83"/>
          <p:cNvSpPr/>
          <p:nvPr/>
        </p:nvSpPr>
        <p:spPr>
          <a:xfrm>
            <a:off x="2133877" y="3805197"/>
            <a:ext cx="532326" cy="363360"/>
          </a:xfrm>
          <a:prstGeom prst="lef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左右矢印 84"/>
          <p:cNvSpPr/>
          <p:nvPr/>
        </p:nvSpPr>
        <p:spPr>
          <a:xfrm>
            <a:off x="6493008" y="1616389"/>
            <a:ext cx="532326" cy="363360"/>
          </a:xfrm>
          <a:prstGeom prst="lef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左右矢印 85"/>
          <p:cNvSpPr/>
          <p:nvPr/>
        </p:nvSpPr>
        <p:spPr>
          <a:xfrm>
            <a:off x="6500659" y="2680024"/>
            <a:ext cx="532326" cy="363360"/>
          </a:xfrm>
          <a:prstGeom prst="lef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左右矢印 86"/>
          <p:cNvSpPr/>
          <p:nvPr/>
        </p:nvSpPr>
        <p:spPr>
          <a:xfrm>
            <a:off x="6493008" y="3788174"/>
            <a:ext cx="532326" cy="363360"/>
          </a:xfrm>
          <a:prstGeom prst="lef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正方形/長方形 87"/>
          <p:cNvSpPr/>
          <p:nvPr/>
        </p:nvSpPr>
        <p:spPr>
          <a:xfrm>
            <a:off x="7124229" y="1715082"/>
            <a:ext cx="420853" cy="204806"/>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89" name="図 88" descr="radio-45967_640.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74458" y="1358635"/>
            <a:ext cx="318575" cy="356447"/>
          </a:xfrm>
          <a:prstGeom prst="rect">
            <a:avLst/>
          </a:prstGeom>
        </p:spPr>
      </p:pic>
      <p:grpSp>
        <p:nvGrpSpPr>
          <p:cNvPr id="90" name="図形グループ 89"/>
          <p:cNvGrpSpPr/>
          <p:nvPr/>
        </p:nvGrpSpPr>
        <p:grpSpPr>
          <a:xfrm>
            <a:off x="7265935" y="1778633"/>
            <a:ext cx="402232" cy="402232"/>
            <a:chOff x="1727931" y="1364625"/>
            <a:chExt cx="402232" cy="402232"/>
          </a:xfrm>
        </p:grpSpPr>
        <p:pic>
          <p:nvPicPr>
            <p:cNvPr id="91" name="図 9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27931" y="1364625"/>
              <a:ext cx="402232" cy="402232"/>
            </a:xfrm>
            <a:prstGeom prst="rect">
              <a:avLst/>
            </a:prstGeom>
          </p:spPr>
        </p:pic>
        <p:sp>
          <p:nvSpPr>
            <p:cNvPr id="92" name="テキスト ボックス 91"/>
            <p:cNvSpPr txBox="1"/>
            <p:nvPr/>
          </p:nvSpPr>
          <p:spPr>
            <a:xfrm>
              <a:off x="1738623" y="1380042"/>
              <a:ext cx="377026" cy="215444"/>
            </a:xfrm>
            <a:prstGeom prst="rect">
              <a:avLst/>
            </a:prstGeom>
            <a:noFill/>
          </p:spPr>
          <p:txBody>
            <a:bodyPr wrap="none" rtlCol="0">
              <a:spAutoFit/>
            </a:bodyPr>
            <a:lstStyle/>
            <a:p>
              <a:pPr algn="ctr"/>
              <a:r>
                <a:rPr kumimoji="1" lang="en-US" altLang="ja-JP" sz="800">
                  <a:solidFill>
                    <a:schemeClr val="bg1"/>
                  </a:solidFill>
                  <a:latin typeface="Meiryo" charset="-128"/>
                  <a:ea typeface="Meiryo" charset="-128"/>
                  <a:cs typeface="Meiryo" charset="-128"/>
                </a:rPr>
                <a:t>SIM</a:t>
              </a:r>
              <a:endParaRPr kumimoji="1" lang="ja-JP" altLang="en-US" sz="800" dirty="0">
                <a:solidFill>
                  <a:schemeClr val="bg1"/>
                </a:solidFill>
                <a:latin typeface="Meiryo" charset="-128"/>
                <a:ea typeface="Meiryo" charset="-128"/>
                <a:cs typeface="Meiryo" charset="-128"/>
              </a:endParaRPr>
            </a:p>
          </p:txBody>
        </p:sp>
      </p:grpSp>
      <p:sp>
        <p:nvSpPr>
          <p:cNvPr id="93" name="正方形/長方形 92"/>
          <p:cNvSpPr/>
          <p:nvPr/>
        </p:nvSpPr>
        <p:spPr>
          <a:xfrm>
            <a:off x="7124229" y="2767773"/>
            <a:ext cx="420853" cy="204806"/>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94" name="図 93" descr="radio-45967_640.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74458" y="2411326"/>
            <a:ext cx="318575" cy="356447"/>
          </a:xfrm>
          <a:prstGeom prst="rect">
            <a:avLst/>
          </a:prstGeom>
        </p:spPr>
      </p:pic>
      <p:grpSp>
        <p:nvGrpSpPr>
          <p:cNvPr id="95" name="図形グループ 94"/>
          <p:cNvGrpSpPr/>
          <p:nvPr/>
        </p:nvGrpSpPr>
        <p:grpSpPr>
          <a:xfrm>
            <a:off x="7265935" y="2831324"/>
            <a:ext cx="402232" cy="402232"/>
            <a:chOff x="1727931" y="1364625"/>
            <a:chExt cx="402232" cy="402232"/>
          </a:xfrm>
        </p:grpSpPr>
        <p:pic>
          <p:nvPicPr>
            <p:cNvPr id="96" name="図 9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27931" y="1364625"/>
              <a:ext cx="402232" cy="402232"/>
            </a:xfrm>
            <a:prstGeom prst="rect">
              <a:avLst/>
            </a:prstGeom>
          </p:spPr>
        </p:pic>
        <p:sp>
          <p:nvSpPr>
            <p:cNvPr id="97" name="テキスト ボックス 96"/>
            <p:cNvSpPr txBox="1"/>
            <p:nvPr/>
          </p:nvSpPr>
          <p:spPr>
            <a:xfrm>
              <a:off x="1738623" y="1380042"/>
              <a:ext cx="377026" cy="215444"/>
            </a:xfrm>
            <a:prstGeom prst="rect">
              <a:avLst/>
            </a:prstGeom>
            <a:noFill/>
          </p:spPr>
          <p:txBody>
            <a:bodyPr wrap="none" rtlCol="0">
              <a:spAutoFit/>
            </a:bodyPr>
            <a:lstStyle/>
            <a:p>
              <a:pPr algn="ctr"/>
              <a:r>
                <a:rPr kumimoji="1" lang="en-US" altLang="ja-JP" sz="800">
                  <a:solidFill>
                    <a:schemeClr val="bg1"/>
                  </a:solidFill>
                  <a:latin typeface="Meiryo" charset="-128"/>
                  <a:ea typeface="Meiryo" charset="-128"/>
                  <a:cs typeface="Meiryo" charset="-128"/>
                </a:rPr>
                <a:t>SIM</a:t>
              </a:r>
              <a:endParaRPr kumimoji="1" lang="ja-JP" altLang="en-US" sz="800" dirty="0">
                <a:solidFill>
                  <a:schemeClr val="bg1"/>
                </a:solidFill>
                <a:latin typeface="Meiryo" charset="-128"/>
                <a:ea typeface="Meiryo" charset="-128"/>
                <a:cs typeface="Meiryo" charset="-128"/>
              </a:endParaRPr>
            </a:p>
          </p:txBody>
        </p:sp>
      </p:grpSp>
      <p:sp>
        <p:nvSpPr>
          <p:cNvPr id="98" name="正方形/長方形 97"/>
          <p:cNvSpPr/>
          <p:nvPr/>
        </p:nvSpPr>
        <p:spPr>
          <a:xfrm>
            <a:off x="988043" y="6304779"/>
            <a:ext cx="7167914" cy="338554"/>
          </a:xfrm>
          <a:prstGeom prst="rect">
            <a:avLst/>
          </a:prstGeom>
        </p:spPr>
        <p:txBody>
          <a:bodyPr wrap="square">
            <a:spAutoFit/>
          </a:bodyPr>
          <a:lstStyle/>
          <a:p>
            <a:r>
              <a:rPr lang="en-US" altLang="ja-JP" sz="800" dirty="0">
                <a:solidFill>
                  <a:schemeClr val="tx1">
                    <a:lumMod val="65000"/>
                    <a:lumOff val="35000"/>
                  </a:schemeClr>
                </a:solidFill>
                <a:latin typeface="Meiryo" charset="-128"/>
                <a:ea typeface="Meiryo" charset="-128"/>
                <a:cs typeface="Meiryo" charset="-128"/>
              </a:rPr>
              <a:t>SIM(subscriber identity module</a:t>
            </a:r>
            <a:r>
              <a:rPr lang="ja-JP" altLang="en-US" sz="800" dirty="0">
                <a:solidFill>
                  <a:schemeClr val="tx1">
                    <a:lumMod val="65000"/>
                    <a:lumOff val="35000"/>
                  </a:schemeClr>
                </a:solidFill>
                <a:latin typeface="Meiryo" charset="-128"/>
                <a:ea typeface="Meiryo" charset="-128"/>
                <a:cs typeface="Meiryo" charset="-128"/>
              </a:rPr>
              <a:t>もしくは</a:t>
            </a:r>
            <a:r>
              <a:rPr lang="en-US" altLang="ja-JP" sz="800" dirty="0">
                <a:solidFill>
                  <a:schemeClr val="tx1">
                    <a:lumMod val="65000"/>
                    <a:lumOff val="35000"/>
                  </a:schemeClr>
                </a:solidFill>
                <a:latin typeface="Meiryo" charset="-128"/>
                <a:ea typeface="Meiryo" charset="-128"/>
                <a:cs typeface="Meiryo" charset="-128"/>
              </a:rPr>
              <a:t>subscriber identification module/</a:t>
            </a:r>
            <a:r>
              <a:rPr lang="ja-JP" altLang="en-US" sz="800" dirty="0">
                <a:solidFill>
                  <a:schemeClr val="tx1">
                    <a:lumMod val="65000"/>
                    <a:lumOff val="35000"/>
                  </a:schemeClr>
                </a:solidFill>
                <a:latin typeface="Meiryo" charset="-128"/>
                <a:ea typeface="Meiryo" charset="-128"/>
                <a:cs typeface="Meiryo" charset="-128"/>
              </a:rPr>
              <a:t>SIMカード</a:t>
            </a:r>
            <a:r>
              <a:rPr lang="en-US" altLang="ja-JP" sz="800" dirty="0">
                <a:solidFill>
                  <a:schemeClr val="tx1">
                    <a:lumMod val="65000"/>
                    <a:lumOff val="35000"/>
                  </a:schemeClr>
                </a:solidFill>
                <a:latin typeface="Meiryo" charset="-128"/>
                <a:ea typeface="Meiryo" charset="-128"/>
                <a:cs typeface="Meiryo" charset="-128"/>
              </a:rPr>
              <a:t>)</a:t>
            </a:r>
            <a:r>
              <a:rPr lang="ja-JP" altLang="en-US" sz="800" dirty="0">
                <a:solidFill>
                  <a:schemeClr val="tx1">
                    <a:lumMod val="65000"/>
                    <a:lumOff val="35000"/>
                  </a:schemeClr>
                </a:solidFill>
                <a:latin typeface="Meiryo" charset="-128"/>
                <a:ea typeface="Meiryo" charset="-128"/>
                <a:cs typeface="Meiryo" charset="-128"/>
              </a:rPr>
              <a:t>とは、電話番号を特定するための固有のID番号が記録された、携帯やスマートフォンが通信するために必要なICカードのこと。</a:t>
            </a:r>
          </a:p>
        </p:txBody>
      </p:sp>
    </p:spTree>
    <p:extLst>
      <p:ext uri="{BB962C8B-B14F-4D97-AF65-F5344CB8AC3E}">
        <p14:creationId xmlns:p14="http://schemas.microsoft.com/office/powerpoint/2010/main" val="11729401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自律走行できる自動車</a:t>
            </a:r>
          </a:p>
        </p:txBody>
      </p:sp>
      <p:sp>
        <p:nvSpPr>
          <p:cNvPr id="3" name="スライド番号プレースホルダー 2"/>
          <p:cNvSpPr>
            <a:spLocks noGrp="1"/>
          </p:cNvSpPr>
          <p:nvPr>
            <p:ph type="sldNum" sz="quarter" idx="12"/>
          </p:nvPr>
        </p:nvSpPr>
        <p:spPr>
          <a:xfrm>
            <a:off x="6946206" y="6653941"/>
            <a:ext cx="2133600" cy="217800"/>
          </a:xfrm>
        </p:spPr>
        <p:txBody>
          <a:bodyPr/>
          <a:lstStyle/>
          <a:p>
            <a:fld id="{8FF8CC5D-A65D-5946-99B5-645367A967AD}" type="slidenum">
              <a:rPr kumimoji="1" lang="ja-JP" altLang="en-US" smtClean="0"/>
              <a:t>45</a:t>
            </a:fld>
            <a:endParaRPr kumimoji="1" lang="ja-JP" altLang="en-US"/>
          </a:p>
        </p:txBody>
      </p:sp>
      <p:sp>
        <p:nvSpPr>
          <p:cNvPr id="5" name="正方形/長方形 4"/>
          <p:cNvSpPr/>
          <p:nvPr/>
        </p:nvSpPr>
        <p:spPr>
          <a:xfrm>
            <a:off x="715463" y="891233"/>
            <a:ext cx="7713069" cy="109793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715460" y="1989167"/>
            <a:ext cx="7713069" cy="1097934"/>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715465" y="3103451"/>
            <a:ext cx="7713069" cy="1097934"/>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715465" y="4196195"/>
            <a:ext cx="7713069" cy="109793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5" name="図形グループ 14"/>
          <p:cNvGrpSpPr/>
          <p:nvPr/>
        </p:nvGrpSpPr>
        <p:grpSpPr>
          <a:xfrm>
            <a:off x="6407768" y="3300815"/>
            <a:ext cx="161848" cy="329462"/>
            <a:chOff x="1946324" y="4125162"/>
            <a:chExt cx="969964" cy="2007872"/>
          </a:xfrm>
        </p:grpSpPr>
        <p:sp>
          <p:nvSpPr>
            <p:cNvPr id="17" name="円/楕円 1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フローチャート: 論理積ゲート 1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0" name="図形グループ 19"/>
          <p:cNvGrpSpPr/>
          <p:nvPr/>
        </p:nvGrpSpPr>
        <p:grpSpPr>
          <a:xfrm>
            <a:off x="6696098" y="2262554"/>
            <a:ext cx="161848" cy="329462"/>
            <a:chOff x="1946324" y="4125162"/>
            <a:chExt cx="969964" cy="2007872"/>
          </a:xfrm>
        </p:grpSpPr>
        <p:sp>
          <p:nvSpPr>
            <p:cNvPr id="22" name="円/楕円 2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フローチャート: 論理積ゲート 2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29" name="図 28"/>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337069" y="1177124"/>
            <a:ext cx="318821" cy="298266"/>
          </a:xfrm>
          <a:prstGeom prst="rect">
            <a:avLst/>
          </a:prstGeom>
          <a:effectLst>
            <a:outerShdw blurRad="50800" dist="38100" dir="2700000" algn="tl" rotWithShape="0">
              <a:prstClr val="black">
                <a:alpha val="40000"/>
              </a:prstClr>
            </a:outerShdw>
          </a:effectLst>
        </p:spPr>
      </p:pic>
      <p:pic>
        <p:nvPicPr>
          <p:cNvPr id="26" name="図 25" descr="imgres.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25939" y="1041817"/>
            <a:ext cx="1213086" cy="839215"/>
          </a:xfrm>
          <a:prstGeom prst="rect">
            <a:avLst/>
          </a:prstGeom>
          <a:effectLst>
            <a:outerShdw blurRad="50800" dist="38100" dir="2700000" algn="tl" rotWithShape="0">
              <a:prstClr val="black">
                <a:alpha val="40000"/>
              </a:prstClr>
            </a:outerShdw>
          </a:effectLst>
        </p:spPr>
      </p:pic>
      <p:pic>
        <p:nvPicPr>
          <p:cNvPr id="30" name="図 29"/>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337069" y="2266236"/>
            <a:ext cx="318821" cy="298266"/>
          </a:xfrm>
          <a:prstGeom prst="rect">
            <a:avLst/>
          </a:prstGeom>
          <a:effectLst>
            <a:outerShdw blurRad="50800" dist="38100" dir="2700000" algn="tl" rotWithShape="0">
              <a:prstClr val="black">
                <a:alpha val="40000"/>
              </a:prstClr>
            </a:outerShdw>
          </a:effectLst>
        </p:spPr>
      </p:pic>
      <p:pic>
        <p:nvPicPr>
          <p:cNvPr id="21" name="図 20" descr="imgres.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25939" y="2144894"/>
            <a:ext cx="1213086" cy="839215"/>
          </a:xfrm>
          <a:prstGeom prst="rect">
            <a:avLst/>
          </a:prstGeom>
          <a:effectLst>
            <a:outerShdw blurRad="50800" dist="38100" dir="2700000" algn="tl" rotWithShape="0">
              <a:prstClr val="black">
                <a:alpha val="40000"/>
              </a:prstClr>
            </a:outerShdw>
          </a:effectLst>
        </p:spPr>
      </p:pic>
      <p:pic>
        <p:nvPicPr>
          <p:cNvPr id="31" name="図 30"/>
          <p:cNvPicPr>
            <a:picLocks noChangeAspect="1"/>
          </p:cNvPicPr>
          <p:nvPr/>
        </p:nvPicPr>
        <p:blipFill>
          <a:blip r:embed="rId3" cstate="print">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6593993" y="3302763"/>
            <a:ext cx="318821" cy="298266"/>
          </a:xfrm>
          <a:prstGeom prst="rect">
            <a:avLst/>
          </a:prstGeom>
          <a:effectLst>
            <a:outerShdw blurRad="50800" dist="38100" dir="2700000" algn="tl" rotWithShape="0">
              <a:prstClr val="black">
                <a:alpha val="40000"/>
              </a:prstClr>
            </a:outerShdw>
          </a:effectLst>
        </p:spPr>
      </p:pic>
      <p:sp>
        <p:nvSpPr>
          <p:cNvPr id="32" name="正方形/長方形 31"/>
          <p:cNvSpPr/>
          <p:nvPr/>
        </p:nvSpPr>
        <p:spPr>
          <a:xfrm>
            <a:off x="715461" y="5294129"/>
            <a:ext cx="7713069" cy="1097934"/>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6" name="図 15" descr="imgres.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25939" y="3189404"/>
            <a:ext cx="1213086" cy="839215"/>
          </a:xfrm>
          <a:prstGeom prst="rect">
            <a:avLst/>
          </a:prstGeom>
          <a:effectLst>
            <a:outerShdw blurRad="50800" dist="38100" dir="2700000" algn="tl" rotWithShape="0">
              <a:prstClr val="black">
                <a:alpha val="40000"/>
              </a:prstClr>
            </a:outerShdw>
          </a:effectLst>
        </p:spPr>
      </p:pic>
      <p:grpSp>
        <p:nvGrpSpPr>
          <p:cNvPr id="34" name="図形グループ 33"/>
          <p:cNvGrpSpPr/>
          <p:nvPr/>
        </p:nvGrpSpPr>
        <p:grpSpPr>
          <a:xfrm>
            <a:off x="6407768" y="4430983"/>
            <a:ext cx="161848" cy="329462"/>
            <a:chOff x="1946324" y="4125162"/>
            <a:chExt cx="969964" cy="2007872"/>
          </a:xfrm>
        </p:grpSpPr>
        <p:sp>
          <p:nvSpPr>
            <p:cNvPr id="35" name="円/楕円 3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フローチャート: 論理積ゲート 3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37" name="図 36"/>
          <p:cNvPicPr>
            <a:picLocks noChangeAspect="1"/>
          </p:cNvPicPr>
          <p:nvPr/>
        </p:nvPicPr>
        <p:blipFill>
          <a:blip r:embed="rId3" cstate="print">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6593993" y="4432931"/>
            <a:ext cx="318821" cy="298266"/>
          </a:xfrm>
          <a:prstGeom prst="rect">
            <a:avLst/>
          </a:prstGeom>
          <a:effectLst>
            <a:outerShdw blurRad="50800" dist="38100" dir="2700000" algn="tl" rotWithShape="0">
              <a:prstClr val="black">
                <a:alpha val="40000"/>
              </a:prstClr>
            </a:outerShdw>
          </a:effectLst>
        </p:spPr>
      </p:pic>
      <p:pic>
        <p:nvPicPr>
          <p:cNvPr id="38" name="図 37" descr="imgres.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25939" y="4319572"/>
            <a:ext cx="1213086" cy="839215"/>
          </a:xfrm>
          <a:prstGeom prst="rect">
            <a:avLst/>
          </a:prstGeom>
          <a:effectLst>
            <a:outerShdw blurRad="50800" dist="38100" dir="2700000" algn="tl" rotWithShape="0">
              <a:prstClr val="black">
                <a:alpha val="40000"/>
              </a:prstClr>
            </a:outerShdw>
          </a:effectLst>
        </p:spPr>
      </p:pic>
      <p:grpSp>
        <p:nvGrpSpPr>
          <p:cNvPr id="39" name="図形グループ 38"/>
          <p:cNvGrpSpPr/>
          <p:nvPr/>
        </p:nvGrpSpPr>
        <p:grpSpPr>
          <a:xfrm>
            <a:off x="6390264" y="5526866"/>
            <a:ext cx="161848" cy="329462"/>
            <a:chOff x="1946324" y="4125162"/>
            <a:chExt cx="969964" cy="2007872"/>
          </a:xfrm>
        </p:grpSpPr>
        <p:sp>
          <p:nvSpPr>
            <p:cNvPr id="40" name="円/楕円 3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フローチャート: 論理積ゲート 4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42" name="図 41" descr="imgres.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08435" y="5415455"/>
            <a:ext cx="1213086" cy="839215"/>
          </a:xfrm>
          <a:prstGeom prst="rect">
            <a:avLst/>
          </a:prstGeom>
          <a:effectLst>
            <a:outerShdw blurRad="50800" dist="38100" dir="2700000" algn="tl" rotWithShape="0">
              <a:prstClr val="black">
                <a:alpha val="40000"/>
              </a:prstClr>
            </a:outerShdw>
          </a:effectLst>
        </p:spPr>
      </p:pic>
      <p:sp>
        <p:nvSpPr>
          <p:cNvPr id="43" name="テキスト ボックス 42"/>
          <p:cNvSpPr txBox="1"/>
          <p:nvPr/>
        </p:nvSpPr>
        <p:spPr>
          <a:xfrm>
            <a:off x="715461" y="1013615"/>
            <a:ext cx="1678665" cy="461665"/>
          </a:xfrm>
          <a:prstGeom prst="rect">
            <a:avLst/>
          </a:prstGeom>
          <a:noFill/>
        </p:spPr>
        <p:txBody>
          <a:bodyPr wrap="none" rtlCol="0">
            <a:spAutoFit/>
          </a:bodyPr>
          <a:lstStyle/>
          <a:p>
            <a:r>
              <a:rPr kumimoji="1" lang="ja-JP" altLang="en-US" sz="2400" b="1" dirty="0">
                <a:solidFill>
                  <a:schemeClr val="bg1"/>
                </a:solidFill>
                <a:latin typeface="Meiryo" charset="-128"/>
                <a:ea typeface="Meiryo" charset="-128"/>
                <a:cs typeface="Meiryo" charset="-128"/>
              </a:rPr>
              <a:t>レベル</a:t>
            </a:r>
            <a:r>
              <a:rPr kumimoji="1" lang="en-US" altLang="ja-JP" sz="2400" b="1" dirty="0">
                <a:solidFill>
                  <a:schemeClr val="bg1"/>
                </a:solidFill>
                <a:latin typeface="Meiryo" charset="-128"/>
                <a:ea typeface="Meiryo" charset="-128"/>
                <a:cs typeface="Meiryo" charset="-128"/>
              </a:rPr>
              <a:t>4</a:t>
            </a:r>
            <a:r>
              <a:rPr kumimoji="1" lang="ja-JP" altLang="en-US" sz="2400" b="1" dirty="0">
                <a:solidFill>
                  <a:schemeClr val="bg1"/>
                </a:solidFill>
                <a:latin typeface="Meiryo" charset="-128"/>
                <a:ea typeface="Meiryo" charset="-128"/>
                <a:cs typeface="Meiryo" charset="-128"/>
              </a:rPr>
              <a:t>･</a:t>
            </a:r>
            <a:r>
              <a:rPr kumimoji="1" lang="en-US" altLang="ja-JP" sz="2400" b="1" dirty="0">
                <a:solidFill>
                  <a:schemeClr val="bg1"/>
                </a:solidFill>
                <a:latin typeface="Meiryo" charset="-128"/>
                <a:ea typeface="Meiryo" charset="-128"/>
                <a:cs typeface="Meiryo" charset="-128"/>
              </a:rPr>
              <a:t>5</a:t>
            </a:r>
            <a:endParaRPr kumimoji="1" lang="ja-JP" altLang="en-US" sz="2400" b="1" dirty="0">
              <a:solidFill>
                <a:schemeClr val="bg1"/>
              </a:solidFill>
              <a:latin typeface="Meiryo" charset="-128"/>
              <a:ea typeface="Meiryo" charset="-128"/>
              <a:cs typeface="Meiryo" charset="-128"/>
            </a:endParaRPr>
          </a:p>
        </p:txBody>
      </p:sp>
      <p:sp>
        <p:nvSpPr>
          <p:cNvPr id="44" name="テキスト ボックス 43"/>
          <p:cNvSpPr txBox="1"/>
          <p:nvPr/>
        </p:nvSpPr>
        <p:spPr>
          <a:xfrm>
            <a:off x="715461" y="2117866"/>
            <a:ext cx="1316386" cy="461665"/>
          </a:xfrm>
          <a:prstGeom prst="rect">
            <a:avLst/>
          </a:prstGeom>
          <a:noFill/>
        </p:spPr>
        <p:txBody>
          <a:bodyPr wrap="none" rtlCol="0">
            <a:spAutoFit/>
          </a:bodyPr>
          <a:lstStyle/>
          <a:p>
            <a:r>
              <a:rPr kumimoji="1" lang="ja-JP" altLang="en-US" sz="2400" b="1" dirty="0">
                <a:solidFill>
                  <a:schemeClr val="bg1"/>
                </a:solidFill>
                <a:latin typeface="Meiryo" charset="-128"/>
                <a:ea typeface="Meiryo" charset="-128"/>
                <a:cs typeface="Meiryo" charset="-128"/>
              </a:rPr>
              <a:t>レベル</a:t>
            </a:r>
            <a:r>
              <a:rPr kumimoji="1" lang="en-US" altLang="ja-JP" sz="2400" b="1" dirty="0">
                <a:solidFill>
                  <a:schemeClr val="bg1"/>
                </a:solidFill>
                <a:latin typeface="Meiryo" charset="-128"/>
                <a:ea typeface="Meiryo" charset="-128"/>
                <a:cs typeface="Meiryo" charset="-128"/>
              </a:rPr>
              <a:t>3</a:t>
            </a:r>
            <a:endParaRPr kumimoji="1" lang="ja-JP" altLang="en-US" sz="2400" b="1" dirty="0">
              <a:solidFill>
                <a:schemeClr val="bg1"/>
              </a:solidFill>
              <a:latin typeface="Meiryo" charset="-128"/>
              <a:ea typeface="Meiryo" charset="-128"/>
              <a:cs typeface="Meiryo" charset="-128"/>
            </a:endParaRPr>
          </a:p>
        </p:txBody>
      </p:sp>
      <p:sp>
        <p:nvSpPr>
          <p:cNvPr id="45" name="テキスト ボックス 44"/>
          <p:cNvSpPr txBox="1"/>
          <p:nvPr/>
        </p:nvSpPr>
        <p:spPr>
          <a:xfrm>
            <a:off x="715461" y="3214694"/>
            <a:ext cx="1316386" cy="461665"/>
          </a:xfrm>
          <a:prstGeom prst="rect">
            <a:avLst/>
          </a:prstGeom>
          <a:noFill/>
        </p:spPr>
        <p:txBody>
          <a:bodyPr wrap="none" rtlCol="0">
            <a:spAutoFit/>
          </a:bodyPr>
          <a:lstStyle/>
          <a:p>
            <a:r>
              <a:rPr kumimoji="1" lang="ja-JP" altLang="en-US" sz="2400" b="1" dirty="0">
                <a:solidFill>
                  <a:srgbClr val="0070C0"/>
                </a:solidFill>
                <a:latin typeface="Meiryo" charset="-128"/>
                <a:ea typeface="Meiryo" charset="-128"/>
                <a:cs typeface="Meiryo" charset="-128"/>
              </a:rPr>
              <a:t>レベル</a:t>
            </a:r>
            <a:r>
              <a:rPr lang="en-US" altLang="ja-JP" sz="2400" b="1" dirty="0">
                <a:solidFill>
                  <a:srgbClr val="0070C0"/>
                </a:solidFill>
                <a:latin typeface="Meiryo" charset="-128"/>
                <a:ea typeface="Meiryo" charset="-128"/>
                <a:cs typeface="Meiryo" charset="-128"/>
              </a:rPr>
              <a:t>2</a:t>
            </a:r>
            <a:endParaRPr kumimoji="1" lang="ja-JP" altLang="en-US" sz="2400" b="1" dirty="0">
              <a:solidFill>
                <a:srgbClr val="0070C0"/>
              </a:solidFill>
              <a:latin typeface="Meiryo" charset="-128"/>
              <a:ea typeface="Meiryo" charset="-128"/>
              <a:cs typeface="Meiryo" charset="-128"/>
            </a:endParaRPr>
          </a:p>
        </p:txBody>
      </p:sp>
      <p:sp>
        <p:nvSpPr>
          <p:cNvPr id="46" name="テキスト ボックス 45"/>
          <p:cNvSpPr txBox="1"/>
          <p:nvPr/>
        </p:nvSpPr>
        <p:spPr>
          <a:xfrm>
            <a:off x="715461" y="4348120"/>
            <a:ext cx="1316386" cy="461665"/>
          </a:xfrm>
          <a:prstGeom prst="rect">
            <a:avLst/>
          </a:prstGeom>
          <a:noFill/>
        </p:spPr>
        <p:txBody>
          <a:bodyPr wrap="none" rtlCol="0">
            <a:spAutoFit/>
          </a:bodyPr>
          <a:lstStyle/>
          <a:p>
            <a:r>
              <a:rPr kumimoji="1" lang="ja-JP" altLang="en-US" sz="2400" b="1" dirty="0">
                <a:solidFill>
                  <a:srgbClr val="00B0F0"/>
                </a:solidFill>
                <a:latin typeface="Meiryo" charset="-128"/>
                <a:ea typeface="Meiryo" charset="-128"/>
                <a:cs typeface="Meiryo" charset="-128"/>
              </a:rPr>
              <a:t>レベル</a:t>
            </a:r>
            <a:r>
              <a:rPr kumimoji="1" lang="en-US" altLang="ja-JP" sz="2400" b="1" dirty="0">
                <a:solidFill>
                  <a:srgbClr val="00B0F0"/>
                </a:solidFill>
                <a:latin typeface="Meiryo" charset="-128"/>
                <a:ea typeface="Meiryo" charset="-128"/>
                <a:cs typeface="Meiryo" charset="-128"/>
              </a:rPr>
              <a:t>1</a:t>
            </a:r>
            <a:endParaRPr kumimoji="1" lang="ja-JP" altLang="en-US" sz="2400" b="1" dirty="0">
              <a:solidFill>
                <a:srgbClr val="00B0F0"/>
              </a:solidFill>
              <a:latin typeface="Meiryo" charset="-128"/>
              <a:ea typeface="Meiryo" charset="-128"/>
              <a:cs typeface="Meiryo" charset="-128"/>
            </a:endParaRPr>
          </a:p>
        </p:txBody>
      </p:sp>
      <p:sp>
        <p:nvSpPr>
          <p:cNvPr id="47" name="テキスト ボックス 46"/>
          <p:cNvSpPr txBox="1"/>
          <p:nvPr/>
        </p:nvSpPr>
        <p:spPr>
          <a:xfrm>
            <a:off x="715461" y="5487615"/>
            <a:ext cx="1316386" cy="461665"/>
          </a:xfrm>
          <a:prstGeom prst="rect">
            <a:avLst/>
          </a:prstGeom>
          <a:noFill/>
        </p:spPr>
        <p:txBody>
          <a:bodyPr wrap="none" rtlCol="0">
            <a:spAutoFit/>
          </a:bodyPr>
          <a:lstStyle/>
          <a:p>
            <a:r>
              <a:rPr kumimoji="1" lang="ja-JP" altLang="en-US" sz="2400" b="1" dirty="0">
                <a:solidFill>
                  <a:schemeClr val="tx1">
                    <a:lumMod val="50000"/>
                    <a:lumOff val="50000"/>
                  </a:schemeClr>
                </a:solidFill>
                <a:latin typeface="Meiryo" charset="-128"/>
                <a:ea typeface="Meiryo" charset="-128"/>
                <a:cs typeface="Meiryo" charset="-128"/>
              </a:rPr>
              <a:t>レベル</a:t>
            </a:r>
            <a:r>
              <a:rPr kumimoji="1" lang="en-US" altLang="ja-JP" sz="2400" b="1" dirty="0">
                <a:solidFill>
                  <a:schemeClr val="tx1">
                    <a:lumMod val="50000"/>
                    <a:lumOff val="50000"/>
                  </a:schemeClr>
                </a:solidFill>
                <a:latin typeface="Meiryo" charset="-128"/>
                <a:ea typeface="Meiryo" charset="-128"/>
                <a:cs typeface="Meiryo" charset="-128"/>
              </a:rPr>
              <a:t>0</a:t>
            </a:r>
            <a:endParaRPr kumimoji="1" lang="ja-JP" altLang="en-US" sz="2400" b="1" dirty="0">
              <a:solidFill>
                <a:schemeClr val="tx1">
                  <a:lumMod val="50000"/>
                  <a:lumOff val="50000"/>
                </a:schemeClr>
              </a:solidFill>
              <a:latin typeface="Meiryo" charset="-128"/>
              <a:ea typeface="Meiryo" charset="-128"/>
              <a:cs typeface="Meiryo" charset="-128"/>
            </a:endParaRPr>
          </a:p>
        </p:txBody>
      </p:sp>
      <p:sp>
        <p:nvSpPr>
          <p:cNvPr id="48" name="テキスト ボックス 47"/>
          <p:cNvSpPr txBox="1"/>
          <p:nvPr/>
        </p:nvSpPr>
        <p:spPr>
          <a:xfrm>
            <a:off x="735778" y="1496969"/>
            <a:ext cx="1723549" cy="400110"/>
          </a:xfrm>
          <a:prstGeom prst="rect">
            <a:avLst/>
          </a:prstGeom>
          <a:noFill/>
        </p:spPr>
        <p:txBody>
          <a:bodyPr wrap="none" rtlCol="0">
            <a:spAutoFit/>
          </a:bodyPr>
          <a:lstStyle/>
          <a:p>
            <a:r>
              <a:rPr kumimoji="1" lang="ja-JP" altLang="en-US" sz="2000" b="1">
                <a:solidFill>
                  <a:schemeClr val="bg1"/>
                </a:solidFill>
                <a:latin typeface="Meiryo" charset="-128"/>
                <a:ea typeface="Meiryo" charset="-128"/>
                <a:cs typeface="Meiryo" charset="-128"/>
              </a:rPr>
              <a:t>完全自動走行</a:t>
            </a:r>
            <a:endParaRPr kumimoji="1" lang="ja-JP" altLang="en-US" sz="2000" b="1" dirty="0">
              <a:solidFill>
                <a:schemeClr val="bg1"/>
              </a:solidFill>
              <a:latin typeface="Meiryo" charset="-128"/>
              <a:ea typeface="Meiryo" charset="-128"/>
              <a:cs typeface="Meiryo" charset="-128"/>
            </a:endParaRPr>
          </a:p>
        </p:txBody>
      </p:sp>
      <p:sp>
        <p:nvSpPr>
          <p:cNvPr id="49" name="テキスト ボックス 48"/>
          <p:cNvSpPr txBox="1"/>
          <p:nvPr/>
        </p:nvSpPr>
        <p:spPr>
          <a:xfrm>
            <a:off x="715461" y="2595790"/>
            <a:ext cx="1467068" cy="400110"/>
          </a:xfrm>
          <a:prstGeom prst="rect">
            <a:avLst/>
          </a:prstGeom>
          <a:noFill/>
        </p:spPr>
        <p:txBody>
          <a:bodyPr wrap="none" rtlCol="0">
            <a:spAutoFit/>
          </a:bodyPr>
          <a:lstStyle/>
          <a:p>
            <a:r>
              <a:rPr lang="ja-JP" altLang="en-US" sz="2000" b="1">
                <a:solidFill>
                  <a:schemeClr val="bg1"/>
                </a:solidFill>
                <a:latin typeface="Meiryo" charset="-128"/>
                <a:ea typeface="Meiryo" charset="-128"/>
                <a:cs typeface="Meiryo" charset="-128"/>
              </a:rPr>
              <a:t>準</a:t>
            </a:r>
            <a:r>
              <a:rPr kumimoji="1" lang="ja-JP" altLang="en-US" sz="2000" b="1">
                <a:solidFill>
                  <a:schemeClr val="bg1"/>
                </a:solidFill>
                <a:latin typeface="Meiryo" charset="-128"/>
                <a:ea typeface="Meiryo" charset="-128"/>
                <a:cs typeface="Meiryo" charset="-128"/>
              </a:rPr>
              <a:t>自動</a:t>
            </a:r>
            <a:r>
              <a:rPr kumimoji="1" lang="ja-JP" altLang="en-US" sz="2000" b="1" dirty="0">
                <a:solidFill>
                  <a:schemeClr val="bg1"/>
                </a:solidFill>
                <a:latin typeface="Meiryo" charset="-128"/>
                <a:ea typeface="Meiryo" charset="-128"/>
                <a:cs typeface="Meiryo" charset="-128"/>
              </a:rPr>
              <a:t>走行</a:t>
            </a:r>
          </a:p>
        </p:txBody>
      </p:sp>
      <p:sp>
        <p:nvSpPr>
          <p:cNvPr id="50" name="テキスト ボックス 49"/>
          <p:cNvSpPr txBox="1"/>
          <p:nvPr/>
        </p:nvSpPr>
        <p:spPr>
          <a:xfrm>
            <a:off x="741116" y="3696038"/>
            <a:ext cx="1467068" cy="400110"/>
          </a:xfrm>
          <a:prstGeom prst="rect">
            <a:avLst/>
          </a:prstGeom>
          <a:noFill/>
        </p:spPr>
        <p:txBody>
          <a:bodyPr wrap="none" rtlCol="0">
            <a:spAutoFit/>
          </a:bodyPr>
          <a:lstStyle/>
          <a:p>
            <a:r>
              <a:rPr lang="ja-JP" altLang="en-US" sz="2000" b="1" dirty="0">
                <a:solidFill>
                  <a:srgbClr val="0070C0"/>
                </a:solidFill>
                <a:latin typeface="Meiryo" charset="-128"/>
                <a:ea typeface="Meiryo" charset="-128"/>
                <a:cs typeface="Meiryo" charset="-128"/>
              </a:rPr>
              <a:t>準</a:t>
            </a:r>
            <a:r>
              <a:rPr kumimoji="1" lang="ja-JP" altLang="en-US" sz="2000" b="1" dirty="0">
                <a:solidFill>
                  <a:srgbClr val="0070C0"/>
                </a:solidFill>
                <a:latin typeface="Meiryo" charset="-128"/>
                <a:ea typeface="Meiryo" charset="-128"/>
                <a:cs typeface="Meiryo" charset="-128"/>
              </a:rPr>
              <a:t>自動走行</a:t>
            </a:r>
          </a:p>
        </p:txBody>
      </p:sp>
      <p:sp>
        <p:nvSpPr>
          <p:cNvPr id="51" name="テキスト ボックス 50"/>
          <p:cNvSpPr txBox="1"/>
          <p:nvPr/>
        </p:nvSpPr>
        <p:spPr>
          <a:xfrm>
            <a:off x="735778" y="4828368"/>
            <a:ext cx="1723549" cy="400110"/>
          </a:xfrm>
          <a:prstGeom prst="rect">
            <a:avLst/>
          </a:prstGeom>
          <a:noFill/>
        </p:spPr>
        <p:txBody>
          <a:bodyPr wrap="none" rtlCol="0">
            <a:spAutoFit/>
          </a:bodyPr>
          <a:lstStyle/>
          <a:p>
            <a:r>
              <a:rPr lang="ja-JP" altLang="en-US" sz="2000" b="1">
                <a:solidFill>
                  <a:srgbClr val="00B0F0"/>
                </a:solidFill>
                <a:latin typeface="Meiryo" charset="-128"/>
                <a:ea typeface="Meiryo" charset="-128"/>
                <a:cs typeface="Meiryo" charset="-128"/>
              </a:rPr>
              <a:t>安全運転支援</a:t>
            </a:r>
            <a:endParaRPr kumimoji="1" lang="ja-JP" altLang="en-US" sz="2000" b="1" dirty="0">
              <a:solidFill>
                <a:srgbClr val="00B0F0"/>
              </a:solidFill>
              <a:latin typeface="Meiryo" charset="-128"/>
              <a:ea typeface="Meiryo" charset="-128"/>
              <a:cs typeface="Meiryo" charset="-128"/>
            </a:endParaRPr>
          </a:p>
        </p:txBody>
      </p:sp>
      <p:sp>
        <p:nvSpPr>
          <p:cNvPr id="52" name="テキスト ボックス 51"/>
          <p:cNvSpPr txBox="1"/>
          <p:nvPr/>
        </p:nvSpPr>
        <p:spPr>
          <a:xfrm>
            <a:off x="735778" y="5968254"/>
            <a:ext cx="1210588" cy="400110"/>
          </a:xfrm>
          <a:prstGeom prst="rect">
            <a:avLst/>
          </a:prstGeom>
          <a:noFill/>
        </p:spPr>
        <p:txBody>
          <a:bodyPr wrap="none" rtlCol="0">
            <a:spAutoFit/>
          </a:bodyPr>
          <a:lstStyle/>
          <a:p>
            <a:r>
              <a:rPr lang="ja-JP" altLang="en-US" sz="2000" b="1">
                <a:solidFill>
                  <a:schemeClr val="tx1">
                    <a:lumMod val="50000"/>
                    <a:lumOff val="50000"/>
                  </a:schemeClr>
                </a:solidFill>
                <a:latin typeface="Meiryo" charset="-128"/>
                <a:ea typeface="Meiryo" charset="-128"/>
                <a:cs typeface="Meiryo" charset="-128"/>
              </a:rPr>
              <a:t>支援なし</a:t>
            </a:r>
            <a:endParaRPr kumimoji="1" lang="ja-JP" altLang="en-US" sz="2000" b="1" dirty="0">
              <a:solidFill>
                <a:schemeClr val="tx1">
                  <a:lumMod val="50000"/>
                  <a:lumOff val="50000"/>
                </a:schemeClr>
              </a:solidFill>
              <a:latin typeface="Meiryo" charset="-128"/>
              <a:ea typeface="Meiryo" charset="-128"/>
              <a:cs typeface="Meiryo" charset="-128"/>
            </a:endParaRPr>
          </a:p>
        </p:txBody>
      </p:sp>
      <p:sp>
        <p:nvSpPr>
          <p:cNvPr id="53" name="正方形/長方形 52"/>
          <p:cNvSpPr/>
          <p:nvPr/>
        </p:nvSpPr>
        <p:spPr>
          <a:xfrm>
            <a:off x="2493754" y="5548657"/>
            <a:ext cx="3371014" cy="584775"/>
          </a:xfrm>
          <a:prstGeom prst="rect">
            <a:avLst/>
          </a:prstGeom>
        </p:spPr>
        <p:txBody>
          <a:bodyPr wrap="square">
            <a:spAutoFit/>
          </a:bodyPr>
          <a:lstStyle/>
          <a:p>
            <a:r>
              <a:rPr lang="ja-JP" altLang="ja-JP" sz="1600" dirty="0">
                <a:solidFill>
                  <a:schemeClr val="tx1">
                    <a:lumMod val="50000"/>
                    <a:lumOff val="50000"/>
                  </a:schemeClr>
                </a:solidFill>
                <a:latin typeface="Meiryo" charset="-128"/>
                <a:ea typeface="Meiryo" charset="-128"/>
                <a:cs typeface="Meiryo" charset="-128"/>
              </a:rPr>
              <a:t>ドライバーが常にすべての操作（加速・操舵・制動）を行う。 </a:t>
            </a:r>
            <a:endParaRPr lang="ja-JP" altLang="en-US" sz="1600" dirty="0">
              <a:solidFill>
                <a:schemeClr val="tx1">
                  <a:lumMod val="50000"/>
                  <a:lumOff val="50000"/>
                </a:schemeClr>
              </a:solidFill>
              <a:latin typeface="Meiryo" charset="-128"/>
              <a:ea typeface="Meiryo" charset="-128"/>
              <a:cs typeface="Meiryo" charset="-128"/>
            </a:endParaRPr>
          </a:p>
        </p:txBody>
      </p:sp>
      <p:sp>
        <p:nvSpPr>
          <p:cNvPr id="54" name="正方形/長方形 53"/>
          <p:cNvSpPr/>
          <p:nvPr/>
        </p:nvSpPr>
        <p:spPr>
          <a:xfrm>
            <a:off x="2493754" y="4452775"/>
            <a:ext cx="3360265" cy="584775"/>
          </a:xfrm>
          <a:prstGeom prst="rect">
            <a:avLst/>
          </a:prstGeom>
        </p:spPr>
        <p:txBody>
          <a:bodyPr wrap="square">
            <a:spAutoFit/>
          </a:bodyPr>
          <a:lstStyle/>
          <a:p>
            <a:r>
              <a:rPr lang="ja-JP" altLang="ja-JP" sz="1600">
                <a:solidFill>
                  <a:srgbClr val="00B0F0"/>
                </a:solidFill>
                <a:latin typeface="Meiryo" charset="-128"/>
                <a:ea typeface="Meiryo" charset="-128"/>
                <a:cs typeface="Meiryo" charset="-128"/>
              </a:rPr>
              <a:t>加速・操舵・制動のいずれかをシステムが行う。 </a:t>
            </a:r>
            <a:endParaRPr lang="ja-JP" altLang="en-US" sz="1600" dirty="0">
              <a:solidFill>
                <a:srgbClr val="00B0F0"/>
              </a:solidFill>
              <a:latin typeface="Meiryo" charset="-128"/>
              <a:ea typeface="Meiryo" charset="-128"/>
              <a:cs typeface="Meiryo" charset="-128"/>
            </a:endParaRPr>
          </a:p>
        </p:txBody>
      </p:sp>
      <p:sp>
        <p:nvSpPr>
          <p:cNvPr id="55" name="正方形/長方形 54"/>
          <p:cNvSpPr/>
          <p:nvPr/>
        </p:nvSpPr>
        <p:spPr>
          <a:xfrm>
            <a:off x="2493660" y="3341629"/>
            <a:ext cx="3360360" cy="584775"/>
          </a:xfrm>
          <a:prstGeom prst="rect">
            <a:avLst/>
          </a:prstGeom>
        </p:spPr>
        <p:txBody>
          <a:bodyPr wrap="square">
            <a:spAutoFit/>
          </a:bodyPr>
          <a:lstStyle/>
          <a:p>
            <a:r>
              <a:rPr lang="ja-JP" altLang="en-US" sz="1600" dirty="0">
                <a:solidFill>
                  <a:srgbClr val="0070C0"/>
                </a:solidFill>
                <a:latin typeface="Meiryo" charset="-128"/>
                <a:ea typeface="Meiryo" charset="-128"/>
                <a:cs typeface="Meiryo" charset="-128"/>
              </a:rPr>
              <a:t>加速・操舵・制動のうち複数の操作をシステムが行う</a:t>
            </a:r>
            <a:r>
              <a:rPr lang="ja-JP" altLang="ja-JP" sz="1600" dirty="0">
                <a:solidFill>
                  <a:srgbClr val="0070C0"/>
                </a:solidFill>
                <a:latin typeface="Meiryo" charset="-128"/>
                <a:ea typeface="Meiryo" charset="-128"/>
                <a:cs typeface="Meiryo" charset="-128"/>
              </a:rPr>
              <a:t>。 </a:t>
            </a:r>
            <a:endParaRPr lang="ja-JP" altLang="en-US" sz="1600" dirty="0">
              <a:solidFill>
                <a:srgbClr val="0070C0"/>
              </a:solidFill>
              <a:latin typeface="Meiryo" charset="-128"/>
              <a:ea typeface="Meiryo" charset="-128"/>
              <a:cs typeface="Meiryo" charset="-128"/>
            </a:endParaRPr>
          </a:p>
        </p:txBody>
      </p:sp>
      <p:sp>
        <p:nvSpPr>
          <p:cNvPr id="56" name="正方形/長方形 55"/>
          <p:cNvSpPr/>
          <p:nvPr/>
        </p:nvSpPr>
        <p:spPr>
          <a:xfrm>
            <a:off x="2493659" y="2118526"/>
            <a:ext cx="3360360" cy="830997"/>
          </a:xfrm>
          <a:prstGeom prst="rect">
            <a:avLst/>
          </a:prstGeom>
        </p:spPr>
        <p:txBody>
          <a:bodyPr wrap="square">
            <a:spAutoFit/>
          </a:bodyPr>
          <a:lstStyle/>
          <a:p>
            <a:r>
              <a:rPr lang="ja-JP" altLang="ja-JP" sz="1600" dirty="0">
                <a:solidFill>
                  <a:schemeClr val="bg1"/>
                </a:solidFill>
                <a:latin typeface="Meiryo" charset="-128"/>
                <a:ea typeface="Meiryo" charset="-128"/>
                <a:cs typeface="Meiryo" charset="-128"/>
              </a:rPr>
              <a:t>加速・操舵・制動を</a:t>
            </a:r>
            <a:r>
              <a:rPr lang="ja-JP" altLang="en-US" sz="1600" dirty="0">
                <a:solidFill>
                  <a:schemeClr val="bg1"/>
                </a:solidFill>
                <a:latin typeface="Meiryo" charset="-128"/>
                <a:ea typeface="Meiryo" charset="-128"/>
                <a:cs typeface="Meiryo" charset="-128"/>
              </a:rPr>
              <a:t>全て</a:t>
            </a:r>
            <a:r>
              <a:rPr lang="ja-JP" altLang="ja-JP" sz="1600" dirty="0">
                <a:solidFill>
                  <a:schemeClr val="bg1"/>
                </a:solidFill>
                <a:latin typeface="Meiryo" charset="-128"/>
                <a:ea typeface="Meiryo" charset="-128"/>
                <a:cs typeface="Meiryo" charset="-128"/>
              </a:rPr>
              <a:t>システムが行うが、システムから要請があればドライバーはこれに応じる</a:t>
            </a:r>
            <a:r>
              <a:rPr lang="ja-JP" altLang="en-US" sz="1600" dirty="0">
                <a:solidFill>
                  <a:schemeClr val="bg1"/>
                </a:solidFill>
                <a:latin typeface="Meiryo" charset="-128"/>
                <a:ea typeface="Meiryo" charset="-128"/>
                <a:cs typeface="Meiryo" charset="-128"/>
              </a:rPr>
              <a:t>。</a:t>
            </a:r>
          </a:p>
        </p:txBody>
      </p:sp>
      <p:sp>
        <p:nvSpPr>
          <p:cNvPr id="57" name="正方形/長方形 56"/>
          <p:cNvSpPr/>
          <p:nvPr/>
        </p:nvSpPr>
        <p:spPr>
          <a:xfrm>
            <a:off x="2493659" y="978174"/>
            <a:ext cx="3360360" cy="907941"/>
          </a:xfrm>
          <a:prstGeom prst="rect">
            <a:avLst/>
          </a:prstGeom>
        </p:spPr>
        <p:txBody>
          <a:bodyPr wrap="square">
            <a:spAutoFit/>
          </a:bodyPr>
          <a:lstStyle/>
          <a:p>
            <a:r>
              <a:rPr lang="ja-JP" altLang="ja-JP" sz="1600" dirty="0">
                <a:solidFill>
                  <a:schemeClr val="bg1"/>
                </a:solidFill>
                <a:latin typeface="Meiryo" charset="-128"/>
                <a:ea typeface="Meiryo" charset="-128"/>
                <a:cs typeface="Meiryo" charset="-128"/>
              </a:rPr>
              <a:t>加速・操舵・制動を全てシステムが行い、ドライバーは関与しない</a:t>
            </a:r>
            <a:r>
              <a:rPr lang="ja-JP" altLang="en-US" sz="1600" dirty="0">
                <a:solidFill>
                  <a:schemeClr val="bg1"/>
                </a:solidFill>
                <a:latin typeface="Meiryo" charset="-128"/>
                <a:ea typeface="Meiryo" charset="-128"/>
                <a:cs typeface="Meiryo" charset="-128"/>
              </a:rPr>
              <a:t>。</a:t>
            </a:r>
            <a:endParaRPr lang="en-US" altLang="ja-JP" sz="1600" dirty="0">
              <a:solidFill>
                <a:schemeClr val="bg1"/>
              </a:solidFill>
              <a:latin typeface="Meiryo" charset="-128"/>
              <a:ea typeface="Meiryo" charset="-128"/>
              <a:cs typeface="Meiryo" charset="-128"/>
            </a:endParaRPr>
          </a:p>
          <a:p>
            <a:endParaRPr lang="en-US" altLang="ja-JP" sz="1050" dirty="0">
              <a:solidFill>
                <a:schemeClr val="bg1"/>
              </a:solidFill>
              <a:latin typeface="Meiryo" charset="-128"/>
              <a:ea typeface="Meiryo" charset="-128"/>
              <a:cs typeface="Meiryo" charset="-128"/>
            </a:endParaRPr>
          </a:p>
          <a:p>
            <a:r>
              <a:rPr lang="ja-JP" altLang="en-US" sz="1050" dirty="0">
                <a:solidFill>
                  <a:schemeClr val="bg1"/>
                </a:solidFill>
                <a:latin typeface="Meiryo" charset="-128"/>
                <a:ea typeface="Meiryo" charset="-128"/>
                <a:cs typeface="Meiryo" charset="-128"/>
              </a:rPr>
              <a:t>＊レベル</a:t>
            </a:r>
            <a:r>
              <a:rPr lang="en-US" altLang="ja-JP" sz="1050" dirty="0">
                <a:solidFill>
                  <a:schemeClr val="bg1"/>
                </a:solidFill>
                <a:latin typeface="Meiryo" charset="-128"/>
                <a:ea typeface="Meiryo" charset="-128"/>
                <a:cs typeface="Meiryo" charset="-128"/>
              </a:rPr>
              <a:t>4</a:t>
            </a:r>
            <a:r>
              <a:rPr lang="ja-JP" altLang="en-US" sz="1050" dirty="0">
                <a:solidFill>
                  <a:schemeClr val="bg1"/>
                </a:solidFill>
                <a:latin typeface="Meiryo" charset="-128"/>
                <a:ea typeface="Meiryo" charset="-128"/>
                <a:cs typeface="Meiryo" charset="-128"/>
              </a:rPr>
              <a:t>は気象や道路の環境によっては制約がある。</a:t>
            </a:r>
            <a:r>
              <a:rPr lang="ja-JP" altLang="ja-JP" sz="1050" dirty="0">
                <a:solidFill>
                  <a:schemeClr val="bg1"/>
                </a:solidFill>
                <a:latin typeface="Meiryo" charset="-128"/>
                <a:ea typeface="Meiryo" charset="-128"/>
                <a:cs typeface="Meiryo" charset="-128"/>
              </a:rPr>
              <a:t> </a:t>
            </a:r>
            <a:endParaRPr lang="ja-JP" altLang="en-US" sz="1050" dirty="0">
              <a:solidFill>
                <a:schemeClr val="bg1"/>
              </a:solidFill>
              <a:latin typeface="Meiryo" charset="-128"/>
              <a:ea typeface="Meiryo" charset="-128"/>
              <a:cs typeface="Meiryo" charset="-128"/>
            </a:endParaRPr>
          </a:p>
        </p:txBody>
      </p:sp>
      <p:grpSp>
        <p:nvGrpSpPr>
          <p:cNvPr id="58" name="図形グループ 57"/>
          <p:cNvGrpSpPr/>
          <p:nvPr/>
        </p:nvGrpSpPr>
        <p:grpSpPr>
          <a:xfrm>
            <a:off x="7781942" y="2301221"/>
            <a:ext cx="305122" cy="634061"/>
            <a:chOff x="1946324" y="4125162"/>
            <a:chExt cx="969964" cy="2007872"/>
          </a:xfrm>
        </p:grpSpPr>
        <p:sp>
          <p:nvSpPr>
            <p:cNvPr id="59" name="円/楕円 5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フローチャート: 論理積ゲート 5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61" name="図 60"/>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625444" y="1248165"/>
            <a:ext cx="618118" cy="578267"/>
          </a:xfrm>
          <a:prstGeom prst="rect">
            <a:avLst/>
          </a:prstGeom>
          <a:effectLst>
            <a:outerShdw blurRad="50800" dist="38100" dir="2700000" algn="tl" rotWithShape="0">
              <a:prstClr val="black">
                <a:alpha val="40000"/>
              </a:prstClr>
            </a:outerShdw>
          </a:effectLst>
        </p:spPr>
      </p:pic>
      <p:grpSp>
        <p:nvGrpSpPr>
          <p:cNvPr id="62" name="図形グループ 61"/>
          <p:cNvGrpSpPr/>
          <p:nvPr/>
        </p:nvGrpSpPr>
        <p:grpSpPr>
          <a:xfrm>
            <a:off x="7781942" y="3395678"/>
            <a:ext cx="305122" cy="634061"/>
            <a:chOff x="1946324" y="4125162"/>
            <a:chExt cx="969964" cy="2007872"/>
          </a:xfrm>
        </p:grpSpPr>
        <p:sp>
          <p:nvSpPr>
            <p:cNvPr id="63" name="円/楕円 6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フローチャート: 論理積ゲート 6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5" name="図形グループ 64"/>
          <p:cNvGrpSpPr/>
          <p:nvPr/>
        </p:nvGrpSpPr>
        <p:grpSpPr>
          <a:xfrm>
            <a:off x="7781942" y="4542406"/>
            <a:ext cx="305122" cy="634061"/>
            <a:chOff x="1946324" y="4125162"/>
            <a:chExt cx="969964" cy="2007872"/>
          </a:xfrm>
        </p:grpSpPr>
        <p:sp>
          <p:nvSpPr>
            <p:cNvPr id="66" name="円/楕円 6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フローチャート: 論理積ゲート 6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8" name="図形グループ 67"/>
          <p:cNvGrpSpPr/>
          <p:nvPr/>
        </p:nvGrpSpPr>
        <p:grpSpPr>
          <a:xfrm>
            <a:off x="7781942" y="5586506"/>
            <a:ext cx="305122" cy="634061"/>
            <a:chOff x="1946324" y="4125162"/>
            <a:chExt cx="969964" cy="2007872"/>
          </a:xfrm>
        </p:grpSpPr>
        <p:sp>
          <p:nvSpPr>
            <p:cNvPr id="69" name="円/楕円 6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フローチャート: 論理積ゲート 6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1" name="テキスト ボックス 70"/>
          <p:cNvSpPr txBox="1"/>
          <p:nvPr/>
        </p:nvSpPr>
        <p:spPr>
          <a:xfrm>
            <a:off x="7534392" y="962826"/>
            <a:ext cx="800219" cy="276999"/>
          </a:xfrm>
          <a:prstGeom prst="rect">
            <a:avLst/>
          </a:prstGeom>
          <a:noFill/>
        </p:spPr>
        <p:txBody>
          <a:bodyPr wrap="none" rtlCol="0">
            <a:spAutoFit/>
          </a:bodyPr>
          <a:lstStyle/>
          <a:p>
            <a:r>
              <a:rPr lang="ja-JP" altLang="en-US" sz="1200">
                <a:solidFill>
                  <a:schemeClr val="bg1"/>
                </a:solidFill>
                <a:latin typeface="Meiryo" charset="-128"/>
                <a:ea typeface="Meiryo" charset="-128"/>
                <a:cs typeface="Meiryo" charset="-128"/>
              </a:rPr>
              <a:t>事故責任</a:t>
            </a:r>
            <a:endParaRPr kumimoji="1" lang="ja-JP" altLang="en-US" sz="12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8412250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p:cNvSpPr/>
          <p:nvPr/>
        </p:nvSpPr>
        <p:spPr>
          <a:xfrm>
            <a:off x="755576" y="1390558"/>
            <a:ext cx="3240357" cy="468401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p:cNvSpPr/>
          <p:nvPr/>
        </p:nvSpPr>
        <p:spPr>
          <a:xfrm>
            <a:off x="4040315" y="1390558"/>
            <a:ext cx="1488433" cy="4684014"/>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p:cNvSpPr/>
          <p:nvPr/>
        </p:nvSpPr>
        <p:spPr>
          <a:xfrm>
            <a:off x="5573131" y="1392708"/>
            <a:ext cx="2743286" cy="4684014"/>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自動運転のためのプラットフォーム</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46</a:t>
            </a:fld>
            <a:endParaRPr kumimoji="1" lang="ja-JP" altLang="en-US"/>
          </a:p>
        </p:txBody>
      </p:sp>
      <p:pic>
        <p:nvPicPr>
          <p:cNvPr id="6" name="図 5"/>
          <p:cNvPicPr>
            <a:picLocks noChangeAspect="1"/>
          </p:cNvPicPr>
          <p:nvPr/>
        </p:nvPicPr>
        <p:blipFill>
          <a:blip r:embed="rId2"/>
          <a:stretch>
            <a:fillRect/>
          </a:stretch>
        </p:blipFill>
        <p:spPr>
          <a:xfrm>
            <a:off x="4655064" y="1225565"/>
            <a:ext cx="3744416" cy="3744416"/>
          </a:xfrm>
          <a:prstGeom prst="rect">
            <a:avLst/>
          </a:prstGeom>
        </p:spPr>
      </p:pic>
      <p:pic>
        <p:nvPicPr>
          <p:cNvPr id="7" name="図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12144" y="1973029"/>
            <a:ext cx="1124744" cy="1124744"/>
          </a:xfrm>
          <a:prstGeom prst="rect">
            <a:avLst/>
          </a:prstGeom>
          <a:effectLst>
            <a:outerShdw blurRad="50800" dist="38100" dir="2700000" algn="tl" rotWithShape="0">
              <a:prstClr val="black">
                <a:alpha val="40000"/>
              </a:prstClr>
            </a:outerShdw>
          </a:effectLst>
        </p:spPr>
      </p:pic>
      <p:pic>
        <p:nvPicPr>
          <p:cNvPr id="10" name="図 9"/>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804511" y="3030497"/>
            <a:ext cx="894885" cy="894885"/>
          </a:xfrm>
          <a:prstGeom prst="rect">
            <a:avLst/>
          </a:prstGeom>
          <a:effectLst>
            <a:outerShdw blurRad="50800" dist="38100" dir="2700000" algn="tl" rotWithShape="0">
              <a:prstClr val="black">
                <a:alpha val="40000"/>
              </a:prstClr>
            </a:outerShdw>
          </a:effectLst>
        </p:spPr>
      </p:pic>
      <p:pic>
        <p:nvPicPr>
          <p:cNvPr id="12" name="図 11"/>
          <p:cNvPicPr>
            <a:picLocks noChangeAspect="1"/>
          </p:cNvPicPr>
          <p:nvPr/>
        </p:nvPicPr>
        <p:blipFill>
          <a:blip r:embed="rId5"/>
          <a:stretch>
            <a:fillRect/>
          </a:stretch>
        </p:blipFill>
        <p:spPr>
          <a:xfrm>
            <a:off x="893174" y="2906220"/>
            <a:ext cx="2924692" cy="2924692"/>
          </a:xfrm>
          <a:prstGeom prst="rect">
            <a:avLst/>
          </a:prstGeom>
          <a:effectLst>
            <a:outerShdw blurRad="50800" dist="38100" dir="2700000" algn="tl" rotWithShape="0">
              <a:prstClr val="black">
                <a:alpha val="40000"/>
              </a:prstClr>
            </a:outerShdw>
          </a:effectLst>
        </p:spPr>
      </p:pic>
      <p:sp>
        <p:nvSpPr>
          <p:cNvPr id="13" name="曲折矢印 12"/>
          <p:cNvSpPr/>
          <p:nvPr/>
        </p:nvSpPr>
        <p:spPr>
          <a:xfrm rot="16200000" flipH="1">
            <a:off x="2715188" y="1162635"/>
            <a:ext cx="1224138" cy="3271147"/>
          </a:xfrm>
          <a:prstGeom prst="bentArrow">
            <a:avLst>
              <a:gd name="adj1" fmla="val 19185"/>
              <a:gd name="adj2" fmla="val 25000"/>
              <a:gd name="adj3" fmla="val 29026"/>
              <a:gd name="adj4" fmla="val 36146"/>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曲折矢印 13"/>
          <p:cNvSpPr/>
          <p:nvPr/>
        </p:nvSpPr>
        <p:spPr>
          <a:xfrm rot="5400000" flipH="1">
            <a:off x="4133155" y="2806771"/>
            <a:ext cx="1124686" cy="1666500"/>
          </a:xfrm>
          <a:prstGeom prst="bentArrow">
            <a:avLst>
              <a:gd name="adj1" fmla="val 21276"/>
              <a:gd name="adj2" fmla="val 25000"/>
              <a:gd name="adj3" fmla="val 25000"/>
              <a:gd name="adj4" fmla="val 4375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テキスト ボックス 14"/>
          <p:cNvSpPr txBox="1"/>
          <p:nvPr/>
        </p:nvSpPr>
        <p:spPr>
          <a:xfrm>
            <a:off x="3174600" y="2181892"/>
            <a:ext cx="646331" cy="276999"/>
          </a:xfrm>
          <a:prstGeom prst="rect">
            <a:avLst/>
          </a:prstGeom>
          <a:noFill/>
        </p:spPr>
        <p:txBody>
          <a:bodyPr wrap="none" rtlCol="0">
            <a:spAutoFit/>
          </a:bodyPr>
          <a:lstStyle/>
          <a:p>
            <a:r>
              <a:rPr kumimoji="1" lang="ja-JP" altLang="en-US" sz="1200">
                <a:solidFill>
                  <a:schemeClr val="bg1"/>
                </a:solidFill>
                <a:latin typeface="Meiryo" charset="-128"/>
                <a:ea typeface="Meiryo" charset="-128"/>
                <a:cs typeface="Meiryo" charset="-128"/>
              </a:rPr>
              <a:t>参　照</a:t>
            </a:r>
            <a:endParaRPr kumimoji="1" lang="ja-JP" altLang="en-US" sz="1200" dirty="0">
              <a:solidFill>
                <a:schemeClr val="bg1"/>
              </a:solidFill>
              <a:latin typeface="Meiryo" charset="-128"/>
              <a:ea typeface="Meiryo" charset="-128"/>
              <a:cs typeface="Meiryo" charset="-128"/>
            </a:endParaRPr>
          </a:p>
        </p:txBody>
      </p:sp>
      <p:sp>
        <p:nvSpPr>
          <p:cNvPr id="16" name="テキスト ボックス 15"/>
          <p:cNvSpPr txBox="1"/>
          <p:nvPr/>
        </p:nvSpPr>
        <p:spPr>
          <a:xfrm>
            <a:off x="3995933" y="3959337"/>
            <a:ext cx="1107996" cy="276999"/>
          </a:xfrm>
          <a:prstGeom prst="rect">
            <a:avLst/>
          </a:prstGeom>
          <a:noFill/>
        </p:spPr>
        <p:txBody>
          <a:bodyPr wrap="none" rtlCol="0">
            <a:spAutoFit/>
          </a:bodyPr>
          <a:lstStyle/>
          <a:p>
            <a:r>
              <a:rPr kumimoji="1" lang="ja-JP" altLang="en-US" sz="1200" dirty="0">
                <a:solidFill>
                  <a:schemeClr val="bg1"/>
                </a:solidFill>
                <a:latin typeface="Meiryo" charset="-128"/>
                <a:ea typeface="Meiryo" charset="-128"/>
                <a:cs typeface="Meiryo" charset="-128"/>
              </a:rPr>
              <a:t>アップデート</a:t>
            </a:r>
          </a:p>
        </p:txBody>
      </p:sp>
      <p:sp>
        <p:nvSpPr>
          <p:cNvPr id="17" name="テキスト ボックス 16"/>
          <p:cNvSpPr txBox="1"/>
          <p:nvPr/>
        </p:nvSpPr>
        <p:spPr>
          <a:xfrm>
            <a:off x="6016914" y="2554308"/>
            <a:ext cx="954107" cy="276999"/>
          </a:xfrm>
          <a:prstGeom prst="rect">
            <a:avLst/>
          </a:prstGeom>
          <a:noFill/>
        </p:spPr>
        <p:txBody>
          <a:bodyPr wrap="none" rtlCol="0">
            <a:spAutoFit/>
          </a:bodyPr>
          <a:lstStyle/>
          <a:p>
            <a:r>
              <a:rPr kumimoji="1" lang="ja-JP" altLang="en-US" sz="1200">
                <a:latin typeface="Meiryo" charset="-128"/>
                <a:ea typeface="Meiryo" charset="-128"/>
                <a:cs typeface="Meiryo" charset="-128"/>
              </a:rPr>
              <a:t>３次元地図</a:t>
            </a:r>
            <a:endParaRPr kumimoji="1" lang="ja-JP" altLang="en-US" sz="1200" dirty="0">
              <a:latin typeface="Meiryo" charset="-128"/>
              <a:ea typeface="Meiryo" charset="-128"/>
              <a:cs typeface="Meiryo" charset="-128"/>
            </a:endParaRPr>
          </a:p>
        </p:txBody>
      </p:sp>
      <p:sp>
        <p:nvSpPr>
          <p:cNvPr id="18" name="テキスト ボックス 17"/>
          <p:cNvSpPr txBox="1"/>
          <p:nvPr/>
        </p:nvSpPr>
        <p:spPr>
          <a:xfrm>
            <a:off x="6669532" y="3266260"/>
            <a:ext cx="1415772" cy="461665"/>
          </a:xfrm>
          <a:prstGeom prst="rect">
            <a:avLst/>
          </a:prstGeom>
          <a:noFill/>
        </p:spPr>
        <p:txBody>
          <a:bodyPr wrap="none" rtlCol="0">
            <a:spAutoFit/>
          </a:bodyPr>
          <a:lstStyle/>
          <a:p>
            <a:r>
              <a:rPr kumimoji="1" lang="ja-JP" altLang="en-US" sz="1200" dirty="0">
                <a:latin typeface="Meiryo" charset="-128"/>
                <a:ea typeface="Meiryo" charset="-128"/>
                <a:cs typeface="Meiryo" charset="-128"/>
              </a:rPr>
              <a:t>走行アルゴリズム</a:t>
            </a:r>
            <a:endParaRPr kumimoji="1" lang="en-US" altLang="ja-JP" sz="1200" dirty="0">
              <a:latin typeface="Meiryo" charset="-128"/>
              <a:ea typeface="Meiryo" charset="-128"/>
              <a:cs typeface="Meiryo" charset="-128"/>
            </a:endParaRPr>
          </a:p>
          <a:p>
            <a:r>
              <a:rPr lang="ja-JP" altLang="en-US" sz="1200" dirty="0">
                <a:latin typeface="Meiryo" charset="-128"/>
                <a:ea typeface="Meiryo" charset="-128"/>
                <a:cs typeface="Meiryo" charset="-128"/>
              </a:rPr>
              <a:t>教科学習</a:t>
            </a:r>
            <a:endParaRPr kumimoji="1" lang="ja-JP" altLang="en-US" sz="1200" dirty="0">
              <a:latin typeface="Meiryo" charset="-128"/>
              <a:ea typeface="Meiryo" charset="-128"/>
              <a:cs typeface="Meiryo" charset="-128"/>
            </a:endParaRPr>
          </a:p>
        </p:txBody>
      </p:sp>
      <p:sp>
        <p:nvSpPr>
          <p:cNvPr id="19" name="曲折矢印 18"/>
          <p:cNvSpPr/>
          <p:nvPr/>
        </p:nvSpPr>
        <p:spPr>
          <a:xfrm rot="10800000">
            <a:off x="3862249" y="3986071"/>
            <a:ext cx="2509950" cy="824095"/>
          </a:xfrm>
          <a:prstGeom prst="ben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p:cNvSpPr txBox="1"/>
          <p:nvPr/>
        </p:nvSpPr>
        <p:spPr>
          <a:xfrm>
            <a:off x="4655064" y="4494008"/>
            <a:ext cx="1107996" cy="276999"/>
          </a:xfrm>
          <a:prstGeom prst="rect">
            <a:avLst/>
          </a:prstGeom>
          <a:noFill/>
        </p:spPr>
        <p:txBody>
          <a:bodyPr wrap="none" rtlCol="0">
            <a:spAutoFit/>
          </a:bodyPr>
          <a:lstStyle/>
          <a:p>
            <a:r>
              <a:rPr kumimoji="1" lang="ja-JP" altLang="en-US" sz="1200" dirty="0">
                <a:solidFill>
                  <a:schemeClr val="bg1"/>
                </a:solidFill>
                <a:latin typeface="Meiryo" charset="-128"/>
                <a:ea typeface="Meiryo" charset="-128"/>
                <a:cs typeface="Meiryo" charset="-128"/>
              </a:rPr>
              <a:t>アップデート</a:t>
            </a:r>
          </a:p>
        </p:txBody>
      </p:sp>
      <p:sp>
        <p:nvSpPr>
          <p:cNvPr id="24" name="テキスト ボックス 23"/>
          <p:cNvSpPr txBox="1"/>
          <p:nvPr/>
        </p:nvSpPr>
        <p:spPr>
          <a:xfrm>
            <a:off x="1744812" y="1471489"/>
            <a:ext cx="1261885" cy="523220"/>
          </a:xfrm>
          <a:prstGeom prst="rect">
            <a:avLst/>
          </a:prstGeom>
          <a:noFill/>
        </p:spPr>
        <p:txBody>
          <a:bodyPr wrap="none" rtlCol="0">
            <a:spAutoFit/>
          </a:bodyPr>
          <a:lstStyle/>
          <a:p>
            <a:pPr algn="ctr"/>
            <a:r>
              <a:rPr kumimoji="1" lang="ja-JP" altLang="en-US" sz="2800" b="1">
                <a:solidFill>
                  <a:srgbClr val="3366FF"/>
                </a:solidFill>
                <a:latin typeface="Meiryo" charset="-128"/>
                <a:ea typeface="Meiryo" charset="-128"/>
                <a:cs typeface="Meiryo" charset="-128"/>
              </a:rPr>
              <a:t>自動車</a:t>
            </a:r>
            <a:endParaRPr kumimoji="1" lang="ja-JP" altLang="en-US" sz="2800" b="1" dirty="0">
              <a:solidFill>
                <a:srgbClr val="3366FF"/>
              </a:solidFill>
              <a:latin typeface="Meiryo" charset="-128"/>
              <a:ea typeface="Meiryo" charset="-128"/>
              <a:cs typeface="Meiryo" charset="-128"/>
            </a:endParaRPr>
          </a:p>
        </p:txBody>
      </p:sp>
      <p:sp>
        <p:nvSpPr>
          <p:cNvPr id="25" name="テキスト ボックス 24"/>
          <p:cNvSpPr txBox="1"/>
          <p:nvPr/>
        </p:nvSpPr>
        <p:spPr>
          <a:xfrm>
            <a:off x="4374970" y="1469263"/>
            <a:ext cx="707245" cy="523220"/>
          </a:xfrm>
          <a:prstGeom prst="rect">
            <a:avLst/>
          </a:prstGeom>
          <a:noFill/>
        </p:spPr>
        <p:txBody>
          <a:bodyPr wrap="none" rtlCol="0">
            <a:spAutoFit/>
          </a:bodyPr>
          <a:lstStyle/>
          <a:p>
            <a:pPr algn="ctr"/>
            <a:r>
              <a:rPr kumimoji="1" lang="en-US" altLang="ja-JP" sz="2800" b="1">
                <a:solidFill>
                  <a:schemeClr val="accent6">
                    <a:lumMod val="75000"/>
                  </a:schemeClr>
                </a:solidFill>
                <a:latin typeface="Meiryo" charset="-128"/>
                <a:ea typeface="Meiryo" charset="-128"/>
                <a:cs typeface="Meiryo" charset="-128"/>
              </a:rPr>
              <a:t>5G</a:t>
            </a:r>
            <a:endParaRPr kumimoji="1" lang="ja-JP" altLang="en-US" sz="2800" b="1" dirty="0">
              <a:solidFill>
                <a:schemeClr val="accent6">
                  <a:lumMod val="75000"/>
                </a:schemeClr>
              </a:solidFill>
              <a:latin typeface="Meiryo" charset="-128"/>
              <a:ea typeface="Meiryo" charset="-128"/>
              <a:cs typeface="Meiryo" charset="-128"/>
            </a:endParaRPr>
          </a:p>
        </p:txBody>
      </p:sp>
      <p:sp>
        <p:nvSpPr>
          <p:cNvPr id="26" name="テキスト ボックス 25"/>
          <p:cNvSpPr txBox="1"/>
          <p:nvPr/>
        </p:nvSpPr>
        <p:spPr>
          <a:xfrm>
            <a:off x="6134296" y="1471489"/>
            <a:ext cx="1620957" cy="523220"/>
          </a:xfrm>
          <a:prstGeom prst="rect">
            <a:avLst/>
          </a:prstGeom>
          <a:noFill/>
        </p:spPr>
        <p:txBody>
          <a:bodyPr wrap="none" rtlCol="0">
            <a:spAutoFit/>
          </a:bodyPr>
          <a:lstStyle/>
          <a:p>
            <a:pPr algn="ctr"/>
            <a:r>
              <a:rPr kumimoji="1" lang="ja-JP" altLang="en-US" sz="2800" b="1">
                <a:solidFill>
                  <a:srgbClr val="00B050"/>
                </a:solidFill>
                <a:latin typeface="Meiryo" charset="-128"/>
                <a:ea typeface="Meiryo" charset="-128"/>
                <a:cs typeface="Meiryo" charset="-128"/>
              </a:rPr>
              <a:t>クラウド</a:t>
            </a:r>
            <a:endParaRPr kumimoji="1" lang="ja-JP" altLang="en-US" sz="2800" b="1" dirty="0">
              <a:solidFill>
                <a:srgbClr val="00B050"/>
              </a:solidFill>
              <a:latin typeface="Meiryo" charset="-128"/>
              <a:ea typeface="Meiryo" charset="-128"/>
              <a:cs typeface="Meiryo" charset="-128"/>
            </a:endParaRPr>
          </a:p>
        </p:txBody>
      </p:sp>
      <p:pic>
        <p:nvPicPr>
          <p:cNvPr id="27" name="図 26"/>
          <p:cNvPicPr>
            <a:picLocks noChangeAspect="1"/>
          </p:cNvPicPr>
          <p:nvPr/>
        </p:nvPicPr>
        <p:blipFill>
          <a:blip r:embed="rId6" cstate="print">
            <a:lum bright="70000" contrast="-70000"/>
            <a:extLst>
              <a:ext uri="{28A0092B-C50C-407E-A947-70E740481C1C}">
                <a14:useLocalDpi xmlns:a14="http://schemas.microsoft.com/office/drawing/2010/main"/>
              </a:ext>
            </a:extLst>
          </a:blip>
          <a:stretch>
            <a:fillRect/>
          </a:stretch>
        </p:blipFill>
        <p:spPr>
          <a:xfrm>
            <a:off x="2123729" y="4284282"/>
            <a:ext cx="474464" cy="474464"/>
          </a:xfrm>
          <a:prstGeom prst="rect">
            <a:avLst/>
          </a:prstGeom>
          <a:effectLst>
            <a:outerShdw blurRad="50800" dist="38100" dir="2700000" algn="tl" rotWithShape="0">
              <a:prstClr val="black">
                <a:alpha val="40000"/>
              </a:prstClr>
            </a:outerShdw>
          </a:effectLst>
        </p:spPr>
      </p:pic>
      <p:pic>
        <p:nvPicPr>
          <p:cNvPr id="28" name="図 27"/>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5400000">
            <a:off x="2967956" y="3556210"/>
            <a:ext cx="638324" cy="421294"/>
          </a:xfrm>
          <a:prstGeom prst="rect">
            <a:avLst/>
          </a:prstGeom>
          <a:effectLst>
            <a:outerShdw blurRad="50800" dist="38100" dir="2700000" algn="tl" rotWithShape="0">
              <a:prstClr val="black">
                <a:alpha val="40000"/>
              </a:prstClr>
            </a:outerShdw>
          </a:effectLst>
        </p:spPr>
      </p:pic>
      <p:pic>
        <p:nvPicPr>
          <p:cNvPr id="29" name="図 2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16200000" flipH="1">
            <a:off x="801475" y="3561361"/>
            <a:ext cx="638324" cy="421294"/>
          </a:xfrm>
          <a:prstGeom prst="rect">
            <a:avLst/>
          </a:prstGeom>
          <a:effectLst>
            <a:outerShdw blurRad="50800" dist="38100" dir="2700000" algn="tl" rotWithShape="0">
              <a:prstClr val="black">
                <a:alpha val="40000"/>
              </a:prstClr>
            </a:outerShdw>
          </a:effectLst>
        </p:spPr>
      </p:pic>
      <p:sp>
        <p:nvSpPr>
          <p:cNvPr id="30" name="テキスト ボックス 29"/>
          <p:cNvSpPr txBox="1"/>
          <p:nvPr/>
        </p:nvSpPr>
        <p:spPr>
          <a:xfrm>
            <a:off x="968762" y="5385960"/>
            <a:ext cx="2773515" cy="338554"/>
          </a:xfrm>
          <a:prstGeom prst="rect">
            <a:avLst/>
          </a:prstGeom>
          <a:noFill/>
        </p:spPr>
        <p:txBody>
          <a:bodyPr wrap="none" rtlCol="0">
            <a:spAutoFit/>
          </a:bodyPr>
          <a:lstStyle/>
          <a:p>
            <a:pPr algn="ctr"/>
            <a:r>
              <a:rPr kumimoji="1" lang="en-US" altLang="ja-JP" sz="1600" dirty="0">
                <a:latin typeface="Meiryo" charset="-128"/>
                <a:ea typeface="Meiryo" charset="-128"/>
                <a:cs typeface="Meiryo" charset="-128"/>
              </a:rPr>
              <a:t>GPU</a:t>
            </a:r>
            <a:r>
              <a:rPr kumimoji="1" lang="ja-JP" altLang="en-US" sz="1600" dirty="0">
                <a:latin typeface="Meiryo" charset="-128"/>
                <a:ea typeface="Meiryo" charset="-128"/>
                <a:cs typeface="Meiryo" charset="-128"/>
              </a:rPr>
              <a:t>、</a:t>
            </a:r>
            <a:r>
              <a:rPr kumimoji="1" lang="en-US" altLang="ja-JP" sz="1600" dirty="0">
                <a:latin typeface="Meiryo" charset="-128"/>
                <a:ea typeface="Meiryo" charset="-128"/>
                <a:cs typeface="Meiryo" charset="-128"/>
              </a:rPr>
              <a:t>FPGA</a:t>
            </a:r>
            <a:r>
              <a:rPr kumimoji="1" lang="ja-JP" altLang="en-US" sz="1600" dirty="0">
                <a:latin typeface="Meiryo" charset="-128"/>
                <a:ea typeface="Meiryo" charset="-128"/>
                <a:cs typeface="Meiryo" charset="-128"/>
              </a:rPr>
              <a:t>、センサーなど</a:t>
            </a:r>
          </a:p>
        </p:txBody>
      </p:sp>
      <p:sp>
        <p:nvSpPr>
          <p:cNvPr id="31" name="テキスト ボックス 30"/>
          <p:cNvSpPr txBox="1"/>
          <p:nvPr/>
        </p:nvSpPr>
        <p:spPr>
          <a:xfrm>
            <a:off x="4263365" y="5290842"/>
            <a:ext cx="954107" cy="523220"/>
          </a:xfrm>
          <a:prstGeom prst="rect">
            <a:avLst/>
          </a:prstGeom>
          <a:noFill/>
        </p:spPr>
        <p:txBody>
          <a:bodyPr wrap="none" rtlCol="0">
            <a:spAutoFit/>
          </a:bodyPr>
          <a:lstStyle/>
          <a:p>
            <a:pPr algn="ctr"/>
            <a:r>
              <a:rPr kumimoji="1" lang="ja-JP" altLang="en-US" dirty="0">
                <a:latin typeface="Meiryo" charset="-128"/>
                <a:ea typeface="Meiryo" charset="-128"/>
                <a:cs typeface="Meiryo" charset="-128"/>
              </a:rPr>
              <a:t>高信頼</a:t>
            </a:r>
            <a:endParaRPr kumimoji="1" lang="en-US" altLang="ja-JP" dirty="0">
              <a:latin typeface="Meiryo" charset="-128"/>
              <a:ea typeface="Meiryo" charset="-128"/>
              <a:cs typeface="Meiryo" charset="-128"/>
            </a:endParaRPr>
          </a:p>
          <a:p>
            <a:pPr algn="ctr"/>
            <a:r>
              <a:rPr kumimoji="1" lang="ja-JP" altLang="en-US" sz="1000" dirty="0">
                <a:latin typeface="Meiryo" charset="-128"/>
                <a:ea typeface="Meiryo" charset="-128"/>
                <a:cs typeface="Meiryo" charset="-128"/>
              </a:rPr>
              <a:t>ネットワーク</a:t>
            </a:r>
          </a:p>
        </p:txBody>
      </p:sp>
      <p:sp>
        <p:nvSpPr>
          <p:cNvPr id="32" name="テキスト ボックス 31"/>
          <p:cNvSpPr txBox="1"/>
          <p:nvPr/>
        </p:nvSpPr>
        <p:spPr>
          <a:xfrm>
            <a:off x="5714195" y="5248749"/>
            <a:ext cx="2441694" cy="584775"/>
          </a:xfrm>
          <a:prstGeom prst="rect">
            <a:avLst/>
          </a:prstGeom>
          <a:noFill/>
        </p:spPr>
        <p:txBody>
          <a:bodyPr wrap="none" rtlCol="0">
            <a:spAutoFit/>
          </a:bodyPr>
          <a:lstStyle/>
          <a:p>
            <a:pPr algn="ctr"/>
            <a:r>
              <a:rPr lang="en-US" altLang="ja-JP" sz="1600" dirty="0">
                <a:latin typeface="Meiryo" charset="-128"/>
                <a:ea typeface="Meiryo" charset="-128"/>
                <a:cs typeface="Meiryo" charset="-128"/>
              </a:rPr>
              <a:t>3</a:t>
            </a:r>
            <a:r>
              <a:rPr lang="ja-JP" altLang="en-US" sz="1600" dirty="0">
                <a:latin typeface="Meiryo" charset="-128"/>
                <a:ea typeface="Meiryo" charset="-128"/>
                <a:cs typeface="Meiryo" charset="-128"/>
              </a:rPr>
              <a:t>次元地図データベース</a:t>
            </a:r>
            <a:endParaRPr lang="en-US" altLang="ja-JP" sz="1600" dirty="0">
              <a:latin typeface="Meiryo" charset="-128"/>
              <a:ea typeface="Meiryo" charset="-128"/>
              <a:cs typeface="Meiryo" charset="-128"/>
            </a:endParaRPr>
          </a:p>
          <a:p>
            <a:pPr algn="ctr"/>
            <a:r>
              <a:rPr kumimoji="1" lang="ja-JP" altLang="en-US" sz="1600" dirty="0">
                <a:latin typeface="Meiryo" charset="-128"/>
                <a:ea typeface="Meiryo" charset="-128"/>
                <a:cs typeface="Meiryo" charset="-128"/>
              </a:rPr>
              <a:t>ディープラーニングなど</a:t>
            </a:r>
          </a:p>
        </p:txBody>
      </p:sp>
    </p:spTree>
    <p:extLst>
      <p:ext uri="{BB962C8B-B14F-4D97-AF65-F5344CB8AC3E}">
        <p14:creationId xmlns:p14="http://schemas.microsoft.com/office/powerpoint/2010/main" val="14947970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47</a:t>
            </a:fld>
            <a:endParaRPr kumimoji="1" lang="ja-JP" altLang="en-US"/>
          </a:p>
        </p:txBody>
      </p:sp>
      <p:pic>
        <p:nvPicPr>
          <p:cNvPr id="4" name="図 3" descr="単独LOGO01.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58687" y="5878036"/>
            <a:ext cx="617713" cy="677108"/>
          </a:xfrm>
          <a:prstGeom prst="rect">
            <a:avLst/>
          </a:prstGeom>
        </p:spPr>
      </p:pic>
      <p:sp>
        <p:nvSpPr>
          <p:cNvPr id="6" name="正方形/長方形 5"/>
          <p:cNvSpPr/>
          <p:nvPr/>
        </p:nvSpPr>
        <p:spPr>
          <a:xfrm>
            <a:off x="6127750" y="5878036"/>
            <a:ext cx="2938096" cy="677108"/>
          </a:xfrm>
          <a:prstGeom prst="rect">
            <a:avLst/>
          </a:prstGeom>
        </p:spPr>
        <p:txBody>
          <a:bodyPr wrap="square">
            <a:spAutoFit/>
          </a:bodyPr>
          <a:lstStyle/>
          <a:p>
            <a:pPr algn="r"/>
            <a:r>
              <a:rPr lang="ja-JP" altLang="en-US" sz="1400" dirty="0">
                <a:solidFill>
                  <a:srgbClr val="595959"/>
                </a:solidFill>
                <a:latin typeface="メイリオ"/>
                <a:ea typeface="メイリオ"/>
                <a:cs typeface="メイリオ"/>
              </a:rPr>
              <a:t>ネットコマース株式会社</a:t>
            </a:r>
          </a:p>
          <a:p>
            <a:pPr algn="r"/>
            <a:r>
              <a:rPr lang="en-US" altLang="ja-JP" sz="800" dirty="0">
                <a:solidFill>
                  <a:srgbClr val="595959"/>
                </a:solidFill>
                <a:latin typeface="メイリオ"/>
                <a:ea typeface="メイリオ"/>
                <a:cs typeface="メイリオ"/>
              </a:rPr>
              <a:t>180-0004</a:t>
            </a:r>
            <a:r>
              <a:rPr lang="ja-JP" altLang="en-US" sz="800" dirty="0">
                <a:solidFill>
                  <a:srgbClr val="595959"/>
                </a:solidFill>
                <a:latin typeface="メイリオ"/>
                <a:ea typeface="メイリオ"/>
                <a:cs typeface="メイリオ"/>
              </a:rPr>
              <a:t>　東京都武蔵野市吉祥寺本町</a:t>
            </a:r>
            <a:r>
              <a:rPr lang="en-US" altLang="ja-JP" sz="800" dirty="0">
                <a:solidFill>
                  <a:srgbClr val="595959"/>
                </a:solidFill>
                <a:latin typeface="メイリオ"/>
                <a:ea typeface="メイリオ"/>
                <a:cs typeface="メイリオ"/>
              </a:rPr>
              <a:t>2-4-17</a:t>
            </a:r>
          </a:p>
          <a:p>
            <a:pPr algn="r"/>
            <a:r>
              <a:rPr lang="ja-JP" altLang="en-US" sz="800" dirty="0">
                <a:solidFill>
                  <a:srgbClr val="595959"/>
                </a:solidFill>
                <a:latin typeface="メイリオ"/>
                <a:ea typeface="メイリオ"/>
                <a:cs typeface="メイリオ"/>
              </a:rPr>
              <a:t>エスト・グランデール・カーロ </a:t>
            </a:r>
            <a:r>
              <a:rPr lang="en-US" altLang="ja-JP" sz="800" dirty="0">
                <a:solidFill>
                  <a:srgbClr val="595959"/>
                </a:solidFill>
                <a:latin typeface="メイリオ"/>
                <a:ea typeface="メイリオ"/>
                <a:cs typeface="メイリオ"/>
              </a:rPr>
              <a:t>1201</a:t>
            </a:r>
          </a:p>
          <a:p>
            <a:pPr algn="r"/>
            <a:r>
              <a:rPr lang="en-US" altLang="ja-JP" sz="800" dirty="0">
                <a:solidFill>
                  <a:srgbClr val="595959"/>
                </a:solidFill>
                <a:latin typeface="メイリオ"/>
                <a:ea typeface="メイリオ"/>
                <a:cs typeface="メイリオ"/>
                <a:hlinkClick r:id="rId3"/>
              </a:rPr>
              <a:t>http://</a:t>
            </a:r>
            <a:r>
              <a:rPr lang="en-US" altLang="ja-JP" sz="800" dirty="0" err="1">
                <a:solidFill>
                  <a:srgbClr val="595959"/>
                </a:solidFill>
                <a:latin typeface="メイリオ"/>
                <a:ea typeface="メイリオ"/>
                <a:cs typeface="メイリオ"/>
                <a:hlinkClick r:id="rId3"/>
              </a:rPr>
              <a:t>www.netcommerce.co.jp</a:t>
            </a:r>
            <a:r>
              <a:rPr lang="en-US" altLang="ja-JP" sz="800" dirty="0">
                <a:solidFill>
                  <a:srgbClr val="595959"/>
                </a:solidFill>
                <a:latin typeface="メイリオ"/>
                <a:ea typeface="メイリオ"/>
                <a:cs typeface="メイリオ"/>
                <a:hlinkClick r:id="rId3"/>
              </a:rPr>
              <a:t>/</a:t>
            </a:r>
            <a:endParaRPr lang="ja-JP" altLang="en-US" sz="800" dirty="0">
              <a:solidFill>
                <a:srgbClr val="595959"/>
              </a:solidFill>
              <a:latin typeface="メイリオ"/>
              <a:ea typeface="メイリオ"/>
              <a:cs typeface="メイリオ"/>
            </a:endParaRPr>
          </a:p>
        </p:txBody>
      </p:sp>
    </p:spTree>
    <p:extLst>
      <p:ext uri="{BB962C8B-B14F-4D97-AF65-F5344CB8AC3E}">
        <p14:creationId xmlns:p14="http://schemas.microsoft.com/office/powerpoint/2010/main" val="12731929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4"/>
            <a:ext cx="8026822" cy="5806487"/>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 name="タイトル 1"/>
          <p:cNvSpPr>
            <a:spLocks noGrp="1"/>
          </p:cNvSpPr>
          <p:nvPr>
            <p:ph type="title"/>
          </p:nvPr>
        </p:nvSpPr>
        <p:spPr/>
        <p:txBody>
          <a:bodyPr/>
          <a:lstStyle/>
          <a:p>
            <a:r>
              <a:rPr lang="en-US" altLang="ja-JP" dirty="0" err="1">
                <a:solidFill>
                  <a:schemeClr val="tx1">
                    <a:lumMod val="50000"/>
                    <a:lumOff val="50000"/>
                  </a:schemeClr>
                </a:solidFill>
              </a:rPr>
              <a:t>IoT</a:t>
            </a:r>
            <a:r>
              <a:rPr lang="ja-JP" altLang="en-US" dirty="0">
                <a:solidFill>
                  <a:schemeClr val="tx1">
                    <a:lumMod val="50000"/>
                    <a:lumOff val="50000"/>
                  </a:schemeClr>
                </a:solidFill>
              </a:rPr>
              <a:t>の２つの意味</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a:t>
            </a:fld>
            <a:endParaRPr kumimoji="1" lang="ja-JP" altLang="en-US"/>
          </a:p>
        </p:txBody>
      </p:sp>
      <p:sp>
        <p:nvSpPr>
          <p:cNvPr id="4" name="正方形/長方形 3"/>
          <p:cNvSpPr/>
          <p:nvPr/>
        </p:nvSpPr>
        <p:spPr>
          <a:xfrm>
            <a:off x="755650" y="1110348"/>
            <a:ext cx="7632700"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 name="正方形/長方形 4"/>
          <p:cNvSpPr/>
          <p:nvPr/>
        </p:nvSpPr>
        <p:spPr>
          <a:xfrm>
            <a:off x="756111" y="3831370"/>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メイリオ"/>
              <a:ea typeface="メイリオ"/>
              <a:cs typeface="メイリオ"/>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上矢印 17"/>
          <p:cNvSpPr/>
          <p:nvPr/>
        </p:nvSpPr>
        <p:spPr>
          <a:xfrm rot="12915436">
            <a:off x="4839237" y="3227669"/>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上矢印 18"/>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上矢印 19"/>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p:cNvSpPr txBox="1"/>
          <p:nvPr/>
        </p:nvSpPr>
        <p:spPr>
          <a:xfrm>
            <a:off x="3604851" y="5116934"/>
            <a:ext cx="1898455" cy="584775"/>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データ収集</a:t>
            </a:r>
          </a:p>
          <a:p>
            <a:pPr algn="ctr"/>
            <a:r>
              <a:rPr lang="ja-JP" altLang="en-US" sz="1200" b="1" dirty="0">
                <a:solidFill>
                  <a:schemeClr val="bg1"/>
                </a:solidFill>
                <a:latin typeface="Meiryo" charset="-128"/>
                <a:ea typeface="Meiryo" charset="-128"/>
                <a:cs typeface="Meiryo" charset="-128"/>
              </a:rPr>
              <a:t>モニタリング</a:t>
            </a:r>
            <a:endParaRPr kumimoji="1" lang="ja-JP" altLang="en-US" sz="1200" b="1" dirty="0">
              <a:solidFill>
                <a:schemeClr val="bg1"/>
              </a:solidFill>
              <a:latin typeface="Meiryo" charset="-128"/>
              <a:ea typeface="Meiryo" charset="-128"/>
              <a:cs typeface="Meiryo" charset="-128"/>
            </a:endParaRPr>
          </a:p>
        </p:txBody>
      </p:sp>
      <p:sp>
        <p:nvSpPr>
          <p:cNvPr id="23" name="テキスト ボックス 22"/>
          <p:cNvSpPr txBox="1"/>
          <p:nvPr/>
        </p:nvSpPr>
        <p:spPr>
          <a:xfrm>
            <a:off x="1886709" y="2060196"/>
            <a:ext cx="1898455" cy="769441"/>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データ解析</a:t>
            </a:r>
            <a:endParaRPr kumimoji="1" lang="en-US" altLang="ja-JP" sz="2000" b="1" dirty="0">
              <a:solidFill>
                <a:schemeClr val="bg1"/>
              </a:solidFill>
              <a:latin typeface="Meiryo" charset="-128"/>
              <a:ea typeface="Meiryo" charset="-128"/>
              <a:cs typeface="Meiryo" charset="-128"/>
            </a:endParaRPr>
          </a:p>
          <a:p>
            <a:pPr algn="ctr"/>
            <a:r>
              <a:rPr kumimoji="1" lang="ja-JP" altLang="en-US" sz="1200" b="1" dirty="0">
                <a:solidFill>
                  <a:schemeClr val="bg1"/>
                </a:solidFill>
                <a:latin typeface="Meiryo" charset="-128"/>
                <a:ea typeface="Meiryo" charset="-128"/>
                <a:cs typeface="Meiryo" charset="-128"/>
              </a:rPr>
              <a:t>原因解明・発見</a:t>
            </a:r>
            <a:r>
              <a:rPr kumimoji="1" lang="en-US" altLang="ja-JP" sz="1200" b="1" dirty="0">
                <a:solidFill>
                  <a:schemeClr val="bg1"/>
                </a:solidFill>
                <a:latin typeface="Meiryo" charset="-128"/>
                <a:ea typeface="Meiryo" charset="-128"/>
                <a:cs typeface="Meiryo" charset="-128"/>
              </a:rPr>
              <a:t>/</a:t>
            </a:r>
            <a:r>
              <a:rPr kumimoji="1" lang="ja-JP" altLang="en-US" sz="1200" b="1" dirty="0">
                <a:solidFill>
                  <a:schemeClr val="bg1"/>
                </a:solidFill>
                <a:latin typeface="Meiryo" charset="-128"/>
                <a:ea typeface="Meiryo" charset="-128"/>
                <a:cs typeface="Meiryo" charset="-128"/>
              </a:rPr>
              <a:t>洞察</a:t>
            </a:r>
          </a:p>
          <a:p>
            <a:pPr algn="ctr"/>
            <a:r>
              <a:rPr kumimoji="1" lang="ja-JP" altLang="en-US" sz="1200" b="1" dirty="0">
                <a:solidFill>
                  <a:schemeClr val="bg1"/>
                </a:solidFill>
                <a:latin typeface="Meiryo" charset="-128"/>
                <a:ea typeface="Meiryo" charset="-128"/>
                <a:cs typeface="Meiryo" charset="-128"/>
              </a:rPr>
              <a:t>計画の最適化</a:t>
            </a:r>
          </a:p>
        </p:txBody>
      </p:sp>
      <p:sp>
        <p:nvSpPr>
          <p:cNvPr id="24" name="テキスト ボックス 23"/>
          <p:cNvSpPr txBox="1"/>
          <p:nvPr/>
        </p:nvSpPr>
        <p:spPr>
          <a:xfrm>
            <a:off x="5340912" y="2071059"/>
            <a:ext cx="1898455" cy="769441"/>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データ活用</a:t>
            </a:r>
          </a:p>
          <a:p>
            <a:pPr algn="ctr"/>
            <a:r>
              <a:rPr kumimoji="1" lang="ja-JP" altLang="en-US" sz="1200" b="1" dirty="0">
                <a:solidFill>
                  <a:schemeClr val="bg1"/>
                </a:solidFill>
                <a:latin typeface="Meiryo" charset="-128"/>
                <a:ea typeface="Meiryo" charset="-128"/>
                <a:cs typeface="Meiryo" charset="-128"/>
              </a:rPr>
              <a:t>業務処理・情報提供</a:t>
            </a:r>
          </a:p>
          <a:p>
            <a:pPr algn="ctr"/>
            <a:r>
              <a:rPr kumimoji="1" lang="ja-JP" altLang="en-US" sz="1200" b="1" dirty="0">
                <a:solidFill>
                  <a:schemeClr val="bg1"/>
                </a:solidFill>
                <a:latin typeface="Meiryo" charset="-128"/>
                <a:ea typeface="Meiryo" charset="-128"/>
                <a:cs typeface="Meiryo" charset="-128"/>
              </a:rPr>
              <a:t>機器制御</a:t>
            </a:r>
          </a:p>
        </p:txBody>
      </p:sp>
      <p:pic>
        <p:nvPicPr>
          <p:cNvPr id="25" name="図 24" descr="imgres.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90755" y="4988805"/>
            <a:ext cx="1149597" cy="789023"/>
          </a:xfrm>
          <a:prstGeom prst="rect">
            <a:avLst/>
          </a:prstGeom>
          <a:effectLst>
            <a:outerShdw blurRad="50800" dist="76200" dir="2700000" algn="tl" rotWithShape="0">
              <a:prstClr val="black">
                <a:alpha val="40000"/>
              </a:prstClr>
            </a:outerShdw>
          </a:effectLst>
        </p:spPr>
      </p:pic>
      <p:grpSp>
        <p:nvGrpSpPr>
          <p:cNvPr id="26" name="図形グループ 25"/>
          <p:cNvGrpSpPr/>
          <p:nvPr/>
        </p:nvGrpSpPr>
        <p:grpSpPr>
          <a:xfrm>
            <a:off x="1764615" y="5007946"/>
            <a:ext cx="265954" cy="577851"/>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29" name="図形グループ 28"/>
          <p:cNvGrpSpPr/>
          <p:nvPr/>
        </p:nvGrpSpPr>
        <p:grpSpPr>
          <a:xfrm>
            <a:off x="2289822" y="5007946"/>
            <a:ext cx="265954" cy="577850"/>
            <a:chOff x="1946324" y="4125162"/>
            <a:chExt cx="969964" cy="2007867"/>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1" name="フローチャート: 論理積ゲート 30"/>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2" name="図形グループ 31"/>
          <p:cNvGrpSpPr/>
          <p:nvPr/>
        </p:nvGrpSpPr>
        <p:grpSpPr>
          <a:xfrm>
            <a:off x="2027219" y="5219119"/>
            <a:ext cx="265954" cy="577850"/>
            <a:chOff x="1946324" y="4125162"/>
            <a:chExt cx="969964" cy="2007867"/>
          </a:xfrm>
        </p:grpSpPr>
        <p:sp>
          <p:nvSpPr>
            <p:cNvPr id="33" name="円/楕円 3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4" name="フローチャート: 論理積ゲート 33"/>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37" name="テキスト ボックス 36"/>
          <p:cNvSpPr txBox="1"/>
          <p:nvPr/>
        </p:nvSpPr>
        <p:spPr>
          <a:xfrm>
            <a:off x="7234393" y="6130614"/>
            <a:ext cx="1082348"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chemeClr val="bg1"/>
                </a:solidFill>
                <a:latin typeface="メイリオ"/>
                <a:ea typeface="メイリオ"/>
                <a:cs typeface="メイリオ"/>
              </a:rPr>
              <a:t>ヒト・モノ</a:t>
            </a:r>
          </a:p>
        </p:txBody>
      </p:sp>
      <p:sp>
        <p:nvSpPr>
          <p:cNvPr id="38" name="テキスト ボックス 37"/>
          <p:cNvSpPr txBox="1"/>
          <p:nvPr/>
        </p:nvSpPr>
        <p:spPr>
          <a:xfrm>
            <a:off x="5618565" y="1185710"/>
            <a:ext cx="2698176"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rgbClr val="FFFFFF"/>
                </a:solidFill>
                <a:latin typeface="メイリオ"/>
                <a:ea typeface="メイリオ"/>
                <a:cs typeface="メイリオ"/>
              </a:rPr>
              <a:t>クラウド・コンピューティング</a:t>
            </a:r>
          </a:p>
        </p:txBody>
      </p:sp>
      <p:sp>
        <p:nvSpPr>
          <p:cNvPr id="42" name="上矢印 41"/>
          <p:cNvSpPr/>
          <p:nvPr/>
        </p:nvSpPr>
        <p:spPr>
          <a:xfrm rot="16200000" flipV="1">
            <a:off x="2787094"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上矢印 42"/>
          <p:cNvSpPr/>
          <p:nvPr/>
        </p:nvSpPr>
        <p:spPr>
          <a:xfrm rot="5400000" flipH="1" flipV="1">
            <a:off x="5612901"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テキスト ボックス 60"/>
          <p:cNvSpPr txBox="1"/>
          <p:nvPr/>
        </p:nvSpPr>
        <p:spPr>
          <a:xfrm>
            <a:off x="1043608"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a:solidFill>
                  <a:srgbClr val="FFFFFF"/>
                </a:solidFill>
                <a:latin typeface="メイリオ"/>
                <a:ea typeface="メイリオ"/>
                <a:cs typeface="メイリオ"/>
              </a:rPr>
              <a:t>日常生活・社会活動</a:t>
            </a:r>
          </a:p>
        </p:txBody>
      </p:sp>
      <p:sp>
        <p:nvSpPr>
          <p:cNvPr id="62" name="テキスト ボックス 61"/>
          <p:cNvSpPr txBox="1"/>
          <p:nvPr/>
        </p:nvSpPr>
        <p:spPr>
          <a:xfrm>
            <a:off x="6014713"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a:solidFill>
                  <a:srgbClr val="FFFFFF"/>
                </a:solidFill>
                <a:latin typeface="メイリオ"/>
                <a:ea typeface="メイリオ"/>
                <a:cs typeface="メイリオ"/>
              </a:rPr>
              <a:t>環境変化・産業活動</a:t>
            </a:r>
          </a:p>
        </p:txBody>
      </p:sp>
      <p:sp>
        <p:nvSpPr>
          <p:cNvPr id="63" name="テキスト ボックス 62"/>
          <p:cNvSpPr txBox="1"/>
          <p:nvPr/>
        </p:nvSpPr>
        <p:spPr>
          <a:xfrm>
            <a:off x="1111567" y="610908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a:solidFill>
                  <a:schemeClr val="bg1"/>
                </a:solidFill>
                <a:latin typeface="メイリオ"/>
                <a:ea typeface="メイリオ"/>
                <a:cs typeface="メイリオ"/>
              </a:rPr>
              <a:t>現実世界／</a:t>
            </a:r>
            <a:r>
              <a:rPr kumimoji="1" lang="en-US" altLang="ja-JP" sz="1400" b="1" dirty="0">
                <a:solidFill>
                  <a:schemeClr val="bg1"/>
                </a:solidFill>
                <a:latin typeface="メイリオ"/>
                <a:ea typeface="メイリオ"/>
                <a:cs typeface="メイリオ"/>
              </a:rPr>
              <a:t>Physical World</a:t>
            </a:r>
            <a:endParaRPr kumimoji="1" lang="ja-JP" altLang="en-US" sz="1400" b="1" dirty="0">
              <a:solidFill>
                <a:schemeClr val="bg1"/>
              </a:solidFill>
              <a:latin typeface="メイリオ"/>
              <a:ea typeface="メイリオ"/>
              <a:cs typeface="メイリオ"/>
            </a:endParaRPr>
          </a:p>
        </p:txBody>
      </p:sp>
      <p:grpSp>
        <p:nvGrpSpPr>
          <p:cNvPr id="64" name="図形グループ 63"/>
          <p:cNvGrpSpPr/>
          <p:nvPr/>
        </p:nvGrpSpPr>
        <p:grpSpPr>
          <a:xfrm>
            <a:off x="928414" y="606584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868098" y="122615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sp>
        <p:nvSpPr>
          <p:cNvPr id="77" name="テキスト ボックス 76"/>
          <p:cNvSpPr txBox="1"/>
          <p:nvPr/>
        </p:nvSpPr>
        <p:spPr>
          <a:xfrm>
            <a:off x="1336332" y="118340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a:solidFill>
                  <a:srgbClr val="FFFFFF"/>
                </a:solidFill>
                <a:latin typeface="メイリオ"/>
                <a:ea typeface="メイリオ"/>
                <a:cs typeface="メイリオ"/>
              </a:rPr>
              <a:t>サイバー世界／</a:t>
            </a:r>
            <a:r>
              <a:rPr kumimoji="1" lang="en-US" altLang="ja-JP" sz="1400" b="1" dirty="0">
                <a:solidFill>
                  <a:srgbClr val="FFFFFF"/>
                </a:solidFill>
                <a:latin typeface="メイリオ"/>
                <a:ea typeface="メイリオ"/>
                <a:cs typeface="メイリオ"/>
              </a:rPr>
              <a:t>Cyber World</a:t>
            </a:r>
            <a:endParaRPr kumimoji="1" lang="ja-JP" altLang="en-US" sz="1400" b="1" dirty="0">
              <a:solidFill>
                <a:srgbClr val="FFFFFF"/>
              </a:solidFill>
              <a:latin typeface="メイリオ"/>
              <a:ea typeface="メイリオ"/>
              <a:cs typeface="メイリオ"/>
            </a:endParaRPr>
          </a:p>
        </p:txBody>
      </p:sp>
      <p:sp>
        <p:nvSpPr>
          <p:cNvPr id="78" name="テキスト ボックス 77"/>
          <p:cNvSpPr txBox="1"/>
          <p:nvPr/>
        </p:nvSpPr>
        <p:spPr>
          <a:xfrm>
            <a:off x="774386" y="802571"/>
            <a:ext cx="690982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a:solidFill>
                  <a:srgbClr val="0000FF"/>
                </a:solidFill>
                <a:latin typeface="メイリオ"/>
                <a:ea typeface="メイリオ"/>
                <a:cs typeface="メイリオ"/>
              </a:rPr>
              <a:t>Cyber Physical System</a:t>
            </a:r>
            <a:r>
              <a:rPr lang="ja-JP" altLang="en-US" sz="1400" dirty="0">
                <a:solidFill>
                  <a:srgbClr val="0000FF"/>
                </a:solidFill>
                <a:latin typeface="メイリオ"/>
                <a:ea typeface="メイリオ"/>
                <a:cs typeface="メイリオ"/>
              </a:rPr>
              <a:t>／現実世界とサイバー世界が緊密に結合されたシステム</a:t>
            </a:r>
            <a:endParaRPr kumimoji="1" lang="ja-JP" altLang="en-US" sz="1400" dirty="0">
              <a:solidFill>
                <a:srgbClr val="0000FF"/>
              </a:solidFill>
              <a:latin typeface="メイリオ"/>
              <a:ea typeface="メイリオ"/>
              <a:cs typeface="メイリオ"/>
            </a:endParaRPr>
          </a:p>
        </p:txBody>
      </p:sp>
      <p:sp>
        <p:nvSpPr>
          <p:cNvPr id="50" name="左右矢印 49"/>
          <p:cNvSpPr/>
          <p:nvPr/>
        </p:nvSpPr>
        <p:spPr>
          <a:xfrm>
            <a:off x="3166810" y="5606330"/>
            <a:ext cx="2800707" cy="539258"/>
          </a:xfrm>
          <a:prstGeom prst="leftRightArrow">
            <a:avLst>
              <a:gd name="adj1" fmla="val 70217"/>
              <a:gd name="adj2" fmla="val 5000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dirty="0">
                <a:solidFill>
                  <a:srgbClr val="FFFFFF"/>
                </a:solidFill>
                <a:latin typeface="Meiryo" charset="-128"/>
                <a:ea typeface="Meiryo" charset="-128"/>
                <a:cs typeface="Meiryo" charset="-128"/>
              </a:rPr>
              <a:t>現実世界をデジタル・データに変換</a:t>
            </a:r>
            <a:endParaRPr kumimoji="1" lang="en-US" altLang="ja-JP" sz="1100" dirty="0">
              <a:solidFill>
                <a:srgbClr val="FFFFFF"/>
              </a:solidFill>
              <a:latin typeface="Meiryo" charset="-128"/>
              <a:ea typeface="Meiryo" charset="-128"/>
              <a:cs typeface="Meiryo" charset="-128"/>
            </a:endParaRPr>
          </a:p>
          <a:p>
            <a:pPr algn="ctr"/>
            <a:r>
              <a:rPr lang="ja-JP" altLang="en-US" sz="600" dirty="0">
                <a:solidFill>
                  <a:srgbClr val="FFFFFF"/>
                </a:solidFill>
                <a:latin typeface="Meiryo" charset="-128"/>
                <a:ea typeface="Meiryo" charset="-128"/>
                <a:cs typeface="Meiryo" charset="-128"/>
              </a:rPr>
              <a:t>モノそのものやそれを取り囲む環境の状態とその変化</a:t>
            </a:r>
            <a:endParaRPr kumimoji="1" lang="ja-JP" altLang="en-US" sz="600" dirty="0">
              <a:solidFill>
                <a:srgbClr val="FFFFFF"/>
              </a:solidFill>
              <a:latin typeface="Meiryo" charset="-128"/>
              <a:ea typeface="Meiryo" charset="-128"/>
              <a:cs typeface="Meiryo" charset="-128"/>
            </a:endParaRPr>
          </a:p>
        </p:txBody>
      </p:sp>
      <p:sp>
        <p:nvSpPr>
          <p:cNvPr id="10" name="正方形/長方形 9"/>
          <p:cNvSpPr/>
          <p:nvPr/>
        </p:nvSpPr>
        <p:spPr>
          <a:xfrm>
            <a:off x="683569" y="3584368"/>
            <a:ext cx="7776864" cy="2938815"/>
          </a:xfrm>
          <a:prstGeom prst="rect">
            <a:avLst/>
          </a:prstGeom>
          <a:noFill/>
          <a:ln w="57150">
            <a:solidFill>
              <a:srgbClr val="FF6666"/>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p:cNvSpPr/>
          <p:nvPr/>
        </p:nvSpPr>
        <p:spPr>
          <a:xfrm>
            <a:off x="539554" y="772317"/>
            <a:ext cx="8064894" cy="5825033"/>
          </a:xfrm>
          <a:prstGeom prst="rect">
            <a:avLst/>
          </a:prstGeom>
          <a:noFill/>
          <a:ln w="57150">
            <a:solidFill>
              <a:srgbClr val="7030A0"/>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四角形吹き出し 48"/>
          <p:cNvSpPr/>
          <p:nvPr/>
        </p:nvSpPr>
        <p:spPr>
          <a:xfrm>
            <a:off x="6062134" y="2813151"/>
            <a:ext cx="2466097" cy="964565"/>
          </a:xfrm>
          <a:prstGeom prst="wedgeRectCallout">
            <a:avLst>
              <a:gd name="adj1" fmla="val 48846"/>
              <a:gd name="adj2" fmla="val -92713"/>
            </a:avLst>
          </a:prstGeom>
          <a:solidFill>
            <a:schemeClr val="accent4">
              <a:lumMod val="75000"/>
              <a:alpha val="67451"/>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400" b="1" dirty="0">
                <a:solidFill>
                  <a:schemeClr val="bg1"/>
                </a:solidFill>
                <a:latin typeface="メイリオ"/>
                <a:ea typeface="メイリオ"/>
                <a:cs typeface="メイリオ"/>
              </a:rPr>
              <a:t>広義の</a:t>
            </a:r>
            <a:r>
              <a:rPr lang="en-US" altLang="ja-JP" sz="1400" b="1" dirty="0" err="1">
                <a:solidFill>
                  <a:schemeClr val="bg1"/>
                </a:solidFill>
                <a:latin typeface="メイリオ"/>
                <a:ea typeface="メイリオ"/>
                <a:cs typeface="メイリオ"/>
              </a:rPr>
              <a:t>IoT</a:t>
            </a:r>
            <a:r>
              <a:rPr lang="ja-JP" altLang="en-US" sz="1400" b="1" dirty="0">
                <a:solidFill>
                  <a:schemeClr val="bg1"/>
                </a:solidFill>
                <a:latin typeface="メイリオ"/>
                <a:ea typeface="メイリオ"/>
                <a:cs typeface="メイリオ"/>
              </a:rPr>
              <a:t>＝</a:t>
            </a:r>
            <a:r>
              <a:rPr lang="en-US" altLang="ja-JP" sz="1400" b="1" dirty="0">
                <a:solidFill>
                  <a:schemeClr val="bg1"/>
                </a:solidFill>
                <a:latin typeface="メイリオ"/>
                <a:ea typeface="メイリオ"/>
                <a:cs typeface="メイリオ"/>
              </a:rPr>
              <a:t>CPS</a:t>
            </a:r>
          </a:p>
          <a:p>
            <a:r>
              <a:rPr lang="ja-JP" altLang="en-US" sz="1200" dirty="0">
                <a:solidFill>
                  <a:schemeClr val="bg1"/>
                </a:solidFill>
                <a:latin typeface="Meiryo" charset="-128"/>
                <a:ea typeface="Meiryo" charset="-128"/>
                <a:cs typeface="Meiryo" charset="-128"/>
              </a:rPr>
              <a:t>デジタル・データで現実世界を捉え、アナログな現実世界を動かす仕組み</a:t>
            </a:r>
          </a:p>
        </p:txBody>
      </p:sp>
      <p:sp>
        <p:nvSpPr>
          <p:cNvPr id="6" name="四角形吹き出し 5"/>
          <p:cNvSpPr/>
          <p:nvPr/>
        </p:nvSpPr>
        <p:spPr>
          <a:xfrm>
            <a:off x="249817" y="3490811"/>
            <a:ext cx="2433363" cy="964565"/>
          </a:xfrm>
          <a:prstGeom prst="wedgeRectCallout">
            <a:avLst>
              <a:gd name="adj1" fmla="val 63300"/>
              <a:gd name="adj2" fmla="val 33515"/>
            </a:avLst>
          </a:prstGeom>
          <a:solidFill>
            <a:srgbClr val="FF6666">
              <a:alpha val="67451"/>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400" b="1" dirty="0">
                <a:solidFill>
                  <a:schemeClr val="bg1"/>
                </a:solidFill>
                <a:latin typeface="メイリオ"/>
                <a:ea typeface="メイリオ"/>
                <a:cs typeface="メイリオ"/>
              </a:rPr>
              <a:t>狭義の</a:t>
            </a:r>
            <a:r>
              <a:rPr lang="en-US" altLang="ja-JP" sz="1400" b="1" dirty="0" err="1">
                <a:solidFill>
                  <a:schemeClr val="bg1"/>
                </a:solidFill>
                <a:latin typeface="メイリオ"/>
                <a:ea typeface="メイリオ"/>
                <a:cs typeface="メイリオ"/>
              </a:rPr>
              <a:t>IoT</a:t>
            </a:r>
            <a:endParaRPr lang="en-US" altLang="ja-JP" sz="1400" b="1" dirty="0">
              <a:solidFill>
                <a:schemeClr val="bg1"/>
              </a:solidFill>
              <a:latin typeface="メイリオ"/>
              <a:ea typeface="メイリオ"/>
              <a:cs typeface="メイリオ"/>
            </a:endParaRPr>
          </a:p>
          <a:p>
            <a:r>
              <a:rPr lang="ja-JP" altLang="en-US" sz="1200" dirty="0">
                <a:solidFill>
                  <a:schemeClr val="bg1"/>
                </a:solidFill>
                <a:latin typeface="メイリオ"/>
                <a:ea typeface="メイリオ"/>
                <a:cs typeface="メイリオ"/>
              </a:rPr>
              <a:t>現実世界の出来事をデジタル・データに変換しネットに送り出す仕組み</a:t>
            </a:r>
          </a:p>
        </p:txBody>
      </p:sp>
    </p:spTree>
    <p:extLst>
      <p:ext uri="{BB962C8B-B14F-4D97-AF65-F5344CB8AC3E}">
        <p14:creationId xmlns:p14="http://schemas.microsoft.com/office/powerpoint/2010/main" val="2141571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dissolve">
                                      <p:cBhvr>
                                        <p:cTn id="15" dur="500"/>
                                        <p:tgtEl>
                                          <p:spTgt spid="52"/>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dissolve">
                                      <p:cBhvr>
                                        <p:cTn id="18"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2" grpId="0" animBg="1"/>
      <p:bldP spid="49"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 name="タイトル 1"/>
          <p:cNvSpPr>
            <a:spLocks noGrp="1"/>
          </p:cNvSpPr>
          <p:nvPr>
            <p:ph type="title"/>
          </p:nvPr>
        </p:nvSpPr>
        <p:spPr/>
        <p:txBody>
          <a:bodyPr/>
          <a:lstStyle/>
          <a:p>
            <a:r>
              <a:rPr lang="ja-JP" altLang="en-US" dirty="0">
                <a:solidFill>
                  <a:schemeClr val="tx1">
                    <a:lumMod val="50000"/>
                    <a:lumOff val="50000"/>
                  </a:schemeClr>
                </a:solidFill>
              </a:rPr>
              <a:t>デジタル・トランスフォーメーションと</a:t>
            </a:r>
            <a:r>
              <a:rPr lang="en-US" altLang="ja-JP" dirty="0">
                <a:solidFill>
                  <a:schemeClr val="tx1">
                    <a:lumMod val="50000"/>
                    <a:lumOff val="50000"/>
                  </a:schemeClr>
                </a:solidFill>
              </a:rPr>
              <a:t>CPS</a:t>
            </a:r>
            <a:endParaRPr kumimoji="1" lang="ja-JP" altLang="en-US" dirty="0">
              <a:solidFill>
                <a:schemeClr val="tx1">
                  <a:lumMod val="50000"/>
                  <a:lumOff val="50000"/>
                </a:schemeClr>
              </a:solidFill>
            </a:endParaRP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6</a:t>
            </a:fld>
            <a:endParaRPr kumimoji="1" lang="ja-JP" altLang="en-US"/>
          </a:p>
        </p:txBody>
      </p:sp>
      <p:sp>
        <p:nvSpPr>
          <p:cNvPr id="4" name="正方形/長方形 3"/>
          <p:cNvSpPr/>
          <p:nvPr/>
        </p:nvSpPr>
        <p:spPr>
          <a:xfrm>
            <a:off x="755650" y="1110348"/>
            <a:ext cx="7632700"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 name="正方形/長方形 4"/>
          <p:cNvSpPr/>
          <p:nvPr/>
        </p:nvSpPr>
        <p:spPr>
          <a:xfrm>
            <a:off x="756111" y="3831370"/>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メイリオ"/>
              <a:ea typeface="メイリオ"/>
              <a:cs typeface="メイリオ"/>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ＭＳ Ｐゴシック"/>
              <a:ea typeface="ＭＳ Ｐゴシック"/>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ＭＳ Ｐゴシック"/>
              <a:ea typeface="ＭＳ Ｐゴシック"/>
              <a:cs typeface="ＭＳ Ｐゴシック"/>
            </a:endParaRPr>
          </a:p>
        </p:txBody>
      </p:sp>
      <p:sp>
        <p:nvSpPr>
          <p:cNvPr id="18" name="上矢印 17"/>
          <p:cNvSpPr/>
          <p:nvPr/>
        </p:nvSpPr>
        <p:spPr>
          <a:xfrm rot="12599028">
            <a:off x="4921295" y="3306894"/>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上矢印 18"/>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上矢印 19"/>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p:cNvSpPr txBox="1"/>
          <p:nvPr/>
        </p:nvSpPr>
        <p:spPr>
          <a:xfrm>
            <a:off x="3604851" y="5101544"/>
            <a:ext cx="1898455" cy="615553"/>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データ収集</a:t>
            </a:r>
            <a:endParaRPr kumimoji="1" lang="en-US" altLang="ja-JP" sz="2000" b="1" dirty="0">
              <a:solidFill>
                <a:schemeClr val="bg1"/>
              </a:solidFill>
              <a:latin typeface="Meiryo" charset="-128"/>
              <a:ea typeface="Meiryo" charset="-128"/>
              <a:cs typeface="Meiryo" charset="-128"/>
            </a:endParaRPr>
          </a:p>
          <a:p>
            <a:pPr algn="ctr"/>
            <a:r>
              <a:rPr lang="en-US" altLang="ja-JP" sz="1400" dirty="0" err="1">
                <a:solidFill>
                  <a:schemeClr val="bg1"/>
                </a:solidFill>
                <a:latin typeface="Meiryo" charset="-128"/>
                <a:ea typeface="Meiryo" charset="-128"/>
                <a:cs typeface="Meiryo" charset="-128"/>
              </a:rPr>
              <a:t>IoT</a:t>
            </a:r>
            <a:r>
              <a:rPr lang="en-US" altLang="ja-JP" sz="1400" dirty="0">
                <a:solidFill>
                  <a:schemeClr val="bg1"/>
                </a:solidFill>
                <a:latin typeface="Meiryo" charset="-128"/>
                <a:ea typeface="Meiryo" charset="-128"/>
                <a:cs typeface="Meiryo" charset="-128"/>
              </a:rPr>
              <a:t>/Mobile/Web</a:t>
            </a:r>
            <a:endParaRPr kumimoji="1" lang="ja-JP" altLang="en-US" sz="1400" dirty="0">
              <a:solidFill>
                <a:schemeClr val="bg1"/>
              </a:solidFill>
              <a:latin typeface="Meiryo" charset="-128"/>
              <a:ea typeface="Meiryo" charset="-128"/>
              <a:cs typeface="Meiryo" charset="-128"/>
            </a:endParaRPr>
          </a:p>
        </p:txBody>
      </p:sp>
      <p:sp>
        <p:nvSpPr>
          <p:cNvPr id="23" name="テキスト ボックス 22"/>
          <p:cNvSpPr txBox="1"/>
          <p:nvPr/>
        </p:nvSpPr>
        <p:spPr>
          <a:xfrm>
            <a:off x="1886709" y="2137139"/>
            <a:ext cx="1898455" cy="615553"/>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データ解析</a:t>
            </a:r>
            <a:endParaRPr kumimoji="1" lang="en-US" altLang="ja-JP" sz="2000" b="1" dirty="0">
              <a:solidFill>
                <a:schemeClr val="bg1"/>
              </a:solidFill>
              <a:latin typeface="Meiryo" charset="-128"/>
              <a:ea typeface="Meiryo" charset="-128"/>
              <a:cs typeface="Meiryo" charset="-128"/>
            </a:endParaRPr>
          </a:p>
          <a:p>
            <a:pPr algn="ctr"/>
            <a:r>
              <a:rPr lang="ja-JP" altLang="en-US" sz="1400" dirty="0">
                <a:solidFill>
                  <a:schemeClr val="bg1"/>
                </a:solidFill>
                <a:latin typeface="Meiryo" charset="-128"/>
                <a:ea typeface="Meiryo" charset="-128"/>
                <a:cs typeface="Meiryo" charset="-128"/>
              </a:rPr>
              <a:t>機械学習</a:t>
            </a:r>
            <a:endParaRPr kumimoji="1" lang="ja-JP" altLang="en-US" sz="1400" dirty="0">
              <a:solidFill>
                <a:schemeClr val="bg1"/>
              </a:solidFill>
              <a:latin typeface="Meiryo" charset="-128"/>
              <a:ea typeface="Meiryo" charset="-128"/>
              <a:cs typeface="Meiryo" charset="-128"/>
            </a:endParaRPr>
          </a:p>
        </p:txBody>
      </p:sp>
      <p:sp>
        <p:nvSpPr>
          <p:cNvPr id="24" name="テキスト ボックス 23"/>
          <p:cNvSpPr txBox="1"/>
          <p:nvPr/>
        </p:nvSpPr>
        <p:spPr>
          <a:xfrm>
            <a:off x="5340912" y="2148003"/>
            <a:ext cx="1898455" cy="615553"/>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データ活用</a:t>
            </a:r>
            <a:endParaRPr kumimoji="1" lang="en-US" altLang="ja-JP" sz="2000" b="1" dirty="0">
              <a:solidFill>
                <a:schemeClr val="bg1"/>
              </a:solidFill>
              <a:latin typeface="Meiryo" charset="-128"/>
              <a:ea typeface="Meiryo" charset="-128"/>
              <a:cs typeface="Meiryo" charset="-128"/>
            </a:endParaRPr>
          </a:p>
          <a:p>
            <a:pPr algn="ctr"/>
            <a:r>
              <a:rPr lang="en-US" altLang="ja-JP" sz="1400" dirty="0">
                <a:solidFill>
                  <a:schemeClr val="bg1"/>
                </a:solidFill>
                <a:latin typeface="Meiryo" charset="-128"/>
                <a:ea typeface="Meiryo" charset="-128"/>
                <a:cs typeface="Meiryo" charset="-128"/>
              </a:rPr>
              <a:t>Web</a:t>
            </a:r>
            <a:r>
              <a:rPr lang="ja-JP" altLang="en-US" sz="1400" dirty="0">
                <a:solidFill>
                  <a:schemeClr val="bg1"/>
                </a:solidFill>
                <a:latin typeface="Meiryo" charset="-128"/>
                <a:ea typeface="Meiryo" charset="-128"/>
                <a:cs typeface="Meiryo" charset="-128"/>
              </a:rPr>
              <a:t>サービス</a:t>
            </a:r>
            <a:endParaRPr kumimoji="1" lang="ja-JP" altLang="en-US" sz="1400" dirty="0">
              <a:solidFill>
                <a:schemeClr val="bg1"/>
              </a:solidFill>
              <a:latin typeface="Meiryo" charset="-128"/>
              <a:ea typeface="Meiryo" charset="-128"/>
              <a:cs typeface="Meiryo" charset="-128"/>
            </a:endParaRPr>
          </a:p>
        </p:txBody>
      </p:sp>
      <p:pic>
        <p:nvPicPr>
          <p:cNvPr id="25" name="図 24" descr="imgres.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90755" y="4988805"/>
            <a:ext cx="1149597" cy="789023"/>
          </a:xfrm>
          <a:prstGeom prst="rect">
            <a:avLst/>
          </a:prstGeom>
          <a:effectLst>
            <a:outerShdw blurRad="50800" dist="76200" dir="2700000" algn="tl" rotWithShape="0">
              <a:prstClr val="black">
                <a:alpha val="40000"/>
              </a:prstClr>
            </a:outerShdw>
          </a:effectLst>
        </p:spPr>
      </p:pic>
      <p:grpSp>
        <p:nvGrpSpPr>
          <p:cNvPr id="26" name="図形グループ 25"/>
          <p:cNvGrpSpPr/>
          <p:nvPr/>
        </p:nvGrpSpPr>
        <p:grpSpPr>
          <a:xfrm>
            <a:off x="1764615" y="5007946"/>
            <a:ext cx="265954" cy="577851"/>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29" name="図形グループ 28"/>
          <p:cNvGrpSpPr/>
          <p:nvPr/>
        </p:nvGrpSpPr>
        <p:grpSpPr>
          <a:xfrm>
            <a:off x="2289822" y="5007946"/>
            <a:ext cx="265954" cy="577850"/>
            <a:chOff x="1946324" y="4125162"/>
            <a:chExt cx="969964" cy="2007867"/>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1" name="フローチャート: 論理積ゲート 30"/>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2" name="図形グループ 31"/>
          <p:cNvGrpSpPr/>
          <p:nvPr/>
        </p:nvGrpSpPr>
        <p:grpSpPr>
          <a:xfrm>
            <a:off x="2027219" y="5219119"/>
            <a:ext cx="265954" cy="577850"/>
            <a:chOff x="1946324" y="4125162"/>
            <a:chExt cx="969964" cy="2007867"/>
          </a:xfrm>
        </p:grpSpPr>
        <p:sp>
          <p:nvSpPr>
            <p:cNvPr id="33" name="円/楕円 3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4" name="フローチャート: 論理積ゲート 33"/>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37" name="テキスト ボックス 36"/>
          <p:cNvSpPr txBox="1"/>
          <p:nvPr/>
        </p:nvSpPr>
        <p:spPr>
          <a:xfrm>
            <a:off x="7234393" y="6130614"/>
            <a:ext cx="1082348"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chemeClr val="bg1"/>
                </a:solidFill>
                <a:latin typeface="メイリオ"/>
                <a:ea typeface="メイリオ"/>
                <a:cs typeface="メイリオ"/>
              </a:rPr>
              <a:t>ヒト・モノ</a:t>
            </a:r>
          </a:p>
        </p:txBody>
      </p:sp>
      <p:sp>
        <p:nvSpPr>
          <p:cNvPr id="42" name="上矢印 41"/>
          <p:cNvSpPr/>
          <p:nvPr/>
        </p:nvSpPr>
        <p:spPr>
          <a:xfrm rot="16200000" flipV="1">
            <a:off x="2787094"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上矢印 42"/>
          <p:cNvSpPr/>
          <p:nvPr/>
        </p:nvSpPr>
        <p:spPr>
          <a:xfrm rot="5400000" flipH="1" flipV="1">
            <a:off x="5612901"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テキスト ボックス 60"/>
          <p:cNvSpPr txBox="1"/>
          <p:nvPr/>
        </p:nvSpPr>
        <p:spPr>
          <a:xfrm>
            <a:off x="1043608"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a:solidFill>
                  <a:srgbClr val="FFFFFF"/>
                </a:solidFill>
                <a:latin typeface="メイリオ"/>
                <a:ea typeface="メイリオ"/>
                <a:cs typeface="メイリオ"/>
              </a:rPr>
              <a:t>日常生活・社会活動</a:t>
            </a:r>
            <a:endParaRPr kumimoji="1" lang="ja-JP" altLang="en-US" b="1" dirty="0">
              <a:solidFill>
                <a:srgbClr val="FFFFFF"/>
              </a:solidFill>
              <a:latin typeface="メイリオ"/>
              <a:ea typeface="メイリオ"/>
              <a:cs typeface="メイリオ"/>
            </a:endParaRPr>
          </a:p>
        </p:txBody>
      </p:sp>
      <p:sp>
        <p:nvSpPr>
          <p:cNvPr id="62" name="テキスト ボックス 61"/>
          <p:cNvSpPr txBox="1"/>
          <p:nvPr/>
        </p:nvSpPr>
        <p:spPr>
          <a:xfrm>
            <a:off x="6014713"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a:solidFill>
                  <a:srgbClr val="FFFFFF"/>
                </a:solidFill>
                <a:latin typeface="メイリオ"/>
                <a:ea typeface="メイリオ"/>
                <a:cs typeface="メイリオ"/>
              </a:rPr>
              <a:t>環境変化・産業活動</a:t>
            </a:r>
          </a:p>
        </p:txBody>
      </p:sp>
      <p:sp>
        <p:nvSpPr>
          <p:cNvPr id="63" name="テキスト ボックス 62"/>
          <p:cNvSpPr txBox="1"/>
          <p:nvPr/>
        </p:nvSpPr>
        <p:spPr>
          <a:xfrm>
            <a:off x="1111567" y="613061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a:solidFill>
                  <a:schemeClr val="bg1"/>
                </a:solidFill>
                <a:latin typeface="メイリオ"/>
                <a:ea typeface="メイリオ"/>
                <a:cs typeface="メイリオ"/>
              </a:rPr>
              <a:t>現実世界／</a:t>
            </a:r>
            <a:r>
              <a:rPr kumimoji="1" lang="en-US" altLang="ja-JP" sz="1400" b="1" dirty="0">
                <a:solidFill>
                  <a:schemeClr val="bg1"/>
                </a:solidFill>
                <a:latin typeface="メイリオ"/>
                <a:ea typeface="メイリオ"/>
                <a:cs typeface="メイリオ"/>
              </a:rPr>
              <a:t>Physical World</a:t>
            </a:r>
            <a:endParaRPr kumimoji="1" lang="ja-JP" altLang="en-US" sz="1400" b="1" dirty="0">
              <a:solidFill>
                <a:schemeClr val="bg1"/>
              </a:solidFill>
              <a:latin typeface="メイリオ"/>
              <a:ea typeface="メイリオ"/>
              <a:cs typeface="メイリオ"/>
            </a:endParaRPr>
          </a:p>
        </p:txBody>
      </p:sp>
      <p:grpSp>
        <p:nvGrpSpPr>
          <p:cNvPr id="64" name="図形グループ 63"/>
          <p:cNvGrpSpPr/>
          <p:nvPr/>
        </p:nvGrpSpPr>
        <p:grpSpPr>
          <a:xfrm>
            <a:off x="928414" y="608737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868098" y="124768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sp>
        <p:nvSpPr>
          <p:cNvPr id="77" name="テキスト ボックス 76"/>
          <p:cNvSpPr txBox="1"/>
          <p:nvPr/>
        </p:nvSpPr>
        <p:spPr>
          <a:xfrm>
            <a:off x="1336332" y="120493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a:solidFill>
                  <a:srgbClr val="FFFFFF"/>
                </a:solidFill>
                <a:latin typeface="メイリオ"/>
                <a:ea typeface="メイリオ"/>
                <a:cs typeface="メイリオ"/>
              </a:rPr>
              <a:t>サイバー世界／</a:t>
            </a:r>
            <a:r>
              <a:rPr kumimoji="1" lang="en-US" altLang="ja-JP" sz="1400" b="1" dirty="0">
                <a:solidFill>
                  <a:srgbClr val="FFFFFF"/>
                </a:solidFill>
                <a:latin typeface="メイリオ"/>
                <a:ea typeface="メイリオ"/>
                <a:cs typeface="メイリオ"/>
              </a:rPr>
              <a:t>Cyber World</a:t>
            </a:r>
            <a:endParaRPr kumimoji="1" lang="ja-JP" altLang="en-US" sz="1400" b="1" dirty="0">
              <a:solidFill>
                <a:srgbClr val="FFFFFF"/>
              </a:solidFill>
              <a:latin typeface="メイリオ"/>
              <a:ea typeface="メイリオ"/>
              <a:cs typeface="メイリオ"/>
            </a:endParaRPr>
          </a:p>
        </p:txBody>
      </p:sp>
      <p:sp>
        <p:nvSpPr>
          <p:cNvPr id="78" name="テキスト ボックス 77"/>
          <p:cNvSpPr txBox="1"/>
          <p:nvPr/>
        </p:nvSpPr>
        <p:spPr>
          <a:xfrm>
            <a:off x="774386" y="802571"/>
            <a:ext cx="690982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a:solidFill>
                  <a:srgbClr val="0000FF"/>
                </a:solidFill>
                <a:latin typeface="メイリオ"/>
                <a:ea typeface="メイリオ"/>
                <a:cs typeface="メイリオ"/>
              </a:rPr>
              <a:t>Cyber Physical System</a:t>
            </a:r>
            <a:r>
              <a:rPr lang="ja-JP" altLang="en-US" sz="1400" dirty="0">
                <a:solidFill>
                  <a:srgbClr val="0000FF"/>
                </a:solidFill>
                <a:latin typeface="メイリオ"/>
                <a:ea typeface="メイリオ"/>
                <a:cs typeface="メイリオ"/>
              </a:rPr>
              <a:t>／現実世界とサイバー世界が緊密に結合されたシステム</a:t>
            </a:r>
            <a:endParaRPr kumimoji="1" lang="ja-JP" altLang="en-US" sz="1400" dirty="0">
              <a:solidFill>
                <a:srgbClr val="0000FF"/>
              </a:solidFill>
              <a:latin typeface="メイリオ"/>
              <a:ea typeface="メイリオ"/>
              <a:cs typeface="メイリオ"/>
            </a:endParaRPr>
          </a:p>
        </p:txBody>
      </p:sp>
      <p:grpSp>
        <p:nvGrpSpPr>
          <p:cNvPr id="10" name="図形グループ 9"/>
          <p:cNvGrpSpPr/>
          <p:nvPr/>
        </p:nvGrpSpPr>
        <p:grpSpPr>
          <a:xfrm>
            <a:off x="2277038" y="2102224"/>
            <a:ext cx="4572000" cy="2750959"/>
            <a:chOff x="2277038" y="2078176"/>
            <a:chExt cx="4572000" cy="2750959"/>
          </a:xfrm>
        </p:grpSpPr>
        <p:sp>
          <p:nvSpPr>
            <p:cNvPr id="48" name="円/楕円 47"/>
            <p:cNvSpPr/>
            <p:nvPr/>
          </p:nvSpPr>
          <p:spPr>
            <a:xfrm>
              <a:off x="3197675" y="2078176"/>
              <a:ext cx="2748649" cy="2750959"/>
            </a:xfrm>
            <a:prstGeom prst="ellipse">
              <a:avLst/>
            </a:prstGeom>
            <a:solidFill>
              <a:srgbClr val="FF7E79">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b="1" dirty="0">
                <a:solidFill>
                  <a:srgbClr val="FFFFFF"/>
                </a:solidFill>
                <a:latin typeface="Meiryo" charset="-128"/>
                <a:ea typeface="Meiryo" charset="-128"/>
                <a:cs typeface="Meiryo" charset="-128"/>
              </a:endParaRPr>
            </a:p>
          </p:txBody>
        </p:sp>
        <p:sp>
          <p:nvSpPr>
            <p:cNvPr id="6" name="正方形/長方形 5"/>
            <p:cNvSpPr/>
            <p:nvPr/>
          </p:nvSpPr>
          <p:spPr>
            <a:xfrm>
              <a:off x="2277038" y="3048970"/>
              <a:ext cx="4572000" cy="923330"/>
            </a:xfrm>
            <a:prstGeom prst="rect">
              <a:avLst/>
            </a:prstGeom>
          </p:spPr>
          <p:txBody>
            <a:bodyPr>
              <a:spAutoFit/>
            </a:bodyPr>
            <a:lstStyle/>
            <a:p>
              <a:pPr algn="ctr"/>
              <a:r>
                <a:rPr lang="ja-JP" altLang="en-US" sz="4000" b="1" dirty="0">
                  <a:solidFill>
                    <a:srgbClr val="FFFFFF"/>
                  </a:solidFill>
                  <a:latin typeface="Meiryo" charset="-128"/>
                  <a:ea typeface="Meiryo" charset="-128"/>
                  <a:cs typeface="Meiryo" charset="-128"/>
                </a:rPr>
                <a:t>デジタル</a:t>
              </a:r>
              <a:endParaRPr lang="en-US" altLang="ja-JP" sz="4000" b="1" dirty="0">
                <a:solidFill>
                  <a:srgbClr val="FFFFFF"/>
                </a:solidFill>
                <a:latin typeface="Meiryo" charset="-128"/>
                <a:ea typeface="Meiryo" charset="-128"/>
                <a:cs typeface="Meiryo" charset="-128"/>
              </a:endParaRPr>
            </a:p>
            <a:p>
              <a:pPr algn="ctr"/>
              <a:r>
                <a:rPr lang="ja-JP" altLang="en-US" sz="1400" b="1" dirty="0">
                  <a:solidFill>
                    <a:srgbClr val="FFFFFF"/>
                  </a:solidFill>
                  <a:latin typeface="Meiryo" charset="-128"/>
                  <a:ea typeface="Meiryo" charset="-128"/>
                  <a:cs typeface="Meiryo" charset="-128"/>
                </a:rPr>
                <a:t>トランスフォーメーション</a:t>
              </a:r>
            </a:p>
          </p:txBody>
        </p:sp>
      </p:grpSp>
    </p:spTree>
    <p:extLst>
      <p:ext uri="{BB962C8B-B14F-4D97-AF65-F5344CB8AC3E}">
        <p14:creationId xmlns:p14="http://schemas.microsoft.com/office/powerpoint/2010/main" val="23740881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a:extLst>
              <a:ext uri="{FF2B5EF4-FFF2-40B4-BE49-F238E27FC236}">
                <a16:creationId xmlns:a16="http://schemas.microsoft.com/office/drawing/2014/main" id="{B1A6BEEC-C4FE-D54B-AA01-00CAF819D499}"/>
              </a:ext>
            </a:extLst>
          </p:cNvPr>
          <p:cNvSpPr/>
          <p:nvPr/>
        </p:nvSpPr>
        <p:spPr>
          <a:xfrm>
            <a:off x="140197" y="4553616"/>
            <a:ext cx="4259274" cy="186305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a:extLst>
              <a:ext uri="{FF2B5EF4-FFF2-40B4-BE49-F238E27FC236}">
                <a16:creationId xmlns:a16="http://schemas.microsoft.com/office/drawing/2014/main" id="{EB478D72-1A5F-794D-98B9-4C991CC1C2A4}"/>
              </a:ext>
            </a:extLst>
          </p:cNvPr>
          <p:cNvSpPr/>
          <p:nvPr/>
        </p:nvSpPr>
        <p:spPr>
          <a:xfrm>
            <a:off x="4744526" y="4553616"/>
            <a:ext cx="4259274" cy="1863059"/>
          </a:xfrm>
          <a:prstGeom prst="rect">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a:extLst>
              <a:ext uri="{FF2B5EF4-FFF2-40B4-BE49-F238E27FC236}">
                <a16:creationId xmlns:a16="http://schemas.microsoft.com/office/drawing/2014/main" id="{10DF58F7-5BC5-6A48-A5AE-E7A80017DBB2}"/>
              </a:ext>
            </a:extLst>
          </p:cNvPr>
          <p:cNvSpPr/>
          <p:nvPr/>
        </p:nvSpPr>
        <p:spPr>
          <a:xfrm>
            <a:off x="140198" y="3875541"/>
            <a:ext cx="8863602" cy="58821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a:extLst>
              <a:ext uri="{FF2B5EF4-FFF2-40B4-BE49-F238E27FC236}">
                <a16:creationId xmlns:a16="http://schemas.microsoft.com/office/drawing/2014/main" id="{2E2141AC-73D6-1B4C-A9D0-C193F274EC21}"/>
              </a:ext>
            </a:extLst>
          </p:cNvPr>
          <p:cNvSpPr/>
          <p:nvPr/>
        </p:nvSpPr>
        <p:spPr>
          <a:xfrm>
            <a:off x="140198" y="765888"/>
            <a:ext cx="8863602" cy="3019792"/>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E4B8C961-9FD9-004F-9FA0-97AF715BCB1C}"/>
              </a:ext>
            </a:extLst>
          </p:cNvPr>
          <p:cNvSpPr>
            <a:spLocks noGrp="1"/>
          </p:cNvSpPr>
          <p:nvPr>
            <p:ph type="title"/>
          </p:nvPr>
        </p:nvSpPr>
        <p:spPr/>
        <p:txBody>
          <a:bodyPr/>
          <a:lstStyle/>
          <a:p>
            <a:r>
              <a:rPr kumimoji="1" lang="ja-JP" altLang="en-US" sz="2000" dirty="0"/>
              <a:t>「限界費用ゼロ</a:t>
            </a:r>
            <a:r>
              <a:rPr kumimoji="1" lang="ja-JP" altLang="en-US" sz="2000"/>
              <a:t>社会」を引き寄せるデジタル</a:t>
            </a:r>
            <a:r>
              <a:rPr kumimoji="1" lang="ja-JP" altLang="en-US" sz="2000" dirty="0"/>
              <a:t>・トランスフォーメーション</a:t>
            </a:r>
          </a:p>
        </p:txBody>
      </p:sp>
      <p:sp>
        <p:nvSpPr>
          <p:cNvPr id="4" name="正方形/長方形 3">
            <a:extLst>
              <a:ext uri="{FF2B5EF4-FFF2-40B4-BE49-F238E27FC236}">
                <a16:creationId xmlns:a16="http://schemas.microsoft.com/office/drawing/2014/main" id="{4CD2AC4F-BCAA-4E42-8C9A-E1E8DD8020FD}"/>
              </a:ext>
            </a:extLst>
          </p:cNvPr>
          <p:cNvSpPr/>
          <p:nvPr/>
        </p:nvSpPr>
        <p:spPr>
          <a:xfrm>
            <a:off x="179926" y="1303539"/>
            <a:ext cx="8342972" cy="369332"/>
          </a:xfrm>
          <a:prstGeom prst="rect">
            <a:avLst/>
          </a:prstGeom>
        </p:spPr>
        <p:txBody>
          <a:bodyPr wrap="square">
            <a:spAutoFit/>
          </a:bodyPr>
          <a:lstStyle/>
          <a:p>
            <a:pPr marL="285750" indent="-285750">
              <a:buFont typeface="Wingdings" pitchFamily="2" charset="2"/>
              <a:buChar char="l"/>
            </a:pPr>
            <a:r>
              <a:rPr lang="ja-JP" altLang="en-US" dirty="0">
                <a:solidFill>
                  <a:srgbClr val="0070C0"/>
                </a:solidFill>
                <a:latin typeface="Meiryo" panose="020B0604030504040204" pitchFamily="34" charset="-128"/>
                <a:ea typeface="Meiryo" panose="020B0604030504040204" pitchFamily="34" charset="-128"/>
              </a:rPr>
              <a:t>経済活動をより効率的に管理する新しい</a:t>
            </a:r>
            <a:r>
              <a:rPr lang="ja-JP" altLang="en-US" b="1" u="sng" dirty="0">
                <a:solidFill>
                  <a:srgbClr val="0070C0"/>
                </a:solidFill>
                <a:latin typeface="Meiryo" panose="020B0604030504040204" pitchFamily="34" charset="-128"/>
                <a:ea typeface="Meiryo" panose="020B0604030504040204" pitchFamily="34" charset="-128"/>
              </a:rPr>
              <a:t>コミュニケーション・テクノロジー</a:t>
            </a:r>
            <a:endParaRPr lang="en-US" altLang="ja-JP" b="1" u="sng" dirty="0">
              <a:solidFill>
                <a:srgbClr val="0070C0"/>
              </a:solidFill>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5C9151EE-2E78-7D4E-A48D-4AC9DA5652C0}"/>
              </a:ext>
            </a:extLst>
          </p:cNvPr>
          <p:cNvSpPr txBox="1"/>
          <p:nvPr/>
        </p:nvSpPr>
        <p:spPr>
          <a:xfrm>
            <a:off x="1598498" y="1669516"/>
            <a:ext cx="2698175" cy="307777"/>
          </a:xfrm>
          <a:prstGeom prst="rect">
            <a:avLst/>
          </a:prstGeom>
          <a:noFill/>
        </p:spPr>
        <p:txBody>
          <a:bodyPr wrap="none" rtlCol="0">
            <a:spAutoFit/>
          </a:bodyPr>
          <a:lstStyle/>
          <a:p>
            <a:r>
              <a:rPr kumimoji="1" lang="ja-JP" altLang="en-US" sz="1400" dirty="0">
                <a:solidFill>
                  <a:srgbClr val="0070C0"/>
                </a:solidFill>
                <a:latin typeface="Meiryo" panose="020B0604030504040204" pitchFamily="34" charset="-128"/>
                <a:ea typeface="Meiryo" panose="020B0604030504040204" pitchFamily="34" charset="-128"/>
              </a:rPr>
              <a:t>郵便制度、電信・電話</a:t>
            </a:r>
            <a:r>
              <a:rPr lang="ja-JP" altLang="en-US" sz="1400" dirty="0">
                <a:solidFill>
                  <a:srgbClr val="0070C0"/>
                </a:solidFill>
                <a:latin typeface="Meiryo" panose="020B0604030504040204" pitchFamily="34" charset="-128"/>
                <a:ea typeface="Meiryo" panose="020B0604030504040204" pitchFamily="34" charset="-128"/>
              </a:rPr>
              <a:t>／</a:t>
            </a:r>
            <a:r>
              <a:rPr kumimoji="1" lang="ja-JP" altLang="en-US" sz="1400" dirty="0">
                <a:solidFill>
                  <a:srgbClr val="0070C0"/>
                </a:solidFill>
                <a:latin typeface="Meiryo" panose="020B0604030504040204" pitchFamily="34" charset="-128"/>
                <a:ea typeface="Meiryo" panose="020B0604030504040204" pitchFamily="34" charset="-128"/>
              </a:rPr>
              <a:t>管理型</a:t>
            </a:r>
          </a:p>
        </p:txBody>
      </p:sp>
      <p:sp>
        <p:nvSpPr>
          <p:cNvPr id="6" name="テキスト ボックス 5">
            <a:extLst>
              <a:ext uri="{FF2B5EF4-FFF2-40B4-BE49-F238E27FC236}">
                <a16:creationId xmlns:a16="http://schemas.microsoft.com/office/drawing/2014/main" id="{1C565E3C-90B9-C349-9465-8049997A827C}"/>
              </a:ext>
            </a:extLst>
          </p:cNvPr>
          <p:cNvSpPr txBox="1"/>
          <p:nvPr/>
        </p:nvSpPr>
        <p:spPr>
          <a:xfrm>
            <a:off x="1778035" y="2469921"/>
            <a:ext cx="2518638" cy="307777"/>
          </a:xfrm>
          <a:prstGeom prst="rect">
            <a:avLst/>
          </a:prstGeom>
          <a:noFill/>
        </p:spPr>
        <p:txBody>
          <a:bodyPr wrap="none" rtlCol="0">
            <a:spAutoFit/>
          </a:bodyPr>
          <a:lstStyle/>
          <a:p>
            <a:r>
              <a:rPr kumimoji="1" lang="ja-JP" altLang="en-US" sz="1400" dirty="0">
                <a:solidFill>
                  <a:srgbClr val="0070C0"/>
                </a:solidFill>
                <a:latin typeface="Meiryo" panose="020B0604030504040204" pitchFamily="34" charset="-128"/>
                <a:ea typeface="Meiryo" panose="020B0604030504040204" pitchFamily="34" charset="-128"/>
              </a:rPr>
              <a:t>水力、蒸気、原子力／集中型</a:t>
            </a:r>
          </a:p>
        </p:txBody>
      </p:sp>
      <p:sp>
        <p:nvSpPr>
          <p:cNvPr id="7" name="テキスト ボックス 6">
            <a:extLst>
              <a:ext uri="{FF2B5EF4-FFF2-40B4-BE49-F238E27FC236}">
                <a16:creationId xmlns:a16="http://schemas.microsoft.com/office/drawing/2014/main" id="{27DB2DB6-28C5-984F-9E79-EE0913249749}"/>
              </a:ext>
            </a:extLst>
          </p:cNvPr>
          <p:cNvSpPr txBox="1"/>
          <p:nvPr/>
        </p:nvSpPr>
        <p:spPr>
          <a:xfrm>
            <a:off x="521280" y="3376458"/>
            <a:ext cx="3775393" cy="307777"/>
          </a:xfrm>
          <a:prstGeom prst="rect">
            <a:avLst/>
          </a:prstGeom>
          <a:noFill/>
        </p:spPr>
        <p:txBody>
          <a:bodyPr wrap="none" rtlCol="0">
            <a:spAutoFit/>
          </a:bodyPr>
          <a:lstStyle/>
          <a:p>
            <a:r>
              <a:rPr kumimoji="1" lang="ja-JP" altLang="en-US" sz="1400" dirty="0">
                <a:solidFill>
                  <a:srgbClr val="0070C0"/>
                </a:solidFill>
                <a:latin typeface="Meiryo" panose="020B0604030504040204" pitchFamily="34" charset="-128"/>
                <a:ea typeface="Meiryo" panose="020B0604030504040204" pitchFamily="34" charset="-128"/>
              </a:rPr>
              <a:t>蒸気船、鉄道、自動車、航空機</a:t>
            </a:r>
            <a:r>
              <a:rPr lang="ja-JP" altLang="en-US" sz="1400" dirty="0">
                <a:solidFill>
                  <a:srgbClr val="0070C0"/>
                </a:solidFill>
                <a:latin typeface="Meiryo" panose="020B0604030504040204" pitchFamily="34" charset="-128"/>
                <a:ea typeface="Meiryo" panose="020B0604030504040204" pitchFamily="34" charset="-128"/>
              </a:rPr>
              <a:t>／人間制御型</a:t>
            </a:r>
            <a:endParaRPr kumimoji="1" lang="en-US" altLang="ja-JP" sz="1400" dirty="0">
              <a:solidFill>
                <a:srgbClr val="0070C0"/>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1C01BD13-8312-C74B-AA04-984FFDA697FF}"/>
              </a:ext>
            </a:extLst>
          </p:cNvPr>
          <p:cNvSpPr txBox="1"/>
          <p:nvPr/>
        </p:nvSpPr>
        <p:spPr>
          <a:xfrm>
            <a:off x="4847326" y="2461831"/>
            <a:ext cx="2518638" cy="307777"/>
          </a:xfrm>
          <a:prstGeom prst="rect">
            <a:avLst/>
          </a:prstGeom>
          <a:noFill/>
        </p:spPr>
        <p:txBody>
          <a:bodyPr wrap="none" rtlCol="0">
            <a:spAutoFit/>
          </a:bodyPr>
          <a:lstStyle/>
          <a:p>
            <a:r>
              <a:rPr kumimoji="1" lang="ja-JP" altLang="en-US" sz="1400" dirty="0">
                <a:solidFill>
                  <a:srgbClr val="0070C0"/>
                </a:solidFill>
                <a:latin typeface="Meiryo" panose="020B0604030504040204" pitchFamily="34" charset="-128"/>
                <a:ea typeface="Meiryo" panose="020B0604030504040204" pitchFamily="34" charset="-128"/>
              </a:rPr>
              <a:t>再生可能エネルギー／分散型</a:t>
            </a:r>
          </a:p>
        </p:txBody>
      </p:sp>
      <p:sp>
        <p:nvSpPr>
          <p:cNvPr id="9" name="テキスト ボックス 8">
            <a:extLst>
              <a:ext uri="{FF2B5EF4-FFF2-40B4-BE49-F238E27FC236}">
                <a16:creationId xmlns:a16="http://schemas.microsoft.com/office/drawing/2014/main" id="{665BF412-B607-8D4C-B2C9-A4BEDECF9595}"/>
              </a:ext>
            </a:extLst>
          </p:cNvPr>
          <p:cNvSpPr txBox="1"/>
          <p:nvPr/>
        </p:nvSpPr>
        <p:spPr>
          <a:xfrm>
            <a:off x="4847326" y="1645233"/>
            <a:ext cx="2159566" cy="307777"/>
          </a:xfrm>
          <a:prstGeom prst="rect">
            <a:avLst/>
          </a:prstGeom>
          <a:noFill/>
        </p:spPr>
        <p:txBody>
          <a:bodyPr wrap="none" rtlCol="0">
            <a:spAutoFit/>
          </a:bodyPr>
          <a:lstStyle/>
          <a:p>
            <a:r>
              <a:rPr kumimoji="1" lang="ja-JP" altLang="en-US" sz="1400" dirty="0">
                <a:solidFill>
                  <a:srgbClr val="0070C0"/>
                </a:solidFill>
                <a:latin typeface="Meiryo" panose="020B0604030504040204" pitchFamily="34" charset="-128"/>
                <a:ea typeface="Meiryo" panose="020B0604030504040204" pitchFamily="34" charset="-128"/>
              </a:rPr>
              <a:t>インターネット</a:t>
            </a:r>
            <a:r>
              <a:rPr lang="ja-JP" altLang="en-US" sz="1400" dirty="0">
                <a:solidFill>
                  <a:srgbClr val="0070C0"/>
                </a:solidFill>
                <a:latin typeface="Meiryo" panose="020B0604030504040204" pitchFamily="34" charset="-128"/>
                <a:ea typeface="Meiryo" panose="020B0604030504040204" pitchFamily="34" charset="-128"/>
              </a:rPr>
              <a:t>／</a:t>
            </a:r>
            <a:r>
              <a:rPr kumimoji="1" lang="ja-JP" altLang="en-US" sz="1400" dirty="0">
                <a:solidFill>
                  <a:srgbClr val="0070C0"/>
                </a:solidFill>
                <a:latin typeface="Meiryo" panose="020B0604030504040204" pitchFamily="34" charset="-128"/>
                <a:ea typeface="Meiryo" panose="020B0604030504040204" pitchFamily="34" charset="-128"/>
              </a:rPr>
              <a:t>自律型</a:t>
            </a:r>
          </a:p>
        </p:txBody>
      </p:sp>
      <p:sp>
        <p:nvSpPr>
          <p:cNvPr id="10" name="テキスト ボックス 9">
            <a:extLst>
              <a:ext uri="{FF2B5EF4-FFF2-40B4-BE49-F238E27FC236}">
                <a16:creationId xmlns:a16="http://schemas.microsoft.com/office/drawing/2014/main" id="{3C4DC558-4824-034A-8EF0-13ECEDCE31F8}"/>
              </a:ext>
            </a:extLst>
          </p:cNvPr>
          <p:cNvSpPr txBox="1"/>
          <p:nvPr/>
        </p:nvSpPr>
        <p:spPr>
          <a:xfrm>
            <a:off x="4847326" y="3374778"/>
            <a:ext cx="3416320" cy="307777"/>
          </a:xfrm>
          <a:prstGeom prst="rect">
            <a:avLst/>
          </a:prstGeom>
          <a:noFill/>
        </p:spPr>
        <p:txBody>
          <a:bodyPr wrap="none" rtlCol="0">
            <a:spAutoFit/>
          </a:bodyPr>
          <a:lstStyle/>
          <a:p>
            <a:r>
              <a:rPr kumimoji="1" lang="ja-JP" altLang="en-US" sz="1400" dirty="0">
                <a:solidFill>
                  <a:srgbClr val="0070C0"/>
                </a:solidFill>
                <a:latin typeface="Meiryo" panose="020B0604030504040204" pitchFamily="34" charset="-128"/>
                <a:ea typeface="Meiryo" panose="020B0604030504040204" pitchFamily="34" charset="-128"/>
              </a:rPr>
              <a:t>様々な輸送手段の自動運転</a:t>
            </a:r>
            <a:r>
              <a:rPr lang="ja-JP" altLang="en-US" sz="1400" dirty="0">
                <a:solidFill>
                  <a:srgbClr val="0070C0"/>
                </a:solidFill>
                <a:latin typeface="Meiryo" panose="020B0604030504040204" pitchFamily="34" charset="-128"/>
                <a:ea typeface="Meiryo" panose="020B0604030504040204" pitchFamily="34" charset="-128"/>
              </a:rPr>
              <a:t>／自律制御型</a:t>
            </a:r>
            <a:endParaRPr kumimoji="1" lang="en-US" altLang="ja-JP" sz="1400" dirty="0">
              <a:solidFill>
                <a:srgbClr val="0070C0"/>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A1DE26D3-211C-544C-84A5-79DC5DDE3D53}"/>
              </a:ext>
            </a:extLst>
          </p:cNvPr>
          <p:cNvSpPr txBox="1"/>
          <p:nvPr/>
        </p:nvSpPr>
        <p:spPr>
          <a:xfrm>
            <a:off x="5106579" y="4703802"/>
            <a:ext cx="3570208" cy="830997"/>
          </a:xfrm>
          <a:prstGeom prst="rect">
            <a:avLst/>
          </a:prstGeom>
          <a:noFill/>
        </p:spPr>
        <p:txBody>
          <a:bodyPr wrap="none" rtlCol="0">
            <a:spAutoFit/>
          </a:bodyPr>
          <a:lstStyle/>
          <a:p>
            <a:pPr algn="ctr"/>
            <a:r>
              <a:rPr kumimoji="1" lang="en-US" altLang="ja-JP" sz="2400" b="1" dirty="0" err="1">
                <a:solidFill>
                  <a:schemeClr val="bg1"/>
                </a:solidFill>
                <a:latin typeface="Meiryo" panose="020B0604030504040204" pitchFamily="34" charset="-128"/>
                <a:ea typeface="Meiryo" panose="020B0604030504040204" pitchFamily="34" charset="-128"/>
              </a:rPr>
              <a:t>IoT</a:t>
            </a:r>
            <a:r>
              <a:rPr kumimoji="1" lang="ja-JP" altLang="en-US" sz="2400" b="1" dirty="0">
                <a:solidFill>
                  <a:schemeClr val="bg1"/>
                </a:solidFill>
                <a:latin typeface="Meiryo" panose="020B0604030504040204" pitchFamily="34" charset="-128"/>
                <a:ea typeface="Meiryo" panose="020B0604030504040204" pitchFamily="34" charset="-128"/>
              </a:rPr>
              <a:t>＝ビッグデータ</a:t>
            </a:r>
            <a:r>
              <a:rPr kumimoji="1" lang="en-US" altLang="ja-JP" sz="2400" b="1" dirty="0">
                <a:solidFill>
                  <a:schemeClr val="bg1"/>
                </a:solidFill>
                <a:latin typeface="Meiryo" panose="020B0604030504040204" pitchFamily="34" charset="-128"/>
                <a:ea typeface="Meiryo" panose="020B0604030504040204" pitchFamily="34" charset="-128"/>
              </a:rPr>
              <a:t>×AI</a:t>
            </a:r>
          </a:p>
          <a:p>
            <a:pPr algn="ctr"/>
            <a:r>
              <a:rPr lang="ja-JP" altLang="en-US" sz="2400" dirty="0">
                <a:solidFill>
                  <a:schemeClr val="bg1"/>
                </a:solidFill>
                <a:latin typeface="Meiryo" panose="020B0604030504040204" pitchFamily="34" charset="-128"/>
                <a:ea typeface="Meiryo" panose="020B0604030504040204" pitchFamily="34" charset="-128"/>
              </a:rPr>
              <a:t>効率・自律・分散の追求</a:t>
            </a:r>
            <a:endParaRPr kumimoji="1" lang="en-US" altLang="ja-JP" sz="2400" dirty="0">
              <a:solidFill>
                <a:schemeClr val="bg1"/>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2046E6FC-764E-1046-BA49-959EFCA20763}"/>
              </a:ext>
            </a:extLst>
          </p:cNvPr>
          <p:cNvSpPr txBox="1"/>
          <p:nvPr/>
        </p:nvSpPr>
        <p:spPr>
          <a:xfrm>
            <a:off x="489930" y="3969227"/>
            <a:ext cx="8186857" cy="461665"/>
          </a:xfrm>
          <a:prstGeom prst="rect">
            <a:avLst/>
          </a:prstGeom>
          <a:noFill/>
        </p:spPr>
        <p:txBody>
          <a:bodyPr wrap="none" rtlCol="0">
            <a:spAutoFit/>
          </a:bodyPr>
          <a:lstStyle/>
          <a:p>
            <a:pPr algn="ctr"/>
            <a:r>
              <a:rPr kumimoji="1" lang="ja-JP" altLang="en-US" sz="2400" dirty="0">
                <a:solidFill>
                  <a:schemeClr val="bg1"/>
                </a:solidFill>
                <a:latin typeface="Meiryo" panose="020B0604030504040204" pitchFamily="34" charset="-128"/>
                <a:ea typeface="Meiryo" panose="020B0604030504040204" pitchFamily="34" charset="-128"/>
              </a:rPr>
              <a:t>垂直階層型／管理制御型　　　　水平分散型／自律連係型</a:t>
            </a:r>
            <a:endParaRPr kumimoji="1" lang="en-US" altLang="ja-JP" sz="2400" dirty="0">
              <a:solidFill>
                <a:schemeClr val="bg1"/>
              </a:solidFill>
              <a:latin typeface="Meiryo" panose="020B0604030504040204" pitchFamily="34" charset="-128"/>
              <a:ea typeface="Meiryo" panose="020B0604030504040204" pitchFamily="34" charset="-128"/>
            </a:endParaRPr>
          </a:p>
        </p:txBody>
      </p:sp>
      <p:sp>
        <p:nvSpPr>
          <p:cNvPr id="13" name="正方形/長方形 12">
            <a:extLst>
              <a:ext uri="{FF2B5EF4-FFF2-40B4-BE49-F238E27FC236}">
                <a16:creationId xmlns:a16="http://schemas.microsoft.com/office/drawing/2014/main" id="{C13AAB05-4CBE-EE49-A6A6-FBFDB4C213A8}"/>
              </a:ext>
            </a:extLst>
          </p:cNvPr>
          <p:cNvSpPr/>
          <p:nvPr/>
        </p:nvSpPr>
        <p:spPr>
          <a:xfrm>
            <a:off x="179926" y="922815"/>
            <a:ext cx="8885920" cy="369332"/>
          </a:xfrm>
          <a:prstGeom prst="rect">
            <a:avLst/>
          </a:prstGeom>
        </p:spPr>
        <p:txBody>
          <a:bodyPr wrap="square">
            <a:spAutoFit/>
          </a:bodyPr>
          <a:lstStyle/>
          <a:p>
            <a:r>
              <a:rPr lang="ja-JP" altLang="en-US" dirty="0">
                <a:solidFill>
                  <a:srgbClr val="0070C0"/>
                </a:solidFill>
                <a:latin typeface="Meiryo" panose="020B0604030504040204" pitchFamily="34" charset="-128"/>
                <a:ea typeface="Meiryo" panose="020B0604030504040204" pitchFamily="34" charset="-128"/>
              </a:rPr>
              <a:t>経済革命を特徴づけてきた三つの決定的に重要な要素から成り立っている。</a:t>
            </a:r>
          </a:p>
        </p:txBody>
      </p:sp>
      <p:sp>
        <p:nvSpPr>
          <p:cNvPr id="14" name="正方形/長方形 13">
            <a:extLst>
              <a:ext uri="{FF2B5EF4-FFF2-40B4-BE49-F238E27FC236}">
                <a16:creationId xmlns:a16="http://schemas.microsoft.com/office/drawing/2014/main" id="{1E2377C0-A538-A044-A6CF-3B2422E40717}"/>
              </a:ext>
            </a:extLst>
          </p:cNvPr>
          <p:cNvSpPr/>
          <p:nvPr/>
        </p:nvSpPr>
        <p:spPr>
          <a:xfrm>
            <a:off x="179926" y="2130727"/>
            <a:ext cx="8885920" cy="369332"/>
          </a:xfrm>
          <a:prstGeom prst="rect">
            <a:avLst/>
          </a:prstGeom>
        </p:spPr>
        <p:txBody>
          <a:bodyPr wrap="square">
            <a:spAutoFit/>
          </a:bodyPr>
          <a:lstStyle/>
          <a:p>
            <a:pPr marL="285750" indent="-285750">
              <a:buFont typeface="Wingdings" pitchFamily="2" charset="2"/>
              <a:buChar char="l"/>
            </a:pPr>
            <a:r>
              <a:rPr lang="ja-JP" altLang="en-US" dirty="0">
                <a:solidFill>
                  <a:srgbClr val="0070C0"/>
                </a:solidFill>
                <a:latin typeface="Meiryo" panose="020B0604030504040204" pitchFamily="34" charset="-128"/>
                <a:ea typeface="Meiryo" panose="020B0604030504040204" pitchFamily="34" charset="-128"/>
              </a:rPr>
              <a:t>経済活動により効率的に動力を提供する新しい</a:t>
            </a:r>
            <a:r>
              <a:rPr lang="ja-JP" altLang="en-US" b="1" u="sng" dirty="0">
                <a:solidFill>
                  <a:srgbClr val="0070C0"/>
                </a:solidFill>
                <a:latin typeface="Meiryo" panose="020B0604030504040204" pitchFamily="34" charset="-128"/>
                <a:ea typeface="Meiryo" panose="020B0604030504040204" pitchFamily="34" charset="-128"/>
              </a:rPr>
              <a:t>エネルギー源</a:t>
            </a:r>
            <a:endParaRPr lang="en-US" altLang="ja-JP" b="1" u="sng" dirty="0">
              <a:solidFill>
                <a:srgbClr val="0070C0"/>
              </a:solidFill>
              <a:latin typeface="Meiryo" panose="020B0604030504040204" pitchFamily="34" charset="-128"/>
              <a:ea typeface="Meiryo" panose="020B0604030504040204" pitchFamily="34" charset="-128"/>
            </a:endParaRPr>
          </a:p>
        </p:txBody>
      </p:sp>
      <p:sp>
        <p:nvSpPr>
          <p:cNvPr id="15" name="正方形/長方形 14">
            <a:extLst>
              <a:ext uri="{FF2B5EF4-FFF2-40B4-BE49-F238E27FC236}">
                <a16:creationId xmlns:a16="http://schemas.microsoft.com/office/drawing/2014/main" id="{0591BA23-4A06-324F-A970-0BC18BAEABA1}"/>
              </a:ext>
            </a:extLst>
          </p:cNvPr>
          <p:cNvSpPr/>
          <p:nvPr/>
        </p:nvSpPr>
        <p:spPr>
          <a:xfrm>
            <a:off x="179926" y="3005446"/>
            <a:ext cx="8466826" cy="369332"/>
          </a:xfrm>
          <a:prstGeom prst="rect">
            <a:avLst/>
          </a:prstGeom>
        </p:spPr>
        <p:txBody>
          <a:bodyPr wrap="square">
            <a:spAutoFit/>
          </a:bodyPr>
          <a:lstStyle/>
          <a:p>
            <a:pPr marL="285750" indent="-285750">
              <a:buFont typeface="Wingdings" pitchFamily="2" charset="2"/>
              <a:buChar char="l"/>
            </a:pPr>
            <a:r>
              <a:rPr lang="ja-JP" altLang="en-US" dirty="0">
                <a:solidFill>
                  <a:srgbClr val="0070C0"/>
                </a:solidFill>
                <a:latin typeface="Meiryo" panose="020B0604030504040204" pitchFamily="34" charset="-128"/>
                <a:ea typeface="Meiryo" panose="020B0604030504040204" pitchFamily="34" charset="-128"/>
              </a:rPr>
              <a:t>経済活動をより効率的に動かす新しい</a:t>
            </a:r>
            <a:r>
              <a:rPr lang="ja-JP" altLang="en-US" b="1" u="sng" dirty="0">
                <a:solidFill>
                  <a:srgbClr val="0070C0"/>
                </a:solidFill>
                <a:latin typeface="Meiryo" panose="020B0604030504040204" pitchFamily="34" charset="-128"/>
                <a:ea typeface="Meiryo" panose="020B0604030504040204" pitchFamily="34" charset="-128"/>
              </a:rPr>
              <a:t>輸送手段</a:t>
            </a:r>
          </a:p>
        </p:txBody>
      </p:sp>
      <p:sp>
        <p:nvSpPr>
          <p:cNvPr id="16" name="右矢印 15">
            <a:extLst>
              <a:ext uri="{FF2B5EF4-FFF2-40B4-BE49-F238E27FC236}">
                <a16:creationId xmlns:a16="http://schemas.microsoft.com/office/drawing/2014/main" id="{C712AA0D-D066-0847-8E09-6837EE4BEC16}"/>
              </a:ext>
            </a:extLst>
          </p:cNvPr>
          <p:cNvSpPr/>
          <p:nvPr/>
        </p:nvSpPr>
        <p:spPr>
          <a:xfrm>
            <a:off x="4296673" y="1686638"/>
            <a:ext cx="550653" cy="215754"/>
          </a:xfrm>
          <a:prstGeom prst="rightArrow">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17" name="右矢印 16">
            <a:extLst>
              <a:ext uri="{FF2B5EF4-FFF2-40B4-BE49-F238E27FC236}">
                <a16:creationId xmlns:a16="http://schemas.microsoft.com/office/drawing/2014/main" id="{9D5033F5-6480-504C-804A-2CA2B94E7927}"/>
              </a:ext>
            </a:extLst>
          </p:cNvPr>
          <p:cNvSpPr/>
          <p:nvPr/>
        </p:nvSpPr>
        <p:spPr>
          <a:xfrm>
            <a:off x="4296673" y="2511622"/>
            <a:ext cx="550653" cy="215754"/>
          </a:xfrm>
          <a:prstGeom prst="rightArrow">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18" name="右矢印 17">
            <a:extLst>
              <a:ext uri="{FF2B5EF4-FFF2-40B4-BE49-F238E27FC236}">
                <a16:creationId xmlns:a16="http://schemas.microsoft.com/office/drawing/2014/main" id="{910590D2-D33A-034A-BAAA-C1D1362876D5}"/>
              </a:ext>
            </a:extLst>
          </p:cNvPr>
          <p:cNvSpPr/>
          <p:nvPr/>
        </p:nvSpPr>
        <p:spPr>
          <a:xfrm>
            <a:off x="4296673" y="3386341"/>
            <a:ext cx="550653" cy="215754"/>
          </a:xfrm>
          <a:prstGeom prst="rightArrow">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20" name="テキスト ボックス 19">
            <a:extLst>
              <a:ext uri="{FF2B5EF4-FFF2-40B4-BE49-F238E27FC236}">
                <a16:creationId xmlns:a16="http://schemas.microsoft.com/office/drawing/2014/main" id="{EC61846F-C2BB-3249-985E-9F4D2CB4AB04}"/>
              </a:ext>
            </a:extLst>
          </p:cNvPr>
          <p:cNvSpPr txBox="1"/>
          <p:nvPr/>
        </p:nvSpPr>
        <p:spPr>
          <a:xfrm>
            <a:off x="382137" y="4900369"/>
            <a:ext cx="3775393" cy="1169551"/>
          </a:xfrm>
          <a:prstGeom prst="rect">
            <a:avLst/>
          </a:prstGeom>
          <a:noFill/>
        </p:spPr>
        <p:txBody>
          <a:bodyPr wrap="none" rtlCol="0">
            <a:spAutoFit/>
          </a:bodyPr>
          <a:lstStyle/>
          <a:p>
            <a:pPr algn="ctr"/>
            <a:r>
              <a:rPr kumimoji="1" lang="ja-JP" altLang="en-US" sz="2800" b="1" dirty="0">
                <a:solidFill>
                  <a:schemeClr val="bg1"/>
                </a:solidFill>
                <a:latin typeface="Meiryo" panose="020B0604030504040204" pitchFamily="34" charset="-128"/>
                <a:ea typeface="Meiryo" panose="020B0604030504040204" pitchFamily="34" charset="-128"/>
              </a:rPr>
              <a:t>「限界費用ゼロ」社会</a:t>
            </a:r>
            <a:endParaRPr kumimoji="1" lang="en-US" altLang="ja-JP" sz="2800" b="1" dirty="0">
              <a:solidFill>
                <a:schemeClr val="bg1"/>
              </a:solidFill>
              <a:latin typeface="Meiryo" panose="020B0604030504040204" pitchFamily="34" charset="-128"/>
              <a:ea typeface="Meiryo" panose="020B0604030504040204" pitchFamily="34" charset="-128"/>
            </a:endParaRPr>
          </a:p>
          <a:p>
            <a:pPr algn="ctr"/>
            <a:r>
              <a:rPr lang="ja-JP" altLang="en-US" sz="1400" dirty="0">
                <a:solidFill>
                  <a:schemeClr val="bg1"/>
                </a:solidFill>
                <a:latin typeface="Meiryo" panose="020B0604030504040204" pitchFamily="34" charset="-128"/>
                <a:ea typeface="Meiryo" panose="020B0604030504040204" pitchFamily="34" charset="-128"/>
              </a:rPr>
              <a:t>適切な初期投資を行えば</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dirty="0">
                <a:solidFill>
                  <a:schemeClr val="bg1"/>
                </a:solidFill>
                <a:latin typeface="Meiryo" panose="020B0604030504040204" pitchFamily="34" charset="-128"/>
                <a:ea typeface="Meiryo" panose="020B0604030504040204" pitchFamily="34" charset="-128"/>
              </a:rPr>
              <a:t>生産にともなう増加分の新たな費用が</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dirty="0">
                <a:solidFill>
                  <a:schemeClr val="bg1"/>
                </a:solidFill>
                <a:latin typeface="Meiryo" panose="020B0604030504040204" pitchFamily="34" charset="-128"/>
                <a:ea typeface="Meiryo" panose="020B0604030504040204" pitchFamily="34" charset="-128"/>
              </a:rPr>
              <a:t>限りなく「ゼロ」になる社会</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ECBB527E-0ED7-094F-A10E-2F90BAFED4EA}"/>
              </a:ext>
            </a:extLst>
          </p:cNvPr>
          <p:cNvSpPr txBox="1"/>
          <p:nvPr/>
        </p:nvSpPr>
        <p:spPr>
          <a:xfrm>
            <a:off x="5095846" y="5730596"/>
            <a:ext cx="3672800" cy="584775"/>
          </a:xfrm>
          <a:prstGeom prst="rect">
            <a:avLst/>
          </a:prstGeom>
          <a:noFill/>
        </p:spPr>
        <p:txBody>
          <a:bodyPr wrap="none" rtlCol="0">
            <a:spAutoFit/>
          </a:bodyPr>
          <a:lstStyle/>
          <a:p>
            <a:pPr algn="ctr"/>
            <a:r>
              <a:rPr kumimoji="1" lang="ja-JP" altLang="en-US" sz="1600" b="1" dirty="0">
                <a:solidFill>
                  <a:schemeClr val="bg1"/>
                </a:solidFill>
                <a:latin typeface="Meiryo" panose="020B0604030504040204" pitchFamily="34" charset="-128"/>
                <a:ea typeface="Meiryo" panose="020B0604030504040204" pitchFamily="34" charset="-128"/>
              </a:rPr>
              <a:t>デジタル･トランスフォーメーション</a:t>
            </a:r>
            <a:endParaRPr kumimoji="1" lang="en-US" altLang="ja-JP" sz="1600" b="1" dirty="0">
              <a:solidFill>
                <a:schemeClr val="bg1"/>
              </a:solidFill>
              <a:latin typeface="Meiryo" panose="020B0604030504040204" pitchFamily="34" charset="-128"/>
              <a:ea typeface="Meiryo" panose="020B0604030504040204" pitchFamily="34" charset="-128"/>
            </a:endParaRPr>
          </a:p>
          <a:p>
            <a:pPr algn="ctr"/>
            <a:r>
              <a:rPr lang="ja-JP" altLang="en-US" sz="1600" dirty="0">
                <a:solidFill>
                  <a:schemeClr val="bg1"/>
                </a:solidFill>
                <a:latin typeface="Meiryo" panose="020B0604030504040204" pitchFamily="34" charset="-128"/>
                <a:ea typeface="Meiryo" panose="020B0604030504040204" pitchFamily="34" charset="-128"/>
              </a:rPr>
              <a:t>により実現される社会やビジネスの姿</a:t>
            </a:r>
            <a:endParaRPr kumimoji="1" lang="en-US" altLang="ja-JP" sz="1600" dirty="0">
              <a:solidFill>
                <a:schemeClr val="bg1"/>
              </a:solidFill>
              <a:latin typeface="Meiryo" panose="020B0604030504040204" pitchFamily="34" charset="-128"/>
              <a:ea typeface="Meiryo" panose="020B0604030504040204" pitchFamily="34" charset="-128"/>
            </a:endParaRPr>
          </a:p>
        </p:txBody>
      </p:sp>
      <p:sp>
        <p:nvSpPr>
          <p:cNvPr id="24" name="右矢印 23">
            <a:extLst>
              <a:ext uri="{FF2B5EF4-FFF2-40B4-BE49-F238E27FC236}">
                <a16:creationId xmlns:a16="http://schemas.microsoft.com/office/drawing/2014/main" id="{5D8758BF-D789-5E48-9DD1-3F9F986A17E9}"/>
              </a:ext>
            </a:extLst>
          </p:cNvPr>
          <p:cNvSpPr/>
          <p:nvPr/>
        </p:nvSpPr>
        <p:spPr>
          <a:xfrm>
            <a:off x="4296673" y="4043780"/>
            <a:ext cx="550653" cy="215754"/>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7" name="右矢印 26">
            <a:extLst>
              <a:ext uri="{FF2B5EF4-FFF2-40B4-BE49-F238E27FC236}">
                <a16:creationId xmlns:a16="http://schemas.microsoft.com/office/drawing/2014/main" id="{62A1ABA4-BDAC-1949-8B3A-6C229E39FC02}"/>
              </a:ext>
            </a:extLst>
          </p:cNvPr>
          <p:cNvSpPr/>
          <p:nvPr/>
        </p:nvSpPr>
        <p:spPr>
          <a:xfrm rot="10800000">
            <a:off x="4308031" y="5073820"/>
            <a:ext cx="550653" cy="822647"/>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下矢印 27">
            <a:extLst>
              <a:ext uri="{FF2B5EF4-FFF2-40B4-BE49-F238E27FC236}">
                <a16:creationId xmlns:a16="http://schemas.microsoft.com/office/drawing/2014/main" id="{F46E4C84-7042-C541-B4F5-D08AB9448D1B}"/>
              </a:ext>
            </a:extLst>
          </p:cNvPr>
          <p:cNvSpPr/>
          <p:nvPr/>
        </p:nvSpPr>
        <p:spPr>
          <a:xfrm>
            <a:off x="6537733" y="5509973"/>
            <a:ext cx="672860" cy="195797"/>
          </a:xfrm>
          <a:prstGeom prst="down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chemeClr val="bg1"/>
              </a:solidFill>
              <a:latin typeface="ＭＳ Ｐゴシック"/>
              <a:ea typeface="ＭＳ Ｐゴシック"/>
            </a:endParaRPr>
          </a:p>
        </p:txBody>
      </p:sp>
      <p:pic>
        <p:nvPicPr>
          <p:cNvPr id="29" name="図 28">
            <a:extLst>
              <a:ext uri="{FF2B5EF4-FFF2-40B4-BE49-F238E27FC236}">
                <a16:creationId xmlns:a16="http://schemas.microsoft.com/office/drawing/2014/main" id="{57FA9332-2966-A84C-98FF-A457A3D7FE8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09029" y="1690930"/>
            <a:ext cx="1005081" cy="1444699"/>
          </a:xfrm>
          <a:prstGeom prst="rect">
            <a:avLst/>
          </a:prstGeom>
          <a:effectLst>
            <a:outerShdw blurRad="50800" dist="38100" dir="2700000" algn="tl" rotWithShape="0">
              <a:prstClr val="black">
                <a:alpha val="40000"/>
              </a:prstClr>
            </a:outerShdw>
          </a:effectLst>
        </p:spPr>
      </p:pic>
      <p:sp>
        <p:nvSpPr>
          <p:cNvPr id="30" name="正方形/長方形 29">
            <a:extLst>
              <a:ext uri="{FF2B5EF4-FFF2-40B4-BE49-F238E27FC236}">
                <a16:creationId xmlns:a16="http://schemas.microsoft.com/office/drawing/2014/main" id="{57CA6A53-C963-A64C-9681-591B5CAAB8CB}"/>
              </a:ext>
            </a:extLst>
          </p:cNvPr>
          <p:cNvSpPr/>
          <p:nvPr/>
        </p:nvSpPr>
        <p:spPr>
          <a:xfrm>
            <a:off x="7606928" y="3160276"/>
            <a:ext cx="1210588" cy="215444"/>
          </a:xfrm>
          <a:prstGeom prst="rect">
            <a:avLst/>
          </a:prstGeom>
        </p:spPr>
        <p:txBody>
          <a:bodyPr wrap="none">
            <a:spAutoFit/>
          </a:bodyPr>
          <a:lstStyle/>
          <a:p>
            <a:r>
              <a:rPr lang="ja-JP" altLang="en-US" sz="800" dirty="0">
                <a:solidFill>
                  <a:srgbClr val="0070C0"/>
                </a:solidFill>
                <a:latin typeface="Meiryo" panose="020B0604030504040204" pitchFamily="34" charset="-128"/>
                <a:ea typeface="Meiryo" panose="020B0604030504040204" pitchFamily="34" charset="-128"/>
              </a:rPr>
              <a:t>ジェレミー・リフキン</a:t>
            </a:r>
          </a:p>
        </p:txBody>
      </p:sp>
    </p:spTree>
    <p:extLst>
      <p:ext uri="{BB962C8B-B14F-4D97-AF65-F5344CB8AC3E}">
        <p14:creationId xmlns:p14="http://schemas.microsoft.com/office/powerpoint/2010/main" val="42414279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p:cNvSpPr/>
          <p:nvPr/>
        </p:nvSpPr>
        <p:spPr>
          <a:xfrm>
            <a:off x="251520" y="858033"/>
            <a:ext cx="8640960" cy="559243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p:cNvSpPr/>
          <p:nvPr/>
        </p:nvSpPr>
        <p:spPr>
          <a:xfrm>
            <a:off x="556745" y="3083470"/>
            <a:ext cx="8224273" cy="2882157"/>
          </a:xfrm>
          <a:prstGeom prst="rect">
            <a:avLst/>
          </a:prstGeom>
          <a:solidFill>
            <a:srgbClr val="F4F4D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3" name="テキスト ボックス 22"/>
          <p:cNvSpPr txBox="1"/>
          <p:nvPr/>
        </p:nvSpPr>
        <p:spPr>
          <a:xfrm>
            <a:off x="1449295" y="5597603"/>
            <a:ext cx="2031326" cy="369332"/>
          </a:xfrm>
          <a:prstGeom prst="rect">
            <a:avLst/>
          </a:prstGeom>
          <a:noFill/>
        </p:spPr>
        <p:txBody>
          <a:bodyPr wrap="none" rtlCol="0">
            <a:spAutoFit/>
          </a:bodyPr>
          <a:lstStyle/>
          <a:p>
            <a:pPr algn="ctr"/>
            <a:r>
              <a:rPr kumimoji="1" lang="ja-JP" altLang="en-US" dirty="0">
                <a:solidFill>
                  <a:srgbClr val="0432FF"/>
                </a:solidFill>
                <a:latin typeface="Meiryo" charset="-128"/>
                <a:ea typeface="Meiryo" charset="-128"/>
                <a:cs typeface="Meiryo" charset="-128"/>
              </a:rPr>
              <a:t>その他のビジネス</a:t>
            </a:r>
          </a:p>
        </p:txBody>
      </p:sp>
      <p:sp>
        <p:nvSpPr>
          <p:cNvPr id="20" name="正方形/長方形 19"/>
          <p:cNvSpPr/>
          <p:nvPr/>
        </p:nvSpPr>
        <p:spPr>
          <a:xfrm>
            <a:off x="479007" y="2647041"/>
            <a:ext cx="8224272" cy="2882157"/>
          </a:xfrm>
          <a:prstGeom prst="rect">
            <a:avLst/>
          </a:prstGeom>
          <a:solidFill>
            <a:srgbClr val="F4F4D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1" name="テキスト ボックス 20"/>
          <p:cNvSpPr txBox="1"/>
          <p:nvPr/>
        </p:nvSpPr>
        <p:spPr>
          <a:xfrm>
            <a:off x="1486972" y="5161174"/>
            <a:ext cx="1800493" cy="369332"/>
          </a:xfrm>
          <a:prstGeom prst="rect">
            <a:avLst/>
          </a:prstGeom>
          <a:noFill/>
        </p:spPr>
        <p:txBody>
          <a:bodyPr wrap="none" rtlCol="0">
            <a:spAutoFit/>
          </a:bodyPr>
          <a:lstStyle/>
          <a:p>
            <a:pPr algn="ctr"/>
            <a:r>
              <a:rPr kumimoji="1" lang="ja-JP" altLang="en-US" dirty="0">
                <a:solidFill>
                  <a:srgbClr val="0432FF"/>
                </a:solidFill>
                <a:latin typeface="Meiryo" charset="-128"/>
                <a:ea typeface="Meiryo" charset="-128"/>
                <a:cs typeface="Meiryo" charset="-128"/>
              </a:rPr>
              <a:t>自律走行自動車</a:t>
            </a:r>
          </a:p>
        </p:txBody>
      </p:sp>
      <p:sp>
        <p:nvSpPr>
          <p:cNvPr id="18" name="正方形/長方形 17"/>
          <p:cNvSpPr/>
          <p:nvPr/>
        </p:nvSpPr>
        <p:spPr>
          <a:xfrm>
            <a:off x="401267" y="2212291"/>
            <a:ext cx="8224273" cy="2882157"/>
          </a:xfrm>
          <a:prstGeom prst="rect">
            <a:avLst/>
          </a:prstGeom>
          <a:solidFill>
            <a:srgbClr val="F4F4D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9" name="テキスト ボックス 18"/>
          <p:cNvSpPr txBox="1"/>
          <p:nvPr/>
        </p:nvSpPr>
        <p:spPr>
          <a:xfrm>
            <a:off x="1062984" y="4726424"/>
            <a:ext cx="2492990" cy="369332"/>
          </a:xfrm>
          <a:prstGeom prst="rect">
            <a:avLst/>
          </a:prstGeom>
          <a:noFill/>
        </p:spPr>
        <p:txBody>
          <a:bodyPr wrap="none" rtlCol="0">
            <a:spAutoFit/>
          </a:bodyPr>
          <a:lstStyle/>
          <a:p>
            <a:pPr algn="ctr"/>
            <a:r>
              <a:rPr kumimoji="1" lang="ja-JP" altLang="en-US" dirty="0">
                <a:solidFill>
                  <a:srgbClr val="0432FF"/>
                </a:solidFill>
                <a:latin typeface="Meiryo" charset="-128"/>
                <a:ea typeface="Meiryo" charset="-128"/>
                <a:cs typeface="Meiryo" charset="-128"/>
              </a:rPr>
              <a:t>ビル設備管理サービス</a:t>
            </a:r>
          </a:p>
        </p:txBody>
      </p:sp>
      <p:sp>
        <p:nvSpPr>
          <p:cNvPr id="16" name="正方形/長方形 15"/>
          <p:cNvSpPr/>
          <p:nvPr/>
        </p:nvSpPr>
        <p:spPr>
          <a:xfrm>
            <a:off x="323528" y="1715318"/>
            <a:ext cx="8233484" cy="2951269"/>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 name="タイトル 1"/>
          <p:cNvSpPr>
            <a:spLocks noGrp="1"/>
          </p:cNvSpPr>
          <p:nvPr>
            <p:ph type="title"/>
          </p:nvPr>
        </p:nvSpPr>
        <p:spPr/>
        <p:txBody>
          <a:bodyPr/>
          <a:lstStyle/>
          <a:p>
            <a:r>
              <a:rPr kumimoji="1" lang="en-US" altLang="ja-JP" dirty="0" err="1"/>
              <a:t>IoT</a:t>
            </a:r>
            <a:r>
              <a:rPr kumimoji="1" lang="ja-JP" altLang="en-US" dirty="0"/>
              <a:t>はテクノロジーではなくビジネス・フレームワーク</a:t>
            </a:r>
          </a:p>
        </p:txBody>
      </p:sp>
      <p:sp>
        <p:nvSpPr>
          <p:cNvPr id="3" name="スライド番号プレースホルダー 2"/>
          <p:cNvSpPr>
            <a:spLocks noGrp="1"/>
          </p:cNvSpPr>
          <p:nvPr>
            <p:ph type="sldNum" sz="quarter" idx="12"/>
          </p:nvPr>
        </p:nvSpPr>
        <p:spPr>
          <a:xfrm>
            <a:off x="7006006" y="6653625"/>
            <a:ext cx="2133600" cy="217800"/>
          </a:xfrm>
        </p:spPr>
        <p:txBody>
          <a:bodyPr/>
          <a:lstStyle/>
          <a:p>
            <a:fld id="{8FF8CC5D-A65D-5946-99B5-645367A967AD}" type="slidenum">
              <a:rPr kumimoji="1" lang="ja-JP" altLang="en-US" smtClean="0"/>
              <a:t>8</a:t>
            </a:fld>
            <a:endParaRPr kumimoji="1" lang="ja-JP" altLang="en-US" dirty="0"/>
          </a:p>
        </p:txBody>
      </p:sp>
      <p:grpSp>
        <p:nvGrpSpPr>
          <p:cNvPr id="15" name="図形グループ 14"/>
          <p:cNvGrpSpPr/>
          <p:nvPr/>
        </p:nvGrpSpPr>
        <p:grpSpPr>
          <a:xfrm>
            <a:off x="392057" y="1843880"/>
            <a:ext cx="3663266" cy="2390659"/>
            <a:chOff x="756111" y="1110348"/>
            <a:chExt cx="7613853" cy="5339157"/>
          </a:xfrm>
        </p:grpSpPr>
        <p:sp>
          <p:nvSpPr>
            <p:cNvPr id="4" name="正方形/長方形 3"/>
            <p:cNvSpPr/>
            <p:nvPr/>
          </p:nvSpPr>
          <p:spPr>
            <a:xfrm>
              <a:off x="756111" y="1110348"/>
              <a:ext cx="7613853"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 name="正方形/長方形 4"/>
            <p:cNvSpPr/>
            <p:nvPr/>
          </p:nvSpPr>
          <p:spPr>
            <a:xfrm>
              <a:off x="756111" y="3831370"/>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メイリオ"/>
                <a:ea typeface="メイリオ"/>
                <a:cs typeface="メイリオ"/>
              </a:endParaRPr>
            </a:p>
          </p:txBody>
        </p:sp>
        <p:sp>
          <p:nvSpPr>
            <p:cNvPr id="6" name="円/楕円 5"/>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円/楕円 6"/>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楕円 7"/>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上矢印 8"/>
            <p:cNvSpPr/>
            <p:nvPr/>
          </p:nvSpPr>
          <p:spPr>
            <a:xfrm rot="12915436">
              <a:off x="4839237" y="3227669"/>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上矢印 9"/>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上矢印 10"/>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テキスト ボックス 11"/>
            <p:cNvSpPr txBox="1"/>
            <p:nvPr/>
          </p:nvSpPr>
          <p:spPr>
            <a:xfrm>
              <a:off x="3604851" y="5151557"/>
              <a:ext cx="1898455" cy="515527"/>
            </a:xfrm>
            <a:prstGeom prst="rect">
              <a:avLst/>
            </a:prstGeom>
            <a:noFill/>
          </p:spPr>
          <p:txBody>
            <a:bodyPr wrap="square" rtlCol="0" anchor="ctr">
              <a:spAutoFit/>
            </a:bodyPr>
            <a:lstStyle/>
            <a:p>
              <a:pPr algn="ctr"/>
              <a:r>
                <a:rPr kumimoji="1" lang="ja-JP" altLang="en-US" sz="900" b="1" dirty="0">
                  <a:solidFill>
                    <a:schemeClr val="bg1"/>
                  </a:solidFill>
                  <a:latin typeface="Meiryo" charset="-128"/>
                  <a:ea typeface="Meiryo" charset="-128"/>
                  <a:cs typeface="Meiryo" charset="-128"/>
                </a:rPr>
                <a:t>データ収集</a:t>
              </a:r>
            </a:p>
          </p:txBody>
        </p:sp>
        <p:sp>
          <p:nvSpPr>
            <p:cNvPr id="13" name="テキスト ボックス 12"/>
            <p:cNvSpPr txBox="1"/>
            <p:nvPr/>
          </p:nvSpPr>
          <p:spPr>
            <a:xfrm>
              <a:off x="1886708" y="2187153"/>
              <a:ext cx="1898455" cy="515527"/>
            </a:xfrm>
            <a:prstGeom prst="rect">
              <a:avLst/>
            </a:prstGeom>
            <a:noFill/>
          </p:spPr>
          <p:txBody>
            <a:bodyPr wrap="square" rtlCol="0" anchor="ctr">
              <a:spAutoFit/>
            </a:bodyPr>
            <a:lstStyle/>
            <a:p>
              <a:pPr algn="ctr"/>
              <a:r>
                <a:rPr kumimoji="1" lang="ja-JP" altLang="en-US" sz="900" b="1" dirty="0">
                  <a:solidFill>
                    <a:schemeClr val="bg1"/>
                  </a:solidFill>
                  <a:latin typeface="Meiryo" charset="-128"/>
                  <a:ea typeface="Meiryo" charset="-128"/>
                  <a:cs typeface="Meiryo" charset="-128"/>
                </a:rPr>
                <a:t>データ解析</a:t>
              </a:r>
              <a:endParaRPr kumimoji="1" lang="en-US" altLang="ja-JP" sz="900" b="1" dirty="0">
                <a:solidFill>
                  <a:schemeClr val="bg1"/>
                </a:solidFill>
                <a:latin typeface="Meiryo" charset="-128"/>
                <a:ea typeface="Meiryo" charset="-128"/>
                <a:cs typeface="Meiryo" charset="-128"/>
              </a:endParaRPr>
            </a:p>
          </p:txBody>
        </p:sp>
        <p:sp>
          <p:nvSpPr>
            <p:cNvPr id="14" name="テキスト ボックス 13"/>
            <p:cNvSpPr txBox="1"/>
            <p:nvPr/>
          </p:nvSpPr>
          <p:spPr>
            <a:xfrm>
              <a:off x="5340912" y="2198016"/>
              <a:ext cx="1898455" cy="515527"/>
            </a:xfrm>
            <a:prstGeom prst="rect">
              <a:avLst/>
            </a:prstGeom>
            <a:noFill/>
          </p:spPr>
          <p:txBody>
            <a:bodyPr wrap="square" rtlCol="0" anchor="ctr">
              <a:spAutoFit/>
            </a:bodyPr>
            <a:lstStyle/>
            <a:p>
              <a:pPr algn="ctr"/>
              <a:r>
                <a:rPr kumimoji="1" lang="ja-JP" altLang="en-US" sz="900" b="1" dirty="0">
                  <a:solidFill>
                    <a:schemeClr val="bg1"/>
                  </a:solidFill>
                  <a:latin typeface="Meiryo" charset="-128"/>
                  <a:ea typeface="Meiryo" charset="-128"/>
                  <a:cs typeface="Meiryo" charset="-128"/>
                </a:rPr>
                <a:t>データ活用</a:t>
              </a:r>
            </a:p>
          </p:txBody>
        </p:sp>
      </p:grpSp>
      <p:sp>
        <p:nvSpPr>
          <p:cNvPr id="17" name="テキスト ボックス 16"/>
          <p:cNvSpPr txBox="1"/>
          <p:nvPr/>
        </p:nvSpPr>
        <p:spPr>
          <a:xfrm>
            <a:off x="869829" y="4298563"/>
            <a:ext cx="2723823" cy="369332"/>
          </a:xfrm>
          <a:prstGeom prst="rect">
            <a:avLst/>
          </a:prstGeom>
          <a:noFill/>
        </p:spPr>
        <p:txBody>
          <a:bodyPr wrap="none" rtlCol="0">
            <a:spAutoFit/>
          </a:bodyPr>
          <a:lstStyle/>
          <a:p>
            <a:pPr algn="ctr"/>
            <a:r>
              <a:rPr kumimoji="1" lang="ja-JP" altLang="en-US">
                <a:solidFill>
                  <a:srgbClr val="0432FF"/>
                </a:solidFill>
                <a:latin typeface="Meiryo" charset="-128"/>
                <a:ea typeface="Meiryo" charset="-128"/>
                <a:cs typeface="Meiryo" charset="-128"/>
              </a:rPr>
              <a:t>土木工事自動化サービス</a:t>
            </a:r>
            <a:endParaRPr kumimoji="1" lang="ja-JP" altLang="en-US" dirty="0">
              <a:solidFill>
                <a:srgbClr val="0432FF"/>
              </a:solidFill>
              <a:latin typeface="Meiryo" charset="-128"/>
              <a:ea typeface="Meiryo" charset="-128"/>
              <a:cs typeface="Meiryo" charset="-128"/>
            </a:endParaRPr>
          </a:p>
        </p:txBody>
      </p:sp>
      <p:sp>
        <p:nvSpPr>
          <p:cNvPr id="24" name="テキスト ボックス 23"/>
          <p:cNvSpPr txBox="1"/>
          <p:nvPr/>
        </p:nvSpPr>
        <p:spPr>
          <a:xfrm>
            <a:off x="4577259" y="1812236"/>
            <a:ext cx="3762568" cy="2839239"/>
          </a:xfrm>
          <a:prstGeom prst="rect">
            <a:avLst/>
          </a:prstGeom>
          <a:noFill/>
        </p:spPr>
        <p:txBody>
          <a:bodyPr wrap="none" rtlCol="0">
            <a:spAutoFit/>
          </a:bodyPr>
          <a:lstStyle/>
          <a:p>
            <a:r>
              <a:rPr kumimoji="1" lang="ja-JP" altLang="en-US" sz="1050" b="1" dirty="0">
                <a:solidFill>
                  <a:srgbClr val="7030A0"/>
                </a:solidFill>
                <a:latin typeface="Meiryo" charset="-128"/>
                <a:ea typeface="Meiryo" charset="-128"/>
                <a:cs typeface="Meiryo" charset="-128"/>
              </a:rPr>
              <a:t>解決したいビジネス課題</a:t>
            </a:r>
            <a:endParaRPr kumimoji="1" lang="en-US" altLang="ja-JP" sz="1050" b="1" dirty="0">
              <a:solidFill>
                <a:srgbClr val="7030A0"/>
              </a:solidFill>
              <a:latin typeface="Meiryo" charset="-128"/>
              <a:ea typeface="Meiryo" charset="-128"/>
              <a:cs typeface="Meiryo" charset="-128"/>
            </a:endParaRPr>
          </a:p>
          <a:p>
            <a:pPr marL="742950" lvl="1" indent="-285750">
              <a:buFont typeface="Wingdings" charset="2"/>
              <a:buChar char="Ø"/>
            </a:pPr>
            <a:r>
              <a:rPr lang="ja-JP" altLang="en-US" sz="1050" dirty="0">
                <a:solidFill>
                  <a:srgbClr val="7030A0"/>
                </a:solidFill>
                <a:latin typeface="Meiryo" charset="-128"/>
                <a:ea typeface="Meiryo" charset="-128"/>
                <a:cs typeface="Meiryo" charset="-128"/>
              </a:rPr>
              <a:t>土木工事需要の拡大</a:t>
            </a:r>
            <a:endParaRPr lang="en-US" altLang="ja-JP" sz="1050" dirty="0">
              <a:solidFill>
                <a:srgbClr val="7030A0"/>
              </a:solidFill>
              <a:latin typeface="Meiryo" charset="-128"/>
              <a:ea typeface="Meiryo" charset="-128"/>
              <a:cs typeface="Meiryo" charset="-128"/>
            </a:endParaRPr>
          </a:p>
          <a:p>
            <a:pPr marL="742950" lvl="1" indent="-285750">
              <a:buFont typeface="Wingdings" charset="2"/>
              <a:buChar char="Ø"/>
            </a:pPr>
            <a:r>
              <a:rPr lang="ja-JP" altLang="en-US" sz="1050" dirty="0">
                <a:solidFill>
                  <a:srgbClr val="7030A0"/>
                </a:solidFill>
                <a:latin typeface="Meiryo" charset="-128"/>
                <a:ea typeface="Meiryo" charset="-128"/>
                <a:cs typeface="Meiryo" charset="-128"/>
              </a:rPr>
              <a:t>熟練作業員の高齢化</a:t>
            </a:r>
            <a:endParaRPr lang="en-US" altLang="ja-JP" sz="1050" dirty="0">
              <a:solidFill>
                <a:srgbClr val="7030A0"/>
              </a:solidFill>
              <a:latin typeface="Meiryo" charset="-128"/>
              <a:ea typeface="Meiryo" charset="-128"/>
              <a:cs typeface="Meiryo" charset="-128"/>
            </a:endParaRPr>
          </a:p>
          <a:p>
            <a:pPr marL="742950" lvl="1" indent="-285750">
              <a:buFont typeface="Wingdings" charset="2"/>
              <a:buChar char="Ø"/>
            </a:pPr>
            <a:r>
              <a:rPr kumimoji="1" lang="ja-JP" altLang="en-US" sz="1050" dirty="0">
                <a:solidFill>
                  <a:srgbClr val="7030A0"/>
                </a:solidFill>
                <a:latin typeface="Meiryo" charset="-128"/>
                <a:ea typeface="Meiryo" charset="-128"/>
                <a:cs typeface="Meiryo" charset="-128"/>
              </a:rPr>
              <a:t>困難を極める若者人材確保</a:t>
            </a:r>
            <a:endParaRPr kumimoji="1" lang="en-US" altLang="ja-JP" sz="800" dirty="0">
              <a:solidFill>
                <a:srgbClr val="7030A0"/>
              </a:solidFill>
              <a:latin typeface="Meiryo" charset="-128"/>
              <a:ea typeface="Meiryo" charset="-128"/>
              <a:cs typeface="Meiryo" charset="-128"/>
            </a:endParaRPr>
          </a:p>
          <a:p>
            <a:endParaRPr lang="en-US" altLang="ja-JP" sz="800" b="1" dirty="0">
              <a:solidFill>
                <a:srgbClr val="0432FF"/>
              </a:solidFill>
              <a:latin typeface="Meiryo" charset="-128"/>
              <a:ea typeface="Meiryo" charset="-128"/>
              <a:cs typeface="Meiryo" charset="-128"/>
            </a:endParaRPr>
          </a:p>
          <a:p>
            <a:r>
              <a:rPr lang="ja-JP" altLang="en-US" sz="1050" b="1" dirty="0">
                <a:solidFill>
                  <a:srgbClr val="0432FF"/>
                </a:solidFill>
                <a:latin typeface="Meiryo" charset="-128"/>
                <a:ea typeface="Meiryo" charset="-128"/>
                <a:cs typeface="Meiryo" charset="-128"/>
              </a:rPr>
              <a:t>データ収集</a:t>
            </a:r>
            <a:endParaRPr lang="en-US" altLang="ja-JP" sz="1050" b="1" dirty="0">
              <a:solidFill>
                <a:srgbClr val="0432FF"/>
              </a:solidFill>
              <a:latin typeface="Meiryo" charset="-128"/>
              <a:ea typeface="Meiryo" charset="-128"/>
              <a:cs typeface="Meiryo" charset="-128"/>
            </a:endParaRPr>
          </a:p>
          <a:p>
            <a:pPr marL="742950" lvl="1" indent="-285750">
              <a:buFont typeface="Wingdings" charset="2"/>
              <a:buChar char="ü"/>
            </a:pPr>
            <a:r>
              <a:rPr lang="ja-JP" altLang="en-US" sz="1050" dirty="0">
                <a:solidFill>
                  <a:srgbClr val="0432FF"/>
                </a:solidFill>
                <a:latin typeface="Meiryo" charset="-128"/>
                <a:ea typeface="Meiryo" charset="-128"/>
                <a:cs typeface="Meiryo" charset="-128"/>
              </a:rPr>
              <a:t>ドローンによる工事現場の空中撮影（カメラ）</a:t>
            </a:r>
            <a:endParaRPr lang="en-US" altLang="ja-JP" sz="1050" dirty="0">
              <a:solidFill>
                <a:srgbClr val="0432FF"/>
              </a:solidFill>
              <a:latin typeface="Meiryo" charset="-128"/>
              <a:ea typeface="Meiryo" charset="-128"/>
              <a:cs typeface="Meiryo" charset="-128"/>
            </a:endParaRPr>
          </a:p>
          <a:p>
            <a:pPr marL="742950" lvl="1" indent="-285750">
              <a:buFont typeface="Wingdings" charset="2"/>
              <a:buChar char="ü"/>
            </a:pPr>
            <a:r>
              <a:rPr lang="ja-JP" altLang="en-US" sz="1050" dirty="0">
                <a:solidFill>
                  <a:srgbClr val="0432FF"/>
                </a:solidFill>
                <a:latin typeface="Meiryo" charset="-128"/>
                <a:ea typeface="Meiryo" charset="-128"/>
                <a:cs typeface="Meiryo" charset="-128"/>
              </a:rPr>
              <a:t>建設機械の高精度位置情報（</a:t>
            </a:r>
            <a:r>
              <a:rPr lang="en-US" altLang="ja-JP" sz="1050" dirty="0">
                <a:solidFill>
                  <a:srgbClr val="0432FF"/>
                </a:solidFill>
                <a:latin typeface="Meiryo" charset="-128"/>
                <a:ea typeface="Meiryo" charset="-128"/>
                <a:cs typeface="Meiryo" charset="-128"/>
              </a:rPr>
              <a:t>GPS</a:t>
            </a:r>
            <a:r>
              <a:rPr lang="ja-JP" altLang="en-US" sz="1050" dirty="0">
                <a:solidFill>
                  <a:srgbClr val="0432FF"/>
                </a:solidFill>
                <a:latin typeface="Meiryo" charset="-128"/>
                <a:ea typeface="Meiryo" charset="-128"/>
                <a:cs typeface="Meiryo" charset="-128"/>
              </a:rPr>
              <a:t>）</a:t>
            </a:r>
            <a:endParaRPr lang="en-US" altLang="ja-JP" sz="1050" dirty="0">
              <a:solidFill>
                <a:srgbClr val="0432FF"/>
              </a:solidFill>
              <a:latin typeface="Meiryo" charset="-128"/>
              <a:ea typeface="Meiryo" charset="-128"/>
              <a:cs typeface="Meiryo" charset="-128"/>
            </a:endParaRPr>
          </a:p>
          <a:p>
            <a:pPr marL="742950" lvl="1" indent="-285750">
              <a:buFont typeface="Wingdings" charset="2"/>
              <a:buChar char="ü"/>
            </a:pPr>
            <a:r>
              <a:rPr lang="ja-JP" altLang="en-US" sz="1050" dirty="0">
                <a:solidFill>
                  <a:srgbClr val="0432FF"/>
                </a:solidFill>
                <a:latin typeface="Meiryo" charset="-128"/>
                <a:ea typeface="Meiryo" charset="-128"/>
                <a:cs typeface="Meiryo" charset="-128"/>
              </a:rPr>
              <a:t>デジタル化された施工情報（３次元</a:t>
            </a:r>
            <a:r>
              <a:rPr lang="en-US" altLang="ja-JP" sz="1050" dirty="0">
                <a:solidFill>
                  <a:srgbClr val="0432FF"/>
                </a:solidFill>
                <a:latin typeface="Meiryo" charset="-128"/>
                <a:ea typeface="Meiryo" charset="-128"/>
                <a:cs typeface="Meiryo" charset="-128"/>
              </a:rPr>
              <a:t>CAD</a:t>
            </a:r>
            <a:r>
              <a:rPr lang="ja-JP" altLang="en-US" sz="1050" dirty="0">
                <a:solidFill>
                  <a:srgbClr val="0432FF"/>
                </a:solidFill>
                <a:latin typeface="Meiryo" charset="-128"/>
                <a:ea typeface="Meiryo" charset="-128"/>
                <a:cs typeface="Meiryo" charset="-128"/>
              </a:rPr>
              <a:t>等）</a:t>
            </a:r>
            <a:endParaRPr lang="en-US" altLang="ja-JP" sz="1050" dirty="0">
              <a:solidFill>
                <a:srgbClr val="0432FF"/>
              </a:solidFill>
              <a:latin typeface="Meiryo" charset="-128"/>
              <a:ea typeface="Meiryo" charset="-128"/>
              <a:cs typeface="Meiryo" charset="-128"/>
            </a:endParaRPr>
          </a:p>
          <a:p>
            <a:r>
              <a:rPr kumimoji="1" lang="ja-JP" altLang="en-US" sz="1050" b="1" dirty="0">
                <a:solidFill>
                  <a:srgbClr val="0432FF"/>
                </a:solidFill>
                <a:latin typeface="Meiryo" charset="-128"/>
                <a:ea typeface="Meiryo" charset="-128"/>
                <a:cs typeface="Meiryo" charset="-128"/>
              </a:rPr>
              <a:t>データ解析</a:t>
            </a:r>
            <a:endParaRPr kumimoji="1" lang="en-US" altLang="ja-JP" sz="1050" b="1" dirty="0">
              <a:solidFill>
                <a:srgbClr val="0432FF"/>
              </a:solidFill>
              <a:latin typeface="Meiryo" charset="-128"/>
              <a:ea typeface="Meiryo" charset="-128"/>
              <a:cs typeface="Meiryo" charset="-128"/>
            </a:endParaRPr>
          </a:p>
          <a:p>
            <a:pPr marL="628650" lvl="1" indent="-171450">
              <a:buFont typeface="Wingdings" charset="2"/>
              <a:buChar char="ü"/>
            </a:pPr>
            <a:r>
              <a:rPr lang="ja-JP" altLang="en-US" sz="1050" dirty="0">
                <a:solidFill>
                  <a:srgbClr val="0432FF"/>
                </a:solidFill>
                <a:latin typeface="Meiryo" charset="-128"/>
                <a:ea typeface="Meiryo" charset="-128"/>
                <a:cs typeface="Meiryo" charset="-128"/>
              </a:rPr>
              <a:t>高精度３次元立体図面</a:t>
            </a:r>
            <a:endParaRPr lang="en-US" altLang="ja-JP" sz="1050" dirty="0">
              <a:solidFill>
                <a:srgbClr val="0432FF"/>
              </a:solidFill>
              <a:latin typeface="Meiryo" charset="-128"/>
              <a:ea typeface="Meiryo" charset="-128"/>
              <a:cs typeface="Meiryo" charset="-128"/>
            </a:endParaRPr>
          </a:p>
          <a:p>
            <a:pPr marL="628650" lvl="1" indent="-171450">
              <a:buFont typeface="Wingdings" charset="2"/>
              <a:buChar char="ü"/>
            </a:pPr>
            <a:r>
              <a:rPr lang="ja-JP" altLang="en-US" sz="1050" dirty="0">
                <a:solidFill>
                  <a:srgbClr val="0432FF"/>
                </a:solidFill>
                <a:latin typeface="Meiryo" charset="-128"/>
                <a:ea typeface="Meiryo" charset="-128"/>
                <a:cs typeface="Meiryo" charset="-128"/>
              </a:rPr>
              <a:t>土量分析・作業分析</a:t>
            </a:r>
            <a:endParaRPr lang="en-US" altLang="ja-JP" sz="1050" dirty="0">
              <a:solidFill>
                <a:srgbClr val="0432FF"/>
              </a:solidFill>
              <a:latin typeface="Meiryo" charset="-128"/>
              <a:ea typeface="Meiryo" charset="-128"/>
              <a:cs typeface="Meiryo" charset="-128"/>
            </a:endParaRPr>
          </a:p>
          <a:p>
            <a:pPr marL="628650" lvl="1" indent="-171450">
              <a:buFont typeface="Wingdings" charset="2"/>
              <a:buChar char="ü"/>
            </a:pPr>
            <a:r>
              <a:rPr kumimoji="1" lang="ja-JP" altLang="en-US" sz="1050" dirty="0">
                <a:solidFill>
                  <a:srgbClr val="0432FF"/>
                </a:solidFill>
                <a:latin typeface="Meiryo" charset="-128"/>
                <a:ea typeface="Meiryo" charset="-128"/>
                <a:cs typeface="Meiryo" charset="-128"/>
              </a:rPr>
              <a:t>工程・工期シミュレーション</a:t>
            </a:r>
            <a:endParaRPr kumimoji="1" lang="en-US" altLang="ja-JP" sz="1050" dirty="0">
              <a:solidFill>
                <a:srgbClr val="0432FF"/>
              </a:solidFill>
              <a:latin typeface="Meiryo" charset="-128"/>
              <a:ea typeface="Meiryo" charset="-128"/>
              <a:cs typeface="Meiryo" charset="-128"/>
            </a:endParaRPr>
          </a:p>
          <a:p>
            <a:r>
              <a:rPr lang="ja-JP" altLang="en-US" sz="1050" b="1" dirty="0">
                <a:solidFill>
                  <a:srgbClr val="0432FF"/>
                </a:solidFill>
                <a:latin typeface="Meiryo" charset="-128"/>
                <a:ea typeface="Meiryo" charset="-128"/>
                <a:cs typeface="Meiryo" charset="-128"/>
              </a:rPr>
              <a:t>データ活用</a:t>
            </a:r>
            <a:endParaRPr lang="en-US" altLang="ja-JP" sz="1050" b="1" dirty="0">
              <a:solidFill>
                <a:srgbClr val="0432FF"/>
              </a:solidFill>
              <a:latin typeface="Meiryo" charset="-128"/>
              <a:ea typeface="Meiryo" charset="-128"/>
              <a:cs typeface="Meiryo" charset="-128"/>
            </a:endParaRPr>
          </a:p>
          <a:p>
            <a:pPr marL="742950" lvl="1" indent="-285750">
              <a:buFont typeface="Wingdings" charset="2"/>
              <a:buChar char="ü"/>
            </a:pPr>
            <a:r>
              <a:rPr lang="ja-JP" altLang="en-US" sz="1050" dirty="0">
                <a:solidFill>
                  <a:srgbClr val="0432FF"/>
                </a:solidFill>
                <a:latin typeface="Meiryo" charset="-128"/>
                <a:ea typeface="Meiryo" charset="-128"/>
                <a:cs typeface="Meiryo" charset="-128"/>
              </a:rPr>
              <a:t>建設機械の自動制御・作業支援</a:t>
            </a:r>
            <a:endParaRPr lang="en-US" altLang="ja-JP" sz="1050" dirty="0">
              <a:solidFill>
                <a:srgbClr val="0432FF"/>
              </a:solidFill>
              <a:latin typeface="Meiryo" charset="-128"/>
              <a:ea typeface="Meiryo" charset="-128"/>
              <a:cs typeface="Meiryo" charset="-128"/>
            </a:endParaRPr>
          </a:p>
          <a:p>
            <a:pPr marL="742950" lvl="1" indent="-285750">
              <a:buFont typeface="Wingdings" charset="2"/>
              <a:buChar char="ü"/>
            </a:pPr>
            <a:r>
              <a:rPr kumimoji="1" lang="ja-JP" altLang="en-US" sz="1050" dirty="0">
                <a:solidFill>
                  <a:srgbClr val="0432FF"/>
                </a:solidFill>
                <a:latin typeface="Meiryo" charset="-128"/>
                <a:ea typeface="Meiryo" charset="-128"/>
                <a:cs typeface="Meiryo" charset="-128"/>
              </a:rPr>
              <a:t>工程変更支援</a:t>
            </a:r>
            <a:endParaRPr kumimoji="1" lang="en-US" altLang="ja-JP" sz="1050" dirty="0">
              <a:solidFill>
                <a:srgbClr val="0432FF"/>
              </a:solidFill>
              <a:latin typeface="Meiryo" charset="-128"/>
              <a:ea typeface="Meiryo" charset="-128"/>
              <a:cs typeface="Meiryo" charset="-128"/>
            </a:endParaRPr>
          </a:p>
          <a:p>
            <a:pPr marL="742950" lvl="1" indent="-285750">
              <a:buFont typeface="Wingdings" charset="2"/>
              <a:buChar char="ü"/>
            </a:pPr>
            <a:r>
              <a:rPr lang="ja-JP" altLang="en-US" sz="1050" dirty="0">
                <a:solidFill>
                  <a:srgbClr val="0432FF"/>
                </a:solidFill>
                <a:latin typeface="Meiryo" charset="-128"/>
                <a:ea typeface="Meiryo" charset="-128"/>
                <a:cs typeface="Meiryo" charset="-128"/>
              </a:rPr>
              <a:t>ドロー測量により進捗把握</a:t>
            </a:r>
            <a:endParaRPr kumimoji="1" lang="ja-JP" altLang="en-US" sz="1050" dirty="0">
              <a:solidFill>
                <a:srgbClr val="0432FF"/>
              </a:solidFill>
              <a:latin typeface="Meiryo" charset="-128"/>
              <a:ea typeface="Meiryo" charset="-128"/>
              <a:cs typeface="Meiryo" charset="-128"/>
            </a:endParaRPr>
          </a:p>
        </p:txBody>
      </p:sp>
      <p:sp>
        <p:nvSpPr>
          <p:cNvPr id="25" name="テキスト ボックス 24"/>
          <p:cNvSpPr txBox="1"/>
          <p:nvPr/>
        </p:nvSpPr>
        <p:spPr>
          <a:xfrm>
            <a:off x="555516" y="6039249"/>
            <a:ext cx="8032968" cy="369332"/>
          </a:xfrm>
          <a:prstGeom prst="rect">
            <a:avLst/>
          </a:prstGeom>
          <a:noFill/>
        </p:spPr>
        <p:txBody>
          <a:bodyPr wrap="none" rtlCol="0">
            <a:spAutoFit/>
          </a:bodyPr>
          <a:lstStyle/>
          <a:p>
            <a:r>
              <a:rPr kumimoji="1" lang="ja-JP" altLang="en-US" dirty="0">
                <a:solidFill>
                  <a:schemeClr val="bg1"/>
                </a:solidFill>
                <a:latin typeface="Meiryo" charset="-128"/>
                <a:ea typeface="Meiryo" charset="-128"/>
                <a:cs typeface="Meiryo" charset="-128"/>
              </a:rPr>
              <a:t>解決したいビジネス課題</a:t>
            </a:r>
            <a:r>
              <a:rPr kumimoji="1" lang="ja-JP" altLang="en-US">
                <a:solidFill>
                  <a:schemeClr val="bg1"/>
                </a:solidFill>
                <a:latin typeface="Meiryo" charset="-128"/>
                <a:ea typeface="Meiryo" charset="-128"/>
                <a:cs typeface="Meiryo" charset="-128"/>
              </a:rPr>
              <a:t>によって、使われるテクノロジーの組合せは</a:t>
            </a:r>
            <a:r>
              <a:rPr kumimoji="1" lang="ja-JP" altLang="en-US" dirty="0">
                <a:solidFill>
                  <a:schemeClr val="bg1"/>
                </a:solidFill>
                <a:latin typeface="Meiryo" charset="-128"/>
                <a:ea typeface="Meiryo" charset="-128"/>
                <a:cs typeface="Meiryo" charset="-128"/>
              </a:rPr>
              <a:t>異なる</a:t>
            </a:r>
          </a:p>
        </p:txBody>
      </p:sp>
      <p:sp>
        <p:nvSpPr>
          <p:cNvPr id="27" name="テキスト ボックス 26"/>
          <p:cNvSpPr txBox="1"/>
          <p:nvPr/>
        </p:nvSpPr>
        <p:spPr>
          <a:xfrm>
            <a:off x="2741632" y="958736"/>
            <a:ext cx="5570756" cy="707886"/>
          </a:xfrm>
          <a:prstGeom prst="rect">
            <a:avLst/>
          </a:prstGeom>
          <a:noFill/>
        </p:spPr>
        <p:txBody>
          <a:bodyPr wrap="none" rtlCol="0">
            <a:spAutoFit/>
          </a:bodyPr>
          <a:lstStyle/>
          <a:p>
            <a:r>
              <a:rPr kumimoji="1" lang="ja-JP" altLang="en-US" sz="2000" dirty="0">
                <a:solidFill>
                  <a:schemeClr val="bg1"/>
                </a:solidFill>
                <a:latin typeface="Meiryo" charset="-128"/>
                <a:ea typeface="Meiryo" charset="-128"/>
                <a:cs typeface="Meiryo" charset="-128"/>
              </a:rPr>
              <a:t>デジタル・データを活用した</a:t>
            </a:r>
            <a:endParaRPr kumimoji="1" lang="en-US" altLang="ja-JP" sz="2000" dirty="0">
              <a:solidFill>
                <a:schemeClr val="bg1"/>
              </a:solidFill>
              <a:latin typeface="Meiryo" charset="-128"/>
              <a:ea typeface="Meiryo" charset="-128"/>
              <a:cs typeface="Meiryo" charset="-128"/>
            </a:endParaRPr>
          </a:p>
          <a:p>
            <a:r>
              <a:rPr lang="ja-JP" altLang="en-US" sz="2000" dirty="0">
                <a:solidFill>
                  <a:schemeClr val="bg1"/>
                </a:solidFill>
                <a:latin typeface="Meiryo" charset="-128"/>
                <a:ea typeface="Meiryo" charset="-128"/>
                <a:cs typeface="Meiryo" charset="-128"/>
              </a:rPr>
              <a:t>ビジネス課題を解決するための</a:t>
            </a:r>
            <a:r>
              <a:rPr kumimoji="1" lang="ja-JP" altLang="en-US" sz="2000" dirty="0">
                <a:solidFill>
                  <a:schemeClr val="bg1"/>
                </a:solidFill>
                <a:latin typeface="Meiryo" charset="-128"/>
                <a:ea typeface="Meiryo" charset="-128"/>
                <a:cs typeface="Meiryo" charset="-128"/>
              </a:rPr>
              <a:t>フレームワーク</a:t>
            </a:r>
          </a:p>
        </p:txBody>
      </p:sp>
      <p:sp>
        <p:nvSpPr>
          <p:cNvPr id="28" name="テキスト ボックス 27"/>
          <p:cNvSpPr txBox="1"/>
          <p:nvPr/>
        </p:nvSpPr>
        <p:spPr>
          <a:xfrm>
            <a:off x="751432" y="957920"/>
            <a:ext cx="1799275" cy="830997"/>
          </a:xfrm>
          <a:prstGeom prst="rect">
            <a:avLst/>
          </a:prstGeom>
          <a:noFill/>
        </p:spPr>
        <p:txBody>
          <a:bodyPr wrap="none" rtlCol="0">
            <a:spAutoFit/>
          </a:bodyPr>
          <a:lstStyle/>
          <a:p>
            <a:r>
              <a:rPr kumimoji="1" lang="en-US" altLang="ja-JP" sz="4800" b="1" dirty="0" err="1">
                <a:solidFill>
                  <a:schemeClr val="bg1"/>
                </a:solidFill>
                <a:latin typeface="Meiryo" charset="-128"/>
                <a:ea typeface="Meiryo" charset="-128"/>
                <a:cs typeface="Meiryo" charset="-128"/>
              </a:rPr>
              <a:t>IoT</a:t>
            </a:r>
            <a:r>
              <a:rPr kumimoji="1" lang="ja-JP" altLang="en-US" sz="2000" dirty="0">
                <a:solidFill>
                  <a:schemeClr val="bg1"/>
                </a:solidFill>
                <a:latin typeface="Meiryo" charset="-128"/>
                <a:ea typeface="Meiryo" charset="-128"/>
                <a:cs typeface="Meiryo" charset="-128"/>
              </a:rPr>
              <a:t>とは</a:t>
            </a:r>
          </a:p>
        </p:txBody>
      </p:sp>
      <p:sp>
        <p:nvSpPr>
          <p:cNvPr id="29" name="テキスト ボックス 28"/>
          <p:cNvSpPr txBox="1"/>
          <p:nvPr/>
        </p:nvSpPr>
        <p:spPr>
          <a:xfrm>
            <a:off x="397639" y="3984753"/>
            <a:ext cx="723275" cy="253916"/>
          </a:xfrm>
          <a:prstGeom prst="rect">
            <a:avLst/>
          </a:prstGeom>
          <a:noFill/>
        </p:spPr>
        <p:txBody>
          <a:bodyPr wrap="none" rtlCol="0">
            <a:spAutoFit/>
          </a:bodyPr>
          <a:lstStyle/>
          <a:p>
            <a:pPr algn="ctr"/>
            <a:r>
              <a:rPr kumimoji="1" lang="ja-JP" altLang="en-US" sz="1050">
                <a:solidFill>
                  <a:schemeClr val="bg1"/>
                </a:solidFill>
                <a:latin typeface="Meiryo" charset="-128"/>
                <a:ea typeface="Meiryo" charset="-128"/>
                <a:cs typeface="Meiryo" charset="-128"/>
              </a:rPr>
              <a:t>現実世界</a:t>
            </a:r>
            <a:endParaRPr kumimoji="1" lang="ja-JP" altLang="en-US" sz="1050" dirty="0">
              <a:solidFill>
                <a:schemeClr val="bg1"/>
              </a:solidFill>
              <a:latin typeface="Meiryo" charset="-128"/>
              <a:ea typeface="Meiryo" charset="-128"/>
              <a:cs typeface="Meiryo" charset="-128"/>
            </a:endParaRPr>
          </a:p>
        </p:txBody>
      </p:sp>
      <p:sp>
        <p:nvSpPr>
          <p:cNvPr id="30" name="テキスト ボックス 29"/>
          <p:cNvSpPr txBox="1"/>
          <p:nvPr/>
        </p:nvSpPr>
        <p:spPr>
          <a:xfrm>
            <a:off x="3131273" y="1847456"/>
            <a:ext cx="992579" cy="253916"/>
          </a:xfrm>
          <a:prstGeom prst="rect">
            <a:avLst/>
          </a:prstGeom>
          <a:noFill/>
        </p:spPr>
        <p:txBody>
          <a:bodyPr wrap="none" rtlCol="0">
            <a:spAutoFit/>
          </a:bodyPr>
          <a:lstStyle/>
          <a:p>
            <a:pPr algn="ctr"/>
            <a:r>
              <a:rPr kumimoji="1" lang="ja-JP" altLang="en-US" sz="1050" dirty="0">
                <a:solidFill>
                  <a:schemeClr val="bg1"/>
                </a:solidFill>
                <a:latin typeface="Meiryo" charset="-128"/>
                <a:ea typeface="Meiryo" charset="-128"/>
                <a:cs typeface="Meiryo" charset="-128"/>
              </a:rPr>
              <a:t>サイバー世界</a:t>
            </a:r>
          </a:p>
        </p:txBody>
      </p:sp>
    </p:spTree>
    <p:extLst>
      <p:ext uri="{BB962C8B-B14F-4D97-AF65-F5344CB8AC3E}">
        <p14:creationId xmlns:p14="http://schemas.microsoft.com/office/powerpoint/2010/main" val="11462262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正方形/長方形 30">
            <a:extLst>
              <a:ext uri="{FF2B5EF4-FFF2-40B4-BE49-F238E27FC236}">
                <a16:creationId xmlns:a16="http://schemas.microsoft.com/office/drawing/2014/main" id="{972A0855-8DE7-7A46-B6D7-27FA53E4B24C}"/>
              </a:ext>
            </a:extLst>
          </p:cNvPr>
          <p:cNvSpPr/>
          <p:nvPr/>
        </p:nvSpPr>
        <p:spPr>
          <a:xfrm>
            <a:off x="636186" y="892629"/>
            <a:ext cx="3935813" cy="2999703"/>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44C4F39D-243D-AC4E-8821-7A4D6D181110}"/>
              </a:ext>
            </a:extLst>
          </p:cNvPr>
          <p:cNvSpPr>
            <a:spLocks noGrp="1"/>
          </p:cNvSpPr>
          <p:nvPr>
            <p:ph type="title"/>
          </p:nvPr>
        </p:nvSpPr>
        <p:spPr/>
        <p:txBody>
          <a:bodyPr/>
          <a:lstStyle/>
          <a:p>
            <a:r>
              <a:rPr kumimoji="1" lang="ja-JP" altLang="en-US"/>
              <a:t>伝統的なやり方と</a:t>
            </a:r>
            <a:r>
              <a:rPr kumimoji="1" lang="en-US" altLang="ja-JP" dirty="0" err="1"/>
              <a:t>IoT</a:t>
            </a:r>
            <a:r>
              <a:rPr kumimoji="1" lang="ja-JP" altLang="en-US"/>
              <a:t>との違い</a:t>
            </a:r>
          </a:p>
        </p:txBody>
      </p:sp>
      <p:sp>
        <p:nvSpPr>
          <p:cNvPr id="3" name="スライド番号プレースホルダー 2">
            <a:extLst>
              <a:ext uri="{FF2B5EF4-FFF2-40B4-BE49-F238E27FC236}">
                <a16:creationId xmlns:a16="http://schemas.microsoft.com/office/drawing/2014/main" id="{B124AF80-B51A-DB4E-B666-0B31B4A5EF8C}"/>
              </a:ext>
            </a:extLst>
          </p:cNvPr>
          <p:cNvSpPr>
            <a:spLocks noGrp="1"/>
          </p:cNvSpPr>
          <p:nvPr>
            <p:ph type="sldNum" sz="quarter" idx="12"/>
          </p:nvPr>
        </p:nvSpPr>
        <p:spPr/>
        <p:txBody>
          <a:bodyPr/>
          <a:lstStyle/>
          <a:p>
            <a:fld id="{8FF8CC5D-A65D-5946-99B5-645367A967AD}" type="slidenum">
              <a:rPr kumimoji="1" lang="ja-JP" altLang="en-US" smtClean="0"/>
              <a:t>9</a:t>
            </a:fld>
            <a:endParaRPr kumimoji="1" lang="ja-JP" altLang="en-US"/>
          </a:p>
        </p:txBody>
      </p:sp>
      <p:sp>
        <p:nvSpPr>
          <p:cNvPr id="4" name="正方形/長方形 3">
            <a:extLst>
              <a:ext uri="{FF2B5EF4-FFF2-40B4-BE49-F238E27FC236}">
                <a16:creationId xmlns:a16="http://schemas.microsoft.com/office/drawing/2014/main" id="{A0BDE9F8-FAEC-F248-9A12-A850924DDED0}"/>
              </a:ext>
            </a:extLst>
          </p:cNvPr>
          <p:cNvSpPr/>
          <p:nvPr/>
        </p:nvSpPr>
        <p:spPr>
          <a:xfrm>
            <a:off x="638175" y="4094228"/>
            <a:ext cx="7867650" cy="217714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369C4AC1-8BF0-6249-93D1-077DEAC8B6D9}"/>
              </a:ext>
            </a:extLst>
          </p:cNvPr>
          <p:cNvSpPr/>
          <p:nvPr/>
        </p:nvSpPr>
        <p:spPr>
          <a:xfrm>
            <a:off x="1800328" y="4742815"/>
            <a:ext cx="1072243" cy="718458"/>
          </a:xfrm>
          <a:prstGeom prst="rect">
            <a:avLst/>
          </a:prstGeom>
          <a:solidFill>
            <a:schemeClr val="bg1"/>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6A040B15-4F49-1F41-8859-28D64BE552C5}"/>
              </a:ext>
            </a:extLst>
          </p:cNvPr>
          <p:cNvSpPr/>
          <p:nvPr/>
        </p:nvSpPr>
        <p:spPr>
          <a:xfrm>
            <a:off x="1666979" y="4574352"/>
            <a:ext cx="1072243" cy="71845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8" name="図形グループ 11">
            <a:extLst>
              <a:ext uri="{FF2B5EF4-FFF2-40B4-BE49-F238E27FC236}">
                <a16:creationId xmlns:a16="http://schemas.microsoft.com/office/drawing/2014/main" id="{E89C59D2-11DB-6C49-B767-68B06438FFBF}"/>
              </a:ext>
            </a:extLst>
          </p:cNvPr>
          <p:cNvGrpSpPr/>
          <p:nvPr/>
        </p:nvGrpSpPr>
        <p:grpSpPr>
          <a:xfrm>
            <a:off x="1997783" y="2223727"/>
            <a:ext cx="410633" cy="824640"/>
            <a:chOff x="1946324" y="4125162"/>
            <a:chExt cx="969964" cy="2007872"/>
          </a:xfrm>
          <a:solidFill>
            <a:schemeClr val="accent6">
              <a:lumMod val="50000"/>
            </a:schemeClr>
          </a:solidFill>
        </p:grpSpPr>
        <p:sp>
          <p:nvSpPr>
            <p:cNvPr id="9" name="円/楕円 8">
              <a:extLst>
                <a:ext uri="{FF2B5EF4-FFF2-40B4-BE49-F238E27FC236}">
                  <a16:creationId xmlns:a16="http://schemas.microsoft.com/office/drawing/2014/main" id="{E2A94EE8-1D13-4F48-9486-23703C93B8C6}"/>
                </a:ext>
              </a:extLst>
            </p:cNvPr>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フローチャート: 論理積ゲート 9">
              <a:extLst>
                <a:ext uri="{FF2B5EF4-FFF2-40B4-BE49-F238E27FC236}">
                  <a16:creationId xmlns:a16="http://schemas.microsoft.com/office/drawing/2014/main" id="{CCA753E9-A40C-094A-9AD8-92E9F6C691E6}"/>
                </a:ext>
              </a:extLst>
            </p:cNvPr>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1" name="テキスト ボックス 10">
            <a:extLst>
              <a:ext uri="{FF2B5EF4-FFF2-40B4-BE49-F238E27FC236}">
                <a16:creationId xmlns:a16="http://schemas.microsoft.com/office/drawing/2014/main" id="{715259D0-0872-854A-8672-4F4CC1C424B5}"/>
              </a:ext>
            </a:extLst>
          </p:cNvPr>
          <p:cNvSpPr txBox="1"/>
          <p:nvPr/>
        </p:nvSpPr>
        <p:spPr>
          <a:xfrm>
            <a:off x="764427" y="2278046"/>
            <a:ext cx="1082348" cy="738664"/>
          </a:xfrm>
          <a:prstGeom prst="rect">
            <a:avLst/>
          </a:prstGeom>
          <a:noFill/>
        </p:spPr>
        <p:txBody>
          <a:bodyPr wrap="none" rtlCol="0">
            <a:spAutoFit/>
          </a:bodyPr>
          <a:lstStyle/>
          <a:p>
            <a:pPr algn="r"/>
            <a:r>
              <a:rPr kumimoji="1" lang="ja-JP" altLang="en-US" sz="1400">
                <a:solidFill>
                  <a:schemeClr val="accent6">
                    <a:lumMod val="50000"/>
                  </a:schemeClr>
                </a:solidFill>
                <a:latin typeface="Meiryo" panose="020B0604030504040204" pitchFamily="34" charset="-128"/>
                <a:ea typeface="Meiryo" panose="020B0604030504040204" pitchFamily="34" charset="-128"/>
              </a:rPr>
              <a:t>経験値</a:t>
            </a:r>
            <a:endParaRPr kumimoji="1" lang="en-US" altLang="ja-JP" sz="1400" dirty="0">
              <a:solidFill>
                <a:schemeClr val="accent6">
                  <a:lumMod val="50000"/>
                </a:schemeClr>
              </a:solidFill>
              <a:latin typeface="Meiryo" panose="020B0604030504040204" pitchFamily="34" charset="-128"/>
              <a:ea typeface="Meiryo" panose="020B0604030504040204" pitchFamily="34" charset="-128"/>
            </a:endParaRPr>
          </a:p>
          <a:p>
            <a:pPr algn="r"/>
            <a:r>
              <a:rPr lang="ja-JP" altLang="en-US" sz="1400">
                <a:solidFill>
                  <a:schemeClr val="accent6">
                    <a:lumMod val="50000"/>
                  </a:schemeClr>
                </a:solidFill>
                <a:latin typeface="Meiryo" panose="020B0604030504040204" pitchFamily="34" charset="-128"/>
                <a:ea typeface="Meiryo" panose="020B0604030504040204" pitchFamily="34" charset="-128"/>
              </a:rPr>
              <a:t>勘や習慣</a:t>
            </a:r>
            <a:endParaRPr lang="en-US" altLang="ja-JP" sz="1400" dirty="0">
              <a:solidFill>
                <a:schemeClr val="accent6">
                  <a:lumMod val="50000"/>
                </a:schemeClr>
              </a:solidFill>
              <a:latin typeface="Meiryo" panose="020B0604030504040204" pitchFamily="34" charset="-128"/>
              <a:ea typeface="Meiryo" panose="020B0604030504040204" pitchFamily="34" charset="-128"/>
            </a:endParaRPr>
          </a:p>
          <a:p>
            <a:pPr algn="r"/>
            <a:r>
              <a:rPr kumimoji="1" lang="ja-JP" altLang="en-US" sz="1400">
                <a:solidFill>
                  <a:schemeClr val="accent6">
                    <a:lumMod val="50000"/>
                  </a:schemeClr>
                </a:solidFill>
                <a:latin typeface="Meiryo" panose="020B0604030504040204" pitchFamily="34" charset="-128"/>
                <a:ea typeface="Meiryo" panose="020B0604030504040204" pitchFamily="34" charset="-128"/>
              </a:rPr>
              <a:t>による判断</a:t>
            </a:r>
          </a:p>
        </p:txBody>
      </p:sp>
      <p:sp>
        <p:nvSpPr>
          <p:cNvPr id="12" name="テキスト ボックス 11">
            <a:extLst>
              <a:ext uri="{FF2B5EF4-FFF2-40B4-BE49-F238E27FC236}">
                <a16:creationId xmlns:a16="http://schemas.microsoft.com/office/drawing/2014/main" id="{B317E00E-F758-504C-AC1B-A8AB0ADE9A14}"/>
              </a:ext>
            </a:extLst>
          </p:cNvPr>
          <p:cNvSpPr txBox="1"/>
          <p:nvPr/>
        </p:nvSpPr>
        <p:spPr>
          <a:xfrm>
            <a:off x="2559424" y="2264916"/>
            <a:ext cx="1800493" cy="738664"/>
          </a:xfrm>
          <a:prstGeom prst="rect">
            <a:avLst/>
          </a:prstGeom>
          <a:noFill/>
        </p:spPr>
        <p:txBody>
          <a:bodyPr wrap="none" rtlCol="0">
            <a:spAutoFit/>
          </a:bodyPr>
          <a:lstStyle/>
          <a:p>
            <a:r>
              <a:rPr kumimoji="1" lang="ja-JP" altLang="en-US" sz="1400">
                <a:solidFill>
                  <a:schemeClr val="accent6">
                    <a:lumMod val="50000"/>
                  </a:schemeClr>
                </a:solidFill>
                <a:latin typeface="Meiryo" panose="020B0604030504040204" pitchFamily="34" charset="-128"/>
                <a:ea typeface="Meiryo" panose="020B0604030504040204" pitchFamily="34" charset="-128"/>
              </a:rPr>
              <a:t>経験や実験</a:t>
            </a:r>
            <a:endParaRPr kumimoji="1" lang="en-US" altLang="ja-JP" sz="1400" dirty="0">
              <a:solidFill>
                <a:schemeClr val="accent6">
                  <a:lumMod val="50000"/>
                </a:schemeClr>
              </a:solidFill>
              <a:latin typeface="Meiryo" panose="020B0604030504040204" pitchFamily="34" charset="-128"/>
              <a:ea typeface="Meiryo" panose="020B0604030504040204" pitchFamily="34" charset="-128"/>
            </a:endParaRPr>
          </a:p>
          <a:p>
            <a:r>
              <a:rPr kumimoji="1" lang="ja-JP" altLang="en-US" sz="1400">
                <a:solidFill>
                  <a:schemeClr val="accent6">
                    <a:lumMod val="50000"/>
                  </a:schemeClr>
                </a:solidFill>
                <a:latin typeface="Meiryo" panose="020B0604030504040204" pitchFamily="34" charset="-128"/>
                <a:ea typeface="Meiryo" panose="020B0604030504040204" pitchFamily="34" charset="-128"/>
              </a:rPr>
              <a:t>によって学習し</a:t>
            </a:r>
            <a:endParaRPr kumimoji="1" lang="en-US" altLang="ja-JP" sz="1400" dirty="0">
              <a:solidFill>
                <a:schemeClr val="accent6">
                  <a:lumMod val="50000"/>
                </a:schemeClr>
              </a:solidFill>
              <a:latin typeface="Meiryo" panose="020B0604030504040204" pitchFamily="34" charset="-128"/>
              <a:ea typeface="Meiryo" panose="020B0604030504040204" pitchFamily="34" charset="-128"/>
            </a:endParaRPr>
          </a:p>
          <a:p>
            <a:r>
              <a:rPr kumimoji="1" lang="ja-JP" altLang="en-US" sz="1400">
                <a:solidFill>
                  <a:schemeClr val="accent6">
                    <a:lumMod val="50000"/>
                  </a:schemeClr>
                </a:solidFill>
                <a:latin typeface="Meiryo" panose="020B0604030504040204" pitchFamily="34" charset="-128"/>
                <a:ea typeface="Meiryo" panose="020B0604030504040204" pitchFamily="34" charset="-128"/>
              </a:rPr>
              <a:t>最適解を見つけ出す</a:t>
            </a:r>
          </a:p>
        </p:txBody>
      </p:sp>
      <p:sp>
        <p:nvSpPr>
          <p:cNvPr id="15" name="テキスト ボックス 14">
            <a:extLst>
              <a:ext uri="{FF2B5EF4-FFF2-40B4-BE49-F238E27FC236}">
                <a16:creationId xmlns:a16="http://schemas.microsoft.com/office/drawing/2014/main" id="{3955C155-371D-D346-B42B-C3226F4E21AD}"/>
              </a:ext>
            </a:extLst>
          </p:cNvPr>
          <p:cNvSpPr txBox="1"/>
          <p:nvPr/>
        </p:nvSpPr>
        <p:spPr>
          <a:xfrm>
            <a:off x="1726045" y="4702748"/>
            <a:ext cx="954107" cy="461665"/>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人間による</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観察や実験</a:t>
            </a:r>
            <a:endParaRPr kumimoji="1" lang="ja-JP" altLang="en-US" sz="1200">
              <a:solidFill>
                <a:schemeClr val="bg1"/>
              </a:solidFill>
              <a:latin typeface="Meiryo" panose="020B0604030504040204" pitchFamily="34" charset="-128"/>
              <a:ea typeface="Meiryo" panose="020B0604030504040204" pitchFamily="34" charset="-128"/>
            </a:endParaRPr>
          </a:p>
        </p:txBody>
      </p:sp>
      <p:cxnSp>
        <p:nvCxnSpPr>
          <p:cNvPr id="18" name="直線矢印コネクタ 17">
            <a:extLst>
              <a:ext uri="{FF2B5EF4-FFF2-40B4-BE49-F238E27FC236}">
                <a16:creationId xmlns:a16="http://schemas.microsoft.com/office/drawing/2014/main" id="{50883DBB-71D9-DD4A-88A2-65D59EEE3FDD}"/>
              </a:ext>
            </a:extLst>
          </p:cNvPr>
          <p:cNvCxnSpPr>
            <a:cxnSpLocks/>
            <a:stCxn id="10" idx="1"/>
          </p:cNvCxnSpPr>
          <p:nvPr/>
        </p:nvCxnSpPr>
        <p:spPr>
          <a:xfrm flipH="1">
            <a:off x="1655999" y="3048367"/>
            <a:ext cx="547102" cy="1520418"/>
          </a:xfrm>
          <a:prstGeom prst="straightConnector1">
            <a:avLst/>
          </a:prstGeom>
          <a:ln w="38100">
            <a:solidFill>
              <a:schemeClr val="accent6"/>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9" name="直線矢印コネクタ 18">
            <a:extLst>
              <a:ext uri="{FF2B5EF4-FFF2-40B4-BE49-F238E27FC236}">
                <a16:creationId xmlns:a16="http://schemas.microsoft.com/office/drawing/2014/main" id="{BFE262F6-A640-9047-8405-AE60519DA490}"/>
              </a:ext>
            </a:extLst>
          </p:cNvPr>
          <p:cNvCxnSpPr>
            <a:cxnSpLocks/>
            <a:stCxn id="10" idx="1"/>
          </p:cNvCxnSpPr>
          <p:nvPr/>
        </p:nvCxnSpPr>
        <p:spPr>
          <a:xfrm>
            <a:off x="2203101" y="3048367"/>
            <a:ext cx="536117" cy="1557744"/>
          </a:xfrm>
          <a:prstGeom prst="straightConnector1">
            <a:avLst/>
          </a:prstGeom>
          <a:ln w="38100">
            <a:solidFill>
              <a:schemeClr val="accent6"/>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35" name="テキスト ボックス 34">
            <a:extLst>
              <a:ext uri="{FF2B5EF4-FFF2-40B4-BE49-F238E27FC236}">
                <a16:creationId xmlns:a16="http://schemas.microsoft.com/office/drawing/2014/main" id="{3C6C4A2E-FAE5-9940-BFC9-04A84B302A5E}"/>
              </a:ext>
            </a:extLst>
          </p:cNvPr>
          <p:cNvSpPr txBox="1"/>
          <p:nvPr/>
        </p:nvSpPr>
        <p:spPr>
          <a:xfrm>
            <a:off x="612239" y="1529559"/>
            <a:ext cx="3946793" cy="584775"/>
          </a:xfrm>
          <a:prstGeom prst="rect">
            <a:avLst/>
          </a:prstGeom>
          <a:noFill/>
        </p:spPr>
        <p:txBody>
          <a:bodyPr wrap="square" rtlCol="0">
            <a:spAutoFit/>
          </a:bodyPr>
          <a:lstStyle/>
          <a:p>
            <a:pPr algn="ctr"/>
            <a:r>
              <a:rPr kumimoji="1" lang="ja-JP" altLang="en-US" sz="1600" b="1">
                <a:solidFill>
                  <a:schemeClr val="accent6">
                    <a:lumMod val="50000"/>
                  </a:schemeClr>
                </a:solidFill>
                <a:latin typeface="Meiryo" panose="020B0604030504040204" pitchFamily="34" charset="-128"/>
                <a:ea typeface="Meiryo" panose="020B0604030504040204" pitchFamily="34" charset="-128"/>
              </a:rPr>
              <a:t>個人の経験値、伝統的な習慣や思い込みの範囲を超えることが困難</a:t>
            </a:r>
          </a:p>
        </p:txBody>
      </p:sp>
      <p:sp>
        <p:nvSpPr>
          <p:cNvPr id="37" name="テキスト ボックス 36">
            <a:extLst>
              <a:ext uri="{FF2B5EF4-FFF2-40B4-BE49-F238E27FC236}">
                <a16:creationId xmlns:a16="http://schemas.microsoft.com/office/drawing/2014/main" id="{85EDE9C3-620F-FF47-9859-19A6E9D11D9E}"/>
              </a:ext>
            </a:extLst>
          </p:cNvPr>
          <p:cNvSpPr txBox="1"/>
          <p:nvPr/>
        </p:nvSpPr>
        <p:spPr>
          <a:xfrm>
            <a:off x="1379458" y="5673141"/>
            <a:ext cx="6385082" cy="461665"/>
          </a:xfrm>
          <a:prstGeom prst="rect">
            <a:avLst/>
          </a:prstGeom>
          <a:noFill/>
        </p:spPr>
        <p:txBody>
          <a:bodyPr wrap="none" rtlCol="0">
            <a:spAutoFit/>
          </a:bodyPr>
          <a:lstStyle/>
          <a:p>
            <a:pPr algn="ctr"/>
            <a:r>
              <a:rPr lang="ja-JP" altLang="en-US" sz="2400" b="1">
                <a:solidFill>
                  <a:schemeClr val="bg1"/>
                </a:solidFill>
                <a:latin typeface="Meiryo" panose="020B0604030504040204" pitchFamily="34" charset="-128"/>
                <a:ea typeface="Meiryo" panose="020B0604030504040204" pitchFamily="34" charset="-128"/>
              </a:rPr>
              <a:t>現実の世界で起きる</a:t>
            </a:r>
            <a:r>
              <a:rPr lang="en-US" altLang="ja-JP" sz="2400" b="1" dirty="0">
                <a:solidFill>
                  <a:schemeClr val="bg1"/>
                </a:solidFill>
                <a:latin typeface="Meiryo" panose="020B0604030504040204" pitchFamily="34" charset="-128"/>
                <a:ea typeface="Meiryo" panose="020B0604030504040204" pitchFamily="34" charset="-128"/>
              </a:rPr>
              <a:t>”</a:t>
            </a:r>
            <a:r>
              <a:rPr kumimoji="1" lang="ja-JP" altLang="en-US" sz="2400" b="1">
                <a:solidFill>
                  <a:schemeClr val="bg1"/>
                </a:solidFill>
                <a:latin typeface="Meiryo" panose="020B0604030504040204" pitchFamily="34" charset="-128"/>
                <a:ea typeface="Meiryo" panose="020B0604030504040204" pitchFamily="34" charset="-128"/>
              </a:rPr>
              <a:t>ものごと</a:t>
            </a:r>
            <a:r>
              <a:rPr kumimoji="1" lang="en-US" altLang="ja-JP" sz="2400" b="1" dirty="0">
                <a:solidFill>
                  <a:schemeClr val="bg1"/>
                </a:solidFill>
                <a:latin typeface="Meiryo" panose="020B0604030504040204" pitchFamily="34" charset="-128"/>
                <a:ea typeface="Meiryo" panose="020B0604030504040204" pitchFamily="34" charset="-128"/>
              </a:rPr>
              <a:t>”</a:t>
            </a:r>
            <a:r>
              <a:rPr kumimoji="1" lang="ja-JP" altLang="en-US" sz="2400" b="1">
                <a:solidFill>
                  <a:schemeClr val="bg1"/>
                </a:solidFill>
                <a:latin typeface="Meiryo" panose="020B0604030504040204" pitchFamily="34" charset="-128"/>
                <a:ea typeface="Meiryo" panose="020B0604030504040204" pitchFamily="34" charset="-128"/>
              </a:rPr>
              <a:t>や</a:t>
            </a:r>
            <a:r>
              <a:rPr kumimoji="1" lang="en-US" altLang="ja-JP" sz="2400" b="1" dirty="0">
                <a:solidFill>
                  <a:schemeClr val="bg1"/>
                </a:solidFill>
                <a:latin typeface="Meiryo" panose="020B0604030504040204" pitchFamily="34" charset="-128"/>
                <a:ea typeface="Meiryo" panose="020B0604030504040204" pitchFamily="34" charset="-128"/>
              </a:rPr>
              <a:t>”</a:t>
            </a:r>
            <a:r>
              <a:rPr kumimoji="1" lang="ja-JP" altLang="en-US" sz="2400" b="1">
                <a:solidFill>
                  <a:schemeClr val="bg1"/>
                </a:solidFill>
                <a:latin typeface="Meiryo" panose="020B0604030504040204" pitchFamily="34" charset="-128"/>
                <a:ea typeface="Meiryo" panose="020B0604030504040204" pitchFamily="34" charset="-128"/>
              </a:rPr>
              <a:t>できごと</a:t>
            </a:r>
            <a:r>
              <a:rPr kumimoji="1" lang="en-US" altLang="ja-JP" sz="2400" b="1" dirty="0">
                <a:solidFill>
                  <a:schemeClr val="bg1"/>
                </a:solidFill>
                <a:latin typeface="Meiryo" panose="020B0604030504040204" pitchFamily="34" charset="-128"/>
                <a:ea typeface="Meiryo" panose="020B0604030504040204" pitchFamily="34" charset="-128"/>
              </a:rPr>
              <a:t>”</a:t>
            </a:r>
            <a:endParaRPr kumimoji="1" lang="ja-JP" altLang="en-US" sz="2400" b="1">
              <a:solidFill>
                <a:schemeClr val="bg1"/>
              </a:solidFill>
              <a:latin typeface="Meiryo" panose="020B0604030504040204" pitchFamily="34" charset="-128"/>
              <a:ea typeface="Meiryo" panose="020B0604030504040204" pitchFamily="34" charset="-128"/>
            </a:endParaRPr>
          </a:p>
        </p:txBody>
      </p:sp>
      <p:sp>
        <p:nvSpPr>
          <p:cNvPr id="40" name="テキスト ボックス 39">
            <a:extLst>
              <a:ext uri="{FF2B5EF4-FFF2-40B4-BE49-F238E27FC236}">
                <a16:creationId xmlns:a16="http://schemas.microsoft.com/office/drawing/2014/main" id="{B2C78754-C9A8-D345-8DF1-3F56D649DBCA}"/>
              </a:ext>
            </a:extLst>
          </p:cNvPr>
          <p:cNvSpPr txBox="1"/>
          <p:nvPr/>
        </p:nvSpPr>
        <p:spPr>
          <a:xfrm>
            <a:off x="649153" y="975560"/>
            <a:ext cx="3946793" cy="338554"/>
          </a:xfrm>
          <a:prstGeom prst="rect">
            <a:avLst/>
          </a:prstGeom>
          <a:noFill/>
        </p:spPr>
        <p:txBody>
          <a:bodyPr wrap="square" rtlCol="0">
            <a:spAutoFit/>
          </a:bodyPr>
          <a:lstStyle/>
          <a:p>
            <a:pPr algn="ctr"/>
            <a:r>
              <a:rPr kumimoji="1" lang="ja-JP" altLang="en-US" sz="1600" b="1">
                <a:solidFill>
                  <a:schemeClr val="accent6">
                    <a:lumMod val="50000"/>
                  </a:schemeClr>
                </a:solidFill>
                <a:latin typeface="Meiryo" panose="020B0604030504040204" pitchFamily="34" charset="-128"/>
                <a:ea typeface="Meiryo" panose="020B0604030504040204" pitchFamily="34" charset="-128"/>
              </a:rPr>
              <a:t>伝統的な</a:t>
            </a:r>
            <a:r>
              <a:rPr kumimoji="1" lang="ja-JP" altLang="en-US" sz="1600">
                <a:solidFill>
                  <a:schemeClr val="accent6">
                    <a:lumMod val="50000"/>
                  </a:schemeClr>
                </a:solidFill>
                <a:latin typeface="Meiryo" panose="020B0604030504040204" pitchFamily="34" charset="-128"/>
                <a:ea typeface="Meiryo" panose="020B0604030504040204" pitchFamily="34" charset="-128"/>
              </a:rPr>
              <a:t>社会やビジネスの仕組み</a:t>
            </a:r>
          </a:p>
        </p:txBody>
      </p:sp>
      <p:sp>
        <p:nvSpPr>
          <p:cNvPr id="17" name="円柱 16">
            <a:extLst>
              <a:ext uri="{FF2B5EF4-FFF2-40B4-BE49-F238E27FC236}">
                <a16:creationId xmlns:a16="http://schemas.microsoft.com/office/drawing/2014/main" id="{57F6C8B9-9117-FA44-958B-2ABC766C58D4}"/>
              </a:ext>
            </a:extLst>
          </p:cNvPr>
          <p:cNvSpPr/>
          <p:nvPr/>
        </p:nvSpPr>
        <p:spPr>
          <a:xfrm>
            <a:off x="1623875" y="3083902"/>
            <a:ext cx="342143" cy="375845"/>
          </a:xfrm>
          <a:prstGeom prst="can">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1" name="グループ化 20">
            <a:extLst>
              <a:ext uri="{FF2B5EF4-FFF2-40B4-BE49-F238E27FC236}">
                <a16:creationId xmlns:a16="http://schemas.microsoft.com/office/drawing/2014/main" id="{D7C19971-0DB3-B444-8B0F-1DF38336D46F}"/>
              </a:ext>
            </a:extLst>
          </p:cNvPr>
          <p:cNvGrpSpPr/>
          <p:nvPr/>
        </p:nvGrpSpPr>
        <p:grpSpPr>
          <a:xfrm>
            <a:off x="636187" y="904597"/>
            <a:ext cx="7900388" cy="4479489"/>
            <a:chOff x="636187" y="904597"/>
            <a:chExt cx="7900388" cy="4479489"/>
          </a:xfrm>
        </p:grpSpPr>
        <p:sp>
          <p:nvSpPr>
            <p:cNvPr id="16" name="テキスト ボックス 15">
              <a:extLst>
                <a:ext uri="{FF2B5EF4-FFF2-40B4-BE49-F238E27FC236}">
                  <a16:creationId xmlns:a16="http://schemas.microsoft.com/office/drawing/2014/main" id="{F26988FE-6D2B-8345-BAFA-2E399B1D005B}"/>
                </a:ext>
              </a:extLst>
            </p:cNvPr>
            <p:cNvSpPr txBox="1"/>
            <p:nvPr/>
          </p:nvSpPr>
          <p:spPr>
            <a:xfrm>
              <a:off x="5370257" y="4737755"/>
              <a:ext cx="2031325" cy="646331"/>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センサーによって</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収集されるデータ</a:t>
              </a:r>
            </a:p>
          </p:txBody>
        </p:sp>
        <p:grpSp>
          <p:nvGrpSpPr>
            <p:cNvPr id="20" name="グループ化 19">
              <a:extLst>
                <a:ext uri="{FF2B5EF4-FFF2-40B4-BE49-F238E27FC236}">
                  <a16:creationId xmlns:a16="http://schemas.microsoft.com/office/drawing/2014/main" id="{D3A137D7-44A7-3A40-8BF8-AD952C102444}"/>
                </a:ext>
              </a:extLst>
            </p:cNvPr>
            <p:cNvGrpSpPr/>
            <p:nvPr/>
          </p:nvGrpSpPr>
          <p:grpSpPr>
            <a:xfrm>
              <a:off x="636187" y="904597"/>
              <a:ext cx="7900388" cy="3189629"/>
              <a:chOff x="636187" y="904597"/>
              <a:chExt cx="7900388" cy="3189629"/>
            </a:xfrm>
          </p:grpSpPr>
          <p:sp>
            <p:nvSpPr>
              <p:cNvPr id="32" name="正方形/長方形 31">
                <a:extLst>
                  <a:ext uri="{FF2B5EF4-FFF2-40B4-BE49-F238E27FC236}">
                    <a16:creationId xmlns:a16="http://schemas.microsoft.com/office/drawing/2014/main" id="{D1648BF4-AE26-9E48-9688-47DD3225BF33}"/>
                  </a:ext>
                </a:extLst>
              </p:cNvPr>
              <p:cNvSpPr/>
              <p:nvPr/>
            </p:nvSpPr>
            <p:spPr>
              <a:xfrm>
                <a:off x="4572000" y="904597"/>
                <a:ext cx="3935813" cy="2999703"/>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 name="図 6">
                <a:extLst>
                  <a:ext uri="{FF2B5EF4-FFF2-40B4-BE49-F238E27FC236}">
                    <a16:creationId xmlns:a16="http://schemas.microsoft.com/office/drawing/2014/main" id="{10855D2E-48B2-A94F-ADDC-951F9B61DE65}"/>
                  </a:ext>
                </a:extLst>
              </p:cNvPr>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6489896" y="2156535"/>
                <a:ext cx="1025115" cy="959024"/>
              </a:xfrm>
              <a:prstGeom prst="rect">
                <a:avLst/>
              </a:prstGeom>
              <a:effectLst>
                <a:outerShdw blurRad="50800" dist="38100" dir="2700000" algn="tl" rotWithShape="0">
                  <a:prstClr val="black">
                    <a:alpha val="40000"/>
                  </a:prstClr>
                </a:outerShdw>
              </a:effectLst>
            </p:spPr>
          </p:pic>
          <p:sp>
            <p:nvSpPr>
              <p:cNvPr id="13" name="テキスト ボックス 12">
                <a:extLst>
                  <a:ext uri="{FF2B5EF4-FFF2-40B4-BE49-F238E27FC236}">
                    <a16:creationId xmlns:a16="http://schemas.microsoft.com/office/drawing/2014/main" id="{A34FE34D-8F44-8740-8A40-DCA4113BCBFE}"/>
                  </a:ext>
                </a:extLst>
              </p:cNvPr>
              <p:cNvSpPr txBox="1"/>
              <p:nvPr/>
            </p:nvSpPr>
            <p:spPr>
              <a:xfrm>
                <a:off x="4802832" y="2264916"/>
                <a:ext cx="1800493" cy="738664"/>
              </a:xfrm>
              <a:prstGeom prst="rect">
                <a:avLst/>
              </a:prstGeom>
              <a:noFill/>
            </p:spPr>
            <p:txBody>
              <a:bodyPr wrap="none" rtlCol="0">
                <a:spAutoFit/>
              </a:bodyPr>
              <a:lstStyle/>
              <a:p>
                <a:pPr algn="r"/>
                <a:r>
                  <a:rPr kumimoji="1" lang="ja-JP" altLang="en-US" sz="1400">
                    <a:solidFill>
                      <a:srgbClr val="0070C0"/>
                    </a:solidFill>
                    <a:latin typeface="Meiryo" panose="020B0604030504040204" pitchFamily="34" charset="-128"/>
                    <a:ea typeface="Meiryo" panose="020B0604030504040204" pitchFamily="34" charset="-128"/>
                  </a:rPr>
                  <a:t>データを収集し</a:t>
                </a:r>
                <a:endParaRPr kumimoji="1" lang="en-US" altLang="ja-JP" sz="1400" dirty="0">
                  <a:solidFill>
                    <a:srgbClr val="0070C0"/>
                  </a:solidFill>
                  <a:latin typeface="Meiryo" panose="020B0604030504040204" pitchFamily="34" charset="-128"/>
                  <a:ea typeface="Meiryo" panose="020B0604030504040204" pitchFamily="34" charset="-128"/>
                </a:endParaRPr>
              </a:p>
              <a:p>
                <a:pPr algn="r"/>
                <a:r>
                  <a:rPr lang="ja-JP" altLang="en-US" sz="1400">
                    <a:solidFill>
                      <a:srgbClr val="0070C0"/>
                    </a:solidFill>
                    <a:latin typeface="Meiryo" panose="020B0604030504040204" pitchFamily="34" charset="-128"/>
                    <a:ea typeface="Meiryo" panose="020B0604030504040204" pitchFamily="34" charset="-128"/>
                  </a:rPr>
                  <a:t>機械学習によって</a:t>
                </a:r>
                <a:endParaRPr lang="en-US" altLang="ja-JP" sz="1400" dirty="0">
                  <a:solidFill>
                    <a:srgbClr val="0070C0"/>
                  </a:solidFill>
                  <a:latin typeface="Meiryo" panose="020B0604030504040204" pitchFamily="34" charset="-128"/>
                  <a:ea typeface="Meiryo" panose="020B0604030504040204" pitchFamily="34" charset="-128"/>
                </a:endParaRPr>
              </a:p>
              <a:p>
                <a:pPr algn="r"/>
                <a:r>
                  <a:rPr lang="ja-JP" altLang="en-US" sz="1400">
                    <a:solidFill>
                      <a:srgbClr val="0070C0"/>
                    </a:solidFill>
                    <a:latin typeface="Meiryo" panose="020B0604030504040204" pitchFamily="34" charset="-128"/>
                    <a:ea typeface="Meiryo" panose="020B0604030504040204" pitchFamily="34" charset="-128"/>
                  </a:rPr>
                  <a:t>最適解を見つけ出す</a:t>
                </a:r>
                <a:endParaRPr lang="en-US" altLang="ja-JP" sz="1400" dirty="0">
                  <a:solidFill>
                    <a:srgbClr val="0070C0"/>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176AAAB3-05FE-794B-9D7D-CDFACE9B07AF}"/>
                  </a:ext>
                </a:extLst>
              </p:cNvPr>
              <p:cNvSpPr txBox="1"/>
              <p:nvPr/>
            </p:nvSpPr>
            <p:spPr>
              <a:xfrm>
                <a:off x="7401582" y="2264916"/>
                <a:ext cx="1082348" cy="954107"/>
              </a:xfrm>
              <a:prstGeom prst="rect">
                <a:avLst/>
              </a:prstGeom>
              <a:noFill/>
            </p:spPr>
            <p:txBody>
              <a:bodyPr wrap="none" rtlCol="0">
                <a:spAutoFit/>
              </a:bodyPr>
              <a:lstStyle/>
              <a:p>
                <a:r>
                  <a:rPr kumimoji="1" lang="ja-JP" altLang="en-US" sz="1400">
                    <a:solidFill>
                      <a:srgbClr val="0070C0"/>
                    </a:solidFill>
                    <a:latin typeface="Meiryo" panose="020B0604030504040204" pitchFamily="34" charset="-128"/>
                    <a:ea typeface="Meiryo" panose="020B0604030504040204" pitchFamily="34" charset="-128"/>
                  </a:rPr>
                  <a:t>ルール</a:t>
                </a:r>
                <a:endParaRPr kumimoji="1" lang="en-US" altLang="ja-JP" sz="1400" dirty="0">
                  <a:solidFill>
                    <a:srgbClr val="0070C0"/>
                  </a:solidFill>
                  <a:latin typeface="Meiryo" panose="020B0604030504040204" pitchFamily="34" charset="-128"/>
                  <a:ea typeface="Meiryo" panose="020B0604030504040204" pitchFamily="34" charset="-128"/>
                </a:endParaRPr>
              </a:p>
              <a:p>
                <a:r>
                  <a:rPr lang="ja-JP" altLang="en-US" sz="1400">
                    <a:solidFill>
                      <a:srgbClr val="0070C0"/>
                    </a:solidFill>
                    <a:latin typeface="Meiryo" panose="020B0604030504040204" pitchFamily="34" charset="-128"/>
                    <a:ea typeface="Meiryo" panose="020B0604030504040204" pitchFamily="34" charset="-128"/>
                  </a:rPr>
                  <a:t>や統計値</a:t>
                </a:r>
                <a:endParaRPr lang="en-US" altLang="ja-JP" sz="1400" dirty="0">
                  <a:solidFill>
                    <a:srgbClr val="0070C0"/>
                  </a:solidFill>
                  <a:latin typeface="Meiryo" panose="020B0604030504040204" pitchFamily="34" charset="-128"/>
                  <a:ea typeface="Meiryo" panose="020B0604030504040204" pitchFamily="34" charset="-128"/>
                </a:endParaRPr>
              </a:p>
              <a:p>
                <a:r>
                  <a:rPr lang="ja-JP" altLang="en-US" sz="1400">
                    <a:solidFill>
                      <a:srgbClr val="0070C0"/>
                    </a:solidFill>
                    <a:latin typeface="Meiryo" panose="020B0604030504040204" pitchFamily="34" charset="-128"/>
                    <a:ea typeface="Meiryo" panose="020B0604030504040204" pitchFamily="34" charset="-128"/>
                  </a:rPr>
                  <a:t>による判断</a:t>
                </a:r>
                <a:endParaRPr lang="en-US" altLang="ja-JP" sz="1400" dirty="0">
                  <a:solidFill>
                    <a:srgbClr val="0070C0"/>
                  </a:solidFill>
                  <a:latin typeface="Meiryo" panose="020B0604030504040204" pitchFamily="34" charset="-128"/>
                  <a:ea typeface="Meiryo" panose="020B0604030504040204" pitchFamily="34" charset="-128"/>
                </a:endParaRPr>
              </a:p>
              <a:p>
                <a:endParaRPr kumimoji="1" lang="ja-JP" altLang="en-US" sz="1400">
                  <a:solidFill>
                    <a:srgbClr val="0070C0"/>
                  </a:solidFill>
                  <a:latin typeface="Meiryo" panose="020B0604030504040204" pitchFamily="34" charset="-128"/>
                  <a:ea typeface="Meiryo" panose="020B0604030504040204" pitchFamily="34" charset="-128"/>
                </a:endParaRPr>
              </a:p>
            </p:txBody>
          </p:sp>
          <p:cxnSp>
            <p:nvCxnSpPr>
              <p:cNvPr id="25" name="直線矢印コネクタ 24">
                <a:extLst>
                  <a:ext uri="{FF2B5EF4-FFF2-40B4-BE49-F238E27FC236}">
                    <a16:creationId xmlns:a16="http://schemas.microsoft.com/office/drawing/2014/main" id="{C80DC900-1468-F44A-8012-209E8FBE914A}"/>
                  </a:ext>
                </a:extLst>
              </p:cNvPr>
              <p:cNvCxnSpPr>
                <a:cxnSpLocks/>
                <a:stCxn id="7" idx="2"/>
              </p:cNvCxnSpPr>
              <p:nvPr/>
            </p:nvCxnSpPr>
            <p:spPr>
              <a:xfrm flipH="1">
                <a:off x="636187" y="3115559"/>
                <a:ext cx="6366267" cy="965539"/>
              </a:xfrm>
              <a:prstGeom prst="straightConnector1">
                <a:avLst/>
              </a:prstGeom>
              <a:ln w="38100">
                <a:solidFill>
                  <a:schemeClr val="accent3">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6" name="直線矢印コネクタ 25">
                <a:extLst>
                  <a:ext uri="{FF2B5EF4-FFF2-40B4-BE49-F238E27FC236}">
                    <a16:creationId xmlns:a16="http://schemas.microsoft.com/office/drawing/2014/main" id="{C8748C8C-2869-D342-BB6E-AE6DA94988B1}"/>
                  </a:ext>
                </a:extLst>
              </p:cNvPr>
              <p:cNvCxnSpPr>
                <a:cxnSpLocks/>
                <a:stCxn id="7" idx="2"/>
              </p:cNvCxnSpPr>
              <p:nvPr/>
            </p:nvCxnSpPr>
            <p:spPr>
              <a:xfrm>
                <a:off x="7002454" y="3115559"/>
                <a:ext cx="1473235" cy="978667"/>
              </a:xfrm>
              <a:prstGeom prst="straightConnector1">
                <a:avLst/>
              </a:prstGeom>
              <a:ln w="38100">
                <a:solidFill>
                  <a:schemeClr val="accent3">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36" name="テキスト ボックス 35">
                <a:extLst>
                  <a:ext uri="{FF2B5EF4-FFF2-40B4-BE49-F238E27FC236}">
                    <a16:creationId xmlns:a16="http://schemas.microsoft.com/office/drawing/2014/main" id="{E857466F-8BD0-9844-BDBC-6C11FEBB142F}"/>
                  </a:ext>
                </a:extLst>
              </p:cNvPr>
              <p:cNvSpPr txBox="1"/>
              <p:nvPr/>
            </p:nvSpPr>
            <p:spPr>
              <a:xfrm>
                <a:off x="4559032" y="1529559"/>
                <a:ext cx="3946793" cy="584775"/>
              </a:xfrm>
              <a:prstGeom prst="rect">
                <a:avLst/>
              </a:prstGeom>
              <a:noFill/>
            </p:spPr>
            <p:txBody>
              <a:bodyPr wrap="square" rtlCol="0">
                <a:spAutoFit/>
              </a:bodyPr>
              <a:lstStyle/>
              <a:p>
                <a:pPr algn="ctr"/>
                <a:r>
                  <a:rPr kumimoji="1" lang="ja-JP" altLang="en-US" sz="1600" b="1">
                    <a:solidFill>
                      <a:srgbClr val="0070C0"/>
                    </a:solidFill>
                    <a:latin typeface="Meiryo" panose="020B0604030504040204" pitchFamily="34" charset="-128"/>
                    <a:ea typeface="Meiryo" panose="020B0604030504040204" pitchFamily="34" charset="-128"/>
                  </a:rPr>
                  <a:t>徹底して無駄を無くし</a:t>
                </a:r>
                <a:endParaRPr kumimoji="1" lang="en-US" altLang="ja-JP" sz="1600" b="1" dirty="0">
                  <a:solidFill>
                    <a:srgbClr val="0070C0"/>
                  </a:solidFill>
                  <a:latin typeface="Meiryo" panose="020B0604030504040204" pitchFamily="34" charset="-128"/>
                  <a:ea typeface="Meiryo" panose="020B0604030504040204" pitchFamily="34" charset="-128"/>
                </a:endParaRPr>
              </a:p>
              <a:p>
                <a:pPr algn="ctr"/>
                <a:r>
                  <a:rPr kumimoji="1" lang="ja-JP" altLang="en-US" sz="1600" b="1">
                    <a:solidFill>
                      <a:srgbClr val="0070C0"/>
                    </a:solidFill>
                    <a:latin typeface="Meiryo" panose="020B0604030504040204" pitchFamily="34" charset="-128"/>
                    <a:ea typeface="Meiryo" panose="020B0604030504040204" pitchFamily="34" charset="-128"/>
                  </a:rPr>
                  <a:t>効率、コスト、期間を劇的に改善</a:t>
                </a:r>
              </a:p>
            </p:txBody>
          </p:sp>
          <p:sp>
            <p:nvSpPr>
              <p:cNvPr id="41" name="テキスト ボックス 40">
                <a:extLst>
                  <a:ext uri="{FF2B5EF4-FFF2-40B4-BE49-F238E27FC236}">
                    <a16:creationId xmlns:a16="http://schemas.microsoft.com/office/drawing/2014/main" id="{D9894103-1614-A447-B414-D95DA72D0560}"/>
                  </a:ext>
                </a:extLst>
              </p:cNvPr>
              <p:cNvSpPr txBox="1"/>
              <p:nvPr/>
            </p:nvSpPr>
            <p:spPr>
              <a:xfrm>
                <a:off x="4589782" y="986445"/>
                <a:ext cx="3946793" cy="338554"/>
              </a:xfrm>
              <a:prstGeom prst="rect">
                <a:avLst/>
              </a:prstGeom>
              <a:noFill/>
            </p:spPr>
            <p:txBody>
              <a:bodyPr wrap="square" rtlCol="0">
                <a:spAutoFit/>
              </a:bodyPr>
              <a:lstStyle/>
              <a:p>
                <a:pPr algn="ctr"/>
                <a:r>
                  <a:rPr kumimoji="1" lang="en-US" altLang="ja-JP" sz="1600" b="1" dirty="0" err="1">
                    <a:solidFill>
                      <a:srgbClr val="0070C0"/>
                    </a:solidFill>
                    <a:latin typeface="Meiryo" panose="020B0604030504040204" pitchFamily="34" charset="-128"/>
                    <a:ea typeface="Meiryo" panose="020B0604030504040204" pitchFamily="34" charset="-128"/>
                  </a:rPr>
                  <a:t>IoT</a:t>
                </a:r>
                <a:r>
                  <a:rPr kumimoji="1" lang="ja-JP" altLang="en-US" sz="1600" b="1">
                    <a:solidFill>
                      <a:srgbClr val="0070C0"/>
                    </a:solidFill>
                    <a:latin typeface="Meiryo" panose="020B0604030504040204" pitchFamily="34" charset="-128"/>
                    <a:ea typeface="Meiryo" panose="020B0604030504040204" pitchFamily="34" charset="-128"/>
                  </a:rPr>
                  <a:t>で実現する</a:t>
                </a:r>
                <a:r>
                  <a:rPr kumimoji="1" lang="ja-JP" altLang="en-US" sz="1600">
                    <a:solidFill>
                      <a:srgbClr val="0070C0"/>
                    </a:solidFill>
                    <a:latin typeface="Meiryo" panose="020B0604030504040204" pitchFamily="34" charset="-128"/>
                    <a:ea typeface="Meiryo" panose="020B0604030504040204" pitchFamily="34" charset="-128"/>
                  </a:rPr>
                  <a:t>社会やビジネスの仕組み</a:t>
                </a:r>
              </a:p>
            </p:txBody>
          </p:sp>
          <p:sp>
            <p:nvSpPr>
              <p:cNvPr id="29" name="円柱 28">
                <a:extLst>
                  <a:ext uri="{FF2B5EF4-FFF2-40B4-BE49-F238E27FC236}">
                    <a16:creationId xmlns:a16="http://schemas.microsoft.com/office/drawing/2014/main" id="{27821786-1E58-D046-B42E-CC87DB9148F5}"/>
                  </a:ext>
                </a:extLst>
              </p:cNvPr>
              <p:cNvSpPr/>
              <p:nvPr/>
            </p:nvSpPr>
            <p:spPr>
              <a:xfrm>
                <a:off x="4802832" y="3083902"/>
                <a:ext cx="1852303" cy="721271"/>
              </a:xfrm>
              <a:prstGeom prst="can">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spTree>
    <p:extLst>
      <p:ext uri="{BB962C8B-B14F-4D97-AF65-F5344CB8AC3E}">
        <p14:creationId xmlns:p14="http://schemas.microsoft.com/office/powerpoint/2010/main" val="2174486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trips(downLeft)">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effectLst>
          <a:outerShdw blurRad="50800" dist="38100" dir="2700000" algn="tl" rotWithShape="0">
            <a:prstClr val="black">
              <a:alpha val="40000"/>
            </a:prstClr>
          </a:outerShdw>
        </a:effectLst>
      </a:spPr>
      <a:bodyPr rtlCol="0" anchor="ctr"/>
      <a:lstStyle>
        <a:defPPr algn="ctr">
          <a:defRPr kumimoji="1"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NC標準テンプレート.potx</Template>
  <TotalTime>26152</TotalTime>
  <Words>8475</Words>
  <Application>Microsoft Macintosh PowerPoint</Application>
  <PresentationFormat>画面に合わせる (4:3)</PresentationFormat>
  <Paragraphs>1144</Paragraphs>
  <Slides>47</Slides>
  <Notes>22</Notes>
  <HiddenSlides>0</HiddenSlides>
  <MMClips>0</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47</vt:i4>
      </vt:variant>
    </vt:vector>
  </HeadingPairs>
  <TitlesOfParts>
    <vt:vector size="60" baseType="lpstr">
      <vt:lpstr>HGP創英角ｺﾞｼｯｸUB</vt:lpstr>
      <vt:lpstr>Hiragino Kaku Gothic Pro W6</vt:lpstr>
      <vt:lpstr>Hiragino Kaku Gothic Std W8</vt:lpstr>
      <vt:lpstr>Hiragino Kaku Gothic StdN W8</vt:lpstr>
      <vt:lpstr>ＭＳ Ｐゴシック</vt:lpstr>
      <vt:lpstr>ＭＳ Ｐゴシック</vt:lpstr>
      <vt:lpstr>Meiryo</vt:lpstr>
      <vt:lpstr>Meiryo</vt:lpstr>
      <vt:lpstr>American Typewriter</vt:lpstr>
      <vt:lpstr>Arial</vt:lpstr>
      <vt:lpstr>Calibri</vt:lpstr>
      <vt:lpstr>Wingdings</vt:lpstr>
      <vt:lpstr>NC標準テンプレート</vt:lpstr>
      <vt:lpstr>IoT／モノのインターネット  Internet of Things</vt:lpstr>
      <vt:lpstr>PowerPoint プレゼンテーション</vt:lpstr>
      <vt:lpstr>インターネットに接されるデバイス数の推移</vt:lpstr>
      <vt:lpstr>PowerPoint プレゼンテーション</vt:lpstr>
      <vt:lpstr>IoTの２つの意味</vt:lpstr>
      <vt:lpstr>デジタル・トランスフォーメーションとCPS</vt:lpstr>
      <vt:lpstr>「限界費用ゼロ社会」を引き寄せるデジタル・トランスフォーメーション</vt:lpstr>
      <vt:lpstr>IoTはテクノロジーではなくビジネス・フレームワーク</vt:lpstr>
      <vt:lpstr>伝統的なやり方とIoTとの違い</vt:lpstr>
      <vt:lpstr>IoTがもたらす２つのパラダイムシフト</vt:lpstr>
      <vt:lpstr>デジタル・コピー／デジタルツイン</vt:lpstr>
      <vt:lpstr>デジタル・コピー／デジタルツイン</vt:lpstr>
      <vt:lpstr>「モノ」のサービス化</vt:lpstr>
      <vt:lpstr>「モノ」のサービス化</vt:lpstr>
      <vt:lpstr>モノのサービス化の本質</vt:lpstr>
      <vt:lpstr>モノのサービス化</vt:lpstr>
      <vt:lpstr>ビジネス価値の進化</vt:lpstr>
      <vt:lpstr>新規事業の選択肢とモノのサービス化</vt:lpstr>
      <vt:lpstr>PowerPoint プレゼンテーション</vt:lpstr>
      <vt:lpstr>IoTの機能と役割の4段階</vt:lpstr>
      <vt:lpstr>IoTの三層構造</vt:lpstr>
      <vt:lpstr>IoTの三層構造</vt:lpstr>
      <vt:lpstr>機能階層のシフト</vt:lpstr>
      <vt:lpstr>IoT World Forumのリファレンス･モデル</vt:lpstr>
      <vt:lpstr>クラウドから超分散へ</vt:lpstr>
      <vt:lpstr>IoTプラットフォームの動向</vt:lpstr>
      <vt:lpstr>GEが推進する産業用IoTプラットフォーム“Predix”</vt:lpstr>
      <vt:lpstr>ファナックが推進する産業用IoTプラットフォーム“FIELD system”</vt:lpstr>
      <vt:lpstr>IoTそれ自体は目的ではない</vt:lpstr>
      <vt:lpstr>IoTビジネスとはどういうことか？</vt:lpstr>
      <vt:lpstr>IoTのビジネス戦略</vt:lpstr>
      <vt:lpstr>PowerPoint プレゼンテーション</vt:lpstr>
      <vt:lpstr>LPWA(Low Power Wide Area)ネットワークとは</vt:lpstr>
      <vt:lpstr>IoT通信：LPWAと他の通信方式の比較</vt:lpstr>
      <vt:lpstr>LPWA(Low Power Wide Area)ネットワークの位置付け</vt:lpstr>
      <vt:lpstr>LPWA主要3方式の比較</vt:lpstr>
      <vt:lpstr>LPWA(Low Power Wide Area)ネットワーク　通信規格一覧</vt:lpstr>
      <vt:lpstr>5Gと他の通信方式</vt:lpstr>
      <vt:lpstr>コレ１枚でわかる第５世代通信</vt:lpstr>
      <vt:lpstr>5Gの3つの特徴</vt:lpstr>
      <vt:lpstr>5Gの適用範囲</vt:lpstr>
      <vt:lpstr>5Gの特長を活かした地域社会課題解決のイメージ</vt:lpstr>
      <vt:lpstr>第５世代通信におけるネットワーク・スライス</vt:lpstr>
      <vt:lpstr>第５世代通信におけるネットワーク・スライス</vt:lpstr>
      <vt:lpstr>自律走行できる自動車</vt:lpstr>
      <vt:lpstr>自動運転のためのプラットフォーム</vt:lpstr>
      <vt:lpstr>PowerPoint プレゼンテーション</vt:lpstr>
    </vt:vector>
  </TitlesOfParts>
  <Company>NetCommerce</Company>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斎藤 昌義</dc:creator>
  <cp:lastModifiedBy>斎藤昌義</cp:lastModifiedBy>
  <cp:revision>928</cp:revision>
  <cp:lastPrinted>2016-03-03T01:04:41Z</cp:lastPrinted>
  <dcterms:created xsi:type="dcterms:W3CDTF">2014-04-30T01:58:06Z</dcterms:created>
  <dcterms:modified xsi:type="dcterms:W3CDTF">2018-08-08T01:00:17Z</dcterms:modified>
</cp:coreProperties>
</file>