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4" r:id="rId5"/>
    <p:sldId id="28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71" d="100"/>
          <a:sy n="71" d="100"/>
        </p:scale>
        <p:origin x="-82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takafumi:Desktop:&#12487;&#12472;&#12479;&#12523;&#12495;&#12522;&#12454;&#12483;&#12489;:sample_test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[sample_test01.xlsx]基本統計量入力!$E$1</c:f>
              <c:strCache>
                <c:ptCount val="1"/>
                <c:pt idx="0">
                  <c:v>合計点</c:v>
                </c:pt>
              </c:strCache>
            </c:strRef>
          </c:tx>
          <c:invertIfNegative val="0"/>
          <c:cat>
            <c:numRef>
              <c:f>[sample_test01.xlsx]基本統計量入力!$A$2:$A$21</c:f>
              <c:numCache>
                <c:formatCode>General</c:formatCode>
                <c:ptCount val="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numCache>
            </c:numRef>
          </c:cat>
          <c:val>
            <c:numRef>
              <c:f>[sample_test01.xlsx]基本統計量入力!$E$2:$E$21</c:f>
              <c:numCache>
                <c:formatCode>General</c:formatCode>
                <c:ptCount val="20"/>
                <c:pt idx="0">
                  <c:v>245.0</c:v>
                </c:pt>
                <c:pt idx="1">
                  <c:v>247.0</c:v>
                </c:pt>
                <c:pt idx="2">
                  <c:v>166.0</c:v>
                </c:pt>
                <c:pt idx="3">
                  <c:v>226.0</c:v>
                </c:pt>
                <c:pt idx="4">
                  <c:v>198.0</c:v>
                </c:pt>
                <c:pt idx="5">
                  <c:v>229.0</c:v>
                </c:pt>
                <c:pt idx="6">
                  <c:v>203.0</c:v>
                </c:pt>
                <c:pt idx="7">
                  <c:v>231.0</c:v>
                </c:pt>
                <c:pt idx="8">
                  <c:v>251.0</c:v>
                </c:pt>
                <c:pt idx="9">
                  <c:v>251.0</c:v>
                </c:pt>
                <c:pt idx="10">
                  <c:v>247.0</c:v>
                </c:pt>
                <c:pt idx="11">
                  <c:v>250.0</c:v>
                </c:pt>
                <c:pt idx="12">
                  <c:v>199.0</c:v>
                </c:pt>
                <c:pt idx="13">
                  <c:v>271.0</c:v>
                </c:pt>
                <c:pt idx="14">
                  <c:v>206.0</c:v>
                </c:pt>
                <c:pt idx="15">
                  <c:v>201.0</c:v>
                </c:pt>
                <c:pt idx="16">
                  <c:v>195.0</c:v>
                </c:pt>
                <c:pt idx="17">
                  <c:v>165.0</c:v>
                </c:pt>
                <c:pt idx="18">
                  <c:v>235.0</c:v>
                </c:pt>
                <c:pt idx="19">
                  <c:v>241.0</c:v>
                </c:pt>
              </c:numCache>
            </c:numRef>
          </c:val>
        </c:ser>
        <c:dLbls>
          <c:showLegendKey val="0"/>
          <c:showVal val="0"/>
          <c:showCatName val="0"/>
          <c:showSerName val="0"/>
          <c:showPercent val="0"/>
          <c:showBubbleSize val="0"/>
        </c:dLbls>
        <c:gapWidth val="150"/>
        <c:axId val="-1989139400"/>
        <c:axId val="2133132568"/>
      </c:barChart>
      <c:catAx>
        <c:axId val="-1989139400"/>
        <c:scaling>
          <c:orientation val="minMax"/>
        </c:scaling>
        <c:delete val="0"/>
        <c:axPos val="b"/>
        <c:numFmt formatCode="General" sourceLinked="1"/>
        <c:majorTickMark val="out"/>
        <c:minorTickMark val="none"/>
        <c:tickLblPos val="nextTo"/>
        <c:crossAx val="2133132568"/>
        <c:crosses val="autoZero"/>
        <c:auto val="1"/>
        <c:lblAlgn val="ctr"/>
        <c:lblOffset val="100"/>
        <c:noMultiLvlLbl val="0"/>
      </c:catAx>
      <c:valAx>
        <c:axId val="2133132568"/>
        <c:scaling>
          <c:orientation val="minMax"/>
        </c:scaling>
        <c:delete val="0"/>
        <c:axPos val="l"/>
        <c:majorGridlines/>
        <c:numFmt formatCode="General" sourceLinked="1"/>
        <c:majorTickMark val="out"/>
        <c:minorTickMark val="none"/>
        <c:tickLblPos val="nextTo"/>
        <c:crossAx val="-1989139400"/>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0527593-E4F3-6E4D-8EAF-6F4E687DF789}" type="datetimeFigureOut">
              <a:rPr kumimoji="1" lang="ja-JP" altLang="en-US" smtClean="0"/>
              <a:t>18/08/02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FA1039-E609-8B44-AA52-567BF6CB90FE}" type="slidenum">
              <a:rPr kumimoji="1" lang="ja-JP" altLang="en-US" smtClean="0"/>
              <a:t>‹#›</a:t>
            </a:fld>
            <a:endParaRPr kumimoji="1" lang="ja-JP" altLang="en-US"/>
          </a:p>
        </p:txBody>
      </p:sp>
    </p:spTree>
    <p:extLst>
      <p:ext uri="{BB962C8B-B14F-4D97-AF65-F5344CB8AC3E}">
        <p14:creationId xmlns:p14="http://schemas.microsoft.com/office/powerpoint/2010/main" val="356282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0527593-E4F3-6E4D-8EAF-6F4E687DF789}" type="datetimeFigureOut">
              <a:rPr kumimoji="1" lang="ja-JP" altLang="en-US" smtClean="0"/>
              <a:t>18/08/02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FA1039-E609-8B44-AA52-567BF6CB90FE}" type="slidenum">
              <a:rPr kumimoji="1" lang="ja-JP" altLang="en-US" smtClean="0"/>
              <a:t>‹#›</a:t>
            </a:fld>
            <a:endParaRPr kumimoji="1" lang="ja-JP" altLang="en-US"/>
          </a:p>
        </p:txBody>
      </p:sp>
    </p:spTree>
    <p:extLst>
      <p:ext uri="{BB962C8B-B14F-4D97-AF65-F5344CB8AC3E}">
        <p14:creationId xmlns:p14="http://schemas.microsoft.com/office/powerpoint/2010/main" val="150568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0527593-E4F3-6E4D-8EAF-6F4E687DF789}" type="datetimeFigureOut">
              <a:rPr kumimoji="1" lang="ja-JP" altLang="en-US" smtClean="0"/>
              <a:t>18/08/02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FA1039-E609-8B44-AA52-567BF6CB90FE}" type="slidenum">
              <a:rPr kumimoji="1" lang="ja-JP" altLang="en-US" smtClean="0"/>
              <a:t>‹#›</a:t>
            </a:fld>
            <a:endParaRPr kumimoji="1" lang="ja-JP" altLang="en-US"/>
          </a:p>
        </p:txBody>
      </p:sp>
    </p:spTree>
    <p:extLst>
      <p:ext uri="{BB962C8B-B14F-4D97-AF65-F5344CB8AC3E}">
        <p14:creationId xmlns:p14="http://schemas.microsoft.com/office/powerpoint/2010/main" val="124645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0527593-E4F3-6E4D-8EAF-6F4E687DF789}" type="datetimeFigureOut">
              <a:rPr kumimoji="1" lang="ja-JP" altLang="en-US" smtClean="0"/>
              <a:t>18/08/02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FA1039-E609-8B44-AA52-567BF6CB90FE}" type="slidenum">
              <a:rPr kumimoji="1" lang="ja-JP" altLang="en-US" smtClean="0"/>
              <a:t>‹#›</a:t>
            </a:fld>
            <a:endParaRPr kumimoji="1" lang="ja-JP" altLang="en-US"/>
          </a:p>
        </p:txBody>
      </p:sp>
    </p:spTree>
    <p:extLst>
      <p:ext uri="{BB962C8B-B14F-4D97-AF65-F5344CB8AC3E}">
        <p14:creationId xmlns:p14="http://schemas.microsoft.com/office/powerpoint/2010/main" val="52283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0527593-E4F3-6E4D-8EAF-6F4E687DF789}" type="datetimeFigureOut">
              <a:rPr kumimoji="1" lang="ja-JP" altLang="en-US" smtClean="0"/>
              <a:t>18/08/02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FA1039-E609-8B44-AA52-567BF6CB90FE}" type="slidenum">
              <a:rPr kumimoji="1" lang="ja-JP" altLang="en-US" smtClean="0"/>
              <a:t>‹#›</a:t>
            </a:fld>
            <a:endParaRPr kumimoji="1" lang="ja-JP" altLang="en-US"/>
          </a:p>
        </p:txBody>
      </p:sp>
    </p:spTree>
    <p:extLst>
      <p:ext uri="{BB962C8B-B14F-4D97-AF65-F5344CB8AC3E}">
        <p14:creationId xmlns:p14="http://schemas.microsoft.com/office/powerpoint/2010/main" val="61380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0527593-E4F3-6E4D-8EAF-6F4E687DF789}" type="datetimeFigureOut">
              <a:rPr kumimoji="1" lang="ja-JP" altLang="en-US" smtClean="0"/>
              <a:t>18/08/02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FA1039-E609-8B44-AA52-567BF6CB90FE}" type="slidenum">
              <a:rPr kumimoji="1" lang="ja-JP" altLang="en-US" smtClean="0"/>
              <a:t>‹#›</a:t>
            </a:fld>
            <a:endParaRPr kumimoji="1" lang="ja-JP" altLang="en-US"/>
          </a:p>
        </p:txBody>
      </p:sp>
    </p:spTree>
    <p:extLst>
      <p:ext uri="{BB962C8B-B14F-4D97-AF65-F5344CB8AC3E}">
        <p14:creationId xmlns:p14="http://schemas.microsoft.com/office/powerpoint/2010/main" val="307949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0527593-E4F3-6E4D-8EAF-6F4E687DF789}" type="datetimeFigureOut">
              <a:rPr kumimoji="1" lang="ja-JP" altLang="en-US" smtClean="0"/>
              <a:t>18/08/02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5FA1039-E609-8B44-AA52-567BF6CB90FE}" type="slidenum">
              <a:rPr kumimoji="1" lang="ja-JP" altLang="en-US" smtClean="0"/>
              <a:t>‹#›</a:t>
            </a:fld>
            <a:endParaRPr kumimoji="1" lang="ja-JP" altLang="en-US"/>
          </a:p>
        </p:txBody>
      </p:sp>
    </p:spTree>
    <p:extLst>
      <p:ext uri="{BB962C8B-B14F-4D97-AF65-F5344CB8AC3E}">
        <p14:creationId xmlns:p14="http://schemas.microsoft.com/office/powerpoint/2010/main" val="137792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0527593-E4F3-6E4D-8EAF-6F4E687DF789}" type="datetimeFigureOut">
              <a:rPr kumimoji="1" lang="ja-JP" altLang="en-US" smtClean="0"/>
              <a:t>18/08/02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FA1039-E609-8B44-AA52-567BF6CB90FE}" type="slidenum">
              <a:rPr kumimoji="1" lang="ja-JP" altLang="en-US" smtClean="0"/>
              <a:t>‹#›</a:t>
            </a:fld>
            <a:endParaRPr kumimoji="1" lang="ja-JP" altLang="en-US"/>
          </a:p>
        </p:txBody>
      </p:sp>
    </p:spTree>
    <p:extLst>
      <p:ext uri="{BB962C8B-B14F-4D97-AF65-F5344CB8AC3E}">
        <p14:creationId xmlns:p14="http://schemas.microsoft.com/office/powerpoint/2010/main" val="170275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0527593-E4F3-6E4D-8EAF-6F4E687DF789}" type="datetimeFigureOut">
              <a:rPr kumimoji="1" lang="ja-JP" altLang="en-US" smtClean="0"/>
              <a:t>18/08/02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5FA1039-E609-8B44-AA52-567BF6CB90FE}" type="slidenum">
              <a:rPr kumimoji="1" lang="ja-JP" altLang="en-US" smtClean="0"/>
              <a:t>‹#›</a:t>
            </a:fld>
            <a:endParaRPr kumimoji="1" lang="ja-JP" altLang="en-US"/>
          </a:p>
        </p:txBody>
      </p:sp>
    </p:spTree>
    <p:extLst>
      <p:ext uri="{BB962C8B-B14F-4D97-AF65-F5344CB8AC3E}">
        <p14:creationId xmlns:p14="http://schemas.microsoft.com/office/powerpoint/2010/main" val="673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0527593-E4F3-6E4D-8EAF-6F4E687DF789}" type="datetimeFigureOut">
              <a:rPr kumimoji="1" lang="ja-JP" altLang="en-US" smtClean="0"/>
              <a:t>18/08/02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FA1039-E609-8B44-AA52-567BF6CB90FE}" type="slidenum">
              <a:rPr kumimoji="1" lang="ja-JP" altLang="en-US" smtClean="0"/>
              <a:t>‹#›</a:t>
            </a:fld>
            <a:endParaRPr kumimoji="1" lang="ja-JP" altLang="en-US"/>
          </a:p>
        </p:txBody>
      </p:sp>
    </p:spTree>
    <p:extLst>
      <p:ext uri="{BB962C8B-B14F-4D97-AF65-F5344CB8AC3E}">
        <p14:creationId xmlns:p14="http://schemas.microsoft.com/office/powerpoint/2010/main" val="286175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0527593-E4F3-6E4D-8EAF-6F4E687DF789}" type="datetimeFigureOut">
              <a:rPr kumimoji="1" lang="ja-JP" altLang="en-US" smtClean="0"/>
              <a:t>18/08/02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FA1039-E609-8B44-AA52-567BF6CB90FE}" type="slidenum">
              <a:rPr kumimoji="1" lang="ja-JP" altLang="en-US" smtClean="0"/>
              <a:t>‹#›</a:t>
            </a:fld>
            <a:endParaRPr kumimoji="1" lang="ja-JP" altLang="en-US"/>
          </a:p>
        </p:txBody>
      </p:sp>
    </p:spTree>
    <p:extLst>
      <p:ext uri="{BB962C8B-B14F-4D97-AF65-F5344CB8AC3E}">
        <p14:creationId xmlns:p14="http://schemas.microsoft.com/office/powerpoint/2010/main" val="19324926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27593-E4F3-6E4D-8EAF-6F4E687DF789}" type="datetimeFigureOut">
              <a:rPr kumimoji="1" lang="ja-JP" altLang="en-US" smtClean="0"/>
              <a:t>18/08/02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A1039-E609-8B44-AA52-567BF6CB90FE}" type="slidenum">
              <a:rPr kumimoji="1" lang="ja-JP" altLang="en-US" smtClean="0"/>
              <a:t>‹#›</a:t>
            </a:fld>
            <a:endParaRPr kumimoji="1" lang="ja-JP" altLang="en-US"/>
          </a:p>
        </p:txBody>
      </p:sp>
    </p:spTree>
    <p:extLst>
      <p:ext uri="{BB962C8B-B14F-4D97-AF65-F5344CB8AC3E}">
        <p14:creationId xmlns:p14="http://schemas.microsoft.com/office/powerpoint/2010/main" val="151098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ビジネスを戦略的に</a:t>
            </a:r>
            <a:r>
              <a:rPr lang="ja-JP" altLang="en-US" dirty="0" smtClean="0"/>
              <a:t>動かす</a:t>
            </a:r>
            <a:r>
              <a:rPr lang="en-US" altLang="ja-JP" dirty="0" smtClean="0"/>
              <a:t/>
            </a:r>
            <a:br>
              <a:rPr lang="en-US" altLang="ja-JP" dirty="0" smtClean="0"/>
            </a:br>
            <a:r>
              <a:rPr lang="ja-JP" altLang="en-US" dirty="0" smtClean="0"/>
              <a:t>実践</a:t>
            </a:r>
            <a:r>
              <a:rPr lang="ja-JP" altLang="en-US" dirty="0"/>
              <a:t>データサイエンス</a:t>
            </a:r>
            <a:endParaRPr kumimoji="1" lang="ja-JP" altLang="en-US" dirty="0"/>
          </a:p>
        </p:txBody>
      </p:sp>
      <p:sp>
        <p:nvSpPr>
          <p:cNvPr id="3" name="サブタイトル 2"/>
          <p:cNvSpPr>
            <a:spLocks noGrp="1"/>
          </p:cNvSpPr>
          <p:nvPr>
            <p:ph type="subTitle" idx="1"/>
          </p:nvPr>
        </p:nvSpPr>
        <p:spPr/>
        <p:txBody>
          <a:bodyPr>
            <a:normAutofit fontScale="70000" lnSpcReduction="20000"/>
          </a:bodyPr>
          <a:lstStyle/>
          <a:p>
            <a:r>
              <a:rPr lang="ja-JP" altLang="en-US" dirty="0" smtClean="0">
                <a:solidFill>
                  <a:schemeClr val="tx1"/>
                </a:solidFill>
              </a:rPr>
              <a:t>武蔵野大学</a:t>
            </a:r>
            <a:r>
              <a:rPr lang="en-US" altLang="ja-JP" dirty="0" smtClean="0">
                <a:solidFill>
                  <a:schemeClr val="tx1"/>
                </a:solidFill>
              </a:rPr>
              <a:t> </a:t>
            </a:r>
            <a:r>
              <a:rPr lang="ja-JP" altLang="en-US" dirty="0" smtClean="0">
                <a:solidFill>
                  <a:schemeClr val="tx1"/>
                </a:solidFill>
              </a:rPr>
              <a:t>データサイエンス学部</a:t>
            </a:r>
            <a:r>
              <a:rPr lang="en-US" altLang="ja-JP" dirty="0" smtClean="0">
                <a:solidFill>
                  <a:schemeClr val="tx1"/>
                </a:solidFill>
              </a:rPr>
              <a:t>(2019</a:t>
            </a:r>
            <a:r>
              <a:rPr lang="ja-JP" altLang="en-US" dirty="0" smtClean="0">
                <a:solidFill>
                  <a:schemeClr val="tx1"/>
                </a:solidFill>
              </a:rPr>
              <a:t>年</a:t>
            </a:r>
            <a:r>
              <a:rPr lang="en-US" altLang="ja-JP" dirty="0" smtClean="0">
                <a:solidFill>
                  <a:schemeClr val="tx1"/>
                </a:solidFill>
              </a:rPr>
              <a:t>4</a:t>
            </a:r>
            <a:r>
              <a:rPr lang="ja-JP" altLang="en-US" dirty="0" smtClean="0">
                <a:solidFill>
                  <a:schemeClr val="tx1"/>
                </a:solidFill>
              </a:rPr>
              <a:t>月開講</a:t>
            </a:r>
            <a:r>
              <a:rPr lang="en-US" altLang="ja-JP" dirty="0" smtClean="0">
                <a:solidFill>
                  <a:schemeClr val="tx1"/>
                </a:solidFill>
              </a:rPr>
              <a:t>)</a:t>
            </a:r>
            <a:br>
              <a:rPr lang="en-US" altLang="ja-JP" dirty="0" smtClean="0">
                <a:solidFill>
                  <a:schemeClr val="tx1"/>
                </a:solidFill>
              </a:rPr>
            </a:br>
            <a:r>
              <a:rPr lang="ja-JP" altLang="en-US" dirty="0" smtClean="0">
                <a:solidFill>
                  <a:schemeClr val="tx1"/>
                </a:solidFill>
              </a:rPr>
              <a:t>准教授</a:t>
            </a:r>
            <a:endParaRPr lang="en-US" altLang="ja-JP" dirty="0" smtClean="0">
              <a:solidFill>
                <a:schemeClr val="tx1"/>
              </a:solidFill>
            </a:endParaRPr>
          </a:p>
          <a:p>
            <a:r>
              <a:rPr lang="ja-JP" altLang="en-US" dirty="0" smtClean="0">
                <a:solidFill>
                  <a:schemeClr val="tx1"/>
                </a:solidFill>
              </a:rPr>
              <a:t>アジア</a:t>
            </a:r>
            <a:r>
              <a:rPr lang="en-US" altLang="ja-JP" dirty="0" smtClean="0">
                <a:solidFill>
                  <a:schemeClr val="tx1"/>
                </a:solidFill>
              </a:rPr>
              <a:t>AI</a:t>
            </a:r>
            <a:r>
              <a:rPr lang="ja-JP" altLang="en-US" dirty="0" smtClean="0">
                <a:solidFill>
                  <a:schemeClr val="tx1"/>
                </a:solidFill>
              </a:rPr>
              <a:t>研究所</a:t>
            </a:r>
            <a:endParaRPr lang="en-US" altLang="ja-JP" dirty="0" smtClean="0">
              <a:solidFill>
                <a:schemeClr val="tx1"/>
              </a:solidFill>
            </a:endParaRPr>
          </a:p>
          <a:p>
            <a:endParaRPr lang="en-US" altLang="ja-JP" sz="1100" dirty="0" smtClean="0">
              <a:solidFill>
                <a:schemeClr val="tx1"/>
              </a:solidFill>
            </a:endParaRPr>
          </a:p>
          <a:p>
            <a:r>
              <a:rPr lang="ja-JP" altLang="en-US" dirty="0" smtClean="0">
                <a:solidFill>
                  <a:schemeClr val="tx1"/>
                </a:solidFill>
              </a:rPr>
              <a:t>中西</a:t>
            </a:r>
            <a:r>
              <a:rPr lang="en-US" altLang="ja-JP" dirty="0" smtClean="0">
                <a:solidFill>
                  <a:schemeClr val="tx1"/>
                </a:solidFill>
              </a:rPr>
              <a:t> </a:t>
            </a:r>
            <a:r>
              <a:rPr lang="ja-JP" altLang="en-US" dirty="0" smtClean="0">
                <a:solidFill>
                  <a:schemeClr val="tx1"/>
                </a:solidFill>
              </a:rPr>
              <a:t>崇文</a:t>
            </a:r>
          </a:p>
          <a:p>
            <a:endParaRPr kumimoji="1" lang="ja-JP" altLang="en-US" dirty="0"/>
          </a:p>
        </p:txBody>
      </p:sp>
      <p:sp>
        <p:nvSpPr>
          <p:cNvPr id="4" name="テキスト ボックス 3"/>
          <p:cNvSpPr txBox="1"/>
          <p:nvPr/>
        </p:nvSpPr>
        <p:spPr>
          <a:xfrm>
            <a:off x="6284924" y="0"/>
            <a:ext cx="2859076" cy="646331"/>
          </a:xfrm>
          <a:prstGeom prst="rect">
            <a:avLst/>
          </a:prstGeom>
          <a:noFill/>
        </p:spPr>
        <p:txBody>
          <a:bodyPr wrap="none" rtlCol="0">
            <a:spAutoFit/>
          </a:bodyPr>
          <a:lstStyle/>
          <a:p>
            <a:r>
              <a:rPr lang="ja-JP" altLang="en-US" dirty="0"/>
              <a:t>ビジネス・リーダーのための</a:t>
            </a:r>
          </a:p>
          <a:p>
            <a:r>
              <a:rPr lang="ja-JP" altLang="en-US" dirty="0"/>
              <a:t>デジタル戦略</a:t>
            </a:r>
            <a:r>
              <a:rPr lang="ja-JP" altLang="en-US" dirty="0" smtClean="0"/>
              <a:t>塾 第</a:t>
            </a:r>
            <a:r>
              <a:rPr lang="en-US" altLang="ja-JP" dirty="0" smtClean="0"/>
              <a:t>2</a:t>
            </a:r>
            <a:r>
              <a:rPr lang="ja-JP" altLang="en-US" dirty="0" smtClean="0"/>
              <a:t>回</a:t>
            </a:r>
            <a:endParaRPr kumimoji="1" lang="ja-JP" altLang="en-US" dirty="0"/>
          </a:p>
        </p:txBody>
      </p:sp>
    </p:spTree>
    <p:extLst>
      <p:ext uri="{BB962C8B-B14F-4D97-AF65-F5344CB8AC3E}">
        <p14:creationId xmlns:p14="http://schemas.microsoft.com/office/powerpoint/2010/main" val="185706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セルにはデータを入力できる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データ</a:t>
            </a:r>
            <a:r>
              <a:rPr kumimoji="1" lang="ja-JP" altLang="en-US" dirty="0" smtClean="0">
                <a:sym typeface="Wingdings"/>
              </a:rPr>
              <a:t>文字列、数値</a:t>
            </a:r>
            <a:endParaRPr kumimoji="1" lang="ja-JP" altLang="en-US" dirty="0"/>
          </a:p>
        </p:txBody>
      </p:sp>
      <p:pic>
        <p:nvPicPr>
          <p:cNvPr id="5" name="図 4"/>
          <p:cNvPicPr>
            <a:picLocks noChangeAspect="1"/>
          </p:cNvPicPr>
          <p:nvPr/>
        </p:nvPicPr>
        <p:blipFill>
          <a:blip r:embed="rId2"/>
          <a:stretch>
            <a:fillRect/>
          </a:stretch>
        </p:blipFill>
        <p:spPr>
          <a:xfrm>
            <a:off x="1310245" y="2511168"/>
            <a:ext cx="7128238" cy="3195941"/>
          </a:xfrm>
          <a:prstGeom prst="rect">
            <a:avLst/>
          </a:prstGeom>
        </p:spPr>
      </p:pic>
      <p:cxnSp>
        <p:nvCxnSpPr>
          <p:cNvPr id="7" name="直線矢印コネクタ 6"/>
          <p:cNvCxnSpPr/>
          <p:nvPr/>
        </p:nvCxnSpPr>
        <p:spPr>
          <a:xfrm flipH="1" flipV="1">
            <a:off x="3043806" y="4186335"/>
            <a:ext cx="300533" cy="5845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2905757" y="4783779"/>
            <a:ext cx="877163" cy="369332"/>
          </a:xfrm>
          <a:prstGeom prst="rect">
            <a:avLst/>
          </a:prstGeom>
          <a:noFill/>
        </p:spPr>
        <p:txBody>
          <a:bodyPr wrap="none" rtlCol="0">
            <a:spAutoFit/>
          </a:bodyPr>
          <a:lstStyle/>
          <a:p>
            <a:r>
              <a:rPr kumimoji="1" lang="ja-JP" altLang="en-US" dirty="0" smtClean="0"/>
              <a:t>文字列</a:t>
            </a:r>
            <a:endParaRPr kumimoji="1" lang="ja-JP" altLang="en-US" dirty="0"/>
          </a:p>
        </p:txBody>
      </p:sp>
      <p:cxnSp>
        <p:nvCxnSpPr>
          <p:cNvPr id="9" name="直線矢印コネクタ 8"/>
          <p:cNvCxnSpPr/>
          <p:nvPr/>
        </p:nvCxnSpPr>
        <p:spPr>
          <a:xfrm flipV="1">
            <a:off x="5353066" y="4186335"/>
            <a:ext cx="705516" cy="5845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直線矢印コネクタ 9"/>
          <p:cNvCxnSpPr/>
          <p:nvPr/>
        </p:nvCxnSpPr>
        <p:spPr>
          <a:xfrm flipH="1" flipV="1">
            <a:off x="4924758" y="4186335"/>
            <a:ext cx="154962" cy="5845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テキスト ボックス 11"/>
          <p:cNvSpPr txBox="1"/>
          <p:nvPr/>
        </p:nvSpPr>
        <p:spPr>
          <a:xfrm>
            <a:off x="4708224" y="4770851"/>
            <a:ext cx="646331" cy="369332"/>
          </a:xfrm>
          <a:prstGeom prst="rect">
            <a:avLst/>
          </a:prstGeom>
          <a:noFill/>
        </p:spPr>
        <p:txBody>
          <a:bodyPr wrap="none" rtlCol="0">
            <a:spAutoFit/>
          </a:bodyPr>
          <a:lstStyle/>
          <a:p>
            <a:r>
              <a:rPr lang="ja-JP" altLang="en-US" dirty="0" smtClean="0"/>
              <a:t>数値</a:t>
            </a:r>
            <a:endParaRPr kumimoji="1" lang="ja-JP" altLang="en-US" dirty="0"/>
          </a:p>
        </p:txBody>
      </p:sp>
      <p:cxnSp>
        <p:nvCxnSpPr>
          <p:cNvPr id="13" name="直線矢印コネクタ 12"/>
          <p:cNvCxnSpPr/>
          <p:nvPr/>
        </p:nvCxnSpPr>
        <p:spPr>
          <a:xfrm flipH="1" flipV="1">
            <a:off x="6764098" y="4266958"/>
            <a:ext cx="633748" cy="5845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5713830" y="4783781"/>
            <a:ext cx="3368032" cy="646331"/>
          </a:xfrm>
          <a:prstGeom prst="rect">
            <a:avLst/>
          </a:prstGeom>
          <a:noFill/>
        </p:spPr>
        <p:txBody>
          <a:bodyPr wrap="square" rtlCol="0">
            <a:spAutoFit/>
          </a:bodyPr>
          <a:lstStyle/>
          <a:p>
            <a:r>
              <a:rPr kumimoji="1" lang="ja-JP" altLang="en-US" dirty="0" smtClean="0"/>
              <a:t>数値があるが「円」という文字が混じっているので文字列と判別</a:t>
            </a:r>
            <a:endParaRPr kumimoji="1" lang="ja-JP" altLang="en-US" dirty="0"/>
          </a:p>
        </p:txBody>
      </p:sp>
      <p:sp>
        <p:nvSpPr>
          <p:cNvPr id="17" name="テキスト ボックス 16"/>
          <p:cNvSpPr txBox="1"/>
          <p:nvPr/>
        </p:nvSpPr>
        <p:spPr>
          <a:xfrm>
            <a:off x="2021343" y="5756831"/>
            <a:ext cx="6033924" cy="369332"/>
          </a:xfrm>
          <a:prstGeom prst="rect">
            <a:avLst/>
          </a:prstGeom>
          <a:noFill/>
        </p:spPr>
        <p:txBody>
          <a:bodyPr wrap="none" rtlCol="0">
            <a:spAutoFit/>
          </a:bodyPr>
          <a:lstStyle/>
          <a:p>
            <a:r>
              <a:rPr kumimoji="1" lang="ja-JP" altLang="en-US" dirty="0" smtClean="0"/>
              <a:t>文字列は左寄せ、数値は右寄せに自動的にレイアウトされる</a:t>
            </a:r>
            <a:endParaRPr kumimoji="1" lang="ja-JP" altLang="en-US" dirty="0"/>
          </a:p>
        </p:txBody>
      </p:sp>
      <p:cxnSp>
        <p:nvCxnSpPr>
          <p:cNvPr id="19" name="直線矢印コネクタ 18"/>
          <p:cNvCxnSpPr/>
          <p:nvPr/>
        </p:nvCxnSpPr>
        <p:spPr>
          <a:xfrm>
            <a:off x="1310251" y="2511167"/>
            <a:ext cx="328083" cy="254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a:off x="148172" y="2210837"/>
            <a:ext cx="3127779" cy="369332"/>
          </a:xfrm>
          <a:prstGeom prst="rect">
            <a:avLst/>
          </a:prstGeom>
          <a:noFill/>
        </p:spPr>
        <p:txBody>
          <a:bodyPr wrap="none" rtlCol="0">
            <a:spAutoFit/>
          </a:bodyPr>
          <a:lstStyle/>
          <a:p>
            <a:r>
              <a:rPr kumimoji="1" lang="ja-JP" altLang="en-US" dirty="0" smtClean="0"/>
              <a:t>今注目しているセルのアドレス</a:t>
            </a:r>
            <a:endParaRPr kumimoji="1" lang="ja-JP" altLang="en-US" dirty="0"/>
          </a:p>
        </p:txBody>
      </p:sp>
      <p:cxnSp>
        <p:nvCxnSpPr>
          <p:cNvPr id="23" name="直線矢印コネクタ 22"/>
          <p:cNvCxnSpPr/>
          <p:nvPr/>
        </p:nvCxnSpPr>
        <p:spPr>
          <a:xfrm flipH="1">
            <a:off x="5079720" y="2447667"/>
            <a:ext cx="634110" cy="254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テキスト ボックス 25"/>
          <p:cNvSpPr txBox="1"/>
          <p:nvPr/>
        </p:nvSpPr>
        <p:spPr>
          <a:xfrm>
            <a:off x="5286771" y="2141835"/>
            <a:ext cx="2813992" cy="369332"/>
          </a:xfrm>
          <a:prstGeom prst="rect">
            <a:avLst/>
          </a:prstGeom>
          <a:noFill/>
        </p:spPr>
        <p:txBody>
          <a:bodyPr wrap="none" rtlCol="0">
            <a:spAutoFit/>
          </a:bodyPr>
          <a:lstStyle/>
          <a:p>
            <a:r>
              <a:rPr kumimoji="1" lang="ja-JP" altLang="en-US" dirty="0" smtClean="0"/>
              <a:t>今注目しているセルの内容</a:t>
            </a:r>
            <a:endParaRPr kumimoji="1" lang="ja-JP" altLang="en-US" dirty="0"/>
          </a:p>
        </p:txBody>
      </p:sp>
    </p:spTree>
    <p:extLst>
      <p:ext uri="{BB962C8B-B14F-4D97-AF65-F5344CB8AC3E}">
        <p14:creationId xmlns:p14="http://schemas.microsoft.com/office/powerpoint/2010/main" val="13254444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セルには式を入力できる</a:t>
            </a:r>
            <a:endParaRPr kumimoji="1" lang="ja-JP" altLang="en-US" dirty="0"/>
          </a:p>
        </p:txBody>
      </p:sp>
      <p:sp>
        <p:nvSpPr>
          <p:cNvPr id="3" name="コンテンツ プレースホルダー 2"/>
          <p:cNvSpPr>
            <a:spLocks noGrp="1"/>
          </p:cNvSpPr>
          <p:nvPr>
            <p:ph idx="1"/>
          </p:nvPr>
        </p:nvSpPr>
        <p:spPr>
          <a:xfrm>
            <a:off x="266697" y="1515533"/>
            <a:ext cx="8686800" cy="4525963"/>
          </a:xfrm>
        </p:spPr>
        <p:txBody>
          <a:bodyPr/>
          <a:lstStyle/>
          <a:p>
            <a:r>
              <a:rPr kumimoji="1" lang="ja-JP" altLang="en-US" dirty="0" smtClean="0"/>
              <a:t>式</a:t>
            </a:r>
            <a:r>
              <a:rPr kumimoji="1" lang="ja-JP" altLang="en-US" dirty="0" smtClean="0">
                <a:sym typeface="Wingdings"/>
              </a:rPr>
              <a:t></a:t>
            </a:r>
            <a:r>
              <a:rPr lang="ja-JP" altLang="en-US" dirty="0" smtClean="0">
                <a:sym typeface="Wingdings"/>
              </a:rPr>
              <a:t>「</a:t>
            </a:r>
            <a:r>
              <a:rPr lang="en-US" altLang="ja-JP" dirty="0" smtClean="0">
                <a:sym typeface="Wingdings"/>
              </a:rPr>
              <a:t>=</a:t>
            </a:r>
            <a:r>
              <a:rPr lang="ja-JP" altLang="en-US" dirty="0" smtClean="0">
                <a:sym typeface="Wingdings"/>
              </a:rPr>
              <a:t>」から始まる数字や文字の列</a:t>
            </a:r>
            <a:endParaRPr kumimoji="1" lang="ja-JP" altLang="en-US" dirty="0"/>
          </a:p>
        </p:txBody>
      </p:sp>
      <p:pic>
        <p:nvPicPr>
          <p:cNvPr id="4" name="図 3"/>
          <p:cNvPicPr>
            <a:picLocks noChangeAspect="1"/>
          </p:cNvPicPr>
          <p:nvPr/>
        </p:nvPicPr>
        <p:blipFill>
          <a:blip r:embed="rId2"/>
          <a:stretch>
            <a:fillRect/>
          </a:stretch>
        </p:blipFill>
        <p:spPr>
          <a:xfrm>
            <a:off x="0" y="2074329"/>
            <a:ext cx="4070760" cy="2459567"/>
          </a:xfrm>
          <a:prstGeom prst="rect">
            <a:avLst/>
          </a:prstGeom>
        </p:spPr>
      </p:pic>
      <p:pic>
        <p:nvPicPr>
          <p:cNvPr id="5" name="図 4"/>
          <p:cNvPicPr>
            <a:picLocks noChangeAspect="1"/>
          </p:cNvPicPr>
          <p:nvPr/>
        </p:nvPicPr>
        <p:blipFill>
          <a:blip r:embed="rId3"/>
          <a:stretch>
            <a:fillRect/>
          </a:stretch>
        </p:blipFill>
        <p:spPr>
          <a:xfrm>
            <a:off x="4847091" y="2074325"/>
            <a:ext cx="4106406" cy="2438179"/>
          </a:xfrm>
          <a:prstGeom prst="rect">
            <a:avLst/>
          </a:prstGeom>
        </p:spPr>
      </p:pic>
      <p:sp>
        <p:nvSpPr>
          <p:cNvPr id="6" name="右矢印 5"/>
          <p:cNvSpPr/>
          <p:nvPr/>
        </p:nvSpPr>
        <p:spPr>
          <a:xfrm>
            <a:off x="4070766" y="3111492"/>
            <a:ext cx="776331" cy="55033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937946" y="3976115"/>
            <a:ext cx="2480166" cy="1569660"/>
          </a:xfrm>
          <a:prstGeom prst="rect">
            <a:avLst/>
          </a:prstGeom>
          <a:noFill/>
        </p:spPr>
        <p:txBody>
          <a:bodyPr wrap="none" rtlCol="0">
            <a:spAutoFit/>
          </a:bodyPr>
          <a:lstStyle/>
          <a:p>
            <a:pPr marL="342900" indent="-342900">
              <a:buFont typeface="Arial"/>
              <a:buChar char="•"/>
            </a:pPr>
            <a:r>
              <a:rPr kumimoji="1" lang="ja-JP" altLang="en-US" sz="2400" dirty="0" smtClean="0"/>
              <a:t>和</a:t>
            </a:r>
            <a:r>
              <a:rPr kumimoji="1" lang="en-US" altLang="ja-JP" sz="2400" dirty="0" smtClean="0"/>
              <a:t>(</a:t>
            </a:r>
            <a:r>
              <a:rPr kumimoji="1" lang="ja-JP" altLang="en-US" sz="2400" dirty="0" smtClean="0"/>
              <a:t>足し算</a:t>
            </a:r>
            <a:r>
              <a:rPr kumimoji="1" lang="en-US" altLang="ja-JP" sz="2400" dirty="0" smtClean="0"/>
              <a:t>) → +</a:t>
            </a:r>
          </a:p>
          <a:p>
            <a:pPr marL="342900" indent="-342900">
              <a:buFont typeface="Arial"/>
              <a:buChar char="•"/>
            </a:pPr>
            <a:r>
              <a:rPr lang="ja-JP" altLang="en-US" sz="2400" dirty="0" smtClean="0"/>
              <a:t>差</a:t>
            </a:r>
            <a:r>
              <a:rPr lang="en-US" altLang="ja-JP" sz="2400" dirty="0" smtClean="0"/>
              <a:t>(</a:t>
            </a:r>
            <a:r>
              <a:rPr lang="ja-JP" altLang="en-US" sz="2400" dirty="0" smtClean="0"/>
              <a:t>引き算</a:t>
            </a:r>
            <a:r>
              <a:rPr lang="en-US" altLang="ja-JP" sz="2400" dirty="0" smtClean="0"/>
              <a:t>) → -</a:t>
            </a:r>
          </a:p>
          <a:p>
            <a:pPr marL="342900" indent="-342900">
              <a:buFont typeface="Arial"/>
              <a:buChar char="•"/>
            </a:pPr>
            <a:r>
              <a:rPr kumimoji="1" lang="ja-JP" altLang="en-US" sz="2400" dirty="0" smtClean="0"/>
              <a:t>積</a:t>
            </a:r>
            <a:r>
              <a:rPr kumimoji="1" lang="en-US" altLang="ja-JP" sz="2400" dirty="0" smtClean="0"/>
              <a:t>(</a:t>
            </a:r>
            <a:r>
              <a:rPr kumimoji="1" lang="ja-JP" altLang="en-US" sz="2400" dirty="0" smtClean="0"/>
              <a:t>掛け算</a:t>
            </a:r>
            <a:r>
              <a:rPr kumimoji="1" lang="en-US" altLang="ja-JP" sz="2400" dirty="0" smtClean="0"/>
              <a:t>) → *</a:t>
            </a:r>
          </a:p>
          <a:p>
            <a:pPr marL="342900" indent="-342900">
              <a:buFont typeface="Arial"/>
              <a:buChar char="•"/>
            </a:pPr>
            <a:r>
              <a:rPr lang="ja-JP" altLang="en-US" sz="2400" dirty="0" smtClean="0"/>
              <a:t>商</a:t>
            </a:r>
            <a:r>
              <a:rPr lang="en-US" altLang="ja-JP" sz="2400" dirty="0" smtClean="0"/>
              <a:t>(</a:t>
            </a:r>
            <a:r>
              <a:rPr lang="ja-JP" altLang="en-US" sz="2400" dirty="0" smtClean="0"/>
              <a:t>割り算</a:t>
            </a:r>
            <a:r>
              <a:rPr lang="en-US" altLang="ja-JP" sz="2400" dirty="0" smtClean="0"/>
              <a:t>) → /</a:t>
            </a:r>
            <a:endParaRPr kumimoji="1" lang="ja-JP" altLang="en-US" sz="2400" dirty="0"/>
          </a:p>
        </p:txBody>
      </p:sp>
      <p:sp>
        <p:nvSpPr>
          <p:cNvPr id="8" name="テキスト ボックス 7"/>
          <p:cNvSpPr txBox="1"/>
          <p:nvPr/>
        </p:nvSpPr>
        <p:spPr>
          <a:xfrm>
            <a:off x="5249338" y="4425841"/>
            <a:ext cx="2450273" cy="1200329"/>
          </a:xfrm>
          <a:prstGeom prst="rect">
            <a:avLst/>
          </a:prstGeom>
          <a:noFill/>
        </p:spPr>
        <p:txBody>
          <a:bodyPr wrap="none" rtlCol="0">
            <a:spAutoFit/>
          </a:bodyPr>
          <a:lstStyle/>
          <a:p>
            <a:r>
              <a:rPr kumimoji="1" lang="ja-JP" altLang="en-US" dirty="0" smtClean="0"/>
              <a:t>例</a:t>
            </a:r>
            <a:r>
              <a:rPr kumimoji="1" lang="en-US" altLang="ja-JP" dirty="0" smtClean="0"/>
              <a:t>1) 4000+2000 </a:t>
            </a:r>
            <a:r>
              <a:rPr kumimoji="1" lang="ja-JP" altLang="en-US" dirty="0" smtClean="0"/>
              <a:t>の場合</a:t>
            </a:r>
            <a:endParaRPr kumimoji="1" lang="en-US" altLang="ja-JP" dirty="0" smtClean="0"/>
          </a:p>
          <a:p>
            <a:r>
              <a:rPr lang="ja-JP" altLang="ja-JP" dirty="0"/>
              <a:t>　</a:t>
            </a:r>
            <a:r>
              <a:rPr lang="ja-JP" altLang="en-US" dirty="0" smtClean="0"/>
              <a:t>　</a:t>
            </a:r>
            <a:r>
              <a:rPr lang="en-US" altLang="ja-JP" dirty="0" smtClean="0"/>
              <a:t>=4000+2000</a:t>
            </a:r>
          </a:p>
          <a:p>
            <a:r>
              <a:rPr kumimoji="1" lang="ja-JP" altLang="en-US" dirty="0" smtClean="0"/>
              <a:t>例</a:t>
            </a:r>
            <a:r>
              <a:rPr kumimoji="1" lang="en-US" altLang="ja-JP" dirty="0" smtClean="0"/>
              <a:t>2) 100 </a:t>
            </a:r>
            <a:r>
              <a:rPr lang="en-US" altLang="ja-JP" dirty="0" smtClean="0"/>
              <a:t>÷ 4 </a:t>
            </a:r>
            <a:r>
              <a:rPr lang="ja-JP" altLang="en-US" dirty="0" smtClean="0"/>
              <a:t>の場合</a:t>
            </a:r>
            <a:endParaRPr lang="en-US" altLang="ja-JP" dirty="0" smtClean="0"/>
          </a:p>
          <a:p>
            <a:r>
              <a:rPr kumimoji="1" lang="ja-JP" altLang="ja-JP" dirty="0"/>
              <a:t>　</a:t>
            </a:r>
            <a:r>
              <a:rPr kumimoji="1" lang="ja-JP" altLang="en-US" dirty="0" smtClean="0"/>
              <a:t>　</a:t>
            </a:r>
            <a:r>
              <a:rPr kumimoji="1" lang="en-US" altLang="ja-JP" dirty="0" smtClean="0"/>
              <a:t>=100/4</a:t>
            </a:r>
            <a:endParaRPr kumimoji="1" lang="ja-JP" altLang="en-US" dirty="0"/>
          </a:p>
        </p:txBody>
      </p:sp>
      <p:sp>
        <p:nvSpPr>
          <p:cNvPr id="9" name="テキスト ボックス 8"/>
          <p:cNvSpPr txBox="1"/>
          <p:nvPr/>
        </p:nvSpPr>
        <p:spPr>
          <a:xfrm>
            <a:off x="190774" y="5685443"/>
            <a:ext cx="7716475" cy="369332"/>
          </a:xfrm>
          <a:prstGeom prst="rect">
            <a:avLst/>
          </a:prstGeom>
          <a:noFill/>
        </p:spPr>
        <p:txBody>
          <a:bodyPr wrap="none" rtlCol="0">
            <a:spAutoFit/>
          </a:bodyPr>
          <a:lstStyle/>
          <a:p>
            <a:r>
              <a:rPr lang="ja-JP" altLang="en-US" dirty="0" smtClean="0"/>
              <a:t>うまくいかない人へ：記号、英数字が半角で入力されているか確かめてください</a:t>
            </a:r>
            <a:endParaRPr kumimoji="1" lang="ja-JP" altLang="en-US" dirty="0"/>
          </a:p>
        </p:txBody>
      </p:sp>
    </p:spTree>
    <p:extLst>
      <p:ext uri="{BB962C8B-B14F-4D97-AF65-F5344CB8AC3E}">
        <p14:creationId xmlns:p14="http://schemas.microsoft.com/office/powerpoint/2010/main" val="39705854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関数</a:t>
            </a:r>
            <a:endParaRPr kumimoji="1" lang="ja-JP" altLang="en-US" dirty="0"/>
          </a:p>
        </p:txBody>
      </p:sp>
      <p:sp>
        <p:nvSpPr>
          <p:cNvPr id="3" name="コンテンツ プレースホルダー 2"/>
          <p:cNvSpPr>
            <a:spLocks noGrp="1"/>
          </p:cNvSpPr>
          <p:nvPr>
            <p:ph idx="1"/>
          </p:nvPr>
        </p:nvSpPr>
        <p:spPr>
          <a:xfrm>
            <a:off x="351365" y="1600201"/>
            <a:ext cx="8686800" cy="4525963"/>
          </a:xfrm>
        </p:spPr>
        <p:txBody>
          <a:bodyPr/>
          <a:lstStyle/>
          <a:p>
            <a:r>
              <a:rPr kumimoji="1" lang="ja-JP" altLang="en-US" dirty="0" smtClean="0"/>
              <a:t>よく使う公式や入力が複雑になるであろう式については「関数」が用意されている</a:t>
            </a:r>
            <a:endParaRPr kumimoji="1" lang="en-US" altLang="ja-JP" dirty="0" smtClean="0"/>
          </a:p>
          <a:p>
            <a:pPr lvl="1"/>
            <a:r>
              <a:rPr lang="ja-JP" altLang="en-US" dirty="0" smtClean="0"/>
              <a:t>例</a:t>
            </a:r>
            <a:r>
              <a:rPr lang="en-US" altLang="ja-JP" dirty="0" smtClean="0"/>
              <a:t>)√2 → =</a:t>
            </a:r>
            <a:r>
              <a:rPr lang="en-US" altLang="ja-JP" dirty="0" err="1" smtClean="0"/>
              <a:t>sqrt</a:t>
            </a:r>
            <a:r>
              <a:rPr lang="en-US" altLang="ja-JP" dirty="0" smtClean="0"/>
              <a:t>(2)</a:t>
            </a:r>
            <a:endParaRPr kumimoji="1" lang="ja-JP" altLang="en-US" dirty="0"/>
          </a:p>
        </p:txBody>
      </p:sp>
      <p:pic>
        <p:nvPicPr>
          <p:cNvPr id="4" name="図 3"/>
          <p:cNvPicPr>
            <a:picLocks noChangeAspect="1"/>
          </p:cNvPicPr>
          <p:nvPr/>
        </p:nvPicPr>
        <p:blipFill>
          <a:blip r:embed="rId2"/>
          <a:stretch>
            <a:fillRect/>
          </a:stretch>
        </p:blipFill>
        <p:spPr>
          <a:xfrm>
            <a:off x="351365" y="3429005"/>
            <a:ext cx="3846250" cy="2267199"/>
          </a:xfrm>
          <a:prstGeom prst="rect">
            <a:avLst/>
          </a:prstGeom>
        </p:spPr>
      </p:pic>
      <p:pic>
        <p:nvPicPr>
          <p:cNvPr id="5" name="図 4"/>
          <p:cNvPicPr>
            <a:picLocks noChangeAspect="1"/>
          </p:cNvPicPr>
          <p:nvPr/>
        </p:nvPicPr>
        <p:blipFill>
          <a:blip r:embed="rId3"/>
          <a:stretch>
            <a:fillRect/>
          </a:stretch>
        </p:blipFill>
        <p:spPr>
          <a:xfrm>
            <a:off x="4699239" y="3402059"/>
            <a:ext cx="3987567" cy="2291776"/>
          </a:xfrm>
          <a:prstGeom prst="rect">
            <a:avLst/>
          </a:prstGeom>
        </p:spPr>
      </p:pic>
    </p:spTree>
    <p:extLst>
      <p:ext uri="{BB962C8B-B14F-4D97-AF65-F5344CB8AC3E}">
        <p14:creationId xmlns:p14="http://schemas.microsoft.com/office/powerpoint/2010/main" val="39657415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よく使う関数</a:t>
            </a:r>
            <a:r>
              <a:rPr kumimoji="1" lang="en-US" altLang="ja-JP" dirty="0" smtClean="0"/>
              <a:t/>
            </a:r>
            <a:br>
              <a:rPr kumimoji="1" lang="en-US" altLang="ja-JP" dirty="0" smtClean="0"/>
            </a:br>
            <a:r>
              <a:rPr lang="en-US" altLang="ja-JP" sz="3100" dirty="0" smtClean="0"/>
              <a:t>(</a:t>
            </a:r>
            <a:r>
              <a:rPr lang="ja-JP" altLang="en-US" sz="3100" dirty="0" smtClean="0"/>
              <a:t>使うものだけその都度覚えればいい</a:t>
            </a:r>
            <a:r>
              <a:rPr lang="en-US" altLang="ja-JP" sz="3100" dirty="0" smtClean="0"/>
              <a:t>)</a:t>
            </a:r>
            <a:endParaRPr kumimoji="1" lang="ja-JP" altLang="en-US" dirty="0"/>
          </a:p>
        </p:txBody>
      </p:sp>
      <p:sp>
        <p:nvSpPr>
          <p:cNvPr id="3" name="コンテンツ プレースホルダー 2"/>
          <p:cNvSpPr>
            <a:spLocks noGrp="1"/>
          </p:cNvSpPr>
          <p:nvPr>
            <p:ph idx="1"/>
          </p:nvPr>
        </p:nvSpPr>
        <p:spPr>
          <a:xfrm>
            <a:off x="492369" y="1461220"/>
            <a:ext cx="8159262" cy="5064125"/>
          </a:xfrm>
        </p:spPr>
        <p:txBody>
          <a:bodyPr/>
          <a:lstStyle/>
          <a:p>
            <a:r>
              <a:rPr kumimoji="1" lang="ja-JP" altLang="en-US" dirty="0" smtClean="0"/>
              <a:t>数値の合計</a:t>
            </a:r>
            <a:r>
              <a:rPr kumimoji="1" lang="en-US" altLang="ja-JP" dirty="0" smtClean="0"/>
              <a:t> =sum(75,65,90,100)</a:t>
            </a:r>
          </a:p>
          <a:p>
            <a:r>
              <a:rPr lang="ja-JP" altLang="en-US" dirty="0" smtClean="0"/>
              <a:t>数値の平均</a:t>
            </a:r>
            <a:r>
              <a:rPr lang="en-US" altLang="ja-JP" dirty="0" smtClean="0"/>
              <a:t> =average</a:t>
            </a:r>
            <a:r>
              <a:rPr lang="en-US" altLang="ja-JP" dirty="0"/>
              <a:t>(75,65,90,100</a:t>
            </a:r>
            <a:r>
              <a:rPr lang="en-US" altLang="ja-JP" dirty="0" smtClean="0"/>
              <a:t>)</a:t>
            </a:r>
          </a:p>
          <a:p>
            <a:r>
              <a:rPr lang="ja-JP" altLang="en-US" dirty="0" smtClean="0"/>
              <a:t>数値の最大値</a:t>
            </a:r>
            <a:r>
              <a:rPr lang="en-US" altLang="ja-JP" dirty="0" smtClean="0"/>
              <a:t> =max</a:t>
            </a:r>
            <a:r>
              <a:rPr lang="en-US" altLang="ja-JP" dirty="0"/>
              <a:t>(75,65,90,100</a:t>
            </a:r>
            <a:r>
              <a:rPr lang="en-US" altLang="ja-JP" dirty="0" smtClean="0"/>
              <a:t>)</a:t>
            </a:r>
          </a:p>
          <a:p>
            <a:r>
              <a:rPr kumimoji="1" lang="ja-JP" altLang="en-US" dirty="0" smtClean="0"/>
              <a:t>数値の最小値</a:t>
            </a:r>
            <a:r>
              <a:rPr kumimoji="1" lang="en-US" altLang="ja-JP" dirty="0" smtClean="0"/>
              <a:t> =min</a:t>
            </a:r>
            <a:r>
              <a:rPr lang="en-US" altLang="ja-JP" dirty="0"/>
              <a:t>(75,65,90,100</a:t>
            </a:r>
            <a:r>
              <a:rPr lang="en-US" altLang="ja-JP" dirty="0" smtClean="0"/>
              <a:t>)</a:t>
            </a:r>
          </a:p>
          <a:p>
            <a:r>
              <a:rPr lang="ja-JP" altLang="en-US" dirty="0" smtClean="0"/>
              <a:t>数値の中央値</a:t>
            </a:r>
            <a:r>
              <a:rPr lang="en-US" altLang="ja-JP" dirty="0" smtClean="0"/>
              <a:t> =median</a:t>
            </a:r>
            <a:r>
              <a:rPr lang="en-US" altLang="ja-JP" dirty="0"/>
              <a:t>(75,65,90,100)</a:t>
            </a:r>
            <a:endParaRPr lang="en-US" altLang="ja-JP" dirty="0" smtClean="0"/>
          </a:p>
          <a:p>
            <a:r>
              <a:rPr kumimoji="1" lang="ja-JP" altLang="en-US" dirty="0" smtClean="0"/>
              <a:t>数値の最頻値</a:t>
            </a:r>
            <a:r>
              <a:rPr kumimoji="1" lang="en-US" altLang="ja-JP" dirty="0" smtClean="0"/>
              <a:t> =mode(65,75,65,90,100)</a:t>
            </a:r>
          </a:p>
          <a:p>
            <a:r>
              <a:rPr lang="ja-JP" altLang="en-US" dirty="0" smtClean="0"/>
              <a:t>など</a:t>
            </a:r>
            <a:endParaRPr kumimoji="1" lang="ja-JP" altLang="en-US" dirty="0"/>
          </a:p>
        </p:txBody>
      </p:sp>
    </p:spTree>
    <p:extLst>
      <p:ext uri="{BB962C8B-B14F-4D97-AF65-F5344CB8AC3E}">
        <p14:creationId xmlns:p14="http://schemas.microsoft.com/office/powerpoint/2010/main" val="21078698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アドレスの参照</a:t>
            </a:r>
            <a:r>
              <a:rPr kumimoji="1" lang="en-US" altLang="ja-JP" dirty="0" smtClean="0"/>
              <a:t>(</a:t>
            </a:r>
            <a:r>
              <a:rPr kumimoji="1" lang="ja-JP" altLang="en-US" dirty="0" smtClean="0"/>
              <a:t>基本</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457200" y="1473200"/>
            <a:ext cx="8229600" cy="585597"/>
          </a:xfrm>
        </p:spPr>
        <p:txBody>
          <a:bodyPr/>
          <a:lstStyle/>
          <a:p>
            <a:r>
              <a:rPr kumimoji="1" lang="en-US" altLang="ja-JP" dirty="0" smtClean="0"/>
              <a:t>A1</a:t>
            </a:r>
            <a:r>
              <a:rPr kumimoji="1" lang="ja-JP" altLang="en-US" dirty="0" smtClean="0"/>
              <a:t>セルの値に</a:t>
            </a:r>
            <a:r>
              <a:rPr kumimoji="1" lang="en-US" altLang="ja-JP" dirty="0" smtClean="0"/>
              <a:t>√(</a:t>
            </a:r>
            <a:r>
              <a:rPr lang="ja-JP" altLang="en-US" dirty="0" smtClean="0"/>
              <a:t>ルート</a:t>
            </a:r>
            <a:r>
              <a:rPr kumimoji="1" lang="en-US" altLang="ja-JP" dirty="0" smtClean="0"/>
              <a:t>) </a:t>
            </a:r>
            <a:r>
              <a:rPr kumimoji="1" lang="en-US" altLang="ja-JP" dirty="0" smtClean="0">
                <a:sym typeface="Wingdings"/>
              </a:rPr>
              <a:t> =</a:t>
            </a:r>
            <a:r>
              <a:rPr kumimoji="1" lang="en-US" altLang="ja-JP" dirty="0" err="1" smtClean="0">
                <a:sym typeface="Wingdings"/>
              </a:rPr>
              <a:t>sqrt</a:t>
            </a:r>
            <a:r>
              <a:rPr kumimoji="1" lang="en-US" altLang="ja-JP" dirty="0" smtClean="0">
                <a:sym typeface="Wingdings"/>
              </a:rPr>
              <a:t>(A1)</a:t>
            </a:r>
            <a:endParaRPr kumimoji="1" lang="ja-JP" altLang="en-US" dirty="0"/>
          </a:p>
        </p:txBody>
      </p:sp>
      <p:pic>
        <p:nvPicPr>
          <p:cNvPr id="4" name="図 3"/>
          <p:cNvPicPr>
            <a:picLocks noChangeAspect="1"/>
          </p:cNvPicPr>
          <p:nvPr/>
        </p:nvPicPr>
        <p:blipFill>
          <a:blip r:embed="rId2"/>
          <a:stretch>
            <a:fillRect/>
          </a:stretch>
        </p:blipFill>
        <p:spPr>
          <a:xfrm>
            <a:off x="748795" y="2058799"/>
            <a:ext cx="3823211" cy="1794935"/>
          </a:xfrm>
          <a:prstGeom prst="rect">
            <a:avLst/>
          </a:prstGeom>
        </p:spPr>
      </p:pic>
      <p:pic>
        <p:nvPicPr>
          <p:cNvPr id="5" name="図 4"/>
          <p:cNvPicPr>
            <a:picLocks noChangeAspect="1"/>
          </p:cNvPicPr>
          <p:nvPr/>
        </p:nvPicPr>
        <p:blipFill>
          <a:blip r:embed="rId3"/>
          <a:stretch>
            <a:fillRect/>
          </a:stretch>
        </p:blipFill>
        <p:spPr>
          <a:xfrm>
            <a:off x="4991498" y="2058796"/>
            <a:ext cx="3906975" cy="1806901"/>
          </a:xfrm>
          <a:prstGeom prst="rect">
            <a:avLst/>
          </a:prstGeom>
        </p:spPr>
      </p:pic>
      <p:sp>
        <p:nvSpPr>
          <p:cNvPr id="6" name="コンテンツ プレースホルダー 2"/>
          <p:cNvSpPr txBox="1">
            <a:spLocks/>
          </p:cNvSpPr>
          <p:nvPr/>
        </p:nvSpPr>
        <p:spPr>
          <a:xfrm>
            <a:off x="457200" y="3865696"/>
            <a:ext cx="8229600" cy="5855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dirty="0" smtClean="0"/>
              <a:t>A1</a:t>
            </a:r>
            <a:r>
              <a:rPr lang="ja-JP" altLang="en-US" dirty="0" smtClean="0"/>
              <a:t>セルと</a:t>
            </a:r>
            <a:r>
              <a:rPr lang="en-US" altLang="ja-JP" dirty="0" smtClean="0"/>
              <a:t>A2</a:t>
            </a:r>
            <a:r>
              <a:rPr lang="ja-JP" altLang="en-US" dirty="0" smtClean="0"/>
              <a:t>セルの値の足し算</a:t>
            </a:r>
            <a:r>
              <a:rPr lang="en-US" altLang="ja-JP" dirty="0" smtClean="0"/>
              <a:t> </a:t>
            </a:r>
            <a:r>
              <a:rPr lang="en-US" altLang="ja-JP" dirty="0" smtClean="0">
                <a:sym typeface="Wingdings"/>
              </a:rPr>
              <a:t> =A1+A2</a:t>
            </a:r>
            <a:endParaRPr lang="ja-JP" altLang="en-US" dirty="0"/>
          </a:p>
        </p:txBody>
      </p:sp>
      <p:pic>
        <p:nvPicPr>
          <p:cNvPr id="7" name="図 6"/>
          <p:cNvPicPr>
            <a:picLocks noChangeAspect="1"/>
          </p:cNvPicPr>
          <p:nvPr/>
        </p:nvPicPr>
        <p:blipFill>
          <a:blip r:embed="rId4"/>
          <a:stretch>
            <a:fillRect/>
          </a:stretch>
        </p:blipFill>
        <p:spPr>
          <a:xfrm>
            <a:off x="798469" y="4472460"/>
            <a:ext cx="3710033" cy="1789405"/>
          </a:xfrm>
          <a:prstGeom prst="rect">
            <a:avLst/>
          </a:prstGeom>
        </p:spPr>
      </p:pic>
      <p:pic>
        <p:nvPicPr>
          <p:cNvPr id="8" name="図 7"/>
          <p:cNvPicPr>
            <a:picLocks noChangeAspect="1"/>
          </p:cNvPicPr>
          <p:nvPr/>
        </p:nvPicPr>
        <p:blipFill>
          <a:blip r:embed="rId5"/>
          <a:stretch>
            <a:fillRect/>
          </a:stretch>
        </p:blipFill>
        <p:spPr>
          <a:xfrm>
            <a:off x="5170539" y="4300365"/>
            <a:ext cx="3727928" cy="1813264"/>
          </a:xfrm>
          <a:prstGeom prst="rect">
            <a:avLst/>
          </a:prstGeom>
        </p:spPr>
      </p:pic>
      <p:sp>
        <p:nvSpPr>
          <p:cNvPr id="9" name="右矢印 8"/>
          <p:cNvSpPr/>
          <p:nvPr/>
        </p:nvSpPr>
        <p:spPr>
          <a:xfrm>
            <a:off x="4478880" y="3111492"/>
            <a:ext cx="776331" cy="55033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 name="右矢印 9"/>
          <p:cNvSpPr/>
          <p:nvPr/>
        </p:nvSpPr>
        <p:spPr>
          <a:xfrm>
            <a:off x="4548252" y="5168892"/>
            <a:ext cx="776331" cy="55033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41882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アドレス参照</a:t>
            </a:r>
            <a:r>
              <a:rPr kumimoji="1" lang="en-US" altLang="ja-JP" dirty="0" smtClean="0"/>
              <a:t>(</a:t>
            </a:r>
            <a:r>
              <a:rPr kumimoji="1" lang="ja-JP" altLang="en-US" dirty="0" smtClean="0"/>
              <a:t>連続したセルの参照</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A1</a:t>
            </a:r>
            <a:r>
              <a:rPr kumimoji="1" lang="ja-JP" altLang="en-US" dirty="0" smtClean="0"/>
              <a:t>セルから</a:t>
            </a:r>
            <a:r>
              <a:rPr kumimoji="1" lang="en-US" altLang="ja-JP" dirty="0" smtClean="0"/>
              <a:t>A10</a:t>
            </a:r>
            <a:r>
              <a:rPr kumimoji="1" lang="ja-JP" altLang="en-US" dirty="0" smtClean="0"/>
              <a:t>セルの値を足す</a:t>
            </a:r>
            <a:r>
              <a:rPr kumimoji="1" lang="en-US" altLang="ja-JP" dirty="0" smtClean="0"/>
              <a:t/>
            </a:r>
            <a:br>
              <a:rPr kumimoji="1" lang="en-US" altLang="ja-JP" dirty="0" smtClean="0"/>
            </a:br>
            <a:r>
              <a:rPr kumimoji="1" lang="ja-JP" altLang="en-US" dirty="0" smtClean="0">
                <a:sym typeface="Wingdings"/>
              </a:rPr>
              <a:t></a:t>
            </a:r>
            <a:r>
              <a:rPr kumimoji="1" lang="en-US" altLang="ja-JP" dirty="0" smtClean="0">
                <a:sym typeface="Wingdings"/>
              </a:rPr>
              <a:t> =sum(A1:A10)</a:t>
            </a:r>
            <a:endParaRPr kumimoji="1" lang="ja-JP" altLang="en-US" dirty="0"/>
          </a:p>
        </p:txBody>
      </p:sp>
      <p:pic>
        <p:nvPicPr>
          <p:cNvPr id="4" name="図 3"/>
          <p:cNvPicPr>
            <a:picLocks noChangeAspect="1"/>
          </p:cNvPicPr>
          <p:nvPr/>
        </p:nvPicPr>
        <p:blipFill>
          <a:blip r:embed="rId2"/>
          <a:stretch>
            <a:fillRect/>
          </a:stretch>
        </p:blipFill>
        <p:spPr>
          <a:xfrm>
            <a:off x="4957236" y="2833013"/>
            <a:ext cx="3729567" cy="2340120"/>
          </a:xfrm>
          <a:prstGeom prst="rect">
            <a:avLst/>
          </a:prstGeom>
        </p:spPr>
      </p:pic>
      <p:pic>
        <p:nvPicPr>
          <p:cNvPr id="5" name="図 4"/>
          <p:cNvPicPr>
            <a:picLocks noChangeAspect="1"/>
          </p:cNvPicPr>
          <p:nvPr/>
        </p:nvPicPr>
        <p:blipFill>
          <a:blip r:embed="rId3"/>
          <a:stretch>
            <a:fillRect/>
          </a:stretch>
        </p:blipFill>
        <p:spPr>
          <a:xfrm>
            <a:off x="641356" y="2833017"/>
            <a:ext cx="3651215" cy="2371463"/>
          </a:xfrm>
          <a:prstGeom prst="rect">
            <a:avLst/>
          </a:prstGeom>
        </p:spPr>
      </p:pic>
      <p:sp>
        <p:nvSpPr>
          <p:cNvPr id="6" name="右矢印 5"/>
          <p:cNvSpPr/>
          <p:nvPr/>
        </p:nvSpPr>
        <p:spPr>
          <a:xfrm>
            <a:off x="4292571" y="4004728"/>
            <a:ext cx="776331" cy="55033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38146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式のコピー</a:t>
            </a:r>
            <a:endParaRPr kumimoji="1" lang="ja-JP" altLang="en-US" dirty="0"/>
          </a:p>
        </p:txBody>
      </p:sp>
      <p:pic>
        <p:nvPicPr>
          <p:cNvPr id="4" name="図 3"/>
          <p:cNvPicPr>
            <a:picLocks noChangeAspect="1"/>
          </p:cNvPicPr>
          <p:nvPr/>
        </p:nvPicPr>
        <p:blipFill>
          <a:blip r:embed="rId2"/>
          <a:stretch>
            <a:fillRect/>
          </a:stretch>
        </p:blipFill>
        <p:spPr>
          <a:xfrm>
            <a:off x="1" y="1515533"/>
            <a:ext cx="4032250" cy="1701800"/>
          </a:xfrm>
          <a:prstGeom prst="rect">
            <a:avLst/>
          </a:prstGeom>
        </p:spPr>
      </p:pic>
      <p:pic>
        <p:nvPicPr>
          <p:cNvPr id="5" name="図 4"/>
          <p:cNvPicPr>
            <a:picLocks noChangeAspect="1"/>
          </p:cNvPicPr>
          <p:nvPr/>
        </p:nvPicPr>
        <p:blipFill>
          <a:blip r:embed="rId3"/>
          <a:stretch>
            <a:fillRect/>
          </a:stretch>
        </p:blipFill>
        <p:spPr>
          <a:xfrm>
            <a:off x="2055425" y="3280833"/>
            <a:ext cx="4152992" cy="1778000"/>
          </a:xfrm>
          <a:prstGeom prst="rect">
            <a:avLst/>
          </a:prstGeom>
        </p:spPr>
      </p:pic>
      <p:pic>
        <p:nvPicPr>
          <p:cNvPr id="6" name="図 5"/>
          <p:cNvPicPr>
            <a:picLocks noChangeAspect="1"/>
          </p:cNvPicPr>
          <p:nvPr/>
        </p:nvPicPr>
        <p:blipFill>
          <a:blip r:embed="rId4"/>
          <a:stretch>
            <a:fillRect/>
          </a:stretch>
        </p:blipFill>
        <p:spPr>
          <a:xfrm>
            <a:off x="4790878" y="4995333"/>
            <a:ext cx="4353122" cy="1862667"/>
          </a:xfrm>
          <a:prstGeom prst="rect">
            <a:avLst/>
          </a:prstGeom>
        </p:spPr>
      </p:pic>
      <p:sp>
        <p:nvSpPr>
          <p:cNvPr id="7" name="右矢印 6"/>
          <p:cNvSpPr/>
          <p:nvPr/>
        </p:nvSpPr>
        <p:spPr>
          <a:xfrm rot="3052052">
            <a:off x="2212768" y="2942166"/>
            <a:ext cx="846667" cy="67733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 name="右矢印 7"/>
          <p:cNvSpPr/>
          <p:nvPr/>
        </p:nvSpPr>
        <p:spPr>
          <a:xfrm rot="3052052">
            <a:off x="4897421" y="4911196"/>
            <a:ext cx="846667" cy="67733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cxnSp>
        <p:nvCxnSpPr>
          <p:cNvPr id="10" name="直線矢印コネクタ 9"/>
          <p:cNvCxnSpPr>
            <a:stCxn id="11" idx="4"/>
          </p:cNvCxnSpPr>
          <p:nvPr/>
        </p:nvCxnSpPr>
        <p:spPr>
          <a:xfrm>
            <a:off x="4399895" y="4142288"/>
            <a:ext cx="2772" cy="8530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円/楕円 10"/>
          <p:cNvSpPr/>
          <p:nvPr/>
        </p:nvSpPr>
        <p:spPr>
          <a:xfrm>
            <a:off x="4278751" y="3903637"/>
            <a:ext cx="242299" cy="23865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4465639" y="4338417"/>
            <a:ext cx="1763524" cy="369332"/>
          </a:xfrm>
          <a:prstGeom prst="rect">
            <a:avLst/>
          </a:prstGeom>
          <a:noFill/>
        </p:spPr>
        <p:txBody>
          <a:bodyPr wrap="none" rtlCol="0">
            <a:spAutoFit/>
          </a:bodyPr>
          <a:lstStyle/>
          <a:p>
            <a:r>
              <a:rPr kumimoji="1" lang="ja-JP" altLang="en-US" dirty="0" smtClean="0"/>
              <a:t>マウスでドラッグ</a:t>
            </a:r>
            <a:endParaRPr kumimoji="1" lang="ja-JP" altLang="en-US" dirty="0"/>
          </a:p>
        </p:txBody>
      </p:sp>
    </p:spTree>
    <p:extLst>
      <p:ext uri="{BB962C8B-B14F-4D97-AF65-F5344CB8AC3E}">
        <p14:creationId xmlns:p14="http://schemas.microsoft.com/office/powerpoint/2010/main" val="12630557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参考</a:t>
            </a:r>
            <a:r>
              <a:rPr lang="en-US" altLang="ja-JP" dirty="0" smtClean="0"/>
              <a:t>】</a:t>
            </a:r>
            <a:r>
              <a:rPr lang="ja-JP" altLang="en-US" dirty="0" smtClean="0"/>
              <a:t>相対参照と絶対参照</a:t>
            </a:r>
            <a:endParaRPr kumimoji="1" lang="ja-JP" altLang="en-US" dirty="0"/>
          </a:p>
        </p:txBody>
      </p:sp>
      <p:pic>
        <p:nvPicPr>
          <p:cNvPr id="3" name="図 2"/>
          <p:cNvPicPr>
            <a:picLocks noChangeAspect="1"/>
          </p:cNvPicPr>
          <p:nvPr/>
        </p:nvPicPr>
        <p:blipFill>
          <a:blip r:embed="rId2"/>
          <a:stretch>
            <a:fillRect/>
          </a:stretch>
        </p:blipFill>
        <p:spPr>
          <a:xfrm>
            <a:off x="242782" y="1854456"/>
            <a:ext cx="3229204" cy="1362877"/>
          </a:xfrm>
          <a:prstGeom prst="rect">
            <a:avLst/>
          </a:prstGeom>
        </p:spPr>
      </p:pic>
      <p:pic>
        <p:nvPicPr>
          <p:cNvPr id="4" name="図 3"/>
          <p:cNvPicPr>
            <a:picLocks noChangeAspect="1"/>
          </p:cNvPicPr>
          <p:nvPr/>
        </p:nvPicPr>
        <p:blipFill>
          <a:blip r:embed="rId3"/>
          <a:stretch>
            <a:fillRect/>
          </a:stretch>
        </p:blipFill>
        <p:spPr>
          <a:xfrm>
            <a:off x="167226" y="3430340"/>
            <a:ext cx="3325900" cy="1423901"/>
          </a:xfrm>
          <a:prstGeom prst="rect">
            <a:avLst/>
          </a:prstGeom>
        </p:spPr>
      </p:pic>
      <p:pic>
        <p:nvPicPr>
          <p:cNvPr id="5" name="図 4"/>
          <p:cNvPicPr>
            <a:picLocks noChangeAspect="1"/>
          </p:cNvPicPr>
          <p:nvPr/>
        </p:nvPicPr>
        <p:blipFill>
          <a:blip r:embed="rId4"/>
          <a:stretch>
            <a:fillRect/>
          </a:stretch>
        </p:blipFill>
        <p:spPr>
          <a:xfrm>
            <a:off x="242782" y="5175169"/>
            <a:ext cx="3486172" cy="1491707"/>
          </a:xfrm>
          <a:prstGeom prst="rect">
            <a:avLst/>
          </a:prstGeom>
        </p:spPr>
      </p:pic>
      <p:sp>
        <p:nvSpPr>
          <p:cNvPr id="6" name="円/楕円 5"/>
          <p:cNvSpPr/>
          <p:nvPr/>
        </p:nvSpPr>
        <p:spPr>
          <a:xfrm>
            <a:off x="1962986" y="3903637"/>
            <a:ext cx="242299" cy="23865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1962982" y="4338417"/>
            <a:ext cx="1763524" cy="369332"/>
          </a:xfrm>
          <a:prstGeom prst="rect">
            <a:avLst/>
          </a:prstGeom>
          <a:noFill/>
        </p:spPr>
        <p:txBody>
          <a:bodyPr wrap="none" rtlCol="0">
            <a:spAutoFit/>
          </a:bodyPr>
          <a:lstStyle/>
          <a:p>
            <a:r>
              <a:rPr kumimoji="1" lang="ja-JP" altLang="en-US" dirty="0" smtClean="0"/>
              <a:t>マウスでドラッグ</a:t>
            </a:r>
            <a:endParaRPr kumimoji="1" lang="ja-JP" altLang="en-US" dirty="0"/>
          </a:p>
        </p:txBody>
      </p:sp>
      <p:cxnSp>
        <p:nvCxnSpPr>
          <p:cNvPr id="8" name="直線矢印コネクタ 7"/>
          <p:cNvCxnSpPr/>
          <p:nvPr/>
        </p:nvCxnSpPr>
        <p:spPr>
          <a:xfrm>
            <a:off x="2048833" y="4115156"/>
            <a:ext cx="2772" cy="8530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テキスト ボックス 8"/>
          <p:cNvSpPr txBox="1"/>
          <p:nvPr/>
        </p:nvSpPr>
        <p:spPr>
          <a:xfrm>
            <a:off x="1255095" y="1417642"/>
            <a:ext cx="1415772" cy="461665"/>
          </a:xfrm>
          <a:prstGeom prst="rect">
            <a:avLst/>
          </a:prstGeom>
          <a:noFill/>
        </p:spPr>
        <p:txBody>
          <a:bodyPr wrap="none" rtlCol="0">
            <a:spAutoFit/>
          </a:bodyPr>
          <a:lstStyle/>
          <a:p>
            <a:r>
              <a:rPr kumimoji="1" lang="ja-JP" altLang="en-US" sz="2400" dirty="0" smtClean="0"/>
              <a:t>相対参照</a:t>
            </a:r>
            <a:endParaRPr kumimoji="1" lang="ja-JP" altLang="en-US" sz="2400" dirty="0"/>
          </a:p>
        </p:txBody>
      </p:sp>
      <p:sp>
        <p:nvSpPr>
          <p:cNvPr id="10" name="テキスト ボックス 9"/>
          <p:cNvSpPr txBox="1"/>
          <p:nvPr/>
        </p:nvSpPr>
        <p:spPr>
          <a:xfrm>
            <a:off x="5889619" y="1437744"/>
            <a:ext cx="1415772" cy="461665"/>
          </a:xfrm>
          <a:prstGeom prst="rect">
            <a:avLst/>
          </a:prstGeom>
          <a:noFill/>
        </p:spPr>
        <p:txBody>
          <a:bodyPr wrap="none" rtlCol="0">
            <a:spAutoFit/>
          </a:bodyPr>
          <a:lstStyle/>
          <a:p>
            <a:r>
              <a:rPr lang="ja-JP" altLang="en-US" sz="2400" dirty="0" smtClean="0"/>
              <a:t>絶対</a:t>
            </a:r>
            <a:r>
              <a:rPr kumimoji="1" lang="ja-JP" altLang="en-US" sz="2400" dirty="0" smtClean="0"/>
              <a:t>参照</a:t>
            </a:r>
            <a:endParaRPr kumimoji="1" lang="ja-JP" altLang="en-US" sz="2400" dirty="0"/>
          </a:p>
        </p:txBody>
      </p:sp>
      <p:pic>
        <p:nvPicPr>
          <p:cNvPr id="11" name="図 10"/>
          <p:cNvPicPr>
            <a:picLocks noChangeAspect="1"/>
          </p:cNvPicPr>
          <p:nvPr/>
        </p:nvPicPr>
        <p:blipFill>
          <a:blip r:embed="rId5"/>
          <a:stretch>
            <a:fillRect/>
          </a:stretch>
        </p:blipFill>
        <p:spPr>
          <a:xfrm>
            <a:off x="5079740" y="1879305"/>
            <a:ext cx="3568834" cy="1536739"/>
          </a:xfrm>
          <a:prstGeom prst="rect">
            <a:avLst/>
          </a:prstGeom>
        </p:spPr>
      </p:pic>
      <p:pic>
        <p:nvPicPr>
          <p:cNvPr id="12" name="図 11"/>
          <p:cNvPicPr>
            <a:picLocks noChangeAspect="1"/>
          </p:cNvPicPr>
          <p:nvPr/>
        </p:nvPicPr>
        <p:blipFill>
          <a:blip r:embed="rId6"/>
          <a:stretch>
            <a:fillRect/>
          </a:stretch>
        </p:blipFill>
        <p:spPr>
          <a:xfrm>
            <a:off x="5059900" y="3519106"/>
            <a:ext cx="3591352" cy="1497335"/>
          </a:xfrm>
          <a:prstGeom prst="rect">
            <a:avLst/>
          </a:prstGeom>
        </p:spPr>
      </p:pic>
      <p:pic>
        <p:nvPicPr>
          <p:cNvPr id="13" name="図 12"/>
          <p:cNvPicPr>
            <a:picLocks noChangeAspect="1"/>
          </p:cNvPicPr>
          <p:nvPr/>
        </p:nvPicPr>
        <p:blipFill>
          <a:blip r:embed="rId7"/>
          <a:stretch>
            <a:fillRect/>
          </a:stretch>
        </p:blipFill>
        <p:spPr>
          <a:xfrm>
            <a:off x="5020220" y="5175169"/>
            <a:ext cx="3636384" cy="1491707"/>
          </a:xfrm>
          <a:prstGeom prst="rect">
            <a:avLst/>
          </a:prstGeom>
        </p:spPr>
      </p:pic>
      <p:sp>
        <p:nvSpPr>
          <p:cNvPr id="14" name="右矢印 13"/>
          <p:cNvSpPr/>
          <p:nvPr/>
        </p:nvSpPr>
        <p:spPr>
          <a:xfrm rot="5400000">
            <a:off x="1450558" y="2894016"/>
            <a:ext cx="572839" cy="67733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 name="右矢印 14"/>
          <p:cNvSpPr/>
          <p:nvPr/>
        </p:nvSpPr>
        <p:spPr>
          <a:xfrm rot="5400000">
            <a:off x="1434874" y="4876468"/>
            <a:ext cx="572839" cy="67733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 name="円/楕円 15"/>
          <p:cNvSpPr/>
          <p:nvPr/>
        </p:nvSpPr>
        <p:spPr>
          <a:xfrm>
            <a:off x="6952347" y="4023617"/>
            <a:ext cx="242299" cy="23865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6952342" y="4458397"/>
            <a:ext cx="1763524" cy="369332"/>
          </a:xfrm>
          <a:prstGeom prst="rect">
            <a:avLst/>
          </a:prstGeom>
          <a:noFill/>
        </p:spPr>
        <p:txBody>
          <a:bodyPr wrap="none" rtlCol="0">
            <a:spAutoFit/>
          </a:bodyPr>
          <a:lstStyle/>
          <a:p>
            <a:r>
              <a:rPr kumimoji="1" lang="ja-JP" altLang="en-US" dirty="0" smtClean="0"/>
              <a:t>マウスでドラッグ</a:t>
            </a:r>
            <a:endParaRPr kumimoji="1" lang="ja-JP" altLang="en-US" dirty="0"/>
          </a:p>
        </p:txBody>
      </p:sp>
      <p:cxnSp>
        <p:nvCxnSpPr>
          <p:cNvPr id="18" name="直線矢印コネクタ 17"/>
          <p:cNvCxnSpPr/>
          <p:nvPr/>
        </p:nvCxnSpPr>
        <p:spPr>
          <a:xfrm>
            <a:off x="7038193" y="4235136"/>
            <a:ext cx="2772" cy="8530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374951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Excel</a:t>
            </a:r>
            <a:r>
              <a:rPr kumimoji="1" lang="ja-JP" altLang="en-US" dirty="0" smtClean="0"/>
              <a:t>で求める基本統計量</a:t>
            </a:r>
            <a:endParaRPr kumimoji="1" lang="ja-JP" altLang="en-US" dirty="0"/>
          </a:p>
        </p:txBody>
      </p:sp>
      <p:sp>
        <p:nvSpPr>
          <p:cNvPr id="4" name="コンテンツ プレースホルダー 3"/>
          <p:cNvSpPr>
            <a:spLocks noGrp="1"/>
          </p:cNvSpPr>
          <p:nvPr>
            <p:ph idx="1"/>
          </p:nvPr>
        </p:nvSpPr>
        <p:spPr/>
        <p:txBody>
          <a:bodyPr/>
          <a:lstStyle/>
          <a:p>
            <a:r>
              <a:rPr kumimoji="1" lang="ja-JP" altLang="en-US" dirty="0" smtClean="0"/>
              <a:t>基本統計量</a:t>
            </a:r>
            <a:endParaRPr kumimoji="1" lang="en-US" altLang="ja-JP" dirty="0" smtClean="0"/>
          </a:p>
          <a:p>
            <a:pPr lvl="1"/>
            <a:r>
              <a:rPr lang="ja-JP" altLang="en-US" dirty="0" smtClean="0"/>
              <a:t>データセットがどのような基本統計量を持つかによってデータを知る</a:t>
            </a:r>
            <a:endParaRPr lang="en-US" altLang="ja-JP" dirty="0" smtClean="0"/>
          </a:p>
          <a:p>
            <a:pPr lvl="1"/>
            <a:r>
              <a:rPr kumimoji="1" lang="ja-JP" altLang="en-US" dirty="0" smtClean="0"/>
              <a:t>データの特性を表す値</a:t>
            </a:r>
            <a:endParaRPr kumimoji="1" lang="en-US" altLang="ja-JP" dirty="0" smtClean="0"/>
          </a:p>
          <a:p>
            <a:pPr lvl="1"/>
            <a:endParaRPr lang="en-US" altLang="ja-JP" dirty="0"/>
          </a:p>
          <a:p>
            <a:pPr lvl="1"/>
            <a:r>
              <a:rPr kumimoji="1" lang="ja-JP" altLang="en-US" dirty="0" smtClean="0"/>
              <a:t>例</a:t>
            </a:r>
            <a:r>
              <a:rPr kumimoji="1" lang="en-US" altLang="ja-JP" dirty="0" smtClean="0"/>
              <a:t>)</a:t>
            </a:r>
            <a:r>
              <a:rPr kumimoji="1" lang="ja-JP" altLang="en-US" dirty="0" smtClean="0"/>
              <a:t> 平均点</a:t>
            </a:r>
            <a:endParaRPr kumimoji="1" lang="en-US" altLang="ja-JP" dirty="0" smtClean="0"/>
          </a:p>
          <a:p>
            <a:pPr lvl="2"/>
            <a:r>
              <a:rPr lang="ja-JP" altLang="en-US" dirty="0" smtClean="0"/>
              <a:t>平均点が高い</a:t>
            </a:r>
            <a:r>
              <a:rPr lang="ja-JP" altLang="en-US" dirty="0" smtClean="0">
                <a:sym typeface="Wingdings"/>
              </a:rPr>
              <a:t>テスト簡単？</a:t>
            </a:r>
            <a:endParaRPr lang="en-US" altLang="ja-JP" dirty="0" smtClean="0">
              <a:sym typeface="Wingdings"/>
            </a:endParaRPr>
          </a:p>
          <a:p>
            <a:pPr lvl="2"/>
            <a:r>
              <a:rPr kumimoji="1" lang="ja-JP" altLang="en-US" dirty="0" smtClean="0">
                <a:sym typeface="Wingdings"/>
              </a:rPr>
              <a:t>平均点が低いテスト難しい？</a:t>
            </a:r>
            <a:endParaRPr kumimoji="1" lang="en-US" altLang="ja-JP" dirty="0" smtClean="0">
              <a:sym typeface="Wingdings"/>
            </a:endParaRPr>
          </a:p>
          <a:p>
            <a:pPr lvl="2"/>
            <a:r>
              <a:rPr kumimoji="1" lang="ja-JP" altLang="en-US" dirty="0" smtClean="0"/>
              <a:t>平均点より上か下か</a:t>
            </a:r>
            <a:endParaRPr kumimoji="1" lang="en-US" altLang="ja-JP" dirty="0" smtClean="0"/>
          </a:p>
        </p:txBody>
      </p:sp>
    </p:spTree>
    <p:extLst>
      <p:ext uri="{BB962C8B-B14F-4D97-AF65-F5344CB8AC3E}">
        <p14:creationId xmlns:p14="http://schemas.microsoft.com/office/powerpoint/2010/main" val="21352402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一般的な基本統計量</a:t>
            </a:r>
            <a:endParaRPr kumimoji="1" lang="ja-JP" altLang="en-US" dirty="0"/>
          </a:p>
        </p:txBody>
      </p:sp>
      <p:sp>
        <p:nvSpPr>
          <p:cNvPr id="3" name="コンテンツ プレースホルダー 2"/>
          <p:cNvSpPr>
            <a:spLocks noGrp="1"/>
          </p:cNvSpPr>
          <p:nvPr>
            <p:ph idx="1"/>
          </p:nvPr>
        </p:nvSpPr>
        <p:spPr/>
        <p:txBody>
          <a:bodyPr>
            <a:normAutofit fontScale="40000" lnSpcReduction="20000"/>
          </a:bodyPr>
          <a:lstStyle/>
          <a:p>
            <a:r>
              <a:rPr kumimoji="1" lang="ja-JP" altLang="en-US" dirty="0" smtClean="0"/>
              <a:t>平均値</a:t>
            </a:r>
            <a:endParaRPr kumimoji="1" lang="en-US" altLang="ja-JP" dirty="0" smtClean="0"/>
          </a:p>
          <a:p>
            <a:pPr lvl="1"/>
            <a:r>
              <a:rPr kumimoji="1" lang="ja-JP" altLang="en-US" dirty="0" smtClean="0"/>
              <a:t>データの平均の値</a:t>
            </a:r>
            <a:endParaRPr kumimoji="1" lang="en-US" altLang="ja-JP" dirty="0" smtClean="0"/>
          </a:p>
          <a:p>
            <a:pPr lvl="1"/>
            <a:r>
              <a:rPr lang="ja-JP" altLang="ja-JP" dirty="0" smtClean="0"/>
              <a:t>=</a:t>
            </a:r>
            <a:r>
              <a:rPr lang="en-US" altLang="ja-JP" dirty="0" smtClean="0"/>
              <a:t>average()</a:t>
            </a:r>
            <a:endParaRPr kumimoji="1" lang="en-US" altLang="ja-JP" dirty="0" smtClean="0"/>
          </a:p>
          <a:p>
            <a:r>
              <a:rPr lang="ja-JP" altLang="en-US" dirty="0" smtClean="0"/>
              <a:t>中央値</a:t>
            </a:r>
            <a:endParaRPr lang="en-US" altLang="ja-JP" dirty="0" smtClean="0"/>
          </a:p>
          <a:p>
            <a:pPr lvl="1"/>
            <a:r>
              <a:rPr kumimoji="1" lang="ja-JP" altLang="en-US" dirty="0" smtClean="0"/>
              <a:t>データ全体の中で真ん中である人の値</a:t>
            </a:r>
            <a:endParaRPr kumimoji="1" lang="en-US" altLang="ja-JP" dirty="0" smtClean="0"/>
          </a:p>
          <a:p>
            <a:pPr lvl="1"/>
            <a:r>
              <a:rPr lang="ja-JP" altLang="en-US" dirty="0" smtClean="0"/>
              <a:t>データの偏りが大きく平均値では傾向が掴めない時に用いる</a:t>
            </a:r>
            <a:endParaRPr lang="en-US" altLang="ja-JP" dirty="0" smtClean="0"/>
          </a:p>
          <a:p>
            <a:pPr lvl="1"/>
            <a:r>
              <a:rPr lang="ja-JP" altLang="en-US" dirty="0" smtClean="0"/>
              <a:t>テストで言えば真ん中の順位の人の点を指す</a:t>
            </a:r>
            <a:endParaRPr lang="en-US" altLang="ja-JP" dirty="0" smtClean="0"/>
          </a:p>
          <a:p>
            <a:pPr lvl="1"/>
            <a:r>
              <a:rPr kumimoji="1" lang="en-US" altLang="ja-JP" dirty="0" smtClean="0"/>
              <a:t>=median()</a:t>
            </a:r>
          </a:p>
          <a:p>
            <a:r>
              <a:rPr lang="ja-JP" altLang="en-US" dirty="0" smtClean="0"/>
              <a:t>最大値</a:t>
            </a:r>
            <a:endParaRPr lang="en-US" altLang="ja-JP" dirty="0" smtClean="0"/>
          </a:p>
          <a:p>
            <a:pPr lvl="1"/>
            <a:r>
              <a:rPr lang="ja-JP" altLang="en-US" dirty="0" smtClean="0"/>
              <a:t>データ全体の中で最も高い値</a:t>
            </a:r>
            <a:endParaRPr lang="en-US" altLang="ja-JP" dirty="0" smtClean="0"/>
          </a:p>
          <a:p>
            <a:pPr lvl="1"/>
            <a:r>
              <a:rPr lang="ja-JP" altLang="en-US" dirty="0" smtClean="0"/>
              <a:t>テストで言えば最高点</a:t>
            </a:r>
            <a:endParaRPr lang="en-US" altLang="ja-JP" dirty="0" smtClean="0"/>
          </a:p>
          <a:p>
            <a:pPr lvl="1"/>
            <a:r>
              <a:rPr lang="en-US" altLang="ja-JP" dirty="0" smtClean="0"/>
              <a:t>=max()</a:t>
            </a:r>
          </a:p>
          <a:p>
            <a:r>
              <a:rPr kumimoji="1" lang="ja-JP" altLang="en-US" dirty="0" smtClean="0"/>
              <a:t>最小値</a:t>
            </a:r>
            <a:endParaRPr kumimoji="1" lang="en-US" altLang="ja-JP" dirty="0" smtClean="0"/>
          </a:p>
          <a:p>
            <a:pPr lvl="1"/>
            <a:r>
              <a:rPr lang="ja-JP" altLang="en-US" dirty="0" smtClean="0"/>
              <a:t>データ全体の中で最も低い値</a:t>
            </a:r>
            <a:endParaRPr lang="en-US" altLang="ja-JP" dirty="0" smtClean="0"/>
          </a:p>
          <a:p>
            <a:pPr lvl="1"/>
            <a:r>
              <a:rPr kumimoji="1" lang="ja-JP" altLang="en-US" dirty="0" smtClean="0"/>
              <a:t>テストで言えば最低点</a:t>
            </a:r>
            <a:endParaRPr kumimoji="1" lang="en-US" altLang="ja-JP" dirty="0" smtClean="0"/>
          </a:p>
          <a:p>
            <a:pPr lvl="1"/>
            <a:r>
              <a:rPr lang="en-US" altLang="ja-JP" dirty="0" smtClean="0"/>
              <a:t>=min()</a:t>
            </a:r>
            <a:endParaRPr kumimoji="1" lang="en-US" altLang="ja-JP" dirty="0" smtClean="0"/>
          </a:p>
          <a:p>
            <a:r>
              <a:rPr lang="ja-JP" altLang="en-US" dirty="0" smtClean="0"/>
              <a:t>最頻値</a:t>
            </a:r>
            <a:endParaRPr lang="en-US" altLang="ja-JP" dirty="0" smtClean="0"/>
          </a:p>
          <a:p>
            <a:pPr lvl="1"/>
            <a:r>
              <a:rPr lang="ja-JP" altLang="en-US" dirty="0" smtClean="0"/>
              <a:t>最も頻度が高い値</a:t>
            </a:r>
            <a:endParaRPr lang="en-US" altLang="ja-JP" dirty="0" smtClean="0"/>
          </a:p>
          <a:p>
            <a:pPr lvl="1"/>
            <a:r>
              <a:rPr lang="ja-JP" altLang="en-US" dirty="0" smtClean="0"/>
              <a:t>データがどこに集中しているかを知るために用いる</a:t>
            </a:r>
            <a:endParaRPr lang="en-US" altLang="ja-JP" dirty="0" smtClean="0"/>
          </a:p>
          <a:p>
            <a:pPr lvl="1"/>
            <a:r>
              <a:rPr lang="en-US" altLang="ja-JP" dirty="0" smtClean="0"/>
              <a:t>=mode()</a:t>
            </a:r>
          </a:p>
          <a:p>
            <a:r>
              <a:rPr lang="ja-JP" altLang="en-US" dirty="0" smtClean="0"/>
              <a:t>標準偏差</a:t>
            </a:r>
            <a:endParaRPr lang="en-US" altLang="ja-JP" dirty="0" smtClean="0"/>
          </a:p>
          <a:p>
            <a:pPr lvl="1"/>
            <a:r>
              <a:rPr kumimoji="1" lang="ja-JP" altLang="en-US" dirty="0" smtClean="0"/>
              <a:t>データのばらつきを示す数字</a:t>
            </a:r>
            <a:endParaRPr kumimoji="1" lang="en-US" altLang="ja-JP" dirty="0" smtClean="0"/>
          </a:p>
          <a:p>
            <a:pPr lvl="1"/>
            <a:r>
              <a:rPr lang="ja-JP" altLang="en-US" dirty="0" smtClean="0"/>
              <a:t>この値が大きいほどばらついている</a:t>
            </a:r>
            <a:endParaRPr lang="en-US" altLang="ja-JP" dirty="0" smtClean="0"/>
          </a:p>
          <a:p>
            <a:pPr lvl="2"/>
            <a:r>
              <a:rPr kumimoji="1" lang="ja-JP" altLang="en-US" dirty="0" smtClean="0"/>
              <a:t>同じ平均値でも標準偏差が高ければ、値の開きが大きい</a:t>
            </a:r>
            <a:endParaRPr kumimoji="1" lang="en-US" altLang="ja-JP" dirty="0" smtClean="0"/>
          </a:p>
          <a:p>
            <a:pPr lvl="1"/>
            <a:r>
              <a:rPr kumimoji="1" lang="en-US" altLang="ja-JP" dirty="0" smtClean="0"/>
              <a:t>=STDEV()</a:t>
            </a:r>
            <a:endParaRPr kumimoji="1" lang="ja-JP" altLang="en-US" dirty="0"/>
          </a:p>
        </p:txBody>
      </p:sp>
    </p:spTree>
    <p:extLst>
      <p:ext uri="{BB962C8B-B14F-4D97-AF65-F5344CB8AC3E}">
        <p14:creationId xmlns:p14="http://schemas.microsoft.com/office/powerpoint/2010/main" val="13335516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概要</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これまで勘やコツにたよっていた事象の解明を、統計や</a:t>
            </a:r>
            <a:r>
              <a:rPr lang="en-US" altLang="ja-JP" dirty="0"/>
              <a:t>AI </a:t>
            </a:r>
            <a:r>
              <a:rPr lang="ja-JP" altLang="en-US" dirty="0"/>
              <a:t>を活かして意思決定できるようにするのがデータサイエンスです</a:t>
            </a:r>
            <a:r>
              <a:rPr lang="ja-JP" altLang="en-US" dirty="0" smtClean="0"/>
              <a:t>。</a:t>
            </a:r>
            <a:endParaRPr lang="en-US" altLang="ja-JP" dirty="0" smtClean="0"/>
          </a:p>
          <a:p>
            <a:r>
              <a:rPr lang="ja-JP" altLang="en-US" dirty="0" smtClean="0"/>
              <a:t>ビジネス</a:t>
            </a:r>
            <a:r>
              <a:rPr lang="ja-JP" altLang="en-US" dirty="0"/>
              <a:t>・スピードが早くなったいま、ビジネスを戦略的に動かすためには、そんなデータセントリック（実データを収集、解析し</a:t>
            </a:r>
            <a:r>
              <a:rPr lang="ja-JP" altLang="en-US" dirty="0" smtClean="0"/>
              <a:t>、それ</a:t>
            </a:r>
            <a:r>
              <a:rPr lang="ja-JP" altLang="en-US" dirty="0"/>
              <a:t>を活用することにより、何が起きているのかを解明すること）な意思決定を行う能力が強く求められています</a:t>
            </a:r>
            <a:r>
              <a:rPr lang="ja-JP" altLang="en-US" dirty="0" smtClean="0"/>
              <a:t>。</a:t>
            </a:r>
            <a:endParaRPr lang="en-US" altLang="ja-JP" dirty="0" smtClean="0"/>
          </a:p>
          <a:p>
            <a:r>
              <a:rPr lang="ja-JP" altLang="en-US" dirty="0" smtClean="0"/>
              <a:t>本講</a:t>
            </a:r>
            <a:r>
              <a:rPr lang="ja-JP" altLang="en-US" dirty="0"/>
              <a:t>では、</a:t>
            </a:r>
            <a:r>
              <a:rPr lang="ja-JP" altLang="en-US" dirty="0" smtClean="0"/>
              <a:t>ビジネス</a:t>
            </a:r>
            <a:r>
              <a:rPr lang="ja-JP" altLang="en-US" dirty="0"/>
              <a:t>におけるデータサイエンスとは何か、どのようにデータを使いこなせば良いかを演習を交えながら学びます。</a:t>
            </a:r>
            <a:endParaRPr kumimoji="1" lang="ja-JP" altLang="en-US" dirty="0"/>
          </a:p>
        </p:txBody>
      </p:sp>
    </p:spTree>
    <p:extLst>
      <p:ext uri="{BB962C8B-B14F-4D97-AF65-F5344CB8AC3E}">
        <p14:creationId xmlns:p14="http://schemas.microsoft.com/office/powerpoint/2010/main" val="2558204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テストの点数集計結果を作ろう</a:t>
            </a:r>
            <a:endParaRPr kumimoji="1" lang="ja-JP" altLang="en-US" dirty="0"/>
          </a:p>
        </p:txBody>
      </p:sp>
      <p:pic>
        <p:nvPicPr>
          <p:cNvPr id="5" name="コンテンツ プレースホルダー 4"/>
          <p:cNvPicPr>
            <a:picLocks noGrp="1" noChangeAspect="1"/>
          </p:cNvPicPr>
          <p:nvPr>
            <p:ph idx="1"/>
          </p:nvPr>
        </p:nvPicPr>
        <p:blipFill>
          <a:blip r:embed="rId2"/>
          <a:srcRect l="-16961" r="-16961"/>
          <a:stretch>
            <a:fillRect/>
          </a:stretch>
        </p:blipFill>
        <p:spPr>
          <a:xfrm>
            <a:off x="1484380" y="1600201"/>
            <a:ext cx="8229600" cy="4525963"/>
          </a:xfrm>
        </p:spPr>
      </p:pic>
      <p:sp>
        <p:nvSpPr>
          <p:cNvPr id="6" name="左中かっこ 5"/>
          <p:cNvSpPr/>
          <p:nvPr/>
        </p:nvSpPr>
        <p:spPr>
          <a:xfrm>
            <a:off x="2110360" y="2166178"/>
            <a:ext cx="317484" cy="380948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467947" y="3558710"/>
            <a:ext cx="2053289" cy="1200329"/>
          </a:xfrm>
          <a:prstGeom prst="rect">
            <a:avLst/>
          </a:prstGeom>
          <a:noFill/>
        </p:spPr>
        <p:txBody>
          <a:bodyPr wrap="square" rtlCol="0">
            <a:spAutoFit/>
          </a:bodyPr>
          <a:lstStyle/>
          <a:p>
            <a:r>
              <a:rPr lang="ja-JP" altLang="en-US" dirty="0" smtClean="0"/>
              <a:t>学生</a:t>
            </a:r>
            <a:r>
              <a:rPr lang="en-US" altLang="ja-JP" dirty="0" smtClean="0"/>
              <a:t>20</a:t>
            </a:r>
            <a:r>
              <a:rPr lang="ja-JP" altLang="en-US" dirty="0" smtClean="0"/>
              <a:t>人の英語、数学、国語</a:t>
            </a:r>
            <a:r>
              <a:rPr lang="en-US" altLang="ja-JP" dirty="0" smtClean="0"/>
              <a:t/>
            </a:r>
            <a:br>
              <a:rPr lang="en-US" altLang="ja-JP" dirty="0" smtClean="0"/>
            </a:br>
            <a:r>
              <a:rPr lang="ja-JP" altLang="en-US" dirty="0" smtClean="0"/>
              <a:t>のテスト結果</a:t>
            </a:r>
            <a:r>
              <a:rPr lang="en-US" altLang="ja-JP" dirty="0" smtClean="0"/>
              <a:t/>
            </a:r>
            <a:br>
              <a:rPr lang="en-US" altLang="ja-JP" dirty="0" smtClean="0"/>
            </a:br>
            <a:r>
              <a:rPr lang="en-US" altLang="ja-JP" dirty="0" smtClean="0"/>
              <a:t>(</a:t>
            </a:r>
            <a:r>
              <a:rPr lang="ja-JP" altLang="en-US" dirty="0" smtClean="0"/>
              <a:t>各</a:t>
            </a:r>
            <a:r>
              <a:rPr lang="en-US" altLang="ja-JP" dirty="0" smtClean="0"/>
              <a:t>100</a:t>
            </a:r>
            <a:r>
              <a:rPr lang="ja-JP" altLang="en-US" dirty="0" smtClean="0"/>
              <a:t>点満点</a:t>
            </a:r>
            <a:r>
              <a:rPr lang="en-US" altLang="ja-JP" dirty="0" smtClean="0"/>
              <a:t>)</a:t>
            </a:r>
            <a:endParaRPr kumimoji="1" lang="ja-JP" altLang="en-US" dirty="0"/>
          </a:p>
        </p:txBody>
      </p:sp>
    </p:spTree>
    <p:extLst>
      <p:ext uri="{BB962C8B-B14F-4D97-AF65-F5344CB8AC3E}">
        <p14:creationId xmlns:p14="http://schemas.microsoft.com/office/powerpoint/2010/main" val="20037926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各学生の合計点導出</a:t>
            </a:r>
            <a:endParaRPr kumimoji="1" lang="ja-JP" altLang="en-US" dirty="0"/>
          </a:p>
        </p:txBody>
      </p:sp>
      <p:pic>
        <p:nvPicPr>
          <p:cNvPr id="6" name="コンテンツ プレースホルダー 5"/>
          <p:cNvPicPr>
            <a:picLocks noGrp="1" noChangeAspect="1"/>
          </p:cNvPicPr>
          <p:nvPr>
            <p:ph idx="1"/>
          </p:nvPr>
        </p:nvPicPr>
        <p:blipFill>
          <a:blip r:embed="rId2"/>
          <a:srcRect l="-30760" r="-30760"/>
          <a:stretch>
            <a:fillRect/>
          </a:stretch>
        </p:blipFill>
        <p:spPr/>
      </p:pic>
      <p:cxnSp>
        <p:nvCxnSpPr>
          <p:cNvPr id="8" name="直線矢印コネクタ 7"/>
          <p:cNvCxnSpPr/>
          <p:nvPr/>
        </p:nvCxnSpPr>
        <p:spPr>
          <a:xfrm flipH="1" flipV="1">
            <a:off x="5920141" y="2296893"/>
            <a:ext cx="597615" cy="5602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テキスト ボックス 9"/>
          <p:cNvSpPr txBox="1"/>
          <p:nvPr/>
        </p:nvSpPr>
        <p:spPr>
          <a:xfrm>
            <a:off x="5285174" y="2857111"/>
            <a:ext cx="3247817" cy="923330"/>
          </a:xfrm>
          <a:prstGeom prst="rect">
            <a:avLst/>
          </a:prstGeom>
          <a:noFill/>
        </p:spPr>
        <p:txBody>
          <a:bodyPr wrap="none" rtlCol="0">
            <a:spAutoFit/>
          </a:bodyPr>
          <a:lstStyle/>
          <a:p>
            <a:r>
              <a:rPr kumimoji="1" lang="en-US" altLang="ja-JP" dirty="0" smtClean="0"/>
              <a:t>=sum(B2:D2)</a:t>
            </a:r>
          </a:p>
          <a:p>
            <a:r>
              <a:rPr kumimoji="1" lang="ja-JP" altLang="en-US" dirty="0" smtClean="0"/>
              <a:t>合計を求める関数「</a:t>
            </a:r>
            <a:r>
              <a:rPr kumimoji="1" lang="en-US" altLang="ja-JP" dirty="0" smtClean="0"/>
              <a:t>sum</a:t>
            </a:r>
            <a:r>
              <a:rPr kumimoji="1" lang="ja-JP" altLang="en-US" dirty="0" smtClean="0"/>
              <a:t>」を利用</a:t>
            </a:r>
            <a:endParaRPr kumimoji="1" lang="en-US" altLang="ja-JP" dirty="0" smtClean="0"/>
          </a:p>
          <a:p>
            <a:r>
              <a:rPr lang="en-US" altLang="ja-JP" dirty="0" smtClean="0"/>
              <a:t>B2</a:t>
            </a:r>
            <a:r>
              <a:rPr lang="ja-JP" altLang="en-US" dirty="0" smtClean="0"/>
              <a:t>から</a:t>
            </a:r>
            <a:r>
              <a:rPr lang="en-US" altLang="ja-JP" dirty="0" smtClean="0"/>
              <a:t>D2</a:t>
            </a:r>
            <a:r>
              <a:rPr lang="ja-JP" altLang="en-US" dirty="0" smtClean="0"/>
              <a:t>を「</a:t>
            </a:r>
            <a:r>
              <a:rPr lang="en-US" altLang="ja-JP" dirty="0" smtClean="0"/>
              <a:t>B2:D2</a:t>
            </a:r>
            <a:r>
              <a:rPr lang="ja-JP" altLang="en-US" dirty="0" smtClean="0"/>
              <a:t>」と表現</a:t>
            </a:r>
            <a:endParaRPr kumimoji="1" lang="ja-JP" altLang="en-US" dirty="0"/>
          </a:p>
        </p:txBody>
      </p:sp>
    </p:spTree>
    <p:extLst>
      <p:ext uri="{BB962C8B-B14F-4D97-AF65-F5344CB8AC3E}">
        <p14:creationId xmlns:p14="http://schemas.microsoft.com/office/powerpoint/2010/main" val="31624119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2369" y="546846"/>
            <a:ext cx="8159262" cy="430212"/>
          </a:xfrm>
        </p:spPr>
        <p:txBody>
          <a:bodyPr>
            <a:noAutofit/>
          </a:bodyPr>
          <a:lstStyle/>
          <a:p>
            <a:r>
              <a:rPr lang="ja-JP" altLang="en-US" sz="3600" dirty="0" smtClean="0"/>
              <a:t>各単元、合計点の基本統計量を</a:t>
            </a:r>
            <a:r>
              <a:rPr lang="en-US" altLang="ja-JP" sz="3600" dirty="0" smtClean="0"/>
              <a:t/>
            </a:r>
            <a:br>
              <a:rPr lang="en-US" altLang="ja-JP" sz="3600" dirty="0" smtClean="0"/>
            </a:br>
            <a:r>
              <a:rPr lang="ja-JP" altLang="en-US" sz="3600" dirty="0" smtClean="0"/>
              <a:t>求める</a:t>
            </a:r>
            <a:endParaRPr kumimoji="1" lang="ja-JP" altLang="en-US" sz="3600" dirty="0"/>
          </a:p>
        </p:txBody>
      </p:sp>
      <p:pic>
        <p:nvPicPr>
          <p:cNvPr id="4" name="コンテンツ プレースホルダー 3"/>
          <p:cNvPicPr>
            <a:picLocks noGrp="1" noChangeAspect="1"/>
          </p:cNvPicPr>
          <p:nvPr>
            <p:ph idx="1"/>
          </p:nvPr>
        </p:nvPicPr>
        <p:blipFill>
          <a:blip r:embed="rId2"/>
          <a:srcRect t="-3848" b="-3848"/>
          <a:stretch>
            <a:fillRect/>
          </a:stretch>
        </p:blipFill>
        <p:spPr/>
      </p:pic>
      <p:cxnSp>
        <p:nvCxnSpPr>
          <p:cNvPr id="6" name="直線矢印コネクタ 5"/>
          <p:cNvCxnSpPr/>
          <p:nvPr/>
        </p:nvCxnSpPr>
        <p:spPr>
          <a:xfrm flipV="1">
            <a:off x="4519475" y="2371591"/>
            <a:ext cx="1101856" cy="14112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3828483" y="3782795"/>
            <a:ext cx="1662935" cy="584776"/>
          </a:xfrm>
          <a:prstGeom prst="rect">
            <a:avLst/>
          </a:prstGeom>
          <a:noFill/>
        </p:spPr>
        <p:txBody>
          <a:bodyPr wrap="none" rtlCol="0">
            <a:spAutoFit/>
          </a:bodyPr>
          <a:lstStyle/>
          <a:p>
            <a:r>
              <a:rPr kumimoji="1" lang="ja-JP" altLang="en-US" sz="1600" dirty="0" smtClean="0"/>
              <a:t>英語の平均点</a:t>
            </a:r>
            <a:endParaRPr kumimoji="1" lang="en-US" altLang="ja-JP" sz="1600" dirty="0" smtClean="0"/>
          </a:p>
          <a:p>
            <a:r>
              <a:rPr lang="en-US" altLang="ja-JP" sz="1600" dirty="0" smtClean="0"/>
              <a:t>=average(B2:B21)</a:t>
            </a:r>
            <a:endParaRPr kumimoji="1" lang="ja-JP" altLang="en-US" sz="1600" dirty="0"/>
          </a:p>
        </p:txBody>
      </p:sp>
      <p:cxnSp>
        <p:nvCxnSpPr>
          <p:cNvPr id="11" name="直線矢印コネクタ 10"/>
          <p:cNvCxnSpPr/>
          <p:nvPr/>
        </p:nvCxnSpPr>
        <p:spPr>
          <a:xfrm flipV="1">
            <a:off x="5826765" y="2577005"/>
            <a:ext cx="336161" cy="10457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5434581" y="3490407"/>
            <a:ext cx="1628371" cy="584776"/>
          </a:xfrm>
          <a:prstGeom prst="rect">
            <a:avLst/>
          </a:prstGeom>
          <a:noFill/>
        </p:spPr>
        <p:txBody>
          <a:bodyPr wrap="none" rtlCol="0">
            <a:spAutoFit/>
          </a:bodyPr>
          <a:lstStyle/>
          <a:p>
            <a:r>
              <a:rPr kumimoji="1" lang="ja-JP" altLang="en-US" sz="1600" dirty="0" smtClean="0"/>
              <a:t>英語の中央得点</a:t>
            </a:r>
            <a:endParaRPr kumimoji="1" lang="en-US" altLang="ja-JP" sz="1600" dirty="0" smtClean="0"/>
          </a:p>
          <a:p>
            <a:r>
              <a:rPr lang="en-US" altLang="ja-JP" sz="1600" dirty="0" smtClean="0"/>
              <a:t>=median(B2:B21)</a:t>
            </a:r>
            <a:endParaRPr kumimoji="1" lang="ja-JP" altLang="en-US" sz="1600" dirty="0"/>
          </a:p>
        </p:txBody>
      </p:sp>
      <p:cxnSp>
        <p:nvCxnSpPr>
          <p:cNvPr id="15" name="直線矢印コネクタ 14"/>
          <p:cNvCxnSpPr>
            <a:stCxn id="17" idx="0"/>
          </p:cNvCxnSpPr>
          <p:nvPr/>
        </p:nvCxnSpPr>
        <p:spPr>
          <a:xfrm flipV="1">
            <a:off x="5247648" y="2793083"/>
            <a:ext cx="1403836" cy="16360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4539762" y="4429127"/>
            <a:ext cx="1415772" cy="584776"/>
          </a:xfrm>
          <a:prstGeom prst="rect">
            <a:avLst/>
          </a:prstGeom>
          <a:noFill/>
        </p:spPr>
        <p:txBody>
          <a:bodyPr wrap="none" rtlCol="0">
            <a:spAutoFit/>
          </a:bodyPr>
          <a:lstStyle/>
          <a:p>
            <a:r>
              <a:rPr lang="ja-JP" altLang="en-US" sz="1600" dirty="0" smtClean="0"/>
              <a:t>数学</a:t>
            </a:r>
            <a:r>
              <a:rPr kumimoji="1" lang="ja-JP" altLang="en-US" sz="1600" dirty="0" smtClean="0"/>
              <a:t>の最高点</a:t>
            </a:r>
            <a:endParaRPr kumimoji="1" lang="en-US" altLang="ja-JP" sz="1600" dirty="0" smtClean="0"/>
          </a:p>
          <a:p>
            <a:r>
              <a:rPr lang="en-US" altLang="ja-JP" sz="1600" dirty="0" smtClean="0"/>
              <a:t>=max(</a:t>
            </a:r>
            <a:r>
              <a:rPr lang="en-US" altLang="ja-JP" sz="1600" dirty="0"/>
              <a:t>C</a:t>
            </a:r>
            <a:r>
              <a:rPr lang="en-US" altLang="ja-JP" sz="1600" dirty="0" smtClean="0"/>
              <a:t>2:C21)</a:t>
            </a:r>
            <a:endParaRPr kumimoji="1" lang="ja-JP" altLang="en-US" sz="1600" dirty="0"/>
          </a:p>
        </p:txBody>
      </p:sp>
      <p:cxnSp>
        <p:nvCxnSpPr>
          <p:cNvPr id="19" name="直線矢印コネクタ 18"/>
          <p:cNvCxnSpPr/>
          <p:nvPr/>
        </p:nvCxnSpPr>
        <p:spPr>
          <a:xfrm flipV="1">
            <a:off x="6443056" y="2945481"/>
            <a:ext cx="369939" cy="163604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a:off x="6001412" y="4575148"/>
            <a:ext cx="1415772" cy="584776"/>
          </a:xfrm>
          <a:prstGeom prst="rect">
            <a:avLst/>
          </a:prstGeom>
          <a:noFill/>
        </p:spPr>
        <p:txBody>
          <a:bodyPr wrap="none" rtlCol="0">
            <a:spAutoFit/>
          </a:bodyPr>
          <a:lstStyle/>
          <a:p>
            <a:r>
              <a:rPr lang="ja-JP" altLang="en-US" sz="1600" dirty="0" smtClean="0"/>
              <a:t>数学</a:t>
            </a:r>
            <a:r>
              <a:rPr kumimoji="1" lang="ja-JP" altLang="en-US" sz="1600" dirty="0" smtClean="0"/>
              <a:t>の最低点</a:t>
            </a:r>
            <a:endParaRPr kumimoji="1" lang="en-US" altLang="ja-JP" sz="1600" dirty="0" smtClean="0"/>
          </a:p>
          <a:p>
            <a:r>
              <a:rPr lang="en-US" altLang="ja-JP" sz="1600" dirty="0" smtClean="0"/>
              <a:t>=min(</a:t>
            </a:r>
            <a:r>
              <a:rPr lang="en-US" altLang="ja-JP" sz="1600" dirty="0"/>
              <a:t>C</a:t>
            </a:r>
            <a:r>
              <a:rPr lang="en-US" altLang="ja-JP" sz="1600" dirty="0" smtClean="0"/>
              <a:t>2:C21)</a:t>
            </a:r>
            <a:endParaRPr kumimoji="1" lang="ja-JP" altLang="en-US" sz="1600" dirty="0"/>
          </a:p>
        </p:txBody>
      </p:sp>
      <p:cxnSp>
        <p:nvCxnSpPr>
          <p:cNvPr id="22" name="直線矢印コネクタ 21"/>
          <p:cNvCxnSpPr/>
          <p:nvPr/>
        </p:nvCxnSpPr>
        <p:spPr>
          <a:xfrm flipV="1">
            <a:off x="7301394" y="3120821"/>
            <a:ext cx="250742" cy="9543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テキスト ボックス 23"/>
          <p:cNvSpPr txBox="1"/>
          <p:nvPr/>
        </p:nvSpPr>
        <p:spPr>
          <a:xfrm>
            <a:off x="6443053" y="3996751"/>
            <a:ext cx="1512654" cy="584776"/>
          </a:xfrm>
          <a:prstGeom prst="rect">
            <a:avLst/>
          </a:prstGeom>
          <a:noFill/>
        </p:spPr>
        <p:txBody>
          <a:bodyPr wrap="none" rtlCol="0">
            <a:spAutoFit/>
          </a:bodyPr>
          <a:lstStyle/>
          <a:p>
            <a:r>
              <a:rPr lang="ja-JP" altLang="en-US" sz="1600" dirty="0" smtClean="0"/>
              <a:t>国語</a:t>
            </a:r>
            <a:r>
              <a:rPr kumimoji="1" lang="ja-JP" altLang="en-US" sz="1600" dirty="0" smtClean="0"/>
              <a:t>の</a:t>
            </a:r>
            <a:r>
              <a:rPr lang="ja-JP" altLang="en-US" sz="1600" dirty="0" smtClean="0"/>
              <a:t>最頻</a:t>
            </a:r>
            <a:r>
              <a:rPr kumimoji="1" lang="ja-JP" altLang="en-US" sz="1600" dirty="0" smtClean="0"/>
              <a:t>点</a:t>
            </a:r>
            <a:endParaRPr kumimoji="1" lang="en-US" altLang="ja-JP" sz="1600" dirty="0" smtClean="0"/>
          </a:p>
          <a:p>
            <a:r>
              <a:rPr lang="en-US" altLang="ja-JP" sz="1600" dirty="0" smtClean="0"/>
              <a:t>=mode(D2:D21)</a:t>
            </a:r>
            <a:endParaRPr kumimoji="1" lang="ja-JP" altLang="en-US" sz="1600" dirty="0"/>
          </a:p>
        </p:txBody>
      </p:sp>
      <p:cxnSp>
        <p:nvCxnSpPr>
          <p:cNvPr id="25" name="直線矢印コネクタ 24"/>
          <p:cNvCxnSpPr/>
          <p:nvPr/>
        </p:nvCxnSpPr>
        <p:spPr>
          <a:xfrm flipV="1">
            <a:off x="7956837" y="3273221"/>
            <a:ext cx="250742" cy="3495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7" name="テキスト ボックス 26"/>
          <p:cNvSpPr txBox="1"/>
          <p:nvPr/>
        </p:nvSpPr>
        <p:spPr>
          <a:xfrm>
            <a:off x="7421408" y="3524603"/>
            <a:ext cx="1826141" cy="584776"/>
          </a:xfrm>
          <a:prstGeom prst="rect">
            <a:avLst/>
          </a:prstGeom>
          <a:noFill/>
        </p:spPr>
        <p:txBody>
          <a:bodyPr wrap="none" rtlCol="0">
            <a:spAutoFit/>
          </a:bodyPr>
          <a:lstStyle/>
          <a:p>
            <a:r>
              <a:rPr lang="ja-JP" altLang="en-US" sz="1600" dirty="0" smtClean="0"/>
              <a:t>合計点</a:t>
            </a:r>
            <a:r>
              <a:rPr kumimoji="1" lang="ja-JP" altLang="en-US" sz="1600" dirty="0" smtClean="0"/>
              <a:t>の標準偏差</a:t>
            </a:r>
            <a:endParaRPr kumimoji="1" lang="en-US" altLang="ja-JP" sz="1600" dirty="0" smtClean="0"/>
          </a:p>
          <a:p>
            <a:r>
              <a:rPr lang="en-US" altLang="ja-JP" sz="1600" dirty="0" smtClean="0"/>
              <a:t>=</a:t>
            </a:r>
            <a:r>
              <a:rPr lang="en-US" altLang="ja-JP" sz="1600" dirty="0" err="1" smtClean="0"/>
              <a:t>stdev</a:t>
            </a:r>
            <a:r>
              <a:rPr lang="en-US" altLang="ja-JP" sz="1600" dirty="0" smtClean="0"/>
              <a:t>(E2:E21)</a:t>
            </a:r>
            <a:endParaRPr kumimoji="1" lang="ja-JP" altLang="en-US" sz="1600" dirty="0"/>
          </a:p>
        </p:txBody>
      </p:sp>
    </p:spTree>
    <p:extLst>
      <p:ext uri="{BB962C8B-B14F-4D97-AF65-F5344CB8AC3E}">
        <p14:creationId xmlns:p14="http://schemas.microsoft.com/office/powerpoint/2010/main" val="17569560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合計点で棒グラフを作る</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389064832"/>
              </p:ext>
            </p:extLst>
          </p:nvPr>
        </p:nvGraphicFramePr>
        <p:xfrm>
          <a:off x="457200" y="2371591"/>
          <a:ext cx="8229600" cy="3754575"/>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589473" y="1398964"/>
            <a:ext cx="7851729" cy="1200328"/>
          </a:xfrm>
          <a:prstGeom prst="rect">
            <a:avLst/>
          </a:prstGeom>
          <a:noFill/>
        </p:spPr>
        <p:txBody>
          <a:bodyPr wrap="none" rtlCol="0">
            <a:spAutoFit/>
          </a:bodyPr>
          <a:lstStyle/>
          <a:p>
            <a:r>
              <a:rPr kumimoji="1" lang="ja-JP" altLang="en-US" sz="2400" dirty="0" smtClean="0"/>
              <a:t>棒グラフ：</a:t>
            </a:r>
            <a:endParaRPr kumimoji="1" lang="en-US" altLang="ja-JP" sz="2400" dirty="0" smtClean="0"/>
          </a:p>
          <a:p>
            <a:r>
              <a:rPr kumimoji="1" lang="ja-JP" altLang="en-US" sz="2400" dirty="0" smtClean="0"/>
              <a:t>長さと言うメタフアで数値の大小を表現</a:t>
            </a:r>
            <a:endParaRPr kumimoji="1" lang="en-US" altLang="ja-JP" sz="2400" dirty="0" smtClean="0"/>
          </a:p>
          <a:p>
            <a:r>
              <a:rPr lang="ja-JP" altLang="en-US" sz="2400" dirty="0" smtClean="0"/>
              <a:t>複数の項目</a:t>
            </a:r>
            <a:r>
              <a:rPr lang="en-US" altLang="ja-JP" sz="2400" dirty="0" smtClean="0"/>
              <a:t>(</a:t>
            </a:r>
            <a:r>
              <a:rPr lang="ja-JP" altLang="en-US" sz="2400" dirty="0" smtClean="0"/>
              <a:t>この場合は学生</a:t>
            </a:r>
            <a:r>
              <a:rPr lang="en-US" altLang="ja-JP" sz="2400" dirty="0" smtClean="0"/>
              <a:t>)</a:t>
            </a:r>
            <a:r>
              <a:rPr lang="ja-JP" altLang="en-US" sz="2400" dirty="0" smtClean="0"/>
              <a:t>を相対的に比較するのに良い</a:t>
            </a:r>
            <a:endParaRPr kumimoji="1" lang="ja-JP" altLang="en-US" sz="2400" dirty="0"/>
          </a:p>
        </p:txBody>
      </p:sp>
    </p:spTree>
    <p:extLst>
      <p:ext uri="{BB962C8B-B14F-4D97-AF65-F5344CB8AC3E}">
        <p14:creationId xmlns:p14="http://schemas.microsoft.com/office/powerpoint/2010/main" val="38030639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課題図書</a:t>
            </a:r>
            <a:endParaRPr kumimoji="1" lang="ja-JP" altLang="en-US" dirty="0"/>
          </a:p>
        </p:txBody>
      </p:sp>
      <p:sp>
        <p:nvSpPr>
          <p:cNvPr id="5" name="コンテンツ プレースホルダー 4"/>
          <p:cNvSpPr>
            <a:spLocks noGrp="1"/>
          </p:cNvSpPr>
          <p:nvPr>
            <p:ph sz="half" idx="1"/>
          </p:nvPr>
        </p:nvSpPr>
        <p:spPr/>
        <p:txBody>
          <a:bodyPr>
            <a:normAutofit/>
          </a:bodyPr>
          <a:lstStyle/>
          <a:p>
            <a:r>
              <a:rPr lang="ja-JP" altLang="ja-JP" sz="2400" dirty="0" smtClean="0">
                <a:latin typeface="Meiryo" panose="020B0604030504040204" pitchFamily="34" charset="-128"/>
                <a:ea typeface="Meiryo" panose="020B0604030504040204" pitchFamily="34" charset="-128"/>
              </a:rPr>
              <a:t>シンギュラリティは怖くない</a:t>
            </a:r>
          </a:p>
          <a:p>
            <a:r>
              <a:rPr lang="ja-JP" altLang="ja-JP" sz="1800" dirty="0" smtClean="0">
                <a:latin typeface="Meiryo" panose="020B0604030504040204" pitchFamily="34" charset="-128"/>
                <a:ea typeface="Meiryo" panose="020B0604030504040204" pitchFamily="34" charset="-128"/>
              </a:rPr>
              <a:t>ちょっと落ちついて人工知能について考えよう</a:t>
            </a:r>
            <a:endParaRPr lang="en-US" altLang="ja-JP" sz="1800" dirty="0" smtClean="0">
              <a:latin typeface="Meiryo" panose="020B0604030504040204" pitchFamily="34" charset="-128"/>
              <a:ea typeface="Meiryo" panose="020B0604030504040204" pitchFamily="34" charset="-128"/>
            </a:endParaRPr>
          </a:p>
          <a:p>
            <a:endParaRPr lang="en-US" altLang="ja-JP" sz="1800" dirty="0" smtClean="0">
              <a:latin typeface="Meiryo" panose="020B0604030504040204" pitchFamily="34" charset="-128"/>
              <a:ea typeface="Meiryo" panose="020B0604030504040204" pitchFamily="34" charset="-128"/>
            </a:endParaRPr>
          </a:p>
          <a:p>
            <a:r>
              <a:rPr lang="ja-JP" altLang="ja-JP" sz="1800" dirty="0" smtClean="0">
                <a:latin typeface="Meiryo" panose="020B0604030504040204" pitchFamily="34" charset="-128"/>
                <a:ea typeface="Meiryo" panose="020B0604030504040204" pitchFamily="34" charset="-128"/>
              </a:rPr>
              <a:t>中西崇文 著</a:t>
            </a:r>
            <a:endParaRPr lang="en-US" altLang="ja-JP" sz="1800" dirty="0" smtClean="0">
              <a:latin typeface="Meiryo" panose="020B0604030504040204" pitchFamily="34" charset="-128"/>
              <a:ea typeface="Meiryo" panose="020B0604030504040204" pitchFamily="34" charset="-128"/>
            </a:endParaRPr>
          </a:p>
          <a:p>
            <a:r>
              <a:rPr lang="ja-JP" altLang="en-US" sz="1800" dirty="0" smtClean="0">
                <a:latin typeface="Meiryo" panose="020B0604030504040204" pitchFamily="34" charset="-128"/>
                <a:ea typeface="Meiryo" panose="020B0604030504040204" pitchFamily="34" charset="-128"/>
              </a:rPr>
              <a:t>草思社</a:t>
            </a:r>
            <a:endParaRPr lang="en-US" altLang="ja-JP" sz="1800" dirty="0" smtClean="0">
              <a:latin typeface="Meiryo" panose="020B0604030504040204" pitchFamily="34" charset="-128"/>
              <a:ea typeface="Meiryo" panose="020B0604030504040204" pitchFamily="34" charset="-128"/>
            </a:endParaRPr>
          </a:p>
        </p:txBody>
      </p:sp>
      <p:sp>
        <p:nvSpPr>
          <p:cNvPr id="6" name="コンテンツ プレースホルダー 5"/>
          <p:cNvSpPr>
            <a:spLocks noGrp="1"/>
          </p:cNvSpPr>
          <p:nvPr>
            <p:ph sz="half" idx="2"/>
          </p:nvPr>
        </p:nvSpPr>
        <p:spPr/>
        <p:txBody>
          <a:bodyPr>
            <a:normAutofit/>
          </a:bodyPr>
          <a:lstStyle/>
          <a:p>
            <a:r>
              <a:rPr lang="ja-JP" altLang="en-US" dirty="0">
                <a:latin typeface="Meiryo"/>
                <a:ea typeface="Meiryo"/>
                <a:cs typeface="Meiryo"/>
              </a:rPr>
              <a:t>スマートデータ・イノベーション </a:t>
            </a:r>
            <a:endParaRPr lang="en-US" altLang="ja-JP" dirty="0" smtClean="0">
              <a:latin typeface="Meiryo"/>
              <a:ea typeface="Meiryo"/>
              <a:cs typeface="Meiryo"/>
            </a:endParaRPr>
          </a:p>
          <a:p>
            <a:endParaRPr lang="en-US" altLang="ja-JP" dirty="0" smtClean="0">
              <a:latin typeface="Meiryo"/>
              <a:ea typeface="Meiryo"/>
              <a:cs typeface="Meiryo"/>
            </a:endParaRPr>
          </a:p>
          <a:p>
            <a:r>
              <a:rPr lang="ja-JP" altLang="en-US" sz="1800" dirty="0" smtClean="0">
                <a:latin typeface="Meiryo"/>
                <a:ea typeface="Meiryo"/>
                <a:cs typeface="Meiryo"/>
              </a:rPr>
              <a:t>中西崇文</a:t>
            </a:r>
            <a:r>
              <a:rPr lang="ja-JP" altLang="ja-JP" sz="1800" dirty="0" smtClean="0">
                <a:latin typeface="Meiryo"/>
                <a:ea typeface="Meiryo"/>
                <a:cs typeface="Meiryo"/>
              </a:rPr>
              <a:t> </a:t>
            </a:r>
            <a:r>
              <a:rPr lang="ja-JP" altLang="en-US" sz="1800" dirty="0" smtClean="0">
                <a:latin typeface="Meiryo"/>
                <a:ea typeface="Meiryo"/>
                <a:cs typeface="Meiryo"/>
              </a:rPr>
              <a:t>著</a:t>
            </a:r>
            <a:r>
              <a:rPr lang="ja-JP" altLang="en-US" sz="1800" dirty="0">
                <a:latin typeface="Meiryo"/>
                <a:ea typeface="Meiryo"/>
                <a:cs typeface="Meiryo"/>
              </a:rPr>
              <a:t>　</a:t>
            </a:r>
            <a:endParaRPr lang="en-US" altLang="ja-JP" sz="1800" dirty="0" smtClean="0">
              <a:latin typeface="Meiryo"/>
              <a:ea typeface="Meiryo"/>
              <a:cs typeface="Meiryo"/>
            </a:endParaRPr>
          </a:p>
          <a:p>
            <a:r>
              <a:rPr lang="ja-JP" altLang="en-US" sz="1800" dirty="0" smtClean="0">
                <a:latin typeface="Meiryo"/>
                <a:ea typeface="Meiryo"/>
                <a:cs typeface="Meiryo"/>
              </a:rPr>
              <a:t>翔泳社</a:t>
            </a:r>
            <a:endParaRPr lang="en-US" altLang="ja-JP" sz="1800" dirty="0">
              <a:latin typeface="Meiryo"/>
              <a:ea typeface="Meiryo"/>
              <a:cs typeface="Meiryo"/>
            </a:endParaRPr>
          </a:p>
          <a:p>
            <a:endParaRPr kumimoji="1" lang="ja-JP" altLang="en-US" dirty="0">
              <a:latin typeface="Meiryo"/>
              <a:ea typeface="Meiryo"/>
              <a:cs typeface="Meiryo"/>
            </a:endParaRPr>
          </a:p>
        </p:txBody>
      </p:sp>
      <p:pic>
        <p:nvPicPr>
          <p:cNvPr id="4" name="図 3" descr="20170131185417_000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2856" y="3429000"/>
            <a:ext cx="1772944" cy="2572201"/>
          </a:xfrm>
          <a:prstGeom prst="rect">
            <a:avLst/>
          </a:prstGeom>
        </p:spPr>
      </p:pic>
      <p:pic>
        <p:nvPicPr>
          <p:cNvPr id="7" name="図 6"/>
          <p:cNvPicPr>
            <a:picLocks noChangeAspect="1"/>
          </p:cNvPicPr>
          <p:nvPr/>
        </p:nvPicPr>
        <p:blipFill>
          <a:blip r:embed="rId3"/>
          <a:stretch>
            <a:fillRect/>
          </a:stretch>
        </p:blipFill>
        <p:spPr>
          <a:xfrm>
            <a:off x="7106492" y="3745380"/>
            <a:ext cx="1580308" cy="2380783"/>
          </a:xfrm>
          <a:prstGeom prst="rect">
            <a:avLst/>
          </a:prstGeom>
          <a:ln>
            <a:solidFill>
              <a:schemeClr val="tx1"/>
            </a:solidFill>
          </a:ln>
        </p:spPr>
      </p:pic>
    </p:spTree>
    <p:extLst>
      <p:ext uri="{BB962C8B-B14F-4D97-AF65-F5344CB8AC3E}">
        <p14:creationId xmlns:p14="http://schemas.microsoft.com/office/powerpoint/2010/main" val="2521114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次回持参いただくもの</a:t>
            </a:r>
            <a:endParaRPr kumimoji="1" lang="ja-JP" altLang="en-US" dirty="0"/>
          </a:p>
        </p:txBody>
      </p:sp>
      <p:sp>
        <p:nvSpPr>
          <p:cNvPr id="7" name="コンテンツ プレースホルダー 6"/>
          <p:cNvSpPr>
            <a:spLocks noGrp="1"/>
          </p:cNvSpPr>
          <p:nvPr>
            <p:ph idx="1"/>
          </p:nvPr>
        </p:nvSpPr>
        <p:spPr/>
        <p:txBody>
          <a:bodyPr/>
          <a:lstStyle/>
          <a:p>
            <a:r>
              <a:rPr kumimoji="1" lang="en-US" altLang="ja-JP" dirty="0" smtClean="0"/>
              <a:t>Excel</a:t>
            </a:r>
            <a:r>
              <a:rPr kumimoji="1" lang="ja-JP" altLang="en-US" dirty="0" smtClean="0"/>
              <a:t>のインストールされたパソコン</a:t>
            </a:r>
            <a:endParaRPr kumimoji="1" lang="en-US" altLang="ja-JP" dirty="0" smtClean="0"/>
          </a:p>
          <a:p>
            <a:endParaRPr lang="en-US" altLang="ja-JP" dirty="0"/>
          </a:p>
          <a:p>
            <a:r>
              <a:rPr kumimoji="1" lang="ja-JP" altLang="en-US" dirty="0" smtClean="0"/>
              <a:t>自分なりの「データセット」</a:t>
            </a:r>
            <a:endParaRPr kumimoji="1" lang="ja-JP" altLang="en-US" dirty="0"/>
          </a:p>
        </p:txBody>
      </p:sp>
    </p:spTree>
    <p:extLst>
      <p:ext uri="{BB962C8B-B14F-4D97-AF65-F5344CB8AC3E}">
        <p14:creationId xmlns:p14="http://schemas.microsoft.com/office/powerpoint/2010/main" val="38712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事前課題</a:t>
            </a:r>
            <a:r>
              <a:rPr kumimoji="1" lang="en-US" altLang="ja-JP" dirty="0" smtClean="0"/>
              <a:t>[1/4](</a:t>
            </a:r>
            <a:r>
              <a:rPr kumimoji="1" lang="ja-JP" altLang="en-US" dirty="0" smtClean="0"/>
              <a:t>必須</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457200" y="1600200"/>
            <a:ext cx="8378274" cy="4525963"/>
          </a:xfrm>
        </p:spPr>
        <p:txBody>
          <a:bodyPr/>
          <a:lstStyle/>
          <a:p>
            <a:r>
              <a:rPr kumimoji="1" lang="en-US" altLang="ja-JP" dirty="0" err="1" smtClean="0"/>
              <a:t>iryohi.csv</a:t>
            </a:r>
            <a:r>
              <a:rPr kumimoji="1" lang="ja-JP" altLang="en-US" dirty="0" smtClean="0"/>
              <a:t>は各県の一人あたりの国民医療費を示しています。</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このデータを自分なりに分析・読み解き、</a:t>
            </a:r>
            <a:r>
              <a:rPr kumimoji="1" lang="en-US" altLang="ja-JP" dirty="0" smtClean="0"/>
              <a:t/>
            </a:r>
            <a:br>
              <a:rPr kumimoji="1" lang="en-US" altLang="ja-JP" dirty="0" smtClean="0"/>
            </a:br>
            <a:r>
              <a:rPr kumimoji="1" lang="ja-JP" altLang="en-US" dirty="0" smtClean="0"/>
              <a:t>他人に分かるようになるべく簡潔に</a:t>
            </a:r>
            <a:r>
              <a:rPr kumimoji="1" lang="en-US" altLang="ja-JP" dirty="0" smtClean="0"/>
              <a:t/>
            </a:r>
            <a:br>
              <a:rPr kumimoji="1" lang="en-US" altLang="ja-JP" dirty="0" smtClean="0"/>
            </a:br>
            <a:r>
              <a:rPr kumimoji="1" lang="ja-JP" altLang="en-US" dirty="0" smtClean="0"/>
              <a:t>説明してください。</a:t>
            </a:r>
            <a:endParaRPr kumimoji="1" lang="ja-JP" altLang="en-US" dirty="0"/>
          </a:p>
        </p:txBody>
      </p:sp>
    </p:spTree>
    <p:extLst>
      <p:ext uri="{BB962C8B-B14F-4D97-AF65-F5344CB8AC3E}">
        <p14:creationId xmlns:p14="http://schemas.microsoft.com/office/powerpoint/2010/main" val="191700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事前課題</a:t>
            </a:r>
            <a:r>
              <a:rPr lang="en-US" altLang="ja-JP" dirty="0" smtClean="0"/>
              <a:t>[</a:t>
            </a:r>
            <a:r>
              <a:rPr lang="en-US" altLang="ja-JP" dirty="0" smtClean="0"/>
              <a:t>2</a:t>
            </a:r>
            <a:r>
              <a:rPr lang="en-US" altLang="ja-JP" dirty="0" smtClean="0"/>
              <a:t>/</a:t>
            </a:r>
            <a:r>
              <a:rPr lang="en-US" altLang="ja-JP" dirty="0" smtClean="0"/>
              <a:t>4</a:t>
            </a:r>
            <a:r>
              <a:rPr lang="en-US" altLang="ja-JP" dirty="0" smtClean="0"/>
              <a:t>]</a:t>
            </a:r>
            <a:endParaRPr kumimoji="1" lang="ja-JP" altLang="en-US" dirty="0"/>
          </a:p>
        </p:txBody>
      </p:sp>
      <p:sp>
        <p:nvSpPr>
          <p:cNvPr id="6" name="コンテンツ プレースホルダー 5"/>
          <p:cNvSpPr>
            <a:spLocks noGrp="1"/>
          </p:cNvSpPr>
          <p:nvPr>
            <p:ph idx="1"/>
          </p:nvPr>
        </p:nvSpPr>
        <p:spPr>
          <a:xfrm>
            <a:off x="457200" y="1600200"/>
            <a:ext cx="8350730" cy="4525963"/>
          </a:xfrm>
        </p:spPr>
        <p:txBody>
          <a:bodyPr/>
          <a:lstStyle/>
          <a:p>
            <a:r>
              <a:rPr lang="ja-JP" altLang="en-US" dirty="0" smtClean="0"/>
              <a:t>自分なりの「データセット」を準備する</a:t>
            </a:r>
            <a:endParaRPr lang="en-US" altLang="ja-JP" dirty="0" smtClean="0"/>
          </a:p>
          <a:p>
            <a:pPr lvl="1"/>
            <a:r>
              <a:rPr lang="ja-JP" altLang="en-US" dirty="0" smtClean="0"/>
              <a:t>身の回り</a:t>
            </a:r>
            <a:r>
              <a:rPr lang="en-US" altLang="ja-JP" dirty="0" smtClean="0"/>
              <a:t>(</a:t>
            </a:r>
            <a:r>
              <a:rPr lang="ja-JP" altLang="en-US" dirty="0" smtClean="0"/>
              <a:t>できれば社内</a:t>
            </a:r>
            <a:r>
              <a:rPr lang="en-US" altLang="ja-JP" dirty="0" smtClean="0"/>
              <a:t>)</a:t>
            </a:r>
            <a:r>
              <a:rPr lang="ja-JP" altLang="en-US" dirty="0" smtClean="0"/>
              <a:t>で、手に入るデータセットをご準備ください</a:t>
            </a:r>
            <a:endParaRPr lang="en-US" altLang="ja-JP" dirty="0" smtClean="0"/>
          </a:p>
          <a:p>
            <a:pPr lvl="2"/>
            <a:r>
              <a:rPr lang="ja-JP" altLang="en-US" dirty="0" smtClean="0"/>
              <a:t>社内でなければ、普段の生活の中で手に入るデータセットを考えてみては？</a:t>
            </a:r>
            <a:endParaRPr lang="en-US" altLang="ja-JP" dirty="0" smtClean="0"/>
          </a:p>
          <a:p>
            <a:pPr lvl="2"/>
            <a:r>
              <a:rPr kumimoji="1" lang="ja-JP" altLang="en-US" dirty="0" smtClean="0"/>
              <a:t>それでもなければ、自身の業務や興味に一番近いオープンデータを調べてダウンロードし、ご準備ください</a:t>
            </a:r>
            <a:endParaRPr kumimoji="1" lang="ja-JP" altLang="en-US" dirty="0"/>
          </a:p>
        </p:txBody>
      </p:sp>
    </p:spTree>
    <p:extLst>
      <p:ext uri="{BB962C8B-B14F-4D97-AF65-F5344CB8AC3E}">
        <p14:creationId xmlns:p14="http://schemas.microsoft.com/office/powerpoint/2010/main" val="407921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事前課題</a:t>
            </a:r>
            <a:r>
              <a:rPr lang="en-US" altLang="ja-JP" dirty="0" smtClean="0"/>
              <a:t>[</a:t>
            </a:r>
            <a:r>
              <a:rPr lang="en-US" altLang="ja-JP" dirty="0" smtClean="0"/>
              <a:t>3</a:t>
            </a:r>
            <a:r>
              <a:rPr lang="en-US" altLang="ja-JP" dirty="0" smtClean="0"/>
              <a:t>/</a:t>
            </a:r>
            <a:r>
              <a:rPr lang="ja-JP" altLang="ja-JP" dirty="0"/>
              <a:t>4</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何が検証できるかを考える</a:t>
            </a:r>
            <a:endParaRPr kumimoji="1" lang="en-US" altLang="ja-JP" dirty="0" smtClean="0"/>
          </a:p>
          <a:p>
            <a:pPr lvl="1"/>
            <a:r>
              <a:rPr lang="ja-JP" altLang="en-US" dirty="0" smtClean="0"/>
              <a:t>準備したデータセットから導出しうる仮説を複数あげてみよう。</a:t>
            </a:r>
            <a:r>
              <a:rPr lang="ja-JP" altLang="en-US" dirty="0" smtClean="0">
                <a:sym typeface="Wingdings"/>
              </a:rPr>
              <a:t>何を明らかにできるか</a:t>
            </a:r>
            <a:endParaRPr lang="en-US" altLang="ja-JP" dirty="0" smtClean="0"/>
          </a:p>
          <a:p>
            <a:pPr lvl="2"/>
            <a:r>
              <a:rPr kumimoji="1" lang="ja-JP" altLang="en-US" dirty="0" smtClean="0"/>
              <a:t>それが自身の業務や事業においてどれだけ有効なものかも考慮すること</a:t>
            </a:r>
            <a:endParaRPr kumimoji="1" lang="en-US" altLang="ja-JP" dirty="0" smtClean="0"/>
          </a:p>
          <a:p>
            <a:pPr lvl="1"/>
            <a:r>
              <a:rPr lang="ja-JP" altLang="en-US" dirty="0" smtClean="0"/>
              <a:t>準備したデータセットでは不十分であるが、もしなんらかの方法で追加でデータを取得すれば示せる仮説があれば、挙げてみよう</a:t>
            </a:r>
            <a:endParaRPr lang="en-US" altLang="ja-JP" dirty="0" smtClean="0"/>
          </a:p>
          <a:p>
            <a:pPr lvl="2"/>
            <a:r>
              <a:rPr kumimoji="1" lang="ja-JP" altLang="en-US" dirty="0" smtClean="0"/>
              <a:t>そのデータを現実的な方法でどのように取得するかもプラン立てよう</a:t>
            </a:r>
            <a:endParaRPr kumimoji="1" lang="ja-JP" altLang="en-US" dirty="0"/>
          </a:p>
        </p:txBody>
      </p:sp>
    </p:spTree>
    <p:extLst>
      <p:ext uri="{BB962C8B-B14F-4D97-AF65-F5344CB8AC3E}">
        <p14:creationId xmlns:p14="http://schemas.microsoft.com/office/powerpoint/2010/main" val="114651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事前課題</a:t>
            </a:r>
            <a:r>
              <a:rPr kumimoji="1" lang="en-US" altLang="ja-JP" dirty="0" smtClean="0"/>
              <a:t>[</a:t>
            </a:r>
            <a:r>
              <a:rPr lang="ja-JP" altLang="ja-JP" dirty="0"/>
              <a:t>4</a:t>
            </a:r>
            <a:r>
              <a:rPr kumimoji="1" lang="en-US" altLang="ja-JP" dirty="0" smtClean="0"/>
              <a:t>/</a:t>
            </a:r>
            <a:r>
              <a:rPr kumimoji="1" lang="en-US" altLang="ja-JP" dirty="0" smtClean="0"/>
              <a:t>4</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次回の講義では</a:t>
            </a:r>
            <a:r>
              <a:rPr kumimoji="1" lang="en-US" altLang="ja-JP" dirty="0" smtClean="0"/>
              <a:t>Excel</a:t>
            </a:r>
            <a:r>
              <a:rPr lang="ja-JP" altLang="en-US" dirty="0" smtClean="0"/>
              <a:t>を使用しますので</a:t>
            </a:r>
            <a:r>
              <a:rPr lang="en-US" altLang="ja-JP" dirty="0" smtClean="0"/>
              <a:t/>
            </a:r>
            <a:br>
              <a:rPr lang="en-US" altLang="ja-JP" dirty="0" smtClean="0"/>
            </a:br>
            <a:r>
              <a:rPr lang="ja-JP" altLang="en-US" dirty="0" smtClean="0"/>
              <a:t>次で示す基本操作に不安がある方は、</a:t>
            </a:r>
            <a:r>
              <a:rPr lang="en-US" altLang="ja-JP" dirty="0" smtClean="0"/>
              <a:t/>
            </a:r>
            <a:br>
              <a:rPr lang="en-US" altLang="ja-JP" dirty="0" smtClean="0"/>
            </a:br>
            <a:r>
              <a:rPr lang="ja-JP" altLang="en-US" dirty="0" smtClean="0"/>
              <a:t>マスターしておいてください。</a:t>
            </a:r>
            <a:endParaRPr lang="en-US" altLang="ja-JP" dirty="0" smtClean="0"/>
          </a:p>
          <a:p>
            <a:pPr lvl="1"/>
            <a:endParaRPr kumimoji="1" lang="ja-JP" altLang="en-US" dirty="0"/>
          </a:p>
        </p:txBody>
      </p:sp>
    </p:spTree>
    <p:extLst>
      <p:ext uri="{BB962C8B-B14F-4D97-AF65-F5344CB8AC3E}">
        <p14:creationId xmlns:p14="http://schemas.microsoft.com/office/powerpoint/2010/main" val="247481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Excel</a:t>
            </a:r>
            <a:r>
              <a:rPr kumimoji="1" lang="ja-JP" altLang="en-US" dirty="0" smtClean="0"/>
              <a:t>の基本画面</a:t>
            </a:r>
            <a:endParaRPr kumimoji="1" lang="ja-JP" altLang="en-US" dirty="0"/>
          </a:p>
        </p:txBody>
      </p:sp>
      <p:pic>
        <p:nvPicPr>
          <p:cNvPr id="6" name="コンテンツ プレースホルダー 5"/>
          <p:cNvPicPr>
            <a:picLocks noGrp="1" noChangeAspect="1"/>
          </p:cNvPicPr>
          <p:nvPr>
            <p:ph idx="1"/>
          </p:nvPr>
        </p:nvPicPr>
        <p:blipFill>
          <a:blip r:embed="rId2"/>
          <a:srcRect l="-28404" r="-28404"/>
          <a:stretch>
            <a:fillRect/>
          </a:stretch>
        </p:blipFill>
        <p:spPr>
          <a:xfrm>
            <a:off x="74198" y="1600201"/>
            <a:ext cx="8229600" cy="4525963"/>
          </a:xfrm>
        </p:spPr>
      </p:pic>
      <p:sp>
        <p:nvSpPr>
          <p:cNvPr id="7" name="角丸四角形 6"/>
          <p:cNvSpPr/>
          <p:nvPr/>
        </p:nvSpPr>
        <p:spPr>
          <a:xfrm>
            <a:off x="1249768" y="4797074"/>
            <a:ext cx="5623976" cy="423271"/>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624888" y="4797071"/>
            <a:ext cx="543739" cy="523220"/>
          </a:xfrm>
          <a:prstGeom prst="rect">
            <a:avLst/>
          </a:prstGeom>
          <a:noFill/>
        </p:spPr>
        <p:txBody>
          <a:bodyPr wrap="none" rtlCol="0">
            <a:spAutoFit/>
          </a:bodyPr>
          <a:lstStyle/>
          <a:p>
            <a:r>
              <a:rPr lang="ja-JP" altLang="en-US" sz="2800" dirty="0" smtClean="0"/>
              <a:t>行</a:t>
            </a:r>
            <a:endParaRPr kumimoji="1" lang="ja-JP" altLang="en-US" sz="2800" dirty="0"/>
          </a:p>
        </p:txBody>
      </p:sp>
      <p:sp>
        <p:nvSpPr>
          <p:cNvPr id="9" name="角丸四角形 8"/>
          <p:cNvSpPr/>
          <p:nvPr/>
        </p:nvSpPr>
        <p:spPr>
          <a:xfrm>
            <a:off x="2761587" y="3769133"/>
            <a:ext cx="1592452" cy="2902431"/>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3244242" y="3167391"/>
            <a:ext cx="543739" cy="523220"/>
          </a:xfrm>
          <a:prstGeom prst="rect">
            <a:avLst/>
          </a:prstGeom>
          <a:noFill/>
        </p:spPr>
        <p:txBody>
          <a:bodyPr wrap="none" rtlCol="0">
            <a:spAutoFit/>
          </a:bodyPr>
          <a:lstStyle/>
          <a:p>
            <a:r>
              <a:rPr kumimoji="1" lang="ja-JP" altLang="en-US" sz="2800" dirty="0" smtClean="0"/>
              <a:t>列</a:t>
            </a:r>
            <a:endParaRPr kumimoji="1" lang="ja-JP" altLang="en-US" sz="2800" dirty="0"/>
          </a:p>
        </p:txBody>
      </p:sp>
      <p:cxnSp>
        <p:nvCxnSpPr>
          <p:cNvPr id="12" name="直線矢印コネクタ 11"/>
          <p:cNvCxnSpPr/>
          <p:nvPr/>
        </p:nvCxnSpPr>
        <p:spPr>
          <a:xfrm flipH="1">
            <a:off x="3787975" y="4051312"/>
            <a:ext cx="3690494" cy="9674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a:off x="6462812" y="3528089"/>
            <a:ext cx="1608333" cy="523220"/>
          </a:xfrm>
          <a:prstGeom prst="rect">
            <a:avLst/>
          </a:prstGeom>
          <a:noFill/>
        </p:spPr>
        <p:txBody>
          <a:bodyPr wrap="none" rtlCol="0">
            <a:spAutoFit/>
          </a:bodyPr>
          <a:lstStyle/>
          <a:p>
            <a:r>
              <a:rPr kumimoji="1" lang="ja-JP" altLang="en-US" sz="2800" dirty="0" smtClean="0"/>
              <a:t>「</a:t>
            </a:r>
            <a:r>
              <a:rPr kumimoji="1" lang="en-US" altLang="ja-JP" sz="2800" dirty="0" smtClean="0"/>
              <a:t>B4</a:t>
            </a:r>
            <a:r>
              <a:rPr kumimoji="1" lang="ja-JP" altLang="en-US" sz="2800" dirty="0" smtClean="0"/>
              <a:t>」セル</a:t>
            </a:r>
            <a:endParaRPr kumimoji="1" lang="ja-JP" altLang="en-US" sz="2800" dirty="0"/>
          </a:p>
        </p:txBody>
      </p:sp>
      <p:sp>
        <p:nvSpPr>
          <p:cNvPr id="14" name="テキスト ボックス 13"/>
          <p:cNvSpPr txBox="1"/>
          <p:nvPr/>
        </p:nvSpPr>
        <p:spPr>
          <a:xfrm>
            <a:off x="6659290" y="4154249"/>
            <a:ext cx="2404362" cy="646331"/>
          </a:xfrm>
          <a:prstGeom prst="rect">
            <a:avLst/>
          </a:prstGeom>
          <a:noFill/>
        </p:spPr>
        <p:txBody>
          <a:bodyPr wrap="square" rtlCol="0">
            <a:spAutoFit/>
          </a:bodyPr>
          <a:lstStyle/>
          <a:p>
            <a:r>
              <a:rPr lang="ja-JP" altLang="en-US" dirty="0" smtClean="0"/>
              <a:t>セル</a:t>
            </a:r>
            <a:r>
              <a:rPr kumimoji="1" lang="ja-JP" altLang="en-US" dirty="0" smtClean="0"/>
              <a:t>にはデータや</a:t>
            </a:r>
            <a:r>
              <a:rPr kumimoji="1" lang="en-US" altLang="ja-JP" dirty="0" smtClean="0"/>
              <a:t/>
            </a:r>
            <a:br>
              <a:rPr kumimoji="1" lang="en-US" altLang="ja-JP" dirty="0" smtClean="0"/>
            </a:br>
            <a:r>
              <a:rPr kumimoji="1" lang="ja-JP" altLang="en-US" dirty="0" smtClean="0"/>
              <a:t>式を入力できる</a:t>
            </a:r>
            <a:endParaRPr kumimoji="1" lang="ja-JP" altLang="en-US" dirty="0"/>
          </a:p>
        </p:txBody>
      </p:sp>
    </p:spTree>
    <p:extLst>
      <p:ext uri="{BB962C8B-B14F-4D97-AF65-F5344CB8AC3E}">
        <p14:creationId xmlns:p14="http://schemas.microsoft.com/office/powerpoint/2010/main" val="22973879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5880</TotalTime>
  <Words>1038</Words>
  <Application>Microsoft Macintosh PowerPoint</Application>
  <PresentationFormat>画面に合わせる (4:3)</PresentationFormat>
  <Paragraphs>146</Paragraphs>
  <Slides>23</Slides>
  <Notes>0</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ホワイト</vt:lpstr>
      <vt:lpstr>ビジネスを戦略的に動かす 実践データサイエンス</vt:lpstr>
      <vt:lpstr>概要</vt:lpstr>
      <vt:lpstr>課題図書</vt:lpstr>
      <vt:lpstr>次回持参いただくもの</vt:lpstr>
      <vt:lpstr>事前課題[1/4](必須)</vt:lpstr>
      <vt:lpstr>事前課題[2/4]</vt:lpstr>
      <vt:lpstr>事前課題[3/4]</vt:lpstr>
      <vt:lpstr>事前課題[4/4]</vt:lpstr>
      <vt:lpstr>Excelの基本画面</vt:lpstr>
      <vt:lpstr>セルにはデータを入力できる</vt:lpstr>
      <vt:lpstr>セルには式を入力できる</vt:lpstr>
      <vt:lpstr>関数</vt:lpstr>
      <vt:lpstr>よく使う関数 (使うものだけその都度覚えればいい)</vt:lpstr>
      <vt:lpstr>アドレスの参照(基本)</vt:lpstr>
      <vt:lpstr>アドレス参照(連続したセルの参照)</vt:lpstr>
      <vt:lpstr>式のコピー</vt:lpstr>
      <vt:lpstr>【参考】相対参照と絶対参照</vt:lpstr>
      <vt:lpstr>Excelで求める基本統計量</vt:lpstr>
      <vt:lpstr>一般的な基本統計量</vt:lpstr>
      <vt:lpstr>テストの点数集計結果を作ろう</vt:lpstr>
      <vt:lpstr>各学生の合計点導出</vt:lpstr>
      <vt:lpstr>各単元、合計点の基本統計量を 求める</vt:lpstr>
      <vt:lpstr>合計点で棒グラフを作る</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ビジネスを戦略的に動かす 実践データサイエンス</dc:title>
  <dc:creator>中西 崇文</dc:creator>
  <cp:lastModifiedBy>中西 崇文</cp:lastModifiedBy>
  <cp:revision>10</cp:revision>
  <dcterms:created xsi:type="dcterms:W3CDTF">2018-08-01T05:55:31Z</dcterms:created>
  <dcterms:modified xsi:type="dcterms:W3CDTF">2018-08-06T02:16:08Z</dcterms:modified>
</cp:coreProperties>
</file>