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63" r:id="rId3"/>
    <p:sldId id="262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/>
    <p:restoredTop sz="94211"/>
  </p:normalViewPr>
  <p:slideViewPr>
    <p:cSldViewPr snapToGrid="0" snapToObjects="1" showGuides="1">
      <p:cViewPr varScale="1">
        <p:scale>
          <a:sx n="92" d="100"/>
          <a:sy n="92" d="100"/>
        </p:scale>
        <p:origin x="696" y="168"/>
      </p:cViewPr>
      <p:guideLst>
        <p:guide orient="horz" pos="2160"/>
        <p:guide pos="4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6DE67-F137-2B4A-A6F9-173A67FA20EE}" type="datetimeFigureOut">
              <a:rPr kumimoji="1" lang="ja-JP" altLang="en-US" smtClean="0"/>
              <a:t>2018/9/11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BC4C2-D989-F243-B27C-7898B98A30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965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5800-CA27-E244-AEAD-AD35A8332A67}" type="datetimeFigureOut">
              <a:rPr kumimoji="1" lang="ja-JP" altLang="en-US" smtClean="0"/>
              <a:t>2018/9/11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4E6B-624D-4744-8CD6-2E193DAFE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53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5800-CA27-E244-AEAD-AD35A8332A67}" type="datetimeFigureOut">
              <a:rPr kumimoji="1" lang="ja-JP" altLang="en-US" smtClean="0"/>
              <a:t>2018/9/11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4E6B-624D-4744-8CD6-2E193DAFE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2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5800-CA27-E244-AEAD-AD35A8332A67}" type="datetimeFigureOut">
              <a:rPr kumimoji="1" lang="ja-JP" altLang="en-US" smtClean="0"/>
              <a:t>2018/9/11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4E6B-624D-4744-8CD6-2E193DAFE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95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5800-CA27-E244-AEAD-AD35A8332A67}" type="datetimeFigureOut">
              <a:rPr kumimoji="1" lang="ja-JP" altLang="en-US" smtClean="0"/>
              <a:t>2018/9/11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4E6B-624D-4744-8CD6-2E193DAFE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62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5800-CA27-E244-AEAD-AD35A8332A67}" type="datetimeFigureOut">
              <a:rPr kumimoji="1" lang="ja-JP" altLang="en-US" smtClean="0"/>
              <a:t>2018/9/11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4E6B-624D-4744-8CD6-2E193DAFE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37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5800-CA27-E244-AEAD-AD35A8332A67}" type="datetimeFigureOut">
              <a:rPr kumimoji="1" lang="ja-JP" altLang="en-US" smtClean="0"/>
              <a:t>2018/9/11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4E6B-624D-4744-8CD6-2E193DAFE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07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5800-CA27-E244-AEAD-AD35A8332A67}" type="datetimeFigureOut">
              <a:rPr kumimoji="1" lang="ja-JP" altLang="en-US" smtClean="0"/>
              <a:t>2018/9/11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4E6B-624D-4744-8CD6-2E193DAFE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780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5800-CA27-E244-AEAD-AD35A8332A67}" type="datetimeFigureOut">
              <a:rPr kumimoji="1" lang="ja-JP" altLang="en-US" smtClean="0"/>
              <a:t>2018/9/11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4E6B-624D-4744-8CD6-2E193DAFE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099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5800-CA27-E244-AEAD-AD35A8332A67}" type="datetimeFigureOut">
              <a:rPr kumimoji="1" lang="ja-JP" altLang="en-US" smtClean="0"/>
              <a:t>2018/9/11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4E6B-624D-4744-8CD6-2E193DAFE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72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5800-CA27-E244-AEAD-AD35A8332A67}" type="datetimeFigureOut">
              <a:rPr kumimoji="1" lang="ja-JP" altLang="en-US" smtClean="0"/>
              <a:t>2018/9/11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4E6B-624D-4744-8CD6-2E193DAFE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46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5800-CA27-E244-AEAD-AD35A8332A67}" type="datetimeFigureOut">
              <a:rPr kumimoji="1" lang="ja-JP" altLang="en-US" smtClean="0"/>
              <a:t>2018/9/11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4E6B-624D-4744-8CD6-2E193DAFE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80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05800-CA27-E244-AEAD-AD35A8332A67}" type="datetimeFigureOut">
              <a:rPr kumimoji="1" lang="ja-JP" altLang="en-US" smtClean="0"/>
              <a:t>2018/9/11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E4E6B-624D-4744-8CD6-2E193DAFE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61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137000" y="2117097"/>
            <a:ext cx="3181354" cy="3203658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/>
              <a:ea typeface="メイリオ"/>
              <a:cs typeface="メイリオ"/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706864" y="2684370"/>
            <a:ext cx="2033750" cy="203137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/>
              <a:ea typeface="メイリオ"/>
              <a:cs typeface="メイリオ"/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1236015" y="3218808"/>
            <a:ext cx="975447" cy="962502"/>
          </a:xfrm>
          <a:prstGeom prst="ellipse">
            <a:avLst/>
          </a:prstGeom>
          <a:solidFill>
            <a:schemeClr val="tx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81288" y="4181310"/>
            <a:ext cx="1484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メイリオ"/>
                <a:ea typeface="メイリオ"/>
                <a:cs typeface="メイリオ"/>
              </a:rPr>
              <a:t>プロジェクト</a:t>
            </a:r>
            <a:r>
              <a:rPr kumimoji="1" lang="en-US" altLang="ja-JP" sz="1200" dirty="0">
                <a:solidFill>
                  <a:schemeClr val="bg1"/>
                </a:solidFill>
                <a:latin typeface="メイリオ"/>
                <a:ea typeface="メイリオ"/>
                <a:cs typeface="メイリオ"/>
              </a:rPr>
              <a:t>/</a:t>
            </a:r>
            <a:r>
              <a:rPr kumimoji="1" lang="ja-JP" altLang="en-US" sz="1200" dirty="0">
                <a:solidFill>
                  <a:schemeClr val="bg1"/>
                </a:solidFill>
                <a:latin typeface="メイリオ"/>
                <a:ea typeface="メイリオ"/>
                <a:cs typeface="メイリオ"/>
              </a:rPr>
              <a:t>提案</a:t>
            </a:r>
            <a:endParaRPr kumimoji="1" lang="en-US" altLang="ja-JP" sz="1200" dirty="0">
              <a:solidFill>
                <a:schemeClr val="bg1"/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メイリオ"/>
                <a:ea typeface="メイリオ"/>
                <a:cs typeface="メイリオ"/>
              </a:rPr>
              <a:t>の実態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92798" y="4781897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メイリオ"/>
                <a:ea typeface="メイリオ"/>
                <a:cs typeface="メイリオ"/>
              </a:rPr>
              <a:t>実現するための</a:t>
            </a:r>
            <a:endParaRPr kumimoji="1" lang="en-US" altLang="ja-JP" sz="1200" dirty="0">
              <a:solidFill>
                <a:schemeClr val="bg1"/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メイリオ"/>
                <a:ea typeface="メイリオ"/>
                <a:cs typeface="メイリオ"/>
              </a:rPr>
              <a:t>取り組み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321475" y="3376893"/>
            <a:ext cx="8002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1200" dirty="0">
                <a:solidFill>
                  <a:prstClr val="white"/>
                </a:solidFill>
                <a:latin typeface="メイリオ"/>
                <a:ea typeface="メイリオ"/>
                <a:cs typeface="メイリオ"/>
              </a:rPr>
              <a:t>お客様の</a:t>
            </a:r>
            <a:endParaRPr lang="en-US" altLang="ja-JP" sz="1200" dirty="0">
              <a:solidFill>
                <a:prstClr val="white"/>
              </a:solidFill>
              <a:latin typeface="メイリオ"/>
              <a:ea typeface="メイリオ"/>
              <a:cs typeface="メイリオ"/>
            </a:endParaRPr>
          </a:p>
          <a:p>
            <a:pPr lvl="0" algn="ctr"/>
            <a:r>
              <a:rPr lang="ja-JP" altLang="en-US" sz="1200" dirty="0">
                <a:solidFill>
                  <a:prstClr val="white"/>
                </a:solidFill>
                <a:latin typeface="メイリオ"/>
                <a:ea typeface="メイリオ"/>
                <a:cs typeface="メイリオ"/>
              </a:rPr>
              <a:t>求める</a:t>
            </a:r>
            <a:endParaRPr lang="en-US" altLang="ja-JP" sz="1200" dirty="0">
              <a:solidFill>
                <a:prstClr val="white"/>
              </a:solidFill>
              <a:latin typeface="メイリオ"/>
              <a:ea typeface="メイリオ"/>
              <a:cs typeface="メイリオ"/>
            </a:endParaRPr>
          </a:p>
          <a:p>
            <a:pPr lvl="0" algn="ctr"/>
            <a:r>
              <a:rPr lang="ja-JP" altLang="en-US" sz="1200" dirty="0">
                <a:solidFill>
                  <a:prstClr val="white"/>
                </a:solidFill>
                <a:latin typeface="メイリオ"/>
                <a:ea typeface="メイリオ"/>
                <a:cs typeface="メイリオ"/>
              </a:rPr>
              <a:t>価値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053633" y="993543"/>
            <a:ext cx="3890295" cy="18230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>
              <a:latin typeface="メイリオ"/>
              <a:ea typeface="メイリオ"/>
              <a:cs typeface="メイリオ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053633" y="2816573"/>
            <a:ext cx="3890295" cy="18264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>
              <a:latin typeface="メイリオ"/>
              <a:ea typeface="メイリオ"/>
              <a:cs typeface="メイリオ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053633" y="4642975"/>
            <a:ext cx="3890295" cy="18264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>
              <a:latin typeface="メイリオ"/>
              <a:ea typeface="メイリオ"/>
              <a:cs typeface="メイリオ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477495" y="993543"/>
            <a:ext cx="1576138" cy="18264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メイリオ"/>
                <a:ea typeface="メイリオ"/>
                <a:cs typeface="メイリオ"/>
              </a:rPr>
              <a:t>【</a:t>
            </a:r>
            <a:r>
              <a:rPr lang="ja-JP" altLang="en-US" sz="1400" dirty="0">
                <a:latin typeface="メイリオ"/>
                <a:ea typeface="メイリオ"/>
                <a:cs typeface="メイリオ"/>
              </a:rPr>
              <a:t>中核的価値</a:t>
            </a:r>
            <a:r>
              <a:rPr kumimoji="1" lang="en-US" altLang="ja-JP" sz="1400" dirty="0">
                <a:latin typeface="メイリオ"/>
                <a:ea typeface="メイリオ"/>
                <a:cs typeface="メイリオ"/>
              </a:rPr>
              <a:t>】</a:t>
            </a:r>
          </a:p>
          <a:p>
            <a:pPr algn="ctr"/>
            <a:endParaRPr lang="en-US" altLang="ja-JP" sz="1200" dirty="0">
              <a:latin typeface="メイリオ"/>
              <a:ea typeface="メイリオ"/>
              <a:cs typeface="メイリオ"/>
            </a:endParaRPr>
          </a:p>
          <a:p>
            <a:pPr algn="ctr"/>
            <a:r>
              <a:rPr kumimoji="1" lang="ja-JP" altLang="en-US" sz="1200" dirty="0">
                <a:latin typeface="メイリオ"/>
                <a:ea typeface="メイリオ"/>
                <a:cs typeface="メイリオ"/>
              </a:rPr>
              <a:t>お客様は</a:t>
            </a:r>
            <a:endParaRPr kumimoji="1" lang="en-US" altLang="ja-JP" sz="1200" dirty="0">
              <a:latin typeface="メイリオ"/>
              <a:ea typeface="メイリオ"/>
              <a:cs typeface="メイリオ"/>
            </a:endParaRPr>
          </a:p>
          <a:p>
            <a:pPr algn="ctr"/>
            <a:r>
              <a:rPr kumimoji="1" lang="ja-JP" altLang="en-US" sz="1200" dirty="0">
                <a:latin typeface="メイリオ"/>
                <a:ea typeface="メイリオ"/>
                <a:cs typeface="メイリオ"/>
              </a:rPr>
              <a:t>お金を払って</a:t>
            </a:r>
            <a:endParaRPr kumimoji="1" lang="en-US" altLang="ja-JP" sz="1200" dirty="0">
              <a:latin typeface="メイリオ"/>
              <a:ea typeface="メイリオ"/>
              <a:cs typeface="メイリオ"/>
            </a:endParaRPr>
          </a:p>
          <a:p>
            <a:pPr algn="ctr"/>
            <a:r>
              <a:rPr kumimoji="1" lang="ja-JP" altLang="en-US" sz="1200" dirty="0">
                <a:latin typeface="メイリオ"/>
                <a:ea typeface="メイリオ"/>
                <a:cs typeface="メイリオ"/>
              </a:rPr>
              <a:t>何を手に入れようと</a:t>
            </a:r>
            <a:endParaRPr kumimoji="1" lang="en-US" altLang="ja-JP" sz="1200" dirty="0">
              <a:latin typeface="メイリオ"/>
              <a:ea typeface="メイリオ"/>
              <a:cs typeface="メイリオ"/>
            </a:endParaRPr>
          </a:p>
          <a:p>
            <a:pPr algn="ctr"/>
            <a:r>
              <a:rPr kumimoji="1" lang="ja-JP" altLang="en-US" sz="1200" dirty="0">
                <a:latin typeface="メイリオ"/>
                <a:ea typeface="メイリオ"/>
                <a:cs typeface="メイリオ"/>
              </a:rPr>
              <a:t>しているのか？</a:t>
            </a:r>
            <a:endParaRPr kumimoji="1" lang="en-US" altLang="ja-JP" sz="120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477495" y="2819945"/>
            <a:ext cx="1576138" cy="18264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latin typeface="メイリオ"/>
                <a:ea typeface="メイリオ"/>
                <a:cs typeface="メイリオ"/>
              </a:rPr>
              <a:t>【</a:t>
            </a:r>
            <a:r>
              <a:rPr lang="ja-JP" altLang="en-US" sz="1400" dirty="0">
                <a:latin typeface="メイリオ"/>
                <a:ea typeface="メイリオ"/>
                <a:cs typeface="メイリオ"/>
              </a:rPr>
              <a:t>実態</a:t>
            </a:r>
            <a:r>
              <a:rPr lang="en-US" altLang="ja-JP" sz="1400" dirty="0">
                <a:latin typeface="メイリオ"/>
                <a:ea typeface="メイリオ"/>
                <a:cs typeface="メイリオ"/>
              </a:rPr>
              <a:t>】</a:t>
            </a:r>
          </a:p>
          <a:p>
            <a:pPr algn="ctr"/>
            <a:endParaRPr lang="en-US" altLang="ja-JP" sz="1200" dirty="0"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実際に提供する</a:t>
            </a:r>
            <a:endParaRPr lang="en-US" altLang="ja-JP" sz="1200" dirty="0"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もの／こと</a:t>
            </a:r>
            <a:endParaRPr lang="en-US" altLang="ja-JP" sz="1200" dirty="0">
              <a:latin typeface="メイリオ"/>
              <a:ea typeface="メイリオ"/>
              <a:cs typeface="メイリオ"/>
            </a:endParaRPr>
          </a:p>
          <a:p>
            <a:pPr algn="ctr"/>
            <a:r>
              <a:rPr kumimoji="1" lang="ja-JP" altLang="en-US" sz="1200" dirty="0">
                <a:latin typeface="メイリオ"/>
                <a:ea typeface="メイリオ"/>
                <a:cs typeface="メイリオ"/>
              </a:rPr>
              <a:t>は何か？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3477495" y="4637599"/>
            <a:ext cx="1576138" cy="18264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latin typeface="メイリオ"/>
                <a:ea typeface="メイリオ"/>
                <a:cs typeface="メイリオ"/>
              </a:rPr>
              <a:t>【</a:t>
            </a:r>
            <a:r>
              <a:rPr lang="ja-JP" altLang="en-US" sz="1400" dirty="0">
                <a:latin typeface="メイリオ"/>
                <a:ea typeface="メイリオ"/>
                <a:cs typeface="メイリオ"/>
              </a:rPr>
              <a:t>付帯的取組</a:t>
            </a:r>
            <a:r>
              <a:rPr lang="en-US" altLang="ja-JP" sz="1400" dirty="0">
                <a:latin typeface="メイリオ"/>
                <a:ea typeface="メイリオ"/>
                <a:cs typeface="メイリオ"/>
              </a:rPr>
              <a:t>】</a:t>
            </a:r>
          </a:p>
          <a:p>
            <a:pPr algn="ctr"/>
            <a:endParaRPr lang="en-US" altLang="ja-JP" sz="1200" dirty="0"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お客様の求める価値</a:t>
            </a:r>
            <a:endParaRPr lang="en-US" altLang="ja-JP" sz="1200" dirty="0"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を実現するために</a:t>
            </a:r>
            <a:endParaRPr lang="en-US" altLang="ja-JP" sz="1200" dirty="0">
              <a:latin typeface="メイリオ"/>
              <a:ea typeface="メイリオ"/>
              <a:cs typeface="メイリオ"/>
            </a:endParaRPr>
          </a:p>
          <a:p>
            <a:pPr algn="ctr"/>
            <a:r>
              <a:rPr kumimoji="1" lang="ja-JP" altLang="en-US" sz="1200" dirty="0">
                <a:latin typeface="メイリオ"/>
                <a:ea typeface="メイリオ"/>
                <a:cs typeface="メイリオ"/>
              </a:rPr>
              <a:t>必要なもの／ことは</a:t>
            </a:r>
            <a:endParaRPr kumimoji="1" lang="en-US" altLang="ja-JP" sz="1200" dirty="0"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ja-JP" altLang="en-US" sz="1200" dirty="0">
                <a:latin typeface="メイリオ"/>
                <a:ea typeface="メイリオ"/>
                <a:cs typeface="メイリオ"/>
              </a:rPr>
              <a:t>何か？</a:t>
            </a:r>
            <a:endParaRPr kumimoji="1" lang="ja-JP" altLang="en-US" sz="1200" dirty="0">
              <a:latin typeface="メイリオ"/>
              <a:ea typeface="メイリオ"/>
              <a:cs typeface="メイリオ"/>
            </a:endParaRPr>
          </a:p>
        </p:txBody>
      </p:sp>
      <p:cxnSp>
        <p:nvCxnSpPr>
          <p:cNvPr id="17" name="直線矢印コネクタ 16"/>
          <p:cNvCxnSpPr>
            <a:stCxn id="12" idx="1"/>
            <a:endCxn id="4" idx="7"/>
          </p:cNvCxnSpPr>
          <p:nvPr/>
        </p:nvCxnSpPr>
        <p:spPr>
          <a:xfrm flipH="1">
            <a:off x="2068611" y="1906744"/>
            <a:ext cx="1408884" cy="14530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13" idx="1"/>
          </p:cNvCxnSpPr>
          <p:nvPr/>
        </p:nvCxnSpPr>
        <p:spPr>
          <a:xfrm flipH="1">
            <a:off x="2282073" y="3733146"/>
            <a:ext cx="1195422" cy="605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4" idx="1"/>
          </p:cNvCxnSpPr>
          <p:nvPr/>
        </p:nvCxnSpPr>
        <p:spPr>
          <a:xfrm flipH="1" flipV="1">
            <a:off x="2117486" y="5092345"/>
            <a:ext cx="1360009" cy="4584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267593" y="443773"/>
            <a:ext cx="794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メイリオ"/>
                <a:ea typeface="メイリオ"/>
                <a:cs typeface="メイリオ"/>
              </a:rPr>
              <a:t>ワークシート（</a:t>
            </a:r>
            <a:r>
              <a:rPr lang="en-US" altLang="ja-JP" dirty="0">
                <a:latin typeface="メイリオ"/>
                <a:ea typeface="メイリオ"/>
                <a:cs typeface="メイリオ"/>
              </a:rPr>
              <a:t>1</a:t>
            </a:r>
            <a:r>
              <a:rPr lang="ja-JP" altLang="en-US" dirty="0">
                <a:latin typeface="メイリオ"/>
                <a:ea typeface="メイリオ"/>
                <a:cs typeface="メイリオ"/>
              </a:rPr>
              <a:t>）　顧客価値の視点：ビジネスの価値を整理してみよう！</a:t>
            </a:r>
            <a:endParaRPr lang="en-US" altLang="ja-JP" dirty="0"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4071023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303794" y="942659"/>
            <a:ext cx="572613" cy="3338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難易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67592" y="942659"/>
            <a:ext cx="827420" cy="3338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優先順位</a:t>
            </a:r>
            <a:endParaRPr kumimoji="1" lang="ja-JP" altLang="en-US" sz="1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1095011" y="942659"/>
            <a:ext cx="6636169" cy="3338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タスク内容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7731181" y="942659"/>
            <a:ext cx="572613" cy="3338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重要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8303792" y="1584935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18" name="正方形/長方形 17"/>
          <p:cNvSpPr/>
          <p:nvPr/>
        </p:nvSpPr>
        <p:spPr>
          <a:xfrm>
            <a:off x="267590" y="1584935"/>
            <a:ext cx="827420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19" name="正方形/長方形 18"/>
          <p:cNvSpPr/>
          <p:nvPr/>
        </p:nvSpPr>
        <p:spPr>
          <a:xfrm>
            <a:off x="1095009" y="1584935"/>
            <a:ext cx="6636169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 dirty="0"/>
          </a:p>
        </p:txBody>
      </p:sp>
      <p:sp>
        <p:nvSpPr>
          <p:cNvPr id="20" name="正方形/長方形 19"/>
          <p:cNvSpPr/>
          <p:nvPr/>
        </p:nvSpPr>
        <p:spPr>
          <a:xfrm>
            <a:off x="7731179" y="1584935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1" name="正方形/長方形 20"/>
          <p:cNvSpPr/>
          <p:nvPr/>
        </p:nvSpPr>
        <p:spPr>
          <a:xfrm>
            <a:off x="8303795" y="2299930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2" name="正方形/長方形 21"/>
          <p:cNvSpPr/>
          <p:nvPr/>
        </p:nvSpPr>
        <p:spPr>
          <a:xfrm>
            <a:off x="267593" y="2299930"/>
            <a:ext cx="827420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3" name="正方形/長方形 22"/>
          <p:cNvSpPr/>
          <p:nvPr/>
        </p:nvSpPr>
        <p:spPr>
          <a:xfrm>
            <a:off x="1095012" y="2299930"/>
            <a:ext cx="6636169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 dirty="0"/>
          </a:p>
        </p:txBody>
      </p:sp>
      <p:sp>
        <p:nvSpPr>
          <p:cNvPr id="24" name="正方形/長方形 23"/>
          <p:cNvSpPr/>
          <p:nvPr/>
        </p:nvSpPr>
        <p:spPr>
          <a:xfrm>
            <a:off x="7731182" y="2299930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5" name="正方形/長方形 24"/>
          <p:cNvSpPr/>
          <p:nvPr/>
        </p:nvSpPr>
        <p:spPr>
          <a:xfrm>
            <a:off x="8303792" y="3014925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6" name="正方形/長方形 25"/>
          <p:cNvSpPr/>
          <p:nvPr/>
        </p:nvSpPr>
        <p:spPr>
          <a:xfrm>
            <a:off x="267590" y="3014925"/>
            <a:ext cx="827420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7" name="正方形/長方形 26"/>
          <p:cNvSpPr/>
          <p:nvPr/>
        </p:nvSpPr>
        <p:spPr>
          <a:xfrm>
            <a:off x="1095009" y="3014925"/>
            <a:ext cx="6636169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 dirty="0"/>
          </a:p>
        </p:txBody>
      </p:sp>
      <p:sp>
        <p:nvSpPr>
          <p:cNvPr id="28" name="正方形/長方形 27"/>
          <p:cNvSpPr/>
          <p:nvPr/>
        </p:nvSpPr>
        <p:spPr>
          <a:xfrm>
            <a:off x="7731179" y="3014925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9" name="正方形/長方形 28"/>
          <p:cNvSpPr/>
          <p:nvPr/>
        </p:nvSpPr>
        <p:spPr>
          <a:xfrm>
            <a:off x="8303795" y="3729920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0" name="正方形/長方形 29"/>
          <p:cNvSpPr/>
          <p:nvPr/>
        </p:nvSpPr>
        <p:spPr>
          <a:xfrm>
            <a:off x="267593" y="3729920"/>
            <a:ext cx="827420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1" name="正方形/長方形 30"/>
          <p:cNvSpPr/>
          <p:nvPr/>
        </p:nvSpPr>
        <p:spPr>
          <a:xfrm>
            <a:off x="1095012" y="3729920"/>
            <a:ext cx="6636169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 dirty="0"/>
          </a:p>
        </p:txBody>
      </p:sp>
      <p:sp>
        <p:nvSpPr>
          <p:cNvPr id="32" name="正方形/長方形 31"/>
          <p:cNvSpPr/>
          <p:nvPr/>
        </p:nvSpPr>
        <p:spPr>
          <a:xfrm>
            <a:off x="7731182" y="3729920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3" name="正方形/長方形 32"/>
          <p:cNvSpPr/>
          <p:nvPr/>
        </p:nvSpPr>
        <p:spPr>
          <a:xfrm>
            <a:off x="8303793" y="4444915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4" name="正方形/長方形 33"/>
          <p:cNvSpPr/>
          <p:nvPr/>
        </p:nvSpPr>
        <p:spPr>
          <a:xfrm>
            <a:off x="267591" y="4444915"/>
            <a:ext cx="827420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5" name="正方形/長方形 34"/>
          <p:cNvSpPr/>
          <p:nvPr/>
        </p:nvSpPr>
        <p:spPr>
          <a:xfrm>
            <a:off x="1095010" y="4444915"/>
            <a:ext cx="6636169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 dirty="0"/>
          </a:p>
        </p:txBody>
      </p:sp>
      <p:sp>
        <p:nvSpPr>
          <p:cNvPr id="36" name="正方形/長方形 35"/>
          <p:cNvSpPr/>
          <p:nvPr/>
        </p:nvSpPr>
        <p:spPr>
          <a:xfrm>
            <a:off x="7731180" y="4444915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7" name="正方形/長方形 36"/>
          <p:cNvSpPr/>
          <p:nvPr/>
        </p:nvSpPr>
        <p:spPr>
          <a:xfrm>
            <a:off x="8303795" y="5159910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8" name="正方形/長方形 37"/>
          <p:cNvSpPr/>
          <p:nvPr/>
        </p:nvSpPr>
        <p:spPr>
          <a:xfrm>
            <a:off x="267593" y="5159910"/>
            <a:ext cx="827420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9" name="正方形/長方形 38"/>
          <p:cNvSpPr/>
          <p:nvPr/>
        </p:nvSpPr>
        <p:spPr>
          <a:xfrm>
            <a:off x="1095012" y="5159910"/>
            <a:ext cx="6636169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 dirty="0"/>
          </a:p>
        </p:txBody>
      </p:sp>
      <p:sp>
        <p:nvSpPr>
          <p:cNvPr id="40" name="正方形/長方形 39"/>
          <p:cNvSpPr/>
          <p:nvPr/>
        </p:nvSpPr>
        <p:spPr>
          <a:xfrm>
            <a:off x="7731182" y="5159910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41" name="正方形/長方形 40"/>
          <p:cNvSpPr/>
          <p:nvPr/>
        </p:nvSpPr>
        <p:spPr>
          <a:xfrm>
            <a:off x="8303795" y="5874905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42" name="正方形/長方形 41"/>
          <p:cNvSpPr/>
          <p:nvPr/>
        </p:nvSpPr>
        <p:spPr>
          <a:xfrm>
            <a:off x="267593" y="5874905"/>
            <a:ext cx="827420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43" name="正方形/長方形 42"/>
          <p:cNvSpPr/>
          <p:nvPr/>
        </p:nvSpPr>
        <p:spPr>
          <a:xfrm>
            <a:off x="1095012" y="5874905"/>
            <a:ext cx="6636169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 dirty="0"/>
          </a:p>
        </p:txBody>
      </p:sp>
      <p:sp>
        <p:nvSpPr>
          <p:cNvPr id="44" name="正方形/長方形 43"/>
          <p:cNvSpPr/>
          <p:nvPr/>
        </p:nvSpPr>
        <p:spPr>
          <a:xfrm>
            <a:off x="7731182" y="5874905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983502" y="1276511"/>
            <a:ext cx="4826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プロジェクト／提案を成功させるために実施すべきタスクとその実施内容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241749" y="1276511"/>
            <a:ext cx="699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/>
              <a:t>高・中・低</a:t>
            </a:r>
            <a:endParaRPr lang="en-US" altLang="ja-JP" sz="800" dirty="0"/>
          </a:p>
          <a:p>
            <a:pPr algn="ctr"/>
            <a:r>
              <a:rPr lang="en-US" altLang="ja-JP" sz="800" dirty="0"/>
              <a:t>↓</a:t>
            </a:r>
            <a:endParaRPr kumimoji="1" lang="ja-JP" altLang="en-US" sz="8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67611" y="1276511"/>
            <a:ext cx="733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/>
              <a:t>番号　</a:t>
            </a:r>
            <a:r>
              <a:rPr lang="en-US" altLang="ja-JP" sz="1200" dirty="0"/>
              <a:t>↓</a:t>
            </a:r>
            <a:endParaRPr kumimoji="1" lang="ja-JP" altLang="en-US" sz="12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731177" y="1272301"/>
            <a:ext cx="572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/>
              <a:t>◎〇</a:t>
            </a:r>
            <a:r>
              <a:rPr lang="en-US" altLang="ja-JP" sz="800" dirty="0"/>
              <a:t>△</a:t>
            </a:r>
          </a:p>
          <a:p>
            <a:pPr algn="ctr"/>
            <a:r>
              <a:rPr lang="en-US" altLang="ja-JP" sz="800" dirty="0"/>
              <a:t>↓</a:t>
            </a:r>
            <a:endParaRPr kumimoji="1" lang="ja-JP" altLang="en-US" sz="8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67593" y="443773"/>
            <a:ext cx="5507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メイリオ"/>
                <a:ea typeface="メイリオ"/>
                <a:cs typeface="メイリオ"/>
              </a:rPr>
              <a:t>ワークシート（</a:t>
            </a:r>
            <a:r>
              <a:rPr lang="en-US" altLang="ja-JP" dirty="0">
                <a:latin typeface="メイリオ"/>
                <a:ea typeface="メイリオ"/>
                <a:cs typeface="メイリオ"/>
              </a:rPr>
              <a:t>2-2</a:t>
            </a:r>
            <a:r>
              <a:rPr lang="ja-JP" altLang="en-US" dirty="0">
                <a:latin typeface="メイリオ"/>
                <a:ea typeface="メイリオ"/>
                <a:cs typeface="メイリオ"/>
              </a:rPr>
              <a:t>）　タスクを整理してみよう！</a:t>
            </a:r>
            <a:endParaRPr lang="en-US" altLang="ja-JP" dirty="0"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704576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303794" y="942659"/>
            <a:ext cx="572613" cy="3338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難易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67592" y="942659"/>
            <a:ext cx="827420" cy="3338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優先順位</a:t>
            </a:r>
            <a:endParaRPr kumimoji="1" lang="ja-JP" altLang="en-US" sz="1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1095011" y="942659"/>
            <a:ext cx="6636169" cy="3338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タスク内容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7731181" y="942659"/>
            <a:ext cx="572613" cy="3338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重要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8303792" y="1584935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18" name="正方形/長方形 17"/>
          <p:cNvSpPr/>
          <p:nvPr/>
        </p:nvSpPr>
        <p:spPr>
          <a:xfrm>
            <a:off x="267590" y="1584935"/>
            <a:ext cx="827420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19" name="正方形/長方形 18"/>
          <p:cNvSpPr/>
          <p:nvPr/>
        </p:nvSpPr>
        <p:spPr>
          <a:xfrm>
            <a:off x="1095009" y="1584935"/>
            <a:ext cx="6636169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 dirty="0"/>
          </a:p>
        </p:txBody>
      </p:sp>
      <p:sp>
        <p:nvSpPr>
          <p:cNvPr id="20" name="正方形/長方形 19"/>
          <p:cNvSpPr/>
          <p:nvPr/>
        </p:nvSpPr>
        <p:spPr>
          <a:xfrm>
            <a:off x="7731179" y="1584935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1" name="正方形/長方形 20"/>
          <p:cNvSpPr/>
          <p:nvPr/>
        </p:nvSpPr>
        <p:spPr>
          <a:xfrm>
            <a:off x="8303795" y="2299930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2" name="正方形/長方形 21"/>
          <p:cNvSpPr/>
          <p:nvPr/>
        </p:nvSpPr>
        <p:spPr>
          <a:xfrm>
            <a:off x="267593" y="2299930"/>
            <a:ext cx="827420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3" name="正方形/長方形 22"/>
          <p:cNvSpPr/>
          <p:nvPr/>
        </p:nvSpPr>
        <p:spPr>
          <a:xfrm>
            <a:off x="1095012" y="2299930"/>
            <a:ext cx="6636169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 dirty="0"/>
          </a:p>
        </p:txBody>
      </p:sp>
      <p:sp>
        <p:nvSpPr>
          <p:cNvPr id="24" name="正方形/長方形 23"/>
          <p:cNvSpPr/>
          <p:nvPr/>
        </p:nvSpPr>
        <p:spPr>
          <a:xfrm>
            <a:off x="7731182" y="2299930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5" name="正方形/長方形 24"/>
          <p:cNvSpPr/>
          <p:nvPr/>
        </p:nvSpPr>
        <p:spPr>
          <a:xfrm>
            <a:off x="8303792" y="3014925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6" name="正方形/長方形 25"/>
          <p:cNvSpPr/>
          <p:nvPr/>
        </p:nvSpPr>
        <p:spPr>
          <a:xfrm>
            <a:off x="267590" y="3014925"/>
            <a:ext cx="827420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7" name="正方形/長方形 26"/>
          <p:cNvSpPr/>
          <p:nvPr/>
        </p:nvSpPr>
        <p:spPr>
          <a:xfrm>
            <a:off x="1095009" y="3014925"/>
            <a:ext cx="6636169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 dirty="0"/>
          </a:p>
        </p:txBody>
      </p:sp>
      <p:sp>
        <p:nvSpPr>
          <p:cNvPr id="28" name="正方形/長方形 27"/>
          <p:cNvSpPr/>
          <p:nvPr/>
        </p:nvSpPr>
        <p:spPr>
          <a:xfrm>
            <a:off x="7731179" y="3014925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9" name="正方形/長方形 28"/>
          <p:cNvSpPr/>
          <p:nvPr/>
        </p:nvSpPr>
        <p:spPr>
          <a:xfrm>
            <a:off x="8303795" y="3729920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0" name="正方形/長方形 29"/>
          <p:cNvSpPr/>
          <p:nvPr/>
        </p:nvSpPr>
        <p:spPr>
          <a:xfrm>
            <a:off x="267593" y="3729920"/>
            <a:ext cx="827420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1" name="正方形/長方形 30"/>
          <p:cNvSpPr/>
          <p:nvPr/>
        </p:nvSpPr>
        <p:spPr>
          <a:xfrm>
            <a:off x="1095012" y="3729920"/>
            <a:ext cx="6636169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 dirty="0"/>
          </a:p>
        </p:txBody>
      </p:sp>
      <p:sp>
        <p:nvSpPr>
          <p:cNvPr id="32" name="正方形/長方形 31"/>
          <p:cNvSpPr/>
          <p:nvPr/>
        </p:nvSpPr>
        <p:spPr>
          <a:xfrm>
            <a:off x="7731182" y="3729920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3" name="正方形/長方形 32"/>
          <p:cNvSpPr/>
          <p:nvPr/>
        </p:nvSpPr>
        <p:spPr>
          <a:xfrm>
            <a:off x="8303793" y="4444915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4" name="正方形/長方形 33"/>
          <p:cNvSpPr/>
          <p:nvPr/>
        </p:nvSpPr>
        <p:spPr>
          <a:xfrm>
            <a:off x="267591" y="4444915"/>
            <a:ext cx="827420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5" name="正方形/長方形 34"/>
          <p:cNvSpPr/>
          <p:nvPr/>
        </p:nvSpPr>
        <p:spPr>
          <a:xfrm>
            <a:off x="1095010" y="4444915"/>
            <a:ext cx="6636169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 dirty="0"/>
          </a:p>
        </p:txBody>
      </p:sp>
      <p:sp>
        <p:nvSpPr>
          <p:cNvPr id="36" name="正方形/長方形 35"/>
          <p:cNvSpPr/>
          <p:nvPr/>
        </p:nvSpPr>
        <p:spPr>
          <a:xfrm>
            <a:off x="7731180" y="4444915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7" name="正方形/長方形 36"/>
          <p:cNvSpPr/>
          <p:nvPr/>
        </p:nvSpPr>
        <p:spPr>
          <a:xfrm>
            <a:off x="8303795" y="5159910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8" name="正方形/長方形 37"/>
          <p:cNvSpPr/>
          <p:nvPr/>
        </p:nvSpPr>
        <p:spPr>
          <a:xfrm>
            <a:off x="267593" y="5159910"/>
            <a:ext cx="827420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9" name="正方形/長方形 38"/>
          <p:cNvSpPr/>
          <p:nvPr/>
        </p:nvSpPr>
        <p:spPr>
          <a:xfrm>
            <a:off x="1095012" y="5159910"/>
            <a:ext cx="6636169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 dirty="0"/>
          </a:p>
        </p:txBody>
      </p:sp>
      <p:sp>
        <p:nvSpPr>
          <p:cNvPr id="40" name="正方形/長方形 39"/>
          <p:cNvSpPr/>
          <p:nvPr/>
        </p:nvSpPr>
        <p:spPr>
          <a:xfrm>
            <a:off x="7731182" y="5159910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41" name="正方形/長方形 40"/>
          <p:cNvSpPr/>
          <p:nvPr/>
        </p:nvSpPr>
        <p:spPr>
          <a:xfrm>
            <a:off x="8303795" y="5874905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42" name="正方形/長方形 41"/>
          <p:cNvSpPr/>
          <p:nvPr/>
        </p:nvSpPr>
        <p:spPr>
          <a:xfrm>
            <a:off x="267593" y="5874905"/>
            <a:ext cx="827420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43" name="正方形/長方形 42"/>
          <p:cNvSpPr/>
          <p:nvPr/>
        </p:nvSpPr>
        <p:spPr>
          <a:xfrm>
            <a:off x="1095012" y="5874905"/>
            <a:ext cx="6636169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200" dirty="0"/>
          </a:p>
        </p:txBody>
      </p:sp>
      <p:sp>
        <p:nvSpPr>
          <p:cNvPr id="44" name="正方形/長方形 43"/>
          <p:cNvSpPr/>
          <p:nvPr/>
        </p:nvSpPr>
        <p:spPr>
          <a:xfrm>
            <a:off x="7731182" y="5874905"/>
            <a:ext cx="572613" cy="71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983502" y="1276511"/>
            <a:ext cx="4826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プロジェクト／提案を成功させるために実施すべきタスクとその実施内容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241749" y="1276511"/>
            <a:ext cx="699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/>
              <a:t>高・中・低</a:t>
            </a:r>
            <a:endParaRPr lang="en-US" altLang="ja-JP" sz="800" dirty="0"/>
          </a:p>
          <a:p>
            <a:pPr algn="ctr"/>
            <a:r>
              <a:rPr lang="en-US" altLang="ja-JP" sz="800" dirty="0"/>
              <a:t>↓</a:t>
            </a:r>
            <a:endParaRPr kumimoji="1" lang="ja-JP" altLang="en-US" sz="8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67611" y="1276511"/>
            <a:ext cx="733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/>
              <a:t>番号　</a:t>
            </a:r>
            <a:r>
              <a:rPr lang="en-US" altLang="ja-JP" sz="1200" dirty="0"/>
              <a:t>↓</a:t>
            </a:r>
            <a:endParaRPr kumimoji="1" lang="ja-JP" altLang="en-US" sz="12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731177" y="1272301"/>
            <a:ext cx="572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/>
              <a:t>◎〇</a:t>
            </a:r>
            <a:r>
              <a:rPr lang="en-US" altLang="ja-JP" sz="800" dirty="0"/>
              <a:t>△</a:t>
            </a:r>
          </a:p>
          <a:p>
            <a:pPr algn="ctr"/>
            <a:r>
              <a:rPr lang="en-US" altLang="ja-JP" sz="800" dirty="0"/>
              <a:t>↓</a:t>
            </a:r>
            <a:endParaRPr kumimoji="1" lang="ja-JP" altLang="en-US" sz="8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67593" y="443773"/>
            <a:ext cx="5507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メイリオ"/>
                <a:ea typeface="メイリオ"/>
                <a:cs typeface="メイリオ"/>
              </a:rPr>
              <a:t>ワークシート（</a:t>
            </a:r>
            <a:r>
              <a:rPr lang="en-US" altLang="ja-JP" dirty="0">
                <a:latin typeface="メイリオ"/>
                <a:ea typeface="メイリオ"/>
                <a:cs typeface="メイリオ"/>
              </a:rPr>
              <a:t>2-1</a:t>
            </a:r>
            <a:r>
              <a:rPr lang="ja-JP" altLang="en-US" dirty="0">
                <a:latin typeface="メイリオ"/>
                <a:ea typeface="メイリオ"/>
                <a:cs typeface="メイリオ"/>
              </a:rPr>
              <a:t>）　タスクを整理してみよう！</a:t>
            </a:r>
            <a:endParaRPr lang="en-US" altLang="ja-JP" dirty="0"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66534068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151</Words>
  <Application>Microsoft Macintosh PowerPoint</Application>
  <PresentationFormat>画面に合わせる (4:3)</PresentationFormat>
  <Paragraphs>47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ホワイト</vt:lpstr>
      <vt:lpstr>PowerPoint プレゼンテーション</vt:lpstr>
      <vt:lpstr>PowerPoint プレゼンテーション</vt:lpstr>
      <vt:lpstr>PowerPoint プレゼンテーション</vt:lpstr>
    </vt:vector>
  </TitlesOfParts>
  <Company>NetCommerce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斎藤 昌義</dc:creator>
  <cp:lastModifiedBy>斎藤昌義</cp:lastModifiedBy>
  <cp:revision>21</cp:revision>
  <cp:lastPrinted>2014-06-16T01:51:31Z</cp:lastPrinted>
  <dcterms:created xsi:type="dcterms:W3CDTF">2014-06-16T01:50:55Z</dcterms:created>
  <dcterms:modified xsi:type="dcterms:W3CDTF">2018-09-11T06:32:34Z</dcterms:modified>
</cp:coreProperties>
</file>