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503" r:id="rId2"/>
    <p:sldId id="556" r:id="rId3"/>
    <p:sldId id="557" r:id="rId4"/>
    <p:sldId id="526" r:id="rId5"/>
    <p:sldId id="552" r:id="rId6"/>
    <p:sldId id="504" r:id="rId7"/>
    <p:sldId id="506" r:id="rId8"/>
    <p:sldId id="507" r:id="rId9"/>
    <p:sldId id="510" r:id="rId10"/>
    <p:sldId id="512" r:id="rId11"/>
    <p:sldId id="522" r:id="rId12"/>
    <p:sldId id="549" r:id="rId13"/>
    <p:sldId id="527" r:id="rId14"/>
    <p:sldId id="1364" r:id="rId15"/>
    <p:sldId id="559" r:id="rId16"/>
    <p:sldId id="561" r:id="rId17"/>
    <p:sldId id="560" r:id="rId18"/>
    <p:sldId id="558" r:id="rId19"/>
    <p:sldId id="1363" r:id="rId20"/>
    <p:sldId id="509" r:id="rId21"/>
    <p:sldId id="535" r:id="rId22"/>
    <p:sldId id="554" r:id="rId2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66FF"/>
    <a:srgbClr val="FFFBD2"/>
    <a:srgbClr val="FFFFFF"/>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9053" autoAdjust="0"/>
  </p:normalViewPr>
  <p:slideViewPr>
    <p:cSldViewPr snapToGrid="0" snapToObjects="1" showGuides="1">
      <p:cViewPr varScale="1">
        <p:scale>
          <a:sx n="77" d="100"/>
          <a:sy n="77" d="100"/>
        </p:scale>
        <p:origin x="630" y="84"/>
      </p:cViewPr>
      <p:guideLst>
        <p:guide orient="horz"/>
        <p:guide pos="5759"/>
      </p:guideLst>
    </p:cSldViewPr>
  </p:slideViewPr>
  <p:notesTextViewPr>
    <p:cViewPr>
      <p:scale>
        <a:sx n="100" d="100"/>
        <a:sy n="100" d="100"/>
      </p:scale>
      <p:origin x="0" y="0"/>
    </p:cViewPr>
  </p:notesTextViewPr>
  <p:sorterViewPr>
    <p:cViewPr varScale="1">
      <p:scale>
        <a:sx n="1" d="1"/>
        <a:sy n="1" d="1"/>
      </p:scale>
      <p:origin x="0" y="-13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2018/10/24</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2018/10/24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http://tokyo.serverlessconf.io/</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1459339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1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en-US" altLang="ja-JP" dirty="0"/>
          </a:p>
        </p:txBody>
      </p:sp>
      <p:sp>
        <p:nvSpPr>
          <p:cNvPr id="471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37101C-F450-42D3-8A60-19E27BA25349}" type="slidenum">
              <a:rPr lang="ja-JP" altLang="en-US" smtClean="0"/>
              <a:pPr/>
              <a:t>21</a:t>
            </a:fld>
            <a:endParaRPr lang="ja-JP" altLang="en-US"/>
          </a:p>
        </p:txBody>
      </p:sp>
    </p:spTree>
    <p:extLst>
      <p:ext uri="{BB962C8B-B14F-4D97-AF65-F5344CB8AC3E}">
        <p14:creationId xmlns:p14="http://schemas.microsoft.com/office/powerpoint/2010/main" val="4138111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API</a:t>
            </a:r>
            <a:r>
              <a:rPr lang="ja-JP" altLang="en-US" dirty="0"/>
              <a:t>が整備されれば、様々な</a:t>
            </a:r>
            <a:r>
              <a:rPr lang="en-US" altLang="ja-JP" dirty="0"/>
              <a:t>Web</a:t>
            </a:r>
            <a:r>
              <a:rPr lang="ja-JP" altLang="en-US" dirty="0"/>
              <a:t>サービスを組み合わせるだけで、自分ではプログラムを書かなくても相当高度な処理を行えるよう</a:t>
            </a:r>
            <a:r>
              <a:rPr lang="ja-JP" altLang="en-US"/>
              <a:t>になっていくことが期待されます。</a:t>
            </a:r>
            <a:endParaRPr lang="ja-JP" altLang="en-US" dirty="0"/>
          </a:p>
        </p:txBody>
      </p:sp>
      <p:sp>
        <p:nvSpPr>
          <p:cNvPr id="727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9A8759DA-CD6B-4D89-A09F-27FB1DE1A676}" type="slidenum">
              <a:rPr lang="ja-JP" altLang="en-US" smtClean="0"/>
              <a:pPr eaLnBrk="1" hangingPunct="1"/>
              <a:t>22</a:t>
            </a:fld>
            <a:endParaRPr lang="ja-JP" altLang="en-US"/>
          </a:p>
        </p:txBody>
      </p:sp>
    </p:spTree>
    <p:extLst>
      <p:ext uri="{BB962C8B-B14F-4D97-AF65-F5344CB8AC3E}">
        <p14:creationId xmlns:p14="http://schemas.microsoft.com/office/powerpoint/2010/main" val="336956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https://www.publickey1.jp/blog/18/paasazure_functions.html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413286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970717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13232"/>
            <a:fld id="{E26728EA-0FFF-4A63-B395-E6982821CD75}" type="slidenum">
              <a:rPr lang="ja-JP" altLang="en-US" smtClean="0"/>
              <a:pPr defTabSz="913232"/>
              <a:t>5</a:t>
            </a:fld>
            <a:endParaRPr lang="en-US" altLang="ja-JP"/>
          </a:p>
        </p:txBody>
      </p:sp>
      <p:sp>
        <p:nvSpPr>
          <p:cNvPr id="28674" name="Rectangle 2"/>
          <p:cNvSpPr>
            <a:spLocks noGrp="1" noRot="1" noChangeAspect="1" noChangeArrowheads="1" noTextEdit="1"/>
          </p:cNvSpPr>
          <p:nvPr>
            <p:ph type="sldImg"/>
          </p:nvPr>
        </p:nvSpPr>
        <p:spPr>
          <a:xfrm>
            <a:off x="1143000" y="685800"/>
            <a:ext cx="4575175" cy="3430588"/>
          </a:xfrm>
          <a:ln/>
        </p:spPr>
      </p:sp>
      <p:sp>
        <p:nvSpPr>
          <p:cNvPr id="28675" name="Rectangle 3"/>
          <p:cNvSpPr>
            <a:spLocks noGrp="1" noChangeArrowheads="1"/>
          </p:cNvSpPr>
          <p:nvPr>
            <p:ph type="body" idx="1"/>
          </p:nvPr>
        </p:nvSpPr>
        <p:spPr>
          <a:xfrm>
            <a:off x="915138" y="4343110"/>
            <a:ext cx="5027724" cy="4115670"/>
          </a:xfrm>
          <a:noFill/>
          <a:ln/>
        </p:spPr>
        <p:txBody>
          <a:bodyPr/>
          <a:lstStyle/>
          <a:p>
            <a:pPr eaLnBrk="1" hangingPunct="1"/>
            <a:endParaRPr lang="ja-JP" altLang="en-US" dirty="0"/>
          </a:p>
        </p:txBody>
      </p:sp>
    </p:spTree>
    <p:extLst>
      <p:ext uri="{BB962C8B-B14F-4D97-AF65-F5344CB8AC3E}">
        <p14:creationId xmlns:p14="http://schemas.microsoft.com/office/powerpoint/2010/main" val="938603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Salesforce</a:t>
            </a:r>
            <a:r>
              <a:rPr kumimoji="1" lang="ja-JP" altLang="en-US" dirty="0"/>
              <a:t>のサービス開始は</a:t>
            </a:r>
            <a:r>
              <a:rPr kumimoji="1" lang="en-US" altLang="ja-JP" dirty="0"/>
              <a:t>1999</a:t>
            </a:r>
            <a:r>
              <a:rPr kumimoji="1" lang="ja-JP" altLang="en-US" dirty="0"/>
              <a:t>年</a:t>
            </a:r>
            <a:endParaRPr kumimoji="1" lang="en-US" altLang="ja-JP" dirty="0"/>
          </a:p>
          <a:p>
            <a:r>
              <a:rPr kumimoji="1" lang="en-US" altLang="ja-JP" dirty="0"/>
              <a:t>AWS</a:t>
            </a:r>
            <a:r>
              <a:rPr kumimoji="1" lang="ja-JP" altLang="en-US" dirty="0"/>
              <a:t>の公開は</a:t>
            </a:r>
            <a:r>
              <a:rPr kumimoji="1" lang="en-US" altLang="ja-JP" dirty="0"/>
              <a:t>2006</a:t>
            </a:r>
            <a:r>
              <a:rPr kumimoji="1" lang="ja-JP" altLang="en-US" dirty="0"/>
              <a:t>年</a:t>
            </a:r>
            <a:r>
              <a:rPr kumimoji="1" lang="en-US" altLang="ja-JP" dirty="0"/>
              <a:t>7</a:t>
            </a:r>
            <a:r>
              <a:rPr kumimoji="1" lang="ja-JP" altLang="en-US" dirty="0"/>
              <a:t>月</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4229876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a:t>
            </a:r>
            <a:r>
              <a:rPr kumimoji="1" lang="en-US" altLang="ja-JP" dirty="0" err="1"/>
              <a:t>www.infoq.com</a:t>
            </a:r>
            <a:r>
              <a:rPr kumimoji="1" lang="en-US" altLang="ja-JP" dirty="0"/>
              <a:t>/</a:t>
            </a:r>
            <a:r>
              <a:rPr kumimoji="1" lang="en-US" altLang="ja-JP" dirty="0" err="1"/>
              <a:t>jp</a:t>
            </a:r>
            <a:r>
              <a:rPr kumimoji="1" lang="en-US" altLang="ja-JP" dirty="0"/>
              <a:t>/news/2016/06/</a:t>
            </a:r>
            <a:r>
              <a:rPr kumimoji="1" lang="en-US" altLang="ja-JP" dirty="0" err="1"/>
              <a:t>faas</a:t>
            </a:r>
            <a:r>
              <a:rPr kumimoji="1" lang="en-US" altLang="ja-JP" dirty="0"/>
              <a:t>-</a:t>
            </a:r>
            <a:r>
              <a:rPr kumimoji="1" lang="en-US" altLang="ja-JP" dirty="0" err="1"/>
              <a:t>serverless</a:t>
            </a:r>
            <a:r>
              <a:rPr kumimoji="1" lang="en-US" altLang="ja-JP" dirty="0"/>
              <a:t>-architecture</a:t>
            </a:r>
          </a:p>
          <a:p>
            <a:r>
              <a:rPr kumimoji="1" lang="en-US" altLang="ja-JP" dirty="0"/>
              <a:t>http://www.publickey1.jp/blog/16/qcon_tokyo_2016.html</a:t>
            </a:r>
          </a:p>
          <a:p>
            <a:r>
              <a:rPr kumimoji="1" lang="en-US" altLang="ja-JP" dirty="0" err="1"/>
              <a:t>FaaS</a:t>
            </a:r>
            <a:r>
              <a:rPr kumimoji="1" lang="en-US" altLang="ja-JP" dirty="0"/>
              <a:t> = Function as a Service</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473368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615373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https://www.publickey1.jp/blog/18/paasazure_functions.html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487376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041896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effectLst/>
                <a:latin typeface="Arial Black" panose="020B0A04020102020204" pitchFamily="34" charset="0"/>
                <a:ea typeface="HGP創英角ｺﾞｼｯｸUB" pitchFamily="50" charset="-128"/>
                <a:cs typeface="Arial"/>
              </a:rPr>
              <a:t>サーバーレスと</a:t>
            </a:r>
            <a:r>
              <a:rPr lang="en-US" altLang="ja-JP" sz="2800" dirty="0">
                <a:solidFill>
                  <a:srgbClr val="FFFFFF"/>
                </a:solidFill>
                <a:effectLst/>
                <a:latin typeface="Arial Black" panose="020B0A04020102020204" pitchFamily="34" charset="0"/>
                <a:ea typeface="HGP創英角ｺﾞｼｯｸUB" pitchFamily="50" charset="-128"/>
                <a:cs typeface="Arial"/>
              </a:rPr>
              <a:t>PaaS</a:t>
            </a: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a:latin typeface="Century Gothic" panose="020B0502020202020204" pitchFamily="34" charset="0"/>
              <a:ea typeface="HG丸ｺﾞｼｯｸM-PRO" panose="020F0600000000000000" pitchFamily="50" charset="-128"/>
            </a:endParaRPr>
          </a:p>
          <a:p>
            <a:pPr algn="r"/>
            <a:r>
              <a:rPr lang="ja-JP" altLang="en-US" sz="1200" dirty="0">
                <a:latin typeface="Century Gothic" panose="020B0502020202020204" pitchFamily="34" charset="0"/>
                <a:ea typeface="HG丸ｺﾞｼｯｸM-PRO" panose="020F0600000000000000" pitchFamily="50" charset="-128"/>
              </a:rPr>
              <a:t>大越　章司</a:t>
            </a:r>
            <a:endParaRPr lang="en-US" altLang="ja-JP" sz="1200" dirty="0">
              <a:latin typeface="Century Gothic" panose="020B0502020202020204" pitchFamily="34" charset="0"/>
              <a:ea typeface="HG丸ｺﾞｼｯｸM-PRO" panose="020F0600000000000000" pitchFamily="50" charset="-128"/>
            </a:endParaRPr>
          </a:p>
          <a:p>
            <a:pPr algn="r"/>
            <a:r>
              <a:rPr lang="en-US" altLang="ja-JP" sz="1200" dirty="0">
                <a:latin typeface="Century Gothic" panose="020B0502020202020204" pitchFamily="34" charset="0"/>
                <a:ea typeface="HG丸ｺﾞｼｯｸM-PRO" panose="020F0600000000000000" pitchFamily="50" charset="-128"/>
              </a:rPr>
              <a:t>shoji@appliedmarketing.co.jp</a:t>
            </a:r>
          </a:p>
        </p:txBody>
      </p:sp>
    </p:spTree>
    <p:extLst>
      <p:ext uri="{BB962C8B-B14F-4D97-AF65-F5344CB8AC3E}">
        <p14:creationId xmlns:p14="http://schemas.microsoft.com/office/powerpoint/2010/main" val="160387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マッシュアップ開発の部品としての</a:t>
            </a:r>
            <a:r>
              <a:rPr kumimoji="1" lang="en-US" altLang="ja-JP" dirty="0"/>
              <a:t>Web</a:t>
            </a:r>
            <a:r>
              <a:rPr kumimoji="1" lang="ja-JP" altLang="en-US" dirty="0"/>
              <a:t>サービス</a:t>
            </a:r>
          </a:p>
        </p:txBody>
      </p:sp>
      <p:grpSp>
        <p:nvGrpSpPr>
          <p:cNvPr id="19" name="グループ化 18"/>
          <p:cNvGrpSpPr/>
          <p:nvPr/>
        </p:nvGrpSpPr>
        <p:grpSpPr>
          <a:xfrm>
            <a:off x="196083" y="1052736"/>
            <a:ext cx="2719733" cy="1730766"/>
            <a:chOff x="196083" y="1052736"/>
            <a:chExt cx="2719733" cy="1730766"/>
          </a:xfrm>
        </p:grpSpPr>
        <p:sp>
          <p:nvSpPr>
            <p:cNvPr id="3" name="正方形/長方形 2"/>
            <p:cNvSpPr/>
            <p:nvPr/>
          </p:nvSpPr>
          <p:spPr bwMode="auto">
            <a:xfrm>
              <a:off x="196083" y="1052736"/>
              <a:ext cx="2088232" cy="1728192"/>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effectLst/>
                  <a:latin typeface="+mn-lt"/>
                  <a:ea typeface="+mn-ea"/>
                </a:rPr>
                <a:t>クラウドサービス</a:t>
              </a:r>
            </a:p>
          </p:txBody>
        </p:sp>
        <p:sp>
          <p:nvSpPr>
            <p:cNvPr id="6" name="正方形/長方形 5"/>
            <p:cNvSpPr/>
            <p:nvPr/>
          </p:nvSpPr>
          <p:spPr bwMode="auto">
            <a:xfrm>
              <a:off x="2267744" y="1055310"/>
              <a:ext cx="648072" cy="172819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API</a:t>
              </a:r>
              <a:endParaRPr kumimoji="0" lang="ja-JP" altLang="en-US" sz="1400" b="0" i="0" u="none" strike="noStrike" cap="none" normalizeH="0" dirty="0">
                <a:ln>
                  <a:noFill/>
                </a:ln>
                <a:solidFill>
                  <a:schemeClr val="bg1"/>
                </a:solidFill>
                <a:effectLst/>
                <a:latin typeface="+mn-lt"/>
                <a:ea typeface="+mn-ea"/>
              </a:endParaRPr>
            </a:p>
          </p:txBody>
        </p:sp>
      </p:grpSp>
      <p:grpSp>
        <p:nvGrpSpPr>
          <p:cNvPr id="20" name="グループ化 19"/>
          <p:cNvGrpSpPr/>
          <p:nvPr/>
        </p:nvGrpSpPr>
        <p:grpSpPr>
          <a:xfrm>
            <a:off x="196083" y="2884803"/>
            <a:ext cx="2719733" cy="1728192"/>
            <a:chOff x="196083" y="2884803"/>
            <a:chExt cx="2719733" cy="1728192"/>
          </a:xfrm>
        </p:grpSpPr>
        <p:sp>
          <p:nvSpPr>
            <p:cNvPr id="4" name="正方形/長方形 3"/>
            <p:cNvSpPr/>
            <p:nvPr/>
          </p:nvSpPr>
          <p:spPr bwMode="auto">
            <a:xfrm>
              <a:off x="196083" y="2884803"/>
              <a:ext cx="2088232" cy="1728192"/>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latin typeface="+mn-lt"/>
                  <a:ea typeface="+mn-ea"/>
                </a:rPr>
                <a:t>クラウドサービス</a:t>
              </a:r>
            </a:p>
          </p:txBody>
        </p:sp>
        <p:sp>
          <p:nvSpPr>
            <p:cNvPr id="7" name="正方形/長方形 6"/>
            <p:cNvSpPr/>
            <p:nvPr/>
          </p:nvSpPr>
          <p:spPr bwMode="auto">
            <a:xfrm>
              <a:off x="2267744" y="2884803"/>
              <a:ext cx="648072" cy="172819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API</a:t>
              </a:r>
              <a:endParaRPr kumimoji="0" lang="ja-JP" altLang="en-US" sz="1400" b="0" i="0" u="none" strike="noStrike" cap="none" normalizeH="0" dirty="0">
                <a:ln>
                  <a:noFill/>
                </a:ln>
                <a:solidFill>
                  <a:schemeClr val="bg1"/>
                </a:solidFill>
                <a:effectLst/>
                <a:latin typeface="+mn-lt"/>
                <a:ea typeface="+mn-ea"/>
              </a:endParaRPr>
            </a:p>
          </p:txBody>
        </p:sp>
      </p:grpSp>
      <p:grpSp>
        <p:nvGrpSpPr>
          <p:cNvPr id="21" name="グループ化 20"/>
          <p:cNvGrpSpPr/>
          <p:nvPr/>
        </p:nvGrpSpPr>
        <p:grpSpPr>
          <a:xfrm>
            <a:off x="179512" y="4733336"/>
            <a:ext cx="2736304" cy="1728192"/>
            <a:chOff x="179512" y="4733336"/>
            <a:chExt cx="2736304" cy="1728192"/>
          </a:xfrm>
        </p:grpSpPr>
        <p:sp>
          <p:nvSpPr>
            <p:cNvPr id="5" name="正方形/長方形 4"/>
            <p:cNvSpPr/>
            <p:nvPr/>
          </p:nvSpPr>
          <p:spPr bwMode="auto">
            <a:xfrm>
              <a:off x="179512" y="4733336"/>
              <a:ext cx="2088232" cy="1728192"/>
            </a:xfrm>
            <a:prstGeom prst="rect">
              <a:avLst/>
            </a:prstGeom>
            <a:solidFill>
              <a:schemeClr val="accent4">
                <a:lumMod val="40000"/>
                <a:lumOff val="6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400" dirty="0">
                  <a:latin typeface="+mn-lt"/>
                  <a:ea typeface="+mn-ea"/>
                </a:rPr>
                <a:t>OSS</a:t>
              </a:r>
              <a:r>
                <a:rPr kumimoji="0" lang="ja-JP" altLang="en-US" sz="1400" dirty="0">
                  <a:latin typeface="+mn-lt"/>
                  <a:ea typeface="+mn-ea"/>
                </a:rPr>
                <a:t>パッケージ</a:t>
              </a:r>
            </a:p>
          </p:txBody>
        </p:sp>
        <p:sp>
          <p:nvSpPr>
            <p:cNvPr id="8" name="正方形/長方形 7"/>
            <p:cNvSpPr/>
            <p:nvPr/>
          </p:nvSpPr>
          <p:spPr bwMode="auto">
            <a:xfrm>
              <a:off x="2267744" y="4733336"/>
              <a:ext cx="648072" cy="172819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API</a:t>
              </a:r>
              <a:endParaRPr kumimoji="0" lang="ja-JP" altLang="en-US" sz="1400" b="0" i="0" u="none" strike="noStrike" cap="none" normalizeH="0" dirty="0">
                <a:ln>
                  <a:noFill/>
                </a:ln>
                <a:solidFill>
                  <a:schemeClr val="bg1"/>
                </a:solidFill>
                <a:effectLst/>
                <a:latin typeface="+mn-lt"/>
                <a:ea typeface="+mn-ea"/>
              </a:endParaRPr>
            </a:p>
          </p:txBody>
        </p:sp>
      </p:grpSp>
      <p:sp>
        <p:nvSpPr>
          <p:cNvPr id="23" name="正方形/長方形 22"/>
          <p:cNvSpPr/>
          <p:nvPr/>
        </p:nvSpPr>
        <p:spPr bwMode="auto">
          <a:xfrm>
            <a:off x="6228184" y="1052736"/>
            <a:ext cx="2592288" cy="172819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mn-lt"/>
                <a:ea typeface="+mn-ea"/>
              </a:rPr>
              <a:t>マッシュアップ開発</a:t>
            </a:r>
            <a:endParaRPr kumimoji="0" lang="en-US" altLang="ja-JP" sz="1400" dirty="0">
              <a:solidFill>
                <a:schemeClr val="bg1"/>
              </a:solidFill>
              <a:latin typeface="+mn-lt"/>
              <a:ea typeface="+mn-ea"/>
            </a:endParaRPr>
          </a:p>
          <a:p>
            <a:pPr algn="ctr">
              <a:spcBef>
                <a:spcPct val="20000"/>
              </a:spcBef>
            </a:pPr>
            <a:r>
              <a:rPr kumimoji="0" lang="en-US" altLang="ja-JP" sz="1400" dirty="0">
                <a:solidFill>
                  <a:schemeClr val="bg1"/>
                </a:solidFill>
                <a:latin typeface="+mn-lt"/>
                <a:ea typeface="+mn-ea"/>
              </a:rPr>
              <a:t>IT </a:t>
            </a:r>
            <a:r>
              <a:rPr kumimoji="0" lang="ja-JP" altLang="en-US" sz="1400" dirty="0">
                <a:solidFill>
                  <a:schemeClr val="bg1"/>
                </a:solidFill>
                <a:latin typeface="+mn-lt"/>
                <a:ea typeface="+mn-ea"/>
              </a:rPr>
              <a:t>の深い知識がなくても、既存の</a:t>
            </a:r>
            <a:r>
              <a:rPr kumimoji="0" lang="en-US" altLang="ja-JP" sz="1400" dirty="0">
                <a:solidFill>
                  <a:schemeClr val="bg1"/>
                </a:solidFill>
                <a:latin typeface="+mn-lt"/>
                <a:ea typeface="+mn-ea"/>
              </a:rPr>
              <a:t>Web</a:t>
            </a:r>
            <a:r>
              <a:rPr kumimoji="0" lang="ja-JP" altLang="en-US" sz="1400" dirty="0">
                <a:solidFill>
                  <a:schemeClr val="bg1"/>
                </a:solidFill>
                <a:latin typeface="+mn-lt"/>
                <a:ea typeface="+mn-ea"/>
              </a:rPr>
              <a:t>サービス</a:t>
            </a:r>
            <a:r>
              <a:rPr kumimoji="0" lang="en-US" altLang="ja-JP" sz="1400" dirty="0">
                <a:solidFill>
                  <a:schemeClr val="bg1"/>
                </a:solidFill>
                <a:latin typeface="+mn-lt"/>
                <a:ea typeface="+mn-ea"/>
              </a:rPr>
              <a:t>API</a:t>
            </a:r>
            <a:r>
              <a:rPr kumimoji="0" lang="ja-JP" altLang="en-US" sz="1400" dirty="0">
                <a:solidFill>
                  <a:schemeClr val="bg1"/>
                </a:solidFill>
                <a:latin typeface="+mn-lt"/>
                <a:ea typeface="+mn-ea"/>
              </a:rPr>
              <a:t>を組み合わせて、短期間でアプリケーション開発を行うこと。新しい開発技法として注目されている。</a:t>
            </a:r>
          </a:p>
        </p:txBody>
      </p:sp>
      <p:sp>
        <p:nvSpPr>
          <p:cNvPr id="15" name="正方形/長方形 14"/>
          <p:cNvSpPr/>
          <p:nvPr/>
        </p:nvSpPr>
        <p:spPr bwMode="auto">
          <a:xfrm>
            <a:off x="6228184" y="4733336"/>
            <a:ext cx="2592288" cy="172819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mn-lt"/>
                <a:ea typeface="+mn-ea"/>
              </a:rPr>
              <a:t>様々な</a:t>
            </a:r>
            <a:r>
              <a:rPr kumimoji="0" lang="en-US" altLang="ja-JP" sz="1400" dirty="0">
                <a:solidFill>
                  <a:schemeClr val="bg1"/>
                </a:solidFill>
                <a:latin typeface="+mn-lt"/>
                <a:ea typeface="+mn-ea"/>
              </a:rPr>
              <a:t>Web</a:t>
            </a:r>
            <a:r>
              <a:rPr kumimoji="0" lang="ja-JP" altLang="en-US" sz="1400" dirty="0">
                <a:solidFill>
                  <a:schemeClr val="bg1"/>
                </a:solidFill>
                <a:latin typeface="+mn-lt"/>
                <a:ea typeface="+mn-ea"/>
              </a:rPr>
              <a:t>サービスや</a:t>
            </a:r>
            <a:r>
              <a:rPr kumimoji="0" lang="en-US" altLang="ja-JP" sz="1400" dirty="0" err="1">
                <a:solidFill>
                  <a:schemeClr val="bg1"/>
                </a:solidFill>
                <a:latin typeface="+mn-lt"/>
                <a:ea typeface="+mn-ea"/>
              </a:rPr>
              <a:t>BaaS</a:t>
            </a:r>
            <a:r>
              <a:rPr kumimoji="0" lang="ja-JP" altLang="en-US" sz="1400" dirty="0">
                <a:solidFill>
                  <a:schemeClr val="bg1"/>
                </a:solidFill>
                <a:latin typeface="+mn-lt"/>
                <a:ea typeface="+mn-ea"/>
              </a:rPr>
              <a:t>などのサービス、豊富な</a:t>
            </a:r>
            <a:r>
              <a:rPr kumimoji="0" lang="en-US" altLang="ja-JP" sz="1400" dirty="0">
                <a:solidFill>
                  <a:schemeClr val="bg1"/>
                </a:solidFill>
                <a:latin typeface="+mn-lt"/>
                <a:ea typeface="+mn-ea"/>
              </a:rPr>
              <a:t>OSS</a:t>
            </a:r>
            <a:r>
              <a:rPr kumimoji="0" lang="ja-JP" altLang="en-US" sz="1400" dirty="0">
                <a:solidFill>
                  <a:schemeClr val="bg1"/>
                </a:solidFill>
                <a:latin typeface="+mn-lt"/>
                <a:ea typeface="+mn-ea"/>
              </a:rPr>
              <a:t>などにより、新たなプログラミングをせずにアプリケーションを開発することが可能になってきた</a:t>
            </a:r>
          </a:p>
        </p:txBody>
      </p:sp>
      <p:grpSp>
        <p:nvGrpSpPr>
          <p:cNvPr id="11" name="グループ化 10"/>
          <p:cNvGrpSpPr/>
          <p:nvPr/>
        </p:nvGrpSpPr>
        <p:grpSpPr>
          <a:xfrm>
            <a:off x="2915816" y="1408639"/>
            <a:ext cx="5904656" cy="4680520"/>
            <a:chOff x="2915816" y="1408639"/>
            <a:chExt cx="5904656" cy="4680520"/>
          </a:xfrm>
        </p:grpSpPr>
        <p:cxnSp>
          <p:nvCxnSpPr>
            <p:cNvPr id="12" name="カギ線コネクタ 11"/>
            <p:cNvCxnSpPr>
              <a:stCxn id="6" idx="3"/>
            </p:cNvCxnSpPr>
            <p:nvPr/>
          </p:nvCxnSpPr>
          <p:spPr bwMode="auto">
            <a:xfrm>
              <a:off x="2915816" y="1919406"/>
              <a:ext cx="1584176" cy="1293570"/>
            </a:xfrm>
            <a:prstGeom prst="bentConnector3">
              <a:avLst/>
            </a:prstGeom>
            <a:solidFill>
              <a:schemeClr val="bg1"/>
            </a:solidFill>
            <a:ln w="38100" cap="flat" cmpd="sng" algn="ctr">
              <a:solidFill>
                <a:srgbClr val="C00000"/>
              </a:solidFill>
              <a:prstDash val="solid"/>
              <a:round/>
              <a:headEnd type="none" w="med" len="med"/>
              <a:tailEnd type="none" w="med" len="med"/>
            </a:ln>
            <a:effectLst/>
          </p:spPr>
        </p:cxnSp>
        <p:cxnSp>
          <p:nvCxnSpPr>
            <p:cNvPr id="14" name="直線コネクタ 13"/>
            <p:cNvCxnSpPr>
              <a:stCxn id="7" idx="3"/>
              <a:endCxn id="10" idx="0"/>
            </p:cNvCxnSpPr>
            <p:nvPr/>
          </p:nvCxnSpPr>
          <p:spPr bwMode="auto">
            <a:xfrm>
              <a:off x="2915816" y="3748899"/>
              <a:ext cx="1584176" cy="0"/>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16" name="カギ線コネクタ 15"/>
            <p:cNvCxnSpPr>
              <a:stCxn id="8" idx="3"/>
            </p:cNvCxnSpPr>
            <p:nvPr/>
          </p:nvCxnSpPr>
          <p:spPr bwMode="auto">
            <a:xfrm flipV="1">
              <a:off x="2915816" y="4293096"/>
              <a:ext cx="1584176" cy="1304336"/>
            </a:xfrm>
            <a:prstGeom prst="bentConnector3">
              <a:avLst/>
            </a:prstGeom>
            <a:solidFill>
              <a:schemeClr val="bg1"/>
            </a:solidFill>
            <a:ln w="38100" cap="flat" cmpd="sng" algn="ctr">
              <a:solidFill>
                <a:srgbClr val="C00000"/>
              </a:solidFill>
              <a:prstDash val="solid"/>
              <a:round/>
              <a:headEnd type="none" w="med" len="med"/>
              <a:tailEnd type="none" w="med" len="med"/>
            </a:ln>
            <a:effectLst/>
          </p:spPr>
        </p:cxnSp>
        <p:sp>
          <p:nvSpPr>
            <p:cNvPr id="10" name="正方形/長方形 9"/>
            <p:cNvSpPr/>
            <p:nvPr/>
          </p:nvSpPr>
          <p:spPr bwMode="auto">
            <a:xfrm rot="16200000">
              <a:off x="2519772" y="3388859"/>
              <a:ext cx="4680520" cy="720080"/>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200" b="0" i="0" u="none" strike="noStrike" cap="none" normalizeH="0" dirty="0">
                  <a:ln>
                    <a:noFill/>
                  </a:ln>
                  <a:solidFill>
                    <a:schemeClr val="bg1"/>
                  </a:solidFill>
                  <a:effectLst/>
                  <a:latin typeface="+mn-lt"/>
                  <a:ea typeface="+mn-ea"/>
                </a:rPr>
                <a:t>マッシュアップ</a:t>
              </a:r>
            </a:p>
          </p:txBody>
        </p:sp>
        <p:sp>
          <p:nvSpPr>
            <p:cNvPr id="9" name="正方形/長方形 8"/>
            <p:cNvSpPr/>
            <p:nvPr/>
          </p:nvSpPr>
          <p:spPr bwMode="auto">
            <a:xfrm>
              <a:off x="6228184" y="2884803"/>
              <a:ext cx="2592288" cy="1728192"/>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自社サービス</a:t>
              </a:r>
            </a:p>
          </p:txBody>
        </p:sp>
        <p:cxnSp>
          <p:nvCxnSpPr>
            <p:cNvPr id="17" name="直線コネクタ 16"/>
            <p:cNvCxnSpPr>
              <a:stCxn id="10" idx="2"/>
              <a:endCxn id="9" idx="1"/>
            </p:cNvCxnSpPr>
            <p:nvPr/>
          </p:nvCxnSpPr>
          <p:spPr bwMode="auto">
            <a:xfrm>
              <a:off x="5220072" y="3748899"/>
              <a:ext cx="1008112" cy="0"/>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spTree>
    <p:extLst>
      <p:ext uri="{BB962C8B-B14F-4D97-AF65-F5344CB8AC3E}">
        <p14:creationId xmlns:p14="http://schemas.microsoft.com/office/powerpoint/2010/main" val="397137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CEEA544-A3CA-4F14-A1A9-B4440D998F0A}"/>
              </a:ext>
            </a:extLst>
          </p:cNvPr>
          <p:cNvPicPr>
            <a:picLocks noChangeAspect="1"/>
          </p:cNvPicPr>
          <p:nvPr/>
        </p:nvPicPr>
        <p:blipFill>
          <a:blip r:embed="rId2"/>
          <a:stretch>
            <a:fillRect/>
          </a:stretch>
        </p:blipFill>
        <p:spPr>
          <a:xfrm>
            <a:off x="457200" y="903856"/>
            <a:ext cx="5243458" cy="3454389"/>
          </a:xfrm>
          <a:prstGeom prst="rect">
            <a:avLst/>
          </a:prstGeom>
          <a:ln>
            <a:solidFill>
              <a:schemeClr val="tx1">
                <a:lumMod val="50000"/>
                <a:lumOff val="50000"/>
              </a:schemeClr>
            </a:solidFill>
          </a:ln>
        </p:spPr>
      </p:pic>
      <p:sp>
        <p:nvSpPr>
          <p:cNvPr id="2" name="タイトル 1"/>
          <p:cNvSpPr>
            <a:spLocks noGrp="1"/>
          </p:cNvSpPr>
          <p:nvPr>
            <p:ph type="title"/>
          </p:nvPr>
        </p:nvSpPr>
        <p:spPr/>
        <p:txBody>
          <a:bodyPr/>
          <a:lstStyle/>
          <a:p>
            <a:r>
              <a:rPr kumimoji="1" lang="ja-JP" altLang="en-US" dirty="0"/>
              <a:t>簡単なマッシュアップの例</a:t>
            </a:r>
          </a:p>
        </p:txBody>
      </p:sp>
      <p:pic>
        <p:nvPicPr>
          <p:cNvPr id="7" name="図 6">
            <a:extLst>
              <a:ext uri="{FF2B5EF4-FFF2-40B4-BE49-F238E27FC236}">
                <a16:creationId xmlns:a16="http://schemas.microsoft.com/office/drawing/2014/main" id="{971FF29C-F88B-421B-90FD-F7D899F7AEB6}"/>
              </a:ext>
            </a:extLst>
          </p:cNvPr>
          <p:cNvPicPr>
            <a:picLocks noChangeAspect="1"/>
          </p:cNvPicPr>
          <p:nvPr/>
        </p:nvPicPr>
        <p:blipFill>
          <a:blip r:embed="rId3"/>
          <a:stretch>
            <a:fillRect/>
          </a:stretch>
        </p:blipFill>
        <p:spPr>
          <a:xfrm>
            <a:off x="2398815" y="1717811"/>
            <a:ext cx="6424551" cy="4698823"/>
          </a:xfrm>
          <a:prstGeom prst="rect">
            <a:avLst/>
          </a:prstGeom>
        </p:spPr>
      </p:pic>
    </p:spTree>
    <p:extLst>
      <p:ext uri="{BB962C8B-B14F-4D97-AF65-F5344CB8AC3E}">
        <p14:creationId xmlns:p14="http://schemas.microsoft.com/office/powerpoint/2010/main" val="103889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サーバーレスとサーバーレスアーキテクチャ</a:t>
            </a:r>
          </a:p>
        </p:txBody>
      </p:sp>
      <p:sp>
        <p:nvSpPr>
          <p:cNvPr id="7" name="正方形/長方形 6"/>
          <p:cNvSpPr/>
          <p:nvPr/>
        </p:nvSpPr>
        <p:spPr bwMode="auto">
          <a:xfrm>
            <a:off x="560070" y="947669"/>
            <a:ext cx="8069580" cy="595423"/>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a:ln>
                  <a:noFill/>
                </a:ln>
                <a:solidFill>
                  <a:schemeClr val="bg1"/>
                </a:solidFill>
                <a:effectLst/>
                <a:latin typeface="+mn-lt"/>
                <a:ea typeface="+mn-ea"/>
              </a:rPr>
              <a:t>サーバーレス </a:t>
            </a:r>
            <a:r>
              <a:rPr kumimoji="0" lang="en-US" altLang="ja-JP" sz="1400" b="0" i="0" u="none" strike="noStrike" cap="none" normalizeH="0">
                <a:ln>
                  <a:noFill/>
                </a:ln>
                <a:solidFill>
                  <a:schemeClr val="bg1"/>
                </a:solidFill>
                <a:effectLst/>
                <a:latin typeface="+mn-lt"/>
                <a:ea typeface="+mn-ea"/>
              </a:rPr>
              <a:t>= </a:t>
            </a:r>
            <a:r>
              <a:rPr kumimoji="0" lang="ja-JP" altLang="en-US" sz="1400" b="0" i="0" u="none" strike="noStrike" cap="none" normalizeH="0">
                <a:ln>
                  <a:noFill/>
                </a:ln>
                <a:solidFill>
                  <a:schemeClr val="bg1"/>
                </a:solidFill>
                <a:effectLst/>
                <a:latin typeface="+mn-lt"/>
                <a:ea typeface="+mn-ea"/>
              </a:rPr>
              <a:t>サーバーのセットアップや管理を行わなくともプログラムを実行できる</a:t>
            </a:r>
            <a:endParaRPr kumimoji="0" lang="ja-JP" altLang="en-US" sz="1400" b="0" i="0" u="none" strike="noStrike" cap="none" normalizeH="0" dirty="0">
              <a:ln>
                <a:noFill/>
              </a:ln>
              <a:solidFill>
                <a:schemeClr val="bg1"/>
              </a:solidFill>
              <a:effectLst/>
              <a:latin typeface="+mn-lt"/>
              <a:ea typeface="+mn-ea"/>
            </a:endParaRPr>
          </a:p>
        </p:txBody>
      </p:sp>
      <p:sp>
        <p:nvSpPr>
          <p:cNvPr id="8" name="正方形/長方形 7"/>
          <p:cNvSpPr/>
          <p:nvPr/>
        </p:nvSpPr>
        <p:spPr bwMode="auto">
          <a:xfrm>
            <a:off x="560070" y="1647335"/>
            <a:ext cx="2617470" cy="59542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a:ln>
                  <a:noFill/>
                </a:ln>
                <a:solidFill>
                  <a:schemeClr val="bg1"/>
                </a:solidFill>
                <a:effectLst/>
                <a:latin typeface="+mn-lt"/>
                <a:ea typeface="+mn-ea"/>
              </a:rPr>
              <a:t>独立した</a:t>
            </a:r>
            <a:r>
              <a:rPr kumimoji="0" lang="en-US" altLang="ja-JP" sz="1400" b="0" i="0" u="none" strike="noStrike" cap="none" normalizeH="0">
                <a:ln>
                  <a:noFill/>
                </a:ln>
                <a:solidFill>
                  <a:schemeClr val="bg1"/>
                </a:solidFill>
                <a:effectLst/>
                <a:latin typeface="+mn-lt"/>
                <a:ea typeface="+mn-ea"/>
              </a:rPr>
              <a:t>Web</a:t>
            </a:r>
            <a:r>
              <a:rPr kumimoji="0" lang="ja-JP" altLang="en-US" sz="1400" b="0" i="0" u="none" strike="noStrike" cap="none" normalizeH="0">
                <a:ln>
                  <a:noFill/>
                </a:ln>
                <a:solidFill>
                  <a:schemeClr val="bg1"/>
                </a:solidFill>
                <a:effectLst/>
                <a:latin typeface="+mn-lt"/>
                <a:ea typeface="+mn-ea"/>
              </a:rPr>
              <a:t>サービスを</a:t>
            </a:r>
            <a:br>
              <a:rPr kumimoji="0" lang="en-US" altLang="ja-JP" sz="1400" b="0" i="0" u="none" strike="noStrike" cap="none" normalizeH="0">
                <a:ln>
                  <a:noFill/>
                </a:ln>
                <a:solidFill>
                  <a:schemeClr val="bg1"/>
                </a:solidFill>
                <a:effectLst/>
                <a:latin typeface="+mn-lt"/>
                <a:ea typeface="+mn-ea"/>
              </a:rPr>
            </a:br>
            <a:r>
              <a:rPr kumimoji="0" lang="ja-JP" altLang="en-US" sz="1400" b="0" i="0" u="none" strike="noStrike" cap="none" normalizeH="0">
                <a:ln>
                  <a:noFill/>
                </a:ln>
                <a:solidFill>
                  <a:schemeClr val="bg1"/>
                </a:solidFill>
                <a:effectLst/>
                <a:latin typeface="+mn-lt"/>
                <a:ea typeface="+mn-ea"/>
              </a:rPr>
              <a:t>連携させる</a:t>
            </a:r>
            <a:endParaRPr kumimoji="0" lang="ja-JP" altLang="en-US" sz="1400" b="0" i="0" u="none" strike="noStrike" cap="none" normalizeH="0" dirty="0">
              <a:ln>
                <a:noFill/>
              </a:ln>
              <a:solidFill>
                <a:schemeClr val="bg1"/>
              </a:solidFill>
              <a:effectLst/>
              <a:latin typeface="+mn-lt"/>
              <a:ea typeface="+mn-ea"/>
            </a:endParaRPr>
          </a:p>
        </p:txBody>
      </p:sp>
      <p:sp>
        <p:nvSpPr>
          <p:cNvPr id="9" name="正方形/長方形 8"/>
          <p:cNvSpPr/>
          <p:nvPr/>
        </p:nvSpPr>
        <p:spPr bwMode="auto">
          <a:xfrm>
            <a:off x="3286125" y="1647335"/>
            <a:ext cx="2617470" cy="59542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en-US" altLang="ja-JP" sz="1400" dirty="0">
                <a:solidFill>
                  <a:schemeClr val="bg1"/>
                </a:solidFill>
              </a:rPr>
              <a:t>Web</a:t>
            </a:r>
            <a:r>
              <a:rPr kumimoji="0" lang="ja-JP" altLang="en-US" sz="1400" dirty="0">
                <a:solidFill>
                  <a:schemeClr val="bg1"/>
                </a:solidFill>
              </a:rPr>
              <a:t>サービスを</a:t>
            </a:r>
            <a:br>
              <a:rPr kumimoji="0" lang="en-US" altLang="ja-JP" sz="1400" dirty="0">
                <a:solidFill>
                  <a:schemeClr val="bg1"/>
                </a:solidFill>
              </a:rPr>
            </a:br>
            <a:r>
              <a:rPr kumimoji="0" lang="ja-JP" altLang="en-US" sz="1400" dirty="0">
                <a:solidFill>
                  <a:schemeClr val="bg1"/>
                </a:solidFill>
              </a:rPr>
              <a:t>コンポーネントとして利用</a:t>
            </a:r>
          </a:p>
        </p:txBody>
      </p:sp>
      <p:sp>
        <p:nvSpPr>
          <p:cNvPr id="10" name="正方形/長方形 9"/>
          <p:cNvSpPr/>
          <p:nvPr/>
        </p:nvSpPr>
        <p:spPr bwMode="auto">
          <a:xfrm>
            <a:off x="6012180" y="1647335"/>
            <a:ext cx="2617470" cy="59542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クラウド上の</a:t>
            </a:r>
            <a:endParaRPr kumimoji="0" lang="en-US" altLang="ja-JP" sz="14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コンポーネント連携</a:t>
            </a:r>
          </a:p>
        </p:txBody>
      </p:sp>
      <p:sp>
        <p:nvSpPr>
          <p:cNvPr id="11" name="正方形/長方形 10"/>
          <p:cNvSpPr/>
          <p:nvPr/>
        </p:nvSpPr>
        <p:spPr bwMode="auto">
          <a:xfrm>
            <a:off x="6012180" y="3059555"/>
            <a:ext cx="2617470" cy="595423"/>
          </a:xfrm>
          <a:prstGeom prst="rect">
            <a:avLst/>
          </a:prstGeom>
          <a:solidFill>
            <a:schemeClr val="accent5">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a:ln>
                  <a:noFill/>
                </a:ln>
                <a:solidFill>
                  <a:schemeClr val="bg1"/>
                </a:solidFill>
                <a:effectLst/>
                <a:latin typeface="+mn-lt"/>
                <a:ea typeface="+mn-ea"/>
              </a:rPr>
              <a:t>FaaS</a:t>
            </a:r>
            <a:endParaRPr kumimoji="0" lang="en-US" altLang="ja-JP" sz="14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rPr>
              <a:t>ナノサービス</a:t>
            </a:r>
            <a:endParaRPr kumimoji="0" lang="ja-JP" altLang="en-US" sz="1400" b="0" i="0" u="none" strike="noStrike" cap="none" normalizeH="0" dirty="0">
              <a:ln>
                <a:noFill/>
              </a:ln>
              <a:solidFill>
                <a:schemeClr val="bg1"/>
              </a:solidFill>
              <a:effectLst/>
              <a:latin typeface="+mn-lt"/>
              <a:ea typeface="+mn-ea"/>
            </a:endParaRPr>
          </a:p>
        </p:txBody>
      </p:sp>
      <p:sp>
        <p:nvSpPr>
          <p:cNvPr id="12" name="正方形/長方形 11"/>
          <p:cNvSpPr/>
          <p:nvPr/>
        </p:nvSpPr>
        <p:spPr bwMode="auto">
          <a:xfrm>
            <a:off x="6012180" y="3762412"/>
            <a:ext cx="2617470" cy="1303778"/>
          </a:xfrm>
          <a:prstGeom prst="rect">
            <a:avLst/>
          </a:prstGeom>
          <a:solidFill>
            <a:schemeClr val="accent5">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en-US" altLang="ja-JP" sz="1400" dirty="0">
                <a:solidFill>
                  <a:schemeClr val="bg1"/>
                </a:solidFill>
              </a:rPr>
              <a:t>AWS Lambda</a:t>
            </a:r>
            <a:endParaRPr kumimoji="0" lang="ja-JP" altLang="en-US" sz="1400" dirty="0">
              <a:solidFill>
                <a:schemeClr val="bg1"/>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Azure Functions</a:t>
            </a:r>
          </a:p>
          <a:p>
            <a:pPr algn="ctr" defTabSz="914400" fontAlgn="base">
              <a:spcBef>
                <a:spcPct val="20000"/>
              </a:spcBef>
              <a:spcAft>
                <a:spcPct val="0"/>
              </a:spcAft>
            </a:pPr>
            <a:r>
              <a:rPr kumimoji="0" lang="en-US" altLang="ja-JP" sz="1400" dirty="0">
                <a:solidFill>
                  <a:schemeClr val="bg1"/>
                </a:solidFill>
              </a:rPr>
              <a:t>Google Cloud Functions</a:t>
            </a:r>
          </a:p>
          <a:p>
            <a:pPr algn="ctr" defTabSz="914400" fontAlgn="base">
              <a:spcBef>
                <a:spcPct val="20000"/>
              </a:spcBef>
              <a:spcAft>
                <a:spcPct val="0"/>
              </a:spcAft>
            </a:pPr>
            <a:r>
              <a:rPr kumimoji="0" lang="en-US" altLang="ja-JP" sz="1400" dirty="0">
                <a:solidFill>
                  <a:schemeClr val="bg1"/>
                </a:solidFill>
              </a:rPr>
              <a:t>IBM </a:t>
            </a:r>
            <a:r>
              <a:rPr kumimoji="0" lang="en-US" altLang="ja-JP" sz="1400" dirty="0" err="1">
                <a:solidFill>
                  <a:schemeClr val="bg1"/>
                </a:solidFill>
              </a:rPr>
              <a:t>OpenWhisk</a:t>
            </a:r>
            <a:endParaRPr kumimoji="0" lang="ja-JP" altLang="en-US" sz="1400" dirty="0">
              <a:solidFill>
                <a:schemeClr val="bg1"/>
              </a:solidFill>
            </a:endParaRPr>
          </a:p>
        </p:txBody>
      </p:sp>
      <p:sp>
        <p:nvSpPr>
          <p:cNvPr id="14" name="正方形/長方形 13"/>
          <p:cNvSpPr/>
          <p:nvPr/>
        </p:nvSpPr>
        <p:spPr bwMode="auto">
          <a:xfrm>
            <a:off x="3286125" y="2350192"/>
            <a:ext cx="2617470" cy="59542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en-US" sz="1400" dirty="0">
                <a:solidFill>
                  <a:schemeClr val="bg1"/>
                </a:solidFill>
              </a:rPr>
              <a:t>サーバー上でマイクロサービスが待機</a:t>
            </a:r>
            <a:r>
              <a:rPr kumimoji="0" lang="en-US" altLang="ja-JP" sz="1400" dirty="0">
                <a:solidFill>
                  <a:schemeClr val="bg1"/>
                </a:solidFill>
              </a:rPr>
              <a:t>/</a:t>
            </a:r>
            <a:r>
              <a:rPr kumimoji="0" lang="ja-JP" altLang="en-US" sz="1400" dirty="0">
                <a:solidFill>
                  <a:schemeClr val="bg1"/>
                </a:solidFill>
              </a:rPr>
              <a:t>稼働</a:t>
            </a:r>
          </a:p>
        </p:txBody>
      </p:sp>
      <p:sp>
        <p:nvSpPr>
          <p:cNvPr id="15" name="正方形/長方形 14"/>
          <p:cNvSpPr/>
          <p:nvPr/>
        </p:nvSpPr>
        <p:spPr bwMode="auto">
          <a:xfrm>
            <a:off x="6012180" y="2350192"/>
            <a:ext cx="2617470" cy="59542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イベントにより</a:t>
            </a:r>
            <a:br>
              <a:rPr kumimoji="0" lang="en-US" altLang="ja-JP" sz="1400" b="0" i="0" u="none" strike="noStrike" cap="none" normalizeH="0" dirty="0">
                <a:ln>
                  <a:noFill/>
                </a:ln>
                <a:solidFill>
                  <a:schemeClr val="bg1"/>
                </a:solidFill>
                <a:effectLst/>
                <a:latin typeface="+mn-lt"/>
                <a:ea typeface="+mn-ea"/>
              </a:rPr>
            </a:br>
            <a:r>
              <a:rPr kumimoji="0" lang="ja-JP" altLang="en-US" sz="1400" b="0" i="0" u="none" strike="noStrike" cap="none" normalizeH="0" dirty="0">
                <a:ln>
                  <a:noFill/>
                </a:ln>
                <a:solidFill>
                  <a:schemeClr val="bg1"/>
                </a:solidFill>
                <a:effectLst/>
                <a:latin typeface="+mn-lt"/>
                <a:ea typeface="+mn-ea"/>
              </a:rPr>
              <a:t>ナノサービスを起動</a:t>
            </a:r>
          </a:p>
        </p:txBody>
      </p:sp>
      <p:sp>
        <p:nvSpPr>
          <p:cNvPr id="16" name="正方形/長方形 15"/>
          <p:cNvSpPr/>
          <p:nvPr/>
        </p:nvSpPr>
        <p:spPr bwMode="auto">
          <a:xfrm>
            <a:off x="560070" y="2356698"/>
            <a:ext cx="2617470" cy="59542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en-US" sz="1400" dirty="0">
                <a:solidFill>
                  <a:schemeClr val="bg1"/>
                </a:solidFill>
              </a:rPr>
              <a:t>サーバー上でサービスが</a:t>
            </a:r>
            <a:endParaRPr kumimoji="0" lang="en-US" altLang="ja-JP" sz="1400" dirty="0">
              <a:solidFill>
                <a:schemeClr val="bg1"/>
              </a:solidFill>
            </a:endParaRPr>
          </a:p>
          <a:p>
            <a:pPr algn="ctr" defTabSz="914400" fontAlgn="base">
              <a:spcBef>
                <a:spcPct val="20000"/>
              </a:spcBef>
              <a:spcAft>
                <a:spcPct val="0"/>
              </a:spcAft>
            </a:pPr>
            <a:r>
              <a:rPr kumimoji="0" lang="ja-JP" altLang="en-US" sz="1400" dirty="0">
                <a:solidFill>
                  <a:schemeClr val="bg1"/>
                </a:solidFill>
              </a:rPr>
              <a:t>待機</a:t>
            </a:r>
            <a:r>
              <a:rPr kumimoji="0" lang="en-US" altLang="ja-JP" sz="1400" dirty="0">
                <a:solidFill>
                  <a:schemeClr val="bg1"/>
                </a:solidFill>
              </a:rPr>
              <a:t>/</a:t>
            </a:r>
            <a:r>
              <a:rPr kumimoji="0" lang="ja-JP" altLang="en-US" sz="1400" dirty="0">
                <a:solidFill>
                  <a:schemeClr val="bg1"/>
                </a:solidFill>
              </a:rPr>
              <a:t>稼働</a:t>
            </a:r>
          </a:p>
        </p:txBody>
      </p:sp>
      <p:sp>
        <p:nvSpPr>
          <p:cNvPr id="17" name="正方形/長方形 16"/>
          <p:cNvSpPr/>
          <p:nvPr/>
        </p:nvSpPr>
        <p:spPr bwMode="auto">
          <a:xfrm>
            <a:off x="3286125" y="3059555"/>
            <a:ext cx="2617470" cy="595423"/>
          </a:xfrm>
          <a:prstGeom prst="rect">
            <a:avLst/>
          </a:prstGeom>
          <a:solidFill>
            <a:schemeClr val="accent5">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BaaS/</a:t>
            </a:r>
            <a:r>
              <a:rPr kumimoji="0" lang="en-US" altLang="ja-JP" sz="1400" b="0" i="0" u="none" strike="noStrike" cap="none" normalizeH="0" dirty="0" err="1">
                <a:ln>
                  <a:noFill/>
                </a:ln>
                <a:solidFill>
                  <a:schemeClr val="bg1"/>
                </a:solidFill>
                <a:effectLst/>
                <a:latin typeface="+mn-lt"/>
                <a:ea typeface="+mn-ea"/>
              </a:rPr>
              <a:t>mBaaS</a:t>
            </a:r>
            <a:endParaRPr kumimoji="0" lang="en-US" altLang="ja-JP" sz="14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rPr>
              <a:t>マイクロサービス</a:t>
            </a:r>
            <a:endParaRPr kumimoji="0" lang="ja-JP" altLang="en-US" sz="1400" b="0" i="0" u="none" strike="noStrike" cap="none" normalizeH="0" dirty="0">
              <a:ln>
                <a:noFill/>
              </a:ln>
              <a:solidFill>
                <a:schemeClr val="bg1"/>
              </a:solidFill>
              <a:effectLst/>
              <a:latin typeface="+mn-lt"/>
              <a:ea typeface="+mn-ea"/>
            </a:endParaRPr>
          </a:p>
        </p:txBody>
      </p:sp>
      <p:sp>
        <p:nvSpPr>
          <p:cNvPr id="18" name="正方形/長方形 17"/>
          <p:cNvSpPr/>
          <p:nvPr/>
        </p:nvSpPr>
        <p:spPr bwMode="auto">
          <a:xfrm>
            <a:off x="3286125" y="3762412"/>
            <a:ext cx="2617470" cy="595423"/>
          </a:xfrm>
          <a:prstGeom prst="rect">
            <a:avLst/>
          </a:prstGeom>
          <a:solidFill>
            <a:schemeClr val="accent5">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a:ln>
                  <a:noFill/>
                </a:ln>
                <a:solidFill>
                  <a:schemeClr val="bg1"/>
                </a:solidFill>
                <a:effectLst/>
                <a:latin typeface="+mn-lt"/>
                <a:ea typeface="+mn-ea"/>
              </a:rPr>
              <a:t>API</a:t>
            </a:r>
            <a:r>
              <a:rPr kumimoji="0" lang="ja-JP" altLang="en-US" sz="1400" b="0" i="0" u="none" strike="noStrike" cap="none" normalizeH="0">
                <a:ln>
                  <a:noFill/>
                </a:ln>
                <a:solidFill>
                  <a:schemeClr val="bg1"/>
                </a:solidFill>
                <a:effectLst/>
                <a:latin typeface="+mn-lt"/>
                <a:ea typeface="+mn-ea"/>
              </a:rPr>
              <a:t>連携</a:t>
            </a:r>
            <a:endParaRPr kumimoji="0" lang="ja-JP" altLang="en-US" sz="1400" b="0" i="0" u="none" strike="noStrike" cap="none" normalizeH="0" dirty="0">
              <a:ln>
                <a:noFill/>
              </a:ln>
              <a:solidFill>
                <a:schemeClr val="bg1"/>
              </a:solidFill>
              <a:effectLst/>
              <a:latin typeface="+mn-lt"/>
              <a:ea typeface="+mn-ea"/>
            </a:endParaRPr>
          </a:p>
        </p:txBody>
      </p:sp>
      <p:sp>
        <p:nvSpPr>
          <p:cNvPr id="19" name="正方形/長方形 18"/>
          <p:cNvSpPr/>
          <p:nvPr/>
        </p:nvSpPr>
        <p:spPr bwMode="auto">
          <a:xfrm>
            <a:off x="3286125" y="4470767"/>
            <a:ext cx="2617470" cy="595423"/>
          </a:xfrm>
          <a:prstGeom prst="rect">
            <a:avLst/>
          </a:prstGeom>
          <a:solidFill>
            <a:schemeClr val="accent5">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a:ln>
                  <a:noFill/>
                </a:ln>
                <a:solidFill>
                  <a:schemeClr val="bg1"/>
                </a:solidFill>
                <a:effectLst/>
                <a:latin typeface="+mn-lt"/>
                <a:ea typeface="+mn-ea"/>
              </a:rPr>
              <a:t>様々な</a:t>
            </a:r>
            <a:r>
              <a:rPr kumimoji="0" lang="en-US" altLang="ja-JP" sz="1400" b="0" i="0" u="none" strike="noStrike" cap="none" normalizeH="0">
                <a:ln>
                  <a:noFill/>
                </a:ln>
                <a:solidFill>
                  <a:schemeClr val="bg1"/>
                </a:solidFill>
                <a:effectLst/>
                <a:latin typeface="+mn-lt"/>
                <a:ea typeface="+mn-ea"/>
              </a:rPr>
              <a:t>XaaS</a:t>
            </a:r>
            <a:endParaRPr kumimoji="0" lang="ja-JP" altLang="en-US" sz="1400" b="0" i="0" u="none" strike="noStrike" cap="none" normalizeH="0" dirty="0">
              <a:ln>
                <a:noFill/>
              </a:ln>
              <a:solidFill>
                <a:schemeClr val="bg1"/>
              </a:solidFill>
              <a:effectLst/>
              <a:latin typeface="+mn-lt"/>
              <a:ea typeface="+mn-ea"/>
            </a:endParaRPr>
          </a:p>
        </p:txBody>
      </p:sp>
      <p:sp>
        <p:nvSpPr>
          <p:cNvPr id="20" name="正方形/長方形 19"/>
          <p:cNvSpPr/>
          <p:nvPr/>
        </p:nvSpPr>
        <p:spPr bwMode="auto">
          <a:xfrm>
            <a:off x="560070" y="3059555"/>
            <a:ext cx="2617470" cy="595423"/>
          </a:xfrm>
          <a:prstGeom prst="rect">
            <a:avLst/>
          </a:prstGeom>
          <a:solidFill>
            <a:schemeClr val="accent5">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a:ln>
                  <a:noFill/>
                </a:ln>
                <a:solidFill>
                  <a:schemeClr val="bg1"/>
                </a:solidFill>
                <a:effectLst/>
                <a:latin typeface="+mn-lt"/>
                <a:ea typeface="+mn-ea"/>
              </a:rPr>
              <a:t>ASP/SaaS</a:t>
            </a:r>
            <a:endParaRPr kumimoji="0" lang="ja-JP" altLang="en-US" sz="1400" b="0" i="0" u="none" strike="noStrike" cap="none" normalizeH="0" dirty="0">
              <a:ln>
                <a:noFill/>
              </a:ln>
              <a:solidFill>
                <a:schemeClr val="bg1"/>
              </a:solidFill>
              <a:effectLst/>
              <a:latin typeface="+mn-lt"/>
              <a:ea typeface="+mn-ea"/>
            </a:endParaRPr>
          </a:p>
        </p:txBody>
      </p:sp>
      <p:sp>
        <p:nvSpPr>
          <p:cNvPr id="21" name="正方形/長方形 20"/>
          <p:cNvSpPr/>
          <p:nvPr/>
        </p:nvSpPr>
        <p:spPr bwMode="auto">
          <a:xfrm>
            <a:off x="560070" y="3762412"/>
            <a:ext cx="2617470" cy="595423"/>
          </a:xfrm>
          <a:prstGeom prst="rect">
            <a:avLst/>
          </a:prstGeom>
          <a:solidFill>
            <a:schemeClr val="accent5">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a:ln>
                  <a:noFill/>
                </a:ln>
                <a:solidFill>
                  <a:schemeClr val="bg1"/>
                </a:solidFill>
                <a:effectLst/>
                <a:latin typeface="+mn-lt"/>
                <a:ea typeface="+mn-ea"/>
              </a:rPr>
              <a:t>PaaS</a:t>
            </a:r>
            <a:endParaRPr kumimoji="0" lang="ja-JP" altLang="en-US" sz="1400" b="0" i="0" u="none" strike="noStrike" cap="none" normalizeH="0" dirty="0">
              <a:ln>
                <a:noFill/>
              </a:ln>
              <a:solidFill>
                <a:schemeClr val="bg1"/>
              </a:solidFill>
              <a:effectLst/>
              <a:latin typeface="+mn-lt"/>
              <a:ea typeface="+mn-ea"/>
            </a:endParaRPr>
          </a:p>
        </p:txBody>
      </p:sp>
      <p:sp>
        <p:nvSpPr>
          <p:cNvPr id="22" name="正方形/長方形 21"/>
          <p:cNvSpPr/>
          <p:nvPr/>
        </p:nvSpPr>
        <p:spPr bwMode="auto">
          <a:xfrm>
            <a:off x="560070" y="4470767"/>
            <a:ext cx="2617470" cy="595423"/>
          </a:xfrm>
          <a:prstGeom prst="rect">
            <a:avLst/>
          </a:prstGeom>
          <a:solidFill>
            <a:schemeClr val="accent5">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a:ln>
                  <a:noFill/>
                </a:ln>
                <a:solidFill>
                  <a:schemeClr val="bg1"/>
                </a:solidFill>
                <a:effectLst/>
                <a:latin typeface="+mn-lt"/>
                <a:ea typeface="+mn-ea"/>
              </a:rPr>
              <a:t>IFTTT/</a:t>
            </a:r>
            <a:r>
              <a:rPr kumimoji="0" lang="ja-JP" altLang="en-US" sz="1400" b="0" i="0" u="none" strike="noStrike" cap="none" normalizeH="0">
                <a:ln>
                  <a:noFill/>
                </a:ln>
                <a:solidFill>
                  <a:schemeClr val="bg1"/>
                </a:solidFill>
                <a:effectLst/>
                <a:latin typeface="+mn-lt"/>
                <a:ea typeface="+mn-ea"/>
              </a:rPr>
              <a:t>マッシュアップ</a:t>
            </a:r>
            <a:endParaRPr kumimoji="0" lang="ja-JP" altLang="en-US" sz="1400" b="0" i="0" u="none" strike="noStrike" cap="none" normalizeH="0" dirty="0">
              <a:ln>
                <a:noFill/>
              </a:ln>
              <a:solidFill>
                <a:schemeClr val="bg1"/>
              </a:solidFill>
              <a:effectLst/>
              <a:latin typeface="+mn-lt"/>
              <a:ea typeface="+mn-ea"/>
            </a:endParaRPr>
          </a:p>
        </p:txBody>
      </p:sp>
      <p:sp>
        <p:nvSpPr>
          <p:cNvPr id="23" name="正方形/長方形 22"/>
          <p:cNvSpPr/>
          <p:nvPr/>
        </p:nvSpPr>
        <p:spPr bwMode="auto">
          <a:xfrm>
            <a:off x="6012180" y="5887477"/>
            <a:ext cx="2617470" cy="595423"/>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a:ln>
                  <a:noFill/>
                </a:ln>
                <a:solidFill>
                  <a:schemeClr val="bg1"/>
                </a:solidFill>
                <a:effectLst/>
                <a:latin typeface="+mn-lt"/>
                <a:ea typeface="+mn-ea"/>
              </a:rPr>
              <a:t>サーバーレス</a:t>
            </a:r>
            <a:endParaRPr kumimoji="0" lang="en-US" altLang="ja-JP" sz="1400" b="0" i="0" u="none" strike="noStrike" cap="none" normalizeH="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a:ln>
                  <a:noFill/>
                </a:ln>
                <a:solidFill>
                  <a:schemeClr val="bg1"/>
                </a:solidFill>
                <a:effectLst/>
                <a:latin typeface="+mn-lt"/>
                <a:ea typeface="+mn-ea"/>
              </a:rPr>
              <a:t>アーキテクチャ</a:t>
            </a:r>
            <a:endParaRPr kumimoji="0" lang="ja-JP" altLang="en-US" sz="1400" b="0" i="0" u="none" strike="noStrike" cap="none" normalizeH="0" dirty="0">
              <a:ln>
                <a:noFill/>
              </a:ln>
              <a:solidFill>
                <a:schemeClr val="bg1"/>
              </a:solidFill>
              <a:effectLst/>
              <a:latin typeface="+mn-lt"/>
              <a:ea typeface="+mn-ea"/>
            </a:endParaRPr>
          </a:p>
        </p:txBody>
      </p:sp>
      <p:sp>
        <p:nvSpPr>
          <p:cNvPr id="24" name="正方形/長方形 23">
            <a:extLst>
              <a:ext uri="{FF2B5EF4-FFF2-40B4-BE49-F238E27FC236}">
                <a16:creationId xmlns:a16="http://schemas.microsoft.com/office/drawing/2014/main" id="{9C21F871-3883-4953-8C0B-9BBCC3BB0DC1}"/>
              </a:ext>
            </a:extLst>
          </p:cNvPr>
          <p:cNvSpPr/>
          <p:nvPr/>
        </p:nvSpPr>
        <p:spPr bwMode="auto">
          <a:xfrm>
            <a:off x="560070" y="5179122"/>
            <a:ext cx="2617470" cy="595423"/>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a:ln>
                  <a:noFill/>
                </a:ln>
                <a:solidFill>
                  <a:schemeClr val="bg1"/>
                </a:solidFill>
                <a:effectLst/>
                <a:latin typeface="+mn-lt"/>
                <a:ea typeface="+mn-ea"/>
              </a:rPr>
              <a:t>サーバー維持費用が必要</a:t>
            </a:r>
            <a:endParaRPr kumimoji="0" lang="ja-JP" altLang="en-US" sz="1400" b="0" i="0" u="none" strike="noStrike" cap="none" normalizeH="0" dirty="0">
              <a:ln>
                <a:noFill/>
              </a:ln>
              <a:solidFill>
                <a:schemeClr val="bg1"/>
              </a:solidFill>
              <a:effectLst/>
              <a:latin typeface="+mn-lt"/>
              <a:ea typeface="+mn-ea"/>
            </a:endParaRPr>
          </a:p>
        </p:txBody>
      </p:sp>
      <p:sp>
        <p:nvSpPr>
          <p:cNvPr id="25" name="正方形/長方形 24">
            <a:extLst>
              <a:ext uri="{FF2B5EF4-FFF2-40B4-BE49-F238E27FC236}">
                <a16:creationId xmlns:a16="http://schemas.microsoft.com/office/drawing/2014/main" id="{40E122C0-EBCD-472A-9D19-BD5172141EDA}"/>
              </a:ext>
            </a:extLst>
          </p:cNvPr>
          <p:cNvSpPr/>
          <p:nvPr/>
        </p:nvSpPr>
        <p:spPr bwMode="auto">
          <a:xfrm>
            <a:off x="3286125" y="5179122"/>
            <a:ext cx="2617470" cy="595423"/>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a:ln>
                  <a:noFill/>
                </a:ln>
                <a:solidFill>
                  <a:schemeClr val="bg1"/>
                </a:solidFill>
                <a:effectLst/>
                <a:latin typeface="+mn-lt"/>
                <a:ea typeface="+mn-ea"/>
              </a:rPr>
              <a:t>サーバー維持費用が必要</a:t>
            </a:r>
            <a:endParaRPr kumimoji="0" lang="en-US" altLang="ja-JP" sz="1400" b="0" i="0" u="none" strike="noStrike" cap="none" normalizeH="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a:ln>
                  <a:noFill/>
                </a:ln>
                <a:solidFill>
                  <a:schemeClr val="bg1"/>
                </a:solidFill>
                <a:effectLst/>
                <a:latin typeface="+mn-lt"/>
                <a:ea typeface="+mn-ea"/>
              </a:rPr>
              <a:t>または従量制</a:t>
            </a:r>
            <a:endParaRPr kumimoji="0" lang="ja-JP" altLang="en-US" sz="1400" b="0" i="0" u="none" strike="noStrike" cap="none" normalizeH="0" dirty="0">
              <a:ln>
                <a:noFill/>
              </a:ln>
              <a:solidFill>
                <a:schemeClr val="bg1"/>
              </a:solidFill>
              <a:effectLst/>
              <a:latin typeface="+mn-lt"/>
              <a:ea typeface="+mn-ea"/>
            </a:endParaRPr>
          </a:p>
        </p:txBody>
      </p:sp>
      <p:sp>
        <p:nvSpPr>
          <p:cNvPr id="26" name="正方形/長方形 25">
            <a:extLst>
              <a:ext uri="{FF2B5EF4-FFF2-40B4-BE49-F238E27FC236}">
                <a16:creationId xmlns:a16="http://schemas.microsoft.com/office/drawing/2014/main" id="{F1D8E491-6606-44C9-8476-2D9A55285AB8}"/>
              </a:ext>
            </a:extLst>
          </p:cNvPr>
          <p:cNvSpPr/>
          <p:nvPr/>
        </p:nvSpPr>
        <p:spPr bwMode="auto">
          <a:xfrm>
            <a:off x="6013739" y="5179122"/>
            <a:ext cx="2617470" cy="595423"/>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a:ln>
                  <a:noFill/>
                </a:ln>
                <a:solidFill>
                  <a:schemeClr val="bg1"/>
                </a:solidFill>
                <a:effectLst/>
                <a:latin typeface="+mn-lt"/>
                <a:ea typeface="+mn-ea"/>
              </a:rPr>
              <a:t>完全従量制</a:t>
            </a:r>
            <a:endParaRPr kumimoji="0" lang="ja-JP" altLang="en-US" sz="14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126413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Black" panose="020B0A04020102020204" pitchFamily="34" charset="0"/>
                <a:ea typeface="HGP創英角ｺﾞｼｯｸUB" pitchFamily="50" charset="-128"/>
                <a:cs typeface="Arial" pitchFamily="34" charset="0"/>
              </a:rPr>
              <a:t>サーバーレスのこれから</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983004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DB7791-1EBD-4A69-93D1-B640972E9EDB}"/>
              </a:ext>
            </a:extLst>
          </p:cNvPr>
          <p:cNvSpPr>
            <a:spLocks noGrp="1"/>
          </p:cNvSpPr>
          <p:nvPr>
            <p:ph type="title"/>
          </p:nvPr>
        </p:nvSpPr>
        <p:spPr/>
        <p:txBody>
          <a:bodyPr/>
          <a:lstStyle/>
          <a:p>
            <a:r>
              <a:rPr kumimoji="1" lang="en-US" altLang="ja-JP" dirty="0"/>
              <a:t>PaaS/</a:t>
            </a:r>
            <a:r>
              <a:rPr kumimoji="1" lang="ja-JP" altLang="en-US" dirty="0"/>
              <a:t>マッシュアップの課題</a:t>
            </a:r>
          </a:p>
        </p:txBody>
      </p:sp>
      <p:sp>
        <p:nvSpPr>
          <p:cNvPr id="13" name="正方形/長方形 12">
            <a:extLst>
              <a:ext uri="{FF2B5EF4-FFF2-40B4-BE49-F238E27FC236}">
                <a16:creationId xmlns:a16="http://schemas.microsoft.com/office/drawing/2014/main" id="{0AD54A89-CD45-4193-96E5-608C52898C37}"/>
              </a:ext>
            </a:extLst>
          </p:cNvPr>
          <p:cNvSpPr/>
          <p:nvPr/>
        </p:nvSpPr>
        <p:spPr>
          <a:xfrm>
            <a:off x="751561" y="1674348"/>
            <a:ext cx="7640878" cy="1045028"/>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ＭＳ Ｐゴシック"/>
                <a:ea typeface="ＭＳ Ｐゴシック"/>
                <a:cs typeface="ＭＳ Ｐゴシック"/>
              </a:rPr>
              <a:t>PaaS</a:t>
            </a:r>
            <a:r>
              <a:rPr kumimoji="1" lang="ja-JP" altLang="en-US" sz="2400" dirty="0">
                <a:solidFill>
                  <a:srgbClr val="FFFFFF"/>
                </a:solidFill>
                <a:latin typeface="ＭＳ Ｐゴシック"/>
                <a:ea typeface="ＭＳ Ｐゴシック"/>
                <a:cs typeface="ＭＳ Ｐゴシック"/>
              </a:rPr>
              <a:t>は、外部の誰かが提供してくれる機能を使うもの</a:t>
            </a:r>
            <a:endParaRPr kumimoji="1" lang="en-US" altLang="ja-JP" sz="2400" dirty="0">
              <a:solidFill>
                <a:srgbClr val="FFFFFF"/>
              </a:solidFill>
              <a:latin typeface="ＭＳ Ｐゴシック"/>
              <a:ea typeface="ＭＳ Ｐゴシック"/>
              <a:cs typeface="ＭＳ Ｐゴシック"/>
            </a:endParaRPr>
          </a:p>
          <a:p>
            <a:pPr algn="ctr"/>
            <a:r>
              <a:rPr kumimoji="1" lang="ja-JP" altLang="en-US" sz="2400" dirty="0">
                <a:solidFill>
                  <a:srgbClr val="FFFFFF"/>
                </a:solidFill>
                <a:latin typeface="ＭＳ Ｐゴシック"/>
                <a:ea typeface="ＭＳ Ｐゴシック"/>
                <a:cs typeface="ＭＳ Ｐゴシック"/>
              </a:rPr>
              <a:t>汎用的な機能しか提供されていない</a:t>
            </a:r>
          </a:p>
        </p:txBody>
      </p:sp>
      <p:sp>
        <p:nvSpPr>
          <p:cNvPr id="11" name="正方形/長方形 10">
            <a:extLst>
              <a:ext uri="{FF2B5EF4-FFF2-40B4-BE49-F238E27FC236}">
                <a16:creationId xmlns:a16="http://schemas.microsoft.com/office/drawing/2014/main" id="{27B08C76-0142-4A5A-95FB-8EB541DF5C51}"/>
              </a:ext>
            </a:extLst>
          </p:cNvPr>
          <p:cNvSpPr/>
          <p:nvPr/>
        </p:nvSpPr>
        <p:spPr>
          <a:xfrm>
            <a:off x="751561" y="2871776"/>
            <a:ext cx="7640878" cy="1045028"/>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ＭＳ Ｐゴシック"/>
                <a:ea typeface="ＭＳ Ｐゴシック"/>
                <a:cs typeface="ＭＳ Ｐゴシック"/>
              </a:rPr>
              <a:t>自社独自のビジネスロジックは自社で開発し、ホストする必要あり</a:t>
            </a:r>
          </a:p>
        </p:txBody>
      </p:sp>
      <p:sp>
        <p:nvSpPr>
          <p:cNvPr id="14" name="正方形/長方形 13">
            <a:extLst>
              <a:ext uri="{FF2B5EF4-FFF2-40B4-BE49-F238E27FC236}">
                <a16:creationId xmlns:a16="http://schemas.microsoft.com/office/drawing/2014/main" id="{6C61DFAE-4A5D-4573-9AEA-FE31BBCB1FB1}"/>
              </a:ext>
            </a:extLst>
          </p:cNvPr>
          <p:cNvSpPr/>
          <p:nvPr/>
        </p:nvSpPr>
        <p:spPr>
          <a:xfrm>
            <a:off x="751561" y="4069204"/>
            <a:ext cx="7640878" cy="1045028"/>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ＭＳ Ｐゴシック"/>
                <a:ea typeface="ＭＳ Ｐゴシック"/>
                <a:cs typeface="ＭＳ Ｐゴシック"/>
              </a:rPr>
              <a:t>そのためのオンプレミスのシステムや</a:t>
            </a:r>
            <a:r>
              <a:rPr kumimoji="1" lang="en-US" altLang="ja-JP" sz="2400" dirty="0">
                <a:solidFill>
                  <a:srgbClr val="FFFFFF"/>
                </a:solidFill>
                <a:latin typeface="ＭＳ Ｐゴシック"/>
                <a:ea typeface="ＭＳ Ｐゴシック"/>
                <a:cs typeface="ＭＳ Ｐゴシック"/>
              </a:rPr>
              <a:t>IaaS</a:t>
            </a:r>
            <a:r>
              <a:rPr kumimoji="1" lang="ja-JP" altLang="en-US" sz="2400" dirty="0">
                <a:solidFill>
                  <a:srgbClr val="FFFFFF"/>
                </a:solidFill>
                <a:latin typeface="ＭＳ Ｐゴシック"/>
                <a:ea typeface="ＭＳ Ｐゴシック"/>
                <a:cs typeface="ＭＳ Ｐゴシック"/>
              </a:rPr>
              <a:t>上でのシステム構築が必要</a:t>
            </a:r>
          </a:p>
        </p:txBody>
      </p:sp>
    </p:spTree>
    <p:extLst>
      <p:ext uri="{BB962C8B-B14F-4D97-AF65-F5344CB8AC3E}">
        <p14:creationId xmlns:p14="http://schemas.microsoft.com/office/powerpoint/2010/main" val="3521370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DB7791-1EBD-4A69-93D1-B640972E9EDB}"/>
              </a:ext>
            </a:extLst>
          </p:cNvPr>
          <p:cNvSpPr>
            <a:spLocks noGrp="1"/>
          </p:cNvSpPr>
          <p:nvPr>
            <p:ph type="title"/>
          </p:nvPr>
        </p:nvSpPr>
        <p:spPr/>
        <p:txBody>
          <a:bodyPr/>
          <a:lstStyle/>
          <a:p>
            <a:r>
              <a:rPr kumimoji="1" lang="ja-JP" altLang="en-US" dirty="0"/>
              <a:t>オンプレミスから</a:t>
            </a:r>
            <a:r>
              <a:rPr kumimoji="1" lang="en-US" altLang="ja-JP" dirty="0"/>
              <a:t>IaaS</a:t>
            </a:r>
            <a:r>
              <a:rPr kumimoji="1" lang="ja-JP" altLang="en-US" dirty="0" err="1"/>
              <a:t>、</a:t>
            </a:r>
            <a:r>
              <a:rPr kumimoji="1" lang="ja-JP" altLang="en-US" dirty="0"/>
              <a:t>サーバーレスへ</a:t>
            </a:r>
          </a:p>
        </p:txBody>
      </p:sp>
      <p:sp>
        <p:nvSpPr>
          <p:cNvPr id="3" name="正方形/長方形 2">
            <a:extLst>
              <a:ext uri="{FF2B5EF4-FFF2-40B4-BE49-F238E27FC236}">
                <a16:creationId xmlns:a16="http://schemas.microsoft.com/office/drawing/2014/main" id="{81D2EEC1-BAA5-467E-BA2E-4E77E726C158}"/>
              </a:ext>
            </a:extLst>
          </p:cNvPr>
          <p:cNvSpPr/>
          <p:nvPr/>
        </p:nvSpPr>
        <p:spPr>
          <a:xfrm>
            <a:off x="524494" y="3942615"/>
            <a:ext cx="2600696" cy="52251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H/W</a:t>
            </a:r>
            <a:endParaRPr kumimoji="1" lang="ja-JP" altLang="en-US" sz="2000" dirty="0">
              <a:solidFill>
                <a:srgbClr val="FFFFFF"/>
              </a:solidFill>
              <a:latin typeface="ＭＳ Ｐゴシック"/>
              <a:ea typeface="ＭＳ Ｐゴシック"/>
              <a:cs typeface="ＭＳ Ｐゴシック"/>
            </a:endParaRPr>
          </a:p>
        </p:txBody>
      </p:sp>
      <p:sp>
        <p:nvSpPr>
          <p:cNvPr id="4" name="正方形/長方形 3">
            <a:extLst>
              <a:ext uri="{FF2B5EF4-FFF2-40B4-BE49-F238E27FC236}">
                <a16:creationId xmlns:a16="http://schemas.microsoft.com/office/drawing/2014/main" id="{F942D320-8C4B-4C21-AF9D-6286EB44BE52}"/>
              </a:ext>
            </a:extLst>
          </p:cNvPr>
          <p:cNvSpPr/>
          <p:nvPr/>
        </p:nvSpPr>
        <p:spPr>
          <a:xfrm>
            <a:off x="3277590" y="3942615"/>
            <a:ext cx="2600696" cy="522514"/>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仮想サーバー</a:t>
            </a:r>
          </a:p>
        </p:txBody>
      </p:sp>
      <p:sp>
        <p:nvSpPr>
          <p:cNvPr id="5" name="正方形/長方形 4">
            <a:extLst>
              <a:ext uri="{FF2B5EF4-FFF2-40B4-BE49-F238E27FC236}">
                <a16:creationId xmlns:a16="http://schemas.microsoft.com/office/drawing/2014/main" id="{9B9DB8E3-0953-4A38-9CB6-D0D6D61A73F4}"/>
              </a:ext>
            </a:extLst>
          </p:cNvPr>
          <p:cNvSpPr/>
          <p:nvPr/>
        </p:nvSpPr>
        <p:spPr>
          <a:xfrm>
            <a:off x="6030686" y="3942615"/>
            <a:ext cx="2600696" cy="522514"/>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ＭＳ Ｐゴシック"/>
                <a:ea typeface="ＭＳ Ｐゴシック"/>
                <a:cs typeface="ＭＳ Ｐゴシック"/>
              </a:rPr>
              <a:t>サーバーレス</a:t>
            </a:r>
            <a:endParaRPr kumimoji="1" lang="en-US" altLang="ja-JP" sz="1600" dirty="0">
              <a:solidFill>
                <a:srgbClr val="FFFFFF"/>
              </a:solidFill>
              <a:latin typeface="ＭＳ Ｐゴシック"/>
              <a:ea typeface="ＭＳ Ｐゴシック"/>
              <a:cs typeface="ＭＳ Ｐゴシック"/>
            </a:endParaRPr>
          </a:p>
          <a:p>
            <a:pPr algn="ctr"/>
            <a:r>
              <a:rPr kumimoji="1" lang="ja-JP" altLang="en-US" sz="1600" dirty="0">
                <a:solidFill>
                  <a:srgbClr val="FFFFFF"/>
                </a:solidFill>
                <a:latin typeface="ＭＳ Ｐゴシック"/>
                <a:ea typeface="ＭＳ Ｐゴシック"/>
                <a:cs typeface="ＭＳ Ｐゴシック"/>
              </a:rPr>
              <a:t>プラットフォーム</a:t>
            </a:r>
          </a:p>
        </p:txBody>
      </p:sp>
      <p:sp>
        <p:nvSpPr>
          <p:cNvPr id="6" name="正方形/長方形 5">
            <a:extLst>
              <a:ext uri="{FF2B5EF4-FFF2-40B4-BE49-F238E27FC236}">
                <a16:creationId xmlns:a16="http://schemas.microsoft.com/office/drawing/2014/main" id="{383A648F-3306-48AF-AB76-C43E6630A523}"/>
              </a:ext>
            </a:extLst>
          </p:cNvPr>
          <p:cNvSpPr/>
          <p:nvPr/>
        </p:nvSpPr>
        <p:spPr>
          <a:xfrm>
            <a:off x="524494" y="3323119"/>
            <a:ext cx="2600696" cy="52251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OS</a:t>
            </a:r>
            <a:endParaRPr kumimoji="1" lang="ja-JP" altLang="en-US" sz="2000" dirty="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1C81A143-5FD1-4822-890C-6DA7275FFCE7}"/>
              </a:ext>
            </a:extLst>
          </p:cNvPr>
          <p:cNvSpPr/>
          <p:nvPr/>
        </p:nvSpPr>
        <p:spPr>
          <a:xfrm>
            <a:off x="3277590" y="3323119"/>
            <a:ext cx="2600696" cy="52251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OS</a:t>
            </a:r>
            <a:endParaRPr kumimoji="1" lang="ja-JP" altLang="en-US" sz="20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DB2A6EDA-E9F0-496F-A2EE-F30AA6F5CF0F}"/>
              </a:ext>
            </a:extLst>
          </p:cNvPr>
          <p:cNvSpPr/>
          <p:nvPr/>
        </p:nvSpPr>
        <p:spPr>
          <a:xfrm>
            <a:off x="524494" y="2703623"/>
            <a:ext cx="2600696" cy="52251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Middle</a:t>
            </a:r>
            <a:endParaRPr kumimoji="1" lang="ja-JP" altLang="en-US" sz="2000" dirty="0">
              <a:solidFill>
                <a:srgbClr val="FFFFFF"/>
              </a:solidFill>
              <a:latin typeface="ＭＳ Ｐゴシック"/>
              <a:ea typeface="ＭＳ Ｐゴシック"/>
              <a:cs typeface="ＭＳ Ｐゴシック"/>
            </a:endParaRPr>
          </a:p>
        </p:txBody>
      </p:sp>
      <p:sp>
        <p:nvSpPr>
          <p:cNvPr id="10" name="正方形/長方形 9">
            <a:extLst>
              <a:ext uri="{FF2B5EF4-FFF2-40B4-BE49-F238E27FC236}">
                <a16:creationId xmlns:a16="http://schemas.microsoft.com/office/drawing/2014/main" id="{B6B9C12A-8469-402D-AAD7-6274D823DC29}"/>
              </a:ext>
            </a:extLst>
          </p:cNvPr>
          <p:cNvSpPr/>
          <p:nvPr/>
        </p:nvSpPr>
        <p:spPr>
          <a:xfrm>
            <a:off x="3277590" y="2703623"/>
            <a:ext cx="2600696" cy="52251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Middle</a:t>
            </a:r>
            <a:endParaRPr kumimoji="1" lang="ja-JP" altLang="en-US" sz="2000" dirty="0">
              <a:solidFill>
                <a:srgbClr val="FFFFFF"/>
              </a:solidFill>
              <a:latin typeface="ＭＳ Ｐゴシック"/>
              <a:ea typeface="ＭＳ Ｐゴシック"/>
              <a:cs typeface="ＭＳ Ｐゴシック"/>
            </a:endParaRPr>
          </a:p>
        </p:txBody>
      </p:sp>
      <p:sp>
        <p:nvSpPr>
          <p:cNvPr id="12" name="正方形/長方形 11">
            <a:extLst>
              <a:ext uri="{FF2B5EF4-FFF2-40B4-BE49-F238E27FC236}">
                <a16:creationId xmlns:a16="http://schemas.microsoft.com/office/drawing/2014/main" id="{9820FF24-A5CF-475A-8FE0-CF5EE97E2940}"/>
              </a:ext>
            </a:extLst>
          </p:cNvPr>
          <p:cNvSpPr/>
          <p:nvPr/>
        </p:nvSpPr>
        <p:spPr>
          <a:xfrm>
            <a:off x="524494" y="2084127"/>
            <a:ext cx="2600696" cy="52251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アプリ</a:t>
            </a:r>
          </a:p>
        </p:txBody>
      </p:sp>
      <p:sp>
        <p:nvSpPr>
          <p:cNvPr id="13" name="正方形/長方形 12">
            <a:extLst>
              <a:ext uri="{FF2B5EF4-FFF2-40B4-BE49-F238E27FC236}">
                <a16:creationId xmlns:a16="http://schemas.microsoft.com/office/drawing/2014/main" id="{0AD54A89-CD45-4193-96E5-608C52898C37}"/>
              </a:ext>
            </a:extLst>
          </p:cNvPr>
          <p:cNvSpPr/>
          <p:nvPr/>
        </p:nvSpPr>
        <p:spPr>
          <a:xfrm>
            <a:off x="3277590" y="2084127"/>
            <a:ext cx="2600696" cy="52251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アプリ</a:t>
            </a:r>
          </a:p>
        </p:txBody>
      </p:sp>
      <p:sp>
        <p:nvSpPr>
          <p:cNvPr id="14" name="正方形/長方形 13">
            <a:extLst>
              <a:ext uri="{FF2B5EF4-FFF2-40B4-BE49-F238E27FC236}">
                <a16:creationId xmlns:a16="http://schemas.microsoft.com/office/drawing/2014/main" id="{88319CC8-ABD9-469A-98C7-FBAE12DAA41D}"/>
              </a:ext>
            </a:extLst>
          </p:cNvPr>
          <p:cNvSpPr/>
          <p:nvPr/>
        </p:nvSpPr>
        <p:spPr>
          <a:xfrm>
            <a:off x="6030686" y="2084127"/>
            <a:ext cx="2600696" cy="52251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アプリ（関数）</a:t>
            </a:r>
          </a:p>
        </p:txBody>
      </p:sp>
      <p:sp>
        <p:nvSpPr>
          <p:cNvPr id="15" name="正方形/長方形 14">
            <a:extLst>
              <a:ext uri="{FF2B5EF4-FFF2-40B4-BE49-F238E27FC236}">
                <a16:creationId xmlns:a16="http://schemas.microsoft.com/office/drawing/2014/main" id="{9E666E87-F1BD-4CEB-BB4F-1BE78E7B39D2}"/>
              </a:ext>
            </a:extLst>
          </p:cNvPr>
          <p:cNvSpPr/>
          <p:nvPr/>
        </p:nvSpPr>
        <p:spPr>
          <a:xfrm>
            <a:off x="518556" y="1126179"/>
            <a:ext cx="2600696" cy="52251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オンプレミス</a:t>
            </a:r>
          </a:p>
        </p:txBody>
      </p:sp>
      <p:sp>
        <p:nvSpPr>
          <p:cNvPr id="16" name="正方形/長方形 15">
            <a:extLst>
              <a:ext uri="{FF2B5EF4-FFF2-40B4-BE49-F238E27FC236}">
                <a16:creationId xmlns:a16="http://schemas.microsoft.com/office/drawing/2014/main" id="{D9CEA2EB-3D40-42A4-897E-E360D465C065}"/>
              </a:ext>
            </a:extLst>
          </p:cNvPr>
          <p:cNvSpPr/>
          <p:nvPr/>
        </p:nvSpPr>
        <p:spPr>
          <a:xfrm>
            <a:off x="3271652" y="1126179"/>
            <a:ext cx="2600696" cy="52251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IaaS</a:t>
            </a:r>
            <a:endParaRPr kumimoji="1" lang="ja-JP" altLang="en-US" sz="2000" dirty="0">
              <a:solidFill>
                <a:srgbClr val="FFFFFF"/>
              </a:solidFill>
              <a:latin typeface="ＭＳ Ｐゴシック"/>
              <a:ea typeface="ＭＳ Ｐゴシック"/>
              <a:cs typeface="ＭＳ Ｐゴシック"/>
            </a:endParaRPr>
          </a:p>
        </p:txBody>
      </p:sp>
      <p:sp>
        <p:nvSpPr>
          <p:cNvPr id="17" name="正方形/長方形 16">
            <a:extLst>
              <a:ext uri="{FF2B5EF4-FFF2-40B4-BE49-F238E27FC236}">
                <a16:creationId xmlns:a16="http://schemas.microsoft.com/office/drawing/2014/main" id="{E426928E-49F7-4CF8-9E99-68D2F9E60BB6}"/>
              </a:ext>
            </a:extLst>
          </p:cNvPr>
          <p:cNvSpPr/>
          <p:nvPr/>
        </p:nvSpPr>
        <p:spPr>
          <a:xfrm>
            <a:off x="6024748" y="1126179"/>
            <a:ext cx="2600696" cy="522514"/>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サーバーレス（</a:t>
            </a:r>
            <a:r>
              <a:rPr kumimoji="1" lang="en-US" altLang="ja-JP" sz="2000" dirty="0" err="1">
                <a:solidFill>
                  <a:srgbClr val="FFFFFF"/>
                </a:solidFill>
                <a:latin typeface="ＭＳ Ｐゴシック"/>
                <a:ea typeface="ＭＳ Ｐゴシック"/>
                <a:cs typeface="ＭＳ Ｐゴシック"/>
              </a:rPr>
              <a:t>FaaS</a:t>
            </a:r>
            <a:r>
              <a:rPr kumimoji="1" lang="ja-JP" altLang="en-US" sz="2000" dirty="0">
                <a:solidFill>
                  <a:srgbClr val="FFFFFF"/>
                </a:solidFill>
                <a:latin typeface="ＭＳ Ｐゴシック"/>
                <a:ea typeface="ＭＳ Ｐゴシック"/>
                <a:cs typeface="ＭＳ Ｐゴシック"/>
              </a:rPr>
              <a:t>）</a:t>
            </a:r>
          </a:p>
        </p:txBody>
      </p:sp>
      <p:sp>
        <p:nvSpPr>
          <p:cNvPr id="18" name="正方形/長方形 17">
            <a:extLst>
              <a:ext uri="{FF2B5EF4-FFF2-40B4-BE49-F238E27FC236}">
                <a16:creationId xmlns:a16="http://schemas.microsoft.com/office/drawing/2014/main" id="{8D575315-AAAD-4CCE-AC72-C1F139527A7A}"/>
              </a:ext>
            </a:extLst>
          </p:cNvPr>
          <p:cNvSpPr/>
          <p:nvPr/>
        </p:nvSpPr>
        <p:spPr>
          <a:xfrm>
            <a:off x="524494" y="4884721"/>
            <a:ext cx="2600696" cy="522514"/>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すべてを購入し、メンテナンス</a:t>
            </a:r>
          </a:p>
        </p:txBody>
      </p:sp>
      <p:sp>
        <p:nvSpPr>
          <p:cNvPr id="19" name="正方形/長方形 18">
            <a:extLst>
              <a:ext uri="{FF2B5EF4-FFF2-40B4-BE49-F238E27FC236}">
                <a16:creationId xmlns:a16="http://schemas.microsoft.com/office/drawing/2014/main" id="{A0842060-540C-4525-8C1C-4FDE6F2CDAF1}"/>
              </a:ext>
            </a:extLst>
          </p:cNvPr>
          <p:cNvSpPr/>
          <p:nvPr/>
        </p:nvSpPr>
        <p:spPr>
          <a:xfrm>
            <a:off x="3277590" y="4884721"/>
            <a:ext cx="2600696" cy="522514"/>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OS/Middle</a:t>
            </a:r>
            <a:r>
              <a:rPr kumimoji="1" lang="ja-JP" altLang="en-US" sz="1200" dirty="0">
                <a:solidFill>
                  <a:srgbClr val="FFFFFF"/>
                </a:solidFill>
                <a:latin typeface="ＭＳ Ｐゴシック"/>
                <a:ea typeface="ＭＳ Ｐゴシック"/>
                <a:cs typeface="ＭＳ Ｐゴシック"/>
              </a:rPr>
              <a:t>のアップデートなど</a:t>
            </a:r>
            <a:endParaRPr kumimoji="1" lang="en-US" altLang="ja-JP" sz="1200" dirty="0">
              <a:solidFill>
                <a:srgbClr val="FFFFFF"/>
              </a:solidFill>
              <a:latin typeface="ＭＳ Ｐゴシック"/>
              <a:ea typeface="ＭＳ Ｐゴシック"/>
              <a:cs typeface="ＭＳ Ｐゴシック"/>
            </a:endParaRPr>
          </a:p>
          <a:p>
            <a:pPr algn="ctr"/>
            <a:r>
              <a:rPr kumimoji="1" lang="ja-JP" altLang="en-US" sz="1200" dirty="0">
                <a:solidFill>
                  <a:srgbClr val="FFFFFF"/>
                </a:solidFill>
                <a:latin typeface="ＭＳ Ｐゴシック"/>
                <a:ea typeface="ＭＳ Ｐゴシック"/>
                <a:cs typeface="ＭＳ Ｐゴシック"/>
              </a:rPr>
              <a:t>稼働時間に応じた課金</a:t>
            </a:r>
          </a:p>
        </p:txBody>
      </p:sp>
      <p:sp>
        <p:nvSpPr>
          <p:cNvPr id="20" name="正方形/長方形 19">
            <a:extLst>
              <a:ext uri="{FF2B5EF4-FFF2-40B4-BE49-F238E27FC236}">
                <a16:creationId xmlns:a16="http://schemas.microsoft.com/office/drawing/2014/main" id="{C4157760-23D9-4F7F-B2B2-3C74EAE7A343}"/>
              </a:ext>
            </a:extLst>
          </p:cNvPr>
          <p:cNvSpPr/>
          <p:nvPr/>
        </p:nvSpPr>
        <p:spPr>
          <a:xfrm>
            <a:off x="6030686" y="4884721"/>
            <a:ext cx="2600696" cy="522514"/>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関数を作るだけ</a:t>
            </a:r>
            <a:endParaRPr kumimoji="1" lang="en-US" altLang="ja-JP" sz="1200" dirty="0">
              <a:solidFill>
                <a:srgbClr val="FFFFFF"/>
              </a:solidFill>
              <a:latin typeface="ＭＳ Ｐゴシック"/>
              <a:ea typeface="ＭＳ Ｐゴシック"/>
              <a:cs typeface="ＭＳ Ｐゴシック"/>
            </a:endParaRPr>
          </a:p>
          <a:p>
            <a:pPr algn="ctr"/>
            <a:r>
              <a:rPr kumimoji="1" lang="ja-JP" altLang="en-US" sz="1200" dirty="0">
                <a:solidFill>
                  <a:srgbClr val="FFFFFF"/>
                </a:solidFill>
                <a:latin typeface="ＭＳ Ｐゴシック"/>
                <a:ea typeface="ＭＳ Ｐゴシック"/>
                <a:cs typeface="ＭＳ Ｐゴシック"/>
              </a:rPr>
              <a:t>実行時間のみの課金</a:t>
            </a:r>
          </a:p>
        </p:txBody>
      </p:sp>
      <p:sp>
        <p:nvSpPr>
          <p:cNvPr id="21" name="正方形/長方形 20">
            <a:extLst>
              <a:ext uri="{FF2B5EF4-FFF2-40B4-BE49-F238E27FC236}">
                <a16:creationId xmlns:a16="http://schemas.microsoft.com/office/drawing/2014/main" id="{BF034B85-2F3E-4265-9202-84A39318CAB3}"/>
              </a:ext>
            </a:extLst>
          </p:cNvPr>
          <p:cNvSpPr/>
          <p:nvPr/>
        </p:nvSpPr>
        <p:spPr>
          <a:xfrm>
            <a:off x="6030686" y="5470564"/>
            <a:ext cx="2600696" cy="522514"/>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サーバーの維持・管理の必要が無い</a:t>
            </a:r>
          </a:p>
        </p:txBody>
      </p:sp>
      <p:sp>
        <p:nvSpPr>
          <p:cNvPr id="22" name="正方形/長方形 21">
            <a:extLst>
              <a:ext uri="{FF2B5EF4-FFF2-40B4-BE49-F238E27FC236}">
                <a16:creationId xmlns:a16="http://schemas.microsoft.com/office/drawing/2014/main" id="{5BC98E2A-A643-4CA0-B1C6-EE52B6BF0D21}"/>
              </a:ext>
            </a:extLst>
          </p:cNvPr>
          <p:cNvSpPr/>
          <p:nvPr/>
        </p:nvSpPr>
        <p:spPr>
          <a:xfrm>
            <a:off x="3271652" y="5470564"/>
            <a:ext cx="2600696" cy="522514"/>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仮想マシンの立ち上げや管理</a:t>
            </a:r>
          </a:p>
        </p:txBody>
      </p:sp>
    </p:spTree>
    <p:extLst>
      <p:ext uri="{BB962C8B-B14F-4D97-AF65-F5344CB8AC3E}">
        <p14:creationId xmlns:p14="http://schemas.microsoft.com/office/powerpoint/2010/main" val="118814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5EC450-3584-4B82-8417-A1AA5F74DA38}"/>
              </a:ext>
            </a:extLst>
          </p:cNvPr>
          <p:cNvSpPr>
            <a:spLocks noGrp="1"/>
          </p:cNvSpPr>
          <p:nvPr>
            <p:ph type="title"/>
          </p:nvPr>
        </p:nvSpPr>
        <p:spPr/>
        <p:txBody>
          <a:bodyPr/>
          <a:lstStyle/>
          <a:p>
            <a:r>
              <a:rPr kumimoji="1" lang="ja-JP" altLang="en-US" dirty="0"/>
              <a:t>業務アプリもサーバーレスに</a:t>
            </a:r>
            <a:r>
              <a:rPr kumimoji="1" lang="en-US" altLang="ja-JP" dirty="0"/>
              <a:t>?</a:t>
            </a:r>
            <a:endParaRPr kumimoji="1" lang="ja-JP" altLang="en-US" dirty="0"/>
          </a:p>
        </p:txBody>
      </p:sp>
      <p:pic>
        <p:nvPicPr>
          <p:cNvPr id="3" name="図 2">
            <a:extLst>
              <a:ext uri="{FF2B5EF4-FFF2-40B4-BE49-F238E27FC236}">
                <a16:creationId xmlns:a16="http://schemas.microsoft.com/office/drawing/2014/main" id="{144C1654-BBBC-4758-8BD6-1608B5B84FA4}"/>
              </a:ext>
            </a:extLst>
          </p:cNvPr>
          <p:cNvPicPr>
            <a:picLocks noChangeAspect="1"/>
          </p:cNvPicPr>
          <p:nvPr/>
        </p:nvPicPr>
        <p:blipFill>
          <a:blip r:embed="rId3"/>
          <a:stretch>
            <a:fillRect/>
          </a:stretch>
        </p:blipFill>
        <p:spPr>
          <a:xfrm>
            <a:off x="1924050" y="915183"/>
            <a:ext cx="5295900" cy="4000500"/>
          </a:xfrm>
          <a:prstGeom prst="rect">
            <a:avLst/>
          </a:prstGeom>
          <a:ln>
            <a:solidFill>
              <a:schemeClr val="tx1">
                <a:lumMod val="50000"/>
                <a:lumOff val="50000"/>
              </a:schemeClr>
            </a:solidFill>
          </a:ln>
        </p:spPr>
      </p:pic>
      <p:sp>
        <p:nvSpPr>
          <p:cNvPr id="4" name="正方形/長方形 3">
            <a:extLst>
              <a:ext uri="{FF2B5EF4-FFF2-40B4-BE49-F238E27FC236}">
                <a16:creationId xmlns:a16="http://schemas.microsoft.com/office/drawing/2014/main" id="{4B7C2732-E1B8-475F-8682-69A176491876}"/>
              </a:ext>
            </a:extLst>
          </p:cNvPr>
          <p:cNvSpPr/>
          <p:nvPr/>
        </p:nvSpPr>
        <p:spPr>
          <a:xfrm>
            <a:off x="1924050" y="5039150"/>
            <a:ext cx="5295900" cy="622614"/>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solidFill>
                  <a:srgbClr val="FFFFFF"/>
                </a:solidFill>
                <a:latin typeface="ＭＳ Ｐゴシック"/>
                <a:ea typeface="ＭＳ Ｐゴシック"/>
                <a:cs typeface="ＭＳ Ｐゴシック"/>
              </a:rPr>
              <a:t>ERP</a:t>
            </a:r>
            <a:r>
              <a:rPr lang="ja-JP" altLang="en-US" dirty="0">
                <a:solidFill>
                  <a:srgbClr val="FFFFFF"/>
                </a:solidFill>
                <a:latin typeface="ＭＳ Ｐゴシック"/>
                <a:ea typeface="ＭＳ Ｐゴシック"/>
                <a:cs typeface="ＭＳ Ｐゴシック"/>
              </a:rPr>
              <a:t>や</a:t>
            </a:r>
            <a:r>
              <a:rPr lang="en-US" altLang="ja-JP" dirty="0">
                <a:solidFill>
                  <a:srgbClr val="FFFFFF"/>
                </a:solidFill>
                <a:latin typeface="ＭＳ Ｐゴシック"/>
                <a:ea typeface="ＭＳ Ｐゴシック"/>
                <a:cs typeface="ＭＳ Ｐゴシック"/>
              </a:rPr>
              <a:t>CRM</a:t>
            </a:r>
            <a:r>
              <a:rPr lang="ja-JP" altLang="en-US" dirty="0">
                <a:solidFill>
                  <a:srgbClr val="FFFFFF"/>
                </a:solidFill>
                <a:latin typeface="ＭＳ Ｐゴシック"/>
                <a:ea typeface="ＭＳ Ｐゴシック"/>
                <a:cs typeface="ＭＳ Ｐゴシック"/>
              </a:rPr>
              <a:t>といった業務アプリケーションもサーバレス化が進むといったことはあるとお考えですか？</a:t>
            </a:r>
            <a:endParaRPr kumimoji="1" lang="ja-JP" altLang="en-US" dirty="0">
              <a:solidFill>
                <a:srgbClr val="FFFFFF"/>
              </a:solidFill>
              <a:latin typeface="ＭＳ Ｐゴシック"/>
              <a:ea typeface="ＭＳ Ｐゴシック"/>
              <a:cs typeface="ＭＳ Ｐゴシック"/>
            </a:endParaRPr>
          </a:p>
        </p:txBody>
      </p:sp>
      <p:sp>
        <p:nvSpPr>
          <p:cNvPr id="5" name="正方形/長方形 4">
            <a:extLst>
              <a:ext uri="{FF2B5EF4-FFF2-40B4-BE49-F238E27FC236}">
                <a16:creationId xmlns:a16="http://schemas.microsoft.com/office/drawing/2014/main" id="{B7CD5426-79DF-46F3-81AB-46BCB882117A}"/>
              </a:ext>
            </a:extLst>
          </p:cNvPr>
          <p:cNvSpPr/>
          <p:nvPr/>
        </p:nvSpPr>
        <p:spPr>
          <a:xfrm>
            <a:off x="1924050" y="5814164"/>
            <a:ext cx="5295900" cy="622614"/>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ＭＳ Ｐゴシック"/>
                <a:ea typeface="ＭＳ Ｐゴシック"/>
                <a:cs typeface="ＭＳ Ｐゴシック"/>
              </a:rPr>
              <a:t>いくつかの段階を踏んでサーバレスへの対応が進むのではないでしょうか。</a:t>
            </a:r>
            <a:endParaRPr kumimoji="1" lang="ja-JP" altLang="en-US"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69344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DB7791-1EBD-4A69-93D1-B640972E9EDB}"/>
              </a:ext>
            </a:extLst>
          </p:cNvPr>
          <p:cNvSpPr>
            <a:spLocks noGrp="1"/>
          </p:cNvSpPr>
          <p:nvPr>
            <p:ph type="title"/>
          </p:nvPr>
        </p:nvSpPr>
        <p:spPr/>
        <p:txBody>
          <a:bodyPr/>
          <a:lstStyle/>
          <a:p>
            <a:r>
              <a:rPr kumimoji="1" lang="ja-JP" altLang="en-US" dirty="0"/>
              <a:t>現在のサーバーレスの課題</a:t>
            </a:r>
          </a:p>
        </p:txBody>
      </p:sp>
      <p:sp>
        <p:nvSpPr>
          <p:cNvPr id="3" name="正方形/長方形 2">
            <a:extLst>
              <a:ext uri="{FF2B5EF4-FFF2-40B4-BE49-F238E27FC236}">
                <a16:creationId xmlns:a16="http://schemas.microsoft.com/office/drawing/2014/main" id="{81D2EEC1-BAA5-467E-BA2E-4E77E726C158}"/>
              </a:ext>
            </a:extLst>
          </p:cNvPr>
          <p:cNvSpPr/>
          <p:nvPr/>
        </p:nvSpPr>
        <p:spPr>
          <a:xfrm>
            <a:off x="737437" y="4835047"/>
            <a:ext cx="2600696" cy="105527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インスタンスを長時間維持できない</a:t>
            </a:r>
          </a:p>
        </p:txBody>
      </p:sp>
      <p:sp>
        <p:nvSpPr>
          <p:cNvPr id="6" name="正方形/長方形 5">
            <a:extLst>
              <a:ext uri="{FF2B5EF4-FFF2-40B4-BE49-F238E27FC236}">
                <a16:creationId xmlns:a16="http://schemas.microsoft.com/office/drawing/2014/main" id="{383A648F-3306-48AF-AB76-C43E6630A523}"/>
              </a:ext>
            </a:extLst>
          </p:cNvPr>
          <p:cNvSpPr/>
          <p:nvPr/>
        </p:nvSpPr>
        <p:spPr>
          <a:xfrm>
            <a:off x="737437" y="3664549"/>
            <a:ext cx="2600696" cy="105527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ステートフルな関数に対応できない</a:t>
            </a:r>
          </a:p>
        </p:txBody>
      </p:sp>
      <p:sp>
        <p:nvSpPr>
          <p:cNvPr id="9" name="正方形/長方形 8">
            <a:extLst>
              <a:ext uri="{FF2B5EF4-FFF2-40B4-BE49-F238E27FC236}">
                <a16:creationId xmlns:a16="http://schemas.microsoft.com/office/drawing/2014/main" id="{DB2A6EDA-E9F0-496F-A2EE-F30AA6F5CF0F}"/>
              </a:ext>
            </a:extLst>
          </p:cNvPr>
          <p:cNvSpPr/>
          <p:nvPr/>
        </p:nvSpPr>
        <p:spPr>
          <a:xfrm>
            <a:off x="737437" y="2494051"/>
            <a:ext cx="2600696" cy="105527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処理時間に制限</a:t>
            </a:r>
          </a:p>
        </p:txBody>
      </p:sp>
      <p:sp>
        <p:nvSpPr>
          <p:cNvPr id="12" name="正方形/長方形 11">
            <a:extLst>
              <a:ext uri="{FF2B5EF4-FFF2-40B4-BE49-F238E27FC236}">
                <a16:creationId xmlns:a16="http://schemas.microsoft.com/office/drawing/2014/main" id="{9820FF24-A5CF-475A-8FE0-CF5EE97E2940}"/>
              </a:ext>
            </a:extLst>
          </p:cNvPr>
          <p:cNvSpPr/>
          <p:nvPr/>
        </p:nvSpPr>
        <p:spPr>
          <a:xfrm>
            <a:off x="737437" y="1325903"/>
            <a:ext cx="2600696" cy="105527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ＭＳ Ｐゴシック"/>
                <a:ea typeface="ＭＳ Ｐゴシック"/>
                <a:cs typeface="ＭＳ Ｐゴシック"/>
              </a:rPr>
              <a:t>インスタンスの起動に時間がかかる</a:t>
            </a:r>
          </a:p>
        </p:txBody>
      </p:sp>
      <p:sp>
        <p:nvSpPr>
          <p:cNvPr id="13" name="正方形/長方形 12">
            <a:extLst>
              <a:ext uri="{FF2B5EF4-FFF2-40B4-BE49-F238E27FC236}">
                <a16:creationId xmlns:a16="http://schemas.microsoft.com/office/drawing/2014/main" id="{0AD54A89-CD45-4193-96E5-608C52898C37}"/>
              </a:ext>
            </a:extLst>
          </p:cNvPr>
          <p:cNvSpPr/>
          <p:nvPr/>
        </p:nvSpPr>
        <p:spPr>
          <a:xfrm>
            <a:off x="3484595" y="1336145"/>
            <a:ext cx="4795110" cy="1045028"/>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a:solidFill>
                  <a:srgbClr val="FFFFFF"/>
                </a:solidFill>
                <a:latin typeface="ＭＳ Ｐゴシック"/>
                <a:ea typeface="ＭＳ Ｐゴシック"/>
                <a:cs typeface="ＭＳ Ｐゴシック"/>
              </a:rPr>
              <a:t>インスタンスの起動に数秒かかったり、メモリ容量の制限などがある</a:t>
            </a:r>
          </a:p>
        </p:txBody>
      </p:sp>
      <p:sp>
        <p:nvSpPr>
          <p:cNvPr id="23" name="正方形/長方形 22">
            <a:extLst>
              <a:ext uri="{FF2B5EF4-FFF2-40B4-BE49-F238E27FC236}">
                <a16:creationId xmlns:a16="http://schemas.microsoft.com/office/drawing/2014/main" id="{CA0B2AAB-4D5A-4D75-A2EF-042EA145F91C}"/>
              </a:ext>
            </a:extLst>
          </p:cNvPr>
          <p:cNvSpPr/>
          <p:nvPr/>
        </p:nvSpPr>
        <p:spPr>
          <a:xfrm>
            <a:off x="3484595" y="2494051"/>
            <a:ext cx="4795110" cy="1045028"/>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2000" dirty="0">
                <a:solidFill>
                  <a:srgbClr val="FFFFFF"/>
                </a:solidFill>
                <a:latin typeface="ＭＳ Ｐゴシック"/>
                <a:ea typeface="ＭＳ Ｐゴシック"/>
                <a:cs typeface="ＭＳ Ｐゴシック"/>
              </a:rPr>
              <a:t>Lambda</a:t>
            </a:r>
            <a:r>
              <a:rPr kumimoji="1" lang="ja-JP" altLang="en-US" sz="2000" dirty="0">
                <a:solidFill>
                  <a:srgbClr val="FFFFFF"/>
                </a:solidFill>
                <a:latin typeface="ＭＳ Ｐゴシック"/>
                <a:ea typeface="ＭＳ Ｐゴシック"/>
                <a:cs typeface="ＭＳ Ｐゴシック"/>
              </a:rPr>
              <a:t>の関数の処理時間が上限</a:t>
            </a:r>
            <a:r>
              <a:rPr kumimoji="1" lang="en-US" altLang="ja-JP" sz="2000" dirty="0">
                <a:solidFill>
                  <a:srgbClr val="FFFFFF"/>
                </a:solidFill>
                <a:latin typeface="ＭＳ Ｐゴシック"/>
                <a:ea typeface="ＭＳ Ｐゴシック"/>
                <a:cs typeface="ＭＳ Ｐゴシック"/>
              </a:rPr>
              <a:t>5</a:t>
            </a:r>
            <a:r>
              <a:rPr kumimoji="1" lang="ja-JP" altLang="en-US" sz="2000" dirty="0">
                <a:solidFill>
                  <a:srgbClr val="FFFFFF"/>
                </a:solidFill>
                <a:latin typeface="ＭＳ Ｐゴシック"/>
                <a:ea typeface="ＭＳ Ｐゴシック"/>
                <a:cs typeface="ＭＳ Ｐゴシック"/>
              </a:rPr>
              <a:t>分に制限されている</a:t>
            </a:r>
          </a:p>
        </p:txBody>
      </p:sp>
      <p:sp>
        <p:nvSpPr>
          <p:cNvPr id="24" name="正方形/長方形 23">
            <a:extLst>
              <a:ext uri="{FF2B5EF4-FFF2-40B4-BE49-F238E27FC236}">
                <a16:creationId xmlns:a16="http://schemas.microsoft.com/office/drawing/2014/main" id="{493869F7-AC53-4E96-A0D0-1366DFF5B43E}"/>
              </a:ext>
            </a:extLst>
          </p:cNvPr>
          <p:cNvSpPr/>
          <p:nvPr/>
        </p:nvSpPr>
        <p:spPr>
          <a:xfrm>
            <a:off x="3484595" y="3664549"/>
            <a:ext cx="4795110" cy="1045028"/>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a:solidFill>
                  <a:srgbClr val="FFFFFF"/>
                </a:solidFill>
                <a:latin typeface="ＭＳ Ｐゴシック"/>
                <a:ea typeface="ＭＳ Ｐゴシック"/>
                <a:cs typeface="ＭＳ Ｐゴシック"/>
              </a:rPr>
              <a:t>データベース管理などに対応しづらい</a:t>
            </a:r>
          </a:p>
        </p:txBody>
      </p:sp>
      <p:sp>
        <p:nvSpPr>
          <p:cNvPr id="25" name="正方形/長方形 24">
            <a:extLst>
              <a:ext uri="{FF2B5EF4-FFF2-40B4-BE49-F238E27FC236}">
                <a16:creationId xmlns:a16="http://schemas.microsoft.com/office/drawing/2014/main" id="{A57AB7FA-47A7-42AC-B42B-C055E0367A57}"/>
              </a:ext>
            </a:extLst>
          </p:cNvPr>
          <p:cNvSpPr/>
          <p:nvPr/>
        </p:nvSpPr>
        <p:spPr>
          <a:xfrm>
            <a:off x="3484595" y="4845289"/>
            <a:ext cx="4795110" cy="1045028"/>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a:solidFill>
                  <a:srgbClr val="FFFFFF"/>
                </a:solidFill>
                <a:latin typeface="ＭＳ Ｐゴシック"/>
                <a:ea typeface="ＭＳ Ｐゴシック"/>
                <a:cs typeface="ＭＳ Ｐゴシック"/>
              </a:rPr>
              <a:t>処理時間の制限もあるが、</a:t>
            </a:r>
            <a:r>
              <a:rPr kumimoji="1" lang="en-US" altLang="ja-JP" sz="2000" dirty="0">
                <a:solidFill>
                  <a:srgbClr val="FFFFFF"/>
                </a:solidFill>
                <a:latin typeface="ＭＳ Ｐゴシック"/>
                <a:ea typeface="ＭＳ Ｐゴシック"/>
                <a:cs typeface="ＭＳ Ｐゴシック"/>
              </a:rPr>
              <a:t>1</a:t>
            </a:r>
            <a:r>
              <a:rPr kumimoji="1" lang="ja-JP" altLang="en-US" sz="2000" dirty="0">
                <a:solidFill>
                  <a:srgbClr val="FFFFFF"/>
                </a:solidFill>
                <a:latin typeface="ＭＳ Ｐゴシック"/>
                <a:ea typeface="ＭＳ Ｐゴシック"/>
                <a:cs typeface="ＭＳ Ｐゴシック"/>
              </a:rPr>
              <a:t>時間使う場合を考えると</a:t>
            </a:r>
            <a:r>
              <a:rPr kumimoji="1" lang="en-US" altLang="ja-JP" sz="2000" dirty="0">
                <a:solidFill>
                  <a:srgbClr val="FFFFFF"/>
                </a:solidFill>
                <a:latin typeface="ＭＳ Ｐゴシック"/>
                <a:ea typeface="ＭＳ Ｐゴシック"/>
                <a:cs typeface="ＭＳ Ｐゴシック"/>
              </a:rPr>
              <a:t>Lambda</a:t>
            </a:r>
            <a:r>
              <a:rPr kumimoji="1" lang="ja-JP" altLang="en-US" sz="2000" dirty="0">
                <a:solidFill>
                  <a:srgbClr val="FFFFFF"/>
                </a:solidFill>
                <a:latin typeface="ＭＳ Ｐゴシック"/>
                <a:ea typeface="ＭＳ Ｐゴシック"/>
                <a:cs typeface="ＭＳ Ｐゴシック"/>
              </a:rPr>
              <a:t>は</a:t>
            </a:r>
            <a:r>
              <a:rPr kumimoji="1" lang="en-US" altLang="ja-JP" sz="2000" dirty="0">
                <a:solidFill>
                  <a:srgbClr val="FFFFFF"/>
                </a:solidFill>
                <a:latin typeface="ＭＳ Ｐゴシック"/>
                <a:ea typeface="ＭＳ Ｐゴシック"/>
                <a:cs typeface="ＭＳ Ｐゴシック"/>
              </a:rPr>
              <a:t>EC2</a:t>
            </a:r>
            <a:r>
              <a:rPr kumimoji="1" lang="ja-JP" altLang="en-US" sz="2000" dirty="0">
                <a:solidFill>
                  <a:srgbClr val="FFFFFF"/>
                </a:solidFill>
                <a:latin typeface="ＭＳ Ｐゴシック"/>
                <a:ea typeface="ＭＳ Ｐゴシック"/>
                <a:cs typeface="ＭＳ Ｐゴシック"/>
              </a:rPr>
              <a:t>よりも数</a:t>
            </a:r>
            <a:r>
              <a:rPr kumimoji="1" lang="en-US" altLang="ja-JP" sz="2000" dirty="0">
                <a:solidFill>
                  <a:srgbClr val="FFFFFF"/>
                </a:solidFill>
                <a:latin typeface="ＭＳ Ｐゴシック"/>
                <a:ea typeface="ＭＳ Ｐゴシック"/>
                <a:cs typeface="ＭＳ Ｐゴシック"/>
              </a:rPr>
              <a:t>10%</a:t>
            </a:r>
            <a:r>
              <a:rPr kumimoji="1" lang="ja-JP" altLang="en-US" sz="2000" dirty="0">
                <a:solidFill>
                  <a:srgbClr val="FFFFFF"/>
                </a:solidFill>
                <a:latin typeface="ＭＳ Ｐゴシック"/>
                <a:ea typeface="ＭＳ Ｐゴシック"/>
                <a:cs typeface="ＭＳ Ｐゴシック"/>
              </a:rPr>
              <a:t>高額</a:t>
            </a:r>
          </a:p>
        </p:txBody>
      </p:sp>
    </p:spTree>
    <p:extLst>
      <p:ext uri="{BB962C8B-B14F-4D97-AF65-F5344CB8AC3E}">
        <p14:creationId xmlns:p14="http://schemas.microsoft.com/office/powerpoint/2010/main" val="2089336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9AEF22-1082-4060-B6F4-49E7C6667F92}"/>
              </a:ext>
            </a:extLst>
          </p:cNvPr>
          <p:cNvSpPr>
            <a:spLocks noGrp="1"/>
          </p:cNvSpPr>
          <p:nvPr>
            <p:ph type="title"/>
          </p:nvPr>
        </p:nvSpPr>
        <p:spPr/>
        <p:txBody>
          <a:bodyPr/>
          <a:lstStyle/>
          <a:p>
            <a:r>
              <a:rPr kumimoji="1" lang="ja-JP" altLang="en-US" dirty="0"/>
              <a:t>サーバーレスの進化</a:t>
            </a:r>
          </a:p>
        </p:txBody>
      </p:sp>
      <p:pic>
        <p:nvPicPr>
          <p:cNvPr id="3" name="図 2">
            <a:extLst>
              <a:ext uri="{FF2B5EF4-FFF2-40B4-BE49-F238E27FC236}">
                <a16:creationId xmlns:a16="http://schemas.microsoft.com/office/drawing/2014/main" id="{D810F9CA-F450-4101-B161-C7C680477130}"/>
              </a:ext>
            </a:extLst>
          </p:cNvPr>
          <p:cNvPicPr>
            <a:picLocks noChangeAspect="1"/>
          </p:cNvPicPr>
          <p:nvPr/>
        </p:nvPicPr>
        <p:blipFill>
          <a:blip r:embed="rId2"/>
          <a:stretch>
            <a:fillRect/>
          </a:stretch>
        </p:blipFill>
        <p:spPr>
          <a:xfrm>
            <a:off x="259146" y="898207"/>
            <a:ext cx="4244275" cy="2645093"/>
          </a:xfrm>
          <a:prstGeom prst="rect">
            <a:avLst/>
          </a:prstGeom>
          <a:ln>
            <a:solidFill>
              <a:schemeClr val="tx1">
                <a:lumMod val="50000"/>
                <a:lumOff val="50000"/>
              </a:schemeClr>
            </a:solidFill>
          </a:ln>
        </p:spPr>
      </p:pic>
      <p:pic>
        <p:nvPicPr>
          <p:cNvPr id="4" name="図 3">
            <a:extLst>
              <a:ext uri="{FF2B5EF4-FFF2-40B4-BE49-F238E27FC236}">
                <a16:creationId xmlns:a16="http://schemas.microsoft.com/office/drawing/2014/main" id="{9B429613-CE7D-44C2-A9AA-A732CE9FD1AF}"/>
              </a:ext>
            </a:extLst>
          </p:cNvPr>
          <p:cNvPicPr>
            <a:picLocks noChangeAspect="1"/>
          </p:cNvPicPr>
          <p:nvPr/>
        </p:nvPicPr>
        <p:blipFill>
          <a:blip r:embed="rId3"/>
          <a:stretch>
            <a:fillRect/>
          </a:stretch>
        </p:blipFill>
        <p:spPr>
          <a:xfrm>
            <a:off x="4640580" y="898207"/>
            <a:ext cx="4355881" cy="2645093"/>
          </a:xfrm>
          <a:prstGeom prst="rect">
            <a:avLst/>
          </a:prstGeom>
          <a:ln>
            <a:solidFill>
              <a:schemeClr val="tx1">
                <a:lumMod val="50000"/>
                <a:lumOff val="50000"/>
              </a:schemeClr>
            </a:solidFill>
          </a:ln>
        </p:spPr>
      </p:pic>
      <p:pic>
        <p:nvPicPr>
          <p:cNvPr id="5" name="図 4">
            <a:extLst>
              <a:ext uri="{FF2B5EF4-FFF2-40B4-BE49-F238E27FC236}">
                <a16:creationId xmlns:a16="http://schemas.microsoft.com/office/drawing/2014/main" id="{D99A19A4-E9F0-4C50-A29C-AE6A279FDABE}"/>
              </a:ext>
            </a:extLst>
          </p:cNvPr>
          <p:cNvPicPr>
            <a:picLocks noChangeAspect="1"/>
          </p:cNvPicPr>
          <p:nvPr/>
        </p:nvPicPr>
        <p:blipFill>
          <a:blip r:embed="rId4"/>
          <a:stretch>
            <a:fillRect/>
          </a:stretch>
        </p:blipFill>
        <p:spPr>
          <a:xfrm>
            <a:off x="259146" y="3750648"/>
            <a:ext cx="4244275" cy="2552531"/>
          </a:xfrm>
          <a:prstGeom prst="rect">
            <a:avLst/>
          </a:prstGeom>
          <a:ln>
            <a:solidFill>
              <a:schemeClr val="tx1">
                <a:lumMod val="50000"/>
                <a:lumOff val="50000"/>
              </a:schemeClr>
            </a:solidFill>
          </a:ln>
        </p:spPr>
      </p:pic>
      <p:sp>
        <p:nvSpPr>
          <p:cNvPr id="6" name="正方形/長方形 5">
            <a:extLst>
              <a:ext uri="{FF2B5EF4-FFF2-40B4-BE49-F238E27FC236}">
                <a16:creationId xmlns:a16="http://schemas.microsoft.com/office/drawing/2014/main" id="{40655B7A-5E63-475B-8E33-0594BF3CEA2B}"/>
              </a:ext>
            </a:extLst>
          </p:cNvPr>
          <p:cNvSpPr/>
          <p:nvPr/>
        </p:nvSpPr>
        <p:spPr>
          <a:xfrm>
            <a:off x="4640580" y="3750649"/>
            <a:ext cx="4355881" cy="8213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ＭＳ Ｐゴシック"/>
                <a:ea typeface="ＭＳ Ｐゴシック"/>
                <a:cs typeface="ＭＳ Ｐゴシック"/>
              </a:rPr>
              <a:t>関数の処理時間を延長</a:t>
            </a:r>
          </a:p>
        </p:txBody>
      </p:sp>
      <p:sp>
        <p:nvSpPr>
          <p:cNvPr id="8" name="正方形/長方形 7">
            <a:extLst>
              <a:ext uri="{FF2B5EF4-FFF2-40B4-BE49-F238E27FC236}">
                <a16:creationId xmlns:a16="http://schemas.microsoft.com/office/drawing/2014/main" id="{D5221535-455C-48BA-A69A-8E30D5F74D0F}"/>
              </a:ext>
            </a:extLst>
          </p:cNvPr>
          <p:cNvSpPr/>
          <p:nvPr/>
        </p:nvSpPr>
        <p:spPr>
          <a:xfrm>
            <a:off x="4640579" y="4616939"/>
            <a:ext cx="4355881" cy="8213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ＭＳ Ｐゴシック"/>
                <a:ea typeface="ＭＳ Ｐゴシック"/>
                <a:cs typeface="ＭＳ Ｐゴシック"/>
              </a:rPr>
              <a:t>サーバーレスデータベース</a:t>
            </a:r>
          </a:p>
        </p:txBody>
      </p:sp>
      <p:sp>
        <p:nvSpPr>
          <p:cNvPr id="9" name="正方形/長方形 8">
            <a:extLst>
              <a:ext uri="{FF2B5EF4-FFF2-40B4-BE49-F238E27FC236}">
                <a16:creationId xmlns:a16="http://schemas.microsoft.com/office/drawing/2014/main" id="{4B9733C4-9CE1-4959-9565-EE425D8DA697}"/>
              </a:ext>
            </a:extLst>
          </p:cNvPr>
          <p:cNvSpPr/>
          <p:nvPr/>
        </p:nvSpPr>
        <p:spPr>
          <a:xfrm>
            <a:off x="4640580" y="5483229"/>
            <a:ext cx="4355881" cy="82135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solidFill>
                  <a:srgbClr val="FFFFFF"/>
                </a:solidFill>
                <a:latin typeface="ＭＳ Ｐゴシック"/>
                <a:ea typeface="ＭＳ Ｐゴシック"/>
                <a:cs typeface="ＭＳ Ｐゴシック"/>
              </a:rPr>
              <a:t>ステートフル関数のサポート</a:t>
            </a:r>
          </a:p>
        </p:txBody>
      </p:sp>
    </p:spTree>
    <p:extLst>
      <p:ext uri="{BB962C8B-B14F-4D97-AF65-F5344CB8AC3E}">
        <p14:creationId xmlns:p14="http://schemas.microsoft.com/office/powerpoint/2010/main" val="317636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Black" panose="020B0A04020102020204" pitchFamily="34" charset="0"/>
                <a:ea typeface="HGP創英角ｺﾞｼｯｸUB" pitchFamily="50" charset="-128"/>
                <a:cs typeface="Arial" pitchFamily="34" charset="0"/>
              </a:rPr>
              <a:t>バックアップ</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428399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BBF3BE-475F-4D89-A6B4-3BA968B5A2FC}"/>
              </a:ext>
            </a:extLst>
          </p:cNvPr>
          <p:cNvSpPr>
            <a:spLocks noGrp="1"/>
          </p:cNvSpPr>
          <p:nvPr>
            <p:ph type="title"/>
          </p:nvPr>
        </p:nvSpPr>
        <p:spPr/>
        <p:txBody>
          <a:bodyPr/>
          <a:lstStyle/>
          <a:p>
            <a:r>
              <a:rPr lang="en-US" altLang="ja-JP" dirty="0" err="1"/>
              <a:t>Serverlessconf</a:t>
            </a:r>
            <a:r>
              <a:rPr lang="en-US" altLang="ja-JP" dirty="0"/>
              <a:t> Tokyo 2018 (2018.9.28-30)</a:t>
            </a:r>
            <a:endParaRPr kumimoji="1" lang="ja-JP" altLang="en-US" dirty="0"/>
          </a:p>
        </p:txBody>
      </p:sp>
      <p:pic>
        <p:nvPicPr>
          <p:cNvPr id="4" name="図 3">
            <a:extLst>
              <a:ext uri="{FF2B5EF4-FFF2-40B4-BE49-F238E27FC236}">
                <a16:creationId xmlns:a16="http://schemas.microsoft.com/office/drawing/2014/main" id="{B0E5AB4D-0D5B-42B3-8F2E-9EEAA31FA5F5}"/>
              </a:ext>
            </a:extLst>
          </p:cNvPr>
          <p:cNvPicPr>
            <a:picLocks noChangeAspect="1"/>
          </p:cNvPicPr>
          <p:nvPr/>
        </p:nvPicPr>
        <p:blipFill>
          <a:blip r:embed="rId3"/>
          <a:stretch>
            <a:fillRect/>
          </a:stretch>
        </p:blipFill>
        <p:spPr>
          <a:xfrm>
            <a:off x="457200" y="969003"/>
            <a:ext cx="5783580" cy="3467294"/>
          </a:xfrm>
          <a:prstGeom prst="rect">
            <a:avLst/>
          </a:prstGeom>
        </p:spPr>
      </p:pic>
      <p:sp>
        <p:nvSpPr>
          <p:cNvPr id="5" name="四角形: 角を丸くする 4">
            <a:extLst>
              <a:ext uri="{FF2B5EF4-FFF2-40B4-BE49-F238E27FC236}">
                <a16:creationId xmlns:a16="http://schemas.microsoft.com/office/drawing/2014/main" id="{6356783E-8B61-4D4A-8960-9CBF59F14A5E}"/>
              </a:ext>
            </a:extLst>
          </p:cNvPr>
          <p:cNvSpPr/>
          <p:nvPr/>
        </p:nvSpPr>
        <p:spPr>
          <a:xfrm>
            <a:off x="457200" y="4592521"/>
            <a:ext cx="8374380" cy="1539240"/>
          </a:xfrm>
          <a:prstGeom prst="roundRect">
            <a:avLst>
              <a:gd name="adj" fmla="val 9736"/>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bg1"/>
                </a:solidFill>
              </a:rPr>
              <a:t>サーバーレスアーキテクチャは、開発者のひらめきやクリエイティビティを素早く</a:t>
            </a:r>
            <a:r>
              <a:rPr lang="en-US" altLang="ja-JP">
                <a:solidFill>
                  <a:schemeClr val="bg1"/>
                </a:solidFill>
              </a:rPr>
              <a:t>Web</a:t>
            </a:r>
            <a:r>
              <a:rPr lang="ja-JP" altLang="en-US">
                <a:solidFill>
                  <a:schemeClr val="bg1"/>
                </a:solidFill>
              </a:rPr>
              <a:t>、モバイル、</a:t>
            </a:r>
            <a:r>
              <a:rPr lang="en-US" altLang="ja-JP">
                <a:solidFill>
                  <a:schemeClr val="bg1"/>
                </a:solidFill>
              </a:rPr>
              <a:t>IoT</a:t>
            </a:r>
            <a:r>
              <a:rPr lang="ja-JP" altLang="en-US">
                <a:solidFill>
                  <a:schemeClr val="bg1"/>
                </a:solidFill>
              </a:rPr>
              <a:t>、</a:t>
            </a:r>
            <a:r>
              <a:rPr lang="en-US" altLang="ja-JP">
                <a:solidFill>
                  <a:schemeClr val="bg1"/>
                </a:solidFill>
              </a:rPr>
              <a:t>VUI</a:t>
            </a:r>
            <a:r>
              <a:rPr lang="ja-JP" altLang="en-US">
                <a:solidFill>
                  <a:schemeClr val="bg1"/>
                </a:solidFill>
              </a:rPr>
              <a:t>アプリケーションなどとして実現ができ、スケーラビリティやセキュリティ、インフラの保守といった多数の力仕事から解放されることができる新たなパラダイムシフトです。</a:t>
            </a:r>
            <a:endParaRPr kumimoji="1" lang="ja-JP" altLang="en-US" sz="1200" dirty="0">
              <a:solidFill>
                <a:schemeClr val="bg1"/>
              </a:solidFill>
              <a:latin typeface="ＭＳ Ｐゴシック"/>
              <a:ea typeface="ＭＳ Ｐゴシック"/>
              <a:cs typeface="ＭＳ Ｐゴシック"/>
            </a:endParaRPr>
          </a:p>
        </p:txBody>
      </p:sp>
    </p:spTree>
    <p:extLst>
      <p:ext uri="{BB962C8B-B14F-4D97-AF65-F5344CB8AC3E}">
        <p14:creationId xmlns:p14="http://schemas.microsoft.com/office/powerpoint/2010/main" val="1548111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アプリ開発基盤としての </a:t>
            </a:r>
            <a:r>
              <a:rPr kumimoji="1" lang="en-US" altLang="ja-JP" dirty="0"/>
              <a:t>Lotus Notes</a:t>
            </a:r>
            <a:endParaRPr kumimoji="1" lang="ja-JP" altLang="en-US" dirty="0"/>
          </a:p>
        </p:txBody>
      </p:sp>
      <p:sp>
        <p:nvSpPr>
          <p:cNvPr id="4" name="角丸四角形 3"/>
          <p:cNvSpPr/>
          <p:nvPr/>
        </p:nvSpPr>
        <p:spPr bwMode="auto">
          <a:xfrm>
            <a:off x="395536" y="1124744"/>
            <a:ext cx="8364063" cy="72008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dirty="0">
                <a:solidFill>
                  <a:schemeClr val="bg1"/>
                </a:solidFill>
                <a:latin typeface="+mn-lt"/>
                <a:ea typeface="+mn-ea"/>
              </a:rPr>
              <a:t>グループウェア＝グループ内での情報共有、コミュニケーション、コラボレーションを支援するソフトウェアスイート</a:t>
            </a:r>
            <a:endParaRPr lang="en-US" altLang="ja-JP" dirty="0">
              <a:solidFill>
                <a:schemeClr val="bg1"/>
              </a:solidFill>
              <a:latin typeface="+mn-lt"/>
              <a:ea typeface="+mn-ea"/>
            </a:endParaRPr>
          </a:p>
        </p:txBody>
      </p:sp>
      <p:sp>
        <p:nvSpPr>
          <p:cNvPr id="10" name="角丸四角形 9"/>
          <p:cNvSpPr/>
          <p:nvPr/>
        </p:nvSpPr>
        <p:spPr bwMode="auto">
          <a:xfrm>
            <a:off x="3706789" y="1988840"/>
            <a:ext cx="5052810" cy="2088232"/>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ja-JP" altLang="en-US" sz="1600">
                <a:solidFill>
                  <a:schemeClr val="bg1"/>
                </a:solidFill>
                <a:latin typeface="+mn-lt"/>
                <a:ea typeface="+mn-ea"/>
              </a:rPr>
              <a:t>様々なコミュニケーション機能をワンパッケージ化</a:t>
            </a:r>
            <a:endParaRPr lang="en-US" altLang="ja-JP" sz="1600">
              <a:solidFill>
                <a:schemeClr val="bg1"/>
              </a:solidFill>
              <a:latin typeface="+mn-lt"/>
              <a:ea typeface="+mn-ea"/>
            </a:endParaRPr>
          </a:p>
        </p:txBody>
      </p:sp>
      <p:sp>
        <p:nvSpPr>
          <p:cNvPr id="5" name="角丸四角形 4"/>
          <p:cNvSpPr/>
          <p:nvPr/>
        </p:nvSpPr>
        <p:spPr bwMode="auto">
          <a:xfrm>
            <a:off x="4670424" y="2441141"/>
            <a:ext cx="1440160" cy="648072"/>
          </a:xfrm>
          <a:prstGeom prst="roundRect">
            <a:avLst>
              <a:gd name="adj" fmla="val 0"/>
            </a:avLst>
          </a:prstGeom>
          <a:solidFill>
            <a:schemeClr val="accent6">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600">
                <a:solidFill>
                  <a:schemeClr val="bg1"/>
                </a:solidFill>
              </a:rPr>
              <a:t>電子メール</a:t>
            </a:r>
            <a:endParaRPr lang="ja-JP" altLang="en-US" sz="1600" dirty="0">
              <a:solidFill>
                <a:schemeClr val="bg1"/>
              </a:solidFill>
            </a:endParaRPr>
          </a:p>
        </p:txBody>
      </p:sp>
      <p:sp>
        <p:nvSpPr>
          <p:cNvPr id="6" name="角丸四角形 5"/>
          <p:cNvSpPr/>
          <p:nvPr/>
        </p:nvSpPr>
        <p:spPr bwMode="auto">
          <a:xfrm>
            <a:off x="7092281" y="3212976"/>
            <a:ext cx="1440160" cy="648072"/>
          </a:xfrm>
          <a:prstGeom prst="roundRect">
            <a:avLst>
              <a:gd name="adj" fmla="val 0"/>
            </a:avLst>
          </a:prstGeom>
          <a:solidFill>
            <a:schemeClr val="accent6">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600" dirty="0">
                <a:solidFill>
                  <a:schemeClr val="bg1"/>
                </a:solidFill>
              </a:rPr>
              <a:t>BBS</a:t>
            </a:r>
          </a:p>
          <a:p>
            <a:pPr algn="ctr">
              <a:spcBef>
                <a:spcPts val="0"/>
              </a:spcBef>
            </a:pPr>
            <a:r>
              <a:rPr lang="ja-JP" altLang="en-US" sz="1600" dirty="0">
                <a:solidFill>
                  <a:schemeClr val="bg1"/>
                </a:solidFill>
              </a:rPr>
              <a:t>電子会議室</a:t>
            </a:r>
          </a:p>
        </p:txBody>
      </p:sp>
      <p:sp>
        <p:nvSpPr>
          <p:cNvPr id="7" name="角丸四角形 6"/>
          <p:cNvSpPr/>
          <p:nvPr/>
        </p:nvSpPr>
        <p:spPr bwMode="auto">
          <a:xfrm>
            <a:off x="3923929" y="3195448"/>
            <a:ext cx="1440160" cy="648072"/>
          </a:xfrm>
          <a:prstGeom prst="roundRect">
            <a:avLst>
              <a:gd name="adj" fmla="val 0"/>
            </a:avLst>
          </a:prstGeom>
          <a:solidFill>
            <a:schemeClr val="accent6">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600">
                <a:solidFill>
                  <a:schemeClr val="bg1"/>
                </a:solidFill>
              </a:rPr>
              <a:t>ライブラリ</a:t>
            </a:r>
            <a:endParaRPr lang="ja-JP" altLang="en-US" sz="1600" dirty="0">
              <a:solidFill>
                <a:schemeClr val="bg1"/>
              </a:solidFill>
            </a:endParaRPr>
          </a:p>
        </p:txBody>
      </p:sp>
      <p:sp>
        <p:nvSpPr>
          <p:cNvPr id="8" name="角丸四角形 7"/>
          <p:cNvSpPr/>
          <p:nvPr/>
        </p:nvSpPr>
        <p:spPr bwMode="auto">
          <a:xfrm>
            <a:off x="6312769" y="2441141"/>
            <a:ext cx="1440160" cy="648072"/>
          </a:xfrm>
          <a:prstGeom prst="roundRect">
            <a:avLst>
              <a:gd name="adj" fmla="val 0"/>
            </a:avLst>
          </a:prstGeom>
          <a:solidFill>
            <a:schemeClr val="accent6">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600">
                <a:solidFill>
                  <a:schemeClr val="bg1"/>
                </a:solidFill>
              </a:rPr>
              <a:t>スケジューラ</a:t>
            </a:r>
            <a:endParaRPr lang="ja-JP" altLang="en-US" sz="1600" dirty="0">
              <a:solidFill>
                <a:schemeClr val="bg1"/>
              </a:solidFill>
            </a:endParaRPr>
          </a:p>
        </p:txBody>
      </p:sp>
      <p:sp>
        <p:nvSpPr>
          <p:cNvPr id="9" name="角丸四角形 8"/>
          <p:cNvSpPr/>
          <p:nvPr/>
        </p:nvSpPr>
        <p:spPr bwMode="auto">
          <a:xfrm>
            <a:off x="5508105" y="3195448"/>
            <a:ext cx="1440160" cy="648072"/>
          </a:xfrm>
          <a:prstGeom prst="roundRect">
            <a:avLst>
              <a:gd name="adj" fmla="val 0"/>
            </a:avLst>
          </a:prstGeom>
          <a:solidFill>
            <a:schemeClr val="accent6">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rPr>
              <a:t>ワークフロー</a:t>
            </a:r>
          </a:p>
          <a:p>
            <a:pPr algn="ctr"/>
            <a:r>
              <a:rPr lang="ja-JP" altLang="en-US" sz="1600" dirty="0">
                <a:solidFill>
                  <a:schemeClr val="bg1"/>
                </a:solidFill>
              </a:rPr>
              <a:t>（電子決裁）</a:t>
            </a:r>
          </a:p>
        </p:txBody>
      </p:sp>
      <p:sp>
        <p:nvSpPr>
          <p:cNvPr id="11" name="角丸四角形 10"/>
          <p:cNvSpPr/>
          <p:nvPr/>
        </p:nvSpPr>
        <p:spPr bwMode="auto">
          <a:xfrm>
            <a:off x="419573" y="1988840"/>
            <a:ext cx="2136204" cy="86409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ja-JP" altLang="en-US" sz="1600" dirty="0">
                <a:solidFill>
                  <a:schemeClr val="bg1"/>
                </a:solidFill>
                <a:latin typeface="+mn-lt"/>
                <a:ea typeface="+mn-ea"/>
              </a:rPr>
              <a:t>グループウェアのアイデアは</a:t>
            </a:r>
            <a:r>
              <a:rPr lang="en-US" altLang="ja-JP" sz="1600" dirty="0">
                <a:solidFill>
                  <a:schemeClr val="bg1"/>
                </a:solidFill>
                <a:latin typeface="+mn-lt"/>
                <a:ea typeface="+mn-ea"/>
              </a:rPr>
              <a:t>1960</a:t>
            </a:r>
            <a:r>
              <a:rPr lang="ja-JP" altLang="en-US" sz="1600" dirty="0">
                <a:solidFill>
                  <a:schemeClr val="bg1"/>
                </a:solidFill>
                <a:latin typeface="+mn-lt"/>
                <a:ea typeface="+mn-ea"/>
              </a:rPr>
              <a:t>年代末からあった</a:t>
            </a:r>
            <a:endParaRPr lang="en-US" altLang="ja-JP" sz="1600" dirty="0">
              <a:solidFill>
                <a:schemeClr val="bg1"/>
              </a:solidFill>
              <a:latin typeface="+mn-lt"/>
              <a:ea typeface="+mn-ea"/>
            </a:endParaRPr>
          </a:p>
        </p:txBody>
      </p:sp>
      <p:sp>
        <p:nvSpPr>
          <p:cNvPr id="12" name="角丸四角形 11"/>
          <p:cNvSpPr/>
          <p:nvPr/>
        </p:nvSpPr>
        <p:spPr bwMode="auto">
          <a:xfrm>
            <a:off x="419573" y="2924944"/>
            <a:ext cx="2136204" cy="115212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ja-JP" sz="1600" dirty="0">
                <a:solidFill>
                  <a:schemeClr val="bg1"/>
                </a:solidFill>
                <a:latin typeface="+mn-lt"/>
                <a:ea typeface="+mn-ea"/>
              </a:rPr>
              <a:t>PC</a:t>
            </a:r>
            <a:r>
              <a:rPr lang="ja-JP" altLang="en-US" sz="1600" dirty="0">
                <a:solidFill>
                  <a:schemeClr val="bg1"/>
                </a:solidFill>
                <a:latin typeface="+mn-lt"/>
                <a:ea typeface="+mn-ea"/>
              </a:rPr>
              <a:t>の普及により情報量が増大し、情報の効率的共有へのニーズが増した</a:t>
            </a:r>
            <a:endParaRPr lang="en-US" altLang="ja-JP" sz="1600" dirty="0">
              <a:solidFill>
                <a:schemeClr val="bg1"/>
              </a:solidFill>
              <a:latin typeface="+mn-lt"/>
              <a:ea typeface="+mn-ea"/>
            </a:endParaRPr>
          </a:p>
        </p:txBody>
      </p:sp>
      <p:sp>
        <p:nvSpPr>
          <p:cNvPr id="13" name="右矢印 12"/>
          <p:cNvSpPr/>
          <p:nvPr/>
        </p:nvSpPr>
        <p:spPr bwMode="auto">
          <a:xfrm>
            <a:off x="2627785" y="2456892"/>
            <a:ext cx="1008112" cy="1152128"/>
          </a:xfrm>
          <a:prstGeom prst="rightArrow">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lang="ja-JP" altLang="en-US">
              <a:solidFill>
                <a:schemeClr val="bg1"/>
              </a:solidFill>
              <a:latin typeface="+mn-lt"/>
              <a:ea typeface="+mn-ea"/>
            </a:endParaRPr>
          </a:p>
        </p:txBody>
      </p:sp>
      <p:grpSp>
        <p:nvGrpSpPr>
          <p:cNvPr id="14" name="グループ化 13"/>
          <p:cNvGrpSpPr/>
          <p:nvPr/>
        </p:nvGrpSpPr>
        <p:grpSpPr>
          <a:xfrm>
            <a:off x="395537" y="4270966"/>
            <a:ext cx="6834027" cy="742950"/>
            <a:chOff x="395537" y="4270966"/>
            <a:chExt cx="6834027" cy="74295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4270966"/>
              <a:ext cx="2714625" cy="742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3059833" y="4411608"/>
              <a:ext cx="4169731" cy="461665"/>
            </a:xfrm>
            <a:prstGeom prst="rect">
              <a:avLst/>
            </a:prstGeom>
            <a:noFill/>
          </p:spPr>
          <p:txBody>
            <a:bodyPr wrap="none" rtlCol="0">
              <a:spAutoFit/>
            </a:bodyPr>
            <a:lstStyle/>
            <a:p>
              <a:pPr algn="ctr"/>
              <a:r>
                <a:rPr lang="en-US" altLang="ja-JP" sz="2400" dirty="0">
                  <a:latin typeface="+mn-lt"/>
                  <a:ea typeface="+mn-ea"/>
                </a:rPr>
                <a:t>(1989)</a:t>
              </a:r>
              <a:r>
                <a:rPr lang="ja-JP" altLang="en-US" sz="2400" dirty="0">
                  <a:latin typeface="+mn-lt"/>
                  <a:ea typeface="+mn-ea"/>
                </a:rPr>
                <a:t>＝インターネット直前</a:t>
              </a:r>
            </a:p>
          </p:txBody>
        </p:sp>
      </p:grpSp>
      <p:sp>
        <p:nvSpPr>
          <p:cNvPr id="17" name="角丸四角形 16"/>
          <p:cNvSpPr/>
          <p:nvPr/>
        </p:nvSpPr>
        <p:spPr bwMode="auto">
          <a:xfrm>
            <a:off x="419573" y="5157192"/>
            <a:ext cx="2136204" cy="115212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dirty="0">
                <a:solidFill>
                  <a:schemeClr val="bg1"/>
                </a:solidFill>
                <a:latin typeface="+mn-lt"/>
                <a:ea typeface="+mn-ea"/>
              </a:rPr>
              <a:t>当時</a:t>
            </a:r>
            <a:r>
              <a:rPr lang="en-US" altLang="ja-JP" dirty="0">
                <a:solidFill>
                  <a:schemeClr val="bg1"/>
                </a:solidFill>
                <a:latin typeface="+mn-lt"/>
                <a:ea typeface="+mn-ea"/>
              </a:rPr>
              <a:t>Lotus Notes</a:t>
            </a:r>
            <a:r>
              <a:rPr lang="ja-JP" altLang="en-US" dirty="0">
                <a:solidFill>
                  <a:schemeClr val="bg1"/>
                </a:solidFill>
                <a:latin typeface="+mn-lt"/>
                <a:ea typeface="+mn-ea"/>
              </a:rPr>
              <a:t>が大企業に受け入れられた理由</a:t>
            </a:r>
            <a:endParaRPr lang="en-US" altLang="ja-JP" dirty="0">
              <a:solidFill>
                <a:schemeClr val="bg1"/>
              </a:solidFill>
              <a:latin typeface="+mn-lt"/>
              <a:ea typeface="+mn-ea"/>
            </a:endParaRPr>
          </a:p>
        </p:txBody>
      </p:sp>
      <p:sp>
        <p:nvSpPr>
          <p:cNvPr id="18" name="角丸四角形 17"/>
          <p:cNvSpPr/>
          <p:nvPr/>
        </p:nvSpPr>
        <p:spPr bwMode="auto">
          <a:xfrm>
            <a:off x="2649101" y="5157192"/>
            <a:ext cx="3015952" cy="1152128"/>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ja-JP" altLang="en-US" sz="1600" dirty="0">
                <a:solidFill>
                  <a:schemeClr val="bg1"/>
                </a:solidFill>
                <a:latin typeface="+mn-lt"/>
                <a:ea typeface="+mn-ea"/>
              </a:rPr>
              <a:t>細い回線でも効率的にレプリケーションを行うことができ、複数の拠点を持つ大企業にとって使い勝手が良かった</a:t>
            </a:r>
            <a:endParaRPr lang="en-US" altLang="ja-JP" sz="1600" dirty="0">
              <a:solidFill>
                <a:schemeClr val="bg1"/>
              </a:solidFill>
              <a:latin typeface="+mn-lt"/>
              <a:ea typeface="+mn-ea"/>
            </a:endParaRPr>
          </a:p>
        </p:txBody>
      </p:sp>
      <p:sp>
        <p:nvSpPr>
          <p:cNvPr id="19" name="角丸四角形 18"/>
          <p:cNvSpPr/>
          <p:nvPr/>
        </p:nvSpPr>
        <p:spPr bwMode="auto">
          <a:xfrm>
            <a:off x="5743648" y="5157192"/>
            <a:ext cx="3015952" cy="1152128"/>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a:solidFill>
                  <a:schemeClr val="bg1"/>
                </a:solidFill>
                <a:latin typeface="+mn-lt"/>
                <a:ea typeface="+mn-ea"/>
              </a:rPr>
              <a:t>強力で柔軟なスクリプトにより、ワークフローを比較的簡単に作り込むことができた</a:t>
            </a:r>
            <a:endParaRPr lang="en-US" altLang="ja-JP" sz="1600">
              <a:solidFill>
                <a:schemeClr val="bg1"/>
              </a:solidFill>
              <a:latin typeface="+mn-lt"/>
              <a:ea typeface="+mn-ea"/>
            </a:endParaRPr>
          </a:p>
        </p:txBody>
      </p:sp>
      <p:sp>
        <p:nvSpPr>
          <p:cNvPr id="20" name="角丸四角形 19"/>
          <p:cNvSpPr/>
          <p:nvPr/>
        </p:nvSpPr>
        <p:spPr bwMode="auto">
          <a:xfrm>
            <a:off x="7251624" y="4210392"/>
            <a:ext cx="1507975" cy="86409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ja-JP" altLang="en-US" sz="1600" dirty="0">
                <a:solidFill>
                  <a:schemeClr val="bg1"/>
                </a:solidFill>
                <a:latin typeface="+mn-lt"/>
                <a:ea typeface="+mn-ea"/>
              </a:rPr>
              <a:t>インターネットの商用利用開始は</a:t>
            </a:r>
            <a:r>
              <a:rPr lang="en-US" altLang="ja-JP" sz="1600" dirty="0">
                <a:solidFill>
                  <a:schemeClr val="bg1"/>
                </a:solidFill>
                <a:latin typeface="+mn-lt"/>
                <a:ea typeface="+mn-ea"/>
              </a:rPr>
              <a:t>1988</a:t>
            </a:r>
            <a:r>
              <a:rPr lang="ja-JP" altLang="en-US" sz="1600" dirty="0">
                <a:solidFill>
                  <a:schemeClr val="bg1"/>
                </a:solidFill>
                <a:latin typeface="+mn-lt"/>
                <a:ea typeface="+mn-ea"/>
              </a:rPr>
              <a:t>年</a:t>
            </a:r>
            <a:endParaRPr lang="en-US" altLang="ja-JP" sz="1600" dirty="0">
              <a:solidFill>
                <a:schemeClr val="bg1"/>
              </a:solidFill>
              <a:latin typeface="+mn-lt"/>
              <a:ea typeface="+mn-ea"/>
            </a:endParaRPr>
          </a:p>
        </p:txBody>
      </p:sp>
      <p:sp>
        <p:nvSpPr>
          <p:cNvPr id="3" name="星 10 2"/>
          <p:cNvSpPr/>
          <p:nvPr/>
        </p:nvSpPr>
        <p:spPr bwMode="auto">
          <a:xfrm rot="19733153">
            <a:off x="7834377" y="5615849"/>
            <a:ext cx="1139550" cy="720080"/>
          </a:xfrm>
          <a:prstGeom prst="star1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Lock-in</a:t>
            </a:r>
            <a:endParaRPr kumimoji="0" lang="ja-JP" altLang="en-US" sz="14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41494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Effect transition="in" filter="fade">
                                      <p:cBhvr>
                                        <p:cTn id="60" dur="500"/>
                                        <p:tgtEl>
                                          <p:spTgt spid="1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1000" fill="hold"/>
                                        <p:tgtEl>
                                          <p:spTgt spid="3"/>
                                        </p:tgtEl>
                                        <p:attrNameLst>
                                          <p:attrName>ppt_w</p:attrName>
                                        </p:attrNameLst>
                                      </p:cBhvr>
                                      <p:tavLst>
                                        <p:tav tm="0">
                                          <p:val>
                                            <p:fltVal val="0"/>
                                          </p:val>
                                        </p:tav>
                                        <p:tav tm="100000">
                                          <p:val>
                                            <p:strVal val="#ppt_w"/>
                                          </p:val>
                                        </p:tav>
                                      </p:tavLst>
                                    </p:anim>
                                    <p:anim calcmode="lin" valueType="num">
                                      <p:cBhvr>
                                        <p:cTn id="71" dur="1000" fill="hold"/>
                                        <p:tgtEl>
                                          <p:spTgt spid="3"/>
                                        </p:tgtEl>
                                        <p:attrNameLst>
                                          <p:attrName>ppt_h</p:attrName>
                                        </p:attrNameLst>
                                      </p:cBhvr>
                                      <p:tavLst>
                                        <p:tav tm="0">
                                          <p:val>
                                            <p:fltVal val="0"/>
                                          </p:val>
                                        </p:tav>
                                        <p:tav tm="100000">
                                          <p:val>
                                            <p:strVal val="#ppt_h"/>
                                          </p:val>
                                        </p:tav>
                                      </p:tavLst>
                                    </p:anim>
                                    <p:anim calcmode="lin" valueType="num">
                                      <p:cBhvr>
                                        <p:cTn id="72" dur="1000" fill="hold"/>
                                        <p:tgtEl>
                                          <p:spTgt spid="3"/>
                                        </p:tgtEl>
                                        <p:attrNameLst>
                                          <p:attrName>style.rotation</p:attrName>
                                        </p:attrNameLst>
                                      </p:cBhvr>
                                      <p:tavLst>
                                        <p:tav tm="0">
                                          <p:val>
                                            <p:fltVal val="90"/>
                                          </p:val>
                                        </p:tav>
                                        <p:tav tm="100000">
                                          <p:val>
                                            <p:fltVal val="0"/>
                                          </p:val>
                                        </p:tav>
                                      </p:tavLst>
                                    </p:anim>
                                    <p:animEffect transition="in" filter="fade">
                                      <p:cBhvr>
                                        <p:cTn id="7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5" grpId="0" animBg="1"/>
      <p:bldP spid="6" grpId="0" animBg="1"/>
      <p:bldP spid="7" grpId="0" animBg="1"/>
      <p:bldP spid="8" grpId="0" animBg="1"/>
      <p:bldP spid="9" grpId="0" animBg="1"/>
      <p:bldP spid="11" grpId="0" animBg="1"/>
      <p:bldP spid="12" grpId="0" animBg="1"/>
      <p:bldP spid="13" grpId="0" animBg="1"/>
      <p:bldP spid="17" grpId="0" animBg="1"/>
      <p:bldP spid="18" grpId="0" animBg="1"/>
      <p:bldP spid="19" grpId="0" animBg="1"/>
      <p:bldP spid="20"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3"/>
          <p:cNvSpPr>
            <a:spLocks noGrp="1"/>
          </p:cNvSpPr>
          <p:nvPr>
            <p:ph type="title"/>
          </p:nvPr>
        </p:nvSpPr>
        <p:spPr/>
        <p:txBody>
          <a:bodyPr/>
          <a:lstStyle/>
          <a:p>
            <a:r>
              <a:rPr lang="en-US" altLang="ja-JP" dirty="0"/>
              <a:t>SOA (Service Oriented Architecture)</a:t>
            </a:r>
            <a:r>
              <a:rPr lang="ja-JP" altLang="en-US" dirty="0"/>
              <a:t>の考え方</a:t>
            </a:r>
          </a:p>
        </p:txBody>
      </p:sp>
      <p:sp>
        <p:nvSpPr>
          <p:cNvPr id="6" name="角丸四角形 4"/>
          <p:cNvSpPr>
            <a:spLocks noChangeArrowheads="1"/>
          </p:cNvSpPr>
          <p:nvPr/>
        </p:nvSpPr>
        <p:spPr bwMode="auto">
          <a:xfrm>
            <a:off x="857224" y="2812482"/>
            <a:ext cx="4429156" cy="928694"/>
          </a:xfrm>
          <a:prstGeom prst="roundRect">
            <a:avLst>
              <a:gd name="adj" fmla="val 0"/>
            </a:avLst>
          </a:prstGeom>
          <a:solidFill>
            <a:srgbClr val="FFE389"/>
          </a:solidFill>
          <a:ln w="38100" algn="ctr">
            <a:noFill/>
            <a:round/>
            <a:headEnd/>
            <a:tailEnd/>
          </a:ln>
        </p:spPr>
        <p:txBody>
          <a:bodyPr/>
          <a:lstStyle/>
          <a:p>
            <a:pPr>
              <a:spcBef>
                <a:spcPct val="20000"/>
              </a:spcBef>
              <a:defRPr/>
            </a:pPr>
            <a:r>
              <a:rPr kumimoji="0" lang="ja-JP" altLang="en-US" sz="1400" dirty="0">
                <a:solidFill>
                  <a:srgbClr val="4168A7"/>
                </a:solidFill>
                <a:latin typeface="+mn-lt"/>
                <a:ea typeface="+mn-ea"/>
              </a:rPr>
              <a:t>販売管理のビジネスプロセス</a:t>
            </a:r>
          </a:p>
        </p:txBody>
      </p:sp>
      <p:sp>
        <p:nvSpPr>
          <p:cNvPr id="7" name="角丸四角形 8"/>
          <p:cNvSpPr>
            <a:spLocks noChangeArrowheads="1"/>
          </p:cNvSpPr>
          <p:nvPr/>
        </p:nvSpPr>
        <p:spPr bwMode="auto">
          <a:xfrm>
            <a:off x="1071538" y="324111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8" name="角丸四角形 8"/>
          <p:cNvSpPr>
            <a:spLocks noChangeArrowheads="1"/>
          </p:cNvSpPr>
          <p:nvPr/>
        </p:nvSpPr>
        <p:spPr bwMode="auto">
          <a:xfrm>
            <a:off x="2143108" y="324111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9" name="角丸四角形 8"/>
          <p:cNvSpPr>
            <a:spLocks noChangeArrowheads="1"/>
          </p:cNvSpPr>
          <p:nvPr/>
        </p:nvSpPr>
        <p:spPr bwMode="auto">
          <a:xfrm>
            <a:off x="3214678" y="324111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入金</a:t>
            </a:r>
          </a:p>
        </p:txBody>
      </p:sp>
      <p:sp>
        <p:nvSpPr>
          <p:cNvPr id="10" name="角丸四角形 8"/>
          <p:cNvSpPr>
            <a:spLocks noChangeArrowheads="1"/>
          </p:cNvSpPr>
          <p:nvPr/>
        </p:nvSpPr>
        <p:spPr bwMode="auto">
          <a:xfrm>
            <a:off x="4286248" y="324111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出荷</a:t>
            </a:r>
          </a:p>
        </p:txBody>
      </p:sp>
      <p:cxnSp>
        <p:nvCxnSpPr>
          <p:cNvPr id="10258" name="直線矢印コネクタ 11"/>
          <p:cNvCxnSpPr>
            <a:cxnSpLocks noChangeShapeType="1"/>
          </p:cNvCxnSpPr>
          <p:nvPr/>
        </p:nvCxnSpPr>
        <p:spPr bwMode="auto">
          <a:xfrm>
            <a:off x="1857375" y="3418910"/>
            <a:ext cx="285750" cy="1588"/>
          </a:xfrm>
          <a:prstGeom prst="straightConnector1">
            <a:avLst/>
          </a:prstGeom>
          <a:noFill/>
          <a:ln w="38100" algn="ctr">
            <a:solidFill>
              <a:srgbClr val="4168A7"/>
            </a:solidFill>
            <a:round/>
            <a:headEnd/>
            <a:tailEnd type="arrow" w="med" len="med"/>
          </a:ln>
        </p:spPr>
      </p:cxnSp>
      <p:cxnSp>
        <p:nvCxnSpPr>
          <p:cNvPr id="10259" name="直線矢印コネクタ 12"/>
          <p:cNvCxnSpPr>
            <a:cxnSpLocks noChangeShapeType="1"/>
          </p:cNvCxnSpPr>
          <p:nvPr/>
        </p:nvCxnSpPr>
        <p:spPr bwMode="auto">
          <a:xfrm>
            <a:off x="2928938" y="3418910"/>
            <a:ext cx="285750" cy="1588"/>
          </a:xfrm>
          <a:prstGeom prst="straightConnector1">
            <a:avLst/>
          </a:prstGeom>
          <a:noFill/>
          <a:ln w="38100" algn="ctr">
            <a:solidFill>
              <a:srgbClr val="4168A7"/>
            </a:solidFill>
            <a:round/>
            <a:headEnd/>
            <a:tailEnd type="arrow" w="med" len="med"/>
          </a:ln>
        </p:spPr>
      </p:cxnSp>
      <p:cxnSp>
        <p:nvCxnSpPr>
          <p:cNvPr id="10260" name="直線矢印コネクタ 13"/>
          <p:cNvCxnSpPr>
            <a:cxnSpLocks noChangeShapeType="1"/>
          </p:cNvCxnSpPr>
          <p:nvPr/>
        </p:nvCxnSpPr>
        <p:spPr bwMode="auto">
          <a:xfrm>
            <a:off x="4000500" y="3418910"/>
            <a:ext cx="285750" cy="1588"/>
          </a:xfrm>
          <a:prstGeom prst="straightConnector1">
            <a:avLst/>
          </a:prstGeom>
          <a:noFill/>
          <a:ln w="38100" algn="ctr">
            <a:solidFill>
              <a:srgbClr val="4168A7"/>
            </a:solidFill>
            <a:round/>
            <a:headEnd/>
            <a:tailEnd type="arrow" w="med" len="med"/>
          </a:ln>
        </p:spPr>
      </p:cxnSp>
      <p:grpSp>
        <p:nvGrpSpPr>
          <p:cNvPr id="2" name="グループ化 40"/>
          <p:cNvGrpSpPr>
            <a:grpSpLocks/>
          </p:cNvGrpSpPr>
          <p:nvPr/>
        </p:nvGrpSpPr>
        <p:grpSpPr bwMode="auto">
          <a:xfrm>
            <a:off x="857250" y="4312673"/>
            <a:ext cx="4429125" cy="928687"/>
            <a:chOff x="857224" y="4500570"/>
            <a:chExt cx="4429156" cy="928694"/>
          </a:xfrm>
          <a:solidFill>
            <a:schemeClr val="accent1"/>
          </a:solidFill>
        </p:grpSpPr>
        <p:sp>
          <p:nvSpPr>
            <p:cNvPr id="57" name="角丸四角形 4"/>
            <p:cNvSpPr>
              <a:spLocks noChangeArrowheads="1"/>
            </p:cNvSpPr>
            <p:nvPr/>
          </p:nvSpPr>
          <p:spPr bwMode="auto">
            <a:xfrm>
              <a:off x="857224" y="4500570"/>
              <a:ext cx="4429156" cy="928694"/>
            </a:xfrm>
            <a:prstGeom prst="roundRect">
              <a:avLst>
                <a:gd name="adj" fmla="val 0"/>
              </a:avLst>
            </a:prstGeom>
            <a:grpFill/>
            <a:ln w="38100" algn="ctr">
              <a:noFill/>
              <a:round/>
              <a:headEnd/>
              <a:tailEnd/>
            </a:ln>
          </p:spPr>
          <p:txBody>
            <a:bodyPr/>
            <a:lstStyle/>
            <a:p>
              <a:pPr>
                <a:spcBef>
                  <a:spcPct val="20000"/>
                </a:spcBef>
                <a:defRPr/>
              </a:pPr>
              <a:r>
                <a:rPr kumimoji="0" lang="en-US" altLang="ja-JP" sz="1400">
                  <a:solidFill>
                    <a:schemeClr val="bg1"/>
                  </a:solidFill>
                  <a:latin typeface="+mn-lt"/>
                  <a:ea typeface="+mn-ea"/>
                </a:rPr>
                <a:t>SOA</a:t>
              </a:r>
              <a:r>
                <a:rPr kumimoji="0" lang="ja-JP" altLang="en-US" sz="1400">
                  <a:solidFill>
                    <a:schemeClr val="bg1"/>
                  </a:solidFill>
                  <a:latin typeface="+mn-lt"/>
                  <a:ea typeface="+mn-ea"/>
                </a:rPr>
                <a:t>による販売管理システム</a:t>
              </a:r>
              <a:endParaRPr kumimoji="0" lang="ja-JP" altLang="en-US" sz="1400" dirty="0">
                <a:solidFill>
                  <a:schemeClr val="bg1"/>
                </a:solidFill>
                <a:latin typeface="+mn-lt"/>
                <a:ea typeface="+mn-ea"/>
              </a:endParaRPr>
            </a:p>
          </p:txBody>
        </p:sp>
        <p:sp>
          <p:nvSpPr>
            <p:cNvPr id="28" name="角丸四角形 8"/>
            <p:cNvSpPr>
              <a:spLocks noChangeArrowheads="1"/>
            </p:cNvSpPr>
            <p:nvPr/>
          </p:nvSpPr>
          <p:spPr bwMode="auto">
            <a:xfrm>
              <a:off x="1071545" y="4929200"/>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受注</a:t>
              </a:r>
            </a:p>
          </p:txBody>
        </p:sp>
        <p:sp>
          <p:nvSpPr>
            <p:cNvPr id="29" name="角丸四角形 8"/>
            <p:cNvSpPr>
              <a:spLocks noChangeArrowheads="1"/>
            </p:cNvSpPr>
            <p:nvPr/>
          </p:nvSpPr>
          <p:spPr bwMode="auto">
            <a:xfrm>
              <a:off x="2143115" y="4929200"/>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請求</a:t>
              </a:r>
            </a:p>
          </p:txBody>
        </p:sp>
        <p:sp>
          <p:nvSpPr>
            <p:cNvPr id="30" name="角丸四角形 29"/>
            <p:cNvSpPr>
              <a:spLocks noChangeArrowheads="1"/>
            </p:cNvSpPr>
            <p:nvPr/>
          </p:nvSpPr>
          <p:spPr bwMode="auto">
            <a:xfrm>
              <a:off x="3214685" y="4929200"/>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入金</a:t>
              </a:r>
            </a:p>
          </p:txBody>
        </p:sp>
        <p:sp>
          <p:nvSpPr>
            <p:cNvPr id="31" name="角丸四角形 8"/>
            <p:cNvSpPr>
              <a:spLocks noChangeArrowheads="1"/>
            </p:cNvSpPr>
            <p:nvPr/>
          </p:nvSpPr>
          <p:spPr bwMode="auto">
            <a:xfrm>
              <a:off x="4286255" y="4929200"/>
              <a:ext cx="785819" cy="357189"/>
            </a:xfrm>
            <a:prstGeom prst="roundRect">
              <a:avLst>
                <a:gd name="adj" fmla="val 0"/>
              </a:avLst>
            </a:prstGeom>
            <a:solidFill>
              <a:schemeClr val="accent6">
                <a:lumMod val="75000"/>
              </a:schemeClr>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出荷</a:t>
              </a:r>
            </a:p>
          </p:txBody>
        </p:sp>
        <p:cxnSp>
          <p:nvCxnSpPr>
            <p:cNvPr id="10325" name="直線矢印コネクタ 31"/>
            <p:cNvCxnSpPr>
              <a:cxnSpLocks noChangeShapeType="1"/>
            </p:cNvCxnSpPr>
            <p:nvPr/>
          </p:nvCxnSpPr>
          <p:spPr bwMode="auto">
            <a:xfrm>
              <a:off x="1857375" y="5108575"/>
              <a:ext cx="285750" cy="1588"/>
            </a:xfrm>
            <a:prstGeom prst="straightConnector1">
              <a:avLst/>
            </a:prstGeom>
            <a:grpFill/>
            <a:ln w="38100" algn="ctr">
              <a:solidFill>
                <a:srgbClr val="C00000"/>
              </a:solidFill>
              <a:round/>
              <a:headEnd/>
              <a:tailEnd type="arrow" w="med" len="med"/>
            </a:ln>
          </p:spPr>
        </p:cxnSp>
        <p:cxnSp>
          <p:nvCxnSpPr>
            <p:cNvPr id="10326" name="直線矢印コネクタ 32"/>
            <p:cNvCxnSpPr>
              <a:cxnSpLocks noChangeShapeType="1"/>
            </p:cNvCxnSpPr>
            <p:nvPr/>
          </p:nvCxnSpPr>
          <p:spPr bwMode="auto">
            <a:xfrm>
              <a:off x="2928938" y="5108575"/>
              <a:ext cx="285750" cy="1588"/>
            </a:xfrm>
            <a:prstGeom prst="straightConnector1">
              <a:avLst/>
            </a:prstGeom>
            <a:grpFill/>
            <a:ln w="38100" algn="ctr">
              <a:solidFill>
                <a:srgbClr val="C00000"/>
              </a:solidFill>
              <a:round/>
              <a:headEnd/>
              <a:tailEnd type="arrow" w="med" len="med"/>
            </a:ln>
          </p:spPr>
        </p:cxnSp>
        <p:cxnSp>
          <p:nvCxnSpPr>
            <p:cNvPr id="10327" name="直線矢印コネクタ 33"/>
            <p:cNvCxnSpPr>
              <a:cxnSpLocks noChangeShapeType="1"/>
            </p:cNvCxnSpPr>
            <p:nvPr/>
          </p:nvCxnSpPr>
          <p:spPr bwMode="auto">
            <a:xfrm>
              <a:off x="4000500" y="5108575"/>
              <a:ext cx="285750" cy="1588"/>
            </a:xfrm>
            <a:prstGeom prst="straightConnector1">
              <a:avLst/>
            </a:prstGeom>
            <a:grpFill/>
            <a:ln w="38100" algn="ctr">
              <a:solidFill>
                <a:srgbClr val="C00000"/>
              </a:solidFill>
              <a:round/>
              <a:headEnd/>
              <a:tailEnd type="arrow" w="med" len="med"/>
            </a:ln>
          </p:spPr>
        </p:cxnSp>
      </p:grpSp>
      <p:grpSp>
        <p:nvGrpSpPr>
          <p:cNvPr id="3" name="グループ化 41"/>
          <p:cNvGrpSpPr>
            <a:grpSpLocks/>
          </p:cNvGrpSpPr>
          <p:nvPr/>
        </p:nvGrpSpPr>
        <p:grpSpPr bwMode="auto">
          <a:xfrm>
            <a:off x="857250" y="5312798"/>
            <a:ext cx="4429125" cy="928687"/>
            <a:chOff x="857224" y="5500702"/>
            <a:chExt cx="4429156" cy="928694"/>
          </a:xfrm>
          <a:solidFill>
            <a:schemeClr val="accent1"/>
          </a:solidFill>
        </p:grpSpPr>
        <p:sp>
          <p:nvSpPr>
            <p:cNvPr id="58" name="角丸四角形 4"/>
            <p:cNvSpPr>
              <a:spLocks noChangeArrowheads="1"/>
            </p:cNvSpPr>
            <p:nvPr/>
          </p:nvSpPr>
          <p:spPr bwMode="auto">
            <a:xfrm>
              <a:off x="857224" y="5500702"/>
              <a:ext cx="4429156" cy="928694"/>
            </a:xfrm>
            <a:prstGeom prst="roundRect">
              <a:avLst>
                <a:gd name="adj" fmla="val 0"/>
              </a:avLst>
            </a:prstGeom>
            <a:grpFill/>
            <a:ln w="38100" algn="ctr">
              <a:noFill/>
              <a:round/>
              <a:headEnd/>
              <a:tailEnd/>
            </a:ln>
          </p:spPr>
          <p:txBody>
            <a:bodyPr/>
            <a:lstStyle/>
            <a:p>
              <a:pPr>
                <a:spcBef>
                  <a:spcPct val="20000"/>
                </a:spcBef>
                <a:defRPr/>
              </a:pPr>
              <a:r>
                <a:rPr kumimoji="0" lang="ja-JP" altLang="en-US" sz="1400" dirty="0">
                  <a:solidFill>
                    <a:schemeClr val="bg1"/>
                  </a:solidFill>
                  <a:latin typeface="+mn-lt"/>
                  <a:ea typeface="+mn-ea"/>
                </a:rPr>
                <a:t>ビジネスプロセスの変更にも柔軟に対応可能</a:t>
              </a:r>
            </a:p>
          </p:txBody>
        </p:sp>
        <p:sp>
          <p:nvSpPr>
            <p:cNvPr id="35" name="角丸四角形 8"/>
            <p:cNvSpPr>
              <a:spLocks noChangeArrowheads="1"/>
            </p:cNvSpPr>
            <p:nvPr/>
          </p:nvSpPr>
          <p:spPr bwMode="auto">
            <a:xfrm>
              <a:off x="1071545" y="5929332"/>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受注</a:t>
              </a:r>
            </a:p>
          </p:txBody>
        </p:sp>
        <p:sp>
          <p:nvSpPr>
            <p:cNvPr id="36" name="角丸四角形 8"/>
            <p:cNvSpPr>
              <a:spLocks noChangeArrowheads="1"/>
            </p:cNvSpPr>
            <p:nvPr/>
          </p:nvSpPr>
          <p:spPr bwMode="auto">
            <a:xfrm>
              <a:off x="3214688" y="5930899"/>
              <a:ext cx="785819" cy="357189"/>
            </a:xfrm>
            <a:prstGeom prst="roundRect">
              <a:avLst>
                <a:gd name="adj" fmla="val 0"/>
              </a:avLst>
            </a:prstGeom>
            <a:solidFill>
              <a:schemeClr val="accent6">
                <a:lumMod val="75000"/>
              </a:schemeClr>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出荷</a:t>
              </a:r>
            </a:p>
          </p:txBody>
        </p:sp>
        <p:sp>
          <p:nvSpPr>
            <p:cNvPr id="37" name="角丸四角形 36"/>
            <p:cNvSpPr>
              <a:spLocks noChangeArrowheads="1"/>
            </p:cNvSpPr>
            <p:nvPr/>
          </p:nvSpPr>
          <p:spPr bwMode="auto">
            <a:xfrm>
              <a:off x="2143125" y="5938062"/>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請求</a:t>
              </a:r>
            </a:p>
          </p:txBody>
        </p:sp>
        <p:sp>
          <p:nvSpPr>
            <p:cNvPr id="38" name="角丸四角形 8"/>
            <p:cNvSpPr>
              <a:spLocks noChangeArrowheads="1"/>
            </p:cNvSpPr>
            <p:nvPr/>
          </p:nvSpPr>
          <p:spPr bwMode="auto">
            <a:xfrm>
              <a:off x="4286255" y="5929332"/>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入金</a:t>
              </a:r>
            </a:p>
          </p:txBody>
        </p:sp>
        <p:cxnSp>
          <p:nvCxnSpPr>
            <p:cNvPr id="10307" name="直線矢印コネクタ 38"/>
            <p:cNvCxnSpPr>
              <a:cxnSpLocks noChangeShapeType="1"/>
            </p:cNvCxnSpPr>
            <p:nvPr/>
          </p:nvCxnSpPr>
          <p:spPr bwMode="auto">
            <a:xfrm>
              <a:off x="1857375" y="6108700"/>
              <a:ext cx="285750" cy="1588"/>
            </a:xfrm>
            <a:prstGeom prst="straightConnector1">
              <a:avLst/>
            </a:prstGeom>
            <a:grpFill/>
            <a:ln w="38100" algn="ctr">
              <a:solidFill>
                <a:srgbClr val="C00000"/>
              </a:solidFill>
              <a:round/>
              <a:headEnd/>
              <a:tailEnd type="arrow" w="med" len="med"/>
            </a:ln>
          </p:spPr>
        </p:cxnSp>
        <p:cxnSp>
          <p:nvCxnSpPr>
            <p:cNvPr id="10308" name="直線矢印コネクタ 39"/>
            <p:cNvCxnSpPr>
              <a:cxnSpLocks noChangeShapeType="1"/>
            </p:cNvCxnSpPr>
            <p:nvPr/>
          </p:nvCxnSpPr>
          <p:spPr bwMode="auto">
            <a:xfrm>
              <a:off x="2928938" y="6108700"/>
              <a:ext cx="285750" cy="1588"/>
            </a:xfrm>
            <a:prstGeom prst="straightConnector1">
              <a:avLst/>
            </a:prstGeom>
            <a:grpFill/>
            <a:ln w="38100" algn="ctr">
              <a:solidFill>
                <a:srgbClr val="C00000"/>
              </a:solidFill>
              <a:round/>
              <a:headEnd/>
              <a:tailEnd type="arrow" w="med" len="med"/>
            </a:ln>
          </p:spPr>
        </p:cxnSp>
        <p:cxnSp>
          <p:nvCxnSpPr>
            <p:cNvPr id="10309" name="直線矢印コネクタ 40"/>
            <p:cNvCxnSpPr>
              <a:cxnSpLocks noChangeShapeType="1"/>
            </p:cNvCxnSpPr>
            <p:nvPr/>
          </p:nvCxnSpPr>
          <p:spPr bwMode="auto">
            <a:xfrm>
              <a:off x="4000500" y="6108700"/>
              <a:ext cx="285750" cy="1588"/>
            </a:xfrm>
            <a:prstGeom prst="straightConnector1">
              <a:avLst/>
            </a:prstGeom>
            <a:grpFill/>
            <a:ln w="38100" algn="ctr">
              <a:solidFill>
                <a:srgbClr val="C00000"/>
              </a:solidFill>
              <a:round/>
              <a:headEnd/>
              <a:tailEnd type="arrow" w="med" len="med"/>
            </a:ln>
          </p:spPr>
        </p:cxnSp>
      </p:grpSp>
      <p:sp>
        <p:nvSpPr>
          <p:cNvPr id="20" name="角丸四角形 4"/>
          <p:cNvSpPr>
            <a:spLocks noChangeArrowheads="1"/>
          </p:cNvSpPr>
          <p:nvPr/>
        </p:nvSpPr>
        <p:spPr bwMode="auto">
          <a:xfrm>
            <a:off x="857250" y="1312290"/>
            <a:ext cx="4429142" cy="928694"/>
          </a:xfrm>
          <a:prstGeom prst="roundRect">
            <a:avLst>
              <a:gd name="adj" fmla="val 0"/>
            </a:avLst>
          </a:prstGeom>
          <a:solidFill>
            <a:schemeClr val="accent4">
              <a:lumMod val="20000"/>
              <a:lumOff val="80000"/>
            </a:schemeClr>
          </a:solidFill>
          <a:ln w="38100" algn="ctr">
            <a:noFill/>
            <a:round/>
            <a:headEnd/>
            <a:tailEnd/>
          </a:ln>
          <a:effectLst/>
        </p:spPr>
        <p:txBody>
          <a:bodyPr anchor="ctr"/>
          <a:lstStyle/>
          <a:p>
            <a:pPr algn="ctr">
              <a:spcBef>
                <a:spcPct val="20000"/>
              </a:spcBef>
              <a:defRPr/>
            </a:pPr>
            <a:r>
              <a:rPr kumimoji="0" lang="ja-JP" altLang="en-US" sz="2800" dirty="0">
                <a:solidFill>
                  <a:srgbClr val="4168A7"/>
                </a:solidFill>
                <a:latin typeface="+mn-lt"/>
                <a:ea typeface="+mn-ea"/>
              </a:rPr>
              <a:t>販売管理システム</a:t>
            </a:r>
          </a:p>
        </p:txBody>
      </p:sp>
      <p:sp>
        <p:nvSpPr>
          <p:cNvPr id="59" name="上矢印 58"/>
          <p:cNvSpPr/>
          <p:nvPr/>
        </p:nvSpPr>
        <p:spPr bwMode="auto">
          <a:xfrm>
            <a:off x="2000232" y="2312416"/>
            <a:ext cx="2071702" cy="428628"/>
          </a:xfrm>
          <a:prstGeom prst="upArrow">
            <a:avLst/>
          </a:prstGeom>
          <a:solidFill>
            <a:schemeClr val="accent5"/>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上矢印 59"/>
          <p:cNvSpPr/>
          <p:nvPr/>
        </p:nvSpPr>
        <p:spPr bwMode="auto">
          <a:xfrm rot="10800000">
            <a:off x="2000232" y="3812614"/>
            <a:ext cx="2071702" cy="428628"/>
          </a:xfrm>
          <a:prstGeom prst="upArrow">
            <a:avLst/>
          </a:prstGeom>
          <a:solidFill>
            <a:schemeClr val="accent1"/>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416" name="テキスト ボックス 47"/>
          <p:cNvSpPr txBox="1">
            <a:spLocks noChangeArrowheads="1"/>
          </p:cNvSpPr>
          <p:nvPr/>
        </p:nvSpPr>
        <p:spPr bwMode="auto">
          <a:xfrm>
            <a:off x="2643176" y="2395761"/>
            <a:ext cx="785812" cy="261938"/>
          </a:xfrm>
          <a:prstGeom prst="rect">
            <a:avLst/>
          </a:prstGeom>
          <a:noFill/>
          <a:ln w="9525">
            <a:noFill/>
            <a:miter lim="800000"/>
            <a:headEnd/>
            <a:tailEnd/>
          </a:ln>
        </p:spPr>
        <p:txBody>
          <a:bodyPr>
            <a:spAutoFit/>
          </a:bodyPr>
          <a:lstStyle/>
          <a:p>
            <a:r>
              <a:rPr lang="ja-JP" altLang="en-US" sz="1100" dirty="0">
                <a:solidFill>
                  <a:schemeClr val="bg1"/>
                </a:solidFill>
                <a:effectLst>
                  <a:outerShdw blurRad="38100" dist="38100" dir="2700000" algn="tl">
                    <a:srgbClr val="000000">
                      <a:alpha val="43137"/>
                    </a:srgbClr>
                  </a:outerShdw>
                </a:effectLst>
                <a:latin typeface="+mn-lt"/>
                <a:ea typeface="+mn-ea"/>
              </a:rPr>
              <a:t>要求仕様</a:t>
            </a:r>
            <a:endParaRPr lang="en-US" altLang="ja-JP" sz="1100" dirty="0">
              <a:solidFill>
                <a:schemeClr val="bg1"/>
              </a:solidFill>
              <a:effectLst>
                <a:outerShdw blurRad="38100" dist="38100" dir="2700000" algn="tl">
                  <a:srgbClr val="000000">
                    <a:alpha val="43137"/>
                  </a:srgbClr>
                </a:outerShdw>
              </a:effectLst>
              <a:latin typeface="+mn-lt"/>
              <a:ea typeface="+mn-ea"/>
            </a:endParaRPr>
          </a:p>
        </p:txBody>
      </p:sp>
      <p:sp>
        <p:nvSpPr>
          <p:cNvPr id="14417" name="テキスト ボックス 47"/>
          <p:cNvSpPr txBox="1">
            <a:spLocks noChangeArrowheads="1"/>
          </p:cNvSpPr>
          <p:nvPr/>
        </p:nvSpPr>
        <p:spPr bwMode="auto">
          <a:xfrm>
            <a:off x="2035957" y="3763446"/>
            <a:ext cx="2000250" cy="430887"/>
          </a:xfrm>
          <a:prstGeom prst="rect">
            <a:avLst/>
          </a:prstGeom>
          <a:noFill/>
          <a:ln w="9525">
            <a:noFill/>
            <a:miter lim="800000"/>
            <a:headEnd/>
            <a:tailEnd/>
          </a:ln>
        </p:spPr>
        <p:txBody>
          <a:bodyPr>
            <a:spAutoFit/>
          </a:bodyPr>
          <a:lstStyle/>
          <a:p>
            <a:pPr algn="ctr"/>
            <a:r>
              <a:rPr lang="ja-JP" altLang="en-US" sz="1100" dirty="0">
                <a:solidFill>
                  <a:schemeClr val="bg1"/>
                </a:solidFill>
                <a:effectLst>
                  <a:outerShdw blurRad="38100" dist="38100" dir="2700000" algn="tl">
                    <a:srgbClr val="000000">
                      <a:alpha val="43137"/>
                    </a:srgbClr>
                  </a:outerShdw>
                </a:effectLst>
                <a:latin typeface="+mn-lt"/>
                <a:ea typeface="+mn-ea"/>
              </a:rPr>
              <a:t>プロセス単位で</a:t>
            </a:r>
            <a:endParaRPr lang="en-US" altLang="ja-JP" sz="1100" dirty="0">
              <a:solidFill>
                <a:schemeClr val="bg1"/>
              </a:solidFill>
              <a:effectLst>
                <a:outerShdw blurRad="38100" dist="38100" dir="2700000" algn="tl">
                  <a:srgbClr val="000000">
                    <a:alpha val="43137"/>
                  </a:srgbClr>
                </a:outerShdw>
              </a:effectLst>
              <a:latin typeface="+mn-lt"/>
              <a:ea typeface="+mn-ea"/>
            </a:endParaRPr>
          </a:p>
          <a:p>
            <a:pPr algn="ctr"/>
            <a:r>
              <a:rPr lang="ja-JP" altLang="en-US" sz="1100" dirty="0">
                <a:solidFill>
                  <a:schemeClr val="bg1"/>
                </a:solidFill>
                <a:effectLst>
                  <a:outerShdw blurRad="38100" dist="38100" dir="2700000" algn="tl">
                    <a:srgbClr val="000000">
                      <a:alpha val="43137"/>
                    </a:srgbClr>
                  </a:outerShdw>
                </a:effectLst>
                <a:latin typeface="+mn-lt"/>
                <a:ea typeface="+mn-ea"/>
              </a:rPr>
              <a:t>サービス化</a:t>
            </a:r>
            <a:endParaRPr lang="en-US" altLang="ja-JP" sz="1100" dirty="0">
              <a:solidFill>
                <a:schemeClr val="bg1"/>
              </a:solidFill>
              <a:effectLst>
                <a:outerShdw blurRad="38100" dist="38100" dir="2700000" algn="tl">
                  <a:srgbClr val="000000">
                    <a:alpha val="43137"/>
                  </a:srgbClr>
                </a:outerShdw>
              </a:effectLst>
              <a:latin typeface="+mn-lt"/>
              <a:ea typeface="+mn-ea"/>
            </a:endParaRPr>
          </a:p>
        </p:txBody>
      </p:sp>
      <p:sp>
        <p:nvSpPr>
          <p:cNvPr id="43" name="環状矢印 42"/>
          <p:cNvSpPr/>
          <p:nvPr/>
        </p:nvSpPr>
        <p:spPr bwMode="auto">
          <a:xfrm rot="16200000" flipH="1">
            <a:off x="357158" y="4812746"/>
            <a:ext cx="857256" cy="857256"/>
          </a:xfrm>
          <a:prstGeom prst="circularArrow">
            <a:avLst>
              <a:gd name="adj1" fmla="val 12500"/>
              <a:gd name="adj2" fmla="val 1142319"/>
              <a:gd name="adj3" fmla="val 20457681"/>
              <a:gd name="adj4" fmla="val 10983815"/>
              <a:gd name="adj5" fmla="val 12500"/>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 name="正方形/長方形 4"/>
          <p:cNvSpPr/>
          <p:nvPr/>
        </p:nvSpPr>
        <p:spPr bwMode="auto">
          <a:xfrm>
            <a:off x="5429261" y="4312666"/>
            <a:ext cx="3286113" cy="92869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業務上の一処理に相当する</a:t>
            </a:r>
            <a:endParaRPr kumimoji="0" lang="en-US" altLang="ja-JP" dirty="0">
              <a:solidFill>
                <a:schemeClr val="bg1"/>
              </a:solidFill>
              <a:latin typeface="+mn-lt"/>
              <a:ea typeface="+mn-ea"/>
            </a:endParaRPr>
          </a:p>
          <a:p>
            <a:pPr algn="ctr">
              <a:spcBef>
                <a:spcPct val="20000"/>
              </a:spcBef>
            </a:pPr>
            <a:r>
              <a:rPr kumimoji="0" lang="ja-JP" altLang="en-US" dirty="0">
                <a:solidFill>
                  <a:schemeClr val="bg1"/>
                </a:solidFill>
                <a:latin typeface="+mn-lt"/>
                <a:ea typeface="+mn-ea"/>
              </a:rPr>
              <a:t>機能をサービスとして実装</a:t>
            </a:r>
          </a:p>
        </p:txBody>
      </p:sp>
      <p:sp>
        <p:nvSpPr>
          <p:cNvPr id="52" name="正方形/長方形 51">
            <a:extLst>
              <a:ext uri="{FF2B5EF4-FFF2-40B4-BE49-F238E27FC236}">
                <a16:creationId xmlns:a16="http://schemas.microsoft.com/office/drawing/2014/main" id="{EF7C876A-79F7-4FD5-AB9A-EC33E5CDA6EF}"/>
              </a:ext>
            </a:extLst>
          </p:cNvPr>
          <p:cNvSpPr/>
          <p:nvPr/>
        </p:nvSpPr>
        <p:spPr bwMode="auto">
          <a:xfrm>
            <a:off x="5429260" y="1312290"/>
            <a:ext cx="3286113" cy="92869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全体をひとつの巨大な</a:t>
            </a:r>
            <a:endParaRPr kumimoji="0" lang="en-US" altLang="ja-JP" dirty="0">
              <a:solidFill>
                <a:schemeClr val="bg1"/>
              </a:solidFill>
              <a:latin typeface="+mn-lt"/>
              <a:ea typeface="+mn-ea"/>
            </a:endParaRPr>
          </a:p>
          <a:p>
            <a:pPr algn="ctr">
              <a:spcBef>
                <a:spcPct val="20000"/>
              </a:spcBef>
            </a:pPr>
            <a:r>
              <a:rPr kumimoji="0" lang="ja-JP" altLang="en-US" dirty="0">
                <a:solidFill>
                  <a:schemeClr val="bg1"/>
                </a:solidFill>
                <a:latin typeface="+mn-lt"/>
                <a:ea typeface="+mn-ea"/>
              </a:rPr>
              <a:t>システムとして構築</a:t>
            </a:r>
            <a:endParaRPr kumimoji="0" lang="en-US" altLang="ja-JP" dirty="0">
              <a:solidFill>
                <a:schemeClr val="bg1"/>
              </a:solidFill>
              <a:latin typeface="+mn-lt"/>
              <a:ea typeface="+mn-ea"/>
            </a:endParaRPr>
          </a:p>
          <a:p>
            <a:pPr algn="ctr">
              <a:spcBef>
                <a:spcPct val="20000"/>
              </a:spcBef>
            </a:pPr>
            <a:r>
              <a:rPr kumimoji="0" lang="ja-JP" altLang="en-US" dirty="0">
                <a:solidFill>
                  <a:schemeClr val="bg1"/>
                </a:solidFill>
                <a:latin typeface="+mn-lt"/>
                <a:ea typeface="+mn-ea"/>
              </a:rPr>
              <a:t>（変更しづらい）</a:t>
            </a:r>
          </a:p>
        </p:txBody>
      </p:sp>
      <p:sp>
        <p:nvSpPr>
          <p:cNvPr id="53" name="正方形/長方形 52">
            <a:extLst>
              <a:ext uri="{FF2B5EF4-FFF2-40B4-BE49-F238E27FC236}">
                <a16:creationId xmlns:a16="http://schemas.microsoft.com/office/drawing/2014/main" id="{AF1A9229-43ED-456F-BD4D-4F157BED7728}"/>
              </a:ext>
            </a:extLst>
          </p:cNvPr>
          <p:cNvSpPr/>
          <p:nvPr/>
        </p:nvSpPr>
        <p:spPr bwMode="auto">
          <a:xfrm>
            <a:off x="5429259" y="5312798"/>
            <a:ext cx="3286113" cy="928694"/>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変更や機能拡張に柔軟に</a:t>
            </a:r>
            <a:endParaRPr kumimoji="0" lang="en-US" altLang="ja-JP" dirty="0">
              <a:solidFill>
                <a:schemeClr val="bg1"/>
              </a:solidFill>
              <a:latin typeface="+mn-lt"/>
              <a:ea typeface="+mn-ea"/>
            </a:endParaRPr>
          </a:p>
          <a:p>
            <a:pPr algn="ctr">
              <a:spcBef>
                <a:spcPct val="20000"/>
              </a:spcBef>
            </a:pPr>
            <a:r>
              <a:rPr kumimoji="0" lang="ja-JP" altLang="en-US" dirty="0">
                <a:solidFill>
                  <a:schemeClr val="bg1"/>
                </a:solidFill>
                <a:latin typeface="+mn-lt"/>
                <a:ea typeface="+mn-ea"/>
              </a:rPr>
              <a:t>対応できる</a:t>
            </a:r>
          </a:p>
        </p:txBody>
      </p:sp>
    </p:spTree>
    <p:extLst>
      <p:ext uri="{BB962C8B-B14F-4D97-AF65-F5344CB8AC3E}">
        <p14:creationId xmlns:p14="http://schemas.microsoft.com/office/powerpoint/2010/main" val="396685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4417"/>
                                        </p:tgtEl>
                                        <p:attrNameLst>
                                          <p:attrName>style.visibility</p:attrName>
                                        </p:attrNameLst>
                                      </p:cBhvr>
                                      <p:to>
                                        <p:strVal val="visible"/>
                                      </p:to>
                                    </p:set>
                                    <p:animEffect transition="in" filter="wipe(up)">
                                      <p:cBhvr>
                                        <p:cTn id="19" dur="500"/>
                                        <p:tgtEl>
                                          <p:spTgt spid="144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9" grpId="0" animBg="1"/>
      <p:bldP spid="14417" grpId="0"/>
      <p:bldP spid="43" grpId="0" animBg="1"/>
      <p:bldP spid="5" grpId="0" animBg="1"/>
      <p:bldP spid="52" grpId="0" animBg="1"/>
      <p:bldP spid="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フリーフォーム 22"/>
          <p:cNvSpPr/>
          <p:nvPr/>
        </p:nvSpPr>
        <p:spPr bwMode="auto">
          <a:xfrm>
            <a:off x="5617497" y="1712656"/>
            <a:ext cx="2216426" cy="1789044"/>
          </a:xfrm>
          <a:custGeom>
            <a:avLst/>
            <a:gdLst>
              <a:gd name="connsiteX0" fmla="*/ 626165 w 2216426"/>
              <a:gd name="connsiteY0" fmla="*/ 0 h 1789044"/>
              <a:gd name="connsiteX1" fmla="*/ 2047461 w 2216426"/>
              <a:gd name="connsiteY1" fmla="*/ 0 h 1789044"/>
              <a:gd name="connsiteX2" fmla="*/ 2216426 w 2216426"/>
              <a:gd name="connsiteY2" fmla="*/ 1779105 h 1789044"/>
              <a:gd name="connsiteX3" fmla="*/ 0 w 2216426"/>
              <a:gd name="connsiteY3" fmla="*/ 1789044 h 1789044"/>
              <a:gd name="connsiteX4" fmla="*/ 626165 w 2216426"/>
              <a:gd name="connsiteY4" fmla="*/ 0 h 1789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426" h="1789044">
                <a:moveTo>
                  <a:pt x="626165" y="0"/>
                </a:moveTo>
                <a:lnTo>
                  <a:pt x="2047461" y="0"/>
                </a:lnTo>
                <a:lnTo>
                  <a:pt x="2216426" y="1779105"/>
                </a:lnTo>
                <a:lnTo>
                  <a:pt x="0" y="1789044"/>
                </a:lnTo>
                <a:lnTo>
                  <a:pt x="626165" y="0"/>
                </a:lnTo>
                <a:close/>
              </a:path>
            </a:pathLst>
          </a:custGeom>
          <a:solidFill>
            <a:srgbClr val="5F84C1"/>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err="1">
                <a:solidFill>
                  <a:schemeClr val="bg1"/>
                </a:solidFill>
                <a:latin typeface="+mn-lt"/>
                <a:ea typeface="+mn-ea"/>
              </a:rPr>
              <a:t>IaaS</a:t>
            </a:r>
            <a:endParaRPr kumimoji="0" lang="ja-JP" altLang="en-US" sz="1400" dirty="0">
              <a:solidFill>
                <a:schemeClr val="bg1"/>
              </a:solidFill>
              <a:latin typeface="+mn-lt"/>
              <a:ea typeface="+mn-ea"/>
            </a:endParaRPr>
          </a:p>
        </p:txBody>
      </p:sp>
      <p:sp>
        <p:nvSpPr>
          <p:cNvPr id="29701" name="タイトル 1"/>
          <p:cNvSpPr>
            <a:spLocks noGrp="1"/>
          </p:cNvSpPr>
          <p:nvPr>
            <p:ph type="title"/>
          </p:nvPr>
        </p:nvSpPr>
        <p:spPr/>
        <p:txBody>
          <a:bodyPr/>
          <a:lstStyle/>
          <a:p>
            <a:r>
              <a:rPr lang="en-US" altLang="ja-JP" dirty="0"/>
              <a:t>Web</a:t>
            </a:r>
            <a:r>
              <a:rPr lang="ja-JP" altLang="en-US" dirty="0"/>
              <a:t>サービスを組み合わせてシステムを構築</a:t>
            </a:r>
          </a:p>
        </p:txBody>
      </p:sp>
      <p:grpSp>
        <p:nvGrpSpPr>
          <p:cNvPr id="2" name="グループ化 43"/>
          <p:cNvGrpSpPr>
            <a:grpSpLocks/>
          </p:cNvGrpSpPr>
          <p:nvPr/>
        </p:nvGrpSpPr>
        <p:grpSpPr bwMode="auto">
          <a:xfrm>
            <a:off x="3071813" y="1119188"/>
            <a:ext cx="2943225" cy="2382837"/>
            <a:chOff x="3071810" y="1119426"/>
            <a:chExt cx="2943252" cy="2382274"/>
          </a:xfrm>
        </p:grpSpPr>
        <p:sp>
          <p:nvSpPr>
            <p:cNvPr id="17" name="フリーフォーム 16"/>
            <p:cNvSpPr/>
            <p:nvPr/>
          </p:nvSpPr>
          <p:spPr bwMode="auto">
            <a:xfrm>
              <a:off x="3073080" y="1702717"/>
              <a:ext cx="2941982" cy="1798983"/>
            </a:xfrm>
            <a:custGeom>
              <a:avLst/>
              <a:gdLst>
                <a:gd name="connsiteX0" fmla="*/ 0 w 2941982"/>
                <a:gd name="connsiteY0" fmla="*/ 1798983 h 1798983"/>
                <a:gd name="connsiteX1" fmla="*/ 1500808 w 2941982"/>
                <a:gd name="connsiteY1" fmla="*/ 0 h 1798983"/>
                <a:gd name="connsiteX2" fmla="*/ 2941982 w 2941982"/>
                <a:gd name="connsiteY2" fmla="*/ 0 h 1798983"/>
                <a:gd name="connsiteX3" fmla="*/ 2246243 w 2941982"/>
                <a:gd name="connsiteY3" fmla="*/ 1798983 h 1798983"/>
                <a:gd name="connsiteX4" fmla="*/ 0 w 2941982"/>
                <a:gd name="connsiteY4" fmla="*/ 1798983 h 1798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982" h="1798983">
                  <a:moveTo>
                    <a:pt x="0" y="1798983"/>
                  </a:moveTo>
                  <a:lnTo>
                    <a:pt x="1500808" y="0"/>
                  </a:lnTo>
                  <a:lnTo>
                    <a:pt x="2941982" y="0"/>
                  </a:lnTo>
                  <a:lnTo>
                    <a:pt x="2246243" y="1798983"/>
                  </a:lnTo>
                  <a:lnTo>
                    <a:pt x="0" y="1798983"/>
                  </a:lnTo>
                  <a:close/>
                </a:path>
              </a:pathLst>
            </a:custGeom>
            <a:solidFill>
              <a:srgbClr val="5F84C1"/>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25" name="フリーフォーム 24"/>
            <p:cNvSpPr/>
            <p:nvPr/>
          </p:nvSpPr>
          <p:spPr bwMode="auto">
            <a:xfrm>
              <a:off x="3073080" y="1416965"/>
              <a:ext cx="2941982" cy="1798983"/>
            </a:xfrm>
            <a:custGeom>
              <a:avLst/>
              <a:gdLst>
                <a:gd name="connsiteX0" fmla="*/ 0 w 2941982"/>
                <a:gd name="connsiteY0" fmla="*/ 1798983 h 1798983"/>
                <a:gd name="connsiteX1" fmla="*/ 1500808 w 2941982"/>
                <a:gd name="connsiteY1" fmla="*/ 0 h 1798983"/>
                <a:gd name="connsiteX2" fmla="*/ 2941982 w 2941982"/>
                <a:gd name="connsiteY2" fmla="*/ 0 h 1798983"/>
                <a:gd name="connsiteX3" fmla="*/ 2246243 w 2941982"/>
                <a:gd name="connsiteY3" fmla="*/ 1798983 h 1798983"/>
                <a:gd name="connsiteX4" fmla="*/ 0 w 2941982"/>
                <a:gd name="connsiteY4" fmla="*/ 1798983 h 1798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982" h="1798983">
                  <a:moveTo>
                    <a:pt x="0" y="1798983"/>
                  </a:moveTo>
                  <a:lnTo>
                    <a:pt x="1500808" y="0"/>
                  </a:lnTo>
                  <a:lnTo>
                    <a:pt x="2941982" y="0"/>
                  </a:lnTo>
                  <a:lnTo>
                    <a:pt x="2246243" y="1798983"/>
                  </a:lnTo>
                  <a:lnTo>
                    <a:pt x="0" y="1798983"/>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34" name="フリーフォーム 33"/>
            <p:cNvSpPr/>
            <p:nvPr/>
          </p:nvSpPr>
          <p:spPr bwMode="auto">
            <a:xfrm>
              <a:off x="3071810" y="1119426"/>
              <a:ext cx="2941982" cy="1798983"/>
            </a:xfrm>
            <a:custGeom>
              <a:avLst/>
              <a:gdLst>
                <a:gd name="connsiteX0" fmla="*/ 0 w 2941982"/>
                <a:gd name="connsiteY0" fmla="*/ 1798983 h 1798983"/>
                <a:gd name="connsiteX1" fmla="*/ 1500808 w 2941982"/>
                <a:gd name="connsiteY1" fmla="*/ 0 h 1798983"/>
                <a:gd name="connsiteX2" fmla="*/ 2941982 w 2941982"/>
                <a:gd name="connsiteY2" fmla="*/ 0 h 1798983"/>
                <a:gd name="connsiteX3" fmla="*/ 2246243 w 2941982"/>
                <a:gd name="connsiteY3" fmla="*/ 1798983 h 1798983"/>
                <a:gd name="connsiteX4" fmla="*/ 0 w 2941982"/>
                <a:gd name="connsiteY4" fmla="*/ 1798983 h 1798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982" h="1798983">
                  <a:moveTo>
                    <a:pt x="0" y="1798983"/>
                  </a:moveTo>
                  <a:lnTo>
                    <a:pt x="1500808" y="0"/>
                  </a:lnTo>
                  <a:lnTo>
                    <a:pt x="2941982" y="0"/>
                  </a:lnTo>
                  <a:lnTo>
                    <a:pt x="2246243" y="1798983"/>
                  </a:lnTo>
                  <a:lnTo>
                    <a:pt x="0" y="1798983"/>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ja-JP" altLang="en-US" sz="2800" dirty="0">
                  <a:solidFill>
                    <a:schemeClr val="bg1"/>
                  </a:solidFill>
                  <a:effectLst>
                    <a:outerShdw blurRad="38100" dist="38100" dir="2700000" algn="tl">
                      <a:srgbClr val="000000">
                        <a:alpha val="43137"/>
                      </a:srgbClr>
                    </a:outerShdw>
                  </a:effectLst>
                  <a:latin typeface="+mn-lt"/>
                  <a:ea typeface="+mn-ea"/>
                </a:rPr>
                <a:t>　</a:t>
              </a:r>
              <a:r>
                <a:rPr kumimoji="0" lang="en-US" altLang="ja-JP" sz="2800" dirty="0">
                  <a:solidFill>
                    <a:schemeClr val="bg1"/>
                  </a:solidFill>
                  <a:effectLst>
                    <a:outerShdw blurRad="38100" dist="38100" dir="2700000" algn="tl">
                      <a:srgbClr val="000000">
                        <a:alpha val="43137"/>
                      </a:srgbClr>
                    </a:outerShdw>
                  </a:effectLst>
                  <a:latin typeface="+mn-lt"/>
                  <a:ea typeface="+mn-ea"/>
                </a:rPr>
                <a:t>Microsoft</a:t>
              </a:r>
              <a:endParaRPr kumimoji="0" lang="ja-JP" altLang="en-US" sz="1200" dirty="0">
                <a:solidFill>
                  <a:schemeClr val="bg1"/>
                </a:solidFill>
                <a:effectLst>
                  <a:outerShdw blurRad="38100" dist="38100" dir="2700000" algn="tl">
                    <a:srgbClr val="000000">
                      <a:alpha val="43137"/>
                    </a:srgbClr>
                  </a:outerShdw>
                </a:effectLst>
                <a:latin typeface="+mn-lt"/>
                <a:ea typeface="+mn-ea"/>
              </a:endParaRPr>
            </a:p>
          </p:txBody>
        </p:sp>
      </p:grpSp>
      <p:grpSp>
        <p:nvGrpSpPr>
          <p:cNvPr id="3" name="グループ化 42"/>
          <p:cNvGrpSpPr>
            <a:grpSpLocks/>
          </p:cNvGrpSpPr>
          <p:nvPr/>
        </p:nvGrpSpPr>
        <p:grpSpPr bwMode="auto">
          <a:xfrm>
            <a:off x="4659313" y="3417092"/>
            <a:ext cx="3413125" cy="2797971"/>
            <a:chOff x="4659991" y="3417092"/>
            <a:chExt cx="3412471" cy="2797990"/>
          </a:xfrm>
        </p:grpSpPr>
        <p:sp>
          <p:nvSpPr>
            <p:cNvPr id="24" name="フリーフォーム 23"/>
            <p:cNvSpPr/>
            <p:nvPr/>
          </p:nvSpPr>
          <p:spPr bwMode="auto">
            <a:xfrm>
              <a:off x="4663340" y="3988717"/>
              <a:ext cx="3409122" cy="2226365"/>
            </a:xfrm>
            <a:custGeom>
              <a:avLst/>
              <a:gdLst>
                <a:gd name="connsiteX0" fmla="*/ 765313 w 3409122"/>
                <a:gd name="connsiteY0" fmla="*/ 0 h 2226365"/>
                <a:gd name="connsiteX1" fmla="*/ 3210340 w 3409122"/>
                <a:gd name="connsiteY1" fmla="*/ 9939 h 2226365"/>
                <a:gd name="connsiteX2" fmla="*/ 3409122 w 3409122"/>
                <a:gd name="connsiteY2" fmla="*/ 2226365 h 2226365"/>
                <a:gd name="connsiteX3" fmla="*/ 0 w 3409122"/>
                <a:gd name="connsiteY3" fmla="*/ 2216426 h 2226365"/>
                <a:gd name="connsiteX4" fmla="*/ 765313 w 3409122"/>
                <a:gd name="connsiteY4" fmla="*/ 0 h 222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9122" h="2226365">
                  <a:moveTo>
                    <a:pt x="765313" y="0"/>
                  </a:moveTo>
                  <a:lnTo>
                    <a:pt x="3210340" y="9939"/>
                  </a:lnTo>
                  <a:lnTo>
                    <a:pt x="3409122" y="2226365"/>
                  </a:lnTo>
                  <a:lnTo>
                    <a:pt x="0" y="2216426"/>
                  </a:lnTo>
                  <a:lnTo>
                    <a:pt x="765313" y="0"/>
                  </a:lnTo>
                  <a:close/>
                </a:path>
              </a:pathLst>
            </a:custGeom>
            <a:solidFill>
              <a:srgbClr val="5F84C1"/>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33" name="フリーフォーム 32"/>
            <p:cNvSpPr/>
            <p:nvPr/>
          </p:nvSpPr>
          <p:spPr bwMode="auto">
            <a:xfrm>
              <a:off x="4663340" y="3702965"/>
              <a:ext cx="3409122" cy="2226365"/>
            </a:xfrm>
            <a:custGeom>
              <a:avLst/>
              <a:gdLst>
                <a:gd name="connsiteX0" fmla="*/ 765313 w 3409122"/>
                <a:gd name="connsiteY0" fmla="*/ 0 h 2226365"/>
                <a:gd name="connsiteX1" fmla="*/ 3210340 w 3409122"/>
                <a:gd name="connsiteY1" fmla="*/ 9939 h 2226365"/>
                <a:gd name="connsiteX2" fmla="*/ 3409122 w 3409122"/>
                <a:gd name="connsiteY2" fmla="*/ 2226365 h 2226365"/>
                <a:gd name="connsiteX3" fmla="*/ 0 w 3409122"/>
                <a:gd name="connsiteY3" fmla="*/ 2216426 h 2226365"/>
                <a:gd name="connsiteX4" fmla="*/ 765313 w 3409122"/>
                <a:gd name="connsiteY4" fmla="*/ 0 h 222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9122" h="2226365">
                  <a:moveTo>
                    <a:pt x="765313" y="0"/>
                  </a:moveTo>
                  <a:lnTo>
                    <a:pt x="3210340" y="9939"/>
                  </a:lnTo>
                  <a:lnTo>
                    <a:pt x="3409122" y="2226365"/>
                  </a:lnTo>
                  <a:lnTo>
                    <a:pt x="0" y="2216426"/>
                  </a:lnTo>
                  <a:lnTo>
                    <a:pt x="765313" y="0"/>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51" name="フリーフォーム 50"/>
            <p:cNvSpPr/>
            <p:nvPr/>
          </p:nvSpPr>
          <p:spPr bwMode="auto">
            <a:xfrm>
              <a:off x="5188226" y="3420182"/>
              <a:ext cx="1064029" cy="714895"/>
            </a:xfrm>
            <a:custGeom>
              <a:avLst/>
              <a:gdLst>
                <a:gd name="connsiteX0" fmla="*/ 254924 w 1064029"/>
                <a:gd name="connsiteY0" fmla="*/ 0 h 714895"/>
                <a:gd name="connsiteX1" fmla="*/ 1064029 w 1064029"/>
                <a:gd name="connsiteY1" fmla="*/ 0 h 714895"/>
                <a:gd name="connsiteX2" fmla="*/ 919942 w 1064029"/>
                <a:gd name="connsiteY2" fmla="*/ 709353 h 714895"/>
                <a:gd name="connsiteX3" fmla="*/ 0 w 1064029"/>
                <a:gd name="connsiteY3" fmla="*/ 714895 h 714895"/>
                <a:gd name="connsiteX4" fmla="*/ 254924 w 1064029"/>
                <a:gd name="connsiteY4" fmla="*/ 0 h 71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029" h="714895">
                  <a:moveTo>
                    <a:pt x="254924" y="0"/>
                  </a:moveTo>
                  <a:lnTo>
                    <a:pt x="1064029" y="0"/>
                  </a:lnTo>
                  <a:lnTo>
                    <a:pt x="919942" y="709353"/>
                  </a:lnTo>
                  <a:lnTo>
                    <a:pt x="0" y="714895"/>
                  </a:lnTo>
                  <a:lnTo>
                    <a:pt x="254924"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dirty="0">
                <a:solidFill>
                  <a:schemeClr val="bg1"/>
                </a:solidFill>
                <a:latin typeface="+mn-lt"/>
                <a:ea typeface="+mn-ea"/>
              </a:endParaRPr>
            </a:p>
          </p:txBody>
        </p:sp>
        <p:sp>
          <p:nvSpPr>
            <p:cNvPr id="52" name="フリーフォーム 51"/>
            <p:cNvSpPr/>
            <p:nvPr/>
          </p:nvSpPr>
          <p:spPr bwMode="auto">
            <a:xfrm>
              <a:off x="6160113" y="3417092"/>
              <a:ext cx="910186" cy="716350"/>
            </a:xfrm>
            <a:custGeom>
              <a:avLst/>
              <a:gdLst>
                <a:gd name="connsiteX0" fmla="*/ 134842 w 910186"/>
                <a:gd name="connsiteY0" fmla="*/ 0 h 716350"/>
                <a:gd name="connsiteX1" fmla="*/ 910186 w 910186"/>
                <a:gd name="connsiteY1" fmla="*/ 4214 h 716350"/>
                <a:gd name="connsiteX2" fmla="*/ 868048 w 910186"/>
                <a:gd name="connsiteY2" fmla="*/ 712136 h 716350"/>
                <a:gd name="connsiteX3" fmla="*/ 0 w 910186"/>
                <a:gd name="connsiteY3" fmla="*/ 716350 h 716350"/>
                <a:gd name="connsiteX4" fmla="*/ 134842 w 910186"/>
                <a:gd name="connsiteY4" fmla="*/ 0 h 71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186" h="716350">
                  <a:moveTo>
                    <a:pt x="134842" y="0"/>
                  </a:moveTo>
                  <a:lnTo>
                    <a:pt x="910186" y="4214"/>
                  </a:lnTo>
                  <a:lnTo>
                    <a:pt x="868048" y="712136"/>
                  </a:lnTo>
                  <a:lnTo>
                    <a:pt x="0" y="716350"/>
                  </a:lnTo>
                  <a:lnTo>
                    <a:pt x="134842"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chemeClr val="bg1"/>
                </a:solidFill>
                <a:latin typeface="+mn-lt"/>
                <a:ea typeface="+mn-ea"/>
              </a:endParaRPr>
            </a:p>
          </p:txBody>
        </p:sp>
        <p:sp>
          <p:nvSpPr>
            <p:cNvPr id="53" name="フリーフォーム 52"/>
            <p:cNvSpPr/>
            <p:nvPr/>
          </p:nvSpPr>
          <p:spPr bwMode="auto">
            <a:xfrm>
              <a:off x="7087154" y="3417092"/>
              <a:ext cx="846979" cy="720564"/>
            </a:xfrm>
            <a:custGeom>
              <a:avLst/>
              <a:gdLst>
                <a:gd name="connsiteX0" fmla="*/ 29497 w 846979"/>
                <a:gd name="connsiteY0" fmla="*/ 0 h 720564"/>
                <a:gd name="connsiteX1" fmla="*/ 783772 w 846979"/>
                <a:gd name="connsiteY1" fmla="*/ 4214 h 720564"/>
                <a:gd name="connsiteX2" fmla="*/ 846979 w 846979"/>
                <a:gd name="connsiteY2" fmla="*/ 720564 h 720564"/>
                <a:gd name="connsiteX3" fmla="*/ 0 w 846979"/>
                <a:gd name="connsiteY3" fmla="*/ 716350 h 720564"/>
                <a:gd name="connsiteX4" fmla="*/ 29497 w 846979"/>
                <a:gd name="connsiteY4" fmla="*/ 0 h 720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979" h="720564">
                  <a:moveTo>
                    <a:pt x="29497" y="0"/>
                  </a:moveTo>
                  <a:lnTo>
                    <a:pt x="783772" y="4214"/>
                  </a:lnTo>
                  <a:lnTo>
                    <a:pt x="846979" y="720564"/>
                  </a:lnTo>
                  <a:lnTo>
                    <a:pt x="0" y="716350"/>
                  </a:lnTo>
                  <a:lnTo>
                    <a:pt x="29497"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chemeClr val="bg1"/>
                </a:solidFill>
                <a:latin typeface="+mn-lt"/>
                <a:ea typeface="+mn-ea"/>
              </a:endParaRPr>
            </a:p>
          </p:txBody>
        </p:sp>
        <p:sp>
          <p:nvSpPr>
            <p:cNvPr id="54" name="フリーフォーム 53"/>
            <p:cNvSpPr/>
            <p:nvPr/>
          </p:nvSpPr>
          <p:spPr bwMode="auto">
            <a:xfrm>
              <a:off x="4912821" y="4205077"/>
              <a:ext cx="1188298" cy="716350"/>
            </a:xfrm>
            <a:custGeom>
              <a:avLst/>
              <a:gdLst>
                <a:gd name="connsiteX0" fmla="*/ 248615 w 1188298"/>
                <a:gd name="connsiteY0" fmla="*/ 0 h 716350"/>
                <a:gd name="connsiteX1" fmla="*/ 1188298 w 1188298"/>
                <a:gd name="connsiteY1" fmla="*/ 4214 h 716350"/>
                <a:gd name="connsiteX2" fmla="*/ 1040814 w 1188298"/>
                <a:gd name="connsiteY2" fmla="*/ 716350 h 716350"/>
                <a:gd name="connsiteX3" fmla="*/ 0 w 1188298"/>
                <a:gd name="connsiteY3" fmla="*/ 712137 h 716350"/>
                <a:gd name="connsiteX4" fmla="*/ 248615 w 1188298"/>
                <a:gd name="connsiteY4" fmla="*/ 0 h 71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98" h="716350">
                  <a:moveTo>
                    <a:pt x="248615" y="0"/>
                  </a:moveTo>
                  <a:lnTo>
                    <a:pt x="1188298" y="4214"/>
                  </a:lnTo>
                  <a:lnTo>
                    <a:pt x="1040814" y="716350"/>
                  </a:lnTo>
                  <a:lnTo>
                    <a:pt x="0" y="712137"/>
                  </a:lnTo>
                  <a:lnTo>
                    <a:pt x="248615"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dirty="0">
                <a:solidFill>
                  <a:schemeClr val="bg1"/>
                </a:solidFill>
                <a:latin typeface="+mn-lt"/>
                <a:ea typeface="+mn-ea"/>
              </a:endParaRPr>
            </a:p>
          </p:txBody>
        </p:sp>
        <p:sp>
          <p:nvSpPr>
            <p:cNvPr id="55" name="フリーフォーム 54"/>
            <p:cNvSpPr/>
            <p:nvPr/>
          </p:nvSpPr>
          <p:spPr bwMode="auto">
            <a:xfrm>
              <a:off x="6012629" y="4205077"/>
              <a:ext cx="1019745" cy="716350"/>
            </a:xfrm>
            <a:custGeom>
              <a:avLst/>
              <a:gdLst>
                <a:gd name="connsiteX0" fmla="*/ 134842 w 1019745"/>
                <a:gd name="connsiteY0" fmla="*/ 0 h 716350"/>
                <a:gd name="connsiteX1" fmla="*/ 1019745 w 1019745"/>
                <a:gd name="connsiteY1" fmla="*/ 4214 h 716350"/>
                <a:gd name="connsiteX2" fmla="*/ 977607 w 1019745"/>
                <a:gd name="connsiteY2" fmla="*/ 716350 h 716350"/>
                <a:gd name="connsiteX3" fmla="*/ 0 w 1019745"/>
                <a:gd name="connsiteY3" fmla="*/ 712137 h 716350"/>
                <a:gd name="connsiteX4" fmla="*/ 134842 w 1019745"/>
                <a:gd name="connsiteY4" fmla="*/ 0 h 71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745" h="716350">
                  <a:moveTo>
                    <a:pt x="134842" y="0"/>
                  </a:moveTo>
                  <a:lnTo>
                    <a:pt x="1019745" y="4214"/>
                  </a:lnTo>
                  <a:lnTo>
                    <a:pt x="977607" y="716350"/>
                  </a:lnTo>
                  <a:lnTo>
                    <a:pt x="0" y="712137"/>
                  </a:lnTo>
                  <a:lnTo>
                    <a:pt x="134842"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chemeClr val="bg1"/>
                </a:solidFill>
                <a:latin typeface="+mn-lt"/>
                <a:ea typeface="+mn-ea"/>
              </a:endParaRPr>
            </a:p>
          </p:txBody>
        </p:sp>
        <p:sp>
          <p:nvSpPr>
            <p:cNvPr id="56" name="フリーフォーム 55"/>
            <p:cNvSpPr/>
            <p:nvPr/>
          </p:nvSpPr>
          <p:spPr bwMode="auto">
            <a:xfrm>
              <a:off x="7049230" y="4205077"/>
              <a:ext cx="956538" cy="716350"/>
            </a:xfrm>
            <a:custGeom>
              <a:avLst/>
              <a:gdLst>
                <a:gd name="connsiteX0" fmla="*/ 33710 w 956538"/>
                <a:gd name="connsiteY0" fmla="*/ 0 h 716350"/>
                <a:gd name="connsiteX1" fmla="*/ 889117 w 956538"/>
                <a:gd name="connsiteY1" fmla="*/ 0 h 716350"/>
                <a:gd name="connsiteX2" fmla="*/ 956538 w 956538"/>
                <a:gd name="connsiteY2" fmla="*/ 716350 h 716350"/>
                <a:gd name="connsiteX3" fmla="*/ 0 w 956538"/>
                <a:gd name="connsiteY3" fmla="*/ 716350 h 716350"/>
                <a:gd name="connsiteX4" fmla="*/ 33710 w 956538"/>
                <a:gd name="connsiteY4" fmla="*/ 0 h 71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538" h="716350">
                  <a:moveTo>
                    <a:pt x="33710" y="0"/>
                  </a:moveTo>
                  <a:lnTo>
                    <a:pt x="889117" y="0"/>
                  </a:lnTo>
                  <a:lnTo>
                    <a:pt x="956538" y="716350"/>
                  </a:lnTo>
                  <a:lnTo>
                    <a:pt x="0" y="716350"/>
                  </a:lnTo>
                  <a:lnTo>
                    <a:pt x="33710"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chemeClr val="bg1"/>
                </a:solidFill>
                <a:latin typeface="+mn-lt"/>
                <a:ea typeface="+mn-ea"/>
              </a:endParaRPr>
            </a:p>
          </p:txBody>
        </p:sp>
        <p:sp>
          <p:nvSpPr>
            <p:cNvPr id="57" name="フリーフォーム 56"/>
            <p:cNvSpPr/>
            <p:nvPr/>
          </p:nvSpPr>
          <p:spPr bwMode="auto">
            <a:xfrm>
              <a:off x="4659991" y="4993062"/>
              <a:ext cx="1281003" cy="644716"/>
            </a:xfrm>
            <a:custGeom>
              <a:avLst/>
              <a:gdLst>
                <a:gd name="connsiteX0" fmla="*/ 223333 w 1281003"/>
                <a:gd name="connsiteY0" fmla="*/ 0 h 644716"/>
                <a:gd name="connsiteX1" fmla="*/ 1281003 w 1281003"/>
                <a:gd name="connsiteY1" fmla="*/ 0 h 644716"/>
                <a:gd name="connsiteX2" fmla="*/ 1150374 w 1281003"/>
                <a:gd name="connsiteY2" fmla="*/ 640502 h 644716"/>
                <a:gd name="connsiteX3" fmla="*/ 0 w 1281003"/>
                <a:gd name="connsiteY3" fmla="*/ 644716 h 644716"/>
                <a:gd name="connsiteX4" fmla="*/ 223333 w 1281003"/>
                <a:gd name="connsiteY4" fmla="*/ 0 h 64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003" h="644716">
                  <a:moveTo>
                    <a:pt x="223333" y="0"/>
                  </a:moveTo>
                  <a:lnTo>
                    <a:pt x="1281003" y="0"/>
                  </a:lnTo>
                  <a:lnTo>
                    <a:pt x="1150374" y="640502"/>
                  </a:lnTo>
                  <a:lnTo>
                    <a:pt x="0" y="644716"/>
                  </a:lnTo>
                  <a:lnTo>
                    <a:pt x="223333"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a:solidFill>
                    <a:schemeClr val="bg1"/>
                  </a:solidFill>
                  <a:latin typeface="+mn-lt"/>
                  <a:ea typeface="+mn-ea"/>
                </a:rPr>
                <a:t>Gmail</a:t>
              </a:r>
              <a:endParaRPr kumimoji="0" lang="ja-JP" altLang="en-US" sz="1400" dirty="0">
                <a:solidFill>
                  <a:schemeClr val="bg1"/>
                </a:solidFill>
                <a:latin typeface="+mn-lt"/>
                <a:ea typeface="+mn-ea"/>
              </a:endParaRPr>
            </a:p>
          </p:txBody>
        </p:sp>
        <p:sp>
          <p:nvSpPr>
            <p:cNvPr id="58" name="フリーフォーム 57"/>
            <p:cNvSpPr/>
            <p:nvPr/>
          </p:nvSpPr>
          <p:spPr bwMode="auto">
            <a:xfrm>
              <a:off x="5877786" y="4988849"/>
              <a:ext cx="1108236" cy="644715"/>
            </a:xfrm>
            <a:custGeom>
              <a:avLst/>
              <a:gdLst>
                <a:gd name="connsiteX0" fmla="*/ 122201 w 1108236"/>
                <a:gd name="connsiteY0" fmla="*/ 4213 h 644715"/>
                <a:gd name="connsiteX1" fmla="*/ 1108236 w 1108236"/>
                <a:gd name="connsiteY1" fmla="*/ 0 h 644715"/>
                <a:gd name="connsiteX2" fmla="*/ 1074526 w 1108236"/>
                <a:gd name="connsiteY2" fmla="*/ 640501 h 644715"/>
                <a:gd name="connsiteX3" fmla="*/ 0 w 1108236"/>
                <a:gd name="connsiteY3" fmla="*/ 644715 h 644715"/>
                <a:gd name="connsiteX4" fmla="*/ 122201 w 1108236"/>
                <a:gd name="connsiteY4" fmla="*/ 4213 h 644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236" h="644715">
                  <a:moveTo>
                    <a:pt x="122201" y="4213"/>
                  </a:moveTo>
                  <a:lnTo>
                    <a:pt x="1108236" y="0"/>
                  </a:lnTo>
                  <a:lnTo>
                    <a:pt x="1074526" y="640501"/>
                  </a:lnTo>
                  <a:lnTo>
                    <a:pt x="0" y="644715"/>
                  </a:lnTo>
                  <a:lnTo>
                    <a:pt x="122201" y="4213"/>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a:solidFill>
                    <a:schemeClr val="bg1"/>
                  </a:solidFill>
                  <a:latin typeface="+mn-lt"/>
                  <a:ea typeface="+mn-ea"/>
                </a:rPr>
                <a:t>ML</a:t>
              </a:r>
              <a:endParaRPr kumimoji="0" lang="ja-JP" altLang="en-US" sz="1400" dirty="0">
                <a:solidFill>
                  <a:schemeClr val="bg1"/>
                </a:solidFill>
                <a:latin typeface="+mn-lt"/>
                <a:ea typeface="+mn-ea"/>
              </a:endParaRPr>
            </a:p>
          </p:txBody>
        </p:sp>
        <p:sp>
          <p:nvSpPr>
            <p:cNvPr id="59" name="フリーフォーム 58"/>
            <p:cNvSpPr/>
            <p:nvPr/>
          </p:nvSpPr>
          <p:spPr bwMode="auto">
            <a:xfrm>
              <a:off x="7023947" y="4988849"/>
              <a:ext cx="1045028" cy="648929"/>
            </a:xfrm>
            <a:custGeom>
              <a:avLst/>
              <a:gdLst>
                <a:gd name="connsiteX0" fmla="*/ 25283 w 1045028"/>
                <a:gd name="connsiteY0" fmla="*/ 0 h 648929"/>
                <a:gd name="connsiteX1" fmla="*/ 986035 w 1045028"/>
                <a:gd name="connsiteY1" fmla="*/ 4213 h 648929"/>
                <a:gd name="connsiteX2" fmla="*/ 1045028 w 1045028"/>
                <a:gd name="connsiteY2" fmla="*/ 644715 h 648929"/>
                <a:gd name="connsiteX3" fmla="*/ 0 w 1045028"/>
                <a:gd name="connsiteY3" fmla="*/ 648929 h 648929"/>
                <a:gd name="connsiteX4" fmla="*/ 25283 w 1045028"/>
                <a:gd name="connsiteY4" fmla="*/ 0 h 648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028" h="648929">
                  <a:moveTo>
                    <a:pt x="25283" y="0"/>
                  </a:moveTo>
                  <a:lnTo>
                    <a:pt x="986035" y="4213"/>
                  </a:lnTo>
                  <a:lnTo>
                    <a:pt x="1045028" y="644715"/>
                  </a:lnTo>
                  <a:lnTo>
                    <a:pt x="0" y="648929"/>
                  </a:lnTo>
                  <a:lnTo>
                    <a:pt x="25283"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a:solidFill>
                    <a:schemeClr val="bg1"/>
                  </a:solidFill>
                  <a:latin typeface="+mn-lt"/>
                  <a:ea typeface="+mn-ea"/>
                </a:rPr>
                <a:t>Docs</a:t>
              </a:r>
              <a:endParaRPr kumimoji="0" lang="ja-JP" altLang="en-US" sz="1400" dirty="0">
                <a:solidFill>
                  <a:schemeClr val="bg1"/>
                </a:solidFill>
                <a:latin typeface="+mn-lt"/>
                <a:ea typeface="+mn-ea"/>
              </a:endParaRPr>
            </a:p>
          </p:txBody>
        </p:sp>
        <p:sp>
          <p:nvSpPr>
            <p:cNvPr id="26" name="テキスト ボックス 25"/>
            <p:cNvSpPr txBox="1"/>
            <p:nvPr/>
          </p:nvSpPr>
          <p:spPr>
            <a:xfrm>
              <a:off x="6029737" y="3509963"/>
              <a:ext cx="1703986" cy="584779"/>
            </a:xfrm>
            <a:prstGeom prst="rect">
              <a:avLst/>
            </a:prstGeom>
            <a:noFill/>
          </p:spPr>
          <p:txBody>
            <a:bodyPr wrap="none">
              <a:spAutoFit/>
            </a:bodyPr>
            <a:lstStyle/>
            <a:p>
              <a:pPr>
                <a:defRPr/>
              </a:pPr>
              <a:r>
                <a:rPr lang="en-US" altLang="ja-JP" sz="3200" dirty="0">
                  <a:solidFill>
                    <a:schemeClr val="bg1"/>
                  </a:solidFill>
                  <a:effectLst>
                    <a:outerShdw blurRad="38100" dist="38100" dir="2700000" algn="tl">
                      <a:srgbClr val="000000">
                        <a:alpha val="43137"/>
                      </a:srgbClr>
                    </a:outerShdw>
                  </a:effectLst>
                  <a:latin typeface="+mn-lt"/>
                  <a:ea typeface="+mn-ea"/>
                </a:rPr>
                <a:t>Google</a:t>
              </a:r>
              <a:endParaRPr lang="ja-JP" altLang="en-US" sz="3200" dirty="0">
                <a:solidFill>
                  <a:schemeClr val="bg1"/>
                </a:solidFill>
                <a:effectLst>
                  <a:outerShdw blurRad="38100" dist="38100" dir="2700000" algn="tl">
                    <a:srgbClr val="000000">
                      <a:alpha val="43137"/>
                    </a:srgbClr>
                  </a:outerShdw>
                </a:effectLst>
                <a:latin typeface="+mn-lt"/>
                <a:ea typeface="+mn-ea"/>
              </a:endParaRPr>
            </a:p>
          </p:txBody>
        </p:sp>
      </p:grpSp>
      <p:grpSp>
        <p:nvGrpSpPr>
          <p:cNvPr id="4" name="グループ化 41"/>
          <p:cNvGrpSpPr>
            <a:grpSpLocks/>
          </p:cNvGrpSpPr>
          <p:nvPr/>
        </p:nvGrpSpPr>
        <p:grpSpPr bwMode="auto">
          <a:xfrm>
            <a:off x="806450" y="3703638"/>
            <a:ext cx="4338638" cy="2511425"/>
            <a:chOff x="805688" y="3702965"/>
            <a:chExt cx="4339243" cy="2512117"/>
          </a:xfrm>
        </p:grpSpPr>
        <p:sp>
          <p:nvSpPr>
            <p:cNvPr id="18" name="フリーフォーム 17"/>
            <p:cNvSpPr/>
            <p:nvPr/>
          </p:nvSpPr>
          <p:spPr bwMode="auto">
            <a:xfrm>
              <a:off x="806958" y="3988717"/>
              <a:ext cx="4333461" cy="2226365"/>
            </a:xfrm>
            <a:custGeom>
              <a:avLst/>
              <a:gdLst>
                <a:gd name="connsiteX0" fmla="*/ 1858617 w 4333461"/>
                <a:gd name="connsiteY0" fmla="*/ 0 h 2226365"/>
                <a:gd name="connsiteX1" fmla="*/ 4333461 w 4333461"/>
                <a:gd name="connsiteY1" fmla="*/ 9939 h 2226365"/>
                <a:gd name="connsiteX2" fmla="*/ 3498574 w 4333461"/>
                <a:gd name="connsiteY2" fmla="*/ 2226365 h 2226365"/>
                <a:gd name="connsiteX3" fmla="*/ 0 w 4333461"/>
                <a:gd name="connsiteY3" fmla="*/ 2216426 h 2226365"/>
                <a:gd name="connsiteX4" fmla="*/ 1858617 w 4333461"/>
                <a:gd name="connsiteY4" fmla="*/ 0 h 222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461" h="2226365">
                  <a:moveTo>
                    <a:pt x="1858617" y="0"/>
                  </a:moveTo>
                  <a:lnTo>
                    <a:pt x="4333461" y="9939"/>
                  </a:lnTo>
                  <a:lnTo>
                    <a:pt x="3498574" y="2226365"/>
                  </a:lnTo>
                  <a:lnTo>
                    <a:pt x="0" y="2216426"/>
                  </a:lnTo>
                  <a:lnTo>
                    <a:pt x="1858617" y="0"/>
                  </a:lnTo>
                  <a:close/>
                </a:path>
              </a:pathLst>
            </a:custGeom>
            <a:solidFill>
              <a:srgbClr val="5F84C1"/>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48" name="フリーフォーム 47"/>
            <p:cNvSpPr/>
            <p:nvPr/>
          </p:nvSpPr>
          <p:spPr bwMode="auto">
            <a:xfrm>
              <a:off x="805688" y="3702965"/>
              <a:ext cx="2709949" cy="2222269"/>
            </a:xfrm>
            <a:custGeom>
              <a:avLst/>
              <a:gdLst>
                <a:gd name="connsiteX0" fmla="*/ 1856509 w 2709949"/>
                <a:gd name="connsiteY0" fmla="*/ 0 h 2222269"/>
                <a:gd name="connsiteX1" fmla="*/ 2709949 w 2709949"/>
                <a:gd name="connsiteY1" fmla="*/ 5542 h 2222269"/>
                <a:gd name="connsiteX2" fmla="*/ 1219200 w 2709949"/>
                <a:gd name="connsiteY2" fmla="*/ 2222269 h 2222269"/>
                <a:gd name="connsiteX3" fmla="*/ 0 w 2709949"/>
                <a:gd name="connsiteY3" fmla="*/ 2216727 h 2222269"/>
                <a:gd name="connsiteX4" fmla="*/ 1856509 w 2709949"/>
                <a:gd name="connsiteY4" fmla="*/ 0 h 222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949" h="2222269">
                  <a:moveTo>
                    <a:pt x="1856509" y="0"/>
                  </a:moveTo>
                  <a:lnTo>
                    <a:pt x="2709949" y="5542"/>
                  </a:lnTo>
                  <a:lnTo>
                    <a:pt x="1219200" y="2222269"/>
                  </a:lnTo>
                  <a:lnTo>
                    <a:pt x="0" y="2216727"/>
                  </a:lnTo>
                  <a:lnTo>
                    <a:pt x="1856509" y="0"/>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a:solidFill>
                    <a:schemeClr val="bg1"/>
                  </a:solidFill>
                  <a:latin typeface="+mn-lt"/>
                  <a:ea typeface="+mn-ea"/>
                </a:rPr>
                <a:t>EC2</a:t>
              </a:r>
              <a:endParaRPr kumimoji="0" lang="ja-JP" altLang="en-US" sz="1400" dirty="0">
                <a:solidFill>
                  <a:schemeClr val="bg1"/>
                </a:solidFill>
                <a:latin typeface="+mn-lt"/>
                <a:ea typeface="+mn-ea"/>
              </a:endParaRPr>
            </a:p>
          </p:txBody>
        </p:sp>
        <p:sp>
          <p:nvSpPr>
            <p:cNvPr id="49" name="フリーフォーム 48"/>
            <p:cNvSpPr/>
            <p:nvPr/>
          </p:nvSpPr>
          <p:spPr bwMode="auto">
            <a:xfrm>
              <a:off x="2102473" y="3702965"/>
              <a:ext cx="2227811" cy="2216727"/>
            </a:xfrm>
            <a:custGeom>
              <a:avLst/>
              <a:gdLst>
                <a:gd name="connsiteX0" fmla="*/ 2227811 w 2227811"/>
                <a:gd name="connsiteY0" fmla="*/ 0 h 2216727"/>
                <a:gd name="connsiteX1" fmla="*/ 1069571 w 2227811"/>
                <a:gd name="connsiteY1" fmla="*/ 2216727 h 2216727"/>
                <a:gd name="connsiteX2" fmla="*/ 0 w 2227811"/>
                <a:gd name="connsiteY2" fmla="*/ 2216727 h 2216727"/>
                <a:gd name="connsiteX3" fmla="*/ 1457498 w 2227811"/>
                <a:gd name="connsiteY3" fmla="*/ 5542 h 2216727"/>
                <a:gd name="connsiteX4" fmla="*/ 2227811 w 2227811"/>
                <a:gd name="connsiteY4" fmla="*/ 0 h 2216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811" h="2216727">
                  <a:moveTo>
                    <a:pt x="2227811" y="0"/>
                  </a:moveTo>
                  <a:lnTo>
                    <a:pt x="1069571" y="2216727"/>
                  </a:lnTo>
                  <a:lnTo>
                    <a:pt x="0" y="2216727"/>
                  </a:lnTo>
                  <a:lnTo>
                    <a:pt x="1457498" y="5542"/>
                  </a:lnTo>
                  <a:lnTo>
                    <a:pt x="2227811" y="0"/>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a:solidFill>
                    <a:schemeClr val="bg1"/>
                  </a:solidFill>
                  <a:latin typeface="+mn-lt"/>
                  <a:ea typeface="+mn-ea"/>
                </a:rPr>
                <a:t>Aurora</a:t>
              </a:r>
              <a:endParaRPr kumimoji="0" lang="ja-JP" altLang="en-US" sz="1400" dirty="0">
                <a:solidFill>
                  <a:schemeClr val="bg1"/>
                </a:solidFill>
                <a:latin typeface="+mn-lt"/>
                <a:ea typeface="+mn-ea"/>
              </a:endParaRPr>
            </a:p>
          </p:txBody>
        </p:sp>
        <p:sp>
          <p:nvSpPr>
            <p:cNvPr id="50" name="フリーフォーム 49"/>
            <p:cNvSpPr/>
            <p:nvPr/>
          </p:nvSpPr>
          <p:spPr bwMode="auto">
            <a:xfrm>
              <a:off x="3238546" y="3702965"/>
              <a:ext cx="1906385" cy="2216727"/>
            </a:xfrm>
            <a:custGeom>
              <a:avLst/>
              <a:gdLst>
                <a:gd name="connsiteX0" fmla="*/ 1906385 w 1906385"/>
                <a:gd name="connsiteY0" fmla="*/ 0 h 2216727"/>
                <a:gd name="connsiteX1" fmla="*/ 1064029 w 1906385"/>
                <a:gd name="connsiteY1" fmla="*/ 2216727 h 2216727"/>
                <a:gd name="connsiteX2" fmla="*/ 0 w 1906385"/>
                <a:gd name="connsiteY2" fmla="*/ 2216727 h 2216727"/>
                <a:gd name="connsiteX3" fmla="*/ 1141614 w 1906385"/>
                <a:gd name="connsiteY3" fmla="*/ 0 h 2216727"/>
                <a:gd name="connsiteX4" fmla="*/ 1906385 w 1906385"/>
                <a:gd name="connsiteY4" fmla="*/ 0 h 2216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385" h="2216727">
                  <a:moveTo>
                    <a:pt x="1906385" y="0"/>
                  </a:moveTo>
                  <a:lnTo>
                    <a:pt x="1064029" y="2216727"/>
                  </a:lnTo>
                  <a:lnTo>
                    <a:pt x="0" y="2216727"/>
                  </a:lnTo>
                  <a:lnTo>
                    <a:pt x="1141614" y="0"/>
                  </a:lnTo>
                  <a:lnTo>
                    <a:pt x="1906385" y="0"/>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a:solidFill>
                    <a:schemeClr val="bg1"/>
                  </a:solidFill>
                  <a:latin typeface="+mn-lt"/>
                  <a:ea typeface="+mn-ea"/>
                </a:rPr>
                <a:t>Lambda</a:t>
              </a:r>
              <a:endParaRPr kumimoji="0" lang="ja-JP" altLang="en-US" sz="1400" dirty="0">
                <a:solidFill>
                  <a:schemeClr val="bg1"/>
                </a:solidFill>
                <a:latin typeface="+mn-lt"/>
                <a:ea typeface="+mn-ea"/>
              </a:endParaRPr>
            </a:p>
          </p:txBody>
        </p:sp>
        <p:sp>
          <p:nvSpPr>
            <p:cNvPr id="27" name="テキスト ボックス 26"/>
            <p:cNvSpPr txBox="1"/>
            <p:nvPr/>
          </p:nvSpPr>
          <p:spPr>
            <a:xfrm>
              <a:off x="2789335" y="3794312"/>
              <a:ext cx="1847238" cy="584936"/>
            </a:xfrm>
            <a:prstGeom prst="rect">
              <a:avLst/>
            </a:prstGeom>
            <a:noFill/>
          </p:spPr>
          <p:txBody>
            <a:bodyPr wrap="none">
              <a:spAutoFit/>
            </a:bodyPr>
            <a:lstStyle/>
            <a:p>
              <a:pPr>
                <a:defRPr/>
              </a:pPr>
              <a:r>
                <a:rPr lang="en-US" altLang="ja-JP" sz="3200" dirty="0">
                  <a:solidFill>
                    <a:schemeClr val="bg1"/>
                  </a:solidFill>
                  <a:effectLst>
                    <a:outerShdw blurRad="38100" dist="38100" dir="2700000" algn="tl">
                      <a:srgbClr val="000000">
                        <a:alpha val="43137"/>
                      </a:srgbClr>
                    </a:outerShdw>
                  </a:effectLst>
                  <a:latin typeface="+mn-lt"/>
                  <a:ea typeface="+mn-ea"/>
                </a:rPr>
                <a:t>Amazon</a:t>
              </a:r>
              <a:endParaRPr lang="ja-JP" altLang="en-US" sz="3200" dirty="0">
                <a:solidFill>
                  <a:schemeClr val="bg1"/>
                </a:solidFill>
                <a:effectLst>
                  <a:outerShdw blurRad="38100" dist="38100" dir="2700000" algn="tl">
                    <a:srgbClr val="000000">
                      <a:alpha val="43137"/>
                    </a:srgbClr>
                  </a:outerShdw>
                </a:effectLst>
                <a:latin typeface="+mn-lt"/>
                <a:ea typeface="+mn-ea"/>
              </a:endParaRPr>
            </a:p>
          </p:txBody>
        </p:sp>
      </p:grpSp>
      <p:sp>
        <p:nvSpPr>
          <p:cNvPr id="18494" name="直方体 27"/>
          <p:cNvSpPr>
            <a:spLocks noChangeArrowheads="1"/>
          </p:cNvSpPr>
          <p:nvPr/>
        </p:nvSpPr>
        <p:spPr bwMode="auto">
          <a:xfrm>
            <a:off x="1500188" y="5072063"/>
            <a:ext cx="714375" cy="428625"/>
          </a:xfrm>
          <a:prstGeom prst="cube">
            <a:avLst>
              <a:gd name="adj" fmla="val 25000"/>
            </a:avLst>
          </a:prstGeom>
          <a:solidFill>
            <a:srgbClr val="FFFF00"/>
          </a:solidFill>
          <a:ln w="19050" algn="ctr">
            <a:solidFill>
              <a:srgbClr val="FFC000"/>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
        <p:nvSpPr>
          <p:cNvPr id="27711" name="直方体 28"/>
          <p:cNvSpPr>
            <a:spLocks noChangeArrowheads="1"/>
          </p:cNvSpPr>
          <p:nvPr/>
        </p:nvSpPr>
        <p:spPr bwMode="auto">
          <a:xfrm>
            <a:off x="1357313" y="5214938"/>
            <a:ext cx="714375" cy="428625"/>
          </a:xfrm>
          <a:prstGeom prst="cube">
            <a:avLst>
              <a:gd name="adj" fmla="val 25000"/>
            </a:avLst>
          </a:prstGeom>
          <a:solidFill>
            <a:schemeClr val="accent5">
              <a:lumMod val="75000"/>
            </a:schemeClr>
          </a:solidFill>
          <a:ln w="1905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
        <p:nvSpPr>
          <p:cNvPr id="27712" name="直方体 29"/>
          <p:cNvSpPr>
            <a:spLocks noChangeArrowheads="1"/>
          </p:cNvSpPr>
          <p:nvPr/>
        </p:nvSpPr>
        <p:spPr bwMode="auto">
          <a:xfrm>
            <a:off x="5929313" y="2857500"/>
            <a:ext cx="714375" cy="428625"/>
          </a:xfrm>
          <a:prstGeom prst="cube">
            <a:avLst>
              <a:gd name="adj" fmla="val 25000"/>
            </a:avLst>
          </a:prstGeom>
          <a:solidFill>
            <a:schemeClr val="accent5">
              <a:lumMod val="75000"/>
            </a:schemeClr>
          </a:solidFill>
          <a:ln w="1905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
        <p:nvSpPr>
          <p:cNvPr id="27713" name="直方体 31"/>
          <p:cNvSpPr>
            <a:spLocks noChangeArrowheads="1"/>
          </p:cNvSpPr>
          <p:nvPr/>
        </p:nvSpPr>
        <p:spPr bwMode="auto">
          <a:xfrm>
            <a:off x="6572250" y="2857500"/>
            <a:ext cx="714375" cy="428625"/>
          </a:xfrm>
          <a:prstGeom prst="cube">
            <a:avLst>
              <a:gd name="adj" fmla="val 25000"/>
            </a:avLst>
          </a:prstGeom>
          <a:solidFill>
            <a:schemeClr val="accent5">
              <a:lumMod val="50000"/>
            </a:schemeClr>
          </a:solidFill>
          <a:ln w="1905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pic>
        <p:nvPicPr>
          <p:cNvPr id="29709"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214438"/>
            <a:ext cx="1214437"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グループ化 41"/>
          <p:cNvGrpSpPr>
            <a:grpSpLocks/>
          </p:cNvGrpSpPr>
          <p:nvPr/>
        </p:nvGrpSpPr>
        <p:grpSpPr bwMode="auto">
          <a:xfrm>
            <a:off x="1785938" y="1928813"/>
            <a:ext cx="4286250" cy="3357562"/>
            <a:chOff x="1785938" y="1928813"/>
            <a:chExt cx="4286250" cy="3357562"/>
          </a:xfrm>
        </p:grpSpPr>
        <p:cxnSp>
          <p:nvCxnSpPr>
            <p:cNvPr id="29729" name="直線コネクタ 39"/>
            <p:cNvCxnSpPr>
              <a:cxnSpLocks noChangeShapeType="1"/>
            </p:cNvCxnSpPr>
            <p:nvPr/>
          </p:nvCxnSpPr>
          <p:spPr bwMode="auto">
            <a:xfrm>
              <a:off x="2786063" y="3071813"/>
              <a:ext cx="3286125" cy="0"/>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cxnSp>
          <p:nvCxnSpPr>
            <p:cNvPr id="29730" name="直線コネクタ 43"/>
            <p:cNvCxnSpPr>
              <a:cxnSpLocks noChangeShapeType="1"/>
            </p:cNvCxnSpPr>
            <p:nvPr/>
          </p:nvCxnSpPr>
          <p:spPr bwMode="auto">
            <a:xfrm rot="5400000" flipH="1" flipV="1">
              <a:off x="4643438" y="3857625"/>
              <a:ext cx="2214562" cy="642938"/>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cxnSp>
          <p:nvCxnSpPr>
            <p:cNvPr id="29731" name="直線コネクタ 46"/>
            <p:cNvCxnSpPr>
              <a:cxnSpLocks noChangeShapeType="1"/>
            </p:cNvCxnSpPr>
            <p:nvPr/>
          </p:nvCxnSpPr>
          <p:spPr bwMode="auto">
            <a:xfrm rot="5400000" flipH="1" flipV="1">
              <a:off x="2678907" y="2035969"/>
              <a:ext cx="1143000" cy="928687"/>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cxnSp>
          <p:nvCxnSpPr>
            <p:cNvPr id="29732" name="直線コネクタ 60"/>
            <p:cNvCxnSpPr>
              <a:cxnSpLocks noChangeShapeType="1"/>
            </p:cNvCxnSpPr>
            <p:nvPr/>
          </p:nvCxnSpPr>
          <p:spPr bwMode="auto">
            <a:xfrm>
              <a:off x="1785938" y="1928813"/>
              <a:ext cx="1928812" cy="0"/>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cxnSp>
          <p:nvCxnSpPr>
            <p:cNvPr id="29733" name="直線コネクタ 63"/>
            <p:cNvCxnSpPr>
              <a:cxnSpLocks noChangeShapeType="1"/>
            </p:cNvCxnSpPr>
            <p:nvPr/>
          </p:nvCxnSpPr>
          <p:spPr bwMode="auto">
            <a:xfrm>
              <a:off x="2143125" y="5286375"/>
              <a:ext cx="3286125" cy="0"/>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grpSp>
      <p:sp>
        <p:nvSpPr>
          <p:cNvPr id="35" name="直方体 31"/>
          <p:cNvSpPr>
            <a:spLocks noChangeArrowheads="1"/>
          </p:cNvSpPr>
          <p:nvPr/>
        </p:nvSpPr>
        <p:spPr bwMode="auto">
          <a:xfrm>
            <a:off x="1000125" y="2500313"/>
            <a:ext cx="714375" cy="428625"/>
          </a:xfrm>
          <a:prstGeom prst="cube">
            <a:avLst>
              <a:gd name="adj" fmla="val 25000"/>
            </a:avLst>
          </a:prstGeom>
          <a:solidFill>
            <a:schemeClr val="accent5">
              <a:lumMod val="50000"/>
            </a:schemeClr>
          </a:solidFill>
          <a:ln w="19050" algn="ctr">
            <a:noFill/>
            <a:round/>
            <a:headEnd/>
            <a:tailEnd/>
          </a:ln>
        </p:spPr>
        <p:txBody>
          <a:bodyPr anchor="ctr"/>
          <a:lstStyle/>
          <a:p>
            <a:pPr algn="ctr">
              <a:spcBef>
                <a:spcPct val="20000"/>
              </a:spcBef>
              <a:defRPr/>
            </a:pPr>
            <a:r>
              <a:rPr kumimoji="0" lang="ja-JP" altLang="en-US" sz="800">
                <a:solidFill>
                  <a:schemeClr val="bg1"/>
                </a:solidFill>
                <a:latin typeface="+mn-lt"/>
                <a:ea typeface="+mn-ea"/>
              </a:rPr>
              <a:t>サービス</a:t>
            </a:r>
            <a:endParaRPr kumimoji="0" lang="ja-JP" altLang="en-US" sz="800" dirty="0">
              <a:solidFill>
                <a:schemeClr val="bg1"/>
              </a:solidFill>
              <a:latin typeface="+mn-lt"/>
              <a:ea typeface="+mn-ea"/>
            </a:endParaRPr>
          </a:p>
        </p:txBody>
      </p:sp>
      <p:pic>
        <p:nvPicPr>
          <p:cNvPr id="29712" name="Picture 6" descr="C:\Users\shoji\AppData\Local\Microsoft\Windows\Temporary Internet Files\Content.IE5\1QVYB00S\MCj0434845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2428875"/>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3" name="テキスト ボックス 37"/>
          <p:cNvSpPr txBox="1">
            <a:spLocks noChangeArrowheads="1"/>
          </p:cNvSpPr>
          <p:nvPr/>
        </p:nvSpPr>
        <p:spPr bwMode="auto">
          <a:xfrm>
            <a:off x="357188" y="3143250"/>
            <a:ext cx="866775" cy="230188"/>
          </a:xfrm>
          <a:prstGeom prst="rect">
            <a:avLst/>
          </a:prstGeom>
          <a:noFill/>
          <a:ln w="9525">
            <a:noFill/>
            <a:miter lim="800000"/>
            <a:headEnd/>
            <a:tailEnd/>
          </a:ln>
        </p:spPr>
        <p:txBody>
          <a:bodyPr wrap="none">
            <a:spAutoFit/>
          </a:bodyPr>
          <a:lstStyle/>
          <a:p>
            <a:pPr>
              <a:defRPr/>
            </a:pPr>
            <a:r>
              <a:rPr lang="ja-JP" altLang="en-US" sz="900">
                <a:latin typeface="+mn-lt"/>
                <a:ea typeface="+mn-ea"/>
              </a:rPr>
              <a:t>自社サーバー</a:t>
            </a:r>
          </a:p>
        </p:txBody>
      </p:sp>
      <p:grpSp>
        <p:nvGrpSpPr>
          <p:cNvPr id="6" name="グループ化 42"/>
          <p:cNvGrpSpPr>
            <a:grpSpLocks/>
          </p:cNvGrpSpPr>
          <p:nvPr/>
        </p:nvGrpSpPr>
        <p:grpSpPr bwMode="auto">
          <a:xfrm>
            <a:off x="1785938" y="1785938"/>
            <a:ext cx="5357812" cy="1214437"/>
            <a:chOff x="1785938" y="1785926"/>
            <a:chExt cx="5357830" cy="1214446"/>
          </a:xfrm>
        </p:grpSpPr>
        <p:cxnSp>
          <p:nvCxnSpPr>
            <p:cNvPr id="29727" name="直線コネクタ 37"/>
            <p:cNvCxnSpPr>
              <a:cxnSpLocks noChangeShapeType="1"/>
            </p:cNvCxnSpPr>
            <p:nvPr/>
          </p:nvCxnSpPr>
          <p:spPr bwMode="auto">
            <a:xfrm flipV="1">
              <a:off x="1785938" y="1785926"/>
              <a:ext cx="5357830" cy="12"/>
            </a:xfrm>
            <a:prstGeom prst="line">
              <a:avLst/>
            </a:prstGeom>
            <a:noFill/>
            <a:ln w="38100" algn="ctr">
              <a:solidFill>
                <a:srgbClr val="C00000"/>
              </a:solidFill>
              <a:round/>
              <a:headEnd/>
              <a:tailEnd/>
            </a:ln>
            <a:extLst>
              <a:ext uri="{909E8E84-426E-40DD-AFC4-6F175D3DCCD1}">
                <a14:hiddenFill xmlns:a14="http://schemas.microsoft.com/office/drawing/2010/main">
                  <a:noFill/>
                </a14:hiddenFill>
              </a:ext>
            </a:extLst>
          </p:spPr>
        </p:cxnSp>
        <p:cxnSp>
          <p:nvCxnSpPr>
            <p:cNvPr id="29728" name="直線コネクタ 43"/>
            <p:cNvCxnSpPr>
              <a:cxnSpLocks noChangeShapeType="1"/>
            </p:cNvCxnSpPr>
            <p:nvPr/>
          </p:nvCxnSpPr>
          <p:spPr bwMode="auto">
            <a:xfrm rot="5400000" flipH="1" flipV="1">
              <a:off x="6465105" y="2321713"/>
              <a:ext cx="1214446" cy="142872"/>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grpSp>
      <p:sp>
        <p:nvSpPr>
          <p:cNvPr id="37" name="雲 36"/>
          <p:cNvSpPr/>
          <p:nvPr/>
        </p:nvSpPr>
        <p:spPr bwMode="auto">
          <a:xfrm>
            <a:off x="2071670" y="1428736"/>
            <a:ext cx="1428760" cy="785818"/>
          </a:xfrm>
          <a:prstGeom prst="cloud">
            <a:avLst/>
          </a:prstGeom>
          <a:solidFill>
            <a:schemeClr val="bg1">
              <a:lumMod val="85000"/>
              <a:alpha val="70000"/>
            </a:schemeClr>
          </a:solidFill>
          <a:ln w="38100" cap="flat" cmpd="sng" algn="ctr">
            <a:noFill/>
            <a:prstDash val="solid"/>
            <a:round/>
            <a:headEnd type="none" w="med" len="med"/>
            <a:tailEnd type="none" w="med" len="med"/>
          </a:ln>
          <a:effectLst/>
          <a:scene3d>
            <a:camera prst="orthographicFront"/>
            <a:lightRig rig="threePt" dir="t"/>
          </a:scene3d>
          <a:sp3d prstMaterial="dkEdge">
            <a:bevelT/>
          </a:sp3d>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AutoShape 85"/>
          <p:cNvSpPr>
            <a:spLocks noChangeArrowheads="1"/>
          </p:cNvSpPr>
          <p:nvPr/>
        </p:nvSpPr>
        <p:spPr bwMode="auto">
          <a:xfrm>
            <a:off x="285720" y="3500438"/>
            <a:ext cx="2209800" cy="457200"/>
          </a:xfrm>
          <a:prstGeom prst="roundRect">
            <a:avLst>
              <a:gd name="adj" fmla="val 50000"/>
            </a:avLst>
          </a:prstGeom>
          <a:solidFill>
            <a:schemeClr val="accent5">
              <a:alpha val="70000"/>
            </a:schemeClr>
          </a:solidFill>
          <a:ln w="12700" algn="ctr">
            <a:noFill/>
            <a:round/>
            <a:headEnd/>
            <a:tailEnd/>
          </a:ln>
          <a:effectLst/>
          <a:scene3d>
            <a:camera prst="orthographicFront"/>
            <a:lightRig rig="threePt" dir="t"/>
          </a:scene3d>
          <a:sp3d>
            <a:bevelT/>
          </a:sp3d>
        </p:spPr>
        <p:txBody>
          <a:bodyPr wrap="none" anchor="ctr"/>
          <a:lstStyle/>
          <a:p>
            <a:pPr algn="ctr">
              <a:defRPr/>
            </a:pPr>
            <a:r>
              <a:rPr lang="ja-JP" altLang="en-US" sz="1200" dirty="0">
                <a:solidFill>
                  <a:schemeClr val="accent1">
                    <a:lumMod val="50000"/>
                  </a:schemeClr>
                </a:solidFill>
                <a:latin typeface="+mn-lt"/>
                <a:ea typeface="+mn-ea"/>
              </a:rPr>
              <a:t>サービスの部品化により</a:t>
            </a:r>
          </a:p>
          <a:p>
            <a:pPr algn="ctr">
              <a:defRPr/>
            </a:pPr>
            <a:r>
              <a:rPr lang="ja-JP" altLang="en-US" sz="1200" dirty="0">
                <a:solidFill>
                  <a:schemeClr val="accent1">
                    <a:lumMod val="50000"/>
                  </a:schemeClr>
                </a:solidFill>
                <a:latin typeface="+mn-lt"/>
                <a:ea typeface="+mn-ea"/>
              </a:rPr>
              <a:t>クラウドの活用範囲が拡大</a:t>
            </a:r>
          </a:p>
        </p:txBody>
      </p:sp>
      <p:sp>
        <p:nvSpPr>
          <p:cNvPr id="61" name="AutoShape 86"/>
          <p:cNvSpPr>
            <a:spLocks noChangeArrowheads="1"/>
          </p:cNvSpPr>
          <p:nvPr/>
        </p:nvSpPr>
        <p:spPr bwMode="auto">
          <a:xfrm>
            <a:off x="285720" y="4262438"/>
            <a:ext cx="2209800" cy="457200"/>
          </a:xfrm>
          <a:prstGeom prst="roundRect">
            <a:avLst>
              <a:gd name="adj" fmla="val 50000"/>
            </a:avLst>
          </a:prstGeom>
          <a:solidFill>
            <a:schemeClr val="accent5">
              <a:alpha val="70000"/>
            </a:schemeClr>
          </a:solidFill>
          <a:ln w="12700" algn="ctr">
            <a:noFill/>
            <a:round/>
            <a:headEnd/>
            <a:tailEnd/>
          </a:ln>
          <a:effectLst/>
          <a:scene3d>
            <a:camera prst="orthographicFront"/>
            <a:lightRig rig="threePt" dir="t"/>
          </a:scene3d>
          <a:sp3d>
            <a:bevelT/>
          </a:sp3d>
        </p:spPr>
        <p:txBody>
          <a:bodyPr wrap="none" anchor="ctr"/>
          <a:lstStyle/>
          <a:p>
            <a:pPr algn="ctr">
              <a:defRPr/>
            </a:pPr>
            <a:r>
              <a:rPr lang="ja-JP" altLang="en-US" sz="1200" dirty="0">
                <a:solidFill>
                  <a:schemeClr val="accent1">
                    <a:lumMod val="50000"/>
                  </a:schemeClr>
                </a:solidFill>
                <a:latin typeface="+mn-lt"/>
                <a:ea typeface="+mn-ea"/>
              </a:rPr>
              <a:t>クラウド上のサービスを</a:t>
            </a:r>
            <a:endParaRPr lang="en-US" altLang="ja-JP" sz="1200" dirty="0">
              <a:solidFill>
                <a:schemeClr val="accent1">
                  <a:lumMod val="50000"/>
                </a:schemeClr>
              </a:solidFill>
              <a:latin typeface="+mn-lt"/>
              <a:ea typeface="+mn-ea"/>
            </a:endParaRPr>
          </a:p>
          <a:p>
            <a:pPr algn="ctr">
              <a:defRPr/>
            </a:pPr>
            <a:r>
              <a:rPr lang="ja-JP" altLang="en-US" sz="1200" dirty="0">
                <a:solidFill>
                  <a:schemeClr val="accent1">
                    <a:lumMod val="50000"/>
                  </a:schemeClr>
                </a:solidFill>
                <a:latin typeface="+mn-lt"/>
                <a:ea typeface="+mn-ea"/>
              </a:rPr>
              <a:t>組み合わせてシステムを構築</a:t>
            </a:r>
          </a:p>
        </p:txBody>
      </p:sp>
      <p:sp>
        <p:nvSpPr>
          <p:cNvPr id="62" name="AutoShape 87"/>
          <p:cNvSpPr>
            <a:spLocks noChangeArrowheads="1"/>
          </p:cNvSpPr>
          <p:nvPr/>
        </p:nvSpPr>
        <p:spPr bwMode="auto">
          <a:xfrm>
            <a:off x="1123920" y="3957638"/>
            <a:ext cx="533400" cy="381000"/>
          </a:xfrm>
          <a:prstGeom prst="downArrow">
            <a:avLst>
              <a:gd name="adj1" fmla="val 50000"/>
              <a:gd name="adj2" fmla="val 41667"/>
            </a:avLst>
          </a:prstGeom>
          <a:solidFill>
            <a:schemeClr val="accent1"/>
          </a:solidFill>
          <a:ln w="28575" algn="ctr">
            <a:noFill/>
            <a:miter lim="800000"/>
            <a:headEnd/>
            <a:tailEnd/>
          </a:ln>
          <a:effectLst/>
          <a:scene3d>
            <a:camera prst="orthographicFront"/>
            <a:lightRig rig="threePt" dir="t"/>
          </a:scene3d>
          <a:sp3d>
            <a:bevelT/>
          </a:sp3d>
        </p:spPr>
        <p:txBody>
          <a:bodyPr wrap="none" anchor="ctr"/>
          <a:lstStyle/>
          <a:p>
            <a:pPr>
              <a:defRPr/>
            </a:pPr>
            <a:endParaRPr lang="ja-JP" altLang="en-US">
              <a:latin typeface="+mn-lt"/>
              <a:ea typeface="+mn-ea"/>
            </a:endParaRPr>
          </a:p>
        </p:txBody>
      </p:sp>
    </p:spTree>
    <p:extLst>
      <p:ext uri="{BB962C8B-B14F-4D97-AF65-F5344CB8AC3E}">
        <p14:creationId xmlns:p14="http://schemas.microsoft.com/office/powerpoint/2010/main" val="3012094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8494"/>
                                        </p:tgtEl>
                                        <p:attrNameLst>
                                          <p:attrName>style.visibility</p:attrName>
                                        </p:attrNameLst>
                                      </p:cBhvr>
                                      <p:to>
                                        <p:strVal val="visible"/>
                                      </p:to>
                                    </p:set>
                                    <p:anim calcmode="lin" valueType="num">
                                      <p:cBhvr additive="base">
                                        <p:cTn id="35" dur="500" fill="hold"/>
                                        <p:tgtEl>
                                          <p:spTgt spid="18494"/>
                                        </p:tgtEl>
                                        <p:attrNameLst>
                                          <p:attrName>ppt_x</p:attrName>
                                        </p:attrNameLst>
                                      </p:cBhvr>
                                      <p:tavLst>
                                        <p:tav tm="0">
                                          <p:val>
                                            <p:strVal val="#ppt_x"/>
                                          </p:val>
                                        </p:tav>
                                        <p:tav tm="100000">
                                          <p:val>
                                            <p:strVal val="#ppt_x"/>
                                          </p:val>
                                        </p:tav>
                                      </p:tavLst>
                                    </p:anim>
                                    <p:anim calcmode="lin" valueType="num">
                                      <p:cBhvr additive="base">
                                        <p:cTn id="36" dur="500" fill="hold"/>
                                        <p:tgtEl>
                                          <p:spTgt spid="1849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27711"/>
                                        </p:tgtEl>
                                        <p:attrNameLst>
                                          <p:attrName>style.visibility</p:attrName>
                                        </p:attrNameLst>
                                      </p:cBhvr>
                                      <p:to>
                                        <p:strVal val="visible"/>
                                      </p:to>
                                    </p:set>
                                    <p:anim calcmode="lin" valueType="num">
                                      <p:cBhvr additive="base">
                                        <p:cTn id="39" dur="500" fill="hold"/>
                                        <p:tgtEl>
                                          <p:spTgt spid="27711"/>
                                        </p:tgtEl>
                                        <p:attrNameLst>
                                          <p:attrName>ppt_x</p:attrName>
                                        </p:attrNameLst>
                                      </p:cBhvr>
                                      <p:tavLst>
                                        <p:tav tm="0">
                                          <p:val>
                                            <p:strVal val="#ppt_x"/>
                                          </p:val>
                                        </p:tav>
                                        <p:tav tm="100000">
                                          <p:val>
                                            <p:strVal val="#ppt_x"/>
                                          </p:val>
                                        </p:tav>
                                      </p:tavLst>
                                    </p:anim>
                                    <p:anim calcmode="lin" valueType="num">
                                      <p:cBhvr additive="base">
                                        <p:cTn id="40" dur="500" fill="hold"/>
                                        <p:tgtEl>
                                          <p:spTgt spid="27711"/>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7712"/>
                                        </p:tgtEl>
                                        <p:attrNameLst>
                                          <p:attrName>style.visibility</p:attrName>
                                        </p:attrNameLst>
                                      </p:cBhvr>
                                      <p:to>
                                        <p:strVal val="visible"/>
                                      </p:to>
                                    </p:set>
                                    <p:anim calcmode="lin" valueType="num">
                                      <p:cBhvr additive="base">
                                        <p:cTn id="43" dur="500" fill="hold"/>
                                        <p:tgtEl>
                                          <p:spTgt spid="27712"/>
                                        </p:tgtEl>
                                        <p:attrNameLst>
                                          <p:attrName>ppt_x</p:attrName>
                                        </p:attrNameLst>
                                      </p:cBhvr>
                                      <p:tavLst>
                                        <p:tav tm="0">
                                          <p:val>
                                            <p:strVal val="#ppt_x"/>
                                          </p:val>
                                        </p:tav>
                                        <p:tav tm="100000">
                                          <p:val>
                                            <p:strVal val="#ppt_x"/>
                                          </p:val>
                                        </p:tav>
                                      </p:tavLst>
                                    </p:anim>
                                    <p:anim calcmode="lin" valueType="num">
                                      <p:cBhvr additive="base">
                                        <p:cTn id="44" dur="500" fill="hold"/>
                                        <p:tgtEl>
                                          <p:spTgt spid="27712"/>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27713"/>
                                        </p:tgtEl>
                                        <p:attrNameLst>
                                          <p:attrName>style.visibility</p:attrName>
                                        </p:attrNameLst>
                                      </p:cBhvr>
                                      <p:to>
                                        <p:strVal val="visible"/>
                                      </p:to>
                                    </p:set>
                                    <p:anim calcmode="lin" valueType="num">
                                      <p:cBhvr additive="base">
                                        <p:cTn id="47" dur="500" fill="hold"/>
                                        <p:tgtEl>
                                          <p:spTgt spid="27713"/>
                                        </p:tgtEl>
                                        <p:attrNameLst>
                                          <p:attrName>ppt_x</p:attrName>
                                        </p:attrNameLst>
                                      </p:cBhvr>
                                      <p:tavLst>
                                        <p:tav tm="0">
                                          <p:val>
                                            <p:strVal val="#ppt_x"/>
                                          </p:val>
                                        </p:tav>
                                        <p:tav tm="100000">
                                          <p:val>
                                            <p:strVal val="#ppt_x"/>
                                          </p:val>
                                        </p:tav>
                                      </p:tavLst>
                                    </p:anim>
                                    <p:anim calcmode="lin" valueType="num">
                                      <p:cBhvr additive="base">
                                        <p:cTn id="48" dur="500" fill="hold"/>
                                        <p:tgtEl>
                                          <p:spTgt spid="27713"/>
                                        </p:tgtEl>
                                        <p:attrNameLst>
                                          <p:attrName>ppt_y</p:attrName>
                                        </p:attrNameLst>
                                      </p:cBhvr>
                                      <p:tavLst>
                                        <p:tav tm="0">
                                          <p:val>
                                            <p:strVal val="0-#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500"/>
                                        <p:tgtEl>
                                          <p:spTgt spid="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up)">
                                      <p:cBhvr>
                                        <p:cTn id="64" dur="500"/>
                                        <p:tgtEl>
                                          <p:spTgt spid="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nodeType="click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up)">
                                      <p:cBhvr>
                                        <p:cTn id="69" dur="500"/>
                                        <p:tgtEl>
                                          <p:spTgt spid="60"/>
                                        </p:tgtEl>
                                      </p:cBhvr>
                                    </p:animEffect>
                                  </p:childTnLst>
                                </p:cTn>
                              </p:par>
                              <p:par>
                                <p:cTn id="70" presetID="22" presetClass="entr" presetSubtype="1" fill="hold"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wipe(up)">
                                      <p:cBhvr>
                                        <p:cTn id="72" dur="500"/>
                                        <p:tgtEl>
                                          <p:spTgt spid="61"/>
                                        </p:tgtEl>
                                      </p:cBhvr>
                                    </p:animEffect>
                                  </p:childTnLst>
                                </p:cTn>
                              </p:par>
                              <p:par>
                                <p:cTn id="73" presetID="22" presetClass="entr" presetSubtype="1"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ipe(up)">
                                      <p:cBhvr>
                                        <p:cTn id="7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94" grpId="0" animBg="1"/>
      <p:bldP spid="27711" grpId="0" animBg="1"/>
      <p:bldP spid="27712" grpId="0" animBg="1"/>
      <p:bldP spid="27713"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5EC450-3584-4B82-8417-A1AA5F74DA38}"/>
              </a:ext>
            </a:extLst>
          </p:cNvPr>
          <p:cNvSpPr>
            <a:spLocks noGrp="1"/>
          </p:cNvSpPr>
          <p:nvPr>
            <p:ph type="title"/>
          </p:nvPr>
        </p:nvSpPr>
        <p:spPr/>
        <p:txBody>
          <a:bodyPr/>
          <a:lstStyle/>
          <a:p>
            <a:r>
              <a:rPr kumimoji="1" lang="en-US" altLang="ja-JP" dirty="0"/>
              <a:t>PaaS</a:t>
            </a:r>
            <a:r>
              <a:rPr kumimoji="1" lang="ja-JP" altLang="en-US" dirty="0"/>
              <a:t>とサーバーレスの違いとは</a:t>
            </a:r>
            <a:r>
              <a:rPr kumimoji="1" lang="en-US" altLang="ja-JP" dirty="0"/>
              <a:t>?</a:t>
            </a:r>
            <a:endParaRPr kumimoji="1" lang="ja-JP" altLang="en-US" dirty="0"/>
          </a:p>
        </p:txBody>
      </p:sp>
      <p:pic>
        <p:nvPicPr>
          <p:cNvPr id="3" name="図 2">
            <a:extLst>
              <a:ext uri="{FF2B5EF4-FFF2-40B4-BE49-F238E27FC236}">
                <a16:creationId xmlns:a16="http://schemas.microsoft.com/office/drawing/2014/main" id="{144C1654-BBBC-4758-8BD6-1608B5B84FA4}"/>
              </a:ext>
            </a:extLst>
          </p:cNvPr>
          <p:cNvPicPr>
            <a:picLocks noChangeAspect="1"/>
          </p:cNvPicPr>
          <p:nvPr/>
        </p:nvPicPr>
        <p:blipFill>
          <a:blip r:embed="rId3"/>
          <a:stretch>
            <a:fillRect/>
          </a:stretch>
        </p:blipFill>
        <p:spPr>
          <a:xfrm>
            <a:off x="1924050" y="1428750"/>
            <a:ext cx="5295900" cy="4000500"/>
          </a:xfrm>
          <a:prstGeom prst="rect">
            <a:avLst/>
          </a:prstGeom>
          <a:ln>
            <a:solidFill>
              <a:schemeClr val="tx1">
                <a:lumMod val="50000"/>
                <a:lumOff val="50000"/>
              </a:schemeClr>
            </a:solidFill>
          </a:ln>
        </p:spPr>
      </p:pic>
    </p:spTree>
    <p:extLst>
      <p:ext uri="{BB962C8B-B14F-4D97-AF65-F5344CB8AC3E}">
        <p14:creationId xmlns:p14="http://schemas.microsoft.com/office/powerpoint/2010/main" val="1930050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PaaS</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の誕生</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863325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0"/>
          <p:cNvSpPr>
            <a:spLocks noGrp="1" noChangeArrowheads="1"/>
          </p:cNvSpPr>
          <p:nvPr>
            <p:ph type="title"/>
          </p:nvPr>
        </p:nvSpPr>
        <p:spPr/>
        <p:txBody>
          <a:bodyPr/>
          <a:lstStyle/>
          <a:p>
            <a:pPr eaLnBrk="1" hangingPunct="1"/>
            <a:r>
              <a:rPr lang="ja-JP" altLang="en-US" sz="2800" dirty="0">
                <a:ea typeface="ＭＳ Ｐゴシック" charset="-128"/>
              </a:rPr>
              <a:t>クラウドの定義／サービス・モデル </a:t>
            </a:r>
            <a:r>
              <a:rPr lang="en-US" altLang="ja-JP" sz="2800" dirty="0">
                <a:ea typeface="ＭＳ Ｐゴシック" charset="-128"/>
              </a:rPr>
              <a:t>(Service Model)</a:t>
            </a:r>
            <a:endParaRPr lang="ja-JP" altLang="en-US" sz="2800" dirty="0">
              <a:ea typeface="ＭＳ Ｐゴシック" charset="-128"/>
            </a:endParaRPr>
          </a:p>
        </p:txBody>
      </p:sp>
      <p:sp>
        <p:nvSpPr>
          <p:cNvPr id="72" name="AutoShape 41"/>
          <p:cNvSpPr>
            <a:spLocks noChangeArrowheads="1"/>
          </p:cNvSpPr>
          <p:nvPr/>
        </p:nvSpPr>
        <p:spPr bwMode="auto">
          <a:xfrm>
            <a:off x="381000" y="1388075"/>
            <a:ext cx="6278563" cy="923925"/>
          </a:xfrm>
          <a:prstGeom prst="roundRect">
            <a:avLst>
              <a:gd name="adj" fmla="val 0"/>
            </a:avLst>
          </a:prstGeom>
          <a:solidFill>
            <a:srgbClr val="FFFBD2"/>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chemeClr val="tx1">
                  <a:lumMod val="65000"/>
                  <a:lumOff val="35000"/>
                </a:schemeClr>
              </a:solidFill>
              <a:latin typeface="Meiryo" charset="-128"/>
              <a:ea typeface="Meiryo" charset="-128"/>
              <a:cs typeface="Meiryo" charset="-128"/>
            </a:endParaRPr>
          </a:p>
        </p:txBody>
      </p:sp>
      <p:sp>
        <p:nvSpPr>
          <p:cNvPr id="73" name="AutoShape 42"/>
          <p:cNvSpPr>
            <a:spLocks noChangeArrowheads="1"/>
          </p:cNvSpPr>
          <p:nvPr/>
        </p:nvSpPr>
        <p:spPr bwMode="auto">
          <a:xfrm>
            <a:off x="381000" y="2312000"/>
            <a:ext cx="6278563" cy="923925"/>
          </a:xfrm>
          <a:prstGeom prst="roundRect">
            <a:avLst>
              <a:gd name="adj" fmla="val 0"/>
            </a:avLst>
          </a:prstGeom>
          <a:solidFill>
            <a:schemeClr val="accent3">
              <a:lumMod val="20000"/>
              <a:lumOff val="80000"/>
            </a:schemeClr>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Meiryo" charset="-128"/>
              <a:ea typeface="Meiryo" charset="-128"/>
              <a:cs typeface="Meiryo" charset="-128"/>
            </a:endParaRPr>
          </a:p>
        </p:txBody>
      </p:sp>
      <p:sp>
        <p:nvSpPr>
          <p:cNvPr id="74" name="AutoShape 43"/>
          <p:cNvSpPr>
            <a:spLocks noChangeArrowheads="1"/>
          </p:cNvSpPr>
          <p:nvPr/>
        </p:nvSpPr>
        <p:spPr bwMode="auto">
          <a:xfrm>
            <a:off x="381000" y="3235925"/>
            <a:ext cx="6278563" cy="923925"/>
          </a:xfrm>
          <a:prstGeom prst="roundRect">
            <a:avLst>
              <a:gd name="adj" fmla="val 0"/>
            </a:avLst>
          </a:prstGeom>
          <a:solidFill>
            <a:schemeClr val="accent3">
              <a:lumMod val="40000"/>
              <a:lumOff val="60000"/>
            </a:schemeClr>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Meiryo" charset="-128"/>
              <a:ea typeface="Meiryo" charset="-128"/>
              <a:cs typeface="Meiryo" charset="-128"/>
            </a:endParaRPr>
          </a:p>
        </p:txBody>
      </p:sp>
      <p:sp>
        <p:nvSpPr>
          <p:cNvPr id="75" name="AutoShape 44"/>
          <p:cNvSpPr>
            <a:spLocks noChangeArrowheads="1"/>
          </p:cNvSpPr>
          <p:nvPr/>
        </p:nvSpPr>
        <p:spPr bwMode="auto">
          <a:xfrm>
            <a:off x="381000" y="4159850"/>
            <a:ext cx="6278563" cy="923925"/>
          </a:xfrm>
          <a:prstGeom prst="roundRect">
            <a:avLst>
              <a:gd name="adj" fmla="val 0"/>
            </a:avLst>
          </a:prstGeom>
          <a:solidFill>
            <a:schemeClr val="accent5">
              <a:lumMod val="20000"/>
              <a:lumOff val="80000"/>
            </a:schemeClr>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effectLst/>
              <a:latin typeface="Meiryo" charset="-128"/>
              <a:ea typeface="Meiryo" charset="-128"/>
              <a:cs typeface="Meiryo" charset="-128"/>
            </a:endParaRPr>
          </a:p>
        </p:txBody>
      </p:sp>
      <p:sp>
        <p:nvSpPr>
          <p:cNvPr id="76" name="Text Box 45"/>
          <p:cNvSpPr txBox="1">
            <a:spLocks noChangeArrowheads="1"/>
          </p:cNvSpPr>
          <p:nvPr/>
        </p:nvSpPr>
        <p:spPr bwMode="auto">
          <a:xfrm>
            <a:off x="580314" y="1680175"/>
            <a:ext cx="1620957" cy="307777"/>
          </a:xfrm>
          <a:prstGeom prst="rect">
            <a:avLst/>
          </a:prstGeom>
          <a:noFill/>
          <a:ln w="9525">
            <a:noFill/>
            <a:miter lim="800000"/>
            <a:headEnd/>
            <a:tailEnd/>
          </a:ln>
        </p:spPr>
        <p:txBody>
          <a:bodyPr wrap="none">
            <a:spAutoFit/>
          </a:bodyPr>
          <a:lstStyle/>
          <a:p>
            <a:r>
              <a:rPr lang="ja-JP" altLang="en-US" sz="1400" dirty="0">
                <a:solidFill>
                  <a:srgbClr val="0432FF"/>
                </a:solidFill>
                <a:effectLst/>
                <a:latin typeface="Meiryo" charset="-128"/>
                <a:ea typeface="Meiryo" charset="-128"/>
                <a:cs typeface="Meiryo" charset="-128"/>
              </a:rPr>
              <a:t>アプリケーション</a:t>
            </a:r>
          </a:p>
        </p:txBody>
      </p:sp>
      <p:sp>
        <p:nvSpPr>
          <p:cNvPr id="77" name="Text Box 46"/>
          <p:cNvSpPr txBox="1">
            <a:spLocks noChangeArrowheads="1"/>
          </p:cNvSpPr>
          <p:nvPr/>
        </p:nvSpPr>
        <p:spPr bwMode="auto">
          <a:xfrm>
            <a:off x="911216" y="2604100"/>
            <a:ext cx="1107996" cy="276999"/>
          </a:xfrm>
          <a:prstGeom prst="rect">
            <a:avLst/>
          </a:prstGeom>
          <a:noFill/>
          <a:ln w="9525">
            <a:noFill/>
            <a:miter lim="800000"/>
            <a:headEnd/>
            <a:tailEnd/>
          </a:ln>
        </p:spPr>
        <p:txBody>
          <a:bodyPr wrap="none">
            <a:spAutoFit/>
          </a:bodyPr>
          <a:lstStyle/>
          <a:p>
            <a:r>
              <a:rPr lang="ja-JP" altLang="en-US" sz="1200" dirty="0">
                <a:solidFill>
                  <a:srgbClr val="0432FF"/>
                </a:solidFill>
                <a:effectLst/>
                <a:latin typeface="Meiryo" charset="-128"/>
                <a:ea typeface="Meiryo" charset="-128"/>
                <a:cs typeface="Meiryo" charset="-128"/>
              </a:rPr>
              <a:t>ミドルウェア</a:t>
            </a:r>
          </a:p>
        </p:txBody>
      </p:sp>
      <p:sp>
        <p:nvSpPr>
          <p:cNvPr id="78" name="Text Box 47"/>
          <p:cNvSpPr txBox="1">
            <a:spLocks noChangeArrowheads="1"/>
          </p:cNvSpPr>
          <p:nvPr/>
        </p:nvSpPr>
        <p:spPr bwMode="auto">
          <a:xfrm>
            <a:off x="849968" y="3418610"/>
            <a:ext cx="1415772" cy="461665"/>
          </a:xfrm>
          <a:prstGeom prst="rect">
            <a:avLst/>
          </a:prstGeom>
          <a:noFill/>
          <a:ln w="9525">
            <a:noFill/>
            <a:miter lim="800000"/>
            <a:headEnd/>
            <a:tailEnd/>
          </a:ln>
        </p:spPr>
        <p:txBody>
          <a:bodyPr wrap="none">
            <a:spAutoFit/>
          </a:bodyPr>
          <a:lstStyle/>
          <a:p>
            <a:r>
              <a:rPr lang="ja-JP" altLang="en-US" sz="1200" dirty="0">
                <a:solidFill>
                  <a:srgbClr val="0432FF"/>
                </a:solidFill>
                <a:effectLst/>
                <a:latin typeface="Meiryo" charset="-128"/>
                <a:ea typeface="Meiryo" charset="-128"/>
                <a:cs typeface="Meiryo" charset="-128"/>
              </a:rPr>
              <a:t>オペレーティング</a:t>
            </a:r>
          </a:p>
          <a:p>
            <a:r>
              <a:rPr lang="ja-JP" altLang="en-US" sz="1200" dirty="0">
                <a:solidFill>
                  <a:srgbClr val="0432FF"/>
                </a:solidFill>
                <a:effectLst/>
                <a:latin typeface="Meiryo" charset="-128"/>
                <a:ea typeface="Meiryo" charset="-128"/>
                <a:cs typeface="Meiryo" charset="-128"/>
              </a:rPr>
              <a:t>システム</a:t>
            </a:r>
            <a:endParaRPr lang="en-US" altLang="ja-JP" sz="1200" dirty="0">
              <a:solidFill>
                <a:srgbClr val="0432FF"/>
              </a:solidFill>
              <a:effectLst/>
              <a:latin typeface="Meiryo" charset="-128"/>
              <a:ea typeface="Meiryo" charset="-128"/>
              <a:cs typeface="Meiryo" charset="-128"/>
            </a:endParaRPr>
          </a:p>
        </p:txBody>
      </p:sp>
      <p:sp>
        <p:nvSpPr>
          <p:cNvPr id="79" name="Text Box 48"/>
          <p:cNvSpPr txBox="1">
            <a:spLocks noChangeArrowheads="1"/>
          </p:cNvSpPr>
          <p:nvPr/>
        </p:nvSpPr>
        <p:spPr bwMode="auto">
          <a:xfrm>
            <a:off x="575933" y="4452535"/>
            <a:ext cx="1261884" cy="307777"/>
          </a:xfrm>
          <a:prstGeom prst="rect">
            <a:avLst/>
          </a:prstGeom>
          <a:noFill/>
          <a:ln w="9525">
            <a:noFill/>
            <a:miter lim="800000"/>
            <a:headEnd/>
            <a:tailEnd/>
          </a:ln>
        </p:spPr>
        <p:txBody>
          <a:bodyPr wrap="none">
            <a:spAutoFit/>
          </a:bodyPr>
          <a:lstStyle/>
          <a:p>
            <a:r>
              <a:rPr lang="ja-JP" altLang="en-US" sz="1400" dirty="0">
                <a:solidFill>
                  <a:srgbClr val="0432FF"/>
                </a:solidFill>
                <a:effectLst/>
                <a:latin typeface="Meiryo" charset="-128"/>
                <a:ea typeface="Meiryo" charset="-128"/>
                <a:cs typeface="Meiryo" charset="-128"/>
              </a:rPr>
              <a:t>ハードウェア</a:t>
            </a:r>
          </a:p>
        </p:txBody>
      </p:sp>
      <p:sp>
        <p:nvSpPr>
          <p:cNvPr id="81" name="AutoShape 50"/>
          <p:cNvSpPr>
            <a:spLocks noChangeArrowheads="1"/>
          </p:cNvSpPr>
          <p:nvPr/>
        </p:nvSpPr>
        <p:spPr bwMode="auto">
          <a:xfrm>
            <a:off x="3659187" y="2398409"/>
            <a:ext cx="1233299" cy="2609165"/>
          </a:xfrm>
          <a:prstGeom prst="roundRect">
            <a:avLst>
              <a:gd name="adj" fmla="val 0"/>
            </a:avLst>
          </a:prstGeom>
          <a:solidFill>
            <a:srgbClr val="FF6666"/>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a:solidFill>
                <a:srgbClr val="FFFFFF"/>
              </a:solidFill>
              <a:latin typeface="Meiryo" charset="-128"/>
              <a:ea typeface="Meiryo" charset="-128"/>
              <a:cs typeface="Meiryo" charset="-128"/>
            </a:endParaRPr>
          </a:p>
          <a:p>
            <a:pPr algn="ctr">
              <a:defRPr/>
            </a:pPr>
            <a:r>
              <a:rPr lang="en-US" altLang="ja-JP" sz="2800" dirty="0" err="1">
                <a:solidFill>
                  <a:srgbClr val="FFFFFF"/>
                </a:solidFill>
                <a:latin typeface="Meiryo" charset="-128"/>
                <a:ea typeface="Meiryo" charset="-128"/>
                <a:cs typeface="Meiryo" charset="-128"/>
              </a:rPr>
              <a:t>PaaS</a:t>
            </a: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p:txBody>
      </p:sp>
      <p:sp>
        <p:nvSpPr>
          <p:cNvPr id="83" name="Text Box 65"/>
          <p:cNvSpPr txBox="1">
            <a:spLocks noChangeArrowheads="1"/>
          </p:cNvSpPr>
          <p:nvPr/>
        </p:nvSpPr>
        <p:spPr bwMode="auto">
          <a:xfrm>
            <a:off x="3682999" y="3174667"/>
            <a:ext cx="1185674"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Platform </a:t>
            </a:r>
          </a:p>
          <a:p>
            <a:pPr algn="ctr"/>
            <a:r>
              <a:rPr lang="en-US" altLang="ja-JP" sz="1100" dirty="0">
                <a:solidFill>
                  <a:srgbClr val="FFFFFF"/>
                </a:solidFill>
                <a:latin typeface="Meiryo" charset="-128"/>
                <a:ea typeface="Meiryo" charset="-128"/>
                <a:cs typeface="Meiryo" charset="-128"/>
              </a:rPr>
              <a:t>as a Service</a:t>
            </a:r>
          </a:p>
        </p:txBody>
      </p:sp>
      <p:sp>
        <p:nvSpPr>
          <p:cNvPr id="85" name="AutoShape 51"/>
          <p:cNvSpPr>
            <a:spLocks noChangeArrowheads="1"/>
          </p:cNvSpPr>
          <p:nvPr/>
        </p:nvSpPr>
        <p:spPr bwMode="auto">
          <a:xfrm>
            <a:off x="5027613" y="4233748"/>
            <a:ext cx="1220787" cy="771877"/>
          </a:xfrm>
          <a:prstGeom prst="roundRect">
            <a:avLst>
              <a:gd name="adj" fmla="val 0"/>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lnSpc>
                <a:spcPts val="2800"/>
              </a:lnSpc>
              <a:defRPr/>
            </a:pPr>
            <a:r>
              <a:rPr lang="en-US" altLang="ja-JP" sz="2800" dirty="0" err="1">
                <a:solidFill>
                  <a:srgbClr val="FFFFFF"/>
                </a:solidFill>
                <a:latin typeface="Meiryo" charset="-128"/>
                <a:ea typeface="Meiryo" charset="-128"/>
                <a:cs typeface="Meiryo" charset="-128"/>
              </a:rPr>
              <a:t>IaaS</a:t>
            </a:r>
            <a:endParaRPr lang="en-US" altLang="ja-JP" sz="2800" dirty="0">
              <a:solidFill>
                <a:srgbClr val="FFFFFF"/>
              </a:solidFill>
              <a:latin typeface="Meiryo" charset="-128"/>
              <a:ea typeface="Meiryo" charset="-128"/>
              <a:cs typeface="Meiryo" charset="-128"/>
            </a:endParaRPr>
          </a:p>
          <a:p>
            <a:pPr algn="ctr">
              <a:lnSpc>
                <a:spcPts val="2800"/>
              </a:lnSpc>
              <a:defRPr/>
            </a:pPr>
            <a:endParaRPr lang="en-US" altLang="ja-JP" sz="2800" dirty="0">
              <a:solidFill>
                <a:srgbClr val="FFFFFF"/>
              </a:solidFill>
              <a:latin typeface="Meiryo" charset="-128"/>
              <a:ea typeface="Meiryo" charset="-128"/>
              <a:cs typeface="Meiryo" charset="-128"/>
            </a:endParaRPr>
          </a:p>
        </p:txBody>
      </p:sp>
      <p:sp>
        <p:nvSpPr>
          <p:cNvPr id="87" name="Text Box 66"/>
          <p:cNvSpPr txBox="1">
            <a:spLocks noChangeArrowheads="1"/>
          </p:cNvSpPr>
          <p:nvPr/>
        </p:nvSpPr>
        <p:spPr bwMode="auto">
          <a:xfrm>
            <a:off x="4953000" y="4572075"/>
            <a:ext cx="1365961"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Infrastructure </a:t>
            </a:r>
          </a:p>
          <a:p>
            <a:pPr algn="ctr"/>
            <a:r>
              <a:rPr lang="en-US" altLang="ja-JP" sz="1100" dirty="0">
                <a:solidFill>
                  <a:srgbClr val="FFFFFF"/>
                </a:solidFill>
                <a:latin typeface="Meiryo" charset="-128"/>
                <a:ea typeface="Meiryo" charset="-128"/>
                <a:cs typeface="Meiryo" charset="-128"/>
              </a:rPr>
              <a:t>as a Service</a:t>
            </a:r>
          </a:p>
        </p:txBody>
      </p:sp>
      <p:sp>
        <p:nvSpPr>
          <p:cNvPr id="92" name="AutoShape 49"/>
          <p:cNvSpPr>
            <a:spLocks noChangeArrowheads="1"/>
          </p:cNvSpPr>
          <p:nvPr/>
        </p:nvSpPr>
        <p:spPr bwMode="auto">
          <a:xfrm>
            <a:off x="2285999" y="1464274"/>
            <a:ext cx="1233299" cy="3543301"/>
          </a:xfrm>
          <a:prstGeom prst="roundRect">
            <a:avLst>
              <a:gd name="adj" fmla="val 0"/>
            </a:avLst>
          </a:prstGeom>
          <a:solidFill>
            <a:srgbClr val="800000"/>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400" dirty="0">
              <a:solidFill>
                <a:srgbClr val="FFFFFF"/>
              </a:solidFill>
              <a:latin typeface="Meiryo" charset="-128"/>
              <a:ea typeface="Meiryo" charset="-128"/>
              <a:cs typeface="Meiryo" charset="-128"/>
            </a:endParaRPr>
          </a:p>
          <a:p>
            <a:pPr algn="ctr">
              <a:defRPr/>
            </a:pPr>
            <a:endParaRPr lang="en-US" altLang="ja-JP" sz="2400" dirty="0">
              <a:solidFill>
                <a:srgbClr val="FFFFFF"/>
              </a:solidFill>
              <a:latin typeface="Meiryo" charset="-128"/>
              <a:ea typeface="Meiryo" charset="-128"/>
              <a:cs typeface="Meiryo" charset="-128"/>
            </a:endParaRPr>
          </a:p>
          <a:p>
            <a:pPr algn="ctr">
              <a:defRPr/>
            </a:pPr>
            <a:endParaRPr lang="en-US" altLang="ja-JP" sz="2400" dirty="0">
              <a:solidFill>
                <a:srgbClr val="FFFFFF"/>
              </a:solidFill>
              <a:latin typeface="Meiryo" charset="-128"/>
              <a:ea typeface="Meiryo" charset="-128"/>
              <a:cs typeface="Meiryo" charset="-128"/>
            </a:endParaRPr>
          </a:p>
        </p:txBody>
      </p:sp>
      <p:sp>
        <p:nvSpPr>
          <p:cNvPr id="90" name="Text Box 64"/>
          <p:cNvSpPr txBox="1">
            <a:spLocks noChangeArrowheads="1"/>
          </p:cNvSpPr>
          <p:nvPr/>
        </p:nvSpPr>
        <p:spPr bwMode="auto">
          <a:xfrm>
            <a:off x="2285998" y="2136799"/>
            <a:ext cx="1233299"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Software </a:t>
            </a:r>
          </a:p>
          <a:p>
            <a:pPr algn="ctr"/>
            <a:r>
              <a:rPr lang="en-US" altLang="ja-JP" sz="1100" dirty="0">
                <a:solidFill>
                  <a:srgbClr val="FFFFFF"/>
                </a:solidFill>
                <a:latin typeface="Meiryo" charset="-128"/>
                <a:ea typeface="Meiryo" charset="-128"/>
                <a:cs typeface="Meiryo" charset="-128"/>
              </a:rPr>
              <a:t>as a Service</a:t>
            </a:r>
          </a:p>
        </p:txBody>
      </p:sp>
      <p:sp>
        <p:nvSpPr>
          <p:cNvPr id="91" name="正方形/長方形 90"/>
          <p:cNvSpPr/>
          <p:nvPr/>
        </p:nvSpPr>
        <p:spPr>
          <a:xfrm>
            <a:off x="2374297" y="1583309"/>
            <a:ext cx="1056700" cy="523220"/>
          </a:xfrm>
          <a:prstGeom prst="rect">
            <a:avLst/>
          </a:prstGeom>
        </p:spPr>
        <p:txBody>
          <a:bodyPr wrap="none">
            <a:spAutoFit/>
          </a:bodyPr>
          <a:lstStyle/>
          <a:p>
            <a:pPr lvl="0" algn="ctr">
              <a:defRPr/>
            </a:pPr>
            <a:r>
              <a:rPr lang="en-US" altLang="ja-JP" sz="2800" dirty="0" err="1">
                <a:solidFill>
                  <a:srgbClr val="FFFFFF"/>
                </a:solidFill>
                <a:latin typeface="Meiryo" charset="-128"/>
                <a:ea typeface="Meiryo" charset="-128"/>
                <a:cs typeface="Meiryo" charset="-128"/>
              </a:rPr>
              <a:t>SaaS</a:t>
            </a:r>
            <a:endParaRPr lang="en-US" altLang="ja-JP" sz="2800" dirty="0">
              <a:solidFill>
                <a:srgbClr val="FFFFFF"/>
              </a:solidFill>
              <a:latin typeface="Meiryo" charset="-128"/>
              <a:ea typeface="Meiryo" charset="-128"/>
              <a:cs typeface="Meiryo" charset="-128"/>
            </a:endParaRPr>
          </a:p>
        </p:txBody>
      </p:sp>
      <p:sp>
        <p:nvSpPr>
          <p:cNvPr id="8" name="ホームベース 7"/>
          <p:cNvSpPr/>
          <p:nvPr/>
        </p:nvSpPr>
        <p:spPr bwMode="auto">
          <a:xfrm rot="16200000">
            <a:off x="2358434" y="5184379"/>
            <a:ext cx="1088427" cy="1235269"/>
          </a:xfrm>
          <a:prstGeom prst="homePlate">
            <a:avLst>
              <a:gd name="adj" fmla="val 26664"/>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2276515" y="5611306"/>
            <a:ext cx="1252266" cy="553998"/>
          </a:xfrm>
          <a:prstGeom prst="rect">
            <a:avLst/>
          </a:prstGeom>
          <a:noFill/>
        </p:spPr>
        <p:txBody>
          <a:bodyPr wrap="none" rtlCol="0">
            <a:spAutoFit/>
          </a:bodyPr>
          <a:lstStyle/>
          <a:p>
            <a:pPr algn="ctr"/>
            <a:r>
              <a:rPr kumimoji="1" lang="en-US" altLang="ja-JP" sz="1000" dirty="0">
                <a:solidFill>
                  <a:schemeClr val="bg1"/>
                </a:solidFill>
              </a:rPr>
              <a:t>Salesfoce.com</a:t>
            </a:r>
          </a:p>
          <a:p>
            <a:pPr algn="ctr"/>
            <a:r>
              <a:rPr lang="en-US" altLang="ja-JP" sz="1000" dirty="0">
                <a:solidFill>
                  <a:schemeClr val="bg1"/>
                </a:solidFill>
              </a:rPr>
              <a:t>Google Apps</a:t>
            </a:r>
          </a:p>
          <a:p>
            <a:pPr algn="ctr"/>
            <a:r>
              <a:rPr lang="en-US" altLang="ja-JP" sz="1000" dirty="0">
                <a:solidFill>
                  <a:schemeClr val="bg1"/>
                </a:solidFill>
              </a:rPr>
              <a:t>Microsoft Office 365</a:t>
            </a:r>
            <a:endParaRPr kumimoji="1" lang="ja-JP" altLang="en-US" sz="1000" dirty="0">
              <a:solidFill>
                <a:schemeClr val="bg1"/>
              </a:solidFill>
            </a:endParaRPr>
          </a:p>
        </p:txBody>
      </p:sp>
      <p:sp>
        <p:nvSpPr>
          <p:cNvPr id="100" name="ホームベース 99"/>
          <p:cNvSpPr/>
          <p:nvPr/>
        </p:nvSpPr>
        <p:spPr bwMode="auto">
          <a:xfrm rot="16200000">
            <a:off x="3732248" y="5184377"/>
            <a:ext cx="1088427" cy="1235269"/>
          </a:xfrm>
          <a:prstGeom prst="homePlate">
            <a:avLst>
              <a:gd name="adj" fmla="val 26664"/>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484848"/>
              </a:solidFill>
              <a:effectLst/>
              <a:latin typeface="Arial" charset="0"/>
              <a:ea typeface="HG丸ｺﾞｼｯｸM-PRO" pitchFamily="50" charset="-128"/>
            </a:endParaRPr>
          </a:p>
        </p:txBody>
      </p:sp>
      <p:sp>
        <p:nvSpPr>
          <p:cNvPr id="101" name="テキスト ボックス 100"/>
          <p:cNvSpPr txBox="1"/>
          <p:nvPr/>
        </p:nvSpPr>
        <p:spPr>
          <a:xfrm>
            <a:off x="3691206" y="5611305"/>
            <a:ext cx="1170513" cy="553998"/>
          </a:xfrm>
          <a:prstGeom prst="rect">
            <a:avLst/>
          </a:prstGeom>
          <a:noFill/>
        </p:spPr>
        <p:txBody>
          <a:bodyPr wrap="none" rtlCol="0">
            <a:spAutoFit/>
          </a:bodyPr>
          <a:lstStyle/>
          <a:p>
            <a:pPr algn="ctr"/>
            <a:r>
              <a:rPr lang="en-US" altLang="ja-JP" sz="1000" dirty="0">
                <a:solidFill>
                  <a:schemeClr val="bg1"/>
                </a:solidFill>
              </a:rPr>
              <a:t>Microsoft Azure</a:t>
            </a:r>
          </a:p>
          <a:p>
            <a:pPr algn="ctr"/>
            <a:r>
              <a:rPr kumimoji="1" lang="en-US" altLang="ja-JP" sz="1000" dirty="0" err="1">
                <a:solidFill>
                  <a:schemeClr val="bg1"/>
                </a:solidFill>
              </a:rPr>
              <a:t>Force.com</a:t>
            </a:r>
            <a:endParaRPr kumimoji="1" lang="en-US" altLang="ja-JP" sz="1000" dirty="0">
              <a:solidFill>
                <a:schemeClr val="bg1"/>
              </a:solidFill>
            </a:endParaRPr>
          </a:p>
          <a:p>
            <a:pPr algn="ctr"/>
            <a:r>
              <a:rPr lang="en-US" altLang="ja-JP" sz="1000" dirty="0">
                <a:solidFill>
                  <a:schemeClr val="bg1"/>
                </a:solidFill>
              </a:rPr>
              <a:t>Google App Engine</a:t>
            </a:r>
            <a:endParaRPr kumimoji="1" lang="ja-JP" altLang="en-US" sz="1000" dirty="0">
              <a:solidFill>
                <a:schemeClr val="bg1"/>
              </a:solidFill>
            </a:endParaRPr>
          </a:p>
        </p:txBody>
      </p:sp>
      <p:sp>
        <p:nvSpPr>
          <p:cNvPr id="102" name="ホームベース 101"/>
          <p:cNvSpPr/>
          <p:nvPr/>
        </p:nvSpPr>
        <p:spPr bwMode="auto">
          <a:xfrm rot="16200000">
            <a:off x="5106937" y="5184379"/>
            <a:ext cx="1088427" cy="1235269"/>
          </a:xfrm>
          <a:prstGeom prst="homePlate">
            <a:avLst>
              <a:gd name="adj" fmla="val 26664"/>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484848"/>
              </a:solidFill>
              <a:effectLst/>
              <a:latin typeface="Arial" charset="0"/>
              <a:ea typeface="HG丸ｺﾞｼｯｸM-PRO" pitchFamily="50" charset="-128"/>
            </a:endParaRPr>
          </a:p>
        </p:txBody>
      </p:sp>
      <p:sp>
        <p:nvSpPr>
          <p:cNvPr id="103" name="テキスト ボックス 102"/>
          <p:cNvSpPr txBox="1"/>
          <p:nvPr/>
        </p:nvSpPr>
        <p:spPr>
          <a:xfrm>
            <a:off x="5061202" y="5626409"/>
            <a:ext cx="1132041" cy="523220"/>
          </a:xfrm>
          <a:prstGeom prst="rect">
            <a:avLst/>
          </a:prstGeom>
          <a:noFill/>
        </p:spPr>
        <p:txBody>
          <a:bodyPr wrap="none" rtlCol="0">
            <a:spAutoFit/>
          </a:bodyPr>
          <a:lstStyle/>
          <a:p>
            <a:pPr algn="ctr"/>
            <a:r>
              <a:rPr lang="en-US" altLang="ja-JP" sz="1000" dirty="0">
                <a:solidFill>
                  <a:schemeClr val="bg1"/>
                </a:solidFill>
              </a:rPr>
              <a:t>Amazon EC2</a:t>
            </a:r>
          </a:p>
          <a:p>
            <a:pPr algn="ctr"/>
            <a:r>
              <a:rPr kumimoji="1" lang="en-US" altLang="ja-JP" sz="1000" dirty="0">
                <a:solidFill>
                  <a:schemeClr val="bg1"/>
                </a:solidFill>
              </a:rPr>
              <a:t>IIJ GIO Cloud</a:t>
            </a:r>
          </a:p>
          <a:p>
            <a:pPr algn="ctr"/>
            <a:r>
              <a:rPr lang="en-US" altLang="ja-JP" sz="800" dirty="0">
                <a:solidFill>
                  <a:schemeClr val="bg1"/>
                </a:solidFill>
              </a:rPr>
              <a:t>Google Cloud Platform</a:t>
            </a:r>
            <a:endParaRPr kumimoji="1" lang="ja-JP" altLang="en-US" sz="800" dirty="0">
              <a:solidFill>
                <a:schemeClr val="bg1"/>
              </a:solidFill>
            </a:endParaRPr>
          </a:p>
        </p:txBody>
      </p:sp>
      <p:sp>
        <p:nvSpPr>
          <p:cNvPr id="7" name="ホームベース 6"/>
          <p:cNvSpPr/>
          <p:nvPr/>
        </p:nvSpPr>
        <p:spPr bwMode="auto">
          <a:xfrm>
            <a:off x="3666426" y="1583309"/>
            <a:ext cx="4085336" cy="435420"/>
          </a:xfrm>
          <a:prstGeom prst="homePlate">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a:ln>
                  <a:noFill/>
                </a:ln>
                <a:solidFill>
                  <a:schemeClr val="bg1"/>
                </a:solidFill>
                <a:effectLst/>
                <a:latin typeface="Meiryo" charset="-128"/>
                <a:ea typeface="Meiryo" charset="-128"/>
                <a:cs typeface="Meiryo" charset="-128"/>
              </a:rPr>
              <a:t>アプリケーション</a:t>
            </a:r>
          </a:p>
        </p:txBody>
      </p:sp>
      <p:pic>
        <p:nvPicPr>
          <p:cNvPr id="27655" name="Picture 8" descr="j0433942"/>
          <p:cNvPicPr>
            <a:picLocks noChangeAspect="1" noChangeArrowheads="1"/>
          </p:cNvPicPr>
          <p:nvPr/>
        </p:nvPicPr>
        <p:blipFill>
          <a:blip r:embed="rId3"/>
          <a:srcRect/>
          <a:stretch>
            <a:fillRect/>
          </a:stretch>
        </p:blipFill>
        <p:spPr bwMode="auto">
          <a:xfrm>
            <a:off x="7824787" y="1249863"/>
            <a:ext cx="1084263" cy="1084263"/>
          </a:xfrm>
          <a:prstGeom prst="rect">
            <a:avLst/>
          </a:prstGeom>
          <a:noFill/>
          <a:ln w="9525">
            <a:noFill/>
            <a:miter lim="800000"/>
            <a:headEnd/>
            <a:tailEnd/>
          </a:ln>
        </p:spPr>
      </p:pic>
      <p:pic>
        <p:nvPicPr>
          <p:cNvPr id="27654" name="Picture 7" descr="j0433941"/>
          <p:cNvPicPr>
            <a:picLocks noChangeAspect="1" noChangeArrowheads="1"/>
          </p:cNvPicPr>
          <p:nvPr/>
        </p:nvPicPr>
        <p:blipFill>
          <a:blip r:embed="rId4"/>
          <a:srcRect/>
          <a:stretch>
            <a:fillRect/>
          </a:stretch>
        </p:blipFill>
        <p:spPr bwMode="auto">
          <a:xfrm flipH="1">
            <a:off x="7824787" y="2692197"/>
            <a:ext cx="1011238" cy="1011238"/>
          </a:xfrm>
          <a:prstGeom prst="rect">
            <a:avLst/>
          </a:prstGeom>
          <a:noFill/>
          <a:ln w="9525">
            <a:noFill/>
            <a:miter lim="800000"/>
            <a:headEnd/>
            <a:tailEnd/>
          </a:ln>
        </p:spPr>
      </p:pic>
      <p:sp>
        <p:nvSpPr>
          <p:cNvPr id="95" name="ホームベース 94"/>
          <p:cNvSpPr/>
          <p:nvPr/>
        </p:nvSpPr>
        <p:spPr bwMode="auto">
          <a:xfrm>
            <a:off x="4975924" y="3023762"/>
            <a:ext cx="2775838" cy="43542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a:ln>
                  <a:noFill/>
                </a:ln>
                <a:solidFill>
                  <a:schemeClr val="bg1"/>
                </a:solidFill>
                <a:effectLst/>
                <a:latin typeface="Meiryo" charset="-128"/>
                <a:ea typeface="Meiryo" charset="-128"/>
                <a:cs typeface="Meiryo" charset="-128"/>
              </a:rPr>
              <a:t>ミドルウェア</a:t>
            </a:r>
            <a:r>
              <a:rPr kumimoji="0" lang="en-US" altLang="ja-JP" sz="2000" b="0" i="0" u="none" strike="noStrike" cap="none" normalizeH="0" baseline="0" dirty="0">
                <a:ln>
                  <a:noFill/>
                </a:ln>
                <a:solidFill>
                  <a:schemeClr val="bg1"/>
                </a:solidFill>
                <a:effectLst/>
                <a:latin typeface="Meiryo" charset="-128"/>
                <a:ea typeface="Meiryo" charset="-128"/>
                <a:cs typeface="Meiryo" charset="-128"/>
              </a:rPr>
              <a:t>&amp;OS</a:t>
            </a:r>
            <a:endParaRPr kumimoji="0" lang="ja-JP" altLang="en-US" sz="2000" b="0" i="0" u="none" strike="noStrike" cap="none" normalizeH="0" baseline="0" dirty="0">
              <a:ln>
                <a:noFill/>
              </a:ln>
              <a:solidFill>
                <a:schemeClr val="bg1"/>
              </a:solidFill>
              <a:effectLst/>
              <a:latin typeface="Meiryo" charset="-128"/>
              <a:ea typeface="Meiryo" charset="-128"/>
              <a:cs typeface="Meiryo" charset="-128"/>
            </a:endParaRPr>
          </a:p>
        </p:txBody>
      </p:sp>
      <p:sp>
        <p:nvSpPr>
          <p:cNvPr id="96" name="ホームベース 95"/>
          <p:cNvSpPr/>
          <p:nvPr/>
        </p:nvSpPr>
        <p:spPr bwMode="auto">
          <a:xfrm>
            <a:off x="6363843" y="4402709"/>
            <a:ext cx="1387919" cy="43542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Meiryo" charset="-128"/>
                <a:ea typeface="Meiryo" charset="-128"/>
                <a:cs typeface="Meiryo" charset="-128"/>
              </a:rPr>
              <a:t>マシン</a:t>
            </a:r>
          </a:p>
        </p:txBody>
      </p:sp>
      <p:pic>
        <p:nvPicPr>
          <p:cNvPr id="97" name="Picture 7" descr="j0433941"/>
          <p:cNvPicPr>
            <a:picLocks noChangeAspect="1" noChangeArrowheads="1"/>
          </p:cNvPicPr>
          <p:nvPr/>
        </p:nvPicPr>
        <p:blipFill>
          <a:blip r:embed="rId4"/>
          <a:srcRect/>
          <a:stretch>
            <a:fillRect/>
          </a:stretch>
        </p:blipFill>
        <p:spPr bwMode="auto">
          <a:xfrm flipH="1">
            <a:off x="7824787" y="4042146"/>
            <a:ext cx="1011238" cy="1011238"/>
          </a:xfrm>
          <a:prstGeom prst="rect">
            <a:avLst/>
          </a:prstGeom>
          <a:noFill/>
          <a:ln w="9525">
            <a:noFill/>
            <a:miter lim="800000"/>
            <a:headEnd/>
            <a:tailEnd/>
          </a:ln>
        </p:spPr>
      </p:pic>
      <p:sp>
        <p:nvSpPr>
          <p:cNvPr id="33" name="AutoShape 43"/>
          <p:cNvSpPr>
            <a:spLocks noChangeArrowheads="1"/>
          </p:cNvSpPr>
          <p:nvPr/>
        </p:nvSpPr>
        <p:spPr bwMode="auto">
          <a:xfrm>
            <a:off x="386989" y="2320660"/>
            <a:ext cx="377099" cy="1839189"/>
          </a:xfrm>
          <a:prstGeom prst="roundRect">
            <a:avLst>
              <a:gd name="adj" fmla="val 0"/>
            </a:avLst>
          </a:prstGeom>
          <a:solidFill>
            <a:srgbClr val="CCFFCC"/>
          </a:solidFill>
          <a:ln>
            <a:noFill/>
            <a:headEnd/>
            <a:tailEnd/>
          </a:ln>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a:solidFill>
                  <a:srgbClr val="0432FF"/>
                </a:solidFill>
                <a:latin typeface="HGMaruGothicMPRO" charset="-128"/>
                <a:ea typeface="HGMaruGothicMPRO" charset="-128"/>
                <a:cs typeface="HGMaruGothicMPRO" charset="-128"/>
              </a:rPr>
              <a:t>プラットフォーム</a:t>
            </a:r>
          </a:p>
        </p:txBody>
      </p:sp>
    </p:spTree>
    <p:extLst>
      <p:ext uri="{BB962C8B-B14F-4D97-AF65-F5344CB8AC3E}">
        <p14:creationId xmlns:p14="http://schemas.microsoft.com/office/powerpoint/2010/main" val="204852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ASP</a:t>
            </a:r>
            <a:r>
              <a:rPr kumimoji="1" lang="ja-JP" altLang="en-US" dirty="0"/>
              <a:t>から</a:t>
            </a:r>
            <a:r>
              <a:rPr kumimoji="1" lang="en-US" altLang="ja-JP" dirty="0" err="1"/>
              <a:t>SaaS</a:t>
            </a:r>
            <a:r>
              <a:rPr kumimoji="1" lang="ja-JP" altLang="en-US" dirty="0"/>
              <a:t>へ、ホスティングから</a:t>
            </a:r>
            <a:r>
              <a:rPr kumimoji="1" lang="en-US" altLang="ja-JP" dirty="0" err="1"/>
              <a:t>IaaS</a:t>
            </a:r>
            <a:r>
              <a:rPr kumimoji="1" lang="ja-JP" altLang="en-US" dirty="0"/>
              <a:t>へ</a:t>
            </a:r>
          </a:p>
        </p:txBody>
      </p:sp>
      <p:sp>
        <p:nvSpPr>
          <p:cNvPr id="5" name="正方形/長方形 4"/>
          <p:cNvSpPr/>
          <p:nvPr/>
        </p:nvSpPr>
        <p:spPr bwMode="auto">
          <a:xfrm>
            <a:off x="153942" y="972612"/>
            <a:ext cx="2088232" cy="648072"/>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a:ln>
                  <a:noFill/>
                </a:ln>
                <a:solidFill>
                  <a:schemeClr val="bg1"/>
                </a:solidFill>
                <a:effectLst/>
                <a:latin typeface="+mn-lt"/>
                <a:ea typeface="+mn-ea"/>
              </a:rPr>
              <a:t>オンプレミス</a:t>
            </a:r>
          </a:p>
        </p:txBody>
      </p:sp>
      <p:sp>
        <p:nvSpPr>
          <p:cNvPr id="21" name="正方形/長方形 20"/>
          <p:cNvSpPr/>
          <p:nvPr/>
        </p:nvSpPr>
        <p:spPr bwMode="auto">
          <a:xfrm>
            <a:off x="153942" y="1773084"/>
            <a:ext cx="2088232" cy="150378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アプリケーション</a:t>
            </a:r>
          </a:p>
        </p:txBody>
      </p:sp>
      <p:sp>
        <p:nvSpPr>
          <p:cNvPr id="22" name="正方形/長方形 21"/>
          <p:cNvSpPr/>
          <p:nvPr/>
        </p:nvSpPr>
        <p:spPr bwMode="auto">
          <a:xfrm>
            <a:off x="153942" y="3365729"/>
            <a:ext cx="2088232" cy="1503784"/>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ミドルウェア</a:t>
            </a:r>
          </a:p>
        </p:txBody>
      </p:sp>
      <p:sp>
        <p:nvSpPr>
          <p:cNvPr id="23" name="正方形/長方形 22"/>
          <p:cNvSpPr/>
          <p:nvPr/>
        </p:nvSpPr>
        <p:spPr bwMode="auto">
          <a:xfrm>
            <a:off x="153942" y="4941436"/>
            <a:ext cx="2088232" cy="150378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OS/</a:t>
            </a:r>
            <a:r>
              <a:rPr kumimoji="0" lang="ja-JP" altLang="en-US" sz="1400" b="0" i="0" u="none" strike="noStrike" cap="none" normalizeH="0" dirty="0">
                <a:ln>
                  <a:noFill/>
                </a:ln>
                <a:solidFill>
                  <a:schemeClr val="bg1"/>
                </a:solidFill>
                <a:effectLst/>
                <a:latin typeface="+mn-lt"/>
                <a:ea typeface="+mn-ea"/>
              </a:rPr>
              <a:t>ハードウェア</a:t>
            </a:r>
          </a:p>
        </p:txBody>
      </p:sp>
      <p:sp>
        <p:nvSpPr>
          <p:cNvPr id="24" name="正方形/長方形 23"/>
          <p:cNvSpPr/>
          <p:nvPr/>
        </p:nvSpPr>
        <p:spPr bwMode="auto">
          <a:xfrm>
            <a:off x="2403376" y="972612"/>
            <a:ext cx="2088232" cy="648072"/>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a:ln>
                  <a:noFill/>
                </a:ln>
                <a:solidFill>
                  <a:schemeClr val="bg1"/>
                </a:solidFill>
                <a:effectLst/>
                <a:latin typeface="+mn-lt"/>
                <a:ea typeface="+mn-ea"/>
              </a:rPr>
              <a:t>サービスプロバイダ</a:t>
            </a:r>
          </a:p>
        </p:txBody>
      </p:sp>
      <p:sp>
        <p:nvSpPr>
          <p:cNvPr id="25" name="正方形/長方形 24"/>
          <p:cNvSpPr/>
          <p:nvPr/>
        </p:nvSpPr>
        <p:spPr bwMode="auto">
          <a:xfrm>
            <a:off x="2403376" y="1773083"/>
            <a:ext cx="2088232" cy="309607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a:solidFill>
                  <a:schemeClr val="bg1"/>
                </a:solidFill>
              </a:rPr>
              <a:t>ASP</a:t>
            </a:r>
          </a:p>
          <a:p>
            <a:pPr algn="ctr">
              <a:spcBef>
                <a:spcPct val="20000"/>
              </a:spcBef>
            </a:pPr>
            <a:r>
              <a:rPr kumimoji="0" lang="en-US" altLang="ja-JP" sz="1400" dirty="0">
                <a:solidFill>
                  <a:schemeClr val="bg1"/>
                </a:solidFill>
              </a:rPr>
              <a:t>(Application Service Provider)</a:t>
            </a:r>
          </a:p>
          <a:p>
            <a:pPr algn="ctr">
              <a:spcBef>
                <a:spcPct val="20000"/>
              </a:spcBef>
            </a:pPr>
            <a:r>
              <a:rPr kumimoji="0" lang="ja-JP" altLang="en-US" sz="1400" dirty="0">
                <a:solidFill>
                  <a:schemeClr val="bg1"/>
                </a:solidFill>
              </a:rPr>
              <a:t>ネットワーク上のサーバーにパッケージソフトを搭載してネットワーク越しに提供</a:t>
            </a:r>
          </a:p>
        </p:txBody>
      </p:sp>
      <p:sp>
        <p:nvSpPr>
          <p:cNvPr id="27" name="正方形/長方形 26"/>
          <p:cNvSpPr/>
          <p:nvPr/>
        </p:nvSpPr>
        <p:spPr bwMode="auto">
          <a:xfrm>
            <a:off x="2403376" y="4941436"/>
            <a:ext cx="2088232" cy="150378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b="1" dirty="0">
                <a:solidFill>
                  <a:schemeClr val="bg1"/>
                </a:solidFill>
              </a:rPr>
              <a:t>Hosting/Housing</a:t>
            </a:r>
          </a:p>
          <a:p>
            <a:pPr algn="ctr">
              <a:spcBef>
                <a:spcPct val="20000"/>
              </a:spcBef>
            </a:pPr>
            <a:r>
              <a:rPr kumimoji="0" lang="ja-JP" altLang="en-US" sz="1400" dirty="0">
                <a:solidFill>
                  <a:schemeClr val="bg1"/>
                </a:solidFill>
              </a:rPr>
              <a:t>データセンターのサーバーをネットワーク越しに提供</a:t>
            </a:r>
          </a:p>
        </p:txBody>
      </p:sp>
      <p:sp>
        <p:nvSpPr>
          <p:cNvPr id="28" name="正方形/長方形 27"/>
          <p:cNvSpPr/>
          <p:nvPr/>
        </p:nvSpPr>
        <p:spPr bwMode="auto">
          <a:xfrm>
            <a:off x="4644008" y="972612"/>
            <a:ext cx="4328864" cy="648072"/>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a:ln>
                  <a:noFill/>
                </a:ln>
                <a:solidFill>
                  <a:schemeClr val="bg1"/>
                </a:solidFill>
                <a:effectLst/>
                <a:latin typeface="+mn-lt"/>
                <a:ea typeface="+mn-ea"/>
              </a:rPr>
              <a:t>クラウド</a:t>
            </a:r>
          </a:p>
        </p:txBody>
      </p:sp>
      <p:sp>
        <p:nvSpPr>
          <p:cNvPr id="29" name="正方形/長方形 28"/>
          <p:cNvSpPr/>
          <p:nvPr/>
        </p:nvSpPr>
        <p:spPr bwMode="auto">
          <a:xfrm>
            <a:off x="4644008" y="1773083"/>
            <a:ext cx="2088232" cy="309607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a:solidFill>
                  <a:schemeClr val="bg1"/>
                </a:solidFill>
              </a:rPr>
              <a:t>SaaS</a:t>
            </a:r>
          </a:p>
          <a:p>
            <a:pPr algn="ctr">
              <a:spcBef>
                <a:spcPct val="20000"/>
              </a:spcBef>
            </a:pPr>
            <a:r>
              <a:rPr kumimoji="0" lang="en-US" altLang="ja-JP" sz="1400" b="1" dirty="0">
                <a:solidFill>
                  <a:schemeClr val="bg1"/>
                </a:solidFill>
              </a:rPr>
              <a:t>(1999~)</a:t>
            </a:r>
            <a:endParaRPr kumimoji="0" lang="en-US" altLang="ja-JP" sz="1400" dirty="0">
              <a:solidFill>
                <a:schemeClr val="bg1"/>
              </a:solidFill>
            </a:endParaRPr>
          </a:p>
          <a:p>
            <a:pPr algn="ctr">
              <a:spcBef>
                <a:spcPct val="20000"/>
              </a:spcBef>
            </a:pPr>
            <a:r>
              <a:rPr kumimoji="0" lang="ja-JP" altLang="en-US" sz="1400" dirty="0">
                <a:solidFill>
                  <a:srgbClr val="FF0000"/>
                </a:solidFill>
              </a:rPr>
              <a:t>マルチテナント</a:t>
            </a:r>
            <a:r>
              <a:rPr kumimoji="0" lang="ja-JP" altLang="en-US" sz="1400" dirty="0">
                <a:solidFill>
                  <a:schemeClr val="bg1"/>
                </a:solidFill>
              </a:rPr>
              <a:t>対応アプリケーションを「サービス」として提供し、従量課金</a:t>
            </a:r>
          </a:p>
        </p:txBody>
      </p:sp>
      <p:sp>
        <p:nvSpPr>
          <p:cNvPr id="30" name="正方形/長方形 29"/>
          <p:cNvSpPr/>
          <p:nvPr/>
        </p:nvSpPr>
        <p:spPr bwMode="auto">
          <a:xfrm>
            <a:off x="4644008" y="4941436"/>
            <a:ext cx="2088232" cy="150378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err="1">
                <a:solidFill>
                  <a:schemeClr val="bg1"/>
                </a:solidFill>
              </a:rPr>
              <a:t>IaaS</a:t>
            </a:r>
            <a:endParaRPr kumimoji="0" lang="en-US" altLang="ja-JP" sz="2400" b="1" dirty="0">
              <a:solidFill>
                <a:schemeClr val="bg1"/>
              </a:solidFill>
            </a:endParaRPr>
          </a:p>
          <a:p>
            <a:pPr algn="ctr">
              <a:spcBef>
                <a:spcPct val="20000"/>
              </a:spcBef>
            </a:pPr>
            <a:r>
              <a:rPr kumimoji="0" lang="en-US" altLang="ja-JP" sz="1400" b="1" dirty="0">
                <a:solidFill>
                  <a:schemeClr val="bg1"/>
                </a:solidFill>
              </a:rPr>
              <a:t>(2006~)</a:t>
            </a:r>
          </a:p>
          <a:p>
            <a:pPr algn="ctr">
              <a:spcBef>
                <a:spcPct val="20000"/>
              </a:spcBef>
            </a:pPr>
            <a:r>
              <a:rPr kumimoji="0" lang="ja-JP" altLang="en-US" sz="1400" dirty="0">
                <a:solidFill>
                  <a:schemeClr val="bg1"/>
                </a:solidFill>
              </a:rPr>
              <a:t>リソースを「サービス」として提供し、従量課金</a:t>
            </a:r>
          </a:p>
        </p:txBody>
      </p:sp>
      <p:sp>
        <p:nvSpPr>
          <p:cNvPr id="31" name="正方形/長方形 30"/>
          <p:cNvSpPr/>
          <p:nvPr/>
        </p:nvSpPr>
        <p:spPr bwMode="auto">
          <a:xfrm>
            <a:off x="6884640" y="1773439"/>
            <a:ext cx="2088232" cy="150343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err="1">
                <a:solidFill>
                  <a:schemeClr val="bg1"/>
                </a:solidFill>
              </a:rPr>
              <a:t>SaaS</a:t>
            </a:r>
            <a:endParaRPr kumimoji="0" lang="en-US" altLang="ja-JP" sz="1600" dirty="0">
              <a:solidFill>
                <a:schemeClr val="bg1"/>
              </a:solidFill>
            </a:endParaRPr>
          </a:p>
        </p:txBody>
      </p:sp>
      <p:sp>
        <p:nvSpPr>
          <p:cNvPr id="32" name="正方形/長方形 31"/>
          <p:cNvSpPr/>
          <p:nvPr/>
        </p:nvSpPr>
        <p:spPr bwMode="auto">
          <a:xfrm>
            <a:off x="6884640" y="4941791"/>
            <a:ext cx="2088232" cy="150378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err="1">
                <a:solidFill>
                  <a:schemeClr val="bg1"/>
                </a:solidFill>
              </a:rPr>
              <a:t>IaaS</a:t>
            </a:r>
            <a:endParaRPr kumimoji="0" lang="en-US" altLang="ja-JP" sz="1600" b="1" dirty="0">
              <a:solidFill>
                <a:schemeClr val="bg1"/>
              </a:solidFill>
            </a:endParaRPr>
          </a:p>
        </p:txBody>
      </p:sp>
      <p:sp>
        <p:nvSpPr>
          <p:cNvPr id="33" name="正方形/長方形 32"/>
          <p:cNvSpPr/>
          <p:nvPr/>
        </p:nvSpPr>
        <p:spPr bwMode="auto">
          <a:xfrm>
            <a:off x="6884640" y="3366083"/>
            <a:ext cx="2088232" cy="150343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err="1">
                <a:solidFill>
                  <a:schemeClr val="bg1"/>
                </a:solidFill>
              </a:rPr>
              <a:t>PaaS</a:t>
            </a:r>
            <a:endParaRPr kumimoji="0" lang="en-US" altLang="ja-JP" sz="2400" b="1" dirty="0">
              <a:solidFill>
                <a:schemeClr val="bg1"/>
              </a:solidFill>
            </a:endParaRPr>
          </a:p>
          <a:p>
            <a:pPr algn="ctr">
              <a:spcBef>
                <a:spcPct val="20000"/>
              </a:spcBef>
            </a:pPr>
            <a:r>
              <a:rPr kumimoji="0" lang="en-US" altLang="ja-JP" sz="1400" b="1" dirty="0">
                <a:solidFill>
                  <a:schemeClr val="bg1"/>
                </a:solidFill>
              </a:rPr>
              <a:t>(2007~)</a:t>
            </a:r>
            <a:endParaRPr kumimoji="0" lang="en-US" altLang="ja-JP" sz="1400" dirty="0">
              <a:solidFill>
                <a:schemeClr val="bg1"/>
              </a:solidFill>
            </a:endParaRPr>
          </a:p>
        </p:txBody>
      </p:sp>
      <p:sp>
        <p:nvSpPr>
          <p:cNvPr id="3" name="右矢印 2"/>
          <p:cNvSpPr/>
          <p:nvPr/>
        </p:nvSpPr>
        <p:spPr>
          <a:xfrm>
            <a:off x="6640527" y="2211859"/>
            <a:ext cx="335825" cy="753763"/>
          </a:xfrm>
          <a:prstGeom prst="rightArrow">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p:cNvSpPr/>
          <p:nvPr/>
        </p:nvSpPr>
        <p:spPr>
          <a:xfrm>
            <a:off x="6640527" y="3740916"/>
            <a:ext cx="335825" cy="753763"/>
          </a:xfrm>
          <a:prstGeom prst="rightArrow">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右矢印 17"/>
          <p:cNvSpPr/>
          <p:nvPr/>
        </p:nvSpPr>
        <p:spPr>
          <a:xfrm>
            <a:off x="4399816" y="2944238"/>
            <a:ext cx="335825" cy="753763"/>
          </a:xfrm>
          <a:prstGeom prst="rightArrow">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右矢印 18"/>
          <p:cNvSpPr/>
          <p:nvPr/>
        </p:nvSpPr>
        <p:spPr>
          <a:xfrm>
            <a:off x="4399816" y="5316801"/>
            <a:ext cx="335825" cy="753763"/>
          </a:xfrm>
          <a:prstGeom prst="rightArrow">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21395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500"/>
                                        <p:tgtEl>
                                          <p:spTgt spid="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PaaS</a:t>
            </a:r>
            <a:r>
              <a:rPr kumimoji="1" lang="ja-JP" altLang="en-US" dirty="0"/>
              <a:t>の誕生</a:t>
            </a:r>
          </a:p>
        </p:txBody>
      </p:sp>
      <p:sp>
        <p:nvSpPr>
          <p:cNvPr id="19" name="正方形/長方形 18"/>
          <p:cNvSpPr/>
          <p:nvPr/>
        </p:nvSpPr>
        <p:spPr bwMode="auto">
          <a:xfrm>
            <a:off x="539552" y="1124744"/>
            <a:ext cx="4608513" cy="18002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b="0" i="0" u="none" strike="noStrike" cap="none" normalizeH="0" dirty="0">
                <a:ln>
                  <a:noFill/>
                </a:ln>
                <a:solidFill>
                  <a:schemeClr val="bg1"/>
                </a:solidFill>
                <a:effectLst/>
                <a:latin typeface="+mn-lt"/>
                <a:ea typeface="+mn-ea"/>
              </a:rPr>
              <a:t>Sales</a:t>
            </a:r>
            <a:r>
              <a:rPr kumimoji="0" lang="en-US" altLang="ja-JP" sz="3600" dirty="0">
                <a:solidFill>
                  <a:schemeClr val="bg1"/>
                </a:solidFill>
                <a:latin typeface="+mn-lt"/>
                <a:ea typeface="+mn-ea"/>
              </a:rPr>
              <a:t>force (1999)</a:t>
            </a:r>
            <a:endParaRPr kumimoji="0" lang="ja-JP" altLang="en-US" sz="3600" b="0" i="0" u="none" strike="noStrike" cap="none" normalizeH="0" dirty="0">
              <a:ln>
                <a:noFill/>
              </a:ln>
              <a:solidFill>
                <a:schemeClr val="bg1"/>
              </a:solidFill>
              <a:effectLst/>
              <a:latin typeface="+mn-lt"/>
              <a:ea typeface="+mn-ea"/>
            </a:endParaRPr>
          </a:p>
        </p:txBody>
      </p:sp>
      <p:sp>
        <p:nvSpPr>
          <p:cNvPr id="5" name="下矢印 4"/>
          <p:cNvSpPr/>
          <p:nvPr/>
        </p:nvSpPr>
        <p:spPr bwMode="auto">
          <a:xfrm>
            <a:off x="548795" y="3140968"/>
            <a:ext cx="4608513" cy="864096"/>
          </a:xfrm>
          <a:prstGeom prst="downArrow">
            <a:avLst/>
          </a:prstGeom>
          <a:solidFill>
            <a:srgbClr val="92D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mn-lt"/>
              <a:ea typeface="+mn-ea"/>
            </a:endParaRPr>
          </a:p>
        </p:txBody>
      </p:sp>
      <p:grpSp>
        <p:nvGrpSpPr>
          <p:cNvPr id="4" name="グループ化 3">
            <a:extLst>
              <a:ext uri="{FF2B5EF4-FFF2-40B4-BE49-F238E27FC236}">
                <a16:creationId xmlns:a16="http://schemas.microsoft.com/office/drawing/2014/main" id="{37982A61-8CD2-DF4F-BE3D-9E5D4C766672}"/>
              </a:ext>
            </a:extLst>
          </p:cNvPr>
          <p:cNvGrpSpPr/>
          <p:nvPr/>
        </p:nvGrpSpPr>
        <p:grpSpPr>
          <a:xfrm>
            <a:off x="539553" y="4196988"/>
            <a:ext cx="4617755" cy="2140723"/>
            <a:chOff x="539553" y="4196988"/>
            <a:chExt cx="4617755" cy="2140723"/>
          </a:xfrm>
        </p:grpSpPr>
        <p:cxnSp>
          <p:nvCxnSpPr>
            <p:cNvPr id="8" name="直線コネクタ 7"/>
            <p:cNvCxnSpPr/>
            <p:nvPr/>
          </p:nvCxnSpPr>
          <p:spPr bwMode="auto">
            <a:xfrm>
              <a:off x="539553" y="5539298"/>
              <a:ext cx="4617755" cy="0"/>
            </a:xfrm>
            <a:prstGeom prst="line">
              <a:avLst/>
            </a:prstGeom>
            <a:solidFill>
              <a:schemeClr val="bg1"/>
            </a:solidFill>
            <a:ln w="38100" cap="flat" cmpd="sng" algn="ctr">
              <a:solidFill>
                <a:srgbClr val="C00000"/>
              </a:solidFill>
              <a:prstDash val="solid"/>
              <a:round/>
              <a:headEnd type="none" w="med" len="med"/>
              <a:tailEnd type="none" w="med" len="med"/>
            </a:ln>
            <a:effectLst/>
          </p:spPr>
        </p:cxnSp>
        <p:sp>
          <p:nvSpPr>
            <p:cNvPr id="20" name="正方形/長方形 19"/>
            <p:cNvSpPr/>
            <p:nvPr/>
          </p:nvSpPr>
          <p:spPr bwMode="auto">
            <a:xfrm>
              <a:off x="539554" y="4196988"/>
              <a:ext cx="3032720" cy="126014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b="0" i="0" u="none" strike="noStrike" cap="none" normalizeH="0" dirty="0" err="1">
                  <a:ln>
                    <a:noFill/>
                  </a:ln>
                  <a:solidFill>
                    <a:schemeClr val="bg1"/>
                  </a:solidFill>
                  <a:effectLst/>
                  <a:latin typeface="+mn-lt"/>
                  <a:ea typeface="+mn-ea"/>
                </a:rPr>
                <a:t>Sales</a:t>
              </a:r>
              <a:r>
                <a:rPr kumimoji="0" lang="en-US" altLang="ja-JP" sz="3600" dirty="0" err="1">
                  <a:solidFill>
                    <a:schemeClr val="bg1"/>
                  </a:solidFill>
                  <a:latin typeface="+mn-lt"/>
                  <a:ea typeface="+mn-ea"/>
                </a:rPr>
                <a:t>force</a:t>
              </a:r>
              <a:endParaRPr kumimoji="0" lang="ja-JP" altLang="en-US" sz="3600" b="0" i="0" u="none" strike="noStrike" cap="none" normalizeH="0" dirty="0">
                <a:ln>
                  <a:noFill/>
                </a:ln>
                <a:solidFill>
                  <a:schemeClr val="bg1"/>
                </a:solidFill>
                <a:effectLst/>
                <a:latin typeface="+mn-lt"/>
                <a:ea typeface="+mn-ea"/>
              </a:endParaRPr>
            </a:p>
          </p:txBody>
        </p:sp>
        <p:sp>
          <p:nvSpPr>
            <p:cNvPr id="23" name="正方形/長方形 22"/>
            <p:cNvSpPr/>
            <p:nvPr/>
          </p:nvSpPr>
          <p:spPr bwMode="auto">
            <a:xfrm>
              <a:off x="539554" y="5609528"/>
              <a:ext cx="1440160" cy="72818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Database</a:t>
              </a:r>
              <a:endParaRPr kumimoji="0" lang="ja-JP" altLang="en-US" sz="1400" b="0" i="0" u="none" strike="noStrike" cap="none" normalizeH="0" dirty="0">
                <a:ln>
                  <a:noFill/>
                </a:ln>
                <a:solidFill>
                  <a:schemeClr val="bg1"/>
                </a:solidFill>
                <a:effectLst/>
                <a:latin typeface="+mn-lt"/>
                <a:ea typeface="+mn-ea"/>
              </a:endParaRPr>
            </a:p>
          </p:txBody>
        </p:sp>
        <p:sp>
          <p:nvSpPr>
            <p:cNvPr id="24" name="正方形/長方形 23"/>
            <p:cNvSpPr/>
            <p:nvPr/>
          </p:nvSpPr>
          <p:spPr bwMode="auto">
            <a:xfrm>
              <a:off x="2132114" y="5609247"/>
              <a:ext cx="1440160" cy="72818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Workflow</a:t>
              </a:r>
              <a:endParaRPr kumimoji="0" lang="ja-JP" altLang="en-US" sz="1400" b="0" i="0" u="none" strike="noStrike" cap="none" normalizeH="0" dirty="0">
                <a:ln>
                  <a:noFill/>
                </a:ln>
                <a:solidFill>
                  <a:schemeClr val="bg1"/>
                </a:solidFill>
                <a:effectLst/>
                <a:latin typeface="+mn-lt"/>
                <a:ea typeface="+mn-ea"/>
              </a:endParaRPr>
            </a:p>
          </p:txBody>
        </p:sp>
        <p:sp>
          <p:nvSpPr>
            <p:cNvPr id="25" name="正方形/長方形 24"/>
            <p:cNvSpPr/>
            <p:nvPr/>
          </p:nvSpPr>
          <p:spPr bwMode="auto">
            <a:xfrm>
              <a:off x="3707905" y="5609528"/>
              <a:ext cx="1440160" cy="72818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Other</a:t>
              </a:r>
              <a:endParaRPr kumimoji="0" lang="ja-JP" altLang="en-US" sz="1400" b="0" i="0" u="none" strike="noStrike" cap="none" normalizeH="0" dirty="0">
                <a:ln>
                  <a:noFill/>
                </a:ln>
                <a:solidFill>
                  <a:schemeClr val="bg1"/>
                </a:solidFill>
                <a:effectLst/>
                <a:latin typeface="+mn-lt"/>
                <a:ea typeface="+mn-ea"/>
              </a:endParaRPr>
            </a:p>
          </p:txBody>
        </p:sp>
      </p:grpSp>
      <p:sp>
        <p:nvSpPr>
          <p:cNvPr id="26" name="正方形/長方形 25"/>
          <p:cNvSpPr/>
          <p:nvPr/>
        </p:nvSpPr>
        <p:spPr bwMode="auto">
          <a:xfrm>
            <a:off x="3707905" y="4198267"/>
            <a:ext cx="650931" cy="126222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User</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mn-lt"/>
                <a:ea typeface="+mn-ea"/>
              </a:rPr>
              <a:t>App</a:t>
            </a:r>
            <a:endParaRPr kumimoji="0" lang="ja-JP" altLang="en-US" sz="1400" b="0" i="0" u="none" strike="noStrike" cap="none" normalizeH="0" dirty="0">
              <a:ln>
                <a:noFill/>
              </a:ln>
              <a:solidFill>
                <a:schemeClr val="bg1"/>
              </a:solidFill>
              <a:effectLst/>
              <a:latin typeface="+mn-lt"/>
              <a:ea typeface="+mn-ea"/>
            </a:endParaRPr>
          </a:p>
        </p:txBody>
      </p:sp>
      <p:sp>
        <p:nvSpPr>
          <p:cNvPr id="27" name="正方形/長方形 26"/>
          <p:cNvSpPr/>
          <p:nvPr/>
        </p:nvSpPr>
        <p:spPr bwMode="auto">
          <a:xfrm>
            <a:off x="4497134" y="4194908"/>
            <a:ext cx="650931" cy="126222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User</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mn-lt"/>
                <a:ea typeface="+mn-ea"/>
              </a:rPr>
              <a:t>App</a:t>
            </a:r>
            <a:endParaRPr kumimoji="0" lang="ja-JP" altLang="en-US" sz="1400" b="0" i="0" u="none" strike="noStrike" cap="none" normalizeH="0" dirty="0">
              <a:ln>
                <a:noFill/>
              </a:ln>
              <a:solidFill>
                <a:schemeClr val="bg1"/>
              </a:solidFill>
              <a:effectLst/>
              <a:latin typeface="+mn-lt"/>
              <a:ea typeface="+mn-ea"/>
            </a:endParaRPr>
          </a:p>
        </p:txBody>
      </p:sp>
      <p:sp>
        <p:nvSpPr>
          <p:cNvPr id="28" name="正方形/長方形 27"/>
          <p:cNvSpPr/>
          <p:nvPr/>
        </p:nvSpPr>
        <p:spPr bwMode="auto">
          <a:xfrm>
            <a:off x="5580112" y="1124744"/>
            <a:ext cx="3161532" cy="180020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1600" dirty="0" err="1">
                <a:solidFill>
                  <a:schemeClr val="bg1"/>
                </a:solidFill>
              </a:rPr>
              <a:t>Salesforce</a:t>
            </a:r>
            <a:r>
              <a:rPr lang="ja-JP" altLang="en-US" sz="1600" dirty="0">
                <a:solidFill>
                  <a:schemeClr val="bg1"/>
                </a:solidFill>
              </a:rPr>
              <a:t>の顧客から、</a:t>
            </a:r>
            <a:r>
              <a:rPr lang="en-US" altLang="ja-JP" sz="1600" dirty="0" err="1">
                <a:solidFill>
                  <a:schemeClr val="bg1"/>
                </a:solidFill>
              </a:rPr>
              <a:t>Salesforce</a:t>
            </a:r>
            <a:r>
              <a:rPr lang="ja-JP" altLang="en-US" sz="1600" dirty="0">
                <a:solidFill>
                  <a:schemeClr val="bg1"/>
                </a:solidFill>
              </a:rPr>
              <a:t>が持っているデータベース、ワークフローなどの機能を使って</a:t>
            </a:r>
            <a:r>
              <a:rPr lang="en-US" altLang="ja-JP" sz="1600" dirty="0">
                <a:solidFill>
                  <a:schemeClr val="bg1"/>
                </a:solidFill>
              </a:rPr>
              <a:t>CRM</a:t>
            </a:r>
            <a:r>
              <a:rPr lang="ja-JP" altLang="en-US" sz="1600" dirty="0">
                <a:solidFill>
                  <a:schemeClr val="bg1"/>
                </a:solidFill>
              </a:rPr>
              <a:t>以外のアプリを作成したいという要望が高まった</a:t>
            </a:r>
          </a:p>
        </p:txBody>
      </p:sp>
      <p:sp>
        <p:nvSpPr>
          <p:cNvPr id="29" name="正方形/長方形 28"/>
          <p:cNvSpPr/>
          <p:nvPr/>
        </p:nvSpPr>
        <p:spPr bwMode="auto">
          <a:xfrm>
            <a:off x="5580112" y="4198266"/>
            <a:ext cx="3161532" cy="2139163"/>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1600" dirty="0">
                <a:solidFill>
                  <a:schemeClr val="bg1"/>
                </a:solidFill>
              </a:rPr>
              <a:t>API</a:t>
            </a:r>
            <a:r>
              <a:rPr lang="ja-JP" altLang="en-US" sz="1600" dirty="0">
                <a:solidFill>
                  <a:schemeClr val="bg1"/>
                </a:solidFill>
              </a:rPr>
              <a:t>を整備して公開 </a:t>
            </a:r>
            <a:r>
              <a:rPr lang="en-US" altLang="ja-JP" sz="1600" dirty="0">
                <a:solidFill>
                  <a:schemeClr val="bg1"/>
                </a:solidFill>
              </a:rPr>
              <a:t>(2007.7)</a:t>
            </a:r>
          </a:p>
          <a:p>
            <a:endParaRPr lang="en-US" altLang="ja-JP" sz="1600" dirty="0">
              <a:solidFill>
                <a:schemeClr val="bg1"/>
              </a:solidFill>
            </a:endParaRPr>
          </a:p>
          <a:p>
            <a:r>
              <a:rPr lang="ja-JP" altLang="en-US" sz="1600" dirty="0">
                <a:solidFill>
                  <a:schemeClr val="bg1"/>
                </a:solidFill>
              </a:rPr>
              <a:t>→ </a:t>
            </a:r>
            <a:r>
              <a:rPr lang="en-US" altLang="ja-JP" sz="1600" dirty="0">
                <a:solidFill>
                  <a:schemeClr val="bg1"/>
                </a:solidFill>
              </a:rPr>
              <a:t>Force.com (2007)</a:t>
            </a:r>
          </a:p>
          <a:p>
            <a:r>
              <a:rPr lang="ja-JP" altLang="en-US" sz="1600" dirty="0">
                <a:solidFill>
                  <a:schemeClr val="bg1"/>
                </a:solidFill>
              </a:rPr>
              <a:t>→ </a:t>
            </a:r>
            <a:r>
              <a:rPr lang="en-US" altLang="ja-JP" sz="1600" dirty="0">
                <a:solidFill>
                  <a:schemeClr val="bg1"/>
                </a:solidFill>
              </a:rPr>
              <a:t>database.com (2010)</a:t>
            </a:r>
          </a:p>
          <a:p>
            <a:r>
              <a:rPr lang="ja-JP" altLang="en-US" sz="1600" dirty="0">
                <a:solidFill>
                  <a:schemeClr val="bg1"/>
                </a:solidFill>
              </a:rPr>
              <a:t>　　マルチテナント</a:t>
            </a:r>
            <a:r>
              <a:rPr lang="en-US" altLang="ja-JP" sz="1600" dirty="0">
                <a:solidFill>
                  <a:schemeClr val="bg1"/>
                </a:solidFill>
              </a:rPr>
              <a:t>DB</a:t>
            </a:r>
            <a:endParaRPr lang="ja-JP" altLang="en-US" sz="1600" dirty="0">
              <a:solidFill>
                <a:schemeClr val="bg1"/>
              </a:solidFill>
            </a:endParaRPr>
          </a:p>
        </p:txBody>
      </p:sp>
    </p:spTree>
    <p:extLst>
      <p:ext uri="{BB962C8B-B14F-4D97-AF65-F5344CB8AC3E}">
        <p14:creationId xmlns:p14="http://schemas.microsoft.com/office/powerpoint/2010/main" val="248359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P spid="26"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Force.com</a:t>
            </a:r>
            <a:r>
              <a:rPr kumimoji="1" lang="ja-JP" altLang="en-US" dirty="0"/>
              <a:t>のターゲットマーケット</a:t>
            </a:r>
          </a:p>
        </p:txBody>
      </p:sp>
      <p:sp>
        <p:nvSpPr>
          <p:cNvPr id="3" name="正方形/長方形 2"/>
          <p:cNvSpPr/>
          <p:nvPr/>
        </p:nvSpPr>
        <p:spPr bwMode="auto">
          <a:xfrm>
            <a:off x="467544" y="1556792"/>
            <a:ext cx="4648572" cy="326402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mn-lt"/>
              <a:ea typeface="+mn-ea"/>
            </a:endParaRPr>
          </a:p>
        </p:txBody>
      </p:sp>
      <p:sp>
        <p:nvSpPr>
          <p:cNvPr id="19" name="テキスト ボックス 18"/>
          <p:cNvSpPr txBox="1"/>
          <p:nvPr/>
        </p:nvSpPr>
        <p:spPr>
          <a:xfrm>
            <a:off x="611560" y="2112238"/>
            <a:ext cx="646395" cy="1892826"/>
          </a:xfrm>
          <a:prstGeom prst="rect">
            <a:avLst/>
          </a:prstGeom>
          <a:noFill/>
        </p:spPr>
        <p:txBody>
          <a:bodyPr wrap="none" rtlCol="0">
            <a:spAutoFit/>
          </a:bodyPr>
          <a:lstStyle/>
          <a:p>
            <a:pPr algn="r"/>
            <a:r>
              <a:rPr kumimoji="1" lang="ja-JP" altLang="en-US" sz="900" dirty="0">
                <a:solidFill>
                  <a:schemeClr val="bg1"/>
                </a:solidFill>
                <a:latin typeface="+mn-lt"/>
                <a:ea typeface="+mn-ea"/>
              </a:rPr>
              <a:t>消費者</a:t>
            </a:r>
            <a:endParaRPr kumimoji="1"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r>
              <a:rPr kumimoji="1" lang="ja-JP" altLang="en-US" sz="900" dirty="0">
                <a:solidFill>
                  <a:schemeClr val="bg1"/>
                </a:solidFill>
                <a:latin typeface="+mn-lt"/>
                <a:ea typeface="+mn-ea"/>
              </a:rPr>
              <a:t>全社</a:t>
            </a:r>
            <a:endParaRPr kumimoji="1"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r>
              <a:rPr kumimoji="1" lang="ja-JP" altLang="en-US" sz="900" dirty="0">
                <a:solidFill>
                  <a:schemeClr val="bg1"/>
                </a:solidFill>
                <a:latin typeface="+mn-lt"/>
                <a:ea typeface="+mn-ea"/>
              </a:rPr>
              <a:t>部門</a:t>
            </a:r>
            <a:endParaRPr kumimoji="1"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r>
              <a:rPr lang="ja-JP" altLang="en-US" sz="900" dirty="0">
                <a:solidFill>
                  <a:schemeClr val="bg1"/>
                </a:solidFill>
                <a:latin typeface="+mn-lt"/>
                <a:ea typeface="+mn-ea"/>
              </a:rPr>
              <a:t>グループ</a:t>
            </a:r>
            <a:endParaRPr kumimoji="1" lang="ja-JP" altLang="en-US" sz="900" dirty="0">
              <a:solidFill>
                <a:schemeClr val="bg1"/>
              </a:solidFill>
              <a:latin typeface="+mn-lt"/>
              <a:ea typeface="+mn-ea"/>
            </a:endParaRPr>
          </a:p>
        </p:txBody>
      </p:sp>
      <p:grpSp>
        <p:nvGrpSpPr>
          <p:cNvPr id="20" name="グループ化 19"/>
          <p:cNvGrpSpPr/>
          <p:nvPr/>
        </p:nvGrpSpPr>
        <p:grpSpPr>
          <a:xfrm>
            <a:off x="1331640" y="1916832"/>
            <a:ext cx="3456384" cy="2304256"/>
            <a:chOff x="5004048" y="1700808"/>
            <a:chExt cx="3456384" cy="2304256"/>
          </a:xfrm>
        </p:grpSpPr>
        <p:cxnSp>
          <p:nvCxnSpPr>
            <p:cNvPr id="6" name="直線コネクタ 5"/>
            <p:cNvCxnSpPr/>
            <p:nvPr/>
          </p:nvCxnSpPr>
          <p:spPr bwMode="auto">
            <a:xfrm>
              <a:off x="5004048" y="4005064"/>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0" name="直線コネクタ 9"/>
            <p:cNvCxnSpPr/>
            <p:nvPr/>
          </p:nvCxnSpPr>
          <p:spPr bwMode="auto">
            <a:xfrm flipV="1">
              <a:off x="5004048"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2" name="直線コネクタ 11"/>
            <p:cNvCxnSpPr/>
            <p:nvPr/>
          </p:nvCxnSpPr>
          <p:spPr bwMode="auto">
            <a:xfrm>
              <a:off x="5004048" y="3429000"/>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3" name="直線コネクタ 12"/>
            <p:cNvCxnSpPr/>
            <p:nvPr/>
          </p:nvCxnSpPr>
          <p:spPr bwMode="auto">
            <a:xfrm>
              <a:off x="5004048" y="2276872"/>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4" name="直線コネクタ 13"/>
            <p:cNvCxnSpPr/>
            <p:nvPr/>
          </p:nvCxnSpPr>
          <p:spPr bwMode="auto">
            <a:xfrm>
              <a:off x="5004048" y="1700808"/>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5" name="直線コネクタ 14"/>
            <p:cNvCxnSpPr/>
            <p:nvPr/>
          </p:nvCxnSpPr>
          <p:spPr bwMode="auto">
            <a:xfrm flipV="1">
              <a:off x="5868144"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6" name="直線コネクタ 15"/>
            <p:cNvCxnSpPr/>
            <p:nvPr/>
          </p:nvCxnSpPr>
          <p:spPr bwMode="auto">
            <a:xfrm flipV="1">
              <a:off x="6732240"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7" name="直線コネクタ 16"/>
            <p:cNvCxnSpPr/>
            <p:nvPr/>
          </p:nvCxnSpPr>
          <p:spPr bwMode="auto">
            <a:xfrm flipV="1">
              <a:off x="7596336"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8" name="直線コネクタ 17"/>
            <p:cNvCxnSpPr/>
            <p:nvPr/>
          </p:nvCxnSpPr>
          <p:spPr bwMode="auto">
            <a:xfrm flipV="1">
              <a:off x="8460432"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21" name="直線コネクタ 20"/>
            <p:cNvCxnSpPr/>
            <p:nvPr/>
          </p:nvCxnSpPr>
          <p:spPr bwMode="auto">
            <a:xfrm>
              <a:off x="5004048" y="2852936"/>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grpSp>
      <p:sp>
        <p:nvSpPr>
          <p:cNvPr id="23" name="テキスト ボックス 22"/>
          <p:cNvSpPr txBox="1"/>
          <p:nvPr/>
        </p:nvSpPr>
        <p:spPr>
          <a:xfrm>
            <a:off x="1405040" y="4293096"/>
            <a:ext cx="3512500" cy="230832"/>
          </a:xfrm>
          <a:prstGeom prst="rect">
            <a:avLst/>
          </a:prstGeom>
          <a:noFill/>
        </p:spPr>
        <p:txBody>
          <a:bodyPr wrap="none" rtlCol="0">
            <a:spAutoFit/>
          </a:bodyPr>
          <a:lstStyle/>
          <a:p>
            <a:r>
              <a:rPr kumimoji="1" lang="ja-JP" altLang="en-US" sz="900" dirty="0">
                <a:solidFill>
                  <a:schemeClr val="bg1"/>
                </a:solidFill>
                <a:latin typeface="+mn-lt"/>
                <a:ea typeface="+mn-ea"/>
              </a:rPr>
              <a:t>コンテンツ　　　データ　　　　 プロセス</a:t>
            </a:r>
            <a:r>
              <a:rPr lang="ja-JP" altLang="en-US" sz="900" dirty="0">
                <a:solidFill>
                  <a:schemeClr val="bg1"/>
                </a:solidFill>
                <a:latin typeface="+mn-lt"/>
                <a:ea typeface="+mn-ea"/>
              </a:rPr>
              <a:t>　  トランザクション</a:t>
            </a:r>
            <a:endParaRPr kumimoji="1" lang="en-US" altLang="ja-JP" sz="900" dirty="0">
              <a:solidFill>
                <a:schemeClr val="bg1"/>
              </a:solidFill>
              <a:latin typeface="+mn-lt"/>
              <a:ea typeface="+mn-ea"/>
            </a:endParaRPr>
          </a:p>
        </p:txBody>
      </p:sp>
      <p:sp>
        <p:nvSpPr>
          <p:cNvPr id="24" name="テキスト ボックス 23"/>
          <p:cNvSpPr txBox="1"/>
          <p:nvPr/>
        </p:nvSpPr>
        <p:spPr>
          <a:xfrm>
            <a:off x="2275002" y="4509120"/>
            <a:ext cx="1569660" cy="230832"/>
          </a:xfrm>
          <a:prstGeom prst="rect">
            <a:avLst/>
          </a:prstGeom>
          <a:noFill/>
        </p:spPr>
        <p:txBody>
          <a:bodyPr wrap="none" rtlCol="0">
            <a:spAutoFit/>
          </a:bodyPr>
          <a:lstStyle/>
          <a:p>
            <a:r>
              <a:rPr kumimoji="1" lang="ja-JP" altLang="en-US" sz="900" dirty="0">
                <a:solidFill>
                  <a:schemeClr val="bg1"/>
                </a:solidFill>
                <a:latin typeface="+mn-lt"/>
                <a:ea typeface="+mn-ea"/>
              </a:rPr>
              <a:t>アプリケーションのタイプ</a:t>
            </a:r>
            <a:endParaRPr kumimoji="1" lang="en-US" altLang="ja-JP" sz="900" dirty="0">
              <a:solidFill>
                <a:schemeClr val="bg1"/>
              </a:solidFill>
              <a:latin typeface="+mn-lt"/>
              <a:ea typeface="+mn-ea"/>
            </a:endParaRPr>
          </a:p>
        </p:txBody>
      </p:sp>
      <p:sp>
        <p:nvSpPr>
          <p:cNvPr id="25" name="テキスト ボックス 24"/>
          <p:cNvSpPr txBox="1"/>
          <p:nvPr/>
        </p:nvSpPr>
        <p:spPr>
          <a:xfrm rot="16200000">
            <a:off x="159369" y="2953544"/>
            <a:ext cx="1107996" cy="230832"/>
          </a:xfrm>
          <a:prstGeom prst="rect">
            <a:avLst/>
          </a:prstGeom>
          <a:noFill/>
        </p:spPr>
        <p:txBody>
          <a:bodyPr wrap="none" rtlCol="0">
            <a:spAutoFit/>
          </a:bodyPr>
          <a:lstStyle/>
          <a:p>
            <a:r>
              <a:rPr kumimoji="1" lang="ja-JP" altLang="en-US" sz="900" dirty="0">
                <a:solidFill>
                  <a:schemeClr val="bg1"/>
                </a:solidFill>
                <a:latin typeface="+mn-lt"/>
                <a:ea typeface="+mn-ea"/>
              </a:rPr>
              <a:t>ユーザーのタイプ</a:t>
            </a:r>
            <a:endParaRPr kumimoji="1" lang="en-US" altLang="ja-JP" sz="900" dirty="0">
              <a:solidFill>
                <a:schemeClr val="bg1"/>
              </a:solidFill>
              <a:latin typeface="+mn-lt"/>
              <a:ea typeface="+mn-ea"/>
            </a:endParaRPr>
          </a:p>
        </p:txBody>
      </p:sp>
      <p:sp>
        <p:nvSpPr>
          <p:cNvPr id="22" name="正方形/長方形 21"/>
          <p:cNvSpPr/>
          <p:nvPr/>
        </p:nvSpPr>
        <p:spPr bwMode="auto">
          <a:xfrm>
            <a:off x="1907704" y="2420888"/>
            <a:ext cx="2290647" cy="1512168"/>
          </a:xfrm>
          <a:prstGeom prst="rect">
            <a:avLst/>
          </a:prstGeom>
          <a:solidFill>
            <a:schemeClr val="accent2">
              <a:alpha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mn-lt"/>
              <a:ea typeface="+mn-ea"/>
            </a:endParaRPr>
          </a:p>
        </p:txBody>
      </p:sp>
      <p:sp>
        <p:nvSpPr>
          <p:cNvPr id="26" name="正方形/長方形 25"/>
          <p:cNvSpPr/>
          <p:nvPr/>
        </p:nvSpPr>
        <p:spPr bwMode="auto">
          <a:xfrm>
            <a:off x="467544" y="4941168"/>
            <a:ext cx="4648571" cy="661871"/>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Excel </a:t>
            </a:r>
            <a:r>
              <a:rPr kumimoji="0" lang="ja-JP" altLang="en-US" sz="2400" b="0" i="0" u="none" strike="noStrike" cap="none" normalizeH="0" dirty="0">
                <a:ln>
                  <a:noFill/>
                </a:ln>
                <a:solidFill>
                  <a:schemeClr val="bg1"/>
                </a:solidFill>
                <a:effectLst/>
                <a:latin typeface="+mn-lt"/>
                <a:ea typeface="+mn-ea"/>
              </a:rPr>
              <a:t>以上、全社システム以下</a:t>
            </a:r>
          </a:p>
        </p:txBody>
      </p:sp>
      <p:sp>
        <p:nvSpPr>
          <p:cNvPr id="27" name="正方形/長方形 26"/>
          <p:cNvSpPr/>
          <p:nvPr/>
        </p:nvSpPr>
        <p:spPr bwMode="auto">
          <a:xfrm>
            <a:off x="5292080" y="1556792"/>
            <a:ext cx="3384376" cy="1165927"/>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600" dirty="0">
                <a:solidFill>
                  <a:schemeClr val="bg1"/>
                </a:solidFill>
              </a:rPr>
              <a:t>全社規模の基幹システムであればコストをかけてシステムを開発できる</a:t>
            </a:r>
          </a:p>
        </p:txBody>
      </p:sp>
      <p:sp>
        <p:nvSpPr>
          <p:cNvPr id="29" name="正方形/長方形 28"/>
          <p:cNvSpPr/>
          <p:nvPr/>
        </p:nvSpPr>
        <p:spPr bwMode="auto">
          <a:xfrm>
            <a:off x="5292080" y="2794727"/>
            <a:ext cx="3384376" cy="280831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1600" dirty="0">
                <a:solidFill>
                  <a:schemeClr val="bg1"/>
                </a:solidFill>
              </a:rPr>
              <a:t>部門レベルでは、コストをかけられない一方で変化の速度が速いため、改修が頻繁に起こるため、</a:t>
            </a:r>
            <a:r>
              <a:rPr lang="en-US" altLang="ja-JP" sz="1600" dirty="0">
                <a:solidFill>
                  <a:schemeClr val="bg1"/>
                </a:solidFill>
              </a:rPr>
              <a:t>IT</a:t>
            </a:r>
            <a:r>
              <a:rPr lang="ja-JP" altLang="en-US" sz="1600" dirty="0">
                <a:solidFill>
                  <a:schemeClr val="bg1"/>
                </a:solidFill>
              </a:rPr>
              <a:t>部門も</a:t>
            </a:r>
            <a:r>
              <a:rPr lang="en-US" altLang="ja-JP" sz="1600" dirty="0" err="1">
                <a:solidFill>
                  <a:schemeClr val="bg1"/>
                </a:solidFill>
              </a:rPr>
              <a:t>SIer</a:t>
            </a:r>
            <a:r>
              <a:rPr lang="ja-JP" altLang="en-US" sz="1600" dirty="0">
                <a:solidFill>
                  <a:schemeClr val="bg1"/>
                </a:solidFill>
              </a:rPr>
              <a:t>も対応しにくい。</a:t>
            </a:r>
            <a:endParaRPr lang="en-US" altLang="ja-JP" sz="1600" dirty="0">
              <a:solidFill>
                <a:schemeClr val="bg1"/>
              </a:solidFill>
            </a:endParaRPr>
          </a:p>
          <a:p>
            <a:r>
              <a:rPr lang="ja-JP" altLang="en-US" sz="1600" dirty="0">
                <a:solidFill>
                  <a:schemeClr val="bg1"/>
                </a:solidFill>
              </a:rPr>
              <a:t>このためユーザーが自分で作る必要があるが、一から作るのは大変なため、何からのツールが必要。</a:t>
            </a:r>
            <a:endParaRPr lang="en-US" altLang="ja-JP" sz="1600" dirty="0">
              <a:solidFill>
                <a:schemeClr val="bg1"/>
              </a:solidFill>
            </a:endParaRPr>
          </a:p>
          <a:p>
            <a:endParaRPr lang="en-US" altLang="ja-JP" sz="1600" dirty="0">
              <a:solidFill>
                <a:schemeClr val="bg1"/>
              </a:solidFill>
            </a:endParaRPr>
          </a:p>
          <a:p>
            <a:r>
              <a:rPr lang="ja-JP" altLang="en-US" sz="1600" dirty="0">
                <a:solidFill>
                  <a:schemeClr val="bg1"/>
                </a:solidFill>
              </a:rPr>
              <a:t>→ </a:t>
            </a:r>
            <a:r>
              <a:rPr lang="en-US" altLang="ja-JP" sz="1600" dirty="0">
                <a:solidFill>
                  <a:schemeClr val="bg1"/>
                </a:solidFill>
              </a:rPr>
              <a:t>Notes</a:t>
            </a:r>
            <a:r>
              <a:rPr lang="ja-JP" altLang="en-US" sz="1600" dirty="0">
                <a:solidFill>
                  <a:schemeClr val="bg1"/>
                </a:solidFill>
              </a:rPr>
              <a:t>のマクロ</a:t>
            </a:r>
            <a:endParaRPr lang="en-US" altLang="ja-JP" sz="1600" dirty="0">
              <a:solidFill>
                <a:schemeClr val="bg1"/>
              </a:solidFill>
            </a:endParaRPr>
          </a:p>
          <a:p>
            <a:r>
              <a:rPr lang="ja-JP" altLang="en-US" sz="1600" dirty="0">
                <a:solidFill>
                  <a:schemeClr val="bg1"/>
                </a:solidFill>
              </a:rPr>
              <a:t>→ </a:t>
            </a:r>
            <a:r>
              <a:rPr lang="en-US" altLang="ja-JP" sz="1600" dirty="0">
                <a:solidFill>
                  <a:schemeClr val="bg1"/>
                </a:solidFill>
              </a:rPr>
              <a:t>Excel/Access</a:t>
            </a:r>
          </a:p>
        </p:txBody>
      </p:sp>
    </p:spTree>
    <p:extLst>
      <p:ext uri="{BB962C8B-B14F-4D97-AF65-F5344CB8AC3E}">
        <p14:creationId xmlns:p14="http://schemas.microsoft.com/office/powerpoint/2010/main" val="161760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7"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XaaS</a:t>
            </a:r>
            <a:r>
              <a:rPr lang="ja-JP" altLang="en-US" dirty="0"/>
              <a:t>の多様化</a:t>
            </a:r>
            <a:endParaRPr kumimoji="1" lang="ja-JP" altLang="en-US" dirty="0"/>
          </a:p>
        </p:txBody>
      </p:sp>
      <p:sp>
        <p:nvSpPr>
          <p:cNvPr id="3" name="正方形/長方形 2"/>
          <p:cNvSpPr/>
          <p:nvPr/>
        </p:nvSpPr>
        <p:spPr bwMode="auto">
          <a:xfrm>
            <a:off x="323527" y="1268760"/>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a:latin typeface="+mn-lt"/>
                <a:ea typeface="+mn-ea"/>
              </a:rPr>
              <a:t>アプリケーション</a:t>
            </a:r>
            <a:endParaRPr kumimoji="0" lang="en-US" altLang="ja-JP" sz="1400" dirty="0">
              <a:latin typeface="+mn-lt"/>
              <a:ea typeface="+mn-ea"/>
            </a:endParaRPr>
          </a:p>
        </p:txBody>
      </p:sp>
      <p:sp>
        <p:nvSpPr>
          <p:cNvPr id="4" name="正方形/長方形 3"/>
          <p:cNvSpPr/>
          <p:nvPr/>
        </p:nvSpPr>
        <p:spPr bwMode="auto">
          <a:xfrm>
            <a:off x="323527" y="2264462"/>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a:latin typeface="+mn-lt"/>
                <a:ea typeface="+mn-ea"/>
              </a:rPr>
              <a:t>ミドルウェア</a:t>
            </a:r>
            <a:endParaRPr kumimoji="0" lang="en-US" altLang="ja-JP" sz="1400" dirty="0">
              <a:latin typeface="+mn-lt"/>
              <a:ea typeface="+mn-ea"/>
            </a:endParaRPr>
          </a:p>
        </p:txBody>
      </p:sp>
      <p:sp>
        <p:nvSpPr>
          <p:cNvPr id="5" name="正方形/長方形 4"/>
          <p:cNvSpPr/>
          <p:nvPr/>
        </p:nvSpPr>
        <p:spPr bwMode="auto">
          <a:xfrm>
            <a:off x="323527" y="3280958"/>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1400" dirty="0">
                <a:latin typeface="+mn-lt"/>
                <a:ea typeface="+mn-ea"/>
              </a:rPr>
              <a:t>OS</a:t>
            </a:r>
          </a:p>
        </p:txBody>
      </p:sp>
      <p:sp>
        <p:nvSpPr>
          <p:cNvPr id="6" name="正方形/長方形 5"/>
          <p:cNvSpPr/>
          <p:nvPr/>
        </p:nvSpPr>
        <p:spPr bwMode="auto">
          <a:xfrm>
            <a:off x="323527" y="4293096"/>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a:latin typeface="+mn-lt"/>
                <a:ea typeface="+mn-ea"/>
              </a:rPr>
              <a:t>ハードウェア</a:t>
            </a:r>
            <a:endParaRPr kumimoji="0" lang="en-US" altLang="ja-JP" sz="1400" dirty="0">
              <a:latin typeface="+mn-lt"/>
              <a:ea typeface="+mn-ea"/>
            </a:endParaRPr>
          </a:p>
        </p:txBody>
      </p:sp>
      <p:sp>
        <p:nvSpPr>
          <p:cNvPr id="7" name="正方形/長方形 6"/>
          <p:cNvSpPr/>
          <p:nvPr/>
        </p:nvSpPr>
        <p:spPr bwMode="auto">
          <a:xfrm rot="16200000">
            <a:off x="752614" y="2888939"/>
            <a:ext cx="3672409" cy="720079"/>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400" dirty="0" err="1">
                <a:solidFill>
                  <a:schemeClr val="bg1"/>
                </a:solidFill>
                <a:latin typeface="+mn-lt"/>
                <a:ea typeface="+mn-ea"/>
              </a:rPr>
              <a:t>SaaS</a:t>
            </a:r>
            <a:endParaRPr kumimoji="0" lang="en-US" altLang="ja-JP" sz="4400" dirty="0">
              <a:solidFill>
                <a:schemeClr val="bg1"/>
              </a:solidFill>
              <a:latin typeface="+mn-lt"/>
              <a:ea typeface="+mn-ea"/>
            </a:endParaRPr>
          </a:p>
        </p:txBody>
      </p:sp>
      <p:sp>
        <p:nvSpPr>
          <p:cNvPr id="9" name="正方形/長方形 8"/>
          <p:cNvSpPr/>
          <p:nvPr/>
        </p:nvSpPr>
        <p:spPr bwMode="auto">
          <a:xfrm rot="16200000">
            <a:off x="4608011" y="3032956"/>
            <a:ext cx="3384376" cy="72007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400" dirty="0" err="1">
                <a:solidFill>
                  <a:schemeClr val="bg1"/>
                </a:solidFill>
                <a:latin typeface="+mn-lt"/>
                <a:ea typeface="+mn-ea"/>
              </a:rPr>
              <a:t>XaaS</a:t>
            </a:r>
            <a:endParaRPr kumimoji="0" lang="en-US" altLang="ja-JP" sz="4400" dirty="0">
              <a:solidFill>
                <a:schemeClr val="bg1"/>
              </a:solidFill>
              <a:latin typeface="+mn-lt"/>
              <a:ea typeface="+mn-ea"/>
            </a:endParaRPr>
          </a:p>
        </p:txBody>
      </p:sp>
      <p:sp>
        <p:nvSpPr>
          <p:cNvPr id="10" name="正方形/長方形 9"/>
          <p:cNvSpPr/>
          <p:nvPr/>
        </p:nvSpPr>
        <p:spPr bwMode="auto">
          <a:xfrm rot="16200000">
            <a:off x="2159733" y="3392996"/>
            <a:ext cx="2664296" cy="72007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dirty="0">
                <a:solidFill>
                  <a:schemeClr val="bg1"/>
                </a:solidFill>
                <a:latin typeface="+mn-lt"/>
                <a:ea typeface="+mn-ea"/>
              </a:rPr>
              <a:t>Force.com</a:t>
            </a:r>
          </a:p>
        </p:txBody>
      </p:sp>
      <p:sp>
        <p:nvSpPr>
          <p:cNvPr id="11" name="正方形/長方形 10"/>
          <p:cNvSpPr/>
          <p:nvPr/>
        </p:nvSpPr>
        <p:spPr bwMode="auto">
          <a:xfrm>
            <a:off x="306832" y="5301208"/>
            <a:ext cx="8649187" cy="936104"/>
          </a:xfrm>
          <a:prstGeom prst="rect">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latin typeface="+mn-lt"/>
                <a:ea typeface="+mn-ea"/>
              </a:rPr>
              <a:t>様々な</a:t>
            </a:r>
            <a:r>
              <a:rPr kumimoji="0" lang="en-US" altLang="ja-JP" sz="2400" dirty="0" err="1">
                <a:solidFill>
                  <a:schemeClr val="bg1"/>
                </a:solidFill>
                <a:latin typeface="+mn-lt"/>
                <a:ea typeface="+mn-ea"/>
              </a:rPr>
              <a:t>XaaS</a:t>
            </a:r>
            <a:r>
              <a:rPr kumimoji="0" lang="ja-JP" altLang="en-US" sz="2400" dirty="0">
                <a:solidFill>
                  <a:schemeClr val="bg1"/>
                </a:solidFill>
                <a:latin typeface="+mn-lt"/>
                <a:ea typeface="+mn-ea"/>
              </a:rPr>
              <a:t>が考案され、従来の分類に収まらなくなった</a:t>
            </a:r>
            <a:endParaRPr kumimoji="0" lang="en-US" altLang="ja-JP" sz="2400" dirty="0">
              <a:solidFill>
                <a:schemeClr val="bg1"/>
              </a:solidFill>
              <a:latin typeface="+mn-lt"/>
              <a:ea typeface="+mn-ea"/>
            </a:endParaRPr>
          </a:p>
        </p:txBody>
      </p:sp>
      <p:sp>
        <p:nvSpPr>
          <p:cNvPr id="21" name="正方形/長方形 20"/>
          <p:cNvSpPr/>
          <p:nvPr/>
        </p:nvSpPr>
        <p:spPr bwMode="auto">
          <a:xfrm rot="16200000">
            <a:off x="2807803" y="3104964"/>
            <a:ext cx="3240360" cy="72007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dirty="0">
                <a:solidFill>
                  <a:schemeClr val="bg1"/>
                </a:solidFill>
                <a:latin typeface="+mn-lt"/>
                <a:ea typeface="+mn-ea"/>
              </a:rPr>
              <a:t>BaaS/</a:t>
            </a:r>
            <a:r>
              <a:rPr kumimoji="0" lang="en-US" altLang="ja-JP" sz="3600" dirty="0" err="1">
                <a:solidFill>
                  <a:schemeClr val="bg1"/>
                </a:solidFill>
                <a:latin typeface="+mn-lt"/>
                <a:ea typeface="+mn-ea"/>
              </a:rPr>
              <a:t>mBaaS</a:t>
            </a:r>
            <a:endParaRPr kumimoji="0" lang="en-US" altLang="ja-JP" sz="3600" dirty="0">
              <a:solidFill>
                <a:schemeClr val="bg1"/>
              </a:solidFill>
              <a:latin typeface="+mn-lt"/>
              <a:ea typeface="+mn-ea"/>
            </a:endParaRPr>
          </a:p>
        </p:txBody>
      </p:sp>
      <p:sp>
        <p:nvSpPr>
          <p:cNvPr id="16" name="正方形/長方形 15">
            <a:extLst>
              <a:ext uri="{FF2B5EF4-FFF2-40B4-BE49-F238E27FC236}">
                <a16:creationId xmlns:a16="http://schemas.microsoft.com/office/drawing/2014/main" id="{187D53B8-AF6C-420D-AA89-1F8556E3C977}"/>
              </a:ext>
            </a:extLst>
          </p:cNvPr>
          <p:cNvSpPr/>
          <p:nvPr/>
        </p:nvSpPr>
        <p:spPr bwMode="auto">
          <a:xfrm rot="16200000">
            <a:off x="7308309" y="3861048"/>
            <a:ext cx="1728192" cy="720079"/>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400" dirty="0" err="1">
                <a:solidFill>
                  <a:schemeClr val="bg1"/>
                </a:solidFill>
                <a:latin typeface="+mn-lt"/>
                <a:ea typeface="+mn-ea"/>
              </a:rPr>
              <a:t>IaaS</a:t>
            </a:r>
            <a:endParaRPr kumimoji="0" lang="en-US" altLang="ja-JP" sz="4400" dirty="0">
              <a:solidFill>
                <a:schemeClr val="bg1"/>
              </a:solidFill>
              <a:latin typeface="+mn-lt"/>
              <a:ea typeface="+mn-ea"/>
            </a:endParaRPr>
          </a:p>
        </p:txBody>
      </p:sp>
      <p:sp>
        <p:nvSpPr>
          <p:cNvPr id="18" name="正方形/長方形 17">
            <a:extLst>
              <a:ext uri="{FF2B5EF4-FFF2-40B4-BE49-F238E27FC236}">
                <a16:creationId xmlns:a16="http://schemas.microsoft.com/office/drawing/2014/main" id="{B7204E72-A333-4468-97BA-188F3F10153D}"/>
              </a:ext>
            </a:extLst>
          </p:cNvPr>
          <p:cNvSpPr/>
          <p:nvPr/>
        </p:nvSpPr>
        <p:spPr bwMode="auto">
          <a:xfrm rot="16200000">
            <a:off x="4106701" y="3465004"/>
            <a:ext cx="2520280" cy="72007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400" dirty="0" err="1">
                <a:solidFill>
                  <a:schemeClr val="bg1"/>
                </a:solidFill>
                <a:latin typeface="+mn-lt"/>
                <a:ea typeface="+mn-ea"/>
              </a:rPr>
              <a:t>XaaS</a:t>
            </a:r>
            <a:endParaRPr kumimoji="0" lang="en-US" altLang="ja-JP" sz="4400" dirty="0">
              <a:solidFill>
                <a:schemeClr val="bg1"/>
              </a:solidFill>
              <a:latin typeface="+mn-lt"/>
              <a:ea typeface="+mn-ea"/>
            </a:endParaRPr>
          </a:p>
        </p:txBody>
      </p:sp>
      <p:sp>
        <p:nvSpPr>
          <p:cNvPr id="19" name="正方形/長方形 18">
            <a:extLst>
              <a:ext uri="{FF2B5EF4-FFF2-40B4-BE49-F238E27FC236}">
                <a16:creationId xmlns:a16="http://schemas.microsoft.com/office/drawing/2014/main" id="{DAABA52C-8FC3-4AB5-B99B-AE6DB5EBA776}"/>
              </a:ext>
            </a:extLst>
          </p:cNvPr>
          <p:cNvSpPr/>
          <p:nvPr/>
        </p:nvSpPr>
        <p:spPr bwMode="auto">
          <a:xfrm rot="16200000">
            <a:off x="6156513" y="3648096"/>
            <a:ext cx="2154092" cy="72007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400" dirty="0" err="1">
                <a:solidFill>
                  <a:schemeClr val="bg1"/>
                </a:solidFill>
                <a:latin typeface="+mn-lt"/>
                <a:ea typeface="+mn-ea"/>
              </a:rPr>
              <a:t>XaaS</a:t>
            </a:r>
            <a:endParaRPr kumimoji="0" lang="en-US" altLang="ja-JP" sz="4400" dirty="0">
              <a:solidFill>
                <a:schemeClr val="bg1"/>
              </a:solidFill>
              <a:latin typeface="+mn-lt"/>
              <a:ea typeface="+mn-ea"/>
            </a:endParaRPr>
          </a:p>
        </p:txBody>
      </p:sp>
    </p:spTree>
    <p:extLst>
      <p:ext uri="{BB962C8B-B14F-4D97-AF65-F5344CB8AC3E}">
        <p14:creationId xmlns:p14="http://schemas.microsoft.com/office/powerpoint/2010/main" val="2772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Horizontal)">
                                      <p:cBhvr>
                                        <p:cTn id="12" dur="500"/>
                                        <p:tgtEl>
                                          <p:spTgt spid="9"/>
                                        </p:tgtEl>
                                      </p:cBhvr>
                                    </p:animEffect>
                                  </p:childTnLst>
                                </p:cTn>
                              </p:par>
                              <p:par>
                                <p:cTn id="13" presetID="16" presetClass="entr" presetSubtype="4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Horizontal)">
                                      <p:cBhvr>
                                        <p:cTn id="15" dur="500"/>
                                        <p:tgtEl>
                                          <p:spTgt spid="10"/>
                                        </p:tgtEl>
                                      </p:cBhvr>
                                    </p:animEffect>
                                  </p:childTnLst>
                                </p:cTn>
                              </p:par>
                              <p:par>
                                <p:cTn id="16" presetID="16" presetClass="entr" presetSubtype="42"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outHorizontal)">
                                      <p:cBhvr>
                                        <p:cTn id="18" dur="500"/>
                                        <p:tgtEl>
                                          <p:spTgt spid="21"/>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outHorizontal)">
                                      <p:cBhvr>
                                        <p:cTn id="21" dur="500"/>
                                        <p:tgtEl>
                                          <p:spTgt spid="18"/>
                                        </p:tgtEl>
                                      </p:cBhvr>
                                    </p:animEffect>
                                  </p:childTnLst>
                                </p:cTn>
                              </p:par>
                              <p:par>
                                <p:cTn id="22" presetID="16" presetClass="entr" presetSubtype="42"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outHorizont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21" grpId="0" animBg="1"/>
      <p:bldP spid="16" grpId="0" animBg="1"/>
      <p:bldP spid="18" grpId="0" animBg="1"/>
      <p:bldP spid="19"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3285</TotalTime>
  <Words>1276</Words>
  <Application>Microsoft Office PowerPoint</Application>
  <PresentationFormat>画面に合わせる (4:3)</PresentationFormat>
  <Paragraphs>285</Paragraphs>
  <Slides>22</Slides>
  <Notes>11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22</vt:i4>
      </vt:variant>
    </vt:vector>
  </HeadingPairs>
  <TitlesOfParts>
    <vt:vector size="32" baseType="lpstr">
      <vt:lpstr>HGP創英角ｺﾞｼｯｸUB</vt:lpstr>
      <vt:lpstr>HG丸ｺﾞｼｯｸM-PRO</vt:lpstr>
      <vt:lpstr>HG丸ｺﾞｼｯｸM-PRO</vt:lpstr>
      <vt:lpstr>ＭＳ Ｐゴシック</vt:lpstr>
      <vt:lpstr>Meiryo</vt:lpstr>
      <vt:lpstr>Arial</vt:lpstr>
      <vt:lpstr>Arial Black</vt:lpstr>
      <vt:lpstr>Calibri</vt:lpstr>
      <vt:lpstr>Century Gothic</vt:lpstr>
      <vt:lpstr>NC標準テンプレート</vt:lpstr>
      <vt:lpstr>PowerPoint プレゼンテーション</vt:lpstr>
      <vt:lpstr>Serverlessconf Tokyo 2018 (2018.9.28-30)</vt:lpstr>
      <vt:lpstr>PaaSとサーバーレスの違いとは?</vt:lpstr>
      <vt:lpstr>PowerPoint プレゼンテーション</vt:lpstr>
      <vt:lpstr>クラウドの定義／サービス・モデル (Service Model)</vt:lpstr>
      <vt:lpstr>ASPからSaaSへ、ホスティングからIaaSへ</vt:lpstr>
      <vt:lpstr>PaaSの誕生</vt:lpstr>
      <vt:lpstr>Force.comのターゲットマーケット</vt:lpstr>
      <vt:lpstr>XaaSの多様化</vt:lpstr>
      <vt:lpstr>マッシュアップ開発の部品としてのWebサービス</vt:lpstr>
      <vt:lpstr>簡単なマッシュアップの例</vt:lpstr>
      <vt:lpstr>サーバーレスとサーバーレスアーキテクチャ</vt:lpstr>
      <vt:lpstr>PowerPoint プレゼンテーション</vt:lpstr>
      <vt:lpstr>PaaS/マッシュアップの課題</vt:lpstr>
      <vt:lpstr>オンプレミスからIaaS、サーバーレスへ</vt:lpstr>
      <vt:lpstr>業務アプリもサーバーレスに?</vt:lpstr>
      <vt:lpstr>現在のサーバーレスの課題</vt:lpstr>
      <vt:lpstr>サーバーレスの進化</vt:lpstr>
      <vt:lpstr>PowerPoint プレゼンテーション</vt:lpstr>
      <vt:lpstr>アプリ開発基盤としての Lotus Notes</vt:lpstr>
      <vt:lpstr>SOA (Service Oriented Architecture)の考え方</vt:lpstr>
      <vt:lpstr>Webサービスを組み合わせてシステムを構築</vt:lpstr>
    </vt:vector>
  </TitlesOfParts>
  <Company>NetCommerce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大越 章司</cp:lastModifiedBy>
  <cp:revision>352</cp:revision>
  <dcterms:created xsi:type="dcterms:W3CDTF">2014-04-30T01:58:06Z</dcterms:created>
  <dcterms:modified xsi:type="dcterms:W3CDTF">2018-10-24T09:06:45Z</dcterms:modified>
</cp:coreProperties>
</file>