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62"/>
  </p:notesMasterIdLst>
  <p:sldIdLst>
    <p:sldId id="256" r:id="rId4"/>
    <p:sldId id="266" r:id="rId5"/>
    <p:sldId id="307" r:id="rId6"/>
    <p:sldId id="306" r:id="rId7"/>
    <p:sldId id="835" r:id="rId8"/>
    <p:sldId id="425" r:id="rId9"/>
    <p:sldId id="295" r:id="rId10"/>
    <p:sldId id="423" r:id="rId11"/>
    <p:sldId id="420" r:id="rId12"/>
    <p:sldId id="421" r:id="rId13"/>
    <p:sldId id="422" r:id="rId14"/>
    <p:sldId id="415" r:id="rId15"/>
    <p:sldId id="259" r:id="rId16"/>
    <p:sldId id="338" r:id="rId17"/>
    <p:sldId id="273" r:id="rId18"/>
    <p:sldId id="802" r:id="rId19"/>
    <p:sldId id="337" r:id="rId20"/>
    <p:sldId id="263" r:id="rId21"/>
    <p:sldId id="305" r:id="rId22"/>
    <p:sldId id="316" r:id="rId23"/>
    <p:sldId id="317" r:id="rId24"/>
    <p:sldId id="281" r:id="rId25"/>
    <p:sldId id="262" r:id="rId26"/>
    <p:sldId id="284" r:id="rId27"/>
    <p:sldId id="285" r:id="rId28"/>
    <p:sldId id="287" r:id="rId29"/>
    <p:sldId id="286" r:id="rId30"/>
    <p:sldId id="288" r:id="rId31"/>
    <p:sldId id="283" r:id="rId32"/>
    <p:sldId id="352" r:id="rId33"/>
    <p:sldId id="838" r:id="rId34"/>
    <p:sldId id="268" r:id="rId35"/>
    <p:sldId id="292" r:id="rId36"/>
    <p:sldId id="387" r:id="rId37"/>
    <p:sldId id="297" r:id="rId38"/>
    <p:sldId id="319" r:id="rId39"/>
    <p:sldId id="800" r:id="rId40"/>
    <p:sldId id="293" r:id="rId41"/>
    <p:sldId id="393" r:id="rId42"/>
    <p:sldId id="394" r:id="rId43"/>
    <p:sldId id="271" r:id="rId44"/>
    <p:sldId id="839" r:id="rId45"/>
    <p:sldId id="321" r:id="rId46"/>
    <p:sldId id="277" r:id="rId47"/>
    <p:sldId id="790" r:id="rId48"/>
    <p:sldId id="791" r:id="rId49"/>
    <p:sldId id="407" r:id="rId50"/>
    <p:sldId id="360" r:id="rId51"/>
    <p:sldId id="361" r:id="rId52"/>
    <p:sldId id="840" r:id="rId53"/>
    <p:sldId id="841" r:id="rId54"/>
    <p:sldId id="320" r:id="rId55"/>
    <p:sldId id="275" r:id="rId56"/>
    <p:sldId id="426" r:id="rId57"/>
    <p:sldId id="427" r:id="rId58"/>
    <p:sldId id="279" r:id="rId59"/>
    <p:sldId id="280" r:id="rId60"/>
    <p:sldId id="350" r:id="rId6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38" autoAdjust="0"/>
    <p:restoredTop sz="94660"/>
  </p:normalViewPr>
  <p:slideViewPr>
    <p:cSldViewPr snapToGrid="0">
      <p:cViewPr varScale="1">
        <p:scale>
          <a:sx n="41" d="100"/>
          <a:sy n="41" d="100"/>
        </p:scale>
        <p:origin x="48"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0FF72-2898-4D30-ADE4-4A371F72BFFA}"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25B2DA1F-4700-4E6A-AFF3-5B480F538B78}">
      <dgm:prSet phldrT="[テキスト]"/>
      <dgm:spPr/>
      <dgm:t>
        <a:bodyPr/>
        <a:lstStyle/>
        <a:p>
          <a:r>
            <a:rPr kumimoji="1" lang="en-US" altLang="ja-JP" dirty="0">
              <a:solidFill>
                <a:schemeClr val="tx1"/>
              </a:solidFill>
            </a:rPr>
            <a:t>A</a:t>
          </a:r>
          <a:endParaRPr kumimoji="1" lang="ja-JP" altLang="en-US" dirty="0">
            <a:solidFill>
              <a:schemeClr val="tx1"/>
            </a:solidFill>
          </a:endParaRPr>
        </a:p>
      </dgm:t>
    </dgm:pt>
    <dgm:pt modelId="{897D14E5-7650-4AF6-8D27-10989C4524C1}" type="parTrans" cxnId="{6061F9E3-D700-4C49-93A1-762EA1AB0B97}">
      <dgm:prSet/>
      <dgm:spPr/>
      <dgm:t>
        <a:bodyPr/>
        <a:lstStyle/>
        <a:p>
          <a:endParaRPr kumimoji="1" lang="ja-JP" altLang="en-US"/>
        </a:p>
      </dgm:t>
    </dgm:pt>
    <dgm:pt modelId="{B985D2BC-DAB0-47B6-97B7-B77FEEFE4D62}" type="sibTrans" cxnId="{6061F9E3-D700-4C49-93A1-762EA1AB0B97}">
      <dgm:prSet/>
      <dgm:spPr/>
      <dgm:t>
        <a:bodyPr/>
        <a:lstStyle/>
        <a:p>
          <a:endParaRPr kumimoji="1" lang="ja-JP" altLang="en-US"/>
        </a:p>
      </dgm:t>
    </dgm:pt>
    <dgm:pt modelId="{A5DD5E5D-CED7-4ADE-817E-2221A95150D7}">
      <dgm:prSet phldrT="[テキスト]"/>
      <dgm:spPr/>
      <dgm:t>
        <a:bodyPr/>
        <a:lstStyle/>
        <a:p>
          <a:r>
            <a:rPr kumimoji="1" lang="ja-JP" altLang="en-US" dirty="0"/>
            <a:t>価値</a:t>
          </a:r>
          <a:r>
            <a:rPr kumimoji="1" lang="en-US" altLang="ja-JP" dirty="0"/>
            <a:t>A</a:t>
          </a:r>
          <a:endParaRPr kumimoji="1" lang="ja-JP" altLang="en-US" dirty="0"/>
        </a:p>
      </dgm:t>
    </dgm:pt>
    <dgm:pt modelId="{F8ED321E-84FB-4D08-AF19-C71A58A6B87D}" type="parTrans" cxnId="{53B982FD-9805-4555-9ABA-13CE36DA6803}">
      <dgm:prSet/>
      <dgm:spPr/>
      <dgm:t>
        <a:bodyPr/>
        <a:lstStyle/>
        <a:p>
          <a:endParaRPr kumimoji="1" lang="ja-JP" altLang="en-US"/>
        </a:p>
      </dgm:t>
    </dgm:pt>
    <dgm:pt modelId="{0BBD81EF-C3E2-4B1B-BEF3-F6DBFA2EE7E6}" type="sibTrans" cxnId="{53B982FD-9805-4555-9ABA-13CE36DA6803}">
      <dgm:prSet/>
      <dgm:spPr/>
      <dgm:t>
        <a:bodyPr/>
        <a:lstStyle/>
        <a:p>
          <a:endParaRPr kumimoji="1" lang="ja-JP" altLang="en-US"/>
        </a:p>
      </dgm:t>
    </dgm:pt>
    <dgm:pt modelId="{49A85A3A-3B11-451D-81E4-81740C989D9A}">
      <dgm:prSet phldrT="[テキスト]"/>
      <dgm:spPr/>
      <dgm:t>
        <a:bodyPr/>
        <a:lstStyle/>
        <a:p>
          <a:r>
            <a:rPr kumimoji="1" lang="en-US" altLang="ja-JP" dirty="0">
              <a:solidFill>
                <a:schemeClr val="tx1"/>
              </a:solidFill>
            </a:rPr>
            <a:t>B</a:t>
          </a:r>
          <a:endParaRPr kumimoji="1" lang="ja-JP" altLang="en-US" dirty="0">
            <a:solidFill>
              <a:schemeClr val="tx1"/>
            </a:solidFill>
          </a:endParaRPr>
        </a:p>
      </dgm:t>
    </dgm:pt>
    <dgm:pt modelId="{013B21B9-DBB4-434F-B0C6-093D31447944}" type="parTrans" cxnId="{38CDC20C-2EA8-49F8-A601-38F0298526B0}">
      <dgm:prSet/>
      <dgm:spPr/>
      <dgm:t>
        <a:bodyPr/>
        <a:lstStyle/>
        <a:p>
          <a:endParaRPr kumimoji="1" lang="ja-JP" altLang="en-US"/>
        </a:p>
      </dgm:t>
    </dgm:pt>
    <dgm:pt modelId="{63722ED6-24D2-4E37-8ACD-961E62E2B599}" type="sibTrans" cxnId="{38CDC20C-2EA8-49F8-A601-38F0298526B0}">
      <dgm:prSet/>
      <dgm:spPr/>
      <dgm:t>
        <a:bodyPr/>
        <a:lstStyle/>
        <a:p>
          <a:endParaRPr kumimoji="1" lang="ja-JP" altLang="en-US"/>
        </a:p>
      </dgm:t>
    </dgm:pt>
    <dgm:pt modelId="{D88729C6-DDDB-4031-BEA3-D66500D424F3}">
      <dgm:prSet phldrT="[テキスト]"/>
      <dgm:spPr/>
      <dgm:t>
        <a:bodyPr/>
        <a:lstStyle/>
        <a:p>
          <a:r>
            <a:rPr kumimoji="1" lang="ja-JP" altLang="en-US" dirty="0"/>
            <a:t>価値</a:t>
          </a:r>
          <a:r>
            <a:rPr kumimoji="1" lang="en-US" altLang="ja-JP" dirty="0"/>
            <a:t>B</a:t>
          </a:r>
          <a:endParaRPr kumimoji="1" lang="ja-JP" altLang="en-US" dirty="0"/>
        </a:p>
      </dgm:t>
    </dgm:pt>
    <dgm:pt modelId="{01C52771-AD83-4766-B345-308F7188F0A9}" type="parTrans" cxnId="{AA0A0592-C988-4526-A228-C2F62E1E48AE}">
      <dgm:prSet/>
      <dgm:spPr/>
      <dgm:t>
        <a:bodyPr/>
        <a:lstStyle/>
        <a:p>
          <a:endParaRPr kumimoji="1" lang="ja-JP" altLang="en-US"/>
        </a:p>
      </dgm:t>
    </dgm:pt>
    <dgm:pt modelId="{60D4787A-48AD-436E-94FF-FA5FB3C6F0F8}" type="sibTrans" cxnId="{AA0A0592-C988-4526-A228-C2F62E1E48AE}">
      <dgm:prSet/>
      <dgm:spPr/>
      <dgm:t>
        <a:bodyPr/>
        <a:lstStyle/>
        <a:p>
          <a:endParaRPr kumimoji="1" lang="ja-JP" altLang="en-US"/>
        </a:p>
      </dgm:t>
    </dgm:pt>
    <dgm:pt modelId="{E83FFB67-0875-492D-9F96-B9324809A61C}">
      <dgm:prSet phldrT="[テキスト]"/>
      <dgm:spPr/>
      <dgm:t>
        <a:bodyPr/>
        <a:lstStyle/>
        <a:p>
          <a:r>
            <a:rPr kumimoji="1" lang="en-US" altLang="ja-JP" dirty="0">
              <a:solidFill>
                <a:schemeClr val="tx1"/>
              </a:solidFill>
            </a:rPr>
            <a:t>C</a:t>
          </a:r>
          <a:endParaRPr kumimoji="1" lang="ja-JP" altLang="en-US" dirty="0">
            <a:solidFill>
              <a:schemeClr val="tx1"/>
            </a:solidFill>
          </a:endParaRPr>
        </a:p>
      </dgm:t>
    </dgm:pt>
    <dgm:pt modelId="{C47C509C-FA48-43BF-9D8B-005A9CEF5C2B}" type="parTrans" cxnId="{3313183C-925F-4659-B885-4D44DC61F360}">
      <dgm:prSet/>
      <dgm:spPr/>
      <dgm:t>
        <a:bodyPr/>
        <a:lstStyle/>
        <a:p>
          <a:endParaRPr kumimoji="1" lang="ja-JP" altLang="en-US"/>
        </a:p>
      </dgm:t>
    </dgm:pt>
    <dgm:pt modelId="{1D0AA5DC-EB60-4334-9D41-BB542C6B5970}" type="sibTrans" cxnId="{3313183C-925F-4659-B885-4D44DC61F360}">
      <dgm:prSet/>
      <dgm:spPr/>
      <dgm:t>
        <a:bodyPr/>
        <a:lstStyle/>
        <a:p>
          <a:endParaRPr kumimoji="1" lang="ja-JP" altLang="en-US"/>
        </a:p>
      </dgm:t>
    </dgm:pt>
    <dgm:pt modelId="{BBF46FF6-0C66-4443-A923-2B5D023BCA5D}">
      <dgm:prSet phldrT="[テキスト]"/>
      <dgm:spPr/>
      <dgm:t>
        <a:bodyPr/>
        <a:lstStyle/>
        <a:p>
          <a:r>
            <a:rPr kumimoji="1" lang="ja-JP" altLang="en-US" dirty="0"/>
            <a:t>価値</a:t>
          </a:r>
          <a:r>
            <a:rPr kumimoji="1" lang="en-US" altLang="ja-JP" dirty="0"/>
            <a:t>C</a:t>
          </a:r>
          <a:endParaRPr kumimoji="1" lang="ja-JP" altLang="en-US" dirty="0"/>
        </a:p>
      </dgm:t>
    </dgm:pt>
    <dgm:pt modelId="{BBD03613-C32B-4734-9547-D42E8D6D1F77}" type="parTrans" cxnId="{CFB681F7-3BD3-4AB5-95A8-C6A874C55626}">
      <dgm:prSet/>
      <dgm:spPr/>
      <dgm:t>
        <a:bodyPr/>
        <a:lstStyle/>
        <a:p>
          <a:endParaRPr kumimoji="1" lang="ja-JP" altLang="en-US"/>
        </a:p>
      </dgm:t>
    </dgm:pt>
    <dgm:pt modelId="{748DA251-95B8-4577-BDEF-A93236B876D9}" type="sibTrans" cxnId="{CFB681F7-3BD3-4AB5-95A8-C6A874C55626}">
      <dgm:prSet/>
      <dgm:spPr/>
      <dgm:t>
        <a:bodyPr/>
        <a:lstStyle/>
        <a:p>
          <a:endParaRPr kumimoji="1" lang="ja-JP" altLang="en-US"/>
        </a:p>
      </dgm:t>
    </dgm:pt>
    <dgm:pt modelId="{B219ECA8-A2CD-4A46-A2B6-00390B6FDE2E}" type="pres">
      <dgm:prSet presAssocID="{47C0FF72-2898-4D30-ADE4-4A371F72BFFA}" presName="linearFlow" presStyleCnt="0">
        <dgm:presLayoutVars>
          <dgm:dir/>
          <dgm:animLvl val="lvl"/>
          <dgm:resizeHandles val="exact"/>
        </dgm:presLayoutVars>
      </dgm:prSet>
      <dgm:spPr/>
    </dgm:pt>
    <dgm:pt modelId="{18C7032E-F62D-42B4-ADA2-5986463457D8}" type="pres">
      <dgm:prSet presAssocID="{25B2DA1F-4700-4E6A-AFF3-5B480F538B78}" presName="composite" presStyleCnt="0"/>
      <dgm:spPr/>
    </dgm:pt>
    <dgm:pt modelId="{BD7F05F1-F97B-49CE-9EC6-815CA1C7E7AB}" type="pres">
      <dgm:prSet presAssocID="{25B2DA1F-4700-4E6A-AFF3-5B480F538B78}" presName="parTx" presStyleLbl="node1" presStyleIdx="0" presStyleCnt="3">
        <dgm:presLayoutVars>
          <dgm:chMax val="0"/>
          <dgm:chPref val="0"/>
          <dgm:bulletEnabled val="1"/>
        </dgm:presLayoutVars>
      </dgm:prSet>
      <dgm:spPr/>
    </dgm:pt>
    <dgm:pt modelId="{A26A3F35-5A63-43E2-82F1-484A8AFA56A3}" type="pres">
      <dgm:prSet presAssocID="{25B2DA1F-4700-4E6A-AFF3-5B480F538B78}" presName="parSh" presStyleLbl="node1" presStyleIdx="0" presStyleCnt="3"/>
      <dgm:spPr/>
    </dgm:pt>
    <dgm:pt modelId="{B960D9AF-040A-4660-9BF3-286C533B7E80}" type="pres">
      <dgm:prSet presAssocID="{25B2DA1F-4700-4E6A-AFF3-5B480F538B78}" presName="desTx" presStyleLbl="fgAcc1" presStyleIdx="0" presStyleCnt="3">
        <dgm:presLayoutVars>
          <dgm:bulletEnabled val="1"/>
        </dgm:presLayoutVars>
      </dgm:prSet>
      <dgm:spPr/>
    </dgm:pt>
    <dgm:pt modelId="{8C56BF39-109A-484C-A3F3-705F4060DFF6}" type="pres">
      <dgm:prSet presAssocID="{B985D2BC-DAB0-47B6-97B7-B77FEEFE4D62}" presName="sibTrans" presStyleLbl="sibTrans2D1" presStyleIdx="0" presStyleCnt="2"/>
      <dgm:spPr/>
    </dgm:pt>
    <dgm:pt modelId="{D01F313C-C503-48F1-9703-D6A7FD48EE69}" type="pres">
      <dgm:prSet presAssocID="{B985D2BC-DAB0-47B6-97B7-B77FEEFE4D62}" presName="connTx" presStyleLbl="sibTrans2D1" presStyleIdx="0" presStyleCnt="2"/>
      <dgm:spPr/>
    </dgm:pt>
    <dgm:pt modelId="{3B3AD66E-EC88-44DB-9DDE-C8481FB338CC}" type="pres">
      <dgm:prSet presAssocID="{49A85A3A-3B11-451D-81E4-81740C989D9A}" presName="composite" presStyleCnt="0"/>
      <dgm:spPr/>
    </dgm:pt>
    <dgm:pt modelId="{C8AD542A-CF14-401D-B401-10BEBF477F2C}" type="pres">
      <dgm:prSet presAssocID="{49A85A3A-3B11-451D-81E4-81740C989D9A}" presName="parTx" presStyleLbl="node1" presStyleIdx="0" presStyleCnt="3">
        <dgm:presLayoutVars>
          <dgm:chMax val="0"/>
          <dgm:chPref val="0"/>
          <dgm:bulletEnabled val="1"/>
        </dgm:presLayoutVars>
      </dgm:prSet>
      <dgm:spPr/>
    </dgm:pt>
    <dgm:pt modelId="{EF6DC9EA-5A22-44CD-9A78-7EF1C2A87ABE}" type="pres">
      <dgm:prSet presAssocID="{49A85A3A-3B11-451D-81E4-81740C989D9A}" presName="parSh" presStyleLbl="node1" presStyleIdx="1" presStyleCnt="3"/>
      <dgm:spPr/>
    </dgm:pt>
    <dgm:pt modelId="{E83A921C-3437-477F-8EE4-22A3314A094C}" type="pres">
      <dgm:prSet presAssocID="{49A85A3A-3B11-451D-81E4-81740C989D9A}" presName="desTx" presStyleLbl="fgAcc1" presStyleIdx="1" presStyleCnt="3">
        <dgm:presLayoutVars>
          <dgm:bulletEnabled val="1"/>
        </dgm:presLayoutVars>
      </dgm:prSet>
      <dgm:spPr/>
    </dgm:pt>
    <dgm:pt modelId="{4FAB468A-CC9E-4BAC-B1D3-884826A6F35B}" type="pres">
      <dgm:prSet presAssocID="{63722ED6-24D2-4E37-8ACD-961E62E2B599}" presName="sibTrans" presStyleLbl="sibTrans2D1" presStyleIdx="1" presStyleCnt="2"/>
      <dgm:spPr/>
    </dgm:pt>
    <dgm:pt modelId="{59709FF5-8406-4AC4-828D-881AE01E63C7}" type="pres">
      <dgm:prSet presAssocID="{63722ED6-24D2-4E37-8ACD-961E62E2B599}" presName="connTx" presStyleLbl="sibTrans2D1" presStyleIdx="1" presStyleCnt="2"/>
      <dgm:spPr/>
    </dgm:pt>
    <dgm:pt modelId="{50668667-4081-4AF6-A284-CF66B7E535F6}" type="pres">
      <dgm:prSet presAssocID="{E83FFB67-0875-492D-9F96-B9324809A61C}" presName="composite" presStyleCnt="0"/>
      <dgm:spPr/>
    </dgm:pt>
    <dgm:pt modelId="{7CCEBED6-7980-4587-A46E-B6E9619DFE30}" type="pres">
      <dgm:prSet presAssocID="{E83FFB67-0875-492D-9F96-B9324809A61C}" presName="parTx" presStyleLbl="node1" presStyleIdx="1" presStyleCnt="3">
        <dgm:presLayoutVars>
          <dgm:chMax val="0"/>
          <dgm:chPref val="0"/>
          <dgm:bulletEnabled val="1"/>
        </dgm:presLayoutVars>
      </dgm:prSet>
      <dgm:spPr/>
    </dgm:pt>
    <dgm:pt modelId="{63DBCB75-81DF-4990-BE84-92FD13B5AC48}" type="pres">
      <dgm:prSet presAssocID="{E83FFB67-0875-492D-9F96-B9324809A61C}" presName="parSh" presStyleLbl="node1" presStyleIdx="2" presStyleCnt="3"/>
      <dgm:spPr/>
    </dgm:pt>
    <dgm:pt modelId="{7BC9140D-CE91-4E64-9018-DBE749D51735}" type="pres">
      <dgm:prSet presAssocID="{E83FFB67-0875-492D-9F96-B9324809A61C}" presName="desTx" presStyleLbl="fgAcc1" presStyleIdx="2" presStyleCnt="3">
        <dgm:presLayoutVars>
          <dgm:bulletEnabled val="1"/>
        </dgm:presLayoutVars>
      </dgm:prSet>
      <dgm:spPr/>
    </dgm:pt>
  </dgm:ptLst>
  <dgm:cxnLst>
    <dgm:cxn modelId="{38CDC20C-2EA8-49F8-A601-38F0298526B0}" srcId="{47C0FF72-2898-4D30-ADE4-4A371F72BFFA}" destId="{49A85A3A-3B11-451D-81E4-81740C989D9A}" srcOrd="1" destOrd="0" parTransId="{013B21B9-DBB4-434F-B0C6-093D31447944}" sibTransId="{63722ED6-24D2-4E37-8ACD-961E62E2B599}"/>
    <dgm:cxn modelId="{436E3915-03CF-4415-B34F-89030CA1DA55}" type="presOf" srcId="{25B2DA1F-4700-4E6A-AFF3-5B480F538B78}" destId="{BD7F05F1-F97B-49CE-9EC6-815CA1C7E7AB}" srcOrd="0" destOrd="0" presId="urn:microsoft.com/office/officeart/2005/8/layout/process3"/>
    <dgm:cxn modelId="{BFA85E19-45FE-4F71-806B-14ACD57C2C48}" type="presOf" srcId="{49A85A3A-3B11-451D-81E4-81740C989D9A}" destId="{C8AD542A-CF14-401D-B401-10BEBF477F2C}" srcOrd="0" destOrd="0" presId="urn:microsoft.com/office/officeart/2005/8/layout/process3"/>
    <dgm:cxn modelId="{401CE524-9385-44A5-882A-40F1981B8EED}" type="presOf" srcId="{49A85A3A-3B11-451D-81E4-81740C989D9A}" destId="{EF6DC9EA-5A22-44CD-9A78-7EF1C2A87ABE}" srcOrd="1" destOrd="0" presId="urn:microsoft.com/office/officeart/2005/8/layout/process3"/>
    <dgm:cxn modelId="{3313183C-925F-4659-B885-4D44DC61F360}" srcId="{47C0FF72-2898-4D30-ADE4-4A371F72BFFA}" destId="{E83FFB67-0875-492D-9F96-B9324809A61C}" srcOrd="2" destOrd="0" parTransId="{C47C509C-FA48-43BF-9D8B-005A9CEF5C2B}" sibTransId="{1D0AA5DC-EB60-4334-9D41-BB542C6B5970}"/>
    <dgm:cxn modelId="{00ABA044-7138-44BB-AF91-3EAA695BD42A}" type="presOf" srcId="{E83FFB67-0875-492D-9F96-B9324809A61C}" destId="{7CCEBED6-7980-4587-A46E-B6E9619DFE30}" srcOrd="0" destOrd="0" presId="urn:microsoft.com/office/officeart/2005/8/layout/process3"/>
    <dgm:cxn modelId="{E8CFA445-1E45-4120-AE50-B4D5029F98F8}" type="presOf" srcId="{BBF46FF6-0C66-4443-A923-2B5D023BCA5D}" destId="{7BC9140D-CE91-4E64-9018-DBE749D51735}" srcOrd="0" destOrd="0" presId="urn:microsoft.com/office/officeart/2005/8/layout/process3"/>
    <dgm:cxn modelId="{64791148-774B-49D3-9B50-396F98302F27}" type="presOf" srcId="{B985D2BC-DAB0-47B6-97B7-B77FEEFE4D62}" destId="{D01F313C-C503-48F1-9703-D6A7FD48EE69}" srcOrd="1" destOrd="0" presId="urn:microsoft.com/office/officeart/2005/8/layout/process3"/>
    <dgm:cxn modelId="{1CB09C68-549C-4270-B33F-A9297A4E2B61}" type="presOf" srcId="{25B2DA1F-4700-4E6A-AFF3-5B480F538B78}" destId="{A26A3F35-5A63-43E2-82F1-484A8AFA56A3}" srcOrd="1" destOrd="0" presId="urn:microsoft.com/office/officeart/2005/8/layout/process3"/>
    <dgm:cxn modelId="{9F89C685-4C1D-46AC-B713-B5E978E7AA8D}" type="presOf" srcId="{E83FFB67-0875-492D-9F96-B9324809A61C}" destId="{63DBCB75-81DF-4990-BE84-92FD13B5AC48}" srcOrd="1" destOrd="0" presId="urn:microsoft.com/office/officeart/2005/8/layout/process3"/>
    <dgm:cxn modelId="{AA0A0592-C988-4526-A228-C2F62E1E48AE}" srcId="{49A85A3A-3B11-451D-81E4-81740C989D9A}" destId="{D88729C6-DDDB-4031-BEA3-D66500D424F3}" srcOrd="0" destOrd="0" parTransId="{01C52771-AD83-4766-B345-308F7188F0A9}" sibTransId="{60D4787A-48AD-436E-94FF-FA5FB3C6F0F8}"/>
    <dgm:cxn modelId="{ADF6EEAB-41C9-4FFC-B38F-BB3E4E278D04}" type="presOf" srcId="{A5DD5E5D-CED7-4ADE-817E-2221A95150D7}" destId="{B960D9AF-040A-4660-9BF3-286C533B7E80}" srcOrd="0" destOrd="0" presId="urn:microsoft.com/office/officeart/2005/8/layout/process3"/>
    <dgm:cxn modelId="{93C1EFBB-D52F-4093-8ABD-8263A4CC6B99}" type="presOf" srcId="{63722ED6-24D2-4E37-8ACD-961E62E2B599}" destId="{59709FF5-8406-4AC4-828D-881AE01E63C7}" srcOrd="1" destOrd="0" presId="urn:microsoft.com/office/officeart/2005/8/layout/process3"/>
    <dgm:cxn modelId="{798C21C5-FE20-4901-A25E-7392B04BD469}" type="presOf" srcId="{B985D2BC-DAB0-47B6-97B7-B77FEEFE4D62}" destId="{8C56BF39-109A-484C-A3F3-705F4060DFF6}" srcOrd="0" destOrd="0" presId="urn:microsoft.com/office/officeart/2005/8/layout/process3"/>
    <dgm:cxn modelId="{DB52B2D4-F2E9-4597-922D-9A3128FB4828}" type="presOf" srcId="{D88729C6-DDDB-4031-BEA3-D66500D424F3}" destId="{E83A921C-3437-477F-8EE4-22A3314A094C}" srcOrd="0" destOrd="0" presId="urn:microsoft.com/office/officeart/2005/8/layout/process3"/>
    <dgm:cxn modelId="{6061F9E3-D700-4C49-93A1-762EA1AB0B97}" srcId="{47C0FF72-2898-4D30-ADE4-4A371F72BFFA}" destId="{25B2DA1F-4700-4E6A-AFF3-5B480F538B78}" srcOrd="0" destOrd="0" parTransId="{897D14E5-7650-4AF6-8D27-10989C4524C1}" sibTransId="{B985D2BC-DAB0-47B6-97B7-B77FEEFE4D62}"/>
    <dgm:cxn modelId="{8C53A9EC-E39D-4BBD-9D63-6110C7093D2D}" type="presOf" srcId="{63722ED6-24D2-4E37-8ACD-961E62E2B599}" destId="{4FAB468A-CC9E-4BAC-B1D3-884826A6F35B}" srcOrd="0" destOrd="0" presId="urn:microsoft.com/office/officeart/2005/8/layout/process3"/>
    <dgm:cxn modelId="{CFB681F7-3BD3-4AB5-95A8-C6A874C55626}" srcId="{E83FFB67-0875-492D-9F96-B9324809A61C}" destId="{BBF46FF6-0C66-4443-A923-2B5D023BCA5D}" srcOrd="0" destOrd="0" parTransId="{BBD03613-C32B-4734-9547-D42E8D6D1F77}" sibTransId="{748DA251-95B8-4577-BDEF-A93236B876D9}"/>
    <dgm:cxn modelId="{53B982FD-9805-4555-9ABA-13CE36DA6803}" srcId="{25B2DA1F-4700-4E6A-AFF3-5B480F538B78}" destId="{A5DD5E5D-CED7-4ADE-817E-2221A95150D7}" srcOrd="0" destOrd="0" parTransId="{F8ED321E-84FB-4D08-AF19-C71A58A6B87D}" sibTransId="{0BBD81EF-C3E2-4B1B-BEF3-F6DBFA2EE7E6}"/>
    <dgm:cxn modelId="{1658C7FE-A019-4DA8-9E3D-C3C0DF099E44}" type="presOf" srcId="{47C0FF72-2898-4D30-ADE4-4A371F72BFFA}" destId="{B219ECA8-A2CD-4A46-A2B6-00390B6FDE2E}" srcOrd="0" destOrd="0" presId="urn:microsoft.com/office/officeart/2005/8/layout/process3"/>
    <dgm:cxn modelId="{569FB3C2-5699-4B1D-A404-BFBF4EEC9F26}" type="presParOf" srcId="{B219ECA8-A2CD-4A46-A2B6-00390B6FDE2E}" destId="{18C7032E-F62D-42B4-ADA2-5986463457D8}" srcOrd="0" destOrd="0" presId="urn:microsoft.com/office/officeart/2005/8/layout/process3"/>
    <dgm:cxn modelId="{741137F0-0259-436B-BBBA-84CCF149BD46}" type="presParOf" srcId="{18C7032E-F62D-42B4-ADA2-5986463457D8}" destId="{BD7F05F1-F97B-49CE-9EC6-815CA1C7E7AB}" srcOrd="0" destOrd="0" presId="urn:microsoft.com/office/officeart/2005/8/layout/process3"/>
    <dgm:cxn modelId="{9E88FC24-5725-4191-BC6C-3AED5E281D57}" type="presParOf" srcId="{18C7032E-F62D-42B4-ADA2-5986463457D8}" destId="{A26A3F35-5A63-43E2-82F1-484A8AFA56A3}" srcOrd="1" destOrd="0" presId="urn:microsoft.com/office/officeart/2005/8/layout/process3"/>
    <dgm:cxn modelId="{FDB4D0AB-2D29-4FE8-8DFB-74DC77A01C36}" type="presParOf" srcId="{18C7032E-F62D-42B4-ADA2-5986463457D8}" destId="{B960D9AF-040A-4660-9BF3-286C533B7E80}" srcOrd="2" destOrd="0" presId="urn:microsoft.com/office/officeart/2005/8/layout/process3"/>
    <dgm:cxn modelId="{8E0A76C7-E5E3-4C8C-84AE-D3D15267104A}" type="presParOf" srcId="{B219ECA8-A2CD-4A46-A2B6-00390B6FDE2E}" destId="{8C56BF39-109A-484C-A3F3-705F4060DFF6}" srcOrd="1" destOrd="0" presId="urn:microsoft.com/office/officeart/2005/8/layout/process3"/>
    <dgm:cxn modelId="{A0B6A967-CCDE-417B-85C7-9383121DAB91}" type="presParOf" srcId="{8C56BF39-109A-484C-A3F3-705F4060DFF6}" destId="{D01F313C-C503-48F1-9703-D6A7FD48EE69}" srcOrd="0" destOrd="0" presId="urn:microsoft.com/office/officeart/2005/8/layout/process3"/>
    <dgm:cxn modelId="{719A43F1-E7B1-4F30-8671-6411F98639C9}" type="presParOf" srcId="{B219ECA8-A2CD-4A46-A2B6-00390B6FDE2E}" destId="{3B3AD66E-EC88-44DB-9DDE-C8481FB338CC}" srcOrd="2" destOrd="0" presId="urn:microsoft.com/office/officeart/2005/8/layout/process3"/>
    <dgm:cxn modelId="{F8B83873-10EE-4117-80DB-D101A693C373}" type="presParOf" srcId="{3B3AD66E-EC88-44DB-9DDE-C8481FB338CC}" destId="{C8AD542A-CF14-401D-B401-10BEBF477F2C}" srcOrd="0" destOrd="0" presId="urn:microsoft.com/office/officeart/2005/8/layout/process3"/>
    <dgm:cxn modelId="{DB204B47-81FC-426D-9EC7-5B66DDBA88A5}" type="presParOf" srcId="{3B3AD66E-EC88-44DB-9DDE-C8481FB338CC}" destId="{EF6DC9EA-5A22-44CD-9A78-7EF1C2A87ABE}" srcOrd="1" destOrd="0" presId="urn:microsoft.com/office/officeart/2005/8/layout/process3"/>
    <dgm:cxn modelId="{F4A5B7B9-FC83-46E8-A676-D1B0B5DE47E0}" type="presParOf" srcId="{3B3AD66E-EC88-44DB-9DDE-C8481FB338CC}" destId="{E83A921C-3437-477F-8EE4-22A3314A094C}" srcOrd="2" destOrd="0" presId="urn:microsoft.com/office/officeart/2005/8/layout/process3"/>
    <dgm:cxn modelId="{A3110DB2-0095-475D-A23B-FFBB4D35EE7F}" type="presParOf" srcId="{B219ECA8-A2CD-4A46-A2B6-00390B6FDE2E}" destId="{4FAB468A-CC9E-4BAC-B1D3-884826A6F35B}" srcOrd="3" destOrd="0" presId="urn:microsoft.com/office/officeart/2005/8/layout/process3"/>
    <dgm:cxn modelId="{09ABA309-2204-4430-923C-46831F30F57B}" type="presParOf" srcId="{4FAB468A-CC9E-4BAC-B1D3-884826A6F35B}" destId="{59709FF5-8406-4AC4-828D-881AE01E63C7}" srcOrd="0" destOrd="0" presId="urn:microsoft.com/office/officeart/2005/8/layout/process3"/>
    <dgm:cxn modelId="{0506AE6D-6C0E-4F58-887D-2631B995D884}" type="presParOf" srcId="{B219ECA8-A2CD-4A46-A2B6-00390B6FDE2E}" destId="{50668667-4081-4AF6-A284-CF66B7E535F6}" srcOrd="4" destOrd="0" presId="urn:microsoft.com/office/officeart/2005/8/layout/process3"/>
    <dgm:cxn modelId="{CF91AA9C-93F1-46CF-80E8-DCE630534FDA}" type="presParOf" srcId="{50668667-4081-4AF6-A284-CF66B7E535F6}" destId="{7CCEBED6-7980-4587-A46E-B6E9619DFE30}" srcOrd="0" destOrd="0" presId="urn:microsoft.com/office/officeart/2005/8/layout/process3"/>
    <dgm:cxn modelId="{2AE810A0-E055-4F9B-AAAF-EA4C72B503E1}" type="presParOf" srcId="{50668667-4081-4AF6-A284-CF66B7E535F6}" destId="{63DBCB75-81DF-4990-BE84-92FD13B5AC48}" srcOrd="1" destOrd="0" presId="urn:microsoft.com/office/officeart/2005/8/layout/process3"/>
    <dgm:cxn modelId="{5C74A48A-2C87-4543-921E-04C7B125BA3D}" type="presParOf" srcId="{50668667-4081-4AF6-A284-CF66B7E535F6}" destId="{7BC9140D-CE91-4E64-9018-DBE749D5173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8628BE-1094-4282-B74A-B62588EE66F9}" type="doc">
      <dgm:prSet loTypeId="urn:microsoft.com/office/officeart/2005/8/layout/hChevron3" loCatId="process" qsTypeId="urn:microsoft.com/office/officeart/2005/8/quickstyle/simple1" qsCatId="simple" csTypeId="urn:microsoft.com/office/officeart/2005/8/colors/accent1_2" csCatId="accent1" phldr="1"/>
      <dgm:spPr/>
    </dgm:pt>
    <dgm:pt modelId="{FC47693D-D0AA-49DF-8D5E-73DAED5DAF88}">
      <dgm:prSet phldrT="[テキスト]"/>
      <dgm:spPr>
        <a:solidFill>
          <a:srgbClr val="00FFFF"/>
        </a:solidFill>
      </dgm:spPr>
      <dgm:t>
        <a:bodyPr/>
        <a:lstStyle/>
        <a:p>
          <a:r>
            <a:rPr kumimoji="1" lang="ja-JP" altLang="en-US" dirty="0">
              <a:solidFill>
                <a:schemeClr val="tx1"/>
              </a:solidFill>
            </a:rPr>
            <a:t>コミット</a:t>
          </a:r>
          <a:endParaRPr kumimoji="1" lang="en-US" altLang="ja-JP" dirty="0">
            <a:solidFill>
              <a:schemeClr val="tx1"/>
            </a:solidFill>
          </a:endParaRPr>
        </a:p>
        <a:p>
          <a:r>
            <a:rPr kumimoji="1" lang="ja-JP" altLang="en-US" dirty="0">
              <a:solidFill>
                <a:schemeClr val="tx1"/>
              </a:solidFill>
            </a:rPr>
            <a:t>ステージ</a:t>
          </a:r>
        </a:p>
      </dgm:t>
    </dgm:pt>
    <dgm:pt modelId="{822060A4-7110-42DF-8959-2131C3A27DAB}" type="parTrans" cxnId="{0844202B-8902-48A9-8B75-EDC628B0AB4E}">
      <dgm:prSet/>
      <dgm:spPr/>
      <dgm:t>
        <a:bodyPr/>
        <a:lstStyle/>
        <a:p>
          <a:endParaRPr kumimoji="1" lang="ja-JP" altLang="en-US"/>
        </a:p>
      </dgm:t>
    </dgm:pt>
    <dgm:pt modelId="{E46BCAC3-2E05-4506-A062-1F86A7413B1A}" type="sibTrans" cxnId="{0844202B-8902-48A9-8B75-EDC628B0AB4E}">
      <dgm:prSet/>
      <dgm:spPr/>
      <dgm:t>
        <a:bodyPr/>
        <a:lstStyle/>
        <a:p>
          <a:endParaRPr kumimoji="1" lang="ja-JP" altLang="en-US"/>
        </a:p>
      </dgm:t>
    </dgm:pt>
    <dgm:pt modelId="{A90FE876-6D7D-4254-BDB3-FEB529FCE0E8}">
      <dgm:prSet phldrT="[テキスト]"/>
      <dgm:spPr>
        <a:solidFill>
          <a:srgbClr val="00FFFF"/>
        </a:solidFill>
      </dgm:spPr>
      <dgm:t>
        <a:bodyPr/>
        <a:lstStyle/>
        <a:p>
          <a:r>
            <a:rPr kumimoji="1" lang="ja-JP" altLang="en-US" dirty="0">
              <a:solidFill>
                <a:schemeClr val="tx1"/>
              </a:solidFill>
            </a:rPr>
            <a:t>ユーザー受け入れテストステージ</a:t>
          </a:r>
        </a:p>
      </dgm:t>
    </dgm:pt>
    <dgm:pt modelId="{770DDBEF-1B57-4B3E-9739-B7F26CCD7CE5}" type="parTrans" cxnId="{03E8A729-A2D4-4E0D-8541-BDBE1316BDA9}">
      <dgm:prSet/>
      <dgm:spPr/>
      <dgm:t>
        <a:bodyPr/>
        <a:lstStyle/>
        <a:p>
          <a:endParaRPr kumimoji="1" lang="ja-JP" altLang="en-US"/>
        </a:p>
      </dgm:t>
    </dgm:pt>
    <dgm:pt modelId="{5A37F8E1-62B7-49D1-A9B4-6B9888F1E1E4}" type="sibTrans" cxnId="{03E8A729-A2D4-4E0D-8541-BDBE1316BDA9}">
      <dgm:prSet/>
      <dgm:spPr/>
      <dgm:t>
        <a:bodyPr/>
        <a:lstStyle/>
        <a:p>
          <a:endParaRPr kumimoji="1" lang="ja-JP" altLang="en-US"/>
        </a:p>
      </dgm:t>
    </dgm:pt>
    <dgm:pt modelId="{D22D9F1E-E753-4CD2-8B46-82D9579CC7E5}">
      <dgm:prSet phldrT="[テキスト]"/>
      <dgm:spPr>
        <a:solidFill>
          <a:srgbClr val="00FFFF"/>
        </a:solidFill>
      </dgm:spPr>
      <dgm:t>
        <a:bodyPr/>
        <a:lstStyle/>
        <a:p>
          <a:r>
            <a:rPr kumimoji="1" lang="ja-JP" altLang="en-US" dirty="0">
              <a:solidFill>
                <a:schemeClr val="tx1"/>
              </a:solidFill>
            </a:rPr>
            <a:t>手動テストステージ</a:t>
          </a:r>
        </a:p>
      </dgm:t>
    </dgm:pt>
    <dgm:pt modelId="{D70476A5-84A4-43F8-AE16-EE1F93EED7C6}" type="parTrans" cxnId="{DAA49F7F-78CD-47FD-BFB1-55DAC1E1CDA0}">
      <dgm:prSet/>
      <dgm:spPr/>
      <dgm:t>
        <a:bodyPr/>
        <a:lstStyle/>
        <a:p>
          <a:endParaRPr kumimoji="1" lang="ja-JP" altLang="en-US"/>
        </a:p>
      </dgm:t>
    </dgm:pt>
    <dgm:pt modelId="{4830E79D-0D92-403B-B5BB-1B35DFC9E383}" type="sibTrans" cxnId="{DAA49F7F-78CD-47FD-BFB1-55DAC1E1CDA0}">
      <dgm:prSet/>
      <dgm:spPr/>
      <dgm:t>
        <a:bodyPr/>
        <a:lstStyle/>
        <a:p>
          <a:endParaRPr kumimoji="1" lang="ja-JP" altLang="en-US"/>
        </a:p>
      </dgm:t>
    </dgm:pt>
    <dgm:pt modelId="{18ACEDEA-F8B2-4853-87F0-F58170175D93}">
      <dgm:prSet phldrT="[テキスト]"/>
      <dgm:spPr>
        <a:solidFill>
          <a:srgbClr val="00FFFF"/>
        </a:solidFill>
      </dgm:spPr>
      <dgm:t>
        <a:bodyPr/>
        <a:lstStyle/>
        <a:p>
          <a:r>
            <a:rPr kumimoji="1" lang="ja-JP" altLang="en-US" dirty="0">
              <a:solidFill>
                <a:schemeClr val="tx1"/>
              </a:solidFill>
            </a:rPr>
            <a:t>キャパシティテストステージ</a:t>
          </a:r>
        </a:p>
      </dgm:t>
    </dgm:pt>
    <dgm:pt modelId="{D4708635-A5D4-4F21-9811-9881BA178CFD}" type="parTrans" cxnId="{20B21AC6-E9B2-4429-84D9-B7CC8E4FD538}">
      <dgm:prSet/>
      <dgm:spPr/>
      <dgm:t>
        <a:bodyPr/>
        <a:lstStyle/>
        <a:p>
          <a:endParaRPr kumimoji="1" lang="ja-JP" altLang="en-US"/>
        </a:p>
      </dgm:t>
    </dgm:pt>
    <dgm:pt modelId="{19519B93-3608-403D-AD5F-B2C2EABE649C}" type="sibTrans" cxnId="{20B21AC6-E9B2-4429-84D9-B7CC8E4FD538}">
      <dgm:prSet/>
      <dgm:spPr/>
      <dgm:t>
        <a:bodyPr/>
        <a:lstStyle/>
        <a:p>
          <a:endParaRPr kumimoji="1" lang="ja-JP" altLang="en-US"/>
        </a:p>
      </dgm:t>
    </dgm:pt>
    <dgm:pt modelId="{00727913-95BB-47FB-94A7-C239373A19F8}" type="pres">
      <dgm:prSet presAssocID="{6E8628BE-1094-4282-B74A-B62588EE66F9}" presName="Name0" presStyleCnt="0">
        <dgm:presLayoutVars>
          <dgm:dir/>
          <dgm:resizeHandles val="exact"/>
        </dgm:presLayoutVars>
      </dgm:prSet>
      <dgm:spPr/>
    </dgm:pt>
    <dgm:pt modelId="{20042778-1896-492B-BE1F-782DE771F439}" type="pres">
      <dgm:prSet presAssocID="{FC47693D-D0AA-49DF-8D5E-73DAED5DAF88}" presName="parTxOnly" presStyleLbl="node1" presStyleIdx="0" presStyleCnt="4">
        <dgm:presLayoutVars>
          <dgm:bulletEnabled val="1"/>
        </dgm:presLayoutVars>
      </dgm:prSet>
      <dgm:spPr/>
    </dgm:pt>
    <dgm:pt modelId="{C221234D-A4F8-4DE0-BF0C-8DDDE1CD9575}" type="pres">
      <dgm:prSet presAssocID="{E46BCAC3-2E05-4506-A062-1F86A7413B1A}" presName="parSpace" presStyleCnt="0"/>
      <dgm:spPr/>
    </dgm:pt>
    <dgm:pt modelId="{EA047CFA-260F-4995-B6CC-9FF34D380964}" type="pres">
      <dgm:prSet presAssocID="{A90FE876-6D7D-4254-BDB3-FEB529FCE0E8}" presName="parTxOnly" presStyleLbl="node1" presStyleIdx="1" presStyleCnt="4">
        <dgm:presLayoutVars>
          <dgm:bulletEnabled val="1"/>
        </dgm:presLayoutVars>
      </dgm:prSet>
      <dgm:spPr/>
    </dgm:pt>
    <dgm:pt modelId="{1A6E624D-AEEA-4332-8BAE-803D3ADA7127}" type="pres">
      <dgm:prSet presAssocID="{5A37F8E1-62B7-49D1-A9B4-6B9888F1E1E4}" presName="parSpace" presStyleCnt="0"/>
      <dgm:spPr/>
    </dgm:pt>
    <dgm:pt modelId="{DE333DB9-DDF7-44D0-8541-E27EF4F7D29B}" type="pres">
      <dgm:prSet presAssocID="{D22D9F1E-E753-4CD2-8B46-82D9579CC7E5}" presName="parTxOnly" presStyleLbl="node1" presStyleIdx="2" presStyleCnt="4">
        <dgm:presLayoutVars>
          <dgm:bulletEnabled val="1"/>
        </dgm:presLayoutVars>
      </dgm:prSet>
      <dgm:spPr/>
    </dgm:pt>
    <dgm:pt modelId="{0056476A-B369-4CD8-82E1-E1F23A23C51B}" type="pres">
      <dgm:prSet presAssocID="{4830E79D-0D92-403B-B5BB-1B35DFC9E383}" presName="parSpace" presStyleCnt="0"/>
      <dgm:spPr/>
    </dgm:pt>
    <dgm:pt modelId="{3DBA469F-0B80-4E7E-B548-C0FF4AD3252D}" type="pres">
      <dgm:prSet presAssocID="{18ACEDEA-F8B2-4853-87F0-F58170175D93}" presName="parTxOnly" presStyleLbl="node1" presStyleIdx="3" presStyleCnt="4">
        <dgm:presLayoutVars>
          <dgm:bulletEnabled val="1"/>
        </dgm:presLayoutVars>
      </dgm:prSet>
      <dgm:spPr/>
    </dgm:pt>
  </dgm:ptLst>
  <dgm:cxnLst>
    <dgm:cxn modelId="{FA882003-D3D9-4139-8A8E-11B2C9BB8095}" type="presOf" srcId="{18ACEDEA-F8B2-4853-87F0-F58170175D93}" destId="{3DBA469F-0B80-4E7E-B548-C0FF4AD3252D}" srcOrd="0" destOrd="0" presId="urn:microsoft.com/office/officeart/2005/8/layout/hChevron3"/>
    <dgm:cxn modelId="{4F4FE624-0029-4304-AC5F-569A4C0D896B}" type="presOf" srcId="{FC47693D-D0AA-49DF-8D5E-73DAED5DAF88}" destId="{20042778-1896-492B-BE1F-782DE771F439}" srcOrd="0" destOrd="0" presId="urn:microsoft.com/office/officeart/2005/8/layout/hChevron3"/>
    <dgm:cxn modelId="{03E8A729-A2D4-4E0D-8541-BDBE1316BDA9}" srcId="{6E8628BE-1094-4282-B74A-B62588EE66F9}" destId="{A90FE876-6D7D-4254-BDB3-FEB529FCE0E8}" srcOrd="1" destOrd="0" parTransId="{770DDBEF-1B57-4B3E-9739-B7F26CCD7CE5}" sibTransId="{5A37F8E1-62B7-49D1-A9B4-6B9888F1E1E4}"/>
    <dgm:cxn modelId="{0844202B-8902-48A9-8B75-EDC628B0AB4E}" srcId="{6E8628BE-1094-4282-B74A-B62588EE66F9}" destId="{FC47693D-D0AA-49DF-8D5E-73DAED5DAF88}" srcOrd="0" destOrd="0" parTransId="{822060A4-7110-42DF-8959-2131C3A27DAB}" sibTransId="{E46BCAC3-2E05-4506-A062-1F86A7413B1A}"/>
    <dgm:cxn modelId="{DAA49F7F-78CD-47FD-BFB1-55DAC1E1CDA0}" srcId="{6E8628BE-1094-4282-B74A-B62588EE66F9}" destId="{D22D9F1E-E753-4CD2-8B46-82D9579CC7E5}" srcOrd="2" destOrd="0" parTransId="{D70476A5-84A4-43F8-AE16-EE1F93EED7C6}" sibTransId="{4830E79D-0D92-403B-B5BB-1B35DFC9E383}"/>
    <dgm:cxn modelId="{22EE4E84-44F6-4182-804E-494EE304637E}" type="presOf" srcId="{6E8628BE-1094-4282-B74A-B62588EE66F9}" destId="{00727913-95BB-47FB-94A7-C239373A19F8}" srcOrd="0" destOrd="0" presId="urn:microsoft.com/office/officeart/2005/8/layout/hChevron3"/>
    <dgm:cxn modelId="{D4530FC0-AD49-495A-8CCE-67A4A6C1A320}" type="presOf" srcId="{A90FE876-6D7D-4254-BDB3-FEB529FCE0E8}" destId="{EA047CFA-260F-4995-B6CC-9FF34D380964}" srcOrd="0" destOrd="0" presId="urn:microsoft.com/office/officeart/2005/8/layout/hChevron3"/>
    <dgm:cxn modelId="{20B21AC6-E9B2-4429-84D9-B7CC8E4FD538}" srcId="{6E8628BE-1094-4282-B74A-B62588EE66F9}" destId="{18ACEDEA-F8B2-4853-87F0-F58170175D93}" srcOrd="3" destOrd="0" parTransId="{D4708635-A5D4-4F21-9811-9881BA178CFD}" sibTransId="{19519B93-3608-403D-AD5F-B2C2EABE649C}"/>
    <dgm:cxn modelId="{046687FB-4A9A-4AD0-8FB8-DB77F3299C6E}" type="presOf" srcId="{D22D9F1E-E753-4CD2-8B46-82D9579CC7E5}" destId="{DE333DB9-DDF7-44D0-8541-E27EF4F7D29B}" srcOrd="0" destOrd="0" presId="urn:microsoft.com/office/officeart/2005/8/layout/hChevron3"/>
    <dgm:cxn modelId="{D333AD4F-1125-4DE0-A726-0689E804D402}" type="presParOf" srcId="{00727913-95BB-47FB-94A7-C239373A19F8}" destId="{20042778-1896-492B-BE1F-782DE771F439}" srcOrd="0" destOrd="0" presId="urn:microsoft.com/office/officeart/2005/8/layout/hChevron3"/>
    <dgm:cxn modelId="{E2C01C22-022D-4207-87DD-4BFDD35B096C}" type="presParOf" srcId="{00727913-95BB-47FB-94A7-C239373A19F8}" destId="{C221234D-A4F8-4DE0-BF0C-8DDDE1CD9575}" srcOrd="1" destOrd="0" presId="urn:microsoft.com/office/officeart/2005/8/layout/hChevron3"/>
    <dgm:cxn modelId="{B80CAA12-A4BA-40F1-8187-74F13392F412}" type="presParOf" srcId="{00727913-95BB-47FB-94A7-C239373A19F8}" destId="{EA047CFA-260F-4995-B6CC-9FF34D380964}" srcOrd="2" destOrd="0" presId="urn:microsoft.com/office/officeart/2005/8/layout/hChevron3"/>
    <dgm:cxn modelId="{080774A4-CDA6-4700-A50D-5D9826D26D22}" type="presParOf" srcId="{00727913-95BB-47FB-94A7-C239373A19F8}" destId="{1A6E624D-AEEA-4332-8BAE-803D3ADA7127}" srcOrd="3" destOrd="0" presId="urn:microsoft.com/office/officeart/2005/8/layout/hChevron3"/>
    <dgm:cxn modelId="{D824E3FC-4512-42B4-B0E3-08440925BA9E}" type="presParOf" srcId="{00727913-95BB-47FB-94A7-C239373A19F8}" destId="{DE333DB9-DDF7-44D0-8541-E27EF4F7D29B}" srcOrd="4" destOrd="0" presId="urn:microsoft.com/office/officeart/2005/8/layout/hChevron3"/>
    <dgm:cxn modelId="{4A74ED7D-B6FA-4A05-9C20-49F88B7C644B}" type="presParOf" srcId="{00727913-95BB-47FB-94A7-C239373A19F8}" destId="{0056476A-B369-4CD8-82E1-E1F23A23C51B}" srcOrd="5" destOrd="0" presId="urn:microsoft.com/office/officeart/2005/8/layout/hChevron3"/>
    <dgm:cxn modelId="{34E4D327-DBA8-46CD-8A30-D37E9B21A42F}" type="presParOf" srcId="{00727913-95BB-47FB-94A7-C239373A19F8}" destId="{3DBA469F-0B80-4E7E-B548-C0FF4AD3252D}"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A3F35-5A63-43E2-82F1-484A8AFA56A3}">
      <dsp:nvSpPr>
        <dsp:cNvPr id="0" name=""/>
        <dsp:cNvSpPr/>
      </dsp:nvSpPr>
      <dsp:spPr>
        <a:xfrm>
          <a:off x="1130"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A</a:t>
          </a:r>
          <a:endParaRPr kumimoji="1" lang="ja-JP" altLang="en-US" sz="600" kern="1200" dirty="0">
            <a:solidFill>
              <a:schemeClr val="tx1"/>
            </a:solidFill>
          </a:endParaRPr>
        </a:p>
      </dsp:txBody>
      <dsp:txXfrm>
        <a:off x="1130" y="194472"/>
        <a:ext cx="514089" cy="184087"/>
      </dsp:txXfrm>
    </dsp:sp>
    <dsp:sp modelId="{B960D9AF-040A-4660-9BF3-286C533B7E80}">
      <dsp:nvSpPr>
        <dsp:cNvPr id="0" name=""/>
        <dsp:cNvSpPr/>
      </dsp:nvSpPr>
      <dsp:spPr>
        <a:xfrm>
          <a:off x="106426"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A</a:t>
          </a:r>
          <a:endParaRPr kumimoji="1" lang="ja-JP" altLang="en-US" sz="600" kern="1200" dirty="0"/>
        </a:p>
      </dsp:txBody>
      <dsp:txXfrm>
        <a:off x="116548" y="388682"/>
        <a:ext cx="493845" cy="325356"/>
      </dsp:txXfrm>
    </dsp:sp>
    <dsp:sp modelId="{8C56BF39-109A-484C-A3F3-705F4060DFF6}">
      <dsp:nvSpPr>
        <dsp:cNvPr id="0" name=""/>
        <dsp:cNvSpPr/>
      </dsp:nvSpPr>
      <dsp:spPr>
        <a:xfrm>
          <a:off x="593154" y="222519"/>
          <a:ext cx="165220" cy="127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593154" y="248118"/>
        <a:ext cx="126822" cy="76795"/>
      </dsp:txXfrm>
    </dsp:sp>
    <dsp:sp modelId="{EF6DC9EA-5A22-44CD-9A78-7EF1C2A87ABE}">
      <dsp:nvSpPr>
        <dsp:cNvPr id="0" name=""/>
        <dsp:cNvSpPr/>
      </dsp:nvSpPr>
      <dsp:spPr>
        <a:xfrm>
          <a:off x="826957"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B</a:t>
          </a:r>
          <a:endParaRPr kumimoji="1" lang="ja-JP" altLang="en-US" sz="600" kern="1200" dirty="0">
            <a:solidFill>
              <a:schemeClr val="tx1"/>
            </a:solidFill>
          </a:endParaRPr>
        </a:p>
      </dsp:txBody>
      <dsp:txXfrm>
        <a:off x="826957" y="194472"/>
        <a:ext cx="514089" cy="184087"/>
      </dsp:txXfrm>
    </dsp:sp>
    <dsp:sp modelId="{E83A921C-3437-477F-8EE4-22A3314A094C}">
      <dsp:nvSpPr>
        <dsp:cNvPr id="0" name=""/>
        <dsp:cNvSpPr/>
      </dsp:nvSpPr>
      <dsp:spPr>
        <a:xfrm>
          <a:off x="932252"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B</a:t>
          </a:r>
          <a:endParaRPr kumimoji="1" lang="ja-JP" altLang="en-US" sz="600" kern="1200" dirty="0"/>
        </a:p>
      </dsp:txBody>
      <dsp:txXfrm>
        <a:off x="942374" y="388682"/>
        <a:ext cx="493845" cy="325356"/>
      </dsp:txXfrm>
    </dsp:sp>
    <dsp:sp modelId="{4FAB468A-CC9E-4BAC-B1D3-884826A6F35B}">
      <dsp:nvSpPr>
        <dsp:cNvPr id="0" name=""/>
        <dsp:cNvSpPr/>
      </dsp:nvSpPr>
      <dsp:spPr>
        <a:xfrm>
          <a:off x="1418981" y="222519"/>
          <a:ext cx="165220" cy="127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418981" y="248118"/>
        <a:ext cx="126822" cy="76795"/>
      </dsp:txXfrm>
    </dsp:sp>
    <dsp:sp modelId="{63DBCB75-81DF-4990-BE84-92FD13B5AC48}">
      <dsp:nvSpPr>
        <dsp:cNvPr id="0" name=""/>
        <dsp:cNvSpPr/>
      </dsp:nvSpPr>
      <dsp:spPr>
        <a:xfrm>
          <a:off x="1652783"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C</a:t>
          </a:r>
          <a:endParaRPr kumimoji="1" lang="ja-JP" altLang="en-US" sz="600" kern="1200" dirty="0">
            <a:solidFill>
              <a:schemeClr val="tx1"/>
            </a:solidFill>
          </a:endParaRPr>
        </a:p>
      </dsp:txBody>
      <dsp:txXfrm>
        <a:off x="1652783" y="194472"/>
        <a:ext cx="514089" cy="184087"/>
      </dsp:txXfrm>
    </dsp:sp>
    <dsp:sp modelId="{7BC9140D-CE91-4E64-9018-DBE749D51735}">
      <dsp:nvSpPr>
        <dsp:cNvPr id="0" name=""/>
        <dsp:cNvSpPr/>
      </dsp:nvSpPr>
      <dsp:spPr>
        <a:xfrm>
          <a:off x="1758079"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C</a:t>
          </a:r>
          <a:endParaRPr kumimoji="1" lang="ja-JP" altLang="en-US" sz="600" kern="1200" dirty="0"/>
        </a:p>
      </dsp:txBody>
      <dsp:txXfrm>
        <a:off x="1768201" y="388682"/>
        <a:ext cx="493845" cy="325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2778-1896-492B-BE1F-782DE771F439}">
      <dsp:nvSpPr>
        <dsp:cNvPr id="0" name=""/>
        <dsp:cNvSpPr/>
      </dsp:nvSpPr>
      <dsp:spPr>
        <a:xfrm>
          <a:off x="980" y="479372"/>
          <a:ext cx="983327" cy="393330"/>
        </a:xfrm>
        <a:prstGeom prst="homePlate">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コミット</a:t>
          </a:r>
          <a:endParaRPr kumimoji="1" lang="en-US" altLang="ja-JP" sz="600" kern="1200" dirty="0">
            <a:solidFill>
              <a:schemeClr val="tx1"/>
            </a:solidFill>
          </a:endParaRPr>
        </a:p>
        <a:p>
          <a:pPr marL="0" lvl="0" indent="0" algn="ctr" defTabSz="266700">
            <a:lnSpc>
              <a:spcPct val="90000"/>
            </a:lnSpc>
            <a:spcBef>
              <a:spcPct val="0"/>
            </a:spcBef>
            <a:spcAft>
              <a:spcPct val="35000"/>
            </a:spcAft>
            <a:buNone/>
          </a:pPr>
          <a:r>
            <a:rPr kumimoji="1" lang="ja-JP" altLang="en-US" sz="600" kern="1200" dirty="0">
              <a:solidFill>
                <a:schemeClr val="tx1"/>
              </a:solidFill>
            </a:rPr>
            <a:t>ステージ</a:t>
          </a:r>
        </a:p>
      </dsp:txBody>
      <dsp:txXfrm>
        <a:off x="980" y="479372"/>
        <a:ext cx="884995" cy="393330"/>
      </dsp:txXfrm>
    </dsp:sp>
    <dsp:sp modelId="{EA047CFA-260F-4995-B6CC-9FF34D380964}">
      <dsp:nvSpPr>
        <dsp:cNvPr id="0" name=""/>
        <dsp:cNvSpPr/>
      </dsp:nvSpPr>
      <dsp:spPr>
        <a:xfrm>
          <a:off x="787641"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ユーザー受け入れテストステージ</a:t>
          </a:r>
        </a:p>
      </dsp:txBody>
      <dsp:txXfrm>
        <a:off x="984306" y="479372"/>
        <a:ext cx="589997" cy="393330"/>
      </dsp:txXfrm>
    </dsp:sp>
    <dsp:sp modelId="{DE333DB9-DDF7-44D0-8541-E27EF4F7D29B}">
      <dsp:nvSpPr>
        <dsp:cNvPr id="0" name=""/>
        <dsp:cNvSpPr/>
      </dsp:nvSpPr>
      <dsp:spPr>
        <a:xfrm>
          <a:off x="1574303"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手動テストステージ</a:t>
          </a:r>
        </a:p>
      </dsp:txBody>
      <dsp:txXfrm>
        <a:off x="1770968" y="479372"/>
        <a:ext cx="589997" cy="393330"/>
      </dsp:txXfrm>
    </dsp:sp>
    <dsp:sp modelId="{3DBA469F-0B80-4E7E-B548-C0FF4AD3252D}">
      <dsp:nvSpPr>
        <dsp:cNvPr id="0" name=""/>
        <dsp:cNvSpPr/>
      </dsp:nvSpPr>
      <dsp:spPr>
        <a:xfrm>
          <a:off x="2360965"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キャパシティテストステージ</a:t>
          </a:r>
        </a:p>
      </dsp:txBody>
      <dsp:txXfrm>
        <a:off x="2557630" y="479372"/>
        <a:ext cx="589997" cy="3933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03BE6-5891-43C7-AAFF-BD162AEDDDD2}" type="datetimeFigureOut">
              <a:rPr kumimoji="1" lang="ja-JP" altLang="en-US" smtClean="0"/>
              <a:t>2018/11/28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0EB07-5B69-4C0A-8551-EEF4CF08805D}" type="slidenum">
              <a:rPr kumimoji="1" lang="ja-JP" altLang="en-US" smtClean="0"/>
              <a:t>‹#›</a:t>
            </a:fld>
            <a:endParaRPr kumimoji="1" lang="ja-JP" altLang="en-US"/>
          </a:p>
        </p:txBody>
      </p:sp>
    </p:spTree>
    <p:extLst>
      <p:ext uri="{BB962C8B-B14F-4D97-AF65-F5344CB8AC3E}">
        <p14:creationId xmlns:p14="http://schemas.microsoft.com/office/powerpoint/2010/main" val="42263463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デジタルトランスフォーメーション（</a:t>
            </a:r>
            <a:r>
              <a:rPr kumimoji="1" lang="en-US" altLang="ja-JP" dirty="0"/>
              <a:t>Digital transformation</a:t>
            </a:r>
            <a:r>
              <a:rPr kumimoji="1" lang="ja-JP" altLang="en-US" dirty="0"/>
              <a:t>）とは、「</a:t>
            </a:r>
            <a:r>
              <a:rPr kumimoji="1" lang="en-US" altLang="ja-JP" dirty="0"/>
              <a:t>IT</a:t>
            </a:r>
            <a:r>
              <a:rPr kumimoji="1" lang="ja-JP" altLang="en-US" dirty="0"/>
              <a:t>の浸透が、人々の生活をあらゆる面でより良い方向に変化させる」という概念である。</a:t>
            </a:r>
            <a:r>
              <a:rPr kumimoji="1" lang="en-US" altLang="ja-JP" dirty="0"/>
              <a:t>2004</a:t>
            </a:r>
            <a:r>
              <a:rPr kumimoji="1" lang="ja-JP" altLang="en-US" dirty="0"/>
              <a:t>年にスウェーデンのウメオ大学のエリック・ストルターマン教授が提唱したとされる</a:t>
            </a:r>
            <a:r>
              <a:rPr kumimoji="1" lang="en-US" altLang="ja-JP" dirty="0"/>
              <a:t>[1]</a:t>
            </a:r>
            <a:r>
              <a:rPr kumimoji="1" lang="ja-JP" altLang="en-US" dirty="0" err="1"/>
              <a:t>。</a:t>
            </a:r>
            <a:r>
              <a:rPr kumimoji="1" lang="ja-JP" altLang="en-US" dirty="0"/>
              <a:t>デジタル化の第</a:t>
            </a:r>
            <a:r>
              <a:rPr kumimoji="1" lang="en-US" altLang="ja-JP" dirty="0"/>
              <a:t>1</a:t>
            </a:r>
            <a:r>
              <a:rPr kumimoji="1" lang="ja-JP" altLang="en-US" dirty="0"/>
              <a:t>フェーズは</a:t>
            </a:r>
            <a:r>
              <a:rPr kumimoji="1" lang="en-US" altLang="ja-JP" dirty="0"/>
              <a:t>IT</a:t>
            </a:r>
            <a:r>
              <a:rPr kumimoji="1" lang="ja-JP" altLang="en-US" dirty="0"/>
              <a:t>利用による業務プロセスの強化、第</a:t>
            </a:r>
            <a:r>
              <a:rPr kumimoji="1" lang="en-US" altLang="ja-JP" dirty="0"/>
              <a:t>2</a:t>
            </a:r>
            <a:r>
              <a:rPr kumimoji="1" lang="ja-JP" altLang="en-US" dirty="0"/>
              <a:t>フェーズは</a:t>
            </a:r>
            <a:r>
              <a:rPr kumimoji="1" lang="en-US" altLang="ja-JP" dirty="0"/>
              <a:t>IT</a:t>
            </a:r>
            <a:r>
              <a:rPr kumimoji="1" lang="ja-JP" altLang="en-US" dirty="0"/>
              <a:t>による業務の置き換え、そして第</a:t>
            </a:r>
            <a:r>
              <a:rPr kumimoji="1" lang="en-US" altLang="ja-JP" dirty="0"/>
              <a:t>3</a:t>
            </a:r>
            <a:r>
              <a:rPr kumimoji="1" lang="ja-JP" altLang="en-US" dirty="0"/>
              <a:t>フェーズは業務が</a:t>
            </a:r>
            <a:r>
              <a:rPr kumimoji="1" lang="en-US" altLang="ja-JP" dirty="0"/>
              <a:t>IT</a:t>
            </a:r>
            <a:r>
              <a:rPr kumimoji="1" lang="ja-JP" altLang="en-US" dirty="0"/>
              <a:t>へ、</a:t>
            </a:r>
            <a:r>
              <a:rPr kumimoji="1" lang="en-US" altLang="ja-JP" dirty="0"/>
              <a:t>IT</a:t>
            </a:r>
            <a:r>
              <a:rPr kumimoji="1" lang="ja-JP" altLang="en-US" dirty="0"/>
              <a:t>が業務へとシームレスに変換される状態である。従来は</a:t>
            </a:r>
            <a:r>
              <a:rPr kumimoji="1" lang="en-US" altLang="ja-JP" dirty="0"/>
              <a:t>SF(</a:t>
            </a:r>
            <a:r>
              <a:rPr kumimoji="1" lang="ja-JP" altLang="en-US" dirty="0"/>
              <a:t>サイエンス・フィクション</a:t>
            </a:r>
            <a:r>
              <a:rPr kumimoji="1" lang="en-US" altLang="ja-JP" dirty="0"/>
              <a:t>)</a:t>
            </a:r>
            <a:r>
              <a:rPr kumimoji="1" lang="ja-JP" altLang="en-US" dirty="0"/>
              <a:t>の世界であった仕組みが人工知能やロボティクス等の</a:t>
            </a:r>
            <a:r>
              <a:rPr kumimoji="1" lang="en-US" altLang="ja-JP" dirty="0"/>
              <a:t>IT</a:t>
            </a:r>
            <a:r>
              <a:rPr kumimoji="1" lang="ja-JP" altLang="en-US" dirty="0"/>
              <a:t>技術の革新により部分的に実現されるようになり、現実世界と仮想世界が区別なく存在する社会へと発展するようになった。このような新しい時代を迎えるにあたり、企業のデジタル化におけるデジタルトランスフォーメーションが注目されるようになった。</a:t>
            </a:r>
          </a:p>
          <a:p>
            <a:endParaRPr kumimoji="1" lang="en-US" altLang="ja-JP" dirty="0"/>
          </a:p>
          <a:p>
            <a:r>
              <a:rPr kumimoji="1" lang="ja-JP" altLang="en-US" dirty="0"/>
              <a:t>デジタルトランスフォーメーションした企業は欧米の</a:t>
            </a:r>
            <a:r>
              <a:rPr kumimoji="1" lang="en-US" altLang="ja-JP" dirty="0"/>
              <a:t>IT</a:t>
            </a:r>
            <a:r>
              <a:rPr kumimoji="1" lang="ja-JP" altLang="en-US" dirty="0"/>
              <a:t>企業と競合するが、それはデジタルトランスフォーメーションが本質的に</a:t>
            </a:r>
            <a:r>
              <a:rPr kumimoji="1" lang="en-US" altLang="ja-JP" dirty="0"/>
              <a:t>IT</a:t>
            </a:r>
            <a:r>
              <a:rPr kumimoji="1" lang="ja-JP" altLang="en-US" dirty="0"/>
              <a:t>企業になることと同じ意味となるからである。一方、デジタルトランスフォーメーションしない選択をした場合、デジタル・ディスラプションの影響を受けることになる。（これはデジタルの波に呑まれて産業構造が破壊される意味である。）その結果、全ての企業は</a:t>
            </a:r>
            <a:r>
              <a:rPr kumimoji="1" lang="en-US" altLang="ja-JP" dirty="0"/>
              <a:t>IT</a:t>
            </a:r>
            <a:r>
              <a:rPr kumimoji="1" lang="ja-JP" altLang="en-US" dirty="0"/>
              <a:t>を中心とした組織に変革しなければならないと考えられる。また、</a:t>
            </a:r>
            <a:r>
              <a:rPr kumimoji="1" lang="en-US" altLang="ja-JP" dirty="0"/>
              <a:t>IT</a:t>
            </a:r>
            <a:r>
              <a:rPr kumimoji="1" lang="ja-JP" altLang="en-US" dirty="0"/>
              <a:t>（情報技術）が一般化すると優位性はデータを保有する側に移る。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A508C2A-6D05-4787-A704-2C873E56687E}" type="slidenum">
              <a:rPr kumimoji="1" lang="ja-JP" altLang="en-US" smtClean="0"/>
              <a:t>2</a:t>
            </a:fld>
            <a:endParaRPr kumimoji="1" lang="ja-JP" altLang="en-US"/>
          </a:p>
        </p:txBody>
      </p:sp>
    </p:spTree>
    <p:extLst>
      <p:ext uri="{BB962C8B-B14F-4D97-AF65-F5344CB8AC3E}">
        <p14:creationId xmlns:p14="http://schemas.microsoft.com/office/powerpoint/2010/main" val="3727343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Change is difficult....but what happens if we don’t move with the times? </a:t>
            </a:r>
          </a:p>
          <a:p>
            <a:r>
              <a:rPr lang="nl-NL" dirty="0"/>
              <a:t>It</a:t>
            </a:r>
            <a:r>
              <a:rPr lang="nl-NL" baseline="0" dirty="0"/>
              <a:t> is not a choice any more...it is a necessity in order for your organization to survive. Kodak was not able to adapt and as such, it perished.</a:t>
            </a:r>
            <a:endParaRPr lang="en-US" dirty="0"/>
          </a:p>
        </p:txBody>
      </p:sp>
      <p:sp>
        <p:nvSpPr>
          <p:cNvPr id="4" name="Slide Number Placeholder 3"/>
          <p:cNvSpPr>
            <a:spLocks noGrp="1"/>
          </p:cNvSpPr>
          <p:nvPr>
            <p:ph type="sldNum" sz="quarter" idx="10"/>
          </p:nvPr>
        </p:nvSpPr>
        <p:spPr/>
        <p:txBody>
          <a:bodyPr/>
          <a:lstStyle/>
          <a:p>
            <a:fld id="{A11299F7-6CB6-4D97-8506-9D2BA16DCB1C}" type="slidenum">
              <a:rPr lang="nl-NL" smtClean="0"/>
              <a:t>3</a:t>
            </a:fld>
            <a:endParaRPr lang="nl-NL"/>
          </a:p>
        </p:txBody>
      </p:sp>
    </p:spTree>
    <p:extLst>
      <p:ext uri="{BB962C8B-B14F-4D97-AF65-F5344CB8AC3E}">
        <p14:creationId xmlns:p14="http://schemas.microsoft.com/office/powerpoint/2010/main" val="201001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From</a:t>
            </a:r>
            <a:r>
              <a:rPr lang="nl-NL" baseline="0" dirty="0"/>
              <a:t> a business perspective, t</a:t>
            </a:r>
            <a:r>
              <a:rPr lang="nl-NL" dirty="0"/>
              <a:t>o see how dramtically the world</a:t>
            </a:r>
            <a:r>
              <a:rPr lang="nl-NL" baseline="0" dirty="0"/>
              <a:t> has changed in recent times, we need to look no further than how some of the biggest companies in the world conduct their business making use of technology. The commercial opportunities offered by the digital transformation are for the taking – but this means adapting to the digital age and not getting left behind.</a:t>
            </a:r>
            <a:endParaRPr lang="en-US" dirty="0"/>
          </a:p>
        </p:txBody>
      </p:sp>
      <p:sp>
        <p:nvSpPr>
          <p:cNvPr id="4" name="Slide Number Placeholder 3"/>
          <p:cNvSpPr>
            <a:spLocks noGrp="1"/>
          </p:cNvSpPr>
          <p:nvPr>
            <p:ph type="sldNum" sz="quarter" idx="10"/>
          </p:nvPr>
        </p:nvSpPr>
        <p:spPr/>
        <p:txBody>
          <a:bodyPr/>
          <a:lstStyle/>
          <a:p>
            <a:fld id="{A11299F7-6CB6-4D97-8506-9D2BA16DCB1C}" type="slidenum">
              <a:rPr lang="nl-NL" smtClean="0"/>
              <a:t>4</a:t>
            </a:fld>
            <a:endParaRPr lang="nl-NL"/>
          </a:p>
        </p:txBody>
      </p:sp>
    </p:spTree>
    <p:extLst>
      <p:ext uri="{BB962C8B-B14F-4D97-AF65-F5344CB8AC3E}">
        <p14:creationId xmlns:p14="http://schemas.microsoft.com/office/powerpoint/2010/main" val="278303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75F01E-600F-4BA2-BEA4-0565306A5BCF}" type="slidenum">
              <a:rPr lang="en-US" altLang="ja-JP" smtClean="0"/>
              <a:pPr>
                <a:defRPr/>
              </a:pPr>
              <a:t>9</a:t>
            </a:fld>
            <a:endParaRPr lang="en-US" altLang="ja-JP"/>
          </a:p>
        </p:txBody>
      </p:sp>
    </p:spTree>
    <p:extLst>
      <p:ext uri="{BB962C8B-B14F-4D97-AF65-F5344CB8AC3E}">
        <p14:creationId xmlns:p14="http://schemas.microsoft.com/office/powerpoint/2010/main" val="412239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2003, TOYOTA was fourth automaker behind the "Big 3", GM, Ford, and Chrysler.</a:t>
            </a:r>
          </a:p>
          <a:p>
            <a:r>
              <a:rPr kumimoji="1" lang="en-US" altLang="ja-JP" dirty="0"/>
              <a:t>TOYOTA 's annual profit at end of its fiscal year in March, 2003, was 8.13 billion dollars.</a:t>
            </a:r>
          </a:p>
          <a:p>
            <a:r>
              <a:rPr kumimoji="1" lang="en-US" altLang="ja-JP" dirty="0"/>
              <a:t>It meant larger than the combined earning of GM, Chrysler, and Ford.</a:t>
            </a:r>
          </a:p>
          <a:p>
            <a:r>
              <a:rPr kumimoji="1" lang="en-US" altLang="ja-JP" dirty="0"/>
              <a:t>TOYOTA 's net profit margin is 8.3 times higher than the industry average.</a:t>
            </a:r>
          </a:p>
          <a:p>
            <a:r>
              <a:rPr kumimoji="1" lang="en-US" altLang="ja-JP" dirty="0"/>
              <a:t>And its return of assets is 8 times higher than the industry average.</a:t>
            </a:r>
          </a:p>
          <a:p>
            <a:r>
              <a:rPr kumimoji="1" lang="en-US" altLang="ja-JP" dirty="0"/>
              <a:t>Today, TOYOTA is the No1 automaker in the world.</a:t>
            </a:r>
          </a:p>
          <a:p>
            <a:r>
              <a:rPr kumimoji="1" lang="en-US" altLang="ja-JP" dirty="0"/>
              <a:t>Why did TOYOTA perform this excellent result? </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213D9-066D-42BF-B91C-EB747BDD00B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4052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C0E1F-E99B-4694-858E-C3B4EFE9EBB8}"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12147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77900678-87CE-430D-94C7-A737746BAEFF}" type="slidenum">
              <a:rPr lang="nl-NL" altLang="en-US" smtClean="0">
                <a:latin typeface="Calibri" panose="020F0502020204030204" pitchFamily="34" charset="0"/>
              </a:rPr>
              <a:pPr/>
              <a:t>19</a:t>
            </a:fld>
            <a:endParaRPr lang="nl-NL" altLang="en-US">
              <a:latin typeface="Calibri" panose="020F0502020204030204" pitchFamily="34" charset="0"/>
            </a:endParaRPr>
          </a:p>
        </p:txBody>
      </p:sp>
    </p:spTree>
    <p:extLst>
      <p:ext uri="{BB962C8B-B14F-4D97-AF65-F5344CB8AC3E}">
        <p14:creationId xmlns:p14="http://schemas.microsoft.com/office/powerpoint/2010/main" val="1147632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In the model, governance overarches every activity, keeping a strong focus on value and the organization’s goals.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management principles are then defined for the organization.  These act as guardrails, to make sure that all products and services are aligned with the needs of the organization.  Principles will be defined for areas including security, risk, quality and use of assets, and then communicated to all of the staff who are involved with the development and operation of products and services.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unique element of the </a:t>
            </a:r>
            <a:r>
              <a:rPr lang="en-GB" sz="1200" kern="1200" dirty="0" err="1">
                <a:solidFill>
                  <a:schemeClr val="tx1"/>
                </a:solidFill>
                <a:effectLst/>
                <a:latin typeface="+mn-lt"/>
                <a:ea typeface="+mn-ea"/>
                <a:cs typeface="+mn-cs"/>
              </a:rPr>
              <a:t>VeriSM</a:t>
            </a:r>
            <a:r>
              <a:rPr lang="en-GB" sz="1200" kern="1200" dirty="0">
                <a:solidFill>
                  <a:schemeClr val="tx1"/>
                </a:solidFill>
                <a:effectLst/>
                <a:latin typeface="+mn-lt"/>
                <a:ea typeface="+mn-ea"/>
                <a:cs typeface="+mn-cs"/>
              </a:rPr>
              <a:t>™ model is the management mesh.  This provides a flexible approach that can be adapted depending on the requirements for a particular product or service.  The mesh includes: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Resources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Environment</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Technical advances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Management practices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each product or service, these areas are considered and the mesh is flexed where necessary.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Let’s take an example.  A bank wants to create a mobile application that will let users send money to their friends with just one click.  The mesh for this product could include agile development practices to get rapid feedback about the new product.  The bank can use its capabilities and work in innovative ways, provided they are within the service stabilizers  for security and risk.</a:t>
            </a:r>
            <a:endParaRPr lang="en-US" sz="1200" kern="1200" dirty="0">
              <a:solidFill>
                <a:schemeClr val="tx1"/>
              </a:solidFill>
              <a:effectLst/>
              <a:latin typeface="+mn-lt"/>
              <a:ea typeface="+mn-ea"/>
              <a:cs typeface="+mn-cs"/>
            </a:endParaRPr>
          </a:p>
          <a:p>
            <a:endParaRPr lang="en-US" dirty="0"/>
          </a:p>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900678-87CE-430D-94C7-A737746BAEFF}" type="slidenum">
              <a:rPr kumimoji="1" lang="nl-NL"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nl-NL"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44547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6CE79-3EE2-4AD8-AD0E-6080B05853E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150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8EA93F-475C-4E0A-8D6D-D991F8F41F8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2735AFD-7B5C-4200-A14C-15CB51F4E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A593BB7-E0CE-4DB5-BD91-2B22E425C348}"/>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5" name="フッター プレースホルダー 4">
            <a:extLst>
              <a:ext uri="{FF2B5EF4-FFF2-40B4-BE49-F238E27FC236}">
                <a16:creationId xmlns:a16="http://schemas.microsoft.com/office/drawing/2014/main" id="{F3801C09-EF24-40A8-B3DD-AABBBC9B06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51C6A6-7C62-4E96-9B20-2A92791E4CEF}"/>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68398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DB4122-5419-4C90-B8B4-DEA98C55261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69E2DAF-597D-48C4-9581-72AD21068AA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04A5FB-573A-40E2-8475-988BA53BCFBA}"/>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5" name="フッター プレースホルダー 4">
            <a:extLst>
              <a:ext uri="{FF2B5EF4-FFF2-40B4-BE49-F238E27FC236}">
                <a16:creationId xmlns:a16="http://schemas.microsoft.com/office/drawing/2014/main" id="{B0D5F9FC-666E-4551-BD7C-C5B33F34AA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F21E8E-5385-4319-BD44-A1E76478B9D8}"/>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17572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A2E9E4D-807F-4B20-9F29-71EF263C0AB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2FB70C-68B2-4043-A407-BFC94438EC7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29B1E8-E312-4518-97A0-0D9306AD1052}"/>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5" name="フッター プレースホルダー 4">
            <a:extLst>
              <a:ext uri="{FF2B5EF4-FFF2-40B4-BE49-F238E27FC236}">
                <a16:creationId xmlns:a16="http://schemas.microsoft.com/office/drawing/2014/main" id="{13B12D1F-14C8-4BB8-B193-FC1B317A9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D291A5-6D65-4F86-85FA-8A762F2484FD}"/>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3561702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endParaRPr lang="nl-NL" dirty="0"/>
          </a:p>
        </p:txBody>
      </p:sp>
      <p:sp>
        <p:nvSpPr>
          <p:cNvPr id="7" name="Text Placeholder 6"/>
          <p:cNvSpPr>
            <a:spLocks noGrp="1"/>
          </p:cNvSpPr>
          <p:nvPr>
            <p:ph type="body" sz="quarter" idx="13"/>
          </p:nvPr>
        </p:nvSpPr>
        <p:spPr>
          <a:xfrm>
            <a:off x="624419" y="1628776"/>
            <a:ext cx="10943167" cy="4392613"/>
          </a:xfrm>
        </p:spPr>
        <p:txBody>
          <a:bodyPr/>
          <a:lstStyle>
            <a:lvl1pPr marL="457189" indent="-457189">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698883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wo Content left">
    <p:spTree>
      <p:nvGrpSpPr>
        <p:cNvPr id="1" name=""/>
        <p:cNvGrpSpPr/>
        <p:nvPr/>
      </p:nvGrpSpPr>
      <p:grpSpPr>
        <a:xfrm>
          <a:off x="0" y="0"/>
          <a:ext cx="0" cy="0"/>
          <a:chOff x="0" y="0"/>
          <a:chExt cx="0" cy="0"/>
        </a:xfrm>
      </p:grpSpPr>
      <p:sp>
        <p:nvSpPr>
          <p:cNvPr id="14" name="Rectangle 13"/>
          <p:cNvSpPr/>
          <p:nvPr userDrawn="1"/>
        </p:nvSpPr>
        <p:spPr>
          <a:xfrm>
            <a:off x="0" y="0"/>
            <a:ext cx="6089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835151" y="868680"/>
            <a:ext cx="4480560" cy="5249316"/>
          </a:xfrm>
        </p:spPr>
        <p:txBody>
          <a:bodyPr/>
          <a:lstStyle>
            <a:lvl1pPr marL="342900" indent="-342900">
              <a:buFontTx/>
              <a:buBlip>
                <a:blip r:embed="rId2"/>
              </a:buBlip>
              <a:defRPr baseline="0">
                <a:solidFill>
                  <a:schemeClr val="bg1"/>
                </a:solidFill>
              </a:defRPr>
            </a:lvl1pPr>
            <a:lvl2pPr marL="914400" indent="-457200">
              <a:buFontTx/>
              <a:buBlip>
                <a:blip r:embed="rId2"/>
              </a:buBlip>
              <a:defRPr>
                <a:solidFill>
                  <a:schemeClr val="bg1"/>
                </a:solidFill>
              </a:defRPr>
            </a:lvl2pPr>
            <a:lvl3pPr marL="1257300" indent="-342900">
              <a:buFontTx/>
              <a:buBlip>
                <a:blip r:embed="rId2"/>
              </a:buBlip>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text</a:t>
            </a:r>
          </a:p>
        </p:txBody>
      </p:sp>
      <p:sp>
        <p:nvSpPr>
          <p:cNvPr id="4" name="Content Placeholder 3"/>
          <p:cNvSpPr>
            <a:spLocks noGrp="1"/>
          </p:cNvSpPr>
          <p:nvPr>
            <p:ph sz="half" idx="2" hasCustomPrompt="1"/>
          </p:nvPr>
        </p:nvSpPr>
        <p:spPr>
          <a:xfrm>
            <a:off x="6553200" y="868680"/>
            <a:ext cx="5120640" cy="5249316"/>
          </a:xfrm>
        </p:spPr>
        <p:txBody>
          <a:bodyPr/>
          <a:lstStyle>
            <a:lvl1pPr marL="0" indent="0">
              <a:buNone/>
              <a:defRPr baseline="0"/>
            </a:lvl1pPr>
          </a:lstStyle>
          <a:p>
            <a:pPr lvl="0"/>
            <a:r>
              <a:rPr lang="en-US" dirty="0"/>
              <a:t>Click to use icon</a:t>
            </a:r>
          </a:p>
        </p:txBody>
      </p:sp>
    </p:spTree>
    <p:extLst>
      <p:ext uri="{BB962C8B-B14F-4D97-AF65-F5344CB8AC3E}">
        <p14:creationId xmlns:p14="http://schemas.microsoft.com/office/powerpoint/2010/main" val="4171268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a:prstGeom prst="rect">
            <a:avLst/>
          </a:prstGeom>
        </p:spPr>
        <p:txBody>
          <a:bodyPr vert="horz"/>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extLst>
      <p:ext uri="{BB962C8B-B14F-4D97-AF65-F5344CB8AC3E}">
        <p14:creationId xmlns:p14="http://schemas.microsoft.com/office/powerpoint/2010/main" val="325546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vert="horz"/>
          <a:lstStyle/>
          <a:p>
            <a:r>
              <a:rPr lang="ja-JP" altLang="en-US"/>
              <a:t>マスター タイトルの書式設定</a:t>
            </a:r>
          </a:p>
        </p:txBody>
      </p:sp>
      <p:sp>
        <p:nvSpPr>
          <p:cNvPr id="3" name="コンテンツ プレースホルダー 2"/>
          <p:cNvSpPr>
            <a:spLocks noGrp="1"/>
          </p:cNvSpPr>
          <p:nvPr>
            <p:ph idx="1"/>
          </p:nvPr>
        </p:nvSpPr>
        <p:spPr>
          <a:xfrm>
            <a:off x="609600" y="1600201"/>
            <a:ext cx="10972800" cy="4525963"/>
          </a:xfrm>
          <a:prstGeom prst="rect">
            <a:avLst/>
          </a:prstGeom>
        </p:spPr>
        <p:txBody>
          <a:bodyPr vert="horz"/>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791291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a:prstGeom prst="rect">
            <a:avLst/>
          </a:prstGeom>
        </p:spPr>
        <p:txBody>
          <a:bodyPr vert="horz"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3599968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vert="horz"/>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548755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vert="horz"/>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09165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vert="horz"/>
          <a:lstStyle/>
          <a:p>
            <a:r>
              <a:rPr lang="ja-JP" altLang="en-US"/>
              <a:t>マスター タイトルの書式設定</a:t>
            </a:r>
          </a:p>
        </p:txBody>
      </p:sp>
    </p:spTree>
    <p:extLst>
      <p:ext uri="{BB962C8B-B14F-4D97-AF65-F5344CB8AC3E}">
        <p14:creationId xmlns:p14="http://schemas.microsoft.com/office/powerpoint/2010/main" val="238108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92B8BF-E63E-4EBC-8B21-AA7F26407D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150C36A-9E3C-47F0-A231-3F37C5BF3EE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B7AF4A-6A11-49AA-8E45-3C7B77402018}"/>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5" name="フッター プレースホルダー 4">
            <a:extLst>
              <a:ext uri="{FF2B5EF4-FFF2-40B4-BE49-F238E27FC236}">
                <a16:creationId xmlns:a16="http://schemas.microsoft.com/office/drawing/2014/main" id="{30CD6977-1E28-481D-82B1-D3280D8473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D3AF15-9B81-4C3F-967D-16E79FF3C635}"/>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3875799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679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a:prstGeom prst="rect">
            <a:avLst/>
          </a:prstGeom>
        </p:spPr>
        <p:txBody>
          <a:bodyPr vert="horz"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1578699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a:prstGeom prst="rect">
            <a:avLst/>
          </a:prstGeom>
        </p:spPr>
        <p:txBody>
          <a:bodyPr vert="horz"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1982070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vert="horz"/>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1600201"/>
            <a:ext cx="109728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94947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277328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a:prstGeom prst="rect">
            <a:avLst/>
          </a:prstGeom>
        </p:spPr>
        <p:txBody>
          <a:bodyPr lIns="91435" tIns="45718" rIns="91435" bIns="45718"/>
          <a:lstStyle/>
          <a:p>
            <a:r>
              <a:rPr lang="ja-JP" altLang="en-US"/>
              <a:t>マスター タイトルの書式設定</a:t>
            </a:r>
          </a:p>
        </p:txBody>
      </p:sp>
      <p:sp>
        <p:nvSpPr>
          <p:cNvPr id="3" name="テキスト プレースホルダー 2"/>
          <p:cNvSpPr>
            <a:spLocks noGrp="1"/>
          </p:cNvSpPr>
          <p:nvPr>
            <p:ph type="body" sz="half" idx="1"/>
          </p:nvPr>
        </p:nvSpPr>
        <p:spPr>
          <a:xfrm>
            <a:off x="609600" y="1600202"/>
            <a:ext cx="5384800" cy="4525963"/>
          </a:xfrm>
          <a:prstGeom prst="rect">
            <a:avLst/>
          </a:prstGeom>
        </p:spPr>
        <p:txBody>
          <a:bodyPr lIns="64291" tIns="32146" rIns="64291" bIns="32146"/>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2"/>
            <a:ext cx="5384800" cy="4525963"/>
          </a:xfrm>
          <a:prstGeom prst="rect">
            <a:avLst/>
          </a:prstGeom>
        </p:spPr>
        <p:txBody>
          <a:bodyPr lIns="64291" tIns="32146" rIns="64291" bIns="32146"/>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10"/>
          </p:nvPr>
        </p:nvSpPr>
        <p:spPr>
          <a:xfrm>
            <a:off x="1644651" y="6381750"/>
            <a:ext cx="419100" cy="266700"/>
          </a:xfrm>
          <a:prstGeom prst="rect">
            <a:avLst/>
          </a:prstGeom>
        </p:spPr>
        <p:txBody>
          <a:bodyPr lIns="64291" tIns="32146" rIns="64291" bIns="32146"/>
          <a:lstStyle>
            <a:lvl1pPr eaLnBrk="0" hangingPunct="0">
              <a:defRPr>
                <a:latin typeface="Arial" panose="020B0604020202020204" pitchFamily="34" charset="0"/>
                <a:ea typeface="ＭＳ Ｐゴシック" panose="020B0600070205080204" pitchFamily="50" charset="-128"/>
                <a:cs typeface="+mn-cs"/>
              </a:defRPr>
            </a:lvl1pPr>
          </a:lstStyle>
          <a:p>
            <a:pPr>
              <a:defRPr/>
            </a:pPr>
            <a:fld id="{6AD1BDC2-3E45-C64B-83B3-2953C91DF141}" type="slidenum">
              <a:rPr lang="en-US" altLang="ja-JP"/>
              <a:pPr>
                <a:defRPr/>
              </a:pPr>
              <a:t>‹#›</a:t>
            </a:fld>
            <a:endParaRPr lang="en-US" altLang="ja-JP"/>
          </a:p>
        </p:txBody>
      </p:sp>
    </p:spTree>
    <p:extLst>
      <p:ext uri="{BB962C8B-B14F-4D97-AF65-F5344CB8AC3E}">
        <p14:creationId xmlns:p14="http://schemas.microsoft.com/office/powerpoint/2010/main" val="1553858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空白">
    <p:spTree>
      <p:nvGrpSpPr>
        <p:cNvPr id="1" name=""/>
        <p:cNvGrpSpPr/>
        <p:nvPr/>
      </p:nvGrpSpPr>
      <p:grpSpPr>
        <a:xfrm>
          <a:off x="0" y="0"/>
          <a:ext cx="0" cy="0"/>
          <a:chOff x="0" y="0"/>
          <a:chExt cx="0" cy="0"/>
        </a:xfrm>
      </p:grpSpPr>
      <p:sp>
        <p:nvSpPr>
          <p:cNvPr id="3" name="Rectangle 21"/>
          <p:cNvSpPr>
            <a:spLocks noChangeArrowheads="1"/>
          </p:cNvSpPr>
          <p:nvPr userDrawn="1"/>
        </p:nvSpPr>
        <p:spPr bwMode="auto">
          <a:xfrm>
            <a:off x="0" y="1"/>
            <a:ext cx="12192000" cy="765175"/>
          </a:xfrm>
          <a:prstGeom prst="rect">
            <a:avLst/>
          </a:prstGeom>
          <a:solidFill>
            <a:schemeClr val="bg1">
              <a:lumMod val="85000"/>
            </a:schemeClr>
          </a:solidFill>
          <a:ln>
            <a:noFill/>
          </a:ln>
          <a:effectLst/>
          <a:extLst/>
        </p:spPr>
        <p:txBody>
          <a:bodyPr wrap="none" lIns="90000" tIns="46800" rIns="90000" bIns="46800" anchor="ctr"/>
          <a:lstStyle/>
          <a:p>
            <a:pPr eaLnBrk="0" hangingPunct="0">
              <a:defRPr/>
            </a:pPr>
            <a:endParaRPr lang="ja-JP" altLang="en-US" sz="1800">
              <a:latin typeface="Arial" panose="020B0604020202020204" pitchFamily="34" charset="0"/>
              <a:ea typeface="ＭＳ Ｐゴシック" panose="020B0600070205080204" pitchFamily="50" charset="-128"/>
              <a:cs typeface="+mn-cs"/>
            </a:endParaRPr>
          </a:p>
        </p:txBody>
      </p:sp>
      <p:pic>
        <p:nvPicPr>
          <p:cNvPr id="4"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656388"/>
            <a:ext cx="12192000" cy="228600"/>
          </a:xfrm>
          <a:prstGeom prst="rect">
            <a:avLst/>
          </a:prstGeom>
          <a:solidFill>
            <a:schemeClr val="bg1">
              <a:lumMod val="85000"/>
            </a:schemeClr>
          </a:solidFill>
          <a:ln>
            <a:noFill/>
          </a:ln>
          <a:extLst/>
        </p:spPr>
      </p:pic>
      <p:sp>
        <p:nvSpPr>
          <p:cNvPr id="5" name="Text Box 15"/>
          <p:cNvSpPr txBox="1">
            <a:spLocks noChangeArrowheads="1"/>
          </p:cNvSpPr>
          <p:nvPr userDrawn="1"/>
        </p:nvSpPr>
        <p:spPr bwMode="auto">
          <a:xfrm>
            <a:off x="8295863" y="6681092"/>
            <a:ext cx="3872855" cy="156966"/>
          </a:xfrm>
          <a:prstGeom prst="rect">
            <a:avLst/>
          </a:prstGeom>
          <a:noFill/>
          <a:ln w="19050">
            <a:noFill/>
            <a:miter lim="800000"/>
            <a:headEnd/>
            <a:tailEnd/>
          </a:ln>
          <a:effectLst/>
        </p:spPr>
        <p:txBody>
          <a:bodyPr wrap="none" lIns="92075" tIns="9144" rIns="92075" bIns="9144" anchor="ct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r" eaLnBrk="0" hangingPunct="0">
              <a:lnSpc>
                <a:spcPct val="90000"/>
              </a:lnSpc>
              <a:defRPr/>
            </a:pPr>
            <a:r>
              <a:rPr kumimoji="0" lang="en-US" altLang="en-US" sz="1000" dirty="0">
                <a:solidFill>
                  <a:srgbClr val="808080"/>
                </a:solidFill>
                <a:latin typeface="Verdana" pitchFamily="34" charset="0"/>
                <a:cs typeface="+mn-cs"/>
              </a:rPr>
              <a:t>© </a:t>
            </a:r>
            <a:r>
              <a:rPr kumimoji="0" lang="en-US" altLang="ja-JP" sz="1000" dirty="0">
                <a:solidFill>
                  <a:srgbClr val="808080"/>
                </a:solidFill>
                <a:latin typeface="Verdana" pitchFamily="34" charset="0"/>
                <a:cs typeface="+mn-cs"/>
              </a:rPr>
              <a:t>2017 Toyota Management Institute</a:t>
            </a:r>
            <a:r>
              <a:rPr kumimoji="0" lang="en-US" altLang="en-US" sz="1000" dirty="0">
                <a:solidFill>
                  <a:srgbClr val="808080"/>
                </a:solidFill>
                <a:latin typeface="Verdana" pitchFamily="34" charset="0"/>
                <a:cs typeface="+mn-cs"/>
              </a:rPr>
              <a:t> All rights reserved</a:t>
            </a:r>
          </a:p>
        </p:txBody>
      </p:sp>
      <p:sp>
        <p:nvSpPr>
          <p:cNvPr id="6" name="Text Box 16"/>
          <p:cNvSpPr txBox="1">
            <a:spLocks noChangeArrowheads="1"/>
          </p:cNvSpPr>
          <p:nvPr userDrawn="1"/>
        </p:nvSpPr>
        <p:spPr bwMode="auto">
          <a:xfrm>
            <a:off x="11582400" y="6248400"/>
            <a:ext cx="609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eaLnBrk="0" hangingPunct="0">
              <a:defRPr kumimoji="1" sz="2000">
                <a:solidFill>
                  <a:schemeClr val="tx1"/>
                </a:solidFill>
                <a:latin typeface="Arial" charset="0"/>
                <a:ea typeface="ＭＳ Ｐゴシック" pitchFamily="50" charset="-128"/>
              </a:defRPr>
            </a:lvl1pPr>
            <a:lvl2pPr marL="742950" indent="-285750" eaLnBrk="0" hangingPunct="0">
              <a:defRPr kumimoji="1" sz="2000">
                <a:solidFill>
                  <a:schemeClr val="tx1"/>
                </a:solidFill>
                <a:latin typeface="Arial" charset="0"/>
                <a:ea typeface="ＭＳ Ｐゴシック" pitchFamily="50" charset="-128"/>
              </a:defRPr>
            </a:lvl2pPr>
            <a:lvl3pPr marL="1143000" indent="-228600" eaLnBrk="0" hangingPunct="0">
              <a:defRPr kumimoji="1" sz="2000">
                <a:solidFill>
                  <a:schemeClr val="tx1"/>
                </a:solidFill>
                <a:latin typeface="Arial" charset="0"/>
                <a:ea typeface="ＭＳ Ｐゴシック" pitchFamily="50" charset="-128"/>
              </a:defRPr>
            </a:lvl3pPr>
            <a:lvl4pPr marL="1600200" indent="-228600" eaLnBrk="0" hangingPunct="0">
              <a:defRPr kumimoji="1" sz="2000">
                <a:solidFill>
                  <a:schemeClr val="tx1"/>
                </a:solidFill>
                <a:latin typeface="Arial" charset="0"/>
                <a:ea typeface="ＭＳ Ｐゴシック" pitchFamily="50" charset="-128"/>
              </a:defRPr>
            </a:lvl4pPr>
            <a:lvl5pPr marL="2057400" indent="-228600" eaLnBrk="0" hangingPunct="0">
              <a:defRPr kumimoji="1" sz="20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pitchFamily="50" charset="-128"/>
              </a:defRPr>
            </a:lvl9pPr>
          </a:lstStyle>
          <a:p>
            <a:pPr eaLnBrk="1" hangingPunct="1">
              <a:defRPr/>
            </a:pPr>
            <a:fld id="{C59E1067-A9D1-524A-AFF3-7154628DE28B}" type="slidenum">
              <a:rPr kumimoji="0" lang="ja-JP" altLang="en-US" sz="1600" b="1" smtClean="0">
                <a:cs typeface="+mn-cs"/>
              </a:rPr>
              <a:pPr eaLnBrk="1" hangingPunct="1">
                <a:defRPr/>
              </a:pPr>
              <a:t>‹#›</a:t>
            </a:fld>
            <a:endParaRPr kumimoji="0" lang="en-US" altLang="ja-JP" sz="2800">
              <a:cs typeface="+mn-cs"/>
            </a:endParaRPr>
          </a:p>
        </p:txBody>
      </p:sp>
      <p:sp>
        <p:nvSpPr>
          <p:cNvPr id="7" name="Line 19"/>
          <p:cNvSpPr>
            <a:spLocks noChangeShapeType="1"/>
          </p:cNvSpPr>
          <p:nvPr userDrawn="1"/>
        </p:nvSpPr>
        <p:spPr bwMode="auto">
          <a:xfrm>
            <a:off x="0" y="765175"/>
            <a:ext cx="12192000" cy="0"/>
          </a:xfrm>
          <a:prstGeom prst="line">
            <a:avLst/>
          </a:prstGeom>
          <a:noFill/>
          <a:ln w="127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000" tIns="46800" rIns="90000" bIns="46800"/>
          <a:lstStyle/>
          <a:p>
            <a:endParaRPr lang="ja-JP" altLang="en-US" sz="1800"/>
          </a:p>
        </p:txBody>
      </p:sp>
      <p:pic>
        <p:nvPicPr>
          <p:cNvPr id="8" name="Picture 22" descr="tmg_logo_0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359901" y="1"/>
            <a:ext cx="28321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タイトル 1"/>
          <p:cNvSpPr>
            <a:spLocks noGrp="1"/>
          </p:cNvSpPr>
          <p:nvPr>
            <p:ph type="title"/>
          </p:nvPr>
        </p:nvSpPr>
        <p:spPr>
          <a:xfrm>
            <a:off x="8368" y="19348"/>
            <a:ext cx="10972800" cy="745356"/>
          </a:xfrm>
          <a:prstGeom prst="rect">
            <a:avLst/>
          </a:prstGeom>
        </p:spPr>
        <p:txBody>
          <a:bodyPr lIns="91435" tIns="45718" rIns="91435" bIns="45718"/>
          <a:lstStyle>
            <a:lvl1pPr algn="l">
              <a:defRPr/>
            </a:lvl1pPr>
          </a:lstStyle>
          <a:p>
            <a:r>
              <a:rPr lang="ja-JP" altLang="en-US" dirty="0"/>
              <a:t>マスター タイトルの書式設定</a:t>
            </a:r>
          </a:p>
        </p:txBody>
      </p:sp>
    </p:spTree>
    <p:extLst>
      <p:ext uri="{BB962C8B-B14F-4D97-AF65-F5344CB8AC3E}">
        <p14:creationId xmlns:p14="http://schemas.microsoft.com/office/powerpoint/2010/main" val="35399117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0047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218362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287632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11DD6-DFA6-4A9E-95DE-B83FB2CD0BD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93CA34-6DFF-4BE8-A7C2-0B46E1A9EC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CED4C94-3FD3-4FDB-A540-5198A86957F1}"/>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5" name="フッター プレースホルダー 4">
            <a:extLst>
              <a:ext uri="{FF2B5EF4-FFF2-40B4-BE49-F238E27FC236}">
                <a16:creationId xmlns:a16="http://schemas.microsoft.com/office/drawing/2014/main" id="{3515171C-884C-4582-9B92-FB26AFBD21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305AD6-808F-417A-BAB8-F37F758C1964}"/>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006202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2981351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3321100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1760904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855206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784472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3917975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2761034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2127914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AA19FFD-FBFC-4485-BA7E-904EEE095EC3}" type="datetimeFigureOut">
              <a:rPr kumimoji="1" lang="ja-JP" altLang="en-US" smtClean="0"/>
              <a:t>2018/11/28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2396353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jdelijke aanduiding voor tekst 5"/>
          <p:cNvSpPr>
            <a:spLocks noGrp="1"/>
          </p:cNvSpPr>
          <p:nvPr>
            <p:ph type="body" sz="quarter" idx="10" hasCustomPrompt="1"/>
          </p:nvPr>
        </p:nvSpPr>
        <p:spPr>
          <a:xfrm>
            <a:off x="609599" y="1040129"/>
            <a:ext cx="11230708" cy="4817764"/>
          </a:xfrm>
          <a:prstGeom prst="rect">
            <a:avLst/>
          </a:prstGeom>
        </p:spPr>
        <p:txBody>
          <a:bodyPr/>
          <a:lstStyle>
            <a:lvl1pPr marL="0" indent="0">
              <a:buClr>
                <a:schemeClr val="accent4">
                  <a:lumMod val="50000"/>
                </a:schemeClr>
              </a:buClr>
              <a:buFontTx/>
              <a:buNone/>
              <a:defRPr sz="1800" b="1">
                <a:solidFill>
                  <a:schemeClr val="tx1"/>
                </a:solidFill>
                <a:latin typeface="Arial" panose="020B0604020202020204" pitchFamily="34" charset="0"/>
                <a:cs typeface="Arial" panose="020B0604020202020204" pitchFamily="34" charset="0"/>
              </a:defRPr>
            </a:lvl1pPr>
            <a:lvl2pPr marL="0" indent="0">
              <a:buClr>
                <a:schemeClr val="accent4">
                  <a:lumMod val="50000"/>
                </a:schemeClr>
              </a:buClr>
              <a:buFontTx/>
              <a:buNone/>
              <a:defRPr sz="2000">
                <a:solidFill>
                  <a:schemeClr val="tx2"/>
                </a:solidFill>
                <a:latin typeface="Arial" panose="020B0604020202020204" pitchFamily="34" charset="0"/>
                <a:cs typeface="Arial" panose="020B0604020202020204" pitchFamily="34" charset="0"/>
              </a:defRPr>
            </a:lvl2pPr>
            <a:lvl3pPr marL="0" indent="0">
              <a:buClr>
                <a:schemeClr val="accent4">
                  <a:lumMod val="50000"/>
                </a:schemeClr>
              </a:buClr>
              <a:buFontTx/>
              <a:buNone/>
              <a:defRPr sz="1800">
                <a:solidFill>
                  <a:schemeClr val="tx2"/>
                </a:solidFill>
                <a:latin typeface="Arial" panose="020B0604020202020204" pitchFamily="34" charset="0"/>
                <a:cs typeface="Arial" panose="020B0604020202020204" pitchFamily="34" charset="0"/>
              </a:defRPr>
            </a:lvl3pPr>
            <a:lvl4pPr marL="0" indent="0">
              <a:buClr>
                <a:schemeClr val="accent4">
                  <a:lumMod val="50000"/>
                </a:schemeClr>
              </a:buClr>
              <a:buFontTx/>
              <a:buNone/>
              <a:defRPr sz="1600">
                <a:solidFill>
                  <a:schemeClr val="tx1"/>
                </a:solidFill>
                <a:latin typeface="Arial" panose="020B0604020202020204" pitchFamily="34" charset="0"/>
                <a:cs typeface="Arial" panose="020B0604020202020204" pitchFamily="34" charset="0"/>
              </a:defRPr>
            </a:lvl4pPr>
            <a:lvl5pPr marL="285750" indent="-285750">
              <a:buClr>
                <a:schemeClr val="accent4">
                  <a:lumMod val="50000"/>
                </a:schemeClr>
              </a:buClr>
              <a:buFont typeface="Wingdings 3" panose="05040102010807070707" pitchFamily="18" charset="2"/>
              <a:buChar char=""/>
              <a:defRPr lang="en-US" sz="1400" b="0" kern="1200" baseline="0" dirty="0" smtClean="0">
                <a:solidFill>
                  <a:schemeClr val="tx1"/>
                </a:solidFill>
                <a:latin typeface="Arial" pitchFamily="34" charset="0"/>
                <a:ea typeface="ＭＳ Ｐゴシック" charset="0"/>
                <a:cs typeface="Arial" pitchFamily="34" charset="0"/>
              </a:defRPr>
            </a:lvl5pPr>
            <a:lvl6pPr marL="508000" indent="-228600">
              <a:buFont typeface="Wingdings 3" panose="05040102010807070707" pitchFamily="18" charset="2"/>
              <a:buChar char="9"/>
              <a:defRPr sz="1200" baseline="0">
                <a:latin typeface="Arial" panose="020B0604020202020204" pitchFamily="34" charset="0"/>
                <a:cs typeface="Arial" panose="020B0604020202020204" pitchFamily="34" charset="0"/>
              </a:defRPr>
            </a:lvl6pPr>
            <a:lvl7pPr marL="750888" indent="-228600">
              <a:buFont typeface="Wingdings 3" panose="05040102010807070707" pitchFamily="18" charset="2"/>
              <a:buChar char=""/>
              <a:defRPr sz="1000">
                <a:latin typeface="Arial" panose="020B0604020202020204" pitchFamily="34" charset="0"/>
                <a:cs typeface="Arial" panose="020B0604020202020204" pitchFamily="34" charset="0"/>
              </a:defRPr>
            </a:lvl7pPr>
          </a:lstStyle>
          <a:p>
            <a:pPr lvl="0"/>
            <a:r>
              <a:rPr lang="en-US" dirty="0"/>
              <a:t>First Label Bullet</a:t>
            </a:r>
          </a:p>
          <a:p>
            <a:pPr lvl="3"/>
            <a:r>
              <a:rPr lang="en-US" dirty="0"/>
              <a:t>Second Label Bullet</a:t>
            </a:r>
          </a:p>
          <a:p>
            <a:pPr lvl="4"/>
            <a:r>
              <a:rPr lang="en-US" dirty="0"/>
              <a:t>First Label Bullet</a:t>
            </a:r>
          </a:p>
          <a:p>
            <a:pPr lvl="5"/>
            <a:r>
              <a:rPr lang="en-US" dirty="0"/>
              <a:t>Second Label Bullet</a:t>
            </a:r>
          </a:p>
          <a:p>
            <a:pPr lvl="6"/>
            <a:r>
              <a:rPr lang="en-US" dirty="0"/>
              <a:t>Third label Bullet</a:t>
            </a:r>
          </a:p>
          <a:p>
            <a:pPr lvl="4"/>
            <a:endParaRPr lang="en-US" dirty="0"/>
          </a:p>
        </p:txBody>
      </p:sp>
      <p:sp>
        <p:nvSpPr>
          <p:cNvPr id="5" name="Text Placeholder 2"/>
          <p:cNvSpPr>
            <a:spLocks noGrp="1"/>
          </p:cNvSpPr>
          <p:nvPr>
            <p:ph type="body" sz="quarter" idx="11" hasCustomPrompt="1"/>
          </p:nvPr>
        </p:nvSpPr>
        <p:spPr>
          <a:xfrm>
            <a:off x="1935059" y="72874"/>
            <a:ext cx="9876639" cy="539916"/>
          </a:xfrm>
          <a:prstGeom prst="rect">
            <a:avLst/>
          </a:prstGeom>
        </p:spPr>
        <p:txBody>
          <a:bodyPr lIns="91440" anchor="ctr"/>
          <a:lstStyle>
            <a:lvl1pPr marL="0" indent="0">
              <a:spcBef>
                <a:spcPts val="0"/>
              </a:spcBef>
              <a:buNone/>
              <a:defRPr lang="en-US" sz="2000" b="1" kern="1200" dirty="0" smtClean="0">
                <a:solidFill>
                  <a:schemeClr val="bg1"/>
                </a:solidFill>
                <a:latin typeface="Arial" panose="020B0604020202020204" pitchFamily="34" charset="0"/>
                <a:ea typeface="ＭＳ Ｐゴシック" pitchFamily="-65" charset="-128"/>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marL="0" lvl="0" indent="0" algn="l" defTabSz="457200" rtl="0" eaLnBrk="0" fontAlgn="base" hangingPunct="0">
              <a:spcBef>
                <a:spcPts val="0"/>
              </a:spcBef>
              <a:spcAft>
                <a:spcPct val="0"/>
              </a:spcAft>
              <a:buFont typeface="Arial" charset="0"/>
              <a:buNone/>
            </a:pPr>
            <a:r>
              <a:rPr lang="en-US" dirty="0"/>
              <a:t>Click to edit master text styles</a:t>
            </a:r>
          </a:p>
        </p:txBody>
      </p:sp>
    </p:spTree>
    <p:extLst>
      <p:ext uri="{BB962C8B-B14F-4D97-AF65-F5344CB8AC3E}">
        <p14:creationId xmlns:p14="http://schemas.microsoft.com/office/powerpoint/2010/main" val="235877006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0B6E1-E954-4481-8275-BF0840F806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5C6A785-4177-4648-8AD8-8E99E025CDA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245D924-12C1-45E6-AF21-9B1A7B1425F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2CF9510-0555-4D3F-8D96-B4AB864A3D50}"/>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6" name="フッター プレースホルダー 5">
            <a:extLst>
              <a:ext uri="{FF2B5EF4-FFF2-40B4-BE49-F238E27FC236}">
                <a16:creationId xmlns:a16="http://schemas.microsoft.com/office/drawing/2014/main" id="{5050C551-0D00-461B-AD49-D47359354D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043219C-3A34-4333-9B07-B7DEACF533B0}"/>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27212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4A96A-EB25-4B28-BD32-2EFC69CFF78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6F3CED7-3D67-4091-9FDF-4028D670F7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5B7F48B-2E2E-43DB-A333-2B54F6BB7E7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700AE12-6572-4E39-8ADB-7066E2D9C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3955936-4EA5-4442-A005-697520D0227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14E698B-B42D-48B8-94B1-0BBA11AC3081}"/>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8" name="フッター プレースホルダー 7">
            <a:extLst>
              <a:ext uri="{FF2B5EF4-FFF2-40B4-BE49-F238E27FC236}">
                <a16:creationId xmlns:a16="http://schemas.microsoft.com/office/drawing/2014/main" id="{1E997B00-8C21-4BF8-BFC8-263AC2CD0D2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021B5B5-3400-405B-B7DA-599F8BD5254C}"/>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3609421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AC8E37-E014-4B47-8A7A-0D927F624E2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A5CDCD7-F7CE-4826-B403-37C7F98F809D}"/>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4" name="フッター プレースホルダー 3">
            <a:extLst>
              <a:ext uri="{FF2B5EF4-FFF2-40B4-BE49-F238E27FC236}">
                <a16:creationId xmlns:a16="http://schemas.microsoft.com/office/drawing/2014/main" id="{31E0CD34-D4D3-49EB-A370-62DA1042500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AD1C5F-6E55-4063-8AA0-6590C02E99B8}"/>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05338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3FB813B-7E10-4EB4-BC15-770F335AB34E}"/>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3" name="フッター プレースホルダー 2">
            <a:extLst>
              <a:ext uri="{FF2B5EF4-FFF2-40B4-BE49-F238E27FC236}">
                <a16:creationId xmlns:a16="http://schemas.microsoft.com/office/drawing/2014/main" id="{9341826B-0B71-44E5-A9C6-FB3177E2E06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B703BE8-FE4E-43D5-84DC-E4622C900A79}"/>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32062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EF4872-01CF-4DF8-BBEE-8FD1721334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51E5DFE-C8A3-47B1-8E86-5D622C14B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E292AC3-C7C8-4C86-8AD1-DFAC400FF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51AD184-3C7A-40F9-A432-ABBCA2556DC5}"/>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6" name="フッター プレースホルダー 5">
            <a:extLst>
              <a:ext uri="{FF2B5EF4-FFF2-40B4-BE49-F238E27FC236}">
                <a16:creationId xmlns:a16="http://schemas.microsoft.com/office/drawing/2014/main" id="{0C7FD17B-8E42-457D-A141-B77E608445C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E2DAD2-B38F-4BA9-806E-F5363F847836}"/>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44910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614E9-014B-4743-980F-B5992C9229F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4EEABB1-8D6C-4BC8-A708-2339A3B03E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58245EC-FBC3-4D49-9C76-408D26967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C07314F-6379-42A9-9380-8826D04234C9}"/>
              </a:ext>
            </a:extLst>
          </p:cNvPr>
          <p:cNvSpPr>
            <a:spLocks noGrp="1"/>
          </p:cNvSpPr>
          <p:nvPr>
            <p:ph type="dt" sz="half" idx="10"/>
          </p:nvPr>
        </p:nvSpPr>
        <p:spPr/>
        <p:txBody>
          <a:bodyPr/>
          <a:lstStyle/>
          <a:p>
            <a:fld id="{9BE7BEDD-8362-4B2C-B0F0-A68ECC98B8C8}" type="datetimeFigureOut">
              <a:rPr kumimoji="1" lang="ja-JP" altLang="en-US" smtClean="0"/>
              <a:t>2018/11/28</a:t>
            </a:fld>
            <a:endParaRPr kumimoji="1" lang="ja-JP" altLang="en-US"/>
          </a:p>
        </p:txBody>
      </p:sp>
      <p:sp>
        <p:nvSpPr>
          <p:cNvPr id="6" name="フッター プレースホルダー 5">
            <a:extLst>
              <a:ext uri="{FF2B5EF4-FFF2-40B4-BE49-F238E27FC236}">
                <a16:creationId xmlns:a16="http://schemas.microsoft.com/office/drawing/2014/main" id="{8AEAFD88-0064-4856-8522-CCE818050C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4F9104-47D4-40EA-ACEF-CA13B3AB369F}"/>
              </a:ext>
            </a:extLst>
          </p:cNvPr>
          <p:cNvSpPr>
            <a:spLocks noGrp="1"/>
          </p:cNvSpPr>
          <p:nvPr>
            <p:ph type="sldNum" sz="quarter" idx="12"/>
          </p:nvPr>
        </p:nvSpPr>
        <p:spPr/>
        <p:txBody>
          <a:body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114495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0B725FF-1EA8-4B73-A193-C3A81C6D5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4C1C7EB-7CB5-405C-AA8A-BB4DB1B0A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45E436-E0E5-4B99-AF3C-28D2BD578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7BEDD-8362-4B2C-B0F0-A68ECC98B8C8}" type="datetimeFigureOut">
              <a:rPr kumimoji="1" lang="ja-JP" altLang="en-US" smtClean="0"/>
              <a:t>2018/11/28</a:t>
            </a:fld>
            <a:endParaRPr kumimoji="1" lang="ja-JP" altLang="en-US"/>
          </a:p>
        </p:txBody>
      </p:sp>
      <p:sp>
        <p:nvSpPr>
          <p:cNvPr id="5" name="フッター プレースホルダー 4">
            <a:extLst>
              <a:ext uri="{FF2B5EF4-FFF2-40B4-BE49-F238E27FC236}">
                <a16:creationId xmlns:a16="http://schemas.microsoft.com/office/drawing/2014/main" id="{C5112588-F641-4812-9001-E827AA42E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58D563C-338A-4117-A0EA-A774F36E80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64E95-04CD-455A-BEB5-A3D60473758F}" type="slidenum">
              <a:rPr kumimoji="1" lang="ja-JP" altLang="en-US" smtClean="0"/>
              <a:t>‹#›</a:t>
            </a:fld>
            <a:endParaRPr kumimoji="1" lang="ja-JP" altLang="en-US"/>
          </a:p>
        </p:txBody>
      </p:sp>
    </p:spTree>
    <p:extLst>
      <p:ext uri="{BB962C8B-B14F-4D97-AF65-F5344CB8AC3E}">
        <p14:creationId xmlns:p14="http://schemas.microsoft.com/office/powerpoint/2010/main" val="25115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 id="2147483688"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1"/>
          <p:cNvSpPr>
            <a:spLocks noChangeArrowheads="1"/>
          </p:cNvSpPr>
          <p:nvPr userDrawn="1"/>
        </p:nvSpPr>
        <p:spPr bwMode="auto">
          <a:xfrm>
            <a:off x="0" y="1"/>
            <a:ext cx="12192000" cy="765175"/>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chor="ct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sz="2000">
              <a:cs typeface="+mn-cs"/>
            </a:endParaRPr>
          </a:p>
        </p:txBody>
      </p:sp>
      <p:pic>
        <p:nvPicPr>
          <p:cNvPr id="1027" name="Picture 23"/>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6656388"/>
            <a:ext cx="12192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2" name="Text Box 16"/>
          <p:cNvSpPr txBox="1">
            <a:spLocks noChangeArrowheads="1"/>
          </p:cNvSpPr>
          <p:nvPr userDrawn="1"/>
        </p:nvSpPr>
        <p:spPr bwMode="auto">
          <a:xfrm>
            <a:off x="11582400" y="6248400"/>
            <a:ext cx="609600" cy="336550"/>
          </a:xfrm>
          <a:prstGeom prst="rect">
            <a:avLst/>
          </a:prstGeom>
          <a:noFill/>
          <a:ln w="9525">
            <a:noFill/>
            <a:miter lim="800000"/>
            <a:headEnd/>
            <a:tailEnd/>
          </a:ln>
          <a:effectLst/>
        </p:spPr>
        <p:txBody>
          <a:bodyPr lIns="0" rIns="0">
            <a:spAutoFit/>
          </a:bodyPr>
          <a:lstStyle>
            <a:lvl1pPr>
              <a:defRPr kumimoji="1" sz="2000">
                <a:solidFill>
                  <a:schemeClr val="tx1"/>
                </a:solidFill>
                <a:latin typeface="Arial" charset="0"/>
                <a:ea typeface="ＭＳ Ｐゴシック" charset="-128"/>
              </a:defRPr>
            </a:lvl1pPr>
            <a:lvl2pPr marL="742950" indent="-285750">
              <a:defRPr kumimoji="1" sz="2000">
                <a:solidFill>
                  <a:schemeClr val="tx1"/>
                </a:solidFill>
                <a:latin typeface="Arial" charset="0"/>
                <a:ea typeface="ＭＳ Ｐゴシック" charset="-128"/>
              </a:defRPr>
            </a:lvl2pPr>
            <a:lvl3pPr marL="1143000" indent="-228600">
              <a:defRPr kumimoji="1" sz="2000">
                <a:solidFill>
                  <a:schemeClr val="tx1"/>
                </a:solidFill>
                <a:latin typeface="Arial" charset="0"/>
                <a:ea typeface="ＭＳ Ｐゴシック" charset="-128"/>
              </a:defRPr>
            </a:lvl3pPr>
            <a:lvl4pPr marL="1600200" indent="-228600">
              <a:defRPr kumimoji="1" sz="2000">
                <a:solidFill>
                  <a:schemeClr val="tx1"/>
                </a:solidFill>
                <a:latin typeface="Arial" charset="0"/>
                <a:ea typeface="ＭＳ Ｐゴシック" charset="-128"/>
              </a:defRPr>
            </a:lvl4pPr>
            <a:lvl5pPr marL="2057400" indent="-228600">
              <a:defRPr kumimoji="1" sz="2000">
                <a:solidFill>
                  <a:schemeClr val="tx1"/>
                </a:solidFill>
                <a:latin typeface="Arial" charset="0"/>
                <a:ea typeface="ＭＳ Ｐゴシック" charset="-128"/>
              </a:defRPr>
            </a:lvl5pPr>
            <a:lvl6pPr marL="2514600" indent="-228600" fontAlgn="base">
              <a:spcBef>
                <a:spcPct val="0"/>
              </a:spcBef>
              <a:spcAft>
                <a:spcPct val="0"/>
              </a:spcAft>
              <a:defRPr kumimoji="1" sz="2000">
                <a:solidFill>
                  <a:schemeClr val="tx1"/>
                </a:solidFill>
                <a:latin typeface="Arial" charset="0"/>
                <a:ea typeface="ＭＳ Ｐゴシック" charset="-128"/>
              </a:defRPr>
            </a:lvl6pPr>
            <a:lvl7pPr marL="2971800" indent="-228600" fontAlgn="base">
              <a:spcBef>
                <a:spcPct val="0"/>
              </a:spcBef>
              <a:spcAft>
                <a:spcPct val="0"/>
              </a:spcAft>
              <a:defRPr kumimoji="1" sz="2000">
                <a:solidFill>
                  <a:schemeClr val="tx1"/>
                </a:solidFill>
                <a:latin typeface="Arial" charset="0"/>
                <a:ea typeface="ＭＳ Ｐゴシック" charset="-128"/>
              </a:defRPr>
            </a:lvl7pPr>
            <a:lvl8pPr marL="3429000" indent="-228600" fontAlgn="base">
              <a:spcBef>
                <a:spcPct val="0"/>
              </a:spcBef>
              <a:spcAft>
                <a:spcPct val="0"/>
              </a:spcAft>
              <a:defRPr kumimoji="1" sz="2000">
                <a:solidFill>
                  <a:schemeClr val="tx1"/>
                </a:solidFill>
                <a:latin typeface="Arial" charset="0"/>
                <a:ea typeface="ＭＳ Ｐゴシック" charset="-128"/>
              </a:defRPr>
            </a:lvl8pPr>
            <a:lvl9pPr marL="3886200" indent="-228600" fontAlgn="base">
              <a:spcBef>
                <a:spcPct val="0"/>
              </a:spcBef>
              <a:spcAft>
                <a:spcPct val="0"/>
              </a:spcAft>
              <a:defRPr kumimoji="1" sz="2000">
                <a:solidFill>
                  <a:schemeClr val="tx1"/>
                </a:solidFill>
                <a:latin typeface="Arial" charset="0"/>
                <a:ea typeface="ＭＳ Ｐゴシック" charset="-128"/>
              </a:defRPr>
            </a:lvl9pPr>
          </a:lstStyle>
          <a:p>
            <a:pPr>
              <a:defRPr/>
            </a:pPr>
            <a:fld id="{0DBF1B3E-6446-6743-8B0D-AC956D0399D5}" type="slidenum">
              <a:rPr kumimoji="0" lang="en-US" altLang="ja-JP" sz="1600" b="1" smtClean="0">
                <a:cs typeface="+mn-cs"/>
              </a:rPr>
              <a:pPr>
                <a:defRPr/>
              </a:pPr>
              <a:t>‹#›</a:t>
            </a:fld>
            <a:endParaRPr kumimoji="0" lang="en-US" altLang="ja-JP" sz="2800">
              <a:cs typeface="+mn-cs"/>
            </a:endParaRPr>
          </a:p>
        </p:txBody>
      </p:sp>
      <p:sp>
        <p:nvSpPr>
          <p:cNvPr id="1029" name="Line 19"/>
          <p:cNvSpPr>
            <a:spLocks noChangeShapeType="1"/>
          </p:cNvSpPr>
          <p:nvPr userDrawn="1"/>
        </p:nvSpPr>
        <p:spPr bwMode="auto">
          <a:xfrm>
            <a:off x="0" y="765175"/>
            <a:ext cx="12192000" cy="0"/>
          </a:xfrm>
          <a:prstGeom prst="line">
            <a:avLst/>
          </a:prstGeom>
          <a:noFill/>
          <a:ln w="76200">
            <a:solidFill>
              <a:srgbClr val="CC3300"/>
            </a:solidFill>
            <a:round/>
            <a:headEnd/>
            <a:tailEnd/>
          </a:ln>
          <a:extLst>
            <a:ext uri="{909E8E84-426E-40dd-AFC4-6F175D3DCCD1}">
              <a14:hiddenFill xmlns:a14="http://schemas.microsoft.com/office/drawing/2010/main" xmlns="">
                <a:noFill/>
              </a14:hiddenFill>
            </a:ext>
          </a:extLst>
        </p:spPr>
        <p:txBody>
          <a:bodyPr lIns="90000" tIns="46800" rIns="90000" bIns="46800"/>
          <a:lstStyle/>
          <a:p>
            <a:endParaRPr lang="ja-JP" altLang="en-US" sz="1800"/>
          </a:p>
        </p:txBody>
      </p:sp>
      <p:pic>
        <p:nvPicPr>
          <p:cNvPr id="1030" name="Picture 22" descr="tmg_logo_01"/>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9359901" y="1"/>
            <a:ext cx="28321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5">
            <a:extLst/>
          </p:cNvPr>
          <p:cNvSpPr txBox="1">
            <a:spLocks noChangeArrowheads="1"/>
          </p:cNvSpPr>
          <p:nvPr userDrawn="1"/>
        </p:nvSpPr>
        <p:spPr bwMode="auto">
          <a:xfrm>
            <a:off x="8295863" y="6681092"/>
            <a:ext cx="3872855" cy="156966"/>
          </a:xfrm>
          <a:prstGeom prst="rect">
            <a:avLst/>
          </a:prstGeom>
          <a:noFill/>
          <a:ln w="19050">
            <a:noFill/>
            <a:miter lim="800000"/>
            <a:headEnd/>
            <a:tailEnd/>
          </a:ln>
          <a:effectLst/>
        </p:spPr>
        <p:txBody>
          <a:bodyPr wrap="none" lIns="92075" tIns="9144" rIns="92075" bIns="9144" anchor="ctr">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r" eaLnBrk="0" hangingPunct="0">
              <a:lnSpc>
                <a:spcPct val="90000"/>
              </a:lnSpc>
              <a:defRPr/>
            </a:pPr>
            <a:r>
              <a:rPr kumimoji="0" lang="en-US" altLang="en-US" sz="1000" dirty="0">
                <a:solidFill>
                  <a:srgbClr val="808080"/>
                </a:solidFill>
                <a:latin typeface="Verdana" pitchFamily="34" charset="0"/>
                <a:cs typeface="+mn-cs"/>
              </a:rPr>
              <a:t>© </a:t>
            </a:r>
            <a:r>
              <a:rPr kumimoji="0" lang="en-US" altLang="ja-JP" sz="1000" dirty="0">
                <a:solidFill>
                  <a:srgbClr val="808080"/>
                </a:solidFill>
                <a:latin typeface="Verdana" pitchFamily="34" charset="0"/>
                <a:cs typeface="+mn-cs"/>
              </a:rPr>
              <a:t>2018 Toyota Management Institute</a:t>
            </a:r>
            <a:r>
              <a:rPr kumimoji="0" lang="en-US" altLang="en-US" sz="1000" dirty="0">
                <a:solidFill>
                  <a:srgbClr val="808080"/>
                </a:solidFill>
                <a:latin typeface="Verdana" pitchFamily="34" charset="0"/>
                <a:cs typeface="+mn-cs"/>
              </a:rPr>
              <a:t> All rights reserved</a:t>
            </a:r>
          </a:p>
        </p:txBody>
      </p:sp>
    </p:spTree>
    <p:extLst>
      <p:ext uri="{BB962C8B-B14F-4D97-AF65-F5344CB8AC3E}">
        <p14:creationId xmlns:p14="http://schemas.microsoft.com/office/powerpoint/2010/main" val="1166606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19FFD-FBFC-4485-BA7E-904EEE095EC3}" type="datetimeFigureOut">
              <a:rPr kumimoji="1" lang="ja-JP" altLang="en-US" smtClean="0"/>
              <a:t>2018/11/28</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AC503-3971-4921-8BF7-55945E13E8A7}" type="slidenum">
              <a:rPr kumimoji="1" lang="ja-JP" altLang="en-US" smtClean="0"/>
              <a:t>‹#›</a:t>
            </a:fld>
            <a:endParaRPr kumimoji="1" lang="ja-JP" altLang="en-US"/>
          </a:p>
        </p:txBody>
      </p:sp>
    </p:spTree>
    <p:extLst>
      <p:ext uri="{BB962C8B-B14F-4D97-AF65-F5344CB8AC3E}">
        <p14:creationId xmlns:p14="http://schemas.microsoft.com/office/powerpoint/2010/main" val="4369601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9"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free-illustrations.gatag.net/tag/&#27503;&#36554;-&#12462;&#12450;" TargetMode="Externa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sv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5.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7.jpeg"/><Relationship Id="rId3" Type="http://schemas.openxmlformats.org/officeDocument/2006/relationships/diagramLayout" Target="../diagrams/layout1.xml"/><Relationship Id="rId7" Type="http://schemas.openxmlformats.org/officeDocument/2006/relationships/image" Target="../media/image76.JP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8.png"/><Relationship Id="rId7"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3.xml"/><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emf"/><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5" Type="http://schemas.openxmlformats.org/officeDocument/2006/relationships/hyperlink" Target="https://www.exin.com/jp-ja/mmdevops/" TargetMode="External"/><Relationship Id="rId4" Type="http://schemas.openxmlformats.org/officeDocument/2006/relationships/hyperlink" Target="mailto:Info_jp@exin.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d1kls9wq53whe1.cloudfront.net/articles/19487/wysiwyg/77055cd6a7b1fddfe1decf28d2ac8ff9.jp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A04A607-1E1F-4C83-B0C6-6361D71A8CC4}"/>
              </a:ext>
            </a:extLst>
          </p:cNvPr>
          <p:cNvSpPr>
            <a:spLocks noGrp="1"/>
          </p:cNvSpPr>
          <p:nvPr>
            <p:ph type="ctrTitle"/>
          </p:nvPr>
        </p:nvSpPr>
        <p:spPr>
          <a:xfrm>
            <a:off x="6519851" y="2553155"/>
            <a:ext cx="5630144" cy="1461283"/>
          </a:xfrm>
        </p:spPr>
        <p:txBody>
          <a:bodyPr anchor="b">
            <a:normAutofit/>
          </a:bodyPr>
          <a:lstStyle/>
          <a:p>
            <a:pPr algn="l"/>
            <a:r>
              <a:rPr kumimoji="1" lang="en-US" altLang="ja-JP" sz="3600" b="1" dirty="0">
                <a:solidFill>
                  <a:schemeClr val="accent4">
                    <a:lumMod val="60000"/>
                    <a:lumOff val="40000"/>
                  </a:schemeClr>
                </a:solidFill>
              </a:rPr>
              <a:t>Agile, DevOps, </a:t>
            </a:r>
            <a:br>
              <a:rPr kumimoji="1" lang="en-US" altLang="ja-JP" sz="3600" b="1" dirty="0">
                <a:solidFill>
                  <a:schemeClr val="accent4">
                    <a:lumMod val="60000"/>
                    <a:lumOff val="40000"/>
                  </a:schemeClr>
                </a:solidFill>
              </a:rPr>
            </a:br>
            <a:r>
              <a:rPr kumimoji="1" lang="en-US" altLang="ja-JP" sz="3600" b="1" dirty="0">
                <a:solidFill>
                  <a:schemeClr val="accent4">
                    <a:lumMod val="60000"/>
                    <a:lumOff val="40000"/>
                  </a:schemeClr>
                </a:solidFill>
              </a:rPr>
              <a:t>then Digital Transformation</a:t>
            </a:r>
            <a:endParaRPr kumimoji="1" lang="ja-JP" altLang="en-US" sz="3600" b="1" dirty="0">
              <a:solidFill>
                <a:schemeClr val="accent4">
                  <a:lumMod val="60000"/>
                  <a:lumOff val="40000"/>
                </a:schemeClr>
              </a:solidFill>
            </a:endParaRPr>
          </a:p>
        </p:txBody>
      </p:sp>
      <p:sp>
        <p:nvSpPr>
          <p:cNvPr id="3" name="字幕 2">
            <a:extLst>
              <a:ext uri="{FF2B5EF4-FFF2-40B4-BE49-F238E27FC236}">
                <a16:creationId xmlns:a16="http://schemas.microsoft.com/office/drawing/2014/main" id="{D37E56A5-F06A-4C3A-AE16-1C089A46773C}"/>
              </a:ext>
            </a:extLst>
          </p:cNvPr>
          <p:cNvSpPr>
            <a:spLocks noGrp="1"/>
          </p:cNvSpPr>
          <p:nvPr>
            <p:ph type="subTitle" idx="1"/>
          </p:nvPr>
        </p:nvSpPr>
        <p:spPr>
          <a:xfrm>
            <a:off x="6746627" y="5464098"/>
            <a:ext cx="4645250" cy="434658"/>
          </a:xfrm>
        </p:spPr>
        <p:txBody>
          <a:bodyPr anchor="t">
            <a:normAutofit/>
          </a:bodyPr>
          <a:lstStyle/>
          <a:p>
            <a:r>
              <a:rPr kumimoji="1" lang="en-US" altLang="ja-JP" sz="2000" b="1" dirty="0">
                <a:solidFill>
                  <a:schemeClr val="accent6">
                    <a:lumMod val="40000"/>
                    <a:lumOff val="60000"/>
                  </a:schemeClr>
                </a:solidFill>
              </a:rPr>
              <a:t>Strategic Staff Services Corporation</a:t>
            </a:r>
            <a:endParaRPr kumimoji="1" lang="ja-JP" altLang="en-US" sz="2000" b="1" dirty="0">
              <a:solidFill>
                <a:schemeClr val="accent6">
                  <a:lumMod val="40000"/>
                  <a:lumOff val="60000"/>
                </a:schemeClr>
              </a:solidFill>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図 3">
            <a:extLst>
              <a:ext uri="{FF2B5EF4-FFF2-40B4-BE49-F238E27FC236}">
                <a16:creationId xmlns:a16="http://schemas.microsoft.com/office/drawing/2014/main" id="{8738AFBE-B8C8-4311-B42E-6E56962E9E54}"/>
              </a:ext>
            </a:extLst>
          </p:cNvPr>
          <p:cNvPicPr>
            <a:picLocks noChangeAspect="1"/>
          </p:cNvPicPr>
          <p:nvPr/>
        </p:nvPicPr>
        <p:blipFill>
          <a:blip r:embed="rId2"/>
          <a:stretch>
            <a:fillRect/>
          </a:stretch>
        </p:blipFill>
        <p:spPr>
          <a:xfrm>
            <a:off x="0" y="-1"/>
            <a:ext cx="6477846" cy="4014439"/>
          </a:xfrm>
          <a:prstGeom prst="rect">
            <a:avLst/>
          </a:prstGeom>
        </p:spPr>
      </p:pic>
      <p:sp>
        <p:nvSpPr>
          <p:cNvPr id="8" name="テキスト ボックス 7">
            <a:extLst>
              <a:ext uri="{FF2B5EF4-FFF2-40B4-BE49-F238E27FC236}">
                <a16:creationId xmlns:a16="http://schemas.microsoft.com/office/drawing/2014/main" id="{AA34A5D5-C60C-435E-A153-D3961CF8A955}"/>
              </a:ext>
            </a:extLst>
          </p:cNvPr>
          <p:cNvSpPr txBox="1"/>
          <p:nvPr/>
        </p:nvSpPr>
        <p:spPr>
          <a:xfrm>
            <a:off x="7316365" y="513048"/>
            <a:ext cx="4212469" cy="369332"/>
          </a:xfrm>
          <a:prstGeom prst="rect">
            <a:avLst/>
          </a:prstGeom>
          <a:noFill/>
        </p:spPr>
        <p:txBody>
          <a:bodyPr wrap="square" rtlCol="0">
            <a:spAutoFit/>
          </a:bodyPr>
          <a:lstStyle/>
          <a:p>
            <a:pPr algn="ctr"/>
            <a:r>
              <a:rPr kumimoji="1" lang="ja-JP" altLang="en-US" b="1" dirty="0">
                <a:solidFill>
                  <a:schemeClr val="accent4">
                    <a:lumMod val="60000"/>
                    <a:lumOff val="40000"/>
                  </a:schemeClr>
                </a:solidFill>
              </a:rPr>
              <a:t>ソフトウエア・エンジニアリング講座</a:t>
            </a:r>
          </a:p>
        </p:txBody>
      </p:sp>
      <p:sp>
        <p:nvSpPr>
          <p:cNvPr id="10" name="テキスト ボックス 9">
            <a:extLst>
              <a:ext uri="{FF2B5EF4-FFF2-40B4-BE49-F238E27FC236}">
                <a16:creationId xmlns:a16="http://schemas.microsoft.com/office/drawing/2014/main" id="{47786D6B-C5FB-4948-B504-82F0E7E4EEA5}"/>
              </a:ext>
            </a:extLst>
          </p:cNvPr>
          <p:cNvSpPr txBox="1"/>
          <p:nvPr/>
        </p:nvSpPr>
        <p:spPr>
          <a:xfrm>
            <a:off x="7141012" y="234102"/>
            <a:ext cx="4387822" cy="369332"/>
          </a:xfrm>
          <a:prstGeom prst="rect">
            <a:avLst/>
          </a:prstGeom>
          <a:noFill/>
        </p:spPr>
        <p:txBody>
          <a:bodyPr wrap="square" rtlCol="0">
            <a:spAutoFit/>
          </a:bodyPr>
          <a:lstStyle/>
          <a:p>
            <a:pPr algn="ctr"/>
            <a:r>
              <a:rPr lang="ja-JP" altLang="en-US" b="1" dirty="0">
                <a:solidFill>
                  <a:schemeClr val="accent4">
                    <a:lumMod val="60000"/>
                    <a:lumOff val="40000"/>
                  </a:schemeClr>
                </a:solidFill>
              </a:rPr>
              <a:t>第</a:t>
            </a:r>
            <a:r>
              <a:rPr lang="en-US" altLang="ja-JP" b="1" dirty="0">
                <a:solidFill>
                  <a:schemeClr val="accent4">
                    <a:lumMod val="60000"/>
                    <a:lumOff val="40000"/>
                  </a:schemeClr>
                </a:solidFill>
              </a:rPr>
              <a:t>29</a:t>
            </a:r>
            <a:r>
              <a:rPr lang="ja-JP" altLang="en-US" b="1" dirty="0">
                <a:solidFill>
                  <a:schemeClr val="accent4">
                    <a:lumMod val="60000"/>
                    <a:lumOff val="40000"/>
                  </a:schemeClr>
                </a:solidFill>
              </a:rPr>
              <a:t>期　</a:t>
            </a:r>
            <a:r>
              <a:rPr lang="en-US" altLang="ja-JP" b="1" dirty="0">
                <a:solidFill>
                  <a:schemeClr val="accent4">
                    <a:lumMod val="60000"/>
                    <a:lumOff val="40000"/>
                  </a:schemeClr>
                </a:solidFill>
              </a:rPr>
              <a:t>IT</a:t>
            </a:r>
            <a:r>
              <a:rPr lang="ja-JP" altLang="en-US" b="1" dirty="0">
                <a:solidFill>
                  <a:schemeClr val="accent4">
                    <a:lumMod val="60000"/>
                    <a:lumOff val="40000"/>
                  </a:schemeClr>
                </a:solidFill>
              </a:rPr>
              <a:t>ソリューション塾　特別講座</a:t>
            </a:r>
            <a:endParaRPr kumimoji="1" lang="ja-JP" altLang="en-US" b="1" dirty="0">
              <a:solidFill>
                <a:schemeClr val="accent4">
                  <a:lumMod val="60000"/>
                  <a:lumOff val="40000"/>
                </a:schemeClr>
              </a:solidFill>
            </a:endParaRPr>
          </a:p>
        </p:txBody>
      </p:sp>
    </p:spTree>
    <p:extLst>
      <p:ext uri="{BB962C8B-B14F-4D97-AF65-F5344CB8AC3E}">
        <p14:creationId xmlns:p14="http://schemas.microsoft.com/office/powerpoint/2010/main" val="2359589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B763D-4664-4526-987C-9EE5311EBD02}"/>
              </a:ext>
            </a:extLst>
          </p:cNvPr>
          <p:cNvSpPr>
            <a:spLocks noGrp="1"/>
          </p:cNvSpPr>
          <p:nvPr>
            <p:ph type="title"/>
          </p:nvPr>
        </p:nvSpPr>
        <p:spPr>
          <a:xfrm>
            <a:off x="838200" y="365126"/>
            <a:ext cx="10515600" cy="624226"/>
          </a:xfrm>
        </p:spPr>
        <p:txBody>
          <a:bodyPr>
            <a:normAutofit/>
          </a:bodyPr>
          <a:lstStyle/>
          <a:p>
            <a:r>
              <a:rPr lang="ja-JP" altLang="en-US" sz="3200" dirty="0"/>
              <a:t>実例</a:t>
            </a:r>
            <a:r>
              <a:rPr lang="en-US" altLang="ja-JP" sz="3200" dirty="0"/>
              <a:t>: GAFA</a:t>
            </a:r>
            <a:r>
              <a:rPr lang="ja-JP" altLang="en-US" sz="3200" dirty="0"/>
              <a:t>のスピードに対しての意識の高さ</a:t>
            </a:r>
            <a:endParaRPr kumimoji="1" lang="ja-JP" altLang="en-US" sz="3200" dirty="0"/>
          </a:p>
        </p:txBody>
      </p:sp>
      <p:sp>
        <p:nvSpPr>
          <p:cNvPr id="3" name="正方形/長方形 2">
            <a:extLst>
              <a:ext uri="{FF2B5EF4-FFF2-40B4-BE49-F238E27FC236}">
                <a16:creationId xmlns:a16="http://schemas.microsoft.com/office/drawing/2014/main" id="{7CCE8CF5-DA3C-4344-9403-F7B37F944C7B}"/>
              </a:ext>
            </a:extLst>
          </p:cNvPr>
          <p:cNvSpPr/>
          <p:nvPr/>
        </p:nvSpPr>
        <p:spPr>
          <a:xfrm>
            <a:off x="690100" y="1490993"/>
            <a:ext cx="10950515" cy="1846659"/>
          </a:xfrm>
          <a:prstGeom prst="rect">
            <a:avLst/>
          </a:prstGeom>
        </p:spPr>
        <p:txBody>
          <a:bodyPr wrap="square">
            <a:spAutoFit/>
          </a:bodyPr>
          <a:lstStyle/>
          <a:p>
            <a:r>
              <a:rPr lang="ja-JP" altLang="en-US" sz="2400" b="1" dirty="0"/>
              <a:t>失敗の数だけ評価の対象になる</a:t>
            </a:r>
            <a:r>
              <a:rPr lang="en-US" altLang="ja-JP" sz="2400" b="1" dirty="0"/>
              <a:t>Google X</a:t>
            </a:r>
          </a:p>
          <a:p>
            <a:r>
              <a:rPr lang="ja-JP" altLang="en-US" dirty="0"/>
              <a:t>新規事業を生み出すためのラボ的組織の</a:t>
            </a:r>
            <a:r>
              <a:rPr lang="en-US" altLang="ja-JP" dirty="0"/>
              <a:t>Google X</a:t>
            </a:r>
            <a:r>
              <a:rPr lang="ja-JP" altLang="en-US" dirty="0"/>
              <a:t>では、失敗を恐れずに、新しいことにどんどんチャレンジできるように、ユニークな人事評価規準を設けている。</a:t>
            </a:r>
          </a:p>
          <a:p>
            <a:r>
              <a:rPr lang="ja-JP" altLang="en-US" dirty="0"/>
              <a:t>失敗の数の多さが、評価の対象になると言うのだ。イノベーションに失敗はつきもので、恐る恐る一つのことをじっくりやるよりも、速いスピードでガンガン進め、その中のわずかでも大ヒットを出す事が出来れば大成功である。</a:t>
            </a:r>
          </a:p>
          <a:p>
            <a:endParaRPr lang="ja-JP" altLang="en-US" dirty="0"/>
          </a:p>
        </p:txBody>
      </p:sp>
      <p:sp>
        <p:nvSpPr>
          <p:cNvPr id="4" name="正方形/長方形 3">
            <a:extLst>
              <a:ext uri="{FF2B5EF4-FFF2-40B4-BE49-F238E27FC236}">
                <a16:creationId xmlns:a16="http://schemas.microsoft.com/office/drawing/2014/main" id="{6716778A-D23D-4772-8DA1-CC1403A0BA99}"/>
              </a:ext>
            </a:extLst>
          </p:cNvPr>
          <p:cNvSpPr/>
          <p:nvPr/>
        </p:nvSpPr>
        <p:spPr>
          <a:xfrm>
            <a:off x="690101" y="3717032"/>
            <a:ext cx="10663699" cy="2400657"/>
          </a:xfrm>
          <a:prstGeom prst="rect">
            <a:avLst/>
          </a:prstGeom>
        </p:spPr>
        <p:txBody>
          <a:bodyPr wrap="square">
            <a:spAutoFit/>
          </a:bodyPr>
          <a:lstStyle/>
          <a:p>
            <a:r>
              <a:rPr lang="en-US" altLang="ja-JP" sz="2400" b="1" dirty="0"/>
              <a:t>Apple</a:t>
            </a:r>
            <a:r>
              <a:rPr lang="ja-JP" altLang="en-US" sz="2400" b="1" dirty="0" err="1"/>
              <a:t>での</a:t>
            </a:r>
            <a:r>
              <a:rPr lang="ja-JP" altLang="en-US" sz="2400" b="1" dirty="0"/>
              <a:t>象徴的な出来事</a:t>
            </a:r>
            <a:endParaRPr lang="en-US" altLang="ja-JP" sz="2400" b="1" dirty="0"/>
          </a:p>
          <a:p>
            <a:r>
              <a:rPr lang="en-US" altLang="ja-JP" dirty="0"/>
              <a:t>2008</a:t>
            </a:r>
            <a:r>
              <a:rPr lang="ja-JP" altLang="en-US" dirty="0"/>
              <a:t>年にプロダクトマネージャーの一人がミーティングにて、</a:t>
            </a:r>
            <a:r>
              <a:rPr lang="en-US" altLang="ja-JP" dirty="0"/>
              <a:t>CEO</a:t>
            </a:r>
            <a:r>
              <a:rPr lang="ja-JP" altLang="en-US" dirty="0"/>
              <a:t>の</a:t>
            </a:r>
            <a:r>
              <a:rPr lang="en-US" altLang="ja-JP" dirty="0"/>
              <a:t>Tim Cook</a:t>
            </a:r>
            <a:r>
              <a:rPr lang="ja-JP" altLang="en-US" dirty="0"/>
              <a:t>に対して中国の工場での生産に大きな問題が発生している事を伝えた。すると</a:t>
            </a:r>
            <a:r>
              <a:rPr lang="en-US" altLang="ja-JP" dirty="0"/>
              <a:t>Cook</a:t>
            </a:r>
            <a:r>
              <a:rPr lang="ja-JP" altLang="en-US" dirty="0"/>
              <a:t>は「それはまずい。誰か出向いてどうにかしなければ」と言った。</a:t>
            </a:r>
          </a:p>
          <a:p>
            <a:r>
              <a:rPr lang="ja-JP" altLang="en-US" dirty="0"/>
              <a:t>そのミーティングは継続し、</a:t>
            </a:r>
            <a:r>
              <a:rPr lang="en-US" altLang="ja-JP" dirty="0"/>
              <a:t>30</a:t>
            </a:r>
            <a:r>
              <a:rPr lang="ja-JP" altLang="en-US" dirty="0"/>
              <a:t>分ほどが経った時点でそのプロダクトマネージャーに対し</a:t>
            </a:r>
            <a:r>
              <a:rPr lang="en-US" altLang="ja-JP" dirty="0"/>
              <a:t>Cook</a:t>
            </a:r>
            <a:r>
              <a:rPr lang="ja-JP" altLang="en-US" dirty="0"/>
              <a:t>が「あれ、なんで君はまだここにいるんだ？」と言うと、彼は急いでサンフランシスコ空港に直行し、服も着替えずにその足で中国行きの便に飛び乗った。</a:t>
            </a:r>
          </a:p>
          <a:p>
            <a:endParaRPr lang="ja-JP" altLang="en-US" dirty="0"/>
          </a:p>
        </p:txBody>
      </p:sp>
    </p:spTree>
    <p:extLst>
      <p:ext uri="{BB962C8B-B14F-4D97-AF65-F5344CB8AC3E}">
        <p14:creationId xmlns:p14="http://schemas.microsoft.com/office/powerpoint/2010/main" val="278192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A231409-4C41-4A82-ACEB-3ADC3367638A}"/>
              </a:ext>
            </a:extLst>
          </p:cNvPr>
          <p:cNvSpPr/>
          <p:nvPr/>
        </p:nvSpPr>
        <p:spPr>
          <a:xfrm>
            <a:off x="973112" y="3190710"/>
            <a:ext cx="10513382" cy="1292662"/>
          </a:xfrm>
          <a:prstGeom prst="rect">
            <a:avLst/>
          </a:prstGeom>
        </p:spPr>
        <p:txBody>
          <a:bodyPr wrap="square">
            <a:spAutoFit/>
          </a:bodyPr>
          <a:lstStyle/>
          <a:p>
            <a:r>
              <a:rPr lang="en-US" altLang="ja-JP" sz="2400" b="1" dirty="0"/>
              <a:t>Amazon</a:t>
            </a:r>
            <a:r>
              <a:rPr lang="ja-JP" altLang="en-US" sz="2400" b="1" dirty="0"/>
              <a:t>は平均で</a:t>
            </a:r>
            <a:r>
              <a:rPr lang="en-US" altLang="ja-JP" sz="2400" b="1" dirty="0"/>
              <a:t>11.6</a:t>
            </a:r>
            <a:r>
              <a:rPr lang="ja-JP" altLang="en-US" sz="2400" b="1" dirty="0"/>
              <a:t>秒に一回の頻度でデプロイしている</a:t>
            </a:r>
            <a:endParaRPr lang="en-US" altLang="ja-JP" sz="2400" b="1" dirty="0"/>
          </a:p>
          <a:p>
            <a:r>
              <a:rPr lang="ja-JP" altLang="en-US" dirty="0"/>
              <a:t>彼らは実に平均で</a:t>
            </a:r>
            <a:r>
              <a:rPr lang="en-US" altLang="ja-JP" dirty="0"/>
              <a:t>11.6</a:t>
            </a:r>
            <a:r>
              <a:rPr lang="ja-JP" altLang="en-US" dirty="0"/>
              <a:t>秒に一回ソフトウェアの更新を行なっているというのだ。</a:t>
            </a:r>
          </a:p>
          <a:p>
            <a:r>
              <a:rPr lang="ja-JP" altLang="en-US" dirty="0"/>
              <a:t>もちろんこれは平日だけでのケースではあるが、常に最善の体験をユーザーに届けるため、そして競合に勝つために、新しい仕様リリースしまくっていると言うことになる。</a:t>
            </a:r>
          </a:p>
        </p:txBody>
      </p:sp>
      <p:sp>
        <p:nvSpPr>
          <p:cNvPr id="4" name="正方形/長方形 3">
            <a:extLst>
              <a:ext uri="{FF2B5EF4-FFF2-40B4-BE49-F238E27FC236}">
                <a16:creationId xmlns:a16="http://schemas.microsoft.com/office/drawing/2014/main" id="{0B823868-ABF0-4076-A097-DBA2BE2623C8}"/>
              </a:ext>
            </a:extLst>
          </p:cNvPr>
          <p:cNvSpPr/>
          <p:nvPr/>
        </p:nvSpPr>
        <p:spPr>
          <a:xfrm>
            <a:off x="973112" y="1162389"/>
            <a:ext cx="10513382" cy="1569660"/>
          </a:xfrm>
          <a:prstGeom prst="rect">
            <a:avLst/>
          </a:prstGeom>
        </p:spPr>
        <p:txBody>
          <a:bodyPr wrap="square">
            <a:spAutoFit/>
          </a:bodyPr>
          <a:lstStyle/>
          <a:p>
            <a:r>
              <a:rPr lang="ja-JP" altLang="en-US" sz="2400" b="1" dirty="0"/>
              <a:t>スピード優先を社訓にしている</a:t>
            </a:r>
            <a:r>
              <a:rPr lang="en-US" altLang="ja-JP" sz="2400" b="1" dirty="0"/>
              <a:t>Facebook</a:t>
            </a:r>
          </a:p>
          <a:p>
            <a:r>
              <a:rPr lang="ja-JP" altLang="en-US" dirty="0"/>
              <a:t>シリコンバレーの企業の中でも動きの速さを武器にしていることで有名な企業が</a:t>
            </a:r>
            <a:r>
              <a:rPr lang="en-US" altLang="ja-JP" dirty="0"/>
              <a:t>Facebook</a:t>
            </a:r>
            <a:r>
              <a:rPr lang="ja-JP" altLang="en-US" dirty="0"/>
              <a:t>だろう。オフィスのいたるところに社訓である”</a:t>
            </a:r>
            <a:r>
              <a:rPr lang="en-US" altLang="ja-JP" dirty="0"/>
              <a:t>Move fast, and break things. “ </a:t>
            </a:r>
            <a:r>
              <a:rPr lang="ja-JP" altLang="en-US" dirty="0"/>
              <a:t>や “</a:t>
            </a:r>
            <a:r>
              <a:rPr lang="en-US" altLang="ja-JP" dirty="0"/>
              <a:t>Done is better than perfect.”</a:t>
            </a:r>
            <a:r>
              <a:rPr lang="ja-JP" altLang="en-US" dirty="0"/>
              <a:t>と書かれた表札が飾られていることからもわかる通り、彼らのモットーはとりあえず作り、リリースし、そこから改善をしよう、と言うもの。</a:t>
            </a:r>
          </a:p>
        </p:txBody>
      </p:sp>
    </p:spTree>
    <p:extLst>
      <p:ext uri="{BB962C8B-B14F-4D97-AF65-F5344CB8AC3E}">
        <p14:creationId xmlns:p14="http://schemas.microsoft.com/office/powerpoint/2010/main" val="323841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95525EE-CE16-43B2-BA24-257494A30BB6}"/>
              </a:ext>
            </a:extLst>
          </p:cNvPr>
          <p:cNvSpPr txBox="1"/>
          <p:nvPr/>
        </p:nvSpPr>
        <p:spPr>
          <a:xfrm>
            <a:off x="2767459" y="6858000"/>
            <a:ext cx="4221976" cy="230832"/>
          </a:xfrm>
          <a:prstGeom prst="rect">
            <a:avLst/>
          </a:prstGeom>
          <a:noFill/>
        </p:spPr>
        <p:txBody>
          <a:bodyPr wrap="square" rtlCol="0">
            <a:spAutoFit/>
          </a:bodyPr>
          <a:lstStyle/>
          <a:p>
            <a:r>
              <a:rPr lang="ja-JP" altLang="en-US" sz="900">
                <a:hlinkClick r:id="rId2" tooltip="http://free-illustrations.gatag.net/tag/歯車-ギア"/>
              </a:rPr>
              <a:t>この写真</a:t>
            </a:r>
            <a:r>
              <a:rPr lang="ja-JP" altLang="en-US" sz="900"/>
              <a:t> の作成者 不明な作成者 は </a:t>
            </a:r>
            <a:r>
              <a:rPr lang="ja-JP" altLang="en-US" sz="900">
                <a:hlinkClick r:id="rId3" tooltip="https://creativecommons.org/licenses/by/3.0/"/>
              </a:rPr>
              <a:t>CC BY</a:t>
            </a:r>
            <a:r>
              <a:rPr lang="ja-JP" altLang="en-US" sz="900"/>
              <a:t> のライセンスを許諾されています</a:t>
            </a:r>
          </a:p>
        </p:txBody>
      </p:sp>
      <p:grpSp>
        <p:nvGrpSpPr>
          <p:cNvPr id="18" name="グループ化 17">
            <a:extLst>
              <a:ext uri="{FF2B5EF4-FFF2-40B4-BE49-F238E27FC236}">
                <a16:creationId xmlns:a16="http://schemas.microsoft.com/office/drawing/2014/main" id="{DA875A17-1B65-4456-8AE1-00EA86A42261}"/>
              </a:ext>
            </a:extLst>
          </p:cNvPr>
          <p:cNvGrpSpPr/>
          <p:nvPr/>
        </p:nvGrpSpPr>
        <p:grpSpPr>
          <a:xfrm>
            <a:off x="427530" y="711664"/>
            <a:ext cx="984923" cy="4962220"/>
            <a:chOff x="5831841" y="711665"/>
            <a:chExt cx="900070" cy="4962220"/>
          </a:xfrm>
        </p:grpSpPr>
        <p:sp>
          <p:nvSpPr>
            <p:cNvPr id="3" name="正方形/長方形 2">
              <a:extLst>
                <a:ext uri="{FF2B5EF4-FFF2-40B4-BE49-F238E27FC236}">
                  <a16:creationId xmlns:a16="http://schemas.microsoft.com/office/drawing/2014/main" id="{CBD06C8A-7818-4A7D-8784-E024DC426789}"/>
                </a:ext>
              </a:extLst>
            </p:cNvPr>
            <p:cNvSpPr/>
            <p:nvPr/>
          </p:nvSpPr>
          <p:spPr>
            <a:xfrm>
              <a:off x="5831842" y="4257525"/>
              <a:ext cx="900069" cy="14163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現場オペレーション</a:t>
              </a:r>
              <a:endParaRPr kumimoji="1" lang="ja-JP" altLang="en-US" dirty="0"/>
            </a:p>
          </p:txBody>
        </p:sp>
        <p:sp>
          <p:nvSpPr>
            <p:cNvPr id="16" name="正方形/長方形 15">
              <a:extLst>
                <a:ext uri="{FF2B5EF4-FFF2-40B4-BE49-F238E27FC236}">
                  <a16:creationId xmlns:a16="http://schemas.microsoft.com/office/drawing/2014/main" id="{2DDEAC86-B900-4163-932F-644D49888FD4}"/>
                </a:ext>
              </a:extLst>
            </p:cNvPr>
            <p:cNvSpPr/>
            <p:nvPr/>
          </p:nvSpPr>
          <p:spPr>
            <a:xfrm>
              <a:off x="5831842" y="2747059"/>
              <a:ext cx="900069" cy="151046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管理</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FAA9494C-237F-475F-9DFD-803901921C7B}"/>
                </a:ext>
              </a:extLst>
            </p:cNvPr>
            <p:cNvSpPr/>
            <p:nvPr/>
          </p:nvSpPr>
          <p:spPr>
            <a:xfrm>
              <a:off x="5831841" y="711665"/>
              <a:ext cx="900069" cy="20353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経営</a:t>
              </a:r>
              <a:endParaRPr kumimoji="1" lang="ja-JP" altLang="en-US" dirty="0">
                <a:solidFill>
                  <a:schemeClr val="tx1"/>
                </a:solidFill>
              </a:endParaRPr>
            </a:p>
          </p:txBody>
        </p:sp>
      </p:grpSp>
      <p:grpSp>
        <p:nvGrpSpPr>
          <p:cNvPr id="22" name="グループ化 21">
            <a:extLst>
              <a:ext uri="{FF2B5EF4-FFF2-40B4-BE49-F238E27FC236}">
                <a16:creationId xmlns:a16="http://schemas.microsoft.com/office/drawing/2014/main" id="{3C85FFDC-82B0-4637-867E-595C4D3C691E}"/>
              </a:ext>
            </a:extLst>
          </p:cNvPr>
          <p:cNvGrpSpPr/>
          <p:nvPr/>
        </p:nvGrpSpPr>
        <p:grpSpPr>
          <a:xfrm>
            <a:off x="10005433" y="1805879"/>
            <a:ext cx="1017958" cy="3868005"/>
            <a:chOff x="5869501" y="1805879"/>
            <a:chExt cx="900071" cy="3868005"/>
          </a:xfrm>
        </p:grpSpPr>
        <p:sp>
          <p:nvSpPr>
            <p:cNvPr id="19" name="正方形/長方形 18">
              <a:extLst>
                <a:ext uri="{FF2B5EF4-FFF2-40B4-BE49-F238E27FC236}">
                  <a16:creationId xmlns:a16="http://schemas.microsoft.com/office/drawing/2014/main" id="{349BCC4B-209A-484D-BEF9-8D45145B3C74}"/>
                </a:ext>
              </a:extLst>
            </p:cNvPr>
            <p:cNvSpPr/>
            <p:nvPr/>
          </p:nvSpPr>
          <p:spPr>
            <a:xfrm>
              <a:off x="5869503" y="4391030"/>
              <a:ext cx="900069" cy="128285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現場オペレーション</a:t>
              </a:r>
              <a:endParaRPr kumimoji="1" lang="ja-JP" altLang="en-US" dirty="0"/>
            </a:p>
          </p:txBody>
        </p:sp>
        <p:sp>
          <p:nvSpPr>
            <p:cNvPr id="20" name="正方形/長方形 19">
              <a:extLst>
                <a:ext uri="{FF2B5EF4-FFF2-40B4-BE49-F238E27FC236}">
                  <a16:creationId xmlns:a16="http://schemas.microsoft.com/office/drawing/2014/main" id="{9A20B66F-A5B4-40C5-B8C7-AC0FF925D62E}"/>
                </a:ext>
              </a:extLst>
            </p:cNvPr>
            <p:cNvSpPr/>
            <p:nvPr/>
          </p:nvSpPr>
          <p:spPr>
            <a:xfrm>
              <a:off x="5869502" y="3222239"/>
              <a:ext cx="900069" cy="116879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管理</a:t>
              </a:r>
              <a:endParaRPr kumimoji="1" lang="ja-JP" altLang="en-US" dirty="0">
                <a:solidFill>
                  <a:schemeClr val="tx1"/>
                </a:solidFill>
              </a:endParaRPr>
            </a:p>
          </p:txBody>
        </p:sp>
        <p:sp>
          <p:nvSpPr>
            <p:cNvPr id="21" name="正方形/長方形 20">
              <a:extLst>
                <a:ext uri="{FF2B5EF4-FFF2-40B4-BE49-F238E27FC236}">
                  <a16:creationId xmlns:a16="http://schemas.microsoft.com/office/drawing/2014/main" id="{41A2C35C-BFEC-42A3-933D-CF7498B47705}"/>
                </a:ext>
              </a:extLst>
            </p:cNvPr>
            <p:cNvSpPr/>
            <p:nvPr/>
          </p:nvSpPr>
          <p:spPr>
            <a:xfrm>
              <a:off x="5869501" y="1805879"/>
              <a:ext cx="900069" cy="1416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経営</a:t>
              </a:r>
              <a:endParaRPr kumimoji="1" lang="ja-JP" altLang="en-US" dirty="0">
                <a:solidFill>
                  <a:schemeClr val="tx1"/>
                </a:solidFill>
              </a:endParaRPr>
            </a:p>
          </p:txBody>
        </p:sp>
      </p:grpSp>
      <p:sp>
        <p:nvSpPr>
          <p:cNvPr id="23" name="矢印: 山形 22">
            <a:extLst>
              <a:ext uri="{FF2B5EF4-FFF2-40B4-BE49-F238E27FC236}">
                <a16:creationId xmlns:a16="http://schemas.microsoft.com/office/drawing/2014/main" id="{A806F69E-F4D6-4773-BA15-466C656A7279}"/>
              </a:ext>
            </a:extLst>
          </p:cNvPr>
          <p:cNvSpPr/>
          <p:nvPr/>
        </p:nvSpPr>
        <p:spPr>
          <a:xfrm>
            <a:off x="4992230" y="2774469"/>
            <a:ext cx="2275960" cy="1891543"/>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rPr>
              <a:t>組織の筋トレ</a:t>
            </a:r>
            <a:endParaRPr kumimoji="1" lang="ja-JP" altLang="en-US" sz="2000" b="1" dirty="0">
              <a:solidFill>
                <a:schemeClr val="bg1"/>
              </a:solidFill>
            </a:endParaRPr>
          </a:p>
        </p:txBody>
      </p:sp>
      <p:sp>
        <p:nvSpPr>
          <p:cNvPr id="24" name="テキスト ボックス 23">
            <a:extLst>
              <a:ext uri="{FF2B5EF4-FFF2-40B4-BE49-F238E27FC236}">
                <a16:creationId xmlns:a16="http://schemas.microsoft.com/office/drawing/2014/main" id="{B2D30FC6-12B0-4214-A939-991A923EC9E2}"/>
              </a:ext>
            </a:extLst>
          </p:cNvPr>
          <p:cNvSpPr txBox="1"/>
          <p:nvPr/>
        </p:nvSpPr>
        <p:spPr>
          <a:xfrm>
            <a:off x="1417684" y="207600"/>
            <a:ext cx="7203651" cy="584775"/>
          </a:xfrm>
          <a:prstGeom prst="rect">
            <a:avLst/>
          </a:prstGeom>
          <a:noFill/>
        </p:spPr>
        <p:txBody>
          <a:bodyPr wrap="square" rtlCol="0">
            <a:spAutoFit/>
          </a:bodyPr>
          <a:lstStyle/>
          <a:p>
            <a:r>
              <a:rPr lang="ja-JP" altLang="en-US" sz="3200" dirty="0"/>
              <a:t>ビジネス・スピードを上げる</a:t>
            </a:r>
            <a:endParaRPr kumimoji="1" lang="ja-JP" altLang="en-US" sz="3200" dirty="0"/>
          </a:p>
        </p:txBody>
      </p:sp>
      <p:sp>
        <p:nvSpPr>
          <p:cNvPr id="25" name="テキスト ボックス 24">
            <a:extLst>
              <a:ext uri="{FF2B5EF4-FFF2-40B4-BE49-F238E27FC236}">
                <a16:creationId xmlns:a16="http://schemas.microsoft.com/office/drawing/2014/main" id="{B9AB8C09-397D-4DFD-BC4A-931A30309001}"/>
              </a:ext>
            </a:extLst>
          </p:cNvPr>
          <p:cNvSpPr txBox="1"/>
          <p:nvPr/>
        </p:nvSpPr>
        <p:spPr>
          <a:xfrm>
            <a:off x="7123614" y="1029287"/>
            <a:ext cx="4537166" cy="923330"/>
          </a:xfrm>
          <a:prstGeom prst="rect">
            <a:avLst/>
          </a:prstGeom>
          <a:noFill/>
        </p:spPr>
        <p:txBody>
          <a:bodyPr wrap="square" rtlCol="0">
            <a:spAutoFit/>
          </a:bodyPr>
          <a:lstStyle/>
          <a:p>
            <a:r>
              <a:rPr kumimoji="1" lang="ja-JP" altLang="en-US" b="1" dirty="0"/>
              <a:t>大部屋システムは、</a:t>
            </a:r>
            <a:r>
              <a:rPr kumimoji="1" lang="ja-JP" altLang="en-US" dirty="0"/>
              <a:t>現場と経営、管理のスピードの同期を</a:t>
            </a:r>
            <a:r>
              <a:rPr lang="ja-JP" altLang="en-US" dirty="0"/>
              <a:t>取り</a:t>
            </a:r>
            <a:r>
              <a:rPr kumimoji="1" lang="ja-JP" altLang="en-US" dirty="0"/>
              <a:t>、意思決定サイクルの短縮を目指す。</a:t>
            </a:r>
          </a:p>
        </p:txBody>
      </p:sp>
      <p:sp>
        <p:nvSpPr>
          <p:cNvPr id="26" name="矢印: 上 25">
            <a:extLst>
              <a:ext uri="{FF2B5EF4-FFF2-40B4-BE49-F238E27FC236}">
                <a16:creationId xmlns:a16="http://schemas.microsoft.com/office/drawing/2014/main" id="{A8B966D4-9D2F-40E1-BA4E-BC2D9F8B2FE7}"/>
              </a:ext>
            </a:extLst>
          </p:cNvPr>
          <p:cNvSpPr/>
          <p:nvPr/>
        </p:nvSpPr>
        <p:spPr>
          <a:xfrm>
            <a:off x="0" y="2037805"/>
            <a:ext cx="672907" cy="291737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Reporting</a:t>
            </a:r>
            <a:endParaRPr kumimoji="1" lang="ja-JP" altLang="en-US" b="1" dirty="0"/>
          </a:p>
        </p:txBody>
      </p:sp>
      <p:grpSp>
        <p:nvGrpSpPr>
          <p:cNvPr id="37" name="グループ化 36">
            <a:extLst>
              <a:ext uri="{FF2B5EF4-FFF2-40B4-BE49-F238E27FC236}">
                <a16:creationId xmlns:a16="http://schemas.microsoft.com/office/drawing/2014/main" id="{10F1B44A-ED15-4D05-B263-610C3DAF5B81}"/>
              </a:ext>
            </a:extLst>
          </p:cNvPr>
          <p:cNvGrpSpPr/>
          <p:nvPr/>
        </p:nvGrpSpPr>
        <p:grpSpPr>
          <a:xfrm>
            <a:off x="6883046" y="1885872"/>
            <a:ext cx="3045728" cy="3788012"/>
            <a:chOff x="7529546" y="1885872"/>
            <a:chExt cx="3045728" cy="3788012"/>
          </a:xfrm>
        </p:grpSpPr>
        <p:grpSp>
          <p:nvGrpSpPr>
            <p:cNvPr id="4" name="グループ化 3">
              <a:extLst>
                <a:ext uri="{FF2B5EF4-FFF2-40B4-BE49-F238E27FC236}">
                  <a16:creationId xmlns:a16="http://schemas.microsoft.com/office/drawing/2014/main" id="{6C35607B-D3D8-43F1-8CA5-1B76C52A9AED}"/>
                </a:ext>
              </a:extLst>
            </p:cNvPr>
            <p:cNvGrpSpPr/>
            <p:nvPr/>
          </p:nvGrpSpPr>
          <p:grpSpPr>
            <a:xfrm>
              <a:off x="7529546" y="1885872"/>
              <a:ext cx="3045728" cy="3788012"/>
              <a:chOff x="7406883" y="1800767"/>
              <a:chExt cx="3045728" cy="3788012"/>
            </a:xfrm>
          </p:grpSpPr>
          <p:pic>
            <p:nvPicPr>
              <p:cNvPr id="12" name="図 11">
                <a:extLst>
                  <a:ext uri="{FF2B5EF4-FFF2-40B4-BE49-F238E27FC236}">
                    <a16:creationId xmlns:a16="http://schemas.microsoft.com/office/drawing/2014/main" id="{035CDCA8-B3A2-4666-AE2D-216B69892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6251" y="4172419"/>
                <a:ext cx="1416360" cy="1416360"/>
              </a:xfrm>
              <a:prstGeom prst="rect">
                <a:avLst/>
              </a:prstGeom>
              <a:noFill/>
            </p:spPr>
          </p:pic>
          <p:pic>
            <p:nvPicPr>
              <p:cNvPr id="13" name="図 12">
                <a:extLst>
                  <a:ext uri="{FF2B5EF4-FFF2-40B4-BE49-F238E27FC236}">
                    <a16:creationId xmlns:a16="http://schemas.microsoft.com/office/drawing/2014/main" id="{2244AEEE-C32B-457B-9838-22AFB8F61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0000">
                <a:off x="7928165" y="1800767"/>
                <a:ext cx="1416360" cy="1416360"/>
              </a:xfrm>
              <a:prstGeom prst="rect">
                <a:avLst/>
              </a:prstGeom>
              <a:noFill/>
            </p:spPr>
          </p:pic>
          <p:pic>
            <p:nvPicPr>
              <p:cNvPr id="14" name="図 13">
                <a:extLst>
                  <a:ext uri="{FF2B5EF4-FFF2-40B4-BE49-F238E27FC236}">
                    <a16:creationId xmlns:a16="http://schemas.microsoft.com/office/drawing/2014/main" id="{C45EF67C-8101-4C5E-859E-A8BEDE1C4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883" y="4172419"/>
                <a:ext cx="1416360" cy="1416360"/>
              </a:xfrm>
              <a:prstGeom prst="rect">
                <a:avLst/>
              </a:prstGeom>
              <a:noFill/>
            </p:spPr>
          </p:pic>
          <p:pic>
            <p:nvPicPr>
              <p:cNvPr id="15" name="図 14">
                <a:extLst>
                  <a:ext uri="{FF2B5EF4-FFF2-40B4-BE49-F238E27FC236}">
                    <a16:creationId xmlns:a16="http://schemas.microsoft.com/office/drawing/2014/main" id="{93111368-6D65-4C84-8330-7130C95DC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567" y="3137135"/>
                <a:ext cx="1416360" cy="1416360"/>
              </a:xfrm>
              <a:prstGeom prst="rect">
                <a:avLst/>
              </a:prstGeom>
              <a:noFill/>
            </p:spPr>
          </p:pic>
        </p:grpSp>
        <p:sp>
          <p:nvSpPr>
            <p:cNvPr id="30" name="テキスト ボックス 29">
              <a:extLst>
                <a:ext uri="{FF2B5EF4-FFF2-40B4-BE49-F238E27FC236}">
                  <a16:creationId xmlns:a16="http://schemas.microsoft.com/office/drawing/2014/main" id="{764F0EF8-8EB5-403E-BE39-6BF5AA5F9927}"/>
                </a:ext>
              </a:extLst>
            </p:cNvPr>
            <p:cNvSpPr txBox="1"/>
            <p:nvPr/>
          </p:nvSpPr>
          <p:spPr>
            <a:xfrm>
              <a:off x="7816295" y="478792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1" name="テキスト ボックス 30">
              <a:extLst>
                <a:ext uri="{FF2B5EF4-FFF2-40B4-BE49-F238E27FC236}">
                  <a16:creationId xmlns:a16="http://schemas.microsoft.com/office/drawing/2014/main" id="{763D50B4-92D9-4977-A678-27576A7506D8}"/>
                </a:ext>
              </a:extLst>
            </p:cNvPr>
            <p:cNvSpPr txBox="1"/>
            <p:nvPr/>
          </p:nvSpPr>
          <p:spPr>
            <a:xfrm>
              <a:off x="9436019" y="4781005"/>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6DDEF280-B38B-442A-B869-E3CC36A81892}"/>
                </a:ext>
              </a:extLst>
            </p:cNvPr>
            <p:cNvSpPr txBox="1"/>
            <p:nvPr/>
          </p:nvSpPr>
          <p:spPr>
            <a:xfrm>
              <a:off x="8621335" y="3740898"/>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3" name="テキスト ボックス 32">
              <a:extLst>
                <a:ext uri="{FF2B5EF4-FFF2-40B4-BE49-F238E27FC236}">
                  <a16:creationId xmlns:a16="http://schemas.microsoft.com/office/drawing/2014/main" id="{F8E790BA-B351-45AC-BC13-F81A6703C12E}"/>
                </a:ext>
              </a:extLst>
            </p:cNvPr>
            <p:cNvSpPr txBox="1"/>
            <p:nvPr/>
          </p:nvSpPr>
          <p:spPr>
            <a:xfrm>
              <a:off x="8327933" y="242109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grpSp>
      <p:grpSp>
        <p:nvGrpSpPr>
          <p:cNvPr id="36" name="グループ化 35">
            <a:extLst>
              <a:ext uri="{FF2B5EF4-FFF2-40B4-BE49-F238E27FC236}">
                <a16:creationId xmlns:a16="http://schemas.microsoft.com/office/drawing/2014/main" id="{2A91FC16-F5A3-475E-8340-1B709CC69BCF}"/>
              </a:ext>
            </a:extLst>
          </p:cNvPr>
          <p:cNvGrpSpPr/>
          <p:nvPr/>
        </p:nvGrpSpPr>
        <p:grpSpPr>
          <a:xfrm>
            <a:off x="1442836" y="711665"/>
            <a:ext cx="3625552" cy="4966324"/>
            <a:chOff x="1442836" y="711665"/>
            <a:chExt cx="3625552" cy="4966324"/>
          </a:xfrm>
        </p:grpSpPr>
        <p:grpSp>
          <p:nvGrpSpPr>
            <p:cNvPr id="2" name="グループ化 1">
              <a:extLst>
                <a:ext uri="{FF2B5EF4-FFF2-40B4-BE49-F238E27FC236}">
                  <a16:creationId xmlns:a16="http://schemas.microsoft.com/office/drawing/2014/main" id="{01C7F8D4-10B8-4FF6-8E92-E3314943E493}"/>
                </a:ext>
              </a:extLst>
            </p:cNvPr>
            <p:cNvGrpSpPr/>
            <p:nvPr/>
          </p:nvGrpSpPr>
          <p:grpSpPr>
            <a:xfrm>
              <a:off x="1442836" y="711665"/>
              <a:ext cx="3625552" cy="4966324"/>
              <a:chOff x="6415430" y="633288"/>
              <a:chExt cx="3625552" cy="4966324"/>
            </a:xfrm>
          </p:grpSpPr>
          <p:pic>
            <p:nvPicPr>
              <p:cNvPr id="10" name="図 9">
                <a:extLst>
                  <a:ext uri="{FF2B5EF4-FFF2-40B4-BE49-F238E27FC236}">
                    <a16:creationId xmlns:a16="http://schemas.microsoft.com/office/drawing/2014/main" id="{553BF613-7F53-497B-8CAE-69CF4069E2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568" y="633288"/>
                <a:ext cx="2348414" cy="2348414"/>
              </a:xfrm>
              <a:prstGeom prst="rect">
                <a:avLst/>
              </a:prstGeom>
            </p:spPr>
          </p:pic>
          <p:pic>
            <p:nvPicPr>
              <p:cNvPr id="7" name="図 6">
                <a:extLst>
                  <a:ext uri="{FF2B5EF4-FFF2-40B4-BE49-F238E27FC236}">
                    <a16:creationId xmlns:a16="http://schemas.microsoft.com/office/drawing/2014/main" id="{1998AE83-CF3C-458A-B2FD-6DA98172D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3610" y="2668682"/>
                <a:ext cx="1946365" cy="1946365"/>
              </a:xfrm>
              <a:prstGeom prst="rect">
                <a:avLst/>
              </a:prstGeom>
              <a:noFill/>
            </p:spPr>
          </p:pic>
          <p:pic>
            <p:nvPicPr>
              <p:cNvPr id="8" name="図 7">
                <a:extLst>
                  <a:ext uri="{FF2B5EF4-FFF2-40B4-BE49-F238E27FC236}">
                    <a16:creationId xmlns:a16="http://schemas.microsoft.com/office/drawing/2014/main" id="{D69F0651-D717-4A49-BEE1-306A3CC0F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1795" y="4183252"/>
                <a:ext cx="1416360" cy="1416360"/>
              </a:xfrm>
              <a:prstGeom prst="rect">
                <a:avLst/>
              </a:prstGeom>
              <a:noFill/>
            </p:spPr>
          </p:pic>
          <p:pic>
            <p:nvPicPr>
              <p:cNvPr id="9" name="図 8">
                <a:extLst>
                  <a:ext uri="{FF2B5EF4-FFF2-40B4-BE49-F238E27FC236}">
                    <a16:creationId xmlns:a16="http://schemas.microsoft.com/office/drawing/2014/main" id="{3898C29A-A2C9-49AC-8D2F-B2159ACD6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430" y="4183252"/>
                <a:ext cx="1416360" cy="1416360"/>
              </a:xfrm>
              <a:prstGeom prst="rect">
                <a:avLst/>
              </a:prstGeom>
              <a:noFill/>
            </p:spPr>
          </p:pic>
        </p:grpSp>
        <p:sp>
          <p:nvSpPr>
            <p:cNvPr id="28" name="テキスト ボックス 27">
              <a:extLst>
                <a:ext uri="{FF2B5EF4-FFF2-40B4-BE49-F238E27FC236}">
                  <a16:creationId xmlns:a16="http://schemas.microsoft.com/office/drawing/2014/main" id="{D2EF044C-90CE-4B72-AD62-CCA710EB4ED0}"/>
                </a:ext>
              </a:extLst>
            </p:cNvPr>
            <p:cNvSpPr txBox="1"/>
            <p:nvPr/>
          </p:nvSpPr>
          <p:spPr>
            <a:xfrm>
              <a:off x="3675017" y="478100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29" name="テキスト ボックス 28">
              <a:extLst>
                <a:ext uri="{FF2B5EF4-FFF2-40B4-BE49-F238E27FC236}">
                  <a16:creationId xmlns:a16="http://schemas.microsoft.com/office/drawing/2014/main" id="{373FB8A0-6DCF-4DD5-898D-B17B783670CB}"/>
                </a:ext>
              </a:extLst>
            </p:cNvPr>
            <p:cNvSpPr txBox="1"/>
            <p:nvPr/>
          </p:nvSpPr>
          <p:spPr>
            <a:xfrm>
              <a:off x="1700723" y="4770510"/>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4" name="テキスト ボックス 33">
              <a:extLst>
                <a:ext uri="{FF2B5EF4-FFF2-40B4-BE49-F238E27FC236}">
                  <a16:creationId xmlns:a16="http://schemas.microsoft.com/office/drawing/2014/main" id="{BA5DD513-3AFA-499C-97E2-52E7960FAAF9}"/>
                </a:ext>
              </a:extLst>
            </p:cNvPr>
            <p:cNvSpPr txBox="1"/>
            <p:nvPr/>
          </p:nvSpPr>
          <p:spPr>
            <a:xfrm>
              <a:off x="2627998" y="3507419"/>
              <a:ext cx="992400" cy="369332"/>
            </a:xfrm>
            <a:prstGeom prst="rect">
              <a:avLst/>
            </a:prstGeom>
            <a:solidFill>
              <a:schemeClr val="bg1"/>
            </a:solidFill>
          </p:spPr>
          <p:txBody>
            <a:bodyPr wrap="square" rtlCol="0">
              <a:spAutoFit/>
            </a:bodyPr>
            <a:lstStyle/>
            <a:p>
              <a:pPr algn="ctr"/>
              <a:r>
                <a:rPr lang="en-US" altLang="ja-JP" b="1">
                  <a:solidFill>
                    <a:srgbClr val="FF0000"/>
                  </a:solidFill>
                </a:rPr>
                <a:t>Weekly</a:t>
              </a:r>
              <a:endParaRPr kumimoji="1" lang="ja-JP" altLang="en-US" b="1" dirty="0">
                <a:solidFill>
                  <a:srgbClr val="FF0000"/>
                </a:solidFill>
              </a:endParaRPr>
            </a:p>
          </p:txBody>
        </p:sp>
        <p:sp>
          <p:nvSpPr>
            <p:cNvPr id="35" name="テキスト ボックス 34">
              <a:extLst>
                <a:ext uri="{FF2B5EF4-FFF2-40B4-BE49-F238E27FC236}">
                  <a16:creationId xmlns:a16="http://schemas.microsoft.com/office/drawing/2014/main" id="{1BD8EACE-B8AB-4D17-851B-64879E90A721}"/>
                </a:ext>
              </a:extLst>
            </p:cNvPr>
            <p:cNvSpPr txBox="1"/>
            <p:nvPr/>
          </p:nvSpPr>
          <p:spPr>
            <a:xfrm>
              <a:off x="3198104" y="1689997"/>
              <a:ext cx="1392154" cy="369332"/>
            </a:xfrm>
            <a:prstGeom prst="rect">
              <a:avLst/>
            </a:prstGeom>
            <a:solidFill>
              <a:schemeClr val="bg1"/>
            </a:solidFill>
          </p:spPr>
          <p:txBody>
            <a:bodyPr wrap="square" rtlCol="0">
              <a:spAutoFit/>
            </a:bodyPr>
            <a:lstStyle/>
            <a:p>
              <a:pPr algn="ctr"/>
              <a:r>
                <a:rPr lang="en-US" altLang="ja-JP" b="1">
                  <a:solidFill>
                    <a:srgbClr val="FF0000"/>
                  </a:solidFill>
                </a:rPr>
                <a:t>Monthly</a:t>
              </a:r>
              <a:endParaRPr kumimoji="1" lang="ja-JP" altLang="en-US" b="1" dirty="0">
                <a:solidFill>
                  <a:srgbClr val="FF0000"/>
                </a:solidFill>
              </a:endParaRPr>
            </a:p>
          </p:txBody>
        </p:sp>
      </p:grpSp>
      <p:sp>
        <p:nvSpPr>
          <p:cNvPr id="38" name="テキスト ボックス 37">
            <a:extLst>
              <a:ext uri="{FF2B5EF4-FFF2-40B4-BE49-F238E27FC236}">
                <a16:creationId xmlns:a16="http://schemas.microsoft.com/office/drawing/2014/main" id="{21EBEEB7-4403-4C6D-AA0B-36CEC2F3CEFC}"/>
              </a:ext>
            </a:extLst>
          </p:cNvPr>
          <p:cNvSpPr txBox="1"/>
          <p:nvPr/>
        </p:nvSpPr>
        <p:spPr>
          <a:xfrm>
            <a:off x="7781310" y="5834597"/>
            <a:ext cx="3242079" cy="646331"/>
          </a:xfrm>
          <a:prstGeom prst="rect">
            <a:avLst/>
          </a:prstGeom>
          <a:noFill/>
        </p:spPr>
        <p:txBody>
          <a:bodyPr wrap="square" rtlCol="0">
            <a:spAutoFit/>
          </a:bodyPr>
          <a:lstStyle/>
          <a:p>
            <a:pPr algn="ctr"/>
            <a:r>
              <a:rPr kumimoji="1" lang="ja-JP" altLang="en-US" b="1" dirty="0">
                <a:solidFill>
                  <a:srgbClr val="FF0000"/>
                </a:solidFill>
              </a:rPr>
              <a:t>現場が</a:t>
            </a:r>
            <a:r>
              <a:rPr kumimoji="1" lang="ja-JP" altLang="en-US" b="1" dirty="0" err="1">
                <a:solidFill>
                  <a:srgbClr val="FF0000"/>
                </a:solidFill>
              </a:rPr>
              <a:t>見える化されて</a:t>
            </a:r>
            <a:r>
              <a:rPr kumimoji="1" lang="ja-JP" altLang="en-US" b="1" dirty="0">
                <a:solidFill>
                  <a:srgbClr val="FF0000"/>
                </a:solidFill>
              </a:rPr>
              <a:t>居れば、報告書を作成する必要が無い。</a:t>
            </a:r>
          </a:p>
        </p:txBody>
      </p:sp>
      <p:sp>
        <p:nvSpPr>
          <p:cNvPr id="5" name="四角形: 角を丸くする 4">
            <a:extLst>
              <a:ext uri="{FF2B5EF4-FFF2-40B4-BE49-F238E27FC236}">
                <a16:creationId xmlns:a16="http://schemas.microsoft.com/office/drawing/2014/main" id="{22ADD88E-C6B4-4F9B-81F7-44693D2409A3}"/>
              </a:ext>
            </a:extLst>
          </p:cNvPr>
          <p:cNvSpPr/>
          <p:nvPr/>
        </p:nvSpPr>
        <p:spPr>
          <a:xfrm>
            <a:off x="10967583" y="1805879"/>
            <a:ext cx="441946" cy="298204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OBEYA</a:t>
            </a:r>
            <a:endParaRPr kumimoji="1" lang="ja-JP" altLang="en-US" b="1" dirty="0"/>
          </a:p>
        </p:txBody>
      </p:sp>
      <p:sp>
        <p:nvSpPr>
          <p:cNvPr id="11" name="テキスト ボックス 10">
            <a:extLst>
              <a:ext uri="{FF2B5EF4-FFF2-40B4-BE49-F238E27FC236}">
                <a16:creationId xmlns:a16="http://schemas.microsoft.com/office/drawing/2014/main" id="{4B12314F-0B29-4E70-9F02-76FCB3F36943}"/>
              </a:ext>
            </a:extLst>
          </p:cNvPr>
          <p:cNvSpPr txBox="1"/>
          <p:nvPr/>
        </p:nvSpPr>
        <p:spPr>
          <a:xfrm>
            <a:off x="4665394" y="2277632"/>
            <a:ext cx="2861211" cy="538609"/>
          </a:xfrm>
          <a:prstGeom prst="rect">
            <a:avLst/>
          </a:prstGeom>
          <a:noFill/>
        </p:spPr>
        <p:txBody>
          <a:bodyPr wrap="square" rtlCol="0">
            <a:spAutoFit/>
          </a:bodyPr>
          <a:lstStyle/>
          <a:p>
            <a:pPr algn="ctr"/>
            <a:r>
              <a:rPr kumimoji="1" lang="en-US" altLang="ja-JP" b="1" dirty="0">
                <a:solidFill>
                  <a:srgbClr val="002060"/>
                </a:solidFill>
              </a:rPr>
              <a:t>TMS</a:t>
            </a:r>
            <a:r>
              <a:rPr kumimoji="1" lang="ja-JP" altLang="en-US" b="1" dirty="0">
                <a:solidFill>
                  <a:srgbClr val="002060"/>
                </a:solidFill>
              </a:rPr>
              <a:t>改善塾</a:t>
            </a:r>
            <a:endParaRPr kumimoji="1" lang="en-US" altLang="ja-JP" b="1" dirty="0">
              <a:solidFill>
                <a:srgbClr val="002060"/>
              </a:solidFill>
            </a:endParaRPr>
          </a:p>
          <a:p>
            <a:pPr algn="ctr"/>
            <a:r>
              <a:rPr lang="ja-JP" altLang="en-US" sz="1100" b="1" dirty="0">
                <a:solidFill>
                  <a:srgbClr val="002060"/>
                </a:solidFill>
              </a:rPr>
              <a:t>（</a:t>
            </a:r>
            <a:r>
              <a:rPr lang="en-US" altLang="ja-JP" sz="1100" b="1" dirty="0">
                <a:solidFill>
                  <a:srgbClr val="002060"/>
                </a:solidFill>
              </a:rPr>
              <a:t>TOYOTA</a:t>
            </a:r>
            <a:r>
              <a:rPr lang="ja-JP" altLang="en-US" sz="1100" b="1" dirty="0">
                <a:solidFill>
                  <a:srgbClr val="002060"/>
                </a:solidFill>
              </a:rPr>
              <a:t> </a:t>
            </a:r>
            <a:r>
              <a:rPr lang="en-US" altLang="ja-JP" sz="1100" b="1" dirty="0">
                <a:solidFill>
                  <a:srgbClr val="002060"/>
                </a:solidFill>
              </a:rPr>
              <a:t>way</a:t>
            </a:r>
            <a:r>
              <a:rPr lang="ja-JP" altLang="en-US" sz="1100" b="1" dirty="0">
                <a:solidFill>
                  <a:srgbClr val="002060"/>
                </a:solidFill>
              </a:rPr>
              <a:t> </a:t>
            </a:r>
            <a:r>
              <a:rPr lang="en-US" altLang="ja-JP" sz="1100" b="1" dirty="0">
                <a:solidFill>
                  <a:srgbClr val="002060"/>
                </a:solidFill>
              </a:rPr>
              <a:t>Management</a:t>
            </a:r>
            <a:r>
              <a:rPr lang="ja-JP" altLang="en-US" sz="1100" b="1" dirty="0">
                <a:solidFill>
                  <a:srgbClr val="002060"/>
                </a:solidFill>
              </a:rPr>
              <a:t> </a:t>
            </a:r>
            <a:r>
              <a:rPr lang="en-US" altLang="ja-JP" sz="1100" b="1" dirty="0">
                <a:solidFill>
                  <a:srgbClr val="002060"/>
                </a:solidFill>
              </a:rPr>
              <a:t>System</a:t>
            </a:r>
            <a:r>
              <a:rPr lang="ja-JP" altLang="en-US" sz="1100" b="1" dirty="0">
                <a:solidFill>
                  <a:srgbClr val="002060"/>
                </a:solidFill>
              </a:rPr>
              <a:t>）</a:t>
            </a:r>
            <a:endParaRPr kumimoji="1" lang="ja-JP" altLang="en-US" sz="1100" b="1" dirty="0">
              <a:solidFill>
                <a:srgbClr val="002060"/>
              </a:solidFill>
            </a:endParaRPr>
          </a:p>
        </p:txBody>
      </p:sp>
      <p:sp>
        <p:nvSpPr>
          <p:cNvPr id="27" name="テキスト ボックス 26">
            <a:extLst>
              <a:ext uri="{FF2B5EF4-FFF2-40B4-BE49-F238E27FC236}">
                <a16:creationId xmlns:a16="http://schemas.microsoft.com/office/drawing/2014/main" id="{75A754DC-EE76-4AA8-8D16-BB1C97B86235}"/>
              </a:ext>
            </a:extLst>
          </p:cNvPr>
          <p:cNvSpPr txBox="1"/>
          <p:nvPr/>
        </p:nvSpPr>
        <p:spPr>
          <a:xfrm>
            <a:off x="7169795" y="354040"/>
            <a:ext cx="4680031" cy="369332"/>
          </a:xfrm>
          <a:prstGeom prst="rect">
            <a:avLst/>
          </a:prstGeom>
          <a:noFill/>
        </p:spPr>
        <p:txBody>
          <a:bodyPr wrap="square" rtlCol="0">
            <a:spAutoFit/>
          </a:bodyPr>
          <a:lstStyle/>
          <a:p>
            <a:r>
              <a:rPr kumimoji="1" lang="ja-JP" altLang="en-US" b="1" dirty="0">
                <a:solidFill>
                  <a:srgbClr val="0070C0"/>
                </a:solidFill>
              </a:rPr>
              <a:t>スピードは</a:t>
            </a:r>
            <a:r>
              <a:rPr lang="ja-JP" altLang="en-US" b="1" dirty="0">
                <a:solidFill>
                  <a:srgbClr val="0070C0"/>
                </a:solidFill>
              </a:rPr>
              <a:t>品質（</a:t>
            </a:r>
            <a:r>
              <a:rPr lang="en-US" altLang="ja-JP" b="1" dirty="0">
                <a:solidFill>
                  <a:srgbClr val="0070C0"/>
                </a:solidFill>
              </a:rPr>
              <a:t>e-TOYOTA</a:t>
            </a:r>
            <a:r>
              <a:rPr lang="ja-JP" altLang="en-US" b="1" dirty="0">
                <a:solidFill>
                  <a:srgbClr val="0070C0"/>
                </a:solidFill>
              </a:rPr>
              <a:t>　藤原部長）</a:t>
            </a:r>
            <a:endParaRPr kumimoji="1" lang="ja-JP" altLang="en-US" b="1" dirty="0">
              <a:solidFill>
                <a:srgbClr val="0070C0"/>
              </a:solidFill>
            </a:endParaRPr>
          </a:p>
        </p:txBody>
      </p:sp>
    </p:spTree>
    <p:extLst>
      <p:ext uri="{BB962C8B-B14F-4D97-AF65-F5344CB8AC3E}">
        <p14:creationId xmlns:p14="http://schemas.microsoft.com/office/powerpoint/2010/main" val="1921106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1B7249-307A-49F5-BD77-44AE5C1C71FE}"/>
              </a:ext>
            </a:extLst>
          </p:cNvPr>
          <p:cNvSpPr>
            <a:spLocks noGrp="1"/>
          </p:cNvSpPr>
          <p:nvPr>
            <p:ph type="title"/>
          </p:nvPr>
        </p:nvSpPr>
        <p:spPr>
          <a:xfrm>
            <a:off x="838200" y="365126"/>
            <a:ext cx="10515600" cy="591220"/>
          </a:xfrm>
        </p:spPr>
        <p:txBody>
          <a:bodyPr>
            <a:normAutofit/>
          </a:bodyPr>
          <a:lstStyle/>
          <a:p>
            <a:r>
              <a:rPr kumimoji="1" lang="ja-JP" altLang="en-US" sz="3200" dirty="0"/>
              <a:t>デジタルビジネス・アジリティー</a:t>
            </a:r>
          </a:p>
        </p:txBody>
      </p:sp>
      <p:sp>
        <p:nvSpPr>
          <p:cNvPr id="3" name="テキスト ボックス 2">
            <a:extLst>
              <a:ext uri="{FF2B5EF4-FFF2-40B4-BE49-F238E27FC236}">
                <a16:creationId xmlns:a16="http://schemas.microsoft.com/office/drawing/2014/main" id="{67E1C908-0C57-43AC-8D2E-211EF38106A2}"/>
              </a:ext>
            </a:extLst>
          </p:cNvPr>
          <p:cNvSpPr txBox="1"/>
          <p:nvPr/>
        </p:nvSpPr>
        <p:spPr>
          <a:xfrm>
            <a:off x="1577130" y="1224793"/>
            <a:ext cx="8707773" cy="1754326"/>
          </a:xfrm>
          <a:prstGeom prst="rect">
            <a:avLst/>
          </a:prstGeom>
          <a:noFill/>
        </p:spPr>
        <p:txBody>
          <a:bodyPr wrap="square" rtlCol="0">
            <a:spAutoFit/>
          </a:bodyPr>
          <a:lstStyle/>
          <a:p>
            <a:r>
              <a:rPr lang="ja-JP" altLang="en-US" dirty="0"/>
              <a:t>精緻な</a:t>
            </a:r>
            <a:r>
              <a:rPr kumimoji="1" lang="ja-JP" altLang="en-US" dirty="0"/>
              <a:t>プランニングは無意味</a:t>
            </a:r>
            <a:endParaRPr kumimoji="1" lang="en-US" altLang="ja-JP" dirty="0"/>
          </a:p>
          <a:p>
            <a:r>
              <a:rPr kumimoji="1" lang="en-US" altLang="ja-JP" dirty="0"/>
              <a:t>	</a:t>
            </a:r>
            <a:r>
              <a:rPr kumimoji="1" lang="ja-JP" altLang="en-US" dirty="0"/>
              <a:t>失敗（小さな失敗を繰り返す）しなければ、成功し</a:t>
            </a:r>
            <a:r>
              <a:rPr lang="ja-JP" altLang="en-US" dirty="0"/>
              <a:t>ない。</a:t>
            </a:r>
            <a:endParaRPr kumimoji="1" lang="en-US" altLang="ja-JP" dirty="0"/>
          </a:p>
          <a:p>
            <a:r>
              <a:rPr lang="ja-JP" altLang="en-US" dirty="0"/>
              <a:t>アジリティーがディスラプションを生み出す</a:t>
            </a:r>
            <a:endParaRPr lang="en-US" altLang="ja-JP" dirty="0"/>
          </a:p>
          <a:p>
            <a:r>
              <a:rPr kumimoji="1" lang="en-US" altLang="ja-JP" dirty="0"/>
              <a:t>	</a:t>
            </a:r>
            <a:r>
              <a:rPr kumimoji="1" lang="ja-JP" altLang="en-US" dirty="0"/>
              <a:t>ハイパーアウェアネス（察知力）</a:t>
            </a:r>
            <a:endParaRPr kumimoji="1" lang="en-US" altLang="ja-JP" dirty="0"/>
          </a:p>
          <a:p>
            <a:r>
              <a:rPr lang="en-US" altLang="ja-JP" dirty="0"/>
              <a:t>	</a:t>
            </a:r>
            <a:r>
              <a:rPr lang="ja-JP" altLang="en-US" dirty="0"/>
              <a:t>情報に基づく意思決定力</a:t>
            </a:r>
            <a:endParaRPr lang="en-US" altLang="ja-JP" dirty="0"/>
          </a:p>
          <a:p>
            <a:r>
              <a:rPr kumimoji="1" lang="en-US" altLang="ja-JP" dirty="0"/>
              <a:t>	</a:t>
            </a:r>
            <a:r>
              <a:rPr kumimoji="1" lang="ja-JP" altLang="en-US" dirty="0"/>
              <a:t>迅速な実行力</a:t>
            </a:r>
          </a:p>
        </p:txBody>
      </p:sp>
      <p:sp>
        <p:nvSpPr>
          <p:cNvPr id="4" name="テキスト ボックス 3">
            <a:extLst>
              <a:ext uri="{FF2B5EF4-FFF2-40B4-BE49-F238E27FC236}">
                <a16:creationId xmlns:a16="http://schemas.microsoft.com/office/drawing/2014/main" id="{2CE6A374-1526-450A-8853-4BB7017002F4}"/>
              </a:ext>
            </a:extLst>
          </p:cNvPr>
          <p:cNvSpPr txBox="1"/>
          <p:nvPr/>
        </p:nvSpPr>
        <p:spPr>
          <a:xfrm>
            <a:off x="1217802" y="3467100"/>
            <a:ext cx="9756396" cy="1200329"/>
          </a:xfrm>
          <a:prstGeom prst="rect">
            <a:avLst/>
          </a:prstGeom>
          <a:noFill/>
        </p:spPr>
        <p:txBody>
          <a:bodyPr wrap="square" rtlCol="0">
            <a:spAutoFit/>
          </a:bodyPr>
          <a:lstStyle/>
          <a:p>
            <a:r>
              <a:rPr kumimoji="1" lang="ja-JP" altLang="en-US" b="1" dirty="0">
                <a:solidFill>
                  <a:srgbClr val="0070C0"/>
                </a:solidFill>
              </a:rPr>
              <a:t>速く走れなければ、機敏性は向上しない！</a:t>
            </a:r>
            <a:endParaRPr kumimoji="1" lang="en-US" altLang="ja-JP" b="1" dirty="0">
              <a:solidFill>
                <a:srgbClr val="0070C0"/>
              </a:solidFill>
            </a:endParaRPr>
          </a:p>
          <a:p>
            <a:r>
              <a:rPr lang="en-US" altLang="ja-JP" dirty="0"/>
              <a:t>	</a:t>
            </a:r>
            <a:r>
              <a:rPr lang="ja-JP" altLang="en-US" dirty="0"/>
              <a:t>状況の見える化</a:t>
            </a:r>
            <a:endParaRPr lang="en-US" altLang="ja-JP" dirty="0"/>
          </a:p>
          <a:p>
            <a:r>
              <a:rPr lang="en-US" altLang="ja-JP" dirty="0"/>
              <a:t>	</a:t>
            </a:r>
            <a:r>
              <a:rPr lang="ja-JP" altLang="en-US" dirty="0"/>
              <a:t>意思決定の速さ</a:t>
            </a:r>
            <a:endParaRPr lang="en-US" altLang="ja-JP" dirty="0"/>
          </a:p>
          <a:p>
            <a:r>
              <a:rPr kumimoji="1" lang="en-US" altLang="ja-JP" dirty="0"/>
              <a:t>	</a:t>
            </a:r>
            <a:r>
              <a:rPr kumimoji="1" lang="ja-JP" altLang="en-US" dirty="0"/>
              <a:t>実行の即時性</a:t>
            </a:r>
          </a:p>
        </p:txBody>
      </p:sp>
      <p:sp>
        <p:nvSpPr>
          <p:cNvPr id="5" name="テキスト ボックス 4">
            <a:extLst>
              <a:ext uri="{FF2B5EF4-FFF2-40B4-BE49-F238E27FC236}">
                <a16:creationId xmlns:a16="http://schemas.microsoft.com/office/drawing/2014/main" id="{46ADA15A-AB2E-4ABD-9EAF-AC8868453A2E}"/>
              </a:ext>
            </a:extLst>
          </p:cNvPr>
          <p:cNvSpPr txBox="1"/>
          <p:nvPr/>
        </p:nvSpPr>
        <p:spPr>
          <a:xfrm>
            <a:off x="2715237" y="5015546"/>
            <a:ext cx="6761526" cy="1477328"/>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管理（組織）階層を浅く、少なくする。（フラットな組織）</a:t>
            </a:r>
            <a:endParaRPr kumimoji="1" lang="en-US" altLang="ja-JP" dirty="0"/>
          </a:p>
          <a:p>
            <a:r>
              <a:rPr lang="en-US" altLang="ja-JP" dirty="0"/>
              <a:t>	</a:t>
            </a:r>
            <a:r>
              <a:rPr lang="ja-JP" altLang="en-US" dirty="0"/>
              <a:t>意思決定スピード、サイクルの短期化</a:t>
            </a:r>
            <a:endParaRPr lang="en-US" altLang="ja-JP" dirty="0"/>
          </a:p>
          <a:p>
            <a:pPr marL="285750" indent="-285750">
              <a:buFont typeface="Wingdings" panose="05000000000000000000" pitchFamily="2" charset="2"/>
              <a:buChar char="Ø"/>
            </a:pPr>
            <a:r>
              <a:rPr kumimoji="1" lang="ja-JP" altLang="en-US" dirty="0"/>
              <a:t>大幅な現場への権限移譲</a:t>
            </a:r>
            <a:endParaRPr kumimoji="1" lang="en-US" altLang="ja-JP" dirty="0"/>
          </a:p>
          <a:p>
            <a:r>
              <a:rPr lang="en-US" altLang="ja-JP" dirty="0"/>
              <a:t>	</a:t>
            </a:r>
            <a:r>
              <a:rPr lang="ja-JP" altLang="en-US" dirty="0"/>
              <a:t>自律した社員（現場）</a:t>
            </a:r>
            <a:endParaRPr lang="en-US" altLang="ja-JP" dirty="0"/>
          </a:p>
          <a:p>
            <a:r>
              <a:rPr kumimoji="1" lang="en-US" altLang="ja-JP" dirty="0"/>
              <a:t>	</a:t>
            </a:r>
            <a:r>
              <a:rPr kumimoji="1" lang="ja-JP" altLang="en-US" dirty="0"/>
              <a:t>方針展開（ビジョン、目的の共有化）</a:t>
            </a:r>
          </a:p>
        </p:txBody>
      </p:sp>
    </p:spTree>
    <p:extLst>
      <p:ext uri="{BB962C8B-B14F-4D97-AF65-F5344CB8AC3E}">
        <p14:creationId xmlns:p14="http://schemas.microsoft.com/office/powerpoint/2010/main" val="206670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en-US" altLang="ja-JP" sz="2800" dirty="0">
                <a:solidFill>
                  <a:srgbClr val="002060"/>
                </a:solidFill>
              </a:rPr>
              <a:t>2003</a:t>
            </a:r>
            <a:r>
              <a:rPr lang="ja-JP" altLang="en-US" sz="2800" dirty="0">
                <a:solidFill>
                  <a:srgbClr val="002060"/>
                </a:solidFill>
              </a:rPr>
              <a:t>年度のある事実</a:t>
            </a:r>
            <a:r>
              <a:rPr lang="en-US" altLang="ja-JP" sz="2800" dirty="0">
                <a:solidFill>
                  <a:srgbClr val="002060"/>
                </a:solidFill>
              </a:rPr>
              <a:t> </a:t>
            </a:r>
            <a:endParaRPr lang="ja-JP" altLang="en-US" sz="2800"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718" y="1480515"/>
            <a:ext cx="103028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265" y="1432952"/>
            <a:ext cx="19081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Luke\Desktop\Fo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720" y="1597990"/>
            <a:ext cx="2145912" cy="795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uke\Desktop\New Chrys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632" y="1458668"/>
            <a:ext cx="1932806" cy="115968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143672" y="1655708"/>
            <a:ext cx="576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9" name="テキスト ボックス 8"/>
          <p:cNvSpPr txBox="1"/>
          <p:nvPr/>
        </p:nvSpPr>
        <p:spPr>
          <a:xfrm>
            <a:off x="5663376" y="1683490"/>
            <a:ext cx="576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5" name="テキスト ボックス 4"/>
          <p:cNvSpPr txBox="1"/>
          <p:nvPr/>
        </p:nvSpPr>
        <p:spPr>
          <a:xfrm>
            <a:off x="7643350" y="1655708"/>
            <a:ext cx="7920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7" name="テキスト ボックス 6"/>
          <p:cNvSpPr txBox="1"/>
          <p:nvPr/>
        </p:nvSpPr>
        <p:spPr>
          <a:xfrm>
            <a:off x="8341896" y="2684671"/>
            <a:ext cx="30921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Profit = 8.13 B$</a:t>
            </a:r>
          </a:p>
        </p:txBody>
      </p:sp>
      <p:sp>
        <p:nvSpPr>
          <p:cNvPr id="8" name="テキスト ボックス 7"/>
          <p:cNvSpPr txBox="1"/>
          <p:nvPr/>
        </p:nvSpPr>
        <p:spPr>
          <a:xfrm>
            <a:off x="960021" y="3848045"/>
            <a:ext cx="105588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Net Profit Margin	</a:t>
            </a:r>
            <a:r>
              <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業界平均よりも　</a:t>
            </a: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8.3</a:t>
            </a:r>
            <a:r>
              <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倍　高い</a:t>
            </a:r>
          </a:p>
        </p:txBody>
      </p:sp>
      <p:sp>
        <p:nvSpPr>
          <p:cNvPr id="11" name="テキスト ボックス 10"/>
          <p:cNvSpPr txBox="1"/>
          <p:nvPr/>
        </p:nvSpPr>
        <p:spPr>
          <a:xfrm>
            <a:off x="3110713" y="4630787"/>
            <a:ext cx="8531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ROA</a:t>
            </a:r>
            <a:r>
              <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業界平均よりも　</a:t>
            </a: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倍　高回転</a:t>
            </a:r>
          </a:p>
        </p:txBody>
      </p:sp>
      <p:sp>
        <p:nvSpPr>
          <p:cNvPr id="18" name="テキスト ボックス 17">
            <a:extLst>
              <a:ext uri="{FF2B5EF4-FFF2-40B4-BE49-F238E27FC236}">
                <a16:creationId xmlns:a16="http://schemas.microsoft.com/office/drawing/2014/main" id="{E70FD20E-DD13-4B1F-8786-5CECE43219EE}"/>
              </a:ext>
            </a:extLst>
          </p:cNvPr>
          <p:cNvSpPr txBox="1"/>
          <p:nvPr/>
        </p:nvSpPr>
        <p:spPr>
          <a:xfrm>
            <a:off x="757983" y="2707842"/>
            <a:ext cx="73668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Big 3</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の利益の総和より４位のトヨタの方が大きい</a:t>
            </a:r>
          </a:p>
        </p:txBody>
      </p:sp>
      <p:sp>
        <p:nvSpPr>
          <p:cNvPr id="12" name="テキスト ボックス 11">
            <a:extLst>
              <a:ext uri="{FF2B5EF4-FFF2-40B4-BE49-F238E27FC236}">
                <a16:creationId xmlns:a16="http://schemas.microsoft.com/office/drawing/2014/main" id="{F6CCAEA6-F1E7-404E-96D4-3AC2B536BC84}"/>
              </a:ext>
            </a:extLst>
          </p:cNvPr>
          <p:cNvSpPr txBox="1"/>
          <p:nvPr/>
        </p:nvSpPr>
        <p:spPr>
          <a:xfrm>
            <a:off x="2501739" y="5778138"/>
            <a:ext cx="6698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noProof="0" dirty="0">
                <a:solidFill>
                  <a:srgbClr val="002060"/>
                </a:solidFill>
                <a:latin typeface="游ゴシック" panose="020F0502020204030204"/>
                <a:ea typeface="游ゴシック" panose="020B0400000000000000" pitchFamily="50" charset="-128"/>
              </a:rPr>
              <a:t>他社よりも早いビジネススピード</a:t>
            </a:r>
            <a:endParaRPr kumimoji="1" lang="ja-JP" altLang="en-US" sz="3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51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1+#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5" grpId="0"/>
      <p:bldP spid="8" grpId="0"/>
      <p:bldP spid="11" grpId="0"/>
      <p:bldP spid="1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吹き出し 35"/>
          <p:cNvSpPr/>
          <p:nvPr/>
        </p:nvSpPr>
        <p:spPr>
          <a:xfrm>
            <a:off x="2029556" y="2231157"/>
            <a:ext cx="2327641" cy="792088"/>
          </a:xfrm>
          <a:prstGeom prst="wedgeRoundRectCallout">
            <a:avLst>
              <a:gd name="adj1" fmla="val 143114"/>
              <a:gd name="adj2" fmla="val -106151"/>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非製造業で初の</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大部屋の実現</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580" y="1891851"/>
            <a:ext cx="2848558" cy="21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4035" y="1891851"/>
            <a:ext cx="2848558" cy="213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3"/>
          <p:cNvSpPr>
            <a:spLocks noGrp="1"/>
          </p:cNvSpPr>
          <p:nvPr>
            <p:ph type="title"/>
          </p:nvPr>
        </p:nvSpPr>
        <p:spPr>
          <a:xfrm>
            <a:off x="1945196" y="116632"/>
            <a:ext cx="8229600" cy="634082"/>
          </a:xfrm>
        </p:spPr>
        <p:txBody>
          <a:bodyPr>
            <a:normAutofit fontScale="90000"/>
          </a:bodyPr>
          <a:lstStyle/>
          <a:p>
            <a:r>
              <a:rPr lang="ja-JP" altLang="en-US" sz="2800" dirty="0">
                <a:solidFill>
                  <a:srgbClr val="002060"/>
                </a:solidFill>
              </a:rPr>
              <a:t>ビジネススピードを高めた事例（</a:t>
            </a:r>
            <a:r>
              <a:rPr lang="en-US" altLang="ja-JP" sz="2800" dirty="0">
                <a:solidFill>
                  <a:srgbClr val="002060"/>
                </a:solidFill>
              </a:rPr>
              <a:t>DevOps2.1</a:t>
            </a:r>
            <a:r>
              <a:rPr lang="ja-JP" altLang="en-US" sz="2800" dirty="0">
                <a:solidFill>
                  <a:srgbClr val="002060"/>
                </a:solidFill>
              </a:rPr>
              <a:t>の事例）</a:t>
            </a:r>
          </a:p>
        </p:txBody>
      </p:sp>
      <p:sp>
        <p:nvSpPr>
          <p:cNvPr id="2" name="テキスト ボックス 1"/>
          <p:cNvSpPr txBox="1"/>
          <p:nvPr/>
        </p:nvSpPr>
        <p:spPr>
          <a:xfrm>
            <a:off x="1050878" y="692696"/>
            <a:ext cx="735011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2009</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アジャイル開発を開始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2011</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年秋</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アジャイル開発は成功裏に導入できたが</a:t>
            </a:r>
            <a:r>
              <a:rPr kumimoji="1" lang="ja-JP" altLang="en-US" sz="140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課題噴出：　開発工程はボトルネックでは無かった。</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2012</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ビジネスプロセスの全工程の見直しと整流化のプロジェクト開始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2013</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の導入（全プロセスの見える化、同期化と大部屋化実現）</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grpSp>
        <p:nvGrpSpPr>
          <p:cNvPr id="12" name="グループ化 11"/>
          <p:cNvGrpSpPr/>
          <p:nvPr/>
        </p:nvGrpSpPr>
        <p:grpSpPr>
          <a:xfrm>
            <a:off x="2315580" y="4183450"/>
            <a:ext cx="7776864" cy="505691"/>
            <a:chOff x="791580" y="4183449"/>
            <a:chExt cx="7776864" cy="505691"/>
          </a:xfrm>
        </p:grpSpPr>
        <p:sp>
          <p:nvSpPr>
            <p:cNvPr id="3" name="角丸四角形 2"/>
            <p:cNvSpPr/>
            <p:nvPr/>
          </p:nvSpPr>
          <p:spPr>
            <a:xfrm>
              <a:off x="79158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企画</a:t>
              </a:r>
            </a:p>
          </p:txBody>
        </p:sp>
        <p:sp>
          <p:nvSpPr>
            <p:cNvPr id="5" name="角丸四角形 4"/>
            <p:cNvSpPr/>
            <p:nvPr/>
          </p:nvSpPr>
          <p:spPr>
            <a:xfrm>
              <a:off x="1759910" y="4183449"/>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営業</a:t>
              </a:r>
            </a:p>
          </p:txBody>
        </p:sp>
        <p:sp>
          <p:nvSpPr>
            <p:cNvPr id="6" name="角丸四角形 5"/>
            <p:cNvSpPr/>
            <p:nvPr/>
          </p:nvSpPr>
          <p:spPr>
            <a:xfrm>
              <a:off x="273579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a:t>
              </a:r>
            </a:p>
          </p:txBody>
        </p:sp>
        <p:sp>
          <p:nvSpPr>
            <p:cNvPr id="7" name="角丸四角形 6"/>
            <p:cNvSpPr/>
            <p:nvPr/>
          </p:nvSpPr>
          <p:spPr>
            <a:xfrm>
              <a:off x="3743908"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デザイン</a:t>
              </a:r>
            </a:p>
          </p:txBody>
        </p:sp>
        <p:sp>
          <p:nvSpPr>
            <p:cNvPr id="8" name="角丸四角形 7"/>
            <p:cNvSpPr/>
            <p:nvPr/>
          </p:nvSpPr>
          <p:spPr>
            <a:xfrm>
              <a:off x="475202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開発</a:t>
              </a:r>
            </a:p>
          </p:txBody>
        </p:sp>
        <p:sp>
          <p:nvSpPr>
            <p:cNvPr id="9" name="角丸四角形 8"/>
            <p:cNvSpPr/>
            <p:nvPr/>
          </p:nvSpPr>
          <p:spPr>
            <a:xfrm>
              <a:off x="5760132"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移行</a:t>
              </a:r>
            </a:p>
          </p:txBody>
        </p:sp>
        <p:sp>
          <p:nvSpPr>
            <p:cNvPr id="10" name="角丸四角形 9"/>
            <p:cNvSpPr/>
            <p:nvPr/>
          </p:nvSpPr>
          <p:spPr>
            <a:xfrm>
              <a:off x="6768244"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運用</a:t>
              </a:r>
            </a:p>
          </p:txBody>
        </p:sp>
        <p:sp>
          <p:nvSpPr>
            <p:cNvPr id="11" name="角丸四角形 10"/>
            <p:cNvSpPr/>
            <p:nvPr/>
          </p:nvSpPr>
          <p:spPr>
            <a:xfrm>
              <a:off x="777635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コール センター</a:t>
              </a:r>
            </a:p>
          </p:txBody>
        </p:sp>
      </p:grpSp>
      <p:sp>
        <p:nvSpPr>
          <p:cNvPr id="13" name="テキスト ボックス 12"/>
          <p:cNvSpPr txBox="1"/>
          <p:nvPr/>
        </p:nvSpPr>
        <p:spPr>
          <a:xfrm>
            <a:off x="1427532" y="3386587"/>
            <a:ext cx="2623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2060"/>
                </a:solidFill>
                <a:latin typeface="游ゴシック" panose="020F0502020204030204"/>
                <a:ea typeface="游ゴシック" panose="020B0400000000000000" pitchFamily="50" charset="-128"/>
              </a:rPr>
              <a:t>MTI</a:t>
            </a:r>
            <a:r>
              <a:rPr lang="ja-JP" altLang="en-US" dirty="0">
                <a:solidFill>
                  <a:srgbClr val="002060"/>
                </a:solidFill>
                <a:latin typeface="游ゴシック" panose="020F0502020204030204"/>
                <a:ea typeface="游ゴシック" panose="020B0400000000000000" pitchFamily="50" charset="-128"/>
              </a:rPr>
              <a:t>（株）</a:t>
            </a:r>
            <a:r>
              <a:rPr lang="en-US" altLang="ja-JP" dirty="0">
                <a:solidFill>
                  <a:srgbClr val="002060"/>
                </a:solidFill>
                <a:latin typeface="游ゴシック" panose="020F0502020204030204"/>
                <a:ea typeface="游ゴシック" panose="020B0400000000000000" pitchFamily="50" charset="-128"/>
              </a:rPr>
              <a:t>PS</a:t>
            </a:r>
            <a:r>
              <a:rPr kumimoji="1" lang="ja-JP" altLang="en-US"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事業部</a:t>
            </a:r>
            <a:endParaRPr kumimoji="1" lang="en-US" altLang="ja-JP"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8315" y="5380037"/>
            <a:ext cx="153617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8728" y="4898230"/>
            <a:ext cx="144016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360" y="5438291"/>
            <a:ext cx="1502849" cy="112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3911" y="5065571"/>
            <a:ext cx="1531915" cy="114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3242" y="4852564"/>
            <a:ext cx="1501049" cy="112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6422" y="5438291"/>
            <a:ext cx="1587954" cy="119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6438" y="5266349"/>
            <a:ext cx="1520721" cy="11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矢印コネクタ 14"/>
          <p:cNvCxnSpPr>
            <a:stCxn id="5" idx="2"/>
            <a:endCxn id="1034" idx="0"/>
          </p:cNvCxnSpPr>
          <p:nvPr/>
        </p:nvCxnSpPr>
        <p:spPr>
          <a:xfrm flipH="1">
            <a:off x="2706798" y="4687506"/>
            <a:ext cx="973156" cy="5788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5" idx="2"/>
            <a:endCxn id="1032" idx="0"/>
          </p:cNvCxnSpPr>
          <p:nvPr/>
        </p:nvCxnSpPr>
        <p:spPr>
          <a:xfrm>
            <a:off x="3679954" y="4687505"/>
            <a:ext cx="369914" cy="3780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6" idx="2"/>
            <a:endCxn id="1031" idx="0"/>
          </p:cNvCxnSpPr>
          <p:nvPr/>
        </p:nvCxnSpPr>
        <p:spPr>
          <a:xfrm>
            <a:off x="4655841" y="4689140"/>
            <a:ext cx="864559"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8" idx="2"/>
            <a:endCxn id="1033" idx="0"/>
          </p:cNvCxnSpPr>
          <p:nvPr/>
        </p:nvCxnSpPr>
        <p:spPr>
          <a:xfrm flipH="1">
            <a:off x="6233766" y="4689141"/>
            <a:ext cx="438298"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9" idx="2"/>
            <a:endCxn id="1030" idx="0"/>
          </p:cNvCxnSpPr>
          <p:nvPr/>
        </p:nvCxnSpPr>
        <p:spPr>
          <a:xfrm flipH="1">
            <a:off x="7469784" y="4689140"/>
            <a:ext cx="210392"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0" idx="2"/>
            <a:endCxn id="1029" idx="0"/>
          </p:cNvCxnSpPr>
          <p:nvPr/>
        </p:nvCxnSpPr>
        <p:spPr>
          <a:xfrm flipH="1">
            <a:off x="8488808" y="4689140"/>
            <a:ext cx="199480" cy="2090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25" name="直線矢印コネクタ 1024"/>
          <p:cNvCxnSpPr>
            <a:stCxn id="11" idx="2"/>
            <a:endCxn id="1028" idx="0"/>
          </p:cNvCxnSpPr>
          <p:nvPr/>
        </p:nvCxnSpPr>
        <p:spPr>
          <a:xfrm>
            <a:off x="9696400" y="4689141"/>
            <a:ext cx="0" cy="690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37" name="直線矢印コネクタ 1036"/>
          <p:cNvCxnSpPr>
            <a:stCxn id="7" idx="2"/>
            <a:endCxn id="1033" idx="0"/>
          </p:cNvCxnSpPr>
          <p:nvPr/>
        </p:nvCxnSpPr>
        <p:spPr>
          <a:xfrm>
            <a:off x="5663952" y="4689141"/>
            <a:ext cx="569814"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1" name="直線矢印コネクタ 1040"/>
          <p:cNvCxnSpPr>
            <a:stCxn id="3" idx="2"/>
            <a:endCxn id="1031" idx="0"/>
          </p:cNvCxnSpPr>
          <p:nvPr/>
        </p:nvCxnSpPr>
        <p:spPr>
          <a:xfrm>
            <a:off x="2711625" y="4689140"/>
            <a:ext cx="2808775"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6384772" y="1962546"/>
            <a:ext cx="2104035" cy="352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バリューストリームマップ</a:t>
            </a:r>
          </a:p>
        </p:txBody>
      </p:sp>
      <p:sp>
        <p:nvSpPr>
          <p:cNvPr id="35" name="角丸四角形 34"/>
          <p:cNvSpPr/>
          <p:nvPr/>
        </p:nvSpPr>
        <p:spPr>
          <a:xfrm>
            <a:off x="1698686" y="4748423"/>
            <a:ext cx="1040609" cy="5400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ビジュアルボード</a:t>
            </a:r>
          </a:p>
        </p:txBody>
      </p:sp>
      <p:sp>
        <p:nvSpPr>
          <p:cNvPr id="17" name="左右矢印 16"/>
          <p:cNvSpPr/>
          <p:nvPr/>
        </p:nvSpPr>
        <p:spPr>
          <a:xfrm>
            <a:off x="2273655" y="3728197"/>
            <a:ext cx="7818789" cy="455253"/>
          </a:xfrm>
          <a:prstGeom prst="lef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プロセスの同期化（管理サイクル）とタスク粒度の均一化　→　</a:t>
            </a:r>
            <a:r>
              <a:rPr kumimoji="1"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一週間、一時間</a:t>
            </a:r>
          </a:p>
        </p:txBody>
      </p:sp>
      <p:grpSp>
        <p:nvGrpSpPr>
          <p:cNvPr id="22" name="グループ化 21"/>
          <p:cNvGrpSpPr/>
          <p:nvPr/>
        </p:nvGrpSpPr>
        <p:grpSpPr>
          <a:xfrm>
            <a:off x="8004466" y="449379"/>
            <a:ext cx="2591780" cy="1656184"/>
            <a:chOff x="6480466" y="449379"/>
            <a:chExt cx="2591780" cy="1656184"/>
          </a:xfrm>
        </p:grpSpPr>
        <p:sp>
          <p:nvSpPr>
            <p:cNvPr id="19" name="爆発 1 18"/>
            <p:cNvSpPr/>
            <p:nvPr/>
          </p:nvSpPr>
          <p:spPr>
            <a:xfrm flipV="1">
              <a:off x="6480466" y="449379"/>
              <a:ext cx="2591780" cy="1656184"/>
            </a:xfrm>
            <a:prstGeom prst="irregularSeal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endParaRPr>
            </a:p>
          </p:txBody>
        </p:sp>
        <p:sp>
          <p:nvSpPr>
            <p:cNvPr id="20" name="テキスト ボックス 19"/>
            <p:cNvSpPr txBox="1"/>
            <p:nvPr/>
          </p:nvSpPr>
          <p:spPr>
            <a:xfrm>
              <a:off x="6964808" y="1011938"/>
              <a:ext cx="1659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事業規模が</a:t>
              </a:r>
              <a:endParaRPr kumimoji="1" lang="en-US" altLang="ja-JP"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２年で３倍以上</a:t>
              </a:r>
            </a:p>
          </p:txBody>
        </p:sp>
      </p:grpSp>
    </p:spTree>
    <p:extLst>
      <p:ext uri="{BB962C8B-B14F-4D97-AF65-F5344CB8AC3E}">
        <p14:creationId xmlns:p14="http://schemas.microsoft.com/office/powerpoint/2010/main" val="3035534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DCA107-B1DA-4E1C-91A3-8191A12DBA69}"/>
              </a:ext>
            </a:extLst>
          </p:cNvPr>
          <p:cNvSpPr>
            <a:spLocks noGrp="1"/>
          </p:cNvSpPr>
          <p:nvPr>
            <p:ph type="title"/>
          </p:nvPr>
        </p:nvSpPr>
        <p:spPr>
          <a:xfrm>
            <a:off x="838200" y="365126"/>
            <a:ext cx="10515600" cy="652514"/>
          </a:xfrm>
        </p:spPr>
        <p:txBody>
          <a:bodyPr>
            <a:normAutofit/>
          </a:bodyPr>
          <a:lstStyle/>
          <a:p>
            <a:r>
              <a:rPr kumimoji="1" lang="ja-JP" altLang="en-US" sz="3200" dirty="0"/>
              <a:t>ビジネススピードを高める三大要素</a:t>
            </a:r>
          </a:p>
        </p:txBody>
      </p:sp>
      <p:sp>
        <p:nvSpPr>
          <p:cNvPr id="4" name="テキスト ボックス 3">
            <a:extLst>
              <a:ext uri="{FF2B5EF4-FFF2-40B4-BE49-F238E27FC236}">
                <a16:creationId xmlns:a16="http://schemas.microsoft.com/office/drawing/2014/main" id="{C84AF294-EFFB-46EE-9533-4DF8386682A1}"/>
              </a:ext>
            </a:extLst>
          </p:cNvPr>
          <p:cNvSpPr txBox="1"/>
          <p:nvPr/>
        </p:nvSpPr>
        <p:spPr>
          <a:xfrm>
            <a:off x="1954161" y="1614948"/>
            <a:ext cx="8982862" cy="461665"/>
          </a:xfrm>
          <a:prstGeom prst="rect">
            <a:avLst/>
          </a:prstGeom>
          <a:noFill/>
        </p:spPr>
        <p:txBody>
          <a:bodyPr wrap="square" rtlCol="0">
            <a:spAutoFit/>
          </a:bodyPr>
          <a:lstStyle/>
          <a:p>
            <a:r>
              <a:rPr kumimoji="1" lang="ja-JP" altLang="en-US" sz="2400" dirty="0"/>
              <a:t>意思決定サイクルの短縮化</a:t>
            </a:r>
          </a:p>
        </p:txBody>
      </p:sp>
      <p:sp>
        <p:nvSpPr>
          <p:cNvPr id="5" name="テキスト ボックス 4">
            <a:extLst>
              <a:ext uri="{FF2B5EF4-FFF2-40B4-BE49-F238E27FC236}">
                <a16:creationId xmlns:a16="http://schemas.microsoft.com/office/drawing/2014/main" id="{5042A911-0AD1-41C7-9BB2-49D066F5954F}"/>
              </a:ext>
            </a:extLst>
          </p:cNvPr>
          <p:cNvSpPr txBox="1"/>
          <p:nvPr/>
        </p:nvSpPr>
        <p:spPr>
          <a:xfrm>
            <a:off x="1954160" y="2632587"/>
            <a:ext cx="6346333" cy="461665"/>
          </a:xfrm>
          <a:prstGeom prst="rect">
            <a:avLst/>
          </a:prstGeom>
          <a:noFill/>
        </p:spPr>
        <p:txBody>
          <a:bodyPr wrap="square" rtlCol="0">
            <a:spAutoFit/>
          </a:bodyPr>
          <a:lstStyle/>
          <a:p>
            <a:r>
              <a:rPr kumimoji="1" lang="ja-JP" altLang="en-US" sz="2400" dirty="0"/>
              <a:t>大幅な権限移譲</a:t>
            </a:r>
          </a:p>
        </p:txBody>
      </p:sp>
      <p:sp>
        <p:nvSpPr>
          <p:cNvPr id="6" name="テキスト ボックス 5">
            <a:extLst>
              <a:ext uri="{FF2B5EF4-FFF2-40B4-BE49-F238E27FC236}">
                <a16:creationId xmlns:a16="http://schemas.microsoft.com/office/drawing/2014/main" id="{A8CEAADF-0944-4608-92A2-A10BC6D6A1E9}"/>
              </a:ext>
            </a:extLst>
          </p:cNvPr>
          <p:cNvSpPr txBox="1"/>
          <p:nvPr/>
        </p:nvSpPr>
        <p:spPr>
          <a:xfrm>
            <a:off x="1873044" y="3650226"/>
            <a:ext cx="8500665" cy="1200329"/>
          </a:xfrm>
          <a:prstGeom prst="rect">
            <a:avLst/>
          </a:prstGeom>
          <a:noFill/>
        </p:spPr>
        <p:txBody>
          <a:bodyPr wrap="square" rtlCol="0">
            <a:spAutoFit/>
          </a:bodyPr>
          <a:lstStyle/>
          <a:p>
            <a:r>
              <a:rPr kumimoji="1" lang="ja-JP" altLang="en-US" sz="2400" dirty="0"/>
              <a:t>流水化されたプロセス</a:t>
            </a:r>
            <a:endParaRPr kumimoji="1" lang="en-US" altLang="ja-JP" sz="2400" dirty="0"/>
          </a:p>
          <a:p>
            <a:r>
              <a:rPr lang="en-US" altLang="ja-JP" sz="2400" dirty="0"/>
              <a:t>	</a:t>
            </a:r>
            <a:r>
              <a:rPr lang="ja-JP" altLang="en-US" sz="2400" dirty="0"/>
              <a:t>三種（情報、モノ、金）のバリューストリームの管理</a:t>
            </a:r>
            <a:endParaRPr lang="en-US" altLang="ja-JP" sz="2400" dirty="0"/>
          </a:p>
          <a:p>
            <a:r>
              <a:rPr lang="en-US" altLang="ja-JP" sz="2400" dirty="0"/>
              <a:t>	</a:t>
            </a:r>
            <a:r>
              <a:rPr lang="ja-JP" altLang="en-US" sz="2400" dirty="0"/>
              <a:t>バトンタッチゾーンの活用</a:t>
            </a:r>
            <a:endParaRPr lang="en-US" altLang="ja-JP" sz="2400" dirty="0"/>
          </a:p>
        </p:txBody>
      </p:sp>
    </p:spTree>
    <p:extLst>
      <p:ext uri="{BB962C8B-B14F-4D97-AF65-F5344CB8AC3E}">
        <p14:creationId xmlns:p14="http://schemas.microsoft.com/office/powerpoint/2010/main" val="64915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extLst/>
          </p:nvPr>
        </p:nvGraphicFramePr>
        <p:xfrm>
          <a:off x="2567608" y="234996"/>
          <a:ext cx="2808312" cy="3974173"/>
        </p:xfrm>
        <a:graphic>
          <a:graphicData uri="http://schemas.openxmlformats.org/presentationml/2006/ole">
            <mc:AlternateContent xmlns:mc="http://schemas.openxmlformats.org/markup-compatibility/2006">
              <mc:Choice xmlns:v="urn:schemas-microsoft-com:vml" Requires="v">
                <p:oleObj spid="_x0000_s1036" name="Acrobat Document" r:id="rId3" imgW="5666913" imgH="8019722" progId="AcroExch.Document.DC">
                  <p:embed/>
                </p:oleObj>
              </mc:Choice>
              <mc:Fallback>
                <p:oleObj name="Acrobat Document" r:id="rId3" imgW="5666913" imgH="8019722" progId="AcroExch.Document.DC">
                  <p:embed/>
                  <p:pic>
                    <p:nvPicPr>
                      <p:cNvPr id="6" name="オブジェクト 5"/>
                      <p:cNvPicPr/>
                      <p:nvPr/>
                    </p:nvPicPr>
                    <p:blipFill>
                      <a:blip r:embed="rId4"/>
                      <a:stretch>
                        <a:fillRect/>
                      </a:stretch>
                    </p:blipFill>
                    <p:spPr>
                      <a:xfrm>
                        <a:off x="2567608" y="234996"/>
                        <a:ext cx="2808312" cy="3974173"/>
                      </a:xfrm>
                      <a:prstGeom prst="rect">
                        <a:avLst/>
                      </a:prstGeom>
                    </p:spPr>
                  </p:pic>
                </p:oleObj>
              </mc:Fallback>
            </mc:AlternateContent>
          </a:graphicData>
        </a:graphic>
      </p:graphicFrame>
      <p:sp>
        <p:nvSpPr>
          <p:cNvPr id="5" name="正方形/長方形 4"/>
          <p:cNvSpPr/>
          <p:nvPr/>
        </p:nvSpPr>
        <p:spPr>
          <a:xfrm>
            <a:off x="2063552" y="2708921"/>
            <a:ext cx="7344816" cy="2031325"/>
          </a:xfrm>
          <a:prstGeom prst="rect">
            <a:avLst/>
          </a:prstGeom>
        </p:spPr>
        <p:txBody>
          <a:bodyPr wrap="square">
            <a:spAutoFit/>
          </a:bodyPr>
          <a:lstStyle/>
          <a:p>
            <a:r>
              <a:rPr lang="en-US" altLang="ja-JP" dirty="0">
                <a:solidFill>
                  <a:prstClr val="black"/>
                </a:solidFill>
                <a:latin typeface="Calibri"/>
                <a:ea typeface="ＭＳ Ｐゴシック" panose="020B0600070205080204" pitchFamily="50" charset="-128"/>
              </a:rPr>
              <a:t>400m</a:t>
            </a:r>
            <a:r>
              <a:rPr lang="ja-JP" altLang="en-US" dirty="0">
                <a:solidFill>
                  <a:prstClr val="black"/>
                </a:solidFill>
                <a:latin typeface="Calibri"/>
                <a:ea typeface="ＭＳ Ｐゴシック" panose="020B0600070205080204" pitchFamily="50" charset="-128"/>
              </a:rPr>
              <a:t>リレー銀メダル、</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秒台がいない日本チームで勝てた理由となる、利得距離のデータ。　　　四人の合計タイムが、リレーでこれだけ速くなる。</a:t>
            </a:r>
          </a:p>
          <a:p>
            <a:endParaRPr lang="ja-JP" altLang="en-US"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ジャマイカ・・・</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72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69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90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58</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38</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89 </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(37</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27) </a:t>
            </a:r>
          </a:p>
          <a:p>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1</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62</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4.165</a:t>
            </a:r>
            <a:r>
              <a:rPr lang="ja-JP" altLang="en-US" dirty="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日本・・・・・・</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05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22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01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10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40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38 </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(37</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60)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2</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78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6.884</a:t>
            </a:r>
            <a:r>
              <a:rPr lang="ja-JP" altLang="en-US" dirty="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016" y="260648"/>
            <a:ext cx="339474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16" y="4451876"/>
            <a:ext cx="36036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163363" y="5085184"/>
            <a:ext cx="3600400" cy="369332"/>
          </a:xfrm>
          <a:prstGeom prst="rect">
            <a:avLst/>
          </a:prstGeom>
          <a:noFill/>
        </p:spPr>
        <p:txBody>
          <a:bodyPr wrap="square" rtlCol="0">
            <a:spAutoFit/>
          </a:bodyPr>
          <a:lstStyle/>
          <a:p>
            <a:r>
              <a:rPr lang="ja-JP" altLang="en-US" b="1" dirty="0">
                <a:solidFill>
                  <a:prstClr val="black"/>
                </a:solidFill>
                <a:latin typeface="Calibri"/>
                <a:ea typeface="ＭＳ Ｐゴシック" panose="020B0600070205080204" pitchFamily="50" charset="-128"/>
              </a:rPr>
              <a:t>どちらの改善率が高かったのか？</a:t>
            </a:r>
          </a:p>
        </p:txBody>
      </p:sp>
      <p:sp>
        <p:nvSpPr>
          <p:cNvPr id="8" name="タイトル 1">
            <a:extLst>
              <a:ext uri="{FF2B5EF4-FFF2-40B4-BE49-F238E27FC236}">
                <a16:creationId xmlns:a16="http://schemas.microsoft.com/office/drawing/2014/main" id="{D1A62360-B6AE-43F9-869B-A9933825942C}"/>
              </a:ext>
            </a:extLst>
          </p:cNvPr>
          <p:cNvSpPr>
            <a:spLocks noGrp="1"/>
          </p:cNvSpPr>
          <p:nvPr>
            <p:ph type="title"/>
          </p:nvPr>
        </p:nvSpPr>
        <p:spPr>
          <a:xfrm>
            <a:off x="906016" y="5952124"/>
            <a:ext cx="5334000" cy="706090"/>
          </a:xfrm>
        </p:spPr>
        <p:txBody>
          <a:bodyPr>
            <a:normAutofit/>
          </a:bodyPr>
          <a:lstStyle/>
          <a:p>
            <a:r>
              <a:rPr lang="ja-JP" altLang="en-US" sz="2800" dirty="0"/>
              <a:t>バトンタッチの妙（大野耐一）</a:t>
            </a:r>
          </a:p>
        </p:txBody>
      </p:sp>
    </p:spTree>
    <p:extLst>
      <p:ext uri="{BB962C8B-B14F-4D97-AF65-F5344CB8AC3E}">
        <p14:creationId xmlns:p14="http://schemas.microsoft.com/office/powerpoint/2010/main" val="943218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50900" y="1441450"/>
            <a:ext cx="501650" cy="45719"/>
          </a:xfrm>
          <a:prstGeom prst="rect">
            <a:avLst/>
          </a:prstGeom>
          <a:solidFill>
            <a:srgbClr val="E57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5" name="Rectangle 4"/>
          <p:cNvSpPr/>
          <p:nvPr/>
        </p:nvSpPr>
        <p:spPr>
          <a:xfrm>
            <a:off x="559832" y="255154"/>
            <a:ext cx="7265033" cy="1862048"/>
          </a:xfrm>
          <a:prstGeom prst="rect">
            <a:avLst/>
          </a:prstGeom>
        </p:spPr>
        <p:txBody>
          <a:bodyPr wrap="square">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1" lang="en-US" altLang="ja-JP" sz="4467" b="1" i="0" u="none" strike="noStrike" kern="1200" cap="none" spc="0" normalizeH="0" baseline="0" noProof="0" dirty="0" err="1">
                <a:ln>
                  <a:noFill/>
                </a:ln>
                <a:solidFill>
                  <a:prstClr val="white"/>
                </a:solidFill>
                <a:effectLst/>
                <a:uLnTx/>
                <a:uFillTx/>
                <a:latin typeface="Titillium Web SemiBold" charset="0"/>
                <a:ea typeface="Titillium Web SemiBold" charset="0"/>
                <a:cs typeface="Titillium Web SemiBold" charset="0"/>
              </a:rPr>
              <a:t>VeriSM</a:t>
            </a: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™によるデジタル・　トランスフォーメーション</a:t>
            </a:r>
            <a:endParaRPr kumimoji="1" 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ts val="4600"/>
              </a:lnSpc>
              <a:spcBef>
                <a:spcPts val="0"/>
              </a:spcBef>
              <a:spcAft>
                <a:spcPts val="0"/>
              </a:spcAft>
              <a:buClrTx/>
              <a:buSzTx/>
              <a:buFontTx/>
              <a:buNone/>
              <a:tabLst/>
              <a:defRPr/>
            </a:pP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r>
              <a:rPr kumimoji="1" lang="en-US" altLang="ja-JP" sz="4467" b="1" i="0" u="none" strike="noStrike" kern="1200" cap="none" spc="0" normalizeH="0" baseline="0" noProof="0" dirty="0" err="1">
                <a:ln>
                  <a:noFill/>
                </a:ln>
                <a:solidFill>
                  <a:prstClr val="white"/>
                </a:solidFill>
                <a:effectLst/>
                <a:uLnTx/>
                <a:uFillTx/>
                <a:latin typeface="Titillium Web SemiBold" charset="0"/>
                <a:ea typeface="Titillium Web SemiBold" charset="0"/>
                <a:cs typeface="Titillium Web SemiBold" charset="0"/>
              </a:rPr>
              <a:t>VeriSM</a:t>
            </a: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™のご紹介）</a:t>
            </a:r>
            <a:endParaRPr kumimoji="1" 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pic>
        <p:nvPicPr>
          <p:cNvPr id="6" name="図 5">
            <a:extLst>
              <a:ext uri="{FF2B5EF4-FFF2-40B4-BE49-F238E27FC236}">
                <a16:creationId xmlns:a16="http://schemas.microsoft.com/office/drawing/2014/main" id="{7D63D6BD-A081-4DD5-983F-60E6FA718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14" y="4292871"/>
            <a:ext cx="1690420" cy="2387599"/>
          </a:xfrm>
          <a:prstGeom prst="rect">
            <a:avLst/>
          </a:prstGeom>
        </p:spPr>
      </p:pic>
      <p:sp>
        <p:nvSpPr>
          <p:cNvPr id="7" name="コンテンツ プレースホルダー 2">
            <a:extLst>
              <a:ext uri="{FF2B5EF4-FFF2-40B4-BE49-F238E27FC236}">
                <a16:creationId xmlns:a16="http://schemas.microsoft.com/office/drawing/2014/main" id="{A84EBC51-34E4-489E-8F82-3202D793360D}"/>
              </a:ext>
            </a:extLst>
          </p:cNvPr>
          <p:cNvSpPr txBox="1">
            <a:spLocks/>
          </p:cNvSpPr>
          <p:nvPr/>
        </p:nvSpPr>
        <p:spPr>
          <a:xfrm>
            <a:off x="1676400" y="2117202"/>
            <a:ext cx="10515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solidFill>
                  <a:srgbClr val="FFFF00"/>
                </a:solidFill>
              </a:rPr>
              <a:t>Digital</a:t>
            </a:r>
            <a:r>
              <a:rPr lang="ja-JP" altLang="en-US" dirty="0">
                <a:solidFill>
                  <a:srgbClr val="FFFF00"/>
                </a:solidFill>
              </a:rPr>
              <a:t> </a:t>
            </a:r>
            <a:r>
              <a:rPr lang="en-US" altLang="ja-JP" dirty="0">
                <a:solidFill>
                  <a:srgbClr val="FFFF00"/>
                </a:solidFill>
              </a:rPr>
              <a:t>Transformation</a:t>
            </a:r>
            <a:r>
              <a:rPr lang="ja-JP" altLang="en-US" dirty="0">
                <a:solidFill>
                  <a:srgbClr val="FFFF00"/>
                </a:solidFill>
              </a:rPr>
              <a:t>の時代</a:t>
            </a:r>
            <a:endParaRPr lang="en-US" altLang="ja-JP" dirty="0">
              <a:solidFill>
                <a:srgbClr val="FFFF00"/>
              </a:solidFill>
            </a:endParaRPr>
          </a:p>
          <a:p>
            <a:pPr lvl="1"/>
            <a:r>
              <a:rPr lang="ja-JP" altLang="en-US" dirty="0">
                <a:solidFill>
                  <a:srgbClr val="FFFF00"/>
                </a:solidFill>
              </a:rPr>
              <a:t>全ての組織がサービス・プロバイダー化する可能性がある。</a:t>
            </a:r>
            <a:endParaRPr lang="en-US" altLang="ja-JP" dirty="0">
              <a:solidFill>
                <a:srgbClr val="FFFF00"/>
              </a:solidFill>
            </a:endParaRPr>
          </a:p>
          <a:p>
            <a:pPr lvl="1"/>
            <a:r>
              <a:rPr lang="ja-JP" altLang="en-US" dirty="0">
                <a:solidFill>
                  <a:srgbClr val="FFFF00"/>
                </a:solidFill>
              </a:rPr>
              <a:t>どの様に</a:t>
            </a:r>
            <a:r>
              <a:rPr lang="en-US" altLang="ja-JP" dirty="0">
                <a:solidFill>
                  <a:srgbClr val="FFFF00"/>
                </a:solidFill>
              </a:rPr>
              <a:t>IT</a:t>
            </a:r>
            <a:r>
              <a:rPr lang="ja-JP" altLang="en-US" dirty="0">
                <a:solidFill>
                  <a:srgbClr val="FFFF00"/>
                </a:solidFill>
              </a:rPr>
              <a:t>サービスを提供し、維持するのか？</a:t>
            </a:r>
            <a:endParaRPr lang="en-US" altLang="ja-JP" dirty="0">
              <a:solidFill>
                <a:srgbClr val="FFFF00"/>
              </a:solidFill>
            </a:endParaRPr>
          </a:p>
          <a:p>
            <a:r>
              <a:rPr lang="en-US" altLang="ja-JP" dirty="0" err="1">
                <a:solidFill>
                  <a:srgbClr val="FFFF00"/>
                </a:solidFill>
              </a:rPr>
              <a:t>VeriSM</a:t>
            </a:r>
            <a:r>
              <a:rPr lang="ja-JP" altLang="en-US" dirty="0">
                <a:solidFill>
                  <a:srgbClr val="FFFF00"/>
                </a:solidFill>
              </a:rPr>
              <a:t>™とは、組織が持っている固有の環境を前提にしたサービスマネジメントからのアプローチ</a:t>
            </a:r>
            <a:endParaRPr lang="en-US" altLang="ja-JP" dirty="0">
              <a:solidFill>
                <a:srgbClr val="FFFF00"/>
              </a:solidFill>
            </a:endParaRPr>
          </a:p>
          <a:p>
            <a:r>
              <a:rPr lang="ja-JP" altLang="en-US" b="1" dirty="0">
                <a:solidFill>
                  <a:srgbClr val="FFFF00"/>
                </a:solidFill>
              </a:rPr>
              <a:t>基本的価値観</a:t>
            </a:r>
            <a:endParaRPr lang="en-US" altLang="ja-JP" b="1" dirty="0">
              <a:solidFill>
                <a:srgbClr val="FFFF00"/>
              </a:solidFill>
            </a:endParaRPr>
          </a:p>
          <a:p>
            <a:pPr lvl="1"/>
            <a:r>
              <a:rPr lang="en-US" altLang="ja-JP" b="1" dirty="0">
                <a:solidFill>
                  <a:srgbClr val="FFFF00"/>
                </a:solidFill>
              </a:rPr>
              <a:t>Value-driven (</a:t>
            </a:r>
            <a:r>
              <a:rPr lang="ja-JP" altLang="en-US" b="1" dirty="0">
                <a:solidFill>
                  <a:srgbClr val="FFFF00"/>
                </a:solidFill>
              </a:rPr>
              <a:t>価値主導）</a:t>
            </a:r>
            <a:endParaRPr lang="en-US" altLang="ja-JP" b="1" dirty="0">
              <a:solidFill>
                <a:srgbClr val="FFFF00"/>
              </a:solidFill>
            </a:endParaRPr>
          </a:p>
          <a:p>
            <a:pPr lvl="1"/>
            <a:r>
              <a:rPr lang="en-US" altLang="ja-JP" b="1" dirty="0">
                <a:solidFill>
                  <a:srgbClr val="FFFF00"/>
                </a:solidFill>
              </a:rPr>
              <a:t>Evolving</a:t>
            </a:r>
            <a:r>
              <a:rPr lang="ja-JP" altLang="en-US" b="1" dirty="0">
                <a:solidFill>
                  <a:srgbClr val="FFFF00"/>
                </a:solidFill>
              </a:rPr>
              <a:t>（発展、展開する）</a:t>
            </a:r>
            <a:endParaRPr lang="en-US" altLang="ja-JP" b="1" dirty="0">
              <a:solidFill>
                <a:srgbClr val="FFFF00"/>
              </a:solidFill>
            </a:endParaRPr>
          </a:p>
          <a:p>
            <a:pPr lvl="1"/>
            <a:r>
              <a:rPr lang="en-US" altLang="ja-JP" b="1" dirty="0">
                <a:solidFill>
                  <a:srgbClr val="FFFF00"/>
                </a:solidFill>
              </a:rPr>
              <a:t>Responsive</a:t>
            </a:r>
            <a:r>
              <a:rPr lang="ja-JP" altLang="en-US" b="1" dirty="0">
                <a:solidFill>
                  <a:srgbClr val="FFFF00"/>
                </a:solidFill>
              </a:rPr>
              <a:t>（敏感に反応する）</a:t>
            </a:r>
            <a:endParaRPr lang="en-US" altLang="ja-JP" b="1" dirty="0">
              <a:solidFill>
                <a:srgbClr val="FFFF00"/>
              </a:solidFill>
            </a:endParaRPr>
          </a:p>
          <a:p>
            <a:pPr lvl="1"/>
            <a:r>
              <a:rPr lang="en-US" altLang="ja-JP" b="1" dirty="0">
                <a:solidFill>
                  <a:srgbClr val="FFFF00"/>
                </a:solidFill>
              </a:rPr>
              <a:t>Integrated</a:t>
            </a:r>
            <a:r>
              <a:rPr lang="ja-JP" altLang="en-US" b="1" dirty="0">
                <a:solidFill>
                  <a:srgbClr val="FFFF00"/>
                </a:solidFill>
              </a:rPr>
              <a:t>（統合、結合された）</a:t>
            </a:r>
            <a:endParaRPr lang="en-US" altLang="ja-JP" b="1" dirty="0">
              <a:solidFill>
                <a:srgbClr val="FFFF00"/>
              </a:solidFill>
            </a:endParaRPr>
          </a:p>
          <a:p>
            <a:pPr lvl="1"/>
            <a:r>
              <a:rPr lang="en-US" altLang="ja-JP" b="1" dirty="0">
                <a:solidFill>
                  <a:srgbClr val="FFFF00"/>
                </a:solidFill>
              </a:rPr>
              <a:t>Service</a:t>
            </a:r>
            <a:r>
              <a:rPr lang="ja-JP" altLang="en-US" b="1" dirty="0">
                <a:solidFill>
                  <a:srgbClr val="FFFF00"/>
                </a:solidFill>
              </a:rPr>
              <a:t>（サービス）</a:t>
            </a:r>
            <a:endParaRPr lang="en-US" altLang="ja-JP" b="1" dirty="0">
              <a:solidFill>
                <a:srgbClr val="FFFF00"/>
              </a:solidFill>
            </a:endParaRPr>
          </a:p>
          <a:p>
            <a:pPr lvl="1"/>
            <a:r>
              <a:rPr lang="en-US" altLang="ja-JP" b="1" dirty="0">
                <a:solidFill>
                  <a:srgbClr val="FFFF00"/>
                </a:solidFill>
              </a:rPr>
              <a:t>Management</a:t>
            </a:r>
            <a:r>
              <a:rPr lang="ja-JP" altLang="en-US" b="1" dirty="0">
                <a:solidFill>
                  <a:srgbClr val="FFFF00"/>
                </a:solidFill>
              </a:rPr>
              <a:t>（マネジメント）</a:t>
            </a:r>
            <a:endParaRPr lang="en-US" altLang="ja-JP" b="1" dirty="0">
              <a:solidFill>
                <a:srgbClr val="FFFF00"/>
              </a:solidFill>
            </a:endParaRPr>
          </a:p>
          <a:p>
            <a:endParaRPr lang="ja-JP" altLang="en-US" dirty="0">
              <a:solidFill>
                <a:srgbClr val="FFFF00"/>
              </a:solidFill>
            </a:endParaRPr>
          </a:p>
        </p:txBody>
      </p:sp>
    </p:spTree>
    <p:extLst>
      <p:ext uri="{BB962C8B-B14F-4D97-AF65-F5344CB8AC3E}">
        <p14:creationId xmlns:p14="http://schemas.microsoft.com/office/powerpoint/2010/main" val="349735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hide55" hidden="1"/>
          <p:cNvSpPr/>
          <p:nvPr/>
        </p:nvSpPr>
        <p:spPr>
          <a:xfrm>
            <a:off x="5293659" y="1174774"/>
            <a:ext cx="1443317"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Technological</a:t>
            </a:r>
          </a:p>
          <a:p>
            <a:r>
              <a:rPr lang="en-US" sz="1433" b="1" dirty="0">
                <a:solidFill>
                  <a:srgbClr val="223C5C"/>
                </a:solidFill>
                <a:latin typeface="Titillium Web SemiBold" charset="0"/>
                <a:ea typeface="Titillium Web SemiBold" charset="0"/>
                <a:cs typeface="Titillium Web SemiBold" charset="0"/>
              </a:rPr>
              <a:t>savviness</a:t>
            </a:r>
          </a:p>
        </p:txBody>
      </p:sp>
      <p:sp>
        <p:nvSpPr>
          <p:cNvPr id="9" name="pfehide56" hidden="1"/>
          <p:cNvSpPr/>
          <p:nvPr/>
        </p:nvSpPr>
        <p:spPr>
          <a:xfrm>
            <a:off x="9395012" y="1054180"/>
            <a:ext cx="1201270"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UX</a:t>
            </a:r>
          </a:p>
          <a:p>
            <a:r>
              <a:rPr lang="en-US" sz="1433" b="1" dirty="0">
                <a:solidFill>
                  <a:srgbClr val="223C5C"/>
                </a:solidFill>
                <a:latin typeface="Titillium Web SemiBold" charset="0"/>
                <a:ea typeface="Titillium Web SemiBold" charset="0"/>
                <a:cs typeface="Titillium Web SemiBold" charset="0"/>
              </a:rPr>
              <a:t>design</a:t>
            </a:r>
          </a:p>
        </p:txBody>
      </p:sp>
      <p:sp>
        <p:nvSpPr>
          <p:cNvPr id="11" name="pfehide57" hidden="1"/>
          <p:cNvSpPr/>
          <p:nvPr/>
        </p:nvSpPr>
        <p:spPr>
          <a:xfrm>
            <a:off x="10363200" y="3313286"/>
            <a:ext cx="1201270"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Agile</a:t>
            </a:r>
          </a:p>
          <a:p>
            <a:r>
              <a:rPr lang="en-US" sz="1433" b="1" dirty="0">
                <a:solidFill>
                  <a:srgbClr val="223C5C"/>
                </a:solidFill>
                <a:latin typeface="Titillium Web SemiBold" charset="0"/>
                <a:ea typeface="Titillium Web SemiBold" charset="0"/>
                <a:cs typeface="Titillium Web SemiBold" charset="0"/>
              </a:rPr>
              <a:t>structure</a:t>
            </a:r>
          </a:p>
        </p:txBody>
      </p:sp>
      <p:sp>
        <p:nvSpPr>
          <p:cNvPr id="13" name="pfehide58" hidden="1"/>
          <p:cNvSpPr/>
          <p:nvPr/>
        </p:nvSpPr>
        <p:spPr>
          <a:xfrm>
            <a:off x="9126070" y="5532051"/>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Entrepreneurial</a:t>
            </a:r>
          </a:p>
          <a:p>
            <a:r>
              <a:rPr lang="en-US" sz="1433" b="1" dirty="0">
                <a:solidFill>
                  <a:srgbClr val="223C5C"/>
                </a:solidFill>
                <a:latin typeface="Titillium Web SemiBold" charset="0"/>
                <a:ea typeface="Titillium Web SemiBold" charset="0"/>
                <a:cs typeface="Titillium Web SemiBold" charset="0"/>
              </a:rPr>
              <a:t>spirit</a:t>
            </a:r>
          </a:p>
        </p:txBody>
      </p:sp>
      <p:sp>
        <p:nvSpPr>
          <p:cNvPr id="15" name="pfehide59" hidden="1"/>
          <p:cNvSpPr/>
          <p:nvPr/>
        </p:nvSpPr>
        <p:spPr>
          <a:xfrm>
            <a:off x="5414681" y="5523914"/>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Collaborative</a:t>
            </a:r>
          </a:p>
          <a:p>
            <a:r>
              <a:rPr lang="en-US" sz="1433" b="1" dirty="0">
                <a:solidFill>
                  <a:srgbClr val="223C5C"/>
                </a:solidFill>
                <a:latin typeface="Titillium Web SemiBold" charset="0"/>
                <a:ea typeface="Titillium Web SemiBold" charset="0"/>
                <a:cs typeface="Titillium Web SemiBold" charset="0"/>
              </a:rPr>
              <a:t>processes</a:t>
            </a:r>
          </a:p>
        </p:txBody>
      </p:sp>
      <p:sp>
        <p:nvSpPr>
          <p:cNvPr id="16" name="pfehide60" hidden="1"/>
          <p:cNvSpPr/>
          <p:nvPr/>
        </p:nvSpPr>
        <p:spPr>
          <a:xfrm>
            <a:off x="4609289" y="3313285"/>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Business</a:t>
            </a:r>
          </a:p>
          <a:p>
            <a:r>
              <a:rPr lang="en-US" sz="1433" b="1" dirty="0">
                <a:solidFill>
                  <a:srgbClr val="223C5C"/>
                </a:solidFill>
                <a:latin typeface="Titillium Web SemiBold" charset="0"/>
                <a:ea typeface="Titillium Web SemiBold" charset="0"/>
                <a:cs typeface="Titillium Web SemiBold" charset="0"/>
              </a:rPr>
              <a:t>acumen</a:t>
            </a:r>
          </a:p>
        </p:txBody>
      </p:sp>
      <p:sp>
        <p:nvSpPr>
          <p:cNvPr id="31" name="テキスト ボックス 30">
            <a:extLst>
              <a:ext uri="{FF2B5EF4-FFF2-40B4-BE49-F238E27FC236}">
                <a16:creationId xmlns:a16="http://schemas.microsoft.com/office/drawing/2014/main" id="{775E2B40-BA1E-4D04-BCA0-42455817032B}"/>
              </a:ext>
            </a:extLst>
          </p:cNvPr>
          <p:cNvSpPr txBox="1"/>
          <p:nvPr/>
        </p:nvSpPr>
        <p:spPr>
          <a:xfrm>
            <a:off x="632925" y="85916"/>
            <a:ext cx="8129163" cy="1200329"/>
          </a:xfrm>
          <a:prstGeom prst="rect">
            <a:avLst/>
          </a:prstGeom>
          <a:noFill/>
        </p:spPr>
        <p:txBody>
          <a:bodyPr wrap="square" rtlCol="0">
            <a:spAutoFit/>
          </a:bodyPr>
          <a:lstStyle/>
          <a:p>
            <a:r>
              <a:rPr lang="ja-JP" altLang="en-US" sz="3600" b="1" dirty="0"/>
              <a:t>ビジネスの</a:t>
            </a:r>
            <a:endParaRPr lang="en-US" altLang="ja-JP" sz="3600" b="1" dirty="0"/>
          </a:p>
          <a:p>
            <a:r>
              <a:rPr lang="ja-JP" altLang="en-US" sz="3600" b="1" dirty="0"/>
              <a:t>デジタル・トランスフォーメーション</a:t>
            </a:r>
            <a:endParaRPr lang="en-US" sz="3600" b="1" dirty="0"/>
          </a:p>
        </p:txBody>
      </p:sp>
      <p:sp>
        <p:nvSpPr>
          <p:cNvPr id="32" name="テキスト ボックス 31">
            <a:extLst>
              <a:ext uri="{FF2B5EF4-FFF2-40B4-BE49-F238E27FC236}">
                <a16:creationId xmlns:a16="http://schemas.microsoft.com/office/drawing/2014/main" id="{8B4E0E99-5FDA-4A61-9CF2-2B5038DD1116}"/>
              </a:ext>
            </a:extLst>
          </p:cNvPr>
          <p:cNvSpPr txBox="1"/>
          <p:nvPr/>
        </p:nvSpPr>
        <p:spPr>
          <a:xfrm>
            <a:off x="8762088" y="1665255"/>
            <a:ext cx="1193799" cy="646331"/>
          </a:xfrm>
          <a:prstGeom prst="rect">
            <a:avLst/>
          </a:prstGeom>
          <a:solidFill>
            <a:schemeClr val="bg1"/>
          </a:solidFill>
        </p:spPr>
        <p:txBody>
          <a:bodyPr wrap="square" rtlCol="0">
            <a:spAutoFit/>
          </a:bodyPr>
          <a:lstStyle/>
          <a:p>
            <a:r>
              <a:rPr lang="en-US" b="1" dirty="0"/>
              <a:t>UX</a:t>
            </a:r>
            <a:r>
              <a:rPr lang="ja-JP" altLang="en-US" b="1" dirty="0"/>
              <a:t>　　　デザイン</a:t>
            </a:r>
            <a:endParaRPr lang="en-US" b="1" dirty="0"/>
          </a:p>
        </p:txBody>
      </p:sp>
      <p:sp>
        <p:nvSpPr>
          <p:cNvPr id="33" name="テキスト ボックス 32">
            <a:extLst>
              <a:ext uri="{FF2B5EF4-FFF2-40B4-BE49-F238E27FC236}">
                <a16:creationId xmlns:a16="http://schemas.microsoft.com/office/drawing/2014/main" id="{0A55E11B-923D-4C25-893E-AFFBDA6C1616}"/>
              </a:ext>
            </a:extLst>
          </p:cNvPr>
          <p:cNvSpPr txBox="1"/>
          <p:nvPr/>
        </p:nvSpPr>
        <p:spPr>
          <a:xfrm>
            <a:off x="9828838" y="3341138"/>
            <a:ext cx="1457822" cy="646331"/>
          </a:xfrm>
          <a:prstGeom prst="rect">
            <a:avLst/>
          </a:prstGeom>
          <a:solidFill>
            <a:schemeClr val="bg1"/>
          </a:solidFill>
        </p:spPr>
        <p:txBody>
          <a:bodyPr wrap="square" rtlCol="0">
            <a:spAutoFit/>
          </a:bodyPr>
          <a:lstStyle/>
          <a:p>
            <a:r>
              <a:rPr lang="ja-JP" altLang="en-US" b="1" dirty="0"/>
              <a:t>アジャイルな体制</a:t>
            </a:r>
            <a:endParaRPr lang="en-US" b="1" dirty="0"/>
          </a:p>
        </p:txBody>
      </p:sp>
      <p:sp>
        <p:nvSpPr>
          <p:cNvPr id="34" name="テキスト ボックス 33">
            <a:extLst>
              <a:ext uri="{FF2B5EF4-FFF2-40B4-BE49-F238E27FC236}">
                <a16:creationId xmlns:a16="http://schemas.microsoft.com/office/drawing/2014/main" id="{43FC654E-0D8D-43DA-8C43-697E32100965}"/>
              </a:ext>
            </a:extLst>
          </p:cNvPr>
          <p:cNvSpPr txBox="1"/>
          <p:nvPr/>
        </p:nvSpPr>
        <p:spPr>
          <a:xfrm>
            <a:off x="8752031" y="5169596"/>
            <a:ext cx="1865919" cy="369332"/>
          </a:xfrm>
          <a:prstGeom prst="rect">
            <a:avLst/>
          </a:prstGeom>
          <a:solidFill>
            <a:schemeClr val="bg1"/>
          </a:solidFill>
        </p:spPr>
        <p:txBody>
          <a:bodyPr wrap="square" rtlCol="0">
            <a:spAutoFit/>
          </a:bodyPr>
          <a:lstStyle/>
          <a:p>
            <a:r>
              <a:rPr lang="ja-JP" altLang="en-US" b="1" dirty="0"/>
              <a:t>起業家マインド</a:t>
            </a:r>
            <a:endParaRPr lang="en-US" b="1" dirty="0"/>
          </a:p>
        </p:txBody>
      </p:sp>
      <p:sp>
        <p:nvSpPr>
          <p:cNvPr id="35" name="テキスト ボックス 34">
            <a:extLst>
              <a:ext uri="{FF2B5EF4-FFF2-40B4-BE49-F238E27FC236}">
                <a16:creationId xmlns:a16="http://schemas.microsoft.com/office/drawing/2014/main" id="{E69060AA-59BF-4FA8-958E-21B0B322D73D}"/>
              </a:ext>
            </a:extLst>
          </p:cNvPr>
          <p:cNvSpPr txBox="1"/>
          <p:nvPr/>
        </p:nvSpPr>
        <p:spPr>
          <a:xfrm>
            <a:off x="5726528" y="5144259"/>
            <a:ext cx="1650510" cy="646331"/>
          </a:xfrm>
          <a:prstGeom prst="rect">
            <a:avLst/>
          </a:prstGeom>
          <a:solidFill>
            <a:schemeClr val="bg1"/>
          </a:solidFill>
        </p:spPr>
        <p:txBody>
          <a:bodyPr wrap="square" rtlCol="0">
            <a:spAutoFit/>
          </a:bodyPr>
          <a:lstStyle/>
          <a:p>
            <a:r>
              <a:rPr lang="ja-JP" altLang="en-US" b="1" dirty="0"/>
              <a:t>協働、協調のプロセス</a:t>
            </a:r>
            <a:endParaRPr lang="en-US" b="1" dirty="0"/>
          </a:p>
        </p:txBody>
      </p:sp>
      <p:sp>
        <p:nvSpPr>
          <p:cNvPr id="36" name="テキスト ボックス 35">
            <a:extLst>
              <a:ext uri="{FF2B5EF4-FFF2-40B4-BE49-F238E27FC236}">
                <a16:creationId xmlns:a16="http://schemas.microsoft.com/office/drawing/2014/main" id="{BCC7A2CB-BB7D-4FBA-9C16-1F72861D3BC1}"/>
              </a:ext>
            </a:extLst>
          </p:cNvPr>
          <p:cNvSpPr txBox="1"/>
          <p:nvPr/>
        </p:nvSpPr>
        <p:spPr>
          <a:xfrm>
            <a:off x="4942071" y="3341139"/>
            <a:ext cx="1304459" cy="646331"/>
          </a:xfrm>
          <a:prstGeom prst="rect">
            <a:avLst/>
          </a:prstGeom>
          <a:solidFill>
            <a:schemeClr val="bg1"/>
          </a:solidFill>
        </p:spPr>
        <p:txBody>
          <a:bodyPr wrap="square" rtlCol="0">
            <a:spAutoFit/>
          </a:bodyPr>
          <a:lstStyle/>
          <a:p>
            <a:r>
              <a:rPr lang="ja-JP" altLang="en-US" b="1" dirty="0"/>
              <a:t>ビジネス洞察力</a:t>
            </a:r>
            <a:endParaRPr lang="en-US" b="1" dirty="0"/>
          </a:p>
        </p:txBody>
      </p:sp>
      <p:sp>
        <p:nvSpPr>
          <p:cNvPr id="37" name="テキスト ボックス 36">
            <a:extLst>
              <a:ext uri="{FF2B5EF4-FFF2-40B4-BE49-F238E27FC236}">
                <a16:creationId xmlns:a16="http://schemas.microsoft.com/office/drawing/2014/main" id="{E5079E17-A221-433D-A6BD-7855BE6F6852}"/>
              </a:ext>
            </a:extLst>
          </p:cNvPr>
          <p:cNvSpPr txBox="1"/>
          <p:nvPr/>
        </p:nvSpPr>
        <p:spPr>
          <a:xfrm>
            <a:off x="5714394" y="1562420"/>
            <a:ext cx="1435099" cy="923330"/>
          </a:xfrm>
          <a:prstGeom prst="rect">
            <a:avLst/>
          </a:prstGeom>
          <a:solidFill>
            <a:schemeClr val="bg1"/>
          </a:solidFill>
        </p:spPr>
        <p:txBody>
          <a:bodyPr wrap="square" rtlCol="0">
            <a:spAutoFit/>
          </a:bodyPr>
          <a:lstStyle/>
          <a:p>
            <a:r>
              <a:rPr lang="ja-JP" altLang="en-US" b="1" dirty="0"/>
              <a:t>実質的な</a:t>
            </a:r>
            <a:endParaRPr lang="en-US" altLang="ja-JP" b="1" dirty="0"/>
          </a:p>
          <a:p>
            <a:r>
              <a:rPr lang="ja-JP" altLang="en-US" b="1" dirty="0"/>
              <a:t>テクニカルな知識</a:t>
            </a:r>
            <a:endParaRPr lang="en-US" b="1" dirty="0"/>
          </a:p>
        </p:txBody>
      </p:sp>
      <p:sp>
        <p:nvSpPr>
          <p:cNvPr id="17" name="テキスト ボックス 16">
            <a:extLst>
              <a:ext uri="{FF2B5EF4-FFF2-40B4-BE49-F238E27FC236}">
                <a16:creationId xmlns:a16="http://schemas.microsoft.com/office/drawing/2014/main" id="{4D0C3A91-AC00-4A8D-B2A3-4B0FA76D8EB9}"/>
              </a:ext>
            </a:extLst>
          </p:cNvPr>
          <p:cNvSpPr txBox="1"/>
          <p:nvPr/>
        </p:nvSpPr>
        <p:spPr>
          <a:xfrm>
            <a:off x="310653" y="2922827"/>
            <a:ext cx="4369293" cy="2246769"/>
          </a:xfrm>
          <a:prstGeom prst="rect">
            <a:avLst/>
          </a:prstGeom>
          <a:noFill/>
        </p:spPr>
        <p:txBody>
          <a:bodyPr wrap="square" rtlCol="0">
            <a:spAutoFit/>
          </a:bodyPr>
          <a:lstStyle/>
          <a:p>
            <a:pPr marL="342900" indent="-342900">
              <a:buFont typeface="Wingdings" panose="05000000000000000000" pitchFamily="2" charset="2"/>
              <a:buChar char="u"/>
            </a:pPr>
            <a:r>
              <a:rPr kumimoji="1" lang="ja-JP" altLang="en-US" sz="2000" b="1" dirty="0"/>
              <a:t>カルチャー（企業文化）の変更</a:t>
            </a:r>
            <a:endParaRPr kumimoji="1" lang="en-US" altLang="ja-JP" sz="2000" b="1" dirty="0"/>
          </a:p>
          <a:p>
            <a:r>
              <a:rPr lang="en-US" altLang="ja-JP" sz="2000" b="1" dirty="0"/>
              <a:t>	</a:t>
            </a:r>
            <a:r>
              <a:rPr lang="ja-JP" altLang="en-US" sz="2000" b="1" dirty="0"/>
              <a:t>サービス・カルチャー</a:t>
            </a:r>
            <a:endParaRPr kumimoji="1" lang="en-US" altLang="ja-JP" sz="2000" b="1" dirty="0"/>
          </a:p>
          <a:p>
            <a:pPr marL="342900" indent="-342900">
              <a:buFont typeface="Wingdings" panose="05000000000000000000" pitchFamily="2" charset="2"/>
              <a:buChar char="u"/>
            </a:pPr>
            <a:r>
              <a:rPr lang="ja-JP" altLang="en-US" sz="2000" b="1" dirty="0"/>
              <a:t>プロセスの変更</a:t>
            </a:r>
            <a:endParaRPr lang="en-US" altLang="ja-JP" sz="2000" b="1" dirty="0"/>
          </a:p>
          <a:p>
            <a:pPr marL="342900" indent="-342900">
              <a:buFont typeface="Wingdings" panose="05000000000000000000" pitchFamily="2" charset="2"/>
              <a:buChar char="u"/>
            </a:pPr>
            <a:r>
              <a:rPr kumimoji="1" lang="ja-JP" altLang="en-US" sz="2000" b="1" dirty="0"/>
              <a:t>マネジメントの変更</a:t>
            </a:r>
            <a:endParaRPr kumimoji="1" lang="en-US" altLang="ja-JP" sz="2000" b="1" dirty="0"/>
          </a:p>
          <a:p>
            <a:pPr marL="342900" indent="-342900">
              <a:buFont typeface="Wingdings" panose="05000000000000000000" pitchFamily="2" charset="2"/>
              <a:buChar char="u"/>
            </a:pPr>
            <a:r>
              <a:rPr lang="ja-JP" altLang="en-US" sz="2000" b="1" dirty="0"/>
              <a:t>よりテクノロジーとの連携</a:t>
            </a:r>
            <a:endParaRPr lang="en-US" altLang="ja-JP" sz="2000" b="1" dirty="0"/>
          </a:p>
          <a:p>
            <a:pPr marL="342900" indent="-342900">
              <a:buFont typeface="Wingdings" panose="05000000000000000000" pitchFamily="2" charset="2"/>
              <a:buChar char="u"/>
            </a:pPr>
            <a:r>
              <a:rPr kumimoji="1" lang="ja-JP" altLang="en-US" sz="2000" b="1" dirty="0"/>
              <a:t>ユーザー・エクスペリエンス</a:t>
            </a:r>
            <a:endParaRPr kumimoji="1" lang="en-US" altLang="ja-JP" sz="2000" b="1" dirty="0"/>
          </a:p>
          <a:p>
            <a:r>
              <a:rPr lang="en-US" altLang="ja-JP" sz="2000" b="1" dirty="0"/>
              <a:t>	</a:t>
            </a:r>
            <a:r>
              <a:rPr lang="ja-JP" altLang="en-US" sz="2000" b="1" dirty="0"/>
              <a:t>（顧客の行動習慣）の変質</a:t>
            </a:r>
            <a:endParaRPr kumimoji="1" lang="ja-JP" altLang="en-US" sz="2000" b="1" dirty="0"/>
          </a:p>
        </p:txBody>
      </p:sp>
      <p:sp>
        <p:nvSpPr>
          <p:cNvPr id="18" name="テキスト ボックス 17">
            <a:extLst>
              <a:ext uri="{FF2B5EF4-FFF2-40B4-BE49-F238E27FC236}">
                <a16:creationId xmlns:a16="http://schemas.microsoft.com/office/drawing/2014/main" id="{A46DF7E8-4FF0-4682-A279-9AC881CABDE1}"/>
              </a:ext>
            </a:extLst>
          </p:cNvPr>
          <p:cNvSpPr txBox="1"/>
          <p:nvPr/>
        </p:nvSpPr>
        <p:spPr>
          <a:xfrm>
            <a:off x="298436" y="1644835"/>
            <a:ext cx="3347887" cy="830997"/>
          </a:xfrm>
          <a:prstGeom prst="rect">
            <a:avLst/>
          </a:prstGeom>
          <a:noFill/>
        </p:spPr>
        <p:txBody>
          <a:bodyPr wrap="square" rtlCol="0">
            <a:spAutoFit/>
          </a:bodyPr>
          <a:lstStyle/>
          <a:p>
            <a:r>
              <a:rPr kumimoji="1" lang="ja-JP" altLang="en-US" sz="2400" dirty="0"/>
              <a:t>最新のデジタル技術と、</a:t>
            </a:r>
            <a:endParaRPr kumimoji="1" lang="en-US" altLang="ja-JP" sz="2400" dirty="0"/>
          </a:p>
          <a:p>
            <a:r>
              <a:rPr lang="ja-JP" altLang="en-US" sz="2400" dirty="0"/>
              <a:t>クラウドの影響</a:t>
            </a:r>
            <a:endParaRPr kumimoji="1" lang="ja-JP" altLang="en-US" sz="2400" dirty="0"/>
          </a:p>
        </p:txBody>
      </p:sp>
      <p:grpSp>
        <p:nvGrpSpPr>
          <p:cNvPr id="38" name="Group 8">
            <a:extLst>
              <a:ext uri="{FF2B5EF4-FFF2-40B4-BE49-F238E27FC236}">
                <a16:creationId xmlns:a16="http://schemas.microsoft.com/office/drawing/2014/main" id="{7A90490E-333F-475B-9F66-E42A6203885A}"/>
              </a:ext>
            </a:extLst>
          </p:cNvPr>
          <p:cNvGrpSpPr/>
          <p:nvPr/>
        </p:nvGrpSpPr>
        <p:grpSpPr>
          <a:xfrm>
            <a:off x="6299146" y="2224528"/>
            <a:ext cx="3355672" cy="3059807"/>
            <a:chOff x="3059522" y="1412833"/>
            <a:chExt cx="3050894" cy="2925365"/>
          </a:xfrm>
        </p:grpSpPr>
        <p:sp>
          <p:nvSpPr>
            <p:cNvPr id="39" name="Flowchart: Extract 6">
              <a:extLst>
                <a:ext uri="{FF2B5EF4-FFF2-40B4-BE49-F238E27FC236}">
                  <a16:creationId xmlns:a16="http://schemas.microsoft.com/office/drawing/2014/main" id="{62724FBD-C70F-4753-ADE1-2E10E7441A24}"/>
                </a:ext>
              </a:extLst>
            </p:cNvPr>
            <p:cNvSpPr/>
            <p:nvPr/>
          </p:nvSpPr>
          <p:spPr>
            <a:xfrm rot="5400000">
              <a:off x="3068205" y="2101501"/>
              <a:ext cx="1546288" cy="1563654"/>
            </a:xfrm>
            <a:prstGeom prst="flowChartExtract">
              <a:avLst/>
            </a:prstGeom>
            <a:solidFill>
              <a:srgbClr val="4EB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Extract 18">
              <a:extLst>
                <a:ext uri="{FF2B5EF4-FFF2-40B4-BE49-F238E27FC236}">
                  <a16:creationId xmlns:a16="http://schemas.microsoft.com/office/drawing/2014/main" id="{D4F8CC46-8F7A-4C2C-AA30-286632550973}"/>
                </a:ext>
              </a:extLst>
            </p:cNvPr>
            <p:cNvSpPr/>
            <p:nvPr/>
          </p:nvSpPr>
          <p:spPr>
            <a:xfrm rot="8844417">
              <a:off x="3395226" y="1434831"/>
              <a:ext cx="1546288" cy="1563654"/>
            </a:xfrm>
            <a:prstGeom prst="flowChartExtract">
              <a:avLst/>
            </a:prstGeom>
            <a:solidFill>
              <a:srgbClr val="EF7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Extract 19">
              <a:extLst>
                <a:ext uri="{FF2B5EF4-FFF2-40B4-BE49-F238E27FC236}">
                  <a16:creationId xmlns:a16="http://schemas.microsoft.com/office/drawing/2014/main" id="{BEA43218-0B93-4065-A2F5-01AC6489FDB6}"/>
                </a:ext>
              </a:extLst>
            </p:cNvPr>
            <p:cNvSpPr/>
            <p:nvPr/>
          </p:nvSpPr>
          <p:spPr>
            <a:xfrm rot="12478834">
              <a:off x="4170452" y="1412833"/>
              <a:ext cx="1546288" cy="1563654"/>
            </a:xfrm>
            <a:prstGeom prst="flowChartExtract">
              <a:avLst/>
            </a:prstGeom>
            <a:solidFill>
              <a:srgbClr val="DE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Extract 21">
              <a:extLst>
                <a:ext uri="{FF2B5EF4-FFF2-40B4-BE49-F238E27FC236}">
                  <a16:creationId xmlns:a16="http://schemas.microsoft.com/office/drawing/2014/main" id="{F2A1E06B-B0E1-448E-8DE4-E8B6FDFB926E}"/>
                </a:ext>
              </a:extLst>
            </p:cNvPr>
            <p:cNvSpPr/>
            <p:nvPr/>
          </p:nvSpPr>
          <p:spPr>
            <a:xfrm rot="16016671">
              <a:off x="4555445" y="2060927"/>
              <a:ext cx="1546288" cy="1563654"/>
            </a:xfrm>
            <a:prstGeom prst="flowChartExtract">
              <a:avLst/>
            </a:prstGeom>
            <a:solidFill>
              <a:srgbClr val="2D4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5">
              <a:extLst>
                <a:ext uri="{FF2B5EF4-FFF2-40B4-BE49-F238E27FC236}">
                  <a16:creationId xmlns:a16="http://schemas.microsoft.com/office/drawing/2014/main" id="{9751484C-2A1E-4198-9E50-1CD97D90BE41}"/>
                </a:ext>
              </a:extLst>
            </p:cNvPr>
            <p:cNvGrpSpPr/>
            <p:nvPr/>
          </p:nvGrpSpPr>
          <p:grpSpPr>
            <a:xfrm rot="10800000">
              <a:off x="3453790" y="2752546"/>
              <a:ext cx="2321514" cy="1585652"/>
              <a:chOff x="6531728" y="2753779"/>
              <a:chExt cx="2321514" cy="1585652"/>
            </a:xfrm>
          </p:grpSpPr>
          <p:sp>
            <p:nvSpPr>
              <p:cNvPr id="45" name="Flowchart: Extract 24">
                <a:extLst>
                  <a:ext uri="{FF2B5EF4-FFF2-40B4-BE49-F238E27FC236}">
                    <a16:creationId xmlns:a16="http://schemas.microsoft.com/office/drawing/2014/main" id="{43D32AA3-3A9C-422E-9995-A079BEFEE365}"/>
                  </a:ext>
                </a:extLst>
              </p:cNvPr>
              <p:cNvSpPr/>
              <p:nvPr/>
            </p:nvSpPr>
            <p:spPr>
              <a:xfrm rot="8844417">
                <a:off x="6531728" y="2775777"/>
                <a:ext cx="1546288" cy="1563654"/>
              </a:xfrm>
              <a:prstGeom prst="flowChartExtract">
                <a:avLst/>
              </a:prstGeom>
              <a:solidFill>
                <a:srgbClr val="35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25">
                <a:extLst>
                  <a:ext uri="{FF2B5EF4-FFF2-40B4-BE49-F238E27FC236}">
                    <a16:creationId xmlns:a16="http://schemas.microsoft.com/office/drawing/2014/main" id="{213A9F86-784E-4706-8436-396E1859F60B}"/>
                  </a:ext>
                </a:extLst>
              </p:cNvPr>
              <p:cNvSpPr/>
              <p:nvPr/>
            </p:nvSpPr>
            <p:spPr>
              <a:xfrm rot="12478834">
                <a:off x="7306954" y="2753779"/>
                <a:ext cx="1546288" cy="1563654"/>
              </a:xfrm>
              <a:prstGeom prst="flowChartExtract">
                <a:avLst/>
              </a:prstGeom>
              <a:solidFill>
                <a:srgbClr val="419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7">
              <a:extLst>
                <a:ext uri="{FF2B5EF4-FFF2-40B4-BE49-F238E27FC236}">
                  <a16:creationId xmlns:a16="http://schemas.microsoft.com/office/drawing/2014/main" id="{53150749-45BE-49F2-AC0F-37B276EE4A41}"/>
                </a:ext>
              </a:extLst>
            </p:cNvPr>
            <p:cNvSpPr/>
            <p:nvPr/>
          </p:nvSpPr>
          <p:spPr>
            <a:xfrm>
              <a:off x="4056664" y="2349850"/>
              <a:ext cx="1073502" cy="1023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2">
            <a:extLst>
              <a:ext uri="{FF2B5EF4-FFF2-40B4-BE49-F238E27FC236}">
                <a16:creationId xmlns:a16="http://schemas.microsoft.com/office/drawing/2014/main" id="{55715B1C-9B60-4448-A9EF-E3A71758C90B}"/>
              </a:ext>
            </a:extLst>
          </p:cNvPr>
          <p:cNvGrpSpPr/>
          <p:nvPr/>
        </p:nvGrpSpPr>
        <p:grpSpPr>
          <a:xfrm>
            <a:off x="8404956" y="4410312"/>
            <a:ext cx="496931" cy="496931"/>
            <a:chOff x="3275013" y="2108200"/>
            <a:chExt cx="376238" cy="376238"/>
          </a:xfrm>
          <a:solidFill>
            <a:schemeClr val="bg1"/>
          </a:solidFill>
        </p:grpSpPr>
        <p:sp>
          <p:nvSpPr>
            <p:cNvPr id="48" name="Freeform 58">
              <a:extLst>
                <a:ext uri="{FF2B5EF4-FFF2-40B4-BE49-F238E27FC236}">
                  <a16:creationId xmlns:a16="http://schemas.microsoft.com/office/drawing/2014/main" id="{B04DFC4B-0B56-466A-B6A3-A008AD0A4F04}"/>
                </a:ext>
              </a:extLst>
            </p:cNvPr>
            <p:cNvSpPr>
              <a:spLocks/>
            </p:cNvSpPr>
            <p:nvPr/>
          </p:nvSpPr>
          <p:spPr bwMode="auto">
            <a:xfrm>
              <a:off x="3333750" y="2149475"/>
              <a:ext cx="41275" cy="41275"/>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59">
              <a:extLst>
                <a:ext uri="{FF2B5EF4-FFF2-40B4-BE49-F238E27FC236}">
                  <a16:creationId xmlns:a16="http://schemas.microsoft.com/office/drawing/2014/main" id="{8745CFDB-E4B5-452F-B84D-A880047035AD}"/>
                </a:ext>
              </a:extLst>
            </p:cNvPr>
            <p:cNvSpPr>
              <a:spLocks/>
            </p:cNvSpPr>
            <p:nvPr/>
          </p:nvSpPr>
          <p:spPr bwMode="auto">
            <a:xfrm>
              <a:off x="3275013" y="2273300"/>
              <a:ext cx="47625" cy="2222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60">
              <a:extLst>
                <a:ext uri="{FF2B5EF4-FFF2-40B4-BE49-F238E27FC236}">
                  <a16:creationId xmlns:a16="http://schemas.microsoft.com/office/drawing/2014/main" id="{F04CD362-DEB3-4A47-B1DD-3ADE5FA81282}"/>
                </a:ext>
              </a:extLst>
            </p:cNvPr>
            <p:cNvSpPr>
              <a:spLocks/>
            </p:cNvSpPr>
            <p:nvPr/>
          </p:nvSpPr>
          <p:spPr bwMode="auto">
            <a:xfrm>
              <a:off x="3605213" y="2295525"/>
              <a:ext cx="46038" cy="23813"/>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61">
              <a:extLst>
                <a:ext uri="{FF2B5EF4-FFF2-40B4-BE49-F238E27FC236}">
                  <a16:creationId xmlns:a16="http://schemas.microsoft.com/office/drawing/2014/main" id="{1EF37B68-0AD0-4955-B5A8-2AE1D6133E4B}"/>
                </a:ext>
              </a:extLst>
            </p:cNvPr>
            <p:cNvSpPr>
              <a:spLocks/>
            </p:cNvSpPr>
            <p:nvPr/>
          </p:nvSpPr>
          <p:spPr bwMode="auto">
            <a:xfrm>
              <a:off x="3568700" y="2166938"/>
              <a:ext cx="41275" cy="41275"/>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62">
              <a:extLst>
                <a:ext uri="{FF2B5EF4-FFF2-40B4-BE49-F238E27FC236}">
                  <a16:creationId xmlns:a16="http://schemas.microsoft.com/office/drawing/2014/main" id="{182ADF1A-47A1-4328-A935-57DB8E3A590D}"/>
                </a:ext>
              </a:extLst>
            </p:cNvPr>
            <p:cNvSpPr>
              <a:spLocks/>
            </p:cNvSpPr>
            <p:nvPr/>
          </p:nvSpPr>
          <p:spPr bwMode="auto">
            <a:xfrm>
              <a:off x="3463925" y="2108200"/>
              <a:ext cx="23813" cy="4762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63">
              <a:extLst>
                <a:ext uri="{FF2B5EF4-FFF2-40B4-BE49-F238E27FC236}">
                  <a16:creationId xmlns:a16="http://schemas.microsoft.com/office/drawing/2014/main" id="{F05FF23B-0C26-4EE3-8EEE-A582998346E8}"/>
                </a:ext>
              </a:extLst>
            </p:cNvPr>
            <p:cNvSpPr>
              <a:spLocks noEditPoints="1"/>
            </p:cNvSpPr>
            <p:nvPr/>
          </p:nvSpPr>
          <p:spPr bwMode="auto">
            <a:xfrm>
              <a:off x="3368675" y="2201863"/>
              <a:ext cx="188913" cy="211138"/>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64">
              <a:extLst>
                <a:ext uri="{FF2B5EF4-FFF2-40B4-BE49-F238E27FC236}">
                  <a16:creationId xmlns:a16="http://schemas.microsoft.com/office/drawing/2014/main" id="{055C5CC1-55F1-4453-8197-3AA0676B68C0}"/>
                </a:ext>
              </a:extLst>
            </p:cNvPr>
            <p:cNvSpPr>
              <a:spLocks/>
            </p:cNvSpPr>
            <p:nvPr/>
          </p:nvSpPr>
          <p:spPr bwMode="auto">
            <a:xfrm>
              <a:off x="3416300" y="2436813"/>
              <a:ext cx="93663" cy="47625"/>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5" name="Group 40">
            <a:extLst>
              <a:ext uri="{FF2B5EF4-FFF2-40B4-BE49-F238E27FC236}">
                <a16:creationId xmlns:a16="http://schemas.microsoft.com/office/drawing/2014/main" id="{29D985E5-91C7-4071-82E1-7A4478088B94}"/>
              </a:ext>
            </a:extLst>
          </p:cNvPr>
          <p:cNvGrpSpPr/>
          <p:nvPr/>
        </p:nvGrpSpPr>
        <p:grpSpPr>
          <a:xfrm>
            <a:off x="8328987" y="2512336"/>
            <a:ext cx="399354" cy="427478"/>
            <a:chOff x="6138863" y="1941513"/>
            <a:chExt cx="450850" cy="482600"/>
          </a:xfrm>
          <a:solidFill>
            <a:schemeClr val="bg1"/>
          </a:solidFill>
        </p:grpSpPr>
        <p:sp>
          <p:nvSpPr>
            <p:cNvPr id="56" name="Freeform 79">
              <a:extLst>
                <a:ext uri="{FF2B5EF4-FFF2-40B4-BE49-F238E27FC236}">
                  <a16:creationId xmlns:a16="http://schemas.microsoft.com/office/drawing/2014/main" id="{926AE4A8-264A-4FBD-8800-4CA11A936EEC}"/>
                </a:ext>
              </a:extLst>
            </p:cNvPr>
            <p:cNvSpPr>
              <a:spLocks noEditPoints="1"/>
            </p:cNvSpPr>
            <p:nvPr/>
          </p:nvSpPr>
          <p:spPr bwMode="auto">
            <a:xfrm>
              <a:off x="6138863" y="1941513"/>
              <a:ext cx="450850" cy="482600"/>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80">
              <a:extLst>
                <a:ext uri="{FF2B5EF4-FFF2-40B4-BE49-F238E27FC236}">
                  <a16:creationId xmlns:a16="http://schemas.microsoft.com/office/drawing/2014/main" id="{E180EBB5-739D-4BFE-945A-976365BE81BA}"/>
                </a:ext>
              </a:extLst>
            </p:cNvPr>
            <p:cNvSpPr>
              <a:spLocks noEditPoints="1"/>
            </p:cNvSpPr>
            <p:nvPr/>
          </p:nvSpPr>
          <p:spPr bwMode="auto">
            <a:xfrm>
              <a:off x="6199188" y="2001838"/>
              <a:ext cx="330200" cy="30162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81">
              <a:extLst>
                <a:ext uri="{FF2B5EF4-FFF2-40B4-BE49-F238E27FC236}">
                  <a16:creationId xmlns:a16="http://schemas.microsoft.com/office/drawing/2014/main" id="{8B8DC8D2-184E-432B-B7AD-D9228C163686}"/>
                </a:ext>
              </a:extLst>
            </p:cNvPr>
            <p:cNvSpPr>
              <a:spLocks noEditPoints="1"/>
            </p:cNvSpPr>
            <p:nvPr/>
          </p:nvSpPr>
          <p:spPr bwMode="auto">
            <a:xfrm>
              <a:off x="6378575" y="2047876"/>
              <a:ext cx="90487" cy="90488"/>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9" name="Freeform 42">
            <a:extLst>
              <a:ext uri="{FF2B5EF4-FFF2-40B4-BE49-F238E27FC236}">
                <a16:creationId xmlns:a16="http://schemas.microsoft.com/office/drawing/2014/main" id="{E6CEF8C0-036F-493E-AC0D-A27ADB784BE0}"/>
              </a:ext>
            </a:extLst>
          </p:cNvPr>
          <p:cNvSpPr>
            <a:spLocks noEditPoints="1"/>
          </p:cNvSpPr>
          <p:nvPr/>
        </p:nvSpPr>
        <p:spPr bwMode="auto">
          <a:xfrm>
            <a:off x="7170291" y="2533970"/>
            <a:ext cx="428632" cy="4591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135">
            <a:extLst>
              <a:ext uri="{FF2B5EF4-FFF2-40B4-BE49-F238E27FC236}">
                <a16:creationId xmlns:a16="http://schemas.microsoft.com/office/drawing/2014/main" id="{BAE6ABAC-BCD5-474A-BAEA-A1DD49E38CA8}"/>
              </a:ext>
            </a:extLst>
          </p:cNvPr>
          <p:cNvSpPr>
            <a:spLocks noEditPoints="1"/>
          </p:cNvSpPr>
          <p:nvPr/>
        </p:nvSpPr>
        <p:spPr bwMode="auto">
          <a:xfrm>
            <a:off x="7244684" y="4469303"/>
            <a:ext cx="454261" cy="417613"/>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a:extLst>
              <a:ext uri="{FF2B5EF4-FFF2-40B4-BE49-F238E27FC236}">
                <a16:creationId xmlns:a16="http://schemas.microsoft.com/office/drawing/2014/main" id="{68A03209-3BFC-47DC-8038-015AE7451A3F}"/>
              </a:ext>
            </a:extLst>
          </p:cNvPr>
          <p:cNvSpPr>
            <a:spLocks/>
          </p:cNvSpPr>
          <p:nvPr/>
        </p:nvSpPr>
        <p:spPr bwMode="auto">
          <a:xfrm>
            <a:off x="6560389" y="3401031"/>
            <a:ext cx="539440" cy="539440"/>
          </a:xfrm>
          <a:custGeom>
            <a:avLst/>
            <a:gdLst>
              <a:gd name="T0" fmla="*/ 1670 w 1670"/>
              <a:gd name="T1" fmla="*/ 835 h 1670"/>
              <a:gd name="T2" fmla="*/ 1252 w 1670"/>
              <a:gd name="T3" fmla="*/ 522 h 1670"/>
              <a:gd name="T4" fmla="*/ 1252 w 1670"/>
              <a:gd name="T5" fmla="*/ 730 h 1670"/>
              <a:gd name="T6" fmla="*/ 939 w 1670"/>
              <a:gd name="T7" fmla="*/ 730 h 1670"/>
              <a:gd name="T8" fmla="*/ 939 w 1670"/>
              <a:gd name="T9" fmla="*/ 417 h 1670"/>
              <a:gd name="T10" fmla="*/ 1153 w 1670"/>
              <a:gd name="T11" fmla="*/ 417 h 1670"/>
              <a:gd name="T12" fmla="*/ 840 w 1670"/>
              <a:gd name="T13" fmla="*/ 0 h 1670"/>
              <a:gd name="T14" fmla="*/ 527 w 1670"/>
              <a:gd name="T15" fmla="*/ 417 h 1670"/>
              <a:gd name="T16" fmla="*/ 730 w 1670"/>
              <a:gd name="T17" fmla="*/ 417 h 1670"/>
              <a:gd name="T18" fmla="*/ 730 w 1670"/>
              <a:gd name="T19" fmla="*/ 730 h 1670"/>
              <a:gd name="T20" fmla="*/ 417 w 1670"/>
              <a:gd name="T21" fmla="*/ 730 h 1670"/>
              <a:gd name="T22" fmla="*/ 417 w 1670"/>
              <a:gd name="T23" fmla="*/ 522 h 1670"/>
              <a:gd name="T24" fmla="*/ 0 w 1670"/>
              <a:gd name="T25" fmla="*/ 835 h 1670"/>
              <a:gd name="T26" fmla="*/ 417 w 1670"/>
              <a:gd name="T27" fmla="*/ 1148 h 1670"/>
              <a:gd name="T28" fmla="*/ 417 w 1670"/>
              <a:gd name="T29" fmla="*/ 939 h 1670"/>
              <a:gd name="T30" fmla="*/ 730 w 1670"/>
              <a:gd name="T31" fmla="*/ 939 h 1670"/>
              <a:gd name="T32" fmla="*/ 730 w 1670"/>
              <a:gd name="T33" fmla="*/ 1252 h 1670"/>
              <a:gd name="T34" fmla="*/ 527 w 1670"/>
              <a:gd name="T35" fmla="*/ 1252 h 1670"/>
              <a:gd name="T36" fmla="*/ 840 w 1670"/>
              <a:gd name="T37" fmla="*/ 1670 h 1670"/>
              <a:gd name="T38" fmla="*/ 1153 w 1670"/>
              <a:gd name="T39" fmla="*/ 1252 h 1670"/>
              <a:gd name="T40" fmla="*/ 939 w 1670"/>
              <a:gd name="T41" fmla="*/ 1252 h 1670"/>
              <a:gd name="T42" fmla="*/ 939 w 1670"/>
              <a:gd name="T43" fmla="*/ 939 h 1670"/>
              <a:gd name="T44" fmla="*/ 1252 w 1670"/>
              <a:gd name="T45" fmla="*/ 939 h 1670"/>
              <a:gd name="T46" fmla="*/ 1252 w 1670"/>
              <a:gd name="T47" fmla="*/ 1148 h 1670"/>
              <a:gd name="T48" fmla="*/ 1670 w 1670"/>
              <a:gd name="T49" fmla="*/ 835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0" h="1670">
                <a:moveTo>
                  <a:pt x="1670" y="835"/>
                </a:moveTo>
                <a:lnTo>
                  <a:pt x="1252" y="522"/>
                </a:lnTo>
                <a:lnTo>
                  <a:pt x="1252" y="730"/>
                </a:lnTo>
                <a:lnTo>
                  <a:pt x="939" y="730"/>
                </a:lnTo>
                <a:lnTo>
                  <a:pt x="939" y="417"/>
                </a:lnTo>
                <a:lnTo>
                  <a:pt x="1153" y="417"/>
                </a:lnTo>
                <a:lnTo>
                  <a:pt x="840" y="0"/>
                </a:lnTo>
                <a:lnTo>
                  <a:pt x="527" y="417"/>
                </a:lnTo>
                <a:lnTo>
                  <a:pt x="730" y="417"/>
                </a:lnTo>
                <a:lnTo>
                  <a:pt x="730" y="730"/>
                </a:lnTo>
                <a:lnTo>
                  <a:pt x="417" y="730"/>
                </a:lnTo>
                <a:lnTo>
                  <a:pt x="417" y="522"/>
                </a:lnTo>
                <a:lnTo>
                  <a:pt x="0" y="835"/>
                </a:lnTo>
                <a:lnTo>
                  <a:pt x="417" y="1148"/>
                </a:lnTo>
                <a:lnTo>
                  <a:pt x="417" y="939"/>
                </a:lnTo>
                <a:lnTo>
                  <a:pt x="730" y="939"/>
                </a:lnTo>
                <a:lnTo>
                  <a:pt x="730" y="1252"/>
                </a:lnTo>
                <a:lnTo>
                  <a:pt x="527" y="1252"/>
                </a:lnTo>
                <a:lnTo>
                  <a:pt x="840" y="1670"/>
                </a:lnTo>
                <a:lnTo>
                  <a:pt x="1153" y="1252"/>
                </a:lnTo>
                <a:lnTo>
                  <a:pt x="939" y="1252"/>
                </a:lnTo>
                <a:lnTo>
                  <a:pt x="939" y="939"/>
                </a:lnTo>
                <a:lnTo>
                  <a:pt x="1252" y="939"/>
                </a:lnTo>
                <a:lnTo>
                  <a:pt x="1252" y="1148"/>
                </a:lnTo>
                <a:lnTo>
                  <a:pt x="1670" y="8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2" name="Curved Up Arrow 10">
            <a:extLst>
              <a:ext uri="{FF2B5EF4-FFF2-40B4-BE49-F238E27FC236}">
                <a16:creationId xmlns:a16="http://schemas.microsoft.com/office/drawing/2014/main" id="{47CDCD02-5C60-4311-BC5F-90FBE0C9C664}"/>
              </a:ext>
            </a:extLst>
          </p:cNvPr>
          <p:cNvSpPr/>
          <p:nvPr/>
        </p:nvSpPr>
        <p:spPr>
          <a:xfrm rot="10800000">
            <a:off x="8882270" y="3437639"/>
            <a:ext cx="568210" cy="361952"/>
          </a:xfrm>
          <a:prstGeom prst="curvedUpArrow">
            <a:avLst>
              <a:gd name="adj1" fmla="val 25000"/>
              <a:gd name="adj2" fmla="val 53638"/>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ight Arrow 9">
            <a:extLst>
              <a:ext uri="{FF2B5EF4-FFF2-40B4-BE49-F238E27FC236}">
                <a16:creationId xmlns:a16="http://schemas.microsoft.com/office/drawing/2014/main" id="{9E4B9502-E3B7-4A76-B63A-207A70A48666}"/>
              </a:ext>
            </a:extLst>
          </p:cNvPr>
          <p:cNvSpPr/>
          <p:nvPr/>
        </p:nvSpPr>
        <p:spPr>
          <a:xfrm>
            <a:off x="8765938" y="3754432"/>
            <a:ext cx="792088" cy="14923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rved Down Arrow 49">
            <a:extLst>
              <a:ext uri="{FF2B5EF4-FFF2-40B4-BE49-F238E27FC236}">
                <a16:creationId xmlns:a16="http://schemas.microsoft.com/office/drawing/2014/main" id="{075F498A-1DA1-455C-986E-C8B9EA0B4CC8}"/>
              </a:ext>
            </a:extLst>
          </p:cNvPr>
          <p:cNvSpPr/>
          <p:nvPr/>
        </p:nvSpPr>
        <p:spPr>
          <a:xfrm rot="18678392">
            <a:off x="8864319" y="3335168"/>
            <a:ext cx="313562" cy="180104"/>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テキスト ボックス 3">
            <a:extLst>
              <a:ext uri="{FF2B5EF4-FFF2-40B4-BE49-F238E27FC236}">
                <a16:creationId xmlns:a16="http://schemas.microsoft.com/office/drawing/2014/main" id="{D870CA32-22C0-49ED-87BA-67A531A4F3DB}"/>
              </a:ext>
            </a:extLst>
          </p:cNvPr>
          <p:cNvSpPr txBox="1"/>
          <p:nvPr/>
        </p:nvSpPr>
        <p:spPr>
          <a:xfrm>
            <a:off x="7296054" y="3548568"/>
            <a:ext cx="1435100" cy="307777"/>
          </a:xfrm>
          <a:prstGeom prst="rect">
            <a:avLst/>
          </a:prstGeom>
          <a:noFill/>
        </p:spPr>
        <p:txBody>
          <a:bodyPr wrap="square" rtlCol="0">
            <a:spAutoFit/>
          </a:bodyPr>
          <a:lstStyle/>
          <a:p>
            <a:pPr algn="ctr"/>
            <a:r>
              <a:rPr kumimoji="1" lang="ja-JP" altLang="en-US" sz="1400" b="1" dirty="0"/>
              <a:t>重要な６要素</a:t>
            </a:r>
          </a:p>
        </p:txBody>
      </p:sp>
      <p:pic>
        <p:nvPicPr>
          <p:cNvPr id="65" name="Picture 2">
            <a:extLst>
              <a:ext uri="{FF2B5EF4-FFF2-40B4-BE49-F238E27FC236}">
                <a16:creationId xmlns:a16="http://schemas.microsoft.com/office/drawing/2014/main" id="{22A896A1-D376-4CCE-999C-75A7ADA33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66703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D8088-76FA-4BDE-AB94-8F6FC23BCAFC}"/>
              </a:ext>
            </a:extLst>
          </p:cNvPr>
          <p:cNvSpPr>
            <a:spLocks noGrp="1"/>
          </p:cNvSpPr>
          <p:nvPr>
            <p:ph type="title"/>
          </p:nvPr>
        </p:nvSpPr>
        <p:spPr>
          <a:xfrm>
            <a:off x="838200" y="365125"/>
            <a:ext cx="10515600" cy="754227"/>
          </a:xfrm>
        </p:spPr>
        <p:txBody>
          <a:bodyPr>
            <a:normAutofit/>
          </a:bodyPr>
          <a:lstStyle/>
          <a:p>
            <a:r>
              <a:rPr lang="ja-JP" altLang="en-US" sz="3200" dirty="0"/>
              <a:t>デジタル・トランスフォーメーションとは？</a:t>
            </a:r>
            <a:endParaRPr kumimoji="1" lang="ja-JP" altLang="en-US" sz="3200" dirty="0"/>
          </a:p>
        </p:txBody>
      </p:sp>
      <p:sp>
        <p:nvSpPr>
          <p:cNvPr id="3" name="コンテンツ プレースホルダー 2">
            <a:extLst>
              <a:ext uri="{FF2B5EF4-FFF2-40B4-BE49-F238E27FC236}">
                <a16:creationId xmlns:a16="http://schemas.microsoft.com/office/drawing/2014/main" id="{660B9F91-DB15-4E98-9490-057EE66EDCE3}"/>
              </a:ext>
            </a:extLst>
          </p:cNvPr>
          <p:cNvSpPr>
            <a:spLocks noGrp="1"/>
          </p:cNvSpPr>
          <p:nvPr>
            <p:ph idx="1"/>
          </p:nvPr>
        </p:nvSpPr>
        <p:spPr>
          <a:xfrm>
            <a:off x="838200" y="2824993"/>
            <a:ext cx="10244959" cy="3670490"/>
          </a:xfrm>
        </p:spPr>
        <p:txBody>
          <a:bodyPr>
            <a:normAutofit fontScale="92500" lnSpcReduction="10000"/>
          </a:bodyPr>
          <a:lstStyle/>
          <a:p>
            <a:r>
              <a:rPr lang="ja-JP" altLang="en-US" sz="2400" dirty="0"/>
              <a:t>「</a:t>
            </a:r>
            <a:r>
              <a:rPr lang="en-US" altLang="ja-JP" sz="2400" dirty="0"/>
              <a:t>IT</a:t>
            </a:r>
            <a:r>
              <a:rPr lang="ja-JP" altLang="en-US" sz="2400" dirty="0"/>
              <a:t>の浸透が、人々の生活をあらゆる面でより良い方向に変化させる」という概念</a:t>
            </a:r>
            <a:endParaRPr lang="en-US" altLang="ja-JP" sz="2400" dirty="0"/>
          </a:p>
          <a:p>
            <a:r>
              <a:rPr lang="ja-JP" altLang="en-US" sz="2400" dirty="0"/>
              <a:t>既存ビジネスをアナログからデジタルへ、デジタルからアナログへと</a:t>
            </a:r>
            <a:r>
              <a:rPr lang="ja-JP" altLang="en-US" sz="2400" dirty="0">
                <a:solidFill>
                  <a:srgbClr val="FF0000"/>
                </a:solidFill>
              </a:rPr>
              <a:t>シームレスに変換できる組織</a:t>
            </a:r>
            <a:r>
              <a:rPr lang="ja-JP" altLang="en-US" sz="2400" dirty="0"/>
              <a:t>への変革</a:t>
            </a:r>
            <a:endParaRPr lang="en-US" altLang="ja-JP" sz="2400" dirty="0"/>
          </a:p>
          <a:p>
            <a:r>
              <a:rPr lang="ja-JP" altLang="en-US" sz="2400" dirty="0"/>
              <a:t>全ての企業は</a:t>
            </a:r>
            <a:r>
              <a:rPr lang="en-US" altLang="ja-JP" sz="2400" dirty="0"/>
              <a:t>IT</a:t>
            </a:r>
            <a:r>
              <a:rPr lang="ja-JP" altLang="en-US" sz="2400" dirty="0"/>
              <a:t>を中心とした組織に変わる</a:t>
            </a:r>
            <a:endParaRPr lang="en-US" altLang="ja-JP" sz="2400" dirty="0"/>
          </a:p>
          <a:p>
            <a:r>
              <a:rPr lang="ja-JP" altLang="en-US" sz="2400" dirty="0">
                <a:solidFill>
                  <a:srgbClr val="FF0000"/>
                </a:solidFill>
              </a:rPr>
              <a:t>全ての組織が</a:t>
            </a:r>
            <a:r>
              <a:rPr lang="en-US" altLang="ja-JP" sz="2400" dirty="0">
                <a:solidFill>
                  <a:srgbClr val="FF0000"/>
                </a:solidFill>
              </a:rPr>
              <a:t>IT</a:t>
            </a:r>
            <a:r>
              <a:rPr lang="ja-JP" altLang="en-US" sz="2400" dirty="0">
                <a:solidFill>
                  <a:srgbClr val="FF0000"/>
                </a:solidFill>
              </a:rPr>
              <a:t>サービス・プロバイダーに変質するという事</a:t>
            </a:r>
            <a:endParaRPr lang="en-US" altLang="ja-JP" sz="2400" dirty="0">
              <a:solidFill>
                <a:srgbClr val="FF0000"/>
              </a:solidFill>
            </a:endParaRPr>
          </a:p>
          <a:p>
            <a:r>
              <a:rPr lang="en-US" altLang="ja-JP" sz="2400" dirty="0"/>
              <a:t>IT</a:t>
            </a:r>
            <a:r>
              <a:rPr lang="ja-JP" altLang="en-US" sz="2400" dirty="0"/>
              <a:t>（情報技術）が一般化すると</a:t>
            </a:r>
            <a:r>
              <a:rPr lang="ja-JP" altLang="en-US" sz="2400" dirty="0">
                <a:solidFill>
                  <a:srgbClr val="FF0000"/>
                </a:solidFill>
              </a:rPr>
              <a:t>優位性はデータを保有する側に移る</a:t>
            </a:r>
            <a:endParaRPr lang="en-US" altLang="ja-JP" sz="2400" dirty="0">
              <a:solidFill>
                <a:srgbClr val="FF0000"/>
              </a:solidFill>
            </a:endParaRPr>
          </a:p>
          <a:p>
            <a:r>
              <a:rPr kumimoji="1" lang="ja-JP" altLang="en-US" sz="2400" dirty="0"/>
              <a:t>デジタル技術は、変化のスピードをより速くさせる</a:t>
            </a:r>
            <a:endParaRPr kumimoji="1" lang="en-US" altLang="ja-JP" sz="2400" dirty="0"/>
          </a:p>
          <a:p>
            <a:r>
              <a:rPr kumimoji="1" lang="ja-JP" altLang="en-US" sz="2400" dirty="0"/>
              <a:t>既存のマネジメント・モデル（静的な管理機構）が機能せずよりアジリティーを求める</a:t>
            </a:r>
            <a:r>
              <a:rPr kumimoji="1" lang="ja-JP" altLang="en-US" sz="2400" dirty="0">
                <a:solidFill>
                  <a:srgbClr val="FF0000"/>
                </a:solidFill>
              </a:rPr>
              <a:t>動的なマネジメント・モデルが必要</a:t>
            </a:r>
            <a:r>
              <a:rPr kumimoji="1" lang="ja-JP" altLang="en-US" sz="2400" dirty="0"/>
              <a:t>となる</a:t>
            </a:r>
          </a:p>
        </p:txBody>
      </p:sp>
      <p:sp>
        <p:nvSpPr>
          <p:cNvPr id="4" name="テキスト ボックス 3">
            <a:extLst>
              <a:ext uri="{FF2B5EF4-FFF2-40B4-BE49-F238E27FC236}">
                <a16:creationId xmlns:a16="http://schemas.microsoft.com/office/drawing/2014/main" id="{26790B8C-5B68-475F-9485-A1300A883A8C}"/>
              </a:ext>
            </a:extLst>
          </p:cNvPr>
          <p:cNvSpPr txBox="1"/>
          <p:nvPr/>
        </p:nvSpPr>
        <p:spPr>
          <a:xfrm>
            <a:off x="838200" y="1394847"/>
            <a:ext cx="10103603" cy="1323439"/>
          </a:xfrm>
          <a:prstGeom prst="rect">
            <a:avLst/>
          </a:prstGeom>
          <a:noFill/>
        </p:spPr>
        <p:txBody>
          <a:bodyPr wrap="square" rtlCol="0">
            <a:spAutoFit/>
          </a:bodyPr>
          <a:lstStyle/>
          <a:p>
            <a:r>
              <a:rPr kumimoji="1" lang="ja-JP" altLang="en-US" sz="2000" dirty="0"/>
              <a:t>最新のデジタル技術の適用が全ての組織（営業、マーケティング、生産、経理、人事、顧客サービス等）に浸透する。デジタル技術と協働して新たなサービス・オポチュニテキィを開き顧客の行動習慣を変質させることにより既存のビジネス習慣にディスラプション（破壊）を起こす。</a:t>
            </a:r>
          </a:p>
        </p:txBody>
      </p:sp>
      <p:pic>
        <p:nvPicPr>
          <p:cNvPr id="6" name="Picture 2">
            <a:extLst>
              <a:ext uri="{FF2B5EF4-FFF2-40B4-BE49-F238E27FC236}">
                <a16:creationId xmlns:a16="http://schemas.microsoft.com/office/drawing/2014/main" id="{232B3FE8-8633-49C3-8112-A625431B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292125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4040F-738C-43C3-9614-0D23D3EEFC7D}"/>
              </a:ext>
            </a:extLst>
          </p:cNvPr>
          <p:cNvSpPr>
            <a:spLocks noGrp="1"/>
          </p:cNvSpPr>
          <p:nvPr>
            <p:ph type="title"/>
          </p:nvPr>
        </p:nvSpPr>
        <p:spPr>
          <a:xfrm>
            <a:off x="838200" y="365126"/>
            <a:ext cx="10515600" cy="627652"/>
          </a:xfrm>
        </p:spPr>
        <p:txBody>
          <a:bodyPr>
            <a:normAutofit/>
          </a:bodyPr>
          <a:lstStyle/>
          <a:p>
            <a:r>
              <a:rPr kumimoji="1" lang="en-US" altLang="ja-JP" sz="3200" dirty="0"/>
              <a:t>IT</a:t>
            </a:r>
            <a:r>
              <a:rPr kumimoji="1" lang="ja-JP" altLang="en-US" sz="3200" dirty="0"/>
              <a:t>サービスの特徴（真実の瞬間：</a:t>
            </a:r>
            <a:r>
              <a:rPr kumimoji="1" lang="en-US" altLang="ja-JP" sz="3200" dirty="0"/>
              <a:t>MOT</a:t>
            </a:r>
            <a:r>
              <a:rPr kumimoji="1" lang="ja-JP" altLang="en-US" sz="3200" dirty="0"/>
              <a:t>）</a:t>
            </a:r>
          </a:p>
        </p:txBody>
      </p:sp>
      <p:sp>
        <p:nvSpPr>
          <p:cNvPr id="3" name="テキスト ボックス 2">
            <a:extLst>
              <a:ext uri="{FF2B5EF4-FFF2-40B4-BE49-F238E27FC236}">
                <a16:creationId xmlns:a16="http://schemas.microsoft.com/office/drawing/2014/main" id="{7E280C6C-9E15-4C6D-A13F-34BB0E36E122}"/>
              </a:ext>
            </a:extLst>
          </p:cNvPr>
          <p:cNvSpPr txBox="1"/>
          <p:nvPr/>
        </p:nvSpPr>
        <p:spPr>
          <a:xfrm>
            <a:off x="1584960" y="1201709"/>
            <a:ext cx="9022080" cy="1754326"/>
          </a:xfrm>
          <a:prstGeom prst="rect">
            <a:avLst/>
          </a:prstGeom>
          <a:noFill/>
        </p:spPr>
        <p:txBody>
          <a:bodyPr wrap="square" rtlCol="0">
            <a:spAutoFit/>
          </a:bodyPr>
          <a:lstStyle/>
          <a:p>
            <a:r>
              <a:rPr kumimoji="1" lang="ja-JP" altLang="en-US" dirty="0"/>
              <a:t>サービスを提供している時間が、極めて長く、基本的には途切れがない。</a:t>
            </a:r>
            <a:endParaRPr kumimoji="1" lang="en-US" altLang="ja-JP" dirty="0"/>
          </a:p>
          <a:p>
            <a:r>
              <a:rPr lang="ja-JP" altLang="en-US" dirty="0">
                <a:solidFill>
                  <a:srgbClr val="FF0000"/>
                </a:solidFill>
              </a:rPr>
              <a:t>時々刻々目の前で起こる状況が変化する</a:t>
            </a:r>
            <a:endParaRPr lang="en-US" altLang="ja-JP" dirty="0">
              <a:solidFill>
                <a:srgbClr val="FF0000"/>
              </a:solidFill>
            </a:endParaRPr>
          </a:p>
          <a:p>
            <a:r>
              <a:rPr kumimoji="1" lang="ja-JP" altLang="en-US" dirty="0"/>
              <a:t>顧客が不特定多数で多様化しているが、一部常連客もいる</a:t>
            </a:r>
            <a:endParaRPr kumimoji="1" lang="en-US" altLang="ja-JP" dirty="0"/>
          </a:p>
          <a:p>
            <a:r>
              <a:rPr lang="ja-JP" altLang="en-US" dirty="0"/>
              <a:t>廉価から高級まで多様な同業者が存在し、かつ競争が激しい</a:t>
            </a:r>
            <a:endParaRPr lang="en-US" altLang="ja-JP" dirty="0"/>
          </a:p>
          <a:p>
            <a:r>
              <a:rPr kumimoji="1" lang="ja-JP" altLang="en-US" dirty="0">
                <a:solidFill>
                  <a:srgbClr val="FF0000"/>
                </a:solidFill>
              </a:rPr>
              <a:t>直接顧客と接する現場の評価が企業業績に強く影響</a:t>
            </a:r>
            <a:r>
              <a:rPr kumimoji="1" lang="ja-JP" altLang="en-US" dirty="0"/>
              <a:t>を及ぼす</a:t>
            </a:r>
            <a:endParaRPr kumimoji="1" lang="en-US" altLang="ja-JP" dirty="0"/>
          </a:p>
          <a:p>
            <a:r>
              <a:rPr lang="ja-JP" altLang="en-US" dirty="0"/>
              <a:t>サービスは消費される瞬間に生産されるモノであり、</a:t>
            </a:r>
            <a:r>
              <a:rPr lang="ja-JP" altLang="en-US" dirty="0">
                <a:solidFill>
                  <a:srgbClr val="FF0000"/>
                </a:solidFill>
              </a:rPr>
              <a:t>あらかじめ品質を作りこめない</a:t>
            </a:r>
            <a:endParaRPr kumimoji="1" lang="ja-JP" altLang="en-US" dirty="0">
              <a:solidFill>
                <a:srgbClr val="FF0000"/>
              </a:solidFill>
            </a:endParaRPr>
          </a:p>
        </p:txBody>
      </p:sp>
      <p:sp>
        <p:nvSpPr>
          <p:cNvPr id="4" name="テキスト ボックス 3">
            <a:extLst>
              <a:ext uri="{FF2B5EF4-FFF2-40B4-BE49-F238E27FC236}">
                <a16:creationId xmlns:a16="http://schemas.microsoft.com/office/drawing/2014/main" id="{7EF068BF-C510-447E-AB35-B589B4E8B7C7}"/>
              </a:ext>
            </a:extLst>
          </p:cNvPr>
          <p:cNvSpPr txBox="1"/>
          <p:nvPr/>
        </p:nvSpPr>
        <p:spPr>
          <a:xfrm>
            <a:off x="1647572" y="5861299"/>
            <a:ext cx="8342811" cy="369332"/>
          </a:xfrm>
          <a:prstGeom prst="rect">
            <a:avLst/>
          </a:prstGeom>
          <a:noFill/>
        </p:spPr>
        <p:txBody>
          <a:bodyPr wrap="square" rtlCol="0">
            <a:spAutoFit/>
          </a:bodyPr>
          <a:lstStyle/>
          <a:p>
            <a:r>
              <a:rPr kumimoji="1" lang="ja-JP" altLang="en-US" dirty="0"/>
              <a:t>サービス担当者のモチベーション</a:t>
            </a:r>
            <a:r>
              <a:rPr lang="ja-JP" altLang="en-US" dirty="0"/>
              <a:t>、機敏性、対応能力などが重要な要素になる。</a:t>
            </a:r>
            <a:endParaRPr kumimoji="1" lang="en-US" altLang="ja-JP" dirty="0"/>
          </a:p>
        </p:txBody>
      </p:sp>
      <p:sp>
        <p:nvSpPr>
          <p:cNvPr id="5" name="テキスト ボックス 4">
            <a:extLst>
              <a:ext uri="{FF2B5EF4-FFF2-40B4-BE49-F238E27FC236}">
                <a16:creationId xmlns:a16="http://schemas.microsoft.com/office/drawing/2014/main" id="{554BE596-CBDF-4668-A0B0-8238D0BACD40}"/>
              </a:ext>
            </a:extLst>
          </p:cNvPr>
          <p:cNvSpPr txBox="1"/>
          <p:nvPr/>
        </p:nvSpPr>
        <p:spPr>
          <a:xfrm>
            <a:off x="838200" y="3429000"/>
            <a:ext cx="6755969" cy="1938992"/>
          </a:xfrm>
          <a:prstGeom prst="rect">
            <a:avLst/>
          </a:prstGeom>
          <a:noFill/>
        </p:spPr>
        <p:txBody>
          <a:bodyPr wrap="square" rtlCol="0">
            <a:spAutoFit/>
          </a:bodyPr>
          <a:lstStyle/>
          <a:p>
            <a:r>
              <a:rPr kumimoji="1" lang="ja-JP" altLang="en-US" sz="2400" dirty="0"/>
              <a:t>必要な要素：</a:t>
            </a:r>
            <a:endParaRPr kumimoji="1" lang="en-US" altLang="ja-JP" sz="2400" dirty="0"/>
          </a:p>
          <a:p>
            <a:r>
              <a:rPr lang="en-US" altLang="ja-JP" sz="2400" dirty="0"/>
              <a:t>	</a:t>
            </a:r>
            <a:r>
              <a:rPr lang="ja-JP" altLang="en-US" sz="2400" dirty="0"/>
              <a:t>適応力（柔軟性）</a:t>
            </a:r>
            <a:endParaRPr lang="en-US" altLang="ja-JP" sz="2400" dirty="0"/>
          </a:p>
          <a:p>
            <a:r>
              <a:rPr kumimoji="1" lang="en-US" altLang="ja-JP" sz="2400" dirty="0"/>
              <a:t>	</a:t>
            </a:r>
            <a:r>
              <a:rPr kumimoji="1" lang="ja-JP" altLang="en-US" sz="2400" dirty="0"/>
              <a:t>サービス品質に拘る</a:t>
            </a:r>
            <a:endParaRPr kumimoji="1" lang="en-US" altLang="ja-JP" sz="2400" dirty="0"/>
          </a:p>
          <a:p>
            <a:r>
              <a:rPr lang="en-US" altLang="ja-JP" sz="2400" dirty="0"/>
              <a:t>	</a:t>
            </a:r>
            <a:r>
              <a:rPr lang="ja-JP" altLang="en-US" sz="2400" dirty="0"/>
              <a:t>顧客の期待感に答える</a:t>
            </a:r>
            <a:endParaRPr lang="en-US" altLang="ja-JP" sz="2400" dirty="0"/>
          </a:p>
          <a:p>
            <a:r>
              <a:rPr kumimoji="1" lang="en-US" altLang="ja-JP" sz="2400" dirty="0"/>
              <a:t>	</a:t>
            </a:r>
            <a:r>
              <a:rPr kumimoji="1" lang="ja-JP" altLang="en-US" sz="2400" dirty="0"/>
              <a:t>徹底した顧客主義（最終消費者）</a:t>
            </a:r>
          </a:p>
        </p:txBody>
      </p:sp>
      <p:grpSp>
        <p:nvGrpSpPr>
          <p:cNvPr id="6" name="グループ化 5">
            <a:extLst>
              <a:ext uri="{FF2B5EF4-FFF2-40B4-BE49-F238E27FC236}">
                <a16:creationId xmlns:a16="http://schemas.microsoft.com/office/drawing/2014/main" id="{A7F67FEF-F84C-44E3-AD51-EF97FE2A1A78}"/>
              </a:ext>
            </a:extLst>
          </p:cNvPr>
          <p:cNvGrpSpPr/>
          <p:nvPr/>
        </p:nvGrpSpPr>
        <p:grpSpPr>
          <a:xfrm>
            <a:off x="6788125" y="3429000"/>
            <a:ext cx="4786392" cy="2026962"/>
            <a:chOff x="6385302" y="821409"/>
            <a:chExt cx="4786392" cy="2026962"/>
          </a:xfrm>
        </p:grpSpPr>
        <p:sp>
          <p:nvSpPr>
            <p:cNvPr id="7" name="正方形/長方形 6">
              <a:extLst>
                <a:ext uri="{FF2B5EF4-FFF2-40B4-BE49-F238E27FC236}">
                  <a16:creationId xmlns:a16="http://schemas.microsoft.com/office/drawing/2014/main" id="{BACDA2C6-D34A-48D8-BD71-E0B00485B25C}"/>
                </a:ext>
              </a:extLst>
            </p:cNvPr>
            <p:cNvSpPr/>
            <p:nvPr/>
          </p:nvSpPr>
          <p:spPr>
            <a:xfrm>
              <a:off x="6385302" y="1441342"/>
              <a:ext cx="1658318" cy="712922"/>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やる気のあるスタッフ</a:t>
              </a:r>
            </a:p>
          </p:txBody>
        </p:sp>
        <p:sp>
          <p:nvSpPr>
            <p:cNvPr id="8" name="正方形/長方形 7">
              <a:extLst>
                <a:ext uri="{FF2B5EF4-FFF2-40B4-BE49-F238E27FC236}">
                  <a16:creationId xmlns:a16="http://schemas.microsoft.com/office/drawing/2014/main" id="{7DCFC475-45B6-45E4-AC68-5751D84D511E}"/>
                </a:ext>
              </a:extLst>
            </p:cNvPr>
            <p:cNvSpPr/>
            <p:nvPr/>
          </p:nvSpPr>
          <p:spPr>
            <a:xfrm>
              <a:off x="9513376" y="1422526"/>
              <a:ext cx="1658318" cy="712922"/>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満足する　　消費者</a:t>
              </a:r>
              <a:endParaRPr kumimoji="1" lang="ja-JP" altLang="en-US" b="1" dirty="0">
                <a:solidFill>
                  <a:schemeClr val="bg1"/>
                </a:solidFill>
              </a:endParaRPr>
            </a:p>
          </p:txBody>
        </p:sp>
        <p:sp>
          <p:nvSpPr>
            <p:cNvPr id="9" name="矢印: 下カーブ 8">
              <a:extLst>
                <a:ext uri="{FF2B5EF4-FFF2-40B4-BE49-F238E27FC236}">
                  <a16:creationId xmlns:a16="http://schemas.microsoft.com/office/drawing/2014/main" id="{09665816-5C7F-4D54-A532-F10B3D416CAF}"/>
                </a:ext>
              </a:extLst>
            </p:cNvPr>
            <p:cNvSpPr/>
            <p:nvPr/>
          </p:nvSpPr>
          <p:spPr>
            <a:xfrm>
              <a:off x="7214461" y="821409"/>
              <a:ext cx="3153905" cy="60111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矢印: 上カーブ 9">
              <a:extLst>
                <a:ext uri="{FF2B5EF4-FFF2-40B4-BE49-F238E27FC236}">
                  <a16:creationId xmlns:a16="http://schemas.microsoft.com/office/drawing/2014/main" id="{E7C3770F-24E0-4B27-9B6F-82980E28C17F}"/>
                </a:ext>
              </a:extLst>
            </p:cNvPr>
            <p:cNvSpPr/>
            <p:nvPr/>
          </p:nvSpPr>
          <p:spPr>
            <a:xfrm flipH="1">
              <a:off x="7043980" y="2188578"/>
              <a:ext cx="3324386" cy="65979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419D25FA-A3B0-42E2-8F0C-DB762AB53D3B}"/>
                </a:ext>
              </a:extLst>
            </p:cNvPr>
            <p:cNvSpPr txBox="1"/>
            <p:nvPr/>
          </p:nvSpPr>
          <p:spPr>
            <a:xfrm>
              <a:off x="7747860" y="1030686"/>
              <a:ext cx="2014779" cy="369332"/>
            </a:xfrm>
            <a:prstGeom prst="rect">
              <a:avLst/>
            </a:prstGeom>
            <a:noFill/>
          </p:spPr>
          <p:txBody>
            <a:bodyPr wrap="square" rtlCol="0">
              <a:spAutoFit/>
            </a:bodyPr>
            <a:lstStyle/>
            <a:p>
              <a:r>
                <a:rPr kumimoji="1" lang="ja-JP" altLang="en-US" b="1" dirty="0">
                  <a:solidFill>
                    <a:srgbClr val="002060"/>
                  </a:solidFill>
                </a:rPr>
                <a:t>より良いサービス</a:t>
              </a:r>
            </a:p>
          </p:txBody>
        </p:sp>
        <p:sp>
          <p:nvSpPr>
            <p:cNvPr id="12" name="テキスト ボックス 11">
              <a:extLst>
                <a:ext uri="{FF2B5EF4-FFF2-40B4-BE49-F238E27FC236}">
                  <a16:creationId xmlns:a16="http://schemas.microsoft.com/office/drawing/2014/main" id="{C56D6416-5A19-4B9A-8C74-EDFFE7A375C2}"/>
                </a:ext>
              </a:extLst>
            </p:cNvPr>
            <p:cNvSpPr txBox="1"/>
            <p:nvPr/>
          </p:nvSpPr>
          <p:spPr>
            <a:xfrm>
              <a:off x="7368152" y="2271226"/>
              <a:ext cx="2774197" cy="369332"/>
            </a:xfrm>
            <a:prstGeom prst="rect">
              <a:avLst/>
            </a:prstGeom>
            <a:noFill/>
          </p:spPr>
          <p:txBody>
            <a:bodyPr wrap="square" rtlCol="0">
              <a:spAutoFit/>
            </a:bodyPr>
            <a:lstStyle/>
            <a:p>
              <a:pPr algn="ctr"/>
              <a:r>
                <a:rPr kumimoji="1" lang="ja-JP" altLang="en-US" b="1" dirty="0">
                  <a:solidFill>
                    <a:srgbClr val="002060"/>
                  </a:solidFill>
                </a:rPr>
                <a:t>良いフィードバック</a:t>
              </a:r>
            </a:p>
          </p:txBody>
        </p:sp>
      </p:grpSp>
    </p:spTree>
    <p:extLst>
      <p:ext uri="{BB962C8B-B14F-4D97-AF65-F5344CB8AC3E}">
        <p14:creationId xmlns:p14="http://schemas.microsoft.com/office/powerpoint/2010/main" val="95497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E1C61-5495-431D-AC75-D189C382F8C4}"/>
              </a:ext>
            </a:extLst>
          </p:cNvPr>
          <p:cNvSpPr>
            <a:spLocks noGrp="1"/>
          </p:cNvSpPr>
          <p:nvPr>
            <p:ph type="title"/>
          </p:nvPr>
        </p:nvSpPr>
        <p:spPr>
          <a:xfrm>
            <a:off x="838200" y="365125"/>
            <a:ext cx="10515600" cy="575401"/>
          </a:xfrm>
        </p:spPr>
        <p:txBody>
          <a:bodyPr>
            <a:normAutofit/>
          </a:bodyPr>
          <a:lstStyle/>
          <a:p>
            <a:r>
              <a:rPr kumimoji="1" lang="en-US" altLang="ja-JP" sz="3200" dirty="0"/>
              <a:t>IT</a:t>
            </a:r>
            <a:r>
              <a:rPr kumimoji="1" lang="ja-JP" altLang="en-US" sz="3200" dirty="0"/>
              <a:t>サービスを提供するうえでの課題</a:t>
            </a:r>
          </a:p>
        </p:txBody>
      </p:sp>
      <p:sp>
        <p:nvSpPr>
          <p:cNvPr id="3" name="テキスト ボックス 2">
            <a:extLst>
              <a:ext uri="{FF2B5EF4-FFF2-40B4-BE49-F238E27FC236}">
                <a16:creationId xmlns:a16="http://schemas.microsoft.com/office/drawing/2014/main" id="{11D1C235-4EB6-4873-AC59-3F9F5AF5D82F}"/>
              </a:ext>
            </a:extLst>
          </p:cNvPr>
          <p:cNvSpPr txBox="1"/>
          <p:nvPr/>
        </p:nvSpPr>
        <p:spPr>
          <a:xfrm>
            <a:off x="2503714" y="940526"/>
            <a:ext cx="7341326" cy="5262979"/>
          </a:xfrm>
          <a:prstGeom prst="rect">
            <a:avLst/>
          </a:prstGeom>
          <a:noFill/>
        </p:spPr>
        <p:txBody>
          <a:bodyPr wrap="square" rtlCol="0">
            <a:spAutoFit/>
          </a:bodyPr>
          <a:lstStyle/>
          <a:p>
            <a:r>
              <a:rPr kumimoji="1" lang="ja-JP" altLang="en-US" sz="2400" dirty="0"/>
              <a:t>対外的な課題：</a:t>
            </a:r>
            <a:r>
              <a:rPr lang="ja-JP" altLang="en-US" sz="2400" dirty="0"/>
              <a:t>イノベーション推進力、スピード</a:t>
            </a:r>
            <a:endParaRPr kumimoji="1" lang="en-US" altLang="ja-JP" sz="2400" dirty="0"/>
          </a:p>
          <a:p>
            <a:pPr marL="285750" indent="-285750">
              <a:buFont typeface="Wingdings" panose="05000000000000000000" pitchFamily="2" charset="2"/>
              <a:buChar char="p"/>
            </a:pPr>
            <a:r>
              <a:rPr lang="ja-JP" altLang="en-US" sz="2400" dirty="0"/>
              <a:t>稼働信頼性</a:t>
            </a:r>
            <a:endParaRPr lang="en-US" altLang="ja-JP" sz="2400" dirty="0"/>
          </a:p>
          <a:p>
            <a:pPr marL="285750" indent="-285750">
              <a:buFont typeface="Wingdings" panose="05000000000000000000" pitchFamily="2" charset="2"/>
              <a:buChar char="p"/>
            </a:pPr>
            <a:r>
              <a:rPr lang="ja-JP" altLang="en-US" sz="2400" dirty="0"/>
              <a:t>機密信頼性</a:t>
            </a:r>
            <a:endParaRPr lang="en-US" altLang="ja-JP" sz="2400" dirty="0"/>
          </a:p>
          <a:p>
            <a:pPr marL="285750" indent="-285750">
              <a:buFont typeface="Wingdings" panose="05000000000000000000" pitchFamily="2" charset="2"/>
              <a:buChar char="p"/>
            </a:pPr>
            <a:r>
              <a:rPr lang="ja-JP" altLang="en-US" sz="2400" dirty="0"/>
              <a:t>情報透明性</a:t>
            </a:r>
            <a:endParaRPr lang="en-US" altLang="ja-JP" sz="2400" dirty="0"/>
          </a:p>
          <a:p>
            <a:pPr marL="285750" indent="-285750">
              <a:buFont typeface="Wingdings" panose="05000000000000000000" pitchFamily="2" charset="2"/>
              <a:buChar char="p"/>
            </a:pPr>
            <a:r>
              <a:rPr lang="ja-JP" altLang="en-US" sz="2400" dirty="0"/>
              <a:t>顧客満足度</a:t>
            </a:r>
            <a:endParaRPr lang="en-US" altLang="ja-JP" sz="2400" dirty="0"/>
          </a:p>
          <a:p>
            <a:pPr marL="285750" indent="-285750">
              <a:buFont typeface="Wingdings" panose="05000000000000000000" pitchFamily="2" charset="2"/>
              <a:buChar char="p"/>
            </a:pPr>
            <a:r>
              <a:rPr lang="ja-JP" altLang="en-US" sz="2400" dirty="0"/>
              <a:t>価格適合性</a:t>
            </a:r>
            <a:endParaRPr lang="en-US" altLang="ja-JP" sz="2400" dirty="0"/>
          </a:p>
          <a:p>
            <a:pPr marL="285750" indent="-285750">
              <a:buFont typeface="Wingdings" panose="05000000000000000000" pitchFamily="2" charset="2"/>
              <a:buChar char="p"/>
            </a:pPr>
            <a:r>
              <a:rPr lang="ja-JP" altLang="en-US" sz="2400" dirty="0"/>
              <a:t>提案力</a:t>
            </a:r>
            <a:endParaRPr lang="en-US" altLang="ja-JP" sz="2400" dirty="0"/>
          </a:p>
          <a:p>
            <a:pPr marL="285750" indent="-285750">
              <a:buFont typeface="Wingdings" panose="05000000000000000000" pitchFamily="2" charset="2"/>
              <a:buChar char="p"/>
            </a:pPr>
            <a:endParaRPr lang="en-US" altLang="ja-JP" sz="2400" dirty="0"/>
          </a:p>
          <a:p>
            <a:r>
              <a:rPr kumimoji="1" lang="ja-JP" altLang="en-US" sz="2400" dirty="0"/>
              <a:t>対内的な課題</a:t>
            </a:r>
            <a:r>
              <a:rPr lang="ja-JP" altLang="en-US" sz="2400" dirty="0"/>
              <a:t>：リスクマネジメント</a:t>
            </a:r>
            <a:endParaRPr kumimoji="1" lang="en-US" altLang="ja-JP" sz="2400" dirty="0"/>
          </a:p>
          <a:p>
            <a:pPr marL="285750" indent="-285750">
              <a:buFont typeface="Wingdings" panose="05000000000000000000" pitchFamily="2" charset="2"/>
              <a:buChar char="n"/>
            </a:pPr>
            <a:r>
              <a:rPr lang="ja-JP" altLang="en-US" sz="2400" dirty="0"/>
              <a:t>プロセスの標準化（安定したプロセス）</a:t>
            </a:r>
            <a:endParaRPr lang="en-US" altLang="ja-JP" sz="2400" dirty="0"/>
          </a:p>
          <a:p>
            <a:pPr marL="285750" indent="-285750">
              <a:buFont typeface="Wingdings" panose="05000000000000000000" pitchFamily="2" charset="2"/>
              <a:buChar char="n"/>
            </a:pPr>
            <a:r>
              <a:rPr lang="ja-JP" altLang="en-US" sz="2400" dirty="0"/>
              <a:t>淀みないプロセスフロー（流水化した流れ）</a:t>
            </a:r>
            <a:endParaRPr lang="en-US" altLang="ja-JP" sz="2400" dirty="0"/>
          </a:p>
          <a:p>
            <a:pPr marL="285750" indent="-285750">
              <a:buFont typeface="Wingdings" panose="05000000000000000000" pitchFamily="2" charset="2"/>
              <a:buChar char="n"/>
            </a:pPr>
            <a:r>
              <a:rPr kumimoji="1" lang="ja-JP" altLang="en-US" sz="2400" dirty="0"/>
              <a:t>可用性（適応力、柔軟性）</a:t>
            </a:r>
            <a:endParaRPr kumimoji="1" lang="en-US" altLang="ja-JP" sz="2400" dirty="0"/>
          </a:p>
          <a:p>
            <a:pPr marL="285750" indent="-285750">
              <a:buFont typeface="Wingdings" panose="05000000000000000000" pitchFamily="2" charset="2"/>
              <a:buChar char="n"/>
            </a:pPr>
            <a:r>
              <a:rPr lang="ja-JP" altLang="en-US" sz="2400" dirty="0"/>
              <a:t>コスト可視性（見える化）</a:t>
            </a:r>
            <a:endParaRPr lang="en-US" altLang="ja-JP" sz="2400" dirty="0"/>
          </a:p>
          <a:p>
            <a:pPr marL="285750" indent="-285750">
              <a:buFont typeface="Wingdings" panose="05000000000000000000" pitchFamily="2" charset="2"/>
              <a:buChar char="n"/>
            </a:pPr>
            <a:r>
              <a:rPr kumimoji="1" lang="ja-JP" altLang="en-US" sz="2400" dirty="0"/>
              <a:t>事業の継続性（機敏性、機動力）</a:t>
            </a:r>
            <a:endParaRPr kumimoji="1" lang="en-US" altLang="ja-JP" sz="2400" dirty="0"/>
          </a:p>
        </p:txBody>
      </p:sp>
    </p:spTree>
    <p:extLst>
      <p:ext uri="{BB962C8B-B14F-4D97-AF65-F5344CB8AC3E}">
        <p14:creationId xmlns:p14="http://schemas.microsoft.com/office/powerpoint/2010/main" val="3105399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897EC4-642A-4913-856B-A672E20F690B}"/>
              </a:ext>
            </a:extLst>
          </p:cNvPr>
          <p:cNvSpPr>
            <a:spLocks noGrp="1"/>
          </p:cNvSpPr>
          <p:nvPr>
            <p:ph type="title"/>
          </p:nvPr>
        </p:nvSpPr>
        <p:spPr>
          <a:xfrm>
            <a:off x="838200" y="365126"/>
            <a:ext cx="10515600" cy="831928"/>
          </a:xfrm>
        </p:spPr>
        <p:txBody>
          <a:bodyPr>
            <a:normAutofit/>
          </a:bodyPr>
          <a:lstStyle/>
          <a:p>
            <a:r>
              <a:rPr kumimoji="1" lang="en-US" altLang="ja-JP" sz="3200" dirty="0" err="1"/>
              <a:t>VeriSM</a:t>
            </a:r>
            <a:r>
              <a:rPr kumimoji="1" lang="ja-JP" altLang="en-US" sz="3200" dirty="0"/>
              <a:t>™出現の背景</a:t>
            </a:r>
          </a:p>
        </p:txBody>
      </p:sp>
      <p:sp>
        <p:nvSpPr>
          <p:cNvPr id="4" name="テキスト ボックス 3">
            <a:extLst>
              <a:ext uri="{FF2B5EF4-FFF2-40B4-BE49-F238E27FC236}">
                <a16:creationId xmlns:a16="http://schemas.microsoft.com/office/drawing/2014/main" id="{F61FBAFC-0F91-4EE5-BFF7-E5167D426FD0}"/>
              </a:ext>
            </a:extLst>
          </p:cNvPr>
          <p:cNvSpPr txBox="1"/>
          <p:nvPr/>
        </p:nvSpPr>
        <p:spPr>
          <a:xfrm>
            <a:off x="842119" y="1562178"/>
            <a:ext cx="10630546"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2017</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　デジタル・エージ（時代）を見据えた新しい環境下での</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サービス・マネジメント</a:t>
            </a:r>
            <a:r>
              <a:rPr lang="ja-JP" altLang="en-US" sz="2000" dirty="0">
                <a:solidFill>
                  <a:srgbClr val="FF0000"/>
                </a:solidFill>
                <a:latin typeface="游ゴシック" panose="020F0502020204030204"/>
                <a:ea typeface="游ゴシック" panose="020B0400000000000000" pitchFamily="50" charset="-128"/>
              </a:rPr>
              <a:t>の知見を活かした新しいビジネスマネジメント</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の必要性が高まってきた。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伝統的な</a:t>
            </a:r>
            <a:r>
              <a:rPr kumimoji="1" lang="en-US" altLang="ja-JP"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IT</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サービス・マネジメントの手法（考え方）を利活用し、アジリティーを高める新たな概念</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が求められてきた。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ネットワーク・エフェクト（影響）が強く</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なってきた。（繋がり）</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新しいデジタル・エージ（時代）に適した、</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新しいガバナンス（企業統治）やコンプライアンス</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の重要性が高まってきた。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要は、</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時間軸を強く意識した（アジリティー）マネジメントシステムの構築</a:t>
            </a:r>
          </a:p>
        </p:txBody>
      </p:sp>
      <p:pic>
        <p:nvPicPr>
          <p:cNvPr id="5" name="Picture 2">
            <a:extLst>
              <a:ext uri="{FF2B5EF4-FFF2-40B4-BE49-F238E27FC236}">
                <a16:creationId xmlns:a16="http://schemas.microsoft.com/office/drawing/2014/main" id="{93B78980-79BC-4287-852D-9D3660DDE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
        <p:nvSpPr>
          <p:cNvPr id="3" name="テキスト ボックス 2">
            <a:extLst>
              <a:ext uri="{FF2B5EF4-FFF2-40B4-BE49-F238E27FC236}">
                <a16:creationId xmlns:a16="http://schemas.microsoft.com/office/drawing/2014/main" id="{C8D74708-FCB5-476B-A6DC-42C7AEC1BF47}"/>
              </a:ext>
            </a:extLst>
          </p:cNvPr>
          <p:cNvSpPr txBox="1"/>
          <p:nvPr/>
        </p:nvSpPr>
        <p:spPr>
          <a:xfrm>
            <a:off x="2280745" y="5754413"/>
            <a:ext cx="7630510" cy="523220"/>
          </a:xfrm>
          <a:prstGeom prst="rect">
            <a:avLst/>
          </a:prstGeom>
          <a:noFill/>
        </p:spPr>
        <p:txBody>
          <a:bodyPr wrap="square" rtlCol="0">
            <a:spAutoFit/>
          </a:bodyPr>
          <a:lstStyle/>
          <a:p>
            <a:pPr algn="ctr"/>
            <a:r>
              <a:rPr kumimoji="1" lang="en-US" altLang="ja-JP" sz="2800" b="1" dirty="0">
                <a:solidFill>
                  <a:srgbClr val="002060"/>
                </a:solidFill>
              </a:rPr>
              <a:t>JIT</a:t>
            </a:r>
            <a:r>
              <a:rPr kumimoji="1" lang="ja-JP" altLang="en-US" sz="2800" b="1" dirty="0">
                <a:solidFill>
                  <a:srgbClr val="002060"/>
                </a:solidFill>
              </a:rPr>
              <a:t>マネジメント（動的なマネジメント）</a:t>
            </a:r>
          </a:p>
        </p:txBody>
      </p:sp>
    </p:spTree>
    <p:extLst>
      <p:ext uri="{BB962C8B-B14F-4D97-AF65-F5344CB8AC3E}">
        <p14:creationId xmlns:p14="http://schemas.microsoft.com/office/powerpoint/2010/main" val="115630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64" y="0"/>
            <a:ext cx="12192000" cy="6858000"/>
          </a:xfrm>
          <a:prstGeom prst="rect">
            <a:avLst/>
          </a:prstGeom>
        </p:spPr>
      </p:pic>
      <p:sp>
        <p:nvSpPr>
          <p:cNvPr id="8" name="Rectangle 7"/>
          <p:cNvSpPr/>
          <p:nvPr/>
        </p:nvSpPr>
        <p:spPr>
          <a:xfrm>
            <a:off x="850900" y="507143"/>
            <a:ext cx="5400581" cy="682238"/>
          </a:xfrm>
          <a:prstGeom prst="rect">
            <a:avLst/>
          </a:prstGeom>
        </p:spPr>
        <p:txBody>
          <a:bodyPr wrap="none">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1" lang="en-US" sz="5400" b="1" i="0" u="none" strike="noStrike" kern="1200" cap="none" spc="-150" normalizeH="0" baseline="0" noProof="0" dirty="0" err="1">
                <a:ln>
                  <a:noFill/>
                </a:ln>
                <a:solidFill>
                  <a:srgbClr val="223C5C"/>
                </a:solidFill>
                <a:effectLst/>
                <a:uLnTx/>
                <a:uFillTx/>
                <a:latin typeface="Titillium Web SemiBold" charset="0"/>
                <a:ea typeface="Titillium Web SemiBold" charset="0"/>
                <a:cs typeface="Titillium Web SemiBold" charset="0"/>
              </a:rPr>
              <a:t>VeriSM</a:t>
            </a:r>
            <a:r>
              <a:rPr kumimoji="1" lang="ja-JP" altLang="en-US" sz="5400"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rPr>
              <a:t>™</a:t>
            </a:r>
            <a:r>
              <a:rPr kumimoji="1" lang="ja-JP" altLang="en-US" sz="4467"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rPr>
              <a:t>の基本概念</a:t>
            </a:r>
            <a:endParaRPr kumimoji="1" lang="en-US" sz="4467"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endParaRPr>
          </a:p>
        </p:txBody>
      </p:sp>
      <p:sp>
        <p:nvSpPr>
          <p:cNvPr id="6" name="Rectangle 5"/>
          <p:cNvSpPr/>
          <p:nvPr/>
        </p:nvSpPr>
        <p:spPr>
          <a:xfrm>
            <a:off x="850900" y="1441450"/>
            <a:ext cx="501650" cy="45719"/>
          </a:xfrm>
          <a:prstGeom prst="rect">
            <a:avLst/>
          </a:prstGeom>
          <a:solidFill>
            <a:srgbClr val="E57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5" name="Rectangle 4"/>
          <p:cNvSpPr/>
          <p:nvPr/>
        </p:nvSpPr>
        <p:spPr>
          <a:xfrm>
            <a:off x="4513729" y="4329518"/>
            <a:ext cx="17526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顧客の要望</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9" name="Rectangle 8"/>
          <p:cNvSpPr/>
          <p:nvPr/>
        </p:nvSpPr>
        <p:spPr>
          <a:xfrm>
            <a:off x="7014881" y="4490738"/>
            <a:ext cx="78441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定義</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1" name="Rectangle 10"/>
          <p:cNvSpPr/>
          <p:nvPr/>
        </p:nvSpPr>
        <p:spPr>
          <a:xfrm>
            <a:off x="8053665" y="4490738"/>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制作</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2" name="Rectangle 11"/>
          <p:cNvSpPr/>
          <p:nvPr/>
        </p:nvSpPr>
        <p:spPr>
          <a:xfrm>
            <a:off x="8900830" y="4034608"/>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提供</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3" name="Rectangle 12"/>
          <p:cNvSpPr/>
          <p:nvPr/>
        </p:nvSpPr>
        <p:spPr>
          <a:xfrm>
            <a:off x="8900830" y="5016243"/>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反応</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4" name="Rectangle 13"/>
          <p:cNvSpPr/>
          <p:nvPr/>
        </p:nvSpPr>
        <p:spPr>
          <a:xfrm>
            <a:off x="7311836" y="5377808"/>
            <a:ext cx="17526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マネジメント・メッシュ</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5" name="Rectangle 14"/>
          <p:cNvSpPr/>
          <p:nvPr/>
        </p:nvSpPr>
        <p:spPr>
          <a:xfrm>
            <a:off x="10283636" y="4324545"/>
            <a:ext cx="1752600"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顧客</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r>
              <a:rPr kumimoji="1" lang="ja-JP" alt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検証、評価、改善</a:t>
            </a:r>
            <a:r>
              <a:rPr kumimoji="1" 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p>
        </p:txBody>
      </p:sp>
      <p:sp>
        <p:nvSpPr>
          <p:cNvPr id="16" name="Rectangle 15"/>
          <p:cNvSpPr/>
          <p:nvPr/>
        </p:nvSpPr>
        <p:spPr>
          <a:xfrm>
            <a:off x="6698297" y="2442099"/>
            <a:ext cx="26967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サービス・マネジメントの原則</a:t>
            </a:r>
            <a:r>
              <a:rPr kumimoji="1" lang="en-US" altLang="ja-JP"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	</a:t>
            </a:r>
            <a:endParaRPr kumimoji="1" 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endParaRPr>
          </a:p>
        </p:txBody>
      </p:sp>
      <p:sp>
        <p:nvSpPr>
          <p:cNvPr id="17" name="Rectangle 16"/>
          <p:cNvSpPr/>
          <p:nvPr/>
        </p:nvSpPr>
        <p:spPr>
          <a:xfrm>
            <a:off x="6795245" y="507143"/>
            <a:ext cx="12584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ガバナンス（企業統治）</a:t>
            </a:r>
            <a:endParaRPr kumimoji="1" 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endParaRPr>
          </a:p>
        </p:txBody>
      </p:sp>
      <p:sp>
        <p:nvSpPr>
          <p:cNvPr id="18" name="Rectangle 17"/>
          <p:cNvSpPr/>
          <p:nvPr/>
        </p:nvSpPr>
        <p:spPr>
          <a:xfrm>
            <a:off x="545944" y="1299117"/>
            <a:ext cx="992923" cy="18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 name="テキスト ボックス 1">
            <a:extLst>
              <a:ext uri="{FF2B5EF4-FFF2-40B4-BE49-F238E27FC236}">
                <a16:creationId xmlns:a16="http://schemas.microsoft.com/office/drawing/2014/main" id="{082BB77C-D545-4164-AE70-A78869D5C12E}"/>
              </a:ext>
            </a:extLst>
          </p:cNvPr>
          <p:cNvSpPr txBox="1"/>
          <p:nvPr/>
        </p:nvSpPr>
        <p:spPr>
          <a:xfrm>
            <a:off x="354251" y="1655312"/>
            <a:ext cx="572124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概念：リーンの概念が全てのプロセスに渡って適用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定義：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の追加</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制作：アジャイル</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制作、提供、反応のサイクルを回すのは、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DevOps2.1</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は、この基本プロセスである　定義、制作、提供、反応の循環型（</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PDCA</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サイクル）の仕組みの　フレームワークであり、全てのプロセスに</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TOYOTA-way</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（リーン）の概念が適用されている</a:t>
            </a:r>
          </a:p>
        </p:txBody>
      </p:sp>
      <p:sp>
        <p:nvSpPr>
          <p:cNvPr id="3" name="テキスト ボックス 2">
            <a:extLst>
              <a:ext uri="{FF2B5EF4-FFF2-40B4-BE49-F238E27FC236}">
                <a16:creationId xmlns:a16="http://schemas.microsoft.com/office/drawing/2014/main" id="{57776C8C-D4C7-47A8-8D9A-BDBDAC749C90}"/>
              </a:ext>
            </a:extLst>
          </p:cNvPr>
          <p:cNvSpPr txBox="1"/>
          <p:nvPr/>
        </p:nvSpPr>
        <p:spPr>
          <a:xfrm>
            <a:off x="354251" y="4954688"/>
            <a:ext cx="5741749"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マネジメント・メッシュ（新しい概念）</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環境、リソース、管理手法、新しいテクノノロジーの４要素を効果的、効率的に組み合わせて基本プロセスを実行するためのマトリックスな管理</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CEE39309-6165-4BC7-9FAC-996CCC490EDF}"/>
              </a:ext>
            </a:extLst>
          </p:cNvPr>
          <p:cNvSpPr txBox="1"/>
          <p:nvPr/>
        </p:nvSpPr>
        <p:spPr>
          <a:xfrm>
            <a:off x="983007" y="6190262"/>
            <a:ext cx="534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10" name="テキスト ボックス 9">
            <a:extLst>
              <a:ext uri="{FF2B5EF4-FFF2-40B4-BE49-F238E27FC236}">
                <a16:creationId xmlns:a16="http://schemas.microsoft.com/office/drawing/2014/main" id="{137B026B-75EB-4A96-B071-53F647B192C9}"/>
              </a:ext>
            </a:extLst>
          </p:cNvPr>
          <p:cNvSpPr txBox="1"/>
          <p:nvPr/>
        </p:nvSpPr>
        <p:spPr>
          <a:xfrm>
            <a:off x="1538867" y="6190262"/>
            <a:ext cx="6109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時間軸　（サイクルの同期を取る）</a:t>
            </a:r>
          </a:p>
        </p:txBody>
      </p:sp>
      <p:sp>
        <p:nvSpPr>
          <p:cNvPr id="19" name="テキスト ボックス 18">
            <a:extLst>
              <a:ext uri="{FF2B5EF4-FFF2-40B4-BE49-F238E27FC236}">
                <a16:creationId xmlns:a16="http://schemas.microsoft.com/office/drawing/2014/main" id="{D124C69E-1D1B-419D-8888-4C6FDE269FFD}"/>
              </a:ext>
            </a:extLst>
          </p:cNvPr>
          <p:cNvSpPr txBox="1"/>
          <p:nvPr/>
        </p:nvSpPr>
        <p:spPr>
          <a:xfrm>
            <a:off x="8547845" y="2730496"/>
            <a:ext cx="2795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サービス・カルチャー</a:t>
            </a:r>
          </a:p>
        </p:txBody>
      </p:sp>
      <p:pic>
        <p:nvPicPr>
          <p:cNvPr id="20" name="Picture 2">
            <a:extLst>
              <a:ext uri="{FF2B5EF4-FFF2-40B4-BE49-F238E27FC236}">
                <a16:creationId xmlns:a16="http://schemas.microsoft.com/office/drawing/2014/main" id="{D0AB236F-4CEF-4B7E-9F5B-1717F701F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857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33333E-6 7.40741E-7 L 0.072 7.40741E-7 " pathEditMode="relative" rAng="0" ptsTypes="AA">
                                      <p:cBhvr>
                                        <p:cTn id="6" dur="1000" fill="hold"/>
                                        <p:tgtEl>
                                          <p:spTgt spid="18"/>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22DD98-062C-43A2-9F3B-51C027C5D26E}"/>
              </a:ext>
            </a:extLst>
          </p:cNvPr>
          <p:cNvSpPr>
            <a:spLocks noGrp="1"/>
          </p:cNvSpPr>
          <p:nvPr>
            <p:ph type="title"/>
          </p:nvPr>
        </p:nvSpPr>
        <p:spPr>
          <a:xfrm>
            <a:off x="838200" y="365126"/>
            <a:ext cx="10515600" cy="704258"/>
          </a:xfrm>
        </p:spPr>
        <p:txBody>
          <a:bodyPr>
            <a:normAutofit/>
          </a:bodyPr>
          <a:lstStyle/>
          <a:p>
            <a:r>
              <a:rPr kumimoji="1" lang="en-US" altLang="ja-JP" sz="3200" dirty="0" err="1"/>
              <a:t>VeriSM</a:t>
            </a:r>
            <a:r>
              <a:rPr kumimoji="1" lang="ja-JP" altLang="en-US" sz="3200" dirty="0"/>
              <a:t>™の構成要素　－１</a:t>
            </a:r>
          </a:p>
        </p:txBody>
      </p:sp>
      <p:sp>
        <p:nvSpPr>
          <p:cNvPr id="3" name="テキスト ボックス 2">
            <a:extLst>
              <a:ext uri="{FF2B5EF4-FFF2-40B4-BE49-F238E27FC236}">
                <a16:creationId xmlns:a16="http://schemas.microsoft.com/office/drawing/2014/main" id="{B981B4B8-8628-4A5D-A790-38CBE9BFFB60}"/>
              </a:ext>
            </a:extLst>
          </p:cNvPr>
          <p:cNvSpPr txBox="1"/>
          <p:nvPr/>
        </p:nvSpPr>
        <p:spPr>
          <a:xfrm>
            <a:off x="1162373" y="1208000"/>
            <a:ext cx="9113003"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ガバナンス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基本は、透明性</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(Transparency)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説明責任</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機敏に反応</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(Responsiveness)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効果的、効率的</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(Effectiveness and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公平、非排他的</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(Equitable and inclusive)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誰でも参加</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(Participatory)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持続可能</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サービスマネジメントの原則</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サービスとは、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消費者（お客様）の明らかになった要望を満たす</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ITSM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が開発し成熟させてきたサービスマネジメントの概念や手法の活用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BSM(Business 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ESM(Enterprise 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全ての製品（プロダクト）とサービスに適用される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四角形: 角を丸くする 3">
            <a:extLst>
              <a:ext uri="{FF2B5EF4-FFF2-40B4-BE49-F238E27FC236}">
                <a16:creationId xmlns:a16="http://schemas.microsoft.com/office/drawing/2014/main" id="{53FAB3DF-FAC6-4194-8E01-D5A62F950799}"/>
              </a:ext>
            </a:extLst>
          </p:cNvPr>
          <p:cNvSpPr/>
          <p:nvPr/>
        </p:nvSpPr>
        <p:spPr>
          <a:xfrm>
            <a:off x="7283434" y="1856677"/>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ビジョン</a:t>
            </a:r>
          </a:p>
        </p:txBody>
      </p:sp>
      <p:sp>
        <p:nvSpPr>
          <p:cNvPr id="5" name="四角形: 角を丸くする 4">
            <a:extLst>
              <a:ext uri="{FF2B5EF4-FFF2-40B4-BE49-F238E27FC236}">
                <a16:creationId xmlns:a16="http://schemas.microsoft.com/office/drawing/2014/main" id="{439E410E-C586-485C-B3EA-BF3189F45B48}"/>
              </a:ext>
            </a:extLst>
          </p:cNvPr>
          <p:cNvSpPr/>
          <p:nvPr/>
        </p:nvSpPr>
        <p:spPr>
          <a:xfrm>
            <a:off x="8335612" y="1863092"/>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戦略</a:t>
            </a:r>
          </a:p>
        </p:txBody>
      </p:sp>
      <p:sp>
        <p:nvSpPr>
          <p:cNvPr id="6" name="四角形: 角を丸くする 5">
            <a:extLst>
              <a:ext uri="{FF2B5EF4-FFF2-40B4-BE49-F238E27FC236}">
                <a16:creationId xmlns:a16="http://schemas.microsoft.com/office/drawing/2014/main" id="{BC029851-5BB2-4ADF-A42A-01F323388892}"/>
              </a:ext>
            </a:extLst>
          </p:cNvPr>
          <p:cNvSpPr/>
          <p:nvPr/>
        </p:nvSpPr>
        <p:spPr>
          <a:xfrm>
            <a:off x="10439968" y="1856677"/>
            <a:ext cx="1395484"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コンプライアンス</a:t>
            </a:r>
          </a:p>
        </p:txBody>
      </p:sp>
      <p:sp>
        <p:nvSpPr>
          <p:cNvPr id="7" name="四角形: 角を丸くする 6">
            <a:extLst>
              <a:ext uri="{FF2B5EF4-FFF2-40B4-BE49-F238E27FC236}">
                <a16:creationId xmlns:a16="http://schemas.microsoft.com/office/drawing/2014/main" id="{240A37D8-657F-4C75-B910-5472FC85D5A8}"/>
              </a:ext>
            </a:extLst>
          </p:cNvPr>
          <p:cNvSpPr/>
          <p:nvPr/>
        </p:nvSpPr>
        <p:spPr>
          <a:xfrm>
            <a:off x="9200742" y="4858602"/>
            <a:ext cx="1505801"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方針展開</a:t>
            </a:r>
          </a:p>
        </p:txBody>
      </p:sp>
      <p:sp>
        <p:nvSpPr>
          <p:cNvPr id="8" name="四角形: 角を丸くする 7">
            <a:extLst>
              <a:ext uri="{FF2B5EF4-FFF2-40B4-BE49-F238E27FC236}">
                <a16:creationId xmlns:a16="http://schemas.microsoft.com/office/drawing/2014/main" id="{CEA65DFF-B597-4503-8BCF-C4B8A0CBE3C9}"/>
              </a:ext>
            </a:extLst>
          </p:cNvPr>
          <p:cNvSpPr/>
          <p:nvPr/>
        </p:nvSpPr>
        <p:spPr>
          <a:xfrm>
            <a:off x="9075191" y="2635000"/>
            <a:ext cx="1719618"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5" idx="2"/>
            <a:endCxn id="8" idx="0"/>
          </p:cNvCxnSpPr>
          <p:nvPr/>
        </p:nvCxnSpPr>
        <p:spPr>
          <a:xfrm>
            <a:off x="8840580" y="2288138"/>
            <a:ext cx="1094420" cy="3468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1793A1FC-8D7F-4775-84ED-1368C148300E}"/>
              </a:ext>
            </a:extLst>
          </p:cNvPr>
          <p:cNvCxnSpPr>
            <a:cxnSpLocks/>
            <a:stCxn id="4" idx="2"/>
            <a:endCxn id="8" idx="0"/>
          </p:cNvCxnSpPr>
          <p:nvPr/>
        </p:nvCxnSpPr>
        <p:spPr>
          <a:xfrm>
            <a:off x="7788402" y="2281723"/>
            <a:ext cx="2146598"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374334D0-5147-4766-A247-92A7DEEE5564}"/>
              </a:ext>
            </a:extLst>
          </p:cNvPr>
          <p:cNvCxnSpPr>
            <a:stCxn id="6" idx="2"/>
            <a:endCxn id="6" idx="2"/>
          </p:cNvCxnSpPr>
          <p:nvPr/>
        </p:nvCxnSpPr>
        <p:spPr>
          <a:xfrm>
            <a:off x="11137710" y="228172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F7BD8E7-E907-4D26-BB9F-3C042FF70E41}"/>
              </a:ext>
            </a:extLst>
          </p:cNvPr>
          <p:cNvCxnSpPr>
            <a:cxnSpLocks/>
            <a:stCxn id="6" idx="2"/>
            <a:endCxn id="8" idx="0"/>
          </p:cNvCxnSpPr>
          <p:nvPr/>
        </p:nvCxnSpPr>
        <p:spPr>
          <a:xfrm flipH="1">
            <a:off x="9935000" y="2281723"/>
            <a:ext cx="1202710"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7F207F88-3B4E-48CF-A5E7-B3B144B3C40A}"/>
              </a:ext>
            </a:extLst>
          </p:cNvPr>
          <p:cNvCxnSpPr>
            <a:cxnSpLocks/>
            <a:stCxn id="8" idx="2"/>
            <a:endCxn id="7" idx="0"/>
          </p:cNvCxnSpPr>
          <p:nvPr/>
        </p:nvCxnSpPr>
        <p:spPr>
          <a:xfrm>
            <a:off x="9935000" y="3060046"/>
            <a:ext cx="18643" cy="1798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95B21EF3-48C8-4034-8DD7-3B167EF5394D}"/>
              </a:ext>
            </a:extLst>
          </p:cNvPr>
          <p:cNvSpPr/>
          <p:nvPr/>
        </p:nvSpPr>
        <p:spPr>
          <a:xfrm>
            <a:off x="9387790" y="1856677"/>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企業文化</a:t>
            </a:r>
          </a:p>
        </p:txBody>
      </p:sp>
      <p:cxnSp>
        <p:nvCxnSpPr>
          <p:cNvPr id="35" name="直線矢印コネクタ 34">
            <a:extLst>
              <a:ext uri="{FF2B5EF4-FFF2-40B4-BE49-F238E27FC236}">
                <a16:creationId xmlns:a16="http://schemas.microsoft.com/office/drawing/2014/main" id="{BF056D6A-EF14-46F1-9632-5D6D9BF82B2C}"/>
              </a:ext>
            </a:extLst>
          </p:cNvPr>
          <p:cNvCxnSpPr>
            <a:cxnSpLocks/>
            <a:stCxn id="33" idx="2"/>
            <a:endCxn id="8" idx="0"/>
          </p:cNvCxnSpPr>
          <p:nvPr/>
        </p:nvCxnSpPr>
        <p:spPr>
          <a:xfrm>
            <a:off x="9892758" y="2281723"/>
            <a:ext cx="42242"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4B5D5893-5C59-4222-A593-78ED809A1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242384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80E9EA-D9DC-470A-8221-D3C4BBAE92EE}"/>
              </a:ext>
            </a:extLst>
          </p:cNvPr>
          <p:cNvSpPr>
            <a:spLocks noGrp="1"/>
          </p:cNvSpPr>
          <p:nvPr>
            <p:ph type="title"/>
          </p:nvPr>
        </p:nvSpPr>
        <p:spPr>
          <a:xfrm>
            <a:off x="838200" y="365125"/>
            <a:ext cx="10515600" cy="673261"/>
          </a:xfrm>
        </p:spPr>
        <p:txBody>
          <a:bodyPr>
            <a:normAutofit/>
          </a:bodyPr>
          <a:lstStyle/>
          <a:p>
            <a:r>
              <a:rPr lang="en-US" altLang="ja-JP" sz="3200" dirty="0" err="1"/>
              <a:t>VeriSM</a:t>
            </a:r>
            <a:r>
              <a:rPr lang="ja-JP" altLang="en-US" sz="3200" dirty="0"/>
              <a:t>™の構成要素　－２</a:t>
            </a:r>
            <a:endParaRPr kumimoji="1" lang="ja-JP" altLang="en-US" sz="3200" dirty="0"/>
          </a:p>
        </p:txBody>
      </p:sp>
      <p:sp>
        <p:nvSpPr>
          <p:cNvPr id="3" name="正方形/長方形 2">
            <a:extLst>
              <a:ext uri="{FF2B5EF4-FFF2-40B4-BE49-F238E27FC236}">
                <a16:creationId xmlns:a16="http://schemas.microsoft.com/office/drawing/2014/main" id="{AF36AE49-6CB3-479D-B178-85ADE222502C}"/>
              </a:ext>
            </a:extLst>
          </p:cNvPr>
          <p:cNvSpPr/>
          <p:nvPr/>
        </p:nvSpPr>
        <p:spPr>
          <a:xfrm>
            <a:off x="838200" y="1253920"/>
            <a:ext cx="1020493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™の特長的な概念</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目的：チームがリソースや管理手法、ビジネス環境、最新の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技術を駆使して製品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（プロダクト）やサービスに柔軟性を維持する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™は、柔軟性を維持するための、多くのフレームワーク、標準、手法、管理原則、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思想（考え方）の活用と管理の方法論を提供</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07EE57B1-E617-402C-A8A8-D73D56DC78A7}"/>
              </a:ext>
            </a:extLst>
          </p:cNvPr>
          <p:cNvSpPr txBox="1"/>
          <p:nvPr/>
        </p:nvSpPr>
        <p:spPr>
          <a:xfrm>
            <a:off x="1366465" y="4190924"/>
            <a:ext cx="367309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マネジメント・メッシュには、</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リソース</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ビジネス環境</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各種管理手法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革新的なテクノロジー</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が含まれる。</a:t>
            </a:r>
          </a:p>
        </p:txBody>
      </p:sp>
      <p:grpSp>
        <p:nvGrpSpPr>
          <p:cNvPr id="20" name="グループ化 19">
            <a:extLst>
              <a:ext uri="{FF2B5EF4-FFF2-40B4-BE49-F238E27FC236}">
                <a16:creationId xmlns:a16="http://schemas.microsoft.com/office/drawing/2014/main" id="{4E973FD0-D650-4F0B-81AE-D0E5B8393315}"/>
              </a:ext>
            </a:extLst>
          </p:cNvPr>
          <p:cNvGrpSpPr/>
          <p:nvPr/>
        </p:nvGrpSpPr>
        <p:grpSpPr>
          <a:xfrm>
            <a:off x="6754679" y="3429000"/>
            <a:ext cx="2854271" cy="2610172"/>
            <a:chOff x="6336224" y="3385842"/>
            <a:chExt cx="4233620" cy="3377876"/>
          </a:xfrm>
        </p:grpSpPr>
        <p:sp>
          <p:nvSpPr>
            <p:cNvPr id="5" name="正方形/長方形 4">
              <a:extLst>
                <a:ext uri="{FF2B5EF4-FFF2-40B4-BE49-F238E27FC236}">
                  <a16:creationId xmlns:a16="http://schemas.microsoft.com/office/drawing/2014/main" id="{0714BA5D-431F-4F98-B9B4-ACB96D08AC21}"/>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1EE4DA14-4CE8-4B1A-B282-86A859C3965E}"/>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8289D46E-266C-4AD7-9FD7-B159D9C22AB8}"/>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788ADC66-A5FC-4161-98FD-D06CD99E93DC}"/>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0A2D51A9-380C-45E2-A4EE-27610A6FDC1A}"/>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3534865-28F1-4E0E-BA2B-EEEAB13F4FD7}"/>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A6E7E2BA-1023-4D32-AC6D-9AD5FD7EE2DC}"/>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A440032A-C1D0-4EB9-89CC-C6B109B5EE57}"/>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D956EAE-3D2F-496E-83B6-2B3A05FD4137}"/>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B4C0A603-534B-4813-8148-D4CBC3121FDB}"/>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B870688-C561-4CCC-B8DA-398D1ADF9DBB}"/>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FFD8CD2D-D893-490C-AAE9-CE5655652933}"/>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A706CE0-01A2-4557-9F2E-BA2F80A4F406}"/>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C439FAE8-051D-4271-A1F6-0E598C8AFA49}"/>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64C966B8-B14A-4360-8797-844C09E1E1D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22" name="Picture 2">
            <a:extLst>
              <a:ext uri="{FF2B5EF4-FFF2-40B4-BE49-F238E27FC236}">
                <a16:creationId xmlns:a16="http://schemas.microsoft.com/office/drawing/2014/main" id="{02B63AB3-1D31-49FE-AFD8-2747FCD2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223343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B6271C-1FA8-4D82-910C-F3F8EAA6D83F}"/>
              </a:ext>
            </a:extLst>
          </p:cNvPr>
          <p:cNvSpPr>
            <a:spLocks noGrp="1"/>
          </p:cNvSpPr>
          <p:nvPr>
            <p:ph type="title"/>
          </p:nvPr>
        </p:nvSpPr>
        <p:spPr>
          <a:xfrm>
            <a:off x="838200" y="365125"/>
            <a:ext cx="10515600" cy="673261"/>
          </a:xfrm>
        </p:spPr>
        <p:txBody>
          <a:bodyPr>
            <a:normAutofit/>
          </a:bodyPr>
          <a:lstStyle/>
          <a:p>
            <a:r>
              <a:rPr kumimoji="1" lang="ja-JP" altLang="en-US" sz="3200" dirty="0"/>
              <a:t>マネジメント・メッシュ（例）</a:t>
            </a:r>
          </a:p>
        </p:txBody>
      </p:sp>
      <p:grpSp>
        <p:nvGrpSpPr>
          <p:cNvPr id="3" name="グループ化 2">
            <a:extLst>
              <a:ext uri="{FF2B5EF4-FFF2-40B4-BE49-F238E27FC236}">
                <a16:creationId xmlns:a16="http://schemas.microsoft.com/office/drawing/2014/main" id="{0034F095-5035-42F2-8C93-60730913A7C0}"/>
              </a:ext>
            </a:extLst>
          </p:cNvPr>
          <p:cNvGrpSpPr/>
          <p:nvPr/>
        </p:nvGrpSpPr>
        <p:grpSpPr>
          <a:xfrm>
            <a:off x="3564610" y="1518834"/>
            <a:ext cx="4587499" cy="4303362"/>
            <a:chOff x="6336224" y="3385842"/>
            <a:chExt cx="4233620" cy="3377876"/>
          </a:xfrm>
        </p:grpSpPr>
        <p:sp>
          <p:nvSpPr>
            <p:cNvPr id="14" name="正方形/長方形 13">
              <a:extLst>
                <a:ext uri="{FF2B5EF4-FFF2-40B4-BE49-F238E27FC236}">
                  <a16:creationId xmlns:a16="http://schemas.microsoft.com/office/drawing/2014/main" id="{FAAC3EE3-085B-423A-8E70-30FE0C4EBFDF}"/>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314CEE82-1564-46F8-9C35-FF2B4538DA0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52A78DB8-10AD-4FFB-8FBC-DC3A21D1C4A3}"/>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195CF13-271C-4E3A-BB12-F50EB9E22F3B}"/>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47331B39-606A-40D9-AFAB-4B0CB2B7E8F8}"/>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BED6C51-5474-4408-92E4-1119CC47686E}"/>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3CA31FA2-9514-485B-B1DE-08BCD71E7095}"/>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A7B8E791-A3E8-4BF8-9C8C-3DFD70A64AD0}"/>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FE76851-0AFF-43AB-A65B-917269DEC001}"/>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70B51E0-9EDB-493F-AE47-14ECB56BEFB2}"/>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BFD44458-4D2B-4D7A-98A9-B3D593DB8D41}"/>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CD4DC511-BB0A-4ED4-9478-40FA790C5142}"/>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870E8C3-1888-4A8B-9E34-670ACB577A23}"/>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C36DCF99-58F6-4A2E-8DAE-D786A7A5FBAE}"/>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21BB1728-F40F-42FA-B979-215EB8FAC9E5}"/>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テキスト ボックス 18">
            <a:extLst>
              <a:ext uri="{FF2B5EF4-FFF2-40B4-BE49-F238E27FC236}">
                <a16:creationId xmlns:a16="http://schemas.microsoft.com/office/drawing/2014/main" id="{1F9DC4DD-50AB-4019-854F-53A0E31F1EAA}"/>
              </a:ext>
            </a:extLst>
          </p:cNvPr>
          <p:cNvSpPr txBox="1"/>
          <p:nvPr/>
        </p:nvSpPr>
        <p:spPr>
          <a:xfrm>
            <a:off x="4400586" y="5875332"/>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09EE73D8-B2B1-434F-8ED6-39C50F231B3E}"/>
              </a:ext>
            </a:extLst>
          </p:cNvPr>
          <p:cNvSpPr txBox="1"/>
          <p:nvPr/>
        </p:nvSpPr>
        <p:spPr>
          <a:xfrm>
            <a:off x="6666232" y="5847913"/>
            <a:ext cx="1834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ISO/IEC20000</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B054561D-5E1C-4086-991D-0887E6DFC89B}"/>
              </a:ext>
            </a:extLst>
          </p:cNvPr>
          <p:cNvSpPr txBox="1"/>
          <p:nvPr/>
        </p:nvSpPr>
        <p:spPr>
          <a:xfrm>
            <a:off x="5434344" y="5874269"/>
            <a:ext cx="10476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CMMI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IT4IT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B3033DB7-EB98-4D3A-B55D-72E333D750FF}"/>
              </a:ext>
            </a:extLst>
          </p:cNvPr>
          <p:cNvSpPr txBox="1"/>
          <p:nvPr/>
        </p:nvSpPr>
        <p:spPr>
          <a:xfrm>
            <a:off x="8177543" y="1813811"/>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コンテナー</a:t>
            </a:r>
          </a:p>
        </p:txBody>
      </p:sp>
      <p:sp>
        <p:nvSpPr>
          <p:cNvPr id="23" name="テキスト ボックス 22">
            <a:extLst>
              <a:ext uri="{FF2B5EF4-FFF2-40B4-BE49-F238E27FC236}">
                <a16:creationId xmlns:a16="http://schemas.microsoft.com/office/drawing/2014/main" id="{70DA0F3D-1E76-4CF1-852A-550C533F18BE}"/>
              </a:ext>
            </a:extLst>
          </p:cNvPr>
          <p:cNvSpPr txBox="1"/>
          <p:nvPr/>
        </p:nvSpPr>
        <p:spPr>
          <a:xfrm>
            <a:off x="8177543" y="2715583"/>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IoT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B5D9862C-8CCF-4397-8CB7-B3B912293438}"/>
              </a:ext>
            </a:extLst>
          </p:cNvPr>
          <p:cNvSpPr txBox="1"/>
          <p:nvPr/>
        </p:nvSpPr>
        <p:spPr>
          <a:xfrm>
            <a:off x="8177542" y="3778253"/>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AI</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0895D26F-9B51-44A0-A462-C31B8231A845}"/>
              </a:ext>
            </a:extLst>
          </p:cNvPr>
          <p:cNvSpPr txBox="1"/>
          <p:nvPr/>
        </p:nvSpPr>
        <p:spPr>
          <a:xfrm>
            <a:off x="8177541" y="4687508"/>
            <a:ext cx="20815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ブロックチェーン</a:t>
            </a:r>
          </a:p>
        </p:txBody>
      </p:sp>
      <p:sp>
        <p:nvSpPr>
          <p:cNvPr id="26" name="テキスト ボックス 25">
            <a:extLst>
              <a:ext uri="{FF2B5EF4-FFF2-40B4-BE49-F238E27FC236}">
                <a16:creationId xmlns:a16="http://schemas.microsoft.com/office/drawing/2014/main" id="{EAB3092E-F1D3-4A3A-9239-385D9A07AF60}"/>
              </a:ext>
            </a:extLst>
          </p:cNvPr>
          <p:cNvSpPr txBox="1"/>
          <p:nvPr/>
        </p:nvSpPr>
        <p:spPr>
          <a:xfrm>
            <a:off x="2083880" y="2246216"/>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企業文化</a:t>
            </a:r>
          </a:p>
        </p:txBody>
      </p:sp>
      <p:sp>
        <p:nvSpPr>
          <p:cNvPr id="27" name="テキスト ボックス 26">
            <a:extLst>
              <a:ext uri="{FF2B5EF4-FFF2-40B4-BE49-F238E27FC236}">
                <a16:creationId xmlns:a16="http://schemas.microsoft.com/office/drawing/2014/main" id="{97AEFA5A-5954-4706-AF31-EFED363960BD}"/>
              </a:ext>
            </a:extLst>
          </p:cNvPr>
          <p:cNvSpPr txBox="1"/>
          <p:nvPr/>
        </p:nvSpPr>
        <p:spPr>
          <a:xfrm>
            <a:off x="1828800" y="3208225"/>
            <a:ext cx="15922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競合状況</a:t>
            </a:r>
          </a:p>
        </p:txBody>
      </p:sp>
      <p:sp>
        <p:nvSpPr>
          <p:cNvPr id="28" name="テキスト ボックス 27">
            <a:extLst>
              <a:ext uri="{FF2B5EF4-FFF2-40B4-BE49-F238E27FC236}">
                <a16:creationId xmlns:a16="http://schemas.microsoft.com/office/drawing/2014/main" id="{604BC495-8C7F-4C70-A8E2-B27B85635ED5}"/>
              </a:ext>
            </a:extLst>
          </p:cNvPr>
          <p:cNvSpPr txBox="1"/>
          <p:nvPr/>
        </p:nvSpPr>
        <p:spPr>
          <a:xfrm>
            <a:off x="2037270" y="4218443"/>
            <a:ext cx="1383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法規制</a:t>
            </a:r>
          </a:p>
        </p:txBody>
      </p:sp>
      <p:sp>
        <p:nvSpPr>
          <p:cNvPr id="29" name="テキスト ボックス 28">
            <a:extLst>
              <a:ext uri="{FF2B5EF4-FFF2-40B4-BE49-F238E27FC236}">
                <a16:creationId xmlns:a16="http://schemas.microsoft.com/office/drawing/2014/main" id="{FDF08256-C65D-49E7-8867-CA460EAB0B17}"/>
              </a:ext>
            </a:extLst>
          </p:cNvPr>
          <p:cNvSpPr txBox="1"/>
          <p:nvPr/>
        </p:nvSpPr>
        <p:spPr>
          <a:xfrm>
            <a:off x="1586644" y="5156574"/>
            <a:ext cx="1834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ビジネスモデル</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534F7D48-5C59-44B1-9816-ACFEAF25348A}"/>
              </a:ext>
            </a:extLst>
          </p:cNvPr>
          <p:cNvSpPr txBox="1"/>
          <p:nvPr/>
        </p:nvSpPr>
        <p:spPr>
          <a:xfrm>
            <a:off x="3564611" y="1099634"/>
            <a:ext cx="13585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人（人工）</a:t>
            </a:r>
          </a:p>
        </p:txBody>
      </p:sp>
      <p:sp>
        <p:nvSpPr>
          <p:cNvPr id="31" name="テキスト ボックス 30">
            <a:extLst>
              <a:ext uri="{FF2B5EF4-FFF2-40B4-BE49-F238E27FC236}">
                <a16:creationId xmlns:a16="http://schemas.microsoft.com/office/drawing/2014/main" id="{CC8C212C-0657-46BC-AEC8-8233E15CA77E}"/>
              </a:ext>
            </a:extLst>
          </p:cNvPr>
          <p:cNvSpPr txBox="1"/>
          <p:nvPr/>
        </p:nvSpPr>
        <p:spPr>
          <a:xfrm>
            <a:off x="4924431" y="1083184"/>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予算</a:t>
            </a:r>
          </a:p>
        </p:txBody>
      </p:sp>
      <p:sp>
        <p:nvSpPr>
          <p:cNvPr id="32" name="テキスト ボックス 31">
            <a:extLst>
              <a:ext uri="{FF2B5EF4-FFF2-40B4-BE49-F238E27FC236}">
                <a16:creationId xmlns:a16="http://schemas.microsoft.com/office/drawing/2014/main" id="{AE7C15B0-9F7E-435A-AEB8-AED70CD2A376}"/>
              </a:ext>
            </a:extLst>
          </p:cNvPr>
          <p:cNvSpPr txBox="1"/>
          <p:nvPr/>
        </p:nvSpPr>
        <p:spPr>
          <a:xfrm>
            <a:off x="6027694" y="1097937"/>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期間</a:t>
            </a:r>
          </a:p>
        </p:txBody>
      </p:sp>
      <p:sp>
        <p:nvSpPr>
          <p:cNvPr id="33" name="テキスト ボックス 32">
            <a:extLst>
              <a:ext uri="{FF2B5EF4-FFF2-40B4-BE49-F238E27FC236}">
                <a16:creationId xmlns:a16="http://schemas.microsoft.com/office/drawing/2014/main" id="{1432C748-AFB9-407C-AC2D-B2E939A8E042}"/>
              </a:ext>
            </a:extLst>
          </p:cNvPr>
          <p:cNvSpPr txBox="1"/>
          <p:nvPr/>
        </p:nvSpPr>
        <p:spPr>
          <a:xfrm>
            <a:off x="6991655" y="1083183"/>
            <a:ext cx="15089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知識・経験</a:t>
            </a:r>
          </a:p>
        </p:txBody>
      </p:sp>
      <p:sp>
        <p:nvSpPr>
          <p:cNvPr id="34" name="テキスト ボックス 33">
            <a:extLst>
              <a:ext uri="{FF2B5EF4-FFF2-40B4-BE49-F238E27FC236}">
                <a16:creationId xmlns:a16="http://schemas.microsoft.com/office/drawing/2014/main" id="{6B815D02-6CF6-4D99-B8DF-AF6EE0D255D7}"/>
              </a:ext>
            </a:extLst>
          </p:cNvPr>
          <p:cNvSpPr txBox="1"/>
          <p:nvPr/>
        </p:nvSpPr>
        <p:spPr>
          <a:xfrm>
            <a:off x="8546140" y="6032579"/>
            <a:ext cx="20815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各種管理手法</a:t>
            </a:r>
          </a:p>
        </p:txBody>
      </p:sp>
      <p:sp>
        <p:nvSpPr>
          <p:cNvPr id="35" name="テキスト ボックス 34">
            <a:extLst>
              <a:ext uri="{FF2B5EF4-FFF2-40B4-BE49-F238E27FC236}">
                <a16:creationId xmlns:a16="http://schemas.microsoft.com/office/drawing/2014/main" id="{919D3192-0A08-4A11-B7CA-F311FEF73190}"/>
              </a:ext>
            </a:extLst>
          </p:cNvPr>
          <p:cNvSpPr txBox="1"/>
          <p:nvPr/>
        </p:nvSpPr>
        <p:spPr>
          <a:xfrm>
            <a:off x="9695481" y="3226483"/>
            <a:ext cx="18817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革新的な</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テクノロジー</a:t>
            </a:r>
          </a:p>
        </p:txBody>
      </p:sp>
      <p:sp>
        <p:nvSpPr>
          <p:cNvPr id="36" name="テキスト ボックス 35">
            <a:extLst>
              <a:ext uri="{FF2B5EF4-FFF2-40B4-BE49-F238E27FC236}">
                <a16:creationId xmlns:a16="http://schemas.microsoft.com/office/drawing/2014/main" id="{006628AA-A8C0-4DA8-8466-419C45F55091}"/>
              </a:ext>
            </a:extLst>
          </p:cNvPr>
          <p:cNvSpPr txBox="1"/>
          <p:nvPr/>
        </p:nvSpPr>
        <p:spPr>
          <a:xfrm>
            <a:off x="2343206" y="1097937"/>
            <a:ext cx="18067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リソース</a:t>
            </a:r>
          </a:p>
        </p:txBody>
      </p:sp>
      <p:sp>
        <p:nvSpPr>
          <p:cNvPr id="37" name="テキスト ボックス 36">
            <a:extLst>
              <a:ext uri="{FF2B5EF4-FFF2-40B4-BE49-F238E27FC236}">
                <a16:creationId xmlns:a16="http://schemas.microsoft.com/office/drawing/2014/main" id="{986E591C-4F82-444B-875F-6D79242A6476}"/>
              </a:ext>
            </a:extLst>
          </p:cNvPr>
          <p:cNvSpPr txBox="1"/>
          <p:nvPr/>
        </p:nvSpPr>
        <p:spPr>
          <a:xfrm>
            <a:off x="384622" y="3713334"/>
            <a:ext cx="1773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ビジネス環境</a:t>
            </a:r>
          </a:p>
        </p:txBody>
      </p:sp>
      <p:pic>
        <p:nvPicPr>
          <p:cNvPr id="39" name="Picture 2">
            <a:extLst>
              <a:ext uri="{FF2B5EF4-FFF2-40B4-BE49-F238E27FC236}">
                <a16:creationId xmlns:a16="http://schemas.microsoft.com/office/drawing/2014/main" id="{11EB79B6-CBD5-4321-9005-CCFE70924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930201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60B34F-AE99-4976-83D7-2B96E43F59E6}"/>
              </a:ext>
            </a:extLst>
          </p:cNvPr>
          <p:cNvSpPr>
            <a:spLocks noGrp="1"/>
          </p:cNvSpPr>
          <p:nvPr>
            <p:ph type="title"/>
          </p:nvPr>
        </p:nvSpPr>
        <p:spPr>
          <a:xfrm>
            <a:off x="838200" y="365126"/>
            <a:ext cx="10515600" cy="812746"/>
          </a:xfrm>
        </p:spPr>
        <p:txBody>
          <a:bodyPr>
            <a:normAutofit/>
          </a:bodyPr>
          <a:lstStyle/>
          <a:p>
            <a:r>
              <a:rPr lang="en-US" altLang="ja-JP" sz="3200" dirty="0" err="1"/>
              <a:t>VeriSM</a:t>
            </a:r>
            <a:r>
              <a:rPr lang="ja-JP" altLang="en-US" sz="3200" dirty="0"/>
              <a:t>™の構成要素　－３</a:t>
            </a:r>
            <a:endParaRPr kumimoji="1" lang="ja-JP" altLang="en-US" sz="3200" dirty="0"/>
          </a:p>
        </p:txBody>
      </p:sp>
      <p:sp>
        <p:nvSpPr>
          <p:cNvPr id="3" name="正方形/長方形 2">
            <a:extLst>
              <a:ext uri="{FF2B5EF4-FFF2-40B4-BE49-F238E27FC236}">
                <a16:creationId xmlns:a16="http://schemas.microsoft.com/office/drawing/2014/main" id="{71611E3A-FAE7-4607-8237-2AA1242CA451}"/>
              </a:ext>
            </a:extLst>
          </p:cNvPr>
          <p:cNvSpPr/>
          <p:nvPr/>
        </p:nvSpPr>
        <p:spPr>
          <a:xfrm>
            <a:off x="838200" y="1374951"/>
            <a:ext cx="105155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定義</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プロセスでの活動やプロダクトやサービスの設計関連する結果（成果物）を明確に定義する</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このステージでは、ガバナンスやサービス・マネジメントの原則が考慮されているかの確認</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も行われる</a:t>
            </a:r>
            <a:endParaRPr kumimoji="1" lang="en-US" altLang="zh-TW"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5" name="テキスト ボックス 4">
            <a:extLst>
              <a:ext uri="{FF2B5EF4-FFF2-40B4-BE49-F238E27FC236}">
                <a16:creationId xmlns:a16="http://schemas.microsoft.com/office/drawing/2014/main" id="{7FFB6713-912E-431B-B828-801A51AB6D77}"/>
              </a:ext>
            </a:extLst>
          </p:cNvPr>
          <p:cNvSpPr txBox="1"/>
          <p:nvPr/>
        </p:nvSpPr>
        <p:spPr>
          <a:xfrm>
            <a:off x="900752" y="2634018"/>
            <a:ext cx="1051559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消費者のニーズ</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ステアリングコミッティーによるビジネスケースの承認＆同意</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要求される成果物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要求の収集整理と技術的検討</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ソリューション</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構成要素のパフォーマンス仕様、調達方法、テスト仕様、計画立案</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サービスブループリント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サービス・ソリューションの設計、調達方針、制作条件、パフォーマンス</a:t>
            </a:r>
          </a:p>
        </p:txBody>
      </p:sp>
      <p:sp>
        <p:nvSpPr>
          <p:cNvPr id="6" name="テキスト ボックス 5">
            <a:extLst>
              <a:ext uri="{FF2B5EF4-FFF2-40B4-BE49-F238E27FC236}">
                <a16:creationId xmlns:a16="http://schemas.microsoft.com/office/drawing/2014/main" id="{51319AF8-1F42-4B44-9F10-BCD532A8B034}"/>
              </a:ext>
            </a:extLst>
          </p:cNvPr>
          <p:cNvSpPr txBox="1"/>
          <p:nvPr/>
        </p:nvSpPr>
        <p:spPr>
          <a:xfrm>
            <a:off x="975814" y="5042848"/>
            <a:ext cx="105633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このステージから以降</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反応</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迄のステージは事業が継続している間はサイクルが廻る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詳細は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DevOps2.0</a:t>
            </a:r>
            <a:r>
              <a:rPr kumimoji="1" lang="ja-JP" altLang="en-US"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での</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プロセスに従う</a:t>
            </a:r>
          </a:p>
        </p:txBody>
      </p:sp>
      <p:pic>
        <p:nvPicPr>
          <p:cNvPr id="7" name="Picture 2">
            <a:extLst>
              <a:ext uri="{FF2B5EF4-FFF2-40B4-BE49-F238E27FC236}">
                <a16:creationId xmlns:a16="http://schemas.microsoft.com/office/drawing/2014/main" id="{6C899E9F-99E6-4233-8BE6-D4F077D4B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25941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5FCF40-7580-4181-918F-F2C9E076A876}"/>
              </a:ext>
            </a:extLst>
          </p:cNvPr>
          <p:cNvSpPr>
            <a:spLocks noGrp="1"/>
          </p:cNvSpPr>
          <p:nvPr>
            <p:ph type="title"/>
          </p:nvPr>
        </p:nvSpPr>
        <p:spPr>
          <a:xfrm>
            <a:off x="838200" y="365125"/>
            <a:ext cx="10515600" cy="685753"/>
          </a:xfrm>
        </p:spPr>
        <p:txBody>
          <a:bodyPr>
            <a:normAutofit/>
          </a:bodyPr>
          <a:lstStyle/>
          <a:p>
            <a:r>
              <a:rPr lang="en-US" altLang="ja-JP" sz="3200" dirty="0" err="1"/>
              <a:t>VeriSM</a:t>
            </a:r>
            <a:r>
              <a:rPr lang="ja-JP" altLang="en-US" sz="3200" dirty="0"/>
              <a:t>™の構成要素　－４</a:t>
            </a:r>
            <a:endParaRPr kumimoji="1" lang="ja-JP" altLang="en-US" sz="3200" dirty="0"/>
          </a:p>
        </p:txBody>
      </p:sp>
      <p:sp>
        <p:nvSpPr>
          <p:cNvPr id="3" name="正方形/長方形 2">
            <a:extLst>
              <a:ext uri="{FF2B5EF4-FFF2-40B4-BE49-F238E27FC236}">
                <a16:creationId xmlns:a16="http://schemas.microsoft.com/office/drawing/2014/main" id="{E41E30DE-D502-40EE-8C77-CDD503D0C4CD}"/>
              </a:ext>
            </a:extLst>
          </p:cNvPr>
          <p:cNvSpPr/>
          <p:nvPr/>
        </p:nvSpPr>
        <p:spPr>
          <a:xfrm>
            <a:off x="762000" y="1031207"/>
            <a:ext cx="1042234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制作</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サービス・ブループリント（概略案）からサービスをコーディング、テストそして移行準備</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までの</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作業の実施</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4" name="テキスト ボックス 3">
            <a:extLst>
              <a:ext uri="{FF2B5EF4-FFF2-40B4-BE49-F238E27FC236}">
                <a16:creationId xmlns:a16="http://schemas.microsoft.com/office/drawing/2014/main" id="{E5EB5BF3-38B7-42D1-B562-1968EE7B08AE}"/>
              </a:ext>
            </a:extLst>
          </p:cNvPr>
          <p:cNvSpPr txBox="1"/>
          <p:nvPr/>
        </p:nvSpPr>
        <p:spPr>
          <a:xfrm>
            <a:off x="1220336" y="1621345"/>
            <a:ext cx="1013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ビルド</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ブループリントから実装するサービスを作成する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テスト仕様に基づくテストの実行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移行＆検証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リリース可能なモデルに整える、移行計画の確認</a:t>
            </a:r>
          </a:p>
        </p:txBody>
      </p:sp>
      <p:sp>
        <p:nvSpPr>
          <p:cNvPr id="5" name="正方形/長方形 4">
            <a:extLst>
              <a:ext uri="{FF2B5EF4-FFF2-40B4-BE49-F238E27FC236}">
                <a16:creationId xmlns:a16="http://schemas.microsoft.com/office/drawing/2014/main" id="{79117D31-E0AD-449F-99B2-219CB5B690E4}"/>
              </a:ext>
            </a:extLst>
          </p:cNvPr>
          <p:cNvSpPr/>
          <p:nvPr/>
        </p:nvSpPr>
        <p:spPr>
          <a:xfrm>
            <a:off x="762000" y="3059668"/>
            <a:ext cx="1030292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提供</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プロダクトやサービスはすでにパフォーマンスを含めて使用可能な状態になっている</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6" name="テキスト ボックス 5">
            <a:extLst>
              <a:ext uri="{FF2B5EF4-FFF2-40B4-BE49-F238E27FC236}">
                <a16:creationId xmlns:a16="http://schemas.microsoft.com/office/drawing/2014/main" id="{A76726F8-9C7E-42CF-99D8-FB07283B1C04}"/>
              </a:ext>
            </a:extLst>
          </p:cNvPr>
          <p:cNvSpPr txBox="1"/>
          <p:nvPr/>
        </p:nvSpPr>
        <p:spPr>
          <a:xfrm>
            <a:off x="1220336" y="3436162"/>
            <a:ext cx="100811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保護＆保全</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ポリシー、セキュリティー、リスク、継続性の確保</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測定と保守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改良＆カイゼン</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最新のテクノロジー採用、調達方法の変更、社会秩序＆世論</a:t>
            </a:r>
          </a:p>
        </p:txBody>
      </p:sp>
      <p:sp>
        <p:nvSpPr>
          <p:cNvPr id="7" name="正方形/長方形 6">
            <a:extLst>
              <a:ext uri="{FF2B5EF4-FFF2-40B4-BE49-F238E27FC236}">
                <a16:creationId xmlns:a16="http://schemas.microsoft.com/office/drawing/2014/main" id="{97697D90-49A7-49C0-BBFF-99D2691ACDB0}"/>
              </a:ext>
            </a:extLst>
          </p:cNvPr>
          <p:cNvSpPr/>
          <p:nvPr/>
        </p:nvSpPr>
        <p:spPr>
          <a:xfrm>
            <a:off x="838200" y="4867323"/>
            <a:ext cx="103461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反応</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消費者との定常的な相互交流</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8" name="テキスト ボックス 7">
            <a:extLst>
              <a:ext uri="{FF2B5EF4-FFF2-40B4-BE49-F238E27FC236}">
                <a16:creationId xmlns:a16="http://schemas.microsoft.com/office/drawing/2014/main" id="{886D792B-58AC-4060-87DB-FA40A32198BB}"/>
              </a:ext>
            </a:extLst>
          </p:cNvPr>
          <p:cNvSpPr txBox="1"/>
          <p:nvPr/>
        </p:nvSpPr>
        <p:spPr>
          <a:xfrm>
            <a:off x="1220336" y="5236655"/>
            <a:ext cx="91314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記録</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単一の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POC</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の管理体制（要望、課題／問題、調達元からの変更）</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課題の解決</a:t>
            </a:r>
          </a:p>
        </p:txBody>
      </p:sp>
      <p:pic>
        <p:nvPicPr>
          <p:cNvPr id="10" name="Picture 2">
            <a:extLst>
              <a:ext uri="{FF2B5EF4-FFF2-40B4-BE49-F238E27FC236}">
                <a16:creationId xmlns:a16="http://schemas.microsoft.com/office/drawing/2014/main" id="{70B982DF-20F2-4231-B66F-0D36C3FCB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45157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934F28-BD8E-4564-B1B4-47835FD59B86}"/>
              </a:ext>
            </a:extLst>
          </p:cNvPr>
          <p:cNvSpPr>
            <a:spLocks noGrp="1"/>
          </p:cNvSpPr>
          <p:nvPr>
            <p:ph type="title"/>
          </p:nvPr>
        </p:nvSpPr>
        <p:spPr>
          <a:xfrm>
            <a:off x="838200" y="365125"/>
            <a:ext cx="10515600" cy="874739"/>
          </a:xfrm>
        </p:spPr>
        <p:txBody>
          <a:bodyPr>
            <a:normAutofit/>
          </a:bodyPr>
          <a:lstStyle/>
          <a:p>
            <a:r>
              <a:rPr kumimoji="1" lang="en-US" altLang="ja-JP" sz="3200" dirty="0" err="1"/>
              <a:t>VeriSM</a:t>
            </a:r>
            <a:r>
              <a:rPr kumimoji="1" lang="ja-JP" altLang="en-US" sz="3200" dirty="0"/>
              <a:t>™導入に当たっての注意事項</a:t>
            </a:r>
          </a:p>
        </p:txBody>
      </p:sp>
      <p:sp>
        <p:nvSpPr>
          <p:cNvPr id="3" name="テキスト ボックス 2">
            <a:extLst>
              <a:ext uri="{FF2B5EF4-FFF2-40B4-BE49-F238E27FC236}">
                <a16:creationId xmlns:a16="http://schemas.microsoft.com/office/drawing/2014/main" id="{114DDAFD-952D-40FC-B9EB-0440F644C338}"/>
              </a:ext>
            </a:extLst>
          </p:cNvPr>
          <p:cNvSpPr txBox="1"/>
          <p:nvPr/>
        </p:nvSpPr>
        <p:spPr>
          <a:xfrm>
            <a:off x="681925" y="1611824"/>
            <a:ext cx="1067187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組織の筋トレ　（全部門にリーンの概念を導入）</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職場の活性化　（自己組織化されたチーム</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動的なマネジメントシステムの構築</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軽量化された</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ITSM</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の基本概念と同様に</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MRI</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Minimum Requirement 	Information</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）の定義</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ビジネスの全プロセス（</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End-to-End</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）の見える化</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プロセス間のサイクルの同期を取る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必ず測定する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5" name="Picture 2">
            <a:extLst>
              <a:ext uri="{FF2B5EF4-FFF2-40B4-BE49-F238E27FC236}">
                <a16:creationId xmlns:a16="http://schemas.microsoft.com/office/drawing/2014/main" id="{C47423C6-9377-49B3-84A8-D9EAF15A6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3110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8301"/>
          </a:xfrm>
        </p:spPr>
        <p:txBody>
          <a:bodyPr>
            <a:normAutofit/>
          </a:bodyPr>
          <a:lstStyle/>
          <a:p>
            <a:pPr algn="l"/>
            <a:r>
              <a:rPr lang="ja-JP" alt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変わることは難しい、もし変わらなければ</a:t>
            </a:r>
            <a:r>
              <a:rPr lang="ja-JP" altLang="en-US" sz="2667" dirty="0" err="1">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a:t>
            </a:r>
            <a:endParaRPr 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10" name="Rectangle 9"/>
          <p:cNvSpPr/>
          <p:nvPr/>
        </p:nvSpPr>
        <p:spPr>
          <a:xfrm>
            <a:off x="287355" y="4017152"/>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1996</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$ 28 billion</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7170" name="Picture 2" descr="Image result for koda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762" y="1988741"/>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kodak icon"/>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039883" y="2036846"/>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instagram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5367" y="2169565"/>
            <a:ext cx="1450151" cy="14501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271798" y="4017151"/>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$ 0</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22" name="Rectangle 21"/>
          <p:cNvSpPr/>
          <p:nvPr/>
        </p:nvSpPr>
        <p:spPr>
          <a:xfrm>
            <a:off x="8256240" y="4017149"/>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$ 1 billion</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13</a:t>
            </a:r>
          </a:p>
        </p:txBody>
      </p:sp>
      <p:pic>
        <p:nvPicPr>
          <p:cNvPr id="9" name="Picture 2">
            <a:extLst>
              <a:ext uri="{FF2B5EF4-FFF2-40B4-BE49-F238E27FC236}">
                <a16:creationId xmlns:a16="http://schemas.microsoft.com/office/drawing/2014/main" id="{E7EB994E-22E9-4B64-9BBF-C1D88AC51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95259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26612-D856-4924-BC19-37F81CDE92BB}"/>
              </a:ext>
            </a:extLst>
          </p:cNvPr>
          <p:cNvSpPr>
            <a:spLocks noGrp="1"/>
          </p:cNvSpPr>
          <p:nvPr>
            <p:ph type="title"/>
          </p:nvPr>
        </p:nvSpPr>
        <p:spPr>
          <a:xfrm>
            <a:off x="838200" y="365126"/>
            <a:ext cx="10515600" cy="654206"/>
          </a:xfrm>
        </p:spPr>
        <p:txBody>
          <a:bodyPr>
            <a:normAutofit/>
          </a:bodyPr>
          <a:lstStyle/>
          <a:p>
            <a:r>
              <a:rPr lang="ja-JP" altLang="en-US" sz="3200" dirty="0"/>
              <a:t>位置付け</a:t>
            </a:r>
            <a:endParaRPr kumimoji="1" lang="ja-JP" altLang="en-US" sz="3200" dirty="0"/>
          </a:p>
        </p:txBody>
      </p:sp>
      <p:grpSp>
        <p:nvGrpSpPr>
          <p:cNvPr id="12" name="グループ化 11">
            <a:extLst>
              <a:ext uri="{FF2B5EF4-FFF2-40B4-BE49-F238E27FC236}">
                <a16:creationId xmlns:a16="http://schemas.microsoft.com/office/drawing/2014/main" id="{05DBFF1A-BBCC-4556-A7AA-A2F9037A5897}"/>
              </a:ext>
            </a:extLst>
          </p:cNvPr>
          <p:cNvGrpSpPr/>
          <p:nvPr/>
        </p:nvGrpSpPr>
        <p:grpSpPr>
          <a:xfrm>
            <a:off x="1891150" y="1341620"/>
            <a:ext cx="8004747" cy="5351488"/>
            <a:chOff x="1891150" y="1341620"/>
            <a:chExt cx="8004747" cy="5351488"/>
          </a:xfrm>
        </p:grpSpPr>
        <p:sp>
          <p:nvSpPr>
            <p:cNvPr id="3" name="楕円 2">
              <a:extLst>
                <a:ext uri="{FF2B5EF4-FFF2-40B4-BE49-F238E27FC236}">
                  <a16:creationId xmlns:a16="http://schemas.microsoft.com/office/drawing/2014/main" id="{C4FCC5C5-5FCA-40FB-AD84-257D99107039}"/>
                </a:ext>
              </a:extLst>
            </p:cNvPr>
            <p:cNvSpPr/>
            <p:nvPr/>
          </p:nvSpPr>
          <p:spPr>
            <a:xfrm>
              <a:off x="1891150" y="1341620"/>
              <a:ext cx="8004747" cy="535148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B88AF26-2A0A-48CB-8040-2F1B9D5FD07E}"/>
                </a:ext>
              </a:extLst>
            </p:cNvPr>
            <p:cNvSpPr/>
            <p:nvPr/>
          </p:nvSpPr>
          <p:spPr>
            <a:xfrm>
              <a:off x="2775569" y="2758190"/>
              <a:ext cx="6288373" cy="393491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95098960-D152-4892-815B-2E9C640E50BE}"/>
                </a:ext>
              </a:extLst>
            </p:cNvPr>
            <p:cNvSpPr/>
            <p:nvPr/>
          </p:nvSpPr>
          <p:spPr>
            <a:xfrm>
              <a:off x="3963538" y="4272197"/>
              <a:ext cx="3859968" cy="24209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2DB5526-A4F6-47B8-97F0-3130BA136372}"/>
                </a:ext>
              </a:extLst>
            </p:cNvPr>
            <p:cNvSpPr txBox="1"/>
            <p:nvPr/>
          </p:nvSpPr>
          <p:spPr>
            <a:xfrm>
              <a:off x="3510087" y="2023836"/>
              <a:ext cx="2023672" cy="646331"/>
            </a:xfrm>
            <a:prstGeom prst="rect">
              <a:avLst/>
            </a:prstGeom>
            <a:noFill/>
          </p:spPr>
          <p:txBody>
            <a:bodyPr wrap="square" rtlCol="0">
              <a:spAutoFit/>
            </a:bodyPr>
            <a:lstStyle/>
            <a:p>
              <a:pPr algn="ctr"/>
              <a:r>
                <a:rPr kumimoji="1" lang="en-US" altLang="ja-JP" sz="3600" b="1" dirty="0" err="1">
                  <a:solidFill>
                    <a:schemeClr val="bg1"/>
                  </a:solidFill>
                </a:rPr>
                <a:t>VeriSM</a:t>
              </a:r>
              <a:endParaRPr kumimoji="1" lang="ja-JP" altLang="en-US" sz="3600" b="1" dirty="0">
                <a:solidFill>
                  <a:schemeClr val="bg1"/>
                </a:solidFill>
              </a:endParaRPr>
            </a:p>
          </p:txBody>
        </p:sp>
        <p:sp>
          <p:nvSpPr>
            <p:cNvPr id="7" name="テキスト ボックス 6">
              <a:extLst>
                <a:ext uri="{FF2B5EF4-FFF2-40B4-BE49-F238E27FC236}">
                  <a16:creationId xmlns:a16="http://schemas.microsoft.com/office/drawing/2014/main" id="{AEBC28F3-AFAE-4B94-B5D3-7307ADB0F504}"/>
                </a:ext>
              </a:extLst>
            </p:cNvPr>
            <p:cNvSpPr txBox="1"/>
            <p:nvPr/>
          </p:nvSpPr>
          <p:spPr>
            <a:xfrm>
              <a:off x="3963538" y="3216942"/>
              <a:ext cx="2023672" cy="646331"/>
            </a:xfrm>
            <a:prstGeom prst="rect">
              <a:avLst/>
            </a:prstGeom>
            <a:noFill/>
          </p:spPr>
          <p:txBody>
            <a:bodyPr wrap="square" rtlCol="0">
              <a:spAutoFit/>
            </a:bodyPr>
            <a:lstStyle/>
            <a:p>
              <a:pPr algn="ctr"/>
              <a:r>
                <a:rPr lang="en-US" altLang="ja-JP" sz="3600" b="1" dirty="0">
                  <a:solidFill>
                    <a:schemeClr val="bg1"/>
                  </a:solidFill>
                </a:rPr>
                <a:t>DevOps</a:t>
              </a:r>
              <a:endParaRPr kumimoji="1" lang="ja-JP" altLang="en-US" sz="3600" b="1" dirty="0">
                <a:solidFill>
                  <a:schemeClr val="bg1"/>
                </a:solidFill>
              </a:endParaRPr>
            </a:p>
          </p:txBody>
        </p:sp>
        <p:sp>
          <p:nvSpPr>
            <p:cNvPr id="8" name="テキスト ボックス 7">
              <a:extLst>
                <a:ext uri="{FF2B5EF4-FFF2-40B4-BE49-F238E27FC236}">
                  <a16:creationId xmlns:a16="http://schemas.microsoft.com/office/drawing/2014/main" id="{E812BC9F-ECC7-41DB-8E48-07B525B1FA0E}"/>
                </a:ext>
              </a:extLst>
            </p:cNvPr>
            <p:cNvSpPr txBox="1"/>
            <p:nvPr/>
          </p:nvSpPr>
          <p:spPr>
            <a:xfrm>
              <a:off x="4277084" y="4747516"/>
              <a:ext cx="2023672" cy="646331"/>
            </a:xfrm>
            <a:prstGeom prst="rect">
              <a:avLst/>
            </a:prstGeom>
            <a:noFill/>
          </p:spPr>
          <p:txBody>
            <a:bodyPr wrap="square" rtlCol="0">
              <a:spAutoFit/>
            </a:bodyPr>
            <a:lstStyle/>
            <a:p>
              <a:pPr algn="ctr"/>
              <a:r>
                <a:rPr lang="en-US" altLang="ja-JP" sz="3600" b="1" dirty="0">
                  <a:solidFill>
                    <a:srgbClr val="002060"/>
                  </a:solidFill>
                </a:rPr>
                <a:t>Agile</a:t>
              </a:r>
              <a:endParaRPr kumimoji="1" lang="ja-JP" altLang="en-US" sz="3600" b="1" dirty="0">
                <a:solidFill>
                  <a:srgbClr val="002060"/>
                </a:solidFill>
              </a:endParaRPr>
            </a:p>
          </p:txBody>
        </p:sp>
        <p:sp>
          <p:nvSpPr>
            <p:cNvPr id="9" name="テキスト ボックス 8">
              <a:extLst>
                <a:ext uri="{FF2B5EF4-FFF2-40B4-BE49-F238E27FC236}">
                  <a16:creationId xmlns:a16="http://schemas.microsoft.com/office/drawing/2014/main" id="{950C4B5C-FAD8-42DB-91B1-6752FA5A2E07}"/>
                </a:ext>
              </a:extLst>
            </p:cNvPr>
            <p:cNvSpPr txBox="1"/>
            <p:nvPr/>
          </p:nvSpPr>
          <p:spPr>
            <a:xfrm>
              <a:off x="5936104" y="5462001"/>
              <a:ext cx="1514007" cy="584775"/>
            </a:xfrm>
            <a:prstGeom prst="rect">
              <a:avLst/>
            </a:prstGeom>
            <a:noFill/>
          </p:spPr>
          <p:txBody>
            <a:bodyPr wrap="square" rtlCol="0">
              <a:spAutoFit/>
            </a:bodyPr>
            <a:lstStyle/>
            <a:p>
              <a:pPr algn="ctr"/>
              <a:r>
                <a:rPr kumimoji="1" lang="ja-JP" altLang="en-US" sz="3200" b="1" dirty="0">
                  <a:solidFill>
                    <a:srgbClr val="002060"/>
                  </a:solidFill>
                </a:rPr>
                <a:t>働き方</a:t>
              </a:r>
            </a:p>
          </p:txBody>
        </p:sp>
        <p:sp>
          <p:nvSpPr>
            <p:cNvPr id="10" name="テキスト ボックス 9">
              <a:extLst>
                <a:ext uri="{FF2B5EF4-FFF2-40B4-BE49-F238E27FC236}">
                  <a16:creationId xmlns:a16="http://schemas.microsoft.com/office/drawing/2014/main" id="{771D62F7-0CFE-405F-9234-59208A5D42CE}"/>
                </a:ext>
              </a:extLst>
            </p:cNvPr>
            <p:cNvSpPr txBox="1"/>
            <p:nvPr/>
          </p:nvSpPr>
          <p:spPr>
            <a:xfrm>
              <a:off x="6083398" y="3662363"/>
              <a:ext cx="2023672" cy="646331"/>
            </a:xfrm>
            <a:prstGeom prst="rect">
              <a:avLst/>
            </a:prstGeom>
            <a:noFill/>
          </p:spPr>
          <p:txBody>
            <a:bodyPr wrap="square" rtlCol="0">
              <a:spAutoFit/>
            </a:bodyPr>
            <a:lstStyle/>
            <a:p>
              <a:pPr algn="ctr"/>
              <a:r>
                <a:rPr kumimoji="1" lang="ja-JP" altLang="en-US" sz="3600" b="1" dirty="0">
                  <a:solidFill>
                    <a:schemeClr val="bg1"/>
                  </a:solidFill>
                </a:rPr>
                <a:t>プロセス</a:t>
              </a:r>
            </a:p>
          </p:txBody>
        </p:sp>
        <p:sp>
          <p:nvSpPr>
            <p:cNvPr id="11" name="テキスト ボックス 10">
              <a:extLst>
                <a:ext uri="{FF2B5EF4-FFF2-40B4-BE49-F238E27FC236}">
                  <a16:creationId xmlns:a16="http://schemas.microsoft.com/office/drawing/2014/main" id="{B96E238D-ED8C-4ED3-82AA-88E7D27880FF}"/>
                </a:ext>
              </a:extLst>
            </p:cNvPr>
            <p:cNvSpPr txBox="1"/>
            <p:nvPr/>
          </p:nvSpPr>
          <p:spPr>
            <a:xfrm>
              <a:off x="6105884" y="1975551"/>
              <a:ext cx="2023672" cy="646331"/>
            </a:xfrm>
            <a:prstGeom prst="rect">
              <a:avLst/>
            </a:prstGeom>
            <a:noFill/>
          </p:spPr>
          <p:txBody>
            <a:bodyPr wrap="square" rtlCol="0">
              <a:spAutoFit/>
            </a:bodyPr>
            <a:lstStyle/>
            <a:p>
              <a:pPr algn="ctr"/>
              <a:r>
                <a:rPr kumimoji="1" lang="ja-JP" altLang="en-US" sz="3600" b="1" dirty="0">
                  <a:solidFill>
                    <a:schemeClr val="bg1"/>
                  </a:solidFill>
                </a:rPr>
                <a:t>管理体系</a:t>
              </a:r>
            </a:p>
          </p:txBody>
        </p:sp>
      </p:grpSp>
    </p:spTree>
    <p:extLst>
      <p:ext uri="{BB962C8B-B14F-4D97-AF65-F5344CB8AC3E}">
        <p14:creationId xmlns:p14="http://schemas.microsoft.com/office/powerpoint/2010/main" val="3784564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3F19480-4B00-4BD7-8B03-8743A39B9206}"/>
              </a:ext>
            </a:extLst>
          </p:cNvPr>
          <p:cNvSpPr>
            <a:spLocks noGrp="1"/>
          </p:cNvSpPr>
          <p:nvPr>
            <p:ph type="title"/>
          </p:nvPr>
        </p:nvSpPr>
        <p:spPr>
          <a:xfrm>
            <a:off x="838200" y="365125"/>
            <a:ext cx="10515600" cy="657763"/>
          </a:xfrm>
        </p:spPr>
        <p:txBody>
          <a:bodyPr>
            <a:normAutofit/>
          </a:bodyPr>
          <a:lstStyle/>
          <a:p>
            <a:r>
              <a:rPr kumimoji="1" lang="en-US" altLang="ja-JP" sz="2800" dirty="0"/>
              <a:t>Digital</a:t>
            </a:r>
            <a:r>
              <a:rPr kumimoji="1" lang="ja-JP" altLang="en-US" sz="2800" dirty="0"/>
              <a:t>時代にあるべき</a:t>
            </a:r>
            <a:r>
              <a:rPr kumimoji="1" lang="en-US" altLang="ja-JP" sz="2800" dirty="0"/>
              <a:t>IT</a:t>
            </a:r>
            <a:r>
              <a:rPr kumimoji="1" lang="ja-JP" altLang="en-US" sz="2800" dirty="0"/>
              <a:t>組織体制（案）</a:t>
            </a:r>
          </a:p>
        </p:txBody>
      </p:sp>
      <p:sp>
        <p:nvSpPr>
          <p:cNvPr id="5" name="正方形/長方形 4">
            <a:extLst>
              <a:ext uri="{FF2B5EF4-FFF2-40B4-BE49-F238E27FC236}">
                <a16:creationId xmlns:a16="http://schemas.microsoft.com/office/drawing/2014/main" id="{806E9459-0C23-4956-BC0A-EA23A44C4CBD}"/>
              </a:ext>
            </a:extLst>
          </p:cNvPr>
          <p:cNvSpPr/>
          <p:nvPr/>
        </p:nvSpPr>
        <p:spPr>
          <a:xfrm>
            <a:off x="1027824" y="1844553"/>
            <a:ext cx="2123268" cy="41535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rgbClr val="002060"/>
              </a:solidFill>
            </a:endParaRPr>
          </a:p>
        </p:txBody>
      </p:sp>
      <p:sp>
        <p:nvSpPr>
          <p:cNvPr id="6" name="テキスト ボックス 5">
            <a:extLst>
              <a:ext uri="{FF2B5EF4-FFF2-40B4-BE49-F238E27FC236}">
                <a16:creationId xmlns:a16="http://schemas.microsoft.com/office/drawing/2014/main" id="{C729809A-8C3C-4E5F-951A-79D0DF821650}"/>
              </a:ext>
            </a:extLst>
          </p:cNvPr>
          <p:cNvSpPr txBox="1"/>
          <p:nvPr/>
        </p:nvSpPr>
        <p:spPr>
          <a:xfrm>
            <a:off x="1167309" y="1999536"/>
            <a:ext cx="1844298" cy="369332"/>
          </a:xfrm>
          <a:prstGeom prst="rect">
            <a:avLst/>
          </a:prstGeom>
          <a:noFill/>
        </p:spPr>
        <p:txBody>
          <a:bodyPr wrap="square" rtlCol="0">
            <a:spAutoFit/>
          </a:bodyPr>
          <a:lstStyle/>
          <a:p>
            <a:r>
              <a:rPr kumimoji="1" lang="ja-JP" altLang="en-US" dirty="0"/>
              <a:t>ビジネス部門</a:t>
            </a:r>
          </a:p>
        </p:txBody>
      </p:sp>
      <p:sp>
        <p:nvSpPr>
          <p:cNvPr id="7" name="正方形/長方形 6">
            <a:extLst>
              <a:ext uri="{FF2B5EF4-FFF2-40B4-BE49-F238E27FC236}">
                <a16:creationId xmlns:a16="http://schemas.microsoft.com/office/drawing/2014/main" id="{5A60B83D-8719-4793-9519-964B32604EC4}"/>
              </a:ext>
            </a:extLst>
          </p:cNvPr>
          <p:cNvSpPr/>
          <p:nvPr/>
        </p:nvSpPr>
        <p:spPr>
          <a:xfrm>
            <a:off x="5331417" y="1906292"/>
            <a:ext cx="3270142" cy="9298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FFAA34B-C271-4946-950C-0D972F86CBCA}"/>
              </a:ext>
            </a:extLst>
          </p:cNvPr>
          <p:cNvSpPr txBox="1"/>
          <p:nvPr/>
        </p:nvSpPr>
        <p:spPr>
          <a:xfrm>
            <a:off x="5761494" y="1961783"/>
            <a:ext cx="2278251" cy="369332"/>
          </a:xfrm>
          <a:prstGeom prst="rect">
            <a:avLst/>
          </a:prstGeom>
          <a:noFill/>
        </p:spPr>
        <p:txBody>
          <a:bodyPr wrap="square" rtlCol="0">
            <a:spAutoFit/>
          </a:bodyPr>
          <a:lstStyle/>
          <a:p>
            <a:pPr algn="ctr"/>
            <a:r>
              <a:rPr kumimoji="1" lang="en-US" altLang="ja-JP" dirty="0"/>
              <a:t>IT</a:t>
            </a:r>
            <a:r>
              <a:rPr kumimoji="1" lang="ja-JP" altLang="en-US" dirty="0"/>
              <a:t>企画・管理</a:t>
            </a:r>
          </a:p>
        </p:txBody>
      </p:sp>
      <p:pic>
        <p:nvPicPr>
          <p:cNvPr id="15" name="グラフィックス 14" descr="男性">
            <a:extLst>
              <a:ext uri="{FF2B5EF4-FFF2-40B4-BE49-F238E27FC236}">
                <a16:creationId xmlns:a16="http://schemas.microsoft.com/office/drawing/2014/main" id="{194F0AED-530D-40F5-A929-E0EED025EE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0235" y="3921325"/>
            <a:ext cx="914400" cy="914400"/>
          </a:xfrm>
          <a:prstGeom prst="rect">
            <a:avLst/>
          </a:prstGeom>
        </p:spPr>
      </p:pic>
      <p:pic>
        <p:nvPicPr>
          <p:cNvPr id="16" name="グラフィックス 15" descr="男性">
            <a:extLst>
              <a:ext uri="{FF2B5EF4-FFF2-40B4-BE49-F238E27FC236}">
                <a16:creationId xmlns:a16="http://schemas.microsoft.com/office/drawing/2014/main" id="{A7C8A985-54CE-4862-9B26-F984E9DE96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74584" y="5067207"/>
            <a:ext cx="914400" cy="914400"/>
          </a:xfrm>
          <a:prstGeom prst="rect">
            <a:avLst/>
          </a:prstGeom>
        </p:spPr>
      </p:pic>
      <p:grpSp>
        <p:nvGrpSpPr>
          <p:cNvPr id="26" name="グループ化 25">
            <a:extLst>
              <a:ext uri="{FF2B5EF4-FFF2-40B4-BE49-F238E27FC236}">
                <a16:creationId xmlns:a16="http://schemas.microsoft.com/office/drawing/2014/main" id="{002FFD62-CC29-40F8-888B-74A4E5FA5B44}"/>
              </a:ext>
            </a:extLst>
          </p:cNvPr>
          <p:cNvGrpSpPr/>
          <p:nvPr/>
        </p:nvGrpSpPr>
        <p:grpSpPr>
          <a:xfrm>
            <a:off x="5084735" y="3227522"/>
            <a:ext cx="3843580" cy="1669942"/>
            <a:chOff x="5083444" y="3429000"/>
            <a:chExt cx="3843580" cy="1669942"/>
          </a:xfrm>
        </p:grpSpPr>
        <p:sp>
          <p:nvSpPr>
            <p:cNvPr id="11" name="正方形/長方形 10">
              <a:extLst>
                <a:ext uri="{FF2B5EF4-FFF2-40B4-BE49-F238E27FC236}">
                  <a16:creationId xmlns:a16="http://schemas.microsoft.com/office/drawing/2014/main" id="{CDDE1E9C-497C-4EB4-8381-DABFAC824CCD}"/>
                </a:ext>
              </a:extLst>
            </p:cNvPr>
            <p:cNvSpPr/>
            <p:nvPr/>
          </p:nvSpPr>
          <p:spPr>
            <a:xfrm>
              <a:off x="5083444" y="3429000"/>
              <a:ext cx="3843580" cy="1669942"/>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9DB5A3D-A7C7-4779-B31F-9F3B49488575}"/>
                </a:ext>
              </a:extLst>
            </p:cNvPr>
            <p:cNvSpPr/>
            <p:nvPr/>
          </p:nvSpPr>
          <p:spPr>
            <a:xfrm>
              <a:off x="5367580" y="3890074"/>
              <a:ext cx="1456840" cy="106938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アジャイル開発チーム</a:t>
              </a:r>
              <a:endParaRPr lang="en-US" altLang="ja-JP" dirty="0">
                <a:solidFill>
                  <a:srgbClr val="002060"/>
                </a:solidFill>
              </a:endParaRPr>
            </a:p>
            <a:p>
              <a:pPr algn="ctr"/>
              <a:endParaRPr lang="en-US" altLang="ja-JP" dirty="0">
                <a:solidFill>
                  <a:srgbClr val="002060"/>
                </a:solidFill>
              </a:endParaRPr>
            </a:p>
          </p:txBody>
        </p:sp>
        <p:sp>
          <p:nvSpPr>
            <p:cNvPr id="10" name="正方形/長方形 9">
              <a:extLst>
                <a:ext uri="{FF2B5EF4-FFF2-40B4-BE49-F238E27FC236}">
                  <a16:creationId xmlns:a16="http://schemas.microsoft.com/office/drawing/2014/main" id="{4D830A01-B7C9-412B-8B90-F2EE1C311BE5}"/>
                </a:ext>
              </a:extLst>
            </p:cNvPr>
            <p:cNvSpPr/>
            <p:nvPr/>
          </p:nvSpPr>
          <p:spPr>
            <a:xfrm>
              <a:off x="7188631" y="3890074"/>
              <a:ext cx="1456840" cy="106938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運用チーム</a:t>
              </a:r>
              <a:endParaRPr kumimoji="1" lang="en-US" altLang="ja-JP" dirty="0">
                <a:solidFill>
                  <a:srgbClr val="002060"/>
                </a:solidFill>
              </a:endParaRPr>
            </a:p>
            <a:p>
              <a:pPr algn="ctr"/>
              <a:endParaRPr kumimoji="1" lang="ja-JP" altLang="en-US" dirty="0">
                <a:solidFill>
                  <a:srgbClr val="002060"/>
                </a:solidFill>
              </a:endParaRPr>
            </a:p>
          </p:txBody>
        </p:sp>
        <p:sp>
          <p:nvSpPr>
            <p:cNvPr id="12" name="テキスト ボックス 11">
              <a:extLst>
                <a:ext uri="{FF2B5EF4-FFF2-40B4-BE49-F238E27FC236}">
                  <a16:creationId xmlns:a16="http://schemas.microsoft.com/office/drawing/2014/main" id="{2CC3C91A-C98C-42CD-A35E-C983985BB72B}"/>
                </a:ext>
              </a:extLst>
            </p:cNvPr>
            <p:cNvSpPr txBox="1"/>
            <p:nvPr/>
          </p:nvSpPr>
          <p:spPr>
            <a:xfrm>
              <a:off x="5367580" y="3463871"/>
              <a:ext cx="3063498" cy="369332"/>
            </a:xfrm>
            <a:prstGeom prst="rect">
              <a:avLst/>
            </a:prstGeom>
            <a:noFill/>
          </p:spPr>
          <p:txBody>
            <a:bodyPr wrap="square" rtlCol="0">
              <a:spAutoFit/>
            </a:bodyPr>
            <a:lstStyle/>
            <a:p>
              <a:pPr algn="ctr"/>
              <a:r>
                <a:rPr kumimoji="1" lang="en-US" altLang="ja-JP" b="1" dirty="0"/>
                <a:t>DevOps</a:t>
              </a:r>
              <a:r>
                <a:rPr kumimoji="1" lang="ja-JP" altLang="en-US" b="1" dirty="0"/>
                <a:t>　チーム</a:t>
              </a:r>
            </a:p>
          </p:txBody>
        </p:sp>
        <p:pic>
          <p:nvPicPr>
            <p:cNvPr id="18" name="グラフィックス 17" descr="グループ">
              <a:extLst>
                <a:ext uri="{FF2B5EF4-FFF2-40B4-BE49-F238E27FC236}">
                  <a16:creationId xmlns:a16="http://schemas.microsoft.com/office/drawing/2014/main" id="{2B7620D8-DEC4-483D-A468-76B5158167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06885" y="4400184"/>
              <a:ext cx="684508" cy="684508"/>
            </a:xfrm>
            <a:prstGeom prst="rect">
              <a:avLst/>
            </a:prstGeom>
          </p:spPr>
        </p:pic>
        <p:pic>
          <p:nvPicPr>
            <p:cNvPr id="19" name="グラフィックス 18" descr="グループ">
              <a:extLst>
                <a:ext uri="{FF2B5EF4-FFF2-40B4-BE49-F238E27FC236}">
                  <a16:creationId xmlns:a16="http://schemas.microsoft.com/office/drawing/2014/main" id="{10175F64-27D6-4168-91DD-142A2B1977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7727" y="4400184"/>
              <a:ext cx="684508" cy="684508"/>
            </a:xfrm>
            <a:prstGeom prst="rect">
              <a:avLst/>
            </a:prstGeom>
          </p:spPr>
        </p:pic>
      </p:grpSp>
      <p:grpSp>
        <p:nvGrpSpPr>
          <p:cNvPr id="27" name="グループ化 26">
            <a:extLst>
              <a:ext uri="{FF2B5EF4-FFF2-40B4-BE49-F238E27FC236}">
                <a16:creationId xmlns:a16="http://schemas.microsoft.com/office/drawing/2014/main" id="{F53FB04A-266F-4001-B77E-F96236FC1E0A}"/>
              </a:ext>
            </a:extLst>
          </p:cNvPr>
          <p:cNvGrpSpPr/>
          <p:nvPr/>
        </p:nvGrpSpPr>
        <p:grpSpPr>
          <a:xfrm>
            <a:off x="5367580" y="5377912"/>
            <a:ext cx="3277891" cy="915648"/>
            <a:chOff x="5367580" y="5377912"/>
            <a:chExt cx="3277891" cy="915648"/>
          </a:xfrm>
        </p:grpSpPr>
        <p:sp>
          <p:nvSpPr>
            <p:cNvPr id="13" name="正方形/長方形 12">
              <a:extLst>
                <a:ext uri="{FF2B5EF4-FFF2-40B4-BE49-F238E27FC236}">
                  <a16:creationId xmlns:a16="http://schemas.microsoft.com/office/drawing/2014/main" id="{83F04130-A0C6-4079-BE87-4BAA35E7D7A1}"/>
                </a:ext>
              </a:extLst>
            </p:cNvPr>
            <p:cNvSpPr/>
            <p:nvPr/>
          </p:nvSpPr>
          <p:spPr>
            <a:xfrm>
              <a:off x="5367580" y="5377912"/>
              <a:ext cx="3277891" cy="81554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スペシャリスト・スタッフ</a:t>
              </a:r>
              <a:endParaRPr kumimoji="1" lang="en-US" altLang="ja-JP" dirty="0">
                <a:solidFill>
                  <a:srgbClr val="002060"/>
                </a:solidFill>
              </a:endParaRPr>
            </a:p>
            <a:p>
              <a:pPr algn="ctr"/>
              <a:endParaRPr kumimoji="1" lang="ja-JP" altLang="en-US" dirty="0">
                <a:solidFill>
                  <a:srgbClr val="002060"/>
                </a:solidFill>
              </a:endParaRPr>
            </a:p>
          </p:txBody>
        </p:sp>
        <p:pic>
          <p:nvPicPr>
            <p:cNvPr id="20" name="グラフィックス 19" descr="グループ">
              <a:extLst>
                <a:ext uri="{FF2B5EF4-FFF2-40B4-BE49-F238E27FC236}">
                  <a16:creationId xmlns:a16="http://schemas.microsoft.com/office/drawing/2014/main" id="{D356B555-1163-4DE8-895C-4CF5BCD2C6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92235" y="5609052"/>
              <a:ext cx="684508" cy="684508"/>
            </a:xfrm>
            <a:prstGeom prst="rect">
              <a:avLst/>
            </a:prstGeom>
          </p:spPr>
        </p:pic>
      </p:grpSp>
      <p:sp>
        <p:nvSpPr>
          <p:cNvPr id="21" name="テキスト ボックス 20">
            <a:extLst>
              <a:ext uri="{FF2B5EF4-FFF2-40B4-BE49-F238E27FC236}">
                <a16:creationId xmlns:a16="http://schemas.microsoft.com/office/drawing/2014/main" id="{66427424-17BF-4E91-84A4-9EFC4D91C72C}"/>
              </a:ext>
            </a:extLst>
          </p:cNvPr>
          <p:cNvSpPr txBox="1"/>
          <p:nvPr/>
        </p:nvSpPr>
        <p:spPr>
          <a:xfrm>
            <a:off x="8576743" y="5205241"/>
            <a:ext cx="2743200" cy="1569660"/>
          </a:xfrm>
          <a:prstGeom prst="rect">
            <a:avLst/>
          </a:prstGeom>
          <a:noFill/>
        </p:spPr>
        <p:txBody>
          <a:bodyPr wrap="square" rtlCol="0">
            <a:spAutoFit/>
          </a:bodyPr>
          <a:lstStyle/>
          <a:p>
            <a:r>
              <a:rPr lang="ja-JP" altLang="en-US" sz="1200" dirty="0"/>
              <a:t>専門家サポート集団</a:t>
            </a:r>
            <a:endParaRPr kumimoji="1" lang="en-US" altLang="ja-JP" sz="1200" dirty="0"/>
          </a:p>
          <a:p>
            <a:pPr marL="171450" indent="-171450">
              <a:buFont typeface="Wingdings" panose="05000000000000000000" pitchFamily="2" charset="2"/>
              <a:buChar char="u"/>
            </a:pPr>
            <a:r>
              <a:rPr kumimoji="1" lang="ja-JP" altLang="en-US" sz="1200" dirty="0"/>
              <a:t>アーキテクト</a:t>
            </a:r>
            <a:endParaRPr kumimoji="1" lang="en-US" altLang="ja-JP" sz="1200" dirty="0"/>
          </a:p>
          <a:p>
            <a:pPr marL="171450" indent="-171450">
              <a:buFont typeface="Wingdings" panose="05000000000000000000" pitchFamily="2" charset="2"/>
              <a:buChar char="u"/>
            </a:pPr>
            <a:r>
              <a:rPr lang="en-US" altLang="ja-JP" sz="1200" dirty="0"/>
              <a:t>DB</a:t>
            </a:r>
            <a:r>
              <a:rPr lang="ja-JP" altLang="en-US" sz="1200" dirty="0"/>
              <a:t>テクニシャン　</a:t>
            </a:r>
            <a:r>
              <a:rPr lang="en-US" altLang="ja-JP" sz="1200" dirty="0"/>
              <a:t>(DBA)</a:t>
            </a:r>
          </a:p>
          <a:p>
            <a:pPr marL="171450" indent="-171450">
              <a:buFont typeface="Wingdings" panose="05000000000000000000" pitchFamily="2" charset="2"/>
              <a:buChar char="u"/>
            </a:pPr>
            <a:r>
              <a:rPr kumimoji="1" lang="ja-JP" altLang="en-US" sz="1200" dirty="0"/>
              <a:t>セキュリティー・スペシャリスト</a:t>
            </a:r>
            <a:endParaRPr kumimoji="1" lang="en-US" altLang="ja-JP" sz="1200" dirty="0"/>
          </a:p>
          <a:p>
            <a:pPr marL="171450" indent="-171450">
              <a:buFont typeface="Wingdings" panose="05000000000000000000" pitchFamily="2" charset="2"/>
              <a:buChar char="u"/>
            </a:pPr>
            <a:r>
              <a:rPr lang="ja-JP" altLang="en-US" sz="1200" dirty="0"/>
              <a:t>業務エンジニア</a:t>
            </a:r>
            <a:endParaRPr lang="en-US" altLang="ja-JP" sz="1200" dirty="0"/>
          </a:p>
          <a:p>
            <a:pPr marL="171450" indent="-171450">
              <a:buFont typeface="Wingdings" panose="05000000000000000000" pitchFamily="2" charset="2"/>
              <a:buChar char="u"/>
            </a:pPr>
            <a:r>
              <a:rPr kumimoji="1" lang="en-US" altLang="ja-JP" sz="1200" dirty="0"/>
              <a:t>QA</a:t>
            </a:r>
            <a:r>
              <a:rPr kumimoji="1" lang="ja-JP" altLang="en-US" sz="1200" dirty="0"/>
              <a:t>スペシャリスト</a:t>
            </a:r>
            <a:endParaRPr kumimoji="1" lang="en-US" altLang="ja-JP" sz="1200" dirty="0"/>
          </a:p>
          <a:p>
            <a:pPr marL="171450" indent="-171450">
              <a:buFont typeface="Wingdings" panose="05000000000000000000" pitchFamily="2" charset="2"/>
              <a:buChar char="u"/>
            </a:pPr>
            <a:r>
              <a:rPr lang="en-US" altLang="ja-JP" sz="1200" dirty="0"/>
              <a:t>DevOps</a:t>
            </a:r>
            <a:r>
              <a:rPr lang="ja-JP" altLang="en-US" sz="1200" dirty="0"/>
              <a:t>エンジニア</a:t>
            </a:r>
            <a:endParaRPr lang="en-US" altLang="ja-JP" sz="1200" dirty="0"/>
          </a:p>
          <a:p>
            <a:pPr marL="171450" indent="-171450">
              <a:buFont typeface="Wingdings" panose="05000000000000000000" pitchFamily="2" charset="2"/>
              <a:buChar char="u"/>
            </a:pPr>
            <a:r>
              <a:rPr kumimoji="1" lang="ja-JP" altLang="en-US" sz="1200" dirty="0"/>
              <a:t>スクラムマスター</a:t>
            </a:r>
          </a:p>
        </p:txBody>
      </p:sp>
      <p:sp>
        <p:nvSpPr>
          <p:cNvPr id="22" name="テキスト ボックス 21">
            <a:extLst>
              <a:ext uri="{FF2B5EF4-FFF2-40B4-BE49-F238E27FC236}">
                <a16:creationId xmlns:a16="http://schemas.microsoft.com/office/drawing/2014/main" id="{31F4E1A8-0F26-49FD-947B-139B95B3D290}"/>
              </a:ext>
            </a:extLst>
          </p:cNvPr>
          <p:cNvSpPr txBox="1"/>
          <p:nvPr/>
        </p:nvSpPr>
        <p:spPr>
          <a:xfrm>
            <a:off x="4299766" y="6161726"/>
            <a:ext cx="2123268" cy="461665"/>
          </a:xfrm>
          <a:prstGeom prst="rect">
            <a:avLst/>
          </a:prstGeom>
          <a:noFill/>
        </p:spPr>
        <p:txBody>
          <a:bodyPr wrap="square" rtlCol="0">
            <a:spAutoFit/>
          </a:bodyPr>
          <a:lstStyle/>
          <a:p>
            <a:r>
              <a:rPr kumimoji="1" lang="ja-JP" altLang="en-US" sz="1200" dirty="0"/>
              <a:t>スクラムマスター</a:t>
            </a:r>
            <a:endParaRPr kumimoji="1" lang="en-US" altLang="ja-JP" sz="1200" dirty="0"/>
          </a:p>
          <a:p>
            <a:r>
              <a:rPr lang="ja-JP" altLang="en-US" sz="1200" dirty="0"/>
              <a:t>（プロセス・マスター）</a:t>
            </a:r>
            <a:endParaRPr kumimoji="1" lang="ja-JP" altLang="en-US" sz="1200" dirty="0"/>
          </a:p>
        </p:txBody>
      </p:sp>
      <p:sp>
        <p:nvSpPr>
          <p:cNvPr id="23" name="テキスト ボックス 22">
            <a:extLst>
              <a:ext uri="{FF2B5EF4-FFF2-40B4-BE49-F238E27FC236}">
                <a16:creationId xmlns:a16="http://schemas.microsoft.com/office/drawing/2014/main" id="{E22C4617-A52A-41CA-8B0C-C4B5B86861F7}"/>
              </a:ext>
            </a:extLst>
          </p:cNvPr>
          <p:cNvSpPr txBox="1"/>
          <p:nvPr/>
        </p:nvSpPr>
        <p:spPr>
          <a:xfrm>
            <a:off x="1368788" y="4835725"/>
            <a:ext cx="1925386" cy="461665"/>
          </a:xfrm>
          <a:prstGeom prst="rect">
            <a:avLst/>
          </a:prstGeom>
          <a:noFill/>
        </p:spPr>
        <p:txBody>
          <a:bodyPr wrap="square" rtlCol="0">
            <a:spAutoFit/>
          </a:bodyPr>
          <a:lstStyle/>
          <a:p>
            <a:r>
              <a:rPr kumimoji="1" lang="ja-JP" altLang="en-US" sz="1200" dirty="0"/>
              <a:t>プロダクトオーナー</a:t>
            </a:r>
            <a:endParaRPr kumimoji="1" lang="en-US" altLang="ja-JP" sz="1200" dirty="0"/>
          </a:p>
          <a:p>
            <a:r>
              <a:rPr lang="ja-JP" altLang="en-US" sz="1200" dirty="0"/>
              <a:t>（サービス・マスター）</a:t>
            </a:r>
            <a:endParaRPr kumimoji="1" lang="ja-JP" altLang="en-US" sz="1200" dirty="0"/>
          </a:p>
        </p:txBody>
      </p:sp>
      <p:sp>
        <p:nvSpPr>
          <p:cNvPr id="24" name="正方形/長方形 23">
            <a:extLst>
              <a:ext uri="{FF2B5EF4-FFF2-40B4-BE49-F238E27FC236}">
                <a16:creationId xmlns:a16="http://schemas.microsoft.com/office/drawing/2014/main" id="{8DC7EFB6-31D2-4807-91D6-59274EF36906}"/>
              </a:ext>
            </a:extLst>
          </p:cNvPr>
          <p:cNvSpPr/>
          <p:nvPr/>
        </p:nvSpPr>
        <p:spPr>
          <a:xfrm>
            <a:off x="3635139" y="1394847"/>
            <a:ext cx="8360550" cy="5346916"/>
          </a:xfrm>
          <a:prstGeom prst="rect">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A16BAAA-2D45-40F7-A694-06DBC8DF1F56}"/>
              </a:ext>
            </a:extLst>
          </p:cNvPr>
          <p:cNvSpPr txBox="1"/>
          <p:nvPr/>
        </p:nvSpPr>
        <p:spPr>
          <a:xfrm>
            <a:off x="10409695" y="1536960"/>
            <a:ext cx="1332855" cy="369332"/>
          </a:xfrm>
          <a:prstGeom prst="rect">
            <a:avLst/>
          </a:prstGeom>
          <a:noFill/>
        </p:spPr>
        <p:txBody>
          <a:bodyPr wrap="square" rtlCol="0">
            <a:spAutoFit/>
          </a:bodyPr>
          <a:lstStyle/>
          <a:p>
            <a:pPr algn="ctr"/>
            <a:r>
              <a:rPr kumimoji="1" lang="en-US" altLang="ja-JP" dirty="0"/>
              <a:t>IT</a:t>
            </a:r>
            <a:r>
              <a:rPr kumimoji="1" lang="ja-JP" altLang="en-US" dirty="0"/>
              <a:t>系組織</a:t>
            </a:r>
          </a:p>
        </p:txBody>
      </p:sp>
      <p:sp>
        <p:nvSpPr>
          <p:cNvPr id="28" name="テキスト ボックス 27">
            <a:extLst>
              <a:ext uri="{FF2B5EF4-FFF2-40B4-BE49-F238E27FC236}">
                <a16:creationId xmlns:a16="http://schemas.microsoft.com/office/drawing/2014/main" id="{8EFC1B2C-8FD4-4411-B310-4263F9784E6D}"/>
              </a:ext>
            </a:extLst>
          </p:cNvPr>
          <p:cNvSpPr txBox="1"/>
          <p:nvPr/>
        </p:nvSpPr>
        <p:spPr>
          <a:xfrm>
            <a:off x="9085605" y="1924340"/>
            <a:ext cx="1763209" cy="646331"/>
          </a:xfrm>
          <a:prstGeom prst="rect">
            <a:avLst/>
          </a:prstGeom>
          <a:noFill/>
        </p:spPr>
        <p:txBody>
          <a:bodyPr wrap="square" rtlCol="0">
            <a:spAutoFit/>
          </a:bodyPr>
          <a:lstStyle/>
          <a:p>
            <a:pPr marL="285750" indent="-285750">
              <a:buFont typeface="Wingdings" panose="05000000000000000000" pitchFamily="2" charset="2"/>
              <a:buChar char="p"/>
            </a:pPr>
            <a:r>
              <a:rPr kumimoji="1" lang="en-US" altLang="ja-JP" sz="1200" dirty="0" err="1">
                <a:solidFill>
                  <a:srgbClr val="FF0000"/>
                </a:solidFill>
              </a:rPr>
              <a:t>VeriSM</a:t>
            </a:r>
            <a:endParaRPr kumimoji="1" lang="en-US" altLang="ja-JP" sz="1200" dirty="0">
              <a:solidFill>
                <a:srgbClr val="FF0000"/>
              </a:solidFill>
            </a:endParaRPr>
          </a:p>
          <a:p>
            <a:pPr marL="285750" indent="-285750">
              <a:buFont typeface="Wingdings" panose="05000000000000000000" pitchFamily="2" charset="2"/>
              <a:buChar char="p"/>
            </a:pPr>
            <a:r>
              <a:rPr lang="en-US" altLang="ja-JP" sz="1200" dirty="0">
                <a:solidFill>
                  <a:srgbClr val="FF0000"/>
                </a:solidFill>
              </a:rPr>
              <a:t>SIAM</a:t>
            </a:r>
          </a:p>
          <a:p>
            <a:pPr marL="285750" indent="-285750">
              <a:buFont typeface="Wingdings" panose="05000000000000000000" pitchFamily="2" charset="2"/>
              <a:buChar char="p"/>
            </a:pPr>
            <a:r>
              <a:rPr kumimoji="1" lang="en-US" altLang="ja-JP" sz="1200" dirty="0"/>
              <a:t>IT</a:t>
            </a:r>
            <a:r>
              <a:rPr kumimoji="1" lang="ja-JP" altLang="en-US" sz="1200" dirty="0"/>
              <a:t>技術トレンド</a:t>
            </a:r>
          </a:p>
        </p:txBody>
      </p:sp>
      <p:sp>
        <p:nvSpPr>
          <p:cNvPr id="29" name="テキスト ボックス 28">
            <a:extLst>
              <a:ext uri="{FF2B5EF4-FFF2-40B4-BE49-F238E27FC236}">
                <a16:creationId xmlns:a16="http://schemas.microsoft.com/office/drawing/2014/main" id="{B3B31E3D-B192-4A20-B920-128B6B48C313}"/>
              </a:ext>
            </a:extLst>
          </p:cNvPr>
          <p:cNvSpPr txBox="1"/>
          <p:nvPr/>
        </p:nvSpPr>
        <p:spPr>
          <a:xfrm>
            <a:off x="5368871" y="2392995"/>
            <a:ext cx="3119586" cy="276999"/>
          </a:xfrm>
          <a:prstGeom prst="rect">
            <a:avLst/>
          </a:prstGeom>
          <a:noFill/>
        </p:spPr>
        <p:txBody>
          <a:bodyPr wrap="square" rtlCol="0">
            <a:spAutoFit/>
          </a:bodyPr>
          <a:lstStyle/>
          <a:p>
            <a:pPr algn="ctr"/>
            <a:r>
              <a:rPr kumimoji="1" lang="ja-JP" altLang="en-US" sz="1200" dirty="0"/>
              <a:t>ガバナンス、</a:t>
            </a:r>
            <a:r>
              <a:rPr kumimoji="1" lang="en-US" altLang="ja-JP" sz="1200" dirty="0"/>
              <a:t>IT</a:t>
            </a:r>
            <a:r>
              <a:rPr lang="ja-JP" altLang="en-US" sz="1200" dirty="0"/>
              <a:t>技術管理、管理手法</a:t>
            </a:r>
            <a:endParaRPr kumimoji="1" lang="ja-JP" altLang="en-US" sz="1200" dirty="0"/>
          </a:p>
        </p:txBody>
      </p:sp>
      <p:sp>
        <p:nvSpPr>
          <p:cNvPr id="30" name="テキスト ボックス 29">
            <a:extLst>
              <a:ext uri="{FF2B5EF4-FFF2-40B4-BE49-F238E27FC236}">
                <a16:creationId xmlns:a16="http://schemas.microsoft.com/office/drawing/2014/main" id="{93A3C479-7251-4DEF-A331-0C68058572BB}"/>
              </a:ext>
            </a:extLst>
          </p:cNvPr>
          <p:cNvSpPr txBox="1"/>
          <p:nvPr/>
        </p:nvSpPr>
        <p:spPr>
          <a:xfrm>
            <a:off x="9063096" y="3694816"/>
            <a:ext cx="1813301" cy="830997"/>
          </a:xfrm>
          <a:prstGeom prst="rect">
            <a:avLst/>
          </a:prstGeom>
          <a:noFill/>
        </p:spPr>
        <p:txBody>
          <a:bodyPr wrap="square" rtlCol="0">
            <a:spAutoFit/>
          </a:bodyPr>
          <a:lstStyle/>
          <a:p>
            <a:pPr marL="285750" indent="-285750">
              <a:buFont typeface="Wingdings" panose="05000000000000000000" pitchFamily="2" charset="2"/>
              <a:buChar char="p"/>
            </a:pPr>
            <a:r>
              <a:rPr kumimoji="1" lang="en-US" altLang="ja-JP" sz="1200" dirty="0">
                <a:solidFill>
                  <a:srgbClr val="FF0000"/>
                </a:solidFill>
              </a:rPr>
              <a:t>DevOps</a:t>
            </a:r>
          </a:p>
          <a:p>
            <a:pPr marL="285750" indent="-285750">
              <a:buFont typeface="Wingdings" panose="05000000000000000000" pitchFamily="2" charset="2"/>
              <a:buChar char="p"/>
            </a:pPr>
            <a:r>
              <a:rPr lang="en-US" altLang="ja-JP" sz="1200" dirty="0">
                <a:solidFill>
                  <a:srgbClr val="FF0000"/>
                </a:solidFill>
              </a:rPr>
              <a:t>ITSM (ITIL)</a:t>
            </a:r>
          </a:p>
          <a:p>
            <a:pPr marL="285750" indent="-285750">
              <a:buFont typeface="Wingdings" panose="05000000000000000000" pitchFamily="2" charset="2"/>
              <a:buChar char="p"/>
            </a:pPr>
            <a:r>
              <a:rPr kumimoji="1" lang="en-US" altLang="ja-JP" sz="1200" dirty="0">
                <a:solidFill>
                  <a:srgbClr val="FF0000"/>
                </a:solidFill>
              </a:rPr>
              <a:t>COBIT</a:t>
            </a:r>
          </a:p>
          <a:p>
            <a:pPr marL="285750" indent="-285750">
              <a:buFont typeface="Wingdings" panose="05000000000000000000" pitchFamily="2" charset="2"/>
              <a:buChar char="p"/>
            </a:pPr>
            <a:r>
              <a:rPr lang="en-US" altLang="ja-JP" sz="1200" dirty="0">
                <a:solidFill>
                  <a:srgbClr val="FF0000"/>
                </a:solidFill>
              </a:rPr>
              <a:t>ISO20000</a:t>
            </a:r>
          </a:p>
        </p:txBody>
      </p:sp>
      <p:sp>
        <p:nvSpPr>
          <p:cNvPr id="31" name="テキスト ボックス 30">
            <a:extLst>
              <a:ext uri="{FF2B5EF4-FFF2-40B4-BE49-F238E27FC236}">
                <a16:creationId xmlns:a16="http://schemas.microsoft.com/office/drawing/2014/main" id="{4F177336-874C-4C2E-BF60-BF42BA845603}"/>
              </a:ext>
            </a:extLst>
          </p:cNvPr>
          <p:cNvSpPr txBox="1"/>
          <p:nvPr/>
        </p:nvSpPr>
        <p:spPr>
          <a:xfrm>
            <a:off x="3718626" y="3813722"/>
            <a:ext cx="1456840" cy="1384995"/>
          </a:xfrm>
          <a:prstGeom prst="rect">
            <a:avLst/>
          </a:prstGeom>
          <a:noFill/>
        </p:spPr>
        <p:txBody>
          <a:bodyPr wrap="square" rtlCol="0">
            <a:spAutoFit/>
          </a:bodyPr>
          <a:lstStyle/>
          <a:p>
            <a:pPr marL="171450" indent="-171450">
              <a:buFont typeface="Wingdings" panose="05000000000000000000" pitchFamily="2" charset="2"/>
              <a:buChar char="p"/>
            </a:pPr>
            <a:r>
              <a:rPr lang="ja-JP" altLang="en-US" sz="1200" dirty="0">
                <a:solidFill>
                  <a:srgbClr val="FF0000"/>
                </a:solidFill>
              </a:rPr>
              <a:t>アジャイル</a:t>
            </a:r>
            <a:endParaRPr lang="en-US" altLang="ja-JP" sz="1200" dirty="0">
              <a:solidFill>
                <a:srgbClr val="FF0000"/>
              </a:solidFill>
            </a:endParaRPr>
          </a:p>
          <a:p>
            <a:r>
              <a:rPr kumimoji="1" lang="ja-JP" altLang="en-US" sz="1200" dirty="0">
                <a:solidFill>
                  <a:srgbClr val="FF0000"/>
                </a:solidFill>
              </a:rPr>
              <a:t>（スクラム、</a:t>
            </a:r>
            <a:r>
              <a:rPr kumimoji="1" lang="en-US" altLang="ja-JP" sz="1200" dirty="0">
                <a:solidFill>
                  <a:srgbClr val="FF0000"/>
                </a:solidFill>
              </a:rPr>
              <a:t>XP)</a:t>
            </a:r>
          </a:p>
          <a:p>
            <a:pPr marL="171450" indent="-171450">
              <a:buFont typeface="Wingdings" panose="05000000000000000000" pitchFamily="2" charset="2"/>
              <a:buChar char="p"/>
            </a:pPr>
            <a:r>
              <a:rPr lang="en-US" altLang="ja-JP" sz="1200" dirty="0">
                <a:solidFill>
                  <a:srgbClr val="FF0000"/>
                </a:solidFill>
              </a:rPr>
              <a:t>DevOps</a:t>
            </a:r>
          </a:p>
          <a:p>
            <a:pPr marL="171450" indent="-171450">
              <a:buFont typeface="Wingdings" panose="05000000000000000000" pitchFamily="2" charset="2"/>
              <a:buChar char="p"/>
            </a:pPr>
            <a:r>
              <a:rPr kumimoji="1" lang="ja-JP" altLang="en-US" sz="1200" dirty="0">
                <a:solidFill>
                  <a:srgbClr val="002060"/>
                </a:solidFill>
              </a:rPr>
              <a:t>開発プログラミング言語</a:t>
            </a:r>
            <a:endParaRPr kumimoji="1" lang="en-US" altLang="ja-JP" sz="1200" dirty="0">
              <a:solidFill>
                <a:srgbClr val="002060"/>
              </a:solidFill>
            </a:endParaRPr>
          </a:p>
          <a:p>
            <a:pPr marL="171450" indent="-171450">
              <a:buFont typeface="Wingdings" panose="05000000000000000000" pitchFamily="2" charset="2"/>
              <a:buChar char="p"/>
            </a:pPr>
            <a:r>
              <a:rPr lang="ja-JP" altLang="en-US" sz="1200" dirty="0">
                <a:solidFill>
                  <a:srgbClr val="002060"/>
                </a:solidFill>
              </a:rPr>
              <a:t>デザインパターン</a:t>
            </a:r>
            <a:endParaRPr kumimoji="1" lang="ja-JP" altLang="en-US" sz="1200" dirty="0">
              <a:solidFill>
                <a:srgbClr val="002060"/>
              </a:solidFill>
            </a:endParaRPr>
          </a:p>
        </p:txBody>
      </p:sp>
      <p:sp>
        <p:nvSpPr>
          <p:cNvPr id="2" name="テキスト ボックス 1">
            <a:extLst>
              <a:ext uri="{FF2B5EF4-FFF2-40B4-BE49-F238E27FC236}">
                <a16:creationId xmlns:a16="http://schemas.microsoft.com/office/drawing/2014/main" id="{B5AC5859-747C-4FE4-ABA5-1CDA260F533B}"/>
              </a:ext>
            </a:extLst>
          </p:cNvPr>
          <p:cNvSpPr txBox="1"/>
          <p:nvPr/>
        </p:nvSpPr>
        <p:spPr>
          <a:xfrm>
            <a:off x="3338871" y="3557320"/>
            <a:ext cx="1921790" cy="307777"/>
          </a:xfrm>
          <a:prstGeom prst="rect">
            <a:avLst/>
          </a:prstGeom>
          <a:noFill/>
        </p:spPr>
        <p:txBody>
          <a:bodyPr wrap="square" rtlCol="0">
            <a:spAutoFit/>
          </a:bodyPr>
          <a:lstStyle/>
          <a:p>
            <a:r>
              <a:rPr kumimoji="1" lang="ja-JP" altLang="en-US" sz="1400" dirty="0"/>
              <a:t>必要な知識・スキル</a:t>
            </a:r>
          </a:p>
        </p:txBody>
      </p:sp>
      <p:sp>
        <p:nvSpPr>
          <p:cNvPr id="32" name="テキスト ボックス 31">
            <a:extLst>
              <a:ext uri="{FF2B5EF4-FFF2-40B4-BE49-F238E27FC236}">
                <a16:creationId xmlns:a16="http://schemas.microsoft.com/office/drawing/2014/main" id="{CC743753-C475-4A5E-881E-39AB8DD9B9D7}"/>
              </a:ext>
            </a:extLst>
          </p:cNvPr>
          <p:cNvSpPr txBox="1"/>
          <p:nvPr/>
        </p:nvSpPr>
        <p:spPr>
          <a:xfrm>
            <a:off x="8645471" y="1661132"/>
            <a:ext cx="1921790" cy="307777"/>
          </a:xfrm>
          <a:prstGeom prst="rect">
            <a:avLst/>
          </a:prstGeom>
          <a:noFill/>
        </p:spPr>
        <p:txBody>
          <a:bodyPr wrap="square" rtlCol="0">
            <a:spAutoFit/>
          </a:bodyPr>
          <a:lstStyle/>
          <a:p>
            <a:r>
              <a:rPr kumimoji="1" lang="ja-JP" altLang="en-US" sz="1400" dirty="0"/>
              <a:t>必要な知識・スキル</a:t>
            </a:r>
          </a:p>
        </p:txBody>
      </p:sp>
      <p:sp>
        <p:nvSpPr>
          <p:cNvPr id="33" name="テキスト ボックス 32">
            <a:extLst>
              <a:ext uri="{FF2B5EF4-FFF2-40B4-BE49-F238E27FC236}">
                <a16:creationId xmlns:a16="http://schemas.microsoft.com/office/drawing/2014/main" id="{4FE7D7C2-2132-4FBD-AE8C-1B5DABA57A0E}"/>
              </a:ext>
            </a:extLst>
          </p:cNvPr>
          <p:cNvSpPr txBox="1"/>
          <p:nvPr/>
        </p:nvSpPr>
        <p:spPr>
          <a:xfrm>
            <a:off x="8927024" y="3449292"/>
            <a:ext cx="1921790" cy="307777"/>
          </a:xfrm>
          <a:prstGeom prst="rect">
            <a:avLst/>
          </a:prstGeom>
          <a:noFill/>
        </p:spPr>
        <p:txBody>
          <a:bodyPr wrap="square" rtlCol="0">
            <a:spAutoFit/>
          </a:bodyPr>
          <a:lstStyle/>
          <a:p>
            <a:r>
              <a:rPr kumimoji="1" lang="ja-JP" altLang="en-US" sz="1400" dirty="0"/>
              <a:t>必要な知識・スキル</a:t>
            </a:r>
          </a:p>
        </p:txBody>
      </p:sp>
      <p:sp>
        <p:nvSpPr>
          <p:cNvPr id="34" name="テキスト ボックス 33">
            <a:extLst>
              <a:ext uri="{FF2B5EF4-FFF2-40B4-BE49-F238E27FC236}">
                <a16:creationId xmlns:a16="http://schemas.microsoft.com/office/drawing/2014/main" id="{50574C55-C6D3-4072-860F-A093F8C71658}"/>
              </a:ext>
            </a:extLst>
          </p:cNvPr>
          <p:cNvSpPr txBox="1"/>
          <p:nvPr/>
        </p:nvSpPr>
        <p:spPr>
          <a:xfrm>
            <a:off x="9870745" y="4786835"/>
            <a:ext cx="2322555" cy="307777"/>
          </a:xfrm>
          <a:prstGeom prst="rect">
            <a:avLst/>
          </a:prstGeom>
          <a:noFill/>
        </p:spPr>
        <p:txBody>
          <a:bodyPr wrap="square" rtlCol="0">
            <a:spAutoFit/>
          </a:bodyPr>
          <a:lstStyle/>
          <a:p>
            <a:r>
              <a:rPr kumimoji="1" lang="ja-JP" altLang="en-US" sz="1400" dirty="0"/>
              <a:t>必要な知識・スキル</a:t>
            </a:r>
          </a:p>
        </p:txBody>
      </p:sp>
      <p:sp>
        <p:nvSpPr>
          <p:cNvPr id="35" name="テキスト ボックス 34">
            <a:extLst>
              <a:ext uri="{FF2B5EF4-FFF2-40B4-BE49-F238E27FC236}">
                <a16:creationId xmlns:a16="http://schemas.microsoft.com/office/drawing/2014/main" id="{310697B4-B64D-4B6E-A2A9-0180BE6F9A5C}"/>
              </a:ext>
            </a:extLst>
          </p:cNvPr>
          <p:cNvSpPr txBox="1"/>
          <p:nvPr/>
        </p:nvSpPr>
        <p:spPr>
          <a:xfrm>
            <a:off x="9943093" y="5048261"/>
            <a:ext cx="2340201" cy="276999"/>
          </a:xfrm>
          <a:prstGeom prst="rect">
            <a:avLst/>
          </a:prstGeom>
          <a:noFill/>
        </p:spPr>
        <p:txBody>
          <a:bodyPr wrap="square" rtlCol="0">
            <a:spAutoFit/>
          </a:bodyPr>
          <a:lstStyle/>
          <a:p>
            <a:pPr marL="285750" indent="-285750">
              <a:buFont typeface="Wingdings" panose="05000000000000000000" pitchFamily="2" charset="2"/>
              <a:buChar char="p"/>
            </a:pPr>
            <a:r>
              <a:rPr lang="ja-JP" altLang="en-US" sz="1200" dirty="0"/>
              <a:t>専門分野の知識・経験</a:t>
            </a:r>
            <a:endParaRPr kumimoji="1" lang="en-US" altLang="ja-JP" sz="1200" dirty="0"/>
          </a:p>
        </p:txBody>
      </p:sp>
      <p:sp>
        <p:nvSpPr>
          <p:cNvPr id="3" name="テキスト ボックス 2">
            <a:extLst>
              <a:ext uri="{FF2B5EF4-FFF2-40B4-BE49-F238E27FC236}">
                <a16:creationId xmlns:a16="http://schemas.microsoft.com/office/drawing/2014/main" id="{B1E7617E-DB7E-433A-9E60-54B7CD75737A}"/>
              </a:ext>
            </a:extLst>
          </p:cNvPr>
          <p:cNvSpPr txBox="1"/>
          <p:nvPr/>
        </p:nvSpPr>
        <p:spPr>
          <a:xfrm>
            <a:off x="8234489" y="459275"/>
            <a:ext cx="3461565" cy="461665"/>
          </a:xfrm>
          <a:prstGeom prst="rect">
            <a:avLst/>
          </a:prstGeom>
          <a:noFill/>
        </p:spPr>
        <p:txBody>
          <a:bodyPr wrap="square" rtlCol="0">
            <a:spAutoFit/>
          </a:bodyPr>
          <a:lstStyle/>
          <a:p>
            <a:r>
              <a:rPr kumimoji="1" lang="ja-JP" altLang="en-US" sz="1200" dirty="0"/>
              <a:t>＊</a:t>
            </a:r>
            <a:r>
              <a:rPr kumimoji="1" lang="ja-JP" altLang="en-US" sz="1200" dirty="0">
                <a:solidFill>
                  <a:srgbClr val="FF0000"/>
                </a:solidFill>
              </a:rPr>
              <a:t>朱記表示の知識</a:t>
            </a:r>
            <a:r>
              <a:rPr kumimoji="1" lang="ja-JP" altLang="en-US" sz="1200" dirty="0"/>
              <a:t>は、知識の理解度を把握できる検定試験が提供されています。</a:t>
            </a:r>
          </a:p>
        </p:txBody>
      </p:sp>
    </p:spTree>
    <p:extLst>
      <p:ext uri="{BB962C8B-B14F-4D97-AF65-F5344CB8AC3E}">
        <p14:creationId xmlns:p14="http://schemas.microsoft.com/office/powerpoint/2010/main" val="3423996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グラフィックス 45" descr="線矢印: U ターン">
            <a:extLst>
              <a:ext uri="{FF2B5EF4-FFF2-40B4-BE49-F238E27FC236}">
                <a16:creationId xmlns:a16="http://schemas.microsoft.com/office/drawing/2014/main" id="{4DC4BBBB-757A-424A-A4CB-527EFC9F61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8004480" y="2132765"/>
            <a:ext cx="2793609" cy="2390007"/>
          </a:xfrm>
          <a:prstGeom prst="rect">
            <a:avLst/>
          </a:prstGeom>
        </p:spPr>
      </p:pic>
      <p:pic>
        <p:nvPicPr>
          <p:cNvPr id="42" name="グラフィックス 41" descr="線矢印: U ターン">
            <a:extLst>
              <a:ext uri="{FF2B5EF4-FFF2-40B4-BE49-F238E27FC236}">
                <a16:creationId xmlns:a16="http://schemas.microsoft.com/office/drawing/2014/main" id="{CB9C4781-BD8F-4C4B-AA8B-44EA3399DE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149798" y="3144103"/>
            <a:ext cx="2793609" cy="2390007"/>
          </a:xfrm>
          <a:prstGeom prst="rect">
            <a:avLst/>
          </a:prstGeom>
        </p:spPr>
      </p:pic>
      <p:sp>
        <p:nvSpPr>
          <p:cNvPr id="2" name="テキスト ボックス 1">
            <a:extLst>
              <a:ext uri="{FF2B5EF4-FFF2-40B4-BE49-F238E27FC236}">
                <a16:creationId xmlns:a16="http://schemas.microsoft.com/office/drawing/2014/main" id="{AC5D7623-2410-46C2-B682-F5799DAA2AB1}"/>
              </a:ext>
            </a:extLst>
          </p:cNvPr>
          <p:cNvSpPr txBox="1"/>
          <p:nvPr/>
        </p:nvSpPr>
        <p:spPr>
          <a:xfrm>
            <a:off x="1163113" y="352014"/>
            <a:ext cx="105482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デジタル化のプロセスとプラクティス　（計画作り）</a:t>
            </a:r>
          </a:p>
        </p:txBody>
      </p:sp>
      <p:pic>
        <p:nvPicPr>
          <p:cNvPr id="3" name="図 2">
            <a:extLst>
              <a:ext uri="{FF2B5EF4-FFF2-40B4-BE49-F238E27FC236}">
                <a16:creationId xmlns:a16="http://schemas.microsoft.com/office/drawing/2014/main" id="{3CE9064B-8C97-4300-A410-EC69D3AB7886}"/>
              </a:ext>
            </a:extLst>
          </p:cNvPr>
          <p:cNvPicPr>
            <a:picLocks noChangeAspect="1"/>
          </p:cNvPicPr>
          <p:nvPr/>
        </p:nvPicPr>
        <p:blipFill>
          <a:blip r:embed="rId4"/>
          <a:stretch>
            <a:fillRect/>
          </a:stretch>
        </p:blipFill>
        <p:spPr>
          <a:xfrm>
            <a:off x="1400240" y="2325426"/>
            <a:ext cx="2454245" cy="788476"/>
          </a:xfrm>
          <a:prstGeom prst="rect">
            <a:avLst/>
          </a:prstGeom>
        </p:spPr>
      </p:pic>
      <p:sp>
        <p:nvSpPr>
          <p:cNvPr id="4" name="テキスト ボックス 3">
            <a:extLst>
              <a:ext uri="{FF2B5EF4-FFF2-40B4-BE49-F238E27FC236}">
                <a16:creationId xmlns:a16="http://schemas.microsoft.com/office/drawing/2014/main" id="{A09AC896-CC10-4E02-B60E-EA46946B4711}"/>
              </a:ext>
            </a:extLst>
          </p:cNvPr>
          <p:cNvSpPr txBox="1"/>
          <p:nvPr/>
        </p:nvSpPr>
        <p:spPr>
          <a:xfrm>
            <a:off x="1293340" y="1260390"/>
            <a:ext cx="278438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既存のビジネスまたは企画中のビジネスについてビジネスモデルジェネレーションを用いてビジネスモデルを整理する。</a:t>
            </a:r>
          </a:p>
        </p:txBody>
      </p:sp>
      <p:sp>
        <p:nvSpPr>
          <p:cNvPr id="5" name="テキスト ボックス 4">
            <a:extLst>
              <a:ext uri="{FF2B5EF4-FFF2-40B4-BE49-F238E27FC236}">
                <a16:creationId xmlns:a16="http://schemas.microsoft.com/office/drawing/2014/main" id="{978A6131-238A-4516-A239-E6B9C29E6A16}"/>
              </a:ext>
            </a:extLst>
          </p:cNvPr>
          <p:cNvSpPr txBox="1"/>
          <p:nvPr/>
        </p:nvSpPr>
        <p:spPr>
          <a:xfrm>
            <a:off x="4184629" y="1260390"/>
            <a:ext cx="22736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データに基づきブレーンストーミングを行い</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SWOT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分析を行いビジネスモデルを見直す。</a:t>
            </a:r>
          </a:p>
        </p:txBody>
      </p:sp>
      <p:pic>
        <p:nvPicPr>
          <p:cNvPr id="11" name="図 10">
            <a:extLst>
              <a:ext uri="{FF2B5EF4-FFF2-40B4-BE49-F238E27FC236}">
                <a16:creationId xmlns:a16="http://schemas.microsoft.com/office/drawing/2014/main" id="{E19D1F81-2268-43B5-A706-6999C4199638}"/>
              </a:ext>
            </a:extLst>
          </p:cNvPr>
          <p:cNvPicPr>
            <a:picLocks noChangeAspect="1"/>
          </p:cNvPicPr>
          <p:nvPr/>
        </p:nvPicPr>
        <p:blipFill>
          <a:blip r:embed="rId4"/>
          <a:stretch>
            <a:fillRect/>
          </a:stretch>
        </p:blipFill>
        <p:spPr>
          <a:xfrm>
            <a:off x="6655474" y="2337608"/>
            <a:ext cx="2454245" cy="788476"/>
          </a:xfrm>
          <a:prstGeom prst="rect">
            <a:avLst/>
          </a:prstGeom>
        </p:spPr>
      </p:pic>
      <p:sp>
        <p:nvSpPr>
          <p:cNvPr id="12" name="テキスト ボックス 11">
            <a:extLst>
              <a:ext uri="{FF2B5EF4-FFF2-40B4-BE49-F238E27FC236}">
                <a16:creationId xmlns:a16="http://schemas.microsoft.com/office/drawing/2014/main" id="{A185F8DA-DAFC-44D7-A469-9AF00E5CD45D}"/>
              </a:ext>
            </a:extLst>
          </p:cNvPr>
          <p:cNvSpPr txBox="1"/>
          <p:nvPr/>
        </p:nvSpPr>
        <p:spPr>
          <a:xfrm>
            <a:off x="6598508" y="1260390"/>
            <a:ext cx="26690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ビジネスモデルを完成させる。</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MVP</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Minimum Viable Product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）を定義する。</a:t>
            </a:r>
          </a:p>
        </p:txBody>
      </p:sp>
      <p:sp>
        <p:nvSpPr>
          <p:cNvPr id="13" name="楕円 12">
            <a:extLst>
              <a:ext uri="{FF2B5EF4-FFF2-40B4-BE49-F238E27FC236}">
                <a16:creationId xmlns:a16="http://schemas.microsoft.com/office/drawing/2014/main" id="{4C3E9011-9B7B-4D1C-9879-B7879500C4E0}"/>
              </a:ext>
            </a:extLst>
          </p:cNvPr>
          <p:cNvSpPr/>
          <p:nvPr/>
        </p:nvSpPr>
        <p:spPr>
          <a:xfrm>
            <a:off x="8690263" y="2803721"/>
            <a:ext cx="1235675" cy="53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Eras Bold ITC" panose="020B0907030504020204" pitchFamily="34" charset="0"/>
                <a:ea typeface="游ゴシック" panose="020B0400000000000000" pitchFamily="50" charset="-128"/>
                <a:cs typeface="+mn-cs"/>
              </a:rPr>
              <a:t>MVP</a:t>
            </a:r>
            <a:endParaRPr kumimoji="1" lang="ja-JP" altLang="en-US" sz="2000" b="0" i="0" u="none" strike="noStrike" kern="1200" cap="none" spc="0" normalizeH="0" baseline="0" noProof="0" dirty="0">
              <a:ln>
                <a:noFill/>
              </a:ln>
              <a:solidFill>
                <a:prstClr val="white"/>
              </a:solidFill>
              <a:effectLst/>
              <a:uLnTx/>
              <a:uFillTx/>
              <a:latin typeface="Eras Bold ITC" panose="020B0907030504020204" pitchFamily="34" charset="0"/>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F851CCFB-1FAC-46D7-9B29-DF68377D224E}"/>
              </a:ext>
            </a:extLst>
          </p:cNvPr>
          <p:cNvSpPr/>
          <p:nvPr/>
        </p:nvSpPr>
        <p:spPr>
          <a:xfrm>
            <a:off x="1770093" y="3292961"/>
            <a:ext cx="4694234" cy="584775"/>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游ゴシック" panose="020F0502020204030204"/>
                <a:ea typeface="游ゴシック" panose="020B0400000000000000" pitchFamily="50" charset="-128"/>
                <a:cs typeface="+mn-cs"/>
              </a:rPr>
              <a:t>Planning Session</a:t>
            </a:r>
            <a:endParaRPr kumimoji="1" lang="ja-JP" altLang="en-US"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游ゴシック" panose="020F0502020204030204"/>
              <a:ea typeface="游ゴシック" panose="020B0400000000000000" pitchFamily="50" charset="-128"/>
              <a:cs typeface="+mn-cs"/>
            </a:endParaRPr>
          </a:p>
        </p:txBody>
      </p:sp>
      <p:grpSp>
        <p:nvGrpSpPr>
          <p:cNvPr id="29" name="グループ化 28">
            <a:extLst>
              <a:ext uri="{FF2B5EF4-FFF2-40B4-BE49-F238E27FC236}">
                <a16:creationId xmlns:a16="http://schemas.microsoft.com/office/drawing/2014/main" id="{5878BE7D-0CA4-4951-82D7-537F0D5F910B}"/>
              </a:ext>
            </a:extLst>
          </p:cNvPr>
          <p:cNvGrpSpPr/>
          <p:nvPr/>
        </p:nvGrpSpPr>
        <p:grpSpPr>
          <a:xfrm>
            <a:off x="1131970" y="5509400"/>
            <a:ext cx="4230669" cy="523102"/>
            <a:chOff x="1079157" y="5189838"/>
            <a:chExt cx="4230669" cy="523102"/>
          </a:xfrm>
        </p:grpSpPr>
        <p:sp>
          <p:nvSpPr>
            <p:cNvPr id="15" name="正方形/長方形 14">
              <a:extLst>
                <a:ext uri="{FF2B5EF4-FFF2-40B4-BE49-F238E27FC236}">
                  <a16:creationId xmlns:a16="http://schemas.microsoft.com/office/drawing/2014/main" id="{357B5811-008D-4E75-9959-B26191FDE293}"/>
                </a:ext>
              </a:extLst>
            </p:cNvPr>
            <p:cNvSpPr/>
            <p:nvPr/>
          </p:nvSpPr>
          <p:spPr>
            <a:xfrm>
              <a:off x="1079157"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794393EB-55FE-442B-906E-A3E7C20964F1}"/>
                </a:ext>
              </a:extLst>
            </p:cNvPr>
            <p:cNvSpPr/>
            <p:nvPr/>
          </p:nvSpPr>
          <p:spPr>
            <a:xfrm>
              <a:off x="1833190"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44B2EA96-D5BE-437D-A7BA-5320B18BE6E6}"/>
                </a:ext>
              </a:extLst>
            </p:cNvPr>
            <p:cNvSpPr/>
            <p:nvPr/>
          </p:nvSpPr>
          <p:spPr>
            <a:xfrm>
              <a:off x="2582561"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0FCFEFBC-0278-4ACE-AAA0-06B769A01086}"/>
                </a:ext>
              </a:extLst>
            </p:cNvPr>
            <p:cNvSpPr/>
            <p:nvPr/>
          </p:nvSpPr>
          <p:spPr>
            <a:xfrm>
              <a:off x="3331932"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1CE1851E-F407-4F4E-8547-99844749C946}"/>
                </a:ext>
              </a:extLst>
            </p:cNvPr>
            <p:cNvSpPr/>
            <p:nvPr/>
          </p:nvSpPr>
          <p:spPr>
            <a:xfrm>
              <a:off x="4077863"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3B4E272F-4FAA-4716-AE4A-77196EA9AB5F}"/>
                </a:ext>
              </a:extLst>
            </p:cNvPr>
            <p:cNvSpPr/>
            <p:nvPr/>
          </p:nvSpPr>
          <p:spPr>
            <a:xfrm>
              <a:off x="4823794"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矢印: 右 23">
              <a:extLst>
                <a:ext uri="{FF2B5EF4-FFF2-40B4-BE49-F238E27FC236}">
                  <a16:creationId xmlns:a16="http://schemas.microsoft.com/office/drawing/2014/main" id="{1D2D017A-F890-4789-B956-EC3B7D21674D}"/>
                </a:ext>
              </a:extLst>
            </p:cNvPr>
            <p:cNvSpPr/>
            <p:nvPr/>
          </p:nvSpPr>
          <p:spPr>
            <a:xfrm>
              <a:off x="1573427"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矢印: 右 24">
              <a:extLst>
                <a:ext uri="{FF2B5EF4-FFF2-40B4-BE49-F238E27FC236}">
                  <a16:creationId xmlns:a16="http://schemas.microsoft.com/office/drawing/2014/main" id="{C7643247-68C9-4263-998B-6B0D31BD3BAB}"/>
                </a:ext>
              </a:extLst>
            </p:cNvPr>
            <p:cNvSpPr/>
            <p:nvPr/>
          </p:nvSpPr>
          <p:spPr>
            <a:xfrm>
              <a:off x="2330800" y="5284573"/>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矢印: 右 25">
              <a:extLst>
                <a:ext uri="{FF2B5EF4-FFF2-40B4-BE49-F238E27FC236}">
                  <a16:creationId xmlns:a16="http://schemas.microsoft.com/office/drawing/2014/main" id="{6FA88027-5ADA-46FD-8337-4D79EFDB1AB5}"/>
                </a:ext>
              </a:extLst>
            </p:cNvPr>
            <p:cNvSpPr/>
            <p:nvPr/>
          </p:nvSpPr>
          <p:spPr>
            <a:xfrm>
              <a:off x="3048541"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矢印: 右 26">
              <a:extLst>
                <a:ext uri="{FF2B5EF4-FFF2-40B4-BE49-F238E27FC236}">
                  <a16:creationId xmlns:a16="http://schemas.microsoft.com/office/drawing/2014/main" id="{CD018106-FB59-4BFF-A6A8-338F2BDD431F}"/>
                </a:ext>
              </a:extLst>
            </p:cNvPr>
            <p:cNvSpPr/>
            <p:nvPr/>
          </p:nvSpPr>
          <p:spPr>
            <a:xfrm>
              <a:off x="3811083"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矢印: 右 27">
              <a:extLst>
                <a:ext uri="{FF2B5EF4-FFF2-40B4-BE49-F238E27FC236}">
                  <a16:creationId xmlns:a16="http://schemas.microsoft.com/office/drawing/2014/main" id="{C93F05E7-6028-4CBE-8DD2-5549D2DFDA4C}"/>
                </a:ext>
              </a:extLst>
            </p:cNvPr>
            <p:cNvSpPr/>
            <p:nvPr/>
          </p:nvSpPr>
          <p:spPr>
            <a:xfrm>
              <a:off x="4563895"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0" name="テキスト ボックス 29">
            <a:extLst>
              <a:ext uri="{FF2B5EF4-FFF2-40B4-BE49-F238E27FC236}">
                <a16:creationId xmlns:a16="http://schemas.microsoft.com/office/drawing/2014/main" id="{23E92076-9FE6-44CA-82A9-A6630DD5C9F0}"/>
              </a:ext>
            </a:extLst>
          </p:cNvPr>
          <p:cNvSpPr txBox="1"/>
          <p:nvPr/>
        </p:nvSpPr>
        <p:spPr>
          <a:xfrm>
            <a:off x="1131970" y="4573460"/>
            <a:ext cx="432147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MVP</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 Stream Map</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を作成</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する</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（理想的なプロセスの流れと各ステップでの創造する価値と所要時間）</a:t>
            </a:r>
          </a:p>
        </p:txBody>
      </p:sp>
      <p:grpSp>
        <p:nvGrpSpPr>
          <p:cNvPr id="33" name="グループ化 32">
            <a:extLst>
              <a:ext uri="{FF2B5EF4-FFF2-40B4-BE49-F238E27FC236}">
                <a16:creationId xmlns:a16="http://schemas.microsoft.com/office/drawing/2014/main" id="{0D3C77AE-E1C4-4373-8B73-ACD36C0D01E0}"/>
              </a:ext>
            </a:extLst>
          </p:cNvPr>
          <p:cNvGrpSpPr/>
          <p:nvPr/>
        </p:nvGrpSpPr>
        <p:grpSpPr>
          <a:xfrm>
            <a:off x="6854322" y="4848356"/>
            <a:ext cx="2675599" cy="1662583"/>
            <a:chOff x="7472348" y="4530644"/>
            <a:chExt cx="2675599" cy="1662583"/>
          </a:xfrm>
        </p:grpSpPr>
        <p:sp>
          <p:nvSpPr>
            <p:cNvPr id="31" name="正方形/長方形 30">
              <a:extLst>
                <a:ext uri="{FF2B5EF4-FFF2-40B4-BE49-F238E27FC236}">
                  <a16:creationId xmlns:a16="http://schemas.microsoft.com/office/drawing/2014/main" id="{F6D41465-013B-4439-9984-51EFF14DAD99}"/>
                </a:ext>
              </a:extLst>
            </p:cNvPr>
            <p:cNvSpPr/>
            <p:nvPr/>
          </p:nvSpPr>
          <p:spPr>
            <a:xfrm>
              <a:off x="7472348" y="4530644"/>
              <a:ext cx="2675599" cy="1662583"/>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As</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Role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（役割）</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I</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can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（機能）</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Which I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a:ln>
                    <a:noFill/>
                  </a:ln>
                  <a:solidFill>
                    <a:srgbClr val="4472C4">
                      <a:lumMod val="75000"/>
                    </a:srgbClr>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要件、条件）</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To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（ビジネス価値）</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03E4DBA5-80C0-47DB-AC83-139696A7AF06}"/>
                </a:ext>
              </a:extLst>
            </p:cNvPr>
            <p:cNvSpPr txBox="1"/>
            <p:nvPr/>
          </p:nvSpPr>
          <p:spPr>
            <a:xfrm>
              <a:off x="7506938" y="4530644"/>
              <a:ext cx="2060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ユーザーストーリー</a:t>
              </a:r>
            </a:p>
          </p:txBody>
        </p:sp>
      </p:grpSp>
      <p:sp>
        <p:nvSpPr>
          <p:cNvPr id="34" name="テキスト ボックス 33">
            <a:extLst>
              <a:ext uri="{FF2B5EF4-FFF2-40B4-BE49-F238E27FC236}">
                <a16:creationId xmlns:a16="http://schemas.microsoft.com/office/drawing/2014/main" id="{3FF724F7-AA80-4EC1-8958-1E2339A4D35D}"/>
              </a:ext>
            </a:extLst>
          </p:cNvPr>
          <p:cNvSpPr txBox="1"/>
          <p:nvPr/>
        </p:nvSpPr>
        <p:spPr>
          <a:xfrm>
            <a:off x="6208625" y="4302403"/>
            <a:ext cx="39745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定義されたプロセスの各ステップ毎に、ユーザーストーリーにて要件を整理する。</a:t>
            </a:r>
          </a:p>
        </p:txBody>
      </p:sp>
      <p:pic>
        <p:nvPicPr>
          <p:cNvPr id="36" name="グラフィックス 35" descr="グループ">
            <a:extLst>
              <a:ext uri="{FF2B5EF4-FFF2-40B4-BE49-F238E27FC236}">
                <a16:creationId xmlns:a16="http://schemas.microsoft.com/office/drawing/2014/main" id="{89FFB52A-4D0C-404B-91E1-0062306E67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630" y="2908458"/>
            <a:ext cx="914400" cy="914400"/>
          </a:xfrm>
          <a:prstGeom prst="rect">
            <a:avLst/>
          </a:prstGeom>
        </p:spPr>
      </p:pic>
      <p:pic>
        <p:nvPicPr>
          <p:cNvPr id="38" name="グラフィックス 37" descr="線矢印: 直線">
            <a:extLst>
              <a:ext uri="{FF2B5EF4-FFF2-40B4-BE49-F238E27FC236}">
                <a16:creationId xmlns:a16="http://schemas.microsoft.com/office/drawing/2014/main" id="{8C0651E1-1009-4222-8F89-D6A028E2EE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818046" y="1684240"/>
            <a:ext cx="665864" cy="2038579"/>
          </a:xfrm>
          <a:prstGeom prst="rect">
            <a:avLst/>
          </a:prstGeom>
        </p:spPr>
      </p:pic>
      <p:pic>
        <p:nvPicPr>
          <p:cNvPr id="41" name="グラフィックス 40" descr="線矢印: 直線">
            <a:extLst>
              <a:ext uri="{FF2B5EF4-FFF2-40B4-BE49-F238E27FC236}">
                <a16:creationId xmlns:a16="http://schemas.microsoft.com/office/drawing/2014/main" id="{93C8461F-5ECA-4F94-8AB1-571D9BD6CE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971964" y="1566428"/>
            <a:ext cx="665864" cy="2306472"/>
          </a:xfrm>
          <a:prstGeom prst="rect">
            <a:avLst/>
          </a:prstGeom>
        </p:spPr>
      </p:pic>
      <p:pic>
        <p:nvPicPr>
          <p:cNvPr id="43" name="グラフィックス 42" descr="線矢印: 直線">
            <a:extLst>
              <a:ext uri="{FF2B5EF4-FFF2-40B4-BE49-F238E27FC236}">
                <a16:creationId xmlns:a16="http://schemas.microsoft.com/office/drawing/2014/main" id="{7C4067BF-0341-4DA0-B180-E3D2158AE6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812378" y="4435152"/>
            <a:ext cx="848573" cy="2306472"/>
          </a:xfrm>
          <a:prstGeom prst="rect">
            <a:avLst/>
          </a:prstGeom>
        </p:spPr>
      </p:pic>
      <p:grpSp>
        <p:nvGrpSpPr>
          <p:cNvPr id="10" name="グループ化 9">
            <a:extLst>
              <a:ext uri="{FF2B5EF4-FFF2-40B4-BE49-F238E27FC236}">
                <a16:creationId xmlns:a16="http://schemas.microsoft.com/office/drawing/2014/main" id="{3DD48E9C-41F5-45F9-B5A4-CE5EDDB13856}"/>
              </a:ext>
            </a:extLst>
          </p:cNvPr>
          <p:cNvGrpSpPr/>
          <p:nvPr/>
        </p:nvGrpSpPr>
        <p:grpSpPr>
          <a:xfrm>
            <a:off x="4434014" y="2265112"/>
            <a:ext cx="1587845" cy="1077218"/>
            <a:chOff x="4291914" y="3863546"/>
            <a:chExt cx="1598140" cy="1120346"/>
          </a:xfrm>
        </p:grpSpPr>
        <p:sp>
          <p:nvSpPr>
            <p:cNvPr id="6" name="正方形/長方形 5">
              <a:extLst>
                <a:ext uri="{FF2B5EF4-FFF2-40B4-BE49-F238E27FC236}">
                  <a16:creationId xmlns:a16="http://schemas.microsoft.com/office/drawing/2014/main" id="{9DD563A5-B072-492C-BC12-6F3F6C73A546}"/>
                </a:ext>
              </a:extLst>
            </p:cNvPr>
            <p:cNvSpPr/>
            <p:nvPr/>
          </p:nvSpPr>
          <p:spPr>
            <a:xfrm>
              <a:off x="429191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S</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976E3773-F58E-4D36-9025-F4A89369A73C}"/>
                </a:ext>
              </a:extLst>
            </p:cNvPr>
            <p:cNvSpPr/>
            <p:nvPr/>
          </p:nvSpPr>
          <p:spPr>
            <a:xfrm>
              <a:off x="509098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W</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C5547D6-69DE-4D50-9410-8C1BED4F8BAD}"/>
                </a:ext>
              </a:extLst>
            </p:cNvPr>
            <p:cNvSpPr/>
            <p:nvPr/>
          </p:nvSpPr>
          <p:spPr>
            <a:xfrm>
              <a:off x="429191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O</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B7008D76-930F-4647-B95D-E1B4C98DA4E2}"/>
                </a:ext>
              </a:extLst>
            </p:cNvPr>
            <p:cNvSpPr/>
            <p:nvPr/>
          </p:nvSpPr>
          <p:spPr>
            <a:xfrm>
              <a:off x="509098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T</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grpSp>
      <p:sp>
        <p:nvSpPr>
          <p:cNvPr id="21" name="吹き出し: 角を丸めた四角形 20">
            <a:extLst>
              <a:ext uri="{FF2B5EF4-FFF2-40B4-BE49-F238E27FC236}">
                <a16:creationId xmlns:a16="http://schemas.microsoft.com/office/drawing/2014/main" id="{99EB0D42-B6EB-4CDD-B166-DEC47810BF81}"/>
              </a:ext>
            </a:extLst>
          </p:cNvPr>
          <p:cNvSpPr/>
          <p:nvPr/>
        </p:nvSpPr>
        <p:spPr>
          <a:xfrm>
            <a:off x="5937673" y="3267730"/>
            <a:ext cx="1989840" cy="430507"/>
          </a:xfrm>
          <a:prstGeom prst="wedgeRoundRectCallout">
            <a:avLst>
              <a:gd name="adj1" fmla="val -48462"/>
              <a:gd name="adj2" fmla="val -1512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データサイエンティストの支援</a:t>
            </a:r>
          </a:p>
        </p:txBody>
      </p:sp>
      <p:pic>
        <p:nvPicPr>
          <p:cNvPr id="45" name="グラフィックス 44" descr="教師">
            <a:extLst>
              <a:ext uri="{FF2B5EF4-FFF2-40B4-BE49-F238E27FC236}">
                <a16:creationId xmlns:a16="http://schemas.microsoft.com/office/drawing/2014/main" id="{43561679-A461-487F-8A5C-71BB94FE80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90370" y="2854029"/>
            <a:ext cx="2796045" cy="1623037"/>
          </a:xfrm>
          <a:prstGeom prst="rect">
            <a:avLst/>
          </a:prstGeom>
        </p:spPr>
      </p:pic>
      <p:pic>
        <p:nvPicPr>
          <p:cNvPr id="44" name="グラフィックス 43" descr="線矢印: 直線">
            <a:extLst>
              <a:ext uri="{FF2B5EF4-FFF2-40B4-BE49-F238E27FC236}">
                <a16:creationId xmlns:a16="http://schemas.microsoft.com/office/drawing/2014/main" id="{F80913C5-C24B-4314-9920-457D14399B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267567" y="4499205"/>
            <a:ext cx="848573" cy="2306472"/>
          </a:xfrm>
          <a:prstGeom prst="rect">
            <a:avLst/>
          </a:prstGeom>
        </p:spPr>
      </p:pic>
      <p:sp>
        <p:nvSpPr>
          <p:cNvPr id="22" name="正方形/長方形 21">
            <a:extLst>
              <a:ext uri="{FF2B5EF4-FFF2-40B4-BE49-F238E27FC236}">
                <a16:creationId xmlns:a16="http://schemas.microsoft.com/office/drawing/2014/main" id="{7779CAE8-4710-4B18-A2EA-1604536C268E}"/>
              </a:ext>
            </a:extLst>
          </p:cNvPr>
          <p:cNvSpPr/>
          <p:nvPr/>
        </p:nvSpPr>
        <p:spPr>
          <a:xfrm>
            <a:off x="10116140" y="5410887"/>
            <a:ext cx="18345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游ゴシック" panose="020F0502020204030204"/>
                <a:ea typeface="游ゴシック" panose="020B0400000000000000" pitchFamily="50" charset="-128"/>
                <a:cs typeface="+mn-cs"/>
              </a:rPr>
              <a:t>DevOps</a:t>
            </a:r>
            <a:endParaRPr kumimoji="1" lang="ja-JP" altLang="en-US" sz="32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74ECC683-857F-4E5C-9B33-7ECCF7DB32B3}"/>
              </a:ext>
            </a:extLst>
          </p:cNvPr>
          <p:cNvSpPr txBox="1"/>
          <p:nvPr/>
        </p:nvSpPr>
        <p:spPr>
          <a:xfrm>
            <a:off x="10116140" y="5995662"/>
            <a:ext cx="19275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プロセスへ続く</a:t>
            </a:r>
          </a:p>
        </p:txBody>
      </p:sp>
      <p:pic>
        <p:nvPicPr>
          <p:cNvPr id="47" name="Picture 2">
            <a:extLst>
              <a:ext uri="{FF2B5EF4-FFF2-40B4-BE49-F238E27FC236}">
                <a16:creationId xmlns:a16="http://schemas.microsoft.com/office/drawing/2014/main" id="{3FD86F97-49C0-47AF-AABA-9BE499D526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28669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9" descr="C:\Users\Luke\AppData\Local\Microsoft\Windows\INetCache\IE\P2TOFASA\Feedback_Logo_1[1].png">
            <a:extLst>
              <a:ext uri="{FF2B5EF4-FFF2-40B4-BE49-F238E27FC236}">
                <a16:creationId xmlns:a16="http://schemas.microsoft.com/office/drawing/2014/main" id="{D92338FB-A07A-44AE-8715-7C9B41C76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100" y="5329307"/>
            <a:ext cx="6930735" cy="119122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F6590C4-302A-4D51-9C52-A5324E5D1D65}"/>
              </a:ext>
            </a:extLst>
          </p:cNvPr>
          <p:cNvSpPr>
            <a:spLocks noGrp="1"/>
          </p:cNvSpPr>
          <p:nvPr>
            <p:ph type="title"/>
          </p:nvPr>
        </p:nvSpPr>
        <p:spPr>
          <a:xfrm>
            <a:off x="838200" y="365126"/>
            <a:ext cx="10515600" cy="601526"/>
          </a:xfrm>
        </p:spPr>
        <p:txBody>
          <a:bodyPr>
            <a:normAutofit/>
          </a:bodyPr>
          <a:lstStyle/>
          <a:p>
            <a:r>
              <a:rPr lang="ja-JP" altLang="en-US" sz="3200" dirty="0"/>
              <a:t>デジタル時代の新しい管理手法（</a:t>
            </a:r>
            <a:r>
              <a:rPr lang="en-US" altLang="ja-JP" sz="3200" dirty="0" err="1"/>
              <a:t>VeriSM</a:t>
            </a:r>
            <a:r>
              <a:rPr lang="ja-JP" altLang="en-US" sz="3200" dirty="0"/>
              <a:t>）</a:t>
            </a:r>
            <a:endParaRPr kumimoji="1" lang="ja-JP" altLang="en-US" sz="3200" dirty="0"/>
          </a:p>
        </p:txBody>
      </p:sp>
      <p:sp>
        <p:nvSpPr>
          <p:cNvPr id="5" name="楕円 4">
            <a:extLst>
              <a:ext uri="{FF2B5EF4-FFF2-40B4-BE49-F238E27FC236}">
                <a16:creationId xmlns:a16="http://schemas.microsoft.com/office/drawing/2014/main" id="{DEF652BC-AB99-4D4A-BA7A-E55F0B54BF2C}"/>
              </a:ext>
            </a:extLst>
          </p:cNvPr>
          <p:cNvSpPr/>
          <p:nvPr/>
        </p:nvSpPr>
        <p:spPr>
          <a:xfrm>
            <a:off x="831128" y="1534886"/>
            <a:ext cx="2131964"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Governance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D62B979E-E394-4D24-8E1F-3D3C10033924}"/>
              </a:ext>
            </a:extLst>
          </p:cNvPr>
          <p:cNvSpPr/>
          <p:nvPr/>
        </p:nvSpPr>
        <p:spPr>
          <a:xfrm>
            <a:off x="3130732" y="1534886"/>
            <a:ext cx="2124891"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Principles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3D73CDD-CFCF-41CE-BD00-CA7BB7E79CD8}"/>
              </a:ext>
            </a:extLst>
          </p:cNvPr>
          <p:cNvSpPr/>
          <p:nvPr/>
        </p:nvSpPr>
        <p:spPr>
          <a:xfrm>
            <a:off x="5634447" y="1534886"/>
            <a:ext cx="2283822"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Management Mesh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BCA13DC9-188D-4CD4-A86D-6ADEDC3742D1}"/>
              </a:ext>
            </a:extLst>
          </p:cNvPr>
          <p:cNvSpPr/>
          <p:nvPr/>
        </p:nvSpPr>
        <p:spPr>
          <a:xfrm>
            <a:off x="8079377" y="1560477"/>
            <a:ext cx="3805646"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DevOps (Operational)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A48461F9-6E51-43EA-9925-DFC4DE857B00}"/>
              </a:ext>
            </a:extLst>
          </p:cNvPr>
          <p:cNvSpPr/>
          <p:nvPr/>
        </p:nvSpPr>
        <p:spPr>
          <a:xfrm>
            <a:off x="2357846" y="4131128"/>
            <a:ext cx="1471748" cy="794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ビジネス</a:t>
            </a:r>
            <a:endPar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戦略</a:t>
            </a:r>
          </a:p>
        </p:txBody>
      </p:sp>
      <p:sp>
        <p:nvSpPr>
          <p:cNvPr id="3" name="スクロール: 横 2">
            <a:extLst>
              <a:ext uri="{FF2B5EF4-FFF2-40B4-BE49-F238E27FC236}">
                <a16:creationId xmlns:a16="http://schemas.microsoft.com/office/drawing/2014/main" id="{B621940C-696B-4B19-9273-6548F8CF933C}"/>
              </a:ext>
            </a:extLst>
          </p:cNvPr>
          <p:cNvSpPr/>
          <p:nvPr/>
        </p:nvSpPr>
        <p:spPr>
          <a:xfrm>
            <a:off x="3340008" y="2674167"/>
            <a:ext cx="1567542" cy="925830"/>
          </a:xfrm>
          <a:prstGeom prst="horizontalScroll">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Conduct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Guideline</a:t>
            </a:r>
            <a:endParaRPr kumimoji="1" lang="ja-JP" altLang="en-US"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1DCAD7D0-1C7D-499F-BF00-E8EA9555679D}"/>
              </a:ext>
            </a:extLst>
          </p:cNvPr>
          <p:cNvSpPr/>
          <p:nvPr/>
        </p:nvSpPr>
        <p:spPr>
          <a:xfrm>
            <a:off x="3512003" y="3781789"/>
            <a:ext cx="1288868" cy="531223"/>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ITSM</a:t>
            </a:r>
            <a:endParaRPr kumimoji="1" lang="ja-JP" altLang="en-US" sz="1800" b="1"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sp>
        <p:nvSpPr>
          <p:cNvPr id="12" name="加算記号 11">
            <a:extLst>
              <a:ext uri="{FF2B5EF4-FFF2-40B4-BE49-F238E27FC236}">
                <a16:creationId xmlns:a16="http://schemas.microsoft.com/office/drawing/2014/main" id="{25C8725F-ADB2-4D6E-A736-300DC4EF92DD}"/>
              </a:ext>
            </a:extLst>
          </p:cNvPr>
          <p:cNvSpPr/>
          <p:nvPr/>
        </p:nvSpPr>
        <p:spPr>
          <a:xfrm>
            <a:off x="3897357" y="3428002"/>
            <a:ext cx="452844" cy="432162"/>
          </a:xfrm>
          <a:prstGeom prst="mathPlus">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直方体 12">
            <a:extLst>
              <a:ext uri="{FF2B5EF4-FFF2-40B4-BE49-F238E27FC236}">
                <a16:creationId xmlns:a16="http://schemas.microsoft.com/office/drawing/2014/main" id="{EE8809CD-7B60-4FF9-B940-F3FCEF10065C}"/>
              </a:ext>
            </a:extLst>
          </p:cNvPr>
          <p:cNvSpPr/>
          <p:nvPr/>
        </p:nvSpPr>
        <p:spPr>
          <a:xfrm>
            <a:off x="4359185" y="4814116"/>
            <a:ext cx="2550524" cy="631371"/>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事業の大部屋</a:t>
            </a:r>
          </a:p>
        </p:txBody>
      </p:sp>
      <p:sp>
        <p:nvSpPr>
          <p:cNvPr id="14" name="直方体 13">
            <a:extLst>
              <a:ext uri="{FF2B5EF4-FFF2-40B4-BE49-F238E27FC236}">
                <a16:creationId xmlns:a16="http://schemas.microsoft.com/office/drawing/2014/main" id="{81EB70E8-EAB7-43C1-BB9C-447B43DB461E}"/>
              </a:ext>
            </a:extLst>
          </p:cNvPr>
          <p:cNvSpPr/>
          <p:nvPr/>
        </p:nvSpPr>
        <p:spPr>
          <a:xfrm>
            <a:off x="8436428" y="4796925"/>
            <a:ext cx="2550524" cy="631371"/>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サービスの大部屋</a:t>
            </a:r>
          </a:p>
        </p:txBody>
      </p:sp>
      <p:sp>
        <p:nvSpPr>
          <p:cNvPr id="15" name="フローチャート: 定義済み処理 14">
            <a:extLst>
              <a:ext uri="{FF2B5EF4-FFF2-40B4-BE49-F238E27FC236}">
                <a16:creationId xmlns:a16="http://schemas.microsoft.com/office/drawing/2014/main" id="{459C6E72-A97E-4EB2-BD3D-8F2D306A7145}"/>
              </a:ext>
            </a:extLst>
          </p:cNvPr>
          <p:cNvSpPr/>
          <p:nvPr/>
        </p:nvSpPr>
        <p:spPr>
          <a:xfrm>
            <a:off x="8436428" y="2724966"/>
            <a:ext cx="1476102" cy="750025"/>
          </a:xfrm>
          <a:prstGeom prst="flowChartPredefinedProcess">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Visual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Board</a:t>
            </a:r>
            <a:endParaRPr kumimoji="1" lang="ja-JP" altLang="en-US"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3C685B68-AC13-4407-9599-73D7478B6E52}"/>
              </a:ext>
            </a:extLst>
          </p:cNvPr>
          <p:cNvGrpSpPr/>
          <p:nvPr/>
        </p:nvGrpSpPr>
        <p:grpSpPr>
          <a:xfrm flipH="1">
            <a:off x="10269581" y="3347627"/>
            <a:ext cx="1350373" cy="1258729"/>
            <a:chOff x="10220597" y="2863016"/>
            <a:chExt cx="1350373" cy="1258729"/>
          </a:xfrm>
          <a:solidFill>
            <a:srgbClr val="00B050"/>
          </a:solidFill>
        </p:grpSpPr>
        <p:sp>
          <p:nvSpPr>
            <p:cNvPr id="19" name="六角形 18">
              <a:extLst>
                <a:ext uri="{FF2B5EF4-FFF2-40B4-BE49-F238E27FC236}">
                  <a16:creationId xmlns:a16="http://schemas.microsoft.com/office/drawing/2014/main" id="{E6E3BE6B-8216-4839-8947-0E52B85E76AD}"/>
                </a:ext>
              </a:extLst>
            </p:cNvPr>
            <p:cNvSpPr/>
            <p:nvPr/>
          </p:nvSpPr>
          <p:spPr>
            <a:xfrm>
              <a:off x="10220597" y="2863016"/>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提供</a:t>
              </a:r>
            </a:p>
          </p:txBody>
        </p:sp>
        <p:sp>
          <p:nvSpPr>
            <p:cNvPr id="20" name="六角形 19">
              <a:extLst>
                <a:ext uri="{FF2B5EF4-FFF2-40B4-BE49-F238E27FC236}">
                  <a16:creationId xmlns:a16="http://schemas.microsoft.com/office/drawing/2014/main" id="{477F7540-8CCB-48DF-B183-13EBFDE76605}"/>
                </a:ext>
              </a:extLst>
            </p:cNvPr>
            <p:cNvSpPr/>
            <p:nvPr/>
          </p:nvSpPr>
          <p:spPr>
            <a:xfrm>
              <a:off x="10220597" y="3490374"/>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反応</a:t>
              </a:r>
            </a:p>
          </p:txBody>
        </p:sp>
        <p:sp>
          <p:nvSpPr>
            <p:cNvPr id="21" name="六角形 20">
              <a:extLst>
                <a:ext uri="{FF2B5EF4-FFF2-40B4-BE49-F238E27FC236}">
                  <a16:creationId xmlns:a16="http://schemas.microsoft.com/office/drawing/2014/main" id="{F56C22C4-2CE8-403D-8C94-6B29A1CABE75}"/>
                </a:ext>
              </a:extLst>
            </p:cNvPr>
            <p:cNvSpPr/>
            <p:nvPr/>
          </p:nvSpPr>
          <p:spPr>
            <a:xfrm>
              <a:off x="10804615" y="3174689"/>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制作</a:t>
              </a:r>
            </a:p>
          </p:txBody>
        </p:sp>
      </p:grpSp>
      <p:sp>
        <p:nvSpPr>
          <p:cNvPr id="23" name="六角形 22">
            <a:extLst>
              <a:ext uri="{FF2B5EF4-FFF2-40B4-BE49-F238E27FC236}">
                <a16:creationId xmlns:a16="http://schemas.microsoft.com/office/drawing/2014/main" id="{4BBEA85D-5FC5-4107-9889-4973A3A68BF0}"/>
              </a:ext>
            </a:extLst>
          </p:cNvPr>
          <p:cNvSpPr/>
          <p:nvPr/>
        </p:nvSpPr>
        <p:spPr>
          <a:xfrm>
            <a:off x="9342118" y="3672716"/>
            <a:ext cx="766355" cy="631371"/>
          </a:xfrm>
          <a:prstGeom prst="hexagon">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定義</a:t>
            </a:r>
          </a:p>
        </p:txBody>
      </p:sp>
      <p:sp>
        <p:nvSpPr>
          <p:cNvPr id="24" name="テキスト ボックス 23">
            <a:extLst>
              <a:ext uri="{FF2B5EF4-FFF2-40B4-BE49-F238E27FC236}">
                <a16:creationId xmlns:a16="http://schemas.microsoft.com/office/drawing/2014/main" id="{64E5B2CE-3C38-4353-9659-5AA004A2A19F}"/>
              </a:ext>
            </a:extLst>
          </p:cNvPr>
          <p:cNvSpPr txBox="1"/>
          <p:nvPr/>
        </p:nvSpPr>
        <p:spPr>
          <a:xfrm>
            <a:off x="1319893" y="947581"/>
            <a:ext cx="72907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スピード　と　事業継続性</a:t>
            </a:r>
          </a:p>
        </p:txBody>
      </p:sp>
      <p:pic>
        <p:nvPicPr>
          <p:cNvPr id="25" name="図 24">
            <a:extLst>
              <a:ext uri="{FF2B5EF4-FFF2-40B4-BE49-F238E27FC236}">
                <a16:creationId xmlns:a16="http://schemas.microsoft.com/office/drawing/2014/main" id="{D117D9B0-48D6-43A6-AF45-6A26E678ECC0}"/>
              </a:ext>
            </a:extLst>
          </p:cNvPr>
          <p:cNvPicPr>
            <a:picLocks noChangeAspect="1"/>
          </p:cNvPicPr>
          <p:nvPr/>
        </p:nvPicPr>
        <p:blipFill>
          <a:blip r:embed="rId3"/>
          <a:stretch>
            <a:fillRect/>
          </a:stretch>
        </p:blipFill>
        <p:spPr>
          <a:xfrm>
            <a:off x="6014552" y="3003809"/>
            <a:ext cx="1521626" cy="1392126"/>
          </a:xfrm>
          <a:prstGeom prst="rect">
            <a:avLst/>
          </a:prstGeom>
        </p:spPr>
      </p:pic>
      <p:sp>
        <p:nvSpPr>
          <p:cNvPr id="9" name="矢印: 右 8">
            <a:extLst>
              <a:ext uri="{FF2B5EF4-FFF2-40B4-BE49-F238E27FC236}">
                <a16:creationId xmlns:a16="http://schemas.microsoft.com/office/drawing/2014/main" id="{4745B8C1-2E47-4FE9-A9AF-6F2A1B0F3C97}"/>
              </a:ext>
            </a:extLst>
          </p:cNvPr>
          <p:cNvSpPr/>
          <p:nvPr/>
        </p:nvSpPr>
        <p:spPr>
          <a:xfrm>
            <a:off x="3829594" y="4176213"/>
            <a:ext cx="6257108" cy="670560"/>
          </a:xfrm>
          <a:prstGeom prst="rightArrow">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方針展開</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6" name="スクロール: 縦 25">
            <a:extLst>
              <a:ext uri="{FF2B5EF4-FFF2-40B4-BE49-F238E27FC236}">
                <a16:creationId xmlns:a16="http://schemas.microsoft.com/office/drawing/2014/main" id="{6C5C2546-BE77-446D-8FCD-502045C2A4E4}"/>
              </a:ext>
            </a:extLst>
          </p:cNvPr>
          <p:cNvSpPr/>
          <p:nvPr/>
        </p:nvSpPr>
        <p:spPr>
          <a:xfrm>
            <a:off x="1156064" y="2847703"/>
            <a:ext cx="1534886" cy="1758653"/>
          </a:xfrm>
          <a:prstGeom prst="verticalScroll">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Compliance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Business- ethics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Social- responsibility</a:t>
            </a:r>
            <a:endPar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7" name="思考の吹き出し: 雲形 26">
            <a:extLst>
              <a:ext uri="{FF2B5EF4-FFF2-40B4-BE49-F238E27FC236}">
                <a16:creationId xmlns:a16="http://schemas.microsoft.com/office/drawing/2014/main" id="{87355D70-F43E-4FAF-A41A-3648C08DEDC5}"/>
              </a:ext>
            </a:extLst>
          </p:cNvPr>
          <p:cNvSpPr/>
          <p:nvPr/>
        </p:nvSpPr>
        <p:spPr>
          <a:xfrm>
            <a:off x="6667772" y="979046"/>
            <a:ext cx="2678429" cy="930206"/>
          </a:xfrm>
          <a:prstGeom prst="cloudCallout">
            <a:avLst>
              <a:gd name="adj1" fmla="val -44587"/>
              <a:gd name="adj2" fmla="val 87777"/>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テクノロジーと</a:t>
            </a:r>
            <a:endParaRPr kumimoji="1" lang="en-US" altLang="ja-JP"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メソドロジー（手法）の管理</a:t>
            </a:r>
          </a:p>
        </p:txBody>
      </p:sp>
      <p:pic>
        <p:nvPicPr>
          <p:cNvPr id="29" name="Picture 2">
            <a:extLst>
              <a:ext uri="{FF2B5EF4-FFF2-40B4-BE49-F238E27FC236}">
                <a16:creationId xmlns:a16="http://schemas.microsoft.com/office/drawing/2014/main" id="{60558611-BD40-4D5D-A7D3-5E48D7489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84053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814171"/>
          </a:xfrm>
        </p:spPr>
        <p:txBody>
          <a:bodyPr>
            <a:normAutofit/>
          </a:bodyPr>
          <a:lstStyle/>
          <a:p>
            <a:r>
              <a:rPr kumimoji="1" lang="ja-JP" altLang="en-US" sz="3200" dirty="0"/>
              <a:t>大部屋</a:t>
            </a:r>
          </a:p>
        </p:txBody>
      </p:sp>
      <p:sp>
        <p:nvSpPr>
          <p:cNvPr id="3" name="コンテンツ プレースホルダー 2"/>
          <p:cNvSpPr>
            <a:spLocks noGrp="1"/>
          </p:cNvSpPr>
          <p:nvPr>
            <p:ph idx="1"/>
          </p:nvPr>
        </p:nvSpPr>
        <p:spPr>
          <a:xfrm>
            <a:off x="545744" y="1149135"/>
            <a:ext cx="10972800" cy="814170"/>
          </a:xfrm>
        </p:spPr>
        <p:txBody>
          <a:bodyPr>
            <a:normAutofit lnSpcReduction="10000"/>
          </a:bodyPr>
          <a:lstStyle/>
          <a:p>
            <a:pPr marL="0" indent="0">
              <a:buNone/>
            </a:pPr>
            <a:r>
              <a:rPr kumimoji="1" lang="en-US" altLang="ja-JP" sz="2400" dirty="0"/>
              <a:t>DevOps</a:t>
            </a:r>
            <a:r>
              <a:rPr kumimoji="1" lang="ja-JP" altLang="en-US" sz="2400" dirty="0"/>
              <a:t>に関わっている全部署（チーム）の活動・進捗・問題等の状況が誰にでも直ぐに分る様にする。</a:t>
            </a:r>
            <a:endParaRPr kumimoji="1" lang="en-US" altLang="ja-JP" sz="2400" dirty="0"/>
          </a:p>
          <a:p>
            <a:pPr marL="0" indent="0">
              <a:buNone/>
            </a:pPr>
            <a:endParaRPr kumimoji="1" lang="ja-JP" altLang="en-US" sz="2400" dirty="0"/>
          </a:p>
        </p:txBody>
      </p:sp>
      <p:sp>
        <p:nvSpPr>
          <p:cNvPr id="5" name="正方形/長方形 4"/>
          <p:cNvSpPr/>
          <p:nvPr/>
        </p:nvSpPr>
        <p:spPr>
          <a:xfrm>
            <a:off x="675968" y="1980398"/>
            <a:ext cx="4190256" cy="1323439"/>
          </a:xfrm>
          <a:prstGeom prst="rect">
            <a:avLst/>
          </a:prstGeom>
        </p:spPr>
        <p:txBody>
          <a:bodyPr wrap="square">
            <a:spAutoFit/>
          </a:bodyPr>
          <a:lstStyle/>
          <a:p>
            <a:r>
              <a:rPr lang="ja-JP" altLang="en-US" sz="2000" dirty="0"/>
              <a:t>知恵の集結、コミュニケーションの活性化、問題解決、意思決定を早いサイクルで行い、品質、生産性を高めて行く。</a:t>
            </a:r>
          </a:p>
        </p:txBody>
      </p:sp>
      <p:pic>
        <p:nvPicPr>
          <p:cNvPr id="13" name="図 12"/>
          <p:cNvPicPr>
            <a:picLocks noChangeAspect="1"/>
          </p:cNvPicPr>
          <p:nvPr/>
        </p:nvPicPr>
        <p:blipFill>
          <a:blip r:embed="rId2"/>
          <a:stretch>
            <a:fillRect/>
          </a:stretch>
        </p:blipFill>
        <p:spPr>
          <a:xfrm>
            <a:off x="4799856" y="2720868"/>
            <a:ext cx="6781596" cy="3561943"/>
          </a:xfrm>
          <a:prstGeom prst="rect">
            <a:avLst/>
          </a:prstGeom>
        </p:spPr>
      </p:pic>
      <p:pic>
        <p:nvPicPr>
          <p:cNvPr id="6" name="図 5">
            <a:extLst>
              <a:ext uri="{FF2B5EF4-FFF2-40B4-BE49-F238E27FC236}">
                <a16:creationId xmlns:a16="http://schemas.microsoft.com/office/drawing/2014/main" id="{AF3D7999-7608-4F75-AE27-30952E1454B0}"/>
              </a:ext>
            </a:extLst>
          </p:cNvPr>
          <p:cNvPicPr>
            <a:picLocks noChangeAspect="1"/>
          </p:cNvPicPr>
          <p:nvPr/>
        </p:nvPicPr>
        <p:blipFill>
          <a:blip r:embed="rId3"/>
          <a:stretch>
            <a:fillRect/>
          </a:stretch>
        </p:blipFill>
        <p:spPr>
          <a:xfrm>
            <a:off x="907026" y="3320930"/>
            <a:ext cx="4468017" cy="3370224"/>
          </a:xfrm>
          <a:prstGeom prst="rect">
            <a:avLst/>
          </a:prstGeom>
        </p:spPr>
      </p:pic>
    </p:spTree>
    <p:extLst>
      <p:ext uri="{BB962C8B-B14F-4D97-AF65-F5344CB8AC3E}">
        <p14:creationId xmlns:p14="http://schemas.microsoft.com/office/powerpoint/2010/main" val="1323118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51E1FA7-E960-4836-A3B0-9AD7010D68AE}"/>
              </a:ext>
            </a:extLst>
          </p:cNvPr>
          <p:cNvSpPr txBox="1"/>
          <p:nvPr/>
        </p:nvSpPr>
        <p:spPr>
          <a:xfrm>
            <a:off x="949569" y="621323"/>
            <a:ext cx="4443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事業の大部屋</a:t>
            </a:r>
          </a:p>
        </p:txBody>
      </p:sp>
      <p:sp>
        <p:nvSpPr>
          <p:cNvPr id="6" name="テキスト ボックス 5">
            <a:extLst>
              <a:ext uri="{FF2B5EF4-FFF2-40B4-BE49-F238E27FC236}">
                <a16:creationId xmlns:a16="http://schemas.microsoft.com/office/drawing/2014/main" id="{E046CD5A-47BA-4229-A64B-A6ABE41F7763}"/>
              </a:ext>
            </a:extLst>
          </p:cNvPr>
          <p:cNvSpPr txBox="1"/>
          <p:nvPr/>
        </p:nvSpPr>
        <p:spPr>
          <a:xfrm>
            <a:off x="7092461" y="621323"/>
            <a:ext cx="4443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サービスの大部屋</a:t>
            </a:r>
          </a:p>
        </p:txBody>
      </p:sp>
      <p:sp>
        <p:nvSpPr>
          <p:cNvPr id="7" name="テキスト ボックス 6">
            <a:extLst>
              <a:ext uri="{FF2B5EF4-FFF2-40B4-BE49-F238E27FC236}">
                <a16:creationId xmlns:a16="http://schemas.microsoft.com/office/drawing/2014/main" id="{90FB9BCD-68D9-42EA-9AA1-7C3BD6AEBACF}"/>
              </a:ext>
            </a:extLst>
          </p:cNvPr>
          <p:cNvSpPr txBox="1"/>
          <p:nvPr/>
        </p:nvSpPr>
        <p:spPr>
          <a:xfrm>
            <a:off x="949569" y="1207477"/>
            <a:ext cx="4443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COO</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もしくは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LOB</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の部屋に設営</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EE21F26-E461-4FC8-BC23-99BF5E98316A}"/>
              </a:ext>
            </a:extLst>
          </p:cNvPr>
          <p:cNvSpPr txBox="1"/>
          <p:nvPr/>
        </p:nvSpPr>
        <p:spPr>
          <a:xfrm>
            <a:off x="949569" y="2401066"/>
            <a:ext cx="484163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ビジョン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プリンシプル（原則、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BCG</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方針展開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ビジネスプラン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サービス・ポートポリオ</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サービスレベル管理ボード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振り返り（</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KPT)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ボード</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7CE4927-4CF7-4B8B-B5E8-6871EE97993C}"/>
              </a:ext>
            </a:extLst>
          </p:cNvPr>
          <p:cNvSpPr txBox="1"/>
          <p:nvPr/>
        </p:nvSpPr>
        <p:spPr>
          <a:xfrm>
            <a:off x="7092461" y="1184031"/>
            <a:ext cx="4443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チームの部屋に設営</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D5E50F64-7C7A-45DB-9616-13894775EAAD}"/>
              </a:ext>
            </a:extLst>
          </p:cNvPr>
          <p:cNvSpPr txBox="1"/>
          <p:nvPr/>
        </p:nvSpPr>
        <p:spPr>
          <a:xfrm>
            <a:off x="7092462" y="2401066"/>
            <a:ext cx="4841630"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ビジョン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プリンシプル（原則、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BCG</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方針展開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チームの規約（開発チーム、運用チーム）</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サービスレベル管理ボード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チーム成熟度管理ボード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各種タスクボード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振り返り（</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KPT)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チーム間連携管理ボード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各種情報ラジエター</a:t>
            </a:r>
          </a:p>
        </p:txBody>
      </p:sp>
      <p:sp>
        <p:nvSpPr>
          <p:cNvPr id="11" name="テキスト ボックス 10">
            <a:extLst>
              <a:ext uri="{FF2B5EF4-FFF2-40B4-BE49-F238E27FC236}">
                <a16:creationId xmlns:a16="http://schemas.microsoft.com/office/drawing/2014/main" id="{6BBE7406-7B7C-4118-A45B-F2AFE8BB5DDC}"/>
              </a:ext>
            </a:extLst>
          </p:cNvPr>
          <p:cNvSpPr txBox="1"/>
          <p:nvPr/>
        </p:nvSpPr>
        <p:spPr>
          <a:xfrm>
            <a:off x="1002322" y="1735015"/>
            <a:ext cx="3270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オーナー：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COO</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または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LOB</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1854995-9417-4967-AB91-B812F74ADE03}"/>
              </a:ext>
            </a:extLst>
          </p:cNvPr>
          <p:cNvSpPr txBox="1"/>
          <p:nvPr/>
        </p:nvSpPr>
        <p:spPr>
          <a:xfrm>
            <a:off x="7186245" y="1735015"/>
            <a:ext cx="3270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オーナー：サービスマスター</a:t>
            </a:r>
          </a:p>
        </p:txBody>
      </p:sp>
      <p:sp>
        <p:nvSpPr>
          <p:cNvPr id="2" name="テキスト ボックス 1">
            <a:extLst>
              <a:ext uri="{FF2B5EF4-FFF2-40B4-BE49-F238E27FC236}">
                <a16:creationId xmlns:a16="http://schemas.microsoft.com/office/drawing/2014/main" id="{09AA61AC-E486-48E4-A16F-08A47E0AC8B0}"/>
              </a:ext>
            </a:extLst>
          </p:cNvPr>
          <p:cNvSpPr txBox="1"/>
          <p:nvPr/>
        </p:nvSpPr>
        <p:spPr>
          <a:xfrm>
            <a:off x="1002322" y="6048573"/>
            <a:ext cx="100935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大部屋とは、現地現物での意思決定を機敏、迅速に行える仕組み。</a:t>
            </a:r>
          </a:p>
        </p:txBody>
      </p:sp>
      <p:sp>
        <p:nvSpPr>
          <p:cNvPr id="3" name="矢印: 左右 2">
            <a:extLst>
              <a:ext uri="{FF2B5EF4-FFF2-40B4-BE49-F238E27FC236}">
                <a16:creationId xmlns:a16="http://schemas.microsoft.com/office/drawing/2014/main" id="{86B66F9A-C01B-4AAD-B3EC-9C9353852E9D}"/>
              </a:ext>
            </a:extLst>
          </p:cNvPr>
          <p:cNvSpPr/>
          <p:nvPr/>
        </p:nvSpPr>
        <p:spPr>
          <a:xfrm>
            <a:off x="4607169" y="351692"/>
            <a:ext cx="2127737" cy="12016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同期を取る</a:t>
            </a:r>
          </a:p>
        </p:txBody>
      </p:sp>
      <p:pic>
        <p:nvPicPr>
          <p:cNvPr id="13" name="Picture 2">
            <a:extLst>
              <a:ext uri="{FF2B5EF4-FFF2-40B4-BE49-F238E27FC236}">
                <a16:creationId xmlns:a16="http://schemas.microsoft.com/office/drawing/2014/main" id="{E097B158-828D-421A-88DD-A168AED32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885622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388DF8-9D45-4A53-837C-8729F713ED41}"/>
              </a:ext>
            </a:extLst>
          </p:cNvPr>
          <p:cNvPicPr>
            <a:picLocks noChangeAspect="1"/>
          </p:cNvPicPr>
          <p:nvPr/>
        </p:nvPicPr>
        <p:blipFill>
          <a:blip r:embed="rId2"/>
          <a:stretch>
            <a:fillRect/>
          </a:stretch>
        </p:blipFill>
        <p:spPr>
          <a:xfrm>
            <a:off x="276340" y="3640078"/>
            <a:ext cx="1963082" cy="2938527"/>
          </a:xfrm>
          <a:prstGeom prst="rect">
            <a:avLst/>
          </a:prstGeom>
        </p:spPr>
      </p:pic>
      <p:pic>
        <p:nvPicPr>
          <p:cNvPr id="2" name="図 1">
            <a:extLst>
              <a:ext uri="{FF2B5EF4-FFF2-40B4-BE49-F238E27FC236}">
                <a16:creationId xmlns:a16="http://schemas.microsoft.com/office/drawing/2014/main" id="{AAA0AE7B-61DF-46BB-9D5C-1AF107E514BD}"/>
              </a:ext>
            </a:extLst>
          </p:cNvPr>
          <p:cNvPicPr>
            <a:picLocks noChangeAspect="1"/>
          </p:cNvPicPr>
          <p:nvPr/>
        </p:nvPicPr>
        <p:blipFill>
          <a:blip r:embed="rId3"/>
          <a:stretch>
            <a:fillRect/>
          </a:stretch>
        </p:blipFill>
        <p:spPr>
          <a:xfrm>
            <a:off x="6653048" y="114500"/>
            <a:ext cx="5370786" cy="6628999"/>
          </a:xfrm>
          <a:prstGeom prst="rect">
            <a:avLst/>
          </a:prstGeom>
        </p:spPr>
      </p:pic>
      <p:sp>
        <p:nvSpPr>
          <p:cNvPr id="4" name="正方形/長方形 3">
            <a:extLst>
              <a:ext uri="{FF2B5EF4-FFF2-40B4-BE49-F238E27FC236}">
                <a16:creationId xmlns:a16="http://schemas.microsoft.com/office/drawing/2014/main" id="{46B8BBA7-B579-4C28-AFA0-32CCBA8FA4C0}"/>
              </a:ext>
            </a:extLst>
          </p:cNvPr>
          <p:cNvSpPr/>
          <p:nvPr/>
        </p:nvSpPr>
        <p:spPr>
          <a:xfrm>
            <a:off x="1858865" y="1582339"/>
            <a:ext cx="5228897"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00" b="1" i="0" u="none" strike="noStrike" kern="1200" cap="none" spc="0" normalizeH="0" baseline="0" noProof="0" dirty="0">
                <a:ln>
                  <a:noFill/>
                </a:ln>
                <a:solidFill>
                  <a:srgbClr val="E21B22"/>
                </a:solidFill>
                <a:effectLst/>
                <a:uLnTx/>
                <a:uFillTx/>
                <a:latin typeface="Verdana-Bold"/>
                <a:ea typeface="游ゴシック" panose="020B0400000000000000" pitchFamily="50" charset="-128"/>
                <a:cs typeface="+mn-cs"/>
              </a:rPr>
              <a:t>Value Stream Mapping</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C33FE6A3-0B71-49E7-9178-F32568BE7D1E}"/>
              </a:ext>
            </a:extLst>
          </p:cNvPr>
          <p:cNvSpPr txBox="1"/>
          <p:nvPr/>
        </p:nvSpPr>
        <p:spPr>
          <a:xfrm>
            <a:off x="656897" y="551793"/>
            <a:ext cx="54391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システム化要求を出す前に対象業務のカイゼン</a:t>
            </a:r>
          </a:p>
        </p:txBody>
      </p:sp>
    </p:spTree>
    <p:extLst>
      <p:ext uri="{BB962C8B-B14F-4D97-AF65-F5344CB8AC3E}">
        <p14:creationId xmlns:p14="http://schemas.microsoft.com/office/powerpoint/2010/main" val="2610257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1023D1BD-F71E-40EA-A340-0C08ED1ECE90}"/>
              </a:ext>
            </a:extLst>
          </p:cNvPr>
          <p:cNvGrpSpPr/>
          <p:nvPr/>
        </p:nvGrpSpPr>
        <p:grpSpPr>
          <a:xfrm>
            <a:off x="2763533" y="1052061"/>
            <a:ext cx="7202790" cy="5218837"/>
            <a:chOff x="2264980" y="939327"/>
            <a:chExt cx="7202790" cy="5218837"/>
          </a:xfrm>
        </p:grpSpPr>
        <p:pic>
          <p:nvPicPr>
            <p:cNvPr id="2" name="図 1">
              <a:extLst>
                <a:ext uri="{FF2B5EF4-FFF2-40B4-BE49-F238E27FC236}">
                  <a16:creationId xmlns:a16="http://schemas.microsoft.com/office/drawing/2014/main" id="{0DD143F0-DB79-4141-8CD2-BE4ABD84AB40}"/>
                </a:ext>
              </a:extLst>
            </p:cNvPr>
            <p:cNvPicPr>
              <a:picLocks noChangeAspect="1"/>
            </p:cNvPicPr>
            <p:nvPr/>
          </p:nvPicPr>
          <p:blipFill>
            <a:blip r:embed="rId2"/>
            <a:stretch>
              <a:fillRect/>
            </a:stretch>
          </p:blipFill>
          <p:spPr>
            <a:xfrm>
              <a:off x="2264980" y="939327"/>
              <a:ext cx="7202790" cy="5206081"/>
            </a:xfrm>
            <a:prstGeom prst="rect">
              <a:avLst/>
            </a:prstGeom>
            <a:solidFill>
              <a:schemeClr val="bg1"/>
            </a:solidFill>
          </p:spPr>
        </p:pic>
        <p:sp>
          <p:nvSpPr>
            <p:cNvPr id="4" name="テキスト ボックス 3">
              <a:extLst>
                <a:ext uri="{FF2B5EF4-FFF2-40B4-BE49-F238E27FC236}">
                  <a16:creationId xmlns:a16="http://schemas.microsoft.com/office/drawing/2014/main" id="{9689D809-8301-4E81-A184-A6ADF2783014}"/>
                </a:ext>
              </a:extLst>
            </p:cNvPr>
            <p:cNvSpPr txBox="1"/>
            <p:nvPr/>
          </p:nvSpPr>
          <p:spPr>
            <a:xfrm>
              <a:off x="3316014" y="1226192"/>
              <a:ext cx="55599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Independent</a:t>
              </a:r>
              <a:r>
                <a:rPr kumimoji="1" lang="ja-JP" altLang="en-US"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（独立性）</a:t>
              </a:r>
            </a:p>
          </p:txBody>
        </p:sp>
        <p:sp>
          <p:nvSpPr>
            <p:cNvPr id="5" name="テキスト ボックス 4">
              <a:extLst>
                <a:ext uri="{FF2B5EF4-FFF2-40B4-BE49-F238E27FC236}">
                  <a16:creationId xmlns:a16="http://schemas.microsoft.com/office/drawing/2014/main" id="{B8E0D6F9-D022-40A9-9AE9-D9317827C716}"/>
                </a:ext>
              </a:extLst>
            </p:cNvPr>
            <p:cNvSpPr txBox="1"/>
            <p:nvPr/>
          </p:nvSpPr>
          <p:spPr>
            <a:xfrm>
              <a:off x="3317617" y="2123845"/>
              <a:ext cx="5969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Negotiable</a:t>
              </a:r>
              <a:r>
                <a:rPr kumimoji="1" lang="ja-JP" altLang="en-US"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（交渉可能性）</a:t>
              </a:r>
            </a:p>
          </p:txBody>
        </p:sp>
        <p:sp>
          <p:nvSpPr>
            <p:cNvPr id="6" name="テキスト ボックス 5">
              <a:extLst>
                <a:ext uri="{FF2B5EF4-FFF2-40B4-BE49-F238E27FC236}">
                  <a16:creationId xmlns:a16="http://schemas.microsoft.com/office/drawing/2014/main" id="{DB32A49A-EA20-4385-BDAB-01D42B5AB470}"/>
                </a:ext>
              </a:extLst>
            </p:cNvPr>
            <p:cNvSpPr txBox="1"/>
            <p:nvPr/>
          </p:nvSpPr>
          <p:spPr>
            <a:xfrm>
              <a:off x="3316014" y="3064477"/>
              <a:ext cx="55599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Valuable</a:t>
              </a:r>
              <a:r>
                <a:rPr kumimoji="1" lang="ja-JP" altLang="en-US"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（価値が有る）</a:t>
              </a:r>
            </a:p>
          </p:txBody>
        </p:sp>
        <p:sp>
          <p:nvSpPr>
            <p:cNvPr id="7" name="テキスト ボックス 6">
              <a:extLst>
                <a:ext uri="{FF2B5EF4-FFF2-40B4-BE49-F238E27FC236}">
                  <a16:creationId xmlns:a16="http://schemas.microsoft.com/office/drawing/2014/main" id="{CB07AAF1-7666-4FCA-B9EC-AFAAF9F43D66}"/>
                </a:ext>
              </a:extLst>
            </p:cNvPr>
            <p:cNvSpPr txBox="1"/>
            <p:nvPr/>
          </p:nvSpPr>
          <p:spPr>
            <a:xfrm>
              <a:off x="3316014" y="3843834"/>
              <a:ext cx="5969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Estimable</a:t>
              </a:r>
              <a:r>
                <a:rPr kumimoji="1" lang="ja-JP" altLang="en-US"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（見積可能）</a:t>
              </a:r>
            </a:p>
          </p:txBody>
        </p:sp>
        <p:sp>
          <p:nvSpPr>
            <p:cNvPr id="8" name="テキスト ボックス 7">
              <a:extLst>
                <a:ext uri="{FF2B5EF4-FFF2-40B4-BE49-F238E27FC236}">
                  <a16:creationId xmlns:a16="http://schemas.microsoft.com/office/drawing/2014/main" id="{6982C689-D167-4BAF-89EB-64F85B3B154C}"/>
                </a:ext>
              </a:extLst>
            </p:cNvPr>
            <p:cNvSpPr txBox="1"/>
            <p:nvPr/>
          </p:nvSpPr>
          <p:spPr>
            <a:xfrm>
              <a:off x="3316014" y="4585930"/>
              <a:ext cx="55599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Small</a:t>
              </a:r>
              <a:r>
                <a:rPr kumimoji="1" lang="ja-JP" altLang="en-US"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（小さい）</a:t>
              </a:r>
            </a:p>
          </p:txBody>
        </p:sp>
        <p:sp>
          <p:nvSpPr>
            <p:cNvPr id="9" name="テキスト ボックス 8">
              <a:extLst>
                <a:ext uri="{FF2B5EF4-FFF2-40B4-BE49-F238E27FC236}">
                  <a16:creationId xmlns:a16="http://schemas.microsoft.com/office/drawing/2014/main" id="{401F8356-41C6-4FDC-B678-13416A0637FC}"/>
                </a:ext>
              </a:extLst>
            </p:cNvPr>
            <p:cNvSpPr txBox="1"/>
            <p:nvPr/>
          </p:nvSpPr>
          <p:spPr>
            <a:xfrm>
              <a:off x="3316014" y="5511833"/>
              <a:ext cx="5969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Testable</a:t>
              </a:r>
              <a:r>
                <a:rPr kumimoji="1" lang="ja-JP" altLang="en-US" sz="3600" b="1" i="0" u="none" strike="noStrike" kern="1200" cap="none" spc="0" normalizeH="0" baseline="0" noProof="0" dirty="0">
                  <a:ln>
                    <a:noFill/>
                  </a:ln>
                  <a:solidFill>
                    <a:srgbClr val="FFC000">
                      <a:lumMod val="20000"/>
                      <a:lumOff val="80000"/>
                    </a:srgbClr>
                  </a:solidFill>
                  <a:effectLst/>
                  <a:uLnTx/>
                  <a:uFillTx/>
                  <a:latin typeface="游ゴシック" panose="020F0502020204030204"/>
                  <a:ea typeface="游ゴシック" panose="020B0400000000000000" pitchFamily="50" charset="-128"/>
                  <a:cs typeface="+mn-cs"/>
                </a:rPr>
                <a:t>（テスト可能）</a:t>
              </a:r>
            </a:p>
          </p:txBody>
        </p:sp>
      </p:grpSp>
      <p:sp>
        <p:nvSpPr>
          <p:cNvPr id="11" name="テキスト ボックス 10">
            <a:extLst>
              <a:ext uri="{FF2B5EF4-FFF2-40B4-BE49-F238E27FC236}">
                <a16:creationId xmlns:a16="http://schemas.microsoft.com/office/drawing/2014/main" id="{123192A5-E5D9-4E19-9836-4D95AA66EE84}"/>
              </a:ext>
            </a:extLst>
          </p:cNvPr>
          <p:cNvSpPr txBox="1"/>
          <p:nvPr/>
        </p:nvSpPr>
        <p:spPr>
          <a:xfrm>
            <a:off x="1014248" y="425669"/>
            <a:ext cx="76935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要求は、ユーザーストーリーでの表現</a:t>
            </a:r>
          </a:p>
        </p:txBody>
      </p:sp>
      <p:pic>
        <p:nvPicPr>
          <p:cNvPr id="3" name="図 2">
            <a:extLst>
              <a:ext uri="{FF2B5EF4-FFF2-40B4-BE49-F238E27FC236}">
                <a16:creationId xmlns:a16="http://schemas.microsoft.com/office/drawing/2014/main" id="{B7E0051F-1536-4051-95B0-37B35769E349}"/>
              </a:ext>
            </a:extLst>
          </p:cNvPr>
          <p:cNvPicPr>
            <a:picLocks noChangeAspect="1"/>
          </p:cNvPicPr>
          <p:nvPr/>
        </p:nvPicPr>
        <p:blipFill>
          <a:blip r:embed="rId3"/>
          <a:stretch>
            <a:fillRect/>
          </a:stretch>
        </p:blipFill>
        <p:spPr>
          <a:xfrm>
            <a:off x="297545" y="3617953"/>
            <a:ext cx="2267909" cy="2975106"/>
          </a:xfrm>
          <a:prstGeom prst="rect">
            <a:avLst/>
          </a:prstGeom>
        </p:spPr>
      </p:pic>
    </p:spTree>
    <p:extLst>
      <p:ext uri="{BB962C8B-B14F-4D97-AF65-F5344CB8AC3E}">
        <p14:creationId xmlns:p14="http://schemas.microsoft.com/office/powerpoint/2010/main" val="3744498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右矢印 15"/>
          <p:cNvSpPr/>
          <p:nvPr/>
        </p:nvSpPr>
        <p:spPr>
          <a:xfrm>
            <a:off x="2247898" y="3455926"/>
            <a:ext cx="1803402" cy="40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845463" y="142298"/>
            <a:ext cx="10515600" cy="485377"/>
          </a:xfrm>
        </p:spPr>
        <p:txBody>
          <a:bodyPr>
            <a:noAutofit/>
          </a:bodyPr>
          <a:lstStyle/>
          <a:p>
            <a:r>
              <a:rPr lang="ja-JP" altLang="en-US" sz="3200" dirty="0"/>
              <a:t>業務プロセスで設計＆</a:t>
            </a:r>
            <a:r>
              <a:rPr kumimoji="1" lang="ja-JP" altLang="en-US" sz="3200" dirty="0"/>
              <a:t>開発</a:t>
            </a:r>
          </a:p>
        </p:txBody>
      </p:sp>
      <p:graphicFrame>
        <p:nvGraphicFramePr>
          <p:cNvPr id="5" name="図表 4"/>
          <p:cNvGraphicFramePr/>
          <p:nvPr>
            <p:extLst/>
          </p:nvPr>
        </p:nvGraphicFramePr>
        <p:xfrm>
          <a:off x="1055505" y="2090879"/>
          <a:ext cx="2273300" cy="918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p:cNvSpPr txBox="1"/>
          <p:nvPr/>
        </p:nvSpPr>
        <p:spPr>
          <a:xfrm>
            <a:off x="825508" y="1785300"/>
            <a:ext cx="26021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業務の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Stream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Map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角丸四角形 6"/>
          <p:cNvSpPr/>
          <p:nvPr/>
        </p:nvSpPr>
        <p:spPr>
          <a:xfrm>
            <a:off x="1022344" y="2099821"/>
            <a:ext cx="762001" cy="9562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p:cNvSpPr/>
          <p:nvPr/>
        </p:nvSpPr>
        <p:spPr>
          <a:xfrm>
            <a:off x="711200" y="3381253"/>
            <a:ext cx="1498600" cy="5534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r>
              <a:rPr kumimoji="1" lang="en-US" altLang="ja-JP"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a:t>
            </a:r>
            <a:endPar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下矢印 9"/>
          <p:cNvSpPr/>
          <p:nvPr/>
        </p:nvSpPr>
        <p:spPr>
          <a:xfrm>
            <a:off x="1219195" y="3046874"/>
            <a:ext cx="368300" cy="2688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5" name="グループ化 14"/>
          <p:cNvGrpSpPr/>
          <p:nvPr/>
        </p:nvGrpSpPr>
        <p:grpSpPr>
          <a:xfrm>
            <a:off x="317495" y="4201426"/>
            <a:ext cx="2540000" cy="1485900"/>
            <a:chOff x="4242456" y="4801068"/>
            <a:chExt cx="2540000" cy="1485900"/>
          </a:xfrm>
          <a:solidFill>
            <a:srgbClr val="FFFF00"/>
          </a:solidFill>
        </p:grpSpPr>
        <p:sp>
          <p:nvSpPr>
            <p:cNvPr id="14" name="角丸四角形吹き出し 13"/>
            <p:cNvSpPr/>
            <p:nvPr/>
          </p:nvSpPr>
          <p:spPr>
            <a:xfrm>
              <a:off x="4242456" y="4801068"/>
              <a:ext cx="2540000" cy="1485900"/>
            </a:xfrm>
            <a:prstGeom prst="wedgeRoundRectCallout">
              <a:avLst>
                <a:gd name="adj1" fmla="val 45167"/>
                <a:gd name="adj2" fmla="val -8621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3106" y="4922533"/>
              <a:ext cx="2298700" cy="1267434"/>
            </a:xfrm>
            <a:prstGeom prst="rect">
              <a:avLst/>
            </a:prstGeom>
            <a:grpFill/>
          </p:spPr>
        </p:pic>
      </p:grpSp>
      <p:grpSp>
        <p:nvGrpSpPr>
          <p:cNvPr id="32" name="グループ化 31"/>
          <p:cNvGrpSpPr/>
          <p:nvPr/>
        </p:nvGrpSpPr>
        <p:grpSpPr>
          <a:xfrm>
            <a:off x="2290494" y="5334099"/>
            <a:ext cx="3357510" cy="1298186"/>
            <a:chOff x="7382121" y="3657986"/>
            <a:chExt cx="3251231" cy="1598940"/>
          </a:xfrm>
          <a:solidFill>
            <a:srgbClr val="FFC000"/>
          </a:solidFill>
        </p:grpSpPr>
        <p:sp>
          <p:nvSpPr>
            <p:cNvPr id="31" name="角丸四角形吹き出し 30"/>
            <p:cNvSpPr/>
            <p:nvPr/>
          </p:nvSpPr>
          <p:spPr>
            <a:xfrm>
              <a:off x="7382121" y="3657986"/>
              <a:ext cx="3251231" cy="1598940"/>
            </a:xfrm>
            <a:prstGeom prst="wedgeRoundRectCallout">
              <a:avLst>
                <a:gd name="adj1" fmla="val -8911"/>
                <a:gd name="adj2" fmla="val -18240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正方形/長方形 29"/>
            <p:cNvSpPr/>
            <p:nvPr/>
          </p:nvSpPr>
          <p:spPr>
            <a:xfrm>
              <a:off x="7488929" y="3868934"/>
              <a:ext cx="3001271" cy="1107996"/>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ボディー・プロセス（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Body</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業種を問わず共通している基本プロセス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Alternative</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業種特性に影響を受けるプロセス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オプション・プロセス（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Option</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企業の商慣習や慣行に影響を受けるプロセス</a:t>
              </a:r>
            </a:p>
          </p:txBody>
        </p:sp>
      </p:grpSp>
      <p:sp>
        <p:nvSpPr>
          <p:cNvPr id="34" name="右矢印 33"/>
          <p:cNvSpPr/>
          <p:nvPr/>
        </p:nvSpPr>
        <p:spPr>
          <a:xfrm>
            <a:off x="6716019" y="1949590"/>
            <a:ext cx="4445612" cy="617035"/>
          </a:xfrm>
          <a:prstGeom prst="rightArrow">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一つのバックログ毎に開発～運用まで</a:t>
            </a:r>
          </a:p>
        </p:txBody>
      </p:sp>
      <p:sp>
        <p:nvSpPr>
          <p:cNvPr id="36" name="正方形/長方形 35"/>
          <p:cNvSpPr/>
          <p:nvPr/>
        </p:nvSpPr>
        <p:spPr>
          <a:xfrm>
            <a:off x="598197" y="697062"/>
            <a:ext cx="73660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企画</a:t>
            </a:r>
            <a:endPar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・要求</a:t>
            </a:r>
          </a:p>
        </p:txBody>
      </p:sp>
      <p:sp>
        <p:nvSpPr>
          <p:cNvPr id="37" name="正方形/長方形 36"/>
          <p:cNvSpPr/>
          <p:nvPr/>
        </p:nvSpPr>
        <p:spPr>
          <a:xfrm>
            <a:off x="2028398" y="709469"/>
            <a:ext cx="138243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分析</a:t>
            </a:r>
          </a:p>
        </p:txBody>
      </p:sp>
      <p:sp>
        <p:nvSpPr>
          <p:cNvPr id="38" name="正方形/長方形 37"/>
          <p:cNvSpPr/>
          <p:nvPr/>
        </p:nvSpPr>
        <p:spPr>
          <a:xfrm>
            <a:off x="4138993" y="709469"/>
            <a:ext cx="3435973"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設計</a:t>
            </a:r>
          </a:p>
        </p:txBody>
      </p:sp>
      <p:sp>
        <p:nvSpPr>
          <p:cNvPr id="39" name="正方形/長方形 38"/>
          <p:cNvSpPr/>
          <p:nvPr/>
        </p:nvSpPr>
        <p:spPr>
          <a:xfrm>
            <a:off x="8242130" y="695624"/>
            <a:ext cx="2030347"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構築・テスト</a:t>
            </a:r>
          </a:p>
        </p:txBody>
      </p:sp>
      <p:sp>
        <p:nvSpPr>
          <p:cNvPr id="41" name="正方形/長方形 40"/>
          <p:cNvSpPr/>
          <p:nvPr/>
        </p:nvSpPr>
        <p:spPr>
          <a:xfrm>
            <a:off x="10972803" y="705229"/>
            <a:ext cx="71120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運用</a:t>
            </a:r>
          </a:p>
        </p:txBody>
      </p:sp>
      <p:sp>
        <p:nvSpPr>
          <p:cNvPr id="42" name="右矢印 41"/>
          <p:cNvSpPr/>
          <p:nvPr/>
        </p:nvSpPr>
        <p:spPr>
          <a:xfrm>
            <a:off x="1392461" y="894487"/>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右矢印 42"/>
          <p:cNvSpPr/>
          <p:nvPr/>
        </p:nvSpPr>
        <p:spPr>
          <a:xfrm>
            <a:off x="3517694" y="926441"/>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右矢印 43"/>
          <p:cNvSpPr/>
          <p:nvPr/>
        </p:nvSpPr>
        <p:spPr>
          <a:xfrm>
            <a:off x="7635682" y="957299"/>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右矢印 45"/>
          <p:cNvSpPr/>
          <p:nvPr/>
        </p:nvSpPr>
        <p:spPr>
          <a:xfrm>
            <a:off x="10351585" y="917073"/>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9" name="Group 64"/>
          <p:cNvGrpSpPr>
            <a:grpSpLocks/>
          </p:cNvGrpSpPr>
          <p:nvPr/>
        </p:nvGrpSpPr>
        <p:grpSpPr bwMode="auto">
          <a:xfrm>
            <a:off x="6816490" y="3678473"/>
            <a:ext cx="4083930" cy="2022431"/>
            <a:chOff x="158" y="2296"/>
            <a:chExt cx="1769" cy="1542"/>
          </a:xfrm>
        </p:grpSpPr>
        <p:sp>
          <p:nvSpPr>
            <p:cNvPr id="50" name="Rectangle 65"/>
            <p:cNvSpPr>
              <a:spLocks noChangeArrowheads="1"/>
            </p:cNvSpPr>
            <p:nvPr/>
          </p:nvSpPr>
          <p:spPr bwMode="auto">
            <a:xfrm>
              <a:off x="158" y="2478"/>
              <a:ext cx="1769" cy="136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1" name="Line 66"/>
            <p:cNvSpPr>
              <a:spLocks noChangeShapeType="1"/>
            </p:cNvSpPr>
            <p:nvPr/>
          </p:nvSpPr>
          <p:spPr bwMode="auto">
            <a:xfrm>
              <a:off x="249"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2" name="Line 67"/>
            <p:cNvSpPr>
              <a:spLocks noChangeShapeType="1"/>
            </p:cNvSpPr>
            <p:nvPr/>
          </p:nvSpPr>
          <p:spPr bwMode="auto">
            <a:xfrm>
              <a:off x="748"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3" name="Line 68"/>
            <p:cNvSpPr>
              <a:spLocks noChangeShapeType="1"/>
            </p:cNvSpPr>
            <p:nvPr/>
          </p:nvSpPr>
          <p:spPr bwMode="auto">
            <a:xfrm>
              <a:off x="1292"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4" name="Line 69"/>
            <p:cNvSpPr>
              <a:spLocks noChangeShapeType="1"/>
            </p:cNvSpPr>
            <p:nvPr/>
          </p:nvSpPr>
          <p:spPr bwMode="auto">
            <a:xfrm>
              <a:off x="1791"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5" name="Line 70"/>
            <p:cNvSpPr>
              <a:spLocks noChangeShapeType="1"/>
            </p:cNvSpPr>
            <p:nvPr/>
          </p:nvSpPr>
          <p:spPr bwMode="auto">
            <a:xfrm>
              <a:off x="249" y="2704"/>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6" name="Line 71"/>
            <p:cNvSpPr>
              <a:spLocks noChangeShapeType="1"/>
            </p:cNvSpPr>
            <p:nvPr/>
          </p:nvSpPr>
          <p:spPr bwMode="auto">
            <a:xfrm>
              <a:off x="249" y="3158"/>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7" name="Line 72"/>
            <p:cNvSpPr>
              <a:spLocks noChangeShapeType="1"/>
            </p:cNvSpPr>
            <p:nvPr/>
          </p:nvSpPr>
          <p:spPr bwMode="auto">
            <a:xfrm>
              <a:off x="249" y="3657"/>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8" name="Text Box 73"/>
            <p:cNvSpPr txBox="1">
              <a:spLocks noChangeArrowheads="1"/>
            </p:cNvSpPr>
            <p:nvPr/>
          </p:nvSpPr>
          <p:spPr bwMode="auto">
            <a:xfrm>
              <a:off x="905" y="2296"/>
              <a:ext cx="75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タスクボード</a:t>
              </a:r>
            </a:p>
          </p:txBody>
        </p:sp>
        <p:sp>
          <p:nvSpPr>
            <p:cNvPr id="59" name="Rectangle 74"/>
            <p:cNvSpPr>
              <a:spLocks noChangeArrowheads="1"/>
            </p:cNvSpPr>
            <p:nvPr/>
          </p:nvSpPr>
          <p:spPr bwMode="auto">
            <a:xfrm>
              <a:off x="340" y="2523"/>
              <a:ext cx="318" cy="136"/>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To Do</a:t>
              </a:r>
            </a:p>
          </p:txBody>
        </p:sp>
        <p:sp>
          <p:nvSpPr>
            <p:cNvPr id="60" name="Rectangle 75"/>
            <p:cNvSpPr>
              <a:spLocks noChangeArrowheads="1"/>
            </p:cNvSpPr>
            <p:nvPr/>
          </p:nvSpPr>
          <p:spPr bwMode="auto">
            <a:xfrm>
              <a:off x="793" y="2523"/>
              <a:ext cx="455" cy="136"/>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On Going</a:t>
              </a:r>
            </a:p>
          </p:txBody>
        </p:sp>
        <p:sp>
          <p:nvSpPr>
            <p:cNvPr id="61" name="Rectangle 76"/>
            <p:cNvSpPr>
              <a:spLocks noChangeArrowheads="1"/>
            </p:cNvSpPr>
            <p:nvPr/>
          </p:nvSpPr>
          <p:spPr bwMode="auto">
            <a:xfrm>
              <a:off x="1383" y="2523"/>
              <a:ext cx="318" cy="136"/>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Done</a:t>
              </a:r>
            </a:p>
          </p:txBody>
        </p:sp>
        <p:sp>
          <p:nvSpPr>
            <p:cNvPr id="62" name="Rectangle 77"/>
            <p:cNvSpPr>
              <a:spLocks noChangeArrowheads="1"/>
            </p:cNvSpPr>
            <p:nvPr/>
          </p:nvSpPr>
          <p:spPr bwMode="auto">
            <a:xfrm>
              <a:off x="1338"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a:t>
              </a:r>
            </a:p>
          </p:txBody>
        </p:sp>
        <p:sp>
          <p:nvSpPr>
            <p:cNvPr id="63" name="Rectangle 78"/>
            <p:cNvSpPr>
              <a:spLocks noChangeArrowheads="1"/>
            </p:cNvSpPr>
            <p:nvPr/>
          </p:nvSpPr>
          <p:spPr bwMode="auto">
            <a:xfrm>
              <a:off x="295"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e</a:t>
              </a:r>
            </a:p>
          </p:txBody>
        </p:sp>
        <p:sp>
          <p:nvSpPr>
            <p:cNvPr id="64" name="Rectangle 79"/>
            <p:cNvSpPr>
              <a:spLocks noChangeArrowheads="1"/>
            </p:cNvSpPr>
            <p:nvPr/>
          </p:nvSpPr>
          <p:spPr bwMode="auto">
            <a:xfrm>
              <a:off x="521" y="2931"/>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a:t>
              </a:r>
            </a:p>
          </p:txBody>
        </p:sp>
        <p:sp>
          <p:nvSpPr>
            <p:cNvPr id="65" name="Rectangle 80"/>
            <p:cNvSpPr>
              <a:spLocks noChangeArrowheads="1"/>
            </p:cNvSpPr>
            <p:nvPr/>
          </p:nvSpPr>
          <p:spPr bwMode="auto">
            <a:xfrm>
              <a:off x="521"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c</a:t>
              </a:r>
            </a:p>
          </p:txBody>
        </p:sp>
        <p:sp>
          <p:nvSpPr>
            <p:cNvPr id="66" name="Rectangle 81"/>
            <p:cNvSpPr>
              <a:spLocks noChangeArrowheads="1"/>
            </p:cNvSpPr>
            <p:nvPr/>
          </p:nvSpPr>
          <p:spPr bwMode="auto">
            <a:xfrm>
              <a:off x="793"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b</a:t>
              </a:r>
            </a:p>
          </p:txBody>
        </p:sp>
        <p:sp>
          <p:nvSpPr>
            <p:cNvPr id="67" name="Rectangle 82"/>
            <p:cNvSpPr>
              <a:spLocks noChangeArrowheads="1"/>
            </p:cNvSpPr>
            <p:nvPr/>
          </p:nvSpPr>
          <p:spPr bwMode="auto">
            <a:xfrm>
              <a:off x="1338"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f</a:t>
              </a:r>
            </a:p>
          </p:txBody>
        </p:sp>
        <p:sp>
          <p:nvSpPr>
            <p:cNvPr id="68" name="Rectangle 83"/>
            <p:cNvSpPr>
              <a:spLocks noChangeArrowheads="1"/>
            </p:cNvSpPr>
            <p:nvPr/>
          </p:nvSpPr>
          <p:spPr bwMode="auto">
            <a:xfrm>
              <a:off x="793"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g</a:t>
              </a:r>
            </a:p>
          </p:txBody>
        </p:sp>
        <p:sp>
          <p:nvSpPr>
            <p:cNvPr id="69" name="Rectangle 84"/>
            <p:cNvSpPr>
              <a:spLocks noChangeArrowheads="1"/>
            </p:cNvSpPr>
            <p:nvPr/>
          </p:nvSpPr>
          <p:spPr bwMode="auto">
            <a:xfrm>
              <a:off x="521" y="3385"/>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h</a:t>
              </a:r>
            </a:p>
          </p:txBody>
        </p:sp>
      </p:grpSp>
      <p:sp>
        <p:nvSpPr>
          <p:cNvPr id="47" name="正方形/長方形 46"/>
          <p:cNvSpPr/>
          <p:nvPr/>
        </p:nvSpPr>
        <p:spPr>
          <a:xfrm>
            <a:off x="6904552" y="2514587"/>
            <a:ext cx="513685" cy="14344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タスク分割</a:t>
            </a:r>
          </a:p>
        </p:txBody>
      </p:sp>
      <p:cxnSp>
        <p:nvCxnSpPr>
          <p:cNvPr id="72" name="直線コネクタ 71"/>
          <p:cNvCxnSpPr/>
          <p:nvPr/>
        </p:nvCxnSpPr>
        <p:spPr>
          <a:xfrm flipH="1" flipV="1">
            <a:off x="7796143" y="2959434"/>
            <a:ext cx="516858" cy="900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p:cNvCxnSpPr>
            <a:endCxn id="73" idx="3"/>
          </p:cNvCxnSpPr>
          <p:nvPr/>
        </p:nvCxnSpPr>
        <p:spPr>
          <a:xfrm flipV="1">
            <a:off x="10586242" y="2928057"/>
            <a:ext cx="575389" cy="103278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3" name="図表 72"/>
          <p:cNvGraphicFramePr/>
          <p:nvPr>
            <p:extLst/>
          </p:nvPr>
        </p:nvGraphicFramePr>
        <p:xfrm>
          <a:off x="7816358" y="2252020"/>
          <a:ext cx="3345273" cy="1352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1" name="テキスト ボックス 80"/>
          <p:cNvSpPr txBox="1"/>
          <p:nvPr/>
        </p:nvSpPr>
        <p:spPr>
          <a:xfrm>
            <a:off x="8288837" y="2439436"/>
            <a:ext cx="18726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デプロイメントパイプライン</a:t>
            </a:r>
          </a:p>
        </p:txBody>
      </p:sp>
      <p:grpSp>
        <p:nvGrpSpPr>
          <p:cNvPr id="33" name="グループ化 32"/>
          <p:cNvGrpSpPr/>
          <p:nvPr/>
        </p:nvGrpSpPr>
        <p:grpSpPr>
          <a:xfrm>
            <a:off x="3706711" y="2154127"/>
            <a:ext cx="3074050" cy="3131012"/>
            <a:chOff x="4165600" y="2315483"/>
            <a:chExt cx="2577060" cy="3131012"/>
          </a:xfrm>
        </p:grpSpPr>
        <p:pic>
          <p:nvPicPr>
            <p:cNvPr id="28" name="図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18880" y="2559104"/>
              <a:ext cx="859039" cy="2887391"/>
            </a:xfrm>
            <a:prstGeom prst="rect">
              <a:avLst/>
            </a:prstGeom>
          </p:spPr>
        </p:pic>
        <p:sp>
          <p:nvSpPr>
            <p:cNvPr id="17" name="正方形/長方形 16"/>
            <p:cNvSpPr/>
            <p:nvPr/>
          </p:nvSpPr>
          <p:spPr>
            <a:xfrm>
              <a:off x="4165600" y="29574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18" name="正方形/長方形 17"/>
            <p:cNvSpPr/>
            <p:nvPr/>
          </p:nvSpPr>
          <p:spPr>
            <a:xfrm>
              <a:off x="4165600" y="38504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19" name="正方形/長方形 18"/>
            <p:cNvSpPr/>
            <p:nvPr/>
          </p:nvSpPr>
          <p:spPr>
            <a:xfrm>
              <a:off x="4165600" y="46998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0" name="正方形/長方形 19"/>
            <p:cNvSpPr/>
            <p:nvPr/>
          </p:nvSpPr>
          <p:spPr>
            <a:xfrm>
              <a:off x="4318000" y="31098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1" name="正方形/長方形 20"/>
            <p:cNvSpPr/>
            <p:nvPr/>
          </p:nvSpPr>
          <p:spPr>
            <a:xfrm>
              <a:off x="4470400" y="32622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2" name="正方形/長方形 21"/>
            <p:cNvSpPr/>
            <p:nvPr/>
          </p:nvSpPr>
          <p:spPr>
            <a:xfrm>
              <a:off x="4318000" y="40028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3" name="正方形/長方形 22"/>
            <p:cNvSpPr/>
            <p:nvPr/>
          </p:nvSpPr>
          <p:spPr>
            <a:xfrm>
              <a:off x="4470400" y="41552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4" name="正方形/長方形 23"/>
            <p:cNvSpPr/>
            <p:nvPr/>
          </p:nvSpPr>
          <p:spPr>
            <a:xfrm>
              <a:off x="4318000" y="48522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5" name="正方形/長方形 24"/>
            <p:cNvSpPr/>
            <p:nvPr/>
          </p:nvSpPr>
          <p:spPr>
            <a:xfrm>
              <a:off x="4470400" y="50046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9" name="テキスト ボックス 28"/>
            <p:cNvSpPr txBox="1"/>
            <p:nvPr/>
          </p:nvSpPr>
          <p:spPr>
            <a:xfrm>
              <a:off x="4518974" y="2315483"/>
              <a:ext cx="22236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PBL</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（プロダクトバックログリスト）</a:t>
              </a:r>
            </a:p>
          </p:txBody>
        </p:sp>
      </p:grpSp>
      <p:sp>
        <p:nvSpPr>
          <p:cNvPr id="84" name="ホームベース 83"/>
          <p:cNvSpPr/>
          <p:nvPr/>
        </p:nvSpPr>
        <p:spPr>
          <a:xfrm>
            <a:off x="598197" y="1486246"/>
            <a:ext cx="11010132" cy="314826"/>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業務・流れ</a:t>
            </a:r>
          </a:p>
        </p:txBody>
      </p:sp>
      <p:sp>
        <p:nvSpPr>
          <p:cNvPr id="85" name="テキスト ボックス 84"/>
          <p:cNvSpPr txBox="1"/>
          <p:nvPr/>
        </p:nvSpPr>
        <p:spPr>
          <a:xfrm>
            <a:off x="11552984" y="1482005"/>
            <a:ext cx="543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EOL</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6" name="右矢印 85"/>
          <p:cNvSpPr/>
          <p:nvPr/>
        </p:nvSpPr>
        <p:spPr>
          <a:xfrm>
            <a:off x="6780761" y="5786435"/>
            <a:ext cx="4119660" cy="4217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一個流し・流水化</a:t>
            </a:r>
          </a:p>
        </p:txBody>
      </p:sp>
      <p:cxnSp>
        <p:nvCxnSpPr>
          <p:cNvPr id="89" name="直線コネクタ 88"/>
          <p:cNvCxnSpPr>
            <a:cxnSpLocks/>
          </p:cNvCxnSpPr>
          <p:nvPr/>
        </p:nvCxnSpPr>
        <p:spPr>
          <a:xfrm>
            <a:off x="5697415" y="6527984"/>
            <a:ext cx="5203005" cy="0"/>
          </a:xfrm>
          <a:prstGeom prst="line">
            <a:avLst/>
          </a:prstGeom>
          <a:ln w="47625">
            <a:solidFill>
              <a:srgbClr val="0099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8184517" y="6178312"/>
            <a:ext cx="1558440"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イテレーティブ</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繰り返し</a:t>
            </a:r>
          </a:p>
        </p:txBody>
      </p:sp>
      <p:sp>
        <p:nvSpPr>
          <p:cNvPr id="74" name="テキスト ボックス 73"/>
          <p:cNvSpPr txBox="1"/>
          <p:nvPr/>
        </p:nvSpPr>
        <p:spPr>
          <a:xfrm>
            <a:off x="3521383" y="2531830"/>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6" name="テキスト ボックス 75"/>
          <p:cNvSpPr txBox="1"/>
          <p:nvPr/>
        </p:nvSpPr>
        <p:spPr>
          <a:xfrm>
            <a:off x="3536275" y="3406594"/>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7" name="テキスト ボックス 76"/>
          <p:cNvSpPr txBox="1"/>
          <p:nvPr/>
        </p:nvSpPr>
        <p:spPr>
          <a:xfrm>
            <a:off x="3545371" y="4269692"/>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8" name="テキスト ボックス 77"/>
          <p:cNvSpPr txBox="1"/>
          <p:nvPr/>
        </p:nvSpPr>
        <p:spPr>
          <a:xfrm>
            <a:off x="-48134" y="144628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観点</a:t>
            </a:r>
          </a:p>
        </p:txBody>
      </p:sp>
      <p:sp>
        <p:nvSpPr>
          <p:cNvPr id="4" name="テキスト ボックス 3"/>
          <p:cNvSpPr txBox="1"/>
          <p:nvPr/>
        </p:nvSpPr>
        <p:spPr>
          <a:xfrm>
            <a:off x="275031" y="5905027"/>
            <a:ext cx="1819729" cy="830997"/>
          </a:xfrm>
          <a:prstGeom prst="rect">
            <a:avLst/>
          </a:prstGeom>
          <a:noFill/>
          <a:ln w="28575">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ACDM</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により</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品質要件</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非機能要件</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等の制約条件を見つける</a:t>
            </a:r>
          </a:p>
        </p:txBody>
      </p:sp>
      <p:cxnSp>
        <p:nvCxnSpPr>
          <p:cNvPr id="11" name="直線コネクタ 10"/>
          <p:cNvCxnSpPr/>
          <p:nvPr/>
        </p:nvCxnSpPr>
        <p:spPr>
          <a:xfrm flipV="1">
            <a:off x="1587495" y="3976198"/>
            <a:ext cx="1268863" cy="193399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8" name="スライド番号プレースホルダー 47">
            <a:extLst>
              <a:ext uri="{FF2B5EF4-FFF2-40B4-BE49-F238E27FC236}">
                <a16:creationId xmlns:a16="http://schemas.microsoft.com/office/drawing/2014/main" id="{2D6886A3-6704-4A01-892E-AD8080D598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2" name="フローチャート: 結合子 11"/>
          <p:cNvSpPr/>
          <p:nvPr/>
        </p:nvSpPr>
        <p:spPr>
          <a:xfrm>
            <a:off x="2150732" y="3324639"/>
            <a:ext cx="705626" cy="620902"/>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分解</a:t>
            </a:r>
          </a:p>
        </p:txBody>
      </p:sp>
      <p:sp>
        <p:nvSpPr>
          <p:cNvPr id="26" name="フローチャート: 結合子 25"/>
          <p:cNvSpPr/>
          <p:nvPr/>
        </p:nvSpPr>
        <p:spPr>
          <a:xfrm>
            <a:off x="3268242" y="3313810"/>
            <a:ext cx="705626" cy="620902"/>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分類</a:t>
            </a:r>
          </a:p>
        </p:txBody>
      </p:sp>
      <p:sp>
        <p:nvSpPr>
          <p:cNvPr id="3" name="円/楕円 2"/>
          <p:cNvSpPr/>
          <p:nvPr/>
        </p:nvSpPr>
        <p:spPr>
          <a:xfrm>
            <a:off x="2638721" y="3307012"/>
            <a:ext cx="886199" cy="671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ACDM</a:t>
            </a:r>
            <a:r>
              <a:rPr kumimoji="1" lang="ja-JP" altLang="en-US" sz="10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による分析</a:t>
            </a:r>
          </a:p>
        </p:txBody>
      </p:sp>
    </p:spTree>
    <p:extLst>
      <p:ext uri="{BB962C8B-B14F-4D97-AF65-F5344CB8AC3E}">
        <p14:creationId xmlns:p14="http://schemas.microsoft.com/office/powerpoint/2010/main" val="32746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55440" y="1844824"/>
            <a:ext cx="9505056" cy="830997"/>
          </a:xfrm>
          <a:prstGeom prst="rect">
            <a:avLst/>
          </a:prstGeom>
        </p:spPr>
        <p:txBody>
          <a:bodyPr wrap="square">
            <a:spAutoFit/>
          </a:bodyPr>
          <a:lstStyle/>
          <a:p>
            <a:r>
              <a:rPr lang="en-US" altLang="ja-JP" sz="2400" dirty="0"/>
              <a:t>IBM</a:t>
            </a:r>
            <a:r>
              <a:rPr lang="ja-JP" altLang="en-US" sz="2400" dirty="0"/>
              <a:t>で継続的デリバリ関連製品のマネジメントリーダを務める</a:t>
            </a:r>
            <a:r>
              <a:rPr lang="en-US" altLang="ja-JP" sz="2400" dirty="0"/>
              <a:t>Eric </a:t>
            </a:r>
            <a:r>
              <a:rPr lang="en-US" altLang="ja-JP" sz="2400" dirty="0" err="1"/>
              <a:t>Minick</a:t>
            </a:r>
            <a:r>
              <a:rPr lang="ja-JP" altLang="en-US" sz="2400" dirty="0"/>
              <a:t>氏は，</a:t>
            </a:r>
            <a:r>
              <a:rPr lang="en-US" altLang="ja-JP" sz="2400" dirty="0"/>
              <a:t>DevOps</a:t>
            </a:r>
            <a:r>
              <a:rPr lang="ja-JP" altLang="en-US" sz="2400" dirty="0"/>
              <a:t>の解釈は人それぞれ違う，とブログに記した。</a:t>
            </a:r>
          </a:p>
        </p:txBody>
      </p:sp>
      <p:sp>
        <p:nvSpPr>
          <p:cNvPr id="3" name="正方形/長方形 2"/>
          <p:cNvSpPr/>
          <p:nvPr/>
        </p:nvSpPr>
        <p:spPr>
          <a:xfrm>
            <a:off x="2855640" y="2765826"/>
            <a:ext cx="7344816" cy="2308324"/>
          </a:xfrm>
          <a:prstGeom prst="rect">
            <a:avLst/>
          </a:prstGeom>
        </p:spPr>
        <p:txBody>
          <a:bodyPr wrap="square">
            <a:spAutoFit/>
          </a:bodyPr>
          <a:lstStyle/>
          <a:p>
            <a:r>
              <a:rPr lang="en-US" altLang="ja-JP" sz="2400" dirty="0"/>
              <a:t>•DevOps</a:t>
            </a:r>
            <a:r>
              <a:rPr lang="ja-JP" altLang="en-US" sz="2400" dirty="0"/>
              <a:t>はビジネスの成功を支援するために存在する</a:t>
            </a:r>
          </a:p>
          <a:p>
            <a:r>
              <a:rPr lang="en-US" altLang="ja-JP" sz="2400" dirty="0"/>
              <a:t>•</a:t>
            </a:r>
            <a:r>
              <a:rPr lang="ja-JP" altLang="en-US" sz="2400" dirty="0"/>
              <a:t>適用範囲は広いが，中心となるのは</a:t>
            </a:r>
            <a:r>
              <a:rPr lang="en-US" altLang="ja-JP" sz="2400" dirty="0"/>
              <a:t>IT</a:t>
            </a:r>
            <a:r>
              <a:rPr lang="ja-JP" altLang="en-US" sz="2400" dirty="0"/>
              <a:t>である</a:t>
            </a:r>
          </a:p>
          <a:p>
            <a:r>
              <a:rPr lang="en-US" altLang="ja-JP" sz="2400" dirty="0"/>
              <a:t>•</a:t>
            </a:r>
            <a:r>
              <a:rPr lang="ja-JP" altLang="en-US" sz="2400" dirty="0">
                <a:solidFill>
                  <a:srgbClr val="FF0000"/>
                </a:solidFill>
              </a:rPr>
              <a:t>基本はアジャイルとリーンである</a:t>
            </a:r>
          </a:p>
          <a:p>
            <a:r>
              <a:rPr lang="en-US" altLang="ja-JP" sz="2400" dirty="0"/>
              <a:t>•</a:t>
            </a:r>
            <a:r>
              <a:rPr lang="ja-JP" altLang="en-US" sz="2400" dirty="0"/>
              <a:t>文化が非常に重要である</a:t>
            </a:r>
          </a:p>
          <a:p>
            <a:r>
              <a:rPr lang="en-US" altLang="ja-JP" sz="2400" dirty="0"/>
              <a:t>•</a:t>
            </a:r>
            <a:r>
              <a:rPr lang="ja-JP" altLang="en-US" sz="2400" dirty="0"/>
              <a:t>フィードバックがイノベーションの原動力である</a:t>
            </a:r>
          </a:p>
          <a:p>
            <a:r>
              <a:rPr lang="en-US" altLang="ja-JP" sz="2400" dirty="0"/>
              <a:t>•</a:t>
            </a:r>
            <a:r>
              <a:rPr lang="ja-JP" altLang="en-US" sz="2400" dirty="0"/>
              <a:t>自動化を活用する</a:t>
            </a:r>
          </a:p>
        </p:txBody>
      </p:sp>
    </p:spTree>
    <p:extLst>
      <p:ext uri="{BB962C8B-B14F-4D97-AF65-F5344CB8AC3E}">
        <p14:creationId xmlns:p14="http://schemas.microsoft.com/office/powerpoint/2010/main" val="255222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2642"/>
          </a:xfrm>
        </p:spPr>
        <p:txBody>
          <a:bodyPr>
            <a:normAutofit/>
          </a:bodyPr>
          <a:lstStyle/>
          <a:p>
            <a:pPr algn="l"/>
            <a:r>
              <a:rPr lang="ja-JP" alt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デジタルトランスフォーメーションされたビジネスの一例</a:t>
            </a:r>
            <a:endParaRPr 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4" name="Rectangle 3"/>
          <p:cNvSpPr/>
          <p:nvPr/>
        </p:nvSpPr>
        <p:spPr>
          <a:xfrm>
            <a:off x="211766" y="4005064"/>
            <a:ext cx="2640293"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5" name="Rectangle 4"/>
          <p:cNvSpPr/>
          <p:nvPr/>
        </p:nvSpPr>
        <p:spPr>
          <a:xfrm>
            <a:off x="3105878" y="4005063"/>
            <a:ext cx="2928325"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6" name="Rectangle 5"/>
          <p:cNvSpPr/>
          <p:nvPr/>
        </p:nvSpPr>
        <p:spPr>
          <a:xfrm>
            <a:off x="6184824" y="4005063"/>
            <a:ext cx="2911147"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7" name="Rectangle 6"/>
          <p:cNvSpPr/>
          <p:nvPr/>
        </p:nvSpPr>
        <p:spPr>
          <a:xfrm>
            <a:off x="9199168" y="4005063"/>
            <a:ext cx="2640293" cy="140525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6148" name="Picture 4" descr="Resultado de imagem para ub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546" y="2188998"/>
            <a:ext cx="1454733" cy="1454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47187" y="2180861"/>
            <a:ext cx="1536700" cy="1549400"/>
          </a:xfrm>
          <a:prstGeom prst="rect">
            <a:avLst/>
          </a:prstGeom>
        </p:spPr>
      </p:pic>
      <p:pic>
        <p:nvPicPr>
          <p:cNvPr id="8" name="Picture 7"/>
          <p:cNvPicPr>
            <a:picLocks noChangeAspect="1"/>
          </p:cNvPicPr>
          <p:nvPr/>
        </p:nvPicPr>
        <p:blipFill>
          <a:blip r:embed="rId5"/>
          <a:stretch>
            <a:fillRect/>
          </a:stretch>
        </p:blipFill>
        <p:spPr>
          <a:xfrm>
            <a:off x="3896657" y="2307861"/>
            <a:ext cx="1397000" cy="1422400"/>
          </a:xfrm>
          <a:prstGeom prst="rect">
            <a:avLst/>
          </a:prstGeom>
        </p:spPr>
      </p:pic>
      <p:pic>
        <p:nvPicPr>
          <p:cNvPr id="9" name="Picture 8"/>
          <p:cNvPicPr>
            <a:picLocks noChangeAspect="1"/>
          </p:cNvPicPr>
          <p:nvPr/>
        </p:nvPicPr>
        <p:blipFill>
          <a:blip r:embed="rId6"/>
          <a:stretch>
            <a:fillRect/>
          </a:stretch>
        </p:blipFill>
        <p:spPr>
          <a:xfrm>
            <a:off x="7008101" y="2307861"/>
            <a:ext cx="1422400" cy="1422400"/>
          </a:xfrm>
          <a:prstGeom prst="rect">
            <a:avLst/>
          </a:prstGeom>
        </p:spPr>
      </p:pic>
      <p:pic>
        <p:nvPicPr>
          <p:cNvPr id="10" name="Picture 9"/>
          <p:cNvPicPr>
            <a:picLocks noChangeAspect="1"/>
          </p:cNvPicPr>
          <p:nvPr/>
        </p:nvPicPr>
        <p:blipFill>
          <a:blip r:embed="rId7"/>
          <a:stretch>
            <a:fillRect/>
          </a:stretch>
        </p:blipFill>
        <p:spPr>
          <a:xfrm>
            <a:off x="9820815" y="2333261"/>
            <a:ext cx="1397000" cy="1397000"/>
          </a:xfrm>
          <a:prstGeom prst="rect">
            <a:avLst/>
          </a:prstGeom>
        </p:spPr>
      </p:pic>
      <p:pic>
        <p:nvPicPr>
          <p:cNvPr id="12" name="Picture 2">
            <a:extLst>
              <a:ext uri="{FF2B5EF4-FFF2-40B4-BE49-F238E27FC236}">
                <a16:creationId xmlns:a16="http://schemas.microsoft.com/office/drawing/2014/main" id="{175F1E82-632C-4471-8C2B-93AAF5ABCB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56888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CALMS </a:t>
            </a:r>
            <a:r>
              <a:rPr kumimoji="1" lang="ja-JP" altLang="en-US" dirty="0"/>
              <a:t>モデル</a:t>
            </a:r>
          </a:p>
        </p:txBody>
      </p:sp>
      <p:sp>
        <p:nvSpPr>
          <p:cNvPr id="3" name="正方形/長方形 2"/>
          <p:cNvSpPr/>
          <p:nvPr/>
        </p:nvSpPr>
        <p:spPr>
          <a:xfrm>
            <a:off x="1271464" y="1791766"/>
            <a:ext cx="10081120" cy="1938992"/>
          </a:xfrm>
          <a:prstGeom prst="rect">
            <a:avLst/>
          </a:prstGeom>
        </p:spPr>
        <p:txBody>
          <a:bodyPr wrap="square">
            <a:spAutoFit/>
          </a:bodyPr>
          <a:lstStyle/>
          <a:p>
            <a:pPr marL="285750" indent="-285750">
              <a:buFont typeface="Wingdings" panose="05000000000000000000" pitchFamily="2" charset="2"/>
              <a:buChar char="l"/>
            </a:pPr>
            <a:r>
              <a:rPr lang="en-US" altLang="ja-JP" sz="2400" dirty="0"/>
              <a:t>Culture – </a:t>
            </a:r>
            <a:r>
              <a:rPr lang="ja-JP" altLang="en-US" sz="2400" dirty="0"/>
              <a:t>コラボレーションとコミュニケーションを推進するための変革を負う</a:t>
            </a:r>
          </a:p>
          <a:p>
            <a:pPr marL="285750" indent="-285750">
              <a:buFont typeface="Wingdings" panose="05000000000000000000" pitchFamily="2" charset="2"/>
              <a:buChar char="l"/>
            </a:pPr>
            <a:r>
              <a:rPr lang="en-US" altLang="ja-JP" sz="2400" dirty="0"/>
              <a:t>Automation – </a:t>
            </a:r>
            <a:r>
              <a:rPr lang="ja-JP" altLang="en-US" sz="2400" dirty="0"/>
              <a:t>バリューチェーン内から手作業のステップをなくす</a:t>
            </a:r>
          </a:p>
          <a:p>
            <a:pPr marL="285750" indent="-285750">
              <a:buFont typeface="Wingdings" panose="05000000000000000000" pitchFamily="2" charset="2"/>
              <a:buChar char="l"/>
            </a:pPr>
            <a:r>
              <a:rPr lang="en-US" altLang="ja-JP" sz="2400" dirty="0"/>
              <a:t>Lean – </a:t>
            </a:r>
            <a:r>
              <a:rPr lang="ja-JP" altLang="en-US" sz="2400" dirty="0"/>
              <a:t>リーン原則の採用により，サイクル周期を高める</a:t>
            </a:r>
          </a:p>
          <a:p>
            <a:pPr marL="285750" indent="-285750">
              <a:buFont typeface="Wingdings" panose="05000000000000000000" pitchFamily="2" charset="2"/>
              <a:buChar char="l"/>
            </a:pPr>
            <a:r>
              <a:rPr lang="en-US" altLang="ja-JP" sz="2400" dirty="0"/>
              <a:t>Metrics – </a:t>
            </a:r>
            <a:r>
              <a:rPr lang="ja-JP" altLang="en-US" sz="2400" dirty="0"/>
              <a:t>すべてについて計測し，データをサイクルの洗練化に活用する</a:t>
            </a:r>
          </a:p>
          <a:p>
            <a:pPr marL="285750" indent="-285750">
              <a:buFont typeface="Wingdings" panose="05000000000000000000" pitchFamily="2" charset="2"/>
              <a:buChar char="l"/>
            </a:pPr>
            <a:r>
              <a:rPr lang="en-US" altLang="ja-JP" sz="2400" dirty="0"/>
              <a:t>Sharing – </a:t>
            </a:r>
            <a:r>
              <a:rPr lang="ja-JP" altLang="en-US" sz="2400" dirty="0"/>
              <a:t>他者が学べるように，経験や成功の可否を共有する</a:t>
            </a:r>
          </a:p>
        </p:txBody>
      </p:sp>
      <p:sp>
        <p:nvSpPr>
          <p:cNvPr id="4" name="正方形/長方形 3"/>
          <p:cNvSpPr/>
          <p:nvPr/>
        </p:nvSpPr>
        <p:spPr>
          <a:xfrm>
            <a:off x="1127448" y="4509120"/>
            <a:ext cx="10225136" cy="1323439"/>
          </a:xfrm>
          <a:prstGeom prst="rect">
            <a:avLst/>
          </a:prstGeom>
        </p:spPr>
        <p:txBody>
          <a:bodyPr wrap="square">
            <a:spAutoFit/>
          </a:bodyPr>
          <a:lstStyle/>
          <a:p>
            <a:r>
              <a:rPr lang="ja-JP" altLang="en-US" sz="2000" dirty="0"/>
              <a:t>頭字語である</a:t>
            </a:r>
            <a:r>
              <a:rPr lang="en-US" altLang="ja-JP" sz="2000" dirty="0"/>
              <a:t>CAMS (Culture, Automation, Measurement, Sharing)</a:t>
            </a:r>
            <a:r>
              <a:rPr lang="ja-JP" altLang="en-US" sz="2000" dirty="0"/>
              <a:t>は，</a:t>
            </a:r>
            <a:r>
              <a:rPr lang="en-US" altLang="ja-JP" sz="2000" dirty="0"/>
              <a:t>John Willis</a:t>
            </a:r>
            <a:r>
              <a:rPr lang="ja-JP" altLang="en-US" sz="2000" dirty="0"/>
              <a:t>氏と</a:t>
            </a:r>
            <a:r>
              <a:rPr lang="en-US" altLang="ja-JP" sz="2000" dirty="0"/>
              <a:t>Damon Edwards</a:t>
            </a:r>
            <a:r>
              <a:rPr lang="ja-JP" altLang="en-US" sz="2000" dirty="0"/>
              <a:t>氏が</a:t>
            </a:r>
            <a:r>
              <a:rPr lang="en-US" altLang="ja-JP" sz="2000" dirty="0"/>
              <a:t>2010</a:t>
            </a:r>
            <a:r>
              <a:rPr lang="ja-JP" altLang="en-US" sz="2000" dirty="0"/>
              <a:t>年，カリフォルニアのマウンテンビューで，米国内で始めて開催された</a:t>
            </a:r>
            <a:r>
              <a:rPr lang="en-US" altLang="ja-JP" sz="2000" dirty="0" err="1"/>
              <a:t>Devopsdays</a:t>
            </a:r>
            <a:r>
              <a:rPr lang="ja-JP" altLang="en-US" sz="2000" dirty="0"/>
              <a:t>の中で提唱したものです。後にリーンを意味する“</a:t>
            </a:r>
            <a:r>
              <a:rPr lang="en-US" altLang="ja-JP" sz="2000" dirty="0"/>
              <a:t>L”</a:t>
            </a:r>
            <a:r>
              <a:rPr lang="ja-JP" altLang="en-US" sz="2000" dirty="0"/>
              <a:t>が</a:t>
            </a:r>
            <a:r>
              <a:rPr lang="en-US" altLang="ja-JP" sz="2000" dirty="0"/>
              <a:t>Jez Humble</a:t>
            </a:r>
            <a:r>
              <a:rPr lang="ja-JP" altLang="en-US" sz="2000" dirty="0"/>
              <a:t>氏によって加えられました。</a:t>
            </a:r>
          </a:p>
        </p:txBody>
      </p:sp>
    </p:spTree>
    <p:extLst>
      <p:ext uri="{BB962C8B-B14F-4D97-AF65-F5344CB8AC3E}">
        <p14:creationId xmlns:p14="http://schemas.microsoft.com/office/powerpoint/2010/main" val="1161412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Users\Luke\AppData\Local\Microsoft\Windows\INetCache\IE\P2TOFASA\Feedback_Logo_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203" y="5247164"/>
            <a:ext cx="8536799" cy="1628468"/>
          </a:xfrm>
          <a:prstGeom prst="rect">
            <a:avLst/>
          </a:prstGeom>
          <a:noFill/>
          <a:extLst>
            <a:ext uri="{909E8E84-426E-40DD-AFC4-6F175D3DCCD1}">
              <a14:hiddenFill xmlns:a14="http://schemas.microsoft.com/office/drawing/2010/main">
                <a:solidFill>
                  <a:srgbClr val="FFFFFF"/>
                </a:solidFill>
              </a14:hiddenFill>
            </a:ext>
          </a:extLst>
        </p:spPr>
      </p:pic>
      <p:sp>
        <p:nvSpPr>
          <p:cNvPr id="4" name="フローチャート : 直接アクセス記憶 3"/>
          <p:cNvSpPr/>
          <p:nvPr/>
        </p:nvSpPr>
        <p:spPr>
          <a:xfrm flipH="1">
            <a:off x="2846687" y="1505955"/>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9" name="フローチャート : 直接アクセス記憶 8"/>
          <p:cNvSpPr/>
          <p:nvPr/>
        </p:nvSpPr>
        <p:spPr>
          <a:xfrm flipH="1">
            <a:off x="2823946" y="2230853"/>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0" name="フローチャート : 直接アクセス記憶 9"/>
          <p:cNvSpPr/>
          <p:nvPr/>
        </p:nvSpPr>
        <p:spPr>
          <a:xfrm flipH="1">
            <a:off x="2823947" y="3147281"/>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1" name="フローチャート : 直接アクセス記憶 10"/>
          <p:cNvSpPr/>
          <p:nvPr/>
        </p:nvSpPr>
        <p:spPr>
          <a:xfrm flipH="1">
            <a:off x="2823972" y="4854568"/>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2" name="フローチャート : 直接アクセス記憶 11"/>
          <p:cNvSpPr/>
          <p:nvPr/>
        </p:nvSpPr>
        <p:spPr>
          <a:xfrm flipH="1">
            <a:off x="2851284" y="5648354"/>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3" name="フローチャート : 直接アクセス記憶 12"/>
          <p:cNvSpPr/>
          <p:nvPr/>
        </p:nvSpPr>
        <p:spPr>
          <a:xfrm flipH="1">
            <a:off x="5519936" y="3539901"/>
            <a:ext cx="2952328" cy="928092"/>
          </a:xfrm>
          <a:prstGeom prst="flowChartMagneticDrum">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デプロイメントパイプライン</a:t>
            </a:r>
          </a:p>
        </p:txBody>
      </p:sp>
      <p:sp>
        <p:nvSpPr>
          <p:cNvPr id="14" name="縦巻き 13"/>
          <p:cNvSpPr/>
          <p:nvPr/>
        </p:nvSpPr>
        <p:spPr>
          <a:xfrm>
            <a:off x="1852204" y="287990"/>
            <a:ext cx="928468" cy="940110"/>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p>
        </p:txBody>
      </p:sp>
      <p:sp>
        <p:nvSpPr>
          <p:cNvPr id="15" name="縦巻き 14"/>
          <p:cNvSpPr/>
          <p:nvPr/>
        </p:nvSpPr>
        <p:spPr>
          <a:xfrm>
            <a:off x="5356238" y="1723590"/>
            <a:ext cx="1257961" cy="1148122"/>
          </a:xfrm>
          <a:prstGeom prst="verticalScroll">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デプロイメントバックログ</a:t>
            </a:r>
          </a:p>
        </p:txBody>
      </p:sp>
      <p:sp>
        <p:nvSpPr>
          <p:cNvPr id="16" name="縦巻き 15"/>
          <p:cNvSpPr/>
          <p:nvPr/>
        </p:nvSpPr>
        <p:spPr>
          <a:xfrm>
            <a:off x="7752183" y="1647203"/>
            <a:ext cx="1152128" cy="1148122"/>
          </a:xfrm>
          <a:prstGeom prst="verticalScroll">
            <a:avLst/>
          </a:prstGeom>
          <a:solidFill>
            <a:schemeClr val="bg1">
              <a:lumMod val="9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オペレーションバックログ</a:t>
            </a:r>
          </a:p>
        </p:txBody>
      </p:sp>
      <p:sp>
        <p:nvSpPr>
          <p:cNvPr id="17" name="フローチャート : 端子 16"/>
          <p:cNvSpPr/>
          <p:nvPr/>
        </p:nvSpPr>
        <p:spPr>
          <a:xfrm>
            <a:off x="8760296" y="3429461"/>
            <a:ext cx="1728192" cy="1148972"/>
          </a:xfrm>
          <a:prstGeom prst="flowChartTerminator">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運用</a:t>
            </a:r>
          </a:p>
        </p:txBody>
      </p:sp>
      <p:sp>
        <p:nvSpPr>
          <p:cNvPr id="18" name="フローチャート : 内部記憶 17"/>
          <p:cNvSpPr/>
          <p:nvPr/>
        </p:nvSpPr>
        <p:spPr>
          <a:xfrm>
            <a:off x="2120958" y="1268761"/>
            <a:ext cx="720081" cy="562359"/>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19" name="フローチャート : 内部記憶 18"/>
          <p:cNvSpPr/>
          <p:nvPr/>
        </p:nvSpPr>
        <p:spPr>
          <a:xfrm>
            <a:off x="5761966" y="2620322"/>
            <a:ext cx="865004" cy="861341"/>
          </a:xfrm>
          <a:prstGeom prst="flowChartInternalStorag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タスクボード</a:t>
            </a:r>
          </a:p>
        </p:txBody>
      </p:sp>
      <p:sp>
        <p:nvSpPr>
          <p:cNvPr id="20" name="フローチャート : 内部記憶 19"/>
          <p:cNvSpPr/>
          <p:nvPr/>
        </p:nvSpPr>
        <p:spPr>
          <a:xfrm>
            <a:off x="8126764" y="2522891"/>
            <a:ext cx="949519" cy="903438"/>
          </a:xfrm>
          <a:prstGeom prst="flowChartInternalStorag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タスクボード</a:t>
            </a:r>
          </a:p>
        </p:txBody>
      </p:sp>
      <p:sp>
        <p:nvSpPr>
          <p:cNvPr id="21" name="縦巻き 20"/>
          <p:cNvSpPr/>
          <p:nvPr/>
        </p:nvSpPr>
        <p:spPr>
          <a:xfrm>
            <a:off x="1843001" y="4226153"/>
            <a:ext cx="901654" cy="885559"/>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endParaRPr kumimoji="1" lang="ja-JP" altLang="en-US" sz="18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22" name="フローチャート : 内部記憶 21"/>
          <p:cNvSpPr/>
          <p:nvPr/>
        </p:nvSpPr>
        <p:spPr>
          <a:xfrm>
            <a:off x="2157524" y="4923409"/>
            <a:ext cx="720081" cy="647513"/>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3" name="縦巻き 22"/>
          <p:cNvSpPr/>
          <p:nvPr/>
        </p:nvSpPr>
        <p:spPr>
          <a:xfrm>
            <a:off x="1755260" y="2846756"/>
            <a:ext cx="936103" cy="948583"/>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endParaRPr kumimoji="1" lang="ja-JP" altLang="en-US" sz="18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24" name="フローチャート : 内部記憶 23"/>
          <p:cNvSpPr/>
          <p:nvPr/>
        </p:nvSpPr>
        <p:spPr>
          <a:xfrm>
            <a:off x="2043293" y="3507892"/>
            <a:ext cx="720081" cy="689501"/>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5" name="フローチャート : 内部記憶 24"/>
          <p:cNvSpPr/>
          <p:nvPr/>
        </p:nvSpPr>
        <p:spPr>
          <a:xfrm>
            <a:off x="2131203" y="1991688"/>
            <a:ext cx="720081" cy="573217"/>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6" name="フローチャート : 内部記憶 25"/>
          <p:cNvSpPr/>
          <p:nvPr/>
        </p:nvSpPr>
        <p:spPr>
          <a:xfrm>
            <a:off x="2157525" y="5637477"/>
            <a:ext cx="720081" cy="647513"/>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cxnSp>
        <p:nvCxnSpPr>
          <p:cNvPr id="29" name="カギ線コネクタ 28"/>
          <p:cNvCxnSpPr>
            <a:stCxn id="4" idx="1"/>
            <a:endCxn id="13" idx="4"/>
          </p:cNvCxnSpPr>
          <p:nvPr/>
        </p:nvCxnSpPr>
        <p:spPr>
          <a:xfrm>
            <a:off x="4934920" y="1797993"/>
            <a:ext cx="585017" cy="2205954"/>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カギ線コネクタ 30"/>
          <p:cNvCxnSpPr>
            <a:stCxn id="9" idx="1"/>
            <a:endCxn id="13" idx="4"/>
          </p:cNvCxnSpPr>
          <p:nvPr/>
        </p:nvCxnSpPr>
        <p:spPr>
          <a:xfrm>
            <a:off x="4912178" y="2522891"/>
            <a:ext cx="607758" cy="148105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1"/>
            <a:endCxn id="13" idx="4"/>
          </p:cNvCxnSpPr>
          <p:nvPr/>
        </p:nvCxnSpPr>
        <p:spPr>
          <a:xfrm>
            <a:off x="4912180" y="3439319"/>
            <a:ext cx="607757" cy="564628"/>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カギ線コネクタ 34"/>
          <p:cNvCxnSpPr>
            <a:stCxn id="11" idx="1"/>
            <a:endCxn id="13" idx="4"/>
          </p:cNvCxnSpPr>
          <p:nvPr/>
        </p:nvCxnSpPr>
        <p:spPr>
          <a:xfrm flipV="1">
            <a:off x="4912204" y="4003948"/>
            <a:ext cx="607732" cy="1142659"/>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2" idx="1"/>
            <a:endCxn id="13" idx="4"/>
          </p:cNvCxnSpPr>
          <p:nvPr/>
        </p:nvCxnSpPr>
        <p:spPr>
          <a:xfrm flipV="1">
            <a:off x="4939516" y="4003948"/>
            <a:ext cx="580420" cy="1936445"/>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13" idx="1"/>
            <a:endCxn id="17" idx="1"/>
          </p:cNvCxnSpPr>
          <p:nvPr/>
        </p:nvCxnSpPr>
        <p:spPr>
          <a:xfrm>
            <a:off x="8472264" y="4003947"/>
            <a:ext cx="288032"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Luke\AppData\Local\Microsoft\Windows\INetCache\IE\S1FQY2QS\2171932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058" y="2547193"/>
            <a:ext cx="718667" cy="105273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8651" y="1035352"/>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7606" y="5502428"/>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31" y="4653313"/>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3374" y="3014918"/>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31" y="2106100"/>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Luke\AppData\Local\Microsoft\Windows\INetCache\IE\SQK3CDJB\administrator_9928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010" y="88909"/>
            <a:ext cx="1079655" cy="107965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Luke\AppData\Local\Microsoft\Windows\INetCache\IE\E1G3MY4G\lgi01a2015010904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4184" y="4295584"/>
            <a:ext cx="895628" cy="8510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Luke\AppData\Local\Microsoft\Windows\INetCache\IE\P2TOFASA\gi01a20140604010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076282" y="2846756"/>
            <a:ext cx="595832" cy="7027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C:\Users\Luke\AppData\Local\Microsoft\Windows\INetCache\IE\SQK3CDJB\administrator_9928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691363" y="16011"/>
            <a:ext cx="1079655" cy="107965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0565" y="1060702"/>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5873" y="1060702"/>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7172" y="1049790"/>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64152" y="3499295"/>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460" y="3499295"/>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0759" y="3488383"/>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2489" y="4269446"/>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797" y="4269446"/>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9096" y="4258534"/>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C:\Users\Luke\AppData\Local\Microsoft\Windows\INetCache\IE\E1G3MY4G\feedback[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4524" y="4239754"/>
            <a:ext cx="1082234" cy="7300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Luke\AppData\Local\Microsoft\Windows\INetCache\IE\E1G3MY4G\desktop-monitor[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5841" y="35207"/>
            <a:ext cx="2145767" cy="1939773"/>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6338616" y="229692"/>
            <a:ext cx="20162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大部屋</a:t>
            </a:r>
          </a:p>
        </p:txBody>
      </p:sp>
      <p:sp>
        <p:nvSpPr>
          <p:cNvPr id="42" name="テキスト ボックス 41"/>
          <p:cNvSpPr txBox="1"/>
          <p:nvPr/>
        </p:nvSpPr>
        <p:spPr>
          <a:xfrm>
            <a:off x="5761966" y="3499295"/>
            <a:ext cx="24716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一個流しのフロー</a:t>
            </a:r>
          </a:p>
        </p:txBody>
      </p:sp>
      <p:sp>
        <p:nvSpPr>
          <p:cNvPr id="43" name="テキスト ボックス 42"/>
          <p:cNvSpPr txBox="1"/>
          <p:nvPr/>
        </p:nvSpPr>
        <p:spPr>
          <a:xfrm>
            <a:off x="3795200" y="790316"/>
            <a:ext cx="1126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イテレーション</a:t>
            </a:r>
          </a:p>
        </p:txBody>
      </p:sp>
      <p:sp>
        <p:nvSpPr>
          <p:cNvPr id="44" name="テキスト ボックス 43"/>
          <p:cNvSpPr txBox="1"/>
          <p:nvPr/>
        </p:nvSpPr>
        <p:spPr>
          <a:xfrm>
            <a:off x="8959946" y="4126307"/>
            <a:ext cx="14243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週・日　単位</a:t>
            </a:r>
          </a:p>
        </p:txBody>
      </p:sp>
      <p:sp>
        <p:nvSpPr>
          <p:cNvPr id="45" name="テキスト ボックス 44"/>
          <p:cNvSpPr txBox="1"/>
          <p:nvPr/>
        </p:nvSpPr>
        <p:spPr>
          <a:xfrm>
            <a:off x="7665851" y="4834713"/>
            <a:ext cx="1380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ゲートキーパー</a:t>
            </a:r>
          </a:p>
        </p:txBody>
      </p:sp>
      <p:sp>
        <p:nvSpPr>
          <p:cNvPr id="78" name="テキスト ボックス 77"/>
          <p:cNvSpPr txBox="1"/>
          <p:nvPr/>
        </p:nvSpPr>
        <p:spPr>
          <a:xfrm>
            <a:off x="5971076" y="4781603"/>
            <a:ext cx="989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エンジニア</a:t>
            </a:r>
          </a:p>
        </p:txBody>
      </p:sp>
      <p:sp>
        <p:nvSpPr>
          <p:cNvPr id="79" name="テキスト ボックス 78"/>
          <p:cNvSpPr txBox="1"/>
          <p:nvPr/>
        </p:nvSpPr>
        <p:spPr>
          <a:xfrm>
            <a:off x="7213674" y="3132575"/>
            <a:ext cx="15813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リライアビリティー</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エンジニア</a:t>
            </a:r>
          </a:p>
        </p:txBody>
      </p:sp>
      <p:sp>
        <p:nvSpPr>
          <p:cNvPr id="80" name="テキスト ボックス 79"/>
          <p:cNvSpPr txBox="1"/>
          <p:nvPr/>
        </p:nvSpPr>
        <p:spPr>
          <a:xfrm>
            <a:off x="9506702" y="2661379"/>
            <a:ext cx="9892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運用チーム</a:t>
            </a:r>
          </a:p>
        </p:txBody>
      </p:sp>
      <p:sp>
        <p:nvSpPr>
          <p:cNvPr id="81" name="テキスト ボックス 80"/>
          <p:cNvSpPr txBox="1"/>
          <p:nvPr/>
        </p:nvSpPr>
        <p:spPr>
          <a:xfrm>
            <a:off x="3003968" y="3868628"/>
            <a:ext cx="9892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スクラムチーム</a:t>
            </a:r>
          </a:p>
        </p:txBody>
      </p:sp>
      <p:sp>
        <p:nvSpPr>
          <p:cNvPr id="82" name="テキスト ボックス 81"/>
          <p:cNvSpPr txBox="1"/>
          <p:nvPr/>
        </p:nvSpPr>
        <p:spPr>
          <a:xfrm>
            <a:off x="3279552" y="337041"/>
            <a:ext cx="9892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　マスター</a:t>
            </a:r>
          </a:p>
        </p:txBody>
      </p:sp>
      <p:sp>
        <p:nvSpPr>
          <p:cNvPr id="83" name="テキスト ボックス 82"/>
          <p:cNvSpPr txBox="1"/>
          <p:nvPr/>
        </p:nvSpPr>
        <p:spPr>
          <a:xfrm>
            <a:off x="4530676" y="397903"/>
            <a:ext cx="8114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　マスター</a:t>
            </a:r>
          </a:p>
        </p:txBody>
      </p:sp>
      <p:sp>
        <p:nvSpPr>
          <p:cNvPr id="2" name="テキスト ボックス 1"/>
          <p:cNvSpPr txBox="1"/>
          <p:nvPr/>
        </p:nvSpPr>
        <p:spPr>
          <a:xfrm>
            <a:off x="6337093" y="731963"/>
            <a:ext cx="2047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見える化ボード類</a:t>
            </a:r>
          </a:p>
        </p:txBody>
      </p:sp>
      <p:sp>
        <p:nvSpPr>
          <p:cNvPr id="68" name="タイトル 1"/>
          <p:cNvSpPr txBox="1">
            <a:spLocks/>
          </p:cNvSpPr>
          <p:nvPr/>
        </p:nvSpPr>
        <p:spPr>
          <a:xfrm>
            <a:off x="8613410" y="75901"/>
            <a:ext cx="2979322" cy="918487"/>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游ゴシック Light" panose="020F0302020204030204"/>
                <a:ea typeface="游ゴシック Light" panose="020B0300000000000000" pitchFamily="50" charset="-128"/>
                <a:cs typeface="+mj-cs"/>
              </a:rPr>
              <a:t>ディプロメントパイプライン</a:t>
            </a:r>
          </a:p>
        </p:txBody>
      </p:sp>
      <p:sp>
        <p:nvSpPr>
          <p:cNvPr id="3" name="正方形/長方形 2"/>
          <p:cNvSpPr/>
          <p:nvPr/>
        </p:nvSpPr>
        <p:spPr>
          <a:xfrm>
            <a:off x="2404230" y="6519446"/>
            <a:ext cx="77635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計画から運用までの全体最適による流水化されたプロセスの構築</a:t>
            </a:r>
          </a:p>
        </p:txBody>
      </p:sp>
      <p:sp>
        <p:nvSpPr>
          <p:cNvPr id="6" name="スライド番号プレースホルダー 5">
            <a:extLst>
              <a:ext uri="{FF2B5EF4-FFF2-40B4-BE49-F238E27FC236}">
                <a16:creationId xmlns:a16="http://schemas.microsoft.com/office/drawing/2014/main" id="{D944AF0D-766D-4C5A-98EC-4940E61B0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6163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テキスト, 領収書 が含まれている画像&#10;&#10;自動的に生成された説明">
            <a:extLst>
              <a:ext uri="{FF2B5EF4-FFF2-40B4-BE49-F238E27FC236}">
                <a16:creationId xmlns:a16="http://schemas.microsoft.com/office/drawing/2014/main" id="{3BC0B93B-C409-47F8-B273-43142E643E8C}"/>
              </a:ext>
            </a:extLst>
          </p:cNvPr>
          <p:cNvPicPr>
            <a:picLocks noChangeAspect="1"/>
          </p:cNvPicPr>
          <p:nvPr/>
        </p:nvPicPr>
        <p:blipFill rotWithShape="1">
          <a:blip r:embed="rId2">
            <a:extLst>
              <a:ext uri="{28A0092B-C50C-407E-A947-70E740481C1C}">
                <a14:useLocalDpi xmlns:a14="http://schemas.microsoft.com/office/drawing/2010/main" val="0"/>
              </a:ext>
            </a:extLst>
          </a:blip>
          <a:srcRect b="881"/>
          <a:stretch/>
        </p:blipFill>
        <p:spPr>
          <a:xfrm>
            <a:off x="20" y="10"/>
            <a:ext cx="12191980" cy="6857990"/>
          </a:xfrm>
          <a:prstGeom prst="rect">
            <a:avLst/>
          </a:prstGeom>
        </p:spPr>
      </p:pic>
    </p:spTree>
    <p:extLst>
      <p:ext uri="{BB962C8B-B14F-4D97-AF65-F5344CB8AC3E}">
        <p14:creationId xmlns:p14="http://schemas.microsoft.com/office/powerpoint/2010/main" val="3800270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5CF86C-929E-4D2C-94A4-B6AD92320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grpSp>
        <p:nvGrpSpPr>
          <p:cNvPr id="3" name="グループ化 2">
            <a:extLst>
              <a:ext uri="{FF2B5EF4-FFF2-40B4-BE49-F238E27FC236}">
                <a16:creationId xmlns:a16="http://schemas.microsoft.com/office/drawing/2014/main" id="{2FB19877-DA93-47F8-A826-F5CE9D67D4FB}"/>
              </a:ext>
            </a:extLst>
          </p:cNvPr>
          <p:cNvGrpSpPr/>
          <p:nvPr/>
        </p:nvGrpSpPr>
        <p:grpSpPr>
          <a:xfrm>
            <a:off x="605399" y="966622"/>
            <a:ext cx="10748401" cy="5754853"/>
            <a:chOff x="-110715" y="1001758"/>
            <a:chExt cx="9105490" cy="5357577"/>
          </a:xfrm>
        </p:grpSpPr>
        <p:sp>
          <p:nvSpPr>
            <p:cNvPr id="4" name="正方形/長方形 3">
              <a:extLst>
                <a:ext uri="{FF2B5EF4-FFF2-40B4-BE49-F238E27FC236}">
                  <a16:creationId xmlns:a16="http://schemas.microsoft.com/office/drawing/2014/main" id="{FA8BDB2C-D5C9-40ED-9AB1-9C4D43EFCAB0}"/>
                </a:ext>
              </a:extLst>
            </p:cNvPr>
            <p:cNvSpPr/>
            <p:nvPr/>
          </p:nvSpPr>
          <p:spPr>
            <a:xfrm>
              <a:off x="323850" y="1598613"/>
              <a:ext cx="107950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endPar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FA13128C-9931-480B-BEC9-2E58D731417A}"/>
                </a:ext>
              </a:extLst>
            </p:cNvPr>
            <p:cNvSpPr/>
            <p:nvPr/>
          </p:nvSpPr>
          <p:spPr>
            <a:xfrm>
              <a:off x="323850" y="2489200"/>
              <a:ext cx="1079500" cy="4445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819EA7D-32A4-460D-AAE7-94578538D00F}"/>
                </a:ext>
              </a:extLst>
            </p:cNvPr>
            <p:cNvSpPr/>
            <p:nvPr/>
          </p:nvSpPr>
          <p:spPr>
            <a:xfrm>
              <a:off x="323850" y="3200400"/>
              <a:ext cx="1079500" cy="4445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n</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7BE2769D-3BCD-4C6D-9918-DBE1103FAB1C}"/>
                </a:ext>
              </a:extLst>
            </p:cNvPr>
            <p:cNvCxnSpPr/>
            <p:nvPr/>
          </p:nvCxnSpPr>
          <p:spPr>
            <a:xfrm>
              <a:off x="909638" y="2968625"/>
              <a:ext cx="0" cy="231775"/>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F9A83E41-E36E-47A6-BCA9-F756EC813554}"/>
                </a:ext>
              </a:extLst>
            </p:cNvPr>
            <p:cNvSpPr/>
            <p:nvPr/>
          </p:nvSpPr>
          <p:spPr>
            <a:xfrm>
              <a:off x="618851" y="3768725"/>
              <a:ext cx="1079500" cy="5715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工程＆工法選択</a:t>
              </a:r>
            </a:p>
          </p:txBody>
        </p:sp>
        <p:sp>
          <p:nvSpPr>
            <p:cNvPr id="9" name="正方形/長方形 8">
              <a:extLst>
                <a:ext uri="{FF2B5EF4-FFF2-40B4-BE49-F238E27FC236}">
                  <a16:creationId xmlns:a16="http://schemas.microsoft.com/office/drawing/2014/main" id="{543E5084-029D-4B22-9928-89078F572F0A}"/>
                </a:ext>
              </a:extLst>
            </p:cNvPr>
            <p:cNvSpPr/>
            <p:nvPr/>
          </p:nvSpPr>
          <p:spPr>
            <a:xfrm>
              <a:off x="610257" y="4392524"/>
              <a:ext cx="1184275" cy="6731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開発プロセス定義</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ワークアイテム</a:t>
              </a:r>
            </a:p>
          </p:txBody>
        </p:sp>
        <p:sp>
          <p:nvSpPr>
            <p:cNvPr id="10" name="正方形/長方形 9">
              <a:extLst>
                <a:ext uri="{FF2B5EF4-FFF2-40B4-BE49-F238E27FC236}">
                  <a16:creationId xmlns:a16="http://schemas.microsoft.com/office/drawing/2014/main" id="{FEB6B3C0-D55E-4A88-AD99-73187B883B32}"/>
                </a:ext>
              </a:extLst>
            </p:cNvPr>
            <p:cNvSpPr/>
            <p:nvPr/>
          </p:nvSpPr>
          <p:spPr>
            <a:xfrm>
              <a:off x="1855609" y="4382258"/>
              <a:ext cx="1806575" cy="6731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開発手法に応じた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ワークアイテム（生産計画）</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開発全体のプロセス</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完了基準・時期</a:t>
              </a:r>
            </a:p>
          </p:txBody>
        </p:sp>
        <p:sp>
          <p:nvSpPr>
            <p:cNvPr id="11" name="正方形/長方形 10">
              <a:extLst>
                <a:ext uri="{FF2B5EF4-FFF2-40B4-BE49-F238E27FC236}">
                  <a16:creationId xmlns:a16="http://schemas.microsoft.com/office/drawing/2014/main" id="{3C606F88-8AB9-4F9E-A60A-B57EA0AD1671}"/>
                </a:ext>
              </a:extLst>
            </p:cNvPr>
            <p:cNvSpPr/>
            <p:nvPr/>
          </p:nvSpPr>
          <p:spPr>
            <a:xfrm>
              <a:off x="610257" y="5128029"/>
              <a:ext cx="1108075" cy="669925"/>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作業タスク</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コード（プログラム）</a:t>
              </a:r>
            </a:p>
          </p:txBody>
        </p:sp>
        <p:sp>
          <p:nvSpPr>
            <p:cNvPr id="12" name="正方形/長方形 11">
              <a:extLst>
                <a:ext uri="{FF2B5EF4-FFF2-40B4-BE49-F238E27FC236}">
                  <a16:creationId xmlns:a16="http://schemas.microsoft.com/office/drawing/2014/main" id="{EE9A2F3F-BDC0-44A0-A538-9B03C4CF9BF5}"/>
                </a:ext>
              </a:extLst>
            </p:cNvPr>
            <p:cNvSpPr/>
            <p:nvPr/>
          </p:nvSpPr>
          <p:spPr>
            <a:xfrm>
              <a:off x="3154417" y="5595748"/>
              <a:ext cx="1152219" cy="7635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テスト環境</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設定手順</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テスト・データ</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テスト結果</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合否判定</a:t>
              </a:r>
            </a:p>
          </p:txBody>
        </p:sp>
        <p:sp>
          <p:nvSpPr>
            <p:cNvPr id="13" name="正方形/長方形 12">
              <a:extLst>
                <a:ext uri="{FF2B5EF4-FFF2-40B4-BE49-F238E27FC236}">
                  <a16:creationId xmlns:a16="http://schemas.microsoft.com/office/drawing/2014/main" id="{3B744184-83CA-4D3A-AC2B-49F99AA4238F}"/>
                </a:ext>
              </a:extLst>
            </p:cNvPr>
            <p:cNvSpPr/>
            <p:nvPr/>
          </p:nvSpPr>
          <p:spPr>
            <a:xfrm>
              <a:off x="3150164" y="3745058"/>
              <a:ext cx="1119187" cy="622300"/>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共通部品</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・フレームワーク</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・クラス</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・コード（オブジェクト）</a:t>
              </a:r>
            </a:p>
          </p:txBody>
        </p:sp>
        <p:sp>
          <p:nvSpPr>
            <p:cNvPr id="14" name="正方形/長方形 13">
              <a:extLst>
                <a:ext uri="{FF2B5EF4-FFF2-40B4-BE49-F238E27FC236}">
                  <a16:creationId xmlns:a16="http://schemas.microsoft.com/office/drawing/2014/main" id="{8DB626BF-3D75-4C70-A3D3-2BFCBBA80F06}"/>
                </a:ext>
              </a:extLst>
            </p:cNvPr>
            <p:cNvSpPr/>
            <p:nvPr/>
          </p:nvSpPr>
          <p:spPr>
            <a:xfrm>
              <a:off x="-110715" y="1001758"/>
              <a:ext cx="1079500" cy="4460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エピック</a:t>
              </a:r>
            </a:p>
          </p:txBody>
        </p:sp>
        <p:sp>
          <p:nvSpPr>
            <p:cNvPr id="15" name="正方形/長方形 14">
              <a:extLst>
                <a:ext uri="{FF2B5EF4-FFF2-40B4-BE49-F238E27FC236}">
                  <a16:creationId xmlns:a16="http://schemas.microsoft.com/office/drawing/2014/main" id="{6A60A822-46C1-43E3-A1BE-28DB79C23B54}"/>
                </a:ext>
              </a:extLst>
            </p:cNvPr>
            <p:cNvSpPr/>
            <p:nvPr/>
          </p:nvSpPr>
          <p:spPr>
            <a:xfrm>
              <a:off x="1041810" y="1001758"/>
              <a:ext cx="719137"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目的</a:t>
              </a:r>
            </a:p>
          </p:txBody>
        </p:sp>
        <p:sp>
          <p:nvSpPr>
            <p:cNvPr id="16" name="正方形/長方形 15">
              <a:extLst>
                <a:ext uri="{FF2B5EF4-FFF2-40B4-BE49-F238E27FC236}">
                  <a16:creationId xmlns:a16="http://schemas.microsoft.com/office/drawing/2014/main" id="{836EC7B6-B8D7-45C3-B4A9-55A217CCDF30}"/>
                </a:ext>
              </a:extLst>
            </p:cNvPr>
            <p:cNvSpPr/>
            <p:nvPr/>
          </p:nvSpPr>
          <p:spPr>
            <a:xfrm>
              <a:off x="1833972" y="1001758"/>
              <a:ext cx="720725"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ユースケース</a:t>
              </a:r>
            </a:p>
          </p:txBody>
        </p:sp>
        <p:sp>
          <p:nvSpPr>
            <p:cNvPr id="17" name="正方形/長方形 16">
              <a:extLst>
                <a:ext uri="{FF2B5EF4-FFF2-40B4-BE49-F238E27FC236}">
                  <a16:creationId xmlns:a16="http://schemas.microsoft.com/office/drawing/2014/main" id="{F6EB9D81-7C73-48E9-8D42-9633C8E1E408}"/>
                </a:ext>
              </a:extLst>
            </p:cNvPr>
            <p:cNvSpPr/>
            <p:nvPr/>
          </p:nvSpPr>
          <p:spPr>
            <a:xfrm>
              <a:off x="1258888" y="1653403"/>
              <a:ext cx="2519363" cy="584199"/>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役割（</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Role)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機能（</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can </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測定基準（</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Which</a:t>
              </a:r>
              <a:r>
                <a:rPr kumimoji="1" lang="ja-JP" altLang="en-US" sz="1000" b="0" i="0" u="none" strike="noStrike" kern="1200" cap="none" spc="0" normalizeH="0" baseline="0" noProof="0" dirty="0" err="1">
                  <a:ln>
                    <a:noFill/>
                  </a:ln>
                  <a:solidFill>
                    <a:srgbClr val="FF0000"/>
                  </a:solidFill>
                  <a:effectLst/>
                  <a:uLnTx/>
                  <a:uFillTx/>
                  <a:latin typeface="游ゴシック" panose="020F0502020204030204"/>
                  <a:ea typeface="游ゴシック" panose="020B0400000000000000" pitchFamily="50" charset="-128"/>
                  <a:cs typeface="+mn-cs"/>
                </a:rPr>
                <a:t>、</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need</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ビジネス価値（</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To)</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24501A2C-10D6-4D24-A044-FC6D9AE686EC}"/>
                </a:ext>
              </a:extLst>
            </p:cNvPr>
            <p:cNvSpPr/>
            <p:nvPr/>
          </p:nvSpPr>
          <p:spPr>
            <a:xfrm>
              <a:off x="1392815" y="2229040"/>
              <a:ext cx="1117653" cy="417272"/>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ペルソナ</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（ユーザー像）</a:t>
              </a:r>
            </a:p>
          </p:txBody>
        </p:sp>
        <p:sp>
          <p:nvSpPr>
            <p:cNvPr id="19" name="正方形/長方形 18">
              <a:extLst>
                <a:ext uri="{FF2B5EF4-FFF2-40B4-BE49-F238E27FC236}">
                  <a16:creationId xmlns:a16="http://schemas.microsoft.com/office/drawing/2014/main" id="{9DB89373-E221-4D8B-B20A-D936F40CC49A}"/>
                </a:ext>
              </a:extLst>
            </p:cNvPr>
            <p:cNvSpPr/>
            <p:nvPr/>
          </p:nvSpPr>
          <p:spPr>
            <a:xfrm>
              <a:off x="2415094" y="2218517"/>
              <a:ext cx="1343025" cy="622300"/>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RF</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（主な機能）</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RQ</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（品質要件）</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TC</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（技術制約）</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（ビジネス制約）</a:t>
              </a:r>
            </a:p>
          </p:txBody>
        </p:sp>
        <p:sp>
          <p:nvSpPr>
            <p:cNvPr id="20" name="正方形/長方形 19">
              <a:extLst>
                <a:ext uri="{FF2B5EF4-FFF2-40B4-BE49-F238E27FC236}">
                  <a16:creationId xmlns:a16="http://schemas.microsoft.com/office/drawing/2014/main" id="{D7DA45AC-0493-4FC9-915C-29E4CC932DD8}"/>
                </a:ext>
              </a:extLst>
            </p:cNvPr>
            <p:cNvSpPr/>
            <p:nvPr/>
          </p:nvSpPr>
          <p:spPr>
            <a:xfrm>
              <a:off x="4818743" y="1596409"/>
              <a:ext cx="135890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（テスト環境を含む）</a:t>
              </a:r>
            </a:p>
          </p:txBody>
        </p:sp>
        <p:cxnSp>
          <p:nvCxnSpPr>
            <p:cNvPr id="21" name="直線矢印コネクタ 20">
              <a:extLst>
                <a:ext uri="{FF2B5EF4-FFF2-40B4-BE49-F238E27FC236}">
                  <a16:creationId xmlns:a16="http://schemas.microsoft.com/office/drawing/2014/main" id="{E65AF5CB-156E-41EB-AA98-D91F6212BAD3}"/>
                </a:ext>
              </a:extLst>
            </p:cNvPr>
            <p:cNvCxnSpPr>
              <a:stCxn id="17" idx="3"/>
              <a:endCxn id="20" idx="1"/>
            </p:cNvCxnSpPr>
            <p:nvPr/>
          </p:nvCxnSpPr>
          <p:spPr>
            <a:xfrm flipV="1">
              <a:off x="3778252" y="1943278"/>
              <a:ext cx="1040491" cy="222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CD727BB2-3EBE-4C74-8C18-3D7CBAAB25F2}"/>
                </a:ext>
              </a:extLst>
            </p:cNvPr>
            <p:cNvSpPr/>
            <p:nvPr/>
          </p:nvSpPr>
          <p:spPr>
            <a:xfrm>
              <a:off x="6996545" y="1598613"/>
              <a:ext cx="134418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オペレーション</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（運用シナリオ）</a:t>
              </a:r>
            </a:p>
          </p:txBody>
        </p:sp>
        <p:sp>
          <p:nvSpPr>
            <p:cNvPr id="23" name="正方形/長方形 22">
              <a:extLst>
                <a:ext uri="{FF2B5EF4-FFF2-40B4-BE49-F238E27FC236}">
                  <a16:creationId xmlns:a16="http://schemas.microsoft.com/office/drawing/2014/main" id="{D30D5C3A-512A-413D-A402-9FF3D17339FD}"/>
                </a:ext>
              </a:extLst>
            </p:cNvPr>
            <p:cNvSpPr/>
            <p:nvPr/>
          </p:nvSpPr>
          <p:spPr>
            <a:xfrm>
              <a:off x="8101013" y="2309813"/>
              <a:ext cx="768350" cy="620712"/>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役割</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考慮点</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理由</a:t>
              </a:r>
            </a:p>
          </p:txBody>
        </p:sp>
        <p:sp>
          <p:nvSpPr>
            <p:cNvPr id="24" name="テキスト ボックス 43">
              <a:extLst>
                <a:ext uri="{FF2B5EF4-FFF2-40B4-BE49-F238E27FC236}">
                  <a16:creationId xmlns:a16="http://schemas.microsoft.com/office/drawing/2014/main" id="{7B929B76-99A4-43D5-B943-AD2B777B3B13}"/>
                </a:ext>
              </a:extLst>
            </p:cNvPr>
            <p:cNvSpPr txBox="1">
              <a:spLocks noChangeArrowheads="1"/>
            </p:cNvSpPr>
            <p:nvPr/>
          </p:nvSpPr>
          <p:spPr bwMode="auto">
            <a:xfrm>
              <a:off x="3894263" y="1635307"/>
              <a:ext cx="993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理解・仮説</a:t>
              </a:r>
            </a:p>
          </p:txBody>
        </p:sp>
        <p:sp>
          <p:nvSpPr>
            <p:cNvPr id="25" name="正方形/長方形 24">
              <a:extLst>
                <a:ext uri="{FF2B5EF4-FFF2-40B4-BE49-F238E27FC236}">
                  <a16:creationId xmlns:a16="http://schemas.microsoft.com/office/drawing/2014/main" id="{2E85004B-484A-48E7-8746-C44201F41200}"/>
                </a:ext>
              </a:extLst>
            </p:cNvPr>
            <p:cNvSpPr/>
            <p:nvPr/>
          </p:nvSpPr>
          <p:spPr>
            <a:xfrm>
              <a:off x="6745288" y="4614863"/>
              <a:ext cx="70643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稼働環境</a:t>
              </a:r>
            </a:p>
          </p:txBody>
        </p:sp>
        <p:sp>
          <p:nvSpPr>
            <p:cNvPr id="26" name="正方形/長方形 25">
              <a:extLst>
                <a:ext uri="{FF2B5EF4-FFF2-40B4-BE49-F238E27FC236}">
                  <a16:creationId xmlns:a16="http://schemas.microsoft.com/office/drawing/2014/main" id="{DD481095-5167-4BFC-85B8-650D8DD2D05B}"/>
                </a:ext>
              </a:extLst>
            </p:cNvPr>
            <p:cNvSpPr/>
            <p:nvPr/>
          </p:nvSpPr>
          <p:spPr>
            <a:xfrm>
              <a:off x="7234238" y="3911600"/>
              <a:ext cx="1760537" cy="66833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運用情報</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・バグ情報（時期・内容・積算量）</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・フィックス情報（時期・内容・種類）</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・稼働環境</a:t>
              </a:r>
            </a:p>
          </p:txBody>
        </p:sp>
        <p:sp>
          <p:nvSpPr>
            <p:cNvPr id="27" name="正方形/長方形 26">
              <a:extLst>
                <a:ext uri="{FF2B5EF4-FFF2-40B4-BE49-F238E27FC236}">
                  <a16:creationId xmlns:a16="http://schemas.microsoft.com/office/drawing/2014/main" id="{E14AB4D0-37ED-4D72-A289-62E9B8D7432B}"/>
                </a:ext>
              </a:extLst>
            </p:cNvPr>
            <p:cNvSpPr/>
            <p:nvPr/>
          </p:nvSpPr>
          <p:spPr>
            <a:xfrm>
              <a:off x="7678738" y="4632325"/>
              <a:ext cx="90328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運用→業務</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結びつけ</a:t>
              </a:r>
            </a:p>
          </p:txBody>
        </p:sp>
        <p:sp>
          <p:nvSpPr>
            <p:cNvPr id="28" name="正方形/長方形 27">
              <a:extLst>
                <a:ext uri="{FF2B5EF4-FFF2-40B4-BE49-F238E27FC236}">
                  <a16:creationId xmlns:a16="http://schemas.microsoft.com/office/drawing/2014/main" id="{F9E12C48-2800-4F32-AEFC-2F164A4A914F}"/>
                </a:ext>
              </a:extLst>
            </p:cNvPr>
            <p:cNvSpPr/>
            <p:nvPr/>
          </p:nvSpPr>
          <p:spPr>
            <a:xfrm>
              <a:off x="6602413" y="5419725"/>
              <a:ext cx="1100137" cy="48736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System</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KPT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System</a:t>
              </a:r>
              <a:r>
                <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仕様への</a:t>
              </a: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F/B</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F49AD63F-E090-483A-A5DE-C984C1FC9589}"/>
                </a:ext>
              </a:extLst>
            </p:cNvPr>
            <p:cNvSpPr/>
            <p:nvPr/>
          </p:nvSpPr>
          <p:spPr>
            <a:xfrm>
              <a:off x="7894638" y="5424488"/>
              <a:ext cx="1100137" cy="487362"/>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srgbClr val="FF0000"/>
                  </a:solidFill>
                  <a:effectLst/>
                  <a:uLnTx/>
                  <a:uFillTx/>
                  <a:latin typeface="游ゴシック" panose="020F0502020204030204"/>
                  <a:ea typeface="游ゴシック" panose="020B0400000000000000" pitchFamily="50" charset="-128"/>
                  <a:cs typeface="+mn-cs"/>
                </a:rPr>
                <a:t>OperationKPT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運用自身への</a:t>
              </a: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F/B</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cxnSp>
          <p:nvCxnSpPr>
            <p:cNvPr id="30" name="直線矢印コネクタ 29">
              <a:extLst>
                <a:ext uri="{FF2B5EF4-FFF2-40B4-BE49-F238E27FC236}">
                  <a16:creationId xmlns:a16="http://schemas.microsoft.com/office/drawing/2014/main" id="{9195017B-F0E2-4808-BDCB-274D535A717C}"/>
                </a:ext>
              </a:extLst>
            </p:cNvPr>
            <p:cNvCxnSpPr>
              <a:stCxn id="27" idx="2"/>
              <a:endCxn id="28" idx="0"/>
            </p:cNvCxnSpPr>
            <p:nvPr/>
          </p:nvCxnSpPr>
          <p:spPr>
            <a:xfrm flipH="1">
              <a:off x="7151688" y="5121275"/>
              <a:ext cx="979487" cy="29845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4AE324AE-4D24-4425-BC5B-542B7F1254F4}"/>
                </a:ext>
              </a:extLst>
            </p:cNvPr>
            <p:cNvCxnSpPr>
              <a:stCxn id="27" idx="2"/>
              <a:endCxn id="29" idx="0"/>
            </p:cNvCxnSpPr>
            <p:nvPr/>
          </p:nvCxnSpPr>
          <p:spPr>
            <a:xfrm>
              <a:off x="8131175" y="5121275"/>
              <a:ext cx="314325" cy="303213"/>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A8F9ED20-E9E1-49C1-A16D-FA24BA64589E}"/>
                </a:ext>
              </a:extLst>
            </p:cNvPr>
            <p:cNvCxnSpPr/>
            <p:nvPr/>
          </p:nvCxnSpPr>
          <p:spPr>
            <a:xfrm flipV="1">
              <a:off x="7620000" y="2352675"/>
              <a:ext cx="0" cy="1503363"/>
            </a:xfrm>
            <a:prstGeom prst="straightConnector1">
              <a:avLst/>
            </a:prstGeom>
            <a:ln w="22225">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角丸四角形 35">
              <a:extLst>
                <a:ext uri="{FF2B5EF4-FFF2-40B4-BE49-F238E27FC236}">
                  <a16:creationId xmlns:a16="http://schemas.microsoft.com/office/drawing/2014/main" id="{E5B7A58E-F152-4636-B379-2747F95137C6}"/>
                </a:ext>
              </a:extLst>
            </p:cNvPr>
            <p:cNvSpPr/>
            <p:nvPr/>
          </p:nvSpPr>
          <p:spPr>
            <a:xfrm>
              <a:off x="2771800" y="315708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SLR</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角丸四角形 64">
              <a:extLst>
                <a:ext uri="{FF2B5EF4-FFF2-40B4-BE49-F238E27FC236}">
                  <a16:creationId xmlns:a16="http://schemas.microsoft.com/office/drawing/2014/main" id="{EBAB3680-FBBB-4F5F-8CE5-00B6E56D61FD}"/>
                </a:ext>
              </a:extLst>
            </p:cNvPr>
            <p:cNvSpPr/>
            <p:nvPr/>
          </p:nvSpPr>
          <p:spPr>
            <a:xfrm>
              <a:off x="4124338" y="314130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6" name="角丸四角形 65">
              <a:extLst>
                <a:ext uri="{FF2B5EF4-FFF2-40B4-BE49-F238E27FC236}">
                  <a16:creationId xmlns:a16="http://schemas.microsoft.com/office/drawing/2014/main" id="{A4CF277E-3097-4B25-A5CB-90E4366B618C}"/>
                </a:ext>
              </a:extLst>
            </p:cNvPr>
            <p:cNvSpPr/>
            <p:nvPr/>
          </p:nvSpPr>
          <p:spPr>
            <a:xfrm>
              <a:off x="5243512" y="3122410"/>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7" name="角丸四角形 66">
              <a:extLst>
                <a:ext uri="{FF2B5EF4-FFF2-40B4-BE49-F238E27FC236}">
                  <a16:creationId xmlns:a16="http://schemas.microsoft.com/office/drawing/2014/main" id="{799E80B7-5693-47C9-9CA1-2A05036BC3B5}"/>
                </a:ext>
              </a:extLst>
            </p:cNvPr>
            <p:cNvSpPr/>
            <p:nvPr/>
          </p:nvSpPr>
          <p:spPr>
            <a:xfrm>
              <a:off x="1862175" y="315553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8" name="角丸四角形 67">
              <a:extLst>
                <a:ext uri="{FF2B5EF4-FFF2-40B4-BE49-F238E27FC236}">
                  <a16:creationId xmlns:a16="http://schemas.microsoft.com/office/drawing/2014/main" id="{69D02B84-CED3-4D7E-B2E6-FCBE09EC31D9}"/>
                </a:ext>
              </a:extLst>
            </p:cNvPr>
            <p:cNvSpPr/>
            <p:nvPr/>
          </p:nvSpPr>
          <p:spPr>
            <a:xfrm>
              <a:off x="4129017" y="5032576"/>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9" name="角丸四角形 68">
              <a:extLst>
                <a:ext uri="{FF2B5EF4-FFF2-40B4-BE49-F238E27FC236}">
                  <a16:creationId xmlns:a16="http://schemas.microsoft.com/office/drawing/2014/main" id="{EF08F5BD-313A-4664-B045-D74FAC60F7DE}"/>
                </a:ext>
              </a:extLst>
            </p:cNvPr>
            <p:cNvSpPr/>
            <p:nvPr/>
          </p:nvSpPr>
          <p:spPr>
            <a:xfrm>
              <a:off x="3969493" y="4690441"/>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SDP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 name="角丸四角形 69">
              <a:extLst>
                <a:ext uri="{FF2B5EF4-FFF2-40B4-BE49-F238E27FC236}">
                  <a16:creationId xmlns:a16="http://schemas.microsoft.com/office/drawing/2014/main" id="{3E2C92E9-B034-45B2-9582-DCC01EC9B849}"/>
                </a:ext>
              </a:extLst>
            </p:cNvPr>
            <p:cNvSpPr/>
            <p:nvPr/>
          </p:nvSpPr>
          <p:spPr>
            <a:xfrm>
              <a:off x="8207387" y="312639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OLA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1" name="角丸四角形 70">
              <a:extLst>
                <a:ext uri="{FF2B5EF4-FFF2-40B4-BE49-F238E27FC236}">
                  <a16:creationId xmlns:a16="http://schemas.microsoft.com/office/drawing/2014/main" id="{67BBA040-AA73-4BA8-B454-0DDD0C75A40C}"/>
                </a:ext>
              </a:extLst>
            </p:cNvPr>
            <p:cNvSpPr/>
            <p:nvPr/>
          </p:nvSpPr>
          <p:spPr>
            <a:xfrm>
              <a:off x="4865144" y="5595748"/>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2" name="下矢印 37">
              <a:extLst>
                <a:ext uri="{FF2B5EF4-FFF2-40B4-BE49-F238E27FC236}">
                  <a16:creationId xmlns:a16="http://schemas.microsoft.com/office/drawing/2014/main" id="{69DFD556-A0CB-47ED-A6AE-CD9CDAC93EC9}"/>
                </a:ext>
              </a:extLst>
            </p:cNvPr>
            <p:cNvSpPr/>
            <p:nvPr/>
          </p:nvSpPr>
          <p:spPr>
            <a:xfrm>
              <a:off x="2124075" y="2840817"/>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下矢印 73">
              <a:extLst>
                <a:ext uri="{FF2B5EF4-FFF2-40B4-BE49-F238E27FC236}">
                  <a16:creationId xmlns:a16="http://schemas.microsoft.com/office/drawing/2014/main" id="{9B61136F-41FB-4A7A-9297-D1D75E0BDD39}"/>
                </a:ext>
              </a:extLst>
            </p:cNvPr>
            <p:cNvSpPr/>
            <p:nvPr/>
          </p:nvSpPr>
          <p:spPr>
            <a:xfrm>
              <a:off x="3114289" y="2870722"/>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下矢印 75">
              <a:extLst>
                <a:ext uri="{FF2B5EF4-FFF2-40B4-BE49-F238E27FC236}">
                  <a16:creationId xmlns:a16="http://schemas.microsoft.com/office/drawing/2014/main" id="{71DD09C0-E3D1-4B80-A7A2-0A94AB9734AA}"/>
                </a:ext>
              </a:extLst>
            </p:cNvPr>
            <p:cNvSpPr/>
            <p:nvPr/>
          </p:nvSpPr>
          <p:spPr>
            <a:xfrm>
              <a:off x="5536190" y="2352676"/>
              <a:ext cx="186734" cy="7045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45" name="カギ線コネクタ 25">
              <a:extLst>
                <a:ext uri="{FF2B5EF4-FFF2-40B4-BE49-F238E27FC236}">
                  <a16:creationId xmlns:a16="http://schemas.microsoft.com/office/drawing/2014/main" id="{CEE5D9EB-E466-4322-BFD2-84EA63930D36}"/>
                </a:ext>
              </a:extLst>
            </p:cNvPr>
            <p:cNvCxnSpPr/>
            <p:nvPr/>
          </p:nvCxnSpPr>
          <p:spPr>
            <a:xfrm rot="10800000">
              <a:off x="3789869" y="2078831"/>
              <a:ext cx="4311145" cy="563362"/>
            </a:xfrm>
            <a:prstGeom prst="bentConnector3">
              <a:avLst>
                <a:gd name="adj1" fmla="val 8931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2">
              <a:extLst>
                <a:ext uri="{FF2B5EF4-FFF2-40B4-BE49-F238E27FC236}">
                  <a16:creationId xmlns:a16="http://schemas.microsoft.com/office/drawing/2014/main" id="{BCDC6C79-ECA0-450F-B4C6-F6A413797D30}"/>
                </a:ext>
              </a:extLst>
            </p:cNvPr>
            <p:cNvSpPr txBox="1">
              <a:spLocks noChangeArrowheads="1"/>
            </p:cNvSpPr>
            <p:nvPr/>
          </p:nvSpPr>
          <p:spPr bwMode="auto">
            <a:xfrm>
              <a:off x="5897676" y="2425508"/>
              <a:ext cx="1345240" cy="523220"/>
            </a:xfrm>
            <a:prstGeom prst="rect">
              <a:avLst/>
            </a:prstGeom>
            <a:solidFill>
              <a:schemeClr val="bg1"/>
            </a:solidFill>
            <a:ln w="22225">
              <a:solidFill>
                <a:schemeClr val="tx1">
                  <a:lumMod val="95000"/>
                  <a:lumOff val="5000"/>
                </a:schemeClr>
              </a:solidFill>
            </a:ln>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評価・要求の</a:t>
              </a:r>
              <a:endPar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リファクタリング</a:t>
              </a:r>
            </a:p>
          </p:txBody>
        </p:sp>
        <p:sp>
          <p:nvSpPr>
            <p:cNvPr id="47" name="右矢印 39">
              <a:extLst>
                <a:ext uri="{FF2B5EF4-FFF2-40B4-BE49-F238E27FC236}">
                  <a16:creationId xmlns:a16="http://schemas.microsoft.com/office/drawing/2014/main" id="{846D6098-AD90-40E1-A64B-3765278AF77B}"/>
                </a:ext>
              </a:extLst>
            </p:cNvPr>
            <p:cNvSpPr/>
            <p:nvPr/>
          </p:nvSpPr>
          <p:spPr>
            <a:xfrm>
              <a:off x="3579736" y="324642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111B9BEC-5B1D-4346-B06C-35FB3D89370C}"/>
                </a:ext>
              </a:extLst>
            </p:cNvPr>
            <p:cNvSpPr/>
            <p:nvPr/>
          </p:nvSpPr>
          <p:spPr>
            <a:xfrm>
              <a:off x="1773044" y="3769518"/>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開発手法（手順）</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リリース方法・時期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システムテストの要領</a:t>
              </a:r>
            </a:p>
          </p:txBody>
        </p:sp>
        <p:sp>
          <p:nvSpPr>
            <p:cNvPr id="49" name="正方形/長方形 48">
              <a:extLst>
                <a:ext uri="{FF2B5EF4-FFF2-40B4-BE49-F238E27FC236}">
                  <a16:creationId xmlns:a16="http://schemas.microsoft.com/office/drawing/2014/main" id="{FF1454E9-1226-4C2E-933D-DC0F5F2AD683}"/>
                </a:ext>
              </a:extLst>
            </p:cNvPr>
            <p:cNvSpPr/>
            <p:nvPr/>
          </p:nvSpPr>
          <p:spPr>
            <a:xfrm>
              <a:off x="1772350" y="5104570"/>
              <a:ext cx="1447800" cy="669925"/>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タスク粒度を意識した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作業タスクの定義</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（作業指示書）</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作業手順　完了基準</a:t>
              </a:r>
            </a:p>
          </p:txBody>
        </p:sp>
        <p:sp>
          <p:nvSpPr>
            <p:cNvPr id="50" name="右矢印 76">
              <a:extLst>
                <a:ext uri="{FF2B5EF4-FFF2-40B4-BE49-F238E27FC236}">
                  <a16:creationId xmlns:a16="http://schemas.microsoft.com/office/drawing/2014/main" id="{9FF8C2BE-F900-4542-8134-1442D18F39A0}"/>
                </a:ext>
              </a:extLst>
            </p:cNvPr>
            <p:cNvSpPr/>
            <p:nvPr/>
          </p:nvSpPr>
          <p:spPr>
            <a:xfrm>
              <a:off x="3453556" y="506001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左右矢印 40">
              <a:extLst>
                <a:ext uri="{FF2B5EF4-FFF2-40B4-BE49-F238E27FC236}">
                  <a16:creationId xmlns:a16="http://schemas.microsoft.com/office/drawing/2014/main" id="{4C958A22-42BA-4B97-9969-11993BEFBA9D}"/>
                </a:ext>
              </a:extLst>
            </p:cNvPr>
            <p:cNvSpPr/>
            <p:nvPr/>
          </p:nvSpPr>
          <p:spPr>
            <a:xfrm>
              <a:off x="4317499" y="5727065"/>
              <a:ext cx="532858" cy="20650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09514093-9E69-4F63-9A9F-69F1982054B5}"/>
                </a:ext>
              </a:extLst>
            </p:cNvPr>
            <p:cNvSpPr/>
            <p:nvPr/>
          </p:nvSpPr>
          <p:spPr>
            <a:xfrm>
              <a:off x="4724387" y="4034631"/>
              <a:ext cx="1343025" cy="5715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リリース時期・範囲の決定（準備）</a:t>
              </a:r>
            </a:p>
          </p:txBody>
        </p:sp>
        <p:sp>
          <p:nvSpPr>
            <p:cNvPr id="53" name="正方形/長方形 52">
              <a:extLst>
                <a:ext uri="{FF2B5EF4-FFF2-40B4-BE49-F238E27FC236}">
                  <a16:creationId xmlns:a16="http://schemas.microsoft.com/office/drawing/2014/main" id="{7B99FBBD-3DE5-45E2-921D-A6DDEAF39414}"/>
                </a:ext>
              </a:extLst>
            </p:cNvPr>
            <p:cNvSpPr/>
            <p:nvPr/>
          </p:nvSpPr>
          <p:spPr>
            <a:xfrm>
              <a:off x="4792662" y="4700587"/>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リリース方法・判定（見直し）手順・決定</a:t>
              </a:r>
            </a:p>
          </p:txBody>
        </p:sp>
        <p:sp>
          <p:nvSpPr>
            <p:cNvPr id="54" name="正方形/長方形 53">
              <a:extLst>
                <a:ext uri="{FF2B5EF4-FFF2-40B4-BE49-F238E27FC236}">
                  <a16:creationId xmlns:a16="http://schemas.microsoft.com/office/drawing/2014/main" id="{7E98AA1E-4F69-4734-88CF-C634A03AD2AE}"/>
                </a:ext>
              </a:extLst>
            </p:cNvPr>
            <p:cNvSpPr/>
            <p:nvPr/>
          </p:nvSpPr>
          <p:spPr>
            <a:xfrm>
              <a:off x="5959475" y="3913188"/>
              <a:ext cx="1192213" cy="66833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リリース情報</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・時期</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・方法</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・範囲　（組織・機能）</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・対象プログラム</a:t>
              </a:r>
            </a:p>
          </p:txBody>
        </p:sp>
        <p:sp>
          <p:nvSpPr>
            <p:cNvPr id="55" name="フリーフォーム 41">
              <a:extLst>
                <a:ext uri="{FF2B5EF4-FFF2-40B4-BE49-F238E27FC236}">
                  <a16:creationId xmlns:a16="http://schemas.microsoft.com/office/drawing/2014/main" id="{72E2019A-F972-4572-B1A5-51E76C62C0EC}"/>
                </a:ext>
              </a:extLst>
            </p:cNvPr>
            <p:cNvSpPr/>
            <p:nvPr/>
          </p:nvSpPr>
          <p:spPr>
            <a:xfrm>
              <a:off x="5419492" y="3564241"/>
              <a:ext cx="392909" cy="2044821"/>
            </a:xfrm>
            <a:custGeom>
              <a:avLst/>
              <a:gdLst>
                <a:gd name="connsiteX0" fmla="*/ 256478 w 308787"/>
                <a:gd name="connsiteY0" fmla="*/ 0 h 2074126"/>
                <a:gd name="connsiteX1" fmla="*/ 289931 w 308787"/>
                <a:gd name="connsiteY1" fmla="*/ 1103970 h 2074126"/>
                <a:gd name="connsiteX2" fmla="*/ 0 w 308787"/>
                <a:gd name="connsiteY2" fmla="*/ 2074126 h 2074126"/>
                <a:gd name="connsiteX3" fmla="*/ 0 w 308787"/>
                <a:gd name="connsiteY3" fmla="*/ 2074126 h 2074126"/>
              </a:gdLst>
              <a:ahLst/>
              <a:cxnLst>
                <a:cxn ang="0">
                  <a:pos x="connsiteX0" y="connsiteY0"/>
                </a:cxn>
                <a:cxn ang="0">
                  <a:pos x="connsiteX1" y="connsiteY1"/>
                </a:cxn>
                <a:cxn ang="0">
                  <a:pos x="connsiteX2" y="connsiteY2"/>
                </a:cxn>
                <a:cxn ang="0">
                  <a:pos x="connsiteX3" y="connsiteY3"/>
                </a:cxn>
              </a:cxnLst>
              <a:rect l="l" t="t" r="r" b="b"/>
              <a:pathLst>
                <a:path w="308787" h="2074126">
                  <a:moveTo>
                    <a:pt x="256478" y="0"/>
                  </a:moveTo>
                  <a:cubicBezTo>
                    <a:pt x="294577" y="379141"/>
                    <a:pt x="332677" y="758282"/>
                    <a:pt x="289931" y="1103970"/>
                  </a:cubicBezTo>
                  <a:cubicBezTo>
                    <a:pt x="247185" y="1449658"/>
                    <a:pt x="0" y="2074126"/>
                    <a:pt x="0" y="2074126"/>
                  </a:cubicBezTo>
                  <a:lnTo>
                    <a:pt x="0" y="2074126"/>
                  </a:lnTo>
                </a:path>
              </a:pathLst>
            </a:custGeom>
            <a:noFill/>
            <a:ln w="38100">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56" name="直線矢印コネクタ 55">
              <a:extLst>
                <a:ext uri="{FF2B5EF4-FFF2-40B4-BE49-F238E27FC236}">
                  <a16:creationId xmlns:a16="http://schemas.microsoft.com/office/drawing/2014/main" id="{EFECD067-4E88-41D6-862F-30E4B0E3999E}"/>
                </a:ext>
              </a:extLst>
            </p:cNvPr>
            <p:cNvCxnSpPr>
              <a:cxnSpLocks/>
              <a:stCxn id="20" idx="3"/>
              <a:endCxn id="22" idx="1"/>
            </p:cNvCxnSpPr>
            <p:nvPr/>
          </p:nvCxnSpPr>
          <p:spPr>
            <a:xfrm>
              <a:off x="6177643" y="1943278"/>
              <a:ext cx="818903" cy="2204"/>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タイトル 5">
            <a:extLst>
              <a:ext uri="{FF2B5EF4-FFF2-40B4-BE49-F238E27FC236}">
                <a16:creationId xmlns:a16="http://schemas.microsoft.com/office/drawing/2014/main" id="{6DC750CF-0576-4A03-8547-40D019109BE2}"/>
              </a:ext>
            </a:extLst>
          </p:cNvPr>
          <p:cNvSpPr txBox="1">
            <a:spLocks/>
          </p:cNvSpPr>
          <p:nvPr/>
        </p:nvSpPr>
        <p:spPr>
          <a:xfrm>
            <a:off x="369901" y="180203"/>
            <a:ext cx="8625128" cy="495654"/>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軽量化された </a:t>
            </a:r>
            <a:r>
              <a:rPr kumimoji="1" lang="en-US" altLang="ja-JP"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IT</a:t>
            </a: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サービスマネジメント（</a:t>
            </a:r>
            <a:r>
              <a:rPr kumimoji="1" lang="en-US" altLang="ja-JP"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LW-ITSM)</a:t>
            </a:r>
            <a:endPar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endParaRPr>
          </a:p>
        </p:txBody>
      </p:sp>
      <p:sp>
        <p:nvSpPr>
          <p:cNvPr id="58" name="テキスト ボックス 57">
            <a:extLst>
              <a:ext uri="{FF2B5EF4-FFF2-40B4-BE49-F238E27FC236}">
                <a16:creationId xmlns:a16="http://schemas.microsoft.com/office/drawing/2014/main" id="{5DD71BE9-605D-43F3-B2F8-F8AE592131DC}"/>
              </a:ext>
            </a:extLst>
          </p:cNvPr>
          <p:cNvSpPr txBox="1"/>
          <p:nvPr/>
        </p:nvSpPr>
        <p:spPr>
          <a:xfrm>
            <a:off x="3945239" y="968596"/>
            <a:ext cx="8067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MRI</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Minimum Required Information)</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を決める事が大事</a:t>
            </a:r>
          </a:p>
        </p:txBody>
      </p:sp>
      <p:sp>
        <p:nvSpPr>
          <p:cNvPr id="59" name="テキスト ボックス 58">
            <a:extLst>
              <a:ext uri="{FF2B5EF4-FFF2-40B4-BE49-F238E27FC236}">
                <a16:creationId xmlns:a16="http://schemas.microsoft.com/office/drawing/2014/main" id="{E9FED8D1-AB7F-421F-86A1-19386E0C6E1F}"/>
              </a:ext>
            </a:extLst>
          </p:cNvPr>
          <p:cNvSpPr txBox="1"/>
          <p:nvPr/>
        </p:nvSpPr>
        <p:spPr>
          <a:xfrm>
            <a:off x="7418253" y="6231147"/>
            <a:ext cx="4282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各作業現場では、正しく作業を行うために、それなりの情報が創出されている。</a:t>
            </a:r>
          </a:p>
        </p:txBody>
      </p:sp>
      <p:sp>
        <p:nvSpPr>
          <p:cNvPr id="61" name="矢印: 折線 60">
            <a:extLst>
              <a:ext uri="{FF2B5EF4-FFF2-40B4-BE49-F238E27FC236}">
                <a16:creationId xmlns:a16="http://schemas.microsoft.com/office/drawing/2014/main" id="{3B9569AC-A5B7-419D-AEC0-43C2DAAF3DB8}"/>
              </a:ext>
            </a:extLst>
          </p:cNvPr>
          <p:cNvSpPr/>
          <p:nvPr/>
        </p:nvSpPr>
        <p:spPr>
          <a:xfrm flipV="1">
            <a:off x="684807" y="1511413"/>
            <a:ext cx="343021" cy="3291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4" name="テキスト ボックス 43">
            <a:extLst>
              <a:ext uri="{FF2B5EF4-FFF2-40B4-BE49-F238E27FC236}">
                <a16:creationId xmlns:a16="http://schemas.microsoft.com/office/drawing/2014/main" id="{145B6145-2A7B-4CD5-AE46-6CF9B65899CF}"/>
              </a:ext>
            </a:extLst>
          </p:cNvPr>
          <p:cNvSpPr txBox="1">
            <a:spLocks noChangeArrowheads="1"/>
          </p:cNvSpPr>
          <p:nvPr/>
        </p:nvSpPr>
        <p:spPr bwMode="auto">
          <a:xfrm>
            <a:off x="8053066" y="1675966"/>
            <a:ext cx="1173083" cy="32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理解・仮説</a:t>
            </a:r>
          </a:p>
        </p:txBody>
      </p:sp>
    </p:spTree>
    <p:extLst>
      <p:ext uri="{BB962C8B-B14F-4D97-AF65-F5344CB8AC3E}">
        <p14:creationId xmlns:p14="http://schemas.microsoft.com/office/powerpoint/2010/main" val="16389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C3421-A6DA-40AA-A008-AB8DB3B0D3A3}"/>
              </a:ext>
            </a:extLst>
          </p:cNvPr>
          <p:cNvSpPr>
            <a:spLocks noGrp="1"/>
          </p:cNvSpPr>
          <p:nvPr>
            <p:ph type="title"/>
          </p:nvPr>
        </p:nvSpPr>
        <p:spPr>
          <a:xfrm>
            <a:off x="838200" y="365126"/>
            <a:ext cx="10515600" cy="681080"/>
          </a:xfrm>
        </p:spPr>
        <p:txBody>
          <a:bodyPr>
            <a:normAutofit/>
          </a:bodyPr>
          <a:lstStyle/>
          <a:p>
            <a:r>
              <a:rPr kumimoji="1" lang="en-US" altLang="ja-JP" sz="2800" dirty="0"/>
              <a:t>TOYOTA-way</a:t>
            </a:r>
            <a:r>
              <a:rPr kumimoji="1" lang="ja-JP" altLang="en-US" sz="2800" dirty="0"/>
              <a:t>（</a:t>
            </a:r>
            <a:r>
              <a:rPr kumimoji="1" lang="en-US" altLang="ja-JP" sz="2800" dirty="0"/>
              <a:t>TPS</a:t>
            </a:r>
            <a:r>
              <a:rPr kumimoji="1" lang="ja-JP" altLang="en-US" sz="2800" dirty="0"/>
              <a:t>）から移入され</a:t>
            </a:r>
            <a:r>
              <a:rPr lang="ja-JP" altLang="en-US" sz="2800" dirty="0"/>
              <a:t>た</a:t>
            </a:r>
            <a:r>
              <a:rPr kumimoji="1" lang="ja-JP" altLang="en-US" sz="2800" dirty="0"/>
              <a:t>思想、手法</a:t>
            </a:r>
          </a:p>
        </p:txBody>
      </p:sp>
      <p:sp>
        <p:nvSpPr>
          <p:cNvPr id="3" name="テキスト ボックス 2">
            <a:extLst>
              <a:ext uri="{FF2B5EF4-FFF2-40B4-BE49-F238E27FC236}">
                <a16:creationId xmlns:a16="http://schemas.microsoft.com/office/drawing/2014/main" id="{8B384672-BD85-4AD4-B1CB-A71AACC4276B}"/>
              </a:ext>
            </a:extLst>
          </p:cNvPr>
          <p:cNvSpPr txBox="1"/>
          <p:nvPr/>
        </p:nvSpPr>
        <p:spPr>
          <a:xfrm>
            <a:off x="789802" y="2243888"/>
            <a:ext cx="5421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規律あるアジャイル開発　（開発チーム）</a:t>
            </a:r>
          </a:p>
        </p:txBody>
      </p:sp>
      <p:sp>
        <p:nvSpPr>
          <p:cNvPr id="4" name="テキスト ボックス 3">
            <a:extLst>
              <a:ext uri="{FF2B5EF4-FFF2-40B4-BE49-F238E27FC236}">
                <a16:creationId xmlns:a16="http://schemas.microsoft.com/office/drawing/2014/main" id="{1EF40B30-49E0-44F1-8D6A-51E313B64054}"/>
              </a:ext>
            </a:extLst>
          </p:cNvPr>
          <p:cNvSpPr txBox="1"/>
          <p:nvPr/>
        </p:nvSpPr>
        <p:spPr>
          <a:xfrm>
            <a:off x="789803" y="3800136"/>
            <a:ext cx="433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デプロイメント・パイプライン</a:t>
            </a:r>
          </a:p>
        </p:txBody>
      </p:sp>
      <p:sp>
        <p:nvSpPr>
          <p:cNvPr id="5" name="テキスト ボックス 4">
            <a:extLst>
              <a:ext uri="{FF2B5EF4-FFF2-40B4-BE49-F238E27FC236}">
                <a16:creationId xmlns:a16="http://schemas.microsoft.com/office/drawing/2014/main" id="{5E888379-E91E-4061-9A95-41D5EE78FB2D}"/>
              </a:ext>
            </a:extLst>
          </p:cNvPr>
          <p:cNvSpPr txBox="1"/>
          <p:nvPr/>
        </p:nvSpPr>
        <p:spPr>
          <a:xfrm>
            <a:off x="789802" y="961761"/>
            <a:ext cx="2202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3B29027E-7DDC-4DAA-82FA-8B374D0E4C90}"/>
              </a:ext>
            </a:extLst>
          </p:cNvPr>
          <p:cNvSpPr/>
          <p:nvPr/>
        </p:nvSpPr>
        <p:spPr>
          <a:xfrm>
            <a:off x="4398816" y="2683099"/>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職場の活性化</a:t>
            </a:r>
          </a:p>
        </p:txBody>
      </p:sp>
      <p:sp>
        <p:nvSpPr>
          <p:cNvPr id="14" name="四角形: 角を丸くする 13">
            <a:extLst>
              <a:ext uri="{FF2B5EF4-FFF2-40B4-BE49-F238E27FC236}">
                <a16:creationId xmlns:a16="http://schemas.microsoft.com/office/drawing/2014/main" id="{A461B107-5356-46A7-A25F-8FC7190F982A}"/>
              </a:ext>
            </a:extLst>
          </p:cNvPr>
          <p:cNvSpPr/>
          <p:nvPr/>
        </p:nvSpPr>
        <p:spPr>
          <a:xfrm>
            <a:off x="1171832" y="2686931"/>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自工程完結</a:t>
            </a:r>
          </a:p>
        </p:txBody>
      </p:sp>
      <p:sp>
        <p:nvSpPr>
          <p:cNvPr id="15" name="四角形: 角を丸くする 14">
            <a:extLst>
              <a:ext uri="{FF2B5EF4-FFF2-40B4-BE49-F238E27FC236}">
                <a16:creationId xmlns:a16="http://schemas.microsoft.com/office/drawing/2014/main" id="{B98FD4E2-DEA2-4336-8147-11403A39A849}"/>
              </a:ext>
            </a:extLst>
          </p:cNvPr>
          <p:cNvSpPr/>
          <p:nvPr/>
        </p:nvSpPr>
        <p:spPr>
          <a:xfrm>
            <a:off x="1171832" y="310375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仕事の分析</a:t>
            </a:r>
          </a:p>
        </p:txBody>
      </p:sp>
      <p:sp>
        <p:nvSpPr>
          <p:cNvPr id="16" name="四角形: 角を丸くする 15">
            <a:extLst>
              <a:ext uri="{FF2B5EF4-FFF2-40B4-BE49-F238E27FC236}">
                <a16:creationId xmlns:a16="http://schemas.microsoft.com/office/drawing/2014/main" id="{B9B93DA3-B75C-492A-8F5D-09676D229056}"/>
              </a:ext>
            </a:extLst>
          </p:cNvPr>
          <p:cNvSpPr/>
          <p:nvPr/>
        </p:nvSpPr>
        <p:spPr>
          <a:xfrm>
            <a:off x="1171832" y="4625370"/>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一個流し（流水化）</a:t>
            </a:r>
          </a:p>
        </p:txBody>
      </p:sp>
      <p:sp>
        <p:nvSpPr>
          <p:cNvPr id="17" name="四角形: 角を丸くする 16">
            <a:extLst>
              <a:ext uri="{FF2B5EF4-FFF2-40B4-BE49-F238E27FC236}">
                <a16:creationId xmlns:a16="http://schemas.microsoft.com/office/drawing/2014/main" id="{E704001A-34E2-4DD2-9879-D1791426EA8C}"/>
              </a:ext>
            </a:extLst>
          </p:cNvPr>
          <p:cNvSpPr/>
          <p:nvPr/>
        </p:nvSpPr>
        <p:spPr>
          <a:xfrm>
            <a:off x="1171832" y="422815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自働化</a:t>
            </a:r>
          </a:p>
        </p:txBody>
      </p:sp>
      <p:sp>
        <p:nvSpPr>
          <p:cNvPr id="18" name="四角形: 角を丸くする 17">
            <a:extLst>
              <a:ext uri="{FF2B5EF4-FFF2-40B4-BE49-F238E27FC236}">
                <a16:creationId xmlns:a16="http://schemas.microsoft.com/office/drawing/2014/main" id="{DAAD871C-1EC6-4143-BDDD-FFEC0EEE6F85}"/>
              </a:ext>
            </a:extLst>
          </p:cNvPr>
          <p:cNvSpPr/>
          <p:nvPr/>
        </p:nvSpPr>
        <p:spPr>
          <a:xfrm>
            <a:off x="1171832" y="5559464"/>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先行改善</a:t>
            </a:r>
          </a:p>
        </p:txBody>
      </p:sp>
      <p:sp>
        <p:nvSpPr>
          <p:cNvPr id="19" name="四角形: 角を丸くする 18">
            <a:extLst>
              <a:ext uri="{FF2B5EF4-FFF2-40B4-BE49-F238E27FC236}">
                <a16:creationId xmlns:a16="http://schemas.microsoft.com/office/drawing/2014/main" id="{32F8939D-422B-41EC-9160-DB6C089D5D75}"/>
              </a:ext>
            </a:extLst>
          </p:cNvPr>
          <p:cNvSpPr/>
          <p:nvPr/>
        </p:nvSpPr>
        <p:spPr>
          <a:xfrm>
            <a:off x="4398816" y="309058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振り返り（反省）</a:t>
            </a:r>
          </a:p>
        </p:txBody>
      </p:sp>
      <p:sp>
        <p:nvSpPr>
          <p:cNvPr id="20" name="四角形: 角を丸くする 19">
            <a:extLst>
              <a:ext uri="{FF2B5EF4-FFF2-40B4-BE49-F238E27FC236}">
                <a16:creationId xmlns:a16="http://schemas.microsoft.com/office/drawing/2014/main" id="{0743BCE9-E074-4B31-B310-2E5255CA35BB}"/>
              </a:ext>
            </a:extLst>
          </p:cNvPr>
          <p:cNvSpPr/>
          <p:nvPr/>
        </p:nvSpPr>
        <p:spPr>
          <a:xfrm>
            <a:off x="1171832" y="136790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ジャストインタイム</a:t>
            </a:r>
          </a:p>
        </p:txBody>
      </p:sp>
      <p:sp>
        <p:nvSpPr>
          <p:cNvPr id="21" name="四角形: 角を丸くする 20">
            <a:extLst>
              <a:ext uri="{FF2B5EF4-FFF2-40B4-BE49-F238E27FC236}">
                <a16:creationId xmlns:a16="http://schemas.microsoft.com/office/drawing/2014/main" id="{6C7EF874-673B-4D69-9E09-8FF8EC7220E7}"/>
              </a:ext>
            </a:extLst>
          </p:cNvPr>
          <p:cNvSpPr/>
          <p:nvPr/>
        </p:nvSpPr>
        <p:spPr>
          <a:xfrm>
            <a:off x="4398816" y="4237117"/>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平準化</a:t>
            </a:r>
          </a:p>
        </p:txBody>
      </p:sp>
      <p:sp>
        <p:nvSpPr>
          <p:cNvPr id="22" name="四角形: 角を丸くする 21">
            <a:extLst>
              <a:ext uri="{FF2B5EF4-FFF2-40B4-BE49-F238E27FC236}">
                <a16:creationId xmlns:a16="http://schemas.microsoft.com/office/drawing/2014/main" id="{543BD52A-740A-4FC8-8BB4-96DD379971D2}"/>
              </a:ext>
            </a:extLst>
          </p:cNvPr>
          <p:cNvSpPr/>
          <p:nvPr/>
        </p:nvSpPr>
        <p:spPr>
          <a:xfrm>
            <a:off x="1171832" y="175504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後工程引き取り</a:t>
            </a:r>
          </a:p>
        </p:txBody>
      </p:sp>
      <p:sp>
        <p:nvSpPr>
          <p:cNvPr id="23" name="テキスト ボックス 22">
            <a:extLst>
              <a:ext uri="{FF2B5EF4-FFF2-40B4-BE49-F238E27FC236}">
                <a16:creationId xmlns:a16="http://schemas.microsoft.com/office/drawing/2014/main" id="{60207527-0F11-4659-9B69-047E88D4FEA5}"/>
              </a:ext>
            </a:extLst>
          </p:cNvPr>
          <p:cNvSpPr txBox="1"/>
          <p:nvPr/>
        </p:nvSpPr>
        <p:spPr>
          <a:xfrm>
            <a:off x="789803" y="5162250"/>
            <a:ext cx="2202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運用チーム</a:t>
            </a:r>
          </a:p>
        </p:txBody>
      </p:sp>
      <p:sp>
        <p:nvSpPr>
          <p:cNvPr id="24" name="四角形: 角を丸くする 23">
            <a:extLst>
              <a:ext uri="{FF2B5EF4-FFF2-40B4-BE49-F238E27FC236}">
                <a16:creationId xmlns:a16="http://schemas.microsoft.com/office/drawing/2014/main" id="{3F8A7DE5-A05F-4BE2-84B9-E03845460602}"/>
              </a:ext>
            </a:extLst>
          </p:cNvPr>
          <p:cNvSpPr/>
          <p:nvPr/>
        </p:nvSpPr>
        <p:spPr>
          <a:xfrm>
            <a:off x="4398816" y="136836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大部屋</a:t>
            </a:r>
          </a:p>
        </p:txBody>
      </p:sp>
      <p:sp>
        <p:nvSpPr>
          <p:cNvPr id="25" name="四角形: 角を丸くする 24">
            <a:extLst>
              <a:ext uri="{FF2B5EF4-FFF2-40B4-BE49-F238E27FC236}">
                <a16:creationId xmlns:a16="http://schemas.microsoft.com/office/drawing/2014/main" id="{7394AF5D-8CA9-4E44-9AFB-42C1DA7B0734}"/>
              </a:ext>
            </a:extLst>
          </p:cNvPr>
          <p:cNvSpPr/>
          <p:nvPr/>
        </p:nvSpPr>
        <p:spPr>
          <a:xfrm>
            <a:off x="7625800" y="268309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タクトタイム</a:t>
            </a:r>
          </a:p>
        </p:txBody>
      </p:sp>
      <p:sp>
        <p:nvSpPr>
          <p:cNvPr id="26" name="四角形: 角を丸くする 25">
            <a:extLst>
              <a:ext uri="{FF2B5EF4-FFF2-40B4-BE49-F238E27FC236}">
                <a16:creationId xmlns:a16="http://schemas.microsoft.com/office/drawing/2014/main" id="{69B80B8D-9687-4980-8065-4AB5DB75608D}"/>
              </a:ext>
            </a:extLst>
          </p:cNvPr>
          <p:cNvSpPr/>
          <p:nvPr/>
        </p:nvSpPr>
        <p:spPr>
          <a:xfrm>
            <a:off x="4398816" y="1747863"/>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現地現物</a:t>
            </a:r>
          </a:p>
        </p:txBody>
      </p:sp>
      <p:sp>
        <p:nvSpPr>
          <p:cNvPr id="27" name="四角形: 角を丸くする 26">
            <a:extLst>
              <a:ext uri="{FF2B5EF4-FFF2-40B4-BE49-F238E27FC236}">
                <a16:creationId xmlns:a16="http://schemas.microsoft.com/office/drawing/2014/main" id="{B64C2ACF-E379-4B41-8CBE-E89DCF0000A7}"/>
              </a:ext>
            </a:extLst>
          </p:cNvPr>
          <p:cNvSpPr/>
          <p:nvPr/>
        </p:nvSpPr>
        <p:spPr>
          <a:xfrm>
            <a:off x="4398816" y="5572842"/>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自工程完結</a:t>
            </a:r>
          </a:p>
        </p:txBody>
      </p:sp>
      <p:sp>
        <p:nvSpPr>
          <p:cNvPr id="28" name="四角形: 角を丸くする 27">
            <a:extLst>
              <a:ext uri="{FF2B5EF4-FFF2-40B4-BE49-F238E27FC236}">
                <a16:creationId xmlns:a16="http://schemas.microsoft.com/office/drawing/2014/main" id="{CE0BB0FA-35C5-4C8D-90CF-2A594ABF3B92}"/>
              </a:ext>
            </a:extLst>
          </p:cNvPr>
          <p:cNvSpPr/>
          <p:nvPr/>
        </p:nvSpPr>
        <p:spPr>
          <a:xfrm>
            <a:off x="4398816" y="596661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仕事の分析</a:t>
            </a:r>
          </a:p>
        </p:txBody>
      </p:sp>
      <p:sp>
        <p:nvSpPr>
          <p:cNvPr id="29" name="四角形: 角を丸くする 28">
            <a:extLst>
              <a:ext uri="{FF2B5EF4-FFF2-40B4-BE49-F238E27FC236}">
                <a16:creationId xmlns:a16="http://schemas.microsoft.com/office/drawing/2014/main" id="{BA1B89FC-C1EF-4AD1-870E-ACEEF1A42EA4}"/>
              </a:ext>
            </a:extLst>
          </p:cNvPr>
          <p:cNvSpPr/>
          <p:nvPr/>
        </p:nvSpPr>
        <p:spPr>
          <a:xfrm>
            <a:off x="7625800" y="5572842"/>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職場の活性化</a:t>
            </a:r>
          </a:p>
        </p:txBody>
      </p:sp>
      <p:sp>
        <p:nvSpPr>
          <p:cNvPr id="30" name="四角形: 角を丸くする 29">
            <a:extLst>
              <a:ext uri="{FF2B5EF4-FFF2-40B4-BE49-F238E27FC236}">
                <a16:creationId xmlns:a16="http://schemas.microsoft.com/office/drawing/2014/main" id="{7578E5D7-952F-4F9C-BC3F-A4D5682A5B3B}"/>
              </a:ext>
            </a:extLst>
          </p:cNvPr>
          <p:cNvSpPr/>
          <p:nvPr/>
        </p:nvSpPr>
        <p:spPr>
          <a:xfrm>
            <a:off x="7625800" y="5966615"/>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振り返り（反省）</a:t>
            </a:r>
          </a:p>
        </p:txBody>
      </p:sp>
      <p:sp>
        <p:nvSpPr>
          <p:cNvPr id="7" name="スライド番号プレースホルダー 6">
            <a:extLst>
              <a:ext uri="{FF2B5EF4-FFF2-40B4-BE49-F238E27FC236}">
                <a16:creationId xmlns:a16="http://schemas.microsoft.com/office/drawing/2014/main" id="{CF8AFAE2-9704-45B3-B1A8-C2A425AFFF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49321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BB07711-71F9-4956-AD32-6E905C4EBF23}"/>
              </a:ext>
            </a:extLst>
          </p:cNvPr>
          <p:cNvSpPr>
            <a:spLocks noGrp="1"/>
          </p:cNvSpPr>
          <p:nvPr>
            <p:ph type="body" sz="quarter" idx="11"/>
          </p:nvPr>
        </p:nvSpPr>
        <p:spPr>
          <a:xfrm>
            <a:off x="1905562" y="73646"/>
            <a:ext cx="9876639" cy="539916"/>
          </a:xfrm>
        </p:spPr>
        <p:txBody>
          <a:bodyPr/>
          <a:lstStyle/>
          <a:p>
            <a:r>
              <a:rPr kumimoji="1" lang="ja-JP" altLang="en-US" dirty="0">
                <a:solidFill>
                  <a:srgbClr val="002060"/>
                </a:solidFill>
              </a:rPr>
              <a:t>フレデリック・テイラー（テイラー主義）</a:t>
            </a:r>
          </a:p>
        </p:txBody>
      </p:sp>
      <p:pic>
        <p:nvPicPr>
          <p:cNvPr id="4" name="図 3">
            <a:extLst>
              <a:ext uri="{FF2B5EF4-FFF2-40B4-BE49-F238E27FC236}">
                <a16:creationId xmlns:a16="http://schemas.microsoft.com/office/drawing/2014/main" id="{C11264E1-E371-48D6-8D1F-AEBCB53BDF42}"/>
              </a:ext>
            </a:extLst>
          </p:cNvPr>
          <p:cNvPicPr>
            <a:picLocks noChangeAspect="1"/>
          </p:cNvPicPr>
          <p:nvPr/>
        </p:nvPicPr>
        <p:blipFill>
          <a:blip r:embed="rId2"/>
          <a:stretch>
            <a:fillRect/>
          </a:stretch>
        </p:blipFill>
        <p:spPr>
          <a:xfrm>
            <a:off x="2164904" y="745369"/>
            <a:ext cx="8083997" cy="5499069"/>
          </a:xfrm>
          <a:prstGeom prst="rect">
            <a:avLst/>
          </a:prstGeom>
        </p:spPr>
      </p:pic>
    </p:spTree>
    <p:extLst>
      <p:ext uri="{BB962C8B-B14F-4D97-AF65-F5344CB8AC3E}">
        <p14:creationId xmlns:p14="http://schemas.microsoft.com/office/powerpoint/2010/main" val="72958244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4BB213C-3939-442F-A67C-32146F68EB5A}"/>
              </a:ext>
            </a:extLst>
          </p:cNvPr>
          <p:cNvSpPr>
            <a:spLocks noGrp="1"/>
          </p:cNvSpPr>
          <p:nvPr>
            <p:ph type="body" sz="quarter" idx="11"/>
          </p:nvPr>
        </p:nvSpPr>
        <p:spPr/>
        <p:txBody>
          <a:bodyPr/>
          <a:lstStyle/>
          <a:p>
            <a:r>
              <a:rPr kumimoji="1" lang="ja-JP" altLang="en-US" dirty="0">
                <a:solidFill>
                  <a:srgbClr val="002060"/>
                </a:solidFill>
              </a:rPr>
              <a:t>トヨタ生産方式（ＴＰＳ）　　　　アジャイル開発</a:t>
            </a:r>
          </a:p>
        </p:txBody>
      </p:sp>
      <p:pic>
        <p:nvPicPr>
          <p:cNvPr id="4" name="Picture 2">
            <a:extLst>
              <a:ext uri="{FF2B5EF4-FFF2-40B4-BE49-F238E27FC236}">
                <a16:creationId xmlns:a16="http://schemas.microsoft.com/office/drawing/2014/main" id="{88CFFCAE-BBE3-4350-9657-195D529AF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718361"/>
            <a:ext cx="190500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a:extLst>
              <a:ext uri="{FF2B5EF4-FFF2-40B4-BE49-F238E27FC236}">
                <a16:creationId xmlns:a16="http://schemas.microsoft.com/office/drawing/2014/main" id="{668F6D8B-47E2-4504-AB0C-5361AED91ECB}"/>
              </a:ext>
            </a:extLst>
          </p:cNvPr>
          <p:cNvPicPr>
            <a:picLocks noChangeAspect="1"/>
          </p:cNvPicPr>
          <p:nvPr/>
        </p:nvPicPr>
        <p:blipFill>
          <a:blip r:embed="rId3"/>
          <a:stretch>
            <a:fillRect/>
          </a:stretch>
        </p:blipFill>
        <p:spPr>
          <a:xfrm>
            <a:off x="1892780" y="961253"/>
            <a:ext cx="7759974" cy="5274790"/>
          </a:xfrm>
          <a:prstGeom prst="rect">
            <a:avLst/>
          </a:prstGeom>
        </p:spPr>
      </p:pic>
    </p:spTree>
    <p:extLst>
      <p:ext uri="{BB962C8B-B14F-4D97-AF65-F5344CB8AC3E}">
        <p14:creationId xmlns:p14="http://schemas.microsoft.com/office/powerpoint/2010/main" val="283865146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8-04-09 10.28.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7569" y="1052736"/>
            <a:ext cx="7796013" cy="5544616"/>
          </a:xfrm>
          <a:prstGeom prst="rect">
            <a:avLst/>
          </a:prstGeom>
        </p:spPr>
      </p:pic>
      <p:sp>
        <p:nvSpPr>
          <p:cNvPr id="3" name="テキスト ボックス 2"/>
          <p:cNvSpPr txBox="1"/>
          <p:nvPr/>
        </p:nvSpPr>
        <p:spPr>
          <a:xfrm>
            <a:off x="1524000" y="3744"/>
            <a:ext cx="7636178" cy="830997"/>
          </a:xfrm>
          <a:prstGeom prst="rect">
            <a:avLst/>
          </a:prstGeom>
          <a:noFill/>
        </p:spPr>
        <p:txBody>
          <a:bodyPr wrap="square" rtlCol="0">
            <a:spAutoFit/>
          </a:bodyPr>
          <a:lstStyle/>
          <a:p>
            <a:r>
              <a:rPr lang="ja-JP" altLang="en-US" sz="2400" dirty="0"/>
              <a:t>トヨタの考え方を世の中に広めた</a:t>
            </a:r>
            <a:endParaRPr lang="en-US" altLang="ja-JP" sz="2400" dirty="0"/>
          </a:p>
          <a:p>
            <a:r>
              <a:rPr lang="en-US" altLang="ja-JP" sz="2400" dirty="0"/>
              <a:t>Lean</a:t>
            </a:r>
            <a:r>
              <a:rPr lang="ja-JP" altLang="en-US" sz="2400" dirty="0"/>
              <a:t> </a:t>
            </a:r>
            <a:r>
              <a:rPr lang="en-US" altLang="ja-JP" sz="2400" dirty="0"/>
              <a:t>Enterprise</a:t>
            </a:r>
            <a:r>
              <a:rPr lang="ja-JP" altLang="en-US" sz="2400" dirty="0"/>
              <a:t> </a:t>
            </a:r>
            <a:r>
              <a:rPr lang="en-US" altLang="ja-JP" sz="2400" dirty="0"/>
              <a:t>Institute</a:t>
            </a:r>
            <a:endParaRPr lang="ja-JP" altLang="en-US" sz="2400" dirty="0"/>
          </a:p>
        </p:txBody>
      </p:sp>
    </p:spTree>
    <p:extLst>
      <p:ext uri="{BB962C8B-B14F-4D97-AF65-F5344CB8AC3E}">
        <p14:creationId xmlns:p14="http://schemas.microsoft.com/office/powerpoint/2010/main" val="3399095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4589043-D7CE-4D8D-8643-2BBB6736D60E}"/>
              </a:ext>
            </a:extLst>
          </p:cNvPr>
          <p:cNvSpPr>
            <a:spLocks noGrp="1"/>
          </p:cNvSpPr>
          <p:nvPr>
            <p:ph type="title"/>
          </p:nvPr>
        </p:nvSpPr>
        <p:spPr>
          <a:xfrm>
            <a:off x="838200" y="365125"/>
            <a:ext cx="10515600" cy="675399"/>
          </a:xfrm>
        </p:spPr>
        <p:txBody>
          <a:bodyPr>
            <a:normAutofit/>
          </a:bodyPr>
          <a:lstStyle/>
          <a:p>
            <a:r>
              <a:rPr kumimoji="1" lang="en-US" altLang="ja-JP" sz="3200" dirty="0"/>
              <a:t>TOYOTA way 14</a:t>
            </a:r>
            <a:r>
              <a:rPr kumimoji="1" lang="ja-JP" altLang="en-US" sz="3200" dirty="0"/>
              <a:t>の原則</a:t>
            </a:r>
          </a:p>
        </p:txBody>
      </p:sp>
      <p:sp>
        <p:nvSpPr>
          <p:cNvPr id="5" name="テキスト ボックス 4">
            <a:extLst>
              <a:ext uri="{FF2B5EF4-FFF2-40B4-BE49-F238E27FC236}">
                <a16:creationId xmlns:a16="http://schemas.microsoft.com/office/drawing/2014/main" id="{DADDAD01-E78C-416D-8D65-56D765C91B2F}"/>
              </a:ext>
            </a:extLst>
          </p:cNvPr>
          <p:cNvSpPr txBox="1"/>
          <p:nvPr/>
        </p:nvSpPr>
        <p:spPr>
          <a:xfrm>
            <a:off x="515007" y="5387802"/>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原則８：技術を使うなら、実績があり、枯れた、人や工程に役立つ技術だけを利用する。</a:t>
            </a:r>
          </a:p>
        </p:txBody>
      </p:sp>
      <p:sp>
        <p:nvSpPr>
          <p:cNvPr id="6" name="テキスト ボックス 5">
            <a:extLst>
              <a:ext uri="{FF2B5EF4-FFF2-40B4-BE49-F238E27FC236}">
                <a16:creationId xmlns:a16="http://schemas.microsoft.com/office/drawing/2014/main" id="{AD47122C-2282-4045-88E5-E016D5C628F5}"/>
              </a:ext>
            </a:extLst>
          </p:cNvPr>
          <p:cNvSpPr txBox="1"/>
          <p:nvPr/>
        </p:nvSpPr>
        <p:spPr>
          <a:xfrm>
            <a:off x="515007" y="1856546"/>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原則２：淀みのない流れを作って、問題を表面化させる。</a:t>
            </a:r>
          </a:p>
        </p:txBody>
      </p:sp>
      <p:sp>
        <p:nvSpPr>
          <p:cNvPr id="7" name="テキスト ボックス 6">
            <a:extLst>
              <a:ext uri="{FF2B5EF4-FFF2-40B4-BE49-F238E27FC236}">
                <a16:creationId xmlns:a16="http://schemas.microsoft.com/office/drawing/2014/main" id="{7738347A-525D-4FB9-9469-AC11A85A162A}"/>
              </a:ext>
            </a:extLst>
          </p:cNvPr>
          <p:cNvSpPr txBox="1"/>
          <p:nvPr/>
        </p:nvSpPr>
        <p:spPr>
          <a:xfrm>
            <a:off x="515007" y="2436085"/>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原則３：プルシステム（後工程引き取り）を利用して、作り過ぎのムダを防ぐ。</a:t>
            </a:r>
          </a:p>
        </p:txBody>
      </p:sp>
      <p:sp>
        <p:nvSpPr>
          <p:cNvPr id="8" name="テキスト ボックス 7">
            <a:extLst>
              <a:ext uri="{FF2B5EF4-FFF2-40B4-BE49-F238E27FC236}">
                <a16:creationId xmlns:a16="http://schemas.microsoft.com/office/drawing/2014/main" id="{F6F897AC-2735-49B2-AE55-93A02319DD2D}"/>
              </a:ext>
            </a:extLst>
          </p:cNvPr>
          <p:cNvSpPr txBox="1"/>
          <p:nvPr/>
        </p:nvSpPr>
        <p:spPr>
          <a:xfrm>
            <a:off x="515007" y="3015624"/>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原則４：生産量を平準化する。</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ウサギでは無く、亀のペースで仕事をする。</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D9A0FFFD-F544-4560-B821-7B3C1914D058}"/>
              </a:ext>
            </a:extLst>
          </p:cNvPr>
          <p:cNvSpPr txBox="1"/>
          <p:nvPr/>
        </p:nvSpPr>
        <p:spPr>
          <a:xfrm>
            <a:off x="515007" y="3595163"/>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原則５：問題を解決するためにラインを止め、品質を最初から作り込むカルチャーを定着させる。</a:t>
            </a:r>
          </a:p>
        </p:txBody>
      </p:sp>
      <p:sp>
        <p:nvSpPr>
          <p:cNvPr id="10" name="テキスト ボックス 9">
            <a:extLst>
              <a:ext uri="{FF2B5EF4-FFF2-40B4-BE49-F238E27FC236}">
                <a16:creationId xmlns:a16="http://schemas.microsoft.com/office/drawing/2014/main" id="{CF58C130-F46E-4880-8EB7-3F70E9A100E4}"/>
              </a:ext>
            </a:extLst>
          </p:cNvPr>
          <p:cNvSpPr txBox="1"/>
          <p:nvPr/>
        </p:nvSpPr>
        <p:spPr>
          <a:xfrm>
            <a:off x="515007" y="4201713"/>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原則６：標準化作業が絶え間ない改善と作業者の自主活動の土台となる。</a:t>
            </a:r>
          </a:p>
        </p:txBody>
      </p:sp>
      <p:sp>
        <p:nvSpPr>
          <p:cNvPr id="11" name="テキスト ボックス 10">
            <a:extLst>
              <a:ext uri="{FF2B5EF4-FFF2-40B4-BE49-F238E27FC236}">
                <a16:creationId xmlns:a16="http://schemas.microsoft.com/office/drawing/2014/main" id="{63E133F4-C05D-4F1C-B710-D0EBA51DCA26}"/>
              </a:ext>
            </a:extLst>
          </p:cNvPr>
          <p:cNvSpPr txBox="1"/>
          <p:nvPr/>
        </p:nvSpPr>
        <p:spPr>
          <a:xfrm>
            <a:off x="515007" y="4781252"/>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原則７：全ての問題を顕在化させるために、目で見る管理を使う。</a:t>
            </a:r>
          </a:p>
        </p:txBody>
      </p:sp>
      <p:sp>
        <p:nvSpPr>
          <p:cNvPr id="12" name="テキスト ボックス 11">
            <a:extLst>
              <a:ext uri="{FF2B5EF4-FFF2-40B4-BE49-F238E27FC236}">
                <a16:creationId xmlns:a16="http://schemas.microsoft.com/office/drawing/2014/main" id="{57989896-80ED-488D-9A87-96EFB7568E65}"/>
              </a:ext>
            </a:extLst>
          </p:cNvPr>
          <p:cNvSpPr txBox="1"/>
          <p:nvPr/>
        </p:nvSpPr>
        <p:spPr>
          <a:xfrm>
            <a:off x="515007" y="1277742"/>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原則１：短期的財務目標を犠牲にしても、長期的な考えで経営判断する。</a:t>
            </a:r>
          </a:p>
        </p:txBody>
      </p:sp>
      <p:grpSp>
        <p:nvGrpSpPr>
          <p:cNvPr id="17" name="グループ化 16">
            <a:extLst>
              <a:ext uri="{FF2B5EF4-FFF2-40B4-BE49-F238E27FC236}">
                <a16:creationId xmlns:a16="http://schemas.microsoft.com/office/drawing/2014/main" id="{E16ECBA8-3D26-44DC-9203-D77EFCC25742}"/>
              </a:ext>
            </a:extLst>
          </p:cNvPr>
          <p:cNvGrpSpPr/>
          <p:nvPr/>
        </p:nvGrpSpPr>
        <p:grpSpPr>
          <a:xfrm>
            <a:off x="9693252" y="447588"/>
            <a:ext cx="1983741" cy="1588387"/>
            <a:chOff x="9118031" y="188847"/>
            <a:chExt cx="1983741" cy="1588387"/>
          </a:xfrm>
        </p:grpSpPr>
        <p:pic>
          <p:nvPicPr>
            <p:cNvPr id="16" name="図 15" descr="テキスト が含まれている画像&#10;&#10;高い精度で生成された説明">
              <a:extLst>
                <a:ext uri="{FF2B5EF4-FFF2-40B4-BE49-F238E27FC236}">
                  <a16:creationId xmlns:a16="http://schemas.microsoft.com/office/drawing/2014/main" id="{90BB483C-5E29-4192-BA1A-78AEFB755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
              <a:off x="10052756" y="228144"/>
              <a:ext cx="1049016" cy="1549090"/>
            </a:xfrm>
            <a:prstGeom prst="rect">
              <a:avLst/>
            </a:prstGeom>
          </p:spPr>
        </p:pic>
        <p:pic>
          <p:nvPicPr>
            <p:cNvPr id="14" name="図 13" descr="テキスト, 標識, 本, 新聞 が含まれている画像&#10;&#10;非常に高い精度で生成された説明">
              <a:extLst>
                <a:ext uri="{FF2B5EF4-FFF2-40B4-BE49-F238E27FC236}">
                  <a16:creationId xmlns:a16="http://schemas.microsoft.com/office/drawing/2014/main" id="{D631BA8B-3481-4CA4-939E-85B7CA7B3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0000">
              <a:off x="9118031" y="188847"/>
              <a:ext cx="1034962" cy="1549090"/>
            </a:xfrm>
            <a:prstGeom prst="rect">
              <a:avLst/>
            </a:prstGeom>
          </p:spPr>
        </p:pic>
      </p:grpSp>
    </p:spTree>
    <p:extLst>
      <p:ext uri="{BB962C8B-B14F-4D97-AF65-F5344CB8AC3E}">
        <p14:creationId xmlns:p14="http://schemas.microsoft.com/office/powerpoint/2010/main" val="2183893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FDB6A4-E1CD-4E74-90FC-07E1445E5A2C}"/>
              </a:ext>
            </a:extLst>
          </p:cNvPr>
          <p:cNvSpPr>
            <a:spLocks noGrp="1"/>
          </p:cNvSpPr>
          <p:nvPr>
            <p:ph type="title"/>
          </p:nvPr>
        </p:nvSpPr>
        <p:spPr>
          <a:xfrm>
            <a:off x="838200" y="365126"/>
            <a:ext cx="10515600" cy="643868"/>
          </a:xfrm>
        </p:spPr>
        <p:txBody>
          <a:bodyPr>
            <a:normAutofit/>
          </a:bodyPr>
          <a:lstStyle/>
          <a:p>
            <a:r>
              <a:rPr lang="en-US" altLang="ja-JP" sz="3200" dirty="0"/>
              <a:t>TOYOTA way 14</a:t>
            </a:r>
            <a:r>
              <a:rPr lang="ja-JP" altLang="en-US" sz="3200" dirty="0"/>
              <a:t>の原則</a:t>
            </a:r>
            <a:endParaRPr kumimoji="1" lang="ja-JP" altLang="en-US" sz="3200" dirty="0"/>
          </a:p>
        </p:txBody>
      </p:sp>
      <p:sp>
        <p:nvSpPr>
          <p:cNvPr id="3" name="テキスト ボックス 2">
            <a:extLst>
              <a:ext uri="{FF2B5EF4-FFF2-40B4-BE49-F238E27FC236}">
                <a16:creationId xmlns:a16="http://schemas.microsoft.com/office/drawing/2014/main" id="{90A218D1-0268-41A4-83C3-9DFCAFEE42A6}"/>
              </a:ext>
            </a:extLst>
          </p:cNvPr>
          <p:cNvSpPr txBox="1"/>
          <p:nvPr/>
        </p:nvSpPr>
        <p:spPr>
          <a:xfrm>
            <a:off x="515007" y="1462408"/>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原則９：仕事をよく理解し、思想を実行し、他人に教えるリーダーを育成する。</a:t>
            </a:r>
          </a:p>
        </p:txBody>
      </p:sp>
      <p:sp>
        <p:nvSpPr>
          <p:cNvPr id="4" name="テキスト ボックス 3">
            <a:extLst>
              <a:ext uri="{FF2B5EF4-FFF2-40B4-BE49-F238E27FC236}">
                <a16:creationId xmlns:a16="http://schemas.microsoft.com/office/drawing/2014/main" id="{8FA6A4D5-00E0-4393-9EA9-ECB94EE8C412}"/>
              </a:ext>
            </a:extLst>
          </p:cNvPr>
          <p:cNvSpPr txBox="1"/>
          <p:nvPr/>
        </p:nvSpPr>
        <p:spPr>
          <a:xfrm>
            <a:off x="515007" y="2140934"/>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：会社の考え方に従う卓越した人とチームを育成する。</a:t>
            </a:r>
          </a:p>
        </p:txBody>
      </p:sp>
      <p:sp>
        <p:nvSpPr>
          <p:cNvPr id="5" name="テキスト ボックス 4">
            <a:extLst>
              <a:ext uri="{FF2B5EF4-FFF2-40B4-BE49-F238E27FC236}">
                <a16:creationId xmlns:a16="http://schemas.microsoft.com/office/drawing/2014/main" id="{8C373A1E-0BFF-4812-A98B-6E9CC0A51A5F}"/>
              </a:ext>
            </a:extLst>
          </p:cNvPr>
          <p:cNvSpPr txBox="1"/>
          <p:nvPr/>
        </p:nvSpPr>
        <p:spPr>
          <a:xfrm>
            <a:off x="515007" y="2820228"/>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：パートナーや部品メーカーの社外ネットワークを尊重し、改善するのを助ける。</a:t>
            </a:r>
          </a:p>
        </p:txBody>
      </p:sp>
      <p:sp>
        <p:nvSpPr>
          <p:cNvPr id="6" name="テキスト ボックス 5">
            <a:extLst>
              <a:ext uri="{FF2B5EF4-FFF2-40B4-BE49-F238E27FC236}">
                <a16:creationId xmlns:a16="http://schemas.microsoft.com/office/drawing/2014/main" id="{8F223AC3-55FE-4AAA-AF23-154C932D54FD}"/>
              </a:ext>
            </a:extLst>
          </p:cNvPr>
          <p:cNvSpPr txBox="1"/>
          <p:nvPr/>
        </p:nvSpPr>
        <p:spPr>
          <a:xfrm>
            <a:off x="515007" y="3499522"/>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12</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：現地現物を徹底的に理解するように自分の目で確かめる。</a:t>
            </a:r>
          </a:p>
        </p:txBody>
      </p:sp>
      <p:sp>
        <p:nvSpPr>
          <p:cNvPr id="7" name="テキスト ボックス 6">
            <a:extLst>
              <a:ext uri="{FF2B5EF4-FFF2-40B4-BE49-F238E27FC236}">
                <a16:creationId xmlns:a16="http://schemas.microsoft.com/office/drawing/2014/main" id="{05F03E74-F4CA-46DA-87C1-C80C9606DA42}"/>
              </a:ext>
            </a:extLst>
          </p:cNvPr>
          <p:cNvSpPr txBox="1"/>
          <p:nvPr/>
        </p:nvSpPr>
        <p:spPr>
          <a:xfrm>
            <a:off x="515007" y="4178816"/>
            <a:ext cx="11161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：意思決定はじっくりコンセンサスを作りながら、あらゆる選択肢を十分検討するが、実行は素早く行う。</a:t>
            </a:r>
          </a:p>
        </p:txBody>
      </p:sp>
      <p:sp>
        <p:nvSpPr>
          <p:cNvPr id="8" name="テキスト ボックス 7">
            <a:extLst>
              <a:ext uri="{FF2B5EF4-FFF2-40B4-BE49-F238E27FC236}">
                <a16:creationId xmlns:a16="http://schemas.microsoft.com/office/drawing/2014/main" id="{9C8EBCC2-F689-4233-A22B-EE40027DA5C0}"/>
              </a:ext>
            </a:extLst>
          </p:cNvPr>
          <p:cNvSpPr txBox="1"/>
          <p:nvPr/>
        </p:nvSpPr>
        <p:spPr>
          <a:xfrm>
            <a:off x="515007" y="5210926"/>
            <a:ext cx="111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原則</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14</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：執拗な反省と絶え間ない改善により学習する組織となる。</a:t>
            </a:r>
          </a:p>
        </p:txBody>
      </p:sp>
      <p:grpSp>
        <p:nvGrpSpPr>
          <p:cNvPr id="11" name="グループ化 10">
            <a:extLst>
              <a:ext uri="{FF2B5EF4-FFF2-40B4-BE49-F238E27FC236}">
                <a16:creationId xmlns:a16="http://schemas.microsoft.com/office/drawing/2014/main" id="{B1C60186-728F-4C1C-8287-DFB305DA7D18}"/>
              </a:ext>
            </a:extLst>
          </p:cNvPr>
          <p:cNvGrpSpPr/>
          <p:nvPr/>
        </p:nvGrpSpPr>
        <p:grpSpPr>
          <a:xfrm>
            <a:off x="9693252" y="447588"/>
            <a:ext cx="1983741" cy="1588387"/>
            <a:chOff x="9118031" y="188847"/>
            <a:chExt cx="1983741" cy="1588387"/>
          </a:xfrm>
        </p:grpSpPr>
        <p:pic>
          <p:nvPicPr>
            <p:cNvPr id="12" name="図 11" descr="テキスト が含まれている画像&#10;&#10;高い精度で生成された説明">
              <a:extLst>
                <a:ext uri="{FF2B5EF4-FFF2-40B4-BE49-F238E27FC236}">
                  <a16:creationId xmlns:a16="http://schemas.microsoft.com/office/drawing/2014/main" id="{4E4B504B-D09C-4CA3-9684-490D1D701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
              <a:off x="10052756" y="228144"/>
              <a:ext cx="1049016" cy="1549090"/>
            </a:xfrm>
            <a:prstGeom prst="rect">
              <a:avLst/>
            </a:prstGeom>
          </p:spPr>
        </p:pic>
        <p:pic>
          <p:nvPicPr>
            <p:cNvPr id="13" name="図 12" descr="テキスト, 標識, 本, 新聞 が含まれている画像&#10;&#10;非常に高い精度で生成された説明">
              <a:extLst>
                <a:ext uri="{FF2B5EF4-FFF2-40B4-BE49-F238E27FC236}">
                  <a16:creationId xmlns:a16="http://schemas.microsoft.com/office/drawing/2014/main" id="{8445C798-367C-4453-80EE-46A18998D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0000">
              <a:off x="9118031" y="188847"/>
              <a:ext cx="1034962" cy="1549090"/>
            </a:xfrm>
            <a:prstGeom prst="rect">
              <a:avLst/>
            </a:prstGeom>
          </p:spPr>
        </p:pic>
      </p:grpSp>
    </p:spTree>
    <p:extLst>
      <p:ext uri="{BB962C8B-B14F-4D97-AF65-F5344CB8AC3E}">
        <p14:creationId xmlns:p14="http://schemas.microsoft.com/office/powerpoint/2010/main" val="59405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962333-1CA4-4E74-B2C5-2A9340673CB1}"/>
              </a:ext>
            </a:extLst>
          </p:cNvPr>
          <p:cNvPicPr>
            <a:picLocks noChangeAspect="1"/>
          </p:cNvPicPr>
          <p:nvPr/>
        </p:nvPicPr>
        <p:blipFill>
          <a:blip r:embed="rId2"/>
          <a:stretch>
            <a:fillRect/>
          </a:stretch>
        </p:blipFill>
        <p:spPr>
          <a:xfrm>
            <a:off x="0" y="592190"/>
            <a:ext cx="8260245" cy="5511134"/>
          </a:xfrm>
          <a:prstGeom prst="rect">
            <a:avLst/>
          </a:prstGeom>
        </p:spPr>
      </p:pic>
      <p:sp>
        <p:nvSpPr>
          <p:cNvPr id="6" name="正方形/長方形 5">
            <a:extLst>
              <a:ext uri="{FF2B5EF4-FFF2-40B4-BE49-F238E27FC236}">
                <a16:creationId xmlns:a16="http://schemas.microsoft.com/office/drawing/2014/main" id="{67083B8D-4C49-4B70-82AD-815B87F7C1A5}"/>
              </a:ext>
            </a:extLst>
          </p:cNvPr>
          <p:cNvSpPr/>
          <p:nvPr/>
        </p:nvSpPr>
        <p:spPr>
          <a:xfrm>
            <a:off x="3572670" y="130766"/>
            <a:ext cx="3245827" cy="4616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e-Palette Concept</a:t>
            </a:r>
            <a:endParaRPr kumimoji="1" lang="ja-JP" altLang="en-US" sz="2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38848D0C-86A2-4F71-9EE7-3692C26C825F}"/>
              </a:ext>
            </a:extLst>
          </p:cNvPr>
          <p:cNvPicPr>
            <a:picLocks noChangeAspect="1"/>
          </p:cNvPicPr>
          <p:nvPr/>
        </p:nvPicPr>
        <p:blipFill>
          <a:blip r:embed="rId3"/>
          <a:stretch>
            <a:fillRect/>
          </a:stretch>
        </p:blipFill>
        <p:spPr>
          <a:xfrm>
            <a:off x="0" y="161423"/>
            <a:ext cx="3245827" cy="2165575"/>
          </a:xfrm>
          <a:prstGeom prst="rect">
            <a:avLst/>
          </a:prstGeom>
        </p:spPr>
      </p:pic>
      <p:sp>
        <p:nvSpPr>
          <p:cNvPr id="8" name="テキスト ボックス 7">
            <a:extLst>
              <a:ext uri="{FF2B5EF4-FFF2-40B4-BE49-F238E27FC236}">
                <a16:creationId xmlns:a16="http://schemas.microsoft.com/office/drawing/2014/main" id="{53DF39BE-2EC8-46C5-8E2A-B300B86BA533}"/>
              </a:ext>
            </a:extLst>
          </p:cNvPr>
          <p:cNvSpPr txBox="1"/>
          <p:nvPr/>
        </p:nvSpPr>
        <p:spPr>
          <a:xfrm>
            <a:off x="2318959" y="6296467"/>
            <a:ext cx="7554081"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クルマを所有するから移動のための道具へのパラダイムシフト</a:t>
            </a:r>
          </a:p>
        </p:txBody>
      </p:sp>
      <p:sp>
        <p:nvSpPr>
          <p:cNvPr id="10" name="正方形/長方形 9">
            <a:extLst>
              <a:ext uri="{FF2B5EF4-FFF2-40B4-BE49-F238E27FC236}">
                <a16:creationId xmlns:a16="http://schemas.microsoft.com/office/drawing/2014/main" id="{4AF3D85F-6760-4B9F-AADA-351C3CF29AD7}"/>
              </a:ext>
            </a:extLst>
          </p:cNvPr>
          <p:cNvSpPr/>
          <p:nvPr/>
        </p:nvSpPr>
        <p:spPr>
          <a:xfrm>
            <a:off x="6675426" y="161423"/>
            <a:ext cx="284404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トヨタがアップルになる日</a:t>
            </a:r>
          </a:p>
        </p:txBody>
      </p:sp>
      <p:pic>
        <p:nvPicPr>
          <p:cNvPr id="2" name="図 1">
            <a:extLst>
              <a:ext uri="{FF2B5EF4-FFF2-40B4-BE49-F238E27FC236}">
                <a16:creationId xmlns:a16="http://schemas.microsoft.com/office/drawing/2014/main" id="{66CC4B2A-A8FE-40E9-9D37-781B2347CE6F}"/>
              </a:ext>
            </a:extLst>
          </p:cNvPr>
          <p:cNvPicPr>
            <a:picLocks noChangeAspect="1"/>
          </p:cNvPicPr>
          <p:nvPr/>
        </p:nvPicPr>
        <p:blipFill>
          <a:blip r:embed="rId4"/>
          <a:stretch>
            <a:fillRect/>
          </a:stretch>
        </p:blipFill>
        <p:spPr>
          <a:xfrm>
            <a:off x="8166624" y="592190"/>
            <a:ext cx="4025376" cy="2798894"/>
          </a:xfrm>
          <a:prstGeom prst="rect">
            <a:avLst/>
          </a:prstGeom>
        </p:spPr>
      </p:pic>
      <p:pic>
        <p:nvPicPr>
          <p:cNvPr id="5" name="図 4">
            <a:extLst>
              <a:ext uri="{FF2B5EF4-FFF2-40B4-BE49-F238E27FC236}">
                <a16:creationId xmlns:a16="http://schemas.microsoft.com/office/drawing/2014/main" id="{586D4792-5526-4053-AB01-31A99C256879}"/>
              </a:ext>
            </a:extLst>
          </p:cNvPr>
          <p:cNvPicPr>
            <a:picLocks noChangeAspect="1"/>
          </p:cNvPicPr>
          <p:nvPr/>
        </p:nvPicPr>
        <p:blipFill>
          <a:blip r:embed="rId5"/>
          <a:stretch>
            <a:fillRect/>
          </a:stretch>
        </p:blipFill>
        <p:spPr>
          <a:xfrm>
            <a:off x="8342991" y="2431091"/>
            <a:ext cx="4025376" cy="2987849"/>
          </a:xfrm>
          <a:prstGeom prst="rect">
            <a:avLst/>
          </a:prstGeom>
        </p:spPr>
      </p:pic>
      <p:sp>
        <p:nvSpPr>
          <p:cNvPr id="9" name="正方形/長方形 8">
            <a:extLst>
              <a:ext uri="{FF2B5EF4-FFF2-40B4-BE49-F238E27FC236}">
                <a16:creationId xmlns:a16="http://schemas.microsoft.com/office/drawing/2014/main" id="{431DFF72-958E-428F-B5C4-3572A7A3B664}"/>
              </a:ext>
            </a:extLst>
          </p:cNvPr>
          <p:cNvSpPr/>
          <p:nvPr/>
        </p:nvSpPr>
        <p:spPr>
          <a:xfrm>
            <a:off x="8843049" y="717279"/>
            <a:ext cx="26725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時価総額</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位と</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位が握手</a:t>
            </a:r>
          </a:p>
        </p:txBody>
      </p:sp>
      <p:pic>
        <p:nvPicPr>
          <p:cNvPr id="11" name="図 10">
            <a:extLst>
              <a:ext uri="{FF2B5EF4-FFF2-40B4-BE49-F238E27FC236}">
                <a16:creationId xmlns:a16="http://schemas.microsoft.com/office/drawing/2014/main" id="{EC43CA9C-3CE0-4300-9576-1BF9823A7350}"/>
              </a:ext>
            </a:extLst>
          </p:cNvPr>
          <p:cNvPicPr>
            <a:picLocks noChangeAspect="1"/>
          </p:cNvPicPr>
          <p:nvPr/>
        </p:nvPicPr>
        <p:blipFill>
          <a:blip r:embed="rId6"/>
          <a:stretch>
            <a:fillRect/>
          </a:stretch>
        </p:blipFill>
        <p:spPr>
          <a:xfrm>
            <a:off x="5357382" y="2431091"/>
            <a:ext cx="3245827" cy="3891747"/>
          </a:xfrm>
          <a:prstGeom prst="rect">
            <a:avLst/>
          </a:prstGeom>
        </p:spPr>
      </p:pic>
    </p:spTree>
    <p:extLst>
      <p:ext uri="{BB962C8B-B14F-4D97-AF65-F5344CB8AC3E}">
        <p14:creationId xmlns:p14="http://schemas.microsoft.com/office/powerpoint/2010/main" val="3116948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A567AED3-4BD8-4C24-A116-BDA6E14676E5}"/>
              </a:ext>
            </a:extLst>
          </p:cNvPr>
          <p:cNvGrpSpPr/>
          <p:nvPr/>
        </p:nvGrpSpPr>
        <p:grpSpPr>
          <a:xfrm>
            <a:off x="1435291" y="668610"/>
            <a:ext cx="10003674" cy="5558608"/>
            <a:chOff x="1435291" y="668610"/>
            <a:chExt cx="10003674" cy="5558608"/>
          </a:xfrm>
        </p:grpSpPr>
        <p:pic>
          <p:nvPicPr>
            <p:cNvPr id="3" name="図 3">
              <a:extLst>
                <a:ext uri="{FF2B5EF4-FFF2-40B4-BE49-F238E27FC236}">
                  <a16:creationId xmlns:a16="http://schemas.microsoft.com/office/drawing/2014/main" id="{0A502816-1245-4A55-9B63-80433F866AC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23451" y="3597275"/>
              <a:ext cx="5689600" cy="262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図 4">
              <a:extLst>
                <a:ext uri="{FF2B5EF4-FFF2-40B4-BE49-F238E27FC236}">
                  <a16:creationId xmlns:a16="http://schemas.microsoft.com/office/drawing/2014/main" id="{CD961BA1-0CD1-4F7C-AD02-3F2C575C0D9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0066" y="3199553"/>
              <a:ext cx="2878137" cy="282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図 5">
              <a:extLst>
                <a:ext uri="{FF2B5EF4-FFF2-40B4-BE49-F238E27FC236}">
                  <a16:creationId xmlns:a16="http://schemas.microsoft.com/office/drawing/2014/main" id="{1E84A0AB-329C-4437-9C22-BAC370E4E7C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08887" y="668610"/>
              <a:ext cx="3728477" cy="2928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図 6">
              <a:extLst>
                <a:ext uri="{FF2B5EF4-FFF2-40B4-BE49-F238E27FC236}">
                  <a16:creationId xmlns:a16="http://schemas.microsoft.com/office/drawing/2014/main" id="{BB9F0EDC-9301-497E-9739-C1D7C267F2E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35291" y="668610"/>
              <a:ext cx="5965825" cy="289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07F93AD8-7439-4C37-8890-FC5A6B2F6064}"/>
                </a:ext>
              </a:extLst>
            </p:cNvPr>
            <p:cNvSpPr/>
            <p:nvPr/>
          </p:nvSpPr>
          <p:spPr>
            <a:xfrm>
              <a:off x="7608887" y="668610"/>
              <a:ext cx="3830078" cy="353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FE4DACC-AA1C-4B36-BEB5-71BAB0E3C392}"/>
                </a:ext>
              </a:extLst>
            </p:cNvPr>
            <p:cNvSpPr/>
            <p:nvPr/>
          </p:nvSpPr>
          <p:spPr>
            <a:xfrm>
              <a:off x="4823451" y="3597275"/>
              <a:ext cx="3011702" cy="221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F6CEE19-818A-4703-B651-876EA852E9DA}"/>
                </a:ext>
              </a:extLst>
            </p:cNvPr>
            <p:cNvSpPr/>
            <p:nvPr/>
          </p:nvSpPr>
          <p:spPr>
            <a:xfrm>
              <a:off x="4850125" y="3781138"/>
              <a:ext cx="2491749" cy="215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タイトル 6">
            <a:extLst>
              <a:ext uri="{FF2B5EF4-FFF2-40B4-BE49-F238E27FC236}">
                <a16:creationId xmlns:a16="http://schemas.microsoft.com/office/drawing/2014/main" id="{5A8F76C2-A62D-4BC3-B1AA-8F2F84AA88AA}"/>
              </a:ext>
            </a:extLst>
          </p:cNvPr>
          <p:cNvSpPr txBox="1">
            <a:spLocks noGrp="1"/>
          </p:cNvSpPr>
          <p:nvPr>
            <p:ph type="title"/>
          </p:nvPr>
        </p:nvSpPr>
        <p:spPr>
          <a:xfrm>
            <a:off x="669320" y="296278"/>
            <a:ext cx="10972800" cy="523220"/>
          </a:xfrm>
          <a:prstGeom prst="rect">
            <a:avLst/>
          </a:prstGeom>
          <a:noFill/>
        </p:spPr>
        <p:txBody>
          <a:bodyPr wrap="square" rtlCol="0">
            <a:spAutoFit/>
          </a:bodyPr>
          <a:lstStyle/>
          <a:p>
            <a:r>
              <a:rPr lang="ja-JP" altLang="en-US" sz="2800" dirty="0">
                <a:solidFill>
                  <a:srgbClr val="002060"/>
                </a:solidFill>
              </a:rPr>
              <a:t>世界でリーンに取り組んでいる企業</a:t>
            </a:r>
          </a:p>
        </p:txBody>
      </p:sp>
    </p:spTree>
    <p:extLst>
      <p:ext uri="{BB962C8B-B14F-4D97-AF65-F5344CB8AC3E}">
        <p14:creationId xmlns:p14="http://schemas.microsoft.com/office/powerpoint/2010/main" val="1111397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Temporary Internet Files\Content.IE5\NIZ2I4ML\MC900323396[1].wmf">
            <a:extLst>
              <a:ext uri="{FF2B5EF4-FFF2-40B4-BE49-F238E27FC236}">
                <a16:creationId xmlns:a16="http://schemas.microsoft.com/office/drawing/2014/main" id="{EA0EE309-1912-4714-B5BF-F9504A8492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8907" y="1981166"/>
            <a:ext cx="1743075" cy="108570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円柱 2">
            <a:extLst>
              <a:ext uri="{FF2B5EF4-FFF2-40B4-BE49-F238E27FC236}">
                <a16:creationId xmlns:a16="http://schemas.microsoft.com/office/drawing/2014/main" id="{EB888DB3-9CA4-4602-99A5-41A014ECC0D2}"/>
              </a:ext>
            </a:extLst>
          </p:cNvPr>
          <p:cNvSpPr/>
          <p:nvPr/>
        </p:nvSpPr>
        <p:spPr bwMode="auto">
          <a:xfrm>
            <a:off x="1049078" y="1805921"/>
            <a:ext cx="1019908" cy="48526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技術力</a:t>
            </a:r>
          </a:p>
        </p:txBody>
      </p:sp>
      <p:sp>
        <p:nvSpPr>
          <p:cNvPr id="4" name="円柱 3">
            <a:extLst>
              <a:ext uri="{FF2B5EF4-FFF2-40B4-BE49-F238E27FC236}">
                <a16:creationId xmlns:a16="http://schemas.microsoft.com/office/drawing/2014/main" id="{70E0EE81-CCE5-4AF2-BDE5-B6964F4A60C1}"/>
              </a:ext>
            </a:extLst>
          </p:cNvPr>
          <p:cNvSpPr/>
          <p:nvPr/>
        </p:nvSpPr>
        <p:spPr bwMode="auto">
          <a:xfrm>
            <a:off x="2357018" y="1773136"/>
            <a:ext cx="1018078" cy="50165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マネジメント力</a:t>
            </a:r>
          </a:p>
        </p:txBody>
      </p:sp>
      <p:pic>
        <p:nvPicPr>
          <p:cNvPr id="5" name="Picture 2" descr="E:\Temporary Internet Files\Content.IE5\NIZ2I4ML\MC900323396[1].wmf">
            <a:extLst>
              <a:ext uri="{FF2B5EF4-FFF2-40B4-BE49-F238E27FC236}">
                <a16:creationId xmlns:a16="http://schemas.microsoft.com/office/drawing/2014/main" id="{4ABD5F9A-6DA1-4625-8948-645234BC87E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9089" y="2886145"/>
            <a:ext cx="1743075" cy="108570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円柱 5">
            <a:extLst>
              <a:ext uri="{FF2B5EF4-FFF2-40B4-BE49-F238E27FC236}">
                <a16:creationId xmlns:a16="http://schemas.microsoft.com/office/drawing/2014/main" id="{800B8789-DA8B-4CDC-8A9B-2239ACBACCC0}"/>
              </a:ext>
            </a:extLst>
          </p:cNvPr>
          <p:cNvSpPr/>
          <p:nvPr/>
        </p:nvSpPr>
        <p:spPr bwMode="auto">
          <a:xfrm>
            <a:off x="4645545" y="2648919"/>
            <a:ext cx="1019908" cy="93851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技術力</a:t>
            </a:r>
          </a:p>
        </p:txBody>
      </p:sp>
      <p:sp>
        <p:nvSpPr>
          <p:cNvPr id="7" name="円柱 6">
            <a:extLst>
              <a:ext uri="{FF2B5EF4-FFF2-40B4-BE49-F238E27FC236}">
                <a16:creationId xmlns:a16="http://schemas.microsoft.com/office/drawing/2014/main" id="{E870AA28-85F4-4255-BF63-5B7328A1E7A2}"/>
              </a:ext>
            </a:extLst>
          </p:cNvPr>
          <p:cNvSpPr/>
          <p:nvPr/>
        </p:nvSpPr>
        <p:spPr bwMode="auto">
          <a:xfrm>
            <a:off x="5953485" y="2653731"/>
            <a:ext cx="1018078" cy="50165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マネジメント力</a:t>
            </a:r>
          </a:p>
        </p:txBody>
      </p:sp>
      <p:pic>
        <p:nvPicPr>
          <p:cNvPr id="8" name="Picture 2" descr="E:\Temporary Internet Files\Content.IE5\NIZ2I4ML\MC900323396[1].wmf">
            <a:extLst>
              <a:ext uri="{FF2B5EF4-FFF2-40B4-BE49-F238E27FC236}">
                <a16:creationId xmlns:a16="http://schemas.microsoft.com/office/drawing/2014/main" id="{F80661B0-25D9-4BD5-BD7E-BFA74F3357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4343" y="1446311"/>
            <a:ext cx="1743075" cy="108570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円柱 8">
            <a:extLst>
              <a:ext uri="{FF2B5EF4-FFF2-40B4-BE49-F238E27FC236}">
                <a16:creationId xmlns:a16="http://schemas.microsoft.com/office/drawing/2014/main" id="{C847DD6A-0598-4842-B02A-B46570336452}"/>
              </a:ext>
            </a:extLst>
          </p:cNvPr>
          <p:cNvSpPr/>
          <p:nvPr/>
        </p:nvSpPr>
        <p:spPr bwMode="auto">
          <a:xfrm>
            <a:off x="4873474" y="1219480"/>
            <a:ext cx="1019908" cy="48526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技術力</a:t>
            </a:r>
          </a:p>
        </p:txBody>
      </p:sp>
      <p:sp>
        <p:nvSpPr>
          <p:cNvPr id="10" name="円柱 9">
            <a:extLst>
              <a:ext uri="{FF2B5EF4-FFF2-40B4-BE49-F238E27FC236}">
                <a16:creationId xmlns:a16="http://schemas.microsoft.com/office/drawing/2014/main" id="{B93BC717-099C-4F95-835B-F644E288794B}"/>
              </a:ext>
            </a:extLst>
          </p:cNvPr>
          <p:cNvSpPr/>
          <p:nvPr/>
        </p:nvSpPr>
        <p:spPr bwMode="auto">
          <a:xfrm>
            <a:off x="6072454" y="1099848"/>
            <a:ext cx="1018078" cy="91172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マネジメント力</a:t>
            </a:r>
          </a:p>
        </p:txBody>
      </p:sp>
      <p:pic>
        <p:nvPicPr>
          <p:cNvPr id="11" name="Picture 2" descr="E:\Temporary Internet Files\Content.IE5\NIZ2I4ML\MC900323396[1].wmf">
            <a:extLst>
              <a:ext uri="{FF2B5EF4-FFF2-40B4-BE49-F238E27FC236}">
                <a16:creationId xmlns:a16="http://schemas.microsoft.com/office/drawing/2014/main" id="{5CB52FBC-CDD4-4B8E-991B-F7D38F8B98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44096" y="2115500"/>
            <a:ext cx="1743075" cy="108570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円柱 11">
            <a:extLst>
              <a:ext uri="{FF2B5EF4-FFF2-40B4-BE49-F238E27FC236}">
                <a16:creationId xmlns:a16="http://schemas.microsoft.com/office/drawing/2014/main" id="{62C73B55-8CBA-4BAF-BA5E-89EB93DB8BE9}"/>
              </a:ext>
            </a:extLst>
          </p:cNvPr>
          <p:cNvSpPr/>
          <p:nvPr/>
        </p:nvSpPr>
        <p:spPr bwMode="auto">
          <a:xfrm>
            <a:off x="8326663" y="1913934"/>
            <a:ext cx="1019908" cy="48526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技術力</a:t>
            </a:r>
          </a:p>
        </p:txBody>
      </p:sp>
      <p:sp>
        <p:nvSpPr>
          <p:cNvPr id="13" name="円柱 12">
            <a:extLst>
              <a:ext uri="{FF2B5EF4-FFF2-40B4-BE49-F238E27FC236}">
                <a16:creationId xmlns:a16="http://schemas.microsoft.com/office/drawing/2014/main" id="{A6237CE9-0268-4BE5-8EBF-305C3C53F707}"/>
              </a:ext>
            </a:extLst>
          </p:cNvPr>
          <p:cNvSpPr/>
          <p:nvPr/>
        </p:nvSpPr>
        <p:spPr bwMode="auto">
          <a:xfrm>
            <a:off x="9634603" y="1881149"/>
            <a:ext cx="1018078" cy="501650"/>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マネジメント力</a:t>
            </a:r>
          </a:p>
        </p:txBody>
      </p:sp>
      <p:sp>
        <p:nvSpPr>
          <p:cNvPr id="14" name="爆発 1 5">
            <a:extLst>
              <a:ext uri="{FF2B5EF4-FFF2-40B4-BE49-F238E27FC236}">
                <a16:creationId xmlns:a16="http://schemas.microsoft.com/office/drawing/2014/main" id="{AFFE5511-65D9-42BE-9E6E-BE89EAF853CC}"/>
              </a:ext>
            </a:extLst>
          </p:cNvPr>
          <p:cNvSpPr/>
          <p:nvPr/>
        </p:nvSpPr>
        <p:spPr bwMode="auto">
          <a:xfrm>
            <a:off x="8784400" y="2418803"/>
            <a:ext cx="1532034" cy="648072"/>
          </a:xfrm>
          <a:prstGeom prst="irregularSeal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accent6">
                <a:lumMod val="75000"/>
              </a:schemeClr>
            </a:solidFill>
            <a:prstDash val="solid"/>
            <a:round/>
            <a:headEnd type="none" w="med" len="med"/>
            <a:tailEnd type="none" w="med" len="med"/>
          </a:ln>
          <a:effectLst/>
        </p:spPr>
        <p:txBody>
          <a:bodyPr rot="0" spcFirstLastPara="0" vertOverflow="overflow" horzOverflow="overflow" vert="horz" wrap="none" lIns="90000" tIns="0" rIns="90000" bIns="0" numCol="1" spcCol="0" rtlCol="0" fromWordArt="0" anchor="t" anchorCtr="0" forceAA="0" compatLnSpc="1">
            <a:prstTxWarp prst="textNoShape">
              <a:avLst/>
            </a:prstTxWarp>
            <a:noAutofit/>
          </a:bodyPr>
          <a:lstStyle/>
          <a:p>
            <a:pPr algn="ctr" fontAlgn="base">
              <a:spcBef>
                <a:spcPct val="0"/>
              </a:spcBef>
              <a:spcAft>
                <a:spcPct val="0"/>
              </a:spcAft>
            </a:pPr>
            <a:r>
              <a:rPr lang="ja-JP" altLang="en-US" sz="2000" b="1" dirty="0">
                <a:solidFill>
                  <a:srgbClr val="FF0000"/>
                </a:solidFill>
                <a:latin typeface="Arial" charset="0"/>
                <a:ea typeface="ＭＳ Ｐゴシック" pitchFamily="50" charset="-128"/>
              </a:rPr>
              <a:t>衰退</a:t>
            </a:r>
            <a:endParaRPr lang="en-US" altLang="ja-JP" sz="2000" b="1" dirty="0">
              <a:solidFill>
                <a:srgbClr val="FF0000"/>
              </a:solidFill>
              <a:latin typeface="Arial" charset="0"/>
              <a:ea typeface="ＭＳ Ｐゴシック" pitchFamily="50" charset="-128"/>
            </a:endParaRPr>
          </a:p>
          <a:p>
            <a:pPr algn="ctr" fontAlgn="base">
              <a:spcBef>
                <a:spcPct val="0"/>
              </a:spcBef>
              <a:spcAft>
                <a:spcPct val="0"/>
              </a:spcAft>
            </a:pPr>
            <a:endParaRPr lang="ja-JP" altLang="en-US" sz="2000" b="1" dirty="0">
              <a:solidFill>
                <a:srgbClr val="FF0000"/>
              </a:solidFill>
              <a:latin typeface="Arial" charset="0"/>
              <a:ea typeface="ＭＳ Ｐゴシック" pitchFamily="50" charset="-128"/>
            </a:endParaRPr>
          </a:p>
        </p:txBody>
      </p:sp>
      <p:sp>
        <p:nvSpPr>
          <p:cNvPr id="15" name="矢印: 右 14">
            <a:extLst>
              <a:ext uri="{FF2B5EF4-FFF2-40B4-BE49-F238E27FC236}">
                <a16:creationId xmlns:a16="http://schemas.microsoft.com/office/drawing/2014/main" id="{B52B7AB4-939E-456E-A2F2-64E7B8EA5D84}"/>
              </a:ext>
            </a:extLst>
          </p:cNvPr>
          <p:cNvSpPr/>
          <p:nvPr/>
        </p:nvSpPr>
        <p:spPr>
          <a:xfrm rot="-1500000">
            <a:off x="3697294" y="1594677"/>
            <a:ext cx="782918" cy="701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CEFBF92A-AAE0-4301-9D16-046A1BE9E8EA}"/>
              </a:ext>
            </a:extLst>
          </p:cNvPr>
          <p:cNvSpPr/>
          <p:nvPr/>
        </p:nvSpPr>
        <p:spPr>
          <a:xfrm rot="1500000" flipV="1">
            <a:off x="3701596" y="2314347"/>
            <a:ext cx="782918" cy="701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369E5741-8FC6-485C-8CD9-FF976C3A6E8A}"/>
              </a:ext>
            </a:extLst>
          </p:cNvPr>
          <p:cNvSpPr/>
          <p:nvPr/>
        </p:nvSpPr>
        <p:spPr>
          <a:xfrm rot="1500000" flipV="1">
            <a:off x="7355545" y="1704077"/>
            <a:ext cx="782918" cy="701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C1D58E50-65E7-4689-BCA1-45B102391C49}"/>
              </a:ext>
            </a:extLst>
          </p:cNvPr>
          <p:cNvSpPr/>
          <p:nvPr/>
        </p:nvSpPr>
        <p:spPr>
          <a:xfrm rot="20100000">
            <a:off x="7359847" y="2423747"/>
            <a:ext cx="782918" cy="701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2" descr="E:\Temporary Internet Files\Content.IE5\NIZ2I4ML\MC900323396[1].wmf">
            <a:extLst>
              <a:ext uri="{FF2B5EF4-FFF2-40B4-BE49-F238E27FC236}">
                <a16:creationId xmlns:a16="http://schemas.microsoft.com/office/drawing/2014/main" id="{82535EEF-68D0-4ED1-B3DD-6F92F69658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11966" y="4593519"/>
            <a:ext cx="1743075" cy="108570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円柱 19">
            <a:extLst>
              <a:ext uri="{FF2B5EF4-FFF2-40B4-BE49-F238E27FC236}">
                <a16:creationId xmlns:a16="http://schemas.microsoft.com/office/drawing/2014/main" id="{A51088AC-834A-4E70-A2F5-20EEB7766525}"/>
              </a:ext>
            </a:extLst>
          </p:cNvPr>
          <p:cNvSpPr/>
          <p:nvPr/>
        </p:nvSpPr>
        <p:spPr bwMode="auto">
          <a:xfrm>
            <a:off x="8410430" y="3939469"/>
            <a:ext cx="1019908" cy="952499"/>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技術力</a:t>
            </a:r>
          </a:p>
        </p:txBody>
      </p:sp>
      <p:sp>
        <p:nvSpPr>
          <p:cNvPr id="21" name="円柱 20">
            <a:extLst>
              <a:ext uri="{FF2B5EF4-FFF2-40B4-BE49-F238E27FC236}">
                <a16:creationId xmlns:a16="http://schemas.microsoft.com/office/drawing/2014/main" id="{10DE3E29-6474-4AF2-A9B8-0B4CDEE718DE}"/>
              </a:ext>
            </a:extLst>
          </p:cNvPr>
          <p:cNvSpPr/>
          <p:nvPr/>
        </p:nvSpPr>
        <p:spPr bwMode="auto">
          <a:xfrm>
            <a:off x="9718370" y="3939469"/>
            <a:ext cx="1018078" cy="952499"/>
          </a:xfrm>
          <a:prstGeom prst="can">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b="1" dirty="0">
                <a:solidFill>
                  <a:srgbClr val="000000"/>
                </a:solidFill>
                <a:latin typeface="+mj-ea"/>
                <a:ea typeface="+mj-ea"/>
              </a:rPr>
              <a:t>マネジメント力</a:t>
            </a:r>
          </a:p>
        </p:txBody>
      </p:sp>
      <p:sp>
        <p:nvSpPr>
          <p:cNvPr id="22" name="矢印: 上向き折線 21">
            <a:extLst>
              <a:ext uri="{FF2B5EF4-FFF2-40B4-BE49-F238E27FC236}">
                <a16:creationId xmlns:a16="http://schemas.microsoft.com/office/drawing/2014/main" id="{12CC41ED-AA71-4FF7-80AD-31610182A68D}"/>
              </a:ext>
            </a:extLst>
          </p:cNvPr>
          <p:cNvSpPr/>
          <p:nvPr/>
        </p:nvSpPr>
        <p:spPr>
          <a:xfrm rot="5400000">
            <a:off x="4498899" y="1205868"/>
            <a:ext cx="1186108" cy="591670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1">
            <a:extLst>
              <a:ext uri="{FF2B5EF4-FFF2-40B4-BE49-F238E27FC236}">
                <a16:creationId xmlns:a16="http://schemas.microsoft.com/office/drawing/2014/main" id="{05C44D8E-63E7-4C56-A6F4-EF0EBE282512}"/>
              </a:ext>
            </a:extLst>
          </p:cNvPr>
          <p:cNvSpPr/>
          <p:nvPr/>
        </p:nvSpPr>
        <p:spPr bwMode="auto">
          <a:xfrm rot="10800000">
            <a:off x="4658965" y="3546287"/>
            <a:ext cx="1019908" cy="466709"/>
          </a:xfrm>
          <a:prstGeom prst="downArrow">
            <a:avLst/>
          </a:prstGeom>
          <a:solidFill>
            <a:schemeClr val="accent4">
              <a:lumMod val="60000"/>
              <a:lumOff val="40000"/>
            </a:schemeClr>
          </a:solidFill>
          <a:ln w="9525" cap="flat" cmpd="sng" algn="ctr">
            <a:solidFill>
              <a:schemeClr val="accent4">
                <a:lumMod val="7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fontAlgn="base">
              <a:spcBef>
                <a:spcPct val="0"/>
              </a:spcBef>
              <a:spcAft>
                <a:spcPct val="0"/>
              </a:spcAft>
            </a:pPr>
            <a:endParaRPr lang="ja-JP" altLang="en-US" sz="2000">
              <a:latin typeface="Arial" charset="0"/>
              <a:ea typeface="ＭＳ Ｐゴシック" pitchFamily="50" charset="-128"/>
            </a:endParaRPr>
          </a:p>
        </p:txBody>
      </p:sp>
      <p:sp>
        <p:nvSpPr>
          <p:cNvPr id="24" name="下矢印 1">
            <a:extLst>
              <a:ext uri="{FF2B5EF4-FFF2-40B4-BE49-F238E27FC236}">
                <a16:creationId xmlns:a16="http://schemas.microsoft.com/office/drawing/2014/main" id="{D653970C-3635-4E84-A8B7-65E4467AD439}"/>
              </a:ext>
            </a:extLst>
          </p:cNvPr>
          <p:cNvSpPr/>
          <p:nvPr/>
        </p:nvSpPr>
        <p:spPr bwMode="auto">
          <a:xfrm rot="10800000">
            <a:off x="6142926" y="1923209"/>
            <a:ext cx="1019908" cy="466709"/>
          </a:xfrm>
          <a:prstGeom prst="downArrow">
            <a:avLst/>
          </a:prstGeom>
          <a:solidFill>
            <a:schemeClr val="accent4">
              <a:lumMod val="60000"/>
              <a:lumOff val="40000"/>
            </a:schemeClr>
          </a:solidFill>
          <a:ln w="9525" cap="flat" cmpd="sng" algn="ctr">
            <a:solidFill>
              <a:schemeClr val="accent4">
                <a:lumMod val="7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fontAlgn="base">
              <a:spcBef>
                <a:spcPct val="0"/>
              </a:spcBef>
              <a:spcAft>
                <a:spcPct val="0"/>
              </a:spcAft>
            </a:pPr>
            <a:endParaRPr lang="ja-JP" altLang="en-US" sz="2000">
              <a:latin typeface="Arial" charset="0"/>
              <a:ea typeface="ＭＳ Ｐゴシック" pitchFamily="50" charset="-128"/>
            </a:endParaRPr>
          </a:p>
        </p:txBody>
      </p:sp>
      <p:sp>
        <p:nvSpPr>
          <p:cNvPr id="25" name="テキスト ボックス 24">
            <a:extLst>
              <a:ext uri="{FF2B5EF4-FFF2-40B4-BE49-F238E27FC236}">
                <a16:creationId xmlns:a16="http://schemas.microsoft.com/office/drawing/2014/main" id="{0F8ACBD9-6707-449B-B19B-8D6B5E267591}"/>
              </a:ext>
            </a:extLst>
          </p:cNvPr>
          <p:cNvSpPr txBox="1"/>
          <p:nvPr/>
        </p:nvSpPr>
        <p:spPr>
          <a:xfrm>
            <a:off x="9698572" y="3855259"/>
            <a:ext cx="1096512" cy="369332"/>
          </a:xfrm>
          <a:prstGeom prst="rect">
            <a:avLst/>
          </a:prstGeom>
          <a:noFill/>
        </p:spPr>
        <p:txBody>
          <a:bodyPr wrap="square" rtlCol="0">
            <a:spAutoFit/>
          </a:bodyPr>
          <a:lstStyle/>
          <a:p>
            <a:pPr algn="ctr"/>
            <a:r>
              <a:rPr lang="en-US" altLang="ja-JP" dirty="0">
                <a:solidFill>
                  <a:srgbClr val="C00000"/>
                </a:solidFill>
              </a:rPr>
              <a:t>Scrum</a:t>
            </a:r>
            <a:endParaRPr kumimoji="1" lang="ja-JP" altLang="en-US" dirty="0">
              <a:solidFill>
                <a:srgbClr val="C00000"/>
              </a:solidFill>
            </a:endParaRPr>
          </a:p>
        </p:txBody>
      </p:sp>
      <p:sp>
        <p:nvSpPr>
          <p:cNvPr id="27" name="テキスト ボックス 26">
            <a:extLst>
              <a:ext uri="{FF2B5EF4-FFF2-40B4-BE49-F238E27FC236}">
                <a16:creationId xmlns:a16="http://schemas.microsoft.com/office/drawing/2014/main" id="{5B68C56A-5E31-4864-A1DB-7907329A25DB}"/>
              </a:ext>
            </a:extLst>
          </p:cNvPr>
          <p:cNvSpPr txBox="1"/>
          <p:nvPr/>
        </p:nvSpPr>
        <p:spPr>
          <a:xfrm>
            <a:off x="8410430" y="3863536"/>
            <a:ext cx="1096512" cy="369332"/>
          </a:xfrm>
          <a:prstGeom prst="rect">
            <a:avLst/>
          </a:prstGeom>
          <a:noFill/>
        </p:spPr>
        <p:txBody>
          <a:bodyPr wrap="square" rtlCol="0">
            <a:spAutoFit/>
          </a:bodyPr>
          <a:lstStyle/>
          <a:p>
            <a:pPr algn="ctr"/>
            <a:r>
              <a:rPr kumimoji="1" lang="en-US" altLang="ja-JP" dirty="0">
                <a:solidFill>
                  <a:srgbClr val="C00000"/>
                </a:solidFill>
              </a:rPr>
              <a:t>XP</a:t>
            </a:r>
            <a:endParaRPr kumimoji="1" lang="ja-JP" altLang="en-US" dirty="0">
              <a:solidFill>
                <a:srgbClr val="C00000"/>
              </a:solidFill>
            </a:endParaRPr>
          </a:p>
        </p:txBody>
      </p:sp>
      <p:sp>
        <p:nvSpPr>
          <p:cNvPr id="28" name="下矢印 1">
            <a:extLst>
              <a:ext uri="{FF2B5EF4-FFF2-40B4-BE49-F238E27FC236}">
                <a16:creationId xmlns:a16="http://schemas.microsoft.com/office/drawing/2014/main" id="{A233EA62-529A-4E74-8317-6508F3DC47AD}"/>
              </a:ext>
            </a:extLst>
          </p:cNvPr>
          <p:cNvSpPr/>
          <p:nvPr/>
        </p:nvSpPr>
        <p:spPr bwMode="auto">
          <a:xfrm rot="10800000">
            <a:off x="8495725" y="4818888"/>
            <a:ext cx="1019908" cy="466709"/>
          </a:xfrm>
          <a:prstGeom prst="downArrow">
            <a:avLst/>
          </a:prstGeom>
          <a:solidFill>
            <a:schemeClr val="accent4">
              <a:lumMod val="60000"/>
              <a:lumOff val="40000"/>
            </a:schemeClr>
          </a:solidFill>
          <a:ln w="9525" cap="flat" cmpd="sng" algn="ctr">
            <a:solidFill>
              <a:schemeClr val="accent4">
                <a:lumMod val="7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fontAlgn="base">
              <a:spcBef>
                <a:spcPct val="0"/>
              </a:spcBef>
              <a:spcAft>
                <a:spcPct val="0"/>
              </a:spcAft>
            </a:pPr>
            <a:endParaRPr lang="ja-JP" altLang="en-US" sz="2000">
              <a:latin typeface="Arial" charset="0"/>
              <a:ea typeface="ＭＳ Ｐゴシック" pitchFamily="50" charset="-128"/>
            </a:endParaRPr>
          </a:p>
        </p:txBody>
      </p:sp>
      <p:sp>
        <p:nvSpPr>
          <p:cNvPr id="29" name="下矢印 1">
            <a:extLst>
              <a:ext uri="{FF2B5EF4-FFF2-40B4-BE49-F238E27FC236}">
                <a16:creationId xmlns:a16="http://schemas.microsoft.com/office/drawing/2014/main" id="{1A0FDDBB-6E7F-46DB-999B-0EE0A255617B}"/>
              </a:ext>
            </a:extLst>
          </p:cNvPr>
          <p:cNvSpPr/>
          <p:nvPr/>
        </p:nvSpPr>
        <p:spPr bwMode="auto">
          <a:xfrm rot="10800000">
            <a:off x="9707744" y="4826991"/>
            <a:ext cx="1019908" cy="466709"/>
          </a:xfrm>
          <a:prstGeom prst="downArrow">
            <a:avLst/>
          </a:prstGeom>
          <a:solidFill>
            <a:schemeClr val="accent4">
              <a:lumMod val="60000"/>
              <a:lumOff val="40000"/>
            </a:schemeClr>
          </a:solidFill>
          <a:ln w="9525" cap="flat" cmpd="sng" algn="ctr">
            <a:solidFill>
              <a:schemeClr val="accent4">
                <a:lumMod val="7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fontAlgn="base">
              <a:spcBef>
                <a:spcPct val="0"/>
              </a:spcBef>
              <a:spcAft>
                <a:spcPct val="0"/>
              </a:spcAft>
            </a:pPr>
            <a:endParaRPr lang="ja-JP" altLang="en-US" sz="2000">
              <a:latin typeface="Arial" charset="0"/>
              <a:ea typeface="ＭＳ Ｐゴシック" pitchFamily="50" charset="-128"/>
            </a:endParaRPr>
          </a:p>
        </p:txBody>
      </p:sp>
      <p:sp>
        <p:nvSpPr>
          <p:cNvPr id="30" name="テキスト ボックス 29">
            <a:extLst>
              <a:ext uri="{FF2B5EF4-FFF2-40B4-BE49-F238E27FC236}">
                <a16:creationId xmlns:a16="http://schemas.microsoft.com/office/drawing/2014/main" id="{77C0D3D8-EF7F-4443-A090-9FA9900A098D}"/>
              </a:ext>
            </a:extLst>
          </p:cNvPr>
          <p:cNvSpPr txBox="1"/>
          <p:nvPr/>
        </p:nvSpPr>
        <p:spPr>
          <a:xfrm>
            <a:off x="1559032" y="286871"/>
            <a:ext cx="8230427" cy="369332"/>
          </a:xfrm>
          <a:prstGeom prst="rect">
            <a:avLst/>
          </a:prstGeom>
          <a:noFill/>
        </p:spPr>
        <p:txBody>
          <a:bodyPr wrap="square" rtlCol="0">
            <a:spAutoFit/>
          </a:bodyPr>
          <a:lstStyle/>
          <a:p>
            <a:r>
              <a:rPr kumimoji="1" lang="ja-JP" altLang="en-US" dirty="0"/>
              <a:t>マネジメント力、技術力　両方が必要</a:t>
            </a:r>
          </a:p>
        </p:txBody>
      </p:sp>
    </p:spTree>
    <p:extLst>
      <p:ext uri="{BB962C8B-B14F-4D97-AF65-F5344CB8AC3E}">
        <p14:creationId xmlns:p14="http://schemas.microsoft.com/office/powerpoint/2010/main" val="4291068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706090"/>
          </a:xfrm>
        </p:spPr>
        <p:txBody>
          <a:bodyPr>
            <a:normAutofit/>
          </a:bodyPr>
          <a:lstStyle/>
          <a:p>
            <a:r>
              <a:rPr lang="ja-JP" altLang="en-US" sz="2800" dirty="0"/>
              <a:t>組織の変革（組織の四段階）</a:t>
            </a:r>
          </a:p>
        </p:txBody>
      </p:sp>
      <p:grpSp>
        <p:nvGrpSpPr>
          <p:cNvPr id="16" name="グループ化 15"/>
          <p:cNvGrpSpPr/>
          <p:nvPr/>
        </p:nvGrpSpPr>
        <p:grpSpPr>
          <a:xfrm>
            <a:off x="1991544" y="2031690"/>
            <a:ext cx="7272808" cy="3154660"/>
            <a:chOff x="467544" y="2031690"/>
            <a:chExt cx="7272808" cy="3154660"/>
          </a:xfrm>
        </p:grpSpPr>
        <p:sp>
          <p:nvSpPr>
            <p:cNvPr id="8" name="フローチャート : 結合子 7"/>
            <p:cNvSpPr/>
            <p:nvPr/>
          </p:nvSpPr>
          <p:spPr>
            <a:xfrm>
              <a:off x="2681790" y="2031690"/>
              <a:ext cx="3348372" cy="315466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フローチャート : 結合子 6"/>
            <p:cNvSpPr/>
            <p:nvPr/>
          </p:nvSpPr>
          <p:spPr>
            <a:xfrm>
              <a:off x="3137046" y="2456892"/>
              <a:ext cx="2437860" cy="2304256"/>
            </a:xfrm>
            <a:prstGeom prst="flowChartConnector">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フローチャート : 結合子 5"/>
            <p:cNvSpPr/>
            <p:nvPr/>
          </p:nvSpPr>
          <p:spPr>
            <a:xfrm>
              <a:off x="3509882" y="2802691"/>
              <a:ext cx="1692188" cy="1612658"/>
            </a:xfrm>
            <a:prstGeom prst="flowChartConnector">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フローチャート : 結合子 4"/>
            <p:cNvSpPr/>
            <p:nvPr/>
          </p:nvSpPr>
          <p:spPr>
            <a:xfrm>
              <a:off x="3851920" y="3140968"/>
              <a:ext cx="1008112" cy="936104"/>
            </a:xfrm>
            <a:prstGeom prst="flowChartConnector">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個人</a:t>
              </a:r>
            </a:p>
          </p:txBody>
        </p:sp>
        <p:sp>
          <p:nvSpPr>
            <p:cNvPr id="9" name="テキスト ボックス 8"/>
            <p:cNvSpPr txBox="1"/>
            <p:nvPr/>
          </p:nvSpPr>
          <p:spPr>
            <a:xfrm>
              <a:off x="3851920" y="2842521"/>
              <a:ext cx="9361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lumMod val="85000"/>
                    </a:prstClr>
                  </a:solidFill>
                  <a:effectLst/>
                  <a:uLnTx/>
                  <a:uFillTx/>
                  <a:latin typeface="Calibri"/>
                  <a:ea typeface="ＭＳ Ｐゴシック" panose="020B0600070205080204" pitchFamily="50" charset="-128"/>
                  <a:cs typeface="+mn-cs"/>
                </a:rPr>
                <a:t>人間関係</a:t>
              </a:r>
            </a:p>
          </p:txBody>
        </p:sp>
        <p:sp>
          <p:nvSpPr>
            <p:cNvPr id="10" name="テキスト ボックス 9"/>
            <p:cNvSpPr txBox="1"/>
            <p:nvPr/>
          </p:nvSpPr>
          <p:spPr>
            <a:xfrm>
              <a:off x="3788913" y="2456892"/>
              <a:ext cx="11341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マネジメント</a:t>
              </a:r>
            </a:p>
          </p:txBody>
        </p:sp>
        <p:sp>
          <p:nvSpPr>
            <p:cNvPr id="11" name="テキスト ボックス 10"/>
            <p:cNvSpPr txBox="1"/>
            <p:nvPr/>
          </p:nvSpPr>
          <p:spPr>
            <a:xfrm>
              <a:off x="3923928" y="2031690"/>
              <a:ext cx="864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組織</a:t>
              </a:r>
            </a:p>
          </p:txBody>
        </p:sp>
        <p:sp>
          <p:nvSpPr>
            <p:cNvPr id="12" name="下矢印 11"/>
            <p:cNvSpPr/>
            <p:nvPr/>
          </p:nvSpPr>
          <p:spPr>
            <a:xfrm rot="-4380000">
              <a:off x="2702040" y="2528990"/>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下矢印 12"/>
            <p:cNvSpPr/>
            <p:nvPr/>
          </p:nvSpPr>
          <p:spPr>
            <a:xfrm rot="-6840000">
              <a:off x="5222690" y="2546827"/>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467544" y="2756167"/>
              <a:ext cx="1872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アウトサイド・イン</a:t>
              </a:r>
            </a:p>
          </p:txBody>
        </p:sp>
        <p:sp>
          <p:nvSpPr>
            <p:cNvPr id="15" name="テキスト ボックス 14"/>
            <p:cNvSpPr txBox="1"/>
            <p:nvPr/>
          </p:nvSpPr>
          <p:spPr>
            <a:xfrm>
              <a:off x="5868144" y="2756167"/>
              <a:ext cx="1872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インサイド・アウト</a:t>
              </a:r>
            </a:p>
          </p:txBody>
        </p:sp>
      </p:grpSp>
      <p:sp>
        <p:nvSpPr>
          <p:cNvPr id="17" name="テキスト ボックス 16"/>
          <p:cNvSpPr txBox="1"/>
          <p:nvPr/>
        </p:nvSpPr>
        <p:spPr>
          <a:xfrm>
            <a:off x="1991544" y="1124744"/>
            <a:ext cx="2592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従来のアプローチ</a:t>
            </a:r>
          </a:p>
        </p:txBody>
      </p:sp>
      <p:sp>
        <p:nvSpPr>
          <p:cNvPr id="18" name="テキスト ボックス 17"/>
          <p:cNvSpPr txBox="1"/>
          <p:nvPr/>
        </p:nvSpPr>
        <p:spPr>
          <a:xfrm>
            <a:off x="7098906" y="1124744"/>
            <a:ext cx="3149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パラダイム・シフトのアプローチ</a:t>
            </a:r>
          </a:p>
        </p:txBody>
      </p:sp>
      <p:sp>
        <p:nvSpPr>
          <p:cNvPr id="19" name="強調線吹き出し 1 (枠付き) 18"/>
          <p:cNvSpPr/>
          <p:nvPr/>
        </p:nvSpPr>
        <p:spPr>
          <a:xfrm flipH="1">
            <a:off x="2927648" y="5880658"/>
            <a:ext cx="914400" cy="612648"/>
          </a:xfrm>
          <a:prstGeom prst="accentBorderCallout1">
            <a:avLst>
              <a:gd name="adj1" fmla="val 18750"/>
              <a:gd name="adj2" fmla="val -8333"/>
              <a:gd name="adj3" fmla="val -337425"/>
              <a:gd name="adj4" fmla="val -1977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二面性</a:t>
            </a:r>
          </a:p>
        </p:txBody>
      </p:sp>
      <p:sp>
        <p:nvSpPr>
          <p:cNvPr id="20" name="強調線吹き出し 1 (枠付き) 19"/>
          <p:cNvSpPr/>
          <p:nvPr/>
        </p:nvSpPr>
        <p:spPr>
          <a:xfrm flipH="1">
            <a:off x="2373288" y="5067472"/>
            <a:ext cx="914400" cy="612648"/>
          </a:xfrm>
          <a:prstGeom prst="accentBorderCallout1">
            <a:avLst>
              <a:gd name="adj1" fmla="val 18750"/>
              <a:gd name="adj2" fmla="val -8333"/>
              <a:gd name="adj3" fmla="val -309305"/>
              <a:gd name="adj4" fmla="val -2397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不信感</a:t>
            </a:r>
          </a:p>
        </p:txBody>
      </p:sp>
      <p:sp>
        <p:nvSpPr>
          <p:cNvPr id="21" name="強調線吹き出し 1 (枠付き) 20"/>
          <p:cNvSpPr/>
          <p:nvPr/>
        </p:nvSpPr>
        <p:spPr>
          <a:xfrm flipH="1">
            <a:off x="1991544" y="4148500"/>
            <a:ext cx="914400" cy="612648"/>
          </a:xfrm>
          <a:prstGeom prst="accentBorderCallout1">
            <a:avLst>
              <a:gd name="adj1" fmla="val 18750"/>
              <a:gd name="adj2" fmla="val -8333"/>
              <a:gd name="adj3" fmla="val -235759"/>
              <a:gd name="adj4" fmla="val -28615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命令＆統制</a:t>
            </a:r>
          </a:p>
        </p:txBody>
      </p:sp>
      <p:sp>
        <p:nvSpPr>
          <p:cNvPr id="22" name="強調線吹き出し 1 (枠付き) 21"/>
          <p:cNvSpPr/>
          <p:nvPr/>
        </p:nvSpPr>
        <p:spPr>
          <a:xfrm flipH="1">
            <a:off x="1631504" y="3395669"/>
            <a:ext cx="914400" cy="612648"/>
          </a:xfrm>
          <a:prstGeom prst="accentBorderCallout1">
            <a:avLst>
              <a:gd name="adj1" fmla="val 18750"/>
              <a:gd name="adj2" fmla="val -8333"/>
              <a:gd name="adj3" fmla="val -181682"/>
              <a:gd name="adj4" fmla="val -3281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深い　階層</a:t>
            </a:r>
          </a:p>
        </p:txBody>
      </p:sp>
      <p:sp>
        <p:nvSpPr>
          <p:cNvPr id="23" name="強調線吹き出し 1 (枠付き) 22"/>
          <p:cNvSpPr/>
          <p:nvPr/>
        </p:nvSpPr>
        <p:spPr>
          <a:xfrm>
            <a:off x="7324397" y="5789254"/>
            <a:ext cx="914400" cy="612648"/>
          </a:xfrm>
          <a:prstGeom prst="accentBorderCallout1">
            <a:avLst>
              <a:gd name="adj1" fmla="val 18750"/>
              <a:gd name="adj2" fmla="val -8333"/>
              <a:gd name="adj3" fmla="val -328773"/>
              <a:gd name="adj4" fmla="val -13688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信頼性</a:t>
            </a:r>
          </a:p>
        </p:txBody>
      </p:sp>
      <p:sp>
        <p:nvSpPr>
          <p:cNvPr id="24" name="強調線吹き出し 1 (枠付き) 23"/>
          <p:cNvSpPr/>
          <p:nvPr/>
        </p:nvSpPr>
        <p:spPr>
          <a:xfrm>
            <a:off x="7935906" y="5067472"/>
            <a:ext cx="914400" cy="612648"/>
          </a:xfrm>
          <a:prstGeom prst="accentBorderCallout1">
            <a:avLst>
              <a:gd name="adj1" fmla="val 18750"/>
              <a:gd name="adj2" fmla="val -8333"/>
              <a:gd name="adj3" fmla="val -320121"/>
              <a:gd name="adj4" fmla="val -18905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信頼感</a:t>
            </a:r>
          </a:p>
        </p:txBody>
      </p:sp>
      <p:sp>
        <p:nvSpPr>
          <p:cNvPr id="25" name="強調線吹き出し 1 (枠付き) 24"/>
          <p:cNvSpPr/>
          <p:nvPr/>
        </p:nvSpPr>
        <p:spPr>
          <a:xfrm>
            <a:off x="8349952" y="4148500"/>
            <a:ext cx="1274440" cy="612648"/>
          </a:xfrm>
          <a:prstGeom prst="accentBorderCallout1">
            <a:avLst>
              <a:gd name="adj1" fmla="val 18750"/>
              <a:gd name="adj2" fmla="val -8333"/>
              <a:gd name="adj3" fmla="val -242248"/>
              <a:gd name="adj4" fmla="val -15795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エンパワーメント</a:t>
            </a:r>
          </a:p>
        </p:txBody>
      </p:sp>
      <p:sp>
        <p:nvSpPr>
          <p:cNvPr id="26" name="強調線吹き出し 1 (枠付き) 25"/>
          <p:cNvSpPr/>
          <p:nvPr/>
        </p:nvSpPr>
        <p:spPr>
          <a:xfrm>
            <a:off x="8570033" y="3395669"/>
            <a:ext cx="1198375" cy="612648"/>
          </a:xfrm>
          <a:prstGeom prst="accentBorderCallout1">
            <a:avLst>
              <a:gd name="adj1" fmla="val 18750"/>
              <a:gd name="adj2" fmla="val -8333"/>
              <a:gd name="adj3" fmla="val -186008"/>
              <a:gd name="adj4" fmla="val -20657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アライメント</a:t>
            </a:r>
            <a:endParaRPr kumimoji="1" lang="en-US" altLang="ja-JP" sz="16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9083824" y="3023009"/>
            <a:ext cx="1584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ビィジョン、原則</a:t>
            </a:r>
          </a:p>
        </p:txBody>
      </p:sp>
      <p:sp>
        <p:nvSpPr>
          <p:cNvPr id="28" name="テキスト ボックス 27"/>
          <p:cNvSpPr txBox="1"/>
          <p:nvPr/>
        </p:nvSpPr>
        <p:spPr>
          <a:xfrm>
            <a:off x="8367076" y="4752244"/>
            <a:ext cx="20924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各要素が同じ方向を向く</a:t>
            </a:r>
          </a:p>
        </p:txBody>
      </p:sp>
      <p:sp>
        <p:nvSpPr>
          <p:cNvPr id="29" name="テキスト ボックス 28"/>
          <p:cNvSpPr txBox="1"/>
          <p:nvPr/>
        </p:nvSpPr>
        <p:spPr>
          <a:xfrm>
            <a:off x="8159080" y="1738809"/>
            <a:ext cx="2210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自分自身を変える！</a:t>
            </a:r>
          </a:p>
        </p:txBody>
      </p:sp>
      <p:sp>
        <p:nvSpPr>
          <p:cNvPr id="30" name="テキスト ボックス 29"/>
          <p:cNvSpPr txBox="1"/>
          <p:nvPr/>
        </p:nvSpPr>
        <p:spPr>
          <a:xfrm>
            <a:off x="2373288" y="1747420"/>
            <a:ext cx="2414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外枠からのアプローチ</a:t>
            </a:r>
          </a:p>
        </p:txBody>
      </p:sp>
      <p:sp>
        <p:nvSpPr>
          <p:cNvPr id="31" name="テキスト ボックス 30"/>
          <p:cNvSpPr txBox="1"/>
          <p:nvPr/>
        </p:nvSpPr>
        <p:spPr>
          <a:xfrm>
            <a:off x="8367076" y="6095578"/>
            <a:ext cx="2193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見える化、説明責任</a:t>
            </a:r>
          </a:p>
        </p:txBody>
      </p:sp>
    </p:spTree>
    <p:extLst>
      <p:ext uri="{BB962C8B-B14F-4D97-AF65-F5344CB8AC3E}">
        <p14:creationId xmlns:p14="http://schemas.microsoft.com/office/powerpoint/2010/main" val="1986123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6244281" y="762572"/>
            <a:ext cx="4746837" cy="5859088"/>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角丸四角形 8"/>
          <p:cNvSpPr/>
          <p:nvPr/>
        </p:nvSpPr>
        <p:spPr>
          <a:xfrm>
            <a:off x="1136822" y="846935"/>
            <a:ext cx="4710199" cy="5848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1981200" y="274638"/>
            <a:ext cx="8229600" cy="562074"/>
          </a:xfrm>
        </p:spPr>
        <p:txBody>
          <a:bodyPr>
            <a:normAutofit/>
          </a:bodyPr>
          <a:lstStyle/>
          <a:p>
            <a:r>
              <a:rPr kumimoji="1" lang="ja-JP" altLang="en-US" sz="2800" dirty="0">
                <a:solidFill>
                  <a:srgbClr val="002060"/>
                </a:solidFill>
              </a:rPr>
              <a:t>役割と責務</a:t>
            </a:r>
          </a:p>
        </p:txBody>
      </p:sp>
      <p:sp>
        <p:nvSpPr>
          <p:cNvPr id="3" name="テキスト ボックス 2"/>
          <p:cNvSpPr txBox="1"/>
          <p:nvPr/>
        </p:nvSpPr>
        <p:spPr>
          <a:xfrm>
            <a:off x="2206642" y="1268760"/>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a:t>
            </a:r>
          </a:p>
        </p:txBody>
      </p:sp>
      <p:sp>
        <p:nvSpPr>
          <p:cNvPr id="4" name="テキスト ボックス 3"/>
          <p:cNvSpPr txBox="1"/>
          <p:nvPr/>
        </p:nvSpPr>
        <p:spPr>
          <a:xfrm>
            <a:off x="6368190" y="1297299"/>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管理者（マネージャー）</a:t>
            </a:r>
          </a:p>
        </p:txBody>
      </p:sp>
      <p:sp>
        <p:nvSpPr>
          <p:cNvPr id="5" name="テキスト ボックス 4"/>
          <p:cNvSpPr txBox="1"/>
          <p:nvPr/>
        </p:nvSpPr>
        <p:spPr>
          <a:xfrm>
            <a:off x="1285103" y="1785412"/>
            <a:ext cx="4810897" cy="15081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職場を活性化させる全ての行動の立案と実行</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お客様の要望する品質、納期、価格での提供</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（お客様が満足して、すぐに代金を支払っていただけるか？）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自身の仕事の価値の向上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（常に現状に満足せず、日々改善の模索）</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新技術・手法の目利き（評価）</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ツール類の企画・作成</a:t>
            </a:r>
          </a:p>
        </p:txBody>
      </p:sp>
      <p:sp>
        <p:nvSpPr>
          <p:cNvPr id="6" name="テキスト ボックス 5"/>
          <p:cNvSpPr txBox="1"/>
          <p:nvPr/>
        </p:nvSpPr>
        <p:spPr>
          <a:xfrm>
            <a:off x="6368189" y="1785411"/>
            <a:ext cx="4546945"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部下の職場の活性化を促す環境を整える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職場を活性化させる気付きを作る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全体プロセスの流水化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（澱みなく仕事が流れる）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流水化の為の他部門への提言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（組織間のサイロの破壊）</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明確な方針の展開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（ビジョン、上位方針、組織の存在価値）</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チームの生産性を阻害する要件を全て排除する。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方針、指示にはすべて明確なビジネス価値に基づく優先順位付けを行い、常にこの優先順位を更新管理する。</a:t>
            </a:r>
          </a:p>
        </p:txBody>
      </p:sp>
      <p:sp>
        <p:nvSpPr>
          <p:cNvPr id="7" name="テキスト ボックス 6"/>
          <p:cNvSpPr txBox="1"/>
          <p:nvPr/>
        </p:nvSpPr>
        <p:spPr>
          <a:xfrm>
            <a:off x="1819911" y="5576868"/>
            <a:ext cx="352839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自工程完結</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改善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（ムダを見つける目）</a:t>
            </a:r>
          </a:p>
        </p:txBody>
      </p:sp>
      <p:sp>
        <p:nvSpPr>
          <p:cNvPr id="8" name="テキスト ボックス 7"/>
          <p:cNvSpPr txBox="1"/>
          <p:nvPr/>
        </p:nvSpPr>
        <p:spPr>
          <a:xfrm>
            <a:off x="6368189" y="5561943"/>
            <a:ext cx="422566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現地現物</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現状否定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（常に常識、慣習に疑念の目を向ける）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プロセスの流れ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050" name="Picture 2" descr="C:\Users\Luke\Desktop\Remove Impedim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1153" y="3894558"/>
            <a:ext cx="3101335" cy="166738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911" y="3221569"/>
            <a:ext cx="3328737" cy="222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スライド番号プレースホルダー 10">
            <a:extLst>
              <a:ext uri="{FF2B5EF4-FFF2-40B4-BE49-F238E27FC236}">
                <a16:creationId xmlns:a16="http://schemas.microsoft.com/office/drawing/2014/main" id="{0C2A7E6F-8319-47C3-B396-954448CED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6425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4581358-B066-4D1D-8E02-B458DFA9FC0B}"/>
              </a:ext>
            </a:extLst>
          </p:cNvPr>
          <p:cNvPicPr>
            <a:picLocks noChangeAspect="1"/>
          </p:cNvPicPr>
          <p:nvPr/>
        </p:nvPicPr>
        <p:blipFill>
          <a:blip r:embed="rId2"/>
          <a:stretch>
            <a:fillRect/>
          </a:stretch>
        </p:blipFill>
        <p:spPr>
          <a:xfrm>
            <a:off x="4922137" y="346669"/>
            <a:ext cx="6674400" cy="3744481"/>
          </a:xfrm>
          <a:prstGeom prst="rect">
            <a:avLst/>
          </a:prstGeom>
        </p:spPr>
      </p:pic>
      <p:pic>
        <p:nvPicPr>
          <p:cNvPr id="2" name="図 1">
            <a:extLst>
              <a:ext uri="{FF2B5EF4-FFF2-40B4-BE49-F238E27FC236}">
                <a16:creationId xmlns:a16="http://schemas.microsoft.com/office/drawing/2014/main" id="{7EF00AE8-B8F7-4A90-9204-BC4B59710014}"/>
              </a:ext>
            </a:extLst>
          </p:cNvPr>
          <p:cNvPicPr>
            <a:picLocks noChangeAspect="1"/>
          </p:cNvPicPr>
          <p:nvPr/>
        </p:nvPicPr>
        <p:blipFill>
          <a:blip r:embed="rId3"/>
          <a:stretch>
            <a:fillRect/>
          </a:stretch>
        </p:blipFill>
        <p:spPr>
          <a:xfrm>
            <a:off x="1070831" y="2457263"/>
            <a:ext cx="6858638" cy="4054068"/>
          </a:xfrm>
          <a:prstGeom prst="rect">
            <a:avLst/>
          </a:prstGeom>
        </p:spPr>
      </p:pic>
      <p:sp>
        <p:nvSpPr>
          <p:cNvPr id="5" name="正方形/長方形 4">
            <a:extLst>
              <a:ext uri="{FF2B5EF4-FFF2-40B4-BE49-F238E27FC236}">
                <a16:creationId xmlns:a16="http://schemas.microsoft.com/office/drawing/2014/main" id="{7A6BA6A2-E870-4553-A689-E4E5CCF9DE49}"/>
              </a:ext>
            </a:extLst>
          </p:cNvPr>
          <p:cNvSpPr/>
          <p:nvPr/>
        </p:nvSpPr>
        <p:spPr>
          <a:xfrm>
            <a:off x="115614" y="405728"/>
            <a:ext cx="6096000" cy="212365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E21B22"/>
                </a:solidFill>
                <a:effectLst/>
                <a:uLnTx/>
                <a:uFillTx/>
                <a:latin typeface="Verdana-Bold"/>
                <a:ea typeface="游ゴシック" panose="020B0400000000000000" pitchFamily="50" charset="-128"/>
                <a:cs typeface="+mn-cs"/>
              </a:rPr>
              <a:t>Two Pizza Team</a:t>
            </a:r>
            <a:endParaRPr kumimoji="1" lang="ja-JP" altLang="en-US" sz="6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06864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B86F3FC-45BF-46DA-BCC3-00E49BD718EF}"/>
              </a:ext>
            </a:extLst>
          </p:cNvPr>
          <p:cNvPicPr>
            <a:picLocks noChangeAspect="1"/>
          </p:cNvPicPr>
          <p:nvPr/>
        </p:nvPicPr>
        <p:blipFill>
          <a:blip r:embed="rId2"/>
          <a:stretch>
            <a:fillRect/>
          </a:stretch>
        </p:blipFill>
        <p:spPr>
          <a:xfrm>
            <a:off x="216011" y="89075"/>
            <a:ext cx="7278413" cy="6768925"/>
          </a:xfrm>
          <a:prstGeom prst="rect">
            <a:avLst/>
          </a:prstGeom>
        </p:spPr>
      </p:pic>
      <p:sp>
        <p:nvSpPr>
          <p:cNvPr id="3" name="四角形: 角を丸くする 2">
            <a:extLst>
              <a:ext uri="{FF2B5EF4-FFF2-40B4-BE49-F238E27FC236}">
                <a16:creationId xmlns:a16="http://schemas.microsoft.com/office/drawing/2014/main" id="{2AA0564B-D5FF-481F-946C-AB0CF6E1E37F}"/>
              </a:ext>
            </a:extLst>
          </p:cNvPr>
          <p:cNvSpPr/>
          <p:nvPr/>
        </p:nvSpPr>
        <p:spPr>
          <a:xfrm>
            <a:off x="2019719" y="89075"/>
            <a:ext cx="5617029" cy="2111514"/>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8" name="グループ化 7">
            <a:extLst>
              <a:ext uri="{FF2B5EF4-FFF2-40B4-BE49-F238E27FC236}">
                <a16:creationId xmlns:a16="http://schemas.microsoft.com/office/drawing/2014/main" id="{37CF58FE-83CA-4244-8CE1-B47EDFDA9FD1}"/>
              </a:ext>
            </a:extLst>
          </p:cNvPr>
          <p:cNvGrpSpPr/>
          <p:nvPr/>
        </p:nvGrpSpPr>
        <p:grpSpPr>
          <a:xfrm>
            <a:off x="7494424" y="1279178"/>
            <a:ext cx="4481565" cy="5172344"/>
            <a:chOff x="7494424" y="1300950"/>
            <a:chExt cx="4481565" cy="5172344"/>
          </a:xfrm>
        </p:grpSpPr>
        <p:pic>
          <p:nvPicPr>
            <p:cNvPr id="5" name="図 4" descr="水, 屋外, ボート, スポーツ が含まれている画像&#10;&#10;非常に高い精度で生成された説明">
              <a:extLst>
                <a:ext uri="{FF2B5EF4-FFF2-40B4-BE49-F238E27FC236}">
                  <a16:creationId xmlns:a16="http://schemas.microsoft.com/office/drawing/2014/main" id="{A3ED4E6A-9554-4B6F-8E85-A36F0F4FF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79" y="1759421"/>
              <a:ext cx="4041228" cy="2670352"/>
            </a:xfrm>
            <a:prstGeom prst="rect">
              <a:avLst/>
            </a:prstGeom>
          </p:spPr>
        </p:pic>
        <p:sp>
          <p:nvSpPr>
            <p:cNvPr id="6" name="正方形/長方形 5">
              <a:extLst>
                <a:ext uri="{FF2B5EF4-FFF2-40B4-BE49-F238E27FC236}">
                  <a16:creationId xmlns:a16="http://schemas.microsoft.com/office/drawing/2014/main" id="{C7E1E433-6B1A-4689-AFFE-A328EE1725FE}"/>
                </a:ext>
              </a:extLst>
            </p:cNvPr>
            <p:cNvSpPr/>
            <p:nvPr/>
          </p:nvSpPr>
          <p:spPr>
            <a:xfrm>
              <a:off x="7494424" y="4657412"/>
              <a:ext cx="4481565"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任務は通常</a:t>
              </a:r>
              <a:r>
                <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名から</a:t>
              </a:r>
              <a:r>
                <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名で行動する</a:t>
              </a:r>
              <a:endPar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（場合によっては</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の倍数で増員される）小隊は</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14</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16</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人。士官</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人、兵曹長・</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先任下士官各</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人、下士官・水兵</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人の編成とされる。</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隊員は</a:t>
              </a:r>
              <a:r>
                <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T</a:t>
              </a: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型人材</a:t>
              </a:r>
            </a:p>
          </p:txBody>
        </p:sp>
        <p:sp>
          <p:nvSpPr>
            <p:cNvPr id="7" name="正方形/長方形 6">
              <a:extLst>
                <a:ext uri="{FF2B5EF4-FFF2-40B4-BE49-F238E27FC236}">
                  <a16:creationId xmlns:a16="http://schemas.microsoft.com/office/drawing/2014/main" id="{11230F2F-16C6-40DF-9BB7-356F50D5B731}"/>
                </a:ext>
              </a:extLst>
            </p:cNvPr>
            <p:cNvSpPr/>
            <p:nvPr/>
          </p:nvSpPr>
          <p:spPr>
            <a:xfrm>
              <a:off x="7794345" y="1300950"/>
              <a:ext cx="41312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United States Navy SEALs</a:t>
              </a:r>
              <a:endParaRPr kumimoji="1" lang="ja-JP" altLang="en-US" sz="24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8702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en-US" altLang="ja-JP" sz="2800" dirty="0">
                <a:solidFill>
                  <a:srgbClr val="002060"/>
                </a:solidFill>
              </a:rPr>
              <a:t>EXIN</a:t>
            </a:r>
            <a:r>
              <a:rPr lang="ja-JP" altLang="en-US" sz="2800" dirty="0">
                <a:solidFill>
                  <a:srgbClr val="002060"/>
                </a:solidFill>
              </a:rPr>
              <a:t>のサイトから入手できます。</a:t>
            </a:r>
          </a:p>
        </p:txBody>
      </p:sp>
      <p:pic>
        <p:nvPicPr>
          <p:cNvPr id="1026" name="Picture 2" descr="C:\Users\Luke\Desktop\W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493" y="1110800"/>
            <a:ext cx="1704315" cy="2424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uke\Desktop\W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849" y="1110800"/>
            <a:ext cx="1733143" cy="242441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2279577" y="3573932"/>
            <a:ext cx="859039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メールマガジン連載；</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全体最適への</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 TPI, ITIL/ITSM) 』</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EXIN</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では計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回、システムの全体最適をテーマにメルマガを</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17</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日より配信</a:t>
            </a:r>
          </a:p>
        </p:txBody>
      </p:sp>
      <p:sp>
        <p:nvSpPr>
          <p:cNvPr id="5" name="正方形/長方形 4"/>
          <p:cNvSpPr/>
          <p:nvPr/>
        </p:nvSpPr>
        <p:spPr>
          <a:xfrm>
            <a:off x="2279575" y="4097152"/>
            <a:ext cx="947271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側から観た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の不安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計画・企画段階の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イテレーション期間の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から診た評価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テストにおける当たり前品質と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リリース時の評価と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SDP</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運用への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Scrum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の適用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第７回：　研究と改善（品質は現場でつくられる）（運用状況によるフィールドバック）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（１）全体像</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（２）適応させるロードマップ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（３）理想となる姿とそれに向けたチェック項目、バーンアップ・チャート</a:t>
            </a:r>
          </a:p>
        </p:txBody>
      </p:sp>
      <p:sp>
        <p:nvSpPr>
          <p:cNvPr id="6" name="正方形/長方形 5"/>
          <p:cNvSpPr/>
          <p:nvPr/>
        </p:nvSpPr>
        <p:spPr>
          <a:xfrm>
            <a:off x="8259513" y="2798275"/>
            <a:ext cx="2055371" cy="646331"/>
          </a:xfrm>
          <a:prstGeom prst="rect">
            <a:avLst/>
          </a:prstGeom>
        </p:spPr>
        <p:txBody>
          <a:bodyPr wrap="none">
            <a:spAutoFit/>
          </a:bodyPr>
          <a:lstStyle/>
          <a:p>
            <a:pPr lvl="0">
              <a:defRPr/>
            </a:pPr>
            <a:r>
              <a:rPr lang="en-US" altLang="ja-JP" dirty="0">
                <a:solidFill>
                  <a:prstClr val="black"/>
                </a:solidFill>
                <a:ea typeface="游ゴシック" panose="020B0400000000000000" pitchFamily="50" charset="-128"/>
                <a:hlinkClick r:id="rId4"/>
              </a:rPr>
              <a:t>Info_jp@exin.com</a:t>
            </a:r>
            <a:endParaRPr lang="en-US" altLang="ja-JP" dirty="0">
              <a:solidFill>
                <a:prstClr val="black"/>
              </a:solidFill>
              <a:latin typeface="游ゴシック" panose="020F0502020204030204"/>
              <a:ea typeface="游ゴシック" panose="020B0400000000000000" pitchFamily="50" charset="-128"/>
            </a:endParaRPr>
          </a:p>
          <a:p>
            <a:pPr lvl="0">
              <a:defRPr/>
            </a:pPr>
            <a:endParaRPr lang="en-US" altLang="ja-JP" dirty="0">
              <a:solidFill>
                <a:prstClr val="black"/>
              </a:solidFill>
              <a:ea typeface="游ゴシック" panose="020B0400000000000000" pitchFamily="50" charset="-128"/>
            </a:endParaRPr>
          </a:p>
        </p:txBody>
      </p:sp>
      <p:sp>
        <p:nvSpPr>
          <p:cNvPr id="7" name="テキスト ボックス 6"/>
          <p:cNvSpPr txBox="1"/>
          <p:nvPr/>
        </p:nvSpPr>
        <p:spPr>
          <a:xfrm>
            <a:off x="2279577" y="741467"/>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ホワイトペーパー</a:t>
            </a:r>
          </a:p>
        </p:txBody>
      </p:sp>
      <p:sp>
        <p:nvSpPr>
          <p:cNvPr id="8" name="テキスト ボックス 7"/>
          <p:cNvSpPr txBox="1"/>
          <p:nvPr/>
        </p:nvSpPr>
        <p:spPr>
          <a:xfrm>
            <a:off x="6719513" y="1556793"/>
            <a:ext cx="4150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エンタープライズ</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によるビジネスを支援する</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サービス</a:t>
            </a:r>
          </a:p>
        </p:txBody>
      </p:sp>
      <p:sp>
        <p:nvSpPr>
          <p:cNvPr id="9" name="テキスト ボックス 8"/>
          <p:cNvSpPr txBox="1"/>
          <p:nvPr/>
        </p:nvSpPr>
        <p:spPr>
          <a:xfrm>
            <a:off x="6719514" y="2239998"/>
            <a:ext cx="381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の為の軽量化された</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サービスマネジメント</a:t>
            </a:r>
          </a:p>
        </p:txBody>
      </p:sp>
      <p:sp>
        <p:nvSpPr>
          <p:cNvPr id="11" name="スライド番号プレースホルダー 10">
            <a:extLst>
              <a:ext uri="{FF2B5EF4-FFF2-40B4-BE49-F238E27FC236}">
                <a16:creationId xmlns:a16="http://schemas.microsoft.com/office/drawing/2014/main" id="{E6CAED14-A354-446C-B336-57EA65036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A12D3F08-214B-4BB4-A8ED-667F3C67CAD0}"/>
              </a:ext>
            </a:extLst>
          </p:cNvPr>
          <p:cNvSpPr/>
          <p:nvPr/>
        </p:nvSpPr>
        <p:spPr>
          <a:xfrm>
            <a:off x="5983089" y="6097699"/>
            <a:ext cx="4552849" cy="646331"/>
          </a:xfrm>
          <a:prstGeom prst="rect">
            <a:avLst/>
          </a:prstGeom>
        </p:spPr>
        <p:txBody>
          <a:bodyPr wrap="none">
            <a:spAutoFit/>
          </a:bodyPr>
          <a:lstStyle/>
          <a:p>
            <a:r>
              <a:rPr lang="en-US" altLang="ja-JP" dirty="0">
                <a:hlinkClick r:id="rId5"/>
              </a:rPr>
              <a:t>https://www.exin.com/jp-ja/mmdevops/</a:t>
            </a:r>
            <a:endParaRPr lang="en-US" altLang="ja-JP" dirty="0"/>
          </a:p>
          <a:p>
            <a:r>
              <a:rPr lang="en-US" altLang="ja-JP" dirty="0"/>
              <a:t> </a:t>
            </a:r>
            <a:endParaRPr lang="ja-JP" altLang="en-US" dirty="0"/>
          </a:p>
        </p:txBody>
      </p:sp>
    </p:spTree>
    <p:extLst>
      <p:ext uri="{BB962C8B-B14F-4D97-AF65-F5344CB8AC3E}">
        <p14:creationId xmlns:p14="http://schemas.microsoft.com/office/powerpoint/2010/main" val="3435494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14246" y="276310"/>
            <a:ext cx="6172200" cy="424551"/>
          </a:xfrm>
        </p:spPr>
        <p:txBody>
          <a:bodyPr>
            <a:noAutofit/>
          </a:bodyPr>
          <a:lstStyle/>
          <a:p>
            <a:pPr algn="ctr"/>
            <a:r>
              <a:rPr lang="ja-JP" altLang="en-US" sz="2800" dirty="0"/>
              <a:t>日経コンピュータ連載コラム　</a:t>
            </a:r>
            <a:r>
              <a:rPr lang="en-US" altLang="ja-JP" sz="2800" dirty="0"/>
              <a:t>(1)</a:t>
            </a:r>
            <a:endParaRPr lang="ja-JP" altLang="en-US" sz="2800" dirty="0"/>
          </a:p>
        </p:txBody>
      </p:sp>
      <p:sp>
        <p:nvSpPr>
          <p:cNvPr id="3" name="正方形/長方形 2"/>
          <p:cNvSpPr/>
          <p:nvPr/>
        </p:nvSpPr>
        <p:spPr>
          <a:xfrm>
            <a:off x="1471076" y="1198522"/>
            <a:ext cx="9030876" cy="2554545"/>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13</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元気が無い現場に四つのサイン あいさつが元気を取り戻す第一歩 </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コミュニケーションが取れない組織 他人をどれだけ知っているのか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残業が減らない組織 属人的な仕事を無くしているか </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多忙で夏休みを取れない職場 改善活動の停滞乗り越え取得率向上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助け合いの無いシステム部門 「心のマネジメント」 が改善のカギ </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22</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アジャイル開発でチームを元気に 初挑戦でも成功、カギは見える化 </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発注者の信頼をどう得るのか アジャイル開発成功のカギ</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チームの透明性はアナログで高める　自らを律するのが成功の秘訣</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暗すぎるウォーターフォールの現場　やる気引き出す心のマネジメントを</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進捗が</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％から先に進まない　</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時間の作業に分割しているか</a:t>
            </a:r>
          </a:p>
        </p:txBody>
      </p:sp>
      <p:sp>
        <p:nvSpPr>
          <p:cNvPr id="4" name="正方形/長方形 3">
            <a:extLst>
              <a:ext uri="{FF2B5EF4-FFF2-40B4-BE49-F238E27FC236}">
                <a16:creationId xmlns:a16="http://schemas.microsoft.com/office/drawing/2014/main" id="{0914828A-7BB7-4193-B962-571D5FF5D732}"/>
              </a:ext>
            </a:extLst>
          </p:cNvPr>
          <p:cNvSpPr/>
          <p:nvPr/>
        </p:nvSpPr>
        <p:spPr>
          <a:xfrm>
            <a:off x="1322615" y="850902"/>
            <a:ext cx="61863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総合タイトル：前編　</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現場を元気にするチーム運営術</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D0151DF-18FF-4094-B045-3B5CABCB2EE1}"/>
              </a:ext>
            </a:extLst>
          </p:cNvPr>
          <p:cNvSpPr/>
          <p:nvPr/>
        </p:nvSpPr>
        <p:spPr>
          <a:xfrm>
            <a:off x="2028092" y="3764059"/>
            <a:ext cx="60757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総合タイトル：後編　</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endPar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595B2CA-4F2B-4472-A1F2-0E7DACF08E93}"/>
              </a:ext>
            </a:extLst>
          </p:cNvPr>
          <p:cNvSpPr/>
          <p:nvPr/>
        </p:nvSpPr>
        <p:spPr>
          <a:xfrm>
            <a:off x="1887415" y="4097927"/>
            <a:ext cx="10175631" cy="2800767"/>
          </a:xfrm>
          <a:prstGeom prst="rect">
            <a:avLst/>
          </a:prstGeom>
        </p:spPr>
        <p:txBody>
          <a:bodyPr wrap="square">
            <a:spAutoFit/>
          </a:bodyPr>
          <a:lstStyle/>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14</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今こそ大量生産時代の常識に決別　トヨタ由来の方法論で元気になろう</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自ら改善を続けるチームに変える　働き方改革への第一歩</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人を大切にするのが「強い企業」　仕事のやり方を変えて近づこう</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「サイロ」現場を３段階で変革　個別最適では幸せにはなれない</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アジャイル開発の品質向上策　７つの視点で作業の様子を観察</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23</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「伝達ゲーム」は開発失敗の元凶　業務プロセスの観点を貫こう</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ビジネスの速度が</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倍に　全体最適に変革する</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ステップ</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ウォーターフォールは時流に合わない　まずは安全管理と可視化に着手</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チームを育てるならアジャイルを　マネジャーは支援役に徹する</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lang="en-US" altLang="ja-JP" sz="1600" dirty="0">
                <a:solidFill>
                  <a:srgbClr val="002060"/>
                </a:solidFill>
                <a:latin typeface="游ゴシック" panose="020F0502020204030204"/>
                <a:ea typeface="游ゴシック" panose="020B0400000000000000" pitchFamily="50" charset="-128"/>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ツールだけでは元気は出ない </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 2.0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に必要な</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60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つの</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役割</a:t>
            </a: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8" name="スライド番号プレースホルダー 7">
            <a:extLst>
              <a:ext uri="{FF2B5EF4-FFF2-40B4-BE49-F238E27FC236}">
                <a16:creationId xmlns:a16="http://schemas.microsoft.com/office/drawing/2014/main" id="{92502799-DC44-4BD5-A2F5-EDB76506F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78183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966E7E-1A6C-4BF2-B2EC-F897093A34AF}"/>
              </a:ext>
            </a:extLst>
          </p:cNvPr>
          <p:cNvSpPr>
            <a:spLocks noGrp="1"/>
          </p:cNvSpPr>
          <p:nvPr>
            <p:ph type="title"/>
          </p:nvPr>
        </p:nvSpPr>
        <p:spPr>
          <a:xfrm>
            <a:off x="838200" y="365125"/>
            <a:ext cx="10515600" cy="499033"/>
          </a:xfrm>
        </p:spPr>
        <p:txBody>
          <a:bodyPr>
            <a:noAutofit/>
          </a:bodyPr>
          <a:lstStyle/>
          <a:p>
            <a:pPr algn="ctr"/>
            <a:r>
              <a:rPr lang="ja-JP" altLang="en-US" sz="2800" dirty="0"/>
              <a:t>日経コンピュータ連載コラム </a:t>
            </a:r>
            <a:r>
              <a:rPr lang="en-US" altLang="ja-JP" sz="2800" dirty="0"/>
              <a:t>(2)</a:t>
            </a:r>
            <a:endParaRPr kumimoji="1" lang="ja-JP" altLang="en-US" sz="2800" dirty="0"/>
          </a:p>
        </p:txBody>
      </p:sp>
      <p:sp>
        <p:nvSpPr>
          <p:cNvPr id="3" name="スライド番号プレースホルダー 2">
            <a:extLst>
              <a:ext uri="{FF2B5EF4-FFF2-40B4-BE49-F238E27FC236}">
                <a16:creationId xmlns:a16="http://schemas.microsoft.com/office/drawing/2014/main" id="{8D422EA6-120C-4F12-A6ED-DE1CC9FB60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56D5724A-8A50-4DDA-810A-1A82FDE722ED}"/>
              </a:ext>
            </a:extLst>
          </p:cNvPr>
          <p:cNvSpPr/>
          <p:nvPr/>
        </p:nvSpPr>
        <p:spPr>
          <a:xfrm>
            <a:off x="1322615" y="923100"/>
            <a:ext cx="59554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総合タイトル：続編　</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現場を元気にする組織変革術</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35A98F18-3EF0-43C9-B092-0F866CF2D32B}"/>
              </a:ext>
            </a:extLst>
          </p:cNvPr>
          <p:cNvSpPr/>
          <p:nvPr/>
        </p:nvSpPr>
        <p:spPr>
          <a:xfrm>
            <a:off x="1457428" y="1331373"/>
            <a:ext cx="8666285" cy="4524315"/>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組織変革は１日にして成らず　トップを変え、３段階で現場を変える</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やる気引き出す「心のマネジメント」、まずは鏡を</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言葉では３割しか伝わらない、現場に出向き変化を感じ取る</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24</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大切なのはルールよりマナー、「人の幸せ」を目指す発想方法</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意思決定の遅さを変革　新事業を次々生み出すコツ</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泥臭さと人を幸せにする思い　リーダーに求められる行動原理</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lvl="0" indent="-257175">
              <a:buFont typeface="+mj-lt"/>
              <a:buAutoNum type="arabicPeriod"/>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a:t>
            </a:r>
            <a:r>
              <a:rPr lang="ja-JP" altLang="en-US" sz="1600" dirty="0">
                <a:solidFill>
                  <a:srgbClr val="002060"/>
                </a:solidFill>
                <a:ea typeface="游ゴシック" panose="020B0400000000000000" pitchFamily="50" charset="-128"/>
              </a:rPr>
              <a:t>さらば縦割り組織、形だけで終わらせないマネジメント</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19</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「知る」と「分かる」は大違い　マネジャーは現地現物の徹底を</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誰でも必ず変革できる　行動できない人を動かす術</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16</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慣れ親しんだ全てが変革を妨げる　ウォータフォールの現場に決別</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高めたいのは</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IQ</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より「</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EQ</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フェイス・ツー・フェイスから始めよう</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lvl="0" indent="-257175">
              <a:buFont typeface="+mj-lt"/>
              <a:buAutoNum type="arabicPeriod"/>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13</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lang="ja-JP" altLang="en-US" sz="1600" dirty="0">
                <a:solidFill>
                  <a:srgbClr val="002060"/>
                </a:solidFill>
                <a:ea typeface="游ゴシック" panose="020B0400000000000000" pitchFamily="50" charset="-128"/>
              </a:rPr>
              <a:t>アジャイル変革は「急が回れ」　上</a:t>
            </a:r>
            <a:r>
              <a:rPr lang="ja-JP" altLang="en-US" sz="1600" dirty="0" err="1">
                <a:solidFill>
                  <a:srgbClr val="002060"/>
                </a:solidFill>
                <a:ea typeface="游ゴシック" panose="020B0400000000000000" pitchFamily="50" charset="-128"/>
              </a:rPr>
              <a:t>っ</a:t>
            </a:r>
            <a:r>
              <a:rPr lang="ja-JP" altLang="en-US" sz="1600" dirty="0">
                <a:solidFill>
                  <a:srgbClr val="002060"/>
                </a:solidFill>
                <a:ea typeface="游ゴシック" panose="020B0400000000000000" pitchFamily="50" charset="-128"/>
              </a:rPr>
              <a:t>面の理解では失敗が連鎖する</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lvl="0" indent="-257175">
              <a:buFont typeface="+mj-lt"/>
              <a:buAutoNum type="arabicPeriod"/>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lang="ja-JP" altLang="en-US" sz="1600" dirty="0">
                <a:solidFill>
                  <a:srgbClr val="002060"/>
                </a:solidFill>
                <a:ea typeface="游ゴシック" panose="020B0400000000000000" pitchFamily="50" charset="-128"/>
              </a:rPr>
              <a:t>変化の兆しを感じ取れるか　「</a:t>
            </a:r>
            <a:r>
              <a:rPr lang="en-US" altLang="ja-JP" sz="1600" dirty="0">
                <a:solidFill>
                  <a:srgbClr val="002060"/>
                </a:solidFill>
                <a:ea typeface="游ゴシック" panose="020B0400000000000000" pitchFamily="50" charset="-128"/>
              </a:rPr>
              <a:t>KPT</a:t>
            </a:r>
            <a:r>
              <a:rPr lang="ja-JP" altLang="en-US" sz="1600" dirty="0">
                <a:solidFill>
                  <a:srgbClr val="002060"/>
                </a:solidFill>
                <a:ea typeface="游ゴシック" panose="020B0400000000000000" pitchFamily="50" charset="-128"/>
              </a:rPr>
              <a:t>」で可視化して成長促す</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運用部門に元気を取り戻す　</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NTT</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データ</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CCS</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の挑戦</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チェックリストが元気を奪う　</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NTT</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データ</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CCS</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の気づきと改善</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lvl="0" indent="-257175">
              <a:buFont typeface="+mj-lt"/>
              <a:buAutoNum type="arabicPeriod"/>
              <a:defRPr/>
            </a:pPr>
            <a:r>
              <a:rPr lang="en-US" altLang="ja-JP" sz="1600" dirty="0">
                <a:solidFill>
                  <a:srgbClr val="002060"/>
                </a:solidFill>
              </a:rPr>
              <a:t>2018</a:t>
            </a:r>
            <a:r>
              <a:rPr lang="ja-JP" altLang="en-US" sz="1600" dirty="0">
                <a:solidFill>
                  <a:srgbClr val="002060"/>
                </a:solidFill>
              </a:rPr>
              <a:t>年</a:t>
            </a:r>
            <a:r>
              <a:rPr lang="en-US" altLang="ja-JP" sz="1600" dirty="0">
                <a:solidFill>
                  <a:srgbClr val="002060"/>
                </a:solidFill>
              </a:rPr>
              <a:t>11</a:t>
            </a:r>
            <a:r>
              <a:rPr lang="ja-JP" altLang="en-US" sz="1600" dirty="0">
                <a:solidFill>
                  <a:srgbClr val="002060"/>
                </a:solidFill>
              </a:rPr>
              <a:t>月</a:t>
            </a:r>
            <a:r>
              <a:rPr lang="en-US" altLang="ja-JP" sz="1600" dirty="0">
                <a:solidFill>
                  <a:srgbClr val="002060"/>
                </a:solidFill>
              </a:rPr>
              <a:t>22</a:t>
            </a:r>
            <a:r>
              <a:rPr lang="ja-JP" altLang="en-US" sz="1600" dirty="0">
                <a:solidFill>
                  <a:srgbClr val="002060"/>
                </a:solidFill>
              </a:rPr>
              <a:t>日	ベンダー常駐チームと初アジャイル　外資系保険会社が一念発起</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734F8A4-5836-4292-A2D0-1372530008BB}"/>
              </a:ext>
            </a:extLst>
          </p:cNvPr>
          <p:cNvSpPr/>
          <p:nvPr/>
        </p:nvSpPr>
        <p:spPr>
          <a:xfrm>
            <a:off x="1457428" y="5709963"/>
            <a:ext cx="67842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srgbClr val="002060"/>
                </a:solidFill>
                <a:latin typeface="游ゴシック" panose="020F0502020204030204"/>
                <a:ea typeface="游ゴシック" panose="020B0400000000000000" pitchFamily="50" charset="-128"/>
              </a:rPr>
              <a:t>2019</a:t>
            </a:r>
            <a:r>
              <a:rPr lang="ja-JP" altLang="en-US" b="1" dirty="0">
                <a:solidFill>
                  <a:srgbClr val="002060"/>
                </a:solidFill>
                <a:latin typeface="游ゴシック" panose="020F0502020204030204"/>
                <a:ea typeface="游ゴシック" panose="020B0400000000000000" pitchFamily="50" charset="-128"/>
              </a:rPr>
              <a:t>年春予告</a:t>
            </a: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【kabu.com</a:t>
            </a: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証券の事例、全</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回の連載決定</a:t>
            </a:r>
            <a:r>
              <a:rPr kumimoji="1" lang="en-US" altLang="ja-JP"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22371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FE0B5A-AA17-43ED-89A1-DD8D2FE8CAA8}"/>
              </a:ext>
            </a:extLst>
          </p:cNvPr>
          <p:cNvPicPr>
            <a:picLocks noChangeAspect="1"/>
          </p:cNvPicPr>
          <p:nvPr/>
        </p:nvPicPr>
        <p:blipFill>
          <a:blip r:embed="rId2"/>
          <a:stretch>
            <a:fillRect/>
          </a:stretch>
        </p:blipFill>
        <p:spPr>
          <a:xfrm>
            <a:off x="1146356" y="195305"/>
            <a:ext cx="10092707" cy="6467389"/>
          </a:xfrm>
          <a:prstGeom prst="rect">
            <a:avLst/>
          </a:prstGeom>
        </p:spPr>
      </p:pic>
    </p:spTree>
    <p:extLst>
      <p:ext uri="{BB962C8B-B14F-4D97-AF65-F5344CB8AC3E}">
        <p14:creationId xmlns:p14="http://schemas.microsoft.com/office/powerpoint/2010/main" val="188312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86EEC6F-8BED-4B97-8C79-C75A62F22B29}"/>
              </a:ext>
            </a:extLst>
          </p:cNvPr>
          <p:cNvSpPr/>
          <p:nvPr/>
        </p:nvSpPr>
        <p:spPr>
          <a:xfrm>
            <a:off x="914400" y="1418268"/>
            <a:ext cx="10152668" cy="3693319"/>
          </a:xfrm>
          <a:prstGeom prst="rect">
            <a:avLst/>
          </a:prstGeom>
        </p:spPr>
        <p:txBody>
          <a:bodyPr wrap="square">
            <a:spAutoFit/>
          </a:bodyPr>
          <a:lstStyle/>
          <a:p>
            <a:r>
              <a:rPr lang="ja-JP" altLang="en-US" dirty="0"/>
              <a:t>製造業のサブスクリプション化に必要な</a:t>
            </a:r>
            <a:r>
              <a:rPr lang="en-US" altLang="ja-JP" dirty="0"/>
              <a:t>3</a:t>
            </a:r>
            <a:r>
              <a:rPr lang="ja-JP" altLang="en-US" dirty="0" err="1"/>
              <a:t>つの</a:t>
            </a:r>
            <a:r>
              <a:rPr lang="ja-JP" altLang="en-US" dirty="0"/>
              <a:t>ステップ</a:t>
            </a:r>
            <a:endParaRPr lang="en-US" altLang="ja-JP" dirty="0"/>
          </a:p>
          <a:p>
            <a:endParaRPr lang="en-US" altLang="ja-JP" dirty="0"/>
          </a:p>
          <a:p>
            <a:r>
              <a:rPr lang="ja-JP" altLang="en-US" dirty="0">
                <a:solidFill>
                  <a:srgbClr val="FF0000"/>
                </a:solidFill>
              </a:rPr>
              <a:t>「モノを売る企業」から「成果を売る企業」へ。</a:t>
            </a:r>
            <a:r>
              <a:rPr lang="ja-JP" altLang="en-US" dirty="0"/>
              <a:t>製造業がデジタルトランスフォーメーションするために必要なこととは？セールスフォース・ドットコムの道下和良が解説する。製造業が「販売したら終わり」のモデルから脱却し、カスタマーエクスペリエンスの強化など、サービス業へと変革していく。</a:t>
            </a:r>
            <a:endParaRPr lang="en-US" altLang="ja-JP" dirty="0"/>
          </a:p>
          <a:p>
            <a:r>
              <a:rPr lang="ja-JP" altLang="en-US" dirty="0"/>
              <a:t>セールスフォース・ドットコムでは、製造業のデジタルトランスフォーメーションが生産現場の革新に留まらず、ビジネスモデルの変革を伴うものとして進行しつつあると理解しています。我々が理解する、こうした顧客起点のデジタルトランスフォーメーションには主に</a:t>
            </a:r>
            <a:r>
              <a:rPr lang="en-US" altLang="ja-JP" dirty="0"/>
              <a:t>3</a:t>
            </a:r>
            <a:r>
              <a:rPr lang="ja-JP" altLang="en-US" dirty="0" err="1"/>
              <a:t>つの</a:t>
            </a:r>
            <a:r>
              <a:rPr lang="ja-JP" altLang="en-US" dirty="0"/>
              <a:t>ステップがあります。従来の製品販売が最初のステップ、つぎのステップでは製品の販売に加え、アフターサポートなどのサービスを高度化し、カスタマーエクスペリエンスを向上させる。そして最後のステップでは製品を売り切りにせず、</a:t>
            </a:r>
            <a:r>
              <a:rPr lang="ja-JP" altLang="en-US" dirty="0">
                <a:solidFill>
                  <a:srgbClr val="FF0000"/>
                </a:solidFill>
              </a:rPr>
              <a:t>利用期間に応じた利用料形式の「サブスクリプション」の仕組みを導入し、継続的にサービスを提供</a:t>
            </a:r>
            <a:r>
              <a:rPr lang="ja-JP" altLang="en-US" dirty="0"/>
              <a:t>していく。</a:t>
            </a:r>
          </a:p>
        </p:txBody>
      </p:sp>
      <p:sp>
        <p:nvSpPr>
          <p:cNvPr id="4" name="正方形/長方形 3">
            <a:extLst>
              <a:ext uri="{FF2B5EF4-FFF2-40B4-BE49-F238E27FC236}">
                <a16:creationId xmlns:a16="http://schemas.microsoft.com/office/drawing/2014/main" id="{25716352-E843-4FDF-B420-59E2CD295E07}"/>
              </a:ext>
            </a:extLst>
          </p:cNvPr>
          <p:cNvSpPr/>
          <p:nvPr/>
        </p:nvSpPr>
        <p:spPr>
          <a:xfrm>
            <a:off x="693633" y="5285090"/>
            <a:ext cx="11563546" cy="646331"/>
          </a:xfrm>
          <a:prstGeom prst="rect">
            <a:avLst/>
          </a:prstGeom>
        </p:spPr>
        <p:txBody>
          <a:bodyPr wrap="square">
            <a:spAutoFit/>
          </a:bodyPr>
          <a:lstStyle/>
          <a:p>
            <a:r>
              <a:rPr lang="en-US" altLang="ja-JP" dirty="0">
                <a:hlinkClick r:id="rId2"/>
              </a:rPr>
              <a:t>https://d1kls9wq53whe1.cloudfront.net/articles/19487/wysiwyg/77055cd6a7b1fddfe1decf28d2ac8ff9.jpg</a:t>
            </a:r>
            <a:endParaRPr lang="en-US" altLang="ja-JP" dirty="0"/>
          </a:p>
          <a:p>
            <a:endParaRPr lang="ja-JP" altLang="en-US" dirty="0"/>
          </a:p>
        </p:txBody>
      </p:sp>
      <p:sp>
        <p:nvSpPr>
          <p:cNvPr id="5" name="正方形/長方形 4">
            <a:extLst>
              <a:ext uri="{FF2B5EF4-FFF2-40B4-BE49-F238E27FC236}">
                <a16:creationId xmlns:a16="http://schemas.microsoft.com/office/drawing/2014/main" id="{D09A3584-CE5A-41A7-A234-543EE9AEFE5F}"/>
              </a:ext>
            </a:extLst>
          </p:cNvPr>
          <p:cNvSpPr/>
          <p:nvPr/>
        </p:nvSpPr>
        <p:spPr>
          <a:xfrm>
            <a:off x="8398473" y="5931421"/>
            <a:ext cx="1874231" cy="369332"/>
          </a:xfrm>
          <a:prstGeom prst="rect">
            <a:avLst/>
          </a:prstGeom>
        </p:spPr>
        <p:txBody>
          <a:bodyPr wrap="none">
            <a:spAutoFit/>
          </a:bodyPr>
          <a:lstStyle/>
          <a:p>
            <a:r>
              <a:rPr lang="en-US" altLang="ja-JP" dirty="0"/>
              <a:t>FORBES JAPAN</a:t>
            </a:r>
            <a:endParaRPr lang="ja-JP" altLang="en-US" dirty="0"/>
          </a:p>
        </p:txBody>
      </p:sp>
      <p:pic>
        <p:nvPicPr>
          <p:cNvPr id="6" name="Picture 2">
            <a:extLst>
              <a:ext uri="{FF2B5EF4-FFF2-40B4-BE49-F238E27FC236}">
                <a16:creationId xmlns:a16="http://schemas.microsoft.com/office/drawing/2014/main" id="{0A52A4B2-EF19-4502-AE3D-FECE7ABB8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
        <p:nvSpPr>
          <p:cNvPr id="7" name="正方形/長方形 6">
            <a:extLst>
              <a:ext uri="{FF2B5EF4-FFF2-40B4-BE49-F238E27FC236}">
                <a16:creationId xmlns:a16="http://schemas.microsoft.com/office/drawing/2014/main" id="{8F39F9D2-5637-4640-9D49-71F2DF695D79}"/>
              </a:ext>
            </a:extLst>
          </p:cNvPr>
          <p:cNvSpPr/>
          <p:nvPr/>
        </p:nvSpPr>
        <p:spPr>
          <a:xfrm>
            <a:off x="914400" y="335846"/>
            <a:ext cx="8802410" cy="523220"/>
          </a:xfrm>
          <a:prstGeom prst="rect">
            <a:avLst/>
          </a:prstGeom>
        </p:spPr>
        <p:txBody>
          <a:bodyPr wrap="none">
            <a:spAutoFit/>
          </a:bodyPr>
          <a:lstStyle/>
          <a:p>
            <a:r>
              <a:rPr lang="ja-JP" altLang="en-US" sz="2800" dirty="0"/>
              <a:t>サブスクリプション化が変える「ものづくり」の未来</a:t>
            </a:r>
          </a:p>
        </p:txBody>
      </p:sp>
    </p:spTree>
    <p:extLst>
      <p:ext uri="{BB962C8B-B14F-4D97-AF65-F5344CB8AC3E}">
        <p14:creationId xmlns:p14="http://schemas.microsoft.com/office/powerpoint/2010/main" val="414388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3761A00-1E92-4480-B5C4-463BD5890CB4}"/>
              </a:ext>
            </a:extLst>
          </p:cNvPr>
          <p:cNvSpPr>
            <a:spLocks noGrp="1"/>
          </p:cNvSpPr>
          <p:nvPr>
            <p:ph type="title"/>
          </p:nvPr>
        </p:nvSpPr>
        <p:spPr>
          <a:xfrm>
            <a:off x="838200" y="365126"/>
            <a:ext cx="10515600" cy="691888"/>
          </a:xfrm>
        </p:spPr>
        <p:txBody>
          <a:bodyPr>
            <a:normAutofit fontScale="90000"/>
          </a:bodyPr>
          <a:lstStyle/>
          <a:p>
            <a:r>
              <a:rPr kumimoji="1" lang="ja-JP" altLang="en-US" sz="3200" dirty="0"/>
              <a:t>デジタルが可能にしたビジネスモデル</a:t>
            </a:r>
            <a:br>
              <a:rPr kumimoji="1" lang="en-US" altLang="ja-JP" sz="3200" dirty="0"/>
            </a:br>
            <a:r>
              <a:rPr kumimoji="1" lang="en-US" altLang="ja-JP" sz="2700" dirty="0"/>
              <a:t>(</a:t>
            </a:r>
            <a:r>
              <a:rPr kumimoji="1" lang="ja-JP" altLang="en-US" sz="2700" dirty="0"/>
              <a:t>デジタル・ディスラプターのビジネスモデル</a:t>
            </a:r>
            <a:r>
              <a:rPr kumimoji="1" lang="en-US" altLang="ja-JP" sz="2700" dirty="0"/>
              <a:t>)</a:t>
            </a:r>
            <a:endParaRPr kumimoji="1" lang="ja-JP" altLang="en-US" sz="2700" dirty="0"/>
          </a:p>
        </p:txBody>
      </p:sp>
      <p:sp>
        <p:nvSpPr>
          <p:cNvPr id="6" name="テキスト ボックス 5">
            <a:extLst>
              <a:ext uri="{FF2B5EF4-FFF2-40B4-BE49-F238E27FC236}">
                <a16:creationId xmlns:a16="http://schemas.microsoft.com/office/drawing/2014/main" id="{3AB7E53D-D46C-4147-9546-C0D5247CCFC4}"/>
              </a:ext>
            </a:extLst>
          </p:cNvPr>
          <p:cNvSpPr txBox="1"/>
          <p:nvPr/>
        </p:nvSpPr>
        <p:spPr>
          <a:xfrm>
            <a:off x="722627" y="1157768"/>
            <a:ext cx="4838836" cy="1754326"/>
          </a:xfrm>
          <a:prstGeom prst="rect">
            <a:avLst/>
          </a:prstGeom>
          <a:noFill/>
        </p:spPr>
        <p:txBody>
          <a:bodyPr wrap="square" rtlCol="0">
            <a:spAutoFit/>
          </a:bodyPr>
          <a:lstStyle/>
          <a:p>
            <a:r>
              <a:rPr lang="ja-JP" altLang="en-US" b="1" dirty="0">
                <a:solidFill>
                  <a:srgbClr val="002060"/>
                </a:solidFill>
              </a:rPr>
              <a:t>コスト・バリュー</a:t>
            </a:r>
            <a:endParaRPr lang="en-US" altLang="ja-JP" b="1" dirty="0">
              <a:solidFill>
                <a:srgbClr val="002060"/>
              </a:solidFill>
            </a:endParaRPr>
          </a:p>
          <a:p>
            <a:r>
              <a:rPr kumimoji="1" lang="en-US" altLang="ja-JP" dirty="0">
                <a:solidFill>
                  <a:srgbClr val="002060"/>
                </a:solidFill>
              </a:rPr>
              <a:t>	</a:t>
            </a:r>
            <a:r>
              <a:rPr kumimoji="1" lang="ja-JP" altLang="en-US" dirty="0">
                <a:solidFill>
                  <a:srgbClr val="002060"/>
                </a:solidFill>
              </a:rPr>
              <a:t>無料／</a:t>
            </a:r>
            <a:r>
              <a:rPr lang="ja-JP" altLang="en-US" dirty="0">
                <a:solidFill>
                  <a:srgbClr val="002060"/>
                </a:solidFill>
              </a:rPr>
              <a:t>超</a:t>
            </a:r>
            <a:r>
              <a:rPr kumimoji="1" lang="ja-JP" altLang="en-US" dirty="0">
                <a:solidFill>
                  <a:srgbClr val="002060"/>
                </a:solidFill>
              </a:rPr>
              <a:t>低価格</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購入者集約</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価格透明性</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リバース・オークション</a:t>
            </a:r>
            <a:endParaRPr lang="en-US" altLang="ja-JP" dirty="0">
              <a:solidFill>
                <a:srgbClr val="002060"/>
              </a:solidFill>
            </a:endParaRPr>
          </a:p>
          <a:p>
            <a:r>
              <a:rPr lang="en-US" altLang="ja-JP" dirty="0">
                <a:solidFill>
                  <a:srgbClr val="002060"/>
                </a:solidFill>
              </a:rPr>
              <a:t>	</a:t>
            </a:r>
            <a:r>
              <a:rPr lang="ja-JP" altLang="en-US" dirty="0">
                <a:solidFill>
                  <a:srgbClr val="002060"/>
                </a:solidFill>
              </a:rPr>
              <a:t>従量課金制（サブスクリプション）</a:t>
            </a:r>
            <a:endParaRPr kumimoji="1" lang="ja-JP" altLang="en-US" dirty="0">
              <a:solidFill>
                <a:srgbClr val="002060"/>
              </a:solidFill>
            </a:endParaRPr>
          </a:p>
        </p:txBody>
      </p:sp>
      <p:sp>
        <p:nvSpPr>
          <p:cNvPr id="7" name="テキスト ボックス 6">
            <a:extLst>
              <a:ext uri="{FF2B5EF4-FFF2-40B4-BE49-F238E27FC236}">
                <a16:creationId xmlns:a16="http://schemas.microsoft.com/office/drawing/2014/main" id="{95B4A673-EDA8-4225-82CF-005387CCBEF5}"/>
              </a:ext>
            </a:extLst>
          </p:cNvPr>
          <p:cNvSpPr txBox="1"/>
          <p:nvPr/>
        </p:nvSpPr>
        <p:spPr>
          <a:xfrm>
            <a:off x="722628" y="2912094"/>
            <a:ext cx="4258805" cy="1754326"/>
          </a:xfrm>
          <a:prstGeom prst="rect">
            <a:avLst/>
          </a:prstGeom>
          <a:noFill/>
        </p:spPr>
        <p:txBody>
          <a:bodyPr wrap="square" rtlCol="0">
            <a:spAutoFit/>
          </a:bodyPr>
          <a:lstStyle/>
          <a:p>
            <a:r>
              <a:rPr kumimoji="1" lang="ja-JP" altLang="en-US" b="1" dirty="0">
                <a:solidFill>
                  <a:srgbClr val="002060"/>
                </a:solidFill>
              </a:rPr>
              <a:t>エクスペリエンス・バリュー</a:t>
            </a:r>
            <a:endParaRPr kumimoji="1" lang="en-US" altLang="ja-JP" b="1" dirty="0">
              <a:solidFill>
                <a:srgbClr val="002060"/>
              </a:solidFill>
            </a:endParaRPr>
          </a:p>
          <a:p>
            <a:r>
              <a:rPr lang="en-US" altLang="ja-JP" dirty="0">
                <a:solidFill>
                  <a:srgbClr val="002060"/>
                </a:solidFill>
              </a:rPr>
              <a:t>	</a:t>
            </a:r>
            <a:r>
              <a:rPr lang="ja-JP" altLang="en-US" dirty="0">
                <a:solidFill>
                  <a:srgbClr val="002060"/>
                </a:solidFill>
              </a:rPr>
              <a:t>カストマーエンパワーメント</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カストマイズ</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即時的な満足感</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摩擦軽減</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自動化</a:t>
            </a:r>
            <a:endParaRPr kumimoji="1" lang="ja-JP" altLang="en-US" dirty="0">
              <a:solidFill>
                <a:srgbClr val="002060"/>
              </a:solidFill>
            </a:endParaRPr>
          </a:p>
        </p:txBody>
      </p:sp>
      <p:sp>
        <p:nvSpPr>
          <p:cNvPr id="8" name="テキスト ボックス 7">
            <a:extLst>
              <a:ext uri="{FF2B5EF4-FFF2-40B4-BE49-F238E27FC236}">
                <a16:creationId xmlns:a16="http://schemas.microsoft.com/office/drawing/2014/main" id="{B18F1944-2F60-40CF-A9EB-41069788A032}"/>
              </a:ext>
            </a:extLst>
          </p:cNvPr>
          <p:cNvSpPr txBox="1"/>
          <p:nvPr/>
        </p:nvSpPr>
        <p:spPr>
          <a:xfrm>
            <a:off x="722627" y="4666419"/>
            <a:ext cx="4176919" cy="1754326"/>
          </a:xfrm>
          <a:prstGeom prst="rect">
            <a:avLst/>
          </a:prstGeom>
          <a:noFill/>
        </p:spPr>
        <p:txBody>
          <a:bodyPr wrap="square" rtlCol="0">
            <a:spAutoFit/>
          </a:bodyPr>
          <a:lstStyle/>
          <a:p>
            <a:r>
              <a:rPr kumimoji="1" lang="ja-JP" altLang="en-US" b="1" dirty="0">
                <a:solidFill>
                  <a:srgbClr val="002060"/>
                </a:solidFill>
              </a:rPr>
              <a:t>プラットフォーム・バリュー</a:t>
            </a:r>
            <a:endParaRPr kumimoji="1" lang="en-US" altLang="ja-JP" b="1" dirty="0">
              <a:solidFill>
                <a:srgbClr val="002060"/>
              </a:solidFill>
            </a:endParaRPr>
          </a:p>
          <a:p>
            <a:r>
              <a:rPr lang="en-US" altLang="ja-JP" dirty="0">
                <a:solidFill>
                  <a:srgbClr val="002060"/>
                </a:solidFill>
              </a:rPr>
              <a:t>	</a:t>
            </a:r>
            <a:r>
              <a:rPr lang="ja-JP" altLang="en-US" dirty="0">
                <a:solidFill>
                  <a:srgbClr val="002060"/>
                </a:solidFill>
              </a:rPr>
              <a:t>エコシステム</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クラウドソーシング</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コミュニティ</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デジタルマーケットプレイス</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データオーケストレーター</a:t>
            </a:r>
            <a:endParaRPr kumimoji="1" lang="ja-JP" altLang="en-US" dirty="0">
              <a:solidFill>
                <a:srgbClr val="002060"/>
              </a:solidFill>
            </a:endParaRPr>
          </a:p>
        </p:txBody>
      </p:sp>
      <p:pic>
        <p:nvPicPr>
          <p:cNvPr id="9" name="図 8">
            <a:extLst>
              <a:ext uri="{FF2B5EF4-FFF2-40B4-BE49-F238E27FC236}">
                <a16:creationId xmlns:a16="http://schemas.microsoft.com/office/drawing/2014/main" id="{E1A61DB4-6517-414B-84B1-142F0996C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6735" y="4798061"/>
            <a:ext cx="843449" cy="843449"/>
          </a:xfrm>
          <a:prstGeom prst="rect">
            <a:avLst/>
          </a:prstGeom>
        </p:spPr>
      </p:pic>
      <p:pic>
        <p:nvPicPr>
          <p:cNvPr id="10" name="図 9">
            <a:extLst>
              <a:ext uri="{FF2B5EF4-FFF2-40B4-BE49-F238E27FC236}">
                <a16:creationId xmlns:a16="http://schemas.microsoft.com/office/drawing/2014/main" id="{62E92AD9-FEC1-4741-A6FD-ECC94F180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6402" y="3982395"/>
            <a:ext cx="1661918" cy="623219"/>
          </a:xfrm>
          <a:prstGeom prst="rect">
            <a:avLst/>
          </a:prstGeom>
        </p:spPr>
      </p:pic>
      <p:pic>
        <p:nvPicPr>
          <p:cNvPr id="11" name="図 10">
            <a:extLst>
              <a:ext uri="{FF2B5EF4-FFF2-40B4-BE49-F238E27FC236}">
                <a16:creationId xmlns:a16="http://schemas.microsoft.com/office/drawing/2014/main" id="{CF7CA8DC-4F01-4908-BA4C-BF4BB04EC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060" y="5072725"/>
            <a:ext cx="1439505" cy="489432"/>
          </a:xfrm>
          <a:prstGeom prst="rect">
            <a:avLst/>
          </a:prstGeom>
        </p:spPr>
      </p:pic>
      <p:pic>
        <p:nvPicPr>
          <p:cNvPr id="12" name="図 11">
            <a:extLst>
              <a:ext uri="{FF2B5EF4-FFF2-40B4-BE49-F238E27FC236}">
                <a16:creationId xmlns:a16="http://schemas.microsoft.com/office/drawing/2014/main" id="{9EBBA7A4-A8E2-48E8-83D6-A70A04B5C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4875" y="5133535"/>
            <a:ext cx="1362265" cy="367812"/>
          </a:xfrm>
          <a:prstGeom prst="rect">
            <a:avLst/>
          </a:prstGeom>
        </p:spPr>
      </p:pic>
      <p:pic>
        <p:nvPicPr>
          <p:cNvPr id="13" name="図 12">
            <a:extLst>
              <a:ext uri="{FF2B5EF4-FFF2-40B4-BE49-F238E27FC236}">
                <a16:creationId xmlns:a16="http://schemas.microsoft.com/office/drawing/2014/main" id="{70B267C7-634F-4CB2-AC95-968446D32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1811" y="5735803"/>
            <a:ext cx="1768397" cy="684942"/>
          </a:xfrm>
          <a:prstGeom prst="rect">
            <a:avLst/>
          </a:prstGeom>
        </p:spPr>
      </p:pic>
      <p:pic>
        <p:nvPicPr>
          <p:cNvPr id="14" name="図 13">
            <a:extLst>
              <a:ext uri="{FF2B5EF4-FFF2-40B4-BE49-F238E27FC236}">
                <a16:creationId xmlns:a16="http://schemas.microsoft.com/office/drawing/2014/main" id="{A10C18DE-8597-4394-B894-6A5776B90A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7583" y="5857732"/>
            <a:ext cx="1905000" cy="514350"/>
          </a:xfrm>
          <a:prstGeom prst="rect">
            <a:avLst/>
          </a:prstGeom>
        </p:spPr>
      </p:pic>
      <p:sp>
        <p:nvSpPr>
          <p:cNvPr id="16" name="タイトル 1">
            <a:extLst>
              <a:ext uri="{FF2B5EF4-FFF2-40B4-BE49-F238E27FC236}">
                <a16:creationId xmlns:a16="http://schemas.microsoft.com/office/drawing/2014/main" id="{D811ED1D-B7E4-4992-95D2-BDE400066840}"/>
              </a:ext>
            </a:extLst>
          </p:cNvPr>
          <p:cNvSpPr txBox="1">
            <a:spLocks/>
          </p:cNvSpPr>
          <p:nvPr/>
        </p:nvSpPr>
        <p:spPr>
          <a:xfrm>
            <a:off x="7155246" y="3214900"/>
            <a:ext cx="4656193" cy="7086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t>3</a:t>
            </a:r>
            <a:r>
              <a:rPr lang="ja-JP" altLang="en-US" sz="1800" dirty="0" err="1"/>
              <a:t>つの</a:t>
            </a:r>
            <a:r>
              <a:rPr lang="ja-JP" altLang="en-US" sz="1800" dirty="0"/>
              <a:t>価値を組み合わせたビジネスモデル（組み合わせ型）</a:t>
            </a:r>
          </a:p>
        </p:txBody>
      </p:sp>
      <p:pic>
        <p:nvPicPr>
          <p:cNvPr id="2" name="図 1">
            <a:extLst>
              <a:ext uri="{FF2B5EF4-FFF2-40B4-BE49-F238E27FC236}">
                <a16:creationId xmlns:a16="http://schemas.microsoft.com/office/drawing/2014/main" id="{7B637AF1-0AEE-48D9-9FEB-3A140DAEF210}"/>
              </a:ext>
            </a:extLst>
          </p:cNvPr>
          <p:cNvPicPr>
            <a:picLocks noChangeAspect="1"/>
          </p:cNvPicPr>
          <p:nvPr/>
        </p:nvPicPr>
        <p:blipFill>
          <a:blip r:embed="rId8"/>
          <a:stretch>
            <a:fillRect/>
          </a:stretch>
        </p:blipFill>
        <p:spPr>
          <a:xfrm>
            <a:off x="10761106" y="135097"/>
            <a:ext cx="1185387" cy="1739729"/>
          </a:xfrm>
          <a:prstGeom prst="rect">
            <a:avLst/>
          </a:prstGeom>
        </p:spPr>
      </p:pic>
      <p:grpSp>
        <p:nvGrpSpPr>
          <p:cNvPr id="19" name="グループ化 18">
            <a:extLst>
              <a:ext uri="{FF2B5EF4-FFF2-40B4-BE49-F238E27FC236}">
                <a16:creationId xmlns:a16="http://schemas.microsoft.com/office/drawing/2014/main" id="{16820E31-BA30-4919-B264-68244018A980}"/>
              </a:ext>
            </a:extLst>
          </p:cNvPr>
          <p:cNvGrpSpPr/>
          <p:nvPr/>
        </p:nvGrpSpPr>
        <p:grpSpPr>
          <a:xfrm>
            <a:off x="6013573" y="1861263"/>
            <a:ext cx="4019266" cy="923330"/>
            <a:chOff x="6013573" y="1861263"/>
            <a:chExt cx="4019266" cy="923330"/>
          </a:xfrm>
        </p:grpSpPr>
        <p:pic>
          <p:nvPicPr>
            <p:cNvPr id="17" name="グラフィックス 16" descr="追加">
              <a:extLst>
                <a:ext uri="{FF2B5EF4-FFF2-40B4-BE49-F238E27FC236}">
                  <a16:creationId xmlns:a16="http://schemas.microsoft.com/office/drawing/2014/main" id="{DBBFF4D5-42FF-4215-9F99-5008DE4B3E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13573" y="1861263"/>
              <a:ext cx="914400" cy="914400"/>
            </a:xfrm>
            <a:prstGeom prst="rect">
              <a:avLst/>
            </a:prstGeom>
          </p:spPr>
        </p:pic>
        <p:sp>
          <p:nvSpPr>
            <p:cNvPr id="3" name="テキスト ボックス 2">
              <a:extLst>
                <a:ext uri="{FF2B5EF4-FFF2-40B4-BE49-F238E27FC236}">
                  <a16:creationId xmlns:a16="http://schemas.microsoft.com/office/drawing/2014/main" id="{FBBD2011-0A65-4E47-8BE9-616F7206A75E}"/>
                </a:ext>
              </a:extLst>
            </p:cNvPr>
            <p:cNvSpPr txBox="1"/>
            <p:nvPr/>
          </p:nvSpPr>
          <p:spPr>
            <a:xfrm>
              <a:off x="6532188" y="1861263"/>
              <a:ext cx="3500651" cy="923330"/>
            </a:xfrm>
            <a:prstGeom prst="rect">
              <a:avLst/>
            </a:prstGeom>
            <a:noFill/>
          </p:spPr>
          <p:txBody>
            <a:bodyPr wrap="square" rtlCol="0">
              <a:spAutoFit/>
            </a:bodyPr>
            <a:lstStyle/>
            <a:p>
              <a:pPr algn="ctr"/>
              <a:r>
                <a:rPr kumimoji="1" lang="en-US" altLang="ja-JP" sz="5400" b="1" dirty="0">
                  <a:solidFill>
                    <a:srgbClr val="002060"/>
                  </a:solidFill>
                  <a:latin typeface="Lucida Handwriting" panose="03010101010101010101" pitchFamily="66" charset="0"/>
                  <a:ea typeface="STXingkai" panose="020B0503020204020204" pitchFamily="2" charset="-122"/>
                </a:rPr>
                <a:t>SPEED</a:t>
              </a:r>
              <a:endParaRPr kumimoji="1" lang="ja-JP" altLang="en-US" sz="5400" b="1" dirty="0">
                <a:solidFill>
                  <a:srgbClr val="002060"/>
                </a:solidFill>
                <a:latin typeface="Lucida Handwriting" panose="03010101010101010101" pitchFamily="66" charset="0"/>
                <a:ea typeface="STXingkai" panose="020B0503020204020204" pitchFamily="2" charset="-122"/>
              </a:endParaRPr>
            </a:p>
          </p:txBody>
        </p:sp>
      </p:grpSp>
      <p:grpSp>
        <p:nvGrpSpPr>
          <p:cNvPr id="18" name="グループ化 17">
            <a:extLst>
              <a:ext uri="{FF2B5EF4-FFF2-40B4-BE49-F238E27FC236}">
                <a16:creationId xmlns:a16="http://schemas.microsoft.com/office/drawing/2014/main" id="{62C2552C-D23E-4039-81C7-29FD92E317AC}"/>
              </a:ext>
            </a:extLst>
          </p:cNvPr>
          <p:cNvGrpSpPr/>
          <p:nvPr/>
        </p:nvGrpSpPr>
        <p:grpSpPr>
          <a:xfrm>
            <a:off x="6638081" y="3776111"/>
            <a:ext cx="1905000" cy="1169406"/>
            <a:chOff x="6521510" y="3729673"/>
            <a:chExt cx="1905000" cy="1169406"/>
          </a:xfrm>
        </p:grpSpPr>
        <p:pic>
          <p:nvPicPr>
            <p:cNvPr id="15" name="図 14">
              <a:extLst>
                <a:ext uri="{FF2B5EF4-FFF2-40B4-BE49-F238E27FC236}">
                  <a16:creationId xmlns:a16="http://schemas.microsoft.com/office/drawing/2014/main" id="{4749DC17-6E0A-453B-B02B-E45452406C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21510" y="3729673"/>
              <a:ext cx="1905000" cy="1169406"/>
            </a:xfrm>
            <a:prstGeom prst="rect">
              <a:avLst/>
            </a:prstGeom>
          </p:spPr>
        </p:pic>
        <p:sp>
          <p:nvSpPr>
            <p:cNvPr id="5" name="正方形/長方形 4">
              <a:extLst>
                <a:ext uri="{FF2B5EF4-FFF2-40B4-BE49-F238E27FC236}">
                  <a16:creationId xmlns:a16="http://schemas.microsoft.com/office/drawing/2014/main" id="{89334902-F600-4606-9AF6-C66FED3D6FD7}"/>
                </a:ext>
              </a:extLst>
            </p:cNvPr>
            <p:cNvSpPr/>
            <p:nvPr/>
          </p:nvSpPr>
          <p:spPr>
            <a:xfrm>
              <a:off x="7745104" y="4101152"/>
              <a:ext cx="681406" cy="395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6803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F889C-0C54-4703-972D-C229B62CFBA7}"/>
              </a:ext>
            </a:extLst>
          </p:cNvPr>
          <p:cNvSpPr>
            <a:spLocks noGrp="1"/>
          </p:cNvSpPr>
          <p:nvPr>
            <p:ph type="title"/>
          </p:nvPr>
        </p:nvSpPr>
        <p:spPr>
          <a:xfrm>
            <a:off x="838201" y="365125"/>
            <a:ext cx="4607740" cy="549275"/>
          </a:xfrm>
        </p:spPr>
        <p:txBody>
          <a:bodyPr>
            <a:normAutofit/>
          </a:bodyPr>
          <a:lstStyle/>
          <a:p>
            <a:r>
              <a:rPr kumimoji="1" lang="en-US" altLang="ja-JP" sz="3200" dirty="0"/>
              <a:t>GAFA</a:t>
            </a:r>
            <a:r>
              <a:rPr kumimoji="1" lang="ja-JP" altLang="en-US" sz="3200" dirty="0"/>
              <a:t>の強さ</a:t>
            </a:r>
          </a:p>
        </p:txBody>
      </p:sp>
      <p:sp>
        <p:nvSpPr>
          <p:cNvPr id="3" name="正方形/長方形 2">
            <a:extLst>
              <a:ext uri="{FF2B5EF4-FFF2-40B4-BE49-F238E27FC236}">
                <a16:creationId xmlns:a16="http://schemas.microsoft.com/office/drawing/2014/main" id="{622A388C-A3B7-407A-973D-471B76FD9F5E}"/>
              </a:ext>
            </a:extLst>
          </p:cNvPr>
          <p:cNvSpPr/>
          <p:nvPr/>
        </p:nvSpPr>
        <p:spPr>
          <a:xfrm>
            <a:off x="1375953" y="1292099"/>
            <a:ext cx="7566495" cy="523220"/>
          </a:xfrm>
          <a:prstGeom prst="rect">
            <a:avLst/>
          </a:prstGeom>
        </p:spPr>
        <p:txBody>
          <a:bodyPr wrap="none">
            <a:spAutoFit/>
          </a:bodyPr>
          <a:lstStyle/>
          <a:p>
            <a:r>
              <a:rPr lang="ja-JP" altLang="en-US" sz="2800" dirty="0"/>
              <a:t>スピードが大きな競争優位性となる</a:t>
            </a:r>
            <a:r>
              <a:rPr lang="en-US" altLang="ja-JP" sz="2800" dirty="0"/>
              <a:t>3</a:t>
            </a:r>
            <a:r>
              <a:rPr lang="ja-JP" altLang="en-US" sz="2800" dirty="0" err="1"/>
              <a:t>つの</a:t>
            </a:r>
            <a:r>
              <a:rPr lang="ja-JP" altLang="en-US" sz="2800" dirty="0"/>
              <a:t>理由</a:t>
            </a:r>
          </a:p>
        </p:txBody>
      </p:sp>
      <p:sp>
        <p:nvSpPr>
          <p:cNvPr id="4" name="正方形/長方形 3">
            <a:extLst>
              <a:ext uri="{FF2B5EF4-FFF2-40B4-BE49-F238E27FC236}">
                <a16:creationId xmlns:a16="http://schemas.microsoft.com/office/drawing/2014/main" id="{C33FE973-1970-444D-B1BE-0C9560B1ACE7}"/>
              </a:ext>
            </a:extLst>
          </p:cNvPr>
          <p:cNvSpPr/>
          <p:nvPr/>
        </p:nvSpPr>
        <p:spPr>
          <a:xfrm>
            <a:off x="838201" y="1988676"/>
            <a:ext cx="10408846" cy="1015663"/>
          </a:xfrm>
          <a:prstGeom prst="rect">
            <a:avLst/>
          </a:prstGeom>
        </p:spPr>
        <p:txBody>
          <a:bodyPr wrap="square">
            <a:spAutoFit/>
          </a:bodyPr>
          <a:lstStyle/>
          <a:p>
            <a:r>
              <a:rPr lang="en-US" altLang="ja-JP" sz="2400" b="1" dirty="0"/>
              <a:t>1. </a:t>
            </a:r>
            <a:r>
              <a:rPr lang="ja-JP" altLang="en-US" sz="2400" b="1" dirty="0"/>
              <a:t>チャンスは長居してくれない</a:t>
            </a:r>
          </a:p>
          <a:p>
            <a:endParaRPr lang="en-US" altLang="ja-JP" dirty="0"/>
          </a:p>
          <a:p>
            <a:r>
              <a:rPr lang="ja-JP" altLang="en-US" dirty="0"/>
              <a:t>時代が激しく変化する現代において、ビジネスチャンスを掴みたければ、タイミングが重要になる。</a:t>
            </a:r>
          </a:p>
        </p:txBody>
      </p:sp>
      <p:sp>
        <p:nvSpPr>
          <p:cNvPr id="5" name="正方形/長方形 4">
            <a:extLst>
              <a:ext uri="{FF2B5EF4-FFF2-40B4-BE49-F238E27FC236}">
                <a16:creationId xmlns:a16="http://schemas.microsoft.com/office/drawing/2014/main" id="{98E3C8D0-9F98-41C0-96E0-515AF3611282}"/>
              </a:ext>
            </a:extLst>
          </p:cNvPr>
          <p:cNvSpPr/>
          <p:nvPr/>
        </p:nvSpPr>
        <p:spPr>
          <a:xfrm>
            <a:off x="838201" y="3178947"/>
            <a:ext cx="10802416" cy="1569660"/>
          </a:xfrm>
          <a:prstGeom prst="rect">
            <a:avLst/>
          </a:prstGeom>
        </p:spPr>
        <p:txBody>
          <a:bodyPr wrap="square">
            <a:spAutoFit/>
          </a:bodyPr>
          <a:lstStyle/>
          <a:p>
            <a:r>
              <a:rPr lang="en-US" altLang="ja-JP" sz="2400" b="1" dirty="0"/>
              <a:t>2. </a:t>
            </a:r>
            <a:r>
              <a:rPr lang="ja-JP" altLang="en-US" sz="2400" b="1" dirty="0"/>
              <a:t>顧客ニーズの高速化</a:t>
            </a:r>
          </a:p>
          <a:p>
            <a:endParaRPr lang="ja-JP" altLang="en-US" dirty="0"/>
          </a:p>
          <a:p>
            <a:r>
              <a:rPr lang="ja-JP" altLang="en-US" dirty="0"/>
              <a:t>スピードが求められるのはビジネス機会のタイミングだけではない。顧客やニーズへの対応スピードも、その企業の価値を左右する大きなファクターとなってくる。ユーザーニーズに合わせ、プロダクトをどれだけの頻度でアップデートできるか、顧客の問い合わせにリアルタイムに対応できるかも顧客満足度を大きく左右する</a:t>
            </a:r>
          </a:p>
        </p:txBody>
      </p:sp>
      <p:sp>
        <p:nvSpPr>
          <p:cNvPr id="6" name="正方形/長方形 5">
            <a:extLst>
              <a:ext uri="{FF2B5EF4-FFF2-40B4-BE49-F238E27FC236}">
                <a16:creationId xmlns:a16="http://schemas.microsoft.com/office/drawing/2014/main" id="{3C3B4918-A0A8-46E8-98E1-B81735A4AAB1}"/>
              </a:ext>
            </a:extLst>
          </p:cNvPr>
          <p:cNvSpPr/>
          <p:nvPr/>
        </p:nvSpPr>
        <p:spPr>
          <a:xfrm>
            <a:off x="838201" y="4923215"/>
            <a:ext cx="10802415" cy="1569660"/>
          </a:xfrm>
          <a:prstGeom prst="rect">
            <a:avLst/>
          </a:prstGeom>
        </p:spPr>
        <p:txBody>
          <a:bodyPr wrap="square">
            <a:spAutoFit/>
          </a:bodyPr>
          <a:lstStyle/>
          <a:p>
            <a:r>
              <a:rPr lang="en-US" altLang="ja-JP" sz="2400" b="1" dirty="0"/>
              <a:t>3. </a:t>
            </a:r>
            <a:r>
              <a:rPr lang="ja-JP" altLang="en-US" sz="2400" b="1" dirty="0"/>
              <a:t>競合に対する防御策</a:t>
            </a:r>
          </a:p>
          <a:p>
            <a:endParaRPr lang="ja-JP" altLang="en-US" dirty="0"/>
          </a:p>
          <a:p>
            <a:r>
              <a:rPr lang="ja-JP" altLang="en-US" dirty="0"/>
              <a:t>決断と行動のスピードが速ければ、競合の動きにもうまく対応する事ができる。逆にその対応が遅れると致命的な結果にもなり得る。例えば、</a:t>
            </a:r>
            <a:r>
              <a:rPr lang="en-US" altLang="ja-JP" dirty="0"/>
              <a:t>Netflix</a:t>
            </a:r>
            <a:r>
              <a:rPr lang="ja-JP" altLang="en-US" dirty="0"/>
              <a:t>に駆逐されたビデオレンタルの</a:t>
            </a:r>
            <a:r>
              <a:rPr lang="en-US" altLang="ja-JP" dirty="0"/>
              <a:t>Blockbuster</a:t>
            </a:r>
            <a:r>
              <a:rPr lang="ja-JP" altLang="en-US" dirty="0"/>
              <a:t>や、</a:t>
            </a:r>
            <a:r>
              <a:rPr lang="en-US" altLang="ja-JP" dirty="0"/>
              <a:t>Amazon</a:t>
            </a:r>
            <a:r>
              <a:rPr lang="ja-JP" altLang="en-US" dirty="0"/>
              <a:t>対応が遅れた</a:t>
            </a:r>
            <a:r>
              <a:rPr lang="en-US" altLang="ja-JP" dirty="0"/>
              <a:t>Borders</a:t>
            </a:r>
            <a:r>
              <a:rPr lang="ja-JP" altLang="en-US" dirty="0"/>
              <a:t>など、動きが遅すぎて、新規参入のライバルに対し完全に後手にまわってしまって滅んだ企業も多い。</a:t>
            </a:r>
          </a:p>
        </p:txBody>
      </p:sp>
      <p:pic>
        <p:nvPicPr>
          <p:cNvPr id="7" name="図 6">
            <a:extLst>
              <a:ext uri="{FF2B5EF4-FFF2-40B4-BE49-F238E27FC236}">
                <a16:creationId xmlns:a16="http://schemas.microsoft.com/office/drawing/2014/main" id="{F2DBC2C3-F438-410D-AB33-5953549D28D9}"/>
              </a:ext>
            </a:extLst>
          </p:cNvPr>
          <p:cNvPicPr>
            <a:picLocks noChangeAspect="1"/>
          </p:cNvPicPr>
          <p:nvPr/>
        </p:nvPicPr>
        <p:blipFill>
          <a:blip r:embed="rId3"/>
          <a:stretch>
            <a:fillRect/>
          </a:stretch>
        </p:blipFill>
        <p:spPr>
          <a:xfrm>
            <a:off x="5071784" y="391333"/>
            <a:ext cx="1438781" cy="487722"/>
          </a:xfrm>
          <a:prstGeom prst="rect">
            <a:avLst/>
          </a:prstGeom>
        </p:spPr>
      </p:pic>
      <p:pic>
        <p:nvPicPr>
          <p:cNvPr id="8" name="図 7">
            <a:extLst>
              <a:ext uri="{FF2B5EF4-FFF2-40B4-BE49-F238E27FC236}">
                <a16:creationId xmlns:a16="http://schemas.microsoft.com/office/drawing/2014/main" id="{31C625D1-04D8-40D9-8AC2-EADB5C6CDAC8}"/>
              </a:ext>
            </a:extLst>
          </p:cNvPr>
          <p:cNvPicPr>
            <a:picLocks noChangeAspect="1"/>
          </p:cNvPicPr>
          <p:nvPr/>
        </p:nvPicPr>
        <p:blipFill>
          <a:blip r:embed="rId4"/>
          <a:stretch>
            <a:fillRect/>
          </a:stretch>
        </p:blipFill>
        <p:spPr>
          <a:xfrm>
            <a:off x="6746061" y="198415"/>
            <a:ext cx="847417" cy="841321"/>
          </a:xfrm>
          <a:prstGeom prst="rect">
            <a:avLst/>
          </a:prstGeom>
        </p:spPr>
      </p:pic>
      <p:pic>
        <p:nvPicPr>
          <p:cNvPr id="9" name="図 8">
            <a:extLst>
              <a:ext uri="{FF2B5EF4-FFF2-40B4-BE49-F238E27FC236}">
                <a16:creationId xmlns:a16="http://schemas.microsoft.com/office/drawing/2014/main" id="{76B69CF6-1E96-41E1-9A3B-2ACF2D12214C}"/>
              </a:ext>
            </a:extLst>
          </p:cNvPr>
          <p:cNvPicPr>
            <a:picLocks noChangeAspect="1"/>
          </p:cNvPicPr>
          <p:nvPr/>
        </p:nvPicPr>
        <p:blipFill>
          <a:blip r:embed="rId5"/>
          <a:stretch>
            <a:fillRect/>
          </a:stretch>
        </p:blipFill>
        <p:spPr>
          <a:xfrm>
            <a:off x="8064470" y="325791"/>
            <a:ext cx="1658256" cy="627942"/>
          </a:xfrm>
          <a:prstGeom prst="rect">
            <a:avLst/>
          </a:prstGeom>
        </p:spPr>
      </p:pic>
      <p:pic>
        <p:nvPicPr>
          <p:cNvPr id="10" name="図 9">
            <a:extLst>
              <a:ext uri="{FF2B5EF4-FFF2-40B4-BE49-F238E27FC236}">
                <a16:creationId xmlns:a16="http://schemas.microsoft.com/office/drawing/2014/main" id="{AA131747-47E0-4C49-AAAA-9C6224A43A45}"/>
              </a:ext>
            </a:extLst>
          </p:cNvPr>
          <p:cNvPicPr>
            <a:picLocks noChangeAspect="1"/>
          </p:cNvPicPr>
          <p:nvPr/>
        </p:nvPicPr>
        <p:blipFill>
          <a:blip r:embed="rId6"/>
          <a:stretch>
            <a:fillRect/>
          </a:stretch>
        </p:blipFill>
        <p:spPr>
          <a:xfrm>
            <a:off x="10030041" y="106699"/>
            <a:ext cx="1908213" cy="1170533"/>
          </a:xfrm>
          <a:prstGeom prst="rect">
            <a:avLst/>
          </a:prstGeom>
        </p:spPr>
      </p:pic>
    </p:spTree>
    <p:extLst>
      <p:ext uri="{BB962C8B-B14F-4D97-AF65-F5344CB8AC3E}">
        <p14:creationId xmlns:p14="http://schemas.microsoft.com/office/powerpoint/2010/main" val="44527686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F8FD"/>
        </a:solidFill>
        <a:ln>
          <a:solidFill>
            <a:schemeClr val="tx1"/>
          </a:solidFill>
        </a:ln>
      </a:spPr>
      <a:bodyPr rtlCol="0" anchor="ctr"/>
      <a:lstStyle>
        <a:defPPr algn="ctr">
          <a:defRPr kumimoji="1"/>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4851</Words>
  <Application>Microsoft Office PowerPoint</Application>
  <PresentationFormat>ワイド画面</PresentationFormat>
  <Paragraphs>949</Paragraphs>
  <Slides>58</Slides>
  <Notes>9</Notes>
  <HiddenSlides>0</HiddenSlides>
  <MMClips>0</MMClips>
  <ScaleCrop>false</ScaleCrop>
  <HeadingPairs>
    <vt:vector size="8" baseType="variant">
      <vt:variant>
        <vt:lpstr>使用されているフォント</vt:lpstr>
      </vt:variant>
      <vt:variant>
        <vt:i4>17</vt:i4>
      </vt:variant>
      <vt:variant>
        <vt:lpstr>テーマ</vt:lpstr>
      </vt:variant>
      <vt:variant>
        <vt:i4>3</vt:i4>
      </vt:variant>
      <vt:variant>
        <vt:lpstr>埋め込まれた OLE サーバー</vt:lpstr>
      </vt:variant>
      <vt:variant>
        <vt:i4>1</vt:i4>
      </vt:variant>
      <vt:variant>
        <vt:lpstr>スライド タイトル</vt:lpstr>
      </vt:variant>
      <vt:variant>
        <vt:i4>58</vt:i4>
      </vt:variant>
    </vt:vector>
  </HeadingPairs>
  <TitlesOfParts>
    <vt:vector size="79" baseType="lpstr">
      <vt:lpstr>Arial Unicode MS</vt:lpstr>
      <vt:lpstr>ＭＳ Ｐゴシック</vt:lpstr>
      <vt:lpstr>ＭＳ Ｐゴシック</vt:lpstr>
      <vt:lpstr>新細明體</vt:lpstr>
      <vt:lpstr>STXingkai</vt:lpstr>
      <vt:lpstr>Titillium Web SemiBold</vt:lpstr>
      <vt:lpstr>Verdana-Bold</vt:lpstr>
      <vt:lpstr>游ゴシック</vt:lpstr>
      <vt:lpstr>游ゴシック Light</vt:lpstr>
      <vt:lpstr>Arial</vt:lpstr>
      <vt:lpstr>Calibri</vt:lpstr>
      <vt:lpstr>Eras Bold ITC</vt:lpstr>
      <vt:lpstr>Lucida Handwriting</vt:lpstr>
      <vt:lpstr>Times New Roman</vt:lpstr>
      <vt:lpstr>Verdana</vt:lpstr>
      <vt:lpstr>Wingdings</vt:lpstr>
      <vt:lpstr>Wingdings 3</vt:lpstr>
      <vt:lpstr>Office テーマ</vt:lpstr>
      <vt:lpstr>1_標準デザイン</vt:lpstr>
      <vt:lpstr>Office ​​テーマ</vt:lpstr>
      <vt:lpstr>Acrobat Document</vt:lpstr>
      <vt:lpstr>Agile, DevOps,  then Digital Transformation</vt:lpstr>
      <vt:lpstr>デジタル・トランスフォーメーションとは？</vt:lpstr>
      <vt:lpstr>変わることは難しい、もし変わらなければ。。。</vt:lpstr>
      <vt:lpstr>デジタルトランスフォーメーションされたビジネスの一例</vt:lpstr>
      <vt:lpstr>PowerPoint プレゼンテーション</vt:lpstr>
      <vt:lpstr>PowerPoint プレゼンテーション</vt:lpstr>
      <vt:lpstr>PowerPoint プレゼンテーション</vt:lpstr>
      <vt:lpstr>デジタルが可能にしたビジネスモデル (デジタル・ディスラプターのビジネスモデル)</vt:lpstr>
      <vt:lpstr>GAFAの強さ</vt:lpstr>
      <vt:lpstr>実例: GAFAのスピードに対しての意識の高さ</vt:lpstr>
      <vt:lpstr>PowerPoint プレゼンテーション</vt:lpstr>
      <vt:lpstr>PowerPoint プレゼンテーション</vt:lpstr>
      <vt:lpstr>デジタルビジネス・アジリティー</vt:lpstr>
      <vt:lpstr>2003年度のある事実 </vt:lpstr>
      <vt:lpstr>ビジネススピードを高めた事例（DevOps2.1の事例）</vt:lpstr>
      <vt:lpstr>ビジネススピードを高める三大要素</vt:lpstr>
      <vt:lpstr>バトンタッチの妙（大野耐一）</vt:lpstr>
      <vt:lpstr>PowerPoint プレゼンテーション</vt:lpstr>
      <vt:lpstr>PowerPoint プレゼンテーション</vt:lpstr>
      <vt:lpstr>ITサービスの特徴（真実の瞬間：MOT）</vt:lpstr>
      <vt:lpstr>ITサービスを提供するうえでの課題</vt:lpstr>
      <vt:lpstr>VeriSM™出現の背景</vt:lpstr>
      <vt:lpstr>PowerPoint プレゼンテーション</vt:lpstr>
      <vt:lpstr>VeriSM™の構成要素　－１</vt:lpstr>
      <vt:lpstr>VeriSM™の構成要素　－２</vt:lpstr>
      <vt:lpstr>マネジメント・メッシュ（例）</vt:lpstr>
      <vt:lpstr>VeriSM™の構成要素　－３</vt:lpstr>
      <vt:lpstr>VeriSM™の構成要素　－４</vt:lpstr>
      <vt:lpstr>VeriSM™導入に当たっての注意事項</vt:lpstr>
      <vt:lpstr>位置付け</vt:lpstr>
      <vt:lpstr>Digital時代にあるべきIT組織体制（案）</vt:lpstr>
      <vt:lpstr>PowerPoint プレゼンテーション</vt:lpstr>
      <vt:lpstr>デジタル時代の新しい管理手法（VeriSM）</vt:lpstr>
      <vt:lpstr>大部屋</vt:lpstr>
      <vt:lpstr>PowerPoint プレゼンテーション</vt:lpstr>
      <vt:lpstr>PowerPoint プレゼンテーション</vt:lpstr>
      <vt:lpstr>PowerPoint プレゼンテーション</vt:lpstr>
      <vt:lpstr>業務プロセスで設計＆開発</vt:lpstr>
      <vt:lpstr>PowerPoint プレゼンテーション</vt:lpstr>
      <vt:lpstr>CALMS モデル</vt:lpstr>
      <vt:lpstr>PowerPoint プレゼンテーション</vt:lpstr>
      <vt:lpstr>PowerPoint プレゼンテーション</vt:lpstr>
      <vt:lpstr>PowerPoint プレゼンテーション</vt:lpstr>
      <vt:lpstr>TOYOTA-way（TPS）から移入された思想、手法</vt:lpstr>
      <vt:lpstr>PowerPoint プレゼンテーション</vt:lpstr>
      <vt:lpstr>PowerPoint プレゼンテーション</vt:lpstr>
      <vt:lpstr>PowerPoint プレゼンテーション</vt:lpstr>
      <vt:lpstr>TOYOTA way 14の原則</vt:lpstr>
      <vt:lpstr>TOYOTA way 14の原則</vt:lpstr>
      <vt:lpstr>世界でリーンに取り組んでいる企業</vt:lpstr>
      <vt:lpstr>PowerPoint プレゼンテーション</vt:lpstr>
      <vt:lpstr>組織の変革（組織の四段階）</vt:lpstr>
      <vt:lpstr>役割と責務</vt:lpstr>
      <vt:lpstr>PowerPoint プレゼンテーション</vt:lpstr>
      <vt:lpstr>PowerPoint プレゼンテーション</vt:lpstr>
      <vt:lpstr>EXINのサイトから入手できます。</vt:lpstr>
      <vt:lpstr>日経コンピュータ連載コラム　(1)</vt:lpstr>
      <vt:lpstr>日経コンピュータ連載コラム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Agile, DevOps,  then Digital Transformation</dc:title>
  <dc:creator>Toda Luke</dc:creator>
  <cp:lastModifiedBy>Luke Toda</cp:lastModifiedBy>
  <cp:revision>10</cp:revision>
  <dcterms:created xsi:type="dcterms:W3CDTF">2018-11-23T06:29:37Z</dcterms:created>
  <dcterms:modified xsi:type="dcterms:W3CDTF">2018-11-28T03:27:40Z</dcterms:modified>
</cp:coreProperties>
</file>