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3" r:id="rId2"/>
    <p:sldId id="672" r:id="rId3"/>
    <p:sldId id="673" r:id="rId4"/>
    <p:sldId id="669" r:id="rId5"/>
    <p:sldId id="680" r:id="rId6"/>
    <p:sldId id="681" r:id="rId7"/>
    <p:sldId id="675" r:id="rId8"/>
    <p:sldId id="668" r:id="rId9"/>
    <p:sldId id="677" r:id="rId10"/>
    <p:sldId id="670" r:id="rId11"/>
    <p:sldId id="678" r:id="rId12"/>
    <p:sldId id="679" r:id="rId13"/>
    <p:sldId id="674" r:id="rId14"/>
    <p:sldId id="676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9"/>
    <p:restoredTop sz="88111" autoAdjust="0"/>
  </p:normalViewPr>
  <p:slideViewPr>
    <p:cSldViewPr snapToGrid="0" snapToObjects="1" showGuides="1">
      <p:cViewPr varScale="1">
        <p:scale>
          <a:sx n="86" d="100"/>
          <a:sy n="86" d="100"/>
        </p:scale>
        <p:origin x="780" y="7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https://tech.nikkeibp.co.jp/atcl/nxt/column/18/00141/102800030/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50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https://news.yahoo.co.jp/byline/kusunokimasanori/20180525-0008564</a:t>
            </a:r>
          </a:p>
          <a:p>
            <a:r>
              <a:rPr kumimoji="1" lang="en-US" altLang="ja-JP" dirty="0"/>
              <a:t>https://www.asahi.com/articles/ASLDB548DLDBULFA02Y.html9/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224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https://tech.nikkeibp.co.jp/atcl/nxt/column/18/00141/113000035/</a:t>
            </a:r>
          </a:p>
          <a:p>
            <a:r>
              <a:rPr kumimoji="1" lang="en-US" altLang="ja-JP" dirty="0"/>
              <a:t>https://business.nikkeibp.co.jp/atcl/report/15/061700004/120400240/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662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http://www.itmedia.co.jp/news/articles/1810/29/news050.html</a:t>
            </a:r>
          </a:p>
          <a:p>
            <a:r>
              <a:rPr kumimoji="1" lang="en-US" altLang="ja-JP" dirty="0"/>
              <a:t>https://jp.techcrunch.com/2018/12/08/2018-12-07-ibm-selling-lotus-notes-domino-business-to-hcl-for-1-8b/</a:t>
            </a:r>
          </a:p>
          <a:p>
            <a:r>
              <a:rPr kumimoji="1" lang="en-US" altLang="ja-JP" dirty="0"/>
              <a:t>https://www.cringely.com/2018/10/29/red-hat-takes-over-ibm/</a:t>
            </a:r>
          </a:p>
          <a:p>
            <a:r>
              <a:rPr kumimoji="1" lang="en-US" altLang="ja-JP" dirty="0"/>
              <a:t>https://www.businessinsider.jp/post-179739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2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http://monoist.atmarkit.co.jp/mn/articles/1812/11/news043.html</a:t>
            </a:r>
          </a:p>
          <a:p>
            <a:r>
              <a:rPr kumimoji="1" lang="en-US" altLang="ja-JP" dirty="0"/>
              <a:t>https://prtimes.jp/main/html/rd/p/000000031.000022759.html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0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https://www.nikkei.com/article/DGXMZO38720520Y8A201C1MM8000/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17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http://qzss.go.jp/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25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https://jp.techcrunch.com/2018/11/27/2018-11-27-aws-launches-arm-based-servers-for-ec2/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99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https://pc.watch.impress.co.jp/docs/column/ubiq/1157868.html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16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https://www.nytimes.com/2018/12/10/technology/amazon-server-chip-intel.html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71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https://tech.nikkeibp.co.jp/it/atcl/idg/14/481709/120600493/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35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https://wired.jp/2018/05/10/microsoft-own-path-on-ai/</a:t>
            </a:r>
          </a:p>
          <a:p>
            <a:r>
              <a:rPr kumimoji="1" lang="en-US" altLang="ja-JP" dirty="0"/>
              <a:t>https://cloud.watch.impress.co.jp/docs/news/1134852.html</a:t>
            </a:r>
          </a:p>
          <a:p>
            <a:r>
              <a:rPr kumimoji="1" lang="en-US" altLang="ja-JP" dirty="0"/>
              <a:t>http://monoist.atmarkit.co.jp/mn/articles/1812/03/news039.html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1E1AC-AB46-4E86-BBCD-4C15F397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スパコン対応の</a:t>
            </a:r>
            <a:r>
              <a:rPr kumimoji="1" lang="en-US" altLang="ja-JP" dirty="0"/>
              <a:t>DNN</a:t>
            </a:r>
            <a:r>
              <a:rPr kumimoji="1" lang="ja-JP" altLang="en-US" dirty="0"/>
              <a:t>プラットフォーム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9E6308-5595-4967-AEB2-80EA8D80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6" y="989978"/>
            <a:ext cx="7546428" cy="54787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879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6C3CF-44C1-4B49-A88B-F2F92D5B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エヌビディアの株価が失速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029446-501A-46B1-A552-B8CAC917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31" y="1002071"/>
            <a:ext cx="6888937" cy="55230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154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9CFC8-A5B6-445E-9CD0-7C20ADEE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仮想通貨に広がる暗雲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84D7A8-F383-4AE9-ADF4-03E3CA5DC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5647"/>
            <a:ext cx="4754599" cy="54306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5B68C06-1B2D-4804-AE96-10E58E39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725" y="1259373"/>
            <a:ext cx="6162562" cy="51431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292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92E893-FDC9-4C9F-BB3E-70F73F15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8149"/>
            <a:ext cx="4520436" cy="56852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66DF391-7143-4004-BA35-BD457B5A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Amazon</a:t>
            </a:r>
            <a:r>
              <a:rPr lang="ja-JP" altLang="en-US" dirty="0"/>
              <a:t>がブロックチェーンに進出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0AAB9C-E97B-4139-9133-C335611A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651" y="1124272"/>
            <a:ext cx="6477000" cy="5324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C60E66-DC75-4D06-AD01-0D485B1F0655}"/>
              </a:ext>
            </a:extLst>
          </p:cNvPr>
          <p:cNvSpPr/>
          <p:nvPr/>
        </p:nvSpPr>
        <p:spPr>
          <a:xfrm>
            <a:off x="5141048" y="3596938"/>
            <a:ext cx="3836355" cy="118940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「ブロックチェーンは興味深いが、実用的（プラクティカル）なユースケースを見つけられていない」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6EC2F5D-2312-45A8-8484-3A395F51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429" y="1554494"/>
            <a:ext cx="5123141" cy="42544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FA5DF3-9FD9-4CAB-B277-45E832BD9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49" y="2085856"/>
            <a:ext cx="6591300" cy="3381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66DF391-7143-4004-BA35-BD457B5A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変化しなければ生き残れない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36048A-38BE-4E5B-B23B-E9F6F698A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09" y="979030"/>
            <a:ext cx="6026138" cy="56038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583A4B-0C54-4E3F-80CB-52224401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923" y="979030"/>
            <a:ext cx="4960448" cy="55950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49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860CC-8C5A-4C65-A657-42313742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の自動運転用チップ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5DB538-5C81-4F19-A8F2-0797AFCFE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3942"/>
            <a:ext cx="5744220" cy="54154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92A5DFB-0341-4223-BE19-A4C29CF1BABC}"/>
              </a:ext>
            </a:extLst>
          </p:cNvPr>
          <p:cNvSpPr/>
          <p:nvPr/>
        </p:nvSpPr>
        <p:spPr>
          <a:xfrm>
            <a:off x="5001699" y="1276948"/>
            <a:ext cx="3685101" cy="1560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省電力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bg1"/>
                </a:solidFill>
              </a:rPr>
              <a:t>レベル</a:t>
            </a:r>
            <a:r>
              <a:rPr kumimoji="1" lang="en-US" altLang="ja-JP" sz="1600" dirty="0">
                <a:solidFill>
                  <a:schemeClr val="bg1"/>
                </a:solidFill>
              </a:rPr>
              <a:t>4-5</a:t>
            </a:r>
            <a:r>
              <a:rPr kumimoji="1" lang="ja-JP" altLang="en-US" sz="1600" dirty="0">
                <a:solidFill>
                  <a:schemeClr val="bg1"/>
                </a:solidFill>
              </a:rPr>
              <a:t>の自動運転システムの消費電力を数百</a:t>
            </a:r>
            <a:r>
              <a:rPr kumimoji="1" lang="en-US" altLang="ja-JP" sz="1600" dirty="0">
                <a:solidFill>
                  <a:schemeClr val="bg1"/>
                </a:solidFill>
              </a:rPr>
              <a:t>W</a:t>
            </a:r>
            <a:r>
              <a:rPr kumimoji="1" lang="ja-JP" altLang="en-US" sz="1600" dirty="0">
                <a:solidFill>
                  <a:schemeClr val="bg1"/>
                </a:solidFill>
              </a:rPr>
              <a:t>に引き下げることが可能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bg1"/>
                </a:solidFill>
              </a:rPr>
              <a:t>（現在は数</a:t>
            </a:r>
            <a:r>
              <a:rPr kumimoji="1" lang="en-US" altLang="ja-JP" sz="1600" dirty="0">
                <a:solidFill>
                  <a:schemeClr val="bg1"/>
                </a:solidFill>
              </a:rPr>
              <a:t>KW</a:t>
            </a:r>
            <a:r>
              <a:rPr kumimoji="1" lang="ja-JP" altLang="en-US" sz="1600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8E39E8-BE68-4897-893B-76065DB2BC76}"/>
              </a:ext>
            </a:extLst>
          </p:cNvPr>
          <p:cNvSpPr/>
          <p:nvPr/>
        </p:nvSpPr>
        <p:spPr>
          <a:xfrm>
            <a:off x="5001699" y="3020621"/>
            <a:ext cx="3685101" cy="1560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Safety Ready</a:t>
            </a:r>
          </a:p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自動運転用途に欠かせない最高水準の機能安全を</a:t>
            </a:r>
            <a:r>
              <a:rPr lang="en-US" altLang="ja-JP" sz="1600" dirty="0">
                <a:solidFill>
                  <a:schemeClr val="bg1"/>
                </a:solidFill>
              </a:rPr>
              <a:t>SoC</a:t>
            </a:r>
            <a:r>
              <a:rPr lang="ja-JP" altLang="en-US" sz="1600" dirty="0">
                <a:solidFill>
                  <a:schemeClr val="bg1"/>
                </a:solidFill>
              </a:rPr>
              <a:t>やシステムに実装することが可能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0B1BA4-6B00-41A7-A847-4EFABCF0AF1C}"/>
              </a:ext>
            </a:extLst>
          </p:cNvPr>
          <p:cNvSpPr/>
          <p:nvPr/>
        </p:nvSpPr>
        <p:spPr>
          <a:xfrm>
            <a:off x="5001699" y="4764294"/>
            <a:ext cx="3685101" cy="1560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Split-Lock</a:t>
            </a:r>
          </a:p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安全要求レベルに差があるソフトウェアを</a:t>
            </a:r>
            <a:r>
              <a:rPr lang="en-US" altLang="ja-JP" sz="1600" dirty="0">
                <a:solidFill>
                  <a:schemeClr val="bg1"/>
                </a:solidFill>
              </a:rPr>
              <a:t>1</a:t>
            </a:r>
            <a:r>
              <a:rPr lang="ja-JP" altLang="en-US" sz="1600" dirty="0" err="1">
                <a:solidFill>
                  <a:schemeClr val="bg1"/>
                </a:solidFill>
              </a:rPr>
              <a:t>つの</a:t>
            </a:r>
            <a:r>
              <a:rPr lang="en-US" altLang="ja-JP" sz="1600" dirty="0">
                <a:solidFill>
                  <a:schemeClr val="bg1"/>
                </a:solidFill>
              </a:rPr>
              <a:t>SoC</a:t>
            </a:r>
            <a:r>
              <a:rPr lang="ja-JP" altLang="en-US" sz="1600" dirty="0">
                <a:solidFill>
                  <a:schemeClr val="bg1"/>
                </a:solidFill>
              </a:rPr>
              <a:t>に同時に実装可能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81C45-77A7-4A12-946E-B8EC8351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とトヨタが提携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23BC17-197B-43C1-B38B-4970654F9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87" y="1125289"/>
            <a:ext cx="6878626" cy="51486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327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3A10F9-DCC9-4ED0-8859-9B611456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GPS</a:t>
            </a:r>
            <a:r>
              <a:rPr kumimoji="1" lang="ja-JP" altLang="en-US" dirty="0"/>
              <a:t>で</a:t>
            </a:r>
            <a:r>
              <a:rPr kumimoji="1" lang="en-US" altLang="ja-JP" dirty="0"/>
              <a:t>cm</a:t>
            </a:r>
            <a:r>
              <a:rPr kumimoji="1" lang="ja-JP" altLang="en-US" dirty="0"/>
              <a:t>級測位を実現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3CFCD4-B707-4400-98FB-C9EEBA99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8" y="1119531"/>
            <a:ext cx="7647983" cy="53375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523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81C45-77A7-4A12-946E-B8EC8351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AWS</a:t>
            </a:r>
            <a:r>
              <a:rPr kumimoji="1" lang="ja-JP" altLang="en-US" dirty="0"/>
              <a:t>の</a:t>
            </a:r>
            <a:r>
              <a:rPr kumimoji="1" lang="en-US" altLang="ja-JP" dirty="0"/>
              <a:t>Arm</a:t>
            </a:r>
            <a:r>
              <a:rPr kumimoji="1" lang="ja-JP" altLang="en-US" dirty="0"/>
              <a:t>ベースチップ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55CA40-05B3-4322-AF8A-B7161787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216993"/>
            <a:ext cx="7448550" cy="4981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4319DAF-BA9E-49A7-A2A6-E146221A74AB}"/>
              </a:ext>
            </a:extLst>
          </p:cNvPr>
          <p:cNvSpPr/>
          <p:nvPr/>
        </p:nvSpPr>
        <p:spPr>
          <a:xfrm>
            <a:off x="5012619" y="3240215"/>
            <a:ext cx="3685101" cy="92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スケールアウトにフォーカスして性能とコストを最適化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088F596-CD7E-4729-BEEE-13CE2A205270}"/>
              </a:ext>
            </a:extLst>
          </p:cNvPr>
          <p:cNvSpPr/>
          <p:nvPr/>
        </p:nvSpPr>
        <p:spPr>
          <a:xfrm>
            <a:off x="5012619" y="4258584"/>
            <a:ext cx="3685101" cy="92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当初は</a:t>
            </a:r>
            <a:r>
              <a:rPr lang="en-US" altLang="ja-JP" sz="1600" dirty="0">
                <a:solidFill>
                  <a:schemeClr val="bg1"/>
                </a:solidFill>
              </a:rPr>
              <a:t>Amazon Linux 2</a:t>
            </a:r>
            <a:r>
              <a:rPr lang="ja-JP" altLang="en-US" sz="1600" dirty="0" err="1">
                <a:solidFill>
                  <a:schemeClr val="bg1"/>
                </a:solidFill>
              </a:rPr>
              <a:t>、</a:t>
            </a:r>
            <a:r>
              <a:rPr lang="en-US" altLang="ja-JP" sz="1600" dirty="0">
                <a:solidFill>
                  <a:schemeClr val="bg1"/>
                </a:solidFill>
              </a:rPr>
              <a:t>RHEL</a:t>
            </a:r>
            <a:r>
              <a:rPr lang="ja-JP" altLang="en-US" sz="1600" dirty="0" err="1">
                <a:solidFill>
                  <a:schemeClr val="bg1"/>
                </a:solidFill>
              </a:rPr>
              <a:t>、</a:t>
            </a:r>
            <a:r>
              <a:rPr lang="ja-JP" altLang="en-US" sz="1600" dirty="0">
                <a:solidFill>
                  <a:schemeClr val="bg1"/>
                </a:solidFill>
              </a:rPr>
              <a:t>そして</a:t>
            </a:r>
            <a:r>
              <a:rPr lang="en-US" altLang="ja-JP" sz="1600" dirty="0">
                <a:solidFill>
                  <a:schemeClr val="bg1"/>
                </a:solidFill>
              </a:rPr>
              <a:t>Ubuntu</a:t>
            </a:r>
            <a:r>
              <a:rPr lang="ja-JP" altLang="en-US" sz="1600" dirty="0">
                <a:solidFill>
                  <a:schemeClr val="bg1"/>
                </a:solidFill>
              </a:rPr>
              <a:t>のみサポート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bg1"/>
                </a:solidFill>
              </a:rPr>
              <a:t>（他</a:t>
            </a:r>
            <a:r>
              <a:rPr kumimoji="1" lang="en-US" altLang="ja-JP" sz="1600" dirty="0">
                <a:solidFill>
                  <a:schemeClr val="bg1"/>
                </a:solidFill>
              </a:rPr>
              <a:t>OS</a:t>
            </a:r>
            <a:r>
              <a:rPr kumimoji="1" lang="ja-JP" altLang="en-US" sz="1600" dirty="0" err="1">
                <a:solidFill>
                  <a:schemeClr val="bg1"/>
                </a:solidFill>
              </a:rPr>
              <a:t>にも</a:t>
            </a:r>
            <a:r>
              <a:rPr kumimoji="1" lang="ja-JP" altLang="en-US" sz="1600" dirty="0">
                <a:solidFill>
                  <a:schemeClr val="bg1"/>
                </a:solidFill>
              </a:rPr>
              <a:t>今後対応）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47790E-5291-491E-BB8C-67054567A23E}"/>
              </a:ext>
            </a:extLst>
          </p:cNvPr>
          <p:cNvSpPr/>
          <p:nvPr/>
        </p:nvSpPr>
        <p:spPr>
          <a:xfrm>
            <a:off x="5012619" y="5276953"/>
            <a:ext cx="3685101" cy="92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スクリプト言語で書かれたほとんどのアプリケーションは、変更なく実行できる見込み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0C1DDD0-57F0-4F25-A7CE-FE1A5B6CCCDC}"/>
              </a:ext>
            </a:extLst>
          </p:cNvPr>
          <p:cNvSpPr/>
          <p:nvPr/>
        </p:nvSpPr>
        <p:spPr>
          <a:xfrm>
            <a:off x="5012618" y="2221846"/>
            <a:ext cx="3685101" cy="92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低</a:t>
            </a:r>
            <a:r>
              <a:rPr kumimoji="1" lang="ja-JP" altLang="en-US" sz="1600" dirty="0">
                <a:solidFill>
                  <a:schemeClr val="bg1"/>
                </a:solidFill>
              </a:rPr>
              <a:t>消費電力・低発熱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94799D-94FB-4233-91AD-A59D1CFFC53F}"/>
              </a:ext>
            </a:extLst>
          </p:cNvPr>
          <p:cNvSpPr/>
          <p:nvPr/>
        </p:nvSpPr>
        <p:spPr>
          <a:xfrm>
            <a:off x="5023538" y="1203477"/>
            <a:ext cx="3685101" cy="921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EC2</a:t>
            </a:r>
            <a:r>
              <a:rPr kumimoji="1" lang="ja-JP" altLang="en-US" sz="1600" dirty="0">
                <a:solidFill>
                  <a:schemeClr val="bg1"/>
                </a:solidFill>
              </a:rPr>
              <a:t>インスタンスとして提供</a:t>
            </a:r>
          </a:p>
        </p:txBody>
      </p:sp>
    </p:spTree>
    <p:extLst>
      <p:ext uri="{BB962C8B-B14F-4D97-AF65-F5344CB8AC3E}">
        <p14:creationId xmlns:p14="http://schemas.microsoft.com/office/powerpoint/2010/main" val="39453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A294B-82C5-443E-8D09-40680FA8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版</a:t>
            </a:r>
            <a:r>
              <a:rPr kumimoji="1" lang="en-US" altLang="ja-JP" dirty="0"/>
              <a:t>Windows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0C643D-6570-40EF-AA21-BFF69CB0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64" y="947854"/>
            <a:ext cx="4538072" cy="53067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600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DF391-7143-4004-BA35-BD457B5A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Amazon</a:t>
            </a:r>
            <a:r>
              <a:rPr kumimoji="1" lang="ja-JP" altLang="en-US" dirty="0"/>
              <a:t>の独自チップは</a:t>
            </a:r>
            <a:r>
              <a:rPr kumimoji="1" lang="en-US" altLang="ja-JP" dirty="0"/>
              <a:t>Intel</a:t>
            </a:r>
            <a:r>
              <a:rPr lang="ja-JP" altLang="en-US" dirty="0"/>
              <a:t>にとっての脅威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04F381-622E-4E3B-8641-69AD1FCDA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6" y="1046722"/>
            <a:ext cx="7078791" cy="54995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47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80B70B-F6F9-43CD-9730-8618F583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Cloud</a:t>
            </a:r>
            <a:r>
              <a:rPr kumimoji="1" lang="ja-JP" altLang="en-US" dirty="0"/>
              <a:t> </a:t>
            </a:r>
            <a:r>
              <a:rPr kumimoji="1" lang="en-US" altLang="ja-JP" dirty="0"/>
              <a:t>Native</a:t>
            </a:r>
            <a:r>
              <a:rPr kumimoji="1" lang="ja-JP" altLang="en-US" dirty="0"/>
              <a:t> </a:t>
            </a:r>
            <a:r>
              <a:rPr lang="en-US" altLang="ja-JP" dirty="0"/>
              <a:t>Application</a:t>
            </a:r>
            <a:r>
              <a:rPr lang="ja-JP" altLang="en-US" dirty="0"/>
              <a:t> </a:t>
            </a:r>
            <a:r>
              <a:rPr lang="en-US" altLang="ja-JP" dirty="0"/>
              <a:t>Bundle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C9D03C-E3FB-456C-905B-F9B496004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08" y="947257"/>
            <a:ext cx="5830984" cy="55990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013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2785B0-6D33-4888-9AC4-33BC6BCB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6" y="1171575"/>
            <a:ext cx="4933950" cy="3390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B2FC080-F622-432A-8120-352D3436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用プロセッサの開発競争が激化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6B4C84-E55F-4DA6-8A24-C378DA434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115" y="1985613"/>
            <a:ext cx="6362700" cy="4514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DA610F-C1BC-4E12-9494-071B10324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1687319"/>
            <a:ext cx="6324600" cy="4067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16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ctr">
        <a:noAutofit/>
      </a:bodyPr>
      <a:lstStyle>
        <a:defPPr>
          <a:defRPr sz="160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6597</TotalTime>
  <Words>519</Words>
  <Application>Microsoft Office PowerPoint</Application>
  <PresentationFormat>画面に合わせる (4:3)</PresentationFormat>
  <Paragraphs>64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NC標準テンプレート</vt:lpstr>
      <vt:lpstr>PowerPoint プレゼンテーション</vt:lpstr>
      <vt:lpstr>Armの自動運転用チップ</vt:lpstr>
      <vt:lpstr>Armとトヨタが提携</vt:lpstr>
      <vt:lpstr>GPSでcm級測位を実現</vt:lpstr>
      <vt:lpstr>AWSのArmベースチップ</vt:lpstr>
      <vt:lpstr>Arm版Windows</vt:lpstr>
      <vt:lpstr>Amazonの独自チップはIntelにとっての脅威</vt:lpstr>
      <vt:lpstr>Cloud Native Application Bundle</vt:lpstr>
      <vt:lpstr>AI用プロセッサの開発競争が激化</vt:lpstr>
      <vt:lpstr>スパコン対応のDNNプラットフォーム</vt:lpstr>
      <vt:lpstr>エヌビディアの株価が失速</vt:lpstr>
      <vt:lpstr>仮想通貨に広がる暗雲</vt:lpstr>
      <vt:lpstr>Amazonがブロックチェーンに進出</vt:lpstr>
      <vt:lpstr>変化しなければ生き残れない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章司 大越</cp:lastModifiedBy>
  <cp:revision>680</cp:revision>
  <dcterms:created xsi:type="dcterms:W3CDTF">2014-04-30T01:58:06Z</dcterms:created>
  <dcterms:modified xsi:type="dcterms:W3CDTF">2018-12-12T08:28:43Z</dcterms:modified>
</cp:coreProperties>
</file>