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26" r:id="rId3"/>
    <p:sldId id="257" r:id="rId4"/>
    <p:sldId id="258" r:id="rId5"/>
    <p:sldId id="259" r:id="rId6"/>
    <p:sldId id="2984" r:id="rId7"/>
    <p:sldId id="260" r:id="rId8"/>
    <p:sldId id="273" r:id="rId9"/>
    <p:sldId id="274" r:id="rId10"/>
    <p:sldId id="262" r:id="rId11"/>
    <p:sldId id="267" r:id="rId12"/>
    <p:sldId id="266" r:id="rId13"/>
    <p:sldId id="268" r:id="rId14"/>
    <p:sldId id="264" r:id="rId15"/>
    <p:sldId id="269" r:id="rId16"/>
    <p:sldId id="265" r:id="rId17"/>
    <p:sldId id="270" r:id="rId18"/>
    <p:sldId id="271" r:id="rId19"/>
    <p:sldId id="272" r:id="rId20"/>
    <p:sldId id="275" r:id="rId21"/>
    <p:sldId id="263" r:id="rId22"/>
    <p:sldId id="3055" r:id="rId23"/>
    <p:sldId id="3056" r:id="rId24"/>
    <p:sldId id="261" r:id="rId25"/>
    <p:sldId id="3057" r:id="rId26"/>
    <p:sldId id="3049" r:id="rId27"/>
    <p:sldId id="3050" r:id="rId28"/>
    <p:sldId id="3051" r:id="rId29"/>
    <p:sldId id="3052" r:id="rId30"/>
    <p:sldId id="2695" r:id="rId31"/>
    <p:sldId id="1441" r:id="rId32"/>
    <p:sldId id="2985" r:id="rId3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33ACBD"/>
    <a:srgbClr val="E6D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5"/>
    <p:restoredTop sz="86379"/>
  </p:normalViewPr>
  <p:slideViewPr>
    <p:cSldViewPr snapToGrid="0" snapToObjects="1" showGuides="1">
      <p:cViewPr varScale="1">
        <p:scale>
          <a:sx n="80" d="100"/>
          <a:sy n="80" d="100"/>
        </p:scale>
        <p:origin x="1216" y="192"/>
      </p:cViewPr>
      <p:guideLst>
        <p:guide orient="horz" pos="184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70" d="100"/>
          <a:sy n="170" d="100"/>
        </p:scale>
        <p:origin x="6584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C644C-156B-6340-9050-F628BC6F59EE}" type="datetimeFigureOut">
              <a:rPr kumimoji="1" lang="ja-JP" altLang="en-US" smtClean="0"/>
              <a:t>2018/12/19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67304-EC16-1948-B4EC-4AA6AD4FDF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557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22579-AF1B-0D4E-847B-7B03C1E89BF0}" type="datetimeFigureOut">
              <a:rPr kumimoji="1" lang="ja-JP" altLang="en-US" smtClean="0"/>
              <a:t>2018/12/19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A5AFC-0313-244E-A5A2-5096E4321F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12904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45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499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54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053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514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107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199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A5AFC-0313-244E-A5A2-5096E4321F46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942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276971"/>
            <a:ext cx="7772400" cy="933083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56600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72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43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0" y="6658020"/>
            <a:ext cx="1095570" cy="199979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97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38606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14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710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82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01B80E-D907-CE47-9838-1B05523B8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902" y="6282815"/>
            <a:ext cx="498893" cy="4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26037D1-93E7-244D-B4CE-5CF7ECB32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902" y="6282815"/>
            <a:ext cx="498893" cy="4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8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70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1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2BF0BFA-20BE-FE48-8151-D45511ED6906}"/>
              </a:ext>
            </a:extLst>
          </p:cNvPr>
          <p:cNvSpPr/>
          <p:nvPr userDrawn="1"/>
        </p:nvSpPr>
        <p:spPr>
          <a:xfrm>
            <a:off x="0" y="-6607"/>
            <a:ext cx="9144000" cy="6864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416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976974"/>
            <a:ext cx="8229600" cy="5149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77623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28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bg1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0" Type="http://schemas.openxmlformats.org/officeDocument/2006/relationships/image" Target="../media/image13.png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7712" y="2276971"/>
            <a:ext cx="7940488" cy="933083"/>
          </a:xfrm>
        </p:spPr>
        <p:txBody>
          <a:bodyPr/>
          <a:lstStyle/>
          <a:p>
            <a:r>
              <a:rPr lang="ja-JP" altLang="en-US" sz="3200"/>
              <a:t>「営業がいらない時代」の営業の役割とは</a:t>
            </a:r>
            <a:endParaRPr kumimoji="1" lang="ja-JP" altLang="en-US" sz="320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813547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/>
              <a:t>第１回・</a:t>
            </a:r>
            <a:r>
              <a:rPr kumimoji="1" lang="en-US" altLang="ja-JP" dirty="0"/>
              <a:t>2018.10.10</a:t>
            </a:r>
          </a:p>
          <a:p>
            <a:r>
              <a:rPr lang="ja-JP" altLang="en-US"/>
              <a:t>第２回・</a:t>
            </a:r>
            <a:r>
              <a:rPr lang="en-US" altLang="ja-JP" dirty="0"/>
              <a:t>2018.12.19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7A8B8B-98B6-D548-8AE1-9CC5C2EE9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384" y="5768787"/>
            <a:ext cx="859815" cy="81354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030ECE-B1AE-1143-9F1D-AAD78D7ADDC7}"/>
              </a:ext>
            </a:extLst>
          </p:cNvPr>
          <p:cNvSpPr txBox="1"/>
          <p:nvPr/>
        </p:nvSpPr>
        <p:spPr>
          <a:xfrm>
            <a:off x="188258" y="6336113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ネットコマース株式会社</a:t>
            </a:r>
          </a:p>
        </p:txBody>
      </p:sp>
    </p:spTree>
    <p:extLst>
      <p:ext uri="{BB962C8B-B14F-4D97-AF65-F5344CB8AC3E}">
        <p14:creationId xmlns:p14="http://schemas.microsoft.com/office/powerpoint/2010/main" val="2901131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ECCB43-6D4C-9C46-BA90-A7CE68F4E921}"/>
              </a:ext>
            </a:extLst>
          </p:cNvPr>
          <p:cNvSpPr/>
          <p:nvPr/>
        </p:nvSpPr>
        <p:spPr>
          <a:xfrm>
            <a:off x="350495" y="3105834"/>
            <a:ext cx="8443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誰がお客様か？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010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FBD2C7C-CDB7-5D4A-BE50-028951E0F66D}"/>
              </a:ext>
            </a:extLst>
          </p:cNvPr>
          <p:cNvSpPr/>
          <p:nvPr/>
        </p:nvSpPr>
        <p:spPr>
          <a:xfrm>
            <a:off x="413238" y="1049965"/>
            <a:ext cx="4443393" cy="17759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4621888-44E3-444C-8B21-514D3A5107CB}"/>
              </a:ext>
            </a:extLst>
          </p:cNvPr>
          <p:cNvSpPr/>
          <p:nvPr/>
        </p:nvSpPr>
        <p:spPr>
          <a:xfrm>
            <a:off x="413238" y="2904811"/>
            <a:ext cx="4453228" cy="34282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4F5CE73-B133-3140-B5A7-3A124888C876}"/>
              </a:ext>
            </a:extLst>
          </p:cNvPr>
          <p:cNvSpPr/>
          <p:nvPr/>
        </p:nvSpPr>
        <p:spPr>
          <a:xfrm>
            <a:off x="906444" y="1233639"/>
            <a:ext cx="2935793" cy="580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事業戦略</a:t>
            </a:r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9683FE9-11C9-0042-BD56-177FCA36221B}"/>
              </a:ext>
            </a:extLst>
          </p:cNvPr>
          <p:cNvSpPr/>
          <p:nvPr/>
        </p:nvSpPr>
        <p:spPr>
          <a:xfrm>
            <a:off x="906444" y="2104078"/>
            <a:ext cx="2935793" cy="580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事業計画</a:t>
            </a:r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4C93797-C0A0-604D-B9E3-D9F9EE2F9636}"/>
              </a:ext>
            </a:extLst>
          </p:cNvPr>
          <p:cNvSpPr/>
          <p:nvPr/>
        </p:nvSpPr>
        <p:spPr>
          <a:xfrm>
            <a:off x="906444" y="2974517"/>
            <a:ext cx="2935793" cy="580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システム計画</a:t>
            </a:r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7A61AC-DE68-C44D-BB4E-410E120CDB95}"/>
              </a:ext>
            </a:extLst>
          </p:cNvPr>
          <p:cNvSpPr/>
          <p:nvPr/>
        </p:nvSpPr>
        <p:spPr>
          <a:xfrm>
            <a:off x="906444" y="3844956"/>
            <a:ext cx="2935793" cy="580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アプリ開発</a:t>
            </a:r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1DB764E-7BE2-1D40-AB6A-646672CCAC6D}"/>
              </a:ext>
            </a:extLst>
          </p:cNvPr>
          <p:cNvSpPr/>
          <p:nvPr/>
        </p:nvSpPr>
        <p:spPr>
          <a:xfrm>
            <a:off x="897650" y="4715395"/>
            <a:ext cx="2935793" cy="580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インフラ構築</a:t>
            </a:r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4EE995A-88A7-E340-AC39-ADA226F322D3}"/>
              </a:ext>
            </a:extLst>
          </p:cNvPr>
          <p:cNvSpPr/>
          <p:nvPr/>
        </p:nvSpPr>
        <p:spPr>
          <a:xfrm>
            <a:off x="906444" y="5585834"/>
            <a:ext cx="2935793" cy="5801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運用管理</a:t>
            </a:r>
            <a:endParaRPr kumimoji="1" lang="ja-JP" altLang="en-US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A55DEA2-8CD5-214A-B049-7D00ADEAC038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2374341" y="1813791"/>
            <a:ext cx="0" cy="29028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8A50EF0-D27D-5D4A-B4D7-FA5FD1E82C4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374341" y="2684230"/>
            <a:ext cx="0" cy="29028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8F1AA7A-01F4-CD43-94F5-E72313DB984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374341" y="3554669"/>
            <a:ext cx="0" cy="29028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4C59B6C3-38A8-7E4E-8030-48DBB67B588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2365547" y="4425108"/>
            <a:ext cx="8794" cy="29028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FA3FA6A-FBC4-F549-8FF8-BD10CBECA637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2365547" y="5295547"/>
            <a:ext cx="8794" cy="29028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8045DF-6788-C746-8D39-5548824A1C61}"/>
              </a:ext>
            </a:extLst>
          </p:cNvPr>
          <p:cNvSpPr txBox="1"/>
          <p:nvPr/>
        </p:nvSpPr>
        <p:spPr>
          <a:xfrm>
            <a:off x="438776" y="1429194"/>
            <a:ext cx="461665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事業</a:t>
            </a:r>
            <a:r>
              <a:rPr kumimoji="1"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部門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2E0EE6C-7D0B-744E-822F-952F5F5DA3CD}"/>
              </a:ext>
            </a:extLst>
          </p:cNvPr>
          <p:cNvSpPr txBox="1"/>
          <p:nvPr/>
        </p:nvSpPr>
        <p:spPr>
          <a:xfrm>
            <a:off x="408871" y="3600755"/>
            <a:ext cx="461665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情報システム</a:t>
            </a:r>
            <a:r>
              <a:rPr kumimoji="1" lang="ja-JP" altLang="en-US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部門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39DC5C-5087-384E-A9BB-C7E34B562BEA}"/>
              </a:ext>
            </a:extLst>
          </p:cNvPr>
          <p:cNvSpPr txBox="1"/>
          <p:nvPr/>
        </p:nvSpPr>
        <p:spPr>
          <a:xfrm>
            <a:off x="545955" y="623146"/>
            <a:ext cx="36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既存システム／主に</a:t>
            </a:r>
            <a:r>
              <a:rPr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守りの</a:t>
            </a:r>
            <a:r>
              <a:rPr kumimoji="1"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2CB9CF4-6B7C-914E-A372-B79C7BF27FFC}"/>
              </a:ext>
            </a:extLst>
          </p:cNvPr>
          <p:cNvGrpSpPr/>
          <p:nvPr/>
        </p:nvGrpSpPr>
        <p:grpSpPr>
          <a:xfrm>
            <a:off x="3809690" y="649536"/>
            <a:ext cx="4903487" cy="5683502"/>
            <a:chOff x="3809690" y="857975"/>
            <a:chExt cx="4903487" cy="5683502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177A4B54-5267-244A-AAC8-D0B5CA867543}"/>
                </a:ext>
              </a:extLst>
            </p:cNvPr>
            <p:cNvSpPr/>
            <p:nvPr/>
          </p:nvSpPr>
          <p:spPr>
            <a:xfrm>
              <a:off x="4825011" y="3113250"/>
              <a:ext cx="3888166" cy="34282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17139B2F-1981-494E-A8D9-1E24D3728671}"/>
                </a:ext>
              </a:extLst>
            </p:cNvPr>
            <p:cNvSpPr/>
            <p:nvPr/>
          </p:nvSpPr>
          <p:spPr>
            <a:xfrm>
              <a:off x="4856631" y="1258404"/>
              <a:ext cx="3742244" cy="5212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0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9C5E3D2-B3F5-6748-9601-5F51A0C2ADEC}"/>
                </a:ext>
              </a:extLst>
            </p:cNvPr>
            <p:cNvSpPr/>
            <p:nvPr/>
          </p:nvSpPr>
          <p:spPr>
            <a:xfrm>
              <a:off x="5966519" y="1442078"/>
              <a:ext cx="1332522" cy="5801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事業戦略</a:t>
              </a:r>
              <a:endParaRPr kumimoji="1" lang="ja-JP" altLang="en-US" sz="20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BC0320A-5688-6E43-B65B-F8DF1C9E7101}"/>
                </a:ext>
              </a:extLst>
            </p:cNvPr>
            <p:cNvSpPr/>
            <p:nvPr/>
          </p:nvSpPr>
          <p:spPr>
            <a:xfrm>
              <a:off x="5068277" y="2744240"/>
              <a:ext cx="1332522" cy="5801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事業計画</a:t>
              </a:r>
              <a:endParaRPr kumimoji="1" lang="ja-JP" altLang="en-US" sz="20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ACA1240B-EF61-644B-9FA1-EF24CAEA6F5A}"/>
                </a:ext>
              </a:extLst>
            </p:cNvPr>
            <p:cNvSpPr/>
            <p:nvPr/>
          </p:nvSpPr>
          <p:spPr>
            <a:xfrm>
              <a:off x="7002583" y="2744240"/>
              <a:ext cx="1332522" cy="5801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システム計画</a:t>
              </a:r>
              <a:endParaRPr kumimoji="1" lang="ja-JP" altLang="en-US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C4A7EF3F-C01C-114D-8B06-28B0EA6FD2FF}"/>
                </a:ext>
              </a:extLst>
            </p:cNvPr>
            <p:cNvSpPr/>
            <p:nvPr/>
          </p:nvSpPr>
          <p:spPr>
            <a:xfrm>
              <a:off x="5068277" y="4505594"/>
              <a:ext cx="1332523" cy="5801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アプリ開発</a:t>
              </a:r>
              <a:endParaRPr kumimoji="1" lang="ja-JP" altLang="en-US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CEB92A5-DFF3-F545-AFB3-3E84D2F81C05}"/>
                </a:ext>
              </a:extLst>
            </p:cNvPr>
            <p:cNvSpPr/>
            <p:nvPr/>
          </p:nvSpPr>
          <p:spPr>
            <a:xfrm>
              <a:off x="7002583" y="4505594"/>
              <a:ext cx="1332523" cy="5801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インフラ構築</a:t>
              </a:r>
              <a:endParaRPr kumimoji="1" lang="ja-JP" altLang="en-US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7E21FEC8-E068-1E47-9A1E-F396A8D02A1B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 flipH="1">
              <a:off x="5734538" y="2022230"/>
              <a:ext cx="898242" cy="7220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4AC9EE4E-92AB-A648-B2F2-1D984D61ACFE}"/>
                </a:ext>
              </a:extLst>
            </p:cNvPr>
            <p:cNvCxnSpPr>
              <a:cxnSpLocks/>
              <a:stCxn id="22" idx="2"/>
              <a:endCxn id="24" idx="0"/>
            </p:cNvCxnSpPr>
            <p:nvPr/>
          </p:nvCxnSpPr>
          <p:spPr>
            <a:xfrm>
              <a:off x="6632780" y="2022230"/>
              <a:ext cx="1036064" cy="72201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5881F01B-77BE-2E45-B535-43F92EACCB7D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6400799" y="3034316"/>
              <a:ext cx="60178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FBEE7CB-EAB1-F84F-A986-F15A04A337A4}"/>
                </a:ext>
              </a:extLst>
            </p:cNvPr>
            <p:cNvSpPr txBox="1"/>
            <p:nvPr/>
          </p:nvSpPr>
          <p:spPr>
            <a:xfrm>
              <a:off x="4873306" y="857975"/>
              <a:ext cx="3656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新規システム／主に</a:t>
              </a:r>
              <a:r>
                <a:rPr lang="ja-JP" altLang="en-US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「</a:t>
              </a:r>
              <a:r>
                <a:rPr kumimoji="1" lang="ja-JP" altLang="en-US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攻めの</a:t>
              </a:r>
              <a:r>
                <a:rPr kumimoji="1" lang="en-US" altLang="ja-JP" dirty="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IT</a:t>
              </a:r>
              <a:r>
                <a:rPr kumimoji="1" lang="ja-JP" altLang="en-US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」</a:t>
              </a:r>
            </a:p>
          </p:txBody>
        </p:sp>
        <p:sp>
          <p:nvSpPr>
            <p:cNvPr id="31" name="左右矢印 30">
              <a:extLst>
                <a:ext uri="{FF2B5EF4-FFF2-40B4-BE49-F238E27FC236}">
                  <a16:creationId xmlns:a16="http://schemas.microsoft.com/office/drawing/2014/main" id="{03818CA2-5736-864C-9E2D-7BCD69B4EADE}"/>
                </a:ext>
              </a:extLst>
            </p:cNvPr>
            <p:cNvSpPr/>
            <p:nvPr/>
          </p:nvSpPr>
          <p:spPr>
            <a:xfrm>
              <a:off x="3904197" y="4427674"/>
              <a:ext cx="920814" cy="799378"/>
            </a:xfrm>
            <a:prstGeom prst="leftRightArrow">
              <a:avLst>
                <a:gd name="adj1" fmla="val 50000"/>
                <a:gd name="adj2" fmla="val 4090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89373AB-3FB6-9941-8AE4-7CA9A959711C}"/>
                </a:ext>
              </a:extLst>
            </p:cNvPr>
            <p:cNvSpPr/>
            <p:nvPr/>
          </p:nvSpPr>
          <p:spPr>
            <a:xfrm>
              <a:off x="3809690" y="5277366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既存システム</a:t>
              </a:r>
              <a:endParaRPr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  <a:p>
              <a:pPr algn="ctr"/>
              <a:r>
                <a:rPr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との連係</a:t>
              </a:r>
              <a:endParaRPr lang="ja-JP" altLang="en-US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65E725DE-D12D-1C4C-A876-839FBC5588E9}"/>
                </a:ext>
              </a:extLst>
            </p:cNvPr>
            <p:cNvSpPr/>
            <p:nvPr/>
          </p:nvSpPr>
          <p:spPr>
            <a:xfrm>
              <a:off x="4979646" y="4230076"/>
              <a:ext cx="3449040" cy="1837592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endParaRPr>
            </a:p>
          </p:txBody>
        </p:sp>
        <p:sp>
          <p:nvSpPr>
            <p:cNvPr id="34" name="上下矢印 33">
              <a:extLst>
                <a:ext uri="{FF2B5EF4-FFF2-40B4-BE49-F238E27FC236}">
                  <a16:creationId xmlns:a16="http://schemas.microsoft.com/office/drawing/2014/main" id="{63852EDA-47C2-CD46-9AEE-C26B5C8EF89A}"/>
                </a:ext>
              </a:extLst>
            </p:cNvPr>
            <p:cNvSpPr/>
            <p:nvPr/>
          </p:nvSpPr>
          <p:spPr>
            <a:xfrm>
              <a:off x="6400799" y="3504472"/>
              <a:ext cx="601784" cy="888023"/>
            </a:xfrm>
            <a:prstGeom prst="upDownArrow">
              <a:avLst>
                <a:gd name="adj1" fmla="val 50000"/>
                <a:gd name="adj2" fmla="val 3539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chemeClr val="bg1"/>
                </a:solidFill>
                <a:latin typeface="ＭＳ Ｐゴシック"/>
                <a:ea typeface="ＭＳ Ｐゴシック"/>
                <a:cs typeface="ＭＳ Ｐゴシック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7E7B5F54-E4EA-1E40-873B-2B5D216979B5}"/>
                </a:ext>
              </a:extLst>
            </p:cNvPr>
            <p:cNvSpPr/>
            <p:nvPr/>
          </p:nvSpPr>
          <p:spPr>
            <a:xfrm>
              <a:off x="5966519" y="5794273"/>
              <a:ext cx="1332523" cy="58015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ＭＳ Ｐゴシック"/>
                </a:rPr>
                <a:t>運用管理</a:t>
              </a:r>
              <a:endParaRPr kumimoji="1" lang="ja-JP" altLang="en-US" sz="20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246F0D52-4C4C-3541-9A6B-2B3971F81784}"/>
                </a:ext>
              </a:extLst>
            </p:cNvPr>
            <p:cNvCxnSpPr>
              <a:cxnSpLocks/>
              <a:stCxn id="26" idx="1"/>
              <a:endCxn id="25" idx="3"/>
            </p:cNvCxnSpPr>
            <p:nvPr/>
          </p:nvCxnSpPr>
          <p:spPr>
            <a:xfrm flipH="1">
              <a:off x="6400800" y="4795670"/>
              <a:ext cx="6017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BC11E793-B482-3F4C-9CB8-C2B4DDAD493F}"/>
                </a:ext>
              </a:extLst>
            </p:cNvPr>
            <p:cNvCxnSpPr>
              <a:cxnSpLocks/>
              <a:stCxn id="35" idx="0"/>
              <a:endCxn id="25" idx="2"/>
            </p:cNvCxnSpPr>
            <p:nvPr/>
          </p:nvCxnSpPr>
          <p:spPr>
            <a:xfrm flipH="1" flipV="1">
              <a:off x="5734539" y="5085746"/>
              <a:ext cx="898242" cy="70852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7B20A4FB-B134-BA49-88DB-DC4DFC1D5FD9}"/>
                </a:ext>
              </a:extLst>
            </p:cNvPr>
            <p:cNvCxnSpPr>
              <a:cxnSpLocks/>
              <a:stCxn id="26" idx="2"/>
              <a:endCxn id="35" idx="0"/>
            </p:cNvCxnSpPr>
            <p:nvPr/>
          </p:nvCxnSpPr>
          <p:spPr>
            <a:xfrm flipH="1">
              <a:off x="6632781" y="5085746"/>
              <a:ext cx="1036064" cy="70852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139E9E0-6F09-5C4D-AE79-B8D5DF46C389}"/>
                </a:ext>
              </a:extLst>
            </p:cNvPr>
            <p:cNvSpPr txBox="1"/>
            <p:nvPr/>
          </p:nvSpPr>
          <p:spPr>
            <a:xfrm>
              <a:off x="6198989" y="5099109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クラウド</a:t>
              </a:r>
              <a:endPara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9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ECCB43-6D4C-9C46-BA90-A7CE68F4E921}"/>
              </a:ext>
            </a:extLst>
          </p:cNvPr>
          <p:cNvSpPr/>
          <p:nvPr/>
        </p:nvSpPr>
        <p:spPr>
          <a:xfrm>
            <a:off x="350495" y="3105834"/>
            <a:ext cx="8443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何を売ればいいのでしょう？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73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0C9CA9E-7310-F440-BBBA-D845471C8441}"/>
              </a:ext>
            </a:extLst>
          </p:cNvPr>
          <p:cNvSpPr txBox="1"/>
          <p:nvPr/>
        </p:nvSpPr>
        <p:spPr>
          <a:xfrm>
            <a:off x="1310201" y="95428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情報システム部門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11D1AD8-4B0C-E84E-A603-ED5B165D7129}"/>
              </a:ext>
            </a:extLst>
          </p:cNvPr>
          <p:cNvSpPr txBox="1"/>
          <p:nvPr/>
        </p:nvSpPr>
        <p:spPr>
          <a:xfrm>
            <a:off x="4756437" y="954281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経営者・事業部門部門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19BF43-073C-0D40-B5E8-3CB2D6E35472}"/>
              </a:ext>
            </a:extLst>
          </p:cNvPr>
          <p:cNvSpPr txBox="1"/>
          <p:nvPr/>
        </p:nvSpPr>
        <p:spPr>
          <a:xfrm>
            <a:off x="544607" y="3237830"/>
            <a:ext cx="20890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何ができるのか？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コストは安いのか？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実績はあるのか？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A58DE9-672B-8C47-A190-02F9791B34E7}"/>
              </a:ext>
            </a:extLst>
          </p:cNvPr>
          <p:cNvSpPr txBox="1"/>
          <p:nvPr/>
        </p:nvSpPr>
        <p:spPr>
          <a:xfrm>
            <a:off x="3258179" y="3240550"/>
            <a:ext cx="2627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これまでと何が違うのか？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コスパは適正なのか？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うちで使えるのか？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AE18FB-3605-6B4F-9500-BADE1A1BE48B}"/>
              </a:ext>
            </a:extLst>
          </p:cNvPr>
          <p:cNvSpPr txBox="1"/>
          <p:nvPr/>
        </p:nvSpPr>
        <p:spPr>
          <a:xfrm>
            <a:off x="6233808" y="3237830"/>
            <a:ext cx="2627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事業に貢献をするのか？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投資対効果に見合うのか？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どう活かせばいいのか？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173F7C-03C5-374B-BFB3-049FFB850F9A}"/>
              </a:ext>
            </a:extLst>
          </p:cNvPr>
          <p:cNvSpPr txBox="1"/>
          <p:nvPr/>
        </p:nvSpPr>
        <p:spPr>
          <a:xfrm>
            <a:off x="994097" y="2510936"/>
            <a:ext cx="1313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内容</a:t>
            </a:r>
            <a:endParaRPr kumimoji="1" lang="ja-JP" altLang="en-US" sz="44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B72F31-2B84-3746-8C14-6B28898DB16A}"/>
              </a:ext>
            </a:extLst>
          </p:cNvPr>
          <p:cNvSpPr txBox="1"/>
          <p:nvPr/>
        </p:nvSpPr>
        <p:spPr>
          <a:xfrm>
            <a:off x="3915410" y="2510936"/>
            <a:ext cx="1313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魅力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8A39C46-B848-6E42-8B49-C7382C02BF92}"/>
              </a:ext>
            </a:extLst>
          </p:cNvPr>
          <p:cNvSpPr txBox="1"/>
          <p:nvPr/>
        </p:nvSpPr>
        <p:spPr>
          <a:xfrm>
            <a:off x="6836723" y="2525002"/>
            <a:ext cx="1313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価値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643CB6A0-475D-DD4C-85EA-F036B174F123}"/>
              </a:ext>
            </a:extLst>
          </p:cNvPr>
          <p:cNvCxnSpPr>
            <a:stCxn id="5" idx="2"/>
            <a:endCxn id="10" idx="0"/>
          </p:cNvCxnSpPr>
          <p:nvPr/>
        </p:nvCxnSpPr>
        <p:spPr>
          <a:xfrm flipH="1">
            <a:off x="4572001" y="1415946"/>
            <a:ext cx="1815652" cy="109499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D2912F0-6606-A047-9F0D-B597F49CCD43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6387653" y="1415946"/>
            <a:ext cx="1105661" cy="1109056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77FB3E7-90E2-DE44-BBE4-9BEB60EE152D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 flipH="1">
            <a:off x="1650688" y="1415946"/>
            <a:ext cx="982952" cy="109499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41FD606-5C4F-804E-8F59-170905426D76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2633640" y="1415946"/>
            <a:ext cx="1938361" cy="1094990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円/楕円 34">
            <a:extLst>
              <a:ext uri="{FF2B5EF4-FFF2-40B4-BE49-F238E27FC236}">
                <a16:creationId xmlns:a16="http://schemas.microsoft.com/office/drawing/2014/main" id="{A4DC09CD-E537-1D48-AC12-647DC935A7C3}"/>
              </a:ext>
            </a:extLst>
          </p:cNvPr>
          <p:cNvSpPr/>
          <p:nvPr/>
        </p:nvSpPr>
        <p:spPr>
          <a:xfrm>
            <a:off x="4141694" y="4757802"/>
            <a:ext cx="840441" cy="84289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ローチャート: 論理積ゲート 35">
            <a:extLst>
              <a:ext uri="{FF2B5EF4-FFF2-40B4-BE49-F238E27FC236}">
                <a16:creationId xmlns:a16="http://schemas.microsoft.com/office/drawing/2014/main" id="{DEEAEFDF-5331-2444-955B-1B8DBAFF4395}"/>
              </a:ext>
            </a:extLst>
          </p:cNvPr>
          <p:cNvSpPr/>
          <p:nvPr/>
        </p:nvSpPr>
        <p:spPr>
          <a:xfrm rot="16200000">
            <a:off x="4134972" y="5607422"/>
            <a:ext cx="853888" cy="840442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DBD67EC-0A22-3945-A238-DA94D1820119}"/>
              </a:ext>
            </a:extLst>
          </p:cNvPr>
          <p:cNvSpPr txBox="1"/>
          <p:nvPr/>
        </p:nvSpPr>
        <p:spPr>
          <a:xfrm>
            <a:off x="5014974" y="4883520"/>
            <a:ext cx="3595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社員のやる気が、向上します！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売上や利益が、大幅に増えます！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新しい市場で優位なポジョンを築けます！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4BA184F-A3B9-B64A-AD45-8B0425FEDFC5}"/>
              </a:ext>
            </a:extLst>
          </p:cNvPr>
          <p:cNvSpPr txBox="1"/>
          <p:nvPr/>
        </p:nvSpPr>
        <p:spPr>
          <a:xfrm>
            <a:off x="692535" y="4893419"/>
            <a:ext cx="34163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性能が、大幅に向上します！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これまでより、安くなります！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運用が楽になりトラブルも減少します！</a:t>
            </a:r>
          </a:p>
        </p:txBody>
      </p:sp>
    </p:spTree>
    <p:extLst>
      <p:ext uri="{BB962C8B-B14F-4D97-AF65-F5344CB8AC3E}">
        <p14:creationId xmlns:p14="http://schemas.microsoft.com/office/powerpoint/2010/main" val="34462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ECCB43-6D4C-9C46-BA90-A7CE68F4E921}"/>
              </a:ext>
            </a:extLst>
          </p:cNvPr>
          <p:cNvSpPr/>
          <p:nvPr/>
        </p:nvSpPr>
        <p:spPr>
          <a:xfrm>
            <a:off x="350495" y="3105834"/>
            <a:ext cx="84430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お客様は何を求めているのか？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923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左右矢印 20">
            <a:extLst>
              <a:ext uri="{FF2B5EF4-FFF2-40B4-BE49-F238E27FC236}">
                <a16:creationId xmlns:a16="http://schemas.microsoft.com/office/drawing/2014/main" id="{094E3FD2-BC2C-1948-9005-20BB69D0475B}"/>
              </a:ext>
            </a:extLst>
          </p:cNvPr>
          <p:cNvSpPr/>
          <p:nvPr/>
        </p:nvSpPr>
        <p:spPr>
          <a:xfrm>
            <a:off x="860612" y="3381868"/>
            <a:ext cx="7422776" cy="961465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CF46BA-DEB8-FA4E-87AD-7A0104E00B1F}"/>
              </a:ext>
            </a:extLst>
          </p:cNvPr>
          <p:cNvSpPr txBox="1"/>
          <p:nvPr/>
        </p:nvSpPr>
        <p:spPr>
          <a:xfrm>
            <a:off x="3787170" y="2166259"/>
            <a:ext cx="1569660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技術力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E0C399-051F-A34F-ABEE-C320C26FA25F}"/>
              </a:ext>
            </a:extLst>
          </p:cNvPr>
          <p:cNvSpPr txBox="1"/>
          <p:nvPr/>
        </p:nvSpPr>
        <p:spPr>
          <a:xfrm>
            <a:off x="1655811" y="1520232"/>
            <a:ext cx="1261884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調達力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6CF61B-61AD-9648-B894-F113636C33D6}"/>
              </a:ext>
            </a:extLst>
          </p:cNvPr>
          <p:cNvSpPr txBox="1"/>
          <p:nvPr/>
        </p:nvSpPr>
        <p:spPr>
          <a:xfrm>
            <a:off x="1655811" y="2180587"/>
            <a:ext cx="1261884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実装力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21D3E-37C2-9342-BCE9-2A7838BAE6DB}"/>
              </a:ext>
            </a:extLst>
          </p:cNvPr>
          <p:cNvSpPr txBox="1"/>
          <p:nvPr/>
        </p:nvSpPr>
        <p:spPr>
          <a:xfrm>
            <a:off x="1655811" y="2840942"/>
            <a:ext cx="1261884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品質力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7393B-0969-CD40-85CB-0338611748ED}"/>
              </a:ext>
            </a:extLst>
          </p:cNvPr>
          <p:cNvSpPr txBox="1"/>
          <p:nvPr/>
        </p:nvSpPr>
        <p:spPr>
          <a:xfrm>
            <a:off x="6375728" y="1528430"/>
            <a:ext cx="1261884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先見性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CD4AD1-3162-8C40-B9D8-C1559F46D529}"/>
              </a:ext>
            </a:extLst>
          </p:cNvPr>
          <p:cNvSpPr txBox="1"/>
          <p:nvPr/>
        </p:nvSpPr>
        <p:spPr>
          <a:xfrm>
            <a:off x="6162574" y="2188785"/>
            <a:ext cx="1620957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スピード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3B2B1A-5406-B64E-A627-FDD77A3AC9B0}"/>
              </a:ext>
            </a:extLst>
          </p:cNvPr>
          <p:cNvSpPr txBox="1"/>
          <p:nvPr/>
        </p:nvSpPr>
        <p:spPr>
          <a:xfrm>
            <a:off x="6342110" y="2849140"/>
            <a:ext cx="1261884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俊敏性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D789B73-521E-D544-9241-CF1BC744336E}"/>
              </a:ext>
            </a:extLst>
          </p:cNvPr>
          <p:cNvSpPr txBox="1"/>
          <p:nvPr/>
        </p:nvSpPr>
        <p:spPr>
          <a:xfrm>
            <a:off x="662260" y="1053539"/>
            <a:ext cx="3262432" cy="44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計画通り確実に実現する力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B7F4A6-4B34-2C47-87E6-A0603AE1BE6E}"/>
              </a:ext>
            </a:extLst>
          </p:cNvPr>
          <p:cNvSpPr txBox="1"/>
          <p:nvPr/>
        </p:nvSpPr>
        <p:spPr>
          <a:xfrm>
            <a:off x="4862932" y="1050117"/>
            <a:ext cx="4031873" cy="44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計画不能・臨機応変に対応する力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B64ECB7-F560-0849-BEEB-76581825F18B}"/>
              </a:ext>
            </a:extLst>
          </p:cNvPr>
          <p:cNvSpPr txBox="1"/>
          <p:nvPr/>
        </p:nvSpPr>
        <p:spPr>
          <a:xfrm>
            <a:off x="3197264" y="3700708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>
                <a:latin typeface="Meiryo" panose="020B0604030504040204" pitchFamily="34" charset="-128"/>
                <a:ea typeface="Meiryo" panose="020B0604030504040204" pitchFamily="34" charset="-128"/>
              </a:rPr>
              <a:t>お客様の良き相談相手</a:t>
            </a:r>
          </a:p>
        </p:txBody>
      </p:sp>
      <p:sp>
        <p:nvSpPr>
          <p:cNvPr id="19" name="円/楕円 18">
            <a:extLst>
              <a:ext uri="{FF2B5EF4-FFF2-40B4-BE49-F238E27FC236}">
                <a16:creationId xmlns:a16="http://schemas.microsoft.com/office/drawing/2014/main" id="{4D8F5CCB-22B5-A042-B0A9-5EC2E9903F7B}"/>
              </a:ext>
            </a:extLst>
          </p:cNvPr>
          <p:cNvSpPr/>
          <p:nvPr/>
        </p:nvSpPr>
        <p:spPr>
          <a:xfrm>
            <a:off x="4141694" y="4757802"/>
            <a:ext cx="840441" cy="84289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ローチャート: 論理積ゲート 19">
            <a:extLst>
              <a:ext uri="{FF2B5EF4-FFF2-40B4-BE49-F238E27FC236}">
                <a16:creationId xmlns:a16="http://schemas.microsoft.com/office/drawing/2014/main" id="{CC10AFA8-FE17-DA40-B4D2-0AFA2DBF2D4C}"/>
              </a:ext>
            </a:extLst>
          </p:cNvPr>
          <p:cNvSpPr/>
          <p:nvPr/>
        </p:nvSpPr>
        <p:spPr>
          <a:xfrm rot="16200000">
            <a:off x="4134972" y="5607422"/>
            <a:ext cx="853888" cy="840442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74C80F8-0B05-4944-8FF4-17E8C95F2F6E}"/>
              </a:ext>
            </a:extLst>
          </p:cNvPr>
          <p:cNvSpPr txBox="1"/>
          <p:nvPr/>
        </p:nvSpPr>
        <p:spPr>
          <a:xfrm>
            <a:off x="5014974" y="4883520"/>
            <a:ext cx="40911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デジタル・トランスフォーメーション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マイクロサービス・コンテナ・</a:t>
            </a:r>
            <a:r>
              <a:rPr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Kubernetes</a:t>
            </a:r>
          </a:p>
          <a:p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アジャイル・</a:t>
            </a:r>
            <a:r>
              <a:rPr kumimoji="1"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DevOps</a:t>
            </a:r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・クラウド・サーバーレス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AC36C16-4EAB-0344-B968-6AE039965A55}"/>
              </a:ext>
            </a:extLst>
          </p:cNvPr>
          <p:cNvSpPr txBox="1"/>
          <p:nvPr/>
        </p:nvSpPr>
        <p:spPr>
          <a:xfrm>
            <a:off x="243694" y="4893419"/>
            <a:ext cx="38651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調達先と単金相場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プロジェクト管理とトラブル対応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サーバー･仮想化・ストレージ・ネットワーク</a:t>
            </a:r>
            <a:endParaRPr kumimoji="1" lang="ja-JP" altLang="en-US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232670D-A39B-4F4E-AD5F-935A68F00B59}"/>
              </a:ext>
            </a:extLst>
          </p:cNvPr>
          <p:cNvSpPr txBox="1"/>
          <p:nvPr/>
        </p:nvSpPr>
        <p:spPr>
          <a:xfrm>
            <a:off x="1383942" y="413358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内容</a:t>
            </a:r>
            <a:endParaRPr kumimoji="1" lang="ja-JP" altLang="en-US" sz="28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8F4953-5E4F-7740-B3BE-AC4A0AA2152D}"/>
              </a:ext>
            </a:extLst>
          </p:cNvPr>
          <p:cNvSpPr txBox="1"/>
          <p:nvPr/>
        </p:nvSpPr>
        <p:spPr>
          <a:xfrm>
            <a:off x="4120593" y="413895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魅力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09838EF-90B2-0646-8321-F114391E98D8}"/>
              </a:ext>
            </a:extLst>
          </p:cNvPr>
          <p:cNvSpPr txBox="1"/>
          <p:nvPr/>
        </p:nvSpPr>
        <p:spPr>
          <a:xfrm>
            <a:off x="6876552" y="412931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価値</a:t>
            </a:r>
          </a:p>
        </p:txBody>
      </p:sp>
    </p:spTree>
    <p:extLst>
      <p:ext uri="{BB962C8B-B14F-4D97-AF65-F5344CB8AC3E}">
        <p14:creationId xmlns:p14="http://schemas.microsoft.com/office/powerpoint/2010/main" val="93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/>
      <p:bldP spid="22" grpId="0"/>
      <p:bldP spid="23" grpId="0"/>
      <p:bldP spid="17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ECCB43-6D4C-9C46-BA90-A7CE68F4E921}"/>
              </a:ext>
            </a:extLst>
          </p:cNvPr>
          <p:cNvSpPr/>
          <p:nvPr/>
        </p:nvSpPr>
        <p:spPr>
          <a:xfrm>
            <a:off x="350495" y="2767280"/>
            <a:ext cx="8443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どうすれば「良き相談相手」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になれるのか？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3145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>
            <a:extLst>
              <a:ext uri="{FF2B5EF4-FFF2-40B4-BE49-F238E27FC236}">
                <a16:creationId xmlns:a16="http://schemas.microsoft.com/office/drawing/2014/main" id="{AFE3C7F8-7DFE-8742-9E62-6C5778EF1067}"/>
              </a:ext>
            </a:extLst>
          </p:cNvPr>
          <p:cNvSpPr/>
          <p:nvPr/>
        </p:nvSpPr>
        <p:spPr>
          <a:xfrm>
            <a:off x="4141694" y="4757802"/>
            <a:ext cx="840441" cy="84289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ローチャート: 論理積ゲート 4">
            <a:extLst>
              <a:ext uri="{FF2B5EF4-FFF2-40B4-BE49-F238E27FC236}">
                <a16:creationId xmlns:a16="http://schemas.microsoft.com/office/drawing/2014/main" id="{05DBE1B5-2714-F64F-9127-07D725DED15C}"/>
              </a:ext>
            </a:extLst>
          </p:cNvPr>
          <p:cNvSpPr/>
          <p:nvPr/>
        </p:nvSpPr>
        <p:spPr>
          <a:xfrm rot="16200000">
            <a:off x="4134972" y="5607422"/>
            <a:ext cx="853888" cy="840442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565BF43-6430-A644-99AB-CF91106C9D9C}"/>
              </a:ext>
            </a:extLst>
          </p:cNvPr>
          <p:cNvSpPr txBox="1"/>
          <p:nvPr/>
        </p:nvSpPr>
        <p:spPr>
          <a:xfrm>
            <a:off x="1004182" y="216222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過去</a:t>
            </a:r>
            <a:endParaRPr kumimoji="1" lang="ja-JP" altLang="en-US" sz="44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C3BB52-BD77-0848-9B42-958A7D8EA2D6}"/>
              </a:ext>
            </a:extLst>
          </p:cNvPr>
          <p:cNvSpPr txBox="1"/>
          <p:nvPr/>
        </p:nvSpPr>
        <p:spPr>
          <a:xfrm>
            <a:off x="3925496" y="216222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現在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2B7B57-C0DF-7C4B-9388-8B4250B74EB5}"/>
              </a:ext>
            </a:extLst>
          </p:cNvPr>
          <p:cNvSpPr txBox="1"/>
          <p:nvPr/>
        </p:nvSpPr>
        <p:spPr>
          <a:xfrm>
            <a:off x="6846808" y="2176288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未来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5C40DAF-E3B6-4C45-A42C-805B716E2165}"/>
              </a:ext>
            </a:extLst>
          </p:cNvPr>
          <p:cNvSpPr txBox="1"/>
          <p:nvPr/>
        </p:nvSpPr>
        <p:spPr>
          <a:xfrm>
            <a:off x="927239" y="293768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共感と</a:t>
            </a:r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承認</a:t>
            </a:r>
            <a:endParaRPr kumimoji="1" lang="en-US" altLang="ja-JP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FEAA83-2B6D-8349-9B53-8BBB86A1CC14}"/>
              </a:ext>
            </a:extLst>
          </p:cNvPr>
          <p:cNvSpPr txBox="1"/>
          <p:nvPr/>
        </p:nvSpPr>
        <p:spPr>
          <a:xfrm>
            <a:off x="6256906" y="2922456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あるべき姿と解決策</a:t>
            </a:r>
            <a:endParaRPr kumimoji="1" lang="en-US" altLang="ja-JP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9713755-6632-6144-9139-3EAE27188D39}"/>
              </a:ext>
            </a:extLst>
          </p:cNvPr>
          <p:cNvSpPr txBox="1"/>
          <p:nvPr/>
        </p:nvSpPr>
        <p:spPr>
          <a:xfrm>
            <a:off x="3865303" y="290900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現状と課題</a:t>
            </a:r>
            <a:endParaRPr kumimoji="1" lang="en-US" altLang="ja-JP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左右矢印 13">
            <a:extLst>
              <a:ext uri="{FF2B5EF4-FFF2-40B4-BE49-F238E27FC236}">
                <a16:creationId xmlns:a16="http://schemas.microsoft.com/office/drawing/2014/main" id="{378821B2-0492-0A4B-AC29-76B4C468E9C3}"/>
              </a:ext>
            </a:extLst>
          </p:cNvPr>
          <p:cNvSpPr/>
          <p:nvPr/>
        </p:nvSpPr>
        <p:spPr>
          <a:xfrm>
            <a:off x="2394305" y="2176288"/>
            <a:ext cx="1446665" cy="687110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左右矢印 14">
            <a:extLst>
              <a:ext uri="{FF2B5EF4-FFF2-40B4-BE49-F238E27FC236}">
                <a16:creationId xmlns:a16="http://schemas.microsoft.com/office/drawing/2014/main" id="{92D138F9-6CA1-6C4A-9959-DB2E8C38EC67}"/>
              </a:ext>
            </a:extLst>
          </p:cNvPr>
          <p:cNvSpPr/>
          <p:nvPr/>
        </p:nvSpPr>
        <p:spPr>
          <a:xfrm>
            <a:off x="5319409" y="2192061"/>
            <a:ext cx="1446665" cy="687110"/>
          </a:xfrm>
          <a:prstGeom prst="left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3C5563-E3B8-474D-BC5B-AA85F5B676ED}"/>
              </a:ext>
            </a:extLst>
          </p:cNvPr>
          <p:cNvSpPr txBox="1"/>
          <p:nvPr/>
        </p:nvSpPr>
        <p:spPr>
          <a:xfrm>
            <a:off x="1248012" y="1340664"/>
            <a:ext cx="6647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「良き相談相手」とはタイムトラベルの添乗員</a:t>
            </a:r>
            <a:endParaRPr kumimoji="1" lang="en-US" altLang="ja-JP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21DAA3-76F0-5B4D-B2CD-F621F8BC47D3}"/>
              </a:ext>
            </a:extLst>
          </p:cNvPr>
          <p:cNvSpPr txBox="1"/>
          <p:nvPr/>
        </p:nvSpPr>
        <p:spPr>
          <a:xfrm>
            <a:off x="1709679" y="4011090"/>
            <a:ext cx="572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お客様のそれぞれの「時間」に寄り添う</a:t>
            </a:r>
            <a:endParaRPr kumimoji="1" lang="en-US" altLang="ja-JP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01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0"/>
      <p:bldP spid="13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ECCB43-6D4C-9C46-BA90-A7CE68F4E921}"/>
              </a:ext>
            </a:extLst>
          </p:cNvPr>
          <p:cNvSpPr/>
          <p:nvPr/>
        </p:nvSpPr>
        <p:spPr>
          <a:xfrm>
            <a:off x="1" y="283301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営業は何を目指すのか？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3128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ACD4BE1-B37A-974D-8EB4-B003A591A20C}"/>
              </a:ext>
            </a:extLst>
          </p:cNvPr>
          <p:cNvSpPr/>
          <p:nvPr/>
        </p:nvSpPr>
        <p:spPr>
          <a:xfrm>
            <a:off x="1" y="283301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お客様の幸せ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673DB-9AD5-3241-9E48-D9B824CBA31B}"/>
              </a:ext>
            </a:extLst>
          </p:cNvPr>
          <p:cNvSpPr txBox="1"/>
          <p:nvPr/>
        </p:nvSpPr>
        <p:spPr>
          <a:xfrm>
            <a:off x="1555789" y="1049566"/>
            <a:ext cx="6032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情報システム部門</a:t>
            </a:r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から</a:t>
            </a:r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経営者・事業部門</a:t>
            </a:r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へ</a:t>
            </a:r>
            <a:endParaRPr kumimoji="1" lang="en-US" altLang="ja-JP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54A76D-61E5-F349-9831-AF8EE448B924}"/>
              </a:ext>
            </a:extLst>
          </p:cNvPr>
          <p:cNvSpPr txBox="1"/>
          <p:nvPr/>
        </p:nvSpPr>
        <p:spPr>
          <a:xfrm>
            <a:off x="1248015" y="1511231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「効率化やコスト削減」から「事業の成功や競争力の強化」へ</a:t>
            </a:r>
            <a:endParaRPr kumimoji="1" lang="en-US" altLang="ja-JP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1BA313-40BE-924C-97B6-48A9DE8CCC85}"/>
              </a:ext>
            </a:extLst>
          </p:cNvPr>
          <p:cNvSpPr txBox="1"/>
          <p:nvPr/>
        </p:nvSpPr>
        <p:spPr>
          <a:xfrm>
            <a:off x="2517589" y="1802788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「守りと強化</a:t>
            </a:r>
            <a:r>
              <a:rPr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から「創造と変化」へ</a:t>
            </a:r>
            <a:endParaRPr kumimoji="1" lang="en-US" altLang="ja-JP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8864F9-0968-7342-95C6-807011C22DBE}"/>
              </a:ext>
            </a:extLst>
          </p:cNvPr>
          <p:cNvSpPr txBox="1"/>
          <p:nvPr/>
        </p:nvSpPr>
        <p:spPr>
          <a:xfrm>
            <a:off x="1401900" y="3837207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お客様を「</a:t>
            </a:r>
            <a:r>
              <a:rPr kumimoji="1" lang="ja-JP" altLang="en-US" sz="3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過去」</a:t>
            </a:r>
            <a:r>
              <a:rPr kumimoji="1" lang="ja-JP" altLang="en-US" sz="3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から「</a:t>
            </a:r>
            <a:r>
              <a:rPr kumimoji="1" lang="ja-JP" altLang="en-US" sz="3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未来」</a:t>
            </a:r>
            <a:r>
              <a:rPr kumimoji="1" lang="ja-JP" altLang="en-US" sz="3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へ</a:t>
            </a:r>
            <a:endParaRPr kumimoji="1" lang="en-US" altLang="ja-JP" sz="32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3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確実にお連れする</a:t>
            </a:r>
            <a:endParaRPr kumimoji="1" lang="en-US" altLang="ja-JP" sz="32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タイムトラベルの添乗員</a:t>
            </a:r>
            <a:endParaRPr kumimoji="1" lang="en-US" altLang="ja-JP" sz="32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A80463-033F-2E4E-B9EB-CF71D35E68A8}"/>
              </a:ext>
            </a:extLst>
          </p:cNvPr>
          <p:cNvSpPr txBox="1"/>
          <p:nvPr/>
        </p:nvSpPr>
        <p:spPr>
          <a:xfrm>
            <a:off x="2055926" y="2130857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「調達力と品質</a:t>
            </a:r>
            <a:r>
              <a:rPr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  <a:r>
              <a:rPr kumimoji="1"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から「スピードと先見性」へ</a:t>
            </a:r>
            <a:endParaRPr kumimoji="1" lang="en-US" altLang="ja-JP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888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999323" y="3125337"/>
            <a:ext cx="5721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http://www.netcommerce.co.</a:t>
            </a:r>
            <a:r>
              <a:rPr lang="ja-JP" altLang="en-US" sz="240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jp/</a:t>
            </a:r>
            <a:r>
              <a:rPr lang="en-US" altLang="ja-JP" sz="2400" dirty="0" err="1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ogis</a:t>
            </a:r>
            <a:endParaRPr lang="ja-JP" altLang="en-US" sz="24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59" y="2169060"/>
            <a:ext cx="632913" cy="6329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1753645" y="2217198"/>
            <a:ext cx="6135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PPTX</a:t>
            </a:r>
            <a:r>
              <a:rPr kumimoji="1" lang="ja-JP" altLang="en-US" sz="32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形式／ロイヤリティフリー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023869" y="4524011"/>
            <a:ext cx="5096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有効期限：201</a:t>
            </a:r>
            <a:r>
              <a:rPr lang="en-US" altLang="ja-JP" sz="24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8</a:t>
            </a:r>
            <a:r>
              <a:rPr lang="ja-JP" altLang="en-US" sz="240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24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12</a:t>
            </a:r>
            <a:r>
              <a:rPr lang="ja-JP" altLang="en-US" sz="240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月</a:t>
            </a:r>
            <a:r>
              <a:rPr lang="en-US" altLang="ja-JP" sz="24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21</a:t>
            </a:r>
            <a:r>
              <a:rPr lang="ja-JP" altLang="en-US" sz="240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日（金）</a:t>
            </a:r>
            <a:endParaRPr lang="ja-JP" altLang="en-US" sz="24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139555" y="3824674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パスワード</a:t>
            </a:r>
            <a:r>
              <a:rPr lang="ja-JP" altLang="en-US" sz="2400" b="1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1219</a:t>
            </a:r>
            <a:endParaRPr lang="ja-JP" altLang="en-US" sz="24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556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0CF507D-6B1B-C645-B44C-CCD0827180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05491B8-A152-B948-9D02-EF5B84A7BEAB}"/>
              </a:ext>
            </a:extLst>
          </p:cNvPr>
          <p:cNvSpPr/>
          <p:nvPr/>
        </p:nvSpPr>
        <p:spPr>
          <a:xfrm>
            <a:off x="1" y="283301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「営業」の再定義が必要！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EF3AEE4-17BA-784D-B780-1E9942A81A2A}"/>
              </a:ext>
            </a:extLst>
          </p:cNvPr>
          <p:cNvSpPr/>
          <p:nvPr/>
        </p:nvSpPr>
        <p:spPr>
          <a:xfrm>
            <a:off x="0" y="782334"/>
            <a:ext cx="91439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今も昔もこれからも変わらない営業のミッション</a:t>
            </a:r>
            <a:endParaRPr lang="en-US" altLang="ja-JP" sz="2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endParaRPr lang="en-US" altLang="ja-JP" sz="800" u="sng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お客様を成功させ、成長させることで</a:t>
            </a:r>
            <a:endParaRPr lang="en-US" altLang="ja-JP" sz="32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3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自分たちも成功し、成長すること</a:t>
            </a:r>
            <a:endParaRPr lang="en-US" altLang="ja-JP" sz="32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FD999C-B0C4-3C4E-92E3-48BB69F68888}"/>
              </a:ext>
            </a:extLst>
          </p:cNvPr>
          <p:cNvSpPr/>
          <p:nvPr/>
        </p:nvSpPr>
        <p:spPr>
          <a:xfrm>
            <a:off x="1" y="4769267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変わらなければいけない営業の</a:t>
            </a:r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知識・プロセス・スキル</a:t>
            </a:r>
            <a:endParaRPr lang="en-US" altLang="ja-JP" sz="2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ECCB43-6D4C-9C46-BA90-A7CE68F4E921}"/>
              </a:ext>
            </a:extLst>
          </p:cNvPr>
          <p:cNvSpPr/>
          <p:nvPr/>
        </p:nvSpPr>
        <p:spPr>
          <a:xfrm>
            <a:off x="1" y="2833010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どのようにして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能力を磨けばいいのか？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6576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ACD4BE1-B37A-974D-8EB4-B003A591A20C}"/>
              </a:ext>
            </a:extLst>
          </p:cNvPr>
          <p:cNvSpPr/>
          <p:nvPr/>
        </p:nvSpPr>
        <p:spPr>
          <a:xfrm>
            <a:off x="1" y="322857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「変身資産」を積み上げる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673DB-9AD5-3241-9E48-D9B824CBA31B}"/>
              </a:ext>
            </a:extLst>
          </p:cNvPr>
          <p:cNvSpPr txBox="1"/>
          <p:nvPr/>
        </p:nvSpPr>
        <p:spPr>
          <a:xfrm>
            <a:off x="982420" y="1227288"/>
            <a:ext cx="1723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独学力</a:t>
            </a:r>
            <a:endParaRPr kumimoji="1" lang="en-US" altLang="ja-JP" sz="4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2709EF0-027E-3A4B-AA06-3E15BB28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学び続ける大切さ、それを支える学びの力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274C70-7723-AA4F-B951-3513173546D1}"/>
              </a:ext>
            </a:extLst>
          </p:cNvPr>
          <p:cNvSpPr txBox="1"/>
          <p:nvPr/>
        </p:nvSpPr>
        <p:spPr>
          <a:xfrm>
            <a:off x="5991193" y="1227288"/>
            <a:ext cx="2749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つながり力</a:t>
            </a:r>
            <a:endParaRPr kumimoji="1" lang="en-US" altLang="ja-JP" sz="4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5B8644-993A-A640-8F99-48478DB491B4}"/>
              </a:ext>
            </a:extLst>
          </p:cNvPr>
          <p:cNvSpPr txBox="1"/>
          <p:nvPr/>
        </p:nvSpPr>
        <p:spPr>
          <a:xfrm>
            <a:off x="2215799" y="5065365"/>
            <a:ext cx="37753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アウトプット力</a:t>
            </a:r>
            <a:endParaRPr kumimoji="1" lang="en-US" altLang="ja-JP" sz="40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B474AC-CB7D-D948-A206-9D5D9887C8FC}"/>
              </a:ext>
            </a:extLst>
          </p:cNvPr>
          <p:cNvSpPr txBox="1"/>
          <p:nvPr/>
        </p:nvSpPr>
        <p:spPr>
          <a:xfrm>
            <a:off x="5991193" y="1821821"/>
            <a:ext cx="233910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多様な価値観やロールモデルの発見</a:t>
            </a:r>
            <a:endParaRPr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ビジネス・チャネルの開拓</a:t>
            </a:r>
            <a:endParaRPr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共感と深い学び</a:t>
            </a:r>
            <a:endParaRPr kumimoji="1"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C0C7C0A-FC76-2343-9C32-FE954FE00052}"/>
              </a:ext>
            </a:extLst>
          </p:cNvPr>
          <p:cNvSpPr txBox="1"/>
          <p:nvPr/>
        </p:nvSpPr>
        <p:spPr>
          <a:xfrm>
            <a:off x="478438" y="1821822"/>
            <a:ext cx="1935145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陳腐化するスキルの新陳代謝</a:t>
            </a:r>
            <a:endParaRPr kumimoji="1"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直感力の育成</a:t>
            </a:r>
            <a:endParaRPr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kumimoji="1"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客観性と論理性の醸成</a:t>
            </a:r>
            <a:endParaRPr kumimoji="1"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9B6F03-6695-2F45-9B4F-54C188906537}"/>
              </a:ext>
            </a:extLst>
          </p:cNvPr>
          <p:cNvSpPr txBox="1"/>
          <p:nvPr/>
        </p:nvSpPr>
        <p:spPr>
          <a:xfrm>
            <a:off x="4274519" y="5611815"/>
            <a:ext cx="166584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インプットの増大</a:t>
            </a:r>
            <a:endParaRPr kumimoji="1"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人脈の拡大</a:t>
            </a:r>
            <a:endParaRPr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kumimoji="1" lang="ja-JP" altLang="en-US" sz="105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ストーリー化</a:t>
            </a:r>
            <a:r>
              <a:rPr kumimoji="1" lang="ja-JP" altLang="en-US" sz="105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能力の強化</a:t>
            </a:r>
            <a:endParaRPr kumimoji="1" lang="en-US" altLang="ja-JP" sz="105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DC29515-70EF-6749-A333-32A28DB77218}"/>
              </a:ext>
            </a:extLst>
          </p:cNvPr>
          <p:cNvSpPr txBox="1"/>
          <p:nvPr/>
        </p:nvSpPr>
        <p:spPr>
          <a:xfrm>
            <a:off x="1607086" y="3824025"/>
            <a:ext cx="5929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経験の蓄積に頼った「ベテラン」の不良資産化が加速する時代</a:t>
            </a:r>
            <a:endParaRPr kumimoji="1" lang="en-US" altLang="ja-JP" sz="16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A7A5C32-EAA0-EA4F-826A-4E1BB800E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329" y="1167714"/>
            <a:ext cx="1416876" cy="12503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D56D9C1-0F84-9841-9D6F-7139DE2B10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327" y="1061488"/>
            <a:ext cx="1623152" cy="138508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11CCB2A-52EE-9C41-A495-B372DA69BE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193" y="4984288"/>
            <a:ext cx="1195574" cy="12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ACD4BE1-B37A-974D-8EB4-B003A591A20C}"/>
              </a:ext>
            </a:extLst>
          </p:cNvPr>
          <p:cNvSpPr/>
          <p:nvPr/>
        </p:nvSpPr>
        <p:spPr>
          <a:xfrm>
            <a:off x="1" y="3073777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「時間」を作る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2709EF0-027E-3A4B-AA06-3E15BB28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時間を作る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9E1C9B2-37F2-BB4F-8C9A-333F817936E7}"/>
              </a:ext>
            </a:extLst>
          </p:cNvPr>
          <p:cNvSpPr txBox="1"/>
          <p:nvPr/>
        </p:nvSpPr>
        <p:spPr>
          <a:xfrm>
            <a:off x="2940784" y="3638454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朝のゴールデンタイム</a:t>
            </a:r>
            <a:endParaRPr kumimoji="1" lang="en-US" altLang="ja-JP" sz="24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C070AE-0705-D34B-AFBD-1D3C41AA159B}"/>
              </a:ext>
            </a:extLst>
          </p:cNvPr>
          <p:cNvSpPr txBox="1"/>
          <p:nvPr/>
        </p:nvSpPr>
        <p:spPr>
          <a:xfrm>
            <a:off x="200797" y="1708393"/>
            <a:ext cx="874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「決心を固めてから行動する」</a:t>
            </a:r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はうまくいかない！</a:t>
            </a:r>
            <a:endParaRPr kumimoji="1" lang="ja-JP" altLang="en-US" sz="2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乗算記号 6">
            <a:extLst>
              <a:ext uri="{FF2B5EF4-FFF2-40B4-BE49-F238E27FC236}">
                <a16:creationId xmlns:a16="http://schemas.microsoft.com/office/drawing/2014/main" id="{6447B7B9-CB21-6847-A6A8-5E68F39AFB08}"/>
              </a:ext>
            </a:extLst>
          </p:cNvPr>
          <p:cNvSpPr/>
          <p:nvPr/>
        </p:nvSpPr>
        <p:spPr>
          <a:xfrm>
            <a:off x="3512406" y="848460"/>
            <a:ext cx="2119184" cy="2180968"/>
          </a:xfrm>
          <a:prstGeom prst="mathMultiply">
            <a:avLst/>
          </a:prstGeom>
          <a:solidFill>
            <a:srgbClr val="FF0000">
              <a:alpha val="50196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8" name="ドーナツ 7">
            <a:extLst>
              <a:ext uri="{FF2B5EF4-FFF2-40B4-BE49-F238E27FC236}">
                <a16:creationId xmlns:a16="http://schemas.microsoft.com/office/drawing/2014/main" id="{1125468B-9E2F-3D4A-AE98-72A8AA0D17B8}"/>
              </a:ext>
            </a:extLst>
          </p:cNvPr>
          <p:cNvSpPr/>
          <p:nvPr/>
        </p:nvSpPr>
        <p:spPr>
          <a:xfrm>
            <a:off x="3805879" y="4346340"/>
            <a:ext cx="1532238" cy="1495168"/>
          </a:xfrm>
          <a:prstGeom prst="donut">
            <a:avLst/>
          </a:prstGeom>
          <a:solidFill>
            <a:srgbClr val="00B0F0">
              <a:alpha val="50196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200" dirty="0">
              <a:solidFill>
                <a:schemeClr val="bg1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5BE2782-0E6F-F040-86A7-088ECB01977F}"/>
              </a:ext>
            </a:extLst>
          </p:cNvPr>
          <p:cNvSpPr txBox="1"/>
          <p:nvPr/>
        </p:nvSpPr>
        <p:spPr>
          <a:xfrm>
            <a:off x="200797" y="4832314"/>
            <a:ext cx="8742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行動を起こす→習慣になる→決心が固まる</a:t>
            </a:r>
          </a:p>
        </p:txBody>
      </p:sp>
    </p:spTree>
    <p:extLst>
      <p:ext uri="{BB962C8B-B14F-4D97-AF65-F5344CB8AC3E}">
        <p14:creationId xmlns:p14="http://schemas.microsoft.com/office/powerpoint/2010/main" val="30614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CC5D-A65D-5946-99B5-645367A967AD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09678" y="530261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8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「自分」が「商品」</a:t>
            </a:r>
            <a:endParaRPr kumimoji="1" lang="ja-JP" altLang="en-US" sz="48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488" y="4140070"/>
            <a:ext cx="1690636" cy="169063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64659" y="4398780"/>
            <a:ext cx="375776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人脈</a:t>
            </a:r>
            <a:r>
              <a:rPr kumimoji="1" lang="en-US" altLang="ja-JP" sz="4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44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の拡大</a:t>
            </a:r>
            <a:r>
              <a:rPr lang="ja-JP" altLang="en-US" sz="44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！</a:t>
            </a:r>
            <a:endParaRPr lang="en-US" altLang="ja-JP" sz="44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16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どれだけの人を知っているかではなく</a:t>
            </a:r>
            <a:endParaRPr kumimoji="1" lang="en-US" altLang="ja-JP" sz="16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16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どれだけの人に知られているかが人脈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1094123" y="1355888"/>
            <a:ext cx="6955751" cy="1442096"/>
            <a:chOff x="1094123" y="1355888"/>
            <a:chExt cx="6955751" cy="1442096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1094123" y="1966987"/>
              <a:ext cx="69557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「商品力」は「自分力」</a:t>
              </a:r>
              <a:endParaRPr kumimoji="1" lang="ja-JP" altLang="en-US" sz="48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9" name="下矢印 8"/>
            <p:cNvSpPr/>
            <p:nvPr/>
          </p:nvSpPr>
          <p:spPr>
            <a:xfrm>
              <a:off x="4085246" y="1355888"/>
              <a:ext cx="973507" cy="46127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1017178" y="2757577"/>
            <a:ext cx="7109639" cy="1411088"/>
            <a:chOff x="1017178" y="2757577"/>
            <a:chExt cx="7109639" cy="1411088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017178" y="3522334"/>
              <a:ext cx="71096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「自分力」は「アウトプット力」</a:t>
              </a:r>
              <a:endParaRPr kumimoji="1" lang="ja-JP" altLang="en-US" sz="36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10" name="下矢印 9"/>
            <p:cNvSpPr/>
            <p:nvPr/>
          </p:nvSpPr>
          <p:spPr>
            <a:xfrm>
              <a:off x="4085243" y="2757577"/>
              <a:ext cx="973507" cy="46127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1289130" y="5890779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つながりの増幅</a:t>
            </a:r>
            <a:r>
              <a:rPr lang="en-US" altLang="ja-JP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 + </a:t>
            </a:r>
            <a:r>
              <a:rPr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信頼の担保</a:t>
            </a:r>
            <a:r>
              <a:rPr lang="en-US" altLang="ja-JP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 + </a:t>
            </a:r>
            <a:r>
              <a:rPr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スキルの向上</a:t>
            </a:r>
            <a:endParaRPr kumimoji="1" lang="ja-JP" altLang="en-US" sz="24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305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CC5D-A65D-5946-99B5-645367A967AD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56322" y="32004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不足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88577" y="324574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アウトプット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10225" y="538354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達成感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27666" y="12192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不安</a:t>
            </a:r>
          </a:p>
        </p:txBody>
      </p:sp>
      <p:cxnSp>
        <p:nvCxnSpPr>
          <p:cNvPr id="8" name="曲線コネクタ 7"/>
          <p:cNvCxnSpPr>
            <a:stCxn id="6" idx="3"/>
            <a:endCxn id="4" idx="0"/>
          </p:cNvCxnSpPr>
          <p:nvPr/>
        </p:nvCxnSpPr>
        <p:spPr>
          <a:xfrm>
            <a:off x="5238254" y="1573143"/>
            <a:ext cx="1581539" cy="1672602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曲線コネクタ 9"/>
          <p:cNvCxnSpPr>
            <a:stCxn id="4" idx="2"/>
            <a:endCxn id="5" idx="3"/>
          </p:cNvCxnSpPr>
          <p:nvPr/>
        </p:nvCxnSpPr>
        <p:spPr>
          <a:xfrm rot="5400000">
            <a:off x="5234856" y="4152550"/>
            <a:ext cx="1783857" cy="1386019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曲線コネクタ 14"/>
          <p:cNvCxnSpPr>
            <a:stCxn id="5" idx="1"/>
            <a:endCxn id="3" idx="2"/>
          </p:cNvCxnSpPr>
          <p:nvPr/>
        </p:nvCxnSpPr>
        <p:spPr>
          <a:xfrm rot="10800000">
            <a:off x="2261617" y="3908286"/>
            <a:ext cx="1448609" cy="1829202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曲線コネクタ 17"/>
          <p:cNvCxnSpPr>
            <a:stCxn id="3" idx="0"/>
            <a:endCxn id="6" idx="1"/>
          </p:cNvCxnSpPr>
          <p:nvPr/>
        </p:nvCxnSpPr>
        <p:spPr>
          <a:xfrm rot="5400000" flipH="1" flipV="1">
            <a:off x="2331013" y="1503747"/>
            <a:ext cx="1627257" cy="1766050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112181" y="220210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インプット</a:t>
            </a:r>
            <a:endParaRPr kumimoji="1" lang="ja-JP" altLang="en-US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26" name="曲線コネクタ 25"/>
          <p:cNvCxnSpPr>
            <a:stCxn id="25" idx="2"/>
            <a:endCxn id="31" idx="0"/>
          </p:cNvCxnSpPr>
          <p:nvPr/>
        </p:nvCxnSpPr>
        <p:spPr>
          <a:xfrm rot="5400000">
            <a:off x="7144766" y="2511803"/>
            <a:ext cx="577194" cy="696465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6809994" y="3148632"/>
            <a:ext cx="550271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112181" y="456440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インプット</a:t>
            </a:r>
            <a:endParaRPr kumimoji="1" lang="ja-JP" altLang="en-US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35" name="曲線コネクタ 34"/>
          <p:cNvCxnSpPr>
            <a:stCxn id="34" idx="0"/>
            <a:endCxn id="31" idx="2"/>
          </p:cNvCxnSpPr>
          <p:nvPr/>
        </p:nvCxnSpPr>
        <p:spPr>
          <a:xfrm rot="16200000" flipV="1">
            <a:off x="7079420" y="3862228"/>
            <a:ext cx="707886" cy="696465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1715424" y="3148632"/>
            <a:ext cx="550271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02128" y="22021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気付き</a:t>
            </a:r>
          </a:p>
        </p:txBody>
      </p:sp>
      <p:cxnSp>
        <p:nvCxnSpPr>
          <p:cNvPr id="43" name="曲線コネクタ 42"/>
          <p:cNvCxnSpPr>
            <a:stCxn id="42" idx="2"/>
            <a:endCxn id="41" idx="0"/>
          </p:cNvCxnSpPr>
          <p:nvPr/>
        </p:nvCxnSpPr>
        <p:spPr>
          <a:xfrm rot="16200000" flipH="1">
            <a:off x="1327038" y="2485109"/>
            <a:ext cx="577195" cy="749850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802128" y="45644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気付き</a:t>
            </a:r>
          </a:p>
        </p:txBody>
      </p:sp>
      <p:cxnSp>
        <p:nvCxnSpPr>
          <p:cNvPr id="45" name="曲線コネクタ 44"/>
          <p:cNvCxnSpPr>
            <a:endCxn id="41" idx="2"/>
          </p:cNvCxnSpPr>
          <p:nvPr/>
        </p:nvCxnSpPr>
        <p:spPr>
          <a:xfrm rot="5400000" flipH="1" flipV="1">
            <a:off x="1312289" y="3789019"/>
            <a:ext cx="610772" cy="745770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図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548" y="2057057"/>
            <a:ext cx="1146169" cy="1181617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770" y="765607"/>
            <a:ext cx="948089" cy="1436498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859" y="4182608"/>
            <a:ext cx="1302280" cy="1230655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67" y="2949207"/>
            <a:ext cx="1158505" cy="11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95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CC5D-A65D-5946-99B5-645367A967AD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5516" y="914400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「伝えた」という自分の真実ではなく</a:t>
            </a:r>
            <a:endParaRPr kumimoji="1" lang="en-US" altLang="ja-JP" sz="36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「伝わった」という相手の真実が大切</a:t>
            </a:r>
            <a:endParaRPr kumimoji="1" lang="ja-JP" altLang="en-US" sz="36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60" y="3002976"/>
            <a:ext cx="2736324" cy="276047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07330" y="3130646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アウトプット思考</a:t>
            </a:r>
            <a:r>
              <a:rPr kumimoji="1" lang="ja-JP" altLang="en-US" sz="28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のすすめ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7330" y="4066537"/>
            <a:ext cx="63786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u="sng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誰かに伝えることを前提</a:t>
            </a:r>
            <a:r>
              <a:rPr lang="ja-JP" altLang="en-US" sz="20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に思考する</a:t>
            </a:r>
            <a:endParaRPr lang="en-US" altLang="ja-JP" sz="20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ja-JP" altLang="en-US" sz="20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興味を持ってくれるだろうか？</a:t>
            </a:r>
            <a:endParaRPr lang="en-US" altLang="ja-JP" sz="20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ja-JP" altLang="en-US" sz="20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この表現や説明で理解してもらえるだろうか？</a:t>
            </a:r>
            <a:endParaRPr lang="en-US" altLang="ja-JP" sz="20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ja-JP" altLang="en-US" sz="2000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美しいだろうか？</a:t>
            </a:r>
            <a:endParaRPr lang="en-US" altLang="ja-JP" sz="2000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48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67043" y="6640200"/>
            <a:ext cx="2133600" cy="217800"/>
          </a:xfrm>
        </p:spPr>
        <p:txBody>
          <a:bodyPr/>
          <a:lstStyle/>
          <a:p>
            <a:fld id="{8FF8CC5D-A65D-5946-99B5-645367A967AD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594" y="1736670"/>
            <a:ext cx="1398455" cy="139845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68" y="320502"/>
            <a:ext cx="2456271" cy="22382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149" y="1537126"/>
            <a:ext cx="3022641" cy="288476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928" y="4318503"/>
            <a:ext cx="2209062" cy="2209062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3776609" y="1492322"/>
            <a:ext cx="597159" cy="57849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2390115">
            <a:off x="6241109" y="1930295"/>
            <a:ext cx="597159" cy="57849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 rot="8141921">
            <a:off x="6239967" y="4681036"/>
            <a:ext cx="597159" cy="57849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 rot="19720988">
            <a:off x="4259815" y="4643329"/>
            <a:ext cx="499119" cy="220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901858" y="3242225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アウトプット思考</a:t>
            </a:r>
            <a:endParaRPr lang="ja-JP" altLang="en-US" sz="360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63" y="4279246"/>
            <a:ext cx="2228646" cy="2248319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 rot="10800000">
            <a:off x="3408079" y="5142187"/>
            <a:ext cx="597159" cy="57849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133" y="378215"/>
            <a:ext cx="1417916" cy="14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CC5D-A65D-5946-99B5-645367A967AD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76" y="200660"/>
            <a:ext cx="2853816" cy="202478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268" y="620227"/>
            <a:ext cx="2853817" cy="20349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475120"/>
            <a:ext cx="2875411" cy="202201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744" y="4117727"/>
            <a:ext cx="2875411" cy="223430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76" y="3429000"/>
            <a:ext cx="3897376" cy="292303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352" y="249685"/>
            <a:ext cx="2075600" cy="20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CC5D-A65D-5946-99B5-645367A967AD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91" y="296011"/>
            <a:ext cx="4582079" cy="330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453" y="2922480"/>
            <a:ext cx="4582183" cy="3429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611" y="4892090"/>
            <a:ext cx="1846036" cy="19080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21247" y="1126606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道具の操作に邪魔されるな！</a:t>
            </a:r>
            <a:endParaRPr lang="en-US" altLang="ja-JP" sz="20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lang="ja-JP" altLang="en-US" sz="2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想像の翼を拡げて飛び回れ！</a:t>
            </a:r>
            <a:endParaRPr lang="en-US" altLang="ja-JP" sz="20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10813" y="4184204"/>
            <a:ext cx="3775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道具はアウトプットを創らない</a:t>
            </a:r>
            <a:endParaRPr lang="en-US" altLang="ja-JP" sz="20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r"/>
            <a:r>
              <a:rPr lang="ja-JP" altLang="en-US" sz="20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アウトプットを仕上げるだけ！</a:t>
            </a:r>
            <a:endParaRPr lang="en-US" altLang="ja-JP" sz="2000" b="1" dirty="0">
              <a:solidFill>
                <a:schemeClr val="bg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12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A2D693A-0121-764A-BD89-D8B70E02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デジタル・トランスフォーメーション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EE0545-BF43-F243-9FC5-567EF75C1F3F}"/>
              </a:ext>
            </a:extLst>
          </p:cNvPr>
          <p:cNvSpPr/>
          <p:nvPr/>
        </p:nvSpPr>
        <p:spPr>
          <a:xfrm>
            <a:off x="622798" y="4102223"/>
            <a:ext cx="8443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フェーズ３</a:t>
            </a:r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：</a:t>
            </a:r>
            <a:endParaRPr lang="en-US" altLang="ja-JP" sz="2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ja-JP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業務が</a:t>
            </a:r>
            <a:r>
              <a:rPr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ja-JP" altLang="ja-JP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へ</a:t>
            </a:r>
            <a:r>
              <a:rPr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ja-JP" altLang="ja-JP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が業務へとシームレスに変換される状態</a:t>
            </a:r>
            <a:endParaRPr lang="en-US" altLang="ja-JP" sz="2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12A1FB7-DC12-4D41-8EF8-E5B45C465376}"/>
              </a:ext>
            </a:extLst>
          </p:cNvPr>
          <p:cNvSpPr/>
          <p:nvPr/>
        </p:nvSpPr>
        <p:spPr>
          <a:xfrm>
            <a:off x="622798" y="1415957"/>
            <a:ext cx="7898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フェーズ１：</a:t>
            </a:r>
            <a:endParaRPr lang="en-US" altLang="ja-JP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  <a:p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　</a:t>
            </a:r>
            <a:r>
              <a:rPr lang="en-US" altLang="ja-JP" sz="2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IT</a:t>
            </a:r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利用による業務プロセスの強化</a:t>
            </a:r>
            <a:endParaRPr lang="ja-JP" altLang="en-US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02744F-1AC6-184B-8CB1-A92770E94268}"/>
              </a:ext>
            </a:extLst>
          </p:cNvPr>
          <p:cNvSpPr/>
          <p:nvPr/>
        </p:nvSpPr>
        <p:spPr>
          <a:xfrm>
            <a:off x="622798" y="2759090"/>
            <a:ext cx="8443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フェーズ２：</a:t>
            </a:r>
            <a:endParaRPr lang="en-US" altLang="ja-JP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  <a:p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　</a:t>
            </a:r>
            <a:r>
              <a:rPr lang="en-US" altLang="ja-JP" sz="2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IT</a:t>
            </a:r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による業務の置き換え</a:t>
            </a:r>
            <a:endParaRPr lang="en-US" altLang="ja-JP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0ACC5B8-6CFC-BC4E-93BF-8BE43A908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841" y="5222761"/>
            <a:ext cx="940690" cy="52913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E12F04B-3BDB-FC4F-87D7-26CD38651979}"/>
              </a:ext>
            </a:extLst>
          </p:cNvPr>
          <p:cNvSpPr/>
          <p:nvPr/>
        </p:nvSpPr>
        <p:spPr>
          <a:xfrm>
            <a:off x="953992" y="5190468"/>
            <a:ext cx="6811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IoT</a:t>
            </a:r>
            <a:r>
              <a:rPr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による現場の把握と</a:t>
            </a:r>
            <a:r>
              <a:rPr lang="en-US" altLang="ja-JP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化されたビジネス・プロセスが</a:t>
            </a:r>
            <a:endParaRPr lang="en-US" altLang="ja-JP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ja-JP" altLang="en-US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連係を図りながら劇的な効率化や最適化を実現すること。</a:t>
            </a:r>
            <a:endParaRPr lang="ja-JP" altLang="en-US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31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5512B7-BFAC-5743-89DF-B93B61E4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IT</a:t>
            </a:r>
            <a:r>
              <a:rPr lang="ja-JP" altLang="en-US"/>
              <a:t>ビジネス・プロフェッショナルの条件</a:t>
            </a:r>
            <a:endParaRPr kumimoji="1"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11DB42B-EAE1-2C47-9B19-2623D2E4E098}"/>
              </a:ext>
            </a:extLst>
          </p:cNvPr>
          <p:cNvGrpSpPr/>
          <p:nvPr/>
        </p:nvGrpSpPr>
        <p:grpSpPr>
          <a:xfrm>
            <a:off x="1037965" y="1056506"/>
            <a:ext cx="3459892" cy="2564027"/>
            <a:chOff x="1037965" y="1056506"/>
            <a:chExt cx="3459892" cy="256402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220747CF-7941-B34E-BE75-EBE5C84876E5}"/>
                </a:ext>
              </a:extLst>
            </p:cNvPr>
            <p:cNvSpPr/>
            <p:nvPr/>
          </p:nvSpPr>
          <p:spPr>
            <a:xfrm>
              <a:off x="1037965" y="1056506"/>
              <a:ext cx="3459892" cy="256402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26F9A68-2B24-F54E-AAEA-A47A2E1DBEF4}"/>
                </a:ext>
              </a:extLst>
            </p:cNvPr>
            <p:cNvSpPr txBox="1"/>
            <p:nvPr/>
          </p:nvSpPr>
          <p:spPr>
            <a:xfrm>
              <a:off x="1037965" y="1170572"/>
              <a:ext cx="230063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IT</a:t>
              </a:r>
              <a:r>
                <a:rPr kumimoji="1" lang="ja-JP" altLang="en-US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についての専門性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9C5A2F4-B57C-2E46-9C7A-C243EAAF3F0A}"/>
                </a:ext>
              </a:extLst>
            </p:cNvPr>
            <p:cNvSpPr txBox="1"/>
            <p:nvPr/>
          </p:nvSpPr>
          <p:spPr>
            <a:xfrm>
              <a:off x="1105926" y="1561408"/>
              <a:ext cx="331161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言葉を知っているかどうかではない。日々進化するテクノロジーを顧客価値に結びつけて、それを</a:t>
              </a:r>
              <a:r>
                <a:rPr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説明でき、解決策の相談に応え、</a:t>
              </a:r>
              <a:r>
                <a:rPr kumimoji="1"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実現できること。</a:t>
              </a:r>
              <a:endParaRPr kumimoji="1"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30DD512-977F-FF4C-A828-74F744BAA7AB}"/>
              </a:ext>
            </a:extLst>
          </p:cNvPr>
          <p:cNvGrpSpPr/>
          <p:nvPr/>
        </p:nvGrpSpPr>
        <p:grpSpPr>
          <a:xfrm>
            <a:off x="4652321" y="1056506"/>
            <a:ext cx="3459892" cy="2564027"/>
            <a:chOff x="4652321" y="1056506"/>
            <a:chExt cx="3459892" cy="256402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99F7ECB-9657-F04E-8259-E33692E1F79E}"/>
                </a:ext>
              </a:extLst>
            </p:cNvPr>
            <p:cNvSpPr/>
            <p:nvPr/>
          </p:nvSpPr>
          <p:spPr>
            <a:xfrm>
              <a:off x="4652321" y="1056506"/>
              <a:ext cx="3459892" cy="256402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6DAF1B9-71DB-8C4D-8505-FA22E4104C66}"/>
                </a:ext>
              </a:extLst>
            </p:cNvPr>
            <p:cNvSpPr txBox="1"/>
            <p:nvPr/>
          </p:nvSpPr>
          <p:spPr>
            <a:xfrm>
              <a:off x="4926726" y="1178349"/>
              <a:ext cx="31854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経営や業務についての専門性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FD4176D-915E-394C-836E-7255D18AA69F}"/>
                </a:ext>
              </a:extLst>
            </p:cNvPr>
            <p:cNvSpPr txBox="1"/>
            <p:nvPr/>
          </p:nvSpPr>
          <p:spPr>
            <a:xfrm>
              <a:off x="4738818" y="1561408"/>
              <a:ext cx="331161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経営や業務についてお客様以上に考察し、どこに課題があるかを見つけ、その課題を解決するためにテクノロジーをどのように使えばいいかを考え、デザインできること。</a:t>
              </a:r>
              <a:endParaRPr kumimoji="1"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8A536D5-FE4F-294B-B462-9674CEEC52F9}"/>
              </a:ext>
            </a:extLst>
          </p:cNvPr>
          <p:cNvGrpSpPr/>
          <p:nvPr/>
        </p:nvGrpSpPr>
        <p:grpSpPr>
          <a:xfrm>
            <a:off x="4652321" y="3768812"/>
            <a:ext cx="3459892" cy="2564027"/>
            <a:chOff x="4652321" y="3768812"/>
            <a:chExt cx="3459892" cy="256402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FB00DC71-AE87-8D4E-99FB-B730AB18CFAB}"/>
                </a:ext>
              </a:extLst>
            </p:cNvPr>
            <p:cNvSpPr/>
            <p:nvPr/>
          </p:nvSpPr>
          <p:spPr>
            <a:xfrm>
              <a:off x="4652321" y="3768812"/>
              <a:ext cx="3459892" cy="256402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44EC1DE-2CC2-2448-8446-3B335E5CAF03}"/>
                </a:ext>
              </a:extLst>
            </p:cNvPr>
            <p:cNvSpPr txBox="1"/>
            <p:nvPr/>
          </p:nvSpPr>
          <p:spPr>
            <a:xfrm>
              <a:off x="4920547" y="5632627"/>
              <a:ext cx="3185487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世のため人のために役立とう</a:t>
              </a:r>
              <a:endParaRPr kumimoji="1" lang="en-US" altLang="ja-JP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pPr algn="r"/>
              <a:r>
                <a:rPr kumimoji="1" lang="ja-JP" altLang="en-US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というパッション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11A224E-6209-C943-9EE2-C35468B63A21}"/>
                </a:ext>
              </a:extLst>
            </p:cNvPr>
            <p:cNvSpPr txBox="1"/>
            <p:nvPr/>
          </p:nvSpPr>
          <p:spPr>
            <a:xfrm>
              <a:off x="4794423" y="4986296"/>
              <a:ext cx="331161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自分の会社のためではない。世のため人のために役立つために、自分は何をすべきかを考え、ぶれずに行動する情熱。</a:t>
              </a:r>
              <a:endParaRPr kumimoji="1"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5C7B20F-4DF3-6E49-AD14-3C22C968870B}"/>
              </a:ext>
            </a:extLst>
          </p:cNvPr>
          <p:cNvGrpSpPr/>
          <p:nvPr/>
        </p:nvGrpSpPr>
        <p:grpSpPr>
          <a:xfrm>
            <a:off x="1037965" y="3768812"/>
            <a:ext cx="3459892" cy="2564027"/>
            <a:chOff x="1037965" y="3768812"/>
            <a:chExt cx="3459892" cy="2564027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4CC6531-60ED-F44D-B4CC-CE1A3B10704C}"/>
                </a:ext>
              </a:extLst>
            </p:cNvPr>
            <p:cNvSpPr/>
            <p:nvPr/>
          </p:nvSpPr>
          <p:spPr>
            <a:xfrm>
              <a:off x="1037965" y="3768812"/>
              <a:ext cx="3459892" cy="2564027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200" dirty="0">
                <a:solidFill>
                  <a:srgbClr val="FFFFFF"/>
                </a:solidFill>
                <a:latin typeface="ＭＳ Ｐゴシック"/>
                <a:ea typeface="ＭＳ Ｐゴシック"/>
                <a:cs typeface="ＭＳ Ｐゴシック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026F6BF-DCDC-2848-8A34-2BE8447E79C6}"/>
                </a:ext>
              </a:extLst>
            </p:cNvPr>
            <p:cNvSpPr txBox="1"/>
            <p:nvPr/>
          </p:nvSpPr>
          <p:spPr>
            <a:xfrm>
              <a:off x="1037965" y="5632627"/>
              <a:ext cx="3416320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同僚や遊び仲間だけではない</a:t>
              </a:r>
              <a:endParaRPr kumimoji="1" lang="en-US" altLang="ja-JP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  <a:p>
              <a:r>
                <a:rPr kumimoji="1" lang="ja-JP" altLang="en-US" b="1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人のつながりとイニシアティブ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6F08C44-AAD1-1249-807C-A6E9E1A60070}"/>
                </a:ext>
              </a:extLst>
            </p:cNvPr>
            <p:cNvSpPr txBox="1"/>
            <p:nvPr/>
          </p:nvSpPr>
          <p:spPr>
            <a:xfrm>
              <a:off x="1105926" y="4986296"/>
              <a:ext cx="331161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solidFill>
                    <a:schemeClr val="bg1"/>
                  </a:solidFill>
                  <a:latin typeface="Meiryo" panose="020B0604030504040204" pitchFamily="34" charset="-128"/>
                  <a:ea typeface="Meiryo" panose="020B0604030504040204" pitchFamily="34" charset="-128"/>
                </a:rPr>
                <a:t>発信者になれ、起点になれ。そうすればそこに同じようなヒトたちが集まってくる。そういう人たちが知識をもたらし成長を支える。</a:t>
              </a:r>
              <a:endParaRPr kumimoji="1"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790CF5FA-A615-964F-9347-FBDF7E6BEEC6}"/>
              </a:ext>
            </a:extLst>
          </p:cNvPr>
          <p:cNvSpPr/>
          <p:nvPr/>
        </p:nvSpPr>
        <p:spPr>
          <a:xfrm>
            <a:off x="2587968" y="2472725"/>
            <a:ext cx="3974242" cy="2459690"/>
          </a:xfrm>
          <a:prstGeom prst="roundRect">
            <a:avLst>
              <a:gd name="adj" fmla="val 1381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お客様の成功に貢献すること</a:t>
            </a:r>
            <a:endParaRPr kumimoji="1" lang="en-US" altLang="ja-JP" sz="2000" b="1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  <a:p>
            <a:pPr algn="ctr"/>
            <a:endParaRPr lang="en-US" altLang="ja-JP" sz="800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  <a:p>
            <a:pPr algn="ctr"/>
            <a:r>
              <a:rPr kumimoji="1" lang="ja-JP" altLang="en-US" sz="160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売上や利益の拡大</a:t>
            </a:r>
            <a:endParaRPr kumimoji="1" lang="en-US" altLang="ja-JP" sz="1600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  <a:p>
            <a:pPr algn="ctr"/>
            <a:r>
              <a:rPr lang="ja-JP" altLang="en-US" sz="160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事業の変革や改革</a:t>
            </a:r>
            <a:endParaRPr lang="en-US" altLang="ja-JP" sz="1600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  <a:p>
            <a:pPr algn="ctr"/>
            <a:r>
              <a:rPr kumimoji="1" lang="ja-JP" altLang="en-US" sz="1600">
                <a:solidFill>
                  <a:srgbClr val="FFFFFF"/>
                </a:solidFill>
                <a:latin typeface="Meiryo" panose="020B0604030504040204" pitchFamily="34" charset="-128"/>
                <a:ea typeface="Meiryo" panose="020B0604030504040204" pitchFamily="34" charset="-128"/>
                <a:cs typeface="ＭＳ Ｐゴシック"/>
              </a:rPr>
              <a:t>新規事業・顧客の創出</a:t>
            </a:r>
            <a:endParaRPr kumimoji="1" lang="en-US" altLang="ja-JP" sz="1600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  <a:p>
            <a:pPr algn="ctr"/>
            <a:endParaRPr lang="en-US" altLang="ja-JP" sz="1600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  <a:p>
            <a:pPr algn="ctr"/>
            <a:endParaRPr kumimoji="1" lang="en-US" altLang="ja-JP" sz="1600" dirty="0">
              <a:solidFill>
                <a:srgbClr val="FFFFFF"/>
              </a:solidFill>
              <a:latin typeface="Meiryo" panose="020B0604030504040204" pitchFamily="34" charset="-128"/>
              <a:ea typeface="Meiryo" panose="020B0604030504040204" pitchFamily="34" charset="-128"/>
              <a:cs typeface="ＭＳ Ｐゴシック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F51A54-E66F-6545-B555-A4987957398F}"/>
              </a:ext>
            </a:extLst>
          </p:cNvPr>
          <p:cNvSpPr txBox="1"/>
          <p:nvPr/>
        </p:nvSpPr>
        <p:spPr>
          <a:xfrm>
            <a:off x="2866929" y="417195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>
                <a:solidFill>
                  <a:schemeClr val="bg1"/>
                </a:solidFill>
                <a:latin typeface="DFPKanTeiRyu-XB" panose="03000800010101010101" pitchFamily="66" charset="-128"/>
                <a:ea typeface="DFPKanTeiRyu-XB" panose="03000800010101010101" pitchFamily="66" charset="-128"/>
              </a:rPr>
              <a:t>人を幸せにし成長させることで</a:t>
            </a:r>
            <a:endParaRPr kumimoji="1" lang="en-US" altLang="ja-JP" b="1" dirty="0">
              <a:solidFill>
                <a:schemeClr val="bg1"/>
              </a:solidFill>
              <a:latin typeface="DFPKanTeiRyu-XB" panose="03000800010101010101" pitchFamily="66" charset="-128"/>
              <a:ea typeface="DFPKanTeiRyu-XB" panose="03000800010101010101" pitchFamily="66" charset="-128"/>
            </a:endParaRPr>
          </a:p>
          <a:p>
            <a:pPr algn="ctr"/>
            <a:r>
              <a:rPr lang="ja-JP" altLang="en-US" b="1">
                <a:solidFill>
                  <a:schemeClr val="bg1"/>
                </a:solidFill>
                <a:latin typeface="DFPKanTeiRyu-XB" panose="03000800010101010101" pitchFamily="66" charset="-128"/>
                <a:ea typeface="DFPKanTeiRyu-XB" panose="03000800010101010101" pitchFamily="66" charset="-128"/>
              </a:rPr>
              <a:t>自分を幸せにし成長させる</a:t>
            </a:r>
            <a:endParaRPr kumimoji="1" lang="ja-JP" altLang="en-US" b="1">
              <a:solidFill>
                <a:schemeClr val="bg1"/>
              </a:solidFill>
              <a:latin typeface="DFPKanTeiRyu-XB" panose="03000800010101010101" pitchFamily="66" charset="-128"/>
              <a:ea typeface="DFPKanTeiRyu-XB" panose="03000800010101010101" pitchFamily="66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70F9595-4137-7042-B4CD-0FED77564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77" y="2418844"/>
            <a:ext cx="2434852" cy="247444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34F6998-C925-0A4C-8C0C-85400242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249" y="2637279"/>
            <a:ext cx="2323232" cy="22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0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4C44CC-712B-134F-87B9-3D6EEE6E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変革のステージに立てるかどうかの３つの問いかけ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7DA51A-41ED-1F45-BFF8-7D673463206E}"/>
              </a:ext>
            </a:extLst>
          </p:cNvPr>
          <p:cNvSpPr txBox="1"/>
          <p:nvPr/>
        </p:nvSpPr>
        <p:spPr>
          <a:xfrm>
            <a:off x="786348" y="2189774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kumimoji="1" lang="ja-JP" altLang="en-US" sz="3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違和感</a:t>
            </a:r>
            <a:r>
              <a:rPr kumimoji="1" lang="ja-JP" altLang="en-US" sz="3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」を持っていますか？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FCA0D3-0B59-454A-B6E9-AAEF6015CE12}"/>
              </a:ext>
            </a:extLst>
          </p:cNvPr>
          <p:cNvSpPr txBox="1"/>
          <p:nvPr/>
        </p:nvSpPr>
        <p:spPr>
          <a:xfrm>
            <a:off x="786348" y="315147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kumimoji="1" lang="ja-JP" altLang="en-US" sz="3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地図</a:t>
            </a:r>
            <a:r>
              <a:rPr kumimoji="1" lang="ja-JP" altLang="en-US" sz="3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」を持っていますか？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CD0912-5B34-4247-86A0-2F4E40994F48}"/>
              </a:ext>
            </a:extLst>
          </p:cNvPr>
          <p:cNvSpPr txBox="1"/>
          <p:nvPr/>
        </p:nvSpPr>
        <p:spPr>
          <a:xfrm>
            <a:off x="786348" y="4113166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</a:t>
            </a:r>
            <a:r>
              <a:rPr kumimoji="1" lang="ja-JP" altLang="en-US" sz="3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向かい風</a:t>
            </a:r>
            <a:r>
              <a:rPr kumimoji="1" lang="ja-JP" altLang="en-US" sz="3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」を感じていますか？</a:t>
            </a:r>
          </a:p>
        </p:txBody>
      </p:sp>
    </p:spTree>
    <p:extLst>
      <p:ext uri="{BB962C8B-B14F-4D97-AF65-F5344CB8AC3E}">
        <p14:creationId xmlns:p14="http://schemas.microsoft.com/office/powerpoint/2010/main" val="15369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B209A7-D0B6-784D-BB90-E0D7E69910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4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195354-C672-C44A-A42D-AF7CDB724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</a:t>
            </a:r>
            <a:r>
              <a:rPr kumimoji="1" lang="en-US" altLang="ja-JP" dirty="0"/>
              <a:t>mazon</a:t>
            </a:r>
            <a:r>
              <a:rPr kumimoji="1" lang="ja-JP" altLang="en-US"/>
              <a:t>の場合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DD3E4F-9997-9F48-A98E-7ED1B05F1F22}"/>
              </a:ext>
            </a:extLst>
          </p:cNvPr>
          <p:cNvSpPr/>
          <p:nvPr/>
        </p:nvSpPr>
        <p:spPr>
          <a:xfrm>
            <a:off x="1031164" y="5176554"/>
            <a:ext cx="7069721" cy="15813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00C117-58FD-A14C-9138-705B311C8E65}"/>
              </a:ext>
            </a:extLst>
          </p:cNvPr>
          <p:cNvSpPr/>
          <p:nvPr/>
        </p:nvSpPr>
        <p:spPr>
          <a:xfrm>
            <a:off x="4560049" y="847372"/>
            <a:ext cx="3540836" cy="43366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79FE22-1522-A642-B819-F851FD58045B}"/>
              </a:ext>
            </a:extLst>
          </p:cNvPr>
          <p:cNvSpPr/>
          <p:nvPr/>
        </p:nvSpPr>
        <p:spPr>
          <a:xfrm>
            <a:off x="1031164" y="847372"/>
            <a:ext cx="3540836" cy="43366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9ABF5FD2-67A1-AF4F-9BA8-B57C45C24680}"/>
              </a:ext>
            </a:extLst>
          </p:cNvPr>
          <p:cNvSpPr/>
          <p:nvPr/>
        </p:nvSpPr>
        <p:spPr>
          <a:xfrm>
            <a:off x="3013809" y="904540"/>
            <a:ext cx="3110242" cy="5437266"/>
          </a:xfrm>
          <a:prstGeom prst="downArrow">
            <a:avLst>
              <a:gd name="adj1" fmla="val 50000"/>
              <a:gd name="adj2" fmla="val 18595"/>
            </a:avLst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0D24E36-D018-4E44-B4CB-3714B3390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77" y="1500902"/>
            <a:ext cx="822374" cy="7516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3C0B08A-9084-D94A-A145-0B3A5B79A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118" y="3386947"/>
            <a:ext cx="939625" cy="57528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3BEBC8-0328-1C44-A3B1-D87FB2DAC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123" y="1669842"/>
            <a:ext cx="1235587" cy="5826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A3E801A-9BC0-0A44-9FBA-27CA2E9E6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122" y="2373596"/>
            <a:ext cx="1235587" cy="5031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B878409-EA4A-494F-B1CE-1195272AA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960" y="2490110"/>
            <a:ext cx="1203976" cy="58317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08AE7CA-CE63-C144-84FC-FD2393B79D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571" y="1577440"/>
            <a:ext cx="814143" cy="58267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C61B474-6DFD-424B-8AD3-3643A9DD8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471" y="2235426"/>
            <a:ext cx="774448" cy="5473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18E8BEF-28CE-5E48-9D49-4B2FAEE7C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7606" y="2775546"/>
            <a:ext cx="864886" cy="55963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9561D6C-FA7B-1740-B479-D181E34863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714" y="1502124"/>
            <a:ext cx="755126" cy="73330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4F6BD2B-E00A-F143-9A91-DFDB3479EB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364" y="3109248"/>
            <a:ext cx="1641168" cy="922336"/>
          </a:xfrm>
          <a:prstGeom prst="rect">
            <a:avLst/>
          </a:prstGeom>
        </p:spPr>
      </p:pic>
      <p:sp>
        <p:nvSpPr>
          <p:cNvPr id="18" name="フローチャート: 磁気ディスク 17">
            <a:extLst>
              <a:ext uri="{FF2B5EF4-FFF2-40B4-BE49-F238E27FC236}">
                <a16:creationId xmlns:a16="http://schemas.microsoft.com/office/drawing/2014/main" id="{691346ED-ADEF-0446-BFFC-31998889A6FB}"/>
              </a:ext>
            </a:extLst>
          </p:cNvPr>
          <p:cNvSpPr/>
          <p:nvPr/>
        </p:nvSpPr>
        <p:spPr>
          <a:xfrm>
            <a:off x="2945990" y="4681167"/>
            <a:ext cx="3252019" cy="956967"/>
          </a:xfrm>
          <a:prstGeom prst="flowChartMagneticDisk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0536D67-A2DA-C044-BD94-C8429A7EC928}"/>
              </a:ext>
            </a:extLst>
          </p:cNvPr>
          <p:cNvSpPr txBox="1"/>
          <p:nvPr/>
        </p:nvSpPr>
        <p:spPr>
          <a:xfrm>
            <a:off x="3402449" y="408250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広範な顧客接点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F9F5249-A5D2-614E-94C0-FC1C3F3925B5}"/>
              </a:ext>
            </a:extLst>
          </p:cNvPr>
          <p:cNvSpPr txBox="1"/>
          <p:nvPr/>
        </p:nvSpPr>
        <p:spPr>
          <a:xfrm>
            <a:off x="3544386" y="5090226"/>
            <a:ext cx="203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ビッグデータ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0A03431-F439-6740-98FA-9F51B4CCE86A}"/>
              </a:ext>
            </a:extLst>
          </p:cNvPr>
          <p:cNvSpPr txBox="1"/>
          <p:nvPr/>
        </p:nvSpPr>
        <p:spPr>
          <a:xfrm>
            <a:off x="3452858" y="90454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最高の顧客体験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14DDCDC-AFD3-FA4C-A592-CBB843B07A08}"/>
              </a:ext>
            </a:extLst>
          </p:cNvPr>
          <p:cNvSpPr txBox="1"/>
          <p:nvPr/>
        </p:nvSpPr>
        <p:spPr>
          <a:xfrm>
            <a:off x="3203686" y="577754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機械学習による最適解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96CDBBB-5F9A-7640-A5DA-7009AFEA3CB5}"/>
              </a:ext>
            </a:extLst>
          </p:cNvPr>
          <p:cNvSpPr/>
          <p:nvPr/>
        </p:nvSpPr>
        <p:spPr>
          <a:xfrm>
            <a:off x="1043562" y="6128585"/>
            <a:ext cx="70697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経営戦略･製品／サービス戦略 </a:t>
            </a:r>
            <a:r>
              <a:rPr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&amp; 0.1 to One </a:t>
            </a:r>
            <a:r>
              <a:rPr lang="ja-JP" altLang="en-US"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マーケティング</a:t>
            </a:r>
            <a:endParaRPr lang="ja-JP" altLang="en-US" sz="12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4" name="上矢印 23">
            <a:extLst>
              <a:ext uri="{FF2B5EF4-FFF2-40B4-BE49-F238E27FC236}">
                <a16:creationId xmlns:a16="http://schemas.microsoft.com/office/drawing/2014/main" id="{9579F81F-298F-6B46-A057-A82D2F3C42E5}"/>
              </a:ext>
            </a:extLst>
          </p:cNvPr>
          <p:cNvSpPr/>
          <p:nvPr/>
        </p:nvSpPr>
        <p:spPr>
          <a:xfrm>
            <a:off x="1675294" y="4824016"/>
            <a:ext cx="951271" cy="492833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5" name="上矢印 24">
            <a:extLst>
              <a:ext uri="{FF2B5EF4-FFF2-40B4-BE49-F238E27FC236}">
                <a16:creationId xmlns:a16="http://schemas.microsoft.com/office/drawing/2014/main" id="{C2D8B6DF-979A-8F46-BD6E-C608A49C1BE2}"/>
              </a:ext>
            </a:extLst>
          </p:cNvPr>
          <p:cNvSpPr/>
          <p:nvPr/>
        </p:nvSpPr>
        <p:spPr>
          <a:xfrm>
            <a:off x="6573282" y="4824017"/>
            <a:ext cx="951271" cy="492833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CB2D483-98D3-6F4B-925D-B8E81BD9DAB9}"/>
              </a:ext>
            </a:extLst>
          </p:cNvPr>
          <p:cNvSpPr/>
          <p:nvPr/>
        </p:nvSpPr>
        <p:spPr>
          <a:xfrm>
            <a:off x="2359357" y="12488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テクノロジーを駆使して徹底した利便性を追求</a:t>
            </a:r>
            <a:endParaRPr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E6AF0A24-C259-B34D-B068-CBC7651DC318}"/>
              </a:ext>
            </a:extLst>
          </p:cNvPr>
          <p:cNvSpPr/>
          <p:nvPr/>
        </p:nvSpPr>
        <p:spPr>
          <a:xfrm>
            <a:off x="2837044" y="4433007"/>
            <a:ext cx="3469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顧客理解のための情報を徹底して収集する</a:t>
            </a:r>
            <a:endParaRPr lang="ja-JP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81F2236-634E-F24E-9CB0-69AC3269BCB5}"/>
              </a:ext>
            </a:extLst>
          </p:cNvPr>
          <p:cNvSpPr txBox="1"/>
          <p:nvPr/>
        </p:nvSpPr>
        <p:spPr>
          <a:xfrm>
            <a:off x="1041656" y="903875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業務（デジタル）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2DA5D2-6370-794E-9427-361A97FDF083}"/>
              </a:ext>
            </a:extLst>
          </p:cNvPr>
          <p:cNvSpPr txBox="1"/>
          <p:nvPr/>
        </p:nvSpPr>
        <p:spPr>
          <a:xfrm>
            <a:off x="6687824" y="91057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業務（アナログ）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37A90AAA-03C6-DD4A-988F-8BC002CE3C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22" y="2994058"/>
            <a:ext cx="1235587" cy="856673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F701277-11BA-0E4C-B8AF-176280D2BBB9}"/>
              </a:ext>
            </a:extLst>
          </p:cNvPr>
          <p:cNvSpPr/>
          <p:nvPr/>
        </p:nvSpPr>
        <p:spPr>
          <a:xfrm>
            <a:off x="6157972" y="3609550"/>
            <a:ext cx="1237738" cy="249160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AECC9D5A-B55C-2146-9C69-0C1A6E4FE6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111" y="3492087"/>
            <a:ext cx="975598" cy="487799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F3D6AB0-B2E5-2347-9658-443A04F3CA7B}"/>
              </a:ext>
            </a:extLst>
          </p:cNvPr>
          <p:cNvSpPr txBox="1"/>
          <p:nvPr/>
        </p:nvSpPr>
        <p:spPr>
          <a:xfrm>
            <a:off x="3446446" y="6481212"/>
            <a:ext cx="2345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（デジタル</a:t>
            </a:r>
            <a:r>
              <a:rPr lang="ja-JP" altLang="en-US"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・テクノロジー</a:t>
            </a:r>
            <a:r>
              <a:rPr kumimoji="1" lang="ja-JP" altLang="en-US" sz="12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2239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7C85C0-6F7A-B94B-BC6D-8095D7B1A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124"/>
            <a:ext cx="8686800" cy="416221"/>
          </a:xfrm>
        </p:spPr>
        <p:txBody>
          <a:bodyPr/>
          <a:lstStyle/>
          <a:p>
            <a:r>
              <a:rPr kumimoji="1" lang="ja-JP" altLang="en-US"/>
              <a:t>デジタル</a:t>
            </a:r>
            <a:r>
              <a:rPr kumimoji="1" lang="ja-JP" altLang="en-US" sz="2000"/>
              <a:t>・</a:t>
            </a:r>
            <a:r>
              <a:rPr kumimoji="1" lang="ja-JP" altLang="en-US"/>
              <a:t>トランスフォーメーション</a:t>
            </a:r>
            <a:r>
              <a:rPr kumimoji="1" lang="ja-JP" altLang="en-US" sz="2000"/>
              <a:t>の</a:t>
            </a:r>
            <a:r>
              <a:rPr kumimoji="1" lang="en-US" altLang="ja-JP" dirty="0"/>
              <a:t>Before/After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B12A18-9A85-6640-87C9-6F43093B534B}"/>
              </a:ext>
            </a:extLst>
          </p:cNvPr>
          <p:cNvSpPr txBox="1"/>
          <p:nvPr/>
        </p:nvSpPr>
        <p:spPr>
          <a:xfrm>
            <a:off x="157008" y="2539002"/>
            <a:ext cx="4222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は道具</a:t>
            </a:r>
            <a:endParaRPr kumimoji="1" lang="en-US" altLang="ja-JP" sz="2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lvl="1" indent="-282575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本業は人間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lvl="1" indent="-282575">
              <a:buFont typeface="Wingdings" pitchFamily="2" charset="2"/>
              <a:buChar char="ü"/>
            </a:pPr>
            <a:r>
              <a:rPr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は本業を支援する手段</a:t>
            </a:r>
            <a:endParaRPr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lvl="1" indent="-282575">
              <a:buFont typeface="Wingdings" pitchFamily="2" charset="2"/>
              <a:buChar char="ü"/>
            </a:pPr>
            <a:r>
              <a:rPr kumimoji="1"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は企業のコアコンピタンスではない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05DCE8-E24F-1F4F-AE61-6D6628C086C6}"/>
              </a:ext>
            </a:extLst>
          </p:cNvPr>
          <p:cNvSpPr txBox="1"/>
          <p:nvPr/>
        </p:nvSpPr>
        <p:spPr>
          <a:xfrm>
            <a:off x="4631224" y="2539002"/>
            <a:ext cx="4222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は本業</a:t>
            </a:r>
            <a:endParaRPr kumimoji="1" lang="en-US" altLang="ja-JP" sz="2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本業は</a:t>
            </a:r>
            <a:r>
              <a:rPr kumimoji="1"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が前提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人間は</a:t>
            </a:r>
            <a:r>
              <a:rPr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で本業を革新する方法を決定</a:t>
            </a:r>
            <a:endParaRPr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kumimoji="1"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は企業のコアコンピタンスを実現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01379E-154F-0B49-8837-8175191778B9}"/>
              </a:ext>
            </a:extLst>
          </p:cNvPr>
          <p:cNvSpPr txBox="1"/>
          <p:nvPr/>
        </p:nvSpPr>
        <p:spPr>
          <a:xfrm>
            <a:off x="165024" y="4595352"/>
            <a:ext cx="3393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はコストセンター</a:t>
            </a:r>
            <a:endParaRPr kumimoji="1" lang="en-US" altLang="ja-JP" sz="2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コスト削減がミッション</a:t>
            </a:r>
            <a:endParaRPr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コスト削減のために外注化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管理と統制のための自前主義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08ED78-6779-A94D-ADDA-5F1567939897}"/>
              </a:ext>
            </a:extLst>
          </p:cNvPr>
          <p:cNvSpPr txBox="1"/>
          <p:nvPr/>
        </p:nvSpPr>
        <p:spPr>
          <a:xfrm>
            <a:off x="4639240" y="4595352"/>
            <a:ext cx="4214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lang="ja-JP" altLang="en-US" sz="2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はプロフィットセンター</a:t>
            </a:r>
            <a:endParaRPr kumimoji="1" lang="en-US" altLang="ja-JP" sz="2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利益拡大がミッション</a:t>
            </a:r>
            <a:endParaRPr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戦略的価値を創出するための内製化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536575" indent="-282575">
              <a:buFont typeface="Wingdings" pitchFamily="2" charset="2"/>
              <a:buChar char="ü"/>
            </a:pPr>
            <a:r>
              <a:rPr kumimoji="1" lang="ja-JP" altLang="en-US" sz="1600" b="1" u="sng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スピードと俊敏性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のためのクラウド化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A5F925-03BC-B14B-8DA6-0F49082701EA}"/>
              </a:ext>
            </a:extLst>
          </p:cNvPr>
          <p:cNvSpPr txBox="1"/>
          <p:nvPr/>
        </p:nvSpPr>
        <p:spPr>
          <a:xfrm>
            <a:off x="165024" y="1303213"/>
            <a:ext cx="1962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Before</a:t>
            </a:r>
            <a:endParaRPr kumimoji="1" lang="ja-JP" altLang="en-US" sz="40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189B30-D234-4B4B-9166-BDAAE073905E}"/>
              </a:ext>
            </a:extLst>
          </p:cNvPr>
          <p:cNvSpPr txBox="1"/>
          <p:nvPr/>
        </p:nvSpPr>
        <p:spPr>
          <a:xfrm>
            <a:off x="4639240" y="1303213"/>
            <a:ext cx="1541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After</a:t>
            </a:r>
            <a:endParaRPr kumimoji="1" lang="ja-JP" altLang="en-US" sz="40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2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FF489D5-395A-D54A-9033-A325A1546AD5}"/>
              </a:ext>
            </a:extLst>
          </p:cNvPr>
          <p:cNvSpPr/>
          <p:nvPr/>
        </p:nvSpPr>
        <p:spPr>
          <a:xfrm>
            <a:off x="215516" y="2131046"/>
            <a:ext cx="8712968" cy="40806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3E96240-8478-1649-B6D5-1421D141870A}"/>
              </a:ext>
            </a:extLst>
          </p:cNvPr>
          <p:cNvSpPr/>
          <p:nvPr/>
        </p:nvSpPr>
        <p:spPr>
          <a:xfrm>
            <a:off x="215516" y="5548846"/>
            <a:ext cx="8712968" cy="3909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087C7ED-7230-2B4B-ADD3-9CE400FAB855}"/>
              </a:ext>
            </a:extLst>
          </p:cNvPr>
          <p:cNvSpPr/>
          <p:nvPr/>
        </p:nvSpPr>
        <p:spPr>
          <a:xfrm>
            <a:off x="215516" y="4368407"/>
            <a:ext cx="8712968" cy="11132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590CCF4-51D5-FC45-A71A-A3491C05B6A8}"/>
              </a:ext>
            </a:extLst>
          </p:cNvPr>
          <p:cNvSpPr/>
          <p:nvPr/>
        </p:nvSpPr>
        <p:spPr>
          <a:xfrm>
            <a:off x="215516" y="3243335"/>
            <a:ext cx="8712968" cy="10578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B3AC5E6-CBFF-5E47-AD79-33F9AF537B37}"/>
              </a:ext>
            </a:extLst>
          </p:cNvPr>
          <p:cNvSpPr/>
          <p:nvPr/>
        </p:nvSpPr>
        <p:spPr>
          <a:xfrm>
            <a:off x="215516" y="2608384"/>
            <a:ext cx="8712968" cy="5656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B693522-44ED-2240-901B-9F01F926269B}"/>
              </a:ext>
            </a:extLst>
          </p:cNvPr>
          <p:cNvSpPr/>
          <p:nvPr/>
        </p:nvSpPr>
        <p:spPr>
          <a:xfrm>
            <a:off x="215516" y="1650191"/>
            <a:ext cx="8712968" cy="40806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chemeClr val="bg1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DA6215-B025-DC43-9306-6BE547D7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異なるビジネス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5A6598-29C1-674D-82F9-3EA4881B9758}"/>
              </a:ext>
            </a:extLst>
          </p:cNvPr>
          <p:cNvSpPr txBox="1"/>
          <p:nvPr/>
        </p:nvSpPr>
        <p:spPr>
          <a:xfrm>
            <a:off x="1027170" y="215249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オンプレ＋ハイブリッド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F25BB3-9FDA-5E4A-8255-56C2C88141A8}"/>
              </a:ext>
            </a:extLst>
          </p:cNvPr>
          <p:cNvSpPr txBox="1"/>
          <p:nvPr/>
        </p:nvSpPr>
        <p:spPr>
          <a:xfrm>
            <a:off x="5806283" y="2153185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オール･イン･クラウド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259F25-3500-A246-8766-62CDD9A39859}"/>
              </a:ext>
            </a:extLst>
          </p:cNvPr>
          <p:cNvSpPr txBox="1"/>
          <p:nvPr/>
        </p:nvSpPr>
        <p:spPr>
          <a:xfrm>
            <a:off x="924576" y="2614498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技術的選択</a:t>
            </a:r>
            <a:endParaRPr kumimoji="1" lang="en-US" altLang="ja-JP" sz="16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機能・性能・コストで選ぶ</a:t>
            </a:r>
            <a:endParaRPr kumimoji="1" lang="ja-JP" altLang="en-US" sz="16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F2A74E-C4C7-3742-B3E0-89371BCA41E3}"/>
              </a:ext>
            </a:extLst>
          </p:cNvPr>
          <p:cNvSpPr txBox="1"/>
          <p:nvPr/>
        </p:nvSpPr>
        <p:spPr>
          <a:xfrm>
            <a:off x="5908877" y="2607737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経営的選択</a:t>
            </a:r>
            <a:endParaRPr kumimoji="1" lang="en-US" altLang="ja-JP" sz="16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ビジネス価値で選ぶ</a:t>
            </a:r>
            <a:endParaRPr kumimoji="1" lang="ja-JP" altLang="en-US" sz="16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EB23AE-6E7C-7540-BDC2-D338484BD20F}"/>
              </a:ext>
            </a:extLst>
          </p:cNvPr>
          <p:cNvSpPr txBox="1"/>
          <p:nvPr/>
        </p:nvSpPr>
        <p:spPr>
          <a:xfrm>
            <a:off x="1334946" y="168687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情報システム部門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02331A-5BF4-4549-8BE8-DF391EAE84FF}"/>
              </a:ext>
            </a:extLst>
          </p:cNvPr>
          <p:cNvSpPr txBox="1"/>
          <p:nvPr/>
        </p:nvSpPr>
        <p:spPr>
          <a:xfrm>
            <a:off x="6421840" y="168308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事業部門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57E141-4D29-024B-A9DD-1763D72ABB24}"/>
              </a:ext>
            </a:extLst>
          </p:cNvPr>
          <p:cNvSpPr txBox="1"/>
          <p:nvPr/>
        </p:nvSpPr>
        <p:spPr>
          <a:xfrm>
            <a:off x="5395915" y="3564313"/>
            <a:ext cx="3057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売上や利益の増大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新しい市場で優位なポジョンを構築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顧客や従業員の満足度向上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D064841-D62F-D747-AADF-DFD9EA2B22FC}"/>
              </a:ext>
            </a:extLst>
          </p:cNvPr>
          <p:cNvSpPr txBox="1"/>
          <p:nvPr/>
        </p:nvSpPr>
        <p:spPr>
          <a:xfrm>
            <a:off x="898931" y="3606117"/>
            <a:ext cx="26981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コスト･パフォーマンスの向上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運用管理負担の軽減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トラブルの減少・安定性の向上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3A144F-EC36-9348-AC59-9EE02CBB74D2}"/>
              </a:ext>
            </a:extLst>
          </p:cNvPr>
          <p:cNvSpPr txBox="1"/>
          <p:nvPr/>
        </p:nvSpPr>
        <p:spPr>
          <a:xfrm>
            <a:off x="910434" y="3320641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既存ジステムの維持・強化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0056F1-2716-5D4A-917A-BEC7B2CF1C38}"/>
              </a:ext>
            </a:extLst>
          </p:cNvPr>
          <p:cNvSpPr txBox="1"/>
          <p:nvPr/>
        </p:nvSpPr>
        <p:spPr>
          <a:xfrm>
            <a:off x="5139435" y="3320641"/>
            <a:ext cx="3570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デジタル･トランスフォーメーション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6B443F0-75F2-EC4B-93CD-25DFAA20E326}"/>
              </a:ext>
            </a:extLst>
          </p:cNvPr>
          <p:cNvSpPr txBox="1"/>
          <p:nvPr/>
        </p:nvSpPr>
        <p:spPr>
          <a:xfrm>
            <a:off x="5813991" y="4465128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クラウド・ネイティブ</a:t>
            </a:r>
            <a:endParaRPr kumimoji="1" lang="en-US" altLang="ja-JP" sz="16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9B977FF-29E6-4048-9C2A-794A4BB96376}"/>
              </a:ext>
            </a:extLst>
          </p:cNvPr>
          <p:cNvSpPr txBox="1"/>
          <p:nvPr/>
        </p:nvSpPr>
        <p:spPr>
          <a:xfrm>
            <a:off x="842022" y="4466149"/>
            <a:ext cx="281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オンプレ</a:t>
            </a:r>
            <a:r>
              <a:rPr kumimoji="1" lang="en-US" altLang="ja-JP" sz="16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+</a:t>
            </a:r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クラウドとの差異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716C4E9-7DD9-0340-96B1-5D3B1E06988D}"/>
              </a:ext>
            </a:extLst>
          </p:cNvPr>
          <p:cNvSpPr txBox="1"/>
          <p:nvPr/>
        </p:nvSpPr>
        <p:spPr>
          <a:xfrm>
            <a:off x="5672927" y="4732538"/>
            <a:ext cx="25186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マイクロサービス・コンテナ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アジャイル・</a:t>
            </a:r>
            <a:r>
              <a:rPr kumimoji="1"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DevOps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サーバーレス・</a:t>
            </a:r>
            <a:r>
              <a:rPr kumimoji="1" lang="en-US" altLang="ja-JP" sz="1400" dirty="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FaaS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81652A-9E0A-134D-ABE8-AD5635F1B1AC}"/>
              </a:ext>
            </a:extLst>
          </p:cNvPr>
          <p:cNvSpPr txBox="1"/>
          <p:nvPr/>
        </p:nvSpPr>
        <p:spPr>
          <a:xfrm>
            <a:off x="659498" y="4733284"/>
            <a:ext cx="31487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仮想化・ストレージ・ネットワーク</a:t>
            </a:r>
            <a:endParaRPr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ウォーターフォール開発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サーバー･</a:t>
            </a:r>
            <a:r>
              <a:rPr kumimoji="1" lang="en-US" altLang="ja-JP" sz="14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IaaS</a:t>
            </a:r>
            <a:endParaRPr kumimoji="1" lang="ja-JP" altLang="en-US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E16BB11-3689-4B41-AB2B-53FC60B5A8F1}"/>
              </a:ext>
            </a:extLst>
          </p:cNvPr>
          <p:cNvSpPr txBox="1"/>
          <p:nvPr/>
        </p:nvSpPr>
        <p:spPr>
          <a:xfrm>
            <a:off x="5403622" y="5589507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専門性の高い技術力やスピード</a:t>
            </a:r>
            <a:endParaRPr kumimoji="1" lang="en-US" altLang="ja-JP" sz="16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424275-D6C8-504B-83EC-D259AD160213}"/>
              </a:ext>
            </a:extLst>
          </p:cNvPr>
          <p:cNvSpPr txBox="1"/>
          <p:nvPr/>
        </p:nvSpPr>
        <p:spPr>
          <a:xfrm>
            <a:off x="1423392" y="559152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調達力と</a:t>
            </a:r>
            <a:r>
              <a:rPr kumimoji="1" lang="ja-JP" altLang="en-US" sz="1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低価格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29A0C2B-D3F3-3143-BCC9-1B598DD34CAC}"/>
              </a:ext>
            </a:extLst>
          </p:cNvPr>
          <p:cNvSpPr txBox="1"/>
          <p:nvPr/>
        </p:nvSpPr>
        <p:spPr>
          <a:xfrm>
            <a:off x="598649" y="1196752"/>
            <a:ext cx="3270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既存システム／主に「守りの</a:t>
            </a:r>
            <a:r>
              <a:rPr kumimoji="1"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894A04E-069E-3D46-9422-4A30C2F838C7}"/>
              </a:ext>
            </a:extLst>
          </p:cNvPr>
          <p:cNvSpPr txBox="1"/>
          <p:nvPr/>
        </p:nvSpPr>
        <p:spPr>
          <a:xfrm>
            <a:off x="5289317" y="1196752"/>
            <a:ext cx="3270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新規システム／主に「攻めの</a:t>
            </a:r>
            <a:r>
              <a:rPr kumimoji="1"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IT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」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61596C7-96B2-9B4E-90AC-E54EE10AE8A3}"/>
              </a:ext>
            </a:extLst>
          </p:cNvPr>
          <p:cNvSpPr txBox="1"/>
          <p:nvPr/>
        </p:nvSpPr>
        <p:spPr>
          <a:xfrm>
            <a:off x="3864114" y="1708458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主管部門＞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E01A728-A265-1E49-AB27-9ADFCA6FC125}"/>
              </a:ext>
            </a:extLst>
          </p:cNvPr>
          <p:cNvSpPr txBox="1"/>
          <p:nvPr/>
        </p:nvSpPr>
        <p:spPr>
          <a:xfrm>
            <a:off x="3658931" y="2165799"/>
            <a:ext cx="1826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＜システム形態＞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B6DC4F6-2DCC-F140-967D-A4D448CBCA40}"/>
              </a:ext>
            </a:extLst>
          </p:cNvPr>
          <p:cNvSpPr txBox="1"/>
          <p:nvPr/>
        </p:nvSpPr>
        <p:spPr>
          <a:xfrm>
            <a:off x="3864115" y="273084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＜選択基準＞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9FFBF4B-C2A8-B14F-941F-B9D83692A383}"/>
              </a:ext>
            </a:extLst>
          </p:cNvPr>
          <p:cNvSpPr txBox="1"/>
          <p:nvPr/>
        </p:nvSpPr>
        <p:spPr>
          <a:xfrm>
            <a:off x="3650144" y="4803682"/>
            <a:ext cx="1826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＜テクノロジー＞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58EE864-C6D9-4740-916C-F836E6231F78}"/>
              </a:ext>
            </a:extLst>
          </p:cNvPr>
          <p:cNvSpPr txBox="1"/>
          <p:nvPr/>
        </p:nvSpPr>
        <p:spPr>
          <a:xfrm>
            <a:off x="3966705" y="3606117"/>
            <a:ext cx="1210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＜評価軸＞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9FE1456-62B1-0948-8921-F2397BB0BFD2}"/>
              </a:ext>
            </a:extLst>
          </p:cNvPr>
          <p:cNvSpPr txBox="1"/>
          <p:nvPr/>
        </p:nvSpPr>
        <p:spPr>
          <a:xfrm>
            <a:off x="3760169" y="558950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＜競争優位性＞</a:t>
            </a:r>
          </a:p>
        </p:txBody>
      </p:sp>
    </p:spTree>
    <p:extLst>
      <p:ext uri="{BB962C8B-B14F-4D97-AF65-F5344CB8AC3E}">
        <p14:creationId xmlns:p14="http://schemas.microsoft.com/office/powerpoint/2010/main" val="4207582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BDF3B-CF4C-B341-A34F-7DB7B972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「スピード」と「俊敏性」に応えられる</a:t>
            </a:r>
            <a:r>
              <a:rPr kumimoji="1" lang="en-US" altLang="ja-JP" dirty="0"/>
              <a:t>IT</a:t>
            </a:r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12F73A-434F-7A4E-8271-8746110AF202}"/>
              </a:ext>
            </a:extLst>
          </p:cNvPr>
          <p:cNvSpPr/>
          <p:nvPr/>
        </p:nvSpPr>
        <p:spPr>
          <a:xfrm>
            <a:off x="5779596" y="3789073"/>
            <a:ext cx="3216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アジャイル</a:t>
            </a:r>
            <a:r>
              <a:rPr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開発</a:t>
            </a:r>
            <a:endParaRPr lang="en-US" altLang="ja-JP" sz="2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ED5BC1-A48C-1641-BD3E-BEC3D60B7DD1}"/>
              </a:ext>
            </a:extLst>
          </p:cNvPr>
          <p:cNvSpPr/>
          <p:nvPr/>
        </p:nvSpPr>
        <p:spPr>
          <a:xfrm>
            <a:off x="350495" y="1185113"/>
            <a:ext cx="8443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ビジネス環境の不確実性の増大、加速する変化のスピードに即応できないと生き残れないという危機感</a:t>
            </a:r>
            <a:endParaRPr lang="en-US" altLang="ja-JP" sz="2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ACFBBA-D63A-0447-A83F-896319CD2597}"/>
              </a:ext>
            </a:extLst>
          </p:cNvPr>
          <p:cNvSpPr txBox="1"/>
          <p:nvPr/>
        </p:nvSpPr>
        <p:spPr>
          <a:xfrm>
            <a:off x="403411" y="3635185"/>
            <a:ext cx="4987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ビジネス価値に貢献するプログラム・コードだけ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計画通りには行かない・変更が前提</a:t>
            </a:r>
            <a:endParaRPr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バグフリーでリリース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F1EBF9-E66F-1243-BF96-D093BFF36D98}"/>
              </a:ext>
            </a:extLst>
          </p:cNvPr>
          <p:cNvSpPr txBox="1"/>
          <p:nvPr/>
        </p:nvSpPr>
        <p:spPr>
          <a:xfrm>
            <a:off x="403411" y="4710949"/>
            <a:ext cx="5593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Infrastructure as Code</a:t>
            </a: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で</a:t>
            </a: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運用管理から属人性を排除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マイロサービスや自動化などによる</a:t>
            </a:r>
            <a:r>
              <a:rPr lang="en-US" altLang="ja-JP" sz="1600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CI/CD</a:t>
            </a: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の実現</a:t>
            </a:r>
            <a:endParaRPr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コンテナ化による安定稼働と俊敏性の両立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FA891F-2D5C-894F-BF99-BFC23642F50D}"/>
              </a:ext>
            </a:extLst>
          </p:cNvPr>
          <p:cNvSpPr txBox="1"/>
          <p:nvPr/>
        </p:nvSpPr>
        <p:spPr>
          <a:xfrm>
            <a:off x="403411" y="5748131"/>
            <a:ext cx="5192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予測不能なリソースや機能への対応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kumimoji="1"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インフラやネットワークの構築や運用管理を無くす</a:t>
            </a:r>
            <a:endParaRPr kumimoji="1" lang="en-US" altLang="ja-JP" sz="16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ja-JP" altLang="en-US" sz="16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最新のテクノロジーをビジネスに活かす</a:t>
            </a:r>
            <a:endParaRPr kumimoji="1" lang="ja-JP" altLang="en-US" sz="16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7665F6C-823A-CC41-82F2-809478089C31}"/>
              </a:ext>
            </a:extLst>
          </p:cNvPr>
          <p:cNvSpPr/>
          <p:nvPr/>
        </p:nvSpPr>
        <p:spPr>
          <a:xfrm>
            <a:off x="350495" y="2348594"/>
            <a:ext cx="84430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現場のニーズにジャスト・イン・タイムで</a:t>
            </a:r>
            <a:endParaRPr lang="en-US" altLang="ja-JP" sz="2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  <a:cs typeface="Meiryo" charset="-128"/>
            </a:endParaRPr>
          </a:p>
          <a:p>
            <a:pPr algn="ctr"/>
            <a:r>
              <a:rPr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サービスを提供できること</a:t>
            </a:r>
            <a:endParaRPr lang="en-US" altLang="ja-JP" sz="2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CB678A-13CB-C048-968E-F1DB976032B7}"/>
              </a:ext>
            </a:extLst>
          </p:cNvPr>
          <p:cNvSpPr/>
          <p:nvPr/>
        </p:nvSpPr>
        <p:spPr>
          <a:xfrm>
            <a:off x="5779595" y="4860209"/>
            <a:ext cx="3216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DevOps</a:t>
            </a:r>
            <a:endParaRPr lang="en-US" altLang="ja-JP" sz="2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CC49FB5-BCC4-094A-B937-83A19B43FA62}"/>
              </a:ext>
            </a:extLst>
          </p:cNvPr>
          <p:cNvSpPr/>
          <p:nvPr/>
        </p:nvSpPr>
        <p:spPr>
          <a:xfrm>
            <a:off x="5779594" y="5809686"/>
            <a:ext cx="32164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クラウド</a:t>
            </a:r>
            <a:endParaRPr lang="en-US" altLang="ja-JP" sz="28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/>
            <a:r>
              <a:rPr lang="ja-JP" altLang="en-US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コンピューティング</a:t>
            </a:r>
            <a:endParaRPr lang="en-US" altLang="ja-JP" sz="12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92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68C0A8D-D1A4-6343-866A-71F6FBE3CC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932246" y="6651702"/>
            <a:ext cx="2133600" cy="217800"/>
          </a:xfrm>
          <a:prstGeom prst="rect">
            <a:avLst/>
          </a:prstGeom>
        </p:spPr>
        <p:txBody>
          <a:bodyPr/>
          <a:lstStyle/>
          <a:p>
            <a:fld id="{8FF8CC5D-A65D-5946-99B5-645367A967AD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6F73F37-D6EF-B645-B4CD-1CBB01EDDEFC}"/>
              </a:ext>
            </a:extLst>
          </p:cNvPr>
          <p:cNvSpPr/>
          <p:nvPr/>
        </p:nvSpPr>
        <p:spPr>
          <a:xfrm>
            <a:off x="0" y="310583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Meiryo" charset="-128"/>
              </a:rPr>
              <a:t>なぜ「営業がいらない時代」なのか？</a:t>
            </a:r>
            <a:endParaRPr lang="en-US" altLang="ja-JP" sz="40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1506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6D2014-9939-3F49-8C0C-41EF79B055A3}"/>
              </a:ext>
            </a:extLst>
          </p:cNvPr>
          <p:cNvSpPr/>
          <p:nvPr/>
        </p:nvSpPr>
        <p:spPr>
          <a:xfrm>
            <a:off x="1032062" y="1711402"/>
            <a:ext cx="27969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物販と工数</a:t>
            </a:r>
            <a:endParaRPr lang="en-US" altLang="ja-JP" sz="36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AF51E1-C587-1440-9638-4D8E6BCB954D}"/>
              </a:ext>
            </a:extLst>
          </p:cNvPr>
          <p:cNvSpPr/>
          <p:nvPr/>
        </p:nvSpPr>
        <p:spPr>
          <a:xfrm>
            <a:off x="4730004" y="1711402"/>
            <a:ext cx="4074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自動化とクラウド化</a:t>
            </a:r>
            <a:endParaRPr lang="en-US" altLang="ja-JP" sz="28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415FB2F-0D43-5043-A789-08FF8BCEA4AC}"/>
              </a:ext>
            </a:extLst>
          </p:cNvPr>
          <p:cNvSpPr/>
          <p:nvPr/>
        </p:nvSpPr>
        <p:spPr>
          <a:xfrm>
            <a:off x="4730003" y="1188182"/>
            <a:ext cx="4074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内製化の拡大</a:t>
            </a:r>
            <a:endParaRPr lang="en-US" altLang="ja-JP" sz="28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FBE426D-5561-3F42-BDDD-1B793F77D2F4}"/>
              </a:ext>
            </a:extLst>
          </p:cNvPr>
          <p:cNvSpPr/>
          <p:nvPr/>
        </p:nvSpPr>
        <p:spPr>
          <a:xfrm>
            <a:off x="4730004" y="2242561"/>
            <a:ext cx="4074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コスト削減圧力</a:t>
            </a:r>
            <a:endParaRPr lang="en-US" altLang="ja-JP" sz="28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950D3A72-51C5-5949-B8A3-14941620ECFC}"/>
              </a:ext>
            </a:extLst>
          </p:cNvPr>
          <p:cNvSpPr/>
          <p:nvPr/>
        </p:nvSpPr>
        <p:spPr>
          <a:xfrm>
            <a:off x="4141694" y="4757802"/>
            <a:ext cx="840441" cy="84289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論理積ゲート 8">
            <a:extLst>
              <a:ext uri="{FF2B5EF4-FFF2-40B4-BE49-F238E27FC236}">
                <a16:creationId xmlns:a16="http://schemas.microsoft.com/office/drawing/2014/main" id="{05CC89E6-1A3B-0142-8AC7-A40359D0FEF0}"/>
              </a:ext>
            </a:extLst>
          </p:cNvPr>
          <p:cNvSpPr/>
          <p:nvPr/>
        </p:nvSpPr>
        <p:spPr>
          <a:xfrm rot="16200000">
            <a:off x="4134972" y="5607422"/>
            <a:ext cx="853888" cy="840442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F8BB48-99E7-B849-95DF-51CBF047815F}"/>
              </a:ext>
            </a:extLst>
          </p:cNvPr>
          <p:cNvSpPr txBox="1"/>
          <p:nvPr/>
        </p:nvSpPr>
        <p:spPr>
          <a:xfrm>
            <a:off x="1443518" y="4919647"/>
            <a:ext cx="26981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誰がお客様か？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r>
              <a:rPr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何を売ればいいでしょう？</a:t>
            </a:r>
          </a:p>
          <a:p>
            <a:pPr algn="r"/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お客様は何を求めているのか？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92F3DF-78F2-EE41-A81C-DF122F4C9D75}"/>
              </a:ext>
            </a:extLst>
          </p:cNvPr>
          <p:cNvSpPr txBox="1"/>
          <p:nvPr/>
        </p:nvSpPr>
        <p:spPr>
          <a:xfrm>
            <a:off x="4982135" y="4919647"/>
            <a:ext cx="37753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どうすれば「よき相談相手」になれるのか？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営業は何を目指すのか？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kumimoji="1" lang="ja-JP" altLang="en-US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どのように能力を磨けばいいのか？</a:t>
            </a:r>
            <a:endParaRPr kumimoji="1" lang="en-US" altLang="ja-JP" sz="1400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568B8F69-ED65-F14C-94C9-AD2C2F34F050}"/>
              </a:ext>
            </a:extLst>
          </p:cNvPr>
          <p:cNvSpPr/>
          <p:nvPr/>
        </p:nvSpPr>
        <p:spPr>
          <a:xfrm>
            <a:off x="3987053" y="1449792"/>
            <a:ext cx="584947" cy="995964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EF6DDE6-5B8F-7D45-82B0-FBD14AC2B56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779370" y="3077099"/>
            <a:ext cx="1565088" cy="156508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AF183C-7433-D243-A58A-8E47CE4B7D0E}"/>
              </a:ext>
            </a:extLst>
          </p:cNvPr>
          <p:cNvSpPr txBox="1"/>
          <p:nvPr/>
        </p:nvSpPr>
        <p:spPr>
          <a:xfrm>
            <a:off x="725372" y="6025103"/>
            <a:ext cx="3416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「営業」の前提が変わろうとしている！</a:t>
            </a:r>
            <a:endParaRPr kumimoji="1" lang="en-US" altLang="ja-JP" sz="1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516A1B3-5A49-BD4F-AFFE-5B0CE478ECE5}"/>
              </a:ext>
            </a:extLst>
          </p:cNvPr>
          <p:cNvSpPr txBox="1"/>
          <p:nvPr/>
        </p:nvSpPr>
        <p:spPr>
          <a:xfrm>
            <a:off x="4961196" y="6018380"/>
            <a:ext cx="3416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「営業」の再定義が必要とされている！</a:t>
            </a:r>
            <a:endParaRPr kumimoji="1" lang="en-US" altLang="ja-JP" sz="1400" b="1" dirty="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486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/>
      <p:bldP spid="12" grpId="0"/>
      <p:bldP spid="13" grpId="0" animBg="1"/>
      <p:bldP spid="14" grpId="0"/>
      <p:bldP spid="16" grpId="0"/>
    </p:bldLst>
  </p:timing>
</p:sld>
</file>

<file path=ppt/theme/theme1.xml><?xml version="1.0" encoding="utf-8"?>
<a:theme xmlns:a="http://schemas.openxmlformats.org/drawingml/2006/main" name="NC標準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NC標準テンプレート</Template>
  <TotalTime>292</TotalTime>
  <Words>1619</Words>
  <Application>Microsoft Macintosh PowerPoint</Application>
  <PresentationFormat>画面に合わせる (4:3)</PresentationFormat>
  <Paragraphs>286</Paragraphs>
  <Slides>32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9" baseType="lpstr">
      <vt:lpstr>DFPKanTeiRyu-XB</vt:lpstr>
      <vt:lpstr>ＭＳ Ｐゴシック</vt:lpstr>
      <vt:lpstr>Meiryo</vt:lpstr>
      <vt:lpstr>Arial</vt:lpstr>
      <vt:lpstr>Calibri</vt:lpstr>
      <vt:lpstr>Wingdings</vt:lpstr>
      <vt:lpstr>NC標準テンプレート</vt:lpstr>
      <vt:lpstr>「営業がいらない時代」の営業の役割とは</vt:lpstr>
      <vt:lpstr>PowerPoint プレゼンテーション</vt:lpstr>
      <vt:lpstr>デジタル・トランスフォーメーション</vt:lpstr>
      <vt:lpstr>amazonの場合 </vt:lpstr>
      <vt:lpstr>デジタル・トランスフォーメーションのBefore/After</vt:lpstr>
      <vt:lpstr>異なるビジネス</vt:lpstr>
      <vt:lpstr>「スピード」と「俊敏性」に応えられるIT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学び続ける大切さ、それを支える学びの力</vt:lpstr>
      <vt:lpstr>時間を作る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ITビジネス・プロフェッショナルの条件</vt:lpstr>
      <vt:lpstr>変革のステージに立てるかどうかの３つの問いかけ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ユーザー</dc:creator>
  <cp:lastModifiedBy>斎藤昌義</cp:lastModifiedBy>
  <cp:revision>35</cp:revision>
  <dcterms:created xsi:type="dcterms:W3CDTF">2018-09-25T03:07:14Z</dcterms:created>
  <dcterms:modified xsi:type="dcterms:W3CDTF">2018-12-18T23:01:49Z</dcterms:modified>
</cp:coreProperties>
</file>