
<file path=[Content_Types].xml><?xml version="1.0" encoding="utf-8"?>
<Types xmlns="http://schemas.openxmlformats.org/package/2006/content-types">
  <Default Extension="glb" ContentType="model/gltf.binary"/>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handoutMasterIdLst>
    <p:handoutMasterId r:id="rId43"/>
  </p:handoutMasterIdLst>
  <p:sldIdLst>
    <p:sldId id="3155" r:id="rId2"/>
    <p:sldId id="954" r:id="rId3"/>
    <p:sldId id="955" r:id="rId4"/>
    <p:sldId id="956" r:id="rId5"/>
    <p:sldId id="2926" r:id="rId6"/>
    <p:sldId id="3184" r:id="rId7"/>
    <p:sldId id="3022" r:id="rId8"/>
    <p:sldId id="3024" r:id="rId9"/>
    <p:sldId id="3177" r:id="rId10"/>
    <p:sldId id="3153" r:id="rId11"/>
    <p:sldId id="3152" r:id="rId12"/>
    <p:sldId id="3033" r:id="rId13"/>
    <p:sldId id="3034" r:id="rId14"/>
    <p:sldId id="3150" r:id="rId15"/>
    <p:sldId id="3114" r:id="rId16"/>
    <p:sldId id="3026" r:id="rId17"/>
    <p:sldId id="3097" r:id="rId18"/>
    <p:sldId id="3028" r:id="rId19"/>
    <p:sldId id="3029" r:id="rId20"/>
    <p:sldId id="3030" r:id="rId21"/>
    <p:sldId id="3038" r:id="rId22"/>
    <p:sldId id="3143" r:id="rId23"/>
    <p:sldId id="3080" r:id="rId24"/>
    <p:sldId id="3039" r:id="rId25"/>
    <p:sldId id="3040" r:id="rId26"/>
    <p:sldId id="3041" r:id="rId27"/>
    <p:sldId id="259" r:id="rId28"/>
    <p:sldId id="3142" r:id="rId29"/>
    <p:sldId id="2931" r:id="rId30"/>
    <p:sldId id="3099" r:id="rId31"/>
    <p:sldId id="3148" r:id="rId32"/>
    <p:sldId id="3154" r:id="rId33"/>
    <p:sldId id="3185" r:id="rId34"/>
    <p:sldId id="3183" r:id="rId35"/>
    <p:sldId id="1357" r:id="rId36"/>
    <p:sldId id="682" r:id="rId37"/>
    <p:sldId id="2921" r:id="rId38"/>
    <p:sldId id="3147" r:id="rId39"/>
    <p:sldId id="1441" r:id="rId40"/>
    <p:sldId id="715" r:id="rId41"/>
  </p:sldIdLst>
  <p:sldSz cx="9144000" cy="6858000" type="screen4x3"/>
  <p:notesSz cx="6807200" cy="9939338"/>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1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0000"/>
    <a:srgbClr val="FFD579"/>
    <a:srgbClr val="0432FF"/>
    <a:srgbClr val="FF6666"/>
    <a:srgbClr val="868686"/>
    <a:srgbClr val="7C7C7C"/>
    <a:srgbClr val="FFFBD2"/>
    <a:srgbClr val="0070C0"/>
    <a:srgbClr val="00905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425"/>
    <p:restoredTop sz="93448" autoAdjust="0"/>
  </p:normalViewPr>
  <p:slideViewPr>
    <p:cSldViewPr snapToGrid="0" snapToObjects="1" showGuides="1">
      <p:cViewPr varScale="1">
        <p:scale>
          <a:sx n="92" d="100"/>
          <a:sy n="92" d="100"/>
        </p:scale>
        <p:origin x="1504" y="192"/>
      </p:cViewPr>
      <p:guideLst>
        <p:guide orient="horz" pos="4110"/>
        <p:guide pos="2880"/>
      </p:guideLst>
    </p:cSldViewPr>
  </p:slideViewPr>
  <p:notesTextViewPr>
    <p:cViewPr>
      <p:scale>
        <a:sx n="100" d="100"/>
        <a:sy n="100" d="100"/>
      </p:scale>
      <p:origin x="0" y="0"/>
    </p:cViewPr>
  </p:notesTextViewPr>
  <p:sorterViewPr>
    <p:cViewPr varScale="1">
      <p:scale>
        <a:sx n="100" d="100"/>
        <a:sy n="100" d="100"/>
      </p:scale>
      <p:origin x="0" y="9937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5838" y="0"/>
            <a:ext cx="2949787" cy="496967"/>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2019/3/1</a:t>
            </a:fld>
            <a:endParaRPr kumimoji="1" lang="ja-JP" altLang="en-US"/>
          </a:p>
        </p:txBody>
      </p:sp>
      <p:sp>
        <p:nvSpPr>
          <p:cNvPr id="4" name="フッター プレースホルダー 3"/>
          <p:cNvSpPr>
            <a:spLocks noGrp="1"/>
          </p:cNvSpPr>
          <p:nvPr>
            <p:ph type="ftr" sz="quarter" idx="2"/>
          </p:nvPr>
        </p:nvSpPr>
        <p:spPr>
          <a:xfrm>
            <a:off x="0" y="9440646"/>
            <a:ext cx="2949787" cy="49696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5838" y="9440646"/>
            <a:ext cx="2949787" cy="496967"/>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6967"/>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2019/3/1</a:t>
            </a:fld>
            <a:endParaRPr kumimoji="1" lang="ja-JP" altLang="en-US"/>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21186"/>
            <a:ext cx="5445760" cy="4472702"/>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6"/>
            <a:ext cx="2949787" cy="49696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6"/>
            <a:ext cx="2949787" cy="496967"/>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meti.go.jp/shingikai/mono_info_service/digital_transformation/20180907_report.html"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5</a:t>
            </a:fld>
            <a:endParaRPr kumimoji="1" lang="ja-JP" altLang="en-US"/>
          </a:p>
        </p:txBody>
      </p:sp>
    </p:spTree>
    <p:extLst>
      <p:ext uri="{BB962C8B-B14F-4D97-AF65-F5344CB8AC3E}">
        <p14:creationId xmlns:p14="http://schemas.microsoft.com/office/powerpoint/2010/main" val="1751051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さらに次のようなテクノロジーについても注目しておくといいでしょう。</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■アプリケーション</a:t>
            </a:r>
          </a:p>
          <a:p>
            <a:pPr lvl="0"/>
            <a:r>
              <a:rPr kumimoji="1" lang="en-US" altLang="ja-JP" sz="1200" kern="1200" dirty="0">
                <a:solidFill>
                  <a:schemeClr val="tx1"/>
                </a:solidFill>
                <a:effectLst/>
                <a:latin typeface="+mn-lt"/>
                <a:ea typeface="+mn-ea"/>
                <a:cs typeface="+mn-cs"/>
              </a:rPr>
              <a:t>VR</a:t>
            </a:r>
            <a:r>
              <a:rPr kumimoji="1" lang="ja-JP" altLang="ja-JP" sz="1200" kern="1200" dirty="0">
                <a:solidFill>
                  <a:schemeClr val="tx1"/>
                </a:solidFill>
                <a:effectLst/>
                <a:latin typeface="+mn-lt"/>
                <a:ea typeface="+mn-ea"/>
                <a:cs typeface="+mn-cs"/>
              </a:rPr>
              <a:t>（仮想現実）</a:t>
            </a:r>
            <a:r>
              <a:rPr kumimoji="1" lang="en-US" altLang="ja-JP" sz="1200" kern="1200" dirty="0">
                <a:solidFill>
                  <a:schemeClr val="tx1"/>
                </a:solidFill>
                <a:effectLst/>
                <a:latin typeface="+mn-lt"/>
                <a:ea typeface="+mn-ea"/>
                <a:cs typeface="+mn-cs"/>
              </a:rPr>
              <a:t>/ AR</a:t>
            </a:r>
            <a:r>
              <a:rPr kumimoji="1" lang="ja-JP" altLang="ja-JP" sz="1200" kern="1200" dirty="0">
                <a:solidFill>
                  <a:schemeClr val="tx1"/>
                </a:solidFill>
                <a:effectLst/>
                <a:latin typeface="+mn-lt"/>
                <a:ea typeface="+mn-ea"/>
                <a:cs typeface="+mn-cs"/>
              </a:rPr>
              <a:t>（拡張現実）</a:t>
            </a:r>
            <a:r>
              <a:rPr kumimoji="1" lang="en-US" altLang="ja-JP" sz="1200" kern="1200" dirty="0">
                <a:solidFill>
                  <a:schemeClr val="tx1"/>
                </a:solidFill>
                <a:effectLst/>
                <a:latin typeface="+mn-lt"/>
                <a:ea typeface="+mn-ea"/>
                <a:cs typeface="+mn-cs"/>
              </a:rPr>
              <a:t>/ MR</a:t>
            </a:r>
            <a:r>
              <a:rPr kumimoji="1" lang="ja-JP" altLang="ja-JP" sz="1200" kern="1200" dirty="0">
                <a:solidFill>
                  <a:schemeClr val="tx1"/>
                </a:solidFill>
                <a:effectLst/>
                <a:latin typeface="+mn-lt"/>
                <a:ea typeface="+mn-ea"/>
                <a:cs typeface="+mn-cs"/>
              </a:rPr>
              <a:t>（複合現実）</a:t>
            </a:r>
          </a:p>
          <a:p>
            <a:pPr lvl="0"/>
            <a:r>
              <a:rPr kumimoji="1" lang="ja-JP" altLang="ja-JP" sz="1200" kern="1200" dirty="0">
                <a:solidFill>
                  <a:schemeClr val="tx1"/>
                </a:solidFill>
                <a:effectLst/>
                <a:latin typeface="+mn-lt"/>
                <a:ea typeface="+mn-ea"/>
                <a:cs typeface="+mn-cs"/>
              </a:rPr>
              <a:t>ディープラーニング（深層学習）と関連技術</a:t>
            </a:r>
          </a:p>
          <a:p>
            <a:r>
              <a:rPr kumimoji="1" lang="ja-JP" altLang="ja-JP" sz="1200" kern="1200" dirty="0">
                <a:solidFill>
                  <a:schemeClr val="tx1"/>
                </a:solidFill>
                <a:effectLst/>
                <a:latin typeface="+mn-lt"/>
                <a:ea typeface="+mn-ea"/>
                <a:cs typeface="+mn-cs"/>
              </a:rPr>
              <a:t>■プラットフォーム</a:t>
            </a:r>
          </a:p>
          <a:p>
            <a:pPr lvl="0"/>
            <a:r>
              <a:rPr kumimoji="1" lang="ja-JP" altLang="ja-JP" sz="1200" kern="1200" dirty="0">
                <a:solidFill>
                  <a:schemeClr val="tx1"/>
                </a:solidFill>
                <a:effectLst/>
                <a:latin typeface="+mn-lt"/>
                <a:ea typeface="+mn-ea"/>
                <a:cs typeface="+mn-cs"/>
              </a:rPr>
              <a:t>ブロックチェーン</a:t>
            </a:r>
          </a:p>
          <a:p>
            <a:pPr lvl="0"/>
            <a:r>
              <a:rPr kumimoji="1" lang="en-US" altLang="ja-JP" sz="1200" kern="1200" dirty="0">
                <a:solidFill>
                  <a:schemeClr val="tx1"/>
                </a:solidFill>
                <a:effectLst/>
                <a:latin typeface="+mn-lt"/>
                <a:ea typeface="+mn-ea"/>
                <a:cs typeface="+mn-cs"/>
              </a:rPr>
              <a:t>HTAP</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OLTP/</a:t>
            </a:r>
            <a:r>
              <a:rPr kumimoji="1" lang="ja-JP" altLang="ja-JP" sz="1200" kern="1200" dirty="0">
                <a:solidFill>
                  <a:schemeClr val="tx1"/>
                </a:solidFill>
                <a:effectLst/>
                <a:latin typeface="+mn-lt"/>
                <a:ea typeface="+mn-ea"/>
                <a:cs typeface="+mn-cs"/>
              </a:rPr>
              <a:t>業務系と</a:t>
            </a:r>
            <a:r>
              <a:rPr kumimoji="1" lang="en-US" altLang="ja-JP" sz="1200" kern="1200" dirty="0">
                <a:solidFill>
                  <a:schemeClr val="tx1"/>
                </a:solidFill>
                <a:effectLst/>
                <a:latin typeface="+mn-lt"/>
                <a:ea typeface="+mn-ea"/>
                <a:cs typeface="+mn-cs"/>
              </a:rPr>
              <a:t>OLAP/</a:t>
            </a:r>
            <a:r>
              <a:rPr kumimoji="1" lang="ja-JP" altLang="ja-JP" sz="1200" kern="1200" dirty="0">
                <a:solidFill>
                  <a:schemeClr val="tx1"/>
                </a:solidFill>
                <a:effectLst/>
                <a:latin typeface="+mn-lt"/>
                <a:ea typeface="+mn-ea"/>
                <a:cs typeface="+mn-cs"/>
              </a:rPr>
              <a:t>分析系の実行基盤を統合）</a:t>
            </a:r>
          </a:p>
          <a:p>
            <a:r>
              <a:rPr kumimoji="1" lang="ja-JP" altLang="ja-JP" sz="1200" kern="1200" dirty="0">
                <a:solidFill>
                  <a:schemeClr val="tx1"/>
                </a:solidFill>
                <a:effectLst/>
                <a:latin typeface="+mn-lt"/>
                <a:ea typeface="+mn-ea"/>
                <a:cs typeface="+mn-cs"/>
              </a:rPr>
              <a:t>■インフラストラクチャーとデバイス</a:t>
            </a:r>
          </a:p>
          <a:p>
            <a:pPr lvl="0"/>
            <a:r>
              <a:rPr kumimoji="1" lang="en-US" altLang="ja-JP" sz="1200" kern="1200" dirty="0">
                <a:solidFill>
                  <a:schemeClr val="tx1"/>
                </a:solidFill>
                <a:effectLst/>
                <a:latin typeface="+mn-lt"/>
                <a:ea typeface="+mn-ea"/>
                <a:cs typeface="+mn-cs"/>
              </a:rPr>
              <a:t>LPWA</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Low Power, Wide Area</a:t>
            </a:r>
            <a:r>
              <a:rPr kumimoji="1" lang="ja-JP" altLang="ja-JP" sz="1200" kern="1200" dirty="0">
                <a:solidFill>
                  <a:schemeClr val="tx1"/>
                </a:solidFill>
                <a:effectLst/>
                <a:latin typeface="+mn-lt"/>
                <a:ea typeface="+mn-ea"/>
                <a:cs typeface="+mn-cs"/>
              </a:rPr>
              <a:t>：省電力広域無線ネットワーク）</a:t>
            </a:r>
          </a:p>
          <a:p>
            <a:pPr lvl="0"/>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（第５世代移動体通信）</a:t>
            </a:r>
          </a:p>
          <a:p>
            <a:pPr lvl="0"/>
            <a:r>
              <a:rPr kumimoji="1" lang="ja-JP" altLang="ja-JP" sz="1200" kern="1200" dirty="0">
                <a:solidFill>
                  <a:schemeClr val="tx1"/>
                </a:solidFill>
                <a:effectLst/>
                <a:latin typeface="+mn-lt"/>
                <a:ea typeface="+mn-ea"/>
                <a:cs typeface="+mn-cs"/>
              </a:rPr>
              <a:t>エッジ・コンピューティング</a:t>
            </a:r>
          </a:p>
          <a:p>
            <a:pPr lvl="0"/>
            <a:r>
              <a:rPr kumimoji="1" lang="ja-JP" altLang="ja-JP" sz="1200" kern="1200" dirty="0">
                <a:solidFill>
                  <a:schemeClr val="tx1"/>
                </a:solidFill>
                <a:effectLst/>
                <a:latin typeface="+mn-lt"/>
                <a:ea typeface="+mn-ea"/>
                <a:cs typeface="+mn-cs"/>
              </a:rPr>
              <a:t>量子コンピュータ</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25</a:t>
            </a:fld>
            <a:endParaRPr kumimoji="1" lang="ja-JP" altLang="en-US"/>
          </a:p>
        </p:txBody>
      </p:sp>
    </p:spTree>
    <p:extLst>
      <p:ext uri="{BB962C8B-B14F-4D97-AF65-F5344CB8AC3E}">
        <p14:creationId xmlns:p14="http://schemas.microsoft.com/office/powerpoint/2010/main" val="3454900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デジタル・トランスフォーメーションを実現するには、イノベーションを加速させ、ジャスト・イン･タイムでビジネス･サービスを提供できなくてはなりません。これを実現するための考え方や手法として、次の４つが注目され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b="1" u="sng" kern="1200" dirty="0">
                <a:solidFill>
                  <a:schemeClr val="tx1"/>
                </a:solidFill>
                <a:effectLst/>
                <a:latin typeface="+mn-lt"/>
                <a:ea typeface="+mn-ea"/>
                <a:cs typeface="+mn-cs"/>
              </a:rPr>
              <a:t>デザイン思考</a:t>
            </a:r>
            <a:r>
              <a:rPr kumimoji="1" lang="ja-JP" altLang="ja-JP" sz="1200" kern="1200" dirty="0">
                <a:solidFill>
                  <a:schemeClr val="tx1"/>
                </a:solidFill>
                <a:effectLst/>
                <a:latin typeface="+mn-lt"/>
                <a:ea typeface="+mn-ea"/>
                <a:cs typeface="+mn-cs"/>
              </a:rPr>
              <a:t>：デザイナー的なクリエイティブな視点で、ビジネス上の課題を解決するための方法</a:t>
            </a:r>
          </a:p>
          <a:p>
            <a:r>
              <a:rPr kumimoji="1" lang="ja-JP" altLang="ja-JP" sz="1200" b="1" u="sng" kern="1200" dirty="0">
                <a:solidFill>
                  <a:schemeClr val="tx1"/>
                </a:solidFill>
                <a:effectLst/>
                <a:latin typeface="+mn-lt"/>
                <a:ea typeface="+mn-ea"/>
                <a:cs typeface="+mn-cs"/>
              </a:rPr>
              <a:t>リーン･スタートアップ</a:t>
            </a:r>
            <a:r>
              <a:rPr kumimoji="1" lang="ja-JP" altLang="ja-JP" sz="1200" kern="1200" dirty="0">
                <a:solidFill>
                  <a:schemeClr val="tx1"/>
                </a:solidFill>
                <a:effectLst/>
                <a:latin typeface="+mn-lt"/>
                <a:ea typeface="+mn-ea"/>
                <a:cs typeface="+mn-cs"/>
              </a:rPr>
              <a:t>：最小限の機能に絞って短期間で開発しフィードバックをうけて完成度を高める取り組み</a:t>
            </a:r>
          </a:p>
          <a:p>
            <a:r>
              <a:rPr kumimoji="1" lang="ja-JP" altLang="ja-JP" sz="1200" b="1" u="sng" kern="1200" dirty="0">
                <a:solidFill>
                  <a:schemeClr val="tx1"/>
                </a:solidFill>
                <a:effectLst/>
                <a:latin typeface="+mn-lt"/>
                <a:ea typeface="+mn-ea"/>
                <a:cs typeface="+mn-cs"/>
              </a:rPr>
              <a:t>アジャイル開発</a:t>
            </a:r>
            <a:r>
              <a:rPr kumimoji="1" lang="ja-JP" altLang="ja-JP" sz="1200" kern="1200" dirty="0">
                <a:solidFill>
                  <a:schemeClr val="tx1"/>
                </a:solidFill>
                <a:effectLst/>
                <a:latin typeface="+mn-lt"/>
                <a:ea typeface="+mn-ea"/>
                <a:cs typeface="+mn-cs"/>
              </a:rPr>
              <a:t>：ビジネス環境の不確実性に適応することを前提に、ビジネスの成果に貢献するシステムをバグフリーで開発する考え方と手法</a:t>
            </a:r>
          </a:p>
          <a:p>
            <a:r>
              <a:rPr kumimoji="1" lang="en-US" altLang="ja-JP" sz="1200" b="1" u="sng" kern="1200" dirty="0">
                <a:solidFill>
                  <a:schemeClr val="tx1"/>
                </a:solidFill>
                <a:effectLst/>
                <a:latin typeface="+mn-lt"/>
                <a:ea typeface="+mn-ea"/>
                <a:cs typeface="+mn-cs"/>
              </a:rPr>
              <a:t>DevOps</a:t>
            </a:r>
            <a:r>
              <a:rPr kumimoji="1" lang="ja-JP" altLang="ja-JP" sz="1200" kern="1200" dirty="0">
                <a:solidFill>
                  <a:schemeClr val="tx1"/>
                </a:solidFill>
                <a:effectLst/>
                <a:latin typeface="+mn-lt"/>
                <a:ea typeface="+mn-ea"/>
                <a:cs typeface="+mn-cs"/>
              </a:rPr>
              <a:t>：安定稼働を維持しながら、開発されたシステムを直ちに・頻繁に本番環境に移行するための取り組み</a:t>
            </a:r>
            <a:r>
              <a:rPr lang="ja-JP" altLang="ja-JP" dirty="0">
                <a:effectLst/>
              </a:rPr>
              <a:t> </a:t>
            </a:r>
            <a:endParaRPr lang="en-US" altLang="ja-JP" dirty="0">
              <a:effectLst/>
            </a:endParaRPr>
          </a:p>
          <a:p>
            <a:endParaRPr kumimoji="1" lang="en-US" altLang="ja-JP" dirty="0">
              <a:effectLst/>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26</a:t>
            </a:fld>
            <a:endParaRPr kumimoji="1" lang="ja-JP" altLang="en-US"/>
          </a:p>
        </p:txBody>
      </p:sp>
    </p:spTree>
    <p:extLst>
      <p:ext uri="{BB962C8B-B14F-4D97-AF65-F5344CB8AC3E}">
        <p14:creationId xmlns:p14="http://schemas.microsoft.com/office/powerpoint/2010/main" val="35879209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fontAlgn="base"/>
            <a:r>
              <a:rPr kumimoji="1" lang="ja-JP" altLang="en-US" sz="1200" b="0" i="0" kern="1200">
                <a:solidFill>
                  <a:schemeClr val="tx1"/>
                </a:solidFill>
                <a:effectLst/>
                <a:latin typeface="+mn-lt"/>
                <a:ea typeface="+mn-ea"/>
                <a:cs typeface="+mn-cs"/>
              </a:rPr>
              <a:t>言うまでもないことだが、営業の役割は営業目標を達成することだ。例え厳しい数字であったとしても、景気が悪くても、お客様の業績が厳しくても、数字に執着して何としてでも営業目標を達成しなくてはならい。人当たりが良く、笑顔を絶やさず、気遣いがある「いい人」であっても、数字を達成できない営業は失格だ。だからと言って、何をしてもいいということにはならない。ましてやお客様から搾取するなんてとんでもない話しだ。</a:t>
            </a:r>
          </a:p>
          <a:p>
            <a:pPr fontAlgn="base"/>
            <a:r>
              <a:rPr kumimoji="1" lang="ja-JP" altLang="en-US" sz="1200" b="0" i="0" kern="1200">
                <a:solidFill>
                  <a:schemeClr val="tx1"/>
                </a:solidFill>
                <a:effectLst/>
                <a:latin typeface="+mn-lt"/>
                <a:ea typeface="+mn-ea"/>
                <a:cs typeface="+mn-cs"/>
              </a:rPr>
              <a:t>こんな話がある。ある製造業の経営者が、</a:t>
            </a:r>
            <a:r>
              <a:rPr kumimoji="1" lang="en-US" altLang="ja-JP" sz="1200" b="0" i="0" kern="1200" dirty="0">
                <a:solidFill>
                  <a:schemeClr val="tx1"/>
                </a:solidFill>
                <a:effectLst/>
                <a:latin typeface="+mn-lt"/>
                <a:ea typeface="+mn-ea"/>
                <a:cs typeface="+mn-cs"/>
              </a:rPr>
              <a:t>IT</a:t>
            </a:r>
            <a:r>
              <a:rPr kumimoji="1" lang="ja-JP" altLang="en-US" sz="1200" b="0" i="0" kern="1200">
                <a:solidFill>
                  <a:schemeClr val="tx1"/>
                </a:solidFill>
                <a:effectLst/>
                <a:latin typeface="+mn-lt"/>
                <a:ea typeface="+mn-ea"/>
                <a:cs typeface="+mn-cs"/>
              </a:rPr>
              <a:t>のより一層の活用を進めるには、既存の基幹業務システムに関わる経費を削減し、新たな取り組みに予算配分をシフトしたいと考えていた。そのためには、いま自社で所有しているシステムを全面的にパブリック・クラウドへ移行するのがいいのではないかと考え、情報システム部門に検討するように指示した。</a:t>
            </a:r>
          </a:p>
          <a:p>
            <a:pPr fontAlgn="base"/>
            <a:r>
              <a:rPr kumimoji="1" lang="ja-JP" altLang="en-US" sz="1200" b="0" i="0" kern="1200">
                <a:solidFill>
                  <a:schemeClr val="tx1"/>
                </a:solidFill>
                <a:effectLst/>
                <a:latin typeface="+mn-lt"/>
                <a:ea typeface="+mn-ea"/>
                <a:cs typeface="+mn-cs"/>
              </a:rPr>
              <a:t>情報システム部門から相談を請けた</a:t>
            </a:r>
            <a:r>
              <a:rPr kumimoji="1" lang="en-US" altLang="ja-JP" sz="1200" b="0" i="0" kern="1200" dirty="0">
                <a:solidFill>
                  <a:schemeClr val="tx1"/>
                </a:solidFill>
                <a:effectLst/>
                <a:latin typeface="+mn-lt"/>
                <a:ea typeface="+mn-ea"/>
                <a:cs typeface="+mn-cs"/>
              </a:rPr>
              <a:t>SI</a:t>
            </a:r>
            <a:r>
              <a:rPr kumimoji="1" lang="ja-JP" altLang="en-US" sz="1200" b="0" i="0" kern="1200">
                <a:solidFill>
                  <a:schemeClr val="tx1"/>
                </a:solidFill>
                <a:effectLst/>
                <a:latin typeface="+mn-lt"/>
                <a:ea typeface="+mn-ea"/>
                <a:cs typeface="+mn-cs"/>
              </a:rPr>
              <a:t>事業者は、この会社のインフラ構築や運用をまかされている。自社の売上に占める割合も大きい。短期的には移行に伴う売上は期待できるかも知れないが、長期的にはこの会社からの売上は減少するのは痛い。だからといって、お客様からの相談に回答しない訳にはゆかない。そこで彼らは、情報システム部門に次のような</a:t>
            </a:r>
            <a:r>
              <a:rPr kumimoji="1" lang="en-US" altLang="ja-JP" sz="1200" b="0" i="0" kern="1200" dirty="0">
                <a:solidFill>
                  <a:schemeClr val="tx1"/>
                </a:solidFill>
                <a:effectLst/>
                <a:latin typeface="+mn-lt"/>
                <a:ea typeface="+mn-ea"/>
                <a:cs typeface="+mn-cs"/>
              </a:rPr>
              <a:t>2</a:t>
            </a:r>
            <a:r>
              <a:rPr kumimoji="1" lang="ja-JP" altLang="en-US" sz="1200" b="0" i="0" kern="1200">
                <a:solidFill>
                  <a:schemeClr val="tx1"/>
                </a:solidFill>
                <a:effectLst/>
                <a:latin typeface="+mn-lt"/>
                <a:ea typeface="+mn-ea"/>
                <a:cs typeface="+mn-cs"/>
              </a:rPr>
              <a:t>つの選択肢を提案した。</a:t>
            </a:r>
          </a:p>
          <a:p>
            <a:pPr fontAlgn="base"/>
            <a:r>
              <a:rPr lang="ja-JP" altLang="en-US">
                <a:effectLst/>
              </a:rPr>
              <a:t>提案１：既存のシステム構成をそのままにパブリック･クラウドへ移行する。ただし、運用が変わればリスクも増えるので、既存の構成をできるだけ変えずに物理マシンを仮想化してそのまま移行し、運用は可能な限り同じやり方で行う。</a:t>
            </a:r>
          </a:p>
          <a:p>
            <a:pPr fontAlgn="base"/>
            <a:r>
              <a:rPr lang="ja-JP" altLang="en-US">
                <a:effectLst/>
              </a:rPr>
              <a:t>提案</a:t>
            </a:r>
            <a:r>
              <a:rPr lang="en-US" altLang="ja-JP" dirty="0">
                <a:effectLst/>
              </a:rPr>
              <a:t>2</a:t>
            </a:r>
            <a:r>
              <a:rPr lang="ja-JP" altLang="en-US">
                <a:effectLst/>
              </a:rPr>
              <a:t>：パブリック・クラウドへの移行は少なからずいまのシステムの設計を見直さなくてはならない。これには大きなリスクが伴う。だから、既存のシステムを最新の機種に入れ替え、仮想化の多重度を高め、ストレージを大容量化して集約し、物理台数を減らす。そうすれば運用は変わらないので新たなリスクは生じない。リース費用も削減できデータセンターのラック数を減らせるので、コスト削減にも寄与する。</a:t>
            </a:r>
          </a:p>
          <a:p>
            <a:pPr fontAlgn="base"/>
            <a:r>
              <a:rPr kumimoji="1" lang="ja-JP" altLang="en-US" sz="1200" b="0" i="0" kern="1200">
                <a:solidFill>
                  <a:schemeClr val="tx1"/>
                </a:solidFill>
                <a:effectLst/>
                <a:latin typeface="+mn-lt"/>
                <a:ea typeface="+mn-ea"/>
                <a:cs typeface="+mn-cs"/>
              </a:rPr>
              <a:t>この２つの提案に、情報システム部門も乗り気だった。特に「提案</a:t>
            </a:r>
            <a:r>
              <a:rPr kumimoji="1" lang="en-US" altLang="ja-JP" sz="1200" b="0" i="0" kern="1200" dirty="0">
                <a:solidFill>
                  <a:schemeClr val="tx1"/>
                </a:solidFill>
                <a:effectLst/>
                <a:latin typeface="+mn-lt"/>
                <a:ea typeface="+mn-ea"/>
                <a:cs typeface="+mn-cs"/>
              </a:rPr>
              <a:t>2</a:t>
            </a:r>
            <a:r>
              <a:rPr kumimoji="1" lang="ja-JP" altLang="en-US" sz="1200" b="0" i="0" kern="1200">
                <a:solidFill>
                  <a:schemeClr val="tx1"/>
                </a:solidFill>
                <a:effectLst/>
                <a:latin typeface="+mn-lt"/>
                <a:ea typeface="+mn-ea"/>
                <a:cs typeface="+mn-cs"/>
              </a:rPr>
              <a:t>」は変更が少ない。何よりも、クラウドを利用することによる未知の、あるいは新たなリスクを抱え込む必要がない。</a:t>
            </a:r>
          </a:p>
          <a:p>
            <a:pPr fontAlgn="base"/>
            <a:r>
              <a:rPr kumimoji="1" lang="ja-JP" altLang="en-US" sz="1200" b="0" i="0" kern="1200">
                <a:solidFill>
                  <a:schemeClr val="tx1"/>
                </a:solidFill>
                <a:effectLst/>
                <a:latin typeface="+mn-lt"/>
                <a:ea typeface="+mn-ea"/>
                <a:cs typeface="+mn-cs"/>
              </a:rPr>
              <a:t>確かに「現行の構成や運用をできるだけ変えない」は当面のリスクを回避するにはいい考えだ。しかし、クラウドへの移行に伴う投資は決して安いものではない。例えば、提案</a:t>
            </a:r>
            <a:r>
              <a:rPr kumimoji="1" lang="en-US" altLang="ja-JP" sz="1200" b="0" i="0" kern="1200" dirty="0">
                <a:solidFill>
                  <a:schemeClr val="tx1"/>
                </a:solidFill>
                <a:effectLst/>
                <a:latin typeface="+mn-lt"/>
                <a:ea typeface="+mn-ea"/>
                <a:cs typeface="+mn-cs"/>
              </a:rPr>
              <a:t>1</a:t>
            </a:r>
            <a:r>
              <a:rPr kumimoji="1" lang="ja-JP" altLang="en-US" sz="1200" b="0" i="0" kern="1200">
                <a:solidFill>
                  <a:schemeClr val="tx1"/>
                </a:solidFill>
                <a:effectLst/>
                <a:latin typeface="+mn-lt"/>
                <a:ea typeface="+mn-ea"/>
                <a:cs typeface="+mn-cs"/>
              </a:rPr>
              <a:t>では</a:t>
            </a:r>
            <a:r>
              <a:rPr kumimoji="1" lang="en-US" altLang="ja-JP" sz="1200" b="0" i="0" kern="1200" dirty="0">
                <a:solidFill>
                  <a:schemeClr val="tx1"/>
                </a:solidFill>
                <a:effectLst/>
                <a:latin typeface="+mn-lt"/>
                <a:ea typeface="+mn-ea"/>
                <a:cs typeface="+mn-cs"/>
              </a:rPr>
              <a:t>100</a:t>
            </a:r>
            <a:r>
              <a:rPr kumimoji="1" lang="ja-JP" altLang="en-US" sz="1200" b="0" i="0" kern="1200">
                <a:solidFill>
                  <a:schemeClr val="tx1"/>
                </a:solidFill>
                <a:effectLst/>
                <a:latin typeface="+mn-lt"/>
                <a:ea typeface="+mn-ea"/>
                <a:cs typeface="+mn-cs"/>
              </a:rPr>
              <a:t>台のサーバーを移行するのに、現行のアプリケーションが稼働すること、あるいは運用がこれまで通り行えることを確認するために相当の手間をかけてテストする必要があるという。また、クラウドに対応した新たな運用設計も必要であり、そのための費用は総額</a:t>
            </a:r>
            <a:r>
              <a:rPr kumimoji="1" lang="en-US" altLang="ja-JP" sz="1200" b="0" i="0" kern="1200" dirty="0">
                <a:solidFill>
                  <a:schemeClr val="tx1"/>
                </a:solidFill>
                <a:effectLst/>
                <a:latin typeface="+mn-lt"/>
                <a:ea typeface="+mn-ea"/>
                <a:cs typeface="+mn-cs"/>
              </a:rPr>
              <a:t>2</a:t>
            </a:r>
            <a:r>
              <a:rPr kumimoji="1" lang="ja-JP" altLang="en-US" sz="1200" b="0" i="0" kern="1200">
                <a:solidFill>
                  <a:schemeClr val="tx1"/>
                </a:solidFill>
                <a:effectLst/>
                <a:latin typeface="+mn-lt"/>
                <a:ea typeface="+mn-ea"/>
                <a:cs typeface="+mn-cs"/>
              </a:rPr>
              <a:t>億円ほどかかるという。クラウド事業者に支払う使用料も既存システムのリース費用とあまり変わらないか、「今の段階では予測は難しい」という回答だった。つまり、もっと高くなるかも知れないというのだ。</a:t>
            </a:r>
          </a:p>
          <a:p>
            <a:pPr fontAlgn="base"/>
            <a:r>
              <a:rPr kumimoji="1" lang="ja-JP" altLang="en-US" sz="1200" b="0" i="0" kern="1200">
                <a:solidFill>
                  <a:schemeClr val="tx1"/>
                </a:solidFill>
                <a:effectLst/>
                <a:latin typeface="+mn-lt"/>
                <a:ea typeface="+mn-ea"/>
                <a:cs typeface="+mn-cs"/>
              </a:rPr>
              <a:t>提案</a:t>
            </a:r>
            <a:r>
              <a:rPr kumimoji="1" lang="en-US" altLang="ja-JP" sz="1200" b="0" i="0" kern="1200" dirty="0">
                <a:solidFill>
                  <a:schemeClr val="tx1"/>
                </a:solidFill>
                <a:effectLst/>
                <a:latin typeface="+mn-lt"/>
                <a:ea typeface="+mn-ea"/>
                <a:cs typeface="+mn-cs"/>
              </a:rPr>
              <a:t>2</a:t>
            </a:r>
            <a:r>
              <a:rPr kumimoji="1" lang="ja-JP" altLang="en-US" sz="1200" b="0" i="0" kern="1200">
                <a:solidFill>
                  <a:schemeClr val="tx1"/>
                </a:solidFill>
                <a:effectLst/>
                <a:latin typeface="+mn-lt"/>
                <a:ea typeface="+mn-ea"/>
                <a:cs typeface="+mn-cs"/>
              </a:rPr>
              <a:t>は移行費用こそ前者ほどではないが、やはり新たなシステム設計と十分なテストが必要であること、加えてネットワークを再構成しなくてはならないし、新しい製品なので価格も高くなるので、大幅な削減にはならない。</a:t>
            </a:r>
          </a:p>
          <a:p>
            <a:pPr fontAlgn="base"/>
            <a:r>
              <a:rPr kumimoji="1" lang="ja-JP" altLang="en-US" sz="1200" b="0" i="0" kern="1200">
                <a:solidFill>
                  <a:schemeClr val="tx1"/>
                </a:solidFill>
                <a:effectLst/>
                <a:latin typeface="+mn-lt"/>
                <a:ea typeface="+mn-ea"/>
                <a:cs typeface="+mn-cs"/>
              </a:rPr>
              <a:t>いずれにしても、この２つの提案は新たな付加価値も生みだすことなく、移行のためのコストだけが発生する。経営者がこれを納得するはずはない。ましてやアプリケーションの保守や運用はこれまでと何も変わらず、レガシーなシステムは塩漬けにされるだけだ。予算も人材も新しい取り組みにシフトさせることができないだけではく、既存の基幹業務システムが足かせとなって、</a:t>
            </a:r>
            <a:r>
              <a:rPr kumimoji="1" lang="en-US" altLang="ja-JP" sz="1200" b="0" i="0" kern="1200" dirty="0">
                <a:solidFill>
                  <a:schemeClr val="tx1"/>
                </a:solidFill>
                <a:effectLst/>
                <a:latin typeface="+mn-lt"/>
                <a:ea typeface="+mn-ea"/>
                <a:cs typeface="+mn-cs"/>
              </a:rPr>
              <a:t>IT</a:t>
            </a:r>
            <a:r>
              <a:rPr kumimoji="1" lang="ja-JP" altLang="en-US" sz="1200" b="0" i="0" kern="1200">
                <a:solidFill>
                  <a:schemeClr val="tx1"/>
                </a:solidFill>
                <a:effectLst/>
                <a:latin typeface="+mn-lt"/>
                <a:ea typeface="+mn-ea"/>
                <a:cs typeface="+mn-cs"/>
              </a:rPr>
              <a:t>の戦略的な活用に求められるスピードや自由度を削いでしまう。まさに、「</a:t>
            </a:r>
            <a:r>
              <a:rPr kumimoji="1" lang="en-US" altLang="ja-JP" sz="1200" b="0" i="0" u="none" strike="noStrike" kern="1200" dirty="0">
                <a:solidFill>
                  <a:schemeClr val="tx1"/>
                </a:solidFill>
                <a:effectLst/>
                <a:latin typeface="+mn-lt"/>
                <a:ea typeface="+mn-ea"/>
                <a:cs typeface="+mn-cs"/>
                <a:hlinkClick r:id="rId3"/>
              </a:rPr>
              <a:t>2025</a:t>
            </a:r>
            <a:r>
              <a:rPr kumimoji="1" lang="ja-JP" altLang="en-US" sz="1200" b="0" i="0" u="none" strike="noStrike" kern="1200">
                <a:solidFill>
                  <a:schemeClr val="tx1"/>
                </a:solidFill>
                <a:effectLst/>
                <a:latin typeface="+mn-lt"/>
                <a:ea typeface="+mn-ea"/>
                <a:cs typeface="+mn-cs"/>
                <a:hlinkClick r:id="rId3"/>
              </a:rPr>
              <a:t>年の崖</a:t>
            </a:r>
            <a:r>
              <a:rPr kumimoji="1" lang="ja-JP" altLang="en-US" sz="1200" b="0" i="0" kern="1200">
                <a:solidFill>
                  <a:schemeClr val="tx1"/>
                </a:solidFill>
                <a:effectLst/>
                <a:latin typeface="+mn-lt"/>
                <a:ea typeface="+mn-ea"/>
                <a:cs typeface="+mn-cs"/>
              </a:rPr>
              <a:t>」の論理そのものだ。</a:t>
            </a:r>
          </a:p>
          <a:p>
            <a:pPr fontAlgn="base"/>
            <a:r>
              <a:rPr kumimoji="1" lang="ja-JP" altLang="en-US" sz="1200" b="0" i="0" kern="1200">
                <a:solidFill>
                  <a:schemeClr val="tx1"/>
                </a:solidFill>
                <a:effectLst/>
                <a:latin typeface="+mn-lt"/>
                <a:ea typeface="+mn-ea"/>
                <a:cs typeface="+mn-cs"/>
              </a:rPr>
              <a:t>結果として、「現行システムは移行できない」という結論になっても、この</a:t>
            </a:r>
            <a:r>
              <a:rPr kumimoji="1" lang="en-US" altLang="ja-JP" sz="1200" b="0" i="0" kern="1200" dirty="0">
                <a:solidFill>
                  <a:schemeClr val="tx1"/>
                </a:solidFill>
                <a:effectLst/>
                <a:latin typeface="+mn-lt"/>
                <a:ea typeface="+mn-ea"/>
                <a:cs typeface="+mn-cs"/>
              </a:rPr>
              <a:t>SI</a:t>
            </a:r>
            <a:r>
              <a:rPr kumimoji="1" lang="ja-JP" altLang="en-US" sz="1200" b="0" i="0" kern="1200">
                <a:solidFill>
                  <a:schemeClr val="tx1"/>
                </a:solidFill>
                <a:effectLst/>
                <a:latin typeface="+mn-lt"/>
                <a:ea typeface="+mn-ea"/>
                <a:cs typeface="+mn-cs"/>
              </a:rPr>
              <a:t>事業者は困らない。いままでの業務はそのまま継続されるだけのことだ。実にうまい提案だ。</a:t>
            </a:r>
          </a:p>
          <a:p>
            <a:pPr fontAlgn="base"/>
            <a:r>
              <a:rPr kumimoji="1" lang="ja-JP" altLang="en-US" sz="1200" b="0" i="0" kern="1200">
                <a:solidFill>
                  <a:schemeClr val="tx1"/>
                </a:solidFill>
                <a:effectLst/>
                <a:latin typeface="+mn-lt"/>
                <a:ea typeface="+mn-ea"/>
                <a:cs typeface="+mn-cs"/>
              </a:rPr>
              <a:t>そこで、この提案をした</a:t>
            </a:r>
            <a:r>
              <a:rPr kumimoji="1" lang="en-US" altLang="ja-JP" sz="1200" b="0" i="0" kern="1200" dirty="0">
                <a:solidFill>
                  <a:schemeClr val="tx1"/>
                </a:solidFill>
                <a:effectLst/>
                <a:latin typeface="+mn-lt"/>
                <a:ea typeface="+mn-ea"/>
                <a:cs typeface="+mn-cs"/>
              </a:rPr>
              <a:t>SI</a:t>
            </a:r>
            <a:r>
              <a:rPr kumimoji="1" lang="ja-JP" altLang="en-US" sz="1200" b="0" i="0" kern="1200">
                <a:solidFill>
                  <a:schemeClr val="tx1"/>
                </a:solidFill>
                <a:effectLst/>
                <a:latin typeface="+mn-lt"/>
                <a:ea typeface="+mn-ea"/>
                <a:cs typeface="+mn-cs"/>
              </a:rPr>
              <a:t>事業者に次のような質問を投げかけてみた。</a:t>
            </a:r>
          </a:p>
          <a:p>
            <a:pPr fontAlgn="base"/>
            <a:r>
              <a:rPr lang="ja-JP" altLang="en-US">
                <a:effectLst/>
              </a:rPr>
              <a:t>提案</a:t>
            </a:r>
            <a:r>
              <a:rPr lang="en-US" altLang="ja-JP" dirty="0">
                <a:effectLst/>
              </a:rPr>
              <a:t>1</a:t>
            </a:r>
            <a:r>
              <a:rPr lang="ja-JP" altLang="en-US">
                <a:effectLst/>
              </a:rPr>
              <a:t>について、物理サーバーのように全ての仮想マシンを</a:t>
            </a:r>
            <a:r>
              <a:rPr lang="en-US" altLang="ja-JP" dirty="0">
                <a:effectLst/>
              </a:rPr>
              <a:t>24</a:t>
            </a:r>
            <a:r>
              <a:rPr lang="ja-JP" altLang="en-US">
                <a:effectLst/>
              </a:rPr>
              <a:t>時間動かし続ける必要はないはずだ。アプリケーションの運用を見直せば、夜間停止できる仮想マシンも相当数あるはず。そうすれば使用料は削減できるのではないか。クラウドだからこそできる運用方法もある。そうすれば人手による運用負担を減らせるのではないか。いま使っている</a:t>
            </a:r>
            <a:r>
              <a:rPr lang="en-US" altLang="ja-JP" dirty="0">
                <a:effectLst/>
              </a:rPr>
              <a:t>CPU</a:t>
            </a:r>
            <a:r>
              <a:rPr lang="ja-JP" altLang="en-US">
                <a:effectLst/>
              </a:rPr>
              <a:t>コア数は妥当なのか。物理マシンの場合は買ってしまっては変更できないので多めの</a:t>
            </a:r>
            <a:r>
              <a:rPr lang="en-US" altLang="ja-JP" dirty="0">
                <a:effectLst/>
              </a:rPr>
              <a:t>CPU</a:t>
            </a:r>
            <a:r>
              <a:rPr lang="ja-JP" altLang="en-US">
                <a:effectLst/>
              </a:rPr>
              <a:t>コア数で導入しているはず。それを見直せば、仮想マシンのタイプをダウングレードできるのではないか。そうすれば、クラウド・サービスの使用料をもっと安くできるのではないのか。</a:t>
            </a:r>
          </a:p>
          <a:p>
            <a:pPr fontAlgn="base"/>
            <a:r>
              <a:rPr lang="ja-JP" altLang="en-US">
                <a:effectLst/>
              </a:rPr>
              <a:t>提案</a:t>
            </a:r>
            <a:r>
              <a:rPr lang="en-US" altLang="ja-JP" dirty="0">
                <a:effectLst/>
              </a:rPr>
              <a:t>2</a:t>
            </a:r>
            <a:r>
              <a:rPr lang="ja-JP" altLang="en-US">
                <a:effectLst/>
              </a:rPr>
              <a:t>について、なぜ</a:t>
            </a:r>
            <a:r>
              <a:rPr lang="en-US" altLang="ja-JP" dirty="0">
                <a:effectLst/>
              </a:rPr>
              <a:t>HCI</a:t>
            </a:r>
            <a:r>
              <a:rPr lang="ja-JP" altLang="en-US">
                <a:effectLst/>
              </a:rPr>
              <a:t>（</a:t>
            </a:r>
            <a:r>
              <a:rPr lang="en-US" altLang="ja-JP" dirty="0">
                <a:effectLst/>
              </a:rPr>
              <a:t>Hyper Converged Infrastructure</a:t>
            </a:r>
            <a:r>
              <a:rPr lang="ja-JP" altLang="en-US">
                <a:effectLst/>
              </a:rPr>
              <a:t>）を提案しないのか。アプリケーションについてのテストは必要であることは分かる。しかし、システムの導入に伴う時間や作業負担はかなり減るはずだ。また、いま</a:t>
            </a:r>
            <a:r>
              <a:rPr lang="en-US" altLang="ja-JP" dirty="0">
                <a:effectLst/>
              </a:rPr>
              <a:t>SAN</a:t>
            </a:r>
            <a:r>
              <a:rPr lang="ja-JP" altLang="en-US">
                <a:effectLst/>
              </a:rPr>
              <a:t>で構成しているストレージを減らすことができ、その構築や運用のコストも減るのではないか。運用オペレーションもいまは人手に頼っているが、自動化できることもあるはずだ。なぜそのような提案がないのか。アプリケーションによっては、ハイブリッドで運用することはできないのか。そうすれば、データセンターの費用や運用に関わるコストも減らせるのではないか。</a:t>
            </a:r>
          </a:p>
          <a:p>
            <a:pPr fontAlgn="base"/>
            <a:r>
              <a:rPr kumimoji="1" lang="ja-JP" altLang="en-US" sz="1200" b="0" i="0" kern="1200">
                <a:solidFill>
                  <a:schemeClr val="tx1"/>
                </a:solidFill>
                <a:effectLst/>
                <a:latin typeface="+mn-lt"/>
                <a:ea typeface="+mn-ea"/>
                <a:cs typeface="+mn-cs"/>
              </a:rPr>
              <a:t>この質問して分かったことは、彼らが「クラウドを知らない」ということだった。別にコンテナやサーバーレスについて質問しているわけではない。ごく基本的なパブリック・クラウドの</a:t>
            </a:r>
            <a:r>
              <a:rPr kumimoji="1" lang="en-US" altLang="ja-JP" sz="1200" b="0" i="0" kern="1200" dirty="0">
                <a:solidFill>
                  <a:schemeClr val="tx1"/>
                </a:solidFill>
                <a:effectLst/>
                <a:latin typeface="+mn-lt"/>
                <a:ea typeface="+mn-ea"/>
                <a:cs typeface="+mn-cs"/>
              </a:rPr>
              <a:t>IaaS</a:t>
            </a:r>
            <a:r>
              <a:rPr kumimoji="1" lang="ja-JP" altLang="en-US" sz="1200" b="0" i="0" kern="1200">
                <a:solidFill>
                  <a:schemeClr val="tx1"/>
                </a:solidFill>
                <a:effectLst/>
                <a:latin typeface="+mn-lt"/>
                <a:ea typeface="+mn-ea"/>
                <a:cs typeface="+mn-cs"/>
              </a:rPr>
              <a:t>を利用する上で考慮すべきことを聞いただけの話しだ。しかし、納得できる回答は得られなかった。もしかしたら、知っていたのかも知れない。しかし、それを考慮して提案すれば、自分たちの取り分を減らしてしまう。どうせ情報システム部門も、経営者もそんなことまでは分からないだろうから、そのまま通してもらえるだろうと考えたのだろうか。</a:t>
            </a:r>
          </a:p>
          <a:p>
            <a:pPr fontAlgn="base"/>
            <a:r>
              <a:rPr kumimoji="1" lang="ja-JP" altLang="en-US" sz="1200" b="0" i="0" kern="1200">
                <a:solidFill>
                  <a:schemeClr val="tx1"/>
                </a:solidFill>
                <a:effectLst/>
                <a:latin typeface="+mn-lt"/>
                <a:ea typeface="+mn-ea"/>
                <a:cs typeface="+mn-cs"/>
              </a:rPr>
              <a:t>また、</a:t>
            </a:r>
            <a:r>
              <a:rPr kumimoji="1" lang="en-US" altLang="ja-JP" sz="1200" b="0" i="0" kern="1200" dirty="0">
                <a:solidFill>
                  <a:schemeClr val="tx1"/>
                </a:solidFill>
                <a:effectLst/>
                <a:latin typeface="+mn-lt"/>
                <a:ea typeface="+mn-ea"/>
                <a:cs typeface="+mn-cs"/>
              </a:rPr>
              <a:t>HCI</a:t>
            </a:r>
            <a:r>
              <a:rPr kumimoji="1" lang="ja-JP" altLang="en-US" sz="1200" b="0" i="0" kern="1200">
                <a:solidFill>
                  <a:schemeClr val="tx1"/>
                </a:solidFill>
                <a:effectLst/>
                <a:latin typeface="+mn-lt"/>
                <a:ea typeface="+mn-ea"/>
                <a:cs typeface="+mn-cs"/>
              </a:rPr>
              <a:t>を知らないという。営業の名誉のためにあえて言えば、</a:t>
            </a:r>
            <a:r>
              <a:rPr kumimoji="1" lang="en-US" altLang="ja-JP" sz="1200" b="0" i="0" kern="1200" dirty="0">
                <a:solidFill>
                  <a:schemeClr val="tx1"/>
                </a:solidFill>
                <a:effectLst/>
                <a:latin typeface="+mn-lt"/>
                <a:ea typeface="+mn-ea"/>
                <a:cs typeface="+mn-cs"/>
              </a:rPr>
              <a:t>HCI</a:t>
            </a:r>
            <a:r>
              <a:rPr kumimoji="1" lang="ja-JP" altLang="en-US" sz="1200" b="0" i="0" kern="1200">
                <a:solidFill>
                  <a:schemeClr val="tx1"/>
                </a:solidFill>
                <a:effectLst/>
                <a:latin typeface="+mn-lt"/>
                <a:ea typeface="+mn-ea"/>
                <a:cs typeface="+mn-cs"/>
              </a:rPr>
              <a:t>という言葉は知っているが、扱ったことがないので、提案できないということのようだった。私は、この話を聞いて呆れてしまった。扱ったことがないからと、お客様に黙っていていいとでも思っているのだろうか。お客様が知りたいのは、既存システムのコストを削減し、新しい取り組みの原資を生みだしたいということである。ならば、自分たちが扱っている、扱っていないにかかわらずお客様に代わって最適解を考え、提案するのが道理だ。それをしない、できないというのは不誠実の極みだ。</a:t>
            </a:r>
          </a:p>
          <a:p>
            <a:pPr fontAlgn="base"/>
            <a:r>
              <a:rPr kumimoji="1" lang="ja-JP" altLang="en-US" sz="1200" b="0" i="0" kern="1200">
                <a:solidFill>
                  <a:schemeClr val="tx1"/>
                </a:solidFill>
                <a:effectLst/>
                <a:latin typeface="+mn-lt"/>
                <a:ea typeface="+mn-ea"/>
                <a:cs typeface="+mn-cs"/>
              </a:rPr>
              <a:t>情報システム部門も右から左である。彼らの提案に具体的な指摘ができず、「もうちょっと安くできないのか」と漠然とした要求しかできない。営業はそんな情報システム部門の状況を知ってか知らずか、レベルの低い提案を平気でしてきたというわけだ。</a:t>
            </a:r>
          </a:p>
          <a:p>
            <a:pPr fontAlgn="base"/>
            <a:r>
              <a:rPr kumimoji="1" lang="ja-JP" altLang="en-US" sz="1200" b="0" i="0" kern="1200">
                <a:solidFill>
                  <a:schemeClr val="tx1"/>
                </a:solidFill>
                <a:effectLst/>
                <a:latin typeface="+mn-lt"/>
                <a:ea typeface="+mn-ea"/>
                <a:cs typeface="+mn-cs"/>
              </a:rPr>
              <a:t>プロとして</a:t>
            </a:r>
            <a:r>
              <a:rPr kumimoji="1" lang="en-US" altLang="ja-JP" sz="1200" b="0" i="0" kern="1200" dirty="0">
                <a:solidFill>
                  <a:schemeClr val="tx1"/>
                </a:solidFill>
                <a:effectLst/>
                <a:latin typeface="+mn-lt"/>
                <a:ea typeface="+mn-ea"/>
                <a:cs typeface="+mn-cs"/>
              </a:rPr>
              <a:t>IT</a:t>
            </a:r>
            <a:r>
              <a:rPr kumimoji="1" lang="ja-JP" altLang="en-US" sz="1200" b="0" i="0" kern="1200">
                <a:solidFill>
                  <a:schemeClr val="tx1"/>
                </a:solidFill>
                <a:effectLst/>
                <a:latin typeface="+mn-lt"/>
                <a:ea typeface="+mn-ea"/>
                <a:cs typeface="+mn-cs"/>
              </a:rPr>
              <a:t>の仕事をしている以上、「知らなかった」で許される話しではない。ましてや知っていてもしなかったのであれば、これは不作為の罪に当たる。さらに付け加えれば、「新しい技術なので、責任は持てません」とお客様を脅すようなことは、さらにその罪を重くする。</a:t>
            </a:r>
          </a:p>
          <a:p>
            <a:pPr fontAlgn="base"/>
            <a:r>
              <a:rPr kumimoji="1" lang="ja-JP" altLang="en-US" sz="1200" b="0" i="0" kern="1200">
                <a:solidFill>
                  <a:schemeClr val="tx1"/>
                </a:solidFill>
                <a:effectLst/>
                <a:latin typeface="+mn-lt"/>
                <a:ea typeface="+mn-ea"/>
                <a:cs typeface="+mn-cs"/>
              </a:rPr>
              <a:t>営業の役割は、お客様の価値を高め、その価値の増分についての対価を頂くことだ。その価値の増分が高ければ高いほど、大きな対価を期待できる。不作為であれ、知らなかったであれ、お客様を犠牲にして、自分たちの対価を大きくしようとする行為は搾取に他ならない。そんな倫理観もないとすれば、営業失格以前の話しではないか。</a:t>
            </a:r>
          </a:p>
          <a:p>
            <a:pPr fontAlgn="base"/>
            <a:r>
              <a:rPr kumimoji="1" lang="ja-JP" altLang="en-US" sz="1200" b="0" i="0" kern="1200">
                <a:solidFill>
                  <a:schemeClr val="tx1"/>
                </a:solidFill>
                <a:effectLst/>
                <a:latin typeface="+mn-lt"/>
                <a:ea typeface="+mn-ea"/>
                <a:cs typeface="+mn-cs"/>
              </a:rPr>
              <a:t>お客さまの求める価値は、</a:t>
            </a:r>
            <a:r>
              <a:rPr kumimoji="1" lang="en-US" altLang="ja-JP" sz="1200" b="0" i="0" kern="1200" dirty="0">
                <a:solidFill>
                  <a:schemeClr val="tx1"/>
                </a:solidFill>
                <a:effectLst/>
                <a:latin typeface="+mn-lt"/>
                <a:ea typeface="+mn-ea"/>
                <a:cs typeface="+mn-cs"/>
              </a:rPr>
              <a:t>IT</a:t>
            </a:r>
            <a:r>
              <a:rPr kumimoji="1" lang="ja-JP" altLang="en-US" sz="1200" b="0" i="0" kern="1200">
                <a:solidFill>
                  <a:schemeClr val="tx1"/>
                </a:solidFill>
                <a:effectLst/>
                <a:latin typeface="+mn-lt"/>
                <a:ea typeface="+mn-ea"/>
                <a:cs typeface="+mn-cs"/>
              </a:rPr>
              <a:t>のさらなる活用を推し進めることにある。その「あるべき姿」に応えることではなく、その手段である「クラウドへの移行」について応えているに過ぎない。しかも、自分たちにできる範囲で、自分たちにできるだけ不利にならないようにと考えている。</a:t>
            </a:r>
          </a:p>
          <a:p>
            <a:pPr fontAlgn="base"/>
            <a:r>
              <a:rPr kumimoji="1" lang="ja-JP" altLang="en-US" sz="1200" b="0" i="0" kern="1200">
                <a:solidFill>
                  <a:schemeClr val="tx1"/>
                </a:solidFill>
                <a:effectLst/>
                <a:latin typeface="+mn-lt"/>
                <a:ea typeface="+mn-ea"/>
                <a:cs typeface="+mn-cs"/>
              </a:rPr>
              <a:t>これは、エンジニアにも言えることかもしれない。本来「技術力」とは、少ない手間で大きなパフォーマンスを引き出す力だ。例えば、「できるだけ少ないプログラム・ステップ数でアプリケーションを実装する」や「少ない運用管理者で安定稼働を実現できる仕組みを設計し実装する」、「アプリケーションを本番環境に直ぐに移行しても安定稼働できるインフラを構築する」といったことができる能力を言う。その能力を高めてゆくことが、技術力の向上だ。その目的は、お客さまの価値の最大化あるいは最適化であり、この点に於いて、営業とエンジニアの違いはない。</a:t>
            </a:r>
          </a:p>
          <a:p>
            <a:pPr fontAlgn="base"/>
            <a:r>
              <a:rPr kumimoji="1" lang="ja-JP" altLang="en-US" sz="1200" b="0" i="0" kern="1200">
                <a:solidFill>
                  <a:schemeClr val="tx1"/>
                </a:solidFill>
                <a:effectLst/>
                <a:latin typeface="+mn-lt"/>
                <a:ea typeface="+mn-ea"/>
                <a:cs typeface="+mn-cs"/>
              </a:rPr>
              <a:t>当然、この提案について、エンジニアにも相談があったはずだ。しかし、このような提案をしてくるとは、なんと技術力のないエンジニアたちだろう。現状を超えようとせず、いままでのやり方のままで、お客様の求める手段に応えることしかできないとすれば、かれらの技術力は信頼に値しない。</a:t>
            </a:r>
          </a:p>
          <a:p>
            <a:pPr fontAlgn="base"/>
            <a:r>
              <a:rPr kumimoji="1" lang="ja-JP" altLang="en-US" sz="1200" b="0" i="0" kern="1200">
                <a:solidFill>
                  <a:schemeClr val="tx1"/>
                </a:solidFill>
                <a:effectLst/>
                <a:latin typeface="+mn-lt"/>
                <a:ea typeface="+mn-ea"/>
                <a:cs typeface="+mn-cs"/>
              </a:rPr>
              <a:t>「木こりのジレンマ」と言う話しがある。</a:t>
            </a:r>
          </a:p>
          <a:p>
            <a:pPr fontAlgn="base"/>
            <a:r>
              <a:rPr lang="ja-JP" altLang="en-US">
                <a:effectLst/>
              </a:rPr>
              <a:t>木こりが木を切っていた。通りがかった旅人がその様子を眺めていると、斧を振るう勢いの割に、木が切れていないようだった。よく見ると木こりの使っている斧が刃こぼれしている。そこで、旅人は言った。</a:t>
            </a:r>
          </a:p>
          <a:p>
            <a:pPr fontAlgn="base"/>
            <a:r>
              <a:rPr lang="ja-JP" altLang="en-US">
                <a:effectLst/>
              </a:rPr>
              <a:t>「斧を研いだほうがいいのではないですか？」</a:t>
            </a:r>
          </a:p>
          <a:p>
            <a:pPr fontAlgn="base"/>
            <a:r>
              <a:rPr lang="ja-JP" altLang="en-US">
                <a:effectLst/>
              </a:rPr>
              <a:t>すると、木こりはこう答えた。</a:t>
            </a:r>
          </a:p>
          <a:p>
            <a:pPr fontAlgn="base"/>
            <a:r>
              <a:rPr lang="ja-JP" altLang="en-US">
                <a:effectLst/>
              </a:rPr>
              <a:t>「そんなことは分かっていますが、木を切るのに忙しくて、斧を研ぐ時間がないんですよ。」</a:t>
            </a:r>
          </a:p>
          <a:p>
            <a:pPr fontAlgn="base"/>
            <a:r>
              <a:rPr kumimoji="1" lang="ja-JP" altLang="en-US" sz="1200" b="0" i="0" kern="1200">
                <a:solidFill>
                  <a:schemeClr val="tx1"/>
                </a:solidFill>
                <a:effectLst/>
                <a:latin typeface="+mn-lt"/>
                <a:ea typeface="+mn-ea"/>
                <a:cs typeface="+mn-cs"/>
              </a:rPr>
              <a:t>分かってはいるけど、仕事が忙しすぎて技術力を磨くことができないと言ういいわけに等しい。これもまた困った話しだ。</a:t>
            </a:r>
          </a:p>
          <a:p>
            <a:pPr fontAlgn="base"/>
            <a:r>
              <a:rPr kumimoji="1" lang="ja-JP" altLang="en-US" sz="1200" b="0" i="0" kern="1200">
                <a:solidFill>
                  <a:schemeClr val="tx1"/>
                </a:solidFill>
                <a:effectLst/>
                <a:latin typeface="+mn-lt"/>
                <a:ea typeface="+mn-ea"/>
                <a:cs typeface="+mn-cs"/>
              </a:rPr>
              <a:t>お客様にできるだけ大きな価値を提供して、それに見合う対価をいただけるように努力する。ひとつひとつの案件規模が小さくなっても、まともな提案ができる営業は、お客様に信頼され、相談も増えていくだろう。そんなお客様との関係を沢山持つことができれば、案件に困ることはない。また、大きな、あるいは難しい案件でも最初に相談される存在になれる。そうなれば、案件の規模も大きくなり、ますます営業目標の達成は容易になる。</a:t>
            </a:r>
          </a:p>
          <a:p>
            <a:pPr fontAlgn="base"/>
            <a:r>
              <a:rPr kumimoji="1" lang="ja-JP" altLang="en-US" sz="1200" b="0" i="0" kern="1200">
                <a:solidFill>
                  <a:schemeClr val="tx1"/>
                </a:solidFill>
                <a:effectLst/>
                <a:latin typeface="+mn-lt"/>
                <a:ea typeface="+mn-ea"/>
                <a:cs typeface="+mn-cs"/>
              </a:rPr>
              <a:t>お客さまの「あるべき姿」を徹底して考え、これを実現するためにはどうすればいいのかを真摯に追求することだ。そのためには、</a:t>
            </a:r>
            <a:r>
              <a:rPr kumimoji="1" lang="en-US" altLang="ja-JP" sz="1200" b="0" i="0" kern="1200" dirty="0">
                <a:solidFill>
                  <a:schemeClr val="tx1"/>
                </a:solidFill>
                <a:effectLst/>
                <a:latin typeface="+mn-lt"/>
                <a:ea typeface="+mn-ea"/>
                <a:cs typeface="+mn-cs"/>
              </a:rPr>
              <a:t>IT</a:t>
            </a:r>
            <a:r>
              <a:rPr kumimoji="1" lang="ja-JP" altLang="en-US" sz="1200" b="0" i="0" kern="1200">
                <a:solidFill>
                  <a:schemeClr val="tx1"/>
                </a:solidFill>
                <a:effectLst/>
                <a:latin typeface="+mn-lt"/>
                <a:ea typeface="+mn-ea"/>
                <a:cs typeface="+mn-cs"/>
              </a:rPr>
              <a:t>の知識もアップデートし続けなくてはならない。お客様の業務や経営についても関心を持って学ぶ努力を怠ってはいけない。</a:t>
            </a:r>
          </a:p>
          <a:p>
            <a:pPr fontAlgn="base"/>
            <a:r>
              <a:rPr kumimoji="1" lang="ja-JP" altLang="en-US" sz="1200" b="0" i="0" kern="1200">
                <a:solidFill>
                  <a:schemeClr val="tx1"/>
                </a:solidFill>
                <a:effectLst/>
                <a:latin typeface="+mn-lt"/>
                <a:ea typeface="+mn-ea"/>
                <a:cs typeface="+mn-cs"/>
              </a:rPr>
              <a:t>いま、多くのお客様は「デジタル・トランスフォーメーション」や「</a:t>
            </a:r>
            <a:r>
              <a:rPr kumimoji="1" lang="en-US" altLang="ja-JP" sz="1200" b="0" i="0" kern="1200" dirty="0">
                <a:solidFill>
                  <a:schemeClr val="tx1"/>
                </a:solidFill>
                <a:effectLst/>
                <a:latin typeface="+mn-lt"/>
                <a:ea typeface="+mn-ea"/>
                <a:cs typeface="+mn-cs"/>
              </a:rPr>
              <a:t>IT</a:t>
            </a:r>
            <a:r>
              <a:rPr kumimoji="1" lang="ja-JP" altLang="en-US" sz="1200" b="0" i="0" kern="1200">
                <a:solidFill>
                  <a:schemeClr val="tx1"/>
                </a:solidFill>
                <a:effectLst/>
                <a:latin typeface="+mn-lt"/>
                <a:ea typeface="+mn-ea"/>
                <a:cs typeface="+mn-cs"/>
              </a:rPr>
              <a:t>の戦略的活用」を迫られている。しかし、具体的に何をすればいいのか分からない。そんなお客様に「何をすればいいのか教えてもらえれば提案します」では、あまりにも良識がなさ過ぎる。</a:t>
            </a:r>
          </a:p>
          <a:p>
            <a:pPr fontAlgn="base"/>
            <a:r>
              <a:rPr kumimoji="1" lang="ja-JP" altLang="en-US" sz="1200" b="1" i="0" kern="1200">
                <a:solidFill>
                  <a:schemeClr val="tx1"/>
                </a:solidFill>
                <a:effectLst/>
                <a:latin typeface="+mn-lt"/>
                <a:ea typeface="+mn-ea"/>
                <a:cs typeface="+mn-cs"/>
              </a:rPr>
              <a:t>お客様が最初に相談したいと思わせることができる豊富な</a:t>
            </a:r>
            <a:r>
              <a:rPr kumimoji="1" lang="ja-JP" altLang="en-US" sz="1200" b="1" i="0" u="sng" kern="1200">
                <a:solidFill>
                  <a:schemeClr val="tx1"/>
                </a:solidFill>
                <a:effectLst/>
                <a:latin typeface="+mn-lt"/>
                <a:ea typeface="+mn-ea"/>
                <a:cs typeface="+mn-cs"/>
              </a:rPr>
              <a:t>知識</a:t>
            </a:r>
            <a:r>
              <a:rPr kumimoji="1" lang="ja-JP" altLang="en-US" sz="1200" b="1" i="0" kern="1200">
                <a:solidFill>
                  <a:schemeClr val="tx1"/>
                </a:solidFill>
                <a:effectLst/>
                <a:latin typeface="+mn-lt"/>
                <a:ea typeface="+mn-ea"/>
                <a:cs typeface="+mn-cs"/>
              </a:rPr>
              <a:t>、お客様の価値を最大化できるようにデザインされた「あるべき姿」を</a:t>
            </a:r>
            <a:r>
              <a:rPr kumimoji="1" lang="ja-JP" altLang="en-US" sz="1200" b="1" i="0" u="sng" kern="1200">
                <a:solidFill>
                  <a:schemeClr val="tx1"/>
                </a:solidFill>
                <a:effectLst/>
                <a:latin typeface="+mn-lt"/>
                <a:ea typeface="+mn-ea"/>
                <a:cs typeface="+mn-cs"/>
              </a:rPr>
              <a:t>提言できる能力</a:t>
            </a:r>
            <a:r>
              <a:rPr kumimoji="1" lang="ja-JP" altLang="en-US" sz="1200" b="1" i="0" kern="1200">
                <a:solidFill>
                  <a:schemeClr val="tx1"/>
                </a:solidFill>
                <a:effectLst/>
                <a:latin typeface="+mn-lt"/>
                <a:ea typeface="+mn-ea"/>
                <a:cs typeface="+mn-cs"/>
              </a:rPr>
              <a:t>、この人なら任せてもいいと思わせることができる誠実さと</a:t>
            </a:r>
            <a:r>
              <a:rPr kumimoji="1" lang="ja-JP" altLang="en-US" sz="1200" b="1" i="0" u="sng" kern="1200">
                <a:solidFill>
                  <a:schemeClr val="tx1"/>
                </a:solidFill>
                <a:effectLst/>
                <a:latin typeface="+mn-lt"/>
                <a:ea typeface="+mn-ea"/>
                <a:cs typeface="+mn-cs"/>
              </a:rPr>
              <a:t>人格</a:t>
            </a:r>
            <a:endParaRPr kumimoji="1" lang="ja-JP" altLang="en-US" sz="1200" b="0" i="0" kern="1200">
              <a:solidFill>
                <a:schemeClr val="tx1"/>
              </a:solidFill>
              <a:effectLst/>
              <a:latin typeface="+mn-lt"/>
              <a:ea typeface="+mn-ea"/>
              <a:cs typeface="+mn-cs"/>
            </a:endParaRPr>
          </a:p>
          <a:p>
            <a:pPr fontAlgn="base"/>
            <a:r>
              <a:rPr kumimoji="1" lang="ja-JP" altLang="en-US" sz="1200" b="0" i="0" kern="1200">
                <a:solidFill>
                  <a:schemeClr val="tx1"/>
                </a:solidFill>
                <a:effectLst/>
                <a:latin typeface="+mn-lt"/>
                <a:ea typeface="+mn-ea"/>
                <a:cs typeface="+mn-cs"/>
              </a:rPr>
              <a:t>営業はこの３つを磨くことを怠ってはいけない。</a:t>
            </a:r>
          </a:p>
          <a:p>
            <a:pPr fontAlgn="base"/>
            <a:r>
              <a:rPr kumimoji="1" lang="ja-JP" altLang="en-US" sz="1200" b="0" i="0" kern="1200">
                <a:solidFill>
                  <a:schemeClr val="tx1"/>
                </a:solidFill>
                <a:effectLst/>
                <a:latin typeface="+mn-lt"/>
                <a:ea typeface="+mn-ea"/>
                <a:cs typeface="+mn-cs"/>
              </a:rPr>
              <a:t>あなたは、不作為であれ、無知であれ、お客様を搾取してはいないだろうか。「悪気はない」からと言い訳しても、許されることではない。改めて、冷静にいまの自分の実力を問い直してみてはどうだろう。「そう簡単にはできない」と言い訳したくなるかもしれないが、それこそが「木こりのジレンマ」だ。どうすればいいのかは自分で考え、行動するしかないことは、いまさら言うまでもないことだ。</a:t>
            </a:r>
          </a:p>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33</a:t>
            </a:fld>
            <a:endParaRPr kumimoji="1" lang="ja-JP" altLang="en-US"/>
          </a:p>
        </p:txBody>
      </p:sp>
    </p:spTree>
    <p:extLst>
      <p:ext uri="{BB962C8B-B14F-4D97-AF65-F5344CB8AC3E}">
        <p14:creationId xmlns:p14="http://schemas.microsoft.com/office/powerpoint/2010/main" val="1301061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a:t>
            </a:fld>
            <a:endParaRPr kumimoji="1" lang="ja-JP" altLang="en-US"/>
          </a:p>
        </p:txBody>
      </p:sp>
    </p:spTree>
    <p:extLst>
      <p:ext uri="{BB962C8B-B14F-4D97-AF65-F5344CB8AC3E}">
        <p14:creationId xmlns:p14="http://schemas.microsoft.com/office/powerpoint/2010/main" val="1660844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8</a:t>
            </a:fld>
            <a:endParaRPr kumimoji="1" lang="ja-JP" altLang="en-US"/>
          </a:p>
        </p:txBody>
      </p:sp>
    </p:spTree>
    <p:extLst>
      <p:ext uri="{BB962C8B-B14F-4D97-AF65-F5344CB8AC3E}">
        <p14:creationId xmlns:p14="http://schemas.microsoft.com/office/powerpoint/2010/main" val="358798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a:solidFill>
                  <a:schemeClr val="tx1"/>
                </a:solidFill>
                <a:effectLst/>
                <a:latin typeface="+mn-lt"/>
                <a:ea typeface="+mn-ea"/>
                <a:cs typeface="+mn-cs"/>
              </a:rPr>
              <a:t>「デジタル（</a:t>
            </a:r>
            <a:r>
              <a:rPr kumimoji="1" lang="en-US" altLang="ja-JP" sz="1200" b="0" i="0" kern="1200" dirty="0">
                <a:solidFill>
                  <a:schemeClr val="tx1"/>
                </a:solidFill>
                <a:effectLst/>
                <a:latin typeface="+mn-lt"/>
                <a:ea typeface="+mn-ea"/>
                <a:cs typeface="+mn-cs"/>
              </a:rPr>
              <a:t>digital</a:t>
            </a:r>
            <a:r>
              <a:rPr kumimoji="1" lang="ja-JP" altLang="en-US" sz="1200" b="0" i="0" kern="1200">
                <a:solidFill>
                  <a:schemeClr val="tx1"/>
                </a:solidFill>
                <a:effectLst/>
                <a:latin typeface="+mn-lt"/>
                <a:ea typeface="+mn-ea"/>
                <a:cs typeface="+mn-cs"/>
              </a:rPr>
              <a:t>）」とは、本来「離散量（とびとびの値しかない量）」を意味する言葉で、連続量を表すアナログと対をなす概念だ。また、数値、文字、音声、画像などあらゆるアナログな物理的情報をスイッチのオンとオフに対応させた</a:t>
            </a:r>
            <a:r>
              <a:rPr kumimoji="1" lang="en-US" altLang="ja-JP" sz="1200" b="0" i="0" kern="1200" dirty="0">
                <a:solidFill>
                  <a:schemeClr val="tx1"/>
                </a:solidFill>
                <a:effectLst/>
                <a:latin typeface="+mn-lt"/>
                <a:ea typeface="+mn-ea"/>
                <a:cs typeface="+mn-cs"/>
              </a:rPr>
              <a:t>0</a:t>
            </a:r>
            <a:r>
              <a:rPr kumimoji="1" lang="ja-JP" altLang="en-US" sz="1200" b="0" i="0" kern="1200">
                <a:solidFill>
                  <a:schemeClr val="tx1"/>
                </a:solidFill>
                <a:effectLst/>
                <a:latin typeface="+mn-lt"/>
                <a:ea typeface="+mn-ea"/>
                <a:cs typeface="+mn-cs"/>
              </a:rPr>
              <a:t>と</a:t>
            </a:r>
            <a:r>
              <a:rPr kumimoji="1" lang="en-US" altLang="ja-JP" sz="1200" b="0" i="0" kern="1200" dirty="0">
                <a:solidFill>
                  <a:schemeClr val="tx1"/>
                </a:solidFill>
                <a:effectLst/>
                <a:latin typeface="+mn-lt"/>
                <a:ea typeface="+mn-ea"/>
                <a:cs typeface="+mn-cs"/>
              </a:rPr>
              <a:t>1</a:t>
            </a:r>
            <a:r>
              <a:rPr kumimoji="1" lang="ja-JP" altLang="en-US" sz="1200" b="0" i="0" kern="1200">
                <a:solidFill>
                  <a:schemeClr val="tx1"/>
                </a:solidFill>
                <a:effectLst/>
                <a:latin typeface="+mn-lt"/>
                <a:ea typeface="+mn-ea"/>
                <a:cs typeface="+mn-cs"/>
              </a:rPr>
              <a:t>の数字の組み合わせ、つまり「デジタル」として表現することを「デジタル化（</a:t>
            </a:r>
            <a:r>
              <a:rPr kumimoji="1" lang="en-US" altLang="ja-JP" sz="1200" b="0" i="0" kern="1200" dirty="0">
                <a:solidFill>
                  <a:schemeClr val="tx1"/>
                </a:solidFill>
                <a:effectLst/>
                <a:latin typeface="+mn-lt"/>
                <a:ea typeface="+mn-ea"/>
                <a:cs typeface="+mn-cs"/>
              </a:rPr>
              <a:t>digitize</a:t>
            </a:r>
            <a:r>
              <a:rPr kumimoji="1" lang="ja-JP" altLang="en-US" sz="1200" b="0" i="0" kern="1200">
                <a:solidFill>
                  <a:schemeClr val="tx1"/>
                </a:solidFill>
                <a:effectLst/>
                <a:latin typeface="+mn-lt"/>
                <a:ea typeface="+mn-ea"/>
                <a:cs typeface="+mn-cs"/>
              </a:rPr>
              <a:t>）」と言う。コンピュータは、このデジタル化された情報を使って、様々な処理を行っている。</a:t>
            </a:r>
          </a:p>
          <a:p>
            <a:r>
              <a:rPr kumimoji="1" lang="ja-JP" altLang="en-US" sz="1200" b="0" i="0" kern="1200">
                <a:solidFill>
                  <a:schemeClr val="tx1"/>
                </a:solidFill>
                <a:effectLst/>
                <a:latin typeface="+mn-lt"/>
                <a:ea typeface="+mn-ea"/>
                <a:cs typeface="+mn-cs"/>
              </a:rPr>
              <a:t>現実世界の「アナログ」な「ものごと」や「できごと」の情報を「デジタル」な情報に移し替えることによって、現実世界はコンピュータで処理できるカタチに変わる。つまり、現実世界の「ものごと」や「できごと」をセンサーや</a:t>
            </a:r>
            <a:r>
              <a:rPr kumimoji="1" lang="en-US" altLang="ja-JP" sz="1200" b="0" i="0" kern="1200" dirty="0">
                <a:solidFill>
                  <a:schemeClr val="tx1"/>
                </a:solidFill>
                <a:effectLst/>
                <a:latin typeface="+mn-lt"/>
                <a:ea typeface="+mn-ea"/>
                <a:cs typeface="+mn-cs"/>
              </a:rPr>
              <a:t>Web</a:t>
            </a:r>
            <a:r>
              <a:rPr kumimoji="1" lang="ja-JP" altLang="en-US" sz="1200" b="0" i="0" kern="1200">
                <a:solidFill>
                  <a:schemeClr val="tx1"/>
                </a:solidFill>
                <a:effectLst/>
                <a:latin typeface="+mn-lt"/>
                <a:ea typeface="+mn-ea"/>
                <a:cs typeface="+mn-cs"/>
              </a:rPr>
              <a:t>、モバイルなどの様々な接点を介して、現実世界のデジタルなコピーとして、コンピュータは受け取り、現実世界ではできないことを実現することが可能になった。こう考えると「デジタル」とは、アナログな現実世界、つまり「フィジカル（</a:t>
            </a:r>
            <a:r>
              <a:rPr kumimoji="1" lang="en-US" altLang="ja-JP" sz="1200" b="0" i="0" kern="1200" dirty="0">
                <a:solidFill>
                  <a:schemeClr val="tx1"/>
                </a:solidFill>
                <a:effectLst/>
                <a:latin typeface="+mn-lt"/>
                <a:ea typeface="+mn-ea"/>
                <a:cs typeface="+mn-cs"/>
              </a:rPr>
              <a:t>Physical</a:t>
            </a:r>
            <a:r>
              <a:rPr kumimoji="1" lang="ja-JP" altLang="en-US" sz="1200" b="0" i="0" kern="1200">
                <a:solidFill>
                  <a:schemeClr val="tx1"/>
                </a:solidFill>
                <a:effectLst/>
                <a:latin typeface="+mn-lt"/>
                <a:ea typeface="+mn-ea"/>
                <a:cs typeface="+mn-cs"/>
              </a:rPr>
              <a:t>）：物理的」な世界と対をなす概念として捉えることができる。</a:t>
            </a:r>
          </a:p>
          <a:p>
            <a:r>
              <a:rPr kumimoji="1" lang="ja-JP" altLang="en-US" sz="1200" b="0" i="0" kern="1200">
                <a:solidFill>
                  <a:schemeClr val="tx1"/>
                </a:solidFill>
                <a:effectLst/>
                <a:latin typeface="+mn-lt"/>
                <a:ea typeface="+mn-ea"/>
                <a:cs typeface="+mn-cs"/>
              </a:rPr>
              <a:t>そんな「デジタル」には、「スピードが早い」、「複製しても劣化しない」、「組合せや変更が容易」という</a:t>
            </a:r>
            <a:r>
              <a:rPr kumimoji="1" lang="en-US" altLang="ja-JP" sz="1200" b="0" i="0" kern="1200" dirty="0">
                <a:solidFill>
                  <a:schemeClr val="tx1"/>
                </a:solidFill>
                <a:effectLst/>
                <a:latin typeface="+mn-lt"/>
                <a:ea typeface="+mn-ea"/>
                <a:cs typeface="+mn-cs"/>
              </a:rPr>
              <a:t>3</a:t>
            </a:r>
            <a:r>
              <a:rPr kumimoji="1" lang="ja-JP" altLang="en-US" sz="1200" b="0" i="0" kern="1200">
                <a:solidFill>
                  <a:schemeClr val="tx1"/>
                </a:solidFill>
                <a:effectLst/>
                <a:latin typeface="+mn-lt"/>
                <a:ea typeface="+mn-ea"/>
                <a:cs typeface="+mn-cs"/>
              </a:rPr>
              <a:t>つの特徴がある。</a:t>
            </a:r>
          </a:p>
          <a:p>
            <a:r>
              <a:rPr kumimoji="1" lang="ja-JP" altLang="en-US" sz="1200" b="0" i="0" kern="1200">
                <a:solidFill>
                  <a:schemeClr val="tx1"/>
                </a:solidFill>
                <a:effectLst/>
                <a:latin typeface="+mn-lt"/>
                <a:ea typeface="+mn-ea"/>
                <a:cs typeface="+mn-cs"/>
              </a:rPr>
              <a:t>デジタル化された情報はネットワークを介し直ちに送り届けることができるし、コンピュータでの処理も高速で行うことができる。もし、人間や書類、あるいは輸送手段を介する「フィジカル」な世界であったすれば、このスピードは格段に遅い。また、デジタルな情報のカタチで何度複製されても、元の情報を劣化させることはない。これが、「フィジカル」な紙であれば、複製を重ねる毎に劣化するし、人づてを介して口頭で伝えられる情報は、その過程で内容が変質してしまう可能性すらある。また、「デジタル」な情報を組み合わせることや、変更を加えることが容易であり、新しい組合せや付加価値を拡大させることが簡単にできてしまう。これが、物理的な実態、例えば人の組織やハードウェア、紙の書類などの「フィジカル」な情報では難しい。</a:t>
            </a:r>
          </a:p>
          <a:p>
            <a:r>
              <a:rPr kumimoji="1" lang="ja-JP" altLang="en-US" sz="1200" b="0" i="0" kern="1200">
                <a:solidFill>
                  <a:schemeClr val="tx1"/>
                </a:solidFill>
                <a:effectLst/>
                <a:latin typeface="+mn-lt"/>
                <a:ea typeface="+mn-ea"/>
                <a:cs typeface="+mn-cs"/>
              </a:rPr>
              <a:t>このような「デジタル」な情報の「早い」と「劣化しない」特性を組み合わせれば、次のことが可能になる。</a:t>
            </a:r>
          </a:p>
          <a:p>
            <a:r>
              <a:rPr lang="ja-JP" altLang="en-US"/>
              <a:t>ビジネス規模の拡大が容易で早い</a:t>
            </a:r>
          </a:p>
          <a:p>
            <a:r>
              <a:rPr lang="ja-JP" altLang="en-US"/>
              <a:t>利益逓増／複製にコストがかからない</a:t>
            </a:r>
          </a:p>
          <a:p>
            <a:r>
              <a:rPr kumimoji="1" lang="ja-JP" altLang="en-US" sz="1200" b="0" i="0" kern="1200">
                <a:solidFill>
                  <a:schemeClr val="tx1"/>
                </a:solidFill>
                <a:effectLst/>
                <a:latin typeface="+mn-lt"/>
                <a:ea typeface="+mn-ea"/>
                <a:cs typeface="+mn-cs"/>
              </a:rPr>
              <a:t>また、「早い」と「容易」を組み合わせれば、次のことが可能になる。</a:t>
            </a:r>
          </a:p>
          <a:p>
            <a:r>
              <a:rPr lang="ja-JP" altLang="en-US"/>
              <a:t>変化を即座に把握できる</a:t>
            </a:r>
          </a:p>
          <a:p>
            <a:r>
              <a:rPr lang="ja-JP" altLang="en-US"/>
              <a:t>変化への即応力がある</a:t>
            </a:r>
          </a:p>
          <a:p>
            <a:r>
              <a:rPr kumimoji="1" lang="ja-JP" altLang="en-US" sz="1200" b="0" i="0" kern="1200">
                <a:solidFill>
                  <a:schemeClr val="tx1"/>
                </a:solidFill>
                <a:effectLst/>
                <a:latin typeface="+mn-lt"/>
                <a:ea typeface="+mn-ea"/>
                <a:cs typeface="+mn-cs"/>
              </a:rPr>
              <a:t>さらに、「劣化しない」と「容易」を組み合わせれば、次のようなことができる。</a:t>
            </a:r>
          </a:p>
          <a:p>
            <a:r>
              <a:rPr lang="ja-JP" altLang="en-US"/>
              <a:t>エコシステムが容易に形成できる</a:t>
            </a:r>
          </a:p>
          <a:p>
            <a:r>
              <a:rPr lang="ja-JP" altLang="en-US"/>
              <a:t>イノベーションが誘発、加速する</a:t>
            </a:r>
          </a:p>
          <a:p>
            <a:r>
              <a:rPr kumimoji="1" lang="ja-JP" altLang="en-US" sz="1200" b="0" i="0" kern="1200">
                <a:solidFill>
                  <a:schemeClr val="tx1"/>
                </a:solidFill>
                <a:effectLst/>
                <a:latin typeface="+mn-lt"/>
                <a:ea typeface="+mn-ea"/>
                <a:cs typeface="+mn-cs"/>
              </a:rPr>
              <a:t>「ビジネスのデジタル化」とはフィジカルなビジネスの仕組みをデジタルな仕組みに置き換えることで、ここに掲げた価値をビジネスに取り込むことを意味している。</a:t>
            </a:r>
          </a:p>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9</a:t>
            </a:fld>
            <a:endParaRPr kumimoji="1" lang="ja-JP" altLang="en-US"/>
          </a:p>
        </p:txBody>
      </p:sp>
    </p:spTree>
    <p:extLst>
      <p:ext uri="{BB962C8B-B14F-4D97-AF65-F5344CB8AC3E}">
        <p14:creationId xmlns:p14="http://schemas.microsoft.com/office/powerpoint/2010/main" val="699745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a:solidFill>
                  <a:schemeClr val="tx1"/>
                </a:solidFill>
                <a:effectLst/>
                <a:latin typeface="+mn-lt"/>
                <a:ea typeface="+mn-ea"/>
                <a:cs typeface="+mn-cs"/>
              </a:rPr>
              <a:t>「デジタル（</a:t>
            </a:r>
            <a:r>
              <a:rPr kumimoji="1" lang="en-US" altLang="ja-JP" sz="1200" b="0" i="0" kern="1200" dirty="0">
                <a:solidFill>
                  <a:schemeClr val="tx1"/>
                </a:solidFill>
                <a:effectLst/>
                <a:latin typeface="+mn-lt"/>
                <a:ea typeface="+mn-ea"/>
                <a:cs typeface="+mn-cs"/>
              </a:rPr>
              <a:t>digital</a:t>
            </a:r>
            <a:r>
              <a:rPr kumimoji="1" lang="ja-JP" altLang="en-US" sz="1200" b="0" i="0" kern="1200">
                <a:solidFill>
                  <a:schemeClr val="tx1"/>
                </a:solidFill>
                <a:effectLst/>
                <a:latin typeface="+mn-lt"/>
                <a:ea typeface="+mn-ea"/>
                <a:cs typeface="+mn-cs"/>
              </a:rPr>
              <a:t>）」とは、本来「離散量（とびとびの値しかない量）」を意味する言葉で、連続量を表すアナログと対をなす概念だ。また、数値、文字、音声、画像などあらゆるアナログな物理的情報をスイッチのオンとオフに対応させた</a:t>
            </a:r>
            <a:r>
              <a:rPr kumimoji="1" lang="en-US" altLang="ja-JP" sz="1200" b="0" i="0" kern="1200" dirty="0">
                <a:solidFill>
                  <a:schemeClr val="tx1"/>
                </a:solidFill>
                <a:effectLst/>
                <a:latin typeface="+mn-lt"/>
                <a:ea typeface="+mn-ea"/>
                <a:cs typeface="+mn-cs"/>
              </a:rPr>
              <a:t>0</a:t>
            </a:r>
            <a:r>
              <a:rPr kumimoji="1" lang="ja-JP" altLang="en-US" sz="1200" b="0" i="0" kern="1200">
                <a:solidFill>
                  <a:schemeClr val="tx1"/>
                </a:solidFill>
                <a:effectLst/>
                <a:latin typeface="+mn-lt"/>
                <a:ea typeface="+mn-ea"/>
                <a:cs typeface="+mn-cs"/>
              </a:rPr>
              <a:t>と</a:t>
            </a:r>
            <a:r>
              <a:rPr kumimoji="1" lang="en-US" altLang="ja-JP" sz="1200" b="0" i="0" kern="1200" dirty="0">
                <a:solidFill>
                  <a:schemeClr val="tx1"/>
                </a:solidFill>
                <a:effectLst/>
                <a:latin typeface="+mn-lt"/>
                <a:ea typeface="+mn-ea"/>
                <a:cs typeface="+mn-cs"/>
              </a:rPr>
              <a:t>1</a:t>
            </a:r>
            <a:r>
              <a:rPr kumimoji="1" lang="ja-JP" altLang="en-US" sz="1200" b="0" i="0" kern="1200">
                <a:solidFill>
                  <a:schemeClr val="tx1"/>
                </a:solidFill>
                <a:effectLst/>
                <a:latin typeface="+mn-lt"/>
                <a:ea typeface="+mn-ea"/>
                <a:cs typeface="+mn-cs"/>
              </a:rPr>
              <a:t>の数字の組み合わせ、つまり「デジタル」として表現することを「デジタル化（</a:t>
            </a:r>
            <a:r>
              <a:rPr kumimoji="1" lang="en-US" altLang="ja-JP" sz="1200" b="0" i="0" kern="1200" dirty="0">
                <a:solidFill>
                  <a:schemeClr val="tx1"/>
                </a:solidFill>
                <a:effectLst/>
                <a:latin typeface="+mn-lt"/>
                <a:ea typeface="+mn-ea"/>
                <a:cs typeface="+mn-cs"/>
              </a:rPr>
              <a:t>digitize</a:t>
            </a:r>
            <a:r>
              <a:rPr kumimoji="1" lang="ja-JP" altLang="en-US" sz="1200" b="0" i="0" kern="1200">
                <a:solidFill>
                  <a:schemeClr val="tx1"/>
                </a:solidFill>
                <a:effectLst/>
                <a:latin typeface="+mn-lt"/>
                <a:ea typeface="+mn-ea"/>
                <a:cs typeface="+mn-cs"/>
              </a:rPr>
              <a:t>）」と言う。コンピュータは、このデジタル化された情報を使って、様々な処理を行っている。</a:t>
            </a:r>
          </a:p>
          <a:p>
            <a:r>
              <a:rPr kumimoji="1" lang="ja-JP" altLang="en-US" sz="1200" b="0" i="0" kern="1200">
                <a:solidFill>
                  <a:schemeClr val="tx1"/>
                </a:solidFill>
                <a:effectLst/>
                <a:latin typeface="+mn-lt"/>
                <a:ea typeface="+mn-ea"/>
                <a:cs typeface="+mn-cs"/>
              </a:rPr>
              <a:t>現実世界の「アナログ」な「ものごと」や「できごと」の情報を「デジタル」な情報に移し替えることによって、現実世界はコンピュータで処理できるカタチに変わる。つまり、現実世界の「ものごと」や「できごと」をセンサーや</a:t>
            </a:r>
            <a:r>
              <a:rPr kumimoji="1" lang="en-US" altLang="ja-JP" sz="1200" b="0" i="0" kern="1200" dirty="0">
                <a:solidFill>
                  <a:schemeClr val="tx1"/>
                </a:solidFill>
                <a:effectLst/>
                <a:latin typeface="+mn-lt"/>
                <a:ea typeface="+mn-ea"/>
                <a:cs typeface="+mn-cs"/>
              </a:rPr>
              <a:t>Web</a:t>
            </a:r>
            <a:r>
              <a:rPr kumimoji="1" lang="ja-JP" altLang="en-US" sz="1200" b="0" i="0" kern="1200">
                <a:solidFill>
                  <a:schemeClr val="tx1"/>
                </a:solidFill>
                <a:effectLst/>
                <a:latin typeface="+mn-lt"/>
                <a:ea typeface="+mn-ea"/>
                <a:cs typeface="+mn-cs"/>
              </a:rPr>
              <a:t>、モバイルなどの様々な接点を介して、現実世界のデジタルなコピーとして、コンピュータは受け取り、現実世界ではできないことを実現することが可能になった。こう考えると「デジタル」とは、アナログな現実世界、つまり「フィジカル（</a:t>
            </a:r>
            <a:r>
              <a:rPr kumimoji="1" lang="en-US" altLang="ja-JP" sz="1200" b="0" i="0" kern="1200" dirty="0">
                <a:solidFill>
                  <a:schemeClr val="tx1"/>
                </a:solidFill>
                <a:effectLst/>
                <a:latin typeface="+mn-lt"/>
                <a:ea typeface="+mn-ea"/>
                <a:cs typeface="+mn-cs"/>
              </a:rPr>
              <a:t>Physical</a:t>
            </a:r>
            <a:r>
              <a:rPr kumimoji="1" lang="ja-JP" altLang="en-US" sz="1200" b="0" i="0" kern="1200">
                <a:solidFill>
                  <a:schemeClr val="tx1"/>
                </a:solidFill>
                <a:effectLst/>
                <a:latin typeface="+mn-lt"/>
                <a:ea typeface="+mn-ea"/>
                <a:cs typeface="+mn-cs"/>
              </a:rPr>
              <a:t>）：物理的」な世界と対をなす概念として捉えることができる。</a:t>
            </a:r>
          </a:p>
          <a:p>
            <a:r>
              <a:rPr kumimoji="1" lang="ja-JP" altLang="en-US" sz="1200" b="0" i="0" kern="1200">
                <a:solidFill>
                  <a:schemeClr val="tx1"/>
                </a:solidFill>
                <a:effectLst/>
                <a:latin typeface="+mn-lt"/>
                <a:ea typeface="+mn-ea"/>
                <a:cs typeface="+mn-cs"/>
              </a:rPr>
              <a:t>そんな「デジタル」には、「スピードが早い」、「複製しても劣化しない」、「組合せや変更が容易」という</a:t>
            </a:r>
            <a:r>
              <a:rPr kumimoji="1" lang="en-US" altLang="ja-JP" sz="1200" b="0" i="0" kern="1200" dirty="0">
                <a:solidFill>
                  <a:schemeClr val="tx1"/>
                </a:solidFill>
                <a:effectLst/>
                <a:latin typeface="+mn-lt"/>
                <a:ea typeface="+mn-ea"/>
                <a:cs typeface="+mn-cs"/>
              </a:rPr>
              <a:t>3</a:t>
            </a:r>
            <a:r>
              <a:rPr kumimoji="1" lang="ja-JP" altLang="en-US" sz="1200" b="0" i="0" kern="1200">
                <a:solidFill>
                  <a:schemeClr val="tx1"/>
                </a:solidFill>
                <a:effectLst/>
                <a:latin typeface="+mn-lt"/>
                <a:ea typeface="+mn-ea"/>
                <a:cs typeface="+mn-cs"/>
              </a:rPr>
              <a:t>つの特徴がある。</a:t>
            </a:r>
          </a:p>
          <a:p>
            <a:r>
              <a:rPr kumimoji="1" lang="ja-JP" altLang="en-US" sz="1200" b="0" i="0" kern="1200">
                <a:solidFill>
                  <a:schemeClr val="tx1"/>
                </a:solidFill>
                <a:effectLst/>
                <a:latin typeface="+mn-lt"/>
                <a:ea typeface="+mn-ea"/>
                <a:cs typeface="+mn-cs"/>
              </a:rPr>
              <a:t>デジタル化された情報はネットワークを介し直ちに送り届けることができるし、コンピュータでの処理も高速で行うことができる。もし、人間や書類、あるいは輸送手段を介する「フィジカル」な世界であったすれば、このスピードは格段に遅い。また、デジタルな情報のカタチで何度複製されても、元の情報を劣化させることはない。これが、「フィジカル」な紙であれば、複製を重ねる毎に劣化するし、人づてを介して口頭で伝えられる情報は、その過程で内容が変質してしまう可能性すらある。また、「デジタル」な情報を組み合わせることや、変更を加えることが容易であり、新しい組合せや付加価値を拡大させることが簡単にできてしまう。これが、物理的な実態、例えば人の組織やハードウェア、紙の書類などの「フィジカル」な情報では難しい。</a:t>
            </a:r>
          </a:p>
          <a:p>
            <a:r>
              <a:rPr kumimoji="1" lang="ja-JP" altLang="en-US" sz="1200" b="0" i="0" kern="1200">
                <a:solidFill>
                  <a:schemeClr val="tx1"/>
                </a:solidFill>
                <a:effectLst/>
                <a:latin typeface="+mn-lt"/>
                <a:ea typeface="+mn-ea"/>
                <a:cs typeface="+mn-cs"/>
              </a:rPr>
              <a:t>このような「デジタル」な情報の「早い」と「劣化しない」特性を組み合わせれば、次のことが可能になる。</a:t>
            </a:r>
          </a:p>
          <a:p>
            <a:r>
              <a:rPr lang="ja-JP" altLang="en-US"/>
              <a:t>ビジネス規模の拡大が容易で早い</a:t>
            </a:r>
          </a:p>
          <a:p>
            <a:r>
              <a:rPr lang="ja-JP" altLang="en-US"/>
              <a:t>利益逓増／複製にコストがかからない</a:t>
            </a:r>
          </a:p>
          <a:p>
            <a:r>
              <a:rPr kumimoji="1" lang="ja-JP" altLang="en-US" sz="1200" b="0" i="0" kern="1200">
                <a:solidFill>
                  <a:schemeClr val="tx1"/>
                </a:solidFill>
                <a:effectLst/>
                <a:latin typeface="+mn-lt"/>
                <a:ea typeface="+mn-ea"/>
                <a:cs typeface="+mn-cs"/>
              </a:rPr>
              <a:t>また、「早い」と「容易」を組み合わせれば、次のことが可能になる。</a:t>
            </a:r>
          </a:p>
          <a:p>
            <a:r>
              <a:rPr lang="ja-JP" altLang="en-US"/>
              <a:t>変化を即座に把握できる</a:t>
            </a:r>
          </a:p>
          <a:p>
            <a:r>
              <a:rPr lang="ja-JP" altLang="en-US"/>
              <a:t>変化への即応力がある</a:t>
            </a:r>
          </a:p>
          <a:p>
            <a:r>
              <a:rPr kumimoji="1" lang="ja-JP" altLang="en-US" sz="1200" b="0" i="0" kern="1200">
                <a:solidFill>
                  <a:schemeClr val="tx1"/>
                </a:solidFill>
                <a:effectLst/>
                <a:latin typeface="+mn-lt"/>
                <a:ea typeface="+mn-ea"/>
                <a:cs typeface="+mn-cs"/>
              </a:rPr>
              <a:t>さらに、「劣化しない」と「容易」を組み合わせれば、次のようなことができる。</a:t>
            </a:r>
          </a:p>
          <a:p>
            <a:r>
              <a:rPr lang="ja-JP" altLang="en-US"/>
              <a:t>エコシステムが容易に形成できる</a:t>
            </a:r>
          </a:p>
          <a:p>
            <a:r>
              <a:rPr lang="ja-JP" altLang="en-US"/>
              <a:t>イノベーションが誘発、加速する</a:t>
            </a:r>
          </a:p>
          <a:p>
            <a:r>
              <a:rPr kumimoji="1" lang="ja-JP" altLang="en-US" sz="1200" b="0" i="0" kern="1200">
                <a:solidFill>
                  <a:schemeClr val="tx1"/>
                </a:solidFill>
                <a:effectLst/>
                <a:latin typeface="+mn-lt"/>
                <a:ea typeface="+mn-ea"/>
                <a:cs typeface="+mn-cs"/>
              </a:rPr>
              <a:t>「ビジネスのデジタル化」とはフィジカルなビジネスの仕組みをデジタルな仕組みに置き換えることで、ここに掲げた価値をビジネスに取り込むことを意味している。</a:t>
            </a:r>
          </a:p>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10</a:t>
            </a:fld>
            <a:endParaRPr kumimoji="1" lang="ja-JP" altLang="en-US"/>
          </a:p>
        </p:txBody>
      </p:sp>
    </p:spTree>
    <p:extLst>
      <p:ext uri="{BB962C8B-B14F-4D97-AF65-F5344CB8AC3E}">
        <p14:creationId xmlns:p14="http://schemas.microsoft.com/office/powerpoint/2010/main" val="2357607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デジタルトランスフォーメーションとは、</a:t>
            </a:r>
            <a:r>
              <a:rPr kumimoji="1" lang="ja-JP" altLang="ja-JP" sz="1200" b="1" kern="1200" dirty="0">
                <a:solidFill>
                  <a:schemeClr val="tx1"/>
                </a:solidFill>
                <a:effectLst/>
                <a:latin typeface="+mn-lt"/>
                <a:ea typeface="+mn-ea"/>
                <a:cs typeface="+mn-cs"/>
              </a:rPr>
              <a:t>「</a:t>
            </a:r>
            <a:r>
              <a:rPr kumimoji="1" lang="en-US" altLang="ja-JP" sz="1200" b="1" kern="1200" dirty="0">
                <a:solidFill>
                  <a:schemeClr val="tx1"/>
                </a:solidFill>
                <a:effectLst/>
                <a:latin typeface="+mn-lt"/>
                <a:ea typeface="+mn-ea"/>
                <a:cs typeface="+mn-cs"/>
              </a:rPr>
              <a:t>IT</a:t>
            </a:r>
            <a:r>
              <a:rPr kumimoji="1" lang="ja-JP" altLang="ja-JP" sz="1200" b="1" kern="1200" dirty="0">
                <a:solidFill>
                  <a:schemeClr val="tx1"/>
                </a:solidFill>
                <a:effectLst/>
                <a:latin typeface="+mn-lt"/>
                <a:ea typeface="+mn-ea"/>
                <a:cs typeface="+mn-cs"/>
              </a:rPr>
              <a:t>の浸透が、人々の生活をあらゆる面でより良い方向に変化させる」</a:t>
            </a:r>
            <a:r>
              <a:rPr kumimoji="1" lang="ja-JP" altLang="ja-JP" sz="1200" kern="1200" dirty="0">
                <a:solidFill>
                  <a:schemeClr val="tx1"/>
                </a:solidFill>
                <a:effectLst/>
                <a:latin typeface="+mn-lt"/>
                <a:ea typeface="+mn-ea"/>
                <a:cs typeface="+mn-cs"/>
              </a:rPr>
              <a:t>という概念で、</a:t>
            </a:r>
            <a:r>
              <a:rPr kumimoji="1" lang="en-US" altLang="ja-JP" sz="1200" kern="1200" dirty="0">
                <a:solidFill>
                  <a:schemeClr val="tx1"/>
                </a:solidFill>
                <a:effectLst/>
                <a:latin typeface="+mn-lt"/>
                <a:ea typeface="+mn-ea"/>
                <a:cs typeface="+mn-cs"/>
              </a:rPr>
              <a:t>2004</a:t>
            </a:r>
            <a:r>
              <a:rPr kumimoji="1" lang="ja-JP" altLang="ja-JP" sz="1200" kern="1200" dirty="0">
                <a:solidFill>
                  <a:schemeClr val="tx1"/>
                </a:solidFill>
                <a:effectLst/>
                <a:latin typeface="+mn-lt"/>
                <a:ea typeface="+mn-ea"/>
                <a:cs typeface="+mn-cs"/>
              </a:rPr>
              <a:t>年にスウェーデンのウメオ大学のエリック・ストルターマン教授が提唱したとされています。彼は、そこに至る段階を</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つのフェーズに分けて説明しています。</a:t>
            </a:r>
          </a:p>
          <a:p>
            <a:pPr lvl="0"/>
            <a:r>
              <a:rPr kumimoji="1" lang="ja-JP" altLang="ja-JP" sz="1200" kern="1200" dirty="0">
                <a:solidFill>
                  <a:schemeClr val="tx1"/>
                </a:solidFill>
                <a:effectLst/>
                <a:latin typeface="+mn-lt"/>
                <a:ea typeface="+mn-ea"/>
                <a:cs typeface="+mn-cs"/>
              </a:rPr>
              <a:t>第</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フェーズ：</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利用による業務プロセスの強化</a:t>
            </a:r>
          </a:p>
          <a:p>
            <a:pPr lvl="0"/>
            <a:r>
              <a:rPr kumimoji="1" lang="ja-JP" altLang="ja-JP" sz="1200" kern="1200" dirty="0">
                <a:solidFill>
                  <a:schemeClr val="tx1"/>
                </a:solidFill>
                <a:effectLst/>
                <a:latin typeface="+mn-lt"/>
                <a:ea typeface="+mn-ea"/>
                <a:cs typeface="+mn-cs"/>
              </a:rPr>
              <a:t>第</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フェーズ：</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による業務の置き換え</a:t>
            </a:r>
          </a:p>
          <a:p>
            <a:pPr lvl="0"/>
            <a:r>
              <a:rPr kumimoji="1" lang="ja-JP" altLang="ja-JP" sz="1200" kern="1200" dirty="0">
                <a:solidFill>
                  <a:schemeClr val="tx1"/>
                </a:solidFill>
                <a:effectLst/>
                <a:latin typeface="+mn-lt"/>
                <a:ea typeface="+mn-ea"/>
                <a:cs typeface="+mn-cs"/>
              </a:rPr>
              <a:t>第</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フェーズ：業務が</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へ、</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が業務へとシームレスに変換される状態</a:t>
            </a:r>
          </a:p>
          <a:p>
            <a:r>
              <a:rPr kumimoji="1" lang="ja-JP" altLang="ja-JP" sz="1200" kern="1200" dirty="0">
                <a:solidFill>
                  <a:schemeClr val="tx1"/>
                </a:solidFill>
                <a:effectLst/>
                <a:latin typeface="+mn-lt"/>
                <a:ea typeface="+mn-ea"/>
                <a:cs typeface="+mn-cs"/>
              </a:rPr>
              <a:t>また、調査会社</a:t>
            </a:r>
            <a:r>
              <a:rPr kumimoji="1" lang="en-US" altLang="ja-JP" sz="1200" kern="1200" dirty="0">
                <a:solidFill>
                  <a:schemeClr val="tx1"/>
                </a:solidFill>
                <a:effectLst/>
                <a:latin typeface="+mn-lt"/>
                <a:ea typeface="+mn-ea"/>
                <a:cs typeface="+mn-cs"/>
              </a:rPr>
              <a:t>IDC</a:t>
            </a:r>
            <a:r>
              <a:rPr kumimoji="1" lang="ja-JP" altLang="ja-JP" sz="1200" kern="1200" dirty="0">
                <a:solidFill>
                  <a:schemeClr val="tx1"/>
                </a:solidFill>
                <a:effectLst/>
                <a:latin typeface="+mn-lt"/>
                <a:ea typeface="+mn-ea"/>
                <a:cs typeface="+mn-cs"/>
              </a:rPr>
              <a:t>は、第</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のプラットフォーム（クラウド・ビッグデータ</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アナリティクス・ソーシャル技術・モビリティーなど）がこれを支えるとし、ここに投資することが、今後の企業の成長にとって重要であるとしています。ただ、「第</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のプラットフォーム」を導入するだけで実現できるものではなく、テクノロジーによって、従来のビジネス・モデルの変革をしなければ、実現する事はないとも述べています。</a:t>
            </a:r>
            <a:r>
              <a:rPr lang="ja-JP" altLang="ja-JP" dirty="0">
                <a:effectLst/>
              </a:rPr>
              <a:t> </a:t>
            </a:r>
            <a:endParaRPr lang="en-US" altLang="ja-JP" dirty="0">
              <a:effectLst/>
            </a:endParaRPr>
          </a:p>
          <a:p>
            <a:endParaRPr kumimoji="1" lang="en-US" altLang="ja-JP" dirty="0"/>
          </a:p>
          <a:p>
            <a:r>
              <a:rPr kumimoji="1" lang="en-US" altLang="ja-JP" dirty="0"/>
              <a:t>【</a:t>
            </a:r>
            <a:r>
              <a:rPr kumimoji="1" lang="ja-JP" altLang="en-US" dirty="0"/>
              <a:t>出典・関連図書</a:t>
            </a:r>
            <a:r>
              <a:rPr kumimoji="1" lang="en-US" altLang="ja-JP" dirty="0"/>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dirty="0"/>
              <a:t>INFORMATION TECHNOLOGY AND THE GOOD LIFE</a:t>
            </a:r>
            <a:r>
              <a:rPr kumimoji="1" lang="ja-JP" altLang="en-US" dirty="0"/>
              <a:t>　</a:t>
            </a:r>
            <a:r>
              <a:rPr kumimoji="1" lang="en-US" altLang="ja-JP" dirty="0"/>
              <a:t>Erik </a:t>
            </a:r>
            <a:r>
              <a:rPr kumimoji="1" lang="en-US" altLang="ja-JP" dirty="0" err="1"/>
              <a:t>Stolterman</a:t>
            </a:r>
            <a:r>
              <a:rPr kumimoji="1" lang="en-US" altLang="ja-JP" dirty="0"/>
              <a:t> &amp; Anna Croon </a:t>
            </a:r>
            <a:r>
              <a:rPr kumimoji="1" lang="en-US" altLang="ja-JP" dirty="0" err="1"/>
              <a:t>Fors</a:t>
            </a:r>
            <a:r>
              <a:rPr kumimoji="1" lang="ja-JP" altLang="en-US" dirty="0"/>
              <a:t>　</a:t>
            </a:r>
            <a:r>
              <a:rPr kumimoji="1" lang="en-US" altLang="ja-JP" sz="1200" b="0" i="0" kern="1200" dirty="0" err="1">
                <a:solidFill>
                  <a:schemeClr val="tx1"/>
                </a:solidFill>
                <a:effectLst/>
                <a:latin typeface="+mn-lt"/>
                <a:ea typeface="+mn-ea"/>
                <a:cs typeface="+mn-cs"/>
              </a:rPr>
              <a:t>Umeå</a:t>
            </a:r>
            <a:r>
              <a:rPr kumimoji="1" lang="en-US" altLang="ja-JP" sz="1200" b="0" i="0" kern="1200" dirty="0">
                <a:solidFill>
                  <a:schemeClr val="tx1"/>
                </a:solidFill>
                <a:effectLst/>
                <a:latin typeface="+mn-lt"/>
                <a:ea typeface="+mn-ea"/>
                <a:cs typeface="+mn-cs"/>
              </a:rPr>
              <a:t> University /2004</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kern="1200" dirty="0">
                <a:solidFill>
                  <a:schemeClr val="tx1"/>
                </a:solidFill>
                <a:effectLst/>
                <a:latin typeface="+mn-lt"/>
                <a:ea typeface="+mn-ea"/>
                <a:cs typeface="+mn-cs"/>
              </a:rPr>
              <a:t>　　</a:t>
            </a:r>
            <a:r>
              <a:rPr kumimoji="1" lang="en-US" altLang="ja-JP" sz="1200" b="0" i="0" kern="1200" dirty="0">
                <a:solidFill>
                  <a:schemeClr val="tx1"/>
                </a:solidFill>
                <a:effectLst/>
                <a:latin typeface="+mn-lt"/>
                <a:ea typeface="+mn-ea"/>
                <a:cs typeface="+mn-cs"/>
              </a:rPr>
              <a:t>http://www8.informatik.umu.se/~</a:t>
            </a:r>
            <a:r>
              <a:rPr kumimoji="1" lang="en-US" altLang="ja-JP" sz="1200" b="0" i="0" kern="1200" dirty="0" err="1">
                <a:solidFill>
                  <a:schemeClr val="tx1"/>
                </a:solidFill>
                <a:effectLst/>
                <a:latin typeface="+mn-lt"/>
                <a:ea typeface="+mn-ea"/>
                <a:cs typeface="+mn-cs"/>
              </a:rPr>
              <a:t>acroon</a:t>
            </a:r>
            <a:r>
              <a:rPr kumimoji="1" lang="en-US" altLang="ja-JP" sz="1200" b="0" i="0" kern="1200" dirty="0">
                <a:solidFill>
                  <a:schemeClr val="tx1"/>
                </a:solidFill>
                <a:effectLst/>
                <a:latin typeface="+mn-lt"/>
                <a:ea typeface="+mn-ea"/>
                <a:cs typeface="+mn-cs"/>
              </a:rPr>
              <a:t>/Publikationer%20Anna/</a:t>
            </a:r>
            <a:r>
              <a:rPr kumimoji="1" lang="en-US" altLang="ja-JP" sz="1200" b="0" i="0" kern="1200" dirty="0" err="1">
                <a:solidFill>
                  <a:schemeClr val="tx1"/>
                </a:solidFill>
                <a:effectLst/>
                <a:latin typeface="+mn-lt"/>
                <a:ea typeface="+mn-ea"/>
                <a:cs typeface="+mn-cs"/>
              </a:rPr>
              <a:t>Stolterman.pdf</a:t>
            </a:r>
            <a:endParaRPr kumimoji="1" lang="en-US" altLang="ja-JP"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kern="1200" dirty="0">
                <a:solidFill>
                  <a:schemeClr val="tx1"/>
                </a:solidFill>
                <a:effectLst/>
                <a:latin typeface="+mn-lt"/>
                <a:ea typeface="+mn-ea"/>
                <a:cs typeface="+mn-cs"/>
              </a:rPr>
              <a:t>国内デジタルトランスフォーメーション（</a:t>
            </a:r>
            <a:r>
              <a:rPr kumimoji="1" lang="en-US" altLang="ja-JP" sz="1200" b="0" kern="1200" dirty="0">
                <a:solidFill>
                  <a:schemeClr val="tx1"/>
                </a:solidFill>
                <a:effectLst/>
                <a:latin typeface="+mn-lt"/>
                <a:ea typeface="+mn-ea"/>
                <a:cs typeface="+mn-cs"/>
              </a:rPr>
              <a:t>DX</a:t>
            </a:r>
            <a:r>
              <a:rPr kumimoji="1" lang="ja-JP" altLang="en-US" sz="1200" b="0" kern="1200" dirty="0">
                <a:solidFill>
                  <a:schemeClr val="tx1"/>
                </a:solidFill>
                <a:effectLst/>
                <a:latin typeface="+mn-lt"/>
                <a:ea typeface="+mn-ea"/>
                <a:cs typeface="+mn-cs"/>
              </a:rPr>
              <a:t>）成熟度に関するユーザー調査結果を発表</a:t>
            </a:r>
            <a:endParaRPr kumimoji="1" lang="en-US" altLang="ja-JP"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t>　　</a:t>
            </a:r>
            <a:r>
              <a:rPr kumimoji="1" lang="en-US" altLang="ja-JP" dirty="0"/>
              <a:t>https://</a:t>
            </a:r>
            <a:r>
              <a:rPr kumimoji="1" lang="en-US" altLang="ja-JP" dirty="0" err="1"/>
              <a:t>www.idcjapan.co.jp</a:t>
            </a:r>
            <a:r>
              <a:rPr kumimoji="1" lang="en-US" altLang="ja-JP" dirty="0"/>
              <a:t>/Press/Current/20170406Apr.html</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11</a:t>
            </a:fld>
            <a:endParaRPr kumimoji="1" lang="ja-JP" altLang="en-US"/>
          </a:p>
        </p:txBody>
      </p:sp>
    </p:spTree>
    <p:extLst>
      <p:ext uri="{BB962C8B-B14F-4D97-AF65-F5344CB8AC3E}">
        <p14:creationId xmlns:p14="http://schemas.microsoft.com/office/powerpoint/2010/main" val="13269809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a:solidFill>
                  <a:schemeClr val="tx1"/>
                </a:solidFill>
                <a:effectLst/>
                <a:latin typeface="+mn-lt"/>
                <a:ea typeface="+mn-ea"/>
                <a:cs typeface="+mn-cs"/>
              </a:rPr>
              <a:t>■デジタル・トランスフォーメーションへの対応</a:t>
            </a:r>
          </a:p>
          <a:p>
            <a:r>
              <a:rPr kumimoji="1" lang="ja-JP" altLang="ja-JP" sz="1200" kern="1200">
                <a:solidFill>
                  <a:schemeClr val="tx1"/>
                </a:solidFill>
                <a:effectLst/>
                <a:latin typeface="+mn-lt"/>
                <a:ea typeface="+mn-ea"/>
                <a:cs typeface="+mn-cs"/>
              </a:rPr>
              <a:t>ストルターマンの言うデジタル・トランスフォーメーションの第３フェーズに最も近い段階にある代表的な企業が</a:t>
            </a:r>
            <a:r>
              <a:rPr kumimoji="1" lang="en-US" altLang="ja-JP" sz="1200" kern="1200" dirty="0">
                <a:solidFill>
                  <a:schemeClr val="tx1"/>
                </a:solidFill>
                <a:effectLst/>
                <a:latin typeface="+mn-lt"/>
                <a:ea typeface="+mn-ea"/>
                <a:cs typeface="+mn-cs"/>
              </a:rPr>
              <a:t>Amazon</a:t>
            </a:r>
            <a:r>
              <a:rPr kumimoji="1" lang="ja-JP" altLang="ja-JP" sz="1200" kern="1200">
                <a:solidFill>
                  <a:schemeClr val="tx1"/>
                </a:solidFill>
                <a:effectLst/>
                <a:latin typeface="+mn-lt"/>
                <a:ea typeface="+mn-ea"/>
                <a:cs typeface="+mn-cs"/>
              </a:rPr>
              <a:t>です。</a:t>
            </a:r>
            <a:r>
              <a:rPr kumimoji="1" lang="en-US" altLang="ja-JP" sz="1200" kern="1200" dirty="0">
                <a:solidFill>
                  <a:schemeClr val="tx1"/>
                </a:solidFill>
                <a:effectLst/>
                <a:latin typeface="+mn-lt"/>
                <a:ea typeface="+mn-ea"/>
                <a:cs typeface="+mn-cs"/>
              </a:rPr>
              <a:t>Amazon</a:t>
            </a:r>
            <a:r>
              <a:rPr kumimoji="1" lang="ja-JP" altLang="ja-JP" sz="1200" kern="1200">
                <a:solidFill>
                  <a:schemeClr val="tx1"/>
                </a:solidFill>
                <a:effectLst/>
                <a:latin typeface="+mn-lt"/>
                <a:ea typeface="+mn-ea"/>
                <a:cs typeface="+mn-cs"/>
              </a:rPr>
              <a:t>は、オンラインでのショッピングに留まらず、映画や音楽、書籍の配信などのオンライン・サービスに加え、</a:t>
            </a:r>
            <a:r>
              <a:rPr kumimoji="1" lang="en-US" altLang="ja-JP" sz="1200" kern="1200" dirty="0">
                <a:solidFill>
                  <a:schemeClr val="tx1"/>
                </a:solidFill>
                <a:effectLst/>
                <a:latin typeface="+mn-lt"/>
                <a:ea typeface="+mn-ea"/>
                <a:cs typeface="+mn-cs"/>
              </a:rPr>
              <a:t>Amazon Go</a:t>
            </a:r>
            <a:r>
              <a:rPr kumimoji="1" lang="ja-JP" altLang="ja-JP" sz="1200" kern="120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Whole Foods Market</a:t>
            </a:r>
            <a:r>
              <a:rPr kumimoji="1" lang="ja-JP" altLang="ja-JP" sz="1200" kern="1200">
                <a:solidFill>
                  <a:schemeClr val="tx1"/>
                </a:solidFill>
                <a:effectLst/>
                <a:latin typeface="+mn-lt"/>
                <a:ea typeface="+mn-ea"/>
                <a:cs typeface="+mn-cs"/>
              </a:rPr>
              <a:t>などのリアル店舗や独自の物流網を構築するなど、「業務が</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へ、</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が業務へとシームレスに変換される状態」を実現しています。また、</a:t>
            </a:r>
            <a:r>
              <a:rPr kumimoji="1" lang="en-US" altLang="ja-JP" sz="1200" kern="1200" dirty="0">
                <a:solidFill>
                  <a:schemeClr val="tx1"/>
                </a:solidFill>
                <a:effectLst/>
                <a:latin typeface="+mn-lt"/>
                <a:ea typeface="+mn-ea"/>
                <a:cs typeface="+mn-cs"/>
              </a:rPr>
              <a:t>PC</a:t>
            </a:r>
            <a:r>
              <a:rPr kumimoji="1" lang="ja-JP" altLang="ja-JP" sz="1200" kern="1200">
                <a:solidFill>
                  <a:schemeClr val="tx1"/>
                </a:solidFill>
                <a:effectLst/>
                <a:latin typeface="+mn-lt"/>
                <a:ea typeface="+mn-ea"/>
                <a:cs typeface="+mn-cs"/>
              </a:rPr>
              <a:t>やスマートフォンだけではなく音声応答に対応した</a:t>
            </a:r>
            <a:r>
              <a:rPr kumimoji="1" lang="en-US" altLang="ja-JP" sz="1200" kern="1200" dirty="0">
                <a:solidFill>
                  <a:schemeClr val="tx1"/>
                </a:solidFill>
                <a:effectLst/>
                <a:latin typeface="+mn-lt"/>
                <a:ea typeface="+mn-ea"/>
                <a:cs typeface="+mn-cs"/>
              </a:rPr>
              <a:t>Amazon Echo</a:t>
            </a:r>
            <a:r>
              <a:rPr kumimoji="1" lang="ja-JP" altLang="ja-JP" sz="1200" kern="1200">
                <a:solidFill>
                  <a:schemeClr val="tx1"/>
                </a:solidFill>
                <a:effectLst/>
                <a:latin typeface="+mn-lt"/>
                <a:ea typeface="+mn-ea"/>
                <a:cs typeface="+mn-cs"/>
              </a:rPr>
              <a:t>を提供してあらゆる顧客接点を掌握し、顧客ひとり一人のきめ細かなデータを収集することで、徹底した効率化と最適化を実現し、他者にはまねのできない圧倒的な競争力を実現しています。</a:t>
            </a:r>
          </a:p>
          <a:p>
            <a:r>
              <a:rPr kumimoji="1" lang="ja-JP" altLang="ja-JP" sz="1200" kern="1200">
                <a:solidFill>
                  <a:schemeClr val="tx1"/>
                </a:solidFill>
                <a:effectLst/>
                <a:latin typeface="+mn-lt"/>
                <a:ea typeface="+mn-ea"/>
                <a:cs typeface="+mn-cs"/>
              </a:rPr>
              <a:t>人間がやることを</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で支援して効率や利便性を向上させるのではなく、</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を駆使して、これまで世間が常識としてきたビジネスのあり方や価値基準の変革を実現しているのです。</a:t>
            </a:r>
          </a:p>
          <a:p>
            <a:r>
              <a:rPr kumimoji="1" lang="ja-JP" altLang="ja-JP" sz="1200" kern="1200">
                <a:solidFill>
                  <a:schemeClr val="tx1"/>
                </a:solidFill>
                <a:effectLst/>
                <a:latin typeface="+mn-lt"/>
                <a:ea typeface="+mn-ea"/>
                <a:cs typeface="+mn-cs"/>
              </a:rPr>
              <a:t>このようなデジタル・トランスフェォーメーションを企業が目指すことになれば、次のような変化が起こると考えられます。</a:t>
            </a:r>
          </a:p>
          <a:p>
            <a:r>
              <a:rPr kumimoji="1" lang="ja-JP" altLang="ja-JP" sz="1200" kern="1200">
                <a:solidFill>
                  <a:schemeClr val="tx1"/>
                </a:solidFill>
                <a:effectLst/>
                <a:latin typeface="+mn-lt"/>
                <a:ea typeface="+mn-ea"/>
                <a:cs typeface="+mn-cs"/>
              </a:rPr>
              <a:t>あらゆる業務をデータとして把握する</a:t>
            </a:r>
          </a:p>
          <a:p>
            <a:r>
              <a:rPr kumimoji="1" lang="ja-JP" altLang="ja-JP" sz="1200" kern="1200">
                <a:solidFill>
                  <a:schemeClr val="tx1"/>
                </a:solidFill>
                <a:effectLst/>
                <a:latin typeface="+mn-lt"/>
                <a:ea typeface="+mn-ea"/>
                <a:cs typeface="+mn-cs"/>
              </a:rPr>
              <a:t>業務のあらゆる現場、例えば営業の現場、製造の現場、設計や開発の現場、経理や会計の現場などのビジネス・プロセスで行われている紙の伝票でのやり取りや伝言などといったアナログな手段はなくなり、全て</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によって処理されることになり、あらゆる業務はデータとして捉えられるようになります。</a:t>
            </a:r>
          </a:p>
          <a:p>
            <a:r>
              <a:rPr kumimoji="1" lang="ja-JP" altLang="ja-JP" sz="1200" kern="1200">
                <a:solidFill>
                  <a:schemeClr val="tx1"/>
                </a:solidFill>
                <a:effectLst/>
                <a:latin typeface="+mn-lt"/>
                <a:ea typeface="+mn-ea"/>
                <a:cs typeface="+mn-cs"/>
              </a:rPr>
              <a:t>このような状態になるとデータに基づく的確な判断を迅速に行うことができます。</a:t>
            </a:r>
          </a:p>
          <a:p>
            <a:r>
              <a:rPr kumimoji="1" lang="ja-JP" altLang="ja-JP" sz="1200" kern="1200">
                <a:solidFill>
                  <a:schemeClr val="tx1"/>
                </a:solidFill>
                <a:effectLst/>
                <a:latin typeface="+mn-lt"/>
                <a:ea typeface="+mn-ea"/>
                <a:cs typeface="+mn-cs"/>
              </a:rPr>
              <a:t>「過去」対応：原因究明、フォレンジック、説明責任</a:t>
            </a:r>
          </a:p>
          <a:p>
            <a:r>
              <a:rPr kumimoji="1" lang="ja-JP" altLang="ja-JP" sz="1200" kern="1200">
                <a:solidFill>
                  <a:schemeClr val="tx1"/>
                </a:solidFill>
                <a:effectLst/>
                <a:latin typeface="+mn-lt"/>
                <a:ea typeface="+mn-ea"/>
                <a:cs typeface="+mn-cs"/>
              </a:rPr>
              <a:t>「現在」対応：見える化、ガバナンス、戦術的意志決定</a:t>
            </a:r>
          </a:p>
          <a:p>
            <a:r>
              <a:rPr kumimoji="1" lang="ja-JP" altLang="ja-JP" sz="1200" kern="1200">
                <a:solidFill>
                  <a:schemeClr val="tx1"/>
                </a:solidFill>
                <a:effectLst/>
                <a:latin typeface="+mn-lt"/>
                <a:ea typeface="+mn-ea"/>
                <a:cs typeface="+mn-cs"/>
              </a:rPr>
              <a:t>「未来」対応：予測、最適化、戦略的意志決定</a:t>
            </a:r>
          </a:p>
          <a:p>
            <a:r>
              <a:rPr kumimoji="1" lang="ja-JP" altLang="ja-JP" sz="1200" kern="1200">
                <a:solidFill>
                  <a:schemeClr val="tx1"/>
                </a:solidFill>
                <a:effectLst/>
                <a:latin typeface="+mn-lt"/>
                <a:ea typeface="+mn-ea"/>
                <a:cs typeface="+mn-cs"/>
              </a:rPr>
              <a:t>これにより、業務や働き方などの改善や改革の適正化が容易になると共に、セキュリティに関わる対応の無駄や無意味を無くし、脅威に対して適切かつ低コストで対応できるようになります。</a:t>
            </a:r>
          </a:p>
          <a:p>
            <a:r>
              <a:rPr kumimoji="1" lang="ja-JP" altLang="ja-JP" sz="1200" kern="1200">
                <a:solidFill>
                  <a:schemeClr val="tx1"/>
                </a:solidFill>
                <a:effectLst/>
                <a:latin typeface="+mn-lt"/>
                <a:ea typeface="+mn-ea"/>
                <a:cs typeface="+mn-cs"/>
              </a:rPr>
              <a:t>開発すべきプログラムが爆発的に増大する</a:t>
            </a:r>
          </a:p>
          <a:p>
            <a:r>
              <a:rPr kumimoji="1" lang="ja-JP" altLang="ja-JP" sz="1200" kern="1200">
                <a:solidFill>
                  <a:schemeClr val="tx1"/>
                </a:solidFill>
                <a:effectLst/>
                <a:latin typeface="+mn-lt"/>
                <a:ea typeface="+mn-ea"/>
                <a:cs typeface="+mn-cs"/>
              </a:rPr>
              <a:t>あらゆる業務を</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で行うとなると、開発すべきプログラムは爆発的に増大します。この状況に対応する必要があります。</a:t>
            </a:r>
          </a:p>
          <a:p>
            <a:r>
              <a:rPr kumimoji="1" lang="ja-JP" altLang="ja-JP" sz="1200" kern="1200">
                <a:solidFill>
                  <a:schemeClr val="tx1"/>
                </a:solidFill>
                <a:effectLst/>
                <a:latin typeface="+mn-lt"/>
                <a:ea typeface="+mn-ea"/>
                <a:cs typeface="+mn-cs"/>
              </a:rPr>
              <a:t>超高速開発と開発の自動化：増大する開発要求や変更のニーズに即応する</a:t>
            </a:r>
          </a:p>
          <a:p>
            <a:r>
              <a:rPr kumimoji="1" lang="ja-JP" altLang="ja-JP" sz="1200" kern="1200">
                <a:solidFill>
                  <a:schemeClr val="tx1"/>
                </a:solidFill>
                <a:effectLst/>
                <a:latin typeface="+mn-lt"/>
                <a:ea typeface="+mn-ea"/>
                <a:cs typeface="+mn-cs"/>
              </a:rPr>
              <a:t>クラウド・コンピューティング：運用やセキュリティなどのビジネスの価値に直接貢献しないノンコア業務の負担を軽減する</a:t>
            </a:r>
          </a:p>
          <a:p>
            <a:r>
              <a:rPr kumimoji="1" lang="ja-JP" altLang="ja-JP" sz="1200" kern="1200">
                <a:solidFill>
                  <a:schemeClr val="tx1"/>
                </a:solidFill>
                <a:effectLst/>
                <a:latin typeface="+mn-lt"/>
                <a:ea typeface="+mn-ea"/>
                <a:cs typeface="+mn-cs"/>
              </a:rPr>
              <a:t>アジャイル開発と</a:t>
            </a:r>
            <a:r>
              <a:rPr kumimoji="1" lang="en-US" altLang="ja-JP" sz="1200" kern="1200" dirty="0">
                <a:solidFill>
                  <a:schemeClr val="tx1"/>
                </a:solidFill>
                <a:effectLst/>
                <a:latin typeface="+mn-lt"/>
                <a:ea typeface="+mn-ea"/>
                <a:cs typeface="+mn-cs"/>
              </a:rPr>
              <a:t>DevOps</a:t>
            </a:r>
            <a:r>
              <a:rPr kumimoji="1" lang="ja-JP" altLang="ja-JP" sz="1200" kern="1200">
                <a:solidFill>
                  <a:schemeClr val="tx1"/>
                </a:solidFill>
                <a:effectLst/>
                <a:latin typeface="+mn-lt"/>
                <a:ea typeface="+mn-ea"/>
                <a:cs typeface="+mn-cs"/>
              </a:rPr>
              <a:t>：ビジネスの成果に直結し現場が必要とするサービスをジャストインタイムで提供する</a:t>
            </a:r>
          </a:p>
          <a:p>
            <a:r>
              <a:rPr kumimoji="1" lang="ja-JP" altLang="ja-JP" sz="1200" kern="1200">
                <a:solidFill>
                  <a:schemeClr val="tx1"/>
                </a:solidFill>
                <a:effectLst/>
                <a:latin typeface="+mn-lt"/>
                <a:ea typeface="+mn-ea"/>
                <a:cs typeface="+mn-cs"/>
              </a:rPr>
              <a:t>これらを取り込むことで加速するビジネス・スピードやビジネス環境の変化に即応できる能力を持たなくてはなりません。</a:t>
            </a:r>
            <a:endParaRPr kumimoji="1" lang="en-US" altLang="ja-JP" sz="1200" kern="1200" dirty="0">
              <a:solidFill>
                <a:schemeClr val="tx1"/>
              </a:solidFill>
              <a:effectLst/>
              <a:latin typeface="+mn-lt"/>
              <a:ea typeface="+mn-ea"/>
              <a:cs typeface="+mn-cs"/>
            </a:endParaRPr>
          </a:p>
          <a:p>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SI</a:t>
            </a:r>
            <a:r>
              <a:rPr kumimoji="1" lang="ja-JP" altLang="ja-JP" sz="1200" kern="1200">
                <a:solidFill>
                  <a:schemeClr val="tx1"/>
                </a:solidFill>
                <a:effectLst/>
                <a:latin typeface="+mn-lt"/>
                <a:ea typeface="+mn-ea"/>
                <a:cs typeface="+mn-cs"/>
              </a:rPr>
              <a:t>事業者が目指すべき方向</a:t>
            </a:r>
          </a:p>
          <a:p>
            <a:r>
              <a:rPr kumimoji="1" lang="ja-JP" altLang="ja-JP" sz="1200" kern="1200">
                <a:solidFill>
                  <a:schemeClr val="tx1"/>
                </a:solidFill>
                <a:effectLst/>
                <a:latin typeface="+mn-lt"/>
                <a:ea typeface="+mn-ea"/>
                <a:cs typeface="+mn-cs"/>
              </a:rPr>
              <a:t>手段を提供するビジネスから成果に貢献するビジネスへ</a:t>
            </a:r>
          </a:p>
          <a:p>
            <a:r>
              <a:rPr kumimoji="1" lang="ja-JP" altLang="ja-JP" sz="1200" kern="1200">
                <a:solidFill>
                  <a:schemeClr val="tx1"/>
                </a:solidFill>
                <a:effectLst/>
                <a:latin typeface="+mn-lt"/>
                <a:ea typeface="+mn-ea"/>
                <a:cs typeface="+mn-cs"/>
              </a:rPr>
              <a:t>ユーザーが情報システムに求めているのはハードウェアやプログラム・コードではありません。結果としてのサービスです。それを使って現場の課題を解決し、ビジネスの成果を手に入れることです。</a:t>
            </a:r>
          </a:p>
          <a:p>
            <a:r>
              <a:rPr kumimoji="1" lang="ja-JP" altLang="ja-JP" sz="1200" kern="1200">
                <a:solidFill>
                  <a:schemeClr val="tx1"/>
                </a:solidFill>
                <a:effectLst/>
                <a:latin typeface="+mn-lt"/>
                <a:ea typeface="+mn-ea"/>
                <a:cs typeface="+mn-cs"/>
              </a:rPr>
              <a:t>しかし、これまでは、サービスを提供する為に、ハードウェアやプログラム・コードを用意する必要がありました。それを運用管理する手間も必要でした。そこに物販や工数といった</a:t>
            </a:r>
            <a:r>
              <a:rPr kumimoji="1" lang="en-US" altLang="ja-JP" sz="1200" kern="1200" dirty="0">
                <a:solidFill>
                  <a:schemeClr val="tx1"/>
                </a:solidFill>
                <a:effectLst/>
                <a:latin typeface="+mn-lt"/>
                <a:ea typeface="+mn-ea"/>
                <a:cs typeface="+mn-cs"/>
              </a:rPr>
              <a:t>SI</a:t>
            </a:r>
            <a:r>
              <a:rPr kumimoji="1" lang="ja-JP" altLang="ja-JP" sz="1200" kern="1200">
                <a:solidFill>
                  <a:schemeClr val="tx1"/>
                </a:solidFill>
                <a:effectLst/>
                <a:latin typeface="+mn-lt"/>
                <a:ea typeface="+mn-ea"/>
                <a:cs typeface="+mn-cs"/>
              </a:rPr>
              <a:t>ビジネスの収益源が生まれていたのです。これが、「手段を提供するビジネス」です。</a:t>
            </a:r>
          </a:p>
          <a:p>
            <a:r>
              <a:rPr kumimoji="1" lang="ja-JP" altLang="ja-JP" sz="1200" kern="1200">
                <a:solidFill>
                  <a:schemeClr val="tx1"/>
                </a:solidFill>
                <a:effectLst/>
                <a:latin typeface="+mn-lt"/>
                <a:ea typeface="+mn-ea"/>
                <a:cs typeface="+mn-cs"/>
              </a:rPr>
              <a:t>しかし、「あらゆる業務を</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で行う」となると、そのためのコストと時間は膨大です。そこで、この状況を解決するために、「超高速開発と開発の自動化」、「クラウド・コンピューティング」、「アジャイル開発と</a:t>
            </a:r>
            <a:r>
              <a:rPr kumimoji="1" lang="en-US" altLang="ja-JP" sz="1200" kern="1200" dirty="0">
                <a:solidFill>
                  <a:schemeClr val="tx1"/>
                </a:solidFill>
                <a:effectLst/>
                <a:latin typeface="+mn-lt"/>
                <a:ea typeface="+mn-ea"/>
                <a:cs typeface="+mn-cs"/>
              </a:rPr>
              <a:t>DevOps</a:t>
            </a:r>
            <a:r>
              <a:rPr kumimoji="1" lang="ja-JP" altLang="ja-JP" sz="1200" kern="1200">
                <a:solidFill>
                  <a:schemeClr val="tx1"/>
                </a:solidFill>
                <a:effectLst/>
                <a:latin typeface="+mn-lt"/>
                <a:ea typeface="+mn-ea"/>
                <a:cs typeface="+mn-cs"/>
              </a:rPr>
              <a:t>」といった方法が登場してきたのです。</a:t>
            </a:r>
          </a:p>
          <a:p>
            <a:r>
              <a:rPr kumimoji="1" lang="ja-JP" altLang="ja-JP" sz="1200" kern="1200">
                <a:solidFill>
                  <a:schemeClr val="tx1"/>
                </a:solidFill>
                <a:effectLst/>
                <a:latin typeface="+mn-lt"/>
                <a:ea typeface="+mn-ea"/>
                <a:cs typeface="+mn-cs"/>
              </a:rPr>
              <a:t>時代の流れは、確実にデジタル・トランスフォーメーションに向かうでしょう。ならば、それに備えた準備が必要です。</a:t>
            </a:r>
          </a:p>
          <a:p>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SI</a:t>
            </a:r>
            <a:r>
              <a:rPr kumimoji="1" lang="ja-JP" altLang="ja-JP" sz="1200" kern="1200">
                <a:solidFill>
                  <a:schemeClr val="tx1"/>
                </a:solidFill>
                <a:effectLst/>
                <a:latin typeface="+mn-lt"/>
                <a:ea typeface="+mn-ea"/>
                <a:cs typeface="+mn-cs"/>
              </a:rPr>
              <a:t>ビジネスの未来を創る</a:t>
            </a:r>
            <a:r>
              <a:rPr kumimoji="1" lang="en-US" altLang="ja-JP" sz="1200" kern="1200" dirty="0">
                <a:solidFill>
                  <a:schemeClr val="tx1"/>
                </a:solidFill>
                <a:effectLst/>
                <a:latin typeface="+mn-lt"/>
                <a:ea typeface="+mn-ea"/>
                <a:cs typeface="+mn-cs"/>
              </a:rPr>
              <a:t>3</a:t>
            </a:r>
            <a:r>
              <a:rPr kumimoji="1" lang="ja-JP" altLang="ja-JP" sz="1200" kern="1200">
                <a:solidFill>
                  <a:schemeClr val="tx1"/>
                </a:solidFill>
                <a:effectLst/>
                <a:latin typeface="+mn-lt"/>
                <a:ea typeface="+mn-ea"/>
                <a:cs typeface="+mn-cs"/>
              </a:rPr>
              <a:t>つのステップ」で述べたように、次の３つのステップを確実にこなし、自らの</a:t>
            </a:r>
            <a:r>
              <a:rPr kumimoji="1" lang="en-US" altLang="ja-JP" sz="1200" kern="1200" dirty="0">
                <a:solidFill>
                  <a:schemeClr val="tx1"/>
                </a:solidFill>
                <a:effectLst/>
                <a:latin typeface="+mn-lt"/>
                <a:ea typeface="+mn-ea"/>
                <a:cs typeface="+mn-cs"/>
              </a:rPr>
              <a:t>SI</a:t>
            </a:r>
            <a:r>
              <a:rPr kumimoji="1" lang="ja-JP" altLang="ja-JP" sz="1200" kern="1200">
                <a:solidFill>
                  <a:schemeClr val="tx1"/>
                </a:solidFill>
                <a:effectLst/>
                <a:latin typeface="+mn-lt"/>
                <a:ea typeface="+mn-ea"/>
                <a:cs typeface="+mn-cs"/>
              </a:rPr>
              <a:t>ビジネスのデジタル・トランスフォーメーションを進めてゆかなければなりません。</a:t>
            </a:r>
          </a:p>
          <a:p>
            <a:r>
              <a:rPr kumimoji="1" lang="ja-JP" altLang="ja-JP" sz="1200" kern="1200">
                <a:solidFill>
                  <a:schemeClr val="tx1"/>
                </a:solidFill>
                <a:effectLst/>
                <a:latin typeface="+mn-lt"/>
                <a:ea typeface="+mn-ea"/>
                <a:cs typeface="+mn-cs"/>
              </a:rPr>
              <a:t>ステージ</a:t>
            </a:r>
            <a:r>
              <a:rPr kumimoji="1" lang="en-US" altLang="ja-JP" sz="1200" kern="1200" dirty="0">
                <a:solidFill>
                  <a:schemeClr val="tx1"/>
                </a:solidFill>
                <a:effectLst/>
                <a:latin typeface="+mn-lt"/>
                <a:ea typeface="+mn-ea"/>
                <a:cs typeface="+mn-cs"/>
              </a:rPr>
              <a:t>1</a:t>
            </a:r>
            <a:r>
              <a:rPr kumimoji="1" lang="ja-JP" altLang="ja-JP" sz="1200" kern="1200">
                <a:solidFill>
                  <a:schemeClr val="tx1"/>
                </a:solidFill>
                <a:effectLst/>
                <a:latin typeface="+mn-lt"/>
                <a:ea typeface="+mn-ea"/>
                <a:cs typeface="+mn-cs"/>
              </a:rPr>
              <a:t>：お客様の情報システムの徹底した効率化</a:t>
            </a:r>
          </a:p>
          <a:p>
            <a:r>
              <a:rPr kumimoji="1" lang="ja-JP" altLang="ja-JP" sz="1200" kern="1200">
                <a:solidFill>
                  <a:schemeClr val="tx1"/>
                </a:solidFill>
                <a:effectLst/>
                <a:latin typeface="+mn-lt"/>
                <a:ea typeface="+mn-ea"/>
                <a:cs typeface="+mn-cs"/>
              </a:rPr>
              <a:t>ステージ</a:t>
            </a:r>
            <a:r>
              <a:rPr kumimoji="1" lang="en-US" altLang="ja-JP" sz="1200" kern="1200" dirty="0">
                <a:solidFill>
                  <a:schemeClr val="tx1"/>
                </a:solidFill>
                <a:effectLst/>
                <a:latin typeface="+mn-lt"/>
                <a:ea typeface="+mn-ea"/>
                <a:cs typeface="+mn-cs"/>
              </a:rPr>
              <a:t>2</a:t>
            </a:r>
            <a:r>
              <a:rPr kumimoji="1" lang="ja-JP" altLang="ja-JP" sz="1200" kern="1200">
                <a:solidFill>
                  <a:schemeClr val="tx1"/>
                </a:solidFill>
                <a:effectLst/>
                <a:latin typeface="+mn-lt"/>
                <a:ea typeface="+mn-ea"/>
                <a:cs typeface="+mn-cs"/>
              </a:rPr>
              <a:t>：新しい</a:t>
            </a:r>
            <a:r>
              <a:rPr kumimoji="1" lang="en-US" altLang="ja-JP" sz="1200" kern="1200" dirty="0">
                <a:solidFill>
                  <a:schemeClr val="tx1"/>
                </a:solidFill>
                <a:effectLst/>
                <a:latin typeface="+mn-lt"/>
                <a:ea typeface="+mn-ea"/>
                <a:cs typeface="+mn-cs"/>
              </a:rPr>
              <a:t>SI</a:t>
            </a:r>
            <a:r>
              <a:rPr kumimoji="1" lang="ja-JP" altLang="ja-JP" sz="1200" kern="1200">
                <a:solidFill>
                  <a:schemeClr val="tx1"/>
                </a:solidFill>
                <a:effectLst/>
                <a:latin typeface="+mn-lt"/>
                <a:ea typeface="+mn-ea"/>
                <a:cs typeface="+mn-cs"/>
              </a:rPr>
              <a:t>手法の習熟</a:t>
            </a:r>
          </a:p>
          <a:p>
            <a:r>
              <a:rPr kumimoji="1" lang="ja-JP" altLang="ja-JP" sz="1200" kern="1200">
                <a:solidFill>
                  <a:schemeClr val="tx1"/>
                </a:solidFill>
                <a:effectLst/>
                <a:latin typeface="+mn-lt"/>
                <a:ea typeface="+mn-ea"/>
                <a:cs typeface="+mn-cs"/>
              </a:rPr>
              <a:t>ステージ</a:t>
            </a:r>
            <a:r>
              <a:rPr kumimoji="1" lang="en-US" altLang="ja-JP" sz="1200" kern="1200" dirty="0">
                <a:solidFill>
                  <a:schemeClr val="tx1"/>
                </a:solidFill>
                <a:effectLst/>
                <a:latin typeface="+mn-lt"/>
                <a:ea typeface="+mn-ea"/>
                <a:cs typeface="+mn-cs"/>
              </a:rPr>
              <a:t>3</a:t>
            </a:r>
            <a:r>
              <a:rPr kumimoji="1" lang="ja-JP" altLang="ja-JP" sz="1200" kern="1200">
                <a:solidFill>
                  <a:schemeClr val="tx1"/>
                </a:solidFill>
                <a:effectLst/>
                <a:latin typeface="+mn-lt"/>
                <a:ea typeface="+mn-ea"/>
                <a:cs typeface="+mn-cs"/>
              </a:rPr>
              <a:t>：共創と内製化</a:t>
            </a:r>
          </a:p>
          <a:p>
            <a:r>
              <a:rPr kumimoji="1" lang="ja-JP" altLang="ja-JP" sz="1200" kern="1200">
                <a:solidFill>
                  <a:schemeClr val="tx1"/>
                </a:solidFill>
                <a:effectLst/>
                <a:latin typeface="+mn-lt"/>
                <a:ea typeface="+mn-ea"/>
                <a:cs typeface="+mn-cs"/>
              </a:rPr>
              <a:t>テクノロジーの進化は社会やビジネスのあり方を大きく変えつつあります。この変化のメカニズムを追求し、その変化を先取りしてこそ、ビジネスの未来があります。</a:t>
            </a:r>
          </a:p>
          <a:p>
            <a:r>
              <a:rPr kumimoji="1" lang="en-US" altLang="ja-JP" sz="1200" kern="1200" dirty="0">
                <a:solidFill>
                  <a:schemeClr val="tx1"/>
                </a:solidFill>
                <a:effectLst/>
                <a:latin typeface="+mn-lt"/>
                <a:ea typeface="+mn-ea"/>
                <a:cs typeface="+mn-cs"/>
              </a:rPr>
              <a:t>SI</a:t>
            </a:r>
            <a:r>
              <a:rPr kumimoji="1" lang="ja-JP" altLang="ja-JP" sz="1200" kern="1200">
                <a:solidFill>
                  <a:schemeClr val="tx1"/>
                </a:solidFill>
                <a:effectLst/>
                <a:latin typeface="+mn-lt"/>
                <a:ea typeface="+mn-ea"/>
                <a:cs typeface="+mn-cs"/>
              </a:rPr>
              <a:t>ビジネスは、まさにその最前線に立たされています。この変化を味方にするか敵に回すかは、経営の意志と戦略次第です。</a:t>
            </a: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21</a:t>
            </a:fld>
            <a:endParaRPr kumimoji="1" lang="ja-JP" altLang="en-US"/>
          </a:p>
        </p:txBody>
      </p:sp>
    </p:spTree>
    <p:extLst>
      <p:ext uri="{BB962C8B-B14F-4D97-AF65-F5344CB8AC3E}">
        <p14:creationId xmlns:p14="http://schemas.microsoft.com/office/powerpoint/2010/main" val="37422210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22</a:t>
            </a:fld>
            <a:endParaRPr kumimoji="1" lang="ja-JP" altLang="en-US"/>
          </a:p>
        </p:txBody>
      </p:sp>
    </p:spTree>
    <p:extLst>
      <p:ext uri="{BB962C8B-B14F-4D97-AF65-F5344CB8AC3E}">
        <p14:creationId xmlns:p14="http://schemas.microsoft.com/office/powerpoint/2010/main" val="4025942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デジタル・トランスフォーメーションを支える</a:t>
            </a:r>
            <a:r>
              <a:rPr kumimoji="1" lang="en-US" altLang="ja-JP" sz="1200" kern="1200" dirty="0">
                <a:solidFill>
                  <a:schemeClr val="tx1"/>
                </a:solidFill>
                <a:effectLst/>
                <a:latin typeface="+mn-lt"/>
                <a:ea typeface="+mn-ea"/>
                <a:cs typeface="+mn-cs"/>
              </a:rPr>
              <a:t>CPS</a:t>
            </a:r>
            <a:r>
              <a:rPr kumimoji="1" lang="ja-JP" altLang="ja-JP" sz="1200" kern="1200" dirty="0">
                <a:solidFill>
                  <a:schemeClr val="tx1"/>
                </a:solidFill>
                <a:effectLst/>
                <a:latin typeface="+mn-lt"/>
                <a:ea typeface="+mn-ea"/>
                <a:cs typeface="+mn-cs"/>
              </a:rPr>
              <a:t>にとって重要なテクノロジーについて整理しておきましょう。</a:t>
            </a:r>
          </a:p>
          <a:p>
            <a:r>
              <a:rPr kumimoji="1" lang="en-US" altLang="ja-JP" sz="1200" b="1" u="sng"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：あらゆる「ものごと」がインターネットに接続しデータを生みだす仕組み。</a:t>
            </a:r>
            <a:r>
              <a:rPr kumimoji="1" lang="en-US" altLang="ja-JP" sz="1200" kern="1200" dirty="0">
                <a:solidFill>
                  <a:schemeClr val="tx1"/>
                </a:solidFill>
                <a:effectLst/>
                <a:latin typeface="+mn-lt"/>
                <a:ea typeface="+mn-ea"/>
                <a:cs typeface="+mn-cs"/>
              </a:rPr>
              <a:t>CPS</a:t>
            </a:r>
            <a:r>
              <a:rPr kumimoji="1" lang="ja-JP" altLang="ja-JP" sz="1200" kern="1200" dirty="0">
                <a:solidFill>
                  <a:schemeClr val="tx1"/>
                </a:solidFill>
                <a:effectLst/>
                <a:latin typeface="+mn-lt"/>
                <a:ea typeface="+mn-ea"/>
                <a:cs typeface="+mn-cs"/>
              </a:rPr>
              <a:t>と同義で使われることもある。</a:t>
            </a:r>
            <a:endParaRPr kumimoji="1" lang="en-US" altLang="ja-JP" sz="1200" kern="1200" dirty="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a:p>
            <a:r>
              <a:rPr kumimoji="1" lang="ja-JP" altLang="ja-JP" sz="1200" b="1" u="sng" kern="1200" dirty="0">
                <a:solidFill>
                  <a:schemeClr val="tx1"/>
                </a:solidFill>
                <a:effectLst/>
                <a:latin typeface="+mn-lt"/>
                <a:ea typeface="+mn-ea"/>
                <a:cs typeface="+mn-cs"/>
              </a:rPr>
              <a:t>マイクロ･サービスとコンテナ</a:t>
            </a:r>
            <a:r>
              <a:rPr kumimoji="1" lang="ja-JP" altLang="ja-JP" sz="1200" kern="1200" dirty="0">
                <a:solidFill>
                  <a:schemeClr val="tx1"/>
                </a:solidFill>
                <a:effectLst/>
                <a:latin typeface="+mn-lt"/>
                <a:ea typeface="+mn-ea"/>
                <a:cs typeface="+mn-cs"/>
              </a:rPr>
              <a:t>：プログラムを独立した単一機能の部品に分割し、それらを連結させることで、全体の機能を実現しようとする仕組み。これを実装する技術としてコンテナが注目されている。追加や変更の即応性を実現。</a:t>
            </a:r>
          </a:p>
          <a:p>
            <a:r>
              <a:rPr kumimoji="1" lang="ja-JP" altLang="ja-JP" sz="1200" b="1" u="sng" kern="1200" dirty="0">
                <a:solidFill>
                  <a:schemeClr val="tx1"/>
                </a:solidFill>
                <a:effectLst/>
                <a:latin typeface="+mn-lt"/>
                <a:ea typeface="+mn-ea"/>
                <a:cs typeface="+mn-cs"/>
              </a:rPr>
              <a:t>クラウド・コンピューティング</a:t>
            </a:r>
            <a:r>
              <a:rPr kumimoji="1" lang="ja-JP" altLang="ja-JP" sz="1200" kern="1200" dirty="0">
                <a:solidFill>
                  <a:schemeClr val="tx1"/>
                </a:solidFill>
                <a:effectLst/>
                <a:latin typeface="+mn-lt"/>
                <a:ea typeface="+mn-ea"/>
                <a:cs typeface="+mn-cs"/>
              </a:rPr>
              <a:t>：システム機能のサービス化、構築や運用の自動化、セキュリティのアウトソーシングを提供し、システム開発や運用の負担から人的リソースをビジネスやアプリケーションにシフトすることを支援する。</a:t>
            </a:r>
          </a:p>
          <a:p>
            <a:r>
              <a:rPr kumimoji="1" lang="ja-JP" altLang="ja-JP" sz="1200" b="1" u="sng" kern="1200" dirty="0">
                <a:solidFill>
                  <a:schemeClr val="tx1"/>
                </a:solidFill>
                <a:effectLst/>
                <a:latin typeface="+mn-lt"/>
                <a:ea typeface="+mn-ea"/>
                <a:cs typeface="+mn-cs"/>
              </a:rPr>
              <a:t>サイバー・セキュリティ</a:t>
            </a:r>
            <a:r>
              <a:rPr kumimoji="1" lang="ja-JP" altLang="ja-JP" sz="1200" kern="1200" dirty="0">
                <a:solidFill>
                  <a:schemeClr val="tx1"/>
                </a:solidFill>
                <a:effectLst/>
                <a:latin typeface="+mn-lt"/>
                <a:ea typeface="+mn-ea"/>
                <a:cs typeface="+mn-cs"/>
              </a:rPr>
              <a:t>：ビジネスがデジタル化すれば、サイバー･セキュリティは、もはやシステム課題ではなく経営課題として取り組まなければならない。デジタル･トランスフォーメーションを実現する上での優先テーマ。</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a:t>
            </a:r>
            <a:r>
              <a:rPr kumimoji="1" lang="ja-JP" altLang="en-US" sz="1200" kern="1200" dirty="0">
                <a:solidFill>
                  <a:schemeClr val="tx1"/>
                </a:solidFill>
                <a:effectLst/>
                <a:latin typeface="+mn-lt"/>
                <a:ea typeface="+mn-ea"/>
                <a:cs typeface="+mn-cs"/>
              </a:rPr>
              <a:t>補足説明</a:t>
            </a:r>
            <a:r>
              <a:rPr kumimoji="1" lang="en-US" altLang="ja-JP" sz="1200" kern="1200" dirty="0">
                <a:solidFill>
                  <a:schemeClr val="tx1"/>
                </a:solidFill>
                <a:effectLst/>
                <a:latin typeface="+mn-lt"/>
                <a:ea typeface="+mn-ea"/>
                <a:cs typeface="+mn-cs"/>
              </a:rPr>
              <a:t>】</a:t>
            </a:r>
          </a:p>
          <a:p>
            <a:pPr lvl="0"/>
            <a:r>
              <a:rPr kumimoji="1" lang="en-US" altLang="ja-JP" sz="1200" kern="1200" dirty="0" err="1">
                <a:solidFill>
                  <a:schemeClr val="tx1"/>
                </a:solidFill>
                <a:effectLst/>
                <a:latin typeface="+mn-lt"/>
                <a:ea typeface="+mn-ea"/>
                <a:cs typeface="+mn-cs"/>
              </a:rPr>
              <a:t>FaaS</a:t>
            </a:r>
            <a:r>
              <a:rPr kumimoji="1" lang="en-US" altLang="ja-JP" sz="1200" kern="1200" dirty="0">
                <a:solidFill>
                  <a:schemeClr val="tx1"/>
                </a:solidFill>
                <a:effectLst/>
                <a:latin typeface="+mn-lt"/>
                <a:ea typeface="+mn-ea"/>
                <a:cs typeface="+mn-cs"/>
              </a:rPr>
              <a:t>: Function as a Service </a:t>
            </a:r>
            <a:r>
              <a:rPr kumimoji="1" lang="ja-JP" altLang="ja-JP" sz="1200" kern="1200" dirty="0">
                <a:solidFill>
                  <a:schemeClr val="tx1"/>
                </a:solidFill>
                <a:effectLst/>
                <a:latin typeface="+mn-lt"/>
                <a:ea typeface="+mn-ea"/>
                <a:cs typeface="+mn-cs"/>
              </a:rPr>
              <a:t>イベント・ドリブン方式でサービス（ある機能を実現するプログラム）のコードを書き、それを連携させるだけで、一連の業務処理を実行できるクラウド･サービス。</a:t>
            </a:r>
            <a:r>
              <a:rPr kumimoji="1" lang="en-US" altLang="ja-JP" sz="1200" kern="1200" dirty="0">
                <a:solidFill>
                  <a:schemeClr val="tx1"/>
                </a:solidFill>
                <a:effectLst/>
                <a:latin typeface="+mn-lt"/>
                <a:ea typeface="+mn-ea"/>
                <a:cs typeface="+mn-cs"/>
              </a:rPr>
              <a:t>AWS </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Lambda</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Azure Cloud Functions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Google Cloud Functions</a:t>
            </a:r>
            <a:r>
              <a:rPr kumimoji="1" lang="ja-JP" altLang="ja-JP" sz="1200" kern="1200" dirty="0">
                <a:solidFill>
                  <a:schemeClr val="tx1"/>
                </a:solidFill>
                <a:effectLst/>
                <a:latin typeface="+mn-lt"/>
                <a:ea typeface="+mn-ea"/>
                <a:cs typeface="+mn-cs"/>
              </a:rPr>
              <a:t>などがある。</a:t>
            </a:r>
          </a:p>
          <a:p>
            <a:pPr lvl="0"/>
            <a:r>
              <a:rPr kumimoji="1" lang="en-US" altLang="ja-JP" sz="1200" kern="1200" dirty="0">
                <a:solidFill>
                  <a:schemeClr val="tx1"/>
                </a:solidFill>
                <a:effectLst/>
                <a:latin typeface="+mn-lt"/>
                <a:ea typeface="+mn-ea"/>
                <a:cs typeface="+mn-cs"/>
              </a:rPr>
              <a:t>SaaS: Software as a Service </a:t>
            </a:r>
            <a:r>
              <a:rPr kumimoji="1" lang="ja-JP" altLang="ja-JP" sz="1200" kern="1200" dirty="0">
                <a:solidFill>
                  <a:schemeClr val="tx1"/>
                </a:solidFill>
                <a:effectLst/>
                <a:latin typeface="+mn-lt"/>
                <a:ea typeface="+mn-ea"/>
                <a:cs typeface="+mn-cs"/>
              </a:rPr>
              <a:t>アプリケメーションを提供するクラウド･サービス。</a:t>
            </a:r>
          </a:p>
          <a:p>
            <a:pPr lvl="0"/>
            <a:r>
              <a:rPr kumimoji="1" lang="en-US" altLang="ja-JP" sz="1200" kern="1200" dirty="0">
                <a:solidFill>
                  <a:schemeClr val="tx1"/>
                </a:solidFill>
                <a:effectLst/>
                <a:latin typeface="+mn-lt"/>
                <a:ea typeface="+mn-ea"/>
                <a:cs typeface="+mn-cs"/>
              </a:rPr>
              <a:t>PaaS: Platform as a Service OS</a:t>
            </a:r>
            <a:r>
              <a:rPr kumimoji="1" lang="ja-JP" altLang="ja-JP" sz="1200" kern="1200" dirty="0">
                <a:solidFill>
                  <a:schemeClr val="tx1"/>
                </a:solidFill>
                <a:effectLst/>
                <a:latin typeface="+mn-lt"/>
                <a:ea typeface="+mn-ea"/>
                <a:cs typeface="+mn-cs"/>
              </a:rPr>
              <a:t>やミドルウェアなどのプラットフォーム機能を提供するクラウド・サービス。</a:t>
            </a:r>
          </a:p>
          <a:p>
            <a:pPr lvl="0"/>
            <a:r>
              <a:rPr kumimoji="1" lang="en-US" altLang="ja-JP" sz="1200" kern="1200" dirty="0">
                <a:solidFill>
                  <a:schemeClr val="tx1"/>
                </a:solidFill>
                <a:effectLst/>
                <a:latin typeface="+mn-lt"/>
                <a:ea typeface="+mn-ea"/>
                <a:cs typeface="+mn-cs"/>
              </a:rPr>
              <a:t>API: Application Program Interface </a:t>
            </a:r>
            <a:r>
              <a:rPr kumimoji="1" lang="ja-JP" altLang="ja-JP" sz="1200" kern="1200" dirty="0">
                <a:solidFill>
                  <a:schemeClr val="tx1"/>
                </a:solidFill>
                <a:effectLst/>
                <a:latin typeface="+mn-lt"/>
                <a:ea typeface="+mn-ea"/>
                <a:cs typeface="+mn-cs"/>
              </a:rPr>
              <a:t>クラウド・サービスの提供する機能を他のアプリケーション･サービスから利用するためのインターフェース機能。</a:t>
            </a:r>
          </a:p>
          <a:p>
            <a:endParaRPr kumimoji="1" lang="ja-JP" altLang="ja-JP" sz="1200" kern="1200" dirty="0">
              <a:solidFill>
                <a:schemeClr val="tx1"/>
              </a:solidFill>
              <a:effectLst/>
              <a:latin typeface="+mn-lt"/>
              <a:ea typeface="+mn-ea"/>
              <a:cs typeface="+mn-cs"/>
            </a:endParaRPr>
          </a:p>
          <a:p>
            <a:endParaRPr kumimoji="1" lang="en-US" altLang="ja-JP"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24</a:t>
            </a:fld>
            <a:endParaRPr kumimoji="1" lang="ja-JP" altLang="en-US"/>
          </a:p>
        </p:txBody>
      </p:sp>
    </p:spTree>
    <p:extLst>
      <p:ext uri="{BB962C8B-B14F-4D97-AF65-F5344CB8AC3E}">
        <p14:creationId xmlns:p14="http://schemas.microsoft.com/office/powerpoint/2010/main" val="38360039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dirty="0"/>
              <a:t>マスター タイトルの書式設定</a:t>
            </a:r>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20" name="図 19">
            <a:extLst>
              <a:ext uri="{FF2B5EF4-FFF2-40B4-BE49-F238E27FC236}">
                <a16:creationId xmlns:a16="http://schemas.microsoft.com/office/drawing/2014/main" id="{40E48305-7735-1444-8D88-5E8C8CB2470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46745" y="6700082"/>
            <a:ext cx="744749" cy="127152"/>
          </a:xfrm>
          <a:prstGeom prst="rect">
            <a:avLst/>
          </a:prstGeom>
          <a:ln>
            <a:noFill/>
          </a:ln>
          <a:effectLst/>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Bullet point">
    <p:spTree>
      <p:nvGrpSpPr>
        <p:cNvPr id="1" name=""/>
        <p:cNvGrpSpPr/>
        <p:nvPr/>
      </p:nvGrpSpPr>
      <p:grpSpPr>
        <a:xfrm>
          <a:off x="0" y="0"/>
          <a:ext cx="0" cy="0"/>
          <a:chOff x="0" y="0"/>
          <a:chExt cx="0" cy="0"/>
        </a:xfrm>
      </p:grpSpPr>
      <p:sp>
        <p:nvSpPr>
          <p:cNvPr id="21" name="Shape 21"/>
          <p:cNvSpPr/>
          <p:nvPr/>
        </p:nvSpPr>
        <p:spPr>
          <a:xfrm>
            <a:off x="6855768" y="6669919"/>
            <a:ext cx="2303859" cy="187524"/>
          </a:xfrm>
          <a:prstGeom prst="rect">
            <a:avLst/>
          </a:prstGeom>
          <a:solidFill>
            <a:srgbClr val="FF8D00"/>
          </a:solidFill>
          <a:ln w="25400">
            <a:miter lim="400000"/>
          </a:ln>
        </p:spPr>
        <p:txBody>
          <a:bodyPr lIns="0" tIns="0" rIns="0" bIns="0" anchor="ctr"/>
          <a:lstStyle/>
          <a:p>
            <a:pPr marL="28568" marR="28568" lvl="0" algn="ctr">
              <a:spcBef>
                <a:spcPts val="0"/>
              </a:spcBef>
              <a:defRPr sz="4400" b="0">
                <a:solidFill>
                  <a:srgbClr val="000000"/>
                </a:solidFill>
                <a:latin typeface="Calibri"/>
                <a:ea typeface="Calibri"/>
                <a:cs typeface="Calibri"/>
                <a:sym typeface="Calibri"/>
              </a:defRPr>
            </a:pPr>
            <a:endParaRPr sz="3094"/>
          </a:p>
        </p:txBody>
      </p:sp>
      <p:sp>
        <p:nvSpPr>
          <p:cNvPr id="22" name="Shape 22"/>
          <p:cNvSpPr/>
          <p:nvPr/>
        </p:nvSpPr>
        <p:spPr>
          <a:xfrm>
            <a:off x="6875859" y="6672712"/>
            <a:ext cx="2286000" cy="187523"/>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lvl1pPr marR="0" algn="ctr">
              <a:spcBef>
                <a:spcPts val="0"/>
              </a:spcBef>
              <a:buClr>
                <a:srgbClr val="000000"/>
              </a:buClr>
              <a:defRPr sz="1000" b="0">
                <a:uFill>
                  <a:solidFill>
                    <a:srgbClr val="FFFFFF"/>
                  </a:solidFill>
                </a:uFill>
                <a:latin typeface="Helvetica Neue"/>
                <a:ea typeface="Helvetica Neue"/>
                <a:cs typeface="Helvetica Neue"/>
                <a:sym typeface="Helvetica Neue"/>
              </a:defRPr>
            </a:lvl1pPr>
          </a:lstStyle>
          <a:p>
            <a:pPr lvl="0">
              <a:defRPr sz="1800">
                <a:solidFill>
                  <a:srgbClr val="000000"/>
                </a:solidFill>
                <a:uFillTx/>
              </a:defRPr>
            </a:pPr>
            <a:r>
              <a:rPr sz="703">
                <a:solidFill>
                  <a:srgbClr val="FFFFFF"/>
                </a:solidFill>
                <a:uFill>
                  <a:solidFill>
                    <a:srgbClr val="FFFFFF"/>
                  </a:solidFill>
                </a:uFill>
              </a:rPr>
              <a:t>Copyright (C) DeNA Co.,Ltd. All Rights Reserved.</a:t>
            </a:r>
          </a:p>
        </p:txBody>
      </p:sp>
      <p:sp>
        <p:nvSpPr>
          <p:cNvPr id="23" name="Shape 23"/>
          <p:cNvSpPr/>
          <p:nvPr/>
        </p:nvSpPr>
        <p:spPr>
          <a:xfrm>
            <a:off x="4572000" y="6670477"/>
            <a:ext cx="2286000" cy="188640"/>
          </a:xfrm>
          <a:prstGeom prst="rect">
            <a:avLst/>
          </a:prstGeom>
          <a:solidFill>
            <a:srgbClr val="6BC6C4"/>
          </a:solidFill>
          <a:ln w="25400">
            <a:miter lim="400000"/>
          </a:ln>
        </p:spPr>
        <p:txBody>
          <a:bodyPr lIns="0" tIns="0" rIns="0" bIns="0" anchor="ctr"/>
          <a:lstStyle/>
          <a:p>
            <a:pPr marL="28568" marR="28568" lvl="0" algn="ctr">
              <a:spcBef>
                <a:spcPts val="0"/>
              </a:spcBef>
              <a:defRPr sz="4400" b="0">
                <a:solidFill>
                  <a:srgbClr val="000000"/>
                </a:solidFill>
                <a:latin typeface="Calibri"/>
                <a:ea typeface="Calibri"/>
                <a:cs typeface="Calibri"/>
                <a:sym typeface="Calibri"/>
              </a:defRPr>
            </a:pPr>
            <a:endParaRPr sz="3094"/>
          </a:p>
        </p:txBody>
      </p:sp>
      <p:sp>
        <p:nvSpPr>
          <p:cNvPr id="24" name="Shape 24"/>
          <p:cNvSpPr/>
          <p:nvPr/>
        </p:nvSpPr>
        <p:spPr>
          <a:xfrm>
            <a:off x="2286000" y="6670477"/>
            <a:ext cx="2286000" cy="188640"/>
          </a:xfrm>
          <a:prstGeom prst="rect">
            <a:avLst/>
          </a:prstGeom>
          <a:solidFill>
            <a:srgbClr val="E52763"/>
          </a:solidFill>
          <a:ln w="25400">
            <a:miter lim="400000"/>
          </a:ln>
        </p:spPr>
        <p:txBody>
          <a:bodyPr lIns="0" tIns="0" rIns="0" bIns="0" anchor="ctr"/>
          <a:lstStyle/>
          <a:p>
            <a:pPr marL="28568" marR="28568" lvl="0" algn="ctr">
              <a:spcBef>
                <a:spcPts val="0"/>
              </a:spcBef>
              <a:defRPr sz="4400" b="0">
                <a:solidFill>
                  <a:srgbClr val="000000"/>
                </a:solidFill>
                <a:latin typeface="Calibri"/>
                <a:ea typeface="Calibri"/>
                <a:cs typeface="Calibri"/>
                <a:sym typeface="Calibri"/>
              </a:defRPr>
            </a:pPr>
            <a:endParaRPr sz="3094"/>
          </a:p>
        </p:txBody>
      </p:sp>
      <p:sp>
        <p:nvSpPr>
          <p:cNvPr id="25" name="Shape 25"/>
          <p:cNvSpPr/>
          <p:nvPr/>
        </p:nvSpPr>
        <p:spPr>
          <a:xfrm>
            <a:off x="0" y="6670477"/>
            <a:ext cx="2286000" cy="188640"/>
          </a:xfrm>
          <a:prstGeom prst="rect">
            <a:avLst/>
          </a:prstGeom>
          <a:solidFill>
            <a:srgbClr val="FED03C"/>
          </a:solidFill>
          <a:ln w="25400">
            <a:miter lim="400000"/>
          </a:ln>
        </p:spPr>
        <p:txBody>
          <a:bodyPr lIns="0" tIns="0" rIns="0" bIns="0" anchor="ctr"/>
          <a:lstStyle/>
          <a:p>
            <a:pPr marL="28568" marR="28568" lvl="0" algn="ctr">
              <a:spcBef>
                <a:spcPts val="0"/>
              </a:spcBef>
              <a:defRPr sz="4400" b="0">
                <a:solidFill>
                  <a:srgbClr val="000000"/>
                </a:solidFill>
                <a:latin typeface="Calibri"/>
                <a:ea typeface="Calibri"/>
                <a:cs typeface="Calibri"/>
                <a:sym typeface="Calibri"/>
              </a:defRPr>
            </a:pPr>
            <a:endParaRPr sz="3094"/>
          </a:p>
        </p:txBody>
      </p:sp>
      <p:pic>
        <p:nvPicPr>
          <p:cNvPr id="26" name="dena_ppt_logo.png"/>
          <p:cNvPicPr/>
          <p:nvPr/>
        </p:nvPicPr>
        <p:blipFill>
          <a:blip r:embed="rId2" cstate="print">
            <a:extLst>
              <a:ext uri="{28A0092B-C50C-407E-A947-70E740481C1C}">
                <a14:useLocalDpi xmlns:a14="http://schemas.microsoft.com/office/drawing/2010/main"/>
              </a:ext>
            </a:extLst>
          </a:blip>
          <a:stretch>
            <a:fillRect/>
          </a:stretch>
        </p:blipFill>
        <p:spPr>
          <a:xfrm>
            <a:off x="75903" y="6702846"/>
            <a:ext cx="303609" cy="126132"/>
          </a:xfrm>
          <a:prstGeom prst="rect">
            <a:avLst/>
          </a:prstGeom>
          <a:ln w="12700">
            <a:miter lim="400000"/>
          </a:ln>
        </p:spPr>
      </p:pic>
      <p:sp>
        <p:nvSpPr>
          <p:cNvPr id="28" name="Shape 28"/>
          <p:cNvSpPr>
            <a:spLocks noGrp="1"/>
          </p:cNvSpPr>
          <p:nvPr>
            <p:ph type="sldNum" sz="quarter" idx="2"/>
          </p:nvPr>
        </p:nvSpPr>
        <p:spPr>
          <a:xfrm>
            <a:off x="8986056" y="6467328"/>
            <a:ext cx="162304" cy="129843"/>
          </a:xfrm>
          <a:prstGeom prst="rect">
            <a:avLst/>
          </a:prstGeom>
        </p:spPr>
        <p:txBody>
          <a:bodyPr wrap="none" lIns="0" tIns="0" rIns="0" bIns="0"/>
          <a:lstStyle>
            <a:lvl1pPr defTabSz="410671">
              <a:spcBef>
                <a:spcPts val="844"/>
              </a:spcBef>
              <a:buClr>
                <a:srgbClr val="929292"/>
              </a:buClr>
              <a:buFont typeface="Thonburi"/>
              <a:defRPr sz="844" b="1">
                <a:solidFill>
                  <a:srgbClr val="5D5D5D"/>
                </a:solidFill>
                <a:uFill>
                  <a:solidFill/>
                </a:uFill>
                <a:latin typeface="Helvetica Neue"/>
                <a:ea typeface="Helvetica Neue"/>
                <a:cs typeface="Helvetica Neue"/>
                <a:sym typeface="Helvetica Neue"/>
              </a:defRPr>
            </a:lvl1pPr>
          </a:lstStyle>
          <a:p>
            <a:pPr lvl="0"/>
            <a:fld id="{86CB4B4D-7CA3-9044-876B-883B54F8677D}" type="slidenum">
              <a:t>‹#›</a:t>
            </a:fld>
            <a:endParaRPr/>
          </a:p>
        </p:txBody>
      </p:sp>
      <p:sp>
        <p:nvSpPr>
          <p:cNvPr id="29" name="Shape 29"/>
          <p:cNvSpPr>
            <a:spLocks noGrp="1"/>
          </p:cNvSpPr>
          <p:nvPr>
            <p:ph type="title"/>
          </p:nvPr>
        </p:nvSpPr>
        <p:spPr>
          <a:xfrm>
            <a:off x="285750" y="1117"/>
            <a:ext cx="7715251" cy="650451"/>
          </a:xfrm>
          <a:prstGeom prst="rect">
            <a:avLst/>
          </a:prstGeom>
        </p:spPr>
        <p:txBody>
          <a:bodyPr lIns="50788" tIns="50788" rIns="50788" bIns="50788" anchor="ctr"/>
          <a:lstStyle>
            <a:lvl1pPr marL="28568" marR="28568">
              <a:lnSpc>
                <a:spcPct val="50000"/>
              </a:lnSpc>
              <a:buClr>
                <a:srgbClr val="929292"/>
              </a:buClr>
              <a:buFont typeface="Calibri"/>
              <a:defRPr sz="2601" b="1">
                <a:uFill>
                  <a:solidFill/>
                </a:uFill>
                <a:latin typeface="+mn-lt"/>
                <a:ea typeface="+mn-ea"/>
                <a:cs typeface="+mn-cs"/>
                <a:sym typeface="ヒラギノ角ゴ Pro W3"/>
              </a:defRPr>
            </a:lvl1pPr>
          </a:lstStyle>
          <a:p>
            <a:pPr lvl="0">
              <a:defRPr sz="1800" b="0">
                <a:uFillTx/>
              </a:defRPr>
            </a:pPr>
            <a:r>
              <a:rPr sz="2601" b="1">
                <a:uFill>
                  <a:solidFill/>
                </a:uFill>
              </a:rPr>
              <a:t>タイトルテキスト</a:t>
            </a:r>
          </a:p>
        </p:txBody>
      </p:sp>
      <p:sp>
        <p:nvSpPr>
          <p:cNvPr id="30" name="Shape 30"/>
          <p:cNvSpPr>
            <a:spLocks noGrp="1"/>
          </p:cNvSpPr>
          <p:nvPr>
            <p:ph type="body" idx="1"/>
          </p:nvPr>
        </p:nvSpPr>
        <p:spPr>
          <a:xfrm>
            <a:off x="290215" y="857250"/>
            <a:ext cx="8572500" cy="5429250"/>
          </a:xfrm>
          <a:prstGeom prst="rect">
            <a:avLst/>
          </a:prstGeom>
        </p:spPr>
        <p:txBody>
          <a:bodyPr lIns="0" tIns="0" rIns="0" bIns="0"/>
          <a:lstStyle>
            <a:lvl1pPr marL="0" marR="28568" indent="0">
              <a:spcBef>
                <a:spcPts val="1266"/>
              </a:spcBef>
              <a:buClrTx/>
              <a:buSzTx/>
              <a:buFontTx/>
              <a:buNone/>
              <a:defRPr sz="2601" b="1">
                <a:uFill>
                  <a:solidFill/>
                </a:uFill>
                <a:latin typeface="+mn-lt"/>
                <a:ea typeface="+mn-ea"/>
                <a:cs typeface="+mn-cs"/>
                <a:sym typeface="ヒラギノ角ゴ Pro W3"/>
              </a:defRPr>
            </a:lvl1pPr>
            <a:lvl2pPr marL="571367" marR="28568" indent="-285683">
              <a:spcBef>
                <a:spcPts val="1266"/>
              </a:spcBef>
              <a:buClrTx/>
              <a:buSzPct val="100000"/>
              <a:buFontTx/>
              <a:buChar char="•"/>
              <a:defRPr sz="2039">
                <a:uFill>
                  <a:solidFill/>
                </a:uFill>
                <a:latin typeface="+mn-lt"/>
                <a:ea typeface="+mn-ea"/>
                <a:cs typeface="+mn-cs"/>
                <a:sym typeface="ヒラギノ角ゴ Pro W3"/>
              </a:defRPr>
            </a:lvl2pPr>
            <a:lvl3pPr marL="857052" marR="28568" indent="-285683">
              <a:spcBef>
                <a:spcPts val="1266"/>
              </a:spcBef>
              <a:buClrTx/>
              <a:buSzPct val="100000"/>
              <a:buFontTx/>
              <a:buChar char="-"/>
              <a:defRPr sz="2039">
                <a:uFill>
                  <a:solidFill/>
                </a:uFill>
                <a:latin typeface="+mn-lt"/>
                <a:ea typeface="+mn-ea"/>
                <a:cs typeface="+mn-cs"/>
                <a:sym typeface="ヒラギノ角ゴ Pro W3"/>
              </a:defRPr>
            </a:lvl3pPr>
            <a:lvl4pPr marL="1142736" marR="28568" indent="-285683">
              <a:spcBef>
                <a:spcPts val="1266"/>
              </a:spcBef>
              <a:buClr>
                <a:srgbClr val="5D5D5D"/>
              </a:buClr>
              <a:buSzPct val="100000"/>
              <a:buFont typeface="Thonburi"/>
              <a:buChar char="*"/>
              <a:defRPr sz="1687">
                <a:uFill>
                  <a:solidFill/>
                </a:uFill>
                <a:latin typeface="+mn-lt"/>
                <a:ea typeface="+mn-ea"/>
                <a:cs typeface="+mn-cs"/>
                <a:sym typeface="ヒラギノ角ゴ Pro W3"/>
              </a:defRPr>
            </a:lvl4pPr>
            <a:lvl5pPr marL="1428419" marR="28568" indent="-285683">
              <a:spcBef>
                <a:spcPts val="1266"/>
              </a:spcBef>
              <a:buClr>
                <a:srgbClr val="5D5D5D"/>
              </a:buClr>
              <a:buSzPct val="100000"/>
              <a:buFontTx/>
              <a:buChar char="•"/>
              <a:defRPr sz="1687">
                <a:uFill>
                  <a:solidFill/>
                </a:uFill>
                <a:latin typeface="+mn-lt"/>
                <a:ea typeface="+mn-ea"/>
                <a:cs typeface="+mn-cs"/>
                <a:sym typeface="ヒラギノ角ゴ Pro W3"/>
              </a:defRPr>
            </a:lvl5pPr>
          </a:lstStyle>
          <a:p>
            <a:pPr lvl="0">
              <a:defRPr sz="1800" b="0">
                <a:uFillTx/>
              </a:defRPr>
            </a:pPr>
            <a:r>
              <a:rPr sz="2601" b="1">
                <a:uFill>
                  <a:solidFill/>
                </a:uFill>
              </a:rPr>
              <a:t>本文レベル1</a:t>
            </a:r>
          </a:p>
          <a:p>
            <a:pPr lvl="1">
              <a:defRPr sz="1800">
                <a:uFillTx/>
              </a:defRPr>
            </a:pPr>
            <a:r>
              <a:rPr sz="2039">
                <a:uFill>
                  <a:solidFill/>
                </a:uFill>
              </a:rPr>
              <a:t>本文レベル2</a:t>
            </a:r>
          </a:p>
          <a:p>
            <a:pPr lvl="2">
              <a:defRPr sz="1800">
                <a:uFillTx/>
              </a:defRPr>
            </a:pPr>
            <a:r>
              <a:rPr sz="2039">
                <a:uFill>
                  <a:solidFill/>
                </a:uFill>
              </a:rPr>
              <a:t>本文レベル3</a:t>
            </a:r>
          </a:p>
          <a:p>
            <a:pPr lvl="3">
              <a:defRPr sz="1800">
                <a:uFillTx/>
              </a:defRPr>
            </a:pPr>
            <a:r>
              <a:rPr sz="1687">
                <a:uFill>
                  <a:solidFill/>
                </a:uFill>
              </a:rPr>
              <a:t>本文レベル4</a:t>
            </a:r>
          </a:p>
          <a:p>
            <a:pPr lvl="4">
              <a:defRPr sz="1800">
                <a:uFillTx/>
              </a:defRPr>
            </a:pPr>
            <a:r>
              <a:rPr sz="1687">
                <a:uFill>
                  <a:solidFill/>
                </a:uFill>
              </a:rPr>
              <a:t>本文レベル 5</a:t>
            </a:r>
          </a:p>
        </p:txBody>
      </p:sp>
      <p:sp>
        <p:nvSpPr>
          <p:cNvPr id="31" name="Shape 31"/>
          <p:cNvSpPr/>
          <p:nvPr/>
        </p:nvSpPr>
        <p:spPr>
          <a:xfrm>
            <a:off x="50632" y="644319"/>
            <a:ext cx="9027494" cy="1"/>
          </a:xfrm>
          <a:prstGeom prst="line">
            <a:avLst/>
          </a:prstGeom>
          <a:blipFill>
            <a:blip r:embed="rId3"/>
          </a:blipFill>
          <a:ln w="38100">
            <a:solidFill>
              <a:srgbClr val="DC0451"/>
            </a:solidFill>
            <a:round/>
          </a:ln>
        </p:spPr>
        <p:txBody>
          <a:bodyPr lIns="45711" tIns="45711" rIns="45711" bIns="45711"/>
          <a:lstStyle/>
          <a:p>
            <a:pPr marR="0" lvl="0" defTabSz="321395">
              <a:spcBef>
                <a:spcPts val="0"/>
              </a:spcBef>
              <a:buClrTx/>
              <a:buFontTx/>
              <a:defRPr b="0">
                <a:solidFill>
                  <a:srgbClr val="000000"/>
                </a:solidFill>
                <a:uFillTx/>
                <a:latin typeface="Helvetica"/>
                <a:ea typeface="Helvetica"/>
                <a:cs typeface="Helvetica"/>
                <a:sym typeface="Helvetica"/>
              </a:defRPr>
            </a:pPr>
            <a:endParaRPr sz="1266"/>
          </a:p>
        </p:txBody>
      </p:sp>
    </p:spTree>
    <p:extLst>
      <p:ext uri="{BB962C8B-B14F-4D97-AF65-F5344CB8AC3E}">
        <p14:creationId xmlns:p14="http://schemas.microsoft.com/office/powerpoint/2010/main" val="303476222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dirty="0"/>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atin typeface="Meiryo" panose="020B0604030504040204" pitchFamily="34" charset="-128"/>
                <a:ea typeface="Meiryo" panose="020B0604030504040204" pitchFamily="34" charset="-128"/>
              </a:defRPr>
            </a:lvl1pPr>
          </a:lstStyle>
          <a:p>
            <a:r>
              <a:rPr kumimoji="1" lang="ja-JP" altLang="en-US" dirty="0"/>
              <a:t>マスター タイトルの書式設定</a:t>
            </a:r>
          </a:p>
        </p:txBody>
      </p:sp>
    </p:spTree>
    <p:extLst>
      <p:ext uri="{BB962C8B-B14F-4D97-AF65-F5344CB8AC3E}">
        <p14:creationId xmlns:p14="http://schemas.microsoft.com/office/powerpoint/2010/main" val="29590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プレースホルダーまでドラッグするかアイコンをクリックして図を追加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230400" y="266400"/>
            <a:ext cx="8686800" cy="416221"/>
          </a:xfrm>
          <a:prstGeom prst="rect">
            <a:avLst/>
          </a:prstGeom>
        </p:spPr>
        <p:txBody>
          <a:bodyPr vert="horz" lIns="0" tIns="45720" rIns="0" bIns="45720" rtlCol="0" anchor="ctr">
            <a:no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pic>
        <p:nvPicPr>
          <p:cNvPr id="12" name="図 11"/>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974619" y="6708204"/>
            <a:ext cx="639634" cy="95299"/>
          </a:xfrm>
          <a:prstGeom prst="rect">
            <a:avLst/>
          </a:prstGeom>
        </p:spPr>
      </p:pic>
      <p:sp>
        <p:nvSpPr>
          <p:cNvPr id="16" name="正方形/長方形 15"/>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pic>
        <p:nvPicPr>
          <p:cNvPr id="14" name="図 13">
            <a:extLst>
              <a:ext uri="{FF2B5EF4-FFF2-40B4-BE49-F238E27FC236}">
                <a16:creationId xmlns:a16="http://schemas.microsoft.com/office/drawing/2014/main" id="{5F97BFA0-72D0-48CF-9A57-BFE7299468A6}"/>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8244736" y="6699653"/>
            <a:ext cx="739034" cy="126176"/>
          </a:xfrm>
          <a:prstGeom prst="rect">
            <a:avLst/>
          </a:prstGeom>
          <a:ln>
            <a:noFill/>
          </a:ln>
          <a:effectLst/>
        </p:spPr>
      </p:pic>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l" defTabSz="457200" rtl="0" eaLnBrk="1" latinLnBrk="0" hangingPunct="1">
        <a:spcBef>
          <a:spcPct val="0"/>
        </a:spcBef>
        <a:buNone/>
        <a:defRPr kumimoji="1" sz="2700" kern="1200">
          <a:solidFill>
            <a:srgbClr val="7F7F7F"/>
          </a:solidFill>
          <a:latin typeface="Meiryo" panose="020B0604030504040204" pitchFamily="34" charset="-128"/>
          <a:ea typeface="Meiryo" panose="020B0604030504040204" pitchFamily="34" charset="-128"/>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20.tiff"/><Relationship Id="rId13" Type="http://schemas.openxmlformats.org/officeDocument/2006/relationships/image" Target="../media/image25.tiff"/><Relationship Id="rId3" Type="http://schemas.openxmlformats.org/officeDocument/2006/relationships/image" Target="../media/image15.tiff"/><Relationship Id="rId7" Type="http://schemas.openxmlformats.org/officeDocument/2006/relationships/image" Target="../media/image19.tiff"/><Relationship Id="rId12" Type="http://schemas.openxmlformats.org/officeDocument/2006/relationships/image" Target="../media/image24.tiff"/><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8.tiff"/><Relationship Id="rId11" Type="http://schemas.openxmlformats.org/officeDocument/2006/relationships/image" Target="../media/image23.tiff"/><Relationship Id="rId5" Type="http://schemas.openxmlformats.org/officeDocument/2006/relationships/image" Target="../media/image17.tiff"/><Relationship Id="rId10" Type="http://schemas.openxmlformats.org/officeDocument/2006/relationships/image" Target="../media/image22.tiff"/><Relationship Id="rId4" Type="http://schemas.openxmlformats.org/officeDocument/2006/relationships/image" Target="../media/image16.tiff"/><Relationship Id="rId9" Type="http://schemas.openxmlformats.org/officeDocument/2006/relationships/image" Target="../media/image21.tiff"/></Relationships>
</file>

<file path=ppt/slides/_rels/slide12.xml.rels><?xml version="1.0" encoding="UTF-8" standalone="yes"?>
<Relationships xmlns="http://schemas.openxmlformats.org/package/2006/relationships"><Relationship Id="rId8" Type="http://schemas.openxmlformats.org/officeDocument/2006/relationships/image" Target="../media/image32.tiff"/><Relationship Id="rId13" Type="http://schemas.openxmlformats.org/officeDocument/2006/relationships/image" Target="../media/image37.tiff"/><Relationship Id="rId3" Type="http://schemas.openxmlformats.org/officeDocument/2006/relationships/image" Target="../media/image27.tiff"/><Relationship Id="rId7" Type="http://schemas.openxmlformats.org/officeDocument/2006/relationships/image" Target="../media/image31.tiff"/><Relationship Id="rId12" Type="http://schemas.openxmlformats.org/officeDocument/2006/relationships/image" Target="../media/image36.tiff"/><Relationship Id="rId2" Type="http://schemas.openxmlformats.org/officeDocument/2006/relationships/image" Target="../media/image26.tiff"/><Relationship Id="rId1" Type="http://schemas.openxmlformats.org/officeDocument/2006/relationships/slideLayout" Target="../slideLayouts/slideLayout6.xml"/><Relationship Id="rId6" Type="http://schemas.openxmlformats.org/officeDocument/2006/relationships/image" Target="../media/image30.tiff"/><Relationship Id="rId11" Type="http://schemas.openxmlformats.org/officeDocument/2006/relationships/image" Target="../media/image35.tiff"/><Relationship Id="rId5" Type="http://schemas.openxmlformats.org/officeDocument/2006/relationships/image" Target="../media/image29.tiff"/><Relationship Id="rId15" Type="http://schemas.openxmlformats.org/officeDocument/2006/relationships/image" Target="../media/image39.tiff"/><Relationship Id="rId10" Type="http://schemas.openxmlformats.org/officeDocument/2006/relationships/image" Target="../media/image34.png"/><Relationship Id="rId4" Type="http://schemas.openxmlformats.org/officeDocument/2006/relationships/image" Target="../media/image28.tiff"/><Relationship Id="rId9" Type="http://schemas.openxmlformats.org/officeDocument/2006/relationships/image" Target="../media/image33.tiff"/><Relationship Id="rId14" Type="http://schemas.openxmlformats.org/officeDocument/2006/relationships/image" Target="../media/image38.tiff"/></Relationships>
</file>

<file path=ppt/slides/_rels/slide13.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48.tiff"/><Relationship Id="rId13" Type="http://schemas.openxmlformats.org/officeDocument/2006/relationships/image" Target="../media/image53.tiff"/><Relationship Id="rId3" Type="http://schemas.openxmlformats.org/officeDocument/2006/relationships/image" Target="../media/image43.tiff"/><Relationship Id="rId7" Type="http://schemas.openxmlformats.org/officeDocument/2006/relationships/image" Target="../media/image47.tiff"/><Relationship Id="rId12" Type="http://schemas.openxmlformats.org/officeDocument/2006/relationships/image" Target="../media/image52.tiff"/><Relationship Id="rId2" Type="http://schemas.openxmlformats.org/officeDocument/2006/relationships/image" Target="../media/image42.tiff"/><Relationship Id="rId1" Type="http://schemas.openxmlformats.org/officeDocument/2006/relationships/slideLayout" Target="../slideLayouts/slideLayout6.xml"/><Relationship Id="rId6" Type="http://schemas.openxmlformats.org/officeDocument/2006/relationships/image" Target="../media/image46.tiff"/><Relationship Id="rId11" Type="http://schemas.openxmlformats.org/officeDocument/2006/relationships/image" Target="../media/image51.tiff"/><Relationship Id="rId5" Type="http://schemas.openxmlformats.org/officeDocument/2006/relationships/image" Target="../media/image45.tiff"/><Relationship Id="rId10" Type="http://schemas.openxmlformats.org/officeDocument/2006/relationships/image" Target="../media/image50.tiff"/><Relationship Id="rId4" Type="http://schemas.openxmlformats.org/officeDocument/2006/relationships/image" Target="../media/image44.tiff"/><Relationship Id="rId9" Type="http://schemas.openxmlformats.org/officeDocument/2006/relationships/image" Target="../media/image49.tiff"/></Relationships>
</file>

<file path=ppt/slides/_rels/slide18.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image" Target="../media/image54.tiff"/><Relationship Id="rId1" Type="http://schemas.openxmlformats.org/officeDocument/2006/relationships/slideLayout" Target="../slideLayouts/slideLayout6.xml"/><Relationship Id="rId6" Type="http://schemas.openxmlformats.org/officeDocument/2006/relationships/image" Target="../media/image58.tiff"/><Relationship Id="rId5" Type="http://schemas.openxmlformats.org/officeDocument/2006/relationships/image" Target="../media/image57.tiff"/><Relationship Id="rId4" Type="http://schemas.openxmlformats.org/officeDocument/2006/relationships/image" Target="../media/image56.tiff"/></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 Id="rId5" Type="http://schemas.openxmlformats.org/officeDocument/2006/relationships/image" Target="../media/image62.png"/><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1.tiff"/></Relationships>
</file>

<file path=ppt/slides/_rels/slide22.xml.rels><?xml version="1.0" encoding="UTF-8" standalone="yes"?>
<Relationships xmlns="http://schemas.openxmlformats.org/package/2006/relationships"><Relationship Id="rId8" Type="http://schemas.openxmlformats.org/officeDocument/2006/relationships/image" Target="../media/image16.tiff"/><Relationship Id="rId3" Type="http://schemas.openxmlformats.org/officeDocument/2006/relationships/image" Target="../media/image63.tiff"/><Relationship Id="rId7" Type="http://schemas.openxmlformats.org/officeDocument/2006/relationships/image" Target="../media/image67.tiff"/><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66.tiff"/><Relationship Id="rId5" Type="http://schemas.openxmlformats.org/officeDocument/2006/relationships/image" Target="../media/image65.tiff"/><Relationship Id="rId10" Type="http://schemas.openxmlformats.org/officeDocument/2006/relationships/image" Target="../media/image69.tiff"/><Relationship Id="rId4" Type="http://schemas.openxmlformats.org/officeDocument/2006/relationships/image" Target="../media/image64.tiff"/><Relationship Id="rId9" Type="http://schemas.openxmlformats.org/officeDocument/2006/relationships/image" Target="../media/image68.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71.tiff"/><Relationship Id="rId7" Type="http://schemas.openxmlformats.org/officeDocument/2006/relationships/image" Target="../media/image75.tiff"/><Relationship Id="rId2" Type="http://schemas.openxmlformats.org/officeDocument/2006/relationships/image" Target="../media/image70.tiff"/><Relationship Id="rId1" Type="http://schemas.openxmlformats.org/officeDocument/2006/relationships/slideLayout" Target="../slideLayouts/slideLayout6.xml"/><Relationship Id="rId6" Type="http://schemas.openxmlformats.org/officeDocument/2006/relationships/image" Target="../media/image74.tiff"/><Relationship Id="rId5" Type="http://schemas.openxmlformats.org/officeDocument/2006/relationships/image" Target="../media/image73.tiff"/><Relationship Id="rId4" Type="http://schemas.openxmlformats.org/officeDocument/2006/relationships/image" Target="../media/image72.tiff"/></Relationships>
</file>

<file path=ppt/slides/_rels/slide2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8.tiff"/><Relationship Id="rId7" Type="http://schemas.openxmlformats.org/officeDocument/2006/relationships/image" Target="../media/image80.png"/><Relationship Id="rId2" Type="http://schemas.openxmlformats.org/officeDocument/2006/relationships/image" Target="../media/image77.tiff"/><Relationship Id="rId1" Type="http://schemas.openxmlformats.org/officeDocument/2006/relationships/slideLayout" Target="../slideLayouts/slideLayout6.xml"/><Relationship Id="rId6" Type="http://schemas.openxmlformats.org/officeDocument/2006/relationships/hyperlink" Target="https://www.remix3d.com/details/G009SVN05JC5" TargetMode="External"/><Relationship Id="rId5" Type="http://schemas.microsoft.com/office/2017/06/relationships/model3d" Target="../media/model3d1.glb"/><Relationship Id="rId4" Type="http://schemas.openxmlformats.org/officeDocument/2006/relationships/image" Target="../media/image79.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81.tiff"/><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83.tiff"/><Relationship Id="rId4" Type="http://schemas.openxmlformats.org/officeDocument/2006/relationships/image" Target="../media/image82.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87.tiff"/><Relationship Id="rId2" Type="http://schemas.openxmlformats.org/officeDocument/2006/relationships/image" Target="../media/image86.tiff"/><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www.netcommerce.co.jp/" TargetMode="External"/><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D62D4458-93A2-FB47-B17B-1B5BE2EA4F4F}"/>
              </a:ext>
            </a:extLst>
          </p:cNvPr>
          <p:cNvSpPr/>
          <p:nvPr/>
        </p:nvSpPr>
        <p:spPr>
          <a:xfrm>
            <a:off x="0" y="0"/>
            <a:ext cx="9230497" cy="6956854"/>
          </a:xfrm>
          <a:prstGeom prst="rect">
            <a:avLst/>
          </a:prstGeom>
          <a:solidFill>
            <a:schemeClr val="accent5">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2800" dirty="0">
              <a:solidFill>
                <a:srgbClr val="FFFFFF"/>
              </a:solidFill>
              <a:latin typeface="Meiryo" panose="020B0604030504040204" pitchFamily="34" charset="-128"/>
              <a:ea typeface="Meiryo" panose="020B0604030504040204" pitchFamily="34" charset="-128"/>
              <a:cs typeface="Arial"/>
            </a:endParaRPr>
          </a:p>
        </p:txBody>
      </p:sp>
      <p:sp>
        <p:nvSpPr>
          <p:cNvPr id="2" name="タイトル 1"/>
          <p:cNvSpPr>
            <a:spLocks noGrp="1"/>
          </p:cNvSpPr>
          <p:nvPr>
            <p:ph type="ctrTitle"/>
          </p:nvPr>
        </p:nvSpPr>
        <p:spPr>
          <a:xfrm>
            <a:off x="357924" y="2402624"/>
            <a:ext cx="8142514" cy="2000419"/>
          </a:xfrm>
          <a:effectLst>
            <a:outerShdw blurRad="50800" dist="38100" dir="2700000" algn="tl" rotWithShape="0">
              <a:prstClr val="black">
                <a:alpha val="40000"/>
              </a:prstClr>
            </a:outerShdw>
          </a:effectLst>
        </p:spPr>
        <p:txBody>
          <a:bodyPr/>
          <a:lstStyle/>
          <a:p>
            <a:r>
              <a:rPr lang="ja-JP" altLang="en-US" b="1">
                <a:effectLst>
                  <a:outerShdw blurRad="50800" dist="38100" dir="2700000" algn="tl" rotWithShape="0">
                    <a:prstClr val="black">
                      <a:alpha val="40000"/>
                    </a:prstClr>
                  </a:outerShdw>
                </a:effectLst>
              </a:rPr>
              <a:t>本業を支援する</a:t>
            </a:r>
            <a:r>
              <a:rPr lang="en-US" altLang="ja-JP" b="1" dirty="0">
                <a:effectLst>
                  <a:outerShdw blurRad="50800" dist="38100" dir="2700000" algn="tl" rotWithShape="0">
                    <a:prstClr val="black">
                      <a:alpha val="40000"/>
                    </a:prstClr>
                  </a:outerShdw>
                </a:effectLst>
              </a:rPr>
              <a:t>IT </a:t>
            </a:r>
            <a:r>
              <a:rPr lang="ja-JP" altLang="en-US" sz="2400" b="1">
                <a:effectLst>
                  <a:outerShdw blurRad="50800" dist="38100" dir="2700000" algn="tl" rotWithShape="0">
                    <a:prstClr val="black">
                      <a:alpha val="40000"/>
                    </a:prstClr>
                  </a:outerShdw>
                </a:effectLst>
              </a:rPr>
              <a:t>から</a:t>
            </a:r>
            <a:br>
              <a:rPr lang="en-US" altLang="ja-JP" sz="2400" b="1" dirty="0">
                <a:effectLst>
                  <a:outerShdw blurRad="50800" dist="38100" dir="2700000" algn="tl" rotWithShape="0">
                    <a:prstClr val="black">
                      <a:alpha val="40000"/>
                    </a:prstClr>
                  </a:outerShdw>
                </a:effectLst>
              </a:rPr>
            </a:br>
            <a:r>
              <a:rPr lang="ja-JP" altLang="en-US" b="1">
                <a:effectLst>
                  <a:outerShdw blurRad="50800" dist="38100" dir="2700000" algn="tl" rotWithShape="0">
                    <a:prstClr val="black">
                      <a:alpha val="40000"/>
                    </a:prstClr>
                  </a:outerShdw>
                </a:effectLst>
              </a:rPr>
              <a:t>本業そのものを実現する</a:t>
            </a:r>
            <a:r>
              <a:rPr lang="en-US" altLang="ja-JP" b="1" dirty="0">
                <a:effectLst>
                  <a:outerShdw blurRad="50800" dist="38100" dir="2700000" algn="tl" rotWithShape="0">
                    <a:prstClr val="black">
                      <a:alpha val="40000"/>
                    </a:prstClr>
                  </a:outerShdw>
                </a:effectLst>
              </a:rPr>
              <a:t>IT </a:t>
            </a:r>
            <a:r>
              <a:rPr lang="ja-JP" altLang="en-US" sz="2400" b="1">
                <a:effectLst>
                  <a:outerShdw blurRad="50800" dist="38100" dir="2700000" algn="tl" rotWithShape="0">
                    <a:prstClr val="black">
                      <a:alpha val="40000"/>
                    </a:prstClr>
                  </a:outerShdw>
                </a:effectLst>
              </a:rPr>
              <a:t>への</a:t>
            </a:r>
            <a:r>
              <a:rPr lang="ja-JP" altLang="en-US" b="1">
                <a:effectLst>
                  <a:outerShdw blurRad="50800" dist="38100" dir="2700000" algn="tl" rotWithShape="0">
                    <a:prstClr val="black">
                      <a:alpha val="40000"/>
                    </a:prstClr>
                  </a:outerShdw>
                </a:effectLst>
              </a:rPr>
              <a:t>転換</a:t>
            </a:r>
            <a:br>
              <a:rPr lang="en-US" altLang="ja-JP" sz="1400" b="1" dirty="0">
                <a:effectLst>
                  <a:outerShdw blurRad="50800" dist="38100" dir="2700000" algn="tl" rotWithShape="0">
                    <a:prstClr val="black">
                      <a:alpha val="40000"/>
                    </a:prstClr>
                  </a:outerShdw>
                </a:effectLst>
              </a:rPr>
            </a:br>
            <a:br>
              <a:rPr lang="en-US" altLang="ja-JP" sz="1400" b="1" dirty="0">
                <a:effectLst>
                  <a:outerShdw blurRad="50800" dist="38100" dir="2700000" algn="tl" rotWithShape="0">
                    <a:prstClr val="black">
                      <a:alpha val="40000"/>
                    </a:prstClr>
                  </a:outerShdw>
                </a:effectLst>
              </a:rPr>
            </a:br>
            <a:r>
              <a:rPr lang="ja-JP" altLang="en-US" sz="2000" b="1">
                <a:effectLst>
                  <a:outerShdw blurRad="50800" dist="38100" dir="2700000" algn="tl" rotWithShape="0">
                    <a:prstClr val="black">
                      <a:alpha val="40000"/>
                    </a:prstClr>
                  </a:outerShdw>
                </a:effectLst>
              </a:rPr>
              <a:t>デジタル・トランスフォーメーション時代にどうやって生き残るか</a:t>
            </a:r>
            <a:endParaRPr kumimoji="1" lang="ja-JP" altLang="en-US" sz="2000" b="1" dirty="0">
              <a:effectLst>
                <a:outerShdw blurRad="50800" dist="38100" dir="2700000" algn="tl" rotWithShape="0">
                  <a:prstClr val="black">
                    <a:alpha val="40000"/>
                  </a:prstClr>
                </a:outerShdw>
              </a:effectLst>
              <a:cs typeface="Hiragino Kaku Gothic Std W8" charset="-128"/>
            </a:endParaRPr>
          </a:p>
        </p:txBody>
      </p:sp>
      <p:pic>
        <p:nvPicPr>
          <p:cNvPr id="14" name="図 13">
            <a:extLst>
              <a:ext uri="{FF2B5EF4-FFF2-40B4-BE49-F238E27FC236}">
                <a16:creationId xmlns:a16="http://schemas.microsoft.com/office/drawing/2014/main" id="{7E0B2B49-D37F-C243-9843-E8868477FDD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34629" y="6316602"/>
            <a:ext cx="2266295" cy="386928"/>
          </a:xfrm>
          <a:prstGeom prst="rect">
            <a:avLst/>
          </a:prstGeom>
          <a:ln>
            <a:noFill/>
          </a:ln>
          <a:effectLst>
            <a:outerShdw blurRad="50800" dist="38100" dir="2700000" algn="tl" rotWithShape="0">
              <a:prstClr val="black">
                <a:alpha val="40000"/>
              </a:prstClr>
            </a:outerShdw>
          </a:effectLst>
        </p:spPr>
      </p:pic>
      <p:sp>
        <p:nvSpPr>
          <p:cNvPr id="7" name="タイトル 1">
            <a:extLst>
              <a:ext uri="{FF2B5EF4-FFF2-40B4-BE49-F238E27FC236}">
                <a16:creationId xmlns:a16="http://schemas.microsoft.com/office/drawing/2014/main" id="{41427D91-9E93-B741-BF00-CB5E40E2C65D}"/>
              </a:ext>
            </a:extLst>
          </p:cNvPr>
          <p:cNvSpPr txBox="1">
            <a:spLocks/>
          </p:cNvSpPr>
          <p:nvPr/>
        </p:nvSpPr>
        <p:spPr>
          <a:xfrm>
            <a:off x="3368359" y="5133903"/>
            <a:ext cx="5132079" cy="451839"/>
          </a:xfrm>
          <a:prstGeom prst="rect">
            <a:avLst/>
          </a:prstGeom>
          <a:effectLst>
            <a:outerShdw blurRad="50800" dist="38100" dir="2700000" algn="tl" rotWithShape="0">
              <a:prstClr val="black">
                <a:alpha val="40000"/>
              </a:prstClr>
            </a:outerShdw>
          </a:effectLst>
        </p:spPr>
        <p:txBody>
          <a:bodyPr vert="horz" lIns="0" tIns="45720" rIns="0" bIns="45720" rtlCol="0" anchor="ctr">
            <a:noAutofit/>
          </a:bodyPr>
          <a:lstStyle>
            <a:lvl1pPr algn="r" defTabSz="457200" rtl="0" eaLnBrk="1" latinLnBrk="0" hangingPunct="1">
              <a:spcBef>
                <a:spcPct val="0"/>
              </a:spcBef>
              <a:buNone/>
              <a:defRPr kumimoji="1" sz="3600" kern="1200">
                <a:solidFill>
                  <a:schemeClr val="bg1"/>
                </a:solidFill>
                <a:latin typeface="Meiryo" panose="020B0604030504040204" pitchFamily="34" charset="-128"/>
                <a:ea typeface="Meiryo" panose="020B0604030504040204" pitchFamily="34" charset="-128"/>
                <a:cs typeface="+mj-cs"/>
              </a:defRPr>
            </a:lvl1pPr>
          </a:lstStyle>
          <a:p>
            <a:r>
              <a:rPr lang="en-US" altLang="ja-JP" sz="2800" dirty="0">
                <a:effectLst>
                  <a:outerShdw blurRad="50800" dist="38100" dir="2700000" algn="tl" rotWithShape="0">
                    <a:prstClr val="black">
                      <a:alpha val="40000"/>
                    </a:prstClr>
                  </a:outerShdw>
                </a:effectLst>
                <a:cs typeface="Hiragino Kaku Gothic Std W8" charset="-128"/>
              </a:rPr>
              <a:t>2019</a:t>
            </a:r>
            <a:r>
              <a:rPr lang="ja-JP" altLang="en-US" sz="2800">
                <a:effectLst>
                  <a:outerShdw blurRad="50800" dist="38100" dir="2700000" algn="tl" rotWithShape="0">
                    <a:prstClr val="black">
                      <a:alpha val="40000"/>
                    </a:prstClr>
                  </a:outerShdw>
                </a:effectLst>
                <a:cs typeface="Hiragino Kaku Gothic Std W8" charset="-128"/>
              </a:rPr>
              <a:t>年</a:t>
            </a:r>
            <a:r>
              <a:rPr lang="en-US" altLang="ja-JP" sz="2800" dirty="0">
                <a:effectLst>
                  <a:outerShdw blurRad="50800" dist="38100" dir="2700000" algn="tl" rotWithShape="0">
                    <a:prstClr val="black">
                      <a:alpha val="40000"/>
                    </a:prstClr>
                  </a:outerShdw>
                </a:effectLst>
                <a:cs typeface="Hiragino Kaku Gothic Std W8" charset="-128"/>
              </a:rPr>
              <a:t>3</a:t>
            </a:r>
            <a:r>
              <a:rPr lang="ja-JP" altLang="en-US" sz="2800">
                <a:effectLst>
                  <a:outerShdw blurRad="50800" dist="38100" dir="2700000" algn="tl" rotWithShape="0">
                    <a:prstClr val="black">
                      <a:alpha val="40000"/>
                    </a:prstClr>
                  </a:outerShdw>
                </a:effectLst>
                <a:cs typeface="Hiragino Kaku Gothic Std W8" charset="-128"/>
              </a:rPr>
              <a:t>月</a:t>
            </a:r>
            <a:r>
              <a:rPr lang="en-US" altLang="ja-JP" sz="2800" dirty="0">
                <a:effectLst>
                  <a:outerShdw blurRad="50800" dist="38100" dir="2700000" algn="tl" rotWithShape="0">
                    <a:prstClr val="black">
                      <a:alpha val="40000"/>
                    </a:prstClr>
                  </a:outerShdw>
                </a:effectLst>
                <a:cs typeface="Hiragino Kaku Gothic Std W8" charset="-128"/>
              </a:rPr>
              <a:t>1</a:t>
            </a:r>
            <a:r>
              <a:rPr lang="ja-JP" altLang="en-US" sz="2800">
                <a:effectLst>
                  <a:outerShdw blurRad="50800" dist="38100" dir="2700000" algn="tl" rotWithShape="0">
                    <a:prstClr val="black">
                      <a:alpha val="40000"/>
                    </a:prstClr>
                  </a:outerShdw>
                </a:effectLst>
                <a:cs typeface="Hiragino Kaku Gothic Std W8" charset="-128"/>
              </a:rPr>
              <a:t>日</a:t>
            </a:r>
            <a:endParaRPr lang="ja-JP" altLang="en-US" sz="2800" dirty="0">
              <a:effectLst>
                <a:outerShdw blurRad="50800" dist="38100" dir="2700000" algn="tl" rotWithShape="0">
                  <a:prstClr val="black">
                    <a:alpha val="40000"/>
                  </a:prstClr>
                </a:outerShdw>
              </a:effectLst>
              <a:cs typeface="Hiragino Kaku Gothic Std W8" charset="-128"/>
            </a:endParaRPr>
          </a:p>
        </p:txBody>
      </p:sp>
      <p:pic>
        <p:nvPicPr>
          <p:cNvPr id="3" name="図 2">
            <a:extLst>
              <a:ext uri="{FF2B5EF4-FFF2-40B4-BE49-F238E27FC236}">
                <a16:creationId xmlns:a16="http://schemas.microsoft.com/office/drawing/2014/main" id="{93394A4C-4FBD-E742-B85A-8383FB8EA427}"/>
              </a:ext>
            </a:extLst>
          </p:cNvPr>
          <p:cNvPicPr>
            <a:picLocks noChangeAspect="1"/>
          </p:cNvPicPr>
          <p:nvPr/>
        </p:nvPicPr>
        <p:blipFill>
          <a:blip r:embed="rId3"/>
          <a:stretch>
            <a:fillRect/>
          </a:stretch>
        </p:blipFill>
        <p:spPr>
          <a:xfrm>
            <a:off x="357924" y="396805"/>
            <a:ext cx="2705100" cy="762000"/>
          </a:xfrm>
          <a:prstGeom prst="rect">
            <a:avLst/>
          </a:prstGeom>
        </p:spPr>
      </p:pic>
    </p:spTree>
    <p:extLst>
      <p:ext uri="{BB962C8B-B14F-4D97-AF65-F5344CB8AC3E}">
        <p14:creationId xmlns:p14="http://schemas.microsoft.com/office/powerpoint/2010/main" val="6660813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31AC4D-3ED4-5748-BEAB-C4E0B172E3BD}"/>
              </a:ext>
            </a:extLst>
          </p:cNvPr>
          <p:cNvSpPr>
            <a:spLocks noGrp="1"/>
          </p:cNvSpPr>
          <p:nvPr>
            <p:ph type="title"/>
          </p:nvPr>
        </p:nvSpPr>
        <p:spPr/>
        <p:txBody>
          <a:bodyPr/>
          <a:lstStyle/>
          <a:p>
            <a:r>
              <a:rPr kumimoji="1" lang="ja-JP" altLang="en-US"/>
              <a:t>デジタルとフィジカル（２）</a:t>
            </a:r>
          </a:p>
        </p:txBody>
      </p:sp>
      <p:sp>
        <p:nvSpPr>
          <p:cNvPr id="4" name="正方形/長方形 3">
            <a:extLst>
              <a:ext uri="{FF2B5EF4-FFF2-40B4-BE49-F238E27FC236}">
                <a16:creationId xmlns:a16="http://schemas.microsoft.com/office/drawing/2014/main" id="{7B9F77EE-E5EA-CD45-B3F8-55CD31D4B07B}"/>
              </a:ext>
            </a:extLst>
          </p:cNvPr>
          <p:cNvSpPr/>
          <p:nvPr/>
        </p:nvSpPr>
        <p:spPr>
          <a:xfrm>
            <a:off x="528553" y="2830533"/>
            <a:ext cx="1828139" cy="151671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AFEAEBC1-3518-BA48-B458-8C397DF2AB51}"/>
              </a:ext>
            </a:extLst>
          </p:cNvPr>
          <p:cNvSpPr/>
          <p:nvPr/>
        </p:nvSpPr>
        <p:spPr>
          <a:xfrm>
            <a:off x="3324366" y="2830532"/>
            <a:ext cx="1828139" cy="151671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テキスト ボックス 17">
            <a:extLst>
              <a:ext uri="{FF2B5EF4-FFF2-40B4-BE49-F238E27FC236}">
                <a16:creationId xmlns:a16="http://schemas.microsoft.com/office/drawing/2014/main" id="{CA20F243-F97E-204C-B37F-2CBA9944CD63}"/>
              </a:ext>
            </a:extLst>
          </p:cNvPr>
          <p:cNvSpPr txBox="1"/>
          <p:nvPr/>
        </p:nvSpPr>
        <p:spPr>
          <a:xfrm>
            <a:off x="709087" y="3196983"/>
            <a:ext cx="1467068" cy="769441"/>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フィジカル</a:t>
            </a:r>
            <a:endParaRPr kumimoji="1" lang="en-US" altLang="ja-JP" sz="2000" b="1" dirty="0">
              <a:solidFill>
                <a:schemeClr val="bg1"/>
              </a:solidFill>
              <a:latin typeface="Meiryo" panose="020B0604030504040204" pitchFamily="34" charset="-128"/>
              <a:ea typeface="Meiryo" panose="020B0604030504040204" pitchFamily="34" charset="-128"/>
            </a:endParaRPr>
          </a:p>
          <a:p>
            <a:pPr algn="ctr"/>
            <a:r>
              <a:rPr lang="en-US" altLang="ja-JP" sz="2400" dirty="0">
                <a:solidFill>
                  <a:schemeClr val="bg1"/>
                </a:solidFill>
                <a:latin typeface="Meiryo" panose="020B0604030504040204" pitchFamily="34" charset="-128"/>
                <a:ea typeface="Meiryo" panose="020B0604030504040204" pitchFamily="34" charset="-128"/>
              </a:rPr>
              <a:t>Physical</a:t>
            </a:r>
            <a:endParaRPr kumimoji="1" lang="ja-JP" altLang="en-US" sz="2400">
              <a:solidFill>
                <a:schemeClr val="bg1"/>
              </a:solidFill>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EF7E9DF6-0B75-A544-B143-B22ECE9384F4}"/>
              </a:ext>
            </a:extLst>
          </p:cNvPr>
          <p:cNvSpPr txBox="1"/>
          <p:nvPr/>
        </p:nvSpPr>
        <p:spPr>
          <a:xfrm>
            <a:off x="3633142" y="3196983"/>
            <a:ext cx="1210588" cy="769441"/>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デジタル</a:t>
            </a:r>
            <a:endParaRPr kumimoji="1" lang="en-US" altLang="ja-JP" sz="2000" b="1" dirty="0">
              <a:solidFill>
                <a:schemeClr val="bg1"/>
              </a:solidFill>
              <a:latin typeface="Meiryo" panose="020B0604030504040204" pitchFamily="34" charset="-128"/>
              <a:ea typeface="Meiryo" panose="020B0604030504040204" pitchFamily="34" charset="-128"/>
            </a:endParaRPr>
          </a:p>
          <a:p>
            <a:pPr algn="ctr"/>
            <a:r>
              <a:rPr lang="en-US" altLang="ja-JP" sz="2400" dirty="0">
                <a:solidFill>
                  <a:schemeClr val="bg1"/>
                </a:solidFill>
                <a:latin typeface="Meiryo" panose="020B0604030504040204" pitchFamily="34" charset="-128"/>
                <a:ea typeface="Meiryo" panose="020B0604030504040204" pitchFamily="34" charset="-128"/>
              </a:rPr>
              <a:t>Digital</a:t>
            </a:r>
            <a:endParaRPr kumimoji="1" lang="ja-JP" altLang="en-US" sz="2400">
              <a:solidFill>
                <a:schemeClr val="bg1"/>
              </a:solidFill>
              <a:latin typeface="Meiryo" panose="020B0604030504040204" pitchFamily="34" charset="-128"/>
              <a:ea typeface="Meiryo" panose="020B0604030504040204" pitchFamily="34" charset="-128"/>
            </a:endParaRPr>
          </a:p>
        </p:txBody>
      </p:sp>
      <p:sp>
        <p:nvSpPr>
          <p:cNvPr id="20" name="正方形/長方形 19">
            <a:extLst>
              <a:ext uri="{FF2B5EF4-FFF2-40B4-BE49-F238E27FC236}">
                <a16:creationId xmlns:a16="http://schemas.microsoft.com/office/drawing/2014/main" id="{25EC6C2C-6DE3-BF4F-A8FB-CA521F15BCF2}"/>
              </a:ext>
            </a:extLst>
          </p:cNvPr>
          <p:cNvSpPr/>
          <p:nvPr/>
        </p:nvSpPr>
        <p:spPr>
          <a:xfrm>
            <a:off x="6120180" y="1611265"/>
            <a:ext cx="2442029" cy="126789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panose="020B0604030504040204" pitchFamily="34" charset="-128"/>
                <a:ea typeface="Meiryo" panose="020B0604030504040204" pitchFamily="34" charset="-128"/>
                <a:cs typeface="ＭＳ Ｐゴシック"/>
              </a:rPr>
              <a:t>賢くなる</a:t>
            </a:r>
            <a:endParaRPr kumimoji="1" lang="en-US" altLang="ja-JP" sz="24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en-US" altLang="ja-JP" sz="2400" dirty="0">
                <a:solidFill>
                  <a:srgbClr val="FFFFFF"/>
                </a:solidFill>
                <a:latin typeface="Meiryo" panose="020B0604030504040204" pitchFamily="34" charset="-128"/>
                <a:ea typeface="Meiryo" panose="020B0604030504040204" pitchFamily="34" charset="-128"/>
                <a:cs typeface="ＭＳ Ｐゴシック"/>
              </a:rPr>
              <a:t>Intelligent</a:t>
            </a:r>
            <a:endParaRPr kumimoji="1" lang="ja-JP" altLang="en-US" sz="2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1" name="正方形/長方形 20">
            <a:extLst>
              <a:ext uri="{FF2B5EF4-FFF2-40B4-BE49-F238E27FC236}">
                <a16:creationId xmlns:a16="http://schemas.microsoft.com/office/drawing/2014/main" id="{FC14B200-487D-DE4C-ADDB-5557097B4D82}"/>
              </a:ext>
            </a:extLst>
          </p:cNvPr>
          <p:cNvSpPr/>
          <p:nvPr/>
        </p:nvSpPr>
        <p:spPr>
          <a:xfrm>
            <a:off x="6120179" y="2954948"/>
            <a:ext cx="2442029" cy="126789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panose="020B0604030504040204" pitchFamily="34" charset="-128"/>
                <a:ea typeface="Meiryo" panose="020B0604030504040204" pitchFamily="34" charset="-128"/>
                <a:cs typeface="ＭＳ Ｐゴシック"/>
              </a:rPr>
              <a:t>つながる</a:t>
            </a:r>
            <a:endParaRPr kumimoji="1" lang="en-US" altLang="ja-JP" sz="24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en-US" altLang="ja-JP" sz="2400" dirty="0">
                <a:solidFill>
                  <a:srgbClr val="FFFFFF"/>
                </a:solidFill>
                <a:latin typeface="Meiryo" panose="020B0604030504040204" pitchFamily="34" charset="-128"/>
                <a:ea typeface="Meiryo" panose="020B0604030504040204" pitchFamily="34" charset="-128"/>
                <a:cs typeface="ＭＳ Ｐゴシック"/>
              </a:rPr>
              <a:t>Connected</a:t>
            </a:r>
            <a:endParaRPr kumimoji="1" lang="ja-JP" altLang="en-US" sz="2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2" name="正方形/長方形 21">
            <a:extLst>
              <a:ext uri="{FF2B5EF4-FFF2-40B4-BE49-F238E27FC236}">
                <a16:creationId xmlns:a16="http://schemas.microsoft.com/office/drawing/2014/main" id="{69163D8D-94D5-3242-8204-95C49D7CFD65}"/>
              </a:ext>
            </a:extLst>
          </p:cNvPr>
          <p:cNvSpPr/>
          <p:nvPr/>
        </p:nvSpPr>
        <p:spPr>
          <a:xfrm>
            <a:off x="6120179" y="4318421"/>
            <a:ext cx="2442029" cy="126789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panose="020B0604030504040204" pitchFamily="34" charset="-128"/>
                <a:ea typeface="Meiryo" panose="020B0604030504040204" pitchFamily="34" charset="-128"/>
                <a:cs typeface="ＭＳ Ｐゴシック"/>
              </a:rPr>
              <a:t>変化し続ける</a:t>
            </a:r>
            <a:endParaRPr kumimoji="1" lang="en-US" altLang="ja-JP" sz="24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en-US" altLang="ja-JP" sz="2400" dirty="0">
                <a:solidFill>
                  <a:srgbClr val="FFFFFF"/>
                </a:solidFill>
                <a:latin typeface="Meiryo" panose="020B0604030504040204" pitchFamily="34" charset="-128"/>
                <a:ea typeface="Meiryo" panose="020B0604030504040204" pitchFamily="34" charset="-128"/>
                <a:cs typeface="ＭＳ Ｐゴシック"/>
              </a:rPr>
              <a:t>Dynamic</a:t>
            </a:r>
            <a:endParaRPr kumimoji="1" lang="ja-JP" altLang="en-US" sz="24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30" name="直線矢印コネクタ 29">
            <a:extLst>
              <a:ext uri="{FF2B5EF4-FFF2-40B4-BE49-F238E27FC236}">
                <a16:creationId xmlns:a16="http://schemas.microsoft.com/office/drawing/2014/main" id="{C9D323A8-F2F3-FD43-A2B9-6EE4DC31C57D}"/>
              </a:ext>
            </a:extLst>
          </p:cNvPr>
          <p:cNvCxnSpPr>
            <a:cxnSpLocks/>
            <a:stCxn id="5" idx="3"/>
            <a:endCxn id="20" idx="1"/>
          </p:cNvCxnSpPr>
          <p:nvPr/>
        </p:nvCxnSpPr>
        <p:spPr>
          <a:xfrm flipV="1">
            <a:off x="5152505" y="2245212"/>
            <a:ext cx="967675" cy="1343680"/>
          </a:xfrm>
          <a:prstGeom prst="straightConnector1">
            <a:avLst/>
          </a:prstGeom>
          <a:ln w="28575">
            <a:solidFill>
              <a:srgbClr val="0070C0"/>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1" name="直線矢印コネクタ 40">
            <a:extLst>
              <a:ext uri="{FF2B5EF4-FFF2-40B4-BE49-F238E27FC236}">
                <a16:creationId xmlns:a16="http://schemas.microsoft.com/office/drawing/2014/main" id="{2967CA8F-AE3E-CD40-9B06-F417D3A88A0A}"/>
              </a:ext>
            </a:extLst>
          </p:cNvPr>
          <p:cNvCxnSpPr>
            <a:cxnSpLocks/>
            <a:stCxn id="5" idx="3"/>
            <a:endCxn id="21" idx="1"/>
          </p:cNvCxnSpPr>
          <p:nvPr/>
        </p:nvCxnSpPr>
        <p:spPr>
          <a:xfrm>
            <a:off x="5152505" y="3588892"/>
            <a:ext cx="967674" cy="3"/>
          </a:xfrm>
          <a:prstGeom prst="straightConnector1">
            <a:avLst/>
          </a:prstGeom>
          <a:ln w="28575">
            <a:solidFill>
              <a:srgbClr val="0070C0"/>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4" name="直線矢印コネクタ 43">
            <a:extLst>
              <a:ext uri="{FF2B5EF4-FFF2-40B4-BE49-F238E27FC236}">
                <a16:creationId xmlns:a16="http://schemas.microsoft.com/office/drawing/2014/main" id="{913BA8C3-29DB-8445-8803-34A14AD3BABC}"/>
              </a:ext>
            </a:extLst>
          </p:cNvPr>
          <p:cNvCxnSpPr>
            <a:cxnSpLocks/>
            <a:stCxn id="5" idx="3"/>
            <a:endCxn id="22" idx="1"/>
          </p:cNvCxnSpPr>
          <p:nvPr/>
        </p:nvCxnSpPr>
        <p:spPr>
          <a:xfrm>
            <a:off x="5152505" y="3588892"/>
            <a:ext cx="967674" cy="1363476"/>
          </a:xfrm>
          <a:prstGeom prst="straightConnector1">
            <a:avLst/>
          </a:prstGeom>
          <a:ln w="28575">
            <a:solidFill>
              <a:srgbClr val="0070C0"/>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50" name="下カーブ矢印 49">
            <a:extLst>
              <a:ext uri="{FF2B5EF4-FFF2-40B4-BE49-F238E27FC236}">
                <a16:creationId xmlns:a16="http://schemas.microsoft.com/office/drawing/2014/main" id="{75437120-990A-6B48-BEFD-47576C1546F6}"/>
              </a:ext>
            </a:extLst>
          </p:cNvPr>
          <p:cNvSpPr/>
          <p:nvPr/>
        </p:nvSpPr>
        <p:spPr>
          <a:xfrm rot="10800000">
            <a:off x="2092802" y="3648716"/>
            <a:ext cx="1414486" cy="644653"/>
          </a:xfrm>
          <a:prstGeom prst="curvedDownArrow">
            <a:avLst>
              <a:gd name="adj1" fmla="val 52167"/>
              <a:gd name="adj2" fmla="val 94510"/>
              <a:gd name="adj3" fmla="val 25000"/>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下カーブ矢印 50">
            <a:extLst>
              <a:ext uri="{FF2B5EF4-FFF2-40B4-BE49-F238E27FC236}">
                <a16:creationId xmlns:a16="http://schemas.microsoft.com/office/drawing/2014/main" id="{E1DB59C1-6EC4-344C-AF22-0853A3796330}"/>
              </a:ext>
            </a:extLst>
          </p:cNvPr>
          <p:cNvSpPr/>
          <p:nvPr/>
        </p:nvSpPr>
        <p:spPr>
          <a:xfrm>
            <a:off x="2217369" y="2955133"/>
            <a:ext cx="1414486" cy="655777"/>
          </a:xfrm>
          <a:prstGeom prst="curvedDownArrow">
            <a:avLst>
              <a:gd name="adj1" fmla="val 52167"/>
              <a:gd name="adj2" fmla="val 94510"/>
              <a:gd name="adj3" fmla="val 25000"/>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テキスト ボックス 62">
            <a:extLst>
              <a:ext uri="{FF2B5EF4-FFF2-40B4-BE49-F238E27FC236}">
                <a16:creationId xmlns:a16="http://schemas.microsoft.com/office/drawing/2014/main" id="{41876CA3-828C-6D48-8C67-06D2CC719156}"/>
              </a:ext>
            </a:extLst>
          </p:cNvPr>
          <p:cNvSpPr txBox="1"/>
          <p:nvPr/>
        </p:nvSpPr>
        <p:spPr>
          <a:xfrm>
            <a:off x="2541638" y="3444882"/>
            <a:ext cx="643767" cy="400110"/>
          </a:xfrm>
          <a:prstGeom prst="rect">
            <a:avLst/>
          </a:prstGeom>
          <a:noFill/>
        </p:spPr>
        <p:txBody>
          <a:bodyPr wrap="none" rtlCol="0">
            <a:spAutoFit/>
          </a:bodyPr>
          <a:lstStyle/>
          <a:p>
            <a:pPr algn="ctr"/>
            <a:r>
              <a:rPr kumimoji="1" lang="en-US" altLang="ja-JP" sz="2000" b="1" dirty="0">
                <a:solidFill>
                  <a:schemeClr val="accent6">
                    <a:lumMod val="75000"/>
                  </a:schemeClr>
                </a:solidFill>
                <a:latin typeface="Meiryo" panose="020B0604030504040204" pitchFamily="34" charset="-128"/>
                <a:ea typeface="Meiryo" panose="020B0604030504040204" pitchFamily="34" charset="-128"/>
              </a:rPr>
              <a:t>IoT</a:t>
            </a:r>
            <a:endParaRPr kumimoji="1" lang="ja-JP" altLang="en-US" sz="2000" b="1">
              <a:solidFill>
                <a:schemeClr val="accent6">
                  <a:lumMod val="7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7948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left)">
                                      <p:cBhvr>
                                        <p:cTn id="13" dur="500"/>
                                        <p:tgtEl>
                                          <p:spTgt spid="22"/>
                                        </p:tgtEl>
                                      </p:cBhvr>
                                    </p:animEffect>
                                  </p:childTnLst>
                                </p:cTn>
                              </p:par>
                              <p:par>
                                <p:cTn id="14" presetID="22" presetClass="entr" presetSubtype="8"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left)">
                                      <p:cBhvr>
                                        <p:cTn id="16" dur="500"/>
                                        <p:tgtEl>
                                          <p:spTgt spid="30"/>
                                        </p:tgtEl>
                                      </p:cBhvr>
                                    </p:animEffect>
                                  </p:childTnLst>
                                </p:cTn>
                              </p:par>
                              <p:par>
                                <p:cTn id="17" presetID="22" presetClass="entr" presetSubtype="8"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wipe(left)">
                                      <p:cBhvr>
                                        <p:cTn id="19" dur="500"/>
                                        <p:tgtEl>
                                          <p:spTgt spid="41"/>
                                        </p:tgtEl>
                                      </p:cBhvr>
                                    </p:animEffect>
                                  </p:childTnLst>
                                </p:cTn>
                              </p:par>
                              <p:par>
                                <p:cTn id="20" presetID="22" presetClass="entr" presetSubtype="8" fill="hold"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wipe(left)">
                                      <p:cBhvr>
                                        <p:cTn id="2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a:extLst>
              <a:ext uri="{FF2B5EF4-FFF2-40B4-BE49-F238E27FC236}">
                <a16:creationId xmlns:a16="http://schemas.microsoft.com/office/drawing/2014/main" id="{46D50953-2DF3-3949-8390-9B9AE14BBD8A}"/>
              </a:ext>
            </a:extLst>
          </p:cNvPr>
          <p:cNvSpPr/>
          <p:nvPr/>
        </p:nvSpPr>
        <p:spPr>
          <a:xfrm>
            <a:off x="2983713" y="2204864"/>
            <a:ext cx="5673270" cy="426240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bg1"/>
              </a:solidFill>
              <a:latin typeface="Meiryo" panose="020B0604030504040204" pitchFamily="34" charset="-128"/>
              <a:ea typeface="Meiryo" panose="020B0604030504040204" pitchFamily="34" charset="-128"/>
              <a:cs typeface="Meiryo" charset="-128"/>
            </a:endParaRPr>
          </a:p>
        </p:txBody>
      </p:sp>
      <p:sp>
        <p:nvSpPr>
          <p:cNvPr id="2" name="タイトル 1"/>
          <p:cNvSpPr>
            <a:spLocks noGrp="1"/>
          </p:cNvSpPr>
          <p:nvPr>
            <p:ph type="title"/>
          </p:nvPr>
        </p:nvSpPr>
        <p:spPr>
          <a:xfrm>
            <a:off x="230400" y="266400"/>
            <a:ext cx="8686800" cy="416221"/>
          </a:xfrm>
        </p:spPr>
        <p:txBody>
          <a:bodyPr lIns="0" rIns="0">
            <a:noAutofit/>
          </a:bodyPr>
          <a:lstStyle/>
          <a:p>
            <a:r>
              <a:rPr lang="ja-JP" altLang="en-US" sz="2700" dirty="0"/>
              <a:t>デジタル・</a:t>
            </a:r>
            <a:r>
              <a:rPr lang="ja-JP" altLang="en-US" sz="2700"/>
              <a:t>トランスフォーメーションの</a:t>
            </a:r>
            <a:r>
              <a:rPr lang="en-US" altLang="ja-JP" sz="2700" dirty="0"/>
              <a:t>3</a:t>
            </a:r>
            <a:r>
              <a:rPr lang="ja-JP" altLang="en-US" sz="2700"/>
              <a:t>つのフェーズ</a:t>
            </a:r>
            <a:endParaRPr kumimoji="1" lang="ja-JP" altLang="en-US" sz="2700" dirty="0"/>
          </a:p>
        </p:txBody>
      </p:sp>
      <p:sp>
        <p:nvSpPr>
          <p:cNvPr id="4" name="正方形/長方形 3"/>
          <p:cNvSpPr/>
          <p:nvPr/>
        </p:nvSpPr>
        <p:spPr>
          <a:xfrm>
            <a:off x="4039262" y="2313301"/>
            <a:ext cx="4528476" cy="134168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bg1"/>
              </a:solidFill>
              <a:latin typeface="Meiryo" panose="020B0604030504040204" pitchFamily="34" charset="-128"/>
              <a:ea typeface="Meiryo" panose="020B0604030504040204" pitchFamily="34" charset="-128"/>
              <a:cs typeface="Meiryo" charset="-128"/>
            </a:endParaRPr>
          </a:p>
        </p:txBody>
      </p:sp>
      <p:sp>
        <p:nvSpPr>
          <p:cNvPr id="5" name="正方形/長方形 4"/>
          <p:cNvSpPr/>
          <p:nvPr/>
        </p:nvSpPr>
        <p:spPr>
          <a:xfrm>
            <a:off x="4039262" y="3678471"/>
            <a:ext cx="4528476" cy="134168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sz="1400" b="1" dirty="0">
              <a:solidFill>
                <a:schemeClr val="bg1"/>
              </a:solidFill>
              <a:latin typeface="Meiryo" panose="020B0604030504040204" pitchFamily="34" charset="-128"/>
              <a:ea typeface="Meiryo" panose="020B0604030504040204" pitchFamily="34" charset="-128"/>
              <a:cs typeface="Meiryo" charset="-128"/>
            </a:endParaRPr>
          </a:p>
          <a:p>
            <a:pPr algn="ctr"/>
            <a:endParaRPr kumimoji="1" lang="en-US" altLang="ja-JP" dirty="0">
              <a:solidFill>
                <a:schemeClr val="bg1"/>
              </a:solidFill>
              <a:latin typeface="Meiryo" panose="020B0604030504040204" pitchFamily="34" charset="-128"/>
              <a:ea typeface="Meiryo" panose="020B0604030504040204" pitchFamily="34" charset="-128"/>
              <a:cs typeface="Meiryo" charset="-128"/>
            </a:endParaRPr>
          </a:p>
          <a:p>
            <a:pPr algn="ctr"/>
            <a:endParaRPr lang="en-US" altLang="ja-JP" dirty="0">
              <a:solidFill>
                <a:schemeClr val="bg1"/>
              </a:solidFill>
              <a:latin typeface="Meiryo" panose="020B0604030504040204" pitchFamily="34" charset="-128"/>
              <a:ea typeface="Meiryo" panose="020B0604030504040204" pitchFamily="34" charset="-128"/>
              <a:cs typeface="Meiryo" charset="-128"/>
            </a:endParaRPr>
          </a:p>
          <a:p>
            <a:pPr algn="ctr"/>
            <a:endParaRPr kumimoji="1" lang="ja-JP" altLang="en-US" dirty="0">
              <a:solidFill>
                <a:schemeClr val="bg1"/>
              </a:solidFill>
              <a:latin typeface="Meiryo" panose="020B0604030504040204" pitchFamily="34" charset="-128"/>
              <a:ea typeface="Meiryo" panose="020B0604030504040204" pitchFamily="34" charset="-128"/>
              <a:cs typeface="Meiryo" charset="-128"/>
            </a:endParaRPr>
          </a:p>
        </p:txBody>
      </p:sp>
      <p:sp>
        <p:nvSpPr>
          <p:cNvPr id="6" name="正方形/長方形 5"/>
          <p:cNvSpPr/>
          <p:nvPr/>
        </p:nvSpPr>
        <p:spPr>
          <a:xfrm>
            <a:off x="4039262" y="5041862"/>
            <a:ext cx="4528476" cy="133488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sz="1400" dirty="0">
              <a:solidFill>
                <a:schemeClr val="bg1"/>
              </a:solidFill>
              <a:latin typeface="Meiryo" panose="020B0604030504040204" pitchFamily="34" charset="-128"/>
              <a:ea typeface="Meiryo" panose="020B0604030504040204" pitchFamily="34" charset="-128"/>
            </a:endParaRPr>
          </a:p>
          <a:p>
            <a:pPr algn="ctr"/>
            <a:endParaRPr lang="en-US" altLang="ja-JP" sz="1400" dirty="0">
              <a:solidFill>
                <a:schemeClr val="bg1"/>
              </a:solidFill>
              <a:latin typeface="Meiryo" panose="020B0604030504040204" pitchFamily="34" charset="-128"/>
              <a:ea typeface="Meiryo" panose="020B0604030504040204" pitchFamily="34" charset="-128"/>
            </a:endParaRPr>
          </a:p>
          <a:p>
            <a:pPr algn="ctr"/>
            <a:endParaRPr kumimoji="1" lang="en-US" altLang="ja-JP" dirty="0">
              <a:solidFill>
                <a:schemeClr val="bg1"/>
              </a:solidFill>
              <a:latin typeface="Meiryo" panose="020B0604030504040204" pitchFamily="34" charset="-128"/>
              <a:ea typeface="Meiryo" panose="020B0604030504040204" pitchFamily="34" charset="-128"/>
              <a:cs typeface="Meiryo" charset="-128"/>
            </a:endParaRPr>
          </a:p>
          <a:p>
            <a:pPr algn="ctr"/>
            <a:endParaRPr lang="en-US" altLang="ja-JP" dirty="0">
              <a:solidFill>
                <a:schemeClr val="bg1"/>
              </a:solidFill>
              <a:latin typeface="Meiryo" panose="020B0604030504040204" pitchFamily="34" charset="-128"/>
              <a:ea typeface="Meiryo" panose="020B0604030504040204" pitchFamily="34" charset="-128"/>
              <a:cs typeface="Meiryo" charset="-128"/>
            </a:endParaRPr>
          </a:p>
        </p:txBody>
      </p:sp>
      <p:sp>
        <p:nvSpPr>
          <p:cNvPr id="7" name="直角三角形 6"/>
          <p:cNvSpPr/>
          <p:nvPr/>
        </p:nvSpPr>
        <p:spPr>
          <a:xfrm rot="10800000">
            <a:off x="522574" y="2204861"/>
            <a:ext cx="2344892" cy="4274659"/>
          </a:xfrm>
          <a:prstGeom prst="rtTriangl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直角三角形 8"/>
          <p:cNvSpPr/>
          <p:nvPr/>
        </p:nvSpPr>
        <p:spPr>
          <a:xfrm>
            <a:off x="463907" y="2204864"/>
            <a:ext cx="2344892" cy="4274659"/>
          </a:xfrm>
          <a:prstGeom prst="rtTriangle">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ホームベース 10"/>
          <p:cNvSpPr/>
          <p:nvPr/>
        </p:nvSpPr>
        <p:spPr>
          <a:xfrm>
            <a:off x="3056667" y="2313301"/>
            <a:ext cx="1117559" cy="1341688"/>
          </a:xfrm>
          <a:prstGeom prst="homePlate">
            <a:avLst>
              <a:gd name="adj" fmla="val 33333"/>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第</a:t>
            </a:r>
            <a:r>
              <a:rPr kumimoji="1" lang="en-US" altLang="ja-JP" sz="2000" dirty="0">
                <a:solidFill>
                  <a:srgbClr val="FFFFFF"/>
                </a:solidFill>
                <a:latin typeface="Meiryo" charset="-128"/>
                <a:ea typeface="Meiryo" charset="-128"/>
                <a:cs typeface="Meiryo" charset="-128"/>
              </a:rPr>
              <a:t>1</a:t>
            </a:r>
            <a:endParaRPr lang="en-US" altLang="ja-JP" sz="20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フェーズ</a:t>
            </a:r>
          </a:p>
        </p:txBody>
      </p:sp>
      <p:sp>
        <p:nvSpPr>
          <p:cNvPr id="12" name="ホームベース 11"/>
          <p:cNvSpPr/>
          <p:nvPr/>
        </p:nvSpPr>
        <p:spPr>
          <a:xfrm>
            <a:off x="3056667" y="3676692"/>
            <a:ext cx="1117559" cy="1341688"/>
          </a:xfrm>
          <a:prstGeom prst="homePlate">
            <a:avLst>
              <a:gd name="adj" fmla="val 33333"/>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charset="-128"/>
                <a:ea typeface="Meiryo" charset="-128"/>
                <a:cs typeface="Meiryo" charset="-128"/>
              </a:rPr>
              <a:t>第</a:t>
            </a:r>
            <a:r>
              <a:rPr kumimoji="1" lang="en-US" altLang="ja-JP" sz="2000" dirty="0">
                <a:solidFill>
                  <a:srgbClr val="FFFFFF"/>
                </a:solidFill>
                <a:latin typeface="Meiryo" charset="-128"/>
                <a:ea typeface="Meiryo" charset="-128"/>
                <a:cs typeface="Meiryo" charset="-128"/>
              </a:rPr>
              <a:t>2</a:t>
            </a:r>
            <a:endParaRPr lang="en-US" altLang="ja-JP" sz="20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フェーズ</a:t>
            </a:r>
          </a:p>
        </p:txBody>
      </p:sp>
      <p:sp>
        <p:nvSpPr>
          <p:cNvPr id="13" name="ホームベース 12"/>
          <p:cNvSpPr/>
          <p:nvPr/>
        </p:nvSpPr>
        <p:spPr>
          <a:xfrm>
            <a:off x="3056668" y="5041862"/>
            <a:ext cx="1117559" cy="1334889"/>
          </a:xfrm>
          <a:prstGeom prst="homePlate">
            <a:avLst>
              <a:gd name="adj" fmla="val 33333"/>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第</a:t>
            </a:r>
            <a:r>
              <a:rPr lang="en-US" altLang="ja-JP" sz="2000" dirty="0">
                <a:solidFill>
                  <a:srgbClr val="FFFFFF"/>
                </a:solidFill>
                <a:latin typeface="Meiryo" charset="-128"/>
                <a:ea typeface="Meiryo" charset="-128"/>
                <a:cs typeface="Meiryo" charset="-128"/>
              </a:rPr>
              <a:t>3</a:t>
            </a:r>
          </a:p>
          <a:p>
            <a:pPr algn="ctr"/>
            <a:r>
              <a:rPr kumimoji="1" lang="ja-JP" altLang="en-US" sz="800" dirty="0">
                <a:solidFill>
                  <a:srgbClr val="FFFFFF"/>
                </a:solidFill>
                <a:latin typeface="Meiryo" charset="-128"/>
                <a:ea typeface="Meiryo" charset="-128"/>
                <a:cs typeface="Meiryo" charset="-128"/>
              </a:rPr>
              <a:t>フェーズ</a:t>
            </a:r>
          </a:p>
        </p:txBody>
      </p:sp>
      <p:sp>
        <p:nvSpPr>
          <p:cNvPr id="18" name="正方形/長方形 17">
            <a:extLst>
              <a:ext uri="{FF2B5EF4-FFF2-40B4-BE49-F238E27FC236}">
                <a16:creationId xmlns:a16="http://schemas.microsoft.com/office/drawing/2014/main" id="{0CAABFA5-DA70-2A4F-918B-86ABB909AEBD}"/>
              </a:ext>
            </a:extLst>
          </p:cNvPr>
          <p:cNvSpPr/>
          <p:nvPr/>
        </p:nvSpPr>
        <p:spPr>
          <a:xfrm>
            <a:off x="457200" y="791662"/>
            <a:ext cx="8199783" cy="1291761"/>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panose="020B0604030504040204" pitchFamily="34" charset="-128"/>
                <a:ea typeface="Meiryo" panose="020B0604030504040204" pitchFamily="34" charset="-128"/>
                <a:cs typeface="Meiryo" charset="-128"/>
              </a:rPr>
              <a:t>われわれ人間の</a:t>
            </a:r>
            <a:r>
              <a:rPr lang="ja-JP" altLang="en-US">
                <a:solidFill>
                  <a:schemeClr val="bg1"/>
                </a:solidFill>
                <a:latin typeface="Meiryo" panose="020B0604030504040204" pitchFamily="34" charset="-128"/>
                <a:ea typeface="Meiryo" panose="020B0604030504040204" pitchFamily="34" charset="-128"/>
                <a:cs typeface="Meiryo" charset="-128"/>
              </a:rPr>
              <a:t>生活に、何ら</a:t>
            </a:r>
            <a:r>
              <a:rPr lang="ja-JP" altLang="en-US" dirty="0">
                <a:solidFill>
                  <a:schemeClr val="bg1"/>
                </a:solidFill>
                <a:latin typeface="Meiryo" panose="020B0604030504040204" pitchFamily="34" charset="-128"/>
                <a:ea typeface="Meiryo" panose="020B0604030504040204" pitchFamily="34" charset="-128"/>
                <a:cs typeface="Meiryo" charset="-128"/>
              </a:rPr>
              <a:t>かの影響を与え、</a:t>
            </a:r>
            <a:endParaRPr lang="en-US" altLang="ja-JP" dirty="0">
              <a:solidFill>
                <a:schemeClr val="bg1"/>
              </a:solidFill>
              <a:latin typeface="Meiryo" panose="020B0604030504040204" pitchFamily="34" charset="-128"/>
              <a:ea typeface="Meiryo" panose="020B0604030504040204" pitchFamily="34" charset="-128"/>
              <a:cs typeface="Meiryo" charset="-128"/>
            </a:endParaRPr>
          </a:p>
          <a:p>
            <a:pPr algn="ctr"/>
            <a:r>
              <a:rPr lang="ja-JP" altLang="en-US" dirty="0">
                <a:solidFill>
                  <a:schemeClr val="bg1"/>
                </a:solidFill>
                <a:latin typeface="Meiryo" panose="020B0604030504040204" pitchFamily="34" charset="-128"/>
                <a:ea typeface="Meiryo" panose="020B0604030504040204" pitchFamily="34" charset="-128"/>
                <a:cs typeface="Meiryo" charset="-128"/>
              </a:rPr>
              <a:t>進化し続けるテクノロジー</a:t>
            </a:r>
            <a:r>
              <a:rPr lang="ja-JP" altLang="en-US">
                <a:solidFill>
                  <a:schemeClr val="bg1"/>
                </a:solidFill>
                <a:latin typeface="Meiryo" panose="020B0604030504040204" pitchFamily="34" charset="-128"/>
                <a:ea typeface="Meiryo" panose="020B0604030504040204" pitchFamily="34" charset="-128"/>
                <a:cs typeface="Meiryo" charset="-128"/>
              </a:rPr>
              <a:t>であり、その結果、</a:t>
            </a:r>
            <a:endParaRPr lang="en-US" altLang="ja-JP" dirty="0">
              <a:solidFill>
                <a:schemeClr val="bg1"/>
              </a:solidFill>
              <a:latin typeface="Meiryo" panose="020B0604030504040204" pitchFamily="34" charset="-128"/>
              <a:ea typeface="Meiryo" panose="020B0604030504040204" pitchFamily="34" charset="-128"/>
              <a:cs typeface="Meiryo" charset="-128"/>
            </a:endParaRPr>
          </a:p>
          <a:p>
            <a:pPr algn="ctr"/>
            <a:r>
              <a:rPr lang="ja-JP" altLang="en-US" sz="2400" b="1">
                <a:solidFill>
                  <a:schemeClr val="bg1"/>
                </a:solidFill>
                <a:latin typeface="Meiryo" panose="020B0604030504040204" pitchFamily="34" charset="-128"/>
                <a:ea typeface="Meiryo" panose="020B0604030504040204" pitchFamily="34" charset="-128"/>
                <a:cs typeface="Meiryo" charset="-128"/>
              </a:rPr>
              <a:t>人々</a:t>
            </a:r>
            <a:r>
              <a:rPr lang="ja-JP" altLang="en-US" sz="2400" b="1" dirty="0">
                <a:solidFill>
                  <a:schemeClr val="bg1"/>
                </a:solidFill>
                <a:latin typeface="Meiryo" panose="020B0604030504040204" pitchFamily="34" charset="-128"/>
                <a:ea typeface="Meiryo" panose="020B0604030504040204" pitchFamily="34" charset="-128"/>
                <a:cs typeface="Meiryo" charset="-128"/>
              </a:rPr>
              <a:t>の生活をより良い方向に変化させる</a:t>
            </a:r>
            <a:endParaRPr lang="en-US" altLang="ja-JP" sz="2400" b="1" dirty="0">
              <a:solidFill>
                <a:schemeClr val="bg1"/>
              </a:solidFill>
              <a:latin typeface="Meiryo" panose="020B0604030504040204" pitchFamily="34" charset="-128"/>
              <a:ea typeface="Meiryo" panose="020B0604030504040204" pitchFamily="34" charset="-128"/>
              <a:cs typeface="Meiryo" charset="-128"/>
            </a:endParaRPr>
          </a:p>
        </p:txBody>
      </p:sp>
      <p:sp>
        <p:nvSpPr>
          <p:cNvPr id="8" name="テキスト ボックス 7"/>
          <p:cNvSpPr txBox="1"/>
          <p:nvPr/>
        </p:nvSpPr>
        <p:spPr>
          <a:xfrm>
            <a:off x="1598212" y="2270104"/>
            <a:ext cx="1210588" cy="830997"/>
          </a:xfrm>
          <a:prstGeom prst="rect">
            <a:avLst/>
          </a:prstGeom>
          <a:noFill/>
        </p:spPr>
        <p:txBody>
          <a:bodyPr wrap="none" rtlCol="0">
            <a:spAutoFit/>
          </a:bodyPr>
          <a:lstStyle/>
          <a:p>
            <a:pPr algn="r"/>
            <a:r>
              <a:rPr kumimoji="1" lang="ja-JP" altLang="en-US" sz="1600" dirty="0">
                <a:solidFill>
                  <a:schemeClr val="bg1"/>
                </a:solidFill>
                <a:latin typeface="Meiryo" charset="-128"/>
                <a:ea typeface="Meiryo" charset="-128"/>
                <a:cs typeface="Meiryo" charset="-128"/>
              </a:rPr>
              <a:t>生産性向上</a:t>
            </a:r>
            <a:endParaRPr kumimoji="1" lang="en-US" altLang="ja-JP" sz="1600" dirty="0">
              <a:solidFill>
                <a:schemeClr val="bg1"/>
              </a:solidFill>
              <a:latin typeface="Meiryo" charset="-128"/>
              <a:ea typeface="Meiryo" charset="-128"/>
              <a:cs typeface="Meiryo" charset="-128"/>
            </a:endParaRPr>
          </a:p>
          <a:p>
            <a:pPr algn="r"/>
            <a:r>
              <a:rPr lang="ja-JP" altLang="en-US" sz="1600" dirty="0">
                <a:solidFill>
                  <a:schemeClr val="bg1"/>
                </a:solidFill>
                <a:latin typeface="Meiryo" charset="-128"/>
                <a:ea typeface="Meiryo" charset="-128"/>
                <a:cs typeface="Meiryo" charset="-128"/>
              </a:rPr>
              <a:t>コスト削減</a:t>
            </a:r>
            <a:endParaRPr lang="en-US" altLang="ja-JP" sz="1600" dirty="0">
              <a:solidFill>
                <a:schemeClr val="bg1"/>
              </a:solidFill>
              <a:latin typeface="Meiryo" charset="-128"/>
              <a:ea typeface="Meiryo" charset="-128"/>
              <a:cs typeface="Meiryo" charset="-128"/>
            </a:endParaRPr>
          </a:p>
          <a:p>
            <a:pPr algn="r"/>
            <a:r>
              <a:rPr kumimoji="1" lang="ja-JP" altLang="en-US" sz="1600">
                <a:solidFill>
                  <a:schemeClr val="bg1"/>
                </a:solidFill>
                <a:latin typeface="Meiryo" charset="-128"/>
                <a:ea typeface="Meiryo" charset="-128"/>
                <a:cs typeface="Meiryo" charset="-128"/>
              </a:rPr>
              <a:t>納期の短縮</a:t>
            </a:r>
            <a:endParaRPr kumimoji="1" lang="ja-JP" altLang="en-US" sz="1600" dirty="0">
              <a:solidFill>
                <a:schemeClr val="bg1"/>
              </a:solidFill>
              <a:latin typeface="Meiryo" charset="-128"/>
              <a:ea typeface="Meiryo" charset="-128"/>
              <a:cs typeface="Meiryo" charset="-128"/>
            </a:endParaRPr>
          </a:p>
        </p:txBody>
      </p:sp>
      <p:sp>
        <p:nvSpPr>
          <p:cNvPr id="10" name="テキスト ボックス 9"/>
          <p:cNvSpPr txBox="1"/>
          <p:nvPr/>
        </p:nvSpPr>
        <p:spPr>
          <a:xfrm>
            <a:off x="463906" y="5636267"/>
            <a:ext cx="1620957" cy="830997"/>
          </a:xfrm>
          <a:prstGeom prst="rect">
            <a:avLst/>
          </a:prstGeom>
          <a:noFill/>
        </p:spPr>
        <p:txBody>
          <a:bodyPr wrap="none" rtlCol="0">
            <a:spAutoFit/>
          </a:bodyPr>
          <a:lstStyle/>
          <a:p>
            <a:r>
              <a:rPr kumimoji="1" lang="ja-JP" altLang="en-US" sz="1600" dirty="0">
                <a:solidFill>
                  <a:schemeClr val="bg1"/>
                </a:solidFill>
                <a:latin typeface="Meiryo" charset="-128"/>
                <a:ea typeface="Meiryo" charset="-128"/>
                <a:cs typeface="Meiryo" charset="-128"/>
              </a:rPr>
              <a:t>スピードの加速</a:t>
            </a:r>
            <a:endParaRPr kumimoji="1" lang="en-US" altLang="ja-JP" sz="1600" dirty="0">
              <a:solidFill>
                <a:schemeClr val="bg1"/>
              </a:solidFill>
              <a:latin typeface="Meiryo" charset="-128"/>
              <a:ea typeface="Meiryo" charset="-128"/>
              <a:cs typeface="Meiryo" charset="-128"/>
            </a:endParaRPr>
          </a:p>
          <a:p>
            <a:r>
              <a:rPr lang="ja-JP" altLang="en-US" sz="1600" dirty="0">
                <a:solidFill>
                  <a:schemeClr val="bg1"/>
                </a:solidFill>
                <a:latin typeface="Meiryo" charset="-128"/>
                <a:ea typeface="Meiryo" charset="-128"/>
                <a:cs typeface="Meiryo" charset="-128"/>
              </a:rPr>
              <a:t>価値基準の転換</a:t>
            </a:r>
            <a:endParaRPr lang="en-US" altLang="ja-JP" sz="1600" dirty="0">
              <a:solidFill>
                <a:schemeClr val="bg1"/>
              </a:solidFill>
              <a:latin typeface="Meiryo" charset="-128"/>
              <a:ea typeface="Meiryo" charset="-128"/>
              <a:cs typeface="Meiryo" charset="-128"/>
            </a:endParaRPr>
          </a:p>
          <a:p>
            <a:r>
              <a:rPr lang="ja-JP" altLang="en-US" sz="1600" dirty="0">
                <a:solidFill>
                  <a:schemeClr val="bg1"/>
                </a:solidFill>
                <a:latin typeface="Meiryo" charset="-128"/>
                <a:ea typeface="Meiryo" charset="-128"/>
                <a:cs typeface="Meiryo" charset="-128"/>
              </a:rPr>
              <a:t>新ビジネス創出</a:t>
            </a:r>
            <a:endParaRPr lang="en-US" altLang="ja-JP" sz="1600" dirty="0">
              <a:solidFill>
                <a:schemeClr val="bg1"/>
              </a:solidFill>
              <a:latin typeface="Meiryo" charset="-128"/>
              <a:ea typeface="Meiryo" charset="-128"/>
              <a:cs typeface="Meiryo" charset="-128"/>
            </a:endParaRPr>
          </a:p>
        </p:txBody>
      </p:sp>
      <p:sp>
        <p:nvSpPr>
          <p:cNvPr id="14" name="正方形/長方形 13">
            <a:extLst>
              <a:ext uri="{FF2B5EF4-FFF2-40B4-BE49-F238E27FC236}">
                <a16:creationId xmlns:a16="http://schemas.microsoft.com/office/drawing/2014/main" id="{B8CEB33D-5B8E-6E43-BDE8-44E7EF07B896}"/>
              </a:ext>
            </a:extLst>
          </p:cNvPr>
          <p:cNvSpPr/>
          <p:nvPr/>
        </p:nvSpPr>
        <p:spPr>
          <a:xfrm>
            <a:off x="4084983" y="1873542"/>
            <a:ext cx="4572000" cy="215444"/>
          </a:xfrm>
          <a:prstGeom prst="rect">
            <a:avLst/>
          </a:prstGeom>
        </p:spPr>
        <p:txBody>
          <a:bodyPr>
            <a:spAutoFit/>
          </a:bodyPr>
          <a:lstStyle/>
          <a:p>
            <a:pPr algn="r"/>
            <a:r>
              <a:rPr lang="en-US" altLang="ja-JP" sz="800" dirty="0">
                <a:solidFill>
                  <a:schemeClr val="bg1"/>
                </a:solidFill>
                <a:latin typeface="Meiryo" panose="020B0604030504040204" pitchFamily="34" charset="-128"/>
                <a:ea typeface="Meiryo" panose="020B0604030504040204" pitchFamily="34" charset="-128"/>
              </a:rPr>
              <a:t>2004</a:t>
            </a:r>
            <a:r>
              <a:rPr lang="ja-JP" altLang="en-US" sz="800" dirty="0">
                <a:solidFill>
                  <a:schemeClr val="bg1"/>
                </a:solidFill>
                <a:latin typeface="Meiryo" panose="020B0604030504040204" pitchFamily="34" charset="-128"/>
                <a:ea typeface="Meiryo" panose="020B0604030504040204" pitchFamily="34" charset="-128"/>
              </a:rPr>
              <a:t>年にスウェーデンのウメオ大学のエリック・ストルターマン教授が提唱</a:t>
            </a:r>
          </a:p>
        </p:txBody>
      </p:sp>
      <p:sp>
        <p:nvSpPr>
          <p:cNvPr id="15" name="正方形/長方形 14">
            <a:extLst>
              <a:ext uri="{FF2B5EF4-FFF2-40B4-BE49-F238E27FC236}">
                <a16:creationId xmlns:a16="http://schemas.microsoft.com/office/drawing/2014/main" id="{6666130E-0B00-C24B-9717-B1B89C8D972E}"/>
              </a:ext>
            </a:extLst>
          </p:cNvPr>
          <p:cNvSpPr/>
          <p:nvPr/>
        </p:nvSpPr>
        <p:spPr>
          <a:xfrm>
            <a:off x="4286176" y="2362781"/>
            <a:ext cx="2884123" cy="307777"/>
          </a:xfrm>
          <a:prstGeom prst="rect">
            <a:avLst/>
          </a:prstGeom>
        </p:spPr>
        <p:txBody>
          <a:bodyPr wrap="none">
            <a:spAutoFit/>
          </a:bodyPr>
          <a:lstStyle/>
          <a:p>
            <a:pPr algn="ctr"/>
            <a:r>
              <a:rPr lang="en-US" altLang="ja-JP" sz="1400" b="1" dirty="0">
                <a:solidFill>
                  <a:schemeClr val="bg1"/>
                </a:solidFill>
                <a:latin typeface="Meiryo" panose="020B0604030504040204" pitchFamily="34" charset="-128"/>
                <a:ea typeface="Meiryo" panose="020B0604030504040204" pitchFamily="34" charset="-128"/>
                <a:cs typeface="Meiryo" charset="-128"/>
              </a:rPr>
              <a:t>IT</a:t>
            </a:r>
            <a:r>
              <a:rPr lang="ja-JP" altLang="en-US" sz="1400" b="1">
                <a:solidFill>
                  <a:schemeClr val="bg1"/>
                </a:solidFill>
                <a:latin typeface="Meiryo" panose="020B0604030504040204" pitchFamily="34" charset="-128"/>
                <a:ea typeface="Meiryo" panose="020B0604030504040204" pitchFamily="34" charset="-128"/>
                <a:cs typeface="Meiryo" charset="-128"/>
              </a:rPr>
              <a:t>利用による業務プロセスの強化</a:t>
            </a:r>
            <a:endParaRPr lang="ja-JP" altLang="en-US" sz="1400" b="1" dirty="0">
              <a:solidFill>
                <a:schemeClr val="bg1"/>
              </a:solidFill>
              <a:latin typeface="Meiryo" panose="020B0604030504040204" pitchFamily="34" charset="-128"/>
              <a:ea typeface="Meiryo" panose="020B0604030504040204" pitchFamily="34" charset="-128"/>
              <a:cs typeface="Meiryo" charset="-128"/>
            </a:endParaRPr>
          </a:p>
        </p:txBody>
      </p:sp>
      <p:sp>
        <p:nvSpPr>
          <p:cNvPr id="26" name="正方形/長方形 25">
            <a:extLst>
              <a:ext uri="{FF2B5EF4-FFF2-40B4-BE49-F238E27FC236}">
                <a16:creationId xmlns:a16="http://schemas.microsoft.com/office/drawing/2014/main" id="{8F17ECE7-0394-684A-9873-27B0CBDDF274}"/>
              </a:ext>
            </a:extLst>
          </p:cNvPr>
          <p:cNvSpPr/>
          <p:nvPr/>
        </p:nvSpPr>
        <p:spPr>
          <a:xfrm>
            <a:off x="4286176" y="3727037"/>
            <a:ext cx="2190023" cy="307777"/>
          </a:xfrm>
          <a:prstGeom prst="rect">
            <a:avLst/>
          </a:prstGeom>
        </p:spPr>
        <p:txBody>
          <a:bodyPr wrap="none">
            <a:spAutoFit/>
          </a:bodyPr>
          <a:lstStyle/>
          <a:p>
            <a:pPr algn="ctr"/>
            <a:r>
              <a:rPr lang="en-US" altLang="ja-JP" sz="1400" b="1" dirty="0">
                <a:solidFill>
                  <a:schemeClr val="bg1"/>
                </a:solidFill>
                <a:latin typeface="Meiryo" panose="020B0604030504040204" pitchFamily="34" charset="-128"/>
                <a:ea typeface="Meiryo" panose="020B0604030504040204" pitchFamily="34" charset="-128"/>
                <a:cs typeface="Meiryo" charset="-128"/>
              </a:rPr>
              <a:t>IT</a:t>
            </a:r>
            <a:r>
              <a:rPr lang="ja-JP" altLang="en-US" sz="1400" b="1">
                <a:solidFill>
                  <a:schemeClr val="bg1"/>
                </a:solidFill>
                <a:latin typeface="Meiryo" panose="020B0604030504040204" pitchFamily="34" charset="-128"/>
                <a:ea typeface="Meiryo" panose="020B0604030504040204" pitchFamily="34" charset="-128"/>
                <a:cs typeface="Meiryo" charset="-128"/>
              </a:rPr>
              <a:t>による業務の置き換え</a:t>
            </a:r>
            <a:endParaRPr lang="en-US" altLang="ja-JP" sz="1400" b="1" dirty="0">
              <a:solidFill>
                <a:schemeClr val="bg1"/>
              </a:solidFill>
              <a:latin typeface="Meiryo" panose="020B0604030504040204" pitchFamily="34" charset="-128"/>
              <a:ea typeface="Meiryo" panose="020B0604030504040204" pitchFamily="34" charset="-128"/>
              <a:cs typeface="Meiryo" charset="-128"/>
            </a:endParaRPr>
          </a:p>
        </p:txBody>
      </p:sp>
      <p:sp>
        <p:nvSpPr>
          <p:cNvPr id="27" name="正方形/長方形 26">
            <a:extLst>
              <a:ext uri="{FF2B5EF4-FFF2-40B4-BE49-F238E27FC236}">
                <a16:creationId xmlns:a16="http://schemas.microsoft.com/office/drawing/2014/main" id="{9266C321-28ED-A44D-906B-9EA6ADEF7119}"/>
              </a:ext>
            </a:extLst>
          </p:cNvPr>
          <p:cNvSpPr/>
          <p:nvPr/>
        </p:nvSpPr>
        <p:spPr>
          <a:xfrm>
            <a:off x="4017500" y="5093273"/>
            <a:ext cx="4572000" cy="307777"/>
          </a:xfrm>
          <a:prstGeom prst="rect">
            <a:avLst/>
          </a:prstGeom>
        </p:spPr>
        <p:txBody>
          <a:bodyPr>
            <a:spAutoFit/>
          </a:bodyPr>
          <a:lstStyle/>
          <a:p>
            <a:pPr algn="ctr"/>
            <a:r>
              <a:rPr lang="ja-JP" altLang="ja-JP" sz="1400" b="1">
                <a:solidFill>
                  <a:schemeClr val="bg1"/>
                </a:solidFill>
                <a:latin typeface="Meiryo" panose="020B0604030504040204" pitchFamily="34" charset="-128"/>
                <a:ea typeface="Meiryo" panose="020B0604030504040204" pitchFamily="34" charset="-128"/>
              </a:rPr>
              <a:t>業務が</a:t>
            </a:r>
            <a:r>
              <a:rPr lang="en-US" altLang="ja-JP" sz="1400" b="1" dirty="0">
                <a:solidFill>
                  <a:schemeClr val="bg1"/>
                </a:solidFill>
                <a:latin typeface="Meiryo" panose="020B0604030504040204" pitchFamily="34" charset="-128"/>
                <a:ea typeface="Meiryo" panose="020B0604030504040204" pitchFamily="34" charset="-128"/>
              </a:rPr>
              <a:t>IT</a:t>
            </a:r>
            <a:r>
              <a:rPr lang="ja-JP" altLang="ja-JP" sz="1400" b="1">
                <a:solidFill>
                  <a:schemeClr val="bg1"/>
                </a:solidFill>
                <a:latin typeface="Meiryo" panose="020B0604030504040204" pitchFamily="34" charset="-128"/>
                <a:ea typeface="Meiryo" panose="020B0604030504040204" pitchFamily="34" charset="-128"/>
              </a:rPr>
              <a:t>へ</a:t>
            </a:r>
            <a:r>
              <a:rPr lang="en-US" altLang="ja-JP" sz="1400" b="1" dirty="0">
                <a:solidFill>
                  <a:schemeClr val="bg1"/>
                </a:solidFill>
                <a:latin typeface="Meiryo" panose="020B0604030504040204" pitchFamily="34" charset="-128"/>
                <a:ea typeface="Meiryo" panose="020B0604030504040204" pitchFamily="34" charset="-128"/>
              </a:rPr>
              <a:t>IT</a:t>
            </a:r>
            <a:r>
              <a:rPr lang="ja-JP" altLang="ja-JP" sz="1400" b="1">
                <a:solidFill>
                  <a:schemeClr val="bg1"/>
                </a:solidFill>
                <a:latin typeface="Meiryo" panose="020B0604030504040204" pitchFamily="34" charset="-128"/>
                <a:ea typeface="Meiryo" panose="020B0604030504040204" pitchFamily="34" charset="-128"/>
              </a:rPr>
              <a:t>が業務へとシームレスに変換される状態</a:t>
            </a:r>
            <a:endParaRPr lang="en-US" altLang="ja-JP" sz="1400" b="1" dirty="0">
              <a:solidFill>
                <a:schemeClr val="bg1"/>
              </a:solidFill>
              <a:latin typeface="Meiryo" panose="020B0604030504040204" pitchFamily="34" charset="-128"/>
              <a:ea typeface="Meiryo" panose="020B0604030504040204" pitchFamily="34" charset="-128"/>
            </a:endParaRPr>
          </a:p>
        </p:txBody>
      </p:sp>
      <p:sp>
        <p:nvSpPr>
          <p:cNvPr id="21" name="正方形/長方形 20">
            <a:extLst>
              <a:ext uri="{FF2B5EF4-FFF2-40B4-BE49-F238E27FC236}">
                <a16:creationId xmlns:a16="http://schemas.microsoft.com/office/drawing/2014/main" id="{4326EDE0-E3A0-724A-8050-09261D75E17C}"/>
              </a:ext>
            </a:extLst>
          </p:cNvPr>
          <p:cNvSpPr/>
          <p:nvPr/>
        </p:nvSpPr>
        <p:spPr>
          <a:xfrm>
            <a:off x="4286176" y="2635282"/>
            <a:ext cx="2722219" cy="935748"/>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a:extLst>
              <a:ext uri="{FF2B5EF4-FFF2-40B4-BE49-F238E27FC236}">
                <a16:creationId xmlns:a16="http://schemas.microsoft.com/office/drawing/2014/main" id="{EBAEA4D5-2CA9-E544-B419-37DB64AA381D}"/>
              </a:ext>
            </a:extLst>
          </p:cNvPr>
          <p:cNvSpPr/>
          <p:nvPr/>
        </p:nvSpPr>
        <p:spPr>
          <a:xfrm>
            <a:off x="7008395" y="2635282"/>
            <a:ext cx="1329489" cy="93574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2" name="図 21">
            <a:extLst>
              <a:ext uri="{FF2B5EF4-FFF2-40B4-BE49-F238E27FC236}">
                <a16:creationId xmlns:a16="http://schemas.microsoft.com/office/drawing/2014/main" id="{0FA09E86-11CF-FC49-A104-72C7CB48B628}"/>
              </a:ext>
            </a:extLst>
          </p:cNvPr>
          <p:cNvPicPr>
            <a:picLocks noChangeAspect="1"/>
          </p:cNvPicPr>
          <p:nvPr/>
        </p:nvPicPr>
        <p:blipFill>
          <a:blip r:embed="rId3"/>
          <a:stretch>
            <a:fillRect/>
          </a:stretch>
        </p:blipFill>
        <p:spPr>
          <a:xfrm>
            <a:off x="7333992" y="2689027"/>
            <a:ext cx="769414" cy="769414"/>
          </a:xfrm>
          <a:prstGeom prst="rect">
            <a:avLst/>
          </a:prstGeom>
          <a:ln>
            <a:noFill/>
          </a:ln>
          <a:effectLst>
            <a:outerShdw blurRad="50800" dist="38100" dir="2700000" algn="tl" rotWithShape="0">
              <a:prstClr val="black">
                <a:alpha val="40000"/>
              </a:prstClr>
            </a:outerShdw>
          </a:effectLst>
        </p:spPr>
      </p:pic>
      <p:pic>
        <p:nvPicPr>
          <p:cNvPr id="19" name="図 18">
            <a:extLst>
              <a:ext uri="{FF2B5EF4-FFF2-40B4-BE49-F238E27FC236}">
                <a16:creationId xmlns:a16="http://schemas.microsoft.com/office/drawing/2014/main" id="{6B042AE7-AB4B-5944-9468-A58359837DEB}"/>
              </a:ext>
            </a:extLst>
          </p:cNvPr>
          <p:cNvPicPr>
            <a:picLocks noChangeAspect="1"/>
          </p:cNvPicPr>
          <p:nvPr/>
        </p:nvPicPr>
        <p:blipFill>
          <a:blip r:embed="rId4"/>
          <a:stretch>
            <a:fillRect/>
          </a:stretch>
        </p:blipFill>
        <p:spPr>
          <a:xfrm>
            <a:off x="5355624" y="2748843"/>
            <a:ext cx="666181" cy="666181"/>
          </a:xfrm>
          <a:prstGeom prst="rect">
            <a:avLst/>
          </a:prstGeom>
          <a:ln>
            <a:noFill/>
          </a:ln>
          <a:effectLst>
            <a:outerShdw blurRad="50800" dist="38100" dir="2700000" algn="tl" rotWithShape="0">
              <a:prstClr val="black">
                <a:alpha val="40000"/>
              </a:prstClr>
            </a:outerShdw>
          </a:effectLst>
        </p:spPr>
      </p:pic>
      <p:sp>
        <p:nvSpPr>
          <p:cNvPr id="31" name="正方形/長方形 30">
            <a:extLst>
              <a:ext uri="{FF2B5EF4-FFF2-40B4-BE49-F238E27FC236}">
                <a16:creationId xmlns:a16="http://schemas.microsoft.com/office/drawing/2014/main" id="{3ACE5A6D-31BA-624C-9491-688B94319A6C}"/>
              </a:ext>
            </a:extLst>
          </p:cNvPr>
          <p:cNvSpPr/>
          <p:nvPr/>
        </p:nvSpPr>
        <p:spPr>
          <a:xfrm>
            <a:off x="4286176" y="3989768"/>
            <a:ext cx="2722219" cy="935748"/>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a:extLst>
              <a:ext uri="{FF2B5EF4-FFF2-40B4-BE49-F238E27FC236}">
                <a16:creationId xmlns:a16="http://schemas.microsoft.com/office/drawing/2014/main" id="{9C86B642-4F07-5443-BCC0-07FEDD39654F}"/>
              </a:ext>
            </a:extLst>
          </p:cNvPr>
          <p:cNvSpPr/>
          <p:nvPr/>
        </p:nvSpPr>
        <p:spPr>
          <a:xfrm>
            <a:off x="7008395" y="3989768"/>
            <a:ext cx="1329489" cy="93574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3" name="図 32">
            <a:extLst>
              <a:ext uri="{FF2B5EF4-FFF2-40B4-BE49-F238E27FC236}">
                <a16:creationId xmlns:a16="http://schemas.microsoft.com/office/drawing/2014/main" id="{6192E435-2414-AA45-8E17-41625FC02E83}"/>
              </a:ext>
            </a:extLst>
          </p:cNvPr>
          <p:cNvPicPr>
            <a:picLocks noChangeAspect="1"/>
          </p:cNvPicPr>
          <p:nvPr/>
        </p:nvPicPr>
        <p:blipFill>
          <a:blip r:embed="rId3"/>
          <a:stretch>
            <a:fillRect/>
          </a:stretch>
        </p:blipFill>
        <p:spPr>
          <a:xfrm>
            <a:off x="7333992" y="4014735"/>
            <a:ext cx="769414" cy="769414"/>
          </a:xfrm>
          <a:prstGeom prst="rect">
            <a:avLst/>
          </a:prstGeom>
          <a:ln>
            <a:noFill/>
          </a:ln>
          <a:effectLst>
            <a:outerShdw blurRad="50800" dist="38100" dir="2700000" algn="tl" rotWithShape="0">
              <a:prstClr val="black">
                <a:alpha val="40000"/>
              </a:prstClr>
            </a:outerShdw>
          </a:effectLst>
        </p:spPr>
      </p:pic>
      <p:pic>
        <p:nvPicPr>
          <p:cNvPr id="34" name="図 33">
            <a:extLst>
              <a:ext uri="{FF2B5EF4-FFF2-40B4-BE49-F238E27FC236}">
                <a16:creationId xmlns:a16="http://schemas.microsoft.com/office/drawing/2014/main" id="{5CA43C10-597C-BD48-AD05-6B908861453D}"/>
              </a:ext>
            </a:extLst>
          </p:cNvPr>
          <p:cNvPicPr>
            <a:picLocks noChangeAspect="1"/>
          </p:cNvPicPr>
          <p:nvPr/>
        </p:nvPicPr>
        <p:blipFill>
          <a:blip r:embed="rId4"/>
          <a:stretch>
            <a:fillRect/>
          </a:stretch>
        </p:blipFill>
        <p:spPr>
          <a:xfrm>
            <a:off x="4715006" y="4026624"/>
            <a:ext cx="666181" cy="666181"/>
          </a:xfrm>
          <a:prstGeom prst="rect">
            <a:avLst/>
          </a:prstGeom>
          <a:ln>
            <a:noFill/>
          </a:ln>
          <a:effectLst>
            <a:outerShdw blurRad="50800" dist="38100" dir="2700000" algn="tl" rotWithShape="0">
              <a:prstClr val="black">
                <a:alpha val="40000"/>
              </a:prstClr>
            </a:outerShdw>
          </a:effectLst>
        </p:spPr>
      </p:pic>
      <p:pic>
        <p:nvPicPr>
          <p:cNvPr id="35" name="図 34">
            <a:extLst>
              <a:ext uri="{FF2B5EF4-FFF2-40B4-BE49-F238E27FC236}">
                <a16:creationId xmlns:a16="http://schemas.microsoft.com/office/drawing/2014/main" id="{52D69E8E-BC7B-204A-AF35-3FD0DD137FAE}"/>
              </a:ext>
            </a:extLst>
          </p:cNvPr>
          <p:cNvPicPr>
            <a:picLocks noChangeAspect="1"/>
          </p:cNvPicPr>
          <p:nvPr/>
        </p:nvPicPr>
        <p:blipFill>
          <a:blip r:embed="rId5"/>
          <a:stretch>
            <a:fillRect/>
          </a:stretch>
        </p:blipFill>
        <p:spPr>
          <a:xfrm>
            <a:off x="5558386" y="4021404"/>
            <a:ext cx="963412" cy="753388"/>
          </a:xfrm>
          <a:prstGeom prst="rect">
            <a:avLst/>
          </a:prstGeom>
          <a:ln>
            <a:noFill/>
          </a:ln>
          <a:effectLst>
            <a:outerShdw blurRad="50800" dist="38100" dir="2700000" algn="tl" rotWithShape="0">
              <a:prstClr val="black">
                <a:alpha val="40000"/>
              </a:prstClr>
            </a:outerShdw>
          </a:effectLst>
        </p:spPr>
      </p:pic>
      <p:sp>
        <p:nvSpPr>
          <p:cNvPr id="36" name="正方形/長方形 35">
            <a:extLst>
              <a:ext uri="{FF2B5EF4-FFF2-40B4-BE49-F238E27FC236}">
                <a16:creationId xmlns:a16="http://schemas.microsoft.com/office/drawing/2014/main" id="{83805011-DF50-9C4F-81AF-4D65A2A37574}"/>
              </a:ext>
            </a:extLst>
          </p:cNvPr>
          <p:cNvSpPr/>
          <p:nvPr/>
        </p:nvSpPr>
        <p:spPr>
          <a:xfrm>
            <a:off x="4286176" y="5365769"/>
            <a:ext cx="4051708" cy="935748"/>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正方形/長方形 36">
            <a:extLst>
              <a:ext uri="{FF2B5EF4-FFF2-40B4-BE49-F238E27FC236}">
                <a16:creationId xmlns:a16="http://schemas.microsoft.com/office/drawing/2014/main" id="{3B5B70E8-BBF2-E049-8699-512B339F4DC9}"/>
              </a:ext>
            </a:extLst>
          </p:cNvPr>
          <p:cNvSpPr/>
          <p:nvPr/>
        </p:nvSpPr>
        <p:spPr>
          <a:xfrm>
            <a:off x="4274407" y="5353210"/>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正方形/長方形 40">
            <a:extLst>
              <a:ext uri="{FF2B5EF4-FFF2-40B4-BE49-F238E27FC236}">
                <a16:creationId xmlns:a16="http://schemas.microsoft.com/office/drawing/2014/main" id="{61B083A9-8B16-BE48-90A7-70904F619D07}"/>
              </a:ext>
            </a:extLst>
          </p:cNvPr>
          <p:cNvSpPr/>
          <p:nvPr/>
        </p:nvSpPr>
        <p:spPr>
          <a:xfrm>
            <a:off x="5083529" y="5841331"/>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正方形/長方形 41">
            <a:extLst>
              <a:ext uri="{FF2B5EF4-FFF2-40B4-BE49-F238E27FC236}">
                <a16:creationId xmlns:a16="http://schemas.microsoft.com/office/drawing/2014/main" id="{60431024-B1F0-FE47-A0DA-69B11D55810F}"/>
              </a:ext>
            </a:extLst>
          </p:cNvPr>
          <p:cNvSpPr/>
          <p:nvPr/>
        </p:nvSpPr>
        <p:spPr>
          <a:xfrm>
            <a:off x="5886898" y="5365241"/>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正方形/長方形 42">
            <a:extLst>
              <a:ext uri="{FF2B5EF4-FFF2-40B4-BE49-F238E27FC236}">
                <a16:creationId xmlns:a16="http://schemas.microsoft.com/office/drawing/2014/main" id="{AD81895E-457C-1343-A8CA-EE9099C2C3DC}"/>
              </a:ext>
            </a:extLst>
          </p:cNvPr>
          <p:cNvSpPr/>
          <p:nvPr/>
        </p:nvSpPr>
        <p:spPr>
          <a:xfrm>
            <a:off x="6710706" y="5841330"/>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正方形/長方形 43">
            <a:extLst>
              <a:ext uri="{FF2B5EF4-FFF2-40B4-BE49-F238E27FC236}">
                <a16:creationId xmlns:a16="http://schemas.microsoft.com/office/drawing/2014/main" id="{6784339C-30FD-FC40-BD30-5FFA62832F60}"/>
              </a:ext>
            </a:extLst>
          </p:cNvPr>
          <p:cNvSpPr/>
          <p:nvPr/>
        </p:nvSpPr>
        <p:spPr>
          <a:xfrm>
            <a:off x="7516860" y="5373206"/>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6" name="図 45">
            <a:extLst>
              <a:ext uri="{FF2B5EF4-FFF2-40B4-BE49-F238E27FC236}">
                <a16:creationId xmlns:a16="http://schemas.microsoft.com/office/drawing/2014/main" id="{0AF0AB4C-0065-1A44-9552-C6D675663B33}"/>
              </a:ext>
            </a:extLst>
          </p:cNvPr>
          <p:cNvPicPr>
            <a:picLocks noChangeAspect="1"/>
          </p:cNvPicPr>
          <p:nvPr/>
        </p:nvPicPr>
        <p:blipFill>
          <a:blip r:embed="rId6"/>
          <a:stretch>
            <a:fillRect/>
          </a:stretch>
        </p:blipFill>
        <p:spPr>
          <a:xfrm>
            <a:off x="7788536" y="5886895"/>
            <a:ext cx="380906" cy="414028"/>
          </a:xfrm>
          <a:prstGeom prst="rect">
            <a:avLst/>
          </a:prstGeom>
          <a:effectLst>
            <a:outerShdw blurRad="50800" dist="38100" dir="2700000" algn="tl" rotWithShape="0">
              <a:prstClr val="black">
                <a:alpha val="40000"/>
              </a:prstClr>
            </a:outerShdw>
          </a:effectLst>
        </p:spPr>
      </p:pic>
      <p:pic>
        <p:nvPicPr>
          <p:cNvPr id="47" name="図 46">
            <a:extLst>
              <a:ext uri="{FF2B5EF4-FFF2-40B4-BE49-F238E27FC236}">
                <a16:creationId xmlns:a16="http://schemas.microsoft.com/office/drawing/2014/main" id="{783F49D1-45A5-D245-A008-BE9623F94B07}"/>
              </a:ext>
            </a:extLst>
          </p:cNvPr>
          <p:cNvPicPr>
            <a:picLocks noChangeAspect="1"/>
          </p:cNvPicPr>
          <p:nvPr/>
        </p:nvPicPr>
        <p:blipFill>
          <a:blip r:embed="rId4"/>
          <a:stretch>
            <a:fillRect/>
          </a:stretch>
        </p:blipFill>
        <p:spPr>
          <a:xfrm>
            <a:off x="4470542" y="5900886"/>
            <a:ext cx="395786" cy="395786"/>
          </a:xfrm>
          <a:prstGeom prst="rect">
            <a:avLst/>
          </a:prstGeom>
          <a:ln>
            <a:noFill/>
          </a:ln>
          <a:effectLst>
            <a:outerShdw blurRad="50800" dist="38100" dir="2700000" algn="tl" rotWithShape="0">
              <a:prstClr val="black">
                <a:alpha val="40000"/>
              </a:prstClr>
            </a:outerShdw>
          </a:effectLst>
        </p:spPr>
      </p:pic>
      <p:pic>
        <p:nvPicPr>
          <p:cNvPr id="48" name="図 47">
            <a:extLst>
              <a:ext uri="{FF2B5EF4-FFF2-40B4-BE49-F238E27FC236}">
                <a16:creationId xmlns:a16="http://schemas.microsoft.com/office/drawing/2014/main" id="{D06B547A-074B-184E-A666-13B72C109C22}"/>
              </a:ext>
            </a:extLst>
          </p:cNvPr>
          <p:cNvPicPr>
            <a:picLocks noChangeAspect="1"/>
          </p:cNvPicPr>
          <p:nvPr/>
        </p:nvPicPr>
        <p:blipFill>
          <a:blip r:embed="rId5"/>
          <a:stretch>
            <a:fillRect/>
          </a:stretch>
        </p:blipFill>
        <p:spPr>
          <a:xfrm>
            <a:off x="5190878" y="5900886"/>
            <a:ext cx="584752" cy="457276"/>
          </a:xfrm>
          <a:prstGeom prst="rect">
            <a:avLst/>
          </a:prstGeom>
          <a:ln>
            <a:noFill/>
          </a:ln>
          <a:effectLst>
            <a:outerShdw blurRad="50800" dist="38100" dir="2700000" algn="tl" rotWithShape="0">
              <a:prstClr val="black">
                <a:alpha val="40000"/>
              </a:prstClr>
            </a:outerShdw>
          </a:effectLst>
        </p:spPr>
      </p:pic>
      <p:pic>
        <p:nvPicPr>
          <p:cNvPr id="49" name="図 48">
            <a:extLst>
              <a:ext uri="{FF2B5EF4-FFF2-40B4-BE49-F238E27FC236}">
                <a16:creationId xmlns:a16="http://schemas.microsoft.com/office/drawing/2014/main" id="{181A844A-EECC-254B-8F13-75AC4F7E1DDB}"/>
              </a:ext>
            </a:extLst>
          </p:cNvPr>
          <p:cNvPicPr>
            <a:picLocks noChangeAspect="1"/>
          </p:cNvPicPr>
          <p:nvPr/>
        </p:nvPicPr>
        <p:blipFill>
          <a:blip r:embed="rId7"/>
          <a:stretch>
            <a:fillRect/>
          </a:stretch>
        </p:blipFill>
        <p:spPr>
          <a:xfrm>
            <a:off x="6089167" y="5391950"/>
            <a:ext cx="436323" cy="406871"/>
          </a:xfrm>
          <a:prstGeom prst="rect">
            <a:avLst/>
          </a:prstGeom>
          <a:effectLst>
            <a:outerShdw blurRad="50800" dist="38100" dir="2700000" algn="tl" rotWithShape="0">
              <a:prstClr val="black">
                <a:alpha val="40000"/>
              </a:prstClr>
            </a:outerShdw>
          </a:effectLst>
        </p:spPr>
      </p:pic>
      <p:pic>
        <p:nvPicPr>
          <p:cNvPr id="50" name="図 49">
            <a:extLst>
              <a:ext uri="{FF2B5EF4-FFF2-40B4-BE49-F238E27FC236}">
                <a16:creationId xmlns:a16="http://schemas.microsoft.com/office/drawing/2014/main" id="{3C94D181-5B45-6443-BE20-C213D7EE9137}"/>
              </a:ext>
            </a:extLst>
          </p:cNvPr>
          <p:cNvPicPr>
            <a:picLocks noChangeAspect="1"/>
          </p:cNvPicPr>
          <p:nvPr/>
        </p:nvPicPr>
        <p:blipFill>
          <a:blip r:embed="rId8"/>
          <a:stretch>
            <a:fillRect/>
          </a:stretch>
        </p:blipFill>
        <p:spPr>
          <a:xfrm>
            <a:off x="4488666" y="5378444"/>
            <a:ext cx="326093" cy="398646"/>
          </a:xfrm>
          <a:prstGeom prst="rect">
            <a:avLst/>
          </a:prstGeom>
          <a:effectLst>
            <a:outerShdw blurRad="50800" dist="38100" dir="2700000" algn="tl" rotWithShape="0">
              <a:prstClr val="black">
                <a:alpha val="40000"/>
              </a:prstClr>
            </a:outerShdw>
          </a:effectLst>
        </p:spPr>
      </p:pic>
      <p:pic>
        <p:nvPicPr>
          <p:cNvPr id="51" name="図 50">
            <a:extLst>
              <a:ext uri="{FF2B5EF4-FFF2-40B4-BE49-F238E27FC236}">
                <a16:creationId xmlns:a16="http://schemas.microsoft.com/office/drawing/2014/main" id="{2900BE35-68E7-154B-AE28-BCDFE92AC37A}"/>
              </a:ext>
            </a:extLst>
          </p:cNvPr>
          <p:cNvPicPr>
            <a:picLocks noChangeAspect="1"/>
          </p:cNvPicPr>
          <p:nvPr/>
        </p:nvPicPr>
        <p:blipFill>
          <a:blip r:embed="rId9"/>
          <a:stretch>
            <a:fillRect/>
          </a:stretch>
        </p:blipFill>
        <p:spPr>
          <a:xfrm>
            <a:off x="7695211" y="5384911"/>
            <a:ext cx="505067" cy="452035"/>
          </a:xfrm>
          <a:prstGeom prst="rect">
            <a:avLst/>
          </a:prstGeom>
          <a:effectLst>
            <a:outerShdw blurRad="50800" dist="38100" dir="2700000" algn="tl" rotWithShape="0">
              <a:prstClr val="black">
                <a:alpha val="40000"/>
              </a:prstClr>
            </a:outerShdw>
          </a:effectLst>
        </p:spPr>
      </p:pic>
      <p:pic>
        <p:nvPicPr>
          <p:cNvPr id="52" name="図 51">
            <a:extLst>
              <a:ext uri="{FF2B5EF4-FFF2-40B4-BE49-F238E27FC236}">
                <a16:creationId xmlns:a16="http://schemas.microsoft.com/office/drawing/2014/main" id="{34D67D09-AD17-9B49-B19F-35502BB869D8}"/>
              </a:ext>
            </a:extLst>
          </p:cNvPr>
          <p:cNvPicPr>
            <a:picLocks noChangeAspect="1"/>
          </p:cNvPicPr>
          <p:nvPr/>
        </p:nvPicPr>
        <p:blipFill>
          <a:blip r:embed="rId10"/>
          <a:stretch>
            <a:fillRect/>
          </a:stretch>
        </p:blipFill>
        <p:spPr>
          <a:xfrm>
            <a:off x="5318755" y="5391950"/>
            <a:ext cx="439430" cy="441638"/>
          </a:xfrm>
          <a:prstGeom prst="rect">
            <a:avLst/>
          </a:prstGeom>
          <a:effectLst>
            <a:outerShdw blurRad="50800" dist="38100" dir="2700000" algn="tl" rotWithShape="0">
              <a:prstClr val="black">
                <a:alpha val="40000"/>
              </a:prstClr>
            </a:outerShdw>
          </a:effectLst>
        </p:spPr>
      </p:pic>
      <p:pic>
        <p:nvPicPr>
          <p:cNvPr id="53" name="図 52">
            <a:extLst>
              <a:ext uri="{FF2B5EF4-FFF2-40B4-BE49-F238E27FC236}">
                <a16:creationId xmlns:a16="http://schemas.microsoft.com/office/drawing/2014/main" id="{2AA2E1A8-A589-5D4E-9399-7A7925C72639}"/>
              </a:ext>
            </a:extLst>
          </p:cNvPr>
          <p:cNvPicPr>
            <a:picLocks noChangeAspect="1"/>
          </p:cNvPicPr>
          <p:nvPr/>
        </p:nvPicPr>
        <p:blipFill>
          <a:blip r:embed="rId11"/>
          <a:stretch>
            <a:fillRect/>
          </a:stretch>
        </p:blipFill>
        <p:spPr>
          <a:xfrm>
            <a:off x="6065586" y="5856892"/>
            <a:ext cx="475827" cy="452035"/>
          </a:xfrm>
          <a:prstGeom prst="rect">
            <a:avLst/>
          </a:prstGeom>
          <a:effectLst>
            <a:outerShdw blurRad="50800" dist="38100" dir="2700000" algn="tl" rotWithShape="0">
              <a:prstClr val="black">
                <a:alpha val="40000"/>
              </a:prstClr>
            </a:outerShdw>
          </a:effectLst>
        </p:spPr>
      </p:pic>
      <p:pic>
        <p:nvPicPr>
          <p:cNvPr id="54" name="図 53">
            <a:extLst>
              <a:ext uri="{FF2B5EF4-FFF2-40B4-BE49-F238E27FC236}">
                <a16:creationId xmlns:a16="http://schemas.microsoft.com/office/drawing/2014/main" id="{707171C2-07F1-DE48-99C2-6C27CF4E2FA8}"/>
              </a:ext>
            </a:extLst>
          </p:cNvPr>
          <p:cNvPicPr>
            <a:picLocks noChangeAspect="1"/>
          </p:cNvPicPr>
          <p:nvPr/>
        </p:nvPicPr>
        <p:blipFill>
          <a:blip r:embed="rId12"/>
          <a:stretch>
            <a:fillRect/>
          </a:stretch>
        </p:blipFill>
        <p:spPr>
          <a:xfrm>
            <a:off x="6921428" y="5395484"/>
            <a:ext cx="389701" cy="442842"/>
          </a:xfrm>
          <a:prstGeom prst="rect">
            <a:avLst/>
          </a:prstGeom>
          <a:effectLst>
            <a:outerShdw blurRad="50800" dist="38100" dir="2700000" algn="tl" rotWithShape="0">
              <a:prstClr val="black">
                <a:alpha val="40000"/>
              </a:prstClr>
            </a:outerShdw>
          </a:effectLst>
        </p:spPr>
      </p:pic>
      <p:pic>
        <p:nvPicPr>
          <p:cNvPr id="55" name="図 54">
            <a:extLst>
              <a:ext uri="{FF2B5EF4-FFF2-40B4-BE49-F238E27FC236}">
                <a16:creationId xmlns:a16="http://schemas.microsoft.com/office/drawing/2014/main" id="{E95F32E0-BF86-224C-8AAF-14E9B1E603EA}"/>
              </a:ext>
            </a:extLst>
          </p:cNvPr>
          <p:cNvPicPr>
            <a:picLocks noChangeAspect="1"/>
          </p:cNvPicPr>
          <p:nvPr/>
        </p:nvPicPr>
        <p:blipFill>
          <a:blip r:embed="rId13"/>
          <a:stretch>
            <a:fillRect/>
          </a:stretch>
        </p:blipFill>
        <p:spPr>
          <a:xfrm>
            <a:off x="6921428" y="5908854"/>
            <a:ext cx="430163" cy="375317"/>
          </a:xfrm>
          <a:prstGeom prst="rect">
            <a:avLst/>
          </a:prstGeom>
          <a:effectLst>
            <a:outerShdw blurRad="50800" dist="38100" dir="2700000" algn="tl" rotWithShape="0">
              <a:prstClr val="black">
                <a:alpha val="40000"/>
              </a:prstClr>
            </a:outerShdw>
          </a:effectLst>
        </p:spPr>
      </p:pic>
      <p:sp>
        <p:nvSpPr>
          <p:cNvPr id="57" name="左矢印 56">
            <a:extLst>
              <a:ext uri="{FF2B5EF4-FFF2-40B4-BE49-F238E27FC236}">
                <a16:creationId xmlns:a16="http://schemas.microsoft.com/office/drawing/2014/main" id="{5B58716D-E26B-0149-AD54-9DFA6B9360E4}"/>
              </a:ext>
            </a:extLst>
          </p:cNvPr>
          <p:cNvSpPr/>
          <p:nvPr/>
        </p:nvSpPr>
        <p:spPr>
          <a:xfrm>
            <a:off x="6525490" y="2788784"/>
            <a:ext cx="611019" cy="601033"/>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テキスト ボックス 57">
            <a:extLst>
              <a:ext uri="{FF2B5EF4-FFF2-40B4-BE49-F238E27FC236}">
                <a16:creationId xmlns:a16="http://schemas.microsoft.com/office/drawing/2014/main" id="{8C53F8DA-7A25-4B4F-A722-D4F33E4CB6AF}"/>
              </a:ext>
            </a:extLst>
          </p:cNvPr>
          <p:cNvSpPr txBox="1"/>
          <p:nvPr/>
        </p:nvSpPr>
        <p:spPr>
          <a:xfrm>
            <a:off x="6595120" y="2962064"/>
            <a:ext cx="543739"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支援</a:t>
            </a:r>
          </a:p>
        </p:txBody>
      </p:sp>
      <p:sp>
        <p:nvSpPr>
          <p:cNvPr id="59" name="左矢印 58">
            <a:extLst>
              <a:ext uri="{FF2B5EF4-FFF2-40B4-BE49-F238E27FC236}">
                <a16:creationId xmlns:a16="http://schemas.microsoft.com/office/drawing/2014/main" id="{FFD4A9C2-14A5-7E4F-B443-276D0CFC3C32}"/>
              </a:ext>
            </a:extLst>
          </p:cNvPr>
          <p:cNvSpPr/>
          <p:nvPr/>
        </p:nvSpPr>
        <p:spPr>
          <a:xfrm>
            <a:off x="6521798" y="4103756"/>
            <a:ext cx="611019" cy="601033"/>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テキスト ボックス 59">
            <a:extLst>
              <a:ext uri="{FF2B5EF4-FFF2-40B4-BE49-F238E27FC236}">
                <a16:creationId xmlns:a16="http://schemas.microsoft.com/office/drawing/2014/main" id="{A46328A0-218B-0E47-9235-0D072EFF38AB}"/>
              </a:ext>
            </a:extLst>
          </p:cNvPr>
          <p:cNvSpPr txBox="1"/>
          <p:nvPr/>
        </p:nvSpPr>
        <p:spPr>
          <a:xfrm>
            <a:off x="6597386" y="4273385"/>
            <a:ext cx="543739"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支援</a:t>
            </a:r>
          </a:p>
        </p:txBody>
      </p:sp>
      <p:sp>
        <p:nvSpPr>
          <p:cNvPr id="61" name="正方形/長方形 60">
            <a:extLst>
              <a:ext uri="{FF2B5EF4-FFF2-40B4-BE49-F238E27FC236}">
                <a16:creationId xmlns:a16="http://schemas.microsoft.com/office/drawing/2014/main" id="{71ADCC92-CC0F-D341-9567-760D2687BAE1}"/>
              </a:ext>
            </a:extLst>
          </p:cNvPr>
          <p:cNvSpPr/>
          <p:nvPr/>
        </p:nvSpPr>
        <p:spPr>
          <a:xfrm>
            <a:off x="4878201" y="3368064"/>
            <a:ext cx="1595309" cy="246221"/>
          </a:xfrm>
          <a:prstGeom prst="rect">
            <a:avLst/>
          </a:prstGeom>
        </p:spPr>
        <p:txBody>
          <a:bodyPr wrap="none">
            <a:spAutoFit/>
          </a:bodyPr>
          <a:lstStyle/>
          <a:p>
            <a:pPr algn="ctr"/>
            <a:r>
              <a:rPr lang="ja-JP" altLang="en-US" sz="1000">
                <a:solidFill>
                  <a:schemeClr val="bg1"/>
                </a:solidFill>
                <a:latin typeface="Meiryo" panose="020B0604030504040204" pitchFamily="34" charset="-128"/>
                <a:ea typeface="Meiryo" panose="020B0604030504040204" pitchFamily="34" charset="-128"/>
                <a:cs typeface="Meiryo" charset="-128"/>
              </a:rPr>
              <a:t>人間による業務プロセス</a:t>
            </a:r>
            <a:endParaRPr lang="ja-JP" altLang="en-US" sz="1000" dirty="0">
              <a:solidFill>
                <a:schemeClr val="bg1"/>
              </a:solidFill>
              <a:latin typeface="Meiryo" panose="020B0604030504040204" pitchFamily="34" charset="-128"/>
              <a:ea typeface="Meiryo" panose="020B0604030504040204" pitchFamily="34" charset="-128"/>
              <a:cs typeface="Meiryo" charset="-128"/>
            </a:endParaRPr>
          </a:p>
        </p:txBody>
      </p:sp>
      <p:sp>
        <p:nvSpPr>
          <p:cNvPr id="62" name="正方形/長方形 61">
            <a:extLst>
              <a:ext uri="{FF2B5EF4-FFF2-40B4-BE49-F238E27FC236}">
                <a16:creationId xmlns:a16="http://schemas.microsoft.com/office/drawing/2014/main" id="{99FB35B4-1F46-CF4C-95EF-314AC2548994}"/>
              </a:ext>
            </a:extLst>
          </p:cNvPr>
          <p:cNvSpPr/>
          <p:nvPr/>
        </p:nvSpPr>
        <p:spPr>
          <a:xfrm>
            <a:off x="4301119" y="4722231"/>
            <a:ext cx="2749471" cy="246221"/>
          </a:xfrm>
          <a:prstGeom prst="rect">
            <a:avLst/>
          </a:prstGeom>
        </p:spPr>
        <p:txBody>
          <a:bodyPr wrap="none">
            <a:spAutoFit/>
          </a:bodyPr>
          <a:lstStyle/>
          <a:p>
            <a:pPr algn="ctr"/>
            <a:r>
              <a:rPr lang="ja-JP" altLang="en-US" sz="1000">
                <a:solidFill>
                  <a:schemeClr val="bg1"/>
                </a:solidFill>
                <a:latin typeface="Meiryo" panose="020B0604030504040204" pitchFamily="34" charset="-128"/>
                <a:ea typeface="Meiryo" panose="020B0604030504040204" pitchFamily="34" charset="-128"/>
                <a:cs typeface="Meiryo" charset="-128"/>
              </a:rPr>
              <a:t>人間による業務プロセス＋機械による自動化</a:t>
            </a:r>
            <a:endParaRPr lang="ja-JP" altLang="en-US" sz="1000" dirty="0">
              <a:solidFill>
                <a:schemeClr val="bg1"/>
              </a:solidFill>
              <a:latin typeface="Meiryo" panose="020B0604030504040204" pitchFamily="34" charset="-128"/>
              <a:ea typeface="Meiryo" panose="020B0604030504040204" pitchFamily="34" charset="-128"/>
              <a:cs typeface="Meiryo" charset="-128"/>
            </a:endParaRPr>
          </a:p>
        </p:txBody>
      </p:sp>
      <p:sp>
        <p:nvSpPr>
          <p:cNvPr id="63" name="正方形/長方形 62">
            <a:extLst>
              <a:ext uri="{FF2B5EF4-FFF2-40B4-BE49-F238E27FC236}">
                <a16:creationId xmlns:a16="http://schemas.microsoft.com/office/drawing/2014/main" id="{8D57EA65-7234-904D-8A4C-9DA48BDB9DE8}"/>
              </a:ext>
            </a:extLst>
          </p:cNvPr>
          <p:cNvSpPr/>
          <p:nvPr/>
        </p:nvSpPr>
        <p:spPr>
          <a:xfrm>
            <a:off x="7181200" y="3365818"/>
            <a:ext cx="954107" cy="246221"/>
          </a:xfrm>
          <a:prstGeom prst="rect">
            <a:avLst/>
          </a:prstGeom>
        </p:spPr>
        <p:txBody>
          <a:bodyPr wrap="none">
            <a:spAutoFit/>
          </a:bodyPr>
          <a:lstStyle/>
          <a:p>
            <a:pPr algn="ctr"/>
            <a:r>
              <a:rPr lang="ja-JP" altLang="en-US" sz="1000">
                <a:solidFill>
                  <a:schemeClr val="bg1"/>
                </a:solidFill>
                <a:latin typeface="Meiryo" panose="020B0604030504040204" pitchFamily="34" charset="-128"/>
                <a:ea typeface="Meiryo" panose="020B0604030504040204" pitchFamily="34" charset="-128"/>
                <a:cs typeface="Meiryo" charset="-128"/>
              </a:rPr>
              <a:t>情報システム</a:t>
            </a:r>
            <a:endParaRPr lang="ja-JP" altLang="en-US" sz="1000" dirty="0">
              <a:solidFill>
                <a:schemeClr val="bg1"/>
              </a:solidFill>
              <a:latin typeface="Meiryo" panose="020B0604030504040204" pitchFamily="34" charset="-128"/>
              <a:ea typeface="Meiryo" panose="020B0604030504040204" pitchFamily="34" charset="-128"/>
              <a:cs typeface="Meiryo" charset="-128"/>
            </a:endParaRPr>
          </a:p>
        </p:txBody>
      </p:sp>
      <p:sp>
        <p:nvSpPr>
          <p:cNvPr id="64" name="正方形/長方形 63">
            <a:extLst>
              <a:ext uri="{FF2B5EF4-FFF2-40B4-BE49-F238E27FC236}">
                <a16:creationId xmlns:a16="http://schemas.microsoft.com/office/drawing/2014/main" id="{A7A321E9-0B57-B04C-AC06-10B60CE9A675}"/>
              </a:ext>
            </a:extLst>
          </p:cNvPr>
          <p:cNvSpPr/>
          <p:nvPr/>
        </p:nvSpPr>
        <p:spPr>
          <a:xfrm>
            <a:off x="7218157" y="4730257"/>
            <a:ext cx="954107" cy="246221"/>
          </a:xfrm>
          <a:prstGeom prst="rect">
            <a:avLst/>
          </a:prstGeom>
        </p:spPr>
        <p:txBody>
          <a:bodyPr wrap="none">
            <a:spAutoFit/>
          </a:bodyPr>
          <a:lstStyle/>
          <a:p>
            <a:pPr algn="ctr"/>
            <a:r>
              <a:rPr lang="ja-JP" altLang="en-US" sz="1000">
                <a:solidFill>
                  <a:schemeClr val="bg1"/>
                </a:solidFill>
                <a:latin typeface="Meiryo" panose="020B0604030504040204" pitchFamily="34" charset="-128"/>
                <a:ea typeface="Meiryo" panose="020B0604030504040204" pitchFamily="34" charset="-128"/>
                <a:cs typeface="Meiryo" charset="-128"/>
              </a:rPr>
              <a:t>情報システム</a:t>
            </a:r>
            <a:endParaRPr lang="ja-JP" altLang="en-US" sz="1000" dirty="0">
              <a:solidFill>
                <a:schemeClr val="bg1"/>
              </a:solidFill>
              <a:latin typeface="Meiryo" panose="020B0604030504040204" pitchFamily="34" charset="-128"/>
              <a:ea typeface="Meiryo" panose="020B0604030504040204" pitchFamily="34" charset="-128"/>
              <a:cs typeface="Meiryo" charset="-128"/>
            </a:endParaRPr>
          </a:p>
        </p:txBody>
      </p:sp>
      <p:sp>
        <p:nvSpPr>
          <p:cNvPr id="65" name="正方形/長方形 64">
            <a:extLst>
              <a:ext uri="{FF2B5EF4-FFF2-40B4-BE49-F238E27FC236}">
                <a16:creationId xmlns:a16="http://schemas.microsoft.com/office/drawing/2014/main" id="{AFFE4A3C-EE3F-3B47-B2DD-2529CA30255E}"/>
              </a:ext>
            </a:extLst>
          </p:cNvPr>
          <p:cNvSpPr/>
          <p:nvPr/>
        </p:nvSpPr>
        <p:spPr>
          <a:xfrm>
            <a:off x="4026030" y="5670833"/>
            <a:ext cx="4572000" cy="338554"/>
          </a:xfrm>
          <a:prstGeom prst="rect">
            <a:avLst/>
          </a:prstGeom>
        </p:spPr>
        <p:txBody>
          <a:bodyPr>
            <a:spAutoFit/>
          </a:bodyPr>
          <a:lstStyle/>
          <a:p>
            <a:pPr algn="ctr"/>
            <a:r>
              <a:rPr lang="ja-JP" altLang="ja-JP" sz="1600" b="1">
                <a:ln w="3175">
                  <a:solidFill>
                    <a:schemeClr val="accent1"/>
                  </a:solidFill>
                </a:ln>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業務</a:t>
            </a:r>
            <a:r>
              <a:rPr lang="ja-JP" altLang="en-US" sz="1600" b="1">
                <a:ln w="3175">
                  <a:solidFill>
                    <a:schemeClr val="accent1"/>
                  </a:solidFill>
                </a:ln>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と</a:t>
            </a:r>
            <a:r>
              <a:rPr lang="en-US" altLang="ja-JP" sz="1600" b="1" dirty="0">
                <a:ln w="3175">
                  <a:solidFill>
                    <a:schemeClr val="accent1"/>
                  </a:solidFill>
                </a:ln>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IT</a:t>
            </a:r>
            <a:r>
              <a:rPr lang="ja-JP" altLang="en-US" sz="1600" b="1">
                <a:ln w="3175">
                  <a:solidFill>
                    <a:schemeClr val="accent1"/>
                  </a:solidFill>
                </a:ln>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が適材適所でシームレスに連携</a:t>
            </a:r>
            <a:endParaRPr lang="en-US" altLang="ja-JP" sz="1600" b="1" dirty="0">
              <a:ln w="3175">
                <a:solidFill>
                  <a:schemeClr val="accent1"/>
                </a:solidFill>
              </a:ln>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40244349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a:extLst>
              <a:ext uri="{FF2B5EF4-FFF2-40B4-BE49-F238E27FC236}">
                <a16:creationId xmlns:a16="http://schemas.microsoft.com/office/drawing/2014/main" id="{FDB63E0C-F1F2-E749-B8D9-F36A386EA9B3}"/>
              </a:ext>
            </a:extLst>
          </p:cNvPr>
          <p:cNvSpPr/>
          <p:nvPr/>
        </p:nvSpPr>
        <p:spPr>
          <a:xfrm>
            <a:off x="1031164" y="5176554"/>
            <a:ext cx="7069721" cy="1404209"/>
          </a:xfrm>
          <a:prstGeom prst="rect">
            <a:avLst/>
          </a:prstGeom>
          <a:solidFill>
            <a:schemeClr val="accent3">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50000"/>
                </a:schemeClr>
              </a:solidFill>
              <a:latin typeface="ＭＳ Ｐゴシック"/>
              <a:ea typeface="ＭＳ Ｐゴシック"/>
              <a:cs typeface="ＭＳ Ｐゴシック"/>
            </a:endParaRPr>
          </a:p>
        </p:txBody>
      </p:sp>
      <p:sp>
        <p:nvSpPr>
          <p:cNvPr id="19" name="正方形/長方形 18">
            <a:extLst>
              <a:ext uri="{FF2B5EF4-FFF2-40B4-BE49-F238E27FC236}">
                <a16:creationId xmlns:a16="http://schemas.microsoft.com/office/drawing/2014/main" id="{895C9D46-F820-C144-A614-F5F9C5F73525}"/>
              </a:ext>
            </a:extLst>
          </p:cNvPr>
          <p:cNvSpPr/>
          <p:nvPr/>
        </p:nvSpPr>
        <p:spPr>
          <a:xfrm>
            <a:off x="4560049" y="847372"/>
            <a:ext cx="3540836" cy="4336686"/>
          </a:xfrm>
          <a:prstGeom prst="rect">
            <a:avLst/>
          </a:prstGeom>
          <a:solidFill>
            <a:schemeClr val="bg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a:extLst>
              <a:ext uri="{FF2B5EF4-FFF2-40B4-BE49-F238E27FC236}">
                <a16:creationId xmlns:a16="http://schemas.microsoft.com/office/drawing/2014/main" id="{47ABE1D7-22D6-8544-BF3A-00AD8C2918C1}"/>
              </a:ext>
            </a:extLst>
          </p:cNvPr>
          <p:cNvSpPr/>
          <p:nvPr/>
        </p:nvSpPr>
        <p:spPr>
          <a:xfrm>
            <a:off x="1031164" y="847372"/>
            <a:ext cx="3540836" cy="4336686"/>
          </a:xfrm>
          <a:prstGeom prst="rect">
            <a:avLst/>
          </a:prstGeom>
          <a:solidFill>
            <a:srgbClr val="FFFBD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下矢印 29">
            <a:extLst>
              <a:ext uri="{FF2B5EF4-FFF2-40B4-BE49-F238E27FC236}">
                <a16:creationId xmlns:a16="http://schemas.microsoft.com/office/drawing/2014/main" id="{BE088A1D-762E-8241-9B47-AC81C50FF94E}"/>
              </a:ext>
            </a:extLst>
          </p:cNvPr>
          <p:cNvSpPr/>
          <p:nvPr/>
        </p:nvSpPr>
        <p:spPr>
          <a:xfrm>
            <a:off x="3013809" y="904540"/>
            <a:ext cx="3110242" cy="5437266"/>
          </a:xfrm>
          <a:prstGeom prst="downArrow">
            <a:avLst>
              <a:gd name="adj1" fmla="val 50000"/>
              <a:gd name="adj2" fmla="val 18595"/>
            </a:avLst>
          </a:prstGeom>
          <a:solidFill>
            <a:schemeClr val="tx2">
              <a:lumMod val="40000"/>
              <a:lumOff val="60000"/>
              <a:alpha val="38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463FDCA2-284A-FD4F-845F-67A74537BC0E}"/>
              </a:ext>
            </a:extLst>
          </p:cNvPr>
          <p:cNvSpPr>
            <a:spLocks noGrp="1"/>
          </p:cNvSpPr>
          <p:nvPr>
            <p:ph type="title"/>
          </p:nvPr>
        </p:nvSpPr>
        <p:spPr>
          <a:xfrm>
            <a:off x="230400" y="266400"/>
            <a:ext cx="8686800" cy="416221"/>
          </a:xfrm>
        </p:spPr>
        <p:txBody>
          <a:bodyPr lIns="0" rIns="0"/>
          <a:lstStyle/>
          <a:p>
            <a:r>
              <a:rPr lang="ja-JP" altLang="en-US" sz="2700" dirty="0"/>
              <a:t>アマゾンのデジタル・トランスフォーメーション</a:t>
            </a:r>
            <a:endParaRPr kumimoji="1" lang="ja-JP" altLang="en-US" sz="2700" dirty="0"/>
          </a:p>
        </p:txBody>
      </p:sp>
      <p:pic>
        <p:nvPicPr>
          <p:cNvPr id="4" name="図 3">
            <a:extLst>
              <a:ext uri="{FF2B5EF4-FFF2-40B4-BE49-F238E27FC236}">
                <a16:creationId xmlns:a16="http://schemas.microsoft.com/office/drawing/2014/main" id="{E5CC7F5B-DAC8-ED4B-AB2A-EF9F93057EFB}"/>
              </a:ext>
            </a:extLst>
          </p:cNvPr>
          <p:cNvPicPr>
            <a:picLocks noChangeAspect="1"/>
          </p:cNvPicPr>
          <p:nvPr/>
        </p:nvPicPr>
        <p:blipFill>
          <a:blip r:embed="rId2"/>
          <a:stretch>
            <a:fillRect/>
          </a:stretch>
        </p:blipFill>
        <p:spPr>
          <a:xfrm>
            <a:off x="1874977" y="1500902"/>
            <a:ext cx="822374" cy="751632"/>
          </a:xfrm>
          <a:prstGeom prst="rect">
            <a:avLst/>
          </a:prstGeom>
        </p:spPr>
      </p:pic>
      <p:pic>
        <p:nvPicPr>
          <p:cNvPr id="5" name="図 4">
            <a:extLst>
              <a:ext uri="{FF2B5EF4-FFF2-40B4-BE49-F238E27FC236}">
                <a16:creationId xmlns:a16="http://schemas.microsoft.com/office/drawing/2014/main" id="{7FA928E0-404B-1E40-9874-8B557890BE69}"/>
              </a:ext>
            </a:extLst>
          </p:cNvPr>
          <p:cNvPicPr>
            <a:picLocks noChangeAspect="1"/>
          </p:cNvPicPr>
          <p:nvPr/>
        </p:nvPicPr>
        <p:blipFill>
          <a:blip r:embed="rId3"/>
          <a:stretch>
            <a:fillRect/>
          </a:stretch>
        </p:blipFill>
        <p:spPr>
          <a:xfrm>
            <a:off x="4099118" y="3386947"/>
            <a:ext cx="939625" cy="575281"/>
          </a:xfrm>
          <a:prstGeom prst="rect">
            <a:avLst/>
          </a:prstGeom>
        </p:spPr>
      </p:pic>
      <p:pic>
        <p:nvPicPr>
          <p:cNvPr id="6" name="図 5">
            <a:extLst>
              <a:ext uri="{FF2B5EF4-FFF2-40B4-BE49-F238E27FC236}">
                <a16:creationId xmlns:a16="http://schemas.microsoft.com/office/drawing/2014/main" id="{D2C207B8-6381-E84D-B7EE-E6AAE8CE7D84}"/>
              </a:ext>
            </a:extLst>
          </p:cNvPr>
          <p:cNvPicPr>
            <a:picLocks noChangeAspect="1"/>
          </p:cNvPicPr>
          <p:nvPr/>
        </p:nvPicPr>
        <p:blipFill>
          <a:blip r:embed="rId4"/>
          <a:stretch>
            <a:fillRect/>
          </a:stretch>
        </p:blipFill>
        <p:spPr>
          <a:xfrm>
            <a:off x="6160123" y="1669842"/>
            <a:ext cx="1235587" cy="582692"/>
          </a:xfrm>
          <a:prstGeom prst="rect">
            <a:avLst/>
          </a:prstGeom>
        </p:spPr>
      </p:pic>
      <p:pic>
        <p:nvPicPr>
          <p:cNvPr id="7" name="図 6">
            <a:extLst>
              <a:ext uri="{FF2B5EF4-FFF2-40B4-BE49-F238E27FC236}">
                <a16:creationId xmlns:a16="http://schemas.microsoft.com/office/drawing/2014/main" id="{F4A8ACE6-8608-6D41-9F43-3D06E1401CE2}"/>
              </a:ext>
            </a:extLst>
          </p:cNvPr>
          <p:cNvPicPr>
            <a:picLocks noChangeAspect="1"/>
          </p:cNvPicPr>
          <p:nvPr/>
        </p:nvPicPr>
        <p:blipFill>
          <a:blip r:embed="rId5"/>
          <a:stretch>
            <a:fillRect/>
          </a:stretch>
        </p:blipFill>
        <p:spPr>
          <a:xfrm>
            <a:off x="6160122" y="2279659"/>
            <a:ext cx="1235587" cy="503152"/>
          </a:xfrm>
          <a:prstGeom prst="rect">
            <a:avLst/>
          </a:prstGeom>
        </p:spPr>
      </p:pic>
      <p:pic>
        <p:nvPicPr>
          <p:cNvPr id="8" name="図 7">
            <a:extLst>
              <a:ext uri="{FF2B5EF4-FFF2-40B4-BE49-F238E27FC236}">
                <a16:creationId xmlns:a16="http://schemas.microsoft.com/office/drawing/2014/main" id="{D773A51B-6C28-234B-B843-98C6BD1CC1B6}"/>
              </a:ext>
            </a:extLst>
          </p:cNvPr>
          <p:cNvPicPr>
            <a:picLocks noChangeAspect="1"/>
          </p:cNvPicPr>
          <p:nvPr/>
        </p:nvPicPr>
        <p:blipFill>
          <a:blip r:embed="rId6"/>
          <a:stretch>
            <a:fillRect/>
          </a:stretch>
        </p:blipFill>
        <p:spPr>
          <a:xfrm>
            <a:off x="1684176" y="2572562"/>
            <a:ext cx="1203976" cy="583176"/>
          </a:xfrm>
          <a:prstGeom prst="rect">
            <a:avLst/>
          </a:prstGeom>
        </p:spPr>
      </p:pic>
      <p:pic>
        <p:nvPicPr>
          <p:cNvPr id="9" name="図 8">
            <a:extLst>
              <a:ext uri="{FF2B5EF4-FFF2-40B4-BE49-F238E27FC236}">
                <a16:creationId xmlns:a16="http://schemas.microsoft.com/office/drawing/2014/main" id="{293C0358-D895-4D42-BF0E-A825D47E051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904571" y="1577440"/>
            <a:ext cx="814143" cy="582671"/>
          </a:xfrm>
          <a:prstGeom prst="rect">
            <a:avLst/>
          </a:prstGeom>
        </p:spPr>
      </p:pic>
      <p:pic>
        <p:nvPicPr>
          <p:cNvPr id="10" name="図 9">
            <a:extLst>
              <a:ext uri="{FF2B5EF4-FFF2-40B4-BE49-F238E27FC236}">
                <a16:creationId xmlns:a16="http://schemas.microsoft.com/office/drawing/2014/main" id="{DD040025-B00B-7145-9952-9FAD3D98D3B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198471" y="2235426"/>
            <a:ext cx="774448" cy="547385"/>
          </a:xfrm>
          <a:prstGeom prst="rect">
            <a:avLst/>
          </a:prstGeom>
        </p:spPr>
      </p:pic>
      <p:pic>
        <p:nvPicPr>
          <p:cNvPr id="11" name="図 10">
            <a:extLst>
              <a:ext uri="{FF2B5EF4-FFF2-40B4-BE49-F238E27FC236}">
                <a16:creationId xmlns:a16="http://schemas.microsoft.com/office/drawing/2014/main" id="{029B5991-6735-E340-B021-EA8562EC80FE}"/>
              </a:ext>
            </a:extLst>
          </p:cNvPr>
          <p:cNvPicPr>
            <a:picLocks noChangeAspect="1"/>
          </p:cNvPicPr>
          <p:nvPr/>
        </p:nvPicPr>
        <p:blipFill>
          <a:blip r:embed="rId9"/>
          <a:stretch>
            <a:fillRect/>
          </a:stretch>
        </p:blipFill>
        <p:spPr>
          <a:xfrm>
            <a:off x="4127606" y="2775546"/>
            <a:ext cx="864886" cy="559632"/>
          </a:xfrm>
          <a:prstGeom prst="rect">
            <a:avLst/>
          </a:prstGeom>
        </p:spPr>
      </p:pic>
      <p:pic>
        <p:nvPicPr>
          <p:cNvPr id="14" name="図 13">
            <a:extLst>
              <a:ext uri="{FF2B5EF4-FFF2-40B4-BE49-F238E27FC236}">
                <a16:creationId xmlns:a16="http://schemas.microsoft.com/office/drawing/2014/main" id="{B61A559F-5E28-824A-AE3A-00D2831B4C1C}"/>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718714" y="1502124"/>
            <a:ext cx="755126" cy="733302"/>
          </a:xfrm>
          <a:prstGeom prst="rect">
            <a:avLst/>
          </a:prstGeom>
        </p:spPr>
      </p:pic>
      <p:pic>
        <p:nvPicPr>
          <p:cNvPr id="15" name="図 14">
            <a:extLst>
              <a:ext uri="{FF2B5EF4-FFF2-40B4-BE49-F238E27FC236}">
                <a16:creationId xmlns:a16="http://schemas.microsoft.com/office/drawing/2014/main" id="{784E99A4-2EE5-504B-A723-0E54077798E6}"/>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489336" y="3310470"/>
            <a:ext cx="1641168" cy="922336"/>
          </a:xfrm>
          <a:prstGeom prst="rect">
            <a:avLst/>
          </a:prstGeom>
        </p:spPr>
      </p:pic>
      <p:sp>
        <p:nvSpPr>
          <p:cNvPr id="17" name="フローチャート: 磁気ディスク 16">
            <a:extLst>
              <a:ext uri="{FF2B5EF4-FFF2-40B4-BE49-F238E27FC236}">
                <a16:creationId xmlns:a16="http://schemas.microsoft.com/office/drawing/2014/main" id="{9970BACA-9FC3-A04B-A109-4886378D345C}"/>
              </a:ext>
            </a:extLst>
          </p:cNvPr>
          <p:cNvSpPr/>
          <p:nvPr/>
        </p:nvSpPr>
        <p:spPr>
          <a:xfrm>
            <a:off x="2945990" y="4681167"/>
            <a:ext cx="3252019" cy="956967"/>
          </a:xfrm>
          <a:prstGeom prst="flowChartMagneticDisk">
            <a:avLst/>
          </a:prstGeom>
          <a:solidFill>
            <a:srgbClr val="0070C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a:extLst>
              <a:ext uri="{FF2B5EF4-FFF2-40B4-BE49-F238E27FC236}">
                <a16:creationId xmlns:a16="http://schemas.microsoft.com/office/drawing/2014/main" id="{15BAF7B4-129B-CE47-B4D8-0D9CB0FC5370}"/>
              </a:ext>
            </a:extLst>
          </p:cNvPr>
          <p:cNvSpPr txBox="1"/>
          <p:nvPr/>
        </p:nvSpPr>
        <p:spPr>
          <a:xfrm>
            <a:off x="3402449" y="4082501"/>
            <a:ext cx="2339102" cy="461665"/>
          </a:xfrm>
          <a:prstGeom prst="rect">
            <a:avLst/>
          </a:prstGeom>
          <a:noFill/>
        </p:spPr>
        <p:txBody>
          <a:bodyPr wrap="none" rtlCol="0">
            <a:spAutoFit/>
          </a:bodyPr>
          <a:lstStyle/>
          <a:p>
            <a:pPr algn="ctr"/>
            <a:r>
              <a:rPr kumimoji="1" lang="ja-JP" altLang="en-US" sz="2400">
                <a:solidFill>
                  <a:srgbClr val="0052FF"/>
                </a:solidFill>
                <a:latin typeface="Meiryo" panose="020B0604030504040204" pitchFamily="34" charset="-128"/>
                <a:ea typeface="Meiryo" panose="020B0604030504040204" pitchFamily="34" charset="-128"/>
              </a:rPr>
              <a:t>広範な顧客接点</a:t>
            </a:r>
          </a:p>
        </p:txBody>
      </p:sp>
      <p:sp>
        <p:nvSpPr>
          <p:cNvPr id="21" name="テキスト ボックス 20">
            <a:extLst>
              <a:ext uri="{FF2B5EF4-FFF2-40B4-BE49-F238E27FC236}">
                <a16:creationId xmlns:a16="http://schemas.microsoft.com/office/drawing/2014/main" id="{F019E713-FA46-634F-9166-2C66F9D276F3}"/>
              </a:ext>
            </a:extLst>
          </p:cNvPr>
          <p:cNvSpPr txBox="1"/>
          <p:nvPr/>
        </p:nvSpPr>
        <p:spPr>
          <a:xfrm>
            <a:off x="3544386" y="5090226"/>
            <a:ext cx="2031326" cy="461665"/>
          </a:xfrm>
          <a:prstGeom prst="rect">
            <a:avLst/>
          </a:prstGeom>
          <a:noFill/>
        </p:spPr>
        <p:txBody>
          <a:bodyPr wrap="none" rtlCol="0">
            <a:spAutoFit/>
          </a:bodyPr>
          <a:lstStyle/>
          <a:p>
            <a:pPr algn="ctr"/>
            <a:r>
              <a:rPr kumimoji="1" lang="ja-JP" altLang="en-US" sz="2400">
                <a:solidFill>
                  <a:schemeClr val="bg1"/>
                </a:solidFill>
                <a:latin typeface="Meiryo" panose="020B0604030504040204" pitchFamily="34" charset="-128"/>
                <a:ea typeface="Meiryo" panose="020B0604030504040204" pitchFamily="34" charset="-128"/>
              </a:rPr>
              <a:t>ビッグデータ</a:t>
            </a:r>
          </a:p>
        </p:txBody>
      </p:sp>
      <p:sp>
        <p:nvSpPr>
          <p:cNvPr id="22" name="テキスト ボックス 21">
            <a:extLst>
              <a:ext uri="{FF2B5EF4-FFF2-40B4-BE49-F238E27FC236}">
                <a16:creationId xmlns:a16="http://schemas.microsoft.com/office/drawing/2014/main" id="{1218E41C-8626-6E46-8044-9AE1BE45FCC0}"/>
              </a:ext>
            </a:extLst>
          </p:cNvPr>
          <p:cNvSpPr txBox="1"/>
          <p:nvPr/>
        </p:nvSpPr>
        <p:spPr>
          <a:xfrm>
            <a:off x="3452858" y="904540"/>
            <a:ext cx="2339102" cy="461665"/>
          </a:xfrm>
          <a:prstGeom prst="rect">
            <a:avLst/>
          </a:prstGeom>
          <a:noFill/>
        </p:spPr>
        <p:txBody>
          <a:bodyPr wrap="none" rtlCol="0">
            <a:spAutoFit/>
          </a:bodyPr>
          <a:lstStyle/>
          <a:p>
            <a:pPr algn="ctr"/>
            <a:r>
              <a:rPr kumimoji="1" lang="ja-JP" altLang="en-US" sz="2400">
                <a:solidFill>
                  <a:srgbClr val="0052FF"/>
                </a:solidFill>
                <a:latin typeface="Meiryo" panose="020B0604030504040204" pitchFamily="34" charset="-128"/>
                <a:ea typeface="Meiryo" panose="020B0604030504040204" pitchFamily="34" charset="-128"/>
              </a:rPr>
              <a:t>最高の顧客体験</a:t>
            </a:r>
          </a:p>
        </p:txBody>
      </p:sp>
      <p:sp>
        <p:nvSpPr>
          <p:cNvPr id="24" name="テキスト ボックス 23">
            <a:extLst>
              <a:ext uri="{FF2B5EF4-FFF2-40B4-BE49-F238E27FC236}">
                <a16:creationId xmlns:a16="http://schemas.microsoft.com/office/drawing/2014/main" id="{F2C86E15-C4E6-1F4E-A01B-389609C10837}"/>
              </a:ext>
            </a:extLst>
          </p:cNvPr>
          <p:cNvSpPr txBox="1"/>
          <p:nvPr/>
        </p:nvSpPr>
        <p:spPr>
          <a:xfrm>
            <a:off x="3201653" y="5925432"/>
            <a:ext cx="2749471" cy="400110"/>
          </a:xfrm>
          <a:prstGeom prst="rect">
            <a:avLst/>
          </a:prstGeom>
          <a:noFill/>
        </p:spPr>
        <p:txBody>
          <a:bodyPr wrap="none" rtlCol="0">
            <a:spAutoFit/>
          </a:bodyPr>
          <a:lstStyle/>
          <a:p>
            <a:r>
              <a:rPr kumimoji="1" lang="ja-JP" altLang="en-US" sz="2000">
                <a:solidFill>
                  <a:schemeClr val="accent3">
                    <a:lumMod val="50000"/>
                  </a:schemeClr>
                </a:solidFill>
                <a:latin typeface="Meiryo" panose="020B0604030504040204" pitchFamily="34" charset="-128"/>
                <a:ea typeface="Meiryo" panose="020B0604030504040204" pitchFamily="34" charset="-128"/>
              </a:rPr>
              <a:t>機械学習による最適解</a:t>
            </a:r>
          </a:p>
        </p:txBody>
      </p:sp>
      <p:sp>
        <p:nvSpPr>
          <p:cNvPr id="25" name="正方形/長方形 24">
            <a:extLst>
              <a:ext uri="{FF2B5EF4-FFF2-40B4-BE49-F238E27FC236}">
                <a16:creationId xmlns:a16="http://schemas.microsoft.com/office/drawing/2014/main" id="{A60A03DB-E481-0443-9698-44458A3B0337}"/>
              </a:ext>
            </a:extLst>
          </p:cNvPr>
          <p:cNvSpPr/>
          <p:nvPr/>
        </p:nvSpPr>
        <p:spPr>
          <a:xfrm>
            <a:off x="1041529" y="6276477"/>
            <a:ext cx="7069721" cy="276999"/>
          </a:xfrm>
          <a:prstGeom prst="rect">
            <a:avLst/>
          </a:prstGeom>
        </p:spPr>
        <p:txBody>
          <a:bodyPr wrap="square">
            <a:spAutoFit/>
          </a:bodyPr>
          <a:lstStyle/>
          <a:p>
            <a:pPr algn="ctr"/>
            <a:r>
              <a:rPr lang="ja-JP" altLang="en-US" sz="1200">
                <a:solidFill>
                  <a:schemeClr val="accent3">
                    <a:lumMod val="50000"/>
                  </a:schemeClr>
                </a:solidFill>
                <a:latin typeface="Meiryo" panose="020B0604030504040204" pitchFamily="34" charset="-128"/>
                <a:ea typeface="Meiryo" panose="020B0604030504040204" pitchFamily="34" charset="-128"/>
              </a:rPr>
              <a:t>経営戦略･製品／サービス戦略 </a:t>
            </a:r>
            <a:r>
              <a:rPr lang="en-US" altLang="ja-JP" sz="1200" dirty="0">
                <a:solidFill>
                  <a:schemeClr val="accent3">
                    <a:lumMod val="50000"/>
                  </a:schemeClr>
                </a:solidFill>
                <a:latin typeface="Meiryo" panose="020B0604030504040204" pitchFamily="34" charset="-128"/>
                <a:ea typeface="Meiryo" panose="020B0604030504040204" pitchFamily="34" charset="-128"/>
              </a:rPr>
              <a:t>&amp; 0.1 to One </a:t>
            </a:r>
            <a:r>
              <a:rPr lang="ja-JP" altLang="en-US" sz="1200">
                <a:solidFill>
                  <a:schemeClr val="accent3">
                    <a:lumMod val="50000"/>
                  </a:schemeClr>
                </a:solidFill>
                <a:latin typeface="Meiryo" panose="020B0604030504040204" pitchFamily="34" charset="-128"/>
                <a:ea typeface="Meiryo" panose="020B0604030504040204" pitchFamily="34" charset="-128"/>
              </a:rPr>
              <a:t>マーケティング</a:t>
            </a:r>
            <a:endParaRPr lang="ja-JP" altLang="en-US" sz="1200" dirty="0">
              <a:solidFill>
                <a:schemeClr val="accent3">
                  <a:lumMod val="50000"/>
                </a:schemeClr>
              </a:solidFill>
              <a:latin typeface="Meiryo" panose="020B0604030504040204" pitchFamily="34" charset="-128"/>
              <a:ea typeface="Meiryo" panose="020B0604030504040204" pitchFamily="34" charset="-128"/>
            </a:endParaRPr>
          </a:p>
        </p:txBody>
      </p:sp>
      <p:sp>
        <p:nvSpPr>
          <p:cNvPr id="26" name="上矢印 25">
            <a:extLst>
              <a:ext uri="{FF2B5EF4-FFF2-40B4-BE49-F238E27FC236}">
                <a16:creationId xmlns:a16="http://schemas.microsoft.com/office/drawing/2014/main" id="{2B582C4D-8C18-1740-AABB-B37E816BE370}"/>
              </a:ext>
            </a:extLst>
          </p:cNvPr>
          <p:cNvSpPr/>
          <p:nvPr/>
        </p:nvSpPr>
        <p:spPr>
          <a:xfrm>
            <a:off x="1675294" y="4824016"/>
            <a:ext cx="951271" cy="492833"/>
          </a:xfrm>
          <a:prstGeom prst="upArrow">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上矢印 26">
            <a:extLst>
              <a:ext uri="{FF2B5EF4-FFF2-40B4-BE49-F238E27FC236}">
                <a16:creationId xmlns:a16="http://schemas.microsoft.com/office/drawing/2014/main" id="{AA7DC7F6-A2E5-A545-8966-4F780197A51E}"/>
              </a:ext>
            </a:extLst>
          </p:cNvPr>
          <p:cNvSpPr/>
          <p:nvPr/>
        </p:nvSpPr>
        <p:spPr>
          <a:xfrm>
            <a:off x="6573282" y="4824017"/>
            <a:ext cx="951271" cy="492833"/>
          </a:xfrm>
          <a:prstGeom prst="upArrow">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a:extLst>
              <a:ext uri="{FF2B5EF4-FFF2-40B4-BE49-F238E27FC236}">
                <a16:creationId xmlns:a16="http://schemas.microsoft.com/office/drawing/2014/main" id="{D56936CD-147C-C744-9EB2-F19E54532A17}"/>
              </a:ext>
            </a:extLst>
          </p:cNvPr>
          <p:cNvSpPr/>
          <p:nvPr/>
        </p:nvSpPr>
        <p:spPr>
          <a:xfrm>
            <a:off x="2359357" y="1248820"/>
            <a:ext cx="4572000" cy="276999"/>
          </a:xfrm>
          <a:prstGeom prst="rect">
            <a:avLst/>
          </a:prstGeom>
        </p:spPr>
        <p:txBody>
          <a:bodyPr>
            <a:spAutoFit/>
          </a:bodyPr>
          <a:lstStyle/>
          <a:p>
            <a:pPr algn="ctr"/>
            <a:r>
              <a:rPr lang="ja-JP" altLang="en-US" sz="1200">
                <a:solidFill>
                  <a:srgbClr val="0052FF"/>
                </a:solidFill>
                <a:latin typeface="Meiryo" panose="020B0604030504040204" pitchFamily="34" charset="-128"/>
                <a:ea typeface="Meiryo" panose="020B0604030504040204" pitchFamily="34" charset="-128"/>
              </a:rPr>
              <a:t>テクノロジーを駆使して徹底した利便性を追求</a:t>
            </a:r>
            <a:endParaRPr lang="ja-JP" altLang="en-US" sz="1200" dirty="0">
              <a:solidFill>
                <a:srgbClr val="0052FF"/>
              </a:solidFill>
              <a:latin typeface="Meiryo" panose="020B0604030504040204" pitchFamily="34" charset="-128"/>
              <a:ea typeface="Meiryo" panose="020B0604030504040204" pitchFamily="34" charset="-128"/>
            </a:endParaRPr>
          </a:p>
        </p:txBody>
      </p:sp>
      <p:sp>
        <p:nvSpPr>
          <p:cNvPr id="29" name="正方形/長方形 28">
            <a:extLst>
              <a:ext uri="{FF2B5EF4-FFF2-40B4-BE49-F238E27FC236}">
                <a16:creationId xmlns:a16="http://schemas.microsoft.com/office/drawing/2014/main" id="{05C42EF6-EAD5-EC4F-8515-678CA7CE269D}"/>
              </a:ext>
            </a:extLst>
          </p:cNvPr>
          <p:cNvSpPr/>
          <p:nvPr/>
        </p:nvSpPr>
        <p:spPr>
          <a:xfrm>
            <a:off x="2837044" y="4433007"/>
            <a:ext cx="3469912" cy="276999"/>
          </a:xfrm>
          <a:prstGeom prst="rect">
            <a:avLst/>
          </a:prstGeom>
        </p:spPr>
        <p:txBody>
          <a:bodyPr wrap="square">
            <a:spAutoFit/>
          </a:bodyPr>
          <a:lstStyle/>
          <a:p>
            <a:pPr algn="ctr"/>
            <a:r>
              <a:rPr lang="ja-JP" altLang="en-US" sz="1200">
                <a:solidFill>
                  <a:srgbClr val="0052FF"/>
                </a:solidFill>
                <a:latin typeface="Meiryo" panose="020B0604030504040204" pitchFamily="34" charset="-128"/>
                <a:ea typeface="Meiryo" panose="020B0604030504040204" pitchFamily="34" charset="-128"/>
              </a:rPr>
              <a:t>顧客理解のための情報を徹底して収集する</a:t>
            </a:r>
            <a:endParaRPr lang="ja-JP" altLang="en-US" sz="1200">
              <a:solidFill>
                <a:srgbClr val="0052FF"/>
              </a:solidFill>
            </a:endParaRPr>
          </a:p>
        </p:txBody>
      </p:sp>
      <p:sp>
        <p:nvSpPr>
          <p:cNvPr id="31" name="テキスト ボックス 30">
            <a:extLst>
              <a:ext uri="{FF2B5EF4-FFF2-40B4-BE49-F238E27FC236}">
                <a16:creationId xmlns:a16="http://schemas.microsoft.com/office/drawing/2014/main" id="{44B2C22D-AA53-DA43-966B-E2448D12745C}"/>
              </a:ext>
            </a:extLst>
          </p:cNvPr>
          <p:cNvSpPr txBox="1"/>
          <p:nvPr/>
        </p:nvSpPr>
        <p:spPr>
          <a:xfrm>
            <a:off x="1041656" y="903875"/>
            <a:ext cx="1415772" cy="276999"/>
          </a:xfrm>
          <a:prstGeom prst="rect">
            <a:avLst/>
          </a:prstGeom>
          <a:noFill/>
        </p:spPr>
        <p:txBody>
          <a:bodyPr wrap="none" rtlCol="0">
            <a:spAutoFit/>
          </a:bodyPr>
          <a:lstStyle/>
          <a:p>
            <a:r>
              <a:rPr kumimoji="1" lang="ja-JP" altLang="en-US" sz="1200">
                <a:solidFill>
                  <a:schemeClr val="accent6">
                    <a:lumMod val="75000"/>
                  </a:schemeClr>
                </a:solidFill>
                <a:latin typeface="Meiryo" panose="020B0604030504040204" pitchFamily="34" charset="-128"/>
                <a:ea typeface="Meiryo" panose="020B0604030504040204" pitchFamily="34" charset="-128"/>
              </a:rPr>
              <a:t>業務（デジタル）</a:t>
            </a:r>
          </a:p>
        </p:txBody>
      </p:sp>
      <p:sp>
        <p:nvSpPr>
          <p:cNvPr id="32" name="テキスト ボックス 31">
            <a:extLst>
              <a:ext uri="{FF2B5EF4-FFF2-40B4-BE49-F238E27FC236}">
                <a16:creationId xmlns:a16="http://schemas.microsoft.com/office/drawing/2014/main" id="{5AE88F44-AB6B-B74F-8C2C-21861E3FCB24}"/>
              </a:ext>
            </a:extLst>
          </p:cNvPr>
          <p:cNvSpPr txBox="1"/>
          <p:nvPr/>
        </p:nvSpPr>
        <p:spPr>
          <a:xfrm>
            <a:off x="6687824" y="910571"/>
            <a:ext cx="1415772" cy="276999"/>
          </a:xfrm>
          <a:prstGeom prst="rect">
            <a:avLst/>
          </a:prstGeom>
          <a:noFill/>
        </p:spPr>
        <p:txBody>
          <a:bodyPr wrap="none" rtlCol="0">
            <a:spAutoFit/>
          </a:bodyPr>
          <a:lstStyle/>
          <a:p>
            <a:pPr algn="r"/>
            <a:r>
              <a:rPr kumimoji="1" lang="ja-JP" altLang="en-US" sz="1200">
                <a:solidFill>
                  <a:schemeClr val="accent6">
                    <a:lumMod val="50000"/>
                  </a:schemeClr>
                </a:solidFill>
                <a:latin typeface="Meiryo" panose="020B0604030504040204" pitchFamily="34" charset="-128"/>
                <a:ea typeface="Meiryo" panose="020B0604030504040204" pitchFamily="34" charset="-128"/>
              </a:rPr>
              <a:t>業務（アナログ）</a:t>
            </a:r>
          </a:p>
        </p:txBody>
      </p:sp>
      <p:sp>
        <p:nvSpPr>
          <p:cNvPr id="33" name="テキスト ボックス 32">
            <a:extLst>
              <a:ext uri="{FF2B5EF4-FFF2-40B4-BE49-F238E27FC236}">
                <a16:creationId xmlns:a16="http://schemas.microsoft.com/office/drawing/2014/main" id="{EF15A826-C0DE-684D-A44B-E2FC4D0298FB}"/>
              </a:ext>
            </a:extLst>
          </p:cNvPr>
          <p:cNvSpPr txBox="1"/>
          <p:nvPr/>
        </p:nvSpPr>
        <p:spPr>
          <a:xfrm>
            <a:off x="1041529" y="6294946"/>
            <a:ext cx="344966" cy="276999"/>
          </a:xfrm>
          <a:prstGeom prst="rect">
            <a:avLst/>
          </a:prstGeom>
          <a:noFill/>
        </p:spPr>
        <p:txBody>
          <a:bodyPr wrap="none" rtlCol="0">
            <a:spAutoFit/>
          </a:bodyPr>
          <a:lstStyle/>
          <a:p>
            <a:r>
              <a:rPr kumimoji="1" lang="en-US" altLang="ja-JP" sz="1200" dirty="0">
                <a:solidFill>
                  <a:schemeClr val="accent4">
                    <a:lumMod val="50000"/>
                  </a:schemeClr>
                </a:solidFill>
                <a:latin typeface="Meiryo" panose="020B0604030504040204" pitchFamily="34" charset="-128"/>
                <a:ea typeface="Meiryo" panose="020B0604030504040204" pitchFamily="34" charset="-128"/>
              </a:rPr>
              <a:t>IT</a:t>
            </a:r>
            <a:endParaRPr kumimoji="1" lang="ja-JP" altLang="en-US" sz="1200">
              <a:solidFill>
                <a:schemeClr val="accent4">
                  <a:lumMod val="50000"/>
                </a:schemeClr>
              </a:solidFill>
              <a:latin typeface="Meiryo" panose="020B0604030504040204" pitchFamily="34" charset="-128"/>
              <a:ea typeface="Meiryo" panose="020B0604030504040204" pitchFamily="34" charset="-128"/>
            </a:endParaRPr>
          </a:p>
        </p:txBody>
      </p:sp>
      <p:pic>
        <p:nvPicPr>
          <p:cNvPr id="12" name="図 11">
            <a:extLst>
              <a:ext uri="{FF2B5EF4-FFF2-40B4-BE49-F238E27FC236}">
                <a16:creationId xmlns:a16="http://schemas.microsoft.com/office/drawing/2014/main" id="{E2C9EB06-AC86-A54C-8510-8C5BD418E225}"/>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160122" y="2812771"/>
            <a:ext cx="1235587" cy="856673"/>
          </a:xfrm>
          <a:prstGeom prst="rect">
            <a:avLst/>
          </a:prstGeom>
        </p:spPr>
      </p:pic>
      <p:sp>
        <p:nvSpPr>
          <p:cNvPr id="34" name="正方形/長方形 33">
            <a:extLst>
              <a:ext uri="{FF2B5EF4-FFF2-40B4-BE49-F238E27FC236}">
                <a16:creationId xmlns:a16="http://schemas.microsoft.com/office/drawing/2014/main" id="{88B1C4FC-6597-A94B-A18A-070C4CED85EE}"/>
              </a:ext>
            </a:extLst>
          </p:cNvPr>
          <p:cNvSpPr/>
          <p:nvPr/>
        </p:nvSpPr>
        <p:spPr>
          <a:xfrm>
            <a:off x="6157972" y="3609550"/>
            <a:ext cx="1237738" cy="249160"/>
          </a:xfrm>
          <a:prstGeom prst="rect">
            <a:avLst/>
          </a:prstGeom>
          <a:solidFill>
            <a:srgbClr val="FFFFFF">
              <a:alpha val="92941"/>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5" name="図 34">
            <a:extLst>
              <a:ext uri="{FF2B5EF4-FFF2-40B4-BE49-F238E27FC236}">
                <a16:creationId xmlns:a16="http://schemas.microsoft.com/office/drawing/2014/main" id="{CF0C65F8-D55C-4A4E-A717-AB959B595C5C}"/>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420111" y="3492087"/>
            <a:ext cx="975598" cy="487799"/>
          </a:xfrm>
          <a:prstGeom prst="rect">
            <a:avLst/>
          </a:prstGeom>
        </p:spPr>
      </p:pic>
      <p:pic>
        <p:nvPicPr>
          <p:cNvPr id="13" name="図 12">
            <a:extLst>
              <a:ext uri="{FF2B5EF4-FFF2-40B4-BE49-F238E27FC236}">
                <a16:creationId xmlns:a16="http://schemas.microsoft.com/office/drawing/2014/main" id="{9B4A1D1D-737C-EC49-AAED-6C42954005D3}"/>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6733967" y="3874401"/>
            <a:ext cx="673079" cy="376234"/>
          </a:xfrm>
          <a:prstGeom prst="rect">
            <a:avLst/>
          </a:prstGeom>
        </p:spPr>
      </p:pic>
      <p:pic>
        <p:nvPicPr>
          <p:cNvPr id="3" name="図 2">
            <a:extLst>
              <a:ext uri="{FF2B5EF4-FFF2-40B4-BE49-F238E27FC236}">
                <a16:creationId xmlns:a16="http://schemas.microsoft.com/office/drawing/2014/main" id="{5E8EBC29-8D02-F14E-ACDE-88B1C6C6A589}"/>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6156580" y="3870428"/>
            <a:ext cx="602859" cy="372397"/>
          </a:xfrm>
          <a:prstGeom prst="rect">
            <a:avLst/>
          </a:prstGeom>
        </p:spPr>
      </p:pic>
      <p:sp>
        <p:nvSpPr>
          <p:cNvPr id="16" name="テキスト ボックス 15">
            <a:extLst>
              <a:ext uri="{FF2B5EF4-FFF2-40B4-BE49-F238E27FC236}">
                <a16:creationId xmlns:a16="http://schemas.microsoft.com/office/drawing/2014/main" id="{AAD04A0B-E6C7-EB4E-ABA9-DBDC6C52DB66}"/>
              </a:ext>
            </a:extLst>
          </p:cNvPr>
          <p:cNvSpPr txBox="1"/>
          <p:nvPr/>
        </p:nvSpPr>
        <p:spPr>
          <a:xfrm>
            <a:off x="6130889" y="4240574"/>
            <a:ext cx="665567" cy="184666"/>
          </a:xfrm>
          <a:prstGeom prst="rect">
            <a:avLst/>
          </a:prstGeom>
          <a:noFill/>
        </p:spPr>
        <p:txBody>
          <a:bodyPr wrap="none" rtlCol="0">
            <a:spAutoFit/>
          </a:bodyPr>
          <a:lstStyle/>
          <a:p>
            <a:pPr algn="ctr"/>
            <a:r>
              <a:rPr kumimoji="1" lang="en-US" altLang="ja-JP" sz="600" dirty="0">
                <a:latin typeface="Meiryo" panose="020B0604030504040204" pitchFamily="34" charset="-128"/>
                <a:ea typeface="Meiryo" panose="020B0604030504040204" pitchFamily="34" charset="-128"/>
              </a:rPr>
              <a:t>40</a:t>
            </a:r>
            <a:r>
              <a:rPr lang="ja-JP" altLang="en-US" sz="600">
                <a:latin typeface="Meiryo" panose="020B0604030504040204" pitchFamily="34" charset="-128"/>
                <a:ea typeface="Meiryo" panose="020B0604030504040204" pitchFamily="34" charset="-128"/>
              </a:rPr>
              <a:t>機</a:t>
            </a:r>
            <a:r>
              <a:rPr kumimoji="1" lang="ja-JP" altLang="en-US" sz="600">
                <a:latin typeface="Meiryo" panose="020B0604030504040204" pitchFamily="34" charset="-128"/>
                <a:ea typeface="Meiryo" panose="020B0604030504040204" pitchFamily="34" charset="-128"/>
              </a:rPr>
              <a:t>の航空機</a:t>
            </a:r>
          </a:p>
        </p:txBody>
      </p:sp>
      <p:sp>
        <p:nvSpPr>
          <p:cNvPr id="36" name="テキスト ボックス 35">
            <a:extLst>
              <a:ext uri="{FF2B5EF4-FFF2-40B4-BE49-F238E27FC236}">
                <a16:creationId xmlns:a16="http://schemas.microsoft.com/office/drawing/2014/main" id="{4A580527-5DC2-264D-9D9B-7B5D00D57D11}"/>
              </a:ext>
            </a:extLst>
          </p:cNvPr>
          <p:cNvSpPr txBox="1"/>
          <p:nvPr/>
        </p:nvSpPr>
        <p:spPr>
          <a:xfrm>
            <a:off x="6669827" y="4232548"/>
            <a:ext cx="800219" cy="184666"/>
          </a:xfrm>
          <a:prstGeom prst="rect">
            <a:avLst/>
          </a:prstGeom>
          <a:noFill/>
        </p:spPr>
        <p:txBody>
          <a:bodyPr wrap="none" rtlCol="0">
            <a:spAutoFit/>
          </a:bodyPr>
          <a:lstStyle/>
          <a:p>
            <a:pPr algn="ctr"/>
            <a:r>
              <a:rPr kumimoji="1" lang="ja-JP" altLang="en-US" sz="600">
                <a:latin typeface="Meiryo" panose="020B0604030504040204" pitchFamily="34" charset="-128"/>
                <a:ea typeface="Meiryo" panose="020B0604030504040204" pitchFamily="34" charset="-128"/>
              </a:rPr>
              <a:t>数千台のトラック</a:t>
            </a:r>
          </a:p>
        </p:txBody>
      </p:sp>
    </p:spTree>
    <p:extLst>
      <p:ext uri="{BB962C8B-B14F-4D97-AF65-F5344CB8AC3E}">
        <p14:creationId xmlns:p14="http://schemas.microsoft.com/office/powerpoint/2010/main" val="11013300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772AB6D-E55D-714F-8E55-A5804C2DEAD4}"/>
              </a:ext>
            </a:extLst>
          </p:cNvPr>
          <p:cNvSpPr>
            <a:spLocks noGrp="1"/>
          </p:cNvSpPr>
          <p:nvPr>
            <p:ph type="title"/>
          </p:nvPr>
        </p:nvSpPr>
        <p:spPr/>
        <p:txBody>
          <a:bodyPr/>
          <a:lstStyle/>
          <a:p>
            <a:r>
              <a:rPr lang="ja-JP" altLang="ja-JP"/>
              <a:t>業務が</a:t>
            </a:r>
            <a:r>
              <a:rPr lang="en-US" altLang="ja-JP" dirty="0"/>
              <a:t>IT</a:t>
            </a:r>
            <a:r>
              <a:rPr lang="ja-JP" altLang="ja-JP"/>
              <a:t>へ</a:t>
            </a:r>
            <a:r>
              <a:rPr lang="en-US" altLang="ja-JP" dirty="0"/>
              <a:t>IT</a:t>
            </a:r>
            <a:r>
              <a:rPr lang="ja-JP" altLang="ja-JP"/>
              <a:t>が業務へとシームレスに変換される状態</a:t>
            </a:r>
            <a:endParaRPr lang="ja-JP" altLang="en-US"/>
          </a:p>
        </p:txBody>
      </p:sp>
      <p:pic>
        <p:nvPicPr>
          <p:cNvPr id="5" name="図 4">
            <a:extLst>
              <a:ext uri="{FF2B5EF4-FFF2-40B4-BE49-F238E27FC236}">
                <a16:creationId xmlns:a16="http://schemas.microsoft.com/office/drawing/2014/main" id="{6CC83505-69E1-754C-B095-3B2DB2B5FC21}"/>
              </a:ext>
            </a:extLst>
          </p:cNvPr>
          <p:cNvPicPr>
            <a:picLocks noChangeAspect="1"/>
          </p:cNvPicPr>
          <p:nvPr/>
        </p:nvPicPr>
        <p:blipFill>
          <a:blip r:embed="rId2">
            <a:duotone>
              <a:schemeClr val="accent1">
                <a:shade val="45000"/>
                <a:satMod val="135000"/>
              </a:schemeClr>
              <a:prstClr val="white"/>
            </a:duotone>
          </a:blip>
          <a:stretch>
            <a:fillRect/>
          </a:stretch>
        </p:blipFill>
        <p:spPr>
          <a:xfrm>
            <a:off x="1993404" y="836613"/>
            <a:ext cx="5157192" cy="5157192"/>
          </a:xfrm>
          <a:prstGeom prst="rect">
            <a:avLst/>
          </a:prstGeom>
          <a:effectLst>
            <a:outerShdw blurRad="50800" dist="38100" dir="2700000" algn="tl" rotWithShape="0">
              <a:prstClr val="black">
                <a:alpha val="40000"/>
              </a:prstClr>
            </a:outerShdw>
          </a:effectLst>
        </p:spPr>
      </p:pic>
      <p:sp>
        <p:nvSpPr>
          <p:cNvPr id="7" name="円/楕円 6">
            <a:extLst>
              <a:ext uri="{FF2B5EF4-FFF2-40B4-BE49-F238E27FC236}">
                <a16:creationId xmlns:a16="http://schemas.microsoft.com/office/drawing/2014/main" id="{32D4F7D6-BE26-9341-ADB1-78CEEA1A0A9A}"/>
              </a:ext>
            </a:extLst>
          </p:cNvPr>
          <p:cNvSpPr/>
          <p:nvPr/>
        </p:nvSpPr>
        <p:spPr>
          <a:xfrm>
            <a:off x="4190535" y="1804777"/>
            <a:ext cx="762930" cy="792088"/>
          </a:xfrm>
          <a:prstGeom prst="ellipse">
            <a:avLst/>
          </a:prstGeom>
          <a:solidFill>
            <a:srgbClr val="27569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楕円 7">
            <a:extLst>
              <a:ext uri="{FF2B5EF4-FFF2-40B4-BE49-F238E27FC236}">
                <a16:creationId xmlns:a16="http://schemas.microsoft.com/office/drawing/2014/main" id="{EC6E1751-C823-5740-B2A6-909C60A2A764}"/>
              </a:ext>
            </a:extLst>
          </p:cNvPr>
          <p:cNvSpPr/>
          <p:nvPr/>
        </p:nvSpPr>
        <p:spPr>
          <a:xfrm>
            <a:off x="4167950" y="4292562"/>
            <a:ext cx="908106" cy="792088"/>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2AB6273F-2717-494D-B489-D99AFAF8E49E}"/>
              </a:ext>
            </a:extLst>
          </p:cNvPr>
          <p:cNvSpPr txBox="1"/>
          <p:nvPr/>
        </p:nvSpPr>
        <p:spPr>
          <a:xfrm>
            <a:off x="5798015" y="2873900"/>
            <a:ext cx="902811" cy="923330"/>
          </a:xfrm>
          <a:prstGeom prst="rect">
            <a:avLst/>
          </a:prstGeom>
          <a:noFill/>
        </p:spPr>
        <p:txBody>
          <a:bodyPr wrap="none" rtlCol="0">
            <a:spAutoFit/>
          </a:bodyPr>
          <a:lstStyle/>
          <a:p>
            <a:pPr algn="ctr"/>
            <a:r>
              <a:rPr kumimoji="1" lang="en-US" altLang="ja-JP" sz="4000" dirty="0">
                <a:solidFill>
                  <a:schemeClr val="bg1"/>
                </a:solidFill>
                <a:latin typeface="Meiryo" panose="020B0604030504040204" pitchFamily="34" charset="-128"/>
                <a:ea typeface="Meiryo" panose="020B0604030504040204" pitchFamily="34" charset="-128"/>
              </a:rPr>
              <a:t>IT</a:t>
            </a:r>
          </a:p>
          <a:p>
            <a:pPr algn="ctr"/>
            <a:r>
              <a:rPr kumimoji="1" lang="ja-JP" altLang="en-US" sz="1400">
                <a:solidFill>
                  <a:schemeClr val="bg1"/>
                </a:solidFill>
                <a:latin typeface="Meiryo" panose="020B0604030504040204" pitchFamily="34" charset="-128"/>
                <a:ea typeface="Meiryo" panose="020B0604030504040204" pitchFamily="34" charset="-128"/>
              </a:rPr>
              <a:t>デジタル</a:t>
            </a:r>
          </a:p>
        </p:txBody>
      </p:sp>
      <p:sp>
        <p:nvSpPr>
          <p:cNvPr id="9" name="テキスト ボックス 8">
            <a:extLst>
              <a:ext uri="{FF2B5EF4-FFF2-40B4-BE49-F238E27FC236}">
                <a16:creationId xmlns:a16="http://schemas.microsoft.com/office/drawing/2014/main" id="{AE0EE675-C3C7-5744-889F-9C31124DC086}"/>
              </a:ext>
            </a:extLst>
          </p:cNvPr>
          <p:cNvSpPr txBox="1"/>
          <p:nvPr/>
        </p:nvSpPr>
        <p:spPr>
          <a:xfrm>
            <a:off x="2247437" y="2873900"/>
            <a:ext cx="1210588" cy="923330"/>
          </a:xfrm>
          <a:prstGeom prst="rect">
            <a:avLst/>
          </a:prstGeom>
          <a:noFill/>
        </p:spPr>
        <p:txBody>
          <a:bodyPr wrap="none" rtlCol="0">
            <a:spAutoFit/>
          </a:bodyPr>
          <a:lstStyle/>
          <a:p>
            <a:pPr algn="ctr"/>
            <a:r>
              <a:rPr kumimoji="1" lang="ja-JP" altLang="en-US" sz="4000">
                <a:solidFill>
                  <a:srgbClr val="0070C0"/>
                </a:solidFill>
                <a:latin typeface="Meiryo" panose="020B0604030504040204" pitchFamily="34" charset="-128"/>
                <a:ea typeface="Meiryo" panose="020B0604030504040204" pitchFamily="34" charset="-128"/>
              </a:rPr>
              <a:t>業務</a:t>
            </a:r>
            <a:endParaRPr kumimoji="1" lang="en-US" altLang="ja-JP" sz="4000" dirty="0">
              <a:solidFill>
                <a:srgbClr val="0070C0"/>
              </a:solidFill>
              <a:latin typeface="Meiryo" panose="020B0604030504040204" pitchFamily="34" charset="-128"/>
              <a:ea typeface="Meiryo" panose="020B0604030504040204" pitchFamily="34" charset="-128"/>
            </a:endParaRPr>
          </a:p>
          <a:p>
            <a:pPr algn="ctr"/>
            <a:r>
              <a:rPr kumimoji="1" lang="ja-JP" altLang="en-US" sz="1400" b="1">
                <a:solidFill>
                  <a:srgbClr val="0070C0"/>
                </a:solidFill>
                <a:latin typeface="Meiryo" panose="020B0604030504040204" pitchFamily="34" charset="-128"/>
                <a:ea typeface="Meiryo" panose="020B0604030504040204" pitchFamily="34" charset="-128"/>
              </a:rPr>
              <a:t>フィジカル</a:t>
            </a:r>
          </a:p>
        </p:txBody>
      </p:sp>
      <p:sp>
        <p:nvSpPr>
          <p:cNvPr id="10" name="テキスト ボックス 9">
            <a:extLst>
              <a:ext uri="{FF2B5EF4-FFF2-40B4-BE49-F238E27FC236}">
                <a16:creationId xmlns:a16="http://schemas.microsoft.com/office/drawing/2014/main" id="{E9D1F6E9-A69E-DC4F-8E23-ED24FACBCF5F}"/>
              </a:ext>
            </a:extLst>
          </p:cNvPr>
          <p:cNvSpPr txBox="1"/>
          <p:nvPr/>
        </p:nvSpPr>
        <p:spPr>
          <a:xfrm>
            <a:off x="2690622" y="4489348"/>
            <a:ext cx="2954655" cy="646331"/>
          </a:xfrm>
          <a:prstGeom prst="rect">
            <a:avLst/>
          </a:prstGeom>
          <a:noFill/>
        </p:spPr>
        <p:txBody>
          <a:bodyPr wrap="none" rtlCol="0">
            <a:spAutoFit/>
          </a:bodyPr>
          <a:lstStyle/>
          <a:p>
            <a:pPr algn="r"/>
            <a:r>
              <a:rPr lang="ja-JP" altLang="en-US">
                <a:solidFill>
                  <a:srgbClr val="0070C0"/>
                </a:solidFill>
                <a:latin typeface="Meiryo" panose="020B0604030504040204" pitchFamily="34" charset="-128"/>
                <a:ea typeface="Meiryo" panose="020B0604030504040204" pitchFamily="34" charset="-128"/>
              </a:rPr>
              <a:t>配送･リアル店舗・接客</a:t>
            </a:r>
            <a:endParaRPr lang="en-US" altLang="ja-JP" dirty="0">
              <a:solidFill>
                <a:srgbClr val="0070C0"/>
              </a:solidFill>
              <a:latin typeface="Meiryo" panose="020B0604030504040204" pitchFamily="34" charset="-128"/>
              <a:ea typeface="Meiryo" panose="020B0604030504040204" pitchFamily="34" charset="-128"/>
            </a:endParaRPr>
          </a:p>
          <a:p>
            <a:pPr algn="r"/>
            <a:r>
              <a:rPr kumimoji="1" lang="ja-JP" altLang="en-US">
                <a:solidFill>
                  <a:srgbClr val="0070C0"/>
                </a:solidFill>
                <a:latin typeface="Meiryo" panose="020B0604030504040204" pitchFamily="34" charset="-128"/>
                <a:ea typeface="Meiryo" panose="020B0604030504040204" pitchFamily="34" charset="-128"/>
              </a:rPr>
              <a:t>カスタマー・サービスなど</a:t>
            </a:r>
          </a:p>
        </p:txBody>
      </p:sp>
      <p:sp>
        <p:nvSpPr>
          <p:cNvPr id="11" name="テキスト ボックス 10">
            <a:extLst>
              <a:ext uri="{FF2B5EF4-FFF2-40B4-BE49-F238E27FC236}">
                <a16:creationId xmlns:a16="http://schemas.microsoft.com/office/drawing/2014/main" id="{45987608-C2E4-B744-936B-B1DBE4D15C43}"/>
              </a:ext>
            </a:extLst>
          </p:cNvPr>
          <p:cNvSpPr txBox="1"/>
          <p:nvPr/>
        </p:nvSpPr>
        <p:spPr>
          <a:xfrm>
            <a:off x="3360721" y="1877655"/>
            <a:ext cx="3185487" cy="646331"/>
          </a:xfrm>
          <a:prstGeom prst="rect">
            <a:avLst/>
          </a:prstGeom>
          <a:noFill/>
        </p:spPr>
        <p:txBody>
          <a:bodyPr wrap="none" rtlCol="0">
            <a:spAutoFit/>
          </a:bodyPr>
          <a:lstStyle/>
          <a:p>
            <a:pPr algn="r"/>
            <a:r>
              <a:rPr kumimoji="1" lang="ja-JP" altLang="en-US">
                <a:solidFill>
                  <a:schemeClr val="bg1"/>
                </a:solidFill>
                <a:latin typeface="Meiryo" panose="020B0604030504040204" pitchFamily="34" charset="-128"/>
                <a:ea typeface="Meiryo" panose="020B0604030504040204" pitchFamily="34" charset="-128"/>
              </a:rPr>
              <a:t>受発注・配送手配・商品管理</a:t>
            </a:r>
            <a:endParaRPr kumimoji="1" lang="en-US" altLang="ja-JP" dirty="0">
              <a:solidFill>
                <a:schemeClr val="bg1"/>
              </a:solidFill>
              <a:latin typeface="Meiryo" panose="020B0604030504040204" pitchFamily="34" charset="-128"/>
              <a:ea typeface="Meiryo" panose="020B0604030504040204" pitchFamily="34" charset="-128"/>
            </a:endParaRPr>
          </a:p>
          <a:p>
            <a:pPr algn="r"/>
            <a:r>
              <a:rPr lang="ja-JP" altLang="en-US">
                <a:solidFill>
                  <a:schemeClr val="bg1"/>
                </a:solidFill>
                <a:latin typeface="Meiryo" panose="020B0604030504040204" pitchFamily="34" charset="-128"/>
                <a:ea typeface="Meiryo" panose="020B0604030504040204" pitchFamily="34" charset="-128"/>
              </a:rPr>
              <a:t>レコメンデーションなと</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12" name="左右矢印 11">
            <a:extLst>
              <a:ext uri="{FF2B5EF4-FFF2-40B4-BE49-F238E27FC236}">
                <a16:creationId xmlns:a16="http://schemas.microsoft.com/office/drawing/2014/main" id="{CD15FD64-F265-A342-985A-58E2CE276E6A}"/>
              </a:ext>
            </a:extLst>
          </p:cNvPr>
          <p:cNvSpPr/>
          <p:nvPr/>
        </p:nvSpPr>
        <p:spPr>
          <a:xfrm>
            <a:off x="3458025" y="2994472"/>
            <a:ext cx="2227950" cy="636750"/>
          </a:xfrm>
          <a:prstGeom prst="lef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433838B3-877F-8744-9935-41676CEDCB36}"/>
              </a:ext>
            </a:extLst>
          </p:cNvPr>
          <p:cNvSpPr txBox="1"/>
          <p:nvPr/>
        </p:nvSpPr>
        <p:spPr>
          <a:xfrm>
            <a:off x="1127793" y="6136040"/>
            <a:ext cx="6888424" cy="369332"/>
          </a:xfrm>
          <a:prstGeom prst="rect">
            <a:avLst/>
          </a:prstGeom>
          <a:noFill/>
        </p:spPr>
        <p:txBody>
          <a:bodyPr wrap="none" rtlCol="0">
            <a:spAutoFit/>
          </a:bodyPr>
          <a:lstStyle/>
          <a:p>
            <a:pPr algn="ctr"/>
            <a:r>
              <a:rPr lang="ja-JP" altLang="en-US">
                <a:solidFill>
                  <a:schemeClr val="accent6">
                    <a:lumMod val="75000"/>
                  </a:schemeClr>
                </a:solidFill>
                <a:latin typeface="Meiryo" panose="020B0604030504040204" pitchFamily="34" charset="-128"/>
                <a:ea typeface="Meiryo" panose="020B0604030504040204" pitchFamily="34" charset="-128"/>
              </a:rPr>
              <a:t>業務に</a:t>
            </a:r>
            <a:r>
              <a:rPr lang="en-US" altLang="ja-JP" dirty="0">
                <a:solidFill>
                  <a:schemeClr val="accent6">
                    <a:lumMod val="75000"/>
                  </a:schemeClr>
                </a:solidFill>
                <a:latin typeface="Meiryo" panose="020B0604030504040204" pitchFamily="34" charset="-128"/>
                <a:ea typeface="Meiryo" panose="020B0604030504040204" pitchFamily="34" charset="-128"/>
              </a:rPr>
              <a:t>IT</a:t>
            </a:r>
            <a:r>
              <a:rPr lang="ja-JP" altLang="en-US">
                <a:solidFill>
                  <a:schemeClr val="accent6">
                    <a:lumMod val="75000"/>
                  </a:schemeClr>
                </a:solidFill>
                <a:latin typeface="Meiryo" panose="020B0604030504040204" pitchFamily="34" charset="-128"/>
                <a:ea typeface="Meiryo" panose="020B0604030504040204" pitchFamily="34" charset="-128"/>
              </a:rPr>
              <a:t>は埋没し、渾然一体となってビジネスの成果を達成する</a:t>
            </a:r>
            <a:endParaRPr kumimoji="1" lang="ja-JP" altLang="en-US">
              <a:solidFill>
                <a:schemeClr val="accent6">
                  <a:lumMod val="7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4632423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グループ化 31">
            <a:extLst>
              <a:ext uri="{FF2B5EF4-FFF2-40B4-BE49-F238E27FC236}">
                <a16:creationId xmlns:a16="http://schemas.microsoft.com/office/drawing/2014/main" id="{4E2D38AF-A0C0-E046-9CB2-066F8C8B6A72}"/>
              </a:ext>
            </a:extLst>
          </p:cNvPr>
          <p:cNvGrpSpPr/>
          <p:nvPr/>
        </p:nvGrpSpPr>
        <p:grpSpPr>
          <a:xfrm>
            <a:off x="2791607" y="1815219"/>
            <a:ext cx="3589813" cy="3588291"/>
            <a:chOff x="1993404" y="1148670"/>
            <a:chExt cx="5157192" cy="5157192"/>
          </a:xfrm>
        </p:grpSpPr>
        <p:grpSp>
          <p:nvGrpSpPr>
            <p:cNvPr id="31" name="グループ化 30">
              <a:extLst>
                <a:ext uri="{FF2B5EF4-FFF2-40B4-BE49-F238E27FC236}">
                  <a16:creationId xmlns:a16="http://schemas.microsoft.com/office/drawing/2014/main" id="{0A65FBD1-B52D-1E43-8AD8-10CFB61C29EA}"/>
                </a:ext>
              </a:extLst>
            </p:cNvPr>
            <p:cNvGrpSpPr/>
            <p:nvPr/>
          </p:nvGrpSpPr>
          <p:grpSpPr>
            <a:xfrm>
              <a:off x="1993404" y="1148670"/>
              <a:ext cx="5157192" cy="5157192"/>
              <a:chOff x="1993404" y="1148670"/>
              <a:chExt cx="5157192" cy="5157192"/>
            </a:xfrm>
          </p:grpSpPr>
          <p:pic>
            <p:nvPicPr>
              <p:cNvPr id="23" name="図 22">
                <a:extLst>
                  <a:ext uri="{FF2B5EF4-FFF2-40B4-BE49-F238E27FC236}">
                    <a16:creationId xmlns:a16="http://schemas.microsoft.com/office/drawing/2014/main" id="{A3F7FF7F-933E-BF40-ACC8-532DE12BC6BB}"/>
                  </a:ext>
                </a:extLst>
              </p:cNvPr>
              <p:cNvPicPr>
                <a:picLocks noChangeAspect="1"/>
              </p:cNvPicPr>
              <p:nvPr/>
            </p:nvPicPr>
            <p:blipFill>
              <a:blip r:embed="rId2">
                <a:duotone>
                  <a:schemeClr val="accent1">
                    <a:shade val="45000"/>
                    <a:satMod val="135000"/>
                  </a:schemeClr>
                  <a:prstClr val="white"/>
                </a:duotone>
              </a:blip>
              <a:stretch>
                <a:fillRect/>
              </a:stretch>
            </p:blipFill>
            <p:spPr>
              <a:xfrm>
                <a:off x="1993404" y="1148670"/>
                <a:ext cx="5157192" cy="5157192"/>
              </a:xfrm>
              <a:prstGeom prst="rect">
                <a:avLst/>
              </a:prstGeom>
              <a:effectLst>
                <a:outerShdw blurRad="50800" dist="38100" dir="2700000" algn="tl" rotWithShape="0">
                  <a:prstClr val="black">
                    <a:alpha val="40000"/>
                  </a:prstClr>
                </a:outerShdw>
              </a:effectLst>
            </p:spPr>
          </p:pic>
          <p:sp>
            <p:nvSpPr>
              <p:cNvPr id="24" name="円/楕円 23">
                <a:extLst>
                  <a:ext uri="{FF2B5EF4-FFF2-40B4-BE49-F238E27FC236}">
                    <a16:creationId xmlns:a16="http://schemas.microsoft.com/office/drawing/2014/main" id="{7A711BCE-787E-A648-BDC5-898D4F134778}"/>
                  </a:ext>
                </a:extLst>
              </p:cNvPr>
              <p:cNvSpPr/>
              <p:nvPr/>
            </p:nvSpPr>
            <p:spPr>
              <a:xfrm>
                <a:off x="4190535" y="2116834"/>
                <a:ext cx="762930" cy="792088"/>
              </a:xfrm>
              <a:prstGeom prst="ellipse">
                <a:avLst/>
              </a:prstGeom>
              <a:solidFill>
                <a:srgbClr val="27569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5" name="円/楕円 24">
              <a:extLst>
                <a:ext uri="{FF2B5EF4-FFF2-40B4-BE49-F238E27FC236}">
                  <a16:creationId xmlns:a16="http://schemas.microsoft.com/office/drawing/2014/main" id="{9DCAE298-D8B5-C648-AB96-455E70A18AF4}"/>
                </a:ext>
              </a:extLst>
            </p:cNvPr>
            <p:cNvSpPr/>
            <p:nvPr/>
          </p:nvSpPr>
          <p:spPr>
            <a:xfrm>
              <a:off x="4167950" y="4604619"/>
              <a:ext cx="908106" cy="792088"/>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sp>
        <p:nvSpPr>
          <p:cNvPr id="22" name="片側の 2 つの角を切り取った四角形 21">
            <a:extLst>
              <a:ext uri="{FF2B5EF4-FFF2-40B4-BE49-F238E27FC236}">
                <a16:creationId xmlns:a16="http://schemas.microsoft.com/office/drawing/2014/main" id="{75FC9E6C-E348-BF43-8858-78608AD16635}"/>
              </a:ext>
            </a:extLst>
          </p:cNvPr>
          <p:cNvSpPr/>
          <p:nvPr/>
        </p:nvSpPr>
        <p:spPr>
          <a:xfrm>
            <a:off x="4038600" y="5466996"/>
            <a:ext cx="1066800" cy="868392"/>
          </a:xfrm>
          <a:prstGeom prst="snip2SameRect">
            <a:avLst>
              <a:gd name="adj1" fmla="val 16667"/>
              <a:gd name="adj2" fmla="val 0"/>
            </a:avLst>
          </a:prstGeom>
          <a:solidFill>
            <a:srgbClr val="FFD5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6B1B056F-B7F9-1A4F-BEDA-9409CA07FB7B}"/>
              </a:ext>
            </a:extLst>
          </p:cNvPr>
          <p:cNvSpPr>
            <a:spLocks noGrp="1"/>
          </p:cNvSpPr>
          <p:nvPr>
            <p:ph type="title"/>
          </p:nvPr>
        </p:nvSpPr>
        <p:spPr/>
        <p:txBody>
          <a:bodyPr/>
          <a:lstStyle/>
          <a:p>
            <a:r>
              <a:rPr kumimoji="1" lang="ja-JP" altLang="en-US"/>
              <a:t>デジタル・トランスフォーメーションとの関係</a:t>
            </a:r>
          </a:p>
        </p:txBody>
      </p:sp>
      <p:grpSp>
        <p:nvGrpSpPr>
          <p:cNvPr id="33" name="グループ化 32">
            <a:extLst>
              <a:ext uri="{FF2B5EF4-FFF2-40B4-BE49-F238E27FC236}">
                <a16:creationId xmlns:a16="http://schemas.microsoft.com/office/drawing/2014/main" id="{05BE0901-10CC-2747-82AA-52F3E0300444}"/>
              </a:ext>
            </a:extLst>
          </p:cNvPr>
          <p:cNvGrpSpPr/>
          <p:nvPr/>
        </p:nvGrpSpPr>
        <p:grpSpPr>
          <a:xfrm>
            <a:off x="4270251" y="1253160"/>
            <a:ext cx="603498" cy="491088"/>
            <a:chOff x="4171702" y="811592"/>
            <a:chExt cx="801962" cy="718312"/>
          </a:xfrm>
        </p:grpSpPr>
        <p:grpSp>
          <p:nvGrpSpPr>
            <p:cNvPr id="4" name="図形グループ 25">
              <a:extLst>
                <a:ext uri="{FF2B5EF4-FFF2-40B4-BE49-F238E27FC236}">
                  <a16:creationId xmlns:a16="http://schemas.microsoft.com/office/drawing/2014/main" id="{D668B45D-90EE-D641-8C08-55C5AF8644B9}"/>
                </a:ext>
              </a:extLst>
            </p:cNvPr>
            <p:cNvGrpSpPr/>
            <p:nvPr/>
          </p:nvGrpSpPr>
          <p:grpSpPr>
            <a:xfrm>
              <a:off x="4171702" y="952053"/>
              <a:ext cx="265954" cy="577851"/>
              <a:chOff x="1946324" y="4125162"/>
              <a:chExt cx="969964" cy="2007872"/>
            </a:xfrm>
          </p:grpSpPr>
          <p:sp>
            <p:nvSpPr>
              <p:cNvPr id="5" name="円/楕円 4">
                <a:extLst>
                  <a:ext uri="{FF2B5EF4-FFF2-40B4-BE49-F238E27FC236}">
                    <a16:creationId xmlns:a16="http://schemas.microsoft.com/office/drawing/2014/main" id="{F2CD2E33-22EF-8940-A967-09BB3109CC95}"/>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6" name="フローチャート: 論理積ゲート 5">
                <a:extLst>
                  <a:ext uri="{FF2B5EF4-FFF2-40B4-BE49-F238E27FC236}">
                    <a16:creationId xmlns:a16="http://schemas.microsoft.com/office/drawing/2014/main" id="{83CD499A-1634-5941-BC27-6E46848E3C81}"/>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7" name="図形グループ 28">
              <a:extLst>
                <a:ext uri="{FF2B5EF4-FFF2-40B4-BE49-F238E27FC236}">
                  <a16:creationId xmlns:a16="http://schemas.microsoft.com/office/drawing/2014/main" id="{96D19C05-94E0-FC40-BC55-718E41D19713}"/>
                </a:ext>
              </a:extLst>
            </p:cNvPr>
            <p:cNvGrpSpPr/>
            <p:nvPr/>
          </p:nvGrpSpPr>
          <p:grpSpPr>
            <a:xfrm>
              <a:off x="4707710" y="944083"/>
              <a:ext cx="265954" cy="577850"/>
              <a:chOff x="1946324" y="4125162"/>
              <a:chExt cx="969964" cy="2007867"/>
            </a:xfrm>
          </p:grpSpPr>
          <p:sp>
            <p:nvSpPr>
              <p:cNvPr id="8" name="円/楕円 7">
                <a:extLst>
                  <a:ext uri="{FF2B5EF4-FFF2-40B4-BE49-F238E27FC236}">
                    <a16:creationId xmlns:a16="http://schemas.microsoft.com/office/drawing/2014/main" id="{9242CE06-49E4-6C4E-B6CB-E502F7D9287D}"/>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9" name="フローチャート: 論理積ゲート 8">
                <a:extLst>
                  <a:ext uri="{FF2B5EF4-FFF2-40B4-BE49-F238E27FC236}">
                    <a16:creationId xmlns:a16="http://schemas.microsoft.com/office/drawing/2014/main" id="{B8DC9CF1-CE36-F649-9D72-968259EFF838}"/>
                  </a:ext>
                </a:extLst>
              </p:cNvPr>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10" name="図形グループ 31">
              <a:extLst>
                <a:ext uri="{FF2B5EF4-FFF2-40B4-BE49-F238E27FC236}">
                  <a16:creationId xmlns:a16="http://schemas.microsoft.com/office/drawing/2014/main" id="{ECA17447-EFB2-5F4F-AEBB-3AEA1EF52CB3}"/>
                </a:ext>
              </a:extLst>
            </p:cNvPr>
            <p:cNvGrpSpPr/>
            <p:nvPr/>
          </p:nvGrpSpPr>
          <p:grpSpPr>
            <a:xfrm>
              <a:off x="4441754" y="811592"/>
              <a:ext cx="265954" cy="577848"/>
              <a:chOff x="1956286" y="3204421"/>
              <a:chExt cx="969964" cy="2007861"/>
            </a:xfrm>
          </p:grpSpPr>
          <p:sp>
            <p:nvSpPr>
              <p:cNvPr id="11" name="円/楕円 10">
                <a:extLst>
                  <a:ext uri="{FF2B5EF4-FFF2-40B4-BE49-F238E27FC236}">
                    <a16:creationId xmlns:a16="http://schemas.microsoft.com/office/drawing/2014/main" id="{CF0359FA-2788-FD46-B02A-75198B483AF1}"/>
                  </a:ext>
                </a:extLst>
              </p:cNvPr>
              <p:cNvSpPr/>
              <p:nvPr/>
            </p:nvSpPr>
            <p:spPr>
              <a:xfrm>
                <a:off x="1956288" y="3204421"/>
                <a:ext cx="969962" cy="920749"/>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2" name="フローチャート: 論理積ゲート 11">
                <a:extLst>
                  <a:ext uri="{FF2B5EF4-FFF2-40B4-BE49-F238E27FC236}">
                    <a16:creationId xmlns:a16="http://schemas.microsoft.com/office/drawing/2014/main" id="{4FA8E238-B2A4-2246-A629-F484962E9214}"/>
                  </a:ext>
                </a:extLst>
              </p:cNvPr>
              <p:cNvSpPr/>
              <p:nvPr/>
            </p:nvSpPr>
            <p:spPr>
              <a:xfrm rot="16200000">
                <a:off x="1897706" y="4183739"/>
                <a:ext cx="1087123"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grpSp>
        <p:nvGrpSpPr>
          <p:cNvPr id="34" name="グループ化 33">
            <a:extLst>
              <a:ext uri="{FF2B5EF4-FFF2-40B4-BE49-F238E27FC236}">
                <a16:creationId xmlns:a16="http://schemas.microsoft.com/office/drawing/2014/main" id="{0CBD21DC-2932-BF4A-BA59-C4A0FF96DAF9}"/>
              </a:ext>
            </a:extLst>
          </p:cNvPr>
          <p:cNvGrpSpPr/>
          <p:nvPr/>
        </p:nvGrpSpPr>
        <p:grpSpPr>
          <a:xfrm>
            <a:off x="4273880" y="5542795"/>
            <a:ext cx="603498" cy="485639"/>
            <a:chOff x="4171702" y="944083"/>
            <a:chExt cx="801962" cy="710342"/>
          </a:xfrm>
        </p:grpSpPr>
        <p:grpSp>
          <p:nvGrpSpPr>
            <p:cNvPr id="35" name="図形グループ 25">
              <a:extLst>
                <a:ext uri="{FF2B5EF4-FFF2-40B4-BE49-F238E27FC236}">
                  <a16:creationId xmlns:a16="http://schemas.microsoft.com/office/drawing/2014/main" id="{7B9E7363-8136-204A-81E4-48B268D159A5}"/>
                </a:ext>
              </a:extLst>
            </p:cNvPr>
            <p:cNvGrpSpPr/>
            <p:nvPr/>
          </p:nvGrpSpPr>
          <p:grpSpPr>
            <a:xfrm>
              <a:off x="4171702" y="952053"/>
              <a:ext cx="265954" cy="577851"/>
              <a:chOff x="1946324" y="4125162"/>
              <a:chExt cx="969964" cy="2007872"/>
            </a:xfrm>
          </p:grpSpPr>
          <p:sp>
            <p:nvSpPr>
              <p:cNvPr id="42" name="円/楕円 41">
                <a:extLst>
                  <a:ext uri="{FF2B5EF4-FFF2-40B4-BE49-F238E27FC236}">
                    <a16:creationId xmlns:a16="http://schemas.microsoft.com/office/drawing/2014/main" id="{4F21F5F4-A6CA-8646-ACD7-F180C7635E03}"/>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3" name="フローチャート: 論理積ゲート 42">
                <a:extLst>
                  <a:ext uri="{FF2B5EF4-FFF2-40B4-BE49-F238E27FC236}">
                    <a16:creationId xmlns:a16="http://schemas.microsoft.com/office/drawing/2014/main" id="{DCDDFC79-C143-204D-BB40-11AE800BAE2F}"/>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6" name="図形グループ 28">
              <a:extLst>
                <a:ext uri="{FF2B5EF4-FFF2-40B4-BE49-F238E27FC236}">
                  <a16:creationId xmlns:a16="http://schemas.microsoft.com/office/drawing/2014/main" id="{27BA04A1-CD2F-154A-949C-C22BE35F73D4}"/>
                </a:ext>
              </a:extLst>
            </p:cNvPr>
            <p:cNvGrpSpPr/>
            <p:nvPr/>
          </p:nvGrpSpPr>
          <p:grpSpPr>
            <a:xfrm>
              <a:off x="4707710" y="944083"/>
              <a:ext cx="265954" cy="577850"/>
              <a:chOff x="1946324" y="4125162"/>
              <a:chExt cx="969964" cy="2007867"/>
            </a:xfrm>
          </p:grpSpPr>
          <p:sp>
            <p:nvSpPr>
              <p:cNvPr id="40" name="円/楕円 39">
                <a:extLst>
                  <a:ext uri="{FF2B5EF4-FFF2-40B4-BE49-F238E27FC236}">
                    <a16:creationId xmlns:a16="http://schemas.microsoft.com/office/drawing/2014/main" id="{91295ADA-EE1F-024F-8EB3-0E0E8867C4DC}"/>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1" name="フローチャート: 論理積ゲート 40">
                <a:extLst>
                  <a:ext uri="{FF2B5EF4-FFF2-40B4-BE49-F238E27FC236}">
                    <a16:creationId xmlns:a16="http://schemas.microsoft.com/office/drawing/2014/main" id="{0E851C9C-8494-DA4A-86CB-B7505EA1E37D}"/>
                  </a:ext>
                </a:extLst>
              </p:cNvPr>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7" name="図形グループ 31">
              <a:extLst>
                <a:ext uri="{FF2B5EF4-FFF2-40B4-BE49-F238E27FC236}">
                  <a16:creationId xmlns:a16="http://schemas.microsoft.com/office/drawing/2014/main" id="{0DB36E9D-37FF-E544-B3B9-0BA0C467B337}"/>
                </a:ext>
              </a:extLst>
            </p:cNvPr>
            <p:cNvGrpSpPr/>
            <p:nvPr/>
          </p:nvGrpSpPr>
          <p:grpSpPr>
            <a:xfrm>
              <a:off x="4439023" y="1076575"/>
              <a:ext cx="265954" cy="577850"/>
              <a:chOff x="1946324" y="4125162"/>
              <a:chExt cx="969964" cy="2007867"/>
            </a:xfrm>
          </p:grpSpPr>
          <p:sp>
            <p:nvSpPr>
              <p:cNvPr id="38" name="円/楕円 37">
                <a:extLst>
                  <a:ext uri="{FF2B5EF4-FFF2-40B4-BE49-F238E27FC236}">
                    <a16:creationId xmlns:a16="http://schemas.microsoft.com/office/drawing/2014/main" id="{8F831921-617C-FD4C-90CF-3B0BE1A45692}"/>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9" name="フローチャート: 論理積ゲート 38">
                <a:extLst>
                  <a:ext uri="{FF2B5EF4-FFF2-40B4-BE49-F238E27FC236}">
                    <a16:creationId xmlns:a16="http://schemas.microsoft.com/office/drawing/2014/main" id="{81D7B33C-3DA3-1947-A910-3517AF7670E2}"/>
                  </a:ext>
                </a:extLst>
              </p:cNvPr>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sp>
        <p:nvSpPr>
          <p:cNvPr id="44" name="テキスト ボックス 43">
            <a:extLst>
              <a:ext uri="{FF2B5EF4-FFF2-40B4-BE49-F238E27FC236}">
                <a16:creationId xmlns:a16="http://schemas.microsoft.com/office/drawing/2014/main" id="{D43A3722-4FC6-6248-BBC2-39B4B80551C7}"/>
              </a:ext>
            </a:extLst>
          </p:cNvPr>
          <p:cNvSpPr txBox="1"/>
          <p:nvPr/>
        </p:nvSpPr>
        <p:spPr>
          <a:xfrm>
            <a:off x="4287086" y="6039236"/>
            <a:ext cx="595035" cy="338554"/>
          </a:xfrm>
          <a:prstGeom prst="rect">
            <a:avLst/>
          </a:prstGeom>
          <a:noFill/>
        </p:spPr>
        <p:txBody>
          <a:bodyPr wrap="none" rtlCol="0">
            <a:spAutoFit/>
          </a:bodyPr>
          <a:lstStyle/>
          <a:p>
            <a:pPr algn="ctr"/>
            <a:r>
              <a:rPr lang="ja-JP" altLang="en-US" sz="1600">
                <a:latin typeface="Meiryo" panose="020B0604030504040204" pitchFamily="34" charset="-128"/>
                <a:ea typeface="Meiryo" panose="020B0604030504040204" pitchFamily="34" charset="-128"/>
              </a:rPr>
              <a:t>企業</a:t>
            </a:r>
            <a:endParaRPr kumimoji="1" lang="ja-JP" altLang="en-US" sz="1600">
              <a:latin typeface="Meiryo" panose="020B0604030504040204" pitchFamily="34" charset="-128"/>
              <a:ea typeface="Meiryo" panose="020B0604030504040204" pitchFamily="34" charset="-128"/>
            </a:endParaRPr>
          </a:p>
        </p:txBody>
      </p:sp>
      <p:sp>
        <p:nvSpPr>
          <p:cNvPr id="45" name="テキスト ボックス 44">
            <a:extLst>
              <a:ext uri="{FF2B5EF4-FFF2-40B4-BE49-F238E27FC236}">
                <a16:creationId xmlns:a16="http://schemas.microsoft.com/office/drawing/2014/main" id="{DD5FFC3C-0FCF-9E4D-98C5-0A973EB7C779}"/>
              </a:ext>
            </a:extLst>
          </p:cNvPr>
          <p:cNvSpPr txBox="1"/>
          <p:nvPr/>
        </p:nvSpPr>
        <p:spPr>
          <a:xfrm>
            <a:off x="4287087" y="989987"/>
            <a:ext cx="595035" cy="338554"/>
          </a:xfrm>
          <a:prstGeom prst="rect">
            <a:avLst/>
          </a:prstGeom>
          <a:noFill/>
        </p:spPr>
        <p:txBody>
          <a:bodyPr wrap="none" rtlCol="0">
            <a:spAutoFit/>
          </a:bodyPr>
          <a:lstStyle/>
          <a:p>
            <a:pPr algn="ctr"/>
            <a:r>
              <a:rPr lang="ja-JP" altLang="en-US" sz="1600">
                <a:latin typeface="Meiryo" panose="020B0604030504040204" pitchFamily="34" charset="-128"/>
                <a:ea typeface="Meiryo" panose="020B0604030504040204" pitchFamily="34" charset="-128"/>
              </a:rPr>
              <a:t>顧客</a:t>
            </a:r>
            <a:endParaRPr kumimoji="1" lang="ja-JP" altLang="en-US" sz="1600">
              <a:latin typeface="Meiryo" panose="020B0604030504040204" pitchFamily="34" charset="-128"/>
              <a:ea typeface="Meiryo" panose="020B0604030504040204" pitchFamily="34" charset="-128"/>
            </a:endParaRPr>
          </a:p>
        </p:txBody>
      </p:sp>
      <p:sp>
        <p:nvSpPr>
          <p:cNvPr id="46" name="テキスト ボックス 45">
            <a:extLst>
              <a:ext uri="{FF2B5EF4-FFF2-40B4-BE49-F238E27FC236}">
                <a16:creationId xmlns:a16="http://schemas.microsoft.com/office/drawing/2014/main" id="{A9C5355D-B483-814C-8D46-8DB46F81D6D4}"/>
              </a:ext>
            </a:extLst>
          </p:cNvPr>
          <p:cNvSpPr txBox="1"/>
          <p:nvPr/>
        </p:nvSpPr>
        <p:spPr>
          <a:xfrm>
            <a:off x="5340750" y="3260182"/>
            <a:ext cx="748923" cy="630942"/>
          </a:xfrm>
          <a:prstGeom prst="rect">
            <a:avLst/>
          </a:prstGeom>
          <a:noFill/>
        </p:spPr>
        <p:txBody>
          <a:bodyPr wrap="none" rtlCol="0">
            <a:spAutoFit/>
          </a:bodyPr>
          <a:lstStyle/>
          <a:p>
            <a:pPr algn="ctr"/>
            <a:r>
              <a:rPr kumimoji="1" lang="en-US" altLang="ja-JP" sz="2400" dirty="0">
                <a:solidFill>
                  <a:schemeClr val="bg1"/>
                </a:solidFill>
                <a:latin typeface="Meiryo" panose="020B0604030504040204" pitchFamily="34" charset="-128"/>
                <a:ea typeface="Meiryo" panose="020B0604030504040204" pitchFamily="34" charset="-128"/>
              </a:rPr>
              <a:t>IT</a:t>
            </a:r>
          </a:p>
          <a:p>
            <a:pPr algn="ctr"/>
            <a:r>
              <a:rPr kumimoji="1" lang="ja-JP" altLang="en-US" sz="1100">
                <a:solidFill>
                  <a:schemeClr val="bg1"/>
                </a:solidFill>
                <a:latin typeface="Meiryo" panose="020B0604030504040204" pitchFamily="34" charset="-128"/>
                <a:ea typeface="Meiryo" panose="020B0604030504040204" pitchFamily="34" charset="-128"/>
              </a:rPr>
              <a:t>デジタル</a:t>
            </a:r>
          </a:p>
        </p:txBody>
      </p:sp>
      <p:sp>
        <p:nvSpPr>
          <p:cNvPr id="47" name="テキスト ボックス 46">
            <a:extLst>
              <a:ext uri="{FF2B5EF4-FFF2-40B4-BE49-F238E27FC236}">
                <a16:creationId xmlns:a16="http://schemas.microsoft.com/office/drawing/2014/main" id="{8516C146-E269-C343-BCBD-80135374A6F7}"/>
              </a:ext>
            </a:extLst>
          </p:cNvPr>
          <p:cNvSpPr txBox="1"/>
          <p:nvPr/>
        </p:nvSpPr>
        <p:spPr>
          <a:xfrm>
            <a:off x="3112860" y="3260182"/>
            <a:ext cx="889987" cy="630942"/>
          </a:xfrm>
          <a:prstGeom prst="rect">
            <a:avLst/>
          </a:prstGeom>
          <a:noFill/>
        </p:spPr>
        <p:txBody>
          <a:bodyPr wrap="none" rtlCol="0">
            <a:spAutoFit/>
          </a:bodyPr>
          <a:lstStyle/>
          <a:p>
            <a:pPr algn="ctr"/>
            <a:r>
              <a:rPr kumimoji="1" lang="ja-JP" altLang="en-US" sz="2400">
                <a:solidFill>
                  <a:srgbClr val="0070C0"/>
                </a:solidFill>
                <a:latin typeface="Meiryo" panose="020B0604030504040204" pitchFamily="34" charset="-128"/>
                <a:ea typeface="Meiryo" panose="020B0604030504040204" pitchFamily="34" charset="-128"/>
              </a:rPr>
              <a:t>業務</a:t>
            </a:r>
            <a:endParaRPr kumimoji="1" lang="en-US" altLang="ja-JP" sz="2400" dirty="0">
              <a:solidFill>
                <a:srgbClr val="0070C0"/>
              </a:solidFill>
              <a:latin typeface="Meiryo" panose="020B0604030504040204" pitchFamily="34" charset="-128"/>
              <a:ea typeface="Meiryo" panose="020B0604030504040204" pitchFamily="34" charset="-128"/>
            </a:endParaRPr>
          </a:p>
          <a:p>
            <a:pPr algn="ctr"/>
            <a:r>
              <a:rPr kumimoji="1" lang="ja-JP" altLang="en-US" sz="1100" b="1">
                <a:solidFill>
                  <a:srgbClr val="0070C0"/>
                </a:solidFill>
                <a:latin typeface="Meiryo" panose="020B0604030504040204" pitchFamily="34" charset="-128"/>
                <a:ea typeface="Meiryo" panose="020B0604030504040204" pitchFamily="34" charset="-128"/>
              </a:rPr>
              <a:t>フィジカル</a:t>
            </a:r>
          </a:p>
        </p:txBody>
      </p:sp>
      <p:sp>
        <p:nvSpPr>
          <p:cNvPr id="49" name="下カーブ矢印 48">
            <a:extLst>
              <a:ext uri="{FF2B5EF4-FFF2-40B4-BE49-F238E27FC236}">
                <a16:creationId xmlns:a16="http://schemas.microsoft.com/office/drawing/2014/main" id="{0C7A1DE5-B10A-3E4A-A473-DC8266900211}"/>
              </a:ext>
            </a:extLst>
          </p:cNvPr>
          <p:cNvSpPr/>
          <p:nvPr/>
        </p:nvSpPr>
        <p:spPr>
          <a:xfrm rot="5400000" flipH="1">
            <a:off x="3561702" y="2646958"/>
            <a:ext cx="4724401" cy="1824653"/>
          </a:xfrm>
          <a:prstGeom prst="curvedDownArrow">
            <a:avLst>
              <a:gd name="adj1" fmla="val 18159"/>
              <a:gd name="adj2" fmla="val 36044"/>
              <a:gd name="adj3" fmla="val 2154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下カーブ矢印 50">
            <a:extLst>
              <a:ext uri="{FF2B5EF4-FFF2-40B4-BE49-F238E27FC236}">
                <a16:creationId xmlns:a16="http://schemas.microsoft.com/office/drawing/2014/main" id="{D813D0A4-CE91-6C4F-84F0-5A2DB12257CE}"/>
              </a:ext>
            </a:extLst>
          </p:cNvPr>
          <p:cNvSpPr/>
          <p:nvPr/>
        </p:nvSpPr>
        <p:spPr>
          <a:xfrm rot="16200000">
            <a:off x="944528" y="2663327"/>
            <a:ext cx="4724401" cy="1824653"/>
          </a:xfrm>
          <a:prstGeom prst="curvedDownArrow">
            <a:avLst>
              <a:gd name="adj1" fmla="val 18159"/>
              <a:gd name="adj2" fmla="val 36044"/>
              <a:gd name="adj3" fmla="val 2154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テキスト ボックス 51">
            <a:extLst>
              <a:ext uri="{FF2B5EF4-FFF2-40B4-BE49-F238E27FC236}">
                <a16:creationId xmlns:a16="http://schemas.microsoft.com/office/drawing/2014/main" id="{8228E2AD-5A0D-DE45-AA57-E71F845909BA}"/>
              </a:ext>
            </a:extLst>
          </p:cNvPr>
          <p:cNvSpPr txBox="1"/>
          <p:nvPr/>
        </p:nvSpPr>
        <p:spPr>
          <a:xfrm>
            <a:off x="1035038" y="3255782"/>
            <a:ext cx="1338828" cy="646331"/>
          </a:xfrm>
          <a:prstGeom prst="rect">
            <a:avLst/>
          </a:prstGeom>
          <a:noFill/>
        </p:spPr>
        <p:txBody>
          <a:bodyPr wrap="none" rtlCol="0">
            <a:spAutoFit/>
          </a:bodyPr>
          <a:lstStyle/>
          <a:p>
            <a:pPr algn="r"/>
            <a:r>
              <a:rPr kumimoji="1" lang="ja-JP" altLang="en-US">
                <a:solidFill>
                  <a:schemeClr val="accent3">
                    <a:lumMod val="75000"/>
                  </a:schemeClr>
                </a:solidFill>
                <a:latin typeface="Meiryo" panose="020B0604030504040204" pitchFamily="34" charset="-128"/>
                <a:ea typeface="Meiryo" panose="020B0604030504040204" pitchFamily="34" charset="-128"/>
              </a:rPr>
              <a:t>従来型</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algn="r"/>
            <a:r>
              <a:rPr kumimoji="1" lang="ja-JP" altLang="en-US">
                <a:solidFill>
                  <a:schemeClr val="accent3">
                    <a:lumMod val="75000"/>
                  </a:schemeClr>
                </a:solidFill>
                <a:latin typeface="Meiryo" panose="020B0604030504040204" pitchFamily="34" charset="-128"/>
                <a:ea typeface="Meiryo" panose="020B0604030504040204" pitchFamily="34" charset="-128"/>
              </a:rPr>
              <a:t>アプローチ</a:t>
            </a:r>
          </a:p>
        </p:txBody>
      </p:sp>
      <p:sp>
        <p:nvSpPr>
          <p:cNvPr id="53" name="テキスト ボックス 52">
            <a:extLst>
              <a:ext uri="{FF2B5EF4-FFF2-40B4-BE49-F238E27FC236}">
                <a16:creationId xmlns:a16="http://schemas.microsoft.com/office/drawing/2014/main" id="{B251D1CA-A4C4-804A-82EA-4FC691D1FDA8}"/>
              </a:ext>
            </a:extLst>
          </p:cNvPr>
          <p:cNvSpPr txBox="1"/>
          <p:nvPr/>
        </p:nvSpPr>
        <p:spPr>
          <a:xfrm>
            <a:off x="6836229" y="3255782"/>
            <a:ext cx="1338828" cy="646331"/>
          </a:xfrm>
          <a:prstGeom prst="rect">
            <a:avLst/>
          </a:prstGeom>
          <a:noFill/>
        </p:spPr>
        <p:txBody>
          <a:bodyPr wrap="none" rtlCol="0">
            <a:spAutoFit/>
          </a:bodyPr>
          <a:lstStyle/>
          <a:p>
            <a:r>
              <a:rPr kumimoji="1" lang="ja-JP" altLang="en-US">
                <a:solidFill>
                  <a:srgbClr val="0070C0"/>
                </a:solidFill>
                <a:latin typeface="Meiryo" panose="020B0604030504040204" pitchFamily="34" charset="-128"/>
                <a:ea typeface="Meiryo" panose="020B0604030504040204" pitchFamily="34" charset="-128"/>
              </a:rPr>
              <a:t>デジタルな</a:t>
            </a:r>
            <a:endParaRPr kumimoji="1" lang="en-US" altLang="ja-JP" dirty="0">
              <a:solidFill>
                <a:srgbClr val="0070C0"/>
              </a:solidFill>
              <a:latin typeface="Meiryo" panose="020B0604030504040204" pitchFamily="34" charset="-128"/>
              <a:ea typeface="Meiryo" panose="020B0604030504040204" pitchFamily="34" charset="-128"/>
            </a:endParaRPr>
          </a:p>
          <a:p>
            <a:r>
              <a:rPr kumimoji="1" lang="ja-JP" altLang="en-US">
                <a:solidFill>
                  <a:srgbClr val="0070C0"/>
                </a:solidFill>
                <a:latin typeface="Meiryo" panose="020B0604030504040204" pitchFamily="34" charset="-128"/>
                <a:ea typeface="Meiryo" panose="020B0604030504040204" pitchFamily="34" charset="-128"/>
              </a:rPr>
              <a:t>アプローチ</a:t>
            </a:r>
          </a:p>
        </p:txBody>
      </p:sp>
      <p:grpSp>
        <p:nvGrpSpPr>
          <p:cNvPr id="13" name="グループ化 12">
            <a:extLst>
              <a:ext uri="{FF2B5EF4-FFF2-40B4-BE49-F238E27FC236}">
                <a16:creationId xmlns:a16="http://schemas.microsoft.com/office/drawing/2014/main" id="{CFE5D586-C694-A74F-BA2B-8CF0B3436D16}"/>
              </a:ext>
            </a:extLst>
          </p:cNvPr>
          <p:cNvGrpSpPr/>
          <p:nvPr/>
        </p:nvGrpSpPr>
        <p:grpSpPr>
          <a:xfrm>
            <a:off x="3094672" y="1716229"/>
            <a:ext cx="2954655" cy="3808840"/>
            <a:chOff x="3094672" y="1716229"/>
            <a:chExt cx="2954655" cy="3808840"/>
          </a:xfrm>
        </p:grpSpPr>
        <p:sp>
          <p:nvSpPr>
            <p:cNvPr id="50" name="上矢印 49">
              <a:extLst>
                <a:ext uri="{FF2B5EF4-FFF2-40B4-BE49-F238E27FC236}">
                  <a16:creationId xmlns:a16="http://schemas.microsoft.com/office/drawing/2014/main" id="{106D99CB-A8B1-5E4A-8E55-29E08CEE9E85}"/>
                </a:ext>
              </a:extLst>
            </p:cNvPr>
            <p:cNvSpPr/>
            <p:nvPr/>
          </p:nvSpPr>
          <p:spPr>
            <a:xfrm>
              <a:off x="4239590" y="1716229"/>
              <a:ext cx="703954" cy="3808840"/>
            </a:xfrm>
            <a:prstGeom prst="upArrow">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テキスト ボックス 53">
              <a:extLst>
                <a:ext uri="{FF2B5EF4-FFF2-40B4-BE49-F238E27FC236}">
                  <a16:creationId xmlns:a16="http://schemas.microsoft.com/office/drawing/2014/main" id="{B5BAED34-3052-654A-A477-39B5C24DA4E9}"/>
                </a:ext>
              </a:extLst>
            </p:cNvPr>
            <p:cNvSpPr txBox="1"/>
            <p:nvPr/>
          </p:nvSpPr>
          <p:spPr>
            <a:xfrm>
              <a:off x="3094672" y="4079433"/>
              <a:ext cx="2954655" cy="646331"/>
            </a:xfrm>
            <a:prstGeom prst="rect">
              <a:avLst/>
            </a:prstGeom>
            <a:noFill/>
          </p:spPr>
          <p:txBody>
            <a:bodyPr wrap="none" rtlCol="0">
              <a:spAutoFit/>
            </a:bodyPr>
            <a:lstStyle/>
            <a:p>
              <a:pPr algn="ctr"/>
              <a:r>
                <a:rPr kumimoji="1" lang="ja-JP" altLang="en-US">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デジタル</a:t>
              </a:r>
              <a:endParaRPr kumimoji="1" lang="en-US" altLang="ja-JP"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トランスフォーメーション</a:t>
              </a:r>
              <a:endParaRPr kumimoji="1" lang="ja-JP" altLang="en-US">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sp>
        <p:nvSpPr>
          <p:cNvPr id="55" name="テキスト ボックス 54">
            <a:extLst>
              <a:ext uri="{FF2B5EF4-FFF2-40B4-BE49-F238E27FC236}">
                <a16:creationId xmlns:a16="http://schemas.microsoft.com/office/drawing/2014/main" id="{BE529A56-780F-604E-8CC5-80DD311D080C}"/>
              </a:ext>
            </a:extLst>
          </p:cNvPr>
          <p:cNvSpPr txBox="1"/>
          <p:nvPr/>
        </p:nvSpPr>
        <p:spPr>
          <a:xfrm>
            <a:off x="4018001" y="787727"/>
            <a:ext cx="1107996" cy="276999"/>
          </a:xfrm>
          <a:prstGeom prst="rect">
            <a:avLst/>
          </a:prstGeom>
          <a:noFill/>
        </p:spPr>
        <p:txBody>
          <a:bodyPr wrap="none" rtlCol="0">
            <a:spAutoFit/>
          </a:bodyPr>
          <a:lstStyle/>
          <a:p>
            <a:pPr algn="ctr"/>
            <a:r>
              <a:rPr lang="ja-JP" altLang="en-US" sz="1200" b="1">
                <a:solidFill>
                  <a:schemeClr val="accent6">
                    <a:lumMod val="50000"/>
                  </a:schemeClr>
                </a:solidFill>
                <a:latin typeface="Meiryo" panose="020B0604030504040204" pitchFamily="34" charset="-128"/>
                <a:ea typeface="Meiryo" panose="020B0604030504040204" pitchFamily="34" charset="-128"/>
              </a:rPr>
              <a:t>課題／ニーズ</a:t>
            </a:r>
            <a:endParaRPr kumimoji="1" lang="ja-JP" altLang="en-US" sz="1200" b="1">
              <a:solidFill>
                <a:schemeClr val="accent6">
                  <a:lumMod val="50000"/>
                </a:schemeClr>
              </a:solidFill>
              <a:latin typeface="Meiryo" panose="020B0604030504040204" pitchFamily="34" charset="-128"/>
              <a:ea typeface="Meiryo" panose="020B0604030504040204" pitchFamily="34" charset="-128"/>
            </a:endParaRPr>
          </a:p>
        </p:txBody>
      </p:sp>
      <p:sp>
        <p:nvSpPr>
          <p:cNvPr id="56" name="テキスト ボックス 55">
            <a:extLst>
              <a:ext uri="{FF2B5EF4-FFF2-40B4-BE49-F238E27FC236}">
                <a16:creationId xmlns:a16="http://schemas.microsoft.com/office/drawing/2014/main" id="{9E6AB940-BFF6-7846-9696-B4CB2CBAA54B}"/>
              </a:ext>
            </a:extLst>
          </p:cNvPr>
          <p:cNvSpPr txBox="1"/>
          <p:nvPr/>
        </p:nvSpPr>
        <p:spPr>
          <a:xfrm>
            <a:off x="3184219" y="6368219"/>
            <a:ext cx="2800767" cy="276999"/>
          </a:xfrm>
          <a:prstGeom prst="rect">
            <a:avLst/>
          </a:prstGeom>
          <a:noFill/>
        </p:spPr>
        <p:txBody>
          <a:bodyPr wrap="none" rtlCol="0">
            <a:spAutoFit/>
          </a:bodyPr>
          <a:lstStyle/>
          <a:p>
            <a:pPr algn="ctr"/>
            <a:r>
              <a:rPr lang="ja-JP" altLang="en-US" sz="1200" b="1">
                <a:solidFill>
                  <a:srgbClr val="7030A0"/>
                </a:solidFill>
                <a:latin typeface="Meiryo" panose="020B0604030504040204" pitchFamily="34" charset="-128"/>
                <a:ea typeface="Meiryo" panose="020B0604030504040204" pitchFamily="34" charset="-128"/>
              </a:rPr>
              <a:t>コア・コンピタンス／ケイパビリティ</a:t>
            </a:r>
            <a:endParaRPr kumimoji="1" lang="ja-JP" altLang="en-US" sz="1200" b="1">
              <a:solidFill>
                <a:srgbClr val="7030A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4128646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C871EF7-77EF-DE42-8AD8-1D0108A1D690}"/>
              </a:ext>
            </a:extLst>
          </p:cNvPr>
          <p:cNvSpPr>
            <a:spLocks noGrp="1"/>
          </p:cNvSpPr>
          <p:nvPr>
            <p:ph type="title"/>
          </p:nvPr>
        </p:nvSpPr>
        <p:spPr/>
        <p:txBody>
          <a:bodyPr/>
          <a:lstStyle/>
          <a:p>
            <a:r>
              <a:rPr kumimoji="1" lang="ja-JP" altLang="en-US"/>
              <a:t>デジタル･トランスフォーメーションの実現とは</a:t>
            </a:r>
          </a:p>
        </p:txBody>
      </p:sp>
      <p:sp>
        <p:nvSpPr>
          <p:cNvPr id="3" name="スライド番号プレースホルダー 2">
            <a:extLst>
              <a:ext uri="{FF2B5EF4-FFF2-40B4-BE49-F238E27FC236}">
                <a16:creationId xmlns:a16="http://schemas.microsoft.com/office/drawing/2014/main" id="{1A740203-E63B-604E-9A07-93B3E2205CFA}"/>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15</a:t>
            </a:fld>
            <a:endParaRPr kumimoji="1" lang="ja-JP" altLang="en-US"/>
          </a:p>
        </p:txBody>
      </p:sp>
      <p:grpSp>
        <p:nvGrpSpPr>
          <p:cNvPr id="4" name="グループ化 3">
            <a:extLst>
              <a:ext uri="{FF2B5EF4-FFF2-40B4-BE49-F238E27FC236}">
                <a16:creationId xmlns:a16="http://schemas.microsoft.com/office/drawing/2014/main" id="{C6798B65-6B53-E344-B484-4CA35F248C59}"/>
              </a:ext>
            </a:extLst>
          </p:cNvPr>
          <p:cNvGrpSpPr/>
          <p:nvPr/>
        </p:nvGrpSpPr>
        <p:grpSpPr>
          <a:xfrm>
            <a:off x="550485" y="808296"/>
            <a:ext cx="8043028" cy="5702288"/>
            <a:chOff x="550485" y="808296"/>
            <a:chExt cx="8043028" cy="5702288"/>
          </a:xfrm>
        </p:grpSpPr>
        <p:sp>
          <p:nvSpPr>
            <p:cNvPr id="8" name="正方形/長方形 7">
              <a:extLst>
                <a:ext uri="{FF2B5EF4-FFF2-40B4-BE49-F238E27FC236}">
                  <a16:creationId xmlns:a16="http://schemas.microsoft.com/office/drawing/2014/main" id="{77C0607E-E427-DD43-9C52-B4650D3ED76F}"/>
                </a:ext>
              </a:extLst>
            </p:cNvPr>
            <p:cNvSpPr/>
            <p:nvPr/>
          </p:nvSpPr>
          <p:spPr>
            <a:xfrm>
              <a:off x="550485" y="808296"/>
              <a:ext cx="8043028" cy="570228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CE63E391-8E7A-494B-BD83-6A62544BFC80}"/>
                </a:ext>
              </a:extLst>
            </p:cNvPr>
            <p:cNvSpPr txBox="1"/>
            <p:nvPr/>
          </p:nvSpPr>
          <p:spPr>
            <a:xfrm>
              <a:off x="683755" y="1467085"/>
              <a:ext cx="7776489"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自分たちのビジネス・プロセスにデータの収集・分析・活用のサイクルを埋め込む</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DD8920B3-8963-A94C-8C7C-A7681F1D574E}"/>
                </a:ext>
              </a:extLst>
            </p:cNvPr>
            <p:cNvSpPr txBox="1"/>
            <p:nvPr/>
          </p:nvSpPr>
          <p:spPr>
            <a:xfrm>
              <a:off x="2633007" y="1005420"/>
              <a:ext cx="3877985" cy="461665"/>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ビジネス・スピードを加速</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1D935D2E-DF4C-2A47-9E82-130CB628E579}"/>
                </a:ext>
              </a:extLst>
            </p:cNvPr>
            <p:cNvSpPr txBox="1"/>
            <p:nvPr/>
          </p:nvSpPr>
          <p:spPr>
            <a:xfrm>
              <a:off x="632460" y="5672611"/>
              <a:ext cx="7879080" cy="677108"/>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ジャストインタイムでビジネスの現場にサービスを提供</a:t>
              </a:r>
              <a:endParaRPr kumimoji="1" lang="en-US" altLang="ja-JP" sz="2400" b="1"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現場のリアルタイム把握・徹底した権限委譲・開発や運用のスピードアップで対処する</a:t>
              </a:r>
              <a:endParaRPr kumimoji="1" lang="ja-JP" altLang="en-US" sz="1400">
                <a:solidFill>
                  <a:schemeClr val="bg1"/>
                </a:solidFill>
                <a:latin typeface="Meiryo" panose="020B0604030504040204" pitchFamily="34" charset="-128"/>
                <a:ea typeface="Meiryo" panose="020B0604030504040204" pitchFamily="34" charset="-128"/>
              </a:endParaRPr>
            </a:p>
          </p:txBody>
        </p:sp>
      </p:grpSp>
      <p:pic>
        <p:nvPicPr>
          <p:cNvPr id="5" name="図 4" descr="テキスト が含まれている画像&#10;&#10;&#10;&#10;自動的に生成された説明">
            <a:extLst>
              <a:ext uri="{FF2B5EF4-FFF2-40B4-BE49-F238E27FC236}">
                <a16:creationId xmlns:a16="http://schemas.microsoft.com/office/drawing/2014/main" id="{B645A273-A7A0-7A40-9510-9270BC77B35C}"/>
              </a:ext>
            </a:extLst>
          </p:cNvPr>
          <p:cNvPicPr>
            <a:picLocks noChangeAspect="1"/>
          </p:cNvPicPr>
          <p:nvPr/>
        </p:nvPicPr>
        <p:blipFill>
          <a:blip r:embed="rId2"/>
          <a:stretch>
            <a:fillRect/>
          </a:stretch>
        </p:blipFill>
        <p:spPr>
          <a:xfrm>
            <a:off x="1499780" y="1841274"/>
            <a:ext cx="6144440" cy="376849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10818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a:xfrm>
            <a:off x="277426" y="986118"/>
            <a:ext cx="8522276" cy="288663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a:xfrm>
            <a:off x="230400" y="266400"/>
            <a:ext cx="8686800" cy="416221"/>
          </a:xfrm>
        </p:spPr>
        <p:txBody>
          <a:bodyPr lIns="0" rIns="0"/>
          <a:lstStyle/>
          <a:p>
            <a:r>
              <a:rPr kumimoji="1" lang="ja-JP" altLang="en-US" sz="2700" dirty="0">
                <a:latin typeface="Meiryo" panose="020B0604030504040204" pitchFamily="34" charset="-128"/>
                <a:ea typeface="Meiryo" panose="020B0604030504040204" pitchFamily="34" charset="-128"/>
              </a:rPr>
              <a:t>デジタル・トランスフォーメーションとは</a:t>
            </a:r>
          </a:p>
        </p:txBody>
      </p:sp>
      <p:sp>
        <p:nvSpPr>
          <p:cNvPr id="4" name="テキスト ボックス 3"/>
          <p:cNvSpPr txBox="1"/>
          <p:nvPr/>
        </p:nvSpPr>
        <p:spPr>
          <a:xfrm>
            <a:off x="4910797" y="1447597"/>
            <a:ext cx="3888905" cy="1938992"/>
          </a:xfrm>
          <a:prstGeom prst="rect">
            <a:avLst/>
          </a:prstGeom>
          <a:noFill/>
        </p:spPr>
        <p:txBody>
          <a:bodyPr wrap="square" rtlCol="0">
            <a:spAutoFit/>
          </a:bodyPr>
          <a:lstStyle/>
          <a:p>
            <a:pPr marL="342900" indent="-342900">
              <a:buFont typeface="Wingdings" charset="2"/>
              <a:buChar char="ü"/>
            </a:pPr>
            <a:r>
              <a:rPr kumimoji="1" lang="ja-JP" altLang="en-US" sz="2000" dirty="0">
                <a:solidFill>
                  <a:srgbClr val="0432FF"/>
                </a:solidFill>
                <a:latin typeface="Meiryo" charset="-128"/>
                <a:ea typeface="Meiryo" charset="-128"/>
                <a:cs typeface="Meiryo" charset="-128"/>
              </a:rPr>
              <a:t>ビジネス･プロセスに関わる</a:t>
            </a:r>
            <a:endParaRPr kumimoji="1" lang="en-US" altLang="ja-JP" sz="2000" dirty="0">
              <a:solidFill>
                <a:srgbClr val="0432FF"/>
              </a:solidFill>
              <a:latin typeface="Meiryo" charset="-128"/>
              <a:ea typeface="Meiryo" charset="-128"/>
              <a:cs typeface="Meiryo" charset="-128"/>
            </a:endParaRPr>
          </a:p>
          <a:p>
            <a:r>
              <a:rPr lang="en-US" altLang="ja-JP" sz="2000" b="1" dirty="0">
                <a:solidFill>
                  <a:srgbClr val="0432FF"/>
                </a:solidFill>
                <a:latin typeface="Meiryo" charset="-128"/>
                <a:ea typeface="Meiryo" charset="-128"/>
                <a:cs typeface="Meiryo" charset="-128"/>
              </a:rPr>
              <a:t>	</a:t>
            </a:r>
            <a:r>
              <a:rPr kumimoji="1" lang="ja-JP" altLang="en-US" sz="2000" b="1" dirty="0">
                <a:solidFill>
                  <a:srgbClr val="0432FF"/>
                </a:solidFill>
                <a:latin typeface="Meiryo" charset="-128"/>
                <a:ea typeface="Meiryo" charset="-128"/>
                <a:cs typeface="Meiryo" charset="-128"/>
              </a:rPr>
              <a:t>人間の制約を排除</a:t>
            </a:r>
            <a:r>
              <a:rPr kumimoji="1" lang="ja-JP" altLang="en-US" sz="2000" dirty="0">
                <a:solidFill>
                  <a:srgbClr val="0432FF"/>
                </a:solidFill>
                <a:latin typeface="Meiryo" charset="-128"/>
                <a:ea typeface="Meiryo" charset="-128"/>
                <a:cs typeface="Meiryo" charset="-128"/>
              </a:rPr>
              <a:t>し</a:t>
            </a:r>
            <a:endParaRPr kumimoji="1" lang="en-US" altLang="ja-JP" sz="2000" dirty="0">
              <a:solidFill>
                <a:srgbClr val="0432FF"/>
              </a:solidFill>
              <a:latin typeface="Meiryo" charset="-128"/>
              <a:ea typeface="Meiryo" charset="-128"/>
              <a:cs typeface="Meiryo" charset="-128"/>
            </a:endParaRPr>
          </a:p>
          <a:p>
            <a:pPr marL="342900" indent="-342900">
              <a:buFont typeface="Wingdings" charset="2"/>
              <a:buChar char="ü"/>
            </a:pPr>
            <a:r>
              <a:rPr lang="ja-JP" altLang="en-US" sz="2000" dirty="0">
                <a:solidFill>
                  <a:srgbClr val="0432FF"/>
                </a:solidFill>
                <a:latin typeface="Meiryo" charset="-128"/>
                <a:ea typeface="Meiryo" charset="-128"/>
                <a:cs typeface="Meiryo" charset="-128"/>
              </a:rPr>
              <a:t>品質・コスト・期間などの</a:t>
            </a:r>
            <a:endParaRPr lang="en-US" altLang="ja-JP" sz="2000" dirty="0">
              <a:solidFill>
                <a:srgbClr val="0432FF"/>
              </a:solidFill>
              <a:latin typeface="Meiryo" charset="-128"/>
              <a:ea typeface="Meiryo" charset="-128"/>
              <a:cs typeface="Meiryo" charset="-128"/>
            </a:endParaRPr>
          </a:p>
          <a:p>
            <a:r>
              <a:rPr lang="en-US" altLang="ja-JP" sz="2000" dirty="0">
                <a:solidFill>
                  <a:srgbClr val="0432FF"/>
                </a:solidFill>
                <a:latin typeface="Meiryo" charset="-128"/>
                <a:ea typeface="Meiryo" charset="-128"/>
                <a:cs typeface="Meiryo" charset="-128"/>
              </a:rPr>
              <a:t>	</a:t>
            </a:r>
            <a:r>
              <a:rPr lang="ja-JP" altLang="en-US" sz="2000" b="1" dirty="0">
                <a:solidFill>
                  <a:srgbClr val="0432FF"/>
                </a:solidFill>
                <a:latin typeface="Meiryo" charset="-128"/>
                <a:ea typeface="Meiryo" charset="-128"/>
                <a:cs typeface="Meiryo" charset="-128"/>
              </a:rPr>
              <a:t>限界をブレークスルー</a:t>
            </a:r>
            <a:r>
              <a:rPr lang="ja-JP" altLang="en-US" sz="2000" dirty="0">
                <a:solidFill>
                  <a:srgbClr val="0432FF"/>
                </a:solidFill>
                <a:latin typeface="Meiryo" charset="-128"/>
                <a:ea typeface="Meiryo" charset="-128"/>
                <a:cs typeface="Meiryo" charset="-128"/>
              </a:rPr>
              <a:t>して</a:t>
            </a:r>
            <a:endParaRPr lang="en-US" altLang="ja-JP" sz="2000" dirty="0">
              <a:solidFill>
                <a:srgbClr val="0432FF"/>
              </a:solidFill>
              <a:latin typeface="Meiryo" charset="-128"/>
              <a:ea typeface="Meiryo" charset="-128"/>
              <a:cs typeface="Meiryo" charset="-128"/>
            </a:endParaRPr>
          </a:p>
          <a:p>
            <a:pPr marL="342900" indent="-342900">
              <a:buFont typeface="Wingdings" charset="2"/>
              <a:buChar char="ü"/>
            </a:pPr>
            <a:r>
              <a:rPr lang="ja-JP" altLang="en-US" sz="2000" dirty="0">
                <a:solidFill>
                  <a:srgbClr val="0432FF"/>
                </a:solidFill>
                <a:latin typeface="Meiryo" charset="-128"/>
                <a:ea typeface="Meiryo" charset="-128"/>
                <a:cs typeface="Meiryo" charset="-128"/>
              </a:rPr>
              <a:t>ビジネスに</a:t>
            </a:r>
            <a:r>
              <a:rPr lang="ja-JP" altLang="en-US" sz="2000" b="1" u="sng" dirty="0">
                <a:solidFill>
                  <a:srgbClr val="0432FF"/>
                </a:solidFill>
                <a:latin typeface="Meiryo" charset="-128"/>
                <a:ea typeface="Meiryo" charset="-128"/>
                <a:cs typeface="Meiryo" charset="-128"/>
              </a:rPr>
              <a:t>新しい価値基準</a:t>
            </a:r>
            <a:endParaRPr lang="en-US" altLang="ja-JP" sz="2000" b="1" u="sng" dirty="0">
              <a:solidFill>
                <a:srgbClr val="0432FF"/>
              </a:solidFill>
              <a:latin typeface="Meiryo" charset="-128"/>
              <a:ea typeface="Meiryo" charset="-128"/>
              <a:cs typeface="Meiryo" charset="-128"/>
            </a:endParaRPr>
          </a:p>
          <a:p>
            <a:r>
              <a:rPr lang="en-US" altLang="ja-JP" sz="2000" dirty="0">
                <a:solidFill>
                  <a:srgbClr val="0432FF"/>
                </a:solidFill>
                <a:latin typeface="Meiryo" charset="-128"/>
                <a:ea typeface="Meiryo" charset="-128"/>
                <a:cs typeface="Meiryo" charset="-128"/>
              </a:rPr>
              <a:t>	</a:t>
            </a:r>
            <a:r>
              <a:rPr lang="ja-JP" altLang="en-US" sz="2000" dirty="0">
                <a:solidFill>
                  <a:srgbClr val="0432FF"/>
                </a:solidFill>
                <a:latin typeface="Meiryo" charset="-128"/>
                <a:ea typeface="Meiryo" charset="-128"/>
                <a:cs typeface="Meiryo" charset="-128"/>
              </a:rPr>
              <a:t>をもたらす取り組み</a:t>
            </a:r>
            <a:endParaRPr lang="en-US" altLang="ja-JP" sz="2000" dirty="0">
              <a:solidFill>
                <a:srgbClr val="0432FF"/>
              </a:solidFill>
              <a:latin typeface="Meiryo" charset="-128"/>
              <a:ea typeface="Meiryo" charset="-128"/>
              <a:cs typeface="Meiryo" charset="-128"/>
            </a:endParaRPr>
          </a:p>
        </p:txBody>
      </p:sp>
      <p:sp>
        <p:nvSpPr>
          <p:cNvPr id="6" name="テキスト ボックス 5"/>
          <p:cNvSpPr txBox="1"/>
          <p:nvPr/>
        </p:nvSpPr>
        <p:spPr>
          <a:xfrm>
            <a:off x="358108" y="1284386"/>
            <a:ext cx="3922651" cy="2369880"/>
          </a:xfrm>
          <a:prstGeom prst="rect">
            <a:avLst/>
          </a:prstGeom>
          <a:noFill/>
        </p:spPr>
        <p:txBody>
          <a:bodyPr wrap="square" rtlCol="0">
            <a:spAutoFit/>
          </a:bodyPr>
          <a:lstStyle/>
          <a:p>
            <a:pPr algn="ctr"/>
            <a:r>
              <a:rPr kumimoji="1" lang="ja-JP" altLang="en-US" sz="2400" b="1" u="sng" dirty="0">
                <a:latin typeface="Meiryo" charset="-128"/>
                <a:ea typeface="Meiryo" charset="-128"/>
                <a:cs typeface="Meiryo" charset="-128"/>
              </a:rPr>
              <a:t>人間を前提に最適化</a:t>
            </a:r>
            <a:r>
              <a:rPr kumimoji="1" lang="ja-JP" altLang="en-US" sz="2400" dirty="0">
                <a:latin typeface="Meiryo" charset="-128"/>
                <a:ea typeface="Meiryo" charset="-128"/>
                <a:cs typeface="Meiryo" charset="-128"/>
              </a:rPr>
              <a:t>された</a:t>
            </a:r>
            <a:endParaRPr kumimoji="1" lang="en-US" altLang="ja-JP" sz="2400" dirty="0">
              <a:latin typeface="Meiryo" charset="-128"/>
              <a:ea typeface="Meiryo" charset="-128"/>
              <a:cs typeface="Meiryo" charset="-128"/>
            </a:endParaRPr>
          </a:p>
          <a:p>
            <a:pPr algn="ctr"/>
            <a:r>
              <a:rPr kumimoji="1" lang="ja-JP" altLang="en-US" sz="2400" dirty="0">
                <a:latin typeface="Meiryo" charset="-128"/>
                <a:ea typeface="Meiryo" charset="-128"/>
                <a:cs typeface="Meiryo" charset="-128"/>
              </a:rPr>
              <a:t>ビジネスの仕組み</a:t>
            </a:r>
            <a:endParaRPr kumimoji="1" lang="en-US" altLang="ja-JP" sz="2400" dirty="0">
              <a:latin typeface="Meiryo" charset="-128"/>
              <a:ea typeface="Meiryo" charset="-128"/>
              <a:cs typeface="Meiryo" charset="-128"/>
            </a:endParaRPr>
          </a:p>
          <a:p>
            <a:pPr algn="ctr"/>
            <a:endParaRPr lang="en-US" altLang="ja-JP" sz="800" dirty="0">
              <a:solidFill>
                <a:schemeClr val="accent6">
                  <a:lumMod val="75000"/>
                </a:schemeClr>
              </a:solidFill>
              <a:latin typeface="Meiryo" charset="-128"/>
              <a:ea typeface="Meiryo" charset="-128"/>
              <a:cs typeface="Meiryo" charset="-128"/>
            </a:endParaRPr>
          </a:p>
          <a:p>
            <a:pPr algn="ctr"/>
            <a:r>
              <a:rPr lang="ja-JP" altLang="en-US" dirty="0">
                <a:solidFill>
                  <a:schemeClr val="accent6">
                    <a:lumMod val="75000"/>
                  </a:schemeClr>
                </a:solidFill>
                <a:latin typeface="Meiryo" charset="-128"/>
                <a:ea typeface="Meiryo" charset="-128"/>
                <a:cs typeface="Meiryo" charset="-128"/>
              </a:rPr>
              <a:t>から</a:t>
            </a:r>
            <a:endParaRPr lang="en-US" altLang="ja-JP" dirty="0">
              <a:solidFill>
                <a:schemeClr val="accent6">
                  <a:lumMod val="75000"/>
                </a:schemeClr>
              </a:solidFill>
              <a:latin typeface="Meiryo" charset="-128"/>
              <a:ea typeface="Meiryo" charset="-128"/>
              <a:cs typeface="Meiryo" charset="-128"/>
            </a:endParaRPr>
          </a:p>
          <a:p>
            <a:pPr algn="ctr"/>
            <a:endParaRPr lang="en-US" altLang="ja-JP" sz="800" dirty="0">
              <a:solidFill>
                <a:schemeClr val="accent6">
                  <a:lumMod val="75000"/>
                </a:schemeClr>
              </a:solidFill>
              <a:latin typeface="Meiryo" charset="-128"/>
              <a:ea typeface="Meiryo" charset="-128"/>
              <a:cs typeface="Meiryo" charset="-128"/>
            </a:endParaRPr>
          </a:p>
          <a:p>
            <a:pPr algn="ctr"/>
            <a:r>
              <a:rPr lang="ja-JP" altLang="en-US" sz="2400" b="1" u="sng">
                <a:solidFill>
                  <a:srgbClr val="0432FF"/>
                </a:solidFill>
                <a:latin typeface="Meiryo" charset="-128"/>
                <a:ea typeface="Meiryo" charset="-128"/>
                <a:cs typeface="Meiryo" charset="-128"/>
              </a:rPr>
              <a:t>機械と人間が一体化</a:t>
            </a:r>
            <a:r>
              <a:rPr lang="ja-JP" altLang="en-US" sz="2400">
                <a:solidFill>
                  <a:srgbClr val="0432FF"/>
                </a:solidFill>
                <a:latin typeface="Meiryo" charset="-128"/>
                <a:ea typeface="Meiryo" charset="-128"/>
                <a:cs typeface="Meiryo" charset="-128"/>
              </a:rPr>
              <a:t>されたビジネス</a:t>
            </a:r>
            <a:r>
              <a:rPr lang="ja-JP" altLang="en-US" sz="2400" dirty="0">
                <a:solidFill>
                  <a:srgbClr val="0432FF"/>
                </a:solidFill>
                <a:latin typeface="Meiryo" charset="-128"/>
                <a:ea typeface="Meiryo" charset="-128"/>
                <a:cs typeface="Meiryo" charset="-128"/>
              </a:rPr>
              <a:t>の仕組み</a:t>
            </a:r>
            <a:endParaRPr lang="en-US" altLang="ja-JP" sz="2400" dirty="0">
              <a:solidFill>
                <a:srgbClr val="0432FF"/>
              </a:solidFill>
              <a:latin typeface="Meiryo" charset="-128"/>
              <a:ea typeface="Meiryo" charset="-128"/>
              <a:cs typeface="Meiryo" charset="-128"/>
            </a:endParaRPr>
          </a:p>
          <a:p>
            <a:pPr algn="ctr"/>
            <a:r>
              <a:rPr lang="ja-JP" altLang="en-US" dirty="0">
                <a:solidFill>
                  <a:schemeClr val="accent6">
                    <a:lumMod val="75000"/>
                  </a:schemeClr>
                </a:solidFill>
                <a:latin typeface="Meiryo" charset="-128"/>
                <a:ea typeface="Meiryo" charset="-128"/>
                <a:cs typeface="Meiryo" charset="-128"/>
              </a:rPr>
              <a:t>への転換</a:t>
            </a:r>
            <a:endParaRPr lang="en-US" altLang="ja-JP" dirty="0">
              <a:solidFill>
                <a:schemeClr val="accent6">
                  <a:lumMod val="75000"/>
                </a:schemeClr>
              </a:solidFill>
              <a:latin typeface="Meiryo" charset="-128"/>
              <a:ea typeface="Meiryo" charset="-128"/>
              <a:cs typeface="Meiryo" charset="-128"/>
            </a:endParaRPr>
          </a:p>
        </p:txBody>
      </p:sp>
      <p:sp>
        <p:nvSpPr>
          <p:cNvPr id="7" name="ホームベース 6"/>
          <p:cNvSpPr/>
          <p:nvPr/>
        </p:nvSpPr>
        <p:spPr>
          <a:xfrm>
            <a:off x="277426" y="4230032"/>
            <a:ext cx="4277532" cy="2088679"/>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ホームベース 7"/>
          <p:cNvSpPr/>
          <p:nvPr/>
        </p:nvSpPr>
        <p:spPr>
          <a:xfrm rot="10800000">
            <a:off x="4554958" y="4230034"/>
            <a:ext cx="4244744" cy="2088680"/>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p:cNvSpPr txBox="1"/>
          <p:nvPr/>
        </p:nvSpPr>
        <p:spPr>
          <a:xfrm>
            <a:off x="277426" y="4423764"/>
            <a:ext cx="3262432" cy="461665"/>
          </a:xfrm>
          <a:prstGeom prst="rect">
            <a:avLst/>
          </a:prstGeom>
          <a:noFill/>
        </p:spPr>
        <p:txBody>
          <a:bodyPr wrap="none" rtlCol="0">
            <a:spAutoFit/>
          </a:bodyPr>
          <a:lstStyle/>
          <a:p>
            <a:r>
              <a:rPr kumimoji="1" lang="ja-JP" altLang="en-US" sz="2400" b="1" dirty="0">
                <a:solidFill>
                  <a:schemeClr val="bg1"/>
                </a:solidFill>
                <a:latin typeface="Meiryo" charset="-128"/>
                <a:ea typeface="Meiryo" charset="-128"/>
                <a:cs typeface="Meiryo" charset="-128"/>
              </a:rPr>
              <a:t>ビジネス環境への対応</a:t>
            </a:r>
          </a:p>
        </p:txBody>
      </p:sp>
      <p:sp>
        <p:nvSpPr>
          <p:cNvPr id="10" name="テキスト ボックス 9"/>
          <p:cNvSpPr txBox="1"/>
          <p:nvPr/>
        </p:nvSpPr>
        <p:spPr>
          <a:xfrm>
            <a:off x="6447749" y="4425253"/>
            <a:ext cx="2339102" cy="461665"/>
          </a:xfrm>
          <a:prstGeom prst="rect">
            <a:avLst/>
          </a:prstGeom>
          <a:noFill/>
        </p:spPr>
        <p:txBody>
          <a:bodyPr wrap="none" rtlCol="0">
            <a:spAutoFit/>
          </a:bodyPr>
          <a:lstStyle/>
          <a:p>
            <a:pPr algn="r"/>
            <a:r>
              <a:rPr kumimoji="1" lang="ja-JP" altLang="en-US" sz="2400" b="1" dirty="0">
                <a:solidFill>
                  <a:schemeClr val="bg1"/>
                </a:solidFill>
                <a:latin typeface="Meiryo" charset="-128"/>
                <a:ea typeface="Meiryo" charset="-128"/>
                <a:cs typeface="Meiryo" charset="-128"/>
              </a:rPr>
              <a:t>競争優位の確立</a:t>
            </a:r>
          </a:p>
        </p:txBody>
      </p:sp>
      <p:sp>
        <p:nvSpPr>
          <p:cNvPr id="11" name="テキスト ボックス 10"/>
          <p:cNvSpPr txBox="1"/>
          <p:nvPr/>
        </p:nvSpPr>
        <p:spPr>
          <a:xfrm>
            <a:off x="277426" y="4885429"/>
            <a:ext cx="3262432" cy="338554"/>
          </a:xfrm>
          <a:prstGeom prst="rect">
            <a:avLst/>
          </a:prstGeom>
          <a:noFill/>
        </p:spPr>
        <p:txBody>
          <a:bodyPr wrap="none" rtlCol="0">
            <a:spAutoFit/>
          </a:bodyPr>
          <a:lstStyle/>
          <a:p>
            <a:r>
              <a:rPr kumimoji="1" lang="ja-JP" altLang="en-US" sz="1600" dirty="0">
                <a:solidFill>
                  <a:schemeClr val="bg1"/>
                </a:solidFill>
                <a:latin typeface="Meiryo" charset="-128"/>
                <a:ea typeface="Meiryo" charset="-128"/>
                <a:cs typeface="Meiryo" charset="-128"/>
              </a:rPr>
              <a:t>不確実性の</a:t>
            </a:r>
            <a:r>
              <a:rPr kumimoji="1" lang="ja-JP" altLang="en-US" sz="1600">
                <a:solidFill>
                  <a:schemeClr val="bg1"/>
                </a:solidFill>
                <a:latin typeface="Meiryo" charset="-128"/>
                <a:ea typeface="Meiryo" charset="-128"/>
                <a:cs typeface="Meiryo" charset="-128"/>
              </a:rPr>
              <a:t>増大・スピードの加速</a:t>
            </a:r>
            <a:endParaRPr kumimoji="1" lang="ja-JP" altLang="en-US" sz="1600" dirty="0">
              <a:solidFill>
                <a:schemeClr val="bg1"/>
              </a:solidFill>
              <a:latin typeface="Meiryo" charset="-128"/>
              <a:ea typeface="Meiryo" charset="-128"/>
              <a:cs typeface="Meiryo" charset="-128"/>
            </a:endParaRPr>
          </a:p>
        </p:txBody>
      </p:sp>
      <p:sp>
        <p:nvSpPr>
          <p:cNvPr id="12" name="テキスト ボックス 11"/>
          <p:cNvSpPr txBox="1"/>
          <p:nvPr/>
        </p:nvSpPr>
        <p:spPr>
          <a:xfrm>
            <a:off x="277426" y="5448377"/>
            <a:ext cx="3270142" cy="677108"/>
          </a:xfrm>
          <a:prstGeom prst="rect">
            <a:avLst/>
          </a:prstGeom>
          <a:noFill/>
        </p:spPr>
        <p:txBody>
          <a:bodyPr wrap="square" rtlCol="0">
            <a:spAutoFit/>
          </a:bodyPr>
          <a:lstStyle/>
          <a:p>
            <a:r>
              <a:rPr kumimoji="1" lang="ja-JP" altLang="en-US" sz="1400" dirty="0">
                <a:solidFill>
                  <a:schemeClr val="bg1"/>
                </a:solidFill>
                <a:latin typeface="Meiryo" charset="-128"/>
                <a:ea typeface="Meiryo" charset="-128"/>
                <a:cs typeface="Meiryo" charset="-128"/>
              </a:rPr>
              <a:t>製品やサービスをジャストインタイムで提供できる</a:t>
            </a:r>
            <a:r>
              <a:rPr kumimoji="1" lang="ja-JP" altLang="en-US" sz="2400" b="1" u="sng" dirty="0">
                <a:solidFill>
                  <a:schemeClr val="bg1"/>
                </a:solidFill>
                <a:latin typeface="Meiryo" charset="-128"/>
                <a:ea typeface="Meiryo" charset="-128"/>
                <a:cs typeface="Meiryo" charset="-128"/>
              </a:rPr>
              <a:t>即応力</a:t>
            </a:r>
          </a:p>
        </p:txBody>
      </p:sp>
      <p:sp>
        <p:nvSpPr>
          <p:cNvPr id="13" name="テキスト ボックス 12"/>
          <p:cNvSpPr txBox="1"/>
          <p:nvPr/>
        </p:nvSpPr>
        <p:spPr>
          <a:xfrm>
            <a:off x="6569085" y="4885428"/>
            <a:ext cx="2236510" cy="338554"/>
          </a:xfrm>
          <a:prstGeom prst="rect">
            <a:avLst/>
          </a:prstGeom>
          <a:noFill/>
        </p:spPr>
        <p:txBody>
          <a:bodyPr wrap="none" rtlCol="0">
            <a:spAutoFit/>
          </a:bodyPr>
          <a:lstStyle/>
          <a:p>
            <a:pPr algn="r"/>
            <a:r>
              <a:rPr kumimoji="1" lang="ja-JP" altLang="en-US" sz="1600" dirty="0">
                <a:solidFill>
                  <a:schemeClr val="bg1"/>
                </a:solidFill>
                <a:latin typeface="Meiryo" charset="-128"/>
                <a:ea typeface="Meiryo" charset="-128"/>
                <a:cs typeface="Meiryo" charset="-128"/>
              </a:rPr>
              <a:t>常識や価値基準の転換</a:t>
            </a:r>
          </a:p>
        </p:txBody>
      </p:sp>
      <p:sp>
        <p:nvSpPr>
          <p:cNvPr id="14" name="テキスト ボックス 13"/>
          <p:cNvSpPr txBox="1"/>
          <p:nvPr/>
        </p:nvSpPr>
        <p:spPr>
          <a:xfrm>
            <a:off x="5618863" y="5443604"/>
            <a:ext cx="3153944" cy="677108"/>
          </a:xfrm>
          <a:prstGeom prst="rect">
            <a:avLst/>
          </a:prstGeom>
          <a:noFill/>
        </p:spPr>
        <p:txBody>
          <a:bodyPr wrap="square" rtlCol="0">
            <a:spAutoFit/>
          </a:bodyPr>
          <a:lstStyle/>
          <a:p>
            <a:pPr algn="r"/>
            <a:r>
              <a:rPr kumimoji="1" lang="ja-JP" altLang="en-US" sz="1400" dirty="0">
                <a:solidFill>
                  <a:schemeClr val="bg1"/>
                </a:solidFill>
                <a:latin typeface="Meiryo" charset="-128"/>
                <a:ea typeface="Meiryo" charset="-128"/>
                <a:cs typeface="Meiryo" charset="-128"/>
              </a:rPr>
              <a:t>生産性・価格・期間における</a:t>
            </a:r>
            <a:endParaRPr kumimoji="1" lang="en-US" altLang="ja-JP" sz="1400" dirty="0">
              <a:solidFill>
                <a:schemeClr val="bg1"/>
              </a:solidFill>
              <a:latin typeface="Meiryo" charset="-128"/>
              <a:ea typeface="Meiryo" charset="-128"/>
              <a:cs typeface="Meiryo" charset="-128"/>
            </a:endParaRPr>
          </a:p>
          <a:p>
            <a:pPr algn="r"/>
            <a:r>
              <a:rPr lang="ja-JP" altLang="en-US" sz="1400" dirty="0">
                <a:solidFill>
                  <a:schemeClr val="bg1"/>
                </a:solidFill>
                <a:latin typeface="Meiryo" charset="-128"/>
                <a:ea typeface="Meiryo" charset="-128"/>
                <a:cs typeface="Meiryo" charset="-128"/>
              </a:rPr>
              <a:t>これまでの常識を覆す</a:t>
            </a:r>
            <a:r>
              <a:rPr lang="ja-JP" altLang="en-US" sz="2400" b="1" u="sng" dirty="0">
                <a:solidFill>
                  <a:schemeClr val="bg1"/>
                </a:solidFill>
                <a:latin typeface="Meiryo" charset="-128"/>
                <a:ea typeface="Meiryo" charset="-128"/>
                <a:cs typeface="Meiryo" charset="-128"/>
              </a:rPr>
              <a:t>破壊力</a:t>
            </a:r>
            <a:endParaRPr kumimoji="1" lang="ja-JP" altLang="en-US" sz="2400" b="1" u="sng" dirty="0">
              <a:solidFill>
                <a:schemeClr val="bg1"/>
              </a:solidFill>
              <a:latin typeface="Meiryo" charset="-128"/>
              <a:ea typeface="Meiryo" charset="-128"/>
              <a:cs typeface="Meiryo" charset="-128"/>
            </a:endParaRPr>
          </a:p>
        </p:txBody>
      </p:sp>
      <p:sp>
        <p:nvSpPr>
          <p:cNvPr id="15" name="円/楕円 14"/>
          <p:cNvSpPr/>
          <p:nvPr/>
        </p:nvSpPr>
        <p:spPr>
          <a:xfrm>
            <a:off x="3531029" y="4230034"/>
            <a:ext cx="2081942" cy="2088681"/>
          </a:xfrm>
          <a:prstGeom prst="ellipse">
            <a:avLst/>
          </a:prstGeom>
          <a:solidFill>
            <a:srgbClr val="FF7E79">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b="1" dirty="0">
              <a:solidFill>
                <a:srgbClr val="FFFFFF"/>
              </a:solidFill>
              <a:latin typeface="Meiryo" charset="-128"/>
              <a:ea typeface="Meiryo" charset="-128"/>
              <a:cs typeface="Meiryo" charset="-128"/>
            </a:endParaRPr>
          </a:p>
        </p:txBody>
      </p:sp>
      <p:sp>
        <p:nvSpPr>
          <p:cNvPr id="16" name="テキスト ボックス 15"/>
          <p:cNvSpPr txBox="1"/>
          <p:nvPr/>
        </p:nvSpPr>
        <p:spPr>
          <a:xfrm>
            <a:off x="3658426" y="4766495"/>
            <a:ext cx="1826141" cy="1015663"/>
          </a:xfrm>
          <a:prstGeom prst="rect">
            <a:avLst/>
          </a:prstGeom>
          <a:noFill/>
        </p:spPr>
        <p:txBody>
          <a:bodyPr wrap="none" rtlCol="0">
            <a:spAutoFit/>
          </a:bodyPr>
          <a:lstStyle/>
          <a:p>
            <a:pPr algn="ctr"/>
            <a:r>
              <a:rPr kumimoji="1" lang="ja-JP" altLang="en-US" sz="2800" b="1" dirty="0">
                <a:solidFill>
                  <a:schemeClr val="bg1"/>
                </a:solidFill>
                <a:latin typeface="Meiryo" charset="-128"/>
                <a:ea typeface="Meiryo" charset="-128"/>
                <a:cs typeface="Meiryo" charset="-128"/>
              </a:rPr>
              <a:t>デジタル</a:t>
            </a:r>
            <a:endParaRPr kumimoji="1" lang="en-US" altLang="ja-JP" sz="28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トランス</a:t>
            </a:r>
            <a:endParaRPr lang="en-US" altLang="ja-JP" sz="16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フォーメーション</a:t>
            </a:r>
            <a:endParaRPr kumimoji="1" lang="ja-JP" altLang="en-US" sz="1600" b="1" dirty="0">
              <a:solidFill>
                <a:schemeClr val="bg1"/>
              </a:solidFill>
              <a:latin typeface="Meiryo" charset="-128"/>
              <a:ea typeface="Meiryo" charset="-128"/>
              <a:cs typeface="Meiryo" charset="-128"/>
            </a:endParaRPr>
          </a:p>
        </p:txBody>
      </p:sp>
      <p:sp>
        <p:nvSpPr>
          <p:cNvPr id="18" name="右矢印 17"/>
          <p:cNvSpPr/>
          <p:nvPr/>
        </p:nvSpPr>
        <p:spPr>
          <a:xfrm>
            <a:off x="4357735" y="1784096"/>
            <a:ext cx="434788" cy="1004047"/>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上矢印 18"/>
          <p:cNvSpPr/>
          <p:nvPr/>
        </p:nvSpPr>
        <p:spPr>
          <a:xfrm rot="10800000">
            <a:off x="3709154" y="3743868"/>
            <a:ext cx="1725691" cy="544672"/>
          </a:xfrm>
          <a:prstGeom prst="upArrow">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8021562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0D15FD-E59A-9343-8913-21C435092910}"/>
              </a:ext>
            </a:extLst>
          </p:cNvPr>
          <p:cNvSpPr>
            <a:spLocks noGrp="1"/>
          </p:cNvSpPr>
          <p:nvPr>
            <p:ph type="title"/>
          </p:nvPr>
        </p:nvSpPr>
        <p:spPr>
          <a:xfrm>
            <a:off x="230400" y="266400"/>
            <a:ext cx="8913600" cy="416221"/>
          </a:xfrm>
        </p:spPr>
        <p:txBody>
          <a:bodyPr/>
          <a:lstStyle/>
          <a:p>
            <a:r>
              <a:rPr kumimoji="1" lang="ja-JP" altLang="en-US" sz="2400"/>
              <a:t>デジタライゼーションとデジタル・トランスフォーメーション</a:t>
            </a:r>
          </a:p>
        </p:txBody>
      </p:sp>
      <p:pic>
        <p:nvPicPr>
          <p:cNvPr id="3" name="図 2">
            <a:extLst>
              <a:ext uri="{FF2B5EF4-FFF2-40B4-BE49-F238E27FC236}">
                <a16:creationId xmlns:a16="http://schemas.microsoft.com/office/drawing/2014/main" id="{745EA393-B3AC-E046-9A62-A9CFA8098374}"/>
              </a:ext>
            </a:extLst>
          </p:cNvPr>
          <p:cNvPicPr>
            <a:picLocks noChangeAspect="1"/>
          </p:cNvPicPr>
          <p:nvPr/>
        </p:nvPicPr>
        <p:blipFill>
          <a:blip r:embed="rId2"/>
          <a:stretch>
            <a:fillRect/>
          </a:stretch>
        </p:blipFill>
        <p:spPr>
          <a:xfrm>
            <a:off x="557908" y="2266794"/>
            <a:ext cx="1210696" cy="1186483"/>
          </a:xfrm>
          <a:prstGeom prst="rect">
            <a:avLst/>
          </a:prstGeom>
        </p:spPr>
      </p:pic>
      <p:grpSp>
        <p:nvGrpSpPr>
          <p:cNvPr id="6" name="グループ化 5">
            <a:extLst>
              <a:ext uri="{FF2B5EF4-FFF2-40B4-BE49-F238E27FC236}">
                <a16:creationId xmlns:a16="http://schemas.microsoft.com/office/drawing/2014/main" id="{BFC8A13D-E231-E84D-BB4C-07FFF4F284B1}"/>
              </a:ext>
            </a:extLst>
          </p:cNvPr>
          <p:cNvGrpSpPr/>
          <p:nvPr/>
        </p:nvGrpSpPr>
        <p:grpSpPr>
          <a:xfrm>
            <a:off x="2740985" y="2153198"/>
            <a:ext cx="1210696" cy="1164397"/>
            <a:chOff x="6374527" y="766803"/>
            <a:chExt cx="1497895" cy="1381794"/>
          </a:xfrm>
        </p:grpSpPr>
        <p:pic>
          <p:nvPicPr>
            <p:cNvPr id="4" name="図 3">
              <a:extLst>
                <a:ext uri="{FF2B5EF4-FFF2-40B4-BE49-F238E27FC236}">
                  <a16:creationId xmlns:a16="http://schemas.microsoft.com/office/drawing/2014/main" id="{D4243E4E-31B6-AD48-9A98-0D3F4E973F6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6959724" y="766803"/>
              <a:ext cx="847214" cy="1049181"/>
            </a:xfrm>
            <a:prstGeom prst="rect">
              <a:avLst/>
            </a:prstGeom>
          </p:spPr>
        </p:pic>
        <p:pic>
          <p:nvPicPr>
            <p:cNvPr id="5" name="図 4">
              <a:extLst>
                <a:ext uri="{FF2B5EF4-FFF2-40B4-BE49-F238E27FC236}">
                  <a16:creationId xmlns:a16="http://schemas.microsoft.com/office/drawing/2014/main" id="{D9044708-1EE4-5A49-ACF3-2B4C872B859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74527" y="1062623"/>
              <a:ext cx="1497895" cy="1085974"/>
            </a:xfrm>
            <a:prstGeom prst="rect">
              <a:avLst/>
            </a:prstGeom>
          </p:spPr>
        </p:pic>
      </p:grpSp>
      <p:pic>
        <p:nvPicPr>
          <p:cNvPr id="8" name="図 7">
            <a:extLst>
              <a:ext uri="{FF2B5EF4-FFF2-40B4-BE49-F238E27FC236}">
                <a16:creationId xmlns:a16="http://schemas.microsoft.com/office/drawing/2014/main" id="{55705AAA-C9A3-164F-BBA3-D651FE03F6AA}"/>
              </a:ext>
            </a:extLst>
          </p:cNvPr>
          <p:cNvPicPr>
            <a:picLocks noChangeAspect="1"/>
          </p:cNvPicPr>
          <p:nvPr/>
        </p:nvPicPr>
        <p:blipFill>
          <a:blip r:embed="rId5"/>
          <a:stretch>
            <a:fillRect/>
          </a:stretch>
        </p:blipFill>
        <p:spPr>
          <a:xfrm>
            <a:off x="427733" y="3777057"/>
            <a:ext cx="1471046" cy="1316586"/>
          </a:xfrm>
          <a:prstGeom prst="rect">
            <a:avLst/>
          </a:prstGeom>
        </p:spPr>
      </p:pic>
      <p:pic>
        <p:nvPicPr>
          <p:cNvPr id="10" name="図 9">
            <a:extLst>
              <a:ext uri="{FF2B5EF4-FFF2-40B4-BE49-F238E27FC236}">
                <a16:creationId xmlns:a16="http://schemas.microsoft.com/office/drawing/2014/main" id="{AF9CC1CB-17D6-CE4E-9539-3AD32E54E2D5}"/>
              </a:ext>
            </a:extLst>
          </p:cNvPr>
          <p:cNvPicPr>
            <a:picLocks noChangeAspect="1"/>
          </p:cNvPicPr>
          <p:nvPr/>
        </p:nvPicPr>
        <p:blipFill>
          <a:blip r:embed="rId6"/>
          <a:stretch>
            <a:fillRect/>
          </a:stretch>
        </p:blipFill>
        <p:spPr>
          <a:xfrm>
            <a:off x="5150371" y="3747480"/>
            <a:ext cx="1229714" cy="1274314"/>
          </a:xfrm>
          <a:prstGeom prst="rect">
            <a:avLst/>
          </a:prstGeom>
        </p:spPr>
      </p:pic>
      <p:pic>
        <p:nvPicPr>
          <p:cNvPr id="11" name="図 10">
            <a:extLst>
              <a:ext uri="{FF2B5EF4-FFF2-40B4-BE49-F238E27FC236}">
                <a16:creationId xmlns:a16="http://schemas.microsoft.com/office/drawing/2014/main" id="{E339562B-8356-8545-80FB-122D0C20FC80}"/>
              </a:ext>
            </a:extLst>
          </p:cNvPr>
          <p:cNvPicPr>
            <a:picLocks noChangeAspect="1"/>
          </p:cNvPicPr>
          <p:nvPr/>
        </p:nvPicPr>
        <p:blipFill>
          <a:blip r:embed="rId7"/>
          <a:stretch>
            <a:fillRect/>
          </a:stretch>
        </p:blipFill>
        <p:spPr>
          <a:xfrm>
            <a:off x="7560655" y="3747480"/>
            <a:ext cx="1131066" cy="1270860"/>
          </a:xfrm>
          <a:prstGeom prst="rect">
            <a:avLst/>
          </a:prstGeom>
        </p:spPr>
      </p:pic>
      <p:grpSp>
        <p:nvGrpSpPr>
          <p:cNvPr id="14" name="グループ化 13">
            <a:extLst>
              <a:ext uri="{FF2B5EF4-FFF2-40B4-BE49-F238E27FC236}">
                <a16:creationId xmlns:a16="http://schemas.microsoft.com/office/drawing/2014/main" id="{96DBCFFF-1D93-B742-AC0E-715D84FA1791}"/>
              </a:ext>
            </a:extLst>
          </p:cNvPr>
          <p:cNvGrpSpPr/>
          <p:nvPr/>
        </p:nvGrpSpPr>
        <p:grpSpPr>
          <a:xfrm>
            <a:off x="2618181" y="3750934"/>
            <a:ext cx="1456304" cy="1270860"/>
            <a:chOff x="2483594" y="2705859"/>
            <a:chExt cx="2388178" cy="2243807"/>
          </a:xfrm>
        </p:grpSpPr>
        <p:pic>
          <p:nvPicPr>
            <p:cNvPr id="12" name="図 11">
              <a:extLst>
                <a:ext uri="{FF2B5EF4-FFF2-40B4-BE49-F238E27FC236}">
                  <a16:creationId xmlns:a16="http://schemas.microsoft.com/office/drawing/2014/main" id="{14473099-A418-2545-B8D4-9416B7579AAA}"/>
                </a:ext>
              </a:extLst>
            </p:cNvPr>
            <p:cNvPicPr>
              <a:picLocks noChangeAspect="1"/>
            </p:cNvPicPr>
            <p:nvPr/>
          </p:nvPicPr>
          <p:blipFill>
            <a:blip r:embed="rId8"/>
            <a:stretch>
              <a:fillRect/>
            </a:stretch>
          </p:blipFill>
          <p:spPr>
            <a:xfrm>
              <a:off x="2483594" y="3033153"/>
              <a:ext cx="2388178" cy="1916513"/>
            </a:xfrm>
            <a:prstGeom prst="rect">
              <a:avLst/>
            </a:prstGeom>
            <a:effectLst>
              <a:outerShdw blurRad="50800" dist="38100" dir="2700000" algn="tl" rotWithShape="0">
                <a:prstClr val="black">
                  <a:alpha val="40000"/>
                </a:prstClr>
              </a:outerShdw>
            </a:effectLst>
          </p:spPr>
        </p:pic>
        <p:pic>
          <p:nvPicPr>
            <p:cNvPr id="13" name="図 12">
              <a:extLst>
                <a:ext uri="{FF2B5EF4-FFF2-40B4-BE49-F238E27FC236}">
                  <a16:creationId xmlns:a16="http://schemas.microsoft.com/office/drawing/2014/main" id="{822C5208-36FB-4C47-97B3-898FFD8B7873}"/>
                </a:ext>
              </a:extLst>
            </p:cNvPr>
            <p:cNvPicPr>
              <a:picLocks noChangeAspect="1"/>
            </p:cNvPicPr>
            <p:nvPr/>
          </p:nvPicPr>
          <p:blipFill>
            <a:blip r:embed="rId9"/>
            <a:stretch>
              <a:fillRect/>
            </a:stretch>
          </p:blipFill>
          <p:spPr>
            <a:xfrm>
              <a:off x="3041579" y="2705859"/>
              <a:ext cx="1272209" cy="1690643"/>
            </a:xfrm>
            <a:prstGeom prst="rect">
              <a:avLst/>
            </a:prstGeom>
            <a:effectLst>
              <a:outerShdw blurRad="50800" dist="38100" dir="2700000" algn="tl" rotWithShape="0">
                <a:prstClr val="black">
                  <a:alpha val="40000"/>
                </a:prstClr>
              </a:outerShdw>
            </a:effectLst>
          </p:spPr>
        </p:pic>
      </p:grpSp>
      <p:pic>
        <p:nvPicPr>
          <p:cNvPr id="15" name="図 14">
            <a:extLst>
              <a:ext uri="{FF2B5EF4-FFF2-40B4-BE49-F238E27FC236}">
                <a16:creationId xmlns:a16="http://schemas.microsoft.com/office/drawing/2014/main" id="{86E119FF-A891-F846-A10C-6CB07749BD35}"/>
              </a:ext>
            </a:extLst>
          </p:cNvPr>
          <p:cNvPicPr>
            <a:picLocks noChangeAspect="1"/>
          </p:cNvPicPr>
          <p:nvPr/>
        </p:nvPicPr>
        <p:blipFill>
          <a:blip r:embed="rId10"/>
          <a:stretch>
            <a:fillRect/>
          </a:stretch>
        </p:blipFill>
        <p:spPr>
          <a:xfrm>
            <a:off x="7532946" y="2266793"/>
            <a:ext cx="1186483" cy="1186483"/>
          </a:xfrm>
          <a:prstGeom prst="rect">
            <a:avLst/>
          </a:prstGeom>
        </p:spPr>
      </p:pic>
      <p:pic>
        <p:nvPicPr>
          <p:cNvPr id="16" name="図 15">
            <a:extLst>
              <a:ext uri="{FF2B5EF4-FFF2-40B4-BE49-F238E27FC236}">
                <a16:creationId xmlns:a16="http://schemas.microsoft.com/office/drawing/2014/main" id="{F2270044-FAEE-814C-B354-7F46848153FB}"/>
              </a:ext>
            </a:extLst>
          </p:cNvPr>
          <p:cNvPicPr>
            <a:picLocks noChangeAspect="1"/>
          </p:cNvPicPr>
          <p:nvPr/>
        </p:nvPicPr>
        <p:blipFill>
          <a:blip r:embed="rId11"/>
          <a:stretch>
            <a:fillRect/>
          </a:stretch>
        </p:blipFill>
        <p:spPr>
          <a:xfrm>
            <a:off x="5074191" y="2353381"/>
            <a:ext cx="1380041" cy="1024297"/>
          </a:xfrm>
          <a:prstGeom prst="rect">
            <a:avLst/>
          </a:prstGeom>
        </p:spPr>
      </p:pic>
      <p:pic>
        <p:nvPicPr>
          <p:cNvPr id="17" name="図 16">
            <a:extLst>
              <a:ext uri="{FF2B5EF4-FFF2-40B4-BE49-F238E27FC236}">
                <a16:creationId xmlns:a16="http://schemas.microsoft.com/office/drawing/2014/main" id="{AC3A57D9-DB4A-884D-A918-3F65F5419FDA}"/>
              </a:ext>
            </a:extLst>
          </p:cNvPr>
          <p:cNvPicPr>
            <a:picLocks noChangeAspect="1"/>
          </p:cNvPicPr>
          <p:nvPr/>
        </p:nvPicPr>
        <p:blipFill>
          <a:blip r:embed="rId12"/>
          <a:stretch>
            <a:fillRect/>
          </a:stretch>
        </p:blipFill>
        <p:spPr>
          <a:xfrm>
            <a:off x="5074191" y="2266795"/>
            <a:ext cx="575671" cy="450977"/>
          </a:xfrm>
          <a:prstGeom prst="rect">
            <a:avLst/>
          </a:prstGeom>
        </p:spPr>
      </p:pic>
      <p:pic>
        <p:nvPicPr>
          <p:cNvPr id="18" name="図 17">
            <a:extLst>
              <a:ext uri="{FF2B5EF4-FFF2-40B4-BE49-F238E27FC236}">
                <a16:creationId xmlns:a16="http://schemas.microsoft.com/office/drawing/2014/main" id="{BB082AAC-FEAB-DE44-9559-614C6B475950}"/>
              </a:ext>
            </a:extLst>
          </p:cNvPr>
          <p:cNvPicPr>
            <a:picLocks noChangeAspect="1"/>
          </p:cNvPicPr>
          <p:nvPr/>
        </p:nvPicPr>
        <p:blipFill>
          <a:blip r:embed="rId13"/>
          <a:stretch>
            <a:fillRect/>
          </a:stretch>
        </p:blipFill>
        <p:spPr>
          <a:xfrm>
            <a:off x="5879456" y="3002299"/>
            <a:ext cx="574776" cy="450978"/>
          </a:xfrm>
          <a:prstGeom prst="rect">
            <a:avLst/>
          </a:prstGeom>
        </p:spPr>
      </p:pic>
      <p:sp>
        <p:nvSpPr>
          <p:cNvPr id="19" name="テキスト ボックス 18">
            <a:extLst>
              <a:ext uri="{FF2B5EF4-FFF2-40B4-BE49-F238E27FC236}">
                <a16:creationId xmlns:a16="http://schemas.microsoft.com/office/drawing/2014/main" id="{B4A0A81F-433E-5744-9D75-BB07FC442CE6}"/>
              </a:ext>
            </a:extLst>
          </p:cNvPr>
          <p:cNvSpPr txBox="1"/>
          <p:nvPr/>
        </p:nvSpPr>
        <p:spPr>
          <a:xfrm>
            <a:off x="427334" y="5430013"/>
            <a:ext cx="3647152" cy="923330"/>
          </a:xfrm>
          <a:prstGeom prst="rect">
            <a:avLst/>
          </a:prstGeom>
          <a:noFill/>
        </p:spPr>
        <p:txBody>
          <a:bodyPr wrap="none" rtlCol="0">
            <a:spAutoFit/>
          </a:bodyPr>
          <a:lstStyle/>
          <a:p>
            <a:pPr algn="ctr"/>
            <a:r>
              <a:rPr kumimoji="1" lang="ja-JP" altLang="en-US">
                <a:solidFill>
                  <a:schemeClr val="accent3">
                    <a:lumMod val="75000"/>
                  </a:schemeClr>
                </a:solidFill>
                <a:latin typeface="Meiryo" panose="020B0604030504040204" pitchFamily="34" charset="-128"/>
                <a:ea typeface="Meiryo" panose="020B0604030504040204" pitchFamily="34" charset="-128"/>
              </a:rPr>
              <a:t>デジタル・テクノロジーを使って</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algn="ctr"/>
            <a:r>
              <a:rPr kumimoji="1" lang="ja-JP" altLang="en-US">
                <a:solidFill>
                  <a:schemeClr val="accent3">
                    <a:lumMod val="75000"/>
                  </a:schemeClr>
                </a:solidFill>
                <a:latin typeface="Meiryo" panose="020B0604030504040204" pitchFamily="34" charset="-128"/>
                <a:ea typeface="Meiryo" panose="020B0604030504040204" pitchFamily="34" charset="-128"/>
              </a:rPr>
              <a:t>既存製品の付加価値を高める</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algn="ctr"/>
            <a:r>
              <a:rPr lang="ja-JP" altLang="en-US">
                <a:solidFill>
                  <a:schemeClr val="accent3">
                    <a:lumMod val="75000"/>
                  </a:schemeClr>
                </a:solidFill>
                <a:latin typeface="Meiryo" panose="020B0604030504040204" pitchFamily="34" charset="-128"/>
                <a:ea typeface="Meiryo" panose="020B0604030504040204" pitchFamily="34" charset="-128"/>
              </a:rPr>
              <a:t>業務の</a:t>
            </a:r>
            <a:r>
              <a:rPr kumimoji="1" lang="ja-JP" altLang="en-US">
                <a:solidFill>
                  <a:schemeClr val="accent3">
                    <a:lumMod val="75000"/>
                  </a:schemeClr>
                </a:solidFill>
                <a:latin typeface="Meiryo" panose="020B0604030504040204" pitchFamily="34" charset="-128"/>
                <a:ea typeface="Meiryo" panose="020B0604030504040204" pitchFamily="34" charset="-128"/>
              </a:rPr>
              <a:t>効率化を図る</a:t>
            </a:r>
          </a:p>
        </p:txBody>
      </p:sp>
      <p:sp>
        <p:nvSpPr>
          <p:cNvPr id="20" name="テキスト ボックス 19">
            <a:extLst>
              <a:ext uri="{FF2B5EF4-FFF2-40B4-BE49-F238E27FC236}">
                <a16:creationId xmlns:a16="http://schemas.microsoft.com/office/drawing/2014/main" id="{BD7BAFD6-F01F-B14C-A30F-EF0481D758A0}"/>
              </a:ext>
            </a:extLst>
          </p:cNvPr>
          <p:cNvSpPr txBox="1"/>
          <p:nvPr/>
        </p:nvSpPr>
        <p:spPr>
          <a:xfrm>
            <a:off x="5044972" y="5426559"/>
            <a:ext cx="3647152" cy="923330"/>
          </a:xfrm>
          <a:prstGeom prst="rect">
            <a:avLst/>
          </a:prstGeom>
          <a:noFill/>
        </p:spPr>
        <p:txBody>
          <a:bodyPr wrap="none" rtlCol="0">
            <a:spAutoFit/>
          </a:bodyPr>
          <a:lstStyle/>
          <a:p>
            <a:pPr algn="ctr"/>
            <a:r>
              <a:rPr kumimoji="1" lang="ja-JP" altLang="en-US">
                <a:solidFill>
                  <a:srgbClr val="0070C0"/>
                </a:solidFill>
                <a:latin typeface="Meiryo" panose="020B0604030504040204" pitchFamily="34" charset="-128"/>
                <a:ea typeface="Meiryo" panose="020B0604030504040204" pitchFamily="34" charset="-128"/>
              </a:rPr>
              <a:t>デジタル・テクノロジーを使って</a:t>
            </a:r>
            <a:endParaRPr kumimoji="1" lang="en-US" altLang="ja-JP" dirty="0">
              <a:solidFill>
                <a:srgbClr val="0070C0"/>
              </a:solidFill>
              <a:latin typeface="Meiryo" panose="020B0604030504040204" pitchFamily="34" charset="-128"/>
              <a:ea typeface="Meiryo" panose="020B0604030504040204" pitchFamily="34" charset="-128"/>
            </a:endParaRPr>
          </a:p>
          <a:p>
            <a:pPr algn="ctr"/>
            <a:r>
              <a:rPr kumimoji="1" lang="ja-JP" altLang="en-US">
                <a:solidFill>
                  <a:srgbClr val="0070C0"/>
                </a:solidFill>
                <a:latin typeface="Meiryo" panose="020B0604030504040204" pitchFamily="34" charset="-128"/>
                <a:ea typeface="Meiryo" panose="020B0604030504040204" pitchFamily="34" charset="-128"/>
              </a:rPr>
              <a:t>経営や事業の在り方を変革する</a:t>
            </a:r>
            <a:endParaRPr kumimoji="1" lang="en-US" altLang="ja-JP" dirty="0">
              <a:solidFill>
                <a:srgbClr val="0070C0"/>
              </a:solidFill>
              <a:latin typeface="Meiryo" panose="020B0604030504040204" pitchFamily="34" charset="-128"/>
              <a:ea typeface="Meiryo" panose="020B0604030504040204" pitchFamily="34" charset="-128"/>
            </a:endParaRPr>
          </a:p>
          <a:p>
            <a:pPr algn="ctr"/>
            <a:r>
              <a:rPr lang="ja-JP" altLang="en-US">
                <a:solidFill>
                  <a:srgbClr val="0070C0"/>
                </a:solidFill>
                <a:latin typeface="Meiryo" panose="020B0604030504040204" pitchFamily="34" charset="-128"/>
                <a:ea typeface="Meiryo" panose="020B0604030504040204" pitchFamily="34" charset="-128"/>
              </a:rPr>
              <a:t>生活や</a:t>
            </a:r>
            <a:r>
              <a:rPr kumimoji="1" lang="ja-JP" altLang="en-US">
                <a:solidFill>
                  <a:srgbClr val="0070C0"/>
                </a:solidFill>
                <a:latin typeface="Meiryo" panose="020B0604030504040204" pitchFamily="34" charset="-128"/>
                <a:ea typeface="Meiryo" panose="020B0604030504040204" pitchFamily="34" charset="-128"/>
              </a:rPr>
              <a:t>働き方を変革する</a:t>
            </a:r>
          </a:p>
        </p:txBody>
      </p:sp>
      <p:sp>
        <p:nvSpPr>
          <p:cNvPr id="21" name="右矢印 20">
            <a:extLst>
              <a:ext uri="{FF2B5EF4-FFF2-40B4-BE49-F238E27FC236}">
                <a16:creationId xmlns:a16="http://schemas.microsoft.com/office/drawing/2014/main" id="{5924F38C-F5DD-F340-9DD6-9BD1EE4AA8F3}"/>
              </a:ext>
            </a:extLst>
          </p:cNvPr>
          <p:cNvSpPr/>
          <p:nvPr/>
        </p:nvSpPr>
        <p:spPr>
          <a:xfrm>
            <a:off x="1996121" y="2583430"/>
            <a:ext cx="490953" cy="553208"/>
          </a:xfrm>
          <a:prstGeom prst="right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右矢印 21">
            <a:extLst>
              <a:ext uri="{FF2B5EF4-FFF2-40B4-BE49-F238E27FC236}">
                <a16:creationId xmlns:a16="http://schemas.microsoft.com/office/drawing/2014/main" id="{7E897936-9F80-E245-8BBE-FC8A89494468}"/>
              </a:ext>
            </a:extLst>
          </p:cNvPr>
          <p:cNvSpPr/>
          <p:nvPr/>
        </p:nvSpPr>
        <p:spPr>
          <a:xfrm>
            <a:off x="1993560" y="4202447"/>
            <a:ext cx="490953" cy="553208"/>
          </a:xfrm>
          <a:prstGeom prst="right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右矢印 22">
            <a:extLst>
              <a:ext uri="{FF2B5EF4-FFF2-40B4-BE49-F238E27FC236}">
                <a16:creationId xmlns:a16="http://schemas.microsoft.com/office/drawing/2014/main" id="{9AACC86B-3208-4C40-BFD2-0B90BB05732D}"/>
              </a:ext>
            </a:extLst>
          </p:cNvPr>
          <p:cNvSpPr/>
          <p:nvPr/>
        </p:nvSpPr>
        <p:spPr>
          <a:xfrm>
            <a:off x="6787982" y="2583430"/>
            <a:ext cx="490953" cy="553208"/>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右矢印 23">
            <a:extLst>
              <a:ext uri="{FF2B5EF4-FFF2-40B4-BE49-F238E27FC236}">
                <a16:creationId xmlns:a16="http://schemas.microsoft.com/office/drawing/2014/main" id="{1922F4EA-926E-F647-A863-9934A23A48AF}"/>
              </a:ext>
            </a:extLst>
          </p:cNvPr>
          <p:cNvSpPr/>
          <p:nvPr/>
        </p:nvSpPr>
        <p:spPr>
          <a:xfrm>
            <a:off x="6785421" y="4202447"/>
            <a:ext cx="490953" cy="553208"/>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a:extLst>
              <a:ext uri="{FF2B5EF4-FFF2-40B4-BE49-F238E27FC236}">
                <a16:creationId xmlns:a16="http://schemas.microsoft.com/office/drawing/2014/main" id="{3C5511C8-F58D-6F41-BCCF-1592506D77A5}"/>
              </a:ext>
            </a:extLst>
          </p:cNvPr>
          <p:cNvSpPr txBox="1"/>
          <p:nvPr/>
        </p:nvSpPr>
        <p:spPr>
          <a:xfrm>
            <a:off x="992540" y="1262123"/>
            <a:ext cx="2492990" cy="738664"/>
          </a:xfrm>
          <a:prstGeom prst="rect">
            <a:avLst/>
          </a:prstGeom>
          <a:noFill/>
        </p:spPr>
        <p:txBody>
          <a:bodyPr wrap="none" rtlCol="0">
            <a:spAutoFit/>
          </a:bodyPr>
          <a:lstStyle/>
          <a:p>
            <a:pPr algn="ctr"/>
            <a:r>
              <a:rPr kumimoji="1" lang="ja-JP" altLang="en-US" b="1">
                <a:solidFill>
                  <a:schemeClr val="accent3">
                    <a:lumMod val="75000"/>
                  </a:schemeClr>
                </a:solidFill>
                <a:latin typeface="Meiryo" panose="020B0604030504040204" pitchFamily="34" charset="-128"/>
                <a:ea typeface="Meiryo" panose="020B0604030504040204" pitchFamily="34" charset="-128"/>
              </a:rPr>
              <a:t>デジタライゼーション</a:t>
            </a:r>
            <a:endParaRPr kumimoji="1" lang="en-US" altLang="ja-JP" b="1" dirty="0">
              <a:solidFill>
                <a:schemeClr val="accent3">
                  <a:lumMod val="75000"/>
                </a:schemeClr>
              </a:solidFill>
              <a:latin typeface="Meiryo" panose="020B0604030504040204" pitchFamily="34" charset="-128"/>
              <a:ea typeface="Meiryo" panose="020B0604030504040204" pitchFamily="34" charset="-128"/>
            </a:endParaRPr>
          </a:p>
          <a:p>
            <a:pPr algn="ctr"/>
            <a:r>
              <a:rPr lang="en-US" altLang="ja-JP" sz="2400" dirty="0">
                <a:solidFill>
                  <a:schemeClr val="accent3">
                    <a:lumMod val="75000"/>
                  </a:schemeClr>
                </a:solidFill>
                <a:latin typeface="Meiryo" panose="020B0604030504040204" pitchFamily="34" charset="-128"/>
                <a:ea typeface="Meiryo" panose="020B0604030504040204" pitchFamily="34" charset="-128"/>
              </a:rPr>
              <a:t>Digitalization</a:t>
            </a:r>
            <a:endParaRPr kumimoji="1" lang="ja-JP" altLang="en-US" sz="2400">
              <a:solidFill>
                <a:schemeClr val="accent3">
                  <a:lumMod val="75000"/>
                </a:schemeClr>
              </a:solidFill>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8BDDEBA6-0D6A-6641-AF3F-1499D1AE411B}"/>
              </a:ext>
            </a:extLst>
          </p:cNvPr>
          <p:cNvSpPr txBox="1"/>
          <p:nvPr/>
        </p:nvSpPr>
        <p:spPr>
          <a:xfrm>
            <a:off x="4814140" y="1262123"/>
            <a:ext cx="4108817" cy="738664"/>
          </a:xfrm>
          <a:prstGeom prst="rect">
            <a:avLst/>
          </a:prstGeom>
          <a:noFill/>
        </p:spPr>
        <p:txBody>
          <a:bodyPr wrap="none" rtlCol="0">
            <a:spAutoFit/>
          </a:bodyPr>
          <a:lstStyle/>
          <a:p>
            <a:pPr algn="ctr"/>
            <a:r>
              <a:rPr kumimoji="1" lang="ja-JP" altLang="en-US" b="1">
                <a:solidFill>
                  <a:srgbClr val="0070C0"/>
                </a:solidFill>
                <a:latin typeface="Meiryo" panose="020B0604030504040204" pitchFamily="34" charset="-128"/>
                <a:ea typeface="Meiryo" panose="020B0604030504040204" pitchFamily="34" charset="-128"/>
              </a:rPr>
              <a:t>デジタル・トランスフォーメーション</a:t>
            </a:r>
            <a:endParaRPr kumimoji="1" lang="en-US" altLang="ja-JP" b="1" dirty="0">
              <a:solidFill>
                <a:srgbClr val="0070C0"/>
              </a:solidFill>
              <a:latin typeface="Meiryo" panose="020B0604030504040204" pitchFamily="34" charset="-128"/>
              <a:ea typeface="Meiryo" panose="020B0604030504040204" pitchFamily="34" charset="-128"/>
            </a:endParaRPr>
          </a:p>
          <a:p>
            <a:pPr algn="ctr"/>
            <a:r>
              <a:rPr lang="en-US" altLang="ja-JP" sz="2400" dirty="0">
                <a:solidFill>
                  <a:srgbClr val="0070C0"/>
                </a:solidFill>
                <a:latin typeface="Meiryo" panose="020B0604030504040204" pitchFamily="34" charset="-128"/>
                <a:ea typeface="Meiryo" panose="020B0604030504040204" pitchFamily="34" charset="-128"/>
              </a:rPr>
              <a:t>Digital Transformation</a:t>
            </a:r>
            <a:endParaRPr kumimoji="1" lang="ja-JP" altLang="en-US" sz="2400">
              <a:solidFill>
                <a:srgbClr val="0070C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0550227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400" y="266400"/>
            <a:ext cx="8686800" cy="416221"/>
          </a:xfrm>
        </p:spPr>
        <p:txBody>
          <a:bodyPr lIns="0" rIns="0"/>
          <a:lstStyle/>
          <a:p>
            <a:r>
              <a:rPr kumimoji="1" lang="ja-JP" altLang="en-US" sz="2700" dirty="0">
                <a:latin typeface="Meiryo" panose="020B0604030504040204" pitchFamily="34" charset="-128"/>
                <a:ea typeface="Meiryo" panose="020B0604030504040204" pitchFamily="34" charset="-128"/>
              </a:rPr>
              <a:t>デジタル・トランスフォーメーションの実際</a:t>
            </a:r>
          </a:p>
        </p:txBody>
      </p:sp>
      <p:pic>
        <p:nvPicPr>
          <p:cNvPr id="4" name="図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200" y="1053352"/>
            <a:ext cx="963706" cy="963706"/>
          </a:xfrm>
          <a:prstGeom prst="rect">
            <a:avLst/>
          </a:prstGeom>
        </p:spPr>
      </p:pic>
      <p:pic>
        <p:nvPicPr>
          <p:cNvPr id="5" name="図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 y="2150035"/>
            <a:ext cx="969683" cy="969683"/>
          </a:xfrm>
          <a:prstGeom prst="rect">
            <a:avLst/>
          </a:prstGeom>
        </p:spPr>
      </p:pic>
      <p:pic>
        <p:nvPicPr>
          <p:cNvPr id="7" name="図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 y="3252695"/>
            <a:ext cx="963706" cy="963706"/>
          </a:xfrm>
          <a:prstGeom prst="rect">
            <a:avLst/>
          </a:prstGeom>
        </p:spPr>
      </p:pic>
      <p:pic>
        <p:nvPicPr>
          <p:cNvPr id="9" name="図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7200" y="5446061"/>
            <a:ext cx="963706" cy="963706"/>
          </a:xfrm>
          <a:prstGeom prst="rect">
            <a:avLst/>
          </a:prstGeom>
        </p:spPr>
      </p:pic>
      <p:sp>
        <p:nvSpPr>
          <p:cNvPr id="10" name="テキスト ボックス 9"/>
          <p:cNvSpPr txBox="1"/>
          <p:nvPr/>
        </p:nvSpPr>
        <p:spPr>
          <a:xfrm>
            <a:off x="1613647" y="1212039"/>
            <a:ext cx="1433406" cy="646331"/>
          </a:xfrm>
          <a:prstGeom prst="rect">
            <a:avLst/>
          </a:prstGeom>
          <a:noFill/>
        </p:spPr>
        <p:txBody>
          <a:bodyPr wrap="none" rtlCol="0">
            <a:spAutoFit/>
          </a:bodyPr>
          <a:lstStyle/>
          <a:p>
            <a:r>
              <a:rPr kumimoji="1" lang="en-US" altLang="ja-JP" sz="3600">
                <a:latin typeface="Meiryo" charset="-128"/>
                <a:ea typeface="Meiryo" charset="-128"/>
                <a:cs typeface="Meiryo" charset="-128"/>
              </a:rPr>
              <a:t>UBER</a:t>
            </a:r>
            <a:endParaRPr kumimoji="1" lang="ja-JP" altLang="en-US" sz="3600" dirty="0">
              <a:latin typeface="Meiryo" charset="-128"/>
              <a:ea typeface="Meiryo" charset="-128"/>
              <a:cs typeface="Meiryo" charset="-128"/>
            </a:endParaRPr>
          </a:p>
        </p:txBody>
      </p:sp>
      <p:sp>
        <p:nvSpPr>
          <p:cNvPr id="11" name="テキスト ボックス 10"/>
          <p:cNvSpPr txBox="1"/>
          <p:nvPr/>
        </p:nvSpPr>
        <p:spPr>
          <a:xfrm>
            <a:off x="1613647" y="2311710"/>
            <a:ext cx="1606530" cy="646331"/>
          </a:xfrm>
          <a:prstGeom prst="rect">
            <a:avLst/>
          </a:prstGeom>
          <a:noFill/>
        </p:spPr>
        <p:txBody>
          <a:bodyPr wrap="none" rtlCol="0">
            <a:spAutoFit/>
          </a:bodyPr>
          <a:lstStyle/>
          <a:p>
            <a:r>
              <a:rPr kumimoji="1" lang="en-US" altLang="ja-JP" sz="3600">
                <a:latin typeface="Meiryo" charset="-128"/>
                <a:ea typeface="Meiryo" charset="-128"/>
                <a:cs typeface="Meiryo" charset="-128"/>
              </a:rPr>
              <a:t>airbnb</a:t>
            </a:r>
            <a:endParaRPr kumimoji="1" lang="ja-JP" altLang="en-US" sz="3600" dirty="0">
              <a:latin typeface="Meiryo" charset="-128"/>
              <a:ea typeface="Meiryo" charset="-128"/>
              <a:cs typeface="Meiryo" charset="-128"/>
            </a:endParaRPr>
          </a:p>
        </p:txBody>
      </p:sp>
      <p:sp>
        <p:nvSpPr>
          <p:cNvPr id="12" name="テキスト ボックス 11"/>
          <p:cNvSpPr txBox="1"/>
          <p:nvPr/>
        </p:nvSpPr>
        <p:spPr>
          <a:xfrm>
            <a:off x="1613647" y="3411382"/>
            <a:ext cx="2116028" cy="646331"/>
          </a:xfrm>
          <a:prstGeom prst="rect">
            <a:avLst/>
          </a:prstGeom>
          <a:noFill/>
        </p:spPr>
        <p:txBody>
          <a:bodyPr wrap="none" rtlCol="0">
            <a:spAutoFit/>
          </a:bodyPr>
          <a:lstStyle/>
          <a:p>
            <a:r>
              <a:rPr kumimoji="1" lang="en-US" altLang="ja-JP" sz="3600">
                <a:latin typeface="Meiryo" charset="-128"/>
                <a:ea typeface="Meiryo" charset="-128"/>
                <a:cs typeface="Meiryo" charset="-128"/>
              </a:rPr>
              <a:t>NETFLIX</a:t>
            </a:r>
            <a:endParaRPr kumimoji="1" lang="ja-JP" altLang="en-US" sz="3600" dirty="0">
              <a:latin typeface="Meiryo" charset="-128"/>
              <a:ea typeface="Meiryo" charset="-128"/>
              <a:cs typeface="Meiryo" charset="-128"/>
            </a:endParaRPr>
          </a:p>
        </p:txBody>
      </p:sp>
      <p:sp>
        <p:nvSpPr>
          <p:cNvPr id="13" name="テキスト ボックス 12"/>
          <p:cNvSpPr txBox="1"/>
          <p:nvPr/>
        </p:nvSpPr>
        <p:spPr>
          <a:xfrm>
            <a:off x="1613647" y="4511054"/>
            <a:ext cx="1739772" cy="646331"/>
          </a:xfrm>
          <a:prstGeom prst="rect">
            <a:avLst/>
          </a:prstGeom>
          <a:noFill/>
        </p:spPr>
        <p:txBody>
          <a:bodyPr wrap="none" rtlCol="0">
            <a:spAutoFit/>
          </a:bodyPr>
          <a:lstStyle/>
          <a:p>
            <a:r>
              <a:rPr kumimoji="1" lang="en-US" altLang="ja-JP" sz="3600" dirty="0">
                <a:latin typeface="Meiryo" charset="-128"/>
                <a:ea typeface="Meiryo" charset="-128"/>
                <a:cs typeface="Meiryo" charset="-128"/>
              </a:rPr>
              <a:t>Spotify</a:t>
            </a:r>
            <a:endParaRPr kumimoji="1" lang="ja-JP" altLang="en-US" sz="3600" dirty="0">
              <a:latin typeface="Meiryo" charset="-128"/>
              <a:ea typeface="Meiryo" charset="-128"/>
              <a:cs typeface="Meiryo" charset="-128"/>
            </a:endParaRPr>
          </a:p>
        </p:txBody>
      </p:sp>
      <p:sp>
        <p:nvSpPr>
          <p:cNvPr id="14" name="テキスト ボックス 13"/>
          <p:cNvSpPr txBox="1"/>
          <p:nvPr/>
        </p:nvSpPr>
        <p:spPr>
          <a:xfrm>
            <a:off x="1613647" y="5604748"/>
            <a:ext cx="1625766" cy="646331"/>
          </a:xfrm>
          <a:prstGeom prst="rect">
            <a:avLst/>
          </a:prstGeom>
          <a:noFill/>
        </p:spPr>
        <p:txBody>
          <a:bodyPr wrap="none" rtlCol="0">
            <a:spAutoFit/>
          </a:bodyPr>
          <a:lstStyle/>
          <a:p>
            <a:r>
              <a:rPr kumimoji="1" lang="en-US" altLang="ja-JP" sz="3600">
                <a:latin typeface="Meiryo" charset="-128"/>
                <a:ea typeface="Meiryo" charset="-128"/>
                <a:cs typeface="Meiryo" charset="-128"/>
              </a:rPr>
              <a:t>PayPal</a:t>
            </a:r>
            <a:endParaRPr kumimoji="1" lang="ja-JP" altLang="en-US" sz="3600" dirty="0">
              <a:latin typeface="Meiryo" charset="-128"/>
              <a:ea typeface="Meiryo" charset="-128"/>
              <a:cs typeface="Meiryo" charset="-128"/>
            </a:endParaRPr>
          </a:p>
        </p:txBody>
      </p:sp>
      <p:sp>
        <p:nvSpPr>
          <p:cNvPr id="15" name="右矢印 14"/>
          <p:cNvSpPr/>
          <p:nvPr/>
        </p:nvSpPr>
        <p:spPr>
          <a:xfrm>
            <a:off x="4011706" y="1260286"/>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右矢印 15"/>
          <p:cNvSpPr/>
          <p:nvPr/>
        </p:nvSpPr>
        <p:spPr>
          <a:xfrm>
            <a:off x="4011706" y="2359957"/>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右矢印 16"/>
          <p:cNvSpPr/>
          <p:nvPr/>
        </p:nvSpPr>
        <p:spPr>
          <a:xfrm>
            <a:off x="4011706" y="3459629"/>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右矢印 17"/>
          <p:cNvSpPr/>
          <p:nvPr/>
        </p:nvSpPr>
        <p:spPr>
          <a:xfrm>
            <a:off x="4011706" y="4556313"/>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右矢印 18"/>
          <p:cNvSpPr/>
          <p:nvPr/>
        </p:nvSpPr>
        <p:spPr>
          <a:xfrm>
            <a:off x="4011706" y="5652995"/>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p:cNvSpPr txBox="1"/>
          <p:nvPr/>
        </p:nvSpPr>
        <p:spPr>
          <a:xfrm>
            <a:off x="5050536" y="1304370"/>
            <a:ext cx="3877985" cy="461665"/>
          </a:xfrm>
          <a:prstGeom prst="rect">
            <a:avLst/>
          </a:prstGeom>
          <a:noFill/>
        </p:spPr>
        <p:txBody>
          <a:bodyPr wrap="none" rtlCol="0">
            <a:spAutoFit/>
          </a:bodyPr>
          <a:lstStyle/>
          <a:p>
            <a:r>
              <a:rPr kumimoji="1" lang="ja-JP" altLang="en-US" sz="2400" dirty="0">
                <a:latin typeface="Meiryo" charset="-128"/>
                <a:ea typeface="Meiryo" charset="-128"/>
                <a:cs typeface="Meiryo" charset="-128"/>
              </a:rPr>
              <a:t>タクシー・レンタカー業界</a:t>
            </a:r>
          </a:p>
        </p:txBody>
      </p:sp>
      <p:sp>
        <p:nvSpPr>
          <p:cNvPr id="21" name="テキスト ボックス 20"/>
          <p:cNvSpPr txBox="1"/>
          <p:nvPr/>
        </p:nvSpPr>
        <p:spPr>
          <a:xfrm>
            <a:off x="5050536" y="3501070"/>
            <a:ext cx="3262432" cy="461665"/>
          </a:xfrm>
          <a:prstGeom prst="rect">
            <a:avLst/>
          </a:prstGeom>
          <a:noFill/>
        </p:spPr>
        <p:txBody>
          <a:bodyPr wrap="none" rtlCol="0">
            <a:spAutoFit/>
          </a:bodyPr>
          <a:lstStyle/>
          <a:p>
            <a:r>
              <a:rPr lang="ja-JP" altLang="en-US" sz="2400" dirty="0">
                <a:latin typeface="Meiryo" charset="-128"/>
                <a:ea typeface="Meiryo" charset="-128"/>
                <a:cs typeface="Meiryo" charset="-128"/>
              </a:rPr>
              <a:t>レンタル・ビデオ業界</a:t>
            </a:r>
            <a:endParaRPr kumimoji="1" lang="ja-JP" altLang="en-US" sz="2400" dirty="0">
              <a:latin typeface="Meiryo" charset="-128"/>
              <a:ea typeface="Meiryo" charset="-128"/>
              <a:cs typeface="Meiryo" charset="-128"/>
            </a:endParaRPr>
          </a:p>
        </p:txBody>
      </p:sp>
      <p:sp>
        <p:nvSpPr>
          <p:cNvPr id="22" name="テキスト ボックス 21"/>
          <p:cNvSpPr txBox="1"/>
          <p:nvPr/>
        </p:nvSpPr>
        <p:spPr>
          <a:xfrm>
            <a:off x="5050536" y="2402720"/>
            <a:ext cx="2646878" cy="461665"/>
          </a:xfrm>
          <a:prstGeom prst="rect">
            <a:avLst/>
          </a:prstGeom>
          <a:noFill/>
        </p:spPr>
        <p:txBody>
          <a:bodyPr wrap="none" rtlCol="0">
            <a:spAutoFit/>
          </a:bodyPr>
          <a:lstStyle/>
          <a:p>
            <a:r>
              <a:rPr kumimoji="1" lang="ja-JP" altLang="en-US" sz="2400" dirty="0">
                <a:latin typeface="Meiryo" charset="-128"/>
                <a:ea typeface="Meiryo" charset="-128"/>
                <a:cs typeface="Meiryo" charset="-128"/>
              </a:rPr>
              <a:t>ホテル・旅館業界</a:t>
            </a:r>
          </a:p>
        </p:txBody>
      </p:sp>
      <p:sp>
        <p:nvSpPr>
          <p:cNvPr id="23" name="テキスト ボックス 22"/>
          <p:cNvSpPr txBox="1"/>
          <p:nvPr/>
        </p:nvSpPr>
        <p:spPr>
          <a:xfrm>
            <a:off x="5050536" y="4600397"/>
            <a:ext cx="2776722" cy="461665"/>
          </a:xfrm>
          <a:prstGeom prst="rect">
            <a:avLst/>
          </a:prstGeom>
          <a:noFill/>
        </p:spPr>
        <p:txBody>
          <a:bodyPr wrap="none" rtlCol="0">
            <a:spAutoFit/>
          </a:bodyPr>
          <a:lstStyle/>
          <a:p>
            <a:r>
              <a:rPr lang="ja-JP" altLang="en-US" sz="2400" dirty="0">
                <a:latin typeface="Meiryo" charset="-128"/>
                <a:ea typeface="Meiryo" charset="-128"/>
                <a:cs typeface="Meiryo" charset="-128"/>
              </a:rPr>
              <a:t>レコード・</a:t>
            </a:r>
            <a:r>
              <a:rPr lang="en-US" altLang="ja-JP" sz="2400" dirty="0">
                <a:latin typeface="Meiryo" charset="-128"/>
                <a:ea typeface="Meiryo" charset="-128"/>
                <a:cs typeface="Meiryo" charset="-128"/>
              </a:rPr>
              <a:t>CD</a:t>
            </a:r>
            <a:r>
              <a:rPr lang="ja-JP" altLang="en-US" sz="2400" dirty="0">
                <a:latin typeface="Meiryo" charset="-128"/>
                <a:ea typeface="Meiryo" charset="-128"/>
                <a:cs typeface="Meiryo" charset="-128"/>
              </a:rPr>
              <a:t>業界</a:t>
            </a:r>
            <a:endParaRPr kumimoji="1" lang="ja-JP" altLang="en-US" sz="2400" dirty="0">
              <a:latin typeface="Meiryo" charset="-128"/>
              <a:ea typeface="Meiryo" charset="-128"/>
              <a:cs typeface="Meiryo" charset="-128"/>
            </a:endParaRPr>
          </a:p>
        </p:txBody>
      </p:sp>
      <p:pic>
        <p:nvPicPr>
          <p:cNvPr id="24" name="図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7200" y="4286591"/>
            <a:ext cx="963706" cy="1177681"/>
          </a:xfrm>
          <a:prstGeom prst="rect">
            <a:avLst/>
          </a:prstGeom>
        </p:spPr>
      </p:pic>
      <p:sp>
        <p:nvSpPr>
          <p:cNvPr id="25" name="テキスト ボックス 24"/>
          <p:cNvSpPr txBox="1"/>
          <p:nvPr/>
        </p:nvSpPr>
        <p:spPr>
          <a:xfrm>
            <a:off x="5050536" y="5697079"/>
            <a:ext cx="3570208" cy="461665"/>
          </a:xfrm>
          <a:prstGeom prst="rect">
            <a:avLst/>
          </a:prstGeom>
          <a:noFill/>
        </p:spPr>
        <p:txBody>
          <a:bodyPr wrap="none" rtlCol="0">
            <a:spAutoFit/>
          </a:bodyPr>
          <a:lstStyle/>
          <a:p>
            <a:r>
              <a:rPr lang="ja-JP" altLang="en-US" sz="2400" dirty="0">
                <a:latin typeface="Meiryo" charset="-128"/>
                <a:ea typeface="Meiryo" charset="-128"/>
                <a:cs typeface="Meiryo" charset="-128"/>
              </a:rPr>
              <a:t>銀行業界（決済・為替）</a:t>
            </a:r>
            <a:endParaRPr kumimoji="1" lang="ja-JP" altLang="en-US" sz="2400" dirty="0">
              <a:latin typeface="Meiryo" charset="-128"/>
              <a:ea typeface="Meiryo" charset="-128"/>
              <a:cs typeface="Meiryo" charset="-128"/>
            </a:endParaRPr>
          </a:p>
        </p:txBody>
      </p:sp>
    </p:spTree>
    <p:extLst>
      <p:ext uri="{BB962C8B-B14F-4D97-AF65-F5344CB8AC3E}">
        <p14:creationId xmlns:p14="http://schemas.microsoft.com/office/powerpoint/2010/main" val="33278774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a:extLst>
              <a:ext uri="{FF2B5EF4-FFF2-40B4-BE49-F238E27FC236}">
                <a16:creationId xmlns:a16="http://schemas.microsoft.com/office/drawing/2014/main" id="{5D8D2295-D873-9546-AD90-B291218ACC8A}"/>
              </a:ext>
            </a:extLst>
          </p:cNvPr>
          <p:cNvSpPr/>
          <p:nvPr/>
        </p:nvSpPr>
        <p:spPr>
          <a:xfrm>
            <a:off x="342744" y="1346886"/>
            <a:ext cx="8458512" cy="4457597"/>
          </a:xfrm>
          <a:prstGeom prst="rect">
            <a:avLst/>
          </a:prstGeom>
          <a:noFill/>
          <a:ln>
            <a:solidFill>
              <a:srgbClr val="0070C0"/>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a:xfrm>
            <a:off x="230400" y="266400"/>
            <a:ext cx="8686800" cy="416221"/>
          </a:xfrm>
        </p:spPr>
        <p:txBody>
          <a:bodyPr lIns="0" rIns="0"/>
          <a:lstStyle/>
          <a:p>
            <a:r>
              <a:rPr kumimoji="1" lang="ja-JP" altLang="en-US" sz="2700" dirty="0"/>
              <a:t>デジタル・トランスフォーメーションの実際</a:t>
            </a:r>
          </a:p>
        </p:txBody>
      </p:sp>
      <p:sp>
        <p:nvSpPr>
          <p:cNvPr id="26" name="Rectangle 3">
            <a:extLst>
              <a:ext uri="{FF2B5EF4-FFF2-40B4-BE49-F238E27FC236}">
                <a16:creationId xmlns:a16="http://schemas.microsoft.com/office/drawing/2014/main" id="{C3DBCF7F-1FB1-F349-9A71-F0328E8E6EE6}"/>
              </a:ext>
            </a:extLst>
          </p:cNvPr>
          <p:cNvSpPr/>
          <p:nvPr/>
        </p:nvSpPr>
        <p:spPr>
          <a:xfrm>
            <a:off x="457200" y="3328621"/>
            <a:ext cx="1980220" cy="769441"/>
          </a:xfrm>
          <a:prstGeom prst="rect">
            <a:avLst/>
          </a:prstGeom>
        </p:spPr>
        <p:txBody>
          <a:bodyPr wrap="square">
            <a:spAutoFit/>
          </a:bodyPr>
          <a:lstStyle/>
          <a:p>
            <a:pPr algn="ctr"/>
            <a:r>
              <a:rPr lang="en-US" sz="1400"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World’s largest taxi company, </a:t>
            </a:r>
          </a:p>
          <a:p>
            <a:pPr algn="ctr"/>
            <a:r>
              <a:rPr lang="en-US" sz="1600" b="1" dirty="0">
                <a:solidFill>
                  <a:srgbClr val="009DE0"/>
                </a:solidFill>
                <a:latin typeface="Arial Unicode MS" panose="020B0604020202020204" pitchFamily="34" charset="-128"/>
                <a:ea typeface="Calibri" panose="020F0502020204030204" pitchFamily="34" charset="0"/>
                <a:cs typeface="Times New Roman" panose="02020603050405020304" pitchFamily="18" charset="0"/>
              </a:rPr>
              <a:t>Owns no vehicles.</a:t>
            </a:r>
          </a:p>
        </p:txBody>
      </p:sp>
      <p:sp>
        <p:nvSpPr>
          <p:cNvPr id="27" name="Rectangle 4">
            <a:extLst>
              <a:ext uri="{FF2B5EF4-FFF2-40B4-BE49-F238E27FC236}">
                <a16:creationId xmlns:a16="http://schemas.microsoft.com/office/drawing/2014/main" id="{CEFA52CC-48BF-0C4E-B111-78F717A78842}"/>
              </a:ext>
            </a:extLst>
          </p:cNvPr>
          <p:cNvSpPr/>
          <p:nvPr/>
        </p:nvSpPr>
        <p:spPr>
          <a:xfrm>
            <a:off x="2444755" y="3328621"/>
            <a:ext cx="2196244" cy="769441"/>
          </a:xfrm>
          <a:prstGeom prst="rect">
            <a:avLst/>
          </a:prstGeom>
        </p:spPr>
        <p:txBody>
          <a:bodyPr wrap="square">
            <a:spAutoFit/>
          </a:bodyPr>
          <a:lstStyle/>
          <a:p>
            <a:pPr algn="ctr"/>
            <a:r>
              <a:rPr lang="en-US" sz="1400"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World’s most popular media owner, </a:t>
            </a:r>
          </a:p>
          <a:p>
            <a:pPr algn="ctr"/>
            <a:r>
              <a:rPr lang="en-US" sz="1600" b="1" dirty="0">
                <a:solidFill>
                  <a:srgbClr val="009DE0"/>
                </a:solidFill>
                <a:latin typeface="Arial Unicode MS" panose="020B0604020202020204" pitchFamily="34" charset="-128"/>
                <a:ea typeface="Calibri" panose="020F0502020204030204" pitchFamily="34" charset="0"/>
                <a:cs typeface="Times New Roman" panose="02020603050405020304" pitchFamily="18" charset="0"/>
              </a:rPr>
              <a:t>Creates no content.</a:t>
            </a:r>
          </a:p>
        </p:txBody>
      </p:sp>
      <p:sp>
        <p:nvSpPr>
          <p:cNvPr id="28" name="Rectangle 5">
            <a:extLst>
              <a:ext uri="{FF2B5EF4-FFF2-40B4-BE49-F238E27FC236}">
                <a16:creationId xmlns:a16="http://schemas.microsoft.com/office/drawing/2014/main" id="{CCDFFC35-6B23-1E4F-A5A4-2DA785AFDBC1}"/>
              </a:ext>
            </a:extLst>
          </p:cNvPr>
          <p:cNvSpPr/>
          <p:nvPr/>
        </p:nvSpPr>
        <p:spPr>
          <a:xfrm>
            <a:off x="4452530" y="3328622"/>
            <a:ext cx="2183360" cy="769441"/>
          </a:xfrm>
          <a:prstGeom prst="rect">
            <a:avLst/>
          </a:prstGeom>
        </p:spPr>
        <p:txBody>
          <a:bodyPr wrap="square">
            <a:spAutoFit/>
          </a:bodyPr>
          <a:lstStyle/>
          <a:p>
            <a:pPr algn="ctr"/>
            <a:r>
              <a:rPr lang="en-US" sz="1400"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World’s most valuable retailer, </a:t>
            </a:r>
          </a:p>
          <a:p>
            <a:pPr algn="ctr"/>
            <a:r>
              <a:rPr lang="en-US" sz="1600" b="1" dirty="0">
                <a:solidFill>
                  <a:srgbClr val="009DE0"/>
                </a:solidFill>
                <a:latin typeface="Arial Unicode MS" panose="020B0604020202020204" pitchFamily="34" charset="-128"/>
                <a:ea typeface="Calibri" panose="020F0502020204030204" pitchFamily="34" charset="0"/>
                <a:cs typeface="Times New Roman" panose="02020603050405020304" pitchFamily="18" charset="0"/>
              </a:rPr>
              <a:t>Has no inventory.</a:t>
            </a:r>
          </a:p>
        </p:txBody>
      </p:sp>
      <p:sp>
        <p:nvSpPr>
          <p:cNvPr id="29" name="Rectangle 6">
            <a:extLst>
              <a:ext uri="{FF2B5EF4-FFF2-40B4-BE49-F238E27FC236}">
                <a16:creationId xmlns:a16="http://schemas.microsoft.com/office/drawing/2014/main" id="{833CCB0F-DB4D-1540-AE8F-9F9E4B69809C}"/>
              </a:ext>
            </a:extLst>
          </p:cNvPr>
          <p:cNvSpPr/>
          <p:nvPr/>
        </p:nvSpPr>
        <p:spPr>
          <a:xfrm>
            <a:off x="6635890" y="3328621"/>
            <a:ext cx="2275877" cy="769441"/>
          </a:xfrm>
          <a:prstGeom prst="rect">
            <a:avLst/>
          </a:prstGeom>
        </p:spPr>
        <p:txBody>
          <a:bodyPr wrap="square">
            <a:spAutoFit/>
          </a:bodyPr>
          <a:lstStyle/>
          <a:p>
            <a:pPr algn="ctr"/>
            <a:r>
              <a:rPr lang="en-US" sz="1400"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World’s largest accommodation provider,</a:t>
            </a:r>
          </a:p>
          <a:p>
            <a:pPr algn="ctr"/>
            <a:r>
              <a:rPr lang="en-US" sz="1600" b="1" dirty="0">
                <a:solidFill>
                  <a:srgbClr val="009DE0"/>
                </a:solidFill>
                <a:latin typeface="Arial Unicode MS" panose="020B0604020202020204" pitchFamily="34" charset="-128"/>
                <a:ea typeface="Calibri" panose="020F0502020204030204" pitchFamily="34" charset="0"/>
                <a:cs typeface="Times New Roman" panose="02020603050405020304" pitchFamily="18" charset="0"/>
              </a:rPr>
              <a:t>Own no real estate.</a:t>
            </a:r>
          </a:p>
        </p:txBody>
      </p:sp>
      <p:pic>
        <p:nvPicPr>
          <p:cNvPr id="30" name="Picture 4" descr="Resultado de imagem para uber icon">
            <a:extLst>
              <a:ext uri="{FF2B5EF4-FFF2-40B4-BE49-F238E27FC236}">
                <a16:creationId xmlns:a16="http://schemas.microsoft.com/office/drawing/2014/main" id="{7677A3D8-CB14-8347-ACD8-A70822F378F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95851" y="2110347"/>
            <a:ext cx="1091050" cy="109105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a:extLst>
              <a:ext uri="{FF2B5EF4-FFF2-40B4-BE49-F238E27FC236}">
                <a16:creationId xmlns:a16="http://schemas.microsoft.com/office/drawing/2014/main" id="{EABF3405-2ECA-B144-B91B-549C51F4870E}"/>
              </a:ext>
            </a:extLst>
          </p:cNvPr>
          <p:cNvPicPr>
            <a:picLocks noChangeAspect="1"/>
          </p:cNvPicPr>
          <p:nvPr/>
        </p:nvPicPr>
        <p:blipFill>
          <a:blip r:embed="rId3"/>
          <a:stretch>
            <a:fillRect/>
          </a:stretch>
        </p:blipFill>
        <p:spPr>
          <a:xfrm>
            <a:off x="3007094" y="2110347"/>
            <a:ext cx="1071567" cy="1091050"/>
          </a:xfrm>
          <a:prstGeom prst="rect">
            <a:avLst/>
          </a:prstGeom>
        </p:spPr>
      </p:pic>
      <p:pic>
        <p:nvPicPr>
          <p:cNvPr id="33" name="Picture 8">
            <a:extLst>
              <a:ext uri="{FF2B5EF4-FFF2-40B4-BE49-F238E27FC236}">
                <a16:creationId xmlns:a16="http://schemas.microsoft.com/office/drawing/2014/main" id="{15DAFA92-8AD3-784F-8E2E-E95504631AF6}"/>
              </a:ext>
            </a:extLst>
          </p:cNvPr>
          <p:cNvPicPr>
            <a:picLocks noChangeAspect="1"/>
          </p:cNvPicPr>
          <p:nvPr/>
        </p:nvPicPr>
        <p:blipFill>
          <a:blip r:embed="rId4"/>
          <a:stretch>
            <a:fillRect/>
          </a:stretch>
        </p:blipFill>
        <p:spPr>
          <a:xfrm>
            <a:off x="5127886" y="2110347"/>
            <a:ext cx="1091050" cy="1091050"/>
          </a:xfrm>
          <a:prstGeom prst="rect">
            <a:avLst/>
          </a:prstGeom>
        </p:spPr>
      </p:pic>
      <p:pic>
        <p:nvPicPr>
          <p:cNvPr id="34" name="Picture 9">
            <a:extLst>
              <a:ext uri="{FF2B5EF4-FFF2-40B4-BE49-F238E27FC236}">
                <a16:creationId xmlns:a16="http://schemas.microsoft.com/office/drawing/2014/main" id="{C42130E5-F97E-534E-AC2F-ECCD4232E07D}"/>
              </a:ext>
            </a:extLst>
          </p:cNvPr>
          <p:cNvPicPr>
            <a:picLocks noChangeAspect="1"/>
          </p:cNvPicPr>
          <p:nvPr/>
        </p:nvPicPr>
        <p:blipFill>
          <a:blip r:embed="rId5"/>
          <a:stretch>
            <a:fillRect/>
          </a:stretch>
        </p:blipFill>
        <p:spPr>
          <a:xfrm>
            <a:off x="7239129" y="2131997"/>
            <a:ext cx="1069400" cy="1069400"/>
          </a:xfrm>
          <a:prstGeom prst="rect">
            <a:avLst/>
          </a:prstGeom>
        </p:spPr>
      </p:pic>
      <p:sp>
        <p:nvSpPr>
          <p:cNvPr id="4" name="テキスト ボックス 3">
            <a:extLst>
              <a:ext uri="{FF2B5EF4-FFF2-40B4-BE49-F238E27FC236}">
                <a16:creationId xmlns:a16="http://schemas.microsoft.com/office/drawing/2014/main" id="{EFE95F8D-244F-164A-9C75-BEFBE91BA7DC}"/>
              </a:ext>
            </a:extLst>
          </p:cNvPr>
          <p:cNvSpPr txBox="1"/>
          <p:nvPr/>
        </p:nvSpPr>
        <p:spPr>
          <a:xfrm>
            <a:off x="387241" y="4185896"/>
            <a:ext cx="2108269" cy="400110"/>
          </a:xfrm>
          <a:prstGeom prst="rect">
            <a:avLst/>
          </a:prstGeom>
          <a:noFill/>
        </p:spPr>
        <p:txBody>
          <a:bodyPr wrap="none" rtlCol="0">
            <a:spAutoFit/>
          </a:bodyPr>
          <a:lstStyle/>
          <a:p>
            <a:pPr algn="ctr"/>
            <a:r>
              <a:rPr kumimoji="1" lang="ja-JP" altLang="en-US" sz="1000">
                <a:solidFill>
                  <a:srgbClr val="0070C0"/>
                </a:solidFill>
                <a:latin typeface="Meiryo" panose="020B0604030504040204" pitchFamily="34" charset="-128"/>
                <a:ea typeface="Meiryo" panose="020B0604030504040204" pitchFamily="34" charset="-128"/>
              </a:rPr>
              <a:t>世界最大のタクシー会社ですが、</a:t>
            </a:r>
            <a:endParaRPr kumimoji="1" lang="en-US" altLang="ja-JP" sz="1000" dirty="0">
              <a:solidFill>
                <a:srgbClr val="0070C0"/>
              </a:solidFill>
              <a:latin typeface="Meiryo" panose="020B0604030504040204" pitchFamily="34" charset="-128"/>
              <a:ea typeface="Meiryo" panose="020B0604030504040204" pitchFamily="34" charset="-128"/>
            </a:endParaRPr>
          </a:p>
          <a:p>
            <a:pPr algn="ctr"/>
            <a:r>
              <a:rPr lang="ja-JP" altLang="en-US" sz="1000">
                <a:solidFill>
                  <a:srgbClr val="0070C0"/>
                </a:solidFill>
                <a:latin typeface="Meiryo" panose="020B0604030504040204" pitchFamily="34" charset="-128"/>
                <a:ea typeface="Meiryo" panose="020B0604030504040204" pitchFamily="34" charset="-128"/>
              </a:rPr>
              <a:t>車両は一台も所有していません。</a:t>
            </a:r>
            <a:endParaRPr kumimoji="1" lang="ja-JP" altLang="en-US" sz="1000">
              <a:solidFill>
                <a:srgbClr val="0070C0"/>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02A50318-FD32-FE4D-B636-771A4FEF0E8C}"/>
              </a:ext>
            </a:extLst>
          </p:cNvPr>
          <p:cNvSpPr txBox="1"/>
          <p:nvPr/>
        </p:nvSpPr>
        <p:spPr>
          <a:xfrm>
            <a:off x="2552862" y="4185896"/>
            <a:ext cx="1980029" cy="400110"/>
          </a:xfrm>
          <a:prstGeom prst="rect">
            <a:avLst/>
          </a:prstGeom>
          <a:noFill/>
        </p:spPr>
        <p:txBody>
          <a:bodyPr wrap="none" rtlCol="0">
            <a:spAutoFit/>
          </a:bodyPr>
          <a:lstStyle/>
          <a:p>
            <a:pPr algn="ctr"/>
            <a:r>
              <a:rPr kumimoji="1" lang="ja-JP" altLang="en-US" sz="1000">
                <a:solidFill>
                  <a:srgbClr val="0070C0"/>
                </a:solidFill>
                <a:latin typeface="Meiryo" panose="020B0604030504040204" pitchFamily="34" charset="-128"/>
                <a:ea typeface="Meiryo" panose="020B0604030504040204" pitchFamily="34" charset="-128"/>
              </a:rPr>
              <a:t>世界一有名なメディアですが、</a:t>
            </a:r>
            <a:endParaRPr kumimoji="1" lang="en-US" altLang="ja-JP" sz="1000" dirty="0">
              <a:solidFill>
                <a:srgbClr val="0070C0"/>
              </a:solidFill>
              <a:latin typeface="Meiryo" panose="020B0604030504040204" pitchFamily="34" charset="-128"/>
              <a:ea typeface="Meiryo" panose="020B0604030504040204" pitchFamily="34" charset="-128"/>
            </a:endParaRPr>
          </a:p>
          <a:p>
            <a:pPr algn="ctr"/>
            <a:r>
              <a:rPr lang="ja-JP" altLang="en-US" sz="1000">
                <a:solidFill>
                  <a:srgbClr val="0070C0"/>
                </a:solidFill>
                <a:latin typeface="Meiryo" panose="020B0604030504040204" pitchFamily="34" charset="-128"/>
                <a:ea typeface="Meiryo" panose="020B0604030504040204" pitchFamily="34" charset="-128"/>
              </a:rPr>
              <a:t>コンテンツは作りません。</a:t>
            </a:r>
            <a:endParaRPr kumimoji="1" lang="ja-JP" altLang="en-US" sz="1000">
              <a:solidFill>
                <a:srgbClr val="0070C0"/>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27CB3E2D-461A-4D4E-9002-53FAC472913A}"/>
              </a:ext>
            </a:extLst>
          </p:cNvPr>
          <p:cNvSpPr txBox="1"/>
          <p:nvPr/>
        </p:nvSpPr>
        <p:spPr>
          <a:xfrm>
            <a:off x="4498229" y="4198253"/>
            <a:ext cx="2364750" cy="400110"/>
          </a:xfrm>
          <a:prstGeom prst="rect">
            <a:avLst/>
          </a:prstGeom>
          <a:noFill/>
        </p:spPr>
        <p:txBody>
          <a:bodyPr wrap="none" rtlCol="0">
            <a:spAutoFit/>
          </a:bodyPr>
          <a:lstStyle/>
          <a:p>
            <a:pPr algn="ctr"/>
            <a:r>
              <a:rPr kumimoji="1" lang="ja-JP" altLang="en-US" sz="1000">
                <a:solidFill>
                  <a:srgbClr val="0070C0"/>
                </a:solidFill>
                <a:latin typeface="Meiryo" panose="020B0604030504040204" pitchFamily="34" charset="-128"/>
                <a:ea typeface="Meiryo" panose="020B0604030504040204" pitchFamily="34" charset="-128"/>
              </a:rPr>
              <a:t>世界で最も種類が豊富な商店ですが、</a:t>
            </a:r>
            <a:endParaRPr kumimoji="1" lang="en-US" altLang="ja-JP" sz="1000" dirty="0">
              <a:solidFill>
                <a:srgbClr val="0070C0"/>
              </a:solidFill>
              <a:latin typeface="Meiryo" panose="020B0604030504040204" pitchFamily="34" charset="-128"/>
              <a:ea typeface="Meiryo" panose="020B0604030504040204" pitchFamily="34" charset="-128"/>
            </a:endParaRPr>
          </a:p>
          <a:p>
            <a:pPr algn="ctr"/>
            <a:r>
              <a:rPr lang="ja-JP" altLang="en-US" sz="1000">
                <a:solidFill>
                  <a:srgbClr val="0070C0"/>
                </a:solidFill>
                <a:latin typeface="Meiryo" panose="020B0604030504040204" pitchFamily="34" charset="-128"/>
                <a:ea typeface="Meiryo" panose="020B0604030504040204" pitchFamily="34" charset="-128"/>
              </a:rPr>
              <a:t>在庫は一切ありません。</a:t>
            </a:r>
            <a:endParaRPr kumimoji="1" lang="ja-JP" altLang="en-US" sz="1000">
              <a:solidFill>
                <a:srgbClr val="0070C0"/>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CCB6DE2F-F2E9-C344-9D0D-8B33A45A0C92}"/>
              </a:ext>
            </a:extLst>
          </p:cNvPr>
          <p:cNvSpPr txBox="1"/>
          <p:nvPr/>
        </p:nvSpPr>
        <p:spPr>
          <a:xfrm>
            <a:off x="6727124" y="4185896"/>
            <a:ext cx="2108269" cy="400110"/>
          </a:xfrm>
          <a:prstGeom prst="rect">
            <a:avLst/>
          </a:prstGeom>
          <a:noFill/>
        </p:spPr>
        <p:txBody>
          <a:bodyPr wrap="none" rtlCol="0">
            <a:spAutoFit/>
          </a:bodyPr>
          <a:lstStyle/>
          <a:p>
            <a:pPr algn="ctr"/>
            <a:r>
              <a:rPr kumimoji="1" lang="ja-JP" altLang="en-US" sz="1000">
                <a:solidFill>
                  <a:srgbClr val="0070C0"/>
                </a:solidFill>
                <a:latin typeface="Meiryo" panose="020B0604030504040204" pitchFamily="34" charset="-128"/>
                <a:ea typeface="Meiryo" panose="020B0604030504040204" pitchFamily="34" charset="-128"/>
              </a:rPr>
              <a:t>世界最大の旅行代理店ですが、</a:t>
            </a:r>
            <a:endParaRPr kumimoji="1" lang="en-US" altLang="ja-JP" sz="1000" dirty="0">
              <a:solidFill>
                <a:srgbClr val="0070C0"/>
              </a:solidFill>
              <a:latin typeface="Meiryo" panose="020B0604030504040204" pitchFamily="34" charset="-128"/>
              <a:ea typeface="Meiryo" panose="020B0604030504040204" pitchFamily="34" charset="-128"/>
            </a:endParaRPr>
          </a:p>
          <a:p>
            <a:pPr algn="ctr"/>
            <a:r>
              <a:rPr lang="ja-JP" altLang="en-US" sz="1000">
                <a:solidFill>
                  <a:srgbClr val="0070C0"/>
                </a:solidFill>
                <a:latin typeface="Meiryo" panose="020B0604030504040204" pitchFamily="34" charset="-128"/>
                <a:ea typeface="Meiryo" panose="020B0604030504040204" pitchFamily="34" charset="-128"/>
              </a:rPr>
              <a:t>不動産は一切所有していません。</a:t>
            </a:r>
            <a:endParaRPr kumimoji="1" lang="ja-JP" altLang="en-US" sz="1000">
              <a:solidFill>
                <a:srgbClr val="0070C0"/>
              </a:solidFill>
              <a:latin typeface="Meiryo" panose="020B0604030504040204" pitchFamily="34" charset="-128"/>
              <a:ea typeface="Meiryo" panose="020B0604030504040204" pitchFamily="34" charset="-128"/>
            </a:endParaRPr>
          </a:p>
        </p:txBody>
      </p:sp>
      <p:sp>
        <p:nvSpPr>
          <p:cNvPr id="7" name="正方形/長方形 6">
            <a:extLst>
              <a:ext uri="{FF2B5EF4-FFF2-40B4-BE49-F238E27FC236}">
                <a16:creationId xmlns:a16="http://schemas.microsoft.com/office/drawing/2014/main" id="{CA226056-77D0-5849-88D9-980B81BB93E1}"/>
              </a:ext>
            </a:extLst>
          </p:cNvPr>
          <p:cNvSpPr/>
          <p:nvPr/>
        </p:nvSpPr>
        <p:spPr>
          <a:xfrm>
            <a:off x="457200" y="4874741"/>
            <a:ext cx="2638168" cy="79701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chemeClr val="bg1"/>
                </a:solidFill>
                <a:latin typeface="Meiryo" panose="020B0604030504040204" pitchFamily="34" charset="-128"/>
                <a:ea typeface="Meiryo" panose="020B0604030504040204" pitchFamily="34" charset="-128"/>
              </a:rPr>
              <a:t>自前の資産を</a:t>
            </a:r>
            <a:endParaRPr lang="en-US" altLang="ja-JP" dirty="0">
              <a:solidFill>
                <a:schemeClr val="bg1"/>
              </a:solidFill>
              <a:latin typeface="Meiryo" panose="020B0604030504040204" pitchFamily="34" charset="-128"/>
              <a:ea typeface="Meiryo" panose="020B0604030504040204" pitchFamily="34" charset="-128"/>
            </a:endParaRPr>
          </a:p>
          <a:p>
            <a:pPr algn="ctr"/>
            <a:r>
              <a:rPr lang="ja-JP" altLang="en-US">
                <a:solidFill>
                  <a:schemeClr val="bg1"/>
                </a:solidFill>
                <a:latin typeface="Meiryo" panose="020B0604030504040204" pitchFamily="34" charset="-128"/>
                <a:ea typeface="Meiryo" panose="020B0604030504040204" pitchFamily="34" charset="-128"/>
              </a:rPr>
              <a:t>持たない／小さい</a:t>
            </a:r>
            <a:endParaRPr lang="en-US" altLang="ja-JP" dirty="0">
              <a:solidFill>
                <a:schemeClr val="bg1"/>
              </a:solidFill>
              <a:latin typeface="Meiryo" panose="020B0604030504040204" pitchFamily="34" charset="-128"/>
              <a:ea typeface="Meiryo" panose="020B0604030504040204" pitchFamily="34" charset="-128"/>
            </a:endParaRPr>
          </a:p>
        </p:txBody>
      </p:sp>
      <p:sp>
        <p:nvSpPr>
          <p:cNvPr id="19" name="正方形/長方形 18">
            <a:extLst>
              <a:ext uri="{FF2B5EF4-FFF2-40B4-BE49-F238E27FC236}">
                <a16:creationId xmlns:a16="http://schemas.microsoft.com/office/drawing/2014/main" id="{B58A811D-2099-554E-9DA8-698359593C9E}"/>
              </a:ext>
            </a:extLst>
          </p:cNvPr>
          <p:cNvSpPr/>
          <p:nvPr/>
        </p:nvSpPr>
        <p:spPr>
          <a:xfrm>
            <a:off x="3252916" y="4874741"/>
            <a:ext cx="2638168" cy="79701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chemeClr val="bg1"/>
                </a:solidFill>
                <a:latin typeface="Meiryo" panose="020B0604030504040204" pitchFamily="34" charset="-128"/>
                <a:ea typeface="Meiryo" panose="020B0604030504040204" pitchFamily="34" charset="-128"/>
              </a:rPr>
              <a:t>対象とする市場は</a:t>
            </a:r>
            <a:endParaRPr lang="en-US" altLang="ja-JP" dirty="0">
              <a:solidFill>
                <a:schemeClr val="bg1"/>
              </a:solidFill>
              <a:latin typeface="Meiryo" panose="020B0604030504040204" pitchFamily="34" charset="-128"/>
              <a:ea typeface="Meiryo" panose="020B0604030504040204" pitchFamily="34" charset="-128"/>
            </a:endParaRPr>
          </a:p>
          <a:p>
            <a:pPr algn="ctr"/>
            <a:r>
              <a:rPr lang="ja-JP" altLang="en-US">
                <a:solidFill>
                  <a:schemeClr val="bg1"/>
                </a:solidFill>
                <a:latin typeface="Meiryo" panose="020B0604030504040204" pitchFamily="34" charset="-128"/>
                <a:ea typeface="Meiryo" panose="020B0604030504040204" pitchFamily="34" charset="-128"/>
              </a:rPr>
              <a:t>最初からグローバル</a:t>
            </a:r>
            <a:endParaRPr lang="en-US" altLang="ja-JP" dirty="0">
              <a:solidFill>
                <a:schemeClr val="bg1"/>
              </a:solidFill>
              <a:latin typeface="Meiryo" panose="020B0604030504040204" pitchFamily="34" charset="-128"/>
              <a:ea typeface="Meiryo" panose="020B0604030504040204" pitchFamily="34" charset="-128"/>
            </a:endParaRPr>
          </a:p>
        </p:txBody>
      </p:sp>
      <p:sp>
        <p:nvSpPr>
          <p:cNvPr id="20" name="正方形/長方形 19">
            <a:extLst>
              <a:ext uri="{FF2B5EF4-FFF2-40B4-BE49-F238E27FC236}">
                <a16:creationId xmlns:a16="http://schemas.microsoft.com/office/drawing/2014/main" id="{DCFCEF60-294F-3949-8E77-76284C466692}"/>
              </a:ext>
            </a:extLst>
          </p:cNvPr>
          <p:cNvSpPr/>
          <p:nvPr/>
        </p:nvSpPr>
        <p:spPr>
          <a:xfrm>
            <a:off x="6048632" y="4874741"/>
            <a:ext cx="2638168" cy="79701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chemeClr val="bg1"/>
                </a:solidFill>
                <a:latin typeface="Meiryo" panose="020B0604030504040204" pitchFamily="34" charset="-128"/>
                <a:ea typeface="Meiryo" panose="020B0604030504040204" pitchFamily="34" charset="-128"/>
              </a:rPr>
              <a:t>サービスが</a:t>
            </a:r>
            <a:endParaRPr lang="en-US" altLang="ja-JP" dirty="0">
              <a:solidFill>
                <a:schemeClr val="bg1"/>
              </a:solidFill>
              <a:latin typeface="Meiryo" panose="020B0604030504040204" pitchFamily="34" charset="-128"/>
              <a:ea typeface="Meiryo" panose="020B0604030504040204" pitchFamily="34" charset="-128"/>
            </a:endParaRPr>
          </a:p>
          <a:p>
            <a:pPr algn="ctr"/>
            <a:r>
              <a:rPr lang="ja-JP" altLang="en-US">
                <a:solidFill>
                  <a:schemeClr val="bg1"/>
                </a:solidFill>
                <a:latin typeface="Meiryo" panose="020B0604030504040204" pitchFamily="34" charset="-128"/>
                <a:ea typeface="Meiryo" panose="020B0604030504040204" pitchFamily="34" charset="-128"/>
              </a:rPr>
              <a:t>プラットフォーム</a:t>
            </a:r>
            <a:endParaRPr lang="ja-JP" altLang="en-US" dirty="0">
              <a:solidFill>
                <a:schemeClr val="bg1"/>
              </a:solidFill>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4FE377C1-BEA6-4C42-B86A-CB6F2D8F8793}"/>
              </a:ext>
            </a:extLst>
          </p:cNvPr>
          <p:cNvSpPr txBox="1"/>
          <p:nvPr/>
        </p:nvSpPr>
        <p:spPr>
          <a:xfrm>
            <a:off x="670932" y="1463627"/>
            <a:ext cx="7802136" cy="369332"/>
          </a:xfrm>
          <a:prstGeom prst="rect">
            <a:avLst/>
          </a:prstGeom>
          <a:noFill/>
        </p:spPr>
        <p:txBody>
          <a:bodyPr wrap="none" rtlCol="0">
            <a:spAutoFit/>
          </a:bodyPr>
          <a:lstStyle/>
          <a:p>
            <a:pPr algn="ctr"/>
            <a:r>
              <a:rPr kumimoji="1" lang="ja-JP" altLang="en-US" b="1">
                <a:solidFill>
                  <a:srgbClr val="0070C0"/>
                </a:solidFill>
                <a:latin typeface="Meiryo" panose="020B0604030504040204" pitchFamily="34" charset="-128"/>
                <a:ea typeface="Meiryo" panose="020B0604030504040204" pitchFamily="34" charset="-128"/>
              </a:rPr>
              <a:t>デジタル・ディスラプター</a:t>
            </a:r>
            <a:r>
              <a:rPr kumimoji="1" lang="ja-JP" altLang="en-US">
                <a:solidFill>
                  <a:srgbClr val="0070C0"/>
                </a:solidFill>
                <a:latin typeface="Meiryo" panose="020B0604030504040204" pitchFamily="34" charset="-128"/>
                <a:ea typeface="Meiryo" panose="020B0604030504040204" pitchFamily="34" charset="-128"/>
              </a:rPr>
              <a:t>（デジタル・テクノロジーを駆使した破壊者）</a:t>
            </a:r>
          </a:p>
        </p:txBody>
      </p:sp>
    </p:spTree>
    <p:extLst>
      <p:ext uri="{BB962C8B-B14F-4D97-AF65-F5344CB8AC3E}">
        <p14:creationId xmlns:p14="http://schemas.microsoft.com/office/powerpoint/2010/main" val="40745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0" y="-53190"/>
            <a:ext cx="9252520" cy="691119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スライド番号プレースホルダー 1"/>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2</a:t>
            </a:fld>
            <a:endParaRPr kumimoji="1" lang="ja-JP" altLang="en-US"/>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596" y="716252"/>
            <a:ext cx="3243421" cy="4756304"/>
          </a:xfrm>
          <a:prstGeom prst="rect">
            <a:avLst/>
          </a:prstGeom>
          <a:ln>
            <a:noFill/>
          </a:ln>
          <a:effectLst>
            <a:outerShdw blurRad="292100" dist="139700" dir="2700000" algn="tl" rotWithShape="0">
              <a:srgbClr val="333333">
                <a:alpha val="65000"/>
              </a:srgbClr>
            </a:outerShdw>
          </a:effectLst>
        </p:spPr>
      </p:pic>
      <p:sp>
        <p:nvSpPr>
          <p:cNvPr id="5" name="テキスト ボックス 4"/>
          <p:cNvSpPr txBox="1"/>
          <p:nvPr/>
        </p:nvSpPr>
        <p:spPr>
          <a:xfrm>
            <a:off x="3647003" y="480445"/>
            <a:ext cx="615874" cy="276999"/>
          </a:xfrm>
          <a:prstGeom prst="rect">
            <a:avLst/>
          </a:prstGeom>
          <a:noFill/>
        </p:spPr>
        <p:txBody>
          <a:bodyPr wrap="none" rtlCol="0">
            <a:spAutoFit/>
          </a:bodyPr>
          <a:lstStyle/>
          <a:p>
            <a:pPr algn="ctr"/>
            <a:r>
              <a:rPr kumimoji="1" lang="en-US" altLang="ja-JP" sz="1200">
                <a:solidFill>
                  <a:srgbClr val="0070C0"/>
                </a:solidFill>
              </a:rPr>
              <a:t>2014.7</a:t>
            </a:r>
            <a:endParaRPr kumimoji="1" lang="ja-JP" altLang="en-US" sz="1200" dirty="0">
              <a:solidFill>
                <a:srgbClr val="0070C0"/>
              </a:solidFill>
            </a:endParaRPr>
          </a:p>
        </p:txBody>
      </p:sp>
      <p:sp>
        <p:nvSpPr>
          <p:cNvPr id="7" name="テキスト ボックス 6"/>
          <p:cNvSpPr txBox="1"/>
          <p:nvPr/>
        </p:nvSpPr>
        <p:spPr>
          <a:xfrm>
            <a:off x="1106977" y="239334"/>
            <a:ext cx="2954655" cy="369332"/>
          </a:xfrm>
          <a:prstGeom prst="rect">
            <a:avLst/>
          </a:prstGeom>
          <a:noFill/>
        </p:spPr>
        <p:txBody>
          <a:bodyPr wrap="none" rtlCol="0">
            <a:spAutoFit/>
          </a:bodyPr>
          <a:lstStyle/>
          <a:p>
            <a:pPr algn="ctr"/>
            <a:r>
              <a:rPr kumimoji="1" lang="ja-JP" altLang="en-US">
                <a:solidFill>
                  <a:srgbClr val="0070C0"/>
                </a:solidFill>
                <a:latin typeface="Meiryo" charset="-128"/>
                <a:ea typeface="Meiryo" charset="-128"/>
                <a:cs typeface="Meiryo" charset="-128"/>
              </a:rPr>
              <a:t>工数精算型ビジネスの限界</a:t>
            </a:r>
            <a:endParaRPr kumimoji="1" lang="ja-JP" altLang="en-US" dirty="0">
              <a:solidFill>
                <a:srgbClr val="0070C0"/>
              </a:solidFill>
              <a:latin typeface="Meiryo" charset="-128"/>
              <a:ea typeface="Meiryo" charset="-128"/>
              <a:cs typeface="Meiryo" charset="-128"/>
            </a:endParaRPr>
          </a:p>
        </p:txBody>
      </p:sp>
      <p:grpSp>
        <p:nvGrpSpPr>
          <p:cNvPr id="9" name="図形グループ 8"/>
          <p:cNvGrpSpPr/>
          <p:nvPr/>
        </p:nvGrpSpPr>
        <p:grpSpPr>
          <a:xfrm>
            <a:off x="4685755" y="239334"/>
            <a:ext cx="3885999" cy="5233222"/>
            <a:chOff x="4685755" y="846894"/>
            <a:chExt cx="3885999" cy="5233222"/>
          </a:xfrm>
        </p:grpSpPr>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5612" y="1323812"/>
              <a:ext cx="3386282" cy="4756304"/>
            </a:xfrm>
            <a:prstGeom prst="rect">
              <a:avLst/>
            </a:prstGeom>
            <a:ln>
              <a:noFill/>
            </a:ln>
            <a:effectLst>
              <a:outerShdw blurRad="292100" dist="139700" dir="2700000" algn="tl" rotWithShape="0">
                <a:srgbClr val="333333">
                  <a:alpha val="65000"/>
                </a:srgbClr>
              </a:outerShdw>
            </a:effectLst>
          </p:spPr>
        </p:pic>
        <p:sp>
          <p:nvSpPr>
            <p:cNvPr id="6" name="テキスト ボックス 5"/>
            <p:cNvSpPr txBox="1"/>
            <p:nvPr/>
          </p:nvSpPr>
          <p:spPr>
            <a:xfrm>
              <a:off x="7795436" y="1066615"/>
              <a:ext cx="615874" cy="276999"/>
            </a:xfrm>
            <a:prstGeom prst="rect">
              <a:avLst/>
            </a:prstGeom>
            <a:noFill/>
          </p:spPr>
          <p:txBody>
            <a:bodyPr wrap="none" rtlCol="0">
              <a:spAutoFit/>
            </a:bodyPr>
            <a:lstStyle/>
            <a:p>
              <a:pPr algn="ctr"/>
              <a:r>
                <a:rPr kumimoji="1" lang="en-US" altLang="ja-JP" sz="1200" dirty="0">
                  <a:solidFill>
                    <a:srgbClr val="0070C0"/>
                  </a:solidFill>
                </a:rPr>
                <a:t>2016.1</a:t>
              </a:r>
              <a:endParaRPr kumimoji="1" lang="ja-JP" altLang="en-US" sz="1200" dirty="0">
                <a:solidFill>
                  <a:srgbClr val="0070C0"/>
                </a:solidFill>
              </a:endParaRPr>
            </a:p>
          </p:txBody>
        </p:sp>
        <p:sp>
          <p:nvSpPr>
            <p:cNvPr id="8" name="テキスト ボックス 7"/>
            <p:cNvSpPr txBox="1"/>
            <p:nvPr/>
          </p:nvSpPr>
          <p:spPr>
            <a:xfrm>
              <a:off x="4685755" y="846894"/>
              <a:ext cx="3885999" cy="369332"/>
            </a:xfrm>
            <a:prstGeom prst="rect">
              <a:avLst/>
            </a:prstGeom>
            <a:noFill/>
          </p:spPr>
          <p:txBody>
            <a:bodyPr wrap="none" rtlCol="0">
              <a:spAutoFit/>
            </a:bodyPr>
            <a:lstStyle/>
            <a:p>
              <a:pPr algn="ctr"/>
              <a:r>
                <a:rPr kumimoji="1" lang="ja-JP" altLang="en-US" dirty="0">
                  <a:solidFill>
                    <a:srgbClr val="0070C0"/>
                  </a:solidFill>
                  <a:latin typeface="Meiryo" charset="-128"/>
                  <a:ea typeface="Meiryo" charset="-128"/>
                  <a:cs typeface="Meiryo" charset="-128"/>
                </a:rPr>
                <a:t>ポスト</a:t>
              </a:r>
              <a:r>
                <a:rPr kumimoji="1" lang="en-US" altLang="ja-JP" dirty="0">
                  <a:solidFill>
                    <a:srgbClr val="0070C0"/>
                  </a:solidFill>
                  <a:latin typeface="Meiryo" charset="-128"/>
                  <a:ea typeface="Meiryo" charset="-128"/>
                  <a:cs typeface="Meiryo" charset="-128"/>
                </a:rPr>
                <a:t>SI</a:t>
              </a:r>
              <a:r>
                <a:rPr kumimoji="1" lang="ja-JP" altLang="en-US" dirty="0">
                  <a:solidFill>
                    <a:srgbClr val="0070C0"/>
                  </a:solidFill>
                  <a:latin typeface="Meiryo" charset="-128"/>
                  <a:ea typeface="Meiryo" charset="-128"/>
                  <a:cs typeface="Meiryo" charset="-128"/>
                </a:rPr>
                <a:t>ビジネスの戦略とシナリオ</a:t>
              </a:r>
            </a:p>
          </p:txBody>
        </p:sp>
      </p:grpSp>
      <p:sp>
        <p:nvSpPr>
          <p:cNvPr id="10" name="テキスト ボックス 9"/>
          <p:cNvSpPr txBox="1"/>
          <p:nvPr/>
        </p:nvSpPr>
        <p:spPr>
          <a:xfrm>
            <a:off x="962596" y="5654998"/>
            <a:ext cx="3005951" cy="400110"/>
          </a:xfrm>
          <a:prstGeom prst="rect">
            <a:avLst/>
          </a:prstGeom>
          <a:noFill/>
        </p:spPr>
        <p:txBody>
          <a:bodyPr wrap="none" rtlCol="0">
            <a:spAutoFit/>
          </a:bodyPr>
          <a:lstStyle/>
          <a:p>
            <a:r>
              <a:rPr kumimoji="1" lang="ja-JP" altLang="en-US" sz="2000" dirty="0">
                <a:solidFill>
                  <a:srgbClr val="0070C0"/>
                </a:solidFill>
                <a:latin typeface="Meiryo" charset="-128"/>
                <a:ea typeface="Meiryo" charset="-128"/>
                <a:cs typeface="Meiryo" charset="-128"/>
              </a:rPr>
              <a:t>このままじゃ</a:t>
            </a:r>
            <a:r>
              <a:rPr kumimoji="1" lang="ja-JP" altLang="en-US" sz="2000" b="1" dirty="0">
                <a:solidFill>
                  <a:srgbClr val="0070C0"/>
                </a:solidFill>
                <a:latin typeface="Meiryo" charset="-128"/>
                <a:ea typeface="Meiryo" charset="-128"/>
                <a:cs typeface="Meiryo" charset="-128"/>
              </a:rPr>
              <a:t>ヤバいよ</a:t>
            </a:r>
            <a:r>
              <a:rPr kumimoji="1" lang="ja-JP" altLang="en-US" sz="2000" dirty="0">
                <a:solidFill>
                  <a:srgbClr val="0070C0"/>
                </a:solidFill>
                <a:latin typeface="Meiryo" charset="-128"/>
                <a:ea typeface="Meiryo" charset="-128"/>
                <a:cs typeface="Meiryo" charset="-128"/>
              </a:rPr>
              <a:t>！</a:t>
            </a:r>
          </a:p>
        </p:txBody>
      </p:sp>
      <p:sp>
        <p:nvSpPr>
          <p:cNvPr id="11" name="テキスト ボックス 10"/>
          <p:cNvSpPr txBox="1"/>
          <p:nvPr/>
        </p:nvSpPr>
        <p:spPr>
          <a:xfrm>
            <a:off x="2812544" y="6151016"/>
            <a:ext cx="3518912" cy="400110"/>
          </a:xfrm>
          <a:prstGeom prst="rect">
            <a:avLst/>
          </a:prstGeom>
          <a:noFill/>
        </p:spPr>
        <p:txBody>
          <a:bodyPr wrap="none" rtlCol="0">
            <a:spAutoFit/>
          </a:bodyPr>
          <a:lstStyle/>
          <a:p>
            <a:pPr algn="ctr"/>
            <a:r>
              <a:rPr kumimoji="1" lang="ja-JP" altLang="en-US" sz="2000" b="1" dirty="0">
                <a:solidFill>
                  <a:srgbClr val="0070C0"/>
                </a:solidFill>
                <a:latin typeface="Meiryo" charset="-128"/>
                <a:ea typeface="Meiryo" charset="-128"/>
                <a:cs typeface="Meiryo" charset="-128"/>
              </a:rPr>
              <a:t>なんで</a:t>
            </a:r>
            <a:r>
              <a:rPr kumimoji="1" lang="ja-JP" altLang="en-US" sz="2000" dirty="0">
                <a:solidFill>
                  <a:srgbClr val="0070C0"/>
                </a:solidFill>
                <a:latin typeface="Meiryo" charset="-128"/>
                <a:ea typeface="Meiryo" charset="-128"/>
                <a:cs typeface="Meiryo" charset="-128"/>
              </a:rPr>
              <a:t>そんなことになるの？</a:t>
            </a:r>
          </a:p>
        </p:txBody>
      </p:sp>
      <p:sp>
        <p:nvSpPr>
          <p:cNvPr id="12" name="テキスト ボックス 11"/>
          <p:cNvSpPr txBox="1"/>
          <p:nvPr/>
        </p:nvSpPr>
        <p:spPr>
          <a:xfrm>
            <a:off x="6078764" y="5659665"/>
            <a:ext cx="2492990" cy="400110"/>
          </a:xfrm>
          <a:prstGeom prst="rect">
            <a:avLst/>
          </a:prstGeom>
          <a:noFill/>
        </p:spPr>
        <p:txBody>
          <a:bodyPr wrap="none" rtlCol="0">
            <a:spAutoFit/>
          </a:bodyPr>
          <a:lstStyle/>
          <a:p>
            <a:pPr algn="r"/>
            <a:r>
              <a:rPr kumimoji="1" lang="ja-JP" altLang="en-US" sz="2000" dirty="0">
                <a:solidFill>
                  <a:srgbClr val="0070C0"/>
                </a:solidFill>
                <a:latin typeface="Meiryo" charset="-128"/>
                <a:ea typeface="Meiryo" charset="-128"/>
                <a:cs typeface="Meiryo" charset="-128"/>
              </a:rPr>
              <a:t>ならば</a:t>
            </a:r>
            <a:r>
              <a:rPr kumimoji="1" lang="ja-JP" altLang="en-US" sz="2000" b="1" dirty="0">
                <a:solidFill>
                  <a:srgbClr val="0070C0"/>
                </a:solidFill>
                <a:latin typeface="Meiryo" charset="-128"/>
                <a:ea typeface="Meiryo" charset="-128"/>
                <a:cs typeface="Meiryo" charset="-128"/>
              </a:rPr>
              <a:t>こうしよう</a:t>
            </a:r>
            <a:r>
              <a:rPr kumimoji="1" lang="ja-JP" altLang="en-US" sz="2000" dirty="0">
                <a:solidFill>
                  <a:srgbClr val="0070C0"/>
                </a:solidFill>
                <a:latin typeface="Meiryo" charset="-128"/>
                <a:ea typeface="Meiryo" charset="-128"/>
                <a:cs typeface="Meiryo" charset="-128"/>
              </a:rPr>
              <a:t>！</a:t>
            </a:r>
          </a:p>
        </p:txBody>
      </p:sp>
    </p:spTree>
    <p:extLst>
      <p:ext uri="{BB962C8B-B14F-4D97-AF65-F5344CB8AC3E}">
        <p14:creationId xmlns:p14="http://schemas.microsoft.com/office/powerpoint/2010/main" val="680264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ppt_x</p:attrName>
                                        </p:attrNameLst>
                                      </p:cBhvr>
                                      <p:tavLst>
                                        <p:tav tm="0">
                                          <p:val>
                                            <p:strVal val="#ppt_x-#ppt_w*1.125000"/>
                                          </p:val>
                                        </p:tav>
                                        <p:tav tm="100000">
                                          <p:val>
                                            <p:strVal val="#ppt_x"/>
                                          </p:val>
                                        </p:tav>
                                      </p:tavLst>
                                    </p:anim>
                                    <p:animEffect transition="in" filter="wipe(right)">
                                      <p:cBhvr>
                                        <p:cTn id="8" dur="500"/>
                                        <p:tgtEl>
                                          <p:spTgt spid="9"/>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 presetClass="entr" presetSubtype="2"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1+#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14F8B842-4D13-184C-9841-C685B2D967E3}"/>
              </a:ext>
            </a:extLst>
          </p:cNvPr>
          <p:cNvSpPr/>
          <p:nvPr/>
        </p:nvSpPr>
        <p:spPr>
          <a:xfrm>
            <a:off x="457200" y="2661284"/>
            <a:ext cx="8229600" cy="136623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17E4F2FF-6122-7D44-ACB8-7B52383F5FF1}"/>
              </a:ext>
            </a:extLst>
          </p:cNvPr>
          <p:cNvSpPr>
            <a:spLocks noGrp="1"/>
          </p:cNvSpPr>
          <p:nvPr>
            <p:ph type="title"/>
          </p:nvPr>
        </p:nvSpPr>
        <p:spPr>
          <a:xfrm>
            <a:off x="230400" y="266400"/>
            <a:ext cx="8686800" cy="416221"/>
          </a:xfrm>
        </p:spPr>
        <p:txBody>
          <a:bodyPr lIns="0" rIns="0"/>
          <a:lstStyle/>
          <a:p>
            <a:r>
              <a:rPr kumimoji="1" lang="ja-JP" altLang="en-US" sz="2700" dirty="0"/>
              <a:t>デジタル・ディスラプターの創出する新しい価値</a:t>
            </a:r>
          </a:p>
        </p:txBody>
      </p:sp>
      <p:sp>
        <p:nvSpPr>
          <p:cNvPr id="4" name="テキスト ボックス 3">
            <a:extLst>
              <a:ext uri="{FF2B5EF4-FFF2-40B4-BE49-F238E27FC236}">
                <a16:creationId xmlns:a16="http://schemas.microsoft.com/office/drawing/2014/main" id="{7C7C4759-7D20-4847-8204-DDE6933C161B}"/>
              </a:ext>
            </a:extLst>
          </p:cNvPr>
          <p:cNvSpPr txBox="1"/>
          <p:nvPr/>
        </p:nvSpPr>
        <p:spPr>
          <a:xfrm>
            <a:off x="670932" y="2777597"/>
            <a:ext cx="2795138" cy="1115690"/>
          </a:xfrm>
          <a:prstGeom prst="rect">
            <a:avLst/>
          </a:prstGeom>
          <a:noFill/>
        </p:spPr>
        <p:txBody>
          <a:bodyPr wrap="square" rtlCol="0">
            <a:spAutoFit/>
          </a:bodyPr>
          <a:lstStyle/>
          <a:p>
            <a:r>
              <a:rPr lang="ja-JP" altLang="en-US" sz="1400" b="1" dirty="0">
                <a:solidFill>
                  <a:schemeClr val="bg1"/>
                </a:solidFill>
                <a:latin typeface="Meiryo" panose="020B0604030504040204" pitchFamily="34" charset="-128"/>
                <a:ea typeface="Meiryo" panose="020B0604030504040204" pitchFamily="34" charset="-128"/>
              </a:rPr>
              <a:t>コスト・バリュー</a:t>
            </a:r>
            <a:endParaRPr lang="en-US" altLang="ja-JP" sz="1400" b="1"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050">
                <a:solidFill>
                  <a:schemeClr val="bg1"/>
                </a:solidFill>
                <a:latin typeface="Meiryo" panose="020B0604030504040204" pitchFamily="34" charset="-128"/>
                <a:ea typeface="Meiryo" panose="020B0604030504040204" pitchFamily="34" charset="-128"/>
              </a:rPr>
              <a:t>無料</a:t>
            </a:r>
            <a:r>
              <a:rPr kumimoji="1" lang="ja-JP" altLang="en-US" sz="1050" dirty="0">
                <a:solidFill>
                  <a:schemeClr val="bg1"/>
                </a:solidFill>
                <a:latin typeface="Meiryo" panose="020B0604030504040204" pitchFamily="34" charset="-128"/>
                <a:ea typeface="Meiryo" panose="020B0604030504040204" pitchFamily="34" charset="-128"/>
              </a:rPr>
              <a:t>／</a:t>
            </a:r>
            <a:r>
              <a:rPr lang="ja-JP" altLang="en-US" sz="1050" dirty="0">
                <a:solidFill>
                  <a:schemeClr val="bg1"/>
                </a:solidFill>
                <a:latin typeface="Meiryo" panose="020B0604030504040204" pitchFamily="34" charset="-128"/>
                <a:ea typeface="Meiryo" panose="020B0604030504040204" pitchFamily="34" charset="-128"/>
              </a:rPr>
              <a:t>超</a:t>
            </a:r>
            <a:r>
              <a:rPr kumimoji="1" lang="ja-JP" altLang="en-US" sz="1050" dirty="0">
                <a:solidFill>
                  <a:schemeClr val="bg1"/>
                </a:solidFill>
                <a:latin typeface="Meiryo" panose="020B0604030504040204" pitchFamily="34" charset="-128"/>
                <a:ea typeface="Meiryo" panose="020B0604030504040204" pitchFamily="34" charset="-128"/>
              </a:rPr>
              <a:t>低価格</a:t>
            </a:r>
            <a:endParaRPr kumimoji="1"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購入者</a:t>
            </a:r>
            <a:r>
              <a:rPr lang="ja-JP" altLang="en-US" sz="1050" dirty="0">
                <a:solidFill>
                  <a:schemeClr val="bg1"/>
                </a:solidFill>
                <a:latin typeface="Meiryo" panose="020B0604030504040204" pitchFamily="34" charset="-128"/>
                <a:ea typeface="Meiryo" panose="020B0604030504040204" pitchFamily="34" charset="-128"/>
              </a:rPr>
              <a:t>集約</a:t>
            </a:r>
            <a:endParaRPr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050">
                <a:solidFill>
                  <a:schemeClr val="bg1"/>
                </a:solidFill>
                <a:latin typeface="Meiryo" panose="020B0604030504040204" pitchFamily="34" charset="-128"/>
                <a:ea typeface="Meiryo" panose="020B0604030504040204" pitchFamily="34" charset="-128"/>
              </a:rPr>
              <a:t>価格</a:t>
            </a:r>
            <a:r>
              <a:rPr kumimoji="1" lang="ja-JP" altLang="en-US" sz="1050" dirty="0">
                <a:solidFill>
                  <a:schemeClr val="bg1"/>
                </a:solidFill>
                <a:latin typeface="Meiryo" panose="020B0604030504040204" pitchFamily="34" charset="-128"/>
                <a:ea typeface="Meiryo" panose="020B0604030504040204" pitchFamily="34" charset="-128"/>
              </a:rPr>
              <a:t>透明性</a:t>
            </a:r>
            <a:endParaRPr kumimoji="1"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リバース</a:t>
            </a:r>
            <a:r>
              <a:rPr lang="ja-JP" altLang="en-US" sz="1050" dirty="0">
                <a:solidFill>
                  <a:schemeClr val="bg1"/>
                </a:solidFill>
                <a:latin typeface="Meiryo" panose="020B0604030504040204" pitchFamily="34" charset="-128"/>
                <a:ea typeface="Meiryo" panose="020B0604030504040204" pitchFamily="34" charset="-128"/>
              </a:rPr>
              <a:t>・オークション</a:t>
            </a:r>
            <a:endParaRPr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従量</a:t>
            </a:r>
            <a:r>
              <a:rPr lang="ja-JP" altLang="en-US" sz="1050" dirty="0">
                <a:solidFill>
                  <a:schemeClr val="bg1"/>
                </a:solidFill>
                <a:latin typeface="Meiryo" panose="020B0604030504040204" pitchFamily="34" charset="-128"/>
                <a:ea typeface="Meiryo" panose="020B0604030504040204" pitchFamily="34" charset="-128"/>
              </a:rPr>
              <a:t>課金制（サブスクリプション）</a:t>
            </a:r>
            <a:endParaRPr kumimoji="1" lang="ja-JP" altLang="en-US" sz="1050" dirty="0">
              <a:solidFill>
                <a:schemeClr val="bg1"/>
              </a:solidFill>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43CC3940-C502-6548-B667-5648D58B2FF7}"/>
              </a:ext>
            </a:extLst>
          </p:cNvPr>
          <p:cNvSpPr txBox="1"/>
          <p:nvPr/>
        </p:nvSpPr>
        <p:spPr>
          <a:xfrm>
            <a:off x="3228945" y="2777597"/>
            <a:ext cx="2686109" cy="1115690"/>
          </a:xfrm>
          <a:prstGeom prst="rect">
            <a:avLst/>
          </a:prstGeom>
          <a:noFill/>
        </p:spPr>
        <p:txBody>
          <a:bodyPr wrap="square" rtlCol="0">
            <a:spAutoFit/>
          </a:bodyPr>
          <a:lstStyle/>
          <a:p>
            <a:r>
              <a:rPr kumimoji="1" lang="ja-JP" altLang="en-US" sz="1400" b="1" dirty="0">
                <a:solidFill>
                  <a:schemeClr val="bg1"/>
                </a:solidFill>
                <a:latin typeface="Meiryo" panose="020B0604030504040204" pitchFamily="34" charset="-128"/>
                <a:ea typeface="Meiryo" panose="020B0604030504040204" pitchFamily="34" charset="-128"/>
              </a:rPr>
              <a:t>エクスペリエンス・バリュー</a:t>
            </a:r>
            <a:endParaRPr kumimoji="1" lang="en-US" altLang="ja-JP" sz="1400" b="1"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カストマー・エンパワーメント</a:t>
            </a:r>
            <a:endParaRPr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050">
                <a:solidFill>
                  <a:schemeClr val="bg1"/>
                </a:solidFill>
                <a:latin typeface="Meiryo" panose="020B0604030504040204" pitchFamily="34" charset="-128"/>
                <a:ea typeface="Meiryo" panose="020B0604030504040204" pitchFamily="34" charset="-128"/>
              </a:rPr>
              <a:t>カストマイズ</a:t>
            </a:r>
            <a:endParaRPr kumimoji="1"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即時的</a:t>
            </a:r>
            <a:r>
              <a:rPr lang="ja-JP" altLang="en-US" sz="1050" dirty="0">
                <a:solidFill>
                  <a:schemeClr val="bg1"/>
                </a:solidFill>
                <a:latin typeface="Meiryo" panose="020B0604030504040204" pitchFamily="34" charset="-128"/>
                <a:ea typeface="Meiryo" panose="020B0604030504040204" pitchFamily="34" charset="-128"/>
              </a:rPr>
              <a:t>な満足感</a:t>
            </a:r>
            <a:endParaRPr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050">
                <a:solidFill>
                  <a:schemeClr val="bg1"/>
                </a:solidFill>
                <a:latin typeface="Meiryo" panose="020B0604030504040204" pitchFamily="34" charset="-128"/>
                <a:ea typeface="Meiryo" panose="020B0604030504040204" pitchFamily="34" charset="-128"/>
              </a:rPr>
              <a:t>摩擦</a:t>
            </a:r>
            <a:r>
              <a:rPr kumimoji="1" lang="ja-JP" altLang="en-US" sz="1050" dirty="0">
                <a:solidFill>
                  <a:schemeClr val="bg1"/>
                </a:solidFill>
                <a:latin typeface="Meiryo" panose="020B0604030504040204" pitchFamily="34" charset="-128"/>
                <a:ea typeface="Meiryo" panose="020B0604030504040204" pitchFamily="34" charset="-128"/>
              </a:rPr>
              <a:t>軽減</a:t>
            </a:r>
            <a:endParaRPr kumimoji="1"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自動化</a:t>
            </a:r>
            <a:endParaRPr kumimoji="1" lang="ja-JP" altLang="en-US" sz="1050" dirty="0">
              <a:solidFill>
                <a:schemeClr val="bg1"/>
              </a:solidFill>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EDD6B873-FA49-624F-BB1D-A7FE25425A9E}"/>
              </a:ext>
            </a:extLst>
          </p:cNvPr>
          <p:cNvSpPr txBox="1"/>
          <p:nvPr/>
        </p:nvSpPr>
        <p:spPr>
          <a:xfrm>
            <a:off x="5915054" y="2777597"/>
            <a:ext cx="2606224" cy="1115690"/>
          </a:xfrm>
          <a:prstGeom prst="rect">
            <a:avLst/>
          </a:prstGeom>
          <a:noFill/>
        </p:spPr>
        <p:txBody>
          <a:bodyPr wrap="square" rtlCol="0">
            <a:spAutoFit/>
          </a:bodyPr>
          <a:lstStyle/>
          <a:p>
            <a:r>
              <a:rPr kumimoji="1" lang="ja-JP" altLang="en-US" sz="1400" b="1" dirty="0">
                <a:solidFill>
                  <a:schemeClr val="bg1"/>
                </a:solidFill>
                <a:latin typeface="Meiryo" panose="020B0604030504040204" pitchFamily="34" charset="-128"/>
                <a:ea typeface="Meiryo" panose="020B0604030504040204" pitchFamily="34" charset="-128"/>
              </a:rPr>
              <a:t>プラットフォーム・バリュー</a:t>
            </a:r>
            <a:endParaRPr kumimoji="1" lang="en-US" altLang="ja-JP" sz="1400" b="1"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エコシステム</a:t>
            </a:r>
            <a:endParaRPr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050">
                <a:solidFill>
                  <a:schemeClr val="bg1"/>
                </a:solidFill>
                <a:latin typeface="Meiryo" panose="020B0604030504040204" pitchFamily="34" charset="-128"/>
                <a:ea typeface="Meiryo" panose="020B0604030504040204" pitchFamily="34" charset="-128"/>
              </a:rPr>
              <a:t>クラウド・ソーシング</a:t>
            </a:r>
            <a:endParaRPr kumimoji="1"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コミュニティ</a:t>
            </a:r>
            <a:endParaRPr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050">
                <a:solidFill>
                  <a:schemeClr val="bg1"/>
                </a:solidFill>
                <a:latin typeface="Meiryo" panose="020B0604030504040204" pitchFamily="34" charset="-128"/>
                <a:ea typeface="Meiryo" panose="020B0604030504040204" pitchFamily="34" charset="-128"/>
              </a:rPr>
              <a:t>デジタル・マーケットプレイス</a:t>
            </a:r>
            <a:endParaRPr kumimoji="1"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データ・オーケストレーター</a:t>
            </a:r>
            <a:endParaRPr kumimoji="1" lang="ja-JP" altLang="en-US" sz="1050" dirty="0">
              <a:solidFill>
                <a:schemeClr val="bg1"/>
              </a:solidFill>
              <a:latin typeface="Meiryo" panose="020B0604030504040204" pitchFamily="34" charset="-128"/>
              <a:ea typeface="Meiryo" panose="020B0604030504040204" pitchFamily="34" charset="-128"/>
            </a:endParaRPr>
          </a:p>
        </p:txBody>
      </p:sp>
      <p:sp>
        <p:nvSpPr>
          <p:cNvPr id="7" name="正方形/長方形 6">
            <a:extLst>
              <a:ext uri="{FF2B5EF4-FFF2-40B4-BE49-F238E27FC236}">
                <a16:creationId xmlns:a16="http://schemas.microsoft.com/office/drawing/2014/main" id="{1F64C1AB-3FB3-9846-8849-ACD5C4B2B6C0}"/>
              </a:ext>
            </a:extLst>
          </p:cNvPr>
          <p:cNvSpPr/>
          <p:nvPr/>
        </p:nvSpPr>
        <p:spPr>
          <a:xfrm>
            <a:off x="342744" y="1346886"/>
            <a:ext cx="8458512" cy="4457597"/>
          </a:xfrm>
          <a:prstGeom prst="rect">
            <a:avLst/>
          </a:prstGeom>
          <a:noFill/>
          <a:ln>
            <a:solidFill>
              <a:srgbClr val="0070C0"/>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6F5379FD-AA6A-024E-91B2-B8D320C662FB}"/>
              </a:ext>
            </a:extLst>
          </p:cNvPr>
          <p:cNvSpPr/>
          <p:nvPr/>
        </p:nvSpPr>
        <p:spPr>
          <a:xfrm>
            <a:off x="457200" y="4874741"/>
            <a:ext cx="2638168" cy="79701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chemeClr val="bg1"/>
                </a:solidFill>
                <a:latin typeface="Meiryo" panose="020B0604030504040204" pitchFamily="34" charset="-128"/>
                <a:ea typeface="Meiryo" panose="020B0604030504040204" pitchFamily="34" charset="-128"/>
              </a:rPr>
              <a:t>自前の資産を</a:t>
            </a:r>
            <a:endParaRPr lang="en-US" altLang="ja-JP" dirty="0">
              <a:solidFill>
                <a:schemeClr val="bg1"/>
              </a:solidFill>
              <a:latin typeface="Meiryo" panose="020B0604030504040204" pitchFamily="34" charset="-128"/>
              <a:ea typeface="Meiryo" panose="020B0604030504040204" pitchFamily="34" charset="-128"/>
            </a:endParaRPr>
          </a:p>
          <a:p>
            <a:pPr algn="ctr"/>
            <a:r>
              <a:rPr lang="ja-JP" altLang="en-US">
                <a:solidFill>
                  <a:schemeClr val="bg1"/>
                </a:solidFill>
                <a:latin typeface="Meiryo" panose="020B0604030504040204" pitchFamily="34" charset="-128"/>
                <a:ea typeface="Meiryo" panose="020B0604030504040204" pitchFamily="34" charset="-128"/>
              </a:rPr>
              <a:t>持たない／小さい</a:t>
            </a:r>
            <a:endParaRPr lang="en-US" altLang="ja-JP" dirty="0">
              <a:solidFill>
                <a:schemeClr val="bg1"/>
              </a:solidFill>
              <a:latin typeface="Meiryo" panose="020B0604030504040204" pitchFamily="34" charset="-128"/>
              <a:ea typeface="Meiryo" panose="020B0604030504040204" pitchFamily="34" charset="-128"/>
            </a:endParaRPr>
          </a:p>
        </p:txBody>
      </p:sp>
      <p:sp>
        <p:nvSpPr>
          <p:cNvPr id="9" name="正方形/長方形 8">
            <a:extLst>
              <a:ext uri="{FF2B5EF4-FFF2-40B4-BE49-F238E27FC236}">
                <a16:creationId xmlns:a16="http://schemas.microsoft.com/office/drawing/2014/main" id="{5539D807-343A-324B-A8A0-BEE182CA7EB9}"/>
              </a:ext>
            </a:extLst>
          </p:cNvPr>
          <p:cNvSpPr/>
          <p:nvPr/>
        </p:nvSpPr>
        <p:spPr>
          <a:xfrm>
            <a:off x="3252916" y="4874741"/>
            <a:ext cx="2638168" cy="79701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chemeClr val="bg1"/>
                </a:solidFill>
                <a:latin typeface="Meiryo" panose="020B0604030504040204" pitchFamily="34" charset="-128"/>
                <a:ea typeface="Meiryo" panose="020B0604030504040204" pitchFamily="34" charset="-128"/>
              </a:rPr>
              <a:t>対象とする市場は</a:t>
            </a:r>
            <a:endParaRPr lang="en-US" altLang="ja-JP" dirty="0">
              <a:solidFill>
                <a:schemeClr val="bg1"/>
              </a:solidFill>
              <a:latin typeface="Meiryo" panose="020B0604030504040204" pitchFamily="34" charset="-128"/>
              <a:ea typeface="Meiryo" panose="020B0604030504040204" pitchFamily="34" charset="-128"/>
            </a:endParaRPr>
          </a:p>
          <a:p>
            <a:pPr algn="ctr"/>
            <a:r>
              <a:rPr lang="ja-JP" altLang="en-US">
                <a:solidFill>
                  <a:schemeClr val="bg1"/>
                </a:solidFill>
                <a:latin typeface="Meiryo" panose="020B0604030504040204" pitchFamily="34" charset="-128"/>
                <a:ea typeface="Meiryo" panose="020B0604030504040204" pitchFamily="34" charset="-128"/>
              </a:rPr>
              <a:t>最初からグローバル</a:t>
            </a:r>
            <a:endParaRPr lang="en-US" altLang="ja-JP" dirty="0">
              <a:solidFill>
                <a:schemeClr val="bg1"/>
              </a:solidFill>
              <a:latin typeface="Meiryo" panose="020B0604030504040204" pitchFamily="34" charset="-128"/>
              <a:ea typeface="Meiryo" panose="020B0604030504040204" pitchFamily="34" charset="-128"/>
            </a:endParaRPr>
          </a:p>
        </p:txBody>
      </p:sp>
      <p:sp>
        <p:nvSpPr>
          <p:cNvPr id="10" name="正方形/長方形 9">
            <a:extLst>
              <a:ext uri="{FF2B5EF4-FFF2-40B4-BE49-F238E27FC236}">
                <a16:creationId xmlns:a16="http://schemas.microsoft.com/office/drawing/2014/main" id="{393AF6DD-A278-2A43-AFE3-198AB208E2E6}"/>
              </a:ext>
            </a:extLst>
          </p:cNvPr>
          <p:cNvSpPr/>
          <p:nvPr/>
        </p:nvSpPr>
        <p:spPr>
          <a:xfrm>
            <a:off x="6048632" y="4874741"/>
            <a:ext cx="2638168" cy="79701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chemeClr val="bg1"/>
                </a:solidFill>
                <a:latin typeface="Meiryo" panose="020B0604030504040204" pitchFamily="34" charset="-128"/>
                <a:ea typeface="Meiryo" panose="020B0604030504040204" pitchFamily="34" charset="-128"/>
              </a:rPr>
              <a:t>サービスが</a:t>
            </a:r>
            <a:endParaRPr lang="en-US" altLang="ja-JP" dirty="0">
              <a:solidFill>
                <a:schemeClr val="bg1"/>
              </a:solidFill>
              <a:latin typeface="Meiryo" panose="020B0604030504040204" pitchFamily="34" charset="-128"/>
              <a:ea typeface="Meiryo" panose="020B0604030504040204" pitchFamily="34" charset="-128"/>
            </a:endParaRPr>
          </a:p>
          <a:p>
            <a:pPr algn="ctr"/>
            <a:r>
              <a:rPr lang="ja-JP" altLang="en-US">
                <a:solidFill>
                  <a:schemeClr val="bg1"/>
                </a:solidFill>
                <a:latin typeface="Meiryo" panose="020B0604030504040204" pitchFamily="34" charset="-128"/>
                <a:ea typeface="Meiryo" panose="020B0604030504040204" pitchFamily="34" charset="-128"/>
              </a:rPr>
              <a:t>プラットフォーム</a:t>
            </a:r>
            <a:endParaRPr lang="ja-JP" altLang="en-US" dirty="0">
              <a:solidFill>
                <a:schemeClr val="bg1"/>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887AA9E8-9563-8C45-99E1-9FDC55A60372}"/>
              </a:ext>
            </a:extLst>
          </p:cNvPr>
          <p:cNvSpPr txBox="1"/>
          <p:nvPr/>
        </p:nvSpPr>
        <p:spPr>
          <a:xfrm>
            <a:off x="670932" y="1463627"/>
            <a:ext cx="7802136" cy="369332"/>
          </a:xfrm>
          <a:prstGeom prst="rect">
            <a:avLst/>
          </a:prstGeom>
          <a:noFill/>
        </p:spPr>
        <p:txBody>
          <a:bodyPr wrap="none" rtlCol="0">
            <a:spAutoFit/>
          </a:bodyPr>
          <a:lstStyle/>
          <a:p>
            <a:pPr algn="ctr"/>
            <a:r>
              <a:rPr kumimoji="1" lang="ja-JP" altLang="en-US" b="1">
                <a:solidFill>
                  <a:srgbClr val="0070C0"/>
                </a:solidFill>
                <a:latin typeface="Meiryo" panose="020B0604030504040204" pitchFamily="34" charset="-128"/>
                <a:ea typeface="Meiryo" panose="020B0604030504040204" pitchFamily="34" charset="-128"/>
              </a:rPr>
              <a:t>デジタル・ディスラプター</a:t>
            </a:r>
            <a:r>
              <a:rPr kumimoji="1" lang="ja-JP" altLang="en-US">
                <a:solidFill>
                  <a:srgbClr val="0070C0"/>
                </a:solidFill>
                <a:latin typeface="Meiryo" panose="020B0604030504040204" pitchFamily="34" charset="-128"/>
                <a:ea typeface="Meiryo" panose="020B0604030504040204" pitchFamily="34" charset="-128"/>
              </a:rPr>
              <a:t>（デジタル・テクノロジーを駆使した破壊者）</a:t>
            </a:r>
          </a:p>
        </p:txBody>
      </p:sp>
      <p:sp>
        <p:nvSpPr>
          <p:cNvPr id="13" name="三角形 12">
            <a:extLst>
              <a:ext uri="{FF2B5EF4-FFF2-40B4-BE49-F238E27FC236}">
                <a16:creationId xmlns:a16="http://schemas.microsoft.com/office/drawing/2014/main" id="{D7685E6A-F631-4A42-90F0-71E1A8C4AC0C}"/>
              </a:ext>
            </a:extLst>
          </p:cNvPr>
          <p:cNvSpPr/>
          <p:nvPr/>
        </p:nvSpPr>
        <p:spPr>
          <a:xfrm>
            <a:off x="457200" y="1832959"/>
            <a:ext cx="8229600" cy="828325"/>
          </a:xfrm>
          <a:prstGeom prst="triangle">
            <a:avLst/>
          </a:prstGeom>
          <a:solidFill>
            <a:schemeClr val="accent6">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上矢印 14">
            <a:extLst>
              <a:ext uri="{FF2B5EF4-FFF2-40B4-BE49-F238E27FC236}">
                <a16:creationId xmlns:a16="http://schemas.microsoft.com/office/drawing/2014/main" id="{05B87631-52D8-6746-8C91-3B4251E6FD44}"/>
              </a:ext>
            </a:extLst>
          </p:cNvPr>
          <p:cNvSpPr/>
          <p:nvPr/>
        </p:nvSpPr>
        <p:spPr>
          <a:xfrm>
            <a:off x="1232586" y="4162012"/>
            <a:ext cx="1087395" cy="562233"/>
          </a:xfrm>
          <a:prstGeom prst="upArrow">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上矢印 15">
            <a:extLst>
              <a:ext uri="{FF2B5EF4-FFF2-40B4-BE49-F238E27FC236}">
                <a16:creationId xmlns:a16="http://schemas.microsoft.com/office/drawing/2014/main" id="{B5752A48-F89C-E34D-A563-CB1347D7C68B}"/>
              </a:ext>
            </a:extLst>
          </p:cNvPr>
          <p:cNvSpPr/>
          <p:nvPr/>
        </p:nvSpPr>
        <p:spPr>
          <a:xfrm>
            <a:off x="4028301" y="4162012"/>
            <a:ext cx="1087395" cy="562233"/>
          </a:xfrm>
          <a:prstGeom prst="upArrow">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上矢印 16">
            <a:extLst>
              <a:ext uri="{FF2B5EF4-FFF2-40B4-BE49-F238E27FC236}">
                <a16:creationId xmlns:a16="http://schemas.microsoft.com/office/drawing/2014/main" id="{0CC1D4F8-0C5D-924C-A3B3-8795503D0239}"/>
              </a:ext>
            </a:extLst>
          </p:cNvPr>
          <p:cNvSpPr/>
          <p:nvPr/>
        </p:nvSpPr>
        <p:spPr>
          <a:xfrm>
            <a:off x="6802393" y="4162012"/>
            <a:ext cx="1087395" cy="562233"/>
          </a:xfrm>
          <a:prstGeom prst="upArrow">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7129362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AF841E-3016-9845-BC6B-8F761FBB4B22}"/>
              </a:ext>
            </a:extLst>
          </p:cNvPr>
          <p:cNvSpPr>
            <a:spLocks noGrp="1"/>
          </p:cNvSpPr>
          <p:nvPr>
            <p:ph type="title"/>
          </p:nvPr>
        </p:nvSpPr>
        <p:spPr/>
        <p:txBody>
          <a:bodyPr/>
          <a:lstStyle/>
          <a:p>
            <a:r>
              <a:rPr lang="ja-JP" altLang="en-US"/>
              <a:t>デジタル・トランスフォーメーションへの２つの対応</a:t>
            </a:r>
          </a:p>
        </p:txBody>
      </p:sp>
      <p:sp>
        <p:nvSpPr>
          <p:cNvPr id="4" name="正方形/長方形 3">
            <a:extLst>
              <a:ext uri="{FF2B5EF4-FFF2-40B4-BE49-F238E27FC236}">
                <a16:creationId xmlns:a16="http://schemas.microsoft.com/office/drawing/2014/main" id="{ADFF851C-DF7E-5745-B126-7FC458DC6062}"/>
              </a:ext>
            </a:extLst>
          </p:cNvPr>
          <p:cNvSpPr/>
          <p:nvPr/>
        </p:nvSpPr>
        <p:spPr>
          <a:xfrm>
            <a:off x="581195" y="1101271"/>
            <a:ext cx="7981610" cy="61098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panose="020B0604030504040204" pitchFamily="34" charset="-128"/>
                <a:ea typeface="Meiryo" panose="020B0604030504040204" pitchFamily="34" charset="-128"/>
                <a:cs typeface="Meiryo" charset="-128"/>
              </a:rPr>
              <a:t>デジタル・トランスフォーメーション</a:t>
            </a:r>
            <a:endParaRPr kumimoji="1" lang="ja-JP" altLang="en-US" sz="1600" dirty="0">
              <a:solidFill>
                <a:srgbClr val="FFFFFF"/>
              </a:solidFill>
              <a:latin typeface="Meiryo" panose="020B0604030504040204" pitchFamily="34" charset="-128"/>
              <a:ea typeface="Meiryo" panose="020B0604030504040204" pitchFamily="34" charset="-128"/>
              <a:cs typeface="Meiryo" charset="-128"/>
            </a:endParaRPr>
          </a:p>
        </p:txBody>
      </p:sp>
      <p:sp>
        <p:nvSpPr>
          <p:cNvPr id="5" name="正方形/長方形 4">
            <a:extLst>
              <a:ext uri="{FF2B5EF4-FFF2-40B4-BE49-F238E27FC236}">
                <a16:creationId xmlns:a16="http://schemas.microsoft.com/office/drawing/2014/main" id="{BBF7CAF8-6831-D245-A5F8-7ACA76F84B19}"/>
              </a:ext>
            </a:extLst>
          </p:cNvPr>
          <p:cNvSpPr/>
          <p:nvPr/>
        </p:nvSpPr>
        <p:spPr>
          <a:xfrm>
            <a:off x="581195" y="1860136"/>
            <a:ext cx="7981610" cy="144303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600" dirty="0">
              <a:solidFill>
                <a:srgbClr val="FFFFFF"/>
              </a:solidFill>
              <a:latin typeface="Meiryo" panose="020B0604030504040204" pitchFamily="34" charset="-128"/>
              <a:ea typeface="Meiryo" panose="020B0604030504040204" pitchFamily="34" charset="-128"/>
              <a:cs typeface="Meiryo" charset="-128"/>
            </a:endParaRPr>
          </a:p>
        </p:txBody>
      </p:sp>
      <p:sp>
        <p:nvSpPr>
          <p:cNvPr id="9" name="正方形/長方形 8">
            <a:extLst>
              <a:ext uri="{FF2B5EF4-FFF2-40B4-BE49-F238E27FC236}">
                <a16:creationId xmlns:a16="http://schemas.microsoft.com/office/drawing/2014/main" id="{4222DE07-0F78-C540-A5DA-130276897446}"/>
              </a:ext>
            </a:extLst>
          </p:cNvPr>
          <p:cNvSpPr/>
          <p:nvPr/>
        </p:nvSpPr>
        <p:spPr>
          <a:xfrm>
            <a:off x="588395" y="3532301"/>
            <a:ext cx="3867377" cy="1320975"/>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panose="020B0604030504040204" pitchFamily="34" charset="-128"/>
                <a:ea typeface="Meiryo" panose="020B0604030504040204" pitchFamily="34" charset="-128"/>
                <a:cs typeface="Meiryo" charset="-128"/>
              </a:rPr>
              <a:t>開発すべき</a:t>
            </a:r>
            <a:endParaRPr kumimoji="1" lang="en-US" altLang="ja-JP" sz="2400" b="1" dirty="0">
              <a:solidFill>
                <a:srgbClr val="FFFFFF"/>
              </a:solidFill>
              <a:latin typeface="Meiryo" panose="020B0604030504040204" pitchFamily="34" charset="-128"/>
              <a:ea typeface="Meiryo" panose="020B0604030504040204" pitchFamily="34" charset="-128"/>
              <a:cs typeface="Meiryo" charset="-128"/>
            </a:endParaRPr>
          </a:p>
          <a:p>
            <a:pPr algn="ctr"/>
            <a:r>
              <a:rPr kumimoji="1" lang="ja-JP" altLang="en-US" sz="2400" b="1">
                <a:solidFill>
                  <a:srgbClr val="FFFFFF"/>
                </a:solidFill>
                <a:latin typeface="Meiryo" panose="020B0604030504040204" pitchFamily="34" charset="-128"/>
                <a:ea typeface="Meiryo" panose="020B0604030504040204" pitchFamily="34" charset="-128"/>
                <a:cs typeface="Meiryo" charset="-128"/>
              </a:rPr>
              <a:t>プログラムが増大</a:t>
            </a:r>
            <a:endParaRPr kumimoji="1" lang="ja-JP" altLang="en-US" sz="2400" dirty="0">
              <a:solidFill>
                <a:srgbClr val="FFFFFF"/>
              </a:solidFill>
              <a:latin typeface="Meiryo" panose="020B0604030504040204" pitchFamily="34" charset="-128"/>
              <a:ea typeface="Meiryo" panose="020B0604030504040204" pitchFamily="34" charset="-128"/>
              <a:cs typeface="Meiryo" charset="-128"/>
            </a:endParaRPr>
          </a:p>
        </p:txBody>
      </p:sp>
      <p:sp>
        <p:nvSpPr>
          <p:cNvPr id="7" name="下矢印 6">
            <a:extLst>
              <a:ext uri="{FF2B5EF4-FFF2-40B4-BE49-F238E27FC236}">
                <a16:creationId xmlns:a16="http://schemas.microsoft.com/office/drawing/2014/main" id="{0E1BDED4-2B33-DC43-BC37-AADA5BB34380}"/>
              </a:ext>
            </a:extLst>
          </p:cNvPr>
          <p:cNvSpPr/>
          <p:nvPr/>
        </p:nvSpPr>
        <p:spPr>
          <a:xfrm>
            <a:off x="4154401" y="1686523"/>
            <a:ext cx="849600" cy="250189"/>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正方形/長方形 18">
            <a:extLst>
              <a:ext uri="{FF2B5EF4-FFF2-40B4-BE49-F238E27FC236}">
                <a16:creationId xmlns:a16="http://schemas.microsoft.com/office/drawing/2014/main" id="{E08F2938-1957-2141-A61B-72D0B2AB6287}"/>
              </a:ext>
            </a:extLst>
          </p:cNvPr>
          <p:cNvSpPr/>
          <p:nvPr/>
        </p:nvSpPr>
        <p:spPr>
          <a:xfrm>
            <a:off x="4725193" y="3532301"/>
            <a:ext cx="3844811" cy="1320975"/>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panose="020B0604030504040204" pitchFamily="34" charset="-128"/>
                <a:ea typeface="Meiryo" panose="020B0604030504040204" pitchFamily="34" charset="-128"/>
                <a:cs typeface="Meiryo" charset="-128"/>
              </a:rPr>
              <a:t>あらゆる業務を</a:t>
            </a:r>
            <a:endParaRPr kumimoji="1" lang="en-US" altLang="ja-JP" sz="2400" b="1" dirty="0">
              <a:solidFill>
                <a:srgbClr val="FFFFFF"/>
              </a:solidFill>
              <a:latin typeface="Meiryo" panose="020B0604030504040204" pitchFamily="34" charset="-128"/>
              <a:ea typeface="Meiryo" panose="020B0604030504040204" pitchFamily="34" charset="-128"/>
              <a:cs typeface="Meiryo" charset="-128"/>
            </a:endParaRPr>
          </a:p>
          <a:p>
            <a:pPr algn="ctr"/>
            <a:r>
              <a:rPr kumimoji="1" lang="ja-JP" altLang="en-US" sz="2400" b="1">
                <a:solidFill>
                  <a:srgbClr val="FFFFFF"/>
                </a:solidFill>
                <a:latin typeface="Meiryo" panose="020B0604030504040204" pitchFamily="34" charset="-128"/>
                <a:ea typeface="Meiryo" panose="020B0604030504040204" pitchFamily="34" charset="-128"/>
                <a:cs typeface="Meiryo" charset="-128"/>
              </a:rPr>
              <a:t>データとして把握</a:t>
            </a:r>
            <a:endParaRPr kumimoji="1" lang="ja-JP" altLang="en-US" sz="2400" dirty="0">
              <a:solidFill>
                <a:srgbClr val="FFFFFF"/>
              </a:solidFill>
              <a:latin typeface="Meiryo" panose="020B0604030504040204" pitchFamily="34" charset="-128"/>
              <a:ea typeface="Meiryo" panose="020B0604030504040204" pitchFamily="34" charset="-128"/>
              <a:cs typeface="Meiryo" charset="-128"/>
            </a:endParaRPr>
          </a:p>
        </p:txBody>
      </p:sp>
      <p:sp>
        <p:nvSpPr>
          <p:cNvPr id="18" name="正方形/長方形 17">
            <a:extLst>
              <a:ext uri="{FF2B5EF4-FFF2-40B4-BE49-F238E27FC236}">
                <a16:creationId xmlns:a16="http://schemas.microsoft.com/office/drawing/2014/main" id="{36397269-4B6B-7143-B4E8-5EA5E6D202C6}"/>
              </a:ext>
            </a:extLst>
          </p:cNvPr>
          <p:cNvSpPr/>
          <p:nvPr/>
        </p:nvSpPr>
        <p:spPr>
          <a:xfrm>
            <a:off x="581195" y="5055178"/>
            <a:ext cx="7981608" cy="652807"/>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panose="020B0604030504040204" pitchFamily="34" charset="-128"/>
                <a:ea typeface="Meiryo" panose="020B0604030504040204" pitchFamily="34" charset="-128"/>
                <a:cs typeface="Meiryo" charset="-128"/>
              </a:rPr>
              <a:t>ビジネス・テーマが生まれる</a:t>
            </a:r>
            <a:endParaRPr kumimoji="1" lang="ja-JP" altLang="en-US" sz="2400" dirty="0">
              <a:solidFill>
                <a:srgbClr val="FFFFFF"/>
              </a:solidFill>
              <a:latin typeface="Meiryo" panose="020B0604030504040204" pitchFamily="34" charset="-128"/>
              <a:ea typeface="Meiryo" panose="020B0604030504040204" pitchFamily="34" charset="-128"/>
              <a:cs typeface="Meiryo" charset="-128"/>
            </a:endParaRPr>
          </a:p>
        </p:txBody>
      </p:sp>
      <p:sp>
        <p:nvSpPr>
          <p:cNvPr id="10" name="下カーブ矢印 9">
            <a:extLst>
              <a:ext uri="{FF2B5EF4-FFF2-40B4-BE49-F238E27FC236}">
                <a16:creationId xmlns:a16="http://schemas.microsoft.com/office/drawing/2014/main" id="{18F09740-2EC8-3E43-B05A-652888E847B0}"/>
              </a:ext>
            </a:extLst>
          </p:cNvPr>
          <p:cNvSpPr/>
          <p:nvPr/>
        </p:nvSpPr>
        <p:spPr>
          <a:xfrm>
            <a:off x="3909926" y="3205120"/>
            <a:ext cx="1459449" cy="704772"/>
          </a:xfrm>
          <a:prstGeom prst="curved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a:extLst>
              <a:ext uri="{FF2B5EF4-FFF2-40B4-BE49-F238E27FC236}">
                <a16:creationId xmlns:a16="http://schemas.microsoft.com/office/drawing/2014/main" id="{4672E919-A8BE-A94B-975A-51F304F5FA75}"/>
              </a:ext>
            </a:extLst>
          </p:cNvPr>
          <p:cNvSpPr/>
          <p:nvPr/>
        </p:nvSpPr>
        <p:spPr>
          <a:xfrm>
            <a:off x="588396" y="5843815"/>
            <a:ext cx="7981608" cy="461665"/>
          </a:xfrm>
          <a:prstGeom prst="rect">
            <a:avLst/>
          </a:prstGeom>
        </p:spPr>
        <p:txBody>
          <a:bodyPr wrap="square">
            <a:spAutoFit/>
          </a:bodyPr>
          <a:lstStyle/>
          <a:p>
            <a:pPr algn="ctr"/>
            <a:r>
              <a:rPr lang="ja-JP" altLang="ja-JP" sz="2400">
                <a:solidFill>
                  <a:schemeClr val="accent4">
                    <a:lumMod val="75000"/>
                  </a:schemeClr>
                </a:solidFill>
                <a:latin typeface="Meiryo" panose="020B0604030504040204" pitchFamily="34" charset="-128"/>
                <a:ea typeface="Meiryo" panose="020B0604030504040204" pitchFamily="34" charset="-128"/>
              </a:rPr>
              <a:t>業務が</a:t>
            </a:r>
            <a:r>
              <a:rPr lang="en-US" altLang="ja-JP" sz="2400" dirty="0">
                <a:solidFill>
                  <a:schemeClr val="accent4">
                    <a:lumMod val="75000"/>
                  </a:schemeClr>
                </a:solidFill>
                <a:latin typeface="Meiryo" panose="020B0604030504040204" pitchFamily="34" charset="-128"/>
                <a:ea typeface="Meiryo" panose="020B0604030504040204" pitchFamily="34" charset="-128"/>
              </a:rPr>
              <a:t>IT</a:t>
            </a:r>
            <a:r>
              <a:rPr lang="ja-JP" altLang="ja-JP" sz="2400">
                <a:solidFill>
                  <a:schemeClr val="accent4">
                    <a:lumMod val="75000"/>
                  </a:schemeClr>
                </a:solidFill>
                <a:latin typeface="Meiryo" panose="020B0604030504040204" pitchFamily="34" charset="-128"/>
                <a:ea typeface="Meiryo" panose="020B0604030504040204" pitchFamily="34" charset="-128"/>
              </a:rPr>
              <a:t>へ</a:t>
            </a:r>
            <a:r>
              <a:rPr lang="en-US" altLang="ja-JP" sz="2400" dirty="0">
                <a:solidFill>
                  <a:schemeClr val="accent4">
                    <a:lumMod val="75000"/>
                  </a:schemeClr>
                </a:solidFill>
                <a:latin typeface="Meiryo" panose="020B0604030504040204" pitchFamily="34" charset="-128"/>
                <a:ea typeface="Meiryo" panose="020B0604030504040204" pitchFamily="34" charset="-128"/>
              </a:rPr>
              <a:t>IT</a:t>
            </a:r>
            <a:r>
              <a:rPr lang="ja-JP" altLang="ja-JP" sz="2400">
                <a:solidFill>
                  <a:schemeClr val="accent4">
                    <a:lumMod val="75000"/>
                  </a:schemeClr>
                </a:solidFill>
                <a:latin typeface="Meiryo" panose="020B0604030504040204" pitchFamily="34" charset="-128"/>
                <a:ea typeface="Meiryo" panose="020B0604030504040204" pitchFamily="34" charset="-128"/>
              </a:rPr>
              <a:t>が業務へとシームレスに変換される状態</a:t>
            </a:r>
            <a:endParaRPr lang="ja-JP" altLang="en-US" sz="2400">
              <a:solidFill>
                <a:schemeClr val="accent4">
                  <a:lumMod val="75000"/>
                </a:schemeClr>
              </a:solidFill>
              <a:latin typeface="Meiryo" panose="020B0604030504040204" pitchFamily="34" charset="-128"/>
              <a:ea typeface="Meiryo" panose="020B0604030504040204" pitchFamily="34" charset="-128"/>
            </a:endParaRPr>
          </a:p>
        </p:txBody>
      </p:sp>
      <p:sp>
        <p:nvSpPr>
          <p:cNvPr id="3" name="正方形/長方形 2">
            <a:extLst>
              <a:ext uri="{FF2B5EF4-FFF2-40B4-BE49-F238E27FC236}">
                <a16:creationId xmlns:a16="http://schemas.microsoft.com/office/drawing/2014/main" id="{DCA74510-9E4D-C14D-9E85-FA81298F31F0}"/>
              </a:ext>
            </a:extLst>
          </p:cNvPr>
          <p:cNvSpPr/>
          <p:nvPr/>
        </p:nvSpPr>
        <p:spPr>
          <a:xfrm>
            <a:off x="7168970" y="1996262"/>
            <a:ext cx="1107996" cy="369332"/>
          </a:xfrm>
          <a:prstGeom prst="rect">
            <a:avLst/>
          </a:prstGeom>
        </p:spPr>
        <p:txBody>
          <a:bodyPr wrap="none">
            <a:spAutoFit/>
          </a:bodyPr>
          <a:lstStyle/>
          <a:p>
            <a:pPr algn="ctr"/>
            <a:r>
              <a:rPr lang="ja-JP" altLang="en-US" b="1">
                <a:solidFill>
                  <a:srgbClr val="FFFFFF"/>
                </a:solidFill>
                <a:latin typeface="Meiryo" panose="020B0604030504040204" pitchFamily="34" charset="-128"/>
                <a:ea typeface="Meiryo" panose="020B0604030504040204" pitchFamily="34" charset="-128"/>
                <a:cs typeface="Meiryo" charset="-128"/>
              </a:rPr>
              <a:t>デジタル</a:t>
            </a:r>
            <a:endParaRPr lang="ja-JP" altLang="en-US" sz="1200" dirty="0">
              <a:solidFill>
                <a:srgbClr val="FFFFFF"/>
              </a:solidFill>
              <a:latin typeface="Meiryo" panose="020B0604030504040204" pitchFamily="34" charset="-128"/>
              <a:ea typeface="Meiryo" panose="020B0604030504040204" pitchFamily="34" charset="-128"/>
              <a:cs typeface="Meiryo" charset="-128"/>
            </a:endParaRPr>
          </a:p>
        </p:txBody>
      </p:sp>
      <p:pic>
        <p:nvPicPr>
          <p:cNvPr id="21" name="図 20">
            <a:extLst>
              <a:ext uri="{FF2B5EF4-FFF2-40B4-BE49-F238E27FC236}">
                <a16:creationId xmlns:a16="http://schemas.microsoft.com/office/drawing/2014/main" id="{A366167E-ADCC-D544-B9D5-16F667538D68}"/>
              </a:ext>
            </a:extLst>
          </p:cNvPr>
          <p:cNvPicPr>
            <a:picLocks noChangeAspect="1"/>
          </p:cNvPicPr>
          <p:nvPr/>
        </p:nvPicPr>
        <p:blipFill>
          <a:blip r:embed="rId3"/>
          <a:stretch>
            <a:fillRect/>
          </a:stretch>
        </p:blipFill>
        <p:spPr>
          <a:xfrm>
            <a:off x="1072537" y="2331962"/>
            <a:ext cx="844881" cy="844881"/>
          </a:xfrm>
          <a:prstGeom prst="rect">
            <a:avLst/>
          </a:prstGeom>
          <a:ln>
            <a:noFill/>
          </a:ln>
          <a:effectLst>
            <a:outerShdw blurRad="50800" dist="38100" dir="2700000" algn="tl" rotWithShape="0">
              <a:prstClr val="black">
                <a:alpha val="40000"/>
              </a:prstClr>
            </a:outerShdw>
          </a:effectLst>
        </p:spPr>
      </p:pic>
      <p:pic>
        <p:nvPicPr>
          <p:cNvPr id="22" name="図 21">
            <a:extLst>
              <a:ext uri="{FF2B5EF4-FFF2-40B4-BE49-F238E27FC236}">
                <a16:creationId xmlns:a16="http://schemas.microsoft.com/office/drawing/2014/main" id="{97FD04D9-457D-E240-83AA-0ED640535030}"/>
              </a:ext>
            </a:extLst>
          </p:cNvPr>
          <p:cNvPicPr>
            <a:picLocks noChangeAspect="1"/>
          </p:cNvPicPr>
          <p:nvPr/>
        </p:nvPicPr>
        <p:blipFill>
          <a:blip r:embed="rId4"/>
          <a:stretch>
            <a:fillRect/>
          </a:stretch>
        </p:blipFill>
        <p:spPr>
          <a:xfrm>
            <a:off x="7219372" y="2303684"/>
            <a:ext cx="1007192" cy="901436"/>
          </a:xfrm>
          <a:prstGeom prst="rect">
            <a:avLst/>
          </a:prstGeom>
          <a:effectLst>
            <a:outerShdw blurRad="50800" dist="38100" dir="2700000" algn="tl" rotWithShape="0">
              <a:prstClr val="black">
                <a:alpha val="40000"/>
              </a:prstClr>
            </a:outerShdw>
          </a:effectLst>
        </p:spPr>
      </p:pic>
      <p:sp>
        <p:nvSpPr>
          <p:cNvPr id="23" name="正方形/長方形 22">
            <a:extLst>
              <a:ext uri="{FF2B5EF4-FFF2-40B4-BE49-F238E27FC236}">
                <a16:creationId xmlns:a16="http://schemas.microsoft.com/office/drawing/2014/main" id="{51B561F8-B8D9-EA47-BD4B-57C47A31934C}"/>
              </a:ext>
            </a:extLst>
          </p:cNvPr>
          <p:cNvSpPr/>
          <p:nvPr/>
        </p:nvSpPr>
        <p:spPr>
          <a:xfrm>
            <a:off x="825564" y="2015900"/>
            <a:ext cx="1338829" cy="369332"/>
          </a:xfrm>
          <a:prstGeom prst="rect">
            <a:avLst/>
          </a:prstGeom>
        </p:spPr>
        <p:txBody>
          <a:bodyPr wrap="none">
            <a:spAutoFit/>
          </a:bodyPr>
          <a:lstStyle/>
          <a:p>
            <a:pPr algn="ctr"/>
            <a:r>
              <a:rPr lang="ja-JP" altLang="en-US" b="1">
                <a:solidFill>
                  <a:srgbClr val="FFFFFF"/>
                </a:solidFill>
                <a:latin typeface="Meiryo" panose="020B0604030504040204" pitchFamily="34" charset="-128"/>
                <a:ea typeface="Meiryo" panose="020B0604030504040204" pitchFamily="34" charset="-128"/>
                <a:cs typeface="Meiryo" charset="-128"/>
              </a:rPr>
              <a:t>フィジカル</a:t>
            </a:r>
            <a:endParaRPr lang="ja-JP" altLang="en-US" sz="1200" dirty="0">
              <a:solidFill>
                <a:srgbClr val="FFFFFF"/>
              </a:solidFill>
              <a:latin typeface="Meiryo" panose="020B0604030504040204" pitchFamily="34" charset="-128"/>
              <a:ea typeface="Meiryo" panose="020B0604030504040204" pitchFamily="34" charset="-128"/>
              <a:cs typeface="Meiryo" charset="-128"/>
            </a:endParaRPr>
          </a:p>
        </p:txBody>
      </p:sp>
      <p:sp>
        <p:nvSpPr>
          <p:cNvPr id="25" name="正方形/長方形 24">
            <a:extLst>
              <a:ext uri="{FF2B5EF4-FFF2-40B4-BE49-F238E27FC236}">
                <a16:creationId xmlns:a16="http://schemas.microsoft.com/office/drawing/2014/main" id="{D75B7894-FF9F-A543-BE1C-561650CEA828}"/>
              </a:ext>
            </a:extLst>
          </p:cNvPr>
          <p:cNvSpPr/>
          <p:nvPr/>
        </p:nvSpPr>
        <p:spPr>
          <a:xfrm>
            <a:off x="1917418" y="2394771"/>
            <a:ext cx="2262158" cy="615553"/>
          </a:xfrm>
          <a:prstGeom prst="rect">
            <a:avLst/>
          </a:prstGeom>
        </p:spPr>
        <p:txBody>
          <a:bodyPr wrap="none">
            <a:spAutoFit/>
          </a:bodyPr>
          <a:lstStyle/>
          <a:p>
            <a:r>
              <a:rPr lang="ja-JP" altLang="en-US" sz="1600">
                <a:solidFill>
                  <a:srgbClr val="FFFFFF"/>
                </a:solidFill>
                <a:latin typeface="Meiryo" panose="020B0604030504040204" pitchFamily="34" charset="-128"/>
                <a:ea typeface="Meiryo" panose="020B0604030504040204" pitchFamily="34" charset="-128"/>
                <a:cs typeface="Meiryo" charset="-128"/>
              </a:rPr>
              <a:t>人間主導で展開される</a:t>
            </a:r>
            <a:endParaRPr lang="en-US" altLang="ja-JP" sz="1600" dirty="0">
              <a:solidFill>
                <a:srgbClr val="FFFFFF"/>
              </a:solidFill>
              <a:latin typeface="Meiryo" panose="020B0604030504040204" pitchFamily="34" charset="-128"/>
              <a:ea typeface="Meiryo" panose="020B0604030504040204" pitchFamily="34" charset="-128"/>
              <a:cs typeface="Meiryo" charset="-128"/>
            </a:endParaRPr>
          </a:p>
          <a:p>
            <a:r>
              <a:rPr lang="ja-JP" altLang="en-US">
                <a:solidFill>
                  <a:srgbClr val="FFFFFF"/>
                </a:solidFill>
                <a:latin typeface="Meiryo" panose="020B0604030504040204" pitchFamily="34" charset="-128"/>
                <a:ea typeface="Meiryo" panose="020B0604030504040204" pitchFamily="34" charset="-128"/>
                <a:cs typeface="Meiryo" charset="-128"/>
              </a:rPr>
              <a:t>ビジネス・プロセス</a:t>
            </a:r>
            <a:endParaRPr lang="ja-JP" altLang="en-US" dirty="0">
              <a:solidFill>
                <a:srgbClr val="FFFFFF"/>
              </a:solidFill>
              <a:latin typeface="Meiryo" panose="020B0604030504040204" pitchFamily="34" charset="-128"/>
              <a:ea typeface="Meiryo" panose="020B0604030504040204" pitchFamily="34" charset="-128"/>
              <a:cs typeface="Meiryo" charset="-128"/>
            </a:endParaRPr>
          </a:p>
        </p:txBody>
      </p:sp>
      <p:sp>
        <p:nvSpPr>
          <p:cNvPr id="26" name="正方形/長方形 25">
            <a:extLst>
              <a:ext uri="{FF2B5EF4-FFF2-40B4-BE49-F238E27FC236}">
                <a16:creationId xmlns:a16="http://schemas.microsoft.com/office/drawing/2014/main" id="{E9D4BD7A-3158-864E-8393-6FCB226D1F6B}"/>
              </a:ext>
            </a:extLst>
          </p:cNvPr>
          <p:cNvSpPr/>
          <p:nvPr/>
        </p:nvSpPr>
        <p:spPr>
          <a:xfrm>
            <a:off x="4978826" y="2388442"/>
            <a:ext cx="2262158" cy="615553"/>
          </a:xfrm>
          <a:prstGeom prst="rect">
            <a:avLst/>
          </a:prstGeom>
        </p:spPr>
        <p:txBody>
          <a:bodyPr wrap="none">
            <a:spAutoFit/>
          </a:bodyPr>
          <a:lstStyle/>
          <a:p>
            <a:pPr algn="r"/>
            <a:r>
              <a:rPr lang="ja-JP" altLang="en-US" sz="1600">
                <a:solidFill>
                  <a:srgbClr val="FFFFFF"/>
                </a:solidFill>
                <a:latin typeface="Meiryo" panose="020B0604030504040204" pitchFamily="34" charset="-128"/>
                <a:ea typeface="Meiryo" panose="020B0604030504040204" pitchFamily="34" charset="-128"/>
                <a:cs typeface="Meiryo" charset="-128"/>
              </a:rPr>
              <a:t>人間と</a:t>
            </a:r>
            <a:r>
              <a:rPr lang="en-US" altLang="ja-JP" sz="1600" dirty="0">
                <a:solidFill>
                  <a:srgbClr val="FFFFFF"/>
                </a:solidFill>
                <a:latin typeface="Meiryo" panose="020B0604030504040204" pitchFamily="34" charset="-128"/>
                <a:ea typeface="Meiryo" panose="020B0604030504040204" pitchFamily="34" charset="-128"/>
                <a:cs typeface="Meiryo" charset="-128"/>
              </a:rPr>
              <a:t>IT</a:t>
            </a:r>
            <a:r>
              <a:rPr lang="ja-JP" altLang="en-US" sz="1600">
                <a:solidFill>
                  <a:srgbClr val="FFFFFF"/>
                </a:solidFill>
                <a:latin typeface="Meiryo" panose="020B0604030504040204" pitchFamily="34" charset="-128"/>
                <a:ea typeface="Meiryo" panose="020B0604030504040204" pitchFamily="34" charset="-128"/>
                <a:cs typeface="Meiryo" charset="-128"/>
              </a:rPr>
              <a:t>が一体化した</a:t>
            </a:r>
            <a:endParaRPr lang="en-US" altLang="ja-JP" sz="1600" dirty="0">
              <a:solidFill>
                <a:srgbClr val="FFFFFF"/>
              </a:solidFill>
              <a:latin typeface="Meiryo" panose="020B0604030504040204" pitchFamily="34" charset="-128"/>
              <a:ea typeface="Meiryo" panose="020B0604030504040204" pitchFamily="34" charset="-128"/>
              <a:cs typeface="Meiryo" charset="-128"/>
            </a:endParaRPr>
          </a:p>
          <a:p>
            <a:pPr algn="r"/>
            <a:r>
              <a:rPr lang="ja-JP" altLang="en-US">
                <a:solidFill>
                  <a:srgbClr val="FFFFFF"/>
                </a:solidFill>
                <a:latin typeface="Meiryo" panose="020B0604030504040204" pitchFamily="34" charset="-128"/>
                <a:ea typeface="Meiryo" panose="020B0604030504040204" pitchFamily="34" charset="-128"/>
                <a:cs typeface="Meiryo" charset="-128"/>
              </a:rPr>
              <a:t>ビジネス・プロセス</a:t>
            </a:r>
            <a:endParaRPr lang="ja-JP" altLang="en-US" dirty="0">
              <a:solidFill>
                <a:srgbClr val="FFFFFF"/>
              </a:solidFill>
              <a:latin typeface="Meiryo" panose="020B0604030504040204" pitchFamily="34" charset="-128"/>
              <a:ea typeface="Meiryo" panose="020B0604030504040204" pitchFamily="34" charset="-128"/>
              <a:cs typeface="Meiryo" charset="-128"/>
            </a:endParaRPr>
          </a:p>
        </p:txBody>
      </p:sp>
      <p:sp>
        <p:nvSpPr>
          <p:cNvPr id="8" name="右矢印 7">
            <a:extLst>
              <a:ext uri="{FF2B5EF4-FFF2-40B4-BE49-F238E27FC236}">
                <a16:creationId xmlns:a16="http://schemas.microsoft.com/office/drawing/2014/main" id="{D44757CA-A157-B742-871B-537CD3ACD99B}"/>
              </a:ext>
            </a:extLst>
          </p:cNvPr>
          <p:cNvSpPr/>
          <p:nvPr/>
        </p:nvSpPr>
        <p:spPr>
          <a:xfrm>
            <a:off x="4294233" y="2297576"/>
            <a:ext cx="569935" cy="782072"/>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a:extLst>
              <a:ext uri="{FF2B5EF4-FFF2-40B4-BE49-F238E27FC236}">
                <a16:creationId xmlns:a16="http://schemas.microsoft.com/office/drawing/2014/main" id="{F32A5CDD-499A-1441-AA95-2ED79BFB19F3}"/>
              </a:ext>
            </a:extLst>
          </p:cNvPr>
          <p:cNvSpPr/>
          <p:nvPr/>
        </p:nvSpPr>
        <p:spPr>
          <a:xfrm>
            <a:off x="3219308" y="1983090"/>
            <a:ext cx="2698175" cy="307777"/>
          </a:xfrm>
          <a:prstGeom prst="rect">
            <a:avLst/>
          </a:prstGeom>
        </p:spPr>
        <p:txBody>
          <a:bodyPr wrap="none">
            <a:spAutoFit/>
          </a:bodyPr>
          <a:lstStyle/>
          <a:p>
            <a:pPr algn="ctr"/>
            <a:r>
              <a:rPr lang="ja-JP" altLang="en-US" sz="1400" b="1">
                <a:solidFill>
                  <a:srgbClr val="FFFFFF"/>
                </a:solidFill>
                <a:latin typeface="Meiryo" panose="020B0604030504040204" pitchFamily="34" charset="-128"/>
                <a:ea typeface="Meiryo" panose="020B0604030504040204" pitchFamily="34" charset="-128"/>
                <a:cs typeface="Meiryo" charset="-128"/>
              </a:rPr>
              <a:t>ビジネス・プロセスのデジタル</a:t>
            </a:r>
            <a:endParaRPr lang="ja-JP" altLang="en-US" sz="1400" b="1" dirty="0">
              <a:solidFill>
                <a:srgbClr val="FFFFFF"/>
              </a:solidFill>
              <a:latin typeface="Meiryo" panose="020B0604030504040204" pitchFamily="34" charset="-128"/>
              <a:ea typeface="Meiryo" panose="020B0604030504040204" pitchFamily="34" charset="-128"/>
              <a:cs typeface="Meiryo" charset="-128"/>
            </a:endParaRPr>
          </a:p>
        </p:txBody>
      </p:sp>
      <p:sp>
        <p:nvSpPr>
          <p:cNvPr id="28" name="下カーブ矢印 27">
            <a:extLst>
              <a:ext uri="{FF2B5EF4-FFF2-40B4-BE49-F238E27FC236}">
                <a16:creationId xmlns:a16="http://schemas.microsoft.com/office/drawing/2014/main" id="{BF1A3476-E6CF-DC49-9DBD-AA87460893F4}"/>
              </a:ext>
            </a:extLst>
          </p:cNvPr>
          <p:cNvSpPr/>
          <p:nvPr/>
        </p:nvSpPr>
        <p:spPr>
          <a:xfrm rot="10800000">
            <a:off x="3789323" y="4439913"/>
            <a:ext cx="1459449" cy="704772"/>
          </a:xfrm>
          <a:prstGeom prst="curved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41300757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変わるビジネスと</a:t>
            </a:r>
            <a:r>
              <a:rPr lang="en-US" altLang="ja-JP" dirty="0"/>
              <a:t>IT</a:t>
            </a:r>
            <a:r>
              <a:rPr lang="ja-JP" altLang="en-US"/>
              <a:t>の関係</a:t>
            </a:r>
            <a:endParaRPr kumimoji="1" lang="ja-JP" altLang="en-US" dirty="0"/>
          </a:p>
        </p:txBody>
      </p:sp>
      <p:sp>
        <p:nvSpPr>
          <p:cNvPr id="34" name="ストライプ矢印 33">
            <a:extLst>
              <a:ext uri="{FF2B5EF4-FFF2-40B4-BE49-F238E27FC236}">
                <a16:creationId xmlns:a16="http://schemas.microsoft.com/office/drawing/2014/main" id="{C4D4911D-94FC-4647-BB2D-142F3A0211CB}"/>
              </a:ext>
            </a:extLst>
          </p:cNvPr>
          <p:cNvSpPr/>
          <p:nvPr/>
        </p:nvSpPr>
        <p:spPr>
          <a:xfrm>
            <a:off x="587738" y="2191672"/>
            <a:ext cx="3988999" cy="900681"/>
          </a:xfrm>
          <a:prstGeom prst="stripedRightArrow">
            <a:avLst>
              <a:gd name="adj1" fmla="val 65257"/>
              <a:gd name="adj2" fmla="val 5000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開発</a:t>
            </a:r>
            <a:r>
              <a:rPr lang="ja-JP" altLang="en-US" sz="2000">
                <a:solidFill>
                  <a:srgbClr val="FFFFFF"/>
                </a:solidFill>
                <a:latin typeface="Meiryo" panose="020B0604030504040204" pitchFamily="34" charset="-128"/>
                <a:ea typeface="Meiryo" panose="020B0604030504040204" pitchFamily="34" charset="-128"/>
                <a:cs typeface="ＭＳ Ｐゴシック"/>
              </a:rPr>
              <a:t>・運用</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6" name="ストライプ矢印 35">
            <a:extLst>
              <a:ext uri="{FF2B5EF4-FFF2-40B4-BE49-F238E27FC236}">
                <a16:creationId xmlns:a16="http://schemas.microsoft.com/office/drawing/2014/main" id="{E3C63147-DC5E-1340-AC3C-0C3C28F96D74}"/>
              </a:ext>
            </a:extLst>
          </p:cNvPr>
          <p:cNvSpPr/>
          <p:nvPr/>
        </p:nvSpPr>
        <p:spPr>
          <a:xfrm>
            <a:off x="4599783" y="2191672"/>
            <a:ext cx="3988999" cy="900681"/>
          </a:xfrm>
          <a:prstGeom prst="stripedRightArrow">
            <a:avLst>
              <a:gd name="adj1" fmla="val 65257"/>
              <a:gd name="adj2" fmla="val 5000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開発・運用</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38" name="図 37">
            <a:extLst>
              <a:ext uri="{FF2B5EF4-FFF2-40B4-BE49-F238E27FC236}">
                <a16:creationId xmlns:a16="http://schemas.microsoft.com/office/drawing/2014/main" id="{96136A6B-E3F3-1F42-B2A9-5F0DC089EBC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2076929" y="1024900"/>
            <a:ext cx="1370744" cy="1259021"/>
          </a:xfrm>
          <a:prstGeom prst="rect">
            <a:avLst/>
          </a:prstGeom>
          <a:effectLst>
            <a:outerShdw blurRad="50800" dist="38100" dir="2700000" algn="tl" rotWithShape="0">
              <a:prstClr val="black">
                <a:alpha val="40000"/>
              </a:prstClr>
            </a:outerShdw>
          </a:effectLst>
        </p:spPr>
      </p:pic>
      <p:pic>
        <p:nvPicPr>
          <p:cNvPr id="9" name="図 8">
            <a:extLst>
              <a:ext uri="{FF2B5EF4-FFF2-40B4-BE49-F238E27FC236}">
                <a16:creationId xmlns:a16="http://schemas.microsoft.com/office/drawing/2014/main" id="{E3BEB0CF-72A7-0742-A163-E214C2F5CF2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7738" y="978181"/>
            <a:ext cx="1152004" cy="1259021"/>
          </a:xfrm>
          <a:prstGeom prst="rect">
            <a:avLst/>
          </a:prstGeom>
        </p:spPr>
      </p:pic>
      <p:grpSp>
        <p:nvGrpSpPr>
          <p:cNvPr id="4" name="グループ化 3">
            <a:extLst>
              <a:ext uri="{FF2B5EF4-FFF2-40B4-BE49-F238E27FC236}">
                <a16:creationId xmlns:a16="http://schemas.microsoft.com/office/drawing/2014/main" id="{BD3AEB4F-E083-884D-85D3-B3043FC6C9B4}"/>
              </a:ext>
            </a:extLst>
          </p:cNvPr>
          <p:cNvGrpSpPr/>
          <p:nvPr/>
        </p:nvGrpSpPr>
        <p:grpSpPr>
          <a:xfrm>
            <a:off x="540779" y="3138175"/>
            <a:ext cx="8055691" cy="3270014"/>
            <a:chOff x="540779" y="3138175"/>
            <a:chExt cx="8055691" cy="3270014"/>
          </a:xfrm>
        </p:grpSpPr>
        <p:sp>
          <p:nvSpPr>
            <p:cNvPr id="35" name="下矢印 34">
              <a:extLst>
                <a:ext uri="{FF2B5EF4-FFF2-40B4-BE49-F238E27FC236}">
                  <a16:creationId xmlns:a16="http://schemas.microsoft.com/office/drawing/2014/main" id="{F5C2431D-8AC5-4443-80DC-0A52296D0A88}"/>
                </a:ext>
              </a:extLst>
            </p:cNvPr>
            <p:cNvSpPr/>
            <p:nvPr/>
          </p:nvSpPr>
          <p:spPr>
            <a:xfrm>
              <a:off x="3402195" y="3138175"/>
              <a:ext cx="2339603" cy="900680"/>
            </a:xfrm>
            <a:prstGeom prst="downArrow">
              <a:avLst>
                <a:gd name="adj1" fmla="val 50000"/>
                <a:gd name="adj2" fmla="val 70861"/>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3" name="テキスト ボックス 2">
              <a:extLst>
                <a:ext uri="{FF2B5EF4-FFF2-40B4-BE49-F238E27FC236}">
                  <a16:creationId xmlns:a16="http://schemas.microsoft.com/office/drawing/2014/main" id="{673449F0-8B03-D149-8B33-8E827968BDC1}"/>
                </a:ext>
              </a:extLst>
            </p:cNvPr>
            <p:cNvSpPr txBox="1"/>
            <p:nvPr/>
          </p:nvSpPr>
          <p:spPr>
            <a:xfrm>
              <a:off x="540779" y="3583860"/>
              <a:ext cx="8055691" cy="369332"/>
            </a:xfrm>
            <a:prstGeom prst="rect">
              <a:avLst/>
            </a:prstGeom>
            <a:noFill/>
          </p:spPr>
          <p:txBody>
            <a:bodyPr wrap="square" rtlCol="0">
              <a:spAutoFit/>
            </a:bodyPr>
            <a:lstStyle/>
            <a:p>
              <a:pPr algn="ctr"/>
              <a:r>
                <a:rPr kumimoji="1" lang="ja-JP" altLang="en-US">
                  <a:solidFill>
                    <a:schemeClr val="accent6">
                      <a:lumMod val="50000"/>
                    </a:schemeClr>
                  </a:solidFill>
                  <a:latin typeface="Meiryo" panose="020B0604030504040204" pitchFamily="34" charset="-128"/>
                  <a:ea typeface="Meiryo" panose="020B0604030504040204" pitchFamily="34" charset="-128"/>
                </a:rPr>
                <a:t>少ない生産量（工数）で</a:t>
              </a:r>
              <a:r>
                <a:rPr lang="ja-JP" altLang="en-US">
                  <a:solidFill>
                    <a:schemeClr val="accent6">
                      <a:lumMod val="50000"/>
                    </a:schemeClr>
                  </a:solidFill>
                  <a:latin typeface="Meiryo" panose="020B0604030504040204" pitchFamily="34" charset="-128"/>
                  <a:ea typeface="Meiryo" panose="020B0604030504040204" pitchFamily="34" charset="-128"/>
                </a:rPr>
                <a:t>開発・運用のサイクルを高速で回転させる</a:t>
              </a:r>
              <a:endParaRPr kumimoji="1" lang="en-US" altLang="ja-JP" dirty="0">
                <a:solidFill>
                  <a:schemeClr val="accent6">
                    <a:lumMod val="50000"/>
                  </a:schemeClr>
                </a:solidFill>
                <a:latin typeface="Meiryo" panose="020B0604030504040204" pitchFamily="34" charset="-128"/>
                <a:ea typeface="Meiryo" panose="020B0604030504040204" pitchFamily="34" charset="-128"/>
              </a:endParaRPr>
            </a:p>
          </p:txBody>
        </p:sp>
        <p:pic>
          <p:nvPicPr>
            <p:cNvPr id="17" name="図 16">
              <a:extLst>
                <a:ext uri="{FF2B5EF4-FFF2-40B4-BE49-F238E27FC236}">
                  <a16:creationId xmlns:a16="http://schemas.microsoft.com/office/drawing/2014/main" id="{8BFD65FA-FF56-4E4A-99C1-9438B4546469}"/>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83001" y="4064223"/>
              <a:ext cx="469294" cy="471461"/>
            </a:xfrm>
            <a:prstGeom prst="rect">
              <a:avLst/>
            </a:prstGeom>
            <a:effectLst>
              <a:outerShdw blurRad="50800" dist="38100" dir="2700000" algn="tl" rotWithShape="0">
                <a:prstClr val="black">
                  <a:alpha val="40000"/>
                </a:prstClr>
              </a:outerShdw>
            </a:effectLst>
          </p:spPr>
        </p:pic>
        <p:pic>
          <p:nvPicPr>
            <p:cNvPr id="18" name="図 17">
              <a:extLst>
                <a:ext uri="{FF2B5EF4-FFF2-40B4-BE49-F238E27FC236}">
                  <a16:creationId xmlns:a16="http://schemas.microsoft.com/office/drawing/2014/main" id="{3175AF4D-8201-D54C-9EBE-1EC6C2A2C407}"/>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1052295" y="4064223"/>
              <a:ext cx="469294" cy="471461"/>
            </a:xfrm>
            <a:prstGeom prst="rect">
              <a:avLst/>
            </a:prstGeom>
            <a:effectLst>
              <a:outerShdw blurRad="50800" dist="38100" dir="2700000" algn="tl" rotWithShape="0">
                <a:prstClr val="black">
                  <a:alpha val="40000"/>
                </a:prstClr>
              </a:outerShdw>
            </a:effectLst>
          </p:spPr>
        </p:pic>
        <p:pic>
          <p:nvPicPr>
            <p:cNvPr id="19" name="図 18">
              <a:extLst>
                <a:ext uri="{FF2B5EF4-FFF2-40B4-BE49-F238E27FC236}">
                  <a16:creationId xmlns:a16="http://schemas.microsoft.com/office/drawing/2014/main" id="{B48E359E-5EAB-4B43-9A24-DC6D5D361FBF}"/>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1521589" y="4066854"/>
              <a:ext cx="469294" cy="471461"/>
            </a:xfrm>
            <a:prstGeom prst="rect">
              <a:avLst/>
            </a:prstGeom>
            <a:effectLst>
              <a:outerShdw blurRad="50800" dist="38100" dir="2700000" algn="tl" rotWithShape="0">
                <a:prstClr val="black">
                  <a:alpha val="40000"/>
                </a:prstClr>
              </a:outerShdw>
            </a:effectLst>
          </p:spPr>
        </p:pic>
        <p:pic>
          <p:nvPicPr>
            <p:cNvPr id="20" name="図 19">
              <a:extLst>
                <a:ext uri="{FF2B5EF4-FFF2-40B4-BE49-F238E27FC236}">
                  <a16:creationId xmlns:a16="http://schemas.microsoft.com/office/drawing/2014/main" id="{D01D2572-C977-7E49-AF71-8943051A9944}"/>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1990883" y="4066856"/>
              <a:ext cx="469294" cy="471461"/>
            </a:xfrm>
            <a:prstGeom prst="rect">
              <a:avLst/>
            </a:prstGeom>
            <a:effectLst>
              <a:outerShdw blurRad="50800" dist="38100" dir="2700000" algn="tl" rotWithShape="0">
                <a:prstClr val="black">
                  <a:alpha val="40000"/>
                </a:prstClr>
              </a:outerShdw>
            </a:effectLst>
          </p:spPr>
        </p:pic>
        <p:pic>
          <p:nvPicPr>
            <p:cNvPr id="21" name="図 20">
              <a:extLst>
                <a:ext uri="{FF2B5EF4-FFF2-40B4-BE49-F238E27FC236}">
                  <a16:creationId xmlns:a16="http://schemas.microsoft.com/office/drawing/2014/main" id="{D34169E5-8758-0241-B3BC-5D30089678F7}"/>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2460177" y="4064223"/>
              <a:ext cx="469294" cy="471461"/>
            </a:xfrm>
            <a:prstGeom prst="rect">
              <a:avLst/>
            </a:prstGeom>
            <a:effectLst>
              <a:outerShdw blurRad="50800" dist="38100" dir="2700000" algn="tl" rotWithShape="0">
                <a:prstClr val="black">
                  <a:alpha val="40000"/>
                </a:prstClr>
              </a:outerShdw>
            </a:effectLst>
          </p:spPr>
        </p:pic>
        <p:pic>
          <p:nvPicPr>
            <p:cNvPr id="22" name="図 21">
              <a:extLst>
                <a:ext uri="{FF2B5EF4-FFF2-40B4-BE49-F238E27FC236}">
                  <a16:creationId xmlns:a16="http://schemas.microsoft.com/office/drawing/2014/main" id="{3E5EBED2-033F-3D4A-9761-1D99C90383BF}"/>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2929471" y="4064223"/>
              <a:ext cx="469294" cy="471461"/>
            </a:xfrm>
            <a:prstGeom prst="rect">
              <a:avLst/>
            </a:prstGeom>
            <a:effectLst>
              <a:outerShdw blurRad="50800" dist="38100" dir="2700000" algn="tl" rotWithShape="0">
                <a:prstClr val="black">
                  <a:alpha val="40000"/>
                </a:prstClr>
              </a:outerShdw>
            </a:effectLst>
          </p:spPr>
        </p:pic>
        <p:pic>
          <p:nvPicPr>
            <p:cNvPr id="23" name="図 22">
              <a:extLst>
                <a:ext uri="{FF2B5EF4-FFF2-40B4-BE49-F238E27FC236}">
                  <a16:creationId xmlns:a16="http://schemas.microsoft.com/office/drawing/2014/main" id="{FA36D45F-EA0E-7F46-A177-6EB54139A245}"/>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3398765" y="4066854"/>
              <a:ext cx="469294" cy="471461"/>
            </a:xfrm>
            <a:prstGeom prst="rect">
              <a:avLst/>
            </a:prstGeom>
            <a:effectLst>
              <a:outerShdw blurRad="50800" dist="38100" dir="2700000" algn="tl" rotWithShape="0">
                <a:prstClr val="black">
                  <a:alpha val="40000"/>
                </a:prstClr>
              </a:outerShdw>
            </a:effectLst>
          </p:spPr>
        </p:pic>
        <p:pic>
          <p:nvPicPr>
            <p:cNvPr id="24" name="図 23">
              <a:extLst>
                <a:ext uri="{FF2B5EF4-FFF2-40B4-BE49-F238E27FC236}">
                  <a16:creationId xmlns:a16="http://schemas.microsoft.com/office/drawing/2014/main" id="{8C8657D7-52F0-B241-9BB0-934CB6CF1F1E}"/>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3868059" y="4066856"/>
              <a:ext cx="469294" cy="471461"/>
            </a:xfrm>
            <a:prstGeom prst="rect">
              <a:avLst/>
            </a:prstGeom>
            <a:effectLst>
              <a:outerShdw blurRad="50800" dist="38100" dir="2700000" algn="tl" rotWithShape="0">
                <a:prstClr val="black">
                  <a:alpha val="40000"/>
                </a:prstClr>
              </a:outerShdw>
            </a:effectLst>
          </p:spPr>
        </p:pic>
        <p:pic>
          <p:nvPicPr>
            <p:cNvPr id="25" name="図 24">
              <a:extLst>
                <a:ext uri="{FF2B5EF4-FFF2-40B4-BE49-F238E27FC236}">
                  <a16:creationId xmlns:a16="http://schemas.microsoft.com/office/drawing/2014/main" id="{A6133774-42CC-BA43-8F04-DA932F9F362B}"/>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4337353" y="4064223"/>
              <a:ext cx="469294" cy="471461"/>
            </a:xfrm>
            <a:prstGeom prst="rect">
              <a:avLst/>
            </a:prstGeom>
            <a:effectLst>
              <a:outerShdw blurRad="50800" dist="38100" dir="2700000" algn="tl" rotWithShape="0">
                <a:prstClr val="black">
                  <a:alpha val="40000"/>
                </a:prstClr>
              </a:outerShdw>
            </a:effectLst>
          </p:spPr>
        </p:pic>
        <p:pic>
          <p:nvPicPr>
            <p:cNvPr id="26" name="図 25">
              <a:extLst>
                <a:ext uri="{FF2B5EF4-FFF2-40B4-BE49-F238E27FC236}">
                  <a16:creationId xmlns:a16="http://schemas.microsoft.com/office/drawing/2014/main" id="{76460E69-4F6A-AF47-BFF8-FD49B49DC5E0}"/>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4806647" y="4064223"/>
              <a:ext cx="469294" cy="471461"/>
            </a:xfrm>
            <a:prstGeom prst="rect">
              <a:avLst/>
            </a:prstGeom>
            <a:effectLst>
              <a:outerShdw blurRad="50800" dist="38100" dir="2700000" algn="tl" rotWithShape="0">
                <a:prstClr val="black">
                  <a:alpha val="40000"/>
                </a:prstClr>
              </a:outerShdw>
            </a:effectLst>
          </p:spPr>
        </p:pic>
        <p:pic>
          <p:nvPicPr>
            <p:cNvPr id="27" name="図 26">
              <a:extLst>
                <a:ext uri="{FF2B5EF4-FFF2-40B4-BE49-F238E27FC236}">
                  <a16:creationId xmlns:a16="http://schemas.microsoft.com/office/drawing/2014/main" id="{ACB99384-1664-794C-B120-BF9C0C76ED0F}"/>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275941" y="4066854"/>
              <a:ext cx="469294" cy="471461"/>
            </a:xfrm>
            <a:prstGeom prst="rect">
              <a:avLst/>
            </a:prstGeom>
            <a:effectLst>
              <a:outerShdw blurRad="50800" dist="38100" dir="2700000" algn="tl" rotWithShape="0">
                <a:prstClr val="black">
                  <a:alpha val="40000"/>
                </a:prstClr>
              </a:outerShdw>
            </a:effectLst>
          </p:spPr>
        </p:pic>
        <p:pic>
          <p:nvPicPr>
            <p:cNvPr id="28" name="図 27">
              <a:extLst>
                <a:ext uri="{FF2B5EF4-FFF2-40B4-BE49-F238E27FC236}">
                  <a16:creationId xmlns:a16="http://schemas.microsoft.com/office/drawing/2014/main" id="{C7F0FE79-23FF-D747-B4A6-B9582DDF3BD4}"/>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45235" y="4066856"/>
              <a:ext cx="469294" cy="471461"/>
            </a:xfrm>
            <a:prstGeom prst="rect">
              <a:avLst/>
            </a:prstGeom>
            <a:effectLst>
              <a:outerShdw blurRad="50800" dist="38100" dir="2700000" algn="tl" rotWithShape="0">
                <a:prstClr val="black">
                  <a:alpha val="40000"/>
                </a:prstClr>
              </a:outerShdw>
            </a:effectLst>
          </p:spPr>
        </p:pic>
        <p:pic>
          <p:nvPicPr>
            <p:cNvPr id="29" name="図 28">
              <a:extLst>
                <a:ext uri="{FF2B5EF4-FFF2-40B4-BE49-F238E27FC236}">
                  <a16:creationId xmlns:a16="http://schemas.microsoft.com/office/drawing/2014/main" id="{BB02B3FE-DFC3-9B49-BACB-11E1B9B249D3}"/>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6214529" y="4064223"/>
              <a:ext cx="469294" cy="471461"/>
            </a:xfrm>
            <a:prstGeom prst="rect">
              <a:avLst/>
            </a:prstGeom>
            <a:effectLst>
              <a:outerShdw blurRad="50800" dist="38100" dir="2700000" algn="tl" rotWithShape="0">
                <a:prstClr val="black">
                  <a:alpha val="40000"/>
                </a:prstClr>
              </a:outerShdw>
            </a:effectLst>
          </p:spPr>
        </p:pic>
        <p:pic>
          <p:nvPicPr>
            <p:cNvPr id="30" name="図 29">
              <a:extLst>
                <a:ext uri="{FF2B5EF4-FFF2-40B4-BE49-F238E27FC236}">
                  <a16:creationId xmlns:a16="http://schemas.microsoft.com/office/drawing/2014/main" id="{C5481F62-4750-7046-BDDA-C781CD76ABD5}"/>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6683823" y="4064223"/>
              <a:ext cx="469294" cy="471461"/>
            </a:xfrm>
            <a:prstGeom prst="rect">
              <a:avLst/>
            </a:prstGeom>
            <a:effectLst>
              <a:outerShdw blurRad="50800" dist="38100" dir="2700000" algn="tl" rotWithShape="0">
                <a:prstClr val="black">
                  <a:alpha val="40000"/>
                </a:prstClr>
              </a:outerShdw>
            </a:effectLst>
          </p:spPr>
        </p:pic>
        <p:pic>
          <p:nvPicPr>
            <p:cNvPr id="31" name="図 30">
              <a:extLst>
                <a:ext uri="{FF2B5EF4-FFF2-40B4-BE49-F238E27FC236}">
                  <a16:creationId xmlns:a16="http://schemas.microsoft.com/office/drawing/2014/main" id="{094CECF8-E034-8343-A112-6DB47CA143BF}"/>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7153117" y="4066854"/>
              <a:ext cx="469294" cy="471461"/>
            </a:xfrm>
            <a:prstGeom prst="rect">
              <a:avLst/>
            </a:prstGeom>
            <a:effectLst>
              <a:outerShdw blurRad="50800" dist="38100" dir="2700000" algn="tl" rotWithShape="0">
                <a:prstClr val="black">
                  <a:alpha val="40000"/>
                </a:prstClr>
              </a:outerShdw>
            </a:effectLst>
          </p:spPr>
        </p:pic>
        <p:pic>
          <p:nvPicPr>
            <p:cNvPr id="32" name="図 31">
              <a:extLst>
                <a:ext uri="{FF2B5EF4-FFF2-40B4-BE49-F238E27FC236}">
                  <a16:creationId xmlns:a16="http://schemas.microsoft.com/office/drawing/2014/main" id="{AB8016C4-76C7-F54C-882A-839C65D44A00}"/>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7622411" y="4066856"/>
              <a:ext cx="469294" cy="471461"/>
            </a:xfrm>
            <a:prstGeom prst="rect">
              <a:avLst/>
            </a:prstGeom>
            <a:effectLst>
              <a:outerShdw blurRad="50800" dist="38100" dir="2700000" algn="tl" rotWithShape="0">
                <a:prstClr val="black">
                  <a:alpha val="40000"/>
                </a:prstClr>
              </a:outerShdw>
            </a:effectLst>
          </p:spPr>
        </p:pic>
        <p:pic>
          <p:nvPicPr>
            <p:cNvPr id="33" name="図 32">
              <a:extLst>
                <a:ext uri="{FF2B5EF4-FFF2-40B4-BE49-F238E27FC236}">
                  <a16:creationId xmlns:a16="http://schemas.microsoft.com/office/drawing/2014/main" id="{1A131536-AD7B-AC43-8349-7A6CB269E432}"/>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8091705" y="4064223"/>
              <a:ext cx="469294" cy="471461"/>
            </a:xfrm>
            <a:prstGeom prst="rect">
              <a:avLst/>
            </a:prstGeom>
            <a:effectLst>
              <a:outerShdw blurRad="50800" dist="38100" dir="2700000" algn="tl" rotWithShape="0">
                <a:prstClr val="black">
                  <a:alpha val="40000"/>
                </a:prstClr>
              </a:outerShdw>
            </a:effectLst>
          </p:spPr>
        </p:pic>
        <p:sp>
          <p:nvSpPr>
            <p:cNvPr id="16" name="テキスト ボックス 15">
              <a:extLst>
                <a:ext uri="{FF2B5EF4-FFF2-40B4-BE49-F238E27FC236}">
                  <a16:creationId xmlns:a16="http://schemas.microsoft.com/office/drawing/2014/main" id="{F09AAC82-DA6B-1F4A-B967-2A46D39E4035}"/>
                </a:ext>
              </a:extLst>
            </p:cNvPr>
            <p:cNvSpPr txBox="1"/>
            <p:nvPr/>
          </p:nvSpPr>
          <p:spPr>
            <a:xfrm>
              <a:off x="1478845" y="4621331"/>
              <a:ext cx="6186309" cy="369332"/>
            </a:xfrm>
            <a:prstGeom prst="rect">
              <a:avLst/>
            </a:prstGeom>
            <a:noFill/>
          </p:spPr>
          <p:txBody>
            <a:bodyPr wrap="none" rtlCol="0">
              <a:spAutoFit/>
            </a:bodyPr>
            <a:lstStyle/>
            <a:p>
              <a:pPr algn="ctr"/>
              <a:r>
                <a:rPr lang="ja-JP" altLang="en-US">
                  <a:solidFill>
                    <a:schemeClr val="accent6">
                      <a:lumMod val="75000"/>
                    </a:schemeClr>
                  </a:solidFill>
                  <a:latin typeface="Meiryo" panose="020B0604030504040204" pitchFamily="34" charset="-128"/>
                  <a:ea typeface="Meiryo" panose="020B0604030504040204" pitchFamily="34" charset="-128"/>
                </a:rPr>
                <a:t>現場のニーズにジャストインタイムで成果を提供し続ける</a:t>
              </a:r>
              <a:endParaRPr lang="en-US" altLang="ja-JP" dirty="0">
                <a:solidFill>
                  <a:schemeClr val="accent6">
                    <a:lumMod val="75000"/>
                  </a:schemeClr>
                </a:solidFill>
                <a:latin typeface="Meiryo" panose="020B0604030504040204" pitchFamily="34" charset="-128"/>
                <a:ea typeface="Meiryo" panose="020B0604030504040204" pitchFamily="34" charset="-128"/>
              </a:endParaRPr>
            </a:p>
          </p:txBody>
        </p:sp>
        <p:pic>
          <p:nvPicPr>
            <p:cNvPr id="39" name="図 38">
              <a:extLst>
                <a:ext uri="{FF2B5EF4-FFF2-40B4-BE49-F238E27FC236}">
                  <a16:creationId xmlns:a16="http://schemas.microsoft.com/office/drawing/2014/main" id="{73F684F4-ACDB-7541-88EB-77EF13F4D59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746407" y="4905614"/>
              <a:ext cx="1651182" cy="1502575"/>
            </a:xfrm>
            <a:prstGeom prst="rect">
              <a:avLst/>
            </a:prstGeom>
            <a:effectLst>
              <a:outerShdw blurRad="50800" dist="38100" dir="2700000" algn="tl" rotWithShape="0">
                <a:prstClr val="black">
                  <a:alpha val="40000"/>
                </a:prstClr>
              </a:outerShdw>
            </a:effectLst>
          </p:spPr>
        </p:pic>
        <p:pic>
          <p:nvPicPr>
            <p:cNvPr id="41" name="図 40">
              <a:extLst>
                <a:ext uri="{FF2B5EF4-FFF2-40B4-BE49-F238E27FC236}">
                  <a16:creationId xmlns:a16="http://schemas.microsoft.com/office/drawing/2014/main" id="{43597CAE-788E-2E4F-807D-B5B962076C1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594628" y="4882821"/>
              <a:ext cx="961634" cy="1045254"/>
            </a:xfrm>
            <a:prstGeom prst="rect">
              <a:avLst/>
            </a:prstGeom>
            <a:effectLst>
              <a:outerShdw blurRad="50800" dist="38100" dir="2700000" algn="tl" rotWithShape="0">
                <a:prstClr val="black">
                  <a:alpha val="40000"/>
                </a:prstClr>
              </a:outerShdw>
            </a:effectLst>
          </p:spPr>
        </p:pic>
        <p:pic>
          <p:nvPicPr>
            <p:cNvPr id="42" name="図 41">
              <a:extLst>
                <a:ext uri="{FF2B5EF4-FFF2-40B4-BE49-F238E27FC236}">
                  <a16:creationId xmlns:a16="http://schemas.microsoft.com/office/drawing/2014/main" id="{B6BE39E8-B7B3-144B-89C6-AC6A0FE6C4A7}"/>
                </a:ext>
              </a:extLst>
            </p:cNvPr>
            <p:cNvPicPr>
              <a:picLocks noChangeAspect="1"/>
            </p:cNvPicPr>
            <p:nvPr/>
          </p:nvPicPr>
          <p:blipFill>
            <a:blip r:embed="rId8"/>
            <a:stretch>
              <a:fillRect/>
            </a:stretch>
          </p:blipFill>
          <p:spPr>
            <a:xfrm>
              <a:off x="587738" y="4904511"/>
              <a:ext cx="1098299" cy="1098299"/>
            </a:xfrm>
            <a:prstGeom prst="rect">
              <a:avLst/>
            </a:prstGeom>
            <a:ln>
              <a:noFill/>
            </a:ln>
            <a:effectLst>
              <a:outerShdw blurRad="50800" dist="38100" dir="2700000" algn="tl" rotWithShape="0">
                <a:prstClr val="black">
                  <a:alpha val="40000"/>
                </a:prstClr>
              </a:outerShdw>
            </a:effectLst>
          </p:spPr>
        </p:pic>
        <p:pic>
          <p:nvPicPr>
            <p:cNvPr id="44" name="図 43">
              <a:extLst>
                <a:ext uri="{FF2B5EF4-FFF2-40B4-BE49-F238E27FC236}">
                  <a16:creationId xmlns:a16="http://schemas.microsoft.com/office/drawing/2014/main" id="{97F9E1A9-6577-454A-99FF-113899E59EBF}"/>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245050" y="4882821"/>
              <a:ext cx="1114389" cy="1119989"/>
            </a:xfrm>
            <a:prstGeom prst="rect">
              <a:avLst/>
            </a:prstGeom>
            <a:effectLst>
              <a:outerShdw blurRad="50800" dist="38100" dir="2700000" algn="tl" rotWithShape="0">
                <a:prstClr val="black">
                  <a:alpha val="40000"/>
                </a:prstClr>
              </a:outerShdw>
            </a:effectLst>
          </p:spPr>
        </p:pic>
        <p:pic>
          <p:nvPicPr>
            <p:cNvPr id="45" name="図 44">
              <a:extLst>
                <a:ext uri="{FF2B5EF4-FFF2-40B4-BE49-F238E27FC236}">
                  <a16:creationId xmlns:a16="http://schemas.microsoft.com/office/drawing/2014/main" id="{4247CF3D-221C-EC49-9FE2-0D26BB95CDE8}"/>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975323" y="4978909"/>
              <a:ext cx="835266" cy="949166"/>
            </a:xfrm>
            <a:prstGeom prst="rect">
              <a:avLst/>
            </a:prstGeom>
            <a:effectLst>
              <a:outerShdw blurRad="50800" dist="38100" dir="2700000" algn="tl" rotWithShape="0">
                <a:prstClr val="black">
                  <a:alpha val="40000"/>
                </a:prstClr>
              </a:outerShdw>
            </a:effectLst>
          </p:spPr>
        </p:pic>
      </p:grpSp>
      <p:pic>
        <p:nvPicPr>
          <p:cNvPr id="47" name="図 46">
            <a:extLst>
              <a:ext uri="{FF2B5EF4-FFF2-40B4-BE49-F238E27FC236}">
                <a16:creationId xmlns:a16="http://schemas.microsoft.com/office/drawing/2014/main" id="{1585BD0C-3048-5345-86D9-2860EE0CA44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3382619" y="1027533"/>
            <a:ext cx="1370744" cy="1259021"/>
          </a:xfrm>
          <a:prstGeom prst="rect">
            <a:avLst/>
          </a:prstGeom>
          <a:effectLst>
            <a:outerShdw blurRad="50800" dist="38100" dir="2700000" algn="tl" rotWithShape="0">
              <a:prstClr val="black">
                <a:alpha val="40000"/>
              </a:prstClr>
            </a:outerShdw>
          </a:effectLst>
        </p:spPr>
      </p:pic>
      <p:pic>
        <p:nvPicPr>
          <p:cNvPr id="48" name="図 47">
            <a:extLst>
              <a:ext uri="{FF2B5EF4-FFF2-40B4-BE49-F238E27FC236}">
                <a16:creationId xmlns:a16="http://schemas.microsoft.com/office/drawing/2014/main" id="{589E7201-38AE-B94F-946C-5341FEB0797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4682329" y="1028248"/>
            <a:ext cx="1370744" cy="1259021"/>
          </a:xfrm>
          <a:prstGeom prst="rect">
            <a:avLst/>
          </a:prstGeom>
          <a:effectLst>
            <a:outerShdw blurRad="50800" dist="38100" dir="2700000" algn="tl" rotWithShape="0">
              <a:prstClr val="black">
                <a:alpha val="40000"/>
              </a:prstClr>
            </a:outerShdw>
          </a:effectLst>
        </p:spPr>
      </p:pic>
      <p:pic>
        <p:nvPicPr>
          <p:cNvPr id="49" name="図 48">
            <a:extLst>
              <a:ext uri="{FF2B5EF4-FFF2-40B4-BE49-F238E27FC236}">
                <a16:creationId xmlns:a16="http://schemas.microsoft.com/office/drawing/2014/main" id="{84E3921A-1D95-F549-9D3E-A2F5B6B2F84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5978601" y="1033740"/>
            <a:ext cx="1370744" cy="1259021"/>
          </a:xfrm>
          <a:prstGeom prst="rect">
            <a:avLst/>
          </a:prstGeom>
          <a:effectLst>
            <a:outerShdw blurRad="50800" dist="38100" dir="2700000" algn="tl" rotWithShape="0">
              <a:prstClr val="black">
                <a:alpha val="40000"/>
              </a:prstClr>
            </a:outerShdw>
          </a:effectLst>
        </p:spPr>
      </p:pic>
      <p:pic>
        <p:nvPicPr>
          <p:cNvPr id="50" name="図 49">
            <a:extLst>
              <a:ext uri="{FF2B5EF4-FFF2-40B4-BE49-F238E27FC236}">
                <a16:creationId xmlns:a16="http://schemas.microsoft.com/office/drawing/2014/main" id="{80EF1BD5-FDB8-4740-B34D-3CA22060550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7267948" y="1024900"/>
            <a:ext cx="1370744" cy="125902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52151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グループ化 26">
            <a:extLst>
              <a:ext uri="{FF2B5EF4-FFF2-40B4-BE49-F238E27FC236}">
                <a16:creationId xmlns:a16="http://schemas.microsoft.com/office/drawing/2014/main" id="{B20E13AD-CA91-944F-A2B7-7AEBAEFCA8F4}"/>
              </a:ext>
            </a:extLst>
          </p:cNvPr>
          <p:cNvGrpSpPr/>
          <p:nvPr/>
        </p:nvGrpSpPr>
        <p:grpSpPr>
          <a:xfrm>
            <a:off x="617674" y="2925059"/>
            <a:ext cx="8136062" cy="3538955"/>
            <a:chOff x="617674" y="2925059"/>
            <a:chExt cx="8136062" cy="3538955"/>
          </a:xfrm>
        </p:grpSpPr>
        <p:sp>
          <p:nvSpPr>
            <p:cNvPr id="24" name="正方形/長方形 23">
              <a:extLst>
                <a:ext uri="{FF2B5EF4-FFF2-40B4-BE49-F238E27FC236}">
                  <a16:creationId xmlns:a16="http://schemas.microsoft.com/office/drawing/2014/main" id="{166AC9C5-9B37-0A4D-98EB-A0B01D5597F8}"/>
                </a:ext>
              </a:extLst>
            </p:cNvPr>
            <p:cNvSpPr/>
            <p:nvPr/>
          </p:nvSpPr>
          <p:spPr>
            <a:xfrm>
              <a:off x="617674" y="2925059"/>
              <a:ext cx="8114544" cy="3538955"/>
            </a:xfrm>
            <a:prstGeom prst="rect">
              <a:avLst/>
            </a:prstGeom>
            <a:solidFill>
              <a:srgbClr val="CC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25" name="テキスト ボックス 24">
              <a:extLst>
                <a:ext uri="{FF2B5EF4-FFF2-40B4-BE49-F238E27FC236}">
                  <a16:creationId xmlns:a16="http://schemas.microsoft.com/office/drawing/2014/main" id="{6BFE79F8-D57D-BA4A-809D-DCBACC194CEC}"/>
                </a:ext>
              </a:extLst>
            </p:cNvPr>
            <p:cNvSpPr txBox="1"/>
            <p:nvPr/>
          </p:nvSpPr>
          <p:spPr>
            <a:xfrm>
              <a:off x="2275681" y="6078097"/>
              <a:ext cx="6478055" cy="338554"/>
            </a:xfrm>
            <a:prstGeom prst="rect">
              <a:avLst/>
            </a:prstGeom>
            <a:noFill/>
          </p:spPr>
          <p:txBody>
            <a:bodyPr wrap="none" rtlCol="0">
              <a:spAutoFit/>
            </a:bodyPr>
            <a:lstStyle/>
            <a:p>
              <a:r>
                <a:rPr kumimoji="1" lang="ja-JP" altLang="en-US" sz="1600" b="1">
                  <a:solidFill>
                    <a:schemeClr val="bg1"/>
                  </a:solidFill>
                  <a:latin typeface="Meiryo" panose="020B0604030504040204" pitchFamily="34" charset="-128"/>
                  <a:ea typeface="Meiryo" panose="020B0604030504040204" pitchFamily="34" charset="-128"/>
                </a:rPr>
                <a:t>ウォーターフォール開発</a:t>
              </a:r>
              <a:r>
                <a:rPr kumimoji="1" lang="en-US" altLang="ja-JP" sz="1600" b="1" dirty="0">
                  <a:solidFill>
                    <a:schemeClr val="bg1"/>
                  </a:solidFill>
                  <a:latin typeface="Meiryo" panose="020B0604030504040204" pitchFamily="34" charset="-128"/>
                  <a:ea typeface="Meiryo" panose="020B0604030504040204" pitchFamily="34" charset="-128"/>
                </a:rPr>
                <a:t>×</a:t>
              </a:r>
              <a:r>
                <a:rPr kumimoji="1" lang="ja-JP" altLang="en-US" sz="1600" b="1">
                  <a:solidFill>
                    <a:schemeClr val="bg1"/>
                  </a:solidFill>
                  <a:latin typeface="Meiryo" panose="020B0604030504040204" pitchFamily="34" charset="-128"/>
                  <a:ea typeface="Meiryo" panose="020B0604030504040204" pitchFamily="34" charset="-128"/>
                </a:rPr>
                <a:t>オンプレミス</a:t>
              </a:r>
              <a:r>
                <a:rPr kumimoji="1" lang="en-US" altLang="ja-JP" sz="1600" b="1" dirty="0">
                  <a:solidFill>
                    <a:schemeClr val="bg1"/>
                  </a:solidFill>
                  <a:latin typeface="Meiryo" panose="020B0604030504040204" pitchFamily="34" charset="-128"/>
                  <a:ea typeface="Meiryo" panose="020B0604030504040204" pitchFamily="34" charset="-128"/>
                </a:rPr>
                <a:t>×</a:t>
              </a:r>
              <a:r>
                <a:rPr kumimoji="1" lang="ja-JP" altLang="en-US" sz="1600" b="1">
                  <a:solidFill>
                    <a:schemeClr val="bg1"/>
                  </a:solidFill>
                  <a:latin typeface="Meiryo" panose="020B0604030504040204" pitchFamily="34" charset="-128"/>
                  <a:ea typeface="Meiryo" panose="020B0604030504040204" pitchFamily="34" charset="-128"/>
                </a:rPr>
                <a:t>開発・運用業務委託の限界</a:t>
              </a:r>
            </a:p>
          </p:txBody>
        </p:sp>
      </p:grpSp>
      <p:sp>
        <p:nvSpPr>
          <p:cNvPr id="3" name="タイトル 2">
            <a:extLst>
              <a:ext uri="{FF2B5EF4-FFF2-40B4-BE49-F238E27FC236}">
                <a16:creationId xmlns:a16="http://schemas.microsoft.com/office/drawing/2014/main" id="{CBDC9082-A64C-3443-B0AC-3E427F5D2EAC}"/>
              </a:ext>
            </a:extLst>
          </p:cNvPr>
          <p:cNvSpPr>
            <a:spLocks noGrp="1"/>
          </p:cNvSpPr>
          <p:nvPr>
            <p:ph type="title"/>
          </p:nvPr>
        </p:nvSpPr>
        <p:spPr/>
        <p:txBody>
          <a:bodyPr/>
          <a:lstStyle/>
          <a:p>
            <a:r>
              <a:rPr kumimoji="1" lang="ja-JP" altLang="en-US" dirty="0"/>
              <a:t>これからの開発や運用に求められるもの</a:t>
            </a:r>
          </a:p>
        </p:txBody>
      </p:sp>
      <p:grpSp>
        <p:nvGrpSpPr>
          <p:cNvPr id="4" name="グループ化 3">
            <a:extLst>
              <a:ext uri="{FF2B5EF4-FFF2-40B4-BE49-F238E27FC236}">
                <a16:creationId xmlns:a16="http://schemas.microsoft.com/office/drawing/2014/main" id="{2791F38D-FD3E-4141-A5DE-C5DF3584CAD0}"/>
              </a:ext>
            </a:extLst>
          </p:cNvPr>
          <p:cNvGrpSpPr/>
          <p:nvPr/>
        </p:nvGrpSpPr>
        <p:grpSpPr>
          <a:xfrm>
            <a:off x="514728" y="2415669"/>
            <a:ext cx="8114544" cy="1114039"/>
            <a:chOff x="514728" y="2415669"/>
            <a:chExt cx="8114544" cy="1114039"/>
          </a:xfrm>
        </p:grpSpPr>
        <p:sp>
          <p:nvSpPr>
            <p:cNvPr id="15" name="正方形/長方形 14">
              <a:extLst>
                <a:ext uri="{FF2B5EF4-FFF2-40B4-BE49-F238E27FC236}">
                  <a16:creationId xmlns:a16="http://schemas.microsoft.com/office/drawing/2014/main" id="{66801948-0DB8-8E43-949A-31A88117DD67}"/>
                </a:ext>
              </a:extLst>
            </p:cNvPr>
            <p:cNvSpPr/>
            <p:nvPr/>
          </p:nvSpPr>
          <p:spPr>
            <a:xfrm>
              <a:off x="514728" y="2415669"/>
              <a:ext cx="8114544" cy="111403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16" name="テキスト ボックス 15">
              <a:extLst>
                <a:ext uri="{FF2B5EF4-FFF2-40B4-BE49-F238E27FC236}">
                  <a16:creationId xmlns:a16="http://schemas.microsoft.com/office/drawing/2014/main" id="{3954CB3A-6A00-F945-82D0-020160685725}"/>
                </a:ext>
              </a:extLst>
            </p:cNvPr>
            <p:cNvSpPr txBox="1"/>
            <p:nvPr/>
          </p:nvSpPr>
          <p:spPr>
            <a:xfrm>
              <a:off x="617674" y="2603356"/>
              <a:ext cx="2816797" cy="738664"/>
            </a:xfrm>
            <a:prstGeom prst="rect">
              <a:avLst/>
            </a:prstGeom>
            <a:noFill/>
          </p:spPr>
          <p:txBody>
            <a:bodyPr wrap="none" rtlCol="0">
              <a:spAutoFit/>
            </a:bodyPr>
            <a:lstStyle/>
            <a:p>
              <a:r>
                <a:rPr kumimoji="1" lang="ja-JP" altLang="en-US" sz="2800" b="1">
                  <a:solidFill>
                    <a:schemeClr val="bg1"/>
                  </a:solidFill>
                  <a:latin typeface="Meiryo" panose="020B0604030504040204" pitchFamily="34" charset="-128"/>
                  <a:ea typeface="Meiryo" panose="020B0604030504040204" pitchFamily="34" charset="-128"/>
                </a:rPr>
                <a:t>アジャイル開発</a:t>
              </a:r>
              <a:r>
                <a:rPr kumimoji="1" lang="en-US" altLang="ja-JP" sz="2800" b="1" dirty="0">
                  <a:solidFill>
                    <a:schemeClr val="bg1"/>
                  </a:solidFill>
                  <a:latin typeface="Meiryo" panose="020B0604030504040204" pitchFamily="34" charset="-128"/>
                  <a:ea typeface="Meiryo" panose="020B0604030504040204" pitchFamily="34" charset="-128"/>
                </a:rPr>
                <a:t> </a:t>
              </a:r>
            </a:p>
            <a:p>
              <a:r>
                <a:rPr lang="en-US" altLang="ja-JP" sz="1400" dirty="0">
                  <a:solidFill>
                    <a:schemeClr val="bg1"/>
                  </a:solidFill>
                  <a:latin typeface="Meiryo" panose="020B0604030504040204" pitchFamily="34" charset="-128"/>
                  <a:ea typeface="Meiryo" panose="020B0604030504040204" pitchFamily="34" charset="-128"/>
                </a:rPr>
                <a:t>Agile Development</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850F0637-E77D-C240-9EF1-4E2809399986}"/>
                </a:ext>
              </a:extLst>
            </p:cNvPr>
            <p:cNvSpPr txBox="1"/>
            <p:nvPr/>
          </p:nvSpPr>
          <p:spPr>
            <a:xfrm>
              <a:off x="3428414" y="2505002"/>
              <a:ext cx="4628190" cy="923330"/>
            </a:xfrm>
            <a:prstGeom prst="rect">
              <a:avLst/>
            </a:prstGeom>
            <a:noFill/>
          </p:spPr>
          <p:txBody>
            <a:bodyPr wrap="none" rtlCol="0">
              <a:spAutoFit/>
            </a:bodyPr>
            <a:lstStyle/>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ビジネスの成果に貢献するコードだけを</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変更に柔軟・迅速に対応して</a:t>
              </a:r>
              <a:endParaRPr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バグフリーで提供する</a:t>
              </a:r>
            </a:p>
          </p:txBody>
        </p:sp>
      </p:grpSp>
      <p:grpSp>
        <p:nvGrpSpPr>
          <p:cNvPr id="13" name="グループ化 12">
            <a:extLst>
              <a:ext uri="{FF2B5EF4-FFF2-40B4-BE49-F238E27FC236}">
                <a16:creationId xmlns:a16="http://schemas.microsoft.com/office/drawing/2014/main" id="{F65117FD-D6D3-0141-A704-861EFE580E88}"/>
              </a:ext>
            </a:extLst>
          </p:cNvPr>
          <p:cNvGrpSpPr/>
          <p:nvPr/>
        </p:nvGrpSpPr>
        <p:grpSpPr>
          <a:xfrm>
            <a:off x="514728" y="3628127"/>
            <a:ext cx="8114544" cy="1114039"/>
            <a:chOff x="514728" y="3628127"/>
            <a:chExt cx="8114544" cy="1114039"/>
          </a:xfrm>
        </p:grpSpPr>
        <p:sp>
          <p:nvSpPr>
            <p:cNvPr id="18" name="正方形/長方形 17">
              <a:extLst>
                <a:ext uri="{FF2B5EF4-FFF2-40B4-BE49-F238E27FC236}">
                  <a16:creationId xmlns:a16="http://schemas.microsoft.com/office/drawing/2014/main" id="{28855FBC-C1BE-FB4A-80AD-E30F60F31D81}"/>
                </a:ext>
              </a:extLst>
            </p:cNvPr>
            <p:cNvSpPr/>
            <p:nvPr/>
          </p:nvSpPr>
          <p:spPr>
            <a:xfrm>
              <a:off x="514728" y="3628127"/>
              <a:ext cx="8114544" cy="111403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19" name="テキスト ボックス 18">
              <a:extLst>
                <a:ext uri="{FF2B5EF4-FFF2-40B4-BE49-F238E27FC236}">
                  <a16:creationId xmlns:a16="http://schemas.microsoft.com/office/drawing/2014/main" id="{0A750096-7D79-A445-B193-938B94D1DF35}"/>
                </a:ext>
              </a:extLst>
            </p:cNvPr>
            <p:cNvSpPr txBox="1"/>
            <p:nvPr/>
          </p:nvSpPr>
          <p:spPr>
            <a:xfrm>
              <a:off x="617674" y="3821889"/>
              <a:ext cx="2446504" cy="738664"/>
            </a:xfrm>
            <a:prstGeom prst="rect">
              <a:avLst/>
            </a:prstGeom>
            <a:noFill/>
          </p:spPr>
          <p:txBody>
            <a:bodyPr wrap="none" rtlCol="0">
              <a:spAutoFit/>
            </a:bodyPr>
            <a:lstStyle/>
            <a:p>
              <a:r>
                <a:rPr kumimoji="1" lang="en-US" altLang="ja-JP" sz="2800" b="1" dirty="0">
                  <a:solidFill>
                    <a:schemeClr val="bg1"/>
                  </a:solidFill>
                  <a:latin typeface="Meiryo" panose="020B0604030504040204" pitchFamily="34" charset="-128"/>
                  <a:ea typeface="Meiryo" panose="020B0604030504040204" pitchFamily="34" charset="-128"/>
                </a:rPr>
                <a:t>DevOps</a:t>
              </a:r>
            </a:p>
            <a:p>
              <a:r>
                <a:rPr lang="en-US" altLang="ja-JP" sz="1400" dirty="0">
                  <a:solidFill>
                    <a:schemeClr val="bg1"/>
                  </a:solidFill>
                  <a:latin typeface="Meiryo" panose="020B0604030504040204" pitchFamily="34" charset="-128"/>
                  <a:ea typeface="Meiryo" panose="020B0604030504040204" pitchFamily="34" charset="-128"/>
                </a:rPr>
                <a:t>Development &amp; Operation</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B99988A7-281C-C14A-A0FD-6BD0C79ED1CE}"/>
                </a:ext>
              </a:extLst>
            </p:cNvPr>
            <p:cNvSpPr txBox="1"/>
            <p:nvPr/>
          </p:nvSpPr>
          <p:spPr>
            <a:xfrm>
              <a:off x="3428414" y="3723481"/>
              <a:ext cx="3243196" cy="923330"/>
            </a:xfrm>
            <a:prstGeom prst="rect">
              <a:avLst/>
            </a:prstGeom>
            <a:noFill/>
          </p:spPr>
          <p:txBody>
            <a:bodyPr wrap="none" rtlCol="0">
              <a:spAutoFit/>
            </a:bodyPr>
            <a:lstStyle/>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運用の安定を維持しながら</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本番環境への迅速な移行と</a:t>
              </a:r>
              <a:endParaRPr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継続的デリバリー</a:t>
              </a:r>
              <a:endParaRPr kumimoji="1" lang="en-US" altLang="ja-JP" dirty="0">
                <a:solidFill>
                  <a:schemeClr val="bg1"/>
                </a:solidFill>
                <a:latin typeface="Meiryo" panose="020B0604030504040204" pitchFamily="34" charset="-128"/>
                <a:ea typeface="Meiryo" panose="020B0604030504040204" pitchFamily="34" charset="-128"/>
              </a:endParaRPr>
            </a:p>
          </p:txBody>
        </p:sp>
      </p:grpSp>
      <p:grpSp>
        <p:nvGrpSpPr>
          <p:cNvPr id="26" name="グループ化 25">
            <a:extLst>
              <a:ext uri="{FF2B5EF4-FFF2-40B4-BE49-F238E27FC236}">
                <a16:creationId xmlns:a16="http://schemas.microsoft.com/office/drawing/2014/main" id="{C89112E2-7E69-594B-B2C6-41CC3AF69554}"/>
              </a:ext>
            </a:extLst>
          </p:cNvPr>
          <p:cNvGrpSpPr/>
          <p:nvPr/>
        </p:nvGrpSpPr>
        <p:grpSpPr>
          <a:xfrm>
            <a:off x="514728" y="4840585"/>
            <a:ext cx="8114544" cy="1114039"/>
            <a:chOff x="514728" y="4840585"/>
            <a:chExt cx="8114544" cy="1114039"/>
          </a:xfrm>
        </p:grpSpPr>
        <p:sp>
          <p:nvSpPr>
            <p:cNvPr id="21" name="正方形/長方形 20">
              <a:extLst>
                <a:ext uri="{FF2B5EF4-FFF2-40B4-BE49-F238E27FC236}">
                  <a16:creationId xmlns:a16="http://schemas.microsoft.com/office/drawing/2014/main" id="{B8C57DE0-30C0-FC40-B565-21F38DDD5438}"/>
                </a:ext>
              </a:extLst>
            </p:cNvPr>
            <p:cNvSpPr/>
            <p:nvPr/>
          </p:nvSpPr>
          <p:spPr>
            <a:xfrm>
              <a:off x="514728" y="4840585"/>
              <a:ext cx="8114544" cy="111403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22" name="テキスト ボックス 21">
              <a:extLst>
                <a:ext uri="{FF2B5EF4-FFF2-40B4-BE49-F238E27FC236}">
                  <a16:creationId xmlns:a16="http://schemas.microsoft.com/office/drawing/2014/main" id="{AEC78960-5947-BB41-85D2-05F16CB59580}"/>
                </a:ext>
              </a:extLst>
            </p:cNvPr>
            <p:cNvSpPr txBox="1"/>
            <p:nvPr/>
          </p:nvSpPr>
          <p:spPr>
            <a:xfrm>
              <a:off x="617674" y="5028105"/>
              <a:ext cx="1688283" cy="677108"/>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クラウド</a:t>
              </a:r>
              <a:endParaRPr kumimoji="1" lang="en-US" altLang="ja-JP" sz="2400" b="1" dirty="0">
                <a:solidFill>
                  <a:schemeClr val="bg1"/>
                </a:solidFill>
                <a:latin typeface="Meiryo" panose="020B0604030504040204" pitchFamily="34" charset="-128"/>
                <a:ea typeface="Meiryo" panose="020B0604030504040204" pitchFamily="34" charset="-128"/>
              </a:endParaRPr>
            </a:p>
            <a:p>
              <a:r>
                <a:rPr lang="en-US" altLang="ja-JP" sz="1400" dirty="0">
                  <a:solidFill>
                    <a:schemeClr val="bg1"/>
                  </a:solidFill>
                  <a:latin typeface="Meiryo" panose="020B0604030504040204" pitchFamily="34" charset="-128"/>
                  <a:ea typeface="Meiryo" panose="020B0604030504040204" pitchFamily="34" charset="-128"/>
                </a:rPr>
                <a:t>Cloud Computing</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AEF0F577-643E-3645-B92F-6E2194C6BAC3}"/>
                </a:ext>
              </a:extLst>
            </p:cNvPr>
            <p:cNvSpPr txBox="1"/>
            <p:nvPr/>
          </p:nvSpPr>
          <p:spPr>
            <a:xfrm>
              <a:off x="3428414" y="4935772"/>
              <a:ext cx="5089855" cy="923330"/>
            </a:xfrm>
            <a:prstGeom prst="rect">
              <a:avLst/>
            </a:prstGeom>
            <a:noFill/>
          </p:spPr>
          <p:txBody>
            <a:bodyPr wrap="none" rtlCol="0">
              <a:spAutoFit/>
            </a:bodyPr>
            <a:lstStyle/>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高速で俊敏な開発実行環境の調達</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経費化の拡大による不確実性への担保</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運用やセキュリティから解放と人材の再配置</a:t>
              </a:r>
              <a:endParaRPr kumimoji="1" lang="en-US" altLang="ja-JP" dirty="0">
                <a:solidFill>
                  <a:schemeClr val="bg1"/>
                </a:solidFill>
                <a:latin typeface="Meiryo" panose="020B0604030504040204" pitchFamily="34" charset="-128"/>
                <a:ea typeface="Meiryo" panose="020B0604030504040204" pitchFamily="34" charset="-128"/>
              </a:endParaRPr>
            </a:p>
          </p:txBody>
        </p:sp>
      </p:grpSp>
      <p:grpSp>
        <p:nvGrpSpPr>
          <p:cNvPr id="29" name="グループ化 28">
            <a:extLst>
              <a:ext uri="{FF2B5EF4-FFF2-40B4-BE49-F238E27FC236}">
                <a16:creationId xmlns:a16="http://schemas.microsoft.com/office/drawing/2014/main" id="{2AAA97AF-C54C-DC48-877A-2324B95AADBA}"/>
              </a:ext>
            </a:extLst>
          </p:cNvPr>
          <p:cNvGrpSpPr/>
          <p:nvPr/>
        </p:nvGrpSpPr>
        <p:grpSpPr>
          <a:xfrm>
            <a:off x="514728" y="1062056"/>
            <a:ext cx="8114544" cy="1195037"/>
            <a:chOff x="4572000" y="884636"/>
            <a:chExt cx="4057272" cy="1195037"/>
          </a:xfrm>
        </p:grpSpPr>
        <p:sp>
          <p:nvSpPr>
            <p:cNvPr id="6" name="ホームベース 5">
              <a:extLst>
                <a:ext uri="{FF2B5EF4-FFF2-40B4-BE49-F238E27FC236}">
                  <a16:creationId xmlns:a16="http://schemas.microsoft.com/office/drawing/2014/main" id="{11335F56-D954-594F-A416-5BC7943749FB}"/>
                </a:ext>
              </a:extLst>
            </p:cNvPr>
            <p:cNvSpPr/>
            <p:nvPr/>
          </p:nvSpPr>
          <p:spPr>
            <a:xfrm rot="10800000">
              <a:off x="4572000" y="884636"/>
              <a:ext cx="4057272" cy="1195037"/>
            </a:xfrm>
            <a:prstGeom prst="homePlate">
              <a:avLst>
                <a:gd name="adj" fmla="val 25417"/>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6E183EF7-1437-984D-93FE-D43E9DCC3100}"/>
                </a:ext>
              </a:extLst>
            </p:cNvPr>
            <p:cNvSpPr txBox="1"/>
            <p:nvPr/>
          </p:nvSpPr>
          <p:spPr>
            <a:xfrm>
              <a:off x="4983527" y="1036959"/>
              <a:ext cx="3234219" cy="523220"/>
            </a:xfrm>
            <a:prstGeom prst="rect">
              <a:avLst/>
            </a:prstGeom>
            <a:noFill/>
          </p:spPr>
          <p:txBody>
            <a:bodyPr wrap="none" rtlCol="0">
              <a:spAutoFit/>
            </a:bodyPr>
            <a:lstStyle/>
            <a:p>
              <a:r>
                <a:rPr kumimoji="1" lang="ja-JP" altLang="en-US" sz="2800" b="1">
                  <a:solidFill>
                    <a:schemeClr val="bg1"/>
                  </a:solidFill>
                  <a:latin typeface="Meiryo" panose="020B0604030504040204" pitchFamily="34" charset="-128"/>
                  <a:ea typeface="Meiryo" panose="020B0604030504040204" pitchFamily="34" charset="-128"/>
                </a:rPr>
                <a:t>デジタル・トランス･フォーメーション</a:t>
              </a:r>
            </a:p>
          </p:txBody>
        </p:sp>
        <p:sp>
          <p:nvSpPr>
            <p:cNvPr id="12" name="テキスト ボックス 11">
              <a:extLst>
                <a:ext uri="{FF2B5EF4-FFF2-40B4-BE49-F238E27FC236}">
                  <a16:creationId xmlns:a16="http://schemas.microsoft.com/office/drawing/2014/main" id="{BC9B08DB-D54C-3E40-A1C2-32B2BDDFE7FE}"/>
                </a:ext>
              </a:extLst>
            </p:cNvPr>
            <p:cNvSpPr txBox="1"/>
            <p:nvPr/>
          </p:nvSpPr>
          <p:spPr>
            <a:xfrm>
              <a:off x="4572000" y="1595502"/>
              <a:ext cx="4057272" cy="400110"/>
            </a:xfrm>
            <a:prstGeom prst="rect">
              <a:avLst/>
            </a:prstGeom>
            <a:noFill/>
          </p:spPr>
          <p:txBody>
            <a:bodyPr wrap="square" rtlCol="0">
              <a:spAutoFit/>
            </a:bodyPr>
            <a:lstStyle/>
            <a:p>
              <a:pPr algn="ctr"/>
              <a:r>
                <a:rPr lang="ja-JP" altLang="ja-JP" sz="2000" b="1">
                  <a:solidFill>
                    <a:schemeClr val="bg1"/>
                  </a:solidFill>
                  <a:latin typeface="Meiryo" panose="020B0604030504040204" pitchFamily="34" charset="-128"/>
                  <a:ea typeface="Meiryo" panose="020B0604030504040204" pitchFamily="34" charset="-128"/>
                </a:rPr>
                <a:t>業務が</a:t>
              </a:r>
              <a:r>
                <a:rPr lang="en-US" altLang="ja-JP" sz="2000" b="1" dirty="0">
                  <a:solidFill>
                    <a:schemeClr val="bg1"/>
                  </a:solidFill>
                  <a:latin typeface="Meiryo" panose="020B0604030504040204" pitchFamily="34" charset="-128"/>
                  <a:ea typeface="Meiryo" panose="020B0604030504040204" pitchFamily="34" charset="-128"/>
                </a:rPr>
                <a:t>IT</a:t>
              </a:r>
              <a:r>
                <a:rPr lang="ja-JP" altLang="ja-JP" sz="2000" b="1">
                  <a:solidFill>
                    <a:schemeClr val="bg1"/>
                  </a:solidFill>
                  <a:latin typeface="Meiryo" panose="020B0604030504040204" pitchFamily="34" charset="-128"/>
                  <a:ea typeface="Meiryo" panose="020B0604030504040204" pitchFamily="34" charset="-128"/>
                </a:rPr>
                <a:t>へ</a:t>
              </a:r>
              <a:r>
                <a:rPr lang="en-US" altLang="ja-JP" sz="2000" b="1" dirty="0">
                  <a:solidFill>
                    <a:schemeClr val="bg1"/>
                  </a:solidFill>
                  <a:latin typeface="Meiryo" panose="020B0604030504040204" pitchFamily="34" charset="-128"/>
                  <a:ea typeface="Meiryo" panose="020B0604030504040204" pitchFamily="34" charset="-128"/>
                </a:rPr>
                <a:t>IT</a:t>
              </a:r>
              <a:r>
                <a:rPr lang="ja-JP" altLang="ja-JP" sz="2000" b="1">
                  <a:solidFill>
                    <a:schemeClr val="bg1"/>
                  </a:solidFill>
                  <a:latin typeface="Meiryo" panose="020B0604030504040204" pitchFamily="34" charset="-128"/>
                  <a:ea typeface="Meiryo" panose="020B0604030504040204" pitchFamily="34" charset="-128"/>
                </a:rPr>
                <a:t>が業務へとシームレスに変換される状態</a:t>
              </a:r>
              <a:endParaRPr lang="en-US" altLang="ja-JP" sz="2000" b="1" dirty="0">
                <a:solidFill>
                  <a:schemeClr val="bg1"/>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2010282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1+#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par>
                                <p:cTn id="9" presetID="22" presetClass="entr" presetSubtype="1"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up)">
                                      <p:cBhvr>
                                        <p:cTn id="11" dur="500"/>
                                        <p:tgtEl>
                                          <p:spTgt spid="2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0-#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0-#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500" fill="hold"/>
                                        <p:tgtEl>
                                          <p:spTgt spid="26"/>
                                        </p:tgtEl>
                                        <p:attrNameLst>
                                          <p:attrName>ppt_x</p:attrName>
                                        </p:attrNameLst>
                                      </p:cBhvr>
                                      <p:tavLst>
                                        <p:tav tm="0">
                                          <p:val>
                                            <p:strVal val="0-#ppt_w/2"/>
                                          </p:val>
                                        </p:tav>
                                        <p:tav tm="100000">
                                          <p:val>
                                            <p:strVal val="#ppt_x"/>
                                          </p:val>
                                        </p:tav>
                                      </p:tavLst>
                                    </p:anim>
                                    <p:anim calcmode="lin" valueType="num">
                                      <p:cBhvr additive="base">
                                        <p:cTn id="29"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294468" y="3026336"/>
            <a:ext cx="8555064" cy="3426851"/>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正方形/長方形 46"/>
          <p:cNvSpPr/>
          <p:nvPr/>
        </p:nvSpPr>
        <p:spPr>
          <a:xfrm>
            <a:off x="444501" y="3078703"/>
            <a:ext cx="8246782" cy="297239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a:xfrm>
            <a:off x="230400" y="266400"/>
            <a:ext cx="8699499" cy="416221"/>
          </a:xfrm>
          <a:prstGeom prst="rect">
            <a:avLst/>
          </a:prstGeom>
        </p:spPr>
        <p:txBody>
          <a:bodyPr lIns="0" rIns="0">
            <a:noAutofit/>
          </a:bodyPr>
          <a:lstStyle/>
          <a:p>
            <a:r>
              <a:rPr kumimoji="1" lang="en-US" altLang="ja-JP" sz="2700" dirty="0"/>
              <a:t>DX</a:t>
            </a:r>
            <a:r>
              <a:rPr kumimoji="1" lang="ja-JP" altLang="en-US" sz="2700"/>
              <a:t>を</a:t>
            </a:r>
            <a:r>
              <a:rPr kumimoji="1" lang="ja-JP" altLang="en-US" sz="2700" dirty="0"/>
              <a:t>支えるテクノロジー</a:t>
            </a:r>
            <a:r>
              <a:rPr kumimoji="1" lang="en-US" altLang="ja-JP" sz="2700" dirty="0"/>
              <a:t> </a:t>
            </a:r>
            <a:r>
              <a:rPr kumimoji="1" lang="ja-JP" altLang="en-US" sz="2700" dirty="0"/>
              <a:t>　</a:t>
            </a:r>
          </a:p>
        </p:txBody>
      </p:sp>
      <p:sp>
        <p:nvSpPr>
          <p:cNvPr id="30" name="ホームベース 29"/>
          <p:cNvSpPr/>
          <p:nvPr/>
        </p:nvSpPr>
        <p:spPr>
          <a:xfrm>
            <a:off x="294468" y="829158"/>
            <a:ext cx="4277532" cy="2088679"/>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ホームベース 30"/>
          <p:cNvSpPr/>
          <p:nvPr/>
        </p:nvSpPr>
        <p:spPr>
          <a:xfrm rot="10800000">
            <a:off x="4572000" y="829160"/>
            <a:ext cx="4277532" cy="2088680"/>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テキスト ボックス 31"/>
          <p:cNvSpPr txBox="1"/>
          <p:nvPr/>
        </p:nvSpPr>
        <p:spPr>
          <a:xfrm>
            <a:off x="294468" y="1022890"/>
            <a:ext cx="3262432" cy="461665"/>
          </a:xfrm>
          <a:prstGeom prst="rect">
            <a:avLst/>
          </a:prstGeom>
          <a:noFill/>
        </p:spPr>
        <p:txBody>
          <a:bodyPr wrap="none" rtlCol="0">
            <a:spAutoFit/>
          </a:bodyPr>
          <a:lstStyle/>
          <a:p>
            <a:r>
              <a:rPr kumimoji="1" lang="ja-JP" altLang="en-US" sz="2400" b="1" dirty="0">
                <a:solidFill>
                  <a:schemeClr val="bg1"/>
                </a:solidFill>
                <a:latin typeface="Meiryo" charset="-128"/>
                <a:ea typeface="Meiryo" charset="-128"/>
                <a:cs typeface="Meiryo" charset="-128"/>
              </a:rPr>
              <a:t>ビジネス環境への対応</a:t>
            </a:r>
          </a:p>
        </p:txBody>
      </p:sp>
      <p:sp>
        <p:nvSpPr>
          <p:cNvPr id="33" name="テキスト ボックス 32"/>
          <p:cNvSpPr txBox="1"/>
          <p:nvPr/>
        </p:nvSpPr>
        <p:spPr>
          <a:xfrm>
            <a:off x="6491686" y="1024379"/>
            <a:ext cx="2339102" cy="461665"/>
          </a:xfrm>
          <a:prstGeom prst="rect">
            <a:avLst/>
          </a:prstGeom>
          <a:noFill/>
        </p:spPr>
        <p:txBody>
          <a:bodyPr wrap="none" rtlCol="0">
            <a:spAutoFit/>
          </a:bodyPr>
          <a:lstStyle/>
          <a:p>
            <a:pPr algn="r"/>
            <a:r>
              <a:rPr kumimoji="1" lang="ja-JP" altLang="en-US" sz="2400" b="1" dirty="0">
                <a:solidFill>
                  <a:schemeClr val="bg1"/>
                </a:solidFill>
                <a:latin typeface="Meiryo" charset="-128"/>
                <a:ea typeface="Meiryo" charset="-128"/>
                <a:cs typeface="Meiryo" charset="-128"/>
              </a:rPr>
              <a:t>競争優位の確立</a:t>
            </a:r>
          </a:p>
        </p:txBody>
      </p:sp>
      <p:sp>
        <p:nvSpPr>
          <p:cNvPr id="34" name="テキスト ボックス 33"/>
          <p:cNvSpPr txBox="1"/>
          <p:nvPr/>
        </p:nvSpPr>
        <p:spPr>
          <a:xfrm>
            <a:off x="294468" y="1484555"/>
            <a:ext cx="3262432" cy="338554"/>
          </a:xfrm>
          <a:prstGeom prst="rect">
            <a:avLst/>
          </a:prstGeom>
          <a:noFill/>
        </p:spPr>
        <p:txBody>
          <a:bodyPr wrap="none" rtlCol="0">
            <a:spAutoFit/>
          </a:bodyPr>
          <a:lstStyle/>
          <a:p>
            <a:r>
              <a:rPr kumimoji="1" lang="ja-JP" altLang="en-US" sz="1600" dirty="0">
                <a:solidFill>
                  <a:schemeClr val="bg1"/>
                </a:solidFill>
                <a:latin typeface="Meiryo" charset="-128"/>
                <a:ea typeface="Meiryo" charset="-128"/>
                <a:cs typeface="Meiryo" charset="-128"/>
              </a:rPr>
              <a:t>不確実性の</a:t>
            </a:r>
            <a:r>
              <a:rPr kumimoji="1" lang="ja-JP" altLang="en-US" sz="1600">
                <a:solidFill>
                  <a:schemeClr val="bg1"/>
                </a:solidFill>
                <a:latin typeface="Meiryo" charset="-128"/>
                <a:ea typeface="Meiryo" charset="-128"/>
                <a:cs typeface="Meiryo" charset="-128"/>
              </a:rPr>
              <a:t>増大・スピードの加速</a:t>
            </a:r>
            <a:endParaRPr kumimoji="1" lang="ja-JP" altLang="en-US" sz="1600" dirty="0">
              <a:solidFill>
                <a:schemeClr val="bg1"/>
              </a:solidFill>
              <a:latin typeface="Meiryo" charset="-128"/>
              <a:ea typeface="Meiryo" charset="-128"/>
              <a:cs typeface="Meiryo" charset="-128"/>
            </a:endParaRPr>
          </a:p>
        </p:txBody>
      </p:sp>
      <p:sp>
        <p:nvSpPr>
          <p:cNvPr id="35" name="テキスト ボックス 34"/>
          <p:cNvSpPr txBox="1"/>
          <p:nvPr/>
        </p:nvSpPr>
        <p:spPr>
          <a:xfrm>
            <a:off x="294468" y="2047503"/>
            <a:ext cx="3270142" cy="677108"/>
          </a:xfrm>
          <a:prstGeom prst="rect">
            <a:avLst/>
          </a:prstGeom>
          <a:noFill/>
        </p:spPr>
        <p:txBody>
          <a:bodyPr wrap="square" rtlCol="0">
            <a:spAutoFit/>
          </a:bodyPr>
          <a:lstStyle/>
          <a:p>
            <a:r>
              <a:rPr kumimoji="1" lang="ja-JP" altLang="en-US" sz="1400" dirty="0">
                <a:solidFill>
                  <a:schemeClr val="bg1"/>
                </a:solidFill>
                <a:latin typeface="Meiryo" charset="-128"/>
                <a:ea typeface="Meiryo" charset="-128"/>
                <a:cs typeface="Meiryo" charset="-128"/>
              </a:rPr>
              <a:t>製品やサービスをジャストインタイムで提供できる</a:t>
            </a:r>
            <a:r>
              <a:rPr kumimoji="1" lang="ja-JP" altLang="en-US" sz="2400" b="1" u="sng" dirty="0">
                <a:solidFill>
                  <a:schemeClr val="bg1"/>
                </a:solidFill>
                <a:latin typeface="Meiryo" charset="-128"/>
                <a:ea typeface="Meiryo" charset="-128"/>
                <a:cs typeface="Meiryo" charset="-128"/>
              </a:rPr>
              <a:t>即応力</a:t>
            </a:r>
          </a:p>
        </p:txBody>
      </p:sp>
      <p:sp>
        <p:nvSpPr>
          <p:cNvPr id="36" name="テキスト ボックス 35"/>
          <p:cNvSpPr txBox="1"/>
          <p:nvPr/>
        </p:nvSpPr>
        <p:spPr>
          <a:xfrm>
            <a:off x="6613022" y="1484554"/>
            <a:ext cx="2236510" cy="338554"/>
          </a:xfrm>
          <a:prstGeom prst="rect">
            <a:avLst/>
          </a:prstGeom>
          <a:noFill/>
        </p:spPr>
        <p:txBody>
          <a:bodyPr wrap="none" rtlCol="0">
            <a:spAutoFit/>
          </a:bodyPr>
          <a:lstStyle/>
          <a:p>
            <a:pPr algn="r"/>
            <a:r>
              <a:rPr kumimoji="1" lang="ja-JP" altLang="en-US" sz="1600" dirty="0">
                <a:solidFill>
                  <a:schemeClr val="bg1"/>
                </a:solidFill>
                <a:latin typeface="Meiryo" charset="-128"/>
                <a:ea typeface="Meiryo" charset="-128"/>
                <a:cs typeface="Meiryo" charset="-128"/>
              </a:rPr>
              <a:t>常識や価値基準の転換</a:t>
            </a:r>
          </a:p>
        </p:txBody>
      </p:sp>
      <p:sp>
        <p:nvSpPr>
          <p:cNvPr id="37" name="テキスト ボックス 36"/>
          <p:cNvSpPr txBox="1"/>
          <p:nvPr/>
        </p:nvSpPr>
        <p:spPr>
          <a:xfrm>
            <a:off x="5662800" y="2042730"/>
            <a:ext cx="3153944" cy="677108"/>
          </a:xfrm>
          <a:prstGeom prst="rect">
            <a:avLst/>
          </a:prstGeom>
          <a:noFill/>
        </p:spPr>
        <p:txBody>
          <a:bodyPr wrap="square" rtlCol="0">
            <a:spAutoFit/>
          </a:bodyPr>
          <a:lstStyle/>
          <a:p>
            <a:pPr algn="r"/>
            <a:r>
              <a:rPr kumimoji="1" lang="ja-JP" altLang="en-US" sz="1400" dirty="0">
                <a:solidFill>
                  <a:schemeClr val="bg1"/>
                </a:solidFill>
                <a:latin typeface="Meiryo" charset="-128"/>
                <a:ea typeface="Meiryo" charset="-128"/>
                <a:cs typeface="Meiryo" charset="-128"/>
              </a:rPr>
              <a:t>生産性・価格・期間における</a:t>
            </a:r>
            <a:endParaRPr kumimoji="1" lang="en-US" altLang="ja-JP" sz="1400" dirty="0">
              <a:solidFill>
                <a:schemeClr val="bg1"/>
              </a:solidFill>
              <a:latin typeface="Meiryo" charset="-128"/>
              <a:ea typeface="Meiryo" charset="-128"/>
              <a:cs typeface="Meiryo" charset="-128"/>
            </a:endParaRPr>
          </a:p>
          <a:p>
            <a:pPr algn="r"/>
            <a:r>
              <a:rPr lang="ja-JP" altLang="en-US" sz="1400" dirty="0">
                <a:solidFill>
                  <a:schemeClr val="bg1"/>
                </a:solidFill>
                <a:latin typeface="Meiryo" charset="-128"/>
                <a:ea typeface="Meiryo" charset="-128"/>
                <a:cs typeface="Meiryo" charset="-128"/>
              </a:rPr>
              <a:t>これまでの常識を覆す</a:t>
            </a:r>
            <a:r>
              <a:rPr lang="ja-JP" altLang="en-US" sz="2400" b="1" u="sng" dirty="0">
                <a:solidFill>
                  <a:schemeClr val="bg1"/>
                </a:solidFill>
                <a:latin typeface="Meiryo" charset="-128"/>
                <a:ea typeface="Meiryo" charset="-128"/>
                <a:cs typeface="Meiryo" charset="-128"/>
              </a:rPr>
              <a:t>破壊力</a:t>
            </a:r>
            <a:endParaRPr kumimoji="1" lang="ja-JP" altLang="en-US" sz="2400" b="1" u="sng" dirty="0">
              <a:solidFill>
                <a:schemeClr val="bg1"/>
              </a:solidFill>
              <a:latin typeface="Meiryo" charset="-128"/>
              <a:ea typeface="Meiryo" charset="-128"/>
              <a:cs typeface="Meiryo" charset="-128"/>
            </a:endParaRPr>
          </a:p>
        </p:txBody>
      </p:sp>
      <p:sp>
        <p:nvSpPr>
          <p:cNvPr id="38" name="円/楕円 37"/>
          <p:cNvSpPr/>
          <p:nvPr/>
        </p:nvSpPr>
        <p:spPr>
          <a:xfrm>
            <a:off x="3548071" y="829160"/>
            <a:ext cx="2081942" cy="2088681"/>
          </a:xfrm>
          <a:prstGeom prst="ellipse">
            <a:avLst/>
          </a:prstGeom>
          <a:solidFill>
            <a:srgbClr val="FF7E79">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b="1" dirty="0">
              <a:solidFill>
                <a:srgbClr val="FFFFFF"/>
              </a:solidFill>
              <a:latin typeface="Meiryo" charset="-128"/>
              <a:ea typeface="Meiryo" charset="-128"/>
              <a:cs typeface="Meiryo" charset="-128"/>
            </a:endParaRPr>
          </a:p>
        </p:txBody>
      </p:sp>
      <p:sp>
        <p:nvSpPr>
          <p:cNvPr id="39" name="テキスト ボックス 38"/>
          <p:cNvSpPr txBox="1"/>
          <p:nvPr/>
        </p:nvSpPr>
        <p:spPr>
          <a:xfrm>
            <a:off x="3675468" y="1365621"/>
            <a:ext cx="1826141" cy="1015663"/>
          </a:xfrm>
          <a:prstGeom prst="rect">
            <a:avLst/>
          </a:prstGeom>
          <a:noFill/>
        </p:spPr>
        <p:txBody>
          <a:bodyPr wrap="none" rtlCol="0">
            <a:spAutoFit/>
          </a:bodyPr>
          <a:lstStyle/>
          <a:p>
            <a:pPr algn="ctr"/>
            <a:r>
              <a:rPr kumimoji="1" lang="ja-JP" altLang="en-US" sz="2800" b="1" dirty="0">
                <a:solidFill>
                  <a:schemeClr val="bg1"/>
                </a:solidFill>
                <a:latin typeface="Meiryo" charset="-128"/>
                <a:ea typeface="Meiryo" charset="-128"/>
                <a:cs typeface="Meiryo" charset="-128"/>
              </a:rPr>
              <a:t>デジタル</a:t>
            </a:r>
            <a:endParaRPr kumimoji="1" lang="en-US" altLang="ja-JP" sz="28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トランス</a:t>
            </a:r>
            <a:endParaRPr lang="en-US" altLang="ja-JP" sz="16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フォーメーション</a:t>
            </a:r>
            <a:endParaRPr kumimoji="1" lang="ja-JP" altLang="en-US" sz="1600" b="1" dirty="0">
              <a:solidFill>
                <a:schemeClr val="bg1"/>
              </a:solidFill>
              <a:latin typeface="Meiryo" charset="-128"/>
              <a:ea typeface="Meiryo" charset="-128"/>
              <a:cs typeface="Meiryo" charset="-128"/>
            </a:endParaRPr>
          </a:p>
        </p:txBody>
      </p:sp>
      <p:sp>
        <p:nvSpPr>
          <p:cNvPr id="40" name="上矢印 39"/>
          <p:cNvSpPr/>
          <p:nvPr/>
        </p:nvSpPr>
        <p:spPr>
          <a:xfrm>
            <a:off x="3725548" y="2790960"/>
            <a:ext cx="1725691" cy="287742"/>
          </a:xfrm>
          <a:prstGeom prst="upArrow">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正方形/長方形 42"/>
          <p:cNvSpPr/>
          <p:nvPr/>
        </p:nvSpPr>
        <p:spPr>
          <a:xfrm>
            <a:off x="800100" y="3181769"/>
            <a:ext cx="7538588" cy="1926079"/>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2800" b="1" dirty="0">
              <a:solidFill>
                <a:srgbClr val="FFFFFF"/>
              </a:solidFill>
              <a:latin typeface="Meiryo" charset="-128"/>
              <a:ea typeface="Meiryo" charset="-128"/>
              <a:cs typeface="Meiryo" charset="-128"/>
            </a:endParaRPr>
          </a:p>
          <a:p>
            <a:pPr algn="ctr"/>
            <a:endParaRPr kumimoji="1" lang="en-US" altLang="ja-JP" sz="2400" b="1" dirty="0">
              <a:solidFill>
                <a:srgbClr val="FFFFFF"/>
              </a:solidFill>
              <a:latin typeface="Meiryo" charset="-128"/>
              <a:ea typeface="Meiryo" charset="-128"/>
              <a:cs typeface="Meiryo" charset="-128"/>
            </a:endParaRPr>
          </a:p>
          <a:p>
            <a:pPr algn="ctr"/>
            <a:endParaRPr kumimoji="1" lang="en-US" altLang="ja-JP" sz="2400" b="1" dirty="0">
              <a:solidFill>
                <a:srgbClr val="FFFFFF"/>
              </a:solidFill>
              <a:latin typeface="Meiryo" charset="-128"/>
              <a:ea typeface="Meiryo" charset="-128"/>
              <a:cs typeface="Meiryo" charset="-128"/>
            </a:endParaRPr>
          </a:p>
          <a:p>
            <a:pPr algn="ctr"/>
            <a:endParaRPr kumimoji="1" lang="en-US" altLang="ja-JP" sz="2400" b="1" dirty="0">
              <a:solidFill>
                <a:srgbClr val="FFFFFF"/>
              </a:solidFill>
              <a:latin typeface="Meiryo" charset="-128"/>
              <a:ea typeface="Meiryo" charset="-128"/>
              <a:cs typeface="Meiryo" charset="-128"/>
            </a:endParaRPr>
          </a:p>
        </p:txBody>
      </p:sp>
      <p:sp>
        <p:nvSpPr>
          <p:cNvPr id="44" name="正方形/長方形 43"/>
          <p:cNvSpPr/>
          <p:nvPr/>
        </p:nvSpPr>
        <p:spPr>
          <a:xfrm>
            <a:off x="941689" y="3278413"/>
            <a:ext cx="7260621" cy="600987"/>
          </a:xfrm>
          <a:prstGeom prst="rect">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b="1" dirty="0">
              <a:solidFill>
                <a:srgbClr val="FFFFFF"/>
              </a:solidFill>
              <a:latin typeface="Meiryo" charset="-128"/>
              <a:ea typeface="Meiryo" charset="-128"/>
              <a:cs typeface="Meiryo" charset="-128"/>
            </a:endParaRPr>
          </a:p>
        </p:txBody>
      </p:sp>
      <p:sp>
        <p:nvSpPr>
          <p:cNvPr id="45" name="正方形/長方形 44"/>
          <p:cNvSpPr/>
          <p:nvPr/>
        </p:nvSpPr>
        <p:spPr>
          <a:xfrm>
            <a:off x="941434" y="3943145"/>
            <a:ext cx="7257972" cy="409798"/>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err="1">
                <a:solidFill>
                  <a:srgbClr val="FFFFFF"/>
                </a:solidFill>
                <a:latin typeface="Meiryo" charset="-128"/>
                <a:ea typeface="Meiryo" charset="-128"/>
                <a:cs typeface="Meiryo" charset="-128"/>
              </a:rPr>
              <a:t>IoT</a:t>
            </a:r>
            <a:r>
              <a:rPr kumimoji="1" lang="ja-JP" altLang="en-US" dirty="0">
                <a:solidFill>
                  <a:srgbClr val="FFFFFF"/>
                </a:solidFill>
                <a:latin typeface="Meiryo" charset="-128"/>
                <a:ea typeface="Meiryo" charset="-128"/>
                <a:cs typeface="Meiryo" charset="-128"/>
              </a:rPr>
              <a:t>（</a:t>
            </a:r>
            <a:r>
              <a:rPr kumimoji="1" lang="en-US" altLang="ja-JP" dirty="0">
                <a:solidFill>
                  <a:srgbClr val="FFFFFF"/>
                </a:solidFill>
                <a:latin typeface="Meiryo" charset="-128"/>
                <a:ea typeface="Meiryo" charset="-128"/>
                <a:cs typeface="Meiryo" charset="-128"/>
              </a:rPr>
              <a:t>Internet of Things</a:t>
            </a:r>
            <a:r>
              <a:rPr kumimoji="1" lang="ja-JP" altLang="en-US">
                <a:solidFill>
                  <a:srgbClr val="FFFFFF"/>
                </a:solidFill>
                <a:latin typeface="Meiryo" charset="-128"/>
                <a:ea typeface="Meiryo" charset="-128"/>
                <a:cs typeface="Meiryo" charset="-128"/>
              </a:rPr>
              <a:t>）</a:t>
            </a:r>
            <a:r>
              <a:rPr kumimoji="1" lang="en-US" altLang="ja-JP" dirty="0">
                <a:solidFill>
                  <a:srgbClr val="FFFFFF"/>
                </a:solidFill>
                <a:latin typeface="Meiryo" charset="-128"/>
                <a:ea typeface="Meiryo" charset="-128"/>
                <a:cs typeface="Meiryo" charset="-128"/>
              </a:rPr>
              <a:t>/ CPS</a:t>
            </a:r>
            <a:r>
              <a:rPr kumimoji="1" lang="ja-JP" altLang="en-US">
                <a:solidFill>
                  <a:srgbClr val="FFFFFF"/>
                </a:solidFill>
                <a:latin typeface="Meiryo" charset="-128"/>
                <a:ea typeface="Meiryo" charset="-128"/>
                <a:cs typeface="Meiryo" charset="-128"/>
              </a:rPr>
              <a:t>（</a:t>
            </a:r>
            <a:r>
              <a:rPr lang="en-US" altLang="ja-JP" dirty="0">
                <a:solidFill>
                  <a:srgbClr val="FFFFFF"/>
                </a:solidFill>
                <a:latin typeface="Meiryo" charset="-128"/>
                <a:ea typeface="Meiryo" charset="-128"/>
                <a:cs typeface="Meiryo" charset="-128"/>
              </a:rPr>
              <a:t> Cyber-physical System </a:t>
            </a:r>
            <a:r>
              <a:rPr kumimoji="1" lang="ja-JP" altLang="en-US">
                <a:solidFill>
                  <a:srgbClr val="FFFFFF"/>
                </a:solidFill>
                <a:latin typeface="Meiryo" charset="-128"/>
                <a:ea typeface="Meiryo" charset="-128"/>
                <a:cs typeface="Meiryo" charset="-128"/>
              </a:rPr>
              <a:t>）</a:t>
            </a:r>
            <a:endParaRPr kumimoji="1" lang="ja-JP" altLang="en-US" dirty="0">
              <a:solidFill>
                <a:srgbClr val="FFFFFF"/>
              </a:solidFill>
              <a:latin typeface="Meiryo" charset="-128"/>
              <a:ea typeface="Meiryo" charset="-128"/>
              <a:cs typeface="Meiryo" charset="-128"/>
            </a:endParaRPr>
          </a:p>
        </p:txBody>
      </p:sp>
      <p:sp>
        <p:nvSpPr>
          <p:cNvPr id="46" name="正方形/長方形 45"/>
          <p:cNvSpPr/>
          <p:nvPr/>
        </p:nvSpPr>
        <p:spPr>
          <a:xfrm>
            <a:off x="798598" y="5122187"/>
            <a:ext cx="7538587" cy="409798"/>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コンテナ</a:t>
            </a:r>
            <a:r>
              <a:rPr kumimoji="1" lang="en-US" altLang="ja-JP" sz="2000" dirty="0">
                <a:solidFill>
                  <a:srgbClr val="FFFFFF"/>
                </a:solidFill>
                <a:latin typeface="Meiryo" charset="-128"/>
                <a:ea typeface="Meiryo" charset="-128"/>
                <a:cs typeface="Meiryo" charset="-128"/>
              </a:rPr>
              <a:t>  ×  </a:t>
            </a:r>
            <a:r>
              <a:rPr kumimoji="1" lang="ja-JP" altLang="en-US" sz="2000" dirty="0">
                <a:solidFill>
                  <a:srgbClr val="FFFFFF"/>
                </a:solidFill>
                <a:latin typeface="Meiryo" charset="-128"/>
                <a:ea typeface="Meiryo" charset="-128"/>
                <a:cs typeface="Meiryo" charset="-128"/>
              </a:rPr>
              <a:t>マイクロサービス</a:t>
            </a:r>
          </a:p>
        </p:txBody>
      </p:sp>
      <p:sp>
        <p:nvSpPr>
          <p:cNvPr id="49" name="テキスト ボックス 48"/>
          <p:cNvSpPr txBox="1"/>
          <p:nvPr/>
        </p:nvSpPr>
        <p:spPr>
          <a:xfrm>
            <a:off x="3149537" y="6099064"/>
            <a:ext cx="2877711" cy="400110"/>
          </a:xfrm>
          <a:prstGeom prst="rect">
            <a:avLst/>
          </a:prstGeom>
          <a:noFill/>
        </p:spPr>
        <p:txBody>
          <a:bodyPr wrap="none" rtlCol="0">
            <a:spAutoFit/>
          </a:bodyPr>
          <a:lstStyle/>
          <a:p>
            <a:r>
              <a:rPr kumimoji="1" lang="ja-JP" altLang="en-US" sz="2000" b="1">
                <a:solidFill>
                  <a:srgbClr val="FF6666"/>
                </a:solidFill>
                <a:latin typeface="Meiryo" charset="-128"/>
                <a:ea typeface="Meiryo" charset="-128"/>
                <a:cs typeface="Meiryo" charset="-128"/>
              </a:rPr>
              <a:t>サイバー･セキュリティ</a:t>
            </a:r>
          </a:p>
        </p:txBody>
      </p:sp>
      <p:sp>
        <p:nvSpPr>
          <p:cNvPr id="50" name="正方形/長方形 49"/>
          <p:cNvSpPr/>
          <p:nvPr/>
        </p:nvSpPr>
        <p:spPr>
          <a:xfrm>
            <a:off x="1515779" y="4388324"/>
            <a:ext cx="6112439" cy="738664"/>
          </a:xfrm>
          <a:prstGeom prst="rect">
            <a:avLst/>
          </a:prstGeom>
        </p:spPr>
        <p:txBody>
          <a:bodyPr wrap="square">
            <a:spAutoFit/>
          </a:bodyPr>
          <a:lstStyle/>
          <a:p>
            <a:pPr algn="ctr"/>
            <a:r>
              <a:rPr lang="ja-JP" altLang="en-US" sz="2400" b="1">
                <a:solidFill>
                  <a:srgbClr val="FFFFFF"/>
                </a:solidFill>
                <a:latin typeface="Meiryo" charset="-128"/>
                <a:ea typeface="Meiryo" charset="-128"/>
                <a:cs typeface="Meiryo" charset="-128"/>
              </a:rPr>
              <a:t>デジタル・ビジネス・プラットフォーム</a:t>
            </a:r>
            <a:endParaRPr lang="en-US" altLang="ja-JP" sz="2400" b="1" dirty="0">
              <a:solidFill>
                <a:srgbClr val="FFFFFF"/>
              </a:solidFill>
              <a:latin typeface="Meiryo" charset="-128"/>
              <a:ea typeface="Meiryo" charset="-128"/>
              <a:cs typeface="Meiryo" charset="-128"/>
            </a:endParaRPr>
          </a:p>
          <a:p>
            <a:pPr algn="ctr"/>
            <a:r>
              <a:rPr lang="en-US" altLang="ja-JP" dirty="0">
                <a:solidFill>
                  <a:srgbClr val="FFFFFF"/>
                </a:solidFill>
                <a:latin typeface="Meiryo" charset="-128"/>
                <a:ea typeface="Meiryo" charset="-128"/>
                <a:cs typeface="Meiryo" charset="-128"/>
              </a:rPr>
              <a:t>Digital Business Platform</a:t>
            </a:r>
            <a:endParaRPr lang="ja-JP" altLang="en-US" dirty="0">
              <a:solidFill>
                <a:srgbClr val="FFFFFF"/>
              </a:solidFill>
              <a:latin typeface="Meiryo" charset="-128"/>
              <a:ea typeface="Meiryo" charset="-128"/>
              <a:cs typeface="Meiryo" charset="-128"/>
            </a:endParaRPr>
          </a:p>
        </p:txBody>
      </p:sp>
      <p:sp>
        <p:nvSpPr>
          <p:cNvPr id="51" name="正方形/長方形 50"/>
          <p:cNvSpPr/>
          <p:nvPr/>
        </p:nvSpPr>
        <p:spPr>
          <a:xfrm>
            <a:off x="2909528" y="3348350"/>
            <a:ext cx="3324948" cy="523220"/>
          </a:xfrm>
          <a:prstGeom prst="rect">
            <a:avLst/>
          </a:prstGeom>
        </p:spPr>
        <p:txBody>
          <a:bodyPr wrap="none">
            <a:spAutoFit/>
          </a:bodyPr>
          <a:lstStyle/>
          <a:p>
            <a:pPr algn="ctr"/>
            <a:r>
              <a:rPr lang="ja-JP" altLang="en-US" sz="2800" b="1" dirty="0">
                <a:solidFill>
                  <a:srgbClr val="FFFFFF"/>
                </a:solidFill>
                <a:latin typeface="Meiryo" charset="-128"/>
                <a:ea typeface="Meiryo" charset="-128"/>
                <a:cs typeface="Meiryo" charset="-128"/>
              </a:rPr>
              <a:t>ビッグデータ</a:t>
            </a:r>
            <a:r>
              <a:rPr lang="en-US" altLang="ja-JP" sz="2800" b="1" dirty="0">
                <a:solidFill>
                  <a:srgbClr val="FFFFFF"/>
                </a:solidFill>
                <a:latin typeface="Meiryo" charset="-128"/>
                <a:ea typeface="Meiryo" charset="-128"/>
                <a:cs typeface="Meiryo" charset="-128"/>
              </a:rPr>
              <a:t> × AI</a:t>
            </a:r>
            <a:endParaRPr lang="ja-JP" altLang="en-US" sz="2800" b="1" dirty="0">
              <a:solidFill>
                <a:srgbClr val="FFFFFF"/>
              </a:solidFill>
              <a:latin typeface="Meiryo" charset="-128"/>
              <a:ea typeface="Meiryo" charset="-128"/>
              <a:cs typeface="Meiryo" charset="-128"/>
            </a:endParaRPr>
          </a:p>
        </p:txBody>
      </p:sp>
      <p:sp>
        <p:nvSpPr>
          <p:cNvPr id="52" name="テキスト ボックス 51"/>
          <p:cNvSpPr txBox="1"/>
          <p:nvPr/>
        </p:nvSpPr>
        <p:spPr>
          <a:xfrm>
            <a:off x="905219" y="5716472"/>
            <a:ext cx="1110112" cy="307777"/>
          </a:xfrm>
          <a:prstGeom prst="rect">
            <a:avLst/>
          </a:prstGeom>
          <a:noFill/>
        </p:spPr>
        <p:txBody>
          <a:bodyPr wrap="none" rtlCol="0">
            <a:spAutoFit/>
          </a:bodyPr>
          <a:lstStyle/>
          <a:p>
            <a:r>
              <a:rPr kumimoji="1" lang="en-US" altLang="ja-JP" sz="1400" b="1">
                <a:solidFill>
                  <a:schemeClr val="bg1"/>
                </a:solidFill>
                <a:latin typeface="Meiryo" charset="-128"/>
                <a:ea typeface="Meiryo" charset="-128"/>
                <a:cs typeface="Meiryo" charset="-128"/>
              </a:rPr>
              <a:t>SaaS/API</a:t>
            </a:r>
            <a:endParaRPr kumimoji="1" lang="ja-JP" altLang="en-US" sz="1400" b="1" dirty="0">
              <a:solidFill>
                <a:schemeClr val="bg1"/>
              </a:solidFill>
              <a:latin typeface="Meiryo" charset="-128"/>
              <a:ea typeface="Meiryo" charset="-128"/>
              <a:cs typeface="Meiryo" charset="-128"/>
            </a:endParaRPr>
          </a:p>
        </p:txBody>
      </p:sp>
      <p:sp>
        <p:nvSpPr>
          <p:cNvPr id="53" name="テキスト ボックス 52"/>
          <p:cNvSpPr txBox="1"/>
          <p:nvPr/>
        </p:nvSpPr>
        <p:spPr>
          <a:xfrm>
            <a:off x="7123867" y="5716473"/>
            <a:ext cx="1214820" cy="307777"/>
          </a:xfrm>
          <a:prstGeom prst="rect">
            <a:avLst/>
          </a:prstGeom>
          <a:noFill/>
        </p:spPr>
        <p:txBody>
          <a:bodyPr wrap="none" rtlCol="0">
            <a:spAutoFit/>
          </a:bodyPr>
          <a:lstStyle/>
          <a:p>
            <a:r>
              <a:rPr kumimoji="1" lang="en-US" altLang="ja-JP" sz="1400" b="1" dirty="0">
                <a:solidFill>
                  <a:schemeClr val="bg1"/>
                </a:solidFill>
                <a:latin typeface="Meiryo" charset="-128"/>
                <a:ea typeface="Meiryo" charset="-128"/>
                <a:cs typeface="Meiryo" charset="-128"/>
              </a:rPr>
              <a:t>PaaS/</a:t>
            </a:r>
            <a:r>
              <a:rPr kumimoji="1" lang="en-US" altLang="ja-JP" sz="1400" b="1" dirty="0" err="1">
                <a:solidFill>
                  <a:schemeClr val="bg1"/>
                </a:solidFill>
                <a:latin typeface="Meiryo" charset="-128"/>
                <a:ea typeface="Meiryo" charset="-128"/>
                <a:cs typeface="Meiryo" charset="-128"/>
              </a:rPr>
              <a:t>FaaS</a:t>
            </a:r>
            <a:endParaRPr kumimoji="1" lang="ja-JP" altLang="en-US" sz="1400" b="1" dirty="0">
              <a:solidFill>
                <a:schemeClr val="bg1"/>
              </a:solidFill>
              <a:latin typeface="Meiryo" charset="-128"/>
              <a:ea typeface="Meiryo" charset="-128"/>
              <a:cs typeface="Meiryo" charset="-128"/>
            </a:endParaRPr>
          </a:p>
        </p:txBody>
      </p:sp>
      <p:sp>
        <p:nvSpPr>
          <p:cNvPr id="3" name="正方形/長方形 2">
            <a:extLst>
              <a:ext uri="{FF2B5EF4-FFF2-40B4-BE49-F238E27FC236}">
                <a16:creationId xmlns:a16="http://schemas.microsoft.com/office/drawing/2014/main" id="{4974F314-59D2-1248-9456-76969BE11977}"/>
              </a:ext>
            </a:extLst>
          </p:cNvPr>
          <p:cNvSpPr/>
          <p:nvPr/>
        </p:nvSpPr>
        <p:spPr>
          <a:xfrm>
            <a:off x="2700696" y="5640480"/>
            <a:ext cx="3775393" cy="400110"/>
          </a:xfrm>
          <a:prstGeom prst="rect">
            <a:avLst/>
          </a:prstGeom>
        </p:spPr>
        <p:txBody>
          <a:bodyPr wrap="none">
            <a:spAutoFit/>
          </a:bodyPr>
          <a:lstStyle/>
          <a:p>
            <a:pPr algn="ctr"/>
            <a:r>
              <a:rPr lang="ja-JP" altLang="en-US" sz="2000">
                <a:solidFill>
                  <a:srgbClr val="FFFFFF"/>
                </a:solidFill>
                <a:latin typeface="Meiryo" charset="-128"/>
                <a:ea typeface="Meiryo" charset="-128"/>
                <a:cs typeface="Meiryo" charset="-128"/>
              </a:rPr>
              <a:t>クラウド・コンピューティング</a:t>
            </a:r>
            <a:endParaRPr lang="ja-JP" altLang="en-US" sz="20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33170802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400" y="266400"/>
            <a:ext cx="8686801" cy="451168"/>
          </a:xfrm>
        </p:spPr>
        <p:txBody>
          <a:bodyPr lIns="0" rIns="0">
            <a:noAutofit/>
          </a:bodyPr>
          <a:lstStyle/>
          <a:p>
            <a:r>
              <a:rPr lang="en-US" altLang="ja-JP" dirty="0"/>
              <a:t>DX</a:t>
            </a:r>
            <a:r>
              <a:rPr lang="ja-JP" altLang="en-US" dirty="0"/>
              <a:t>を支えるテクノロジー</a:t>
            </a:r>
            <a:r>
              <a:rPr lang="en-US" altLang="ja-JP" dirty="0"/>
              <a:t> </a:t>
            </a:r>
            <a:r>
              <a:rPr lang="ja-JP" altLang="en-US" dirty="0"/>
              <a:t>　</a:t>
            </a:r>
            <a:endParaRPr kumimoji="1" lang="ja-JP" altLang="en-US" dirty="0"/>
          </a:p>
        </p:txBody>
      </p:sp>
      <p:sp>
        <p:nvSpPr>
          <p:cNvPr id="4" name="ホームベース 3"/>
          <p:cNvSpPr/>
          <p:nvPr/>
        </p:nvSpPr>
        <p:spPr>
          <a:xfrm>
            <a:off x="457200" y="759592"/>
            <a:ext cx="8265459" cy="1497864"/>
          </a:xfrm>
          <a:prstGeom prst="homePlate">
            <a:avLst/>
          </a:prstGeom>
          <a:solidFill>
            <a:srgbClr val="FFFBD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ホームベース 4"/>
          <p:cNvSpPr/>
          <p:nvPr/>
        </p:nvSpPr>
        <p:spPr>
          <a:xfrm>
            <a:off x="457199" y="2301626"/>
            <a:ext cx="8265459" cy="1497864"/>
          </a:xfrm>
          <a:prstGeom prst="homePlate">
            <a:avLst/>
          </a:prstGeom>
          <a:solidFill>
            <a:schemeClr val="accent3">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ホームベース 5"/>
          <p:cNvSpPr/>
          <p:nvPr/>
        </p:nvSpPr>
        <p:spPr>
          <a:xfrm>
            <a:off x="457199" y="3820431"/>
            <a:ext cx="8265459" cy="2312968"/>
          </a:xfrm>
          <a:prstGeom prst="homePlate">
            <a:avLst>
              <a:gd name="adj" fmla="val 31396"/>
            </a:avLst>
          </a:prstGeom>
          <a:solidFill>
            <a:schemeClr val="tx2">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 name="直線コネクタ 8"/>
          <p:cNvCxnSpPr/>
          <p:nvPr/>
        </p:nvCxnSpPr>
        <p:spPr>
          <a:xfrm>
            <a:off x="1872972" y="759592"/>
            <a:ext cx="0" cy="5719483"/>
          </a:xfrm>
          <a:prstGeom prst="line">
            <a:avLst/>
          </a:prstGeom>
          <a:ln w="12700">
            <a:solidFill>
              <a:schemeClr val="bg1">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2" name="直線コネクタ 11"/>
          <p:cNvCxnSpPr/>
          <p:nvPr/>
        </p:nvCxnSpPr>
        <p:spPr>
          <a:xfrm>
            <a:off x="3657601" y="759592"/>
            <a:ext cx="0" cy="5719483"/>
          </a:xfrm>
          <a:prstGeom prst="line">
            <a:avLst/>
          </a:prstGeom>
          <a:ln w="12700">
            <a:solidFill>
              <a:schemeClr val="bg1">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3" name="直線コネクタ 12"/>
          <p:cNvCxnSpPr/>
          <p:nvPr/>
        </p:nvCxnSpPr>
        <p:spPr>
          <a:xfrm>
            <a:off x="5442230" y="763620"/>
            <a:ext cx="0" cy="5719483"/>
          </a:xfrm>
          <a:prstGeom prst="line">
            <a:avLst/>
          </a:prstGeom>
          <a:ln w="12700">
            <a:solidFill>
              <a:schemeClr val="bg1">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4" name="テキスト ボックス 13"/>
          <p:cNvSpPr txBox="1"/>
          <p:nvPr/>
        </p:nvSpPr>
        <p:spPr>
          <a:xfrm>
            <a:off x="457200" y="822345"/>
            <a:ext cx="1415772" cy="276999"/>
          </a:xfrm>
          <a:prstGeom prst="rect">
            <a:avLst/>
          </a:prstGeom>
          <a:noFill/>
        </p:spPr>
        <p:txBody>
          <a:bodyPr wrap="none" rtlCol="0">
            <a:spAutoFit/>
          </a:bodyPr>
          <a:lstStyle/>
          <a:p>
            <a:r>
              <a:rPr kumimoji="1" lang="ja-JP" altLang="en-US" sz="1200" b="1" dirty="0">
                <a:solidFill>
                  <a:schemeClr val="accent6">
                    <a:lumMod val="50000"/>
                  </a:schemeClr>
                </a:solidFill>
                <a:latin typeface="Meiryo" charset="-128"/>
                <a:ea typeface="Meiryo" charset="-128"/>
                <a:cs typeface="Meiryo" charset="-128"/>
              </a:rPr>
              <a:t>アプリケーション</a:t>
            </a:r>
          </a:p>
        </p:txBody>
      </p:sp>
      <p:sp>
        <p:nvSpPr>
          <p:cNvPr id="15" name="テキスト ボックス 14"/>
          <p:cNvSpPr txBox="1"/>
          <p:nvPr/>
        </p:nvSpPr>
        <p:spPr>
          <a:xfrm>
            <a:off x="457200" y="2364380"/>
            <a:ext cx="1415772" cy="276999"/>
          </a:xfrm>
          <a:prstGeom prst="rect">
            <a:avLst/>
          </a:prstGeom>
          <a:noFill/>
        </p:spPr>
        <p:txBody>
          <a:bodyPr wrap="none" rtlCol="0">
            <a:spAutoFit/>
          </a:bodyPr>
          <a:lstStyle/>
          <a:p>
            <a:r>
              <a:rPr kumimoji="1" lang="ja-JP" altLang="en-US" sz="1200" b="1">
                <a:solidFill>
                  <a:srgbClr val="00B050"/>
                </a:solidFill>
                <a:latin typeface="Meiryo" charset="-128"/>
                <a:ea typeface="Meiryo" charset="-128"/>
                <a:cs typeface="Meiryo" charset="-128"/>
              </a:rPr>
              <a:t>プラットフォーム</a:t>
            </a:r>
            <a:endParaRPr kumimoji="1" lang="ja-JP" altLang="en-US" sz="1200" b="1" dirty="0">
              <a:solidFill>
                <a:srgbClr val="00B050"/>
              </a:solidFill>
              <a:latin typeface="Meiryo" charset="-128"/>
              <a:ea typeface="Meiryo" charset="-128"/>
              <a:cs typeface="Meiryo" charset="-128"/>
            </a:endParaRPr>
          </a:p>
        </p:txBody>
      </p:sp>
      <p:sp>
        <p:nvSpPr>
          <p:cNvPr id="16" name="テキスト ボックス 15"/>
          <p:cNvSpPr txBox="1"/>
          <p:nvPr/>
        </p:nvSpPr>
        <p:spPr>
          <a:xfrm>
            <a:off x="457200" y="3862244"/>
            <a:ext cx="1877437" cy="461665"/>
          </a:xfrm>
          <a:prstGeom prst="rect">
            <a:avLst/>
          </a:prstGeom>
          <a:noFill/>
        </p:spPr>
        <p:txBody>
          <a:bodyPr wrap="none" rtlCol="0">
            <a:spAutoFit/>
          </a:bodyPr>
          <a:lstStyle/>
          <a:p>
            <a:r>
              <a:rPr kumimoji="1" lang="ja-JP" altLang="en-US" sz="1200" b="1" dirty="0">
                <a:solidFill>
                  <a:srgbClr val="0052FF"/>
                </a:solidFill>
                <a:latin typeface="Meiryo" charset="-128"/>
                <a:ea typeface="Meiryo" charset="-128"/>
                <a:cs typeface="Meiryo" charset="-128"/>
              </a:rPr>
              <a:t>インフラストラクチャー</a:t>
            </a:r>
            <a:endParaRPr kumimoji="1" lang="en-US" altLang="ja-JP" sz="1200" b="1" dirty="0">
              <a:solidFill>
                <a:srgbClr val="0052FF"/>
              </a:solidFill>
              <a:latin typeface="Meiryo" charset="-128"/>
              <a:ea typeface="Meiryo" charset="-128"/>
              <a:cs typeface="Meiryo" charset="-128"/>
            </a:endParaRPr>
          </a:p>
          <a:p>
            <a:r>
              <a:rPr lang="ja-JP" altLang="en-US" sz="1200" b="1" dirty="0">
                <a:solidFill>
                  <a:srgbClr val="0052FF"/>
                </a:solidFill>
                <a:latin typeface="Meiryo" charset="-128"/>
                <a:ea typeface="Meiryo" charset="-128"/>
                <a:cs typeface="Meiryo" charset="-128"/>
              </a:rPr>
              <a:t>デバイス</a:t>
            </a:r>
            <a:endParaRPr kumimoji="1" lang="ja-JP" altLang="en-US" sz="1200" b="1" dirty="0">
              <a:solidFill>
                <a:srgbClr val="0052FF"/>
              </a:solidFill>
              <a:latin typeface="Meiryo" charset="-128"/>
              <a:ea typeface="Meiryo" charset="-128"/>
              <a:cs typeface="Meiryo" charset="-128"/>
            </a:endParaRPr>
          </a:p>
        </p:txBody>
      </p:sp>
      <p:sp>
        <p:nvSpPr>
          <p:cNvPr id="17" name="ホームベース 16"/>
          <p:cNvSpPr/>
          <p:nvPr/>
        </p:nvSpPr>
        <p:spPr>
          <a:xfrm>
            <a:off x="806824" y="1117811"/>
            <a:ext cx="7225552" cy="448235"/>
          </a:xfrm>
          <a:prstGeom prst="homePlate">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solidFill>
                  <a:srgbClr val="FFFFFF"/>
                </a:solidFill>
                <a:latin typeface="Meiryo" charset="-128"/>
                <a:ea typeface="Meiryo" charset="-128"/>
                <a:cs typeface="Meiryo" charset="-128"/>
              </a:rPr>
              <a:t>AR</a:t>
            </a:r>
            <a:r>
              <a:rPr kumimoji="1" lang="ja-JP" altLang="en-US" sz="1600" dirty="0">
                <a:solidFill>
                  <a:srgbClr val="FFFFFF"/>
                </a:solidFill>
                <a:latin typeface="Meiryo" charset="-128"/>
                <a:ea typeface="Meiryo" charset="-128"/>
                <a:cs typeface="Meiryo" charset="-128"/>
              </a:rPr>
              <a:t>（拡張現実）</a:t>
            </a:r>
            <a:r>
              <a:rPr kumimoji="1" lang="en-US" altLang="ja-JP" sz="1600" dirty="0">
                <a:solidFill>
                  <a:srgbClr val="FFFFFF"/>
                </a:solidFill>
                <a:latin typeface="Meiryo" charset="-128"/>
                <a:ea typeface="Meiryo" charset="-128"/>
                <a:cs typeface="Meiryo" charset="-128"/>
              </a:rPr>
              <a:t> / VR</a:t>
            </a:r>
            <a:r>
              <a:rPr kumimoji="1" lang="ja-JP" altLang="en-US" sz="1600" dirty="0">
                <a:solidFill>
                  <a:srgbClr val="FFFFFF"/>
                </a:solidFill>
                <a:latin typeface="Meiryo" charset="-128"/>
                <a:ea typeface="Meiryo" charset="-128"/>
                <a:cs typeface="Meiryo" charset="-128"/>
              </a:rPr>
              <a:t>（仮想現実）</a:t>
            </a:r>
            <a:r>
              <a:rPr kumimoji="1" lang="en-US" altLang="ja-JP" sz="1600" dirty="0">
                <a:solidFill>
                  <a:srgbClr val="FFFFFF"/>
                </a:solidFill>
                <a:latin typeface="Meiryo" charset="-128"/>
                <a:ea typeface="Meiryo" charset="-128"/>
                <a:cs typeface="Meiryo" charset="-128"/>
              </a:rPr>
              <a:t> / MR</a:t>
            </a:r>
            <a:r>
              <a:rPr kumimoji="1" lang="ja-JP" altLang="en-US" sz="1600" dirty="0">
                <a:solidFill>
                  <a:srgbClr val="FFFFFF"/>
                </a:solidFill>
                <a:latin typeface="Meiryo" charset="-128"/>
                <a:ea typeface="Meiryo" charset="-128"/>
                <a:cs typeface="Meiryo" charset="-128"/>
              </a:rPr>
              <a:t>（複合現実）</a:t>
            </a:r>
            <a:endParaRPr kumimoji="1" lang="en-US" altLang="ja-JP" sz="1600"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Augmented Reality / Virtual Reality / Mixed Reality</a:t>
            </a:r>
            <a:endParaRPr kumimoji="1" lang="ja-JP" altLang="en-US" sz="800" dirty="0">
              <a:solidFill>
                <a:srgbClr val="FFFFFF"/>
              </a:solidFill>
              <a:latin typeface="Meiryo" charset="-128"/>
              <a:ea typeface="Meiryo" charset="-128"/>
              <a:cs typeface="Meiryo" charset="-128"/>
            </a:endParaRPr>
          </a:p>
        </p:txBody>
      </p:sp>
      <p:sp>
        <p:nvSpPr>
          <p:cNvPr id="18" name="ホームベース 17"/>
          <p:cNvSpPr/>
          <p:nvPr/>
        </p:nvSpPr>
        <p:spPr>
          <a:xfrm>
            <a:off x="806824" y="1673043"/>
            <a:ext cx="7225552" cy="448235"/>
          </a:xfrm>
          <a:prstGeom prst="homePlate">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a:solidFill>
                  <a:srgbClr val="FFFFFF"/>
                </a:solidFill>
                <a:latin typeface="Meiryo" charset="-128"/>
                <a:ea typeface="Meiryo" charset="-128"/>
                <a:cs typeface="Meiryo" charset="-128"/>
              </a:rPr>
              <a:t>ディープラーニング（深層学習）と関連技術</a:t>
            </a:r>
            <a:r>
              <a:rPr lang="ja-JP" altLang="en-US" sz="800" dirty="0">
                <a:solidFill>
                  <a:srgbClr val="FFFFFF"/>
                </a:solidFill>
                <a:latin typeface="Meiryo" charset="-128"/>
                <a:ea typeface="Meiryo" charset="-128"/>
                <a:cs typeface="Meiryo" charset="-128"/>
              </a:rPr>
              <a:t>（深層強化学習</a:t>
            </a:r>
            <a:r>
              <a:rPr lang="en-US" altLang="ja-JP" sz="800" dirty="0">
                <a:solidFill>
                  <a:srgbClr val="FFFFFF"/>
                </a:solidFill>
                <a:latin typeface="Meiryo" charset="-128"/>
                <a:ea typeface="Meiryo" charset="-128"/>
                <a:cs typeface="Meiryo" charset="-128"/>
              </a:rPr>
              <a:t>/DQN</a:t>
            </a:r>
            <a:r>
              <a:rPr lang="ja-JP" altLang="en-US" sz="800" dirty="0">
                <a:solidFill>
                  <a:srgbClr val="FFFFFF"/>
                </a:solidFill>
                <a:latin typeface="Meiryo" charset="-128"/>
                <a:ea typeface="Meiryo" charset="-128"/>
                <a:cs typeface="Meiryo" charset="-128"/>
              </a:rPr>
              <a:t>、敵対的ネットワーク</a:t>
            </a:r>
            <a:r>
              <a:rPr lang="en-US" altLang="ja-JP" sz="800" dirty="0">
                <a:solidFill>
                  <a:srgbClr val="FFFFFF"/>
                </a:solidFill>
                <a:latin typeface="Meiryo" charset="-128"/>
                <a:ea typeface="Meiryo" charset="-128"/>
                <a:cs typeface="Meiryo" charset="-128"/>
              </a:rPr>
              <a:t>/GAN</a:t>
            </a:r>
            <a:r>
              <a:rPr lang="ja-JP" altLang="en-US" sz="800" dirty="0">
                <a:solidFill>
                  <a:srgbClr val="FFFFFF"/>
                </a:solidFill>
                <a:latin typeface="Meiryo" charset="-128"/>
                <a:ea typeface="Meiryo" charset="-128"/>
                <a:cs typeface="Meiryo" charset="-128"/>
              </a:rPr>
              <a:t>など）</a:t>
            </a:r>
            <a:endParaRPr lang="en-US" altLang="ja-JP" sz="800" dirty="0">
              <a:solidFill>
                <a:srgbClr val="FFFFFF"/>
              </a:solidFill>
              <a:latin typeface="Meiryo" charset="-128"/>
              <a:ea typeface="Meiryo" charset="-128"/>
              <a:cs typeface="Meiryo" charset="-128"/>
            </a:endParaRPr>
          </a:p>
          <a:p>
            <a:pPr algn="ctr"/>
            <a:r>
              <a:rPr kumimoji="1" lang="en-US" altLang="ja-JP" sz="800" dirty="0">
                <a:solidFill>
                  <a:srgbClr val="FFFFFF"/>
                </a:solidFill>
                <a:latin typeface="Meiryo" charset="-128"/>
                <a:ea typeface="Meiryo" charset="-128"/>
                <a:cs typeface="Meiryo" charset="-128"/>
              </a:rPr>
              <a:t>Deep Learning</a:t>
            </a:r>
            <a:endParaRPr kumimoji="1" lang="ja-JP" altLang="en-US" sz="800" dirty="0">
              <a:solidFill>
                <a:srgbClr val="FFFFFF"/>
              </a:solidFill>
              <a:latin typeface="Meiryo" charset="-128"/>
              <a:ea typeface="Meiryo" charset="-128"/>
              <a:cs typeface="Meiryo" charset="-128"/>
            </a:endParaRPr>
          </a:p>
        </p:txBody>
      </p:sp>
      <p:sp>
        <p:nvSpPr>
          <p:cNvPr id="19" name="ホームベース 18"/>
          <p:cNvSpPr/>
          <p:nvPr/>
        </p:nvSpPr>
        <p:spPr>
          <a:xfrm>
            <a:off x="806822" y="2655912"/>
            <a:ext cx="7225552" cy="448235"/>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charset="-128"/>
                <a:ea typeface="Meiryo" charset="-128"/>
                <a:cs typeface="Meiryo" charset="-128"/>
              </a:rPr>
              <a:t>ブロックチェーン</a:t>
            </a:r>
            <a:endParaRPr kumimoji="1" lang="en-US" altLang="ja-JP" sz="1600"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Block Chain</a:t>
            </a:r>
            <a:endParaRPr kumimoji="1" lang="ja-JP" altLang="en-US" sz="800" dirty="0">
              <a:solidFill>
                <a:srgbClr val="FFFFFF"/>
              </a:solidFill>
              <a:latin typeface="Meiryo" charset="-128"/>
              <a:ea typeface="Meiryo" charset="-128"/>
              <a:cs typeface="Meiryo" charset="-128"/>
            </a:endParaRPr>
          </a:p>
        </p:txBody>
      </p:sp>
      <p:sp>
        <p:nvSpPr>
          <p:cNvPr id="20" name="ホームベース 19"/>
          <p:cNvSpPr/>
          <p:nvPr/>
        </p:nvSpPr>
        <p:spPr>
          <a:xfrm>
            <a:off x="1712260" y="3215940"/>
            <a:ext cx="6248864" cy="448235"/>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solidFill>
                  <a:srgbClr val="FFFFFF"/>
                </a:solidFill>
                <a:latin typeface="Meiryo" charset="-128"/>
                <a:ea typeface="Meiryo" charset="-128"/>
                <a:cs typeface="Meiryo" charset="-128"/>
              </a:rPr>
              <a:t>HTAP</a:t>
            </a:r>
            <a:r>
              <a:rPr lang="ja-JP" altLang="en-US" sz="1050" dirty="0">
                <a:solidFill>
                  <a:srgbClr val="FFFFFF"/>
                </a:solidFill>
                <a:latin typeface="Meiryo" charset="-128"/>
                <a:ea typeface="Meiryo" charset="-128"/>
                <a:cs typeface="Meiryo" charset="-128"/>
              </a:rPr>
              <a:t>（</a:t>
            </a:r>
            <a:r>
              <a:rPr lang="en-US" altLang="ja-JP" sz="1050" dirty="0">
                <a:solidFill>
                  <a:srgbClr val="FFFFFF"/>
                </a:solidFill>
                <a:latin typeface="Meiryo" charset="-128"/>
                <a:ea typeface="Meiryo" charset="-128"/>
                <a:cs typeface="Meiryo" charset="-128"/>
              </a:rPr>
              <a:t>OLTP/</a:t>
            </a:r>
            <a:r>
              <a:rPr lang="ja-JP" altLang="en-US" sz="1050" dirty="0">
                <a:solidFill>
                  <a:srgbClr val="FFFFFF"/>
                </a:solidFill>
                <a:latin typeface="Meiryo" charset="-128"/>
                <a:ea typeface="Meiryo" charset="-128"/>
                <a:cs typeface="Meiryo" charset="-128"/>
              </a:rPr>
              <a:t>業務系・基幹系と</a:t>
            </a:r>
            <a:r>
              <a:rPr lang="en-US" altLang="ja-JP" sz="1050" dirty="0">
                <a:solidFill>
                  <a:srgbClr val="FFFFFF"/>
                </a:solidFill>
                <a:latin typeface="Meiryo" charset="-128"/>
                <a:ea typeface="Meiryo" charset="-128"/>
                <a:cs typeface="Meiryo" charset="-128"/>
              </a:rPr>
              <a:t>OLAP/</a:t>
            </a:r>
            <a:r>
              <a:rPr lang="ja-JP" altLang="en-US" sz="1050" dirty="0">
                <a:solidFill>
                  <a:srgbClr val="FFFFFF"/>
                </a:solidFill>
                <a:latin typeface="Meiryo" charset="-128"/>
                <a:ea typeface="Meiryo" charset="-128"/>
                <a:cs typeface="Meiryo" charset="-128"/>
              </a:rPr>
              <a:t>分析系の実行基盤を統合）</a:t>
            </a:r>
            <a:endParaRPr lang="en-US" altLang="ja-JP" sz="1050" dirty="0">
              <a:solidFill>
                <a:srgbClr val="FFFFFF"/>
              </a:solidFill>
              <a:latin typeface="Meiryo" charset="-128"/>
              <a:ea typeface="Meiryo" charset="-128"/>
              <a:cs typeface="Meiryo" charset="-128"/>
            </a:endParaRPr>
          </a:p>
          <a:p>
            <a:pPr algn="ctr"/>
            <a:r>
              <a:rPr kumimoji="1" lang="en-US" altLang="ja-JP" sz="800" dirty="0">
                <a:solidFill>
                  <a:srgbClr val="FFFFFF"/>
                </a:solidFill>
                <a:latin typeface="Meiryo" charset="-128"/>
                <a:ea typeface="Meiryo" charset="-128"/>
                <a:cs typeface="Meiryo" charset="-128"/>
              </a:rPr>
              <a:t>Hybrid Transaction and Analytics Processing</a:t>
            </a:r>
            <a:endParaRPr kumimoji="1" lang="ja-JP" altLang="en-US" sz="800" dirty="0">
              <a:solidFill>
                <a:srgbClr val="FFFFFF"/>
              </a:solidFill>
              <a:latin typeface="Meiryo" charset="-128"/>
              <a:ea typeface="Meiryo" charset="-128"/>
              <a:cs typeface="Meiryo" charset="-128"/>
            </a:endParaRPr>
          </a:p>
        </p:txBody>
      </p:sp>
      <p:sp>
        <p:nvSpPr>
          <p:cNvPr id="21" name="ホームベース 20"/>
          <p:cNvSpPr/>
          <p:nvPr/>
        </p:nvSpPr>
        <p:spPr>
          <a:xfrm>
            <a:off x="806823" y="4913262"/>
            <a:ext cx="6468702" cy="448235"/>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solidFill>
                  <a:srgbClr val="FFFFFF"/>
                </a:solidFill>
                <a:latin typeface="Meiryo" charset="-128"/>
                <a:ea typeface="Meiryo" charset="-128"/>
                <a:cs typeface="Meiryo" charset="-128"/>
              </a:rPr>
              <a:t>LPWA</a:t>
            </a:r>
            <a:r>
              <a:rPr kumimoji="1" lang="ja-JP" altLang="en-US" sz="1600" dirty="0">
                <a:solidFill>
                  <a:srgbClr val="FFFFFF"/>
                </a:solidFill>
                <a:latin typeface="Meiryo" charset="-128"/>
                <a:ea typeface="Meiryo" charset="-128"/>
                <a:cs typeface="Meiryo" charset="-128"/>
              </a:rPr>
              <a:t>ネットワーク</a:t>
            </a:r>
            <a:endParaRPr kumimoji="1" lang="en-US" altLang="ja-JP" sz="1600"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Low </a:t>
            </a:r>
            <a:r>
              <a:rPr lang="en-US" altLang="ja-JP" sz="800" dirty="0" err="1">
                <a:solidFill>
                  <a:srgbClr val="FFFFFF"/>
                </a:solidFill>
                <a:latin typeface="Meiryo" charset="-128"/>
                <a:ea typeface="Meiryo" charset="-128"/>
                <a:cs typeface="Meiryo" charset="-128"/>
              </a:rPr>
              <a:t>Power,Wide</a:t>
            </a:r>
            <a:r>
              <a:rPr lang="en-US" altLang="ja-JP" sz="800" dirty="0">
                <a:solidFill>
                  <a:srgbClr val="FFFFFF"/>
                </a:solidFill>
                <a:latin typeface="Meiryo" charset="-128"/>
                <a:ea typeface="Meiryo" charset="-128"/>
                <a:cs typeface="Meiryo" charset="-128"/>
              </a:rPr>
              <a:t> Area Network</a:t>
            </a:r>
            <a:endParaRPr kumimoji="1" lang="ja-JP" altLang="en-US" sz="800" dirty="0">
              <a:solidFill>
                <a:srgbClr val="FFFFFF"/>
              </a:solidFill>
              <a:latin typeface="Meiryo" charset="-128"/>
              <a:ea typeface="Meiryo" charset="-128"/>
              <a:cs typeface="Meiryo" charset="-128"/>
            </a:endParaRPr>
          </a:p>
        </p:txBody>
      </p:sp>
      <p:sp>
        <p:nvSpPr>
          <p:cNvPr id="22" name="ホームベース 21"/>
          <p:cNvSpPr/>
          <p:nvPr/>
        </p:nvSpPr>
        <p:spPr>
          <a:xfrm>
            <a:off x="6405949" y="4578489"/>
            <a:ext cx="1555170" cy="448235"/>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solidFill>
                  <a:srgbClr val="FFFFFF"/>
                </a:solidFill>
                <a:latin typeface="Meiryo" charset="-128"/>
                <a:ea typeface="Meiryo" charset="-128"/>
                <a:cs typeface="Meiryo" charset="-128"/>
              </a:rPr>
              <a:t>5G</a:t>
            </a:r>
            <a:r>
              <a:rPr lang="ja-JP" altLang="en-US" sz="1600" dirty="0">
                <a:solidFill>
                  <a:srgbClr val="FFFFFF"/>
                </a:solidFill>
                <a:latin typeface="Meiryo" charset="-128"/>
                <a:ea typeface="Meiryo" charset="-128"/>
                <a:cs typeface="Meiryo" charset="-128"/>
              </a:rPr>
              <a:t>通信</a:t>
            </a:r>
            <a:endParaRPr lang="en-US" altLang="ja-JP" sz="1600" dirty="0">
              <a:solidFill>
                <a:srgbClr val="FFFFFF"/>
              </a:solidFill>
              <a:latin typeface="Meiryo" charset="-128"/>
              <a:ea typeface="Meiryo" charset="-128"/>
              <a:cs typeface="Meiryo" charset="-128"/>
            </a:endParaRPr>
          </a:p>
          <a:p>
            <a:pPr algn="ctr"/>
            <a:r>
              <a:rPr kumimoji="1" lang="en-US" altLang="ja-JP" sz="800" dirty="0">
                <a:solidFill>
                  <a:srgbClr val="FFFFFF"/>
                </a:solidFill>
                <a:latin typeface="Meiryo" charset="-128"/>
                <a:ea typeface="Meiryo" charset="-128"/>
                <a:cs typeface="Meiryo" charset="-128"/>
              </a:rPr>
              <a:t>5th Generation</a:t>
            </a:r>
          </a:p>
        </p:txBody>
      </p:sp>
      <p:sp>
        <p:nvSpPr>
          <p:cNvPr id="23" name="ホームベース 22"/>
          <p:cNvSpPr/>
          <p:nvPr/>
        </p:nvSpPr>
        <p:spPr>
          <a:xfrm>
            <a:off x="1712259" y="5506474"/>
            <a:ext cx="6248861" cy="448235"/>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charset="-128"/>
                <a:ea typeface="Meiryo" charset="-128"/>
                <a:cs typeface="Meiryo" charset="-128"/>
              </a:rPr>
              <a:t>エッジ・コンピューティング</a:t>
            </a:r>
            <a:r>
              <a:rPr kumimoji="1" lang="ja-JP" altLang="en-US" sz="800" dirty="0">
                <a:solidFill>
                  <a:srgbClr val="FFFFFF"/>
                </a:solidFill>
                <a:latin typeface="Meiryo" charset="-128"/>
                <a:ea typeface="Meiryo" charset="-128"/>
                <a:cs typeface="Meiryo" charset="-128"/>
              </a:rPr>
              <a:t>（デバイス側での学習や推論</a:t>
            </a:r>
            <a:r>
              <a:rPr kumimoji="1" lang="en-US" altLang="ja-JP" sz="800" dirty="0">
                <a:solidFill>
                  <a:srgbClr val="FFFFFF"/>
                </a:solidFill>
                <a:latin typeface="Meiryo" charset="-128"/>
                <a:ea typeface="Meiryo" charset="-128"/>
                <a:cs typeface="Meiryo" charset="-128"/>
              </a:rPr>
              <a:t>/</a:t>
            </a:r>
            <a:r>
              <a:rPr kumimoji="1" lang="ja-JP" altLang="en-US" sz="800" dirty="0">
                <a:solidFill>
                  <a:srgbClr val="FFFFFF"/>
                </a:solidFill>
                <a:latin typeface="Meiryo" charset="-128"/>
                <a:ea typeface="Meiryo" charset="-128"/>
                <a:cs typeface="Meiryo" charset="-128"/>
              </a:rPr>
              <a:t>高機能演算）</a:t>
            </a:r>
            <a:endParaRPr kumimoji="1" lang="en-US" altLang="ja-JP" sz="800"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Edge Computing</a:t>
            </a:r>
            <a:endParaRPr kumimoji="1" lang="ja-JP" altLang="en-US" sz="800" dirty="0">
              <a:solidFill>
                <a:srgbClr val="FFFFFF"/>
              </a:solidFill>
              <a:latin typeface="Meiryo" charset="-128"/>
              <a:ea typeface="Meiryo" charset="-128"/>
              <a:cs typeface="Meiryo" charset="-128"/>
            </a:endParaRPr>
          </a:p>
        </p:txBody>
      </p:sp>
      <p:sp>
        <p:nvSpPr>
          <p:cNvPr id="24" name="ホームベース 23"/>
          <p:cNvSpPr/>
          <p:nvPr/>
        </p:nvSpPr>
        <p:spPr>
          <a:xfrm>
            <a:off x="5020232" y="3998772"/>
            <a:ext cx="2940887" cy="448235"/>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charset="-128"/>
                <a:ea typeface="Meiryo" charset="-128"/>
                <a:cs typeface="Meiryo" charset="-128"/>
              </a:rPr>
              <a:t>量子コンピュータ</a:t>
            </a:r>
            <a:endParaRPr kumimoji="1" lang="en-US" altLang="ja-JP" sz="1600"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Quantum Computer</a:t>
            </a:r>
            <a:endParaRPr kumimoji="1" lang="ja-JP" altLang="en-US" sz="800" dirty="0">
              <a:solidFill>
                <a:srgbClr val="FFFFFF"/>
              </a:solidFill>
              <a:latin typeface="Meiryo" charset="-128"/>
              <a:ea typeface="Meiryo" charset="-128"/>
              <a:cs typeface="Meiryo" charset="-128"/>
            </a:endParaRPr>
          </a:p>
        </p:txBody>
      </p:sp>
      <p:cxnSp>
        <p:nvCxnSpPr>
          <p:cNvPr id="25" name="直線コネクタ 24"/>
          <p:cNvCxnSpPr/>
          <p:nvPr/>
        </p:nvCxnSpPr>
        <p:spPr>
          <a:xfrm>
            <a:off x="7275525" y="759592"/>
            <a:ext cx="0" cy="5719483"/>
          </a:xfrm>
          <a:prstGeom prst="line">
            <a:avLst/>
          </a:prstGeom>
          <a:ln w="12700">
            <a:solidFill>
              <a:schemeClr val="bg1">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27" name="テキスト ボックス 26"/>
          <p:cNvSpPr txBox="1"/>
          <p:nvPr/>
        </p:nvSpPr>
        <p:spPr>
          <a:xfrm>
            <a:off x="824059" y="6190315"/>
            <a:ext cx="986168" cy="369332"/>
          </a:xfrm>
          <a:prstGeom prst="rect">
            <a:avLst/>
          </a:prstGeom>
          <a:noFill/>
        </p:spPr>
        <p:txBody>
          <a:bodyPr wrap="none" rtlCol="0">
            <a:spAutoFit/>
          </a:bodyPr>
          <a:lstStyle/>
          <a:p>
            <a:pPr algn="ctr"/>
            <a:r>
              <a:rPr kumimoji="1" lang="en-US" altLang="ja-JP">
                <a:solidFill>
                  <a:schemeClr val="bg1">
                    <a:lumMod val="50000"/>
                  </a:schemeClr>
                </a:solidFill>
                <a:latin typeface="Meiryo" charset="-128"/>
                <a:ea typeface="Meiryo" charset="-128"/>
                <a:cs typeface="Meiryo" charset="-128"/>
              </a:rPr>
              <a:t>〜2017</a:t>
            </a:r>
            <a:endParaRPr kumimoji="1" lang="ja-JP" altLang="en-US" dirty="0">
              <a:solidFill>
                <a:schemeClr val="bg1">
                  <a:lumMod val="50000"/>
                </a:schemeClr>
              </a:solidFill>
              <a:latin typeface="Meiryo" charset="-128"/>
              <a:ea typeface="Meiryo" charset="-128"/>
              <a:cs typeface="Meiryo" charset="-128"/>
            </a:endParaRPr>
          </a:p>
        </p:txBody>
      </p:sp>
      <p:sp>
        <p:nvSpPr>
          <p:cNvPr id="28" name="テキスト ボックス 27"/>
          <p:cNvSpPr txBox="1"/>
          <p:nvPr/>
        </p:nvSpPr>
        <p:spPr>
          <a:xfrm>
            <a:off x="2387619" y="6190315"/>
            <a:ext cx="755336" cy="369332"/>
          </a:xfrm>
          <a:prstGeom prst="rect">
            <a:avLst/>
          </a:prstGeom>
          <a:noFill/>
        </p:spPr>
        <p:txBody>
          <a:bodyPr wrap="none" rtlCol="0">
            <a:spAutoFit/>
          </a:bodyPr>
          <a:lstStyle/>
          <a:p>
            <a:pPr algn="ctr"/>
            <a:r>
              <a:rPr kumimoji="1" lang="en-US" altLang="ja-JP">
                <a:solidFill>
                  <a:schemeClr val="bg1">
                    <a:lumMod val="50000"/>
                  </a:schemeClr>
                </a:solidFill>
                <a:latin typeface="Meiryo" charset="-128"/>
                <a:ea typeface="Meiryo" charset="-128"/>
                <a:cs typeface="Meiryo" charset="-128"/>
              </a:rPr>
              <a:t>2018</a:t>
            </a:r>
            <a:endParaRPr kumimoji="1" lang="ja-JP" altLang="en-US" dirty="0">
              <a:solidFill>
                <a:schemeClr val="bg1">
                  <a:lumMod val="50000"/>
                </a:schemeClr>
              </a:solidFill>
              <a:latin typeface="Meiryo" charset="-128"/>
              <a:ea typeface="Meiryo" charset="-128"/>
              <a:cs typeface="Meiryo" charset="-128"/>
            </a:endParaRPr>
          </a:p>
        </p:txBody>
      </p:sp>
      <p:sp>
        <p:nvSpPr>
          <p:cNvPr id="29" name="テキスト ボックス 28"/>
          <p:cNvSpPr txBox="1"/>
          <p:nvPr/>
        </p:nvSpPr>
        <p:spPr>
          <a:xfrm>
            <a:off x="4196581" y="6190315"/>
            <a:ext cx="755336" cy="369332"/>
          </a:xfrm>
          <a:prstGeom prst="rect">
            <a:avLst/>
          </a:prstGeom>
          <a:noFill/>
        </p:spPr>
        <p:txBody>
          <a:bodyPr wrap="none" rtlCol="0">
            <a:spAutoFit/>
          </a:bodyPr>
          <a:lstStyle/>
          <a:p>
            <a:pPr algn="ctr"/>
            <a:r>
              <a:rPr kumimoji="1" lang="en-US" altLang="ja-JP">
                <a:solidFill>
                  <a:schemeClr val="bg1">
                    <a:lumMod val="50000"/>
                  </a:schemeClr>
                </a:solidFill>
                <a:latin typeface="Meiryo" charset="-128"/>
                <a:ea typeface="Meiryo" charset="-128"/>
                <a:cs typeface="Meiryo" charset="-128"/>
              </a:rPr>
              <a:t>2019</a:t>
            </a:r>
            <a:endParaRPr kumimoji="1" lang="ja-JP" altLang="en-US" dirty="0">
              <a:solidFill>
                <a:schemeClr val="bg1">
                  <a:lumMod val="50000"/>
                </a:schemeClr>
              </a:solidFill>
              <a:latin typeface="Meiryo" charset="-128"/>
              <a:ea typeface="Meiryo" charset="-128"/>
              <a:cs typeface="Meiryo" charset="-128"/>
            </a:endParaRPr>
          </a:p>
        </p:txBody>
      </p:sp>
      <p:sp>
        <p:nvSpPr>
          <p:cNvPr id="30" name="テキスト ボックス 29"/>
          <p:cNvSpPr txBox="1"/>
          <p:nvPr/>
        </p:nvSpPr>
        <p:spPr>
          <a:xfrm>
            <a:off x="5977393" y="6190315"/>
            <a:ext cx="755336" cy="369332"/>
          </a:xfrm>
          <a:prstGeom prst="rect">
            <a:avLst/>
          </a:prstGeom>
          <a:noFill/>
        </p:spPr>
        <p:txBody>
          <a:bodyPr wrap="none" rtlCol="0">
            <a:spAutoFit/>
          </a:bodyPr>
          <a:lstStyle/>
          <a:p>
            <a:pPr algn="ctr"/>
            <a:r>
              <a:rPr kumimoji="1" lang="en-US" altLang="ja-JP" dirty="0">
                <a:solidFill>
                  <a:schemeClr val="bg1">
                    <a:lumMod val="50000"/>
                  </a:schemeClr>
                </a:solidFill>
                <a:latin typeface="Meiryo" charset="-128"/>
                <a:ea typeface="Meiryo" charset="-128"/>
                <a:cs typeface="Meiryo" charset="-128"/>
              </a:rPr>
              <a:t>2020</a:t>
            </a:r>
            <a:endParaRPr kumimoji="1" lang="ja-JP" altLang="en-US" dirty="0">
              <a:solidFill>
                <a:schemeClr val="bg1">
                  <a:lumMod val="50000"/>
                </a:schemeClr>
              </a:solidFill>
              <a:latin typeface="Meiryo" charset="-128"/>
              <a:ea typeface="Meiryo" charset="-128"/>
              <a:cs typeface="Meiryo" charset="-128"/>
            </a:endParaRPr>
          </a:p>
        </p:txBody>
      </p:sp>
      <p:sp>
        <p:nvSpPr>
          <p:cNvPr id="31" name="テキスト ボックス 30"/>
          <p:cNvSpPr txBox="1"/>
          <p:nvPr/>
        </p:nvSpPr>
        <p:spPr>
          <a:xfrm>
            <a:off x="7422559" y="6190315"/>
            <a:ext cx="986167" cy="369332"/>
          </a:xfrm>
          <a:prstGeom prst="rect">
            <a:avLst/>
          </a:prstGeom>
          <a:noFill/>
        </p:spPr>
        <p:txBody>
          <a:bodyPr wrap="none" rtlCol="0">
            <a:spAutoFit/>
          </a:bodyPr>
          <a:lstStyle/>
          <a:p>
            <a:pPr algn="ctr"/>
            <a:r>
              <a:rPr kumimoji="1" lang="en-US" altLang="ja-JP" dirty="0">
                <a:solidFill>
                  <a:schemeClr val="bg1">
                    <a:lumMod val="50000"/>
                  </a:schemeClr>
                </a:solidFill>
                <a:latin typeface="Meiryo" charset="-128"/>
                <a:ea typeface="Meiryo" charset="-128"/>
                <a:cs typeface="Meiryo" charset="-128"/>
              </a:rPr>
              <a:t>2021〜</a:t>
            </a:r>
            <a:endParaRPr kumimoji="1" lang="ja-JP" altLang="en-US" dirty="0">
              <a:solidFill>
                <a:schemeClr val="bg1">
                  <a:lumMod val="50000"/>
                </a:schemeClr>
              </a:solidFill>
              <a:latin typeface="Meiryo" charset="-128"/>
              <a:ea typeface="Meiryo" charset="-128"/>
              <a:cs typeface="Meiryo" charset="-128"/>
            </a:endParaRPr>
          </a:p>
        </p:txBody>
      </p:sp>
    </p:spTree>
    <p:extLst>
      <p:ext uri="{BB962C8B-B14F-4D97-AF65-F5344CB8AC3E}">
        <p14:creationId xmlns:p14="http://schemas.microsoft.com/office/powerpoint/2010/main" val="30643262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400" y="266400"/>
            <a:ext cx="8686800" cy="416221"/>
          </a:xfrm>
          <a:prstGeom prst="rect">
            <a:avLst/>
          </a:prstGeom>
        </p:spPr>
        <p:txBody>
          <a:bodyPr lIns="0" rIns="0">
            <a:noAutofit/>
          </a:bodyPr>
          <a:lstStyle/>
          <a:p>
            <a:r>
              <a:rPr kumimoji="1" lang="en-US" altLang="ja-JP" sz="2700" dirty="0"/>
              <a:t>DX</a:t>
            </a:r>
            <a:r>
              <a:rPr kumimoji="1" lang="ja-JP" altLang="en-US" sz="2700" dirty="0"/>
              <a:t>を実現する</a:t>
            </a:r>
            <a:r>
              <a:rPr kumimoji="1" lang="en-US" altLang="ja-JP" sz="2700" dirty="0"/>
              <a:t>4</a:t>
            </a:r>
            <a:r>
              <a:rPr kumimoji="1" lang="ja-JP" altLang="en-US" sz="2700" dirty="0" err="1"/>
              <a:t>つの</a:t>
            </a:r>
            <a:r>
              <a:rPr kumimoji="1" lang="ja-JP" altLang="en-US" sz="2700" dirty="0"/>
              <a:t>手法と考え方</a:t>
            </a:r>
          </a:p>
        </p:txBody>
      </p:sp>
      <p:sp>
        <p:nvSpPr>
          <p:cNvPr id="4" name="正方形/長方形 3"/>
          <p:cNvSpPr/>
          <p:nvPr/>
        </p:nvSpPr>
        <p:spPr>
          <a:xfrm>
            <a:off x="452717" y="1090028"/>
            <a:ext cx="8238566" cy="62499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dirty="0">
                <a:solidFill>
                  <a:srgbClr val="FFFFFF"/>
                </a:solidFill>
                <a:latin typeface="Meiryo" charset="-128"/>
                <a:ea typeface="Meiryo" charset="-128"/>
                <a:cs typeface="Meiryo" charset="-128"/>
              </a:rPr>
              <a:t>現場</a:t>
            </a:r>
            <a:r>
              <a:rPr kumimoji="1" lang="ja-JP" altLang="en-US" sz="1200" dirty="0">
                <a:solidFill>
                  <a:srgbClr val="FFFFFF"/>
                </a:solidFill>
                <a:latin typeface="Meiryo" charset="-128"/>
                <a:ea typeface="Meiryo" charset="-128"/>
                <a:cs typeface="Meiryo" charset="-128"/>
              </a:rPr>
              <a:t>に足を運ぶ　</a:t>
            </a:r>
            <a:r>
              <a:rPr kumimoji="1" lang="ja-JP" altLang="en-US" sz="3200" dirty="0">
                <a:solidFill>
                  <a:srgbClr val="FFFFFF"/>
                </a:solidFill>
                <a:latin typeface="Meiryo" charset="-128"/>
                <a:ea typeface="Meiryo" charset="-128"/>
                <a:cs typeface="Meiryo" charset="-128"/>
              </a:rPr>
              <a:t>現物</a:t>
            </a:r>
            <a:r>
              <a:rPr kumimoji="1" lang="ja-JP" altLang="en-US" sz="1200" dirty="0">
                <a:solidFill>
                  <a:srgbClr val="FFFFFF"/>
                </a:solidFill>
                <a:latin typeface="Meiryo" charset="-128"/>
                <a:ea typeface="Meiryo" charset="-128"/>
                <a:cs typeface="Meiryo" charset="-128"/>
              </a:rPr>
              <a:t>を手に取る　</a:t>
            </a:r>
            <a:r>
              <a:rPr kumimoji="1" lang="ja-JP" altLang="en-US" sz="3200" dirty="0">
                <a:solidFill>
                  <a:srgbClr val="FFFFFF"/>
                </a:solidFill>
                <a:latin typeface="Meiryo" charset="-128"/>
                <a:ea typeface="Meiryo" charset="-128"/>
                <a:cs typeface="Meiryo" charset="-128"/>
              </a:rPr>
              <a:t>現実</a:t>
            </a:r>
            <a:r>
              <a:rPr kumimoji="1" lang="ja-JP" altLang="en-US" sz="1200" dirty="0">
                <a:solidFill>
                  <a:srgbClr val="FFFFFF"/>
                </a:solidFill>
                <a:latin typeface="Meiryo" charset="-128"/>
                <a:ea typeface="Meiryo" charset="-128"/>
                <a:cs typeface="Meiryo" charset="-128"/>
              </a:rPr>
              <a:t>を自分で確認する</a:t>
            </a:r>
            <a:endParaRPr kumimoji="1" lang="en-US" altLang="ja-JP" sz="1200" dirty="0">
              <a:solidFill>
                <a:srgbClr val="FFFFFF"/>
              </a:solidFill>
              <a:latin typeface="Meiryo" charset="-128"/>
              <a:ea typeface="Meiryo" charset="-128"/>
              <a:cs typeface="Meiryo" charset="-128"/>
            </a:endParaRPr>
          </a:p>
        </p:txBody>
      </p:sp>
      <p:sp>
        <p:nvSpPr>
          <p:cNvPr id="11" name="正方形/長方形 10"/>
          <p:cNvSpPr/>
          <p:nvPr/>
        </p:nvSpPr>
        <p:spPr>
          <a:xfrm>
            <a:off x="497869" y="1867177"/>
            <a:ext cx="1964271" cy="3763468"/>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2" name="正方形/長方形 11"/>
          <p:cNvSpPr/>
          <p:nvPr/>
        </p:nvSpPr>
        <p:spPr>
          <a:xfrm>
            <a:off x="2561764" y="1869946"/>
            <a:ext cx="1964271" cy="375757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3" name="正方形/長方形 12"/>
          <p:cNvSpPr/>
          <p:nvPr/>
        </p:nvSpPr>
        <p:spPr>
          <a:xfrm>
            <a:off x="4610524" y="1867176"/>
            <a:ext cx="1964271" cy="375757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4" name="正方形/長方形 13"/>
          <p:cNvSpPr/>
          <p:nvPr/>
        </p:nvSpPr>
        <p:spPr>
          <a:xfrm>
            <a:off x="6670572" y="1869946"/>
            <a:ext cx="1964271" cy="375757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5" name="テキスト ボックス 14"/>
          <p:cNvSpPr txBox="1"/>
          <p:nvPr/>
        </p:nvSpPr>
        <p:spPr>
          <a:xfrm>
            <a:off x="736049" y="2941192"/>
            <a:ext cx="1487908" cy="369332"/>
          </a:xfrm>
          <a:prstGeom prst="rect">
            <a:avLst/>
          </a:prstGeom>
          <a:solidFill>
            <a:srgbClr val="00B050"/>
          </a:solidFill>
        </p:spPr>
        <p:txBody>
          <a:bodyPr wrap="none" rtlCol="0">
            <a:spAutoFit/>
          </a:bodyPr>
          <a:lstStyle/>
          <a:p>
            <a:pPr algn="ctr"/>
            <a:r>
              <a:rPr kumimoji="1" lang="ja-JP" altLang="en-US" dirty="0">
                <a:solidFill>
                  <a:schemeClr val="bg1"/>
                </a:solidFill>
              </a:rPr>
              <a:t>デザイン思考</a:t>
            </a:r>
          </a:p>
        </p:txBody>
      </p:sp>
      <p:sp>
        <p:nvSpPr>
          <p:cNvPr id="16" name="テキスト ボックス 15"/>
          <p:cNvSpPr txBox="1"/>
          <p:nvPr/>
        </p:nvSpPr>
        <p:spPr>
          <a:xfrm>
            <a:off x="2657793" y="2971969"/>
            <a:ext cx="1779654" cy="307777"/>
          </a:xfrm>
          <a:prstGeom prst="rect">
            <a:avLst/>
          </a:prstGeom>
          <a:solidFill>
            <a:srgbClr val="00B050"/>
          </a:solidFill>
        </p:spPr>
        <p:txBody>
          <a:bodyPr wrap="none" rtlCol="0">
            <a:spAutoFit/>
          </a:bodyPr>
          <a:lstStyle/>
          <a:p>
            <a:pPr algn="ctr"/>
            <a:r>
              <a:rPr kumimoji="1" lang="ja-JP" altLang="en-US" sz="1400" dirty="0">
                <a:solidFill>
                  <a:schemeClr val="bg1"/>
                </a:solidFill>
              </a:rPr>
              <a:t>リーン・スタートアップ</a:t>
            </a:r>
          </a:p>
        </p:txBody>
      </p:sp>
      <p:sp>
        <p:nvSpPr>
          <p:cNvPr id="17" name="テキスト ボックス 16"/>
          <p:cNvSpPr txBox="1"/>
          <p:nvPr/>
        </p:nvSpPr>
        <p:spPr>
          <a:xfrm>
            <a:off x="4758940" y="2941192"/>
            <a:ext cx="1667444" cy="369332"/>
          </a:xfrm>
          <a:prstGeom prst="rect">
            <a:avLst/>
          </a:prstGeom>
          <a:solidFill>
            <a:srgbClr val="00B050"/>
          </a:solidFill>
        </p:spPr>
        <p:txBody>
          <a:bodyPr wrap="none" rtlCol="0">
            <a:spAutoFit/>
          </a:bodyPr>
          <a:lstStyle/>
          <a:p>
            <a:pPr algn="ctr"/>
            <a:r>
              <a:rPr kumimoji="1" lang="ja-JP" altLang="en-US">
                <a:solidFill>
                  <a:schemeClr val="bg1"/>
                </a:solidFill>
              </a:rPr>
              <a:t>アジャイル開発</a:t>
            </a:r>
            <a:endParaRPr kumimoji="1" lang="ja-JP" altLang="en-US" dirty="0">
              <a:solidFill>
                <a:schemeClr val="bg1"/>
              </a:solidFill>
            </a:endParaRPr>
          </a:p>
        </p:txBody>
      </p:sp>
      <p:sp>
        <p:nvSpPr>
          <p:cNvPr id="18" name="テキスト ボックス 17"/>
          <p:cNvSpPr txBox="1"/>
          <p:nvPr/>
        </p:nvSpPr>
        <p:spPr>
          <a:xfrm>
            <a:off x="7198192" y="2941192"/>
            <a:ext cx="909031" cy="369332"/>
          </a:xfrm>
          <a:prstGeom prst="rect">
            <a:avLst/>
          </a:prstGeom>
          <a:solidFill>
            <a:srgbClr val="00B050"/>
          </a:solidFill>
        </p:spPr>
        <p:txBody>
          <a:bodyPr wrap="none" rtlCol="0">
            <a:spAutoFit/>
          </a:bodyPr>
          <a:lstStyle/>
          <a:p>
            <a:pPr algn="ctr"/>
            <a:r>
              <a:rPr kumimoji="1" lang="en-US" altLang="ja-JP" dirty="0">
                <a:solidFill>
                  <a:schemeClr val="bg1"/>
                </a:solidFill>
              </a:rPr>
              <a:t>DevOps</a:t>
            </a:r>
            <a:endParaRPr kumimoji="1" lang="ja-JP" altLang="en-US" dirty="0">
              <a:solidFill>
                <a:schemeClr val="bg1"/>
              </a:solidFill>
            </a:endParaRPr>
          </a:p>
        </p:txBody>
      </p:sp>
      <p:sp>
        <p:nvSpPr>
          <p:cNvPr id="19" name="テキスト ボックス 18"/>
          <p:cNvSpPr txBox="1"/>
          <p:nvPr/>
        </p:nvSpPr>
        <p:spPr>
          <a:xfrm>
            <a:off x="497869" y="3501009"/>
            <a:ext cx="1964271" cy="577081"/>
          </a:xfrm>
          <a:prstGeom prst="rect">
            <a:avLst/>
          </a:prstGeom>
          <a:noFill/>
        </p:spPr>
        <p:txBody>
          <a:bodyPr wrap="square" rtlCol="0">
            <a:spAutoFit/>
          </a:bodyPr>
          <a:lstStyle/>
          <a:p>
            <a:r>
              <a:rPr lang="ja-JP" altLang="en-US" sz="1050" dirty="0">
                <a:solidFill>
                  <a:schemeClr val="bg1"/>
                </a:solidFill>
                <a:latin typeface="Meiryo" charset="-128"/>
                <a:ea typeface="Meiryo" charset="-128"/>
                <a:cs typeface="Meiryo" charset="-128"/>
              </a:rPr>
              <a:t>デザイナー的なクリエイティブな視点で、ビジネス上の課題を解決する</a:t>
            </a:r>
            <a:endParaRPr kumimoji="1" lang="ja-JP" altLang="en-US" sz="1050" dirty="0">
              <a:solidFill>
                <a:schemeClr val="bg1"/>
              </a:solidFill>
              <a:latin typeface="Meiryo" charset="-128"/>
              <a:ea typeface="Meiryo" charset="-128"/>
              <a:cs typeface="Meiryo" charset="-128"/>
            </a:endParaRPr>
          </a:p>
        </p:txBody>
      </p:sp>
      <p:sp>
        <p:nvSpPr>
          <p:cNvPr id="20" name="テキスト ボックス 19"/>
          <p:cNvSpPr txBox="1"/>
          <p:nvPr/>
        </p:nvSpPr>
        <p:spPr>
          <a:xfrm>
            <a:off x="2569205" y="3501009"/>
            <a:ext cx="1964271" cy="577081"/>
          </a:xfrm>
          <a:prstGeom prst="rect">
            <a:avLst/>
          </a:prstGeom>
          <a:noFill/>
        </p:spPr>
        <p:txBody>
          <a:bodyPr wrap="square" rtlCol="0">
            <a:spAutoFit/>
          </a:bodyPr>
          <a:lstStyle/>
          <a:p>
            <a:r>
              <a:rPr kumimoji="1" lang="ja-JP" altLang="en-US" sz="1050" dirty="0">
                <a:solidFill>
                  <a:schemeClr val="bg1"/>
                </a:solidFill>
                <a:latin typeface="Meiryo" charset="-128"/>
                <a:ea typeface="Meiryo" charset="-128"/>
                <a:cs typeface="Meiryo" charset="-128"/>
              </a:rPr>
              <a:t>最小限の機能に絞って</a:t>
            </a:r>
            <a:r>
              <a:rPr lang="ja-JP" altLang="en-US" sz="1050" dirty="0">
                <a:solidFill>
                  <a:schemeClr val="bg1"/>
                </a:solidFill>
                <a:latin typeface="Meiryo" charset="-128"/>
                <a:ea typeface="Meiryo" charset="-128"/>
                <a:cs typeface="Meiryo" charset="-128"/>
              </a:rPr>
              <a:t>短期間で開発しフィードバックをうけて完成度を高める</a:t>
            </a:r>
            <a:endParaRPr lang="en-US" altLang="ja-JP" sz="1050" dirty="0">
              <a:solidFill>
                <a:schemeClr val="bg1"/>
              </a:solidFill>
              <a:latin typeface="Meiryo" charset="-128"/>
              <a:ea typeface="Meiryo" charset="-128"/>
              <a:cs typeface="Meiryo" charset="-128"/>
            </a:endParaRPr>
          </a:p>
        </p:txBody>
      </p:sp>
      <p:sp>
        <p:nvSpPr>
          <p:cNvPr id="21" name="テキスト ボックス 20"/>
          <p:cNvSpPr txBox="1"/>
          <p:nvPr/>
        </p:nvSpPr>
        <p:spPr>
          <a:xfrm>
            <a:off x="4610524" y="3501008"/>
            <a:ext cx="1964271" cy="577081"/>
          </a:xfrm>
          <a:prstGeom prst="rect">
            <a:avLst/>
          </a:prstGeom>
          <a:noFill/>
        </p:spPr>
        <p:txBody>
          <a:bodyPr wrap="square" rtlCol="0">
            <a:spAutoFit/>
          </a:bodyPr>
          <a:lstStyle/>
          <a:p>
            <a:r>
              <a:rPr lang="ja-JP" altLang="en-US" sz="1050" dirty="0">
                <a:solidFill>
                  <a:schemeClr val="bg1"/>
                </a:solidFill>
                <a:latin typeface="Meiryo" charset="-128"/>
                <a:ea typeface="Meiryo" charset="-128"/>
                <a:cs typeface="Meiryo" charset="-128"/>
              </a:rPr>
              <a:t>ビジネスの成果に貢献するシステムを、バグフリーで変更にも柔軟に開発する</a:t>
            </a:r>
            <a:endParaRPr kumimoji="1" lang="ja-JP" altLang="en-US" sz="1050" dirty="0">
              <a:solidFill>
                <a:schemeClr val="bg1"/>
              </a:solidFill>
              <a:latin typeface="Meiryo" charset="-128"/>
              <a:ea typeface="Meiryo" charset="-128"/>
              <a:cs typeface="Meiryo" charset="-128"/>
            </a:endParaRPr>
          </a:p>
        </p:txBody>
      </p:sp>
      <p:sp>
        <p:nvSpPr>
          <p:cNvPr id="22" name="テキスト ボックス 21"/>
          <p:cNvSpPr txBox="1"/>
          <p:nvPr/>
        </p:nvSpPr>
        <p:spPr>
          <a:xfrm>
            <a:off x="6670572" y="3501008"/>
            <a:ext cx="1964271" cy="577081"/>
          </a:xfrm>
          <a:prstGeom prst="rect">
            <a:avLst/>
          </a:prstGeom>
          <a:noFill/>
        </p:spPr>
        <p:txBody>
          <a:bodyPr wrap="square" rtlCol="0">
            <a:spAutoFit/>
          </a:bodyPr>
          <a:lstStyle/>
          <a:p>
            <a:r>
              <a:rPr lang="ja-JP" altLang="en-US" sz="1050" dirty="0">
                <a:solidFill>
                  <a:schemeClr val="bg1"/>
                </a:solidFill>
                <a:latin typeface="Meiryo" charset="-128"/>
                <a:ea typeface="Meiryo" charset="-128"/>
                <a:cs typeface="Meiryo" charset="-128"/>
              </a:rPr>
              <a:t>安定稼働を維持しながら、開発されたシステムを直ちに・頻繁に本番環境に移行する</a:t>
            </a:r>
            <a:endParaRPr kumimoji="1" lang="ja-JP" altLang="en-US" sz="1050" dirty="0">
              <a:solidFill>
                <a:schemeClr val="bg1"/>
              </a:solidFill>
              <a:latin typeface="Meiryo" charset="-128"/>
              <a:ea typeface="Meiryo" charset="-128"/>
              <a:cs typeface="Meiryo" charset="-128"/>
            </a:endParaRPr>
          </a:p>
        </p:txBody>
      </p:sp>
      <p:sp>
        <p:nvSpPr>
          <p:cNvPr id="23" name="右矢印 22"/>
          <p:cNvSpPr/>
          <p:nvPr/>
        </p:nvSpPr>
        <p:spPr>
          <a:xfrm>
            <a:off x="2239908" y="3906779"/>
            <a:ext cx="484256" cy="649111"/>
          </a:xfrm>
          <a:prstGeom prst="rightArrow">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右矢印 23"/>
          <p:cNvSpPr/>
          <p:nvPr/>
        </p:nvSpPr>
        <p:spPr>
          <a:xfrm>
            <a:off x="4321548" y="3903176"/>
            <a:ext cx="484256" cy="649111"/>
          </a:xfrm>
          <a:prstGeom prst="rightArrow">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右矢印 24"/>
          <p:cNvSpPr/>
          <p:nvPr/>
        </p:nvSpPr>
        <p:spPr>
          <a:xfrm>
            <a:off x="6389164" y="3905945"/>
            <a:ext cx="484256" cy="649111"/>
          </a:xfrm>
          <a:prstGeom prst="rightArrow">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p:cNvSpPr txBox="1"/>
          <p:nvPr/>
        </p:nvSpPr>
        <p:spPr>
          <a:xfrm>
            <a:off x="597840" y="4442768"/>
            <a:ext cx="1967205" cy="1015663"/>
          </a:xfrm>
          <a:prstGeom prst="rect">
            <a:avLst/>
          </a:prstGeom>
          <a:noFill/>
        </p:spPr>
        <p:txBody>
          <a:bodyPr wrap="none" rtlCol="0">
            <a:spAutoFit/>
          </a:bodyPr>
          <a:lstStyle/>
          <a:p>
            <a:pPr marL="171450" indent="-171450">
              <a:buFont typeface="Wingdings" charset="2"/>
              <a:buChar char="l"/>
            </a:pPr>
            <a:r>
              <a:rPr kumimoji="1" lang="ja-JP" altLang="en-US" sz="1200" dirty="0">
                <a:solidFill>
                  <a:schemeClr val="bg1"/>
                </a:solidFill>
                <a:latin typeface="Meiryo" charset="-128"/>
                <a:ea typeface="Meiryo" charset="-128"/>
                <a:cs typeface="Meiryo" charset="-128"/>
              </a:rPr>
              <a:t>共感</a:t>
            </a:r>
            <a:r>
              <a:rPr kumimoji="1" lang="ja-JP" altLang="en-US" sz="800" dirty="0">
                <a:solidFill>
                  <a:schemeClr val="bg1"/>
                </a:solidFill>
                <a:latin typeface="Meiryo" charset="-128"/>
                <a:ea typeface="Meiryo" charset="-128"/>
                <a:cs typeface="Meiryo" charset="-128"/>
              </a:rPr>
              <a:t>（</a:t>
            </a:r>
            <a:r>
              <a:rPr kumimoji="1" lang="en-US" altLang="ja-JP" sz="800" dirty="0">
                <a:solidFill>
                  <a:schemeClr val="bg1"/>
                </a:solidFill>
                <a:latin typeface="Meiryo" charset="-128"/>
                <a:ea typeface="Meiryo" charset="-128"/>
                <a:cs typeface="Meiryo" charset="-128"/>
              </a:rPr>
              <a:t>Emphasize</a:t>
            </a:r>
            <a:r>
              <a:rPr kumimoji="1" lang="ja-JP" altLang="en-US" sz="800" dirty="0">
                <a:solidFill>
                  <a:schemeClr val="bg1"/>
                </a:solidFill>
                <a:latin typeface="Meiryo" charset="-128"/>
                <a:ea typeface="Meiryo" charset="-128"/>
                <a:cs typeface="Meiryo" charset="-128"/>
              </a:rPr>
              <a:t>）</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1200" dirty="0">
                <a:solidFill>
                  <a:schemeClr val="bg1"/>
                </a:solidFill>
                <a:latin typeface="Meiryo" charset="-128"/>
                <a:ea typeface="Meiryo" charset="-128"/>
                <a:cs typeface="Meiryo" charset="-128"/>
              </a:rPr>
              <a:t>問題定義</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Define</a:t>
            </a:r>
            <a:r>
              <a:rPr lang="ja-JP" altLang="en-US" sz="800" dirty="0">
                <a:solidFill>
                  <a:schemeClr val="bg1"/>
                </a:solidFill>
                <a:latin typeface="Meiryo" charset="-128"/>
                <a:ea typeface="Meiryo" charset="-128"/>
                <a:cs typeface="Meiryo" charset="-128"/>
              </a:rPr>
              <a:t>）</a:t>
            </a:r>
            <a:endParaRPr lang="en-US" altLang="ja-JP" sz="800" dirty="0">
              <a:solidFill>
                <a:schemeClr val="bg1"/>
              </a:solidFill>
              <a:latin typeface="Meiryo" charset="-128"/>
              <a:ea typeface="Meiryo" charset="-128"/>
              <a:cs typeface="Meiryo" charset="-128"/>
            </a:endParaRPr>
          </a:p>
          <a:p>
            <a:pPr marL="171450" indent="-171450">
              <a:buFont typeface="Wingdings" charset="2"/>
              <a:buChar char="l"/>
            </a:pPr>
            <a:r>
              <a:rPr kumimoji="1" lang="ja-JP" altLang="en-US" sz="1200" dirty="0">
                <a:solidFill>
                  <a:schemeClr val="bg1"/>
                </a:solidFill>
                <a:latin typeface="Meiryo" charset="-128"/>
                <a:ea typeface="Meiryo" charset="-128"/>
                <a:cs typeface="Meiryo" charset="-128"/>
              </a:rPr>
              <a:t>創造</a:t>
            </a:r>
            <a:r>
              <a:rPr kumimoji="1" lang="ja-JP" altLang="en-US" sz="800" dirty="0">
                <a:solidFill>
                  <a:schemeClr val="bg1"/>
                </a:solidFill>
                <a:latin typeface="Meiryo" charset="-128"/>
                <a:ea typeface="Meiryo" charset="-128"/>
                <a:cs typeface="Meiryo" charset="-128"/>
              </a:rPr>
              <a:t>（</a:t>
            </a:r>
            <a:r>
              <a:rPr kumimoji="1" lang="en-US" altLang="ja-JP" sz="800" dirty="0">
                <a:solidFill>
                  <a:schemeClr val="bg1"/>
                </a:solidFill>
                <a:latin typeface="Meiryo" charset="-128"/>
                <a:ea typeface="Meiryo" charset="-128"/>
                <a:cs typeface="Meiryo" charset="-128"/>
              </a:rPr>
              <a:t>Ideate</a:t>
            </a:r>
            <a:r>
              <a:rPr kumimoji="1" lang="ja-JP" altLang="en-US" sz="800" dirty="0">
                <a:solidFill>
                  <a:schemeClr val="bg1"/>
                </a:solidFill>
                <a:latin typeface="Meiryo" charset="-128"/>
                <a:ea typeface="Meiryo" charset="-128"/>
                <a:cs typeface="Meiryo" charset="-128"/>
              </a:rPr>
              <a:t>）</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1200" dirty="0">
                <a:solidFill>
                  <a:schemeClr val="bg1"/>
                </a:solidFill>
                <a:latin typeface="Meiryo" charset="-128"/>
                <a:ea typeface="Meiryo" charset="-128"/>
                <a:cs typeface="Meiryo" charset="-128"/>
              </a:rPr>
              <a:t>プロトタイプ</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Prototype</a:t>
            </a:r>
            <a:r>
              <a:rPr lang="ja-JP" altLang="en-US" sz="800" dirty="0">
                <a:solidFill>
                  <a:schemeClr val="bg1"/>
                </a:solidFill>
                <a:latin typeface="Meiryo" charset="-128"/>
                <a:ea typeface="Meiryo" charset="-128"/>
                <a:cs typeface="Meiryo" charset="-128"/>
              </a:rPr>
              <a:t>）</a:t>
            </a:r>
            <a:endParaRPr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1200" dirty="0">
                <a:solidFill>
                  <a:schemeClr val="bg1"/>
                </a:solidFill>
                <a:latin typeface="Meiryo" charset="-128"/>
                <a:ea typeface="Meiryo" charset="-128"/>
                <a:cs typeface="Meiryo" charset="-128"/>
              </a:rPr>
              <a:t>検証</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Test</a:t>
            </a:r>
            <a:r>
              <a:rPr lang="ja-JP" altLang="en-US" sz="800" dirty="0">
                <a:solidFill>
                  <a:schemeClr val="bg1"/>
                </a:solidFill>
                <a:latin typeface="Meiryo" charset="-128"/>
                <a:ea typeface="Meiryo" charset="-128"/>
                <a:cs typeface="Meiryo" charset="-128"/>
              </a:rPr>
              <a:t>）</a:t>
            </a:r>
            <a:endParaRPr kumimoji="1" lang="ja-JP" altLang="en-US" sz="800" dirty="0">
              <a:solidFill>
                <a:schemeClr val="bg1"/>
              </a:solidFill>
              <a:latin typeface="Meiryo" charset="-128"/>
              <a:ea typeface="Meiryo" charset="-128"/>
              <a:cs typeface="Meiryo" charset="-128"/>
            </a:endParaRPr>
          </a:p>
        </p:txBody>
      </p:sp>
      <p:sp>
        <p:nvSpPr>
          <p:cNvPr id="27" name="テキスト ボックス 26"/>
          <p:cNvSpPr txBox="1"/>
          <p:nvPr/>
        </p:nvSpPr>
        <p:spPr>
          <a:xfrm>
            <a:off x="2748356" y="4624801"/>
            <a:ext cx="1290738" cy="646331"/>
          </a:xfrm>
          <a:prstGeom prst="rect">
            <a:avLst/>
          </a:prstGeom>
          <a:noFill/>
        </p:spPr>
        <p:txBody>
          <a:bodyPr wrap="none" rtlCol="0">
            <a:spAutoFit/>
          </a:bodyPr>
          <a:lstStyle/>
          <a:p>
            <a:pPr marL="171450" indent="-171450">
              <a:buFont typeface="Wingdings" charset="2"/>
              <a:buChar char="l"/>
            </a:pPr>
            <a:r>
              <a:rPr kumimoji="1" lang="ja-JP" altLang="en-US" sz="1200" dirty="0">
                <a:solidFill>
                  <a:schemeClr val="bg1"/>
                </a:solidFill>
                <a:latin typeface="Meiryo" charset="-128"/>
                <a:ea typeface="Meiryo" charset="-128"/>
                <a:cs typeface="Meiryo" charset="-128"/>
              </a:rPr>
              <a:t>構築</a:t>
            </a:r>
            <a:r>
              <a:rPr kumimoji="1" lang="ja-JP" altLang="en-US" sz="800" dirty="0">
                <a:solidFill>
                  <a:schemeClr val="bg1"/>
                </a:solidFill>
                <a:latin typeface="Meiryo" charset="-128"/>
                <a:ea typeface="Meiryo" charset="-128"/>
                <a:cs typeface="Meiryo" charset="-128"/>
              </a:rPr>
              <a:t>（</a:t>
            </a:r>
            <a:r>
              <a:rPr kumimoji="1" lang="en-US" altLang="ja-JP" sz="800" dirty="0">
                <a:solidFill>
                  <a:schemeClr val="bg1"/>
                </a:solidFill>
                <a:latin typeface="Meiryo" charset="-128"/>
                <a:ea typeface="Meiryo" charset="-128"/>
                <a:cs typeface="Meiryo" charset="-128"/>
              </a:rPr>
              <a:t>Build</a:t>
            </a:r>
            <a:r>
              <a:rPr kumimoji="1" lang="ja-JP" altLang="en-US" sz="800" dirty="0">
                <a:solidFill>
                  <a:schemeClr val="bg1"/>
                </a:solidFill>
                <a:latin typeface="Meiryo" charset="-128"/>
                <a:ea typeface="Meiryo" charset="-128"/>
                <a:cs typeface="Meiryo" charset="-128"/>
              </a:rPr>
              <a:t>）</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1200" dirty="0">
                <a:solidFill>
                  <a:schemeClr val="bg1"/>
                </a:solidFill>
                <a:latin typeface="Meiryo" charset="-128"/>
                <a:ea typeface="Meiryo" charset="-128"/>
                <a:cs typeface="Meiryo" charset="-128"/>
              </a:rPr>
              <a:t>計測</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Measure</a:t>
            </a:r>
            <a:r>
              <a:rPr lang="ja-JP" altLang="en-US" sz="800" dirty="0">
                <a:solidFill>
                  <a:schemeClr val="bg1"/>
                </a:solidFill>
                <a:latin typeface="Meiryo" charset="-128"/>
                <a:ea typeface="Meiryo" charset="-128"/>
                <a:cs typeface="Meiryo" charset="-128"/>
              </a:rPr>
              <a:t>）</a:t>
            </a:r>
            <a:endParaRPr lang="en-US" altLang="ja-JP" sz="800" dirty="0">
              <a:solidFill>
                <a:schemeClr val="bg1"/>
              </a:solidFill>
              <a:latin typeface="Meiryo" charset="-128"/>
              <a:ea typeface="Meiryo" charset="-128"/>
              <a:cs typeface="Meiryo" charset="-128"/>
            </a:endParaRPr>
          </a:p>
          <a:p>
            <a:pPr marL="171450" indent="-171450">
              <a:buFont typeface="Wingdings" charset="2"/>
              <a:buChar char="l"/>
            </a:pPr>
            <a:r>
              <a:rPr kumimoji="1" lang="ja-JP" altLang="en-US" sz="1200" dirty="0">
                <a:solidFill>
                  <a:schemeClr val="bg1"/>
                </a:solidFill>
                <a:latin typeface="Meiryo" charset="-128"/>
                <a:ea typeface="Meiryo" charset="-128"/>
                <a:cs typeface="Meiryo" charset="-128"/>
              </a:rPr>
              <a:t>学習</a:t>
            </a:r>
            <a:r>
              <a:rPr kumimoji="1" lang="ja-JP" altLang="en-US" sz="800" dirty="0">
                <a:solidFill>
                  <a:schemeClr val="bg1"/>
                </a:solidFill>
                <a:latin typeface="Meiryo" charset="-128"/>
                <a:ea typeface="Meiryo" charset="-128"/>
                <a:cs typeface="Meiryo" charset="-128"/>
              </a:rPr>
              <a:t>（</a:t>
            </a:r>
            <a:r>
              <a:rPr kumimoji="1" lang="en-US" altLang="ja-JP" sz="800" dirty="0">
                <a:solidFill>
                  <a:schemeClr val="bg1"/>
                </a:solidFill>
                <a:latin typeface="Meiryo" charset="-128"/>
                <a:ea typeface="Meiryo" charset="-128"/>
                <a:cs typeface="Meiryo" charset="-128"/>
              </a:rPr>
              <a:t>Learn</a:t>
            </a:r>
            <a:r>
              <a:rPr kumimoji="1" lang="ja-JP" altLang="en-US" sz="800" dirty="0">
                <a:solidFill>
                  <a:schemeClr val="bg1"/>
                </a:solidFill>
                <a:latin typeface="Meiryo" charset="-128"/>
                <a:ea typeface="Meiryo" charset="-128"/>
                <a:cs typeface="Meiryo" charset="-128"/>
              </a:rPr>
              <a:t>）</a:t>
            </a:r>
          </a:p>
        </p:txBody>
      </p:sp>
      <p:sp>
        <p:nvSpPr>
          <p:cNvPr id="29" name="テキスト ボックス 28"/>
          <p:cNvSpPr txBox="1"/>
          <p:nvPr/>
        </p:nvSpPr>
        <p:spPr>
          <a:xfrm>
            <a:off x="6690750" y="4627433"/>
            <a:ext cx="1858201" cy="769441"/>
          </a:xfrm>
          <a:prstGeom prst="rect">
            <a:avLst/>
          </a:prstGeom>
          <a:noFill/>
        </p:spPr>
        <p:txBody>
          <a:bodyPr wrap="none" rtlCol="0">
            <a:spAutoFit/>
          </a:bodyPr>
          <a:lstStyle/>
          <a:p>
            <a:pPr marL="285750" indent="-285750">
              <a:buFont typeface="Wingdings" charset="2"/>
              <a:buChar char="l"/>
            </a:pPr>
            <a:r>
              <a:rPr kumimoji="1" lang="ja-JP" altLang="en-US" sz="1200" dirty="0">
                <a:solidFill>
                  <a:schemeClr val="bg1"/>
                </a:solidFill>
                <a:latin typeface="Meiryo" charset="-128"/>
                <a:ea typeface="Meiryo" charset="-128"/>
                <a:cs typeface="Meiryo" charset="-128"/>
              </a:rPr>
              <a:t>開発と運用の協調</a:t>
            </a:r>
            <a:endParaRPr kumimoji="1" lang="en-US" altLang="ja-JP" sz="12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自動化ツールの整備</a:t>
            </a:r>
            <a:endParaRPr lang="en-US" altLang="ja-JP" sz="1200" dirty="0">
              <a:solidFill>
                <a:schemeClr val="bg1"/>
              </a:solidFill>
              <a:latin typeface="Meiryo" charset="-128"/>
              <a:ea typeface="Meiryo" charset="-128"/>
              <a:cs typeface="Meiryo" charset="-128"/>
            </a:endParaRPr>
          </a:p>
          <a:p>
            <a:pPr marL="285750" indent="-285750">
              <a:buFont typeface="Wingdings" charset="2"/>
              <a:buChar char="l"/>
            </a:pPr>
            <a:r>
              <a:rPr kumimoji="1" lang="ja-JP" altLang="en-US" sz="1200" dirty="0">
                <a:solidFill>
                  <a:schemeClr val="bg1"/>
                </a:solidFill>
                <a:latin typeface="Meiryo" charset="-128"/>
                <a:ea typeface="Meiryo" charset="-128"/>
                <a:cs typeface="Meiryo" charset="-128"/>
              </a:rPr>
              <a:t>継続的デリバリー</a:t>
            </a:r>
            <a:endParaRPr kumimoji="1" lang="en-US" altLang="ja-JP" sz="1200" dirty="0">
              <a:solidFill>
                <a:schemeClr val="bg1"/>
              </a:solidFill>
              <a:latin typeface="Meiryo" charset="-128"/>
              <a:ea typeface="Meiryo" charset="-128"/>
              <a:cs typeface="Meiryo" charset="-128"/>
            </a:endParaRPr>
          </a:p>
          <a:p>
            <a:r>
              <a:rPr lang="en-US" altLang="ja-JP" sz="800" dirty="0">
                <a:solidFill>
                  <a:schemeClr val="bg1"/>
                </a:solidFill>
                <a:latin typeface="Meiryo" charset="-128"/>
                <a:ea typeface="Meiryo" charset="-128"/>
                <a:cs typeface="Meiryo" charset="-128"/>
              </a:rPr>
              <a:t>       </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Continuous Delivery</a:t>
            </a:r>
            <a:r>
              <a:rPr lang="ja-JP" altLang="en-US" sz="800" dirty="0">
                <a:solidFill>
                  <a:schemeClr val="bg1"/>
                </a:solidFill>
                <a:latin typeface="Meiryo" charset="-128"/>
                <a:ea typeface="Meiryo" charset="-128"/>
                <a:cs typeface="Meiryo" charset="-128"/>
              </a:rPr>
              <a:t>）</a:t>
            </a:r>
            <a:endParaRPr kumimoji="1" lang="ja-JP" altLang="en-US" sz="800" dirty="0">
              <a:solidFill>
                <a:schemeClr val="bg1"/>
              </a:solidFill>
              <a:latin typeface="Meiryo" charset="-128"/>
              <a:ea typeface="Meiryo" charset="-128"/>
              <a:cs typeface="Meiryo" charset="-128"/>
            </a:endParaRPr>
          </a:p>
        </p:txBody>
      </p:sp>
      <p:sp>
        <p:nvSpPr>
          <p:cNvPr id="30" name="正方形/長方形 29"/>
          <p:cNvSpPr/>
          <p:nvPr/>
        </p:nvSpPr>
        <p:spPr>
          <a:xfrm>
            <a:off x="4667475" y="4442768"/>
            <a:ext cx="2908916" cy="1015663"/>
          </a:xfrm>
          <a:prstGeom prst="rect">
            <a:avLst/>
          </a:prstGeom>
        </p:spPr>
        <p:txBody>
          <a:bodyPr wrap="square">
            <a:spAutoFit/>
          </a:bodyPr>
          <a:lstStyle/>
          <a:p>
            <a:pPr marL="285750" indent="-285750">
              <a:buFont typeface="Wingdings" charset="2"/>
              <a:buChar char="l"/>
            </a:pPr>
            <a:r>
              <a:rPr lang="ja-JP" altLang="en-US" sz="1200" dirty="0">
                <a:solidFill>
                  <a:schemeClr val="bg1"/>
                </a:solidFill>
                <a:latin typeface="Meiryo" charset="-128"/>
                <a:ea typeface="Meiryo" charset="-128"/>
                <a:cs typeface="Meiryo" charset="-128"/>
              </a:rPr>
              <a:t>反復／周期的</a:t>
            </a:r>
            <a:r>
              <a:rPr lang="ja-JP" altLang="en-US" sz="800" dirty="0">
                <a:solidFill>
                  <a:schemeClr val="bg1"/>
                </a:solidFill>
                <a:latin typeface="Meiryo" charset="-128"/>
                <a:ea typeface="Meiryo" charset="-128"/>
                <a:cs typeface="Meiryo" charset="-128"/>
              </a:rPr>
              <a:t>(Iterative)</a:t>
            </a:r>
            <a:endParaRPr lang="en-US" altLang="ja-JP" sz="8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漸進的</a:t>
            </a:r>
            <a:r>
              <a:rPr lang="ja-JP" altLang="en-US" sz="800" dirty="0">
                <a:solidFill>
                  <a:schemeClr val="bg1"/>
                </a:solidFill>
                <a:latin typeface="Meiryo" charset="-128"/>
                <a:ea typeface="Meiryo" charset="-128"/>
                <a:cs typeface="Meiryo" charset="-128"/>
              </a:rPr>
              <a:t>(Incremental）</a:t>
            </a:r>
            <a:endParaRPr lang="en-US" altLang="ja-JP" sz="8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適応主義</a:t>
            </a:r>
            <a:r>
              <a:rPr lang="ja-JP" altLang="en-US" sz="800" dirty="0">
                <a:solidFill>
                  <a:schemeClr val="bg1"/>
                </a:solidFill>
                <a:latin typeface="Meiryo" charset="-128"/>
                <a:ea typeface="Meiryo" charset="-128"/>
                <a:cs typeface="Meiryo" charset="-128"/>
              </a:rPr>
              <a:t>(Adaptive)</a:t>
            </a:r>
            <a:endParaRPr lang="en-US" altLang="ja-JP" sz="8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自律的</a:t>
            </a:r>
            <a:r>
              <a:rPr lang="ja-JP" altLang="en-US" sz="800" dirty="0">
                <a:solidFill>
                  <a:schemeClr val="bg1"/>
                </a:solidFill>
                <a:latin typeface="Meiryo" charset="-128"/>
                <a:ea typeface="Meiryo" charset="-128"/>
                <a:cs typeface="Meiryo" charset="-128"/>
              </a:rPr>
              <a:t>(Self-Organized)</a:t>
            </a:r>
            <a:endParaRPr lang="en-US" altLang="ja-JP" sz="8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多能工</a:t>
            </a:r>
            <a:r>
              <a:rPr lang="ja-JP" altLang="en-US" sz="800" dirty="0">
                <a:solidFill>
                  <a:schemeClr val="bg1"/>
                </a:solidFill>
                <a:latin typeface="Meiryo" charset="-128"/>
                <a:ea typeface="Meiryo" charset="-128"/>
                <a:cs typeface="Meiryo" charset="-128"/>
              </a:rPr>
              <a:t>(Cell Production）</a:t>
            </a:r>
          </a:p>
        </p:txBody>
      </p:sp>
      <p:sp>
        <p:nvSpPr>
          <p:cNvPr id="32" name="ホームベース 31"/>
          <p:cNvSpPr/>
          <p:nvPr/>
        </p:nvSpPr>
        <p:spPr>
          <a:xfrm>
            <a:off x="452717" y="5785564"/>
            <a:ext cx="8238566" cy="529519"/>
          </a:xfrm>
          <a:prstGeom prst="homePlate">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イノベーションと</a:t>
            </a:r>
            <a:r>
              <a:rPr kumimoji="1" lang="ja-JP" altLang="en-US" sz="2000">
                <a:solidFill>
                  <a:srgbClr val="FFFFFF"/>
                </a:solidFill>
                <a:latin typeface="Meiryo" charset="-128"/>
                <a:ea typeface="Meiryo" charset="-128"/>
                <a:cs typeface="Meiryo" charset="-128"/>
              </a:rPr>
              <a:t>ビジネス・スピードの融合</a:t>
            </a:r>
            <a:endParaRPr kumimoji="1" lang="ja-JP" altLang="en-US" sz="2000" dirty="0">
              <a:solidFill>
                <a:srgbClr val="FFFFFF"/>
              </a:solidFill>
              <a:latin typeface="Meiryo" charset="-128"/>
              <a:ea typeface="Meiryo" charset="-128"/>
              <a:cs typeface="Meiryo" charset="-128"/>
            </a:endParaRPr>
          </a:p>
        </p:txBody>
      </p:sp>
      <p:sp>
        <p:nvSpPr>
          <p:cNvPr id="7" name="フリーフォーム 6"/>
          <p:cNvSpPr/>
          <p:nvPr/>
        </p:nvSpPr>
        <p:spPr>
          <a:xfrm>
            <a:off x="444040" y="2020711"/>
            <a:ext cx="4669117" cy="784578"/>
          </a:xfrm>
          <a:custGeom>
            <a:avLst/>
            <a:gdLst>
              <a:gd name="connsiteX0" fmla="*/ 5645 w 4724400"/>
              <a:gd name="connsiteY0" fmla="*/ 5645 h 784578"/>
              <a:gd name="connsiteX1" fmla="*/ 3539067 w 4724400"/>
              <a:gd name="connsiteY1" fmla="*/ 0 h 784578"/>
              <a:gd name="connsiteX2" fmla="*/ 4724400 w 4724400"/>
              <a:gd name="connsiteY2" fmla="*/ 784578 h 784578"/>
              <a:gd name="connsiteX3" fmla="*/ 0 w 4724400"/>
              <a:gd name="connsiteY3" fmla="*/ 784578 h 784578"/>
              <a:gd name="connsiteX4" fmla="*/ 5645 w 4724400"/>
              <a:gd name="connsiteY4" fmla="*/ 5645 h 784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400" h="784578">
                <a:moveTo>
                  <a:pt x="5645" y="5645"/>
                </a:moveTo>
                <a:lnTo>
                  <a:pt x="3539067" y="0"/>
                </a:lnTo>
                <a:lnTo>
                  <a:pt x="4724400" y="784578"/>
                </a:lnTo>
                <a:lnTo>
                  <a:pt x="0" y="784578"/>
                </a:lnTo>
                <a:cubicBezTo>
                  <a:pt x="1882" y="524934"/>
                  <a:pt x="3763" y="265289"/>
                  <a:pt x="5645" y="5645"/>
                </a:cubicBezTo>
                <a:close/>
              </a:path>
            </a:pathLst>
          </a:custGeom>
          <a:solidFill>
            <a:srgbClr val="7030A0">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フリーフォーム 7"/>
          <p:cNvSpPr/>
          <p:nvPr/>
        </p:nvSpPr>
        <p:spPr>
          <a:xfrm rot="10800000">
            <a:off x="4022166" y="2020711"/>
            <a:ext cx="4669117" cy="784578"/>
          </a:xfrm>
          <a:custGeom>
            <a:avLst/>
            <a:gdLst>
              <a:gd name="connsiteX0" fmla="*/ 5645 w 4724400"/>
              <a:gd name="connsiteY0" fmla="*/ 5645 h 784578"/>
              <a:gd name="connsiteX1" fmla="*/ 3539067 w 4724400"/>
              <a:gd name="connsiteY1" fmla="*/ 0 h 784578"/>
              <a:gd name="connsiteX2" fmla="*/ 4724400 w 4724400"/>
              <a:gd name="connsiteY2" fmla="*/ 784578 h 784578"/>
              <a:gd name="connsiteX3" fmla="*/ 0 w 4724400"/>
              <a:gd name="connsiteY3" fmla="*/ 784578 h 784578"/>
              <a:gd name="connsiteX4" fmla="*/ 5645 w 4724400"/>
              <a:gd name="connsiteY4" fmla="*/ 5645 h 784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400" h="784578">
                <a:moveTo>
                  <a:pt x="5645" y="5645"/>
                </a:moveTo>
                <a:lnTo>
                  <a:pt x="3539067" y="0"/>
                </a:lnTo>
                <a:lnTo>
                  <a:pt x="4724400" y="784578"/>
                </a:lnTo>
                <a:lnTo>
                  <a:pt x="0" y="784578"/>
                </a:lnTo>
                <a:cubicBezTo>
                  <a:pt x="1882" y="524934"/>
                  <a:pt x="3763" y="265289"/>
                  <a:pt x="5645" y="5645"/>
                </a:cubicBezTo>
                <a:close/>
              </a:path>
            </a:pathLst>
          </a:custGeom>
          <a:solidFill>
            <a:srgbClr val="0052FF">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p:cNvSpPr txBox="1"/>
          <p:nvPr/>
        </p:nvSpPr>
        <p:spPr>
          <a:xfrm>
            <a:off x="889536" y="2190251"/>
            <a:ext cx="2904962" cy="461665"/>
          </a:xfrm>
          <a:prstGeom prst="rect">
            <a:avLst/>
          </a:prstGeom>
          <a:noFill/>
        </p:spPr>
        <p:txBody>
          <a:bodyPr wrap="none" rtlCol="0">
            <a:spAutoFit/>
          </a:bodyPr>
          <a:lstStyle/>
          <a:p>
            <a:r>
              <a:rPr kumimoji="1" lang="ja-JP" altLang="en-US" sz="2400">
                <a:solidFill>
                  <a:schemeClr val="bg1"/>
                </a:solidFill>
              </a:rPr>
              <a:t>イノベーションの創発</a:t>
            </a:r>
            <a:endParaRPr kumimoji="1" lang="ja-JP" altLang="en-US" sz="2400" dirty="0">
              <a:solidFill>
                <a:schemeClr val="bg1"/>
              </a:solidFill>
            </a:endParaRPr>
          </a:p>
        </p:txBody>
      </p:sp>
      <p:sp>
        <p:nvSpPr>
          <p:cNvPr id="10" name="テキスト ボックス 9"/>
          <p:cNvSpPr txBox="1"/>
          <p:nvPr/>
        </p:nvSpPr>
        <p:spPr>
          <a:xfrm>
            <a:off x="4843598" y="2180743"/>
            <a:ext cx="3698448" cy="461665"/>
          </a:xfrm>
          <a:prstGeom prst="rect">
            <a:avLst/>
          </a:prstGeom>
          <a:noFill/>
        </p:spPr>
        <p:txBody>
          <a:bodyPr wrap="none" rtlCol="0">
            <a:spAutoFit/>
          </a:bodyPr>
          <a:lstStyle/>
          <a:p>
            <a:pPr algn="r"/>
            <a:r>
              <a:rPr kumimoji="1" lang="ja-JP" altLang="en-US" sz="2400" dirty="0">
                <a:solidFill>
                  <a:schemeClr val="bg1"/>
                </a:solidFill>
              </a:rPr>
              <a:t>ジャスト・イン・タイムで提供</a:t>
            </a:r>
          </a:p>
        </p:txBody>
      </p:sp>
      <p:sp>
        <p:nvSpPr>
          <p:cNvPr id="28" name="テキスト ボックス 27">
            <a:extLst>
              <a:ext uri="{FF2B5EF4-FFF2-40B4-BE49-F238E27FC236}">
                <a16:creationId xmlns:a16="http://schemas.microsoft.com/office/drawing/2014/main" id="{5DC5E7B5-61AA-864C-9C5C-B587A48A0716}"/>
              </a:ext>
            </a:extLst>
          </p:cNvPr>
          <p:cNvSpPr txBox="1"/>
          <p:nvPr/>
        </p:nvSpPr>
        <p:spPr>
          <a:xfrm>
            <a:off x="786900" y="3204525"/>
            <a:ext cx="1401345" cy="276999"/>
          </a:xfrm>
          <a:prstGeom prst="rect">
            <a:avLst/>
          </a:prstGeom>
          <a:noFill/>
        </p:spPr>
        <p:txBody>
          <a:bodyPr wrap="none" rtlCol="0">
            <a:spAutoFit/>
          </a:bodyPr>
          <a:lstStyle/>
          <a:p>
            <a:pPr algn="ctr"/>
            <a:r>
              <a:rPr kumimoji="1" lang="ja-JP" altLang="en-US" sz="1200">
                <a:solidFill>
                  <a:schemeClr val="bg1"/>
                </a:solidFill>
              </a:rPr>
              <a:t>＋</a:t>
            </a:r>
            <a:r>
              <a:rPr kumimoji="1" lang="en-US" altLang="ja-JP" sz="1200" dirty="0">
                <a:solidFill>
                  <a:schemeClr val="bg1"/>
                </a:solidFill>
              </a:rPr>
              <a:t> </a:t>
            </a:r>
            <a:r>
              <a:rPr kumimoji="1" lang="ja-JP" altLang="en-US" sz="1200">
                <a:solidFill>
                  <a:schemeClr val="bg1"/>
                </a:solidFill>
              </a:rPr>
              <a:t>エスノグラフィー</a:t>
            </a:r>
            <a:endParaRPr kumimoji="1" lang="ja-JP" altLang="en-US" sz="1200" dirty="0">
              <a:solidFill>
                <a:schemeClr val="bg1"/>
              </a:solidFill>
            </a:endParaRPr>
          </a:p>
        </p:txBody>
      </p:sp>
    </p:spTree>
    <p:extLst>
      <p:ext uri="{BB962C8B-B14F-4D97-AF65-F5344CB8AC3E}">
        <p14:creationId xmlns:p14="http://schemas.microsoft.com/office/powerpoint/2010/main" val="37407804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D868A20B-8CFA-484D-8109-04C8AA60E22E}"/>
              </a:ext>
            </a:extLst>
          </p:cNvPr>
          <p:cNvSpPr/>
          <p:nvPr/>
        </p:nvSpPr>
        <p:spPr>
          <a:xfrm>
            <a:off x="107504" y="980728"/>
            <a:ext cx="4392488" cy="5328592"/>
          </a:xfrm>
          <a:prstGeom prst="rect">
            <a:avLst/>
          </a:prstGeom>
          <a:solidFill>
            <a:srgbClr val="D6D6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9A7C85C0-6F7A-B94B-BC6D-8095D7B1A55D}"/>
              </a:ext>
            </a:extLst>
          </p:cNvPr>
          <p:cNvSpPr>
            <a:spLocks noGrp="1"/>
          </p:cNvSpPr>
          <p:nvPr>
            <p:ph type="title"/>
          </p:nvPr>
        </p:nvSpPr>
        <p:spPr>
          <a:xfrm>
            <a:off x="457200" y="274124"/>
            <a:ext cx="8686800" cy="416221"/>
          </a:xfrm>
        </p:spPr>
        <p:txBody>
          <a:bodyPr/>
          <a:lstStyle/>
          <a:p>
            <a:r>
              <a:rPr kumimoji="1" lang="ja-JP" altLang="en-US"/>
              <a:t>デジタル</a:t>
            </a:r>
            <a:r>
              <a:rPr kumimoji="1" lang="ja-JP" altLang="en-US" sz="2000"/>
              <a:t>・</a:t>
            </a:r>
            <a:r>
              <a:rPr kumimoji="1" lang="ja-JP" altLang="en-US"/>
              <a:t>トランスフォーメーション</a:t>
            </a:r>
            <a:r>
              <a:rPr kumimoji="1" lang="ja-JP" altLang="en-US" sz="2000"/>
              <a:t>の</a:t>
            </a:r>
            <a:r>
              <a:rPr kumimoji="1" lang="en-US" altLang="ja-JP" dirty="0"/>
              <a:t>Before/After</a:t>
            </a:r>
            <a:endParaRPr kumimoji="1" lang="ja-JP" altLang="en-US"/>
          </a:p>
        </p:txBody>
      </p:sp>
      <p:sp>
        <p:nvSpPr>
          <p:cNvPr id="4" name="テキスト ボックス 3">
            <a:extLst>
              <a:ext uri="{FF2B5EF4-FFF2-40B4-BE49-F238E27FC236}">
                <a16:creationId xmlns:a16="http://schemas.microsoft.com/office/drawing/2014/main" id="{28B12A18-9A85-6640-87C9-6F43093B534B}"/>
              </a:ext>
            </a:extLst>
          </p:cNvPr>
          <p:cNvSpPr txBox="1"/>
          <p:nvPr/>
        </p:nvSpPr>
        <p:spPr>
          <a:xfrm>
            <a:off x="157008" y="2539002"/>
            <a:ext cx="4222631" cy="1200329"/>
          </a:xfrm>
          <a:prstGeom prst="rect">
            <a:avLst/>
          </a:prstGeom>
          <a:noFill/>
        </p:spPr>
        <p:txBody>
          <a:bodyPr wrap="none" rtlCol="0">
            <a:spAutoFit/>
          </a:bodyPr>
          <a:lstStyle/>
          <a:p>
            <a:r>
              <a:rPr kumimoji="1" lang="en-US" altLang="ja-JP" sz="2400" b="1" dirty="0">
                <a:solidFill>
                  <a:schemeClr val="tx1">
                    <a:lumMod val="75000"/>
                    <a:lumOff val="25000"/>
                  </a:schemeClr>
                </a:solidFill>
                <a:latin typeface="Meiryo" panose="020B0604030504040204" pitchFamily="34" charset="-128"/>
                <a:ea typeface="Meiryo" panose="020B0604030504040204" pitchFamily="34" charset="-128"/>
              </a:rPr>
              <a:t>IT</a:t>
            </a:r>
            <a:r>
              <a:rPr kumimoji="1" lang="ja-JP" altLang="en-US" sz="2400" b="1">
                <a:solidFill>
                  <a:schemeClr val="tx1">
                    <a:lumMod val="75000"/>
                    <a:lumOff val="25000"/>
                  </a:schemeClr>
                </a:solidFill>
                <a:latin typeface="Meiryo" panose="020B0604030504040204" pitchFamily="34" charset="-128"/>
                <a:ea typeface="Meiryo" panose="020B0604030504040204" pitchFamily="34" charset="-128"/>
              </a:rPr>
              <a:t>は道具</a:t>
            </a:r>
            <a:endParaRPr kumimoji="1" lang="en-US" altLang="ja-JP" sz="2400" b="1" dirty="0">
              <a:solidFill>
                <a:schemeClr val="tx1">
                  <a:lumMod val="75000"/>
                  <a:lumOff val="25000"/>
                </a:schemeClr>
              </a:solidFill>
              <a:latin typeface="Meiryo" panose="020B0604030504040204" pitchFamily="34" charset="-128"/>
              <a:ea typeface="Meiryo" panose="020B0604030504040204" pitchFamily="34" charset="-128"/>
            </a:endParaRPr>
          </a:p>
          <a:p>
            <a:pPr marL="536575" lvl="1" indent="-282575">
              <a:buFont typeface="Wingdings" pitchFamily="2" charset="2"/>
              <a:buChar char="ü"/>
            </a:pPr>
            <a:r>
              <a:rPr kumimoji="1" lang="ja-JP" altLang="en-US" sz="1600">
                <a:solidFill>
                  <a:schemeClr val="tx1">
                    <a:lumMod val="75000"/>
                    <a:lumOff val="25000"/>
                  </a:schemeClr>
                </a:solidFill>
                <a:latin typeface="Meiryo" panose="020B0604030504040204" pitchFamily="34" charset="-128"/>
                <a:ea typeface="Meiryo" panose="020B0604030504040204" pitchFamily="34" charset="-128"/>
              </a:rPr>
              <a:t>本業は人間</a:t>
            </a:r>
            <a:endParaRPr kumimoji="1" lang="en-US" altLang="ja-JP" sz="1600" dirty="0">
              <a:solidFill>
                <a:schemeClr val="tx1">
                  <a:lumMod val="75000"/>
                  <a:lumOff val="25000"/>
                </a:schemeClr>
              </a:solidFill>
              <a:latin typeface="Meiryo" panose="020B0604030504040204" pitchFamily="34" charset="-128"/>
              <a:ea typeface="Meiryo" panose="020B0604030504040204" pitchFamily="34" charset="-128"/>
            </a:endParaRPr>
          </a:p>
          <a:p>
            <a:pPr marL="536575" lvl="1" indent="-282575">
              <a:buFont typeface="Wingdings" pitchFamily="2" charset="2"/>
              <a:buChar char="ü"/>
            </a:pPr>
            <a:r>
              <a:rPr lang="en-US" altLang="ja-JP" sz="1600" dirty="0">
                <a:solidFill>
                  <a:schemeClr val="tx1">
                    <a:lumMod val="75000"/>
                    <a:lumOff val="25000"/>
                  </a:schemeClr>
                </a:solidFill>
                <a:latin typeface="Meiryo" panose="020B0604030504040204" pitchFamily="34" charset="-128"/>
                <a:ea typeface="Meiryo" panose="020B0604030504040204" pitchFamily="34" charset="-128"/>
              </a:rPr>
              <a:t>IT</a:t>
            </a:r>
            <a:r>
              <a:rPr lang="ja-JP" altLang="en-US" sz="1600">
                <a:solidFill>
                  <a:schemeClr val="tx1">
                    <a:lumMod val="75000"/>
                    <a:lumOff val="25000"/>
                  </a:schemeClr>
                </a:solidFill>
                <a:latin typeface="Meiryo" panose="020B0604030504040204" pitchFamily="34" charset="-128"/>
                <a:ea typeface="Meiryo" panose="020B0604030504040204" pitchFamily="34" charset="-128"/>
              </a:rPr>
              <a:t>は本業を支援する手段</a:t>
            </a:r>
            <a:endParaRPr lang="en-US" altLang="ja-JP" sz="1600" dirty="0">
              <a:solidFill>
                <a:schemeClr val="tx1">
                  <a:lumMod val="75000"/>
                  <a:lumOff val="25000"/>
                </a:schemeClr>
              </a:solidFill>
              <a:latin typeface="Meiryo" panose="020B0604030504040204" pitchFamily="34" charset="-128"/>
              <a:ea typeface="Meiryo" panose="020B0604030504040204" pitchFamily="34" charset="-128"/>
            </a:endParaRPr>
          </a:p>
          <a:p>
            <a:pPr marL="536575" lvl="1" indent="-282575">
              <a:buFont typeface="Wingdings" pitchFamily="2" charset="2"/>
              <a:buChar char="ü"/>
            </a:pPr>
            <a:r>
              <a:rPr kumimoji="1" lang="en-US" altLang="ja-JP" sz="1600" dirty="0">
                <a:solidFill>
                  <a:schemeClr val="tx1">
                    <a:lumMod val="75000"/>
                    <a:lumOff val="25000"/>
                  </a:schemeClr>
                </a:solidFill>
                <a:latin typeface="Meiryo" panose="020B0604030504040204" pitchFamily="34" charset="-128"/>
                <a:ea typeface="Meiryo" panose="020B0604030504040204" pitchFamily="34" charset="-128"/>
              </a:rPr>
              <a:t>IT</a:t>
            </a:r>
            <a:r>
              <a:rPr kumimoji="1" lang="ja-JP" altLang="en-US" sz="1600">
                <a:solidFill>
                  <a:schemeClr val="tx1">
                    <a:lumMod val="75000"/>
                    <a:lumOff val="25000"/>
                  </a:schemeClr>
                </a:solidFill>
                <a:latin typeface="Meiryo" panose="020B0604030504040204" pitchFamily="34" charset="-128"/>
                <a:ea typeface="Meiryo" panose="020B0604030504040204" pitchFamily="34" charset="-128"/>
              </a:rPr>
              <a:t>は企業のコアコンピタンスではない</a:t>
            </a:r>
          </a:p>
        </p:txBody>
      </p:sp>
      <p:sp>
        <p:nvSpPr>
          <p:cNvPr id="6" name="テキスト ボックス 5">
            <a:extLst>
              <a:ext uri="{FF2B5EF4-FFF2-40B4-BE49-F238E27FC236}">
                <a16:creationId xmlns:a16="http://schemas.microsoft.com/office/drawing/2014/main" id="{8E01379E-154F-0B49-8837-8175191778B9}"/>
              </a:ext>
            </a:extLst>
          </p:cNvPr>
          <p:cNvSpPr txBox="1"/>
          <p:nvPr/>
        </p:nvSpPr>
        <p:spPr>
          <a:xfrm>
            <a:off x="165024" y="4595352"/>
            <a:ext cx="3393878" cy="1200329"/>
          </a:xfrm>
          <a:prstGeom prst="rect">
            <a:avLst/>
          </a:prstGeom>
          <a:noFill/>
        </p:spPr>
        <p:txBody>
          <a:bodyPr wrap="none" rtlCol="0">
            <a:spAutoFit/>
          </a:bodyPr>
          <a:lstStyle/>
          <a:p>
            <a:r>
              <a:rPr lang="en-US" altLang="ja-JP" sz="2400" b="1" dirty="0">
                <a:solidFill>
                  <a:schemeClr val="tx1">
                    <a:lumMod val="75000"/>
                    <a:lumOff val="25000"/>
                  </a:schemeClr>
                </a:solidFill>
                <a:latin typeface="Meiryo" panose="020B0604030504040204" pitchFamily="34" charset="-128"/>
                <a:ea typeface="Meiryo" panose="020B0604030504040204" pitchFamily="34" charset="-128"/>
              </a:rPr>
              <a:t>IT</a:t>
            </a:r>
            <a:r>
              <a:rPr lang="ja-JP" altLang="en-US" sz="2400" b="1">
                <a:solidFill>
                  <a:schemeClr val="tx1">
                    <a:lumMod val="75000"/>
                    <a:lumOff val="25000"/>
                  </a:schemeClr>
                </a:solidFill>
                <a:latin typeface="Meiryo" panose="020B0604030504040204" pitchFamily="34" charset="-128"/>
                <a:ea typeface="Meiryo" panose="020B0604030504040204" pitchFamily="34" charset="-128"/>
              </a:rPr>
              <a:t>はコストセンター</a:t>
            </a:r>
            <a:endParaRPr kumimoji="1" lang="en-US" altLang="ja-JP" sz="2400" b="1" dirty="0">
              <a:solidFill>
                <a:schemeClr val="tx1">
                  <a:lumMod val="75000"/>
                  <a:lumOff val="25000"/>
                </a:schemeClr>
              </a:solidFill>
              <a:latin typeface="Meiryo" panose="020B0604030504040204" pitchFamily="34" charset="-128"/>
              <a:ea typeface="Meiryo" panose="020B0604030504040204" pitchFamily="34" charset="-128"/>
            </a:endParaRPr>
          </a:p>
          <a:p>
            <a:pPr marL="536575" indent="-282575">
              <a:buFont typeface="Wingdings" pitchFamily="2" charset="2"/>
              <a:buChar char="ü"/>
            </a:pPr>
            <a:r>
              <a:rPr lang="ja-JP" altLang="en-US" sz="1600">
                <a:solidFill>
                  <a:schemeClr val="tx1">
                    <a:lumMod val="75000"/>
                    <a:lumOff val="25000"/>
                  </a:schemeClr>
                </a:solidFill>
                <a:latin typeface="Meiryo" panose="020B0604030504040204" pitchFamily="34" charset="-128"/>
                <a:ea typeface="Meiryo" panose="020B0604030504040204" pitchFamily="34" charset="-128"/>
              </a:rPr>
              <a:t>コスト削減がミッション</a:t>
            </a:r>
            <a:endParaRPr lang="en-US" altLang="ja-JP" sz="1600" dirty="0">
              <a:solidFill>
                <a:schemeClr val="tx1">
                  <a:lumMod val="75000"/>
                  <a:lumOff val="25000"/>
                </a:schemeClr>
              </a:solidFill>
              <a:latin typeface="Meiryo" panose="020B0604030504040204" pitchFamily="34" charset="-128"/>
              <a:ea typeface="Meiryo" panose="020B0604030504040204" pitchFamily="34" charset="-128"/>
            </a:endParaRPr>
          </a:p>
          <a:p>
            <a:pPr marL="536575" indent="-282575">
              <a:buFont typeface="Wingdings" pitchFamily="2" charset="2"/>
              <a:buChar char="ü"/>
            </a:pPr>
            <a:r>
              <a:rPr kumimoji="1" lang="ja-JP" altLang="en-US" sz="1600">
                <a:solidFill>
                  <a:schemeClr val="tx1">
                    <a:lumMod val="75000"/>
                    <a:lumOff val="25000"/>
                  </a:schemeClr>
                </a:solidFill>
                <a:latin typeface="Meiryo" panose="020B0604030504040204" pitchFamily="34" charset="-128"/>
                <a:ea typeface="Meiryo" panose="020B0604030504040204" pitchFamily="34" charset="-128"/>
              </a:rPr>
              <a:t>コスト削減のために</a:t>
            </a:r>
            <a:r>
              <a:rPr kumimoji="1" lang="ja-JP" altLang="en-US" sz="1600" b="1">
                <a:solidFill>
                  <a:schemeClr val="tx1">
                    <a:lumMod val="75000"/>
                    <a:lumOff val="25000"/>
                  </a:schemeClr>
                </a:solidFill>
                <a:latin typeface="Meiryo" panose="020B0604030504040204" pitchFamily="34" charset="-128"/>
                <a:ea typeface="Meiryo" panose="020B0604030504040204" pitchFamily="34" charset="-128"/>
              </a:rPr>
              <a:t>外注化</a:t>
            </a:r>
            <a:endParaRPr kumimoji="1" lang="en-US" altLang="ja-JP" sz="1600" b="1" dirty="0">
              <a:solidFill>
                <a:schemeClr val="tx1">
                  <a:lumMod val="75000"/>
                  <a:lumOff val="25000"/>
                </a:schemeClr>
              </a:solidFill>
              <a:latin typeface="Meiryo" panose="020B0604030504040204" pitchFamily="34" charset="-128"/>
              <a:ea typeface="Meiryo" panose="020B0604030504040204" pitchFamily="34" charset="-128"/>
            </a:endParaRPr>
          </a:p>
          <a:p>
            <a:pPr marL="536575" indent="-282575">
              <a:buFont typeface="Wingdings" pitchFamily="2" charset="2"/>
              <a:buChar char="ü"/>
            </a:pPr>
            <a:r>
              <a:rPr kumimoji="1" lang="ja-JP" altLang="en-US" sz="1600" b="1" u="sng">
                <a:solidFill>
                  <a:schemeClr val="tx1">
                    <a:lumMod val="75000"/>
                    <a:lumOff val="25000"/>
                  </a:schemeClr>
                </a:solidFill>
                <a:latin typeface="Meiryo" panose="020B0604030504040204" pitchFamily="34" charset="-128"/>
                <a:ea typeface="Meiryo" panose="020B0604030504040204" pitchFamily="34" charset="-128"/>
              </a:rPr>
              <a:t>管理と統制</a:t>
            </a:r>
            <a:r>
              <a:rPr kumimoji="1" lang="ja-JP" altLang="en-US" sz="1600">
                <a:solidFill>
                  <a:schemeClr val="tx1">
                    <a:lumMod val="75000"/>
                    <a:lumOff val="25000"/>
                  </a:schemeClr>
                </a:solidFill>
                <a:latin typeface="Meiryo" panose="020B0604030504040204" pitchFamily="34" charset="-128"/>
                <a:ea typeface="Meiryo" panose="020B0604030504040204" pitchFamily="34" charset="-128"/>
              </a:rPr>
              <a:t>のための</a:t>
            </a:r>
            <a:r>
              <a:rPr kumimoji="1" lang="ja-JP" altLang="en-US" sz="1600" b="1">
                <a:solidFill>
                  <a:schemeClr val="tx1">
                    <a:lumMod val="75000"/>
                    <a:lumOff val="25000"/>
                  </a:schemeClr>
                </a:solidFill>
                <a:latin typeface="Meiryo" panose="020B0604030504040204" pitchFamily="34" charset="-128"/>
                <a:ea typeface="Meiryo" panose="020B0604030504040204" pitchFamily="34" charset="-128"/>
              </a:rPr>
              <a:t>自前主義</a:t>
            </a:r>
          </a:p>
        </p:txBody>
      </p:sp>
      <p:sp>
        <p:nvSpPr>
          <p:cNvPr id="8" name="テキスト ボックス 7">
            <a:extLst>
              <a:ext uri="{FF2B5EF4-FFF2-40B4-BE49-F238E27FC236}">
                <a16:creationId xmlns:a16="http://schemas.microsoft.com/office/drawing/2014/main" id="{DBA5F925-03BC-B14B-8DA6-0F49082701EA}"/>
              </a:ext>
            </a:extLst>
          </p:cNvPr>
          <p:cNvSpPr txBox="1"/>
          <p:nvPr/>
        </p:nvSpPr>
        <p:spPr>
          <a:xfrm>
            <a:off x="165024" y="1303213"/>
            <a:ext cx="2318776" cy="830997"/>
          </a:xfrm>
          <a:prstGeom prst="rect">
            <a:avLst/>
          </a:prstGeom>
          <a:noFill/>
        </p:spPr>
        <p:txBody>
          <a:bodyPr wrap="none" rtlCol="0">
            <a:spAutoFit/>
          </a:bodyPr>
          <a:lstStyle/>
          <a:p>
            <a:r>
              <a:rPr kumimoji="1" lang="en-US" altLang="ja-JP" sz="4800" b="1" dirty="0">
                <a:solidFill>
                  <a:schemeClr val="tx1">
                    <a:lumMod val="75000"/>
                    <a:lumOff val="25000"/>
                  </a:schemeClr>
                </a:solidFill>
                <a:latin typeface="Meiryo" panose="020B0604030504040204" pitchFamily="34" charset="-128"/>
                <a:ea typeface="Meiryo" panose="020B0604030504040204" pitchFamily="34" charset="-128"/>
              </a:rPr>
              <a:t>Before</a:t>
            </a:r>
            <a:endParaRPr kumimoji="1" lang="ja-JP" altLang="en-US" sz="4800">
              <a:solidFill>
                <a:schemeClr val="tx1">
                  <a:lumMod val="75000"/>
                  <a:lumOff val="25000"/>
                </a:schemeClr>
              </a:solidFill>
              <a:latin typeface="Meiryo" panose="020B0604030504040204" pitchFamily="34" charset="-128"/>
              <a:ea typeface="Meiryo" panose="020B0604030504040204" pitchFamily="34" charset="-128"/>
            </a:endParaRPr>
          </a:p>
        </p:txBody>
      </p:sp>
      <p:sp>
        <p:nvSpPr>
          <p:cNvPr id="12" name="下矢印 11">
            <a:extLst>
              <a:ext uri="{FF2B5EF4-FFF2-40B4-BE49-F238E27FC236}">
                <a16:creationId xmlns:a16="http://schemas.microsoft.com/office/drawing/2014/main" id="{B33B81D3-80D1-C641-B0BD-718D7EE956F9}"/>
              </a:ext>
            </a:extLst>
          </p:cNvPr>
          <p:cNvSpPr/>
          <p:nvPr/>
        </p:nvSpPr>
        <p:spPr>
          <a:xfrm>
            <a:off x="1834838" y="3889934"/>
            <a:ext cx="936104" cy="360040"/>
          </a:xfrm>
          <a:prstGeom prst="down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1" name="グループ化 10">
            <a:extLst>
              <a:ext uri="{FF2B5EF4-FFF2-40B4-BE49-F238E27FC236}">
                <a16:creationId xmlns:a16="http://schemas.microsoft.com/office/drawing/2014/main" id="{30F87E76-FDF4-224D-9BC7-95CB7EE41CBC}"/>
              </a:ext>
            </a:extLst>
          </p:cNvPr>
          <p:cNvGrpSpPr/>
          <p:nvPr/>
        </p:nvGrpSpPr>
        <p:grpSpPr>
          <a:xfrm>
            <a:off x="4639240" y="980728"/>
            <a:ext cx="4392488" cy="5328592"/>
            <a:chOff x="4639240" y="980728"/>
            <a:chExt cx="4392488" cy="5328592"/>
          </a:xfrm>
        </p:grpSpPr>
        <p:sp>
          <p:nvSpPr>
            <p:cNvPr id="10" name="正方形/長方形 9">
              <a:extLst>
                <a:ext uri="{FF2B5EF4-FFF2-40B4-BE49-F238E27FC236}">
                  <a16:creationId xmlns:a16="http://schemas.microsoft.com/office/drawing/2014/main" id="{319D23BA-368A-8748-BCB3-5AE8D57652F2}"/>
                </a:ext>
              </a:extLst>
            </p:cNvPr>
            <p:cNvSpPr/>
            <p:nvPr/>
          </p:nvSpPr>
          <p:spPr>
            <a:xfrm>
              <a:off x="4639240" y="980728"/>
              <a:ext cx="4392488" cy="532859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テキスト ボックス 4">
              <a:extLst>
                <a:ext uri="{FF2B5EF4-FFF2-40B4-BE49-F238E27FC236}">
                  <a16:creationId xmlns:a16="http://schemas.microsoft.com/office/drawing/2014/main" id="{7805DCE8-E24F-1F4F-AE61-6D6628C086C6}"/>
                </a:ext>
              </a:extLst>
            </p:cNvPr>
            <p:cNvSpPr txBox="1"/>
            <p:nvPr/>
          </p:nvSpPr>
          <p:spPr>
            <a:xfrm>
              <a:off x="4741857" y="2539002"/>
              <a:ext cx="4222631" cy="1200329"/>
            </a:xfrm>
            <a:prstGeom prst="rect">
              <a:avLst/>
            </a:prstGeom>
            <a:noFill/>
          </p:spPr>
          <p:txBody>
            <a:bodyPr wrap="none" rtlCol="0">
              <a:spAutoFit/>
            </a:bodyPr>
            <a:lstStyle/>
            <a:p>
              <a:r>
                <a:rPr kumimoji="1" lang="en-US" altLang="ja-JP" sz="2400" b="1" dirty="0">
                  <a:solidFill>
                    <a:schemeClr val="bg1"/>
                  </a:solidFill>
                  <a:latin typeface="Meiryo" panose="020B0604030504040204" pitchFamily="34" charset="-128"/>
                  <a:ea typeface="Meiryo" panose="020B0604030504040204" pitchFamily="34" charset="-128"/>
                </a:rPr>
                <a:t>IT</a:t>
              </a:r>
              <a:r>
                <a:rPr kumimoji="1" lang="ja-JP" altLang="en-US" sz="2400" b="1">
                  <a:solidFill>
                    <a:schemeClr val="bg1"/>
                  </a:solidFill>
                  <a:latin typeface="Meiryo" panose="020B0604030504040204" pitchFamily="34" charset="-128"/>
                  <a:ea typeface="Meiryo" panose="020B0604030504040204" pitchFamily="34" charset="-128"/>
                </a:rPr>
                <a:t>は本業</a:t>
              </a:r>
              <a:endParaRPr kumimoji="1" lang="en-US" altLang="ja-JP" sz="2400" b="1" dirty="0">
                <a:solidFill>
                  <a:schemeClr val="bg1"/>
                </a:solidFill>
                <a:latin typeface="Meiryo" panose="020B0604030504040204" pitchFamily="34" charset="-128"/>
                <a:ea typeface="Meiryo" panose="020B0604030504040204" pitchFamily="34" charset="-128"/>
              </a:endParaRPr>
            </a:p>
            <a:p>
              <a:pPr marL="536575" indent="-282575">
                <a:buFont typeface="Wingdings" pitchFamily="2" charset="2"/>
                <a:buChar char="ü"/>
              </a:pPr>
              <a:r>
                <a:rPr kumimoji="1" lang="ja-JP" altLang="en-US" sz="1600">
                  <a:solidFill>
                    <a:schemeClr val="bg1"/>
                  </a:solidFill>
                  <a:latin typeface="Meiryo" panose="020B0604030504040204" pitchFamily="34" charset="-128"/>
                  <a:ea typeface="Meiryo" panose="020B0604030504040204" pitchFamily="34" charset="-128"/>
                </a:rPr>
                <a:t>本業は</a:t>
              </a:r>
              <a:r>
                <a:rPr kumimoji="1" lang="en-US" altLang="ja-JP" sz="1600" dirty="0">
                  <a:solidFill>
                    <a:schemeClr val="bg1"/>
                  </a:solidFill>
                  <a:latin typeface="Meiryo" panose="020B0604030504040204" pitchFamily="34" charset="-128"/>
                  <a:ea typeface="Meiryo" panose="020B0604030504040204" pitchFamily="34" charset="-128"/>
                </a:rPr>
                <a:t>IT</a:t>
              </a:r>
              <a:r>
                <a:rPr kumimoji="1" lang="ja-JP" altLang="en-US" sz="1600">
                  <a:solidFill>
                    <a:schemeClr val="bg1"/>
                  </a:solidFill>
                  <a:latin typeface="Meiryo" panose="020B0604030504040204" pitchFamily="34" charset="-128"/>
                  <a:ea typeface="Meiryo" panose="020B0604030504040204" pitchFamily="34" charset="-128"/>
                </a:rPr>
                <a:t>が前提</a:t>
              </a:r>
              <a:endParaRPr kumimoji="1" lang="en-US" altLang="ja-JP" sz="1600" dirty="0">
                <a:solidFill>
                  <a:schemeClr val="bg1"/>
                </a:solidFill>
                <a:latin typeface="Meiryo" panose="020B0604030504040204" pitchFamily="34" charset="-128"/>
                <a:ea typeface="Meiryo" panose="020B0604030504040204" pitchFamily="34" charset="-128"/>
              </a:endParaRPr>
            </a:p>
            <a:p>
              <a:pPr marL="536575" indent="-282575">
                <a:buFont typeface="Wingdings" pitchFamily="2" charset="2"/>
                <a:buChar char="ü"/>
              </a:pPr>
              <a:r>
                <a:rPr lang="ja-JP" altLang="en-US" sz="1600">
                  <a:solidFill>
                    <a:schemeClr val="bg1"/>
                  </a:solidFill>
                  <a:latin typeface="Meiryo" panose="020B0604030504040204" pitchFamily="34" charset="-128"/>
                  <a:ea typeface="Meiryo" panose="020B0604030504040204" pitchFamily="34" charset="-128"/>
                </a:rPr>
                <a:t>人間は</a:t>
              </a:r>
              <a:r>
                <a:rPr lang="en-US" altLang="ja-JP" sz="1600" dirty="0">
                  <a:solidFill>
                    <a:schemeClr val="bg1"/>
                  </a:solidFill>
                  <a:latin typeface="Meiryo" panose="020B0604030504040204" pitchFamily="34" charset="-128"/>
                  <a:ea typeface="Meiryo" panose="020B0604030504040204" pitchFamily="34" charset="-128"/>
                </a:rPr>
                <a:t>IT</a:t>
              </a:r>
              <a:r>
                <a:rPr lang="ja-JP" altLang="en-US" sz="1600">
                  <a:solidFill>
                    <a:schemeClr val="bg1"/>
                  </a:solidFill>
                  <a:latin typeface="Meiryo" panose="020B0604030504040204" pitchFamily="34" charset="-128"/>
                  <a:ea typeface="Meiryo" panose="020B0604030504040204" pitchFamily="34" charset="-128"/>
                </a:rPr>
                <a:t>で本業を革新する方法を決定</a:t>
              </a:r>
              <a:endParaRPr lang="en-US" altLang="ja-JP" sz="1600" dirty="0">
                <a:solidFill>
                  <a:schemeClr val="bg1"/>
                </a:solidFill>
                <a:latin typeface="Meiryo" panose="020B0604030504040204" pitchFamily="34" charset="-128"/>
                <a:ea typeface="Meiryo" panose="020B0604030504040204" pitchFamily="34" charset="-128"/>
              </a:endParaRPr>
            </a:p>
            <a:p>
              <a:pPr marL="536575" indent="-282575">
                <a:buFont typeface="Wingdings" pitchFamily="2" charset="2"/>
                <a:buChar char="ü"/>
              </a:pPr>
              <a:r>
                <a:rPr kumimoji="1" lang="en-US" altLang="ja-JP" sz="1600" dirty="0">
                  <a:solidFill>
                    <a:schemeClr val="bg1"/>
                  </a:solidFill>
                  <a:latin typeface="Meiryo" panose="020B0604030504040204" pitchFamily="34" charset="-128"/>
                  <a:ea typeface="Meiryo" panose="020B0604030504040204" pitchFamily="34" charset="-128"/>
                </a:rPr>
                <a:t>IT</a:t>
              </a:r>
              <a:r>
                <a:rPr kumimoji="1" lang="ja-JP" altLang="en-US" sz="1600">
                  <a:solidFill>
                    <a:schemeClr val="bg1"/>
                  </a:solidFill>
                  <a:latin typeface="Meiryo" panose="020B0604030504040204" pitchFamily="34" charset="-128"/>
                  <a:ea typeface="Meiryo" panose="020B0604030504040204" pitchFamily="34" charset="-128"/>
                </a:rPr>
                <a:t>は企業のコアコンピタンスを実現</a:t>
              </a:r>
            </a:p>
          </p:txBody>
        </p:sp>
        <p:sp>
          <p:nvSpPr>
            <p:cNvPr id="7" name="テキスト ボックス 6">
              <a:extLst>
                <a:ext uri="{FF2B5EF4-FFF2-40B4-BE49-F238E27FC236}">
                  <a16:creationId xmlns:a16="http://schemas.microsoft.com/office/drawing/2014/main" id="{3808ED78-6779-A94D-ADDA-5F1567939897}"/>
                </a:ext>
              </a:extLst>
            </p:cNvPr>
            <p:cNvSpPr txBox="1"/>
            <p:nvPr/>
          </p:nvSpPr>
          <p:spPr>
            <a:xfrm>
              <a:off x="4749873" y="4595352"/>
              <a:ext cx="4214615" cy="1200329"/>
            </a:xfrm>
            <a:prstGeom prst="rect">
              <a:avLst/>
            </a:prstGeom>
            <a:noFill/>
          </p:spPr>
          <p:txBody>
            <a:bodyPr wrap="none" rtlCol="0">
              <a:spAutoFit/>
            </a:bodyPr>
            <a:lstStyle/>
            <a:p>
              <a:r>
                <a:rPr lang="en-US" altLang="ja-JP" sz="2400" b="1" dirty="0">
                  <a:solidFill>
                    <a:schemeClr val="bg1"/>
                  </a:solidFill>
                  <a:latin typeface="Meiryo" panose="020B0604030504040204" pitchFamily="34" charset="-128"/>
                  <a:ea typeface="Meiryo" panose="020B0604030504040204" pitchFamily="34" charset="-128"/>
                </a:rPr>
                <a:t>IT</a:t>
              </a:r>
              <a:r>
                <a:rPr lang="ja-JP" altLang="en-US" sz="2400" b="1">
                  <a:solidFill>
                    <a:schemeClr val="bg1"/>
                  </a:solidFill>
                  <a:latin typeface="Meiryo" panose="020B0604030504040204" pitchFamily="34" charset="-128"/>
                  <a:ea typeface="Meiryo" panose="020B0604030504040204" pitchFamily="34" charset="-128"/>
                </a:rPr>
                <a:t>はプロフィットセンター</a:t>
              </a:r>
              <a:endParaRPr kumimoji="1" lang="en-US" altLang="ja-JP" sz="2400" b="1" dirty="0">
                <a:solidFill>
                  <a:schemeClr val="bg1"/>
                </a:solidFill>
                <a:latin typeface="Meiryo" panose="020B0604030504040204" pitchFamily="34" charset="-128"/>
                <a:ea typeface="Meiryo" panose="020B0604030504040204" pitchFamily="34" charset="-128"/>
              </a:endParaRPr>
            </a:p>
            <a:p>
              <a:pPr marL="536575" indent="-282575">
                <a:buFont typeface="Wingdings" pitchFamily="2" charset="2"/>
                <a:buChar char="ü"/>
              </a:pPr>
              <a:r>
                <a:rPr lang="ja-JP" altLang="en-US" sz="1600">
                  <a:solidFill>
                    <a:schemeClr val="bg1"/>
                  </a:solidFill>
                  <a:latin typeface="Meiryo" panose="020B0604030504040204" pitchFamily="34" charset="-128"/>
                  <a:ea typeface="Meiryo" panose="020B0604030504040204" pitchFamily="34" charset="-128"/>
                </a:rPr>
                <a:t>利益拡大がミッション</a:t>
              </a:r>
              <a:endParaRPr lang="en-US" altLang="ja-JP" sz="1600" dirty="0">
                <a:solidFill>
                  <a:schemeClr val="bg1"/>
                </a:solidFill>
                <a:latin typeface="Meiryo" panose="020B0604030504040204" pitchFamily="34" charset="-128"/>
                <a:ea typeface="Meiryo" panose="020B0604030504040204" pitchFamily="34" charset="-128"/>
              </a:endParaRPr>
            </a:p>
            <a:p>
              <a:pPr marL="536575" indent="-282575">
                <a:buFont typeface="Wingdings" pitchFamily="2" charset="2"/>
                <a:buChar char="ü"/>
              </a:pPr>
              <a:r>
                <a:rPr kumimoji="1" lang="ja-JP" altLang="en-US" sz="1600">
                  <a:solidFill>
                    <a:schemeClr val="bg1"/>
                  </a:solidFill>
                  <a:latin typeface="Meiryo" panose="020B0604030504040204" pitchFamily="34" charset="-128"/>
                  <a:ea typeface="Meiryo" panose="020B0604030504040204" pitchFamily="34" charset="-128"/>
                </a:rPr>
                <a:t>戦略的価値を創出するための</a:t>
              </a:r>
              <a:r>
                <a:rPr kumimoji="1" lang="ja-JP" altLang="en-US" sz="1600" b="1">
                  <a:solidFill>
                    <a:schemeClr val="bg1"/>
                  </a:solidFill>
                  <a:latin typeface="Meiryo" panose="020B0604030504040204" pitchFamily="34" charset="-128"/>
                  <a:ea typeface="Meiryo" panose="020B0604030504040204" pitchFamily="34" charset="-128"/>
                </a:rPr>
                <a:t>内製化</a:t>
              </a:r>
              <a:endParaRPr kumimoji="1" lang="en-US" altLang="ja-JP" sz="1600" b="1" dirty="0">
                <a:solidFill>
                  <a:schemeClr val="bg1"/>
                </a:solidFill>
                <a:latin typeface="Meiryo" panose="020B0604030504040204" pitchFamily="34" charset="-128"/>
                <a:ea typeface="Meiryo" panose="020B0604030504040204" pitchFamily="34" charset="-128"/>
              </a:endParaRPr>
            </a:p>
            <a:p>
              <a:pPr marL="536575" indent="-282575">
                <a:buFont typeface="Wingdings" pitchFamily="2" charset="2"/>
                <a:buChar char="ü"/>
              </a:pPr>
              <a:r>
                <a:rPr kumimoji="1" lang="ja-JP" altLang="en-US" sz="1600" b="1" u="sng">
                  <a:solidFill>
                    <a:schemeClr val="bg1"/>
                  </a:solidFill>
                  <a:latin typeface="Meiryo" panose="020B0604030504040204" pitchFamily="34" charset="-128"/>
                  <a:ea typeface="Meiryo" panose="020B0604030504040204" pitchFamily="34" charset="-128"/>
                </a:rPr>
                <a:t>スピードと俊敏性</a:t>
              </a:r>
              <a:r>
                <a:rPr kumimoji="1" lang="ja-JP" altLang="en-US" sz="1600">
                  <a:solidFill>
                    <a:schemeClr val="bg1"/>
                  </a:solidFill>
                  <a:latin typeface="Meiryo" panose="020B0604030504040204" pitchFamily="34" charset="-128"/>
                  <a:ea typeface="Meiryo" panose="020B0604030504040204" pitchFamily="34" charset="-128"/>
                </a:rPr>
                <a:t>のための</a:t>
              </a:r>
              <a:r>
                <a:rPr kumimoji="1" lang="ja-JP" altLang="en-US" sz="1600" b="1">
                  <a:solidFill>
                    <a:schemeClr val="bg1"/>
                  </a:solidFill>
                  <a:latin typeface="Meiryo" panose="020B0604030504040204" pitchFamily="34" charset="-128"/>
                  <a:ea typeface="Meiryo" panose="020B0604030504040204" pitchFamily="34" charset="-128"/>
                </a:rPr>
                <a:t>クラウド化</a:t>
              </a:r>
            </a:p>
          </p:txBody>
        </p:sp>
        <p:sp>
          <p:nvSpPr>
            <p:cNvPr id="9" name="テキスト ボックス 8">
              <a:extLst>
                <a:ext uri="{FF2B5EF4-FFF2-40B4-BE49-F238E27FC236}">
                  <a16:creationId xmlns:a16="http://schemas.microsoft.com/office/drawing/2014/main" id="{0A189B30-D234-4B4B-9166-BDAAE073905E}"/>
                </a:ext>
              </a:extLst>
            </p:cNvPr>
            <p:cNvSpPr txBox="1"/>
            <p:nvPr/>
          </p:nvSpPr>
          <p:spPr>
            <a:xfrm>
              <a:off x="4749873" y="1303213"/>
              <a:ext cx="1813895" cy="830997"/>
            </a:xfrm>
            <a:prstGeom prst="rect">
              <a:avLst/>
            </a:prstGeom>
            <a:noFill/>
          </p:spPr>
          <p:txBody>
            <a:bodyPr wrap="none" rtlCol="0">
              <a:spAutoFit/>
            </a:bodyPr>
            <a:lstStyle/>
            <a:p>
              <a:r>
                <a:rPr kumimoji="1" lang="en-US" altLang="ja-JP" sz="4800" b="1" dirty="0">
                  <a:solidFill>
                    <a:schemeClr val="bg1"/>
                  </a:solidFill>
                  <a:latin typeface="Meiryo" panose="020B0604030504040204" pitchFamily="34" charset="-128"/>
                  <a:ea typeface="Meiryo" panose="020B0604030504040204" pitchFamily="34" charset="-128"/>
                </a:rPr>
                <a:t>After</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13" name="下矢印 12">
              <a:extLst>
                <a:ext uri="{FF2B5EF4-FFF2-40B4-BE49-F238E27FC236}">
                  <a16:creationId xmlns:a16="http://schemas.microsoft.com/office/drawing/2014/main" id="{1DF7A105-3CE2-C649-A08C-DAE788A3CEF3}"/>
                </a:ext>
              </a:extLst>
            </p:cNvPr>
            <p:cNvSpPr/>
            <p:nvPr/>
          </p:nvSpPr>
          <p:spPr>
            <a:xfrm>
              <a:off x="6367432" y="3891391"/>
              <a:ext cx="936104" cy="360040"/>
            </a:xfrm>
            <a:prstGeom prst="down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1751280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6BA20A9D-8BA9-3A4A-B387-FFBC5B9121DB}"/>
              </a:ext>
            </a:extLst>
          </p:cNvPr>
          <p:cNvGrpSpPr/>
          <p:nvPr/>
        </p:nvGrpSpPr>
        <p:grpSpPr>
          <a:xfrm>
            <a:off x="326746" y="3732577"/>
            <a:ext cx="8490508" cy="2859023"/>
            <a:chOff x="326746" y="3732577"/>
            <a:chExt cx="8490508" cy="2859023"/>
          </a:xfrm>
        </p:grpSpPr>
        <p:sp>
          <p:nvSpPr>
            <p:cNvPr id="29" name="正方形/長方形 28">
              <a:extLst>
                <a:ext uri="{FF2B5EF4-FFF2-40B4-BE49-F238E27FC236}">
                  <a16:creationId xmlns:a16="http://schemas.microsoft.com/office/drawing/2014/main" id="{C8E2B849-C36F-A644-8B82-EB00F4C7FAC0}"/>
                </a:ext>
              </a:extLst>
            </p:cNvPr>
            <p:cNvSpPr/>
            <p:nvPr/>
          </p:nvSpPr>
          <p:spPr>
            <a:xfrm>
              <a:off x="326746" y="3732577"/>
              <a:ext cx="8490508" cy="2859023"/>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a:extLst>
                <a:ext uri="{FF2B5EF4-FFF2-40B4-BE49-F238E27FC236}">
                  <a16:creationId xmlns:a16="http://schemas.microsoft.com/office/drawing/2014/main" id="{DD3A7CA7-C868-0C4C-A016-04A37A1EEAF1}"/>
                </a:ext>
              </a:extLst>
            </p:cNvPr>
            <p:cNvSpPr/>
            <p:nvPr/>
          </p:nvSpPr>
          <p:spPr>
            <a:xfrm>
              <a:off x="608713" y="5591172"/>
              <a:ext cx="7926574" cy="400110"/>
            </a:xfrm>
            <a:prstGeom prst="rect">
              <a:avLst/>
            </a:prstGeom>
          </p:spPr>
          <p:txBody>
            <a:bodyPr wrap="square">
              <a:spAutoFit/>
            </a:bodyPr>
            <a:lstStyle/>
            <a:p>
              <a:pPr algn="ctr"/>
              <a:r>
                <a:rPr lang="ja-JP" altLang="en-US" sz="2000" b="1">
                  <a:solidFill>
                    <a:schemeClr val="bg1"/>
                  </a:solidFill>
                  <a:latin typeface="Meiryo" panose="020B0604030504040204" pitchFamily="34" charset="-128"/>
                  <a:ea typeface="Meiryo" panose="020B0604030504040204" pitchFamily="34" charset="-128"/>
                </a:rPr>
                <a:t>技術力　＝　少ない手間で最大のパフォーマンスを発揮できる力</a:t>
              </a:r>
              <a:endParaRPr lang="ja-JP" altLang="en-US" sz="2000">
                <a:solidFill>
                  <a:schemeClr val="bg1"/>
                </a:solidFill>
                <a:latin typeface="Meiryo" panose="020B0604030504040204" pitchFamily="34" charset="-128"/>
                <a:ea typeface="Meiryo" panose="020B0604030504040204" pitchFamily="34" charset="-128"/>
              </a:endParaRPr>
            </a:p>
          </p:txBody>
        </p:sp>
        <p:sp>
          <p:nvSpPr>
            <p:cNvPr id="34" name="正方形/長方形 33">
              <a:extLst>
                <a:ext uri="{FF2B5EF4-FFF2-40B4-BE49-F238E27FC236}">
                  <a16:creationId xmlns:a16="http://schemas.microsoft.com/office/drawing/2014/main" id="{F1F76B31-42E2-804A-91EA-302232674C81}"/>
                </a:ext>
              </a:extLst>
            </p:cNvPr>
            <p:cNvSpPr/>
            <p:nvPr/>
          </p:nvSpPr>
          <p:spPr>
            <a:xfrm>
              <a:off x="919557" y="5949494"/>
              <a:ext cx="7304886" cy="523220"/>
            </a:xfrm>
            <a:prstGeom prst="rect">
              <a:avLst/>
            </a:prstGeom>
          </p:spPr>
          <p:txBody>
            <a:bodyPr wrap="square">
              <a:spAutoFit/>
            </a:bodyPr>
            <a:lstStyle/>
            <a:p>
              <a:pPr marL="285750" indent="-285750">
                <a:buFont typeface="Wingdings" pitchFamily="2" charset="2"/>
                <a:buChar char="Ø"/>
              </a:pPr>
              <a:r>
                <a:rPr lang="ja-JP" altLang="en-US" sz="1400">
                  <a:solidFill>
                    <a:schemeClr val="bg1"/>
                  </a:solidFill>
                  <a:latin typeface="Meiryo" panose="020B0604030504040204" pitchFamily="34" charset="-128"/>
                  <a:ea typeface="Meiryo" panose="020B0604030504040204" pitchFamily="34" charset="-128"/>
                </a:rPr>
                <a:t>実現したい機能を可能な限り少ないステップ数でコーディングできる</a:t>
              </a:r>
              <a:endParaRPr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400">
                  <a:solidFill>
                    <a:schemeClr val="bg1"/>
                  </a:solidFill>
                  <a:latin typeface="Meiryo" panose="020B0604030504040204" pitchFamily="34" charset="-128"/>
                  <a:ea typeface="Meiryo" panose="020B0604030504040204" pitchFamily="34" charset="-128"/>
                </a:rPr>
                <a:t>クラウドを駆使してシステム運用できる環境を１日にいくつも構築できる　など</a:t>
              </a:r>
            </a:p>
          </p:txBody>
        </p:sp>
      </p:grpSp>
      <p:sp>
        <p:nvSpPr>
          <p:cNvPr id="32" name="正方形/長方形 31">
            <a:extLst>
              <a:ext uri="{FF2B5EF4-FFF2-40B4-BE49-F238E27FC236}">
                <a16:creationId xmlns:a16="http://schemas.microsoft.com/office/drawing/2014/main" id="{72407FD6-9E9E-9945-BBBC-5D860544F55E}"/>
              </a:ext>
            </a:extLst>
          </p:cNvPr>
          <p:cNvSpPr/>
          <p:nvPr/>
        </p:nvSpPr>
        <p:spPr>
          <a:xfrm>
            <a:off x="326746" y="814390"/>
            <a:ext cx="8490508" cy="2762310"/>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33C4F5C5-A655-354A-AD79-4B8F7BD0092B}"/>
              </a:ext>
            </a:extLst>
          </p:cNvPr>
          <p:cNvSpPr>
            <a:spLocks noGrp="1"/>
          </p:cNvSpPr>
          <p:nvPr>
            <p:ph type="title"/>
          </p:nvPr>
        </p:nvSpPr>
        <p:spPr/>
        <p:txBody>
          <a:bodyPr/>
          <a:lstStyle/>
          <a:p>
            <a:r>
              <a:rPr kumimoji="1" lang="ja-JP" altLang="en-US"/>
              <a:t>既存</a:t>
            </a:r>
            <a:r>
              <a:rPr kumimoji="1" lang="en-US" altLang="ja-JP" dirty="0"/>
              <a:t>SI</a:t>
            </a:r>
            <a:r>
              <a:rPr kumimoji="1" lang="ja-JP" altLang="en-US"/>
              <a:t>モデルから脱却するための</a:t>
            </a:r>
            <a:r>
              <a:rPr kumimoji="1" lang="en-US" altLang="ja-JP" dirty="0"/>
              <a:t>3</a:t>
            </a:r>
            <a:r>
              <a:rPr kumimoji="1" lang="ja-JP" altLang="en-US"/>
              <a:t>つのシナリオ</a:t>
            </a:r>
          </a:p>
        </p:txBody>
      </p:sp>
      <p:pic>
        <p:nvPicPr>
          <p:cNvPr id="4" name="図 3">
            <a:extLst>
              <a:ext uri="{FF2B5EF4-FFF2-40B4-BE49-F238E27FC236}">
                <a16:creationId xmlns:a16="http://schemas.microsoft.com/office/drawing/2014/main" id="{7CE93268-DEE1-3849-B8D4-FF134A74E79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238629" y="2146123"/>
            <a:ext cx="1259021" cy="1259021"/>
          </a:xfrm>
          <a:prstGeom prst="rect">
            <a:avLst/>
          </a:prstGeom>
          <a:effectLst>
            <a:outerShdw blurRad="50800" dist="38100" dir="2700000" algn="tl" rotWithShape="0">
              <a:prstClr val="black">
                <a:alpha val="40000"/>
              </a:prstClr>
            </a:outerShdw>
          </a:effectLst>
        </p:spPr>
      </p:pic>
      <p:pic>
        <p:nvPicPr>
          <p:cNvPr id="5" name="図 4">
            <a:extLst>
              <a:ext uri="{FF2B5EF4-FFF2-40B4-BE49-F238E27FC236}">
                <a16:creationId xmlns:a16="http://schemas.microsoft.com/office/drawing/2014/main" id="{36C76A1E-92A0-9E4F-BD9D-E76816CAC31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15335" y="2135332"/>
            <a:ext cx="1391764" cy="1266505"/>
          </a:xfrm>
          <a:prstGeom prst="rect">
            <a:avLst/>
          </a:prstGeom>
          <a:effectLst>
            <a:outerShdw blurRad="50800" dist="38100" dir="2700000" algn="tl" rotWithShape="0">
              <a:prstClr val="black">
                <a:alpha val="40000"/>
              </a:prstClr>
            </a:outerShdw>
          </a:effectLst>
        </p:spPr>
      </p:pic>
      <p:pic>
        <p:nvPicPr>
          <p:cNvPr id="6" name="図 5">
            <a:extLst>
              <a:ext uri="{FF2B5EF4-FFF2-40B4-BE49-F238E27FC236}">
                <a16:creationId xmlns:a16="http://schemas.microsoft.com/office/drawing/2014/main" id="{F088B066-D73F-3B4E-A95E-57B82B4FA15C}"/>
              </a:ext>
            </a:extLst>
          </p:cNvPr>
          <p:cNvPicPr>
            <a:picLocks noChangeAspect="1"/>
          </p:cNvPicPr>
          <p:nvPr/>
        </p:nvPicPr>
        <p:blipFill>
          <a:blip r:embed="rId4"/>
          <a:stretch>
            <a:fillRect/>
          </a:stretch>
        </p:blipFill>
        <p:spPr>
          <a:xfrm>
            <a:off x="614101" y="970267"/>
            <a:ext cx="3758593" cy="2445998"/>
          </a:xfrm>
          <a:prstGeom prst="rect">
            <a:avLst/>
          </a:prstGeom>
          <a:effectLst>
            <a:outerShdw blurRad="50800" dist="38100" dir="2700000" algn="tl" rotWithShape="0">
              <a:prstClr val="black">
                <a:alpha val="40000"/>
              </a:prstClr>
            </a:outerShdw>
          </a:effectLst>
        </p:spPr>
      </p:pic>
      <p:cxnSp>
        <p:nvCxnSpPr>
          <p:cNvPr id="8" name="直線コネクタ 7">
            <a:extLst>
              <a:ext uri="{FF2B5EF4-FFF2-40B4-BE49-F238E27FC236}">
                <a16:creationId xmlns:a16="http://schemas.microsoft.com/office/drawing/2014/main" id="{4F55F11E-824D-2B4B-9D48-357BB389183E}"/>
              </a:ext>
            </a:extLst>
          </p:cNvPr>
          <p:cNvCxnSpPr/>
          <p:nvPr/>
        </p:nvCxnSpPr>
        <p:spPr>
          <a:xfrm flipV="1">
            <a:off x="3028711" y="970267"/>
            <a:ext cx="0" cy="2277268"/>
          </a:xfrm>
          <a:prstGeom prst="line">
            <a:avLst/>
          </a:prstGeom>
          <a:ln w="15875">
            <a:prstDash val="sysDot"/>
          </a:ln>
        </p:spPr>
        <p:style>
          <a:lnRef idx="2">
            <a:schemeClr val="accent1"/>
          </a:lnRef>
          <a:fillRef idx="0">
            <a:schemeClr val="accent1"/>
          </a:fillRef>
          <a:effectRef idx="1">
            <a:schemeClr val="accent1"/>
          </a:effectRef>
          <a:fontRef idx="minor">
            <a:schemeClr val="tx1"/>
          </a:fontRef>
        </p:style>
      </p:cxnSp>
      <p:cxnSp>
        <p:nvCxnSpPr>
          <p:cNvPr id="9" name="直線コネクタ 8">
            <a:extLst>
              <a:ext uri="{FF2B5EF4-FFF2-40B4-BE49-F238E27FC236}">
                <a16:creationId xmlns:a16="http://schemas.microsoft.com/office/drawing/2014/main" id="{BE10CB2E-AE37-5A43-AD49-47F7B32A1C5D}"/>
              </a:ext>
            </a:extLst>
          </p:cNvPr>
          <p:cNvCxnSpPr/>
          <p:nvPr/>
        </p:nvCxnSpPr>
        <p:spPr>
          <a:xfrm flipV="1">
            <a:off x="3329419" y="970267"/>
            <a:ext cx="0" cy="2277268"/>
          </a:xfrm>
          <a:prstGeom prst="line">
            <a:avLst/>
          </a:prstGeom>
          <a:ln w="15875">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sp>
        <p:nvSpPr>
          <p:cNvPr id="10" name="テキスト ボックス 9">
            <a:extLst>
              <a:ext uri="{FF2B5EF4-FFF2-40B4-BE49-F238E27FC236}">
                <a16:creationId xmlns:a16="http://schemas.microsoft.com/office/drawing/2014/main" id="{1999D4E0-642D-8648-9B14-237BC6F0419C}"/>
              </a:ext>
            </a:extLst>
          </p:cNvPr>
          <p:cNvSpPr txBox="1"/>
          <p:nvPr/>
        </p:nvSpPr>
        <p:spPr>
          <a:xfrm>
            <a:off x="2203530" y="1744500"/>
            <a:ext cx="806631" cy="276999"/>
          </a:xfrm>
          <a:prstGeom prst="rect">
            <a:avLst/>
          </a:prstGeom>
          <a:noFill/>
        </p:spPr>
        <p:txBody>
          <a:bodyPr wrap="none" rtlCol="0">
            <a:spAutoFit/>
          </a:bodyPr>
          <a:lstStyle/>
          <a:p>
            <a:pPr algn="r"/>
            <a:r>
              <a:rPr kumimoji="1" lang="en-US" altLang="ja-JP" sz="1200" dirty="0">
                <a:solidFill>
                  <a:srgbClr val="0070C0"/>
                </a:solidFill>
              </a:rPr>
              <a:t>7371</a:t>
            </a:r>
            <a:r>
              <a:rPr kumimoji="1" lang="ja-JP" altLang="en-US" sz="1200">
                <a:solidFill>
                  <a:srgbClr val="0070C0"/>
                </a:solidFill>
              </a:rPr>
              <a:t>万人</a:t>
            </a:r>
          </a:p>
        </p:txBody>
      </p:sp>
      <p:sp>
        <p:nvSpPr>
          <p:cNvPr id="11" name="テキスト ボックス 10">
            <a:extLst>
              <a:ext uri="{FF2B5EF4-FFF2-40B4-BE49-F238E27FC236}">
                <a16:creationId xmlns:a16="http://schemas.microsoft.com/office/drawing/2014/main" id="{9298260E-517B-DD4A-AF2C-223607A611AB}"/>
              </a:ext>
            </a:extLst>
          </p:cNvPr>
          <p:cNvSpPr txBox="1"/>
          <p:nvPr/>
        </p:nvSpPr>
        <p:spPr>
          <a:xfrm>
            <a:off x="3390729" y="1984452"/>
            <a:ext cx="806632" cy="276999"/>
          </a:xfrm>
          <a:prstGeom prst="rect">
            <a:avLst/>
          </a:prstGeom>
          <a:noFill/>
        </p:spPr>
        <p:txBody>
          <a:bodyPr wrap="none" rtlCol="0">
            <a:spAutoFit/>
          </a:bodyPr>
          <a:lstStyle/>
          <a:p>
            <a:pPr algn="r"/>
            <a:r>
              <a:rPr lang="en-US" altLang="ja-JP" sz="1200" dirty="0">
                <a:solidFill>
                  <a:schemeClr val="accent3">
                    <a:lumMod val="75000"/>
                  </a:schemeClr>
                </a:solidFill>
              </a:rPr>
              <a:t>6773</a:t>
            </a:r>
            <a:r>
              <a:rPr kumimoji="1" lang="ja-JP" altLang="en-US" sz="1200">
                <a:solidFill>
                  <a:schemeClr val="accent3">
                    <a:lumMod val="75000"/>
                  </a:schemeClr>
                </a:solidFill>
              </a:rPr>
              <a:t>万人</a:t>
            </a:r>
          </a:p>
        </p:txBody>
      </p:sp>
      <p:sp>
        <p:nvSpPr>
          <p:cNvPr id="12" name="テキスト ボックス 11">
            <a:extLst>
              <a:ext uri="{FF2B5EF4-FFF2-40B4-BE49-F238E27FC236}">
                <a16:creationId xmlns:a16="http://schemas.microsoft.com/office/drawing/2014/main" id="{5E670CA6-ED5A-9246-891D-9C579DA5337A}"/>
              </a:ext>
            </a:extLst>
          </p:cNvPr>
          <p:cNvSpPr txBox="1"/>
          <p:nvPr/>
        </p:nvSpPr>
        <p:spPr>
          <a:xfrm>
            <a:off x="2671583" y="2426644"/>
            <a:ext cx="997389" cy="307777"/>
          </a:xfrm>
          <a:prstGeom prst="rect">
            <a:avLst/>
          </a:prstGeom>
          <a:noFill/>
        </p:spPr>
        <p:txBody>
          <a:bodyPr wrap="none" rtlCol="0">
            <a:spAutoFit/>
          </a:bodyPr>
          <a:lstStyle/>
          <a:p>
            <a:pPr algn="r"/>
            <a:r>
              <a:rPr lang="ja-JP" altLang="en-US" sz="1400" b="1">
                <a:solidFill>
                  <a:srgbClr val="C00000"/>
                </a:solidFill>
              </a:rPr>
              <a:t>▲</a:t>
            </a:r>
            <a:r>
              <a:rPr lang="en-US" altLang="ja-JP" sz="1400" b="1" dirty="0">
                <a:solidFill>
                  <a:srgbClr val="C00000"/>
                </a:solidFill>
              </a:rPr>
              <a:t>568</a:t>
            </a:r>
            <a:r>
              <a:rPr kumimoji="1" lang="ja-JP" altLang="en-US" sz="1400" b="1">
                <a:solidFill>
                  <a:srgbClr val="C00000"/>
                </a:solidFill>
              </a:rPr>
              <a:t>万人</a:t>
            </a:r>
          </a:p>
        </p:txBody>
      </p:sp>
      <p:sp>
        <p:nvSpPr>
          <p:cNvPr id="13" name="乗算記号 12">
            <a:extLst>
              <a:ext uri="{FF2B5EF4-FFF2-40B4-BE49-F238E27FC236}">
                <a16:creationId xmlns:a16="http://schemas.microsoft.com/office/drawing/2014/main" id="{634A77D0-5024-B945-9327-C8DEDDDCA04F}"/>
              </a:ext>
            </a:extLst>
          </p:cNvPr>
          <p:cNvSpPr/>
          <p:nvPr/>
        </p:nvSpPr>
        <p:spPr>
          <a:xfrm>
            <a:off x="4376513" y="1937777"/>
            <a:ext cx="859652" cy="812235"/>
          </a:xfrm>
          <a:prstGeom prst="mathMultiply">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a:extLst>
              <a:ext uri="{FF2B5EF4-FFF2-40B4-BE49-F238E27FC236}">
                <a16:creationId xmlns:a16="http://schemas.microsoft.com/office/drawing/2014/main" id="{B1026E89-7004-6944-ACAE-86F605705983}"/>
              </a:ext>
            </a:extLst>
          </p:cNvPr>
          <p:cNvSpPr txBox="1"/>
          <p:nvPr/>
        </p:nvSpPr>
        <p:spPr>
          <a:xfrm>
            <a:off x="1016069" y="2782636"/>
            <a:ext cx="2954656" cy="461665"/>
          </a:xfrm>
          <a:prstGeom prst="rect">
            <a:avLst/>
          </a:prstGeom>
          <a:noFill/>
        </p:spPr>
        <p:txBody>
          <a:bodyPr wrap="none" rtlCol="0">
            <a:spAutoFit/>
          </a:bodyPr>
          <a:lstStyle/>
          <a:p>
            <a:pPr algn="r"/>
            <a:r>
              <a:rPr lang="ja-JP" altLang="en-US" sz="2400" b="1">
                <a:solidFill>
                  <a:srgbClr val="C00000"/>
                </a:solidFill>
              </a:rPr>
              <a:t>生産年齢人口の減少</a:t>
            </a:r>
            <a:endParaRPr kumimoji="1" lang="ja-JP" altLang="en-US" sz="2400" b="1">
              <a:solidFill>
                <a:srgbClr val="C00000"/>
              </a:solidFill>
            </a:endParaRPr>
          </a:p>
        </p:txBody>
      </p:sp>
      <p:sp>
        <p:nvSpPr>
          <p:cNvPr id="15" name="テキスト ボックス 14">
            <a:extLst>
              <a:ext uri="{FF2B5EF4-FFF2-40B4-BE49-F238E27FC236}">
                <a16:creationId xmlns:a16="http://schemas.microsoft.com/office/drawing/2014/main" id="{58D7147B-4226-AE43-938D-7ABA1E64892F}"/>
              </a:ext>
            </a:extLst>
          </p:cNvPr>
          <p:cNvSpPr txBox="1"/>
          <p:nvPr/>
        </p:nvSpPr>
        <p:spPr>
          <a:xfrm>
            <a:off x="5627630" y="968552"/>
            <a:ext cx="2457724" cy="461665"/>
          </a:xfrm>
          <a:prstGeom prst="rect">
            <a:avLst/>
          </a:prstGeom>
          <a:noFill/>
        </p:spPr>
        <p:txBody>
          <a:bodyPr wrap="none" rtlCol="0">
            <a:spAutoFit/>
          </a:bodyPr>
          <a:lstStyle/>
          <a:p>
            <a:pPr algn="ctr"/>
            <a:r>
              <a:rPr lang="ja-JP" altLang="en-US" sz="2400" b="1">
                <a:solidFill>
                  <a:schemeClr val="accent4">
                    <a:lumMod val="75000"/>
                  </a:schemeClr>
                </a:solidFill>
              </a:rPr>
              <a:t>内製化へのシフト</a:t>
            </a:r>
            <a:endParaRPr kumimoji="1" lang="ja-JP" altLang="en-US" sz="2400" b="1">
              <a:solidFill>
                <a:schemeClr val="accent4">
                  <a:lumMod val="75000"/>
                </a:schemeClr>
              </a:solidFill>
            </a:endParaRPr>
          </a:p>
        </p:txBody>
      </p:sp>
      <p:pic>
        <p:nvPicPr>
          <p:cNvPr id="16" name="図 15">
            <a:extLst>
              <a:ext uri="{FF2B5EF4-FFF2-40B4-BE49-F238E27FC236}">
                <a16:creationId xmlns:a16="http://schemas.microsoft.com/office/drawing/2014/main" id="{939AC4A9-3562-9F49-9672-5A13F128793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240203" y="1656700"/>
            <a:ext cx="1003109" cy="784431"/>
          </a:xfrm>
          <a:prstGeom prst="rect">
            <a:avLst/>
          </a:prstGeom>
          <a:ln>
            <a:noFill/>
          </a:ln>
          <a:effectLst>
            <a:outerShdw blurRad="50800" dist="38100" dir="2700000" algn="tl" rotWithShape="0">
              <a:prstClr val="black">
                <a:alpha val="40000"/>
              </a:prstClr>
            </a:outerShdw>
          </a:effectLst>
        </p:spPr>
      </p:pic>
      <p:pic>
        <p:nvPicPr>
          <p:cNvPr id="17" name="図 16">
            <a:extLst>
              <a:ext uri="{FF2B5EF4-FFF2-40B4-BE49-F238E27FC236}">
                <a16:creationId xmlns:a16="http://schemas.microsoft.com/office/drawing/2014/main" id="{F3AB929F-6DDB-C14C-B9E8-FB16DB06943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299091" y="1385832"/>
            <a:ext cx="845306" cy="756549"/>
          </a:xfrm>
          <a:prstGeom prst="rect">
            <a:avLst/>
          </a:prstGeom>
          <a:effectLst>
            <a:outerShdw blurRad="50800" dist="38100" dir="2700000" algn="tl" rotWithShape="0">
              <a:prstClr val="black">
                <a:alpha val="40000"/>
              </a:prstClr>
            </a:outerShdw>
          </a:effectLst>
        </p:spPr>
      </p:pic>
      <p:pic>
        <p:nvPicPr>
          <p:cNvPr id="18" name="図 17">
            <a:extLst>
              <a:ext uri="{FF2B5EF4-FFF2-40B4-BE49-F238E27FC236}">
                <a16:creationId xmlns:a16="http://schemas.microsoft.com/office/drawing/2014/main" id="{D2F1CC4C-9B44-2641-B488-647A53CC6CC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520121" y="1355515"/>
            <a:ext cx="893773" cy="779817"/>
          </a:xfrm>
          <a:prstGeom prst="rect">
            <a:avLst/>
          </a:prstGeom>
          <a:effectLst>
            <a:outerShdw blurRad="50800" dist="38100" dir="2700000" algn="tl" rotWithShape="0">
              <a:prstClr val="black">
                <a:alpha val="40000"/>
              </a:prstClr>
            </a:outerShdw>
          </a:effectLst>
        </p:spPr>
      </p:pic>
      <p:sp>
        <p:nvSpPr>
          <p:cNvPr id="19" name="右矢印 18">
            <a:extLst>
              <a:ext uri="{FF2B5EF4-FFF2-40B4-BE49-F238E27FC236}">
                <a16:creationId xmlns:a16="http://schemas.microsoft.com/office/drawing/2014/main" id="{EEF400B0-741D-114D-A1C1-58AC5C42BCCC}"/>
              </a:ext>
            </a:extLst>
          </p:cNvPr>
          <p:cNvSpPr/>
          <p:nvPr/>
        </p:nvSpPr>
        <p:spPr>
          <a:xfrm>
            <a:off x="6576286" y="2499833"/>
            <a:ext cx="560413" cy="583006"/>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 name="グループ化 2">
            <a:extLst>
              <a:ext uri="{FF2B5EF4-FFF2-40B4-BE49-F238E27FC236}">
                <a16:creationId xmlns:a16="http://schemas.microsoft.com/office/drawing/2014/main" id="{88DC282E-8B15-5941-A2F9-E274EAA39CB8}"/>
              </a:ext>
            </a:extLst>
          </p:cNvPr>
          <p:cNvGrpSpPr/>
          <p:nvPr/>
        </p:nvGrpSpPr>
        <p:grpSpPr>
          <a:xfrm>
            <a:off x="608711" y="3501952"/>
            <a:ext cx="7926575" cy="1887117"/>
            <a:chOff x="608711" y="3501952"/>
            <a:chExt cx="7926575" cy="1887117"/>
          </a:xfrm>
        </p:grpSpPr>
        <p:sp>
          <p:nvSpPr>
            <p:cNvPr id="20" name="正方形/長方形 19">
              <a:extLst>
                <a:ext uri="{FF2B5EF4-FFF2-40B4-BE49-F238E27FC236}">
                  <a16:creationId xmlns:a16="http://schemas.microsoft.com/office/drawing/2014/main" id="{73D18E8C-F661-6940-8B6E-2EDA6902A9B1}"/>
                </a:ext>
              </a:extLst>
            </p:cNvPr>
            <p:cNvSpPr/>
            <p:nvPr/>
          </p:nvSpPr>
          <p:spPr>
            <a:xfrm>
              <a:off x="608711" y="3972614"/>
              <a:ext cx="2561567" cy="141645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082CC96D-7077-5B49-B898-20CE63B484F7}"/>
                </a:ext>
              </a:extLst>
            </p:cNvPr>
            <p:cNvSpPr/>
            <p:nvPr/>
          </p:nvSpPr>
          <p:spPr>
            <a:xfrm>
              <a:off x="3291215" y="3972614"/>
              <a:ext cx="2561567" cy="141645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a:extLst>
                <a:ext uri="{FF2B5EF4-FFF2-40B4-BE49-F238E27FC236}">
                  <a16:creationId xmlns:a16="http://schemas.microsoft.com/office/drawing/2014/main" id="{5C3A0057-FAF1-1242-AC25-8231C335BBF5}"/>
                </a:ext>
              </a:extLst>
            </p:cNvPr>
            <p:cNvSpPr/>
            <p:nvPr/>
          </p:nvSpPr>
          <p:spPr>
            <a:xfrm>
              <a:off x="5973719" y="3972614"/>
              <a:ext cx="2561567" cy="141645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テキスト ボックス 22">
              <a:extLst>
                <a:ext uri="{FF2B5EF4-FFF2-40B4-BE49-F238E27FC236}">
                  <a16:creationId xmlns:a16="http://schemas.microsoft.com/office/drawing/2014/main" id="{9E94BDB8-BDA0-C64B-9533-E6CDDFA3C73B}"/>
                </a:ext>
              </a:extLst>
            </p:cNvPr>
            <p:cNvSpPr txBox="1"/>
            <p:nvPr/>
          </p:nvSpPr>
          <p:spPr>
            <a:xfrm>
              <a:off x="1345826" y="4113727"/>
              <a:ext cx="1107996"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短期離脱</a:t>
              </a:r>
            </a:p>
          </p:txBody>
        </p:sp>
        <p:sp>
          <p:nvSpPr>
            <p:cNvPr id="24" name="テキスト ボックス 23">
              <a:extLst>
                <a:ext uri="{FF2B5EF4-FFF2-40B4-BE49-F238E27FC236}">
                  <a16:creationId xmlns:a16="http://schemas.microsoft.com/office/drawing/2014/main" id="{D4485037-E634-364B-9785-525443D07903}"/>
                </a:ext>
              </a:extLst>
            </p:cNvPr>
            <p:cNvSpPr txBox="1"/>
            <p:nvPr/>
          </p:nvSpPr>
          <p:spPr>
            <a:xfrm>
              <a:off x="4007671" y="4113727"/>
              <a:ext cx="1107996"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専門特化</a:t>
              </a:r>
            </a:p>
          </p:txBody>
        </p:sp>
        <p:sp>
          <p:nvSpPr>
            <p:cNvPr id="25" name="テキスト ボックス 24">
              <a:extLst>
                <a:ext uri="{FF2B5EF4-FFF2-40B4-BE49-F238E27FC236}">
                  <a16:creationId xmlns:a16="http://schemas.microsoft.com/office/drawing/2014/main" id="{0C49DF7C-7779-4344-8218-CD384267052F}"/>
                </a:ext>
              </a:extLst>
            </p:cNvPr>
            <p:cNvSpPr txBox="1"/>
            <p:nvPr/>
          </p:nvSpPr>
          <p:spPr>
            <a:xfrm>
              <a:off x="6074792" y="4148142"/>
              <a:ext cx="2339102" cy="276999"/>
            </a:xfrm>
            <a:prstGeom prst="rect">
              <a:avLst/>
            </a:prstGeom>
            <a:noFill/>
          </p:spPr>
          <p:txBody>
            <a:bodyPr wrap="none" rtlCol="0">
              <a:spAutoFit/>
            </a:bodyPr>
            <a:lstStyle/>
            <a:p>
              <a:pPr algn="ctr"/>
              <a:r>
                <a:rPr kumimoji="1" lang="ja-JP" altLang="en-US" sz="1200" b="1">
                  <a:solidFill>
                    <a:schemeClr val="bg1"/>
                  </a:solidFill>
                  <a:latin typeface="Meiryo" panose="020B0604030504040204" pitchFamily="34" charset="-128"/>
                  <a:ea typeface="Meiryo" panose="020B0604030504040204" pitchFamily="34" charset="-128"/>
                </a:rPr>
                <a:t>サブスクリプション</a:t>
              </a:r>
              <a:r>
                <a:rPr lang="ja-JP" altLang="en-US" sz="1200" b="1">
                  <a:solidFill>
                    <a:schemeClr val="bg1"/>
                  </a:solidFill>
                  <a:latin typeface="Meiryo" panose="020B0604030504040204" pitchFamily="34" charset="-128"/>
                  <a:ea typeface="Meiryo" panose="020B0604030504040204" pitchFamily="34" charset="-128"/>
                </a:rPr>
                <a:t>・サービス</a:t>
              </a:r>
              <a:endParaRPr kumimoji="1" lang="ja-JP" altLang="en-US" sz="1200" b="1">
                <a:solidFill>
                  <a:schemeClr val="bg1"/>
                </a:solidFill>
                <a:latin typeface="Meiryo" panose="020B0604030504040204" pitchFamily="34" charset="-128"/>
                <a:ea typeface="Meiryo" panose="020B0604030504040204" pitchFamily="34" charset="-128"/>
              </a:endParaRPr>
            </a:p>
          </p:txBody>
        </p:sp>
        <p:sp>
          <p:nvSpPr>
            <p:cNvPr id="26" name="正方形/長方形 25">
              <a:extLst>
                <a:ext uri="{FF2B5EF4-FFF2-40B4-BE49-F238E27FC236}">
                  <a16:creationId xmlns:a16="http://schemas.microsoft.com/office/drawing/2014/main" id="{659A88EA-1141-BE4D-BFF9-E51D6E7A5ABB}"/>
                </a:ext>
              </a:extLst>
            </p:cNvPr>
            <p:cNvSpPr/>
            <p:nvPr/>
          </p:nvSpPr>
          <p:spPr>
            <a:xfrm>
              <a:off x="608712" y="4470236"/>
              <a:ext cx="2561567" cy="830997"/>
            </a:xfrm>
            <a:prstGeom prst="rect">
              <a:avLst/>
            </a:prstGeom>
          </p:spPr>
          <p:txBody>
            <a:bodyPr wrap="square">
              <a:spAutoFit/>
            </a:bodyPr>
            <a:lstStyle/>
            <a:p>
              <a:r>
                <a:rPr lang="ja-JP" altLang="en-US" sz="1200">
                  <a:solidFill>
                    <a:schemeClr val="bg1"/>
                  </a:solidFill>
                  <a:latin typeface="Meiryo" panose="020B0604030504040204" pitchFamily="34" charset="-128"/>
                  <a:ea typeface="Meiryo" panose="020B0604030504040204" pitchFamily="34" charset="-128"/>
                </a:rPr>
                <a:t>技術力の高いエンジニアで内製化のためのスキル・トランスファー。少人数を短期集中投入して離脱。このサイクルを高速で回す。</a:t>
              </a:r>
            </a:p>
          </p:txBody>
        </p:sp>
        <p:sp>
          <p:nvSpPr>
            <p:cNvPr id="27" name="正方形/長方形 26">
              <a:extLst>
                <a:ext uri="{FF2B5EF4-FFF2-40B4-BE49-F238E27FC236}">
                  <a16:creationId xmlns:a16="http://schemas.microsoft.com/office/drawing/2014/main" id="{3B2FC5EA-5AF2-084E-B553-1E4C5C6A87FA}"/>
                </a:ext>
              </a:extLst>
            </p:cNvPr>
            <p:cNvSpPr/>
            <p:nvPr/>
          </p:nvSpPr>
          <p:spPr>
            <a:xfrm>
              <a:off x="3291216" y="4474728"/>
              <a:ext cx="2561567" cy="830997"/>
            </a:xfrm>
            <a:prstGeom prst="rect">
              <a:avLst/>
            </a:prstGeom>
          </p:spPr>
          <p:txBody>
            <a:bodyPr wrap="square">
              <a:spAutoFit/>
            </a:bodyPr>
            <a:lstStyle/>
            <a:p>
              <a:r>
                <a:rPr lang="en-US" altLang="ja-JP" sz="1200" dirty="0">
                  <a:solidFill>
                    <a:schemeClr val="bg1"/>
                  </a:solidFill>
                  <a:latin typeface="Meiryo" panose="020B0604030504040204" pitchFamily="34" charset="-128"/>
                  <a:ea typeface="Meiryo" panose="020B0604030504040204" pitchFamily="34" charset="-128"/>
                </a:rPr>
                <a:t>AI</a:t>
              </a:r>
              <a:r>
                <a:rPr lang="ja-JP" altLang="en-US" sz="1200">
                  <a:solidFill>
                    <a:schemeClr val="bg1"/>
                  </a:solidFill>
                  <a:latin typeface="Meiryo" panose="020B0604030504040204" pitchFamily="34" charset="-128"/>
                  <a:ea typeface="Meiryo" panose="020B0604030504040204" pitchFamily="34" charset="-128"/>
                </a:rPr>
                <a:t>や</a:t>
              </a:r>
              <a:r>
                <a:rPr lang="en-US" altLang="ja-JP" sz="1200" dirty="0">
                  <a:solidFill>
                    <a:schemeClr val="bg1"/>
                  </a:solidFill>
                  <a:latin typeface="Meiryo" panose="020B0604030504040204" pitchFamily="34" charset="-128"/>
                  <a:ea typeface="Meiryo" panose="020B0604030504040204" pitchFamily="34" charset="-128"/>
                </a:rPr>
                <a:t>IoT</a:t>
              </a:r>
              <a:r>
                <a:rPr lang="ja-JP" altLang="en-US" sz="1200">
                  <a:solidFill>
                    <a:schemeClr val="bg1"/>
                  </a:solidFill>
                  <a:latin typeface="Meiryo" panose="020B0604030504040204" pitchFamily="34" charset="-128"/>
                  <a:ea typeface="Meiryo" panose="020B0604030504040204" pitchFamily="34" charset="-128"/>
                </a:rPr>
                <a:t>、クラウド・ネイティブといった需要の伸びている専門領域の専門家集団として、スキルを集中、内製化を支援。</a:t>
              </a:r>
            </a:p>
          </p:txBody>
        </p:sp>
        <p:sp>
          <p:nvSpPr>
            <p:cNvPr id="28" name="正方形/長方形 27">
              <a:extLst>
                <a:ext uri="{FF2B5EF4-FFF2-40B4-BE49-F238E27FC236}">
                  <a16:creationId xmlns:a16="http://schemas.microsoft.com/office/drawing/2014/main" id="{82DE3397-2D72-764F-BCC6-57838534900F}"/>
                </a:ext>
              </a:extLst>
            </p:cNvPr>
            <p:cNvSpPr/>
            <p:nvPr/>
          </p:nvSpPr>
          <p:spPr>
            <a:xfrm>
              <a:off x="5973719" y="4474728"/>
              <a:ext cx="2561567" cy="830997"/>
            </a:xfrm>
            <a:prstGeom prst="rect">
              <a:avLst/>
            </a:prstGeom>
          </p:spPr>
          <p:txBody>
            <a:bodyPr wrap="square">
              <a:spAutoFit/>
            </a:bodyPr>
            <a:lstStyle/>
            <a:p>
              <a:r>
                <a:rPr lang="ja-JP" altLang="en-US" sz="1200">
                  <a:solidFill>
                    <a:schemeClr val="bg1"/>
                  </a:solidFill>
                  <a:latin typeface="Meiryo" panose="020B0604030504040204" pitchFamily="34" charset="-128"/>
                  <a:ea typeface="Meiryo" panose="020B0604030504040204" pitchFamily="34" charset="-128"/>
                </a:rPr>
                <a:t>新しいサービスや技術を目利きし、フレームワークやプラットフォーム、ツールを整備して提供し、長期継続的に収益を増やし続ける。</a:t>
              </a:r>
            </a:p>
          </p:txBody>
        </p:sp>
        <p:sp>
          <p:nvSpPr>
            <p:cNvPr id="33" name="下矢印 32">
              <a:extLst>
                <a:ext uri="{FF2B5EF4-FFF2-40B4-BE49-F238E27FC236}">
                  <a16:creationId xmlns:a16="http://schemas.microsoft.com/office/drawing/2014/main" id="{EB5AF1FE-DC08-5D4E-A08F-6EA3B0A00CEC}"/>
                </a:ext>
              </a:extLst>
            </p:cNvPr>
            <p:cNvSpPr/>
            <p:nvPr/>
          </p:nvSpPr>
          <p:spPr>
            <a:xfrm>
              <a:off x="3820248" y="3501952"/>
              <a:ext cx="1503504" cy="391157"/>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5" name="乗算記号 34">
            <a:extLst>
              <a:ext uri="{FF2B5EF4-FFF2-40B4-BE49-F238E27FC236}">
                <a16:creationId xmlns:a16="http://schemas.microsoft.com/office/drawing/2014/main" id="{DC820B00-E4E8-4747-90B9-E5A09F0FF1C4}"/>
              </a:ext>
            </a:extLst>
          </p:cNvPr>
          <p:cNvSpPr/>
          <p:nvPr/>
        </p:nvSpPr>
        <p:spPr>
          <a:xfrm>
            <a:off x="2924775" y="1761923"/>
            <a:ext cx="207872" cy="226483"/>
          </a:xfrm>
          <a:prstGeom prst="mathMultiply">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乗算記号 35">
            <a:extLst>
              <a:ext uri="{FF2B5EF4-FFF2-40B4-BE49-F238E27FC236}">
                <a16:creationId xmlns:a16="http://schemas.microsoft.com/office/drawing/2014/main" id="{1F9A1B4B-DDA2-0842-A488-EA0BB602227B}"/>
              </a:ext>
            </a:extLst>
          </p:cNvPr>
          <p:cNvSpPr/>
          <p:nvPr/>
        </p:nvSpPr>
        <p:spPr>
          <a:xfrm>
            <a:off x="3225400" y="2006181"/>
            <a:ext cx="207872" cy="226483"/>
          </a:xfrm>
          <a:prstGeom prst="mathMultiply">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452642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803191" y="5450701"/>
            <a:ext cx="3679566" cy="1022865"/>
          </a:xfrm>
          <a:prstGeom prst="rect">
            <a:avLst/>
          </a:prstGeom>
          <a:solidFill>
            <a:srgbClr val="80000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dirty="0">
                <a:solidFill>
                  <a:srgbClr val="FFFFFF"/>
                </a:solidFill>
                <a:latin typeface="メイリオ"/>
                <a:ea typeface="メイリオ"/>
                <a:cs typeface="メイリオ"/>
              </a:rPr>
              <a:t>自分たちには、</a:t>
            </a:r>
            <a:endParaRPr lang="en-US" altLang="ja-JP" dirty="0">
              <a:solidFill>
                <a:srgbClr val="FFFFFF"/>
              </a:solidFill>
              <a:latin typeface="メイリオ"/>
              <a:ea typeface="メイリオ"/>
              <a:cs typeface="メイリオ"/>
            </a:endParaRPr>
          </a:p>
          <a:p>
            <a:pPr algn="ctr"/>
            <a:r>
              <a:rPr kumimoji="1" lang="ja-JP" altLang="en-US" b="1" dirty="0">
                <a:solidFill>
                  <a:srgbClr val="FFFFFF"/>
                </a:solidFill>
                <a:latin typeface="メイリオ"/>
                <a:ea typeface="メイリオ"/>
                <a:cs typeface="メイリオ"/>
              </a:rPr>
              <a:t>何ができるか</a:t>
            </a:r>
            <a:r>
              <a:rPr kumimoji="1" lang="ja-JP" altLang="en-US" dirty="0">
                <a:solidFill>
                  <a:srgbClr val="FFFFFF"/>
                </a:solidFill>
                <a:latin typeface="メイリオ"/>
                <a:ea typeface="メイリオ"/>
                <a:cs typeface="メイリオ"/>
              </a:rPr>
              <a:t>？</a:t>
            </a:r>
          </a:p>
        </p:txBody>
      </p:sp>
      <p:grpSp>
        <p:nvGrpSpPr>
          <p:cNvPr id="7" name="図形グループ 6"/>
          <p:cNvGrpSpPr/>
          <p:nvPr/>
        </p:nvGrpSpPr>
        <p:grpSpPr>
          <a:xfrm>
            <a:off x="4048683" y="2080381"/>
            <a:ext cx="4292357" cy="4393185"/>
            <a:chOff x="4048683" y="2080381"/>
            <a:chExt cx="4292357" cy="4393185"/>
          </a:xfrm>
        </p:grpSpPr>
        <p:sp>
          <p:nvSpPr>
            <p:cNvPr id="23" name="上矢印 22"/>
            <p:cNvSpPr/>
            <p:nvPr/>
          </p:nvSpPr>
          <p:spPr>
            <a:xfrm flipV="1">
              <a:off x="6615152" y="2080381"/>
              <a:ext cx="840092" cy="3294802"/>
            </a:xfrm>
            <a:prstGeom prst="upArrow">
              <a:avLst>
                <a:gd name="adj1" fmla="val 50000"/>
                <a:gd name="adj2" fmla="val 33593"/>
              </a:avLst>
            </a:prstGeom>
            <a:solidFill>
              <a:srgbClr val="C3D69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rgbClr val="FFFFFF"/>
                </a:solidFill>
              </a:endParaRPr>
            </a:p>
          </p:txBody>
        </p:sp>
        <p:sp>
          <p:nvSpPr>
            <p:cNvPr id="14" name="正方形/長方形 13"/>
            <p:cNvSpPr/>
            <p:nvPr/>
          </p:nvSpPr>
          <p:spPr>
            <a:xfrm>
              <a:off x="4661474" y="5450701"/>
              <a:ext cx="3679566" cy="1022865"/>
            </a:xfrm>
            <a:prstGeom prst="rect">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dirty="0">
                  <a:solidFill>
                    <a:srgbClr val="FFFFFF"/>
                  </a:solidFill>
                  <a:latin typeface="メイリオ"/>
                  <a:ea typeface="メイリオ"/>
                  <a:cs typeface="メイリオ"/>
                </a:rPr>
                <a:t>自分たちには、</a:t>
              </a:r>
              <a:endParaRPr lang="en-US" altLang="ja-JP" dirty="0">
                <a:solidFill>
                  <a:srgbClr val="FFFFFF"/>
                </a:solidFill>
                <a:latin typeface="メイリオ"/>
                <a:ea typeface="メイリオ"/>
                <a:cs typeface="メイリオ"/>
              </a:endParaRPr>
            </a:p>
            <a:p>
              <a:pPr algn="ctr"/>
              <a:r>
                <a:rPr kumimoji="1" lang="ja-JP" altLang="en-US" b="1" dirty="0">
                  <a:solidFill>
                    <a:srgbClr val="FFFFFF"/>
                  </a:solidFill>
                  <a:latin typeface="メイリオ"/>
                  <a:ea typeface="メイリオ"/>
                  <a:cs typeface="メイリオ"/>
                </a:rPr>
                <a:t>何ができないか</a:t>
              </a:r>
              <a:r>
                <a:rPr kumimoji="1" lang="ja-JP" altLang="en-US" dirty="0">
                  <a:solidFill>
                    <a:srgbClr val="FFFFFF"/>
                  </a:solidFill>
                  <a:latin typeface="メイリオ"/>
                  <a:ea typeface="メイリオ"/>
                  <a:cs typeface="メイリオ"/>
                </a:rPr>
                <a:t>？</a:t>
              </a:r>
            </a:p>
          </p:txBody>
        </p:sp>
        <p:sp>
          <p:nvSpPr>
            <p:cNvPr id="24" name="加算記号 23"/>
            <p:cNvSpPr/>
            <p:nvPr/>
          </p:nvSpPr>
          <p:spPr>
            <a:xfrm>
              <a:off x="4048683" y="5450701"/>
              <a:ext cx="1043460" cy="1022865"/>
            </a:xfrm>
            <a:prstGeom prst="mathPlus">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rgbClr val="FFFFFF"/>
                </a:solidFill>
              </a:endParaRPr>
            </a:p>
          </p:txBody>
        </p:sp>
      </p:grpSp>
      <p:grpSp>
        <p:nvGrpSpPr>
          <p:cNvPr id="2" name="図形グループ 1"/>
          <p:cNvGrpSpPr/>
          <p:nvPr/>
        </p:nvGrpSpPr>
        <p:grpSpPr>
          <a:xfrm>
            <a:off x="1643021" y="878700"/>
            <a:ext cx="3979532" cy="4496485"/>
            <a:chOff x="1643021" y="878700"/>
            <a:chExt cx="3979532" cy="4496485"/>
          </a:xfrm>
        </p:grpSpPr>
        <p:sp>
          <p:nvSpPr>
            <p:cNvPr id="22" name="上矢印 21"/>
            <p:cNvSpPr/>
            <p:nvPr/>
          </p:nvSpPr>
          <p:spPr>
            <a:xfrm>
              <a:off x="1768556" y="2080381"/>
              <a:ext cx="840092" cy="3294804"/>
            </a:xfrm>
            <a:prstGeom prst="upArrow">
              <a:avLst>
                <a:gd name="adj1" fmla="val 50000"/>
                <a:gd name="adj2" fmla="val 33593"/>
              </a:avLst>
            </a:prstGeom>
            <a:solidFill>
              <a:schemeClr val="tx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rgbClr val="FFFFFF"/>
                </a:solidFill>
              </a:endParaRPr>
            </a:p>
          </p:txBody>
        </p:sp>
        <p:sp>
          <p:nvSpPr>
            <p:cNvPr id="11" name="六角形 10"/>
            <p:cNvSpPr/>
            <p:nvPr/>
          </p:nvSpPr>
          <p:spPr>
            <a:xfrm>
              <a:off x="3528767" y="975135"/>
              <a:ext cx="2093786" cy="1022865"/>
            </a:xfrm>
            <a:prstGeom prst="hexagon">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600" dirty="0">
                  <a:solidFill>
                    <a:srgbClr val="FFFFFF"/>
                  </a:solidFill>
                  <a:latin typeface="メイリオ"/>
                  <a:ea typeface="メイリオ"/>
                  <a:cs typeface="メイリオ"/>
                </a:rPr>
                <a:t>お客様は誰？</a:t>
              </a:r>
              <a:endParaRPr kumimoji="1" lang="ja-JP" altLang="en-US" sz="1600" dirty="0">
                <a:solidFill>
                  <a:srgbClr val="FFFFFF"/>
                </a:solidFill>
                <a:latin typeface="メイリオ"/>
                <a:ea typeface="メイリオ"/>
                <a:cs typeface="メイリオ"/>
              </a:endParaRPr>
            </a:p>
          </p:txBody>
        </p:sp>
        <p:pic>
          <p:nvPicPr>
            <p:cNvPr id="13" name="図 12" descr="E381AFE381A6E381AAEFBC9FE8B5A4-thumbnail2.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43021" y="878700"/>
              <a:ext cx="1145950" cy="1119300"/>
            </a:xfrm>
            <a:prstGeom prst="rect">
              <a:avLst/>
            </a:prstGeom>
            <a:ln>
              <a:noFill/>
            </a:ln>
          </p:spPr>
        </p:pic>
      </p:grpSp>
      <p:sp>
        <p:nvSpPr>
          <p:cNvPr id="4" name="テキスト ボックス 3"/>
          <p:cNvSpPr txBox="1"/>
          <p:nvPr/>
        </p:nvSpPr>
        <p:spPr>
          <a:xfrm>
            <a:off x="230400" y="266401"/>
            <a:ext cx="3590727" cy="523220"/>
          </a:xfrm>
          <a:prstGeom prst="rect">
            <a:avLst/>
          </a:prstGeom>
          <a:noFill/>
        </p:spPr>
        <p:txBody>
          <a:bodyPr wrap="none" lIns="0" rIns="0" rtlCol="0">
            <a:spAutoFit/>
          </a:bodyPr>
          <a:lstStyle/>
          <a:p>
            <a:r>
              <a:rPr kumimoji="1" lang="ja-JP" altLang="en-US" sz="2800">
                <a:solidFill>
                  <a:srgbClr val="7F7F7F"/>
                </a:solidFill>
                <a:latin typeface="メイリオ"/>
                <a:ea typeface="メイリオ"/>
                <a:cs typeface="メイリオ"/>
              </a:rPr>
              <a:t>「ユーザー」</a:t>
            </a:r>
            <a:r>
              <a:rPr kumimoji="1" lang="ja-JP" altLang="en-US" sz="2800" dirty="0">
                <a:solidFill>
                  <a:srgbClr val="7F7F7F"/>
                </a:solidFill>
                <a:latin typeface="メイリオ"/>
                <a:ea typeface="メイリオ"/>
                <a:cs typeface="メイリオ"/>
              </a:rPr>
              <a:t>は誰か？</a:t>
            </a:r>
          </a:p>
        </p:txBody>
      </p:sp>
      <p:sp>
        <p:nvSpPr>
          <p:cNvPr id="6" name="正方形/長方形 5"/>
          <p:cNvSpPr/>
          <p:nvPr/>
        </p:nvSpPr>
        <p:spPr>
          <a:xfrm>
            <a:off x="803192" y="3940431"/>
            <a:ext cx="3679566" cy="1022865"/>
          </a:xfrm>
          <a:prstGeom prst="rect">
            <a:avLst/>
          </a:prstGeom>
          <a:solidFill>
            <a:srgbClr val="80000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自分たちの</a:t>
            </a:r>
            <a:r>
              <a:rPr kumimoji="1" lang="ja-JP" altLang="en-US" sz="2000" b="1" dirty="0">
                <a:solidFill>
                  <a:srgbClr val="FFFFFF"/>
                </a:solidFill>
                <a:latin typeface="メイリオ"/>
                <a:ea typeface="メイリオ"/>
                <a:cs typeface="メイリオ"/>
              </a:rPr>
              <a:t>できること</a:t>
            </a:r>
            <a:r>
              <a:rPr kumimoji="1" lang="ja-JP" altLang="en-US" sz="1200" dirty="0">
                <a:solidFill>
                  <a:srgbClr val="FFFFFF"/>
                </a:solidFill>
                <a:latin typeface="メイリオ"/>
                <a:ea typeface="メイリオ"/>
                <a:cs typeface="メイリオ"/>
              </a:rPr>
              <a:t>に都合が良い</a:t>
            </a:r>
            <a:endParaRPr kumimoji="1" lang="en-US" altLang="ja-JP" sz="1200" dirty="0">
              <a:solidFill>
                <a:srgbClr val="FFFFFF"/>
              </a:solidFill>
              <a:latin typeface="メイリオ"/>
              <a:ea typeface="メイリオ"/>
              <a:cs typeface="メイリオ"/>
            </a:endParaRPr>
          </a:p>
          <a:p>
            <a:pPr algn="ctr"/>
            <a:r>
              <a:rPr kumimoji="1" lang="ja-JP" altLang="en-US" sz="2000" b="1" dirty="0">
                <a:solidFill>
                  <a:srgbClr val="FFFFFF"/>
                </a:solidFill>
                <a:latin typeface="メイリオ"/>
                <a:ea typeface="メイリオ"/>
                <a:cs typeface="メイリオ"/>
              </a:rPr>
              <a:t>市場</a:t>
            </a:r>
            <a:r>
              <a:rPr lang="ja-JP" altLang="en-US" sz="2000" b="1" dirty="0">
                <a:solidFill>
                  <a:srgbClr val="FFFFFF"/>
                </a:solidFill>
                <a:latin typeface="メイリオ"/>
                <a:ea typeface="メイリオ"/>
                <a:cs typeface="メイリオ"/>
              </a:rPr>
              <a:t>・顧客・</a:t>
            </a:r>
            <a:r>
              <a:rPr kumimoji="1" lang="ja-JP" altLang="en-US" sz="2000" b="1" dirty="0">
                <a:solidFill>
                  <a:srgbClr val="FFFFFF"/>
                </a:solidFill>
                <a:latin typeface="メイリオ"/>
                <a:ea typeface="メイリオ"/>
                <a:cs typeface="メイリオ"/>
              </a:rPr>
              <a:t>計画</a:t>
            </a:r>
          </a:p>
        </p:txBody>
      </p:sp>
      <p:sp>
        <p:nvSpPr>
          <p:cNvPr id="8" name="六角形 7"/>
          <p:cNvSpPr/>
          <p:nvPr/>
        </p:nvSpPr>
        <p:spPr>
          <a:xfrm>
            <a:off x="3528768" y="2495377"/>
            <a:ext cx="2093786" cy="1022865"/>
          </a:xfrm>
          <a:prstGeom prst="hexagon">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600" dirty="0">
                <a:solidFill>
                  <a:srgbClr val="FFFFFF"/>
                </a:solidFill>
                <a:latin typeface="メイリオ"/>
                <a:ea typeface="メイリオ"/>
                <a:cs typeface="メイリオ"/>
              </a:rPr>
              <a:t>お客様の</a:t>
            </a:r>
            <a:endParaRPr lang="en-US" altLang="ja-JP" sz="1600" dirty="0">
              <a:solidFill>
                <a:srgbClr val="FFFFFF"/>
              </a:solidFill>
              <a:latin typeface="メイリオ"/>
              <a:ea typeface="メイリオ"/>
              <a:cs typeface="メイリオ"/>
            </a:endParaRPr>
          </a:p>
          <a:p>
            <a:pPr algn="ctr"/>
            <a:r>
              <a:rPr lang="ja-JP" altLang="en-US" sz="1600" dirty="0">
                <a:solidFill>
                  <a:srgbClr val="FFFFFF"/>
                </a:solidFill>
                <a:latin typeface="メイリオ"/>
                <a:ea typeface="メイリオ"/>
                <a:cs typeface="メイリオ"/>
              </a:rPr>
              <a:t>あるべき姿？</a:t>
            </a:r>
            <a:endParaRPr kumimoji="1" lang="ja-JP" altLang="en-US" sz="1600" dirty="0">
              <a:solidFill>
                <a:srgbClr val="FFFFFF"/>
              </a:solidFill>
              <a:latin typeface="メイリオ"/>
              <a:ea typeface="メイリオ"/>
              <a:cs typeface="メイリオ"/>
            </a:endParaRPr>
          </a:p>
        </p:txBody>
      </p:sp>
      <p:sp>
        <p:nvSpPr>
          <p:cNvPr id="10" name="正方形/長方形 9"/>
          <p:cNvSpPr/>
          <p:nvPr/>
        </p:nvSpPr>
        <p:spPr>
          <a:xfrm>
            <a:off x="803192" y="2495377"/>
            <a:ext cx="2711620" cy="1022865"/>
          </a:xfrm>
          <a:prstGeom prst="rect">
            <a:avLst/>
          </a:prstGeom>
          <a:solidFill>
            <a:srgbClr val="80000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自分たちのできることに都合が良い</a:t>
            </a:r>
          </a:p>
          <a:p>
            <a:pPr algn="ctr"/>
            <a:r>
              <a:rPr kumimoji="1" lang="ja-JP" altLang="en-US" dirty="0">
                <a:solidFill>
                  <a:srgbClr val="FFFFFF"/>
                </a:solidFill>
                <a:latin typeface="メイリオ"/>
                <a:ea typeface="メイリオ"/>
                <a:cs typeface="メイリオ"/>
              </a:rPr>
              <a:t>お客様の「あるべき姿」</a:t>
            </a:r>
            <a:endParaRPr kumimoji="1" lang="en-US" altLang="ja-JP" dirty="0">
              <a:solidFill>
                <a:srgbClr val="FFFFFF"/>
              </a:solidFill>
              <a:latin typeface="メイリオ"/>
              <a:ea typeface="メイリオ"/>
              <a:cs typeface="メイリオ"/>
            </a:endParaRPr>
          </a:p>
        </p:txBody>
      </p:sp>
      <p:sp>
        <p:nvSpPr>
          <p:cNvPr id="15" name="正方形/長方形 14"/>
          <p:cNvSpPr/>
          <p:nvPr/>
        </p:nvSpPr>
        <p:spPr>
          <a:xfrm>
            <a:off x="4661474" y="3940431"/>
            <a:ext cx="3679566" cy="1022865"/>
          </a:xfrm>
          <a:prstGeom prst="rect">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お客様の</a:t>
            </a:r>
            <a:r>
              <a:rPr kumimoji="1" lang="ja-JP" altLang="en-US" sz="2000" b="1" dirty="0">
                <a:solidFill>
                  <a:srgbClr val="FFFFFF"/>
                </a:solidFill>
                <a:latin typeface="メイリオ"/>
                <a:ea typeface="メイリオ"/>
                <a:cs typeface="メイリオ"/>
              </a:rPr>
              <a:t>あるべき姿</a:t>
            </a:r>
            <a:r>
              <a:rPr kumimoji="1" lang="ja-JP" altLang="en-US" sz="1200" dirty="0">
                <a:solidFill>
                  <a:srgbClr val="FFFFFF"/>
                </a:solidFill>
                <a:latin typeface="メイリオ"/>
                <a:ea typeface="メイリオ"/>
                <a:cs typeface="メイリオ"/>
              </a:rPr>
              <a:t>を実現するために</a:t>
            </a:r>
            <a:endParaRPr kumimoji="1" lang="en-US" altLang="ja-JP" sz="1200" dirty="0">
              <a:solidFill>
                <a:srgbClr val="FFFFFF"/>
              </a:solidFill>
              <a:latin typeface="メイリオ"/>
              <a:ea typeface="メイリオ"/>
              <a:cs typeface="メイリオ"/>
            </a:endParaRPr>
          </a:p>
          <a:p>
            <a:pPr algn="ctr"/>
            <a:r>
              <a:rPr kumimoji="1" lang="ja-JP" altLang="en-US" sz="2000" b="1" dirty="0">
                <a:solidFill>
                  <a:srgbClr val="FFFFFF"/>
                </a:solidFill>
                <a:latin typeface="メイリオ"/>
                <a:ea typeface="メイリオ"/>
                <a:cs typeface="メイリオ"/>
              </a:rPr>
              <a:t>何をすべきか</a:t>
            </a:r>
            <a:r>
              <a:rPr kumimoji="1" lang="ja-JP" altLang="en-US" sz="2000" dirty="0">
                <a:solidFill>
                  <a:srgbClr val="FFFFFF"/>
                </a:solidFill>
                <a:latin typeface="メイリオ"/>
                <a:ea typeface="メイリオ"/>
                <a:cs typeface="メイリオ"/>
              </a:rPr>
              <a:t>？</a:t>
            </a:r>
          </a:p>
        </p:txBody>
      </p:sp>
      <p:sp>
        <p:nvSpPr>
          <p:cNvPr id="16" name="正方形/長方形 15"/>
          <p:cNvSpPr/>
          <p:nvPr/>
        </p:nvSpPr>
        <p:spPr>
          <a:xfrm>
            <a:off x="5629420" y="2495377"/>
            <a:ext cx="2711620" cy="1022865"/>
          </a:xfrm>
          <a:prstGeom prst="rect">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200" dirty="0">
                <a:solidFill>
                  <a:srgbClr val="FFFFFF"/>
                </a:solidFill>
                <a:latin typeface="メイリオ"/>
                <a:ea typeface="メイリオ"/>
                <a:cs typeface="メイリオ"/>
              </a:rPr>
              <a:t>具体的にイメージできる</a:t>
            </a:r>
            <a:endParaRPr lang="en-US" altLang="ja-JP" sz="1200" dirty="0">
              <a:solidFill>
                <a:srgbClr val="FFFFFF"/>
              </a:solidFill>
              <a:latin typeface="メイリオ"/>
              <a:ea typeface="メイリオ"/>
              <a:cs typeface="メイリオ"/>
            </a:endParaRPr>
          </a:p>
          <a:p>
            <a:pPr algn="ctr"/>
            <a:r>
              <a:rPr kumimoji="1" lang="ja-JP" altLang="en-US" dirty="0">
                <a:solidFill>
                  <a:srgbClr val="FFFFFF"/>
                </a:solidFill>
                <a:latin typeface="メイリオ"/>
                <a:ea typeface="メイリオ"/>
                <a:cs typeface="メイリオ"/>
              </a:rPr>
              <a:t>お客様の「あるべき姿」</a:t>
            </a:r>
            <a:endParaRPr kumimoji="1" lang="en-US" altLang="ja-JP" dirty="0">
              <a:solidFill>
                <a:srgbClr val="FFFFFF"/>
              </a:solidFill>
              <a:latin typeface="メイリオ"/>
              <a:ea typeface="メイリオ"/>
              <a:cs typeface="メイリオ"/>
            </a:endParaRPr>
          </a:p>
        </p:txBody>
      </p:sp>
      <p:grpSp>
        <p:nvGrpSpPr>
          <p:cNvPr id="3" name="図形グループ 2"/>
          <p:cNvGrpSpPr/>
          <p:nvPr/>
        </p:nvGrpSpPr>
        <p:grpSpPr>
          <a:xfrm>
            <a:off x="5629420" y="975135"/>
            <a:ext cx="2711620" cy="1022865"/>
            <a:chOff x="5629420" y="975135"/>
            <a:chExt cx="2711620" cy="1022865"/>
          </a:xfrm>
        </p:grpSpPr>
        <p:sp>
          <p:nvSpPr>
            <p:cNvPr id="18" name="正方形/長方形 17"/>
            <p:cNvSpPr/>
            <p:nvPr/>
          </p:nvSpPr>
          <p:spPr>
            <a:xfrm>
              <a:off x="5629420" y="975135"/>
              <a:ext cx="2711620" cy="1022865"/>
            </a:xfrm>
            <a:prstGeom prst="rect">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en-US" altLang="ja-JP" sz="1200" dirty="0">
                <a:solidFill>
                  <a:srgbClr val="FFFFFF"/>
                </a:solidFill>
                <a:latin typeface="メイリオ"/>
                <a:ea typeface="メイリオ"/>
                <a:cs typeface="メイリオ"/>
              </a:endParaRPr>
            </a:p>
          </p:txBody>
        </p:sp>
        <p:sp>
          <p:nvSpPr>
            <p:cNvPr id="21" name="正方形/長方形 20"/>
            <p:cNvSpPr/>
            <p:nvPr/>
          </p:nvSpPr>
          <p:spPr>
            <a:xfrm>
              <a:off x="5900025" y="1157175"/>
              <a:ext cx="1906874" cy="707886"/>
            </a:xfrm>
            <a:prstGeom prst="rect">
              <a:avLst/>
            </a:prstGeom>
            <a:ln>
              <a:noFill/>
            </a:ln>
          </p:spPr>
          <p:txBody>
            <a:bodyPr wrap="square">
              <a:spAutoFit/>
            </a:bodyPr>
            <a:lstStyle/>
            <a:p>
              <a:r>
                <a:rPr lang="en-US" altLang="ja-JP" sz="1000" dirty="0">
                  <a:solidFill>
                    <a:srgbClr val="FFFFFF"/>
                  </a:solidFill>
                  <a:latin typeface="メイリオ"/>
                  <a:ea typeface="メイリオ"/>
                  <a:cs typeface="メイリオ"/>
                </a:rPr>
                <a:t>〇</a:t>
              </a:r>
              <a:r>
                <a:rPr lang="ja-JP" altLang="en-US" sz="1000" dirty="0">
                  <a:solidFill>
                    <a:srgbClr val="FFFFFF"/>
                  </a:solidFill>
                  <a:latin typeface="メイリオ"/>
                  <a:ea typeface="メイリオ"/>
                  <a:cs typeface="メイリオ"/>
                </a:rPr>
                <a:t>山　</a:t>
              </a:r>
              <a:r>
                <a:rPr lang="en-US" altLang="ja-JP" sz="1000" dirty="0">
                  <a:solidFill>
                    <a:srgbClr val="FFFFFF"/>
                  </a:solidFill>
                  <a:latin typeface="メイリオ"/>
                  <a:ea typeface="メイリオ"/>
                  <a:cs typeface="メイリオ"/>
                </a:rPr>
                <a:t>△</a:t>
              </a:r>
              <a:r>
                <a:rPr lang="ja-JP" altLang="en-US" sz="1000" dirty="0">
                  <a:solidFill>
                    <a:srgbClr val="FFFFFF"/>
                  </a:solidFill>
                  <a:latin typeface="メイリオ"/>
                  <a:ea typeface="メイリオ"/>
                  <a:cs typeface="メイリオ"/>
                </a:rPr>
                <a:t>男　</a:t>
              </a:r>
              <a:r>
                <a:rPr lang="en-US" altLang="ja-JP" sz="1000" dirty="0">
                  <a:solidFill>
                    <a:srgbClr val="FFFFFF"/>
                  </a:solidFill>
                  <a:latin typeface="メイリオ"/>
                  <a:ea typeface="メイリオ"/>
                  <a:cs typeface="メイリオ"/>
                </a:rPr>
                <a:t>39</a:t>
              </a:r>
              <a:r>
                <a:rPr lang="ja-JP" altLang="en-US" sz="1000" dirty="0">
                  <a:solidFill>
                    <a:srgbClr val="FFFFFF"/>
                  </a:solidFill>
                  <a:latin typeface="メイリオ"/>
                  <a:ea typeface="メイリオ"/>
                  <a:cs typeface="メイリオ"/>
                </a:rPr>
                <a:t>歳</a:t>
              </a:r>
              <a:endParaRPr lang="en-US" altLang="ja-JP" sz="1000" dirty="0">
                <a:solidFill>
                  <a:srgbClr val="FFFFFF"/>
                </a:solidFill>
                <a:latin typeface="メイリオ"/>
                <a:ea typeface="メイリオ"/>
                <a:cs typeface="メイリオ"/>
              </a:endParaRPr>
            </a:p>
            <a:p>
              <a:r>
                <a:rPr lang="en-US" altLang="ja-JP" sz="1000" dirty="0">
                  <a:solidFill>
                    <a:srgbClr val="FFFFFF"/>
                  </a:solidFill>
                  <a:latin typeface="メイリオ"/>
                  <a:ea typeface="メイリオ"/>
                  <a:cs typeface="メイリオ"/>
                </a:rPr>
                <a:t>▢▢</a:t>
              </a:r>
              <a:r>
                <a:rPr lang="ja-JP" altLang="en-US" sz="1000" dirty="0">
                  <a:solidFill>
                    <a:srgbClr val="FFFFFF"/>
                  </a:solidFill>
                  <a:latin typeface="メイリオ"/>
                  <a:ea typeface="メイリオ"/>
                  <a:cs typeface="メイリオ"/>
                </a:rPr>
                <a:t>株式会社　</a:t>
              </a:r>
              <a:endParaRPr lang="en-US" altLang="ja-JP" sz="1000" dirty="0">
                <a:solidFill>
                  <a:srgbClr val="FFFFFF"/>
                </a:solidFill>
                <a:latin typeface="メイリオ"/>
                <a:ea typeface="メイリオ"/>
                <a:cs typeface="メイリオ"/>
              </a:endParaRPr>
            </a:p>
            <a:p>
              <a:r>
                <a:rPr lang="ja-JP" altLang="en-US" sz="1000" dirty="0">
                  <a:solidFill>
                    <a:srgbClr val="FFFFFF"/>
                  </a:solidFill>
                  <a:latin typeface="メイリオ"/>
                  <a:ea typeface="メイリオ"/>
                  <a:cs typeface="メイリオ"/>
                </a:rPr>
                <a:t>西日本営業部</a:t>
              </a:r>
              <a:endParaRPr lang="en-US" altLang="ja-JP" sz="1000" dirty="0">
                <a:solidFill>
                  <a:srgbClr val="FFFFFF"/>
                </a:solidFill>
                <a:latin typeface="メイリオ"/>
                <a:ea typeface="メイリオ"/>
                <a:cs typeface="メイリオ"/>
              </a:endParaRPr>
            </a:p>
            <a:p>
              <a:r>
                <a:rPr lang="ja-JP" altLang="en-US" sz="1000" dirty="0">
                  <a:solidFill>
                    <a:srgbClr val="FFFFFF"/>
                  </a:solidFill>
                  <a:latin typeface="メイリオ"/>
                  <a:ea typeface="メイリオ"/>
                  <a:cs typeface="メイリオ"/>
                </a:rPr>
                <a:t>営業業務課</a:t>
              </a:r>
            </a:p>
          </p:txBody>
        </p:sp>
      </p:grpSp>
      <p:sp>
        <p:nvSpPr>
          <p:cNvPr id="9" name="円/楕円 8"/>
          <p:cNvSpPr/>
          <p:nvPr/>
        </p:nvSpPr>
        <p:spPr>
          <a:xfrm>
            <a:off x="7651836" y="1176206"/>
            <a:ext cx="310122" cy="310133"/>
          </a:xfrm>
          <a:prstGeom prst="ellipse">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フローチャート: 論理積ゲート 11"/>
          <p:cNvSpPr/>
          <p:nvPr/>
        </p:nvSpPr>
        <p:spPr>
          <a:xfrm rot="16200000">
            <a:off x="7623844" y="1514333"/>
            <a:ext cx="366110" cy="310121"/>
          </a:xfrm>
          <a:prstGeom prst="flowChartDelay">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p:cNvSpPr txBox="1"/>
          <p:nvPr/>
        </p:nvSpPr>
        <p:spPr>
          <a:xfrm>
            <a:off x="5916943" y="1994862"/>
            <a:ext cx="2236510" cy="584776"/>
          </a:xfrm>
          <a:prstGeom prst="rect">
            <a:avLst/>
          </a:prstGeom>
          <a:noFill/>
          <a:ln>
            <a:noFill/>
          </a:ln>
          <a:effectLst>
            <a:outerShdw blurRad="50800" dist="38100" dir="2700000" algn="tl" rotWithShape="0">
              <a:prstClr val="black">
                <a:alpha val="40000"/>
              </a:prstClr>
            </a:outerShdw>
          </a:effectLst>
        </p:spPr>
        <p:txBody>
          <a:bodyPr wrap="none" rtlCol="0">
            <a:spAutoFit/>
          </a:bodyPr>
          <a:lstStyle/>
          <a:p>
            <a:pPr algn="ctr"/>
            <a:r>
              <a:rPr kumimoji="1" lang="ja-JP" altLang="en-US" sz="3200" b="1" dirty="0">
                <a:solidFill>
                  <a:srgbClr val="FF8000"/>
                </a:solidFill>
                <a:latin typeface="メイリオ"/>
                <a:ea typeface="メイリオ"/>
                <a:cs typeface="メイリオ"/>
              </a:rPr>
              <a:t>ニーズ起点</a:t>
            </a:r>
          </a:p>
        </p:txBody>
      </p:sp>
      <p:sp>
        <p:nvSpPr>
          <p:cNvPr id="26" name="テキスト ボックス 25"/>
          <p:cNvSpPr txBox="1"/>
          <p:nvPr/>
        </p:nvSpPr>
        <p:spPr>
          <a:xfrm>
            <a:off x="1070347" y="4963296"/>
            <a:ext cx="2236510" cy="584776"/>
          </a:xfrm>
          <a:prstGeom prst="rect">
            <a:avLst/>
          </a:prstGeom>
          <a:noFill/>
          <a:ln>
            <a:noFill/>
          </a:ln>
          <a:effectLst>
            <a:outerShdw blurRad="50800" dist="38100" dir="2700000" algn="tl" rotWithShape="0">
              <a:prstClr val="black">
                <a:alpha val="40000"/>
              </a:prstClr>
            </a:outerShdw>
          </a:effectLst>
        </p:spPr>
        <p:txBody>
          <a:bodyPr wrap="none" rtlCol="0">
            <a:spAutoFit/>
          </a:bodyPr>
          <a:lstStyle/>
          <a:p>
            <a:pPr algn="ctr"/>
            <a:r>
              <a:rPr kumimoji="1" lang="ja-JP" altLang="en-US" sz="3200" b="1" dirty="0">
                <a:solidFill>
                  <a:srgbClr val="FF8000"/>
                </a:solidFill>
                <a:latin typeface="メイリオ"/>
                <a:ea typeface="メイリオ"/>
                <a:cs typeface="メイリオ"/>
              </a:rPr>
              <a:t>シーズ起点</a:t>
            </a:r>
          </a:p>
        </p:txBody>
      </p:sp>
    </p:spTree>
    <p:extLst>
      <p:ext uri="{BB962C8B-B14F-4D97-AF65-F5344CB8AC3E}">
        <p14:creationId xmlns:p14="http://schemas.microsoft.com/office/powerpoint/2010/main" val="4177225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p:tgtEl>
                                          <p:spTgt spid="10"/>
                                        </p:tgtEl>
                                        <p:attrNameLst>
                                          <p:attrName>ppt_y</p:attrName>
                                        </p:attrNameLst>
                                      </p:cBhvr>
                                      <p:tavLst>
                                        <p:tav tm="0">
                                          <p:val>
                                            <p:strVal val="#ppt_y+#ppt_h*1.125000"/>
                                          </p:val>
                                        </p:tav>
                                        <p:tav tm="100000">
                                          <p:val>
                                            <p:strVal val="#ppt_y"/>
                                          </p:val>
                                        </p:tav>
                                      </p:tavLst>
                                    </p:anim>
                                    <p:animEffect transition="in" filter="wipe(up)">
                                      <p:cBhvr>
                                        <p:cTn id="14" dur="500"/>
                                        <p:tgtEl>
                                          <p:spTgt spid="10"/>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p:tgtEl>
                                          <p:spTgt spid="8"/>
                                        </p:tgtEl>
                                        <p:attrNameLst>
                                          <p:attrName>ppt_y</p:attrName>
                                        </p:attrNameLst>
                                      </p:cBhvr>
                                      <p:tavLst>
                                        <p:tav tm="0">
                                          <p:val>
                                            <p:strVal val="#ppt_y+#ppt_h*1.125000"/>
                                          </p:val>
                                        </p:tav>
                                        <p:tav tm="100000">
                                          <p:val>
                                            <p:strVal val="#ppt_y"/>
                                          </p:val>
                                        </p:tav>
                                      </p:tavLst>
                                    </p:anim>
                                    <p:animEffect transition="in" filter="wipe(up)">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fltVal val="0"/>
                                          </p:val>
                                        </p:tav>
                                        <p:tav tm="100000">
                                          <p:val>
                                            <p:strVal val="#ppt_h"/>
                                          </p:val>
                                        </p:tav>
                                      </p:tavLst>
                                    </p:anim>
                                    <p:animEffect transition="in" filter="fade">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up)">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anim calcmode="lin" valueType="num">
                                      <p:cBhvr>
                                        <p:cTn id="54" dur="500" fill="hold"/>
                                        <p:tgtEl>
                                          <p:spTgt spid="26"/>
                                        </p:tgtEl>
                                        <p:attrNameLst>
                                          <p:attrName>ppt_w</p:attrName>
                                        </p:attrNameLst>
                                      </p:cBhvr>
                                      <p:tavLst>
                                        <p:tav tm="0">
                                          <p:val>
                                            <p:fltVal val="0"/>
                                          </p:val>
                                        </p:tav>
                                        <p:tav tm="100000">
                                          <p:val>
                                            <p:strVal val="#ppt_w"/>
                                          </p:val>
                                        </p:tav>
                                      </p:tavLst>
                                    </p:anim>
                                    <p:anim calcmode="lin" valueType="num">
                                      <p:cBhvr>
                                        <p:cTn id="55" dur="500" fill="hold"/>
                                        <p:tgtEl>
                                          <p:spTgt spid="26"/>
                                        </p:tgtEl>
                                        <p:attrNameLst>
                                          <p:attrName>ppt_h</p:attrName>
                                        </p:attrNameLst>
                                      </p:cBhvr>
                                      <p:tavLst>
                                        <p:tav tm="0">
                                          <p:val>
                                            <p:fltVal val="0"/>
                                          </p:val>
                                        </p:tav>
                                        <p:tav tm="100000">
                                          <p:val>
                                            <p:strVal val="#ppt_h"/>
                                          </p:val>
                                        </p:tav>
                                      </p:tavLst>
                                    </p:anim>
                                    <p:animEffect transition="in" filter="fade">
                                      <p:cBhvr>
                                        <p:cTn id="56" dur="500"/>
                                        <p:tgtEl>
                                          <p:spTgt spid="26"/>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anim calcmode="lin" valueType="num">
                                      <p:cBhvr>
                                        <p:cTn id="59" dur="500" fill="hold"/>
                                        <p:tgtEl>
                                          <p:spTgt spid="25"/>
                                        </p:tgtEl>
                                        <p:attrNameLst>
                                          <p:attrName>ppt_w</p:attrName>
                                        </p:attrNameLst>
                                      </p:cBhvr>
                                      <p:tavLst>
                                        <p:tav tm="0">
                                          <p:val>
                                            <p:fltVal val="0"/>
                                          </p:val>
                                        </p:tav>
                                        <p:tav tm="100000">
                                          <p:val>
                                            <p:strVal val="#ppt_w"/>
                                          </p:val>
                                        </p:tav>
                                      </p:tavLst>
                                    </p:anim>
                                    <p:anim calcmode="lin" valueType="num">
                                      <p:cBhvr>
                                        <p:cTn id="60" dur="500" fill="hold"/>
                                        <p:tgtEl>
                                          <p:spTgt spid="25"/>
                                        </p:tgtEl>
                                        <p:attrNameLst>
                                          <p:attrName>ppt_h</p:attrName>
                                        </p:attrNameLst>
                                      </p:cBhvr>
                                      <p:tavLst>
                                        <p:tav tm="0">
                                          <p:val>
                                            <p:fltVal val="0"/>
                                          </p:val>
                                        </p:tav>
                                        <p:tav tm="100000">
                                          <p:val>
                                            <p:strVal val="#ppt_h"/>
                                          </p:val>
                                        </p:tav>
                                      </p:tavLst>
                                    </p:anim>
                                    <p:animEffect transition="in" filter="fade">
                                      <p:cBhvr>
                                        <p:cTn id="6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5" grpId="0" animBg="1"/>
      <p:bldP spid="16" grpId="0" animBg="1"/>
      <p:bldP spid="25" grpId="0"/>
      <p:bldP spid="2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0" y="-53190"/>
            <a:ext cx="9252520" cy="691119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スライド番号プレースホルダー 1"/>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3</a:t>
            </a:fld>
            <a:endParaRPr kumimoji="1" lang="ja-JP" altLang="en-US">
              <a:solidFill>
                <a:srgbClr val="0070C0"/>
              </a:solidFill>
            </a:endParaRPr>
          </a:p>
        </p:txBody>
      </p:sp>
      <p:grpSp>
        <p:nvGrpSpPr>
          <p:cNvPr id="16" name="図形グループ 15"/>
          <p:cNvGrpSpPr/>
          <p:nvPr/>
        </p:nvGrpSpPr>
        <p:grpSpPr>
          <a:xfrm>
            <a:off x="811681" y="828781"/>
            <a:ext cx="3212530" cy="5500347"/>
            <a:chOff x="5230258" y="1001733"/>
            <a:chExt cx="3212530" cy="5500347"/>
          </a:xfrm>
        </p:grpSpPr>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0258" y="1401843"/>
              <a:ext cx="3212530" cy="4700127"/>
            </a:xfrm>
            <a:prstGeom prst="rect">
              <a:avLst/>
            </a:prstGeom>
            <a:ln>
              <a:noFill/>
            </a:ln>
            <a:effectLst>
              <a:outerShdw blurRad="292100" dist="139700" dir="2700000" algn="tl" rotWithShape="0">
                <a:srgbClr val="333333">
                  <a:alpha val="65000"/>
                </a:srgbClr>
              </a:outerShdw>
            </a:effectLst>
          </p:spPr>
        </p:pic>
        <p:sp>
          <p:nvSpPr>
            <p:cNvPr id="4" name="テキスト ボックス 3"/>
            <p:cNvSpPr txBox="1"/>
            <p:nvPr/>
          </p:nvSpPr>
          <p:spPr>
            <a:xfrm>
              <a:off x="6387521" y="6101970"/>
              <a:ext cx="898003" cy="400110"/>
            </a:xfrm>
            <a:prstGeom prst="rect">
              <a:avLst/>
            </a:prstGeom>
            <a:noFill/>
          </p:spPr>
          <p:txBody>
            <a:bodyPr wrap="none" rtlCol="0">
              <a:spAutoFit/>
            </a:bodyPr>
            <a:lstStyle/>
            <a:p>
              <a:pPr algn="ctr"/>
              <a:r>
                <a:rPr kumimoji="1" lang="en-US" altLang="ja-JP" sz="2000" dirty="0">
                  <a:solidFill>
                    <a:srgbClr val="0070C0"/>
                  </a:solidFill>
                </a:rPr>
                <a:t>2017.1</a:t>
              </a:r>
              <a:endParaRPr kumimoji="1" lang="ja-JP" altLang="en-US" sz="2000" dirty="0">
                <a:solidFill>
                  <a:srgbClr val="0070C0"/>
                </a:solidFill>
              </a:endParaRPr>
            </a:p>
          </p:txBody>
        </p:sp>
        <p:sp>
          <p:nvSpPr>
            <p:cNvPr id="6" name="テキスト ボックス 5"/>
            <p:cNvSpPr txBox="1"/>
            <p:nvPr/>
          </p:nvSpPr>
          <p:spPr>
            <a:xfrm>
              <a:off x="5469801" y="1001733"/>
              <a:ext cx="2733441" cy="369332"/>
            </a:xfrm>
            <a:prstGeom prst="rect">
              <a:avLst/>
            </a:prstGeom>
            <a:noFill/>
          </p:spPr>
          <p:txBody>
            <a:bodyPr wrap="none" rtlCol="0">
              <a:spAutoFit/>
            </a:bodyPr>
            <a:lstStyle/>
            <a:p>
              <a:pPr algn="ctr"/>
              <a:r>
                <a:rPr kumimoji="1" lang="en-US" altLang="ja-JP" dirty="0">
                  <a:solidFill>
                    <a:srgbClr val="0070C0"/>
                  </a:solidFill>
                  <a:latin typeface="Meiryo" charset="-128"/>
                  <a:ea typeface="Meiryo" charset="-128"/>
                  <a:cs typeface="Meiryo" charset="-128"/>
                </a:rPr>
                <a:t>IT</a:t>
              </a:r>
              <a:r>
                <a:rPr kumimoji="1" lang="ja-JP" altLang="en-US" dirty="0">
                  <a:solidFill>
                    <a:srgbClr val="0070C0"/>
                  </a:solidFill>
                  <a:latin typeface="Meiryo" charset="-128"/>
                  <a:ea typeface="Meiryo" charset="-128"/>
                  <a:cs typeface="Meiryo" charset="-128"/>
                </a:rPr>
                <a:t>を知らない人</a:t>
              </a:r>
              <a:r>
                <a:rPr lang="ja-JP" altLang="en-US" dirty="0">
                  <a:solidFill>
                    <a:srgbClr val="0070C0"/>
                  </a:solidFill>
                  <a:latin typeface="Meiryo" charset="-128"/>
                  <a:ea typeface="Meiryo" charset="-128"/>
                  <a:cs typeface="Meiryo" charset="-128"/>
                </a:rPr>
                <a:t>のために</a:t>
              </a:r>
              <a:endParaRPr kumimoji="1" lang="ja-JP" altLang="en-US" dirty="0">
                <a:solidFill>
                  <a:srgbClr val="0070C0"/>
                </a:solidFill>
                <a:latin typeface="Meiryo" charset="-128"/>
                <a:ea typeface="Meiryo" charset="-128"/>
                <a:cs typeface="Meiryo" charset="-128"/>
              </a:endParaRPr>
            </a:p>
          </p:txBody>
        </p:sp>
      </p:grpSp>
      <p:sp>
        <p:nvSpPr>
          <p:cNvPr id="7" name="テキスト ボックス 6"/>
          <p:cNvSpPr txBox="1"/>
          <p:nvPr/>
        </p:nvSpPr>
        <p:spPr>
          <a:xfrm>
            <a:off x="4572000" y="1228891"/>
            <a:ext cx="2699778" cy="461665"/>
          </a:xfrm>
          <a:prstGeom prst="rect">
            <a:avLst/>
          </a:prstGeom>
          <a:noFill/>
        </p:spPr>
        <p:txBody>
          <a:bodyPr wrap="none" rtlCol="0">
            <a:spAutoFit/>
          </a:bodyPr>
          <a:lstStyle/>
          <a:p>
            <a:r>
              <a:rPr kumimoji="1" lang="en-US" altLang="ja-JP" sz="2400" b="1" dirty="0">
                <a:solidFill>
                  <a:srgbClr val="0070C0"/>
                </a:solidFill>
                <a:latin typeface="Meiryo" charset="-128"/>
                <a:ea typeface="Meiryo" charset="-128"/>
                <a:cs typeface="Meiryo" charset="-128"/>
              </a:rPr>
              <a:t>IT</a:t>
            </a:r>
            <a:r>
              <a:rPr kumimoji="1" lang="ja-JP" altLang="en-US" sz="2400" b="1" dirty="0">
                <a:solidFill>
                  <a:srgbClr val="0070C0"/>
                </a:solidFill>
                <a:latin typeface="Meiryo" charset="-128"/>
                <a:ea typeface="Meiryo" charset="-128"/>
                <a:cs typeface="Meiryo" charset="-128"/>
              </a:rPr>
              <a:t>の発展</a:t>
            </a:r>
            <a:r>
              <a:rPr kumimoji="1" lang="ja-JP" altLang="en-US" sz="2400" dirty="0">
                <a:solidFill>
                  <a:srgbClr val="0070C0"/>
                </a:solidFill>
                <a:latin typeface="Meiryo" charset="-128"/>
                <a:ea typeface="Meiryo" charset="-128"/>
                <a:cs typeface="Meiryo" charset="-128"/>
              </a:rPr>
              <a:t>によって</a:t>
            </a:r>
          </a:p>
        </p:txBody>
      </p:sp>
      <p:sp>
        <p:nvSpPr>
          <p:cNvPr id="18" name="テキスト ボックス 17"/>
          <p:cNvSpPr txBox="1"/>
          <p:nvPr/>
        </p:nvSpPr>
        <p:spPr>
          <a:xfrm>
            <a:off x="4572000" y="3076102"/>
            <a:ext cx="4185761" cy="830997"/>
          </a:xfrm>
          <a:prstGeom prst="rect">
            <a:avLst/>
          </a:prstGeom>
          <a:noFill/>
        </p:spPr>
        <p:txBody>
          <a:bodyPr wrap="none" rtlCol="0">
            <a:spAutoFit/>
          </a:bodyPr>
          <a:lstStyle/>
          <a:p>
            <a:r>
              <a:rPr kumimoji="1" lang="ja-JP" altLang="en-US" sz="2400" dirty="0">
                <a:solidFill>
                  <a:srgbClr val="0070C0"/>
                </a:solidFill>
                <a:latin typeface="Meiryo" charset="-128"/>
                <a:ea typeface="Meiryo" charset="-128"/>
                <a:cs typeface="Meiryo" charset="-128"/>
              </a:rPr>
              <a:t>いままでできなかったことが</a:t>
            </a:r>
            <a:endParaRPr kumimoji="1" lang="en-US" altLang="ja-JP" sz="2400" dirty="0">
              <a:solidFill>
                <a:srgbClr val="0070C0"/>
              </a:solidFill>
              <a:latin typeface="Meiryo" charset="-128"/>
              <a:ea typeface="Meiryo" charset="-128"/>
              <a:cs typeface="Meiryo" charset="-128"/>
            </a:endParaRPr>
          </a:p>
          <a:p>
            <a:r>
              <a:rPr lang="ja-JP" altLang="en-US" sz="2400" b="1" dirty="0">
                <a:solidFill>
                  <a:srgbClr val="0070C0"/>
                </a:solidFill>
                <a:latin typeface="Meiryo" charset="-128"/>
                <a:ea typeface="Meiryo" charset="-128"/>
                <a:cs typeface="Meiryo" charset="-128"/>
              </a:rPr>
              <a:t>できるようになった</a:t>
            </a:r>
            <a:endParaRPr kumimoji="1" lang="ja-JP" altLang="en-US" sz="2400" b="1" dirty="0">
              <a:solidFill>
                <a:srgbClr val="0070C0"/>
              </a:solidFill>
              <a:latin typeface="Meiryo" charset="-128"/>
              <a:ea typeface="Meiryo" charset="-128"/>
              <a:cs typeface="Meiryo" charset="-128"/>
            </a:endParaRPr>
          </a:p>
        </p:txBody>
      </p:sp>
      <p:sp>
        <p:nvSpPr>
          <p:cNvPr id="19" name="テキスト ボックス 18"/>
          <p:cNvSpPr txBox="1"/>
          <p:nvPr/>
        </p:nvSpPr>
        <p:spPr>
          <a:xfrm>
            <a:off x="4572000" y="5052188"/>
            <a:ext cx="4185761" cy="461665"/>
          </a:xfrm>
          <a:prstGeom prst="rect">
            <a:avLst/>
          </a:prstGeom>
          <a:noFill/>
        </p:spPr>
        <p:txBody>
          <a:bodyPr wrap="none" rtlCol="0">
            <a:spAutoFit/>
          </a:bodyPr>
          <a:lstStyle/>
          <a:p>
            <a:r>
              <a:rPr lang="ja-JP" altLang="en-US" sz="2400" dirty="0">
                <a:solidFill>
                  <a:srgbClr val="0070C0"/>
                </a:solidFill>
                <a:latin typeface="Meiryo" charset="-128"/>
                <a:ea typeface="Meiryo" charset="-128"/>
                <a:cs typeface="Meiryo" charset="-128"/>
              </a:rPr>
              <a:t>こう</a:t>
            </a:r>
            <a:r>
              <a:rPr lang="ja-JP" altLang="en-US" sz="2400" b="1" dirty="0">
                <a:solidFill>
                  <a:srgbClr val="0070C0"/>
                </a:solidFill>
                <a:latin typeface="Meiryo" charset="-128"/>
                <a:ea typeface="Meiryo" charset="-128"/>
                <a:cs typeface="Meiryo" charset="-128"/>
              </a:rPr>
              <a:t>向き合う</a:t>
            </a:r>
            <a:r>
              <a:rPr lang="ja-JP" altLang="en-US" sz="2400" dirty="0">
                <a:solidFill>
                  <a:srgbClr val="0070C0"/>
                </a:solidFill>
                <a:latin typeface="Meiryo" charset="-128"/>
                <a:ea typeface="Meiryo" charset="-128"/>
                <a:cs typeface="Meiryo" charset="-128"/>
              </a:rPr>
              <a:t>、</a:t>
            </a:r>
            <a:r>
              <a:rPr lang="ja-JP" altLang="en-US" sz="2400" b="1" dirty="0">
                <a:solidFill>
                  <a:srgbClr val="0070C0"/>
                </a:solidFill>
                <a:latin typeface="Meiryo" charset="-128"/>
                <a:ea typeface="Meiryo" charset="-128"/>
                <a:cs typeface="Meiryo" charset="-128"/>
              </a:rPr>
              <a:t>つきあおう</a:t>
            </a:r>
            <a:r>
              <a:rPr lang="ja-JP" altLang="en-US" sz="2400" dirty="0">
                <a:solidFill>
                  <a:srgbClr val="0070C0"/>
                </a:solidFill>
                <a:latin typeface="Meiryo" charset="-128"/>
                <a:ea typeface="Meiryo" charset="-128"/>
                <a:cs typeface="Meiryo" charset="-128"/>
              </a:rPr>
              <a:t>！</a:t>
            </a:r>
            <a:endParaRPr kumimoji="1" lang="ja-JP" altLang="en-US" sz="2400" dirty="0">
              <a:solidFill>
                <a:srgbClr val="0070C0"/>
              </a:solidFill>
              <a:latin typeface="Meiryo" charset="-128"/>
              <a:ea typeface="Meiryo" charset="-128"/>
              <a:cs typeface="Meiryo" charset="-128"/>
            </a:endParaRPr>
          </a:p>
        </p:txBody>
      </p:sp>
    </p:spTree>
    <p:extLst>
      <p:ext uri="{BB962C8B-B14F-4D97-AF65-F5344CB8AC3E}">
        <p14:creationId xmlns:p14="http://schemas.microsoft.com/office/powerpoint/2010/main" val="1172381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0-#ppt_w/2"/>
                                          </p:val>
                                        </p:tav>
                                        <p:tav tm="100000">
                                          <p:val>
                                            <p:strVal val="#ppt_x"/>
                                          </p:val>
                                        </p:tav>
                                      </p:tavLst>
                                    </p:anim>
                                    <p:anim calcmode="lin" valueType="num">
                                      <p:cBhvr additive="base">
                                        <p:cTn id="13" dur="500" fill="hold"/>
                                        <p:tgtEl>
                                          <p:spTgt spid="1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0-#ppt_w/2"/>
                                          </p:val>
                                        </p:tav>
                                        <p:tav tm="100000">
                                          <p:val>
                                            <p:strVal val="#ppt_x"/>
                                          </p:val>
                                        </p:tav>
                                      </p:tavLst>
                                    </p:anim>
                                    <p:anim calcmode="lin" valueType="num">
                                      <p:cBhvr additive="base">
                                        <p:cTn id="1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8" grpId="0"/>
      <p:bldP spid="1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EB877DAF-20E5-ED4E-BD52-B66FB532D3E4}"/>
              </a:ext>
            </a:extLst>
          </p:cNvPr>
          <p:cNvPicPr>
            <a:picLocks noChangeAspect="1"/>
          </p:cNvPicPr>
          <p:nvPr/>
        </p:nvPicPr>
        <p:blipFill>
          <a:blip r:embed="rId2"/>
          <a:stretch>
            <a:fillRect/>
          </a:stretch>
        </p:blipFill>
        <p:spPr>
          <a:xfrm>
            <a:off x="466108" y="902134"/>
            <a:ext cx="1071947" cy="1208501"/>
          </a:xfrm>
          <a:prstGeom prst="rect">
            <a:avLst/>
          </a:prstGeom>
        </p:spPr>
      </p:pic>
      <p:sp>
        <p:nvSpPr>
          <p:cNvPr id="5" name="角丸四角形吹き出し 4">
            <a:extLst>
              <a:ext uri="{FF2B5EF4-FFF2-40B4-BE49-F238E27FC236}">
                <a16:creationId xmlns:a16="http://schemas.microsoft.com/office/drawing/2014/main" id="{E4394231-E499-1449-9939-D12241B8D064}"/>
              </a:ext>
            </a:extLst>
          </p:cNvPr>
          <p:cNvSpPr/>
          <p:nvPr/>
        </p:nvSpPr>
        <p:spPr>
          <a:xfrm>
            <a:off x="1784959" y="902134"/>
            <a:ext cx="6892069" cy="989295"/>
          </a:xfrm>
          <a:prstGeom prst="wedgeRoundRectCallout">
            <a:avLst>
              <a:gd name="adj1" fmla="val -55476"/>
              <a:gd name="adj2" fmla="val 47262"/>
              <a:gd name="adj3" fmla="val 1666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a:solidFill>
                  <a:srgbClr val="FFFFFF"/>
                </a:solidFill>
                <a:latin typeface="Meiryo" panose="020B0604030504040204" pitchFamily="34" charset="-128"/>
                <a:ea typeface="Meiryo" panose="020B0604030504040204" pitchFamily="34" charset="-128"/>
                <a:cs typeface="ＭＳ Ｐゴシック"/>
              </a:rPr>
              <a:t>うちも、</a:t>
            </a:r>
            <a:r>
              <a:rPr kumimoji="1" lang="en-US" altLang="ja-JP" sz="2800" dirty="0">
                <a:solidFill>
                  <a:srgbClr val="FFFFFF"/>
                </a:solidFill>
                <a:latin typeface="Meiryo" panose="020B0604030504040204" pitchFamily="34" charset="-128"/>
                <a:ea typeface="Meiryo" panose="020B0604030504040204" pitchFamily="34" charset="-128"/>
                <a:cs typeface="ＭＳ Ｐゴシック"/>
              </a:rPr>
              <a:t>IoT</a:t>
            </a:r>
            <a:r>
              <a:rPr kumimoji="1" lang="ja-JP" altLang="en-US" sz="2800">
                <a:solidFill>
                  <a:srgbClr val="FFFFFF"/>
                </a:solidFill>
                <a:latin typeface="Meiryo" panose="020B0604030504040204" pitchFamily="34" charset="-128"/>
                <a:ea typeface="Meiryo" panose="020B0604030504040204" pitchFamily="34" charset="-128"/>
                <a:cs typeface="ＭＳ Ｐゴシック"/>
              </a:rPr>
              <a:t>で何かできないのか？</a:t>
            </a:r>
            <a:endParaRPr kumimoji="1" lang="ja-JP" altLang="en-US" sz="28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6" name="図 5">
            <a:extLst>
              <a:ext uri="{FF2B5EF4-FFF2-40B4-BE49-F238E27FC236}">
                <a16:creationId xmlns:a16="http://schemas.microsoft.com/office/drawing/2014/main" id="{7E2454DA-C27E-4145-9339-2CA2113B8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81643" y="3273922"/>
            <a:ext cx="1073669" cy="1359075"/>
          </a:xfrm>
          <a:prstGeom prst="rect">
            <a:avLst/>
          </a:prstGeom>
        </p:spPr>
      </p:pic>
      <p:pic>
        <p:nvPicPr>
          <p:cNvPr id="7" name="図 6">
            <a:extLst>
              <a:ext uri="{FF2B5EF4-FFF2-40B4-BE49-F238E27FC236}">
                <a16:creationId xmlns:a16="http://schemas.microsoft.com/office/drawing/2014/main" id="{7833899E-9012-ED4F-BBD1-6BC6A0E813A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8688" y="3401632"/>
            <a:ext cx="1073669" cy="1359075"/>
          </a:xfrm>
          <a:prstGeom prst="rect">
            <a:avLst/>
          </a:prstGeom>
        </p:spPr>
      </p:pic>
      <p:sp>
        <p:nvSpPr>
          <p:cNvPr id="8" name="角丸四角形吹き出し 7">
            <a:extLst>
              <a:ext uri="{FF2B5EF4-FFF2-40B4-BE49-F238E27FC236}">
                <a16:creationId xmlns:a16="http://schemas.microsoft.com/office/drawing/2014/main" id="{E2CB4E45-D75B-EA4B-A12E-14E9C0DBFBBC}"/>
              </a:ext>
            </a:extLst>
          </p:cNvPr>
          <p:cNvSpPr/>
          <p:nvPr/>
        </p:nvSpPr>
        <p:spPr>
          <a:xfrm>
            <a:off x="4878025" y="2176528"/>
            <a:ext cx="3799003" cy="579200"/>
          </a:xfrm>
          <a:prstGeom prst="wedgeRoundRectCallout">
            <a:avLst>
              <a:gd name="adj1" fmla="val 34730"/>
              <a:gd name="adj2" fmla="val 125117"/>
              <a:gd name="adj3" fmla="val 16667"/>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a:solidFill>
                  <a:srgbClr val="FFFFFF"/>
                </a:solidFill>
                <a:latin typeface="Meiryo" panose="020B0604030504040204" pitchFamily="34" charset="-128"/>
                <a:ea typeface="Meiryo" panose="020B0604030504040204" pitchFamily="34" charset="-128"/>
                <a:cs typeface="ＭＳ Ｐゴシック"/>
              </a:rPr>
              <a:t>“</a:t>
            </a:r>
            <a:r>
              <a:rPr kumimoji="1" lang="ja-JP" altLang="en-US" sz="1400">
                <a:solidFill>
                  <a:srgbClr val="FFFFFF"/>
                </a:solidFill>
                <a:latin typeface="Meiryo" panose="020B0604030504040204" pitchFamily="34" charset="-128"/>
                <a:ea typeface="Meiryo" panose="020B0604030504040204" pitchFamily="34" charset="-128"/>
                <a:cs typeface="ＭＳ Ｐゴシック"/>
              </a:rPr>
              <a:t>何か</a:t>
            </a:r>
            <a:r>
              <a:rPr kumimoji="1" lang="en-US" altLang="ja-JP" sz="1400" dirty="0">
                <a:solidFill>
                  <a:srgbClr val="FFFFFF"/>
                </a:solidFill>
                <a:latin typeface="Meiryo" panose="020B0604030504040204" pitchFamily="34" charset="-128"/>
                <a:ea typeface="Meiryo" panose="020B0604030504040204" pitchFamily="34" charset="-128"/>
                <a:cs typeface="ＭＳ Ｐゴシック"/>
              </a:rPr>
              <a:t>”</a:t>
            </a:r>
            <a:r>
              <a:rPr kumimoji="1" lang="ja-JP" altLang="en-US" sz="1400">
                <a:solidFill>
                  <a:srgbClr val="FFFFFF"/>
                </a:solidFill>
                <a:latin typeface="Meiryo" panose="020B0604030504040204" pitchFamily="34" charset="-128"/>
                <a:ea typeface="Meiryo" panose="020B0604030504040204" pitchFamily="34" charset="-128"/>
                <a:cs typeface="ＭＳ Ｐゴシック"/>
              </a:rPr>
              <a:t>て言われてもなぁ？</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何をすればいいのだろう？</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角丸四角形吹き出し 8">
            <a:extLst>
              <a:ext uri="{FF2B5EF4-FFF2-40B4-BE49-F238E27FC236}">
                <a16:creationId xmlns:a16="http://schemas.microsoft.com/office/drawing/2014/main" id="{E3D24AA6-57B0-3445-A89E-71D67FDB62A2}"/>
              </a:ext>
            </a:extLst>
          </p:cNvPr>
          <p:cNvSpPr/>
          <p:nvPr/>
        </p:nvSpPr>
        <p:spPr>
          <a:xfrm>
            <a:off x="466108" y="2176528"/>
            <a:ext cx="3799003" cy="579200"/>
          </a:xfrm>
          <a:prstGeom prst="wedgeRoundRectCallout">
            <a:avLst>
              <a:gd name="adj1" fmla="val -36191"/>
              <a:gd name="adj2" fmla="val 137012"/>
              <a:gd name="adj3" fmla="val 16667"/>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いまうちの抱える課題は何だろう？</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競争力強化には何をすべきだろう？</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正方形/長方形 9">
            <a:extLst>
              <a:ext uri="{FF2B5EF4-FFF2-40B4-BE49-F238E27FC236}">
                <a16:creationId xmlns:a16="http://schemas.microsoft.com/office/drawing/2014/main" id="{BE88B085-800E-7C49-894D-036DCCCA038F}"/>
              </a:ext>
            </a:extLst>
          </p:cNvPr>
          <p:cNvSpPr/>
          <p:nvPr/>
        </p:nvSpPr>
        <p:spPr>
          <a:xfrm>
            <a:off x="4878884" y="3040827"/>
            <a:ext cx="2655519" cy="73277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現状のプロセスをそのままに</a:t>
            </a:r>
            <a:endParaRPr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使えそうなところを探す</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正方形/長方形 10">
            <a:extLst>
              <a:ext uri="{FF2B5EF4-FFF2-40B4-BE49-F238E27FC236}">
                <a16:creationId xmlns:a16="http://schemas.microsoft.com/office/drawing/2014/main" id="{9F2F9AC1-FCBC-9B40-9D31-1715CE0D77BE}"/>
              </a:ext>
            </a:extLst>
          </p:cNvPr>
          <p:cNvSpPr/>
          <p:nvPr/>
        </p:nvSpPr>
        <p:spPr>
          <a:xfrm>
            <a:off x="4878883" y="3859650"/>
            <a:ext cx="2655519" cy="73277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使えそうなところに使って</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使えるかどうかを検証する</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正方形/長方形 11">
            <a:extLst>
              <a:ext uri="{FF2B5EF4-FFF2-40B4-BE49-F238E27FC236}">
                <a16:creationId xmlns:a16="http://schemas.microsoft.com/office/drawing/2014/main" id="{3046CD11-CC17-A243-895B-DD7CC9DB11E0}"/>
              </a:ext>
            </a:extLst>
          </p:cNvPr>
          <p:cNvSpPr/>
          <p:nvPr/>
        </p:nvSpPr>
        <p:spPr>
          <a:xfrm>
            <a:off x="4878882" y="4678473"/>
            <a:ext cx="2655519" cy="73277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使えることは確認できたが、</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これで何が実現できるの？</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正方形/長方形 12">
            <a:extLst>
              <a:ext uri="{FF2B5EF4-FFF2-40B4-BE49-F238E27FC236}">
                <a16:creationId xmlns:a16="http://schemas.microsoft.com/office/drawing/2014/main" id="{531EB1BC-3E54-FE45-A05F-EA339884BABF}"/>
              </a:ext>
            </a:extLst>
          </p:cNvPr>
          <p:cNvSpPr/>
          <p:nvPr/>
        </p:nvSpPr>
        <p:spPr>
          <a:xfrm>
            <a:off x="4878881" y="5497296"/>
            <a:ext cx="3798147" cy="73277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panose="020B0604030504040204" pitchFamily="34" charset="-128"/>
                <a:ea typeface="Meiryo" panose="020B0604030504040204" pitchFamily="34" charset="-128"/>
                <a:cs typeface="ＭＳ Ｐゴシック"/>
              </a:rPr>
              <a:t>何かを解決／実現することではなく</a:t>
            </a: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r>
              <a:rPr lang="en-US" altLang="ja-JP" sz="1600" dirty="0">
                <a:solidFill>
                  <a:srgbClr val="FFFFFF"/>
                </a:solidFill>
                <a:latin typeface="Meiryo" panose="020B0604030504040204" pitchFamily="34" charset="-128"/>
                <a:ea typeface="Meiryo" panose="020B0604030504040204" pitchFamily="34" charset="-128"/>
                <a:cs typeface="ＭＳ Ｐゴシック"/>
              </a:rPr>
              <a:t>“</a:t>
            </a:r>
            <a:r>
              <a:rPr lang="ja-JP" altLang="en-US" sz="1600">
                <a:solidFill>
                  <a:srgbClr val="FFFFFF"/>
                </a:solidFill>
                <a:latin typeface="Meiryo" panose="020B0604030504040204" pitchFamily="34" charset="-128"/>
                <a:ea typeface="Meiryo" panose="020B0604030504040204" pitchFamily="34" charset="-128"/>
                <a:cs typeface="ＭＳ Ｐゴシック"/>
              </a:rPr>
              <a:t>使ってみる</a:t>
            </a:r>
            <a:r>
              <a:rPr lang="en-US" altLang="ja-JP" sz="1600" dirty="0">
                <a:solidFill>
                  <a:srgbClr val="FFFFFF"/>
                </a:solidFill>
                <a:latin typeface="Meiryo" panose="020B0604030504040204" pitchFamily="34" charset="-128"/>
                <a:ea typeface="Meiryo" panose="020B0604030504040204" pitchFamily="34" charset="-128"/>
                <a:cs typeface="ＭＳ Ｐゴシック"/>
              </a:rPr>
              <a:t>”</a:t>
            </a:r>
            <a:r>
              <a:rPr lang="ja-JP" altLang="en-US" sz="1600">
                <a:solidFill>
                  <a:srgbClr val="FFFFFF"/>
                </a:solidFill>
                <a:latin typeface="Meiryo" panose="020B0604030504040204" pitchFamily="34" charset="-128"/>
                <a:ea typeface="Meiryo" panose="020B0604030504040204" pitchFamily="34" charset="-128"/>
                <a:cs typeface="ＭＳ Ｐゴシック"/>
              </a:rPr>
              <a:t>ことが目的となっている</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 name="正方形/長方形 13">
            <a:extLst>
              <a:ext uri="{FF2B5EF4-FFF2-40B4-BE49-F238E27FC236}">
                <a16:creationId xmlns:a16="http://schemas.microsoft.com/office/drawing/2014/main" id="{BD67A2BF-1E9F-7346-9C80-4D7FE132BF9D}"/>
              </a:ext>
            </a:extLst>
          </p:cNvPr>
          <p:cNvSpPr/>
          <p:nvPr/>
        </p:nvSpPr>
        <p:spPr>
          <a:xfrm>
            <a:off x="1609592" y="3040827"/>
            <a:ext cx="2655519" cy="73277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何を解決すれば、</a:t>
            </a:r>
            <a:endParaRPr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ブレークスルーできるのか？</a:t>
            </a:r>
            <a:endParaRPr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業績を向上させられるのか？</a:t>
            </a:r>
            <a:endParaRPr lang="en-US" altLang="ja-JP"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 name="正方形/長方形 14">
            <a:extLst>
              <a:ext uri="{FF2B5EF4-FFF2-40B4-BE49-F238E27FC236}">
                <a16:creationId xmlns:a16="http://schemas.microsoft.com/office/drawing/2014/main" id="{EEAAF8CE-FB9A-4540-A891-491BD535FB90}"/>
              </a:ext>
            </a:extLst>
          </p:cNvPr>
          <p:cNvSpPr/>
          <p:nvPr/>
        </p:nvSpPr>
        <p:spPr>
          <a:xfrm>
            <a:off x="1609591" y="3859650"/>
            <a:ext cx="2655519" cy="73277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そのための最適な手段は？</a:t>
            </a:r>
            <a:endParaRPr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en-US" altLang="ja-JP" sz="1400" dirty="0">
                <a:solidFill>
                  <a:srgbClr val="FFFFFF"/>
                </a:solidFill>
                <a:latin typeface="Meiryo" panose="020B0604030504040204" pitchFamily="34" charset="-128"/>
                <a:ea typeface="Meiryo" panose="020B0604030504040204" pitchFamily="34" charset="-128"/>
                <a:cs typeface="ＭＳ Ｐゴシック"/>
              </a:rPr>
              <a:t>IoT</a:t>
            </a:r>
            <a:r>
              <a:rPr kumimoji="1" lang="ja-JP" altLang="en-US" sz="1400">
                <a:solidFill>
                  <a:srgbClr val="FFFFFF"/>
                </a:solidFill>
                <a:latin typeface="Meiryo" panose="020B0604030504040204" pitchFamily="34" charset="-128"/>
                <a:ea typeface="Meiryo" panose="020B0604030504040204" pitchFamily="34" charset="-128"/>
                <a:cs typeface="ＭＳ Ｐゴシック"/>
              </a:rPr>
              <a:t>は最適な手段なのか？</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 name="正方形/長方形 15">
            <a:extLst>
              <a:ext uri="{FF2B5EF4-FFF2-40B4-BE49-F238E27FC236}">
                <a16:creationId xmlns:a16="http://schemas.microsoft.com/office/drawing/2014/main" id="{E738E81E-12CB-644F-BA47-DC4F53BE5CF5}"/>
              </a:ext>
            </a:extLst>
          </p:cNvPr>
          <p:cNvSpPr/>
          <p:nvPr/>
        </p:nvSpPr>
        <p:spPr>
          <a:xfrm>
            <a:off x="1609590" y="4678473"/>
            <a:ext cx="2655519" cy="73277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事業の成果（売上や利益）に</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どれだけ貢献できたのか</a:t>
            </a:r>
            <a:r>
              <a:rPr lang="ja-JP" altLang="en-US" sz="1400">
                <a:solidFill>
                  <a:srgbClr val="FFFFFF"/>
                </a:solidFill>
                <a:latin typeface="Meiryo" panose="020B0604030504040204" pitchFamily="34" charset="-128"/>
                <a:ea typeface="Meiryo" panose="020B0604030504040204" pitchFamily="34" charset="-128"/>
                <a:cs typeface="ＭＳ Ｐゴシック"/>
              </a:rPr>
              <a:t>？</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 name="正方形/長方形 16">
            <a:extLst>
              <a:ext uri="{FF2B5EF4-FFF2-40B4-BE49-F238E27FC236}">
                <a16:creationId xmlns:a16="http://schemas.microsoft.com/office/drawing/2014/main" id="{2D10AA22-3EBA-C748-9E81-929134D3C8FF}"/>
              </a:ext>
            </a:extLst>
          </p:cNvPr>
          <p:cNvSpPr/>
          <p:nvPr/>
        </p:nvSpPr>
        <p:spPr>
          <a:xfrm>
            <a:off x="466964" y="5497296"/>
            <a:ext cx="3798147" cy="732772"/>
          </a:xfrm>
          <a:prstGeom prst="rect">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a:solidFill>
                  <a:srgbClr val="FFFFFF"/>
                </a:solidFill>
                <a:latin typeface="Meiryo" panose="020B0604030504040204" pitchFamily="34" charset="-128"/>
                <a:ea typeface="Meiryo" panose="020B0604030504040204" pitchFamily="34" charset="-128"/>
                <a:cs typeface="ＭＳ Ｐゴシック"/>
              </a:rPr>
              <a:t>短期長期の経営課題や事業課題を</a:t>
            </a:r>
            <a:endParaRPr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600">
                <a:solidFill>
                  <a:srgbClr val="FFFFFF"/>
                </a:solidFill>
                <a:latin typeface="Meiryo" panose="020B0604030504040204" pitchFamily="34" charset="-128"/>
                <a:ea typeface="Meiryo" panose="020B0604030504040204" pitchFamily="34" charset="-128"/>
                <a:cs typeface="ＭＳ Ｐゴシック"/>
              </a:rPr>
              <a:t>解決することが目的となっている</a:t>
            </a:r>
            <a:endParaRPr lang="en-US" altLang="ja-JP"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テキスト ボックス 17">
            <a:extLst>
              <a:ext uri="{FF2B5EF4-FFF2-40B4-BE49-F238E27FC236}">
                <a16:creationId xmlns:a16="http://schemas.microsoft.com/office/drawing/2014/main" id="{98CECD37-43A1-BC40-8243-4A6B455CF35C}"/>
              </a:ext>
            </a:extLst>
          </p:cNvPr>
          <p:cNvSpPr txBox="1"/>
          <p:nvPr/>
        </p:nvSpPr>
        <p:spPr>
          <a:xfrm>
            <a:off x="4734838" y="6278747"/>
            <a:ext cx="4185761" cy="276999"/>
          </a:xfrm>
          <a:prstGeom prst="rect">
            <a:avLst/>
          </a:prstGeom>
          <a:noFill/>
        </p:spPr>
        <p:txBody>
          <a:bodyPr wrap="none" rtlCol="0">
            <a:spAutoFit/>
          </a:bodyPr>
          <a:lstStyle/>
          <a:p>
            <a:r>
              <a:rPr kumimoji="1" lang="ja-JP" altLang="en-US" sz="1200">
                <a:solidFill>
                  <a:schemeClr val="accent3">
                    <a:lumMod val="50000"/>
                  </a:schemeClr>
                </a:solidFill>
                <a:latin typeface="Meiryo" panose="020B0604030504040204" pitchFamily="34" charset="-128"/>
                <a:ea typeface="Meiryo" panose="020B0604030504040204" pitchFamily="34" charset="-128"/>
              </a:rPr>
              <a:t>「</a:t>
            </a:r>
            <a:r>
              <a:rPr kumimoji="1" lang="ja-JP" altLang="en-US" sz="1200" b="1">
                <a:solidFill>
                  <a:schemeClr val="accent3">
                    <a:lumMod val="50000"/>
                  </a:schemeClr>
                </a:solidFill>
                <a:latin typeface="Meiryo" panose="020B0604030504040204" pitchFamily="34" charset="-128"/>
                <a:ea typeface="Meiryo" panose="020B0604030504040204" pitchFamily="34" charset="-128"/>
              </a:rPr>
              <a:t>使ってみた</a:t>
            </a:r>
            <a:r>
              <a:rPr kumimoji="1" lang="ja-JP" altLang="en-US" sz="1200">
                <a:solidFill>
                  <a:schemeClr val="accent3">
                    <a:lumMod val="50000"/>
                  </a:schemeClr>
                </a:solidFill>
                <a:latin typeface="Meiryo" panose="020B0604030504040204" pitchFamily="34" charset="-128"/>
                <a:ea typeface="Meiryo" panose="020B0604030504040204" pitchFamily="34" charset="-128"/>
              </a:rPr>
              <a:t>」という成果は残るだけで次に続かない！</a:t>
            </a:r>
          </a:p>
        </p:txBody>
      </p:sp>
      <p:sp>
        <p:nvSpPr>
          <p:cNvPr id="19" name="テキスト ボックス 18">
            <a:extLst>
              <a:ext uri="{FF2B5EF4-FFF2-40B4-BE49-F238E27FC236}">
                <a16:creationId xmlns:a16="http://schemas.microsoft.com/office/drawing/2014/main" id="{E73C7740-2F57-844B-9A72-A35FBB917566}"/>
              </a:ext>
            </a:extLst>
          </p:cNvPr>
          <p:cNvSpPr txBox="1"/>
          <p:nvPr/>
        </p:nvSpPr>
        <p:spPr>
          <a:xfrm>
            <a:off x="388688" y="6278747"/>
            <a:ext cx="3877985" cy="276999"/>
          </a:xfrm>
          <a:prstGeom prst="rect">
            <a:avLst/>
          </a:prstGeom>
          <a:noFill/>
        </p:spPr>
        <p:txBody>
          <a:bodyPr wrap="none" rtlCol="0">
            <a:spAutoFit/>
          </a:bodyPr>
          <a:lstStyle/>
          <a:p>
            <a:r>
              <a:rPr kumimoji="1" lang="ja-JP" altLang="en-US" sz="1200">
                <a:solidFill>
                  <a:srgbClr val="002060"/>
                </a:solidFill>
                <a:latin typeface="Meiryo" panose="020B0604030504040204" pitchFamily="34" charset="-128"/>
                <a:ea typeface="Meiryo" panose="020B0604030504040204" pitchFamily="34" charset="-128"/>
              </a:rPr>
              <a:t>「</a:t>
            </a:r>
            <a:r>
              <a:rPr kumimoji="1" lang="ja-JP" altLang="en-US" sz="1200" b="1">
                <a:solidFill>
                  <a:srgbClr val="002060"/>
                </a:solidFill>
                <a:latin typeface="Meiryo" panose="020B0604030504040204" pitchFamily="34" charset="-128"/>
                <a:ea typeface="Meiryo" panose="020B0604030504040204" pitchFamily="34" charset="-128"/>
              </a:rPr>
              <a:t>ビジネスの成果</a:t>
            </a:r>
            <a:r>
              <a:rPr kumimoji="1" lang="ja-JP" altLang="en-US" sz="1200">
                <a:solidFill>
                  <a:srgbClr val="002060"/>
                </a:solidFill>
                <a:latin typeface="Meiryo" panose="020B0604030504040204" pitchFamily="34" charset="-128"/>
                <a:ea typeface="Meiryo" panose="020B0604030504040204" pitchFamily="34" charset="-128"/>
              </a:rPr>
              <a:t>」で評価し改善のサイクルを回す！</a:t>
            </a:r>
          </a:p>
        </p:txBody>
      </p:sp>
      <p:sp>
        <p:nvSpPr>
          <p:cNvPr id="20" name="タイトル 19">
            <a:extLst>
              <a:ext uri="{FF2B5EF4-FFF2-40B4-BE49-F238E27FC236}">
                <a16:creationId xmlns:a16="http://schemas.microsoft.com/office/drawing/2014/main" id="{5BF03F3B-A6C5-C84D-B135-0517C7AF5D1E}"/>
              </a:ext>
            </a:extLst>
          </p:cNvPr>
          <p:cNvSpPr>
            <a:spLocks noGrp="1"/>
          </p:cNvSpPr>
          <p:nvPr>
            <p:ph type="title"/>
          </p:nvPr>
        </p:nvSpPr>
        <p:spPr/>
        <p:txBody>
          <a:bodyPr/>
          <a:lstStyle/>
          <a:p>
            <a:r>
              <a:rPr lang="ja-JP" altLang="en-US"/>
              <a:t>失敗する</a:t>
            </a:r>
            <a:r>
              <a:rPr lang="en-US" altLang="ja-JP" dirty="0" err="1"/>
              <a:t>PoC</a:t>
            </a:r>
            <a:r>
              <a:rPr lang="ja-JP" altLang="en-US"/>
              <a:t>と成功する</a:t>
            </a:r>
            <a:r>
              <a:rPr lang="en-US" altLang="ja-JP" dirty="0" err="1"/>
              <a:t>PoC</a:t>
            </a:r>
            <a:r>
              <a:rPr lang="ja-JP" altLang="en-US"/>
              <a:t>の違い</a:t>
            </a:r>
            <a:endParaRPr kumimoji="1" lang="ja-JP" altLang="en-US"/>
          </a:p>
        </p:txBody>
      </p:sp>
      <mc:AlternateContent xmlns:mc="http://schemas.openxmlformats.org/markup-compatibility/2006" xmlns:am3d="http://schemas.microsoft.com/office/drawing/2017/model3d">
        <mc:Choice Requires="am3d">
          <p:graphicFrame>
            <p:nvGraphicFramePr>
              <p:cNvPr id="2" name="3D モデル 1" descr="人骨">
                <a:extLst>
                  <a:ext uri="{FF2B5EF4-FFF2-40B4-BE49-F238E27FC236}">
                    <a16:creationId xmlns:a16="http://schemas.microsoft.com/office/drawing/2014/main" id="{62D9773D-252E-384C-81DC-F2BA16381A48}"/>
                  </a:ext>
                </a:extLst>
              </p:cNvPr>
              <p:cNvGraphicFramePr>
                <a:graphicFrameLocks noChangeAspect="1"/>
              </p:cNvGraphicFramePr>
              <p:nvPr>
                <p:extLst/>
              </p:nvPr>
            </p:nvGraphicFramePr>
            <p:xfrm>
              <a:off x="5919719" y="2113081"/>
              <a:ext cx="1192762" cy="4390377"/>
            </p:xfrm>
            <a:graphic>
              <a:graphicData uri="http://schemas.microsoft.com/office/drawing/2017/model3d">
                <am3d:model3d r:embed="rId5">
                  <am3d:spPr>
                    <a:xfrm>
                      <a:off x="0" y="0"/>
                      <a:ext cx="1192762" cy="4390377"/>
                    </a:xfrm>
                    <a:prstGeom prst="rect">
                      <a:avLst/>
                    </a:prstGeom>
                  </am3d:spPr>
                  <am3d:camera>
                    <am3d:pos x="0" y="0" z="49171620"/>
                    <am3d:up dx="0" dy="36000000" dz="0"/>
                    <am3d:lookAt x="0" y="0" z="0"/>
                    <am3d:perspective fov="2700000"/>
                  </am3d:camera>
                  <am3d:trans>
                    <am3d:meterPerModelUnit n="3824065" d="1000000"/>
                    <am3d:preTrans dx="21890" dy="-18000000" dz="-839815"/>
                    <am3d:scale>
                      <am3d:sx n="1000000" d="1000000"/>
                      <am3d:sy n="1000000" d="1000000"/>
                      <am3d:sz n="1000000" d="1000000"/>
                    </am3d:scale>
                    <am3d:rot ax="-307564" ay="1594495" az="-137891"/>
                    <am3d:postTrans dx="0" dy="0" dz="0"/>
                  </am3d:trans>
                  <am3d:attrSrcUrl r:id="rId6"/>
                  <am3d:raster rName="Office3DRenderer" rVer="16.0.8326">
                    <am3d:blip r:embed="rId7"/>
                  </am3d:raster>
                  <am3d:objViewport viewportSz="449188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2" name="3D モデル 1" descr="人骨">
                <a:extLst>
                  <a:ext uri="{FF2B5EF4-FFF2-40B4-BE49-F238E27FC236}">
                    <a16:creationId xmlns:a16="http://schemas.microsoft.com/office/drawing/2014/main" id="{62D9773D-252E-384C-81DC-F2BA16381A48}"/>
                  </a:ext>
                </a:extLst>
              </p:cNvPr>
              <p:cNvPicPr>
                <a:picLocks noGrp="1" noRot="1" noChangeAspect="1" noMove="1" noResize="1" noEditPoints="1" noAdjustHandles="1" noChangeArrowheads="1" noChangeShapeType="1" noCrop="1"/>
              </p:cNvPicPr>
              <p:nvPr/>
            </p:nvPicPr>
            <p:blipFill>
              <a:blip/>
              <a:stretch>
                <a:fillRect/>
              </a:stretch>
            </p:blipFill>
            <p:spPr>
              <a:xfrm>
                <a:off x="5919719" y="2113081"/>
                <a:ext cx="1192762" cy="4390377"/>
              </a:xfrm>
              <a:prstGeom prst="rect">
                <a:avLst/>
              </a:prstGeom>
            </p:spPr>
          </p:pic>
        </mc:Fallback>
      </mc:AlternateContent>
      <p:sp>
        <p:nvSpPr>
          <p:cNvPr id="21" name="テキスト ボックス 20">
            <a:extLst>
              <a:ext uri="{FF2B5EF4-FFF2-40B4-BE49-F238E27FC236}">
                <a16:creationId xmlns:a16="http://schemas.microsoft.com/office/drawing/2014/main" id="{B7A40839-3035-C141-96F8-32F337699F2F}"/>
              </a:ext>
            </a:extLst>
          </p:cNvPr>
          <p:cNvSpPr txBox="1"/>
          <p:nvPr/>
        </p:nvSpPr>
        <p:spPr>
          <a:xfrm>
            <a:off x="5017131" y="3221634"/>
            <a:ext cx="2997937" cy="1107996"/>
          </a:xfrm>
          <a:prstGeom prst="rect">
            <a:avLst/>
          </a:prstGeom>
          <a:noFill/>
        </p:spPr>
        <p:txBody>
          <a:bodyPr wrap="none" rtlCol="0">
            <a:spAutoFit/>
          </a:bodyPr>
          <a:lstStyle/>
          <a:p>
            <a:pPr algn="ctr"/>
            <a:r>
              <a:rPr kumimoji="1" lang="en-US" altLang="ja-JP" sz="6600" dirty="0" err="1">
                <a:ln>
                  <a:solidFill>
                    <a:schemeClr val="bg1"/>
                  </a:solidFill>
                </a:ln>
                <a:solidFill>
                  <a:schemeClr val="accent6"/>
                </a:solidFill>
                <a:latin typeface="Hiragino Kaku Gothic Std W8" panose="020B0800000000000000" pitchFamily="34" charset="-128"/>
                <a:ea typeface="Hiragino Kaku Gothic Std W8" panose="020B0800000000000000" pitchFamily="34" charset="-128"/>
              </a:rPr>
              <a:t>PoC</a:t>
            </a:r>
            <a:r>
              <a:rPr kumimoji="1" lang="ja-JP" altLang="en-US" sz="6600">
                <a:ln>
                  <a:solidFill>
                    <a:schemeClr val="bg1"/>
                  </a:solidFill>
                </a:ln>
                <a:solidFill>
                  <a:schemeClr val="accent6"/>
                </a:solidFill>
                <a:latin typeface="Hiragino Kaku Gothic Std W8" panose="020B0800000000000000" pitchFamily="34" charset="-128"/>
                <a:ea typeface="Hiragino Kaku Gothic Std W8" panose="020B0800000000000000" pitchFamily="34" charset="-128"/>
              </a:rPr>
              <a:t>死</a:t>
            </a:r>
          </a:p>
        </p:txBody>
      </p:sp>
    </p:spTree>
    <p:extLst>
      <p:ext uri="{BB962C8B-B14F-4D97-AF65-F5344CB8AC3E}">
        <p14:creationId xmlns:p14="http://schemas.microsoft.com/office/powerpoint/2010/main" val="337401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1"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p:tgtEl>
                                          <p:spTgt spid="13"/>
                                        </p:tgtEl>
                                        <p:attrNameLst>
                                          <p:attrName>ppt_y</p:attrName>
                                        </p:attrNameLst>
                                      </p:cBhvr>
                                      <p:tavLst>
                                        <p:tav tm="0">
                                          <p:val>
                                            <p:strVal val="#ppt_y-#ppt_h*1.125000"/>
                                          </p:val>
                                        </p:tav>
                                        <p:tav tm="100000">
                                          <p:val>
                                            <p:strVal val="#ppt_y"/>
                                          </p:val>
                                        </p:tav>
                                      </p:tavLst>
                                    </p:anim>
                                    <p:animEffect transition="in" filter="wipe(down)">
                                      <p:cBhvr>
                                        <p:cTn id="27" dur="500"/>
                                        <p:tgtEl>
                                          <p:spTgt spid="13"/>
                                        </p:tgtEl>
                                      </p:cBhvr>
                                    </p:animEffect>
                                  </p:childTnLst>
                                </p:cTn>
                              </p:par>
                              <p:par>
                                <p:cTn id="28" presetID="12" presetClass="entr" presetSubtype="1"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p:tgtEl>
                                          <p:spTgt spid="18"/>
                                        </p:tgtEl>
                                        <p:attrNameLst>
                                          <p:attrName>ppt_y</p:attrName>
                                        </p:attrNameLst>
                                      </p:cBhvr>
                                      <p:tavLst>
                                        <p:tav tm="0">
                                          <p:val>
                                            <p:strVal val="#ppt_y-#ppt_h*1.125000"/>
                                          </p:val>
                                        </p:tav>
                                        <p:tav tm="100000">
                                          <p:val>
                                            <p:strVal val="#ppt_y"/>
                                          </p:val>
                                        </p:tav>
                                      </p:tavLst>
                                    </p:anim>
                                    <p:animEffect transition="in" filter="wipe(down)">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down)">
                                      <p:cBhvr>
                                        <p:cTn id="36" dur="500"/>
                                        <p:tgtEl>
                                          <p:spTgt spid="7"/>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left)">
                                      <p:cBhvr>
                                        <p:cTn id="44" dur="500"/>
                                        <p:tgtEl>
                                          <p:spTgt spid="14"/>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left)">
                                      <p:cBhvr>
                                        <p:cTn id="47" dur="500"/>
                                        <p:tgtEl>
                                          <p:spTgt spid="15"/>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left)">
                                      <p:cBhvr>
                                        <p:cTn id="50" dur="500"/>
                                        <p:tgtEl>
                                          <p:spTgt spid="16"/>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1"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p:tgtEl>
                                          <p:spTgt spid="19"/>
                                        </p:tgtEl>
                                        <p:attrNameLst>
                                          <p:attrName>ppt_y</p:attrName>
                                        </p:attrNameLst>
                                      </p:cBhvr>
                                      <p:tavLst>
                                        <p:tav tm="0">
                                          <p:val>
                                            <p:strVal val="#ppt_y-#ppt_h*1.125000"/>
                                          </p:val>
                                        </p:tav>
                                        <p:tav tm="100000">
                                          <p:val>
                                            <p:strVal val="#ppt_y"/>
                                          </p:val>
                                        </p:tav>
                                      </p:tavLst>
                                    </p:anim>
                                    <p:animEffect transition="in" filter="wipe(down)">
                                      <p:cBhvr>
                                        <p:cTn id="56" dur="500"/>
                                        <p:tgtEl>
                                          <p:spTgt spid="19"/>
                                        </p:tgtEl>
                                      </p:cBhvr>
                                    </p:animEffect>
                                  </p:childTnLst>
                                </p:cTn>
                              </p:par>
                              <p:par>
                                <p:cTn id="57" presetID="12" presetClass="entr" presetSubtype="1"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additive="base">
                                        <p:cTn id="59" dur="500"/>
                                        <p:tgtEl>
                                          <p:spTgt spid="17"/>
                                        </p:tgtEl>
                                        <p:attrNameLst>
                                          <p:attrName>ppt_y</p:attrName>
                                        </p:attrNameLst>
                                      </p:cBhvr>
                                      <p:tavLst>
                                        <p:tav tm="0">
                                          <p:val>
                                            <p:strVal val="#ppt_y-#ppt_h*1.125000"/>
                                          </p:val>
                                        </p:tav>
                                        <p:tav tm="100000">
                                          <p:val>
                                            <p:strVal val="#ppt_y"/>
                                          </p:val>
                                        </p:tav>
                                      </p:tavLst>
                                    </p:anim>
                                    <p:animEffect transition="in" filter="wipe(down)">
                                      <p:cBhvr>
                                        <p:cTn id="60" dur="500"/>
                                        <p:tgtEl>
                                          <p:spTgt spid="17"/>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accel="50000" decel="50000" fill="hold" nodeType="clickEffect">
                                  <p:stCondLst>
                                    <p:cond delay="0"/>
                                  </p:stCondLst>
                                  <p:childTnLst>
                                    <p:set>
                                      <p:cBhvr>
                                        <p:cTn id="64" dur="1" fill="hold">
                                          <p:stCondLst>
                                            <p:cond delay="0"/>
                                          </p:stCondLst>
                                        </p:cTn>
                                        <p:tgtEl>
                                          <p:spTgt spid="2"/>
                                        </p:tgtEl>
                                        <p:attrNameLst>
                                          <p:attrName>style.visibility</p:attrName>
                                        </p:attrNameLst>
                                      </p:cBhvr>
                                      <p:to>
                                        <p:strVal val="visible"/>
                                      </p:to>
                                    </p:set>
                                    <p:anim calcmode="lin" valueType="num">
                                      <p:cBhvr additive="base">
                                        <p:cTn id="65" dur="2000" fill="hold"/>
                                        <p:tgtEl>
                                          <p:spTgt spid="2"/>
                                        </p:tgtEl>
                                        <p:attrNameLst>
                                          <p:attrName>ppt_x</p:attrName>
                                        </p:attrNameLst>
                                      </p:cBhvr>
                                      <p:tavLst>
                                        <p:tav tm="0">
                                          <p:val>
                                            <p:strVal val="#ppt_x"/>
                                          </p:val>
                                        </p:tav>
                                        <p:tav tm="100000">
                                          <p:val>
                                            <p:strVal val="#ppt_x"/>
                                          </p:val>
                                        </p:tav>
                                      </p:tavLst>
                                    </p:anim>
                                    <p:anim calcmode="lin" valueType="num">
                                      <p:cBhvr additive="base">
                                        <p:cTn id="66" dur="2000" fill="hold"/>
                                        <p:tgtEl>
                                          <p:spTgt spid="2"/>
                                        </p:tgtEl>
                                        <p:attrNameLst>
                                          <p:attrName>ppt_y</p:attrName>
                                        </p:attrNameLst>
                                      </p:cBhvr>
                                      <p:tavLst>
                                        <p:tav tm="0">
                                          <p:val>
                                            <p:strVal val="1+#ppt_h/2"/>
                                          </p:val>
                                        </p:tav>
                                        <p:tav tm="100000">
                                          <p:val>
                                            <p:strVal val="#ppt_y"/>
                                          </p:val>
                                        </p:tav>
                                      </p:tavLst>
                                    </p:anim>
                                  </p:childTnLst>
                                </p:cTn>
                              </p:par>
                            </p:childTnLst>
                          </p:cTn>
                        </p:par>
                        <p:par>
                          <p:cTn id="67" fill="hold">
                            <p:stCondLst>
                              <p:cond delay="2000"/>
                            </p:stCondLst>
                            <p:childTnLst>
                              <p:par>
                                <p:cTn id="68" presetID="39" presetClass="emph" presetSubtype="2" fill="hold" nodeType="afterEffect">
                                  <p:stCondLst>
                                    <p:cond delay="0"/>
                                  </p:stCondLst>
                                  <p:childTnLst>
                                    <p:anim calcmode="lin" valueType="num">
                                      <p:cBhvr additive="sum">
                                        <p:cTn id="69" dur="2000" fill="hold"/>
                                        <p:tgtEl>
                                          <p:spTgt spid="2"/>
                                        </p:tgtEl>
                                        <p:attrNameLst>
                                          <p:attrName>3d.object.rotation.y</p:attrName>
                                        </p:attrNameLst>
                                      </p:cBhvr>
                                      <p:tavLst>
                                        <p:tav tm="0">
                                          <p:val>
                                            <p:fltVal val="0"/>
                                          </p:val>
                                        </p:tav>
                                        <p:tav tm="1120">
                                          <p:val>
                                            <p:fltVal val="-0.0012"/>
                                          </p:val>
                                        </p:tav>
                                        <p:tav tm="2250">
                                          <p:val>
                                            <p:fltVal val="-0.0098"/>
                                          </p:val>
                                        </p:tav>
                                        <p:tav tm="3370">
                                          <p:val>
                                            <p:fltVal val="-0.033"/>
                                          </p:val>
                                        </p:tav>
                                        <p:tav tm="4490">
                                          <p:val>
                                            <p:fltVal val="-0.0789"/>
                                          </p:val>
                                        </p:tav>
                                        <p:tav tm="5620">
                                          <p:val>
                                            <p:fltVal val="-0.1548"/>
                                          </p:val>
                                        </p:tav>
                                        <p:tav tm="6740">
                                          <p:val>
                                            <p:fltVal val="-0.267"/>
                                          </p:val>
                                        </p:tav>
                                        <p:tav tm="7870">
                                          <p:val>
                                            <p:fltVal val="-0.4235"/>
                                          </p:val>
                                        </p:tav>
                                        <p:tav tm="8990">
                                          <p:val>
                                            <p:fltVal val="-0.6337"/>
                                          </p:val>
                                        </p:tav>
                                        <p:tav tm="10110">
                                          <p:val>
                                            <p:fltVal val="-0.9013"/>
                                          </p:val>
                                        </p:tav>
                                        <p:tav tm="11240">
                                          <p:val>
                                            <p:fltVal val="-1.2353"/>
                                          </p:val>
                                        </p:tav>
                                        <p:tav tm="12360">
                                          <p:val>
                                            <p:fltVal val="-1.647"/>
                                          </p:val>
                                        </p:tav>
                                        <p:tav tm="13480">
                                          <p:val>
                                            <p:fltVal val="-2.0869"/>
                                          </p:val>
                                        </p:tav>
                                        <p:tav tm="14610">
                                          <p:val>
                                            <p:fltVal val="-2.4538"/>
                                          </p:val>
                                        </p:tav>
                                        <p:tav tm="15730">
                                          <p:val>
                                            <p:fltVal val="-2.7534"/>
                                          </p:val>
                                        </p:tav>
                                        <p:tav tm="16850">
                                          <p:val>
                                            <p:fltVal val="-2.9876"/>
                                          </p:val>
                                        </p:tav>
                                        <p:tav tm="17980">
                                          <p:val>
                                            <p:fltVal val="-3.1669"/>
                                          </p:val>
                                        </p:tav>
                                        <p:tav tm="19100">
                                          <p:val>
                                            <p:fltVal val="-3.2996"/>
                                          </p:val>
                                        </p:tav>
                                        <p:tav tm="20220">
                                          <p:val>
                                            <p:fltVal val="-3.3906"/>
                                          </p:val>
                                        </p:tav>
                                        <p:tav tm="21350">
                                          <p:val>
                                            <p:fltVal val="-3.4488"/>
                                          </p:val>
                                        </p:tav>
                                        <p:tav tm="22470">
                                          <p:val>
                                            <p:fltVal val="-3.4815"/>
                                          </p:val>
                                        </p:tav>
                                        <p:tav tm="23600">
                                          <p:val>
                                            <p:fltVal val="-3.4961"/>
                                          </p:val>
                                        </p:tav>
                                        <p:tav tm="24720">
                                          <p:val>
                                            <p:fltVal val="-3.4998"/>
                                          </p:val>
                                        </p:tav>
                                        <p:tav tm="25840">
                                          <p:val>
                                            <p:fltVal val="-3.0301"/>
                                          </p:val>
                                        </p:tav>
                                        <p:tav tm="26970">
                                          <p:val>
                                            <p:fltVal val="-0.9661"/>
                                          </p:val>
                                        </p:tav>
                                        <p:tav tm="28090">
                                          <p:val>
                                            <p:fltVal val="2.1525"/>
                                          </p:val>
                                        </p:tav>
                                        <p:tav tm="29210">
                                          <p:val>
                                            <p:fltVal val="6.1215"/>
                                          </p:val>
                                        </p:tav>
                                        <p:tav tm="30340">
                                          <p:val>
                                            <p:fltVal val="10.8322"/>
                                          </p:val>
                                        </p:tav>
                                        <p:tav tm="31460">
                                          <p:val>
                                            <p:fltVal val="16.2132"/>
                                          </p:val>
                                        </p:tav>
                                        <p:tav tm="32580">
                                          <p:val>
                                            <p:fltVal val="22.2128"/>
                                          </p:val>
                                        </p:tav>
                                        <p:tav tm="33710">
                                          <p:val>
                                            <p:fltVal val="28.7297"/>
                                          </p:val>
                                        </p:tav>
                                        <p:tav tm="34830">
                                          <p:val>
                                            <p:fltVal val="35.8493"/>
                                          </p:val>
                                        </p:tav>
                                        <p:tav tm="35960">
                                          <p:val>
                                            <p:fltVal val="43.4888"/>
                                          </p:val>
                                        </p:tav>
                                        <p:tav tm="37080">
                                          <p:val>
                                            <p:fltVal val="51.6257"/>
                                          </p:val>
                                        </p:tav>
                                        <p:tav tm="38200">
                                          <p:val>
                                            <p:fltVal val="60.2402"/>
                                          </p:val>
                                        </p:tav>
                                        <p:tav tm="39330">
                                          <p:val>
                                            <p:fltVal val="69.3155"/>
                                          </p:val>
                                        </p:tav>
                                        <p:tav tm="40450">
                                          <p:val>
                                            <p:fltVal val="78.8364"/>
                                          </p:val>
                                        </p:tav>
                                        <p:tav tm="41570">
                                          <p:val>
                                            <p:fltVal val="88.6987"/>
                                          </p:val>
                                        </p:tav>
                                        <p:tav tm="42700">
                                          <p:val>
                                            <p:fltVal val="99.0679"/>
                                          </p:val>
                                        </p:tav>
                                        <p:tav tm="43820">
                                          <p:val>
                                            <p:fltVal val="109.8461"/>
                                          </p:val>
                                        </p:tav>
                                        <p:tav tm="44940">
                                          <p:val>
                                            <p:fltVal val="121.0232"/>
                                          </p:val>
                                        </p:tav>
                                        <p:tav tm="46070">
                                          <p:val>
                                            <p:fltVal val="132.5899"/>
                                          </p:val>
                                        </p:tav>
                                        <p:tav tm="47190">
                                          <p:val>
                                            <p:fltVal val="144.5376"/>
                                          </p:val>
                                        </p:tav>
                                        <p:tav tm="48310">
                                          <p:val>
                                            <p:fltVal val="156.85851"/>
                                          </p:val>
                                        </p:tav>
                                        <p:tav tm="49440">
                                          <p:val>
                                            <p:fltVal val="169.43021"/>
                                          </p:val>
                                        </p:tav>
                                        <p:tav tm="50560">
                                          <p:val>
                                            <p:fltVal val="182.34309"/>
                                          </p:val>
                                        </p:tav>
                                        <p:tav tm="51690">
                                          <p:val>
                                            <p:fltVal val="195.1411"/>
                                          </p:val>
                                        </p:tav>
                                        <p:tav tm="52810">
                                          <p:val>
                                            <p:fltVal val="207.6945"/>
                                          </p:val>
                                        </p:tav>
                                        <p:tav tm="53930">
                                          <p:val>
                                            <p:fltVal val="219.77251"/>
                                          </p:val>
                                        </p:tav>
                                        <p:tav tm="55060">
                                          <p:val>
                                            <p:fltVal val="231.4814"/>
                                          </p:val>
                                        </p:tav>
                                        <p:tav tm="56180">
                                          <p:val>
                                            <p:fltVal val="242.91341"/>
                                          </p:val>
                                        </p:tav>
                                        <p:tav tm="57300">
                                          <p:val>
                                            <p:fltVal val="253.8558"/>
                                          </p:val>
                                        </p:tav>
                                        <p:tav tm="58430">
                                          <p:val>
                                            <p:fltVal val="264.40329"/>
                                          </p:val>
                                        </p:tav>
                                        <p:tav tm="59550">
                                          <p:val>
                                            <p:fltVal val="274.63501"/>
                                          </p:val>
                                        </p:tav>
                                        <p:tav tm="60670">
                                          <p:val>
                                            <p:fltVal val="284.35721"/>
                                          </p:val>
                                        </p:tav>
                                        <p:tav tm="61800">
                                          <p:val>
                                            <p:fltVal val="293.6507"/>
                                          </p:val>
                                        </p:tav>
                                        <p:tav tm="62920">
                                          <p:val>
                                            <p:fltVal val="302.57959"/>
                                          </p:val>
                                        </p:tav>
                                        <p:tav tm="64040">
                                          <p:val>
                                            <p:fltVal val="310.96921"/>
                                          </p:val>
                                        </p:tav>
                                        <p:tav tm="65170">
                                          <p:val>
                                            <p:fltVal val="318.88379"/>
                                          </p:val>
                                        </p:tav>
                                        <p:tav tm="66290">
                                          <p:val>
                                            <p:fltVal val="326.36801"/>
                                          </p:val>
                                        </p:tav>
                                        <p:tav tm="67420">
                                          <p:val>
                                            <p:fltVal val="333.26511"/>
                                          </p:val>
                                        </p:tav>
                                        <p:tav tm="68540">
                                          <p:val>
                                            <p:fltVal val="339.6712"/>
                                          </p:val>
                                        </p:tav>
                                        <p:tav tm="69660">
                                          <p:val>
                                            <p:fltVal val="345.43851"/>
                                          </p:val>
                                        </p:tav>
                                        <p:tav tm="70790">
                                          <p:val>
                                            <p:fltVal val="350.58469"/>
                                          </p:val>
                                        </p:tav>
                                        <p:tav tm="71910">
                                          <p:val>
                                            <p:fltVal val="355.09189"/>
                                          </p:val>
                                        </p:tav>
                                        <p:tav tm="73030">
                                          <p:val>
                                            <p:fltVal val="358.80179"/>
                                          </p:val>
                                        </p:tav>
                                        <p:tav tm="74160">
                                          <p:val>
                                            <p:fltVal val="361.63531"/>
                                          </p:val>
                                        </p:tav>
                                        <p:tav tm="75280">
                                          <p:val>
                                            <p:fltVal val="363.345"/>
                                          </p:val>
                                        </p:tav>
                                        <p:tav tm="76400">
                                          <p:val>
                                            <p:fltVal val="363.4978"/>
                                          </p:val>
                                        </p:tav>
                                        <p:tav tm="77530">
                                          <p:val>
                                            <p:fltVal val="363.47061"/>
                                          </p:val>
                                        </p:tav>
                                        <p:tav tm="78650">
                                          <p:val>
                                            <p:fltVal val="363.38339"/>
                                          </p:val>
                                        </p:tav>
                                        <p:tav tm="79780">
                                          <p:val>
                                            <p:fltVal val="363.20349"/>
                                          </p:val>
                                        </p:tav>
                                        <p:tav tm="80900">
                                          <p:val>
                                            <p:fltVal val="362.8963"/>
                                          </p:val>
                                        </p:tav>
                                        <p:tav tm="82020">
                                          <p:val>
                                            <p:fltVal val="362.4227"/>
                                          </p:val>
                                        </p:tav>
                                        <p:tav tm="83150">
                                          <p:val>
                                            <p:fltVal val="361.7569"/>
                                          </p:val>
                                        </p:tav>
                                        <p:tav tm="84270">
                                          <p:val>
                                            <p:fltVal val="361.0874"/>
                                          </p:val>
                                        </p:tav>
                                        <p:tav tm="85390">
                                          <p:val>
                                            <p:fltVal val="360.6105"/>
                                          </p:val>
                                        </p:tav>
                                        <p:tav tm="86520">
                                          <p:val>
                                            <p:fltVal val="360.30069"/>
                                          </p:val>
                                        </p:tav>
                                        <p:tav tm="87640">
                                          <p:val>
                                            <p:fltVal val="360.1188"/>
                                          </p:val>
                                        </p:tav>
                                        <p:tav tm="88760">
                                          <p:val>
                                            <p:fltVal val="360.03021"/>
                                          </p:val>
                                        </p:tav>
                                        <p:tav tm="89890">
                                          <p:val>
                                            <p:fltVal val="360.00229"/>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70" dur="2000" fill="hold"/>
                                        <p:tgtEl>
                                          <p:spTgt spid="2"/>
                                        </p:tgtEl>
                                        <p:attrNameLst>
                                          <p:attrName>3d.object.translation.y</p:attrName>
                                        </p:attrNameLst>
                                      </p:cBhvr>
                                      <p:tavLst>
                                        <p:tav tm="0">
                                          <p:val>
                                            <p:fltVal val="0"/>
                                          </p:val>
                                        </p:tav>
                                        <p:tav tm="1120">
                                          <p:val>
                                            <p:fltVal val="0"/>
                                          </p:val>
                                        </p:tav>
                                        <p:tav tm="2250">
                                          <p:val>
                                            <p:fltVal val="-10E-5"/>
                                          </p:val>
                                        </p:tav>
                                        <p:tav tm="3370">
                                          <p:val>
                                            <p:fltVal val="-0.0004"/>
                                          </p:val>
                                        </p:tav>
                                        <p:tav tm="4490">
                                          <p:val>
                                            <p:fltVal val="-0.0011"/>
                                          </p:val>
                                        </p:tav>
                                        <p:tav tm="5620">
                                          <p:val>
                                            <p:fltVal val="-0.0021"/>
                                          </p:val>
                                        </p:tav>
                                        <p:tav tm="6740">
                                          <p:val>
                                            <p:fltVal val="-0.0037"/>
                                          </p:val>
                                        </p:tav>
                                        <p:tav tm="7870">
                                          <p:val>
                                            <p:fltVal val="-0.0059"/>
                                          </p:val>
                                        </p:tav>
                                        <p:tav tm="8990">
                                          <p:val>
                                            <p:fltVal val="-0.0088"/>
                                          </p:val>
                                        </p:tav>
                                        <p:tav tm="10110">
                                          <p:val>
                                            <p:fltVal val="-0.0125"/>
                                          </p:val>
                                        </p:tav>
                                        <p:tav tm="11240">
                                          <p:val>
                                            <p:fltVal val="-0.0162"/>
                                          </p:val>
                                        </p:tav>
                                        <p:tav tm="12360">
                                          <p:val>
                                            <p:fltVal val="-0.0191"/>
                                          </p:val>
                                        </p:tav>
                                        <p:tav tm="13480">
                                          <p:val>
                                            <p:fltVal val="-0.0213"/>
                                          </p:val>
                                        </p:tav>
                                        <p:tav tm="14610">
                                          <p:val>
                                            <p:fltVal val="-0.0228"/>
                                          </p:val>
                                        </p:tav>
                                        <p:tav tm="15730">
                                          <p:val>
                                            <p:fltVal val="-0.0239"/>
                                          </p:val>
                                        </p:tav>
                                        <p:tav tm="16850">
                                          <p:val>
                                            <p:fltVal val="-0.0245"/>
                                          </p:val>
                                        </p:tav>
                                        <p:tav tm="17980">
                                          <p:val>
                                            <p:fltVal val="-0.0248"/>
                                          </p:val>
                                        </p:tav>
                                        <p:tav tm="19100">
                                          <p:val>
                                            <p:fltVal val="-0.0249"/>
                                          </p:val>
                                        </p:tav>
                                        <p:tav tm="20220">
                                          <p:val>
                                            <p:fltVal val="-0.0249"/>
                                          </p:val>
                                        </p:tav>
                                        <p:tav tm="21350">
                                          <p:val>
                                            <p:fltVal val="-0.0248"/>
                                          </p:val>
                                        </p:tav>
                                        <p:tav tm="22470">
                                          <p:val>
                                            <p:fltVal val="-0.0241"/>
                                          </p:val>
                                        </p:tav>
                                        <p:tav tm="23600">
                                          <p:val>
                                            <p:fltVal val="-0.022"/>
                                          </p:val>
                                        </p:tav>
                                        <p:tav tm="24720">
                                          <p:val>
                                            <p:fltVal val="-0.0179"/>
                                          </p:val>
                                        </p:tav>
                                        <p:tav tm="25840">
                                          <p:val>
                                            <p:fltVal val="-0.0113"/>
                                          </p:val>
                                        </p:tav>
                                        <p:tav tm="26970">
                                          <p:val>
                                            <p:fltVal val="-0.0013"/>
                                          </p:val>
                                        </p:tav>
                                        <p:tav tm="28090">
                                          <p:val>
                                            <p:fltVal val="0.0124"/>
                                          </p:val>
                                        </p:tav>
                                        <p:tav tm="29210">
                                          <p:val>
                                            <p:fltVal val="0.0309"/>
                                          </p:val>
                                        </p:tav>
                                        <p:tav tm="30340">
                                          <p:val>
                                            <p:fltVal val="0.0546"/>
                                          </p:val>
                                        </p:tav>
                                        <p:tav tm="31460">
                                          <p:val>
                                            <p:fltVal val="0.0842"/>
                                          </p:val>
                                        </p:tav>
                                        <p:tav tm="32580">
                                          <p:val>
                                            <p:fltVal val="0.1204"/>
                                          </p:val>
                                        </p:tav>
                                        <p:tav tm="33710">
                                          <p:val>
                                            <p:fltVal val="0.1634"/>
                                          </p:val>
                                        </p:tav>
                                        <p:tav tm="34830">
                                          <p:val>
                                            <p:fltVal val="0.2145"/>
                                          </p:val>
                                        </p:tav>
                                        <p:tav tm="35960">
                                          <p:val>
                                            <p:fltVal val="0.2711"/>
                                          </p:val>
                                        </p:tav>
                                        <p:tav tm="37080">
                                          <p:val>
                                            <p:fltVal val="0.3207"/>
                                          </p:val>
                                        </p:tav>
                                        <p:tav tm="38200">
                                          <p:val>
                                            <p:fltVal val="0.3625"/>
                                          </p:val>
                                        </p:tav>
                                        <p:tav tm="39330">
                                          <p:val>
                                            <p:fltVal val="0.3973"/>
                                          </p:val>
                                        </p:tav>
                                        <p:tav tm="40450">
                                          <p:val>
                                            <p:fltVal val="0.4256"/>
                                          </p:val>
                                        </p:tav>
                                        <p:tav tm="41570">
                                          <p:val>
                                            <p:fltVal val="0.448"/>
                                          </p:val>
                                        </p:tav>
                                        <p:tav tm="42700">
                                          <p:val>
                                            <p:fltVal val="0.4655"/>
                                          </p:val>
                                        </p:tav>
                                        <p:tav tm="43820">
                                          <p:val>
                                            <p:fltVal val="0.4786"/>
                                          </p:val>
                                        </p:tav>
                                        <p:tav tm="44940">
                                          <p:val>
                                            <p:fltVal val="0.4878"/>
                                          </p:val>
                                        </p:tav>
                                        <p:tav tm="46070">
                                          <p:val>
                                            <p:fltVal val="0.4939"/>
                                          </p:val>
                                        </p:tav>
                                        <p:tav tm="47190">
                                          <p:val>
                                            <p:fltVal val="0.4975"/>
                                          </p:val>
                                        </p:tav>
                                        <p:tav tm="48310">
                                          <p:val>
                                            <p:fltVal val="0.4993"/>
                                          </p:val>
                                        </p:tav>
                                        <p:tav tm="49440">
                                          <p:val>
                                            <p:fltVal val="0.4999"/>
                                          </p:val>
                                        </p:tav>
                                        <p:tav tm="50560">
                                          <p:val>
                                            <p:fltVal val="0.4999"/>
                                          </p:val>
                                        </p:tav>
                                        <p:tav tm="51690">
                                          <p:val>
                                            <p:fltVal val="0.4998"/>
                                          </p:val>
                                        </p:tav>
                                        <p:tav tm="52810">
                                          <p:val>
                                            <p:fltVal val="0.4988"/>
                                          </p:val>
                                        </p:tav>
                                        <p:tav tm="53930">
                                          <p:val>
                                            <p:fltVal val="0.4965"/>
                                          </p:val>
                                        </p:tav>
                                        <p:tav tm="55060">
                                          <p:val>
                                            <p:fltVal val="0.4921"/>
                                          </p:val>
                                        </p:tav>
                                        <p:tav tm="56180">
                                          <p:val>
                                            <p:fltVal val="0.485"/>
                                          </p:val>
                                        </p:tav>
                                        <p:tav tm="57300">
                                          <p:val>
                                            <p:fltVal val="0.4746"/>
                                          </p:val>
                                        </p:tav>
                                        <p:tav tm="58430">
                                          <p:val>
                                            <p:fltVal val="0.4603"/>
                                          </p:val>
                                        </p:tav>
                                        <p:tav tm="59550">
                                          <p:val>
                                            <p:fltVal val="0.4411"/>
                                          </p:val>
                                        </p:tav>
                                        <p:tav tm="60670">
                                          <p:val>
                                            <p:fltVal val="0.4169"/>
                                          </p:val>
                                        </p:tav>
                                        <p:tav tm="61800">
                                          <p:val>
                                            <p:fltVal val="0.3868"/>
                                          </p:val>
                                        </p:tav>
                                        <p:tav tm="62920">
                                          <p:val>
                                            <p:fltVal val="0.3499"/>
                                          </p:val>
                                        </p:tav>
                                        <p:tav tm="64040">
                                          <p:val>
                                            <p:fltVal val="0.306"/>
                                          </p:val>
                                        </p:tav>
                                        <p:tav tm="65170">
                                          <p:val>
                                            <p:fltVal val="0.2544"/>
                                          </p:val>
                                        </p:tav>
                                        <p:tav tm="66290">
                                          <p:val>
                                            <p:fltVal val="0.1981"/>
                                          </p:val>
                                        </p:tav>
                                        <p:tav tm="67420">
                                          <p:val>
                                            <p:fltVal val="0.1498"/>
                                          </p:val>
                                        </p:tav>
                                        <p:tav tm="68540">
                                          <p:val>
                                            <p:fltVal val="0.1087"/>
                                          </p:val>
                                        </p:tav>
                                        <p:tav tm="69660">
                                          <p:val>
                                            <p:fltVal val="0.0748"/>
                                          </p:val>
                                        </p:tav>
                                        <p:tav tm="70790">
                                          <p:val>
                                            <p:fltVal val="0.0473"/>
                                          </p:val>
                                        </p:tav>
                                        <p:tav tm="71910">
                                          <p:val>
                                            <p:fltVal val="0.0251"/>
                                          </p:val>
                                        </p:tav>
                                        <p:tav tm="73030">
                                          <p:val>
                                            <p:fltVal val="0.0082"/>
                                          </p:val>
                                        </p:tav>
                                        <p:tav tm="74160">
                                          <p:val>
                                            <p:fltVal val="-0.0044"/>
                                          </p:val>
                                        </p:tav>
                                        <p:tav tm="75280">
                                          <p:val>
                                            <p:fltVal val="-0.0134"/>
                                          </p:val>
                                        </p:tav>
                                        <p:tav tm="76400">
                                          <p:val>
                                            <p:fltVal val="-0.0192"/>
                                          </p:val>
                                        </p:tav>
                                        <p:tav tm="77530">
                                          <p:val>
                                            <p:fltVal val="-0.0227"/>
                                          </p:val>
                                        </p:tav>
                                        <p:tav tm="78650">
                                          <p:val>
                                            <p:fltVal val="-0.0244"/>
                                          </p:val>
                                        </p:tav>
                                        <p:tav tm="79780">
                                          <p:val>
                                            <p:fltVal val="-0.0249"/>
                                          </p:val>
                                        </p:tav>
                                        <p:tav tm="80900">
                                          <p:val>
                                            <p:fltVal val="-0.0249"/>
                                          </p:val>
                                        </p:tav>
                                        <p:tav tm="82020">
                                          <p:val>
                                            <p:fltVal val="-0.0244"/>
                                          </p:val>
                                        </p:tav>
                                        <p:tav tm="83150">
                                          <p:val>
                                            <p:fltVal val="-0.0219"/>
                                          </p:val>
                                        </p:tav>
                                        <p:tav tm="84270">
                                          <p:val>
                                            <p:fltVal val="-0.0156"/>
                                          </p:val>
                                        </p:tav>
                                        <p:tav tm="85390">
                                          <p:val>
                                            <p:fltVal val="-0.0039"/>
                                          </p:val>
                                        </p:tav>
                                        <p:tav tm="86520">
                                          <p:val>
                                            <p:fltVal val="0.0104"/>
                                          </p:val>
                                        </p:tav>
                                        <p:tav tm="87640">
                                          <p:val>
                                            <p:fltVal val="0.0192"/>
                                          </p:val>
                                        </p:tav>
                                        <p:tav tm="88760">
                                          <p:val>
                                            <p:fltVal val="0.0235"/>
                                          </p:val>
                                        </p:tav>
                                        <p:tav tm="89890">
                                          <p:val>
                                            <p:fltVal val="0.0248"/>
                                          </p:val>
                                        </p:tav>
                                        <p:tav tm="91010">
                                          <p:val>
                                            <p:fltVal val="0.0249"/>
                                          </p:val>
                                        </p:tav>
                                        <p:tav tm="92130">
                                          <p:val>
                                            <p:fltVal val="0.0247"/>
                                          </p:val>
                                        </p:tav>
                                        <p:tav tm="93260">
                                          <p:val>
                                            <p:fltVal val="0.0234"/>
                                          </p:val>
                                        </p:tav>
                                        <p:tav tm="94380">
                                          <p:val>
                                            <p:fltVal val="0.0202"/>
                                          </p:val>
                                        </p:tav>
                                        <p:tav tm="95510">
                                          <p:val>
                                            <p:fltVal val="0.0143"/>
                                          </p:val>
                                        </p:tav>
                                        <p:tav tm="96630">
                                          <p:val>
                                            <p:fltVal val="0.0071"/>
                                          </p:val>
                                        </p:tav>
                                        <p:tav tm="97750">
                                          <p:val>
                                            <p:fltVal val="0.0027"/>
                                          </p:val>
                                        </p:tav>
                                        <p:tav tm="98880">
                                          <p:val>
                                            <p:fltVal val="0.0007"/>
                                          </p:val>
                                        </p:tav>
                                        <p:tav tm="100000">
                                          <p:val>
                                            <p:fltVal val="0"/>
                                          </p:val>
                                        </p:tav>
                                      </p:tavLst>
                                    </p:anim>
                                    <p:anim calcmode="lin" valueType="num">
                                      <p:cBhvr additive="mult">
                                        <p:cTn id="71" dur="2000" fill="hold"/>
                                        <p:tgtEl>
                                          <p:spTgt spid="2"/>
                                        </p:tgtEl>
                                        <p:attrNameLst>
                                          <p:attrName>3d.object.scale.x</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72" dur="2000" fill="hold"/>
                                        <p:tgtEl>
                                          <p:spTgt spid="2"/>
                                        </p:tgtEl>
                                        <p:attrNameLst>
                                          <p:attrName>3d.object.scale.y</p:attrName>
                                        </p:attrNameLst>
                                      </p:cBhvr>
                                      <p:tavLst>
                                        <p:tav tm="0">
                                          <p:val>
                                            <p:fltVal val="1"/>
                                          </p:val>
                                        </p:tav>
                                        <p:tav tm="1120">
                                          <p:val>
                                            <p:fltVal val="0.9999"/>
                                          </p:val>
                                        </p:tav>
                                        <p:tav tm="2250">
                                          <p:val>
                                            <p:fltVal val="0.9994"/>
                                          </p:val>
                                        </p:tav>
                                        <p:tav tm="3370">
                                          <p:val>
                                            <p:fltVal val="0.9981"/>
                                          </p:val>
                                        </p:tav>
                                        <p:tav tm="4490">
                                          <p:val>
                                            <p:fltVal val="0.9955"/>
                                          </p:val>
                                        </p:tav>
                                        <p:tav tm="5620">
                                          <p:val>
                                            <p:fltVal val="0.9913"/>
                                          </p:val>
                                        </p:tav>
                                        <p:tav tm="6740">
                                          <p:val>
                                            <p:fltVal val="0.985"/>
                                          </p:val>
                                        </p:tav>
                                        <p:tav tm="7870">
                                          <p:val>
                                            <p:fltVal val="0.9763"/>
                                          </p:val>
                                        </p:tav>
                                        <p:tav tm="8990">
                                          <p:val>
                                            <p:fltVal val="0.9646"/>
                                          </p:val>
                                        </p:tav>
                                        <p:tav tm="10110">
                                          <p:val>
                                            <p:fltVal val="0.9497"/>
                                          </p:val>
                                        </p:tav>
                                        <p:tav tm="11240">
                                          <p:val>
                                            <p:fltVal val="0.9348"/>
                                          </p:val>
                                        </p:tav>
                                        <p:tav tm="12360">
                                          <p:val>
                                            <p:fltVal val="0.9232"/>
                                          </p:val>
                                        </p:tav>
                                        <p:tav tm="13480">
                                          <p:val>
                                            <p:fltVal val="0.9146"/>
                                          </p:val>
                                        </p:tav>
                                        <p:tav tm="14610">
                                          <p:val>
                                            <p:fltVal val="0.9084"/>
                                          </p:val>
                                        </p:tav>
                                        <p:tav tm="15730">
                                          <p:val>
                                            <p:fltVal val="0.9042"/>
                                          </p:val>
                                        </p:tav>
                                        <p:tav tm="16850">
                                          <p:val>
                                            <p:fltVal val="0.9017"/>
                                          </p:val>
                                        </p:tav>
                                        <p:tav tm="17980">
                                          <p:val>
                                            <p:fltVal val="0.9005"/>
                                          </p:val>
                                        </p:tav>
                                        <p:tav tm="19100">
                                          <p:val>
                                            <p:fltVal val="0.9"/>
                                          </p:val>
                                        </p:tav>
                                        <p:tav tm="20220">
                                          <p:val>
                                            <p:fltVal val="0.8999"/>
                                          </p:val>
                                        </p:tav>
                                        <p:tav tm="21350">
                                          <p:val>
                                            <p:fltVal val="0.9006"/>
                                          </p:val>
                                        </p:tav>
                                        <p:tav tm="22470">
                                          <p:val>
                                            <p:fltVal val="0.9046"/>
                                          </p:val>
                                        </p:tav>
                                        <p:tav tm="23600">
                                          <p:val>
                                            <p:fltVal val="0.9153"/>
                                          </p:val>
                                        </p:tav>
                                        <p:tav tm="24720">
                                          <p:val>
                                            <p:fltVal val="0.9362"/>
                                          </p:val>
                                        </p:tav>
                                        <p:tav tm="25840">
                                          <p:val>
                                            <p:fltVal val="0.9659"/>
                                          </p:val>
                                        </p:tav>
                                        <p:tav tm="26970">
                                          <p:val>
                                            <p:fltVal val="0.9858"/>
                                          </p:val>
                                        </p:tav>
                                        <p:tav tm="28090">
                                          <p:val>
                                            <p:fltVal val="0.9959"/>
                                          </p:val>
                                        </p:tav>
                                        <p:tav tm="29210">
                                          <p:val>
                                            <p:fltVal val="0.999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8"/>
                                          </p:val>
                                        </p:tav>
                                        <p:tav tm="68540">
                                          <p:val>
                                            <p:fltVal val="0.9987"/>
                                          </p:val>
                                        </p:tav>
                                        <p:tav tm="69660">
                                          <p:val>
                                            <p:fltVal val="0.9955"/>
                                          </p:val>
                                        </p:tav>
                                        <p:tav tm="70790">
                                          <p:val>
                                            <p:fltVal val="0.9888"/>
                                          </p:val>
                                        </p:tav>
                                        <p:tav tm="71910">
                                          <p:val>
                                            <p:fltVal val="0.9775"/>
                                          </p:val>
                                        </p:tav>
                                        <p:tav tm="73030">
                                          <p:val>
                                            <p:fltVal val="0.9605"/>
                                          </p:val>
                                        </p:tav>
                                        <p:tav tm="74160">
                                          <p:val>
                                            <p:fltVal val="0.9385"/>
                                          </p:val>
                                        </p:tav>
                                        <p:tav tm="75280">
                                          <p:val>
                                            <p:fltVal val="0.9217"/>
                                          </p:val>
                                        </p:tav>
                                        <p:tav tm="76400">
                                          <p:val>
                                            <p:fltVal val="0.9107"/>
                                          </p:val>
                                        </p:tav>
                                        <p:tav tm="77530">
                                          <p:val>
                                            <p:fltVal val="0.9042"/>
                                          </p:val>
                                        </p:tav>
                                        <p:tav tm="78650">
                                          <p:val>
                                            <p:fltVal val="0.901"/>
                                          </p:val>
                                        </p:tav>
                                        <p:tav tm="79780">
                                          <p:val>
                                            <p:fltVal val="0.9"/>
                                          </p:val>
                                        </p:tav>
                                        <p:tav tm="80900">
                                          <p:val>
                                            <p:fltVal val="0.9"/>
                                          </p:val>
                                        </p:tav>
                                        <p:tav tm="82020">
                                          <p:val>
                                            <p:fltVal val="0.901"/>
                                          </p:val>
                                        </p:tav>
                                        <p:tav tm="83150">
                                          <p:val>
                                            <p:fltVal val="0.9061"/>
                                          </p:val>
                                        </p:tav>
                                        <p:tav tm="84270">
                                          <p:val>
                                            <p:fltVal val="0.9186"/>
                                          </p:val>
                                        </p:tav>
                                        <p:tav tm="85390">
                                          <p:val>
                                            <p:fltVal val="0.942"/>
                                          </p:val>
                                        </p:tav>
                                        <p:tav tm="86520">
                                          <p:val>
                                            <p:fltVal val="0.9709"/>
                                          </p:val>
                                        </p:tav>
                                        <p:tav tm="87640">
                                          <p:val>
                                            <p:fltVal val="0.9885"/>
                                          </p:val>
                                        </p:tav>
                                        <p:tav tm="88760">
                                          <p:val>
                                            <p:fltVal val="0.997"/>
                                          </p:val>
                                        </p:tav>
                                        <p:tav tm="89890">
                                          <p:val>
                                            <p:fltVal val="0.9997"/>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73" dur="2000" fill="hold"/>
                                        <p:tgtEl>
                                          <p:spTgt spid="2"/>
                                        </p:tgtEl>
                                        <p:attrNameLst>
                                          <p:attrName>3d.object.scale.z</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par>
                          <p:cTn id="74" fill="hold">
                            <p:stCondLst>
                              <p:cond delay="4000"/>
                            </p:stCondLst>
                            <p:childTnLst>
                              <p:par>
                                <p:cTn id="75" presetID="42" presetClass="entr" presetSubtype="0" fill="hold" grpId="0" nodeType="after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fade">
                                      <p:cBhvr>
                                        <p:cTn id="77" dur="1000"/>
                                        <p:tgtEl>
                                          <p:spTgt spid="21"/>
                                        </p:tgtEl>
                                      </p:cBhvr>
                                    </p:animEffect>
                                    <p:anim calcmode="lin" valueType="num">
                                      <p:cBhvr>
                                        <p:cTn id="78" dur="1000" fill="hold"/>
                                        <p:tgtEl>
                                          <p:spTgt spid="21"/>
                                        </p:tgtEl>
                                        <p:attrNameLst>
                                          <p:attrName>ppt_x</p:attrName>
                                        </p:attrNameLst>
                                      </p:cBhvr>
                                      <p:tavLst>
                                        <p:tav tm="0">
                                          <p:val>
                                            <p:strVal val="#ppt_x"/>
                                          </p:val>
                                        </p:tav>
                                        <p:tav tm="100000">
                                          <p:val>
                                            <p:strVal val="#ppt_x"/>
                                          </p:val>
                                        </p:tav>
                                      </p:tavLst>
                                    </p:anim>
                                    <p:anim calcmode="lin" valueType="num">
                                      <p:cBhvr>
                                        <p:cTn id="7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p:bldP spid="19" grpId="0"/>
      <p:bldP spid="2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64E34D-36EC-0C42-9BEF-B5E4EFA1BAED}"/>
              </a:ext>
            </a:extLst>
          </p:cNvPr>
          <p:cNvSpPr>
            <a:spLocks noGrp="1"/>
          </p:cNvSpPr>
          <p:nvPr>
            <p:ph type="title"/>
          </p:nvPr>
        </p:nvSpPr>
        <p:spPr/>
        <p:txBody>
          <a:bodyPr/>
          <a:lstStyle/>
          <a:p>
            <a:r>
              <a:rPr kumimoji="1" lang="en-US" altLang="ja-JP" dirty="0" err="1"/>
              <a:t>PoC</a:t>
            </a:r>
            <a:r>
              <a:rPr kumimoji="1" lang="ja-JP" altLang="en-US"/>
              <a:t>を成功させるための</a:t>
            </a:r>
            <a:r>
              <a:rPr kumimoji="1" lang="en-US" altLang="ja-JP" dirty="0"/>
              <a:t>3</a:t>
            </a:r>
            <a:r>
              <a:rPr kumimoji="1" lang="ja-JP" altLang="en-US"/>
              <a:t>つのこと</a:t>
            </a:r>
          </a:p>
        </p:txBody>
      </p:sp>
      <p:sp>
        <p:nvSpPr>
          <p:cNvPr id="3" name="テキスト ボックス 2">
            <a:extLst>
              <a:ext uri="{FF2B5EF4-FFF2-40B4-BE49-F238E27FC236}">
                <a16:creationId xmlns:a16="http://schemas.microsoft.com/office/drawing/2014/main" id="{367B1457-0155-8045-9F4C-D10C8DF345E4}"/>
              </a:ext>
            </a:extLst>
          </p:cNvPr>
          <p:cNvSpPr txBox="1"/>
          <p:nvPr/>
        </p:nvSpPr>
        <p:spPr>
          <a:xfrm>
            <a:off x="230400" y="858009"/>
            <a:ext cx="8423721" cy="1754326"/>
          </a:xfrm>
          <a:prstGeom prst="rect">
            <a:avLst/>
          </a:prstGeom>
          <a:noFill/>
        </p:spPr>
        <p:txBody>
          <a:bodyPr wrap="square" rtlCol="0">
            <a:spAutoFit/>
          </a:bodyPr>
          <a:lstStyle/>
          <a:p>
            <a:r>
              <a:rPr lang="ja-JP" altLang="en-US" sz="2800" b="1">
                <a:solidFill>
                  <a:srgbClr val="002060"/>
                </a:solidFill>
                <a:latin typeface="Meiryo" panose="020B0604030504040204" pitchFamily="34" charset="-128"/>
                <a:ea typeface="Meiryo" panose="020B0604030504040204" pitchFamily="34" charset="-128"/>
              </a:rPr>
              <a:t>顧客価値（お客さまの事業価値）を明確にせよ！</a:t>
            </a:r>
            <a:endParaRPr lang="en-US" altLang="ja-JP" sz="2800" b="1" dirty="0">
              <a:solidFill>
                <a:srgbClr val="002060"/>
              </a:solidFill>
              <a:latin typeface="Meiryo" panose="020B0604030504040204" pitchFamily="34" charset="-128"/>
              <a:ea typeface="Meiryo" panose="020B0604030504040204" pitchFamily="34" charset="-128"/>
            </a:endParaRPr>
          </a:p>
          <a:p>
            <a:r>
              <a:rPr kumimoji="1" lang="ja-JP" altLang="en-US" sz="1600">
                <a:solidFill>
                  <a:srgbClr val="002060"/>
                </a:solidFill>
                <a:latin typeface="Meiryo" panose="020B0604030504040204" pitchFamily="34" charset="-128"/>
                <a:ea typeface="Meiryo" panose="020B0604030504040204" pitchFamily="34" charset="-128"/>
              </a:rPr>
              <a:t>「使えること」とか「新しいサービスを実現すること」ではなく、結果としてこうなっていたいという</a:t>
            </a:r>
            <a:r>
              <a:rPr lang="ja-JP" altLang="en-US" sz="1600">
                <a:solidFill>
                  <a:srgbClr val="002060"/>
                </a:solidFill>
                <a:latin typeface="Meiryo" panose="020B0604030504040204" pitchFamily="34" charset="-128"/>
                <a:ea typeface="Meiryo" panose="020B0604030504040204" pitchFamily="34" charset="-128"/>
              </a:rPr>
              <a:t>「あるべき姿」を実現すること。</a:t>
            </a:r>
            <a:endParaRPr lang="en-US" altLang="ja-JP" sz="1600" dirty="0">
              <a:solidFill>
                <a:srgbClr val="002060"/>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600">
                <a:solidFill>
                  <a:srgbClr val="002060"/>
                </a:solidFill>
                <a:latin typeface="Meiryo" panose="020B0604030504040204" pitchFamily="34" charset="-128"/>
                <a:ea typeface="Meiryo" panose="020B0604030504040204" pitchFamily="34" charset="-128"/>
              </a:rPr>
              <a:t>お客様のお客様の業績を向上させたい。</a:t>
            </a:r>
            <a:endParaRPr kumimoji="1" lang="en-US" altLang="ja-JP" sz="1600" dirty="0">
              <a:solidFill>
                <a:srgbClr val="002060"/>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600">
                <a:solidFill>
                  <a:srgbClr val="002060"/>
                </a:solidFill>
                <a:latin typeface="Meiryo" panose="020B0604030504040204" pitchFamily="34" charset="-128"/>
                <a:ea typeface="Meiryo" panose="020B0604030504040204" pitchFamily="34" charset="-128"/>
              </a:rPr>
              <a:t>世の中の常識をひっくり返したい。</a:t>
            </a:r>
            <a:endParaRPr lang="en-US" altLang="ja-JP" sz="1600" dirty="0">
              <a:solidFill>
                <a:srgbClr val="002060"/>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600">
                <a:solidFill>
                  <a:srgbClr val="002060"/>
                </a:solidFill>
                <a:latin typeface="Meiryo" panose="020B0604030504040204" pitchFamily="34" charset="-128"/>
                <a:ea typeface="Meiryo" panose="020B0604030504040204" pitchFamily="34" charset="-128"/>
              </a:rPr>
              <a:t>社員に働きがいを感じてもらえる会社にしたい。</a:t>
            </a:r>
            <a:endParaRPr kumimoji="1" lang="en-US" altLang="ja-JP" sz="1600" dirty="0">
              <a:solidFill>
                <a:srgbClr val="002060"/>
              </a:solidFill>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7C669D31-B1D2-1A48-A529-8AFE42A8BA8B}"/>
              </a:ext>
            </a:extLst>
          </p:cNvPr>
          <p:cNvSpPr txBox="1"/>
          <p:nvPr/>
        </p:nvSpPr>
        <p:spPr>
          <a:xfrm>
            <a:off x="230399" y="2686947"/>
            <a:ext cx="8423721" cy="1754326"/>
          </a:xfrm>
          <a:prstGeom prst="rect">
            <a:avLst/>
          </a:prstGeom>
          <a:noFill/>
        </p:spPr>
        <p:txBody>
          <a:bodyPr wrap="square" rtlCol="0">
            <a:spAutoFit/>
          </a:bodyPr>
          <a:lstStyle/>
          <a:p>
            <a:r>
              <a:rPr lang="ja-JP" altLang="en-US" sz="2800" b="1">
                <a:solidFill>
                  <a:srgbClr val="002060"/>
                </a:solidFill>
                <a:latin typeface="Meiryo" panose="020B0604030504040204" pitchFamily="34" charset="-128"/>
                <a:ea typeface="Meiryo" panose="020B0604030504040204" pitchFamily="34" charset="-128"/>
              </a:rPr>
              <a:t>提言せよ！</a:t>
            </a:r>
            <a:endParaRPr lang="en-US" altLang="ja-JP" sz="2800" b="1" dirty="0">
              <a:solidFill>
                <a:srgbClr val="002060"/>
              </a:solidFill>
              <a:latin typeface="Meiryo" panose="020B0604030504040204" pitchFamily="34" charset="-128"/>
              <a:ea typeface="Meiryo" panose="020B0604030504040204" pitchFamily="34" charset="-128"/>
            </a:endParaRPr>
          </a:p>
          <a:p>
            <a:r>
              <a:rPr lang="ja-JP" altLang="en-US" sz="1600">
                <a:solidFill>
                  <a:srgbClr val="002060"/>
                </a:solidFill>
                <a:latin typeface="Meiryo" panose="020B0604030504040204" pitchFamily="34" charset="-128"/>
                <a:ea typeface="Meiryo" panose="020B0604030504040204" pitchFamily="34" charset="-128"/>
              </a:rPr>
              <a:t>「何をしたいかを決めてもらえれば、それを実現します」ではなく、こんな「あるべき姿」を実現しましょうと提言する。</a:t>
            </a:r>
            <a:endParaRPr lang="en-US" altLang="ja-JP" sz="1600" dirty="0">
              <a:solidFill>
                <a:srgbClr val="002060"/>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600">
                <a:solidFill>
                  <a:srgbClr val="002060"/>
                </a:solidFill>
                <a:latin typeface="Meiryo" panose="020B0604030504040204" pitchFamily="34" charset="-128"/>
                <a:ea typeface="Meiryo" panose="020B0604030504040204" pitchFamily="34" charset="-128"/>
              </a:rPr>
              <a:t>テクノロジーやビジネスの常識、その先の未来について精通していること。</a:t>
            </a:r>
            <a:endParaRPr kumimoji="1" lang="en-US" altLang="ja-JP" sz="1600" dirty="0">
              <a:solidFill>
                <a:srgbClr val="002060"/>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600">
                <a:solidFill>
                  <a:srgbClr val="002060"/>
                </a:solidFill>
                <a:latin typeface="Meiryo" panose="020B0604030504040204" pitchFamily="34" charset="-128"/>
                <a:ea typeface="Meiryo" panose="020B0604030504040204" pitchFamily="34" charset="-128"/>
              </a:rPr>
              <a:t>「提言」に真摯に耳を傾けるだけの見識、そして信頼される人格や人徳を持つこと。</a:t>
            </a:r>
            <a:endParaRPr lang="en-US" altLang="ja-JP" sz="1600" dirty="0">
              <a:solidFill>
                <a:srgbClr val="002060"/>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600">
                <a:solidFill>
                  <a:srgbClr val="002060"/>
                </a:solidFill>
                <a:latin typeface="Meiryo" panose="020B0604030504040204" pitchFamily="34" charset="-128"/>
                <a:ea typeface="Meiryo" panose="020B0604030504040204" pitchFamily="34" charset="-128"/>
              </a:rPr>
              <a:t>「提言」をきっかけに対話し、議論を重ねること。</a:t>
            </a:r>
            <a:endParaRPr kumimoji="1" lang="en-US" altLang="ja-JP" sz="1600" dirty="0">
              <a:solidFill>
                <a:srgbClr val="002060"/>
              </a:solidFill>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F0712A5F-F796-6D44-AC37-367676259262}"/>
              </a:ext>
            </a:extLst>
          </p:cNvPr>
          <p:cNvSpPr txBox="1"/>
          <p:nvPr/>
        </p:nvSpPr>
        <p:spPr>
          <a:xfrm>
            <a:off x="205348" y="4507366"/>
            <a:ext cx="8423721" cy="1754326"/>
          </a:xfrm>
          <a:prstGeom prst="rect">
            <a:avLst/>
          </a:prstGeom>
          <a:noFill/>
        </p:spPr>
        <p:txBody>
          <a:bodyPr wrap="square" rtlCol="0">
            <a:spAutoFit/>
          </a:bodyPr>
          <a:lstStyle/>
          <a:p>
            <a:r>
              <a:rPr lang="ja-JP" altLang="en-US" sz="2800" b="1">
                <a:solidFill>
                  <a:srgbClr val="002060"/>
                </a:solidFill>
                <a:latin typeface="Meiryo" panose="020B0604030504040204" pitchFamily="34" charset="-128"/>
                <a:ea typeface="Meiryo" panose="020B0604030504040204" pitchFamily="34" charset="-128"/>
              </a:rPr>
              <a:t>試行錯誤せよ！</a:t>
            </a:r>
            <a:endParaRPr lang="en-US" altLang="ja-JP" sz="2800" b="1" dirty="0">
              <a:solidFill>
                <a:srgbClr val="002060"/>
              </a:solidFill>
              <a:latin typeface="Meiryo" panose="020B0604030504040204" pitchFamily="34" charset="-128"/>
              <a:ea typeface="Meiryo" panose="020B0604030504040204" pitchFamily="34" charset="-128"/>
            </a:endParaRPr>
          </a:p>
          <a:p>
            <a:r>
              <a:rPr kumimoji="1" lang="ja-JP" altLang="en-US" sz="1600">
                <a:solidFill>
                  <a:srgbClr val="002060"/>
                </a:solidFill>
                <a:latin typeface="Meiryo" panose="020B0604030504040204" pitchFamily="34" charset="-128"/>
                <a:ea typeface="Meiryo" panose="020B0604030504040204" pitchFamily="34" charset="-128"/>
              </a:rPr>
              <a:t>何が正解か分からない。議論や検討はそこそこに試行錯誤して、その時々の最適解を作り、実行し、確かめる</a:t>
            </a:r>
            <a:r>
              <a:rPr lang="ja-JP" altLang="en-US" sz="1600">
                <a:solidFill>
                  <a:srgbClr val="002060"/>
                </a:solidFill>
                <a:latin typeface="Meiryo" panose="020B0604030504040204" pitchFamily="34" charset="-128"/>
                <a:ea typeface="Meiryo" panose="020B0604030504040204" pitchFamily="34" charset="-128"/>
              </a:rPr>
              <a:t>。このサイクルを高速に回して、最適解をアップデートし続ける。</a:t>
            </a:r>
            <a:endParaRPr lang="en-US" altLang="ja-JP" sz="1600" dirty="0">
              <a:solidFill>
                <a:srgbClr val="002060"/>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600">
                <a:solidFill>
                  <a:srgbClr val="002060"/>
                </a:solidFill>
                <a:latin typeface="Meiryo" panose="020B0604030504040204" pitchFamily="34" charset="-128"/>
                <a:ea typeface="Meiryo" panose="020B0604030504040204" pitchFamily="34" charset="-128"/>
              </a:rPr>
              <a:t>外部に丸投げしないこと。自分で手を動かすこと。</a:t>
            </a:r>
            <a:endParaRPr kumimoji="1" lang="en-US" altLang="ja-JP" sz="1600" dirty="0">
              <a:solidFill>
                <a:srgbClr val="002060"/>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600">
                <a:solidFill>
                  <a:srgbClr val="002060"/>
                </a:solidFill>
                <a:latin typeface="Meiryo" panose="020B0604030504040204" pitchFamily="34" charset="-128"/>
                <a:ea typeface="Meiryo" panose="020B0604030504040204" pitchFamily="34" charset="-128"/>
              </a:rPr>
              <a:t>制約を排除すること。例えば、クラウド･ネイティブなテクノロジーを活かすこと。</a:t>
            </a:r>
            <a:endParaRPr kumimoji="1" lang="en-US" altLang="ja-JP" sz="1600" dirty="0">
              <a:solidFill>
                <a:srgbClr val="002060"/>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600">
                <a:solidFill>
                  <a:srgbClr val="002060"/>
                </a:solidFill>
                <a:latin typeface="Meiryo" panose="020B0604030504040204" pitchFamily="34" charset="-128"/>
                <a:ea typeface="Meiryo" panose="020B0604030504040204" pitchFamily="34" charset="-128"/>
              </a:rPr>
              <a:t>現物で確認し、ビジネスの成果で評価すること。</a:t>
            </a:r>
            <a:endParaRPr kumimoji="1" lang="en-US" altLang="ja-JP" sz="1600" dirty="0">
              <a:solidFill>
                <a:srgbClr val="00206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328601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926611-EF06-6149-9380-633E5CE7AFF7}"/>
              </a:ext>
            </a:extLst>
          </p:cNvPr>
          <p:cNvSpPr>
            <a:spLocks noGrp="1"/>
          </p:cNvSpPr>
          <p:nvPr>
            <p:ph type="title"/>
          </p:nvPr>
        </p:nvSpPr>
        <p:spPr/>
        <p:txBody>
          <a:bodyPr/>
          <a:lstStyle/>
          <a:p>
            <a:r>
              <a:rPr kumimoji="1" lang="en-US" altLang="ja-JP" dirty="0" err="1"/>
              <a:t>PoC</a:t>
            </a:r>
            <a:r>
              <a:rPr kumimoji="1" lang="ja-JP" altLang="en-US"/>
              <a:t>成功のサイクル</a:t>
            </a:r>
          </a:p>
        </p:txBody>
      </p:sp>
      <p:sp>
        <p:nvSpPr>
          <p:cNvPr id="3" name="スライド番号プレースホルダー 2">
            <a:extLst>
              <a:ext uri="{FF2B5EF4-FFF2-40B4-BE49-F238E27FC236}">
                <a16:creationId xmlns:a16="http://schemas.microsoft.com/office/drawing/2014/main" id="{51E87353-6124-3A42-9138-1EF6DEAFA6FA}"/>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32</a:t>
            </a:fld>
            <a:endParaRPr kumimoji="1" lang="ja-JP" altLang="en-US"/>
          </a:p>
        </p:txBody>
      </p:sp>
      <p:sp>
        <p:nvSpPr>
          <p:cNvPr id="4" name="正方形/長方形 3">
            <a:extLst>
              <a:ext uri="{FF2B5EF4-FFF2-40B4-BE49-F238E27FC236}">
                <a16:creationId xmlns:a16="http://schemas.microsoft.com/office/drawing/2014/main" id="{0856D0BC-634C-8A4A-BB43-C88FC0C55A9B}"/>
              </a:ext>
            </a:extLst>
          </p:cNvPr>
          <p:cNvSpPr/>
          <p:nvPr/>
        </p:nvSpPr>
        <p:spPr>
          <a:xfrm>
            <a:off x="2951629" y="1008529"/>
            <a:ext cx="3240741" cy="61856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事業課題の洗い出し</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正方形/長方形 5">
            <a:extLst>
              <a:ext uri="{FF2B5EF4-FFF2-40B4-BE49-F238E27FC236}">
                <a16:creationId xmlns:a16="http://schemas.microsoft.com/office/drawing/2014/main" id="{23B70BD8-2983-BF41-9881-022BB3B648C0}"/>
              </a:ext>
            </a:extLst>
          </p:cNvPr>
          <p:cNvSpPr/>
          <p:nvPr/>
        </p:nvSpPr>
        <p:spPr>
          <a:xfrm>
            <a:off x="2957979" y="2554941"/>
            <a:ext cx="3240741" cy="61856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a:solidFill>
                  <a:srgbClr val="FFFFFF"/>
                </a:solidFill>
                <a:latin typeface="Meiryo" panose="020B0604030504040204" pitchFamily="34" charset="-128"/>
                <a:ea typeface="Meiryo" panose="020B0604030504040204" pitchFamily="34" charset="-128"/>
                <a:cs typeface="ＭＳ Ｐゴシック"/>
              </a:rPr>
              <a:t>適用可否の見極め</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正方形/長方形 6">
            <a:extLst>
              <a:ext uri="{FF2B5EF4-FFF2-40B4-BE49-F238E27FC236}">
                <a16:creationId xmlns:a16="http://schemas.microsoft.com/office/drawing/2014/main" id="{6D1FD7A7-0A83-A24D-B9BB-6564F07CBA69}"/>
              </a:ext>
            </a:extLst>
          </p:cNvPr>
          <p:cNvSpPr/>
          <p:nvPr/>
        </p:nvSpPr>
        <p:spPr>
          <a:xfrm>
            <a:off x="3768165" y="4101353"/>
            <a:ext cx="1620372" cy="61856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a:solidFill>
                  <a:srgbClr val="FFFFFF"/>
                </a:solidFill>
                <a:latin typeface="Meiryo" panose="020B0604030504040204" pitchFamily="34" charset="-128"/>
                <a:ea typeface="Meiryo" panose="020B0604030504040204" pitchFamily="34" charset="-128"/>
                <a:cs typeface="ＭＳ Ｐゴシック"/>
              </a:rPr>
              <a:t>適用</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正方形/長方形 7">
            <a:extLst>
              <a:ext uri="{FF2B5EF4-FFF2-40B4-BE49-F238E27FC236}">
                <a16:creationId xmlns:a16="http://schemas.microsoft.com/office/drawing/2014/main" id="{3CB0671C-6817-3C40-8FF6-1919EED2729A}"/>
              </a:ext>
            </a:extLst>
          </p:cNvPr>
          <p:cNvSpPr/>
          <p:nvPr/>
        </p:nvSpPr>
        <p:spPr>
          <a:xfrm>
            <a:off x="5382184" y="5230906"/>
            <a:ext cx="1620372" cy="61856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a:solidFill>
                  <a:srgbClr val="FFFFFF"/>
                </a:solidFill>
                <a:latin typeface="Meiryo" panose="020B0604030504040204" pitchFamily="34" charset="-128"/>
                <a:ea typeface="Meiryo" panose="020B0604030504040204" pitchFamily="34" charset="-128"/>
                <a:cs typeface="ＭＳ Ｐゴシック"/>
              </a:rPr>
              <a:t>評価</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正方形/長方形 8">
            <a:extLst>
              <a:ext uri="{FF2B5EF4-FFF2-40B4-BE49-F238E27FC236}">
                <a16:creationId xmlns:a16="http://schemas.microsoft.com/office/drawing/2014/main" id="{B3219A1F-95BF-184E-BB56-384DC7728E0E}"/>
              </a:ext>
            </a:extLst>
          </p:cNvPr>
          <p:cNvSpPr/>
          <p:nvPr/>
        </p:nvSpPr>
        <p:spPr>
          <a:xfrm>
            <a:off x="2141440" y="5230906"/>
            <a:ext cx="1620372" cy="61856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rgbClr val="FFFFFF"/>
                </a:solidFill>
                <a:latin typeface="Meiryo" panose="020B0604030504040204" pitchFamily="34" charset="-128"/>
                <a:ea typeface="Meiryo" panose="020B0604030504040204" pitchFamily="34" charset="-128"/>
                <a:cs typeface="ＭＳ Ｐゴシック"/>
              </a:rPr>
              <a:t>チューニング</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1" name="直線矢印コネクタ 10">
            <a:extLst>
              <a:ext uri="{FF2B5EF4-FFF2-40B4-BE49-F238E27FC236}">
                <a16:creationId xmlns:a16="http://schemas.microsoft.com/office/drawing/2014/main" id="{80B55562-88B1-D440-BAB4-9DCB01635102}"/>
              </a:ext>
            </a:extLst>
          </p:cNvPr>
          <p:cNvCxnSpPr>
            <a:cxnSpLocks/>
            <a:stCxn id="4" idx="2"/>
            <a:endCxn id="6" idx="0"/>
          </p:cNvCxnSpPr>
          <p:nvPr/>
        </p:nvCxnSpPr>
        <p:spPr>
          <a:xfrm>
            <a:off x="4572000" y="1627094"/>
            <a:ext cx="6350" cy="927847"/>
          </a:xfrm>
          <a:prstGeom prst="straightConnector1">
            <a:avLst/>
          </a:prstGeom>
          <a:ln w="50800">
            <a:solidFill>
              <a:schemeClr val="accent6">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7" name="直線矢印コネクタ 16">
            <a:extLst>
              <a:ext uri="{FF2B5EF4-FFF2-40B4-BE49-F238E27FC236}">
                <a16:creationId xmlns:a16="http://schemas.microsoft.com/office/drawing/2014/main" id="{C191DD7B-FDAB-4642-8B41-9F95B4A2DE14}"/>
              </a:ext>
            </a:extLst>
          </p:cNvPr>
          <p:cNvCxnSpPr>
            <a:cxnSpLocks/>
            <a:stCxn id="6" idx="2"/>
            <a:endCxn id="7" idx="0"/>
          </p:cNvCxnSpPr>
          <p:nvPr/>
        </p:nvCxnSpPr>
        <p:spPr>
          <a:xfrm>
            <a:off x="4578350" y="3173506"/>
            <a:ext cx="1" cy="927847"/>
          </a:xfrm>
          <a:prstGeom prst="straightConnector1">
            <a:avLst/>
          </a:prstGeom>
          <a:ln w="50800">
            <a:solidFill>
              <a:schemeClr val="accent6">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2" name="曲線コネクタ 21">
            <a:extLst>
              <a:ext uri="{FF2B5EF4-FFF2-40B4-BE49-F238E27FC236}">
                <a16:creationId xmlns:a16="http://schemas.microsoft.com/office/drawing/2014/main" id="{4A3389DC-F45B-2D4B-A9FF-EBCD25AAC71E}"/>
              </a:ext>
            </a:extLst>
          </p:cNvPr>
          <p:cNvCxnSpPr>
            <a:stCxn id="7" idx="3"/>
            <a:endCxn id="8" idx="0"/>
          </p:cNvCxnSpPr>
          <p:nvPr/>
        </p:nvCxnSpPr>
        <p:spPr>
          <a:xfrm>
            <a:off x="5388537" y="4410636"/>
            <a:ext cx="803833" cy="820270"/>
          </a:xfrm>
          <a:prstGeom prst="curvedConnector2">
            <a:avLst/>
          </a:prstGeom>
          <a:ln w="85725">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23" name="曲線コネクタ 22">
            <a:extLst>
              <a:ext uri="{FF2B5EF4-FFF2-40B4-BE49-F238E27FC236}">
                <a16:creationId xmlns:a16="http://schemas.microsoft.com/office/drawing/2014/main" id="{B92EB2A8-6F2E-2C43-8AC7-5F2A7461EF2F}"/>
              </a:ext>
            </a:extLst>
          </p:cNvPr>
          <p:cNvCxnSpPr>
            <a:cxnSpLocks/>
            <a:stCxn id="8" idx="2"/>
            <a:endCxn id="9" idx="2"/>
          </p:cNvCxnSpPr>
          <p:nvPr/>
        </p:nvCxnSpPr>
        <p:spPr>
          <a:xfrm rot="5400000">
            <a:off x="4571998" y="4229099"/>
            <a:ext cx="12700" cy="3240744"/>
          </a:xfrm>
          <a:prstGeom prst="curvedConnector3">
            <a:avLst>
              <a:gd name="adj1" fmla="val 4976465"/>
            </a:avLst>
          </a:prstGeom>
          <a:ln w="85725">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31" name="曲線コネクタ 30">
            <a:extLst>
              <a:ext uri="{FF2B5EF4-FFF2-40B4-BE49-F238E27FC236}">
                <a16:creationId xmlns:a16="http://schemas.microsoft.com/office/drawing/2014/main" id="{68B2E5DB-C826-0542-83C7-324738C55944}"/>
              </a:ext>
            </a:extLst>
          </p:cNvPr>
          <p:cNvCxnSpPr>
            <a:cxnSpLocks/>
            <a:stCxn id="9" idx="0"/>
            <a:endCxn id="7" idx="1"/>
          </p:cNvCxnSpPr>
          <p:nvPr/>
        </p:nvCxnSpPr>
        <p:spPr>
          <a:xfrm rot="5400000" flipH="1" flipV="1">
            <a:off x="2949760" y="4412502"/>
            <a:ext cx="820270" cy="816539"/>
          </a:xfrm>
          <a:prstGeom prst="curvedConnector2">
            <a:avLst/>
          </a:prstGeom>
          <a:ln w="85725">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54" name="カギ線コネクタ 53">
            <a:extLst>
              <a:ext uri="{FF2B5EF4-FFF2-40B4-BE49-F238E27FC236}">
                <a16:creationId xmlns:a16="http://schemas.microsoft.com/office/drawing/2014/main" id="{804ED655-FB1F-2D49-BEAA-02EBD6D8754B}"/>
              </a:ext>
            </a:extLst>
          </p:cNvPr>
          <p:cNvCxnSpPr>
            <a:cxnSpLocks/>
            <a:stCxn id="8" idx="3"/>
            <a:endCxn id="6" idx="3"/>
          </p:cNvCxnSpPr>
          <p:nvPr/>
        </p:nvCxnSpPr>
        <p:spPr>
          <a:xfrm flipH="1" flipV="1">
            <a:off x="6198720" y="2864224"/>
            <a:ext cx="803836" cy="2675965"/>
          </a:xfrm>
          <a:prstGeom prst="bentConnector3">
            <a:avLst>
              <a:gd name="adj1" fmla="val -28439"/>
            </a:avLst>
          </a:prstGeom>
          <a:ln w="38100">
            <a:solidFill>
              <a:srgbClr val="7030A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67" name="カギ線コネクタ 66">
            <a:extLst>
              <a:ext uri="{FF2B5EF4-FFF2-40B4-BE49-F238E27FC236}">
                <a16:creationId xmlns:a16="http://schemas.microsoft.com/office/drawing/2014/main" id="{9EFD8A25-1CCF-B34B-A855-C86725F529F1}"/>
              </a:ext>
            </a:extLst>
          </p:cNvPr>
          <p:cNvCxnSpPr>
            <a:cxnSpLocks/>
            <a:stCxn id="6" idx="1"/>
            <a:endCxn id="4" idx="1"/>
          </p:cNvCxnSpPr>
          <p:nvPr/>
        </p:nvCxnSpPr>
        <p:spPr>
          <a:xfrm rot="10800000">
            <a:off x="2951629" y="1317812"/>
            <a:ext cx="6350" cy="1546412"/>
          </a:xfrm>
          <a:prstGeom prst="bentConnector3">
            <a:avLst>
              <a:gd name="adj1" fmla="val 14288236"/>
            </a:avLst>
          </a:prstGeom>
          <a:ln w="38100">
            <a:solidFill>
              <a:srgbClr val="7030A0"/>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72" name="テキスト ボックス 71">
            <a:extLst>
              <a:ext uri="{FF2B5EF4-FFF2-40B4-BE49-F238E27FC236}">
                <a16:creationId xmlns:a16="http://schemas.microsoft.com/office/drawing/2014/main" id="{E593092A-3ECA-2F4D-8209-F16DF81F7016}"/>
              </a:ext>
            </a:extLst>
          </p:cNvPr>
          <p:cNvSpPr txBox="1"/>
          <p:nvPr/>
        </p:nvSpPr>
        <p:spPr>
          <a:xfrm>
            <a:off x="4676811" y="1748535"/>
            <a:ext cx="2262158" cy="369332"/>
          </a:xfrm>
          <a:prstGeom prst="rect">
            <a:avLst/>
          </a:prstGeom>
          <a:noFill/>
        </p:spPr>
        <p:txBody>
          <a:bodyPr wrap="none" rtlCol="0">
            <a:spAutoFit/>
          </a:bodyPr>
          <a:lstStyle/>
          <a:p>
            <a:r>
              <a:rPr kumimoji="1" lang="ja-JP" altLang="en-US">
                <a:solidFill>
                  <a:schemeClr val="accent3">
                    <a:lumMod val="75000"/>
                  </a:schemeClr>
                </a:solidFill>
                <a:latin typeface="Meiryo" panose="020B0604030504040204" pitchFamily="34" charset="-128"/>
                <a:ea typeface="Meiryo" panose="020B0604030504040204" pitchFamily="34" charset="-128"/>
              </a:rPr>
              <a:t>何を解決すべきか？</a:t>
            </a:r>
          </a:p>
        </p:txBody>
      </p:sp>
      <p:sp>
        <p:nvSpPr>
          <p:cNvPr id="73" name="テキスト ボックス 72">
            <a:extLst>
              <a:ext uri="{FF2B5EF4-FFF2-40B4-BE49-F238E27FC236}">
                <a16:creationId xmlns:a16="http://schemas.microsoft.com/office/drawing/2014/main" id="{02FECE2D-AACF-0D49-84EE-DFF2967DBD05}"/>
              </a:ext>
            </a:extLst>
          </p:cNvPr>
          <p:cNvSpPr txBox="1"/>
          <p:nvPr/>
        </p:nvSpPr>
        <p:spPr>
          <a:xfrm>
            <a:off x="4676811" y="3241070"/>
            <a:ext cx="2031325" cy="369332"/>
          </a:xfrm>
          <a:prstGeom prst="rect">
            <a:avLst/>
          </a:prstGeom>
          <a:noFill/>
        </p:spPr>
        <p:txBody>
          <a:bodyPr wrap="none" rtlCol="0">
            <a:spAutoFit/>
          </a:bodyPr>
          <a:lstStyle/>
          <a:p>
            <a:r>
              <a:rPr kumimoji="1" lang="ja-JP" altLang="en-US">
                <a:solidFill>
                  <a:schemeClr val="accent3">
                    <a:lumMod val="75000"/>
                  </a:schemeClr>
                </a:solidFill>
                <a:latin typeface="Meiryo" panose="020B0604030504040204" pitchFamily="34" charset="-128"/>
                <a:ea typeface="Meiryo" panose="020B0604030504040204" pitchFamily="34" charset="-128"/>
              </a:rPr>
              <a:t>成果を出せるか？</a:t>
            </a:r>
          </a:p>
        </p:txBody>
      </p:sp>
      <p:sp>
        <p:nvSpPr>
          <p:cNvPr id="74" name="テキスト ボックス 73">
            <a:extLst>
              <a:ext uri="{FF2B5EF4-FFF2-40B4-BE49-F238E27FC236}">
                <a16:creationId xmlns:a16="http://schemas.microsoft.com/office/drawing/2014/main" id="{4D4806F3-5968-7B43-867F-763AEC242962}"/>
              </a:ext>
            </a:extLst>
          </p:cNvPr>
          <p:cNvSpPr txBox="1"/>
          <p:nvPr/>
        </p:nvSpPr>
        <p:spPr>
          <a:xfrm>
            <a:off x="3186105" y="3241070"/>
            <a:ext cx="1338828" cy="369332"/>
          </a:xfrm>
          <a:prstGeom prst="rect">
            <a:avLst/>
          </a:prstGeom>
          <a:noFill/>
        </p:spPr>
        <p:txBody>
          <a:bodyPr wrap="none" rtlCol="0">
            <a:spAutoFit/>
          </a:bodyPr>
          <a:lstStyle/>
          <a:p>
            <a:r>
              <a:rPr kumimoji="1" lang="ja-JP" altLang="en-US">
                <a:solidFill>
                  <a:schemeClr val="accent3">
                    <a:lumMod val="75000"/>
                  </a:schemeClr>
                </a:solidFill>
                <a:latin typeface="Meiryo" panose="020B0604030504040204" pitchFamily="34" charset="-128"/>
                <a:ea typeface="Meiryo" panose="020B0604030504040204" pitchFamily="34" charset="-128"/>
              </a:rPr>
              <a:t>この技術で</a:t>
            </a:r>
          </a:p>
        </p:txBody>
      </p:sp>
    </p:spTree>
    <p:extLst>
      <p:ext uri="{BB962C8B-B14F-4D97-AF65-F5344CB8AC3E}">
        <p14:creationId xmlns:p14="http://schemas.microsoft.com/office/powerpoint/2010/main" val="2305853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B4CCB2-DA6F-CC42-90E7-0C903D8A5390}"/>
              </a:ext>
            </a:extLst>
          </p:cNvPr>
          <p:cNvSpPr>
            <a:spLocks noGrp="1"/>
          </p:cNvSpPr>
          <p:nvPr>
            <p:ph type="title"/>
          </p:nvPr>
        </p:nvSpPr>
        <p:spPr/>
        <p:txBody>
          <a:bodyPr/>
          <a:lstStyle/>
          <a:p>
            <a:r>
              <a:rPr kumimoji="1" lang="ja-JP" altLang="en-US"/>
              <a:t>ソリューション営業は通用しない</a:t>
            </a:r>
          </a:p>
        </p:txBody>
      </p:sp>
      <p:pic>
        <p:nvPicPr>
          <p:cNvPr id="3" name="図 2">
            <a:extLst>
              <a:ext uri="{FF2B5EF4-FFF2-40B4-BE49-F238E27FC236}">
                <a16:creationId xmlns:a16="http://schemas.microsoft.com/office/drawing/2014/main" id="{26610319-7417-4F48-9793-C35C9CC64833}"/>
              </a:ext>
            </a:extLst>
          </p:cNvPr>
          <p:cNvPicPr>
            <a:picLocks noChangeAspect="1"/>
          </p:cNvPicPr>
          <p:nvPr/>
        </p:nvPicPr>
        <p:blipFill>
          <a:blip r:embed="rId3"/>
          <a:stretch>
            <a:fillRect/>
          </a:stretch>
        </p:blipFill>
        <p:spPr>
          <a:xfrm>
            <a:off x="349262" y="1050864"/>
            <a:ext cx="944528" cy="1032271"/>
          </a:xfrm>
          <a:prstGeom prst="rect">
            <a:avLst/>
          </a:prstGeom>
        </p:spPr>
      </p:pic>
      <p:pic>
        <p:nvPicPr>
          <p:cNvPr id="5" name="図 4">
            <a:extLst>
              <a:ext uri="{FF2B5EF4-FFF2-40B4-BE49-F238E27FC236}">
                <a16:creationId xmlns:a16="http://schemas.microsoft.com/office/drawing/2014/main" id="{A5BCFCE2-ACC0-3E42-A05D-2E2C63493A19}"/>
              </a:ext>
            </a:extLst>
          </p:cNvPr>
          <p:cNvPicPr>
            <a:picLocks noChangeAspect="1"/>
          </p:cNvPicPr>
          <p:nvPr/>
        </p:nvPicPr>
        <p:blipFill>
          <a:blip r:embed="rId4"/>
          <a:stretch>
            <a:fillRect/>
          </a:stretch>
        </p:blipFill>
        <p:spPr>
          <a:xfrm flipH="1">
            <a:off x="7953802" y="1050864"/>
            <a:ext cx="840936" cy="1064475"/>
          </a:xfrm>
          <a:prstGeom prst="rect">
            <a:avLst/>
          </a:prstGeom>
        </p:spPr>
      </p:pic>
      <p:sp>
        <p:nvSpPr>
          <p:cNvPr id="6" name="テキスト ボックス 5">
            <a:extLst>
              <a:ext uri="{FF2B5EF4-FFF2-40B4-BE49-F238E27FC236}">
                <a16:creationId xmlns:a16="http://schemas.microsoft.com/office/drawing/2014/main" id="{542AAC9F-AD9A-7C46-AE41-A993FF5F3128}"/>
              </a:ext>
            </a:extLst>
          </p:cNvPr>
          <p:cNvSpPr txBox="1"/>
          <p:nvPr/>
        </p:nvSpPr>
        <p:spPr>
          <a:xfrm>
            <a:off x="1227592" y="1498360"/>
            <a:ext cx="2993127" cy="646331"/>
          </a:xfrm>
          <a:prstGeom prst="rect">
            <a:avLst/>
          </a:prstGeom>
          <a:noFill/>
        </p:spPr>
        <p:txBody>
          <a:bodyPr wrap="none" rtlCol="0">
            <a:spAutoFit/>
          </a:bodyPr>
          <a:lstStyle/>
          <a:p>
            <a:pPr marL="342900" indent="-342900">
              <a:buFont typeface="Wingdings" pitchFamily="2" charset="2"/>
              <a:buChar char="Ø"/>
            </a:pPr>
            <a:r>
              <a:rPr kumimoji="1" lang="ja-JP" altLang="en-US" sz="1200">
                <a:latin typeface="Meiryo" panose="020B0604030504040204" pitchFamily="34" charset="-128"/>
                <a:ea typeface="Meiryo" panose="020B0604030504040204" pitchFamily="34" charset="-128"/>
              </a:rPr>
              <a:t>こののまでは大変なことになる</a:t>
            </a:r>
            <a:endParaRPr kumimoji="1" lang="en-US" altLang="ja-JP" sz="1200" dirty="0">
              <a:latin typeface="Meiryo" panose="020B0604030504040204" pitchFamily="34" charset="-128"/>
              <a:ea typeface="Meiryo" panose="020B0604030504040204" pitchFamily="34" charset="-128"/>
            </a:endParaRPr>
          </a:p>
          <a:p>
            <a:pPr marL="342900" indent="-342900">
              <a:buFont typeface="Wingdings" pitchFamily="2" charset="2"/>
              <a:buChar char="Ø"/>
            </a:pPr>
            <a:r>
              <a:rPr lang="en-US" altLang="ja-JP" sz="1200" dirty="0">
                <a:latin typeface="Meiryo" panose="020B0604030504040204" pitchFamily="34" charset="-128"/>
                <a:ea typeface="Meiryo" panose="020B0604030504040204" pitchFamily="34" charset="-128"/>
              </a:rPr>
              <a:t>IT</a:t>
            </a:r>
            <a:r>
              <a:rPr lang="ja-JP" altLang="en-US" sz="1200">
                <a:latin typeface="Meiryo" panose="020B0604030504040204" pitchFamily="34" charset="-128"/>
                <a:ea typeface="Meiryo" panose="020B0604030504040204" pitchFamily="34" charset="-128"/>
              </a:rPr>
              <a:t>の戦略的活用を推進したい</a:t>
            </a:r>
            <a:endParaRPr lang="en-US" altLang="ja-JP" sz="1200" dirty="0">
              <a:latin typeface="Meiryo" panose="020B0604030504040204" pitchFamily="34" charset="-128"/>
              <a:ea typeface="Meiryo" panose="020B0604030504040204" pitchFamily="34" charset="-128"/>
            </a:endParaRPr>
          </a:p>
          <a:p>
            <a:pPr marL="342900" indent="-342900">
              <a:buFont typeface="Wingdings" pitchFamily="2" charset="2"/>
              <a:buChar char="Ø"/>
            </a:pPr>
            <a:r>
              <a:rPr kumimoji="1" lang="ja-JP" altLang="en-US" sz="1200">
                <a:latin typeface="Meiryo" panose="020B0604030504040204" pitchFamily="34" charset="-128"/>
                <a:ea typeface="Meiryo" panose="020B0604030504040204" pitchFamily="34" charset="-128"/>
              </a:rPr>
              <a:t>ビジネスのデジタル化を実現したい</a:t>
            </a:r>
          </a:p>
        </p:txBody>
      </p:sp>
      <p:sp>
        <p:nvSpPr>
          <p:cNvPr id="7" name="テキスト ボックス 6">
            <a:extLst>
              <a:ext uri="{FF2B5EF4-FFF2-40B4-BE49-F238E27FC236}">
                <a16:creationId xmlns:a16="http://schemas.microsoft.com/office/drawing/2014/main" id="{93C0D100-3CE6-534E-8DC7-78DFFBBA66BD}"/>
              </a:ext>
            </a:extLst>
          </p:cNvPr>
          <p:cNvSpPr txBox="1"/>
          <p:nvPr/>
        </p:nvSpPr>
        <p:spPr>
          <a:xfrm>
            <a:off x="952018" y="989308"/>
            <a:ext cx="3416320" cy="523220"/>
          </a:xfrm>
          <a:prstGeom prst="rect">
            <a:avLst/>
          </a:prstGeom>
          <a:noFill/>
        </p:spPr>
        <p:txBody>
          <a:bodyPr wrap="none" rtlCol="0">
            <a:spAutoFit/>
          </a:bodyPr>
          <a:lstStyle/>
          <a:p>
            <a:r>
              <a:rPr kumimoji="1" lang="ja-JP" altLang="en-US" sz="2800">
                <a:latin typeface="Meiryo" panose="020B0604030504040204" pitchFamily="34" charset="-128"/>
                <a:ea typeface="Meiryo" panose="020B0604030504040204" pitchFamily="34" charset="-128"/>
              </a:rPr>
              <a:t>変革への</a:t>
            </a:r>
            <a:r>
              <a:rPr lang="ja-JP" altLang="en-US" sz="2800">
                <a:latin typeface="Meiryo" panose="020B0604030504040204" pitchFamily="34" charset="-128"/>
                <a:ea typeface="Meiryo" panose="020B0604030504040204" pitchFamily="34" charset="-128"/>
              </a:rPr>
              <a:t>意欲はある</a:t>
            </a:r>
            <a:endParaRPr kumimoji="1" lang="ja-JP" altLang="en-US" sz="2800">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E2786671-9257-8042-BFE3-DD27BC93AB61}"/>
              </a:ext>
            </a:extLst>
          </p:cNvPr>
          <p:cNvSpPr txBox="1"/>
          <p:nvPr/>
        </p:nvSpPr>
        <p:spPr>
          <a:xfrm>
            <a:off x="5026873" y="1004574"/>
            <a:ext cx="3057247" cy="954107"/>
          </a:xfrm>
          <a:prstGeom prst="rect">
            <a:avLst/>
          </a:prstGeom>
          <a:noFill/>
        </p:spPr>
        <p:txBody>
          <a:bodyPr wrap="none" rtlCol="0">
            <a:spAutoFit/>
          </a:bodyPr>
          <a:lstStyle/>
          <a:p>
            <a:pPr algn="r"/>
            <a:r>
              <a:rPr lang="ja-JP" altLang="en-US" sz="2800">
                <a:latin typeface="Meiryo" panose="020B0604030504040204" pitchFamily="34" charset="-128"/>
                <a:ea typeface="Meiryo" panose="020B0604030504040204" pitchFamily="34" charset="-128"/>
              </a:rPr>
              <a:t>どう取り組めば</a:t>
            </a:r>
            <a:endParaRPr lang="en-US" altLang="ja-JP" sz="2800" dirty="0">
              <a:latin typeface="Meiryo" panose="020B0604030504040204" pitchFamily="34" charset="-128"/>
              <a:ea typeface="Meiryo" panose="020B0604030504040204" pitchFamily="34" charset="-128"/>
            </a:endParaRPr>
          </a:p>
          <a:p>
            <a:pPr algn="r"/>
            <a:r>
              <a:rPr lang="ja-JP" altLang="en-US" sz="2800">
                <a:latin typeface="Meiryo" panose="020B0604030504040204" pitchFamily="34" charset="-128"/>
                <a:ea typeface="Meiryo" panose="020B0604030504040204" pitchFamily="34" charset="-128"/>
              </a:rPr>
              <a:t>いいの分からない</a:t>
            </a:r>
            <a:endParaRPr kumimoji="1" lang="ja-JP" altLang="en-US" sz="2800">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A66FB380-E07E-2541-BC96-91B990D5DC47}"/>
              </a:ext>
            </a:extLst>
          </p:cNvPr>
          <p:cNvSpPr txBox="1"/>
          <p:nvPr/>
        </p:nvSpPr>
        <p:spPr>
          <a:xfrm>
            <a:off x="5426961" y="1867692"/>
            <a:ext cx="2685351" cy="276999"/>
          </a:xfrm>
          <a:prstGeom prst="rect">
            <a:avLst/>
          </a:prstGeom>
          <a:noFill/>
        </p:spPr>
        <p:txBody>
          <a:bodyPr wrap="none" rtlCol="0">
            <a:spAutoFit/>
          </a:bodyPr>
          <a:lstStyle/>
          <a:p>
            <a:pPr marL="342900" indent="-342900">
              <a:buFont typeface="Wingdings" pitchFamily="2" charset="2"/>
              <a:buChar char="Ø"/>
            </a:pPr>
            <a:r>
              <a:rPr lang="ja-JP" altLang="en-US" sz="1200">
                <a:latin typeface="Meiryo" panose="020B0604030504040204" pitchFamily="34" charset="-128"/>
                <a:ea typeface="Meiryo" panose="020B0604030504040204" pitchFamily="34" charset="-128"/>
              </a:rPr>
              <a:t>課題やテーマがはっきりしない</a:t>
            </a:r>
            <a:endParaRPr kumimoji="1" lang="ja-JP" altLang="en-US" sz="1200">
              <a:latin typeface="Meiryo" panose="020B0604030504040204" pitchFamily="34" charset="-128"/>
              <a:ea typeface="Meiryo" panose="020B0604030504040204" pitchFamily="34" charset="-128"/>
            </a:endParaRPr>
          </a:p>
        </p:txBody>
      </p:sp>
      <p:pic>
        <p:nvPicPr>
          <p:cNvPr id="11" name="図 10">
            <a:extLst>
              <a:ext uri="{FF2B5EF4-FFF2-40B4-BE49-F238E27FC236}">
                <a16:creationId xmlns:a16="http://schemas.microsoft.com/office/drawing/2014/main" id="{6DC1F26A-CF15-9642-9B82-AEC9F067A774}"/>
              </a:ext>
            </a:extLst>
          </p:cNvPr>
          <p:cNvPicPr>
            <a:picLocks noChangeAspect="1"/>
          </p:cNvPicPr>
          <p:nvPr/>
        </p:nvPicPr>
        <p:blipFill>
          <a:blip r:embed="rId5"/>
          <a:stretch>
            <a:fillRect/>
          </a:stretch>
        </p:blipFill>
        <p:spPr>
          <a:xfrm>
            <a:off x="3538174" y="2876108"/>
            <a:ext cx="2067651" cy="1928084"/>
          </a:xfrm>
          <a:prstGeom prst="rect">
            <a:avLst/>
          </a:prstGeom>
        </p:spPr>
      </p:pic>
      <p:sp>
        <p:nvSpPr>
          <p:cNvPr id="12" name="角丸四角形吹き出し 11">
            <a:extLst>
              <a:ext uri="{FF2B5EF4-FFF2-40B4-BE49-F238E27FC236}">
                <a16:creationId xmlns:a16="http://schemas.microsoft.com/office/drawing/2014/main" id="{38EFBF2D-49AD-7B4D-953C-261AC33D6FC5}"/>
              </a:ext>
            </a:extLst>
          </p:cNvPr>
          <p:cNvSpPr/>
          <p:nvPr/>
        </p:nvSpPr>
        <p:spPr>
          <a:xfrm>
            <a:off x="4691000" y="2345252"/>
            <a:ext cx="2676634" cy="620038"/>
          </a:xfrm>
          <a:prstGeom prst="wedgeRoundRectCallout">
            <a:avLst>
              <a:gd name="adj1" fmla="val -32904"/>
              <a:gd name="adj2" fmla="val 75631"/>
              <a:gd name="adj3" fmla="val 16667"/>
            </a:avLst>
          </a:prstGeom>
          <a:solidFill>
            <a:schemeClr val="accent3">
              <a:lumMod val="50000"/>
              <a:alpha val="41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課題やテーマを教えて頂ければ、</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解決策を提供します！</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角丸四角形吹き出し 12">
            <a:extLst>
              <a:ext uri="{FF2B5EF4-FFF2-40B4-BE49-F238E27FC236}">
                <a16:creationId xmlns:a16="http://schemas.microsoft.com/office/drawing/2014/main" id="{BA2C5409-9D3A-6C49-A0C3-87DB29C3B95F}"/>
              </a:ext>
            </a:extLst>
          </p:cNvPr>
          <p:cNvSpPr/>
          <p:nvPr/>
        </p:nvSpPr>
        <p:spPr>
          <a:xfrm>
            <a:off x="1779384" y="2345252"/>
            <a:ext cx="2676634" cy="620038"/>
          </a:xfrm>
          <a:prstGeom prst="wedgeRoundRectCallout">
            <a:avLst>
              <a:gd name="adj1" fmla="val 33081"/>
              <a:gd name="adj2" fmla="val 82702"/>
              <a:gd name="adj3" fmla="val 16667"/>
            </a:avLst>
          </a:prstGeom>
          <a:solidFill>
            <a:srgbClr val="C00000">
              <a:alpha val="41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あなたは何を言ってるんですか？</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 name="左右矢印 13">
            <a:extLst>
              <a:ext uri="{FF2B5EF4-FFF2-40B4-BE49-F238E27FC236}">
                <a16:creationId xmlns:a16="http://schemas.microsoft.com/office/drawing/2014/main" id="{40F91046-E7AB-E34A-95FF-7BC61494958D}"/>
              </a:ext>
            </a:extLst>
          </p:cNvPr>
          <p:cNvSpPr/>
          <p:nvPr/>
        </p:nvSpPr>
        <p:spPr>
          <a:xfrm>
            <a:off x="4173573" y="1327149"/>
            <a:ext cx="804911" cy="570607"/>
          </a:xfrm>
          <a:prstGeom prst="lef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2" name="グループ化 21">
            <a:extLst>
              <a:ext uri="{FF2B5EF4-FFF2-40B4-BE49-F238E27FC236}">
                <a16:creationId xmlns:a16="http://schemas.microsoft.com/office/drawing/2014/main" id="{E3F34C1D-B424-B64C-822E-ED5E797E5046}"/>
              </a:ext>
            </a:extLst>
          </p:cNvPr>
          <p:cNvGrpSpPr/>
          <p:nvPr/>
        </p:nvGrpSpPr>
        <p:grpSpPr>
          <a:xfrm>
            <a:off x="1779384" y="4804192"/>
            <a:ext cx="5585232" cy="1602430"/>
            <a:chOff x="1779384" y="4804192"/>
            <a:chExt cx="5585232" cy="1602430"/>
          </a:xfrm>
        </p:grpSpPr>
        <p:sp>
          <p:nvSpPr>
            <p:cNvPr id="18" name="正方形/長方形 17">
              <a:extLst>
                <a:ext uri="{FF2B5EF4-FFF2-40B4-BE49-F238E27FC236}">
                  <a16:creationId xmlns:a16="http://schemas.microsoft.com/office/drawing/2014/main" id="{F1F86538-A07E-BB4D-8329-03AD39363FEA}"/>
                </a:ext>
              </a:extLst>
            </p:cNvPr>
            <p:cNvSpPr/>
            <p:nvPr/>
          </p:nvSpPr>
          <p:spPr>
            <a:xfrm>
              <a:off x="4687982" y="5611660"/>
              <a:ext cx="2676634" cy="79496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a:extLst>
                <a:ext uri="{FF2B5EF4-FFF2-40B4-BE49-F238E27FC236}">
                  <a16:creationId xmlns:a16="http://schemas.microsoft.com/office/drawing/2014/main" id="{1433A241-2294-8C41-8935-70625A73AFC4}"/>
                </a:ext>
              </a:extLst>
            </p:cNvPr>
            <p:cNvSpPr/>
            <p:nvPr/>
          </p:nvSpPr>
          <p:spPr>
            <a:xfrm>
              <a:off x="1779384" y="5611660"/>
              <a:ext cx="2676634" cy="79496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テキスト ボックス 14">
              <a:extLst>
                <a:ext uri="{FF2B5EF4-FFF2-40B4-BE49-F238E27FC236}">
                  <a16:creationId xmlns:a16="http://schemas.microsoft.com/office/drawing/2014/main" id="{795A442B-E3E2-0E4B-9FC3-B646B3DF999A}"/>
                </a:ext>
              </a:extLst>
            </p:cNvPr>
            <p:cNvSpPr txBox="1"/>
            <p:nvPr/>
          </p:nvSpPr>
          <p:spPr>
            <a:xfrm>
              <a:off x="2150128" y="5660264"/>
              <a:ext cx="1935145" cy="746358"/>
            </a:xfrm>
            <a:prstGeom prst="rect">
              <a:avLst/>
            </a:prstGeom>
            <a:noFill/>
          </p:spPr>
          <p:txBody>
            <a:bodyPr wrap="none" rtlCol="0">
              <a:spAutoFit/>
            </a:bodyPr>
            <a:lstStyle/>
            <a:p>
              <a:pPr algn="ctr"/>
              <a:r>
                <a:rPr kumimoji="1" lang="ja-JP" altLang="en-US" sz="3200">
                  <a:solidFill>
                    <a:schemeClr val="bg1"/>
                  </a:solidFill>
                  <a:latin typeface="Meiryo" panose="020B0604030504040204" pitchFamily="34" charset="-128"/>
                  <a:ea typeface="Meiryo" panose="020B0604030504040204" pitchFamily="34" charset="-128"/>
                </a:rPr>
                <a:t>提言</a:t>
              </a:r>
              <a:endParaRPr kumimoji="1" lang="en-US" altLang="ja-JP" sz="3200" dirty="0">
                <a:solidFill>
                  <a:schemeClr val="bg1"/>
                </a:solidFill>
                <a:latin typeface="Meiryo" panose="020B0604030504040204" pitchFamily="34" charset="-128"/>
                <a:ea typeface="Meiryo" panose="020B0604030504040204" pitchFamily="34" charset="-128"/>
              </a:endParaRPr>
            </a:p>
            <a:p>
              <a:pPr algn="ctr"/>
              <a:r>
                <a:rPr lang="ja-JP" altLang="en-US" sz="1050">
                  <a:solidFill>
                    <a:schemeClr val="bg1"/>
                  </a:solidFill>
                  <a:latin typeface="Meiryo" panose="020B0604030504040204" pitchFamily="34" charset="-128"/>
                  <a:ea typeface="Meiryo" panose="020B0604030504040204" pitchFamily="34" charset="-128"/>
                </a:rPr>
                <a:t>「あるべき姿」と実現の方法</a:t>
              </a:r>
              <a:endParaRPr kumimoji="1" lang="ja-JP" altLang="en-US" sz="1050">
                <a:solidFill>
                  <a:schemeClr val="bg1"/>
                </a:solidFill>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70E44B51-01D9-774F-BE23-CDE36F7476E1}"/>
                </a:ext>
              </a:extLst>
            </p:cNvPr>
            <p:cNvSpPr txBox="1"/>
            <p:nvPr/>
          </p:nvSpPr>
          <p:spPr>
            <a:xfrm>
              <a:off x="5219026" y="5660264"/>
              <a:ext cx="1614545" cy="746358"/>
            </a:xfrm>
            <a:prstGeom prst="rect">
              <a:avLst/>
            </a:prstGeom>
            <a:noFill/>
          </p:spPr>
          <p:txBody>
            <a:bodyPr wrap="none" rtlCol="0">
              <a:spAutoFit/>
            </a:bodyPr>
            <a:lstStyle/>
            <a:p>
              <a:pPr algn="ctr"/>
              <a:r>
                <a:rPr lang="ja-JP" altLang="en-US" sz="3200">
                  <a:solidFill>
                    <a:schemeClr val="bg1"/>
                  </a:solidFill>
                  <a:latin typeface="Meiryo" panose="020B0604030504040204" pitchFamily="34" charset="-128"/>
                  <a:ea typeface="Meiryo" panose="020B0604030504040204" pitchFamily="34" charset="-128"/>
                </a:rPr>
                <a:t>共創</a:t>
              </a:r>
              <a:endParaRPr lang="en-US" altLang="ja-JP" sz="3200" dirty="0">
                <a:solidFill>
                  <a:schemeClr val="bg1"/>
                </a:solidFill>
                <a:latin typeface="Meiryo" panose="020B0604030504040204" pitchFamily="34" charset="-128"/>
                <a:ea typeface="Meiryo" panose="020B0604030504040204" pitchFamily="34" charset="-128"/>
              </a:endParaRPr>
            </a:p>
            <a:p>
              <a:pPr algn="ctr"/>
              <a:r>
                <a:rPr lang="ja-JP" altLang="en-US" sz="1050">
                  <a:solidFill>
                    <a:schemeClr val="bg1"/>
                  </a:solidFill>
                  <a:latin typeface="Meiryo" panose="020B0604030504040204" pitchFamily="34" charset="-128"/>
                  <a:ea typeface="Meiryo" panose="020B0604030504040204" pitchFamily="34" charset="-128"/>
                </a:rPr>
                <a:t>技術</a:t>
              </a:r>
              <a:r>
                <a:rPr lang="en-US" altLang="ja-JP" sz="1050" dirty="0">
                  <a:solidFill>
                    <a:schemeClr val="bg1"/>
                  </a:solidFill>
                  <a:latin typeface="Meiryo" panose="020B0604030504040204" pitchFamily="34" charset="-128"/>
                  <a:ea typeface="Meiryo" panose="020B0604030504040204" pitchFamily="34" charset="-128"/>
                </a:rPr>
                <a:t>×</a:t>
              </a:r>
              <a:r>
                <a:rPr lang="ja-JP" altLang="en-US" sz="1050">
                  <a:solidFill>
                    <a:schemeClr val="bg1"/>
                  </a:solidFill>
                  <a:latin typeface="Meiryo" panose="020B0604030504040204" pitchFamily="34" charset="-128"/>
                  <a:ea typeface="Meiryo" panose="020B0604030504040204" pitchFamily="34" charset="-128"/>
                </a:rPr>
                <a:t>価値</a:t>
              </a:r>
              <a:r>
                <a:rPr lang="en-US" altLang="ja-JP" sz="1050" dirty="0">
                  <a:solidFill>
                    <a:schemeClr val="bg1"/>
                  </a:solidFill>
                  <a:latin typeface="Meiryo" panose="020B0604030504040204" pitchFamily="34" charset="-128"/>
                  <a:ea typeface="Meiryo" panose="020B0604030504040204" pitchFamily="34" charset="-128"/>
                </a:rPr>
                <a:t>×</a:t>
              </a:r>
              <a:r>
                <a:rPr lang="ja-JP" altLang="en-US" sz="1050">
                  <a:solidFill>
                    <a:schemeClr val="bg1"/>
                  </a:solidFill>
                  <a:latin typeface="Meiryo" panose="020B0604030504040204" pitchFamily="34" charset="-128"/>
                  <a:ea typeface="Meiryo" panose="020B0604030504040204" pitchFamily="34" charset="-128"/>
                </a:rPr>
                <a:t>体験の共有</a:t>
              </a:r>
              <a:endParaRPr kumimoji="1" lang="ja-JP" altLang="en-US" sz="1050">
                <a:solidFill>
                  <a:schemeClr val="bg1"/>
                </a:solidFill>
                <a:latin typeface="Meiryo" panose="020B0604030504040204" pitchFamily="34" charset="-128"/>
                <a:ea typeface="Meiryo" panose="020B0604030504040204" pitchFamily="34" charset="-128"/>
              </a:endParaRPr>
            </a:p>
          </p:txBody>
        </p:sp>
        <p:sp>
          <p:nvSpPr>
            <p:cNvPr id="19" name="乗算記号 18">
              <a:extLst>
                <a:ext uri="{FF2B5EF4-FFF2-40B4-BE49-F238E27FC236}">
                  <a16:creationId xmlns:a16="http://schemas.microsoft.com/office/drawing/2014/main" id="{2CB34077-DC51-3F4B-B9B2-DE9A8D52129C}"/>
                </a:ext>
              </a:extLst>
            </p:cNvPr>
            <p:cNvSpPr/>
            <p:nvPr/>
          </p:nvSpPr>
          <p:spPr>
            <a:xfrm>
              <a:off x="4173573" y="5611660"/>
              <a:ext cx="820454" cy="789140"/>
            </a:xfrm>
            <a:prstGeom prst="mathMultiply">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下矢印 20">
              <a:extLst>
                <a:ext uri="{FF2B5EF4-FFF2-40B4-BE49-F238E27FC236}">
                  <a16:creationId xmlns:a16="http://schemas.microsoft.com/office/drawing/2014/main" id="{13DEC6C9-2269-2541-90EB-859888362C49}"/>
                </a:ext>
              </a:extLst>
            </p:cNvPr>
            <p:cNvSpPr/>
            <p:nvPr/>
          </p:nvSpPr>
          <p:spPr>
            <a:xfrm>
              <a:off x="3710468" y="4804192"/>
              <a:ext cx="1716493" cy="675945"/>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4064668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up)">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5AF355-C088-5242-849C-4B6623CE6DB4}"/>
              </a:ext>
            </a:extLst>
          </p:cNvPr>
          <p:cNvSpPr>
            <a:spLocks noGrp="1"/>
          </p:cNvSpPr>
          <p:nvPr>
            <p:ph type="title"/>
          </p:nvPr>
        </p:nvSpPr>
        <p:spPr/>
        <p:txBody>
          <a:bodyPr/>
          <a:lstStyle/>
          <a:p>
            <a:r>
              <a:rPr kumimoji="1" lang="ja-JP" altLang="en-US"/>
              <a:t>「共創」ビジネスの本質</a:t>
            </a:r>
          </a:p>
        </p:txBody>
      </p:sp>
      <p:sp>
        <p:nvSpPr>
          <p:cNvPr id="3" name="円/楕円 2">
            <a:extLst>
              <a:ext uri="{FF2B5EF4-FFF2-40B4-BE49-F238E27FC236}">
                <a16:creationId xmlns:a16="http://schemas.microsoft.com/office/drawing/2014/main" id="{84AFD60C-3F8A-7D4F-B647-13142FE0B756}"/>
              </a:ext>
            </a:extLst>
          </p:cNvPr>
          <p:cNvSpPr/>
          <p:nvPr/>
        </p:nvSpPr>
        <p:spPr>
          <a:xfrm>
            <a:off x="2241037" y="1675796"/>
            <a:ext cx="2739740" cy="2736273"/>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テキスト ボックス 3">
            <a:extLst>
              <a:ext uri="{FF2B5EF4-FFF2-40B4-BE49-F238E27FC236}">
                <a16:creationId xmlns:a16="http://schemas.microsoft.com/office/drawing/2014/main" id="{9D95AC6D-8F97-954A-A98D-4D5216C95994}"/>
              </a:ext>
            </a:extLst>
          </p:cNvPr>
          <p:cNvSpPr txBox="1"/>
          <p:nvPr/>
        </p:nvSpPr>
        <p:spPr>
          <a:xfrm>
            <a:off x="2749132" y="2660629"/>
            <a:ext cx="1723549" cy="1015663"/>
          </a:xfrm>
          <a:prstGeom prst="rect">
            <a:avLst/>
          </a:prstGeom>
          <a:noFill/>
        </p:spPr>
        <p:txBody>
          <a:bodyPr wrap="none" rtlCol="0">
            <a:spAutoFit/>
          </a:bodyPr>
          <a:lstStyle/>
          <a:p>
            <a:pPr algn="ctr"/>
            <a:r>
              <a:rPr kumimoji="1" lang="ja-JP" altLang="en-US" sz="6000" b="1">
                <a:solidFill>
                  <a:schemeClr val="bg1"/>
                </a:solidFill>
                <a:latin typeface="Meiryo" panose="020B0604030504040204" pitchFamily="34" charset="-128"/>
                <a:ea typeface="Meiryo" panose="020B0604030504040204" pitchFamily="34" charset="-128"/>
              </a:rPr>
              <a:t>共創</a:t>
            </a:r>
          </a:p>
        </p:txBody>
      </p:sp>
      <p:sp>
        <p:nvSpPr>
          <p:cNvPr id="5" name="正方形/長方形 4">
            <a:extLst>
              <a:ext uri="{FF2B5EF4-FFF2-40B4-BE49-F238E27FC236}">
                <a16:creationId xmlns:a16="http://schemas.microsoft.com/office/drawing/2014/main" id="{D96A707A-374A-DD49-8851-3A0E3F9A38E1}"/>
              </a:ext>
            </a:extLst>
          </p:cNvPr>
          <p:cNvSpPr/>
          <p:nvPr/>
        </p:nvSpPr>
        <p:spPr>
          <a:xfrm>
            <a:off x="395904" y="3972568"/>
            <a:ext cx="2352622" cy="560364"/>
          </a:xfrm>
          <a:prstGeom prst="rect">
            <a:avLst/>
          </a:prstGeom>
          <a:solidFill>
            <a:srgbClr val="E46C0A">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a:solidFill>
                  <a:srgbClr val="FFFFFF"/>
                </a:solidFill>
                <a:latin typeface="Meiryo" panose="020B0604030504040204" pitchFamily="34" charset="-128"/>
                <a:ea typeface="Meiryo" panose="020B0604030504040204" pitchFamily="34" charset="-128"/>
                <a:cs typeface="ＭＳ Ｐゴシック"/>
              </a:rPr>
              <a:t>体験の共有</a:t>
            </a:r>
            <a:endParaRPr kumimoji="1" lang="ja-JP" altLang="en-US" sz="2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正方形/長方形 5">
            <a:extLst>
              <a:ext uri="{FF2B5EF4-FFF2-40B4-BE49-F238E27FC236}">
                <a16:creationId xmlns:a16="http://schemas.microsoft.com/office/drawing/2014/main" id="{DC5AC70A-2B99-7F4E-9AD1-5119C4A222D7}"/>
              </a:ext>
            </a:extLst>
          </p:cNvPr>
          <p:cNvSpPr/>
          <p:nvPr/>
        </p:nvSpPr>
        <p:spPr>
          <a:xfrm>
            <a:off x="395904" y="1568954"/>
            <a:ext cx="2352622" cy="560364"/>
          </a:xfrm>
          <a:prstGeom prst="rect">
            <a:avLst/>
          </a:prstGeom>
          <a:solidFill>
            <a:srgbClr val="E46C0A">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a:solidFill>
                  <a:srgbClr val="FFFFFF"/>
                </a:solidFill>
                <a:latin typeface="Meiryo" panose="020B0604030504040204" pitchFamily="34" charset="-128"/>
                <a:ea typeface="Meiryo" panose="020B0604030504040204" pitchFamily="34" charset="-128"/>
                <a:cs typeface="ＭＳ Ｐゴシック"/>
              </a:rPr>
              <a:t>技術の共有</a:t>
            </a:r>
            <a:endParaRPr kumimoji="1" lang="ja-JP" altLang="en-US" sz="2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正方形/長方形 6">
            <a:extLst>
              <a:ext uri="{FF2B5EF4-FFF2-40B4-BE49-F238E27FC236}">
                <a16:creationId xmlns:a16="http://schemas.microsoft.com/office/drawing/2014/main" id="{69F5DC3C-96C0-464F-BAAB-1A65328F4C8C}"/>
              </a:ext>
            </a:extLst>
          </p:cNvPr>
          <p:cNvSpPr/>
          <p:nvPr/>
        </p:nvSpPr>
        <p:spPr>
          <a:xfrm>
            <a:off x="395904" y="2808578"/>
            <a:ext cx="2352622" cy="560364"/>
          </a:xfrm>
          <a:prstGeom prst="rect">
            <a:avLst/>
          </a:prstGeom>
          <a:solidFill>
            <a:srgbClr val="E46C0A">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a:solidFill>
                  <a:srgbClr val="FFFFFF"/>
                </a:solidFill>
                <a:latin typeface="Meiryo" panose="020B0604030504040204" pitchFamily="34" charset="-128"/>
                <a:ea typeface="Meiryo" panose="020B0604030504040204" pitchFamily="34" charset="-128"/>
                <a:cs typeface="ＭＳ Ｐゴシック"/>
              </a:rPr>
              <a:t>価値の共有</a:t>
            </a:r>
            <a:endParaRPr kumimoji="1" lang="ja-JP" altLang="en-US" sz="2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テキスト ボックス 9">
            <a:extLst>
              <a:ext uri="{FF2B5EF4-FFF2-40B4-BE49-F238E27FC236}">
                <a16:creationId xmlns:a16="http://schemas.microsoft.com/office/drawing/2014/main" id="{E8A015F4-2451-9D4C-837D-30D9DFFD8A30}"/>
              </a:ext>
            </a:extLst>
          </p:cNvPr>
          <p:cNvSpPr txBox="1"/>
          <p:nvPr/>
        </p:nvSpPr>
        <p:spPr>
          <a:xfrm>
            <a:off x="332708" y="2198229"/>
            <a:ext cx="2046341" cy="400110"/>
          </a:xfrm>
          <a:prstGeom prst="rect">
            <a:avLst/>
          </a:prstGeom>
          <a:noFill/>
        </p:spPr>
        <p:txBody>
          <a:bodyPr wrap="square" rtlCol="0">
            <a:spAutoFit/>
          </a:bodyPr>
          <a:lstStyle/>
          <a:p>
            <a:r>
              <a:rPr kumimoji="1" lang="ja-JP" altLang="en-US" sz="2000" b="1">
                <a:solidFill>
                  <a:srgbClr val="0070C0"/>
                </a:solidFill>
                <a:latin typeface="Meiryo" panose="020B0604030504040204" pitchFamily="34" charset="-128"/>
                <a:ea typeface="Meiryo" panose="020B0604030504040204" pitchFamily="34" charset="-128"/>
              </a:rPr>
              <a:t>圧倒的な技術力</a:t>
            </a:r>
          </a:p>
        </p:txBody>
      </p:sp>
      <p:sp>
        <p:nvSpPr>
          <p:cNvPr id="11" name="テキスト ボックス 10">
            <a:extLst>
              <a:ext uri="{FF2B5EF4-FFF2-40B4-BE49-F238E27FC236}">
                <a16:creationId xmlns:a16="http://schemas.microsoft.com/office/drawing/2014/main" id="{B610F531-DB00-8947-99CC-40944773C69B}"/>
              </a:ext>
            </a:extLst>
          </p:cNvPr>
          <p:cNvSpPr txBox="1"/>
          <p:nvPr/>
        </p:nvSpPr>
        <p:spPr>
          <a:xfrm>
            <a:off x="332708" y="3426013"/>
            <a:ext cx="2739740" cy="400110"/>
          </a:xfrm>
          <a:prstGeom prst="rect">
            <a:avLst/>
          </a:prstGeom>
          <a:noFill/>
        </p:spPr>
        <p:txBody>
          <a:bodyPr wrap="square" rtlCol="0">
            <a:spAutoFit/>
          </a:bodyPr>
          <a:lstStyle/>
          <a:p>
            <a:r>
              <a:rPr kumimoji="1" lang="ja-JP" altLang="en-US" sz="2000" b="1">
                <a:solidFill>
                  <a:srgbClr val="0070C0"/>
                </a:solidFill>
                <a:latin typeface="Meiryo" panose="020B0604030504040204" pitchFamily="34" charset="-128"/>
                <a:ea typeface="Meiryo" panose="020B0604030504040204" pitchFamily="34" charset="-128"/>
              </a:rPr>
              <a:t>信頼される人格</a:t>
            </a:r>
          </a:p>
        </p:txBody>
      </p:sp>
      <p:sp>
        <p:nvSpPr>
          <p:cNvPr id="12" name="テキスト ボックス 11">
            <a:extLst>
              <a:ext uri="{FF2B5EF4-FFF2-40B4-BE49-F238E27FC236}">
                <a16:creationId xmlns:a16="http://schemas.microsoft.com/office/drawing/2014/main" id="{955571A6-C8C6-CB48-A6B3-F4E5CB584433}"/>
              </a:ext>
            </a:extLst>
          </p:cNvPr>
          <p:cNvSpPr txBox="1"/>
          <p:nvPr/>
        </p:nvSpPr>
        <p:spPr>
          <a:xfrm>
            <a:off x="332708" y="4596752"/>
            <a:ext cx="3724222" cy="400110"/>
          </a:xfrm>
          <a:prstGeom prst="rect">
            <a:avLst/>
          </a:prstGeom>
          <a:noFill/>
        </p:spPr>
        <p:txBody>
          <a:bodyPr wrap="square" rtlCol="0">
            <a:spAutoFit/>
          </a:bodyPr>
          <a:lstStyle/>
          <a:p>
            <a:r>
              <a:rPr lang="ja-JP" altLang="en-US" sz="2000" b="1">
                <a:solidFill>
                  <a:srgbClr val="0070C0"/>
                </a:solidFill>
                <a:latin typeface="Meiryo" panose="020B0604030504040204" pitchFamily="34" charset="-128"/>
                <a:ea typeface="Meiryo" panose="020B0604030504040204" pitchFamily="34" charset="-128"/>
              </a:rPr>
              <a:t>模範でリードする</a:t>
            </a:r>
            <a:endParaRPr lang="en-US" altLang="ja-JP" sz="2000" b="1" dirty="0">
              <a:solidFill>
                <a:srgbClr val="0070C0"/>
              </a:solidFill>
              <a:latin typeface="Meiryo" panose="020B0604030504040204" pitchFamily="34" charset="-128"/>
              <a:ea typeface="Meiryo" panose="020B0604030504040204" pitchFamily="34" charset="-128"/>
            </a:endParaRPr>
          </a:p>
        </p:txBody>
      </p:sp>
      <p:grpSp>
        <p:nvGrpSpPr>
          <p:cNvPr id="15" name="グループ化 14">
            <a:extLst>
              <a:ext uri="{FF2B5EF4-FFF2-40B4-BE49-F238E27FC236}">
                <a16:creationId xmlns:a16="http://schemas.microsoft.com/office/drawing/2014/main" id="{10B489A2-6107-7246-8B76-0D68D03EED1A}"/>
              </a:ext>
            </a:extLst>
          </p:cNvPr>
          <p:cNvGrpSpPr/>
          <p:nvPr/>
        </p:nvGrpSpPr>
        <p:grpSpPr>
          <a:xfrm>
            <a:off x="4839376" y="2574895"/>
            <a:ext cx="4185218" cy="1027729"/>
            <a:chOff x="4737068" y="2214669"/>
            <a:chExt cx="4185218" cy="1027729"/>
          </a:xfrm>
        </p:grpSpPr>
        <p:sp>
          <p:nvSpPr>
            <p:cNvPr id="8" name="テキスト ボックス 7">
              <a:extLst>
                <a:ext uri="{FF2B5EF4-FFF2-40B4-BE49-F238E27FC236}">
                  <a16:creationId xmlns:a16="http://schemas.microsoft.com/office/drawing/2014/main" id="{B6040F33-955F-7F41-99FE-3C4F28F92679}"/>
                </a:ext>
              </a:extLst>
            </p:cNvPr>
            <p:cNvSpPr txBox="1"/>
            <p:nvPr/>
          </p:nvSpPr>
          <p:spPr>
            <a:xfrm>
              <a:off x="5319589" y="2319087"/>
              <a:ext cx="3602697" cy="830997"/>
            </a:xfrm>
            <a:prstGeom prst="rect">
              <a:avLst/>
            </a:prstGeom>
            <a:noFill/>
          </p:spPr>
          <p:txBody>
            <a:bodyPr wrap="square" rtlCol="0">
              <a:spAutoFit/>
            </a:bodyPr>
            <a:lstStyle/>
            <a:p>
              <a:pPr algn="ctr"/>
              <a:r>
                <a:rPr kumimoji="1" lang="ja-JP" altLang="en-US" sz="2400" b="1">
                  <a:solidFill>
                    <a:srgbClr val="0070C0"/>
                  </a:solidFill>
                  <a:latin typeface="Meiryo" panose="020B0604030504040204" pitchFamily="34" charset="-128"/>
                  <a:ea typeface="Meiryo" panose="020B0604030504040204" pitchFamily="34" charset="-128"/>
                </a:rPr>
                <a:t>「一緒に取り組みたい</a:t>
              </a:r>
              <a:r>
                <a:rPr lang="ja-JP" altLang="en-US" sz="2400" b="1">
                  <a:solidFill>
                    <a:srgbClr val="0070C0"/>
                  </a:solidFill>
                  <a:latin typeface="Meiryo" panose="020B0604030504040204" pitchFamily="34" charset="-128"/>
                  <a:ea typeface="Meiryo" panose="020B0604030504040204" pitchFamily="34" charset="-128"/>
                </a:rPr>
                <a:t>」</a:t>
              </a:r>
              <a:endParaRPr kumimoji="1" lang="en-US" altLang="ja-JP" sz="2400" b="1" dirty="0">
                <a:solidFill>
                  <a:srgbClr val="0070C0"/>
                </a:solidFill>
                <a:latin typeface="Meiryo" panose="020B0604030504040204" pitchFamily="34" charset="-128"/>
                <a:ea typeface="Meiryo" panose="020B0604030504040204" pitchFamily="34" charset="-128"/>
              </a:endParaRPr>
            </a:p>
            <a:p>
              <a:pPr algn="ctr"/>
              <a:r>
                <a:rPr kumimoji="1" lang="ja-JP" altLang="en-US" sz="2400" b="1">
                  <a:solidFill>
                    <a:srgbClr val="0070C0"/>
                  </a:solidFill>
                  <a:latin typeface="Meiryo" panose="020B0604030504040204" pitchFamily="34" charset="-128"/>
                  <a:ea typeface="Meiryo" panose="020B0604030504040204" pitchFamily="34" charset="-128"/>
                </a:rPr>
                <a:t>相手に</a:t>
              </a:r>
              <a:r>
                <a:rPr kumimoji="1" lang="ja-JP" altLang="en-US" sz="2400" b="1">
                  <a:solidFill>
                    <a:schemeClr val="accent6">
                      <a:lumMod val="75000"/>
                    </a:schemeClr>
                  </a:solidFill>
                  <a:latin typeface="Meiryo" panose="020B0604030504040204" pitchFamily="34" charset="-128"/>
                  <a:ea typeface="Meiryo" panose="020B0604030504040204" pitchFamily="34" charset="-128"/>
                </a:rPr>
                <a:t>惚れさせる</a:t>
              </a:r>
              <a:r>
                <a:rPr kumimoji="1" lang="ja-JP" altLang="en-US" sz="2400" b="1">
                  <a:solidFill>
                    <a:srgbClr val="0070C0"/>
                  </a:solidFill>
                  <a:latin typeface="Meiryo" panose="020B0604030504040204" pitchFamily="34" charset="-128"/>
                  <a:ea typeface="Meiryo" panose="020B0604030504040204" pitchFamily="34" charset="-128"/>
                </a:rPr>
                <a:t>こと</a:t>
              </a:r>
              <a:endParaRPr kumimoji="1" lang="en-US" altLang="ja-JP" sz="2400" b="1" dirty="0">
                <a:solidFill>
                  <a:srgbClr val="0070C0"/>
                </a:solidFill>
                <a:latin typeface="Meiryo" panose="020B0604030504040204" pitchFamily="34" charset="-128"/>
                <a:ea typeface="Meiryo" panose="020B0604030504040204" pitchFamily="34" charset="-128"/>
              </a:endParaRPr>
            </a:p>
          </p:txBody>
        </p:sp>
        <p:sp>
          <p:nvSpPr>
            <p:cNvPr id="13" name="右矢印 12">
              <a:extLst>
                <a:ext uri="{FF2B5EF4-FFF2-40B4-BE49-F238E27FC236}">
                  <a16:creationId xmlns:a16="http://schemas.microsoft.com/office/drawing/2014/main" id="{056C9EE9-EA51-DC4C-9052-D1889CCB6DCD}"/>
                </a:ext>
              </a:extLst>
            </p:cNvPr>
            <p:cNvSpPr/>
            <p:nvPr/>
          </p:nvSpPr>
          <p:spPr>
            <a:xfrm>
              <a:off x="4737068" y="2214669"/>
              <a:ext cx="649496" cy="1027729"/>
            </a:xfrm>
            <a:prstGeom prst="rightArrow">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ＭＳ Ｐゴシック"/>
                <a:ea typeface="ＭＳ Ｐゴシック"/>
                <a:cs typeface="ＭＳ Ｐゴシック"/>
              </a:endParaRPr>
            </a:p>
          </p:txBody>
        </p:sp>
      </p:grpSp>
      <p:sp>
        <p:nvSpPr>
          <p:cNvPr id="14" name="テキスト ボックス 13">
            <a:extLst>
              <a:ext uri="{FF2B5EF4-FFF2-40B4-BE49-F238E27FC236}">
                <a16:creationId xmlns:a16="http://schemas.microsoft.com/office/drawing/2014/main" id="{C9D18511-34E4-B943-8D23-2D5FC3DB6D26}"/>
              </a:ext>
            </a:extLst>
          </p:cNvPr>
          <p:cNvSpPr txBox="1"/>
          <p:nvPr/>
        </p:nvSpPr>
        <p:spPr>
          <a:xfrm>
            <a:off x="260198" y="5544851"/>
            <a:ext cx="8623603" cy="461665"/>
          </a:xfrm>
          <a:prstGeom prst="rect">
            <a:avLst/>
          </a:prstGeom>
          <a:noFill/>
        </p:spPr>
        <p:txBody>
          <a:bodyPr wrap="square" rtlCol="0">
            <a:spAutoFit/>
          </a:bodyPr>
          <a:lstStyle/>
          <a:p>
            <a:pPr algn="ctr"/>
            <a:r>
              <a:rPr kumimoji="1" lang="ja-JP" altLang="en-US" sz="2400" b="1">
                <a:solidFill>
                  <a:srgbClr val="0070C0"/>
                </a:solidFill>
                <a:latin typeface="Meiryo" panose="020B0604030504040204" pitchFamily="34" charset="-128"/>
                <a:ea typeface="Meiryo" panose="020B0604030504040204" pitchFamily="34" charset="-128"/>
              </a:rPr>
              <a:t>これからの</a:t>
            </a:r>
            <a:r>
              <a:rPr kumimoji="1" lang="en-US" altLang="ja-JP" sz="2400" b="1" dirty="0">
                <a:solidFill>
                  <a:srgbClr val="0070C0"/>
                </a:solidFill>
                <a:latin typeface="Meiryo" panose="020B0604030504040204" pitchFamily="34" charset="-128"/>
                <a:ea typeface="Meiryo" panose="020B0604030504040204" pitchFamily="34" charset="-128"/>
              </a:rPr>
              <a:t>IT</a:t>
            </a:r>
            <a:r>
              <a:rPr kumimoji="1" lang="ja-JP" altLang="en-US" sz="2400" b="1">
                <a:solidFill>
                  <a:srgbClr val="0070C0"/>
                </a:solidFill>
                <a:latin typeface="Meiryo" panose="020B0604030504040204" pitchFamily="34" charset="-128"/>
                <a:ea typeface="Meiryo" panose="020B0604030504040204" pitchFamily="34" charset="-128"/>
              </a:rPr>
              <a:t>文化を</a:t>
            </a:r>
            <a:r>
              <a:rPr lang="ja-JP" altLang="en-US" sz="2400" b="1">
                <a:solidFill>
                  <a:schemeClr val="accent6">
                    <a:lumMod val="75000"/>
                  </a:schemeClr>
                </a:solidFill>
                <a:latin typeface="Meiryo" panose="020B0604030504040204" pitchFamily="34" charset="-128"/>
                <a:ea typeface="Meiryo" panose="020B0604030504040204" pitchFamily="34" charset="-128"/>
              </a:rPr>
              <a:t>自らの模範</a:t>
            </a:r>
            <a:r>
              <a:rPr lang="ja-JP" altLang="en-US" sz="2400" b="1">
                <a:solidFill>
                  <a:srgbClr val="0070C0"/>
                </a:solidFill>
                <a:latin typeface="Meiryo" panose="020B0604030504040204" pitchFamily="34" charset="-128"/>
                <a:ea typeface="Meiryo" panose="020B0604030504040204" pitchFamily="34" charset="-128"/>
              </a:rPr>
              <a:t>を通して</a:t>
            </a:r>
            <a:r>
              <a:rPr kumimoji="1" lang="ja-JP" altLang="en-US" sz="2400" b="1">
                <a:solidFill>
                  <a:srgbClr val="0070C0"/>
                </a:solidFill>
                <a:latin typeface="Meiryo" panose="020B0604030504040204" pitchFamily="34" charset="-128"/>
                <a:ea typeface="Meiryo" panose="020B0604030504040204" pitchFamily="34" charset="-128"/>
              </a:rPr>
              <a:t>お客様に</a:t>
            </a:r>
            <a:r>
              <a:rPr kumimoji="1" lang="ja-JP" altLang="en-US" sz="2400" b="1">
                <a:solidFill>
                  <a:schemeClr val="accent6">
                    <a:lumMod val="75000"/>
                  </a:schemeClr>
                </a:solidFill>
                <a:latin typeface="Meiryo" panose="020B0604030504040204" pitchFamily="34" charset="-128"/>
                <a:ea typeface="Meiryo" panose="020B0604030504040204" pitchFamily="34" charset="-128"/>
              </a:rPr>
              <a:t>感染</a:t>
            </a:r>
            <a:r>
              <a:rPr kumimoji="1" lang="ja-JP" altLang="en-US" sz="2400" b="1">
                <a:solidFill>
                  <a:srgbClr val="0070C0"/>
                </a:solidFill>
                <a:latin typeface="Meiryo" panose="020B0604030504040204" pitchFamily="34" charset="-128"/>
                <a:ea typeface="Meiryo" panose="020B0604030504040204" pitchFamily="34" charset="-128"/>
              </a:rPr>
              <a:t>させる</a:t>
            </a:r>
            <a:endParaRPr kumimoji="1" lang="en-US" altLang="ja-JP" sz="2400" b="1" dirty="0">
              <a:solidFill>
                <a:srgbClr val="0070C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570653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left)">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 calcmode="lin" valueType="num">
                                      <p:cBhvr>
                                        <p:cTn id="50" dur="500" fill="hold"/>
                                        <p:tgtEl>
                                          <p:spTgt spid="14"/>
                                        </p:tgtEl>
                                        <p:attrNameLst>
                                          <p:attrName>ppt_w</p:attrName>
                                        </p:attrNameLst>
                                      </p:cBhvr>
                                      <p:tavLst>
                                        <p:tav tm="0">
                                          <p:val>
                                            <p:fltVal val="0"/>
                                          </p:val>
                                        </p:tav>
                                        <p:tav tm="100000">
                                          <p:val>
                                            <p:strVal val="#ppt_w"/>
                                          </p:val>
                                        </p:tav>
                                      </p:tavLst>
                                    </p:anim>
                                    <p:anim calcmode="lin" valueType="num">
                                      <p:cBhvr>
                                        <p:cTn id="51" dur="500" fill="hold"/>
                                        <p:tgtEl>
                                          <p:spTgt spid="14"/>
                                        </p:tgtEl>
                                        <p:attrNameLst>
                                          <p:attrName>ppt_h</p:attrName>
                                        </p:attrNameLst>
                                      </p:cBhvr>
                                      <p:tavLst>
                                        <p:tav tm="0">
                                          <p:val>
                                            <p:fltVal val="0"/>
                                          </p:val>
                                        </p:tav>
                                        <p:tav tm="100000">
                                          <p:val>
                                            <p:strVal val="#ppt_h"/>
                                          </p:val>
                                        </p:tav>
                                      </p:tavLst>
                                    </p:anim>
                                    <p:animEffect transition="in" filter="fade">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0" grpId="0"/>
      <p:bldP spid="11" grpId="0"/>
      <p:bldP spid="12" grpId="0"/>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クラウド</a:t>
            </a:r>
            <a:r>
              <a:rPr lang="ja-JP" altLang="en-US" dirty="0"/>
              <a:t>・インテグレーターになるため</a:t>
            </a:r>
            <a:r>
              <a:rPr lang="ja-JP" altLang="en-US"/>
              <a:t>の要件</a:t>
            </a:r>
            <a:endParaRPr kumimoji="1" lang="ja-JP" altLang="en-US" dirty="0"/>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35</a:t>
            </a:fld>
            <a:endParaRPr kumimoji="1" lang="ja-JP" altLang="en-US"/>
          </a:p>
        </p:txBody>
      </p:sp>
      <p:sp>
        <p:nvSpPr>
          <p:cNvPr id="4" name="正方形/長方形 3"/>
          <p:cNvSpPr/>
          <p:nvPr/>
        </p:nvSpPr>
        <p:spPr>
          <a:xfrm>
            <a:off x="350658" y="1556792"/>
            <a:ext cx="8442684" cy="4431983"/>
          </a:xfrm>
          <a:prstGeom prst="rect">
            <a:avLst/>
          </a:prstGeom>
        </p:spPr>
        <p:txBody>
          <a:bodyPr wrap="square">
            <a:spAutoFit/>
          </a:bodyPr>
          <a:lstStyle/>
          <a:p>
            <a:pPr marL="285750" indent="-285750" fontAlgn="base">
              <a:buFont typeface="Wingdings" charset="2"/>
              <a:buChar char="l"/>
            </a:pPr>
            <a:r>
              <a:rPr lang="en-US" altLang="ja-JP" sz="2000" b="1" dirty="0">
                <a:solidFill>
                  <a:srgbClr val="4B4B4B"/>
                </a:solidFill>
                <a:latin typeface="Meiryo" charset="-128"/>
                <a:ea typeface="Meiryo" charset="-128"/>
                <a:cs typeface="Meiryo" charset="-128"/>
              </a:rPr>
              <a:t>MS Office</a:t>
            </a:r>
            <a:r>
              <a:rPr lang="ja-JP" altLang="en-US" sz="2000" b="1" dirty="0">
                <a:solidFill>
                  <a:srgbClr val="4B4B4B"/>
                </a:solidFill>
                <a:latin typeface="Meiryo" charset="-128"/>
                <a:ea typeface="Meiryo" charset="-128"/>
                <a:cs typeface="Meiryo" charset="-128"/>
              </a:rPr>
              <a:t>を捨ててください</a:t>
            </a:r>
          </a:p>
          <a:p>
            <a:pPr marL="742950" lvl="1" indent="-285750" fontAlgn="base">
              <a:buFont typeface="Wingdings" charset="2"/>
              <a:buChar char="Ø"/>
            </a:pPr>
            <a:r>
              <a:rPr lang="ja-JP" altLang="en-US" dirty="0">
                <a:solidFill>
                  <a:srgbClr val="4B4B4B"/>
                </a:solidFill>
                <a:latin typeface="Meiryo" charset="-128"/>
                <a:ea typeface="Meiryo" charset="-128"/>
                <a:cs typeface="Meiryo" charset="-128"/>
              </a:rPr>
              <a:t>瞬時にドキュメントを共有できる</a:t>
            </a:r>
            <a:r>
              <a:rPr lang="en-US" altLang="ja-JP" dirty="0">
                <a:solidFill>
                  <a:srgbClr val="4B4B4B"/>
                </a:solidFill>
                <a:latin typeface="Meiryo" charset="-128"/>
                <a:ea typeface="Meiryo" charset="-128"/>
                <a:cs typeface="Meiryo" charset="-128"/>
              </a:rPr>
              <a:t>Google Apps</a:t>
            </a:r>
            <a:r>
              <a:rPr lang="ja-JP" altLang="en-US" dirty="0">
                <a:solidFill>
                  <a:srgbClr val="4B4B4B"/>
                </a:solidFill>
                <a:latin typeface="Meiryo" charset="-128"/>
                <a:ea typeface="Meiryo" charset="-128"/>
                <a:cs typeface="Meiryo" charset="-128"/>
              </a:rPr>
              <a:t>もしくは</a:t>
            </a:r>
            <a:r>
              <a:rPr lang="en-US" altLang="ja-JP" dirty="0">
                <a:solidFill>
                  <a:srgbClr val="4B4B4B"/>
                </a:solidFill>
                <a:latin typeface="Meiryo" charset="-128"/>
                <a:ea typeface="Meiryo" charset="-128"/>
                <a:cs typeface="Meiryo" charset="-128"/>
              </a:rPr>
              <a:t>Office 365 </a:t>
            </a:r>
            <a:r>
              <a:rPr lang="ja-JP" altLang="en-US" dirty="0">
                <a:solidFill>
                  <a:srgbClr val="4B4B4B"/>
                </a:solidFill>
                <a:latin typeface="Meiryo" charset="-128"/>
                <a:ea typeface="Meiryo" charset="-128"/>
                <a:cs typeface="Meiryo" charset="-128"/>
              </a:rPr>
              <a:t>を使ってください</a:t>
            </a:r>
          </a:p>
          <a:p>
            <a:pPr marL="285750" indent="-285750" fontAlgn="base">
              <a:buFont typeface="Wingdings" charset="2"/>
              <a:buChar char="l"/>
            </a:pPr>
            <a:r>
              <a:rPr lang="ja-JP" altLang="en-US" sz="2000" b="1" dirty="0">
                <a:solidFill>
                  <a:srgbClr val="4B4B4B"/>
                </a:solidFill>
                <a:latin typeface="Meiryo" charset="-128"/>
                <a:ea typeface="Meiryo" charset="-128"/>
                <a:cs typeface="Meiryo" charset="-128"/>
              </a:rPr>
              <a:t>社内のファイルサーバを捨ててください</a:t>
            </a:r>
          </a:p>
          <a:p>
            <a:pPr marL="742950" lvl="1" indent="-285750" fontAlgn="base">
              <a:buFont typeface="Wingdings" charset="2"/>
              <a:buChar char="Ø"/>
            </a:pPr>
            <a:r>
              <a:rPr lang="en-US" altLang="ja-JP" dirty="0">
                <a:solidFill>
                  <a:srgbClr val="4B4B4B"/>
                </a:solidFill>
                <a:latin typeface="Meiryo" charset="-128"/>
                <a:ea typeface="Meiryo" charset="-128"/>
                <a:cs typeface="Meiryo" charset="-128"/>
              </a:rPr>
              <a:t>Google Drive/BOX/Dropbox</a:t>
            </a:r>
            <a:r>
              <a:rPr lang="ja-JP" altLang="en-US" dirty="0">
                <a:solidFill>
                  <a:srgbClr val="4B4B4B"/>
                </a:solidFill>
                <a:latin typeface="Meiryo" charset="-128"/>
                <a:ea typeface="Meiryo" charset="-128"/>
                <a:cs typeface="Meiryo" charset="-128"/>
              </a:rPr>
              <a:t>を使ってください</a:t>
            </a:r>
          </a:p>
          <a:p>
            <a:pPr marL="285750" indent="-285750" fontAlgn="base">
              <a:buFont typeface="Wingdings" charset="2"/>
              <a:buChar char="l"/>
            </a:pPr>
            <a:r>
              <a:rPr lang="ja-JP" altLang="en-US" sz="2000" b="1" dirty="0">
                <a:solidFill>
                  <a:srgbClr val="4B4B4B"/>
                </a:solidFill>
                <a:latin typeface="Meiryo" charset="-128"/>
                <a:ea typeface="Meiryo" charset="-128"/>
                <a:cs typeface="Meiryo" charset="-128"/>
              </a:rPr>
              <a:t>メールを捨ててください</a:t>
            </a:r>
          </a:p>
          <a:p>
            <a:pPr marL="742950" lvl="1" indent="-285750" fontAlgn="base">
              <a:buFont typeface="Wingdings" charset="2"/>
              <a:buChar char="Ø"/>
            </a:pPr>
            <a:r>
              <a:rPr lang="en-US" altLang="ja-JP" dirty="0">
                <a:solidFill>
                  <a:srgbClr val="4B4B4B"/>
                </a:solidFill>
                <a:latin typeface="Meiryo" charset="-128"/>
                <a:ea typeface="Meiryo" charset="-128"/>
                <a:cs typeface="Meiryo" charset="-128"/>
              </a:rPr>
              <a:t>Slack</a:t>
            </a:r>
            <a:r>
              <a:rPr lang="ja-JP" altLang="en-US" dirty="0">
                <a:solidFill>
                  <a:srgbClr val="4B4B4B"/>
                </a:solidFill>
                <a:latin typeface="Meiryo" charset="-128"/>
                <a:ea typeface="Meiryo" charset="-128"/>
                <a:cs typeface="Meiryo" charset="-128"/>
              </a:rPr>
              <a:t>を使ってください</a:t>
            </a:r>
          </a:p>
          <a:p>
            <a:pPr marL="285750" indent="-285750" fontAlgn="base">
              <a:buFont typeface="Wingdings" charset="2"/>
              <a:buChar char="l"/>
            </a:pPr>
            <a:r>
              <a:rPr lang="en-US" altLang="ja-JP" sz="2000" b="1" dirty="0">
                <a:solidFill>
                  <a:srgbClr val="4B4B4B"/>
                </a:solidFill>
                <a:latin typeface="Meiryo" charset="-128"/>
                <a:ea typeface="Meiryo" charset="-128"/>
                <a:cs typeface="Meiryo" charset="-128"/>
              </a:rPr>
              <a:t>Excel/MS Project</a:t>
            </a:r>
            <a:r>
              <a:rPr lang="ja-JP" altLang="en-US" sz="2000" b="1" dirty="0">
                <a:solidFill>
                  <a:srgbClr val="4B4B4B"/>
                </a:solidFill>
                <a:latin typeface="Meiryo" charset="-128"/>
                <a:ea typeface="Meiryo" charset="-128"/>
                <a:cs typeface="Meiryo" charset="-128"/>
              </a:rPr>
              <a:t>のプロジェクト管理を捨ててください</a:t>
            </a:r>
          </a:p>
          <a:p>
            <a:pPr marL="742950" lvl="1" indent="-285750" fontAlgn="base">
              <a:buFont typeface="Wingdings" charset="2"/>
              <a:buChar char="Ø"/>
            </a:pPr>
            <a:r>
              <a:rPr lang="en-US" altLang="ja-JP" dirty="0">
                <a:solidFill>
                  <a:srgbClr val="4B4B4B"/>
                </a:solidFill>
                <a:latin typeface="Meiryo" charset="-128"/>
                <a:ea typeface="Meiryo" charset="-128"/>
                <a:cs typeface="Meiryo" charset="-128"/>
              </a:rPr>
              <a:t>Redmine/</a:t>
            </a:r>
            <a:r>
              <a:rPr lang="en-US" altLang="ja-JP" dirty="0" err="1">
                <a:solidFill>
                  <a:srgbClr val="4B4B4B"/>
                </a:solidFill>
                <a:latin typeface="Meiryo" charset="-128"/>
                <a:ea typeface="Meiryo" charset="-128"/>
                <a:cs typeface="Meiryo" charset="-128"/>
              </a:rPr>
              <a:t>Atllasian</a:t>
            </a:r>
            <a:r>
              <a:rPr lang="en-US" altLang="ja-JP" dirty="0">
                <a:solidFill>
                  <a:srgbClr val="4B4B4B"/>
                </a:solidFill>
                <a:latin typeface="Meiryo" charset="-128"/>
                <a:ea typeface="Meiryo" charset="-128"/>
                <a:cs typeface="Meiryo" charset="-128"/>
              </a:rPr>
              <a:t> Confluence</a:t>
            </a:r>
            <a:r>
              <a:rPr lang="ja-JP" altLang="en-US" dirty="0">
                <a:solidFill>
                  <a:srgbClr val="4B4B4B"/>
                </a:solidFill>
                <a:latin typeface="Meiryo" charset="-128"/>
                <a:ea typeface="Meiryo" charset="-128"/>
                <a:cs typeface="Meiryo" charset="-128"/>
              </a:rPr>
              <a:t>を使ってください</a:t>
            </a:r>
          </a:p>
          <a:p>
            <a:pPr marL="285750" indent="-285750" fontAlgn="base">
              <a:buFont typeface="Wingdings" charset="2"/>
              <a:buChar char="l"/>
            </a:pPr>
            <a:r>
              <a:rPr lang="ja-JP" altLang="en-US" sz="2000" b="1" dirty="0">
                <a:solidFill>
                  <a:srgbClr val="4B4B4B"/>
                </a:solidFill>
                <a:latin typeface="Meiryo" charset="-128"/>
                <a:ea typeface="Meiryo" charset="-128"/>
                <a:cs typeface="Meiryo" charset="-128"/>
              </a:rPr>
              <a:t>社内のソースコード管理サーバを捨てて下さい</a:t>
            </a:r>
          </a:p>
          <a:p>
            <a:pPr marL="742950" lvl="1" indent="-285750" fontAlgn="base">
              <a:buFont typeface="Wingdings" charset="2"/>
              <a:buChar char="Ø"/>
            </a:pPr>
            <a:r>
              <a:rPr lang="en-US" altLang="ja-JP" dirty="0">
                <a:solidFill>
                  <a:srgbClr val="4B4B4B"/>
                </a:solidFill>
                <a:latin typeface="Meiryo" charset="-128"/>
                <a:ea typeface="Meiryo" charset="-128"/>
                <a:cs typeface="Meiryo" charset="-128"/>
              </a:rPr>
              <a:t>GitHub/</a:t>
            </a:r>
            <a:r>
              <a:rPr lang="en-US" altLang="ja-JP" dirty="0" err="1">
                <a:solidFill>
                  <a:srgbClr val="4B4B4B"/>
                </a:solidFill>
                <a:latin typeface="Meiryo" charset="-128"/>
                <a:ea typeface="Meiryo" charset="-128"/>
                <a:cs typeface="Meiryo" charset="-128"/>
              </a:rPr>
              <a:t>Bitbucket</a:t>
            </a:r>
            <a:r>
              <a:rPr lang="ja-JP" altLang="en-US" dirty="0">
                <a:solidFill>
                  <a:srgbClr val="4B4B4B"/>
                </a:solidFill>
                <a:latin typeface="Meiryo" charset="-128"/>
                <a:ea typeface="Meiryo" charset="-128"/>
                <a:cs typeface="Meiryo" charset="-128"/>
              </a:rPr>
              <a:t>を使ってください</a:t>
            </a:r>
          </a:p>
          <a:p>
            <a:pPr marL="285750" indent="-285750" fontAlgn="base">
              <a:buFont typeface="Wingdings" charset="2"/>
              <a:buChar char="l"/>
            </a:pPr>
            <a:r>
              <a:rPr lang="ja-JP" altLang="en-US" sz="2000" b="1" dirty="0">
                <a:solidFill>
                  <a:srgbClr val="4B4B4B"/>
                </a:solidFill>
                <a:latin typeface="Meiryo" charset="-128"/>
                <a:ea typeface="Meiryo" charset="-128"/>
                <a:cs typeface="Meiryo" charset="-128"/>
              </a:rPr>
              <a:t>社内検証サーバを捨ててください</a:t>
            </a:r>
          </a:p>
          <a:p>
            <a:pPr marL="742950" lvl="1" indent="-285750" fontAlgn="base">
              <a:buFont typeface="Wingdings" charset="2"/>
              <a:buChar char="Ø"/>
            </a:pPr>
            <a:r>
              <a:rPr lang="ja-JP" altLang="en-US" dirty="0">
                <a:solidFill>
                  <a:srgbClr val="4B4B4B"/>
                </a:solidFill>
                <a:latin typeface="Meiryo" charset="-128"/>
                <a:ea typeface="Meiryo" charset="-128"/>
                <a:cs typeface="Meiryo" charset="-128"/>
              </a:rPr>
              <a:t>パブリッククラウドを使ってください</a:t>
            </a:r>
          </a:p>
          <a:p>
            <a:pPr marL="285750" indent="-285750" fontAlgn="base">
              <a:buFont typeface="Wingdings" charset="2"/>
              <a:buChar char="l"/>
            </a:pPr>
            <a:r>
              <a:rPr lang="ja-JP" altLang="en-US" sz="2000" b="1" dirty="0">
                <a:solidFill>
                  <a:srgbClr val="4B4B4B"/>
                </a:solidFill>
                <a:latin typeface="Meiryo" charset="-128"/>
                <a:ea typeface="Meiryo" charset="-128"/>
                <a:cs typeface="Meiryo" charset="-128"/>
              </a:rPr>
              <a:t>私用のスマートフォンやパソコンで”どこでも”仕事をさせてください</a:t>
            </a:r>
          </a:p>
          <a:p>
            <a:pPr marL="742950" lvl="1" indent="-285750" fontAlgn="base">
              <a:buFont typeface="Wingdings" charset="2"/>
              <a:buChar char="Ø"/>
            </a:pPr>
            <a:r>
              <a:rPr lang="ja-JP" altLang="en-US" dirty="0">
                <a:solidFill>
                  <a:srgbClr val="4B4B4B"/>
                </a:solidFill>
                <a:latin typeface="Meiryo" charset="-128"/>
                <a:ea typeface="Meiryo" charset="-128"/>
                <a:cs typeface="Meiryo" charset="-128"/>
              </a:rPr>
              <a:t>これはオフィスで、といった決まり事はなくしてください</a:t>
            </a:r>
            <a:endParaRPr lang="ja-JP" altLang="en-US" b="0" i="0" dirty="0">
              <a:solidFill>
                <a:srgbClr val="4B4B4B"/>
              </a:solidFill>
              <a:effectLst/>
              <a:latin typeface="Meiryo" charset="-128"/>
              <a:ea typeface="Meiryo" charset="-128"/>
              <a:cs typeface="Meiryo" charset="-128"/>
            </a:endParaRPr>
          </a:p>
        </p:txBody>
      </p:sp>
    </p:spTree>
    <p:extLst>
      <p:ext uri="{BB962C8B-B14F-4D97-AF65-F5344CB8AC3E}">
        <p14:creationId xmlns:p14="http://schemas.microsoft.com/office/powerpoint/2010/main" val="6915614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タイトル 1"/>
          <p:cNvSpPr txBox="1">
            <a:spLocks/>
          </p:cNvSpPr>
          <p:nvPr/>
        </p:nvSpPr>
        <p:spPr bwMode="auto">
          <a:xfrm>
            <a:off x="217766" y="112747"/>
            <a:ext cx="7189549" cy="48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0342" tIns="79411" rIns="40342" bIns="20171" numCol="1" anchor="ctr" anchorCtr="0" compatLnSpc="1">
            <a:prstTxWarp prst="textNoShape">
              <a:avLst/>
            </a:prstTxWarp>
            <a:noAutofit/>
          </a:bodyPr>
          <a:lstStyle>
            <a:lvl1pPr algn="l" rtl="0" eaLnBrk="0" fontAlgn="t" hangingPunct="0">
              <a:spcBef>
                <a:spcPct val="0"/>
              </a:spcBef>
              <a:spcAft>
                <a:spcPct val="0"/>
              </a:spcAft>
              <a:defRPr kumimoji="1" sz="2000" b="1">
                <a:solidFill>
                  <a:schemeClr val="tx1"/>
                </a:solidFill>
                <a:latin typeface="+mj-lt"/>
                <a:ea typeface="+mj-ea"/>
                <a:cs typeface="メイリオ" pitchFamily="50" charset="-128"/>
                <a:sym typeface="ヒラギノ角ゴ Pro W3" pitchFamily="-84" charset="-128"/>
              </a:defRPr>
            </a:lvl1pPr>
            <a:lvl2pPr algn="l" rtl="0" eaLnBrk="0" fontAlgn="t" hangingPunct="0">
              <a:spcBef>
                <a:spcPct val="0"/>
              </a:spcBef>
              <a:spcAft>
                <a:spcPct val="0"/>
              </a:spcAft>
              <a:defRPr kumimoji="1" sz="2300" b="1">
                <a:solidFill>
                  <a:schemeClr val="tx1"/>
                </a:solidFill>
                <a:latin typeface="Calibri" pitchFamily="34" charset="0"/>
                <a:ea typeface="メイリオ" pitchFamily="50" charset="-128"/>
                <a:cs typeface="メイリオ" pitchFamily="50" charset="-128"/>
                <a:sym typeface="ヒラギノ角ゴ Pro W3" pitchFamily="-84" charset="-128"/>
              </a:defRPr>
            </a:lvl2pPr>
            <a:lvl3pPr algn="l" rtl="0" eaLnBrk="0" fontAlgn="t" hangingPunct="0">
              <a:spcBef>
                <a:spcPct val="0"/>
              </a:spcBef>
              <a:spcAft>
                <a:spcPct val="0"/>
              </a:spcAft>
              <a:defRPr kumimoji="1" sz="2300" b="1">
                <a:solidFill>
                  <a:schemeClr val="tx1"/>
                </a:solidFill>
                <a:latin typeface="Calibri" pitchFamily="34" charset="0"/>
                <a:ea typeface="メイリオ" pitchFamily="50" charset="-128"/>
                <a:cs typeface="メイリオ" pitchFamily="50" charset="-128"/>
                <a:sym typeface="ヒラギノ角ゴ Pro W3" pitchFamily="-84" charset="-128"/>
              </a:defRPr>
            </a:lvl3pPr>
            <a:lvl4pPr algn="l" rtl="0" eaLnBrk="0" fontAlgn="t" hangingPunct="0">
              <a:spcBef>
                <a:spcPct val="0"/>
              </a:spcBef>
              <a:spcAft>
                <a:spcPct val="0"/>
              </a:spcAft>
              <a:defRPr kumimoji="1" sz="2300" b="1">
                <a:solidFill>
                  <a:schemeClr val="tx1"/>
                </a:solidFill>
                <a:latin typeface="Calibri" pitchFamily="34" charset="0"/>
                <a:ea typeface="メイリオ" pitchFamily="50" charset="-128"/>
                <a:cs typeface="メイリオ" pitchFamily="50" charset="-128"/>
                <a:sym typeface="ヒラギノ角ゴ Pro W3" pitchFamily="-84" charset="-128"/>
              </a:defRPr>
            </a:lvl4pPr>
            <a:lvl5pPr algn="l" rtl="0" eaLnBrk="0" fontAlgn="t" hangingPunct="0">
              <a:spcBef>
                <a:spcPct val="0"/>
              </a:spcBef>
              <a:spcAft>
                <a:spcPct val="0"/>
              </a:spcAft>
              <a:defRPr kumimoji="1" sz="2300" b="1">
                <a:solidFill>
                  <a:schemeClr val="tx1"/>
                </a:solidFill>
                <a:latin typeface="Calibri" pitchFamily="34" charset="0"/>
                <a:ea typeface="メイリオ" pitchFamily="50" charset="-128"/>
                <a:cs typeface="メイリオ" pitchFamily="50" charset="-128"/>
                <a:sym typeface="ヒラギノ角ゴ Pro W3" pitchFamily="-84" charset="-128"/>
              </a:defRPr>
            </a:lvl5pPr>
            <a:lvl6pPr marL="286927" algn="l" rtl="0" fontAlgn="t">
              <a:spcBef>
                <a:spcPct val="0"/>
              </a:spcBef>
              <a:spcAft>
                <a:spcPct val="0"/>
              </a:spcAft>
              <a:defRPr kumimoji="1" sz="2300" b="1">
                <a:solidFill>
                  <a:schemeClr val="tx1"/>
                </a:solidFill>
                <a:latin typeface="Calibri" pitchFamily="34" charset="0"/>
                <a:ea typeface="ＭＳ Ｐゴシック" pitchFamily="50" charset="-128"/>
                <a:sym typeface="ヒラギノ角ゴ Pro W3" pitchFamily="-84" charset="-128"/>
              </a:defRPr>
            </a:lvl6pPr>
            <a:lvl7pPr marL="573856" algn="l" rtl="0" fontAlgn="t">
              <a:spcBef>
                <a:spcPct val="0"/>
              </a:spcBef>
              <a:spcAft>
                <a:spcPct val="0"/>
              </a:spcAft>
              <a:defRPr kumimoji="1" sz="2300" b="1">
                <a:solidFill>
                  <a:schemeClr val="tx1"/>
                </a:solidFill>
                <a:latin typeface="Calibri" pitchFamily="34" charset="0"/>
                <a:ea typeface="ＭＳ Ｐゴシック" pitchFamily="50" charset="-128"/>
                <a:sym typeface="ヒラギノ角ゴ Pro W3" pitchFamily="-84" charset="-128"/>
              </a:defRPr>
            </a:lvl7pPr>
            <a:lvl8pPr marL="860785" algn="l" rtl="0" fontAlgn="t">
              <a:spcBef>
                <a:spcPct val="0"/>
              </a:spcBef>
              <a:spcAft>
                <a:spcPct val="0"/>
              </a:spcAft>
              <a:defRPr kumimoji="1" sz="2300" b="1">
                <a:solidFill>
                  <a:schemeClr val="tx1"/>
                </a:solidFill>
                <a:latin typeface="Calibri" pitchFamily="34" charset="0"/>
                <a:ea typeface="ＭＳ Ｐゴシック" pitchFamily="50" charset="-128"/>
                <a:sym typeface="ヒラギノ角ゴ Pro W3" pitchFamily="-84" charset="-128"/>
              </a:defRPr>
            </a:lvl8pPr>
            <a:lvl9pPr marL="1147713" algn="l" rtl="0" fontAlgn="t">
              <a:spcBef>
                <a:spcPct val="0"/>
              </a:spcBef>
              <a:spcAft>
                <a:spcPct val="0"/>
              </a:spcAft>
              <a:defRPr kumimoji="1" sz="2300" b="1">
                <a:solidFill>
                  <a:schemeClr val="tx1"/>
                </a:solidFill>
                <a:latin typeface="Calibri" pitchFamily="34" charset="0"/>
                <a:ea typeface="ＭＳ Ｐゴシック" pitchFamily="50" charset="-128"/>
                <a:sym typeface="ヒラギノ角ゴ Pro W3" pitchFamily="-84" charset="-128"/>
              </a:defRPr>
            </a:lvl9pPr>
          </a:lstStyle>
          <a:p>
            <a:pPr defTabSz="642789"/>
            <a:r>
              <a:rPr lang="ja-JP" altLang="en-US" sz="2531">
                <a:solidFill>
                  <a:srgbClr val="000000"/>
                </a:solidFill>
                <a:latin typeface="メイリオ" panose="020B0604030504040204" pitchFamily="50" charset="-128"/>
                <a:ea typeface="メイリオ" panose="020B0604030504040204" pitchFamily="50" charset="-128"/>
              </a:rPr>
              <a:t>参考資料</a:t>
            </a:r>
            <a:r>
              <a:rPr lang="en-US" altLang="ja-JP" sz="2531" dirty="0">
                <a:solidFill>
                  <a:srgbClr val="000000"/>
                </a:solidFill>
                <a:latin typeface="メイリオ" panose="020B0604030504040204" pitchFamily="50" charset="-128"/>
                <a:ea typeface="メイリオ" panose="020B0604030504040204" pitchFamily="50" charset="-128"/>
              </a:rPr>
              <a:t>: </a:t>
            </a:r>
            <a:r>
              <a:rPr lang="en-US" altLang="ja-JP" sz="2531" dirty="0" err="1">
                <a:solidFill>
                  <a:srgbClr val="000000"/>
                </a:solidFill>
                <a:latin typeface="メイリオ" panose="020B0604030504040204" pitchFamily="50" charset="-128"/>
                <a:ea typeface="メイリオ" panose="020B0604030504040204" pitchFamily="50" charset="-128"/>
              </a:rPr>
              <a:t>DeNA</a:t>
            </a:r>
            <a:r>
              <a:rPr lang="en-US" altLang="ja-JP" sz="2531">
                <a:solidFill>
                  <a:srgbClr val="000000"/>
                </a:solidFill>
                <a:latin typeface="メイリオ" panose="020B0604030504040204" pitchFamily="50" charset="-128"/>
                <a:ea typeface="メイリオ" panose="020B0604030504040204" pitchFamily="50" charset="-128"/>
              </a:rPr>
              <a:t> </a:t>
            </a:r>
            <a:r>
              <a:rPr lang="ja-JP" altLang="en-US" sz="2531">
                <a:solidFill>
                  <a:srgbClr val="000000"/>
                </a:solidFill>
                <a:latin typeface="メイリオ" panose="020B0604030504040204" pitchFamily="50" charset="-128"/>
                <a:ea typeface="メイリオ" panose="020B0604030504040204" pitchFamily="50" charset="-128"/>
              </a:rPr>
              <a:t>全社</a:t>
            </a:r>
            <a:r>
              <a:rPr lang="ja-JP" altLang="en-US" sz="2531" dirty="0">
                <a:solidFill>
                  <a:srgbClr val="000000"/>
                </a:solidFill>
                <a:latin typeface="メイリオ" panose="020B0604030504040204" pitchFamily="50" charset="-128"/>
                <a:ea typeface="メイリオ" panose="020B0604030504040204" pitchFamily="50" charset="-128"/>
              </a:rPr>
              <a:t>システム構成</a:t>
            </a:r>
            <a:endParaRPr lang="ja-JP" altLang="en-US" sz="2531" b="0" dirty="0">
              <a:solidFill>
                <a:srgbClr val="000000"/>
              </a:solidFill>
              <a:latin typeface="メイリオ" panose="020B0604030504040204" pitchFamily="50" charset="-128"/>
              <a:ea typeface="メイリオ" panose="020B0604030504040204" pitchFamily="50" charset="-128"/>
            </a:endParaRP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2891" y="745577"/>
            <a:ext cx="3325866" cy="584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7135" y="1426916"/>
            <a:ext cx="8708468" cy="5150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2877705"/>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6B6EDD-D43B-1240-9D0C-7210CE3CD048}"/>
              </a:ext>
            </a:extLst>
          </p:cNvPr>
          <p:cNvSpPr>
            <a:spLocks noGrp="1"/>
          </p:cNvSpPr>
          <p:nvPr>
            <p:ph type="title"/>
          </p:nvPr>
        </p:nvSpPr>
        <p:spPr/>
        <p:txBody>
          <a:bodyPr/>
          <a:lstStyle/>
          <a:p>
            <a:r>
              <a:rPr lang="ja-JP" altLang="en-US" dirty="0"/>
              <a:t>注意すべき</a:t>
            </a:r>
            <a:r>
              <a:rPr lang="en-US" altLang="ja-JP" dirty="0"/>
              <a:t>IT</a:t>
            </a:r>
            <a:r>
              <a:rPr lang="ja-JP" altLang="en-US" dirty="0"/>
              <a:t>ベンダー・</a:t>
            </a:r>
            <a:r>
              <a:rPr lang="en-US" altLang="ja-JP" dirty="0"/>
              <a:t>SI</a:t>
            </a:r>
            <a:r>
              <a:rPr lang="ja-JP" altLang="en-US" dirty="0"/>
              <a:t>事業者の行動特性</a:t>
            </a:r>
            <a:endParaRPr kumimoji="1" lang="ja-JP" altLang="en-US" dirty="0"/>
          </a:p>
        </p:txBody>
      </p:sp>
      <p:sp>
        <p:nvSpPr>
          <p:cNvPr id="4" name="テキスト ボックス 3">
            <a:extLst>
              <a:ext uri="{FF2B5EF4-FFF2-40B4-BE49-F238E27FC236}">
                <a16:creationId xmlns:a16="http://schemas.microsoft.com/office/drawing/2014/main" id="{07D4FBE9-4FF9-CC4E-9BDA-CE135D722095}"/>
              </a:ext>
            </a:extLst>
          </p:cNvPr>
          <p:cNvSpPr txBox="1"/>
          <p:nvPr/>
        </p:nvSpPr>
        <p:spPr>
          <a:xfrm>
            <a:off x="457200" y="1380978"/>
            <a:ext cx="3937591" cy="943353"/>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nchor="ctr">
            <a:noAutofit/>
          </a:bodyPr>
          <a:lstStyle/>
          <a:p>
            <a:pPr algn="ctr"/>
            <a:r>
              <a:rPr kumimoji="1" lang="ja-JP" altLang="en-US" sz="1400" b="1" dirty="0">
                <a:solidFill>
                  <a:schemeClr val="bg1"/>
                </a:solidFill>
                <a:latin typeface="Meiryo" panose="020B0604030504040204" pitchFamily="34" charset="-128"/>
                <a:ea typeface="Meiryo" panose="020B0604030504040204" pitchFamily="34" charset="-128"/>
              </a:rPr>
              <a:t>自分たちの「できること」</a:t>
            </a:r>
            <a:r>
              <a:rPr kumimoji="1" lang="ja-JP" altLang="en-US" sz="1400" dirty="0">
                <a:solidFill>
                  <a:schemeClr val="bg1"/>
                </a:solidFill>
                <a:latin typeface="Meiryo" panose="020B0604030504040204" pitchFamily="34" charset="-128"/>
                <a:ea typeface="Meiryo" panose="020B0604030504040204" pitchFamily="34" charset="-128"/>
              </a:rPr>
              <a:t>でしか</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dirty="0">
                <a:solidFill>
                  <a:schemeClr val="bg1"/>
                </a:solidFill>
                <a:latin typeface="Meiryo" panose="020B0604030504040204" pitchFamily="34" charset="-128"/>
                <a:ea typeface="Meiryo" panose="020B0604030504040204" pitchFamily="34" charset="-128"/>
              </a:rPr>
              <a:t>解決策を示そうとしない。</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3BEBFDED-CDD4-0545-A2DB-C1FB1A45EA6B}"/>
              </a:ext>
            </a:extLst>
          </p:cNvPr>
          <p:cNvSpPr txBox="1"/>
          <p:nvPr/>
        </p:nvSpPr>
        <p:spPr>
          <a:xfrm>
            <a:off x="457199" y="3432240"/>
            <a:ext cx="3937591" cy="943353"/>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nchor="ctr">
            <a:noAutofit/>
          </a:bodyPr>
          <a:lstStyle/>
          <a:p>
            <a:pPr algn="ctr"/>
            <a:r>
              <a:rPr kumimoji="1" lang="ja-JP" altLang="en-US" sz="1400" dirty="0">
                <a:solidFill>
                  <a:schemeClr val="bg1"/>
                </a:solidFill>
                <a:latin typeface="Meiryo" panose="020B0604030504040204" pitchFamily="34" charset="-128"/>
                <a:ea typeface="Meiryo" panose="020B0604030504040204" pitchFamily="34" charset="-128"/>
              </a:rPr>
              <a:t>これからのテクノロジーやその可能性について</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b="1" dirty="0">
                <a:solidFill>
                  <a:schemeClr val="bg1"/>
                </a:solidFill>
                <a:latin typeface="Meiryo" panose="020B0604030504040204" pitchFamily="34" charset="-128"/>
                <a:ea typeface="Meiryo" panose="020B0604030504040204" pitchFamily="34" charset="-128"/>
              </a:rPr>
              <a:t>分かりやすく説明</a:t>
            </a:r>
            <a:r>
              <a:rPr kumimoji="1" lang="ja-JP" altLang="en-US" sz="1400" dirty="0">
                <a:solidFill>
                  <a:schemeClr val="bg1"/>
                </a:solidFill>
                <a:latin typeface="Meiryo" panose="020B0604030504040204" pitchFamily="34" charset="-128"/>
                <a:ea typeface="Meiryo" panose="020B0604030504040204" pitchFamily="34" charset="-128"/>
              </a:rPr>
              <a:t>できない。</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022796E8-E5DD-2641-ADAE-E1C62FA85695}"/>
              </a:ext>
            </a:extLst>
          </p:cNvPr>
          <p:cNvSpPr txBox="1"/>
          <p:nvPr/>
        </p:nvSpPr>
        <p:spPr>
          <a:xfrm>
            <a:off x="457201" y="2406609"/>
            <a:ext cx="3937590" cy="943353"/>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nchor="ctr">
            <a:noAutofit/>
          </a:bodyPr>
          <a:lstStyle/>
          <a:p>
            <a:pPr algn="ctr"/>
            <a:r>
              <a:rPr lang="ja-JP" altLang="en-US" sz="1400" dirty="0">
                <a:solidFill>
                  <a:schemeClr val="bg1"/>
                </a:solidFill>
                <a:latin typeface="Meiryo" panose="020B0604030504040204" pitchFamily="34" charset="-128"/>
                <a:ea typeface="Meiryo" panose="020B0604030504040204" pitchFamily="34" charset="-128"/>
              </a:rPr>
              <a:t>機能や性能については説明できるが</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b="1" dirty="0">
                <a:solidFill>
                  <a:schemeClr val="bg1"/>
                </a:solidFill>
                <a:latin typeface="Meiryo" panose="020B0604030504040204" pitchFamily="34" charset="-128"/>
                <a:ea typeface="Meiryo" panose="020B0604030504040204" pitchFamily="34" charset="-128"/>
              </a:rPr>
              <a:t>経営や事業の成果にどのような貢献が</a:t>
            </a:r>
            <a:endParaRPr lang="en-US" altLang="ja-JP" sz="1400" b="1" dirty="0">
              <a:solidFill>
                <a:schemeClr val="bg1"/>
              </a:solidFill>
              <a:latin typeface="Meiryo" panose="020B0604030504040204" pitchFamily="34" charset="-128"/>
              <a:ea typeface="Meiryo" panose="020B0604030504040204" pitchFamily="34" charset="-128"/>
            </a:endParaRPr>
          </a:p>
          <a:p>
            <a:pPr algn="ctr"/>
            <a:r>
              <a:rPr lang="ja-JP" altLang="en-US" sz="1400" b="1" dirty="0">
                <a:solidFill>
                  <a:schemeClr val="bg1"/>
                </a:solidFill>
                <a:latin typeface="Meiryo" panose="020B0604030504040204" pitchFamily="34" charset="-128"/>
                <a:ea typeface="Meiryo" panose="020B0604030504040204" pitchFamily="34" charset="-128"/>
              </a:rPr>
              <a:t>できるのか</a:t>
            </a:r>
            <a:r>
              <a:rPr lang="ja-JP" altLang="en-US" sz="1400" dirty="0">
                <a:solidFill>
                  <a:schemeClr val="bg1"/>
                </a:solidFill>
                <a:latin typeface="Meiryo" panose="020B0604030504040204" pitchFamily="34" charset="-128"/>
                <a:ea typeface="Meiryo" panose="020B0604030504040204" pitchFamily="34" charset="-128"/>
              </a:rPr>
              <a:t>説明できない</a:t>
            </a:r>
            <a:r>
              <a:rPr kumimoji="1" lang="ja-JP" altLang="en-US" sz="1400" dirty="0">
                <a:solidFill>
                  <a:schemeClr val="bg1"/>
                </a:solidFill>
                <a:latin typeface="Meiryo" panose="020B0604030504040204" pitchFamily="34" charset="-128"/>
                <a:ea typeface="Meiryo" panose="020B0604030504040204" pitchFamily="34" charset="-128"/>
              </a:rPr>
              <a:t>。</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06FC9375-B4B7-714D-B31E-F27C5ECB1E93}"/>
              </a:ext>
            </a:extLst>
          </p:cNvPr>
          <p:cNvSpPr txBox="1"/>
          <p:nvPr/>
        </p:nvSpPr>
        <p:spPr>
          <a:xfrm>
            <a:off x="457198" y="4457871"/>
            <a:ext cx="3937591" cy="943353"/>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nchor="ctr">
            <a:noAutofit/>
          </a:bodyPr>
          <a:lstStyle/>
          <a:p>
            <a:pPr algn="ctr"/>
            <a:r>
              <a:rPr kumimoji="1" lang="ja-JP" altLang="en-US" sz="1400" dirty="0">
                <a:solidFill>
                  <a:schemeClr val="bg1"/>
                </a:solidFill>
                <a:latin typeface="Meiryo" panose="020B0604030504040204" pitchFamily="34" charset="-128"/>
                <a:ea typeface="Meiryo" panose="020B0604030504040204" pitchFamily="34" charset="-128"/>
              </a:rPr>
              <a:t>新しい方法論や見積を求めても</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b="1" dirty="0">
                <a:solidFill>
                  <a:schemeClr val="bg1"/>
                </a:solidFill>
                <a:latin typeface="Meiryo" panose="020B0604030504040204" pitchFamily="34" charset="-128"/>
                <a:ea typeface="Meiryo" panose="020B0604030504040204" pitchFamily="34" charset="-128"/>
              </a:rPr>
              <a:t>旧来のやり方で提案</a:t>
            </a:r>
            <a:r>
              <a:rPr kumimoji="1" lang="ja-JP" altLang="en-US" sz="1400" dirty="0">
                <a:solidFill>
                  <a:schemeClr val="bg1"/>
                </a:solidFill>
                <a:latin typeface="Meiryo" panose="020B0604030504040204" pitchFamily="34" charset="-128"/>
                <a:ea typeface="Meiryo" panose="020B0604030504040204" pitchFamily="34" charset="-128"/>
              </a:rPr>
              <a:t>しようとする。</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523945BD-CEF0-8D4C-B432-72E422A5FC86}"/>
              </a:ext>
            </a:extLst>
          </p:cNvPr>
          <p:cNvSpPr txBox="1"/>
          <p:nvPr/>
        </p:nvSpPr>
        <p:spPr>
          <a:xfrm>
            <a:off x="457197" y="5483502"/>
            <a:ext cx="3937591" cy="943353"/>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nchor="ctr">
            <a:noAutofit/>
          </a:bodyPr>
          <a:lstStyle/>
          <a:p>
            <a:pPr algn="ctr"/>
            <a:r>
              <a:rPr kumimoji="1" lang="ja-JP" altLang="en-US" sz="1400" dirty="0">
                <a:solidFill>
                  <a:schemeClr val="bg1"/>
                </a:solidFill>
                <a:latin typeface="Meiryo" panose="020B0604030504040204" pitchFamily="34" charset="-128"/>
                <a:ea typeface="Meiryo" panose="020B0604030504040204" pitchFamily="34" charset="-128"/>
              </a:rPr>
              <a:t>新しい方法論やテクノロジーの適用を求めると</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b="1" u="sng" dirty="0">
                <a:solidFill>
                  <a:schemeClr val="bg1"/>
                </a:solidFill>
                <a:latin typeface="Meiryo" panose="020B0604030504040204" pitchFamily="34" charset="-128"/>
                <a:ea typeface="Meiryo" panose="020B0604030504040204" pitchFamily="34" charset="-128"/>
              </a:rPr>
              <a:t>保証できない</a:t>
            </a:r>
            <a:r>
              <a:rPr kumimoji="1" lang="ja-JP" altLang="en-US" sz="1400" dirty="0">
                <a:solidFill>
                  <a:schemeClr val="bg1"/>
                </a:solidFill>
                <a:latin typeface="Meiryo" panose="020B0604030504040204" pitchFamily="34" charset="-128"/>
                <a:ea typeface="Meiryo" panose="020B0604030504040204" pitchFamily="34" charset="-128"/>
              </a:rPr>
              <a:t>、</a:t>
            </a:r>
            <a:r>
              <a:rPr kumimoji="1" lang="ja-JP" altLang="en-US" sz="1400" b="1" u="sng" dirty="0">
                <a:solidFill>
                  <a:schemeClr val="bg1"/>
                </a:solidFill>
                <a:latin typeface="Meiryo" panose="020B0604030504040204" pitchFamily="34" charset="-128"/>
                <a:ea typeface="Meiryo" panose="020B0604030504040204" pitchFamily="34" charset="-128"/>
              </a:rPr>
              <a:t>実績がない</a:t>
            </a:r>
            <a:r>
              <a:rPr kumimoji="1" lang="ja-JP" altLang="en-US" sz="1400" dirty="0">
                <a:solidFill>
                  <a:schemeClr val="bg1"/>
                </a:solidFill>
                <a:latin typeface="Meiryo" panose="020B0604030504040204" pitchFamily="34" charset="-128"/>
                <a:ea typeface="Meiryo" panose="020B0604030504040204" pitchFamily="34" charset="-128"/>
              </a:rPr>
              <a:t>、</a:t>
            </a:r>
            <a:r>
              <a:rPr kumimoji="1" lang="ja-JP" altLang="en-US" sz="1400" b="1" u="sng" dirty="0">
                <a:solidFill>
                  <a:schemeClr val="bg1"/>
                </a:solidFill>
                <a:latin typeface="Meiryo" panose="020B0604030504040204" pitchFamily="34" charset="-128"/>
                <a:ea typeface="Meiryo" panose="020B0604030504040204" pitchFamily="34" charset="-128"/>
              </a:rPr>
              <a:t>時期尚早</a:t>
            </a:r>
            <a:r>
              <a:rPr kumimoji="1" lang="ja-JP" altLang="en-US" sz="1400" dirty="0">
                <a:solidFill>
                  <a:schemeClr val="bg1"/>
                </a:solidFill>
                <a:latin typeface="Meiryo" panose="020B0604030504040204" pitchFamily="34" charset="-128"/>
                <a:ea typeface="Meiryo" panose="020B0604030504040204" pitchFamily="34" charset="-128"/>
              </a:rPr>
              <a:t>などの</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dirty="0">
                <a:solidFill>
                  <a:schemeClr val="bg1"/>
                </a:solidFill>
                <a:latin typeface="Meiryo" panose="020B0604030504040204" pitchFamily="34" charset="-128"/>
                <a:ea typeface="Meiryo" panose="020B0604030504040204" pitchFamily="34" charset="-128"/>
              </a:rPr>
              <a:t>ネガティブ・ワードで翻意を迫る。</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67262FEA-0412-6A4A-A099-74E91F13775E}"/>
              </a:ext>
            </a:extLst>
          </p:cNvPr>
          <p:cNvSpPr txBox="1"/>
          <p:nvPr/>
        </p:nvSpPr>
        <p:spPr>
          <a:xfrm>
            <a:off x="457197" y="868163"/>
            <a:ext cx="3937591" cy="430537"/>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nchor="ctr">
            <a:noAutofit/>
          </a:bodyPr>
          <a:lstStyle/>
          <a:p>
            <a:pPr algn="ctr"/>
            <a:r>
              <a:rPr kumimoji="1" lang="ja-JP" altLang="en-US" sz="1400" b="1" dirty="0">
                <a:solidFill>
                  <a:schemeClr val="bg1"/>
                </a:solidFill>
                <a:latin typeface="Meiryo" panose="020B0604030504040204" pitchFamily="34" charset="-128"/>
                <a:ea typeface="Meiryo" panose="020B0604030504040204" pitchFamily="34" charset="-128"/>
              </a:rPr>
              <a:t>注意すべき</a:t>
            </a:r>
            <a:r>
              <a:rPr kumimoji="1" lang="en-US" altLang="ja-JP" sz="1400" b="1" dirty="0">
                <a:solidFill>
                  <a:schemeClr val="bg1"/>
                </a:solidFill>
                <a:latin typeface="Meiryo" panose="020B0604030504040204" pitchFamily="34" charset="-128"/>
                <a:ea typeface="Meiryo" panose="020B0604030504040204" pitchFamily="34" charset="-128"/>
              </a:rPr>
              <a:t>IT</a:t>
            </a:r>
            <a:r>
              <a:rPr kumimoji="1" lang="ja-JP" altLang="en-US" sz="1400" b="1" dirty="0">
                <a:solidFill>
                  <a:schemeClr val="bg1"/>
                </a:solidFill>
                <a:latin typeface="Meiryo" panose="020B0604030504040204" pitchFamily="34" charset="-128"/>
                <a:ea typeface="Meiryo" panose="020B0604030504040204" pitchFamily="34" charset="-128"/>
              </a:rPr>
              <a:t>ベンダー・</a:t>
            </a:r>
            <a:r>
              <a:rPr kumimoji="1" lang="en-US" altLang="ja-JP" sz="1400" b="1" dirty="0">
                <a:solidFill>
                  <a:schemeClr val="bg1"/>
                </a:solidFill>
                <a:latin typeface="Meiryo" panose="020B0604030504040204" pitchFamily="34" charset="-128"/>
                <a:ea typeface="Meiryo" panose="020B0604030504040204" pitchFamily="34" charset="-128"/>
              </a:rPr>
              <a:t>SI</a:t>
            </a:r>
            <a:r>
              <a:rPr kumimoji="1" lang="ja-JP" altLang="en-US" sz="1400" b="1" dirty="0">
                <a:solidFill>
                  <a:schemeClr val="bg1"/>
                </a:solidFill>
                <a:latin typeface="Meiryo" panose="020B0604030504040204" pitchFamily="34" charset="-128"/>
                <a:ea typeface="Meiryo" panose="020B0604030504040204" pitchFamily="34" charset="-128"/>
              </a:rPr>
              <a:t>事業者の行動特性</a:t>
            </a:r>
            <a:endParaRPr kumimoji="1" lang="en-US" altLang="ja-JP" sz="1400" dirty="0">
              <a:solidFill>
                <a:schemeClr val="bg1"/>
              </a:solidFill>
              <a:latin typeface="Meiryo" panose="020B0604030504040204" pitchFamily="34" charset="-128"/>
              <a:ea typeface="Meiryo" panose="020B0604030504040204" pitchFamily="34" charset="-128"/>
            </a:endParaRPr>
          </a:p>
        </p:txBody>
      </p:sp>
      <p:grpSp>
        <p:nvGrpSpPr>
          <p:cNvPr id="21" name="グループ化 20">
            <a:extLst>
              <a:ext uri="{FF2B5EF4-FFF2-40B4-BE49-F238E27FC236}">
                <a16:creationId xmlns:a16="http://schemas.microsoft.com/office/drawing/2014/main" id="{D2716D7F-1165-3941-A684-4124E530B7E2}"/>
              </a:ext>
            </a:extLst>
          </p:cNvPr>
          <p:cNvGrpSpPr/>
          <p:nvPr/>
        </p:nvGrpSpPr>
        <p:grpSpPr>
          <a:xfrm>
            <a:off x="4458585" y="868163"/>
            <a:ext cx="4245936" cy="5558692"/>
            <a:chOff x="4458585" y="868163"/>
            <a:chExt cx="4245936" cy="5558692"/>
          </a:xfrm>
        </p:grpSpPr>
        <p:sp>
          <p:nvSpPr>
            <p:cNvPr id="9" name="テキスト ボックス 8">
              <a:extLst>
                <a:ext uri="{FF2B5EF4-FFF2-40B4-BE49-F238E27FC236}">
                  <a16:creationId xmlns:a16="http://schemas.microsoft.com/office/drawing/2014/main" id="{5D4CD821-A7AC-C341-97DD-2A4D526A6FA5}"/>
                </a:ext>
              </a:extLst>
            </p:cNvPr>
            <p:cNvSpPr txBox="1"/>
            <p:nvPr/>
          </p:nvSpPr>
          <p:spPr>
            <a:xfrm>
              <a:off x="4766930" y="1380978"/>
              <a:ext cx="3937591" cy="943353"/>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rtlCol="0" anchor="ctr">
              <a:noAutofit/>
            </a:bodyPr>
            <a:lstStyle/>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自分たちの収益を優先して考えている。</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新しいコトへのリスクを嫌っている。</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経営やリソースに余裕がない。</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528681E5-E8F7-AD41-9C7E-1446DE6D5F65}"/>
                </a:ext>
              </a:extLst>
            </p:cNvPr>
            <p:cNvSpPr txBox="1"/>
            <p:nvPr/>
          </p:nvSpPr>
          <p:spPr>
            <a:xfrm>
              <a:off x="4766929" y="3432240"/>
              <a:ext cx="3937591" cy="943353"/>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rtlCol="0" anchor="ctr">
              <a:noAutofit/>
            </a:bodyPr>
            <a:lstStyle/>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勉強していない。あるいはその習慣がない。</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分かってもらおうという意欲が欠如している。</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自分たちのできないことに関心がない。</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23B3971C-A697-3148-B033-E82E6A9144EC}"/>
                </a:ext>
              </a:extLst>
            </p:cNvPr>
            <p:cNvSpPr txBox="1"/>
            <p:nvPr/>
          </p:nvSpPr>
          <p:spPr>
            <a:xfrm>
              <a:off x="4766931" y="2406609"/>
              <a:ext cx="3937590" cy="943353"/>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rtlCol="0" anchor="ctr">
              <a:noAutofit/>
            </a:bodyPr>
            <a:lstStyle/>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お客様の立場で考える習慣がない。</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経営や業務に関心や知識がない。</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お客様の成果より自分たちの成果を優先している。</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550E3881-51D8-D640-A7DF-D91C2BC2131D}"/>
                </a:ext>
              </a:extLst>
            </p:cNvPr>
            <p:cNvSpPr txBox="1"/>
            <p:nvPr/>
          </p:nvSpPr>
          <p:spPr>
            <a:xfrm>
              <a:off x="4766928" y="4457871"/>
              <a:ext cx="3937591" cy="943353"/>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rtlCol="0" anchor="ctr">
              <a:noAutofit/>
            </a:bodyPr>
            <a:lstStyle/>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仕事のやり方を変えたくない。</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読めないリスクはできるだけ避けたい。</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自分たちの業績評価基準に反する。</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F860E6F7-4C98-464A-B61F-463E1061F136}"/>
                </a:ext>
              </a:extLst>
            </p:cNvPr>
            <p:cNvSpPr txBox="1"/>
            <p:nvPr/>
          </p:nvSpPr>
          <p:spPr>
            <a:xfrm>
              <a:off x="4766927" y="5483502"/>
              <a:ext cx="3937591" cy="943353"/>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rtlCol="0" anchor="ctr">
              <a:noAutofit/>
            </a:bodyPr>
            <a:lstStyle/>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相手の想いを理解しようという意欲がない。</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そもそも知識がなく、学ぶ意欲も乏しい。</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新しいコトへチャレンジする意欲がない。</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12D73A31-1D55-7747-A417-A17F7BD6DF01}"/>
                </a:ext>
              </a:extLst>
            </p:cNvPr>
            <p:cNvSpPr txBox="1"/>
            <p:nvPr/>
          </p:nvSpPr>
          <p:spPr>
            <a:xfrm>
              <a:off x="4766927" y="868163"/>
              <a:ext cx="3937591" cy="430537"/>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rtlCol="0" anchor="ctr">
              <a:noAutofit/>
            </a:bodyPr>
            <a:lstStyle/>
            <a:p>
              <a:pPr algn="ctr"/>
              <a:r>
                <a:rPr kumimoji="1" lang="ja-JP" altLang="en-US" sz="1400" b="1" dirty="0">
                  <a:solidFill>
                    <a:schemeClr val="bg1"/>
                  </a:solidFill>
                  <a:latin typeface="Meiryo" panose="020B0604030504040204" pitchFamily="34" charset="-128"/>
                  <a:ea typeface="Meiryo" panose="020B0604030504040204" pitchFamily="34" charset="-128"/>
                </a:rPr>
                <a:t>このような行動特性を示す理由</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16" name="左矢印 15">
              <a:extLst>
                <a:ext uri="{FF2B5EF4-FFF2-40B4-BE49-F238E27FC236}">
                  <a16:creationId xmlns:a16="http://schemas.microsoft.com/office/drawing/2014/main" id="{FB4F1BFB-2CE8-CC41-910F-E1AE821C9315}"/>
                </a:ext>
              </a:extLst>
            </p:cNvPr>
            <p:cNvSpPr/>
            <p:nvPr/>
          </p:nvSpPr>
          <p:spPr>
            <a:xfrm>
              <a:off x="4465674" y="1616149"/>
              <a:ext cx="212652" cy="538716"/>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左矢印 16">
              <a:extLst>
                <a:ext uri="{FF2B5EF4-FFF2-40B4-BE49-F238E27FC236}">
                  <a16:creationId xmlns:a16="http://schemas.microsoft.com/office/drawing/2014/main" id="{BFC0F3D2-DC79-4845-B1D7-94A2E13135BC}"/>
                </a:ext>
              </a:extLst>
            </p:cNvPr>
            <p:cNvSpPr/>
            <p:nvPr/>
          </p:nvSpPr>
          <p:spPr>
            <a:xfrm>
              <a:off x="4458585" y="2651051"/>
              <a:ext cx="212652" cy="538716"/>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左矢印 17">
              <a:extLst>
                <a:ext uri="{FF2B5EF4-FFF2-40B4-BE49-F238E27FC236}">
                  <a16:creationId xmlns:a16="http://schemas.microsoft.com/office/drawing/2014/main" id="{6754D07C-AB67-024D-A36C-573A4911D41F}"/>
                </a:ext>
              </a:extLst>
            </p:cNvPr>
            <p:cNvSpPr/>
            <p:nvPr/>
          </p:nvSpPr>
          <p:spPr>
            <a:xfrm>
              <a:off x="4465674" y="3685953"/>
              <a:ext cx="212652" cy="538716"/>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左矢印 18">
              <a:extLst>
                <a:ext uri="{FF2B5EF4-FFF2-40B4-BE49-F238E27FC236}">
                  <a16:creationId xmlns:a16="http://schemas.microsoft.com/office/drawing/2014/main" id="{61CCAF58-4EB5-934B-8590-068884699150}"/>
                </a:ext>
              </a:extLst>
            </p:cNvPr>
            <p:cNvSpPr/>
            <p:nvPr/>
          </p:nvSpPr>
          <p:spPr>
            <a:xfrm>
              <a:off x="4458585" y="4720855"/>
              <a:ext cx="212652" cy="538716"/>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左矢印 19">
              <a:extLst>
                <a:ext uri="{FF2B5EF4-FFF2-40B4-BE49-F238E27FC236}">
                  <a16:creationId xmlns:a16="http://schemas.microsoft.com/office/drawing/2014/main" id="{FBFD94EE-51E6-E240-8B8A-C18390816C14}"/>
                </a:ext>
              </a:extLst>
            </p:cNvPr>
            <p:cNvSpPr/>
            <p:nvPr/>
          </p:nvSpPr>
          <p:spPr>
            <a:xfrm>
              <a:off x="4465674" y="5720316"/>
              <a:ext cx="212652" cy="538716"/>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19737152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400" y="266400"/>
            <a:ext cx="8686800" cy="416221"/>
          </a:xfrm>
        </p:spPr>
        <p:txBody>
          <a:bodyPr/>
          <a:lstStyle/>
          <a:p>
            <a:r>
              <a:rPr lang="ja-JP" altLang="en-US"/>
              <a:t>変革の</a:t>
            </a:r>
            <a:r>
              <a:rPr lang="en-US" altLang="ja-JP" dirty="0"/>
              <a:t>7</a:t>
            </a:r>
            <a:r>
              <a:rPr lang="ja-JP" altLang="en-US"/>
              <a:t>ヶ条</a:t>
            </a:r>
            <a:endParaRPr kumimoji="1" lang="ja-JP" altLang="en-US" dirty="0"/>
          </a:p>
        </p:txBody>
      </p:sp>
      <p:sp>
        <p:nvSpPr>
          <p:cNvPr id="4" name="正方形/長方形 3"/>
          <p:cNvSpPr/>
          <p:nvPr/>
        </p:nvSpPr>
        <p:spPr>
          <a:xfrm>
            <a:off x="804377" y="1892043"/>
            <a:ext cx="7535245" cy="4708981"/>
          </a:xfrm>
          <a:prstGeom prst="rect">
            <a:avLst/>
          </a:prstGeom>
        </p:spPr>
        <p:txBody>
          <a:bodyPr wrap="square">
            <a:spAutoFit/>
          </a:bodyPr>
          <a:lstStyle/>
          <a:p>
            <a:pPr fontAlgn="base"/>
            <a:r>
              <a:rPr lang="ja-JP" altLang="en-US" sz="2000" b="1" i="0">
                <a:solidFill>
                  <a:srgbClr val="4B4B4B"/>
                </a:solidFill>
                <a:effectLst/>
                <a:latin typeface="Meiryo" panose="020B0604030504040204" pitchFamily="34" charset="-128"/>
                <a:ea typeface="Meiryo" panose="020B0604030504040204" pitchFamily="34" charset="-128"/>
                <a:cs typeface="Meiryo" charset="-128"/>
              </a:rPr>
              <a:t>第</a:t>
            </a:r>
            <a:r>
              <a:rPr lang="en-US" altLang="ja-JP" sz="2000" b="1" i="0" dirty="0">
                <a:solidFill>
                  <a:srgbClr val="4B4B4B"/>
                </a:solidFill>
                <a:effectLst/>
                <a:latin typeface="Meiryo" panose="020B0604030504040204" pitchFamily="34" charset="-128"/>
                <a:ea typeface="Meiryo" panose="020B0604030504040204" pitchFamily="34" charset="-128"/>
                <a:cs typeface="Meiryo" charset="-128"/>
              </a:rPr>
              <a:t>1</a:t>
            </a:r>
            <a:r>
              <a:rPr lang="ja-JP" altLang="en-US" sz="2000" b="1" i="0">
                <a:solidFill>
                  <a:srgbClr val="4B4B4B"/>
                </a:solidFill>
                <a:effectLst/>
                <a:latin typeface="Meiryo" panose="020B0604030504040204" pitchFamily="34" charset="-128"/>
                <a:ea typeface="Meiryo" panose="020B0604030504040204" pitchFamily="34" charset="-128"/>
                <a:cs typeface="Meiryo" charset="-128"/>
              </a:rPr>
              <a:t>条・業績評価基準を事業戦略</a:t>
            </a:r>
            <a:r>
              <a:rPr lang="en-US" altLang="ja-JP" sz="2000" b="1" i="0" dirty="0">
                <a:solidFill>
                  <a:srgbClr val="4B4B4B"/>
                </a:solidFill>
                <a:effectLst/>
                <a:latin typeface="Meiryo" panose="020B0604030504040204" pitchFamily="34" charset="-128"/>
                <a:ea typeface="Meiryo" panose="020B0604030504040204" pitchFamily="34" charset="-128"/>
                <a:cs typeface="Meiryo" charset="-128"/>
              </a:rPr>
              <a:t>/</a:t>
            </a:r>
            <a:r>
              <a:rPr lang="ja-JP" altLang="en-US" sz="2000" b="1" i="0">
                <a:solidFill>
                  <a:srgbClr val="4B4B4B"/>
                </a:solidFill>
                <a:effectLst/>
                <a:latin typeface="Meiryo" panose="020B0604030504040204" pitchFamily="34" charset="-128"/>
                <a:ea typeface="Meiryo" panose="020B0604030504040204" pitchFamily="34" charset="-128"/>
                <a:cs typeface="Meiryo" charset="-128"/>
              </a:rPr>
              <a:t>事業目標と一致させる</a:t>
            </a:r>
            <a:endParaRPr lang="en-US" altLang="ja-JP" sz="2000" b="1" i="0" dirty="0">
              <a:solidFill>
                <a:srgbClr val="4B4B4B"/>
              </a:solidFill>
              <a:effectLst/>
              <a:latin typeface="Meiryo" panose="020B0604030504040204" pitchFamily="34" charset="-128"/>
              <a:ea typeface="Meiryo" panose="020B0604030504040204" pitchFamily="34" charset="-128"/>
              <a:cs typeface="Meiryo" charset="-128"/>
            </a:endParaRPr>
          </a:p>
          <a:p>
            <a:pPr lvl="1" fontAlgn="base"/>
            <a:r>
              <a:rPr lang="ja-JP" altLang="en-US" sz="1600" b="0" i="0">
                <a:solidFill>
                  <a:srgbClr val="4B4B4B"/>
                </a:solidFill>
                <a:effectLst/>
                <a:latin typeface="Meiryo" panose="020B0604030504040204" pitchFamily="34" charset="-128"/>
                <a:ea typeface="Meiryo" panose="020B0604030504040204" pitchFamily="34" charset="-128"/>
                <a:cs typeface="Meiryo" charset="-128"/>
              </a:rPr>
              <a:t>売上と利益に固定せず事業戦略</a:t>
            </a:r>
            <a:r>
              <a:rPr lang="en-US" altLang="ja-JP" sz="1600" b="0" i="0" dirty="0">
                <a:solidFill>
                  <a:srgbClr val="4B4B4B"/>
                </a:solidFill>
                <a:effectLst/>
                <a:latin typeface="Meiryo" panose="020B0604030504040204" pitchFamily="34" charset="-128"/>
                <a:ea typeface="Meiryo" panose="020B0604030504040204" pitchFamily="34" charset="-128"/>
                <a:cs typeface="Meiryo" charset="-128"/>
              </a:rPr>
              <a:t>/</a:t>
            </a:r>
            <a:r>
              <a:rPr lang="ja-JP" altLang="en-US" sz="1600" b="0" i="0">
                <a:solidFill>
                  <a:srgbClr val="4B4B4B"/>
                </a:solidFill>
                <a:effectLst/>
                <a:latin typeface="Meiryo" panose="020B0604030504040204" pitchFamily="34" charset="-128"/>
                <a:ea typeface="Meiryo" panose="020B0604030504040204" pitchFamily="34" charset="-128"/>
                <a:cs typeface="Meiryo" charset="-128"/>
              </a:rPr>
              <a:t>事業目標の達成基準と評価を連動させる</a:t>
            </a:r>
            <a:endParaRPr lang="en-US" altLang="ja-JP" sz="1600" b="0" i="0" dirty="0">
              <a:solidFill>
                <a:srgbClr val="4B4B4B"/>
              </a:solidFill>
              <a:effectLst/>
              <a:latin typeface="Meiryo" panose="020B0604030504040204" pitchFamily="34" charset="-128"/>
              <a:ea typeface="Meiryo" panose="020B0604030504040204" pitchFamily="34" charset="-128"/>
              <a:cs typeface="Meiryo" charset="-128"/>
            </a:endParaRPr>
          </a:p>
          <a:p>
            <a:pPr lvl="1" fontAlgn="base"/>
            <a:endParaRPr lang="en-US" altLang="ja-JP" sz="800" b="0" i="0" dirty="0">
              <a:solidFill>
                <a:srgbClr val="4B4B4B"/>
              </a:solidFill>
              <a:effectLst/>
              <a:latin typeface="Meiryo" panose="020B0604030504040204" pitchFamily="34" charset="-128"/>
              <a:ea typeface="Meiryo" panose="020B0604030504040204" pitchFamily="34" charset="-128"/>
              <a:cs typeface="Meiryo" charset="-128"/>
            </a:endParaRPr>
          </a:p>
          <a:p>
            <a:pPr fontAlgn="base"/>
            <a:r>
              <a:rPr lang="ja-JP" altLang="en-US" sz="2000" b="1">
                <a:solidFill>
                  <a:srgbClr val="4B4B4B"/>
                </a:solidFill>
                <a:latin typeface="Meiryo" panose="020B0604030504040204" pitchFamily="34" charset="-128"/>
                <a:ea typeface="Meiryo" panose="020B0604030504040204" pitchFamily="34" charset="-128"/>
                <a:cs typeface="Meiryo" charset="-128"/>
              </a:rPr>
              <a:t>第</a:t>
            </a:r>
            <a:r>
              <a:rPr lang="en-US" altLang="ja-JP" sz="2000" b="1" dirty="0">
                <a:solidFill>
                  <a:srgbClr val="4B4B4B"/>
                </a:solidFill>
                <a:latin typeface="Meiryo" panose="020B0604030504040204" pitchFamily="34" charset="-128"/>
                <a:ea typeface="Meiryo" panose="020B0604030504040204" pitchFamily="34" charset="-128"/>
                <a:cs typeface="Meiryo" charset="-128"/>
              </a:rPr>
              <a:t>2</a:t>
            </a:r>
            <a:r>
              <a:rPr lang="ja-JP" altLang="en-US" sz="2000" b="1">
                <a:solidFill>
                  <a:srgbClr val="4B4B4B"/>
                </a:solidFill>
                <a:latin typeface="Meiryo" panose="020B0604030504040204" pitchFamily="34" charset="-128"/>
                <a:ea typeface="Meiryo" panose="020B0604030504040204" pitchFamily="34" charset="-128"/>
                <a:cs typeface="Meiryo" charset="-128"/>
              </a:rPr>
              <a:t>条・事実を正直に伝えて議論する</a:t>
            </a:r>
            <a:endParaRPr lang="en-US" altLang="ja-JP" sz="2000" b="1" dirty="0">
              <a:solidFill>
                <a:srgbClr val="4B4B4B"/>
              </a:solidFill>
              <a:latin typeface="Meiryo" panose="020B0604030504040204" pitchFamily="34" charset="-128"/>
              <a:ea typeface="Meiryo" panose="020B0604030504040204" pitchFamily="34" charset="-128"/>
              <a:cs typeface="Meiryo" charset="-128"/>
            </a:endParaRPr>
          </a:p>
          <a:p>
            <a:pPr lvl="1" fontAlgn="base"/>
            <a:r>
              <a:rPr lang="ja-JP" altLang="en-US" sz="1600">
                <a:solidFill>
                  <a:srgbClr val="4B4B4B"/>
                </a:solidFill>
                <a:latin typeface="Meiryo" panose="020B0604030504040204" pitchFamily="34" charset="-128"/>
                <a:ea typeface="Meiryo" panose="020B0604030504040204" pitchFamily="34" charset="-128"/>
                <a:cs typeface="Meiryo" charset="-128"/>
              </a:rPr>
              <a:t>忖度無用、自分たちの現実を真摯に土俵に上げて議論する</a:t>
            </a:r>
            <a:endParaRPr lang="en-US" altLang="ja-JP" sz="1600" dirty="0">
              <a:solidFill>
                <a:srgbClr val="4B4B4B"/>
              </a:solidFill>
              <a:latin typeface="Meiryo" panose="020B0604030504040204" pitchFamily="34" charset="-128"/>
              <a:ea typeface="Meiryo" panose="020B0604030504040204" pitchFamily="34" charset="-128"/>
              <a:cs typeface="Meiryo" charset="-128"/>
            </a:endParaRPr>
          </a:p>
          <a:p>
            <a:pPr lvl="1" fontAlgn="base"/>
            <a:endParaRPr lang="en-US" altLang="ja-JP" sz="800" dirty="0">
              <a:solidFill>
                <a:srgbClr val="4B4B4B"/>
              </a:solidFill>
              <a:latin typeface="Meiryo" panose="020B0604030504040204" pitchFamily="34" charset="-128"/>
              <a:ea typeface="Meiryo" panose="020B0604030504040204" pitchFamily="34" charset="-128"/>
              <a:cs typeface="Meiryo" charset="-128"/>
            </a:endParaRPr>
          </a:p>
          <a:p>
            <a:pPr fontAlgn="base"/>
            <a:r>
              <a:rPr lang="ja-JP" altLang="en-US" sz="2000" b="1" i="0">
                <a:solidFill>
                  <a:srgbClr val="4B4B4B"/>
                </a:solidFill>
                <a:effectLst/>
                <a:latin typeface="Meiryo" panose="020B0604030504040204" pitchFamily="34" charset="-128"/>
                <a:ea typeface="Meiryo" panose="020B0604030504040204" pitchFamily="34" charset="-128"/>
                <a:cs typeface="Meiryo" charset="-128"/>
              </a:rPr>
              <a:t>第</a:t>
            </a:r>
            <a:r>
              <a:rPr lang="en-US" altLang="ja-JP" sz="2000" b="1" i="0" dirty="0">
                <a:solidFill>
                  <a:srgbClr val="4B4B4B"/>
                </a:solidFill>
                <a:effectLst/>
                <a:latin typeface="Meiryo" panose="020B0604030504040204" pitchFamily="34" charset="-128"/>
                <a:ea typeface="Meiryo" panose="020B0604030504040204" pitchFamily="34" charset="-128"/>
                <a:cs typeface="Meiryo" charset="-128"/>
              </a:rPr>
              <a:t>3</a:t>
            </a:r>
            <a:r>
              <a:rPr lang="ja-JP" altLang="en-US" sz="2000" b="1" i="0">
                <a:solidFill>
                  <a:srgbClr val="4B4B4B"/>
                </a:solidFill>
                <a:effectLst/>
                <a:latin typeface="Meiryo" panose="020B0604030504040204" pitchFamily="34" charset="-128"/>
                <a:ea typeface="Meiryo" panose="020B0604030504040204" pitchFamily="34" charset="-128"/>
                <a:cs typeface="Meiryo" charset="-128"/>
              </a:rPr>
              <a:t>条・時代にそぐわない手続きやルールを廃止する</a:t>
            </a:r>
            <a:endParaRPr lang="en-US" altLang="ja-JP" sz="2000" b="1" i="0" dirty="0">
              <a:solidFill>
                <a:srgbClr val="4B4B4B"/>
              </a:solidFill>
              <a:effectLst/>
              <a:latin typeface="Meiryo" panose="020B0604030504040204" pitchFamily="34" charset="-128"/>
              <a:ea typeface="Meiryo" panose="020B0604030504040204" pitchFamily="34" charset="-128"/>
              <a:cs typeface="Meiryo" charset="-128"/>
            </a:endParaRPr>
          </a:p>
          <a:p>
            <a:pPr lvl="1" fontAlgn="base"/>
            <a:r>
              <a:rPr lang="ja-JP" altLang="en-US" sz="1600">
                <a:solidFill>
                  <a:srgbClr val="4B4B4B"/>
                </a:solidFill>
                <a:latin typeface="Meiryo" panose="020B0604030504040204" pitchFamily="34" charset="-128"/>
                <a:ea typeface="Meiryo" panose="020B0604030504040204" pitchFamily="34" charset="-128"/>
                <a:cs typeface="Meiryo" charset="-128"/>
              </a:rPr>
              <a:t>暗号化してメールに添付し平文でパスワードを送る　など</a:t>
            </a:r>
            <a:endParaRPr lang="en-US" altLang="ja-JP" sz="1600" dirty="0">
              <a:solidFill>
                <a:srgbClr val="4B4B4B"/>
              </a:solidFill>
              <a:latin typeface="Meiryo" panose="020B0604030504040204" pitchFamily="34" charset="-128"/>
              <a:ea typeface="Meiryo" panose="020B0604030504040204" pitchFamily="34" charset="-128"/>
              <a:cs typeface="Meiryo" charset="-128"/>
            </a:endParaRPr>
          </a:p>
          <a:p>
            <a:pPr lvl="1" fontAlgn="base"/>
            <a:endParaRPr lang="en-US" altLang="ja-JP" sz="800" b="1" i="0" dirty="0">
              <a:solidFill>
                <a:srgbClr val="4B4B4B"/>
              </a:solidFill>
              <a:effectLst/>
              <a:latin typeface="Meiryo" panose="020B0604030504040204" pitchFamily="34" charset="-128"/>
              <a:ea typeface="Meiryo" panose="020B0604030504040204" pitchFamily="34" charset="-128"/>
              <a:cs typeface="Meiryo" charset="-128"/>
            </a:endParaRPr>
          </a:p>
          <a:p>
            <a:pPr fontAlgn="base"/>
            <a:r>
              <a:rPr lang="ja-JP" altLang="en-US" sz="2000" b="1" i="0">
                <a:solidFill>
                  <a:srgbClr val="4B4B4B"/>
                </a:solidFill>
                <a:effectLst/>
                <a:latin typeface="Meiryo" panose="020B0604030504040204" pitchFamily="34" charset="-128"/>
                <a:ea typeface="Meiryo" panose="020B0604030504040204" pitchFamily="34" charset="-128"/>
                <a:cs typeface="Meiryo" charset="-128"/>
              </a:rPr>
              <a:t>第</a:t>
            </a:r>
            <a:r>
              <a:rPr lang="en-US" altLang="ja-JP" sz="2000" b="1" i="0" dirty="0">
                <a:solidFill>
                  <a:srgbClr val="4B4B4B"/>
                </a:solidFill>
                <a:effectLst/>
                <a:latin typeface="Meiryo" panose="020B0604030504040204" pitchFamily="34" charset="-128"/>
                <a:ea typeface="Meiryo" panose="020B0604030504040204" pitchFamily="34" charset="-128"/>
                <a:cs typeface="Meiryo" charset="-128"/>
              </a:rPr>
              <a:t>4</a:t>
            </a:r>
            <a:r>
              <a:rPr lang="ja-JP" altLang="en-US" sz="2000" b="1" i="0">
                <a:solidFill>
                  <a:srgbClr val="4B4B4B"/>
                </a:solidFill>
                <a:effectLst/>
                <a:latin typeface="Meiryo" panose="020B0604030504040204" pitchFamily="34" charset="-128"/>
                <a:ea typeface="Meiryo" panose="020B0604030504040204" pitchFamily="34" charset="-128"/>
                <a:cs typeface="Meiryo" charset="-128"/>
              </a:rPr>
              <a:t>条・スタンダードとなっているツールを使う</a:t>
            </a:r>
            <a:endParaRPr lang="en-US" altLang="ja-JP" sz="2000" b="1" i="0" dirty="0">
              <a:solidFill>
                <a:srgbClr val="4B4B4B"/>
              </a:solidFill>
              <a:effectLst/>
              <a:latin typeface="Meiryo" panose="020B0604030504040204" pitchFamily="34" charset="-128"/>
              <a:ea typeface="Meiryo" panose="020B0604030504040204" pitchFamily="34" charset="-128"/>
              <a:cs typeface="Meiryo" charset="-128"/>
            </a:endParaRPr>
          </a:p>
          <a:p>
            <a:pPr lvl="1" fontAlgn="base"/>
            <a:r>
              <a:rPr lang="ja-JP" altLang="en-US" sz="1600">
                <a:solidFill>
                  <a:srgbClr val="4B4B4B"/>
                </a:solidFill>
                <a:latin typeface="Meiryo" panose="020B0604030504040204" pitchFamily="34" charset="-128"/>
                <a:ea typeface="Meiryo" panose="020B0604030504040204" pitchFamily="34" charset="-128"/>
                <a:cs typeface="Meiryo" charset="-128"/>
              </a:rPr>
              <a:t>時代の思想や文化をツールを通して浸透させる</a:t>
            </a:r>
            <a:endParaRPr lang="en-US" altLang="ja-JP" sz="1600" dirty="0">
              <a:solidFill>
                <a:srgbClr val="4B4B4B"/>
              </a:solidFill>
              <a:latin typeface="Meiryo" panose="020B0604030504040204" pitchFamily="34" charset="-128"/>
              <a:ea typeface="Meiryo" panose="020B0604030504040204" pitchFamily="34" charset="-128"/>
              <a:cs typeface="Meiryo" charset="-128"/>
            </a:endParaRPr>
          </a:p>
          <a:p>
            <a:pPr lvl="1" fontAlgn="base"/>
            <a:endParaRPr lang="en-US" altLang="ja-JP" sz="800" b="0" i="0" dirty="0">
              <a:solidFill>
                <a:srgbClr val="4B4B4B"/>
              </a:solidFill>
              <a:effectLst/>
              <a:latin typeface="Meiryo" panose="020B0604030504040204" pitchFamily="34" charset="-128"/>
              <a:ea typeface="Meiryo" panose="020B0604030504040204" pitchFamily="34" charset="-128"/>
              <a:cs typeface="Meiryo" charset="-128"/>
            </a:endParaRPr>
          </a:p>
          <a:p>
            <a:pPr fontAlgn="base"/>
            <a:r>
              <a:rPr lang="ja-JP" altLang="en-US" sz="2000" b="1" i="0">
                <a:solidFill>
                  <a:srgbClr val="4B4B4B"/>
                </a:solidFill>
                <a:effectLst/>
                <a:latin typeface="Meiryo" panose="020B0604030504040204" pitchFamily="34" charset="-128"/>
                <a:ea typeface="Meiryo" panose="020B0604030504040204" pitchFamily="34" charset="-128"/>
                <a:cs typeface="Meiryo" charset="-128"/>
              </a:rPr>
              <a:t>第</a:t>
            </a:r>
            <a:r>
              <a:rPr lang="en-US" altLang="ja-JP" sz="2000" b="1" i="0" dirty="0">
                <a:solidFill>
                  <a:srgbClr val="4B4B4B"/>
                </a:solidFill>
                <a:effectLst/>
                <a:latin typeface="Meiryo" panose="020B0604030504040204" pitchFamily="34" charset="-128"/>
                <a:ea typeface="Meiryo" panose="020B0604030504040204" pitchFamily="34" charset="-128"/>
                <a:cs typeface="Meiryo" charset="-128"/>
              </a:rPr>
              <a:t>5</a:t>
            </a:r>
            <a:r>
              <a:rPr lang="ja-JP" altLang="en-US" sz="2000" b="1" i="0">
                <a:solidFill>
                  <a:srgbClr val="4B4B4B"/>
                </a:solidFill>
                <a:effectLst/>
                <a:latin typeface="Meiryo" panose="020B0604030504040204" pitchFamily="34" charset="-128"/>
                <a:ea typeface="Meiryo" panose="020B0604030504040204" pitchFamily="34" charset="-128"/>
                <a:cs typeface="Meiryo" charset="-128"/>
              </a:rPr>
              <a:t>条・仕事の生産性を落とさない環境を提供する</a:t>
            </a:r>
            <a:endParaRPr lang="en-US" altLang="ja-JP" sz="2000" b="1" i="0" dirty="0">
              <a:solidFill>
                <a:srgbClr val="4B4B4B"/>
              </a:solidFill>
              <a:effectLst/>
              <a:latin typeface="Meiryo" panose="020B0604030504040204" pitchFamily="34" charset="-128"/>
              <a:ea typeface="Meiryo" panose="020B0604030504040204" pitchFamily="34" charset="-128"/>
              <a:cs typeface="Meiryo" charset="-128"/>
            </a:endParaRPr>
          </a:p>
          <a:p>
            <a:pPr lvl="1" fontAlgn="base"/>
            <a:r>
              <a:rPr lang="ja-JP" altLang="en-US" sz="1600">
                <a:solidFill>
                  <a:srgbClr val="4B4B4B"/>
                </a:solidFill>
                <a:latin typeface="Meiryo" panose="020B0604030504040204" pitchFamily="34" charset="-128"/>
                <a:ea typeface="Meiryo" panose="020B0604030504040204" pitchFamily="34" charset="-128"/>
                <a:cs typeface="Meiryo" charset="-128"/>
              </a:rPr>
              <a:t>最新の</a:t>
            </a:r>
            <a:r>
              <a:rPr lang="en-US" altLang="ja-JP" sz="1600" dirty="0">
                <a:solidFill>
                  <a:srgbClr val="4B4B4B"/>
                </a:solidFill>
                <a:latin typeface="Meiryo" panose="020B0604030504040204" pitchFamily="34" charset="-128"/>
                <a:ea typeface="Meiryo" panose="020B0604030504040204" pitchFamily="34" charset="-128"/>
                <a:cs typeface="Meiryo" charset="-128"/>
              </a:rPr>
              <a:t>PC</a:t>
            </a:r>
            <a:r>
              <a:rPr lang="ja-JP" altLang="en-US" sz="1600">
                <a:solidFill>
                  <a:srgbClr val="4B4B4B"/>
                </a:solidFill>
                <a:latin typeface="Meiryo" panose="020B0604030504040204" pitchFamily="34" charset="-128"/>
                <a:ea typeface="Meiryo" panose="020B0604030504040204" pitchFamily="34" charset="-128"/>
                <a:cs typeface="Meiryo" charset="-128"/>
              </a:rPr>
              <a:t>や</a:t>
            </a:r>
            <a:r>
              <a:rPr lang="en-US" altLang="ja-JP" sz="1600" dirty="0">
                <a:solidFill>
                  <a:srgbClr val="4B4B4B"/>
                </a:solidFill>
                <a:latin typeface="Meiryo" panose="020B0604030504040204" pitchFamily="34" charset="-128"/>
                <a:ea typeface="Meiryo" panose="020B0604030504040204" pitchFamily="34" charset="-128"/>
                <a:cs typeface="Meiryo" charset="-128"/>
              </a:rPr>
              <a:t>Mac</a:t>
            </a:r>
            <a:r>
              <a:rPr lang="ja-JP" altLang="en-US" sz="1600">
                <a:solidFill>
                  <a:srgbClr val="4B4B4B"/>
                </a:solidFill>
                <a:latin typeface="Meiryo" panose="020B0604030504040204" pitchFamily="34" charset="-128"/>
                <a:ea typeface="Meiryo" panose="020B0604030504040204" pitchFamily="34" charset="-128"/>
                <a:cs typeface="Meiryo" charset="-128"/>
              </a:rPr>
              <a:t>、デスクトップの仮想化は使わない　など</a:t>
            </a:r>
            <a:endParaRPr lang="en-US" altLang="ja-JP" sz="1600" dirty="0">
              <a:solidFill>
                <a:srgbClr val="4B4B4B"/>
              </a:solidFill>
              <a:latin typeface="Meiryo" panose="020B0604030504040204" pitchFamily="34" charset="-128"/>
              <a:ea typeface="Meiryo" panose="020B0604030504040204" pitchFamily="34" charset="-128"/>
              <a:cs typeface="Meiryo" charset="-128"/>
            </a:endParaRPr>
          </a:p>
          <a:p>
            <a:pPr lvl="1" fontAlgn="base"/>
            <a:endParaRPr lang="en-US" altLang="ja-JP" sz="800" b="1" i="0" dirty="0">
              <a:solidFill>
                <a:srgbClr val="4B4B4B"/>
              </a:solidFill>
              <a:effectLst/>
              <a:latin typeface="Meiryo" panose="020B0604030504040204" pitchFamily="34" charset="-128"/>
              <a:ea typeface="Meiryo" panose="020B0604030504040204" pitchFamily="34" charset="-128"/>
              <a:cs typeface="Meiryo" charset="-128"/>
            </a:endParaRPr>
          </a:p>
          <a:p>
            <a:pPr fontAlgn="base"/>
            <a:r>
              <a:rPr lang="ja-JP" altLang="en-US" sz="2000" b="1">
                <a:solidFill>
                  <a:srgbClr val="4B4B4B"/>
                </a:solidFill>
                <a:latin typeface="Meiryo" panose="020B0604030504040204" pitchFamily="34" charset="-128"/>
                <a:ea typeface="Meiryo" panose="020B0604030504040204" pitchFamily="34" charset="-128"/>
                <a:cs typeface="Meiryo" charset="-128"/>
              </a:rPr>
              <a:t>第</a:t>
            </a:r>
            <a:r>
              <a:rPr lang="en-US" altLang="ja-JP" sz="2000" b="1" dirty="0">
                <a:solidFill>
                  <a:srgbClr val="4B4B4B"/>
                </a:solidFill>
                <a:latin typeface="Meiryo" panose="020B0604030504040204" pitchFamily="34" charset="-128"/>
                <a:ea typeface="Meiryo" panose="020B0604030504040204" pitchFamily="34" charset="-128"/>
                <a:cs typeface="Meiryo" charset="-128"/>
              </a:rPr>
              <a:t>6</a:t>
            </a:r>
            <a:r>
              <a:rPr lang="ja-JP" altLang="en-US" sz="2000" b="1">
                <a:solidFill>
                  <a:srgbClr val="4B4B4B"/>
                </a:solidFill>
                <a:latin typeface="Meiryo" panose="020B0604030504040204" pitchFamily="34" charset="-128"/>
                <a:ea typeface="Meiryo" panose="020B0604030504040204" pitchFamily="34" charset="-128"/>
                <a:cs typeface="Meiryo" charset="-128"/>
              </a:rPr>
              <a:t>条・服装を</a:t>
            </a:r>
            <a:r>
              <a:rPr lang="en-US" altLang="ja-JP" sz="2000" b="1" dirty="0">
                <a:solidFill>
                  <a:srgbClr val="4B4B4B"/>
                </a:solidFill>
                <a:latin typeface="Meiryo" panose="020B0604030504040204" pitchFamily="34" charset="-128"/>
                <a:ea typeface="Meiryo" panose="020B0604030504040204" pitchFamily="34" charset="-128"/>
                <a:cs typeface="Meiryo" charset="-128"/>
              </a:rPr>
              <a:t>”</a:t>
            </a:r>
            <a:r>
              <a:rPr lang="ja-JP" altLang="en-US" sz="2000" b="1">
                <a:solidFill>
                  <a:srgbClr val="4B4B4B"/>
                </a:solidFill>
                <a:latin typeface="Meiryo" panose="020B0604030504040204" pitchFamily="34" charset="-128"/>
                <a:ea typeface="Meiryo" panose="020B0604030504040204" pitchFamily="34" charset="-128"/>
                <a:cs typeface="Meiryo" charset="-128"/>
              </a:rPr>
              <a:t>オープン</a:t>
            </a:r>
            <a:r>
              <a:rPr lang="en-US" altLang="ja-JP" sz="2000" b="1" dirty="0">
                <a:solidFill>
                  <a:srgbClr val="4B4B4B"/>
                </a:solidFill>
                <a:latin typeface="Meiryo" panose="020B0604030504040204" pitchFamily="34" charset="-128"/>
                <a:ea typeface="Meiryo" panose="020B0604030504040204" pitchFamily="34" charset="-128"/>
                <a:cs typeface="Meiryo" charset="-128"/>
              </a:rPr>
              <a:t>“</a:t>
            </a:r>
            <a:r>
              <a:rPr lang="ja-JP" altLang="en-US" sz="2000" b="1">
                <a:solidFill>
                  <a:srgbClr val="4B4B4B"/>
                </a:solidFill>
                <a:latin typeface="Meiryo" panose="020B0604030504040204" pitchFamily="34" charset="-128"/>
                <a:ea typeface="Meiryo" panose="020B0604030504040204" pitchFamily="34" charset="-128"/>
                <a:cs typeface="Meiryo" charset="-128"/>
              </a:rPr>
              <a:t>にする</a:t>
            </a:r>
            <a:endParaRPr lang="en-US" altLang="ja-JP" sz="2000" b="1" dirty="0">
              <a:solidFill>
                <a:srgbClr val="4B4B4B"/>
              </a:solidFill>
              <a:latin typeface="Meiryo" panose="020B0604030504040204" pitchFamily="34" charset="-128"/>
              <a:ea typeface="Meiryo" panose="020B0604030504040204" pitchFamily="34" charset="-128"/>
              <a:cs typeface="Meiryo" charset="-128"/>
            </a:endParaRPr>
          </a:p>
          <a:p>
            <a:pPr lvl="1" fontAlgn="base"/>
            <a:r>
              <a:rPr lang="ja-JP" altLang="en-US" sz="1600" b="0" i="0">
                <a:solidFill>
                  <a:srgbClr val="4B4B4B"/>
                </a:solidFill>
                <a:effectLst/>
                <a:latin typeface="Meiryo" panose="020B0604030504040204" pitchFamily="34" charset="-128"/>
                <a:ea typeface="Meiryo" panose="020B0604030504040204" pitchFamily="34" charset="-128"/>
                <a:cs typeface="Meiryo" charset="-128"/>
              </a:rPr>
              <a:t>職場の空気が変わる、変革を身体で感じられる</a:t>
            </a:r>
            <a:endParaRPr lang="en-US" altLang="ja-JP" sz="1600" b="0" i="0" dirty="0">
              <a:solidFill>
                <a:srgbClr val="4B4B4B"/>
              </a:solidFill>
              <a:effectLst/>
              <a:latin typeface="Meiryo" panose="020B0604030504040204" pitchFamily="34" charset="-128"/>
              <a:ea typeface="Meiryo" panose="020B0604030504040204" pitchFamily="34" charset="-128"/>
              <a:cs typeface="Meiryo" charset="-128"/>
            </a:endParaRPr>
          </a:p>
          <a:p>
            <a:pPr lvl="1" fontAlgn="base"/>
            <a:endParaRPr lang="en-US" altLang="ja-JP" sz="800" b="0" i="0" dirty="0">
              <a:solidFill>
                <a:srgbClr val="4B4B4B"/>
              </a:solidFill>
              <a:effectLst/>
              <a:latin typeface="Meiryo" panose="020B0604030504040204" pitchFamily="34" charset="-128"/>
              <a:ea typeface="Meiryo" panose="020B0604030504040204" pitchFamily="34" charset="-128"/>
              <a:cs typeface="Meiryo" charset="-128"/>
            </a:endParaRPr>
          </a:p>
          <a:p>
            <a:pPr fontAlgn="base"/>
            <a:r>
              <a:rPr lang="ja-JP" altLang="en-US" sz="2000" b="1">
                <a:solidFill>
                  <a:srgbClr val="4B4B4B"/>
                </a:solidFill>
                <a:latin typeface="Meiryo" panose="020B0604030504040204" pitchFamily="34" charset="-128"/>
                <a:ea typeface="Meiryo" panose="020B0604030504040204" pitchFamily="34" charset="-128"/>
                <a:cs typeface="Meiryo" charset="-128"/>
              </a:rPr>
              <a:t>第</a:t>
            </a:r>
            <a:r>
              <a:rPr lang="en-US" altLang="ja-JP" sz="2000" b="1" dirty="0">
                <a:solidFill>
                  <a:srgbClr val="4B4B4B"/>
                </a:solidFill>
                <a:latin typeface="Meiryo" panose="020B0604030504040204" pitchFamily="34" charset="-128"/>
                <a:ea typeface="Meiryo" panose="020B0604030504040204" pitchFamily="34" charset="-128"/>
                <a:cs typeface="Meiryo" charset="-128"/>
              </a:rPr>
              <a:t>7</a:t>
            </a:r>
            <a:r>
              <a:rPr lang="ja-JP" altLang="en-US" sz="2000" b="1">
                <a:solidFill>
                  <a:srgbClr val="4B4B4B"/>
                </a:solidFill>
                <a:latin typeface="Meiryo" panose="020B0604030504040204" pitchFamily="34" charset="-128"/>
                <a:ea typeface="Meiryo" panose="020B0604030504040204" pitchFamily="34" charset="-128"/>
                <a:cs typeface="Meiryo" charset="-128"/>
              </a:rPr>
              <a:t>条・</a:t>
            </a:r>
            <a:r>
              <a:rPr lang="en-US" altLang="ja-JP" sz="2000" b="1" dirty="0">
                <a:solidFill>
                  <a:srgbClr val="4B4B4B"/>
                </a:solidFill>
                <a:latin typeface="Meiryo" panose="020B0604030504040204" pitchFamily="34" charset="-128"/>
                <a:ea typeface="Meiryo" panose="020B0604030504040204" pitchFamily="34" charset="-128"/>
                <a:cs typeface="Meiryo" charset="-128"/>
              </a:rPr>
              <a:t>Intrapersonal Diversity</a:t>
            </a:r>
            <a:r>
              <a:rPr lang="ja-JP" altLang="en-US" sz="2000" b="1">
                <a:solidFill>
                  <a:srgbClr val="4B4B4B"/>
                </a:solidFill>
                <a:latin typeface="Meiryo" panose="020B0604030504040204" pitchFamily="34" charset="-128"/>
                <a:ea typeface="Meiryo" panose="020B0604030504040204" pitchFamily="34" charset="-128"/>
                <a:cs typeface="Meiryo" charset="-128"/>
              </a:rPr>
              <a:t>（</a:t>
            </a:r>
            <a:r>
              <a:rPr lang="ja-JP" altLang="en-US" sz="2000" b="1">
                <a:latin typeface="Meiryo" panose="020B0604030504040204" pitchFamily="34" charset="-128"/>
                <a:ea typeface="Meiryo" panose="020B0604030504040204" pitchFamily="34" charset="-128"/>
              </a:rPr>
              <a:t>個人内多様性</a:t>
            </a:r>
            <a:r>
              <a:rPr lang="ja-JP" altLang="en-US" sz="2000" b="1">
                <a:solidFill>
                  <a:srgbClr val="4B4B4B"/>
                </a:solidFill>
                <a:latin typeface="Meiryo" panose="020B0604030504040204" pitchFamily="34" charset="-128"/>
                <a:ea typeface="Meiryo" panose="020B0604030504040204" pitchFamily="34" charset="-128"/>
                <a:cs typeface="Meiryo" charset="-128"/>
              </a:rPr>
              <a:t>）</a:t>
            </a:r>
            <a:r>
              <a:rPr lang="en-US" altLang="ja-JP" sz="2000" b="1" dirty="0">
                <a:solidFill>
                  <a:srgbClr val="4B4B4B"/>
                </a:solidFill>
                <a:latin typeface="Meiryo" panose="020B0604030504040204" pitchFamily="34" charset="-128"/>
                <a:ea typeface="Meiryo" panose="020B0604030504040204" pitchFamily="34" charset="-128"/>
                <a:cs typeface="Meiryo" charset="-128"/>
              </a:rPr>
              <a:t> </a:t>
            </a:r>
            <a:r>
              <a:rPr lang="ja-JP" altLang="en-US" sz="2000" b="1">
                <a:solidFill>
                  <a:srgbClr val="4B4B4B"/>
                </a:solidFill>
                <a:latin typeface="Meiryo" panose="020B0604030504040204" pitchFamily="34" charset="-128"/>
                <a:ea typeface="Meiryo" panose="020B0604030504040204" pitchFamily="34" charset="-128"/>
                <a:cs typeface="Meiryo" charset="-128"/>
              </a:rPr>
              <a:t>を高める</a:t>
            </a:r>
            <a:endParaRPr lang="en-US" altLang="ja-JP" sz="2000" b="1" dirty="0">
              <a:solidFill>
                <a:srgbClr val="4B4B4B"/>
              </a:solidFill>
              <a:latin typeface="Meiryo" panose="020B0604030504040204" pitchFamily="34" charset="-128"/>
              <a:ea typeface="Meiryo" panose="020B0604030504040204" pitchFamily="34" charset="-128"/>
              <a:cs typeface="Meiryo" charset="-128"/>
            </a:endParaRPr>
          </a:p>
          <a:p>
            <a:pPr lvl="1" fontAlgn="base"/>
            <a:r>
              <a:rPr lang="ja-JP" altLang="en-US" sz="1600" b="0" i="0">
                <a:solidFill>
                  <a:srgbClr val="4B4B4B"/>
                </a:solidFill>
                <a:effectLst/>
                <a:latin typeface="Meiryo" panose="020B0604030504040204" pitchFamily="34" charset="-128"/>
                <a:ea typeface="Meiryo" panose="020B0604030504040204" pitchFamily="34" charset="-128"/>
                <a:cs typeface="Meiryo" charset="-128"/>
              </a:rPr>
              <a:t>ローテーション、社外のコミュニティや勉強会、対外的の奨励など</a:t>
            </a:r>
            <a:endParaRPr lang="ja-JP" altLang="en-US" sz="1600" b="0" i="0" dirty="0">
              <a:solidFill>
                <a:srgbClr val="4B4B4B"/>
              </a:solidFill>
              <a:effectLst/>
              <a:latin typeface="Meiryo" panose="020B0604030504040204" pitchFamily="34" charset="-128"/>
              <a:ea typeface="Meiryo" panose="020B0604030504040204" pitchFamily="34" charset="-128"/>
              <a:cs typeface="Meiryo" charset="-128"/>
            </a:endParaRPr>
          </a:p>
        </p:txBody>
      </p:sp>
      <p:pic>
        <p:nvPicPr>
          <p:cNvPr id="5" name="図 4">
            <a:extLst>
              <a:ext uri="{FF2B5EF4-FFF2-40B4-BE49-F238E27FC236}">
                <a16:creationId xmlns:a16="http://schemas.microsoft.com/office/drawing/2014/main" id="{44B5B5DB-47BF-1842-8F1D-7E1DBADBF8C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02577" y="736645"/>
            <a:ext cx="1101374" cy="1101374"/>
          </a:xfrm>
          <a:prstGeom prst="rect">
            <a:avLst/>
          </a:prstGeom>
        </p:spPr>
      </p:pic>
      <p:sp>
        <p:nvSpPr>
          <p:cNvPr id="6" name="テキスト ボックス 5">
            <a:extLst>
              <a:ext uri="{FF2B5EF4-FFF2-40B4-BE49-F238E27FC236}">
                <a16:creationId xmlns:a16="http://schemas.microsoft.com/office/drawing/2014/main" id="{8D11B76F-D15C-4940-B805-49AC212F9A06}"/>
              </a:ext>
            </a:extLst>
          </p:cNvPr>
          <p:cNvSpPr txBox="1"/>
          <p:nvPr/>
        </p:nvSpPr>
        <p:spPr>
          <a:xfrm>
            <a:off x="1903951" y="985777"/>
            <a:ext cx="3262432" cy="707886"/>
          </a:xfrm>
          <a:prstGeom prst="rect">
            <a:avLst/>
          </a:prstGeom>
          <a:noFill/>
        </p:spPr>
        <p:txBody>
          <a:bodyPr wrap="none" rtlCol="0">
            <a:spAutoFit/>
          </a:bodyPr>
          <a:lstStyle/>
          <a:p>
            <a:r>
              <a:rPr kumimoji="1" lang="ja-JP" altLang="en-US" sz="2000" b="1">
                <a:solidFill>
                  <a:srgbClr val="C00000"/>
                </a:solidFill>
                <a:latin typeface="Meiryo" panose="020B0604030504040204" pitchFamily="34" charset="-128"/>
                <a:ea typeface="Meiryo" panose="020B0604030504040204" pitchFamily="34" charset="-128"/>
              </a:rPr>
              <a:t>言葉で「危機感」を</a:t>
            </a:r>
            <a:endParaRPr kumimoji="1" lang="en-US" altLang="ja-JP" sz="2000" b="1" dirty="0">
              <a:solidFill>
                <a:srgbClr val="C00000"/>
              </a:solidFill>
              <a:latin typeface="Meiryo" panose="020B0604030504040204" pitchFamily="34" charset="-128"/>
              <a:ea typeface="Meiryo" panose="020B0604030504040204" pitchFamily="34" charset="-128"/>
            </a:endParaRPr>
          </a:p>
          <a:p>
            <a:r>
              <a:rPr kumimoji="1" lang="ja-JP" altLang="en-US" sz="2000" b="1">
                <a:solidFill>
                  <a:srgbClr val="C00000"/>
                </a:solidFill>
                <a:latin typeface="Meiryo" panose="020B0604030504040204" pitchFamily="34" charset="-128"/>
                <a:ea typeface="Meiryo" panose="020B0604030504040204" pitchFamily="34" charset="-128"/>
              </a:rPr>
              <a:t>煽っても現場は変わらない</a:t>
            </a:r>
          </a:p>
        </p:txBody>
      </p:sp>
      <p:pic>
        <p:nvPicPr>
          <p:cNvPr id="8" name="図 7">
            <a:extLst>
              <a:ext uri="{FF2B5EF4-FFF2-40B4-BE49-F238E27FC236}">
                <a16:creationId xmlns:a16="http://schemas.microsoft.com/office/drawing/2014/main" id="{F1B52D9B-2939-814B-9852-7D62331E3B22}"/>
              </a:ext>
            </a:extLst>
          </p:cNvPr>
          <p:cNvPicPr>
            <a:picLocks noChangeAspect="1"/>
          </p:cNvPicPr>
          <p:nvPr/>
        </p:nvPicPr>
        <p:blipFill>
          <a:blip r:embed="rId3"/>
          <a:stretch>
            <a:fillRect/>
          </a:stretch>
        </p:blipFill>
        <p:spPr>
          <a:xfrm>
            <a:off x="7240049" y="881001"/>
            <a:ext cx="953774" cy="953774"/>
          </a:xfrm>
          <a:prstGeom prst="rect">
            <a:avLst/>
          </a:prstGeom>
        </p:spPr>
      </p:pic>
      <p:sp>
        <p:nvSpPr>
          <p:cNvPr id="9" name="テキスト ボックス 8">
            <a:extLst>
              <a:ext uri="{FF2B5EF4-FFF2-40B4-BE49-F238E27FC236}">
                <a16:creationId xmlns:a16="http://schemas.microsoft.com/office/drawing/2014/main" id="{A63776BD-DBE3-7E45-8DA1-71A0D68F30F2}"/>
              </a:ext>
            </a:extLst>
          </p:cNvPr>
          <p:cNvSpPr txBox="1"/>
          <p:nvPr/>
        </p:nvSpPr>
        <p:spPr>
          <a:xfrm>
            <a:off x="5260020" y="988426"/>
            <a:ext cx="1980029" cy="707886"/>
          </a:xfrm>
          <a:prstGeom prst="rect">
            <a:avLst/>
          </a:prstGeom>
          <a:noFill/>
        </p:spPr>
        <p:txBody>
          <a:bodyPr wrap="none" rtlCol="0">
            <a:spAutoFit/>
          </a:bodyPr>
          <a:lstStyle/>
          <a:p>
            <a:pPr algn="r"/>
            <a:r>
              <a:rPr kumimoji="1" lang="ja-JP" altLang="en-US" sz="2000" b="1">
                <a:solidFill>
                  <a:srgbClr val="C00000"/>
                </a:solidFill>
                <a:latin typeface="Meiryo" panose="020B0604030504040204" pitchFamily="34" charset="-128"/>
                <a:ea typeface="Meiryo" panose="020B0604030504040204" pitchFamily="34" charset="-128"/>
              </a:rPr>
              <a:t>できる人材は</a:t>
            </a:r>
            <a:endParaRPr kumimoji="1" lang="en-US" altLang="ja-JP" sz="2000" b="1" dirty="0">
              <a:solidFill>
                <a:srgbClr val="C00000"/>
              </a:solidFill>
              <a:latin typeface="Meiryo" panose="020B0604030504040204" pitchFamily="34" charset="-128"/>
              <a:ea typeface="Meiryo" panose="020B0604030504040204" pitchFamily="34" charset="-128"/>
            </a:endParaRPr>
          </a:p>
          <a:p>
            <a:pPr algn="r"/>
            <a:r>
              <a:rPr kumimoji="1" lang="ja-JP" altLang="en-US" sz="2000" b="1">
                <a:solidFill>
                  <a:srgbClr val="C00000"/>
                </a:solidFill>
                <a:latin typeface="Meiryo" panose="020B0604030504040204" pitchFamily="34" charset="-128"/>
                <a:ea typeface="Meiryo" panose="020B0604030504040204" pitchFamily="34" charset="-128"/>
              </a:rPr>
              <a:t>どこにもいない</a:t>
            </a:r>
          </a:p>
        </p:txBody>
      </p:sp>
    </p:spTree>
    <p:extLst>
      <p:ext uri="{BB962C8B-B14F-4D97-AF65-F5344CB8AC3E}">
        <p14:creationId xmlns:p14="http://schemas.microsoft.com/office/powerpoint/2010/main" val="582285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left)">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wipe(left)">
                                      <p:cBhvr>
                                        <p:cTn id="15" dur="500"/>
                                        <p:tgtEl>
                                          <p:spTgt spid="4">
                                            <p:txEl>
                                              <p:pRg st="3" end="3"/>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4">
                                            <p:txEl>
                                              <p:pRg st="4" end="4"/>
                                            </p:txEl>
                                          </p:spTgt>
                                        </p:tgtEl>
                                        <p:attrNameLst>
                                          <p:attrName>style.visibility</p:attrName>
                                        </p:attrNameLst>
                                      </p:cBhvr>
                                      <p:to>
                                        <p:strVal val="visible"/>
                                      </p:to>
                                    </p:set>
                                    <p:animEffect transition="in" filter="wipe(left)">
                                      <p:cBhvr>
                                        <p:cTn id="18" dur="500"/>
                                        <p:tgtEl>
                                          <p:spTgt spid="4">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animEffect transition="in" filter="wipe(left)">
                                      <p:cBhvr>
                                        <p:cTn id="23" dur="500"/>
                                        <p:tgtEl>
                                          <p:spTgt spid="4">
                                            <p:txEl>
                                              <p:pRg st="6" end="6"/>
                                            </p:tx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4">
                                            <p:txEl>
                                              <p:pRg st="7" end="7"/>
                                            </p:txEl>
                                          </p:spTgt>
                                        </p:tgtEl>
                                        <p:attrNameLst>
                                          <p:attrName>style.visibility</p:attrName>
                                        </p:attrNameLst>
                                      </p:cBhvr>
                                      <p:to>
                                        <p:strVal val="visible"/>
                                      </p:to>
                                    </p:set>
                                    <p:animEffect transition="in" filter="wipe(left)">
                                      <p:cBhvr>
                                        <p:cTn id="26" dur="500"/>
                                        <p:tgtEl>
                                          <p:spTgt spid="4">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animEffect transition="in" filter="wipe(left)">
                                      <p:cBhvr>
                                        <p:cTn id="31" dur="500"/>
                                        <p:tgtEl>
                                          <p:spTgt spid="4">
                                            <p:txEl>
                                              <p:pRg st="9" end="9"/>
                                            </p:txEl>
                                          </p:spTgt>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4">
                                            <p:txEl>
                                              <p:pRg st="10" end="10"/>
                                            </p:txEl>
                                          </p:spTgt>
                                        </p:tgtEl>
                                        <p:attrNameLst>
                                          <p:attrName>style.visibility</p:attrName>
                                        </p:attrNameLst>
                                      </p:cBhvr>
                                      <p:to>
                                        <p:strVal val="visible"/>
                                      </p:to>
                                    </p:set>
                                    <p:animEffect transition="in" filter="wipe(left)">
                                      <p:cBhvr>
                                        <p:cTn id="34" dur="500"/>
                                        <p:tgtEl>
                                          <p:spTgt spid="4">
                                            <p:txEl>
                                              <p:pRg st="10" end="1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4">
                                            <p:txEl>
                                              <p:pRg st="12" end="12"/>
                                            </p:txEl>
                                          </p:spTgt>
                                        </p:tgtEl>
                                        <p:attrNameLst>
                                          <p:attrName>style.visibility</p:attrName>
                                        </p:attrNameLst>
                                      </p:cBhvr>
                                      <p:to>
                                        <p:strVal val="visible"/>
                                      </p:to>
                                    </p:set>
                                    <p:animEffect transition="in" filter="wipe(left)">
                                      <p:cBhvr>
                                        <p:cTn id="39" dur="500"/>
                                        <p:tgtEl>
                                          <p:spTgt spid="4">
                                            <p:txEl>
                                              <p:pRg st="12" end="12"/>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4">
                                            <p:txEl>
                                              <p:pRg st="13" end="13"/>
                                            </p:txEl>
                                          </p:spTgt>
                                        </p:tgtEl>
                                        <p:attrNameLst>
                                          <p:attrName>style.visibility</p:attrName>
                                        </p:attrNameLst>
                                      </p:cBhvr>
                                      <p:to>
                                        <p:strVal val="visible"/>
                                      </p:to>
                                    </p:set>
                                    <p:animEffect transition="in" filter="wipe(left)">
                                      <p:cBhvr>
                                        <p:cTn id="42" dur="500"/>
                                        <p:tgtEl>
                                          <p:spTgt spid="4">
                                            <p:txEl>
                                              <p:pRg st="13" end="1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15" end="15"/>
                                            </p:txEl>
                                          </p:spTgt>
                                        </p:tgtEl>
                                        <p:attrNameLst>
                                          <p:attrName>style.visibility</p:attrName>
                                        </p:attrNameLst>
                                      </p:cBhvr>
                                      <p:to>
                                        <p:strVal val="visible"/>
                                      </p:to>
                                    </p:set>
                                    <p:animEffect transition="in" filter="wipe(left)">
                                      <p:cBhvr>
                                        <p:cTn id="47" dur="500"/>
                                        <p:tgtEl>
                                          <p:spTgt spid="4">
                                            <p:txEl>
                                              <p:pRg st="15" end="15"/>
                                            </p:txEl>
                                          </p:spTgt>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4">
                                            <p:txEl>
                                              <p:pRg st="16" end="16"/>
                                            </p:txEl>
                                          </p:spTgt>
                                        </p:tgtEl>
                                        <p:attrNameLst>
                                          <p:attrName>style.visibility</p:attrName>
                                        </p:attrNameLst>
                                      </p:cBhvr>
                                      <p:to>
                                        <p:strVal val="visible"/>
                                      </p:to>
                                    </p:set>
                                    <p:animEffect transition="in" filter="wipe(left)">
                                      <p:cBhvr>
                                        <p:cTn id="50" dur="500"/>
                                        <p:tgtEl>
                                          <p:spTgt spid="4">
                                            <p:txEl>
                                              <p:pRg st="16" end="16"/>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4">
                                            <p:txEl>
                                              <p:pRg st="18" end="18"/>
                                            </p:txEl>
                                          </p:spTgt>
                                        </p:tgtEl>
                                        <p:attrNameLst>
                                          <p:attrName>style.visibility</p:attrName>
                                        </p:attrNameLst>
                                      </p:cBhvr>
                                      <p:to>
                                        <p:strVal val="visible"/>
                                      </p:to>
                                    </p:set>
                                    <p:animEffect transition="in" filter="wipe(left)">
                                      <p:cBhvr>
                                        <p:cTn id="55" dur="500"/>
                                        <p:tgtEl>
                                          <p:spTgt spid="4">
                                            <p:txEl>
                                              <p:pRg st="18" end="18"/>
                                            </p:txEl>
                                          </p:spTgt>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4">
                                            <p:txEl>
                                              <p:pRg st="19" end="19"/>
                                            </p:txEl>
                                          </p:spTgt>
                                        </p:tgtEl>
                                        <p:attrNameLst>
                                          <p:attrName>style.visibility</p:attrName>
                                        </p:attrNameLst>
                                      </p:cBhvr>
                                      <p:to>
                                        <p:strVal val="visible"/>
                                      </p:to>
                                    </p:set>
                                    <p:animEffect transition="in" filter="wipe(left)">
                                      <p:cBhvr>
                                        <p:cTn id="58" dur="500"/>
                                        <p:tgtEl>
                                          <p:spTgt spid="4">
                                            <p:txEl>
                                              <p:pRg st="19" end="1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64C44CC-712B-134F-87B9-3D6EEE6E5161}"/>
              </a:ext>
            </a:extLst>
          </p:cNvPr>
          <p:cNvSpPr>
            <a:spLocks noGrp="1"/>
          </p:cNvSpPr>
          <p:nvPr>
            <p:ph type="title"/>
          </p:nvPr>
        </p:nvSpPr>
        <p:spPr/>
        <p:txBody>
          <a:bodyPr/>
          <a:lstStyle/>
          <a:p>
            <a:r>
              <a:rPr kumimoji="1" lang="ja-JP" altLang="en-US" dirty="0"/>
              <a:t>変革のステージに立てるかどうかの３つの問いかけ</a:t>
            </a:r>
          </a:p>
        </p:txBody>
      </p:sp>
      <p:sp>
        <p:nvSpPr>
          <p:cNvPr id="4" name="テキスト ボックス 3">
            <a:extLst>
              <a:ext uri="{FF2B5EF4-FFF2-40B4-BE49-F238E27FC236}">
                <a16:creationId xmlns:a16="http://schemas.microsoft.com/office/drawing/2014/main" id="{CE7DA51A-41ED-1F45-BFF8-7D673463206E}"/>
              </a:ext>
            </a:extLst>
          </p:cNvPr>
          <p:cNvSpPr txBox="1"/>
          <p:nvPr/>
        </p:nvSpPr>
        <p:spPr>
          <a:xfrm>
            <a:off x="786348" y="2189774"/>
            <a:ext cx="6647974" cy="646331"/>
          </a:xfrm>
          <a:prstGeom prst="rect">
            <a:avLst/>
          </a:prstGeom>
          <a:noFill/>
        </p:spPr>
        <p:txBody>
          <a:bodyPr wrap="none" rtlCol="0">
            <a:spAutoFit/>
          </a:bodyPr>
          <a:lstStyle/>
          <a:p>
            <a:r>
              <a:rPr kumimoji="1" lang="ja-JP" altLang="en-US" sz="3600">
                <a:solidFill>
                  <a:srgbClr val="0070C0"/>
                </a:solidFill>
                <a:latin typeface="Meiryo" panose="020B0604030504040204" pitchFamily="34" charset="-128"/>
                <a:ea typeface="Meiryo" panose="020B0604030504040204" pitchFamily="34" charset="-128"/>
              </a:rPr>
              <a:t>「</a:t>
            </a:r>
            <a:r>
              <a:rPr kumimoji="1" lang="ja-JP" altLang="en-US" sz="3600" b="1">
                <a:solidFill>
                  <a:srgbClr val="0070C0"/>
                </a:solidFill>
                <a:latin typeface="Meiryo" panose="020B0604030504040204" pitchFamily="34" charset="-128"/>
                <a:ea typeface="Meiryo" panose="020B0604030504040204" pitchFamily="34" charset="-128"/>
              </a:rPr>
              <a:t>違和感</a:t>
            </a:r>
            <a:r>
              <a:rPr kumimoji="1" lang="ja-JP" altLang="en-US" sz="3600">
                <a:solidFill>
                  <a:srgbClr val="0070C0"/>
                </a:solidFill>
                <a:latin typeface="Meiryo" panose="020B0604030504040204" pitchFamily="34" charset="-128"/>
                <a:ea typeface="Meiryo" panose="020B0604030504040204" pitchFamily="34" charset="-128"/>
              </a:rPr>
              <a:t>」を持っていますか？</a:t>
            </a:r>
          </a:p>
        </p:txBody>
      </p:sp>
      <p:sp>
        <p:nvSpPr>
          <p:cNvPr id="5" name="テキスト ボックス 4">
            <a:extLst>
              <a:ext uri="{FF2B5EF4-FFF2-40B4-BE49-F238E27FC236}">
                <a16:creationId xmlns:a16="http://schemas.microsoft.com/office/drawing/2014/main" id="{CDFCA0D3-0B59-454A-B6E9-AAEF6015CE12}"/>
              </a:ext>
            </a:extLst>
          </p:cNvPr>
          <p:cNvSpPr txBox="1"/>
          <p:nvPr/>
        </p:nvSpPr>
        <p:spPr>
          <a:xfrm>
            <a:off x="786348" y="3151470"/>
            <a:ext cx="6186309" cy="646331"/>
          </a:xfrm>
          <a:prstGeom prst="rect">
            <a:avLst/>
          </a:prstGeom>
          <a:noFill/>
        </p:spPr>
        <p:txBody>
          <a:bodyPr wrap="none" rtlCol="0">
            <a:spAutoFit/>
          </a:bodyPr>
          <a:lstStyle/>
          <a:p>
            <a:r>
              <a:rPr kumimoji="1" lang="ja-JP" altLang="en-US" sz="3600">
                <a:solidFill>
                  <a:srgbClr val="0070C0"/>
                </a:solidFill>
                <a:latin typeface="Meiryo" panose="020B0604030504040204" pitchFamily="34" charset="-128"/>
                <a:ea typeface="Meiryo" panose="020B0604030504040204" pitchFamily="34" charset="-128"/>
              </a:rPr>
              <a:t>「</a:t>
            </a:r>
            <a:r>
              <a:rPr kumimoji="1" lang="ja-JP" altLang="en-US" sz="3600" b="1">
                <a:solidFill>
                  <a:srgbClr val="0070C0"/>
                </a:solidFill>
                <a:latin typeface="Meiryo" panose="020B0604030504040204" pitchFamily="34" charset="-128"/>
                <a:ea typeface="Meiryo" panose="020B0604030504040204" pitchFamily="34" charset="-128"/>
              </a:rPr>
              <a:t>地図</a:t>
            </a:r>
            <a:r>
              <a:rPr kumimoji="1" lang="ja-JP" altLang="en-US" sz="3600">
                <a:solidFill>
                  <a:srgbClr val="0070C0"/>
                </a:solidFill>
                <a:latin typeface="Meiryo" panose="020B0604030504040204" pitchFamily="34" charset="-128"/>
                <a:ea typeface="Meiryo" panose="020B0604030504040204" pitchFamily="34" charset="-128"/>
              </a:rPr>
              <a:t>」を持っていますか？</a:t>
            </a:r>
          </a:p>
        </p:txBody>
      </p:sp>
      <p:sp>
        <p:nvSpPr>
          <p:cNvPr id="6" name="テキスト ボックス 5">
            <a:extLst>
              <a:ext uri="{FF2B5EF4-FFF2-40B4-BE49-F238E27FC236}">
                <a16:creationId xmlns:a16="http://schemas.microsoft.com/office/drawing/2014/main" id="{8CCD0912-5B34-4247-86A0-2F4E40994F48}"/>
              </a:ext>
            </a:extLst>
          </p:cNvPr>
          <p:cNvSpPr txBox="1"/>
          <p:nvPr/>
        </p:nvSpPr>
        <p:spPr>
          <a:xfrm>
            <a:off x="786348" y="4113166"/>
            <a:ext cx="7109639" cy="646331"/>
          </a:xfrm>
          <a:prstGeom prst="rect">
            <a:avLst/>
          </a:prstGeom>
          <a:noFill/>
        </p:spPr>
        <p:txBody>
          <a:bodyPr wrap="none" rtlCol="0">
            <a:spAutoFit/>
          </a:bodyPr>
          <a:lstStyle/>
          <a:p>
            <a:r>
              <a:rPr kumimoji="1" lang="ja-JP" altLang="en-US" sz="3600">
                <a:solidFill>
                  <a:srgbClr val="0070C0"/>
                </a:solidFill>
                <a:latin typeface="Meiryo" panose="020B0604030504040204" pitchFamily="34" charset="-128"/>
                <a:ea typeface="Meiryo" panose="020B0604030504040204" pitchFamily="34" charset="-128"/>
              </a:rPr>
              <a:t>「</a:t>
            </a:r>
            <a:r>
              <a:rPr kumimoji="1" lang="ja-JP" altLang="en-US" sz="3600" b="1">
                <a:solidFill>
                  <a:srgbClr val="0070C0"/>
                </a:solidFill>
                <a:latin typeface="Meiryo" panose="020B0604030504040204" pitchFamily="34" charset="-128"/>
                <a:ea typeface="Meiryo" panose="020B0604030504040204" pitchFamily="34" charset="-128"/>
              </a:rPr>
              <a:t>向かい風</a:t>
            </a:r>
            <a:r>
              <a:rPr kumimoji="1" lang="ja-JP" altLang="en-US" sz="3600">
                <a:solidFill>
                  <a:srgbClr val="0070C0"/>
                </a:solidFill>
                <a:latin typeface="Meiryo" panose="020B0604030504040204" pitchFamily="34" charset="-128"/>
                <a:ea typeface="Meiryo" panose="020B0604030504040204" pitchFamily="34" charset="-128"/>
              </a:rPr>
              <a:t>」を感じていますか？</a:t>
            </a:r>
          </a:p>
        </p:txBody>
      </p:sp>
    </p:spTree>
    <p:extLst>
      <p:ext uri="{BB962C8B-B14F-4D97-AF65-F5344CB8AC3E}">
        <p14:creationId xmlns:p14="http://schemas.microsoft.com/office/powerpoint/2010/main" val="1720160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0" y="-53190"/>
            <a:ext cx="9252520" cy="691119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スライド番号プレースホルダー 1"/>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4</a:t>
            </a:fld>
            <a:endParaRPr kumimoji="1" lang="ja-JP" altLang="en-US">
              <a:solidFill>
                <a:srgbClr val="0070C0"/>
              </a:solidFill>
            </a:endParaRPr>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482" y="288435"/>
            <a:ext cx="3500273" cy="4320386"/>
          </a:xfrm>
          <a:prstGeom prst="rect">
            <a:avLst/>
          </a:prstGeom>
          <a:ln>
            <a:noFill/>
          </a:ln>
          <a:effectLst>
            <a:outerShdw blurRad="292100" dist="139700" dir="2700000" algn="tl" rotWithShape="0">
              <a:srgbClr val="333333">
                <a:alpha val="65000"/>
              </a:srgbClr>
            </a:outerShdw>
          </a:effectLst>
        </p:spPr>
      </p:pic>
      <p:sp>
        <p:nvSpPr>
          <p:cNvPr id="6" name="テキスト ボックス 5"/>
          <p:cNvSpPr txBox="1"/>
          <p:nvPr/>
        </p:nvSpPr>
        <p:spPr>
          <a:xfrm>
            <a:off x="325750" y="4608821"/>
            <a:ext cx="898003" cy="400110"/>
          </a:xfrm>
          <a:prstGeom prst="rect">
            <a:avLst/>
          </a:prstGeom>
          <a:noFill/>
        </p:spPr>
        <p:txBody>
          <a:bodyPr wrap="none" rtlCol="0">
            <a:spAutoFit/>
          </a:bodyPr>
          <a:lstStyle/>
          <a:p>
            <a:pPr algn="ctr"/>
            <a:r>
              <a:rPr kumimoji="1" lang="en-US" altLang="ja-JP" sz="2000">
                <a:solidFill>
                  <a:srgbClr val="0070C0"/>
                </a:solidFill>
              </a:rPr>
              <a:t>2015.3</a:t>
            </a:r>
            <a:endParaRPr kumimoji="1" lang="ja-JP" altLang="en-US" sz="2000" dirty="0">
              <a:solidFill>
                <a:srgbClr val="0070C0"/>
              </a:solidFill>
            </a:endParaRPr>
          </a:p>
        </p:txBody>
      </p:sp>
      <p:sp>
        <p:nvSpPr>
          <p:cNvPr id="7" name="テキスト ボックス 6"/>
          <p:cNvSpPr txBox="1"/>
          <p:nvPr/>
        </p:nvSpPr>
        <p:spPr>
          <a:xfrm>
            <a:off x="2866433" y="6360492"/>
            <a:ext cx="898003" cy="400110"/>
          </a:xfrm>
          <a:prstGeom prst="rect">
            <a:avLst/>
          </a:prstGeom>
          <a:noFill/>
        </p:spPr>
        <p:txBody>
          <a:bodyPr wrap="none" rtlCol="0">
            <a:spAutoFit/>
          </a:bodyPr>
          <a:lstStyle/>
          <a:p>
            <a:pPr algn="ctr"/>
            <a:r>
              <a:rPr kumimoji="1" lang="en-US" altLang="ja-JP" sz="2000" dirty="0">
                <a:solidFill>
                  <a:srgbClr val="009051"/>
                </a:solidFill>
              </a:rPr>
              <a:t>2017.5</a:t>
            </a:r>
            <a:endParaRPr kumimoji="1" lang="ja-JP" altLang="en-US" sz="2000" dirty="0">
              <a:solidFill>
                <a:srgbClr val="009051"/>
              </a:solidFill>
            </a:endParaRPr>
          </a:p>
        </p:txBody>
      </p:sp>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1856" y="1710107"/>
            <a:ext cx="5663472" cy="4552987"/>
          </a:xfrm>
          <a:prstGeom prst="rect">
            <a:avLst/>
          </a:prstGeom>
          <a:ln>
            <a:noFill/>
          </a:ln>
          <a:effectLst>
            <a:outerShdw blurRad="292100" dist="139700" dir="2700000" algn="tl" rotWithShape="0">
              <a:srgbClr val="333333">
                <a:alpha val="65000"/>
              </a:srgbClr>
            </a:outerShdw>
          </a:effectLst>
        </p:spPr>
      </p:pic>
      <p:sp>
        <p:nvSpPr>
          <p:cNvPr id="9" name="テキスト ボックス 8"/>
          <p:cNvSpPr txBox="1"/>
          <p:nvPr/>
        </p:nvSpPr>
        <p:spPr>
          <a:xfrm>
            <a:off x="4258045" y="823855"/>
            <a:ext cx="4357283" cy="646331"/>
          </a:xfrm>
          <a:prstGeom prst="rect">
            <a:avLst/>
          </a:prstGeom>
          <a:noFill/>
        </p:spPr>
        <p:txBody>
          <a:bodyPr wrap="none" rtlCol="0">
            <a:spAutoFit/>
          </a:bodyPr>
          <a:lstStyle/>
          <a:p>
            <a:r>
              <a:rPr kumimoji="1" lang="en-US" altLang="ja-JP" sz="3600" dirty="0">
                <a:solidFill>
                  <a:srgbClr val="0070C0"/>
                </a:solidFill>
                <a:latin typeface="Meiryo" charset="-128"/>
                <a:ea typeface="Meiryo" charset="-128"/>
                <a:cs typeface="Meiryo" charset="-128"/>
              </a:rPr>
              <a:t>IT</a:t>
            </a:r>
            <a:r>
              <a:rPr kumimoji="1" lang="ja-JP" altLang="en-US" sz="3600" dirty="0">
                <a:solidFill>
                  <a:srgbClr val="0070C0"/>
                </a:solidFill>
                <a:latin typeface="Meiryo" charset="-128"/>
                <a:ea typeface="Meiryo" charset="-128"/>
                <a:cs typeface="Meiryo" charset="-128"/>
              </a:rPr>
              <a:t>のトレンドを知る</a:t>
            </a:r>
          </a:p>
        </p:txBody>
      </p:sp>
    </p:spTree>
    <p:extLst>
      <p:ext uri="{BB962C8B-B14F-4D97-AF65-F5344CB8AC3E}">
        <p14:creationId xmlns:p14="http://schemas.microsoft.com/office/powerpoint/2010/main" val="1231358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ppt_x</p:attrName>
                                        </p:attrNameLst>
                                      </p:cBhvr>
                                      <p:tavLst>
                                        <p:tav tm="0">
                                          <p:val>
                                            <p:strVal val="#ppt_x-#ppt_w*1.125000"/>
                                          </p:val>
                                        </p:tav>
                                        <p:tav tm="100000">
                                          <p:val>
                                            <p:strVal val="#ppt_x"/>
                                          </p:val>
                                        </p:tav>
                                      </p:tavLst>
                                    </p:anim>
                                    <p:animEffect transition="in" filter="wipe(righ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単独LOGO0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58687" y="5878036"/>
            <a:ext cx="617713" cy="677108"/>
          </a:xfrm>
          <a:prstGeom prst="rect">
            <a:avLst/>
          </a:prstGeom>
        </p:spPr>
      </p:pic>
      <p:sp>
        <p:nvSpPr>
          <p:cNvPr id="6" name="正方形/長方形 5"/>
          <p:cNvSpPr/>
          <p:nvPr/>
        </p:nvSpPr>
        <p:spPr>
          <a:xfrm>
            <a:off x="6127750" y="5878036"/>
            <a:ext cx="2938096" cy="677108"/>
          </a:xfrm>
          <a:prstGeom prst="rect">
            <a:avLst/>
          </a:prstGeom>
        </p:spPr>
        <p:txBody>
          <a:bodyPr wrap="square">
            <a:spAutoFit/>
          </a:bodyPr>
          <a:lstStyle/>
          <a:p>
            <a:pPr algn="r"/>
            <a:r>
              <a:rPr lang="ja-JP" altLang="en-US" sz="1400" dirty="0">
                <a:solidFill>
                  <a:srgbClr val="595959"/>
                </a:solidFill>
                <a:latin typeface="メイリオ"/>
                <a:ea typeface="メイリオ"/>
                <a:cs typeface="メイリオ"/>
              </a:rPr>
              <a:t>ネットコマース株式会社</a:t>
            </a:r>
          </a:p>
          <a:p>
            <a:pPr algn="r"/>
            <a:r>
              <a:rPr lang="en-US" altLang="ja-JP" sz="800" dirty="0">
                <a:solidFill>
                  <a:srgbClr val="595959"/>
                </a:solidFill>
                <a:latin typeface="メイリオ"/>
                <a:ea typeface="メイリオ"/>
                <a:cs typeface="メイリオ"/>
              </a:rPr>
              <a:t>180-0004</a:t>
            </a:r>
            <a:r>
              <a:rPr lang="ja-JP" altLang="en-US" sz="800" dirty="0">
                <a:solidFill>
                  <a:srgbClr val="595959"/>
                </a:solidFill>
                <a:latin typeface="メイリオ"/>
                <a:ea typeface="メイリオ"/>
                <a:cs typeface="メイリオ"/>
              </a:rPr>
              <a:t>　東京都武蔵野市吉祥寺本町</a:t>
            </a:r>
            <a:r>
              <a:rPr lang="en-US" altLang="ja-JP" sz="800" dirty="0">
                <a:solidFill>
                  <a:srgbClr val="595959"/>
                </a:solidFill>
                <a:latin typeface="メイリオ"/>
                <a:ea typeface="メイリオ"/>
                <a:cs typeface="メイリオ"/>
              </a:rPr>
              <a:t>2-4-17</a:t>
            </a:r>
          </a:p>
          <a:p>
            <a:pPr algn="r"/>
            <a:r>
              <a:rPr lang="ja-JP" altLang="en-US" sz="800" dirty="0">
                <a:solidFill>
                  <a:srgbClr val="595959"/>
                </a:solidFill>
                <a:latin typeface="メイリオ"/>
                <a:ea typeface="メイリオ"/>
                <a:cs typeface="メイリオ"/>
              </a:rPr>
              <a:t>エスト・グランデール・カーロ </a:t>
            </a:r>
            <a:r>
              <a:rPr lang="en-US" altLang="ja-JP" sz="800" dirty="0">
                <a:solidFill>
                  <a:srgbClr val="595959"/>
                </a:solidFill>
                <a:latin typeface="メイリオ"/>
                <a:ea typeface="メイリオ"/>
                <a:cs typeface="メイリオ"/>
              </a:rPr>
              <a:t>1201</a:t>
            </a:r>
          </a:p>
          <a:p>
            <a:pPr algn="r"/>
            <a:r>
              <a:rPr lang="en-US" altLang="ja-JP" sz="800" dirty="0">
                <a:solidFill>
                  <a:srgbClr val="595959"/>
                </a:solidFill>
                <a:latin typeface="メイリオ"/>
                <a:ea typeface="メイリオ"/>
                <a:cs typeface="メイリオ"/>
                <a:hlinkClick r:id="rId3"/>
              </a:rPr>
              <a:t>http://</a:t>
            </a:r>
            <a:r>
              <a:rPr lang="en-US" altLang="ja-JP" sz="800" dirty="0" err="1">
                <a:solidFill>
                  <a:srgbClr val="595959"/>
                </a:solidFill>
                <a:latin typeface="メイリオ"/>
                <a:ea typeface="メイリオ"/>
                <a:cs typeface="メイリオ"/>
                <a:hlinkClick r:id="rId3"/>
              </a:rPr>
              <a:t>www.netcommerce.co.jp</a:t>
            </a:r>
            <a:r>
              <a:rPr lang="en-US" altLang="ja-JP" sz="800" dirty="0">
                <a:solidFill>
                  <a:srgbClr val="595959"/>
                </a:solidFill>
                <a:latin typeface="メイリオ"/>
                <a:ea typeface="メイリオ"/>
                <a:cs typeface="メイリオ"/>
                <a:hlinkClick r:id="rId3"/>
              </a:rPr>
              <a:t>/</a:t>
            </a:r>
            <a:endParaRPr lang="ja-JP" altLang="en-US" sz="800" dirty="0">
              <a:solidFill>
                <a:srgbClr val="595959"/>
              </a:solidFill>
              <a:latin typeface="メイリオ"/>
              <a:ea typeface="メイリオ"/>
              <a:cs typeface="メイリオ"/>
            </a:endParaRPr>
          </a:p>
        </p:txBody>
      </p:sp>
    </p:spTree>
    <p:extLst>
      <p:ext uri="{BB962C8B-B14F-4D97-AF65-F5344CB8AC3E}">
        <p14:creationId xmlns:p14="http://schemas.microsoft.com/office/powerpoint/2010/main" val="12731929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659084" y="3125337"/>
            <a:ext cx="5825827" cy="461665"/>
          </a:xfrm>
          <a:prstGeom prst="rect">
            <a:avLst/>
          </a:prstGeom>
        </p:spPr>
        <p:txBody>
          <a:bodyPr wrap="none">
            <a:spAutoFit/>
          </a:bodyPr>
          <a:lstStyle/>
          <a:p>
            <a:pPr algn="ctr"/>
            <a:r>
              <a:rPr lang="ja-JP" altLang="en-US" sz="2400" dirty="0">
                <a:solidFill>
                  <a:schemeClr val="tx1">
                    <a:lumMod val="50000"/>
                    <a:lumOff val="50000"/>
                  </a:schemeClr>
                </a:solidFill>
                <a:latin typeface="Meiryo" charset="-128"/>
                <a:ea typeface="Meiryo" charset="-128"/>
                <a:cs typeface="Meiryo" charset="-128"/>
              </a:rPr>
              <a:t>http://www.netcommerce.co</a:t>
            </a:r>
            <a:r>
              <a:rPr lang="ja-JP" altLang="en-US" sz="2400">
                <a:solidFill>
                  <a:schemeClr val="tx1">
                    <a:lumMod val="50000"/>
                    <a:lumOff val="50000"/>
                  </a:schemeClr>
                </a:solidFill>
                <a:latin typeface="Meiryo" charset="-128"/>
                <a:ea typeface="Meiryo" charset="-128"/>
                <a:cs typeface="Meiryo" charset="-128"/>
              </a:rPr>
              <a:t>.jp</a:t>
            </a:r>
            <a:r>
              <a:rPr lang="en-US" altLang="ja-JP" sz="2400" dirty="0">
                <a:solidFill>
                  <a:schemeClr val="tx1">
                    <a:lumMod val="50000"/>
                    <a:lumOff val="50000"/>
                  </a:schemeClr>
                </a:solidFill>
                <a:latin typeface="Meiryo" charset="-128"/>
                <a:ea typeface="Meiryo" charset="-128"/>
                <a:cs typeface="Meiryo" charset="-128"/>
              </a:rPr>
              <a:t>/from</a:t>
            </a:r>
            <a:endParaRPr lang="ja-JP" altLang="en-US" sz="2400" b="1" dirty="0">
              <a:solidFill>
                <a:srgbClr val="FF8000"/>
              </a:solidFill>
              <a:latin typeface="Meiryo" charset="-128"/>
              <a:ea typeface="Meiryo" charset="-128"/>
              <a:cs typeface="Meiryo" charset="-128"/>
            </a:endParaRPr>
          </a:p>
        </p:txBody>
      </p:sp>
      <p:pic>
        <p:nvPicPr>
          <p:cNvPr id="4" name="図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73759" y="2169060"/>
            <a:ext cx="632913" cy="632913"/>
          </a:xfrm>
          <a:prstGeom prst="rect">
            <a:avLst/>
          </a:prstGeom>
          <a:ln>
            <a:noFill/>
          </a:ln>
          <a:effectLst/>
        </p:spPr>
      </p:pic>
      <p:sp>
        <p:nvSpPr>
          <p:cNvPr id="5" name="テキスト ボックス 4"/>
          <p:cNvSpPr txBox="1"/>
          <p:nvPr/>
        </p:nvSpPr>
        <p:spPr>
          <a:xfrm>
            <a:off x="1753645" y="2217198"/>
            <a:ext cx="6135013" cy="584775"/>
          </a:xfrm>
          <a:prstGeom prst="rect">
            <a:avLst/>
          </a:prstGeom>
          <a:noFill/>
        </p:spPr>
        <p:txBody>
          <a:bodyPr wrap="none" rtlCol="0">
            <a:spAutoFit/>
          </a:bodyPr>
          <a:lstStyle/>
          <a:p>
            <a:r>
              <a:rPr kumimoji="1" lang="en-US" altLang="ja-JP" sz="3200" dirty="0">
                <a:solidFill>
                  <a:srgbClr val="00B0F0"/>
                </a:solidFill>
                <a:latin typeface="Meiryo" charset="-128"/>
                <a:ea typeface="Meiryo" charset="-128"/>
                <a:cs typeface="Meiryo" charset="-128"/>
              </a:rPr>
              <a:t>PPTX</a:t>
            </a:r>
            <a:r>
              <a:rPr kumimoji="1" lang="ja-JP" altLang="en-US" sz="3200" dirty="0">
                <a:solidFill>
                  <a:srgbClr val="00B0F0"/>
                </a:solidFill>
                <a:latin typeface="Meiryo" charset="-128"/>
                <a:ea typeface="Meiryo" charset="-128"/>
                <a:cs typeface="Meiryo" charset="-128"/>
              </a:rPr>
              <a:t>形式／ロイヤリティフリー</a:t>
            </a:r>
          </a:p>
        </p:txBody>
      </p:sp>
      <p:sp>
        <p:nvSpPr>
          <p:cNvPr id="6" name="正方形/長方形 5"/>
          <p:cNvSpPr/>
          <p:nvPr/>
        </p:nvSpPr>
        <p:spPr>
          <a:xfrm>
            <a:off x="2214627" y="4524011"/>
            <a:ext cx="4714752" cy="461665"/>
          </a:xfrm>
          <a:prstGeom prst="rect">
            <a:avLst/>
          </a:prstGeom>
        </p:spPr>
        <p:txBody>
          <a:bodyPr wrap="none">
            <a:spAutoFit/>
          </a:bodyPr>
          <a:lstStyle/>
          <a:p>
            <a:pPr algn="ctr"/>
            <a:r>
              <a:rPr lang="ja-JP" altLang="en-US" sz="2400" dirty="0">
                <a:solidFill>
                  <a:srgbClr val="FF0000"/>
                </a:solidFill>
                <a:latin typeface="Meiryo" charset="-128"/>
                <a:ea typeface="Meiryo" charset="-128"/>
                <a:cs typeface="Meiryo" charset="-128"/>
              </a:rPr>
              <a:t>有効期限</a:t>
            </a:r>
            <a:r>
              <a:rPr lang="ja-JP" altLang="en-US" sz="2400">
                <a:solidFill>
                  <a:srgbClr val="FF0000"/>
                </a:solidFill>
                <a:latin typeface="Meiryo" charset="-128"/>
                <a:ea typeface="Meiryo" charset="-128"/>
                <a:cs typeface="Meiryo" charset="-128"/>
              </a:rPr>
              <a:t>：201</a:t>
            </a:r>
            <a:r>
              <a:rPr lang="en-US" altLang="ja-JP" sz="2400" dirty="0">
                <a:solidFill>
                  <a:srgbClr val="FF0000"/>
                </a:solidFill>
                <a:latin typeface="Meiryo" charset="-128"/>
                <a:ea typeface="Meiryo" charset="-128"/>
                <a:cs typeface="Meiryo" charset="-128"/>
              </a:rPr>
              <a:t>9</a:t>
            </a:r>
            <a:r>
              <a:rPr lang="ja-JP" altLang="en-US" sz="2400">
                <a:solidFill>
                  <a:srgbClr val="FF0000"/>
                </a:solidFill>
                <a:latin typeface="Meiryo" charset="-128"/>
                <a:ea typeface="Meiryo" charset="-128"/>
                <a:cs typeface="Meiryo" charset="-128"/>
              </a:rPr>
              <a:t>年</a:t>
            </a:r>
            <a:r>
              <a:rPr lang="en-US" altLang="ja-JP" sz="2400" dirty="0">
                <a:solidFill>
                  <a:srgbClr val="FF0000"/>
                </a:solidFill>
                <a:latin typeface="Meiryo" charset="-128"/>
                <a:ea typeface="Meiryo" charset="-128"/>
                <a:cs typeface="Meiryo" charset="-128"/>
              </a:rPr>
              <a:t>3</a:t>
            </a:r>
            <a:r>
              <a:rPr lang="ja-JP" altLang="en-US" sz="2400">
                <a:solidFill>
                  <a:srgbClr val="FF0000"/>
                </a:solidFill>
                <a:latin typeface="Meiryo" charset="-128"/>
                <a:ea typeface="Meiryo" charset="-128"/>
                <a:cs typeface="Meiryo" charset="-128"/>
              </a:rPr>
              <a:t>月</a:t>
            </a:r>
            <a:r>
              <a:rPr lang="en-US" altLang="ja-JP" sz="2400">
                <a:solidFill>
                  <a:srgbClr val="FF0000"/>
                </a:solidFill>
                <a:latin typeface="Meiryo" charset="-128"/>
                <a:ea typeface="Meiryo" charset="-128"/>
                <a:cs typeface="Meiryo" charset="-128"/>
              </a:rPr>
              <a:t>8</a:t>
            </a:r>
            <a:r>
              <a:rPr lang="ja-JP" altLang="en-US" sz="2400">
                <a:solidFill>
                  <a:srgbClr val="FF0000"/>
                </a:solidFill>
                <a:latin typeface="Meiryo" charset="-128"/>
                <a:ea typeface="Meiryo" charset="-128"/>
                <a:cs typeface="Meiryo" charset="-128"/>
              </a:rPr>
              <a:t>日（金）</a:t>
            </a:r>
            <a:endParaRPr lang="ja-JP" altLang="en-US" sz="2400" dirty="0">
              <a:solidFill>
                <a:srgbClr val="FF0000"/>
              </a:solidFill>
              <a:latin typeface="Meiryo" charset="-128"/>
              <a:ea typeface="Meiryo" charset="-128"/>
              <a:cs typeface="Meiryo" charset="-128"/>
            </a:endParaRPr>
          </a:p>
        </p:txBody>
      </p:sp>
      <p:sp>
        <p:nvSpPr>
          <p:cNvPr id="7" name="正方形/長方形 6"/>
          <p:cNvSpPr/>
          <p:nvPr/>
        </p:nvSpPr>
        <p:spPr>
          <a:xfrm>
            <a:off x="3139555" y="3824674"/>
            <a:ext cx="2864887" cy="461665"/>
          </a:xfrm>
          <a:prstGeom prst="rect">
            <a:avLst/>
          </a:prstGeom>
        </p:spPr>
        <p:txBody>
          <a:bodyPr wrap="none">
            <a:spAutoFit/>
          </a:bodyPr>
          <a:lstStyle/>
          <a:p>
            <a:r>
              <a:rPr lang="ja-JP" altLang="en-US" sz="2400" b="1" dirty="0">
                <a:solidFill>
                  <a:schemeClr val="tx1">
                    <a:lumMod val="50000"/>
                    <a:lumOff val="50000"/>
                  </a:schemeClr>
                </a:solidFill>
                <a:latin typeface="Meiryo" charset="-128"/>
                <a:ea typeface="Meiryo" charset="-128"/>
                <a:cs typeface="Meiryo" charset="-128"/>
              </a:rPr>
              <a:t>パスワード</a:t>
            </a:r>
            <a:r>
              <a:rPr lang="ja-JP" altLang="en-US" sz="2400" b="1">
                <a:solidFill>
                  <a:srgbClr val="FF8000"/>
                </a:solidFill>
                <a:latin typeface="Meiryo" charset="-128"/>
                <a:ea typeface="Meiryo" charset="-128"/>
                <a:cs typeface="Meiryo" charset="-128"/>
              </a:rPr>
              <a:t>　</a:t>
            </a:r>
            <a:r>
              <a:rPr lang="en-US" altLang="ja-JP" sz="2400" b="1" dirty="0">
                <a:solidFill>
                  <a:srgbClr val="FF8000"/>
                </a:solidFill>
                <a:latin typeface="Meiryo" charset="-128"/>
                <a:ea typeface="Meiryo" charset="-128"/>
                <a:cs typeface="Meiryo" charset="-128"/>
              </a:rPr>
              <a:t>0301</a:t>
            </a:r>
            <a:endParaRPr lang="ja-JP" altLang="en-US" sz="2400" b="1" dirty="0">
              <a:solidFill>
                <a:srgbClr val="FF8000"/>
              </a:solidFill>
              <a:latin typeface="Meiryo" charset="-128"/>
              <a:ea typeface="Meiryo" charset="-128"/>
              <a:cs typeface="Meiryo" charset="-128"/>
            </a:endParaRPr>
          </a:p>
        </p:txBody>
      </p:sp>
    </p:spTree>
    <p:extLst>
      <p:ext uri="{BB962C8B-B14F-4D97-AF65-F5344CB8AC3E}">
        <p14:creationId xmlns:p14="http://schemas.microsoft.com/office/powerpoint/2010/main" val="8699025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6DC89D6-4FE0-5D48-B1D9-988B444F0742}"/>
              </a:ext>
            </a:extLst>
          </p:cNvPr>
          <p:cNvSpPr/>
          <p:nvPr/>
        </p:nvSpPr>
        <p:spPr>
          <a:xfrm>
            <a:off x="261257" y="4521412"/>
            <a:ext cx="8621485" cy="1938992"/>
          </a:xfrm>
          <a:prstGeom prst="rect">
            <a:avLst/>
          </a:prstGeom>
        </p:spPr>
        <p:txBody>
          <a:bodyPr wrap="square">
            <a:spAutoFit/>
          </a:bodyPr>
          <a:lstStyle/>
          <a:p>
            <a:pPr marL="457200" indent="-457200">
              <a:spcBef>
                <a:spcPts val="1200"/>
              </a:spcBef>
              <a:buFont typeface="+mj-lt"/>
              <a:buAutoNum type="arabicPeriod"/>
            </a:pPr>
            <a:r>
              <a:rPr lang="ja-JP" altLang="en-US" sz="2000">
                <a:solidFill>
                  <a:srgbClr val="000000"/>
                </a:solidFill>
                <a:latin typeface="メイリオ" panose="020B0604030504040204" pitchFamily="34" charset="-128"/>
                <a:ea typeface="メイリオ" panose="020B0604030504040204" pitchFamily="34" charset="-128"/>
              </a:rPr>
              <a:t>国内</a:t>
            </a:r>
            <a:r>
              <a:rPr lang="en-US" altLang="ja-JP" sz="2000" dirty="0">
                <a:solidFill>
                  <a:srgbClr val="000000"/>
                </a:solidFill>
                <a:latin typeface="メイリオ" panose="020B0604030504040204" pitchFamily="34" charset="-128"/>
                <a:ea typeface="メイリオ" panose="020B0604030504040204" pitchFamily="34" charset="-128"/>
              </a:rPr>
              <a:t>IT</a:t>
            </a:r>
            <a:r>
              <a:rPr lang="ja-JP" altLang="en-US" sz="2000">
                <a:solidFill>
                  <a:srgbClr val="000000"/>
                </a:solidFill>
                <a:latin typeface="メイリオ" panose="020B0604030504040204" pitchFamily="34" charset="-128"/>
                <a:ea typeface="メイリオ" panose="020B0604030504040204" pitchFamily="34" charset="-128"/>
              </a:rPr>
              <a:t>人材が</a:t>
            </a:r>
            <a:r>
              <a:rPr lang="en-US" altLang="ja-JP" sz="2000" dirty="0">
                <a:solidFill>
                  <a:srgbClr val="000000"/>
                </a:solidFill>
                <a:latin typeface="メイリオ" panose="020B0604030504040204" pitchFamily="34" charset="-128"/>
                <a:ea typeface="メイリオ" panose="020B0604030504040204" pitchFamily="34" charset="-128"/>
              </a:rPr>
              <a:t>40</a:t>
            </a:r>
            <a:r>
              <a:rPr lang="ja-JP" altLang="en-US" sz="2000">
                <a:solidFill>
                  <a:srgbClr val="000000"/>
                </a:solidFill>
                <a:latin typeface="メイリオ" panose="020B0604030504040204" pitchFamily="34" charset="-128"/>
                <a:ea typeface="メイリオ" panose="020B0604030504040204" pitchFamily="34" charset="-128"/>
              </a:rPr>
              <a:t>万人規模で不足し、</a:t>
            </a:r>
            <a:r>
              <a:rPr lang="en-US" altLang="ja-JP" sz="2000" dirty="0">
                <a:solidFill>
                  <a:srgbClr val="000000"/>
                </a:solidFill>
                <a:latin typeface="メイリオ" panose="020B0604030504040204" pitchFamily="34" charset="-128"/>
                <a:ea typeface="メイリオ" panose="020B0604030504040204" pitchFamily="34" charset="-128"/>
              </a:rPr>
              <a:t>COBOL</a:t>
            </a:r>
            <a:r>
              <a:rPr lang="ja-JP" altLang="en-US" sz="2000">
                <a:solidFill>
                  <a:srgbClr val="000000"/>
                </a:solidFill>
                <a:latin typeface="メイリオ" panose="020B0604030504040204" pitchFamily="34" charset="-128"/>
                <a:ea typeface="メイリオ" panose="020B0604030504040204" pitchFamily="34" charset="-128"/>
              </a:rPr>
              <a:t>などの古い言語で構築されたシステムを扱える人材がほぼいなくなる。</a:t>
            </a:r>
          </a:p>
          <a:p>
            <a:pPr marL="457200" indent="-457200">
              <a:spcBef>
                <a:spcPts val="1200"/>
              </a:spcBef>
              <a:buFont typeface="+mj-lt"/>
              <a:buAutoNum type="arabicPeriod"/>
            </a:pPr>
            <a:r>
              <a:rPr lang="en-US" altLang="ja-JP" sz="2000" dirty="0">
                <a:solidFill>
                  <a:srgbClr val="000000"/>
                </a:solidFill>
                <a:latin typeface="メイリオ" panose="020B0604030504040204" pitchFamily="34" charset="-128"/>
                <a:ea typeface="メイリオ" panose="020B0604030504040204" pitchFamily="34" charset="-128"/>
              </a:rPr>
              <a:t>21</a:t>
            </a:r>
            <a:r>
              <a:rPr lang="ja-JP" altLang="en-US" sz="2000">
                <a:solidFill>
                  <a:srgbClr val="000000"/>
                </a:solidFill>
                <a:latin typeface="メイリオ" panose="020B0604030504040204" pitchFamily="34" charset="-128"/>
                <a:ea typeface="メイリオ" panose="020B0604030504040204" pitchFamily="34" charset="-128"/>
              </a:rPr>
              <a:t>年以上を経過する基幹系システムが全体の</a:t>
            </a:r>
            <a:r>
              <a:rPr lang="en-US" altLang="ja-JP" sz="2000" dirty="0">
                <a:solidFill>
                  <a:srgbClr val="000000"/>
                </a:solidFill>
                <a:latin typeface="メイリオ" panose="020B0604030504040204" pitchFamily="34" charset="-128"/>
                <a:ea typeface="メイリオ" panose="020B0604030504040204" pitchFamily="34" charset="-128"/>
              </a:rPr>
              <a:t>6</a:t>
            </a:r>
            <a:r>
              <a:rPr lang="ja-JP" altLang="en-US" sz="2000">
                <a:solidFill>
                  <a:srgbClr val="000000"/>
                </a:solidFill>
                <a:latin typeface="メイリオ" panose="020B0604030504040204" pitchFamily="34" charset="-128"/>
                <a:ea typeface="メイリオ" panose="020B0604030504040204" pitchFamily="34" charset="-128"/>
              </a:rPr>
              <a:t>割を超える。</a:t>
            </a:r>
          </a:p>
          <a:p>
            <a:pPr marL="457200" indent="-457200">
              <a:spcBef>
                <a:spcPts val="1200"/>
              </a:spcBef>
              <a:buFont typeface="+mj-lt"/>
              <a:buAutoNum type="arabicPeriod"/>
            </a:pPr>
            <a:r>
              <a:rPr lang="en-US" altLang="ja-JP" sz="2000" dirty="0">
                <a:solidFill>
                  <a:srgbClr val="000000"/>
                </a:solidFill>
                <a:latin typeface="メイリオ" panose="020B0604030504040204" pitchFamily="34" charset="-128"/>
                <a:ea typeface="メイリオ" panose="020B0604030504040204" pitchFamily="34" charset="-128"/>
              </a:rPr>
              <a:t>SAP ERP</a:t>
            </a:r>
            <a:r>
              <a:rPr lang="ja-JP" altLang="en-US" sz="2000">
                <a:solidFill>
                  <a:srgbClr val="000000"/>
                </a:solidFill>
                <a:latin typeface="メイリオ" panose="020B0604030504040204" pitchFamily="34" charset="-128"/>
                <a:ea typeface="メイリオ" panose="020B0604030504040204" pitchFamily="34" charset="-128"/>
              </a:rPr>
              <a:t>の標準サポートが終了する。これらが一気に起きるのが</a:t>
            </a:r>
            <a:r>
              <a:rPr lang="en-US" altLang="ja-JP" sz="2000" dirty="0">
                <a:solidFill>
                  <a:srgbClr val="000000"/>
                </a:solidFill>
                <a:latin typeface="メイリオ" panose="020B0604030504040204" pitchFamily="34" charset="-128"/>
                <a:ea typeface="メイリオ" panose="020B0604030504040204" pitchFamily="34" charset="-128"/>
              </a:rPr>
              <a:t>2025</a:t>
            </a:r>
            <a:r>
              <a:rPr lang="ja-JP" altLang="en-US" sz="2000">
                <a:solidFill>
                  <a:srgbClr val="000000"/>
                </a:solidFill>
                <a:latin typeface="メイリオ" panose="020B0604030504040204" pitchFamily="34" charset="-128"/>
                <a:ea typeface="メイリオ" panose="020B0604030504040204" pitchFamily="34" charset="-128"/>
              </a:rPr>
              <a:t>年だろ言われています。</a:t>
            </a:r>
            <a:endParaRPr lang="ja-JP" altLang="en-US" sz="2000" b="0" i="0">
              <a:solidFill>
                <a:srgbClr val="000000"/>
              </a:solidFill>
              <a:effectLst/>
              <a:latin typeface="メイリオ" panose="020B0604030504040204" pitchFamily="34" charset="-128"/>
              <a:ea typeface="メイリオ" panose="020B0604030504040204" pitchFamily="34" charset="-128"/>
            </a:endParaRPr>
          </a:p>
        </p:txBody>
      </p:sp>
      <p:pic>
        <p:nvPicPr>
          <p:cNvPr id="6" name="図 5" descr="動物 が含まれている画像&#10;&#10;自動的に生成された説明">
            <a:extLst>
              <a:ext uri="{FF2B5EF4-FFF2-40B4-BE49-F238E27FC236}">
                <a16:creationId xmlns:a16="http://schemas.microsoft.com/office/drawing/2014/main" id="{99C35DB7-0CD7-E54D-88D0-AB2FE577869C}"/>
              </a:ext>
            </a:extLst>
          </p:cNvPr>
          <p:cNvPicPr>
            <a:picLocks noChangeAspect="1"/>
          </p:cNvPicPr>
          <p:nvPr/>
        </p:nvPicPr>
        <p:blipFill>
          <a:blip r:embed="rId2"/>
          <a:stretch>
            <a:fillRect/>
          </a:stretch>
        </p:blipFill>
        <p:spPr>
          <a:xfrm>
            <a:off x="261257" y="916244"/>
            <a:ext cx="4586514" cy="3173436"/>
          </a:xfrm>
          <a:prstGeom prst="rect">
            <a:avLst/>
          </a:prstGeom>
          <a:ln w="12700">
            <a:solidFill>
              <a:schemeClr val="bg1">
                <a:lumMod val="85000"/>
              </a:schemeClr>
            </a:solidFill>
          </a:ln>
          <a:effectLst>
            <a:outerShdw blurRad="50800" dist="38100" dir="2700000" algn="tl" rotWithShape="0">
              <a:prstClr val="black">
                <a:alpha val="40000"/>
              </a:prstClr>
            </a:outerShdw>
          </a:effectLst>
        </p:spPr>
      </p:pic>
      <p:pic>
        <p:nvPicPr>
          <p:cNvPr id="4" name="図 3" descr="スクリーンショット が含まれている画像&#10;&#10;自動的に生成された説明">
            <a:extLst>
              <a:ext uri="{FF2B5EF4-FFF2-40B4-BE49-F238E27FC236}">
                <a16:creationId xmlns:a16="http://schemas.microsoft.com/office/drawing/2014/main" id="{07C51475-8A4D-324F-AE14-712AC566E381}"/>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4379065" y="1215297"/>
            <a:ext cx="4503677" cy="3108006"/>
          </a:xfrm>
          <a:prstGeom prst="rect">
            <a:avLst/>
          </a:prstGeom>
          <a:ln w="12700">
            <a:solidFill>
              <a:schemeClr val="bg1">
                <a:lumMod val="85000"/>
              </a:schemeClr>
            </a:solidFill>
          </a:ln>
          <a:effectLst>
            <a:outerShdw blurRad="50800" dist="38100" dir="2700000" algn="tl" rotWithShape="0">
              <a:prstClr val="black">
                <a:alpha val="40000"/>
              </a:prstClr>
            </a:outerShdw>
          </a:effectLst>
        </p:spPr>
      </p:pic>
      <p:sp>
        <p:nvSpPr>
          <p:cNvPr id="7" name="タイトル 6">
            <a:extLst>
              <a:ext uri="{FF2B5EF4-FFF2-40B4-BE49-F238E27FC236}">
                <a16:creationId xmlns:a16="http://schemas.microsoft.com/office/drawing/2014/main" id="{AB3D5661-54B2-6440-995D-41A0C692685A}"/>
              </a:ext>
            </a:extLst>
          </p:cNvPr>
          <p:cNvSpPr>
            <a:spLocks noGrp="1"/>
          </p:cNvSpPr>
          <p:nvPr>
            <p:ph type="title"/>
          </p:nvPr>
        </p:nvSpPr>
        <p:spPr/>
        <p:txBody>
          <a:bodyPr/>
          <a:lstStyle/>
          <a:p>
            <a:r>
              <a:rPr kumimoji="1" lang="en-US" altLang="ja-JP" dirty="0"/>
              <a:t>2025</a:t>
            </a:r>
            <a:r>
              <a:rPr kumimoji="1" lang="ja-JP" altLang="en-US"/>
              <a:t>年の崖</a:t>
            </a:r>
          </a:p>
        </p:txBody>
      </p:sp>
      <p:sp>
        <p:nvSpPr>
          <p:cNvPr id="8" name="テキスト ボックス 7">
            <a:extLst>
              <a:ext uri="{FF2B5EF4-FFF2-40B4-BE49-F238E27FC236}">
                <a16:creationId xmlns:a16="http://schemas.microsoft.com/office/drawing/2014/main" id="{33F487A0-8125-EB4A-8445-845DCAEEE694}"/>
              </a:ext>
            </a:extLst>
          </p:cNvPr>
          <p:cNvSpPr txBox="1"/>
          <p:nvPr/>
        </p:nvSpPr>
        <p:spPr>
          <a:xfrm>
            <a:off x="1109352" y="2659559"/>
            <a:ext cx="6925294" cy="769441"/>
          </a:xfrm>
          <a:prstGeom prst="rect">
            <a:avLst/>
          </a:prstGeom>
          <a:solidFill>
            <a:srgbClr val="FFFFFF">
              <a:alpha val="54118"/>
            </a:srgbClr>
          </a:solidFill>
        </p:spPr>
        <p:txBody>
          <a:bodyPr wrap="none" rtlCol="0">
            <a:spAutoFit/>
          </a:bodyPr>
          <a:lstStyle/>
          <a:p>
            <a:pPr algn="ctr"/>
            <a:r>
              <a:rPr lang="ja-JP" altLang="en-US" sz="4400" b="1">
                <a:solidFill>
                  <a:srgbClr val="FF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最大</a:t>
            </a:r>
            <a:r>
              <a:rPr lang="en-US" altLang="ja-JP" sz="4400" b="1" dirty="0">
                <a:solidFill>
                  <a:srgbClr val="FF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12</a:t>
            </a:r>
            <a:r>
              <a:rPr lang="ja-JP" altLang="en-US" sz="4400" b="1">
                <a:solidFill>
                  <a:srgbClr val="FF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兆円</a:t>
            </a:r>
            <a:r>
              <a:rPr lang="en-US" altLang="ja-JP" sz="4400" b="1" dirty="0">
                <a:solidFill>
                  <a:srgbClr val="FF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t>
            </a:r>
            <a:r>
              <a:rPr lang="ja-JP" altLang="en-US" sz="4400" b="1">
                <a:solidFill>
                  <a:srgbClr val="FF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年の経済損失</a:t>
            </a:r>
            <a:endParaRPr kumimoji="1" lang="en-US" altLang="ja-JP" sz="4400" b="1" dirty="0">
              <a:solidFill>
                <a:srgbClr val="FF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98921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2" name="タイトル 1"/>
          <p:cNvSpPr>
            <a:spLocks noGrp="1"/>
          </p:cNvSpPr>
          <p:nvPr>
            <p:ph type="title"/>
          </p:nvPr>
        </p:nvSpPr>
        <p:spPr>
          <a:xfrm>
            <a:off x="230400" y="266400"/>
            <a:ext cx="8686800" cy="416221"/>
          </a:xfrm>
        </p:spPr>
        <p:txBody>
          <a:bodyPr lIns="0" rIns="0"/>
          <a:lstStyle/>
          <a:p>
            <a:r>
              <a:rPr lang="ja-JP" altLang="en-US" sz="2700" dirty="0">
                <a:solidFill>
                  <a:schemeClr val="tx1">
                    <a:lumMod val="50000"/>
                    <a:lumOff val="50000"/>
                  </a:schemeClr>
                </a:solidFill>
                <a:latin typeface="Meiryo" panose="020B0604030504040204" pitchFamily="34" charset="-128"/>
                <a:ea typeface="Meiryo" panose="020B0604030504040204" pitchFamily="34" charset="-128"/>
              </a:rPr>
              <a:t>コレ</a:t>
            </a:r>
            <a:r>
              <a:rPr lang="en-US" altLang="ja-JP" sz="2700" dirty="0">
                <a:solidFill>
                  <a:schemeClr val="tx1">
                    <a:lumMod val="50000"/>
                    <a:lumOff val="50000"/>
                  </a:schemeClr>
                </a:solidFill>
                <a:latin typeface="Meiryo" panose="020B0604030504040204" pitchFamily="34" charset="-128"/>
                <a:ea typeface="Meiryo" panose="020B0604030504040204" pitchFamily="34" charset="-128"/>
              </a:rPr>
              <a:t>1</a:t>
            </a:r>
            <a:r>
              <a:rPr lang="ja-JP" altLang="en-US" sz="2700" dirty="0">
                <a:solidFill>
                  <a:schemeClr val="tx1">
                    <a:lumMod val="50000"/>
                    <a:lumOff val="50000"/>
                  </a:schemeClr>
                </a:solidFill>
                <a:latin typeface="Meiryo" panose="020B0604030504040204" pitchFamily="34" charset="-128"/>
                <a:ea typeface="Meiryo" panose="020B0604030504040204" pitchFamily="34" charset="-128"/>
              </a:rPr>
              <a:t>枚でわかる最新の</a:t>
            </a:r>
            <a:r>
              <a:rPr lang="en-US" altLang="ja-JP" sz="2700" dirty="0">
                <a:solidFill>
                  <a:schemeClr val="tx1">
                    <a:lumMod val="50000"/>
                    <a:lumOff val="50000"/>
                  </a:schemeClr>
                </a:solidFill>
                <a:latin typeface="Meiryo" panose="020B0604030504040204" pitchFamily="34" charset="-128"/>
                <a:ea typeface="Meiryo" panose="020B0604030504040204" pitchFamily="34" charset="-128"/>
              </a:rPr>
              <a:t>IT</a:t>
            </a:r>
            <a:r>
              <a:rPr lang="ja-JP" altLang="en-US" sz="2700" dirty="0">
                <a:solidFill>
                  <a:schemeClr val="tx1">
                    <a:lumMod val="50000"/>
                    <a:lumOff val="50000"/>
                  </a:schemeClr>
                </a:solidFill>
                <a:latin typeface="Meiryo" panose="020B0604030504040204" pitchFamily="34" charset="-128"/>
                <a:ea typeface="Meiryo" panose="020B0604030504040204" pitchFamily="34" charset="-128"/>
              </a:rPr>
              <a:t>トレンド</a:t>
            </a:r>
            <a:endParaRPr kumimoji="1" lang="ja-JP" altLang="en-US" sz="2700" dirty="0">
              <a:latin typeface="Meiryo" panose="020B0604030504040204" pitchFamily="34" charset="-128"/>
              <a:ea typeface="Meiryo" panose="020B0604030504040204" pitchFamily="34" charset="-128"/>
            </a:endParaRPr>
          </a:p>
        </p:txBody>
      </p:sp>
      <p:sp>
        <p:nvSpPr>
          <p:cNvPr id="4" name="正方形/長方形 3"/>
          <p:cNvSpPr/>
          <p:nvPr/>
        </p:nvSpPr>
        <p:spPr>
          <a:xfrm>
            <a:off x="755650" y="1110348"/>
            <a:ext cx="7632700"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5" name="正方形/長方形 4"/>
          <p:cNvSpPr/>
          <p:nvPr/>
        </p:nvSpPr>
        <p:spPr>
          <a:xfrm>
            <a:off x="756111" y="3831370"/>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上矢印 17"/>
          <p:cNvSpPr/>
          <p:nvPr/>
        </p:nvSpPr>
        <p:spPr>
          <a:xfrm rot="12915436">
            <a:off x="4839237" y="3227669"/>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上矢印 18"/>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0" name="上矢印 19"/>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2" name="テキスト ボックス 21"/>
          <p:cNvSpPr txBox="1"/>
          <p:nvPr/>
        </p:nvSpPr>
        <p:spPr>
          <a:xfrm>
            <a:off x="3604851" y="5116934"/>
            <a:ext cx="1898455" cy="584775"/>
          </a:xfrm>
          <a:prstGeom prst="rect">
            <a:avLst/>
          </a:prstGeom>
          <a:noFill/>
        </p:spPr>
        <p:txBody>
          <a:bodyPr wrap="square" rtlCol="0" anchor="ctr">
            <a:spAutoFit/>
          </a:bodyPr>
          <a:lstStyle/>
          <a:p>
            <a:pPr algn="ctr"/>
            <a:r>
              <a:rPr kumimoji="1" lang="ja-JP" altLang="en-US" sz="2000" b="1" dirty="0">
                <a:solidFill>
                  <a:schemeClr val="bg1"/>
                </a:solidFill>
                <a:latin typeface="Meiryo" panose="020B0604030504040204" pitchFamily="34" charset="-128"/>
                <a:ea typeface="Meiryo" panose="020B0604030504040204" pitchFamily="34" charset="-128"/>
                <a:cs typeface="Meiryo" charset="-128"/>
              </a:rPr>
              <a:t>データ収集</a:t>
            </a:r>
          </a:p>
          <a:p>
            <a:pPr algn="ctr"/>
            <a:r>
              <a:rPr lang="ja-JP" altLang="en-US" sz="1200" b="1" dirty="0">
                <a:solidFill>
                  <a:schemeClr val="bg1"/>
                </a:solidFill>
                <a:latin typeface="Meiryo" panose="020B0604030504040204" pitchFamily="34" charset="-128"/>
                <a:ea typeface="Meiryo" panose="020B0604030504040204" pitchFamily="34" charset="-128"/>
                <a:cs typeface="Meiryo" charset="-128"/>
              </a:rPr>
              <a:t>モニタリング</a:t>
            </a:r>
            <a:endParaRPr kumimoji="1" lang="ja-JP" altLang="en-US" sz="1200" b="1" dirty="0">
              <a:solidFill>
                <a:schemeClr val="bg1"/>
              </a:solidFill>
              <a:latin typeface="Meiryo" panose="020B0604030504040204" pitchFamily="34" charset="-128"/>
              <a:ea typeface="Meiryo" panose="020B0604030504040204" pitchFamily="34" charset="-128"/>
              <a:cs typeface="Meiryo" charset="-128"/>
            </a:endParaRPr>
          </a:p>
        </p:txBody>
      </p:sp>
      <p:sp>
        <p:nvSpPr>
          <p:cNvPr id="23" name="テキスト ボックス 22"/>
          <p:cNvSpPr txBox="1"/>
          <p:nvPr/>
        </p:nvSpPr>
        <p:spPr>
          <a:xfrm>
            <a:off x="1886709" y="2060196"/>
            <a:ext cx="1898455" cy="769441"/>
          </a:xfrm>
          <a:prstGeom prst="rect">
            <a:avLst/>
          </a:prstGeom>
          <a:noFill/>
        </p:spPr>
        <p:txBody>
          <a:bodyPr wrap="square" rtlCol="0" anchor="ctr">
            <a:spAutoFit/>
          </a:bodyPr>
          <a:lstStyle/>
          <a:p>
            <a:pPr algn="ctr"/>
            <a:r>
              <a:rPr kumimoji="1" lang="ja-JP" altLang="en-US" sz="2000" b="1" dirty="0">
                <a:solidFill>
                  <a:schemeClr val="bg1"/>
                </a:solidFill>
                <a:latin typeface="Meiryo" panose="020B0604030504040204" pitchFamily="34" charset="-128"/>
                <a:ea typeface="Meiryo" panose="020B0604030504040204" pitchFamily="34" charset="-128"/>
                <a:cs typeface="Meiryo" charset="-128"/>
              </a:rPr>
              <a:t>データ解析</a:t>
            </a:r>
            <a:endParaRPr kumimoji="1" lang="en-US" altLang="ja-JP" sz="2000" b="1" dirty="0">
              <a:solidFill>
                <a:schemeClr val="bg1"/>
              </a:solidFill>
              <a:latin typeface="Meiryo" panose="020B0604030504040204" pitchFamily="34" charset="-128"/>
              <a:ea typeface="Meiryo" panose="020B0604030504040204" pitchFamily="34" charset="-128"/>
              <a:cs typeface="Meiryo" charset="-128"/>
            </a:endParaRP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原因解明・発見</a:t>
            </a:r>
            <a:r>
              <a:rPr kumimoji="1" lang="en-US" altLang="ja-JP" sz="1200" b="1" dirty="0">
                <a:solidFill>
                  <a:schemeClr val="bg1"/>
                </a:solidFill>
                <a:latin typeface="Meiryo" panose="020B0604030504040204" pitchFamily="34" charset="-128"/>
                <a:ea typeface="Meiryo" panose="020B0604030504040204" pitchFamily="34" charset="-128"/>
                <a:cs typeface="Meiryo" charset="-128"/>
              </a:rPr>
              <a:t>/</a:t>
            </a: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洞察</a:t>
            </a: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計画の最適化</a:t>
            </a:r>
          </a:p>
        </p:txBody>
      </p:sp>
      <p:sp>
        <p:nvSpPr>
          <p:cNvPr id="24" name="テキスト ボックス 23"/>
          <p:cNvSpPr txBox="1"/>
          <p:nvPr/>
        </p:nvSpPr>
        <p:spPr>
          <a:xfrm>
            <a:off x="5340912" y="2071059"/>
            <a:ext cx="1898455" cy="769441"/>
          </a:xfrm>
          <a:prstGeom prst="rect">
            <a:avLst/>
          </a:prstGeom>
          <a:noFill/>
        </p:spPr>
        <p:txBody>
          <a:bodyPr wrap="square" rtlCol="0" anchor="ctr">
            <a:spAutoFit/>
          </a:bodyPr>
          <a:lstStyle/>
          <a:p>
            <a:pPr algn="ctr"/>
            <a:r>
              <a:rPr kumimoji="1" lang="ja-JP" altLang="en-US" sz="2000" b="1" dirty="0">
                <a:solidFill>
                  <a:schemeClr val="bg1"/>
                </a:solidFill>
                <a:latin typeface="Meiryo" panose="020B0604030504040204" pitchFamily="34" charset="-128"/>
                <a:ea typeface="Meiryo" panose="020B0604030504040204" pitchFamily="34" charset="-128"/>
                <a:cs typeface="Meiryo" charset="-128"/>
              </a:rPr>
              <a:t>データ活用</a:t>
            </a: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業務処理・情報提供</a:t>
            </a: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機器制御</a:t>
            </a:r>
          </a:p>
        </p:txBody>
      </p:sp>
      <p:pic>
        <p:nvPicPr>
          <p:cNvPr id="25" name="図 24" descr="imgres.jpg"/>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90755" y="4988805"/>
            <a:ext cx="1149597" cy="789023"/>
          </a:xfrm>
          <a:prstGeom prst="rect">
            <a:avLst/>
          </a:prstGeom>
          <a:effectLst>
            <a:outerShdw blurRad="50800" dist="76200" dir="2700000" algn="tl" rotWithShape="0">
              <a:prstClr val="black">
                <a:alpha val="40000"/>
              </a:prstClr>
            </a:outerShdw>
          </a:effectLst>
        </p:spPr>
      </p:pic>
      <p:grpSp>
        <p:nvGrpSpPr>
          <p:cNvPr id="26" name="図形グループ 25"/>
          <p:cNvGrpSpPr/>
          <p:nvPr/>
        </p:nvGrpSpPr>
        <p:grpSpPr>
          <a:xfrm>
            <a:off x="1764615" y="5007946"/>
            <a:ext cx="265954" cy="577851"/>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grpSp>
      <p:grpSp>
        <p:nvGrpSpPr>
          <p:cNvPr id="29" name="図形グループ 28"/>
          <p:cNvGrpSpPr/>
          <p:nvPr/>
        </p:nvGrpSpPr>
        <p:grpSpPr>
          <a:xfrm>
            <a:off x="2289822" y="5007946"/>
            <a:ext cx="265954" cy="577850"/>
            <a:chOff x="1946324" y="4125162"/>
            <a:chExt cx="969964" cy="2007867"/>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31" name="フローチャート: 論理積ゲート 30"/>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grpSp>
      <p:grpSp>
        <p:nvGrpSpPr>
          <p:cNvPr id="32" name="図形グループ 31"/>
          <p:cNvGrpSpPr/>
          <p:nvPr/>
        </p:nvGrpSpPr>
        <p:grpSpPr>
          <a:xfrm>
            <a:off x="2027219" y="5219119"/>
            <a:ext cx="265954" cy="577850"/>
            <a:chOff x="1946324" y="4125162"/>
            <a:chExt cx="969964" cy="2007867"/>
          </a:xfrm>
        </p:grpSpPr>
        <p:sp>
          <p:nvSpPr>
            <p:cNvPr id="33" name="円/楕円 3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34" name="フローチャート: 論理積ゲート 33"/>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grpSp>
      <p:sp>
        <p:nvSpPr>
          <p:cNvPr id="37" name="テキスト ボックス 36"/>
          <p:cNvSpPr txBox="1"/>
          <p:nvPr/>
        </p:nvSpPr>
        <p:spPr>
          <a:xfrm>
            <a:off x="7234393" y="6130614"/>
            <a:ext cx="1082348"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chemeClr val="bg1"/>
                </a:solidFill>
                <a:latin typeface="Meiryo" panose="020B0604030504040204" pitchFamily="34" charset="-128"/>
                <a:ea typeface="Meiryo" panose="020B0604030504040204" pitchFamily="34" charset="-128"/>
                <a:cs typeface="メイリオ"/>
              </a:rPr>
              <a:t>ヒト・モノ</a:t>
            </a:r>
          </a:p>
        </p:txBody>
      </p:sp>
      <p:sp>
        <p:nvSpPr>
          <p:cNvPr id="38" name="テキスト ボックス 37"/>
          <p:cNvSpPr txBox="1"/>
          <p:nvPr/>
        </p:nvSpPr>
        <p:spPr>
          <a:xfrm>
            <a:off x="5618565" y="1185710"/>
            <a:ext cx="2698176"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rgbClr val="FFFFFF"/>
                </a:solidFill>
                <a:latin typeface="Meiryo" panose="020B0604030504040204" pitchFamily="34" charset="-128"/>
                <a:ea typeface="Meiryo" panose="020B0604030504040204" pitchFamily="34" charset="-128"/>
                <a:cs typeface="メイリオ"/>
              </a:rPr>
              <a:t>クラウド・コンピューティング</a:t>
            </a:r>
          </a:p>
        </p:txBody>
      </p:sp>
      <p:sp>
        <p:nvSpPr>
          <p:cNvPr id="42" name="上矢印 41"/>
          <p:cNvSpPr/>
          <p:nvPr/>
        </p:nvSpPr>
        <p:spPr>
          <a:xfrm rot="16200000" flipV="1">
            <a:off x="2787094"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3" name="上矢印 42"/>
          <p:cNvSpPr/>
          <p:nvPr/>
        </p:nvSpPr>
        <p:spPr>
          <a:xfrm rot="5400000" flipH="1" flipV="1">
            <a:off x="5612901"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1" name="テキスト ボックス 60"/>
          <p:cNvSpPr txBox="1"/>
          <p:nvPr/>
        </p:nvSpPr>
        <p:spPr>
          <a:xfrm>
            <a:off x="1043608"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a:solidFill>
                  <a:srgbClr val="FFFFFF"/>
                </a:solidFill>
                <a:latin typeface="Meiryo" panose="020B0604030504040204" pitchFamily="34" charset="-128"/>
                <a:ea typeface="Meiryo" panose="020B0604030504040204" pitchFamily="34" charset="-128"/>
                <a:cs typeface="メイリオ"/>
              </a:rPr>
              <a:t>日常生活・社会活動</a:t>
            </a:r>
            <a:endParaRPr kumimoji="1" lang="ja-JP" altLang="en-US" b="1" dirty="0">
              <a:solidFill>
                <a:srgbClr val="FFFFFF"/>
              </a:solidFill>
              <a:latin typeface="Meiryo" panose="020B0604030504040204" pitchFamily="34" charset="-128"/>
              <a:ea typeface="Meiryo" panose="020B0604030504040204" pitchFamily="34" charset="-128"/>
              <a:cs typeface="メイリオ"/>
            </a:endParaRPr>
          </a:p>
        </p:txBody>
      </p:sp>
      <p:sp>
        <p:nvSpPr>
          <p:cNvPr id="62" name="テキスト ボックス 61"/>
          <p:cNvSpPr txBox="1"/>
          <p:nvPr/>
        </p:nvSpPr>
        <p:spPr>
          <a:xfrm>
            <a:off x="6014713"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a:solidFill>
                  <a:srgbClr val="FFFFFF"/>
                </a:solidFill>
                <a:latin typeface="Meiryo" panose="020B0604030504040204" pitchFamily="34" charset="-128"/>
                <a:ea typeface="Meiryo" panose="020B0604030504040204" pitchFamily="34" charset="-128"/>
                <a:cs typeface="メイリオ"/>
              </a:rPr>
              <a:t>環境変化・産業活動</a:t>
            </a:r>
          </a:p>
        </p:txBody>
      </p:sp>
      <p:sp>
        <p:nvSpPr>
          <p:cNvPr id="63" name="テキスト ボックス 62"/>
          <p:cNvSpPr txBox="1"/>
          <p:nvPr/>
        </p:nvSpPr>
        <p:spPr>
          <a:xfrm>
            <a:off x="1111567" y="610908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a:solidFill>
                  <a:schemeClr val="bg1"/>
                </a:solidFill>
                <a:latin typeface="Meiryo" panose="020B0604030504040204" pitchFamily="34" charset="-128"/>
                <a:ea typeface="Meiryo" panose="020B0604030504040204" pitchFamily="34" charset="-128"/>
                <a:cs typeface="メイリオ"/>
              </a:rPr>
              <a:t>現実世界／</a:t>
            </a:r>
            <a:r>
              <a:rPr kumimoji="1" lang="en-US" altLang="ja-JP" sz="1400" b="1" dirty="0">
                <a:solidFill>
                  <a:schemeClr val="bg1"/>
                </a:solidFill>
                <a:latin typeface="Meiryo" panose="020B0604030504040204" pitchFamily="34" charset="-128"/>
                <a:ea typeface="Meiryo" panose="020B0604030504040204" pitchFamily="34" charset="-128"/>
                <a:cs typeface="メイリオ"/>
              </a:rPr>
              <a:t>Physical World</a:t>
            </a:r>
            <a:endParaRPr kumimoji="1" lang="ja-JP" altLang="en-US" sz="1400" b="1" dirty="0">
              <a:solidFill>
                <a:schemeClr val="bg1"/>
              </a:solidFill>
              <a:latin typeface="Meiryo" panose="020B0604030504040204" pitchFamily="34" charset="-128"/>
              <a:ea typeface="Meiryo" panose="020B0604030504040204" pitchFamily="34" charset="-128"/>
              <a:cs typeface="メイリオ"/>
            </a:endParaRPr>
          </a:p>
        </p:txBody>
      </p:sp>
      <p:grpSp>
        <p:nvGrpSpPr>
          <p:cNvPr id="64" name="図形グループ 63"/>
          <p:cNvGrpSpPr/>
          <p:nvPr/>
        </p:nvGrpSpPr>
        <p:grpSpPr>
          <a:xfrm>
            <a:off x="928414" y="606584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67" name="図形グループ 66"/>
          <p:cNvGrpSpPr/>
          <p:nvPr/>
        </p:nvGrpSpPr>
        <p:grpSpPr>
          <a:xfrm>
            <a:off x="868098" y="122615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77" name="テキスト ボックス 76"/>
          <p:cNvSpPr txBox="1"/>
          <p:nvPr/>
        </p:nvSpPr>
        <p:spPr>
          <a:xfrm>
            <a:off x="1336332" y="118340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a:solidFill>
                  <a:srgbClr val="FFFFFF"/>
                </a:solidFill>
                <a:latin typeface="Meiryo" panose="020B0604030504040204" pitchFamily="34" charset="-128"/>
                <a:ea typeface="Meiryo" panose="020B0604030504040204" pitchFamily="34" charset="-128"/>
                <a:cs typeface="メイリオ"/>
              </a:rPr>
              <a:t>サイバー世界／</a:t>
            </a:r>
            <a:r>
              <a:rPr kumimoji="1" lang="en-US" altLang="ja-JP" sz="1400" b="1" dirty="0">
                <a:solidFill>
                  <a:srgbClr val="FFFFFF"/>
                </a:solidFill>
                <a:latin typeface="Meiryo" panose="020B0604030504040204" pitchFamily="34" charset="-128"/>
                <a:ea typeface="Meiryo" panose="020B0604030504040204" pitchFamily="34" charset="-128"/>
                <a:cs typeface="メイリオ"/>
              </a:rPr>
              <a:t>Cyber World</a:t>
            </a:r>
            <a:endParaRPr kumimoji="1" lang="ja-JP" altLang="en-US" sz="1400" b="1" dirty="0">
              <a:solidFill>
                <a:srgbClr val="FFFFFF"/>
              </a:solidFill>
              <a:latin typeface="Meiryo" panose="020B0604030504040204" pitchFamily="34" charset="-128"/>
              <a:ea typeface="Meiryo" panose="020B0604030504040204" pitchFamily="34" charset="-128"/>
              <a:cs typeface="メイリオ"/>
            </a:endParaRPr>
          </a:p>
        </p:txBody>
      </p:sp>
      <p:sp>
        <p:nvSpPr>
          <p:cNvPr id="78" name="テキスト ボックス 77"/>
          <p:cNvSpPr txBox="1"/>
          <p:nvPr/>
        </p:nvSpPr>
        <p:spPr>
          <a:xfrm>
            <a:off x="774386" y="802571"/>
            <a:ext cx="690982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a:solidFill>
                  <a:srgbClr val="0000FF"/>
                </a:solidFill>
                <a:latin typeface="Meiryo" panose="020B0604030504040204" pitchFamily="34" charset="-128"/>
                <a:ea typeface="Meiryo" panose="020B0604030504040204" pitchFamily="34" charset="-128"/>
                <a:cs typeface="メイリオ"/>
              </a:rPr>
              <a:t>Cyber Physical System</a:t>
            </a:r>
            <a:r>
              <a:rPr lang="ja-JP" altLang="en-US" sz="1400" dirty="0">
                <a:solidFill>
                  <a:srgbClr val="0000FF"/>
                </a:solidFill>
                <a:latin typeface="Meiryo" panose="020B0604030504040204" pitchFamily="34" charset="-128"/>
                <a:ea typeface="Meiryo" panose="020B0604030504040204" pitchFamily="34" charset="-128"/>
                <a:cs typeface="メイリオ"/>
              </a:rPr>
              <a:t>／現実世界とサイバー世界が緊密に結合されたシステム</a:t>
            </a:r>
            <a:endParaRPr kumimoji="1" lang="ja-JP" altLang="en-US" sz="1400" dirty="0">
              <a:solidFill>
                <a:srgbClr val="0000FF"/>
              </a:solidFill>
              <a:latin typeface="Meiryo" panose="020B0604030504040204" pitchFamily="34" charset="-128"/>
              <a:ea typeface="Meiryo" panose="020B0604030504040204" pitchFamily="34" charset="-128"/>
              <a:cs typeface="メイリオ"/>
            </a:endParaRPr>
          </a:p>
        </p:txBody>
      </p:sp>
    </p:spTree>
    <p:extLst>
      <p:ext uri="{BB962C8B-B14F-4D97-AF65-F5344CB8AC3E}">
        <p14:creationId xmlns:p14="http://schemas.microsoft.com/office/powerpoint/2010/main" val="9486866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 name="タイトル 1"/>
          <p:cNvSpPr>
            <a:spLocks noGrp="1"/>
          </p:cNvSpPr>
          <p:nvPr>
            <p:ph type="title"/>
          </p:nvPr>
        </p:nvSpPr>
        <p:spPr>
          <a:xfrm>
            <a:off x="230400" y="266400"/>
            <a:ext cx="8550661" cy="416221"/>
          </a:xfrm>
          <a:prstGeom prst="rect">
            <a:avLst/>
          </a:prstGeom>
        </p:spPr>
        <p:txBody>
          <a:bodyPr lIns="0" rIns="0">
            <a:noAutofit/>
          </a:bodyPr>
          <a:lstStyle/>
          <a:p>
            <a:r>
              <a:rPr lang="ja-JP" altLang="en-US" sz="2700" dirty="0">
                <a:latin typeface="Meiryo" panose="020B0604030504040204" pitchFamily="34" charset="-128"/>
                <a:ea typeface="Meiryo" panose="020B0604030504040204" pitchFamily="34" charset="-128"/>
              </a:rPr>
              <a:t>デジタル・トランスフォーメーションと</a:t>
            </a:r>
            <a:r>
              <a:rPr lang="en-US" altLang="ja-JP" sz="2700" dirty="0">
                <a:latin typeface="Meiryo" panose="020B0604030504040204" pitchFamily="34" charset="-128"/>
                <a:ea typeface="Meiryo" panose="020B0604030504040204" pitchFamily="34" charset="-128"/>
              </a:rPr>
              <a:t>CPS</a:t>
            </a:r>
            <a:endParaRPr kumimoji="1" lang="ja-JP" altLang="en-US" sz="2700" dirty="0">
              <a:latin typeface="Meiryo" panose="020B0604030504040204" pitchFamily="34" charset="-128"/>
              <a:ea typeface="Meiryo" panose="020B0604030504040204" pitchFamily="34" charset="-128"/>
            </a:endParaRPr>
          </a:p>
        </p:txBody>
      </p:sp>
      <p:sp>
        <p:nvSpPr>
          <p:cNvPr id="4" name="正方形/長方形 3"/>
          <p:cNvSpPr/>
          <p:nvPr/>
        </p:nvSpPr>
        <p:spPr>
          <a:xfrm>
            <a:off x="755650" y="1110348"/>
            <a:ext cx="7632700"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 name="正方形/長方形 4"/>
          <p:cNvSpPr/>
          <p:nvPr/>
        </p:nvSpPr>
        <p:spPr>
          <a:xfrm>
            <a:off x="756111" y="3831370"/>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メイリオ"/>
              <a:ea typeface="メイリオ"/>
              <a:cs typeface="メイリオ"/>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ＭＳ Ｐゴシック"/>
              <a:ea typeface="ＭＳ Ｐゴシック"/>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ＭＳ Ｐゴシック"/>
              <a:ea typeface="ＭＳ Ｐゴシック"/>
              <a:cs typeface="ＭＳ Ｐゴシック"/>
            </a:endParaRPr>
          </a:p>
        </p:txBody>
      </p:sp>
      <p:sp>
        <p:nvSpPr>
          <p:cNvPr id="18" name="上矢印 17"/>
          <p:cNvSpPr/>
          <p:nvPr/>
        </p:nvSpPr>
        <p:spPr>
          <a:xfrm rot="12599028">
            <a:off x="4921295" y="3306894"/>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上矢印 18"/>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上矢印 19"/>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p:cNvSpPr txBox="1"/>
          <p:nvPr/>
        </p:nvSpPr>
        <p:spPr>
          <a:xfrm>
            <a:off x="3604851" y="5101544"/>
            <a:ext cx="1898455" cy="615553"/>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データ収集</a:t>
            </a:r>
            <a:endParaRPr kumimoji="1" lang="en-US" altLang="ja-JP" sz="2000" b="1" dirty="0">
              <a:solidFill>
                <a:schemeClr val="bg1"/>
              </a:solidFill>
              <a:latin typeface="Meiryo" charset="-128"/>
              <a:ea typeface="Meiryo" charset="-128"/>
              <a:cs typeface="Meiryo" charset="-128"/>
            </a:endParaRPr>
          </a:p>
          <a:p>
            <a:pPr algn="ctr"/>
            <a:r>
              <a:rPr lang="en-US" altLang="ja-JP" sz="1400" dirty="0" err="1">
                <a:solidFill>
                  <a:schemeClr val="bg1"/>
                </a:solidFill>
                <a:latin typeface="Meiryo" charset="-128"/>
                <a:ea typeface="Meiryo" charset="-128"/>
                <a:cs typeface="Meiryo" charset="-128"/>
              </a:rPr>
              <a:t>IoT</a:t>
            </a:r>
            <a:r>
              <a:rPr lang="en-US" altLang="ja-JP" sz="1400" dirty="0">
                <a:solidFill>
                  <a:schemeClr val="bg1"/>
                </a:solidFill>
                <a:latin typeface="Meiryo" charset="-128"/>
                <a:ea typeface="Meiryo" charset="-128"/>
                <a:cs typeface="Meiryo" charset="-128"/>
              </a:rPr>
              <a:t>/Mobile/Web</a:t>
            </a:r>
            <a:endParaRPr kumimoji="1" lang="ja-JP" altLang="en-US" sz="1400" dirty="0">
              <a:solidFill>
                <a:schemeClr val="bg1"/>
              </a:solidFill>
              <a:latin typeface="Meiryo" charset="-128"/>
              <a:ea typeface="Meiryo" charset="-128"/>
              <a:cs typeface="Meiryo" charset="-128"/>
            </a:endParaRPr>
          </a:p>
        </p:txBody>
      </p:sp>
      <p:sp>
        <p:nvSpPr>
          <p:cNvPr id="23" name="テキスト ボックス 22"/>
          <p:cNvSpPr txBox="1"/>
          <p:nvPr/>
        </p:nvSpPr>
        <p:spPr>
          <a:xfrm>
            <a:off x="1886709" y="2244860"/>
            <a:ext cx="1898455" cy="400110"/>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データ解析</a:t>
            </a:r>
            <a:endParaRPr kumimoji="1" lang="en-US" altLang="ja-JP" sz="2000" b="1" dirty="0">
              <a:solidFill>
                <a:schemeClr val="bg1"/>
              </a:solidFill>
              <a:latin typeface="Meiryo" charset="-128"/>
              <a:ea typeface="Meiryo" charset="-128"/>
              <a:cs typeface="Meiryo" charset="-128"/>
            </a:endParaRPr>
          </a:p>
        </p:txBody>
      </p:sp>
      <p:sp>
        <p:nvSpPr>
          <p:cNvPr id="24" name="テキスト ボックス 23"/>
          <p:cNvSpPr txBox="1"/>
          <p:nvPr/>
        </p:nvSpPr>
        <p:spPr>
          <a:xfrm>
            <a:off x="5340912" y="2148003"/>
            <a:ext cx="1898455" cy="615553"/>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データ活用</a:t>
            </a:r>
            <a:endParaRPr kumimoji="1" lang="en-US" altLang="ja-JP" sz="2000" b="1" dirty="0">
              <a:solidFill>
                <a:schemeClr val="bg1"/>
              </a:solidFill>
              <a:latin typeface="Meiryo" charset="-128"/>
              <a:ea typeface="Meiryo" charset="-128"/>
              <a:cs typeface="Meiryo" charset="-128"/>
            </a:endParaRPr>
          </a:p>
          <a:p>
            <a:pPr algn="ctr"/>
            <a:r>
              <a:rPr lang="en-US" altLang="ja-JP" sz="1400" dirty="0">
                <a:solidFill>
                  <a:schemeClr val="bg1"/>
                </a:solidFill>
                <a:latin typeface="Meiryo" charset="-128"/>
                <a:ea typeface="Meiryo" charset="-128"/>
                <a:cs typeface="Meiryo" charset="-128"/>
              </a:rPr>
              <a:t>Web</a:t>
            </a:r>
            <a:r>
              <a:rPr lang="ja-JP" altLang="en-US" sz="1400" dirty="0">
                <a:solidFill>
                  <a:schemeClr val="bg1"/>
                </a:solidFill>
                <a:latin typeface="Meiryo" charset="-128"/>
                <a:ea typeface="Meiryo" charset="-128"/>
                <a:cs typeface="Meiryo" charset="-128"/>
              </a:rPr>
              <a:t>サービス</a:t>
            </a:r>
            <a:endParaRPr kumimoji="1" lang="ja-JP" altLang="en-US" sz="1400" dirty="0">
              <a:solidFill>
                <a:schemeClr val="bg1"/>
              </a:solidFill>
              <a:latin typeface="Meiryo" charset="-128"/>
              <a:ea typeface="Meiryo" charset="-128"/>
              <a:cs typeface="Meiryo" charset="-128"/>
            </a:endParaRPr>
          </a:p>
        </p:txBody>
      </p:sp>
      <p:pic>
        <p:nvPicPr>
          <p:cNvPr id="25" name="図 24" descr="imgres.jpg"/>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90755" y="4988805"/>
            <a:ext cx="1149597" cy="789023"/>
          </a:xfrm>
          <a:prstGeom prst="rect">
            <a:avLst/>
          </a:prstGeom>
          <a:effectLst>
            <a:outerShdw blurRad="50800" dist="76200" dir="2700000" algn="tl" rotWithShape="0">
              <a:prstClr val="black">
                <a:alpha val="40000"/>
              </a:prstClr>
            </a:outerShdw>
          </a:effectLst>
        </p:spPr>
      </p:pic>
      <p:grpSp>
        <p:nvGrpSpPr>
          <p:cNvPr id="26" name="図形グループ 25"/>
          <p:cNvGrpSpPr/>
          <p:nvPr/>
        </p:nvGrpSpPr>
        <p:grpSpPr>
          <a:xfrm>
            <a:off x="1764615" y="5007946"/>
            <a:ext cx="265954" cy="577851"/>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29" name="図形グループ 28"/>
          <p:cNvGrpSpPr/>
          <p:nvPr/>
        </p:nvGrpSpPr>
        <p:grpSpPr>
          <a:xfrm>
            <a:off x="2289822" y="5007946"/>
            <a:ext cx="265954" cy="577850"/>
            <a:chOff x="1946324" y="4125162"/>
            <a:chExt cx="969964" cy="2007867"/>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1" name="フローチャート: 論理積ゲート 30"/>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2" name="図形グループ 31"/>
          <p:cNvGrpSpPr/>
          <p:nvPr/>
        </p:nvGrpSpPr>
        <p:grpSpPr>
          <a:xfrm>
            <a:off x="2027219" y="5219119"/>
            <a:ext cx="265954" cy="577850"/>
            <a:chOff x="1946324" y="4125162"/>
            <a:chExt cx="969964" cy="2007867"/>
          </a:xfrm>
        </p:grpSpPr>
        <p:sp>
          <p:nvSpPr>
            <p:cNvPr id="33" name="円/楕円 3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4" name="フローチャート: 論理積ゲート 33"/>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37" name="テキスト ボックス 36"/>
          <p:cNvSpPr txBox="1"/>
          <p:nvPr/>
        </p:nvSpPr>
        <p:spPr>
          <a:xfrm>
            <a:off x="7234393" y="6130614"/>
            <a:ext cx="1082348"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chemeClr val="bg1"/>
                </a:solidFill>
                <a:latin typeface="メイリオ"/>
                <a:ea typeface="メイリオ"/>
                <a:cs typeface="メイリオ"/>
              </a:rPr>
              <a:t>ヒト・モノ</a:t>
            </a:r>
          </a:p>
        </p:txBody>
      </p:sp>
      <p:sp>
        <p:nvSpPr>
          <p:cNvPr id="42" name="上矢印 41"/>
          <p:cNvSpPr/>
          <p:nvPr/>
        </p:nvSpPr>
        <p:spPr>
          <a:xfrm rot="16200000" flipV="1">
            <a:off x="2787094"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上矢印 42"/>
          <p:cNvSpPr/>
          <p:nvPr/>
        </p:nvSpPr>
        <p:spPr>
          <a:xfrm rot="5400000" flipH="1" flipV="1">
            <a:off x="5612901"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テキスト ボックス 60"/>
          <p:cNvSpPr txBox="1"/>
          <p:nvPr/>
        </p:nvSpPr>
        <p:spPr>
          <a:xfrm>
            <a:off x="1043608"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a:solidFill>
                  <a:srgbClr val="FFFFFF"/>
                </a:solidFill>
                <a:latin typeface="メイリオ"/>
                <a:ea typeface="メイリオ"/>
                <a:cs typeface="メイリオ"/>
              </a:rPr>
              <a:t>日常生活・社会活動</a:t>
            </a:r>
            <a:endParaRPr kumimoji="1" lang="ja-JP" altLang="en-US" b="1" dirty="0">
              <a:solidFill>
                <a:srgbClr val="FFFFFF"/>
              </a:solidFill>
              <a:latin typeface="メイリオ"/>
              <a:ea typeface="メイリオ"/>
              <a:cs typeface="メイリオ"/>
            </a:endParaRPr>
          </a:p>
        </p:txBody>
      </p:sp>
      <p:sp>
        <p:nvSpPr>
          <p:cNvPr id="62" name="テキスト ボックス 61"/>
          <p:cNvSpPr txBox="1"/>
          <p:nvPr/>
        </p:nvSpPr>
        <p:spPr>
          <a:xfrm>
            <a:off x="6014713"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a:solidFill>
                  <a:srgbClr val="FFFFFF"/>
                </a:solidFill>
                <a:latin typeface="メイリオ"/>
                <a:ea typeface="メイリオ"/>
                <a:cs typeface="メイリオ"/>
              </a:rPr>
              <a:t>環境変化・産業活動</a:t>
            </a:r>
          </a:p>
        </p:txBody>
      </p:sp>
      <p:sp>
        <p:nvSpPr>
          <p:cNvPr id="63" name="テキスト ボックス 62"/>
          <p:cNvSpPr txBox="1"/>
          <p:nvPr/>
        </p:nvSpPr>
        <p:spPr>
          <a:xfrm>
            <a:off x="1111567" y="613061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a:solidFill>
                  <a:schemeClr val="bg1"/>
                </a:solidFill>
                <a:latin typeface="メイリオ"/>
                <a:ea typeface="メイリオ"/>
                <a:cs typeface="メイリオ"/>
              </a:rPr>
              <a:t>現実世界／</a:t>
            </a:r>
            <a:r>
              <a:rPr kumimoji="1" lang="en-US" altLang="ja-JP" sz="1400" b="1" dirty="0">
                <a:solidFill>
                  <a:schemeClr val="bg1"/>
                </a:solidFill>
                <a:latin typeface="メイリオ"/>
                <a:ea typeface="メイリオ"/>
                <a:cs typeface="メイリオ"/>
              </a:rPr>
              <a:t>Physical World</a:t>
            </a:r>
            <a:endParaRPr kumimoji="1" lang="ja-JP" altLang="en-US" sz="1400" b="1" dirty="0">
              <a:solidFill>
                <a:schemeClr val="bg1"/>
              </a:solidFill>
              <a:latin typeface="メイリオ"/>
              <a:ea typeface="メイリオ"/>
              <a:cs typeface="メイリオ"/>
            </a:endParaRPr>
          </a:p>
        </p:txBody>
      </p:sp>
      <p:grpSp>
        <p:nvGrpSpPr>
          <p:cNvPr id="64" name="図形グループ 63"/>
          <p:cNvGrpSpPr/>
          <p:nvPr/>
        </p:nvGrpSpPr>
        <p:grpSpPr>
          <a:xfrm>
            <a:off x="928414" y="608737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868098" y="124768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sp>
        <p:nvSpPr>
          <p:cNvPr id="77" name="テキスト ボックス 76"/>
          <p:cNvSpPr txBox="1"/>
          <p:nvPr/>
        </p:nvSpPr>
        <p:spPr>
          <a:xfrm>
            <a:off x="1336332" y="120493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a:solidFill>
                  <a:srgbClr val="FFFFFF"/>
                </a:solidFill>
                <a:latin typeface="メイリオ"/>
                <a:ea typeface="メイリオ"/>
                <a:cs typeface="メイリオ"/>
              </a:rPr>
              <a:t>サイバー世界／</a:t>
            </a:r>
            <a:r>
              <a:rPr kumimoji="1" lang="en-US" altLang="ja-JP" sz="1400" b="1" dirty="0">
                <a:solidFill>
                  <a:srgbClr val="FFFFFF"/>
                </a:solidFill>
                <a:latin typeface="メイリオ"/>
                <a:ea typeface="メイリオ"/>
                <a:cs typeface="メイリオ"/>
              </a:rPr>
              <a:t>Cyber World</a:t>
            </a:r>
            <a:endParaRPr kumimoji="1" lang="ja-JP" altLang="en-US" sz="1400" b="1" dirty="0">
              <a:solidFill>
                <a:srgbClr val="FFFFFF"/>
              </a:solidFill>
              <a:latin typeface="メイリオ"/>
              <a:ea typeface="メイリオ"/>
              <a:cs typeface="メイリオ"/>
            </a:endParaRPr>
          </a:p>
        </p:txBody>
      </p:sp>
      <p:sp>
        <p:nvSpPr>
          <p:cNvPr id="78" name="テキスト ボックス 77"/>
          <p:cNvSpPr txBox="1"/>
          <p:nvPr/>
        </p:nvSpPr>
        <p:spPr>
          <a:xfrm>
            <a:off x="774386" y="802571"/>
            <a:ext cx="690982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a:solidFill>
                  <a:srgbClr val="0000FF"/>
                </a:solidFill>
                <a:latin typeface="メイリオ"/>
                <a:ea typeface="メイリオ"/>
                <a:cs typeface="メイリオ"/>
              </a:rPr>
              <a:t>Cyber Physical System</a:t>
            </a:r>
            <a:r>
              <a:rPr lang="ja-JP" altLang="en-US" sz="1400" dirty="0">
                <a:solidFill>
                  <a:srgbClr val="0000FF"/>
                </a:solidFill>
                <a:latin typeface="メイリオ"/>
                <a:ea typeface="メイリオ"/>
                <a:cs typeface="メイリオ"/>
              </a:rPr>
              <a:t>／現実世界とサイバー世界が緊密に結合されたシステム</a:t>
            </a:r>
            <a:endParaRPr kumimoji="1" lang="ja-JP" altLang="en-US" sz="1400" dirty="0">
              <a:solidFill>
                <a:srgbClr val="0000FF"/>
              </a:solidFill>
              <a:latin typeface="メイリオ"/>
              <a:ea typeface="メイリオ"/>
              <a:cs typeface="メイリオ"/>
            </a:endParaRPr>
          </a:p>
        </p:txBody>
      </p:sp>
      <p:grpSp>
        <p:nvGrpSpPr>
          <p:cNvPr id="10" name="図形グループ 9"/>
          <p:cNvGrpSpPr/>
          <p:nvPr/>
        </p:nvGrpSpPr>
        <p:grpSpPr>
          <a:xfrm>
            <a:off x="2277038" y="2102224"/>
            <a:ext cx="4572000" cy="2750959"/>
            <a:chOff x="2277038" y="2078176"/>
            <a:chExt cx="4572000" cy="2750959"/>
          </a:xfrm>
        </p:grpSpPr>
        <p:sp>
          <p:nvSpPr>
            <p:cNvPr id="48" name="円/楕円 47"/>
            <p:cNvSpPr/>
            <p:nvPr/>
          </p:nvSpPr>
          <p:spPr>
            <a:xfrm>
              <a:off x="3197675" y="2078176"/>
              <a:ext cx="2748649" cy="2750959"/>
            </a:xfrm>
            <a:prstGeom prst="ellipse">
              <a:avLst/>
            </a:prstGeom>
            <a:solidFill>
              <a:srgbClr val="FF7E79">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b="1" dirty="0">
                <a:solidFill>
                  <a:srgbClr val="FFFFFF"/>
                </a:solidFill>
                <a:latin typeface="Meiryo" charset="-128"/>
                <a:ea typeface="Meiryo" charset="-128"/>
                <a:cs typeface="Meiryo" charset="-128"/>
              </a:endParaRPr>
            </a:p>
          </p:txBody>
        </p:sp>
        <p:sp>
          <p:nvSpPr>
            <p:cNvPr id="6" name="正方形/長方形 5"/>
            <p:cNvSpPr/>
            <p:nvPr/>
          </p:nvSpPr>
          <p:spPr>
            <a:xfrm>
              <a:off x="2277038" y="3048970"/>
              <a:ext cx="4572000" cy="923330"/>
            </a:xfrm>
            <a:prstGeom prst="rect">
              <a:avLst/>
            </a:prstGeom>
          </p:spPr>
          <p:txBody>
            <a:bodyPr>
              <a:spAutoFit/>
            </a:bodyPr>
            <a:lstStyle/>
            <a:p>
              <a:pPr algn="ctr"/>
              <a:r>
                <a:rPr lang="ja-JP" altLang="en-US" sz="4000" b="1" dirty="0">
                  <a:solidFill>
                    <a:srgbClr val="FFFFFF"/>
                  </a:solidFill>
                  <a:latin typeface="Meiryo" charset="-128"/>
                  <a:ea typeface="Meiryo" charset="-128"/>
                  <a:cs typeface="Meiryo" charset="-128"/>
                </a:rPr>
                <a:t>デジタル</a:t>
              </a:r>
              <a:endParaRPr lang="en-US" altLang="ja-JP" sz="4000" b="1" dirty="0">
                <a:solidFill>
                  <a:srgbClr val="FFFFFF"/>
                </a:solidFill>
                <a:latin typeface="Meiryo" charset="-128"/>
                <a:ea typeface="Meiryo" charset="-128"/>
                <a:cs typeface="Meiryo" charset="-128"/>
              </a:endParaRPr>
            </a:p>
            <a:p>
              <a:pPr algn="ctr"/>
              <a:r>
                <a:rPr lang="ja-JP" altLang="en-US" sz="1400" b="1" dirty="0">
                  <a:solidFill>
                    <a:srgbClr val="FFFFFF"/>
                  </a:solidFill>
                  <a:latin typeface="Meiryo" charset="-128"/>
                  <a:ea typeface="Meiryo" charset="-128"/>
                  <a:cs typeface="Meiryo" charset="-128"/>
                </a:rPr>
                <a:t>トランスフォーメーション</a:t>
              </a:r>
            </a:p>
          </p:txBody>
        </p:sp>
      </p:grpSp>
    </p:spTree>
    <p:extLst>
      <p:ext uri="{BB962C8B-B14F-4D97-AF65-F5344CB8AC3E}">
        <p14:creationId xmlns:p14="http://schemas.microsoft.com/office/powerpoint/2010/main" val="37283548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31AC4D-3ED4-5748-BEAB-C4E0B172E3BD}"/>
              </a:ext>
            </a:extLst>
          </p:cNvPr>
          <p:cNvSpPr>
            <a:spLocks noGrp="1"/>
          </p:cNvSpPr>
          <p:nvPr>
            <p:ph type="title"/>
          </p:nvPr>
        </p:nvSpPr>
        <p:spPr/>
        <p:txBody>
          <a:bodyPr/>
          <a:lstStyle/>
          <a:p>
            <a:r>
              <a:rPr kumimoji="1" lang="ja-JP" altLang="en-US"/>
              <a:t>デジタルとフィジカル</a:t>
            </a:r>
          </a:p>
        </p:txBody>
      </p:sp>
      <p:sp>
        <p:nvSpPr>
          <p:cNvPr id="4" name="正方形/長方形 3">
            <a:extLst>
              <a:ext uri="{FF2B5EF4-FFF2-40B4-BE49-F238E27FC236}">
                <a16:creationId xmlns:a16="http://schemas.microsoft.com/office/drawing/2014/main" id="{7B9F77EE-E5EA-CD45-B3F8-55CD31D4B07B}"/>
              </a:ext>
            </a:extLst>
          </p:cNvPr>
          <p:cNvSpPr/>
          <p:nvPr/>
        </p:nvSpPr>
        <p:spPr>
          <a:xfrm>
            <a:off x="558800" y="1747323"/>
            <a:ext cx="2024743" cy="397505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AFEAEBC1-3518-BA48-B458-8C397DF2AB51}"/>
              </a:ext>
            </a:extLst>
          </p:cNvPr>
          <p:cNvSpPr/>
          <p:nvPr/>
        </p:nvSpPr>
        <p:spPr>
          <a:xfrm>
            <a:off x="3008085" y="1747324"/>
            <a:ext cx="2024743" cy="397505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フローチャート: 準備 5">
            <a:extLst>
              <a:ext uri="{FF2B5EF4-FFF2-40B4-BE49-F238E27FC236}">
                <a16:creationId xmlns:a16="http://schemas.microsoft.com/office/drawing/2014/main" id="{A7AB7459-0632-C341-9C76-85095F59DAEF}"/>
              </a:ext>
            </a:extLst>
          </p:cNvPr>
          <p:cNvSpPr/>
          <p:nvPr/>
        </p:nvSpPr>
        <p:spPr>
          <a:xfrm>
            <a:off x="2031093" y="2048253"/>
            <a:ext cx="1529443" cy="587446"/>
          </a:xfrm>
          <a:prstGeom prst="flowChartPreparation">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フローチャート: 準備 6">
            <a:extLst>
              <a:ext uri="{FF2B5EF4-FFF2-40B4-BE49-F238E27FC236}">
                <a16:creationId xmlns:a16="http://schemas.microsoft.com/office/drawing/2014/main" id="{A14202D3-D2E2-3348-8FB9-920C40B61D5D}"/>
              </a:ext>
            </a:extLst>
          </p:cNvPr>
          <p:cNvSpPr/>
          <p:nvPr/>
        </p:nvSpPr>
        <p:spPr>
          <a:xfrm>
            <a:off x="2031093" y="3442007"/>
            <a:ext cx="1529443" cy="587446"/>
          </a:xfrm>
          <a:prstGeom prst="flowChartPreparation">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フローチャート: 準備 7">
            <a:extLst>
              <a:ext uri="{FF2B5EF4-FFF2-40B4-BE49-F238E27FC236}">
                <a16:creationId xmlns:a16="http://schemas.microsoft.com/office/drawing/2014/main" id="{260FCD6C-1316-4643-BAA0-6EF51D29D26C}"/>
              </a:ext>
            </a:extLst>
          </p:cNvPr>
          <p:cNvSpPr/>
          <p:nvPr/>
        </p:nvSpPr>
        <p:spPr>
          <a:xfrm>
            <a:off x="2031093" y="4835760"/>
            <a:ext cx="1529443" cy="587446"/>
          </a:xfrm>
          <a:prstGeom prst="flowChartPreparation">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CF615F4C-2AB1-514F-98B4-32EDE1853063}"/>
              </a:ext>
            </a:extLst>
          </p:cNvPr>
          <p:cNvSpPr txBox="1"/>
          <p:nvPr/>
        </p:nvSpPr>
        <p:spPr>
          <a:xfrm>
            <a:off x="2293112" y="2208109"/>
            <a:ext cx="1005403"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スピード</a:t>
            </a:r>
          </a:p>
        </p:txBody>
      </p:sp>
      <p:sp>
        <p:nvSpPr>
          <p:cNvPr id="10" name="テキスト ボックス 9">
            <a:extLst>
              <a:ext uri="{FF2B5EF4-FFF2-40B4-BE49-F238E27FC236}">
                <a16:creationId xmlns:a16="http://schemas.microsoft.com/office/drawing/2014/main" id="{AF642156-F6FE-A44C-838A-35668D3FE44D}"/>
              </a:ext>
            </a:extLst>
          </p:cNvPr>
          <p:cNvSpPr txBox="1"/>
          <p:nvPr/>
        </p:nvSpPr>
        <p:spPr>
          <a:xfrm>
            <a:off x="2395705" y="3613729"/>
            <a:ext cx="800219"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複　製</a:t>
            </a:r>
          </a:p>
        </p:txBody>
      </p:sp>
      <p:sp>
        <p:nvSpPr>
          <p:cNvPr id="11" name="テキスト ボックス 10">
            <a:extLst>
              <a:ext uri="{FF2B5EF4-FFF2-40B4-BE49-F238E27FC236}">
                <a16:creationId xmlns:a16="http://schemas.microsoft.com/office/drawing/2014/main" id="{ECCFE3D0-BC1A-5B46-8BA8-06B639E5FDBD}"/>
              </a:ext>
            </a:extLst>
          </p:cNvPr>
          <p:cNvSpPr txBox="1"/>
          <p:nvPr/>
        </p:nvSpPr>
        <p:spPr>
          <a:xfrm>
            <a:off x="2102443" y="4992586"/>
            <a:ext cx="1415772"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組合せ・変更</a:t>
            </a:r>
          </a:p>
        </p:txBody>
      </p:sp>
      <p:sp>
        <p:nvSpPr>
          <p:cNvPr id="12" name="テキスト ボックス 11">
            <a:extLst>
              <a:ext uri="{FF2B5EF4-FFF2-40B4-BE49-F238E27FC236}">
                <a16:creationId xmlns:a16="http://schemas.microsoft.com/office/drawing/2014/main" id="{AB7679D4-E048-7848-9A1E-3EA9A2ABA5A2}"/>
              </a:ext>
            </a:extLst>
          </p:cNvPr>
          <p:cNvSpPr txBox="1"/>
          <p:nvPr/>
        </p:nvSpPr>
        <p:spPr>
          <a:xfrm>
            <a:off x="979932" y="2115776"/>
            <a:ext cx="902811"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遅い</a:t>
            </a:r>
          </a:p>
        </p:txBody>
      </p:sp>
      <p:sp>
        <p:nvSpPr>
          <p:cNvPr id="13" name="テキスト ボックス 12">
            <a:extLst>
              <a:ext uri="{FF2B5EF4-FFF2-40B4-BE49-F238E27FC236}">
                <a16:creationId xmlns:a16="http://schemas.microsoft.com/office/drawing/2014/main" id="{902EE3D2-0C8D-8A4A-AC0B-05DDDB4A4742}"/>
              </a:ext>
            </a:extLst>
          </p:cNvPr>
          <p:cNvSpPr txBox="1"/>
          <p:nvPr/>
        </p:nvSpPr>
        <p:spPr>
          <a:xfrm>
            <a:off x="749100" y="3463343"/>
            <a:ext cx="1364476"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劣化</a:t>
            </a:r>
            <a:r>
              <a:rPr kumimoji="1" lang="ja-JP" altLang="en-US" sz="1600" b="1">
                <a:solidFill>
                  <a:schemeClr val="bg1"/>
                </a:solidFill>
                <a:latin typeface="Meiryo" panose="020B0604030504040204" pitchFamily="34" charset="-128"/>
                <a:ea typeface="Meiryo" panose="020B0604030504040204" pitchFamily="34" charset="-128"/>
              </a:rPr>
              <a:t>する</a:t>
            </a:r>
          </a:p>
        </p:txBody>
      </p:sp>
      <p:sp>
        <p:nvSpPr>
          <p:cNvPr id="14" name="テキスト ボックス 13">
            <a:extLst>
              <a:ext uri="{FF2B5EF4-FFF2-40B4-BE49-F238E27FC236}">
                <a16:creationId xmlns:a16="http://schemas.microsoft.com/office/drawing/2014/main" id="{4576CE8D-461D-594A-8916-48A11D90702F}"/>
              </a:ext>
            </a:extLst>
          </p:cNvPr>
          <p:cNvSpPr txBox="1"/>
          <p:nvPr/>
        </p:nvSpPr>
        <p:spPr>
          <a:xfrm>
            <a:off x="979932" y="4900253"/>
            <a:ext cx="902811"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困難</a:t>
            </a:r>
            <a:endParaRPr kumimoji="1" lang="ja-JP" altLang="en-US" sz="1600" b="1">
              <a:solidFill>
                <a:schemeClr val="bg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D3AD0C45-E7B2-F148-B563-D9D246FF7A58}"/>
              </a:ext>
            </a:extLst>
          </p:cNvPr>
          <p:cNvSpPr txBox="1"/>
          <p:nvPr/>
        </p:nvSpPr>
        <p:spPr>
          <a:xfrm>
            <a:off x="3723057" y="2115776"/>
            <a:ext cx="902811"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早い</a:t>
            </a:r>
          </a:p>
        </p:txBody>
      </p:sp>
      <p:sp>
        <p:nvSpPr>
          <p:cNvPr id="16" name="テキスト ボックス 15">
            <a:extLst>
              <a:ext uri="{FF2B5EF4-FFF2-40B4-BE49-F238E27FC236}">
                <a16:creationId xmlns:a16="http://schemas.microsoft.com/office/drawing/2014/main" id="{BD3554D3-3254-3F4B-AFA0-561BC8DE510E}"/>
              </a:ext>
            </a:extLst>
          </p:cNvPr>
          <p:cNvSpPr txBox="1"/>
          <p:nvPr/>
        </p:nvSpPr>
        <p:spPr>
          <a:xfrm>
            <a:off x="3510486" y="3463343"/>
            <a:ext cx="1518364"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劣化</a:t>
            </a:r>
            <a:r>
              <a:rPr kumimoji="1" lang="ja-JP" altLang="en-US" sz="1600" b="1">
                <a:solidFill>
                  <a:schemeClr val="bg1"/>
                </a:solidFill>
                <a:latin typeface="Meiryo" panose="020B0604030504040204" pitchFamily="34" charset="-128"/>
                <a:ea typeface="Meiryo" panose="020B0604030504040204" pitchFamily="34" charset="-128"/>
              </a:rPr>
              <a:t>しない</a:t>
            </a:r>
          </a:p>
        </p:txBody>
      </p:sp>
      <p:sp>
        <p:nvSpPr>
          <p:cNvPr id="17" name="テキスト ボックス 16">
            <a:extLst>
              <a:ext uri="{FF2B5EF4-FFF2-40B4-BE49-F238E27FC236}">
                <a16:creationId xmlns:a16="http://schemas.microsoft.com/office/drawing/2014/main" id="{CEA1F966-602B-E84D-91FD-45B1891E387E}"/>
              </a:ext>
            </a:extLst>
          </p:cNvPr>
          <p:cNvSpPr txBox="1"/>
          <p:nvPr/>
        </p:nvSpPr>
        <p:spPr>
          <a:xfrm>
            <a:off x="3723057" y="4899986"/>
            <a:ext cx="902811"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容易</a:t>
            </a:r>
            <a:endParaRPr kumimoji="1" lang="ja-JP" altLang="en-US" sz="1600" b="1">
              <a:solidFill>
                <a:schemeClr val="bg1"/>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CA20F243-F97E-204C-B37F-2CBA9944CD63}"/>
              </a:ext>
            </a:extLst>
          </p:cNvPr>
          <p:cNvSpPr txBox="1"/>
          <p:nvPr/>
        </p:nvSpPr>
        <p:spPr>
          <a:xfrm>
            <a:off x="558800" y="1019647"/>
            <a:ext cx="1467068" cy="707886"/>
          </a:xfrm>
          <a:prstGeom prst="rect">
            <a:avLst/>
          </a:prstGeom>
          <a:noFill/>
        </p:spPr>
        <p:txBody>
          <a:bodyPr wrap="none" rtlCol="0">
            <a:spAutoFit/>
          </a:bodyPr>
          <a:lstStyle/>
          <a:p>
            <a:r>
              <a:rPr kumimoji="1" lang="ja-JP" altLang="en-US" sz="2000" b="1">
                <a:solidFill>
                  <a:schemeClr val="accent3">
                    <a:lumMod val="75000"/>
                  </a:schemeClr>
                </a:solidFill>
                <a:latin typeface="Meiryo" panose="020B0604030504040204" pitchFamily="34" charset="-128"/>
                <a:ea typeface="Meiryo" panose="020B0604030504040204" pitchFamily="34" charset="-128"/>
              </a:rPr>
              <a:t>フィジカル</a:t>
            </a:r>
            <a:endParaRPr kumimoji="1" lang="en-US" altLang="ja-JP" sz="2000" b="1" dirty="0">
              <a:solidFill>
                <a:schemeClr val="accent3">
                  <a:lumMod val="75000"/>
                </a:schemeClr>
              </a:solidFill>
              <a:latin typeface="Meiryo" panose="020B0604030504040204" pitchFamily="34" charset="-128"/>
              <a:ea typeface="Meiryo" panose="020B0604030504040204" pitchFamily="34" charset="-128"/>
            </a:endParaRPr>
          </a:p>
          <a:p>
            <a:r>
              <a:rPr lang="en-US" altLang="ja-JP" sz="2000" dirty="0">
                <a:solidFill>
                  <a:schemeClr val="accent3">
                    <a:lumMod val="75000"/>
                  </a:schemeClr>
                </a:solidFill>
                <a:latin typeface="Meiryo" panose="020B0604030504040204" pitchFamily="34" charset="-128"/>
                <a:ea typeface="Meiryo" panose="020B0604030504040204" pitchFamily="34" charset="-128"/>
              </a:rPr>
              <a:t>Physical</a:t>
            </a:r>
            <a:endParaRPr kumimoji="1" lang="ja-JP" altLang="en-US" sz="2000">
              <a:solidFill>
                <a:schemeClr val="accent3">
                  <a:lumMod val="75000"/>
                </a:schemeClr>
              </a:solidFill>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EF7E9DF6-0B75-A544-B143-B22ECE9384F4}"/>
              </a:ext>
            </a:extLst>
          </p:cNvPr>
          <p:cNvSpPr txBox="1"/>
          <p:nvPr/>
        </p:nvSpPr>
        <p:spPr>
          <a:xfrm>
            <a:off x="3818262" y="1022105"/>
            <a:ext cx="1210588" cy="707886"/>
          </a:xfrm>
          <a:prstGeom prst="rect">
            <a:avLst/>
          </a:prstGeom>
          <a:noFill/>
        </p:spPr>
        <p:txBody>
          <a:bodyPr wrap="none" rtlCol="0">
            <a:spAutoFit/>
          </a:bodyPr>
          <a:lstStyle/>
          <a:p>
            <a:pPr algn="r"/>
            <a:r>
              <a:rPr kumimoji="1" lang="ja-JP" altLang="en-US" sz="2000" b="1">
                <a:solidFill>
                  <a:srgbClr val="0070C0"/>
                </a:solidFill>
                <a:latin typeface="Meiryo" panose="020B0604030504040204" pitchFamily="34" charset="-128"/>
                <a:ea typeface="Meiryo" panose="020B0604030504040204" pitchFamily="34" charset="-128"/>
              </a:rPr>
              <a:t>デジタル</a:t>
            </a:r>
            <a:endParaRPr kumimoji="1" lang="en-US" altLang="ja-JP" sz="2000" b="1" dirty="0">
              <a:solidFill>
                <a:srgbClr val="0070C0"/>
              </a:solidFill>
              <a:latin typeface="Meiryo" panose="020B0604030504040204" pitchFamily="34" charset="-128"/>
              <a:ea typeface="Meiryo" panose="020B0604030504040204" pitchFamily="34" charset="-128"/>
            </a:endParaRPr>
          </a:p>
          <a:p>
            <a:pPr algn="r"/>
            <a:r>
              <a:rPr lang="en-US" altLang="ja-JP" sz="2000" dirty="0">
                <a:solidFill>
                  <a:srgbClr val="0070C0"/>
                </a:solidFill>
                <a:latin typeface="Meiryo" panose="020B0604030504040204" pitchFamily="34" charset="-128"/>
                <a:ea typeface="Meiryo" panose="020B0604030504040204" pitchFamily="34" charset="-128"/>
              </a:rPr>
              <a:t>Digital</a:t>
            </a:r>
            <a:endParaRPr kumimoji="1" lang="ja-JP" altLang="en-US" sz="2000">
              <a:solidFill>
                <a:srgbClr val="0070C0"/>
              </a:solidFill>
              <a:latin typeface="Meiryo" panose="020B0604030504040204" pitchFamily="34" charset="-128"/>
              <a:ea typeface="Meiryo" panose="020B0604030504040204" pitchFamily="34" charset="-128"/>
            </a:endParaRPr>
          </a:p>
        </p:txBody>
      </p:sp>
      <p:sp>
        <p:nvSpPr>
          <p:cNvPr id="20" name="正方形/長方形 19">
            <a:extLst>
              <a:ext uri="{FF2B5EF4-FFF2-40B4-BE49-F238E27FC236}">
                <a16:creationId xmlns:a16="http://schemas.microsoft.com/office/drawing/2014/main" id="{25EC6C2C-6DE3-BF4F-A8FB-CA521F15BCF2}"/>
              </a:ext>
            </a:extLst>
          </p:cNvPr>
          <p:cNvSpPr/>
          <p:nvPr/>
        </p:nvSpPr>
        <p:spPr>
          <a:xfrm>
            <a:off x="6143171" y="1747323"/>
            <a:ext cx="2442029" cy="126789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FC14B200-487D-DE4C-ADDB-5557097B4D82}"/>
              </a:ext>
            </a:extLst>
          </p:cNvPr>
          <p:cNvSpPr/>
          <p:nvPr/>
        </p:nvSpPr>
        <p:spPr>
          <a:xfrm>
            <a:off x="6143170" y="3091006"/>
            <a:ext cx="2442029" cy="126789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a:extLst>
              <a:ext uri="{FF2B5EF4-FFF2-40B4-BE49-F238E27FC236}">
                <a16:creationId xmlns:a16="http://schemas.microsoft.com/office/drawing/2014/main" id="{69163D8D-94D5-3242-8204-95C49D7CFD65}"/>
              </a:ext>
            </a:extLst>
          </p:cNvPr>
          <p:cNvSpPr/>
          <p:nvPr/>
        </p:nvSpPr>
        <p:spPr>
          <a:xfrm>
            <a:off x="6143170" y="4454479"/>
            <a:ext cx="2442029" cy="126789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テキスト ボックス 22">
            <a:extLst>
              <a:ext uri="{FF2B5EF4-FFF2-40B4-BE49-F238E27FC236}">
                <a16:creationId xmlns:a16="http://schemas.microsoft.com/office/drawing/2014/main" id="{31F8FA9A-0DF3-D04B-8B0C-E3158564AA5D}"/>
              </a:ext>
            </a:extLst>
          </p:cNvPr>
          <p:cNvSpPr txBox="1"/>
          <p:nvPr/>
        </p:nvSpPr>
        <p:spPr>
          <a:xfrm>
            <a:off x="6143170" y="1953120"/>
            <a:ext cx="2449286" cy="954107"/>
          </a:xfrm>
          <a:prstGeom prst="rect">
            <a:avLst/>
          </a:prstGeom>
          <a:noFill/>
        </p:spPr>
        <p:txBody>
          <a:bodyPr wrap="square" rtlCol="0">
            <a:spAutoFit/>
          </a:bodyPr>
          <a:lstStyle/>
          <a:p>
            <a:pPr marL="285750" indent="-285750">
              <a:buFont typeface="Wingdings" pitchFamily="2" charset="2"/>
              <a:buChar char="Ø"/>
            </a:pPr>
            <a:r>
              <a:rPr kumimoji="1" lang="ja-JP" altLang="en-US" sz="1400">
                <a:solidFill>
                  <a:schemeClr val="bg1"/>
                </a:solidFill>
                <a:latin typeface="Meiryo" panose="020B0604030504040204" pitchFamily="34" charset="-128"/>
                <a:ea typeface="Meiryo" panose="020B0604030504040204" pitchFamily="34" charset="-128"/>
              </a:rPr>
              <a:t>ビジネス規模の拡大が容易で早い</a:t>
            </a:r>
            <a:endParaRPr kumimoji="1"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400">
                <a:solidFill>
                  <a:schemeClr val="bg1"/>
                </a:solidFill>
                <a:latin typeface="Meiryo" panose="020B0604030504040204" pitchFamily="34" charset="-128"/>
                <a:ea typeface="Meiryo" panose="020B0604030504040204" pitchFamily="34" charset="-128"/>
              </a:rPr>
              <a:t>利益逓増／複製にコストがかからない</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24" name="テキスト ボックス 23">
            <a:extLst>
              <a:ext uri="{FF2B5EF4-FFF2-40B4-BE49-F238E27FC236}">
                <a16:creationId xmlns:a16="http://schemas.microsoft.com/office/drawing/2014/main" id="{CC8C16F1-F20C-DE47-840D-F55E3F526812}"/>
              </a:ext>
            </a:extLst>
          </p:cNvPr>
          <p:cNvSpPr txBox="1"/>
          <p:nvPr/>
        </p:nvSpPr>
        <p:spPr>
          <a:xfrm>
            <a:off x="6143170" y="3467650"/>
            <a:ext cx="2449286" cy="523220"/>
          </a:xfrm>
          <a:prstGeom prst="rect">
            <a:avLst/>
          </a:prstGeom>
          <a:noFill/>
        </p:spPr>
        <p:txBody>
          <a:bodyPr wrap="square" rtlCol="0">
            <a:spAutoFit/>
          </a:bodyPr>
          <a:lstStyle/>
          <a:p>
            <a:pPr marL="285750" indent="-285750">
              <a:buFont typeface="Wingdings" pitchFamily="2" charset="2"/>
              <a:buChar char="Ø"/>
            </a:pPr>
            <a:r>
              <a:rPr kumimoji="1" lang="ja-JP" altLang="en-US" sz="1400">
                <a:solidFill>
                  <a:schemeClr val="bg1"/>
                </a:solidFill>
                <a:latin typeface="Meiryo" panose="020B0604030504040204" pitchFamily="34" charset="-128"/>
                <a:ea typeface="Meiryo" panose="020B0604030504040204" pitchFamily="34" charset="-128"/>
              </a:rPr>
              <a:t>変化を即座に把握できる</a:t>
            </a:r>
            <a:endParaRPr kumimoji="1"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sz="1400">
                <a:solidFill>
                  <a:schemeClr val="bg1"/>
                </a:solidFill>
                <a:latin typeface="Meiryo" panose="020B0604030504040204" pitchFamily="34" charset="-128"/>
                <a:ea typeface="Meiryo" panose="020B0604030504040204" pitchFamily="34" charset="-128"/>
              </a:rPr>
              <a:t>変化への即応力がある</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25" name="テキスト ボックス 24">
            <a:extLst>
              <a:ext uri="{FF2B5EF4-FFF2-40B4-BE49-F238E27FC236}">
                <a16:creationId xmlns:a16="http://schemas.microsoft.com/office/drawing/2014/main" id="{782822DE-4BEB-824D-9D35-B1DD101069D1}"/>
              </a:ext>
            </a:extLst>
          </p:cNvPr>
          <p:cNvSpPr txBox="1"/>
          <p:nvPr/>
        </p:nvSpPr>
        <p:spPr>
          <a:xfrm>
            <a:off x="6143170" y="4679675"/>
            <a:ext cx="2449286" cy="954107"/>
          </a:xfrm>
          <a:prstGeom prst="rect">
            <a:avLst/>
          </a:prstGeom>
          <a:noFill/>
        </p:spPr>
        <p:txBody>
          <a:bodyPr wrap="square" rtlCol="0">
            <a:spAutoFit/>
          </a:bodyPr>
          <a:lstStyle/>
          <a:p>
            <a:pPr marL="285750" indent="-285750">
              <a:buFont typeface="Wingdings" pitchFamily="2" charset="2"/>
              <a:buChar char="Ø"/>
            </a:pPr>
            <a:r>
              <a:rPr kumimoji="1" lang="ja-JP" altLang="en-US" sz="1400">
                <a:solidFill>
                  <a:schemeClr val="bg1"/>
                </a:solidFill>
                <a:latin typeface="Meiryo" panose="020B0604030504040204" pitchFamily="34" charset="-128"/>
                <a:ea typeface="Meiryo" panose="020B0604030504040204" pitchFamily="34" charset="-128"/>
              </a:rPr>
              <a:t>エコシステムが容易に形成できる</a:t>
            </a:r>
            <a:endParaRPr kumimoji="1"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400">
                <a:solidFill>
                  <a:schemeClr val="bg1"/>
                </a:solidFill>
                <a:latin typeface="Meiryo" panose="020B0604030504040204" pitchFamily="34" charset="-128"/>
                <a:ea typeface="Meiryo" panose="020B0604030504040204" pitchFamily="34" charset="-128"/>
              </a:rPr>
              <a:t>イノベーションが誘発、加速する</a:t>
            </a:r>
            <a:endParaRPr kumimoji="1" lang="en-US" altLang="ja-JP" sz="1400" dirty="0">
              <a:solidFill>
                <a:schemeClr val="bg1"/>
              </a:solidFill>
              <a:latin typeface="Meiryo" panose="020B0604030504040204" pitchFamily="34" charset="-128"/>
              <a:ea typeface="Meiryo" panose="020B0604030504040204" pitchFamily="34" charset="-128"/>
            </a:endParaRPr>
          </a:p>
        </p:txBody>
      </p:sp>
      <p:cxnSp>
        <p:nvCxnSpPr>
          <p:cNvPr id="27" name="直線矢印コネクタ 26">
            <a:extLst>
              <a:ext uri="{FF2B5EF4-FFF2-40B4-BE49-F238E27FC236}">
                <a16:creationId xmlns:a16="http://schemas.microsoft.com/office/drawing/2014/main" id="{B9A55F20-49E3-8948-BBF2-AC0A553F9F8D}"/>
              </a:ext>
            </a:extLst>
          </p:cNvPr>
          <p:cNvCxnSpPr/>
          <p:nvPr/>
        </p:nvCxnSpPr>
        <p:spPr>
          <a:xfrm>
            <a:off x="5028850" y="2377386"/>
            <a:ext cx="111432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直線矢印コネクタ 27">
            <a:extLst>
              <a:ext uri="{FF2B5EF4-FFF2-40B4-BE49-F238E27FC236}">
                <a16:creationId xmlns:a16="http://schemas.microsoft.com/office/drawing/2014/main" id="{A5B06869-9F6C-7748-969B-173DB22A16D5}"/>
              </a:ext>
            </a:extLst>
          </p:cNvPr>
          <p:cNvCxnSpPr>
            <a:cxnSpLocks/>
            <a:endCxn id="24" idx="1"/>
          </p:cNvCxnSpPr>
          <p:nvPr/>
        </p:nvCxnSpPr>
        <p:spPr>
          <a:xfrm>
            <a:off x="5028850" y="2377386"/>
            <a:ext cx="1114320" cy="135187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1" name="直線矢印コネクタ 30">
            <a:extLst>
              <a:ext uri="{FF2B5EF4-FFF2-40B4-BE49-F238E27FC236}">
                <a16:creationId xmlns:a16="http://schemas.microsoft.com/office/drawing/2014/main" id="{4B032C3D-F66A-C54E-89D0-20AAAB2E99BE}"/>
              </a:ext>
            </a:extLst>
          </p:cNvPr>
          <p:cNvCxnSpPr/>
          <p:nvPr/>
        </p:nvCxnSpPr>
        <p:spPr>
          <a:xfrm>
            <a:off x="5028850" y="5088426"/>
            <a:ext cx="111432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2" name="直線矢印コネクタ 31">
            <a:extLst>
              <a:ext uri="{FF2B5EF4-FFF2-40B4-BE49-F238E27FC236}">
                <a16:creationId xmlns:a16="http://schemas.microsoft.com/office/drawing/2014/main" id="{64E48508-E3F6-AA43-AEAD-9D498BB4E518}"/>
              </a:ext>
            </a:extLst>
          </p:cNvPr>
          <p:cNvCxnSpPr>
            <a:cxnSpLocks/>
            <a:endCxn id="24" idx="1"/>
          </p:cNvCxnSpPr>
          <p:nvPr/>
        </p:nvCxnSpPr>
        <p:spPr>
          <a:xfrm flipV="1">
            <a:off x="5028850" y="3729260"/>
            <a:ext cx="1114320" cy="135916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5" name="直線矢印コネクタ 34">
            <a:extLst>
              <a:ext uri="{FF2B5EF4-FFF2-40B4-BE49-F238E27FC236}">
                <a16:creationId xmlns:a16="http://schemas.microsoft.com/office/drawing/2014/main" id="{6C59E09F-0E04-6D4C-86FF-323A576C9A37}"/>
              </a:ext>
            </a:extLst>
          </p:cNvPr>
          <p:cNvCxnSpPr>
            <a:cxnSpLocks/>
            <a:stCxn id="16" idx="3"/>
            <a:endCxn id="23" idx="1"/>
          </p:cNvCxnSpPr>
          <p:nvPr/>
        </p:nvCxnSpPr>
        <p:spPr>
          <a:xfrm flipV="1">
            <a:off x="5028850" y="2430174"/>
            <a:ext cx="1114320" cy="1294779"/>
          </a:xfrm>
          <a:prstGeom prst="straightConnector1">
            <a:avLst/>
          </a:prstGeom>
          <a:ln>
            <a:solidFill>
              <a:srgbClr val="0052FF"/>
            </a:solidFill>
            <a:tailEnd type="triangle"/>
          </a:ln>
        </p:spPr>
        <p:style>
          <a:lnRef idx="2">
            <a:schemeClr val="accent1"/>
          </a:lnRef>
          <a:fillRef idx="0">
            <a:schemeClr val="accent1"/>
          </a:fillRef>
          <a:effectRef idx="1">
            <a:schemeClr val="accent1"/>
          </a:effectRef>
          <a:fontRef idx="minor">
            <a:schemeClr val="tx1"/>
          </a:fontRef>
        </p:style>
      </p:cxnSp>
      <p:cxnSp>
        <p:nvCxnSpPr>
          <p:cNvPr id="38" name="直線矢印コネクタ 37">
            <a:extLst>
              <a:ext uri="{FF2B5EF4-FFF2-40B4-BE49-F238E27FC236}">
                <a16:creationId xmlns:a16="http://schemas.microsoft.com/office/drawing/2014/main" id="{CD0A1175-F31F-0E4F-B4D5-8A0AEE13061A}"/>
              </a:ext>
            </a:extLst>
          </p:cNvPr>
          <p:cNvCxnSpPr>
            <a:cxnSpLocks/>
            <a:stCxn id="16" idx="3"/>
          </p:cNvCxnSpPr>
          <p:nvPr/>
        </p:nvCxnSpPr>
        <p:spPr>
          <a:xfrm>
            <a:off x="5028850" y="3724953"/>
            <a:ext cx="1107063" cy="1267633"/>
          </a:xfrm>
          <a:prstGeom prst="straightConnector1">
            <a:avLst/>
          </a:prstGeom>
          <a:ln>
            <a:solidFill>
              <a:srgbClr val="0052FF"/>
            </a:solidFill>
            <a:tailEnd type="triangle"/>
          </a:ln>
        </p:spPr>
        <p:style>
          <a:lnRef idx="2">
            <a:schemeClr val="accent1"/>
          </a:lnRef>
          <a:fillRef idx="0">
            <a:schemeClr val="accent1"/>
          </a:fillRef>
          <a:effectRef idx="1">
            <a:schemeClr val="accent1"/>
          </a:effectRef>
          <a:fontRef idx="minor">
            <a:schemeClr val="tx1"/>
          </a:fontRef>
        </p:style>
      </p:cxnSp>
      <p:sp>
        <p:nvSpPr>
          <p:cNvPr id="33" name="下カーブ矢印 32">
            <a:extLst>
              <a:ext uri="{FF2B5EF4-FFF2-40B4-BE49-F238E27FC236}">
                <a16:creationId xmlns:a16="http://schemas.microsoft.com/office/drawing/2014/main" id="{75456D24-0E5B-AA41-B358-8A557657FEDF}"/>
              </a:ext>
            </a:extLst>
          </p:cNvPr>
          <p:cNvSpPr/>
          <p:nvPr/>
        </p:nvSpPr>
        <p:spPr>
          <a:xfrm rot="10800000">
            <a:off x="1979828" y="5871014"/>
            <a:ext cx="1519715" cy="587446"/>
          </a:xfrm>
          <a:prstGeom prst="curvedDownArrow">
            <a:avLst>
              <a:gd name="adj1" fmla="val 52167"/>
              <a:gd name="adj2" fmla="val 94510"/>
              <a:gd name="adj3" fmla="val 25000"/>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下カーブ矢印 33">
            <a:extLst>
              <a:ext uri="{FF2B5EF4-FFF2-40B4-BE49-F238E27FC236}">
                <a16:creationId xmlns:a16="http://schemas.microsoft.com/office/drawing/2014/main" id="{6753E8B3-403E-C24F-950B-22F30E212412}"/>
              </a:ext>
            </a:extLst>
          </p:cNvPr>
          <p:cNvSpPr/>
          <p:nvPr/>
        </p:nvSpPr>
        <p:spPr>
          <a:xfrm>
            <a:off x="2055809" y="1019647"/>
            <a:ext cx="1519715" cy="597583"/>
          </a:xfrm>
          <a:prstGeom prst="curvedDownArrow">
            <a:avLst>
              <a:gd name="adj1" fmla="val 52167"/>
              <a:gd name="adj2" fmla="val 94510"/>
              <a:gd name="adj3" fmla="val 25000"/>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テキスト ボックス 2">
            <a:extLst>
              <a:ext uri="{FF2B5EF4-FFF2-40B4-BE49-F238E27FC236}">
                <a16:creationId xmlns:a16="http://schemas.microsoft.com/office/drawing/2014/main" id="{0EE298A2-C853-8746-9A2D-8392183CE7E5}"/>
              </a:ext>
            </a:extLst>
          </p:cNvPr>
          <p:cNvSpPr txBox="1"/>
          <p:nvPr/>
        </p:nvSpPr>
        <p:spPr>
          <a:xfrm>
            <a:off x="2466626" y="1252696"/>
            <a:ext cx="558551" cy="369332"/>
          </a:xfrm>
          <a:prstGeom prst="rect">
            <a:avLst/>
          </a:prstGeom>
          <a:noFill/>
        </p:spPr>
        <p:txBody>
          <a:bodyPr wrap="none" rtlCol="0">
            <a:spAutoFit/>
          </a:bodyPr>
          <a:lstStyle/>
          <a:p>
            <a:pPr algn="ctr"/>
            <a:r>
              <a:rPr kumimoji="1" lang="en-US" altLang="ja-JP" dirty="0">
                <a:solidFill>
                  <a:schemeClr val="accent6">
                    <a:lumMod val="75000"/>
                  </a:schemeClr>
                </a:solidFill>
                <a:latin typeface="Meiryo" panose="020B0604030504040204" pitchFamily="34" charset="-128"/>
                <a:ea typeface="Meiryo" panose="020B0604030504040204" pitchFamily="34" charset="-128"/>
              </a:rPr>
              <a:t>IoT</a:t>
            </a:r>
            <a:endParaRPr kumimoji="1" lang="ja-JP" altLang="en-US">
              <a:solidFill>
                <a:schemeClr val="accent6">
                  <a:lumMod val="75000"/>
                </a:schemeClr>
              </a:solidFill>
              <a:latin typeface="Meiryo" panose="020B0604030504040204" pitchFamily="34" charset="-128"/>
              <a:ea typeface="Meiryo" panose="020B0604030504040204" pitchFamily="34" charset="-128"/>
            </a:endParaRPr>
          </a:p>
        </p:txBody>
      </p:sp>
      <p:sp>
        <p:nvSpPr>
          <p:cNvPr id="36" name="テキスト ボックス 35">
            <a:extLst>
              <a:ext uri="{FF2B5EF4-FFF2-40B4-BE49-F238E27FC236}">
                <a16:creationId xmlns:a16="http://schemas.microsoft.com/office/drawing/2014/main" id="{5D6BA830-CDB5-FB4B-A127-C0E12172C651}"/>
              </a:ext>
            </a:extLst>
          </p:cNvPr>
          <p:cNvSpPr txBox="1"/>
          <p:nvPr/>
        </p:nvSpPr>
        <p:spPr>
          <a:xfrm>
            <a:off x="2531053" y="5948997"/>
            <a:ext cx="558551" cy="369332"/>
          </a:xfrm>
          <a:prstGeom prst="rect">
            <a:avLst/>
          </a:prstGeom>
          <a:noFill/>
        </p:spPr>
        <p:txBody>
          <a:bodyPr wrap="none" rtlCol="0">
            <a:spAutoFit/>
          </a:bodyPr>
          <a:lstStyle/>
          <a:p>
            <a:pPr algn="ctr"/>
            <a:r>
              <a:rPr kumimoji="1" lang="en-US" altLang="ja-JP" dirty="0">
                <a:solidFill>
                  <a:schemeClr val="accent6">
                    <a:lumMod val="75000"/>
                  </a:schemeClr>
                </a:solidFill>
                <a:latin typeface="Meiryo" panose="020B0604030504040204" pitchFamily="34" charset="-128"/>
                <a:ea typeface="Meiryo" panose="020B0604030504040204" pitchFamily="34" charset="-128"/>
              </a:rPr>
              <a:t>IoT</a:t>
            </a:r>
            <a:endParaRPr kumimoji="1" lang="ja-JP" altLang="en-US">
              <a:solidFill>
                <a:schemeClr val="accent6">
                  <a:lumMod val="7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4028518589"/>
      </p:ext>
    </p:extLst>
  </p:cSld>
  <p:clrMapOvr>
    <a:masterClrMapping/>
  </p:clrMapOvr>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effectLst>
          <a:outerShdw blurRad="50800" dist="38100" dir="2700000" algn="tl" rotWithShape="0">
            <a:prstClr val="black">
              <a:alpha val="40000"/>
            </a:prstClr>
          </a:outerShdw>
        </a:effectLst>
      </a:spPr>
      <a:bodyPr rtlCol="0" anchor="ctr"/>
      <a:lstStyle>
        <a:defPPr algn="ctr">
          <a:defRPr kumimoji="1"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NC標準テンプレート.potx</Template>
  <TotalTime>45147</TotalTime>
  <Words>8428</Words>
  <Application>Microsoft Macintosh PowerPoint</Application>
  <PresentationFormat>画面に合わせる (4:3)</PresentationFormat>
  <Paragraphs>742</Paragraphs>
  <Slides>40</Slides>
  <Notes>12</Notes>
  <HiddenSlides>0</HiddenSlides>
  <MMClips>0</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40</vt:i4>
      </vt:variant>
    </vt:vector>
  </HeadingPairs>
  <TitlesOfParts>
    <vt:vector size="53" baseType="lpstr">
      <vt:lpstr>Arial Unicode MS</vt:lpstr>
      <vt:lpstr>Hiragino Kaku Gothic Std W8</vt:lpstr>
      <vt:lpstr>ＭＳ Ｐゴシック</vt:lpstr>
      <vt:lpstr>Meiryo</vt:lpstr>
      <vt:lpstr>Meiryo</vt:lpstr>
      <vt:lpstr>American Typewriter</vt:lpstr>
      <vt:lpstr>Arial</vt:lpstr>
      <vt:lpstr>Calibri</vt:lpstr>
      <vt:lpstr>Helvetica</vt:lpstr>
      <vt:lpstr>Helvetica Neue</vt:lpstr>
      <vt:lpstr>Thonburi</vt:lpstr>
      <vt:lpstr>Wingdings</vt:lpstr>
      <vt:lpstr>NC標準テンプレート</vt:lpstr>
      <vt:lpstr>本業を支援するIT から 本業そのものを実現するIT への転換  デジタル・トランスフォーメーション時代にどうやって生き残るか</vt:lpstr>
      <vt:lpstr>PowerPoint プレゼンテーション</vt:lpstr>
      <vt:lpstr>PowerPoint プレゼンテーション</vt:lpstr>
      <vt:lpstr>PowerPoint プレゼンテーション</vt:lpstr>
      <vt:lpstr>PowerPoint プレゼンテーション</vt:lpstr>
      <vt:lpstr>2025年の崖</vt:lpstr>
      <vt:lpstr>コレ1枚でわかる最新のITトレンド</vt:lpstr>
      <vt:lpstr>デジタル・トランスフォーメーションとCPS</vt:lpstr>
      <vt:lpstr>デジタルとフィジカル</vt:lpstr>
      <vt:lpstr>デジタルとフィジカル（２）</vt:lpstr>
      <vt:lpstr>デジタル・トランスフォーメーションの3つのフェーズ</vt:lpstr>
      <vt:lpstr>アマゾンのデジタル・トランスフォーメーション</vt:lpstr>
      <vt:lpstr>業務がITへITが業務へとシームレスに変換される状態</vt:lpstr>
      <vt:lpstr>デジタル・トランスフォーメーションとの関係</vt:lpstr>
      <vt:lpstr>デジタル･トランスフォーメーションの実現とは</vt:lpstr>
      <vt:lpstr>デジタル・トランスフォーメーションとは</vt:lpstr>
      <vt:lpstr>デジタライゼーションとデジタル・トランスフォーメーション</vt:lpstr>
      <vt:lpstr>デジタル・トランスフォーメーションの実際</vt:lpstr>
      <vt:lpstr>デジタル・トランスフォーメーションの実際</vt:lpstr>
      <vt:lpstr>デジタル・ディスラプターの創出する新しい価値</vt:lpstr>
      <vt:lpstr>デジタル・トランスフォーメーションへの２つの対応</vt:lpstr>
      <vt:lpstr>変わるビジネスとITの関係</vt:lpstr>
      <vt:lpstr>これからの開発や運用に求められるもの</vt:lpstr>
      <vt:lpstr>DXを支えるテクノロジー 　</vt:lpstr>
      <vt:lpstr>DXを支えるテクノロジー 　</vt:lpstr>
      <vt:lpstr>DXを実現する4つの手法と考え方</vt:lpstr>
      <vt:lpstr>デジタル・トランスフォーメーションのBefore/After</vt:lpstr>
      <vt:lpstr>既存SIモデルから脱却するための3つのシナリオ</vt:lpstr>
      <vt:lpstr>PowerPoint プレゼンテーション</vt:lpstr>
      <vt:lpstr>失敗するPoCと成功するPoCの違い</vt:lpstr>
      <vt:lpstr>PoCを成功させるための3つのこと</vt:lpstr>
      <vt:lpstr>PoC成功のサイクル</vt:lpstr>
      <vt:lpstr>ソリューション営業は通用しない</vt:lpstr>
      <vt:lpstr>「共創」ビジネスの本質</vt:lpstr>
      <vt:lpstr>クラウド・インテグレーターになるための要件</vt:lpstr>
      <vt:lpstr>PowerPoint プレゼンテーション</vt:lpstr>
      <vt:lpstr>注意すべきITベンダー・SI事業者の行動特性</vt:lpstr>
      <vt:lpstr>変革の7ヶ条</vt:lpstr>
      <vt:lpstr>変革のステージに立てるかどうかの３つの問いかけ</vt:lpstr>
      <vt:lpstr>PowerPoint プレゼンテーション</vt:lpstr>
    </vt:vector>
  </TitlesOfParts>
  <Manager/>
  <Company>NetCommerce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subject/>
  <dc:creator>斎藤 昌義</dc:creator>
  <cp:keywords/>
  <dc:description/>
  <cp:lastModifiedBy>斎藤昌義</cp:lastModifiedBy>
  <cp:revision>1574</cp:revision>
  <cp:lastPrinted>2018-09-25T02:18:38Z</cp:lastPrinted>
  <dcterms:created xsi:type="dcterms:W3CDTF">2014-04-30T01:58:06Z</dcterms:created>
  <dcterms:modified xsi:type="dcterms:W3CDTF">2019-03-01T04:13:45Z</dcterms:modified>
  <cp:category/>
</cp:coreProperties>
</file>