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1201" r:id="rId2"/>
    <p:sldId id="2266" r:id="rId3"/>
    <p:sldId id="2267" r:id="rId4"/>
    <p:sldId id="2577" r:id="rId5"/>
    <p:sldId id="2268" r:id="rId6"/>
    <p:sldId id="3189" r:id="rId7"/>
    <p:sldId id="3190" r:id="rId8"/>
    <p:sldId id="3191" r:id="rId9"/>
    <p:sldId id="2290" r:id="rId10"/>
    <p:sldId id="2292" r:id="rId11"/>
    <p:sldId id="638" r:id="rId12"/>
    <p:sldId id="1404" r:id="rId13"/>
    <p:sldId id="843" r:id="rId14"/>
    <p:sldId id="1378" r:id="rId15"/>
    <p:sldId id="3332" r:id="rId16"/>
    <p:sldId id="635" r:id="rId17"/>
    <p:sldId id="727" r:id="rId18"/>
    <p:sldId id="724" r:id="rId19"/>
    <p:sldId id="637" r:id="rId20"/>
    <p:sldId id="636" r:id="rId21"/>
    <p:sldId id="639" r:id="rId22"/>
    <p:sldId id="1302" r:id="rId23"/>
    <p:sldId id="1283" r:id="rId24"/>
    <p:sldId id="1405" r:id="rId25"/>
    <p:sldId id="1406" r:id="rId26"/>
    <p:sldId id="2585" r:id="rId27"/>
    <p:sldId id="1288" r:id="rId28"/>
    <p:sldId id="1285" r:id="rId29"/>
    <p:sldId id="1376" r:id="rId30"/>
    <p:sldId id="1377" r:id="rId31"/>
    <p:sldId id="1212" r:id="rId32"/>
    <p:sldId id="2665" r:id="rId33"/>
    <p:sldId id="2689" r:id="rId34"/>
    <p:sldId id="3322" r:id="rId35"/>
    <p:sldId id="1324" r:id="rId36"/>
    <p:sldId id="1325" r:id="rId37"/>
    <p:sldId id="2590" r:id="rId38"/>
    <p:sldId id="3219" r:id="rId39"/>
    <p:sldId id="1186" r:id="rId40"/>
    <p:sldId id="1187" r:id="rId41"/>
    <p:sldId id="1327" r:id="rId42"/>
    <p:sldId id="1330" r:id="rId43"/>
    <p:sldId id="1326" r:id="rId44"/>
    <p:sldId id="1328" r:id="rId45"/>
    <p:sldId id="1329" r:id="rId46"/>
    <p:sldId id="1331" r:id="rId47"/>
    <p:sldId id="1332" r:id="rId48"/>
    <p:sldId id="1333" r:id="rId49"/>
    <p:sldId id="1334" r:id="rId50"/>
    <p:sldId id="1335" r:id="rId51"/>
    <p:sldId id="1336" r:id="rId52"/>
    <p:sldId id="1338" r:id="rId53"/>
    <p:sldId id="1340" r:id="rId54"/>
    <p:sldId id="853" r:id="rId55"/>
    <p:sldId id="1341" r:id="rId56"/>
    <p:sldId id="2677" r:id="rId57"/>
    <p:sldId id="1360" r:id="rId58"/>
    <p:sldId id="3011" r:id="rId59"/>
    <p:sldId id="3248" r:id="rId60"/>
    <p:sldId id="3346" r:id="rId61"/>
    <p:sldId id="3010" r:id="rId62"/>
    <p:sldId id="3269" r:id="rId63"/>
    <p:sldId id="1315" r:id="rId64"/>
    <p:sldId id="1316" r:id="rId65"/>
    <p:sldId id="1317" r:id="rId66"/>
    <p:sldId id="2974" r:id="rId67"/>
    <p:sldId id="1319" r:id="rId68"/>
    <p:sldId id="1320" r:id="rId69"/>
    <p:sldId id="3088" r:id="rId70"/>
    <p:sldId id="3342" r:id="rId71"/>
    <p:sldId id="3083" r:id="rId72"/>
    <p:sldId id="3084" r:id="rId73"/>
    <p:sldId id="2978" r:id="rId74"/>
    <p:sldId id="1386" r:id="rId75"/>
    <p:sldId id="3310" r:id="rId76"/>
    <p:sldId id="715" r:id="rId7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92"/>
    <a:srgbClr val="77933C"/>
    <a:srgbClr val="E46C0A"/>
    <a:srgbClr val="0070C0"/>
    <a:srgbClr val="FF6666"/>
    <a:srgbClr val="D6D6D6"/>
    <a:srgbClr val="FFFD78"/>
    <a:srgbClr val="93CDDD"/>
    <a:srgbClr val="27569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86"/>
    <p:restoredTop sz="94181" autoAdjust="0"/>
  </p:normalViewPr>
  <p:slideViewPr>
    <p:cSldViewPr snapToObjects="1" showGuides="1">
      <p:cViewPr varScale="1">
        <p:scale>
          <a:sx n="158" d="100"/>
          <a:sy n="158" d="100"/>
        </p:scale>
        <p:origin x="4632" y="184"/>
      </p:cViewPr>
      <p:guideLst>
        <p:guide orient="horz" pos="2704"/>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2019/5/29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2019/5/29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47740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745110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【図解】コレ１枚で分かるシンクライアントと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つの仮想化</a:t>
            </a: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」の画面を手元のディスプレイに転送・表示させ、キーボード、マウスなどの入出力装置を利用できるようにする技術です。「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）」とも呼ばれています。ちなみに「デスクトップ」とは、アイコンが並ぶ</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画面のことです。デスクトップ（</a:t>
            </a:r>
            <a:r>
              <a:rPr kumimoji="1" lang="en-US" altLang="ja-JP" sz="1200" kern="1200" dirty="0">
                <a:solidFill>
                  <a:schemeClr val="tx1"/>
                </a:solidFill>
                <a:effectLst/>
                <a:latin typeface="+mn-lt"/>
                <a:ea typeface="+mn-ea"/>
                <a:cs typeface="+mn-cs"/>
              </a:rPr>
              <a:t>desktop</a:t>
            </a:r>
            <a:r>
              <a:rPr kumimoji="1" lang="ja-JP" altLang="ja-JP" sz="1200" kern="1200" dirty="0">
                <a:solidFill>
                  <a:schemeClr val="tx1"/>
                </a:solidFill>
                <a:effectLst/>
                <a:latin typeface="+mn-lt"/>
                <a:ea typeface="+mn-ea"/>
                <a:cs typeface="+mn-cs"/>
              </a:rPr>
              <a:t>）とは机の上、そこに置かれたアイコン（</a:t>
            </a:r>
            <a:r>
              <a:rPr kumimoji="1" lang="en-US" altLang="ja-JP" sz="1200" kern="1200" dirty="0">
                <a:solidFill>
                  <a:schemeClr val="tx1"/>
                </a:solidFill>
                <a:effectLst/>
                <a:latin typeface="+mn-lt"/>
                <a:ea typeface="+mn-ea"/>
                <a:cs typeface="+mn-cs"/>
              </a:rPr>
              <a:t>icon</a:t>
            </a:r>
            <a:r>
              <a:rPr kumimoji="1" lang="ja-JP" altLang="ja-JP" sz="1200" kern="1200" dirty="0">
                <a:solidFill>
                  <a:schemeClr val="tx1"/>
                </a:solidFill>
                <a:effectLst/>
                <a:latin typeface="+mn-lt"/>
                <a:ea typeface="+mn-ea"/>
                <a:cs typeface="+mn-cs"/>
              </a:rPr>
              <a:t>）とは文房具や書類の象徴と言うわけです。</a:t>
            </a:r>
          </a:p>
          <a:p>
            <a:r>
              <a:rPr kumimoji="1" lang="ja-JP" altLang="ja-JP" sz="1200" kern="1200" dirty="0">
                <a:solidFill>
                  <a:schemeClr val="tx1"/>
                </a:solidFill>
                <a:effectLst/>
                <a:latin typeface="+mn-lt"/>
                <a:ea typeface="+mn-ea"/>
                <a:cs typeface="+mn-cs"/>
              </a:rPr>
              <a:t>「デスクトップ仮想化」をクラウド・サービスとして提供するのが</a:t>
            </a:r>
            <a:r>
              <a:rPr kumimoji="1" lang="en-US" altLang="ja-JP" sz="1200" kern="1200" dirty="0" err="1">
                <a:solidFill>
                  <a:schemeClr val="tx1"/>
                </a:solidFill>
                <a:effectLst/>
                <a:latin typeface="+mn-lt"/>
                <a:ea typeface="+mn-ea"/>
                <a:cs typeface="+mn-cs"/>
              </a:rPr>
              <a:t>DaaS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Desktop as a Service</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IE8</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のデスクトップを呼び出せば、職場と同じ環境をそのまま使えます。これは、災害や事故で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ー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3330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80666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21340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91556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11080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21</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も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a:t>
            </a:r>
          </a:p>
          <a:p>
            <a:r>
              <a:rPr kumimoji="1" lang="ja-JP" altLang="ja-JP" sz="1200" kern="1200" dirty="0">
                <a:solidFill>
                  <a:schemeClr val="tx1"/>
                </a:solidFill>
                <a:effectLst/>
                <a:latin typeface="+mn-lt"/>
                <a:ea typeface="+mn-ea"/>
                <a:cs typeface="+mn-cs"/>
              </a:rPr>
              <a:t>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これまでのネットワークは個別の機能を持たせた専用ハードウェアを使い、これを組み合わせて使うことでネットワークの機能を実現していました。それを</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では、汎用サーバー上でアプリケーションとして各種機能を提供することで、物理的にバラバラな専用機と比較して、ネットワークの構築や構成の追加・変更が容易になり、ベンダーへの依存度も軽減できる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を使えば、全体を一元的に集中制御できるので個々のネットワーク機器の設定や管理に手間がかかりません。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／モノのインターネット）の普及に向けても注目されています。従来のネットワークでは、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で求められる膨大なデバイスやデータ･トラフィック量の変化、様々なサービスレベルへの対応に限界があるからです。</a:t>
            </a:r>
          </a:p>
          <a:p>
            <a:r>
              <a:rPr kumimoji="1" lang="ja-JP" altLang="ja-JP" sz="1200" kern="1200" dirty="0">
                <a:solidFill>
                  <a:schemeClr val="tx1"/>
                </a:solidFill>
                <a:effectLst/>
                <a:latin typeface="+mn-lt"/>
                <a:ea typeface="+mn-ea"/>
                <a:cs typeface="+mn-cs"/>
              </a:rPr>
              <a:t>ネットワーク構成や機能・サービスの高度な柔軟性</a:t>
            </a:r>
          </a:p>
          <a:p>
            <a:r>
              <a:rPr kumimoji="1" lang="ja-JP" altLang="ja-JP" sz="1200" kern="1200" dirty="0">
                <a:solidFill>
                  <a:schemeClr val="tx1"/>
                </a:solidFill>
                <a:effectLst/>
                <a:latin typeface="+mn-lt"/>
                <a:ea typeface="+mn-ea"/>
                <a:cs typeface="+mn-cs"/>
              </a:rPr>
              <a:t>ネットワークの拡張性や耐障害性</a:t>
            </a:r>
          </a:p>
          <a:p>
            <a:r>
              <a:rPr kumimoji="1" lang="ja-JP" altLang="ja-JP" sz="1200" kern="1200" dirty="0">
                <a:solidFill>
                  <a:schemeClr val="tx1"/>
                </a:solidFill>
                <a:effectLst/>
                <a:latin typeface="+mn-lt"/>
                <a:ea typeface="+mn-ea"/>
                <a:cs typeface="+mn-cs"/>
              </a:rPr>
              <a:t>オープン･スタンダードへの対応</a:t>
            </a:r>
          </a:p>
          <a:p>
            <a:r>
              <a:rPr kumimoji="1" lang="ja-JP" altLang="ja-JP" sz="1200" kern="1200" dirty="0">
                <a:solidFill>
                  <a:schemeClr val="tx1"/>
                </a:solidFill>
                <a:effectLst/>
                <a:latin typeface="+mn-lt"/>
                <a:ea typeface="+mn-ea"/>
                <a:cs typeface="+mn-cs"/>
              </a:rPr>
              <a:t>こうした要求に対応するための中核技術として期待されているのです。つまりネットワークの構成や機器が持つ機能を仮想化することによって、柔軟性や拡張性を実現できるとともに、ネットワーク資源のより効率的な共有を可能にすることができる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の普及と共に、</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もまた普及してゆくことになるでしょう。</a:t>
            </a:r>
          </a:p>
          <a:p>
            <a:endParaRPr lang="ja-JP" altLang="en-US" dirty="0"/>
          </a:p>
        </p:txBody>
      </p:sp>
    </p:spTree>
    <p:extLst>
      <p:ext uri="{BB962C8B-B14F-4D97-AF65-F5344CB8AC3E}">
        <p14:creationId xmlns:p14="http://schemas.microsoft.com/office/powerpoint/2010/main" val="177849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（改訂版）</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と一体化したデジタル・ビジネスの拡大</a:t>
            </a:r>
          </a:p>
          <a:p>
            <a:r>
              <a:rPr kumimoji="1" lang="ja-JP" altLang="ja-JP" sz="1200" kern="1200" dirty="0">
                <a:solidFill>
                  <a:schemeClr val="tx1"/>
                </a:solidFill>
                <a:effectLst/>
                <a:latin typeface="+mn-lt"/>
                <a:ea typeface="+mn-ea"/>
                <a:cs typeface="+mn-cs"/>
              </a:rPr>
              <a:t>モバイルや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a:t>
            </a:r>
          </a:p>
          <a:p>
            <a:r>
              <a:rPr kumimoji="1" lang="ja-JP" altLang="ja-JP" sz="1200" kern="1200" dirty="0">
                <a:solidFill>
                  <a:schemeClr val="tx1"/>
                </a:solidFill>
                <a:effectLst/>
                <a:latin typeface="+mn-lt"/>
                <a:ea typeface="+mn-ea"/>
                <a:cs typeface="+mn-cs"/>
              </a:rPr>
              <a:t>デスクトップの仮想化の普及</a:t>
            </a:r>
          </a:p>
          <a:p>
            <a:r>
              <a:rPr kumimoji="1" lang="ja-JP" altLang="ja-JP" sz="1200" kern="1200" dirty="0">
                <a:solidFill>
                  <a:schemeClr val="tx1"/>
                </a:solidFill>
                <a:effectLst/>
                <a:latin typeface="+mn-lt"/>
                <a:ea typeface="+mn-ea"/>
                <a:cs typeface="+mn-cs"/>
              </a:rPr>
              <a:t>さらにはパブリック・クラウドの利用拡大と相まって、企業が扱うデータ量は伸び続け、ネットワークのトラフィック（通信量）の需要予測を難しくしています。</a:t>
            </a:r>
          </a:p>
          <a:p>
            <a:r>
              <a:rPr kumimoji="1" lang="ja-JP" altLang="ja-JP" sz="1200" kern="1200" dirty="0">
                <a:solidFill>
                  <a:schemeClr val="tx1"/>
                </a:solidFill>
                <a:effectLst/>
                <a:latin typeface="+mn-lt"/>
                <a:ea typeface="+mn-ea"/>
                <a:cs typeface="+mn-cs"/>
              </a:rPr>
              <a:t>この状況に対して、これまでの広域ネットワーク（</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Wide Area Network</a:t>
            </a:r>
            <a:r>
              <a:rPr kumimoji="1" lang="ja-JP" altLang="ja-JP" sz="1200" kern="1200" dirty="0">
                <a:solidFill>
                  <a:schemeClr val="tx1"/>
                </a:solidFill>
                <a:effectLst/>
                <a:latin typeface="+mn-lt"/>
                <a:ea typeface="+mn-ea"/>
                <a:cs typeface="+mn-cs"/>
              </a:rPr>
              <a:t>）は、専用回線、</a:t>
            </a:r>
            <a:r>
              <a:rPr kumimoji="1" lang="en-US" altLang="ja-JP" sz="1200" kern="1200" dirty="0">
                <a:solidFill>
                  <a:schemeClr val="tx1"/>
                </a:solidFill>
                <a:effectLst/>
                <a:latin typeface="+mn-lt"/>
                <a:ea typeface="+mn-ea"/>
                <a:cs typeface="+mn-cs"/>
              </a:rPr>
              <a:t>IP-VPN</a:t>
            </a:r>
            <a:r>
              <a:rPr kumimoji="1" lang="ja-JP" altLang="ja-JP" sz="1200" kern="1200" dirty="0">
                <a:solidFill>
                  <a:schemeClr val="tx1"/>
                </a:solidFill>
                <a:effectLst/>
                <a:latin typeface="+mn-lt"/>
                <a:ea typeface="+mn-ea"/>
                <a:cs typeface="+mn-cs"/>
              </a:rPr>
              <a:t>、インターネット</a:t>
            </a:r>
            <a:r>
              <a:rPr kumimoji="1" lang="en-US" altLang="ja-JP" sz="1200" kern="1200" dirty="0">
                <a:solidFill>
                  <a:schemeClr val="tx1"/>
                </a:solidFill>
                <a:effectLst/>
                <a:latin typeface="+mn-lt"/>
                <a:ea typeface="+mn-ea"/>
                <a:cs typeface="+mn-cs"/>
              </a:rPr>
              <a:t>VPN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4G/LTE</a:t>
            </a:r>
            <a:r>
              <a:rPr kumimoji="1" lang="ja-JP" altLang="ja-JP" sz="1200" kern="1200" dirty="0">
                <a:solidFill>
                  <a:schemeClr val="tx1"/>
                </a:solidFill>
                <a:effectLst/>
                <a:latin typeface="+mn-lt"/>
                <a:ea typeface="+mn-ea"/>
                <a:cs typeface="+mn-cs"/>
              </a:rPr>
              <a:t>といった帯域が限定されていたり、サービス品質が固定的だったりする広域ネットワーク（</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）を使ってきたため、変化への迅速で柔軟な対応ができないという課題を抱えていました。この状況を変えようというのが</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WAN</a:t>
            </a:r>
            <a:r>
              <a:rPr kumimoji="1" lang="ja-JP" altLang="ja-JP" sz="1200" kern="1200" dirty="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は拠点間をつなぐ</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をソフトウェアによって統合・一括管理し、仮想的なネットワークを実現することで、この課題に対応しようとしています。例えば、次のようなメリットが期待できます。</a:t>
            </a:r>
          </a:p>
          <a:p>
            <a:r>
              <a:rPr kumimoji="1" lang="ja-JP" altLang="ja-JP" sz="1200" kern="1200" dirty="0">
                <a:solidFill>
                  <a:schemeClr val="tx1"/>
                </a:solidFill>
                <a:effectLst/>
                <a:latin typeface="+mn-lt"/>
                <a:ea typeface="+mn-ea"/>
                <a:cs typeface="+mn-cs"/>
              </a:rPr>
              <a:t>アプリケーションの違い、モバイルや業務拠点の違い、トラフィック量の違い、</a:t>
            </a:r>
            <a:r>
              <a:rPr kumimoji="1" lang="en-US" altLang="ja-JP" sz="1200" kern="1200" dirty="0">
                <a:solidFill>
                  <a:schemeClr val="tx1"/>
                </a:solidFill>
                <a:effectLst/>
                <a:latin typeface="+mn-lt"/>
                <a:ea typeface="+mn-ea"/>
                <a:cs typeface="+mn-cs"/>
              </a:rPr>
              <a:t>VoIP</a:t>
            </a:r>
            <a:r>
              <a:rPr kumimoji="1" lang="ja-JP" altLang="ja-JP" sz="1200" kern="1200" dirty="0">
                <a:solidFill>
                  <a:schemeClr val="tx1"/>
                </a:solidFill>
                <a:effectLst/>
                <a:latin typeface="+mn-lt"/>
                <a:ea typeface="+mn-ea"/>
                <a:cs typeface="+mn-cs"/>
              </a:rPr>
              <a:t>や動画などの低遅延時間をシビアに求められるサービスとそうではない一般的な業務システムの違いなど様々な状況に応じて最適な</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に自動で切り替え、サービス品質の最適化や回線料金の削減ができる。</a:t>
            </a:r>
          </a:p>
          <a:p>
            <a:r>
              <a:rPr kumimoji="1" lang="ja-JP" altLang="ja-JP" sz="1200" kern="1200" dirty="0">
                <a:solidFill>
                  <a:schemeClr val="tx1"/>
                </a:solidFill>
                <a:effectLst/>
                <a:latin typeface="+mn-lt"/>
                <a:ea typeface="+mn-ea"/>
                <a:cs typeface="+mn-cs"/>
              </a:rPr>
              <a:t>ネットワークの接続方法が異なる複数のパブリック・クラウドと自社所有のシステムを連係させて利用する場合のネットワークを一元的に管理できる。</a:t>
            </a:r>
          </a:p>
          <a:p>
            <a:r>
              <a:rPr kumimoji="1" lang="ja-JP" altLang="ja-JP" sz="1200" kern="1200" dirty="0">
                <a:solidFill>
                  <a:schemeClr val="tx1"/>
                </a:solidFill>
                <a:effectLst/>
                <a:latin typeface="+mn-lt"/>
                <a:ea typeface="+mn-ea"/>
                <a:cs typeface="+mn-cs"/>
              </a:rPr>
              <a:t>わかりやすい</a:t>
            </a:r>
            <a:r>
              <a:rPr kumimoji="1" lang="en-US" altLang="ja-JP" sz="1200" kern="1200" dirty="0">
                <a:solidFill>
                  <a:schemeClr val="tx1"/>
                </a:solidFill>
                <a:effectLst/>
                <a:latin typeface="+mn-lt"/>
                <a:ea typeface="+mn-ea"/>
                <a:cs typeface="+mn-cs"/>
              </a:rPr>
              <a:t>GUI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Graphical User Interface</a:t>
            </a:r>
            <a:r>
              <a:rPr kumimoji="1" lang="ja-JP" altLang="ja-JP" sz="1200" kern="1200" dirty="0">
                <a:solidFill>
                  <a:schemeClr val="tx1"/>
                </a:solidFill>
                <a:effectLst/>
                <a:latin typeface="+mn-lt"/>
                <a:ea typeface="+mn-ea"/>
                <a:cs typeface="+mn-cs"/>
              </a:rPr>
              <a:t>）でネットワークの状況を把握できるようにし、設定変更も容易に行えるため、ネットワーク機器設定の知識を持たない人でも仮想ネットワークを構築・運用できる。</a:t>
            </a:r>
          </a:p>
          <a:p>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を利用すれば専用線や</a:t>
            </a:r>
            <a:r>
              <a:rPr kumimoji="1" lang="en-US" altLang="ja-JP" sz="1200" kern="1200" dirty="0">
                <a:solidFill>
                  <a:schemeClr val="tx1"/>
                </a:solidFill>
                <a:effectLst/>
                <a:latin typeface="+mn-lt"/>
                <a:ea typeface="+mn-ea"/>
                <a:cs typeface="+mn-cs"/>
              </a:rPr>
              <a:t>MPLS</a:t>
            </a:r>
            <a:r>
              <a:rPr kumimoji="1" lang="ja-JP" altLang="ja-JP" sz="1200" kern="1200" dirty="0">
                <a:solidFill>
                  <a:schemeClr val="tx1"/>
                </a:solidFill>
                <a:effectLst/>
                <a:latin typeface="+mn-lt"/>
                <a:ea typeface="+mn-ea"/>
                <a:cs typeface="+mn-cs"/>
              </a:rPr>
              <a:t>、広域イーサネットなどの割高な専用</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サービスの利用をやめ、複数ネットワーク事業者の</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サービスを併用して負荷分散して、可用性やパフォーマンスを維持しながら従来のやり方よりもコストを削減できる可能性があります。</a:t>
            </a:r>
          </a:p>
          <a:p>
            <a:r>
              <a:rPr kumimoji="1" lang="ja-JP" altLang="ja-JP" sz="1200" kern="1200" dirty="0">
                <a:solidFill>
                  <a:schemeClr val="tx1"/>
                </a:solidFill>
                <a:effectLst/>
                <a:latin typeface="+mn-lt"/>
                <a:ea typeface="+mn-ea"/>
                <a:cs typeface="+mn-cs"/>
              </a:rPr>
              <a:t>これは専用</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サービスを収益源としている通信事業者からみれば、大きな脅威となります。ここで</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製品を自ら提供して回線の構成に柔軟性と自由度を持たせようとする取り組みも行われているようです。</a:t>
            </a:r>
          </a:p>
          <a:p>
            <a:r>
              <a:rPr kumimoji="1" lang="ja-JP" altLang="ja-JP" sz="1200" kern="1200" dirty="0">
                <a:solidFill>
                  <a:schemeClr val="tx1"/>
                </a:solidFill>
                <a:effectLst/>
                <a:latin typeface="+mn-lt"/>
                <a:ea typeface="+mn-ea"/>
                <a:cs typeface="+mn-cs"/>
              </a:rPr>
              <a:t>ところで日本では、専用</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サービスと公衆回線やインターネットを介した</a:t>
            </a:r>
            <a:r>
              <a:rPr kumimoji="1" lang="en-US" altLang="ja-JP" sz="1200" kern="1200" dirty="0">
                <a:solidFill>
                  <a:schemeClr val="tx1"/>
                </a:solidFill>
                <a:effectLst/>
                <a:latin typeface="+mn-lt"/>
                <a:ea typeface="+mn-ea"/>
                <a:cs typeface="+mn-cs"/>
              </a:rPr>
              <a:t>WAN</a:t>
            </a:r>
            <a:r>
              <a:rPr kumimoji="1" lang="ja-JP" altLang="ja-JP" sz="1200" kern="1200" dirty="0">
                <a:solidFill>
                  <a:schemeClr val="tx1"/>
                </a:solidFill>
                <a:effectLst/>
                <a:latin typeface="+mn-lt"/>
                <a:ea typeface="+mn-ea"/>
                <a:cs typeface="+mn-cs"/>
              </a:rPr>
              <a:t>サービスの料金差が米国ほど大きくはなく、</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による回線コストの削減効果が魅力とはなりにくいのが現実です。それであっても、将来の帯域幅の増加が必要になったときに容易に対応でき、社内での運用を変えずに回線サービスを臨機応変に選択できるというのはひとつの魅力になるでしょう。また、これまで回線のバックアップとして使われていた</a:t>
            </a:r>
            <a:r>
              <a:rPr kumimoji="1" lang="en-US" altLang="ja-JP" sz="1200" kern="1200" dirty="0">
                <a:solidFill>
                  <a:schemeClr val="tx1"/>
                </a:solidFill>
                <a:effectLst/>
                <a:latin typeface="+mn-lt"/>
                <a:ea typeface="+mn-ea"/>
                <a:cs typeface="+mn-cs"/>
              </a:rPr>
              <a:t>ISDN</a:t>
            </a:r>
            <a:r>
              <a:rPr kumimoji="1" lang="ja-JP" altLang="ja-JP" sz="1200" kern="1200" dirty="0">
                <a:solidFill>
                  <a:schemeClr val="tx1"/>
                </a:solidFill>
                <a:effectLst/>
                <a:latin typeface="+mn-lt"/>
                <a:ea typeface="+mn-ea"/>
                <a:cs typeface="+mn-cs"/>
              </a:rPr>
              <a:t>サービスの終了に伴い、それに変わる代替策としても期待されています。</a:t>
            </a:r>
          </a:p>
          <a:p>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のソリューションは、ユーザー企業が</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機能を持つ</a:t>
            </a:r>
            <a:r>
              <a:rPr kumimoji="1" lang="en-US" altLang="ja-JP" sz="1200" kern="1200" dirty="0">
                <a:solidFill>
                  <a:schemeClr val="tx1"/>
                </a:solidFill>
                <a:effectLst/>
                <a:latin typeface="+mn-lt"/>
                <a:ea typeface="+mn-ea"/>
                <a:cs typeface="+mn-cs"/>
              </a:rPr>
              <a:t>Juniper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Broadcom</a:t>
            </a:r>
            <a:r>
              <a:rPr kumimoji="1" lang="ja-JP" altLang="ja-JP" sz="1200" kern="1200" dirty="0">
                <a:solidFill>
                  <a:schemeClr val="tx1"/>
                </a:solidFill>
                <a:effectLst/>
                <a:latin typeface="+mn-lt"/>
                <a:ea typeface="+mn-ea"/>
                <a:cs typeface="+mn-cs"/>
              </a:rPr>
              <a:t>などの製品を利用することで独自に構築する方法と、</a:t>
            </a:r>
            <a:r>
              <a:rPr kumimoji="1" lang="en-US" altLang="ja-JP" sz="1200" kern="1200" dirty="0" err="1">
                <a:solidFill>
                  <a:schemeClr val="tx1"/>
                </a:solidFill>
                <a:effectLst/>
                <a:latin typeface="+mn-lt"/>
                <a:ea typeface="+mn-ea"/>
                <a:cs typeface="+mn-cs"/>
              </a:rPr>
              <a:t>Viptela</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VeloCloud</a:t>
            </a:r>
            <a:r>
              <a:rPr kumimoji="1" lang="ja-JP" altLang="ja-JP" sz="1200" kern="1200" dirty="0">
                <a:solidFill>
                  <a:schemeClr val="tx1"/>
                </a:solidFill>
                <a:effectLst/>
                <a:latin typeface="+mn-lt"/>
                <a:ea typeface="+mn-ea"/>
                <a:cs typeface="+mn-cs"/>
              </a:rPr>
              <a:t>などのクラウド・サービスを利用する方法があります。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49834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インターネットに繋げば、いつでも何処でも望む情報が手に入り、アプリケーション・サービスをうけられるようになりました。その結果、必要となるシステム資源は、質的にも量的にも従来とは桁違いの規模となり、これが継続的に増大する状況が生まれています。これを「</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スケール」と呼んでいます。パブリック・クラウドは、この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スケールに対応しなければなりません。</a:t>
            </a:r>
          </a:p>
          <a:p>
            <a:r>
              <a:rPr kumimoji="1" lang="ja-JP" altLang="ja-JP" sz="1200" kern="1200" dirty="0">
                <a:solidFill>
                  <a:schemeClr val="tx1"/>
                </a:solidFill>
                <a:effectLst/>
                <a:latin typeface="+mn-lt"/>
                <a:ea typeface="+mn-ea"/>
                <a:cs typeface="+mn-cs"/>
              </a:rPr>
              <a:t>そのためには、</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のハードウェア能力をそれぞれ個別に増強する「スケールアップ」では、すぐに物理的な限界に達してしまいます。そこで、同様のハードウェアの台数を増やしてゆき、それらをつなげて並列処理させることで能力を増強する「スケールアウト」での対応が、一般的です。スケールアウトにすれば、継続的な需要の増大に際しても、ハードウェアを追加してゆくことで、容易に能力を増強できるのです。</a:t>
            </a:r>
          </a:p>
          <a:p>
            <a:r>
              <a:rPr kumimoji="1" lang="ja-JP" altLang="ja-JP" sz="1200" kern="1200" dirty="0">
                <a:solidFill>
                  <a:schemeClr val="tx1"/>
                </a:solidFill>
                <a:effectLst/>
                <a:latin typeface="+mn-lt"/>
                <a:ea typeface="+mn-ea"/>
                <a:cs typeface="+mn-cs"/>
              </a:rPr>
              <a:t>このようなスケールアウトの考え方をパブリック・クラウドではなく、プライベート・クラウドのインフラとして提供しようという製品が登場しています。これらは、「ハイパー・コンバージド・システム」と言われ、</a:t>
            </a:r>
            <a:r>
              <a:rPr kumimoji="1" lang="en-US" altLang="ja-JP" sz="1200" kern="1200" dirty="0" err="1">
                <a:solidFill>
                  <a:schemeClr val="tx1"/>
                </a:solidFill>
                <a:effectLst/>
                <a:latin typeface="+mn-lt"/>
                <a:ea typeface="+mn-ea"/>
                <a:cs typeface="+mn-cs"/>
              </a:rPr>
              <a:t>Nutanix</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Simplivity</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VxRack</a:t>
            </a:r>
            <a:r>
              <a:rPr kumimoji="1" lang="ja-JP" altLang="ja-JP" sz="1200" kern="1200" dirty="0">
                <a:solidFill>
                  <a:schemeClr val="tx1"/>
                </a:solidFill>
                <a:effectLst/>
                <a:latin typeface="+mn-lt"/>
                <a:ea typeface="+mn-ea"/>
                <a:cs typeface="+mn-cs"/>
              </a:rPr>
              <a:t>などの製品が登場しています。</a:t>
            </a:r>
          </a:p>
          <a:p>
            <a:r>
              <a:rPr kumimoji="1" lang="ja-JP" altLang="ja-JP" sz="1200" kern="1200" dirty="0">
                <a:solidFill>
                  <a:schemeClr val="tx1"/>
                </a:solidFill>
                <a:effectLst/>
                <a:latin typeface="+mn-lt"/>
                <a:ea typeface="+mn-ea"/>
                <a:cs typeface="+mn-cs"/>
              </a:rPr>
              <a:t>これら製品は、サーバー、ネットワーク、ストレージで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単位の標準化されたモジュールで構成され、これを追加してゆくことで、すなわち、スケールアウトでシステムの能力を増強することができます。</a:t>
            </a:r>
          </a:p>
          <a:p>
            <a:r>
              <a:rPr kumimoji="1" lang="ja-JP" altLang="ja-JP" sz="1200" kern="1200" dirty="0">
                <a:solidFill>
                  <a:schemeClr val="tx1"/>
                </a:solidFill>
                <a:effectLst/>
                <a:latin typeface="+mn-lt"/>
                <a:ea typeface="+mn-ea"/>
                <a:cs typeface="+mn-cs"/>
              </a:rPr>
              <a:t>これまでも、サーバー、ネットワーク、ストレージをひとつの筐体に収め、システムの接続や基本的な設定を予め済ませて出荷する「コンバージド・システム（垂直統合システム）」と言われる製品はありました。例えば、</a:t>
            </a:r>
            <a:r>
              <a:rPr kumimoji="1" lang="en-US" altLang="ja-JP" sz="1200" kern="1200" dirty="0">
                <a:solidFill>
                  <a:schemeClr val="tx1"/>
                </a:solidFill>
                <a:effectLst/>
                <a:latin typeface="+mn-lt"/>
                <a:ea typeface="+mn-ea"/>
                <a:cs typeface="+mn-cs"/>
              </a:rPr>
              <a:t>Oracle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Exalogic</a:t>
            </a:r>
            <a:r>
              <a:rPr kumimoji="1" lang="en-US" altLang="ja-JP" sz="1200" kern="1200" dirty="0">
                <a:solidFill>
                  <a:schemeClr val="tx1"/>
                </a:solidFill>
                <a:effectLst/>
                <a:latin typeface="+mn-lt"/>
                <a:ea typeface="+mn-ea"/>
                <a:cs typeface="+mn-cs"/>
              </a:rPr>
              <a:t> Elastic Cloud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PureFlex System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VCE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vBlock</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HP </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ConvergedSystem</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規模や構成を変えないことを前提に使うには、導入や設定、運用も容易なのですが、能力の拡張となると構成要素毎に個別対応しなければならず、しかも、接続や設定などが複雑になります。このようなスケール･アップでの対応では、柔軟性や俊敏性を確保できません。</a:t>
            </a:r>
          </a:p>
          <a:p>
            <a:r>
              <a:rPr kumimoji="1" lang="ja-JP" altLang="ja-JP" sz="1200" kern="1200" dirty="0">
                <a:solidFill>
                  <a:schemeClr val="tx1"/>
                </a:solidFill>
                <a:effectLst/>
                <a:latin typeface="+mn-lt"/>
                <a:ea typeface="+mn-ea"/>
                <a:cs typeface="+mn-cs"/>
              </a:rPr>
              <a:t>一方、「ハイパー・コンバージド・システム」は、標準化されたモジュールを追加することで、能力をスケールアウトに拡張でき、その構成や設定も自動で行われます。能力の拡張を迅速かつ段階的に行う必要があるインフラ用途として有効です。また構成や設定を全てソフトウェアで行える</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dirty="0">
                <a:solidFill>
                  <a:schemeClr val="tx1"/>
                </a:solidFill>
                <a:effectLst/>
                <a:latin typeface="+mn-lt"/>
                <a:ea typeface="+mn-ea"/>
                <a:cs typeface="+mn-cs"/>
              </a:rPr>
              <a:t>）を構築する手段としても注目されています。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410609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8785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872064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a:solidFill>
                  <a:schemeClr val="tx1"/>
                </a:solidFill>
                <a:effectLst/>
                <a:latin typeface="+mn-lt"/>
                <a:ea typeface="+mn-ea"/>
                <a:cs typeface="+mn-cs"/>
              </a:rPr>
              <a:t>改めて整理してみると、次のようになるのでしょう。</a:t>
            </a:r>
          </a:p>
          <a:p>
            <a:pPr lvl="0"/>
            <a:r>
              <a:rPr kumimoji="1" lang="ja-JP" altLang="ja-JP" sz="1200" kern="1200" dirty="0">
                <a:solidFill>
                  <a:schemeClr val="tx1"/>
                </a:solidFill>
                <a:effectLst/>
                <a:latin typeface="+mn-lt"/>
                <a:ea typeface="+mn-ea"/>
                <a:cs typeface="+mn-cs"/>
              </a:rPr>
              <a:t>インターネットの向こうに設置したシステム群を使い、</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情報システムの様々な機能を使える仕組み。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2333298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年代に入りインターネットの商用利用が本格化する。そんな時代の</a:t>
            </a:r>
            <a:r>
              <a:rPr kumimoji="1" lang="en-US" altLang="ja-JP" sz="1200" kern="1200" dirty="0">
                <a:solidFill>
                  <a:schemeClr val="tx1"/>
                </a:solidFill>
                <a:effectLst/>
                <a:latin typeface="+mn-lt"/>
                <a:ea typeface="+mn-ea"/>
                <a:cs typeface="+mn-cs"/>
              </a:rPr>
              <a:t>1995</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Windows95</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を無償で付属したことで、ブラウザーを介したインターネット利用が一気に普及する（正確には、</a:t>
            </a:r>
            <a:r>
              <a:rPr kumimoji="1" lang="en-US" altLang="ja-JP" sz="1200" kern="1200" dirty="0">
                <a:solidFill>
                  <a:schemeClr val="tx1"/>
                </a:solidFill>
                <a:effectLst/>
                <a:latin typeface="+mn-lt"/>
                <a:ea typeface="+mn-ea"/>
                <a:cs typeface="+mn-cs"/>
              </a:rPr>
              <a:t>Microsoft Plus! for Windows95</a:t>
            </a:r>
            <a:r>
              <a:rPr kumimoji="1" lang="ja-JP" altLang="ja-JP" sz="1200" kern="1200" dirty="0">
                <a:solidFill>
                  <a:schemeClr val="tx1"/>
                </a:solidFill>
                <a:effectLst/>
                <a:latin typeface="+mn-lt"/>
                <a:ea typeface="+mn-ea"/>
                <a:cs typeface="+mn-cs"/>
              </a:rPr>
              <a:t>に付属した）。</a:t>
            </a:r>
          </a:p>
          <a:p>
            <a:r>
              <a:rPr kumimoji="1" lang="ja-JP" altLang="ja-JP" sz="1200" kern="1200" dirty="0">
                <a:solidFill>
                  <a:schemeClr val="tx1"/>
                </a:solidFill>
                <a:effectLst/>
                <a:latin typeface="+mn-lt"/>
                <a:ea typeface="+mn-ea"/>
                <a:cs typeface="+mn-cs"/>
              </a:rPr>
              <a:t>当時ブラウザーは、インターネットにつながるサーバー上の情報を閲覧するための手段に過ぎなかったが、</a:t>
            </a:r>
            <a:r>
              <a:rPr kumimoji="1" lang="en-US" altLang="ja-JP" sz="1200" kern="1200" dirty="0">
                <a:solidFill>
                  <a:schemeClr val="tx1"/>
                </a:solidFill>
                <a:effectLst/>
                <a:latin typeface="+mn-lt"/>
                <a:ea typeface="+mn-ea"/>
                <a:cs typeface="+mn-cs"/>
              </a:rPr>
              <a:t>1997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が、電子メールをブラウザーで使えるサービス</a:t>
            </a:r>
            <a:r>
              <a:rPr kumimoji="1" lang="en-US" altLang="ja-JP" sz="1200" kern="1200" dirty="0">
                <a:solidFill>
                  <a:schemeClr val="tx1"/>
                </a:solidFill>
                <a:effectLst/>
                <a:latin typeface="+mn-lt"/>
                <a:ea typeface="+mn-ea"/>
                <a:cs typeface="+mn-cs"/>
              </a:rPr>
              <a:t>Hotmail</a:t>
            </a:r>
            <a:r>
              <a:rPr kumimoji="1" lang="ja-JP" altLang="ja-JP" sz="1200" kern="1200" dirty="0">
                <a:solidFill>
                  <a:schemeClr val="tx1"/>
                </a:solidFill>
                <a:effectLst/>
                <a:latin typeface="+mn-lt"/>
                <a:ea typeface="+mn-ea"/>
                <a:cs typeface="+mn-cs"/>
              </a:rPr>
              <a:t>をリリース、</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年には、</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SFA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Sales Force Automation</a:t>
            </a:r>
            <a:r>
              <a:rPr kumimoji="1" lang="ja-JP" altLang="ja-JP" sz="1200" kern="1200" dirty="0">
                <a:solidFill>
                  <a:schemeClr val="tx1"/>
                </a:solidFill>
                <a:effectLst/>
                <a:latin typeface="+mn-lt"/>
                <a:ea typeface="+mn-ea"/>
                <a:cs typeface="+mn-cs"/>
              </a:rPr>
              <a:t>）アプリケーションを同様の方法で使えるサービスの提供をはじめた。このようなサービスの登場により、ブラウザーは、インターネット越しに情報を閲覧するためのものから、アプリケーション・サービスを利用するためのものへと役割を拡げていった。</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のコモディティ化とインターネット利用料金の低下が相まって、インターネットの利用者は、急速に拡大するなか、</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がはじめた</a:t>
            </a:r>
            <a:r>
              <a:rPr kumimoji="1" lang="en-US" altLang="ja-JP" sz="1200" kern="1200" dirty="0">
                <a:solidFill>
                  <a:schemeClr val="tx1"/>
                </a:solidFill>
                <a:effectLst/>
                <a:latin typeface="+mn-lt"/>
                <a:ea typeface="+mn-ea"/>
                <a:cs typeface="+mn-cs"/>
              </a:rPr>
              <a:t>Gmail</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2005</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Google Maps</a:t>
            </a:r>
            <a:r>
              <a:rPr kumimoji="1" lang="ja-JP" altLang="ja-JP" sz="1200" kern="1200" dirty="0">
                <a:solidFill>
                  <a:schemeClr val="tx1"/>
                </a:solidFill>
                <a:effectLst/>
                <a:latin typeface="+mn-lt"/>
                <a:ea typeface="+mn-ea"/>
                <a:cs typeface="+mn-cs"/>
              </a:rPr>
              <a:t>など、ブラウザーからインターネットを介してアプリケーションを利用するサービスは、さらに広がりを見せていった。</a:t>
            </a:r>
          </a:p>
          <a:p>
            <a:r>
              <a:rPr kumimoji="1" lang="ja-JP" altLang="ja-JP" sz="1200" kern="1200" dirty="0">
                <a:solidFill>
                  <a:schemeClr val="tx1"/>
                </a:solidFill>
                <a:effectLst/>
                <a:latin typeface="+mn-lt"/>
                <a:ea typeface="+mn-ea"/>
                <a:cs typeface="+mn-cs"/>
              </a:rPr>
              <a:t>インターネットに繋げば、いつでも何処でも望む情報が手に入り、アプリケーション・サービスをうけられるようになったことで、ユーザーやデータは劇的に増大してゆく。その結果、必要となるシステム資源は、質的にも量的にも従来とは桁違いの規模となり、これが継続的に増大する状況が生まれた。これを「</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スケール」という。</a:t>
            </a:r>
          </a:p>
          <a:p>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に対処するためには、サーバーやストレージなどのハードウェア能力をそれぞれ個別に増強する「スケールアップ」では、すぐに物理的な限界に達してしまう。そこで、同様のハードウェアを並列に追加してゆき、台数を増やして全体の規模を拡大することで能力を増強する「スケールアウト」が採用されることになる。スケールアウトにすれば、継続的な需要の増大に際しても、ハードウェアを追加すれば済むことから、容易に能力を増強できる。</a:t>
            </a:r>
          </a:p>
          <a:p>
            <a:r>
              <a:rPr kumimoji="1" lang="ja-JP" altLang="ja-JP" sz="1200" kern="1200" dirty="0">
                <a:solidFill>
                  <a:schemeClr val="tx1"/>
                </a:solidFill>
                <a:effectLst/>
                <a:latin typeface="+mn-lt"/>
                <a:ea typeface="+mn-ea"/>
                <a:cs typeface="+mn-cs"/>
              </a:rPr>
              <a:t>ただ、システムの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層アーキテクチャを考えると、プレゼンテーション層（ユーザーインターフェース）やアプリケーション層（アプリケーション・サーバー）はスケールアウトして分散させることはできるが、当時主流となっていたリレーショナルデータベースで、データの一貫性を保ったままスケールアウトすることは、原理的（</a:t>
            </a:r>
            <a:r>
              <a:rPr kumimoji="1" lang="en-US" altLang="ja-JP" sz="1200" kern="1200" dirty="0">
                <a:solidFill>
                  <a:schemeClr val="tx1"/>
                </a:solidFill>
                <a:effectLst/>
                <a:latin typeface="+mn-lt"/>
                <a:ea typeface="+mn-ea"/>
                <a:cs typeface="+mn-cs"/>
              </a:rPr>
              <a:t>CAP</a:t>
            </a:r>
            <a:r>
              <a:rPr kumimoji="1" lang="ja-JP" altLang="ja-JP" sz="1200" kern="1200" dirty="0">
                <a:solidFill>
                  <a:schemeClr val="tx1"/>
                </a:solidFill>
                <a:effectLst/>
                <a:latin typeface="+mn-lt"/>
                <a:ea typeface="+mn-ea"/>
                <a:cs typeface="+mn-cs"/>
              </a:rPr>
              <a:t>定理）な困難があった。そこで、このスケールアウトに対応する技術として、リレーショナルデータベースではないデータベース（あるいはデータストア）方式が利用されるようになる。リレーショナルデータベースのデータ定義や処理を規定する言語</a:t>
            </a:r>
            <a:r>
              <a:rPr kumimoji="1" lang="en-US" altLang="ja-JP" sz="1200" kern="1200" dirty="0">
                <a:solidFill>
                  <a:schemeClr val="tx1"/>
                </a:solidFill>
                <a:effectLst/>
                <a:latin typeface="+mn-lt"/>
                <a:ea typeface="+mn-ea"/>
                <a:cs typeface="+mn-cs"/>
              </a:rPr>
              <a:t>SQL</a:t>
            </a:r>
            <a:r>
              <a:rPr kumimoji="1" lang="ja-JP" altLang="ja-JP" sz="1200" kern="1200" dirty="0">
                <a:solidFill>
                  <a:schemeClr val="tx1"/>
                </a:solidFill>
                <a:effectLst/>
                <a:latin typeface="+mn-lt"/>
                <a:ea typeface="+mn-ea"/>
                <a:cs typeface="+mn-cs"/>
              </a:rPr>
              <a:t>に対して、「</a:t>
            </a:r>
            <a:r>
              <a:rPr kumimoji="1" lang="en-US" altLang="ja-JP" sz="1200" kern="1200" dirty="0">
                <a:solidFill>
                  <a:schemeClr val="tx1"/>
                </a:solidFill>
                <a:effectLst/>
                <a:latin typeface="+mn-lt"/>
                <a:ea typeface="+mn-ea"/>
                <a:cs typeface="+mn-cs"/>
              </a:rPr>
              <a:t>SQL</a:t>
            </a:r>
            <a:r>
              <a:rPr kumimoji="1" lang="ja-JP" altLang="ja-JP" sz="1200" kern="1200" dirty="0">
                <a:solidFill>
                  <a:schemeClr val="tx1"/>
                </a:solidFill>
                <a:effectLst/>
                <a:latin typeface="+mn-lt"/>
                <a:ea typeface="+mn-ea"/>
                <a:cs typeface="+mn-cs"/>
              </a:rPr>
              <a:t>だけではない（</a:t>
            </a:r>
            <a:r>
              <a:rPr kumimoji="1" lang="en-US" altLang="ja-JP" sz="1200" kern="1200" dirty="0">
                <a:solidFill>
                  <a:schemeClr val="tx1"/>
                </a:solidFill>
                <a:effectLst/>
                <a:latin typeface="+mn-lt"/>
                <a:ea typeface="+mn-ea"/>
                <a:cs typeface="+mn-cs"/>
              </a:rPr>
              <a:t>Not only SQL</a:t>
            </a:r>
            <a:r>
              <a:rPr kumimoji="1" lang="ja-JP" altLang="ja-JP" sz="1200" kern="1200" dirty="0">
                <a:solidFill>
                  <a:schemeClr val="tx1"/>
                </a:solidFill>
                <a:effectLst/>
                <a:latin typeface="+mn-lt"/>
                <a:ea typeface="+mn-ea"/>
                <a:cs typeface="+mn-cs"/>
              </a:rPr>
              <a:t>）」という意味から</a:t>
            </a:r>
            <a:r>
              <a:rPr kumimoji="1" lang="en-US" altLang="ja-JP" sz="1200" kern="1200" dirty="0" err="1">
                <a:solidFill>
                  <a:schemeClr val="tx1"/>
                </a:solidFill>
                <a:effectLst/>
                <a:latin typeface="+mn-lt"/>
                <a:ea typeface="+mn-ea"/>
                <a:cs typeface="+mn-cs"/>
              </a:rPr>
              <a:t>NoSQL</a:t>
            </a:r>
            <a:r>
              <a:rPr kumimoji="1" lang="ja-JP" altLang="ja-JP" sz="1200" kern="1200" dirty="0">
                <a:solidFill>
                  <a:schemeClr val="tx1"/>
                </a:solidFill>
                <a:effectLst/>
                <a:latin typeface="+mn-lt"/>
                <a:ea typeface="+mn-ea"/>
                <a:cs typeface="+mn-cs"/>
              </a:rPr>
              <a:t>データベースといわれるデータベースを使い、</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スケールに対応しようという方法だ。</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に対応するためのスケールアウトの考え方をパブリック・クラウドではなく、プライベート・クラウドのインフラとして提供しようという製品が登場している。これらは、「ハイパー・コンバージド・システム」とも言われ、</a:t>
            </a:r>
            <a:r>
              <a:rPr kumimoji="1" lang="en-US" altLang="ja-JP" sz="1200" kern="1200" dirty="0" err="1">
                <a:solidFill>
                  <a:schemeClr val="tx1"/>
                </a:solidFill>
                <a:effectLst/>
                <a:latin typeface="+mn-lt"/>
                <a:ea typeface="+mn-ea"/>
                <a:cs typeface="+mn-cs"/>
              </a:rPr>
              <a:t>Nutanix</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EVO:RAIL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Simplivity</a:t>
            </a:r>
            <a:r>
              <a:rPr kumimoji="1" lang="ja-JP" altLang="ja-JP" sz="1200" kern="1200" dirty="0">
                <a:solidFill>
                  <a:schemeClr val="tx1"/>
                </a:solidFill>
                <a:effectLst/>
                <a:latin typeface="+mn-lt"/>
                <a:ea typeface="+mn-ea"/>
                <a:cs typeface="+mn-cs"/>
              </a:rPr>
              <a:t>などがこれに相当する。これら製品は、サーバー、ネットワーク、ストレージで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単位の標準化されたモジュールで構成され、これを追加してゆくことで、</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スケールにシステムの能力を増強することができる。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836649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30841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a:solidFill>
                  <a:schemeClr val="tx1"/>
                </a:solidFill>
                <a:effectLst/>
                <a:latin typeface="+mn-lt"/>
                <a:ea typeface="+mn-ea"/>
                <a:cs typeface="+mn-cs"/>
              </a:rPr>
              <a:t>リース期間に合わせ将来の需要を予測してサイジングする。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a:solidFill>
                  <a:schemeClr val="tx1"/>
                </a:solidFill>
                <a:effectLst/>
                <a:latin typeface="+mn-lt"/>
                <a:ea typeface="+mn-ea"/>
                <a:cs typeface="+mn-cs"/>
              </a:rPr>
              <a:t>稟議書を作成して承認・決済の手続きを行う。</a:t>
            </a:r>
          </a:p>
          <a:p>
            <a:pPr lvl="0"/>
            <a:r>
              <a:rPr kumimoji="1" lang="ja-JP" altLang="ja-JP" sz="1200" kern="1200" dirty="0">
                <a:solidFill>
                  <a:schemeClr val="tx1"/>
                </a:solidFill>
                <a:effectLst/>
                <a:latin typeface="+mn-lt"/>
                <a:ea typeface="+mn-ea"/>
                <a:cs typeface="+mn-cs"/>
              </a:rPr>
              <a:t>決定した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ベンダーに発注する。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ベンダーはメーカーに調達を依頼する。</a:t>
            </a:r>
          </a:p>
          <a:p>
            <a:pPr lvl="0"/>
            <a:r>
              <a:rPr kumimoji="1" lang="ja-JP" altLang="ja-JP" sz="1200" kern="1200" dirty="0">
                <a:solidFill>
                  <a:schemeClr val="tx1"/>
                </a:solidFill>
                <a:effectLst/>
                <a:latin typeface="+mn-lt"/>
                <a:ea typeface="+mn-ea"/>
                <a:cs typeface="+mn-cs"/>
              </a:rPr>
              <a:t>調達した機器をキッティングする。</a:t>
            </a:r>
          </a:p>
          <a:p>
            <a:pPr lvl="0"/>
            <a:r>
              <a:rPr kumimoji="1" lang="ja-JP" altLang="ja-JP" sz="1200" kern="1200" dirty="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a:solidFill>
                  <a:schemeClr val="tx1"/>
                </a:solidFill>
                <a:effectLst/>
                <a:latin typeface="+mn-lt"/>
                <a:ea typeface="+mn-ea"/>
                <a:cs typeface="+mn-cs"/>
              </a:rPr>
              <a:t>当面必要なリソースを考えてサイジングをおこなう。</a:t>
            </a:r>
          </a:p>
          <a:p>
            <a:pPr lvl="0"/>
            <a:r>
              <a:rPr kumimoji="1" lang="ja-JP" altLang="ja-JP" sz="1200" kern="1200" dirty="0">
                <a:solidFill>
                  <a:schemeClr val="tx1"/>
                </a:solidFill>
                <a:effectLst/>
                <a:latin typeface="+mn-lt"/>
                <a:ea typeface="+mn-ea"/>
                <a:cs typeface="+mn-cs"/>
              </a:rPr>
              <a:t>クラウド・サービスの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a:solidFill>
                  <a:schemeClr val="tx1"/>
                </a:solidFill>
                <a:effectLst/>
                <a:latin typeface="+mn-lt"/>
                <a:ea typeface="+mn-ea"/>
                <a:cs typeface="+mn-cs"/>
              </a:rPr>
              <a:t>調達ボタンを押す。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3888278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404664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44</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a:solidFill>
                  <a:schemeClr val="tx1"/>
                </a:solidFill>
                <a:effectLst/>
                <a:latin typeface="+mn-lt"/>
                <a:ea typeface="+mn-ea"/>
                <a:cs typeface="+mn-cs"/>
              </a:rPr>
              <a:t>Remington Rand</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Unisys</a:t>
            </a:r>
            <a:r>
              <a:rPr kumimoji="1" lang="ja-JP" altLang="ja-JP" sz="1200" kern="1200" dirty="0">
                <a:solidFill>
                  <a:schemeClr val="tx1"/>
                </a:solidFill>
                <a:effectLst/>
                <a:latin typeface="+mn-lt"/>
                <a:ea typeface="+mn-ea"/>
                <a:cs typeface="+mn-cs"/>
              </a:rPr>
              <a:t>社）が、初めての商用コンピュータ</a:t>
            </a:r>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を世に出したのは</a:t>
            </a:r>
            <a:r>
              <a:rPr kumimoji="1" lang="en-US" altLang="ja-JP" sz="1200" kern="1200" dirty="0">
                <a:solidFill>
                  <a:schemeClr val="tx1"/>
                </a:solidFill>
                <a:effectLst/>
                <a:latin typeface="+mn-lt"/>
                <a:ea typeface="+mn-ea"/>
                <a:cs typeface="+mn-cs"/>
              </a:rPr>
              <a:t>1951</a:t>
            </a:r>
            <a:r>
              <a:rPr kumimoji="1" lang="ja-JP" altLang="ja-JP" sz="1200" kern="1200" dirty="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a:solidFill>
                  <a:schemeClr val="tx1"/>
                </a:solidFill>
                <a:effectLst/>
                <a:latin typeface="+mn-lt"/>
                <a:ea typeface="+mn-ea"/>
                <a:cs typeface="+mn-cs"/>
              </a:rPr>
              <a:t>UNIVAC</a:t>
            </a:r>
            <a:r>
              <a:rPr kumimoji="1" lang="ja-JP" altLang="ja-JP" sz="1200" kern="1200" dirty="0">
                <a:solidFill>
                  <a:schemeClr val="tx1"/>
                </a:solidFill>
                <a:effectLst/>
                <a:latin typeface="+mn-lt"/>
                <a:ea typeface="+mn-ea"/>
                <a:cs typeface="+mn-cs"/>
              </a:rPr>
              <a:t>と言われるほど普及したのです。</a:t>
            </a:r>
          </a:p>
          <a:p>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年、そんな常識を変えるコンピュータを</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が発表しました。</a:t>
            </a:r>
            <a:r>
              <a:rPr kumimoji="1" lang="en-US" altLang="ja-JP" sz="1200" kern="1200" dirty="0">
                <a:solidFill>
                  <a:schemeClr val="tx1"/>
                </a:solidFill>
                <a:effectLst/>
                <a:latin typeface="+mn-lt"/>
                <a:ea typeface="+mn-ea"/>
                <a:cs typeface="+mn-cs"/>
              </a:rPr>
              <a:t>System/360(S/360)</a:t>
            </a:r>
            <a:r>
              <a:rPr kumimoji="1" lang="ja-JP" altLang="ja-JP" sz="1200" kern="1200" dirty="0">
                <a:solidFill>
                  <a:schemeClr val="tx1"/>
                </a:solidFill>
                <a:effectLst/>
                <a:latin typeface="+mn-lt"/>
                <a:ea typeface="+mn-ea"/>
                <a:cs typeface="+mn-cs"/>
              </a:rPr>
              <a:t>です。全方位</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a:solidFill>
                  <a:schemeClr val="tx1"/>
                </a:solidFill>
                <a:effectLst/>
                <a:latin typeface="+mn-lt"/>
                <a:ea typeface="+mn-ea"/>
                <a:cs typeface="+mn-cs"/>
              </a:rPr>
              <a:t>System/360</a:t>
            </a:r>
            <a:r>
              <a:rPr kumimoji="1" lang="ja-JP" altLang="ja-JP" sz="1200" kern="1200" dirty="0">
                <a:solidFill>
                  <a:schemeClr val="tx1"/>
                </a:solidFill>
                <a:effectLst/>
                <a:latin typeface="+mn-lt"/>
                <a:ea typeface="+mn-ea"/>
                <a:cs typeface="+mn-cs"/>
              </a:rPr>
              <a:t>アーキテクチャ」として公開しました。</a:t>
            </a:r>
          </a:p>
          <a:p>
            <a:r>
              <a:rPr kumimoji="1" lang="ja-JP" altLang="ja-JP" sz="1200" kern="1200" dirty="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は互換性のある設計で様々な価格のシステムを提供できたのです。</a:t>
            </a:r>
          </a:p>
          <a:p>
            <a:r>
              <a:rPr kumimoji="1" lang="ja-JP" altLang="ja-JP" sz="1200" kern="1200" dirty="0">
                <a:solidFill>
                  <a:schemeClr val="tx1"/>
                </a:solidFill>
                <a:effectLst/>
                <a:latin typeface="+mn-lt"/>
                <a:ea typeface="+mn-ea"/>
                <a:cs typeface="+mn-cs"/>
              </a:rPr>
              <a:t>また、「アーキテクチャ」が公開されたことにより、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以外の企業が</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の上で動くプログラムを開発できるようになりました。また、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に接続可能な機器の開発も容易になりました。その結果、</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の周辺に多くの関連ビジネスが生まれていったのです。</a:t>
            </a:r>
          </a:p>
          <a:p>
            <a:r>
              <a:rPr kumimoji="1" lang="ja-JP" altLang="ja-JP" sz="1200" kern="1200" dirty="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の周辺に多くのビジネスが生まれ、エコシステム（生態系）を形成するに至り、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の後継である</a:t>
            </a:r>
            <a:r>
              <a:rPr kumimoji="1" lang="en-US" altLang="ja-JP" sz="1200" kern="1200" dirty="0">
                <a:solidFill>
                  <a:schemeClr val="tx1"/>
                </a:solidFill>
                <a:effectLst/>
                <a:latin typeface="+mn-lt"/>
                <a:ea typeface="+mn-ea"/>
                <a:cs typeface="+mn-cs"/>
              </a:rPr>
              <a:t>S/370</a:t>
            </a:r>
            <a:r>
              <a:rPr kumimoji="1" lang="ja-JP" altLang="ja-JP" sz="1200" kern="1200" dirty="0">
                <a:solidFill>
                  <a:schemeClr val="tx1"/>
                </a:solidFill>
                <a:effectLst/>
                <a:latin typeface="+mn-lt"/>
                <a:ea typeface="+mn-ea"/>
                <a:cs typeface="+mn-cs"/>
              </a:rPr>
              <a:t>の「アーキテクチャ」を使った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互換機を開発、</a:t>
            </a:r>
            <a:r>
              <a:rPr kumimoji="1" lang="en-US" altLang="ja-JP" sz="1200" kern="1200" dirty="0">
                <a:solidFill>
                  <a:schemeClr val="tx1"/>
                </a:solidFill>
                <a:effectLst/>
                <a:latin typeface="+mn-lt"/>
                <a:ea typeface="+mn-ea"/>
                <a:cs typeface="+mn-cs"/>
              </a:rPr>
              <a:t>1975</a:t>
            </a:r>
            <a:r>
              <a:rPr kumimoji="1" lang="ja-JP" altLang="ja-JP" sz="1200" kern="1200" dirty="0">
                <a:solidFill>
                  <a:schemeClr val="tx1"/>
                </a:solidFill>
                <a:effectLst/>
                <a:latin typeface="+mn-lt"/>
                <a:ea typeface="+mn-ea"/>
                <a:cs typeface="+mn-cs"/>
              </a:rPr>
              <a:t>年に富士通の</a:t>
            </a:r>
            <a:r>
              <a:rPr kumimoji="1" lang="en-US" altLang="ja-JP" sz="1200" kern="1200" dirty="0">
                <a:solidFill>
                  <a:schemeClr val="tx1"/>
                </a:solidFill>
                <a:effectLst/>
                <a:latin typeface="+mn-lt"/>
                <a:ea typeface="+mn-ea"/>
                <a:cs typeface="+mn-cs"/>
              </a:rPr>
              <a:t>M190</a:t>
            </a:r>
            <a:r>
              <a:rPr kumimoji="1" lang="ja-JP" altLang="ja-JP" sz="1200" kern="1200" dirty="0">
                <a:solidFill>
                  <a:schemeClr val="tx1"/>
                </a:solidFill>
                <a:effectLst/>
                <a:latin typeface="+mn-lt"/>
                <a:ea typeface="+mn-ea"/>
                <a:cs typeface="+mn-cs"/>
              </a:rPr>
              <a:t>が初出荷されたのです。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が絶対的な地位を維持していた</a:t>
            </a:r>
            <a:r>
              <a:rPr kumimoji="1" lang="en-US" altLang="ja-JP" sz="1200" kern="1200" dirty="0">
                <a:solidFill>
                  <a:schemeClr val="tx1"/>
                </a:solidFill>
                <a:effectLst/>
                <a:latin typeface="+mn-lt"/>
                <a:ea typeface="+mn-ea"/>
                <a:cs typeface="+mn-cs"/>
              </a:rPr>
              <a:t>1977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HP</a:t>
            </a:r>
            <a:r>
              <a:rPr kumimoji="1" lang="ja-JP" altLang="ja-JP" sz="1200" kern="1200" dirty="0">
                <a:solidFill>
                  <a:schemeClr val="tx1"/>
                </a:solidFill>
                <a:effectLst/>
                <a:latin typeface="+mn-lt"/>
                <a:ea typeface="+mn-ea"/>
                <a:cs typeface="+mn-cs"/>
              </a:rPr>
              <a:t>社）が</a:t>
            </a:r>
            <a:r>
              <a:rPr kumimoji="1" lang="en-US" altLang="ja-JP" sz="1200" kern="1200" dirty="0">
                <a:solidFill>
                  <a:schemeClr val="tx1"/>
                </a:solidFill>
                <a:effectLst/>
                <a:latin typeface="+mn-lt"/>
                <a:ea typeface="+mn-ea"/>
                <a:cs typeface="+mn-cs"/>
              </a:rPr>
              <a:t>VAX11/780</a:t>
            </a:r>
            <a:r>
              <a:rPr kumimoji="1" lang="ja-JP" altLang="ja-JP" sz="1200" kern="1200" dirty="0">
                <a:solidFill>
                  <a:schemeClr val="tx1"/>
                </a:solidFill>
                <a:effectLst/>
                <a:latin typeface="+mn-lt"/>
                <a:ea typeface="+mn-ea"/>
                <a:cs typeface="+mn-cs"/>
              </a:rPr>
              <a:t>といわれるコンピュータを発表しました。このコンピュータは、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に次ぐ業界二位の地位にまで上り詰めていったのです。</a:t>
            </a:r>
          </a:p>
          <a:p>
            <a:r>
              <a:rPr kumimoji="1" lang="ja-JP" altLang="ja-JP" sz="1200" kern="1200" dirty="0">
                <a:solidFill>
                  <a:schemeClr val="tx1"/>
                </a:solidFill>
                <a:effectLst/>
                <a:latin typeface="+mn-lt"/>
                <a:ea typeface="+mn-ea"/>
                <a:cs typeface="+mn-cs"/>
              </a:rPr>
              <a:t>この成功に触発され、</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a:solidFill>
                  <a:schemeClr val="tx1"/>
                </a:solidFill>
                <a:effectLst/>
                <a:latin typeface="+mn-lt"/>
                <a:ea typeface="+mn-ea"/>
                <a:cs typeface="+mn-cs"/>
              </a:rPr>
              <a:t>また、時を前後してパーソナル・コンピュータ</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 Personal Computer model 5150</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）を発売するに至り、ビジネスでの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利用が一気に加速しました。</a:t>
            </a:r>
          </a:p>
          <a:p>
            <a:r>
              <a:rPr kumimoji="1" lang="ja-JP" altLang="ja-JP" sz="1200" kern="1200" dirty="0">
                <a:solidFill>
                  <a:schemeClr val="tx1"/>
                </a:solidFill>
                <a:effectLst/>
                <a:latin typeface="+mn-lt"/>
                <a:ea typeface="+mn-ea"/>
                <a:cs typeface="+mn-cs"/>
              </a:rPr>
              <a:t>ただ、様々な小型コンピュータの出現は、技術標準の乱立を招き、</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でした。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のブランド力により、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では後発だった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社から、また、オペレーティングシステム（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社から調達したのです。</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社は自社の</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の技術仕様を「インテル・アーキテクチャ（</a:t>
            </a:r>
            <a:r>
              <a:rPr kumimoji="1" lang="en-US" altLang="ja-JP" sz="1200" kern="1200" dirty="0">
                <a:solidFill>
                  <a:schemeClr val="tx1"/>
                </a:solidFill>
                <a:effectLst/>
                <a:latin typeface="+mn-lt"/>
                <a:ea typeface="+mn-ea"/>
                <a:cs typeface="+mn-cs"/>
              </a:rPr>
              <a:t>IA: Intel Architecture</a:t>
            </a:r>
            <a:r>
              <a:rPr kumimoji="1" lang="ja-JP" altLang="ja-JP" sz="1200" kern="1200" dirty="0">
                <a:solidFill>
                  <a:schemeClr val="tx1"/>
                </a:solidFill>
                <a:effectLst/>
                <a:latin typeface="+mn-lt"/>
                <a:ea typeface="+mn-ea"/>
                <a:cs typeface="+mn-cs"/>
              </a:rPr>
              <a:t>）」として公開、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以外でコンピュータを構成するために必要な周辺の</a:t>
            </a:r>
            <a:r>
              <a:rPr kumimoji="1" lang="en-US" altLang="ja-JP" sz="1200" kern="1200" dirty="0">
                <a:solidFill>
                  <a:schemeClr val="tx1"/>
                </a:solidFill>
                <a:effectLst/>
                <a:latin typeface="+mn-lt"/>
                <a:ea typeface="+mn-ea"/>
                <a:cs typeface="+mn-cs"/>
              </a:rPr>
              <a:t>LSI</a:t>
            </a:r>
            <a:r>
              <a:rPr kumimoji="1" lang="ja-JP" altLang="ja-JP" sz="1200" kern="1200" dirty="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社も独自に、この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製品の上で動作する基本ソフトウェア（</a:t>
            </a:r>
            <a:r>
              <a:rPr kumimoji="1" lang="en-US" altLang="ja-JP" sz="1200" kern="1200" dirty="0">
                <a:solidFill>
                  <a:schemeClr val="tx1"/>
                </a:solidFill>
                <a:effectLst/>
                <a:latin typeface="+mn-lt"/>
                <a:ea typeface="+mn-ea"/>
                <a:cs typeface="+mn-cs"/>
              </a:rPr>
              <a:t>OS: Operating System</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MS/DOS</a:t>
            </a:r>
            <a:r>
              <a:rPr kumimoji="1" lang="ja-JP" altLang="ja-JP" sz="1200" kern="1200" dirty="0">
                <a:solidFill>
                  <a:schemeClr val="tx1"/>
                </a:solidFill>
                <a:effectLst/>
                <a:latin typeface="+mn-lt"/>
                <a:ea typeface="+mn-ea"/>
                <a:cs typeface="+mn-cs"/>
              </a:rPr>
              <a:t>さらにはその後継である</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を販売するようになりました。</a:t>
            </a:r>
          </a:p>
          <a:p>
            <a:r>
              <a:rPr kumimoji="1" lang="ja-JP" altLang="ja-JP" sz="1200" kern="1200" dirty="0">
                <a:solidFill>
                  <a:schemeClr val="tx1"/>
                </a:solidFill>
                <a:effectLst/>
                <a:latin typeface="+mn-lt"/>
                <a:ea typeface="+mn-ea"/>
                <a:cs typeface="+mn-cs"/>
              </a:rPr>
              <a:t>その結果、</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で無くても</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を製造できるようになったのです。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の誕生です。価格が安く、本家の</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と同じ周辺機器を使え、同じアプリケーションソフトが動作する互換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a:solidFill>
                  <a:schemeClr val="tx1"/>
                </a:solidFill>
                <a:effectLst/>
                <a:latin typeface="+mn-lt"/>
                <a:ea typeface="+mn-ea"/>
                <a:cs typeface="+mn-cs"/>
              </a:rPr>
              <a:t>こうして</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互換機は市場を制覇しました。現在の</a:t>
            </a:r>
            <a:r>
              <a:rPr kumimoji="1" lang="en-US" altLang="ja-JP" sz="1200" kern="1200" dirty="0">
                <a:solidFill>
                  <a:schemeClr val="tx1"/>
                </a:solidFill>
                <a:effectLst/>
                <a:latin typeface="+mn-lt"/>
                <a:ea typeface="+mn-ea"/>
                <a:cs typeface="+mn-cs"/>
              </a:rPr>
              <a:t>Windows PC</a:t>
            </a:r>
            <a:r>
              <a:rPr kumimoji="1" lang="ja-JP" altLang="ja-JP" sz="1200" kern="1200" dirty="0">
                <a:solidFill>
                  <a:schemeClr val="tx1"/>
                </a:solidFill>
                <a:effectLst/>
                <a:latin typeface="+mn-lt"/>
                <a:ea typeface="+mn-ea"/>
                <a:cs typeface="+mn-cs"/>
              </a:rPr>
              <a:t>です。ところが皮肉なことに、互換機に市場を奪われた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自身の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事業を他社に売却してしまうことになったのです。そんな</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市場の拡大に後押しされ、</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はより高性能な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を開発すると共に、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は、個人が使用することを前提とした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を拡張して、複数のユーザーが同時に使用することを前提としたサーバー</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を開発するに至り、コンピュータ市場は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 Windows</a:t>
            </a:r>
            <a:r>
              <a:rPr kumimoji="1" lang="ja-JP" altLang="ja-JP" sz="1200" kern="1200" dirty="0">
                <a:solidFill>
                  <a:schemeClr val="tx1"/>
                </a:solidFill>
                <a:effectLst/>
                <a:latin typeface="+mn-lt"/>
                <a:ea typeface="+mn-ea"/>
                <a:cs typeface="+mn-cs"/>
              </a:rPr>
              <a:t>と </a:t>
            </a:r>
            <a:r>
              <a:rPr kumimoji="1" lang="en-US" altLang="ja-JP" sz="1200" kern="1200" dirty="0">
                <a:solidFill>
                  <a:schemeClr val="tx1"/>
                </a:solidFill>
                <a:effectLst/>
                <a:latin typeface="+mn-lt"/>
                <a:ea typeface="+mn-ea"/>
                <a:cs typeface="+mn-cs"/>
              </a:rPr>
              <a:t>Intel CPU</a:t>
            </a:r>
            <a:r>
              <a:rPr kumimoji="1" lang="ja-JP" altLang="ja-JP" sz="1200" kern="1200" dirty="0">
                <a:solidFill>
                  <a:schemeClr val="tx1"/>
                </a:solidFill>
                <a:effectLst/>
                <a:latin typeface="+mn-lt"/>
                <a:ea typeface="+mn-ea"/>
                <a:cs typeface="+mn-cs"/>
              </a:rPr>
              <a:t>との組合せ、世に言う</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の時代へと動き始めたのです。</a:t>
            </a:r>
          </a:p>
          <a:p>
            <a:r>
              <a:rPr kumimoji="1" lang="ja-JP" altLang="ja-JP" sz="1200" kern="1200" dirty="0">
                <a:solidFill>
                  <a:schemeClr val="tx1"/>
                </a:solidFill>
                <a:effectLst/>
                <a:latin typeface="+mn-lt"/>
                <a:ea typeface="+mn-ea"/>
                <a:cs typeface="+mn-cs"/>
              </a:rPr>
              <a:t>その結果、それまで乱立していたアーキテクチャは</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a:solidFill>
                  <a:schemeClr val="tx1"/>
                </a:solidFill>
                <a:effectLst/>
                <a:latin typeface="+mn-lt"/>
                <a:ea typeface="+mn-ea"/>
                <a:cs typeface="+mn-cs"/>
              </a:rPr>
              <a:t>TCA: Total Cost of Acquisition</a:t>
            </a:r>
            <a:r>
              <a:rPr kumimoji="1" lang="ja-JP" altLang="ja-JP" sz="1200" kern="1200" dirty="0">
                <a:solidFill>
                  <a:schemeClr val="tx1"/>
                </a:solidFill>
                <a:effectLst/>
                <a:latin typeface="+mn-lt"/>
                <a:ea typeface="+mn-ea"/>
                <a:cs typeface="+mn-cs"/>
              </a:rPr>
              <a:t>）は、大幅に下がっていったのです。</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年代も半ば頃になると</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TCA</a:t>
            </a:r>
            <a:r>
              <a:rPr kumimoji="1" lang="ja-JP" altLang="ja-JP" sz="1200" kern="1200" dirty="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a:solidFill>
                  <a:schemeClr val="tx1"/>
                </a:solidFill>
                <a:effectLst/>
                <a:latin typeface="+mn-lt"/>
                <a:ea typeface="+mn-ea"/>
                <a:cs typeface="+mn-cs"/>
              </a:rPr>
              <a:t>TCO: Total Cost of Ownership</a:t>
            </a:r>
            <a:r>
              <a:rPr kumimoji="1" lang="ja-JP" altLang="ja-JP" sz="1200" kern="1200" dirty="0">
                <a:solidFill>
                  <a:schemeClr val="tx1"/>
                </a:solidFill>
                <a:effectLst/>
                <a:latin typeface="+mn-lt"/>
                <a:ea typeface="+mn-ea"/>
                <a:cs typeface="+mn-cs"/>
              </a:rPr>
              <a:t>）が大幅に上昇することになりました。その金額は、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a:p>
        </p:txBody>
      </p:sp>
    </p:spTree>
    <p:extLst>
      <p:ext uri="{BB962C8B-B14F-4D97-AF65-F5344CB8AC3E}">
        <p14:creationId xmlns:p14="http://schemas.microsoft.com/office/powerpoint/2010/main" val="202957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なしでは対応できません。</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の増大です。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への需要が高まれば、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が増大します。それでも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予算が増えるのであれば、何とか対処できます。しかし、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a:solidFill>
                  <a:schemeClr val="tx1"/>
                </a:solidFill>
                <a:effectLst/>
                <a:latin typeface="+mn-lt"/>
                <a:ea typeface="+mn-ea"/>
                <a:cs typeface="+mn-cs"/>
              </a:rPr>
              <a:t>ならば、「所有」することを辞め、自分達で、システム資源の面倒をみなければ、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370342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49021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622748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【図解】コレ１枚でわかるクラウドがもたらす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の新たな価値</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の価値が大きく変化しつつあります。</a:t>
            </a:r>
          </a:p>
          <a:p>
            <a:r>
              <a:rPr kumimoji="1" lang="ja-JP" altLang="ja-JP" sz="1200" kern="1200" dirty="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回、一貫して値下げを繰り返しています。これに追従するように、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の難しさは隠蔽され、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利用者の裾野をこれまでになく拡大しつつあります。</a:t>
            </a:r>
          </a:p>
          <a:p>
            <a:r>
              <a:rPr kumimoji="1" lang="ja-JP" altLang="ja-JP" sz="1200" kern="1200" dirty="0">
                <a:solidFill>
                  <a:schemeClr val="tx1"/>
                </a:solidFill>
                <a:effectLst/>
                <a:latin typeface="+mn-lt"/>
                <a:ea typeface="+mn-ea"/>
                <a:cs typeface="+mn-cs"/>
              </a:rPr>
              <a:t>これに伴い、ビジネスや日常における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の価値は、向上してゆきます。同時に、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のアンビエント化」をもたらしつつあると言えるでしょう。</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99248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11004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64267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50</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dirty="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a:solidFill>
                  <a:schemeClr val="tx1"/>
                </a:solidFill>
                <a:effectLst/>
                <a:latin typeface="+mn-lt"/>
                <a:ea typeface="+mn-ea"/>
                <a:cs typeface="+mn-cs"/>
              </a:rPr>
              <a:t>(National Institute of Standards and Technology : </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が、「クラウドの定義</a:t>
            </a:r>
            <a:r>
              <a:rPr kumimoji="1" lang="en-US" altLang="ja-JP" sz="1200" kern="1200" dirty="0">
                <a:solidFill>
                  <a:schemeClr val="tx1"/>
                </a:solidFill>
                <a:effectLst/>
                <a:latin typeface="+mn-lt"/>
                <a:ea typeface="+mn-ea"/>
                <a:cs typeface="+mn-cs"/>
              </a:rPr>
              <a:t>(The NIST Definition of Cloud Computing)</a:t>
            </a:r>
            <a:r>
              <a:rPr kumimoji="1" lang="ja-JP" altLang="ja-JP" sz="1200" kern="1200" dirty="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の定義には、次のような記述があります。</a:t>
            </a:r>
          </a:p>
          <a:p>
            <a:r>
              <a:rPr kumimoji="1" lang="ja-JP" altLang="ja-JP" sz="1200" kern="1200" dirty="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3040172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51</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dirty="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a:solidFill>
                  <a:schemeClr val="tx1"/>
                </a:solidFill>
                <a:effectLst/>
                <a:latin typeface="+mn-lt"/>
                <a:ea typeface="+mn-ea"/>
                <a:cs typeface="+mn-cs"/>
              </a:rPr>
              <a:t>Microsoft Azure Platform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IIJ GIO</a:t>
            </a:r>
            <a:r>
              <a:rPr kumimoji="1" lang="ja-JP" altLang="ja-JP" sz="1200" kern="1200" dirty="0">
                <a:solidFill>
                  <a:schemeClr val="tx1"/>
                </a:solidFill>
                <a:effectLst/>
                <a:latin typeface="+mn-lt"/>
                <a:ea typeface="+mn-ea"/>
                <a:cs typeface="+mn-cs"/>
              </a:rPr>
              <a:t>クラウド、</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などがあげられます。</a:t>
            </a:r>
          </a:p>
          <a:p>
            <a:pPr eaLnBrk="1" hangingPunct="1"/>
            <a:endParaRPr lang="ja-JP" altLang="en-US" dirty="0"/>
          </a:p>
        </p:txBody>
      </p:sp>
    </p:spTree>
    <p:extLst>
      <p:ext uri="{BB962C8B-B14F-4D97-AF65-F5344CB8AC3E}">
        <p14:creationId xmlns:p14="http://schemas.microsoft.com/office/powerpoint/2010/main" val="1129047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52</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ja-JP" sz="1200" kern="1200" dirty="0">
                <a:solidFill>
                  <a:schemeClr val="tx1"/>
                </a:solidFill>
                <a:effectLst/>
                <a:latin typeface="+mn-lt"/>
                <a:ea typeface="+mn-ea"/>
                <a:cs typeface="+mn-cs"/>
              </a:rPr>
              <a:t>次は、「配置モデル（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a:solidFill>
                  <a:schemeClr val="tx1"/>
                </a:solidFill>
                <a:effectLst/>
                <a:latin typeface="+mn-lt"/>
                <a:ea typeface="+mn-ea"/>
                <a:cs typeface="+mn-cs"/>
              </a:rPr>
              <a:t>他にも</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a:solidFill>
                  <a:schemeClr val="tx1"/>
                </a:solidFill>
                <a:effectLst/>
                <a:latin typeface="+mn-lt"/>
                <a:ea typeface="+mn-ea"/>
                <a:cs typeface="+mn-cs"/>
              </a:rPr>
              <a:t>パブリックとプライベートのふたつを組み合わせて利用する形態をハイブリッド・クラウドといいます。</a:t>
            </a:r>
          </a:p>
        </p:txBody>
      </p:sp>
    </p:spTree>
    <p:extLst>
      <p:ext uri="{BB962C8B-B14F-4D97-AF65-F5344CB8AC3E}">
        <p14:creationId xmlns:p14="http://schemas.microsoft.com/office/powerpoint/2010/main" val="3688348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53</a:t>
            </a:fld>
            <a:endParaRPr lang="en-US" altLang="ja-JP"/>
          </a:p>
        </p:txBody>
      </p:sp>
      <p:sp>
        <p:nvSpPr>
          <p:cNvPr id="30722" name="Rectangle 2"/>
          <p:cNvSpPr>
            <a:spLocks noGrp="1" noRot="1" noChangeAspect="1" noChangeArrowheads="1" noTextEdit="1"/>
          </p:cNvSpPr>
          <p:nvPr>
            <p:ph type="sldImg"/>
          </p:nvPr>
        </p:nvSpPr>
        <p:spPr>
          <a:xfrm>
            <a:off x="920750" y="747713"/>
            <a:ext cx="4965700" cy="3724275"/>
          </a:xfrm>
          <a:ln/>
        </p:spPr>
      </p:sp>
      <p:sp>
        <p:nvSpPr>
          <p:cNvPr id="30723" name="Rectangle 3"/>
          <p:cNvSpPr>
            <a:spLocks noGrp="1" noChangeArrowheads="1"/>
          </p:cNvSpPr>
          <p:nvPr>
            <p:ph type="body" idx="1"/>
          </p:nvPr>
        </p:nvSpPr>
        <p:spPr>
          <a:xfrm>
            <a:off x="680877" y="4720873"/>
            <a:ext cx="5445446" cy="4472073"/>
          </a:xfrm>
          <a:noFill/>
          <a:ln/>
        </p:spPr>
        <p:txBody>
          <a:bodyPr/>
          <a:lstStyle/>
          <a:p>
            <a:r>
              <a:rPr kumimoji="1" lang="ja-JP" altLang="ja-JP" sz="1200" kern="1200" dirty="0">
                <a:solidFill>
                  <a:schemeClr val="tx1"/>
                </a:solidFill>
                <a:effectLst/>
                <a:latin typeface="+mn-lt"/>
                <a:ea typeface="+mn-ea"/>
                <a:cs typeface="+mn-cs"/>
              </a:rPr>
              <a:t>次に、</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のクラウドの定義で述べられている「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a:t>
            </a:r>
            <a:r>
              <a:rPr kumimoji="1" lang="en-US" altLang="ja-JP" sz="1200" kern="1200" dirty="0">
                <a:solidFill>
                  <a:schemeClr val="tx1"/>
                </a:solidFill>
                <a:effectLst/>
                <a:latin typeface="+mn-lt"/>
                <a:ea typeface="+mn-ea"/>
                <a:cs typeface="+mn-cs"/>
              </a:rPr>
              <a:t>(Five Essential Characteristics)</a:t>
            </a:r>
            <a:r>
              <a:rPr kumimoji="1" lang="ja-JP" altLang="ja-JP" sz="1200" kern="1200" dirty="0">
                <a:solidFill>
                  <a:schemeClr val="tx1"/>
                </a:solidFill>
                <a:effectLst/>
                <a:latin typeface="+mn-lt"/>
                <a:ea typeface="+mn-ea"/>
                <a:cs typeface="+mn-cs"/>
              </a:rPr>
              <a:t>について、説明しましょう。</a:t>
            </a:r>
          </a:p>
          <a:p>
            <a:pPr lvl="0"/>
            <a:r>
              <a:rPr kumimoji="1" lang="ja-JP" altLang="ja-JP" sz="1200" b="1" kern="1200" dirty="0">
                <a:solidFill>
                  <a:schemeClr val="tx1"/>
                </a:solidFill>
                <a:effectLst/>
                <a:latin typeface="+mn-lt"/>
                <a:ea typeface="+mn-ea"/>
                <a:cs typeface="+mn-cs"/>
              </a:rPr>
              <a:t>オンデマンド・セルフサービス </a:t>
            </a:r>
            <a:r>
              <a:rPr kumimoji="1" lang="ja-JP" altLang="ja-JP" sz="1200" kern="1200" dirty="0">
                <a:solidFill>
                  <a:schemeClr val="tx1"/>
                </a:solidFill>
                <a:effectLst/>
                <a:latin typeface="+mn-lt"/>
                <a:ea typeface="+mn-ea"/>
                <a:cs typeface="+mn-cs"/>
              </a:rPr>
              <a:t>：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a:solidFill>
                  <a:schemeClr val="tx1"/>
                </a:solidFill>
                <a:effectLst/>
                <a:latin typeface="+mn-lt"/>
                <a:ea typeface="+mn-ea"/>
                <a:cs typeface="+mn-cs"/>
              </a:rPr>
              <a:t>幅広いネットワークアクセス </a:t>
            </a:r>
            <a:r>
              <a:rPr kumimoji="1" lang="en-US" altLang="ja-JP" sz="1200" kern="1200" dirty="0">
                <a:solidFill>
                  <a:schemeClr val="tx1"/>
                </a:solidFill>
                <a:effectLst/>
                <a:latin typeface="+mn-lt"/>
                <a:ea typeface="+mn-ea"/>
                <a:cs typeface="+mn-cs"/>
              </a:rPr>
              <a:t>: PC</a:t>
            </a:r>
            <a:r>
              <a:rPr kumimoji="1" lang="ja-JP" altLang="ja-JP" sz="1200" kern="1200" dirty="0">
                <a:solidFill>
                  <a:schemeClr val="tx1"/>
                </a:solidFill>
                <a:effectLst/>
                <a:latin typeface="+mn-lt"/>
                <a:ea typeface="+mn-ea"/>
                <a:cs typeface="+mn-cs"/>
              </a:rPr>
              <a:t>だけではない様々なデバイスから利用できること。</a:t>
            </a:r>
          </a:p>
          <a:p>
            <a:pPr lvl="0"/>
            <a:r>
              <a:rPr kumimoji="1" lang="ja-JP" altLang="ja-JP" sz="1200" b="1" kern="1200" dirty="0">
                <a:solidFill>
                  <a:schemeClr val="tx1"/>
                </a:solidFill>
                <a:effectLst/>
                <a:latin typeface="+mn-lt"/>
                <a:ea typeface="+mn-ea"/>
                <a:cs typeface="+mn-cs"/>
              </a:rPr>
              <a:t>リソースの共有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a:solidFill>
                  <a:schemeClr val="tx1"/>
                </a:solidFill>
                <a:effectLst/>
                <a:latin typeface="+mn-lt"/>
                <a:ea typeface="+mn-ea"/>
                <a:cs typeface="+mn-cs"/>
              </a:rPr>
              <a:t>迅速な拡張性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a:solidFill>
                  <a:schemeClr val="tx1"/>
                </a:solidFill>
                <a:effectLst/>
                <a:latin typeface="+mn-lt"/>
                <a:ea typeface="+mn-ea"/>
                <a:cs typeface="+mn-cs"/>
              </a:rPr>
              <a:t>サービスが計測可能・従量課金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つの必須の特徴」は、クラウド・コンピューティングの本質的な価値を実現する要件と言えるでしょう。</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822598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【図解】コレ１枚で分かる仮想化とクラウド（</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「仮想化」と「クラウド（</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）」は、何が違うのでしょうか。</a:t>
            </a:r>
          </a:p>
          <a:p>
            <a:r>
              <a:rPr kumimoji="1" lang="ja-JP" altLang="ja-JP" sz="1200" kern="1200" dirty="0">
                <a:solidFill>
                  <a:schemeClr val="tx1"/>
                </a:solidFill>
                <a:effectLst/>
                <a:latin typeface="+mn-lt"/>
                <a:ea typeface="+mn-ea"/>
                <a:cs typeface="+mn-cs"/>
              </a:rPr>
              <a:t>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サーバーやストレージ、ネットワーク機器などのシステム・インフラに関わるシステム資源を、ソフトウェアによる設定や定義によって調達したり、構成を変更したりする技術のことです。例えば、ある一台のハードウェアであるサーバーを、あたかも複数のサーバーが存在し、機能しているように見せかけたり、パラメーターの設定変更で、その機能や構成を変更したりできるようにする仕組みです。</a:t>
            </a:r>
          </a:p>
          <a:p>
            <a:r>
              <a:rPr kumimoji="1" lang="ja-JP" altLang="ja-JP" sz="1200" kern="1200" dirty="0">
                <a:solidFill>
                  <a:schemeClr val="tx1"/>
                </a:solidFill>
                <a:effectLst/>
                <a:latin typeface="+mn-lt"/>
                <a:ea typeface="+mn-ea"/>
                <a:cs typeface="+mn-cs"/>
              </a:rPr>
              <a:t>サーバーを仮想化するソフトウェアとしては、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vSphere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などがあります。また、サーバー以外にも、ストレージやネットワーク機器などを仮想化するための製品があります。</a:t>
            </a:r>
          </a:p>
          <a:p>
            <a:r>
              <a:rPr kumimoji="1" lang="ja-JP" altLang="ja-JP" sz="1200" kern="1200" dirty="0">
                <a:solidFill>
                  <a:schemeClr val="tx1"/>
                </a:solidFill>
                <a:effectLst/>
                <a:latin typeface="+mn-lt"/>
                <a:ea typeface="+mn-ea"/>
                <a:cs typeface="+mn-cs"/>
              </a:rPr>
              <a:t>ただ、ハードウェアを仮想化しても、その起動やシャットダウン、バックアップやリカバリー、 リソースの変更や監視といった運用や管理のための作業は必要です。また、ユーザーが、どのようなシステム構成にするかを選択し、その設定に従って、機能や性能を調達したり、構成変更したりする作業も必要となり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は、仮想化の仕組みを土台に、上記のような運用管理や調達、構成の作業を自動化し、それらを一体として提供するサービスのことです。これは、以前紹介した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dirty="0">
                <a:solidFill>
                  <a:schemeClr val="tx1"/>
                </a:solidFill>
                <a:effectLst/>
                <a:latin typeface="+mn-lt"/>
                <a:ea typeface="+mn-ea"/>
                <a:cs typeface="+mn-cs"/>
              </a:rPr>
              <a:t>）の仕組みそのものです。このサービスを特定の企業や組織で占有する場合をプライベート・クラウド、この仕組みを事業者が構築し、複数の企業や組織で共用することを前提に提供するサービスが、パブリック・クラウドです。</a:t>
            </a:r>
          </a:p>
          <a:p>
            <a:r>
              <a:rPr kumimoji="1" lang="ja-JP" altLang="ja-JP" sz="1200" kern="1200" dirty="0">
                <a:solidFill>
                  <a:schemeClr val="tx1"/>
                </a:solidFill>
                <a:effectLst/>
                <a:latin typeface="+mn-lt"/>
                <a:ea typeface="+mn-ea"/>
                <a:cs typeface="+mn-cs"/>
              </a:rPr>
              <a:t>このような運用管理や調達、構成の機能を提供し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を構築するソフトウェアを「クラウド</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」と呼ぶ場合があります。例えば、</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などのオープンソースとして提供されるものや、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VMware </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vCloud</a:t>
            </a:r>
            <a:r>
              <a:rPr kumimoji="1" lang="en-US" altLang="ja-JP" sz="1200" kern="1200" dirty="0">
                <a:solidFill>
                  <a:schemeClr val="tx1"/>
                </a:solidFill>
                <a:effectLst/>
                <a:latin typeface="+mn-lt"/>
                <a:ea typeface="+mn-ea"/>
                <a:cs typeface="+mn-cs"/>
              </a:rPr>
              <a:t> Suite</a:t>
            </a:r>
            <a:r>
              <a:rPr kumimoji="1" lang="ja-JP" altLang="ja-JP" sz="1200" kern="1200" dirty="0">
                <a:solidFill>
                  <a:schemeClr val="tx1"/>
                </a:solidFill>
                <a:effectLst/>
                <a:latin typeface="+mn-lt"/>
                <a:ea typeface="+mn-ea"/>
                <a:cs typeface="+mn-cs"/>
              </a:rPr>
              <a:t>などの商用ソフトウェア（プロプイエタリ）が、あります。</a:t>
            </a:r>
          </a:p>
          <a:p>
            <a:r>
              <a:rPr kumimoji="1" lang="ja-JP" altLang="ja-JP" sz="1200" kern="1200" dirty="0">
                <a:solidFill>
                  <a:schemeClr val="tx1"/>
                </a:solidFill>
                <a:effectLst/>
                <a:latin typeface="+mn-lt"/>
                <a:ea typeface="+mn-ea"/>
                <a:cs typeface="+mn-cs"/>
              </a:rPr>
              <a:t>ハードウェアへの直接的な操作をユーザーからは隠蔽し、ソフトウェアの設定だけで、ハードウェアの機能を操作し使えるようにするという点で、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のような</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と似ていることから、そのように呼ばれています。</a:t>
            </a:r>
          </a:p>
          <a:p>
            <a:r>
              <a:rPr kumimoji="1" lang="ja-JP" altLang="ja-JP" sz="1200" kern="1200" dirty="0">
                <a:solidFill>
                  <a:schemeClr val="tx1"/>
                </a:solidFill>
                <a:effectLst/>
                <a:latin typeface="+mn-lt"/>
                <a:ea typeface="+mn-ea"/>
                <a:cs typeface="+mn-cs"/>
              </a:rPr>
              <a:t>なお、</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（ミドルウェアをサービスとして提供するクラウド・サービス）や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（アプリケーションをサービスとして提供するクラウド・サービス）については、必ずしも仮想化を使わないので、その点は注意が必要です。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は、ハードウェアの機能や性能を仮想化して利用するサービスであるため「仮想化」は、前提となります。しかし、</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からは、ハードウェアは、ユーザーにとっては、見えなくてもいい存在です。つまり、</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であれば、データベースや開発・実行環境が、複数の企業や組織（テナント）で共有、利用できればいいわけで、仮想化の技術を必ずしも使う必要はないのです。仮想化は、テナント毎に仮想マシンを構築し、</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を起動させなくてはならず、メモリーや</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などのシステム資源の消費量が大きくなってしまいます。そこで、ハードウェアをユーザーに意識させる必要のない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では、もっとシステム資源の消費が少ない方法で、複数のテナントに対応できるよう工夫が凝らされている場合も少なくないのです。</a:t>
            </a: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4030134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【図解】コレ１枚で分かるマルチ・クラウド</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ネットワークを介して、利用できる。</a:t>
            </a:r>
          </a:p>
          <a:p>
            <a:r>
              <a:rPr kumimoji="1" lang="ja-JP" altLang="ja-JP" sz="1200" kern="1200" dirty="0">
                <a:solidFill>
                  <a:schemeClr val="tx1"/>
                </a:solidFill>
                <a:effectLst/>
                <a:latin typeface="+mn-lt"/>
                <a:ea typeface="+mn-ea"/>
                <a:cs typeface="+mn-cs"/>
              </a:rPr>
              <a:t>そんなサービスのことです。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a:solidFill>
                  <a:schemeClr val="tx1"/>
                </a:solidFill>
                <a:effectLst/>
                <a:latin typeface="+mn-lt"/>
                <a:ea typeface="+mn-ea"/>
                <a:cs typeface="+mn-cs"/>
              </a:rPr>
              <a:t>仮想化の技術だけでは、</a:t>
            </a:r>
            <a:r>
              <a:rPr kumimoji="1" lang="ja-JP" altLang="ja-JP" sz="1200" kern="1200" dirty="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a:solidFill>
                  <a:schemeClr val="tx1"/>
                </a:solidFill>
                <a:effectLst/>
                <a:latin typeface="+mn-lt"/>
                <a:ea typeface="+mn-ea"/>
                <a:cs typeface="+mn-cs"/>
              </a:rPr>
              <a:t>また、異なるパブリック・クラウド、例えば、</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Cloud Platform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Windows Azure Platform</a:t>
            </a:r>
            <a:r>
              <a:rPr kumimoji="1" lang="ja-JP" altLang="ja-JP" sz="1200" kern="1200" dirty="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3344994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4105204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45573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86802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12368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326036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10</a:t>
            </a:fld>
            <a:endParaRPr lang="en-US" altLang="ja-JP"/>
          </a:p>
        </p:txBody>
      </p:sp>
      <p:sp>
        <p:nvSpPr>
          <p:cNvPr id="761858" name="Rectangle 2"/>
          <p:cNvSpPr>
            <a:spLocks noGrp="1" noRot="1" noChangeAspect="1" noChangeArrowheads="1" noTextEdit="1"/>
          </p:cNvSpPr>
          <p:nvPr>
            <p:ph type="sldImg"/>
          </p:nvPr>
        </p:nvSpPr>
        <p:spPr>
          <a:xfrm>
            <a:off x="917575" y="742950"/>
            <a:ext cx="4973638" cy="3732213"/>
          </a:xfrm>
          <a:ln/>
        </p:spPr>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427585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16420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48028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仮想化の歴史は古く、</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から使われています。当時コンピュータは大変高価でした。しかし、その機能と利便性が認められるようになると、利用したいと考えるユーザーが増えていきました。しかし、ユーザー毎に購入していては、お金が続きません。そこで、一台のコンピュータをあたかも複数の独立したコンピュータが存在しているかのように見せかけ、個別専用コンピュータのように使ってもらおうと生みだされたのが「仮想化」です。</a:t>
            </a:r>
          </a:p>
          <a:p>
            <a:r>
              <a:rPr kumimoji="1" lang="ja-JP" altLang="ja-JP" sz="1200" kern="1200" dirty="0">
                <a:solidFill>
                  <a:schemeClr val="tx1"/>
                </a:solidFill>
                <a:effectLst/>
                <a:latin typeface="+mn-lt"/>
                <a:ea typeface="+mn-ea"/>
                <a:cs typeface="+mn-cs"/>
              </a:rPr>
              <a:t>その後、コンピュータは性能を高め価格は下がり続けます。そうなると、大型のコンピュータを複数のユーザーで使うよりも、それぞれに専用のコンピュータを購入する方が自由度も高く費用も少なくてすむようになりました。その結果、多数のコンピュータが導入されるようになったのです。</a:t>
            </a:r>
          </a:p>
          <a:p>
            <a:r>
              <a:rPr kumimoji="1" lang="ja-JP" altLang="ja-JP" sz="1200" kern="1200" dirty="0">
                <a:solidFill>
                  <a:schemeClr val="tx1"/>
                </a:solidFill>
                <a:effectLst/>
                <a:latin typeface="+mn-lt"/>
                <a:ea typeface="+mn-ea"/>
                <a:cs typeface="+mn-cs"/>
              </a:rPr>
              <a:t>一方で、機能や役割の重複、管理も利用部門任せでガバナンスが効かない、会社全体として運用管理の負荷やコストが増大するなどの問題を抱えるようになりました。</a:t>
            </a:r>
          </a:p>
          <a:p>
            <a:r>
              <a:rPr kumimoji="1" lang="ja-JP" altLang="ja-JP" sz="1200" kern="1200" dirty="0">
                <a:solidFill>
                  <a:schemeClr val="tx1"/>
                </a:solidFill>
                <a:effectLst/>
                <a:latin typeface="+mn-lt"/>
                <a:ea typeface="+mn-ea"/>
                <a:cs typeface="+mn-cs"/>
              </a:rPr>
              <a:t>この状況に対処するために、再び「仮想化」が注目されるようになりました。高性能で安くなったコンピュータと仮想化の技術を使えば、複数のコンピュータを集約し、物理的なコンピュータの台数を減らすことができます。これにより、コンピュータの購入台数を減らし、運用管理負担を軽減し、コストも削減できます。かつて高価なコンピュータを分割する手段として使われた仮想化は、集約の手段として使用されることになったのです。</a:t>
            </a:r>
          </a:p>
          <a:p>
            <a:r>
              <a:rPr kumimoji="1" lang="ja-JP" altLang="ja-JP" sz="1200" kern="1200" dirty="0">
                <a:solidFill>
                  <a:schemeClr val="tx1"/>
                </a:solidFill>
                <a:effectLst/>
                <a:latin typeface="+mn-lt"/>
                <a:ea typeface="+mn-ea"/>
                <a:cs typeface="+mn-cs"/>
              </a:rPr>
              <a:t>このような仮想化を「サーバー仮想化」といいます。「サーバー」とは、本来「サービスを提供するもの」という意味ですが、ここでは、複数のユーザーが共用するコンピュータと理解しておいて下さい。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23372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990369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48.jp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jpeg"/><Relationship Id="rId25" Type="http://schemas.openxmlformats.org/officeDocument/2006/relationships/image" Target="../media/image47.png"/><Relationship Id="rId2" Type="http://schemas.openxmlformats.org/officeDocument/2006/relationships/image" Target="../media/image24.jpg"/><Relationship Id="rId16" Type="http://schemas.openxmlformats.org/officeDocument/2006/relationships/image" Target="../media/image38.jpeg"/><Relationship Id="rId20" Type="http://schemas.openxmlformats.org/officeDocument/2006/relationships/image" Target="../media/image42.png"/><Relationship Id="rId29" Type="http://schemas.openxmlformats.org/officeDocument/2006/relationships/image" Target="../media/image51.tiff"/><Relationship Id="rId1" Type="http://schemas.openxmlformats.org/officeDocument/2006/relationships/slideLayout" Target="../slideLayouts/slideLayout6.xml"/><Relationship Id="rId6" Type="http://schemas.openxmlformats.org/officeDocument/2006/relationships/image" Target="../media/image28.jp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jpg"/><Relationship Id="rId15" Type="http://schemas.openxmlformats.org/officeDocument/2006/relationships/image" Target="../media/image37.jpeg"/><Relationship Id="rId23" Type="http://schemas.openxmlformats.org/officeDocument/2006/relationships/image" Target="../media/image45.png"/><Relationship Id="rId28" Type="http://schemas.openxmlformats.org/officeDocument/2006/relationships/image" Target="../media/image50.tiff"/><Relationship Id="rId10" Type="http://schemas.openxmlformats.org/officeDocument/2006/relationships/image" Target="../media/image32.jpg"/><Relationship Id="rId19" Type="http://schemas.openxmlformats.org/officeDocument/2006/relationships/image" Target="../media/image41.pn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gif"/><Relationship Id="rId22" Type="http://schemas.openxmlformats.org/officeDocument/2006/relationships/image" Target="../media/image44.jpeg"/><Relationship Id="rId27"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tiff"/><Relationship Id="rId3" Type="http://schemas.openxmlformats.org/officeDocument/2006/relationships/image" Target="../media/image25.png"/><Relationship Id="rId7" Type="http://schemas.openxmlformats.org/officeDocument/2006/relationships/image" Target="../media/image45.png"/><Relationship Id="rId12" Type="http://schemas.openxmlformats.org/officeDocument/2006/relationships/image" Target="../media/image50.tiff"/><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tiff"/><Relationship Id="rId7" Type="http://schemas.openxmlformats.org/officeDocument/2006/relationships/image" Target="../media/image70.tiff"/><Relationship Id="rId2" Type="http://schemas.openxmlformats.org/officeDocument/2006/relationships/image" Target="../media/image65.tiff"/><Relationship Id="rId1" Type="http://schemas.openxmlformats.org/officeDocument/2006/relationships/slideLayout" Target="../slideLayouts/slideLayout6.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8.GI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6.xml"/><Relationship Id="rId4" Type="http://schemas.openxmlformats.org/officeDocument/2006/relationships/hyperlink" Target="https://www.sbbit.jp/article/cont1/36005?fbclid=IwAR0UKjcr-rtMUwrOwLto1XoYTuEqLlCLD8RqR85uM9iMpXukbMUy391kaz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0.xml.rels><?xml version="1.0" encoding="UTF-8" standalone="yes"?>
<Relationships xmlns="http://schemas.openxmlformats.org/package/2006/relationships"><Relationship Id="rId8" Type="http://schemas.openxmlformats.org/officeDocument/2006/relationships/image" Target="../media/image98.tiff"/><Relationship Id="rId13" Type="http://schemas.openxmlformats.org/officeDocument/2006/relationships/image" Target="../media/image103.tiff"/><Relationship Id="rId18" Type="http://schemas.openxmlformats.org/officeDocument/2006/relationships/image" Target="../media/image108.tiff"/><Relationship Id="rId3" Type="http://schemas.openxmlformats.org/officeDocument/2006/relationships/image" Target="../media/image93.tiff"/><Relationship Id="rId21" Type="http://schemas.openxmlformats.org/officeDocument/2006/relationships/image" Target="../media/image111.tiff"/><Relationship Id="rId7" Type="http://schemas.openxmlformats.org/officeDocument/2006/relationships/image" Target="../media/image97.tiff"/><Relationship Id="rId12" Type="http://schemas.openxmlformats.org/officeDocument/2006/relationships/image" Target="../media/image102.tiff"/><Relationship Id="rId17" Type="http://schemas.openxmlformats.org/officeDocument/2006/relationships/image" Target="../media/image107.tiff"/><Relationship Id="rId2" Type="http://schemas.openxmlformats.org/officeDocument/2006/relationships/image" Target="../media/image92.tiff"/><Relationship Id="rId16" Type="http://schemas.openxmlformats.org/officeDocument/2006/relationships/image" Target="../media/image106.tiff"/><Relationship Id="rId20" Type="http://schemas.openxmlformats.org/officeDocument/2006/relationships/image" Target="../media/image110.tiff"/><Relationship Id="rId1" Type="http://schemas.openxmlformats.org/officeDocument/2006/relationships/slideLayout" Target="../slideLayouts/slideLayout6.xml"/><Relationship Id="rId6" Type="http://schemas.openxmlformats.org/officeDocument/2006/relationships/image" Target="../media/image96.tiff"/><Relationship Id="rId11" Type="http://schemas.openxmlformats.org/officeDocument/2006/relationships/image" Target="../media/image101.png"/><Relationship Id="rId5" Type="http://schemas.openxmlformats.org/officeDocument/2006/relationships/image" Target="../media/image95.tiff"/><Relationship Id="rId15" Type="http://schemas.openxmlformats.org/officeDocument/2006/relationships/image" Target="../media/image105.jpeg"/><Relationship Id="rId10" Type="http://schemas.openxmlformats.org/officeDocument/2006/relationships/image" Target="../media/image100.tiff"/><Relationship Id="rId19" Type="http://schemas.openxmlformats.org/officeDocument/2006/relationships/image" Target="../media/image109.tiff"/><Relationship Id="rId4" Type="http://schemas.openxmlformats.org/officeDocument/2006/relationships/image" Target="../media/image94.tiff"/><Relationship Id="rId9" Type="http://schemas.openxmlformats.org/officeDocument/2006/relationships/image" Target="../media/image99.tiff"/><Relationship Id="rId14" Type="http://schemas.openxmlformats.org/officeDocument/2006/relationships/image" Target="../media/image104.tiff"/></Relationships>
</file>

<file path=ppt/slides/_rels/slide61.xml.rels><?xml version="1.0" encoding="UTF-8" standalone="yes"?>
<Relationships xmlns="http://schemas.openxmlformats.org/package/2006/relationships"><Relationship Id="rId8" Type="http://schemas.openxmlformats.org/officeDocument/2006/relationships/image" Target="../media/image117.tiff"/><Relationship Id="rId3" Type="http://schemas.openxmlformats.org/officeDocument/2006/relationships/image" Target="../media/image112.tiff"/><Relationship Id="rId7" Type="http://schemas.openxmlformats.org/officeDocument/2006/relationships/image" Target="../media/image116.tif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3.tiff"/><Relationship Id="rId9" Type="http://schemas.openxmlformats.org/officeDocument/2006/relationships/image" Target="../media/image1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0.tmp"/></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tmp"/><Relationship Id="rId1" Type="http://schemas.openxmlformats.org/officeDocument/2006/relationships/slideLayout" Target="../slideLayouts/slideLayout6.xml"/><Relationship Id="rId6" Type="http://schemas.openxmlformats.org/officeDocument/2006/relationships/image" Target="../media/image124.tmp"/><Relationship Id="rId5" Type="http://schemas.openxmlformats.org/officeDocument/2006/relationships/image" Target="../media/image123.tmp"/><Relationship Id="rId4" Type="http://schemas.openxmlformats.org/officeDocument/2006/relationships/image" Target="../media/image120.tmp"/></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2.png"/><Relationship Id="rId12" Type="http://schemas.openxmlformats.org/officeDocument/2006/relationships/image" Target="../media/image140.png"/><Relationship Id="rId17" Type="http://schemas.openxmlformats.org/officeDocument/2006/relationships/image" Target="../media/image144.png"/><Relationship Id="rId2" Type="http://schemas.openxmlformats.org/officeDocument/2006/relationships/image" Target="../media/image126.png"/><Relationship Id="rId16"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31.png"/><Relationship Id="rId11" Type="http://schemas.openxmlformats.org/officeDocument/2006/relationships/image" Target="../media/image139.png"/><Relationship Id="rId5" Type="http://schemas.openxmlformats.org/officeDocument/2006/relationships/image" Target="../media/image130.png"/><Relationship Id="rId15" Type="http://schemas.openxmlformats.org/officeDocument/2006/relationships/image" Target="../media/image142.png"/><Relationship Id="rId10" Type="http://schemas.openxmlformats.org/officeDocument/2006/relationships/image" Target="../media/image120.tmp"/><Relationship Id="rId4" Type="http://schemas.openxmlformats.org/officeDocument/2006/relationships/image" Target="../media/image129.png"/><Relationship Id="rId9" Type="http://schemas.openxmlformats.org/officeDocument/2006/relationships/image" Target="../media/image138.png"/><Relationship Id="rId14" Type="http://schemas.openxmlformats.org/officeDocument/2006/relationships/image" Target="../media/image141.png"/></Relationships>
</file>

<file path=ppt/slides/_rels/slide69.xml.rels><?xml version="1.0" encoding="UTF-8" standalone="yes"?>
<Relationships xmlns="http://schemas.openxmlformats.org/package/2006/relationships"><Relationship Id="rId8" Type="http://schemas.openxmlformats.org/officeDocument/2006/relationships/image" Target="../media/image151.tiff"/><Relationship Id="rId3" Type="http://schemas.openxmlformats.org/officeDocument/2006/relationships/image" Target="../media/image146.tiff"/><Relationship Id="rId7" Type="http://schemas.openxmlformats.org/officeDocument/2006/relationships/image" Target="../media/image150.tiff"/><Relationship Id="rId2" Type="http://schemas.openxmlformats.org/officeDocument/2006/relationships/image" Target="../media/image145.png"/><Relationship Id="rId1" Type="http://schemas.openxmlformats.org/officeDocument/2006/relationships/slideLayout" Target="../slideLayouts/slideLayout6.xml"/><Relationship Id="rId6" Type="http://schemas.openxmlformats.org/officeDocument/2006/relationships/image" Target="../media/image149.tiff"/><Relationship Id="rId5" Type="http://schemas.openxmlformats.org/officeDocument/2006/relationships/image" Target="../media/image148.tiff"/><Relationship Id="rId4" Type="http://schemas.openxmlformats.org/officeDocument/2006/relationships/image" Target="../media/image147.tif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image" Target="../media/image152.tiff"/><Relationship Id="rId1" Type="http://schemas.openxmlformats.org/officeDocument/2006/relationships/slideLayout" Target="../slideLayouts/slideLayout6.xml"/><Relationship Id="rId4" Type="http://schemas.openxmlformats.org/officeDocument/2006/relationships/image" Target="../media/image154.tif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tiff"/><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image" Target="../media/image158.tiff"/><Relationship Id="rId1" Type="http://schemas.openxmlformats.org/officeDocument/2006/relationships/slideLayout" Target="../slideLayouts/slideLayout6.xml"/><Relationship Id="rId5" Type="http://schemas.openxmlformats.org/officeDocument/2006/relationships/image" Target="../media/image161.tiff"/><Relationship Id="rId4" Type="http://schemas.openxmlformats.org/officeDocument/2006/relationships/image" Target="../media/image160.tiff"/></Relationships>
</file>

<file path=ppt/slides/_rels/slide75.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a:t>ソフトウエア化するインフラストラクチャー</a:t>
            </a:r>
            <a:br>
              <a:rPr lang="en-US" altLang="ja-JP" sz="2800" dirty="0"/>
            </a:br>
            <a:r>
              <a:rPr lang="ja-JP" altLang="en-US" sz="2800"/>
              <a:t>とクラウド･コンピューティング</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31</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5</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29</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latin typeface="メイリオ" panose="020B0604030504040204" pitchFamily="50" charset="-128"/>
                <a:ea typeface="メイリオ" panose="020B0604030504040204" pitchFamily="50" charset="-128"/>
              </a:rPr>
              <a:t>仮想化の種類</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システム資源の構成要素から考える</a:t>
            </a:r>
            <a:r>
              <a:rPr lang="en-US" altLang="ja-JP" sz="2800" dirty="0">
                <a:latin typeface="メイリオ" panose="020B0604030504040204" pitchFamily="50" charset="-128"/>
                <a:ea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31018470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サーバー仮想化</a:t>
            </a:r>
          </a:p>
        </p:txBody>
      </p:sp>
      <p:sp>
        <p:nvSpPr>
          <p:cNvPr id="6" name="正方形/長方形 5"/>
          <p:cNvSpPr/>
          <p:nvPr/>
        </p:nvSpPr>
        <p:spPr>
          <a:xfrm>
            <a:off x="884764"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60962" y="3050987"/>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1028557"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6" name="正方形/長方形 15"/>
          <p:cNvSpPr/>
          <p:nvPr/>
        </p:nvSpPr>
        <p:spPr>
          <a:xfrm>
            <a:off x="960962"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60962"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1989460"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65658" y="3050987"/>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065658"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65658"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096815"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173013" y="3050987"/>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173013"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173013"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6" name="正方形/長方形 55"/>
          <p:cNvSpPr/>
          <p:nvPr/>
        </p:nvSpPr>
        <p:spPr>
          <a:xfrm>
            <a:off x="4728630" y="2191910"/>
            <a:ext cx="3776134"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p:cNvSpPr/>
          <p:nvPr/>
        </p:nvSpPr>
        <p:spPr>
          <a:xfrm>
            <a:off x="4847163" y="2067528"/>
            <a:ext cx="3581400"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p:cNvSpPr/>
          <p:nvPr/>
        </p:nvSpPr>
        <p:spPr>
          <a:xfrm>
            <a:off x="4999564"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p:cNvSpPr/>
          <p:nvPr/>
        </p:nvSpPr>
        <p:spPr>
          <a:xfrm>
            <a:off x="5075762" y="3026549"/>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p:cNvSpPr txBox="1"/>
          <p:nvPr/>
        </p:nvSpPr>
        <p:spPr>
          <a:xfrm>
            <a:off x="6049429" y="4941082"/>
            <a:ext cx="1127232" cy="307777"/>
          </a:xfrm>
          <a:prstGeom prst="rect">
            <a:avLst/>
          </a:prstGeom>
          <a:noFill/>
        </p:spPr>
        <p:txBody>
          <a:bodyPr wrap="none" rtlCol="0">
            <a:spAutoFit/>
          </a:bodyPr>
          <a:lstStyle/>
          <a:p>
            <a:pPr algn="ctr"/>
            <a:r>
              <a:rPr kumimoji="1" lang="ja-JP" altLang="en-US" sz="1400" dirty="0">
                <a:solidFill>
                  <a:srgbClr val="FFFFFF"/>
                </a:solidFill>
              </a:rPr>
              <a:t>ハードウェア</a:t>
            </a:r>
          </a:p>
        </p:txBody>
      </p:sp>
      <p:sp>
        <p:nvSpPr>
          <p:cNvPr id="83" name="テキスト ボックス 82"/>
          <p:cNvSpPr txBox="1"/>
          <p:nvPr/>
        </p:nvSpPr>
        <p:spPr>
          <a:xfrm>
            <a:off x="5958886" y="4102227"/>
            <a:ext cx="1349648" cy="276999"/>
          </a:xfrm>
          <a:prstGeom prst="rect">
            <a:avLst/>
          </a:prstGeom>
          <a:noFill/>
        </p:spPr>
        <p:txBody>
          <a:bodyPr wrap="none" rtlCol="0">
            <a:spAutoFit/>
          </a:bodyPr>
          <a:lstStyle/>
          <a:p>
            <a:pPr algn="ctr"/>
            <a:r>
              <a:rPr kumimoji="1" lang="ja-JP" altLang="en-US" sz="1200" dirty="0">
                <a:solidFill>
                  <a:srgbClr val="FFFFFF"/>
                </a:solidFill>
              </a:rPr>
              <a:t>ハイパーバイザー</a:t>
            </a:r>
          </a:p>
        </p:txBody>
      </p:sp>
      <p:sp>
        <p:nvSpPr>
          <p:cNvPr id="84" name="テキスト ボックス 83"/>
          <p:cNvSpPr txBox="1"/>
          <p:nvPr/>
        </p:nvSpPr>
        <p:spPr>
          <a:xfrm>
            <a:off x="5030512"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85" name="正方形/長方形 84"/>
          <p:cNvSpPr/>
          <p:nvPr/>
        </p:nvSpPr>
        <p:spPr>
          <a:xfrm>
            <a:off x="5075762"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86" name="正方形/長方形 85"/>
          <p:cNvSpPr/>
          <p:nvPr/>
        </p:nvSpPr>
        <p:spPr>
          <a:xfrm>
            <a:off x="5075762"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87" name="正方形/長方形 86"/>
          <p:cNvSpPr/>
          <p:nvPr/>
        </p:nvSpPr>
        <p:spPr>
          <a:xfrm>
            <a:off x="6104260"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6180458" y="3026549"/>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p:cNvSpPr txBox="1"/>
          <p:nvPr/>
        </p:nvSpPr>
        <p:spPr>
          <a:xfrm>
            <a:off x="6135208"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0" name="正方形/長方形 89"/>
          <p:cNvSpPr/>
          <p:nvPr/>
        </p:nvSpPr>
        <p:spPr>
          <a:xfrm>
            <a:off x="6180458"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1" name="正方形/長方形 90"/>
          <p:cNvSpPr/>
          <p:nvPr/>
        </p:nvSpPr>
        <p:spPr>
          <a:xfrm>
            <a:off x="6180458"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92" name="正方形/長方形 91"/>
          <p:cNvSpPr/>
          <p:nvPr/>
        </p:nvSpPr>
        <p:spPr>
          <a:xfrm>
            <a:off x="7211615"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7287813" y="3026549"/>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94" name="テキスト ボックス 93"/>
          <p:cNvSpPr txBox="1"/>
          <p:nvPr/>
        </p:nvSpPr>
        <p:spPr>
          <a:xfrm>
            <a:off x="7242563"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5" name="正方形/長方形 94"/>
          <p:cNvSpPr/>
          <p:nvPr/>
        </p:nvSpPr>
        <p:spPr>
          <a:xfrm>
            <a:off x="7287813"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6" name="正方形/長方形 95"/>
          <p:cNvSpPr/>
          <p:nvPr/>
        </p:nvSpPr>
        <p:spPr>
          <a:xfrm>
            <a:off x="7287813"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03" name="フローチャート: 磁気ディスク 102"/>
          <p:cNvSpPr/>
          <p:nvPr/>
        </p:nvSpPr>
        <p:spPr>
          <a:xfrm>
            <a:off x="5930534" y="448562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正方形/長方形 103"/>
          <p:cNvSpPr/>
          <p:nvPr/>
        </p:nvSpPr>
        <p:spPr>
          <a:xfrm>
            <a:off x="5302809" y="474200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302809" y="448562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6" name="フローチャート: 磁気ディスク 105"/>
          <p:cNvSpPr/>
          <p:nvPr/>
        </p:nvSpPr>
        <p:spPr>
          <a:xfrm>
            <a:off x="5586921"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5074688"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8" name="正方形/長方形 107"/>
          <p:cNvSpPr/>
          <p:nvPr/>
        </p:nvSpPr>
        <p:spPr>
          <a:xfrm>
            <a:off x="5074688"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9" name="フローチャート: 磁気ディスク 108"/>
          <p:cNvSpPr/>
          <p:nvPr/>
        </p:nvSpPr>
        <p:spPr>
          <a:xfrm>
            <a:off x="674049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正方形/長方形 109"/>
          <p:cNvSpPr/>
          <p:nvPr/>
        </p:nvSpPr>
        <p:spPr>
          <a:xfrm>
            <a:off x="622825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1" name="正方形/長方形 110"/>
          <p:cNvSpPr/>
          <p:nvPr/>
        </p:nvSpPr>
        <p:spPr>
          <a:xfrm>
            <a:off x="622825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2" name="フローチャート: 磁気ディスク 111"/>
          <p:cNvSpPr/>
          <p:nvPr/>
        </p:nvSpPr>
        <p:spPr>
          <a:xfrm>
            <a:off x="779897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正方形/長方形 112"/>
          <p:cNvSpPr/>
          <p:nvPr/>
        </p:nvSpPr>
        <p:spPr>
          <a:xfrm>
            <a:off x="728673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4" name="正方形/長方形 113"/>
          <p:cNvSpPr/>
          <p:nvPr/>
        </p:nvSpPr>
        <p:spPr>
          <a:xfrm>
            <a:off x="728673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5" name="テキスト ボックス 114"/>
          <p:cNvSpPr txBox="1"/>
          <p:nvPr/>
        </p:nvSpPr>
        <p:spPr>
          <a:xfrm>
            <a:off x="2143982"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6" name="テキスト ボックス 115"/>
          <p:cNvSpPr txBox="1"/>
          <p:nvPr/>
        </p:nvSpPr>
        <p:spPr>
          <a:xfrm>
            <a:off x="3231911" y="4823623"/>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7" name="フローチャート: 磁気ディスク 116"/>
          <p:cNvSpPr/>
          <p:nvPr/>
        </p:nvSpPr>
        <p:spPr>
          <a:xfrm>
            <a:off x="1473195"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p:cNvSpPr/>
          <p:nvPr/>
        </p:nvSpPr>
        <p:spPr>
          <a:xfrm>
            <a:off x="960962"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960962"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0" name="フローチャート: 磁気ディスク 119"/>
          <p:cNvSpPr/>
          <p:nvPr/>
        </p:nvSpPr>
        <p:spPr>
          <a:xfrm>
            <a:off x="262676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11453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2" name="正方形/長方形 121"/>
          <p:cNvSpPr/>
          <p:nvPr/>
        </p:nvSpPr>
        <p:spPr>
          <a:xfrm>
            <a:off x="211453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3" name="フローチャート: 磁気ディスク 122"/>
          <p:cNvSpPr/>
          <p:nvPr/>
        </p:nvSpPr>
        <p:spPr>
          <a:xfrm>
            <a:off x="368524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4" name="正方形/長方形 123"/>
          <p:cNvSpPr/>
          <p:nvPr/>
        </p:nvSpPr>
        <p:spPr>
          <a:xfrm>
            <a:off x="317301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317301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6" name="フローチャート: 磁気ディスク 125"/>
          <p:cNvSpPr/>
          <p:nvPr/>
        </p:nvSpPr>
        <p:spPr>
          <a:xfrm>
            <a:off x="7234373" y="4485627"/>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7" name="フローチャート: 磁気ディスク 126"/>
          <p:cNvSpPr/>
          <p:nvPr/>
        </p:nvSpPr>
        <p:spPr>
          <a:xfrm>
            <a:off x="6576303" y="4489244"/>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801262" y="1428750"/>
            <a:ext cx="1492115" cy="369332"/>
          </a:xfrm>
          <a:prstGeom prst="rect">
            <a:avLst/>
          </a:prstGeom>
          <a:noFill/>
        </p:spPr>
        <p:txBody>
          <a:bodyPr wrap="none" rtlCol="0">
            <a:spAutoFit/>
          </a:bodyPr>
          <a:lstStyle/>
          <a:p>
            <a:pPr algn="ctr"/>
            <a:r>
              <a:rPr kumimoji="1" lang="ja-JP" altLang="en-US" dirty="0">
                <a:solidFill>
                  <a:srgbClr val="0000FF"/>
                </a:solidFill>
              </a:rPr>
              <a:t>物理システム</a:t>
            </a:r>
          </a:p>
        </p:txBody>
      </p:sp>
      <p:sp>
        <p:nvSpPr>
          <p:cNvPr id="128" name="テキスト ボックス 127"/>
          <p:cNvSpPr txBox="1"/>
          <p:nvPr/>
        </p:nvSpPr>
        <p:spPr>
          <a:xfrm>
            <a:off x="5924584" y="1428750"/>
            <a:ext cx="1492115" cy="369332"/>
          </a:xfrm>
          <a:prstGeom prst="rect">
            <a:avLst/>
          </a:prstGeom>
          <a:noFill/>
        </p:spPr>
        <p:txBody>
          <a:bodyPr wrap="none" rtlCol="0">
            <a:spAutoFit/>
          </a:bodyPr>
          <a:lstStyle/>
          <a:p>
            <a:pPr algn="ctr"/>
            <a:r>
              <a:rPr kumimoji="1" lang="ja-JP" altLang="en-US" dirty="0">
                <a:solidFill>
                  <a:srgbClr val="0000FF"/>
                </a:solidFill>
              </a:rPr>
              <a:t>仮想システム</a:t>
            </a:r>
          </a:p>
        </p:txBody>
      </p:sp>
    </p:spTree>
    <p:extLst>
      <p:ext uri="{BB962C8B-B14F-4D97-AF65-F5344CB8AC3E}">
        <p14:creationId xmlns:p14="http://schemas.microsoft.com/office/powerpoint/2010/main" val="234679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latin typeface="Meiryo" charset="-128"/>
                <a:ea typeface="Meiryo" charset="-128"/>
                <a:cs typeface="Meiryo" charset="-128"/>
              </a:rPr>
              <a:t>12</a:t>
            </a:fld>
            <a:endParaRPr kumimoji="1" lang="ja-JP" altLang="en-US">
              <a:latin typeface="Meiryo" charset="-128"/>
              <a:ea typeface="Meiryo" charset="-128"/>
              <a:cs typeface="Meiryo" charset="-128"/>
            </a:endParaRP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992077"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2" name="正方形/長方形 21"/>
          <p:cNvSpPr/>
          <p:nvPr/>
        </p:nvSpPr>
        <p:spPr>
          <a:xfrm>
            <a:off x="2096773"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3204128"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33" name="テキスト ボックス 32"/>
          <p:cNvSpPr txBox="1"/>
          <p:nvPr/>
        </p:nvSpPr>
        <p:spPr>
          <a:xfrm>
            <a:off x="5315986" y="2691501"/>
            <a:ext cx="2646878"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コンテナ管理ソフトウエア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5" name="正方形/長方形 14"/>
          <p:cNvSpPr/>
          <p:nvPr/>
        </p:nvSpPr>
        <p:spPr>
          <a:xfrm>
            <a:off x="644944" y="419217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a:t>
            </a:r>
            <a:r>
              <a:rPr lang="ja-JP" altLang="ja-JP" sz="1200" kern="100">
                <a:solidFill>
                  <a:schemeClr val="bg1"/>
                </a:solidFill>
                <a:latin typeface="Meiryo" charset="-128"/>
                <a:ea typeface="Meiryo" charset="-128"/>
                <a:cs typeface="Meiryo" charset="-128"/>
              </a:rPr>
              <a:t>を提供</a:t>
            </a:r>
            <a:r>
              <a:rPr lang="ja-JP" altLang="en-US" sz="1200" kern="100">
                <a:solidFill>
                  <a:schemeClr val="bg1"/>
                </a:solidFill>
                <a:latin typeface="Meiryo" charset="-128"/>
                <a:ea typeface="Meiryo" charset="-128"/>
                <a:cs typeface="Meiryo" charset="-128"/>
              </a:rPr>
              <a:t>（クラッシュの分離、独自のシステム管理とユーザー・グループ）</a:t>
            </a:r>
            <a:endParaRPr lang="ja-JP" altLang="ja-JP" sz="1200" kern="100" dirty="0">
              <a:solidFill>
                <a:schemeClr val="bg1"/>
              </a:solidFill>
              <a:latin typeface="Meiryo" charset="-128"/>
              <a:ea typeface="Meiryo" charset="-128"/>
              <a:cs typeface="Meiryo" charset="-128"/>
            </a:endParaRPr>
          </a:p>
        </p:txBody>
      </p:sp>
      <p:sp>
        <p:nvSpPr>
          <p:cNvPr id="77" name="正方形/長方形 76"/>
          <p:cNvSpPr/>
          <p:nvPr/>
        </p:nvSpPr>
        <p:spPr>
          <a:xfrm>
            <a:off x="644945" y="4771926"/>
            <a:ext cx="3776134" cy="1238308"/>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771926"/>
            <a:ext cx="3776134" cy="12383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64" name="正方形/長方形 63"/>
          <p:cNvSpPr/>
          <p:nvPr/>
        </p:nvSpPr>
        <p:spPr>
          <a:xfrm>
            <a:off x="639233" y="447758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
        <p:nvSpPr>
          <p:cNvPr id="65" name="テキスト ボックス 64"/>
          <p:cNvSpPr txBox="1"/>
          <p:nvPr/>
        </p:nvSpPr>
        <p:spPr>
          <a:xfrm>
            <a:off x="965622" y="4807269"/>
            <a:ext cx="3169457"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アプリケーションに加えて仮想マシン・</a:t>
            </a:r>
            <a:r>
              <a:rPr kumimoji="1" lang="en-US" altLang="ja-JP" sz="1200" b="1" u="sng" dirty="0">
                <a:solidFill>
                  <a:srgbClr val="FFFFFF"/>
                </a:solidFill>
                <a:latin typeface="Meiryo" charset="-128"/>
                <a:ea typeface="Meiryo" charset="-128"/>
                <a:cs typeface="Meiryo" charset="-128"/>
              </a:rPr>
              <a:t>OS</a:t>
            </a: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6" name="テキスト ボックス 65"/>
          <p:cNvSpPr txBox="1"/>
          <p:nvPr/>
        </p:nvSpPr>
        <p:spPr>
          <a:xfrm>
            <a:off x="5384461" y="4807268"/>
            <a:ext cx="2492990"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アプリケーションと</a:t>
            </a:r>
            <a:r>
              <a:rPr kumimoji="1" lang="en-US" altLang="ja-JP" sz="1200" b="1" u="sng" dirty="0">
                <a:solidFill>
                  <a:srgbClr val="FFFFFF"/>
                </a:solidFill>
                <a:latin typeface="Meiryo" charset="-128"/>
                <a:ea typeface="Meiryo" charset="-128"/>
                <a:cs typeface="Meiryo" charset="-128"/>
              </a:rPr>
              <a:t>OS</a:t>
            </a:r>
            <a:r>
              <a:rPr kumimoji="1" lang="ja-JP" altLang="en-US" sz="1200" b="1" u="sng" dirty="0">
                <a:solidFill>
                  <a:srgbClr val="FFFFFF"/>
                </a:solidFill>
                <a:latin typeface="Meiryo" charset="-128"/>
                <a:ea typeface="Meiryo" charset="-128"/>
                <a:cs typeface="Meiryo" charset="-128"/>
              </a:rPr>
              <a:t>の一部</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7" name="正方形/長方形 66"/>
          <p:cNvSpPr/>
          <p:nvPr/>
        </p:nvSpPr>
        <p:spPr>
          <a:xfrm>
            <a:off x="764401" y="5257201"/>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大きい</a:t>
            </a:r>
          </a:p>
        </p:txBody>
      </p:sp>
      <p:sp>
        <p:nvSpPr>
          <p:cNvPr id="68" name="正方形/長方形 67"/>
          <p:cNvSpPr/>
          <p:nvPr/>
        </p:nvSpPr>
        <p:spPr>
          <a:xfrm>
            <a:off x="1952999"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遅い</a:t>
            </a:r>
          </a:p>
        </p:txBody>
      </p:sp>
      <p:sp>
        <p:nvSpPr>
          <p:cNvPr id="69" name="正方形/長方形 68"/>
          <p:cNvSpPr/>
          <p:nvPr/>
        </p:nvSpPr>
        <p:spPr>
          <a:xfrm>
            <a:off x="4853800" y="5257201"/>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小さい</a:t>
            </a:r>
          </a:p>
        </p:txBody>
      </p:sp>
      <p:sp>
        <p:nvSpPr>
          <p:cNvPr id="70" name="正方形/長方形 69"/>
          <p:cNvSpPr/>
          <p:nvPr/>
        </p:nvSpPr>
        <p:spPr>
          <a:xfrm>
            <a:off x="6045147" y="5256452"/>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早い</a:t>
            </a:r>
          </a:p>
        </p:txBody>
      </p:sp>
      <p:sp>
        <p:nvSpPr>
          <p:cNvPr id="71" name="正方形/長方形 70"/>
          <p:cNvSpPr/>
          <p:nvPr/>
        </p:nvSpPr>
        <p:spPr>
          <a:xfrm>
            <a:off x="3141848"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可</a:t>
            </a:r>
            <a:endParaRPr lang="en-US" altLang="ja-JP" sz="1200" dirty="0">
              <a:solidFill>
                <a:srgbClr val="FFFFFF"/>
              </a:solidFill>
              <a:latin typeface="Meiryo" charset="-128"/>
              <a:ea typeface="Meiryo" charset="-128"/>
              <a:cs typeface="Meiryo" charset="-128"/>
            </a:endParaRPr>
          </a:p>
        </p:txBody>
      </p:sp>
      <p:sp>
        <p:nvSpPr>
          <p:cNvPr id="72" name="正方形/長方形 71"/>
          <p:cNvSpPr/>
          <p:nvPr/>
        </p:nvSpPr>
        <p:spPr>
          <a:xfrm>
            <a:off x="7236446" y="5259176"/>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不可</a:t>
            </a:r>
          </a:p>
        </p:txBody>
      </p:sp>
      <p:sp>
        <p:nvSpPr>
          <p:cNvPr id="73" name="正方形/長方形 72"/>
          <p:cNvSpPr/>
          <p:nvPr/>
        </p:nvSpPr>
        <p:spPr>
          <a:xfrm>
            <a:off x="763478" y="5663017"/>
            <a:ext cx="3538396" cy="28616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リソース効率が悪い</a:t>
            </a:r>
          </a:p>
        </p:txBody>
      </p:sp>
      <p:sp>
        <p:nvSpPr>
          <p:cNvPr id="83" name="正方形/長方形 82"/>
          <p:cNvSpPr/>
          <p:nvPr/>
        </p:nvSpPr>
        <p:spPr>
          <a:xfrm>
            <a:off x="4852877" y="5663017"/>
            <a:ext cx="3538396" cy="2861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リソース効率が良い</a:t>
            </a:r>
          </a:p>
        </p:txBody>
      </p:sp>
      <p:sp>
        <p:nvSpPr>
          <p:cNvPr id="90" name="角丸四角形 89"/>
          <p:cNvSpPr/>
          <p:nvPr/>
        </p:nvSpPr>
        <p:spPr bwMode="auto">
          <a:xfrm>
            <a:off x="639233" y="6070755"/>
            <a:ext cx="3776134" cy="50315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構成の自由度が高い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Meiryo" charset="-128"/>
                <a:ea typeface="Meiryo" charset="-128"/>
                <a:cs typeface="Meiryo" charset="-128"/>
              </a:rPr>
              <a:t>異なる</a:t>
            </a:r>
            <a:r>
              <a:rPr kumimoji="0" lang="en-US" altLang="ja-JP" sz="900" dirty="0">
                <a:solidFill>
                  <a:schemeClr val="bg1"/>
                </a:solidFill>
                <a:latin typeface="Meiryo" charset="-128"/>
                <a:ea typeface="Meiryo" charset="-128"/>
                <a:cs typeface="Meiryo" charset="-128"/>
              </a:rPr>
              <a:t>OS</a:t>
            </a:r>
            <a:r>
              <a:rPr kumimoji="0" lang="ja-JP" altLang="en-US" sz="900" dirty="0">
                <a:solidFill>
                  <a:schemeClr val="bg1"/>
                </a:solidFill>
                <a:latin typeface="Meiryo" charset="-128"/>
                <a:ea typeface="Meiryo" charset="-128"/>
                <a:cs typeface="Meiryo" charset="-128"/>
              </a:rPr>
              <a:t>・マシン構成を必要とする場合など</a:t>
            </a: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6070284"/>
            <a:ext cx="3776134" cy="503156"/>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軽量で可搬性が高い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a:ln>
                  <a:noFill/>
                </a:ln>
                <a:solidFill>
                  <a:schemeClr val="bg1"/>
                </a:solidFill>
                <a:effectLst/>
                <a:latin typeface="Meiryo" charset="-128"/>
                <a:ea typeface="Meiryo" charset="-128"/>
                <a:cs typeface="Meiryo" charset="-128"/>
              </a:rPr>
              <a:t>実行環境への依存が少なく異なる実行環境で稼働させる場合など</a:t>
            </a:r>
          </a:p>
        </p:txBody>
      </p:sp>
      <p:sp>
        <p:nvSpPr>
          <p:cNvPr id="11" name="四角形吹き出し 10">
            <a:extLst>
              <a:ext uri="{FF2B5EF4-FFF2-40B4-BE49-F238E27FC236}">
                <a16:creationId xmlns:a16="http://schemas.microsoft.com/office/drawing/2014/main" id="{A149C291-2D65-5546-94E9-F694A8231AF0}"/>
              </a:ext>
            </a:extLst>
          </p:cNvPr>
          <p:cNvSpPr/>
          <p:nvPr/>
        </p:nvSpPr>
        <p:spPr>
          <a:xfrm>
            <a:off x="7325714" y="3490963"/>
            <a:ext cx="1604355" cy="501709"/>
          </a:xfrm>
          <a:prstGeom prst="wedgeRectCallout">
            <a:avLst>
              <a:gd name="adj1" fmla="val -42998"/>
              <a:gd name="adj2" fmla="val 94564"/>
            </a:avLst>
          </a:prstGeom>
          <a:solidFill>
            <a:srgbClr val="C00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サンド・ボックス化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Sand Box</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4917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effectLst/>
              </a:rPr>
              <a:t>仮想化の歴史</a:t>
            </a:r>
          </a:p>
        </p:txBody>
      </p:sp>
      <p:sp>
        <p:nvSpPr>
          <p:cNvPr id="3" name="正方形/長方形 2"/>
          <p:cNvSpPr/>
          <p:nvPr/>
        </p:nvSpPr>
        <p:spPr bwMode="auto">
          <a:xfrm>
            <a:off x="3048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34" name="正方形/長方形 33"/>
          <p:cNvSpPr/>
          <p:nvPr/>
        </p:nvSpPr>
        <p:spPr bwMode="auto">
          <a:xfrm>
            <a:off x="8382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35" name="正方形/長方形 34"/>
          <p:cNvSpPr/>
          <p:nvPr/>
        </p:nvSpPr>
        <p:spPr bwMode="auto">
          <a:xfrm>
            <a:off x="13716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cxnSp>
        <p:nvCxnSpPr>
          <p:cNvPr id="5" name="直線コネクタ 4"/>
          <p:cNvCxnSpPr/>
          <p:nvPr/>
        </p:nvCxnSpPr>
        <p:spPr bwMode="auto">
          <a:xfrm>
            <a:off x="304800" y="1219200"/>
            <a:ext cx="1676400" cy="0"/>
          </a:xfrm>
          <a:prstGeom prst="line">
            <a:avLst/>
          </a:prstGeom>
          <a:solidFill>
            <a:schemeClr val="bg1"/>
          </a:solidFill>
          <a:ln w="57150" cap="flat" cmpd="sng" algn="ctr">
            <a:solidFill>
              <a:srgbClr val="3366FF"/>
            </a:solidFill>
            <a:prstDash val="solid"/>
            <a:round/>
            <a:headEnd type="oval"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8" name="角丸四角形 107"/>
          <p:cNvSpPr/>
          <p:nvPr/>
        </p:nvSpPr>
        <p:spPr bwMode="auto">
          <a:xfrm>
            <a:off x="457200" y="990600"/>
            <a:ext cx="1219200" cy="4572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メイリオ"/>
                <a:ea typeface="メイリオ"/>
                <a:cs typeface="メイリオ"/>
              </a:rPr>
              <a:t>分　散</a:t>
            </a:r>
          </a:p>
        </p:txBody>
      </p:sp>
      <p:sp>
        <p:nvSpPr>
          <p:cNvPr id="115" name="テキスト ボックス 114"/>
          <p:cNvSpPr txBox="1"/>
          <p:nvPr/>
        </p:nvSpPr>
        <p:spPr>
          <a:xfrm>
            <a:off x="594334" y="1600200"/>
            <a:ext cx="992579" cy="369332"/>
          </a:xfrm>
          <a:prstGeom prst="rect">
            <a:avLst/>
          </a:prstGeom>
          <a:noFill/>
        </p:spPr>
        <p:txBody>
          <a:bodyPr wrap="none" rtlCol="0">
            <a:spAutoFit/>
          </a:bodyPr>
          <a:lstStyle/>
          <a:p>
            <a:pPr algn="ctr"/>
            <a:r>
              <a:rPr kumimoji="1" lang="en-US" altLang="ja-JP" sz="1800" dirty="0">
                <a:solidFill>
                  <a:srgbClr val="0000FF"/>
                </a:solidFill>
                <a:effectLst/>
                <a:latin typeface="メイリオ"/>
                <a:ea typeface="メイリオ"/>
                <a:cs typeface="メイリオ"/>
              </a:rPr>
              <a:t>〜1964</a:t>
            </a:r>
            <a:endParaRPr kumimoji="1" lang="ja-JP" altLang="en-US" sz="1800" dirty="0">
              <a:solidFill>
                <a:srgbClr val="0000FF"/>
              </a:solidFill>
              <a:effectLst/>
              <a:latin typeface="メイリオ"/>
              <a:ea typeface="メイリオ"/>
              <a:cs typeface="メイリオ"/>
            </a:endParaRPr>
          </a:p>
        </p:txBody>
      </p:sp>
      <p:sp>
        <p:nvSpPr>
          <p:cNvPr id="81" name="正方形/長方形 80"/>
          <p:cNvSpPr/>
          <p:nvPr/>
        </p:nvSpPr>
        <p:spPr bwMode="auto">
          <a:xfrm>
            <a:off x="55626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2" name="正方形/長方形 81"/>
          <p:cNvSpPr/>
          <p:nvPr/>
        </p:nvSpPr>
        <p:spPr bwMode="auto">
          <a:xfrm>
            <a:off x="60960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3" name="正方形/長方形 82"/>
          <p:cNvSpPr/>
          <p:nvPr/>
        </p:nvSpPr>
        <p:spPr bwMode="auto">
          <a:xfrm>
            <a:off x="6629400" y="3505200"/>
            <a:ext cx="4572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4" name="正方形/長方形 83"/>
          <p:cNvSpPr/>
          <p:nvPr/>
        </p:nvSpPr>
        <p:spPr bwMode="auto">
          <a:xfrm>
            <a:off x="55626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5" name="正方形/長方形 84"/>
          <p:cNvSpPr/>
          <p:nvPr/>
        </p:nvSpPr>
        <p:spPr bwMode="auto">
          <a:xfrm>
            <a:off x="60960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6" name="正方形/長方形 85"/>
          <p:cNvSpPr/>
          <p:nvPr/>
        </p:nvSpPr>
        <p:spPr bwMode="auto">
          <a:xfrm>
            <a:off x="66294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7" name="正方形/長方形 86"/>
          <p:cNvSpPr/>
          <p:nvPr/>
        </p:nvSpPr>
        <p:spPr bwMode="auto">
          <a:xfrm>
            <a:off x="55626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8" name="正方形/長方形 87"/>
          <p:cNvSpPr/>
          <p:nvPr/>
        </p:nvSpPr>
        <p:spPr bwMode="auto">
          <a:xfrm>
            <a:off x="60960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9" name="正方形/長方形 88"/>
          <p:cNvSpPr/>
          <p:nvPr/>
        </p:nvSpPr>
        <p:spPr bwMode="auto">
          <a:xfrm>
            <a:off x="66294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cxnSp>
        <p:nvCxnSpPr>
          <p:cNvPr id="105" name="直線コネクタ 104"/>
          <p:cNvCxnSpPr/>
          <p:nvPr/>
        </p:nvCxnSpPr>
        <p:spPr bwMode="auto">
          <a:xfrm>
            <a:off x="5562600" y="1219200"/>
            <a:ext cx="1676400" cy="0"/>
          </a:xfrm>
          <a:prstGeom prst="line">
            <a:avLst/>
          </a:prstGeom>
          <a:solidFill>
            <a:schemeClr val="bg1"/>
          </a:solidFill>
          <a:ln w="57150" cap="flat" cmpd="sng" algn="ctr">
            <a:solidFill>
              <a:srgbClr val="3366FF"/>
            </a:solidFill>
            <a:prstDash val="solid"/>
            <a:round/>
            <a:headEnd type="oval"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0" name="角丸四角形 109"/>
          <p:cNvSpPr/>
          <p:nvPr/>
        </p:nvSpPr>
        <p:spPr bwMode="auto">
          <a:xfrm>
            <a:off x="5715000" y="990600"/>
            <a:ext cx="1219200" cy="4572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rgbClr val="FFFFFF"/>
                </a:solidFill>
                <a:effectLst/>
                <a:latin typeface="メイリオ"/>
                <a:ea typeface="メイリオ"/>
                <a:cs typeface="メイリオ"/>
              </a:rPr>
              <a:t>分　散</a:t>
            </a:r>
          </a:p>
        </p:txBody>
      </p:sp>
      <p:sp>
        <p:nvSpPr>
          <p:cNvPr id="118" name="テキスト ボックス 117"/>
          <p:cNvSpPr txBox="1"/>
          <p:nvPr/>
        </p:nvSpPr>
        <p:spPr>
          <a:xfrm>
            <a:off x="5550091" y="1600200"/>
            <a:ext cx="1450638" cy="369332"/>
          </a:xfrm>
          <a:prstGeom prst="rect">
            <a:avLst/>
          </a:prstGeom>
          <a:noFill/>
        </p:spPr>
        <p:txBody>
          <a:bodyPr wrap="none" rtlCol="0">
            <a:spAutoFit/>
          </a:bodyPr>
          <a:lstStyle/>
          <a:p>
            <a:pPr algn="ctr"/>
            <a:r>
              <a:rPr kumimoji="1" lang="en-US" altLang="ja-JP" sz="1800" dirty="0">
                <a:solidFill>
                  <a:srgbClr val="0000FF"/>
                </a:solidFill>
                <a:effectLst/>
                <a:latin typeface="メイリオ"/>
                <a:ea typeface="メイリオ"/>
                <a:cs typeface="メイリオ"/>
              </a:rPr>
              <a:t>1980</a:t>
            </a:r>
            <a:r>
              <a:rPr kumimoji="1" lang="ja-JP" altLang="en-US" sz="1800" dirty="0">
                <a:solidFill>
                  <a:srgbClr val="0000FF"/>
                </a:solidFill>
                <a:effectLst/>
                <a:latin typeface="メイリオ"/>
                <a:ea typeface="メイリオ"/>
                <a:cs typeface="メイリオ"/>
              </a:rPr>
              <a:t>年代</a:t>
            </a:r>
            <a:r>
              <a:rPr kumimoji="1" lang="en-US" altLang="ja-JP" sz="1800" dirty="0">
                <a:solidFill>
                  <a:srgbClr val="0000FF"/>
                </a:solidFill>
                <a:effectLst/>
                <a:latin typeface="メイリオ"/>
                <a:ea typeface="メイリオ"/>
                <a:cs typeface="メイリオ"/>
              </a:rPr>
              <a:t>〜</a:t>
            </a:r>
            <a:endParaRPr kumimoji="1" lang="ja-JP" altLang="en-US" sz="1800" dirty="0">
              <a:solidFill>
                <a:srgbClr val="0000FF"/>
              </a:solidFill>
              <a:effectLst/>
              <a:latin typeface="メイリオ"/>
              <a:ea typeface="メイリオ"/>
              <a:cs typeface="メイリオ"/>
            </a:endParaRPr>
          </a:p>
        </p:txBody>
      </p:sp>
      <p:sp>
        <p:nvSpPr>
          <p:cNvPr id="121" name="テキスト ボックス 120"/>
          <p:cNvSpPr txBox="1"/>
          <p:nvPr/>
        </p:nvSpPr>
        <p:spPr>
          <a:xfrm>
            <a:off x="5584142" y="5181600"/>
            <a:ext cx="1441420" cy="738664"/>
          </a:xfrm>
          <a:prstGeom prst="rect">
            <a:avLst/>
          </a:prstGeom>
          <a:noFill/>
        </p:spPr>
        <p:txBody>
          <a:bodyPr wrap="none" rtlCol="0">
            <a:spAutoFit/>
          </a:bodyPr>
          <a:lstStyle/>
          <a:p>
            <a:pPr algn="ctr"/>
            <a:r>
              <a:rPr kumimoji="1" lang="ja-JP" altLang="en-US" sz="1400" dirty="0">
                <a:solidFill>
                  <a:srgbClr val="0000FF"/>
                </a:solidFill>
                <a:effectLst/>
                <a:latin typeface="メイリオ"/>
                <a:ea typeface="メイリオ"/>
                <a:cs typeface="メイリオ"/>
              </a:rPr>
              <a:t>安価なハード</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運用負担の増大</a:t>
            </a:r>
            <a:endParaRPr kumimoji="1" lang="en-US" altLang="ja-JP" sz="1400" dirty="0">
              <a:solidFill>
                <a:srgbClr val="0000FF"/>
              </a:solidFill>
              <a:effectLst/>
              <a:latin typeface="メイリオ"/>
              <a:ea typeface="メイリオ"/>
              <a:cs typeface="メイリオ"/>
            </a:endParaRPr>
          </a:p>
          <a:p>
            <a:pPr algn="ctr"/>
            <a:r>
              <a:rPr kumimoji="1" lang="en-US" altLang="ja-JP" sz="1400" dirty="0">
                <a:solidFill>
                  <a:srgbClr val="0000FF"/>
                </a:solidFill>
                <a:effectLst/>
                <a:latin typeface="メイリオ"/>
                <a:ea typeface="メイリオ"/>
                <a:cs typeface="メイリオ"/>
              </a:rPr>
              <a:t>TCO</a:t>
            </a:r>
            <a:r>
              <a:rPr kumimoji="1" lang="ja-JP" altLang="en-US" sz="1400" dirty="0">
                <a:solidFill>
                  <a:srgbClr val="0000FF"/>
                </a:solidFill>
                <a:effectLst/>
                <a:latin typeface="メイリオ"/>
                <a:ea typeface="メイリオ"/>
                <a:cs typeface="メイリオ"/>
              </a:rPr>
              <a:t>の増大</a:t>
            </a:r>
            <a:endParaRPr kumimoji="1" lang="en-US" altLang="ja-JP" sz="1400" dirty="0">
              <a:solidFill>
                <a:srgbClr val="0000FF"/>
              </a:solidFill>
              <a:effectLst/>
              <a:latin typeface="メイリオ"/>
              <a:ea typeface="メイリオ"/>
              <a:cs typeface="メイリオ"/>
            </a:endParaRPr>
          </a:p>
        </p:txBody>
      </p:sp>
      <p:sp>
        <p:nvSpPr>
          <p:cNvPr id="125" name="テキスト ボックス 124"/>
          <p:cNvSpPr txBox="1"/>
          <p:nvPr/>
        </p:nvSpPr>
        <p:spPr>
          <a:xfrm>
            <a:off x="326342" y="5181600"/>
            <a:ext cx="1441420" cy="738664"/>
          </a:xfrm>
          <a:prstGeom prst="rect">
            <a:avLst/>
          </a:prstGeom>
          <a:noFill/>
        </p:spPr>
        <p:txBody>
          <a:bodyPr wrap="none" rtlCol="0">
            <a:spAutoFit/>
          </a:bodyPr>
          <a:lstStyle/>
          <a:p>
            <a:pPr algn="ctr"/>
            <a:r>
              <a:rPr kumimoji="1" lang="ja-JP" altLang="en-US" sz="1400" dirty="0">
                <a:solidFill>
                  <a:srgbClr val="0000FF"/>
                </a:solidFill>
                <a:effectLst/>
                <a:latin typeface="メイリオ"/>
                <a:ea typeface="メイリオ"/>
                <a:cs typeface="メイリオ"/>
              </a:rPr>
              <a:t>高価なハード</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運用負担の増大</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コストの増大</a:t>
            </a:r>
            <a:endParaRPr kumimoji="1" lang="en-US" altLang="ja-JP" sz="1400" dirty="0">
              <a:solidFill>
                <a:srgbClr val="0000FF"/>
              </a:solidFill>
              <a:effectLst/>
              <a:latin typeface="メイリオ"/>
              <a:ea typeface="メイリオ"/>
              <a:cs typeface="メイリオ"/>
            </a:endParaRPr>
          </a:p>
        </p:txBody>
      </p:sp>
      <p:sp>
        <p:nvSpPr>
          <p:cNvPr id="126" name="テキスト ボックス 125"/>
          <p:cNvSpPr txBox="1"/>
          <p:nvPr/>
        </p:nvSpPr>
        <p:spPr>
          <a:xfrm>
            <a:off x="226454" y="6096000"/>
            <a:ext cx="8659342" cy="307777"/>
          </a:xfrm>
          <a:prstGeom prst="rect">
            <a:avLst/>
          </a:prstGeom>
          <a:noFill/>
        </p:spPr>
        <p:txBody>
          <a:bodyPr wrap="none" rtlCol="0">
            <a:spAutoFit/>
          </a:bodyPr>
          <a:lstStyle/>
          <a:p>
            <a:pPr algn="ctr"/>
            <a:r>
              <a:rPr kumimoji="1" lang="en-US" altLang="ja-JP" sz="1400" dirty="0">
                <a:solidFill>
                  <a:schemeClr val="tx1">
                    <a:lumMod val="50000"/>
                    <a:lumOff val="50000"/>
                  </a:schemeClr>
                </a:solidFill>
                <a:effectLst/>
                <a:latin typeface="メイリオ"/>
                <a:ea typeface="メイリオ"/>
                <a:cs typeface="メイリオ"/>
              </a:rPr>
              <a:t>AP: Application / OS: Operating System / VM: Virtual Machine / HV: Hypervisor / HW: Hardware</a:t>
            </a:r>
          </a:p>
        </p:txBody>
      </p:sp>
      <p:sp>
        <p:nvSpPr>
          <p:cNvPr id="72" name="正方形/長方形 71"/>
          <p:cNvSpPr/>
          <p:nvPr/>
        </p:nvSpPr>
        <p:spPr bwMode="auto">
          <a:xfrm>
            <a:off x="2057400" y="3505200"/>
            <a:ext cx="1524000" cy="15240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75" name="正方形/長方形 74"/>
          <p:cNvSpPr/>
          <p:nvPr/>
        </p:nvSpPr>
        <p:spPr bwMode="auto">
          <a:xfrm>
            <a:off x="2057400" y="2971800"/>
            <a:ext cx="15240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78" name="正方形/長方形 77"/>
          <p:cNvSpPr/>
          <p:nvPr/>
        </p:nvSpPr>
        <p:spPr bwMode="auto">
          <a:xfrm>
            <a:off x="20574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79" name="正方形/長方形 78"/>
          <p:cNvSpPr/>
          <p:nvPr/>
        </p:nvSpPr>
        <p:spPr bwMode="auto">
          <a:xfrm>
            <a:off x="25908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80" name="正方形/長方形 79"/>
          <p:cNvSpPr/>
          <p:nvPr/>
        </p:nvSpPr>
        <p:spPr bwMode="auto">
          <a:xfrm>
            <a:off x="31242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cxnSp>
        <p:nvCxnSpPr>
          <p:cNvPr id="104" name="直線コネクタ 103"/>
          <p:cNvCxnSpPr/>
          <p:nvPr/>
        </p:nvCxnSpPr>
        <p:spPr bwMode="auto">
          <a:xfrm>
            <a:off x="2057400" y="1219200"/>
            <a:ext cx="1676400" cy="0"/>
          </a:xfrm>
          <a:prstGeom prst="line">
            <a:avLst/>
          </a:prstGeom>
          <a:solidFill>
            <a:schemeClr val="bg1"/>
          </a:solidFill>
          <a:ln w="57150" cap="flat" cmpd="sng" algn="ctr">
            <a:solidFill>
              <a:srgbClr val="3366FF"/>
            </a:solidFill>
            <a:prstDash val="solid"/>
            <a:round/>
            <a:headEnd type="oval"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9" name="角丸四角形 108"/>
          <p:cNvSpPr/>
          <p:nvPr/>
        </p:nvSpPr>
        <p:spPr bwMode="auto">
          <a:xfrm>
            <a:off x="2209800" y="990600"/>
            <a:ext cx="1219200"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dirty="0">
                <a:solidFill>
                  <a:srgbClr val="FFFFFF"/>
                </a:solidFill>
                <a:latin typeface="メイリオ"/>
                <a:ea typeface="メイリオ"/>
                <a:cs typeface="メイリオ"/>
              </a:rPr>
              <a:t>集　中</a:t>
            </a:r>
            <a:endParaRPr kumimoji="0" lang="ja-JP" altLang="en-US" b="0" i="0" u="none" strike="noStrike" cap="none" normalizeH="0" baseline="0" dirty="0">
              <a:ln>
                <a:noFill/>
              </a:ln>
              <a:solidFill>
                <a:srgbClr val="FFFFFF"/>
              </a:solidFill>
              <a:effectLst/>
              <a:latin typeface="メイリオ"/>
              <a:ea typeface="メイリオ"/>
              <a:cs typeface="メイリオ"/>
            </a:endParaRPr>
          </a:p>
        </p:txBody>
      </p:sp>
      <p:sp>
        <p:nvSpPr>
          <p:cNvPr id="116" name="テキスト ボックス 115"/>
          <p:cNvSpPr txBox="1"/>
          <p:nvPr/>
        </p:nvSpPr>
        <p:spPr>
          <a:xfrm>
            <a:off x="2348737" y="1600200"/>
            <a:ext cx="988973" cy="369332"/>
          </a:xfrm>
          <a:prstGeom prst="rect">
            <a:avLst/>
          </a:prstGeom>
          <a:noFill/>
        </p:spPr>
        <p:txBody>
          <a:bodyPr wrap="none" rtlCol="0">
            <a:spAutoFit/>
          </a:bodyPr>
          <a:lstStyle/>
          <a:p>
            <a:pPr algn="ctr"/>
            <a:r>
              <a:rPr kumimoji="1" lang="en-US" altLang="ja-JP" sz="1800" dirty="0">
                <a:solidFill>
                  <a:srgbClr val="0000FF"/>
                </a:solidFill>
                <a:effectLst/>
                <a:latin typeface="メイリオ"/>
                <a:ea typeface="メイリオ"/>
                <a:cs typeface="メイリオ"/>
              </a:rPr>
              <a:t>1964〜</a:t>
            </a:r>
            <a:endParaRPr kumimoji="1" lang="ja-JP" altLang="en-US" sz="1800" dirty="0">
              <a:solidFill>
                <a:srgbClr val="0000FF"/>
              </a:solidFill>
              <a:effectLst/>
              <a:latin typeface="メイリオ"/>
              <a:ea typeface="メイリオ"/>
              <a:cs typeface="メイリオ"/>
            </a:endParaRPr>
          </a:p>
        </p:txBody>
      </p:sp>
      <p:sp>
        <p:nvSpPr>
          <p:cNvPr id="124" name="テキスト ボックス 123"/>
          <p:cNvSpPr txBox="1"/>
          <p:nvPr/>
        </p:nvSpPr>
        <p:spPr>
          <a:xfrm>
            <a:off x="1981200" y="5181600"/>
            <a:ext cx="1620957" cy="738664"/>
          </a:xfrm>
          <a:prstGeom prst="rect">
            <a:avLst/>
          </a:prstGeom>
          <a:noFill/>
        </p:spPr>
        <p:txBody>
          <a:bodyPr wrap="none" rtlCol="0">
            <a:spAutoFit/>
          </a:bodyPr>
          <a:lstStyle/>
          <a:p>
            <a:pPr algn="ctr"/>
            <a:r>
              <a:rPr kumimoji="1" lang="ja-JP" altLang="en-US" sz="1400" dirty="0">
                <a:solidFill>
                  <a:srgbClr val="0000FF"/>
                </a:solidFill>
                <a:effectLst/>
                <a:latin typeface="メイリオ"/>
                <a:ea typeface="メイリオ"/>
                <a:cs typeface="メイリオ"/>
              </a:rPr>
              <a:t>高価なハード</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資源の制約・競合</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障害時の影響拡大</a:t>
            </a:r>
            <a:endParaRPr kumimoji="1" lang="en-US" altLang="ja-JP" sz="1400" dirty="0">
              <a:solidFill>
                <a:srgbClr val="0000FF"/>
              </a:solidFill>
              <a:effectLst/>
              <a:latin typeface="メイリオ"/>
              <a:ea typeface="メイリオ"/>
              <a:cs typeface="メイリオ"/>
            </a:endParaRPr>
          </a:p>
        </p:txBody>
      </p:sp>
      <p:sp>
        <p:nvSpPr>
          <p:cNvPr id="128" name="テキスト ボックス 127"/>
          <p:cNvSpPr txBox="1"/>
          <p:nvPr/>
        </p:nvSpPr>
        <p:spPr>
          <a:xfrm>
            <a:off x="2287838" y="1981200"/>
            <a:ext cx="1117150" cy="307777"/>
          </a:xfrm>
          <a:prstGeom prst="rect">
            <a:avLst/>
          </a:prstGeom>
          <a:noFill/>
        </p:spPr>
        <p:txBody>
          <a:bodyPr wrap="none" rtlCol="0">
            <a:spAutoFit/>
          </a:bodyPr>
          <a:lstStyle/>
          <a:p>
            <a:pPr algn="ctr"/>
            <a:r>
              <a:rPr kumimoji="1" lang="en-US" altLang="ja-JP" sz="1400" dirty="0">
                <a:solidFill>
                  <a:srgbClr val="0000FF"/>
                </a:solidFill>
                <a:effectLst/>
                <a:latin typeface="メイリオ"/>
                <a:ea typeface="メイリオ"/>
                <a:cs typeface="メイリオ"/>
              </a:rPr>
              <a:t>IBM S/360</a:t>
            </a:r>
            <a:endParaRPr kumimoji="1" lang="ja-JP" altLang="en-US" sz="1400" dirty="0">
              <a:solidFill>
                <a:srgbClr val="0000FF"/>
              </a:solidFill>
              <a:effectLst/>
              <a:latin typeface="メイリオ"/>
              <a:ea typeface="メイリオ"/>
              <a:cs typeface="メイリオ"/>
            </a:endParaRPr>
          </a:p>
        </p:txBody>
      </p:sp>
      <p:sp>
        <p:nvSpPr>
          <p:cNvPr id="46" name="正方形/長方形 45"/>
          <p:cNvSpPr/>
          <p:nvPr/>
        </p:nvSpPr>
        <p:spPr bwMode="auto">
          <a:xfrm>
            <a:off x="3810000" y="4572000"/>
            <a:ext cx="1524000" cy="4572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2" name="正方形/長方形 51"/>
          <p:cNvSpPr/>
          <p:nvPr/>
        </p:nvSpPr>
        <p:spPr bwMode="auto">
          <a:xfrm>
            <a:off x="3810000" y="3733800"/>
            <a:ext cx="1524000" cy="762000"/>
          </a:xfrm>
          <a:prstGeom prst="rect">
            <a:avLst/>
          </a:prstGeom>
          <a:solidFill>
            <a:srgbClr val="FF99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HV</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3" name="正方形/長方形 52"/>
          <p:cNvSpPr/>
          <p:nvPr/>
        </p:nvSpPr>
        <p:spPr bwMode="auto">
          <a:xfrm>
            <a:off x="38100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4" name="正方形/長方形 53"/>
          <p:cNvSpPr/>
          <p:nvPr/>
        </p:nvSpPr>
        <p:spPr bwMode="auto">
          <a:xfrm>
            <a:off x="43434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5" name="正方形/長方形 54"/>
          <p:cNvSpPr/>
          <p:nvPr/>
        </p:nvSpPr>
        <p:spPr bwMode="auto">
          <a:xfrm>
            <a:off x="48768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6" name="正方形/長方形 55"/>
          <p:cNvSpPr/>
          <p:nvPr/>
        </p:nvSpPr>
        <p:spPr bwMode="auto">
          <a:xfrm>
            <a:off x="38100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7" name="正方形/長方形 56"/>
          <p:cNvSpPr/>
          <p:nvPr/>
        </p:nvSpPr>
        <p:spPr bwMode="auto">
          <a:xfrm>
            <a:off x="43434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8" name="正方形/長方形 57"/>
          <p:cNvSpPr/>
          <p:nvPr/>
        </p:nvSpPr>
        <p:spPr bwMode="auto">
          <a:xfrm>
            <a:off x="48768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49" name="正方形/長方形 48"/>
          <p:cNvSpPr/>
          <p:nvPr/>
        </p:nvSpPr>
        <p:spPr bwMode="auto">
          <a:xfrm>
            <a:off x="38100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0" name="正方形/長方形 49"/>
          <p:cNvSpPr/>
          <p:nvPr/>
        </p:nvSpPr>
        <p:spPr bwMode="auto">
          <a:xfrm>
            <a:off x="43434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51" name="正方形/長方形 50"/>
          <p:cNvSpPr/>
          <p:nvPr/>
        </p:nvSpPr>
        <p:spPr bwMode="auto">
          <a:xfrm>
            <a:off x="48768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cxnSp>
        <p:nvCxnSpPr>
          <p:cNvPr id="113" name="直線コネクタ 112"/>
          <p:cNvCxnSpPr/>
          <p:nvPr/>
        </p:nvCxnSpPr>
        <p:spPr bwMode="auto">
          <a:xfrm>
            <a:off x="3810000" y="1219200"/>
            <a:ext cx="1676400" cy="0"/>
          </a:xfrm>
          <a:prstGeom prst="line">
            <a:avLst/>
          </a:prstGeom>
          <a:solidFill>
            <a:schemeClr val="bg1"/>
          </a:solidFill>
          <a:ln w="57150" cap="flat" cmpd="sng" algn="ctr">
            <a:solidFill>
              <a:srgbClr val="3366FF"/>
            </a:solidFill>
            <a:prstDash val="solid"/>
            <a:round/>
            <a:headEnd type="oval"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4" name="角丸四角形 113"/>
          <p:cNvSpPr/>
          <p:nvPr/>
        </p:nvSpPr>
        <p:spPr bwMode="auto">
          <a:xfrm>
            <a:off x="3962400" y="990600"/>
            <a:ext cx="1219200"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800" b="0" i="0" u="none" strike="noStrike" cap="none" normalizeH="0" baseline="0" dirty="0">
                <a:ln>
                  <a:noFill/>
                </a:ln>
                <a:solidFill>
                  <a:schemeClr val="bg1"/>
                </a:solidFill>
                <a:effectLst/>
                <a:latin typeface="メイリオ"/>
                <a:ea typeface="メイリオ"/>
                <a:cs typeface="メイリオ"/>
              </a:rPr>
              <a:t>分割を目的とした</a:t>
            </a:r>
            <a:endParaRPr kumimoji="0" lang="en-US" altLang="ja-JP" sz="8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b="0" i="0" u="none" strike="noStrike" cap="none" normalizeH="0" baseline="0" dirty="0">
                <a:ln>
                  <a:noFill/>
                </a:ln>
                <a:solidFill>
                  <a:schemeClr val="bg1"/>
                </a:solidFill>
                <a:effectLst/>
                <a:latin typeface="メイリオ"/>
                <a:ea typeface="メイリオ"/>
                <a:cs typeface="メイリオ"/>
              </a:rPr>
              <a:t>集　中</a:t>
            </a:r>
          </a:p>
        </p:txBody>
      </p:sp>
      <p:sp>
        <p:nvSpPr>
          <p:cNvPr id="117" name="テキスト ボックス 116"/>
          <p:cNvSpPr txBox="1"/>
          <p:nvPr/>
        </p:nvSpPr>
        <p:spPr>
          <a:xfrm>
            <a:off x="4028323" y="1600200"/>
            <a:ext cx="988973" cy="369332"/>
          </a:xfrm>
          <a:prstGeom prst="rect">
            <a:avLst/>
          </a:prstGeom>
          <a:noFill/>
        </p:spPr>
        <p:txBody>
          <a:bodyPr wrap="none" rtlCol="0">
            <a:spAutoFit/>
          </a:bodyPr>
          <a:lstStyle/>
          <a:p>
            <a:pPr algn="ctr"/>
            <a:r>
              <a:rPr kumimoji="1" lang="en-US" altLang="ja-JP" sz="1800" dirty="0">
                <a:solidFill>
                  <a:srgbClr val="0000FF"/>
                </a:solidFill>
                <a:effectLst/>
                <a:latin typeface="メイリオ"/>
                <a:ea typeface="メイリオ"/>
                <a:cs typeface="メイリオ"/>
              </a:rPr>
              <a:t>1967〜</a:t>
            </a:r>
            <a:endParaRPr kumimoji="1" lang="ja-JP" altLang="en-US" sz="1800" dirty="0">
              <a:solidFill>
                <a:srgbClr val="0000FF"/>
              </a:solidFill>
              <a:effectLst/>
              <a:latin typeface="メイリオ"/>
              <a:ea typeface="メイリオ"/>
              <a:cs typeface="メイリオ"/>
            </a:endParaRPr>
          </a:p>
        </p:txBody>
      </p:sp>
      <p:sp>
        <p:nvSpPr>
          <p:cNvPr id="123" name="テキスト ボックス 122"/>
          <p:cNvSpPr txBox="1"/>
          <p:nvPr/>
        </p:nvSpPr>
        <p:spPr>
          <a:xfrm>
            <a:off x="3913336" y="5181600"/>
            <a:ext cx="1261884" cy="738664"/>
          </a:xfrm>
          <a:prstGeom prst="rect">
            <a:avLst/>
          </a:prstGeom>
          <a:noFill/>
        </p:spPr>
        <p:txBody>
          <a:bodyPr wrap="none" rtlCol="0">
            <a:spAutoFit/>
          </a:bodyPr>
          <a:lstStyle/>
          <a:p>
            <a:pPr algn="ctr"/>
            <a:r>
              <a:rPr kumimoji="1" lang="ja-JP" altLang="en-US" sz="1400" dirty="0">
                <a:solidFill>
                  <a:srgbClr val="0000FF"/>
                </a:solidFill>
                <a:effectLst/>
                <a:latin typeface="メイリオ"/>
                <a:ea typeface="メイリオ"/>
                <a:cs typeface="メイリオ"/>
              </a:rPr>
              <a:t>高価なハード</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自由度の制約</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コストの増大</a:t>
            </a:r>
            <a:endParaRPr kumimoji="1" lang="en-US" altLang="ja-JP" sz="1400" dirty="0">
              <a:solidFill>
                <a:srgbClr val="0000FF"/>
              </a:solidFill>
              <a:effectLst/>
              <a:latin typeface="メイリオ"/>
              <a:ea typeface="メイリオ"/>
              <a:cs typeface="メイリオ"/>
            </a:endParaRPr>
          </a:p>
        </p:txBody>
      </p:sp>
      <p:sp>
        <p:nvSpPr>
          <p:cNvPr id="129" name="テキスト ボックス 128"/>
          <p:cNvSpPr txBox="1"/>
          <p:nvPr/>
        </p:nvSpPr>
        <p:spPr>
          <a:xfrm>
            <a:off x="3783928" y="1981200"/>
            <a:ext cx="1608070" cy="307777"/>
          </a:xfrm>
          <a:prstGeom prst="rect">
            <a:avLst/>
          </a:prstGeom>
          <a:noFill/>
        </p:spPr>
        <p:txBody>
          <a:bodyPr wrap="none" rtlCol="0">
            <a:spAutoFit/>
          </a:bodyPr>
          <a:lstStyle/>
          <a:p>
            <a:pPr algn="ctr"/>
            <a:r>
              <a:rPr kumimoji="1" lang="en-US" altLang="ja-JP" sz="1400" dirty="0">
                <a:solidFill>
                  <a:srgbClr val="0000FF"/>
                </a:solidFill>
                <a:effectLst/>
                <a:latin typeface="メイリオ"/>
                <a:ea typeface="メイリオ"/>
                <a:cs typeface="メイリオ"/>
              </a:rPr>
              <a:t>S/360 CP-40/</a:t>
            </a:r>
            <a:r>
              <a:rPr lang="en-US" altLang="ja-JP" sz="1400" dirty="0">
                <a:solidFill>
                  <a:srgbClr val="0000FF"/>
                </a:solidFill>
                <a:effectLst/>
                <a:latin typeface="メイリオ"/>
                <a:ea typeface="メイリオ"/>
                <a:cs typeface="メイリオ"/>
              </a:rPr>
              <a:t>67</a:t>
            </a:r>
            <a:endParaRPr kumimoji="1" lang="ja-JP" altLang="en-US" sz="1400" dirty="0">
              <a:solidFill>
                <a:srgbClr val="0000FF"/>
              </a:solidFill>
              <a:effectLst/>
              <a:latin typeface="メイリオ"/>
              <a:ea typeface="メイリオ"/>
              <a:cs typeface="メイリオ"/>
            </a:endParaRPr>
          </a:p>
        </p:txBody>
      </p:sp>
      <p:sp>
        <p:nvSpPr>
          <p:cNvPr id="90" name="正方形/長方形 89"/>
          <p:cNvSpPr/>
          <p:nvPr/>
        </p:nvSpPr>
        <p:spPr bwMode="auto">
          <a:xfrm>
            <a:off x="7315200" y="4572000"/>
            <a:ext cx="1524000" cy="457200"/>
          </a:xfrm>
          <a:prstGeom prst="rect">
            <a:avLst/>
          </a:prstGeom>
          <a:solidFill>
            <a:srgbClr val="800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HW</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6" name="正方形/長方形 95"/>
          <p:cNvSpPr/>
          <p:nvPr/>
        </p:nvSpPr>
        <p:spPr bwMode="auto">
          <a:xfrm>
            <a:off x="7315200" y="3733800"/>
            <a:ext cx="1524000" cy="762000"/>
          </a:xfrm>
          <a:prstGeom prst="rect">
            <a:avLst/>
          </a:prstGeom>
          <a:solidFill>
            <a:srgbClr val="FF99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HV</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7" name="正方形/長方形 96"/>
          <p:cNvSpPr/>
          <p:nvPr/>
        </p:nvSpPr>
        <p:spPr bwMode="auto">
          <a:xfrm>
            <a:off x="73152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8" name="正方形/長方形 97"/>
          <p:cNvSpPr/>
          <p:nvPr/>
        </p:nvSpPr>
        <p:spPr bwMode="auto">
          <a:xfrm>
            <a:off x="78486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9" name="正方形/長方形 98"/>
          <p:cNvSpPr/>
          <p:nvPr/>
        </p:nvSpPr>
        <p:spPr bwMode="auto">
          <a:xfrm>
            <a:off x="8382000" y="2971800"/>
            <a:ext cx="457200" cy="457200"/>
          </a:xfrm>
          <a:prstGeom prst="rect">
            <a:avLst/>
          </a:prstGeom>
          <a:solidFill>
            <a:srgbClr val="00800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en-US" altLang="ja-JP" sz="1200" dirty="0">
                <a:solidFill>
                  <a:schemeClr val="bg1"/>
                </a:solidFill>
                <a:latin typeface="メイリオ"/>
                <a:ea typeface="メイリオ"/>
                <a:cs typeface="メイリオ"/>
              </a:rPr>
              <a:t>OS</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100" name="正方形/長方形 99"/>
          <p:cNvSpPr/>
          <p:nvPr/>
        </p:nvSpPr>
        <p:spPr bwMode="auto">
          <a:xfrm>
            <a:off x="73152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101" name="正方形/長方形 100"/>
          <p:cNvSpPr/>
          <p:nvPr/>
        </p:nvSpPr>
        <p:spPr bwMode="auto">
          <a:xfrm>
            <a:off x="78486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102" name="正方形/長方形 101"/>
          <p:cNvSpPr/>
          <p:nvPr/>
        </p:nvSpPr>
        <p:spPr bwMode="auto">
          <a:xfrm>
            <a:off x="8382000" y="2438400"/>
            <a:ext cx="457200" cy="457200"/>
          </a:xfrm>
          <a:prstGeom prst="rect">
            <a:avLst/>
          </a:prstGeom>
          <a:solidFill>
            <a:srgbClr val="0000FF"/>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AP</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3" name="正方形/長方形 92"/>
          <p:cNvSpPr/>
          <p:nvPr/>
        </p:nvSpPr>
        <p:spPr bwMode="auto">
          <a:xfrm>
            <a:off x="73152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4" name="正方形/長方形 93"/>
          <p:cNvSpPr/>
          <p:nvPr/>
        </p:nvSpPr>
        <p:spPr bwMode="auto">
          <a:xfrm>
            <a:off x="78486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95" name="正方形/長方形 94"/>
          <p:cNvSpPr/>
          <p:nvPr/>
        </p:nvSpPr>
        <p:spPr bwMode="auto">
          <a:xfrm>
            <a:off x="8382000" y="3505200"/>
            <a:ext cx="457200" cy="457200"/>
          </a:xfrm>
          <a:prstGeom prst="rect">
            <a:avLst/>
          </a:prstGeom>
          <a:solidFill>
            <a:srgbClr val="996633">
              <a:alpha val="70000"/>
            </a:srgb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chemeClr val="bg1"/>
                </a:solidFill>
                <a:effectLst/>
                <a:latin typeface="メイリオ"/>
                <a:ea typeface="メイリオ"/>
                <a:cs typeface="メイリオ"/>
              </a:rPr>
              <a:t>VM</a:t>
            </a: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cxnSp>
        <p:nvCxnSpPr>
          <p:cNvPr id="106" name="直線コネクタ 105"/>
          <p:cNvCxnSpPr/>
          <p:nvPr/>
        </p:nvCxnSpPr>
        <p:spPr bwMode="auto">
          <a:xfrm>
            <a:off x="7315200" y="1219200"/>
            <a:ext cx="1676400" cy="0"/>
          </a:xfrm>
          <a:prstGeom prst="line">
            <a:avLst/>
          </a:prstGeom>
          <a:solidFill>
            <a:schemeClr val="bg1"/>
          </a:solidFill>
          <a:ln w="57150" cap="flat" cmpd="sng" algn="ctr">
            <a:solidFill>
              <a:srgbClr val="3366FF"/>
            </a:solidFill>
            <a:prstDash val="solid"/>
            <a:round/>
            <a:headEnd type="oval"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1" name="角丸四角形 110"/>
          <p:cNvSpPr/>
          <p:nvPr/>
        </p:nvSpPr>
        <p:spPr bwMode="auto">
          <a:xfrm>
            <a:off x="7467600" y="990600"/>
            <a:ext cx="1219200" cy="4572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800" dirty="0">
                <a:solidFill>
                  <a:schemeClr val="bg1"/>
                </a:solidFill>
                <a:latin typeface="メイリオ"/>
                <a:ea typeface="メイリオ"/>
                <a:cs typeface="メイリオ"/>
              </a:rPr>
              <a:t>集約を目的とした</a:t>
            </a:r>
            <a:endParaRPr kumimoji="0" lang="en-US" altLang="ja-JP" sz="800" dirty="0">
              <a:solidFill>
                <a:schemeClr val="bg1"/>
              </a:solidFill>
              <a:latin typeface="メイリオ"/>
              <a:ea typeface="メイリオ"/>
              <a:cs typeface="メイリオ"/>
            </a:endParaRPr>
          </a:p>
          <a:p>
            <a:pPr algn="ctr" defTabSz="914400" fontAlgn="base">
              <a:spcAft>
                <a:spcPct val="0"/>
              </a:spcAft>
            </a:pPr>
            <a:r>
              <a:rPr kumimoji="0" lang="ja-JP" altLang="en-US" dirty="0">
                <a:solidFill>
                  <a:schemeClr val="bg1"/>
                </a:solidFill>
                <a:latin typeface="メイリオ"/>
                <a:ea typeface="メイリオ"/>
                <a:cs typeface="メイリオ"/>
              </a:rPr>
              <a:t>集　中</a:t>
            </a:r>
          </a:p>
        </p:txBody>
      </p:sp>
      <p:sp>
        <p:nvSpPr>
          <p:cNvPr id="119" name="テキスト ボックス 118"/>
          <p:cNvSpPr txBox="1"/>
          <p:nvPr/>
        </p:nvSpPr>
        <p:spPr>
          <a:xfrm>
            <a:off x="7582713" y="1600200"/>
            <a:ext cx="988973" cy="369332"/>
          </a:xfrm>
          <a:prstGeom prst="rect">
            <a:avLst/>
          </a:prstGeom>
          <a:noFill/>
        </p:spPr>
        <p:txBody>
          <a:bodyPr wrap="none" rtlCol="0">
            <a:spAutoFit/>
          </a:bodyPr>
          <a:lstStyle/>
          <a:p>
            <a:pPr algn="ctr"/>
            <a:r>
              <a:rPr kumimoji="1" lang="en-US" altLang="ja-JP" sz="1800" dirty="0">
                <a:solidFill>
                  <a:srgbClr val="0000FF"/>
                </a:solidFill>
                <a:effectLst/>
                <a:latin typeface="メイリオ"/>
                <a:ea typeface="メイリオ"/>
                <a:cs typeface="メイリオ"/>
              </a:rPr>
              <a:t>1999〜</a:t>
            </a:r>
            <a:endParaRPr kumimoji="1" lang="ja-JP" altLang="en-US" sz="1800" dirty="0">
              <a:solidFill>
                <a:srgbClr val="0000FF"/>
              </a:solidFill>
              <a:effectLst/>
              <a:latin typeface="メイリオ"/>
              <a:ea typeface="メイリオ"/>
              <a:cs typeface="メイリオ"/>
            </a:endParaRPr>
          </a:p>
        </p:txBody>
      </p:sp>
      <p:sp>
        <p:nvSpPr>
          <p:cNvPr id="122" name="テキスト ボックス 121"/>
          <p:cNvSpPr txBox="1"/>
          <p:nvPr/>
        </p:nvSpPr>
        <p:spPr>
          <a:xfrm>
            <a:off x="7176953" y="5181600"/>
            <a:ext cx="1800493" cy="738664"/>
          </a:xfrm>
          <a:prstGeom prst="rect">
            <a:avLst/>
          </a:prstGeom>
          <a:noFill/>
        </p:spPr>
        <p:txBody>
          <a:bodyPr wrap="none" rtlCol="0">
            <a:spAutoFit/>
          </a:bodyPr>
          <a:lstStyle/>
          <a:p>
            <a:pPr algn="ctr"/>
            <a:r>
              <a:rPr kumimoji="1" lang="ja-JP" altLang="en-US" sz="1400" dirty="0">
                <a:solidFill>
                  <a:srgbClr val="0000FF"/>
                </a:solidFill>
                <a:effectLst/>
                <a:latin typeface="メイリオ"/>
                <a:ea typeface="メイリオ"/>
                <a:cs typeface="メイリオ"/>
              </a:rPr>
              <a:t>ハードの高性能化</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管理対象の増大</a:t>
            </a:r>
            <a:endParaRPr kumimoji="1" lang="en-US" altLang="ja-JP" sz="1400" dirty="0">
              <a:solidFill>
                <a:srgbClr val="0000FF"/>
              </a:solidFill>
              <a:effectLst/>
              <a:latin typeface="メイリオ"/>
              <a:ea typeface="メイリオ"/>
              <a:cs typeface="メイリオ"/>
            </a:endParaRPr>
          </a:p>
          <a:p>
            <a:pPr algn="ctr"/>
            <a:r>
              <a:rPr kumimoji="1" lang="ja-JP" altLang="en-US" sz="1400" dirty="0">
                <a:solidFill>
                  <a:srgbClr val="0000FF"/>
                </a:solidFill>
                <a:effectLst/>
                <a:latin typeface="メイリオ"/>
                <a:ea typeface="メイリオ"/>
                <a:cs typeface="メイリオ"/>
              </a:rPr>
              <a:t>インフラ負担の増大</a:t>
            </a:r>
            <a:endParaRPr kumimoji="1" lang="en-US" altLang="ja-JP" sz="1400" dirty="0">
              <a:solidFill>
                <a:srgbClr val="0000FF"/>
              </a:solidFill>
              <a:effectLst/>
              <a:latin typeface="メイリオ"/>
              <a:ea typeface="メイリオ"/>
              <a:cs typeface="メイリオ"/>
            </a:endParaRPr>
          </a:p>
        </p:txBody>
      </p:sp>
      <p:sp>
        <p:nvSpPr>
          <p:cNvPr id="130" name="テキスト ボックス 129"/>
          <p:cNvSpPr txBox="1"/>
          <p:nvPr/>
        </p:nvSpPr>
        <p:spPr>
          <a:xfrm>
            <a:off x="7634079" y="1981200"/>
            <a:ext cx="886243" cy="307777"/>
          </a:xfrm>
          <a:prstGeom prst="rect">
            <a:avLst/>
          </a:prstGeom>
          <a:noFill/>
        </p:spPr>
        <p:txBody>
          <a:bodyPr wrap="none" rtlCol="0">
            <a:spAutoFit/>
          </a:bodyPr>
          <a:lstStyle/>
          <a:p>
            <a:pPr algn="ctr"/>
            <a:r>
              <a:rPr kumimoji="1" lang="en-US" altLang="ja-JP" sz="1400" dirty="0">
                <a:solidFill>
                  <a:srgbClr val="0000FF"/>
                </a:solidFill>
                <a:effectLst/>
                <a:latin typeface="メイリオ"/>
                <a:ea typeface="メイリオ"/>
                <a:cs typeface="メイリオ"/>
              </a:rPr>
              <a:t>VMware </a:t>
            </a:r>
            <a:endParaRPr kumimoji="1" lang="ja-JP" altLang="en-US" sz="1400" dirty="0">
              <a:solidFill>
                <a:srgbClr val="0000FF"/>
              </a:solidFill>
              <a:effectLst/>
              <a:latin typeface="メイリオ"/>
              <a:ea typeface="メイリオ"/>
              <a:cs typeface="メイリオ"/>
            </a:endParaRPr>
          </a:p>
        </p:txBody>
      </p:sp>
      <p:sp>
        <p:nvSpPr>
          <p:cNvPr id="73" name="正方形/長方形 72"/>
          <p:cNvSpPr/>
          <p:nvPr/>
        </p:nvSpPr>
        <p:spPr bwMode="auto">
          <a:xfrm>
            <a:off x="304800" y="2438400"/>
            <a:ext cx="457200" cy="990600"/>
          </a:xfrm>
          <a:prstGeom prst="rect">
            <a:avLst/>
          </a:prstGeom>
          <a:solidFill>
            <a:schemeClr val="accent6">
              <a:lumMod val="60000"/>
              <a:lumOff val="40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grpSp>
        <p:nvGrpSpPr>
          <p:cNvPr id="7" name="図形グループ 6"/>
          <p:cNvGrpSpPr/>
          <p:nvPr/>
        </p:nvGrpSpPr>
        <p:grpSpPr>
          <a:xfrm>
            <a:off x="280664" y="2529054"/>
            <a:ext cx="456352" cy="851508"/>
            <a:chOff x="877148" y="2555374"/>
            <a:chExt cx="456352" cy="851508"/>
          </a:xfrm>
          <a:effectLst>
            <a:outerShdw blurRad="50800" dist="38100" dir="2700000" algn="tl" rotWithShape="0">
              <a:prstClr val="black">
                <a:alpha val="40000"/>
              </a:prstClr>
            </a:outerShdw>
          </a:effectLst>
        </p:grpSpPr>
        <p:sp>
          <p:nvSpPr>
            <p:cNvPr id="4" name="直角三角形 3"/>
            <p:cNvSpPr/>
            <p:nvPr/>
          </p:nvSpPr>
          <p:spPr>
            <a:xfrm>
              <a:off x="945987" y="2570056"/>
              <a:ext cx="349413" cy="803488"/>
            </a:xfrm>
            <a:prstGeom prst="r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4" name="直角三角形 73"/>
            <p:cNvSpPr/>
            <p:nvPr/>
          </p:nvSpPr>
          <p:spPr>
            <a:xfrm rot="10800000">
              <a:off x="945987" y="2570056"/>
              <a:ext cx="349413" cy="803488"/>
            </a:xfrm>
            <a:prstGeom prst="rtTriangle">
              <a:avLst/>
            </a:prstGeom>
            <a:solidFill>
              <a:schemeClr val="accent5">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テキスト ボックス 5"/>
            <p:cNvSpPr txBox="1"/>
            <p:nvPr/>
          </p:nvSpPr>
          <p:spPr>
            <a:xfrm>
              <a:off x="877148" y="3191438"/>
              <a:ext cx="328936"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OS</a:t>
              </a:r>
              <a:endParaRPr kumimoji="1" lang="ja-JP" altLang="en-US" sz="800" dirty="0">
                <a:solidFill>
                  <a:srgbClr val="FFFFFF"/>
                </a:solidFill>
                <a:latin typeface="メイリオ"/>
                <a:ea typeface="メイリオ"/>
                <a:cs typeface="メイリオ"/>
              </a:endParaRPr>
            </a:p>
          </p:txBody>
        </p:sp>
        <p:sp>
          <p:nvSpPr>
            <p:cNvPr id="76" name="テキスト ボックス 75"/>
            <p:cNvSpPr txBox="1"/>
            <p:nvPr/>
          </p:nvSpPr>
          <p:spPr>
            <a:xfrm>
              <a:off x="1018990" y="2555374"/>
              <a:ext cx="314510"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AP</a:t>
              </a:r>
              <a:endParaRPr kumimoji="1" lang="ja-JP" altLang="en-US" sz="800" dirty="0">
                <a:solidFill>
                  <a:srgbClr val="FFFFFF"/>
                </a:solidFill>
                <a:latin typeface="メイリオ"/>
                <a:ea typeface="メイリオ"/>
                <a:cs typeface="メイリオ"/>
              </a:endParaRPr>
            </a:p>
          </p:txBody>
        </p:sp>
        <p:sp>
          <p:nvSpPr>
            <p:cNvPr id="136" name="テキスト ボックス 135"/>
            <p:cNvSpPr txBox="1"/>
            <p:nvPr/>
          </p:nvSpPr>
          <p:spPr>
            <a:xfrm>
              <a:off x="934959" y="2852782"/>
              <a:ext cx="389850" cy="338554"/>
            </a:xfrm>
            <a:prstGeom prst="rect">
              <a:avLst/>
            </a:prstGeom>
            <a:noFill/>
          </p:spPr>
          <p:txBody>
            <a:bodyPr wrap="none" rtlCol="0">
              <a:spAutoFit/>
            </a:bodyPr>
            <a:lstStyle/>
            <a:p>
              <a:pPr algn="ctr"/>
              <a:r>
                <a:rPr kumimoji="1" lang="ja-JP" altLang="en-US" sz="800" dirty="0">
                  <a:solidFill>
                    <a:srgbClr val="FFFFFF"/>
                  </a:solidFill>
                  <a:latin typeface="メイリオ"/>
                  <a:ea typeface="メイリオ"/>
                  <a:cs typeface="メイリオ"/>
                </a:rPr>
                <a:t>専用</a:t>
              </a:r>
              <a:endParaRPr kumimoji="1" lang="en-US" altLang="ja-JP" sz="8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SW</a:t>
              </a:r>
              <a:endParaRPr kumimoji="1" lang="ja-JP" altLang="en-US" sz="800" dirty="0">
                <a:solidFill>
                  <a:srgbClr val="FFFFFF"/>
                </a:solidFill>
                <a:latin typeface="メイリオ"/>
                <a:ea typeface="メイリオ"/>
                <a:cs typeface="メイリオ"/>
              </a:endParaRPr>
            </a:p>
          </p:txBody>
        </p:sp>
      </p:grpSp>
      <p:sp>
        <p:nvSpPr>
          <p:cNvPr id="91" name="正方形/長方形 90"/>
          <p:cNvSpPr/>
          <p:nvPr/>
        </p:nvSpPr>
        <p:spPr bwMode="auto">
          <a:xfrm>
            <a:off x="838200" y="2438400"/>
            <a:ext cx="457200" cy="990600"/>
          </a:xfrm>
          <a:prstGeom prst="rect">
            <a:avLst/>
          </a:prstGeom>
          <a:solidFill>
            <a:schemeClr val="accent6">
              <a:lumMod val="60000"/>
              <a:lumOff val="40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sp>
        <p:nvSpPr>
          <p:cNvPr id="127" name="正方形/長方形 126"/>
          <p:cNvSpPr/>
          <p:nvPr/>
        </p:nvSpPr>
        <p:spPr bwMode="auto">
          <a:xfrm>
            <a:off x="1371600" y="2438400"/>
            <a:ext cx="457200" cy="990600"/>
          </a:xfrm>
          <a:prstGeom prst="rect">
            <a:avLst/>
          </a:prstGeom>
          <a:solidFill>
            <a:schemeClr val="accent6">
              <a:lumMod val="60000"/>
              <a:lumOff val="40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chemeClr val="bg1"/>
              </a:solidFill>
              <a:effectLst/>
              <a:latin typeface="メイリオ"/>
              <a:ea typeface="メイリオ"/>
              <a:cs typeface="メイリオ"/>
            </a:endParaRPr>
          </a:p>
        </p:txBody>
      </p:sp>
      <p:grpSp>
        <p:nvGrpSpPr>
          <p:cNvPr id="137" name="図形グループ 136"/>
          <p:cNvGrpSpPr/>
          <p:nvPr/>
        </p:nvGrpSpPr>
        <p:grpSpPr>
          <a:xfrm>
            <a:off x="818876" y="2529054"/>
            <a:ext cx="456352" cy="851508"/>
            <a:chOff x="877148" y="2555374"/>
            <a:chExt cx="456352" cy="851508"/>
          </a:xfrm>
          <a:effectLst>
            <a:outerShdw blurRad="50800" dist="38100" dir="2700000" algn="tl" rotWithShape="0">
              <a:prstClr val="black">
                <a:alpha val="40000"/>
              </a:prstClr>
            </a:outerShdw>
          </a:effectLst>
        </p:grpSpPr>
        <p:sp>
          <p:nvSpPr>
            <p:cNvPr id="138" name="直角三角形 137"/>
            <p:cNvSpPr/>
            <p:nvPr/>
          </p:nvSpPr>
          <p:spPr>
            <a:xfrm>
              <a:off x="945987" y="2570056"/>
              <a:ext cx="349413" cy="803488"/>
            </a:xfrm>
            <a:prstGeom prst="r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9" name="直角三角形 138"/>
            <p:cNvSpPr/>
            <p:nvPr/>
          </p:nvSpPr>
          <p:spPr>
            <a:xfrm rot="10800000">
              <a:off x="945987" y="2570056"/>
              <a:ext cx="349413" cy="803488"/>
            </a:xfrm>
            <a:prstGeom prst="rtTriangle">
              <a:avLst/>
            </a:prstGeom>
            <a:solidFill>
              <a:schemeClr val="accent5">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0" name="テキスト ボックス 139"/>
            <p:cNvSpPr txBox="1"/>
            <p:nvPr/>
          </p:nvSpPr>
          <p:spPr>
            <a:xfrm>
              <a:off x="877148" y="3191438"/>
              <a:ext cx="328936"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OS</a:t>
              </a:r>
              <a:endParaRPr kumimoji="1" lang="ja-JP" altLang="en-US" sz="800" dirty="0">
                <a:solidFill>
                  <a:srgbClr val="FFFFFF"/>
                </a:solidFill>
                <a:latin typeface="メイリオ"/>
                <a:ea typeface="メイリオ"/>
                <a:cs typeface="メイリオ"/>
              </a:endParaRPr>
            </a:p>
          </p:txBody>
        </p:sp>
        <p:sp>
          <p:nvSpPr>
            <p:cNvPr id="141" name="テキスト ボックス 140"/>
            <p:cNvSpPr txBox="1"/>
            <p:nvPr/>
          </p:nvSpPr>
          <p:spPr>
            <a:xfrm>
              <a:off x="1018990" y="2555374"/>
              <a:ext cx="314510"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AP</a:t>
              </a:r>
              <a:endParaRPr kumimoji="1" lang="ja-JP" altLang="en-US" sz="800" dirty="0">
                <a:solidFill>
                  <a:srgbClr val="FFFFFF"/>
                </a:solidFill>
                <a:latin typeface="メイリオ"/>
                <a:ea typeface="メイリオ"/>
                <a:cs typeface="メイリオ"/>
              </a:endParaRPr>
            </a:p>
          </p:txBody>
        </p:sp>
        <p:sp>
          <p:nvSpPr>
            <p:cNvPr id="142" name="テキスト ボックス 141"/>
            <p:cNvSpPr txBox="1"/>
            <p:nvPr/>
          </p:nvSpPr>
          <p:spPr>
            <a:xfrm>
              <a:off x="934959" y="2852782"/>
              <a:ext cx="389850" cy="338554"/>
            </a:xfrm>
            <a:prstGeom prst="rect">
              <a:avLst/>
            </a:prstGeom>
            <a:noFill/>
          </p:spPr>
          <p:txBody>
            <a:bodyPr wrap="none" rtlCol="0">
              <a:spAutoFit/>
            </a:bodyPr>
            <a:lstStyle/>
            <a:p>
              <a:pPr algn="ctr"/>
              <a:r>
                <a:rPr kumimoji="1" lang="ja-JP" altLang="en-US" sz="800" dirty="0">
                  <a:solidFill>
                    <a:srgbClr val="FFFFFF"/>
                  </a:solidFill>
                  <a:latin typeface="メイリオ"/>
                  <a:ea typeface="メイリオ"/>
                  <a:cs typeface="メイリオ"/>
                </a:rPr>
                <a:t>専用</a:t>
              </a:r>
              <a:endParaRPr kumimoji="1" lang="en-US" altLang="ja-JP" sz="8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SW</a:t>
              </a:r>
              <a:endParaRPr kumimoji="1" lang="ja-JP" altLang="en-US" sz="800" dirty="0">
                <a:solidFill>
                  <a:srgbClr val="FFFFFF"/>
                </a:solidFill>
                <a:latin typeface="メイリオ"/>
                <a:ea typeface="メイリオ"/>
                <a:cs typeface="メイリオ"/>
              </a:endParaRPr>
            </a:p>
          </p:txBody>
        </p:sp>
      </p:grpSp>
      <p:grpSp>
        <p:nvGrpSpPr>
          <p:cNvPr id="143" name="図形グループ 142"/>
          <p:cNvGrpSpPr/>
          <p:nvPr/>
        </p:nvGrpSpPr>
        <p:grpSpPr>
          <a:xfrm>
            <a:off x="1358737" y="2534378"/>
            <a:ext cx="456352" cy="851508"/>
            <a:chOff x="877148" y="2555374"/>
            <a:chExt cx="456352" cy="851508"/>
          </a:xfrm>
          <a:effectLst>
            <a:outerShdw blurRad="50800" dist="38100" dir="2700000" algn="tl" rotWithShape="0">
              <a:prstClr val="black">
                <a:alpha val="40000"/>
              </a:prstClr>
            </a:outerShdw>
          </a:effectLst>
        </p:grpSpPr>
        <p:sp>
          <p:nvSpPr>
            <p:cNvPr id="144" name="直角三角形 143"/>
            <p:cNvSpPr/>
            <p:nvPr/>
          </p:nvSpPr>
          <p:spPr>
            <a:xfrm>
              <a:off x="945987" y="2570056"/>
              <a:ext cx="349413" cy="803488"/>
            </a:xfrm>
            <a:prstGeom prst="r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直角三角形 144"/>
            <p:cNvSpPr/>
            <p:nvPr/>
          </p:nvSpPr>
          <p:spPr>
            <a:xfrm rot="10800000">
              <a:off x="945987" y="2570056"/>
              <a:ext cx="349413" cy="803488"/>
            </a:xfrm>
            <a:prstGeom prst="rtTriangle">
              <a:avLst/>
            </a:prstGeom>
            <a:solidFill>
              <a:schemeClr val="accent5">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6" name="テキスト ボックス 145"/>
            <p:cNvSpPr txBox="1"/>
            <p:nvPr/>
          </p:nvSpPr>
          <p:spPr>
            <a:xfrm>
              <a:off x="877148" y="3191438"/>
              <a:ext cx="328936"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OS</a:t>
              </a:r>
              <a:endParaRPr kumimoji="1" lang="ja-JP" altLang="en-US" sz="800" dirty="0">
                <a:solidFill>
                  <a:srgbClr val="FFFFFF"/>
                </a:solidFill>
                <a:latin typeface="メイリオ"/>
                <a:ea typeface="メイリオ"/>
                <a:cs typeface="メイリオ"/>
              </a:endParaRPr>
            </a:p>
          </p:txBody>
        </p:sp>
        <p:sp>
          <p:nvSpPr>
            <p:cNvPr id="147" name="テキスト ボックス 146"/>
            <p:cNvSpPr txBox="1"/>
            <p:nvPr/>
          </p:nvSpPr>
          <p:spPr>
            <a:xfrm>
              <a:off x="1018990" y="2555374"/>
              <a:ext cx="314510" cy="215444"/>
            </a:xfrm>
            <a:prstGeom prst="rect">
              <a:avLst/>
            </a:prstGeom>
            <a:noFill/>
          </p:spPr>
          <p:txBody>
            <a:bodyPr wrap="none" rtlCol="0">
              <a:spAutoFit/>
            </a:bodyPr>
            <a:lstStyle/>
            <a:p>
              <a:r>
                <a:rPr kumimoji="1" lang="en-US" altLang="ja-JP" sz="800" dirty="0">
                  <a:solidFill>
                    <a:srgbClr val="FFFFFF"/>
                  </a:solidFill>
                  <a:latin typeface="メイリオ"/>
                  <a:ea typeface="メイリオ"/>
                  <a:cs typeface="メイリオ"/>
                </a:rPr>
                <a:t>AP</a:t>
              </a:r>
              <a:endParaRPr kumimoji="1" lang="ja-JP" altLang="en-US" sz="800" dirty="0">
                <a:solidFill>
                  <a:srgbClr val="FFFFFF"/>
                </a:solidFill>
                <a:latin typeface="メイリオ"/>
                <a:ea typeface="メイリオ"/>
                <a:cs typeface="メイリオ"/>
              </a:endParaRPr>
            </a:p>
          </p:txBody>
        </p:sp>
        <p:sp>
          <p:nvSpPr>
            <p:cNvPr id="148" name="テキスト ボックス 147"/>
            <p:cNvSpPr txBox="1"/>
            <p:nvPr/>
          </p:nvSpPr>
          <p:spPr>
            <a:xfrm>
              <a:off x="934959" y="2852782"/>
              <a:ext cx="389850" cy="338554"/>
            </a:xfrm>
            <a:prstGeom prst="rect">
              <a:avLst/>
            </a:prstGeom>
            <a:noFill/>
          </p:spPr>
          <p:txBody>
            <a:bodyPr wrap="none" rtlCol="0">
              <a:spAutoFit/>
            </a:bodyPr>
            <a:lstStyle/>
            <a:p>
              <a:pPr algn="ctr"/>
              <a:r>
                <a:rPr kumimoji="1" lang="ja-JP" altLang="en-US" sz="800" dirty="0">
                  <a:solidFill>
                    <a:srgbClr val="FFFFFF"/>
                  </a:solidFill>
                  <a:latin typeface="メイリオ"/>
                  <a:ea typeface="メイリオ"/>
                  <a:cs typeface="メイリオ"/>
                </a:rPr>
                <a:t>専用</a:t>
              </a:r>
              <a:endParaRPr kumimoji="1" lang="en-US" altLang="ja-JP" sz="8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SW</a:t>
              </a:r>
              <a:endParaRPr kumimoji="1" lang="ja-JP" altLang="en-US" sz="800" dirty="0">
                <a:solidFill>
                  <a:srgbClr val="FFFFFF"/>
                </a:solidFill>
                <a:latin typeface="メイリオ"/>
                <a:ea typeface="メイリオ"/>
                <a:cs typeface="メイリオ"/>
              </a:endParaRPr>
            </a:p>
          </p:txBody>
        </p:sp>
      </p:grpSp>
      <p:sp>
        <p:nvSpPr>
          <p:cNvPr id="92" name="正方形/長方形 91">
            <a:extLst>
              <a:ext uri="{FF2B5EF4-FFF2-40B4-BE49-F238E27FC236}">
                <a16:creationId xmlns:a16="http://schemas.microsoft.com/office/drawing/2014/main" id="{77F8B186-1D61-B043-BDE9-EE892C4C123F}"/>
              </a:ext>
            </a:extLst>
          </p:cNvPr>
          <p:cNvSpPr/>
          <p:nvPr/>
        </p:nvSpPr>
        <p:spPr bwMode="auto">
          <a:xfrm>
            <a:off x="2057400" y="2796063"/>
            <a:ext cx="457200" cy="370469"/>
          </a:xfrm>
          <a:prstGeom prst="rect">
            <a:avLst/>
          </a:prstGeom>
          <a:solidFill>
            <a:schemeClr val="accent2">
              <a:alpha val="54118"/>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a:ln>
                  <a:noFill/>
                </a:ln>
                <a:solidFill>
                  <a:schemeClr val="bg1"/>
                </a:solidFill>
                <a:effectLst/>
                <a:latin typeface="メイリオ"/>
                <a:ea typeface="メイリオ"/>
                <a:cs typeface="メイリオ"/>
              </a:rPr>
              <a:t>仮想</a:t>
            </a:r>
            <a:endParaRPr kumimoji="0" lang="en-US" altLang="ja-JP" sz="800" b="0" i="0" u="none" strike="noStrike" cap="none" normalizeH="0" baseline="0" dirty="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a:solidFill>
                  <a:schemeClr val="bg1"/>
                </a:solidFill>
                <a:latin typeface="メイリオ"/>
                <a:ea typeface="メイリオ"/>
                <a:cs typeface="メイリオ"/>
              </a:rPr>
              <a:t>記憶</a:t>
            </a:r>
            <a:endParaRPr kumimoji="0" lang="ja-JP" altLang="en-US" sz="800" b="0" i="0" u="none" strike="noStrike" cap="none" normalizeH="0" baseline="0" dirty="0">
              <a:ln>
                <a:noFill/>
              </a:ln>
              <a:solidFill>
                <a:schemeClr val="bg1"/>
              </a:solidFill>
              <a:effectLst/>
              <a:latin typeface="メイリオ"/>
              <a:ea typeface="メイリオ"/>
              <a:cs typeface="メイリオ"/>
            </a:endParaRPr>
          </a:p>
        </p:txBody>
      </p:sp>
      <p:sp>
        <p:nvSpPr>
          <p:cNvPr id="103" name="正方形/長方形 102">
            <a:extLst>
              <a:ext uri="{FF2B5EF4-FFF2-40B4-BE49-F238E27FC236}">
                <a16:creationId xmlns:a16="http://schemas.microsoft.com/office/drawing/2014/main" id="{D4D581E6-EB5C-514F-8CA1-D4C011DDC123}"/>
              </a:ext>
            </a:extLst>
          </p:cNvPr>
          <p:cNvSpPr/>
          <p:nvPr/>
        </p:nvSpPr>
        <p:spPr bwMode="auto">
          <a:xfrm>
            <a:off x="2590800" y="2796063"/>
            <a:ext cx="457200" cy="370469"/>
          </a:xfrm>
          <a:prstGeom prst="rect">
            <a:avLst/>
          </a:prstGeom>
          <a:solidFill>
            <a:schemeClr val="accent2">
              <a:alpha val="54118"/>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a:ln>
                  <a:noFill/>
                </a:ln>
                <a:solidFill>
                  <a:schemeClr val="bg1"/>
                </a:solidFill>
                <a:effectLst/>
                <a:latin typeface="メイリオ"/>
                <a:ea typeface="メイリオ"/>
                <a:cs typeface="メイリオ"/>
              </a:rPr>
              <a:t>仮想記憶</a:t>
            </a:r>
            <a:endParaRPr kumimoji="0" lang="ja-JP" altLang="en-US" sz="800" b="0" i="0" u="none" strike="noStrike" cap="none" normalizeH="0" baseline="0" dirty="0">
              <a:ln>
                <a:noFill/>
              </a:ln>
              <a:solidFill>
                <a:schemeClr val="bg1"/>
              </a:solidFill>
              <a:effectLst/>
              <a:latin typeface="メイリオ"/>
              <a:ea typeface="メイリオ"/>
              <a:cs typeface="メイリオ"/>
            </a:endParaRPr>
          </a:p>
        </p:txBody>
      </p:sp>
      <p:sp>
        <p:nvSpPr>
          <p:cNvPr id="107" name="正方形/長方形 106">
            <a:extLst>
              <a:ext uri="{FF2B5EF4-FFF2-40B4-BE49-F238E27FC236}">
                <a16:creationId xmlns:a16="http://schemas.microsoft.com/office/drawing/2014/main" id="{59658086-4BAC-9146-BAFE-ACE24E4487D7}"/>
              </a:ext>
            </a:extLst>
          </p:cNvPr>
          <p:cNvSpPr/>
          <p:nvPr/>
        </p:nvSpPr>
        <p:spPr bwMode="auto">
          <a:xfrm>
            <a:off x="3124200" y="2796063"/>
            <a:ext cx="457200" cy="370469"/>
          </a:xfrm>
          <a:prstGeom prst="rect">
            <a:avLst/>
          </a:prstGeom>
          <a:solidFill>
            <a:schemeClr val="accent2">
              <a:alpha val="54118"/>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a:ln>
                  <a:noFill/>
                </a:ln>
                <a:solidFill>
                  <a:schemeClr val="bg1"/>
                </a:solidFill>
                <a:effectLst/>
                <a:latin typeface="メイリオ"/>
                <a:ea typeface="メイリオ"/>
                <a:cs typeface="メイリオ"/>
              </a:rPr>
              <a:t>仮想記憶</a:t>
            </a:r>
            <a:endParaRPr kumimoji="0" lang="ja-JP" altLang="en-US" sz="800" b="0" i="0" u="none" strike="noStrike" cap="none" normalizeH="0" baseline="0" dirty="0">
              <a:ln>
                <a:noFill/>
              </a:ln>
              <a:solidFill>
                <a:schemeClr val="bg1"/>
              </a:solidFill>
              <a:effectLst/>
              <a:latin typeface="メイリオ"/>
              <a:ea typeface="メイリオ"/>
              <a:cs typeface="メイリオ"/>
            </a:endParaRPr>
          </a:p>
        </p:txBody>
      </p:sp>
    </p:spTree>
    <p:extLst>
      <p:ext uri="{BB962C8B-B14F-4D97-AF65-F5344CB8AC3E}">
        <p14:creationId xmlns:p14="http://schemas.microsoft.com/office/powerpoint/2010/main" val="198928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230922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stCxn id="92" idx="1"/>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stCxn id="27" idx="1"/>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stCxn id="31" idx="1"/>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正方形/長方形 26">
            <a:extLst>
              <a:ext uri="{FF2B5EF4-FFF2-40B4-BE49-F238E27FC236}">
                <a16:creationId xmlns:a16="http://schemas.microsoft.com/office/drawing/2014/main" id="{C42C6E28-8F7B-9E40-BC84-14C956FF5505}"/>
              </a:ext>
            </a:extLst>
          </p:cNvPr>
          <p:cNvSpPr/>
          <p:nvPr/>
        </p:nvSpPr>
        <p:spPr>
          <a:xfrm>
            <a:off x="6455802" y="2347670"/>
            <a:ext cx="751354" cy="884269"/>
          </a:xfrm>
          <a:prstGeom prst="rect">
            <a:avLst/>
          </a:prstGeom>
          <a:solidFill>
            <a:srgbClr val="0D0D0D">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C147273C-DF92-6C43-8C72-64831199C0E9}"/>
              </a:ext>
            </a:extLst>
          </p:cNvPr>
          <p:cNvSpPr/>
          <p:nvPr/>
        </p:nvSpPr>
        <p:spPr>
          <a:xfrm>
            <a:off x="4940269" y="1433270"/>
            <a:ext cx="751354" cy="884269"/>
          </a:xfrm>
          <a:prstGeom prst="rect">
            <a:avLst/>
          </a:prstGeom>
          <a:solidFill>
            <a:srgbClr val="0D0D0D">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DEC7D01D-BAA7-714B-8B3C-BE5186F91E0A}"/>
              </a:ext>
            </a:extLst>
          </p:cNvPr>
          <p:cNvSpPr/>
          <p:nvPr/>
        </p:nvSpPr>
        <p:spPr>
          <a:xfrm>
            <a:off x="4940268" y="3295937"/>
            <a:ext cx="751354" cy="884269"/>
          </a:xfrm>
          <a:prstGeom prst="rect">
            <a:avLst/>
          </a:prstGeom>
          <a:solidFill>
            <a:srgbClr val="0D0D0D">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77334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3" name="スライド番号プレースホルダー 2"/>
          <p:cNvSpPr>
            <a:spLocks noGrp="1"/>
          </p:cNvSpPr>
          <p:nvPr>
            <p:ph type="sldNum" sz="quarter" idx="12"/>
          </p:nvPr>
        </p:nvSpPr>
        <p:spPr>
          <a:xfrm>
            <a:off x="6915310" y="6640200"/>
            <a:ext cx="2133600" cy="217800"/>
          </a:xfrm>
        </p:spPr>
        <p:txBody>
          <a:bodyPr/>
          <a:lstStyle/>
          <a:p>
            <a:fld id="{8FF8CC5D-A65D-5946-99B5-645367A967AD}" type="slidenum">
              <a:rPr kumimoji="1" lang="ja-JP" altLang="en-US" smtClean="0"/>
              <a:t>16</a:t>
            </a:fld>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93229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62727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lang="ja-JP" altLang="en-US" dirty="0"/>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3903092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クライアント仮想化</a:t>
            </a:r>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92832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302648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415248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と</a:t>
            </a:r>
            <a:r>
              <a:rPr lang="en-US" altLang="ja-JP" sz="2800" dirty="0">
                <a:ea typeface="ＭＳ Ｐゴシック" pitchFamily="50" charset="-128"/>
              </a:rPr>
              <a:t>NFV</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Meiryo" charset="-128"/>
                <a:ea typeface="Meiryo" charset="-128"/>
                <a:cs typeface="Meiryo" charset="-128"/>
              </a:rPr>
              <a:t>QoS</a:t>
            </a:r>
            <a:r>
              <a:rPr kumimoji="0" lang="ja-JP" altLang="en-US" sz="800" b="0" i="0" u="none" strike="noStrike" cap="none" normalizeH="0" baseline="0" dirty="0">
                <a:ln>
                  <a:noFill/>
                </a:ln>
                <a:solidFill>
                  <a:srgbClr val="FFFFFF"/>
                </a:solidFill>
                <a:effectLst/>
                <a:latin typeface="Meiryo" charset="-128"/>
                <a:ea typeface="Meiryo" charset="-128"/>
                <a:cs typeface="Meiryo"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64" name="テキスト ボックス 63"/>
          <p:cNvSpPr txBox="1"/>
          <p:nvPr/>
        </p:nvSpPr>
        <p:spPr>
          <a:xfrm>
            <a:off x="1282860" y="820240"/>
            <a:ext cx="2262159"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従来のネットワーク</a:t>
            </a:r>
          </a:p>
        </p:txBody>
      </p:sp>
      <p:grpSp>
        <p:nvGrpSpPr>
          <p:cNvPr id="3" name="図形グループ 2"/>
          <p:cNvGrpSpPr/>
          <p:nvPr/>
        </p:nvGrpSpPr>
        <p:grpSpPr>
          <a:xfrm>
            <a:off x="4508702" y="820240"/>
            <a:ext cx="4266810" cy="5732960"/>
            <a:chOff x="4508702" y="820240"/>
            <a:chExt cx="4266810"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物理構成に関係なく、ソフトウエア設定で機能を構成</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Meiryo" charset="-128"/>
                  <a:ea typeface="Meiryo" charset="-128"/>
                  <a:cs typeface="Meiryo" charset="-128"/>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4" name="図 3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物理</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latin typeface="Meiryo" charset="-128"/>
                  <a:ea typeface="Meiryo" charset="-128"/>
                  <a:cs typeface="Meiryo" charset="-128"/>
                </a:rPr>
                <a:t>集中</a:t>
              </a:r>
              <a:r>
                <a:rPr kumimoji="1" lang="ja-JP" altLang="en-US" sz="1200" dirty="0">
                  <a:latin typeface="Meiryo" charset="-128"/>
                  <a:ea typeface="Meiryo" charset="-128"/>
                  <a:cs typeface="Meiryo" charset="-128"/>
                </a:rPr>
                <a:t>制御</a:t>
              </a:r>
            </a:p>
          </p:txBody>
        </p:sp>
        <p:sp>
          <p:nvSpPr>
            <p:cNvPr id="325" name="テキスト ボックス 324"/>
            <p:cNvSpPr txBox="1"/>
            <p:nvPr/>
          </p:nvSpPr>
          <p:spPr>
            <a:xfrm>
              <a:off x="4508702" y="820240"/>
              <a:ext cx="4266810" cy="369332"/>
            </a:xfrm>
            <a:prstGeom prst="rect">
              <a:avLst/>
            </a:prstGeom>
            <a:noFill/>
          </p:spPr>
          <p:txBody>
            <a:bodyPr wrap="none" rtlCol="0">
              <a:spAutoFit/>
            </a:bodyPr>
            <a:lstStyle/>
            <a:p>
              <a:pPr algn="ctr"/>
              <a:r>
                <a:rPr kumimoji="1" lang="en-US" altLang="ja-JP" dirty="0">
                  <a:solidFill>
                    <a:srgbClr val="0000FF"/>
                  </a:solidFill>
                  <a:latin typeface="Meiryo" charset="-128"/>
                  <a:ea typeface="Meiryo" charset="-128"/>
                  <a:cs typeface="Meiryo" charset="-128"/>
                </a:rPr>
                <a:t>SDN(Software Defined Networking) </a:t>
              </a:r>
              <a:endParaRPr kumimoji="1" lang="ja-JP" altLang="en-US" dirty="0">
                <a:solidFill>
                  <a:srgbClr val="0000FF"/>
                </a:solidFill>
                <a:latin typeface="Meiryo" charset="-128"/>
                <a:ea typeface="Meiryo" charset="-128"/>
                <a:cs typeface="Meiryo" charset="-128"/>
              </a:endParaRPr>
            </a:p>
          </p:txBody>
        </p:sp>
      </p:grpSp>
    </p:spTree>
    <p:extLst>
      <p:ext uri="{BB962C8B-B14F-4D97-AF65-F5344CB8AC3E}">
        <p14:creationId xmlns:p14="http://schemas.microsoft.com/office/powerpoint/2010/main" val="441983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01363" y="1350121"/>
            <a:ext cx="8554202" cy="30316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 name="角丸四角形 3"/>
          <p:cNvSpPr/>
          <p:nvPr/>
        </p:nvSpPr>
        <p:spPr>
          <a:xfrm>
            <a:off x="414240" y="2404792"/>
            <a:ext cx="6859403" cy="1891047"/>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SD-WAN</a:t>
            </a:r>
            <a:r>
              <a:rPr kumimoji="1" lang="ja-JP" altLang="en-US" dirty="0"/>
              <a:t>（</a:t>
            </a:r>
            <a:r>
              <a:rPr kumimoji="1" lang="en-US" altLang="ja-JP" dirty="0"/>
              <a:t>Software-Defined Wide Area Network</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6" name="角丸四角形 5"/>
          <p:cNvSpPr/>
          <p:nvPr/>
        </p:nvSpPr>
        <p:spPr>
          <a:xfrm>
            <a:off x="2233837" y="3045315"/>
            <a:ext cx="1546501" cy="1129192"/>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IP-VPN</a:t>
            </a:r>
            <a:endParaRPr kumimoji="1" lang="ja-JP" altLang="en-US" sz="1600" dirty="0">
              <a:solidFill>
                <a:srgbClr val="FFFFFF"/>
              </a:solidFill>
              <a:latin typeface="Meiryo" charset="-128"/>
              <a:ea typeface="Meiryo" charset="-128"/>
              <a:cs typeface="Meiryo" charset="-128"/>
            </a:endParaRPr>
          </a:p>
        </p:txBody>
      </p:sp>
      <p:sp>
        <p:nvSpPr>
          <p:cNvPr id="7" name="角丸四角形 6"/>
          <p:cNvSpPr/>
          <p:nvPr/>
        </p:nvSpPr>
        <p:spPr>
          <a:xfrm>
            <a:off x="3893872" y="3045315"/>
            <a:ext cx="1546501" cy="1129192"/>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インターネット</a:t>
            </a:r>
            <a:r>
              <a:rPr kumimoji="1" lang="en-US" altLang="ja-JP" sz="1050" dirty="0">
                <a:solidFill>
                  <a:srgbClr val="FFFFFF"/>
                </a:solidFill>
                <a:latin typeface="Meiryo" charset="-128"/>
                <a:ea typeface="Meiryo" charset="-128"/>
                <a:cs typeface="Meiryo" charset="-128"/>
              </a:rPr>
              <a:t>VPN</a:t>
            </a:r>
          </a:p>
          <a:p>
            <a:pPr algn="ctr"/>
            <a:r>
              <a:rPr lang="en-US" altLang="ja-JP" sz="1000" dirty="0">
                <a:solidFill>
                  <a:srgbClr val="FFFFFF"/>
                </a:solidFill>
                <a:latin typeface="Meiryo" charset="-128"/>
                <a:ea typeface="Meiryo" charset="-128"/>
                <a:cs typeface="Meiryo" charset="-128"/>
              </a:rPr>
              <a:t>(IPsec VPN)</a:t>
            </a:r>
            <a:endParaRPr kumimoji="1" lang="ja-JP" altLang="en-US" sz="1000" dirty="0">
              <a:solidFill>
                <a:srgbClr val="FFFFFF"/>
              </a:solidFill>
              <a:latin typeface="Meiryo" charset="-128"/>
              <a:ea typeface="Meiryo" charset="-128"/>
              <a:cs typeface="Meiryo" charset="-128"/>
            </a:endParaRPr>
          </a:p>
        </p:txBody>
      </p:sp>
      <p:sp>
        <p:nvSpPr>
          <p:cNvPr id="8" name="角丸四角形 7"/>
          <p:cNvSpPr/>
          <p:nvPr/>
        </p:nvSpPr>
        <p:spPr>
          <a:xfrm>
            <a:off x="5553907" y="3045315"/>
            <a:ext cx="1546501" cy="1129192"/>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4G LTE</a:t>
            </a:r>
            <a:endParaRPr kumimoji="1" lang="ja-JP" altLang="en-US" sz="1600" dirty="0">
              <a:solidFill>
                <a:srgbClr val="FFFFFF"/>
              </a:solidFill>
              <a:latin typeface="Meiryo" charset="-128"/>
              <a:ea typeface="Meiryo" charset="-128"/>
              <a:cs typeface="Meiryo" charset="-128"/>
            </a:endParaRPr>
          </a:p>
        </p:txBody>
      </p:sp>
      <p:sp>
        <p:nvSpPr>
          <p:cNvPr id="9" name="角丸四角形 8"/>
          <p:cNvSpPr/>
          <p:nvPr/>
        </p:nvSpPr>
        <p:spPr>
          <a:xfrm>
            <a:off x="573802" y="3045315"/>
            <a:ext cx="1546501" cy="1129192"/>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専用回線</a:t>
            </a:r>
          </a:p>
        </p:txBody>
      </p:sp>
      <p:sp>
        <p:nvSpPr>
          <p:cNvPr id="10" name="テキスト ボックス 9"/>
          <p:cNvSpPr txBox="1"/>
          <p:nvPr/>
        </p:nvSpPr>
        <p:spPr>
          <a:xfrm>
            <a:off x="640951" y="2582722"/>
            <a:ext cx="6278771" cy="369332"/>
          </a:xfrm>
          <a:prstGeom prst="rect">
            <a:avLst/>
          </a:prstGeom>
          <a:noFill/>
        </p:spPr>
        <p:txBody>
          <a:bodyPr wrap="none" rtlCol="0">
            <a:spAutoFit/>
          </a:bodyPr>
          <a:lstStyle/>
          <a:p>
            <a:pPr algn="ctr"/>
            <a:r>
              <a:rPr lang="ja-JP" altLang="ja-JP" dirty="0">
                <a:solidFill>
                  <a:schemeClr val="bg1"/>
                </a:solidFill>
                <a:latin typeface="Meiryo" charset="-128"/>
                <a:ea typeface="Meiryo" charset="-128"/>
                <a:cs typeface="Meiryo" charset="-128"/>
              </a:rPr>
              <a:t>ソフトウェアによって統合・一括管理</a:t>
            </a:r>
            <a:r>
              <a:rPr lang="ja-JP" altLang="en-US" dirty="0">
                <a:solidFill>
                  <a:schemeClr val="bg1"/>
                </a:solidFill>
                <a:latin typeface="Meiryo" charset="-128"/>
                <a:ea typeface="Meiryo" charset="-128"/>
                <a:cs typeface="Meiryo" charset="-128"/>
              </a:rPr>
              <a:t>された</a:t>
            </a:r>
            <a:r>
              <a:rPr lang="ja-JP" altLang="ja-JP" dirty="0">
                <a:solidFill>
                  <a:schemeClr val="bg1"/>
                </a:solidFill>
                <a:latin typeface="Meiryo" charset="-128"/>
                <a:ea typeface="Meiryo" charset="-128"/>
                <a:cs typeface="Meiryo" charset="-128"/>
              </a:rPr>
              <a:t>仮想的な</a:t>
            </a:r>
            <a:r>
              <a:rPr lang="en-US" altLang="ja-JP" dirty="0">
                <a:solidFill>
                  <a:schemeClr val="bg1"/>
                </a:solidFill>
                <a:latin typeface="Meiryo" charset="-128"/>
                <a:ea typeface="Meiryo" charset="-128"/>
                <a:cs typeface="Meiryo" charset="-128"/>
              </a:rPr>
              <a:t>WAN</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a:off x="372123" y="1954683"/>
            <a:ext cx="7007046"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負荷分散、セキュリティ管理、アプリケーション</a:t>
            </a:r>
            <a:r>
              <a:rPr lang="ja-JP" altLang="en-US" sz="1400">
                <a:solidFill>
                  <a:schemeClr val="bg1"/>
                </a:solidFill>
                <a:latin typeface="Meiryo" charset="-128"/>
                <a:ea typeface="Meiryo" charset="-128"/>
                <a:cs typeface="Meiryo" charset="-128"/>
              </a:rPr>
              <a:t>によるネットワークの振り分けなど</a:t>
            </a:r>
            <a:endParaRPr kumimoji="1" lang="ja-JP" altLang="en-US" sz="1400" dirty="0">
              <a:solidFill>
                <a:schemeClr val="bg1"/>
              </a:solidFill>
              <a:latin typeface="Meiryo" charset="-128"/>
              <a:ea typeface="Meiryo" charset="-128"/>
              <a:cs typeface="Meiryo" charset="-128"/>
            </a:endParaRPr>
          </a:p>
        </p:txBody>
      </p:sp>
      <p:grpSp>
        <p:nvGrpSpPr>
          <p:cNvPr id="12" name="図形グループ 11"/>
          <p:cNvGrpSpPr/>
          <p:nvPr/>
        </p:nvGrpSpPr>
        <p:grpSpPr>
          <a:xfrm>
            <a:off x="7781605" y="3479768"/>
            <a:ext cx="742081" cy="778155"/>
            <a:chOff x="2667295" y="1059799"/>
            <a:chExt cx="681672" cy="722281"/>
          </a:xfrm>
        </p:grpSpPr>
        <p:sp>
          <p:nvSpPr>
            <p:cNvPr id="13" name="角丸四角形 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5" name="図形グループ 14"/>
          <p:cNvGrpSpPr/>
          <p:nvPr/>
        </p:nvGrpSpPr>
        <p:grpSpPr>
          <a:xfrm>
            <a:off x="7985383" y="3845399"/>
            <a:ext cx="376883" cy="761814"/>
            <a:chOff x="1946324" y="4125162"/>
            <a:chExt cx="969964" cy="2007872"/>
          </a:xfrm>
        </p:grpSpPr>
        <p:sp>
          <p:nvSpPr>
            <p:cNvPr id="16" name="円/楕円 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正方形/長方形 17"/>
          <p:cNvSpPr/>
          <p:nvPr/>
        </p:nvSpPr>
        <p:spPr>
          <a:xfrm>
            <a:off x="7549589" y="2404793"/>
            <a:ext cx="1172804" cy="817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一括管理</a:t>
            </a:r>
            <a:endParaRPr kumimoji="1" lang="en-US" altLang="ja-JP" sz="1400" dirty="0">
              <a:solidFill>
                <a:srgbClr val="FFFFFF"/>
              </a:solidFill>
              <a:latin typeface="Meiryo" charset="-128"/>
              <a:ea typeface="Meiryo" charset="-128"/>
              <a:cs typeface="Meiryo" charset="-128"/>
            </a:endParaRPr>
          </a:p>
          <a:p>
            <a:pPr marL="177800" indent="-87313">
              <a:buFont typeface="Wingdings" charset="2"/>
              <a:buChar char="Ø"/>
            </a:pPr>
            <a:r>
              <a:rPr kumimoji="1" lang="ja-JP" altLang="en-US" sz="600" dirty="0">
                <a:solidFill>
                  <a:srgbClr val="FFFFFF"/>
                </a:solidFill>
                <a:latin typeface="Meiryo" charset="-128"/>
                <a:ea typeface="Meiryo" charset="-128"/>
                <a:cs typeface="Meiryo" charset="-128"/>
              </a:rPr>
              <a:t>コントロール</a:t>
            </a:r>
            <a:endParaRPr kumimoji="1" lang="en-US" altLang="ja-JP" sz="600" dirty="0">
              <a:solidFill>
                <a:srgbClr val="FFFFFF"/>
              </a:solidFill>
              <a:latin typeface="Meiryo" charset="-128"/>
              <a:ea typeface="Meiryo" charset="-128"/>
              <a:cs typeface="Meiryo" charset="-128"/>
            </a:endParaRPr>
          </a:p>
          <a:p>
            <a:pPr marL="177800" indent="-87313">
              <a:buFont typeface="Wingdings" charset="2"/>
              <a:buChar char="Ø"/>
            </a:pPr>
            <a:r>
              <a:rPr lang="ja-JP" altLang="en-US" sz="600" dirty="0">
                <a:solidFill>
                  <a:srgbClr val="FFFFFF"/>
                </a:solidFill>
                <a:latin typeface="Meiryo" charset="-128"/>
                <a:ea typeface="Meiryo" charset="-128"/>
                <a:cs typeface="Meiryo" charset="-128"/>
              </a:rPr>
              <a:t>オーケストレーション</a:t>
            </a:r>
            <a:endParaRPr kumimoji="1" lang="en-US" altLang="ja-JP" sz="600" dirty="0">
              <a:solidFill>
                <a:srgbClr val="FFFFFF"/>
              </a:solidFill>
              <a:latin typeface="Meiryo" charset="-128"/>
              <a:ea typeface="Meiryo" charset="-128"/>
              <a:cs typeface="Meiryo" charset="-128"/>
            </a:endParaRPr>
          </a:p>
        </p:txBody>
      </p:sp>
      <p:sp>
        <p:nvSpPr>
          <p:cNvPr id="19" name="テキスト ボックス 18"/>
          <p:cNvSpPr txBox="1"/>
          <p:nvPr/>
        </p:nvSpPr>
        <p:spPr>
          <a:xfrm>
            <a:off x="2712966" y="1471788"/>
            <a:ext cx="3718070" cy="461665"/>
          </a:xfrm>
          <a:prstGeom prst="rect">
            <a:avLst/>
          </a:prstGeom>
          <a:noFill/>
        </p:spPr>
        <p:txBody>
          <a:bodyPr wrap="none" rtlCol="0">
            <a:spAutoFit/>
          </a:bodyPr>
          <a:lstStyle/>
          <a:p>
            <a:pPr algn="ctr"/>
            <a:r>
              <a:rPr lang="en-US" altLang="ja-JP" sz="2400" b="1" dirty="0">
                <a:solidFill>
                  <a:schemeClr val="bg1"/>
                </a:solidFill>
                <a:latin typeface="Meiryo" charset="-128"/>
                <a:ea typeface="Meiryo" charset="-128"/>
                <a:cs typeface="Meiryo" charset="-128"/>
              </a:rPr>
              <a:t>SD-WAN</a:t>
            </a:r>
            <a:r>
              <a:rPr lang="ja-JP" altLang="en-US" sz="2400" dirty="0">
                <a:solidFill>
                  <a:schemeClr val="bg1"/>
                </a:solidFill>
                <a:latin typeface="Meiryo" charset="-128"/>
                <a:ea typeface="Meiryo" charset="-128"/>
                <a:cs typeface="Meiryo" charset="-128"/>
              </a:rPr>
              <a:t>ソリューション</a:t>
            </a:r>
            <a:endParaRPr kumimoji="1" lang="ja-JP" altLang="en-US" sz="2400" dirty="0">
              <a:solidFill>
                <a:schemeClr val="bg1"/>
              </a:solidFill>
              <a:latin typeface="Meiryo" charset="-128"/>
              <a:ea typeface="Meiryo" charset="-128"/>
              <a:cs typeface="Meiryo" charset="-128"/>
            </a:endParaRPr>
          </a:p>
        </p:txBody>
      </p:sp>
      <p:sp>
        <p:nvSpPr>
          <p:cNvPr id="20" name="左矢印 19"/>
          <p:cNvSpPr/>
          <p:nvPr/>
        </p:nvSpPr>
        <p:spPr>
          <a:xfrm>
            <a:off x="7109610" y="2607770"/>
            <a:ext cx="514216" cy="41117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414241"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22" name="角丸四角形 21"/>
          <p:cNvSpPr/>
          <p:nvPr/>
        </p:nvSpPr>
        <p:spPr>
          <a:xfrm>
            <a:off x="1584424"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23" name="角丸四角形 22"/>
          <p:cNvSpPr/>
          <p:nvPr/>
        </p:nvSpPr>
        <p:spPr>
          <a:xfrm>
            <a:off x="2745830"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25" name="角丸四角形 24"/>
          <p:cNvSpPr/>
          <p:nvPr/>
        </p:nvSpPr>
        <p:spPr>
          <a:xfrm>
            <a:off x="3916013"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26" name="角丸四角形 25"/>
          <p:cNvSpPr/>
          <p:nvPr/>
        </p:nvSpPr>
        <p:spPr>
          <a:xfrm>
            <a:off x="5077419"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27" name="角丸四角形 26"/>
          <p:cNvSpPr/>
          <p:nvPr/>
        </p:nvSpPr>
        <p:spPr>
          <a:xfrm>
            <a:off x="6238825" y="5412658"/>
            <a:ext cx="1034819" cy="496734"/>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拠点</a:t>
            </a: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631039"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sp>
        <p:nvSpPr>
          <p:cNvPr id="32" name="正方形/長方形 31"/>
          <p:cNvSpPr/>
          <p:nvPr/>
        </p:nvSpPr>
        <p:spPr>
          <a:xfrm>
            <a:off x="1801222"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sp>
        <p:nvSpPr>
          <p:cNvPr id="33" name="正方形/長方形 32"/>
          <p:cNvSpPr/>
          <p:nvPr/>
        </p:nvSpPr>
        <p:spPr>
          <a:xfrm>
            <a:off x="2967017"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sp>
        <p:nvSpPr>
          <p:cNvPr id="34" name="正方形/長方形 33"/>
          <p:cNvSpPr/>
          <p:nvPr/>
        </p:nvSpPr>
        <p:spPr>
          <a:xfrm>
            <a:off x="4132811"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sp>
        <p:nvSpPr>
          <p:cNvPr id="35" name="正方形/長方形 34"/>
          <p:cNvSpPr/>
          <p:nvPr/>
        </p:nvSpPr>
        <p:spPr>
          <a:xfrm>
            <a:off x="5299743"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sp>
        <p:nvSpPr>
          <p:cNvPr id="36" name="正方形/長方形 35"/>
          <p:cNvSpPr/>
          <p:nvPr/>
        </p:nvSpPr>
        <p:spPr>
          <a:xfrm>
            <a:off x="6455623" y="5259334"/>
            <a:ext cx="601222" cy="20382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エッジ端末</a:t>
            </a:r>
          </a:p>
        </p:txBody>
      </p:sp>
      <p:cxnSp>
        <p:nvCxnSpPr>
          <p:cNvPr id="38" name="直線コネクタ 37"/>
          <p:cNvCxnSpPr>
            <a:stCxn id="4" idx="2"/>
            <a:endCxn id="30" idx="0"/>
          </p:cNvCxnSpPr>
          <p:nvPr/>
        </p:nvCxnSpPr>
        <p:spPr>
          <a:xfrm flipH="1">
            <a:off x="931650" y="4295839"/>
            <a:ext cx="2912292"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a:stCxn id="4" idx="2"/>
            <a:endCxn id="32" idx="0"/>
          </p:cNvCxnSpPr>
          <p:nvPr/>
        </p:nvCxnSpPr>
        <p:spPr>
          <a:xfrm flipH="1">
            <a:off x="2101833" y="4295839"/>
            <a:ext cx="1742109"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4" idx="2"/>
            <a:endCxn id="33" idx="0"/>
          </p:cNvCxnSpPr>
          <p:nvPr/>
        </p:nvCxnSpPr>
        <p:spPr>
          <a:xfrm flipH="1">
            <a:off x="3267628" y="4295839"/>
            <a:ext cx="576314"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4" idx="2"/>
            <a:endCxn id="34" idx="0"/>
          </p:cNvCxnSpPr>
          <p:nvPr/>
        </p:nvCxnSpPr>
        <p:spPr>
          <a:xfrm>
            <a:off x="3843942" y="4295839"/>
            <a:ext cx="589480"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a:stCxn id="4" idx="2"/>
            <a:endCxn id="35" idx="0"/>
          </p:cNvCxnSpPr>
          <p:nvPr/>
        </p:nvCxnSpPr>
        <p:spPr>
          <a:xfrm>
            <a:off x="3843942" y="4295839"/>
            <a:ext cx="1756412"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a:stCxn id="4" idx="2"/>
            <a:endCxn id="36" idx="0"/>
          </p:cNvCxnSpPr>
          <p:nvPr/>
        </p:nvCxnSpPr>
        <p:spPr>
          <a:xfrm>
            <a:off x="3843942" y="4295839"/>
            <a:ext cx="2912292" cy="96349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5" name="左矢印 54"/>
          <p:cNvSpPr/>
          <p:nvPr/>
        </p:nvSpPr>
        <p:spPr>
          <a:xfrm rot="5400000">
            <a:off x="7899571" y="3135966"/>
            <a:ext cx="514216" cy="41117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7964615" y="3624391"/>
            <a:ext cx="420308" cy="276999"/>
          </a:xfrm>
          <a:prstGeom prst="rect">
            <a:avLst/>
          </a:prstGeom>
          <a:noFill/>
        </p:spPr>
        <p:txBody>
          <a:bodyPr wrap="none" rtlCol="0">
            <a:spAutoFit/>
          </a:bodyPr>
          <a:lstStyle/>
          <a:p>
            <a:r>
              <a:rPr kumimoji="1" lang="en-US" altLang="ja-JP" sz="1200"/>
              <a:t>GUI</a:t>
            </a:r>
            <a:endParaRPr kumimoji="1" lang="ja-JP" altLang="en-US" sz="1200" dirty="0"/>
          </a:p>
        </p:txBody>
      </p:sp>
    </p:spTree>
    <p:extLst>
      <p:ext uri="{BB962C8B-B14F-4D97-AF65-F5344CB8AC3E}">
        <p14:creationId xmlns:p14="http://schemas.microsoft.com/office/powerpoint/2010/main" val="156718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正方形/長方形 199"/>
          <p:cNvSpPr/>
          <p:nvPr/>
        </p:nvSpPr>
        <p:spPr>
          <a:xfrm>
            <a:off x="697352" y="1052736"/>
            <a:ext cx="7763080" cy="4661853"/>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5854591" y="1678317"/>
            <a:ext cx="2279054" cy="391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3438554" y="1678317"/>
            <a:ext cx="2279054" cy="391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996802" y="1678317"/>
            <a:ext cx="2279054" cy="391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統合システムの分類</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grpSp>
        <p:nvGrpSpPr>
          <p:cNvPr id="46" name="図形グループ 45"/>
          <p:cNvGrpSpPr/>
          <p:nvPr/>
        </p:nvGrpSpPr>
        <p:grpSpPr>
          <a:xfrm>
            <a:off x="5994713" y="3570547"/>
            <a:ext cx="599554" cy="1865366"/>
            <a:chOff x="6769100" y="1390650"/>
            <a:chExt cx="317500" cy="1054643"/>
          </a:xfrm>
        </p:grpSpPr>
        <p:sp>
          <p:nvSpPr>
            <p:cNvPr id="47" name="正方形/長方形 46"/>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0" name="正方形/長方形 49"/>
          <p:cNvSpPr/>
          <p:nvPr/>
        </p:nvSpPr>
        <p:spPr>
          <a:xfrm>
            <a:off x="6074961" y="3910371"/>
            <a:ext cx="459364" cy="279301"/>
          </a:xfrm>
          <a:prstGeom prst="rect">
            <a:avLst/>
          </a:prstGeom>
          <a:solidFill>
            <a:srgbClr val="F2F2F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51" name="フローチャート: 磁気ディスク 50"/>
          <p:cNvSpPr/>
          <p:nvPr/>
        </p:nvSpPr>
        <p:spPr>
          <a:xfrm>
            <a:off x="6074961" y="4327433"/>
            <a:ext cx="459364" cy="48870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2" name="正方形/長方形 51"/>
          <p:cNvSpPr/>
          <p:nvPr/>
        </p:nvSpPr>
        <p:spPr>
          <a:xfrm>
            <a:off x="6074961" y="4941927"/>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grpSp>
        <p:nvGrpSpPr>
          <p:cNvPr id="53" name="図形グループ 52"/>
          <p:cNvGrpSpPr/>
          <p:nvPr/>
        </p:nvGrpSpPr>
        <p:grpSpPr>
          <a:xfrm>
            <a:off x="6696914" y="3569160"/>
            <a:ext cx="599554" cy="1865366"/>
            <a:chOff x="6769100" y="1390650"/>
            <a:chExt cx="317500" cy="1054643"/>
          </a:xfrm>
        </p:grpSpPr>
        <p:sp>
          <p:nvSpPr>
            <p:cNvPr id="54" name="正方形/長方形 53"/>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7" name="正方形/長方形 56"/>
          <p:cNvSpPr/>
          <p:nvPr/>
        </p:nvSpPr>
        <p:spPr>
          <a:xfrm>
            <a:off x="6777162" y="3908984"/>
            <a:ext cx="459364" cy="279301"/>
          </a:xfrm>
          <a:prstGeom prst="rect">
            <a:avLst/>
          </a:prstGeom>
          <a:solidFill>
            <a:srgbClr val="F2F2F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58" name="フローチャート: 磁気ディスク 57"/>
          <p:cNvSpPr/>
          <p:nvPr/>
        </p:nvSpPr>
        <p:spPr>
          <a:xfrm>
            <a:off x="6777162" y="4326046"/>
            <a:ext cx="459364" cy="48870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9" name="正方形/長方形 58"/>
          <p:cNvSpPr/>
          <p:nvPr/>
        </p:nvSpPr>
        <p:spPr>
          <a:xfrm>
            <a:off x="6777162" y="4935859"/>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grpSp>
        <p:nvGrpSpPr>
          <p:cNvPr id="60" name="図形グループ 59"/>
          <p:cNvGrpSpPr/>
          <p:nvPr/>
        </p:nvGrpSpPr>
        <p:grpSpPr>
          <a:xfrm>
            <a:off x="7409332" y="3567383"/>
            <a:ext cx="599554" cy="1865366"/>
            <a:chOff x="6769100" y="1390650"/>
            <a:chExt cx="317500" cy="1054643"/>
          </a:xfrm>
        </p:grpSpPr>
        <p:sp>
          <p:nvSpPr>
            <p:cNvPr id="61" name="正方形/長方形 60"/>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正方形/長方形 63"/>
          <p:cNvSpPr/>
          <p:nvPr/>
        </p:nvSpPr>
        <p:spPr>
          <a:xfrm>
            <a:off x="7489580" y="3907207"/>
            <a:ext cx="459364" cy="279301"/>
          </a:xfrm>
          <a:prstGeom prst="rect">
            <a:avLst/>
          </a:prstGeom>
          <a:solidFill>
            <a:srgbClr val="F2F2F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65" name="フローチャート: 磁気ディスク 64"/>
          <p:cNvSpPr/>
          <p:nvPr/>
        </p:nvSpPr>
        <p:spPr>
          <a:xfrm>
            <a:off x="7489580" y="4324269"/>
            <a:ext cx="459364" cy="48870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7489580" y="4938763"/>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sp>
        <p:nvSpPr>
          <p:cNvPr id="114" name="正方形/長方形 113"/>
          <p:cNvSpPr/>
          <p:nvPr/>
        </p:nvSpPr>
        <p:spPr>
          <a:xfrm>
            <a:off x="3564913" y="3571605"/>
            <a:ext cx="2014173" cy="53694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p:cNvSpPr/>
          <p:nvPr/>
        </p:nvSpPr>
        <p:spPr>
          <a:xfrm>
            <a:off x="3634663" y="391247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3687378" y="394184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p:nvPr/>
        </p:nvCxnSpPr>
        <p:spPr>
          <a:xfrm>
            <a:off x="3779912" y="398996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9" name="正方形/長方形 148"/>
          <p:cNvSpPr/>
          <p:nvPr/>
        </p:nvSpPr>
        <p:spPr>
          <a:xfrm>
            <a:off x="3634663" y="372235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p:cNvSpPr/>
          <p:nvPr/>
        </p:nvSpPr>
        <p:spPr>
          <a:xfrm>
            <a:off x="3687378" y="375172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1" name="直線コネクタ 150"/>
          <p:cNvCxnSpPr/>
          <p:nvPr/>
        </p:nvCxnSpPr>
        <p:spPr>
          <a:xfrm>
            <a:off x="3779912" y="379984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6" name="正方形/長方形 145"/>
          <p:cNvSpPr/>
          <p:nvPr/>
        </p:nvSpPr>
        <p:spPr>
          <a:xfrm>
            <a:off x="4280078" y="391247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p:cNvSpPr/>
          <p:nvPr/>
        </p:nvSpPr>
        <p:spPr>
          <a:xfrm>
            <a:off x="4332793" y="394184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8" name="直線コネクタ 147"/>
          <p:cNvCxnSpPr/>
          <p:nvPr/>
        </p:nvCxnSpPr>
        <p:spPr>
          <a:xfrm>
            <a:off x="4425327" y="398996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3" name="正方形/長方形 142"/>
          <p:cNvSpPr/>
          <p:nvPr/>
        </p:nvSpPr>
        <p:spPr>
          <a:xfrm>
            <a:off x="4280078" y="372235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4332793" y="375172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p:nvPr/>
        </p:nvCxnSpPr>
        <p:spPr>
          <a:xfrm>
            <a:off x="4425327" y="379984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0" name="正方形/長方形 139"/>
          <p:cNvSpPr/>
          <p:nvPr/>
        </p:nvSpPr>
        <p:spPr>
          <a:xfrm>
            <a:off x="4916705" y="391205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4969420" y="3927555"/>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p:nvPr/>
        </p:nvCxnSpPr>
        <p:spPr>
          <a:xfrm>
            <a:off x="5061954" y="3989543"/>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正方形/長方形 136"/>
          <p:cNvSpPr/>
          <p:nvPr/>
        </p:nvSpPr>
        <p:spPr>
          <a:xfrm>
            <a:off x="4916705" y="372193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p:cNvSpPr/>
          <p:nvPr/>
        </p:nvSpPr>
        <p:spPr>
          <a:xfrm>
            <a:off x="4969420" y="3751302"/>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9" name="直線コネクタ 138"/>
          <p:cNvCxnSpPr/>
          <p:nvPr/>
        </p:nvCxnSpPr>
        <p:spPr>
          <a:xfrm>
            <a:off x="5061954" y="3799423"/>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p:cNvSpPr txBox="1"/>
          <p:nvPr/>
        </p:nvSpPr>
        <p:spPr>
          <a:xfrm>
            <a:off x="4273982" y="3528899"/>
            <a:ext cx="588623"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サーバー</a:t>
            </a:r>
          </a:p>
        </p:txBody>
      </p:sp>
      <p:sp>
        <p:nvSpPr>
          <p:cNvPr id="155" name="正方形/長方形 154"/>
          <p:cNvSpPr/>
          <p:nvPr/>
        </p:nvSpPr>
        <p:spPr>
          <a:xfrm>
            <a:off x="1132949" y="3571605"/>
            <a:ext cx="2014173" cy="53694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p:cNvSpPr/>
          <p:nvPr/>
        </p:nvSpPr>
        <p:spPr>
          <a:xfrm>
            <a:off x="1132949" y="4895930"/>
            <a:ext cx="2014173" cy="53694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p:cNvSpPr/>
          <p:nvPr/>
        </p:nvSpPr>
        <p:spPr>
          <a:xfrm>
            <a:off x="1132949" y="4226120"/>
            <a:ext cx="2014173" cy="53694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58" name="フローチャート: 磁気ディスク 157"/>
          <p:cNvSpPr/>
          <p:nvPr/>
        </p:nvSpPr>
        <p:spPr>
          <a:xfrm>
            <a:off x="1202699" y="4416803"/>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p:cNvSpPr/>
          <p:nvPr/>
        </p:nvSpPr>
        <p:spPr>
          <a:xfrm>
            <a:off x="1202699" y="391247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1255414" y="394184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p:nvPr/>
        </p:nvCxnSpPr>
        <p:spPr>
          <a:xfrm>
            <a:off x="1347948" y="398996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2" name="正方形/長方形 161"/>
          <p:cNvSpPr/>
          <p:nvPr/>
        </p:nvSpPr>
        <p:spPr>
          <a:xfrm>
            <a:off x="1202699" y="372235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p:cNvSpPr/>
          <p:nvPr/>
        </p:nvSpPr>
        <p:spPr>
          <a:xfrm>
            <a:off x="1255414" y="375172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4" name="直線コネクタ 163"/>
          <p:cNvCxnSpPr/>
          <p:nvPr/>
        </p:nvCxnSpPr>
        <p:spPr>
          <a:xfrm>
            <a:off x="1347948" y="379984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5" name="正方形/長方形 164"/>
          <p:cNvSpPr/>
          <p:nvPr/>
        </p:nvSpPr>
        <p:spPr>
          <a:xfrm>
            <a:off x="1848114" y="391247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p:cNvSpPr/>
          <p:nvPr/>
        </p:nvSpPr>
        <p:spPr>
          <a:xfrm>
            <a:off x="1900829" y="394184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p:cNvCxnSpPr/>
          <p:nvPr/>
        </p:nvCxnSpPr>
        <p:spPr>
          <a:xfrm>
            <a:off x="1993363" y="398996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8" name="正方形/長方形 167"/>
          <p:cNvSpPr/>
          <p:nvPr/>
        </p:nvSpPr>
        <p:spPr>
          <a:xfrm>
            <a:off x="1848114" y="3722354"/>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1900829" y="3751726"/>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p:nvPr/>
        </p:nvCxnSpPr>
        <p:spPr>
          <a:xfrm>
            <a:off x="1993363" y="3799847"/>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1" name="正方形/長方形 170"/>
          <p:cNvSpPr/>
          <p:nvPr/>
        </p:nvSpPr>
        <p:spPr>
          <a:xfrm>
            <a:off x="2484741" y="391205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2537456" y="3927555"/>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p:nvPr/>
        </p:nvCxnSpPr>
        <p:spPr>
          <a:xfrm>
            <a:off x="2629990" y="3989543"/>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2484741" y="372193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2537456" y="3751302"/>
            <a:ext cx="117171" cy="117708"/>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p:cNvCxnSpPr/>
          <p:nvPr/>
        </p:nvCxnSpPr>
        <p:spPr>
          <a:xfrm>
            <a:off x="2629990" y="3799423"/>
            <a:ext cx="353719" cy="425"/>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7" name="フローチャート: 磁気ディスク 176"/>
          <p:cNvSpPr/>
          <p:nvPr/>
        </p:nvSpPr>
        <p:spPr>
          <a:xfrm>
            <a:off x="1848114" y="4416803"/>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8" name="フローチャート: 磁気ディスク 177"/>
          <p:cNvSpPr/>
          <p:nvPr/>
        </p:nvSpPr>
        <p:spPr>
          <a:xfrm>
            <a:off x="2484741" y="4416803"/>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9" name="正方形/長方形 178"/>
          <p:cNvSpPr/>
          <p:nvPr/>
        </p:nvSpPr>
        <p:spPr>
          <a:xfrm>
            <a:off x="1202699" y="523442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p:cNvSpPr/>
          <p:nvPr/>
        </p:nvSpPr>
        <p:spPr>
          <a:xfrm>
            <a:off x="1848114" y="523442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正方形/長方形 180"/>
          <p:cNvSpPr/>
          <p:nvPr/>
        </p:nvSpPr>
        <p:spPr>
          <a:xfrm>
            <a:off x="2484741" y="5233996"/>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202699" y="505006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48114" y="5050060"/>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484741" y="5049636"/>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p:cNvSpPr txBox="1"/>
          <p:nvPr/>
        </p:nvSpPr>
        <p:spPr>
          <a:xfrm>
            <a:off x="1842018" y="3528899"/>
            <a:ext cx="588623"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サーバー</a:t>
            </a:r>
          </a:p>
        </p:txBody>
      </p:sp>
      <p:sp>
        <p:nvSpPr>
          <p:cNvPr id="186" name="テキスト ボックス 185"/>
          <p:cNvSpPr txBox="1"/>
          <p:nvPr/>
        </p:nvSpPr>
        <p:spPr>
          <a:xfrm>
            <a:off x="1785111" y="4860438"/>
            <a:ext cx="702436"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ネットワーク</a:t>
            </a:r>
          </a:p>
        </p:txBody>
      </p:sp>
      <p:sp>
        <p:nvSpPr>
          <p:cNvPr id="187" name="テキスト ボックス 186"/>
          <p:cNvSpPr txBox="1"/>
          <p:nvPr/>
        </p:nvSpPr>
        <p:spPr>
          <a:xfrm>
            <a:off x="1580730" y="4200052"/>
            <a:ext cx="1111202"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ストレージ（</a:t>
            </a:r>
            <a:r>
              <a:rPr kumimoji="1" lang="en-US" altLang="ja-JP" sz="800" dirty="0">
                <a:solidFill>
                  <a:schemeClr val="tx1">
                    <a:lumMod val="50000"/>
                    <a:lumOff val="50000"/>
                  </a:schemeClr>
                </a:solidFill>
              </a:rPr>
              <a:t>SAN/NAS</a:t>
            </a:r>
            <a:r>
              <a:rPr kumimoji="1" lang="ja-JP" altLang="en-US" sz="800" dirty="0">
                <a:solidFill>
                  <a:schemeClr val="tx1">
                    <a:lumMod val="50000"/>
                    <a:lumOff val="50000"/>
                  </a:schemeClr>
                </a:solidFill>
              </a:rPr>
              <a:t>）</a:t>
            </a:r>
          </a:p>
        </p:txBody>
      </p:sp>
      <p:sp>
        <p:nvSpPr>
          <p:cNvPr id="188" name="上下矢印 187"/>
          <p:cNvSpPr/>
          <p:nvPr/>
        </p:nvSpPr>
        <p:spPr>
          <a:xfrm>
            <a:off x="2064321" y="4729276"/>
            <a:ext cx="144016" cy="17000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上下矢印 188"/>
          <p:cNvSpPr/>
          <p:nvPr/>
        </p:nvSpPr>
        <p:spPr>
          <a:xfrm>
            <a:off x="2068029" y="4068309"/>
            <a:ext cx="144016" cy="17000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132949" y="2448398"/>
            <a:ext cx="2014173" cy="10526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chemeClr val="bg1"/>
                </a:solidFill>
                <a:latin typeface="Meiryo" charset="-128"/>
                <a:ea typeface="Meiryo" charset="-128"/>
                <a:cs typeface="Meiryo" charset="-128"/>
              </a:rPr>
              <a:t>アプリケーション開発用ソフトウェア、データベース、テストツールや統合ツール、業務アプリケーションなど</a:t>
            </a:r>
            <a:endParaRPr lang="en-US" altLang="ja-JP" sz="1000" dirty="0">
              <a:solidFill>
                <a:schemeClr val="bg1"/>
              </a:solidFill>
              <a:latin typeface="Meiryo" charset="-128"/>
              <a:ea typeface="Meiryo" charset="-128"/>
              <a:cs typeface="Meiryo" charset="-128"/>
            </a:endParaRPr>
          </a:p>
          <a:p>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　</a:t>
            </a:r>
            <a:r>
              <a:rPr kumimoji="1" lang="ja-JP" altLang="en-US" sz="800" dirty="0">
                <a:solidFill>
                  <a:schemeClr val="bg1"/>
                </a:solidFill>
                <a:latin typeface="Meiryo" charset="-128"/>
                <a:ea typeface="Meiryo" charset="-128"/>
                <a:cs typeface="Meiryo" charset="-128"/>
              </a:rPr>
              <a:t>インフラストラクチャーをソフトウェアに最適化</a:t>
            </a:r>
          </a:p>
        </p:txBody>
      </p:sp>
      <p:sp>
        <p:nvSpPr>
          <p:cNvPr id="191" name="正方形/長方形 190"/>
          <p:cNvSpPr/>
          <p:nvPr/>
        </p:nvSpPr>
        <p:spPr>
          <a:xfrm>
            <a:off x="3564913" y="2445992"/>
            <a:ext cx="2014173" cy="10526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用途を限定せず</a:t>
            </a:r>
          </a:p>
        </p:txBody>
      </p:sp>
      <p:sp>
        <p:nvSpPr>
          <p:cNvPr id="192" name="正方形/長方形 191"/>
          <p:cNvSpPr/>
          <p:nvPr/>
        </p:nvSpPr>
        <p:spPr>
          <a:xfrm>
            <a:off x="5994713" y="2437883"/>
            <a:ext cx="2014173" cy="10526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用途を限定せず</a:t>
            </a:r>
          </a:p>
        </p:txBody>
      </p:sp>
      <p:sp>
        <p:nvSpPr>
          <p:cNvPr id="194" name="正方形/長方形 193"/>
          <p:cNvSpPr/>
          <p:nvPr/>
        </p:nvSpPr>
        <p:spPr>
          <a:xfrm>
            <a:off x="1331640" y="1822330"/>
            <a:ext cx="1569660" cy="615553"/>
          </a:xfrm>
          <a:prstGeom prst="rect">
            <a:avLst/>
          </a:prstGeom>
        </p:spPr>
        <p:txBody>
          <a:bodyPr wrap="none">
            <a:spAutoFit/>
          </a:bodyPr>
          <a:lstStyle/>
          <a:p>
            <a:pPr algn="ctr"/>
            <a:r>
              <a:rPr lang="ja-JP" altLang="en-US" sz="1200" b="1" dirty="0">
                <a:solidFill>
                  <a:schemeClr val="tx1">
                    <a:lumMod val="65000"/>
                    <a:lumOff val="35000"/>
                  </a:schemeClr>
                </a:solidFill>
                <a:latin typeface="Meiryo" charset="-128"/>
                <a:ea typeface="Meiryo" charset="-128"/>
                <a:cs typeface="Meiryo" charset="-128"/>
              </a:rPr>
              <a:t>インテグレーテッド</a:t>
            </a:r>
            <a:endParaRPr lang="en-US" altLang="ja-JP" sz="1200" b="1" dirty="0">
              <a:solidFill>
                <a:schemeClr val="tx1">
                  <a:lumMod val="65000"/>
                  <a:lumOff val="35000"/>
                </a:schemeClr>
              </a:solidFill>
              <a:latin typeface="Meiryo" charset="-128"/>
              <a:ea typeface="Meiryo" charset="-128"/>
              <a:cs typeface="Meiryo" charset="-128"/>
            </a:endParaRPr>
          </a:p>
          <a:p>
            <a:pPr algn="ctr"/>
            <a:r>
              <a:rPr lang="ja-JP" altLang="en-US" sz="1200" b="1" dirty="0">
                <a:solidFill>
                  <a:schemeClr val="tx1">
                    <a:lumMod val="65000"/>
                    <a:lumOff val="35000"/>
                  </a:schemeClr>
                </a:solidFill>
                <a:latin typeface="Meiryo" charset="-128"/>
                <a:ea typeface="Meiryo" charset="-128"/>
                <a:cs typeface="Meiryo" charset="-128"/>
              </a:rPr>
              <a:t>プラットフォーム</a:t>
            </a:r>
            <a:endParaRPr lang="en-US" altLang="ja-JP" sz="1200" b="1" dirty="0">
              <a:solidFill>
                <a:schemeClr val="tx1">
                  <a:lumMod val="65000"/>
                  <a:lumOff val="35000"/>
                </a:schemeClr>
              </a:solidFill>
              <a:latin typeface="Meiryo" charset="-128"/>
              <a:ea typeface="Meiryo" charset="-128"/>
              <a:cs typeface="Meiryo" charset="-128"/>
            </a:endParaRPr>
          </a:p>
          <a:p>
            <a:pPr algn="ctr"/>
            <a:r>
              <a:rPr lang="ja-JP" altLang="en-US" sz="1000" b="1" dirty="0">
                <a:solidFill>
                  <a:schemeClr val="tx1">
                    <a:lumMod val="65000"/>
                    <a:lumOff val="35000"/>
                  </a:schemeClr>
                </a:solidFill>
                <a:latin typeface="Meiryo" charset="-128"/>
                <a:ea typeface="Meiryo" charset="-128"/>
                <a:cs typeface="Meiryo" charset="-128"/>
              </a:rPr>
              <a:t>（アプライアンス）</a:t>
            </a:r>
            <a:endParaRPr lang="ja-JP" altLang="en-US" sz="1000" dirty="0">
              <a:solidFill>
                <a:schemeClr val="tx1">
                  <a:lumMod val="65000"/>
                  <a:lumOff val="35000"/>
                </a:schemeClr>
              </a:solidFill>
            </a:endParaRPr>
          </a:p>
        </p:txBody>
      </p:sp>
      <p:sp>
        <p:nvSpPr>
          <p:cNvPr id="195" name="正方形/長方形 194"/>
          <p:cNvSpPr/>
          <p:nvPr/>
        </p:nvSpPr>
        <p:spPr>
          <a:xfrm>
            <a:off x="3630159" y="1836134"/>
            <a:ext cx="1877437" cy="615553"/>
          </a:xfrm>
          <a:prstGeom prst="rect">
            <a:avLst/>
          </a:prstGeom>
        </p:spPr>
        <p:txBody>
          <a:bodyPr wrap="none">
            <a:spAutoFit/>
          </a:bodyPr>
          <a:lstStyle/>
          <a:p>
            <a:pPr algn="ctr"/>
            <a:r>
              <a:rPr lang="ja-JP" altLang="en-US" sz="1200" b="1" dirty="0">
                <a:solidFill>
                  <a:schemeClr val="tx1">
                    <a:lumMod val="65000"/>
                    <a:lumOff val="35000"/>
                  </a:schemeClr>
                </a:solidFill>
                <a:latin typeface="Meiryo" charset="-128"/>
                <a:ea typeface="Meiryo" charset="-128"/>
                <a:cs typeface="Meiryo" charset="-128"/>
              </a:rPr>
              <a:t>インテグレーテッド</a:t>
            </a:r>
            <a:endParaRPr lang="en-US" altLang="ja-JP" sz="1200" b="1" dirty="0">
              <a:solidFill>
                <a:schemeClr val="tx1">
                  <a:lumMod val="65000"/>
                  <a:lumOff val="35000"/>
                </a:schemeClr>
              </a:solidFill>
              <a:latin typeface="Meiryo" charset="-128"/>
              <a:ea typeface="Meiryo" charset="-128"/>
              <a:cs typeface="Meiryo" charset="-128"/>
            </a:endParaRPr>
          </a:p>
          <a:p>
            <a:pPr algn="ctr"/>
            <a:r>
              <a:rPr lang="ja-JP" altLang="en-US" sz="1200" b="1" dirty="0">
                <a:solidFill>
                  <a:schemeClr val="tx1">
                    <a:lumMod val="65000"/>
                    <a:lumOff val="35000"/>
                  </a:schemeClr>
                </a:solidFill>
                <a:latin typeface="Meiryo" charset="-128"/>
                <a:ea typeface="Meiryo" charset="-128"/>
                <a:cs typeface="Meiryo" charset="-128"/>
              </a:rPr>
              <a:t>インフラストラクチャー</a:t>
            </a:r>
            <a:endParaRPr lang="en-US" altLang="ja-JP" sz="1200" b="1" dirty="0">
              <a:solidFill>
                <a:schemeClr val="tx1">
                  <a:lumMod val="65000"/>
                  <a:lumOff val="35000"/>
                </a:schemeClr>
              </a:solidFill>
              <a:latin typeface="Meiryo" charset="-128"/>
              <a:ea typeface="Meiryo" charset="-128"/>
              <a:cs typeface="Meiryo" charset="-128"/>
            </a:endParaRPr>
          </a:p>
          <a:p>
            <a:pPr algn="ctr"/>
            <a:r>
              <a:rPr lang="en-US" altLang="ja-JP" sz="1000" b="1" dirty="0">
                <a:solidFill>
                  <a:schemeClr val="tx1">
                    <a:lumMod val="65000"/>
                    <a:lumOff val="35000"/>
                  </a:schemeClr>
                </a:solidFill>
                <a:latin typeface="Meiryo" charset="-128"/>
                <a:ea typeface="Meiryo" charset="-128"/>
                <a:cs typeface="Meiryo" charset="-128"/>
              </a:rPr>
              <a:t>(</a:t>
            </a:r>
            <a:r>
              <a:rPr lang="ja-JP" altLang="en-US" sz="1000" b="1" dirty="0">
                <a:solidFill>
                  <a:schemeClr val="tx1">
                    <a:lumMod val="65000"/>
                    <a:lumOff val="35000"/>
                  </a:schemeClr>
                </a:solidFill>
                <a:latin typeface="Meiryo" charset="-128"/>
                <a:ea typeface="Meiryo" charset="-128"/>
                <a:cs typeface="Meiryo" charset="-128"/>
              </a:rPr>
              <a:t>コンバージド・システム</a:t>
            </a:r>
            <a:r>
              <a:rPr lang="en-US" altLang="ja-JP" sz="1000" b="1" dirty="0">
                <a:solidFill>
                  <a:schemeClr val="tx1">
                    <a:lumMod val="65000"/>
                    <a:lumOff val="35000"/>
                  </a:schemeClr>
                </a:solidFill>
                <a:latin typeface="Meiryo" charset="-128"/>
                <a:ea typeface="Meiryo" charset="-128"/>
                <a:cs typeface="Meiryo" charset="-128"/>
              </a:rPr>
              <a:t>)</a:t>
            </a:r>
            <a:endParaRPr lang="ja-JP" altLang="en-US" sz="1000" dirty="0">
              <a:solidFill>
                <a:schemeClr val="tx1">
                  <a:lumMod val="65000"/>
                  <a:lumOff val="35000"/>
                </a:schemeClr>
              </a:solidFill>
            </a:endParaRPr>
          </a:p>
        </p:txBody>
      </p:sp>
      <p:sp>
        <p:nvSpPr>
          <p:cNvPr id="196" name="正方形/長方形 195"/>
          <p:cNvSpPr/>
          <p:nvPr/>
        </p:nvSpPr>
        <p:spPr>
          <a:xfrm>
            <a:off x="5872232" y="1836134"/>
            <a:ext cx="2233304" cy="615553"/>
          </a:xfrm>
          <a:prstGeom prst="rect">
            <a:avLst/>
          </a:prstGeom>
        </p:spPr>
        <p:txBody>
          <a:bodyPr wrap="none">
            <a:spAutoFit/>
          </a:bodyPr>
          <a:lstStyle/>
          <a:p>
            <a:pPr algn="ctr"/>
            <a:r>
              <a:rPr lang="ja-JP" altLang="en-US" sz="1200" b="1" dirty="0">
                <a:solidFill>
                  <a:schemeClr val="tx1">
                    <a:lumMod val="65000"/>
                    <a:lumOff val="35000"/>
                  </a:schemeClr>
                </a:solidFill>
                <a:latin typeface="Meiryo" charset="-128"/>
                <a:ea typeface="Meiryo" charset="-128"/>
                <a:cs typeface="Meiryo" charset="-128"/>
              </a:rPr>
              <a:t>ハイパーコンバージド</a:t>
            </a:r>
            <a:endParaRPr lang="en-US" altLang="ja-JP" sz="1200" b="1" dirty="0">
              <a:solidFill>
                <a:schemeClr val="tx1">
                  <a:lumMod val="65000"/>
                  <a:lumOff val="35000"/>
                </a:schemeClr>
              </a:solidFill>
              <a:latin typeface="Meiryo" charset="-128"/>
              <a:ea typeface="Meiryo" charset="-128"/>
              <a:cs typeface="Meiryo" charset="-128"/>
            </a:endParaRPr>
          </a:p>
          <a:p>
            <a:pPr algn="ctr"/>
            <a:r>
              <a:rPr lang="ja-JP" altLang="en-US" sz="1200" b="1" dirty="0">
                <a:solidFill>
                  <a:schemeClr val="tx1">
                    <a:lumMod val="65000"/>
                    <a:lumOff val="35000"/>
                  </a:schemeClr>
                </a:solidFill>
                <a:latin typeface="Meiryo" charset="-128"/>
                <a:ea typeface="Meiryo" charset="-128"/>
                <a:cs typeface="Meiryo" charset="-128"/>
              </a:rPr>
              <a:t>インフラストラクチャー</a:t>
            </a:r>
            <a:endParaRPr lang="en-US" altLang="ja-JP" sz="1200" b="1" dirty="0">
              <a:solidFill>
                <a:schemeClr val="tx1">
                  <a:lumMod val="65000"/>
                  <a:lumOff val="35000"/>
                </a:schemeClr>
              </a:solidFill>
              <a:latin typeface="Meiryo" charset="-128"/>
              <a:ea typeface="Meiryo" charset="-128"/>
              <a:cs typeface="Meiryo" charset="-128"/>
            </a:endParaRPr>
          </a:p>
          <a:p>
            <a:pPr algn="ctr"/>
            <a:r>
              <a:rPr lang="en-US" altLang="ja-JP" sz="1000" b="1" dirty="0">
                <a:solidFill>
                  <a:schemeClr val="tx1">
                    <a:lumMod val="65000"/>
                    <a:lumOff val="35000"/>
                  </a:schemeClr>
                </a:solidFill>
                <a:latin typeface="Meiryo" charset="-128"/>
                <a:ea typeface="Meiryo" charset="-128"/>
                <a:cs typeface="Meiryo" charset="-128"/>
              </a:rPr>
              <a:t>(</a:t>
            </a:r>
            <a:r>
              <a:rPr lang="ja-JP" altLang="en-US" sz="1000" b="1" dirty="0">
                <a:solidFill>
                  <a:schemeClr val="tx1">
                    <a:lumMod val="65000"/>
                    <a:lumOff val="35000"/>
                  </a:schemeClr>
                </a:solidFill>
                <a:latin typeface="Meiryo" charset="-128"/>
                <a:ea typeface="Meiryo" charset="-128"/>
                <a:cs typeface="Meiryo" charset="-128"/>
              </a:rPr>
              <a:t>ハイパーコンバージド・システム</a:t>
            </a:r>
            <a:r>
              <a:rPr lang="en-US" altLang="ja-JP" sz="1000" b="1" dirty="0">
                <a:solidFill>
                  <a:schemeClr val="tx1">
                    <a:lumMod val="65000"/>
                    <a:lumOff val="35000"/>
                  </a:schemeClr>
                </a:solidFill>
                <a:latin typeface="Meiryo" charset="-128"/>
                <a:ea typeface="Meiryo" charset="-128"/>
                <a:cs typeface="Meiryo" charset="-128"/>
              </a:rPr>
              <a:t>)</a:t>
            </a:r>
            <a:endParaRPr lang="ja-JP" altLang="en-US" sz="1000" dirty="0">
              <a:solidFill>
                <a:schemeClr val="tx1">
                  <a:lumMod val="65000"/>
                  <a:lumOff val="35000"/>
                </a:schemeClr>
              </a:solidFill>
            </a:endParaRPr>
          </a:p>
        </p:txBody>
      </p:sp>
      <p:sp>
        <p:nvSpPr>
          <p:cNvPr id="201" name="正方形/長方形 200"/>
          <p:cNvSpPr/>
          <p:nvPr/>
        </p:nvSpPr>
        <p:spPr>
          <a:xfrm>
            <a:off x="3039669" y="1073139"/>
            <a:ext cx="3057247" cy="584775"/>
          </a:xfrm>
          <a:prstGeom prst="rect">
            <a:avLst/>
          </a:prstGeom>
        </p:spPr>
        <p:txBody>
          <a:bodyPr wrap="none">
            <a:spAutoFit/>
          </a:bodyPr>
          <a:lstStyle/>
          <a:p>
            <a:pPr algn="ctr"/>
            <a:r>
              <a:rPr lang="ja-JP" altLang="en-US" sz="1600" b="1" dirty="0">
                <a:solidFill>
                  <a:schemeClr val="bg1"/>
                </a:solidFill>
                <a:latin typeface="Meiryo" charset="-128"/>
                <a:ea typeface="Meiryo" charset="-128"/>
                <a:cs typeface="Meiryo" charset="-128"/>
              </a:rPr>
              <a:t>インテグレーテッド・システム</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（コンバージド・システム）</a:t>
            </a:r>
            <a:endParaRPr lang="en-US" altLang="ja-JP" sz="1600" b="1" dirty="0">
              <a:solidFill>
                <a:schemeClr val="bg1"/>
              </a:solidFill>
              <a:latin typeface="Meiryo" charset="-128"/>
              <a:ea typeface="Meiryo" charset="-128"/>
              <a:cs typeface="Meiryo" charset="-128"/>
            </a:endParaRPr>
          </a:p>
        </p:txBody>
      </p:sp>
      <p:sp>
        <p:nvSpPr>
          <p:cNvPr id="203" name="正方形/長方形 202"/>
          <p:cNvSpPr/>
          <p:nvPr/>
        </p:nvSpPr>
        <p:spPr>
          <a:xfrm>
            <a:off x="698568" y="5848280"/>
            <a:ext cx="2638864" cy="461665"/>
          </a:xfrm>
          <a:prstGeom prst="rect">
            <a:avLst/>
          </a:prstGeom>
        </p:spPr>
        <p:txBody>
          <a:bodyPr wrap="none">
            <a:spAutoFit/>
          </a:bodyPr>
          <a:lstStyle/>
          <a:p>
            <a:pPr marL="171450" indent="-171450">
              <a:buFont typeface="Wingdings" charset="2"/>
              <a:buChar char="Ø"/>
            </a:pPr>
            <a:r>
              <a:rPr lang="ja-JP" altLang="en-US" sz="800" dirty="0">
                <a:solidFill>
                  <a:schemeClr val="tx1">
                    <a:lumMod val="65000"/>
                    <a:lumOff val="35000"/>
                  </a:schemeClr>
                </a:solidFill>
                <a:latin typeface="Meiryo" charset="-128"/>
                <a:ea typeface="Meiryo" charset="-128"/>
                <a:cs typeface="Meiryo" charset="-128"/>
              </a:rPr>
              <a:t>Oracle Exadata Database Machine</a:t>
            </a:r>
            <a:endParaRPr lang="en-US" altLang="ja-JP" sz="8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Ø"/>
            </a:pPr>
            <a:r>
              <a:rPr lang="en-US" altLang="ja-JP" sz="800" dirty="0" err="1">
                <a:solidFill>
                  <a:schemeClr val="tx1">
                    <a:lumMod val="65000"/>
                    <a:lumOff val="35000"/>
                  </a:schemeClr>
                </a:solidFill>
                <a:latin typeface="Meiryo" charset="-128"/>
                <a:ea typeface="Meiryo" charset="-128"/>
                <a:cs typeface="Meiryo" charset="-128"/>
              </a:rPr>
              <a:t>PureData</a:t>
            </a:r>
            <a:r>
              <a:rPr lang="en-US" altLang="ja-JP" sz="800" dirty="0">
                <a:solidFill>
                  <a:schemeClr val="tx1">
                    <a:lumMod val="65000"/>
                    <a:lumOff val="35000"/>
                  </a:schemeClr>
                </a:solidFill>
                <a:latin typeface="Meiryo" charset="-128"/>
                <a:ea typeface="Meiryo" charset="-128"/>
                <a:cs typeface="Meiryo" charset="-128"/>
              </a:rPr>
              <a:t> System for Analytics</a:t>
            </a:r>
            <a:r>
              <a:rPr lang="ja-JP" altLang="en-US" sz="800" dirty="0">
                <a:solidFill>
                  <a:schemeClr val="tx1">
                    <a:lumMod val="65000"/>
                    <a:lumOff val="35000"/>
                  </a:schemeClr>
                </a:solidFill>
                <a:latin typeface="Meiryo" charset="-128"/>
                <a:ea typeface="Meiryo" charset="-128"/>
                <a:cs typeface="Meiryo" charset="-128"/>
              </a:rPr>
              <a:t>（旧</a:t>
            </a:r>
            <a:r>
              <a:rPr lang="en-US" altLang="ja-JP" sz="800" dirty="0" err="1">
                <a:solidFill>
                  <a:schemeClr val="tx1">
                    <a:lumMod val="65000"/>
                    <a:lumOff val="35000"/>
                  </a:schemeClr>
                </a:solidFill>
                <a:latin typeface="Meiryo" charset="-128"/>
                <a:ea typeface="Meiryo" charset="-128"/>
                <a:cs typeface="Meiryo" charset="-128"/>
              </a:rPr>
              <a:t>Netezza</a:t>
            </a:r>
            <a:r>
              <a:rPr lang="ja-JP" altLang="en-US" sz="800" dirty="0">
                <a:solidFill>
                  <a:schemeClr val="tx1">
                    <a:lumMod val="65000"/>
                    <a:lumOff val="35000"/>
                  </a:schemeClr>
                </a:solidFill>
                <a:latin typeface="Meiryo" charset="-128"/>
                <a:ea typeface="Meiryo" charset="-128"/>
                <a:cs typeface="Meiryo" charset="-128"/>
              </a:rPr>
              <a:t>）</a:t>
            </a:r>
            <a:endParaRPr lang="en-US" altLang="ja-JP" sz="8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tx1">
                    <a:lumMod val="65000"/>
                    <a:lumOff val="35000"/>
                  </a:schemeClr>
                </a:solidFill>
                <a:latin typeface="Meiryo" charset="-128"/>
                <a:ea typeface="Meiryo" charset="-128"/>
                <a:cs typeface="Meiryo" charset="-128"/>
              </a:rPr>
              <a:t>各社</a:t>
            </a:r>
            <a:r>
              <a:rPr lang="en-US" altLang="ja-JP" sz="800" dirty="0">
                <a:solidFill>
                  <a:schemeClr val="tx1">
                    <a:lumMod val="65000"/>
                    <a:lumOff val="35000"/>
                  </a:schemeClr>
                </a:solidFill>
                <a:latin typeface="Meiryo" charset="-128"/>
                <a:ea typeface="Meiryo" charset="-128"/>
                <a:cs typeface="Meiryo" charset="-128"/>
              </a:rPr>
              <a:t>Firewall</a:t>
            </a:r>
            <a:r>
              <a:rPr lang="ja-JP" altLang="en-US" sz="800" dirty="0">
                <a:solidFill>
                  <a:schemeClr val="tx1">
                    <a:lumMod val="65000"/>
                    <a:lumOff val="35000"/>
                  </a:schemeClr>
                </a:solidFill>
                <a:latin typeface="Meiryo" charset="-128"/>
                <a:ea typeface="Meiryo" charset="-128"/>
                <a:cs typeface="Meiryo" charset="-128"/>
              </a:rPr>
              <a:t>・セキュリティアプライアンス</a:t>
            </a:r>
            <a:endParaRPr lang="en-US" altLang="ja-JP" sz="800" dirty="0">
              <a:solidFill>
                <a:schemeClr val="tx1">
                  <a:lumMod val="65000"/>
                  <a:lumOff val="35000"/>
                </a:schemeClr>
              </a:solidFill>
              <a:latin typeface="Meiryo" charset="-128"/>
              <a:ea typeface="Meiryo" charset="-128"/>
              <a:cs typeface="Meiryo" charset="-128"/>
            </a:endParaRPr>
          </a:p>
        </p:txBody>
      </p:sp>
      <p:sp>
        <p:nvSpPr>
          <p:cNvPr id="204" name="テキスト ボックス 203"/>
          <p:cNvSpPr txBox="1"/>
          <p:nvPr/>
        </p:nvSpPr>
        <p:spPr>
          <a:xfrm>
            <a:off x="3660030" y="5850375"/>
            <a:ext cx="1816523" cy="461665"/>
          </a:xfrm>
          <a:prstGeom prst="rect">
            <a:avLst/>
          </a:prstGeom>
          <a:noFill/>
        </p:spPr>
        <p:txBody>
          <a:bodyPr wrap="none" rtlCol="0">
            <a:spAutoFit/>
          </a:bodyPr>
          <a:lstStyle/>
          <a:p>
            <a:pPr marL="171450" indent="-171450">
              <a:buFont typeface="Wingdings" charset="2"/>
              <a:buChar char="Ø"/>
            </a:pPr>
            <a:r>
              <a:rPr kumimoji="1" lang="en-US" altLang="ja-JP" sz="800" dirty="0">
                <a:solidFill>
                  <a:schemeClr val="tx1">
                    <a:lumMod val="65000"/>
                    <a:lumOff val="35000"/>
                  </a:schemeClr>
                </a:solidFill>
                <a:latin typeface="Meiryo" charset="-128"/>
                <a:ea typeface="Meiryo" charset="-128"/>
                <a:cs typeface="Meiryo" charset="-128"/>
              </a:rPr>
              <a:t>Oracle </a:t>
            </a:r>
            <a:r>
              <a:rPr kumimoji="1" lang="en-US" altLang="ja-JP" sz="800" dirty="0" err="1">
                <a:solidFill>
                  <a:schemeClr val="tx1">
                    <a:lumMod val="65000"/>
                    <a:lumOff val="35000"/>
                  </a:schemeClr>
                </a:solidFill>
                <a:latin typeface="Meiryo" charset="-128"/>
                <a:ea typeface="Meiryo" charset="-128"/>
                <a:cs typeface="Meiryo" charset="-128"/>
              </a:rPr>
              <a:t>Exalogic</a:t>
            </a:r>
            <a:r>
              <a:rPr kumimoji="1" lang="en-US" altLang="ja-JP" sz="800" dirty="0">
                <a:solidFill>
                  <a:schemeClr val="tx1">
                    <a:lumMod val="65000"/>
                    <a:lumOff val="35000"/>
                  </a:schemeClr>
                </a:solidFill>
                <a:latin typeface="Meiryo" charset="-128"/>
                <a:ea typeface="Meiryo" charset="-128"/>
                <a:cs typeface="Meiryo" charset="-128"/>
              </a:rPr>
              <a:t> Elastic Cloud</a:t>
            </a:r>
            <a:endParaRPr kumimoji="1" lang="ja-JP" altLang="en-US" sz="8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Ø"/>
            </a:pPr>
            <a:r>
              <a:rPr kumimoji="1" lang="en-US" altLang="ja-JP" sz="800" dirty="0" err="1">
                <a:solidFill>
                  <a:schemeClr val="tx1">
                    <a:lumMod val="65000"/>
                    <a:lumOff val="35000"/>
                  </a:schemeClr>
                </a:solidFill>
                <a:latin typeface="Meiryo" charset="-128"/>
                <a:ea typeface="Meiryo" charset="-128"/>
                <a:cs typeface="Meiryo" charset="-128"/>
              </a:rPr>
              <a:t>Vblock</a:t>
            </a:r>
            <a:r>
              <a:rPr kumimoji="1" lang="en-US" altLang="ja-JP" sz="800" dirty="0">
                <a:solidFill>
                  <a:schemeClr val="tx1">
                    <a:lumMod val="65000"/>
                    <a:lumOff val="35000"/>
                  </a:schemeClr>
                </a:solidFill>
                <a:latin typeface="Meiryo" charset="-128"/>
                <a:ea typeface="Meiryo" charset="-128"/>
                <a:cs typeface="Meiryo" charset="-128"/>
              </a:rPr>
              <a:t> </a:t>
            </a:r>
            <a:r>
              <a:rPr kumimoji="1" lang="en-US" altLang="ja-JP" sz="800" dirty="0" err="1">
                <a:solidFill>
                  <a:schemeClr val="tx1">
                    <a:lumMod val="65000"/>
                    <a:lumOff val="35000"/>
                  </a:schemeClr>
                </a:solidFill>
                <a:latin typeface="Meiryo" charset="-128"/>
                <a:ea typeface="Meiryo" charset="-128"/>
                <a:cs typeface="Meiryo" charset="-128"/>
              </a:rPr>
              <a:t>Infrastructire</a:t>
            </a:r>
            <a:r>
              <a:rPr kumimoji="1" lang="en-US" altLang="ja-JP" sz="800" dirty="0">
                <a:solidFill>
                  <a:schemeClr val="tx1">
                    <a:lumMod val="65000"/>
                    <a:lumOff val="35000"/>
                  </a:schemeClr>
                </a:solidFill>
                <a:latin typeface="Meiryo" charset="-128"/>
                <a:ea typeface="Meiryo" charset="-128"/>
                <a:cs typeface="Meiryo" charset="-128"/>
              </a:rPr>
              <a:t> Package</a:t>
            </a:r>
            <a:endParaRPr kumimoji="1" lang="ja-JP" altLang="en-US" sz="8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tx1">
                    <a:lumMod val="65000"/>
                    <a:lumOff val="35000"/>
                  </a:schemeClr>
                </a:solidFill>
                <a:latin typeface="Meiryo" charset="-128"/>
                <a:ea typeface="Meiryo" charset="-128"/>
                <a:cs typeface="Meiryo" charset="-128"/>
              </a:rPr>
              <a:t>HP </a:t>
            </a:r>
            <a:r>
              <a:rPr kumimoji="1" lang="en-US" altLang="ja-JP" sz="800" dirty="0" err="1">
                <a:solidFill>
                  <a:schemeClr val="tx1">
                    <a:lumMod val="65000"/>
                    <a:lumOff val="35000"/>
                  </a:schemeClr>
                </a:solidFill>
                <a:latin typeface="Meiryo" charset="-128"/>
                <a:ea typeface="Meiryo" charset="-128"/>
                <a:cs typeface="Meiryo" charset="-128"/>
              </a:rPr>
              <a:t>CloudSystem</a:t>
            </a:r>
            <a:r>
              <a:rPr kumimoji="1" lang="en-US" altLang="ja-JP" sz="800" dirty="0">
                <a:solidFill>
                  <a:schemeClr val="tx1">
                    <a:lumMod val="65000"/>
                    <a:lumOff val="35000"/>
                  </a:schemeClr>
                </a:solidFill>
                <a:latin typeface="Meiryo" charset="-128"/>
                <a:ea typeface="Meiryo" charset="-128"/>
                <a:cs typeface="Meiryo" charset="-128"/>
              </a:rPr>
              <a:t> Matrix</a:t>
            </a:r>
            <a:endParaRPr kumimoji="1" lang="ja-JP" altLang="en-US" sz="800" dirty="0">
              <a:solidFill>
                <a:schemeClr val="tx1">
                  <a:lumMod val="65000"/>
                  <a:lumOff val="35000"/>
                </a:schemeClr>
              </a:solidFill>
              <a:latin typeface="Meiryo" charset="-128"/>
              <a:ea typeface="Meiryo" charset="-128"/>
              <a:cs typeface="Meiryo" charset="-128"/>
            </a:endParaRPr>
          </a:p>
        </p:txBody>
      </p:sp>
      <p:sp>
        <p:nvSpPr>
          <p:cNvPr id="205" name="テキスト ボックス 204"/>
          <p:cNvSpPr txBox="1"/>
          <p:nvPr/>
        </p:nvSpPr>
        <p:spPr>
          <a:xfrm>
            <a:off x="6205941" y="5848280"/>
            <a:ext cx="1816523" cy="461665"/>
          </a:xfrm>
          <a:prstGeom prst="rect">
            <a:avLst/>
          </a:prstGeom>
          <a:noFill/>
        </p:spPr>
        <p:txBody>
          <a:bodyPr wrap="none" rtlCol="0">
            <a:spAutoFit/>
          </a:bodyPr>
          <a:lstStyle/>
          <a:p>
            <a:pPr marL="171450" indent="-171450">
              <a:buFont typeface="Wingdings" charset="2"/>
              <a:buChar char="Ø"/>
            </a:pPr>
            <a:r>
              <a:rPr kumimoji="1" lang="en-US" altLang="ja-JP" sz="800" dirty="0" err="1">
                <a:solidFill>
                  <a:schemeClr val="tx1">
                    <a:lumMod val="65000"/>
                    <a:lumOff val="35000"/>
                  </a:schemeClr>
                </a:solidFill>
                <a:latin typeface="Meiryo" charset="-128"/>
                <a:ea typeface="Meiryo" charset="-128"/>
                <a:cs typeface="Meiryo" charset="-128"/>
              </a:rPr>
              <a:t>Nuwtanix</a:t>
            </a:r>
            <a:r>
              <a:rPr kumimoji="1" lang="en-US" altLang="ja-JP" sz="800" dirty="0">
                <a:solidFill>
                  <a:schemeClr val="tx1">
                    <a:lumMod val="65000"/>
                    <a:lumOff val="35000"/>
                  </a:schemeClr>
                </a:solidFill>
                <a:latin typeface="Meiryo" charset="-128"/>
                <a:ea typeface="Meiryo" charset="-128"/>
                <a:cs typeface="Meiryo" charset="-128"/>
              </a:rPr>
              <a:t> NX</a:t>
            </a:r>
            <a:r>
              <a:rPr kumimoji="1" lang="ja-JP" altLang="en-US" sz="800" dirty="0">
                <a:solidFill>
                  <a:schemeClr val="tx1">
                    <a:lumMod val="65000"/>
                    <a:lumOff val="35000"/>
                  </a:schemeClr>
                </a:solidFill>
                <a:latin typeface="Meiryo" charset="-128"/>
                <a:ea typeface="Meiryo" charset="-128"/>
                <a:cs typeface="Meiryo" charset="-128"/>
              </a:rPr>
              <a:t>シリーズ</a:t>
            </a:r>
          </a:p>
          <a:p>
            <a:pPr marL="171450" indent="-171450">
              <a:buFont typeface="Wingdings" charset="2"/>
              <a:buChar char="Ø"/>
            </a:pPr>
            <a:r>
              <a:rPr kumimoji="1" lang="en-US" altLang="ja-JP" sz="800" dirty="0">
                <a:solidFill>
                  <a:schemeClr val="tx1">
                    <a:lumMod val="65000"/>
                    <a:lumOff val="35000"/>
                  </a:schemeClr>
                </a:solidFill>
                <a:latin typeface="Meiryo" charset="-128"/>
                <a:ea typeface="Meiryo" charset="-128"/>
                <a:cs typeface="Meiryo" charset="-128"/>
              </a:rPr>
              <a:t>VCE </a:t>
            </a:r>
            <a:r>
              <a:rPr kumimoji="1" lang="en-US" altLang="ja-JP" sz="800" dirty="0" err="1">
                <a:solidFill>
                  <a:schemeClr val="tx1">
                    <a:lumMod val="65000"/>
                    <a:lumOff val="35000"/>
                  </a:schemeClr>
                </a:solidFill>
                <a:latin typeface="Meiryo" charset="-128"/>
                <a:ea typeface="Meiryo" charset="-128"/>
                <a:cs typeface="Meiryo" charset="-128"/>
              </a:rPr>
              <a:t>VxRail</a:t>
            </a:r>
            <a:endParaRPr kumimoji="1" lang="ja-JP" altLang="en-US" sz="8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tx1">
                    <a:lumMod val="65000"/>
                    <a:lumOff val="35000"/>
                  </a:schemeClr>
                </a:solidFill>
                <a:latin typeface="Meiryo" charset="-128"/>
                <a:ea typeface="Meiryo" charset="-128"/>
                <a:cs typeface="Meiryo" charset="-128"/>
              </a:rPr>
              <a:t>HP Hyper Converged System</a:t>
            </a:r>
            <a:endParaRPr kumimoji="1" lang="ja-JP" altLang="en-US" sz="800" dirty="0">
              <a:solidFill>
                <a:schemeClr val="tx1">
                  <a:lumMod val="65000"/>
                  <a:lumOff val="35000"/>
                </a:schemeClr>
              </a:solidFill>
              <a:latin typeface="Meiryo" charset="-128"/>
              <a:ea typeface="Meiryo" charset="-128"/>
              <a:cs typeface="Meiryo" charset="-128"/>
            </a:endParaRPr>
          </a:p>
        </p:txBody>
      </p:sp>
      <p:sp>
        <p:nvSpPr>
          <p:cNvPr id="206" name="テキスト ボックス 205"/>
          <p:cNvSpPr txBox="1"/>
          <p:nvPr/>
        </p:nvSpPr>
        <p:spPr>
          <a:xfrm>
            <a:off x="7212611" y="6368208"/>
            <a:ext cx="2013693" cy="215444"/>
          </a:xfrm>
          <a:prstGeom prst="rect">
            <a:avLst/>
          </a:prstGeom>
          <a:noFill/>
        </p:spPr>
        <p:txBody>
          <a:bodyPr wrap="none" rtlCol="0">
            <a:spAutoFit/>
          </a:bodyPr>
          <a:lstStyle/>
          <a:p>
            <a:r>
              <a:rPr kumimoji="1" lang="en-US" altLang="ja-JP" sz="800" dirty="0">
                <a:latin typeface="Meiryo" charset="-128"/>
                <a:ea typeface="Meiryo" charset="-128"/>
                <a:cs typeface="Meiryo" charset="-128"/>
              </a:rPr>
              <a:t>IDC</a:t>
            </a:r>
            <a:r>
              <a:rPr kumimoji="1" lang="ja-JP" altLang="en-US" sz="800" dirty="0">
                <a:latin typeface="Meiryo" charset="-128"/>
                <a:ea typeface="Meiryo" charset="-128"/>
                <a:cs typeface="Meiryo" charset="-128"/>
              </a:rPr>
              <a:t>の定義による分類（一般的な分類）</a:t>
            </a:r>
          </a:p>
        </p:txBody>
      </p:sp>
      <p:sp>
        <p:nvSpPr>
          <p:cNvPr id="110" name="正方形/長方形 109"/>
          <p:cNvSpPr/>
          <p:nvPr/>
        </p:nvSpPr>
        <p:spPr>
          <a:xfrm>
            <a:off x="3563837" y="4897242"/>
            <a:ext cx="2014173" cy="53694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3563837" y="4227432"/>
            <a:ext cx="2014173" cy="53694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12" name="フローチャート: 磁気ディスク 111"/>
          <p:cNvSpPr/>
          <p:nvPr/>
        </p:nvSpPr>
        <p:spPr>
          <a:xfrm>
            <a:off x="3633587" y="4418115"/>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p:cNvSpPr/>
          <p:nvPr/>
        </p:nvSpPr>
        <p:spPr>
          <a:xfrm>
            <a:off x="4279002" y="4418115"/>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フローチャート: 磁気ディスク 117"/>
          <p:cNvSpPr/>
          <p:nvPr/>
        </p:nvSpPr>
        <p:spPr>
          <a:xfrm>
            <a:off x="4915629" y="4418115"/>
            <a:ext cx="583546" cy="28854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3633587" y="5235732"/>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279002" y="5235732"/>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4915629" y="5235308"/>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3633587" y="5051372"/>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279002" y="5051372"/>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4915629" y="5050948"/>
            <a:ext cx="583546" cy="15583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テキスト ボックス 201"/>
          <p:cNvSpPr txBox="1"/>
          <p:nvPr/>
        </p:nvSpPr>
        <p:spPr>
          <a:xfrm>
            <a:off x="4215999" y="4861750"/>
            <a:ext cx="702436"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ネットワーク</a:t>
            </a:r>
          </a:p>
        </p:txBody>
      </p:sp>
      <p:sp>
        <p:nvSpPr>
          <p:cNvPr id="207" name="テキスト ボックス 206"/>
          <p:cNvSpPr txBox="1"/>
          <p:nvPr/>
        </p:nvSpPr>
        <p:spPr>
          <a:xfrm>
            <a:off x="4011618" y="4201364"/>
            <a:ext cx="1111202"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rPr>
              <a:t>ストレージ（</a:t>
            </a:r>
            <a:r>
              <a:rPr kumimoji="1" lang="en-US" altLang="ja-JP" sz="800" dirty="0">
                <a:solidFill>
                  <a:schemeClr val="tx1">
                    <a:lumMod val="50000"/>
                    <a:lumOff val="50000"/>
                  </a:schemeClr>
                </a:solidFill>
              </a:rPr>
              <a:t>SAN/NAS</a:t>
            </a:r>
            <a:r>
              <a:rPr kumimoji="1" lang="ja-JP" altLang="en-US" sz="800" dirty="0">
                <a:solidFill>
                  <a:schemeClr val="tx1">
                    <a:lumMod val="50000"/>
                    <a:lumOff val="50000"/>
                  </a:schemeClr>
                </a:solidFill>
              </a:rPr>
              <a:t>）</a:t>
            </a:r>
          </a:p>
        </p:txBody>
      </p:sp>
      <p:sp>
        <p:nvSpPr>
          <p:cNvPr id="208" name="上下矢印 207"/>
          <p:cNvSpPr/>
          <p:nvPr/>
        </p:nvSpPr>
        <p:spPr>
          <a:xfrm>
            <a:off x="4495209" y="4730588"/>
            <a:ext cx="144016" cy="17000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上下矢印 208"/>
          <p:cNvSpPr/>
          <p:nvPr/>
        </p:nvSpPr>
        <p:spPr>
          <a:xfrm>
            <a:off x="4498917" y="4069621"/>
            <a:ext cx="144016" cy="17000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86477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三角形 176"/>
          <p:cNvSpPr/>
          <p:nvPr/>
        </p:nvSpPr>
        <p:spPr>
          <a:xfrm rot="16200000">
            <a:off x="3059751" y="3135797"/>
            <a:ext cx="3862625" cy="509643"/>
          </a:xfrm>
          <a:prstGeom prst="triangle">
            <a:avLst/>
          </a:prstGeom>
          <a:gradFill flip="none" rotWithShape="1">
            <a:gsLst>
              <a:gs pos="0">
                <a:srgbClr val="33ACBD">
                  <a:tint val="66000"/>
                  <a:satMod val="160000"/>
                </a:srgbClr>
              </a:gs>
              <a:gs pos="50000">
                <a:srgbClr val="33ACBD">
                  <a:tint val="44500"/>
                  <a:satMod val="160000"/>
                </a:srgbClr>
              </a:gs>
              <a:gs pos="100000">
                <a:srgbClr val="33ACBD">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404104" y="1467951"/>
            <a:ext cx="3168352" cy="381642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743032" y="1814194"/>
            <a:ext cx="2069427" cy="95974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6" name="正方形/長方形 105"/>
          <p:cNvSpPr/>
          <p:nvPr/>
        </p:nvSpPr>
        <p:spPr>
          <a:xfrm>
            <a:off x="740052" y="2990780"/>
            <a:ext cx="2069427" cy="95974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7" name="正方形/長方形 106"/>
          <p:cNvSpPr/>
          <p:nvPr/>
        </p:nvSpPr>
        <p:spPr>
          <a:xfrm>
            <a:off x="743031" y="4177496"/>
            <a:ext cx="2069427" cy="959741"/>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103" name="正方形/長方形 102"/>
          <p:cNvSpPr/>
          <p:nvPr/>
        </p:nvSpPr>
        <p:spPr>
          <a:xfrm>
            <a:off x="5541514" y="1101790"/>
            <a:ext cx="3168352" cy="3816423"/>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p:cNvSpPr/>
          <p:nvPr/>
        </p:nvSpPr>
        <p:spPr>
          <a:xfrm>
            <a:off x="5396879" y="1248575"/>
            <a:ext cx="3168352" cy="38164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252244" y="1467952"/>
            <a:ext cx="3168352" cy="38164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5341265" y="4132248"/>
            <a:ext cx="3016212" cy="105023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従来システムとハイパーコンバージド・システムとの違い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5" name="正方形/長方形 4"/>
          <p:cNvSpPr/>
          <p:nvPr/>
        </p:nvSpPr>
        <p:spPr>
          <a:xfrm>
            <a:off x="671370" y="1855833"/>
            <a:ext cx="2069427" cy="95974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671370" y="3030913"/>
            <a:ext cx="2069427" cy="9597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671370" y="4222745"/>
            <a:ext cx="2069427" cy="95974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8" name="フローチャート: 磁気ディスク 7"/>
          <p:cNvSpPr/>
          <p:nvPr/>
        </p:nvSpPr>
        <p:spPr>
          <a:xfrm>
            <a:off x="743033" y="4563576"/>
            <a:ext cx="599554" cy="51576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grpSp>
        <p:nvGrpSpPr>
          <p:cNvPr id="9" name="図形グループ 8"/>
          <p:cNvGrpSpPr/>
          <p:nvPr/>
        </p:nvGrpSpPr>
        <p:grpSpPr>
          <a:xfrm>
            <a:off x="743033" y="2465111"/>
            <a:ext cx="599554" cy="278543"/>
            <a:chOff x="6769100" y="1390650"/>
            <a:chExt cx="317500" cy="157483"/>
          </a:xfrm>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45" name="直線コネクタ 4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9"/>
          <p:cNvGrpSpPr/>
          <p:nvPr/>
        </p:nvGrpSpPr>
        <p:grpSpPr>
          <a:xfrm>
            <a:off x="743033" y="2125286"/>
            <a:ext cx="599554" cy="27854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 name="図形グループ 10"/>
          <p:cNvGrpSpPr/>
          <p:nvPr/>
        </p:nvGrpSpPr>
        <p:grpSpPr>
          <a:xfrm>
            <a:off x="1406154" y="2465111"/>
            <a:ext cx="599554" cy="27854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図形グループ 11"/>
          <p:cNvGrpSpPr/>
          <p:nvPr/>
        </p:nvGrpSpPr>
        <p:grpSpPr>
          <a:xfrm>
            <a:off x="1406154" y="2125286"/>
            <a:ext cx="599554" cy="278543"/>
            <a:chOff x="6769100" y="1390650"/>
            <a:chExt cx="317500" cy="157483"/>
          </a:xfrm>
        </p:grpSpPr>
        <p:sp>
          <p:nvSpPr>
            <p:cNvPr id="34" name="正方形/長方形 3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5" name="円/楕円 3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6" name="直線コネクタ 3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12"/>
          <p:cNvGrpSpPr/>
          <p:nvPr/>
        </p:nvGrpSpPr>
        <p:grpSpPr>
          <a:xfrm>
            <a:off x="2060245" y="2464353"/>
            <a:ext cx="599554" cy="27854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3"/>
          <p:cNvGrpSpPr/>
          <p:nvPr/>
        </p:nvGrpSpPr>
        <p:grpSpPr>
          <a:xfrm>
            <a:off x="2060245" y="2124528"/>
            <a:ext cx="599554" cy="27854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 name="フローチャート: 磁気ディスク 14"/>
          <p:cNvSpPr/>
          <p:nvPr/>
        </p:nvSpPr>
        <p:spPr>
          <a:xfrm>
            <a:off x="1406154" y="4563576"/>
            <a:ext cx="599554" cy="51576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16" name="フローチャート: 磁気ディスク 15"/>
          <p:cNvSpPr/>
          <p:nvPr/>
        </p:nvSpPr>
        <p:spPr>
          <a:xfrm>
            <a:off x="2060245" y="4563576"/>
            <a:ext cx="599554" cy="51576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743033" y="3635938"/>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1406154" y="3635938"/>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60245" y="3635180"/>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743033" y="3306408"/>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1406154" y="3306408"/>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2060245" y="3305650"/>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 name="テキスト ボックス 22"/>
          <p:cNvSpPr txBox="1"/>
          <p:nvPr/>
        </p:nvSpPr>
        <p:spPr>
          <a:xfrm>
            <a:off x="1000801" y="1848287"/>
            <a:ext cx="1402948" cy="276999"/>
          </a:xfrm>
          <a:prstGeom prst="rect">
            <a:avLst/>
          </a:prstGeom>
          <a:noFill/>
        </p:spPr>
        <p:txBody>
          <a:bodyPr wrap="none" rtlCol="0">
            <a:spAutoFit/>
          </a:bodyPr>
          <a:lstStyle/>
          <a:p>
            <a:pPr algn="ctr"/>
            <a:r>
              <a:rPr kumimoji="1" lang="ja-JP" altLang="en-US" sz="1200" dirty="0">
                <a:solidFill>
                  <a:schemeClr val="tx1">
                    <a:lumMod val="50000"/>
                    <a:lumOff val="50000"/>
                  </a:schemeClr>
                </a:solidFill>
                <a:latin typeface="Meiryo" charset="-128"/>
                <a:ea typeface="Meiryo" charset="-128"/>
                <a:cs typeface="Meiryo" charset="-128"/>
              </a:rPr>
              <a:t>サーバー</a:t>
            </a:r>
            <a:r>
              <a:rPr lang="ja-JP" altLang="en-US" sz="1200" dirty="0">
                <a:solidFill>
                  <a:schemeClr val="tx1">
                    <a:lumMod val="50000"/>
                    <a:lumOff val="50000"/>
                  </a:schemeClr>
                </a:solidFill>
                <a:latin typeface="Meiryo" charset="-128"/>
                <a:ea typeface="Meiryo" charset="-128"/>
                <a:cs typeface="Meiryo" charset="-128"/>
              </a:rPr>
              <a:t>＋仮想化</a:t>
            </a: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24" name="テキスト ボックス 23"/>
          <p:cNvSpPr txBox="1"/>
          <p:nvPr/>
        </p:nvSpPr>
        <p:spPr>
          <a:xfrm>
            <a:off x="763557" y="3036260"/>
            <a:ext cx="1877438" cy="276999"/>
          </a:xfrm>
          <a:prstGeom prst="rect">
            <a:avLst/>
          </a:prstGeom>
          <a:noFill/>
        </p:spPr>
        <p:txBody>
          <a:bodyPr wrap="none" rtlCol="0">
            <a:spAutoFit/>
          </a:bodyPr>
          <a:lstStyle/>
          <a:p>
            <a:pPr algn="ctr"/>
            <a:r>
              <a:rPr kumimoji="1" lang="ja-JP" altLang="en-US" sz="1200" dirty="0">
                <a:solidFill>
                  <a:schemeClr val="tx1">
                    <a:lumMod val="50000"/>
                    <a:lumOff val="50000"/>
                  </a:schemeClr>
                </a:solidFill>
                <a:latin typeface="Meiryo" charset="-128"/>
                <a:ea typeface="Meiryo" charset="-128"/>
                <a:cs typeface="Meiryo" charset="-128"/>
              </a:rPr>
              <a:t>ネットワーク・スイッチ</a:t>
            </a:r>
          </a:p>
        </p:txBody>
      </p:sp>
      <p:sp>
        <p:nvSpPr>
          <p:cNvPr id="25" name="テキスト ボックス 24"/>
          <p:cNvSpPr txBox="1"/>
          <p:nvPr/>
        </p:nvSpPr>
        <p:spPr>
          <a:xfrm>
            <a:off x="721079" y="4244938"/>
            <a:ext cx="1962397" cy="276999"/>
          </a:xfrm>
          <a:prstGeom prst="rect">
            <a:avLst/>
          </a:prstGeom>
          <a:noFill/>
        </p:spPr>
        <p:txBody>
          <a:bodyPr wrap="none" rtlCol="0">
            <a:spAutoFit/>
          </a:bodyPr>
          <a:lstStyle/>
          <a:p>
            <a:pPr algn="ctr"/>
            <a:r>
              <a:rPr kumimoji="1" lang="ja-JP" altLang="en-US" sz="1200" dirty="0">
                <a:solidFill>
                  <a:schemeClr val="tx1">
                    <a:lumMod val="50000"/>
                    <a:lumOff val="50000"/>
                  </a:schemeClr>
                </a:solidFill>
                <a:latin typeface="Meiryo" charset="-128"/>
                <a:ea typeface="Meiryo" charset="-128"/>
                <a:cs typeface="Meiryo" charset="-128"/>
              </a:rPr>
              <a:t>ストレージ（</a:t>
            </a:r>
            <a:r>
              <a:rPr kumimoji="1" lang="en-US" altLang="ja-JP" sz="1200" dirty="0">
                <a:solidFill>
                  <a:schemeClr val="tx1">
                    <a:lumMod val="50000"/>
                    <a:lumOff val="50000"/>
                  </a:schemeClr>
                </a:solidFill>
                <a:latin typeface="Meiryo" charset="-128"/>
                <a:ea typeface="Meiryo" charset="-128"/>
                <a:cs typeface="Meiryo" charset="-128"/>
              </a:rPr>
              <a:t>SAN/NAS</a:t>
            </a:r>
            <a:r>
              <a:rPr kumimoji="1" lang="ja-JP" altLang="en-US" sz="1200" dirty="0">
                <a:solidFill>
                  <a:schemeClr val="tx1">
                    <a:lumMod val="50000"/>
                    <a:lumOff val="50000"/>
                  </a:schemeClr>
                </a:solidFill>
                <a:latin typeface="Meiryo" charset="-128"/>
                <a:ea typeface="Meiryo" charset="-128"/>
                <a:cs typeface="Meiryo" charset="-128"/>
              </a:rPr>
              <a:t>）</a:t>
            </a:r>
          </a:p>
        </p:txBody>
      </p:sp>
      <p:grpSp>
        <p:nvGrpSpPr>
          <p:cNvPr id="52" name="図形グループ 51"/>
          <p:cNvGrpSpPr/>
          <p:nvPr/>
        </p:nvGrpSpPr>
        <p:grpSpPr>
          <a:xfrm>
            <a:off x="2928901" y="2384505"/>
            <a:ext cx="376233" cy="451599"/>
            <a:chOff x="2744170" y="2423890"/>
            <a:chExt cx="376233" cy="451599"/>
          </a:xfrm>
        </p:grpSpPr>
        <p:grpSp>
          <p:nvGrpSpPr>
            <p:cNvPr id="46" name="図形グループ 45"/>
            <p:cNvGrpSpPr/>
            <p:nvPr/>
          </p:nvGrpSpPr>
          <p:grpSpPr>
            <a:xfrm>
              <a:off x="2744170" y="2423890"/>
              <a:ext cx="288638" cy="361299"/>
              <a:chOff x="2667295" y="1059799"/>
              <a:chExt cx="681672" cy="722281"/>
            </a:xfrm>
          </p:grpSpPr>
          <p:sp>
            <p:nvSpPr>
              <p:cNvPr id="47" name="角丸四角形 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8" name="図 4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9" name="図形グループ 48"/>
            <p:cNvGrpSpPr/>
            <p:nvPr/>
          </p:nvGrpSpPr>
          <p:grpSpPr>
            <a:xfrm>
              <a:off x="2942530" y="2523934"/>
              <a:ext cx="177873" cy="351555"/>
              <a:chOff x="1946324" y="4125162"/>
              <a:chExt cx="969964" cy="2007872"/>
            </a:xfrm>
          </p:grpSpPr>
          <p:sp>
            <p:nvSpPr>
              <p:cNvPr id="50" name="円/楕円 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53" name="図形グループ 52"/>
          <p:cNvGrpSpPr/>
          <p:nvPr/>
        </p:nvGrpSpPr>
        <p:grpSpPr>
          <a:xfrm>
            <a:off x="2950787" y="3539055"/>
            <a:ext cx="376233" cy="451599"/>
            <a:chOff x="2744170" y="2423890"/>
            <a:chExt cx="376233" cy="451599"/>
          </a:xfrm>
        </p:grpSpPr>
        <p:grpSp>
          <p:nvGrpSpPr>
            <p:cNvPr id="54" name="図形グループ 53"/>
            <p:cNvGrpSpPr/>
            <p:nvPr/>
          </p:nvGrpSpPr>
          <p:grpSpPr>
            <a:xfrm>
              <a:off x="2744170" y="2423890"/>
              <a:ext cx="288638" cy="361299"/>
              <a:chOff x="2667295" y="1059799"/>
              <a:chExt cx="681672" cy="722281"/>
            </a:xfrm>
          </p:grpSpPr>
          <p:sp>
            <p:nvSpPr>
              <p:cNvPr id="58" name="角丸四角形 5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59" name="図 5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5" name="図形グループ 54"/>
            <p:cNvGrpSpPr/>
            <p:nvPr/>
          </p:nvGrpSpPr>
          <p:grpSpPr>
            <a:xfrm>
              <a:off x="2942530" y="2523934"/>
              <a:ext cx="177873" cy="351555"/>
              <a:chOff x="1946324" y="4125162"/>
              <a:chExt cx="969964" cy="2007872"/>
            </a:xfrm>
          </p:grpSpPr>
          <p:sp>
            <p:nvSpPr>
              <p:cNvPr id="56" name="円/楕円 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0" name="図形グループ 59"/>
          <p:cNvGrpSpPr/>
          <p:nvPr/>
        </p:nvGrpSpPr>
        <p:grpSpPr>
          <a:xfrm>
            <a:off x="2944842" y="4730887"/>
            <a:ext cx="376233" cy="451599"/>
            <a:chOff x="2744170" y="2423890"/>
            <a:chExt cx="376233" cy="451599"/>
          </a:xfrm>
        </p:grpSpPr>
        <p:grpSp>
          <p:nvGrpSpPr>
            <p:cNvPr id="61" name="図形グループ 60"/>
            <p:cNvGrpSpPr/>
            <p:nvPr/>
          </p:nvGrpSpPr>
          <p:grpSpPr>
            <a:xfrm>
              <a:off x="2744170" y="2423890"/>
              <a:ext cx="288638" cy="361299"/>
              <a:chOff x="2667295" y="1059799"/>
              <a:chExt cx="681672" cy="722281"/>
            </a:xfrm>
          </p:grpSpPr>
          <p:sp>
            <p:nvSpPr>
              <p:cNvPr id="65" name="角丸四角形 6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6" name="図 6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62" name="図形グループ 61"/>
            <p:cNvGrpSpPr/>
            <p:nvPr/>
          </p:nvGrpSpPr>
          <p:grpSpPr>
            <a:xfrm>
              <a:off x="2942530" y="2523934"/>
              <a:ext cx="177873" cy="351555"/>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7" name="図形グループ 66"/>
          <p:cNvGrpSpPr/>
          <p:nvPr/>
        </p:nvGrpSpPr>
        <p:grpSpPr>
          <a:xfrm>
            <a:off x="5613608" y="4573784"/>
            <a:ext cx="599554" cy="278543"/>
            <a:chOff x="6769100" y="1390650"/>
            <a:chExt cx="317500" cy="157483"/>
          </a:xfrm>
        </p:grpSpPr>
        <p:sp>
          <p:nvSpPr>
            <p:cNvPr id="68" name="正方形/長方形 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9" name="円/楕円 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70" name="直線コネクタ 6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1" name="正方形/長方形 70"/>
          <p:cNvSpPr/>
          <p:nvPr/>
        </p:nvSpPr>
        <p:spPr>
          <a:xfrm>
            <a:off x="6548388" y="4573784"/>
            <a:ext cx="599554" cy="2785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3" name="フローチャート: 磁気ディスク 72"/>
          <p:cNvSpPr/>
          <p:nvPr/>
        </p:nvSpPr>
        <p:spPr>
          <a:xfrm>
            <a:off x="7484492" y="4575302"/>
            <a:ext cx="599554" cy="27702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75" name="テキスト ボックス 74"/>
          <p:cNvSpPr txBox="1"/>
          <p:nvPr/>
        </p:nvSpPr>
        <p:spPr>
          <a:xfrm>
            <a:off x="5615867" y="4900118"/>
            <a:ext cx="595035"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latin typeface="Meiryo" charset="-128"/>
                <a:ea typeface="Meiryo" charset="-128"/>
                <a:cs typeface="Meiryo" charset="-128"/>
              </a:rPr>
              <a:t>サーバー</a:t>
            </a:r>
          </a:p>
        </p:txBody>
      </p:sp>
      <p:sp>
        <p:nvSpPr>
          <p:cNvPr id="76" name="テキスト ボックス 75"/>
          <p:cNvSpPr txBox="1"/>
          <p:nvPr/>
        </p:nvSpPr>
        <p:spPr>
          <a:xfrm>
            <a:off x="6191576" y="4900119"/>
            <a:ext cx="1313180"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latin typeface="Meiryo" charset="-128"/>
                <a:ea typeface="Meiryo" charset="-128"/>
                <a:cs typeface="Meiryo" charset="-128"/>
              </a:rPr>
              <a:t>ネットワーク・スイッチ</a:t>
            </a:r>
          </a:p>
        </p:txBody>
      </p:sp>
      <p:sp>
        <p:nvSpPr>
          <p:cNvPr id="77" name="テキスト ボックス 76"/>
          <p:cNvSpPr txBox="1"/>
          <p:nvPr/>
        </p:nvSpPr>
        <p:spPr>
          <a:xfrm>
            <a:off x="7435455" y="4900117"/>
            <a:ext cx="697627" cy="215444"/>
          </a:xfrm>
          <a:prstGeom prst="rect">
            <a:avLst/>
          </a:prstGeom>
          <a:noFill/>
        </p:spPr>
        <p:txBody>
          <a:bodyPr wrap="none" rtlCol="0">
            <a:spAutoFit/>
          </a:bodyPr>
          <a:lstStyle/>
          <a:p>
            <a:pPr algn="ctr"/>
            <a:r>
              <a:rPr kumimoji="1" lang="ja-JP" altLang="en-US" sz="800" dirty="0">
                <a:solidFill>
                  <a:schemeClr val="tx1">
                    <a:lumMod val="50000"/>
                    <a:lumOff val="50000"/>
                  </a:schemeClr>
                </a:solidFill>
                <a:latin typeface="Meiryo" charset="-128"/>
                <a:ea typeface="Meiryo" charset="-128"/>
                <a:cs typeface="Meiryo" charset="-128"/>
              </a:rPr>
              <a:t>ストレージ</a:t>
            </a:r>
          </a:p>
        </p:txBody>
      </p:sp>
      <p:sp>
        <p:nvSpPr>
          <p:cNvPr id="78" name="正方形/長方形 77"/>
          <p:cNvSpPr/>
          <p:nvPr/>
        </p:nvSpPr>
        <p:spPr>
          <a:xfrm>
            <a:off x="5341265" y="3010002"/>
            <a:ext cx="3016212" cy="105023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9" name="図形グループ 78"/>
          <p:cNvGrpSpPr/>
          <p:nvPr/>
        </p:nvGrpSpPr>
        <p:grpSpPr>
          <a:xfrm>
            <a:off x="5613608" y="3439272"/>
            <a:ext cx="599554" cy="278543"/>
            <a:chOff x="6769100" y="1390650"/>
            <a:chExt cx="317500" cy="157483"/>
          </a:xfrm>
          <a:solidFill>
            <a:srgbClr val="00B0F0"/>
          </a:solidFill>
        </p:grpSpPr>
        <p:sp>
          <p:nvSpPr>
            <p:cNvPr id="80" name="正方形/長方形 79"/>
            <p:cNvSpPr/>
            <p:nvPr/>
          </p:nvSpPr>
          <p:spPr>
            <a:xfrm>
              <a:off x="6769100" y="1390650"/>
              <a:ext cx="317500" cy="157483"/>
            </a:xfrm>
            <a:prstGeom prst="rect">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1" name="円/楕円 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82" name="直線コネクタ 81"/>
            <p:cNvCxnSpPr/>
            <p:nvPr/>
          </p:nvCxnSpPr>
          <p:spPr>
            <a:xfrm>
              <a:off x="6894146" y="1468963"/>
              <a:ext cx="192454" cy="429"/>
            </a:xfrm>
            <a:prstGeom prst="line">
              <a:avLst/>
            </a:prstGeom>
            <a:grpFill/>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3" name="正方形/長方形 82"/>
          <p:cNvSpPr/>
          <p:nvPr/>
        </p:nvSpPr>
        <p:spPr>
          <a:xfrm>
            <a:off x="6548388" y="3439272"/>
            <a:ext cx="599554" cy="27854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4" name="フローチャート: 磁気ディスク 83"/>
          <p:cNvSpPr/>
          <p:nvPr/>
        </p:nvSpPr>
        <p:spPr>
          <a:xfrm>
            <a:off x="7484492" y="3440790"/>
            <a:ext cx="599554" cy="277026"/>
          </a:xfrm>
          <a:prstGeom prst="flowChartMagneticDisk">
            <a:avLst/>
          </a:prstGeom>
          <a:solidFill>
            <a:srgbClr val="00B0F0"/>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85" name="テキスト ボックス 84"/>
          <p:cNvSpPr txBox="1"/>
          <p:nvPr/>
        </p:nvSpPr>
        <p:spPr>
          <a:xfrm>
            <a:off x="5513275" y="3775672"/>
            <a:ext cx="800219"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サーバー機能</a:t>
            </a:r>
          </a:p>
        </p:txBody>
      </p:sp>
      <p:sp>
        <p:nvSpPr>
          <p:cNvPr id="86" name="テキスト ボックス 85"/>
          <p:cNvSpPr txBox="1"/>
          <p:nvPr/>
        </p:nvSpPr>
        <p:spPr>
          <a:xfrm>
            <a:off x="6345465" y="3775673"/>
            <a:ext cx="1005403"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ネットワーク機能</a:t>
            </a:r>
          </a:p>
        </p:txBody>
      </p:sp>
      <p:sp>
        <p:nvSpPr>
          <p:cNvPr id="87" name="テキスト ボックス 86"/>
          <p:cNvSpPr txBox="1"/>
          <p:nvPr/>
        </p:nvSpPr>
        <p:spPr>
          <a:xfrm>
            <a:off x="7332863" y="3775671"/>
            <a:ext cx="902811"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ストレージ機能</a:t>
            </a:r>
          </a:p>
        </p:txBody>
      </p:sp>
      <p:sp>
        <p:nvSpPr>
          <p:cNvPr id="88" name="正方形/長方形 87"/>
          <p:cNvSpPr/>
          <p:nvPr/>
        </p:nvSpPr>
        <p:spPr>
          <a:xfrm>
            <a:off x="5341265" y="1858270"/>
            <a:ext cx="3016212" cy="10502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9" name="図形グループ 88"/>
          <p:cNvGrpSpPr/>
          <p:nvPr/>
        </p:nvGrpSpPr>
        <p:grpSpPr>
          <a:xfrm>
            <a:off x="6548388" y="2023326"/>
            <a:ext cx="599554" cy="601905"/>
            <a:chOff x="2667295" y="1059799"/>
            <a:chExt cx="681672" cy="722281"/>
          </a:xfrm>
        </p:grpSpPr>
        <p:sp>
          <p:nvSpPr>
            <p:cNvPr id="90" name="角丸四角形 8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91" name="図 9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92" name="図形グループ 91"/>
          <p:cNvGrpSpPr/>
          <p:nvPr/>
        </p:nvGrpSpPr>
        <p:grpSpPr>
          <a:xfrm>
            <a:off x="6730693" y="2269517"/>
            <a:ext cx="234943" cy="540096"/>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5" name="テキスト ボックス 94"/>
          <p:cNvSpPr txBox="1"/>
          <p:nvPr/>
        </p:nvSpPr>
        <p:spPr>
          <a:xfrm>
            <a:off x="5473890" y="2284411"/>
            <a:ext cx="1218514" cy="369332"/>
          </a:xfrm>
          <a:prstGeom prst="rect">
            <a:avLst/>
          </a:prstGeom>
          <a:noFill/>
        </p:spPr>
        <p:txBody>
          <a:bodyPr wrap="square" rtlCol="0">
            <a:spAutoFit/>
          </a:bodyPr>
          <a:lstStyle/>
          <a:p>
            <a:r>
              <a:rPr kumimoji="1" lang="ja-JP" altLang="en-US">
                <a:solidFill>
                  <a:srgbClr val="009051"/>
                </a:solidFill>
                <a:latin typeface="Meiryo" charset="-128"/>
                <a:ea typeface="Meiryo" charset="-128"/>
                <a:cs typeface="Meiryo" charset="-128"/>
              </a:rPr>
              <a:t>運用管理</a:t>
            </a:r>
          </a:p>
        </p:txBody>
      </p:sp>
      <p:sp>
        <p:nvSpPr>
          <p:cNvPr id="96" name="テキスト ボックス 95"/>
          <p:cNvSpPr txBox="1"/>
          <p:nvPr/>
        </p:nvSpPr>
        <p:spPr>
          <a:xfrm>
            <a:off x="7052444" y="2284411"/>
            <a:ext cx="1218514" cy="369332"/>
          </a:xfrm>
          <a:prstGeom prst="rect">
            <a:avLst/>
          </a:prstGeom>
          <a:noFill/>
        </p:spPr>
        <p:txBody>
          <a:bodyPr wrap="square" rtlCol="0">
            <a:spAutoFit/>
          </a:bodyPr>
          <a:lstStyle/>
          <a:p>
            <a:pPr algn="r"/>
            <a:r>
              <a:rPr kumimoji="1" lang="ja-JP" altLang="en-US" dirty="0">
                <a:solidFill>
                  <a:srgbClr val="009051"/>
                </a:solidFill>
                <a:latin typeface="Meiryo" charset="-128"/>
                <a:ea typeface="Meiryo" charset="-128"/>
                <a:cs typeface="Meiryo" charset="-128"/>
              </a:rPr>
              <a:t>構成管理</a:t>
            </a:r>
          </a:p>
        </p:txBody>
      </p:sp>
      <p:sp>
        <p:nvSpPr>
          <p:cNvPr id="97" name="テキスト ボックス 96"/>
          <p:cNvSpPr txBox="1"/>
          <p:nvPr/>
        </p:nvSpPr>
        <p:spPr>
          <a:xfrm>
            <a:off x="6409582" y="3033936"/>
            <a:ext cx="877163" cy="369332"/>
          </a:xfrm>
          <a:prstGeom prst="rect">
            <a:avLst/>
          </a:prstGeom>
          <a:noFill/>
        </p:spPr>
        <p:txBody>
          <a:bodyPr wrap="none" rtlCol="0">
            <a:spAutoFit/>
          </a:bodyPr>
          <a:lstStyle/>
          <a:p>
            <a:pPr algn="ctr"/>
            <a:r>
              <a:rPr kumimoji="1" lang="ja-JP" altLang="en-US">
                <a:solidFill>
                  <a:srgbClr val="0070C0"/>
                </a:solidFill>
              </a:rPr>
              <a:t>仮想化</a:t>
            </a:r>
            <a:endParaRPr kumimoji="1" lang="ja-JP" altLang="en-US" dirty="0">
              <a:solidFill>
                <a:srgbClr val="0070C0"/>
              </a:solidFill>
            </a:endParaRPr>
          </a:p>
        </p:txBody>
      </p:sp>
      <p:sp>
        <p:nvSpPr>
          <p:cNvPr id="98" name="テキスト ボックス 97"/>
          <p:cNvSpPr txBox="1"/>
          <p:nvPr/>
        </p:nvSpPr>
        <p:spPr>
          <a:xfrm>
            <a:off x="6294164" y="4146852"/>
            <a:ext cx="1107997" cy="369332"/>
          </a:xfrm>
          <a:prstGeom prst="rect">
            <a:avLst/>
          </a:prstGeom>
          <a:noFill/>
        </p:spPr>
        <p:txBody>
          <a:bodyPr wrap="none" rtlCol="0">
            <a:spAutoFit/>
          </a:bodyPr>
          <a:lstStyle/>
          <a:p>
            <a:pPr algn="ctr"/>
            <a:r>
              <a:rPr kumimoji="1" lang="ja-JP" altLang="en-US">
                <a:solidFill>
                  <a:srgbClr val="0070C0"/>
                </a:solidFill>
              </a:rPr>
              <a:t>物理機器</a:t>
            </a:r>
            <a:endParaRPr kumimoji="1" lang="ja-JP" altLang="en-US" dirty="0">
              <a:solidFill>
                <a:srgbClr val="0070C0"/>
              </a:solidFill>
            </a:endParaRPr>
          </a:p>
        </p:txBody>
      </p:sp>
      <p:sp>
        <p:nvSpPr>
          <p:cNvPr id="101" name="テキスト ボックス 100"/>
          <p:cNvSpPr txBox="1"/>
          <p:nvPr/>
        </p:nvSpPr>
        <p:spPr>
          <a:xfrm>
            <a:off x="404104" y="1519466"/>
            <a:ext cx="3168352"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従来までのシステム</a:t>
            </a:r>
            <a:endParaRPr kumimoji="1" lang="ja-JP" altLang="en-US" sz="1400" dirty="0">
              <a:solidFill>
                <a:schemeClr val="bg1"/>
              </a:solidFill>
              <a:latin typeface="Meiryo" charset="-128"/>
              <a:ea typeface="Meiryo" charset="-128"/>
              <a:cs typeface="Meiryo" charset="-128"/>
            </a:endParaRPr>
          </a:p>
        </p:txBody>
      </p:sp>
      <p:sp>
        <p:nvSpPr>
          <p:cNvPr id="102" name="テキスト ボックス 101"/>
          <p:cNvSpPr txBox="1"/>
          <p:nvPr/>
        </p:nvSpPr>
        <p:spPr>
          <a:xfrm>
            <a:off x="5252244" y="1520215"/>
            <a:ext cx="3168352"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ハイパーコンバージド・システム</a:t>
            </a:r>
          </a:p>
        </p:txBody>
      </p:sp>
      <p:sp>
        <p:nvSpPr>
          <p:cNvPr id="108" name="テキスト ボックス 107"/>
          <p:cNvSpPr txBox="1"/>
          <p:nvPr/>
        </p:nvSpPr>
        <p:spPr>
          <a:xfrm>
            <a:off x="395536" y="5321932"/>
            <a:ext cx="3185488" cy="369332"/>
          </a:xfrm>
          <a:prstGeom prst="rect">
            <a:avLst/>
          </a:prstGeom>
          <a:noFill/>
        </p:spPr>
        <p:txBody>
          <a:bodyPr wrap="none" rtlCol="0">
            <a:spAutoFit/>
          </a:bodyPr>
          <a:lstStyle/>
          <a:p>
            <a:pPr algn="ctr"/>
            <a:r>
              <a:rPr kumimoji="1" lang="ja-JP" altLang="en-US" dirty="0">
                <a:solidFill>
                  <a:srgbClr val="7030A0"/>
                </a:solidFill>
                <a:latin typeface="Meiryo" charset="-128"/>
                <a:ea typeface="Meiryo" charset="-128"/>
                <a:cs typeface="Meiryo" charset="-128"/>
              </a:rPr>
              <a:t>個別に</a:t>
            </a:r>
            <a:r>
              <a:rPr kumimoji="1" lang="ja-JP" altLang="en-US">
                <a:solidFill>
                  <a:srgbClr val="7030A0"/>
                </a:solidFill>
                <a:latin typeface="Meiryo" charset="-128"/>
                <a:ea typeface="Meiryo" charset="-128"/>
                <a:cs typeface="Meiryo" charset="-128"/>
              </a:rPr>
              <a:t>構成・運用管理</a:t>
            </a:r>
            <a:r>
              <a:rPr lang="ja-JP" altLang="en-US" dirty="0">
                <a:solidFill>
                  <a:srgbClr val="7030A0"/>
                </a:solidFill>
                <a:latin typeface="Meiryo" charset="-128"/>
                <a:ea typeface="Meiryo" charset="-128"/>
                <a:cs typeface="Meiryo" charset="-128"/>
              </a:rPr>
              <a:t>・拡張</a:t>
            </a:r>
            <a:endParaRPr kumimoji="1" lang="ja-JP" altLang="en-US" dirty="0">
              <a:solidFill>
                <a:srgbClr val="7030A0"/>
              </a:solidFill>
              <a:latin typeface="Meiryo" charset="-128"/>
              <a:ea typeface="Meiryo" charset="-128"/>
              <a:cs typeface="Meiryo" charset="-128"/>
            </a:endParaRPr>
          </a:p>
        </p:txBody>
      </p:sp>
      <p:sp>
        <p:nvSpPr>
          <p:cNvPr id="109" name="テキスト ボックス 108"/>
          <p:cNvSpPr txBox="1"/>
          <p:nvPr/>
        </p:nvSpPr>
        <p:spPr>
          <a:xfrm>
            <a:off x="5148120" y="5314653"/>
            <a:ext cx="3416321"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一括して構成・運用管理</a:t>
            </a:r>
            <a:r>
              <a:rPr lang="ja-JP" altLang="en-US" dirty="0">
                <a:solidFill>
                  <a:srgbClr val="0070C0"/>
                </a:solidFill>
                <a:latin typeface="Meiryo" charset="-128"/>
                <a:ea typeface="Meiryo" charset="-128"/>
                <a:cs typeface="Meiryo" charset="-128"/>
              </a:rPr>
              <a:t>・拡張</a:t>
            </a:r>
            <a:endParaRPr kumimoji="1" lang="ja-JP" altLang="en-US" dirty="0">
              <a:solidFill>
                <a:srgbClr val="0070C0"/>
              </a:solidFill>
              <a:latin typeface="Meiryo" charset="-128"/>
              <a:ea typeface="Meiryo" charset="-128"/>
              <a:cs typeface="Meiryo" charset="-128"/>
            </a:endParaRPr>
          </a:p>
        </p:txBody>
      </p:sp>
      <p:cxnSp>
        <p:nvCxnSpPr>
          <p:cNvPr id="112" name="直線矢印コネクタ 111"/>
          <p:cNvCxnSpPr>
            <a:stCxn id="48" idx="2"/>
          </p:cNvCxnSpPr>
          <p:nvPr/>
        </p:nvCxnSpPr>
        <p:spPr>
          <a:xfrm flipH="1">
            <a:off x="3073169" y="2745804"/>
            <a:ext cx="51" cy="813781"/>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endCxn id="66" idx="0"/>
          </p:cNvCxnSpPr>
          <p:nvPr/>
        </p:nvCxnSpPr>
        <p:spPr>
          <a:xfrm>
            <a:off x="3088190" y="3900354"/>
            <a:ext cx="971" cy="830533"/>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5" name="右大かっこ 114"/>
          <p:cNvSpPr/>
          <p:nvPr/>
        </p:nvSpPr>
        <p:spPr>
          <a:xfrm>
            <a:off x="3269489" y="2403071"/>
            <a:ext cx="128075" cy="2366043"/>
          </a:xfrm>
          <a:prstGeom prst="rightBracket">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6" name="テキスト ボックス 115"/>
          <p:cNvSpPr txBox="1"/>
          <p:nvPr/>
        </p:nvSpPr>
        <p:spPr>
          <a:xfrm>
            <a:off x="408101" y="5662989"/>
            <a:ext cx="3281668" cy="646331"/>
          </a:xfrm>
          <a:prstGeom prst="rect">
            <a:avLst/>
          </a:prstGeom>
          <a:noFill/>
        </p:spPr>
        <p:txBody>
          <a:bodyPr wrap="none" rtlCol="0">
            <a:spAutoFit/>
          </a:bodyPr>
          <a:lstStyle/>
          <a:p>
            <a:pPr marL="171450" indent="-171450">
              <a:buFont typeface="Wingdings" charset="2"/>
              <a:buChar char="ü"/>
            </a:pPr>
            <a:r>
              <a:rPr kumimoji="1" lang="ja-JP" altLang="en-US" sz="1200" dirty="0">
                <a:solidFill>
                  <a:srgbClr val="7F7F7F"/>
                </a:solidFill>
                <a:latin typeface="Meiryo" charset="-128"/>
                <a:ea typeface="Meiryo" charset="-128"/>
                <a:cs typeface="Meiryo" charset="-128"/>
              </a:rPr>
              <a:t>ハードや仮想化ソフトなどの複雑な設計</a:t>
            </a:r>
            <a:endParaRPr kumimoji="1" lang="en-US" altLang="ja-JP" sz="1200" dirty="0">
              <a:solidFill>
                <a:srgbClr val="7F7F7F"/>
              </a:solidFill>
              <a:latin typeface="Meiryo" charset="-128"/>
              <a:ea typeface="Meiryo" charset="-128"/>
              <a:cs typeface="Meiryo" charset="-128"/>
            </a:endParaRPr>
          </a:p>
          <a:p>
            <a:pPr marL="171450" indent="-171450">
              <a:buFont typeface="Wingdings" charset="2"/>
              <a:buChar char="ü"/>
            </a:pPr>
            <a:r>
              <a:rPr lang="ja-JP" altLang="en-US" sz="1200" dirty="0">
                <a:solidFill>
                  <a:srgbClr val="7F7F7F"/>
                </a:solidFill>
                <a:latin typeface="Meiryo" charset="-128"/>
                <a:ea typeface="Meiryo" charset="-128"/>
                <a:cs typeface="Meiryo" charset="-128"/>
              </a:rPr>
              <a:t>複雑な運用管理、管理者間の分散</a:t>
            </a:r>
            <a:endParaRPr lang="en-US" altLang="ja-JP" sz="1200" dirty="0">
              <a:solidFill>
                <a:srgbClr val="7F7F7F"/>
              </a:solidFill>
              <a:latin typeface="Meiryo" charset="-128"/>
              <a:ea typeface="Meiryo" charset="-128"/>
              <a:cs typeface="Meiryo" charset="-128"/>
            </a:endParaRPr>
          </a:p>
          <a:p>
            <a:pPr marL="171450" indent="-171450">
              <a:buFont typeface="Wingdings" charset="2"/>
              <a:buChar char="ü"/>
            </a:pPr>
            <a:r>
              <a:rPr lang="ja-JP" altLang="en-US" sz="1200" dirty="0">
                <a:solidFill>
                  <a:srgbClr val="7F7F7F"/>
                </a:solidFill>
                <a:latin typeface="Meiryo" charset="-128"/>
                <a:ea typeface="Meiryo" charset="-128"/>
                <a:cs typeface="Meiryo" charset="-128"/>
              </a:rPr>
              <a:t>個々に対応が必要なため性能拡張が難しい</a:t>
            </a:r>
          </a:p>
        </p:txBody>
      </p:sp>
      <p:sp>
        <p:nvSpPr>
          <p:cNvPr id="117" name="テキスト ボックス 116"/>
          <p:cNvSpPr txBox="1"/>
          <p:nvPr/>
        </p:nvSpPr>
        <p:spPr>
          <a:xfrm>
            <a:off x="5252244" y="5658035"/>
            <a:ext cx="3127779" cy="646331"/>
          </a:xfrm>
          <a:prstGeom prst="rect">
            <a:avLst/>
          </a:prstGeom>
          <a:noFill/>
        </p:spPr>
        <p:txBody>
          <a:bodyPr wrap="none" rtlCol="0">
            <a:spAutoFit/>
          </a:bodyPr>
          <a:lstStyle/>
          <a:p>
            <a:pPr marL="171450" indent="-171450">
              <a:buFont typeface="Wingdings" charset="2"/>
              <a:buChar char="ü"/>
            </a:pPr>
            <a:r>
              <a:rPr kumimoji="1" lang="ja-JP" altLang="en-US" sz="1200" dirty="0">
                <a:solidFill>
                  <a:srgbClr val="7F7F7F"/>
                </a:solidFill>
                <a:latin typeface="Meiryo" charset="-128"/>
                <a:ea typeface="Meiryo" charset="-128"/>
                <a:cs typeface="Meiryo" charset="-128"/>
              </a:rPr>
              <a:t>ハードや仮想化ソフトなどが予め統合</a:t>
            </a:r>
            <a:endParaRPr kumimoji="1" lang="en-US" altLang="ja-JP" sz="1200" dirty="0">
              <a:solidFill>
                <a:srgbClr val="7F7F7F"/>
              </a:solidFill>
              <a:latin typeface="Meiryo" charset="-128"/>
              <a:ea typeface="Meiryo" charset="-128"/>
              <a:cs typeface="Meiryo" charset="-128"/>
            </a:endParaRPr>
          </a:p>
          <a:p>
            <a:pPr marL="171450" indent="-171450">
              <a:buFont typeface="Wingdings" charset="2"/>
              <a:buChar char="ü"/>
            </a:pPr>
            <a:r>
              <a:rPr lang="ja-JP" altLang="en-US" sz="1200" dirty="0">
                <a:solidFill>
                  <a:srgbClr val="7F7F7F"/>
                </a:solidFill>
                <a:latin typeface="Meiryo" charset="-128"/>
                <a:ea typeface="Meiryo" charset="-128"/>
                <a:cs typeface="Meiryo" charset="-128"/>
              </a:rPr>
              <a:t>一括・一元的に運用管理</a:t>
            </a:r>
            <a:endParaRPr lang="en-US" altLang="ja-JP" sz="1200" dirty="0">
              <a:solidFill>
                <a:srgbClr val="7F7F7F"/>
              </a:solidFill>
              <a:latin typeface="Meiryo" charset="-128"/>
              <a:ea typeface="Meiryo" charset="-128"/>
              <a:cs typeface="Meiryo" charset="-128"/>
            </a:endParaRPr>
          </a:p>
          <a:p>
            <a:pPr marL="171450" indent="-171450">
              <a:buFont typeface="Wingdings" charset="2"/>
              <a:buChar char="ü"/>
            </a:pPr>
            <a:r>
              <a:rPr lang="ja-JP" altLang="en-US" sz="1200" dirty="0">
                <a:solidFill>
                  <a:srgbClr val="7F7F7F"/>
                </a:solidFill>
                <a:latin typeface="Meiryo" charset="-128"/>
                <a:ea typeface="Meiryo" charset="-128"/>
                <a:cs typeface="Meiryo" charset="-128"/>
              </a:rPr>
              <a:t>スケールアウトで性能拡張・自動で構成</a:t>
            </a:r>
          </a:p>
        </p:txBody>
      </p:sp>
      <p:sp>
        <p:nvSpPr>
          <p:cNvPr id="118" name="正方形/長方形 117"/>
          <p:cNvSpPr/>
          <p:nvPr/>
        </p:nvSpPr>
        <p:spPr>
          <a:xfrm>
            <a:off x="5913384" y="1124079"/>
            <a:ext cx="3051104" cy="276999"/>
          </a:xfrm>
          <a:prstGeom prst="rect">
            <a:avLst/>
          </a:prstGeom>
        </p:spPr>
        <p:txBody>
          <a:bodyPr wrap="square">
            <a:spAutoFit/>
          </a:bodyPr>
          <a:lstStyle/>
          <a:p>
            <a:r>
              <a:rPr lang="ja-JP" altLang="en-US" sz="1200" dirty="0">
                <a:solidFill>
                  <a:schemeClr val="bg1"/>
                </a:solidFill>
                <a:latin typeface="ＭＳ Ｐゴシック"/>
                <a:cs typeface="ＭＳ Ｐゴシック"/>
              </a:rPr>
              <a:t>複数連結し簡単・無制限に拡張できる</a:t>
            </a:r>
            <a:endParaRPr lang="en-US" altLang="ja-JP" sz="1200" dirty="0">
              <a:solidFill>
                <a:schemeClr val="bg1"/>
              </a:solidFill>
              <a:latin typeface="ＭＳ Ｐゴシック"/>
              <a:cs typeface="ＭＳ Ｐゴシック"/>
            </a:endParaRPr>
          </a:p>
        </p:txBody>
      </p:sp>
      <p:cxnSp>
        <p:nvCxnSpPr>
          <p:cNvPr id="120" name="直線矢印コネクタ 119"/>
          <p:cNvCxnSpPr/>
          <p:nvPr/>
        </p:nvCxnSpPr>
        <p:spPr>
          <a:xfrm flipV="1">
            <a:off x="8420596" y="1118946"/>
            <a:ext cx="289270" cy="318728"/>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123" name="図形グループ 122"/>
          <p:cNvGrpSpPr/>
          <p:nvPr/>
        </p:nvGrpSpPr>
        <p:grpSpPr>
          <a:xfrm>
            <a:off x="3973265" y="3136641"/>
            <a:ext cx="1017798" cy="476822"/>
            <a:chOff x="1215478" y="1519003"/>
            <a:chExt cx="1646372" cy="666966"/>
          </a:xfrm>
        </p:grpSpPr>
        <p:sp>
          <p:nvSpPr>
            <p:cNvPr id="124" name="正方形/長方形 123"/>
            <p:cNvSpPr/>
            <p:nvPr/>
          </p:nvSpPr>
          <p:spPr>
            <a:xfrm>
              <a:off x="1215478" y="1519003"/>
              <a:ext cx="1646372" cy="66696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5" name="図形グループ 124"/>
            <p:cNvGrpSpPr/>
            <p:nvPr/>
          </p:nvGrpSpPr>
          <p:grpSpPr>
            <a:xfrm>
              <a:off x="1476859" y="1628976"/>
              <a:ext cx="72008" cy="431383"/>
              <a:chOff x="1475656" y="1633975"/>
              <a:chExt cx="72008" cy="431383"/>
            </a:xfrm>
          </p:grpSpPr>
          <p:sp>
            <p:nvSpPr>
              <p:cNvPr id="172" name="正方形/長方形 171"/>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正方形/長方形 172"/>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正方形/長方形 173"/>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5"/>
            <p:cNvGrpSpPr/>
            <p:nvPr/>
          </p:nvGrpSpPr>
          <p:grpSpPr>
            <a:xfrm>
              <a:off x="1562337" y="1628976"/>
              <a:ext cx="72008" cy="431383"/>
              <a:chOff x="1628056" y="1786375"/>
              <a:chExt cx="72008" cy="431383"/>
            </a:xfrm>
          </p:grpSpPr>
          <p:sp>
            <p:nvSpPr>
              <p:cNvPr id="167" name="正方形/長方形 16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正方形/長方形 16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正方形/長方形 16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1775646" y="1628976"/>
              <a:ext cx="72008" cy="431383"/>
              <a:chOff x="1628056" y="1786375"/>
              <a:chExt cx="72008" cy="431383"/>
            </a:xfrm>
          </p:grpSpPr>
          <p:sp>
            <p:nvSpPr>
              <p:cNvPr id="162" name="正方形/長方形 16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正方形/長方形 16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正方形/長方形 16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正方形/長方形 16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1865042" y="1628976"/>
              <a:ext cx="72008" cy="431383"/>
              <a:chOff x="1628056" y="1786375"/>
              <a:chExt cx="72008" cy="431383"/>
            </a:xfrm>
          </p:grpSpPr>
          <p:sp>
            <p:nvSpPr>
              <p:cNvPr id="157" name="正方形/長方形 15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正方形/長方形 15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正方形/長方形 16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図形グループ 128"/>
            <p:cNvGrpSpPr/>
            <p:nvPr/>
          </p:nvGrpSpPr>
          <p:grpSpPr>
            <a:xfrm>
              <a:off x="1953945" y="1628976"/>
              <a:ext cx="72008" cy="431383"/>
              <a:chOff x="1628056" y="1786375"/>
              <a:chExt cx="72008" cy="431383"/>
            </a:xfrm>
          </p:grpSpPr>
          <p:sp>
            <p:nvSpPr>
              <p:cNvPr id="152" name="正方形/長方形 15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2043370" y="1628976"/>
              <a:ext cx="72008" cy="431383"/>
              <a:chOff x="1628056" y="1786375"/>
              <a:chExt cx="72008" cy="431383"/>
            </a:xfrm>
          </p:grpSpPr>
          <p:sp>
            <p:nvSpPr>
              <p:cNvPr id="147" name="正方形/長方形 14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2140645" y="1628976"/>
              <a:ext cx="72008" cy="431383"/>
              <a:chOff x="1628056" y="1786375"/>
              <a:chExt cx="72008" cy="431383"/>
            </a:xfrm>
          </p:grpSpPr>
          <p:sp>
            <p:nvSpPr>
              <p:cNvPr id="142" name="正方形/長方形 14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2" name="図形グループ 131"/>
            <p:cNvGrpSpPr/>
            <p:nvPr/>
          </p:nvGrpSpPr>
          <p:grpSpPr>
            <a:xfrm>
              <a:off x="2232968" y="1628976"/>
              <a:ext cx="72008" cy="431383"/>
              <a:chOff x="1628056" y="1786375"/>
              <a:chExt cx="72008" cy="431383"/>
            </a:xfrm>
          </p:grpSpPr>
          <p:sp>
            <p:nvSpPr>
              <p:cNvPr id="137" name="正方形/長方形 13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3" name="正方形/長方形 132"/>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8" name="テキスト ボックス 177"/>
          <p:cNvSpPr txBox="1"/>
          <p:nvPr/>
        </p:nvSpPr>
        <p:spPr>
          <a:xfrm>
            <a:off x="3843013" y="3667488"/>
            <a:ext cx="1316386" cy="646331"/>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2U</a:t>
            </a:r>
            <a:r>
              <a:rPr kumimoji="1" lang="ja-JP" altLang="en-US" sz="1200" dirty="0">
                <a:solidFill>
                  <a:srgbClr val="0070C0"/>
                </a:solidFill>
                <a:latin typeface="Meiryo" charset="-128"/>
                <a:ea typeface="Meiryo" charset="-128"/>
                <a:cs typeface="Meiryo" charset="-128"/>
              </a:rPr>
              <a:t>サイズの筐体</a:t>
            </a:r>
            <a:endParaRPr kumimoji="1" lang="en-US" altLang="ja-JP" sz="1200" dirty="0">
              <a:solidFill>
                <a:srgbClr val="0070C0"/>
              </a:solidFill>
              <a:latin typeface="Meiryo" charset="-128"/>
              <a:ea typeface="Meiryo" charset="-128"/>
              <a:cs typeface="Meiryo" charset="-128"/>
            </a:endParaRPr>
          </a:p>
          <a:p>
            <a:pPr algn="ctr"/>
            <a:r>
              <a:rPr kumimoji="1" lang="ja-JP" altLang="en-US" sz="1200" dirty="0">
                <a:solidFill>
                  <a:srgbClr val="0070C0"/>
                </a:solidFill>
                <a:latin typeface="Meiryo" charset="-128"/>
                <a:ea typeface="Meiryo" charset="-128"/>
                <a:cs typeface="Meiryo" charset="-128"/>
              </a:rPr>
              <a:t>システム機能を</a:t>
            </a:r>
            <a:br>
              <a:rPr kumimoji="1" lang="en-US" altLang="ja-JP" sz="1200" dirty="0">
                <a:solidFill>
                  <a:srgbClr val="0070C0"/>
                </a:solidFill>
                <a:latin typeface="Meiryo" charset="-128"/>
                <a:ea typeface="Meiryo" charset="-128"/>
                <a:cs typeface="Meiryo" charset="-128"/>
              </a:rPr>
            </a:br>
            <a:r>
              <a:rPr kumimoji="1" lang="ja-JP" altLang="en-US" sz="1200" dirty="0">
                <a:solidFill>
                  <a:srgbClr val="0070C0"/>
                </a:solidFill>
                <a:latin typeface="Meiryo" charset="-128"/>
                <a:ea typeface="Meiryo" charset="-128"/>
                <a:cs typeface="Meiryo" charset="-128"/>
              </a:rPr>
              <a:t>一体・集約化</a:t>
            </a:r>
          </a:p>
        </p:txBody>
      </p:sp>
    </p:spTree>
    <p:extLst>
      <p:ext uri="{BB962C8B-B14F-4D97-AF65-F5344CB8AC3E}">
        <p14:creationId xmlns:p14="http://schemas.microsoft.com/office/powerpoint/2010/main" val="215649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ハイパーコンバージド・システムのメリット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grpSp>
        <p:nvGrpSpPr>
          <p:cNvPr id="69" name="図形グループ 68"/>
          <p:cNvGrpSpPr/>
          <p:nvPr/>
        </p:nvGrpSpPr>
        <p:grpSpPr>
          <a:xfrm>
            <a:off x="457200" y="2348880"/>
            <a:ext cx="1196282" cy="469837"/>
            <a:chOff x="1215478" y="1519003"/>
            <a:chExt cx="1646372" cy="666966"/>
          </a:xfrm>
        </p:grpSpPr>
        <p:sp>
          <p:nvSpPr>
            <p:cNvPr id="5" name="正方形/長方形 4"/>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1476859" y="1628976"/>
              <a:ext cx="72008" cy="431383"/>
              <a:chOff x="1475656" y="1633975"/>
              <a:chExt cx="72008" cy="431383"/>
            </a:xfrm>
          </p:grpSpPr>
          <p:sp>
            <p:nvSpPr>
              <p:cNvPr id="8" name="正方形/長方形 7"/>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1562337" y="1628976"/>
              <a:ext cx="72008" cy="431383"/>
              <a:chOff x="1628056" y="1786375"/>
              <a:chExt cx="72008" cy="431383"/>
            </a:xfrm>
          </p:grpSpPr>
          <p:sp>
            <p:nvSpPr>
              <p:cNvPr id="15" name="正方形/長方形 1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1775646" y="1628976"/>
              <a:ext cx="72008" cy="431383"/>
              <a:chOff x="1628056" y="1786375"/>
              <a:chExt cx="72008" cy="431383"/>
            </a:xfrm>
          </p:grpSpPr>
          <p:sp>
            <p:nvSpPr>
              <p:cNvPr id="28" name="正方形/長方形 2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1865042" y="1628976"/>
              <a:ext cx="72008" cy="431383"/>
              <a:chOff x="1628056" y="1786375"/>
              <a:chExt cx="72008" cy="431383"/>
            </a:xfrm>
          </p:grpSpPr>
          <p:sp>
            <p:nvSpPr>
              <p:cNvPr id="34" name="正方形/長方形 3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1953945" y="1628976"/>
              <a:ext cx="72008" cy="431383"/>
              <a:chOff x="1628056" y="1786375"/>
              <a:chExt cx="72008" cy="431383"/>
            </a:xfrm>
          </p:grpSpPr>
          <p:sp>
            <p:nvSpPr>
              <p:cNvPr id="40" name="正方形/長方形 3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043370" y="1628976"/>
              <a:ext cx="72008" cy="431383"/>
              <a:chOff x="1628056" y="1786375"/>
              <a:chExt cx="72008" cy="431383"/>
            </a:xfrm>
          </p:grpSpPr>
          <p:sp>
            <p:nvSpPr>
              <p:cNvPr id="46" name="正方形/長方形 4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140645" y="1628976"/>
              <a:ext cx="72008" cy="431383"/>
              <a:chOff x="1628056" y="1786375"/>
              <a:chExt cx="72008" cy="431383"/>
            </a:xfrm>
          </p:grpSpPr>
          <p:sp>
            <p:nvSpPr>
              <p:cNvPr id="52" name="正方形/長方形 5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2232968" y="1628976"/>
              <a:ext cx="72008" cy="431383"/>
              <a:chOff x="1628056" y="1786375"/>
              <a:chExt cx="72008" cy="431383"/>
            </a:xfrm>
          </p:grpSpPr>
          <p:sp>
            <p:nvSpPr>
              <p:cNvPr id="58" name="正方形/長方形 5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正方形/長方形 62"/>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2156644" y="2229208"/>
            <a:ext cx="599554" cy="601905"/>
            <a:chOff x="2667295" y="1059799"/>
            <a:chExt cx="681672" cy="722281"/>
          </a:xfrm>
        </p:grpSpPr>
        <p:sp>
          <p:nvSpPr>
            <p:cNvPr id="125" name="角丸四角形 1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6" name="図 12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27" name="図形グループ 126"/>
          <p:cNvGrpSpPr/>
          <p:nvPr/>
        </p:nvGrpSpPr>
        <p:grpSpPr>
          <a:xfrm>
            <a:off x="2346601" y="2348880"/>
            <a:ext cx="234943" cy="540096"/>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0" name="テキスト ボックス 129"/>
          <p:cNvSpPr txBox="1"/>
          <p:nvPr/>
        </p:nvSpPr>
        <p:spPr>
          <a:xfrm>
            <a:off x="318532" y="3387892"/>
            <a:ext cx="2646878" cy="338554"/>
          </a:xfrm>
          <a:prstGeom prst="rect">
            <a:avLst/>
          </a:prstGeom>
          <a:noFill/>
        </p:spPr>
        <p:txBody>
          <a:bodyPr wrap="none" rtlCol="0">
            <a:spAutoFit/>
          </a:bodyPr>
          <a:lstStyle/>
          <a:p>
            <a:pPr algn="ctr"/>
            <a:r>
              <a:rPr kumimoji="1" lang="ja-JP" altLang="en-US" sz="1600" b="1" dirty="0">
                <a:solidFill>
                  <a:srgbClr val="0432FF"/>
                </a:solidFill>
                <a:latin typeface="Meiryo" charset="-128"/>
                <a:ea typeface="Meiryo" charset="-128"/>
                <a:cs typeface="Meiryo" charset="-128"/>
              </a:rPr>
              <a:t>簡単・迅速にセットアップ</a:t>
            </a:r>
          </a:p>
        </p:txBody>
      </p:sp>
      <p:sp>
        <p:nvSpPr>
          <p:cNvPr id="131" name="正方形/長方形 130"/>
          <p:cNvSpPr/>
          <p:nvPr/>
        </p:nvSpPr>
        <p:spPr>
          <a:xfrm>
            <a:off x="328502" y="3718651"/>
            <a:ext cx="2664296" cy="1061829"/>
          </a:xfrm>
          <a:prstGeom prst="rect">
            <a:avLst/>
          </a:prstGeom>
        </p:spPr>
        <p:txBody>
          <a:bodyPr wrap="square">
            <a:spAutoFit/>
          </a:bodyPr>
          <a:lstStyle/>
          <a:p>
            <a:pPr marL="171450" indent="-171450">
              <a:buFont typeface="Wingdings" charset="2"/>
              <a:buChar char="ü"/>
            </a:pPr>
            <a:r>
              <a:rPr lang="ja-JP" altLang="en-US" sz="1050" dirty="0">
                <a:solidFill>
                  <a:srgbClr val="0070C0"/>
                </a:solidFill>
                <a:latin typeface="Meiryo" charset="-128"/>
                <a:ea typeface="Meiryo" charset="-128"/>
                <a:cs typeface="Meiryo" charset="-128"/>
              </a:rPr>
              <a:t>サーバやストレージを個別に組み上げる必要がない</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a:solidFill>
                  <a:srgbClr val="0070C0"/>
                </a:solidFill>
                <a:latin typeface="Meiryo" charset="-128"/>
                <a:ea typeface="Meiryo" charset="-128"/>
                <a:cs typeface="Meiryo" charset="-128"/>
              </a:rPr>
              <a:t>セットアップはソフトウェアで簡単・自動</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a:solidFill>
                  <a:srgbClr val="0070C0"/>
                </a:solidFill>
                <a:latin typeface="Meiryo" charset="-128"/>
                <a:ea typeface="Meiryo" charset="-128"/>
                <a:cs typeface="Meiryo" charset="-128"/>
              </a:rPr>
              <a:t>統合された管理画面からサーバとストレージを統合・一元的に管理</a:t>
            </a:r>
            <a:endParaRPr lang="ja-JP" altLang="en-US" sz="1050" dirty="0">
              <a:solidFill>
                <a:srgbClr val="0070C0"/>
              </a:solidFill>
              <a:effectLst/>
              <a:latin typeface="Meiryo" charset="-128"/>
              <a:ea typeface="Meiryo" charset="-128"/>
              <a:cs typeface="Meiryo" charset="-128"/>
            </a:endParaRPr>
          </a:p>
        </p:txBody>
      </p:sp>
      <p:sp>
        <p:nvSpPr>
          <p:cNvPr id="132" name="左矢印 131"/>
          <p:cNvSpPr/>
          <p:nvPr/>
        </p:nvSpPr>
        <p:spPr>
          <a:xfrm>
            <a:off x="1763043" y="2396995"/>
            <a:ext cx="288032" cy="333237"/>
          </a:xfrm>
          <a:prstGeom prst="lef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1" name="図形グループ 240"/>
          <p:cNvGrpSpPr/>
          <p:nvPr/>
        </p:nvGrpSpPr>
        <p:grpSpPr>
          <a:xfrm>
            <a:off x="3322843" y="2037535"/>
            <a:ext cx="801589" cy="339241"/>
            <a:chOff x="1215478" y="1519003"/>
            <a:chExt cx="1646372" cy="666966"/>
          </a:xfrm>
        </p:grpSpPr>
        <p:sp>
          <p:nvSpPr>
            <p:cNvPr id="242" name="正方形/長方形 241"/>
            <p:cNvSpPr/>
            <p:nvPr/>
          </p:nvSpPr>
          <p:spPr>
            <a:xfrm>
              <a:off x="1215478" y="1519003"/>
              <a:ext cx="1646372" cy="66696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3" name="図形グループ 242"/>
            <p:cNvGrpSpPr/>
            <p:nvPr/>
          </p:nvGrpSpPr>
          <p:grpSpPr>
            <a:xfrm>
              <a:off x="1476859" y="1628976"/>
              <a:ext cx="72008" cy="431383"/>
              <a:chOff x="1475656" y="1633975"/>
              <a:chExt cx="72008" cy="431383"/>
            </a:xfrm>
          </p:grpSpPr>
          <p:sp>
            <p:nvSpPr>
              <p:cNvPr id="290" name="正方形/長方形 289"/>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正方形/長方形 290"/>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正方形/長方形 291"/>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正方形/長方形 292"/>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正方形/長方形 293"/>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4" name="図形グループ 243"/>
            <p:cNvGrpSpPr/>
            <p:nvPr/>
          </p:nvGrpSpPr>
          <p:grpSpPr>
            <a:xfrm>
              <a:off x="1562337" y="1628976"/>
              <a:ext cx="72008" cy="431383"/>
              <a:chOff x="1628056" y="1786375"/>
              <a:chExt cx="72008" cy="431383"/>
            </a:xfrm>
          </p:grpSpPr>
          <p:sp>
            <p:nvSpPr>
              <p:cNvPr id="285" name="正方形/長方形 28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正方形/長方形 28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正方形/長方形 28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5" name="図形グループ 244"/>
            <p:cNvGrpSpPr/>
            <p:nvPr/>
          </p:nvGrpSpPr>
          <p:grpSpPr>
            <a:xfrm>
              <a:off x="1775646" y="1628976"/>
              <a:ext cx="72008" cy="431383"/>
              <a:chOff x="1628056" y="1786375"/>
              <a:chExt cx="72008" cy="431383"/>
            </a:xfrm>
          </p:grpSpPr>
          <p:sp>
            <p:nvSpPr>
              <p:cNvPr id="280" name="正方形/長方形 27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正方形/長方形 28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正方形/長方形 28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正方形/長方形 28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正方形/長方形 28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1865042" y="1628976"/>
              <a:ext cx="72008" cy="431383"/>
              <a:chOff x="1628056" y="1786375"/>
              <a:chExt cx="72008" cy="431383"/>
            </a:xfrm>
          </p:grpSpPr>
          <p:sp>
            <p:nvSpPr>
              <p:cNvPr id="275" name="正方形/長方形 27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正方形/長方形 27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正方形/長方形 27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正方形/長方形 27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正方形/長方形 27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7" name="図形グループ 246"/>
            <p:cNvGrpSpPr/>
            <p:nvPr/>
          </p:nvGrpSpPr>
          <p:grpSpPr>
            <a:xfrm>
              <a:off x="1953945" y="1628976"/>
              <a:ext cx="72008" cy="431383"/>
              <a:chOff x="1628056" y="1786375"/>
              <a:chExt cx="72008" cy="431383"/>
            </a:xfrm>
          </p:grpSpPr>
          <p:sp>
            <p:nvSpPr>
              <p:cNvPr id="270" name="正方形/長方形 26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正方形/長方形 27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8" name="図形グループ 247"/>
            <p:cNvGrpSpPr/>
            <p:nvPr/>
          </p:nvGrpSpPr>
          <p:grpSpPr>
            <a:xfrm>
              <a:off x="2043370" y="1628976"/>
              <a:ext cx="72008" cy="431383"/>
              <a:chOff x="1628056" y="1786375"/>
              <a:chExt cx="72008" cy="431383"/>
            </a:xfrm>
          </p:grpSpPr>
          <p:sp>
            <p:nvSpPr>
              <p:cNvPr id="265" name="正方形/長方形 26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正方形/長方形 26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正方形/長方形 26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正方形/長方形 26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2140645" y="1628976"/>
              <a:ext cx="72008" cy="431383"/>
              <a:chOff x="1628056" y="1786375"/>
              <a:chExt cx="72008" cy="431383"/>
            </a:xfrm>
          </p:grpSpPr>
          <p:sp>
            <p:nvSpPr>
              <p:cNvPr id="260" name="正方形/長方形 25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正方形/長方形 26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正方形/長方形 26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0" name="図形グループ 249"/>
            <p:cNvGrpSpPr/>
            <p:nvPr/>
          </p:nvGrpSpPr>
          <p:grpSpPr>
            <a:xfrm>
              <a:off x="2232968" y="1628976"/>
              <a:ext cx="72008" cy="431383"/>
              <a:chOff x="1628056" y="1786375"/>
              <a:chExt cx="72008" cy="431383"/>
            </a:xfrm>
          </p:grpSpPr>
          <p:sp>
            <p:nvSpPr>
              <p:cNvPr id="255" name="正方形/長方形 25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正方形/長方形 25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正方形/長方形 25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1" name="正方形/長方形 250"/>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正方形/長方形 251"/>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正方形/長方形 253"/>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3" name="図形グループ 402"/>
          <p:cNvGrpSpPr/>
          <p:nvPr/>
        </p:nvGrpSpPr>
        <p:grpSpPr>
          <a:xfrm>
            <a:off x="4172726" y="2033558"/>
            <a:ext cx="801589" cy="339241"/>
            <a:chOff x="1215478" y="1519003"/>
            <a:chExt cx="1646372" cy="666966"/>
          </a:xfrm>
        </p:grpSpPr>
        <p:sp>
          <p:nvSpPr>
            <p:cNvPr id="404" name="正方形/長方形 403"/>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5" name="図形グループ 404"/>
            <p:cNvGrpSpPr/>
            <p:nvPr/>
          </p:nvGrpSpPr>
          <p:grpSpPr>
            <a:xfrm>
              <a:off x="1476859" y="1628976"/>
              <a:ext cx="72008" cy="431383"/>
              <a:chOff x="1475656" y="1633975"/>
              <a:chExt cx="72008" cy="431383"/>
            </a:xfrm>
          </p:grpSpPr>
          <p:sp>
            <p:nvSpPr>
              <p:cNvPr id="452" name="正方形/長方形 451"/>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正方形/長方形 452"/>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4" name="正方形/長方形 453"/>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5" name="正方形/長方形 454"/>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6" name="正方形/長方形 455"/>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6" name="図形グループ 405"/>
            <p:cNvGrpSpPr/>
            <p:nvPr/>
          </p:nvGrpSpPr>
          <p:grpSpPr>
            <a:xfrm>
              <a:off x="1562337" y="1628976"/>
              <a:ext cx="72008" cy="431383"/>
              <a:chOff x="1628056" y="1786375"/>
              <a:chExt cx="72008" cy="431383"/>
            </a:xfrm>
          </p:grpSpPr>
          <p:sp>
            <p:nvSpPr>
              <p:cNvPr id="447" name="正方形/長方形 44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8" name="正方形/長方形 44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9" name="正方形/長方形 44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0" name="正方形/長方形 44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1" name="正方形/長方形 45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7" name="図形グループ 406"/>
            <p:cNvGrpSpPr/>
            <p:nvPr/>
          </p:nvGrpSpPr>
          <p:grpSpPr>
            <a:xfrm>
              <a:off x="1775646" y="1628976"/>
              <a:ext cx="72008" cy="431383"/>
              <a:chOff x="1628056" y="1786375"/>
              <a:chExt cx="72008" cy="431383"/>
            </a:xfrm>
          </p:grpSpPr>
          <p:sp>
            <p:nvSpPr>
              <p:cNvPr id="442" name="正方形/長方形 44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3" name="正方形/長方形 44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4" name="正方形/長方形 44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5" name="正方形/長方形 44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6" name="正方形/長方形 44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8" name="図形グループ 407"/>
            <p:cNvGrpSpPr/>
            <p:nvPr/>
          </p:nvGrpSpPr>
          <p:grpSpPr>
            <a:xfrm>
              <a:off x="1865042" y="1628976"/>
              <a:ext cx="72008" cy="431383"/>
              <a:chOff x="1628056" y="1786375"/>
              <a:chExt cx="72008" cy="431383"/>
            </a:xfrm>
          </p:grpSpPr>
          <p:sp>
            <p:nvSpPr>
              <p:cNvPr id="437" name="正方形/長方形 43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正方形/長方形 43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正方形/長方形 43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0" name="正方形/長方形 43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正方形/長方形 44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9" name="図形グループ 408"/>
            <p:cNvGrpSpPr/>
            <p:nvPr/>
          </p:nvGrpSpPr>
          <p:grpSpPr>
            <a:xfrm>
              <a:off x="1953945" y="1628976"/>
              <a:ext cx="72008" cy="431383"/>
              <a:chOff x="1628056" y="1786375"/>
              <a:chExt cx="72008" cy="431383"/>
            </a:xfrm>
          </p:grpSpPr>
          <p:sp>
            <p:nvSpPr>
              <p:cNvPr id="432" name="正方形/長方形 43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3" name="正方形/長方形 43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4" name="正方形/長方形 43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5" name="正方形/長方形 43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6" name="正方形/長方形 43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0" name="図形グループ 409"/>
            <p:cNvGrpSpPr/>
            <p:nvPr/>
          </p:nvGrpSpPr>
          <p:grpSpPr>
            <a:xfrm>
              <a:off x="2043370" y="1628976"/>
              <a:ext cx="72008" cy="431383"/>
              <a:chOff x="1628056" y="1786375"/>
              <a:chExt cx="72008" cy="431383"/>
            </a:xfrm>
          </p:grpSpPr>
          <p:sp>
            <p:nvSpPr>
              <p:cNvPr id="427" name="正方形/長方形 42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8" name="正方形/長方形 42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正方形/長方形 42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正方形/長方形 43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1" name="図形グループ 410"/>
            <p:cNvGrpSpPr/>
            <p:nvPr/>
          </p:nvGrpSpPr>
          <p:grpSpPr>
            <a:xfrm>
              <a:off x="2140645" y="1628976"/>
              <a:ext cx="72008" cy="431383"/>
              <a:chOff x="1628056" y="1786375"/>
              <a:chExt cx="72008" cy="431383"/>
            </a:xfrm>
          </p:grpSpPr>
          <p:sp>
            <p:nvSpPr>
              <p:cNvPr id="422" name="正方形/長方形 42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正方形/長方形 42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4" name="正方形/長方形 42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5" name="正方形/長方形 42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6" name="正方形/長方形 42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2" name="図形グループ 411"/>
            <p:cNvGrpSpPr/>
            <p:nvPr/>
          </p:nvGrpSpPr>
          <p:grpSpPr>
            <a:xfrm>
              <a:off x="2232968" y="1628976"/>
              <a:ext cx="72008" cy="431383"/>
              <a:chOff x="1628056" y="1786375"/>
              <a:chExt cx="72008" cy="431383"/>
            </a:xfrm>
          </p:grpSpPr>
          <p:sp>
            <p:nvSpPr>
              <p:cNvPr id="417" name="正方形/長方形 41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正方形/長方形 41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9" name="正方形/長方形 41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正方形/長方形 41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1" name="正方形/長方形 42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13" name="正方形/長方形 412"/>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正方形/長方形 413"/>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正方形/長方形 414"/>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6" name="正方形/長方形 415"/>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5" name="図形グループ 564"/>
          <p:cNvGrpSpPr/>
          <p:nvPr/>
        </p:nvGrpSpPr>
        <p:grpSpPr>
          <a:xfrm>
            <a:off x="5020652" y="2031837"/>
            <a:ext cx="801589" cy="339241"/>
            <a:chOff x="1215478" y="1519003"/>
            <a:chExt cx="1646372" cy="666966"/>
          </a:xfrm>
        </p:grpSpPr>
        <p:sp>
          <p:nvSpPr>
            <p:cNvPr id="566" name="正方形/長方形 565"/>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67" name="図形グループ 566"/>
            <p:cNvGrpSpPr/>
            <p:nvPr/>
          </p:nvGrpSpPr>
          <p:grpSpPr>
            <a:xfrm>
              <a:off x="1476859" y="1628976"/>
              <a:ext cx="72008" cy="431383"/>
              <a:chOff x="1475656" y="1633975"/>
              <a:chExt cx="72008" cy="431383"/>
            </a:xfrm>
          </p:grpSpPr>
          <p:sp>
            <p:nvSpPr>
              <p:cNvPr id="614" name="正方形/長方形 613"/>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5" name="正方形/長方形 614"/>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6" name="正方形/長方形 615"/>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7" name="正方形/長方形 616"/>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8" name="正方形/長方形 617"/>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8" name="図形グループ 567"/>
            <p:cNvGrpSpPr/>
            <p:nvPr/>
          </p:nvGrpSpPr>
          <p:grpSpPr>
            <a:xfrm>
              <a:off x="1562337" y="1628976"/>
              <a:ext cx="72008" cy="431383"/>
              <a:chOff x="1628056" y="1786375"/>
              <a:chExt cx="72008" cy="431383"/>
            </a:xfrm>
          </p:grpSpPr>
          <p:sp>
            <p:nvSpPr>
              <p:cNvPr id="609" name="正方形/長方形 60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0" name="正方形/長方形 60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1" name="正方形/長方形 61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2" name="正方形/長方形 61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3" name="正方形/長方形 61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9" name="図形グループ 568"/>
            <p:cNvGrpSpPr/>
            <p:nvPr/>
          </p:nvGrpSpPr>
          <p:grpSpPr>
            <a:xfrm>
              <a:off x="1775646" y="1628976"/>
              <a:ext cx="72008" cy="431383"/>
              <a:chOff x="1628056" y="1786375"/>
              <a:chExt cx="72008" cy="431383"/>
            </a:xfrm>
          </p:grpSpPr>
          <p:sp>
            <p:nvSpPr>
              <p:cNvPr id="604" name="正方形/長方形 60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5" name="正方形/長方形 60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6" name="正方形/長方形 60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7" name="正方形/長方形 60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8" name="正方形/長方形 60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0" name="図形グループ 569"/>
            <p:cNvGrpSpPr/>
            <p:nvPr/>
          </p:nvGrpSpPr>
          <p:grpSpPr>
            <a:xfrm>
              <a:off x="1865042" y="1628976"/>
              <a:ext cx="72008" cy="431383"/>
              <a:chOff x="1628056" y="1786375"/>
              <a:chExt cx="72008" cy="431383"/>
            </a:xfrm>
          </p:grpSpPr>
          <p:sp>
            <p:nvSpPr>
              <p:cNvPr id="599" name="正方形/長方形 59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0" name="正方形/長方形 59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1" name="正方形/長方形 60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2" name="正方形/長方形 60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3" name="正方形/長方形 60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1" name="図形グループ 570"/>
            <p:cNvGrpSpPr/>
            <p:nvPr/>
          </p:nvGrpSpPr>
          <p:grpSpPr>
            <a:xfrm>
              <a:off x="1953945" y="1628976"/>
              <a:ext cx="72008" cy="431383"/>
              <a:chOff x="1628056" y="1786375"/>
              <a:chExt cx="72008" cy="431383"/>
            </a:xfrm>
          </p:grpSpPr>
          <p:sp>
            <p:nvSpPr>
              <p:cNvPr id="594" name="正方形/長方形 59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5" name="正方形/長方形 59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6" name="正方形/長方形 59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7" name="正方形/長方形 59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8" name="正方形/長方形 59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2" name="図形グループ 571"/>
            <p:cNvGrpSpPr/>
            <p:nvPr/>
          </p:nvGrpSpPr>
          <p:grpSpPr>
            <a:xfrm>
              <a:off x="2043370" y="1628976"/>
              <a:ext cx="72008" cy="431383"/>
              <a:chOff x="1628056" y="1786375"/>
              <a:chExt cx="72008" cy="431383"/>
            </a:xfrm>
          </p:grpSpPr>
          <p:sp>
            <p:nvSpPr>
              <p:cNvPr id="589" name="正方形/長方形 58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0" name="正方形/長方形 58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1" name="正方形/長方形 59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2" name="正方形/長方形 59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3" name="正方形/長方形 59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3" name="図形グループ 572"/>
            <p:cNvGrpSpPr/>
            <p:nvPr/>
          </p:nvGrpSpPr>
          <p:grpSpPr>
            <a:xfrm>
              <a:off x="2140645" y="1628976"/>
              <a:ext cx="72008" cy="431383"/>
              <a:chOff x="1628056" y="1786375"/>
              <a:chExt cx="72008" cy="431383"/>
            </a:xfrm>
          </p:grpSpPr>
          <p:sp>
            <p:nvSpPr>
              <p:cNvPr id="584" name="正方形/長方形 58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5" name="正方形/長方形 58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6" name="正方形/長方形 58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7" name="正方形/長方形 58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8" name="正方形/長方形 58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4" name="図形グループ 573"/>
            <p:cNvGrpSpPr/>
            <p:nvPr/>
          </p:nvGrpSpPr>
          <p:grpSpPr>
            <a:xfrm>
              <a:off x="2232968" y="1628976"/>
              <a:ext cx="72008" cy="431383"/>
              <a:chOff x="1628056" y="1786375"/>
              <a:chExt cx="72008" cy="431383"/>
            </a:xfrm>
          </p:grpSpPr>
          <p:sp>
            <p:nvSpPr>
              <p:cNvPr id="579" name="正方形/長方形 57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0" name="正方形/長方形 57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1" name="正方形/長方形 58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2" name="正方形/長方形 58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3" name="正方形/長方形 58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5" name="正方形/長方形 574"/>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6" name="正方形/長方形 575"/>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7" name="正方形/長方形 576"/>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8" name="正方形/長方形 577"/>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19" name="テキスト ボックス 618"/>
          <p:cNvSpPr txBox="1"/>
          <p:nvPr/>
        </p:nvSpPr>
        <p:spPr>
          <a:xfrm>
            <a:off x="3044319" y="3387892"/>
            <a:ext cx="3057247" cy="338554"/>
          </a:xfrm>
          <a:prstGeom prst="rect">
            <a:avLst/>
          </a:prstGeom>
          <a:noFill/>
        </p:spPr>
        <p:txBody>
          <a:bodyPr wrap="none" rtlCol="0">
            <a:spAutoFit/>
          </a:bodyPr>
          <a:lstStyle/>
          <a:p>
            <a:pPr algn="ctr"/>
            <a:r>
              <a:rPr kumimoji="1" lang="ja-JP" altLang="en-US" sz="1600" b="1" dirty="0">
                <a:solidFill>
                  <a:srgbClr val="0432FF"/>
                </a:solidFill>
                <a:latin typeface="Meiryo" charset="-128"/>
                <a:ea typeface="Meiryo" charset="-128"/>
                <a:cs typeface="Meiryo" charset="-128"/>
              </a:rPr>
              <a:t>ユニット追加でスケールアウト</a:t>
            </a:r>
          </a:p>
        </p:txBody>
      </p:sp>
      <p:sp>
        <p:nvSpPr>
          <p:cNvPr id="620" name="正方形/長方形 619"/>
          <p:cNvSpPr/>
          <p:nvPr/>
        </p:nvSpPr>
        <p:spPr>
          <a:xfrm>
            <a:off x="3320552" y="3717109"/>
            <a:ext cx="2499398" cy="1061829"/>
          </a:xfrm>
          <a:prstGeom prst="rect">
            <a:avLst/>
          </a:prstGeom>
        </p:spPr>
        <p:txBody>
          <a:bodyPr wrap="square">
            <a:spAutoFit/>
          </a:bodyPr>
          <a:lstStyle/>
          <a:p>
            <a:pPr marL="171450" indent="-171450">
              <a:buFont typeface="Wingdings" charset="2"/>
              <a:buChar char="ü"/>
            </a:pPr>
            <a:r>
              <a:rPr lang="ja-JP" altLang="en-US" sz="1050" dirty="0">
                <a:solidFill>
                  <a:srgbClr val="0070C0"/>
                </a:solidFill>
                <a:latin typeface="Meiryo" charset="-128"/>
                <a:ea typeface="Meiryo" charset="-128"/>
                <a:cs typeface="Meiryo" charset="-128"/>
              </a:rPr>
              <a:t>拡張に伴う構築や設定作業はソフトウェアにより自動化</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a:solidFill>
                  <a:srgbClr val="0070C0"/>
                </a:solidFill>
                <a:latin typeface="Meiryo" charset="-128"/>
                <a:ea typeface="Meiryo" charset="-128"/>
                <a:cs typeface="Meiryo" charset="-128"/>
              </a:rPr>
              <a:t>内部ストレージを仮想ストレージ（仮想</a:t>
            </a:r>
            <a:r>
              <a:rPr lang="en-US" altLang="ja-JP" sz="1050" dirty="0">
                <a:solidFill>
                  <a:srgbClr val="0070C0"/>
                </a:solidFill>
                <a:latin typeface="Meiryo" charset="-128"/>
                <a:ea typeface="Meiryo" charset="-128"/>
                <a:cs typeface="Meiryo" charset="-128"/>
              </a:rPr>
              <a:t>SAN</a:t>
            </a:r>
            <a:r>
              <a:rPr lang="ja-JP" altLang="en-US" sz="1050" dirty="0">
                <a:solidFill>
                  <a:srgbClr val="0070C0"/>
                </a:solidFill>
                <a:latin typeface="Meiryo" charset="-128"/>
                <a:ea typeface="Meiryo" charset="-128"/>
                <a:cs typeface="Meiryo" charset="-128"/>
              </a:rPr>
              <a:t>）として使用することで、容量・性能を柔軟に拡張。</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a:solidFill>
                  <a:srgbClr val="0070C0"/>
                </a:solidFill>
                <a:latin typeface="Meiryo" charset="-128"/>
                <a:ea typeface="Meiryo" charset="-128"/>
                <a:cs typeface="Meiryo" charset="-128"/>
              </a:rPr>
              <a:t>煩雑な初期サイジングは不要</a:t>
            </a:r>
            <a:endParaRPr lang="ja-JP" altLang="en-US" sz="1050" dirty="0">
              <a:solidFill>
                <a:srgbClr val="0070C0"/>
              </a:solidFill>
              <a:effectLst/>
              <a:latin typeface="Meiryo" charset="-128"/>
              <a:ea typeface="Meiryo" charset="-128"/>
              <a:cs typeface="Meiryo" charset="-128"/>
            </a:endParaRPr>
          </a:p>
        </p:txBody>
      </p:sp>
      <p:grpSp>
        <p:nvGrpSpPr>
          <p:cNvPr id="1053" name="図形グループ 1052"/>
          <p:cNvGrpSpPr/>
          <p:nvPr/>
        </p:nvGrpSpPr>
        <p:grpSpPr>
          <a:xfrm>
            <a:off x="7951380" y="2239938"/>
            <a:ext cx="516621" cy="186411"/>
            <a:chOff x="1215478" y="1519003"/>
            <a:chExt cx="1646372" cy="666966"/>
          </a:xfrm>
        </p:grpSpPr>
        <p:sp>
          <p:nvSpPr>
            <p:cNvPr id="1054" name="正方形/長方形 1053"/>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5" name="図形グループ 1054"/>
            <p:cNvGrpSpPr/>
            <p:nvPr/>
          </p:nvGrpSpPr>
          <p:grpSpPr>
            <a:xfrm>
              <a:off x="1476859" y="1628976"/>
              <a:ext cx="72008" cy="431383"/>
              <a:chOff x="1475656" y="1633975"/>
              <a:chExt cx="72008" cy="431383"/>
            </a:xfrm>
          </p:grpSpPr>
          <p:sp>
            <p:nvSpPr>
              <p:cNvPr id="1102" name="正方形/長方形 1101"/>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3" name="正方形/長方形 1102"/>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4" name="正方形/長方形 1103"/>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5" name="正方形/長方形 1104"/>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6" name="正方形/長方形 1105"/>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6" name="図形グループ 1055"/>
            <p:cNvGrpSpPr/>
            <p:nvPr/>
          </p:nvGrpSpPr>
          <p:grpSpPr>
            <a:xfrm>
              <a:off x="1562337" y="1628976"/>
              <a:ext cx="72008" cy="431383"/>
              <a:chOff x="1628056" y="1786375"/>
              <a:chExt cx="72008" cy="431383"/>
            </a:xfrm>
          </p:grpSpPr>
          <p:sp>
            <p:nvSpPr>
              <p:cNvPr id="1097" name="正方形/長方形 109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8" name="正方形/長方形 109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9" name="正方形/長方形 109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0" name="正方形/長方形 109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1" name="正方形/長方形 110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7" name="図形グループ 1056"/>
            <p:cNvGrpSpPr/>
            <p:nvPr/>
          </p:nvGrpSpPr>
          <p:grpSpPr>
            <a:xfrm>
              <a:off x="1775646" y="1628976"/>
              <a:ext cx="72008" cy="431383"/>
              <a:chOff x="1628056" y="1786375"/>
              <a:chExt cx="72008" cy="431383"/>
            </a:xfrm>
          </p:grpSpPr>
          <p:sp>
            <p:nvSpPr>
              <p:cNvPr id="1092" name="正方形/長方形 109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3" name="正方形/長方形 109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4" name="正方形/長方形 109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5" name="正方形/長方形 109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6" name="正方形/長方形 109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8" name="図形グループ 1057"/>
            <p:cNvGrpSpPr/>
            <p:nvPr/>
          </p:nvGrpSpPr>
          <p:grpSpPr>
            <a:xfrm>
              <a:off x="1865042" y="1628976"/>
              <a:ext cx="72008" cy="431383"/>
              <a:chOff x="1628056" y="1786375"/>
              <a:chExt cx="72008" cy="431383"/>
            </a:xfrm>
          </p:grpSpPr>
          <p:sp>
            <p:nvSpPr>
              <p:cNvPr id="1087" name="正方形/長方形 108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8" name="正方形/長方形 108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9" name="正方形/長方形 108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0" name="正方形/長方形 108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1" name="正方形/長方形 109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9" name="図形グループ 1058"/>
            <p:cNvGrpSpPr/>
            <p:nvPr/>
          </p:nvGrpSpPr>
          <p:grpSpPr>
            <a:xfrm>
              <a:off x="1953945" y="1628976"/>
              <a:ext cx="72008" cy="431383"/>
              <a:chOff x="1628056" y="1786375"/>
              <a:chExt cx="72008" cy="431383"/>
            </a:xfrm>
          </p:grpSpPr>
          <p:sp>
            <p:nvSpPr>
              <p:cNvPr id="1082" name="正方形/長方形 108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3" name="正方形/長方形 108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4" name="正方形/長方形 108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5" name="正方形/長方形 108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6" name="正方形/長方形 108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0" name="図形グループ 1059"/>
            <p:cNvGrpSpPr/>
            <p:nvPr/>
          </p:nvGrpSpPr>
          <p:grpSpPr>
            <a:xfrm>
              <a:off x="2043370" y="1628976"/>
              <a:ext cx="72008" cy="431383"/>
              <a:chOff x="1628056" y="1786375"/>
              <a:chExt cx="72008" cy="431383"/>
            </a:xfrm>
          </p:grpSpPr>
          <p:sp>
            <p:nvSpPr>
              <p:cNvPr id="1077" name="正方形/長方形 107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8" name="正方形/長方形 107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9" name="正方形/長方形 107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0" name="正方形/長方形 107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1" name="正方形/長方形 108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1" name="図形グループ 1060"/>
            <p:cNvGrpSpPr/>
            <p:nvPr/>
          </p:nvGrpSpPr>
          <p:grpSpPr>
            <a:xfrm>
              <a:off x="2140645" y="1628976"/>
              <a:ext cx="72008" cy="431383"/>
              <a:chOff x="1628056" y="1786375"/>
              <a:chExt cx="72008" cy="431383"/>
            </a:xfrm>
          </p:grpSpPr>
          <p:sp>
            <p:nvSpPr>
              <p:cNvPr id="1072" name="正方形/長方形 107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3" name="正方形/長方形 107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4" name="正方形/長方形 107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5" name="正方形/長方形 107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6" name="正方形/長方形 107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2" name="図形グループ 1061"/>
            <p:cNvGrpSpPr/>
            <p:nvPr/>
          </p:nvGrpSpPr>
          <p:grpSpPr>
            <a:xfrm>
              <a:off x="2232968" y="1628976"/>
              <a:ext cx="72008" cy="431383"/>
              <a:chOff x="1628056" y="1786375"/>
              <a:chExt cx="72008" cy="431383"/>
            </a:xfrm>
          </p:grpSpPr>
          <p:sp>
            <p:nvSpPr>
              <p:cNvPr id="1067" name="正方形/長方形 106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8" name="正方形/長方形 106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9" name="正方形/長方形 106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0" name="正方形/長方形 106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1" name="正方形/長方形 107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63" name="正方形/長方形 1062"/>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4" name="正方形/長方形 1063"/>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5" name="正方形/長方形 1064"/>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6" name="正方形/長方形 1065"/>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7" name="図形グループ 1106"/>
          <p:cNvGrpSpPr/>
          <p:nvPr/>
        </p:nvGrpSpPr>
        <p:grpSpPr>
          <a:xfrm>
            <a:off x="7945892" y="2448959"/>
            <a:ext cx="516621" cy="186411"/>
            <a:chOff x="1215478" y="1519003"/>
            <a:chExt cx="1646372" cy="666966"/>
          </a:xfrm>
        </p:grpSpPr>
        <p:sp>
          <p:nvSpPr>
            <p:cNvPr id="1108" name="正方形/長方形 1107"/>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09" name="図形グループ 1108"/>
            <p:cNvGrpSpPr/>
            <p:nvPr/>
          </p:nvGrpSpPr>
          <p:grpSpPr>
            <a:xfrm>
              <a:off x="1476859" y="1628976"/>
              <a:ext cx="72008" cy="431383"/>
              <a:chOff x="1475656" y="1633975"/>
              <a:chExt cx="72008" cy="431383"/>
            </a:xfrm>
          </p:grpSpPr>
          <p:sp>
            <p:nvSpPr>
              <p:cNvPr id="1156" name="正方形/長方形 1155"/>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7" name="正方形/長方形 1156"/>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8" name="正方形/長方形 1157"/>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9" name="正方形/長方形 1158"/>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0" name="正方形/長方形 1159"/>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0" name="図形グループ 1109"/>
            <p:cNvGrpSpPr/>
            <p:nvPr/>
          </p:nvGrpSpPr>
          <p:grpSpPr>
            <a:xfrm>
              <a:off x="1562337" y="1628976"/>
              <a:ext cx="72008" cy="431383"/>
              <a:chOff x="1628056" y="1786375"/>
              <a:chExt cx="72008" cy="431383"/>
            </a:xfrm>
          </p:grpSpPr>
          <p:sp>
            <p:nvSpPr>
              <p:cNvPr id="1151" name="正方形/長方形 115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2" name="正方形/長方形 115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3" name="正方形/長方形 115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4" name="正方形/長方形 115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5" name="正方形/長方形 115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1" name="図形グループ 1110"/>
            <p:cNvGrpSpPr/>
            <p:nvPr/>
          </p:nvGrpSpPr>
          <p:grpSpPr>
            <a:xfrm>
              <a:off x="1775646" y="1628976"/>
              <a:ext cx="72008" cy="431383"/>
              <a:chOff x="1628056" y="1786375"/>
              <a:chExt cx="72008" cy="431383"/>
            </a:xfrm>
          </p:grpSpPr>
          <p:sp>
            <p:nvSpPr>
              <p:cNvPr id="1146" name="正方形/長方形 114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7" name="正方形/長方形 114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8" name="正方形/長方形 114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9" name="正方形/長方形 114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0" name="正方形/長方形 114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2" name="図形グループ 1111"/>
            <p:cNvGrpSpPr/>
            <p:nvPr/>
          </p:nvGrpSpPr>
          <p:grpSpPr>
            <a:xfrm>
              <a:off x="1865042" y="1628976"/>
              <a:ext cx="72008" cy="431383"/>
              <a:chOff x="1628056" y="1786375"/>
              <a:chExt cx="72008" cy="431383"/>
            </a:xfrm>
          </p:grpSpPr>
          <p:sp>
            <p:nvSpPr>
              <p:cNvPr id="1141" name="正方形/長方形 114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2" name="正方形/長方形 114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3" name="正方形/長方形 114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4" name="正方形/長方形 114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5" name="正方形/長方形 114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3" name="図形グループ 1112"/>
            <p:cNvGrpSpPr/>
            <p:nvPr/>
          </p:nvGrpSpPr>
          <p:grpSpPr>
            <a:xfrm>
              <a:off x="1953945" y="1628976"/>
              <a:ext cx="72008" cy="431383"/>
              <a:chOff x="1628056" y="1786375"/>
              <a:chExt cx="72008" cy="431383"/>
            </a:xfrm>
          </p:grpSpPr>
          <p:sp>
            <p:nvSpPr>
              <p:cNvPr id="1136" name="正方形/長方形 113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7" name="正方形/長方形 113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8" name="正方形/長方形 113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9" name="正方形/長方形 113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0" name="正方形/長方形 113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4" name="図形グループ 1113"/>
            <p:cNvGrpSpPr/>
            <p:nvPr/>
          </p:nvGrpSpPr>
          <p:grpSpPr>
            <a:xfrm>
              <a:off x="2043370" y="1628976"/>
              <a:ext cx="72008" cy="431383"/>
              <a:chOff x="1628056" y="1786375"/>
              <a:chExt cx="72008" cy="431383"/>
            </a:xfrm>
          </p:grpSpPr>
          <p:sp>
            <p:nvSpPr>
              <p:cNvPr id="1131" name="正方形/長方形 113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2" name="正方形/長方形 113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3" name="正方形/長方形 113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4" name="正方形/長方形 113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5" name="正方形/長方形 113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5" name="図形グループ 1114"/>
            <p:cNvGrpSpPr/>
            <p:nvPr/>
          </p:nvGrpSpPr>
          <p:grpSpPr>
            <a:xfrm>
              <a:off x="2140645" y="1628976"/>
              <a:ext cx="72008" cy="431383"/>
              <a:chOff x="1628056" y="1786375"/>
              <a:chExt cx="72008" cy="431383"/>
            </a:xfrm>
          </p:grpSpPr>
          <p:sp>
            <p:nvSpPr>
              <p:cNvPr id="1126" name="正方形/長方形 112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7" name="正方形/長方形 112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8" name="正方形/長方形 112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9" name="正方形/長方形 112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0" name="正方形/長方形 112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6" name="図形グループ 1115"/>
            <p:cNvGrpSpPr/>
            <p:nvPr/>
          </p:nvGrpSpPr>
          <p:grpSpPr>
            <a:xfrm>
              <a:off x="2232968" y="1628976"/>
              <a:ext cx="72008" cy="431383"/>
              <a:chOff x="1628056" y="1786375"/>
              <a:chExt cx="72008" cy="431383"/>
            </a:xfrm>
          </p:grpSpPr>
          <p:sp>
            <p:nvSpPr>
              <p:cNvPr id="1121" name="正方形/長方形 112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2" name="正方形/長方形 112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3" name="正方形/長方形 112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4" name="正方形/長方形 112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5" name="正方形/長方形 112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17" name="正方形/長方形 1116"/>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8" name="正方形/長方形 1117"/>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9" name="正方形/長方形 1118"/>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0" name="正方形/長方形 1119"/>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1" name="図形グループ 1160"/>
          <p:cNvGrpSpPr/>
          <p:nvPr/>
        </p:nvGrpSpPr>
        <p:grpSpPr>
          <a:xfrm>
            <a:off x="7953671" y="2030400"/>
            <a:ext cx="516621" cy="186411"/>
            <a:chOff x="1215478" y="1519003"/>
            <a:chExt cx="1646372" cy="666966"/>
          </a:xfrm>
        </p:grpSpPr>
        <p:sp>
          <p:nvSpPr>
            <p:cNvPr id="1162" name="正方形/長方形 1161"/>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63" name="図形グループ 1162"/>
            <p:cNvGrpSpPr/>
            <p:nvPr/>
          </p:nvGrpSpPr>
          <p:grpSpPr>
            <a:xfrm>
              <a:off x="1476859" y="1628976"/>
              <a:ext cx="72008" cy="431383"/>
              <a:chOff x="1475656" y="1633975"/>
              <a:chExt cx="72008" cy="431383"/>
            </a:xfrm>
          </p:grpSpPr>
          <p:sp>
            <p:nvSpPr>
              <p:cNvPr id="1210" name="正方形/長方形 1209"/>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1" name="正方形/長方形 1210"/>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2" name="正方形/長方形 1211"/>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3" name="正方形/長方形 1212"/>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4" name="正方形/長方形 1213"/>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4" name="図形グループ 1163"/>
            <p:cNvGrpSpPr/>
            <p:nvPr/>
          </p:nvGrpSpPr>
          <p:grpSpPr>
            <a:xfrm>
              <a:off x="1562337" y="1628976"/>
              <a:ext cx="72008" cy="431383"/>
              <a:chOff x="1628056" y="1786375"/>
              <a:chExt cx="72008" cy="431383"/>
            </a:xfrm>
          </p:grpSpPr>
          <p:sp>
            <p:nvSpPr>
              <p:cNvPr id="1205" name="正方形/長方形 120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6" name="正方形/長方形 120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7" name="正方形/長方形 120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8" name="正方形/長方形 120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9" name="正方形/長方形 120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5" name="図形グループ 1164"/>
            <p:cNvGrpSpPr/>
            <p:nvPr/>
          </p:nvGrpSpPr>
          <p:grpSpPr>
            <a:xfrm>
              <a:off x="1775646" y="1628976"/>
              <a:ext cx="72008" cy="431383"/>
              <a:chOff x="1628056" y="1786375"/>
              <a:chExt cx="72008" cy="431383"/>
            </a:xfrm>
          </p:grpSpPr>
          <p:sp>
            <p:nvSpPr>
              <p:cNvPr id="1200" name="正方形/長方形 119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1" name="正方形/長方形 120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2" name="正方形/長方形 120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3" name="正方形/長方形 120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4" name="正方形/長方形 120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6" name="図形グループ 1165"/>
            <p:cNvGrpSpPr/>
            <p:nvPr/>
          </p:nvGrpSpPr>
          <p:grpSpPr>
            <a:xfrm>
              <a:off x="1865042" y="1628976"/>
              <a:ext cx="72008" cy="431383"/>
              <a:chOff x="1628056" y="1786375"/>
              <a:chExt cx="72008" cy="431383"/>
            </a:xfrm>
          </p:grpSpPr>
          <p:sp>
            <p:nvSpPr>
              <p:cNvPr id="1195" name="正方形/長方形 119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6" name="正方形/長方形 119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7" name="正方形/長方形 119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8" name="正方形/長方形 119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9" name="正方形/長方形 119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7" name="図形グループ 1166"/>
            <p:cNvGrpSpPr/>
            <p:nvPr/>
          </p:nvGrpSpPr>
          <p:grpSpPr>
            <a:xfrm>
              <a:off x="1953945" y="1628976"/>
              <a:ext cx="72008" cy="431383"/>
              <a:chOff x="1628056" y="1786375"/>
              <a:chExt cx="72008" cy="431383"/>
            </a:xfrm>
          </p:grpSpPr>
          <p:sp>
            <p:nvSpPr>
              <p:cNvPr id="1190" name="正方形/長方形 118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1" name="正方形/長方形 119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2" name="正方形/長方形 119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3" name="正方形/長方形 119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4" name="正方形/長方形 119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8" name="図形グループ 1167"/>
            <p:cNvGrpSpPr/>
            <p:nvPr/>
          </p:nvGrpSpPr>
          <p:grpSpPr>
            <a:xfrm>
              <a:off x="2043370" y="1628976"/>
              <a:ext cx="72008" cy="431383"/>
              <a:chOff x="1628056" y="1786375"/>
              <a:chExt cx="72008" cy="431383"/>
            </a:xfrm>
          </p:grpSpPr>
          <p:sp>
            <p:nvSpPr>
              <p:cNvPr id="1185" name="正方形/長方形 118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6" name="正方形/長方形 118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7" name="正方形/長方形 118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8" name="正方形/長方形 118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9" name="正方形/長方形 118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9" name="図形グループ 1168"/>
            <p:cNvGrpSpPr/>
            <p:nvPr/>
          </p:nvGrpSpPr>
          <p:grpSpPr>
            <a:xfrm>
              <a:off x="2140645" y="1628976"/>
              <a:ext cx="72008" cy="431383"/>
              <a:chOff x="1628056" y="1786375"/>
              <a:chExt cx="72008" cy="431383"/>
            </a:xfrm>
          </p:grpSpPr>
          <p:sp>
            <p:nvSpPr>
              <p:cNvPr id="1180" name="正方形/長方形 117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1" name="正方形/長方形 118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2" name="正方形/長方形 118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3" name="正方形/長方形 118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4" name="正方形/長方形 118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0" name="図形グループ 1169"/>
            <p:cNvGrpSpPr/>
            <p:nvPr/>
          </p:nvGrpSpPr>
          <p:grpSpPr>
            <a:xfrm>
              <a:off x="2232968" y="1628976"/>
              <a:ext cx="72008" cy="431383"/>
              <a:chOff x="1628056" y="1786375"/>
              <a:chExt cx="72008" cy="431383"/>
            </a:xfrm>
          </p:grpSpPr>
          <p:sp>
            <p:nvSpPr>
              <p:cNvPr id="1175" name="正方形/長方形 117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6" name="正方形/長方形 117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7" name="正方形/長方形 117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8" name="正方形/長方形 117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9" name="正方形/長方形 117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1" name="正方形/長方形 1170"/>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2" name="正方形/長方形 1171"/>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3" name="正方形/長方形 1172"/>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4" name="正方形/長方形 1173"/>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5" name="図形グループ 1214"/>
          <p:cNvGrpSpPr/>
          <p:nvPr/>
        </p:nvGrpSpPr>
        <p:grpSpPr>
          <a:xfrm>
            <a:off x="7945891" y="2654989"/>
            <a:ext cx="516621" cy="186411"/>
            <a:chOff x="1215478" y="1519003"/>
            <a:chExt cx="1646372" cy="666966"/>
          </a:xfrm>
        </p:grpSpPr>
        <p:sp>
          <p:nvSpPr>
            <p:cNvPr id="1216" name="正方形/長方形 1215"/>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7" name="図形グループ 1216"/>
            <p:cNvGrpSpPr/>
            <p:nvPr/>
          </p:nvGrpSpPr>
          <p:grpSpPr>
            <a:xfrm>
              <a:off x="1476859" y="1628976"/>
              <a:ext cx="72008" cy="431383"/>
              <a:chOff x="1475656" y="1633975"/>
              <a:chExt cx="72008" cy="431383"/>
            </a:xfrm>
          </p:grpSpPr>
          <p:sp>
            <p:nvSpPr>
              <p:cNvPr id="1264" name="正方形/長方形 1263"/>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5" name="正方形/長方形 1264"/>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6" name="正方形/長方形 1265"/>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7" name="正方形/長方形 1266"/>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8" name="正方形/長方形 1267"/>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8" name="図形グループ 1217"/>
            <p:cNvGrpSpPr/>
            <p:nvPr/>
          </p:nvGrpSpPr>
          <p:grpSpPr>
            <a:xfrm>
              <a:off x="1562337" y="1628976"/>
              <a:ext cx="72008" cy="431383"/>
              <a:chOff x="1628056" y="1786375"/>
              <a:chExt cx="72008" cy="431383"/>
            </a:xfrm>
          </p:grpSpPr>
          <p:sp>
            <p:nvSpPr>
              <p:cNvPr id="1259" name="正方形/長方形 125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0" name="正方形/長方形 125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1" name="正方形/長方形 126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2" name="正方形/長方形 126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3" name="正方形/長方形 126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9" name="図形グループ 1218"/>
            <p:cNvGrpSpPr/>
            <p:nvPr/>
          </p:nvGrpSpPr>
          <p:grpSpPr>
            <a:xfrm>
              <a:off x="1775646" y="1628976"/>
              <a:ext cx="72008" cy="431383"/>
              <a:chOff x="1628056" y="1786375"/>
              <a:chExt cx="72008" cy="431383"/>
            </a:xfrm>
          </p:grpSpPr>
          <p:sp>
            <p:nvSpPr>
              <p:cNvPr id="1254" name="正方形/長方形 125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5" name="正方形/長方形 125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6" name="正方形/長方形 125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7" name="正方形/長方形 125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8" name="正方形/長方形 125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0" name="図形グループ 1219"/>
            <p:cNvGrpSpPr/>
            <p:nvPr/>
          </p:nvGrpSpPr>
          <p:grpSpPr>
            <a:xfrm>
              <a:off x="1865042" y="1628976"/>
              <a:ext cx="72008" cy="431383"/>
              <a:chOff x="1628056" y="1786375"/>
              <a:chExt cx="72008" cy="431383"/>
            </a:xfrm>
          </p:grpSpPr>
          <p:sp>
            <p:nvSpPr>
              <p:cNvPr id="1249" name="正方形/長方形 124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0" name="正方形/長方形 124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1" name="正方形/長方形 125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2" name="正方形/長方形 125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3" name="正方形/長方形 125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1" name="図形グループ 1220"/>
            <p:cNvGrpSpPr/>
            <p:nvPr/>
          </p:nvGrpSpPr>
          <p:grpSpPr>
            <a:xfrm>
              <a:off x="1953945" y="1628976"/>
              <a:ext cx="72008" cy="431383"/>
              <a:chOff x="1628056" y="1786375"/>
              <a:chExt cx="72008" cy="431383"/>
            </a:xfrm>
          </p:grpSpPr>
          <p:sp>
            <p:nvSpPr>
              <p:cNvPr id="1244" name="正方形/長方形 124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5" name="正方形/長方形 124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6" name="正方形/長方形 124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7" name="正方形/長方形 124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8" name="正方形/長方形 124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2" name="図形グループ 1221"/>
            <p:cNvGrpSpPr/>
            <p:nvPr/>
          </p:nvGrpSpPr>
          <p:grpSpPr>
            <a:xfrm>
              <a:off x="2043370" y="1628976"/>
              <a:ext cx="72008" cy="431383"/>
              <a:chOff x="1628056" y="1786375"/>
              <a:chExt cx="72008" cy="431383"/>
            </a:xfrm>
          </p:grpSpPr>
          <p:sp>
            <p:nvSpPr>
              <p:cNvPr id="1239" name="正方形/長方形 123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0" name="正方形/長方形 123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1" name="正方形/長方形 124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2" name="正方形/長方形 124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3" name="正方形/長方形 124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3" name="図形グループ 1222"/>
            <p:cNvGrpSpPr/>
            <p:nvPr/>
          </p:nvGrpSpPr>
          <p:grpSpPr>
            <a:xfrm>
              <a:off x="2140645" y="1628976"/>
              <a:ext cx="72008" cy="431383"/>
              <a:chOff x="1628056" y="1786375"/>
              <a:chExt cx="72008" cy="431383"/>
            </a:xfrm>
          </p:grpSpPr>
          <p:sp>
            <p:nvSpPr>
              <p:cNvPr id="1234" name="正方形/長方形 123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5" name="正方形/長方形 123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6" name="正方形/長方形 123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7" name="正方形/長方形 123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8" name="正方形/長方形 123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4" name="図形グループ 1223"/>
            <p:cNvGrpSpPr/>
            <p:nvPr/>
          </p:nvGrpSpPr>
          <p:grpSpPr>
            <a:xfrm>
              <a:off x="2232968" y="1628976"/>
              <a:ext cx="72008" cy="431383"/>
              <a:chOff x="1628056" y="1786375"/>
              <a:chExt cx="72008" cy="431383"/>
            </a:xfrm>
          </p:grpSpPr>
          <p:sp>
            <p:nvSpPr>
              <p:cNvPr id="1229" name="正方形/長方形 122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0" name="正方形/長方形 122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1" name="正方形/長方形 123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2" name="正方形/長方形 123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3" name="正方形/長方形 123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5" name="正方形/長方形 1224"/>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6" name="正方形/長方形 1225"/>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7" name="正方形/長方形 1226"/>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8" name="正方形/長方形 1227"/>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9" name="図形グループ 1268"/>
          <p:cNvGrpSpPr/>
          <p:nvPr/>
        </p:nvGrpSpPr>
        <p:grpSpPr>
          <a:xfrm>
            <a:off x="7945890" y="2861111"/>
            <a:ext cx="516621" cy="186411"/>
            <a:chOff x="1215478" y="1519003"/>
            <a:chExt cx="1646372" cy="666966"/>
          </a:xfrm>
        </p:grpSpPr>
        <p:sp>
          <p:nvSpPr>
            <p:cNvPr id="1270" name="正方形/長方形 1269"/>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1" name="図形グループ 1270"/>
            <p:cNvGrpSpPr/>
            <p:nvPr/>
          </p:nvGrpSpPr>
          <p:grpSpPr>
            <a:xfrm>
              <a:off x="1476859" y="1628976"/>
              <a:ext cx="72008" cy="431383"/>
              <a:chOff x="1475656" y="1633975"/>
              <a:chExt cx="72008" cy="431383"/>
            </a:xfrm>
          </p:grpSpPr>
          <p:sp>
            <p:nvSpPr>
              <p:cNvPr id="1318" name="正方形/長方形 1317"/>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9" name="正方形/長方形 1318"/>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0" name="正方形/長方形 1319"/>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1" name="正方形/長方形 1320"/>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2" name="正方形/長方形 1321"/>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2" name="図形グループ 1271"/>
            <p:cNvGrpSpPr/>
            <p:nvPr/>
          </p:nvGrpSpPr>
          <p:grpSpPr>
            <a:xfrm>
              <a:off x="1562337" y="1628976"/>
              <a:ext cx="72008" cy="431383"/>
              <a:chOff x="1628056" y="1786375"/>
              <a:chExt cx="72008" cy="431383"/>
            </a:xfrm>
          </p:grpSpPr>
          <p:sp>
            <p:nvSpPr>
              <p:cNvPr id="1313" name="正方形/長方形 131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4" name="正方形/長方形 131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5" name="正方形/長方形 131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6" name="正方形/長方形 131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7" name="正方形/長方形 131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3" name="図形グループ 1272"/>
            <p:cNvGrpSpPr/>
            <p:nvPr/>
          </p:nvGrpSpPr>
          <p:grpSpPr>
            <a:xfrm>
              <a:off x="1775646" y="1628976"/>
              <a:ext cx="72008" cy="431383"/>
              <a:chOff x="1628056" y="1786375"/>
              <a:chExt cx="72008" cy="431383"/>
            </a:xfrm>
          </p:grpSpPr>
          <p:sp>
            <p:nvSpPr>
              <p:cNvPr id="1308" name="正方形/長方形 130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9" name="正方形/長方形 130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0" name="正方形/長方形 130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1" name="正方形/長方形 131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2" name="正方形/長方形 131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4" name="図形グループ 1273"/>
            <p:cNvGrpSpPr/>
            <p:nvPr/>
          </p:nvGrpSpPr>
          <p:grpSpPr>
            <a:xfrm>
              <a:off x="1865042" y="1628976"/>
              <a:ext cx="72008" cy="431383"/>
              <a:chOff x="1628056" y="1786375"/>
              <a:chExt cx="72008" cy="431383"/>
            </a:xfrm>
          </p:grpSpPr>
          <p:sp>
            <p:nvSpPr>
              <p:cNvPr id="1303" name="正方形/長方形 130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4" name="正方形/長方形 130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5" name="正方形/長方形 130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6" name="正方形/長方形 130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7" name="正方形/長方形 130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5" name="図形グループ 1274"/>
            <p:cNvGrpSpPr/>
            <p:nvPr/>
          </p:nvGrpSpPr>
          <p:grpSpPr>
            <a:xfrm>
              <a:off x="1953945" y="1628976"/>
              <a:ext cx="72008" cy="431383"/>
              <a:chOff x="1628056" y="1786375"/>
              <a:chExt cx="72008" cy="431383"/>
            </a:xfrm>
          </p:grpSpPr>
          <p:sp>
            <p:nvSpPr>
              <p:cNvPr id="1298" name="正方形/長方形 129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9" name="正方形/長方形 129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0" name="正方形/長方形 129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1" name="正方形/長方形 130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2" name="正方形/長方形 130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6" name="図形グループ 1275"/>
            <p:cNvGrpSpPr/>
            <p:nvPr/>
          </p:nvGrpSpPr>
          <p:grpSpPr>
            <a:xfrm>
              <a:off x="2043370" y="1628976"/>
              <a:ext cx="72008" cy="431383"/>
              <a:chOff x="1628056" y="1786375"/>
              <a:chExt cx="72008" cy="431383"/>
            </a:xfrm>
          </p:grpSpPr>
          <p:sp>
            <p:nvSpPr>
              <p:cNvPr id="1293" name="正方形/長方形 129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4" name="正方形/長方形 129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5" name="正方形/長方形 129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6" name="正方形/長方形 129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7" name="正方形/長方形 129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7" name="図形グループ 1276"/>
            <p:cNvGrpSpPr/>
            <p:nvPr/>
          </p:nvGrpSpPr>
          <p:grpSpPr>
            <a:xfrm>
              <a:off x="2140645" y="1628976"/>
              <a:ext cx="72008" cy="431383"/>
              <a:chOff x="1628056" y="1786375"/>
              <a:chExt cx="72008" cy="431383"/>
            </a:xfrm>
          </p:grpSpPr>
          <p:sp>
            <p:nvSpPr>
              <p:cNvPr id="1288" name="正方形/長方形 128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9" name="正方形/長方形 128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0" name="正方形/長方形 128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1" name="正方形/長方形 129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2" name="正方形/長方形 129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8" name="図形グループ 1277"/>
            <p:cNvGrpSpPr/>
            <p:nvPr/>
          </p:nvGrpSpPr>
          <p:grpSpPr>
            <a:xfrm>
              <a:off x="2232968" y="1628976"/>
              <a:ext cx="72008" cy="431383"/>
              <a:chOff x="1628056" y="1786375"/>
              <a:chExt cx="72008" cy="431383"/>
            </a:xfrm>
          </p:grpSpPr>
          <p:sp>
            <p:nvSpPr>
              <p:cNvPr id="1283" name="正方形/長方形 128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4" name="正方形/長方形 128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5" name="正方形/長方形 128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6" name="正方形/長方形 128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7" name="正方形/長方形 128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79" name="正方形/長方形 1278"/>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0" name="正方形/長方形 1279"/>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1" name="正方形/長方形 1280"/>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2" name="正方形/長方形 1281"/>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23" name="正方形/長方形 1322"/>
          <p:cNvSpPr/>
          <p:nvPr/>
        </p:nvSpPr>
        <p:spPr>
          <a:xfrm>
            <a:off x="6064718" y="2031470"/>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4" name="正方形/長方形 1323"/>
          <p:cNvSpPr/>
          <p:nvPr/>
        </p:nvSpPr>
        <p:spPr>
          <a:xfrm>
            <a:off x="6062427" y="2239938"/>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5" name="正方形/長方形 1324"/>
          <p:cNvSpPr/>
          <p:nvPr/>
        </p:nvSpPr>
        <p:spPr>
          <a:xfrm>
            <a:off x="6062427" y="2448096"/>
            <a:ext cx="511304" cy="38970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6" name="正方形/長方形 1325"/>
          <p:cNvSpPr/>
          <p:nvPr/>
        </p:nvSpPr>
        <p:spPr>
          <a:xfrm>
            <a:off x="6054475" y="2859461"/>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7" name="正方形/長方形 1326"/>
          <p:cNvSpPr/>
          <p:nvPr/>
        </p:nvSpPr>
        <p:spPr>
          <a:xfrm>
            <a:off x="6615107" y="2030400"/>
            <a:ext cx="511304" cy="38970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8" name="正方形/長方形 1327"/>
          <p:cNvSpPr/>
          <p:nvPr/>
        </p:nvSpPr>
        <p:spPr>
          <a:xfrm>
            <a:off x="6621548" y="2444947"/>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9" name="正方形/長方形 1328"/>
          <p:cNvSpPr/>
          <p:nvPr/>
        </p:nvSpPr>
        <p:spPr>
          <a:xfrm>
            <a:off x="6619257" y="2653415"/>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0" name="正方形/長方形 1329"/>
          <p:cNvSpPr/>
          <p:nvPr/>
        </p:nvSpPr>
        <p:spPr>
          <a:xfrm>
            <a:off x="6615141" y="2859460"/>
            <a:ext cx="511304" cy="18534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1" name="テキスト ボックス 1330"/>
          <p:cNvSpPr txBox="1"/>
          <p:nvPr/>
        </p:nvSpPr>
        <p:spPr>
          <a:xfrm>
            <a:off x="6260639" y="3376295"/>
            <a:ext cx="2031325" cy="338554"/>
          </a:xfrm>
          <a:prstGeom prst="rect">
            <a:avLst/>
          </a:prstGeom>
          <a:noFill/>
        </p:spPr>
        <p:txBody>
          <a:bodyPr wrap="none" rtlCol="0">
            <a:spAutoFit/>
          </a:bodyPr>
          <a:lstStyle/>
          <a:p>
            <a:pPr algn="ctr"/>
            <a:r>
              <a:rPr kumimoji="1" lang="ja-JP" altLang="en-US" sz="1600" b="1" dirty="0">
                <a:solidFill>
                  <a:srgbClr val="0432FF"/>
                </a:solidFill>
                <a:latin typeface="Meiryo" charset="-128"/>
                <a:ea typeface="Meiryo" charset="-128"/>
                <a:cs typeface="Meiryo" charset="-128"/>
              </a:rPr>
              <a:t>物理スペースの削減</a:t>
            </a:r>
          </a:p>
        </p:txBody>
      </p:sp>
      <p:sp>
        <p:nvSpPr>
          <p:cNvPr id="1332" name="右矢印 1331"/>
          <p:cNvSpPr/>
          <p:nvPr/>
        </p:nvSpPr>
        <p:spPr>
          <a:xfrm>
            <a:off x="7269721" y="2237211"/>
            <a:ext cx="531066" cy="593693"/>
          </a:xfrm>
          <a:prstGeom prst="right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3" name="テキスト ボックス 1332"/>
          <p:cNvSpPr txBox="1"/>
          <p:nvPr/>
        </p:nvSpPr>
        <p:spPr>
          <a:xfrm>
            <a:off x="6067402" y="2429492"/>
            <a:ext cx="1071825" cy="253916"/>
          </a:xfrm>
          <a:prstGeom prst="rect">
            <a:avLst/>
          </a:prstGeom>
          <a:noFill/>
        </p:spPr>
        <p:txBody>
          <a:bodyPr wrap="square" rtlCol="0">
            <a:spAutoFit/>
          </a:bodyPr>
          <a:lstStyle/>
          <a:p>
            <a:pPr algn="ctr"/>
            <a:r>
              <a:rPr kumimoji="1" lang="ja-JP" altLang="en-US" sz="1050">
                <a:latin typeface="Meiryo" charset="-128"/>
                <a:ea typeface="Meiryo" charset="-128"/>
                <a:cs typeface="Meiryo" charset="-128"/>
              </a:rPr>
              <a:t>従来システム</a:t>
            </a:r>
          </a:p>
        </p:txBody>
      </p:sp>
      <p:grpSp>
        <p:nvGrpSpPr>
          <p:cNvPr id="133" name="図形グループ 132"/>
          <p:cNvGrpSpPr/>
          <p:nvPr/>
        </p:nvGrpSpPr>
        <p:grpSpPr>
          <a:xfrm>
            <a:off x="3320552" y="2390991"/>
            <a:ext cx="801589" cy="339241"/>
            <a:chOff x="1215478" y="1519003"/>
            <a:chExt cx="1646372" cy="666966"/>
          </a:xfrm>
        </p:grpSpPr>
        <p:sp>
          <p:nvSpPr>
            <p:cNvPr id="134" name="正方形/長方形 133"/>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35" name="図形グループ 134"/>
            <p:cNvGrpSpPr/>
            <p:nvPr/>
          </p:nvGrpSpPr>
          <p:grpSpPr>
            <a:xfrm>
              <a:off x="1476859" y="1628976"/>
              <a:ext cx="72008" cy="431383"/>
              <a:chOff x="1475656" y="1633975"/>
              <a:chExt cx="72008" cy="431383"/>
            </a:xfrm>
          </p:grpSpPr>
          <p:sp>
            <p:nvSpPr>
              <p:cNvPr id="182" name="正方形/長方形 181"/>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正方形/長方形 184"/>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1562337" y="1628976"/>
              <a:ext cx="72008" cy="431383"/>
              <a:chOff x="1628056" y="1786375"/>
              <a:chExt cx="72008" cy="431383"/>
            </a:xfrm>
          </p:grpSpPr>
          <p:sp>
            <p:nvSpPr>
              <p:cNvPr id="177" name="正方形/長方形 17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正方形/長方形 17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正方形/長方形 18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1775646" y="1628976"/>
              <a:ext cx="72008" cy="431383"/>
              <a:chOff x="1628056" y="1786375"/>
              <a:chExt cx="72008" cy="431383"/>
            </a:xfrm>
          </p:grpSpPr>
          <p:sp>
            <p:nvSpPr>
              <p:cNvPr id="172" name="正方形/長方形 17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正方形/長方形 17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正方形/長方形 17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8" name="図形グループ 137"/>
            <p:cNvGrpSpPr/>
            <p:nvPr/>
          </p:nvGrpSpPr>
          <p:grpSpPr>
            <a:xfrm>
              <a:off x="1865042" y="1628976"/>
              <a:ext cx="72008" cy="431383"/>
              <a:chOff x="1628056" y="1786375"/>
              <a:chExt cx="72008" cy="431383"/>
            </a:xfrm>
          </p:grpSpPr>
          <p:sp>
            <p:nvSpPr>
              <p:cNvPr id="167" name="正方形/長方形 16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正方形/長方形 16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正方形/長方形 16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1953945" y="1628976"/>
              <a:ext cx="72008" cy="431383"/>
              <a:chOff x="1628056" y="1786375"/>
              <a:chExt cx="72008" cy="431383"/>
            </a:xfrm>
          </p:grpSpPr>
          <p:sp>
            <p:nvSpPr>
              <p:cNvPr id="162" name="正方形/長方形 16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正方形/長方形 16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正方形/長方形 16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正方形/長方形 16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2043370" y="1628976"/>
              <a:ext cx="72008" cy="431383"/>
              <a:chOff x="1628056" y="1786375"/>
              <a:chExt cx="72008" cy="431383"/>
            </a:xfrm>
          </p:grpSpPr>
          <p:sp>
            <p:nvSpPr>
              <p:cNvPr id="157" name="正方形/長方形 15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正方形/長方形 15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正方形/長方形 16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140645" y="1628976"/>
              <a:ext cx="72008" cy="431383"/>
              <a:chOff x="1628056" y="1786375"/>
              <a:chExt cx="72008" cy="431383"/>
            </a:xfrm>
          </p:grpSpPr>
          <p:sp>
            <p:nvSpPr>
              <p:cNvPr id="152" name="正方形/長方形 151"/>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2232968" y="1628976"/>
              <a:ext cx="72008" cy="431383"/>
              <a:chOff x="1628056" y="1786375"/>
              <a:chExt cx="72008" cy="431383"/>
            </a:xfrm>
          </p:grpSpPr>
          <p:sp>
            <p:nvSpPr>
              <p:cNvPr id="147" name="正方形/長方形 146"/>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3" name="正方形/長方形 142"/>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7" name="図形グループ 186"/>
          <p:cNvGrpSpPr/>
          <p:nvPr/>
        </p:nvGrpSpPr>
        <p:grpSpPr>
          <a:xfrm>
            <a:off x="3320552" y="2751030"/>
            <a:ext cx="801589" cy="339241"/>
            <a:chOff x="1215478" y="1519003"/>
            <a:chExt cx="1646372" cy="666966"/>
          </a:xfrm>
        </p:grpSpPr>
        <p:sp>
          <p:nvSpPr>
            <p:cNvPr id="188" name="正方形/長方形 187"/>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9" name="図形グループ 188"/>
            <p:cNvGrpSpPr/>
            <p:nvPr/>
          </p:nvGrpSpPr>
          <p:grpSpPr>
            <a:xfrm>
              <a:off x="1476859" y="1628976"/>
              <a:ext cx="72008" cy="431383"/>
              <a:chOff x="1475656" y="1633975"/>
              <a:chExt cx="72008" cy="431383"/>
            </a:xfrm>
          </p:grpSpPr>
          <p:sp>
            <p:nvSpPr>
              <p:cNvPr id="236" name="正方形/長方形 235"/>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正方形/長方形 237"/>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正方形/長方形 238"/>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正方形/長方形 239"/>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0" name="図形グループ 189"/>
            <p:cNvGrpSpPr/>
            <p:nvPr/>
          </p:nvGrpSpPr>
          <p:grpSpPr>
            <a:xfrm>
              <a:off x="1562337" y="1628976"/>
              <a:ext cx="72008" cy="431383"/>
              <a:chOff x="1628056" y="1786375"/>
              <a:chExt cx="72008" cy="431383"/>
            </a:xfrm>
          </p:grpSpPr>
          <p:sp>
            <p:nvSpPr>
              <p:cNvPr id="231" name="正方形/長方形 23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正方形/長方形 23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正方形/長方形 23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図形グループ 190"/>
            <p:cNvGrpSpPr/>
            <p:nvPr/>
          </p:nvGrpSpPr>
          <p:grpSpPr>
            <a:xfrm>
              <a:off x="1775646" y="1628976"/>
              <a:ext cx="72008" cy="431383"/>
              <a:chOff x="1628056" y="1786375"/>
              <a:chExt cx="72008" cy="431383"/>
            </a:xfrm>
          </p:grpSpPr>
          <p:sp>
            <p:nvSpPr>
              <p:cNvPr id="226" name="正方形/長方形 22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正方形/長方形 22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1865042" y="1628976"/>
              <a:ext cx="72008" cy="431383"/>
              <a:chOff x="1628056" y="1786375"/>
              <a:chExt cx="72008" cy="431383"/>
            </a:xfrm>
          </p:grpSpPr>
          <p:sp>
            <p:nvSpPr>
              <p:cNvPr id="221" name="正方形/長方形 22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正方形/長方形 22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3" name="図形グループ 192"/>
            <p:cNvGrpSpPr/>
            <p:nvPr/>
          </p:nvGrpSpPr>
          <p:grpSpPr>
            <a:xfrm>
              <a:off x="1953945" y="1628976"/>
              <a:ext cx="72008" cy="431383"/>
              <a:chOff x="1628056" y="1786375"/>
              <a:chExt cx="72008" cy="431383"/>
            </a:xfrm>
          </p:grpSpPr>
          <p:sp>
            <p:nvSpPr>
              <p:cNvPr id="216" name="正方形/長方形 21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4" name="図形グループ 193"/>
            <p:cNvGrpSpPr/>
            <p:nvPr/>
          </p:nvGrpSpPr>
          <p:grpSpPr>
            <a:xfrm>
              <a:off x="2043370" y="1628976"/>
              <a:ext cx="72008" cy="431383"/>
              <a:chOff x="1628056" y="1786375"/>
              <a:chExt cx="72008" cy="431383"/>
            </a:xfrm>
          </p:grpSpPr>
          <p:sp>
            <p:nvSpPr>
              <p:cNvPr id="211" name="正方形/長方形 21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正方形/長方形 21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2140645" y="1628976"/>
              <a:ext cx="72008" cy="431383"/>
              <a:chOff x="1628056" y="1786375"/>
              <a:chExt cx="72008" cy="431383"/>
            </a:xfrm>
          </p:grpSpPr>
          <p:sp>
            <p:nvSpPr>
              <p:cNvPr id="206" name="正方形/長方形 20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正方形/長方形 20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6" name="図形グループ 195"/>
            <p:cNvGrpSpPr/>
            <p:nvPr/>
          </p:nvGrpSpPr>
          <p:grpSpPr>
            <a:xfrm>
              <a:off x="2232968" y="1628976"/>
              <a:ext cx="72008" cy="431383"/>
              <a:chOff x="1628056" y="1786375"/>
              <a:chExt cx="72008" cy="431383"/>
            </a:xfrm>
          </p:grpSpPr>
          <p:sp>
            <p:nvSpPr>
              <p:cNvPr id="201" name="正方形/長方形 20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正方形/長方形 20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7" name="正方形/長方形 196"/>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5" name="図形グループ 294"/>
          <p:cNvGrpSpPr/>
          <p:nvPr/>
        </p:nvGrpSpPr>
        <p:grpSpPr>
          <a:xfrm>
            <a:off x="4169851" y="2390991"/>
            <a:ext cx="801589" cy="339241"/>
            <a:chOff x="1215478" y="1519003"/>
            <a:chExt cx="1646372" cy="666966"/>
          </a:xfrm>
        </p:grpSpPr>
        <p:sp>
          <p:nvSpPr>
            <p:cNvPr id="296" name="正方形/長方形 295"/>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7" name="図形グループ 296"/>
            <p:cNvGrpSpPr/>
            <p:nvPr/>
          </p:nvGrpSpPr>
          <p:grpSpPr>
            <a:xfrm>
              <a:off x="1476859" y="1628976"/>
              <a:ext cx="72008" cy="431383"/>
              <a:chOff x="1475656" y="1633975"/>
              <a:chExt cx="72008" cy="431383"/>
            </a:xfrm>
          </p:grpSpPr>
          <p:sp>
            <p:nvSpPr>
              <p:cNvPr id="344" name="正方形/長方形 343"/>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正方形/長方形 344"/>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正方形/長方形 345"/>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7" name="正方形/長方形 346"/>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8" name="正方形/長方形 347"/>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97"/>
            <p:cNvGrpSpPr/>
            <p:nvPr/>
          </p:nvGrpSpPr>
          <p:grpSpPr>
            <a:xfrm>
              <a:off x="1562337" y="1628976"/>
              <a:ext cx="72008" cy="431383"/>
              <a:chOff x="1628056" y="1786375"/>
              <a:chExt cx="72008" cy="431383"/>
            </a:xfrm>
          </p:grpSpPr>
          <p:sp>
            <p:nvSpPr>
              <p:cNvPr id="339" name="正方形/長方形 33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0" name="正方形/長方形 33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正方形/長方形 34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正方形/長方形 34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正方形/長方形 34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9" name="図形グループ 298"/>
            <p:cNvGrpSpPr/>
            <p:nvPr/>
          </p:nvGrpSpPr>
          <p:grpSpPr>
            <a:xfrm>
              <a:off x="1775646" y="1628976"/>
              <a:ext cx="72008" cy="431383"/>
              <a:chOff x="1628056" y="1786375"/>
              <a:chExt cx="72008" cy="431383"/>
            </a:xfrm>
          </p:grpSpPr>
          <p:sp>
            <p:nvSpPr>
              <p:cNvPr id="334" name="正方形/長方形 33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正方形/長方形 33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正方形/長方形 33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正方形/長方形 33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正方形/長方形 33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0" name="図形グループ 299"/>
            <p:cNvGrpSpPr/>
            <p:nvPr/>
          </p:nvGrpSpPr>
          <p:grpSpPr>
            <a:xfrm>
              <a:off x="1865042" y="1628976"/>
              <a:ext cx="72008" cy="431383"/>
              <a:chOff x="1628056" y="1786375"/>
              <a:chExt cx="72008" cy="431383"/>
            </a:xfrm>
          </p:grpSpPr>
          <p:sp>
            <p:nvSpPr>
              <p:cNvPr id="329" name="正方形/長方形 32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正方形/長方形 33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1" name="図形グループ 300"/>
            <p:cNvGrpSpPr/>
            <p:nvPr/>
          </p:nvGrpSpPr>
          <p:grpSpPr>
            <a:xfrm>
              <a:off x="1953945" y="1628976"/>
              <a:ext cx="72008" cy="431383"/>
              <a:chOff x="1628056" y="1786375"/>
              <a:chExt cx="72008" cy="431383"/>
            </a:xfrm>
          </p:grpSpPr>
          <p:sp>
            <p:nvSpPr>
              <p:cNvPr id="324" name="正方形/長方形 32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正方形/長方形 32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正方形/長方形 32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正方形/長方形 32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正方形/長方形 32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2" name="図形グループ 301"/>
            <p:cNvGrpSpPr/>
            <p:nvPr/>
          </p:nvGrpSpPr>
          <p:grpSpPr>
            <a:xfrm>
              <a:off x="2043370" y="1628976"/>
              <a:ext cx="72008" cy="431383"/>
              <a:chOff x="1628056" y="1786375"/>
              <a:chExt cx="72008" cy="431383"/>
            </a:xfrm>
          </p:grpSpPr>
          <p:sp>
            <p:nvSpPr>
              <p:cNvPr id="319" name="正方形/長方形 31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正方形/長方形 31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1" name="正方形/長方形 32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2" name="正方形/長方形 32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正方形/長方形 32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3" name="図形グループ 302"/>
            <p:cNvGrpSpPr/>
            <p:nvPr/>
          </p:nvGrpSpPr>
          <p:grpSpPr>
            <a:xfrm>
              <a:off x="2140645" y="1628976"/>
              <a:ext cx="72008" cy="431383"/>
              <a:chOff x="1628056" y="1786375"/>
              <a:chExt cx="72008" cy="431383"/>
            </a:xfrm>
          </p:grpSpPr>
          <p:sp>
            <p:nvSpPr>
              <p:cNvPr id="314" name="正方形/長方形 313"/>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正方形/長方形 317"/>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4" name="図形グループ 303"/>
            <p:cNvGrpSpPr/>
            <p:nvPr/>
          </p:nvGrpSpPr>
          <p:grpSpPr>
            <a:xfrm>
              <a:off x="2232968" y="1628976"/>
              <a:ext cx="72008" cy="431383"/>
              <a:chOff x="1628056" y="1786375"/>
              <a:chExt cx="72008" cy="431383"/>
            </a:xfrm>
          </p:grpSpPr>
          <p:sp>
            <p:nvSpPr>
              <p:cNvPr id="309" name="正方形/長方形 308"/>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正方形/長方形 311"/>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3" name="正方形/長方形 312"/>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5" name="正方形/長方形 304"/>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正方形/長方形 305"/>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正方形/長方形 306"/>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正方形/長方形 307"/>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9" name="図形グループ 348"/>
          <p:cNvGrpSpPr/>
          <p:nvPr/>
        </p:nvGrpSpPr>
        <p:grpSpPr>
          <a:xfrm>
            <a:off x="4169851" y="2751030"/>
            <a:ext cx="801589" cy="339241"/>
            <a:chOff x="1215478" y="1519003"/>
            <a:chExt cx="1646372" cy="666966"/>
          </a:xfrm>
        </p:grpSpPr>
        <p:sp>
          <p:nvSpPr>
            <p:cNvPr id="350" name="正方形/長方形 349"/>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50"/>
            <p:cNvGrpSpPr/>
            <p:nvPr/>
          </p:nvGrpSpPr>
          <p:grpSpPr>
            <a:xfrm>
              <a:off x="1476859" y="1628976"/>
              <a:ext cx="72008" cy="431383"/>
              <a:chOff x="1475656" y="1633975"/>
              <a:chExt cx="72008" cy="431383"/>
            </a:xfrm>
          </p:grpSpPr>
          <p:sp>
            <p:nvSpPr>
              <p:cNvPr id="398" name="正方形/長方形 397"/>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9" name="正方形/長方形 398"/>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0" name="正方形/長方形 399"/>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正方形/長方形 400"/>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2" name="正方形/長方形 401"/>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2" name="図形グループ 351"/>
            <p:cNvGrpSpPr/>
            <p:nvPr/>
          </p:nvGrpSpPr>
          <p:grpSpPr>
            <a:xfrm>
              <a:off x="1562337" y="1628976"/>
              <a:ext cx="72008" cy="431383"/>
              <a:chOff x="1628056" y="1786375"/>
              <a:chExt cx="72008" cy="431383"/>
            </a:xfrm>
          </p:grpSpPr>
          <p:sp>
            <p:nvSpPr>
              <p:cNvPr id="393" name="正方形/長方形 39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4" name="正方形/長方形 39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5" name="正方形/長方形 39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6" name="正方形/長方形 39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正方形/長方形 39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3" name="図形グループ 352"/>
            <p:cNvGrpSpPr/>
            <p:nvPr/>
          </p:nvGrpSpPr>
          <p:grpSpPr>
            <a:xfrm>
              <a:off x="1775646" y="1628976"/>
              <a:ext cx="72008" cy="431383"/>
              <a:chOff x="1628056" y="1786375"/>
              <a:chExt cx="72008" cy="431383"/>
            </a:xfrm>
          </p:grpSpPr>
          <p:sp>
            <p:nvSpPr>
              <p:cNvPr id="388" name="正方形/長方形 38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正方形/長方形 38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0" name="正方形/長方形 38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1" name="正方形/長方形 39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2" name="正方形/長方形 39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1865042" y="1628976"/>
              <a:ext cx="72008" cy="431383"/>
              <a:chOff x="1628056" y="1786375"/>
              <a:chExt cx="72008" cy="431383"/>
            </a:xfrm>
          </p:grpSpPr>
          <p:sp>
            <p:nvSpPr>
              <p:cNvPr id="383" name="正方形/長方形 38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4" name="正方形/長方形 38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正方形/長方形 38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6" name="正方形/長方形 38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7" name="正方形/長方形 38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5" name="図形グループ 354"/>
            <p:cNvGrpSpPr/>
            <p:nvPr/>
          </p:nvGrpSpPr>
          <p:grpSpPr>
            <a:xfrm>
              <a:off x="1953945" y="1628976"/>
              <a:ext cx="72008" cy="431383"/>
              <a:chOff x="1628056" y="1786375"/>
              <a:chExt cx="72008" cy="431383"/>
            </a:xfrm>
          </p:grpSpPr>
          <p:sp>
            <p:nvSpPr>
              <p:cNvPr id="378" name="正方形/長方形 37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正方形/長方形 37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正方形/長方形 37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正方形/長方形 38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正方形/長方形 38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6" name="図形グループ 355"/>
            <p:cNvGrpSpPr/>
            <p:nvPr/>
          </p:nvGrpSpPr>
          <p:grpSpPr>
            <a:xfrm>
              <a:off x="2043370" y="1628976"/>
              <a:ext cx="72008" cy="431383"/>
              <a:chOff x="1628056" y="1786375"/>
              <a:chExt cx="72008" cy="431383"/>
            </a:xfrm>
          </p:grpSpPr>
          <p:sp>
            <p:nvSpPr>
              <p:cNvPr id="373" name="正方形/長方形 37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正方形/長方形 37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正方形/長方形 37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正方形/長方形 37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正方形/長方形 37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7" name="図形グループ 356"/>
            <p:cNvGrpSpPr/>
            <p:nvPr/>
          </p:nvGrpSpPr>
          <p:grpSpPr>
            <a:xfrm>
              <a:off x="2140645" y="1628976"/>
              <a:ext cx="72008" cy="431383"/>
              <a:chOff x="1628056" y="1786375"/>
              <a:chExt cx="72008" cy="431383"/>
            </a:xfrm>
          </p:grpSpPr>
          <p:sp>
            <p:nvSpPr>
              <p:cNvPr id="368" name="正方形/長方形 367"/>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9" name="正方形/長方形 368"/>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正方形/長方形 369"/>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正方形/長方形 370"/>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正方形/長方形 371"/>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2232968" y="1628976"/>
              <a:ext cx="72008" cy="431383"/>
              <a:chOff x="1628056" y="1786375"/>
              <a:chExt cx="72008" cy="431383"/>
            </a:xfrm>
          </p:grpSpPr>
          <p:sp>
            <p:nvSpPr>
              <p:cNvPr id="363" name="正方形/長方形 362"/>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正方形/長方形 363"/>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正方形/長方形 364"/>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正方形/長方形 365"/>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9" name="正方形/長方形 358"/>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0" name="正方形/長方形 359"/>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正方形/長方形 360"/>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2" name="正方形/長方形 361"/>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7" name="図形グループ 456"/>
          <p:cNvGrpSpPr/>
          <p:nvPr/>
        </p:nvGrpSpPr>
        <p:grpSpPr>
          <a:xfrm>
            <a:off x="5018361" y="2385293"/>
            <a:ext cx="801589" cy="339241"/>
            <a:chOff x="1215478" y="1519003"/>
            <a:chExt cx="1646372" cy="666966"/>
          </a:xfrm>
        </p:grpSpPr>
        <p:sp>
          <p:nvSpPr>
            <p:cNvPr id="458" name="正方形/長方形 457"/>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59" name="図形グループ 458"/>
            <p:cNvGrpSpPr/>
            <p:nvPr/>
          </p:nvGrpSpPr>
          <p:grpSpPr>
            <a:xfrm>
              <a:off x="1476859" y="1628976"/>
              <a:ext cx="72008" cy="431383"/>
              <a:chOff x="1475656" y="1633975"/>
              <a:chExt cx="72008" cy="431383"/>
            </a:xfrm>
          </p:grpSpPr>
          <p:sp>
            <p:nvSpPr>
              <p:cNvPr id="506" name="正方形/長方形 505"/>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7" name="正方形/長方形 506"/>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8" name="正方形/長方形 507"/>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9" name="正方形/長方形 508"/>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0" name="正方形/長方形 509"/>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0" name="図形グループ 459"/>
            <p:cNvGrpSpPr/>
            <p:nvPr/>
          </p:nvGrpSpPr>
          <p:grpSpPr>
            <a:xfrm>
              <a:off x="1562337" y="1628976"/>
              <a:ext cx="72008" cy="431383"/>
              <a:chOff x="1628056" y="1786375"/>
              <a:chExt cx="72008" cy="431383"/>
            </a:xfrm>
          </p:grpSpPr>
          <p:sp>
            <p:nvSpPr>
              <p:cNvPr id="501" name="正方形/長方形 50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2" name="正方形/長方形 50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3" name="正方形/長方形 50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4" name="正方形/長方形 50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5" name="正方形/長方形 50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1" name="図形グループ 460"/>
            <p:cNvGrpSpPr/>
            <p:nvPr/>
          </p:nvGrpSpPr>
          <p:grpSpPr>
            <a:xfrm>
              <a:off x="1775646" y="1628976"/>
              <a:ext cx="72008" cy="431383"/>
              <a:chOff x="1628056" y="1786375"/>
              <a:chExt cx="72008" cy="431383"/>
            </a:xfrm>
          </p:grpSpPr>
          <p:sp>
            <p:nvSpPr>
              <p:cNvPr id="496" name="正方形/長方形 49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正方形/長方形 49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8" name="正方形/長方形 49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9" name="正方形/長方形 49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正方形/長方形 49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2" name="図形グループ 461"/>
            <p:cNvGrpSpPr/>
            <p:nvPr/>
          </p:nvGrpSpPr>
          <p:grpSpPr>
            <a:xfrm>
              <a:off x="1865042" y="1628976"/>
              <a:ext cx="72008" cy="431383"/>
              <a:chOff x="1628056" y="1786375"/>
              <a:chExt cx="72008" cy="431383"/>
            </a:xfrm>
          </p:grpSpPr>
          <p:sp>
            <p:nvSpPr>
              <p:cNvPr id="491" name="正方形/長方形 49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2" name="正方形/長方形 49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3" name="正方形/長方形 49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4" name="正方形/長方形 49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5" name="正方形/長方形 49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3" name="図形グループ 462"/>
            <p:cNvGrpSpPr/>
            <p:nvPr/>
          </p:nvGrpSpPr>
          <p:grpSpPr>
            <a:xfrm>
              <a:off x="1953945" y="1628976"/>
              <a:ext cx="72008" cy="431383"/>
              <a:chOff x="1628056" y="1786375"/>
              <a:chExt cx="72008" cy="431383"/>
            </a:xfrm>
          </p:grpSpPr>
          <p:sp>
            <p:nvSpPr>
              <p:cNvPr id="486" name="正方形/長方形 48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7" name="正方形/長方形 48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8" name="正方形/長方形 48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9" name="正方形/長方形 48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0" name="正方形/長方形 48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4" name="図形グループ 463"/>
            <p:cNvGrpSpPr/>
            <p:nvPr/>
          </p:nvGrpSpPr>
          <p:grpSpPr>
            <a:xfrm>
              <a:off x="2043370" y="1628976"/>
              <a:ext cx="72008" cy="431383"/>
              <a:chOff x="1628056" y="1786375"/>
              <a:chExt cx="72008" cy="431383"/>
            </a:xfrm>
          </p:grpSpPr>
          <p:sp>
            <p:nvSpPr>
              <p:cNvPr id="481" name="正方形/長方形 48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2" name="正方形/長方形 48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3" name="正方形/長方形 48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4" name="正方形/長方形 48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5" name="正方形/長方形 48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5" name="図形グループ 464"/>
            <p:cNvGrpSpPr/>
            <p:nvPr/>
          </p:nvGrpSpPr>
          <p:grpSpPr>
            <a:xfrm>
              <a:off x="2140645" y="1628976"/>
              <a:ext cx="72008" cy="431383"/>
              <a:chOff x="1628056" y="1786375"/>
              <a:chExt cx="72008" cy="431383"/>
            </a:xfrm>
          </p:grpSpPr>
          <p:sp>
            <p:nvSpPr>
              <p:cNvPr id="476" name="正方形/長方形 475"/>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7" name="正方形/長方形 476"/>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8" name="正方形/長方形 477"/>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9" name="正方形/長方形 478"/>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0" name="正方形/長方形 479"/>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6" name="図形グループ 465"/>
            <p:cNvGrpSpPr/>
            <p:nvPr/>
          </p:nvGrpSpPr>
          <p:grpSpPr>
            <a:xfrm>
              <a:off x="2232968" y="1628976"/>
              <a:ext cx="72008" cy="431383"/>
              <a:chOff x="1628056" y="1786375"/>
              <a:chExt cx="72008" cy="431383"/>
            </a:xfrm>
          </p:grpSpPr>
          <p:sp>
            <p:nvSpPr>
              <p:cNvPr id="471" name="正方形/長方形 470"/>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2" name="正方形/長方形 471"/>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3" name="正方形/長方形 472"/>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4" name="正方形/長方形 473"/>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5" name="正方形/長方形 474"/>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67" name="正方形/長方形 466"/>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8" name="正方形/長方形 467"/>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9" name="正方形/長方形 468"/>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0" name="正方形/長方形 469"/>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1" name="図形グループ 510"/>
          <p:cNvGrpSpPr/>
          <p:nvPr/>
        </p:nvGrpSpPr>
        <p:grpSpPr>
          <a:xfrm>
            <a:off x="5018361" y="2745332"/>
            <a:ext cx="801589" cy="339241"/>
            <a:chOff x="1215478" y="1519003"/>
            <a:chExt cx="1646372" cy="666966"/>
          </a:xfrm>
        </p:grpSpPr>
        <p:sp>
          <p:nvSpPr>
            <p:cNvPr id="512" name="正方形/長方形 511"/>
            <p:cNvSpPr/>
            <p:nvPr/>
          </p:nvSpPr>
          <p:spPr>
            <a:xfrm>
              <a:off x="1215478" y="1519003"/>
              <a:ext cx="1646372" cy="666966"/>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13" name="図形グループ 512"/>
            <p:cNvGrpSpPr/>
            <p:nvPr/>
          </p:nvGrpSpPr>
          <p:grpSpPr>
            <a:xfrm>
              <a:off x="1476859" y="1628976"/>
              <a:ext cx="72008" cy="431383"/>
              <a:chOff x="1475656" y="1633975"/>
              <a:chExt cx="72008" cy="431383"/>
            </a:xfrm>
          </p:grpSpPr>
          <p:sp>
            <p:nvSpPr>
              <p:cNvPr id="560" name="正方形/長方形 559"/>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1" name="正方形/長方形 560"/>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2" name="正方形/長方形 561"/>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3" name="正方形/長方形 562"/>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4" name="正方形/長方形 563"/>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4" name="図形グループ 513"/>
            <p:cNvGrpSpPr/>
            <p:nvPr/>
          </p:nvGrpSpPr>
          <p:grpSpPr>
            <a:xfrm>
              <a:off x="1562337" y="1628976"/>
              <a:ext cx="72008" cy="431383"/>
              <a:chOff x="1628056" y="1786375"/>
              <a:chExt cx="72008" cy="431383"/>
            </a:xfrm>
          </p:grpSpPr>
          <p:sp>
            <p:nvSpPr>
              <p:cNvPr id="555" name="正方形/長方形 55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6" name="正方形/長方形 55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7" name="正方形/長方形 55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8" name="正方形/長方形 55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9" name="正方形/長方形 55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5" name="図形グループ 514"/>
            <p:cNvGrpSpPr/>
            <p:nvPr/>
          </p:nvGrpSpPr>
          <p:grpSpPr>
            <a:xfrm>
              <a:off x="1775646" y="1628976"/>
              <a:ext cx="72008" cy="431383"/>
              <a:chOff x="1628056" y="1786375"/>
              <a:chExt cx="72008" cy="431383"/>
            </a:xfrm>
          </p:grpSpPr>
          <p:sp>
            <p:nvSpPr>
              <p:cNvPr id="550" name="正方形/長方形 54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1" name="正方形/長方形 55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2" name="正方形/長方形 55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3" name="正方形/長方形 55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正方形/長方形 55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6" name="図形グループ 515"/>
            <p:cNvGrpSpPr/>
            <p:nvPr/>
          </p:nvGrpSpPr>
          <p:grpSpPr>
            <a:xfrm>
              <a:off x="1865042" y="1628976"/>
              <a:ext cx="72008" cy="431383"/>
              <a:chOff x="1628056" y="1786375"/>
              <a:chExt cx="72008" cy="431383"/>
            </a:xfrm>
          </p:grpSpPr>
          <p:sp>
            <p:nvSpPr>
              <p:cNvPr id="545" name="正方形/長方形 54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6" name="正方形/長方形 54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7" name="正方形/長方形 54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8" name="正方形/長方形 54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9" name="正方形/長方形 54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7" name="図形グループ 516"/>
            <p:cNvGrpSpPr/>
            <p:nvPr/>
          </p:nvGrpSpPr>
          <p:grpSpPr>
            <a:xfrm>
              <a:off x="1953945" y="1628976"/>
              <a:ext cx="72008" cy="431383"/>
              <a:chOff x="1628056" y="1786375"/>
              <a:chExt cx="72008" cy="431383"/>
            </a:xfrm>
          </p:grpSpPr>
          <p:sp>
            <p:nvSpPr>
              <p:cNvPr id="540" name="正方形/長方形 53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1" name="正方形/長方形 54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2" name="正方形/長方形 54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3" name="正方形/長方形 54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4" name="正方形/長方形 54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8" name="図形グループ 517"/>
            <p:cNvGrpSpPr/>
            <p:nvPr/>
          </p:nvGrpSpPr>
          <p:grpSpPr>
            <a:xfrm>
              <a:off x="2043370" y="1628976"/>
              <a:ext cx="72008" cy="431383"/>
              <a:chOff x="1628056" y="1786375"/>
              <a:chExt cx="72008" cy="431383"/>
            </a:xfrm>
          </p:grpSpPr>
          <p:sp>
            <p:nvSpPr>
              <p:cNvPr id="535" name="正方形/長方形 53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6" name="正方形/長方形 53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7" name="正方形/長方形 53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正方形/長方形 53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9" name="正方形/長方形 53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9" name="図形グループ 518"/>
            <p:cNvGrpSpPr/>
            <p:nvPr/>
          </p:nvGrpSpPr>
          <p:grpSpPr>
            <a:xfrm>
              <a:off x="2140645" y="1628976"/>
              <a:ext cx="72008" cy="431383"/>
              <a:chOff x="1628056" y="1786375"/>
              <a:chExt cx="72008" cy="431383"/>
            </a:xfrm>
          </p:grpSpPr>
          <p:sp>
            <p:nvSpPr>
              <p:cNvPr id="530" name="正方形/長方形 529"/>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1" name="正方形/長方形 530"/>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2" name="正方形/長方形 531"/>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3" name="正方形/長方形 532"/>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4" name="正方形/長方形 533"/>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0" name="図形グループ 519"/>
            <p:cNvGrpSpPr/>
            <p:nvPr/>
          </p:nvGrpSpPr>
          <p:grpSpPr>
            <a:xfrm>
              <a:off x="2232968" y="1628976"/>
              <a:ext cx="72008" cy="431383"/>
              <a:chOff x="1628056" y="1786375"/>
              <a:chExt cx="72008" cy="431383"/>
            </a:xfrm>
          </p:grpSpPr>
          <p:sp>
            <p:nvSpPr>
              <p:cNvPr id="525" name="正方形/長方形 524"/>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6" name="正方形/長方形 525"/>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7" name="正方形/長方形 526"/>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8" name="正方形/長方形 527"/>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9" name="正方形/長方形 528"/>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21" name="正方形/長方形 520"/>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2" name="正方形/長方形 521"/>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3" name="正方形/長方形 522"/>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4" name="正方形/長方形 523"/>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34" name="正方形/長方形 1333"/>
          <p:cNvSpPr/>
          <p:nvPr/>
        </p:nvSpPr>
        <p:spPr>
          <a:xfrm>
            <a:off x="5997392" y="3711101"/>
            <a:ext cx="2499398" cy="577081"/>
          </a:xfrm>
          <a:prstGeom prst="rect">
            <a:avLst/>
          </a:prstGeom>
        </p:spPr>
        <p:txBody>
          <a:bodyPr wrap="square">
            <a:spAutoFit/>
          </a:bodyPr>
          <a:lstStyle/>
          <a:p>
            <a:pPr marL="171450" indent="-171450">
              <a:buFont typeface="Wingdings" charset="2"/>
              <a:buChar char="ü"/>
            </a:pPr>
            <a:r>
              <a:rPr lang="ja-JP" altLang="en-US" sz="1050" dirty="0">
                <a:solidFill>
                  <a:srgbClr val="0070C0"/>
                </a:solidFill>
                <a:latin typeface="Meiryo" charset="-128"/>
                <a:ea typeface="Meiryo" charset="-128"/>
                <a:cs typeface="Meiryo" charset="-128"/>
              </a:rPr>
              <a:t>仮想</a:t>
            </a:r>
            <a:r>
              <a:rPr lang="en-US" altLang="ja-JP" sz="1050" dirty="0">
                <a:solidFill>
                  <a:srgbClr val="0070C0"/>
                </a:solidFill>
                <a:latin typeface="Meiryo" charset="-128"/>
                <a:ea typeface="Meiryo" charset="-128"/>
                <a:cs typeface="Meiryo" charset="-128"/>
              </a:rPr>
              <a:t>SAN</a:t>
            </a:r>
            <a:r>
              <a:rPr lang="ja-JP" altLang="en-US" sz="1050" dirty="0">
                <a:solidFill>
                  <a:srgbClr val="0070C0"/>
                </a:solidFill>
                <a:latin typeface="Meiryo" charset="-128"/>
                <a:ea typeface="Meiryo" charset="-128"/>
                <a:cs typeface="Meiryo" charset="-128"/>
              </a:rPr>
              <a:t>を利用することで、ストレージ専用機は不要</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endParaRPr lang="ja-JP" altLang="en-US" sz="1050" dirty="0">
              <a:solidFill>
                <a:srgbClr val="0070C0"/>
              </a:solidFill>
              <a:effectLst/>
              <a:latin typeface="Meiryo" charset="-128"/>
              <a:ea typeface="Meiryo" charset="-128"/>
              <a:cs typeface="Meiryo" charset="-128"/>
            </a:endParaRPr>
          </a:p>
        </p:txBody>
      </p:sp>
    </p:spTree>
    <p:extLst>
      <p:ext uri="{BB962C8B-B14F-4D97-AF65-F5344CB8AC3E}">
        <p14:creationId xmlns:p14="http://schemas.microsoft.com/office/powerpoint/2010/main" val="424653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グループ化 568">
            <a:extLst>
              <a:ext uri="{FF2B5EF4-FFF2-40B4-BE49-F238E27FC236}">
                <a16:creationId xmlns:a16="http://schemas.microsoft.com/office/drawing/2014/main" id="{04AE4B0C-2CA2-B448-AB0D-95201742ED21}"/>
              </a:ext>
            </a:extLst>
          </p:cNvPr>
          <p:cNvGrpSpPr/>
          <p:nvPr/>
        </p:nvGrpSpPr>
        <p:grpSpPr>
          <a:xfrm>
            <a:off x="1691680" y="1267612"/>
            <a:ext cx="5343054" cy="4491064"/>
            <a:chOff x="1691680" y="1267612"/>
            <a:chExt cx="5343054" cy="4491064"/>
          </a:xfrm>
        </p:grpSpPr>
        <p:cxnSp>
          <p:nvCxnSpPr>
            <p:cNvPr id="558" name="直線矢印コネクタ 557">
              <a:extLst>
                <a:ext uri="{FF2B5EF4-FFF2-40B4-BE49-F238E27FC236}">
                  <a16:creationId xmlns:a16="http://schemas.microsoft.com/office/drawing/2014/main" id="{3420CD0A-8E61-1F4F-B370-A37FD8E2773A}"/>
                </a:ext>
              </a:extLst>
            </p:cNvPr>
            <p:cNvCxnSpPr>
              <a:cxnSpLocks/>
            </p:cNvCxnSpPr>
            <p:nvPr/>
          </p:nvCxnSpPr>
          <p:spPr>
            <a:xfrm flipV="1">
              <a:off x="1691680" y="1267612"/>
              <a:ext cx="3254714" cy="4109956"/>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59" name="直線矢印コネクタ 558">
              <a:extLst>
                <a:ext uri="{FF2B5EF4-FFF2-40B4-BE49-F238E27FC236}">
                  <a16:creationId xmlns:a16="http://schemas.microsoft.com/office/drawing/2014/main" id="{0545373F-FC76-034E-9961-7595FD8A656C}"/>
                </a:ext>
              </a:extLst>
            </p:cNvPr>
            <p:cNvCxnSpPr>
              <a:cxnSpLocks/>
            </p:cNvCxnSpPr>
            <p:nvPr/>
          </p:nvCxnSpPr>
          <p:spPr>
            <a:xfrm flipV="1">
              <a:off x="1968714" y="4161846"/>
              <a:ext cx="5066020" cy="159683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64" name="テキスト ボックス 563">
              <a:extLst>
                <a:ext uri="{FF2B5EF4-FFF2-40B4-BE49-F238E27FC236}">
                  <a16:creationId xmlns:a16="http://schemas.microsoft.com/office/drawing/2014/main" id="{13A2FA50-6396-1C43-8190-243830A9BD07}"/>
                </a:ext>
              </a:extLst>
            </p:cNvPr>
            <p:cNvSpPr txBox="1"/>
            <p:nvPr/>
          </p:nvSpPr>
          <p:spPr>
            <a:xfrm>
              <a:off x="4163321" y="2229721"/>
              <a:ext cx="1031051" cy="446276"/>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CPU/</a:t>
              </a:r>
              <a:r>
                <a:rPr kumimoji="1" lang="ja-JP" altLang="en-US" sz="1200">
                  <a:solidFill>
                    <a:srgbClr val="0070C0"/>
                  </a:solidFill>
                  <a:latin typeface="Meiryo" panose="020B0604030504040204" pitchFamily="34" charset="-128"/>
                  <a:ea typeface="Meiryo" panose="020B0604030504040204" pitchFamily="34" charset="-128"/>
                </a:rPr>
                <a:t>メモリ</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重視型モデル</a:t>
              </a:r>
              <a:endParaRPr kumimoji="1" lang="ja-JP" altLang="en-US" sz="1100">
                <a:solidFill>
                  <a:srgbClr val="0070C0"/>
                </a:solidFill>
                <a:latin typeface="Meiryo" panose="020B0604030504040204" pitchFamily="34" charset="-128"/>
                <a:ea typeface="Meiryo" panose="020B0604030504040204" pitchFamily="34" charset="-128"/>
              </a:endParaRPr>
            </a:p>
          </p:txBody>
        </p:sp>
        <p:sp>
          <p:nvSpPr>
            <p:cNvPr id="565" name="テキスト ボックス 564">
              <a:extLst>
                <a:ext uri="{FF2B5EF4-FFF2-40B4-BE49-F238E27FC236}">
                  <a16:creationId xmlns:a16="http://schemas.microsoft.com/office/drawing/2014/main" id="{B7338181-50C7-3C43-AA1A-380DC2479D77}"/>
                </a:ext>
              </a:extLst>
            </p:cNvPr>
            <p:cNvSpPr txBox="1"/>
            <p:nvPr/>
          </p:nvSpPr>
          <p:spPr>
            <a:xfrm>
              <a:off x="5001193" y="4023051"/>
              <a:ext cx="1031051" cy="446276"/>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ストレージ</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100">
                  <a:solidFill>
                    <a:schemeClr val="accent3">
                      <a:lumMod val="75000"/>
                    </a:schemeClr>
                  </a:solidFill>
                  <a:latin typeface="Meiryo" panose="020B0604030504040204" pitchFamily="34" charset="-128"/>
                  <a:ea typeface="Meiryo" panose="020B0604030504040204" pitchFamily="34" charset="-128"/>
                </a:rPr>
                <a:t>重視型モデル</a:t>
              </a:r>
              <a:endParaRPr kumimoji="1" lang="ja-JP" altLang="en-US" sz="1100">
                <a:solidFill>
                  <a:schemeClr val="accent3">
                    <a:lumMod val="75000"/>
                  </a:schemeClr>
                </a:solidFill>
                <a:latin typeface="Meiryo" panose="020B0604030504040204" pitchFamily="34" charset="-128"/>
                <a:ea typeface="Meiryo" panose="020B0604030504040204" pitchFamily="34" charset="-128"/>
              </a:endParaRPr>
            </a:p>
          </p:txBody>
        </p:sp>
        <p:sp>
          <p:nvSpPr>
            <p:cNvPr id="566" name="下矢印 565">
              <a:extLst>
                <a:ext uri="{FF2B5EF4-FFF2-40B4-BE49-F238E27FC236}">
                  <a16:creationId xmlns:a16="http://schemas.microsoft.com/office/drawing/2014/main" id="{810EEB74-BE26-0C4C-8057-D4750A95F59D}"/>
                </a:ext>
              </a:extLst>
            </p:cNvPr>
            <p:cNvSpPr/>
            <p:nvPr/>
          </p:nvSpPr>
          <p:spPr>
            <a:xfrm>
              <a:off x="5153185" y="3597278"/>
              <a:ext cx="727068" cy="416819"/>
            </a:xfrm>
            <a:prstGeom prst="down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7" name="下矢印 566">
              <a:extLst>
                <a:ext uri="{FF2B5EF4-FFF2-40B4-BE49-F238E27FC236}">
                  <a16:creationId xmlns:a16="http://schemas.microsoft.com/office/drawing/2014/main" id="{977F0693-FC9E-444F-BBE9-115AB83E42EE}"/>
                </a:ext>
              </a:extLst>
            </p:cNvPr>
            <p:cNvSpPr/>
            <p:nvPr/>
          </p:nvSpPr>
          <p:spPr>
            <a:xfrm rot="10800000">
              <a:off x="4315312" y="2648604"/>
              <a:ext cx="727068" cy="416819"/>
            </a:xfrm>
            <a:prstGeom prst="down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029A077B-D34E-BA4E-9948-4BAB90422390}"/>
              </a:ext>
            </a:extLst>
          </p:cNvPr>
          <p:cNvSpPr>
            <a:spLocks noGrp="1"/>
          </p:cNvSpPr>
          <p:nvPr>
            <p:ph type="title"/>
          </p:nvPr>
        </p:nvSpPr>
        <p:spPr/>
        <p:txBody>
          <a:bodyPr/>
          <a:lstStyle/>
          <a:p>
            <a:r>
              <a:rPr kumimoji="1" lang="ja-JP" altLang="en-US"/>
              <a:t>ハイパーコンバージド・システムの拡張</a:t>
            </a:r>
          </a:p>
        </p:txBody>
      </p:sp>
      <p:sp>
        <p:nvSpPr>
          <p:cNvPr id="3" name="スライド番号プレースホルダー 2">
            <a:extLst>
              <a:ext uri="{FF2B5EF4-FFF2-40B4-BE49-F238E27FC236}">
                <a16:creationId xmlns:a16="http://schemas.microsoft.com/office/drawing/2014/main" id="{551F09E8-380B-014E-916A-6223B998868B}"/>
              </a:ext>
            </a:extLst>
          </p:cNvPr>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cxnSp>
        <p:nvCxnSpPr>
          <p:cNvPr id="5" name="直線矢印コネクタ 4">
            <a:extLst>
              <a:ext uri="{FF2B5EF4-FFF2-40B4-BE49-F238E27FC236}">
                <a16:creationId xmlns:a16="http://schemas.microsoft.com/office/drawing/2014/main" id="{46A3004B-1F92-C44D-913E-C8F466E5E982}"/>
              </a:ext>
            </a:extLst>
          </p:cNvPr>
          <p:cNvCxnSpPr>
            <a:cxnSpLocks/>
          </p:cNvCxnSpPr>
          <p:nvPr/>
        </p:nvCxnSpPr>
        <p:spPr>
          <a:xfrm flipV="1">
            <a:off x="1547664" y="1268760"/>
            <a:ext cx="0" cy="46085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DC7F9E79-268D-F74C-A5E1-2CEB75A4BDF7}"/>
              </a:ext>
            </a:extLst>
          </p:cNvPr>
          <p:cNvCxnSpPr>
            <a:cxnSpLocks/>
          </p:cNvCxnSpPr>
          <p:nvPr/>
        </p:nvCxnSpPr>
        <p:spPr>
          <a:xfrm flipV="1">
            <a:off x="1547664" y="5877272"/>
            <a:ext cx="6048672" cy="1"/>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7D97B037-41BF-7240-9848-D21852AD24D9}"/>
              </a:ext>
            </a:extLst>
          </p:cNvPr>
          <p:cNvSpPr txBox="1"/>
          <p:nvPr/>
        </p:nvSpPr>
        <p:spPr>
          <a:xfrm rot="16200000">
            <a:off x="659641" y="3279419"/>
            <a:ext cx="1443024"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CPU/</a:t>
            </a:r>
            <a:r>
              <a:rPr kumimoji="1" lang="ja-JP" altLang="en-US">
                <a:solidFill>
                  <a:srgbClr val="0070C0"/>
                </a:solidFill>
                <a:latin typeface="Meiryo" panose="020B0604030504040204" pitchFamily="34" charset="-128"/>
                <a:ea typeface="Meiryo" panose="020B0604030504040204" pitchFamily="34" charset="-128"/>
              </a:rPr>
              <a:t>メモリ</a:t>
            </a:r>
          </a:p>
        </p:txBody>
      </p:sp>
      <p:sp>
        <p:nvSpPr>
          <p:cNvPr id="14" name="テキスト ボックス 13">
            <a:extLst>
              <a:ext uri="{FF2B5EF4-FFF2-40B4-BE49-F238E27FC236}">
                <a16:creationId xmlns:a16="http://schemas.microsoft.com/office/drawing/2014/main" id="{99EF2AE8-8623-614C-8742-027F575B31B8}"/>
              </a:ext>
            </a:extLst>
          </p:cNvPr>
          <p:cNvSpPr txBox="1"/>
          <p:nvPr/>
        </p:nvSpPr>
        <p:spPr>
          <a:xfrm>
            <a:off x="3671753" y="5949280"/>
            <a:ext cx="1800493"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ストレージ容量</a:t>
            </a:r>
          </a:p>
        </p:txBody>
      </p:sp>
      <p:sp>
        <p:nvSpPr>
          <p:cNvPr id="15" name="右矢印 14">
            <a:extLst>
              <a:ext uri="{FF2B5EF4-FFF2-40B4-BE49-F238E27FC236}">
                <a16:creationId xmlns:a16="http://schemas.microsoft.com/office/drawing/2014/main" id="{DC0C7B5D-9249-334F-9A0A-E9F5600404EA}"/>
              </a:ext>
            </a:extLst>
          </p:cNvPr>
          <p:cNvSpPr/>
          <p:nvPr/>
        </p:nvSpPr>
        <p:spPr>
          <a:xfrm rot="19474392">
            <a:off x="1118346" y="3002850"/>
            <a:ext cx="7402581" cy="864096"/>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8">
            <a:extLst>
              <a:ext uri="{FF2B5EF4-FFF2-40B4-BE49-F238E27FC236}">
                <a16:creationId xmlns:a16="http://schemas.microsoft.com/office/drawing/2014/main" id="{32872BDB-B7F7-0147-9D95-C8B4A8470172}"/>
              </a:ext>
            </a:extLst>
          </p:cNvPr>
          <p:cNvGrpSpPr/>
          <p:nvPr/>
        </p:nvGrpSpPr>
        <p:grpSpPr>
          <a:xfrm>
            <a:off x="2843808" y="4509120"/>
            <a:ext cx="889339" cy="360225"/>
            <a:chOff x="1215478" y="1519003"/>
            <a:chExt cx="1646372" cy="666966"/>
          </a:xfrm>
        </p:grpSpPr>
        <p:sp>
          <p:nvSpPr>
            <p:cNvPr id="71" name="正方形/長方形 70">
              <a:extLst>
                <a:ext uri="{FF2B5EF4-FFF2-40B4-BE49-F238E27FC236}">
                  <a16:creationId xmlns:a16="http://schemas.microsoft.com/office/drawing/2014/main" id="{E73F823E-729C-854F-8DE6-06AFE9424D03}"/>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2" name="図形グループ 67">
              <a:extLst>
                <a:ext uri="{FF2B5EF4-FFF2-40B4-BE49-F238E27FC236}">
                  <a16:creationId xmlns:a16="http://schemas.microsoft.com/office/drawing/2014/main" id="{7CFBCF83-EDA6-4646-A344-DB047A0B9402}"/>
                </a:ext>
              </a:extLst>
            </p:cNvPr>
            <p:cNvGrpSpPr/>
            <p:nvPr/>
          </p:nvGrpSpPr>
          <p:grpSpPr>
            <a:xfrm>
              <a:off x="1476859" y="1628976"/>
              <a:ext cx="72008" cy="431383"/>
              <a:chOff x="1475656" y="1633975"/>
              <a:chExt cx="72008" cy="431383"/>
            </a:xfrm>
          </p:grpSpPr>
          <p:sp>
            <p:nvSpPr>
              <p:cNvPr id="119" name="正方形/長方形 118">
                <a:extLst>
                  <a:ext uri="{FF2B5EF4-FFF2-40B4-BE49-F238E27FC236}">
                    <a16:creationId xmlns:a16="http://schemas.microsoft.com/office/drawing/2014/main" id="{2E90EE7E-4646-7142-A3E8-E03B4E4F8B10}"/>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1E13394B-6AAF-8D40-BC99-5C32D6E2FE58}"/>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33EAEA55-3FC6-D244-BA38-7AD9FB14A683}"/>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FCC5A3EB-9A6E-4544-B8CD-D62AED4BCA0F}"/>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EE9F355-0BD9-DE4A-B3B7-2B197D59E2C2}"/>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19">
              <a:extLst>
                <a:ext uri="{FF2B5EF4-FFF2-40B4-BE49-F238E27FC236}">
                  <a16:creationId xmlns:a16="http://schemas.microsoft.com/office/drawing/2014/main" id="{9AF9C2DA-5729-3C45-B1A5-87677EFA6977}"/>
                </a:ext>
              </a:extLst>
            </p:cNvPr>
            <p:cNvGrpSpPr/>
            <p:nvPr/>
          </p:nvGrpSpPr>
          <p:grpSpPr>
            <a:xfrm>
              <a:off x="1562337" y="1628976"/>
              <a:ext cx="72008" cy="431383"/>
              <a:chOff x="1628056" y="1786375"/>
              <a:chExt cx="72008" cy="431383"/>
            </a:xfrm>
          </p:grpSpPr>
          <p:sp>
            <p:nvSpPr>
              <p:cNvPr id="114" name="正方形/長方形 113">
                <a:extLst>
                  <a:ext uri="{FF2B5EF4-FFF2-40B4-BE49-F238E27FC236}">
                    <a16:creationId xmlns:a16="http://schemas.microsoft.com/office/drawing/2014/main" id="{904C0618-4575-084C-A07E-8BFEBC35B0F3}"/>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8F5B4F5D-20A3-5D46-978F-D2252C9B5AF9}"/>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BA3A584-AFB9-4B49-89DC-E8EA3B85C63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E7428442-6FAC-504B-9EA9-75479744CF04}"/>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DBF9EFEE-338D-CD46-90B3-1684EFDF886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26">
              <a:extLst>
                <a:ext uri="{FF2B5EF4-FFF2-40B4-BE49-F238E27FC236}">
                  <a16:creationId xmlns:a16="http://schemas.microsoft.com/office/drawing/2014/main" id="{89846682-2AB0-EE4E-98B3-B2D0B27D067B}"/>
                </a:ext>
              </a:extLst>
            </p:cNvPr>
            <p:cNvGrpSpPr/>
            <p:nvPr/>
          </p:nvGrpSpPr>
          <p:grpSpPr>
            <a:xfrm>
              <a:off x="1775646" y="1628976"/>
              <a:ext cx="72008" cy="431383"/>
              <a:chOff x="1628056" y="1786375"/>
              <a:chExt cx="72008" cy="431383"/>
            </a:xfrm>
          </p:grpSpPr>
          <p:sp>
            <p:nvSpPr>
              <p:cNvPr id="109" name="正方形/長方形 108">
                <a:extLst>
                  <a:ext uri="{FF2B5EF4-FFF2-40B4-BE49-F238E27FC236}">
                    <a16:creationId xmlns:a16="http://schemas.microsoft.com/office/drawing/2014/main" id="{EAF5052C-8941-464B-848A-F6FC7E96EF2B}"/>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E5939F67-5564-6942-BE41-34242E816A5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ECB3EF7D-92E1-6E40-8B03-60601C51FDC2}"/>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a:extLst>
                  <a:ext uri="{FF2B5EF4-FFF2-40B4-BE49-F238E27FC236}">
                    <a16:creationId xmlns:a16="http://schemas.microsoft.com/office/drawing/2014/main" id="{91D7D451-88AE-7741-BCED-56BF31CE6EE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9B2F2F56-1003-A14A-B824-884E018CF982}"/>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32">
              <a:extLst>
                <a:ext uri="{FF2B5EF4-FFF2-40B4-BE49-F238E27FC236}">
                  <a16:creationId xmlns:a16="http://schemas.microsoft.com/office/drawing/2014/main" id="{F2D01856-AFA3-524C-AFF0-D489E896F0F4}"/>
                </a:ext>
              </a:extLst>
            </p:cNvPr>
            <p:cNvGrpSpPr/>
            <p:nvPr/>
          </p:nvGrpSpPr>
          <p:grpSpPr>
            <a:xfrm>
              <a:off x="1865042" y="1628976"/>
              <a:ext cx="72008" cy="431383"/>
              <a:chOff x="1628056" y="1786375"/>
              <a:chExt cx="72008" cy="431383"/>
            </a:xfrm>
          </p:grpSpPr>
          <p:sp>
            <p:nvSpPr>
              <p:cNvPr id="104" name="正方形/長方形 103">
                <a:extLst>
                  <a:ext uri="{FF2B5EF4-FFF2-40B4-BE49-F238E27FC236}">
                    <a16:creationId xmlns:a16="http://schemas.microsoft.com/office/drawing/2014/main" id="{9F4FC66B-7009-1647-AF82-4499314C21EA}"/>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CBA1AE22-52D5-C846-A033-E6AD46A0A46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E9D821FE-2A1E-1045-94D1-4AB5120BAFC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a:extLst>
                  <a:ext uri="{FF2B5EF4-FFF2-40B4-BE49-F238E27FC236}">
                    <a16:creationId xmlns:a16="http://schemas.microsoft.com/office/drawing/2014/main" id="{20C3C4AE-272D-AB4F-BCE5-18CA06780999}"/>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a:extLst>
                  <a:ext uri="{FF2B5EF4-FFF2-40B4-BE49-F238E27FC236}">
                    <a16:creationId xmlns:a16="http://schemas.microsoft.com/office/drawing/2014/main" id="{3D33E48E-D5A4-7F41-9F5A-10D1DDF8C99F}"/>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38">
              <a:extLst>
                <a:ext uri="{FF2B5EF4-FFF2-40B4-BE49-F238E27FC236}">
                  <a16:creationId xmlns:a16="http://schemas.microsoft.com/office/drawing/2014/main" id="{87556325-E482-BB43-A1E2-30699392DFFB}"/>
                </a:ext>
              </a:extLst>
            </p:cNvPr>
            <p:cNvGrpSpPr/>
            <p:nvPr/>
          </p:nvGrpSpPr>
          <p:grpSpPr>
            <a:xfrm>
              <a:off x="1953945" y="1628976"/>
              <a:ext cx="72008" cy="431383"/>
              <a:chOff x="1628056" y="1786375"/>
              <a:chExt cx="72008" cy="431383"/>
            </a:xfrm>
          </p:grpSpPr>
          <p:sp>
            <p:nvSpPr>
              <p:cNvPr id="99" name="正方形/長方形 98">
                <a:extLst>
                  <a:ext uri="{FF2B5EF4-FFF2-40B4-BE49-F238E27FC236}">
                    <a16:creationId xmlns:a16="http://schemas.microsoft.com/office/drawing/2014/main" id="{9F785175-65D9-4042-B1FF-7D83507C8562}"/>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78B7F2B3-0851-CF40-B040-042FBF64130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ECB7D1FF-69AB-D348-82BA-FFBA5BA41634}"/>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B3CB6B00-EEBB-0B43-ACCD-8EA837DB2D9D}"/>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7D9E532-000C-2C44-970A-15150EF116E3}"/>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44">
              <a:extLst>
                <a:ext uri="{FF2B5EF4-FFF2-40B4-BE49-F238E27FC236}">
                  <a16:creationId xmlns:a16="http://schemas.microsoft.com/office/drawing/2014/main" id="{D02D24CB-DA03-6C4D-829D-0D976C68F319}"/>
                </a:ext>
              </a:extLst>
            </p:cNvPr>
            <p:cNvGrpSpPr/>
            <p:nvPr/>
          </p:nvGrpSpPr>
          <p:grpSpPr>
            <a:xfrm>
              <a:off x="2043370" y="1628976"/>
              <a:ext cx="72008" cy="431383"/>
              <a:chOff x="1628056" y="1786375"/>
              <a:chExt cx="72008" cy="431383"/>
            </a:xfrm>
          </p:grpSpPr>
          <p:sp>
            <p:nvSpPr>
              <p:cNvPr id="94" name="正方形/長方形 93">
                <a:extLst>
                  <a:ext uri="{FF2B5EF4-FFF2-40B4-BE49-F238E27FC236}">
                    <a16:creationId xmlns:a16="http://schemas.microsoft.com/office/drawing/2014/main" id="{B0BED416-BD6F-FD4D-AE33-7243A30A6ADF}"/>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97168B18-80B6-8248-90DA-EE1E9FA081B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D14AB718-C33F-C946-9948-4EF3455471E3}"/>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24CDB7E4-30C4-5549-9456-42C18350413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83936D80-D308-F840-9593-30C084098D97}"/>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50">
              <a:extLst>
                <a:ext uri="{FF2B5EF4-FFF2-40B4-BE49-F238E27FC236}">
                  <a16:creationId xmlns:a16="http://schemas.microsoft.com/office/drawing/2014/main" id="{6155F2F1-1A9E-8446-AC3A-BF0A18257129}"/>
                </a:ext>
              </a:extLst>
            </p:cNvPr>
            <p:cNvGrpSpPr/>
            <p:nvPr/>
          </p:nvGrpSpPr>
          <p:grpSpPr>
            <a:xfrm>
              <a:off x="2140645" y="1628976"/>
              <a:ext cx="72008" cy="431383"/>
              <a:chOff x="1628056" y="1786375"/>
              <a:chExt cx="72008" cy="431383"/>
            </a:xfrm>
          </p:grpSpPr>
          <p:sp>
            <p:nvSpPr>
              <p:cNvPr id="89" name="正方形/長方形 88">
                <a:extLst>
                  <a:ext uri="{FF2B5EF4-FFF2-40B4-BE49-F238E27FC236}">
                    <a16:creationId xmlns:a16="http://schemas.microsoft.com/office/drawing/2014/main" id="{9F4900D2-B3F8-BB4F-ACF5-3146A7C26E9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261EB1BC-F88B-FD40-BFFB-AFA8384B48B7}"/>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AFE30181-82A8-434C-AC07-163D513241B1}"/>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FECF5F18-3614-3941-B781-111E675B80B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1542BFC3-10B4-A747-837D-6F0D3ACC85D6}"/>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9" name="図形グループ 56">
              <a:extLst>
                <a:ext uri="{FF2B5EF4-FFF2-40B4-BE49-F238E27FC236}">
                  <a16:creationId xmlns:a16="http://schemas.microsoft.com/office/drawing/2014/main" id="{EF9390E2-99D1-BF48-8316-752138D4CCA5}"/>
                </a:ext>
              </a:extLst>
            </p:cNvPr>
            <p:cNvGrpSpPr/>
            <p:nvPr/>
          </p:nvGrpSpPr>
          <p:grpSpPr>
            <a:xfrm>
              <a:off x="2232968" y="1628976"/>
              <a:ext cx="72008" cy="431383"/>
              <a:chOff x="1628056" y="1786375"/>
              <a:chExt cx="72008" cy="431383"/>
            </a:xfrm>
          </p:grpSpPr>
          <p:sp>
            <p:nvSpPr>
              <p:cNvPr id="84" name="正方形/長方形 83">
                <a:extLst>
                  <a:ext uri="{FF2B5EF4-FFF2-40B4-BE49-F238E27FC236}">
                    <a16:creationId xmlns:a16="http://schemas.microsoft.com/office/drawing/2014/main" id="{C650A572-744E-1F4C-AB78-22B6E6CC3F2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BEDC4EAC-A703-4E44-A938-50C08EA901B7}"/>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BFC44355-DB49-2A4B-A903-2F579B75093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9ADE1A80-F6A9-264F-961D-FB3258DE01C3}"/>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04FCC1D9-BE2E-8D44-A1F1-DB5238A43CF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0" name="正方形/長方形 79">
              <a:extLst>
                <a:ext uri="{FF2B5EF4-FFF2-40B4-BE49-F238E27FC236}">
                  <a16:creationId xmlns:a16="http://schemas.microsoft.com/office/drawing/2014/main" id="{AC9E5D0B-6F55-DC4C-A102-3A9F49799D81}"/>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F0BB25E8-EBB7-B44C-8AAE-22B585135DDD}"/>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38FAC016-88B7-B449-8CC1-CC61227AD347}"/>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4C093B31-0AA0-1E43-B839-ACB5BCE0312B}"/>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68">
            <a:extLst>
              <a:ext uri="{FF2B5EF4-FFF2-40B4-BE49-F238E27FC236}">
                <a16:creationId xmlns:a16="http://schemas.microsoft.com/office/drawing/2014/main" id="{DBE21207-7434-C842-AABD-6B6E39EED51B}"/>
              </a:ext>
            </a:extLst>
          </p:cNvPr>
          <p:cNvGrpSpPr/>
          <p:nvPr/>
        </p:nvGrpSpPr>
        <p:grpSpPr>
          <a:xfrm>
            <a:off x="2843808" y="4125918"/>
            <a:ext cx="889339" cy="360225"/>
            <a:chOff x="1215478" y="1519003"/>
            <a:chExt cx="1646372" cy="666966"/>
          </a:xfrm>
        </p:grpSpPr>
        <p:sp>
          <p:nvSpPr>
            <p:cNvPr id="125" name="正方形/長方形 124">
              <a:extLst>
                <a:ext uri="{FF2B5EF4-FFF2-40B4-BE49-F238E27FC236}">
                  <a16:creationId xmlns:a16="http://schemas.microsoft.com/office/drawing/2014/main" id="{ABE8A962-D459-3143-BD16-73D90EC2032D}"/>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67">
              <a:extLst>
                <a:ext uri="{FF2B5EF4-FFF2-40B4-BE49-F238E27FC236}">
                  <a16:creationId xmlns:a16="http://schemas.microsoft.com/office/drawing/2014/main" id="{7E897B95-9743-864A-9594-588A6A58D3AD}"/>
                </a:ext>
              </a:extLst>
            </p:cNvPr>
            <p:cNvGrpSpPr/>
            <p:nvPr/>
          </p:nvGrpSpPr>
          <p:grpSpPr>
            <a:xfrm>
              <a:off x="1476859" y="1628976"/>
              <a:ext cx="72008" cy="431383"/>
              <a:chOff x="1475656" y="1633975"/>
              <a:chExt cx="72008" cy="431383"/>
            </a:xfrm>
          </p:grpSpPr>
          <p:sp>
            <p:nvSpPr>
              <p:cNvPr id="173" name="正方形/長方形 172">
                <a:extLst>
                  <a:ext uri="{FF2B5EF4-FFF2-40B4-BE49-F238E27FC236}">
                    <a16:creationId xmlns:a16="http://schemas.microsoft.com/office/drawing/2014/main" id="{580FB3FF-7DAE-4343-881D-2F5573A24FDC}"/>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正方形/長方形 173">
                <a:extLst>
                  <a:ext uri="{FF2B5EF4-FFF2-40B4-BE49-F238E27FC236}">
                    <a16:creationId xmlns:a16="http://schemas.microsoft.com/office/drawing/2014/main" id="{9C254859-A98F-CC46-ADDB-7EF73E9D744A}"/>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F9CA3CB-0B3B-3045-AB86-B31BA4F5879E}"/>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EDDE5D26-2B83-7A49-8012-56D76B3C88F1}"/>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C1107B70-6C7C-C045-8250-49B9F760F18D}"/>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9">
              <a:extLst>
                <a:ext uri="{FF2B5EF4-FFF2-40B4-BE49-F238E27FC236}">
                  <a16:creationId xmlns:a16="http://schemas.microsoft.com/office/drawing/2014/main" id="{ECA9007E-1951-CD42-A7EC-66DCCD0367BB}"/>
                </a:ext>
              </a:extLst>
            </p:cNvPr>
            <p:cNvGrpSpPr/>
            <p:nvPr/>
          </p:nvGrpSpPr>
          <p:grpSpPr>
            <a:xfrm>
              <a:off x="1562337" y="1628976"/>
              <a:ext cx="72008" cy="431383"/>
              <a:chOff x="1628056" y="1786375"/>
              <a:chExt cx="72008" cy="431383"/>
            </a:xfrm>
          </p:grpSpPr>
          <p:sp>
            <p:nvSpPr>
              <p:cNvPr id="168" name="正方形/長方形 167">
                <a:extLst>
                  <a:ext uri="{FF2B5EF4-FFF2-40B4-BE49-F238E27FC236}">
                    <a16:creationId xmlns:a16="http://schemas.microsoft.com/office/drawing/2014/main" id="{4CFEF47C-8819-4D4C-BE2E-1019D270CC60}"/>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正方形/長方形 168">
                <a:extLst>
                  <a:ext uri="{FF2B5EF4-FFF2-40B4-BE49-F238E27FC236}">
                    <a16:creationId xmlns:a16="http://schemas.microsoft.com/office/drawing/2014/main" id="{1E281A0E-AEF1-6940-99AF-456CBBE77175}"/>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正方形/長方形 169">
                <a:extLst>
                  <a:ext uri="{FF2B5EF4-FFF2-40B4-BE49-F238E27FC236}">
                    <a16:creationId xmlns:a16="http://schemas.microsoft.com/office/drawing/2014/main" id="{C9FFB606-9FAE-8740-A434-B692EBEFDB0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a:extLst>
                  <a:ext uri="{FF2B5EF4-FFF2-40B4-BE49-F238E27FC236}">
                    <a16:creationId xmlns:a16="http://schemas.microsoft.com/office/drawing/2014/main" id="{3694A756-2B33-6741-A363-E758978E2659}"/>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a:extLst>
                  <a:ext uri="{FF2B5EF4-FFF2-40B4-BE49-F238E27FC236}">
                    <a16:creationId xmlns:a16="http://schemas.microsoft.com/office/drawing/2014/main" id="{3F2CB32C-57EB-354C-86AE-A879B2A9BC7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26">
              <a:extLst>
                <a:ext uri="{FF2B5EF4-FFF2-40B4-BE49-F238E27FC236}">
                  <a16:creationId xmlns:a16="http://schemas.microsoft.com/office/drawing/2014/main" id="{938BD659-4B5A-2E48-A946-0AACD736646B}"/>
                </a:ext>
              </a:extLst>
            </p:cNvPr>
            <p:cNvGrpSpPr/>
            <p:nvPr/>
          </p:nvGrpSpPr>
          <p:grpSpPr>
            <a:xfrm>
              <a:off x="1775646" y="1628976"/>
              <a:ext cx="72008" cy="431383"/>
              <a:chOff x="1628056" y="1786375"/>
              <a:chExt cx="72008" cy="431383"/>
            </a:xfrm>
          </p:grpSpPr>
          <p:sp>
            <p:nvSpPr>
              <p:cNvPr id="163" name="正方形/長方形 162">
                <a:extLst>
                  <a:ext uri="{FF2B5EF4-FFF2-40B4-BE49-F238E27FC236}">
                    <a16:creationId xmlns:a16="http://schemas.microsoft.com/office/drawing/2014/main" id="{7A5EBE0C-E134-2947-8CCF-EC8F4DCB3FCD}"/>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63FF7CA1-9F57-4D41-BB35-C7342097B79C}"/>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29631CC3-C6A3-994A-88B5-92FF1E306B3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5B091041-EBF2-4745-9051-1E0DB8AD23BE}"/>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a:extLst>
                  <a:ext uri="{FF2B5EF4-FFF2-40B4-BE49-F238E27FC236}">
                    <a16:creationId xmlns:a16="http://schemas.microsoft.com/office/drawing/2014/main" id="{9159A748-E5DF-FA4B-BD10-941415204D0F}"/>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図形グループ 32">
              <a:extLst>
                <a:ext uri="{FF2B5EF4-FFF2-40B4-BE49-F238E27FC236}">
                  <a16:creationId xmlns:a16="http://schemas.microsoft.com/office/drawing/2014/main" id="{C38A8F8E-166A-FE40-A263-EC21DB0DC51B}"/>
                </a:ext>
              </a:extLst>
            </p:cNvPr>
            <p:cNvGrpSpPr/>
            <p:nvPr/>
          </p:nvGrpSpPr>
          <p:grpSpPr>
            <a:xfrm>
              <a:off x="1865042" y="1628976"/>
              <a:ext cx="72008" cy="431383"/>
              <a:chOff x="1628056" y="1786375"/>
              <a:chExt cx="72008" cy="431383"/>
            </a:xfrm>
          </p:grpSpPr>
          <p:sp>
            <p:nvSpPr>
              <p:cNvPr id="158" name="正方形/長方形 157">
                <a:extLst>
                  <a:ext uri="{FF2B5EF4-FFF2-40B4-BE49-F238E27FC236}">
                    <a16:creationId xmlns:a16="http://schemas.microsoft.com/office/drawing/2014/main" id="{AAE0E7A6-B986-D04D-8A61-75F0D0D006B4}"/>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3747EC8C-0F33-2440-9860-033F46BA6CDD}"/>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48569047-237B-7B4B-AFF2-B3869D744469}"/>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正方形/長方形 160">
                <a:extLst>
                  <a:ext uri="{FF2B5EF4-FFF2-40B4-BE49-F238E27FC236}">
                    <a16:creationId xmlns:a16="http://schemas.microsoft.com/office/drawing/2014/main" id="{876D4B2D-3FF5-014F-9C4C-E88F8641E793}"/>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2297A091-3FD5-5144-AAE7-1429A550D3F7}"/>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38">
              <a:extLst>
                <a:ext uri="{FF2B5EF4-FFF2-40B4-BE49-F238E27FC236}">
                  <a16:creationId xmlns:a16="http://schemas.microsoft.com/office/drawing/2014/main" id="{7B7FC2A6-B87E-F045-B853-415031C47422}"/>
                </a:ext>
              </a:extLst>
            </p:cNvPr>
            <p:cNvGrpSpPr/>
            <p:nvPr/>
          </p:nvGrpSpPr>
          <p:grpSpPr>
            <a:xfrm>
              <a:off x="1953945" y="1628976"/>
              <a:ext cx="72008" cy="431383"/>
              <a:chOff x="1628056" y="1786375"/>
              <a:chExt cx="72008" cy="431383"/>
            </a:xfrm>
          </p:grpSpPr>
          <p:sp>
            <p:nvSpPr>
              <p:cNvPr id="153" name="正方形/長方形 152">
                <a:extLst>
                  <a:ext uri="{FF2B5EF4-FFF2-40B4-BE49-F238E27FC236}">
                    <a16:creationId xmlns:a16="http://schemas.microsoft.com/office/drawing/2014/main" id="{EEAE415C-9CBF-8E47-B285-522E1C4C385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055A0CFD-ED2E-B541-A0A4-28F5A23401A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608505D9-1EB4-7048-A056-51B8D9E22C3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AB78A277-BD82-A54F-8149-DE885C516AE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a:extLst>
                  <a:ext uri="{FF2B5EF4-FFF2-40B4-BE49-F238E27FC236}">
                    <a16:creationId xmlns:a16="http://schemas.microsoft.com/office/drawing/2014/main" id="{657F4631-53EC-4240-B52B-5DFCF28F194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44">
              <a:extLst>
                <a:ext uri="{FF2B5EF4-FFF2-40B4-BE49-F238E27FC236}">
                  <a16:creationId xmlns:a16="http://schemas.microsoft.com/office/drawing/2014/main" id="{3056E2E3-7B66-0042-9E71-3B42721802AE}"/>
                </a:ext>
              </a:extLst>
            </p:cNvPr>
            <p:cNvGrpSpPr/>
            <p:nvPr/>
          </p:nvGrpSpPr>
          <p:grpSpPr>
            <a:xfrm>
              <a:off x="2043370" y="1628976"/>
              <a:ext cx="72008" cy="431383"/>
              <a:chOff x="1628056" y="1786375"/>
              <a:chExt cx="72008" cy="431383"/>
            </a:xfrm>
          </p:grpSpPr>
          <p:sp>
            <p:nvSpPr>
              <p:cNvPr id="148" name="正方形/長方形 147">
                <a:extLst>
                  <a:ext uri="{FF2B5EF4-FFF2-40B4-BE49-F238E27FC236}">
                    <a16:creationId xmlns:a16="http://schemas.microsoft.com/office/drawing/2014/main" id="{9B0F44C9-C2CF-2946-9998-6269A07BBC17}"/>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FDB424FC-A90A-534B-BD76-F5C8D343771D}"/>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C781229A-825A-5243-AF4D-3D8180D78CF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CF2F0CAB-298D-4E46-9A8D-D9F213C2A612}"/>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27768DD5-0693-7F4F-860B-6444F7FAB329}"/>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2" name="図形グループ 50">
              <a:extLst>
                <a:ext uri="{FF2B5EF4-FFF2-40B4-BE49-F238E27FC236}">
                  <a16:creationId xmlns:a16="http://schemas.microsoft.com/office/drawing/2014/main" id="{B5BD83D6-6800-5F4F-A8A7-D64EFE706C7C}"/>
                </a:ext>
              </a:extLst>
            </p:cNvPr>
            <p:cNvGrpSpPr/>
            <p:nvPr/>
          </p:nvGrpSpPr>
          <p:grpSpPr>
            <a:xfrm>
              <a:off x="2140645" y="1628976"/>
              <a:ext cx="72008" cy="431383"/>
              <a:chOff x="1628056" y="1786375"/>
              <a:chExt cx="72008" cy="431383"/>
            </a:xfrm>
          </p:grpSpPr>
          <p:sp>
            <p:nvSpPr>
              <p:cNvPr id="143" name="正方形/長方形 142">
                <a:extLst>
                  <a:ext uri="{FF2B5EF4-FFF2-40B4-BE49-F238E27FC236}">
                    <a16:creationId xmlns:a16="http://schemas.microsoft.com/office/drawing/2014/main" id="{FDCA6A49-E75E-A04E-A5C4-1A2AD4E23030}"/>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4595DBBC-8313-E04C-9DA8-2C80F4B99CBE}"/>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B1E275F1-B3CB-5949-A447-9B7D70E99A28}"/>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FED3B953-17B8-4149-9DBF-3CEDE2B3555E}"/>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325B66BE-E136-4145-BABA-6A7CEC90F842}"/>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56">
              <a:extLst>
                <a:ext uri="{FF2B5EF4-FFF2-40B4-BE49-F238E27FC236}">
                  <a16:creationId xmlns:a16="http://schemas.microsoft.com/office/drawing/2014/main" id="{AE551C59-3596-2A49-8F16-2CDC4474C438}"/>
                </a:ext>
              </a:extLst>
            </p:cNvPr>
            <p:cNvGrpSpPr/>
            <p:nvPr/>
          </p:nvGrpSpPr>
          <p:grpSpPr>
            <a:xfrm>
              <a:off x="2232968" y="1628976"/>
              <a:ext cx="72008" cy="431383"/>
              <a:chOff x="1628056" y="1786375"/>
              <a:chExt cx="72008" cy="431383"/>
            </a:xfrm>
          </p:grpSpPr>
          <p:sp>
            <p:nvSpPr>
              <p:cNvPr id="138" name="正方形/長方形 137">
                <a:extLst>
                  <a:ext uri="{FF2B5EF4-FFF2-40B4-BE49-F238E27FC236}">
                    <a16:creationId xmlns:a16="http://schemas.microsoft.com/office/drawing/2014/main" id="{4344ECD7-132C-644A-A312-CC7C27E9638F}"/>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149B773A-0CD2-144E-98F1-A529993DFF93}"/>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A52AC8C-A697-8547-B10C-31287F4579C4}"/>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0BED6B4A-78E7-2E42-8F47-33E869B79A0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DF2F3337-0CB1-AD40-A139-646777E6F069}"/>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4" name="正方形/長方形 133">
              <a:extLst>
                <a:ext uri="{FF2B5EF4-FFF2-40B4-BE49-F238E27FC236}">
                  <a16:creationId xmlns:a16="http://schemas.microsoft.com/office/drawing/2014/main" id="{F478F7B6-4EDD-384F-AD61-4CD609EB8163}"/>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a:extLst>
                <a:ext uri="{FF2B5EF4-FFF2-40B4-BE49-F238E27FC236}">
                  <a16:creationId xmlns:a16="http://schemas.microsoft.com/office/drawing/2014/main" id="{920719D4-95BC-3446-AD07-6F1F9EAB9A21}"/>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A0787955-7512-3F4D-AFC1-83CD6181360B}"/>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1C5C8E27-5CF4-DF49-B16B-91FCF887F969}"/>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8" name="図形グループ 68">
            <a:extLst>
              <a:ext uri="{FF2B5EF4-FFF2-40B4-BE49-F238E27FC236}">
                <a16:creationId xmlns:a16="http://schemas.microsoft.com/office/drawing/2014/main" id="{687981B0-565D-174D-92AF-AA771C52F58D}"/>
              </a:ext>
            </a:extLst>
          </p:cNvPr>
          <p:cNvGrpSpPr/>
          <p:nvPr/>
        </p:nvGrpSpPr>
        <p:grpSpPr>
          <a:xfrm>
            <a:off x="4057056" y="3930063"/>
            <a:ext cx="889339" cy="360225"/>
            <a:chOff x="1215478" y="1519003"/>
            <a:chExt cx="1646372" cy="666966"/>
          </a:xfrm>
        </p:grpSpPr>
        <p:sp>
          <p:nvSpPr>
            <p:cNvPr id="179" name="正方形/長方形 178">
              <a:extLst>
                <a:ext uri="{FF2B5EF4-FFF2-40B4-BE49-F238E27FC236}">
                  <a16:creationId xmlns:a16="http://schemas.microsoft.com/office/drawing/2014/main" id="{627EDF13-A018-9945-B1E6-15AF902CD22E}"/>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0" name="図形グループ 67">
              <a:extLst>
                <a:ext uri="{FF2B5EF4-FFF2-40B4-BE49-F238E27FC236}">
                  <a16:creationId xmlns:a16="http://schemas.microsoft.com/office/drawing/2014/main" id="{ADFE35A8-9847-6549-AD10-5BF18A8923D1}"/>
                </a:ext>
              </a:extLst>
            </p:cNvPr>
            <p:cNvGrpSpPr/>
            <p:nvPr/>
          </p:nvGrpSpPr>
          <p:grpSpPr>
            <a:xfrm>
              <a:off x="1476859" y="1628976"/>
              <a:ext cx="72008" cy="431383"/>
              <a:chOff x="1475656" y="1633975"/>
              <a:chExt cx="72008" cy="431383"/>
            </a:xfrm>
          </p:grpSpPr>
          <p:sp>
            <p:nvSpPr>
              <p:cNvPr id="227" name="正方形/長方形 226">
                <a:extLst>
                  <a:ext uri="{FF2B5EF4-FFF2-40B4-BE49-F238E27FC236}">
                    <a16:creationId xmlns:a16="http://schemas.microsoft.com/office/drawing/2014/main" id="{A247D9BB-10C0-9149-834C-81BDA072B84C}"/>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a:extLst>
                  <a:ext uri="{FF2B5EF4-FFF2-40B4-BE49-F238E27FC236}">
                    <a16:creationId xmlns:a16="http://schemas.microsoft.com/office/drawing/2014/main" id="{8973EBC1-82D0-7F4B-8608-37D53D9EA5BC}"/>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a:extLst>
                  <a:ext uri="{FF2B5EF4-FFF2-40B4-BE49-F238E27FC236}">
                    <a16:creationId xmlns:a16="http://schemas.microsoft.com/office/drawing/2014/main" id="{FEE94F65-67C4-454E-BF8D-97D0D7A10D39}"/>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a:extLst>
                  <a:ext uri="{FF2B5EF4-FFF2-40B4-BE49-F238E27FC236}">
                    <a16:creationId xmlns:a16="http://schemas.microsoft.com/office/drawing/2014/main" id="{45462748-341E-0F45-A855-D3FF5526EEF5}"/>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a:extLst>
                  <a:ext uri="{FF2B5EF4-FFF2-40B4-BE49-F238E27FC236}">
                    <a16:creationId xmlns:a16="http://schemas.microsoft.com/office/drawing/2014/main" id="{0DB144FA-DF9A-4D4D-9280-9FA97BC2DA47}"/>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1" name="図形グループ 19">
              <a:extLst>
                <a:ext uri="{FF2B5EF4-FFF2-40B4-BE49-F238E27FC236}">
                  <a16:creationId xmlns:a16="http://schemas.microsoft.com/office/drawing/2014/main" id="{02484208-3C38-954A-9311-D3E89F61FE09}"/>
                </a:ext>
              </a:extLst>
            </p:cNvPr>
            <p:cNvGrpSpPr/>
            <p:nvPr/>
          </p:nvGrpSpPr>
          <p:grpSpPr>
            <a:xfrm>
              <a:off x="1562337" y="1628976"/>
              <a:ext cx="72008" cy="431383"/>
              <a:chOff x="1628056" y="1786375"/>
              <a:chExt cx="72008" cy="431383"/>
            </a:xfrm>
          </p:grpSpPr>
          <p:sp>
            <p:nvSpPr>
              <p:cNvPr id="222" name="正方形/長方形 221">
                <a:extLst>
                  <a:ext uri="{FF2B5EF4-FFF2-40B4-BE49-F238E27FC236}">
                    <a16:creationId xmlns:a16="http://schemas.microsoft.com/office/drawing/2014/main" id="{C99C453D-A59E-E549-9CC0-50B7B57F8C13}"/>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a:extLst>
                  <a:ext uri="{FF2B5EF4-FFF2-40B4-BE49-F238E27FC236}">
                    <a16:creationId xmlns:a16="http://schemas.microsoft.com/office/drawing/2014/main" id="{BFD3EF2C-6431-FD4D-8DC5-AF56AECDD33C}"/>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a:extLst>
                  <a:ext uri="{FF2B5EF4-FFF2-40B4-BE49-F238E27FC236}">
                    <a16:creationId xmlns:a16="http://schemas.microsoft.com/office/drawing/2014/main" id="{BF8BD94B-48B7-C243-9D62-761D3109A7D1}"/>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a:extLst>
                  <a:ext uri="{FF2B5EF4-FFF2-40B4-BE49-F238E27FC236}">
                    <a16:creationId xmlns:a16="http://schemas.microsoft.com/office/drawing/2014/main" id="{BC2EF789-E6AD-CE4A-BACC-7B1D823EA24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正方形/長方形 225">
                <a:extLst>
                  <a:ext uri="{FF2B5EF4-FFF2-40B4-BE49-F238E27FC236}">
                    <a16:creationId xmlns:a16="http://schemas.microsoft.com/office/drawing/2014/main" id="{86570E48-41A3-A948-B0E1-77E68231195D}"/>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2" name="図形グループ 26">
              <a:extLst>
                <a:ext uri="{FF2B5EF4-FFF2-40B4-BE49-F238E27FC236}">
                  <a16:creationId xmlns:a16="http://schemas.microsoft.com/office/drawing/2014/main" id="{2EBA39C9-293F-CD48-AF44-2F185A7520D5}"/>
                </a:ext>
              </a:extLst>
            </p:cNvPr>
            <p:cNvGrpSpPr/>
            <p:nvPr/>
          </p:nvGrpSpPr>
          <p:grpSpPr>
            <a:xfrm>
              <a:off x="1775646" y="1628976"/>
              <a:ext cx="72008" cy="431383"/>
              <a:chOff x="1628056" y="1786375"/>
              <a:chExt cx="72008" cy="431383"/>
            </a:xfrm>
          </p:grpSpPr>
          <p:sp>
            <p:nvSpPr>
              <p:cNvPr id="217" name="正方形/長方形 216">
                <a:extLst>
                  <a:ext uri="{FF2B5EF4-FFF2-40B4-BE49-F238E27FC236}">
                    <a16:creationId xmlns:a16="http://schemas.microsoft.com/office/drawing/2014/main" id="{B7397AF3-0B67-FA48-96B0-F07618FE258A}"/>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a:extLst>
                  <a:ext uri="{FF2B5EF4-FFF2-40B4-BE49-F238E27FC236}">
                    <a16:creationId xmlns:a16="http://schemas.microsoft.com/office/drawing/2014/main" id="{B64D6D03-2090-F64C-B35C-244B2219B7D4}"/>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a:extLst>
                  <a:ext uri="{FF2B5EF4-FFF2-40B4-BE49-F238E27FC236}">
                    <a16:creationId xmlns:a16="http://schemas.microsoft.com/office/drawing/2014/main" id="{90014F2D-3F3D-D14A-8AB3-5D08EB2D10FC}"/>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a:extLst>
                  <a:ext uri="{FF2B5EF4-FFF2-40B4-BE49-F238E27FC236}">
                    <a16:creationId xmlns:a16="http://schemas.microsoft.com/office/drawing/2014/main" id="{FE81DD2D-8DC8-EE4B-BB3F-7652E1AAAF28}"/>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a:extLst>
                  <a:ext uri="{FF2B5EF4-FFF2-40B4-BE49-F238E27FC236}">
                    <a16:creationId xmlns:a16="http://schemas.microsoft.com/office/drawing/2014/main" id="{5BA4F2DC-93D3-A541-A576-55C33E1E03D9}"/>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32">
              <a:extLst>
                <a:ext uri="{FF2B5EF4-FFF2-40B4-BE49-F238E27FC236}">
                  <a16:creationId xmlns:a16="http://schemas.microsoft.com/office/drawing/2014/main" id="{7005488F-77C4-934C-BADB-F69B42912119}"/>
                </a:ext>
              </a:extLst>
            </p:cNvPr>
            <p:cNvGrpSpPr/>
            <p:nvPr/>
          </p:nvGrpSpPr>
          <p:grpSpPr>
            <a:xfrm>
              <a:off x="1865042" y="1628976"/>
              <a:ext cx="72008" cy="431383"/>
              <a:chOff x="1628056" y="1786375"/>
              <a:chExt cx="72008" cy="431383"/>
            </a:xfrm>
          </p:grpSpPr>
          <p:sp>
            <p:nvSpPr>
              <p:cNvPr id="212" name="正方形/長方形 211">
                <a:extLst>
                  <a:ext uri="{FF2B5EF4-FFF2-40B4-BE49-F238E27FC236}">
                    <a16:creationId xmlns:a16="http://schemas.microsoft.com/office/drawing/2014/main" id="{C08F1456-C27D-1D43-BD52-2A56EABC3464}"/>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552B588B-CA41-4C4B-862A-C56D066D0E3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正方形/長方形 213">
                <a:extLst>
                  <a:ext uri="{FF2B5EF4-FFF2-40B4-BE49-F238E27FC236}">
                    <a16:creationId xmlns:a16="http://schemas.microsoft.com/office/drawing/2014/main" id="{BA6DF7F2-1502-924E-8278-085E688B24E1}"/>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B812F32A-1D5F-534A-9F56-824F428511C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a:extLst>
                  <a:ext uri="{FF2B5EF4-FFF2-40B4-BE49-F238E27FC236}">
                    <a16:creationId xmlns:a16="http://schemas.microsoft.com/office/drawing/2014/main" id="{650AF835-1E61-084E-B2A6-F9BD03CC0E4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4" name="図形グループ 38">
              <a:extLst>
                <a:ext uri="{FF2B5EF4-FFF2-40B4-BE49-F238E27FC236}">
                  <a16:creationId xmlns:a16="http://schemas.microsoft.com/office/drawing/2014/main" id="{482315DF-F8FB-6D4B-9113-28EA4B258E8C}"/>
                </a:ext>
              </a:extLst>
            </p:cNvPr>
            <p:cNvGrpSpPr/>
            <p:nvPr/>
          </p:nvGrpSpPr>
          <p:grpSpPr>
            <a:xfrm>
              <a:off x="1953945" y="1628976"/>
              <a:ext cx="72008" cy="431383"/>
              <a:chOff x="1628056" y="1786375"/>
              <a:chExt cx="72008" cy="431383"/>
            </a:xfrm>
          </p:grpSpPr>
          <p:sp>
            <p:nvSpPr>
              <p:cNvPr id="207" name="正方形/長方形 206">
                <a:extLst>
                  <a:ext uri="{FF2B5EF4-FFF2-40B4-BE49-F238E27FC236}">
                    <a16:creationId xmlns:a16="http://schemas.microsoft.com/office/drawing/2014/main" id="{C3801943-C013-F844-BE57-AAC16C3C0E69}"/>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a:extLst>
                  <a:ext uri="{FF2B5EF4-FFF2-40B4-BE49-F238E27FC236}">
                    <a16:creationId xmlns:a16="http://schemas.microsoft.com/office/drawing/2014/main" id="{980C2FCC-AECB-8B45-8F7E-0082E4B732A5}"/>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D7BA4AE5-12EE-5243-9DAB-14C4A06ECD7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正方形/長方形 209">
                <a:extLst>
                  <a:ext uri="{FF2B5EF4-FFF2-40B4-BE49-F238E27FC236}">
                    <a16:creationId xmlns:a16="http://schemas.microsoft.com/office/drawing/2014/main" id="{9D17145E-CD5B-2040-89B3-A3688B704A1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65274479-5B50-B943-A700-5ED474BFA7DF}"/>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5" name="図形グループ 44">
              <a:extLst>
                <a:ext uri="{FF2B5EF4-FFF2-40B4-BE49-F238E27FC236}">
                  <a16:creationId xmlns:a16="http://schemas.microsoft.com/office/drawing/2014/main" id="{951DCCE8-62A7-124F-8856-75BFED6C2EFD}"/>
                </a:ext>
              </a:extLst>
            </p:cNvPr>
            <p:cNvGrpSpPr/>
            <p:nvPr/>
          </p:nvGrpSpPr>
          <p:grpSpPr>
            <a:xfrm>
              <a:off x="2043370" y="1628976"/>
              <a:ext cx="72008" cy="431383"/>
              <a:chOff x="1628056" y="1786375"/>
              <a:chExt cx="72008" cy="431383"/>
            </a:xfrm>
          </p:grpSpPr>
          <p:sp>
            <p:nvSpPr>
              <p:cNvPr id="202" name="正方形/長方形 201">
                <a:extLst>
                  <a:ext uri="{FF2B5EF4-FFF2-40B4-BE49-F238E27FC236}">
                    <a16:creationId xmlns:a16="http://schemas.microsoft.com/office/drawing/2014/main" id="{BC68F69A-D2EE-3641-9A37-6A549B73A4C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正方形/長方形 202">
                <a:extLst>
                  <a:ext uri="{FF2B5EF4-FFF2-40B4-BE49-F238E27FC236}">
                    <a16:creationId xmlns:a16="http://schemas.microsoft.com/office/drawing/2014/main" id="{29D7B46F-4E7C-F644-9AF4-72A29787CBD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a:extLst>
                  <a:ext uri="{FF2B5EF4-FFF2-40B4-BE49-F238E27FC236}">
                    <a16:creationId xmlns:a16="http://schemas.microsoft.com/office/drawing/2014/main" id="{9440AEC9-B488-F04E-A056-E080CB1D4643}"/>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a:extLst>
                  <a:ext uri="{FF2B5EF4-FFF2-40B4-BE49-F238E27FC236}">
                    <a16:creationId xmlns:a16="http://schemas.microsoft.com/office/drawing/2014/main" id="{EB205DF8-3109-B343-9B3C-78349F2450A9}"/>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a:extLst>
                  <a:ext uri="{FF2B5EF4-FFF2-40B4-BE49-F238E27FC236}">
                    <a16:creationId xmlns:a16="http://schemas.microsoft.com/office/drawing/2014/main" id="{D5872750-C37E-BC4A-A685-C36B02348342}"/>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50">
              <a:extLst>
                <a:ext uri="{FF2B5EF4-FFF2-40B4-BE49-F238E27FC236}">
                  <a16:creationId xmlns:a16="http://schemas.microsoft.com/office/drawing/2014/main" id="{DAE4B38E-27B2-5347-AA31-709EC8EF67ED}"/>
                </a:ext>
              </a:extLst>
            </p:cNvPr>
            <p:cNvGrpSpPr/>
            <p:nvPr/>
          </p:nvGrpSpPr>
          <p:grpSpPr>
            <a:xfrm>
              <a:off x="2140645" y="1628976"/>
              <a:ext cx="72008" cy="431383"/>
              <a:chOff x="1628056" y="1786375"/>
              <a:chExt cx="72008" cy="431383"/>
            </a:xfrm>
          </p:grpSpPr>
          <p:sp>
            <p:nvSpPr>
              <p:cNvPr id="197" name="正方形/長方形 196">
                <a:extLst>
                  <a:ext uri="{FF2B5EF4-FFF2-40B4-BE49-F238E27FC236}">
                    <a16:creationId xmlns:a16="http://schemas.microsoft.com/office/drawing/2014/main" id="{1D36FA79-7047-DE48-AD2F-13EB22EE19F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a:extLst>
                  <a:ext uri="{FF2B5EF4-FFF2-40B4-BE49-F238E27FC236}">
                    <a16:creationId xmlns:a16="http://schemas.microsoft.com/office/drawing/2014/main" id="{58A9A35D-830A-3A4C-B8C1-F80BEA07956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A2501C95-1957-0949-85B6-3C034210A4C1}"/>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a:extLst>
                  <a:ext uri="{FF2B5EF4-FFF2-40B4-BE49-F238E27FC236}">
                    <a16:creationId xmlns:a16="http://schemas.microsoft.com/office/drawing/2014/main" id="{786CF997-6307-214C-8AA1-FD7B535A69F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a:extLst>
                  <a:ext uri="{FF2B5EF4-FFF2-40B4-BE49-F238E27FC236}">
                    <a16:creationId xmlns:a16="http://schemas.microsoft.com/office/drawing/2014/main" id="{FA6EB1B2-A783-C44A-906F-BE16BA42629A}"/>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7" name="図形グループ 56">
              <a:extLst>
                <a:ext uri="{FF2B5EF4-FFF2-40B4-BE49-F238E27FC236}">
                  <a16:creationId xmlns:a16="http://schemas.microsoft.com/office/drawing/2014/main" id="{0C0D1ADB-59AD-2C41-83CB-144CA594AF51}"/>
                </a:ext>
              </a:extLst>
            </p:cNvPr>
            <p:cNvGrpSpPr/>
            <p:nvPr/>
          </p:nvGrpSpPr>
          <p:grpSpPr>
            <a:xfrm>
              <a:off x="2232968" y="1628976"/>
              <a:ext cx="72008" cy="431383"/>
              <a:chOff x="1628056" y="1786375"/>
              <a:chExt cx="72008" cy="431383"/>
            </a:xfrm>
          </p:grpSpPr>
          <p:sp>
            <p:nvSpPr>
              <p:cNvPr id="192" name="正方形/長方形 191">
                <a:extLst>
                  <a:ext uri="{FF2B5EF4-FFF2-40B4-BE49-F238E27FC236}">
                    <a16:creationId xmlns:a16="http://schemas.microsoft.com/office/drawing/2014/main" id="{755A8DCF-D28E-754B-87A8-AA123E1EAF97}"/>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a:extLst>
                  <a:ext uri="{FF2B5EF4-FFF2-40B4-BE49-F238E27FC236}">
                    <a16:creationId xmlns:a16="http://schemas.microsoft.com/office/drawing/2014/main" id="{0055A283-B059-3046-8D08-1E742F6D6E1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a:extLst>
                  <a:ext uri="{FF2B5EF4-FFF2-40B4-BE49-F238E27FC236}">
                    <a16:creationId xmlns:a16="http://schemas.microsoft.com/office/drawing/2014/main" id="{96AECA21-AFC7-6B4A-9571-DCBE092706D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正方形/長方形 194">
                <a:extLst>
                  <a:ext uri="{FF2B5EF4-FFF2-40B4-BE49-F238E27FC236}">
                    <a16:creationId xmlns:a16="http://schemas.microsoft.com/office/drawing/2014/main" id="{502F444F-BE88-C84F-9755-8281EEC4A324}"/>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a:extLst>
                  <a:ext uri="{FF2B5EF4-FFF2-40B4-BE49-F238E27FC236}">
                    <a16:creationId xmlns:a16="http://schemas.microsoft.com/office/drawing/2014/main" id="{EA105CDB-DC93-2945-8847-EB259B99F0B5}"/>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8" name="正方形/長方形 187">
              <a:extLst>
                <a:ext uri="{FF2B5EF4-FFF2-40B4-BE49-F238E27FC236}">
                  <a16:creationId xmlns:a16="http://schemas.microsoft.com/office/drawing/2014/main" id="{5131DA7F-693A-8A4A-B49F-87AE3173D310}"/>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a:extLst>
                <a:ext uri="{FF2B5EF4-FFF2-40B4-BE49-F238E27FC236}">
                  <a16:creationId xmlns:a16="http://schemas.microsoft.com/office/drawing/2014/main" id="{45C4D335-5F00-2448-8FE3-F2482F2BD484}"/>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531FE694-AE42-A94E-8781-036111FC6B27}"/>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a:extLst>
                <a:ext uri="{FF2B5EF4-FFF2-40B4-BE49-F238E27FC236}">
                  <a16:creationId xmlns:a16="http://schemas.microsoft.com/office/drawing/2014/main" id="{28388551-1A56-644D-B4E0-F386C07FD7D2}"/>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2" name="図形グループ 68">
            <a:extLst>
              <a:ext uri="{FF2B5EF4-FFF2-40B4-BE49-F238E27FC236}">
                <a16:creationId xmlns:a16="http://schemas.microsoft.com/office/drawing/2014/main" id="{E5790909-9ED2-2543-B3D0-AAB30B4081D5}"/>
              </a:ext>
            </a:extLst>
          </p:cNvPr>
          <p:cNvGrpSpPr/>
          <p:nvPr/>
        </p:nvGrpSpPr>
        <p:grpSpPr>
          <a:xfrm>
            <a:off x="4057056" y="3540139"/>
            <a:ext cx="889339" cy="360225"/>
            <a:chOff x="1215478" y="1519003"/>
            <a:chExt cx="1646372" cy="666966"/>
          </a:xfrm>
        </p:grpSpPr>
        <p:sp>
          <p:nvSpPr>
            <p:cNvPr id="233" name="正方形/長方形 232">
              <a:extLst>
                <a:ext uri="{FF2B5EF4-FFF2-40B4-BE49-F238E27FC236}">
                  <a16:creationId xmlns:a16="http://schemas.microsoft.com/office/drawing/2014/main" id="{CF1E93FD-85DB-BA4B-BAD3-F7B1BADA7C2C}"/>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4" name="図形グループ 67">
              <a:extLst>
                <a:ext uri="{FF2B5EF4-FFF2-40B4-BE49-F238E27FC236}">
                  <a16:creationId xmlns:a16="http://schemas.microsoft.com/office/drawing/2014/main" id="{FB938F25-B7CF-DF4F-B992-FE43AA6BE2A1}"/>
                </a:ext>
              </a:extLst>
            </p:cNvPr>
            <p:cNvGrpSpPr/>
            <p:nvPr/>
          </p:nvGrpSpPr>
          <p:grpSpPr>
            <a:xfrm>
              <a:off x="1476859" y="1628976"/>
              <a:ext cx="72008" cy="431383"/>
              <a:chOff x="1475656" y="1633975"/>
              <a:chExt cx="72008" cy="431383"/>
            </a:xfrm>
          </p:grpSpPr>
          <p:sp>
            <p:nvSpPr>
              <p:cNvPr id="281" name="正方形/長方形 280">
                <a:extLst>
                  <a:ext uri="{FF2B5EF4-FFF2-40B4-BE49-F238E27FC236}">
                    <a16:creationId xmlns:a16="http://schemas.microsoft.com/office/drawing/2014/main" id="{78555ABB-9CEE-D24A-83AE-70A20DA65CE3}"/>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正方形/長方形 281">
                <a:extLst>
                  <a:ext uri="{FF2B5EF4-FFF2-40B4-BE49-F238E27FC236}">
                    <a16:creationId xmlns:a16="http://schemas.microsoft.com/office/drawing/2014/main" id="{9524F1E2-57E4-814C-9EB5-C7E68B90B108}"/>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正方形/長方形 282">
                <a:extLst>
                  <a:ext uri="{FF2B5EF4-FFF2-40B4-BE49-F238E27FC236}">
                    <a16:creationId xmlns:a16="http://schemas.microsoft.com/office/drawing/2014/main" id="{04EC7FA6-D13E-BE4D-90AC-001BAE26F3A3}"/>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正方形/長方形 283">
                <a:extLst>
                  <a:ext uri="{FF2B5EF4-FFF2-40B4-BE49-F238E27FC236}">
                    <a16:creationId xmlns:a16="http://schemas.microsoft.com/office/drawing/2014/main" id="{FD39818C-0CEC-CC49-B561-9895267C02F9}"/>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正方形/長方形 284">
                <a:extLst>
                  <a:ext uri="{FF2B5EF4-FFF2-40B4-BE49-F238E27FC236}">
                    <a16:creationId xmlns:a16="http://schemas.microsoft.com/office/drawing/2014/main" id="{E3E25FEF-49EA-EE43-BD43-EABCF1F2BCDB}"/>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5" name="図形グループ 19">
              <a:extLst>
                <a:ext uri="{FF2B5EF4-FFF2-40B4-BE49-F238E27FC236}">
                  <a16:creationId xmlns:a16="http://schemas.microsoft.com/office/drawing/2014/main" id="{EA59244D-C227-8146-AABB-AF269EA930D6}"/>
                </a:ext>
              </a:extLst>
            </p:cNvPr>
            <p:cNvGrpSpPr/>
            <p:nvPr/>
          </p:nvGrpSpPr>
          <p:grpSpPr>
            <a:xfrm>
              <a:off x="1562337" y="1628976"/>
              <a:ext cx="72008" cy="431383"/>
              <a:chOff x="1628056" y="1786375"/>
              <a:chExt cx="72008" cy="431383"/>
            </a:xfrm>
          </p:grpSpPr>
          <p:sp>
            <p:nvSpPr>
              <p:cNvPr id="276" name="正方形/長方形 275">
                <a:extLst>
                  <a:ext uri="{FF2B5EF4-FFF2-40B4-BE49-F238E27FC236}">
                    <a16:creationId xmlns:a16="http://schemas.microsoft.com/office/drawing/2014/main" id="{CCBFEB61-A4F0-D149-AE11-7C7C94F58F9C}"/>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正方形/長方形 276">
                <a:extLst>
                  <a:ext uri="{FF2B5EF4-FFF2-40B4-BE49-F238E27FC236}">
                    <a16:creationId xmlns:a16="http://schemas.microsoft.com/office/drawing/2014/main" id="{A36342E1-8FB2-7E41-8FD9-BC3468FE7B0F}"/>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正方形/長方形 277">
                <a:extLst>
                  <a:ext uri="{FF2B5EF4-FFF2-40B4-BE49-F238E27FC236}">
                    <a16:creationId xmlns:a16="http://schemas.microsoft.com/office/drawing/2014/main" id="{FE9340A8-5202-8540-AE60-7DC1F9C1253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正方形/長方形 278">
                <a:extLst>
                  <a:ext uri="{FF2B5EF4-FFF2-40B4-BE49-F238E27FC236}">
                    <a16:creationId xmlns:a16="http://schemas.microsoft.com/office/drawing/2014/main" id="{B35D1315-36F8-FA42-A7EC-83FBDF05E842}"/>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正方形/長方形 279">
                <a:extLst>
                  <a:ext uri="{FF2B5EF4-FFF2-40B4-BE49-F238E27FC236}">
                    <a16:creationId xmlns:a16="http://schemas.microsoft.com/office/drawing/2014/main" id="{D9EC4B71-DFE8-0D4D-9B08-EF0F0C352370}"/>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6" name="図形グループ 26">
              <a:extLst>
                <a:ext uri="{FF2B5EF4-FFF2-40B4-BE49-F238E27FC236}">
                  <a16:creationId xmlns:a16="http://schemas.microsoft.com/office/drawing/2014/main" id="{3B23962F-8A48-AC44-9282-5F54530A144B}"/>
                </a:ext>
              </a:extLst>
            </p:cNvPr>
            <p:cNvGrpSpPr/>
            <p:nvPr/>
          </p:nvGrpSpPr>
          <p:grpSpPr>
            <a:xfrm>
              <a:off x="1775646" y="1628976"/>
              <a:ext cx="72008" cy="431383"/>
              <a:chOff x="1628056" y="1786375"/>
              <a:chExt cx="72008" cy="431383"/>
            </a:xfrm>
          </p:grpSpPr>
          <p:sp>
            <p:nvSpPr>
              <p:cNvPr id="271" name="正方形/長方形 270">
                <a:extLst>
                  <a:ext uri="{FF2B5EF4-FFF2-40B4-BE49-F238E27FC236}">
                    <a16:creationId xmlns:a16="http://schemas.microsoft.com/office/drawing/2014/main" id="{2DB04CA6-A98F-6341-8936-3D9315F90D21}"/>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a:extLst>
                  <a:ext uri="{FF2B5EF4-FFF2-40B4-BE49-F238E27FC236}">
                    <a16:creationId xmlns:a16="http://schemas.microsoft.com/office/drawing/2014/main" id="{A05A0419-7569-0E4D-8D18-4781EB0DD65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a:extLst>
                  <a:ext uri="{FF2B5EF4-FFF2-40B4-BE49-F238E27FC236}">
                    <a16:creationId xmlns:a16="http://schemas.microsoft.com/office/drawing/2014/main" id="{2DF805FD-E919-8849-B684-AC3CB488604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a:extLst>
                  <a:ext uri="{FF2B5EF4-FFF2-40B4-BE49-F238E27FC236}">
                    <a16:creationId xmlns:a16="http://schemas.microsoft.com/office/drawing/2014/main" id="{68444447-665E-CE42-98BA-A80EDBDB695B}"/>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正方形/長方形 274">
                <a:extLst>
                  <a:ext uri="{FF2B5EF4-FFF2-40B4-BE49-F238E27FC236}">
                    <a16:creationId xmlns:a16="http://schemas.microsoft.com/office/drawing/2014/main" id="{B47C7220-CD94-FE4F-844B-AEE02295195D}"/>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32">
              <a:extLst>
                <a:ext uri="{FF2B5EF4-FFF2-40B4-BE49-F238E27FC236}">
                  <a16:creationId xmlns:a16="http://schemas.microsoft.com/office/drawing/2014/main" id="{1200D4EB-44F4-9144-B10F-CFD27E030421}"/>
                </a:ext>
              </a:extLst>
            </p:cNvPr>
            <p:cNvGrpSpPr/>
            <p:nvPr/>
          </p:nvGrpSpPr>
          <p:grpSpPr>
            <a:xfrm>
              <a:off x="1865042" y="1628976"/>
              <a:ext cx="72008" cy="431383"/>
              <a:chOff x="1628056" y="1786375"/>
              <a:chExt cx="72008" cy="431383"/>
            </a:xfrm>
          </p:grpSpPr>
          <p:sp>
            <p:nvSpPr>
              <p:cNvPr id="266" name="正方形/長方形 265">
                <a:extLst>
                  <a:ext uri="{FF2B5EF4-FFF2-40B4-BE49-F238E27FC236}">
                    <a16:creationId xmlns:a16="http://schemas.microsoft.com/office/drawing/2014/main" id="{DDCEB98F-CEFB-C74B-AFE1-921E8F0B1E7D}"/>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正方形/長方形 266">
                <a:extLst>
                  <a:ext uri="{FF2B5EF4-FFF2-40B4-BE49-F238E27FC236}">
                    <a16:creationId xmlns:a16="http://schemas.microsoft.com/office/drawing/2014/main" id="{B0512881-C823-4042-8E53-3263AEE5792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正方形/長方形 267">
                <a:extLst>
                  <a:ext uri="{FF2B5EF4-FFF2-40B4-BE49-F238E27FC236}">
                    <a16:creationId xmlns:a16="http://schemas.microsoft.com/office/drawing/2014/main" id="{B4C40EE7-D44A-114A-998E-79FA1CC31AA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正方形/長方形 268">
                <a:extLst>
                  <a:ext uri="{FF2B5EF4-FFF2-40B4-BE49-F238E27FC236}">
                    <a16:creationId xmlns:a16="http://schemas.microsoft.com/office/drawing/2014/main" id="{7062A492-5A4A-E442-9DA4-53EBBEDFEEA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正方形/長方形 269">
                <a:extLst>
                  <a:ext uri="{FF2B5EF4-FFF2-40B4-BE49-F238E27FC236}">
                    <a16:creationId xmlns:a16="http://schemas.microsoft.com/office/drawing/2014/main" id="{1EA8FFA9-43B9-4345-A4DF-110D82FB46F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8" name="図形グループ 38">
              <a:extLst>
                <a:ext uri="{FF2B5EF4-FFF2-40B4-BE49-F238E27FC236}">
                  <a16:creationId xmlns:a16="http://schemas.microsoft.com/office/drawing/2014/main" id="{B9DD0034-DD31-1843-8335-57603940A65B}"/>
                </a:ext>
              </a:extLst>
            </p:cNvPr>
            <p:cNvGrpSpPr/>
            <p:nvPr/>
          </p:nvGrpSpPr>
          <p:grpSpPr>
            <a:xfrm>
              <a:off x="1953945" y="1628976"/>
              <a:ext cx="72008" cy="431383"/>
              <a:chOff x="1628056" y="1786375"/>
              <a:chExt cx="72008" cy="431383"/>
            </a:xfrm>
          </p:grpSpPr>
          <p:sp>
            <p:nvSpPr>
              <p:cNvPr id="261" name="正方形/長方形 260">
                <a:extLst>
                  <a:ext uri="{FF2B5EF4-FFF2-40B4-BE49-F238E27FC236}">
                    <a16:creationId xmlns:a16="http://schemas.microsoft.com/office/drawing/2014/main" id="{22C6563D-CC10-D843-AE0E-7014844BFCA9}"/>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正方形/長方形 261">
                <a:extLst>
                  <a:ext uri="{FF2B5EF4-FFF2-40B4-BE49-F238E27FC236}">
                    <a16:creationId xmlns:a16="http://schemas.microsoft.com/office/drawing/2014/main" id="{47377634-E969-2348-AD02-2C3F7E2540A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正方形/長方形 262">
                <a:extLst>
                  <a:ext uri="{FF2B5EF4-FFF2-40B4-BE49-F238E27FC236}">
                    <a16:creationId xmlns:a16="http://schemas.microsoft.com/office/drawing/2014/main" id="{AE570666-832F-6E45-92F1-8EA06B5E713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正方形/長方形 263">
                <a:extLst>
                  <a:ext uri="{FF2B5EF4-FFF2-40B4-BE49-F238E27FC236}">
                    <a16:creationId xmlns:a16="http://schemas.microsoft.com/office/drawing/2014/main" id="{3F250BC7-6FCD-CC4C-AC19-39BE826C484C}"/>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正方形/長方形 264">
                <a:extLst>
                  <a:ext uri="{FF2B5EF4-FFF2-40B4-BE49-F238E27FC236}">
                    <a16:creationId xmlns:a16="http://schemas.microsoft.com/office/drawing/2014/main" id="{6A8187B2-84FE-064E-B888-E72361E8C156}"/>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9" name="図形グループ 44">
              <a:extLst>
                <a:ext uri="{FF2B5EF4-FFF2-40B4-BE49-F238E27FC236}">
                  <a16:creationId xmlns:a16="http://schemas.microsoft.com/office/drawing/2014/main" id="{BE77A881-497C-7D43-BAA5-58B71AD59675}"/>
                </a:ext>
              </a:extLst>
            </p:cNvPr>
            <p:cNvGrpSpPr/>
            <p:nvPr/>
          </p:nvGrpSpPr>
          <p:grpSpPr>
            <a:xfrm>
              <a:off x="2043370" y="1628976"/>
              <a:ext cx="72008" cy="431383"/>
              <a:chOff x="1628056" y="1786375"/>
              <a:chExt cx="72008" cy="431383"/>
            </a:xfrm>
          </p:grpSpPr>
          <p:sp>
            <p:nvSpPr>
              <p:cNvPr id="256" name="正方形/長方形 255">
                <a:extLst>
                  <a:ext uri="{FF2B5EF4-FFF2-40B4-BE49-F238E27FC236}">
                    <a16:creationId xmlns:a16="http://schemas.microsoft.com/office/drawing/2014/main" id="{B796D64B-1C42-474A-983F-D706ED6B5FFC}"/>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a:extLst>
                  <a:ext uri="{FF2B5EF4-FFF2-40B4-BE49-F238E27FC236}">
                    <a16:creationId xmlns:a16="http://schemas.microsoft.com/office/drawing/2014/main" id="{E5319669-CBC7-9441-9533-221747C6776C}"/>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正方形/長方形 257">
                <a:extLst>
                  <a:ext uri="{FF2B5EF4-FFF2-40B4-BE49-F238E27FC236}">
                    <a16:creationId xmlns:a16="http://schemas.microsoft.com/office/drawing/2014/main" id="{BC00FBDA-12B6-E840-8E1F-D94825CC3456}"/>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正方形/長方形 258">
                <a:extLst>
                  <a:ext uri="{FF2B5EF4-FFF2-40B4-BE49-F238E27FC236}">
                    <a16:creationId xmlns:a16="http://schemas.microsoft.com/office/drawing/2014/main" id="{EBB80F87-9E7E-2D46-82BE-34B48E10C3A2}"/>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正方形/長方形 259">
                <a:extLst>
                  <a:ext uri="{FF2B5EF4-FFF2-40B4-BE49-F238E27FC236}">
                    <a16:creationId xmlns:a16="http://schemas.microsoft.com/office/drawing/2014/main" id="{F2F096AC-7737-1747-94A1-4D5F6600F840}"/>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50">
              <a:extLst>
                <a:ext uri="{FF2B5EF4-FFF2-40B4-BE49-F238E27FC236}">
                  <a16:creationId xmlns:a16="http://schemas.microsoft.com/office/drawing/2014/main" id="{849989C3-51ED-6B4A-A3FC-251AFC434AB8}"/>
                </a:ext>
              </a:extLst>
            </p:cNvPr>
            <p:cNvGrpSpPr/>
            <p:nvPr/>
          </p:nvGrpSpPr>
          <p:grpSpPr>
            <a:xfrm>
              <a:off x="2140645" y="1628976"/>
              <a:ext cx="72008" cy="431383"/>
              <a:chOff x="1628056" y="1786375"/>
              <a:chExt cx="72008" cy="431383"/>
            </a:xfrm>
          </p:grpSpPr>
          <p:sp>
            <p:nvSpPr>
              <p:cNvPr id="251" name="正方形/長方形 250">
                <a:extLst>
                  <a:ext uri="{FF2B5EF4-FFF2-40B4-BE49-F238E27FC236}">
                    <a16:creationId xmlns:a16="http://schemas.microsoft.com/office/drawing/2014/main" id="{C89684D8-1B2A-2949-9F88-0CF7020FE7CB}"/>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正方形/長方形 251">
                <a:extLst>
                  <a:ext uri="{FF2B5EF4-FFF2-40B4-BE49-F238E27FC236}">
                    <a16:creationId xmlns:a16="http://schemas.microsoft.com/office/drawing/2014/main" id="{E39BD793-3E57-A545-9270-FA408DF5B0E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a:extLst>
                  <a:ext uri="{FF2B5EF4-FFF2-40B4-BE49-F238E27FC236}">
                    <a16:creationId xmlns:a16="http://schemas.microsoft.com/office/drawing/2014/main" id="{69A3A496-CE03-AD45-A8A6-A517305DCFBC}"/>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正方形/長方形 253">
                <a:extLst>
                  <a:ext uri="{FF2B5EF4-FFF2-40B4-BE49-F238E27FC236}">
                    <a16:creationId xmlns:a16="http://schemas.microsoft.com/office/drawing/2014/main" id="{2B34824F-6725-C648-846E-B5AA1EDA9D5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a:extLst>
                  <a:ext uri="{FF2B5EF4-FFF2-40B4-BE49-F238E27FC236}">
                    <a16:creationId xmlns:a16="http://schemas.microsoft.com/office/drawing/2014/main" id="{4F7D31B2-C688-284B-8164-8893E834CA77}"/>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1" name="図形グループ 56">
              <a:extLst>
                <a:ext uri="{FF2B5EF4-FFF2-40B4-BE49-F238E27FC236}">
                  <a16:creationId xmlns:a16="http://schemas.microsoft.com/office/drawing/2014/main" id="{ECA54E2B-D309-3640-A033-A76B06CE118C}"/>
                </a:ext>
              </a:extLst>
            </p:cNvPr>
            <p:cNvGrpSpPr/>
            <p:nvPr/>
          </p:nvGrpSpPr>
          <p:grpSpPr>
            <a:xfrm>
              <a:off x="2232968" y="1628976"/>
              <a:ext cx="72008" cy="431383"/>
              <a:chOff x="1628056" y="1786375"/>
              <a:chExt cx="72008" cy="431383"/>
            </a:xfrm>
          </p:grpSpPr>
          <p:sp>
            <p:nvSpPr>
              <p:cNvPr id="246" name="正方形/長方形 245">
                <a:extLst>
                  <a:ext uri="{FF2B5EF4-FFF2-40B4-BE49-F238E27FC236}">
                    <a16:creationId xmlns:a16="http://schemas.microsoft.com/office/drawing/2014/main" id="{EB5456B9-E01E-0A4A-BFE9-8EDA619D8D9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正方形/長方形 246">
                <a:extLst>
                  <a:ext uri="{FF2B5EF4-FFF2-40B4-BE49-F238E27FC236}">
                    <a16:creationId xmlns:a16="http://schemas.microsoft.com/office/drawing/2014/main" id="{BDB9252B-DCC0-7A49-B9BC-74B4D864762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正方形/長方形 247">
                <a:extLst>
                  <a:ext uri="{FF2B5EF4-FFF2-40B4-BE49-F238E27FC236}">
                    <a16:creationId xmlns:a16="http://schemas.microsoft.com/office/drawing/2014/main" id="{7B11E9CA-81F5-5D42-96B3-1E5E9C022608}"/>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正方形/長方形 248">
                <a:extLst>
                  <a:ext uri="{FF2B5EF4-FFF2-40B4-BE49-F238E27FC236}">
                    <a16:creationId xmlns:a16="http://schemas.microsoft.com/office/drawing/2014/main" id="{83AB83F6-83D7-7245-BC43-38D66EF68B9C}"/>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正方形/長方形 249">
                <a:extLst>
                  <a:ext uri="{FF2B5EF4-FFF2-40B4-BE49-F238E27FC236}">
                    <a16:creationId xmlns:a16="http://schemas.microsoft.com/office/drawing/2014/main" id="{8A7F7493-281B-F145-8937-25E441379B8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2" name="正方形/長方形 241">
              <a:extLst>
                <a:ext uri="{FF2B5EF4-FFF2-40B4-BE49-F238E27FC236}">
                  <a16:creationId xmlns:a16="http://schemas.microsoft.com/office/drawing/2014/main" id="{712C9A40-C8E0-1245-9008-BDFD7F62FDC5}"/>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正方形/長方形 242">
              <a:extLst>
                <a:ext uri="{FF2B5EF4-FFF2-40B4-BE49-F238E27FC236}">
                  <a16:creationId xmlns:a16="http://schemas.microsoft.com/office/drawing/2014/main" id="{F4F24B8C-D07F-7C46-B4E8-D239E5062308}"/>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正方形/長方形 243">
              <a:extLst>
                <a:ext uri="{FF2B5EF4-FFF2-40B4-BE49-F238E27FC236}">
                  <a16:creationId xmlns:a16="http://schemas.microsoft.com/office/drawing/2014/main" id="{88164FEE-9ECE-FA49-8F52-3B36B375C748}"/>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正方形/長方形 244">
              <a:extLst>
                <a:ext uri="{FF2B5EF4-FFF2-40B4-BE49-F238E27FC236}">
                  <a16:creationId xmlns:a16="http://schemas.microsoft.com/office/drawing/2014/main" id="{E0E4FF72-38C4-FB48-8281-28CF898715D9}"/>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6" name="図形グループ 68">
            <a:extLst>
              <a:ext uri="{FF2B5EF4-FFF2-40B4-BE49-F238E27FC236}">
                <a16:creationId xmlns:a16="http://schemas.microsoft.com/office/drawing/2014/main" id="{473C3C92-610D-9C43-87E5-31ABE5FE3C6B}"/>
              </a:ext>
            </a:extLst>
          </p:cNvPr>
          <p:cNvGrpSpPr/>
          <p:nvPr/>
        </p:nvGrpSpPr>
        <p:grpSpPr>
          <a:xfrm>
            <a:off x="4057055" y="3150215"/>
            <a:ext cx="889339" cy="360225"/>
            <a:chOff x="1215478" y="1519003"/>
            <a:chExt cx="1646372" cy="666966"/>
          </a:xfrm>
        </p:grpSpPr>
        <p:sp>
          <p:nvSpPr>
            <p:cNvPr id="287" name="正方形/長方形 286">
              <a:extLst>
                <a:ext uri="{FF2B5EF4-FFF2-40B4-BE49-F238E27FC236}">
                  <a16:creationId xmlns:a16="http://schemas.microsoft.com/office/drawing/2014/main" id="{634CB848-E5C0-6B4E-B208-E4A9AB132D78}"/>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8" name="図形グループ 67">
              <a:extLst>
                <a:ext uri="{FF2B5EF4-FFF2-40B4-BE49-F238E27FC236}">
                  <a16:creationId xmlns:a16="http://schemas.microsoft.com/office/drawing/2014/main" id="{869D4114-A657-7B4F-8B0D-BA0945F93AC9}"/>
                </a:ext>
              </a:extLst>
            </p:cNvPr>
            <p:cNvGrpSpPr/>
            <p:nvPr/>
          </p:nvGrpSpPr>
          <p:grpSpPr>
            <a:xfrm>
              <a:off x="1476859" y="1628976"/>
              <a:ext cx="72008" cy="431383"/>
              <a:chOff x="1475656" y="1633975"/>
              <a:chExt cx="72008" cy="431383"/>
            </a:xfrm>
          </p:grpSpPr>
          <p:sp>
            <p:nvSpPr>
              <p:cNvPr id="335" name="正方形/長方形 334">
                <a:extLst>
                  <a:ext uri="{FF2B5EF4-FFF2-40B4-BE49-F238E27FC236}">
                    <a16:creationId xmlns:a16="http://schemas.microsoft.com/office/drawing/2014/main" id="{766DA661-A119-474B-9095-25E50EA80B72}"/>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正方形/長方形 335">
                <a:extLst>
                  <a:ext uri="{FF2B5EF4-FFF2-40B4-BE49-F238E27FC236}">
                    <a16:creationId xmlns:a16="http://schemas.microsoft.com/office/drawing/2014/main" id="{55BEFD0F-466C-1046-8EB5-E3D1E3D55EB2}"/>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正方形/長方形 336">
                <a:extLst>
                  <a:ext uri="{FF2B5EF4-FFF2-40B4-BE49-F238E27FC236}">
                    <a16:creationId xmlns:a16="http://schemas.microsoft.com/office/drawing/2014/main" id="{53FD02DA-096E-DD4A-BDE2-29F6D522C1F8}"/>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正方形/長方形 337">
                <a:extLst>
                  <a:ext uri="{FF2B5EF4-FFF2-40B4-BE49-F238E27FC236}">
                    <a16:creationId xmlns:a16="http://schemas.microsoft.com/office/drawing/2014/main" id="{A34FF004-1F83-064E-9FF7-F2B7B53947D6}"/>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9" name="正方形/長方形 338">
                <a:extLst>
                  <a:ext uri="{FF2B5EF4-FFF2-40B4-BE49-F238E27FC236}">
                    <a16:creationId xmlns:a16="http://schemas.microsoft.com/office/drawing/2014/main" id="{E248BCA1-51EB-A04E-8EC9-B7CC1771BA8C}"/>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9" name="図形グループ 19">
              <a:extLst>
                <a:ext uri="{FF2B5EF4-FFF2-40B4-BE49-F238E27FC236}">
                  <a16:creationId xmlns:a16="http://schemas.microsoft.com/office/drawing/2014/main" id="{278A34AA-070A-6F45-A106-77135F9E2C87}"/>
                </a:ext>
              </a:extLst>
            </p:cNvPr>
            <p:cNvGrpSpPr/>
            <p:nvPr/>
          </p:nvGrpSpPr>
          <p:grpSpPr>
            <a:xfrm>
              <a:off x="1562337" y="1628976"/>
              <a:ext cx="72008" cy="431383"/>
              <a:chOff x="1628056" y="1786375"/>
              <a:chExt cx="72008" cy="431383"/>
            </a:xfrm>
          </p:grpSpPr>
          <p:sp>
            <p:nvSpPr>
              <p:cNvPr id="330" name="正方形/長方形 329">
                <a:extLst>
                  <a:ext uri="{FF2B5EF4-FFF2-40B4-BE49-F238E27FC236}">
                    <a16:creationId xmlns:a16="http://schemas.microsoft.com/office/drawing/2014/main" id="{1813019B-992F-7049-B7ED-251999A7231A}"/>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a:extLst>
                  <a:ext uri="{FF2B5EF4-FFF2-40B4-BE49-F238E27FC236}">
                    <a16:creationId xmlns:a16="http://schemas.microsoft.com/office/drawing/2014/main" id="{38AF193D-FCEA-014B-9E18-2CF1DDFD30A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a:extLst>
                  <a:ext uri="{FF2B5EF4-FFF2-40B4-BE49-F238E27FC236}">
                    <a16:creationId xmlns:a16="http://schemas.microsoft.com/office/drawing/2014/main" id="{10A548FB-D9F7-A547-9EF8-526545EB76C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正方形/長方形 332">
                <a:extLst>
                  <a:ext uri="{FF2B5EF4-FFF2-40B4-BE49-F238E27FC236}">
                    <a16:creationId xmlns:a16="http://schemas.microsoft.com/office/drawing/2014/main" id="{70FDE395-E759-E94B-86CE-3E1280A0A319}"/>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4" name="正方形/長方形 333">
                <a:extLst>
                  <a:ext uri="{FF2B5EF4-FFF2-40B4-BE49-F238E27FC236}">
                    <a16:creationId xmlns:a16="http://schemas.microsoft.com/office/drawing/2014/main" id="{6EA7F83F-B3D9-574D-8414-08DF5F23DC5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0" name="図形グループ 26">
              <a:extLst>
                <a:ext uri="{FF2B5EF4-FFF2-40B4-BE49-F238E27FC236}">
                  <a16:creationId xmlns:a16="http://schemas.microsoft.com/office/drawing/2014/main" id="{724BA47B-D24A-8041-8223-B13C5931339B}"/>
                </a:ext>
              </a:extLst>
            </p:cNvPr>
            <p:cNvGrpSpPr/>
            <p:nvPr/>
          </p:nvGrpSpPr>
          <p:grpSpPr>
            <a:xfrm>
              <a:off x="1775646" y="1628976"/>
              <a:ext cx="72008" cy="431383"/>
              <a:chOff x="1628056" y="1786375"/>
              <a:chExt cx="72008" cy="431383"/>
            </a:xfrm>
          </p:grpSpPr>
          <p:sp>
            <p:nvSpPr>
              <p:cNvPr id="325" name="正方形/長方形 324">
                <a:extLst>
                  <a:ext uri="{FF2B5EF4-FFF2-40B4-BE49-F238E27FC236}">
                    <a16:creationId xmlns:a16="http://schemas.microsoft.com/office/drawing/2014/main" id="{9C13C2A1-563F-C746-BB7B-4E5BF874EBA4}"/>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正方形/長方形 325">
                <a:extLst>
                  <a:ext uri="{FF2B5EF4-FFF2-40B4-BE49-F238E27FC236}">
                    <a16:creationId xmlns:a16="http://schemas.microsoft.com/office/drawing/2014/main" id="{12C96E72-D11F-5B41-A1F7-618C7DD8F10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正方形/長方形 326">
                <a:extLst>
                  <a:ext uri="{FF2B5EF4-FFF2-40B4-BE49-F238E27FC236}">
                    <a16:creationId xmlns:a16="http://schemas.microsoft.com/office/drawing/2014/main" id="{9812A039-6E3E-9542-898E-4DCCB829F67D}"/>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正方形/長方形 327">
                <a:extLst>
                  <a:ext uri="{FF2B5EF4-FFF2-40B4-BE49-F238E27FC236}">
                    <a16:creationId xmlns:a16="http://schemas.microsoft.com/office/drawing/2014/main" id="{F01EF804-3E03-594B-945B-4F3BFD5FCAD7}"/>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正方形/長方形 328">
                <a:extLst>
                  <a:ext uri="{FF2B5EF4-FFF2-40B4-BE49-F238E27FC236}">
                    <a16:creationId xmlns:a16="http://schemas.microsoft.com/office/drawing/2014/main" id="{4766BF74-EF04-7D40-BA38-233C34C9CAD5}"/>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32">
              <a:extLst>
                <a:ext uri="{FF2B5EF4-FFF2-40B4-BE49-F238E27FC236}">
                  <a16:creationId xmlns:a16="http://schemas.microsoft.com/office/drawing/2014/main" id="{B217D9E2-474E-F548-951E-6A928EC50877}"/>
                </a:ext>
              </a:extLst>
            </p:cNvPr>
            <p:cNvGrpSpPr/>
            <p:nvPr/>
          </p:nvGrpSpPr>
          <p:grpSpPr>
            <a:xfrm>
              <a:off x="1865042" y="1628976"/>
              <a:ext cx="72008" cy="431383"/>
              <a:chOff x="1628056" y="1786375"/>
              <a:chExt cx="72008" cy="431383"/>
            </a:xfrm>
          </p:grpSpPr>
          <p:sp>
            <p:nvSpPr>
              <p:cNvPr id="320" name="正方形/長方形 319">
                <a:extLst>
                  <a:ext uri="{FF2B5EF4-FFF2-40B4-BE49-F238E27FC236}">
                    <a16:creationId xmlns:a16="http://schemas.microsoft.com/office/drawing/2014/main" id="{A47279BA-10C2-1A41-8DA6-C886D2672F6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1" name="正方形/長方形 320">
                <a:extLst>
                  <a:ext uri="{FF2B5EF4-FFF2-40B4-BE49-F238E27FC236}">
                    <a16:creationId xmlns:a16="http://schemas.microsoft.com/office/drawing/2014/main" id="{669A5C1A-A56C-0444-81DE-5D343E4F8025}"/>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2" name="正方形/長方形 321">
                <a:extLst>
                  <a:ext uri="{FF2B5EF4-FFF2-40B4-BE49-F238E27FC236}">
                    <a16:creationId xmlns:a16="http://schemas.microsoft.com/office/drawing/2014/main" id="{668C11A2-E131-EA4E-8777-C0E2B9C1E4D3}"/>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正方形/長方形 322">
                <a:extLst>
                  <a:ext uri="{FF2B5EF4-FFF2-40B4-BE49-F238E27FC236}">
                    <a16:creationId xmlns:a16="http://schemas.microsoft.com/office/drawing/2014/main" id="{63CCBF31-C544-9043-BDD7-8FA2B4CCD3B1}"/>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正方形/長方形 323">
                <a:extLst>
                  <a:ext uri="{FF2B5EF4-FFF2-40B4-BE49-F238E27FC236}">
                    <a16:creationId xmlns:a16="http://schemas.microsoft.com/office/drawing/2014/main" id="{0316D92F-2E49-0040-A5F2-4D221D566ACB}"/>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2" name="図形グループ 38">
              <a:extLst>
                <a:ext uri="{FF2B5EF4-FFF2-40B4-BE49-F238E27FC236}">
                  <a16:creationId xmlns:a16="http://schemas.microsoft.com/office/drawing/2014/main" id="{7336CD23-3749-8F4F-B26A-09C79C244D32}"/>
                </a:ext>
              </a:extLst>
            </p:cNvPr>
            <p:cNvGrpSpPr/>
            <p:nvPr/>
          </p:nvGrpSpPr>
          <p:grpSpPr>
            <a:xfrm>
              <a:off x="1953945" y="1628976"/>
              <a:ext cx="72008" cy="431383"/>
              <a:chOff x="1628056" y="1786375"/>
              <a:chExt cx="72008" cy="431383"/>
            </a:xfrm>
          </p:grpSpPr>
          <p:sp>
            <p:nvSpPr>
              <p:cNvPr id="315" name="正方形/長方形 314">
                <a:extLst>
                  <a:ext uri="{FF2B5EF4-FFF2-40B4-BE49-F238E27FC236}">
                    <a16:creationId xmlns:a16="http://schemas.microsoft.com/office/drawing/2014/main" id="{66280E7A-B349-7447-8816-90D7792B8FE1}"/>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a:extLst>
                  <a:ext uri="{FF2B5EF4-FFF2-40B4-BE49-F238E27FC236}">
                    <a16:creationId xmlns:a16="http://schemas.microsoft.com/office/drawing/2014/main" id="{ECDE8C2E-CB80-744B-B93F-77931A901AE9}"/>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a:extLst>
                  <a:ext uri="{FF2B5EF4-FFF2-40B4-BE49-F238E27FC236}">
                    <a16:creationId xmlns:a16="http://schemas.microsoft.com/office/drawing/2014/main" id="{3D0489B0-4947-6143-87BB-9E17E506EBC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正方形/長方形 317">
                <a:extLst>
                  <a:ext uri="{FF2B5EF4-FFF2-40B4-BE49-F238E27FC236}">
                    <a16:creationId xmlns:a16="http://schemas.microsoft.com/office/drawing/2014/main" id="{D29ADCF4-2BD7-6B4F-B49A-867E40472F48}"/>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正方形/長方形 318">
                <a:extLst>
                  <a:ext uri="{FF2B5EF4-FFF2-40B4-BE49-F238E27FC236}">
                    <a16:creationId xmlns:a16="http://schemas.microsoft.com/office/drawing/2014/main" id="{3C369C0E-7CED-0A44-A830-C2DB152E3E7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3" name="図形グループ 44">
              <a:extLst>
                <a:ext uri="{FF2B5EF4-FFF2-40B4-BE49-F238E27FC236}">
                  <a16:creationId xmlns:a16="http://schemas.microsoft.com/office/drawing/2014/main" id="{34A78F1A-A2DE-CF4C-AF06-B2FBCCD5D1D1}"/>
                </a:ext>
              </a:extLst>
            </p:cNvPr>
            <p:cNvGrpSpPr/>
            <p:nvPr/>
          </p:nvGrpSpPr>
          <p:grpSpPr>
            <a:xfrm>
              <a:off x="2043370" y="1628976"/>
              <a:ext cx="72008" cy="431383"/>
              <a:chOff x="1628056" y="1786375"/>
              <a:chExt cx="72008" cy="431383"/>
            </a:xfrm>
          </p:grpSpPr>
          <p:sp>
            <p:nvSpPr>
              <p:cNvPr id="310" name="正方形/長方形 309">
                <a:extLst>
                  <a:ext uri="{FF2B5EF4-FFF2-40B4-BE49-F238E27FC236}">
                    <a16:creationId xmlns:a16="http://schemas.microsoft.com/office/drawing/2014/main" id="{0AC50B8B-6DC5-E349-9567-3F097C0440A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a:extLst>
                  <a:ext uri="{FF2B5EF4-FFF2-40B4-BE49-F238E27FC236}">
                    <a16:creationId xmlns:a16="http://schemas.microsoft.com/office/drawing/2014/main" id="{7007BF13-7EB3-4D41-8DAB-550DB00049E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正方形/長方形 311">
                <a:extLst>
                  <a:ext uri="{FF2B5EF4-FFF2-40B4-BE49-F238E27FC236}">
                    <a16:creationId xmlns:a16="http://schemas.microsoft.com/office/drawing/2014/main" id="{8F6D31FE-0BAE-7241-935D-CF253B91C59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3" name="正方形/長方形 312">
                <a:extLst>
                  <a:ext uri="{FF2B5EF4-FFF2-40B4-BE49-F238E27FC236}">
                    <a16:creationId xmlns:a16="http://schemas.microsoft.com/office/drawing/2014/main" id="{ED6E0EE3-23C4-0C41-B4E1-1BF3EDA28FAF}"/>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正方形/長方形 313">
                <a:extLst>
                  <a:ext uri="{FF2B5EF4-FFF2-40B4-BE49-F238E27FC236}">
                    <a16:creationId xmlns:a16="http://schemas.microsoft.com/office/drawing/2014/main" id="{08BF974D-096C-8944-9B78-B565B4C7CBF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4" name="図形グループ 50">
              <a:extLst>
                <a:ext uri="{FF2B5EF4-FFF2-40B4-BE49-F238E27FC236}">
                  <a16:creationId xmlns:a16="http://schemas.microsoft.com/office/drawing/2014/main" id="{F5BE0668-A760-704F-9D63-690DAB3F88A6}"/>
                </a:ext>
              </a:extLst>
            </p:cNvPr>
            <p:cNvGrpSpPr/>
            <p:nvPr/>
          </p:nvGrpSpPr>
          <p:grpSpPr>
            <a:xfrm>
              <a:off x="2140645" y="1628976"/>
              <a:ext cx="72008" cy="431383"/>
              <a:chOff x="1628056" y="1786375"/>
              <a:chExt cx="72008" cy="431383"/>
            </a:xfrm>
          </p:grpSpPr>
          <p:sp>
            <p:nvSpPr>
              <p:cNvPr id="305" name="正方形/長方形 304">
                <a:extLst>
                  <a:ext uri="{FF2B5EF4-FFF2-40B4-BE49-F238E27FC236}">
                    <a16:creationId xmlns:a16="http://schemas.microsoft.com/office/drawing/2014/main" id="{AA112B32-4A64-A64F-AAA3-A516E2319CAA}"/>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正方形/長方形 305">
                <a:extLst>
                  <a:ext uri="{FF2B5EF4-FFF2-40B4-BE49-F238E27FC236}">
                    <a16:creationId xmlns:a16="http://schemas.microsoft.com/office/drawing/2014/main" id="{A7C01012-626A-9647-B60C-CA878698E2C2}"/>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正方形/長方形 306">
                <a:extLst>
                  <a:ext uri="{FF2B5EF4-FFF2-40B4-BE49-F238E27FC236}">
                    <a16:creationId xmlns:a16="http://schemas.microsoft.com/office/drawing/2014/main" id="{9EB033F4-85BB-F14E-9AB7-6BA1A0FB6B4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正方形/長方形 307">
                <a:extLst>
                  <a:ext uri="{FF2B5EF4-FFF2-40B4-BE49-F238E27FC236}">
                    <a16:creationId xmlns:a16="http://schemas.microsoft.com/office/drawing/2014/main" id="{4C862770-C4E3-4045-9319-CF858DCC8BE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a:extLst>
                  <a:ext uri="{FF2B5EF4-FFF2-40B4-BE49-F238E27FC236}">
                    <a16:creationId xmlns:a16="http://schemas.microsoft.com/office/drawing/2014/main" id="{E93D0578-0CFE-1F42-891C-4A4FE45ADAB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5" name="図形グループ 56">
              <a:extLst>
                <a:ext uri="{FF2B5EF4-FFF2-40B4-BE49-F238E27FC236}">
                  <a16:creationId xmlns:a16="http://schemas.microsoft.com/office/drawing/2014/main" id="{5FB0303C-5109-214C-A259-7CF30513B904}"/>
                </a:ext>
              </a:extLst>
            </p:cNvPr>
            <p:cNvGrpSpPr/>
            <p:nvPr/>
          </p:nvGrpSpPr>
          <p:grpSpPr>
            <a:xfrm>
              <a:off x="2232968" y="1628976"/>
              <a:ext cx="72008" cy="431383"/>
              <a:chOff x="1628056" y="1786375"/>
              <a:chExt cx="72008" cy="431383"/>
            </a:xfrm>
          </p:grpSpPr>
          <p:sp>
            <p:nvSpPr>
              <p:cNvPr id="300" name="正方形/長方形 299">
                <a:extLst>
                  <a:ext uri="{FF2B5EF4-FFF2-40B4-BE49-F238E27FC236}">
                    <a16:creationId xmlns:a16="http://schemas.microsoft.com/office/drawing/2014/main" id="{36E372A7-6425-8848-A914-B254DFDCF15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正方形/長方形 300">
                <a:extLst>
                  <a:ext uri="{FF2B5EF4-FFF2-40B4-BE49-F238E27FC236}">
                    <a16:creationId xmlns:a16="http://schemas.microsoft.com/office/drawing/2014/main" id="{4E888180-82A7-F449-8AE5-ECC5E418BCC4}"/>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正方形/長方形 301">
                <a:extLst>
                  <a:ext uri="{FF2B5EF4-FFF2-40B4-BE49-F238E27FC236}">
                    <a16:creationId xmlns:a16="http://schemas.microsoft.com/office/drawing/2014/main" id="{F4B33CF9-B2D2-0E41-BE63-BC61B5A32DD3}"/>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a:extLst>
                  <a:ext uri="{FF2B5EF4-FFF2-40B4-BE49-F238E27FC236}">
                    <a16:creationId xmlns:a16="http://schemas.microsoft.com/office/drawing/2014/main" id="{6833E26E-8F63-EB4B-B103-0C8958B50D18}"/>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a:extLst>
                  <a:ext uri="{FF2B5EF4-FFF2-40B4-BE49-F238E27FC236}">
                    <a16:creationId xmlns:a16="http://schemas.microsoft.com/office/drawing/2014/main" id="{4D3CC1BE-CB4B-DD41-9275-E9AB3AD33D15}"/>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6" name="正方形/長方形 295">
              <a:extLst>
                <a:ext uri="{FF2B5EF4-FFF2-40B4-BE49-F238E27FC236}">
                  <a16:creationId xmlns:a16="http://schemas.microsoft.com/office/drawing/2014/main" id="{879C612B-A2FB-BD44-8FCA-F9993D9E45E3}"/>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a:extLst>
                <a:ext uri="{FF2B5EF4-FFF2-40B4-BE49-F238E27FC236}">
                  <a16:creationId xmlns:a16="http://schemas.microsoft.com/office/drawing/2014/main" id="{FFE9334E-6C6B-8846-97A2-4E48AEEED0D3}"/>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8" name="正方形/長方形 297">
              <a:extLst>
                <a:ext uri="{FF2B5EF4-FFF2-40B4-BE49-F238E27FC236}">
                  <a16:creationId xmlns:a16="http://schemas.microsoft.com/office/drawing/2014/main" id="{14AC0C3D-5A47-8840-BFAD-E015042DFCE6}"/>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a:extLst>
                <a:ext uri="{FF2B5EF4-FFF2-40B4-BE49-F238E27FC236}">
                  <a16:creationId xmlns:a16="http://schemas.microsoft.com/office/drawing/2014/main" id="{12537D01-DA8D-8846-953C-D7619DA0903F}"/>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0" name="図形グループ 68">
            <a:extLst>
              <a:ext uri="{FF2B5EF4-FFF2-40B4-BE49-F238E27FC236}">
                <a16:creationId xmlns:a16="http://schemas.microsoft.com/office/drawing/2014/main" id="{DE2D3066-C0B8-8B43-BA08-11544BB074C4}"/>
              </a:ext>
            </a:extLst>
          </p:cNvPr>
          <p:cNvGrpSpPr/>
          <p:nvPr/>
        </p:nvGrpSpPr>
        <p:grpSpPr>
          <a:xfrm>
            <a:off x="5270307" y="3122928"/>
            <a:ext cx="889339" cy="360225"/>
            <a:chOff x="1215478" y="1519003"/>
            <a:chExt cx="1646372" cy="666966"/>
          </a:xfrm>
        </p:grpSpPr>
        <p:sp>
          <p:nvSpPr>
            <p:cNvPr id="341" name="正方形/長方形 340">
              <a:extLst>
                <a:ext uri="{FF2B5EF4-FFF2-40B4-BE49-F238E27FC236}">
                  <a16:creationId xmlns:a16="http://schemas.microsoft.com/office/drawing/2014/main" id="{3962367D-018C-3D42-9549-35F1B51D67A4}"/>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2" name="図形グループ 67">
              <a:extLst>
                <a:ext uri="{FF2B5EF4-FFF2-40B4-BE49-F238E27FC236}">
                  <a16:creationId xmlns:a16="http://schemas.microsoft.com/office/drawing/2014/main" id="{9E614049-5EF5-B44A-A890-D6F755621752}"/>
                </a:ext>
              </a:extLst>
            </p:cNvPr>
            <p:cNvGrpSpPr/>
            <p:nvPr/>
          </p:nvGrpSpPr>
          <p:grpSpPr>
            <a:xfrm>
              <a:off x="1476859" y="1628976"/>
              <a:ext cx="72008" cy="431383"/>
              <a:chOff x="1475656" y="1633975"/>
              <a:chExt cx="72008" cy="431383"/>
            </a:xfrm>
          </p:grpSpPr>
          <p:sp>
            <p:nvSpPr>
              <p:cNvPr id="389" name="正方形/長方形 388">
                <a:extLst>
                  <a:ext uri="{FF2B5EF4-FFF2-40B4-BE49-F238E27FC236}">
                    <a16:creationId xmlns:a16="http://schemas.microsoft.com/office/drawing/2014/main" id="{1D72A79B-725F-3A43-AE9F-A00C490D9BAD}"/>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0" name="正方形/長方形 389">
                <a:extLst>
                  <a:ext uri="{FF2B5EF4-FFF2-40B4-BE49-F238E27FC236}">
                    <a16:creationId xmlns:a16="http://schemas.microsoft.com/office/drawing/2014/main" id="{6FE73C01-EB71-AA4C-8D1A-3D8123507D5F}"/>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1" name="正方形/長方形 390">
                <a:extLst>
                  <a:ext uri="{FF2B5EF4-FFF2-40B4-BE49-F238E27FC236}">
                    <a16:creationId xmlns:a16="http://schemas.microsoft.com/office/drawing/2014/main" id="{01C50EBA-18F7-3745-A9BC-22F23B92D27F}"/>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2" name="正方形/長方形 391">
                <a:extLst>
                  <a:ext uri="{FF2B5EF4-FFF2-40B4-BE49-F238E27FC236}">
                    <a16:creationId xmlns:a16="http://schemas.microsoft.com/office/drawing/2014/main" id="{302DE15A-9C1D-8048-BD28-1EABC79F493E}"/>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正方形/長方形 392">
                <a:extLst>
                  <a:ext uri="{FF2B5EF4-FFF2-40B4-BE49-F238E27FC236}">
                    <a16:creationId xmlns:a16="http://schemas.microsoft.com/office/drawing/2014/main" id="{266586E9-569F-1E4F-A05D-753C2ACA72AD}"/>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3" name="図形グループ 19">
              <a:extLst>
                <a:ext uri="{FF2B5EF4-FFF2-40B4-BE49-F238E27FC236}">
                  <a16:creationId xmlns:a16="http://schemas.microsoft.com/office/drawing/2014/main" id="{42E041A1-2B54-4841-AA44-A93B3793E2D6}"/>
                </a:ext>
              </a:extLst>
            </p:cNvPr>
            <p:cNvGrpSpPr/>
            <p:nvPr/>
          </p:nvGrpSpPr>
          <p:grpSpPr>
            <a:xfrm>
              <a:off x="1562337" y="1628976"/>
              <a:ext cx="72008" cy="431383"/>
              <a:chOff x="1628056" y="1786375"/>
              <a:chExt cx="72008" cy="431383"/>
            </a:xfrm>
          </p:grpSpPr>
          <p:sp>
            <p:nvSpPr>
              <p:cNvPr id="384" name="正方形/長方形 383">
                <a:extLst>
                  <a:ext uri="{FF2B5EF4-FFF2-40B4-BE49-F238E27FC236}">
                    <a16:creationId xmlns:a16="http://schemas.microsoft.com/office/drawing/2014/main" id="{2A7D9E33-82A6-1A4A-9825-F8B74DCC1E0C}"/>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正方形/長方形 384">
                <a:extLst>
                  <a:ext uri="{FF2B5EF4-FFF2-40B4-BE49-F238E27FC236}">
                    <a16:creationId xmlns:a16="http://schemas.microsoft.com/office/drawing/2014/main" id="{06C66432-9E66-844F-AE52-E40DE399A31C}"/>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6" name="正方形/長方形 385">
                <a:extLst>
                  <a:ext uri="{FF2B5EF4-FFF2-40B4-BE49-F238E27FC236}">
                    <a16:creationId xmlns:a16="http://schemas.microsoft.com/office/drawing/2014/main" id="{952799CD-3357-4B46-90C0-4DBCE0F481A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7" name="正方形/長方形 386">
                <a:extLst>
                  <a:ext uri="{FF2B5EF4-FFF2-40B4-BE49-F238E27FC236}">
                    <a16:creationId xmlns:a16="http://schemas.microsoft.com/office/drawing/2014/main" id="{AC468497-41D7-AB4B-9840-DCAA3A593568}"/>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8" name="正方形/長方形 387">
                <a:extLst>
                  <a:ext uri="{FF2B5EF4-FFF2-40B4-BE49-F238E27FC236}">
                    <a16:creationId xmlns:a16="http://schemas.microsoft.com/office/drawing/2014/main" id="{5D876D79-ED98-9541-87BA-3ADB0F997547}"/>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4" name="図形グループ 26">
              <a:extLst>
                <a:ext uri="{FF2B5EF4-FFF2-40B4-BE49-F238E27FC236}">
                  <a16:creationId xmlns:a16="http://schemas.microsoft.com/office/drawing/2014/main" id="{A87369E9-F029-F745-9EE3-85F270184717}"/>
                </a:ext>
              </a:extLst>
            </p:cNvPr>
            <p:cNvGrpSpPr/>
            <p:nvPr/>
          </p:nvGrpSpPr>
          <p:grpSpPr>
            <a:xfrm>
              <a:off x="1775646" y="1628976"/>
              <a:ext cx="72008" cy="431383"/>
              <a:chOff x="1628056" y="1786375"/>
              <a:chExt cx="72008" cy="431383"/>
            </a:xfrm>
          </p:grpSpPr>
          <p:sp>
            <p:nvSpPr>
              <p:cNvPr id="379" name="正方形/長方形 378">
                <a:extLst>
                  <a:ext uri="{FF2B5EF4-FFF2-40B4-BE49-F238E27FC236}">
                    <a16:creationId xmlns:a16="http://schemas.microsoft.com/office/drawing/2014/main" id="{7863F4BE-AEF5-5A4A-9B1F-A18EBC800569}"/>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正方形/長方形 379">
                <a:extLst>
                  <a:ext uri="{FF2B5EF4-FFF2-40B4-BE49-F238E27FC236}">
                    <a16:creationId xmlns:a16="http://schemas.microsoft.com/office/drawing/2014/main" id="{402DE86E-A1A0-7848-A0D6-EB049F6E9EB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正方形/長方形 380">
                <a:extLst>
                  <a:ext uri="{FF2B5EF4-FFF2-40B4-BE49-F238E27FC236}">
                    <a16:creationId xmlns:a16="http://schemas.microsoft.com/office/drawing/2014/main" id="{9BE75736-2383-D240-A2D6-5EB05BE0A02C}"/>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正方形/長方形 381">
                <a:extLst>
                  <a:ext uri="{FF2B5EF4-FFF2-40B4-BE49-F238E27FC236}">
                    <a16:creationId xmlns:a16="http://schemas.microsoft.com/office/drawing/2014/main" id="{31B8FEA4-85A0-CF41-9C7D-2D36637BD333}"/>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正方形/長方形 382">
                <a:extLst>
                  <a:ext uri="{FF2B5EF4-FFF2-40B4-BE49-F238E27FC236}">
                    <a16:creationId xmlns:a16="http://schemas.microsoft.com/office/drawing/2014/main" id="{D6E4E72E-84E3-A84A-9C29-14F21B4278C0}"/>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5" name="図形グループ 32">
              <a:extLst>
                <a:ext uri="{FF2B5EF4-FFF2-40B4-BE49-F238E27FC236}">
                  <a16:creationId xmlns:a16="http://schemas.microsoft.com/office/drawing/2014/main" id="{448E5856-35A0-5649-A970-E5CBDA28F387}"/>
                </a:ext>
              </a:extLst>
            </p:cNvPr>
            <p:cNvGrpSpPr/>
            <p:nvPr/>
          </p:nvGrpSpPr>
          <p:grpSpPr>
            <a:xfrm>
              <a:off x="1865042" y="1628976"/>
              <a:ext cx="72008" cy="431383"/>
              <a:chOff x="1628056" y="1786375"/>
              <a:chExt cx="72008" cy="431383"/>
            </a:xfrm>
          </p:grpSpPr>
          <p:sp>
            <p:nvSpPr>
              <p:cNvPr id="374" name="正方形/長方形 373">
                <a:extLst>
                  <a:ext uri="{FF2B5EF4-FFF2-40B4-BE49-F238E27FC236}">
                    <a16:creationId xmlns:a16="http://schemas.microsoft.com/office/drawing/2014/main" id="{F57E5C6E-2BA4-194A-A1C7-955BE0C8BE8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正方形/長方形 374">
                <a:extLst>
                  <a:ext uri="{FF2B5EF4-FFF2-40B4-BE49-F238E27FC236}">
                    <a16:creationId xmlns:a16="http://schemas.microsoft.com/office/drawing/2014/main" id="{1B375ABE-38B4-F64D-A230-6AA3FA8D98C0}"/>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正方形/長方形 375">
                <a:extLst>
                  <a:ext uri="{FF2B5EF4-FFF2-40B4-BE49-F238E27FC236}">
                    <a16:creationId xmlns:a16="http://schemas.microsoft.com/office/drawing/2014/main" id="{D939C827-9256-1D45-A11C-2C35B481D5A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正方形/長方形 376">
                <a:extLst>
                  <a:ext uri="{FF2B5EF4-FFF2-40B4-BE49-F238E27FC236}">
                    <a16:creationId xmlns:a16="http://schemas.microsoft.com/office/drawing/2014/main" id="{A0415CD7-A5BB-C944-B6B4-5920621B14DB}"/>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8" name="正方形/長方形 377">
                <a:extLst>
                  <a:ext uri="{FF2B5EF4-FFF2-40B4-BE49-F238E27FC236}">
                    <a16:creationId xmlns:a16="http://schemas.microsoft.com/office/drawing/2014/main" id="{40FAA32C-7FB1-B04F-B2E9-714CD415844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6" name="図形グループ 38">
              <a:extLst>
                <a:ext uri="{FF2B5EF4-FFF2-40B4-BE49-F238E27FC236}">
                  <a16:creationId xmlns:a16="http://schemas.microsoft.com/office/drawing/2014/main" id="{292FF03C-068A-704D-820A-374ACCB06D5F}"/>
                </a:ext>
              </a:extLst>
            </p:cNvPr>
            <p:cNvGrpSpPr/>
            <p:nvPr/>
          </p:nvGrpSpPr>
          <p:grpSpPr>
            <a:xfrm>
              <a:off x="1953945" y="1628976"/>
              <a:ext cx="72008" cy="431383"/>
              <a:chOff x="1628056" y="1786375"/>
              <a:chExt cx="72008" cy="431383"/>
            </a:xfrm>
          </p:grpSpPr>
          <p:sp>
            <p:nvSpPr>
              <p:cNvPr id="369" name="正方形/長方形 368">
                <a:extLst>
                  <a:ext uri="{FF2B5EF4-FFF2-40B4-BE49-F238E27FC236}">
                    <a16:creationId xmlns:a16="http://schemas.microsoft.com/office/drawing/2014/main" id="{E7CF0BD9-E518-264C-B686-A1CF956669D3}"/>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正方形/長方形 369">
                <a:extLst>
                  <a:ext uri="{FF2B5EF4-FFF2-40B4-BE49-F238E27FC236}">
                    <a16:creationId xmlns:a16="http://schemas.microsoft.com/office/drawing/2014/main" id="{D55DD601-97D4-B047-9452-5842BE94EFC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正方形/長方形 370">
                <a:extLst>
                  <a:ext uri="{FF2B5EF4-FFF2-40B4-BE49-F238E27FC236}">
                    <a16:creationId xmlns:a16="http://schemas.microsoft.com/office/drawing/2014/main" id="{4D4585E8-1BE4-074E-BBE8-BD9380E64FF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正方形/長方形 371">
                <a:extLst>
                  <a:ext uri="{FF2B5EF4-FFF2-40B4-BE49-F238E27FC236}">
                    <a16:creationId xmlns:a16="http://schemas.microsoft.com/office/drawing/2014/main" id="{A88D19A7-C560-2143-BFCA-48D54880BAAD}"/>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正方形/長方形 372">
                <a:extLst>
                  <a:ext uri="{FF2B5EF4-FFF2-40B4-BE49-F238E27FC236}">
                    <a16:creationId xmlns:a16="http://schemas.microsoft.com/office/drawing/2014/main" id="{7B1F063A-C1E7-E94E-ABB0-096104A4688C}"/>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44">
              <a:extLst>
                <a:ext uri="{FF2B5EF4-FFF2-40B4-BE49-F238E27FC236}">
                  <a16:creationId xmlns:a16="http://schemas.microsoft.com/office/drawing/2014/main" id="{97781C10-88C4-144D-BB81-2B6F750B6FA7}"/>
                </a:ext>
              </a:extLst>
            </p:cNvPr>
            <p:cNvGrpSpPr/>
            <p:nvPr/>
          </p:nvGrpSpPr>
          <p:grpSpPr>
            <a:xfrm>
              <a:off x="2043370" y="1628976"/>
              <a:ext cx="72008" cy="431383"/>
              <a:chOff x="1628056" y="1786375"/>
              <a:chExt cx="72008" cy="431383"/>
            </a:xfrm>
          </p:grpSpPr>
          <p:sp>
            <p:nvSpPr>
              <p:cNvPr id="364" name="正方形/長方形 363">
                <a:extLst>
                  <a:ext uri="{FF2B5EF4-FFF2-40B4-BE49-F238E27FC236}">
                    <a16:creationId xmlns:a16="http://schemas.microsoft.com/office/drawing/2014/main" id="{7B988407-70C9-F24E-8DAF-C404DA68D7E5}"/>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正方形/長方形 364">
                <a:extLst>
                  <a:ext uri="{FF2B5EF4-FFF2-40B4-BE49-F238E27FC236}">
                    <a16:creationId xmlns:a16="http://schemas.microsoft.com/office/drawing/2014/main" id="{EC55FD68-DC74-ED4E-BF61-1A73949C63A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正方形/長方形 365">
                <a:extLst>
                  <a:ext uri="{FF2B5EF4-FFF2-40B4-BE49-F238E27FC236}">
                    <a16:creationId xmlns:a16="http://schemas.microsoft.com/office/drawing/2014/main" id="{0720F680-2D10-F54B-B316-449699A9AF72}"/>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a:extLst>
                  <a:ext uri="{FF2B5EF4-FFF2-40B4-BE49-F238E27FC236}">
                    <a16:creationId xmlns:a16="http://schemas.microsoft.com/office/drawing/2014/main" id="{814C10BC-899B-BF43-83C1-84DA3B45D6FC}"/>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正方形/長方形 367">
                <a:extLst>
                  <a:ext uri="{FF2B5EF4-FFF2-40B4-BE49-F238E27FC236}">
                    <a16:creationId xmlns:a16="http://schemas.microsoft.com/office/drawing/2014/main" id="{D970115F-B376-0648-A1DA-C60AB0B4D72F}"/>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8" name="図形グループ 50">
              <a:extLst>
                <a:ext uri="{FF2B5EF4-FFF2-40B4-BE49-F238E27FC236}">
                  <a16:creationId xmlns:a16="http://schemas.microsoft.com/office/drawing/2014/main" id="{8BF8A8E6-4133-8647-9622-E7A42011C781}"/>
                </a:ext>
              </a:extLst>
            </p:cNvPr>
            <p:cNvGrpSpPr/>
            <p:nvPr/>
          </p:nvGrpSpPr>
          <p:grpSpPr>
            <a:xfrm>
              <a:off x="2140645" y="1628976"/>
              <a:ext cx="72008" cy="431383"/>
              <a:chOff x="1628056" y="1786375"/>
              <a:chExt cx="72008" cy="431383"/>
            </a:xfrm>
          </p:grpSpPr>
          <p:sp>
            <p:nvSpPr>
              <p:cNvPr id="359" name="正方形/長方形 358">
                <a:extLst>
                  <a:ext uri="{FF2B5EF4-FFF2-40B4-BE49-F238E27FC236}">
                    <a16:creationId xmlns:a16="http://schemas.microsoft.com/office/drawing/2014/main" id="{3F31E1C9-9FE0-9F40-B4AA-378C857BC5FF}"/>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0" name="正方形/長方形 359">
                <a:extLst>
                  <a:ext uri="{FF2B5EF4-FFF2-40B4-BE49-F238E27FC236}">
                    <a16:creationId xmlns:a16="http://schemas.microsoft.com/office/drawing/2014/main" id="{0A275C51-3D8E-1148-AB4C-F8FF562550B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正方形/長方形 360">
                <a:extLst>
                  <a:ext uri="{FF2B5EF4-FFF2-40B4-BE49-F238E27FC236}">
                    <a16:creationId xmlns:a16="http://schemas.microsoft.com/office/drawing/2014/main" id="{328AE440-344D-7542-AE36-60C560FD6D86}"/>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2" name="正方形/長方形 361">
                <a:extLst>
                  <a:ext uri="{FF2B5EF4-FFF2-40B4-BE49-F238E27FC236}">
                    <a16:creationId xmlns:a16="http://schemas.microsoft.com/office/drawing/2014/main" id="{79429698-3994-E147-A62F-3315784DFC63}"/>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3" name="正方形/長方形 362">
                <a:extLst>
                  <a:ext uri="{FF2B5EF4-FFF2-40B4-BE49-F238E27FC236}">
                    <a16:creationId xmlns:a16="http://schemas.microsoft.com/office/drawing/2014/main" id="{BE386F06-8115-AB46-B9CA-65B8BC919D0A}"/>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9" name="図形グループ 56">
              <a:extLst>
                <a:ext uri="{FF2B5EF4-FFF2-40B4-BE49-F238E27FC236}">
                  <a16:creationId xmlns:a16="http://schemas.microsoft.com/office/drawing/2014/main" id="{0BCA6DD1-B020-5C48-B03E-3491C3BF3B0B}"/>
                </a:ext>
              </a:extLst>
            </p:cNvPr>
            <p:cNvGrpSpPr/>
            <p:nvPr/>
          </p:nvGrpSpPr>
          <p:grpSpPr>
            <a:xfrm>
              <a:off x="2232968" y="1628976"/>
              <a:ext cx="72008" cy="431383"/>
              <a:chOff x="1628056" y="1786375"/>
              <a:chExt cx="72008" cy="431383"/>
            </a:xfrm>
          </p:grpSpPr>
          <p:sp>
            <p:nvSpPr>
              <p:cNvPr id="354" name="正方形/長方形 353">
                <a:extLst>
                  <a:ext uri="{FF2B5EF4-FFF2-40B4-BE49-F238E27FC236}">
                    <a16:creationId xmlns:a16="http://schemas.microsoft.com/office/drawing/2014/main" id="{5E3026C2-FED9-7046-A642-A20CA58850A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正方形/長方形 354">
                <a:extLst>
                  <a:ext uri="{FF2B5EF4-FFF2-40B4-BE49-F238E27FC236}">
                    <a16:creationId xmlns:a16="http://schemas.microsoft.com/office/drawing/2014/main" id="{8736F1DF-3753-E442-82B1-DD21AD2D71F0}"/>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正方形/長方形 355">
                <a:extLst>
                  <a:ext uri="{FF2B5EF4-FFF2-40B4-BE49-F238E27FC236}">
                    <a16:creationId xmlns:a16="http://schemas.microsoft.com/office/drawing/2014/main" id="{B6B39E68-F25E-3843-B0E3-6389DAAE0199}"/>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正方形/長方形 356">
                <a:extLst>
                  <a:ext uri="{FF2B5EF4-FFF2-40B4-BE49-F238E27FC236}">
                    <a16:creationId xmlns:a16="http://schemas.microsoft.com/office/drawing/2014/main" id="{E56FD933-A896-C34A-8792-BE74841AB091}"/>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8" name="正方形/長方形 357">
                <a:extLst>
                  <a:ext uri="{FF2B5EF4-FFF2-40B4-BE49-F238E27FC236}">
                    <a16:creationId xmlns:a16="http://schemas.microsoft.com/office/drawing/2014/main" id="{3DA3978D-EDF9-1B4E-9E56-825F60D9FF9A}"/>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0" name="正方形/長方形 349">
              <a:extLst>
                <a:ext uri="{FF2B5EF4-FFF2-40B4-BE49-F238E27FC236}">
                  <a16:creationId xmlns:a16="http://schemas.microsoft.com/office/drawing/2014/main" id="{12CABBBF-41B9-FE46-AA1C-8E259E5C9A80}"/>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1" name="正方形/長方形 350">
              <a:extLst>
                <a:ext uri="{FF2B5EF4-FFF2-40B4-BE49-F238E27FC236}">
                  <a16:creationId xmlns:a16="http://schemas.microsoft.com/office/drawing/2014/main" id="{A67D34FE-7A5D-D244-A45C-E14815B981CF}"/>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a:extLst>
                <a:ext uri="{FF2B5EF4-FFF2-40B4-BE49-F238E27FC236}">
                  <a16:creationId xmlns:a16="http://schemas.microsoft.com/office/drawing/2014/main" id="{F5514A2C-2500-C042-B401-16121D194D47}"/>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a:extLst>
                <a:ext uri="{FF2B5EF4-FFF2-40B4-BE49-F238E27FC236}">
                  <a16:creationId xmlns:a16="http://schemas.microsoft.com/office/drawing/2014/main" id="{B60A93FD-2132-A642-8629-653D442F3147}"/>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4" name="図形グループ 68">
            <a:extLst>
              <a:ext uri="{FF2B5EF4-FFF2-40B4-BE49-F238E27FC236}">
                <a16:creationId xmlns:a16="http://schemas.microsoft.com/office/drawing/2014/main" id="{72A0D45A-97CB-9F45-9A5C-CE9C891A2FFE}"/>
              </a:ext>
            </a:extLst>
          </p:cNvPr>
          <p:cNvGrpSpPr/>
          <p:nvPr/>
        </p:nvGrpSpPr>
        <p:grpSpPr>
          <a:xfrm>
            <a:off x="5270307" y="2739836"/>
            <a:ext cx="889339" cy="360225"/>
            <a:chOff x="1215478" y="1519003"/>
            <a:chExt cx="1646372" cy="666966"/>
          </a:xfrm>
        </p:grpSpPr>
        <p:sp>
          <p:nvSpPr>
            <p:cNvPr id="395" name="正方形/長方形 394">
              <a:extLst>
                <a:ext uri="{FF2B5EF4-FFF2-40B4-BE49-F238E27FC236}">
                  <a16:creationId xmlns:a16="http://schemas.microsoft.com/office/drawing/2014/main" id="{0A02F312-BE87-5C43-83B5-B858E7AF99D0}"/>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6" name="図形グループ 67">
              <a:extLst>
                <a:ext uri="{FF2B5EF4-FFF2-40B4-BE49-F238E27FC236}">
                  <a16:creationId xmlns:a16="http://schemas.microsoft.com/office/drawing/2014/main" id="{3DA8AB8F-9E81-1C43-AA99-BCE48F46C3F6}"/>
                </a:ext>
              </a:extLst>
            </p:cNvPr>
            <p:cNvGrpSpPr/>
            <p:nvPr/>
          </p:nvGrpSpPr>
          <p:grpSpPr>
            <a:xfrm>
              <a:off x="1476859" y="1628976"/>
              <a:ext cx="72008" cy="431383"/>
              <a:chOff x="1475656" y="1633975"/>
              <a:chExt cx="72008" cy="431383"/>
            </a:xfrm>
          </p:grpSpPr>
          <p:sp>
            <p:nvSpPr>
              <p:cNvPr id="443" name="正方形/長方形 442">
                <a:extLst>
                  <a:ext uri="{FF2B5EF4-FFF2-40B4-BE49-F238E27FC236}">
                    <a16:creationId xmlns:a16="http://schemas.microsoft.com/office/drawing/2014/main" id="{40FD1F3B-9DCB-D940-98B2-D3DDA15F1C77}"/>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4" name="正方形/長方形 443">
                <a:extLst>
                  <a:ext uri="{FF2B5EF4-FFF2-40B4-BE49-F238E27FC236}">
                    <a16:creationId xmlns:a16="http://schemas.microsoft.com/office/drawing/2014/main" id="{9E4C609A-94DD-3847-B35B-E00A43754CFE}"/>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5" name="正方形/長方形 444">
                <a:extLst>
                  <a:ext uri="{FF2B5EF4-FFF2-40B4-BE49-F238E27FC236}">
                    <a16:creationId xmlns:a16="http://schemas.microsoft.com/office/drawing/2014/main" id="{6D161EF7-7FC6-FA4E-B207-EAA7E9C427A1}"/>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6" name="正方形/長方形 445">
                <a:extLst>
                  <a:ext uri="{FF2B5EF4-FFF2-40B4-BE49-F238E27FC236}">
                    <a16:creationId xmlns:a16="http://schemas.microsoft.com/office/drawing/2014/main" id="{0A0A18DD-0DA9-4E4F-950A-D87EE42915EE}"/>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7" name="正方形/長方形 446">
                <a:extLst>
                  <a:ext uri="{FF2B5EF4-FFF2-40B4-BE49-F238E27FC236}">
                    <a16:creationId xmlns:a16="http://schemas.microsoft.com/office/drawing/2014/main" id="{5EE941E0-8139-DD40-8D3B-82096A3754F4}"/>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7" name="図形グループ 19">
              <a:extLst>
                <a:ext uri="{FF2B5EF4-FFF2-40B4-BE49-F238E27FC236}">
                  <a16:creationId xmlns:a16="http://schemas.microsoft.com/office/drawing/2014/main" id="{D913F2D5-C323-D248-83EA-F0815901ADED}"/>
                </a:ext>
              </a:extLst>
            </p:cNvPr>
            <p:cNvGrpSpPr/>
            <p:nvPr/>
          </p:nvGrpSpPr>
          <p:grpSpPr>
            <a:xfrm>
              <a:off x="1562337" y="1628976"/>
              <a:ext cx="72008" cy="431383"/>
              <a:chOff x="1628056" y="1786375"/>
              <a:chExt cx="72008" cy="431383"/>
            </a:xfrm>
          </p:grpSpPr>
          <p:sp>
            <p:nvSpPr>
              <p:cNvPr id="438" name="正方形/長方形 437">
                <a:extLst>
                  <a:ext uri="{FF2B5EF4-FFF2-40B4-BE49-F238E27FC236}">
                    <a16:creationId xmlns:a16="http://schemas.microsoft.com/office/drawing/2014/main" id="{711F2565-F06C-E345-BFEC-112310828A5E}"/>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正方形/長方形 438">
                <a:extLst>
                  <a:ext uri="{FF2B5EF4-FFF2-40B4-BE49-F238E27FC236}">
                    <a16:creationId xmlns:a16="http://schemas.microsoft.com/office/drawing/2014/main" id="{1FB5226C-0874-D849-8A1C-843660550AF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0" name="正方形/長方形 439">
                <a:extLst>
                  <a:ext uri="{FF2B5EF4-FFF2-40B4-BE49-F238E27FC236}">
                    <a16:creationId xmlns:a16="http://schemas.microsoft.com/office/drawing/2014/main" id="{228703C4-7199-8A45-AEB1-C788F177B93B}"/>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正方形/長方形 440">
                <a:extLst>
                  <a:ext uri="{FF2B5EF4-FFF2-40B4-BE49-F238E27FC236}">
                    <a16:creationId xmlns:a16="http://schemas.microsoft.com/office/drawing/2014/main" id="{962610A8-A572-7E47-9CE2-E5D988556FCD}"/>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2" name="正方形/長方形 441">
                <a:extLst>
                  <a:ext uri="{FF2B5EF4-FFF2-40B4-BE49-F238E27FC236}">
                    <a16:creationId xmlns:a16="http://schemas.microsoft.com/office/drawing/2014/main" id="{AA42FC58-73B0-7F4B-BF69-6D650F4E2FD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8" name="図形グループ 26">
              <a:extLst>
                <a:ext uri="{FF2B5EF4-FFF2-40B4-BE49-F238E27FC236}">
                  <a16:creationId xmlns:a16="http://schemas.microsoft.com/office/drawing/2014/main" id="{7B1F7B1B-7E66-8E40-A5A6-F4B7B61E874E}"/>
                </a:ext>
              </a:extLst>
            </p:cNvPr>
            <p:cNvGrpSpPr/>
            <p:nvPr/>
          </p:nvGrpSpPr>
          <p:grpSpPr>
            <a:xfrm>
              <a:off x="1775646" y="1628976"/>
              <a:ext cx="72008" cy="431383"/>
              <a:chOff x="1628056" y="1786375"/>
              <a:chExt cx="72008" cy="431383"/>
            </a:xfrm>
          </p:grpSpPr>
          <p:sp>
            <p:nvSpPr>
              <p:cNvPr id="433" name="正方形/長方形 432">
                <a:extLst>
                  <a:ext uri="{FF2B5EF4-FFF2-40B4-BE49-F238E27FC236}">
                    <a16:creationId xmlns:a16="http://schemas.microsoft.com/office/drawing/2014/main" id="{10EBA4FE-D5E2-AB49-8DE4-5A3F5DCDE83E}"/>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4" name="正方形/長方形 433">
                <a:extLst>
                  <a:ext uri="{FF2B5EF4-FFF2-40B4-BE49-F238E27FC236}">
                    <a16:creationId xmlns:a16="http://schemas.microsoft.com/office/drawing/2014/main" id="{A2F4E372-26D7-F341-A912-59301A15EEF3}"/>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5" name="正方形/長方形 434">
                <a:extLst>
                  <a:ext uri="{FF2B5EF4-FFF2-40B4-BE49-F238E27FC236}">
                    <a16:creationId xmlns:a16="http://schemas.microsoft.com/office/drawing/2014/main" id="{986CE097-7C8D-474C-BF9B-00E0138621D4}"/>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6" name="正方形/長方形 435">
                <a:extLst>
                  <a:ext uri="{FF2B5EF4-FFF2-40B4-BE49-F238E27FC236}">
                    <a16:creationId xmlns:a16="http://schemas.microsoft.com/office/drawing/2014/main" id="{D0EE6C4D-9CC3-9C4B-8F6E-88B4F10C22AC}"/>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7" name="正方形/長方形 436">
                <a:extLst>
                  <a:ext uri="{FF2B5EF4-FFF2-40B4-BE49-F238E27FC236}">
                    <a16:creationId xmlns:a16="http://schemas.microsoft.com/office/drawing/2014/main" id="{9C549518-6CAE-F540-8F85-8F7CD5A140BA}"/>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9" name="図形グループ 32">
              <a:extLst>
                <a:ext uri="{FF2B5EF4-FFF2-40B4-BE49-F238E27FC236}">
                  <a16:creationId xmlns:a16="http://schemas.microsoft.com/office/drawing/2014/main" id="{48C73246-4AE2-A548-9413-CCD278C2D1B4}"/>
                </a:ext>
              </a:extLst>
            </p:cNvPr>
            <p:cNvGrpSpPr/>
            <p:nvPr/>
          </p:nvGrpSpPr>
          <p:grpSpPr>
            <a:xfrm>
              <a:off x="1865042" y="1628976"/>
              <a:ext cx="72008" cy="431383"/>
              <a:chOff x="1628056" y="1786375"/>
              <a:chExt cx="72008" cy="431383"/>
            </a:xfrm>
          </p:grpSpPr>
          <p:sp>
            <p:nvSpPr>
              <p:cNvPr id="428" name="正方形/長方形 427">
                <a:extLst>
                  <a:ext uri="{FF2B5EF4-FFF2-40B4-BE49-F238E27FC236}">
                    <a16:creationId xmlns:a16="http://schemas.microsoft.com/office/drawing/2014/main" id="{5D936A69-F6F7-D844-AB4B-13B4595BD163}"/>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a:extLst>
                  <a:ext uri="{FF2B5EF4-FFF2-40B4-BE49-F238E27FC236}">
                    <a16:creationId xmlns:a16="http://schemas.microsoft.com/office/drawing/2014/main" id="{7C74D683-FE58-7F43-B6FB-FAED3EEA3CD7}"/>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正方形/長方形 429">
                <a:extLst>
                  <a:ext uri="{FF2B5EF4-FFF2-40B4-BE49-F238E27FC236}">
                    <a16:creationId xmlns:a16="http://schemas.microsoft.com/office/drawing/2014/main" id="{B63876D0-8084-3844-B75F-155905795D98}"/>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正方形/長方形 430">
                <a:extLst>
                  <a:ext uri="{FF2B5EF4-FFF2-40B4-BE49-F238E27FC236}">
                    <a16:creationId xmlns:a16="http://schemas.microsoft.com/office/drawing/2014/main" id="{55EB0569-CFB7-1548-8894-9D5F1233FA4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B37A4EE8-AAEA-B240-A561-BCFAE68D0E35}"/>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0" name="図形グループ 38">
              <a:extLst>
                <a:ext uri="{FF2B5EF4-FFF2-40B4-BE49-F238E27FC236}">
                  <a16:creationId xmlns:a16="http://schemas.microsoft.com/office/drawing/2014/main" id="{8A774D58-5603-A545-B195-2275C09DA884}"/>
                </a:ext>
              </a:extLst>
            </p:cNvPr>
            <p:cNvGrpSpPr/>
            <p:nvPr/>
          </p:nvGrpSpPr>
          <p:grpSpPr>
            <a:xfrm>
              <a:off x="1953945" y="1628976"/>
              <a:ext cx="72008" cy="431383"/>
              <a:chOff x="1628056" y="1786375"/>
              <a:chExt cx="72008" cy="431383"/>
            </a:xfrm>
          </p:grpSpPr>
          <p:sp>
            <p:nvSpPr>
              <p:cNvPr id="423" name="正方形/長方形 422">
                <a:extLst>
                  <a:ext uri="{FF2B5EF4-FFF2-40B4-BE49-F238E27FC236}">
                    <a16:creationId xmlns:a16="http://schemas.microsoft.com/office/drawing/2014/main" id="{D0DCFE95-54F8-DD42-9A34-1FB220B5BB4C}"/>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4" name="正方形/長方形 423">
                <a:extLst>
                  <a:ext uri="{FF2B5EF4-FFF2-40B4-BE49-F238E27FC236}">
                    <a16:creationId xmlns:a16="http://schemas.microsoft.com/office/drawing/2014/main" id="{6AF46242-8B3C-254B-BF5B-C7F45FAB7624}"/>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5" name="正方形/長方形 424">
                <a:extLst>
                  <a:ext uri="{FF2B5EF4-FFF2-40B4-BE49-F238E27FC236}">
                    <a16:creationId xmlns:a16="http://schemas.microsoft.com/office/drawing/2014/main" id="{BBBC7AD0-6371-684C-8169-3B5D4B48CD15}"/>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6" name="正方形/長方形 425">
                <a:extLst>
                  <a:ext uri="{FF2B5EF4-FFF2-40B4-BE49-F238E27FC236}">
                    <a16:creationId xmlns:a16="http://schemas.microsoft.com/office/drawing/2014/main" id="{136DF325-36E5-434C-AFAE-5B5D781C1DED}"/>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7" name="正方形/長方形 426">
                <a:extLst>
                  <a:ext uri="{FF2B5EF4-FFF2-40B4-BE49-F238E27FC236}">
                    <a16:creationId xmlns:a16="http://schemas.microsoft.com/office/drawing/2014/main" id="{EECB39C4-B01C-254B-A2CE-28EAC4E52797}"/>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1" name="図形グループ 44">
              <a:extLst>
                <a:ext uri="{FF2B5EF4-FFF2-40B4-BE49-F238E27FC236}">
                  <a16:creationId xmlns:a16="http://schemas.microsoft.com/office/drawing/2014/main" id="{6A741891-B1B9-C642-887E-2EDC24D745F8}"/>
                </a:ext>
              </a:extLst>
            </p:cNvPr>
            <p:cNvGrpSpPr/>
            <p:nvPr/>
          </p:nvGrpSpPr>
          <p:grpSpPr>
            <a:xfrm>
              <a:off x="2043370" y="1628976"/>
              <a:ext cx="72008" cy="431383"/>
              <a:chOff x="1628056" y="1786375"/>
              <a:chExt cx="72008" cy="431383"/>
            </a:xfrm>
          </p:grpSpPr>
          <p:sp>
            <p:nvSpPr>
              <p:cNvPr id="418" name="正方形/長方形 417">
                <a:extLst>
                  <a:ext uri="{FF2B5EF4-FFF2-40B4-BE49-F238E27FC236}">
                    <a16:creationId xmlns:a16="http://schemas.microsoft.com/office/drawing/2014/main" id="{025AEAEC-D3A0-B441-89A3-C9504FA18592}"/>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9" name="正方形/長方形 418">
                <a:extLst>
                  <a:ext uri="{FF2B5EF4-FFF2-40B4-BE49-F238E27FC236}">
                    <a16:creationId xmlns:a16="http://schemas.microsoft.com/office/drawing/2014/main" id="{9BFE4242-C0A7-7147-8BEA-F98D32BBDB27}"/>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正方形/長方形 419">
                <a:extLst>
                  <a:ext uri="{FF2B5EF4-FFF2-40B4-BE49-F238E27FC236}">
                    <a16:creationId xmlns:a16="http://schemas.microsoft.com/office/drawing/2014/main" id="{09FA1928-44E8-1D44-91AC-758EFF1892F1}"/>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1" name="正方形/長方形 420">
                <a:extLst>
                  <a:ext uri="{FF2B5EF4-FFF2-40B4-BE49-F238E27FC236}">
                    <a16:creationId xmlns:a16="http://schemas.microsoft.com/office/drawing/2014/main" id="{D8AB6B4C-8E4D-9048-B5F5-ED30DD6F89F3}"/>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正方形/長方形 421">
                <a:extLst>
                  <a:ext uri="{FF2B5EF4-FFF2-40B4-BE49-F238E27FC236}">
                    <a16:creationId xmlns:a16="http://schemas.microsoft.com/office/drawing/2014/main" id="{40470D0A-8E42-C14A-865D-C204815BD0DE}"/>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2" name="図形グループ 50">
              <a:extLst>
                <a:ext uri="{FF2B5EF4-FFF2-40B4-BE49-F238E27FC236}">
                  <a16:creationId xmlns:a16="http://schemas.microsoft.com/office/drawing/2014/main" id="{2783B510-EE6B-8D4A-AA2A-E3E8D8AFCC4C}"/>
                </a:ext>
              </a:extLst>
            </p:cNvPr>
            <p:cNvGrpSpPr/>
            <p:nvPr/>
          </p:nvGrpSpPr>
          <p:grpSpPr>
            <a:xfrm>
              <a:off x="2140645" y="1628976"/>
              <a:ext cx="72008" cy="431383"/>
              <a:chOff x="1628056" y="1786375"/>
              <a:chExt cx="72008" cy="431383"/>
            </a:xfrm>
          </p:grpSpPr>
          <p:sp>
            <p:nvSpPr>
              <p:cNvPr id="413" name="正方形/長方形 412">
                <a:extLst>
                  <a:ext uri="{FF2B5EF4-FFF2-40B4-BE49-F238E27FC236}">
                    <a16:creationId xmlns:a16="http://schemas.microsoft.com/office/drawing/2014/main" id="{9648130F-B9C3-044B-99F8-32AD61052886}"/>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正方形/長方形 413">
                <a:extLst>
                  <a:ext uri="{FF2B5EF4-FFF2-40B4-BE49-F238E27FC236}">
                    <a16:creationId xmlns:a16="http://schemas.microsoft.com/office/drawing/2014/main" id="{4F7FACAB-8C74-6843-821C-FF86C48DB5C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正方形/長方形 414">
                <a:extLst>
                  <a:ext uri="{FF2B5EF4-FFF2-40B4-BE49-F238E27FC236}">
                    <a16:creationId xmlns:a16="http://schemas.microsoft.com/office/drawing/2014/main" id="{B9F0696B-A166-6F41-885C-A0E172B04347}"/>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6" name="正方形/長方形 415">
                <a:extLst>
                  <a:ext uri="{FF2B5EF4-FFF2-40B4-BE49-F238E27FC236}">
                    <a16:creationId xmlns:a16="http://schemas.microsoft.com/office/drawing/2014/main" id="{43DC6B3C-B028-094A-BAC0-369222F0F97E}"/>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正方形/長方形 416">
                <a:extLst>
                  <a:ext uri="{FF2B5EF4-FFF2-40B4-BE49-F238E27FC236}">
                    <a16:creationId xmlns:a16="http://schemas.microsoft.com/office/drawing/2014/main" id="{463C4DE8-D216-E949-80F6-0ADB88B99D52}"/>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3" name="図形グループ 56">
              <a:extLst>
                <a:ext uri="{FF2B5EF4-FFF2-40B4-BE49-F238E27FC236}">
                  <a16:creationId xmlns:a16="http://schemas.microsoft.com/office/drawing/2014/main" id="{50754593-ECAD-9A4B-98F0-C111CF4755E3}"/>
                </a:ext>
              </a:extLst>
            </p:cNvPr>
            <p:cNvGrpSpPr/>
            <p:nvPr/>
          </p:nvGrpSpPr>
          <p:grpSpPr>
            <a:xfrm>
              <a:off x="2232968" y="1628976"/>
              <a:ext cx="72008" cy="431383"/>
              <a:chOff x="1628056" y="1786375"/>
              <a:chExt cx="72008" cy="431383"/>
            </a:xfrm>
          </p:grpSpPr>
          <p:sp>
            <p:nvSpPr>
              <p:cNvPr id="408" name="正方形/長方形 407">
                <a:extLst>
                  <a:ext uri="{FF2B5EF4-FFF2-40B4-BE49-F238E27FC236}">
                    <a16:creationId xmlns:a16="http://schemas.microsoft.com/office/drawing/2014/main" id="{02BD19C0-F09E-7545-BFD6-B9D114DFF571}"/>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正方形/長方形 408">
                <a:extLst>
                  <a:ext uri="{FF2B5EF4-FFF2-40B4-BE49-F238E27FC236}">
                    <a16:creationId xmlns:a16="http://schemas.microsoft.com/office/drawing/2014/main" id="{23BD69F1-3C51-5541-9048-90199C5AC099}"/>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正方形/長方形 409">
                <a:extLst>
                  <a:ext uri="{FF2B5EF4-FFF2-40B4-BE49-F238E27FC236}">
                    <a16:creationId xmlns:a16="http://schemas.microsoft.com/office/drawing/2014/main" id="{ADD1917E-0CB8-4046-9322-27375E5BBAF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1" name="正方形/長方形 410">
                <a:extLst>
                  <a:ext uri="{FF2B5EF4-FFF2-40B4-BE49-F238E27FC236}">
                    <a16:creationId xmlns:a16="http://schemas.microsoft.com/office/drawing/2014/main" id="{B3D116AA-4970-034E-B2F1-431D5A68D8F7}"/>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2" name="正方形/長方形 411">
                <a:extLst>
                  <a:ext uri="{FF2B5EF4-FFF2-40B4-BE49-F238E27FC236}">
                    <a16:creationId xmlns:a16="http://schemas.microsoft.com/office/drawing/2014/main" id="{2B31A3C8-C7C5-324B-920E-C2A490FDB48E}"/>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4" name="正方形/長方形 403">
              <a:extLst>
                <a:ext uri="{FF2B5EF4-FFF2-40B4-BE49-F238E27FC236}">
                  <a16:creationId xmlns:a16="http://schemas.microsoft.com/office/drawing/2014/main" id="{AC7F52B0-7978-CF46-BD29-59ECC2CAFD35}"/>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正方形/長方形 404">
              <a:extLst>
                <a:ext uri="{FF2B5EF4-FFF2-40B4-BE49-F238E27FC236}">
                  <a16:creationId xmlns:a16="http://schemas.microsoft.com/office/drawing/2014/main" id="{FC55DC4A-9352-6545-813B-25A291DDC3CA}"/>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6" name="正方形/長方形 405">
              <a:extLst>
                <a:ext uri="{FF2B5EF4-FFF2-40B4-BE49-F238E27FC236}">
                  <a16:creationId xmlns:a16="http://schemas.microsoft.com/office/drawing/2014/main" id="{C650B67D-C421-DC4D-A86E-F316FA812290}"/>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7" name="正方形/長方形 406">
              <a:extLst>
                <a:ext uri="{FF2B5EF4-FFF2-40B4-BE49-F238E27FC236}">
                  <a16:creationId xmlns:a16="http://schemas.microsoft.com/office/drawing/2014/main" id="{D1D135A0-64A7-704C-B1D8-23AAD8C865B4}"/>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8" name="図形グループ 68">
            <a:extLst>
              <a:ext uri="{FF2B5EF4-FFF2-40B4-BE49-F238E27FC236}">
                <a16:creationId xmlns:a16="http://schemas.microsoft.com/office/drawing/2014/main" id="{87B5DDB6-EB7D-C24F-9AD2-32820EF01365}"/>
              </a:ext>
            </a:extLst>
          </p:cNvPr>
          <p:cNvGrpSpPr/>
          <p:nvPr/>
        </p:nvGrpSpPr>
        <p:grpSpPr>
          <a:xfrm>
            <a:off x="5270307" y="2356744"/>
            <a:ext cx="889339" cy="360225"/>
            <a:chOff x="1215478" y="1519003"/>
            <a:chExt cx="1646372" cy="666966"/>
          </a:xfrm>
        </p:grpSpPr>
        <p:sp>
          <p:nvSpPr>
            <p:cNvPr id="449" name="正方形/長方形 448">
              <a:extLst>
                <a:ext uri="{FF2B5EF4-FFF2-40B4-BE49-F238E27FC236}">
                  <a16:creationId xmlns:a16="http://schemas.microsoft.com/office/drawing/2014/main" id="{DDAD262C-0889-384A-8639-533BDD28562D}"/>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50" name="図形グループ 67">
              <a:extLst>
                <a:ext uri="{FF2B5EF4-FFF2-40B4-BE49-F238E27FC236}">
                  <a16:creationId xmlns:a16="http://schemas.microsoft.com/office/drawing/2014/main" id="{F748829E-44D0-6544-8961-3D7A18D29448}"/>
                </a:ext>
              </a:extLst>
            </p:cNvPr>
            <p:cNvGrpSpPr/>
            <p:nvPr/>
          </p:nvGrpSpPr>
          <p:grpSpPr>
            <a:xfrm>
              <a:off x="1476859" y="1628976"/>
              <a:ext cx="72008" cy="431383"/>
              <a:chOff x="1475656" y="1633975"/>
              <a:chExt cx="72008" cy="431383"/>
            </a:xfrm>
          </p:grpSpPr>
          <p:sp>
            <p:nvSpPr>
              <p:cNvPr id="497" name="正方形/長方形 496">
                <a:extLst>
                  <a:ext uri="{FF2B5EF4-FFF2-40B4-BE49-F238E27FC236}">
                    <a16:creationId xmlns:a16="http://schemas.microsoft.com/office/drawing/2014/main" id="{7A5FE34E-6707-004B-B1EC-F8F83FFCD2ED}"/>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8" name="正方形/長方形 497">
                <a:extLst>
                  <a:ext uri="{FF2B5EF4-FFF2-40B4-BE49-F238E27FC236}">
                    <a16:creationId xmlns:a16="http://schemas.microsoft.com/office/drawing/2014/main" id="{D775FF7A-A457-DD4C-93B0-4CA781548510}"/>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9" name="正方形/長方形 498">
                <a:extLst>
                  <a:ext uri="{FF2B5EF4-FFF2-40B4-BE49-F238E27FC236}">
                    <a16:creationId xmlns:a16="http://schemas.microsoft.com/office/drawing/2014/main" id="{5A68D4D2-DFB8-184C-B331-9B7A160098EA}"/>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正方形/長方形 499">
                <a:extLst>
                  <a:ext uri="{FF2B5EF4-FFF2-40B4-BE49-F238E27FC236}">
                    <a16:creationId xmlns:a16="http://schemas.microsoft.com/office/drawing/2014/main" id="{4273A9F5-D7FB-EC4A-BF24-66B63949157E}"/>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1" name="正方形/長方形 500">
                <a:extLst>
                  <a:ext uri="{FF2B5EF4-FFF2-40B4-BE49-F238E27FC236}">
                    <a16:creationId xmlns:a16="http://schemas.microsoft.com/office/drawing/2014/main" id="{B3D9B661-747B-1B4A-A52D-170F64E2C777}"/>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1" name="図形グループ 19">
              <a:extLst>
                <a:ext uri="{FF2B5EF4-FFF2-40B4-BE49-F238E27FC236}">
                  <a16:creationId xmlns:a16="http://schemas.microsoft.com/office/drawing/2014/main" id="{CA2B418B-8B2F-4A42-8D39-6CBB3DB66E63}"/>
                </a:ext>
              </a:extLst>
            </p:cNvPr>
            <p:cNvGrpSpPr/>
            <p:nvPr/>
          </p:nvGrpSpPr>
          <p:grpSpPr>
            <a:xfrm>
              <a:off x="1562337" y="1628976"/>
              <a:ext cx="72008" cy="431383"/>
              <a:chOff x="1628056" y="1786375"/>
              <a:chExt cx="72008" cy="431383"/>
            </a:xfrm>
          </p:grpSpPr>
          <p:sp>
            <p:nvSpPr>
              <p:cNvPr id="492" name="正方形/長方形 491">
                <a:extLst>
                  <a:ext uri="{FF2B5EF4-FFF2-40B4-BE49-F238E27FC236}">
                    <a16:creationId xmlns:a16="http://schemas.microsoft.com/office/drawing/2014/main" id="{943900BD-7796-0244-A9AA-EF70211D136F}"/>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3" name="正方形/長方形 492">
                <a:extLst>
                  <a:ext uri="{FF2B5EF4-FFF2-40B4-BE49-F238E27FC236}">
                    <a16:creationId xmlns:a16="http://schemas.microsoft.com/office/drawing/2014/main" id="{B4C7C499-1FC9-0E4C-ABF6-76200FFB26C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4" name="正方形/長方形 493">
                <a:extLst>
                  <a:ext uri="{FF2B5EF4-FFF2-40B4-BE49-F238E27FC236}">
                    <a16:creationId xmlns:a16="http://schemas.microsoft.com/office/drawing/2014/main" id="{0C0C1691-6D84-6D45-9318-F95BFA8414C2}"/>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5" name="正方形/長方形 494">
                <a:extLst>
                  <a:ext uri="{FF2B5EF4-FFF2-40B4-BE49-F238E27FC236}">
                    <a16:creationId xmlns:a16="http://schemas.microsoft.com/office/drawing/2014/main" id="{3CB2B2D8-B962-4840-B628-8D13CBA8BDE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6" name="正方形/長方形 495">
                <a:extLst>
                  <a:ext uri="{FF2B5EF4-FFF2-40B4-BE49-F238E27FC236}">
                    <a16:creationId xmlns:a16="http://schemas.microsoft.com/office/drawing/2014/main" id="{85AC0ABA-6786-8946-B896-7868EF8CA9F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2" name="図形グループ 26">
              <a:extLst>
                <a:ext uri="{FF2B5EF4-FFF2-40B4-BE49-F238E27FC236}">
                  <a16:creationId xmlns:a16="http://schemas.microsoft.com/office/drawing/2014/main" id="{77A1C711-FBC3-DD44-B39B-AF617813CBBC}"/>
                </a:ext>
              </a:extLst>
            </p:cNvPr>
            <p:cNvGrpSpPr/>
            <p:nvPr/>
          </p:nvGrpSpPr>
          <p:grpSpPr>
            <a:xfrm>
              <a:off x="1775646" y="1628976"/>
              <a:ext cx="72008" cy="431383"/>
              <a:chOff x="1628056" y="1786375"/>
              <a:chExt cx="72008" cy="431383"/>
            </a:xfrm>
          </p:grpSpPr>
          <p:sp>
            <p:nvSpPr>
              <p:cNvPr id="487" name="正方形/長方形 486">
                <a:extLst>
                  <a:ext uri="{FF2B5EF4-FFF2-40B4-BE49-F238E27FC236}">
                    <a16:creationId xmlns:a16="http://schemas.microsoft.com/office/drawing/2014/main" id="{C274A662-F2AA-4744-AF44-2E5FC4AB34C1}"/>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8" name="正方形/長方形 487">
                <a:extLst>
                  <a:ext uri="{FF2B5EF4-FFF2-40B4-BE49-F238E27FC236}">
                    <a16:creationId xmlns:a16="http://schemas.microsoft.com/office/drawing/2014/main" id="{3791C575-3DA5-D144-A114-EE23A40A322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9" name="正方形/長方形 488">
                <a:extLst>
                  <a:ext uri="{FF2B5EF4-FFF2-40B4-BE49-F238E27FC236}">
                    <a16:creationId xmlns:a16="http://schemas.microsoft.com/office/drawing/2014/main" id="{B2C55893-325F-2145-BA33-F04B6FE4D51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0" name="正方形/長方形 489">
                <a:extLst>
                  <a:ext uri="{FF2B5EF4-FFF2-40B4-BE49-F238E27FC236}">
                    <a16:creationId xmlns:a16="http://schemas.microsoft.com/office/drawing/2014/main" id="{D116BE80-27CE-9347-990F-5FB854E2500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1" name="正方形/長方形 490">
                <a:extLst>
                  <a:ext uri="{FF2B5EF4-FFF2-40B4-BE49-F238E27FC236}">
                    <a16:creationId xmlns:a16="http://schemas.microsoft.com/office/drawing/2014/main" id="{42720D8B-29CE-2843-81DE-609FE665D51D}"/>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3" name="図形グループ 32">
              <a:extLst>
                <a:ext uri="{FF2B5EF4-FFF2-40B4-BE49-F238E27FC236}">
                  <a16:creationId xmlns:a16="http://schemas.microsoft.com/office/drawing/2014/main" id="{CBFB61CD-E846-654B-8630-D394AF0522C8}"/>
                </a:ext>
              </a:extLst>
            </p:cNvPr>
            <p:cNvGrpSpPr/>
            <p:nvPr/>
          </p:nvGrpSpPr>
          <p:grpSpPr>
            <a:xfrm>
              <a:off x="1865042" y="1628976"/>
              <a:ext cx="72008" cy="431383"/>
              <a:chOff x="1628056" y="1786375"/>
              <a:chExt cx="72008" cy="431383"/>
            </a:xfrm>
          </p:grpSpPr>
          <p:sp>
            <p:nvSpPr>
              <p:cNvPr id="482" name="正方形/長方形 481">
                <a:extLst>
                  <a:ext uri="{FF2B5EF4-FFF2-40B4-BE49-F238E27FC236}">
                    <a16:creationId xmlns:a16="http://schemas.microsoft.com/office/drawing/2014/main" id="{95C86743-D023-3A47-8425-53721C29F9B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3" name="正方形/長方形 482">
                <a:extLst>
                  <a:ext uri="{FF2B5EF4-FFF2-40B4-BE49-F238E27FC236}">
                    <a16:creationId xmlns:a16="http://schemas.microsoft.com/office/drawing/2014/main" id="{99EF1898-03F5-B34A-AE50-E4BC5265ABA0}"/>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4" name="正方形/長方形 483">
                <a:extLst>
                  <a:ext uri="{FF2B5EF4-FFF2-40B4-BE49-F238E27FC236}">
                    <a16:creationId xmlns:a16="http://schemas.microsoft.com/office/drawing/2014/main" id="{DF873565-1083-CF42-A67B-DACBF07AB6F8}"/>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5" name="正方形/長方形 484">
                <a:extLst>
                  <a:ext uri="{FF2B5EF4-FFF2-40B4-BE49-F238E27FC236}">
                    <a16:creationId xmlns:a16="http://schemas.microsoft.com/office/drawing/2014/main" id="{F2CA6061-4EBD-9B4B-B1AA-8DC38C864AD9}"/>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6" name="正方形/長方形 485">
                <a:extLst>
                  <a:ext uri="{FF2B5EF4-FFF2-40B4-BE49-F238E27FC236}">
                    <a16:creationId xmlns:a16="http://schemas.microsoft.com/office/drawing/2014/main" id="{51E51A9E-2555-924B-A1BC-B18C0926C4D6}"/>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4" name="図形グループ 38">
              <a:extLst>
                <a:ext uri="{FF2B5EF4-FFF2-40B4-BE49-F238E27FC236}">
                  <a16:creationId xmlns:a16="http://schemas.microsoft.com/office/drawing/2014/main" id="{359E04EB-4C57-E247-8D69-9CD51BC518AA}"/>
                </a:ext>
              </a:extLst>
            </p:cNvPr>
            <p:cNvGrpSpPr/>
            <p:nvPr/>
          </p:nvGrpSpPr>
          <p:grpSpPr>
            <a:xfrm>
              <a:off x="1953945" y="1628976"/>
              <a:ext cx="72008" cy="431383"/>
              <a:chOff x="1628056" y="1786375"/>
              <a:chExt cx="72008" cy="431383"/>
            </a:xfrm>
          </p:grpSpPr>
          <p:sp>
            <p:nvSpPr>
              <p:cNvPr id="477" name="正方形/長方形 476">
                <a:extLst>
                  <a:ext uri="{FF2B5EF4-FFF2-40B4-BE49-F238E27FC236}">
                    <a16:creationId xmlns:a16="http://schemas.microsoft.com/office/drawing/2014/main" id="{8232B12C-86AB-DD4F-96C8-2EFC40FE642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8" name="正方形/長方形 477">
                <a:extLst>
                  <a:ext uri="{FF2B5EF4-FFF2-40B4-BE49-F238E27FC236}">
                    <a16:creationId xmlns:a16="http://schemas.microsoft.com/office/drawing/2014/main" id="{AD8CEDCB-13F7-5041-BFC7-430AC4F36011}"/>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9" name="正方形/長方形 478">
                <a:extLst>
                  <a:ext uri="{FF2B5EF4-FFF2-40B4-BE49-F238E27FC236}">
                    <a16:creationId xmlns:a16="http://schemas.microsoft.com/office/drawing/2014/main" id="{5F6CB029-0428-9F45-8E21-52DE8FD3E1A0}"/>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0" name="正方形/長方形 479">
                <a:extLst>
                  <a:ext uri="{FF2B5EF4-FFF2-40B4-BE49-F238E27FC236}">
                    <a16:creationId xmlns:a16="http://schemas.microsoft.com/office/drawing/2014/main" id="{C5BE75C7-99E9-514F-9241-B1F260EF802F}"/>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1" name="正方形/長方形 480">
                <a:extLst>
                  <a:ext uri="{FF2B5EF4-FFF2-40B4-BE49-F238E27FC236}">
                    <a16:creationId xmlns:a16="http://schemas.microsoft.com/office/drawing/2014/main" id="{DC4BD8B0-B9FA-8E43-96F1-6B62EE4A838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5" name="図形グループ 44">
              <a:extLst>
                <a:ext uri="{FF2B5EF4-FFF2-40B4-BE49-F238E27FC236}">
                  <a16:creationId xmlns:a16="http://schemas.microsoft.com/office/drawing/2014/main" id="{E995255F-25A8-CB43-91F9-56A0831D3A94}"/>
                </a:ext>
              </a:extLst>
            </p:cNvPr>
            <p:cNvGrpSpPr/>
            <p:nvPr/>
          </p:nvGrpSpPr>
          <p:grpSpPr>
            <a:xfrm>
              <a:off x="2043370" y="1628976"/>
              <a:ext cx="72008" cy="431383"/>
              <a:chOff x="1628056" y="1786375"/>
              <a:chExt cx="72008" cy="431383"/>
            </a:xfrm>
          </p:grpSpPr>
          <p:sp>
            <p:nvSpPr>
              <p:cNvPr id="472" name="正方形/長方形 471">
                <a:extLst>
                  <a:ext uri="{FF2B5EF4-FFF2-40B4-BE49-F238E27FC236}">
                    <a16:creationId xmlns:a16="http://schemas.microsoft.com/office/drawing/2014/main" id="{495F0121-407C-6642-A0EB-9C5302AFC18B}"/>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3" name="正方形/長方形 472">
                <a:extLst>
                  <a:ext uri="{FF2B5EF4-FFF2-40B4-BE49-F238E27FC236}">
                    <a16:creationId xmlns:a16="http://schemas.microsoft.com/office/drawing/2014/main" id="{CE4669E2-0C3F-3645-B9A1-4FBCEA2DAF32}"/>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4" name="正方形/長方形 473">
                <a:extLst>
                  <a:ext uri="{FF2B5EF4-FFF2-40B4-BE49-F238E27FC236}">
                    <a16:creationId xmlns:a16="http://schemas.microsoft.com/office/drawing/2014/main" id="{B25810CF-09D5-794C-AF70-A62CBE4D9127}"/>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5" name="正方形/長方形 474">
                <a:extLst>
                  <a:ext uri="{FF2B5EF4-FFF2-40B4-BE49-F238E27FC236}">
                    <a16:creationId xmlns:a16="http://schemas.microsoft.com/office/drawing/2014/main" id="{A7649EAD-188D-8142-AEBD-17D0CB42A5DF}"/>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6" name="正方形/長方形 475">
                <a:extLst>
                  <a:ext uri="{FF2B5EF4-FFF2-40B4-BE49-F238E27FC236}">
                    <a16:creationId xmlns:a16="http://schemas.microsoft.com/office/drawing/2014/main" id="{45736F06-E2B9-1E44-9754-822BBC4AA2E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6" name="図形グループ 50">
              <a:extLst>
                <a:ext uri="{FF2B5EF4-FFF2-40B4-BE49-F238E27FC236}">
                  <a16:creationId xmlns:a16="http://schemas.microsoft.com/office/drawing/2014/main" id="{3F0F1E81-6F6A-414F-9293-60BEF05B465D}"/>
                </a:ext>
              </a:extLst>
            </p:cNvPr>
            <p:cNvGrpSpPr/>
            <p:nvPr/>
          </p:nvGrpSpPr>
          <p:grpSpPr>
            <a:xfrm>
              <a:off x="2140645" y="1628976"/>
              <a:ext cx="72008" cy="431383"/>
              <a:chOff x="1628056" y="1786375"/>
              <a:chExt cx="72008" cy="431383"/>
            </a:xfrm>
          </p:grpSpPr>
          <p:sp>
            <p:nvSpPr>
              <p:cNvPr id="467" name="正方形/長方形 466">
                <a:extLst>
                  <a:ext uri="{FF2B5EF4-FFF2-40B4-BE49-F238E27FC236}">
                    <a16:creationId xmlns:a16="http://schemas.microsoft.com/office/drawing/2014/main" id="{324C6BFE-024C-6E4B-BB8F-E2D61B216618}"/>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8" name="正方形/長方形 467">
                <a:extLst>
                  <a:ext uri="{FF2B5EF4-FFF2-40B4-BE49-F238E27FC236}">
                    <a16:creationId xmlns:a16="http://schemas.microsoft.com/office/drawing/2014/main" id="{71D87D57-B8EC-A840-B0DA-454830D2F375}"/>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9" name="正方形/長方形 468">
                <a:extLst>
                  <a:ext uri="{FF2B5EF4-FFF2-40B4-BE49-F238E27FC236}">
                    <a16:creationId xmlns:a16="http://schemas.microsoft.com/office/drawing/2014/main" id="{63825537-E4E1-8D4D-BB7F-64B4C3F2C8C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0" name="正方形/長方形 469">
                <a:extLst>
                  <a:ext uri="{FF2B5EF4-FFF2-40B4-BE49-F238E27FC236}">
                    <a16:creationId xmlns:a16="http://schemas.microsoft.com/office/drawing/2014/main" id="{EFB4516D-F444-6144-8099-A9E64998865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1" name="正方形/長方形 470">
                <a:extLst>
                  <a:ext uri="{FF2B5EF4-FFF2-40B4-BE49-F238E27FC236}">
                    <a16:creationId xmlns:a16="http://schemas.microsoft.com/office/drawing/2014/main" id="{872171F9-F122-8A48-84ED-E0EF384D89E1}"/>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7" name="図形グループ 56">
              <a:extLst>
                <a:ext uri="{FF2B5EF4-FFF2-40B4-BE49-F238E27FC236}">
                  <a16:creationId xmlns:a16="http://schemas.microsoft.com/office/drawing/2014/main" id="{2181A959-EEEC-F344-9FF8-E157617A19EC}"/>
                </a:ext>
              </a:extLst>
            </p:cNvPr>
            <p:cNvGrpSpPr/>
            <p:nvPr/>
          </p:nvGrpSpPr>
          <p:grpSpPr>
            <a:xfrm>
              <a:off x="2232968" y="1628976"/>
              <a:ext cx="72008" cy="431383"/>
              <a:chOff x="1628056" y="1786375"/>
              <a:chExt cx="72008" cy="431383"/>
            </a:xfrm>
          </p:grpSpPr>
          <p:sp>
            <p:nvSpPr>
              <p:cNvPr id="462" name="正方形/長方形 461">
                <a:extLst>
                  <a:ext uri="{FF2B5EF4-FFF2-40B4-BE49-F238E27FC236}">
                    <a16:creationId xmlns:a16="http://schemas.microsoft.com/office/drawing/2014/main" id="{F3B38510-2B34-BC42-B90E-DDBE90BCADAD}"/>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3" name="正方形/長方形 462">
                <a:extLst>
                  <a:ext uri="{FF2B5EF4-FFF2-40B4-BE49-F238E27FC236}">
                    <a16:creationId xmlns:a16="http://schemas.microsoft.com/office/drawing/2014/main" id="{80B8AA2C-FE04-1A4A-89D7-B1CF16730859}"/>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4" name="正方形/長方形 463">
                <a:extLst>
                  <a:ext uri="{FF2B5EF4-FFF2-40B4-BE49-F238E27FC236}">
                    <a16:creationId xmlns:a16="http://schemas.microsoft.com/office/drawing/2014/main" id="{01730413-A223-E44C-AD1B-2F60CCC27D7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5" name="正方形/長方形 464">
                <a:extLst>
                  <a:ext uri="{FF2B5EF4-FFF2-40B4-BE49-F238E27FC236}">
                    <a16:creationId xmlns:a16="http://schemas.microsoft.com/office/drawing/2014/main" id="{9A1A526E-E8D5-BF42-A5C3-96BAF95C3906}"/>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6" name="正方形/長方形 465">
                <a:extLst>
                  <a:ext uri="{FF2B5EF4-FFF2-40B4-BE49-F238E27FC236}">
                    <a16:creationId xmlns:a16="http://schemas.microsoft.com/office/drawing/2014/main" id="{424CC932-56C0-754C-B1FB-0F05897717A0}"/>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58" name="正方形/長方形 457">
              <a:extLst>
                <a:ext uri="{FF2B5EF4-FFF2-40B4-BE49-F238E27FC236}">
                  <a16:creationId xmlns:a16="http://schemas.microsoft.com/office/drawing/2014/main" id="{D7C543E7-C799-9347-A649-BF8418EDBE3D}"/>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9" name="正方形/長方形 458">
              <a:extLst>
                <a:ext uri="{FF2B5EF4-FFF2-40B4-BE49-F238E27FC236}">
                  <a16:creationId xmlns:a16="http://schemas.microsoft.com/office/drawing/2014/main" id="{57163ABE-67F6-5D48-A8DD-C464FAA4E352}"/>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0" name="正方形/長方形 459">
              <a:extLst>
                <a:ext uri="{FF2B5EF4-FFF2-40B4-BE49-F238E27FC236}">
                  <a16:creationId xmlns:a16="http://schemas.microsoft.com/office/drawing/2014/main" id="{4D7F5CDC-D810-A74D-AFEA-E21C83FF66F1}"/>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1" name="正方形/長方形 460">
              <a:extLst>
                <a:ext uri="{FF2B5EF4-FFF2-40B4-BE49-F238E27FC236}">
                  <a16:creationId xmlns:a16="http://schemas.microsoft.com/office/drawing/2014/main" id="{1C784EB3-5562-FD4B-8BCB-B3D936A6C8B6}"/>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2" name="図形グループ 68">
            <a:extLst>
              <a:ext uri="{FF2B5EF4-FFF2-40B4-BE49-F238E27FC236}">
                <a16:creationId xmlns:a16="http://schemas.microsoft.com/office/drawing/2014/main" id="{8B568490-41A1-3547-869D-F07C0A40A1EB}"/>
              </a:ext>
            </a:extLst>
          </p:cNvPr>
          <p:cNvGrpSpPr/>
          <p:nvPr/>
        </p:nvGrpSpPr>
        <p:grpSpPr>
          <a:xfrm>
            <a:off x="5270307" y="1975499"/>
            <a:ext cx="889339" cy="360225"/>
            <a:chOff x="1215478" y="1519003"/>
            <a:chExt cx="1646372" cy="666966"/>
          </a:xfrm>
        </p:grpSpPr>
        <p:sp>
          <p:nvSpPr>
            <p:cNvPr id="503" name="正方形/長方形 502">
              <a:extLst>
                <a:ext uri="{FF2B5EF4-FFF2-40B4-BE49-F238E27FC236}">
                  <a16:creationId xmlns:a16="http://schemas.microsoft.com/office/drawing/2014/main" id="{FF90B548-A6C6-824A-9DBE-2A7DB0E8B86B}"/>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04" name="図形グループ 67">
              <a:extLst>
                <a:ext uri="{FF2B5EF4-FFF2-40B4-BE49-F238E27FC236}">
                  <a16:creationId xmlns:a16="http://schemas.microsoft.com/office/drawing/2014/main" id="{458A81E8-3B81-EA41-96F3-2663D574E6DB}"/>
                </a:ext>
              </a:extLst>
            </p:cNvPr>
            <p:cNvGrpSpPr/>
            <p:nvPr/>
          </p:nvGrpSpPr>
          <p:grpSpPr>
            <a:xfrm>
              <a:off x="1476859" y="1628976"/>
              <a:ext cx="72008" cy="431383"/>
              <a:chOff x="1475656" y="1633975"/>
              <a:chExt cx="72008" cy="431383"/>
            </a:xfrm>
          </p:grpSpPr>
          <p:sp>
            <p:nvSpPr>
              <p:cNvPr id="551" name="正方形/長方形 550">
                <a:extLst>
                  <a:ext uri="{FF2B5EF4-FFF2-40B4-BE49-F238E27FC236}">
                    <a16:creationId xmlns:a16="http://schemas.microsoft.com/office/drawing/2014/main" id="{B8744154-0C4E-004F-BC0E-70E70A32DFD7}"/>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2" name="正方形/長方形 551">
                <a:extLst>
                  <a:ext uri="{FF2B5EF4-FFF2-40B4-BE49-F238E27FC236}">
                    <a16:creationId xmlns:a16="http://schemas.microsoft.com/office/drawing/2014/main" id="{472DE0C1-3ADC-664A-802E-683614B0FA01}"/>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3" name="正方形/長方形 552">
                <a:extLst>
                  <a:ext uri="{FF2B5EF4-FFF2-40B4-BE49-F238E27FC236}">
                    <a16:creationId xmlns:a16="http://schemas.microsoft.com/office/drawing/2014/main" id="{52B016BA-BAA4-1C44-87DF-F572A9B38C71}"/>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正方形/長方形 553">
                <a:extLst>
                  <a:ext uri="{FF2B5EF4-FFF2-40B4-BE49-F238E27FC236}">
                    <a16:creationId xmlns:a16="http://schemas.microsoft.com/office/drawing/2014/main" id="{66C74701-B37B-6244-8A14-2EF2737CA11B}"/>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5" name="正方形/長方形 554">
                <a:extLst>
                  <a:ext uri="{FF2B5EF4-FFF2-40B4-BE49-F238E27FC236}">
                    <a16:creationId xmlns:a16="http://schemas.microsoft.com/office/drawing/2014/main" id="{77ACAD99-E56D-C64B-894A-B7D72ECE3ED6}"/>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5" name="図形グループ 19">
              <a:extLst>
                <a:ext uri="{FF2B5EF4-FFF2-40B4-BE49-F238E27FC236}">
                  <a16:creationId xmlns:a16="http://schemas.microsoft.com/office/drawing/2014/main" id="{62C72A01-2843-044C-A5B6-07A20821B6CD}"/>
                </a:ext>
              </a:extLst>
            </p:cNvPr>
            <p:cNvGrpSpPr/>
            <p:nvPr/>
          </p:nvGrpSpPr>
          <p:grpSpPr>
            <a:xfrm>
              <a:off x="1562337" y="1628976"/>
              <a:ext cx="72008" cy="431383"/>
              <a:chOff x="1628056" y="1786375"/>
              <a:chExt cx="72008" cy="431383"/>
            </a:xfrm>
          </p:grpSpPr>
          <p:sp>
            <p:nvSpPr>
              <p:cNvPr id="546" name="正方形/長方形 545">
                <a:extLst>
                  <a:ext uri="{FF2B5EF4-FFF2-40B4-BE49-F238E27FC236}">
                    <a16:creationId xmlns:a16="http://schemas.microsoft.com/office/drawing/2014/main" id="{E6E2F7CF-1AC5-7B4A-A4A6-B1DD80C1FFD7}"/>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7" name="正方形/長方形 546">
                <a:extLst>
                  <a:ext uri="{FF2B5EF4-FFF2-40B4-BE49-F238E27FC236}">
                    <a16:creationId xmlns:a16="http://schemas.microsoft.com/office/drawing/2014/main" id="{40A99B7E-0872-0546-9081-F312465B58B8}"/>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8" name="正方形/長方形 547">
                <a:extLst>
                  <a:ext uri="{FF2B5EF4-FFF2-40B4-BE49-F238E27FC236}">
                    <a16:creationId xmlns:a16="http://schemas.microsoft.com/office/drawing/2014/main" id="{4EE4D80D-5AD5-7240-A8BB-39294DD7A6D5}"/>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9" name="正方形/長方形 548">
                <a:extLst>
                  <a:ext uri="{FF2B5EF4-FFF2-40B4-BE49-F238E27FC236}">
                    <a16:creationId xmlns:a16="http://schemas.microsoft.com/office/drawing/2014/main" id="{89199728-332E-5446-A67A-260FFB29EE96}"/>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0" name="正方形/長方形 549">
                <a:extLst>
                  <a:ext uri="{FF2B5EF4-FFF2-40B4-BE49-F238E27FC236}">
                    <a16:creationId xmlns:a16="http://schemas.microsoft.com/office/drawing/2014/main" id="{E552D6A9-CEEA-E54E-904D-B41BBA4F193E}"/>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6" name="図形グループ 26">
              <a:extLst>
                <a:ext uri="{FF2B5EF4-FFF2-40B4-BE49-F238E27FC236}">
                  <a16:creationId xmlns:a16="http://schemas.microsoft.com/office/drawing/2014/main" id="{4BF64197-A214-6A49-AE4B-1C513E8F5C8E}"/>
                </a:ext>
              </a:extLst>
            </p:cNvPr>
            <p:cNvGrpSpPr/>
            <p:nvPr/>
          </p:nvGrpSpPr>
          <p:grpSpPr>
            <a:xfrm>
              <a:off x="1775646" y="1628976"/>
              <a:ext cx="72008" cy="431383"/>
              <a:chOff x="1628056" y="1786375"/>
              <a:chExt cx="72008" cy="431383"/>
            </a:xfrm>
          </p:grpSpPr>
          <p:sp>
            <p:nvSpPr>
              <p:cNvPr id="541" name="正方形/長方形 540">
                <a:extLst>
                  <a:ext uri="{FF2B5EF4-FFF2-40B4-BE49-F238E27FC236}">
                    <a16:creationId xmlns:a16="http://schemas.microsoft.com/office/drawing/2014/main" id="{A7C3A4E9-E1E1-0241-86B1-54DBCE11FA99}"/>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2" name="正方形/長方形 541">
                <a:extLst>
                  <a:ext uri="{FF2B5EF4-FFF2-40B4-BE49-F238E27FC236}">
                    <a16:creationId xmlns:a16="http://schemas.microsoft.com/office/drawing/2014/main" id="{0341AA2B-1E2C-F24B-9164-399BBBBF4F39}"/>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3" name="正方形/長方形 542">
                <a:extLst>
                  <a:ext uri="{FF2B5EF4-FFF2-40B4-BE49-F238E27FC236}">
                    <a16:creationId xmlns:a16="http://schemas.microsoft.com/office/drawing/2014/main" id="{969DA692-CD06-1044-86E3-0AD563E868C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4" name="正方形/長方形 543">
                <a:extLst>
                  <a:ext uri="{FF2B5EF4-FFF2-40B4-BE49-F238E27FC236}">
                    <a16:creationId xmlns:a16="http://schemas.microsoft.com/office/drawing/2014/main" id="{4DAC4EA4-DA6B-054E-ACC6-C07FF675E158}"/>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5" name="正方形/長方形 544">
                <a:extLst>
                  <a:ext uri="{FF2B5EF4-FFF2-40B4-BE49-F238E27FC236}">
                    <a16:creationId xmlns:a16="http://schemas.microsoft.com/office/drawing/2014/main" id="{3AAB9388-E060-424F-A926-4481894887C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7" name="図形グループ 32">
              <a:extLst>
                <a:ext uri="{FF2B5EF4-FFF2-40B4-BE49-F238E27FC236}">
                  <a16:creationId xmlns:a16="http://schemas.microsoft.com/office/drawing/2014/main" id="{AFEA04FC-B094-5E40-892D-0FC595C9D30E}"/>
                </a:ext>
              </a:extLst>
            </p:cNvPr>
            <p:cNvGrpSpPr/>
            <p:nvPr/>
          </p:nvGrpSpPr>
          <p:grpSpPr>
            <a:xfrm>
              <a:off x="1865042" y="1628976"/>
              <a:ext cx="72008" cy="431383"/>
              <a:chOff x="1628056" y="1786375"/>
              <a:chExt cx="72008" cy="431383"/>
            </a:xfrm>
          </p:grpSpPr>
          <p:sp>
            <p:nvSpPr>
              <p:cNvPr id="536" name="正方形/長方形 535">
                <a:extLst>
                  <a:ext uri="{FF2B5EF4-FFF2-40B4-BE49-F238E27FC236}">
                    <a16:creationId xmlns:a16="http://schemas.microsoft.com/office/drawing/2014/main" id="{CE749881-B1EB-7741-9C16-3D1644DFD740}"/>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7" name="正方形/長方形 536">
                <a:extLst>
                  <a:ext uri="{FF2B5EF4-FFF2-40B4-BE49-F238E27FC236}">
                    <a16:creationId xmlns:a16="http://schemas.microsoft.com/office/drawing/2014/main" id="{E0F3B17A-F8C2-8A4B-B6B2-882D273F12B4}"/>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正方形/長方形 537">
                <a:extLst>
                  <a:ext uri="{FF2B5EF4-FFF2-40B4-BE49-F238E27FC236}">
                    <a16:creationId xmlns:a16="http://schemas.microsoft.com/office/drawing/2014/main" id="{4942AB93-CBA0-6741-ADFB-F70646006EB5}"/>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9" name="正方形/長方形 538">
                <a:extLst>
                  <a:ext uri="{FF2B5EF4-FFF2-40B4-BE49-F238E27FC236}">
                    <a16:creationId xmlns:a16="http://schemas.microsoft.com/office/drawing/2014/main" id="{F6A49F01-AD7A-764B-917B-2BBF98DBE0BA}"/>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0" name="正方形/長方形 539">
                <a:extLst>
                  <a:ext uri="{FF2B5EF4-FFF2-40B4-BE49-F238E27FC236}">
                    <a16:creationId xmlns:a16="http://schemas.microsoft.com/office/drawing/2014/main" id="{D60F4112-7436-8B4E-800D-00BB82D6ABD4}"/>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8" name="図形グループ 38">
              <a:extLst>
                <a:ext uri="{FF2B5EF4-FFF2-40B4-BE49-F238E27FC236}">
                  <a16:creationId xmlns:a16="http://schemas.microsoft.com/office/drawing/2014/main" id="{F48ED136-70FC-D049-B4E9-58E8AE2D904A}"/>
                </a:ext>
              </a:extLst>
            </p:cNvPr>
            <p:cNvGrpSpPr/>
            <p:nvPr/>
          </p:nvGrpSpPr>
          <p:grpSpPr>
            <a:xfrm>
              <a:off x="1953945" y="1628976"/>
              <a:ext cx="72008" cy="431383"/>
              <a:chOff x="1628056" y="1786375"/>
              <a:chExt cx="72008" cy="431383"/>
            </a:xfrm>
          </p:grpSpPr>
          <p:sp>
            <p:nvSpPr>
              <p:cNvPr id="531" name="正方形/長方形 530">
                <a:extLst>
                  <a:ext uri="{FF2B5EF4-FFF2-40B4-BE49-F238E27FC236}">
                    <a16:creationId xmlns:a16="http://schemas.microsoft.com/office/drawing/2014/main" id="{36C81160-B5AB-7D4F-BB97-011BF1198986}"/>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2" name="正方形/長方形 531">
                <a:extLst>
                  <a:ext uri="{FF2B5EF4-FFF2-40B4-BE49-F238E27FC236}">
                    <a16:creationId xmlns:a16="http://schemas.microsoft.com/office/drawing/2014/main" id="{D8DAD70C-1444-EB48-A0F0-C52310FDB88C}"/>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3" name="正方形/長方形 532">
                <a:extLst>
                  <a:ext uri="{FF2B5EF4-FFF2-40B4-BE49-F238E27FC236}">
                    <a16:creationId xmlns:a16="http://schemas.microsoft.com/office/drawing/2014/main" id="{50CC6A54-4FE2-7347-9BE1-2E1E63C7A8DE}"/>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4" name="正方形/長方形 533">
                <a:extLst>
                  <a:ext uri="{FF2B5EF4-FFF2-40B4-BE49-F238E27FC236}">
                    <a16:creationId xmlns:a16="http://schemas.microsoft.com/office/drawing/2014/main" id="{38B8A6DF-C651-814D-9B18-1F503FC9283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5" name="正方形/長方形 534">
                <a:extLst>
                  <a:ext uri="{FF2B5EF4-FFF2-40B4-BE49-F238E27FC236}">
                    <a16:creationId xmlns:a16="http://schemas.microsoft.com/office/drawing/2014/main" id="{091D0736-3A2E-5D4D-AC21-F0FBA85BD7C2}"/>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9" name="図形グループ 44">
              <a:extLst>
                <a:ext uri="{FF2B5EF4-FFF2-40B4-BE49-F238E27FC236}">
                  <a16:creationId xmlns:a16="http://schemas.microsoft.com/office/drawing/2014/main" id="{C588D7AF-CDD0-AE46-8991-B8C6DFB8DEE5}"/>
                </a:ext>
              </a:extLst>
            </p:cNvPr>
            <p:cNvGrpSpPr/>
            <p:nvPr/>
          </p:nvGrpSpPr>
          <p:grpSpPr>
            <a:xfrm>
              <a:off x="2043370" y="1628976"/>
              <a:ext cx="72008" cy="431383"/>
              <a:chOff x="1628056" y="1786375"/>
              <a:chExt cx="72008" cy="431383"/>
            </a:xfrm>
          </p:grpSpPr>
          <p:sp>
            <p:nvSpPr>
              <p:cNvPr id="526" name="正方形/長方形 525">
                <a:extLst>
                  <a:ext uri="{FF2B5EF4-FFF2-40B4-BE49-F238E27FC236}">
                    <a16:creationId xmlns:a16="http://schemas.microsoft.com/office/drawing/2014/main" id="{35C1D03A-8DD5-1F43-B291-92BB7F6AE442}"/>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7" name="正方形/長方形 526">
                <a:extLst>
                  <a:ext uri="{FF2B5EF4-FFF2-40B4-BE49-F238E27FC236}">
                    <a16:creationId xmlns:a16="http://schemas.microsoft.com/office/drawing/2014/main" id="{E3550657-748D-4848-B94E-D242FF896B5D}"/>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8" name="正方形/長方形 527">
                <a:extLst>
                  <a:ext uri="{FF2B5EF4-FFF2-40B4-BE49-F238E27FC236}">
                    <a16:creationId xmlns:a16="http://schemas.microsoft.com/office/drawing/2014/main" id="{398082A0-9521-1943-AAFC-B69306963033}"/>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9" name="正方形/長方形 528">
                <a:extLst>
                  <a:ext uri="{FF2B5EF4-FFF2-40B4-BE49-F238E27FC236}">
                    <a16:creationId xmlns:a16="http://schemas.microsoft.com/office/drawing/2014/main" id="{58502B3C-7589-E14E-A1F8-A155BC71F667}"/>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0" name="正方形/長方形 529">
                <a:extLst>
                  <a:ext uri="{FF2B5EF4-FFF2-40B4-BE49-F238E27FC236}">
                    <a16:creationId xmlns:a16="http://schemas.microsoft.com/office/drawing/2014/main" id="{1C39911B-8919-DD4D-A39B-2D73FE780453}"/>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0" name="図形グループ 50">
              <a:extLst>
                <a:ext uri="{FF2B5EF4-FFF2-40B4-BE49-F238E27FC236}">
                  <a16:creationId xmlns:a16="http://schemas.microsoft.com/office/drawing/2014/main" id="{381DBA3A-67D9-594D-8550-DB874ED2FC04}"/>
                </a:ext>
              </a:extLst>
            </p:cNvPr>
            <p:cNvGrpSpPr/>
            <p:nvPr/>
          </p:nvGrpSpPr>
          <p:grpSpPr>
            <a:xfrm>
              <a:off x="2140645" y="1628976"/>
              <a:ext cx="72008" cy="431383"/>
              <a:chOff x="1628056" y="1786375"/>
              <a:chExt cx="72008" cy="431383"/>
            </a:xfrm>
          </p:grpSpPr>
          <p:sp>
            <p:nvSpPr>
              <p:cNvPr id="521" name="正方形/長方形 520">
                <a:extLst>
                  <a:ext uri="{FF2B5EF4-FFF2-40B4-BE49-F238E27FC236}">
                    <a16:creationId xmlns:a16="http://schemas.microsoft.com/office/drawing/2014/main" id="{F67673BF-37D1-AA48-AA60-B7B56FBB0CD7}"/>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2" name="正方形/長方形 521">
                <a:extLst>
                  <a:ext uri="{FF2B5EF4-FFF2-40B4-BE49-F238E27FC236}">
                    <a16:creationId xmlns:a16="http://schemas.microsoft.com/office/drawing/2014/main" id="{52766FB8-44B9-9F43-8AE2-1FD9A0731FD6}"/>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3" name="正方形/長方形 522">
                <a:extLst>
                  <a:ext uri="{FF2B5EF4-FFF2-40B4-BE49-F238E27FC236}">
                    <a16:creationId xmlns:a16="http://schemas.microsoft.com/office/drawing/2014/main" id="{74FC22BA-05A2-0F41-B83A-2CF3DA5297DB}"/>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4" name="正方形/長方形 523">
                <a:extLst>
                  <a:ext uri="{FF2B5EF4-FFF2-40B4-BE49-F238E27FC236}">
                    <a16:creationId xmlns:a16="http://schemas.microsoft.com/office/drawing/2014/main" id="{9333CA02-229A-474D-820C-F15B195C889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5" name="正方形/長方形 524">
                <a:extLst>
                  <a:ext uri="{FF2B5EF4-FFF2-40B4-BE49-F238E27FC236}">
                    <a16:creationId xmlns:a16="http://schemas.microsoft.com/office/drawing/2014/main" id="{7228ABFD-A2E6-5944-A33E-31BD330103FA}"/>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1" name="図形グループ 56">
              <a:extLst>
                <a:ext uri="{FF2B5EF4-FFF2-40B4-BE49-F238E27FC236}">
                  <a16:creationId xmlns:a16="http://schemas.microsoft.com/office/drawing/2014/main" id="{7F9982E7-57AC-9345-9964-08B53EDF4C03}"/>
                </a:ext>
              </a:extLst>
            </p:cNvPr>
            <p:cNvGrpSpPr/>
            <p:nvPr/>
          </p:nvGrpSpPr>
          <p:grpSpPr>
            <a:xfrm>
              <a:off x="2232968" y="1628976"/>
              <a:ext cx="72008" cy="431383"/>
              <a:chOff x="1628056" y="1786375"/>
              <a:chExt cx="72008" cy="431383"/>
            </a:xfrm>
          </p:grpSpPr>
          <p:sp>
            <p:nvSpPr>
              <p:cNvPr id="516" name="正方形/長方形 515">
                <a:extLst>
                  <a:ext uri="{FF2B5EF4-FFF2-40B4-BE49-F238E27FC236}">
                    <a16:creationId xmlns:a16="http://schemas.microsoft.com/office/drawing/2014/main" id="{7F2B6F38-5921-3F4C-90B1-BA965721FFFE}"/>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7" name="正方形/長方形 516">
                <a:extLst>
                  <a:ext uri="{FF2B5EF4-FFF2-40B4-BE49-F238E27FC236}">
                    <a16:creationId xmlns:a16="http://schemas.microsoft.com/office/drawing/2014/main" id="{C302C6AB-9DF6-944F-ADF0-61448D369C05}"/>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8" name="正方形/長方形 517">
                <a:extLst>
                  <a:ext uri="{FF2B5EF4-FFF2-40B4-BE49-F238E27FC236}">
                    <a16:creationId xmlns:a16="http://schemas.microsoft.com/office/drawing/2014/main" id="{B228D842-35DB-EE4D-AA7E-985091C66AB6}"/>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9" name="正方形/長方形 518">
                <a:extLst>
                  <a:ext uri="{FF2B5EF4-FFF2-40B4-BE49-F238E27FC236}">
                    <a16:creationId xmlns:a16="http://schemas.microsoft.com/office/drawing/2014/main" id="{4D7ED1EC-03CD-6C4E-B18D-F119CF60FB46}"/>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0" name="正方形/長方形 519">
                <a:extLst>
                  <a:ext uri="{FF2B5EF4-FFF2-40B4-BE49-F238E27FC236}">
                    <a16:creationId xmlns:a16="http://schemas.microsoft.com/office/drawing/2014/main" id="{85744F73-0E2C-4E4D-976E-6C7D47BDF795}"/>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12" name="正方形/長方形 511">
              <a:extLst>
                <a:ext uri="{FF2B5EF4-FFF2-40B4-BE49-F238E27FC236}">
                  <a16:creationId xmlns:a16="http://schemas.microsoft.com/office/drawing/2014/main" id="{CD6555E3-A193-9F44-990F-3E9211370063}"/>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3" name="正方形/長方形 512">
              <a:extLst>
                <a:ext uri="{FF2B5EF4-FFF2-40B4-BE49-F238E27FC236}">
                  <a16:creationId xmlns:a16="http://schemas.microsoft.com/office/drawing/2014/main" id="{6F160209-8928-D542-A8C3-50E0C048D079}"/>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4" name="正方形/長方形 513">
              <a:extLst>
                <a:ext uri="{FF2B5EF4-FFF2-40B4-BE49-F238E27FC236}">
                  <a16:creationId xmlns:a16="http://schemas.microsoft.com/office/drawing/2014/main" id="{783DAB43-4EB3-8840-8EAC-B8905F5CA070}"/>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5" name="正方形/長方形 514">
              <a:extLst>
                <a:ext uri="{FF2B5EF4-FFF2-40B4-BE49-F238E27FC236}">
                  <a16:creationId xmlns:a16="http://schemas.microsoft.com/office/drawing/2014/main" id="{DE2F9D20-5E4E-BB43-B874-DD684E07337F}"/>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56" name="テキスト ボックス 555">
            <a:extLst>
              <a:ext uri="{FF2B5EF4-FFF2-40B4-BE49-F238E27FC236}">
                <a16:creationId xmlns:a16="http://schemas.microsoft.com/office/drawing/2014/main" id="{A81D10D9-670F-FC42-8FB1-6FAA9F49DE36}"/>
              </a:ext>
            </a:extLst>
          </p:cNvPr>
          <p:cNvSpPr txBox="1"/>
          <p:nvPr/>
        </p:nvSpPr>
        <p:spPr>
          <a:xfrm rot="19468053">
            <a:off x="6035005" y="1787370"/>
            <a:ext cx="1877437" cy="276999"/>
          </a:xfrm>
          <a:prstGeom prst="rect">
            <a:avLst/>
          </a:prstGeom>
          <a:noFill/>
        </p:spPr>
        <p:txBody>
          <a:bodyPr wrap="none" rtlCol="0">
            <a:spAutoFit/>
          </a:bodyPr>
          <a:lstStyle/>
          <a:p>
            <a:r>
              <a:rPr kumimoji="1" lang="ja-JP" altLang="en-US" sz="1200" b="1">
                <a:solidFill>
                  <a:schemeClr val="accent6">
                    <a:lumMod val="50000"/>
                  </a:schemeClr>
                </a:solidFill>
                <a:latin typeface="Meiryo" panose="020B0604030504040204" pitchFamily="34" charset="-128"/>
                <a:ea typeface="Meiryo" panose="020B0604030504040204" pitchFamily="34" charset="-128"/>
              </a:rPr>
              <a:t>スケールアウト</a:t>
            </a:r>
            <a:r>
              <a:rPr kumimoji="1" lang="ja-JP" altLang="en-US" sz="1200">
                <a:solidFill>
                  <a:schemeClr val="accent6">
                    <a:lumMod val="50000"/>
                  </a:schemeClr>
                </a:solidFill>
                <a:latin typeface="Meiryo" panose="020B0604030504040204" pitchFamily="34" charset="-128"/>
                <a:ea typeface="Meiryo" panose="020B0604030504040204" pitchFamily="34" charset="-128"/>
              </a:rPr>
              <a:t>型の拡張</a:t>
            </a:r>
          </a:p>
        </p:txBody>
      </p:sp>
      <p:grpSp>
        <p:nvGrpSpPr>
          <p:cNvPr id="16" name="図形グループ 68">
            <a:extLst>
              <a:ext uri="{FF2B5EF4-FFF2-40B4-BE49-F238E27FC236}">
                <a16:creationId xmlns:a16="http://schemas.microsoft.com/office/drawing/2014/main" id="{FC82C54E-0ECC-7242-90B9-DC0126383A3C}"/>
              </a:ext>
            </a:extLst>
          </p:cNvPr>
          <p:cNvGrpSpPr/>
          <p:nvPr/>
        </p:nvGrpSpPr>
        <p:grpSpPr>
          <a:xfrm>
            <a:off x="1763688" y="5085184"/>
            <a:ext cx="889339" cy="360225"/>
            <a:chOff x="1215478" y="1519003"/>
            <a:chExt cx="1646372" cy="666966"/>
          </a:xfrm>
        </p:grpSpPr>
        <p:sp>
          <p:nvSpPr>
            <p:cNvPr id="17" name="正方形/長方形 16">
              <a:extLst>
                <a:ext uri="{FF2B5EF4-FFF2-40B4-BE49-F238E27FC236}">
                  <a16:creationId xmlns:a16="http://schemas.microsoft.com/office/drawing/2014/main" id="{9F93824E-96F5-024C-B264-879D46C6B559}"/>
                </a:ext>
              </a:extLst>
            </p:cNvPr>
            <p:cNvSpPr/>
            <p:nvPr/>
          </p:nvSpPr>
          <p:spPr>
            <a:xfrm>
              <a:off x="1215478" y="1519003"/>
              <a:ext cx="1646372" cy="666966"/>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67">
              <a:extLst>
                <a:ext uri="{FF2B5EF4-FFF2-40B4-BE49-F238E27FC236}">
                  <a16:creationId xmlns:a16="http://schemas.microsoft.com/office/drawing/2014/main" id="{0389D203-4B2E-A54B-AE76-0E47589D38D4}"/>
                </a:ext>
              </a:extLst>
            </p:cNvPr>
            <p:cNvGrpSpPr/>
            <p:nvPr/>
          </p:nvGrpSpPr>
          <p:grpSpPr>
            <a:xfrm>
              <a:off x="1476859" y="1628976"/>
              <a:ext cx="72008" cy="431383"/>
              <a:chOff x="1475656" y="1633975"/>
              <a:chExt cx="72008" cy="431383"/>
            </a:xfrm>
          </p:grpSpPr>
          <p:sp>
            <p:nvSpPr>
              <p:cNvPr id="65" name="正方形/長方形 64">
                <a:extLst>
                  <a:ext uri="{FF2B5EF4-FFF2-40B4-BE49-F238E27FC236}">
                    <a16:creationId xmlns:a16="http://schemas.microsoft.com/office/drawing/2014/main" id="{D0907C49-364A-4248-AD74-F691CD6401A6}"/>
                  </a:ext>
                </a:extLst>
              </p:cNvPr>
              <p:cNvSpPr/>
              <p:nvPr/>
            </p:nvSpPr>
            <p:spPr>
              <a:xfrm>
                <a:off x="1475656" y="16339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7C3C1C94-3ADA-0048-B82B-A0F203C0FFD0}"/>
                  </a:ext>
                </a:extLst>
              </p:cNvPr>
              <p:cNvSpPr/>
              <p:nvPr/>
            </p:nvSpPr>
            <p:spPr>
              <a:xfrm>
                <a:off x="1475656" y="18164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2B90B478-84FC-7943-A33F-F632533F777E}"/>
                  </a:ext>
                </a:extLst>
              </p:cNvPr>
              <p:cNvSpPr/>
              <p:nvPr/>
            </p:nvSpPr>
            <p:spPr>
              <a:xfrm>
                <a:off x="1475656" y="17280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2EA96AEC-D8D4-6949-9BBB-12C11533E165}"/>
                  </a:ext>
                </a:extLst>
              </p:cNvPr>
              <p:cNvSpPr/>
              <p:nvPr/>
            </p:nvSpPr>
            <p:spPr>
              <a:xfrm>
                <a:off x="1475656" y="19933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2B174A0-968E-A748-8221-1EA80316138B}"/>
                  </a:ext>
                </a:extLst>
              </p:cNvPr>
              <p:cNvSpPr/>
              <p:nvPr/>
            </p:nvSpPr>
            <p:spPr>
              <a:xfrm>
                <a:off x="1475656" y="19049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9">
              <a:extLst>
                <a:ext uri="{FF2B5EF4-FFF2-40B4-BE49-F238E27FC236}">
                  <a16:creationId xmlns:a16="http://schemas.microsoft.com/office/drawing/2014/main" id="{8DC17FDD-5728-2544-9C54-32A5DF26F9BE}"/>
                </a:ext>
              </a:extLst>
            </p:cNvPr>
            <p:cNvGrpSpPr/>
            <p:nvPr/>
          </p:nvGrpSpPr>
          <p:grpSpPr>
            <a:xfrm>
              <a:off x="1562337" y="1628976"/>
              <a:ext cx="72008" cy="431383"/>
              <a:chOff x="1628056" y="1786375"/>
              <a:chExt cx="72008" cy="431383"/>
            </a:xfrm>
          </p:grpSpPr>
          <p:sp>
            <p:nvSpPr>
              <p:cNvPr id="60" name="正方形/長方形 59">
                <a:extLst>
                  <a:ext uri="{FF2B5EF4-FFF2-40B4-BE49-F238E27FC236}">
                    <a16:creationId xmlns:a16="http://schemas.microsoft.com/office/drawing/2014/main" id="{39F8F403-C991-C448-A116-8B8060C4637F}"/>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523F6793-F8DD-8745-86B7-FE3C06BEBFB4}"/>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484FE8F4-A023-124A-A432-6B6B8238A509}"/>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F3B79E2E-4639-9C45-8F40-DBE2DC6D3D1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2399A2EC-ED2A-BE4B-8979-F72A772E6053}"/>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26">
              <a:extLst>
                <a:ext uri="{FF2B5EF4-FFF2-40B4-BE49-F238E27FC236}">
                  <a16:creationId xmlns:a16="http://schemas.microsoft.com/office/drawing/2014/main" id="{037719BA-F404-4441-9FBE-8334577D699F}"/>
                </a:ext>
              </a:extLst>
            </p:cNvPr>
            <p:cNvGrpSpPr/>
            <p:nvPr/>
          </p:nvGrpSpPr>
          <p:grpSpPr>
            <a:xfrm>
              <a:off x="1775646" y="1628976"/>
              <a:ext cx="72008" cy="431383"/>
              <a:chOff x="1628056" y="1786375"/>
              <a:chExt cx="72008" cy="431383"/>
            </a:xfrm>
          </p:grpSpPr>
          <p:sp>
            <p:nvSpPr>
              <p:cNvPr id="55" name="正方形/長方形 54">
                <a:extLst>
                  <a:ext uri="{FF2B5EF4-FFF2-40B4-BE49-F238E27FC236}">
                    <a16:creationId xmlns:a16="http://schemas.microsoft.com/office/drawing/2014/main" id="{9DF19A44-C0D8-C547-BFCC-2F0C19FFD35E}"/>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32D3981F-A29D-A44C-9C17-FCAB518FCD3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70634F10-AFA1-0D4E-BD8D-BC50AA28652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A59F1F3B-5402-ED42-8200-F0EBB577A72C}"/>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33C19E6-5C32-B440-8ED6-B51906FBAD3B}"/>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32">
              <a:extLst>
                <a:ext uri="{FF2B5EF4-FFF2-40B4-BE49-F238E27FC236}">
                  <a16:creationId xmlns:a16="http://schemas.microsoft.com/office/drawing/2014/main" id="{BC5395EC-4770-8A4B-AC24-DBF1C78F7B20}"/>
                </a:ext>
              </a:extLst>
            </p:cNvPr>
            <p:cNvGrpSpPr/>
            <p:nvPr/>
          </p:nvGrpSpPr>
          <p:grpSpPr>
            <a:xfrm>
              <a:off x="1865042" y="1628976"/>
              <a:ext cx="72008" cy="431383"/>
              <a:chOff x="1628056" y="1786375"/>
              <a:chExt cx="72008" cy="431383"/>
            </a:xfrm>
          </p:grpSpPr>
          <p:sp>
            <p:nvSpPr>
              <p:cNvPr id="50" name="正方形/長方形 49">
                <a:extLst>
                  <a:ext uri="{FF2B5EF4-FFF2-40B4-BE49-F238E27FC236}">
                    <a16:creationId xmlns:a16="http://schemas.microsoft.com/office/drawing/2014/main" id="{47518B7F-3437-CF48-8E0B-E2A39E207424}"/>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4463CD2-F8A1-B343-92B6-15C36D73796E}"/>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C3D5D94-8F35-EB4A-8D65-B409182A8F2F}"/>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C42C4DD6-A36F-4742-B5B7-791CDFCF2B91}"/>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7B0A401-7628-B047-BC42-6F39C95CC298}"/>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38">
              <a:extLst>
                <a:ext uri="{FF2B5EF4-FFF2-40B4-BE49-F238E27FC236}">
                  <a16:creationId xmlns:a16="http://schemas.microsoft.com/office/drawing/2014/main" id="{35EA9906-CAE2-6A45-812C-FEE40EE51D38}"/>
                </a:ext>
              </a:extLst>
            </p:cNvPr>
            <p:cNvGrpSpPr/>
            <p:nvPr/>
          </p:nvGrpSpPr>
          <p:grpSpPr>
            <a:xfrm>
              <a:off x="1953945" y="1628976"/>
              <a:ext cx="72008" cy="431383"/>
              <a:chOff x="1628056" y="1786375"/>
              <a:chExt cx="72008" cy="431383"/>
            </a:xfrm>
          </p:grpSpPr>
          <p:sp>
            <p:nvSpPr>
              <p:cNvPr id="45" name="正方形/長方形 44">
                <a:extLst>
                  <a:ext uri="{FF2B5EF4-FFF2-40B4-BE49-F238E27FC236}">
                    <a16:creationId xmlns:a16="http://schemas.microsoft.com/office/drawing/2014/main" id="{CEDF6E4B-7878-DC45-9936-49B6025CA224}"/>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4D12E87B-154D-B245-8965-13BAF1013FB0}"/>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8017D2FE-34A0-6543-A8E1-F69DF5480D2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F14440DF-E225-994E-A821-4682C94B4945}"/>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B505F34C-8335-D948-B0B8-71BA9DEA9D8D}"/>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44">
              <a:extLst>
                <a:ext uri="{FF2B5EF4-FFF2-40B4-BE49-F238E27FC236}">
                  <a16:creationId xmlns:a16="http://schemas.microsoft.com/office/drawing/2014/main" id="{9840314D-0A5C-E144-A1D5-BE28CB7699D8}"/>
                </a:ext>
              </a:extLst>
            </p:cNvPr>
            <p:cNvGrpSpPr/>
            <p:nvPr/>
          </p:nvGrpSpPr>
          <p:grpSpPr>
            <a:xfrm>
              <a:off x="2043370" y="1628976"/>
              <a:ext cx="72008" cy="431383"/>
              <a:chOff x="1628056" y="1786375"/>
              <a:chExt cx="72008" cy="431383"/>
            </a:xfrm>
          </p:grpSpPr>
          <p:sp>
            <p:nvSpPr>
              <p:cNvPr id="40" name="正方形/長方形 39">
                <a:extLst>
                  <a:ext uri="{FF2B5EF4-FFF2-40B4-BE49-F238E27FC236}">
                    <a16:creationId xmlns:a16="http://schemas.microsoft.com/office/drawing/2014/main" id="{2DDF7C59-F88D-644F-808A-7F5C10D211C9}"/>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E0DB73F-963C-CE46-8BFC-00384769C217}"/>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D63FA54F-F5B9-C348-B86E-365014E47064}"/>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B8DC8B28-2BC2-BD45-8B53-C27A43F82E01}"/>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73B9327C-137A-E649-B3B2-074803BADB6E}"/>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50">
              <a:extLst>
                <a:ext uri="{FF2B5EF4-FFF2-40B4-BE49-F238E27FC236}">
                  <a16:creationId xmlns:a16="http://schemas.microsoft.com/office/drawing/2014/main" id="{D375C893-4BD2-2945-9A1E-05EADDE2E648}"/>
                </a:ext>
              </a:extLst>
            </p:cNvPr>
            <p:cNvGrpSpPr/>
            <p:nvPr/>
          </p:nvGrpSpPr>
          <p:grpSpPr>
            <a:xfrm>
              <a:off x="2140645" y="1628976"/>
              <a:ext cx="72008" cy="431383"/>
              <a:chOff x="1628056" y="1786375"/>
              <a:chExt cx="72008" cy="431383"/>
            </a:xfrm>
          </p:grpSpPr>
          <p:sp>
            <p:nvSpPr>
              <p:cNvPr id="35" name="正方形/長方形 34">
                <a:extLst>
                  <a:ext uri="{FF2B5EF4-FFF2-40B4-BE49-F238E27FC236}">
                    <a16:creationId xmlns:a16="http://schemas.microsoft.com/office/drawing/2014/main" id="{84B700BA-B0A7-F149-911D-170E6ACC0C71}"/>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5AEF0005-19EF-3647-B16F-5A385D19242B}"/>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652189AD-443F-9746-B311-F3C0F40880BD}"/>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BDB12114-DBD2-AA45-AD61-D9F210CCBFE0}"/>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FE19B77B-B850-F840-AD2C-CC8C527B5779}"/>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56">
              <a:extLst>
                <a:ext uri="{FF2B5EF4-FFF2-40B4-BE49-F238E27FC236}">
                  <a16:creationId xmlns:a16="http://schemas.microsoft.com/office/drawing/2014/main" id="{ECAFA425-7349-5B41-914A-4A43038B0CC4}"/>
                </a:ext>
              </a:extLst>
            </p:cNvPr>
            <p:cNvGrpSpPr/>
            <p:nvPr/>
          </p:nvGrpSpPr>
          <p:grpSpPr>
            <a:xfrm>
              <a:off x="2232968" y="1628976"/>
              <a:ext cx="72008" cy="431383"/>
              <a:chOff x="1628056" y="1786375"/>
              <a:chExt cx="72008" cy="431383"/>
            </a:xfrm>
          </p:grpSpPr>
          <p:sp>
            <p:nvSpPr>
              <p:cNvPr id="30" name="正方形/長方形 29">
                <a:extLst>
                  <a:ext uri="{FF2B5EF4-FFF2-40B4-BE49-F238E27FC236}">
                    <a16:creationId xmlns:a16="http://schemas.microsoft.com/office/drawing/2014/main" id="{CE5170F5-13E1-AF46-AE7A-9232B876FDD2}"/>
                  </a:ext>
                </a:extLst>
              </p:cNvPr>
              <p:cNvSpPr/>
              <p:nvPr/>
            </p:nvSpPr>
            <p:spPr>
              <a:xfrm>
                <a:off x="1628056" y="1786375"/>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AB354F1D-5BEA-F747-8195-85D748CCBEFE}"/>
                  </a:ext>
                </a:extLst>
              </p:cNvPr>
              <p:cNvSpPr/>
              <p:nvPr/>
            </p:nvSpPr>
            <p:spPr>
              <a:xfrm>
                <a:off x="1628056" y="1968882"/>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F9C7C6B1-0A33-8D4D-B0DC-8BDA47E8524A}"/>
                  </a:ext>
                </a:extLst>
              </p:cNvPr>
              <p:cNvSpPr/>
              <p:nvPr/>
            </p:nvSpPr>
            <p:spPr>
              <a:xfrm>
                <a:off x="1628056" y="188044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CFE964F-2F01-D44E-8DDF-4D29B2A30211}"/>
                  </a:ext>
                </a:extLst>
              </p:cNvPr>
              <p:cNvSpPr/>
              <p:nvPr/>
            </p:nvSpPr>
            <p:spPr>
              <a:xfrm>
                <a:off x="1628056" y="2145750"/>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C56498E-D98A-C244-998F-82AB1A7A5239}"/>
                  </a:ext>
                </a:extLst>
              </p:cNvPr>
              <p:cNvSpPr/>
              <p:nvPr/>
            </p:nvSpPr>
            <p:spPr>
              <a:xfrm>
                <a:off x="1628056" y="2057316"/>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6" name="正方形/長方形 25">
              <a:extLst>
                <a:ext uri="{FF2B5EF4-FFF2-40B4-BE49-F238E27FC236}">
                  <a16:creationId xmlns:a16="http://schemas.microsoft.com/office/drawing/2014/main" id="{C9910B23-45B6-8E4C-B03B-EA1C579F8637}"/>
                </a:ext>
              </a:extLst>
            </p:cNvPr>
            <p:cNvSpPr/>
            <p:nvPr/>
          </p:nvSpPr>
          <p:spPr>
            <a:xfrm>
              <a:off x="1250357" y="1628978"/>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CF8F5EF-8E36-4D40-A238-381241CF9340}"/>
                </a:ext>
              </a:extLst>
            </p:cNvPr>
            <p:cNvSpPr/>
            <p:nvPr/>
          </p:nvSpPr>
          <p:spPr>
            <a:xfrm>
              <a:off x="2744910" y="1628977"/>
              <a:ext cx="71731" cy="43138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D80B202-F471-574B-AA13-6E37285627CB}"/>
                </a:ext>
              </a:extLst>
            </p:cNvPr>
            <p:cNvSpPr/>
            <p:nvPr/>
          </p:nvSpPr>
          <p:spPr>
            <a:xfrm>
              <a:off x="2411760"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1AD2F857-7F97-C94D-8905-8570B670D619}"/>
                </a:ext>
              </a:extLst>
            </p:cNvPr>
            <p:cNvSpPr/>
            <p:nvPr/>
          </p:nvSpPr>
          <p:spPr>
            <a:xfrm>
              <a:off x="2555776" y="1700808"/>
              <a:ext cx="72008" cy="720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8267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anim calcmode="lin" valueType="num">
                                      <p:cBhvr>
                                        <p:cTn id="7" dur="500" fill="hold"/>
                                        <p:tgtEl>
                                          <p:spTgt spid="569"/>
                                        </p:tgtEl>
                                        <p:attrNameLst>
                                          <p:attrName>ppt_w</p:attrName>
                                        </p:attrNameLst>
                                      </p:cBhvr>
                                      <p:tavLst>
                                        <p:tav tm="0">
                                          <p:val>
                                            <p:fltVal val="0"/>
                                          </p:val>
                                        </p:tav>
                                        <p:tav tm="100000">
                                          <p:val>
                                            <p:strVal val="#ppt_w"/>
                                          </p:val>
                                        </p:tav>
                                      </p:tavLst>
                                    </p:anim>
                                    <p:anim calcmode="lin" valueType="num">
                                      <p:cBhvr>
                                        <p:cTn id="8" dur="500" fill="hold"/>
                                        <p:tgtEl>
                                          <p:spTgt spid="569"/>
                                        </p:tgtEl>
                                        <p:attrNameLst>
                                          <p:attrName>ppt_h</p:attrName>
                                        </p:attrNameLst>
                                      </p:cBhvr>
                                      <p:tavLst>
                                        <p:tav tm="0">
                                          <p:val>
                                            <p:fltVal val="0"/>
                                          </p:val>
                                        </p:tav>
                                        <p:tav tm="100000">
                                          <p:val>
                                            <p:strVal val="#ppt_h"/>
                                          </p:val>
                                        </p:tav>
                                      </p:tavLst>
                                    </p:anim>
                                    <p:animEffect transition="in" filter="fade">
                                      <p:cBhvr>
                                        <p:cTn id="9"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p:cNvSpPr/>
          <p:nvPr/>
        </p:nvSpPr>
        <p:spPr>
          <a:xfrm>
            <a:off x="559994" y="3248242"/>
            <a:ext cx="8097931" cy="305072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6643752" y="1217945"/>
            <a:ext cx="2014173" cy="41273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ハイパーコンバージドの仕組みと特徴</a:t>
            </a:r>
          </a:p>
        </p:txBody>
      </p:sp>
      <p:grpSp>
        <p:nvGrpSpPr>
          <p:cNvPr id="46" name="図形グループ 45"/>
          <p:cNvGrpSpPr/>
          <p:nvPr/>
        </p:nvGrpSpPr>
        <p:grpSpPr>
          <a:xfrm>
            <a:off x="6686711" y="1247057"/>
            <a:ext cx="599554" cy="1865366"/>
            <a:chOff x="6769100" y="1390650"/>
            <a:chExt cx="317500" cy="1054643"/>
          </a:xfrm>
        </p:grpSpPr>
        <p:sp>
          <p:nvSpPr>
            <p:cNvPr id="47" name="正方形/長方形 46"/>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0" name="正方形/長方形 49"/>
          <p:cNvSpPr/>
          <p:nvPr/>
        </p:nvSpPr>
        <p:spPr>
          <a:xfrm>
            <a:off x="6766959" y="1586881"/>
            <a:ext cx="45936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51" name="フローチャート: 磁気ディスク 50"/>
          <p:cNvSpPr/>
          <p:nvPr/>
        </p:nvSpPr>
        <p:spPr>
          <a:xfrm>
            <a:off x="6766959" y="2003943"/>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2" name="正方形/長方形 51"/>
          <p:cNvSpPr/>
          <p:nvPr/>
        </p:nvSpPr>
        <p:spPr>
          <a:xfrm>
            <a:off x="6766959" y="2618437"/>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grpSp>
        <p:nvGrpSpPr>
          <p:cNvPr id="53" name="図形グループ 52"/>
          <p:cNvGrpSpPr/>
          <p:nvPr/>
        </p:nvGrpSpPr>
        <p:grpSpPr>
          <a:xfrm>
            <a:off x="7345953" y="1245670"/>
            <a:ext cx="599554" cy="1865366"/>
            <a:chOff x="6769100" y="1390650"/>
            <a:chExt cx="317500" cy="1054643"/>
          </a:xfrm>
        </p:grpSpPr>
        <p:sp>
          <p:nvSpPr>
            <p:cNvPr id="54" name="正方形/長方形 53"/>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7" name="正方形/長方形 56"/>
          <p:cNvSpPr/>
          <p:nvPr/>
        </p:nvSpPr>
        <p:spPr>
          <a:xfrm>
            <a:off x="7426201" y="1585494"/>
            <a:ext cx="45936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58" name="フローチャート: 磁気ディスク 57"/>
          <p:cNvSpPr/>
          <p:nvPr/>
        </p:nvSpPr>
        <p:spPr>
          <a:xfrm>
            <a:off x="7426201" y="2002556"/>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9" name="正方形/長方形 58"/>
          <p:cNvSpPr/>
          <p:nvPr/>
        </p:nvSpPr>
        <p:spPr>
          <a:xfrm>
            <a:off x="7426201" y="2612369"/>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grpSp>
        <p:nvGrpSpPr>
          <p:cNvPr id="60" name="図形グループ 59"/>
          <p:cNvGrpSpPr/>
          <p:nvPr/>
        </p:nvGrpSpPr>
        <p:grpSpPr>
          <a:xfrm>
            <a:off x="8015412" y="1243893"/>
            <a:ext cx="599554" cy="1865366"/>
            <a:chOff x="6769100" y="1390650"/>
            <a:chExt cx="317500" cy="1054643"/>
          </a:xfrm>
        </p:grpSpPr>
        <p:sp>
          <p:nvSpPr>
            <p:cNvPr id="61" name="正方形/長方形 60"/>
            <p:cNvSpPr/>
            <p:nvPr/>
          </p:nvSpPr>
          <p:spPr>
            <a:xfrm>
              <a:off x="6769100" y="1390650"/>
              <a:ext cx="317500" cy="105464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flipV="1">
              <a:off x="6894146" y="146853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正方形/長方形 63"/>
          <p:cNvSpPr/>
          <p:nvPr/>
        </p:nvSpPr>
        <p:spPr>
          <a:xfrm>
            <a:off x="8095660" y="1583717"/>
            <a:ext cx="45936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7F7F7F"/>
                </a:solidFill>
                <a:latin typeface="ＭＳ Ｐゴシック"/>
                <a:ea typeface="ＭＳ Ｐゴシック"/>
                <a:cs typeface="ＭＳ Ｐゴシック"/>
              </a:rPr>
              <a:t>CPU</a:t>
            </a:r>
            <a:endParaRPr kumimoji="1" lang="ja-JP" altLang="en-US" sz="1000" dirty="0">
              <a:solidFill>
                <a:srgbClr val="7F7F7F"/>
              </a:solidFill>
              <a:latin typeface="ＭＳ Ｐゴシック"/>
              <a:ea typeface="ＭＳ Ｐゴシック"/>
              <a:cs typeface="ＭＳ Ｐゴシック"/>
            </a:endParaRPr>
          </a:p>
        </p:txBody>
      </p:sp>
      <p:sp>
        <p:nvSpPr>
          <p:cNvPr id="65" name="フローチャート: 磁気ディスク 64"/>
          <p:cNvSpPr/>
          <p:nvPr/>
        </p:nvSpPr>
        <p:spPr>
          <a:xfrm>
            <a:off x="8095660" y="2000779"/>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8095660" y="2615273"/>
            <a:ext cx="459364" cy="2785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chemeClr val="tx1">
                    <a:lumMod val="50000"/>
                    <a:lumOff val="50000"/>
                  </a:schemeClr>
                </a:solidFill>
                <a:latin typeface="ＭＳ Ｐゴシック"/>
                <a:ea typeface="ＭＳ Ｐゴシック"/>
                <a:cs typeface="ＭＳ Ｐゴシック"/>
              </a:rPr>
              <a:t>NW</a:t>
            </a:r>
          </a:p>
          <a:p>
            <a:pPr algn="ctr"/>
            <a:r>
              <a:rPr kumimoji="1" lang="ja-JP" altLang="en-US" sz="800" dirty="0">
                <a:solidFill>
                  <a:schemeClr val="tx1">
                    <a:lumMod val="50000"/>
                    <a:lumOff val="50000"/>
                  </a:schemeClr>
                </a:solidFill>
                <a:latin typeface="ＭＳ Ｐゴシック"/>
                <a:ea typeface="ＭＳ Ｐゴシック"/>
                <a:cs typeface="ＭＳ Ｐゴシック"/>
              </a:rPr>
              <a:t>機能</a:t>
            </a:r>
          </a:p>
        </p:txBody>
      </p:sp>
      <p:sp>
        <p:nvSpPr>
          <p:cNvPr id="74" name="角丸四角形 73"/>
          <p:cNvSpPr/>
          <p:nvPr/>
        </p:nvSpPr>
        <p:spPr>
          <a:xfrm>
            <a:off x="3616760" y="2799312"/>
            <a:ext cx="1910480" cy="287936"/>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ネットワーク</a:t>
            </a:r>
            <a:endParaRPr kumimoji="1" lang="ja-JP" altLang="en-US" sz="1200" dirty="0">
              <a:solidFill>
                <a:srgbClr val="FFFFFF"/>
              </a:solidFill>
              <a:latin typeface="Meiryo" charset="-128"/>
              <a:ea typeface="Meiryo" charset="-128"/>
              <a:cs typeface="Meiryo" charset="-128"/>
            </a:endParaRPr>
          </a:p>
        </p:txBody>
      </p:sp>
      <p:sp>
        <p:nvSpPr>
          <p:cNvPr id="76" name="右矢印 75"/>
          <p:cNvSpPr/>
          <p:nvPr/>
        </p:nvSpPr>
        <p:spPr>
          <a:xfrm>
            <a:off x="5777077" y="1644562"/>
            <a:ext cx="568818" cy="6687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p:cNvSpPr txBox="1"/>
          <p:nvPr/>
        </p:nvSpPr>
        <p:spPr>
          <a:xfrm>
            <a:off x="758678" y="3442403"/>
            <a:ext cx="5113929" cy="646331"/>
          </a:xfrm>
          <a:prstGeom prst="rect">
            <a:avLst/>
          </a:prstGeom>
          <a:noFill/>
        </p:spPr>
        <p:txBody>
          <a:bodyPr wrap="square" rtlCol="0">
            <a:spAutoFit/>
          </a:bodyPr>
          <a:lstStyle/>
          <a:p>
            <a:pPr marL="171450" indent="-171450">
              <a:buFont typeface="Wingdings" charset="2"/>
              <a:buChar char="l"/>
            </a:pPr>
            <a:r>
              <a:rPr kumimoji="1" lang="ja-JP" altLang="en-US" sz="1200" dirty="0">
                <a:latin typeface="Meiryo" charset="-128"/>
                <a:ea typeface="Meiryo" charset="-128"/>
                <a:cs typeface="Meiryo" charset="-128"/>
              </a:rPr>
              <a:t>共有ストレージを使わずローカルストレージを使う</a:t>
            </a:r>
            <a:endParaRPr kumimoji="1" lang="en-US" altLang="ja-JP" sz="1200" dirty="0">
              <a:latin typeface="Meiryo" charset="-128"/>
              <a:ea typeface="Meiryo" charset="-128"/>
              <a:cs typeface="Meiryo" charset="-128"/>
            </a:endParaRPr>
          </a:p>
          <a:p>
            <a:pPr marL="171450" indent="-171450">
              <a:buFont typeface="Wingdings" charset="2"/>
              <a:buChar char="l"/>
            </a:pPr>
            <a:r>
              <a:rPr lang="en-US" altLang="ja-JP" sz="1200" dirty="0">
                <a:latin typeface="Meiryo" charset="-128"/>
                <a:ea typeface="Meiryo" charset="-128"/>
                <a:cs typeface="Meiryo" charset="-128"/>
              </a:rPr>
              <a:t>SDS</a:t>
            </a:r>
            <a:r>
              <a:rPr lang="ja-JP" altLang="en-US" sz="1200" dirty="0">
                <a:latin typeface="Meiryo" charset="-128"/>
                <a:ea typeface="Meiryo" charset="-128"/>
                <a:cs typeface="Meiryo" charset="-128"/>
              </a:rPr>
              <a:t>機能により共有ストレージとして使う</a:t>
            </a:r>
            <a:endParaRPr lang="en-US" altLang="ja-JP" sz="1200" dirty="0">
              <a:latin typeface="Meiryo" charset="-128"/>
              <a:ea typeface="Meiryo" charset="-128"/>
              <a:cs typeface="Meiryo" charset="-128"/>
            </a:endParaRPr>
          </a:p>
          <a:p>
            <a:pPr marL="171450" indent="-171450">
              <a:buFont typeface="Wingdings" charset="2"/>
              <a:buChar char="l"/>
            </a:pPr>
            <a:r>
              <a:rPr lang="ja-JP" altLang="en-US" sz="1200" dirty="0">
                <a:latin typeface="Meiryo" charset="-128"/>
                <a:ea typeface="Meiryo" charset="-128"/>
                <a:cs typeface="Meiryo" charset="-128"/>
              </a:rPr>
              <a:t>システム導入や設定、追加・拡張はソフトウェアで自動化</a:t>
            </a:r>
            <a:endParaRPr kumimoji="1" lang="ja-JP" altLang="en-US" sz="1200" dirty="0">
              <a:latin typeface="Meiryo" charset="-128"/>
              <a:ea typeface="Meiryo" charset="-128"/>
              <a:cs typeface="Meiryo" charset="-128"/>
            </a:endParaRPr>
          </a:p>
        </p:txBody>
      </p:sp>
      <p:sp>
        <p:nvSpPr>
          <p:cNvPr id="78" name="正方形/長方形 77"/>
          <p:cNvSpPr/>
          <p:nvPr/>
        </p:nvSpPr>
        <p:spPr>
          <a:xfrm>
            <a:off x="3881118" y="3641383"/>
            <a:ext cx="1766829" cy="215444"/>
          </a:xfrm>
          <a:prstGeom prst="rect">
            <a:avLst/>
          </a:prstGeom>
        </p:spPr>
        <p:txBody>
          <a:bodyPr wrap="none">
            <a:spAutoFit/>
          </a:bodyPr>
          <a:lstStyle/>
          <a:p>
            <a:pPr algn="r"/>
            <a:r>
              <a:rPr lang="en-US" altLang="ja-JP" sz="800" dirty="0">
                <a:latin typeface="Meiryo" charset="-128"/>
                <a:ea typeface="Meiryo" charset="-128"/>
                <a:cs typeface="Meiryo" charset="-128"/>
              </a:rPr>
              <a:t>SDS: </a:t>
            </a:r>
            <a:r>
              <a:rPr lang="en-US" altLang="ja-JP" sz="800">
                <a:latin typeface="Meiryo" charset="-128"/>
                <a:ea typeface="Meiryo" charset="-128"/>
                <a:cs typeface="Meiryo" charset="-128"/>
              </a:rPr>
              <a:t>Software-Defined Storage</a:t>
            </a:r>
            <a:endParaRPr lang="ja-JP" altLang="en-US" sz="800" dirty="0"/>
          </a:p>
        </p:txBody>
      </p:sp>
      <p:sp>
        <p:nvSpPr>
          <p:cNvPr id="79" name="テキスト ボックス 78"/>
          <p:cNvSpPr txBox="1"/>
          <p:nvPr/>
        </p:nvSpPr>
        <p:spPr>
          <a:xfrm>
            <a:off x="751464" y="4479739"/>
            <a:ext cx="5128356" cy="646331"/>
          </a:xfrm>
          <a:prstGeom prst="rect">
            <a:avLst/>
          </a:prstGeom>
          <a:noFill/>
        </p:spPr>
        <p:txBody>
          <a:bodyPr wrap="square" rtlCol="0">
            <a:spAutoFit/>
          </a:bodyPr>
          <a:lstStyle/>
          <a:p>
            <a:pPr marL="171450" indent="-171450">
              <a:buFont typeface="Wingdings" charset="2"/>
              <a:buChar char="Ø"/>
            </a:pPr>
            <a:r>
              <a:rPr kumimoji="1" lang="ja-JP" altLang="en-US" sz="1200" dirty="0">
                <a:latin typeface="Meiryo" charset="-128"/>
                <a:ea typeface="Meiryo" charset="-128"/>
                <a:cs typeface="Meiryo" charset="-128"/>
              </a:rPr>
              <a:t>導入や運用管理の容易さから中小規模ユーザーのインフラ</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1200" dirty="0">
                <a:latin typeface="Meiryo" charset="-128"/>
                <a:ea typeface="Meiryo" charset="-128"/>
                <a:cs typeface="Meiryo" charset="-128"/>
              </a:rPr>
              <a:t>容易にスケールアウトで拡張できる</a:t>
            </a:r>
            <a:r>
              <a:rPr kumimoji="1" lang="ja-JP" altLang="en-US" sz="1200" dirty="0">
                <a:latin typeface="Meiryo" charset="-128"/>
                <a:ea typeface="Meiryo" charset="-128"/>
                <a:cs typeface="Meiryo" charset="-128"/>
              </a:rPr>
              <a:t>ことから</a:t>
            </a:r>
            <a:r>
              <a:rPr kumimoji="1" lang="en-US" altLang="ja-JP" sz="1200" dirty="0">
                <a:latin typeface="Meiryo" charset="-128"/>
                <a:ea typeface="Meiryo" charset="-128"/>
                <a:cs typeface="Meiryo" charset="-128"/>
              </a:rPr>
              <a:t>VDI</a:t>
            </a:r>
          </a:p>
          <a:p>
            <a:pPr marL="171450" indent="-171450">
              <a:buFont typeface="Wingdings" charset="2"/>
              <a:buChar char="Ø"/>
            </a:pPr>
            <a:r>
              <a:rPr lang="ja-JP" altLang="en-US" sz="1200" dirty="0">
                <a:latin typeface="Meiryo" charset="-128"/>
                <a:ea typeface="Meiryo" charset="-128"/>
                <a:cs typeface="Meiryo" charset="-128"/>
              </a:rPr>
              <a:t>パブリック・クラウド移行の過渡期的用途としてインフラ</a:t>
            </a:r>
            <a:endParaRPr kumimoji="1" lang="ja-JP" altLang="en-US" sz="1200" dirty="0">
              <a:latin typeface="Meiryo" charset="-128"/>
              <a:ea typeface="Meiryo" charset="-128"/>
              <a:cs typeface="Meiryo" charset="-128"/>
            </a:endParaRPr>
          </a:p>
        </p:txBody>
      </p:sp>
      <p:sp>
        <p:nvSpPr>
          <p:cNvPr id="5" name="テキスト ボックス 4"/>
          <p:cNvSpPr txBox="1"/>
          <p:nvPr/>
        </p:nvSpPr>
        <p:spPr>
          <a:xfrm>
            <a:off x="7060505" y="3484233"/>
            <a:ext cx="1200970" cy="307777"/>
          </a:xfrm>
          <a:prstGeom prst="rect">
            <a:avLst/>
          </a:prstGeom>
          <a:noFill/>
        </p:spPr>
        <p:txBody>
          <a:bodyPr wrap="none" rtlCol="0">
            <a:spAutoFit/>
          </a:bodyPr>
          <a:lstStyle/>
          <a:p>
            <a:pPr algn="ctr"/>
            <a:r>
              <a:rPr kumimoji="1" lang="ja-JP" altLang="en-US" sz="1400">
                <a:solidFill>
                  <a:schemeClr val="tx1">
                    <a:lumMod val="65000"/>
                    <a:lumOff val="35000"/>
                  </a:schemeClr>
                </a:solidFill>
              </a:rPr>
              <a:t>仮想システム</a:t>
            </a:r>
          </a:p>
        </p:txBody>
      </p:sp>
      <p:grpSp>
        <p:nvGrpSpPr>
          <p:cNvPr id="73" name="図形グループ 72"/>
          <p:cNvGrpSpPr/>
          <p:nvPr/>
        </p:nvGrpSpPr>
        <p:grpSpPr>
          <a:xfrm>
            <a:off x="3616760" y="2399101"/>
            <a:ext cx="599554" cy="278543"/>
            <a:chOff x="6769100" y="1390650"/>
            <a:chExt cx="317500" cy="157483"/>
          </a:xfrm>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5" name="図形グループ 84"/>
          <p:cNvGrpSpPr/>
          <p:nvPr/>
        </p:nvGrpSpPr>
        <p:grpSpPr>
          <a:xfrm>
            <a:off x="4279881" y="2399101"/>
            <a:ext cx="599554" cy="278543"/>
            <a:chOff x="6769100" y="1390650"/>
            <a:chExt cx="317500" cy="157483"/>
          </a:xfrm>
        </p:grpSpPr>
        <p:sp>
          <p:nvSpPr>
            <p:cNvPr id="86" name="正方形/長方形 8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8" name="直線コネクタ 8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9" name="図形グループ 88"/>
          <p:cNvGrpSpPr/>
          <p:nvPr/>
        </p:nvGrpSpPr>
        <p:grpSpPr>
          <a:xfrm>
            <a:off x="4927300" y="2399101"/>
            <a:ext cx="599554" cy="278543"/>
            <a:chOff x="6769100" y="1390650"/>
            <a:chExt cx="317500" cy="157483"/>
          </a:xfrm>
        </p:grpSpPr>
        <p:sp>
          <p:nvSpPr>
            <p:cNvPr id="90" name="正方形/長方形 8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2" name="直線コネクタ 9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93" name="角丸四角形 92"/>
          <p:cNvSpPr/>
          <p:nvPr/>
        </p:nvSpPr>
        <p:spPr>
          <a:xfrm>
            <a:off x="3620882" y="1493306"/>
            <a:ext cx="1903141" cy="819962"/>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SAN</a:t>
            </a:r>
          </a:p>
          <a:p>
            <a:pPr algn="ctr"/>
            <a:r>
              <a:rPr lang="ja-JP" altLang="en-US" sz="800" dirty="0">
                <a:solidFill>
                  <a:srgbClr val="FFFFFF"/>
                </a:solidFill>
                <a:latin typeface="Meiryo" charset="-128"/>
                <a:ea typeface="Meiryo" charset="-128"/>
                <a:cs typeface="Meiryo" charset="-128"/>
              </a:rPr>
              <a:t>ストレージ・エリア・ネットワーク</a:t>
            </a:r>
            <a:endParaRPr kumimoji="1" lang="ja-JP" altLang="en-US" sz="800" dirty="0">
              <a:solidFill>
                <a:srgbClr val="FFFFFF"/>
              </a:solidFill>
              <a:latin typeface="Meiryo" charset="-128"/>
              <a:ea typeface="Meiryo" charset="-128"/>
              <a:cs typeface="Meiryo" charset="-128"/>
            </a:endParaRPr>
          </a:p>
        </p:txBody>
      </p:sp>
      <p:sp>
        <p:nvSpPr>
          <p:cNvPr id="94" name="フローチャート: 磁気ディスク 93"/>
          <p:cNvSpPr/>
          <p:nvPr/>
        </p:nvSpPr>
        <p:spPr>
          <a:xfrm>
            <a:off x="3641506" y="1221109"/>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4343707" y="1219722"/>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6" name="フローチャート: 磁気ディスク 95"/>
          <p:cNvSpPr/>
          <p:nvPr/>
        </p:nvSpPr>
        <p:spPr>
          <a:xfrm>
            <a:off x="5056125" y="1217945"/>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7" name="角丸四角形 96"/>
          <p:cNvSpPr/>
          <p:nvPr/>
        </p:nvSpPr>
        <p:spPr>
          <a:xfrm>
            <a:off x="6723999" y="4918495"/>
            <a:ext cx="1873983" cy="287936"/>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ネットワーク</a:t>
            </a:r>
            <a:endParaRPr kumimoji="1" lang="ja-JP" altLang="en-US" sz="1200" dirty="0">
              <a:solidFill>
                <a:srgbClr val="FFFFFF"/>
              </a:solidFill>
              <a:latin typeface="Meiryo" charset="-128"/>
              <a:ea typeface="Meiryo" charset="-128"/>
              <a:cs typeface="Meiryo" charset="-128"/>
            </a:endParaRPr>
          </a:p>
        </p:txBody>
      </p:sp>
      <p:sp>
        <p:nvSpPr>
          <p:cNvPr id="98" name="角丸四角形 97"/>
          <p:cNvSpPr/>
          <p:nvPr/>
        </p:nvSpPr>
        <p:spPr>
          <a:xfrm>
            <a:off x="559995" y="2799312"/>
            <a:ext cx="1910480" cy="287936"/>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ネットワーク</a:t>
            </a:r>
            <a:endParaRPr kumimoji="1" lang="ja-JP" altLang="en-US" sz="1200" dirty="0">
              <a:solidFill>
                <a:srgbClr val="FFFFFF"/>
              </a:solidFill>
              <a:latin typeface="Meiryo" charset="-128"/>
              <a:ea typeface="Meiryo" charset="-128"/>
              <a:cs typeface="Meiryo" charset="-128"/>
            </a:endParaRPr>
          </a:p>
        </p:txBody>
      </p:sp>
      <p:grpSp>
        <p:nvGrpSpPr>
          <p:cNvPr id="99" name="図形グループ 98"/>
          <p:cNvGrpSpPr/>
          <p:nvPr/>
        </p:nvGrpSpPr>
        <p:grpSpPr>
          <a:xfrm>
            <a:off x="559995" y="2399101"/>
            <a:ext cx="599554" cy="278543"/>
            <a:chOff x="6769100" y="1390650"/>
            <a:chExt cx="317500" cy="157483"/>
          </a:xfrm>
        </p:grpSpPr>
        <p:sp>
          <p:nvSpPr>
            <p:cNvPr id="100" name="正方形/長方形 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102"/>
          <p:cNvGrpSpPr/>
          <p:nvPr/>
        </p:nvGrpSpPr>
        <p:grpSpPr>
          <a:xfrm>
            <a:off x="1223116" y="2399101"/>
            <a:ext cx="599554" cy="278543"/>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1870535" y="2399101"/>
            <a:ext cx="599554" cy="278543"/>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628400" y="1248953"/>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フローチャート: 磁気ディスク 111"/>
          <p:cNvSpPr/>
          <p:nvPr/>
        </p:nvSpPr>
        <p:spPr>
          <a:xfrm>
            <a:off x="1287534" y="1247566"/>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p:cNvSpPr/>
          <p:nvPr/>
        </p:nvSpPr>
        <p:spPr>
          <a:xfrm>
            <a:off x="1940630" y="1247566"/>
            <a:ext cx="459364" cy="488706"/>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24" name="直線コネクタ 23"/>
          <p:cNvCxnSpPr>
            <a:stCxn id="111" idx="3"/>
            <a:endCxn id="100" idx="0"/>
          </p:cNvCxnSpPr>
          <p:nvPr/>
        </p:nvCxnSpPr>
        <p:spPr>
          <a:xfrm>
            <a:off x="858082" y="1737659"/>
            <a:ext cx="1690" cy="661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直線コネクタ 113"/>
          <p:cNvCxnSpPr>
            <a:stCxn id="112" idx="3"/>
            <a:endCxn id="104" idx="0"/>
          </p:cNvCxnSpPr>
          <p:nvPr/>
        </p:nvCxnSpPr>
        <p:spPr>
          <a:xfrm>
            <a:off x="1517216" y="1736272"/>
            <a:ext cx="5677" cy="662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直線コネクタ 114"/>
          <p:cNvCxnSpPr>
            <a:stCxn id="113" idx="3"/>
            <a:endCxn id="108" idx="0"/>
          </p:cNvCxnSpPr>
          <p:nvPr/>
        </p:nvCxnSpPr>
        <p:spPr>
          <a:xfrm>
            <a:off x="2170312" y="1736272"/>
            <a:ext cx="0" cy="662829"/>
          </a:xfrm>
          <a:prstGeom prst="line">
            <a:avLst/>
          </a:prstGeom>
        </p:spPr>
        <p:style>
          <a:lnRef idx="2">
            <a:schemeClr val="accent1"/>
          </a:lnRef>
          <a:fillRef idx="0">
            <a:schemeClr val="accent1"/>
          </a:fillRef>
          <a:effectRef idx="1">
            <a:schemeClr val="accent1"/>
          </a:effectRef>
          <a:fontRef idx="minor">
            <a:schemeClr val="tx1"/>
          </a:fontRef>
        </p:style>
      </p:cxnSp>
      <p:sp>
        <p:nvSpPr>
          <p:cNvPr id="116" name="テキスト ボックス 115"/>
          <p:cNvSpPr txBox="1"/>
          <p:nvPr/>
        </p:nvSpPr>
        <p:spPr>
          <a:xfrm>
            <a:off x="2071239" y="5563771"/>
            <a:ext cx="6388240" cy="646331"/>
          </a:xfrm>
          <a:prstGeom prst="rect">
            <a:avLst/>
          </a:prstGeom>
          <a:noFill/>
        </p:spPr>
        <p:txBody>
          <a:bodyPr wrap="square" rtlCol="0">
            <a:spAutoFit/>
          </a:bodyPr>
          <a:lstStyle/>
          <a:p>
            <a:pPr marL="171450" indent="-171450">
              <a:buFont typeface="Wingdings" charset="2"/>
              <a:buChar char="ü"/>
            </a:pPr>
            <a:r>
              <a:rPr lang="ja-JP" altLang="en-US" sz="1200" dirty="0">
                <a:latin typeface="Meiryo" charset="-128"/>
                <a:ea typeface="Meiryo" charset="-128"/>
                <a:cs typeface="Meiryo" charset="-128"/>
              </a:rPr>
              <a:t>ネットワークスイッチが別途必要（</a:t>
            </a:r>
            <a:r>
              <a:rPr lang="en-US" altLang="ja-JP" sz="1200" dirty="0">
                <a:latin typeface="Meiryo" charset="-128"/>
                <a:ea typeface="Meiryo" charset="-128"/>
                <a:cs typeface="Meiryo" charset="-128"/>
              </a:rPr>
              <a:t>Cisco</a:t>
            </a:r>
            <a:r>
              <a:rPr lang="ja-JP" altLang="en-US" sz="1200" dirty="0">
                <a:latin typeface="Meiryo" charset="-128"/>
                <a:ea typeface="Meiryo" charset="-128"/>
                <a:cs typeface="Meiryo" charset="-128"/>
              </a:rPr>
              <a:t>製品は統合）</a:t>
            </a:r>
            <a:endParaRPr lang="en-US" altLang="ja-JP" sz="1200" dirty="0">
              <a:latin typeface="Meiryo" charset="-128"/>
              <a:ea typeface="Meiryo" charset="-128"/>
              <a:cs typeface="Meiryo" charset="-128"/>
            </a:endParaRPr>
          </a:p>
          <a:p>
            <a:pPr marL="171450" indent="-171450">
              <a:buFont typeface="Wingdings" charset="2"/>
              <a:buChar char="ü"/>
            </a:pPr>
            <a:r>
              <a:rPr kumimoji="1" lang="ja-JP" altLang="en-US" sz="1200" dirty="0">
                <a:latin typeface="Meiryo" charset="-128"/>
                <a:ea typeface="Meiryo" charset="-128"/>
                <a:cs typeface="Meiryo" charset="-128"/>
              </a:rPr>
              <a:t>インフラの仕組みが異なるためアプリケーション性能や運用方法の確認、見直しが必要</a:t>
            </a:r>
            <a:endParaRPr kumimoji="1" lang="en-US" altLang="ja-JP" sz="1200" dirty="0">
              <a:latin typeface="Meiryo" charset="-128"/>
              <a:ea typeface="Meiryo" charset="-128"/>
              <a:cs typeface="Meiryo" charset="-128"/>
            </a:endParaRPr>
          </a:p>
          <a:p>
            <a:pPr marL="171450" indent="-171450">
              <a:buFont typeface="Wingdings" charset="2"/>
              <a:buChar char="ü"/>
            </a:pPr>
            <a:r>
              <a:rPr kumimoji="1" lang="ja-JP" altLang="en-US" sz="1200" dirty="0">
                <a:latin typeface="Meiryo" charset="-128"/>
                <a:ea typeface="Meiryo" charset="-128"/>
                <a:cs typeface="Meiryo" charset="-128"/>
              </a:rPr>
              <a:t>拡張の柔軟性に制約あり</a:t>
            </a:r>
          </a:p>
        </p:txBody>
      </p:sp>
      <p:sp>
        <p:nvSpPr>
          <p:cNvPr id="117" name="正方形/長方形 116"/>
          <p:cNvSpPr/>
          <p:nvPr/>
        </p:nvSpPr>
        <p:spPr>
          <a:xfrm>
            <a:off x="767557" y="5570118"/>
            <a:ext cx="1425749" cy="276999"/>
          </a:xfrm>
          <a:prstGeom prst="rect">
            <a:avLst/>
          </a:prstGeom>
        </p:spPr>
        <p:txBody>
          <a:bodyPr wrap="square">
            <a:spAutoFit/>
          </a:bodyPr>
          <a:lstStyle/>
          <a:p>
            <a:r>
              <a:rPr lang="ja-JP" altLang="en-US" sz="1200">
                <a:latin typeface="Meiryo" charset="-128"/>
                <a:ea typeface="Meiryo" charset="-128"/>
                <a:cs typeface="Meiryo" charset="-128"/>
              </a:rPr>
              <a:t>考慮すべき点</a:t>
            </a:r>
            <a:endParaRPr lang="ja-JP" altLang="en-US" sz="1200" dirty="0">
              <a:latin typeface="Meiryo" charset="-128"/>
              <a:ea typeface="Meiryo" charset="-128"/>
              <a:cs typeface="Meiryo" charset="-128"/>
            </a:endParaRPr>
          </a:p>
        </p:txBody>
      </p:sp>
      <p:sp>
        <p:nvSpPr>
          <p:cNvPr id="118" name="正方形/長方形 117"/>
          <p:cNvSpPr/>
          <p:nvPr/>
        </p:nvSpPr>
        <p:spPr>
          <a:xfrm>
            <a:off x="7102345" y="4494973"/>
            <a:ext cx="54338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7F7F7F"/>
              </a:solidFill>
              <a:latin typeface="ＭＳ Ｐゴシック"/>
              <a:ea typeface="ＭＳ Ｐゴシック"/>
              <a:cs typeface="ＭＳ Ｐゴシック"/>
            </a:endParaRPr>
          </a:p>
        </p:txBody>
      </p:sp>
      <p:sp>
        <p:nvSpPr>
          <p:cNvPr id="120" name="正方形/長方形 119"/>
          <p:cNvSpPr/>
          <p:nvPr/>
        </p:nvSpPr>
        <p:spPr>
          <a:xfrm>
            <a:off x="7757860" y="4505633"/>
            <a:ext cx="54338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7F7F7F"/>
              </a:solidFill>
              <a:latin typeface="ＭＳ Ｐゴシック"/>
              <a:ea typeface="ＭＳ Ｐゴシック"/>
              <a:cs typeface="ＭＳ Ｐゴシック"/>
            </a:endParaRPr>
          </a:p>
        </p:txBody>
      </p:sp>
      <p:sp>
        <p:nvSpPr>
          <p:cNvPr id="68" name="正方形/長方形 67"/>
          <p:cNvSpPr/>
          <p:nvPr/>
        </p:nvSpPr>
        <p:spPr>
          <a:xfrm>
            <a:off x="6724000" y="4526921"/>
            <a:ext cx="54338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7F7F7F"/>
                </a:solidFill>
                <a:latin typeface="ＭＳ Ｐゴシック"/>
                <a:ea typeface="ＭＳ Ｐゴシック"/>
                <a:cs typeface="ＭＳ Ｐゴシック"/>
              </a:rPr>
              <a:t>仮想</a:t>
            </a:r>
            <a:endParaRPr lang="en-US" altLang="ja-JP" sz="800" dirty="0">
              <a:solidFill>
                <a:srgbClr val="7F7F7F"/>
              </a:solidFill>
              <a:latin typeface="ＭＳ Ｐゴシック"/>
              <a:ea typeface="ＭＳ Ｐゴシック"/>
              <a:cs typeface="ＭＳ Ｐゴシック"/>
            </a:endParaRPr>
          </a:p>
          <a:p>
            <a:pPr algn="ctr"/>
            <a:r>
              <a:rPr kumimoji="1" lang="ja-JP" altLang="en-US" sz="600" dirty="0">
                <a:solidFill>
                  <a:srgbClr val="7F7F7F"/>
                </a:solidFill>
                <a:latin typeface="ＭＳ Ｐゴシック"/>
                <a:ea typeface="ＭＳ Ｐゴシック"/>
                <a:cs typeface="ＭＳ Ｐゴシック"/>
              </a:rPr>
              <a:t>サ</a:t>
            </a:r>
            <a:r>
              <a:rPr lang="ja-JP" altLang="en-US" sz="600" dirty="0">
                <a:solidFill>
                  <a:srgbClr val="7F7F7F"/>
                </a:solidFill>
                <a:latin typeface="ＭＳ Ｐゴシック"/>
                <a:ea typeface="ＭＳ Ｐゴシック"/>
                <a:cs typeface="ＭＳ Ｐゴシック"/>
              </a:rPr>
              <a:t>ー</a:t>
            </a:r>
            <a:r>
              <a:rPr kumimoji="1" lang="ja-JP" altLang="en-US" sz="600" dirty="0">
                <a:solidFill>
                  <a:srgbClr val="7F7F7F"/>
                </a:solidFill>
                <a:latin typeface="ＭＳ Ｐゴシック"/>
                <a:ea typeface="ＭＳ Ｐゴシック"/>
                <a:cs typeface="ＭＳ Ｐゴシック"/>
              </a:rPr>
              <a:t>バー</a:t>
            </a:r>
          </a:p>
        </p:txBody>
      </p:sp>
      <p:sp>
        <p:nvSpPr>
          <p:cNvPr id="119" name="正方形/長方形 118"/>
          <p:cNvSpPr/>
          <p:nvPr/>
        </p:nvSpPr>
        <p:spPr>
          <a:xfrm>
            <a:off x="7371481" y="4531968"/>
            <a:ext cx="54338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7F7F7F"/>
                </a:solidFill>
                <a:latin typeface="ＭＳ Ｐゴシック"/>
                <a:ea typeface="ＭＳ Ｐゴシック"/>
                <a:cs typeface="ＭＳ Ｐゴシック"/>
              </a:rPr>
              <a:t>仮想</a:t>
            </a:r>
            <a:endParaRPr lang="en-US" altLang="ja-JP" sz="800" dirty="0">
              <a:solidFill>
                <a:srgbClr val="7F7F7F"/>
              </a:solidFill>
              <a:latin typeface="ＭＳ Ｐゴシック"/>
              <a:ea typeface="ＭＳ Ｐゴシック"/>
              <a:cs typeface="ＭＳ Ｐゴシック"/>
            </a:endParaRPr>
          </a:p>
          <a:p>
            <a:pPr algn="ctr"/>
            <a:r>
              <a:rPr lang="ja-JP" altLang="en-US" sz="600" dirty="0">
                <a:solidFill>
                  <a:srgbClr val="7F7F7F"/>
                </a:solidFill>
                <a:latin typeface="ＭＳ Ｐゴシック"/>
                <a:ea typeface="ＭＳ Ｐゴシック"/>
                <a:cs typeface="ＭＳ Ｐゴシック"/>
              </a:rPr>
              <a:t>サーバー</a:t>
            </a:r>
          </a:p>
        </p:txBody>
      </p:sp>
      <p:sp>
        <p:nvSpPr>
          <p:cNvPr id="121" name="正方形/長方形 120"/>
          <p:cNvSpPr/>
          <p:nvPr/>
        </p:nvSpPr>
        <p:spPr>
          <a:xfrm>
            <a:off x="8058371" y="4528004"/>
            <a:ext cx="543384" cy="279301"/>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7F7F7F"/>
                </a:solidFill>
                <a:latin typeface="ＭＳ Ｐゴシック"/>
                <a:ea typeface="ＭＳ Ｐゴシック"/>
                <a:cs typeface="ＭＳ Ｐゴシック"/>
              </a:rPr>
              <a:t>仮想</a:t>
            </a:r>
            <a:endParaRPr lang="en-US" altLang="ja-JP" sz="800" dirty="0">
              <a:solidFill>
                <a:srgbClr val="7F7F7F"/>
              </a:solidFill>
              <a:latin typeface="ＭＳ Ｐゴシック"/>
              <a:ea typeface="ＭＳ Ｐゴシック"/>
              <a:cs typeface="ＭＳ Ｐゴシック"/>
            </a:endParaRPr>
          </a:p>
          <a:p>
            <a:pPr algn="ctr"/>
            <a:r>
              <a:rPr lang="ja-JP" altLang="en-US" sz="600" dirty="0">
                <a:solidFill>
                  <a:srgbClr val="7F7F7F"/>
                </a:solidFill>
                <a:latin typeface="ＭＳ Ｐゴシック"/>
                <a:ea typeface="ＭＳ Ｐゴシック"/>
                <a:cs typeface="ＭＳ Ｐゴシック"/>
              </a:rPr>
              <a:t>サーバー</a:t>
            </a:r>
          </a:p>
        </p:txBody>
      </p:sp>
      <p:sp>
        <p:nvSpPr>
          <p:cNvPr id="124" name="フローチャート: 磁気ディスク 123"/>
          <p:cNvSpPr/>
          <p:nvPr/>
        </p:nvSpPr>
        <p:spPr>
          <a:xfrm>
            <a:off x="6723999" y="3816685"/>
            <a:ext cx="1873983" cy="630088"/>
          </a:xfrm>
          <a:prstGeom prst="flowChartMagneticDisk">
            <a:avLst/>
          </a:prstGeom>
          <a:solidFill>
            <a:srgbClr val="009051"/>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5" name="右矢印 124"/>
          <p:cNvSpPr/>
          <p:nvPr/>
        </p:nvSpPr>
        <p:spPr>
          <a:xfrm>
            <a:off x="2707305" y="1644562"/>
            <a:ext cx="568818" cy="6687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右矢印 125"/>
          <p:cNvSpPr/>
          <p:nvPr/>
        </p:nvSpPr>
        <p:spPr>
          <a:xfrm rot="5400000">
            <a:off x="7528834" y="3022374"/>
            <a:ext cx="228677" cy="668706"/>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p:cNvSpPr txBox="1"/>
          <p:nvPr/>
        </p:nvSpPr>
        <p:spPr>
          <a:xfrm>
            <a:off x="815006" y="871788"/>
            <a:ext cx="1415772"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サイロ型システム</a:t>
            </a:r>
          </a:p>
        </p:txBody>
      </p:sp>
      <p:sp>
        <p:nvSpPr>
          <p:cNvPr id="127" name="テキスト ボックス 126"/>
          <p:cNvSpPr txBox="1"/>
          <p:nvPr/>
        </p:nvSpPr>
        <p:spPr>
          <a:xfrm>
            <a:off x="3472518" y="862790"/>
            <a:ext cx="2185214"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外部ストレージ</a:t>
            </a:r>
            <a:r>
              <a:rPr kumimoji="1" lang="ja-JP" altLang="en-US" sz="1200">
                <a:latin typeface="Meiryo" charset="-128"/>
                <a:ea typeface="Meiryo" charset="-128"/>
                <a:cs typeface="Meiryo" charset="-128"/>
              </a:rPr>
              <a:t>共有システム</a:t>
            </a:r>
            <a:endParaRPr kumimoji="1" lang="ja-JP" altLang="en-US" sz="1200" dirty="0">
              <a:latin typeface="Meiryo" charset="-128"/>
              <a:ea typeface="Meiryo" charset="-128"/>
              <a:cs typeface="Meiryo" charset="-128"/>
            </a:endParaRPr>
          </a:p>
        </p:txBody>
      </p:sp>
      <p:sp>
        <p:nvSpPr>
          <p:cNvPr id="128" name="テキスト ボックス 127"/>
          <p:cNvSpPr txBox="1"/>
          <p:nvPr/>
        </p:nvSpPr>
        <p:spPr>
          <a:xfrm>
            <a:off x="6568386" y="875908"/>
            <a:ext cx="2185214"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仮想ストレージ共有システム</a:t>
            </a:r>
          </a:p>
        </p:txBody>
      </p:sp>
    </p:spTree>
    <p:extLst>
      <p:ext uri="{BB962C8B-B14F-4D97-AF65-F5344CB8AC3E}">
        <p14:creationId xmlns:p14="http://schemas.microsoft.com/office/powerpoint/2010/main" val="134716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台形 5"/>
          <p:cNvSpPr/>
          <p:nvPr/>
        </p:nvSpPr>
        <p:spPr>
          <a:xfrm flipV="1">
            <a:off x="228118" y="2969785"/>
            <a:ext cx="8685966" cy="976464"/>
          </a:xfrm>
          <a:prstGeom prst="trapezoid">
            <a:avLst>
              <a:gd name="adj" fmla="val 226132"/>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3180445" y="1028472"/>
            <a:ext cx="2783110" cy="194421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30974" y="1025568"/>
            <a:ext cx="2783110" cy="194421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228117" y="1028472"/>
            <a:ext cx="2783110" cy="194421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ハイパーコンバージドの仕組みと特徴</a:t>
            </a:r>
          </a:p>
        </p:txBody>
      </p:sp>
      <p:sp>
        <p:nvSpPr>
          <p:cNvPr id="4" name="正方形/長方形 3"/>
          <p:cNvSpPr/>
          <p:nvPr/>
        </p:nvSpPr>
        <p:spPr>
          <a:xfrm>
            <a:off x="395536" y="2494889"/>
            <a:ext cx="2448272"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仮想化ハイパーバイザー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95536"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8" name="正方形/長方形 7"/>
          <p:cNvSpPr/>
          <p:nvPr/>
        </p:nvSpPr>
        <p:spPr>
          <a:xfrm>
            <a:off x="1115616"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9" name="正方形/長方形 8"/>
          <p:cNvSpPr/>
          <p:nvPr/>
        </p:nvSpPr>
        <p:spPr>
          <a:xfrm>
            <a:off x="1979712" y="1990833"/>
            <a:ext cx="864096" cy="4320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ストレージ</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コントロール</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システム</a:t>
            </a:r>
          </a:p>
        </p:txBody>
      </p:sp>
      <p:sp>
        <p:nvSpPr>
          <p:cNvPr id="10" name="テキスト ボックス 9"/>
          <p:cNvSpPr txBox="1"/>
          <p:nvPr/>
        </p:nvSpPr>
        <p:spPr>
          <a:xfrm>
            <a:off x="1713166" y="2135429"/>
            <a:ext cx="338554" cy="215444"/>
          </a:xfrm>
          <a:prstGeom prst="rect">
            <a:avLst/>
          </a:prstGeom>
          <a:noFill/>
        </p:spPr>
        <p:txBody>
          <a:bodyPr wrap="none" rtlCol="0">
            <a:spAutoFit/>
          </a:bodyPr>
          <a:lstStyle/>
          <a:p>
            <a:r>
              <a:rPr kumimoji="1" lang="ja-JP" altLang="en-US" sz="800">
                <a:solidFill>
                  <a:schemeClr val="accent5">
                    <a:lumMod val="75000"/>
                  </a:schemeClr>
                </a:solidFill>
              </a:rPr>
              <a:t>・・・</a:t>
            </a:r>
          </a:p>
        </p:txBody>
      </p:sp>
      <p:sp>
        <p:nvSpPr>
          <p:cNvPr id="11" name="円柱 10"/>
          <p:cNvSpPr/>
          <p:nvPr/>
        </p:nvSpPr>
        <p:spPr>
          <a:xfrm>
            <a:off x="1979712" y="1175507"/>
            <a:ext cx="864096" cy="648072"/>
          </a:xfrm>
          <a:prstGeom prst="can">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ストレージ</a:t>
            </a:r>
            <a:endParaRPr kumimoji="1" lang="ja-JP" altLang="en-US" sz="1050" dirty="0">
              <a:solidFill>
                <a:srgbClr val="FFFFFF"/>
              </a:solidFill>
              <a:latin typeface="Meiryo" charset="-128"/>
              <a:ea typeface="Meiryo" charset="-128"/>
              <a:cs typeface="Meiryo" charset="-128"/>
            </a:endParaRPr>
          </a:p>
        </p:txBody>
      </p:sp>
      <p:sp>
        <p:nvSpPr>
          <p:cNvPr id="12" name="正方形/長方形 11"/>
          <p:cNvSpPr/>
          <p:nvPr/>
        </p:nvSpPr>
        <p:spPr>
          <a:xfrm>
            <a:off x="3347864" y="2494889"/>
            <a:ext cx="2448272"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仮想化ハイパーバイザー</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3347864"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14" name="正方形/長方形 13"/>
          <p:cNvSpPr/>
          <p:nvPr/>
        </p:nvSpPr>
        <p:spPr>
          <a:xfrm>
            <a:off x="4067944"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15" name="正方形/長方形 14"/>
          <p:cNvSpPr/>
          <p:nvPr/>
        </p:nvSpPr>
        <p:spPr>
          <a:xfrm>
            <a:off x="4932040" y="1990833"/>
            <a:ext cx="864096" cy="4320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ストレージ</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コントロール</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システム</a:t>
            </a:r>
          </a:p>
        </p:txBody>
      </p:sp>
      <p:sp>
        <p:nvSpPr>
          <p:cNvPr id="16" name="テキスト ボックス 15"/>
          <p:cNvSpPr txBox="1"/>
          <p:nvPr/>
        </p:nvSpPr>
        <p:spPr>
          <a:xfrm>
            <a:off x="4665494" y="2135429"/>
            <a:ext cx="338554" cy="215444"/>
          </a:xfrm>
          <a:prstGeom prst="rect">
            <a:avLst/>
          </a:prstGeom>
          <a:noFill/>
        </p:spPr>
        <p:txBody>
          <a:bodyPr wrap="none" rtlCol="0">
            <a:spAutoFit/>
          </a:bodyPr>
          <a:lstStyle/>
          <a:p>
            <a:r>
              <a:rPr kumimoji="1" lang="ja-JP" altLang="en-US" sz="800">
                <a:solidFill>
                  <a:schemeClr val="accent5">
                    <a:lumMod val="75000"/>
                  </a:schemeClr>
                </a:solidFill>
              </a:rPr>
              <a:t>・・・</a:t>
            </a:r>
          </a:p>
        </p:txBody>
      </p:sp>
      <p:sp>
        <p:nvSpPr>
          <p:cNvPr id="17" name="円柱 16"/>
          <p:cNvSpPr/>
          <p:nvPr/>
        </p:nvSpPr>
        <p:spPr>
          <a:xfrm>
            <a:off x="4932040" y="1175507"/>
            <a:ext cx="864096" cy="648072"/>
          </a:xfrm>
          <a:prstGeom prst="can">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ストレージ</a:t>
            </a:r>
          </a:p>
        </p:txBody>
      </p:sp>
      <p:sp>
        <p:nvSpPr>
          <p:cNvPr id="18" name="正方形/長方形 17"/>
          <p:cNvSpPr/>
          <p:nvPr/>
        </p:nvSpPr>
        <p:spPr>
          <a:xfrm>
            <a:off x="6303958" y="2494889"/>
            <a:ext cx="2448272"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仮想化ハイパーバイザー</a:t>
            </a: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6303958"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20" name="正方形/長方形 19"/>
          <p:cNvSpPr/>
          <p:nvPr/>
        </p:nvSpPr>
        <p:spPr>
          <a:xfrm>
            <a:off x="7024038" y="1990833"/>
            <a:ext cx="648072" cy="43204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サーバー</a:t>
            </a:r>
          </a:p>
        </p:txBody>
      </p:sp>
      <p:sp>
        <p:nvSpPr>
          <p:cNvPr id="21" name="正方形/長方形 20"/>
          <p:cNvSpPr/>
          <p:nvPr/>
        </p:nvSpPr>
        <p:spPr>
          <a:xfrm>
            <a:off x="7888134" y="1990833"/>
            <a:ext cx="864096" cy="4320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ストレージ</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コントロール</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システム</a:t>
            </a:r>
          </a:p>
        </p:txBody>
      </p:sp>
      <p:sp>
        <p:nvSpPr>
          <p:cNvPr id="22" name="テキスト ボックス 21"/>
          <p:cNvSpPr txBox="1"/>
          <p:nvPr/>
        </p:nvSpPr>
        <p:spPr>
          <a:xfrm>
            <a:off x="7621588" y="2135429"/>
            <a:ext cx="338554" cy="215444"/>
          </a:xfrm>
          <a:prstGeom prst="rect">
            <a:avLst/>
          </a:prstGeom>
          <a:noFill/>
        </p:spPr>
        <p:txBody>
          <a:bodyPr wrap="none" rtlCol="0">
            <a:spAutoFit/>
          </a:bodyPr>
          <a:lstStyle/>
          <a:p>
            <a:r>
              <a:rPr kumimoji="1" lang="ja-JP" altLang="en-US" sz="800">
                <a:solidFill>
                  <a:schemeClr val="accent5">
                    <a:lumMod val="75000"/>
                  </a:schemeClr>
                </a:solidFill>
              </a:rPr>
              <a:t>・・・</a:t>
            </a:r>
          </a:p>
        </p:txBody>
      </p:sp>
      <p:sp>
        <p:nvSpPr>
          <p:cNvPr id="23" name="円柱 22"/>
          <p:cNvSpPr/>
          <p:nvPr/>
        </p:nvSpPr>
        <p:spPr>
          <a:xfrm>
            <a:off x="7888134" y="1175507"/>
            <a:ext cx="864096" cy="648072"/>
          </a:xfrm>
          <a:prstGeom prst="can">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ストレージ</a:t>
            </a:r>
          </a:p>
        </p:txBody>
      </p:sp>
      <p:cxnSp>
        <p:nvCxnSpPr>
          <p:cNvPr id="25" name="曲線コネクタ 24"/>
          <p:cNvCxnSpPr/>
          <p:nvPr/>
        </p:nvCxnSpPr>
        <p:spPr>
          <a:xfrm rot="16200000" flipH="1">
            <a:off x="3887924" y="959417"/>
            <a:ext cx="12700" cy="2952328"/>
          </a:xfrm>
          <a:prstGeom prst="curvedConnector3">
            <a:avLst>
              <a:gd name="adj1" fmla="val 930197"/>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曲線コネクタ 29"/>
          <p:cNvCxnSpPr>
            <a:stCxn id="9" idx="2"/>
            <a:endCxn id="21" idx="2"/>
          </p:cNvCxnSpPr>
          <p:nvPr/>
        </p:nvCxnSpPr>
        <p:spPr>
          <a:xfrm rot="16200000" flipH="1">
            <a:off x="5365971" y="-531330"/>
            <a:ext cx="12700" cy="5908422"/>
          </a:xfrm>
          <a:prstGeom prst="curvedConnector3">
            <a:avLst>
              <a:gd name="adj1" fmla="val 3491276"/>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9" name="上矢印 38"/>
          <p:cNvSpPr/>
          <p:nvPr/>
        </p:nvSpPr>
        <p:spPr>
          <a:xfrm>
            <a:off x="2231089" y="1755397"/>
            <a:ext cx="360040" cy="24228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5184068" y="1755397"/>
            <a:ext cx="360040" cy="24228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a:off x="8140162" y="1755397"/>
            <a:ext cx="360040" cy="242280"/>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229017" y="3148366"/>
            <a:ext cx="8685966" cy="646331"/>
          </a:xfrm>
          <a:prstGeom prst="rect">
            <a:avLst/>
          </a:prstGeom>
        </p:spPr>
        <p:txBody>
          <a:bodyPr wrap="square">
            <a:spAutoFit/>
          </a:bodyPr>
          <a:lstStyle/>
          <a:p>
            <a:pPr algn="ctr"/>
            <a:r>
              <a:rPr lang="ja-JP" altLang="en-US" sz="1200" dirty="0">
                <a:latin typeface="Meiryo" charset="-128"/>
                <a:ea typeface="Meiryo" charset="-128"/>
                <a:cs typeface="Meiryo" charset="-128"/>
              </a:rPr>
              <a:t>ローカルストレージに書き込むデータを同時にネットワーク経由でほかの</a:t>
            </a:r>
            <a:endParaRPr lang="en-US" altLang="ja-JP" sz="1200" dirty="0">
              <a:latin typeface="Meiryo" charset="-128"/>
              <a:ea typeface="Meiryo" charset="-128"/>
              <a:cs typeface="Meiryo" charset="-128"/>
            </a:endParaRPr>
          </a:p>
          <a:p>
            <a:pPr algn="ctr"/>
            <a:r>
              <a:rPr lang="ja-JP" altLang="en-US" sz="1200" dirty="0">
                <a:latin typeface="Meiryo" charset="-128"/>
                <a:ea typeface="Meiryo" charset="-128"/>
                <a:cs typeface="Meiryo" charset="-128"/>
              </a:rPr>
              <a:t>複数のサーバーのストレージにも書き込むことで、</a:t>
            </a:r>
            <a:endParaRPr lang="en-US" altLang="ja-JP" sz="1200" dirty="0">
              <a:latin typeface="Meiryo" charset="-128"/>
              <a:ea typeface="Meiryo" charset="-128"/>
              <a:cs typeface="Meiryo" charset="-128"/>
            </a:endParaRPr>
          </a:p>
          <a:p>
            <a:pPr algn="ctr"/>
            <a:r>
              <a:rPr lang="ja-JP" altLang="en-US" sz="1200" dirty="0">
                <a:latin typeface="Meiryo" charset="-128"/>
                <a:ea typeface="Meiryo" charset="-128"/>
                <a:cs typeface="Meiryo" charset="-128"/>
              </a:rPr>
              <a:t>障害の回避、仮想サーバーの移動にも柔軟に対応</a:t>
            </a:r>
          </a:p>
        </p:txBody>
      </p:sp>
      <p:sp>
        <p:nvSpPr>
          <p:cNvPr id="5" name="正方形/長方形 4"/>
          <p:cNvSpPr/>
          <p:nvPr/>
        </p:nvSpPr>
        <p:spPr>
          <a:xfrm>
            <a:off x="2424163" y="3937069"/>
            <a:ext cx="4295673" cy="6811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ストレージ仮想化技術の進化</a:t>
            </a:r>
          </a:p>
        </p:txBody>
      </p:sp>
      <p:sp>
        <p:nvSpPr>
          <p:cNvPr id="71" name="正方形/長方形 70"/>
          <p:cNvSpPr/>
          <p:nvPr/>
        </p:nvSpPr>
        <p:spPr>
          <a:xfrm>
            <a:off x="2424163" y="4790262"/>
            <a:ext cx="4295673" cy="6811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ハードウェアの価格低下と性能向上</a:t>
            </a:r>
            <a:endParaRPr lang="en-US" altLang="ja-JP"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特にフラッシュストレージ</a:t>
            </a:r>
            <a:endParaRPr kumimoji="1" lang="ja-JP" altLang="en-US" sz="1200" dirty="0">
              <a:solidFill>
                <a:srgbClr val="FFFFFF"/>
              </a:solidFill>
              <a:latin typeface="Meiryo" charset="-128"/>
              <a:ea typeface="Meiryo" charset="-128"/>
              <a:cs typeface="Meiryo" charset="-128"/>
            </a:endParaRPr>
          </a:p>
        </p:txBody>
      </p:sp>
      <p:sp>
        <p:nvSpPr>
          <p:cNvPr id="73" name="正方形/長方形 72"/>
          <p:cNvSpPr/>
          <p:nvPr/>
        </p:nvSpPr>
        <p:spPr>
          <a:xfrm>
            <a:off x="2424163" y="5643455"/>
            <a:ext cx="4295673" cy="6811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TCO</a:t>
            </a:r>
            <a:r>
              <a:rPr lang="ja-JP" altLang="en-US" dirty="0">
                <a:solidFill>
                  <a:srgbClr val="FFFFFF"/>
                </a:solidFill>
                <a:latin typeface="Meiryo" charset="-128"/>
                <a:ea typeface="Meiryo" charset="-128"/>
                <a:cs typeface="Meiryo" charset="-128"/>
              </a:rPr>
              <a:t>削減</a:t>
            </a:r>
            <a:endParaRPr lang="en-US" altLang="ja-JP"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導入／拡張作業・運用管理・ラックスペース・消費電力</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228117" y="3937051"/>
            <a:ext cx="2065288" cy="238758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システム構成</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の</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シンプル化</a:t>
            </a:r>
            <a:endParaRPr kumimoji="1" lang="ja-JP" altLang="en-US" sz="2000" dirty="0">
              <a:solidFill>
                <a:srgbClr val="FFFFFF"/>
              </a:solidFill>
              <a:latin typeface="Meiryo" charset="-128"/>
              <a:ea typeface="Meiryo" charset="-128"/>
              <a:cs typeface="Meiryo" charset="-128"/>
            </a:endParaRPr>
          </a:p>
        </p:txBody>
      </p:sp>
      <p:sp>
        <p:nvSpPr>
          <p:cNvPr id="82" name="正方形/長方形 81"/>
          <p:cNvSpPr/>
          <p:nvPr/>
        </p:nvSpPr>
        <p:spPr>
          <a:xfrm>
            <a:off x="6848795" y="3946250"/>
            <a:ext cx="2065288" cy="238758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迅速導入</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運用管理の効率化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スモールスタート</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拡張性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endParaRPr lang="en-US" altLang="ja-JP" sz="1400" dirty="0">
              <a:solidFill>
                <a:schemeClr val="bg1"/>
              </a:solidFill>
              <a:latin typeface="Meiryo" charset="-128"/>
              <a:ea typeface="Meiryo" charset="-128"/>
              <a:cs typeface="Meiryo" charset="-128"/>
            </a:endParaRPr>
          </a:p>
          <a:p>
            <a:r>
              <a:rPr lang="en-US" altLang="ja-JP" dirty="0">
                <a:solidFill>
                  <a:schemeClr val="bg1"/>
                </a:solidFill>
                <a:latin typeface="Meiryo" charset="-128"/>
                <a:ea typeface="Meiryo" charset="-128"/>
                <a:cs typeface="Meiryo" charset="-128"/>
              </a:rPr>
              <a:t>  </a:t>
            </a:r>
            <a:r>
              <a:rPr lang="ja-JP" altLang="en-US" dirty="0">
                <a:solidFill>
                  <a:schemeClr val="bg1"/>
                </a:solidFill>
                <a:latin typeface="Meiryo" charset="-128"/>
                <a:ea typeface="Meiryo" charset="-128"/>
                <a:cs typeface="Meiryo" charset="-128"/>
              </a:rPr>
              <a:t>適用範囲が拡大</a:t>
            </a:r>
          </a:p>
        </p:txBody>
      </p:sp>
    </p:spTree>
    <p:extLst>
      <p:ext uri="{BB962C8B-B14F-4D97-AF65-F5344CB8AC3E}">
        <p14:creationId xmlns:p14="http://schemas.microsoft.com/office/powerpoint/2010/main" val="51923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5810310" y="861979"/>
            <a:ext cx="3104492" cy="56061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165864" y="861979"/>
            <a:ext cx="5512842" cy="560615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38442" y="2238928"/>
            <a:ext cx="2267516" cy="833465"/>
          </a:xfrm>
          <a:prstGeom prst="rect">
            <a:avLst/>
          </a:prstGeom>
        </p:spPr>
      </p:pic>
      <p:pic>
        <p:nvPicPr>
          <p:cNvPr id="21" name="図 20" descr="Nutanix-Virtual-Computing-Platform_Product-Image.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679" y="1341498"/>
            <a:ext cx="2049771" cy="1156281"/>
          </a:xfrm>
          <a:prstGeom prst="rect">
            <a:avLst/>
          </a:prstGeom>
        </p:spPr>
      </p:pic>
      <p:sp>
        <p:nvSpPr>
          <p:cNvPr id="38" name="タイトル 37"/>
          <p:cNvSpPr>
            <a:spLocks noGrp="1"/>
          </p:cNvSpPr>
          <p:nvPr>
            <p:ph type="title"/>
          </p:nvPr>
        </p:nvSpPr>
        <p:spPr/>
        <p:txBody>
          <a:bodyPr/>
          <a:lstStyle/>
          <a:p>
            <a:r>
              <a:rPr lang="ja-JP" altLang="en-US" dirty="0"/>
              <a:t>コンバージド・システムとハイパーコンバージド・システム</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3" name="図 2" descr="121126_oracle_1.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68372" y="1991474"/>
            <a:ext cx="900463" cy="1800926"/>
          </a:xfrm>
          <a:prstGeom prst="rect">
            <a:avLst/>
          </a:prstGeom>
        </p:spPr>
      </p:pic>
      <p:pic>
        <p:nvPicPr>
          <p:cNvPr id="5" name="図 4" descr="imag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9867" y="4215067"/>
            <a:ext cx="1749348" cy="1749348"/>
          </a:xfrm>
          <a:prstGeom prst="rect">
            <a:avLst/>
          </a:prstGeom>
        </p:spPr>
      </p:pic>
      <p:pic>
        <p:nvPicPr>
          <p:cNvPr id="6" name="図 5" descr="vce-vblock.jpg"/>
          <p:cNvPicPr>
            <a:picLocks noChangeAspect="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a:ext>
            </a:extLst>
          </a:blip>
          <a:stretch>
            <a:fillRect/>
          </a:stretch>
        </p:blipFill>
        <p:spPr>
          <a:xfrm>
            <a:off x="2658824" y="4064976"/>
            <a:ext cx="1919218" cy="1919218"/>
          </a:xfrm>
          <a:prstGeom prst="rect">
            <a:avLst/>
          </a:prstGeom>
        </p:spPr>
      </p:pic>
      <p:pic>
        <p:nvPicPr>
          <p:cNvPr id="7" name="図 6" descr="4666.activesys800_les_0015lf_chassis1_D2D.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19300" y="4032130"/>
            <a:ext cx="957112" cy="1952063"/>
          </a:xfrm>
          <a:prstGeom prst="rect">
            <a:avLst/>
          </a:prstGeom>
        </p:spPr>
      </p:pic>
      <p:pic>
        <p:nvPicPr>
          <p:cNvPr id="9" name="図 8" descr="1901-01.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4334" y="2025785"/>
            <a:ext cx="1123735" cy="1638780"/>
          </a:xfrm>
          <a:prstGeom prst="rect">
            <a:avLst/>
          </a:prstGeom>
        </p:spPr>
      </p:pic>
      <p:pic>
        <p:nvPicPr>
          <p:cNvPr id="10" name="図 9" descr="images.jp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348" y="2033924"/>
            <a:ext cx="2667544" cy="1699255"/>
          </a:xfrm>
          <a:prstGeom prst="rect">
            <a:avLst/>
          </a:prstGeom>
        </p:spPr>
      </p:pic>
      <p:pic>
        <p:nvPicPr>
          <p:cNvPr id="11" name="図 10" descr="IBM-pureflex-flex-systems.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095" y="4182918"/>
            <a:ext cx="1336430" cy="1801276"/>
          </a:xfrm>
          <a:prstGeom prst="rect">
            <a:avLst/>
          </a:prstGeom>
        </p:spPr>
      </p:pic>
      <p:pic>
        <p:nvPicPr>
          <p:cNvPr id="12" name="図 11"/>
          <p:cNvPicPr>
            <a:picLocks noChangeAspect="1"/>
          </p:cNvPicPr>
          <p:nvPr/>
        </p:nvPicPr>
        <p:blipFill>
          <a:blip r:embed="rId11">
            <a:clrChange>
              <a:clrFrom>
                <a:srgbClr val="FFFFFF"/>
              </a:clrFrom>
              <a:clrTo>
                <a:srgbClr val="FFFFFF">
                  <a:alpha val="0"/>
                </a:srgbClr>
              </a:clrTo>
            </a:clrChange>
          </a:blip>
          <a:stretch>
            <a:fillRect/>
          </a:stretch>
        </p:blipFill>
        <p:spPr>
          <a:xfrm>
            <a:off x="1719300" y="2027028"/>
            <a:ext cx="1042619" cy="1648012"/>
          </a:xfrm>
          <a:prstGeom prst="rect">
            <a:avLst/>
          </a:prstGeom>
        </p:spPr>
      </p:pic>
      <p:pic>
        <p:nvPicPr>
          <p:cNvPr id="24" name="図 23" descr="220px-NEC_logo.svg.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7844" y="3849593"/>
            <a:ext cx="507369" cy="140680"/>
          </a:xfrm>
          <a:prstGeom prst="rect">
            <a:avLst/>
          </a:prstGeom>
        </p:spPr>
      </p:pic>
      <p:pic>
        <p:nvPicPr>
          <p:cNvPr id="25" name="図 24" descr="imgres.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05556" y="3849593"/>
            <a:ext cx="739361" cy="127099"/>
          </a:xfrm>
          <a:prstGeom prst="rect">
            <a:avLst/>
          </a:prstGeom>
        </p:spPr>
      </p:pic>
      <p:pic>
        <p:nvPicPr>
          <p:cNvPr id="26" name="図 25" descr="logo_tcm102-1314398.gif"/>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9013" y="3640066"/>
            <a:ext cx="789623" cy="493514"/>
          </a:xfrm>
          <a:prstGeom prst="rect">
            <a:avLst/>
          </a:prstGeom>
        </p:spPr>
      </p:pic>
      <p:pic>
        <p:nvPicPr>
          <p:cNvPr id="27" name="図 26" descr="url.jp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66217" y="3814489"/>
            <a:ext cx="1072571" cy="221015"/>
          </a:xfrm>
          <a:prstGeom prst="rect">
            <a:avLst/>
          </a:prstGeom>
        </p:spPr>
      </p:pic>
      <p:pic>
        <p:nvPicPr>
          <p:cNvPr id="28" name="図 27" descr="dell-logo.jp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682150" y="6023562"/>
            <a:ext cx="784033" cy="229313"/>
          </a:xfrm>
          <a:prstGeom prst="rect">
            <a:avLst/>
          </a:prstGeom>
        </p:spPr>
      </p:pic>
      <p:pic>
        <p:nvPicPr>
          <p:cNvPr id="29" name="図 28" descr="imgres.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01960" y="5972007"/>
            <a:ext cx="323503" cy="323503"/>
          </a:xfrm>
          <a:prstGeom prst="rect">
            <a:avLst/>
          </a:prstGeom>
        </p:spPr>
      </p:pic>
      <p:pic>
        <p:nvPicPr>
          <p:cNvPr id="30" name="図 29" descr="ibm.jpg"/>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8911" y="5973719"/>
            <a:ext cx="729117" cy="356614"/>
          </a:xfrm>
          <a:prstGeom prst="rect">
            <a:avLst/>
          </a:prstGeom>
        </p:spPr>
      </p:pic>
      <p:pic>
        <p:nvPicPr>
          <p:cNvPr id="31" name="図 30" descr="HP-large.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783806" y="6023562"/>
            <a:ext cx="315849" cy="315849"/>
          </a:xfrm>
          <a:prstGeom prst="rect">
            <a:avLst/>
          </a:prstGeom>
        </p:spPr>
      </p:pic>
      <p:sp>
        <p:nvSpPr>
          <p:cNvPr id="34" name="テキスト ボックス 33"/>
          <p:cNvSpPr txBox="1"/>
          <p:nvPr/>
        </p:nvSpPr>
        <p:spPr>
          <a:xfrm>
            <a:off x="1772006" y="862455"/>
            <a:ext cx="2298225" cy="369332"/>
          </a:xfrm>
          <a:prstGeom prst="rect">
            <a:avLst/>
          </a:prstGeom>
          <a:noFill/>
        </p:spPr>
        <p:txBody>
          <a:bodyPr wrap="none" rtlCol="0">
            <a:spAutoFit/>
          </a:bodyPr>
          <a:lstStyle/>
          <a:p>
            <a:pPr algn="ctr"/>
            <a:r>
              <a:rPr lang="en-US" altLang="ja-JP" dirty="0">
                <a:solidFill>
                  <a:schemeClr val="tx1">
                    <a:lumMod val="50000"/>
                    <a:lumOff val="50000"/>
                  </a:schemeClr>
                </a:solidFill>
                <a:latin typeface="メイリオ"/>
                <a:ea typeface="メイリオ"/>
                <a:cs typeface="メイリオ"/>
              </a:rPr>
              <a:t>Converged System</a:t>
            </a:r>
            <a:endParaRPr kumimoji="1" lang="ja-JP" altLang="en-US" dirty="0">
              <a:solidFill>
                <a:schemeClr val="tx1">
                  <a:lumMod val="50000"/>
                  <a:lumOff val="50000"/>
                </a:schemeClr>
              </a:solidFill>
              <a:latin typeface="メイリオ"/>
              <a:ea typeface="メイリオ"/>
              <a:cs typeface="メイリオ"/>
            </a:endParaRPr>
          </a:p>
        </p:txBody>
      </p:sp>
      <p:sp>
        <p:nvSpPr>
          <p:cNvPr id="35" name="テキスト ボックス 34"/>
          <p:cNvSpPr txBox="1"/>
          <p:nvPr/>
        </p:nvSpPr>
        <p:spPr>
          <a:xfrm>
            <a:off x="5810310" y="862455"/>
            <a:ext cx="3068831" cy="369332"/>
          </a:xfrm>
          <a:prstGeom prst="rect">
            <a:avLst/>
          </a:prstGeom>
          <a:noFill/>
        </p:spPr>
        <p:txBody>
          <a:bodyPr wrap="none" rtlCol="0">
            <a:spAutoFit/>
          </a:bodyPr>
          <a:lstStyle/>
          <a:p>
            <a:pPr algn="ctr"/>
            <a:r>
              <a:rPr lang="en-US" altLang="ja-JP" dirty="0">
                <a:solidFill>
                  <a:schemeClr val="tx1">
                    <a:lumMod val="50000"/>
                    <a:lumOff val="50000"/>
                  </a:schemeClr>
                </a:solidFill>
                <a:latin typeface="メイリオ"/>
                <a:ea typeface="メイリオ"/>
                <a:cs typeface="メイリオ"/>
              </a:rPr>
              <a:t>Hyper-Converged System</a:t>
            </a:r>
            <a:endParaRPr kumimoji="1" lang="ja-JP" altLang="en-US" dirty="0">
              <a:solidFill>
                <a:schemeClr val="tx1">
                  <a:lumMod val="50000"/>
                  <a:lumOff val="50000"/>
                </a:schemeClr>
              </a:solidFill>
              <a:latin typeface="メイリオ"/>
              <a:ea typeface="メイリオ"/>
              <a:cs typeface="メイリオ"/>
            </a:endParaRPr>
          </a:p>
        </p:txBody>
      </p:sp>
      <p:sp>
        <p:nvSpPr>
          <p:cNvPr id="36" name="テキスト ボックス 35"/>
          <p:cNvSpPr txBox="1"/>
          <p:nvPr/>
        </p:nvSpPr>
        <p:spPr>
          <a:xfrm>
            <a:off x="1987487" y="1135634"/>
            <a:ext cx="1737976" cy="577081"/>
          </a:xfrm>
          <a:prstGeom prst="rect">
            <a:avLst/>
          </a:prstGeom>
          <a:noFill/>
        </p:spPr>
        <p:txBody>
          <a:bodyPr wrap="none" rtlCol="0">
            <a:spAutoFit/>
          </a:bodyPr>
          <a:lstStyle/>
          <a:p>
            <a:pPr marL="171450" indent="-171450">
              <a:buFont typeface="Wingdings" charset="2"/>
              <a:buChar char="ü"/>
            </a:pPr>
            <a:r>
              <a:rPr kumimoji="1" lang="ja-JP" altLang="en-US" sz="1050" dirty="0">
                <a:solidFill>
                  <a:srgbClr val="7F7F7F"/>
                </a:solidFill>
              </a:rPr>
              <a:t>メーカーのお墨付き構成</a:t>
            </a:r>
            <a:endParaRPr kumimoji="1" lang="en-US" altLang="ja-JP" sz="1050" dirty="0">
              <a:solidFill>
                <a:srgbClr val="7F7F7F"/>
              </a:solidFill>
            </a:endParaRPr>
          </a:p>
          <a:p>
            <a:pPr marL="171450" indent="-171450">
              <a:buFont typeface="Wingdings" charset="2"/>
              <a:buChar char="ü"/>
            </a:pPr>
            <a:r>
              <a:rPr lang="ja-JP" altLang="en-US" sz="1050" dirty="0">
                <a:solidFill>
                  <a:srgbClr val="7F7F7F"/>
                </a:solidFill>
              </a:rPr>
              <a:t>迅速な実装</a:t>
            </a:r>
            <a:endParaRPr lang="en-US" altLang="ja-JP" sz="1050" dirty="0">
              <a:solidFill>
                <a:srgbClr val="7F7F7F"/>
              </a:solidFill>
            </a:endParaRPr>
          </a:p>
          <a:p>
            <a:pPr marL="171450" indent="-171450">
              <a:buFont typeface="Wingdings" charset="2"/>
              <a:buChar char="ü"/>
            </a:pPr>
            <a:r>
              <a:rPr kumimoji="1" lang="ja-JP" altLang="en-US" sz="1050" dirty="0">
                <a:solidFill>
                  <a:srgbClr val="7F7F7F"/>
                </a:solidFill>
              </a:rPr>
              <a:t>カスタマイズはできない</a:t>
            </a:r>
          </a:p>
        </p:txBody>
      </p:sp>
      <p:sp>
        <p:nvSpPr>
          <p:cNvPr id="37" name="テキスト ボックス 36"/>
          <p:cNvSpPr txBox="1"/>
          <p:nvPr/>
        </p:nvSpPr>
        <p:spPr>
          <a:xfrm>
            <a:off x="6553899" y="1135634"/>
            <a:ext cx="1569660" cy="577081"/>
          </a:xfrm>
          <a:prstGeom prst="rect">
            <a:avLst/>
          </a:prstGeom>
          <a:noFill/>
        </p:spPr>
        <p:txBody>
          <a:bodyPr wrap="none" rtlCol="0">
            <a:spAutoFit/>
          </a:bodyPr>
          <a:lstStyle/>
          <a:p>
            <a:pPr marL="171450" indent="-171450">
              <a:buFont typeface="Wingdings" charset="2"/>
              <a:buChar char="ü"/>
            </a:pPr>
            <a:r>
              <a:rPr kumimoji="1" lang="ja-JP" altLang="en-US" sz="1050" dirty="0">
                <a:solidFill>
                  <a:srgbClr val="7F7F7F"/>
                </a:solidFill>
              </a:rPr>
              <a:t>高い拡張性</a:t>
            </a:r>
            <a:endParaRPr kumimoji="1" lang="en-US" altLang="ja-JP" sz="1050" dirty="0">
              <a:solidFill>
                <a:srgbClr val="7F7F7F"/>
              </a:solidFill>
            </a:endParaRPr>
          </a:p>
          <a:p>
            <a:pPr marL="171450" indent="-171450">
              <a:buFont typeface="Wingdings" charset="2"/>
              <a:buChar char="ü"/>
            </a:pPr>
            <a:r>
              <a:rPr kumimoji="1" lang="ja-JP" altLang="en-US" sz="1050" dirty="0">
                <a:solidFill>
                  <a:srgbClr val="7F7F7F"/>
                </a:solidFill>
              </a:rPr>
              <a:t>簡単に導入</a:t>
            </a:r>
            <a:endParaRPr kumimoji="1" lang="en-US" altLang="ja-JP" sz="1050" dirty="0">
              <a:solidFill>
                <a:srgbClr val="7F7F7F"/>
              </a:solidFill>
            </a:endParaRPr>
          </a:p>
          <a:p>
            <a:pPr marL="171450" indent="-171450">
              <a:buFont typeface="Wingdings" charset="2"/>
              <a:buChar char="ü"/>
            </a:pPr>
            <a:r>
              <a:rPr lang="ja-JP" altLang="en-US" sz="1050" dirty="0">
                <a:solidFill>
                  <a:srgbClr val="7F7F7F"/>
                </a:solidFill>
              </a:rPr>
              <a:t>構成や運用の自動化</a:t>
            </a:r>
            <a:endParaRPr kumimoji="1" lang="en-US" altLang="ja-JP" sz="1050" dirty="0">
              <a:solidFill>
                <a:srgbClr val="7F7F7F"/>
              </a:solidFill>
            </a:endParaRPr>
          </a:p>
        </p:txBody>
      </p:sp>
      <p:pic>
        <p:nvPicPr>
          <p:cNvPr id="13" name="図 1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525101" y="3244612"/>
            <a:ext cx="1974507" cy="417200"/>
          </a:xfrm>
          <a:prstGeom prst="rect">
            <a:avLst/>
          </a:prstGeom>
        </p:spPr>
      </p:pic>
      <p:pic>
        <p:nvPicPr>
          <p:cNvPr id="14" name="図 1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486933" y="3716355"/>
            <a:ext cx="2097289" cy="1071608"/>
          </a:xfrm>
          <a:prstGeom prst="rect">
            <a:avLst/>
          </a:prstGeom>
        </p:spPr>
      </p:pic>
      <p:sp>
        <p:nvSpPr>
          <p:cNvPr id="39" name="テキスト ボックス 38"/>
          <p:cNvSpPr txBox="1"/>
          <p:nvPr/>
        </p:nvSpPr>
        <p:spPr>
          <a:xfrm>
            <a:off x="7371779" y="2119045"/>
            <a:ext cx="1321196" cy="338554"/>
          </a:xfrm>
          <a:prstGeom prst="rect">
            <a:avLst/>
          </a:prstGeom>
          <a:noFill/>
        </p:spPr>
        <p:txBody>
          <a:bodyPr wrap="none" rtlCol="0">
            <a:spAutoFit/>
          </a:bodyPr>
          <a:lstStyle/>
          <a:p>
            <a:pPr algn="ctr"/>
            <a:r>
              <a:rPr lang="en-US" altLang="ja-JP" sz="1600" b="1" dirty="0">
                <a:solidFill>
                  <a:schemeClr val="tx1">
                    <a:lumMod val="50000"/>
                    <a:lumOff val="50000"/>
                  </a:schemeClr>
                </a:solidFill>
                <a:latin typeface="メイリオ"/>
                <a:ea typeface="メイリオ"/>
                <a:cs typeface="メイリオ"/>
              </a:rPr>
              <a:t>NX</a:t>
            </a:r>
            <a:r>
              <a:rPr lang="ja-JP" altLang="en-US" sz="1600" b="1" dirty="0">
                <a:solidFill>
                  <a:schemeClr val="tx1">
                    <a:lumMod val="50000"/>
                    <a:lumOff val="50000"/>
                  </a:schemeClr>
                </a:solidFill>
                <a:latin typeface="メイリオ"/>
                <a:ea typeface="メイリオ"/>
                <a:cs typeface="メイリオ"/>
              </a:rPr>
              <a:t>シリーズ</a:t>
            </a:r>
            <a:endParaRPr kumimoji="1" lang="ja-JP" altLang="en-US" sz="1600" b="1" dirty="0">
              <a:solidFill>
                <a:schemeClr val="tx1">
                  <a:lumMod val="50000"/>
                  <a:lumOff val="50000"/>
                </a:schemeClr>
              </a:solidFill>
              <a:latin typeface="メイリオ"/>
              <a:ea typeface="メイリオ"/>
              <a:cs typeface="メイリオ"/>
            </a:endParaRPr>
          </a:p>
        </p:txBody>
      </p:sp>
      <p:sp>
        <p:nvSpPr>
          <p:cNvPr id="40" name="テキスト ボックス 39"/>
          <p:cNvSpPr txBox="1"/>
          <p:nvPr/>
        </p:nvSpPr>
        <p:spPr>
          <a:xfrm>
            <a:off x="7049779" y="2912114"/>
            <a:ext cx="1178720"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Evo</a:t>
            </a:r>
            <a:r>
              <a:rPr lang="en-US" altLang="ja-JP" sz="1600" b="1" dirty="0">
                <a:solidFill>
                  <a:schemeClr val="tx1">
                    <a:lumMod val="50000"/>
                    <a:lumOff val="50000"/>
                  </a:schemeClr>
                </a:solidFill>
                <a:latin typeface="メイリオ"/>
                <a:ea typeface="メイリオ"/>
                <a:cs typeface="メイリオ"/>
              </a:rPr>
              <a:t> RAIL</a:t>
            </a:r>
            <a:endParaRPr kumimoji="1" lang="ja-JP" altLang="en-US" sz="1600" b="1" dirty="0">
              <a:solidFill>
                <a:schemeClr val="tx1">
                  <a:lumMod val="50000"/>
                  <a:lumOff val="50000"/>
                </a:schemeClr>
              </a:solidFill>
              <a:latin typeface="メイリオ"/>
              <a:ea typeface="メイリオ"/>
              <a:cs typeface="メイリオ"/>
            </a:endParaRPr>
          </a:p>
        </p:txBody>
      </p:sp>
      <p:sp>
        <p:nvSpPr>
          <p:cNvPr id="41" name="テキスト ボックス 40"/>
          <p:cNvSpPr txBox="1"/>
          <p:nvPr/>
        </p:nvSpPr>
        <p:spPr>
          <a:xfrm>
            <a:off x="7117878" y="4575727"/>
            <a:ext cx="1063047"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VxRACK</a:t>
            </a:r>
            <a:endParaRPr kumimoji="1" lang="ja-JP" altLang="en-US" sz="1600" b="1" dirty="0">
              <a:solidFill>
                <a:schemeClr val="tx1">
                  <a:lumMod val="50000"/>
                  <a:lumOff val="50000"/>
                </a:schemeClr>
              </a:solidFill>
              <a:latin typeface="メイリオ"/>
              <a:ea typeface="メイリオ"/>
              <a:cs typeface="メイリオ"/>
            </a:endParaRPr>
          </a:p>
        </p:txBody>
      </p:sp>
      <p:sp>
        <p:nvSpPr>
          <p:cNvPr id="42" name="テキスト ボックス 41"/>
          <p:cNvSpPr txBox="1"/>
          <p:nvPr/>
        </p:nvSpPr>
        <p:spPr>
          <a:xfrm>
            <a:off x="7087098" y="3667651"/>
            <a:ext cx="1529650" cy="338554"/>
          </a:xfrm>
          <a:prstGeom prst="rect">
            <a:avLst/>
          </a:prstGeom>
          <a:noFill/>
        </p:spPr>
        <p:txBody>
          <a:bodyPr wrap="none" rtlCol="0">
            <a:spAutoFit/>
          </a:bodyPr>
          <a:lstStyle/>
          <a:p>
            <a:pPr algn="ctr"/>
            <a:r>
              <a:rPr lang="en-US" altLang="ja-JP" sz="1600" b="1" dirty="0">
                <a:solidFill>
                  <a:schemeClr val="tx1">
                    <a:lumMod val="50000"/>
                    <a:lumOff val="50000"/>
                  </a:schemeClr>
                </a:solidFill>
                <a:latin typeface="メイリオ"/>
                <a:ea typeface="メイリオ"/>
                <a:cs typeface="メイリオ"/>
              </a:rPr>
              <a:t>VSPEX BLUE</a:t>
            </a:r>
            <a:endParaRPr kumimoji="1" lang="ja-JP" altLang="en-US" sz="1600" b="1" dirty="0">
              <a:solidFill>
                <a:schemeClr val="tx1">
                  <a:lumMod val="50000"/>
                  <a:lumOff val="50000"/>
                </a:schemeClr>
              </a:solidFill>
              <a:latin typeface="メイリオ"/>
              <a:ea typeface="メイリオ"/>
              <a:cs typeface="メイリオ"/>
            </a:endParaRPr>
          </a:p>
        </p:txBody>
      </p:sp>
      <p:pic>
        <p:nvPicPr>
          <p:cNvPr id="44" name="図 43" descr="imgres.jp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765651" y="4593686"/>
            <a:ext cx="259429" cy="259429"/>
          </a:xfrm>
          <a:prstGeom prst="rect">
            <a:avLst/>
          </a:prstGeom>
        </p:spPr>
      </p:pic>
      <p:pic>
        <p:nvPicPr>
          <p:cNvPr id="46" name="図 45" descr="imgres.png"/>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8735" y="2168139"/>
            <a:ext cx="1167235" cy="210014"/>
          </a:xfrm>
          <a:prstGeom prst="rect">
            <a:avLst/>
          </a:prstGeom>
        </p:spPr>
      </p:pic>
      <p:pic>
        <p:nvPicPr>
          <p:cNvPr id="15" name="図 14"/>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675702" y="2898131"/>
            <a:ext cx="349378" cy="349378"/>
          </a:xfrm>
          <a:prstGeom prst="rect">
            <a:avLst/>
          </a:prstGeom>
        </p:spPr>
      </p:pic>
      <p:pic>
        <p:nvPicPr>
          <p:cNvPr id="16" name="図 15"/>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517992" y="3706900"/>
            <a:ext cx="611550" cy="215266"/>
          </a:xfrm>
          <a:prstGeom prst="rect">
            <a:avLst/>
          </a:prstGeom>
        </p:spPr>
      </p:pic>
      <p:pic>
        <p:nvPicPr>
          <p:cNvPr id="47" name="図 46"/>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5137" y="5157268"/>
            <a:ext cx="2210296" cy="1584046"/>
          </a:xfrm>
          <a:prstGeom prst="rect">
            <a:avLst/>
          </a:prstGeom>
        </p:spPr>
      </p:pic>
      <p:sp>
        <p:nvSpPr>
          <p:cNvPr id="48" name="テキスト ボックス 47"/>
          <p:cNvSpPr txBox="1"/>
          <p:nvPr/>
        </p:nvSpPr>
        <p:spPr>
          <a:xfrm>
            <a:off x="6663463" y="6113384"/>
            <a:ext cx="2146421"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HyperFlex</a:t>
            </a:r>
            <a:r>
              <a:rPr lang="en-US" altLang="ja-JP" sz="1600" b="1" dirty="0">
                <a:solidFill>
                  <a:schemeClr val="tx1">
                    <a:lumMod val="50000"/>
                    <a:lumOff val="50000"/>
                  </a:schemeClr>
                </a:solidFill>
                <a:latin typeface="メイリオ"/>
                <a:ea typeface="メイリオ"/>
                <a:cs typeface="メイリオ"/>
              </a:rPr>
              <a:t> System</a:t>
            </a:r>
            <a:endParaRPr kumimoji="1" lang="ja-JP" altLang="en-US" sz="1600" b="1" dirty="0">
              <a:solidFill>
                <a:schemeClr val="tx1">
                  <a:lumMod val="50000"/>
                  <a:lumOff val="50000"/>
                </a:schemeClr>
              </a:solidFill>
              <a:latin typeface="メイリオ"/>
              <a:ea typeface="メイリオ"/>
              <a:cs typeface="メイリオ"/>
            </a:endParaRPr>
          </a:p>
        </p:txBody>
      </p:sp>
      <p:pic>
        <p:nvPicPr>
          <p:cNvPr id="49" name="図 48"/>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6311124" y="6168845"/>
            <a:ext cx="394297" cy="221244"/>
          </a:xfrm>
          <a:prstGeom prst="rect">
            <a:avLst/>
          </a:prstGeom>
        </p:spPr>
      </p:pic>
      <p:pic>
        <p:nvPicPr>
          <p:cNvPr id="8" name="図 7"/>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53899" y="4920722"/>
            <a:ext cx="2042316" cy="404029"/>
          </a:xfrm>
          <a:prstGeom prst="rect">
            <a:avLst/>
          </a:prstGeom>
        </p:spPr>
      </p:pic>
      <p:pic>
        <p:nvPicPr>
          <p:cNvPr id="17" name="図 16"/>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651" y="5348895"/>
            <a:ext cx="1704928" cy="312353"/>
          </a:xfrm>
          <a:prstGeom prst="rect">
            <a:avLst/>
          </a:prstGeom>
        </p:spPr>
      </p:pic>
    </p:spTree>
    <p:extLst>
      <p:ext uri="{BB962C8B-B14F-4D97-AF65-F5344CB8AC3E}">
        <p14:creationId xmlns:p14="http://schemas.microsoft.com/office/powerpoint/2010/main" val="424541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7724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5810310" y="861979"/>
            <a:ext cx="3104492" cy="56061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4" name="図 5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38442" y="2238928"/>
            <a:ext cx="2267516" cy="833465"/>
          </a:xfrm>
          <a:prstGeom prst="rect">
            <a:avLst/>
          </a:prstGeom>
        </p:spPr>
      </p:pic>
      <p:pic>
        <p:nvPicPr>
          <p:cNvPr id="55" name="図 54" descr="Nutanix-Virtual-Computing-Platform_Product-Image.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679" y="1341498"/>
            <a:ext cx="2049771" cy="1156281"/>
          </a:xfrm>
          <a:prstGeom prst="rect">
            <a:avLst/>
          </a:prstGeom>
        </p:spPr>
      </p:pic>
      <p:sp>
        <p:nvSpPr>
          <p:cNvPr id="56" name="テキスト ボックス 55"/>
          <p:cNvSpPr txBox="1"/>
          <p:nvPr/>
        </p:nvSpPr>
        <p:spPr>
          <a:xfrm>
            <a:off x="5810310" y="862455"/>
            <a:ext cx="3068831" cy="369332"/>
          </a:xfrm>
          <a:prstGeom prst="rect">
            <a:avLst/>
          </a:prstGeom>
          <a:noFill/>
        </p:spPr>
        <p:txBody>
          <a:bodyPr wrap="none" rtlCol="0">
            <a:spAutoFit/>
          </a:bodyPr>
          <a:lstStyle/>
          <a:p>
            <a:pPr algn="ctr"/>
            <a:r>
              <a:rPr lang="en-US" altLang="ja-JP" dirty="0">
                <a:solidFill>
                  <a:schemeClr val="tx1">
                    <a:lumMod val="50000"/>
                    <a:lumOff val="50000"/>
                  </a:schemeClr>
                </a:solidFill>
                <a:latin typeface="メイリオ"/>
                <a:ea typeface="メイリオ"/>
                <a:cs typeface="メイリオ"/>
              </a:rPr>
              <a:t>Hyper-Converged System</a:t>
            </a:r>
            <a:endParaRPr kumimoji="1" lang="ja-JP" altLang="en-US" dirty="0">
              <a:solidFill>
                <a:schemeClr val="tx1">
                  <a:lumMod val="50000"/>
                  <a:lumOff val="50000"/>
                </a:schemeClr>
              </a:solidFill>
              <a:latin typeface="メイリオ"/>
              <a:ea typeface="メイリオ"/>
              <a:cs typeface="メイリオ"/>
            </a:endParaRPr>
          </a:p>
        </p:txBody>
      </p:sp>
      <p:sp>
        <p:nvSpPr>
          <p:cNvPr id="57" name="テキスト ボックス 56"/>
          <p:cNvSpPr txBox="1"/>
          <p:nvPr/>
        </p:nvSpPr>
        <p:spPr>
          <a:xfrm>
            <a:off x="6553899" y="1135634"/>
            <a:ext cx="1569660" cy="577081"/>
          </a:xfrm>
          <a:prstGeom prst="rect">
            <a:avLst/>
          </a:prstGeom>
          <a:noFill/>
        </p:spPr>
        <p:txBody>
          <a:bodyPr wrap="none" rtlCol="0">
            <a:spAutoFit/>
          </a:bodyPr>
          <a:lstStyle/>
          <a:p>
            <a:pPr marL="171450" indent="-171450">
              <a:buFont typeface="Wingdings" charset="2"/>
              <a:buChar char="ü"/>
            </a:pPr>
            <a:r>
              <a:rPr kumimoji="1" lang="ja-JP" altLang="en-US" sz="1050" dirty="0">
                <a:solidFill>
                  <a:srgbClr val="7F7F7F"/>
                </a:solidFill>
              </a:rPr>
              <a:t>高い拡張性</a:t>
            </a:r>
            <a:endParaRPr kumimoji="1" lang="en-US" altLang="ja-JP" sz="1050" dirty="0">
              <a:solidFill>
                <a:srgbClr val="7F7F7F"/>
              </a:solidFill>
            </a:endParaRPr>
          </a:p>
          <a:p>
            <a:pPr marL="171450" indent="-171450">
              <a:buFont typeface="Wingdings" charset="2"/>
              <a:buChar char="ü"/>
            </a:pPr>
            <a:r>
              <a:rPr kumimoji="1" lang="ja-JP" altLang="en-US" sz="1050" dirty="0">
                <a:solidFill>
                  <a:srgbClr val="7F7F7F"/>
                </a:solidFill>
              </a:rPr>
              <a:t>簡単に導入</a:t>
            </a:r>
            <a:endParaRPr kumimoji="1" lang="en-US" altLang="ja-JP" sz="1050" dirty="0">
              <a:solidFill>
                <a:srgbClr val="7F7F7F"/>
              </a:solidFill>
            </a:endParaRPr>
          </a:p>
          <a:p>
            <a:pPr marL="171450" indent="-171450">
              <a:buFont typeface="Wingdings" charset="2"/>
              <a:buChar char="ü"/>
            </a:pPr>
            <a:r>
              <a:rPr lang="ja-JP" altLang="en-US" sz="1050" dirty="0">
                <a:solidFill>
                  <a:srgbClr val="7F7F7F"/>
                </a:solidFill>
              </a:rPr>
              <a:t>構成や運用の自動化</a:t>
            </a:r>
            <a:endParaRPr kumimoji="1" lang="en-US" altLang="ja-JP" sz="1050" dirty="0">
              <a:solidFill>
                <a:srgbClr val="7F7F7F"/>
              </a:solidFill>
            </a:endParaRPr>
          </a:p>
        </p:txBody>
      </p:sp>
      <p:pic>
        <p:nvPicPr>
          <p:cNvPr id="59" name="図 5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5101" y="3244612"/>
            <a:ext cx="1974507" cy="417200"/>
          </a:xfrm>
          <a:prstGeom prst="rect">
            <a:avLst/>
          </a:prstGeom>
        </p:spPr>
      </p:pic>
      <p:pic>
        <p:nvPicPr>
          <p:cNvPr id="60" name="図 5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86933" y="3716355"/>
            <a:ext cx="2097289" cy="1071608"/>
          </a:xfrm>
          <a:prstGeom prst="rect">
            <a:avLst/>
          </a:prstGeom>
        </p:spPr>
      </p:pic>
      <p:sp>
        <p:nvSpPr>
          <p:cNvPr id="61" name="テキスト ボックス 60"/>
          <p:cNvSpPr txBox="1"/>
          <p:nvPr/>
        </p:nvSpPr>
        <p:spPr>
          <a:xfrm>
            <a:off x="7371779" y="2119045"/>
            <a:ext cx="1321196" cy="338554"/>
          </a:xfrm>
          <a:prstGeom prst="rect">
            <a:avLst/>
          </a:prstGeom>
          <a:noFill/>
        </p:spPr>
        <p:txBody>
          <a:bodyPr wrap="none" rtlCol="0">
            <a:spAutoFit/>
          </a:bodyPr>
          <a:lstStyle/>
          <a:p>
            <a:pPr algn="ctr"/>
            <a:r>
              <a:rPr lang="en-US" altLang="ja-JP" sz="1600" b="1" dirty="0">
                <a:solidFill>
                  <a:schemeClr val="tx1">
                    <a:lumMod val="50000"/>
                    <a:lumOff val="50000"/>
                  </a:schemeClr>
                </a:solidFill>
                <a:latin typeface="メイリオ"/>
                <a:ea typeface="メイリオ"/>
                <a:cs typeface="メイリオ"/>
              </a:rPr>
              <a:t>NX</a:t>
            </a:r>
            <a:r>
              <a:rPr lang="ja-JP" altLang="en-US" sz="1600" b="1" dirty="0">
                <a:solidFill>
                  <a:schemeClr val="tx1">
                    <a:lumMod val="50000"/>
                    <a:lumOff val="50000"/>
                  </a:schemeClr>
                </a:solidFill>
                <a:latin typeface="メイリオ"/>
                <a:ea typeface="メイリオ"/>
                <a:cs typeface="メイリオ"/>
              </a:rPr>
              <a:t>シリーズ</a:t>
            </a:r>
            <a:endParaRPr kumimoji="1" lang="ja-JP" altLang="en-US" sz="1600" b="1" dirty="0">
              <a:solidFill>
                <a:schemeClr val="tx1">
                  <a:lumMod val="50000"/>
                  <a:lumOff val="50000"/>
                </a:schemeClr>
              </a:solidFill>
              <a:latin typeface="メイリオ"/>
              <a:ea typeface="メイリオ"/>
              <a:cs typeface="メイリオ"/>
            </a:endParaRPr>
          </a:p>
        </p:txBody>
      </p:sp>
      <p:sp>
        <p:nvSpPr>
          <p:cNvPr id="62" name="テキスト ボックス 61"/>
          <p:cNvSpPr txBox="1"/>
          <p:nvPr/>
        </p:nvSpPr>
        <p:spPr>
          <a:xfrm>
            <a:off x="7042565" y="2912114"/>
            <a:ext cx="1193147"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Evo:RAIL</a:t>
            </a:r>
            <a:endParaRPr kumimoji="1" lang="ja-JP" altLang="en-US" sz="1600" b="1" dirty="0">
              <a:solidFill>
                <a:schemeClr val="tx1">
                  <a:lumMod val="50000"/>
                  <a:lumOff val="50000"/>
                </a:schemeClr>
              </a:solidFill>
              <a:latin typeface="メイリオ"/>
              <a:ea typeface="メイリオ"/>
              <a:cs typeface="メイリオ"/>
            </a:endParaRPr>
          </a:p>
        </p:txBody>
      </p:sp>
      <p:sp>
        <p:nvSpPr>
          <p:cNvPr id="63" name="テキスト ボックス 62"/>
          <p:cNvSpPr txBox="1"/>
          <p:nvPr/>
        </p:nvSpPr>
        <p:spPr>
          <a:xfrm>
            <a:off x="7117878" y="4575727"/>
            <a:ext cx="1063047"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VxRACK</a:t>
            </a:r>
            <a:endParaRPr kumimoji="1" lang="ja-JP" altLang="en-US" sz="1600" b="1" dirty="0">
              <a:solidFill>
                <a:schemeClr val="tx1">
                  <a:lumMod val="50000"/>
                  <a:lumOff val="50000"/>
                </a:schemeClr>
              </a:solidFill>
              <a:latin typeface="メイリオ"/>
              <a:ea typeface="メイリオ"/>
              <a:cs typeface="メイリオ"/>
            </a:endParaRPr>
          </a:p>
        </p:txBody>
      </p:sp>
      <p:sp>
        <p:nvSpPr>
          <p:cNvPr id="64" name="テキスト ボックス 63"/>
          <p:cNvSpPr txBox="1"/>
          <p:nvPr/>
        </p:nvSpPr>
        <p:spPr>
          <a:xfrm>
            <a:off x="7087098" y="3667651"/>
            <a:ext cx="1529650" cy="338554"/>
          </a:xfrm>
          <a:prstGeom prst="rect">
            <a:avLst/>
          </a:prstGeom>
          <a:noFill/>
        </p:spPr>
        <p:txBody>
          <a:bodyPr wrap="none" rtlCol="0">
            <a:spAutoFit/>
          </a:bodyPr>
          <a:lstStyle/>
          <a:p>
            <a:pPr algn="ctr"/>
            <a:r>
              <a:rPr lang="en-US" altLang="ja-JP" sz="1600" b="1" dirty="0">
                <a:solidFill>
                  <a:schemeClr val="tx1">
                    <a:lumMod val="50000"/>
                    <a:lumOff val="50000"/>
                  </a:schemeClr>
                </a:solidFill>
                <a:latin typeface="メイリオ"/>
                <a:ea typeface="メイリオ"/>
                <a:cs typeface="メイリオ"/>
              </a:rPr>
              <a:t>VSPEX BLUE</a:t>
            </a:r>
            <a:endParaRPr kumimoji="1" lang="ja-JP" altLang="en-US" sz="1600" b="1" dirty="0">
              <a:solidFill>
                <a:schemeClr val="tx1">
                  <a:lumMod val="50000"/>
                  <a:lumOff val="50000"/>
                </a:schemeClr>
              </a:solidFill>
              <a:latin typeface="メイリオ"/>
              <a:ea typeface="メイリオ"/>
              <a:cs typeface="メイリオ"/>
            </a:endParaRPr>
          </a:p>
        </p:txBody>
      </p:sp>
      <p:pic>
        <p:nvPicPr>
          <p:cNvPr id="66" name="図 65" descr="imgres.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65651" y="4593686"/>
            <a:ext cx="259429" cy="259429"/>
          </a:xfrm>
          <a:prstGeom prst="rect">
            <a:avLst/>
          </a:prstGeom>
        </p:spPr>
      </p:pic>
      <p:pic>
        <p:nvPicPr>
          <p:cNvPr id="68" name="図 67" descr="imgres.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8735" y="2168139"/>
            <a:ext cx="1167235" cy="210014"/>
          </a:xfrm>
          <a:prstGeom prst="rect">
            <a:avLst/>
          </a:prstGeom>
        </p:spPr>
      </p:pic>
      <p:pic>
        <p:nvPicPr>
          <p:cNvPr id="69" name="図 6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75702" y="2898131"/>
            <a:ext cx="349378" cy="349378"/>
          </a:xfrm>
          <a:prstGeom prst="rect">
            <a:avLst/>
          </a:prstGeom>
        </p:spPr>
      </p:pic>
      <p:pic>
        <p:nvPicPr>
          <p:cNvPr id="70" name="図 6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17992" y="3706900"/>
            <a:ext cx="611550" cy="215266"/>
          </a:xfrm>
          <a:prstGeom prst="rect">
            <a:avLst/>
          </a:prstGeom>
        </p:spPr>
      </p:pic>
      <p:pic>
        <p:nvPicPr>
          <p:cNvPr id="71" name="図 7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5137" y="5157268"/>
            <a:ext cx="2210296" cy="1584046"/>
          </a:xfrm>
          <a:prstGeom prst="rect">
            <a:avLst/>
          </a:prstGeom>
        </p:spPr>
      </p:pic>
      <p:sp>
        <p:nvSpPr>
          <p:cNvPr id="72" name="テキスト ボックス 71"/>
          <p:cNvSpPr txBox="1"/>
          <p:nvPr/>
        </p:nvSpPr>
        <p:spPr>
          <a:xfrm>
            <a:off x="6663463" y="6113384"/>
            <a:ext cx="2146421" cy="338554"/>
          </a:xfrm>
          <a:prstGeom prst="rect">
            <a:avLst/>
          </a:prstGeom>
          <a:noFill/>
        </p:spPr>
        <p:txBody>
          <a:bodyPr wrap="none" rtlCol="0">
            <a:spAutoFit/>
          </a:bodyPr>
          <a:lstStyle/>
          <a:p>
            <a:pPr algn="ctr"/>
            <a:r>
              <a:rPr lang="en-US" altLang="ja-JP" sz="1600" b="1" dirty="0" err="1">
                <a:solidFill>
                  <a:schemeClr val="tx1">
                    <a:lumMod val="50000"/>
                    <a:lumOff val="50000"/>
                  </a:schemeClr>
                </a:solidFill>
                <a:latin typeface="メイリオ"/>
                <a:ea typeface="メイリオ"/>
                <a:cs typeface="メイリオ"/>
              </a:rPr>
              <a:t>HyperFlex</a:t>
            </a:r>
            <a:r>
              <a:rPr lang="en-US" altLang="ja-JP" sz="1600" b="1" dirty="0">
                <a:solidFill>
                  <a:schemeClr val="tx1">
                    <a:lumMod val="50000"/>
                    <a:lumOff val="50000"/>
                  </a:schemeClr>
                </a:solidFill>
                <a:latin typeface="メイリオ"/>
                <a:ea typeface="メイリオ"/>
                <a:cs typeface="メイリオ"/>
              </a:rPr>
              <a:t> System</a:t>
            </a:r>
            <a:endParaRPr kumimoji="1" lang="ja-JP" altLang="en-US" sz="1600" b="1" dirty="0">
              <a:solidFill>
                <a:schemeClr val="tx1">
                  <a:lumMod val="50000"/>
                  <a:lumOff val="50000"/>
                </a:schemeClr>
              </a:solidFill>
              <a:latin typeface="メイリオ"/>
              <a:ea typeface="メイリオ"/>
              <a:cs typeface="メイリオ"/>
            </a:endParaRPr>
          </a:p>
        </p:txBody>
      </p:sp>
      <p:pic>
        <p:nvPicPr>
          <p:cNvPr id="73" name="図 7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11124" y="6168845"/>
            <a:ext cx="394297" cy="221244"/>
          </a:xfrm>
          <a:prstGeom prst="rect">
            <a:avLst/>
          </a:prstGeom>
        </p:spPr>
      </p:pic>
      <p:sp>
        <p:nvSpPr>
          <p:cNvPr id="44" name="フリーフォーム 43"/>
          <p:cNvSpPr/>
          <p:nvPr/>
        </p:nvSpPr>
        <p:spPr>
          <a:xfrm>
            <a:off x="5047008" y="861979"/>
            <a:ext cx="763302" cy="5606156"/>
          </a:xfrm>
          <a:custGeom>
            <a:avLst/>
            <a:gdLst>
              <a:gd name="connsiteX0" fmla="*/ 0 w 400342"/>
              <a:gd name="connsiteY0" fmla="*/ 0 h 5252422"/>
              <a:gd name="connsiteX1" fmla="*/ 400342 w 400342"/>
              <a:gd name="connsiteY1" fmla="*/ 862750 h 5252422"/>
              <a:gd name="connsiteX2" fmla="*/ 20708 w 400342"/>
              <a:gd name="connsiteY2" fmla="*/ 5252422 h 5252422"/>
              <a:gd name="connsiteX3" fmla="*/ 0 w 400342"/>
              <a:gd name="connsiteY3" fmla="*/ 0 h 5252422"/>
            </a:gdLst>
            <a:ahLst/>
            <a:cxnLst>
              <a:cxn ang="0">
                <a:pos x="connsiteX0" y="connsiteY0"/>
              </a:cxn>
              <a:cxn ang="0">
                <a:pos x="connsiteX1" y="connsiteY1"/>
              </a:cxn>
              <a:cxn ang="0">
                <a:pos x="connsiteX2" y="connsiteY2"/>
              </a:cxn>
              <a:cxn ang="0">
                <a:pos x="connsiteX3" y="connsiteY3"/>
              </a:cxn>
            </a:cxnLst>
            <a:rect l="l" t="t" r="r" b="b"/>
            <a:pathLst>
              <a:path w="400342" h="5252422">
                <a:moveTo>
                  <a:pt x="0" y="0"/>
                </a:moveTo>
                <a:lnTo>
                  <a:pt x="400342" y="862750"/>
                </a:lnTo>
                <a:lnTo>
                  <a:pt x="20708" y="5252422"/>
                </a:lnTo>
                <a:cubicBezTo>
                  <a:pt x="13805" y="3501615"/>
                  <a:pt x="6903" y="1750807"/>
                  <a:pt x="0" y="0"/>
                </a:cubicBezTo>
                <a:close/>
              </a:path>
            </a:pathLst>
          </a:custGeom>
          <a:gradFill flip="none" rotWithShape="1">
            <a:gsLst>
              <a:gs pos="0">
                <a:schemeClr val="bg1"/>
              </a:gs>
              <a:gs pos="100000">
                <a:srgbClr val="3366FF"/>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タイトル 37"/>
          <p:cNvSpPr>
            <a:spLocks noGrp="1"/>
          </p:cNvSpPr>
          <p:nvPr>
            <p:ph type="title"/>
          </p:nvPr>
        </p:nvSpPr>
        <p:spPr/>
        <p:txBody>
          <a:bodyPr/>
          <a:lstStyle/>
          <a:p>
            <a:r>
              <a:rPr lang="ja-JP" altLang="en-US" dirty="0"/>
              <a:t>コンバージド・システムとハイパーコンバージド・システム</a:t>
            </a:r>
            <a:endParaRPr kumimoji="1" lang="ja-JP" altLang="en-US" dirty="0"/>
          </a:p>
        </p:txBody>
      </p:sp>
      <p:sp>
        <p:nvSpPr>
          <p:cNvPr id="39" name="正方形/長方形 38"/>
          <p:cNvSpPr/>
          <p:nvPr/>
        </p:nvSpPr>
        <p:spPr>
          <a:xfrm>
            <a:off x="355330" y="861979"/>
            <a:ext cx="4759374" cy="105872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標準化されたモジュール</a:t>
            </a:r>
            <a:endParaRPr kumimoji="1" lang="en-US" altLang="ja-JP" sz="24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サーバー、ネットワーク、ストレージで</a:t>
            </a:r>
            <a:r>
              <a:rPr lang="en-US" altLang="ja-JP" sz="1200" dirty="0">
                <a:solidFill>
                  <a:srgbClr val="FFFFFF"/>
                </a:solidFill>
                <a:latin typeface="ＭＳ Ｐゴシック"/>
                <a:ea typeface="ＭＳ Ｐゴシック"/>
                <a:cs typeface="ＭＳ Ｐゴシック"/>
              </a:rPr>
              <a:t>1</a:t>
            </a:r>
            <a:r>
              <a:rPr lang="ja-JP" altLang="en-US" sz="1200" dirty="0">
                <a:solidFill>
                  <a:srgbClr val="FFFFFF"/>
                </a:solidFill>
                <a:latin typeface="ＭＳ Ｐゴシック"/>
                <a:ea typeface="ＭＳ Ｐゴシック"/>
                <a:cs typeface="ＭＳ Ｐゴシック"/>
              </a:rPr>
              <a:t>単位のモジュール構成</a:t>
            </a: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55330" y="1989629"/>
            <a:ext cx="4759374" cy="1058722"/>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全てをソフトウエアで設定・構成</a:t>
            </a:r>
            <a:endParaRPr kumimoji="1" lang="en-US" altLang="ja-JP" sz="24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システム全体の構成をソフトウエアの設定で行える</a:t>
            </a: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55330" y="3129375"/>
            <a:ext cx="4759374" cy="1058722"/>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自己修復</a:t>
            </a:r>
            <a:endParaRPr kumimoji="1" lang="en-US" altLang="ja-JP" sz="24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障害の検知、切り分け、分散処理で自動的に修復</a:t>
            </a: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55330" y="4268746"/>
            <a:ext cx="4759374" cy="1058722"/>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データとサービスを分散</a:t>
            </a:r>
            <a:endParaRPr kumimoji="1" lang="en-US" altLang="ja-JP" sz="24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データの管理とアプリケーション・サービスを分散処理</a:t>
            </a: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348426" y="5409413"/>
            <a:ext cx="4759374" cy="1058722"/>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ＭＳ Ｐゴシック"/>
                <a:ea typeface="ＭＳ Ｐゴシック"/>
                <a:cs typeface="ＭＳ Ｐゴシック"/>
              </a:rPr>
              <a:t>API</a:t>
            </a:r>
            <a:r>
              <a:rPr lang="ja-JP" altLang="en-US" sz="2400" dirty="0">
                <a:solidFill>
                  <a:srgbClr val="FFFFFF"/>
                </a:solidFill>
                <a:latin typeface="ＭＳ Ｐゴシック"/>
                <a:ea typeface="ＭＳ Ｐゴシック"/>
                <a:cs typeface="ＭＳ Ｐゴシック"/>
              </a:rPr>
              <a:t>と自動化</a:t>
            </a:r>
            <a:endParaRPr lang="en-US" altLang="ja-JP" sz="24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アプリケーションや管理ツールと連携して運用や調達を自動化</a:t>
            </a:r>
          </a:p>
        </p:txBody>
      </p:sp>
      <p:pic>
        <p:nvPicPr>
          <p:cNvPr id="32" name="図 3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53899" y="4920722"/>
            <a:ext cx="2042316" cy="404029"/>
          </a:xfrm>
          <a:prstGeom prst="rect">
            <a:avLst/>
          </a:prstGeom>
        </p:spPr>
      </p:pic>
      <p:pic>
        <p:nvPicPr>
          <p:cNvPr id="33" name="図 3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651" y="5348895"/>
            <a:ext cx="1704928" cy="312353"/>
          </a:xfrm>
          <a:prstGeom prst="rect">
            <a:avLst/>
          </a:prstGeom>
        </p:spPr>
      </p:pic>
    </p:spTree>
    <p:extLst>
      <p:ext uri="{BB962C8B-B14F-4D97-AF65-F5344CB8AC3E}">
        <p14:creationId xmlns:p14="http://schemas.microsoft.com/office/powerpoint/2010/main" val="1494305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dirty="0">
                <a:solidFill>
                  <a:srgbClr val="FFFFFF"/>
                </a:solidFill>
                <a:effectLst/>
                <a:latin typeface="Meiryo" panose="020B0604030504040204" pitchFamily="34" charset="-128"/>
                <a:ea typeface="Meiryo" panose="020B0604030504040204" pitchFamily="34" charset="-128"/>
                <a:cs typeface="Arial"/>
              </a:rPr>
              <a:t>利用の常識を変える</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クラウド・コンピューティング</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latin typeface="Meiryo" panose="020B0604030504040204" pitchFamily="34" charset="-128"/>
                <a:ea typeface="Meiryo" panose="020B0604030504040204" pitchFamily="34" charset="-128"/>
                <a:cs typeface="Arial"/>
              </a:rPr>
              <a:t>Cloud Computing</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051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125756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67053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5358DC3-9155-9E49-8F3D-82A1641EC0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6707" y="5312728"/>
            <a:ext cx="531626" cy="772988"/>
          </a:xfrm>
          <a:prstGeom prst="rect">
            <a:avLst/>
          </a:prstGeom>
        </p:spPr>
      </p:pic>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8FB912B9-6752-D842-BE86-3F679DC974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0464" y="5288448"/>
            <a:ext cx="1887194" cy="986211"/>
          </a:xfrm>
          <a:prstGeom prst="rect">
            <a:avLst/>
          </a:prstGeom>
        </p:spPr>
      </p:pic>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8333" y="5215521"/>
            <a:ext cx="1972421" cy="986211"/>
          </a:xfrm>
          <a:prstGeom prst="rect">
            <a:avLst/>
          </a:prstGeom>
        </p:spPr>
      </p:pic>
    </p:spTree>
    <p:extLst>
      <p:ext uri="{BB962C8B-B14F-4D97-AF65-F5344CB8AC3E}">
        <p14:creationId xmlns:p14="http://schemas.microsoft.com/office/powerpoint/2010/main" val="26378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クラウド・コンピューティング</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で変わる</a:t>
            </a:r>
            <a:r>
              <a:rPr lang="en-US" altLang="ja-JP" sz="2400" dirty="0">
                <a:solidFill>
                  <a:srgbClr val="FFFFFF"/>
                </a:solidFill>
                <a:effectLst/>
                <a:latin typeface="Meiryo" panose="020B0604030504040204" pitchFamily="34" charset="-128"/>
                <a:ea typeface="Meiryo" panose="020B0604030504040204" pitchFamily="34" charset="-128"/>
                <a:cs typeface="Arial Black"/>
              </a:rPr>
              <a:t>IT</a:t>
            </a:r>
            <a:r>
              <a:rPr lang="ja-JP" altLang="en-US" sz="2400" dirty="0">
                <a:solidFill>
                  <a:srgbClr val="FFFFFF"/>
                </a:solidFill>
                <a:effectLst/>
                <a:latin typeface="Meiryo" panose="020B0604030504040204" pitchFamily="34" charset="-128"/>
                <a:ea typeface="Meiryo" panose="020B0604030504040204" pitchFamily="34" charset="-128"/>
                <a:cs typeface="Arial"/>
              </a:rPr>
              <a:t>の常識</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708476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a:xfrm>
            <a:off x="230400" y="266400"/>
            <a:ext cx="8686800" cy="416221"/>
          </a:xfrm>
        </p:spPr>
        <p:txBody>
          <a:bodyPr lIns="0" rIns="0"/>
          <a:lstStyle/>
          <a:p>
            <a:r>
              <a:rPr kumimoji="1" lang="ja-JP" altLang="en-US" sz="2700" dirty="0"/>
              <a:t>コレ</a:t>
            </a:r>
            <a:r>
              <a:rPr kumimoji="1" lang="en-US" altLang="ja-JP" sz="2700" dirty="0"/>
              <a:t>1</a:t>
            </a:r>
            <a:r>
              <a:rPr kumimoji="1" lang="ja-JP" altLang="en-US" sz="2700" dirty="0"/>
              <a:t>枚でわかるクラウドコンピューティング</a:t>
            </a:r>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インフラストラクチャー</a:t>
            </a: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プラットフォーム</a:t>
            </a: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データ</a:t>
            </a:r>
          </a:p>
          <a:p>
            <a:pPr algn="ctr"/>
            <a:r>
              <a:rPr kumimoji="1" lang="ja-JP" altLang="en-US" sz="1000" dirty="0">
                <a:solidFill>
                  <a:srgbClr val="3366FF"/>
                </a:solidFill>
                <a:latin typeface="ＭＳ Ｐゴシック"/>
                <a:ea typeface="ＭＳ Ｐゴシック"/>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kumimoji="1" lang="ja-JP" altLang="en-US" sz="1000" dirty="0">
                <a:solidFill>
                  <a:srgbClr val="3366FF"/>
                </a:solidFill>
                <a:latin typeface="ＭＳ Ｐゴシック"/>
                <a:ea typeface="ＭＳ Ｐゴシック"/>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lang="ja-JP" altLang="en-US" sz="1000" dirty="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電子</a:t>
            </a:r>
          </a:p>
          <a:p>
            <a:pPr algn="ctr"/>
            <a:r>
              <a:rPr kumimoji="1" lang="ja-JP" altLang="en-US" sz="900" dirty="0">
                <a:solidFill>
                  <a:srgbClr val="33ACBD"/>
                </a:solidFill>
                <a:latin typeface="ＭＳ Ｐゴシック"/>
                <a:ea typeface="ＭＳ Ｐゴシック"/>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ソーシャル</a:t>
            </a:r>
          </a:p>
          <a:p>
            <a:pPr algn="ctr"/>
            <a:r>
              <a:rPr lang="ja-JP" altLang="en-US" sz="800" dirty="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新聞</a:t>
            </a:r>
          </a:p>
          <a:p>
            <a:pPr algn="ctr"/>
            <a:r>
              <a:rPr lang="ja-JP" altLang="en-US" sz="900" dirty="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ショッピング</a:t>
            </a: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金融取引</a:t>
            </a: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a:solidFill>
                  <a:srgbClr val="33ACBD"/>
                </a:solidFill>
                <a:latin typeface="ＭＳ Ｐゴシック"/>
                <a:ea typeface="ＭＳ Ｐゴシック"/>
                <a:cs typeface="ＭＳ Ｐゴシック"/>
              </a:rPr>
              <a:t>財務</a:t>
            </a:r>
          </a:p>
          <a:p>
            <a:pPr algn="ctr"/>
            <a:r>
              <a:rPr kumimoji="1" lang="ja-JP" altLang="en-US" sz="900" dirty="0">
                <a:solidFill>
                  <a:srgbClr val="33ACBD"/>
                </a:solidFill>
                <a:latin typeface="ＭＳ Ｐゴシック"/>
                <a:ea typeface="ＭＳ Ｐゴシック"/>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施設や設備</a:t>
            </a:r>
          </a:p>
        </p:txBody>
      </p:sp>
    </p:spTree>
    <p:extLst>
      <p:ext uri="{BB962C8B-B14F-4D97-AF65-F5344CB8AC3E}">
        <p14:creationId xmlns:p14="http://schemas.microsoft.com/office/powerpoint/2010/main" val="8044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94254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a:t>クラウドによる新しい</a:t>
            </a:r>
            <a:r>
              <a:rPr kumimoji="1" lang="en-US" altLang="ja-JP" dirty="0"/>
              <a:t>IT</a:t>
            </a:r>
            <a:r>
              <a:rPr kumimoji="1" lang="ja-JP" altLang="en-US"/>
              <a:t>利用のカタチ</a:t>
            </a:r>
          </a:p>
        </p:txBody>
      </p:sp>
      <p:sp>
        <p:nvSpPr>
          <p:cNvPr id="3" name="スライド番号プレースホルダー 2">
            <a:extLst>
              <a:ext uri="{FF2B5EF4-FFF2-40B4-BE49-F238E27FC236}">
                <a16:creationId xmlns:a16="http://schemas.microsoft.com/office/drawing/2014/main" id="{7ABC8FA9-8DC2-C14F-AA65-410F9F23F5D1}"/>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971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panose="020B0604030504040204" pitchFamily="34" charset="-128"/>
                <a:ea typeface="Meiryo" panose="020B0604030504040204" pitchFamily="34" charset="-128"/>
              </a:rPr>
              <a:t>クラウド・コンピューティングと</a:t>
            </a:r>
            <a:r>
              <a:rPr kumimoji="1" lang="en-US" altLang="ja-JP" dirty="0">
                <a:latin typeface="Meiryo" panose="020B0604030504040204" pitchFamily="34" charset="-128"/>
                <a:ea typeface="Meiryo" panose="020B0604030504040204" pitchFamily="34" charset="-128"/>
              </a:rPr>
              <a:t>Web</a:t>
            </a:r>
            <a:r>
              <a:rPr kumimoji="1" lang="ja-JP" altLang="en-US" dirty="0">
                <a:latin typeface="Meiryo" panose="020B0604030504040204" pitchFamily="34" charset="-128"/>
                <a:ea typeface="Meiryo" panose="020B0604030504040204" pitchFamily="34" charset="-128"/>
              </a:rPr>
              <a:t>スケール</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cxnSp>
        <p:nvCxnSpPr>
          <p:cNvPr id="5" name="直線矢印コネクタ 4"/>
          <p:cNvCxnSpPr/>
          <p:nvPr/>
        </p:nvCxnSpPr>
        <p:spPr>
          <a:xfrm flipV="1">
            <a:off x="489955" y="1432655"/>
            <a:ext cx="0" cy="4459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89955" y="5892563"/>
            <a:ext cx="3835855"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右矢印 12"/>
          <p:cNvSpPr/>
          <p:nvPr/>
        </p:nvSpPr>
        <p:spPr>
          <a:xfrm rot="18710056">
            <a:off x="-231888" y="3106964"/>
            <a:ext cx="5389898" cy="1355732"/>
          </a:xfrm>
          <a:custGeom>
            <a:avLst/>
            <a:gdLst>
              <a:gd name="connsiteX0" fmla="*/ 0 w 3139599"/>
              <a:gd name="connsiteY0" fmla="*/ 232092 h 928369"/>
              <a:gd name="connsiteX1" fmla="*/ 2675415 w 3139599"/>
              <a:gd name="connsiteY1" fmla="*/ 232092 h 928369"/>
              <a:gd name="connsiteX2" fmla="*/ 2675415 w 3139599"/>
              <a:gd name="connsiteY2" fmla="*/ 0 h 928369"/>
              <a:gd name="connsiteX3" fmla="*/ 3139599 w 3139599"/>
              <a:gd name="connsiteY3" fmla="*/ 464185 h 928369"/>
              <a:gd name="connsiteX4" fmla="*/ 2675415 w 3139599"/>
              <a:gd name="connsiteY4" fmla="*/ 928369 h 928369"/>
              <a:gd name="connsiteX5" fmla="*/ 2675415 w 3139599"/>
              <a:gd name="connsiteY5" fmla="*/ 696277 h 928369"/>
              <a:gd name="connsiteX6" fmla="*/ 0 w 3139599"/>
              <a:gd name="connsiteY6" fmla="*/ 696277 h 928369"/>
              <a:gd name="connsiteX7" fmla="*/ 0 w 3139599"/>
              <a:gd name="connsiteY7" fmla="*/ 232092 h 928369"/>
              <a:gd name="connsiteX0" fmla="*/ 0 w 3146045"/>
              <a:gd name="connsiteY0" fmla="*/ 477078 h 928369"/>
              <a:gd name="connsiteX1" fmla="*/ 2681861 w 3146045"/>
              <a:gd name="connsiteY1" fmla="*/ 232092 h 928369"/>
              <a:gd name="connsiteX2" fmla="*/ 2681861 w 3146045"/>
              <a:gd name="connsiteY2" fmla="*/ 0 h 928369"/>
              <a:gd name="connsiteX3" fmla="*/ 3146045 w 3146045"/>
              <a:gd name="connsiteY3" fmla="*/ 464185 h 928369"/>
              <a:gd name="connsiteX4" fmla="*/ 2681861 w 3146045"/>
              <a:gd name="connsiteY4" fmla="*/ 928369 h 928369"/>
              <a:gd name="connsiteX5" fmla="*/ 2681861 w 3146045"/>
              <a:gd name="connsiteY5" fmla="*/ 696277 h 928369"/>
              <a:gd name="connsiteX6" fmla="*/ 6446 w 3146045"/>
              <a:gd name="connsiteY6" fmla="*/ 696277 h 928369"/>
              <a:gd name="connsiteX7" fmla="*/ 0 w 3146045"/>
              <a:gd name="connsiteY7" fmla="*/ 477078 h 928369"/>
              <a:gd name="connsiteX0" fmla="*/ 12894 w 3158939"/>
              <a:gd name="connsiteY0" fmla="*/ 477078 h 928369"/>
              <a:gd name="connsiteX1" fmla="*/ 2694755 w 3158939"/>
              <a:gd name="connsiteY1" fmla="*/ 232092 h 928369"/>
              <a:gd name="connsiteX2" fmla="*/ 2694755 w 3158939"/>
              <a:gd name="connsiteY2" fmla="*/ 0 h 928369"/>
              <a:gd name="connsiteX3" fmla="*/ 3158939 w 3158939"/>
              <a:gd name="connsiteY3" fmla="*/ 464185 h 928369"/>
              <a:gd name="connsiteX4" fmla="*/ 2694755 w 3158939"/>
              <a:gd name="connsiteY4" fmla="*/ 928369 h 928369"/>
              <a:gd name="connsiteX5" fmla="*/ 2694755 w 3158939"/>
              <a:gd name="connsiteY5" fmla="*/ 696277 h 928369"/>
              <a:gd name="connsiteX6" fmla="*/ 0 w 3158939"/>
              <a:gd name="connsiteY6" fmla="*/ 483526 h 928369"/>
              <a:gd name="connsiteX7" fmla="*/ 12894 w 3158939"/>
              <a:gd name="connsiteY7" fmla="*/ 477078 h 92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8939" h="928369">
                <a:moveTo>
                  <a:pt x="12894" y="477078"/>
                </a:moveTo>
                <a:lnTo>
                  <a:pt x="2694755" y="232092"/>
                </a:lnTo>
                <a:lnTo>
                  <a:pt x="2694755" y="0"/>
                </a:lnTo>
                <a:lnTo>
                  <a:pt x="3158939" y="464185"/>
                </a:lnTo>
                <a:lnTo>
                  <a:pt x="2694755" y="928369"/>
                </a:lnTo>
                <a:lnTo>
                  <a:pt x="2694755" y="696277"/>
                </a:lnTo>
                <a:lnTo>
                  <a:pt x="0" y="483526"/>
                </a:lnTo>
                <a:lnTo>
                  <a:pt x="12894" y="477078"/>
                </a:lnTo>
                <a:close/>
              </a:path>
            </a:pathLst>
          </a:cu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8" name="図形グループ 17"/>
          <p:cNvGrpSpPr/>
          <p:nvPr/>
        </p:nvGrpSpPr>
        <p:grpSpPr>
          <a:xfrm>
            <a:off x="589685" y="5191222"/>
            <a:ext cx="131584" cy="275838"/>
            <a:chOff x="1305189" y="2570455"/>
            <a:chExt cx="969964" cy="2007872"/>
          </a:xfrm>
        </p:grpSpPr>
        <p:sp>
          <p:nvSpPr>
            <p:cNvPr id="19" name="円/楕円 1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フローチャート: 論理積ゲート 1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1" name="図形グループ 20"/>
          <p:cNvGrpSpPr/>
          <p:nvPr/>
        </p:nvGrpSpPr>
        <p:grpSpPr>
          <a:xfrm>
            <a:off x="811908" y="5191222"/>
            <a:ext cx="131584" cy="275838"/>
            <a:chOff x="1305189" y="2570455"/>
            <a:chExt cx="969964" cy="2007872"/>
          </a:xfrm>
        </p:grpSpPr>
        <p:sp>
          <p:nvSpPr>
            <p:cNvPr id="22" name="円/楕円 2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フローチャート: 論理積ゲート 2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4" name="図形グループ 23"/>
          <p:cNvGrpSpPr/>
          <p:nvPr/>
        </p:nvGrpSpPr>
        <p:grpSpPr>
          <a:xfrm>
            <a:off x="682970" y="5094517"/>
            <a:ext cx="131584" cy="275838"/>
            <a:chOff x="1305189" y="2570455"/>
            <a:chExt cx="969964" cy="2007872"/>
          </a:xfrm>
        </p:grpSpPr>
        <p:sp>
          <p:nvSpPr>
            <p:cNvPr id="25" name="円/楕円 2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フローチャート: 論理積ゲート 2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7" name="図形グループ 26"/>
          <p:cNvGrpSpPr/>
          <p:nvPr/>
        </p:nvGrpSpPr>
        <p:grpSpPr>
          <a:xfrm>
            <a:off x="2733445" y="2149110"/>
            <a:ext cx="131584" cy="275838"/>
            <a:chOff x="1305189" y="2570455"/>
            <a:chExt cx="969964" cy="2007872"/>
          </a:xfrm>
        </p:grpSpPr>
        <p:sp>
          <p:nvSpPr>
            <p:cNvPr id="28" name="円/楕円 2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フローチャート: 論理積ゲート 2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0" name="図形グループ 29"/>
          <p:cNvGrpSpPr/>
          <p:nvPr/>
        </p:nvGrpSpPr>
        <p:grpSpPr>
          <a:xfrm>
            <a:off x="1063322" y="4473073"/>
            <a:ext cx="131584" cy="275838"/>
            <a:chOff x="1305189" y="2570455"/>
            <a:chExt cx="969964" cy="2007872"/>
          </a:xfrm>
        </p:grpSpPr>
        <p:sp>
          <p:nvSpPr>
            <p:cNvPr id="31" name="円/楕円 3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フローチャート: 論理積ゲート 3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3" name="図形グループ 32"/>
          <p:cNvGrpSpPr/>
          <p:nvPr/>
        </p:nvGrpSpPr>
        <p:grpSpPr>
          <a:xfrm>
            <a:off x="1285545" y="4473073"/>
            <a:ext cx="131584" cy="275838"/>
            <a:chOff x="1305189" y="2570455"/>
            <a:chExt cx="969964" cy="2007872"/>
          </a:xfrm>
        </p:grpSpPr>
        <p:sp>
          <p:nvSpPr>
            <p:cNvPr id="34" name="円/楕円 3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1156607" y="4376368"/>
            <a:ext cx="131584" cy="275838"/>
            <a:chOff x="1305189" y="2570455"/>
            <a:chExt cx="969964" cy="2007872"/>
          </a:xfrm>
        </p:grpSpPr>
        <p:sp>
          <p:nvSpPr>
            <p:cNvPr id="37" name="円/楕円 3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1253316" y="4608460"/>
            <a:ext cx="131584" cy="275838"/>
            <a:chOff x="1305189" y="2570455"/>
            <a:chExt cx="969964" cy="2007872"/>
          </a:xfrm>
        </p:grpSpPr>
        <p:sp>
          <p:nvSpPr>
            <p:cNvPr id="40" name="円/楕円 3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1475539" y="4608460"/>
            <a:ext cx="131584" cy="275838"/>
            <a:chOff x="1305189" y="2570455"/>
            <a:chExt cx="969964" cy="2007872"/>
          </a:xfrm>
        </p:grpSpPr>
        <p:sp>
          <p:nvSpPr>
            <p:cNvPr id="43" name="円/楕円 4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1346601" y="4511755"/>
            <a:ext cx="131584" cy="275838"/>
            <a:chOff x="1305189" y="2570455"/>
            <a:chExt cx="969964" cy="2007872"/>
          </a:xfrm>
        </p:grpSpPr>
        <p:sp>
          <p:nvSpPr>
            <p:cNvPr id="46" name="円/楕円 4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1789924" y="3470309"/>
            <a:ext cx="131584" cy="275838"/>
            <a:chOff x="1305189" y="2570455"/>
            <a:chExt cx="969964" cy="2007872"/>
          </a:xfrm>
        </p:grpSpPr>
        <p:sp>
          <p:nvSpPr>
            <p:cNvPr id="49" name="円/楕円 4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2012147" y="3470309"/>
            <a:ext cx="131584" cy="275838"/>
            <a:chOff x="1305189" y="2570455"/>
            <a:chExt cx="969964" cy="2007872"/>
          </a:xfrm>
        </p:grpSpPr>
        <p:sp>
          <p:nvSpPr>
            <p:cNvPr id="52" name="円/楕円 5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4" name="図形グループ 53"/>
          <p:cNvGrpSpPr/>
          <p:nvPr/>
        </p:nvGrpSpPr>
        <p:grpSpPr>
          <a:xfrm>
            <a:off x="1883209" y="3373604"/>
            <a:ext cx="131584" cy="275838"/>
            <a:chOff x="1305189" y="2570455"/>
            <a:chExt cx="969964" cy="2007872"/>
          </a:xfrm>
        </p:grpSpPr>
        <p:sp>
          <p:nvSpPr>
            <p:cNvPr id="55" name="円/楕円 5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論理積ゲート 5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7" name="図形グループ 56"/>
          <p:cNvGrpSpPr/>
          <p:nvPr/>
        </p:nvGrpSpPr>
        <p:grpSpPr>
          <a:xfrm>
            <a:off x="1979918" y="3605696"/>
            <a:ext cx="131584" cy="275838"/>
            <a:chOff x="1305189" y="2570455"/>
            <a:chExt cx="969964" cy="2007872"/>
          </a:xfrm>
        </p:grpSpPr>
        <p:sp>
          <p:nvSpPr>
            <p:cNvPr id="58" name="円/楕円 5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論理積ゲート 5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0" name="図形グループ 59"/>
          <p:cNvGrpSpPr/>
          <p:nvPr/>
        </p:nvGrpSpPr>
        <p:grpSpPr>
          <a:xfrm>
            <a:off x="2163726" y="3416367"/>
            <a:ext cx="131584" cy="275838"/>
            <a:chOff x="1305189" y="2570455"/>
            <a:chExt cx="969964" cy="2007872"/>
          </a:xfrm>
        </p:grpSpPr>
        <p:sp>
          <p:nvSpPr>
            <p:cNvPr id="61" name="円/楕円 6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2073203" y="3508991"/>
            <a:ext cx="131584" cy="275838"/>
            <a:chOff x="1305189" y="2570455"/>
            <a:chExt cx="969964" cy="2007872"/>
          </a:xfrm>
        </p:grpSpPr>
        <p:sp>
          <p:nvSpPr>
            <p:cNvPr id="64" name="円/楕円 6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1531288" y="3591063"/>
            <a:ext cx="131584" cy="275838"/>
            <a:chOff x="1305189" y="2570455"/>
            <a:chExt cx="969964" cy="2007872"/>
          </a:xfrm>
        </p:grpSpPr>
        <p:sp>
          <p:nvSpPr>
            <p:cNvPr id="67" name="円/楕円 6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9" name="図形グループ 68"/>
          <p:cNvGrpSpPr/>
          <p:nvPr/>
        </p:nvGrpSpPr>
        <p:grpSpPr>
          <a:xfrm>
            <a:off x="1753511" y="3591063"/>
            <a:ext cx="131584" cy="275838"/>
            <a:chOff x="1305189" y="2570455"/>
            <a:chExt cx="969964" cy="2007872"/>
          </a:xfrm>
        </p:grpSpPr>
        <p:sp>
          <p:nvSpPr>
            <p:cNvPr id="70" name="円/楕円 6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フローチャート: 論理積ゲート 7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2" name="図形グループ 71"/>
          <p:cNvGrpSpPr/>
          <p:nvPr/>
        </p:nvGrpSpPr>
        <p:grpSpPr>
          <a:xfrm>
            <a:off x="1624573" y="3494358"/>
            <a:ext cx="131584" cy="275838"/>
            <a:chOff x="1305189" y="2570455"/>
            <a:chExt cx="969964" cy="2007872"/>
          </a:xfrm>
        </p:grpSpPr>
        <p:sp>
          <p:nvSpPr>
            <p:cNvPr id="73" name="円/楕円 7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論理積ゲート 7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5" name="図形グループ 74"/>
          <p:cNvGrpSpPr/>
          <p:nvPr/>
        </p:nvGrpSpPr>
        <p:grpSpPr>
          <a:xfrm>
            <a:off x="1721282" y="3726450"/>
            <a:ext cx="131584" cy="275838"/>
            <a:chOff x="1305189" y="2570455"/>
            <a:chExt cx="969964" cy="2007872"/>
          </a:xfrm>
        </p:grpSpPr>
        <p:sp>
          <p:nvSpPr>
            <p:cNvPr id="76" name="円/楕円 7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78" name="図形グループ 77"/>
          <p:cNvGrpSpPr/>
          <p:nvPr/>
        </p:nvGrpSpPr>
        <p:grpSpPr>
          <a:xfrm>
            <a:off x="1943505" y="3726450"/>
            <a:ext cx="131584" cy="275838"/>
            <a:chOff x="1305189" y="2570455"/>
            <a:chExt cx="969964" cy="2007872"/>
          </a:xfrm>
        </p:grpSpPr>
        <p:sp>
          <p:nvSpPr>
            <p:cNvPr id="79" name="円/楕円 7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フローチャート: 論理積ゲート 7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81" name="図形グループ 80"/>
          <p:cNvGrpSpPr/>
          <p:nvPr/>
        </p:nvGrpSpPr>
        <p:grpSpPr>
          <a:xfrm>
            <a:off x="1814567" y="3629745"/>
            <a:ext cx="131584" cy="275838"/>
            <a:chOff x="1305189" y="2570455"/>
            <a:chExt cx="969964" cy="2007872"/>
          </a:xfrm>
        </p:grpSpPr>
        <p:sp>
          <p:nvSpPr>
            <p:cNvPr id="82" name="円/楕円 8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フローチャート: 論理積ゲート 8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84" name="図形グループ 83"/>
          <p:cNvGrpSpPr/>
          <p:nvPr/>
        </p:nvGrpSpPr>
        <p:grpSpPr>
          <a:xfrm>
            <a:off x="2608682" y="2478263"/>
            <a:ext cx="131584" cy="275838"/>
            <a:chOff x="1305189" y="2570455"/>
            <a:chExt cx="969964" cy="2007872"/>
          </a:xfrm>
        </p:grpSpPr>
        <p:sp>
          <p:nvSpPr>
            <p:cNvPr id="85" name="円/楕円 8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87" name="図形グループ 86"/>
          <p:cNvGrpSpPr/>
          <p:nvPr/>
        </p:nvGrpSpPr>
        <p:grpSpPr>
          <a:xfrm>
            <a:off x="2830905" y="2478263"/>
            <a:ext cx="131584" cy="275838"/>
            <a:chOff x="1305189" y="2570455"/>
            <a:chExt cx="969964" cy="2007872"/>
          </a:xfrm>
        </p:grpSpPr>
        <p:sp>
          <p:nvSpPr>
            <p:cNvPr id="88" name="円/楕円 8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フローチャート: 論理積ゲート 8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0" name="図形グループ 89"/>
          <p:cNvGrpSpPr/>
          <p:nvPr/>
        </p:nvGrpSpPr>
        <p:grpSpPr>
          <a:xfrm>
            <a:off x="2701967" y="2381558"/>
            <a:ext cx="131584" cy="275838"/>
            <a:chOff x="1305189" y="2570455"/>
            <a:chExt cx="969964" cy="2007872"/>
          </a:xfrm>
        </p:grpSpPr>
        <p:sp>
          <p:nvSpPr>
            <p:cNvPr id="91" name="円/楕円 9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フローチャート: 論理積ゲート 9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3" name="図形グループ 92"/>
          <p:cNvGrpSpPr/>
          <p:nvPr/>
        </p:nvGrpSpPr>
        <p:grpSpPr>
          <a:xfrm>
            <a:off x="2798676" y="2613650"/>
            <a:ext cx="131584" cy="275838"/>
            <a:chOff x="1305189" y="2570455"/>
            <a:chExt cx="969964" cy="2007872"/>
          </a:xfrm>
        </p:grpSpPr>
        <p:sp>
          <p:nvSpPr>
            <p:cNvPr id="94" name="円/楕円 9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論理積ゲート 9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6" name="図形グループ 95"/>
          <p:cNvGrpSpPr/>
          <p:nvPr/>
        </p:nvGrpSpPr>
        <p:grpSpPr>
          <a:xfrm>
            <a:off x="3020899" y="2613650"/>
            <a:ext cx="131584" cy="275838"/>
            <a:chOff x="1305189" y="2570455"/>
            <a:chExt cx="969964" cy="2007872"/>
          </a:xfrm>
        </p:grpSpPr>
        <p:sp>
          <p:nvSpPr>
            <p:cNvPr id="97" name="円/楕円 9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フローチャート: 論理積ゲート 9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2891961" y="2516945"/>
            <a:ext cx="131584" cy="275838"/>
            <a:chOff x="1305189" y="2570455"/>
            <a:chExt cx="969964" cy="2007872"/>
          </a:xfrm>
        </p:grpSpPr>
        <p:sp>
          <p:nvSpPr>
            <p:cNvPr id="100" name="円/楕円 9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02" name="図形グループ 101"/>
          <p:cNvGrpSpPr/>
          <p:nvPr/>
        </p:nvGrpSpPr>
        <p:grpSpPr>
          <a:xfrm>
            <a:off x="2350046" y="2599017"/>
            <a:ext cx="131584" cy="275838"/>
            <a:chOff x="1305189" y="2570455"/>
            <a:chExt cx="969964" cy="2007872"/>
          </a:xfrm>
        </p:grpSpPr>
        <p:sp>
          <p:nvSpPr>
            <p:cNvPr id="103" name="円/楕円 10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フローチャート: 論理積ゲート 10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05" name="図形グループ 104"/>
          <p:cNvGrpSpPr/>
          <p:nvPr/>
        </p:nvGrpSpPr>
        <p:grpSpPr>
          <a:xfrm>
            <a:off x="2572269" y="2599017"/>
            <a:ext cx="131584" cy="275838"/>
            <a:chOff x="1305189" y="2570455"/>
            <a:chExt cx="969964" cy="2007872"/>
          </a:xfrm>
        </p:grpSpPr>
        <p:sp>
          <p:nvSpPr>
            <p:cNvPr id="106" name="円/楕円 10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フローチャート: 論理積ゲート 10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08" name="図形グループ 107"/>
          <p:cNvGrpSpPr/>
          <p:nvPr/>
        </p:nvGrpSpPr>
        <p:grpSpPr>
          <a:xfrm>
            <a:off x="2443331" y="2502312"/>
            <a:ext cx="131584" cy="275838"/>
            <a:chOff x="1305189" y="2570455"/>
            <a:chExt cx="969964" cy="2007872"/>
          </a:xfrm>
        </p:grpSpPr>
        <p:sp>
          <p:nvSpPr>
            <p:cNvPr id="109" name="円/楕円 10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0" name="フローチャート: 論理積ゲート 10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1" name="図形グループ 110"/>
          <p:cNvGrpSpPr/>
          <p:nvPr/>
        </p:nvGrpSpPr>
        <p:grpSpPr>
          <a:xfrm>
            <a:off x="2540040" y="2734404"/>
            <a:ext cx="131584" cy="275838"/>
            <a:chOff x="1305189" y="2570455"/>
            <a:chExt cx="969964" cy="2007872"/>
          </a:xfrm>
        </p:grpSpPr>
        <p:sp>
          <p:nvSpPr>
            <p:cNvPr id="112" name="円/楕円 11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論理積ゲート 11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4" name="図形グループ 113"/>
          <p:cNvGrpSpPr/>
          <p:nvPr/>
        </p:nvGrpSpPr>
        <p:grpSpPr>
          <a:xfrm>
            <a:off x="2762263" y="2734404"/>
            <a:ext cx="131584" cy="275838"/>
            <a:chOff x="1305189" y="2570455"/>
            <a:chExt cx="969964" cy="2007872"/>
          </a:xfrm>
        </p:grpSpPr>
        <p:sp>
          <p:nvSpPr>
            <p:cNvPr id="115" name="円/楕円 11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論理積ゲート 11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7" name="図形グループ 116"/>
          <p:cNvGrpSpPr/>
          <p:nvPr/>
        </p:nvGrpSpPr>
        <p:grpSpPr>
          <a:xfrm>
            <a:off x="2633325" y="2637699"/>
            <a:ext cx="131584" cy="275838"/>
            <a:chOff x="1305189" y="2570455"/>
            <a:chExt cx="969964" cy="2007872"/>
          </a:xfrm>
        </p:grpSpPr>
        <p:sp>
          <p:nvSpPr>
            <p:cNvPr id="118" name="円/楕円 11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論理積ゲート 11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0" name="図形グループ 119"/>
          <p:cNvGrpSpPr/>
          <p:nvPr/>
        </p:nvGrpSpPr>
        <p:grpSpPr>
          <a:xfrm>
            <a:off x="2309861" y="2245815"/>
            <a:ext cx="131584" cy="275838"/>
            <a:chOff x="1305189" y="2570455"/>
            <a:chExt cx="969964" cy="2007872"/>
          </a:xfrm>
        </p:grpSpPr>
        <p:sp>
          <p:nvSpPr>
            <p:cNvPr id="121" name="円/楕円 12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フローチャート: 論理積ゲート 12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3" name="図形グループ 122"/>
          <p:cNvGrpSpPr/>
          <p:nvPr/>
        </p:nvGrpSpPr>
        <p:grpSpPr>
          <a:xfrm>
            <a:off x="2532084" y="2245815"/>
            <a:ext cx="131584" cy="275838"/>
            <a:chOff x="1305189" y="2570455"/>
            <a:chExt cx="969964" cy="2007872"/>
          </a:xfrm>
        </p:grpSpPr>
        <p:sp>
          <p:nvSpPr>
            <p:cNvPr id="124" name="円/楕円 12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フローチャート: 論理積ゲート 12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6" name="図形グループ 125"/>
          <p:cNvGrpSpPr/>
          <p:nvPr/>
        </p:nvGrpSpPr>
        <p:grpSpPr>
          <a:xfrm>
            <a:off x="2403146" y="2149110"/>
            <a:ext cx="131584" cy="275838"/>
            <a:chOff x="1305189" y="2570455"/>
            <a:chExt cx="969964" cy="2007872"/>
          </a:xfrm>
        </p:grpSpPr>
        <p:sp>
          <p:nvSpPr>
            <p:cNvPr id="127" name="円/楕円 12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8" name="フローチャート: 論理積ゲート 12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9" name="図形グループ 128"/>
          <p:cNvGrpSpPr/>
          <p:nvPr/>
        </p:nvGrpSpPr>
        <p:grpSpPr>
          <a:xfrm>
            <a:off x="2499855" y="2381202"/>
            <a:ext cx="131584" cy="275838"/>
            <a:chOff x="1305189" y="2570455"/>
            <a:chExt cx="969964" cy="2007872"/>
          </a:xfrm>
        </p:grpSpPr>
        <p:sp>
          <p:nvSpPr>
            <p:cNvPr id="130" name="円/楕円 12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1" name="フローチャート: 論理積ゲート 13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2" name="図形グループ 131"/>
          <p:cNvGrpSpPr/>
          <p:nvPr/>
        </p:nvGrpSpPr>
        <p:grpSpPr>
          <a:xfrm>
            <a:off x="2722078" y="2381202"/>
            <a:ext cx="131584" cy="275838"/>
            <a:chOff x="1305189" y="2570455"/>
            <a:chExt cx="969964" cy="2007872"/>
          </a:xfrm>
        </p:grpSpPr>
        <p:sp>
          <p:nvSpPr>
            <p:cNvPr id="133" name="円/楕円 13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論理積ゲート 13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5" name="図形グループ 134"/>
          <p:cNvGrpSpPr/>
          <p:nvPr/>
        </p:nvGrpSpPr>
        <p:grpSpPr>
          <a:xfrm>
            <a:off x="2593140" y="2284497"/>
            <a:ext cx="131584" cy="275838"/>
            <a:chOff x="1305189" y="2570455"/>
            <a:chExt cx="969964" cy="2007872"/>
          </a:xfrm>
        </p:grpSpPr>
        <p:sp>
          <p:nvSpPr>
            <p:cNvPr id="136" name="円/楕円 13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フローチャート: 論理積ゲート 13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8" name="図形グループ 137"/>
          <p:cNvGrpSpPr/>
          <p:nvPr/>
        </p:nvGrpSpPr>
        <p:grpSpPr>
          <a:xfrm>
            <a:off x="2051225" y="2366569"/>
            <a:ext cx="131584" cy="275838"/>
            <a:chOff x="1305189" y="2570455"/>
            <a:chExt cx="969964" cy="2007872"/>
          </a:xfrm>
        </p:grpSpPr>
        <p:sp>
          <p:nvSpPr>
            <p:cNvPr id="139" name="円/楕円 13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0" name="フローチャート: 論理積ゲート 13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1" name="図形グループ 140"/>
          <p:cNvGrpSpPr/>
          <p:nvPr/>
        </p:nvGrpSpPr>
        <p:grpSpPr>
          <a:xfrm>
            <a:off x="2273448" y="2366569"/>
            <a:ext cx="131584" cy="275838"/>
            <a:chOff x="1305189" y="2570455"/>
            <a:chExt cx="969964" cy="2007872"/>
          </a:xfrm>
        </p:grpSpPr>
        <p:sp>
          <p:nvSpPr>
            <p:cNvPr id="142" name="円/楕円 14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フローチャート: 論理積ゲート 14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4" name="図形グループ 143"/>
          <p:cNvGrpSpPr/>
          <p:nvPr/>
        </p:nvGrpSpPr>
        <p:grpSpPr>
          <a:xfrm>
            <a:off x="2144510" y="2269864"/>
            <a:ext cx="131584" cy="275838"/>
            <a:chOff x="1305189" y="2570455"/>
            <a:chExt cx="969964" cy="2007872"/>
          </a:xfrm>
        </p:grpSpPr>
        <p:sp>
          <p:nvSpPr>
            <p:cNvPr id="145" name="円/楕円 14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論理積ゲート 14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7" name="図形グループ 146"/>
          <p:cNvGrpSpPr/>
          <p:nvPr/>
        </p:nvGrpSpPr>
        <p:grpSpPr>
          <a:xfrm>
            <a:off x="2241219" y="2501956"/>
            <a:ext cx="131584" cy="275838"/>
            <a:chOff x="1305189" y="2570455"/>
            <a:chExt cx="969964" cy="2007872"/>
          </a:xfrm>
        </p:grpSpPr>
        <p:sp>
          <p:nvSpPr>
            <p:cNvPr id="148" name="円/楕円 14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フローチャート: 論理積ゲート 14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50" name="図形グループ 149"/>
          <p:cNvGrpSpPr/>
          <p:nvPr/>
        </p:nvGrpSpPr>
        <p:grpSpPr>
          <a:xfrm>
            <a:off x="2463442" y="2501956"/>
            <a:ext cx="131584" cy="275838"/>
            <a:chOff x="1305189" y="2570455"/>
            <a:chExt cx="969964" cy="2007872"/>
          </a:xfrm>
        </p:grpSpPr>
        <p:sp>
          <p:nvSpPr>
            <p:cNvPr id="151" name="円/楕円 15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フローチャート: 論理積ゲート 15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53" name="図形グループ 152"/>
          <p:cNvGrpSpPr/>
          <p:nvPr/>
        </p:nvGrpSpPr>
        <p:grpSpPr>
          <a:xfrm>
            <a:off x="2334504" y="2405251"/>
            <a:ext cx="131584" cy="275838"/>
            <a:chOff x="1305189" y="2570455"/>
            <a:chExt cx="969964" cy="2007872"/>
          </a:xfrm>
        </p:grpSpPr>
        <p:sp>
          <p:nvSpPr>
            <p:cNvPr id="154" name="円/楕円 15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フローチャート: 論理積ゲート 15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56" name="図形グループ 155"/>
          <p:cNvGrpSpPr/>
          <p:nvPr/>
        </p:nvGrpSpPr>
        <p:grpSpPr>
          <a:xfrm>
            <a:off x="2898033" y="2255230"/>
            <a:ext cx="131584" cy="275838"/>
            <a:chOff x="1305189" y="2570455"/>
            <a:chExt cx="969964" cy="2007872"/>
          </a:xfrm>
        </p:grpSpPr>
        <p:sp>
          <p:nvSpPr>
            <p:cNvPr id="157" name="円/楕円 15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フローチャート: 論理積ゲート 15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59" name="図形グループ 158"/>
          <p:cNvGrpSpPr/>
          <p:nvPr/>
        </p:nvGrpSpPr>
        <p:grpSpPr>
          <a:xfrm>
            <a:off x="1011327" y="5310148"/>
            <a:ext cx="195054" cy="110026"/>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1017348" y="5443972"/>
            <a:ext cx="195054" cy="110026"/>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1235776" y="5312689"/>
            <a:ext cx="195054" cy="110026"/>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241797" y="5446513"/>
            <a:ext cx="195054" cy="110026"/>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5" name="フローチャート: 磁気ディスク 174"/>
          <p:cNvSpPr/>
          <p:nvPr/>
        </p:nvSpPr>
        <p:spPr>
          <a:xfrm>
            <a:off x="1490713" y="5313087"/>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76" name="図形グループ 175"/>
          <p:cNvGrpSpPr/>
          <p:nvPr/>
        </p:nvGrpSpPr>
        <p:grpSpPr>
          <a:xfrm>
            <a:off x="1744223" y="4431739"/>
            <a:ext cx="195054" cy="110026"/>
            <a:chOff x="6769100" y="1390650"/>
            <a:chExt cx="317500" cy="157483"/>
          </a:xfrm>
        </p:grpSpPr>
        <p:sp>
          <p:nvSpPr>
            <p:cNvPr id="177" name="正方形/長方形 1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円/楕円 1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9" name="直線コネクタ 178"/>
            <p:cNvCxnSpPr>
              <a:stCxn id="178" idx="6"/>
              <a:endCxn id="1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0" name="図形グループ 179"/>
          <p:cNvGrpSpPr/>
          <p:nvPr/>
        </p:nvGrpSpPr>
        <p:grpSpPr>
          <a:xfrm>
            <a:off x="1750244" y="4565563"/>
            <a:ext cx="195054" cy="110026"/>
            <a:chOff x="6769100" y="1390650"/>
            <a:chExt cx="317500" cy="157483"/>
          </a:xfrm>
        </p:grpSpPr>
        <p:sp>
          <p:nvSpPr>
            <p:cNvPr id="181" name="正方形/長方形 1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2" name="円/楕円 1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83" name="直線コネクタ 182"/>
            <p:cNvCxnSpPr>
              <a:stCxn id="182" idx="6"/>
              <a:endCxn id="1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4" name="図形グループ 183"/>
          <p:cNvGrpSpPr/>
          <p:nvPr/>
        </p:nvGrpSpPr>
        <p:grpSpPr>
          <a:xfrm>
            <a:off x="1968672" y="4434280"/>
            <a:ext cx="195054" cy="110026"/>
            <a:chOff x="6769100" y="1390650"/>
            <a:chExt cx="317500" cy="157483"/>
          </a:xfrm>
        </p:grpSpPr>
        <p:sp>
          <p:nvSpPr>
            <p:cNvPr id="185" name="正方形/長方形 1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6" name="円/楕円 1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87" name="直線コネクタ 186"/>
            <p:cNvCxnSpPr>
              <a:stCxn id="186" idx="6"/>
              <a:endCxn id="1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8" name="図形グループ 187"/>
          <p:cNvGrpSpPr/>
          <p:nvPr/>
        </p:nvGrpSpPr>
        <p:grpSpPr>
          <a:xfrm>
            <a:off x="1974693" y="4568104"/>
            <a:ext cx="195054" cy="110026"/>
            <a:chOff x="6769100" y="1390650"/>
            <a:chExt cx="317500" cy="157483"/>
          </a:xfrm>
        </p:grpSpPr>
        <p:sp>
          <p:nvSpPr>
            <p:cNvPr id="189" name="正方形/長方形 1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0" name="円/楕円 1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91" name="直線コネクタ 190"/>
            <p:cNvCxnSpPr>
              <a:stCxn id="190" idx="6"/>
              <a:endCxn id="1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92" name="フローチャート: 磁気ディスク 191"/>
          <p:cNvSpPr/>
          <p:nvPr/>
        </p:nvSpPr>
        <p:spPr>
          <a:xfrm>
            <a:off x="2223609" y="443467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93" name="図形グループ 192"/>
          <p:cNvGrpSpPr/>
          <p:nvPr/>
        </p:nvGrpSpPr>
        <p:grpSpPr>
          <a:xfrm>
            <a:off x="1748591" y="4695497"/>
            <a:ext cx="195054" cy="110026"/>
            <a:chOff x="6769100" y="1390650"/>
            <a:chExt cx="317500" cy="157483"/>
          </a:xfrm>
        </p:grpSpPr>
        <p:sp>
          <p:nvSpPr>
            <p:cNvPr id="194" name="正方形/長方形 19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5" name="円/楕円 19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96" name="直線コネクタ 195"/>
            <p:cNvCxnSpPr>
              <a:stCxn id="195" idx="6"/>
              <a:endCxn id="19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754612" y="4829321"/>
            <a:ext cx="195054" cy="110026"/>
            <a:chOff x="6769100" y="1390650"/>
            <a:chExt cx="317500" cy="157483"/>
          </a:xfrm>
        </p:grpSpPr>
        <p:sp>
          <p:nvSpPr>
            <p:cNvPr id="198" name="正方形/長方形 19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9" name="円/楕円 19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0" name="直線コネクタ 199"/>
            <p:cNvCxnSpPr>
              <a:stCxn id="199" idx="6"/>
              <a:endCxn id="19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1" name="図形グループ 200"/>
          <p:cNvGrpSpPr/>
          <p:nvPr/>
        </p:nvGrpSpPr>
        <p:grpSpPr>
          <a:xfrm>
            <a:off x="1973040" y="4698038"/>
            <a:ext cx="195054" cy="110026"/>
            <a:chOff x="6769100" y="1390650"/>
            <a:chExt cx="317500" cy="157483"/>
          </a:xfrm>
        </p:grpSpPr>
        <p:sp>
          <p:nvSpPr>
            <p:cNvPr id="202" name="正方形/長方形 20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3" name="円/楕円 20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4" name="直線コネクタ 203"/>
            <p:cNvCxnSpPr>
              <a:stCxn id="203" idx="6"/>
              <a:endCxn id="20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5" name="図形グループ 204"/>
          <p:cNvGrpSpPr/>
          <p:nvPr/>
        </p:nvGrpSpPr>
        <p:grpSpPr>
          <a:xfrm>
            <a:off x="1979061" y="4831862"/>
            <a:ext cx="195054" cy="110026"/>
            <a:chOff x="6769100" y="1390650"/>
            <a:chExt cx="317500" cy="157483"/>
          </a:xfrm>
        </p:grpSpPr>
        <p:sp>
          <p:nvSpPr>
            <p:cNvPr id="206" name="正方形/長方形 20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7" name="円/楕円 20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8" name="直線コネクタ 207"/>
            <p:cNvCxnSpPr>
              <a:stCxn id="207" idx="6"/>
              <a:endCxn id="20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9" name="フローチャート: 磁気ディスク 208"/>
          <p:cNvSpPr/>
          <p:nvPr/>
        </p:nvSpPr>
        <p:spPr>
          <a:xfrm>
            <a:off x="2227977" y="4698436"/>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12" name="図形グループ 311"/>
          <p:cNvGrpSpPr/>
          <p:nvPr/>
        </p:nvGrpSpPr>
        <p:grpSpPr>
          <a:xfrm>
            <a:off x="3171108" y="2441553"/>
            <a:ext cx="195054" cy="110026"/>
            <a:chOff x="6769100" y="1390650"/>
            <a:chExt cx="317500" cy="157483"/>
          </a:xfrm>
        </p:grpSpPr>
        <p:sp>
          <p:nvSpPr>
            <p:cNvPr id="313" name="正方形/長方形 31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4" name="円/楕円 31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15" name="直線コネクタ 314"/>
            <p:cNvCxnSpPr>
              <a:stCxn id="314" idx="6"/>
              <a:endCxn id="31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6" name="図形グループ 315"/>
          <p:cNvGrpSpPr/>
          <p:nvPr/>
        </p:nvGrpSpPr>
        <p:grpSpPr>
          <a:xfrm>
            <a:off x="3177129" y="2575377"/>
            <a:ext cx="195054" cy="110026"/>
            <a:chOff x="6769100" y="1390650"/>
            <a:chExt cx="317500" cy="157483"/>
          </a:xfrm>
        </p:grpSpPr>
        <p:sp>
          <p:nvSpPr>
            <p:cNvPr id="317" name="正方形/長方形 31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8" name="円/楕円 31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19" name="直線コネクタ 318"/>
            <p:cNvCxnSpPr>
              <a:stCxn id="318" idx="6"/>
              <a:endCxn id="31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20" name="図形グループ 319"/>
          <p:cNvGrpSpPr/>
          <p:nvPr/>
        </p:nvGrpSpPr>
        <p:grpSpPr>
          <a:xfrm>
            <a:off x="3395557" y="2444094"/>
            <a:ext cx="195054" cy="110026"/>
            <a:chOff x="6769100" y="1390650"/>
            <a:chExt cx="317500" cy="157483"/>
          </a:xfrm>
        </p:grpSpPr>
        <p:sp>
          <p:nvSpPr>
            <p:cNvPr id="321" name="正方形/長方形 3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2" name="円/楕円 3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3" name="直線コネクタ 322"/>
            <p:cNvCxnSpPr>
              <a:stCxn id="322" idx="6"/>
              <a:endCxn id="3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24" name="図形グループ 323"/>
          <p:cNvGrpSpPr/>
          <p:nvPr/>
        </p:nvGrpSpPr>
        <p:grpSpPr>
          <a:xfrm>
            <a:off x="3401578" y="2577918"/>
            <a:ext cx="195054" cy="110026"/>
            <a:chOff x="6769100" y="1390650"/>
            <a:chExt cx="317500" cy="157483"/>
          </a:xfrm>
        </p:grpSpPr>
        <p:sp>
          <p:nvSpPr>
            <p:cNvPr id="325" name="正方形/長方形 32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6" name="円/楕円 32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7" name="直線コネクタ 326"/>
            <p:cNvCxnSpPr>
              <a:stCxn id="326" idx="6"/>
              <a:endCxn id="3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8" name="フローチャート: 磁気ディスク 327"/>
          <p:cNvSpPr/>
          <p:nvPr/>
        </p:nvSpPr>
        <p:spPr>
          <a:xfrm>
            <a:off x="4153996" y="2444492"/>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29" name="図形グループ 328"/>
          <p:cNvGrpSpPr/>
          <p:nvPr/>
        </p:nvGrpSpPr>
        <p:grpSpPr>
          <a:xfrm>
            <a:off x="3175476" y="2705311"/>
            <a:ext cx="195054" cy="110026"/>
            <a:chOff x="6769100" y="1390650"/>
            <a:chExt cx="317500" cy="157483"/>
          </a:xfrm>
        </p:grpSpPr>
        <p:sp>
          <p:nvSpPr>
            <p:cNvPr id="330" name="正方形/長方形 32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1" name="円/楕円 33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2" name="直線コネクタ 331"/>
            <p:cNvCxnSpPr>
              <a:stCxn id="331" idx="6"/>
              <a:endCxn id="3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3" name="図形グループ 332"/>
          <p:cNvGrpSpPr/>
          <p:nvPr/>
        </p:nvGrpSpPr>
        <p:grpSpPr>
          <a:xfrm>
            <a:off x="3181497" y="2839135"/>
            <a:ext cx="195054" cy="110026"/>
            <a:chOff x="6769100" y="1390650"/>
            <a:chExt cx="317500" cy="157483"/>
          </a:xfrm>
        </p:grpSpPr>
        <p:sp>
          <p:nvSpPr>
            <p:cNvPr id="334" name="正方形/長方形 33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5" name="円/楕円 33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6" name="直線コネクタ 335"/>
            <p:cNvCxnSpPr>
              <a:stCxn id="335" idx="6"/>
              <a:endCxn id="3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7" name="図形グループ 336"/>
          <p:cNvGrpSpPr/>
          <p:nvPr/>
        </p:nvGrpSpPr>
        <p:grpSpPr>
          <a:xfrm>
            <a:off x="3399925" y="2707852"/>
            <a:ext cx="195054" cy="110026"/>
            <a:chOff x="6769100" y="1390650"/>
            <a:chExt cx="317500" cy="157483"/>
          </a:xfrm>
        </p:grpSpPr>
        <p:sp>
          <p:nvSpPr>
            <p:cNvPr id="338" name="正方形/長方形 33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9" name="円/楕円 33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40" name="直線コネクタ 339"/>
            <p:cNvCxnSpPr>
              <a:stCxn id="339" idx="6"/>
              <a:endCxn id="3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1" name="図形グループ 340"/>
          <p:cNvGrpSpPr/>
          <p:nvPr/>
        </p:nvGrpSpPr>
        <p:grpSpPr>
          <a:xfrm>
            <a:off x="3405946" y="2841676"/>
            <a:ext cx="195054" cy="110026"/>
            <a:chOff x="6769100" y="1390650"/>
            <a:chExt cx="317500" cy="157483"/>
          </a:xfrm>
        </p:grpSpPr>
        <p:sp>
          <p:nvSpPr>
            <p:cNvPr id="342" name="正方形/長方形 34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3" name="円/楕円 34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44" name="直線コネクタ 343"/>
            <p:cNvCxnSpPr>
              <a:stCxn id="343" idx="6"/>
              <a:endCxn id="3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45" name="フローチャート: 磁気ディスク 344"/>
          <p:cNvSpPr/>
          <p:nvPr/>
        </p:nvSpPr>
        <p:spPr>
          <a:xfrm>
            <a:off x="4158364" y="2708250"/>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10" name="図形グループ 209"/>
          <p:cNvGrpSpPr/>
          <p:nvPr/>
        </p:nvGrpSpPr>
        <p:grpSpPr>
          <a:xfrm>
            <a:off x="2962490" y="2970539"/>
            <a:ext cx="195054" cy="110026"/>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2968511" y="3104363"/>
            <a:ext cx="195054" cy="110026"/>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3186939" y="2973080"/>
            <a:ext cx="195054" cy="110026"/>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3192960" y="3106904"/>
            <a:ext cx="195054" cy="110026"/>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7" name="図形グループ 226"/>
          <p:cNvGrpSpPr/>
          <p:nvPr/>
        </p:nvGrpSpPr>
        <p:grpSpPr>
          <a:xfrm>
            <a:off x="2966858" y="3234297"/>
            <a:ext cx="195054" cy="110026"/>
            <a:chOff x="6769100" y="1390650"/>
            <a:chExt cx="317500" cy="157483"/>
          </a:xfrm>
        </p:grpSpPr>
        <p:sp>
          <p:nvSpPr>
            <p:cNvPr id="228" name="正方形/長方形 2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9" name="円/楕円 2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30" name="直線コネクタ 229"/>
            <p:cNvCxnSpPr>
              <a:stCxn id="229" idx="6"/>
              <a:endCxn id="2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1" name="図形グループ 230"/>
          <p:cNvGrpSpPr/>
          <p:nvPr/>
        </p:nvGrpSpPr>
        <p:grpSpPr>
          <a:xfrm>
            <a:off x="2972879" y="3368121"/>
            <a:ext cx="195054" cy="110026"/>
            <a:chOff x="6769100" y="1390650"/>
            <a:chExt cx="317500" cy="157483"/>
          </a:xfrm>
        </p:grpSpPr>
        <p:sp>
          <p:nvSpPr>
            <p:cNvPr id="232" name="正方形/長方形 2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3" name="円/楕円 2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34" name="直線コネクタ 233"/>
            <p:cNvCxnSpPr>
              <a:stCxn id="233" idx="6"/>
              <a:endCxn id="2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5" name="図形グループ 234"/>
          <p:cNvGrpSpPr/>
          <p:nvPr/>
        </p:nvGrpSpPr>
        <p:grpSpPr>
          <a:xfrm>
            <a:off x="3191307" y="3236838"/>
            <a:ext cx="195054" cy="110026"/>
            <a:chOff x="6769100" y="1390650"/>
            <a:chExt cx="317500" cy="157483"/>
          </a:xfrm>
        </p:grpSpPr>
        <p:sp>
          <p:nvSpPr>
            <p:cNvPr id="236" name="正方形/長方形 2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7" name="円/楕円 2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38" name="直線コネクタ 237"/>
            <p:cNvCxnSpPr>
              <a:stCxn id="237" idx="6"/>
              <a:endCxn id="2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9" name="図形グループ 238"/>
          <p:cNvGrpSpPr/>
          <p:nvPr/>
        </p:nvGrpSpPr>
        <p:grpSpPr>
          <a:xfrm>
            <a:off x="3197328" y="3370662"/>
            <a:ext cx="195054" cy="110026"/>
            <a:chOff x="6769100" y="1390650"/>
            <a:chExt cx="317500" cy="157483"/>
          </a:xfrm>
        </p:grpSpPr>
        <p:sp>
          <p:nvSpPr>
            <p:cNvPr id="240" name="正方形/長方形 2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1" name="円/楕円 2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2" name="直線コネクタ 241"/>
            <p:cNvCxnSpPr>
              <a:stCxn id="241" idx="6"/>
              <a:endCxn id="2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0" name="フローチャート: 磁気ディスク 259"/>
          <p:cNvSpPr/>
          <p:nvPr/>
        </p:nvSpPr>
        <p:spPr>
          <a:xfrm>
            <a:off x="3889882" y="3260195"/>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7" name="フローチャート: 磁気ディスク 276"/>
          <p:cNvSpPr/>
          <p:nvPr/>
        </p:nvSpPr>
        <p:spPr>
          <a:xfrm>
            <a:off x="3894819" y="2982133"/>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78" name="図形グループ 277"/>
          <p:cNvGrpSpPr/>
          <p:nvPr/>
        </p:nvGrpSpPr>
        <p:grpSpPr>
          <a:xfrm>
            <a:off x="3424392" y="2987375"/>
            <a:ext cx="195054" cy="110026"/>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1" name="直線コネクタ 280"/>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3430413" y="3121199"/>
            <a:ext cx="195054" cy="110026"/>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5" name="直線コネクタ 284"/>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3648841" y="2989916"/>
            <a:ext cx="195054" cy="110026"/>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9" name="直線コネクタ 288"/>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3654862" y="3123740"/>
            <a:ext cx="195054" cy="110026"/>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3" name="直線コネクタ 292"/>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3428760" y="3251133"/>
            <a:ext cx="195054" cy="110026"/>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7" name="直線コネクタ 296"/>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3434781" y="3384957"/>
            <a:ext cx="195054" cy="110026"/>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1" name="直線コネクタ 300"/>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3653209" y="3253674"/>
            <a:ext cx="195054" cy="110026"/>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5" name="直線コネクタ 304"/>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3659230" y="3387498"/>
            <a:ext cx="195054" cy="110026"/>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9" name="直線コネクタ 308"/>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0" name="フローチャート: 磁気ディスク 309"/>
          <p:cNvSpPr/>
          <p:nvPr/>
        </p:nvSpPr>
        <p:spPr>
          <a:xfrm>
            <a:off x="4155506" y="3266246"/>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1" name="フローチャート: 磁気ディスク 310"/>
          <p:cNvSpPr/>
          <p:nvPr/>
        </p:nvSpPr>
        <p:spPr>
          <a:xfrm>
            <a:off x="4153996" y="2988184"/>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46" name="図形グループ 345"/>
          <p:cNvGrpSpPr/>
          <p:nvPr/>
        </p:nvGrpSpPr>
        <p:grpSpPr>
          <a:xfrm>
            <a:off x="2215043" y="3784606"/>
            <a:ext cx="195054" cy="110026"/>
            <a:chOff x="6769100" y="1390650"/>
            <a:chExt cx="317500" cy="157483"/>
          </a:xfrm>
        </p:grpSpPr>
        <p:sp>
          <p:nvSpPr>
            <p:cNvPr id="347" name="正方形/長方形 3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8" name="円/楕円 3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49" name="直線コネクタ 348"/>
            <p:cNvCxnSpPr>
              <a:stCxn id="348" idx="6"/>
              <a:endCxn id="3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0" name="図形グループ 349"/>
          <p:cNvGrpSpPr/>
          <p:nvPr/>
        </p:nvGrpSpPr>
        <p:grpSpPr>
          <a:xfrm>
            <a:off x="2221064" y="3918430"/>
            <a:ext cx="195054" cy="110026"/>
            <a:chOff x="6769100" y="1390650"/>
            <a:chExt cx="317500" cy="157483"/>
          </a:xfrm>
        </p:grpSpPr>
        <p:sp>
          <p:nvSpPr>
            <p:cNvPr id="351" name="正方形/長方形 3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2" name="円/楕円 3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53" name="直線コネクタ 352"/>
            <p:cNvCxnSpPr>
              <a:stCxn id="352" idx="6"/>
              <a:endCxn id="3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4" name="図形グループ 353"/>
          <p:cNvGrpSpPr/>
          <p:nvPr/>
        </p:nvGrpSpPr>
        <p:grpSpPr>
          <a:xfrm>
            <a:off x="2439492" y="3787147"/>
            <a:ext cx="195054" cy="110026"/>
            <a:chOff x="6769100" y="1390650"/>
            <a:chExt cx="317500" cy="157483"/>
          </a:xfrm>
        </p:grpSpPr>
        <p:sp>
          <p:nvSpPr>
            <p:cNvPr id="355" name="正方形/長方形 3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6" name="円/楕円 3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57" name="直線コネクタ 356"/>
            <p:cNvCxnSpPr>
              <a:stCxn id="356" idx="6"/>
              <a:endCxn id="3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8" name="図形グループ 357"/>
          <p:cNvGrpSpPr/>
          <p:nvPr/>
        </p:nvGrpSpPr>
        <p:grpSpPr>
          <a:xfrm>
            <a:off x="2445513" y="3920971"/>
            <a:ext cx="195054" cy="110026"/>
            <a:chOff x="6769100" y="1390650"/>
            <a:chExt cx="317500" cy="157483"/>
          </a:xfrm>
        </p:grpSpPr>
        <p:sp>
          <p:nvSpPr>
            <p:cNvPr id="359" name="正方形/長方形 3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0" name="円/楕円 3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1" name="直線コネクタ 360"/>
            <p:cNvCxnSpPr>
              <a:stCxn id="360" idx="6"/>
              <a:endCxn id="3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62" name="図形グループ 361"/>
          <p:cNvGrpSpPr/>
          <p:nvPr/>
        </p:nvGrpSpPr>
        <p:grpSpPr>
          <a:xfrm>
            <a:off x="2219411" y="4048364"/>
            <a:ext cx="195054" cy="110026"/>
            <a:chOff x="6769100" y="1390650"/>
            <a:chExt cx="317500" cy="157483"/>
          </a:xfrm>
        </p:grpSpPr>
        <p:sp>
          <p:nvSpPr>
            <p:cNvPr id="363" name="正方形/長方形 3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4" name="円/楕円 3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5" name="直線コネクタ 364"/>
            <p:cNvCxnSpPr>
              <a:stCxn id="364" idx="6"/>
              <a:endCxn id="3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66" name="図形グループ 365"/>
          <p:cNvGrpSpPr/>
          <p:nvPr/>
        </p:nvGrpSpPr>
        <p:grpSpPr>
          <a:xfrm>
            <a:off x="2225432" y="4182188"/>
            <a:ext cx="195054" cy="110026"/>
            <a:chOff x="6769100" y="1390650"/>
            <a:chExt cx="317500" cy="157483"/>
          </a:xfrm>
        </p:grpSpPr>
        <p:sp>
          <p:nvSpPr>
            <p:cNvPr id="367" name="正方形/長方形 3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8" name="円/楕円 3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9" name="直線コネクタ 368"/>
            <p:cNvCxnSpPr>
              <a:stCxn id="368" idx="6"/>
              <a:endCxn id="3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0" name="図形グループ 369"/>
          <p:cNvGrpSpPr/>
          <p:nvPr/>
        </p:nvGrpSpPr>
        <p:grpSpPr>
          <a:xfrm>
            <a:off x="2443860" y="4050905"/>
            <a:ext cx="195054" cy="110026"/>
            <a:chOff x="6769100" y="1390650"/>
            <a:chExt cx="317500" cy="157483"/>
          </a:xfrm>
        </p:grpSpPr>
        <p:sp>
          <p:nvSpPr>
            <p:cNvPr id="371" name="正方形/長方形 3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2" name="円/楕円 3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3" name="直線コネクタ 372"/>
            <p:cNvCxnSpPr>
              <a:stCxn id="372" idx="6"/>
              <a:endCxn id="3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4" name="図形グループ 373"/>
          <p:cNvGrpSpPr/>
          <p:nvPr/>
        </p:nvGrpSpPr>
        <p:grpSpPr>
          <a:xfrm>
            <a:off x="2449881" y="4184729"/>
            <a:ext cx="195054" cy="110026"/>
            <a:chOff x="6769100" y="1390650"/>
            <a:chExt cx="317500" cy="157483"/>
          </a:xfrm>
        </p:grpSpPr>
        <p:sp>
          <p:nvSpPr>
            <p:cNvPr id="375" name="正方形/長方形 3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6" name="円/楕円 3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7" name="直線コネクタ 376"/>
            <p:cNvCxnSpPr>
              <a:stCxn id="376" idx="6"/>
              <a:endCxn id="3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8" name="フローチャート: 磁気ディスク 377"/>
          <p:cNvSpPr/>
          <p:nvPr/>
        </p:nvSpPr>
        <p:spPr>
          <a:xfrm>
            <a:off x="3142435" y="4074262"/>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9" name="フローチャート: 磁気ディスク 378"/>
          <p:cNvSpPr/>
          <p:nvPr/>
        </p:nvSpPr>
        <p:spPr>
          <a:xfrm>
            <a:off x="3147372" y="3796200"/>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80" name="図形グループ 379"/>
          <p:cNvGrpSpPr/>
          <p:nvPr/>
        </p:nvGrpSpPr>
        <p:grpSpPr>
          <a:xfrm>
            <a:off x="2676945" y="3801442"/>
            <a:ext cx="195054" cy="110026"/>
            <a:chOff x="6769100" y="1390650"/>
            <a:chExt cx="317500" cy="157483"/>
          </a:xfrm>
        </p:grpSpPr>
        <p:sp>
          <p:nvSpPr>
            <p:cNvPr id="381" name="正方形/長方形 3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2" name="円/楕円 3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83" name="直線コネクタ 382"/>
            <p:cNvCxnSpPr>
              <a:stCxn id="382" idx="6"/>
              <a:endCxn id="3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4" name="図形グループ 383"/>
          <p:cNvGrpSpPr/>
          <p:nvPr/>
        </p:nvGrpSpPr>
        <p:grpSpPr>
          <a:xfrm>
            <a:off x="2682966" y="3935266"/>
            <a:ext cx="195054" cy="110026"/>
            <a:chOff x="6769100" y="1390650"/>
            <a:chExt cx="317500" cy="157483"/>
          </a:xfrm>
        </p:grpSpPr>
        <p:sp>
          <p:nvSpPr>
            <p:cNvPr id="385" name="正方形/長方形 3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6" name="円/楕円 3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87" name="直線コネクタ 386"/>
            <p:cNvCxnSpPr>
              <a:stCxn id="386" idx="6"/>
              <a:endCxn id="3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8" name="図形グループ 387"/>
          <p:cNvGrpSpPr/>
          <p:nvPr/>
        </p:nvGrpSpPr>
        <p:grpSpPr>
          <a:xfrm>
            <a:off x="2901394" y="3803983"/>
            <a:ext cx="195054" cy="110026"/>
            <a:chOff x="6769100" y="1390650"/>
            <a:chExt cx="317500" cy="157483"/>
          </a:xfrm>
        </p:grpSpPr>
        <p:sp>
          <p:nvSpPr>
            <p:cNvPr id="389" name="正方形/長方形 3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0" name="円/楕円 3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91" name="直線コネクタ 390"/>
            <p:cNvCxnSpPr>
              <a:stCxn id="390" idx="6"/>
              <a:endCxn id="3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2" name="図形グループ 391"/>
          <p:cNvGrpSpPr/>
          <p:nvPr/>
        </p:nvGrpSpPr>
        <p:grpSpPr>
          <a:xfrm>
            <a:off x="2907415" y="3937807"/>
            <a:ext cx="195054" cy="110026"/>
            <a:chOff x="6769100" y="1390650"/>
            <a:chExt cx="317500" cy="157483"/>
          </a:xfrm>
        </p:grpSpPr>
        <p:sp>
          <p:nvSpPr>
            <p:cNvPr id="393" name="正方形/長方形 3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4" name="円/楕円 3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95" name="直線コネクタ 394"/>
            <p:cNvCxnSpPr>
              <a:stCxn id="394" idx="6"/>
              <a:endCxn id="3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6" name="図形グループ 395"/>
          <p:cNvGrpSpPr/>
          <p:nvPr/>
        </p:nvGrpSpPr>
        <p:grpSpPr>
          <a:xfrm>
            <a:off x="2681313" y="4065200"/>
            <a:ext cx="195054" cy="110026"/>
            <a:chOff x="6769100" y="1390650"/>
            <a:chExt cx="317500" cy="157483"/>
          </a:xfrm>
        </p:grpSpPr>
        <p:sp>
          <p:nvSpPr>
            <p:cNvPr id="397" name="正方形/長方形 3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8" name="円/楕円 3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99" name="直線コネクタ 398"/>
            <p:cNvCxnSpPr>
              <a:stCxn id="398" idx="6"/>
              <a:endCxn id="39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0" name="図形グループ 399"/>
          <p:cNvGrpSpPr/>
          <p:nvPr/>
        </p:nvGrpSpPr>
        <p:grpSpPr>
          <a:xfrm>
            <a:off x="2687334" y="4199024"/>
            <a:ext cx="195054" cy="110026"/>
            <a:chOff x="6769100" y="1390650"/>
            <a:chExt cx="317500" cy="157483"/>
          </a:xfrm>
        </p:grpSpPr>
        <p:sp>
          <p:nvSpPr>
            <p:cNvPr id="401" name="正方形/長方形 4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2" name="円/楕円 4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3" name="直線コネクタ 402"/>
            <p:cNvCxnSpPr>
              <a:stCxn id="402" idx="6"/>
              <a:endCxn id="40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4" name="図形グループ 403"/>
          <p:cNvGrpSpPr/>
          <p:nvPr/>
        </p:nvGrpSpPr>
        <p:grpSpPr>
          <a:xfrm>
            <a:off x="2905762" y="4067741"/>
            <a:ext cx="195054" cy="110026"/>
            <a:chOff x="6769100" y="1390650"/>
            <a:chExt cx="317500" cy="157483"/>
          </a:xfrm>
        </p:grpSpPr>
        <p:sp>
          <p:nvSpPr>
            <p:cNvPr id="405" name="正方形/長方形 40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6" name="円/楕円 40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7" name="直線コネクタ 406"/>
            <p:cNvCxnSpPr>
              <a:stCxn id="406" idx="6"/>
              <a:endCxn id="40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8" name="図形グループ 407"/>
          <p:cNvGrpSpPr/>
          <p:nvPr/>
        </p:nvGrpSpPr>
        <p:grpSpPr>
          <a:xfrm>
            <a:off x="2911783" y="4201565"/>
            <a:ext cx="195054" cy="110026"/>
            <a:chOff x="6769100" y="1390650"/>
            <a:chExt cx="317500" cy="157483"/>
          </a:xfrm>
        </p:grpSpPr>
        <p:sp>
          <p:nvSpPr>
            <p:cNvPr id="409" name="正方形/長方形 40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0" name="円/楕円 40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1" name="直線コネクタ 410"/>
            <p:cNvCxnSpPr>
              <a:stCxn id="410" idx="6"/>
              <a:endCxn id="40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2" name="フローチャート: 磁気ディスク 411"/>
          <p:cNvSpPr/>
          <p:nvPr/>
        </p:nvSpPr>
        <p:spPr>
          <a:xfrm>
            <a:off x="3408059" y="4080313"/>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3" name="フローチャート: 磁気ディスク 412"/>
          <p:cNvSpPr/>
          <p:nvPr/>
        </p:nvSpPr>
        <p:spPr>
          <a:xfrm>
            <a:off x="3406549" y="3802251"/>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14" name="図形グループ 413"/>
          <p:cNvGrpSpPr/>
          <p:nvPr/>
        </p:nvGrpSpPr>
        <p:grpSpPr>
          <a:xfrm>
            <a:off x="3636307" y="2452058"/>
            <a:ext cx="195054" cy="110026"/>
            <a:chOff x="6769100" y="1390650"/>
            <a:chExt cx="317500" cy="157483"/>
          </a:xfrm>
        </p:grpSpPr>
        <p:sp>
          <p:nvSpPr>
            <p:cNvPr id="415" name="正方形/長方形 4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6" name="円/楕円 4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7" name="直線コネクタ 416"/>
            <p:cNvCxnSpPr>
              <a:stCxn id="416" idx="6"/>
              <a:endCxn id="4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8" name="図形グループ 417"/>
          <p:cNvGrpSpPr/>
          <p:nvPr/>
        </p:nvGrpSpPr>
        <p:grpSpPr>
          <a:xfrm>
            <a:off x="3642328" y="2585882"/>
            <a:ext cx="195054" cy="110026"/>
            <a:chOff x="6769100" y="1390650"/>
            <a:chExt cx="317500" cy="157483"/>
          </a:xfrm>
        </p:grpSpPr>
        <p:sp>
          <p:nvSpPr>
            <p:cNvPr id="419" name="正方形/長方形 4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20" name="円/楕円 4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21" name="直線コネクタ 420"/>
            <p:cNvCxnSpPr>
              <a:stCxn id="420" idx="6"/>
              <a:endCxn id="4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2" name="図形グループ 421"/>
          <p:cNvGrpSpPr/>
          <p:nvPr/>
        </p:nvGrpSpPr>
        <p:grpSpPr>
          <a:xfrm>
            <a:off x="3860756" y="2454599"/>
            <a:ext cx="195054" cy="110026"/>
            <a:chOff x="6769100" y="1390650"/>
            <a:chExt cx="317500" cy="157483"/>
          </a:xfrm>
        </p:grpSpPr>
        <p:sp>
          <p:nvSpPr>
            <p:cNvPr id="423" name="正方形/長方形 4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24" name="円/楕円 4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25" name="直線コネクタ 424"/>
            <p:cNvCxnSpPr>
              <a:stCxn id="424" idx="6"/>
              <a:endCxn id="4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6" name="図形グループ 425"/>
          <p:cNvGrpSpPr/>
          <p:nvPr/>
        </p:nvGrpSpPr>
        <p:grpSpPr>
          <a:xfrm>
            <a:off x="3866777" y="2588423"/>
            <a:ext cx="195054" cy="110026"/>
            <a:chOff x="6769100" y="1390650"/>
            <a:chExt cx="317500" cy="157483"/>
          </a:xfrm>
        </p:grpSpPr>
        <p:sp>
          <p:nvSpPr>
            <p:cNvPr id="427" name="正方形/長方形 4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28" name="円/楕円 4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29" name="直線コネクタ 428"/>
            <p:cNvCxnSpPr>
              <a:stCxn id="428" idx="6"/>
              <a:endCxn id="4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0" name="図形グループ 429"/>
          <p:cNvGrpSpPr/>
          <p:nvPr/>
        </p:nvGrpSpPr>
        <p:grpSpPr>
          <a:xfrm>
            <a:off x="3640675" y="2715816"/>
            <a:ext cx="195054" cy="110026"/>
            <a:chOff x="6769100" y="1390650"/>
            <a:chExt cx="317500" cy="157483"/>
          </a:xfrm>
        </p:grpSpPr>
        <p:sp>
          <p:nvSpPr>
            <p:cNvPr id="431" name="正方形/長方形 4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2" name="円/楕円 4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33" name="直線コネクタ 432"/>
            <p:cNvCxnSpPr>
              <a:stCxn id="432" idx="6"/>
              <a:endCxn id="4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4" name="図形グループ 433"/>
          <p:cNvGrpSpPr/>
          <p:nvPr/>
        </p:nvGrpSpPr>
        <p:grpSpPr>
          <a:xfrm>
            <a:off x="3646696" y="2849640"/>
            <a:ext cx="195054" cy="110026"/>
            <a:chOff x="6769100" y="1390650"/>
            <a:chExt cx="317500" cy="157483"/>
          </a:xfrm>
        </p:grpSpPr>
        <p:sp>
          <p:nvSpPr>
            <p:cNvPr id="435" name="正方形/長方形 4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6" name="円/楕円 4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37" name="直線コネクタ 436"/>
            <p:cNvCxnSpPr>
              <a:stCxn id="436" idx="6"/>
              <a:endCxn id="4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8" name="図形グループ 437"/>
          <p:cNvGrpSpPr/>
          <p:nvPr/>
        </p:nvGrpSpPr>
        <p:grpSpPr>
          <a:xfrm>
            <a:off x="3865124" y="2718357"/>
            <a:ext cx="195054" cy="110026"/>
            <a:chOff x="6769100" y="1390650"/>
            <a:chExt cx="317500" cy="157483"/>
          </a:xfrm>
        </p:grpSpPr>
        <p:sp>
          <p:nvSpPr>
            <p:cNvPr id="439" name="正方形/長方形 4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0" name="円/楕円 4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1" name="直線コネクタ 440"/>
            <p:cNvCxnSpPr>
              <a:stCxn id="440" idx="6"/>
              <a:endCxn id="4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2" name="図形グループ 441"/>
          <p:cNvGrpSpPr/>
          <p:nvPr/>
        </p:nvGrpSpPr>
        <p:grpSpPr>
          <a:xfrm>
            <a:off x="3871145" y="2852181"/>
            <a:ext cx="195054" cy="110026"/>
            <a:chOff x="6769100" y="1390650"/>
            <a:chExt cx="317500" cy="157483"/>
          </a:xfrm>
        </p:grpSpPr>
        <p:sp>
          <p:nvSpPr>
            <p:cNvPr id="443" name="正方形/長方形 4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4" name="円/楕円 4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5" name="直線コネクタ 444"/>
            <p:cNvCxnSpPr>
              <a:stCxn id="444" idx="6"/>
              <a:endCxn id="4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46" name="テキスト ボックス 445"/>
          <p:cNvSpPr txBox="1"/>
          <p:nvPr/>
        </p:nvSpPr>
        <p:spPr>
          <a:xfrm>
            <a:off x="489955" y="1431373"/>
            <a:ext cx="400110" cy="1528624"/>
          </a:xfrm>
          <a:prstGeom prst="rect">
            <a:avLst/>
          </a:prstGeom>
          <a:noFill/>
        </p:spPr>
        <p:txBody>
          <a:bodyPr vert="eaVert" wrap="none" rtlCol="0">
            <a:spAutoFit/>
          </a:bodyPr>
          <a:lstStyle/>
          <a:p>
            <a:r>
              <a:rPr kumimoji="1" lang="ja-JP" altLang="en-US" sz="1400" dirty="0">
                <a:solidFill>
                  <a:schemeClr val="tx1">
                    <a:lumMod val="50000"/>
                    <a:lumOff val="50000"/>
                  </a:schemeClr>
                </a:solidFill>
                <a:latin typeface="Meiryo" panose="020B0604030504040204" pitchFamily="34" charset="-128"/>
                <a:ea typeface="Meiryo" panose="020B0604030504040204" pitchFamily="34" charset="-128"/>
              </a:rPr>
              <a:t>ユーザー数の増大</a:t>
            </a:r>
          </a:p>
        </p:txBody>
      </p:sp>
      <p:sp>
        <p:nvSpPr>
          <p:cNvPr id="447" name="テキスト ボックス 446"/>
          <p:cNvSpPr txBox="1"/>
          <p:nvPr/>
        </p:nvSpPr>
        <p:spPr>
          <a:xfrm>
            <a:off x="2572269" y="5584788"/>
            <a:ext cx="1800493" cy="307777"/>
          </a:xfrm>
          <a:prstGeom prst="rect">
            <a:avLst/>
          </a:prstGeom>
          <a:noFill/>
        </p:spPr>
        <p:txBody>
          <a:bodyPr wrap="none" rtlCol="0">
            <a:spAutoFit/>
          </a:bodyPr>
          <a:lstStyle/>
          <a:p>
            <a:r>
              <a:rPr kumimoji="1" lang="ja-JP" altLang="en-US" sz="1400" dirty="0">
                <a:solidFill>
                  <a:schemeClr val="tx1">
                    <a:lumMod val="50000"/>
                    <a:lumOff val="50000"/>
                  </a:schemeClr>
                </a:solidFill>
                <a:latin typeface="Meiryo" panose="020B0604030504040204" pitchFamily="34" charset="-128"/>
                <a:ea typeface="Meiryo" panose="020B0604030504040204" pitchFamily="34" charset="-128"/>
              </a:rPr>
              <a:t>システム能力の増強</a:t>
            </a:r>
          </a:p>
        </p:txBody>
      </p:sp>
      <p:sp>
        <p:nvSpPr>
          <p:cNvPr id="448" name="正方形/長方形 447"/>
          <p:cNvSpPr/>
          <p:nvPr/>
        </p:nvSpPr>
        <p:spPr>
          <a:xfrm>
            <a:off x="4675339" y="1218483"/>
            <a:ext cx="4019628" cy="102733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u="sng" dirty="0">
                <a:solidFill>
                  <a:srgbClr val="FFFFFF"/>
                </a:solidFill>
                <a:latin typeface="Meiryo" panose="020B0604030504040204" pitchFamily="34" charset="-128"/>
                <a:ea typeface="Meiryo" panose="020B0604030504040204" pitchFamily="34" charset="-128"/>
                <a:cs typeface="ＭＳ Ｐゴシック"/>
              </a:rPr>
              <a:t>クラウドの登場</a:t>
            </a:r>
            <a:endParaRPr kumimoji="1" lang="en-US" altLang="ja-JP" sz="2000" u="sng"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いつでもどこでも、ネットにつながれば</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望むサービスを受けられるようになった</a:t>
            </a:r>
          </a:p>
        </p:txBody>
      </p:sp>
      <p:grpSp>
        <p:nvGrpSpPr>
          <p:cNvPr id="4" name="図形グループ 3"/>
          <p:cNvGrpSpPr/>
          <p:nvPr/>
        </p:nvGrpSpPr>
        <p:grpSpPr>
          <a:xfrm>
            <a:off x="4675337" y="2175254"/>
            <a:ext cx="4019628" cy="1640395"/>
            <a:chOff x="4675337" y="2175254"/>
            <a:chExt cx="4019628" cy="1640395"/>
          </a:xfrm>
        </p:grpSpPr>
        <p:sp>
          <p:nvSpPr>
            <p:cNvPr id="449" name="正方形/長方形 448"/>
            <p:cNvSpPr/>
            <p:nvPr/>
          </p:nvSpPr>
          <p:spPr>
            <a:xfrm>
              <a:off x="4675337" y="2426749"/>
              <a:ext cx="4019628" cy="138890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u="sng" dirty="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2000" u="sng" dirty="0">
                  <a:solidFill>
                    <a:srgbClr val="FFFFFF"/>
                  </a:solidFill>
                  <a:latin typeface="Meiryo" panose="020B0604030504040204" pitchFamily="34" charset="-128"/>
                  <a:ea typeface="Meiryo" panose="020B0604030504040204" pitchFamily="34" charset="-128"/>
                  <a:cs typeface="ＭＳ Ｐゴシック"/>
                </a:rPr>
                <a:t>スケール</a:t>
              </a:r>
              <a:r>
                <a:rPr lang="en-US" altLang="ja-JP" sz="2000" u="sng" dirty="0">
                  <a:solidFill>
                    <a:srgbClr val="FFFFFF"/>
                  </a:solidFill>
                  <a:latin typeface="Meiryo" panose="020B0604030504040204" pitchFamily="34" charset="-128"/>
                  <a:ea typeface="Meiryo" panose="020B0604030504040204" pitchFamily="34" charset="-128"/>
                  <a:cs typeface="ＭＳ Ｐゴシック"/>
                </a:rPr>
                <a:t>(Web Scale)</a:t>
              </a:r>
              <a:endParaRPr kumimoji="1" lang="en-US" altLang="ja-JP" sz="2000" u="sng"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量的かつ質的に</a:t>
              </a:r>
              <a:r>
                <a:rPr lang="ja-JP" altLang="en-US" sz="1600" dirty="0">
                  <a:solidFill>
                    <a:srgbClr val="FFFFFF"/>
                  </a:solidFill>
                  <a:latin typeface="Meiryo" panose="020B0604030504040204" pitchFamily="34" charset="-128"/>
                  <a:ea typeface="Meiryo" panose="020B0604030504040204" pitchFamily="34" charset="-128"/>
                  <a:cs typeface="ＭＳ Ｐゴシック"/>
                </a:rPr>
                <a:t>、従来とは桁違いに</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ユーザー／データ／システム資源が</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継続的に</a:t>
              </a: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増大する状況</a:t>
              </a:r>
            </a:p>
          </p:txBody>
        </p:sp>
        <p:sp>
          <p:nvSpPr>
            <p:cNvPr id="463" name="下矢印 462"/>
            <p:cNvSpPr/>
            <p:nvPr/>
          </p:nvSpPr>
          <p:spPr>
            <a:xfrm>
              <a:off x="6216682" y="2175254"/>
              <a:ext cx="934235" cy="303009"/>
            </a:xfrm>
            <a:prstGeom prst="down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 name="図形グループ 5"/>
          <p:cNvGrpSpPr/>
          <p:nvPr/>
        </p:nvGrpSpPr>
        <p:grpSpPr>
          <a:xfrm>
            <a:off x="4675337" y="3767756"/>
            <a:ext cx="4019629" cy="2215063"/>
            <a:chOff x="4675337" y="3767756"/>
            <a:chExt cx="4019629" cy="2215063"/>
          </a:xfrm>
        </p:grpSpPr>
        <p:sp>
          <p:nvSpPr>
            <p:cNvPr id="450" name="正方形/長方形 449"/>
            <p:cNvSpPr/>
            <p:nvPr/>
          </p:nvSpPr>
          <p:spPr>
            <a:xfrm>
              <a:off x="4675337" y="4022511"/>
              <a:ext cx="4019629" cy="196030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chemeClr val="accent2">
                      <a:lumMod val="50000"/>
                    </a:schemeClr>
                  </a:solidFill>
                  <a:latin typeface="Meiryo" panose="020B0604030504040204" pitchFamily="34" charset="-128"/>
                  <a:ea typeface="Meiryo" panose="020B0604030504040204" pitchFamily="34" charset="-128"/>
                  <a:cs typeface="ＭＳ Ｐゴシック"/>
                </a:rPr>
                <a:t>スケールアウト（</a:t>
              </a:r>
              <a:r>
                <a:rPr kumimoji="1" lang="en-US" altLang="ja-JP" sz="2000" dirty="0">
                  <a:solidFill>
                    <a:schemeClr val="accent2">
                      <a:lumMod val="50000"/>
                    </a:schemeClr>
                  </a:solidFill>
                  <a:latin typeface="Meiryo" panose="020B0604030504040204" pitchFamily="34" charset="-128"/>
                  <a:ea typeface="Meiryo" panose="020B0604030504040204" pitchFamily="34" charset="-128"/>
                  <a:cs typeface="ＭＳ Ｐゴシック"/>
                </a:rPr>
                <a:t>Scale-out)</a:t>
              </a:r>
            </a:p>
            <a:p>
              <a:pPr algn="ctr"/>
              <a:endParaRPr kumimoji="1" lang="en-US" altLang="ja-JP" sz="2400" dirty="0">
                <a:solidFill>
                  <a:schemeClr val="accent2">
                    <a:lumMod val="50000"/>
                  </a:schemeClr>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chemeClr val="accent2">
                    <a:lumMod val="50000"/>
                  </a:schemeClr>
                </a:solidFill>
                <a:latin typeface="Meiryo" panose="020B0604030504040204" pitchFamily="34" charset="-128"/>
                <a:ea typeface="Meiryo" panose="020B0604030504040204" pitchFamily="34" charset="-128"/>
                <a:cs typeface="ＭＳ Ｐゴシック"/>
              </a:endParaRPr>
            </a:p>
            <a:p>
              <a:pPr algn="ctr"/>
              <a:endParaRPr kumimoji="1" lang="en-US" altLang="ja-JP" sz="2400" dirty="0">
                <a:solidFill>
                  <a:schemeClr val="accent2">
                    <a:lumMod val="50000"/>
                  </a:schemeClr>
                </a:solidFill>
                <a:latin typeface="Meiryo" panose="020B0604030504040204" pitchFamily="34" charset="-128"/>
                <a:ea typeface="Meiryo" panose="020B0604030504040204" pitchFamily="34" charset="-128"/>
                <a:cs typeface="ＭＳ Ｐゴシック"/>
              </a:endParaRPr>
            </a:p>
            <a:p>
              <a:pPr algn="ctr"/>
              <a:endParaRPr kumimoji="1" lang="en-US" altLang="ja-JP" sz="2400" dirty="0">
                <a:solidFill>
                  <a:schemeClr val="accent2">
                    <a:lumMod val="50000"/>
                  </a:schemeClr>
                </a:solidFill>
                <a:latin typeface="Meiryo" panose="020B0604030504040204" pitchFamily="34" charset="-128"/>
                <a:ea typeface="Meiryo" panose="020B0604030504040204" pitchFamily="34" charset="-128"/>
                <a:cs typeface="ＭＳ Ｐゴシック"/>
              </a:endParaRPr>
            </a:p>
          </p:txBody>
        </p:sp>
        <p:sp>
          <p:nvSpPr>
            <p:cNvPr id="451" name="正方形/長方形 450"/>
            <p:cNvSpPr/>
            <p:nvPr/>
          </p:nvSpPr>
          <p:spPr>
            <a:xfrm>
              <a:off x="5863217" y="4574879"/>
              <a:ext cx="1389448" cy="401298"/>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ユーザー</a:t>
              </a: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インターフェイス</a:t>
              </a:r>
            </a:p>
          </p:txBody>
        </p:sp>
        <p:sp>
          <p:nvSpPr>
            <p:cNvPr id="452" name="正方形/長方形 451"/>
            <p:cNvSpPr/>
            <p:nvPr/>
          </p:nvSpPr>
          <p:spPr>
            <a:xfrm>
              <a:off x="5863217" y="5005446"/>
              <a:ext cx="1389448" cy="4012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ビジネスロジック</a:t>
              </a: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3" name="正方形/長方形 452"/>
            <p:cNvSpPr/>
            <p:nvPr/>
          </p:nvSpPr>
          <p:spPr>
            <a:xfrm>
              <a:off x="5863217" y="5430948"/>
              <a:ext cx="1389448" cy="401298"/>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データベース</a:t>
              </a: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4" name="ホームベース 453"/>
            <p:cNvSpPr/>
            <p:nvPr/>
          </p:nvSpPr>
          <p:spPr>
            <a:xfrm>
              <a:off x="4815769" y="4568938"/>
              <a:ext cx="1184691" cy="401299"/>
            </a:xfrm>
            <a:prstGeom prst="homePlate">
              <a:avLst>
                <a:gd name="adj" fmla="val 4212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panose="020B0604030504040204" pitchFamily="34" charset="-128"/>
                  <a:ea typeface="Meiryo" panose="020B0604030504040204" pitchFamily="34" charset="-128"/>
                  <a:cs typeface="ＭＳ Ｐゴシック"/>
                </a:rPr>
                <a:t>プレゼンテーション層</a:t>
              </a:r>
            </a:p>
          </p:txBody>
        </p:sp>
        <p:sp>
          <p:nvSpPr>
            <p:cNvPr id="455" name="ホームベース 454"/>
            <p:cNvSpPr/>
            <p:nvPr/>
          </p:nvSpPr>
          <p:spPr>
            <a:xfrm>
              <a:off x="4815769" y="4999507"/>
              <a:ext cx="1184691" cy="409326"/>
            </a:xfrm>
            <a:prstGeom prst="homePlate">
              <a:avLst>
                <a:gd name="adj" fmla="val 42124"/>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アプリケーション層</a:t>
              </a:r>
            </a:p>
          </p:txBody>
        </p:sp>
        <p:sp>
          <p:nvSpPr>
            <p:cNvPr id="456" name="ホームベース 455"/>
            <p:cNvSpPr/>
            <p:nvPr/>
          </p:nvSpPr>
          <p:spPr>
            <a:xfrm>
              <a:off x="4815769" y="5430948"/>
              <a:ext cx="1184691" cy="409326"/>
            </a:xfrm>
            <a:prstGeom prst="homePlate">
              <a:avLst>
                <a:gd name="adj" fmla="val 42124"/>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データ層</a:t>
              </a:r>
            </a:p>
          </p:txBody>
        </p:sp>
        <p:sp>
          <p:nvSpPr>
            <p:cNvPr id="457" name="正方形/長方形 456"/>
            <p:cNvSpPr/>
            <p:nvPr/>
          </p:nvSpPr>
          <p:spPr>
            <a:xfrm>
              <a:off x="7355809" y="4568938"/>
              <a:ext cx="1229558" cy="401298"/>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Web</a:t>
              </a:r>
              <a:r>
                <a:rPr lang="ja-JP" altLang="en-US" sz="800" dirty="0">
                  <a:solidFill>
                    <a:srgbClr val="FFFFFF"/>
                  </a:solidFill>
                  <a:latin typeface="Meiryo" panose="020B0604030504040204" pitchFamily="34" charset="-128"/>
                  <a:ea typeface="Meiryo" panose="020B0604030504040204" pitchFamily="34" charset="-128"/>
                  <a:cs typeface="ＭＳ Ｐゴシック"/>
                </a:rPr>
                <a:t>サーバーの分散</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8" name="正方形/長方形 457"/>
            <p:cNvSpPr/>
            <p:nvPr/>
          </p:nvSpPr>
          <p:spPr>
            <a:xfrm>
              <a:off x="7355809" y="4996833"/>
              <a:ext cx="1229558" cy="4012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アプリケーション</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サーバーの分散</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Map Reduce</a:t>
              </a:r>
              <a:r>
                <a:rPr lang="ja-JP" altLang="en-US" sz="800" dirty="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9" name="正方形/長方形 458"/>
            <p:cNvSpPr/>
            <p:nvPr/>
          </p:nvSpPr>
          <p:spPr>
            <a:xfrm>
              <a:off x="7355809" y="5430948"/>
              <a:ext cx="1229558" cy="401298"/>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KVS</a:t>
              </a:r>
              <a:r>
                <a:rPr lang="ja-JP" altLang="en-US" sz="800" dirty="0">
                  <a:solidFill>
                    <a:srgbClr val="FFFFFF"/>
                  </a:solidFill>
                  <a:latin typeface="Meiryo" panose="020B0604030504040204" pitchFamily="34" charset="-128"/>
                  <a:ea typeface="Meiryo" panose="020B0604030504040204" pitchFamily="34" charset="-128"/>
                  <a:cs typeface="ＭＳ Ｐゴシック"/>
                </a:rPr>
                <a:t>、</a:t>
              </a:r>
              <a:r>
                <a:rPr lang="en-US" altLang="ja-JP" sz="800" dirty="0" err="1">
                  <a:solidFill>
                    <a:srgbClr val="FFFFFF"/>
                  </a:solidFill>
                  <a:latin typeface="Meiryo" panose="020B0604030504040204" pitchFamily="34" charset="-128"/>
                  <a:ea typeface="Meiryo" panose="020B0604030504040204" pitchFamily="34" charset="-128"/>
                  <a:cs typeface="ＭＳ Ｐゴシック"/>
                </a:rPr>
                <a:t>BigTabel</a:t>
              </a:r>
              <a:r>
                <a:rPr lang="ja-JP" altLang="en-US" sz="800" dirty="0">
                  <a:solidFill>
                    <a:srgbClr val="FFFFFF"/>
                  </a:solidFill>
                  <a:latin typeface="Meiryo" panose="020B0604030504040204" pitchFamily="34" charset="-128"/>
                  <a:ea typeface="Meiryo" panose="020B0604030504040204" pitchFamily="34" charset="-128"/>
                  <a:cs typeface="ＭＳ Ｐゴシック"/>
                </a:rPr>
                <a:t>など</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800" dirty="0" err="1">
                  <a:solidFill>
                    <a:srgbClr val="FFFFFF"/>
                  </a:solidFill>
                  <a:latin typeface="Meiryo" panose="020B0604030504040204" pitchFamily="34" charset="-128"/>
                  <a:ea typeface="Meiryo" panose="020B0604030504040204" pitchFamily="34" charset="-128"/>
                  <a:cs typeface="ＭＳ Ｐゴシック"/>
                </a:rPr>
                <a:t>NoSQL</a:t>
              </a:r>
              <a:r>
                <a:rPr kumimoji="1" lang="ja-JP" altLang="en-US" sz="800" dirty="0">
                  <a:solidFill>
                    <a:srgbClr val="FFFFFF"/>
                  </a:solidFill>
                  <a:latin typeface="Meiryo" panose="020B0604030504040204" pitchFamily="34" charset="-128"/>
                  <a:ea typeface="Meiryo" panose="020B0604030504040204" pitchFamily="34" charset="-128"/>
                  <a:cs typeface="ＭＳ Ｐゴシック"/>
                </a:rPr>
                <a:t>データベース</a:t>
              </a:r>
            </a:p>
          </p:txBody>
        </p:sp>
        <p:sp>
          <p:nvSpPr>
            <p:cNvPr id="460" name="右矢印 459"/>
            <p:cNvSpPr/>
            <p:nvPr/>
          </p:nvSpPr>
          <p:spPr>
            <a:xfrm>
              <a:off x="7220430" y="4623119"/>
              <a:ext cx="199851" cy="2959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1" name="右矢印 460"/>
            <p:cNvSpPr/>
            <p:nvPr/>
          </p:nvSpPr>
          <p:spPr>
            <a:xfrm>
              <a:off x="7220430" y="5046714"/>
              <a:ext cx="199851" cy="2959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2" name="右矢印 461"/>
            <p:cNvSpPr/>
            <p:nvPr/>
          </p:nvSpPr>
          <p:spPr>
            <a:xfrm>
              <a:off x="7220430" y="5486879"/>
              <a:ext cx="199851" cy="2959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4" name="下矢印 463"/>
            <p:cNvSpPr/>
            <p:nvPr/>
          </p:nvSpPr>
          <p:spPr>
            <a:xfrm flipV="1">
              <a:off x="6216682" y="3767756"/>
              <a:ext cx="934235" cy="303009"/>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Tree>
    <p:extLst>
      <p:ext uri="{BB962C8B-B14F-4D97-AF65-F5344CB8AC3E}">
        <p14:creationId xmlns:p14="http://schemas.microsoft.com/office/powerpoint/2010/main" val="50334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8"/>
                                        </p:tgtEl>
                                        <p:attrNameLst>
                                          <p:attrName>style.visibility</p:attrName>
                                        </p:attrNameLst>
                                      </p:cBhvr>
                                      <p:to>
                                        <p:strVal val="visible"/>
                                      </p:to>
                                    </p:set>
                                    <p:anim calcmode="lin" valueType="num">
                                      <p:cBhvr>
                                        <p:cTn id="7" dur="500" fill="hold"/>
                                        <p:tgtEl>
                                          <p:spTgt spid="448"/>
                                        </p:tgtEl>
                                        <p:attrNameLst>
                                          <p:attrName>ppt_w</p:attrName>
                                        </p:attrNameLst>
                                      </p:cBhvr>
                                      <p:tavLst>
                                        <p:tav tm="0">
                                          <p:val>
                                            <p:fltVal val="0"/>
                                          </p:val>
                                        </p:tav>
                                        <p:tav tm="100000">
                                          <p:val>
                                            <p:strVal val="#ppt_w"/>
                                          </p:val>
                                        </p:tav>
                                      </p:tavLst>
                                    </p:anim>
                                    <p:anim calcmode="lin" valueType="num">
                                      <p:cBhvr>
                                        <p:cTn id="8" dur="500" fill="hold"/>
                                        <p:tgtEl>
                                          <p:spTgt spid="448"/>
                                        </p:tgtEl>
                                        <p:attrNameLst>
                                          <p:attrName>ppt_h</p:attrName>
                                        </p:attrNameLst>
                                      </p:cBhvr>
                                      <p:tavLst>
                                        <p:tav tm="0">
                                          <p:val>
                                            <p:fltVal val="0"/>
                                          </p:val>
                                        </p:tav>
                                        <p:tav tm="100000">
                                          <p:val>
                                            <p:strVal val="#ppt_h"/>
                                          </p:val>
                                        </p:tav>
                                      </p:tavLst>
                                    </p:anim>
                                    <p:animEffect transition="in" filter="fade">
                                      <p:cBhvr>
                                        <p:cTn id="9" dur="500"/>
                                        <p:tgtEl>
                                          <p:spTgt spid="44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仮想システム</a:t>
            </a:r>
            <a:endParaRPr kumimoji="1" lang="ja-JP" altLang="en-US" sz="1600"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spTree>
    <p:extLst>
      <p:ext uri="{BB962C8B-B14F-4D97-AF65-F5344CB8AC3E}">
        <p14:creationId xmlns:p14="http://schemas.microsoft.com/office/powerpoint/2010/main" val="3661239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69942" y="1542254"/>
            <a:ext cx="3190907" cy="42342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5" name="正方形/長方形 464"/>
          <p:cNvSpPr/>
          <p:nvPr/>
        </p:nvSpPr>
        <p:spPr>
          <a:xfrm>
            <a:off x="2984354" y="2959176"/>
            <a:ext cx="5492687" cy="273352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kumimoji="1" lang="ja-JP" altLang="en-US" dirty="0">
                <a:latin typeface="Meiryo" panose="020B0604030504040204" pitchFamily="34" charset="-128"/>
                <a:ea typeface="Meiryo" panose="020B0604030504040204" pitchFamily="34" charset="-128"/>
              </a:rPr>
              <a:t>クラウド・コンピューティング登場と発展の歴史</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40</a:t>
            </a:fld>
            <a:endParaRPr kumimoji="1" lang="ja-JP" altLang="en-US">
              <a:latin typeface="Meiryo" panose="020B0604030504040204" pitchFamily="34" charset="-128"/>
              <a:ea typeface="Meiryo" panose="020B0604030504040204" pitchFamily="34" charset="-128"/>
            </a:endParaRPr>
          </a:p>
        </p:txBody>
      </p:sp>
      <p:cxnSp>
        <p:nvCxnSpPr>
          <p:cNvPr id="5" name="直線矢印コネクタ 4"/>
          <p:cNvCxnSpPr/>
          <p:nvPr/>
        </p:nvCxnSpPr>
        <p:spPr>
          <a:xfrm flipV="1">
            <a:off x="457200" y="1168466"/>
            <a:ext cx="0" cy="4923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7200" y="6092420"/>
            <a:ext cx="8103648"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6" name="正方形/長方形 465"/>
          <p:cNvSpPr/>
          <p:nvPr/>
        </p:nvSpPr>
        <p:spPr>
          <a:xfrm>
            <a:off x="573247" y="4300152"/>
            <a:ext cx="7813537" cy="130229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p:cNvSpPr txBox="1"/>
          <p:nvPr/>
        </p:nvSpPr>
        <p:spPr>
          <a:xfrm>
            <a:off x="575675" y="4325227"/>
            <a:ext cx="2877711" cy="307777"/>
          </a:xfrm>
          <a:prstGeom prst="rect">
            <a:avLst/>
          </a:prstGeom>
          <a:noFill/>
        </p:spPr>
        <p:txBody>
          <a:bodyPr wrap="non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インターネット・クラウドの登場</a:t>
            </a:r>
          </a:p>
        </p:txBody>
      </p:sp>
      <p:sp>
        <p:nvSpPr>
          <p:cNvPr id="467" name="テキスト ボックス 466"/>
          <p:cNvSpPr txBox="1"/>
          <p:nvPr/>
        </p:nvSpPr>
        <p:spPr>
          <a:xfrm>
            <a:off x="2984353" y="3005608"/>
            <a:ext cx="3236784" cy="307777"/>
          </a:xfrm>
          <a:prstGeom prst="rect">
            <a:avLst/>
          </a:prstGeom>
          <a:noFill/>
        </p:spPr>
        <p:txBody>
          <a:bodyPr wrap="non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エンタープライズ・クラウドへの派生</a:t>
            </a:r>
          </a:p>
        </p:txBody>
      </p:sp>
      <p:sp>
        <p:nvSpPr>
          <p:cNvPr id="468" name="テキスト ボックス 467"/>
          <p:cNvSpPr txBox="1"/>
          <p:nvPr/>
        </p:nvSpPr>
        <p:spPr>
          <a:xfrm>
            <a:off x="5366972" y="1570444"/>
            <a:ext cx="3057247" cy="307777"/>
          </a:xfrm>
          <a:prstGeom prst="rect">
            <a:avLst/>
          </a:prstGeom>
          <a:noFill/>
        </p:spPr>
        <p:txBody>
          <a:bodyPr wrap="non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エンタープライズ・クラウドの自立</a:t>
            </a:r>
          </a:p>
        </p:txBody>
      </p:sp>
      <p:sp>
        <p:nvSpPr>
          <p:cNvPr id="10" name="正方形/長方形 9"/>
          <p:cNvSpPr/>
          <p:nvPr/>
        </p:nvSpPr>
        <p:spPr>
          <a:xfrm>
            <a:off x="573246" y="4568340"/>
            <a:ext cx="4793727" cy="646331"/>
          </a:xfrm>
          <a:prstGeom prst="rect">
            <a:avLst/>
          </a:prstGeom>
        </p:spPr>
        <p:txBody>
          <a:bodyPr wrap="square">
            <a:spAutoFit/>
          </a:bodyPr>
          <a:lstStyle/>
          <a:p>
            <a:r>
              <a:rPr lang="en-US" altLang="ja-JP" sz="1200" dirty="0">
                <a:solidFill>
                  <a:srgbClr val="FFFFFF"/>
                </a:solidFill>
                <a:latin typeface="Meiryo" panose="020B0604030504040204" pitchFamily="34" charset="-128"/>
                <a:ea typeface="Meiryo" panose="020B0604030504040204" pitchFamily="34" charset="-128"/>
              </a:rPr>
              <a:t>Web</a:t>
            </a:r>
            <a:r>
              <a:rPr lang="ja-JP" altLang="en-US" sz="1200" dirty="0">
                <a:solidFill>
                  <a:srgbClr val="FFFFFF"/>
                </a:solidFill>
                <a:latin typeface="Meiryo" panose="020B0604030504040204" pitchFamily="34" charset="-128"/>
                <a:ea typeface="Meiryo" panose="020B0604030504040204" pitchFamily="34" charset="-128"/>
              </a:rPr>
              <a:t>スケールの多数の</a:t>
            </a:r>
            <a:r>
              <a:rPr lang="ja-JP" altLang="en-US" sz="1200" u="sng" dirty="0">
                <a:solidFill>
                  <a:srgbClr val="FFFF00"/>
                </a:solidFill>
                <a:latin typeface="Meiryo" panose="020B0604030504040204" pitchFamily="34" charset="-128"/>
                <a:ea typeface="Meiryo" panose="020B0604030504040204" pitchFamily="34" charset="-128"/>
              </a:rPr>
              <a:t>一般ユーザー</a:t>
            </a:r>
            <a:r>
              <a:rPr lang="ja-JP" altLang="en-US" sz="1200" u="sng">
                <a:solidFill>
                  <a:srgbClr val="FFFF00"/>
                </a:solidFill>
                <a:latin typeface="Meiryo" panose="020B0604030504040204" pitchFamily="34" charset="-128"/>
                <a:ea typeface="Meiryo" panose="020B0604030504040204" pitchFamily="34" charset="-128"/>
              </a:rPr>
              <a:t>を対象</a:t>
            </a:r>
            <a:endParaRPr lang="en-US" altLang="ja-JP" sz="1200" dirty="0">
              <a:solidFill>
                <a:srgbClr val="FFFFFF"/>
              </a:solidFill>
              <a:latin typeface="Meiryo" panose="020B0604030504040204" pitchFamily="34" charset="-128"/>
              <a:ea typeface="Meiryo" panose="020B0604030504040204" pitchFamily="34" charset="-128"/>
            </a:endParaRPr>
          </a:p>
          <a:p>
            <a:r>
              <a:rPr lang="ja-JP" altLang="en-US" sz="1200" dirty="0">
                <a:solidFill>
                  <a:srgbClr val="FFFFFF"/>
                </a:solidFill>
                <a:latin typeface="Meiryo" panose="020B0604030504040204" pitchFamily="34" charset="-128"/>
                <a:ea typeface="Meiryo" panose="020B0604030504040204" pitchFamily="34" charset="-128"/>
              </a:rPr>
              <a:t>彼らにインターネットを通じて</a:t>
            </a:r>
            <a:endParaRPr lang="en-US" altLang="ja-JP" sz="1200" dirty="0">
              <a:solidFill>
                <a:srgbClr val="FFFFFF"/>
              </a:solidFill>
              <a:latin typeface="Meiryo" panose="020B0604030504040204" pitchFamily="34" charset="-128"/>
              <a:ea typeface="Meiryo" panose="020B0604030504040204" pitchFamily="34" charset="-128"/>
            </a:endParaRPr>
          </a:p>
          <a:p>
            <a:r>
              <a:rPr lang="ja-JP" altLang="en-US" sz="1200" dirty="0">
                <a:solidFill>
                  <a:srgbClr val="FFFFFF"/>
                </a:solidFill>
                <a:latin typeface="Meiryo" panose="020B0604030504040204" pitchFamily="34" charset="-128"/>
                <a:ea typeface="Meiryo" panose="020B0604030504040204" pitchFamily="34" charset="-128"/>
              </a:rPr>
              <a:t>大規模なサーバーおよびデータセンター・サービスを提供</a:t>
            </a:r>
          </a:p>
        </p:txBody>
      </p:sp>
      <p:sp>
        <p:nvSpPr>
          <p:cNvPr id="11" name="正方形/長方形 10"/>
          <p:cNvSpPr/>
          <p:nvPr/>
        </p:nvSpPr>
        <p:spPr>
          <a:xfrm>
            <a:off x="592610" y="5145421"/>
            <a:ext cx="7794173" cy="400110"/>
          </a:xfrm>
          <a:prstGeom prst="rect">
            <a:avLst/>
          </a:prstGeom>
        </p:spPr>
        <p:txBody>
          <a:bodyPr wrap="square">
            <a:spAutoFit/>
          </a:bodyPr>
          <a:lstStyle/>
          <a:p>
            <a:pPr marL="171450" indent="-171450">
              <a:buFont typeface="Wingdings" charset="2"/>
              <a:buChar char="ü"/>
            </a:pPr>
            <a:r>
              <a:rPr lang="ja-JP" altLang="en-US" sz="1000" dirty="0">
                <a:solidFill>
                  <a:srgbClr val="FFFFFF"/>
                </a:solidFill>
                <a:latin typeface="Meiryo" panose="020B0604030504040204" pitchFamily="34" charset="-128"/>
                <a:ea typeface="Meiryo" panose="020B0604030504040204" pitchFamily="34" charset="-128"/>
              </a:rPr>
              <a:t>コモディティ化したマシンを多数並べて並列動作させるという画期的な</a:t>
            </a:r>
            <a:r>
              <a:rPr lang="en-US" altLang="ja-JP" sz="1000" dirty="0">
                <a:solidFill>
                  <a:srgbClr val="FFFFFF"/>
                </a:solidFill>
                <a:latin typeface="Meiryo" panose="020B0604030504040204" pitchFamily="34" charset="-128"/>
                <a:ea typeface="Meiryo" panose="020B0604030504040204" pitchFamily="34" charset="-128"/>
              </a:rPr>
              <a:t>Scale-out</a:t>
            </a:r>
            <a:r>
              <a:rPr lang="ja-JP" altLang="en-US" sz="1000" dirty="0">
                <a:solidFill>
                  <a:srgbClr val="FFFFFF"/>
                </a:solidFill>
                <a:latin typeface="Meiryo" panose="020B0604030504040204" pitchFamily="34" charset="-128"/>
                <a:ea typeface="Meiryo" panose="020B0604030504040204" pitchFamily="34" charset="-128"/>
              </a:rPr>
              <a:t>アーキテクチャ</a:t>
            </a:r>
            <a:endParaRPr lang="en-US" altLang="ja-JP" sz="10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ü"/>
            </a:pPr>
            <a:r>
              <a:rPr lang="en-US" altLang="ja-JP" sz="1000" dirty="0">
                <a:solidFill>
                  <a:srgbClr val="FFFFFF"/>
                </a:solidFill>
                <a:latin typeface="Meiryo" panose="020B0604030504040204" pitchFamily="34" charset="-128"/>
                <a:ea typeface="Meiryo" panose="020B0604030504040204" pitchFamily="34" charset="-128"/>
              </a:rPr>
              <a:t>GFS</a:t>
            </a:r>
            <a:r>
              <a:rPr lang="ja-JP" altLang="en-US" sz="1000" dirty="0">
                <a:solidFill>
                  <a:srgbClr val="FFFFFF"/>
                </a:solidFill>
                <a:latin typeface="Meiryo" panose="020B0604030504040204" pitchFamily="34" charset="-128"/>
                <a:ea typeface="Meiryo" panose="020B0604030504040204" pitchFamily="34" charset="-128"/>
              </a:rPr>
              <a:t>、</a:t>
            </a:r>
            <a:r>
              <a:rPr lang="en-US" altLang="ja-JP" sz="1000" dirty="0" err="1">
                <a:solidFill>
                  <a:srgbClr val="FFFFFF"/>
                </a:solidFill>
                <a:latin typeface="Meiryo" panose="020B0604030504040204" pitchFamily="34" charset="-128"/>
                <a:ea typeface="Meiryo" panose="020B0604030504040204" pitchFamily="34" charset="-128"/>
              </a:rPr>
              <a:t>MapReduce</a:t>
            </a:r>
            <a:r>
              <a:rPr lang="ja-JP" altLang="en-US" sz="1000" dirty="0">
                <a:solidFill>
                  <a:srgbClr val="FFFFFF"/>
                </a:solidFill>
                <a:latin typeface="Meiryo" panose="020B0604030504040204" pitchFamily="34" charset="-128"/>
                <a:ea typeface="Meiryo" panose="020B0604030504040204" pitchFamily="34" charset="-128"/>
              </a:rPr>
              <a:t>、</a:t>
            </a:r>
            <a:r>
              <a:rPr lang="en-US" altLang="ja-JP" sz="1000" dirty="0" err="1">
                <a:solidFill>
                  <a:srgbClr val="FFFFFF"/>
                </a:solidFill>
                <a:latin typeface="Meiryo" panose="020B0604030504040204" pitchFamily="34" charset="-128"/>
                <a:ea typeface="Meiryo" panose="020B0604030504040204" pitchFamily="34" charset="-128"/>
              </a:rPr>
              <a:t>BigTable</a:t>
            </a:r>
            <a:r>
              <a:rPr lang="ja-JP" altLang="en-US" sz="1000" dirty="0">
                <a:solidFill>
                  <a:srgbClr val="FFFFFF"/>
                </a:solidFill>
                <a:latin typeface="Meiryo" panose="020B0604030504040204" pitchFamily="34" charset="-128"/>
                <a:ea typeface="Meiryo" panose="020B0604030504040204" pitchFamily="34" charset="-128"/>
              </a:rPr>
              <a:t>という</a:t>
            </a:r>
            <a:r>
              <a:rPr lang="en-US" altLang="ja-JP" sz="1000" dirty="0">
                <a:solidFill>
                  <a:srgbClr val="FFFFFF"/>
                </a:solidFill>
                <a:latin typeface="Meiryo" panose="020B0604030504040204" pitchFamily="34" charset="-128"/>
                <a:ea typeface="Meiryo" panose="020B0604030504040204" pitchFamily="34" charset="-128"/>
              </a:rPr>
              <a:t>Google</a:t>
            </a:r>
            <a:r>
              <a:rPr lang="ja-JP" altLang="en-US" sz="1000" dirty="0">
                <a:solidFill>
                  <a:srgbClr val="FFFFFF"/>
                </a:solidFill>
                <a:latin typeface="Meiryo" panose="020B0604030504040204" pitchFamily="34" charset="-128"/>
                <a:ea typeface="Meiryo" panose="020B0604030504040204" pitchFamily="34" charset="-128"/>
              </a:rPr>
              <a:t>の大規模分散技術</a:t>
            </a:r>
          </a:p>
        </p:txBody>
      </p:sp>
      <p:sp>
        <p:nvSpPr>
          <p:cNvPr id="12" name="正方形/長方形 11"/>
          <p:cNvSpPr/>
          <p:nvPr/>
        </p:nvSpPr>
        <p:spPr>
          <a:xfrm>
            <a:off x="2984354" y="3293590"/>
            <a:ext cx="4171610" cy="461665"/>
          </a:xfrm>
          <a:prstGeom prst="rect">
            <a:avLst/>
          </a:prstGeom>
        </p:spPr>
        <p:txBody>
          <a:bodyPr wrap="square">
            <a:spAutoFit/>
          </a:bodyPr>
          <a:lstStyle/>
          <a:p>
            <a:r>
              <a:rPr lang="ja-JP" altLang="en-US" sz="1200" u="sng" dirty="0">
                <a:solidFill>
                  <a:srgbClr val="FFFF00"/>
                </a:solidFill>
                <a:latin typeface="Meiryo" panose="020B0604030504040204" pitchFamily="34" charset="-128"/>
                <a:ea typeface="Meiryo" panose="020B0604030504040204" pitchFamily="34" charset="-128"/>
              </a:rPr>
              <a:t>エンタープライズ（企業ユーザー）</a:t>
            </a:r>
            <a:r>
              <a:rPr lang="ja-JP" altLang="en-US" sz="1200" u="sng">
                <a:solidFill>
                  <a:srgbClr val="FFFF00"/>
                </a:solidFill>
                <a:latin typeface="Meiryo" panose="020B0604030504040204" pitchFamily="34" charset="-128"/>
                <a:ea typeface="Meiryo" panose="020B0604030504040204" pitchFamily="34" charset="-128"/>
              </a:rPr>
              <a:t>を対象</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大規模なサーバーおよびデータセンター・サービスの提供</a:t>
            </a:r>
          </a:p>
        </p:txBody>
      </p:sp>
      <p:sp>
        <p:nvSpPr>
          <p:cNvPr id="14" name="正方形/長方形 13"/>
          <p:cNvSpPr/>
          <p:nvPr/>
        </p:nvSpPr>
        <p:spPr>
          <a:xfrm>
            <a:off x="2984354" y="3776483"/>
            <a:ext cx="5576495" cy="369332"/>
          </a:xfrm>
          <a:prstGeom prst="rect">
            <a:avLst/>
          </a:prstGeom>
        </p:spPr>
        <p:txBody>
          <a:bodyPr wrap="square">
            <a:spAutoFit/>
          </a:bodyPr>
          <a:lstStyle/>
          <a:p>
            <a:pPr marL="171450" indent="-171450">
              <a:buFont typeface="Wingdings" charset="2"/>
              <a:buChar char="ü"/>
            </a:pPr>
            <a:r>
              <a:rPr lang="en-US" altLang="ja-JP" sz="900" dirty="0">
                <a:solidFill>
                  <a:schemeClr val="bg1"/>
                </a:solidFill>
                <a:latin typeface="Meiryo" panose="020B0604030504040204" pitchFamily="34" charset="-128"/>
                <a:ea typeface="Meiryo" panose="020B0604030504040204" pitchFamily="34" charset="-128"/>
              </a:rPr>
              <a:t>EC</a:t>
            </a:r>
            <a:r>
              <a:rPr lang="ja-JP" altLang="en-US" sz="900" dirty="0">
                <a:solidFill>
                  <a:schemeClr val="bg1"/>
                </a:solidFill>
                <a:latin typeface="Meiryo" panose="020B0604030504040204" pitchFamily="34" charset="-128"/>
                <a:ea typeface="Meiryo" panose="020B0604030504040204" pitchFamily="34" charset="-128"/>
              </a:rPr>
              <a:t>サイト運営の経験から膨大なリソースを合理的に管理する方法を編み出す。</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charset="2"/>
              <a:buChar char="ü"/>
            </a:pPr>
            <a:r>
              <a:rPr lang="ja-JP" altLang="en-US" sz="900" dirty="0">
                <a:solidFill>
                  <a:schemeClr val="bg1"/>
                </a:solidFill>
                <a:latin typeface="Meiryo" panose="020B0604030504040204" pitchFamily="34" charset="-128"/>
                <a:ea typeface="Meiryo" panose="020B0604030504040204" pitchFamily="34" charset="-128"/>
              </a:rPr>
              <a:t>開発者が調達・運用管理・保守などから開放し、本来集中すべき仕事に集中させる仕組みを構築。</a:t>
            </a:r>
          </a:p>
        </p:txBody>
      </p:sp>
      <p:sp>
        <p:nvSpPr>
          <p:cNvPr id="469" name="正方形/長方形 468"/>
          <p:cNvSpPr/>
          <p:nvPr/>
        </p:nvSpPr>
        <p:spPr>
          <a:xfrm>
            <a:off x="5366973" y="1817339"/>
            <a:ext cx="3294322" cy="615553"/>
          </a:xfrm>
          <a:prstGeom prst="rect">
            <a:avLst/>
          </a:prstGeom>
        </p:spPr>
        <p:txBody>
          <a:bodyPr wrap="square">
            <a:spAutoFit/>
          </a:bodyPr>
          <a:lstStyle/>
          <a:p>
            <a:r>
              <a:rPr lang="ja-JP" altLang="en-US" sz="1200" u="sng" dirty="0">
                <a:solidFill>
                  <a:srgbClr val="FFFF00"/>
                </a:solidFill>
                <a:latin typeface="Meiryo" panose="020B0604030504040204" pitchFamily="34" charset="-128"/>
                <a:ea typeface="Meiryo" panose="020B0604030504040204" pitchFamily="34" charset="-128"/>
              </a:rPr>
              <a:t>エンタープライズ（企業ユーザー）</a:t>
            </a:r>
            <a:r>
              <a:rPr lang="ja-JP" altLang="en-US" sz="1200" u="sng">
                <a:solidFill>
                  <a:srgbClr val="FFFF00"/>
                </a:solidFill>
                <a:latin typeface="Meiryo" panose="020B0604030504040204" pitchFamily="34" charset="-128"/>
                <a:ea typeface="Meiryo" panose="020B0604030504040204" pitchFamily="34" charset="-128"/>
              </a:rPr>
              <a:t>を対象</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100" dirty="0">
                <a:solidFill>
                  <a:schemeClr val="bg1"/>
                </a:solidFill>
                <a:latin typeface="Meiryo" panose="020B0604030504040204" pitchFamily="34" charset="-128"/>
                <a:ea typeface="Meiryo" panose="020B0604030504040204" pitchFamily="34" charset="-128"/>
              </a:rPr>
              <a:t>クラウドとオンプレミスとの境界を取り払った</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dirty="0">
                <a:solidFill>
                  <a:schemeClr val="bg1"/>
                </a:solidFill>
                <a:latin typeface="Meiryo" panose="020B0604030504040204" pitchFamily="34" charset="-128"/>
                <a:ea typeface="Meiryo" panose="020B0604030504040204" pitchFamily="34" charset="-128"/>
              </a:rPr>
              <a:t>シームレスなリソース・プールを実現</a:t>
            </a:r>
            <a:endParaRPr lang="en-US" altLang="ja-JP" sz="1100" dirty="0">
              <a:solidFill>
                <a:schemeClr val="bg1"/>
              </a:solidFill>
              <a:latin typeface="Meiryo" panose="020B0604030504040204" pitchFamily="34" charset="-128"/>
              <a:ea typeface="Meiryo" panose="020B0604030504040204" pitchFamily="34" charset="-128"/>
            </a:endParaRPr>
          </a:p>
        </p:txBody>
      </p:sp>
      <p:sp>
        <p:nvSpPr>
          <p:cNvPr id="470" name="正方形/長方形 469"/>
          <p:cNvSpPr/>
          <p:nvPr/>
        </p:nvSpPr>
        <p:spPr>
          <a:xfrm>
            <a:off x="5369943" y="2408366"/>
            <a:ext cx="3248927" cy="553998"/>
          </a:xfrm>
          <a:prstGeom prst="rect">
            <a:avLst/>
          </a:prstGeom>
        </p:spPr>
        <p:txBody>
          <a:bodyPr wrap="square">
            <a:spAutoFit/>
          </a:bodyPr>
          <a:lstStyle/>
          <a:p>
            <a:pPr marL="171450" indent="-171450">
              <a:buFont typeface="Wingdings" charset="2"/>
              <a:buChar char="ü"/>
            </a:pPr>
            <a:r>
              <a:rPr lang="en-US" altLang="ja-JP" sz="1000" dirty="0">
                <a:solidFill>
                  <a:schemeClr val="bg1"/>
                </a:solidFill>
                <a:latin typeface="Meiryo" panose="020B0604030504040204" pitchFamily="34" charset="-128"/>
                <a:ea typeface="Meiryo" panose="020B0604030504040204" pitchFamily="34" charset="-128"/>
              </a:rPr>
              <a:t>Windows Azure Platform </a:t>
            </a:r>
            <a:r>
              <a:rPr lang="ja-JP" altLang="en-US" sz="1000" dirty="0">
                <a:solidFill>
                  <a:schemeClr val="bg1"/>
                </a:solidFill>
                <a:latin typeface="Meiryo" panose="020B0604030504040204" pitchFamily="34" charset="-128"/>
                <a:ea typeface="Meiryo" panose="020B0604030504040204" pitchFamily="34" charset="-128"/>
              </a:rPr>
              <a:t>と　</a:t>
            </a:r>
            <a:r>
              <a:rPr lang="en-US" altLang="ja-JP" sz="1000" dirty="0">
                <a:solidFill>
                  <a:schemeClr val="bg1"/>
                </a:solidFill>
                <a:latin typeface="Meiryo" panose="020B0604030504040204" pitchFamily="34" charset="-128"/>
                <a:ea typeface="Meiryo" panose="020B0604030504040204" pitchFamily="34" charset="-128"/>
              </a:rPr>
              <a:t>Windows Server</a:t>
            </a:r>
            <a:r>
              <a:rPr lang="ja-JP" altLang="en-US" sz="1000" dirty="0">
                <a:solidFill>
                  <a:schemeClr val="bg1"/>
                </a:solidFill>
                <a:latin typeface="Meiryo" panose="020B0604030504040204" pitchFamily="34" charset="-128"/>
                <a:ea typeface="Meiryo" panose="020B0604030504040204" pitchFamily="34" charset="-128"/>
              </a:rPr>
              <a:t>の互換性</a:t>
            </a:r>
            <a:endParaRPr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charset="2"/>
              <a:buChar char="ü"/>
            </a:pPr>
            <a:r>
              <a:rPr lang="ja-JP" altLang="en-US" sz="1000" dirty="0">
                <a:solidFill>
                  <a:schemeClr val="bg1"/>
                </a:solidFill>
                <a:latin typeface="Meiryo" panose="020B0604030504040204" pitchFamily="34" charset="-128"/>
                <a:ea typeface="Meiryo" panose="020B0604030504040204" pitchFamily="34" charset="-128"/>
              </a:rPr>
              <a:t>両者を統一的に管理する「クラウド</a:t>
            </a:r>
            <a:r>
              <a:rPr lang="en-US" altLang="ja-JP" sz="1000" dirty="0">
                <a:solidFill>
                  <a:schemeClr val="bg1"/>
                </a:solidFill>
                <a:latin typeface="Meiryo" panose="020B0604030504040204" pitchFamily="34" charset="-128"/>
                <a:ea typeface="Meiryo" panose="020B0604030504040204" pitchFamily="34" charset="-128"/>
              </a:rPr>
              <a:t>OS</a:t>
            </a:r>
            <a:r>
              <a:rPr lang="ja-JP" altLang="en-US" sz="1000" dirty="0">
                <a:solidFill>
                  <a:schemeClr val="bg1"/>
                </a:solidFill>
                <a:latin typeface="Meiryo" panose="020B0604030504040204" pitchFamily="34" charset="-128"/>
                <a:ea typeface="Meiryo" panose="020B0604030504040204" pitchFamily="34" charset="-128"/>
              </a:rPr>
              <a:t>」の登場</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15" name="正方形/長方形 14"/>
          <p:cNvSpPr/>
          <p:nvPr/>
        </p:nvSpPr>
        <p:spPr>
          <a:xfrm>
            <a:off x="6681808" y="6354103"/>
            <a:ext cx="1879041" cy="215444"/>
          </a:xfrm>
          <a:prstGeom prst="rect">
            <a:avLst/>
          </a:prstGeom>
        </p:spPr>
        <p:txBody>
          <a:bodyPr wrap="none">
            <a:spAutoFit/>
          </a:bodyPr>
          <a:lstStyle/>
          <a:p>
            <a:pPr algn="r"/>
            <a:r>
              <a:rPr lang="en-US" altLang="ja-JP" sz="800" dirty="0">
                <a:solidFill>
                  <a:schemeClr val="tx1">
                    <a:lumMod val="50000"/>
                    <a:lumOff val="50000"/>
                  </a:schemeClr>
                </a:solidFill>
                <a:latin typeface="Meiryo" panose="020B0604030504040204" pitchFamily="34" charset="-128"/>
                <a:ea typeface="Meiryo" panose="020B0604030504040204" pitchFamily="34" charset="-128"/>
              </a:rPr>
              <a:t>http://</a:t>
            </a:r>
            <a:r>
              <a:rPr lang="en-US" altLang="ja-JP" sz="800" dirty="0" err="1">
                <a:solidFill>
                  <a:schemeClr val="tx1">
                    <a:lumMod val="50000"/>
                    <a:lumOff val="50000"/>
                  </a:schemeClr>
                </a:solidFill>
                <a:latin typeface="Meiryo" panose="020B0604030504040204" pitchFamily="34" charset="-128"/>
                <a:ea typeface="Meiryo" panose="020B0604030504040204" pitchFamily="34" charset="-128"/>
              </a:rPr>
              <a:t>thinkit.co.jp</a:t>
            </a:r>
            <a:r>
              <a:rPr lang="en-US" altLang="ja-JP" sz="800" dirty="0">
                <a:solidFill>
                  <a:schemeClr val="tx1">
                    <a:lumMod val="50000"/>
                    <a:lumOff val="50000"/>
                  </a:schemeClr>
                </a:solidFill>
                <a:latin typeface="Meiryo" panose="020B0604030504040204" pitchFamily="34" charset="-128"/>
                <a:ea typeface="Meiryo" panose="020B0604030504040204" pitchFamily="34" charset="-128"/>
              </a:rPr>
              <a:t>/article/1024/1</a:t>
            </a:r>
            <a:endParaRPr lang="ja-JP" altLang="en-US" sz="8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6" name="正方形/長方形 15"/>
          <p:cNvSpPr/>
          <p:nvPr/>
        </p:nvSpPr>
        <p:spPr>
          <a:xfrm>
            <a:off x="6074583" y="6190235"/>
            <a:ext cx="2544287" cy="215444"/>
          </a:xfrm>
          <a:prstGeom prst="rect">
            <a:avLst/>
          </a:prstGeom>
        </p:spPr>
        <p:txBody>
          <a:bodyPr wrap="none">
            <a:spAutoFit/>
          </a:bodyPr>
          <a:lstStyle/>
          <a:p>
            <a:pPr algn="r"/>
            <a:r>
              <a:rPr lang="ja-JP" altLang="en-US" sz="800" dirty="0">
                <a:solidFill>
                  <a:schemeClr val="tx1">
                    <a:lumMod val="50000"/>
                    <a:lumOff val="50000"/>
                  </a:schemeClr>
                </a:solidFill>
                <a:latin typeface="Meiryo" panose="020B0604030504040204" pitchFamily="34" charset="-128"/>
                <a:ea typeface="Meiryo" panose="020B0604030504040204" pitchFamily="34" charset="-128"/>
              </a:rPr>
              <a:t>「クラウド創世記（丸山不二夫著）」を参考に作成</a:t>
            </a:r>
          </a:p>
        </p:txBody>
      </p:sp>
      <p:pic>
        <p:nvPicPr>
          <p:cNvPr id="17" name="図 16" descr="imgr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247" y="3976925"/>
            <a:ext cx="838605" cy="278098"/>
          </a:xfrm>
          <a:prstGeom prst="rect">
            <a:avLst/>
          </a:prstGeom>
        </p:spPr>
      </p:pic>
      <p:pic>
        <p:nvPicPr>
          <p:cNvPr id="226" name="図 225" descr="imgres.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77386" y="2392868"/>
            <a:ext cx="983390" cy="759717"/>
          </a:xfrm>
          <a:prstGeom prst="rect">
            <a:avLst/>
          </a:prstGeom>
        </p:spPr>
      </p:pic>
      <p:pic>
        <p:nvPicPr>
          <p:cNvPr id="244" name="図 243" descr="imgre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9942" y="1181195"/>
            <a:ext cx="1644192" cy="307889"/>
          </a:xfrm>
          <a:prstGeom prst="rect">
            <a:avLst/>
          </a:prstGeom>
        </p:spPr>
      </p:pic>
      <p:sp>
        <p:nvSpPr>
          <p:cNvPr id="245" name="テキスト ボックス 244"/>
          <p:cNvSpPr txBox="1"/>
          <p:nvPr/>
        </p:nvSpPr>
        <p:spPr>
          <a:xfrm>
            <a:off x="1521448" y="3896733"/>
            <a:ext cx="986167" cy="369332"/>
          </a:xfrm>
          <a:prstGeom prst="rect">
            <a:avLst/>
          </a:prstGeom>
          <a:noFill/>
        </p:spPr>
        <p:txBody>
          <a:bodyPr wrap="none" rtlCol="0">
            <a:spAutoFit/>
          </a:bodyPr>
          <a:lstStyle/>
          <a:p>
            <a:r>
              <a:rPr kumimoji="1" lang="en-US" altLang="ja-JP" dirty="0">
                <a:solidFill>
                  <a:srgbClr val="7F7F7F"/>
                </a:solidFill>
                <a:latin typeface="Meiryo" panose="020B0604030504040204" pitchFamily="34" charset="-128"/>
                <a:ea typeface="Meiryo" panose="020B0604030504040204" pitchFamily="34" charset="-128"/>
              </a:rPr>
              <a:t>2004〜</a:t>
            </a:r>
            <a:endParaRPr kumimoji="1" lang="ja-JP" altLang="en-US" dirty="0">
              <a:solidFill>
                <a:srgbClr val="7F7F7F"/>
              </a:solidFill>
              <a:latin typeface="Meiryo" panose="020B0604030504040204" pitchFamily="34" charset="-128"/>
              <a:ea typeface="Meiryo" panose="020B0604030504040204" pitchFamily="34" charset="-128"/>
            </a:endParaRPr>
          </a:p>
        </p:txBody>
      </p:sp>
      <p:sp>
        <p:nvSpPr>
          <p:cNvPr id="471" name="テキスト ボックス 470"/>
          <p:cNvSpPr txBox="1"/>
          <p:nvPr/>
        </p:nvSpPr>
        <p:spPr>
          <a:xfrm>
            <a:off x="3960776" y="2589844"/>
            <a:ext cx="986167" cy="369332"/>
          </a:xfrm>
          <a:prstGeom prst="rect">
            <a:avLst/>
          </a:prstGeom>
          <a:noFill/>
        </p:spPr>
        <p:txBody>
          <a:bodyPr wrap="none" rtlCol="0">
            <a:spAutoFit/>
          </a:bodyPr>
          <a:lstStyle/>
          <a:p>
            <a:r>
              <a:rPr kumimoji="1" lang="en-US" altLang="ja-JP" dirty="0">
                <a:solidFill>
                  <a:srgbClr val="7F7F7F"/>
                </a:solidFill>
                <a:latin typeface="Meiryo" panose="020B0604030504040204" pitchFamily="34" charset="-128"/>
                <a:ea typeface="Meiryo" panose="020B0604030504040204" pitchFamily="34" charset="-128"/>
              </a:rPr>
              <a:t>2006〜</a:t>
            </a:r>
            <a:endParaRPr kumimoji="1" lang="ja-JP" altLang="en-US" dirty="0">
              <a:solidFill>
                <a:srgbClr val="7F7F7F"/>
              </a:solidFill>
              <a:latin typeface="Meiryo" panose="020B0604030504040204" pitchFamily="34" charset="-128"/>
              <a:ea typeface="Meiryo" panose="020B0604030504040204" pitchFamily="34" charset="-128"/>
            </a:endParaRPr>
          </a:p>
        </p:txBody>
      </p:sp>
      <p:sp>
        <p:nvSpPr>
          <p:cNvPr id="472" name="テキスト ボックス 471"/>
          <p:cNvSpPr txBox="1"/>
          <p:nvPr/>
        </p:nvSpPr>
        <p:spPr>
          <a:xfrm>
            <a:off x="7087481" y="1168466"/>
            <a:ext cx="986167" cy="369332"/>
          </a:xfrm>
          <a:prstGeom prst="rect">
            <a:avLst/>
          </a:prstGeom>
          <a:noFill/>
        </p:spPr>
        <p:txBody>
          <a:bodyPr wrap="none" rtlCol="0">
            <a:spAutoFit/>
          </a:bodyPr>
          <a:lstStyle/>
          <a:p>
            <a:r>
              <a:rPr kumimoji="1" lang="en-US" altLang="ja-JP" dirty="0">
                <a:solidFill>
                  <a:srgbClr val="7F7F7F"/>
                </a:solidFill>
                <a:latin typeface="Meiryo" panose="020B0604030504040204" pitchFamily="34" charset="-128"/>
                <a:ea typeface="Meiryo" panose="020B0604030504040204" pitchFamily="34" charset="-128"/>
              </a:rPr>
              <a:t>2008〜</a:t>
            </a:r>
            <a:endParaRPr kumimoji="1" lang="ja-JP" altLang="en-US" dirty="0">
              <a:solidFill>
                <a:srgbClr val="7F7F7F"/>
              </a:solidFill>
              <a:latin typeface="Meiryo" panose="020B0604030504040204" pitchFamily="34" charset="-128"/>
              <a:ea typeface="Meiryo" panose="020B0604030504040204" pitchFamily="34" charset="-128"/>
            </a:endParaRPr>
          </a:p>
        </p:txBody>
      </p:sp>
      <p:sp>
        <p:nvSpPr>
          <p:cNvPr id="247" name="テキスト ボックス 246"/>
          <p:cNvSpPr txBox="1"/>
          <p:nvPr/>
        </p:nvSpPr>
        <p:spPr>
          <a:xfrm>
            <a:off x="457200" y="1133909"/>
            <a:ext cx="338554" cy="861774"/>
          </a:xfrm>
          <a:prstGeom prst="rect">
            <a:avLst/>
          </a:prstGeom>
          <a:noFill/>
        </p:spPr>
        <p:txBody>
          <a:bodyPr vert="eaVert" wrap="none" rtlCol="0">
            <a:spAutoFit/>
          </a:bodyPr>
          <a:lstStyle/>
          <a:p>
            <a:r>
              <a:rPr kumimoji="1" lang="ja-JP" altLang="en-US" sz="1000" dirty="0">
                <a:solidFill>
                  <a:schemeClr val="tx2">
                    <a:lumMod val="60000"/>
                    <a:lumOff val="40000"/>
                  </a:schemeClr>
                </a:solidFill>
                <a:latin typeface="Meiryo" panose="020B0604030504040204" pitchFamily="34" charset="-128"/>
                <a:ea typeface="Meiryo" panose="020B0604030504040204" pitchFamily="34" charset="-128"/>
              </a:rPr>
              <a:t>ユーザー範囲</a:t>
            </a:r>
          </a:p>
        </p:txBody>
      </p:sp>
      <p:sp>
        <p:nvSpPr>
          <p:cNvPr id="473" name="テキスト ボックス 472"/>
          <p:cNvSpPr txBox="1"/>
          <p:nvPr/>
        </p:nvSpPr>
        <p:spPr>
          <a:xfrm>
            <a:off x="8196546" y="5826858"/>
            <a:ext cx="441146" cy="246221"/>
          </a:xfrm>
          <a:prstGeom prst="rect">
            <a:avLst/>
          </a:prstGeom>
          <a:noFill/>
        </p:spPr>
        <p:txBody>
          <a:bodyPr vert="horz" wrap="none" rtlCol="0">
            <a:spAutoFit/>
          </a:bodyPr>
          <a:lstStyle/>
          <a:p>
            <a:r>
              <a:rPr kumimoji="1" lang="ja-JP" altLang="en-US" sz="1000" dirty="0">
                <a:solidFill>
                  <a:schemeClr val="tx2">
                    <a:lumMod val="60000"/>
                    <a:lumOff val="40000"/>
                  </a:schemeClr>
                </a:solidFill>
                <a:latin typeface="Meiryo" panose="020B0604030504040204" pitchFamily="34" charset="-128"/>
                <a:ea typeface="Meiryo" panose="020B0604030504040204" pitchFamily="34" charset="-128"/>
              </a:rPr>
              <a:t>年代</a:t>
            </a:r>
          </a:p>
        </p:txBody>
      </p:sp>
      <p:sp>
        <p:nvSpPr>
          <p:cNvPr id="250" name="テキスト ボックス 249"/>
          <p:cNvSpPr txBox="1"/>
          <p:nvPr/>
        </p:nvSpPr>
        <p:spPr>
          <a:xfrm>
            <a:off x="1358497" y="1218484"/>
            <a:ext cx="3775393" cy="615553"/>
          </a:xfrm>
          <a:prstGeom prst="rect">
            <a:avLst/>
          </a:prstGeom>
          <a:noFill/>
        </p:spPr>
        <p:txBody>
          <a:bodyPr wrap="none" rtlCol="0">
            <a:spAutoFit/>
          </a:bodyPr>
          <a:lstStyle/>
          <a:p>
            <a:r>
              <a:rPr kumimoji="1" lang="ja-JP" altLang="en-US" sz="2000" dirty="0">
                <a:solidFill>
                  <a:srgbClr val="0000FF"/>
                </a:solidFill>
                <a:latin typeface="Meiryo" panose="020B0604030504040204" pitchFamily="34" charset="-128"/>
                <a:ea typeface="Meiryo" panose="020B0604030504040204" pitchFamily="34" charset="-128"/>
              </a:rPr>
              <a:t>クラウド</a:t>
            </a:r>
            <a:r>
              <a:rPr lang="ja-JP" altLang="en-US" sz="2000" dirty="0">
                <a:solidFill>
                  <a:srgbClr val="0000FF"/>
                </a:solidFill>
                <a:latin typeface="Meiryo" panose="020B0604030504040204" pitchFamily="34" charset="-128"/>
                <a:ea typeface="Meiryo" panose="020B0604030504040204" pitchFamily="34" charset="-128"/>
              </a:rPr>
              <a:t>・コンピューティング</a:t>
            </a:r>
            <a:endParaRPr lang="en-US" altLang="ja-JP" sz="2000" dirty="0">
              <a:solidFill>
                <a:srgbClr val="0000FF"/>
              </a:solidFill>
              <a:latin typeface="Meiryo" panose="020B0604030504040204" pitchFamily="34" charset="-128"/>
              <a:ea typeface="Meiryo" panose="020B0604030504040204" pitchFamily="34" charset="-128"/>
            </a:endParaRPr>
          </a:p>
          <a:p>
            <a:r>
              <a:rPr lang="ja-JP" altLang="en-US" sz="1400" dirty="0">
                <a:solidFill>
                  <a:srgbClr val="0000FF"/>
                </a:solidFill>
                <a:latin typeface="Meiryo" panose="020B0604030504040204" pitchFamily="34" charset="-128"/>
                <a:ea typeface="Meiryo" panose="020B0604030504040204" pitchFamily="34" charset="-128"/>
              </a:rPr>
              <a:t>＝</a:t>
            </a:r>
            <a:r>
              <a:rPr lang="en-US" altLang="ja-JP" sz="1400" dirty="0">
                <a:solidFill>
                  <a:srgbClr val="0000FF"/>
                </a:solidFill>
                <a:latin typeface="Meiryo" panose="020B0604030504040204" pitchFamily="34" charset="-128"/>
                <a:ea typeface="Meiryo" panose="020B0604030504040204" pitchFamily="34" charset="-128"/>
              </a:rPr>
              <a:t>Web</a:t>
            </a:r>
            <a:r>
              <a:rPr lang="ja-JP" altLang="en-US" sz="1400" dirty="0">
                <a:solidFill>
                  <a:srgbClr val="0000FF"/>
                </a:solidFill>
                <a:latin typeface="Meiryo" panose="020B0604030504040204" pitchFamily="34" charset="-128"/>
                <a:ea typeface="Meiryo" panose="020B0604030504040204" pitchFamily="34" charset="-128"/>
              </a:rPr>
              <a:t>スケールに対応できるサービス</a:t>
            </a:r>
            <a:endParaRPr kumimoji="1" lang="en-US" altLang="ja-JP" sz="1400" dirty="0">
              <a:solidFill>
                <a:srgbClr val="0000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24797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クラウド・コンピューティング</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の価値</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06568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DF1AEF0A-112E-6B45-A409-504735A7E7EB}"/>
              </a:ext>
            </a:extLst>
          </p:cNvPr>
          <p:cNvGrpSpPr/>
          <p:nvPr/>
        </p:nvGrpSpPr>
        <p:grpSpPr>
          <a:xfrm>
            <a:off x="5083675" y="468150"/>
            <a:ext cx="3548650" cy="6080922"/>
            <a:chOff x="5083675" y="468150"/>
            <a:chExt cx="3548650" cy="6080922"/>
          </a:xfrm>
        </p:grpSpPr>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3" name="図形グループ 2"/>
            <p:cNvGrpSpPr/>
            <p:nvPr/>
          </p:nvGrpSpPr>
          <p:grpSpPr>
            <a:xfrm>
              <a:off x="5133280" y="468150"/>
              <a:ext cx="3429000" cy="5921700"/>
              <a:chOff x="5133280" y="555300"/>
              <a:chExt cx="3429000" cy="5921700"/>
            </a:xfrm>
          </p:grpSpPr>
          <p:pic>
            <p:nvPicPr>
              <p:cNvPr id="19" name="図 18" descr="MC9004418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3280" y="555300"/>
                <a:ext cx="3429000" cy="3429000"/>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20" name="Picture 26" descr="j043394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8000" y="38100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セルフ</a:t>
                </a:r>
                <a:r>
                  <a:rPr kumimoji="1" lang="en-US" altLang="ja-JP" sz="10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10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サービス・ポータル</a:t>
                </a: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調達・構成変更</a:t>
                </a:r>
                <a:endParaRPr kumimoji="1" lang="en-US" altLang="ja-JP"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charset="2"/>
                  <a:buChar char="l"/>
                </a:pPr>
                <a:r>
                  <a:rPr lang="ja-JP" altLang="en-US"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サービスレベル設定</a:t>
                </a:r>
                <a:endParaRPr lang="en-US" altLang="ja-JP"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charset="2"/>
                  <a:buChar char="l"/>
                </a:pPr>
                <a:r>
                  <a:rPr lang="ja-JP" altLang="en-US"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運用設定</a:t>
                </a:r>
                <a:endParaRPr lang="en-US" altLang="ja-JP"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charset="2"/>
                  <a:buChar char="l"/>
                </a:pPr>
                <a:r>
                  <a:rPr lang="ja-JP" altLang="en-US"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kumimoji="1" lang="ja-JP" altLang="en-US" sz="1200"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直近のみ</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経費・</a:t>
                </a:r>
                <a:r>
                  <a:rPr kumimoji="0" lang="ja-JP" altLang="en-US" sz="1400" dirty="0">
                    <a:solidFill>
                      <a:srgbClr val="FFFFFF"/>
                    </a:solidFill>
                    <a:latin typeface="Meiryo" panose="020B0604030504040204" pitchFamily="34" charset="-128"/>
                    <a:ea typeface="Meiryo" panose="020B0604030504040204" pitchFamily="34" charset="-128"/>
                  </a:rPr>
                  <a:t>従量課金／定額課金</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sp>
            <p:nvSpPr>
              <p:cNvPr id="52" name="テキスト ボックス 51"/>
              <p:cNvSpPr txBox="1"/>
              <p:nvPr/>
            </p:nvSpPr>
            <p:spPr>
              <a:xfrm>
                <a:off x="6150113" y="990600"/>
                <a:ext cx="1415773" cy="461665"/>
              </a:xfrm>
              <a:prstGeom prst="rect">
                <a:avLst/>
              </a:prstGeom>
              <a:noFill/>
            </p:spPr>
            <p:txBody>
              <a:bodyPr wrap="none" rtlCol="0">
                <a:spAutoFit/>
              </a:bodyPr>
              <a:lstStyle/>
              <a:p>
                <a:pPr algn="ctr"/>
                <a:r>
                  <a:rPr kumimoji="1" lang="ja-JP" altLang="en-US" sz="2400" dirty="0">
                    <a:solidFill>
                      <a:srgbClr val="0000FF"/>
                    </a:solidFill>
                    <a:effectLst/>
                    <a:latin typeface="Meiryo" panose="020B0604030504040204" pitchFamily="34" charset="-128"/>
                    <a:ea typeface="Meiryo" panose="020B0604030504040204" pitchFamily="34" charset="-128"/>
                  </a:rPr>
                  <a:t>クラウド</a:t>
                </a:r>
              </a:p>
            </p:txBody>
          </p:sp>
        </p:grpSp>
        <p:grpSp>
          <p:nvGrpSpPr>
            <p:cNvPr id="75" name="図形グループ 158">
              <a:extLst>
                <a:ext uri="{FF2B5EF4-FFF2-40B4-BE49-F238E27FC236}">
                  <a16:creationId xmlns:a16="http://schemas.microsoft.com/office/drawing/2014/main" id="{D727CD72-D946-3F49-8A9C-F57FAB0B2702}"/>
                </a:ext>
              </a:extLst>
            </p:cNvPr>
            <p:cNvGrpSpPr/>
            <p:nvPr/>
          </p:nvGrpSpPr>
          <p:grpSpPr>
            <a:xfrm>
              <a:off x="6728218" y="1695709"/>
              <a:ext cx="317500" cy="157483"/>
              <a:chOff x="6769100" y="1390650"/>
              <a:chExt cx="317500" cy="157483"/>
            </a:xfrm>
          </p:grpSpPr>
          <p:sp>
            <p:nvSpPr>
              <p:cNvPr id="94" name="正方形/長方形 93">
                <a:extLst>
                  <a:ext uri="{FF2B5EF4-FFF2-40B4-BE49-F238E27FC236}">
                    <a16:creationId xmlns:a16="http://schemas.microsoft.com/office/drawing/2014/main" id="{3D571D5B-4471-9644-A562-40E6D53BA4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1C49D7BF-09A7-0940-AA24-272D0A8E610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6" name="直線コネクタ 95">
                <a:extLst>
                  <a:ext uri="{FF2B5EF4-FFF2-40B4-BE49-F238E27FC236}">
                    <a16:creationId xmlns:a16="http://schemas.microsoft.com/office/drawing/2014/main" id="{5CD1CDE4-300B-1649-ACC4-7AE324D8ECE8}"/>
                  </a:ext>
                </a:extLst>
              </p:cNvPr>
              <p:cNvCxnSpPr>
                <a:stCxn id="95" idx="6"/>
                <a:endCxn id="9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162">
              <a:extLst>
                <a:ext uri="{FF2B5EF4-FFF2-40B4-BE49-F238E27FC236}">
                  <a16:creationId xmlns:a16="http://schemas.microsoft.com/office/drawing/2014/main" id="{0132DC74-538B-4A48-BA4E-F42622DE1C74}"/>
                </a:ext>
              </a:extLst>
            </p:cNvPr>
            <p:cNvGrpSpPr/>
            <p:nvPr/>
          </p:nvGrpSpPr>
          <p:grpSpPr>
            <a:xfrm>
              <a:off x="6728218" y="1889171"/>
              <a:ext cx="317500" cy="157483"/>
              <a:chOff x="6769100" y="1390650"/>
              <a:chExt cx="317500" cy="157483"/>
            </a:xfrm>
          </p:grpSpPr>
          <p:sp>
            <p:nvSpPr>
              <p:cNvPr id="91" name="正方形/長方形 90">
                <a:extLst>
                  <a:ext uri="{FF2B5EF4-FFF2-40B4-BE49-F238E27FC236}">
                    <a16:creationId xmlns:a16="http://schemas.microsoft.com/office/drawing/2014/main" id="{C99D006E-A44D-804C-BCDC-75D8D300FEC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09D79C4-FDE7-6A47-BAC0-F440EAD0B9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a:extLst>
                  <a:ext uri="{FF2B5EF4-FFF2-40B4-BE49-F238E27FC236}">
                    <a16:creationId xmlns:a16="http://schemas.microsoft.com/office/drawing/2014/main" id="{3FED5220-4875-6445-8E0C-4580EEEDE1B1}"/>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7" name="図形グループ 166">
              <a:extLst>
                <a:ext uri="{FF2B5EF4-FFF2-40B4-BE49-F238E27FC236}">
                  <a16:creationId xmlns:a16="http://schemas.microsoft.com/office/drawing/2014/main" id="{D61CF631-D75E-0C4C-8380-D3CC2DD3DB0E}"/>
                </a:ext>
              </a:extLst>
            </p:cNvPr>
            <p:cNvGrpSpPr/>
            <p:nvPr/>
          </p:nvGrpSpPr>
          <p:grpSpPr>
            <a:xfrm>
              <a:off x="6728218" y="2070764"/>
              <a:ext cx="317500" cy="157483"/>
              <a:chOff x="6769100" y="1390650"/>
              <a:chExt cx="317500" cy="157483"/>
            </a:xfrm>
          </p:grpSpPr>
          <p:sp>
            <p:nvSpPr>
              <p:cNvPr id="88" name="正方形/長方形 87">
                <a:extLst>
                  <a:ext uri="{FF2B5EF4-FFF2-40B4-BE49-F238E27FC236}">
                    <a16:creationId xmlns:a16="http://schemas.microsoft.com/office/drawing/2014/main" id="{BA8ABA40-4C61-674B-AED9-7AA7AE229C7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46F35EB8-5664-224E-BA16-C82B1C8C098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a:extLst>
                  <a:ext uri="{FF2B5EF4-FFF2-40B4-BE49-F238E27FC236}">
                    <a16:creationId xmlns:a16="http://schemas.microsoft.com/office/drawing/2014/main" id="{F1AAD6B8-DD93-1C43-8FD0-28BD8928FE38}"/>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174">
              <a:extLst>
                <a:ext uri="{FF2B5EF4-FFF2-40B4-BE49-F238E27FC236}">
                  <a16:creationId xmlns:a16="http://schemas.microsoft.com/office/drawing/2014/main" id="{BBFBB875-0043-E945-8A0C-6CC740643FD4}"/>
                </a:ext>
              </a:extLst>
            </p:cNvPr>
            <p:cNvGrpSpPr/>
            <p:nvPr/>
          </p:nvGrpSpPr>
          <p:grpSpPr>
            <a:xfrm>
              <a:off x="6728218" y="2246452"/>
              <a:ext cx="317500" cy="157483"/>
              <a:chOff x="6769100" y="1390650"/>
              <a:chExt cx="317500" cy="157483"/>
            </a:xfrm>
          </p:grpSpPr>
          <p:sp>
            <p:nvSpPr>
              <p:cNvPr id="85" name="正方形/長方形 84">
                <a:extLst>
                  <a:ext uri="{FF2B5EF4-FFF2-40B4-BE49-F238E27FC236}">
                    <a16:creationId xmlns:a16="http://schemas.microsoft.com/office/drawing/2014/main" id="{348DD767-C705-F542-B5EF-A72194115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AB972F5A-EE3B-B446-8160-9F44529D2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a:extLst>
                  <a:ext uri="{FF2B5EF4-FFF2-40B4-BE49-F238E27FC236}">
                    <a16:creationId xmlns:a16="http://schemas.microsoft.com/office/drawing/2014/main" id="{B37BADCB-552D-8A4E-8F3C-72D8930DEF73}"/>
                  </a:ext>
                </a:extLst>
              </p:cNvPr>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9" name="フローチャート: 磁気ディスク 78">
              <a:extLst>
                <a:ext uri="{FF2B5EF4-FFF2-40B4-BE49-F238E27FC236}">
                  <a16:creationId xmlns:a16="http://schemas.microsoft.com/office/drawing/2014/main" id="{DC17C38E-DBA3-6F4A-8B91-2701EBB5D639}"/>
                </a:ext>
              </a:extLst>
            </p:cNvPr>
            <p:cNvSpPr/>
            <p:nvPr/>
          </p:nvSpPr>
          <p:spPr>
            <a:xfrm>
              <a:off x="7104949" y="214907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0" name="フローチャート: 磁気ディスク 79">
              <a:extLst>
                <a:ext uri="{FF2B5EF4-FFF2-40B4-BE49-F238E27FC236}">
                  <a16:creationId xmlns:a16="http://schemas.microsoft.com/office/drawing/2014/main" id="{0DBC5B9B-A6D5-3645-8E07-8A9642CB0C1A}"/>
                </a:ext>
              </a:extLst>
            </p:cNvPr>
            <p:cNvSpPr/>
            <p:nvPr/>
          </p:nvSpPr>
          <p:spPr>
            <a:xfrm>
              <a:off x="7104949" y="1927098"/>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1" name="フローチャート: 磁気ディスク 80">
              <a:extLst>
                <a:ext uri="{FF2B5EF4-FFF2-40B4-BE49-F238E27FC236}">
                  <a16:creationId xmlns:a16="http://schemas.microsoft.com/office/drawing/2014/main" id="{4E88A7D7-23AF-E645-B5F2-489BD6FDC92D}"/>
                </a:ext>
              </a:extLst>
            </p:cNvPr>
            <p:cNvSpPr/>
            <p:nvPr/>
          </p:nvSpPr>
          <p:spPr>
            <a:xfrm>
              <a:off x="7104949" y="1703363"/>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2" name="フローチャート: 磁気ディスク 81">
              <a:extLst>
                <a:ext uri="{FF2B5EF4-FFF2-40B4-BE49-F238E27FC236}">
                  <a16:creationId xmlns:a16="http://schemas.microsoft.com/office/drawing/2014/main" id="{A892CD40-A44A-F54A-8601-03386EDD4F12}"/>
                </a:ext>
              </a:extLst>
            </p:cNvPr>
            <p:cNvSpPr/>
            <p:nvPr/>
          </p:nvSpPr>
          <p:spPr>
            <a:xfrm>
              <a:off x="7525808" y="214907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3" name="フローチャート: 磁気ディスク 82">
              <a:extLst>
                <a:ext uri="{FF2B5EF4-FFF2-40B4-BE49-F238E27FC236}">
                  <a16:creationId xmlns:a16="http://schemas.microsoft.com/office/drawing/2014/main" id="{A4064E1C-1157-EC47-B274-2DE5335079F5}"/>
                </a:ext>
              </a:extLst>
            </p:cNvPr>
            <p:cNvSpPr/>
            <p:nvPr/>
          </p:nvSpPr>
          <p:spPr>
            <a:xfrm>
              <a:off x="7525808" y="1927098"/>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4" name="フローチャート: 磁気ディスク 83">
              <a:extLst>
                <a:ext uri="{FF2B5EF4-FFF2-40B4-BE49-F238E27FC236}">
                  <a16:creationId xmlns:a16="http://schemas.microsoft.com/office/drawing/2014/main" id="{A9DF86E3-4842-0441-A044-E238C34E8252}"/>
                </a:ext>
              </a:extLst>
            </p:cNvPr>
            <p:cNvSpPr/>
            <p:nvPr/>
          </p:nvSpPr>
          <p:spPr>
            <a:xfrm>
              <a:off x="7525808" y="1703363"/>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97" name="図形グループ 158">
              <a:extLst>
                <a:ext uri="{FF2B5EF4-FFF2-40B4-BE49-F238E27FC236}">
                  <a16:creationId xmlns:a16="http://schemas.microsoft.com/office/drawing/2014/main" id="{57C90ECD-8152-1946-AAA0-236A7A4F12DE}"/>
                </a:ext>
              </a:extLst>
            </p:cNvPr>
            <p:cNvGrpSpPr/>
            <p:nvPr/>
          </p:nvGrpSpPr>
          <p:grpSpPr>
            <a:xfrm>
              <a:off x="6358187" y="1695709"/>
              <a:ext cx="317500" cy="157483"/>
              <a:chOff x="6769100" y="1390650"/>
              <a:chExt cx="317500" cy="157483"/>
            </a:xfrm>
          </p:grpSpPr>
          <p:sp>
            <p:nvSpPr>
              <p:cNvPr id="98" name="正方形/長方形 97">
                <a:extLst>
                  <a:ext uri="{FF2B5EF4-FFF2-40B4-BE49-F238E27FC236}">
                    <a16:creationId xmlns:a16="http://schemas.microsoft.com/office/drawing/2014/main" id="{2417C93D-945F-984A-9CAD-83607E067AE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7662667-4A45-B245-B6AC-85F64DADB3B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コネクタ 99">
                <a:extLst>
                  <a:ext uri="{FF2B5EF4-FFF2-40B4-BE49-F238E27FC236}">
                    <a16:creationId xmlns:a16="http://schemas.microsoft.com/office/drawing/2014/main" id="{301D90A1-713A-C24F-B1D9-C53FE435EBC6}"/>
                  </a:ext>
                </a:extLst>
              </p:cNvPr>
              <p:cNvCxnSpPr>
                <a:stCxn id="99" idx="6"/>
                <a:endCxn id="9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1" name="図形グループ 162">
              <a:extLst>
                <a:ext uri="{FF2B5EF4-FFF2-40B4-BE49-F238E27FC236}">
                  <a16:creationId xmlns:a16="http://schemas.microsoft.com/office/drawing/2014/main" id="{A2130DC2-F0F7-1444-8FE8-346F033C8C7C}"/>
                </a:ext>
              </a:extLst>
            </p:cNvPr>
            <p:cNvGrpSpPr/>
            <p:nvPr/>
          </p:nvGrpSpPr>
          <p:grpSpPr>
            <a:xfrm>
              <a:off x="6358187" y="1889171"/>
              <a:ext cx="317500" cy="157483"/>
              <a:chOff x="6769100" y="1390650"/>
              <a:chExt cx="317500" cy="157483"/>
            </a:xfrm>
          </p:grpSpPr>
          <p:sp>
            <p:nvSpPr>
              <p:cNvPr id="102" name="正方形/長方形 101">
                <a:extLst>
                  <a:ext uri="{FF2B5EF4-FFF2-40B4-BE49-F238E27FC236}">
                    <a16:creationId xmlns:a16="http://schemas.microsoft.com/office/drawing/2014/main" id="{4FF999C9-F823-9348-8103-391B05E41FB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D0B39300-C392-CE47-A66F-83D51D196E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4" name="直線コネクタ 103">
                <a:extLst>
                  <a:ext uri="{FF2B5EF4-FFF2-40B4-BE49-F238E27FC236}">
                    <a16:creationId xmlns:a16="http://schemas.microsoft.com/office/drawing/2014/main" id="{3D984313-BCD1-E44D-92DA-E2FDC3737A21}"/>
                  </a:ext>
                </a:extLst>
              </p:cNvPr>
              <p:cNvCxnSpPr>
                <a:stCxn id="103" idx="6"/>
                <a:endCxn id="10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5" name="図形グループ 166">
              <a:extLst>
                <a:ext uri="{FF2B5EF4-FFF2-40B4-BE49-F238E27FC236}">
                  <a16:creationId xmlns:a16="http://schemas.microsoft.com/office/drawing/2014/main" id="{02602BAE-E715-F142-A6CC-43BC9F3CD572}"/>
                </a:ext>
              </a:extLst>
            </p:cNvPr>
            <p:cNvGrpSpPr/>
            <p:nvPr/>
          </p:nvGrpSpPr>
          <p:grpSpPr>
            <a:xfrm>
              <a:off x="6358187" y="2070764"/>
              <a:ext cx="317500" cy="157483"/>
              <a:chOff x="6769100" y="1390650"/>
              <a:chExt cx="317500" cy="157483"/>
            </a:xfrm>
          </p:grpSpPr>
          <p:sp>
            <p:nvSpPr>
              <p:cNvPr id="106" name="正方形/長方形 105">
                <a:extLst>
                  <a:ext uri="{FF2B5EF4-FFF2-40B4-BE49-F238E27FC236}">
                    <a16:creationId xmlns:a16="http://schemas.microsoft.com/office/drawing/2014/main" id="{7C517587-D6E3-4245-A59C-D548123442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49EBDCCC-F07D-4047-835B-1A1D76466CC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 name="直線コネクタ 107">
                <a:extLst>
                  <a:ext uri="{FF2B5EF4-FFF2-40B4-BE49-F238E27FC236}">
                    <a16:creationId xmlns:a16="http://schemas.microsoft.com/office/drawing/2014/main" id="{7C61B049-1BB0-4742-8C51-07F1E09DF08B}"/>
                  </a:ext>
                </a:extLst>
              </p:cNvPr>
              <p:cNvCxnSpPr>
                <a:stCxn id="107" idx="6"/>
                <a:endCxn id="10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9" name="図形グループ 174">
              <a:extLst>
                <a:ext uri="{FF2B5EF4-FFF2-40B4-BE49-F238E27FC236}">
                  <a16:creationId xmlns:a16="http://schemas.microsoft.com/office/drawing/2014/main" id="{7E6DBF70-93AA-6048-8570-93CD3C0D3F88}"/>
                </a:ext>
              </a:extLst>
            </p:cNvPr>
            <p:cNvGrpSpPr/>
            <p:nvPr/>
          </p:nvGrpSpPr>
          <p:grpSpPr>
            <a:xfrm>
              <a:off x="6358187" y="2246452"/>
              <a:ext cx="317500" cy="157483"/>
              <a:chOff x="6769100" y="1390650"/>
              <a:chExt cx="317500" cy="157483"/>
            </a:xfrm>
          </p:grpSpPr>
          <p:sp>
            <p:nvSpPr>
              <p:cNvPr id="110" name="正方形/長方形 109">
                <a:extLst>
                  <a:ext uri="{FF2B5EF4-FFF2-40B4-BE49-F238E27FC236}">
                    <a16:creationId xmlns:a16="http://schemas.microsoft.com/office/drawing/2014/main" id="{D9857594-5243-9C43-A0B1-00ED24C06C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1317CFC1-D4C5-3D40-9E0A-FA327A76B7C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2" name="直線コネクタ 111">
                <a:extLst>
                  <a:ext uri="{FF2B5EF4-FFF2-40B4-BE49-F238E27FC236}">
                    <a16:creationId xmlns:a16="http://schemas.microsoft.com/office/drawing/2014/main" id="{B4960C4A-1C80-B249-B4DA-43BA616B9750}"/>
                  </a:ext>
                </a:extLst>
              </p:cNvPr>
              <p:cNvCxnSpPr>
                <a:stCxn id="111" idx="6"/>
                <a:endCxn id="1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 name="図形グループ 158">
              <a:extLst>
                <a:ext uri="{FF2B5EF4-FFF2-40B4-BE49-F238E27FC236}">
                  <a16:creationId xmlns:a16="http://schemas.microsoft.com/office/drawing/2014/main" id="{8F2E177F-C9AB-5249-96AD-026D939DD23B}"/>
                </a:ext>
              </a:extLst>
            </p:cNvPr>
            <p:cNvGrpSpPr/>
            <p:nvPr/>
          </p:nvGrpSpPr>
          <p:grpSpPr>
            <a:xfrm>
              <a:off x="5977368" y="1695709"/>
              <a:ext cx="317500" cy="157483"/>
              <a:chOff x="6769100" y="1390650"/>
              <a:chExt cx="317500" cy="157483"/>
            </a:xfrm>
          </p:grpSpPr>
          <p:sp>
            <p:nvSpPr>
              <p:cNvPr id="114" name="正方形/長方形 113">
                <a:extLst>
                  <a:ext uri="{FF2B5EF4-FFF2-40B4-BE49-F238E27FC236}">
                    <a16:creationId xmlns:a16="http://schemas.microsoft.com/office/drawing/2014/main" id="{5517806A-3BE5-4C4A-8D93-5E30C142EB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69763FFE-2A78-4F47-80A2-72861A3A78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92179E08-9D74-A04A-95CF-81E434A6B073}"/>
                  </a:ext>
                </a:extLst>
              </p:cNvPr>
              <p:cNvCxnSpPr>
                <a:stCxn id="115" idx="6"/>
                <a:endCxn id="1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162">
              <a:extLst>
                <a:ext uri="{FF2B5EF4-FFF2-40B4-BE49-F238E27FC236}">
                  <a16:creationId xmlns:a16="http://schemas.microsoft.com/office/drawing/2014/main" id="{4B190BF5-A3E4-9246-B1D4-FEF75CBEA8F5}"/>
                </a:ext>
              </a:extLst>
            </p:cNvPr>
            <p:cNvGrpSpPr/>
            <p:nvPr/>
          </p:nvGrpSpPr>
          <p:grpSpPr>
            <a:xfrm>
              <a:off x="5977368" y="1889171"/>
              <a:ext cx="317500" cy="157483"/>
              <a:chOff x="6769100" y="1390650"/>
              <a:chExt cx="317500" cy="157483"/>
            </a:xfrm>
          </p:grpSpPr>
          <p:sp>
            <p:nvSpPr>
              <p:cNvPr id="118" name="正方形/長方形 117">
                <a:extLst>
                  <a:ext uri="{FF2B5EF4-FFF2-40B4-BE49-F238E27FC236}">
                    <a16:creationId xmlns:a16="http://schemas.microsoft.com/office/drawing/2014/main" id="{56348B89-1916-1E41-A635-DD68C574E40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B1F54A10-2171-654D-9281-0EB893B7960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DF453E94-B376-0743-888C-183C86E64DCE}"/>
                  </a:ext>
                </a:extLst>
              </p:cNvPr>
              <p:cNvCxnSpPr>
                <a:stCxn id="119" idx="6"/>
                <a:endCxn id="1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166">
              <a:extLst>
                <a:ext uri="{FF2B5EF4-FFF2-40B4-BE49-F238E27FC236}">
                  <a16:creationId xmlns:a16="http://schemas.microsoft.com/office/drawing/2014/main" id="{1C390B7B-B3A7-5F4B-BD81-F9E05B958F5D}"/>
                </a:ext>
              </a:extLst>
            </p:cNvPr>
            <p:cNvGrpSpPr/>
            <p:nvPr/>
          </p:nvGrpSpPr>
          <p:grpSpPr>
            <a:xfrm>
              <a:off x="5977368" y="2070764"/>
              <a:ext cx="317500" cy="157483"/>
              <a:chOff x="6769100" y="1390650"/>
              <a:chExt cx="317500" cy="157483"/>
            </a:xfrm>
          </p:grpSpPr>
          <p:sp>
            <p:nvSpPr>
              <p:cNvPr id="122" name="正方形/長方形 121">
                <a:extLst>
                  <a:ext uri="{FF2B5EF4-FFF2-40B4-BE49-F238E27FC236}">
                    <a16:creationId xmlns:a16="http://schemas.microsoft.com/office/drawing/2014/main" id="{87C21532-3371-7740-9808-57196D34DAD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1201BCA6-CE4C-7D41-8E9B-A6CAFA55A26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589175D2-FFD3-854C-AD07-38B811A22CCC}"/>
                  </a:ext>
                </a:extLst>
              </p:cNvPr>
              <p:cNvCxnSpPr>
                <a:stCxn id="123" idx="6"/>
                <a:endCxn id="1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 name="図形グループ 174">
              <a:extLst>
                <a:ext uri="{FF2B5EF4-FFF2-40B4-BE49-F238E27FC236}">
                  <a16:creationId xmlns:a16="http://schemas.microsoft.com/office/drawing/2014/main" id="{3D898131-A144-314A-B2C0-7E09B763FB3E}"/>
                </a:ext>
              </a:extLst>
            </p:cNvPr>
            <p:cNvGrpSpPr/>
            <p:nvPr/>
          </p:nvGrpSpPr>
          <p:grpSpPr>
            <a:xfrm>
              <a:off x="5977368" y="2246452"/>
              <a:ext cx="317500" cy="157483"/>
              <a:chOff x="6769100" y="1390650"/>
              <a:chExt cx="317500" cy="157483"/>
            </a:xfrm>
          </p:grpSpPr>
          <p:sp>
            <p:nvSpPr>
              <p:cNvPr id="126" name="正方形/長方形 125">
                <a:extLst>
                  <a:ext uri="{FF2B5EF4-FFF2-40B4-BE49-F238E27FC236}">
                    <a16:creationId xmlns:a16="http://schemas.microsoft.com/office/drawing/2014/main" id="{2E7FC5FD-1118-F842-A458-07468E8B16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27F21806-84B7-AC4E-B3EF-71968171EB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769CCB67-F088-C740-9121-93F8D249D0B9}"/>
                  </a:ext>
                </a:extLst>
              </p:cNvPr>
              <p:cNvCxnSpPr>
                <a:stCxn id="127" idx="6"/>
                <a:endCxn id="1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 name="上下矢印 3"/>
            <p:cNvSpPr/>
            <p:nvPr/>
          </p:nvSpPr>
          <p:spPr bwMode="auto">
            <a:xfrm>
              <a:off x="6705600" y="2427654"/>
              <a:ext cx="381000" cy="609396"/>
            </a:xfrm>
            <a:prstGeom prst="upDownArrow">
              <a:avLst/>
            </a:prstGeom>
            <a:solidFill>
              <a:srgbClr val="FF66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システム資源の</a:t>
            </a:r>
            <a:r>
              <a:rPr kumimoji="1" lang="en-US" altLang="ja-JP" sz="2700" dirty="0"/>
              <a:t>EC</a:t>
            </a:r>
            <a:r>
              <a:rPr kumimoji="1" lang="ja-JP" altLang="en-US" sz="2700" dirty="0"/>
              <a:t>サイト</a:t>
            </a:r>
          </a:p>
        </p:txBody>
      </p:sp>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a:solidFill>
                  <a:srgbClr val="800000"/>
                </a:solidFill>
                <a:latin typeface="Meiryo" panose="020B0604030504040204" pitchFamily="34" charset="-128"/>
                <a:ea typeface="Meiryo" panose="020B0604030504040204" pitchFamily="34" charset="-128"/>
              </a:rPr>
              <a:t>見積書</a:t>
            </a: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a:solidFill>
                  <a:srgbClr val="800000"/>
                </a:solidFill>
                <a:latin typeface="Meiryo" panose="020B0604030504040204" pitchFamily="34" charset="-128"/>
                <a:ea typeface="Meiryo" panose="020B0604030504040204" pitchFamily="34" charset="-128"/>
              </a:rPr>
              <a:t>契約書</a:t>
            </a:r>
          </a:p>
        </p:txBody>
      </p:sp>
      <p:pic>
        <p:nvPicPr>
          <p:cNvPr id="6" name="図 5" descr="MC90043392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7000" y="3805275"/>
            <a:ext cx="1066800" cy="1066800"/>
          </a:xfrm>
          <a:prstGeom prst="rect">
            <a:avLst/>
          </a:prstGeom>
        </p:spPr>
      </p:pic>
      <p:pic>
        <p:nvPicPr>
          <p:cNvPr id="14" name="図 13" descr="MM900283085.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37" name="テキスト ボックス 36"/>
          <p:cNvSpPr txBox="1"/>
          <p:nvPr/>
        </p:nvSpPr>
        <p:spPr>
          <a:xfrm>
            <a:off x="2209800" y="1910455"/>
            <a:ext cx="902811" cy="523220"/>
          </a:xfrm>
          <a:prstGeom prst="rect">
            <a:avLst/>
          </a:prstGeom>
          <a:noFill/>
        </p:spPr>
        <p:txBody>
          <a:bodyPr wrap="none" rtlCol="0">
            <a:spAutoFit/>
          </a:bodyPr>
          <a:lstStyle/>
          <a:p>
            <a:r>
              <a:rPr kumimoji="1" lang="ja-JP" altLang="en-US" sz="1400" b="1" dirty="0">
                <a:solidFill>
                  <a:schemeClr val="bg1"/>
                </a:solidFill>
                <a:effectLst>
                  <a:glow rad="101600">
                    <a:schemeClr val="accent6">
                      <a:satMod val="1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メーカー</a:t>
            </a:r>
            <a:endParaRPr kumimoji="1" lang="en-US" altLang="ja-JP" sz="1400" b="1" dirty="0">
              <a:solidFill>
                <a:schemeClr val="bg1"/>
              </a:solidFill>
              <a:effectLst>
                <a:glow rad="101600">
                  <a:schemeClr val="accent6">
                    <a:satMod val="1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b="1" dirty="0">
                <a:solidFill>
                  <a:schemeClr val="bg1"/>
                </a:solidFill>
                <a:effectLst>
                  <a:glow rad="101600">
                    <a:schemeClr val="accent6">
                      <a:satMod val="1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ベンダー</a:t>
            </a:r>
            <a:endParaRPr kumimoji="1" lang="ja-JP" altLang="en-US" sz="1400" b="1" dirty="0">
              <a:solidFill>
                <a:schemeClr val="bg1"/>
              </a:solidFill>
              <a:effectLst>
                <a:glow rad="101600">
                  <a:schemeClr val="accent6">
                    <a:satMod val="17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latin typeface="Meiryo" panose="020B0604030504040204" pitchFamily="34" charset="-128"/>
                <a:ea typeface="Meiryo" panose="020B0604030504040204" pitchFamily="34" charset="-128"/>
              </a:rPr>
              <a:t>調　達</a:t>
            </a:r>
            <a:endPar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a:solidFill>
                  <a:srgbClr val="800000"/>
                </a:solidFill>
                <a:effectLst/>
                <a:latin typeface="Meiryo" panose="020B0604030504040204" pitchFamily="34" charset="-128"/>
                <a:ea typeface="Meiryo" panose="020B0604030504040204" pitchFamily="34" charset="-128"/>
              </a:rPr>
              <a:t>従来の方法</a:t>
            </a:r>
          </a:p>
        </p:txBody>
      </p:sp>
      <p:grpSp>
        <p:nvGrpSpPr>
          <p:cNvPr id="15" name="グループ化 14">
            <a:extLst>
              <a:ext uri="{FF2B5EF4-FFF2-40B4-BE49-F238E27FC236}">
                <a16:creationId xmlns:a16="http://schemas.microsoft.com/office/drawing/2014/main" id="{48E0A05D-7A69-A843-915E-D0F5CCA7D202}"/>
              </a:ext>
            </a:extLst>
          </p:cNvPr>
          <p:cNvGrpSpPr/>
          <p:nvPr/>
        </p:nvGrpSpPr>
        <p:grpSpPr>
          <a:xfrm>
            <a:off x="2422918" y="3016509"/>
            <a:ext cx="1172242" cy="708226"/>
            <a:chOff x="3570011" y="5142466"/>
            <a:chExt cx="1172242" cy="708226"/>
          </a:xfrm>
        </p:grpSpPr>
        <p:grpSp>
          <p:nvGrpSpPr>
            <p:cNvPr id="43" name="図形グループ 158">
              <a:extLst>
                <a:ext uri="{FF2B5EF4-FFF2-40B4-BE49-F238E27FC236}">
                  <a16:creationId xmlns:a16="http://schemas.microsoft.com/office/drawing/2014/main" id="{F7B0AB5A-1F90-1148-90F9-43D87D360F5A}"/>
                </a:ext>
              </a:extLst>
            </p:cNvPr>
            <p:cNvGrpSpPr/>
            <p:nvPr/>
          </p:nvGrpSpPr>
          <p:grpSpPr>
            <a:xfrm>
              <a:off x="3570011" y="5142466"/>
              <a:ext cx="317500" cy="157483"/>
              <a:chOff x="6769100" y="1390650"/>
              <a:chExt cx="317500" cy="157483"/>
            </a:xfrm>
          </p:grpSpPr>
          <p:sp>
            <p:nvSpPr>
              <p:cNvPr id="53" name="正方形/長方形 52">
                <a:extLst>
                  <a:ext uri="{FF2B5EF4-FFF2-40B4-BE49-F238E27FC236}">
                    <a16:creationId xmlns:a16="http://schemas.microsoft.com/office/drawing/2014/main" id="{6BB2E470-31B1-ED43-882D-8AAF75E370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6B8EEABE-EFC1-BD41-B08E-497D8099D4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C4DDBA82-D967-E74E-9486-16501078314D}"/>
                  </a:ext>
                </a:extLst>
              </p:cNvPr>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162">
              <a:extLst>
                <a:ext uri="{FF2B5EF4-FFF2-40B4-BE49-F238E27FC236}">
                  <a16:creationId xmlns:a16="http://schemas.microsoft.com/office/drawing/2014/main" id="{47ABC38C-56BA-0948-B3A8-2F3F6B78CB13}"/>
                </a:ext>
              </a:extLst>
            </p:cNvPr>
            <p:cNvGrpSpPr/>
            <p:nvPr/>
          </p:nvGrpSpPr>
          <p:grpSpPr>
            <a:xfrm>
              <a:off x="3570011" y="5335928"/>
              <a:ext cx="317500" cy="157483"/>
              <a:chOff x="6769100" y="1390650"/>
              <a:chExt cx="317500" cy="157483"/>
            </a:xfrm>
          </p:grpSpPr>
          <p:sp>
            <p:nvSpPr>
              <p:cNvPr id="57" name="正方形/長方形 56">
                <a:extLst>
                  <a:ext uri="{FF2B5EF4-FFF2-40B4-BE49-F238E27FC236}">
                    <a16:creationId xmlns:a16="http://schemas.microsoft.com/office/drawing/2014/main" id="{7051D180-7E2E-3C4C-B7A4-651B09CB97D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1409F615-4C0D-534F-BB33-B2F5B05637E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251730A2-EEDC-F147-AE73-DC62E31CFA98}"/>
                  </a:ext>
                </a:extLst>
              </p:cNvPr>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166">
              <a:extLst>
                <a:ext uri="{FF2B5EF4-FFF2-40B4-BE49-F238E27FC236}">
                  <a16:creationId xmlns:a16="http://schemas.microsoft.com/office/drawing/2014/main" id="{47D7F31D-A52E-0244-AA56-14FFE6EE5D6A}"/>
                </a:ext>
              </a:extLst>
            </p:cNvPr>
            <p:cNvGrpSpPr/>
            <p:nvPr/>
          </p:nvGrpSpPr>
          <p:grpSpPr>
            <a:xfrm>
              <a:off x="3570011" y="5517521"/>
              <a:ext cx="317500" cy="157483"/>
              <a:chOff x="6769100" y="1390650"/>
              <a:chExt cx="317500" cy="157483"/>
            </a:xfrm>
          </p:grpSpPr>
          <p:sp>
            <p:nvSpPr>
              <p:cNvPr id="61" name="正方形/長方形 60">
                <a:extLst>
                  <a:ext uri="{FF2B5EF4-FFF2-40B4-BE49-F238E27FC236}">
                    <a16:creationId xmlns:a16="http://schemas.microsoft.com/office/drawing/2014/main" id="{E4E64320-D149-7042-A40E-12BEB2B2705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8DC3771-4924-A243-A116-DA0ADA25CA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2ECEA900-E34E-0F48-9DF0-4390403A00E2}"/>
                  </a:ext>
                </a:extLst>
              </p:cNvPr>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174">
              <a:extLst>
                <a:ext uri="{FF2B5EF4-FFF2-40B4-BE49-F238E27FC236}">
                  <a16:creationId xmlns:a16="http://schemas.microsoft.com/office/drawing/2014/main" id="{0CFC714C-9DE1-A44B-9B64-99154C08F4B7}"/>
                </a:ext>
              </a:extLst>
            </p:cNvPr>
            <p:cNvGrpSpPr/>
            <p:nvPr/>
          </p:nvGrpSpPr>
          <p:grpSpPr>
            <a:xfrm>
              <a:off x="3570011" y="5693209"/>
              <a:ext cx="317500" cy="157483"/>
              <a:chOff x="6769100" y="1390650"/>
              <a:chExt cx="317500" cy="157483"/>
            </a:xfrm>
          </p:grpSpPr>
          <p:sp>
            <p:nvSpPr>
              <p:cNvPr id="65" name="正方形/長方形 64">
                <a:extLst>
                  <a:ext uri="{FF2B5EF4-FFF2-40B4-BE49-F238E27FC236}">
                    <a16:creationId xmlns:a16="http://schemas.microsoft.com/office/drawing/2014/main" id="{D7F684BB-BA96-C443-84E5-1BA83A53DE3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648F1696-2D08-EF40-8EBC-23397E795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a:extLst>
                  <a:ext uri="{FF2B5EF4-FFF2-40B4-BE49-F238E27FC236}">
                    <a16:creationId xmlns:a16="http://schemas.microsoft.com/office/drawing/2014/main" id="{DDDD4B72-6ED3-564D-9D8C-29E6FC0F6812}"/>
                  </a:ext>
                </a:extLst>
              </p:cNvPr>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8" name="フローチャート: 磁気ディスク 67">
              <a:extLst>
                <a:ext uri="{FF2B5EF4-FFF2-40B4-BE49-F238E27FC236}">
                  <a16:creationId xmlns:a16="http://schemas.microsoft.com/office/drawing/2014/main" id="{0933B9BA-8ACC-3844-9C08-6E5739F87603}"/>
                </a:ext>
              </a:extLst>
            </p:cNvPr>
            <p:cNvSpPr/>
            <p:nvPr/>
          </p:nvSpPr>
          <p:spPr>
            <a:xfrm>
              <a:off x="3946742" y="559583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磁気ディスク 68">
              <a:extLst>
                <a:ext uri="{FF2B5EF4-FFF2-40B4-BE49-F238E27FC236}">
                  <a16:creationId xmlns:a16="http://schemas.microsoft.com/office/drawing/2014/main" id="{8C364CD4-C570-1340-8BDF-A6B918928A0C}"/>
                </a:ext>
              </a:extLst>
            </p:cNvPr>
            <p:cNvSpPr/>
            <p:nvPr/>
          </p:nvSpPr>
          <p:spPr>
            <a:xfrm>
              <a:off x="3946742" y="537385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0" name="フローチャート: 磁気ディスク 69">
              <a:extLst>
                <a:ext uri="{FF2B5EF4-FFF2-40B4-BE49-F238E27FC236}">
                  <a16:creationId xmlns:a16="http://schemas.microsoft.com/office/drawing/2014/main" id="{FCE2910B-7AEF-2C4D-9D7F-1DB95CA49FC9}"/>
                </a:ext>
              </a:extLst>
            </p:cNvPr>
            <p:cNvSpPr/>
            <p:nvPr/>
          </p:nvSpPr>
          <p:spPr>
            <a:xfrm>
              <a:off x="3946742" y="515012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1" name="フローチャート: 磁気ディスク 70">
              <a:extLst>
                <a:ext uri="{FF2B5EF4-FFF2-40B4-BE49-F238E27FC236}">
                  <a16:creationId xmlns:a16="http://schemas.microsoft.com/office/drawing/2014/main" id="{36B3A1A9-BABA-E14A-AF92-E1EB63DA0FB5}"/>
                </a:ext>
              </a:extLst>
            </p:cNvPr>
            <p:cNvSpPr/>
            <p:nvPr/>
          </p:nvSpPr>
          <p:spPr>
            <a:xfrm>
              <a:off x="4367601" y="559583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磁気ディスク 71">
              <a:extLst>
                <a:ext uri="{FF2B5EF4-FFF2-40B4-BE49-F238E27FC236}">
                  <a16:creationId xmlns:a16="http://schemas.microsoft.com/office/drawing/2014/main" id="{2AE692F8-48FF-0C4B-B24D-9468857515FF}"/>
                </a:ext>
              </a:extLst>
            </p:cNvPr>
            <p:cNvSpPr/>
            <p:nvPr/>
          </p:nvSpPr>
          <p:spPr>
            <a:xfrm>
              <a:off x="4367601" y="537385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3" name="フローチャート: 磁気ディスク 72">
              <a:extLst>
                <a:ext uri="{FF2B5EF4-FFF2-40B4-BE49-F238E27FC236}">
                  <a16:creationId xmlns:a16="http://schemas.microsoft.com/office/drawing/2014/main" id="{97A0FEC6-51AE-0C4B-AFC8-72E11908B9AC}"/>
                </a:ext>
              </a:extLst>
            </p:cNvPr>
            <p:cNvSpPr/>
            <p:nvPr/>
          </p:nvSpPr>
          <p:spPr>
            <a:xfrm>
              <a:off x="4367601" y="515012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3" name="テキスト ボックス 12"/>
          <p:cNvSpPr txBox="1"/>
          <p:nvPr/>
        </p:nvSpPr>
        <p:spPr>
          <a:xfrm>
            <a:off x="2558030" y="3136523"/>
            <a:ext cx="1005403" cy="584775"/>
          </a:xfrm>
          <a:prstGeom prst="rect">
            <a:avLst/>
          </a:prstGeom>
          <a:noFill/>
        </p:spPr>
        <p:txBody>
          <a:bodyPr wrap="none" rtlCol="0">
            <a:spAutoFit/>
          </a:bodyPr>
          <a:lstStyle/>
          <a:p>
            <a:r>
              <a:rPr kumimoji="1" lang="ja-JP" altLang="en-US"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調達手配</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導入作業</a:t>
            </a:r>
            <a:endParaRPr kumimoji="1" lang="ja-JP" altLang="en-US"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5692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メイリオ" panose="020B0604030504040204" pitchFamily="50" charset="-128"/>
                <a:ea typeface="メイリオ" panose="020B0604030504040204" pitchFamily="50" charset="-128"/>
              </a:rPr>
              <a:t>「自家発電モデル」から「発電所モデル」へ</a:t>
            </a:r>
            <a:endParaRPr kumimoji="1" lang="ja-JP" altLang="en-US" sz="2700" dirty="0">
              <a:latin typeface="メイリオ" panose="020B0604030504040204" pitchFamily="50" charset="-128"/>
              <a:ea typeface="メイリオ" panose="020B0604030504040204" pitchFamily="50" charset="-128"/>
            </a:endParaRPr>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sp>
        <p:nvSpPr>
          <p:cNvPr id="137" name="テキスト ボックス 136"/>
          <p:cNvSpPr txBox="1"/>
          <p:nvPr/>
        </p:nvSpPr>
        <p:spPr>
          <a:xfrm>
            <a:off x="726985" y="959686"/>
            <a:ext cx="2031325" cy="369332"/>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工場内・発電設備</a:t>
            </a:r>
          </a:p>
        </p:txBody>
      </p:sp>
      <p:sp>
        <p:nvSpPr>
          <p:cNvPr id="197" name="テキスト ボックス 196"/>
          <p:cNvSpPr txBox="1"/>
          <p:nvPr/>
        </p:nvSpPr>
        <p:spPr>
          <a:xfrm>
            <a:off x="716281" y="5821107"/>
            <a:ext cx="2094605" cy="400110"/>
          </a:xfrm>
          <a:prstGeom prst="rect">
            <a:avLst/>
          </a:prstGeom>
          <a:noFill/>
        </p:spPr>
        <p:txBody>
          <a:bodyPr wrap="square" lIns="0" rIns="0" rtlCol="0">
            <a:spAutoFit/>
          </a:bodyPr>
          <a:lstStyle/>
          <a:p>
            <a:pPr marL="171450" indent="-171450">
              <a:buFont typeface="Wingdings" charset="2"/>
              <a:buChar char="v"/>
            </a:pPr>
            <a:r>
              <a:rPr lang="ja-JP" altLang="en-US" sz="1000" dirty="0">
                <a:effectLst/>
                <a:latin typeface="メイリオ" panose="020B0604030504040204" pitchFamily="50" charset="-128"/>
                <a:ea typeface="メイリオ" panose="020B0604030504040204" pitchFamily="50" charset="-128"/>
              </a:rPr>
              <a:t>設備の運用・管理・保守は自前</a:t>
            </a:r>
          </a:p>
          <a:p>
            <a:pPr marL="171450" indent="-171450">
              <a:buFont typeface="Wingdings" charset="2"/>
              <a:buChar char="v"/>
            </a:pPr>
            <a:r>
              <a:rPr kumimoji="1" lang="ja-JP" altLang="en-US" sz="1000" dirty="0">
                <a:effectLst/>
                <a:latin typeface="メイリオ" panose="020B0604030504040204" pitchFamily="50" charset="-128"/>
                <a:ea typeface="メイリオ" panose="020B0604030504040204" pitchFamily="50" charset="-128"/>
              </a:rPr>
              <a:t>需要変動に柔軟性なし</a:t>
            </a: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latin typeface="メイリオ" panose="020B0604030504040204" pitchFamily="50" charset="-128"/>
                <a:ea typeface="メイリオ" panose="020B0604030504040204" pitchFamily="50" charset="-128"/>
              </a:rPr>
              <a:t>電力供給が不安定</a:t>
            </a:r>
          </a:p>
          <a:p>
            <a:pPr lvl="0" algn="ctr"/>
            <a:r>
              <a:rPr lang="ja-JP" altLang="en-US" sz="1200" dirty="0">
                <a:solidFill>
                  <a:prstClr val="black"/>
                </a:solidFill>
                <a:latin typeface="メイリオ" panose="020B0604030504040204" pitchFamily="50" charset="-128"/>
                <a:ea typeface="メイリオ" panose="020B0604030504040204" pitchFamily="50" charset="-128"/>
              </a:rPr>
              <a:t>自前で発電設備を所有</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03" name="テキスト ボックス 202"/>
          <p:cNvSpPr txBox="1"/>
          <p:nvPr/>
        </p:nvSpPr>
        <p:spPr>
          <a:xfrm>
            <a:off x="1019128" y="5338051"/>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工場内・設備</a:t>
            </a:r>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rPr>
              <a:t>電　力</a:t>
            </a: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3" name="テキスト ボックス 132"/>
            <p:cNvSpPr txBox="1"/>
            <p:nvPr/>
          </p:nvSpPr>
          <p:spPr>
            <a:xfrm>
              <a:off x="3560149" y="959686"/>
              <a:ext cx="2031325" cy="369332"/>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電力会社・発電所</a:t>
              </a:r>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大規模な発電設備</a:t>
              </a:r>
            </a:p>
            <a:p>
              <a:pPr algn="ctr"/>
              <a:r>
                <a:rPr lang="ja-JP" altLang="en-US" sz="1200" dirty="0">
                  <a:latin typeface="メイリオ" panose="020B0604030504040204" pitchFamily="50" charset="-128"/>
                  <a:ea typeface="メイリオ" panose="020B0604030504040204" pitchFamily="50" charset="-128"/>
                </a:rPr>
                <a:t>低料金で安定供給を実現</a:t>
              </a:r>
            </a:p>
          </p:txBody>
        </p:sp>
        <p:sp>
          <p:nvSpPr>
            <p:cNvPr id="199" name="テキスト ボックス 198"/>
            <p:cNvSpPr txBox="1"/>
            <p:nvPr/>
          </p:nvSpPr>
          <p:spPr>
            <a:xfrm>
              <a:off x="3524250" y="5821107"/>
              <a:ext cx="2247899" cy="400110"/>
            </a:xfrm>
            <a:prstGeom prst="rect">
              <a:avLst/>
            </a:prstGeom>
            <a:noFill/>
          </p:spPr>
          <p:txBody>
            <a:bodyPr wrap="square" lIns="0" rIns="0" rtlCol="0">
              <a:spAutoFit/>
            </a:bodyPr>
            <a:lstStyle/>
            <a:p>
              <a:pPr marL="171450" indent="-171450">
                <a:buFont typeface="Wingdings" charset="2"/>
                <a:buChar char="v"/>
              </a:pPr>
              <a:r>
                <a:rPr lang="ja-JP" altLang="en-US" sz="1000" dirty="0">
                  <a:latin typeface="メイリオ" panose="020B0604030504040204" pitchFamily="50" charset="-128"/>
                  <a:ea typeface="メイリオ" panose="020B0604030504040204" pitchFamily="50" charset="-128"/>
                </a:rPr>
                <a:t>設備の運用・管理・保守から解放</a:t>
              </a:r>
            </a:p>
            <a:p>
              <a:pPr marL="171450" indent="-171450">
                <a:buFont typeface="Wingdings" charset="2"/>
                <a:buChar char="v"/>
              </a:pPr>
              <a:r>
                <a:rPr lang="ja-JP" altLang="en-US" sz="1000" dirty="0">
                  <a:latin typeface="メイリオ" panose="020B0604030504040204" pitchFamily="50" charset="-128"/>
                  <a:ea typeface="メイリオ" panose="020B0604030504040204" pitchFamily="50" charset="-128"/>
                </a:rPr>
                <a:t>需要変動に柔軟に対応</a:t>
              </a:r>
              <a:endParaRPr kumimoji="1" lang="ja-JP" altLang="en-US" sz="1000" dirty="0">
                <a:latin typeface="メイリオ" panose="020B0604030504040204" pitchFamily="50" charset="-128"/>
                <a:ea typeface="メイリオ" panose="020B0604030504040204" pitchFamily="50" charset="-128"/>
              </a:endParaRPr>
            </a:p>
          </p:txBody>
        </p:sp>
        <p:sp>
          <p:nvSpPr>
            <p:cNvPr id="204" name="テキスト ボックス 203"/>
            <p:cNvSpPr txBox="1"/>
            <p:nvPr/>
          </p:nvSpPr>
          <p:spPr>
            <a:xfrm>
              <a:off x="3848518" y="5340845"/>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工場内・設備</a:t>
              </a:r>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送電網</a:t>
              </a:r>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39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40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5492"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 name="テキスト ボックス 137"/>
            <p:cNvSpPr txBox="1"/>
            <p:nvPr/>
          </p:nvSpPr>
          <p:spPr>
            <a:xfrm>
              <a:off x="6484374" y="959686"/>
              <a:ext cx="1800494" cy="369332"/>
            </a:xfrm>
            <a:prstGeom prst="rect">
              <a:avLst/>
            </a:prstGeom>
            <a:noFill/>
          </p:spPr>
          <p:txBody>
            <a:bodyPr wrap="none" rtlCol="0">
              <a:spAutoFit/>
            </a:bodyPr>
            <a:lstStyle/>
            <a:p>
              <a:pPr algn="ctr"/>
              <a:r>
                <a:rPr lang="ja-JP" altLang="en-US" dirty="0">
                  <a:latin typeface="メイリオ" panose="020B0604030504040204" pitchFamily="50" charset="-128"/>
                  <a:ea typeface="メイリオ" panose="020B0604030504040204" pitchFamily="50" charset="-128"/>
                </a:rPr>
                <a:t>データセンター</a:t>
              </a:r>
              <a:endParaRPr kumimoji="1" lang="ja-JP" altLang="en-US" dirty="0">
                <a:latin typeface="メイリオ" panose="020B0604030504040204" pitchFamily="50" charset="-128"/>
                <a:ea typeface="メイリオ" panose="020B0604030504040204" pitchFamily="50" charset="-128"/>
              </a:endParaRPr>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大規模なシステム資源</a:t>
              </a:r>
            </a:p>
            <a:p>
              <a:pPr algn="ctr"/>
              <a:r>
                <a:rPr lang="ja-JP" altLang="en-US" sz="1200" dirty="0">
                  <a:latin typeface="メイリオ" panose="020B0604030504040204" pitchFamily="50" charset="-128"/>
                  <a:ea typeface="メイリオ" panose="020B0604030504040204" pitchFamily="50" charset="-128"/>
                </a:rPr>
                <a:t>低料金で安定供給を実現</a:t>
              </a:r>
            </a:p>
          </p:txBody>
        </p:sp>
        <p:sp>
          <p:nvSpPr>
            <p:cNvPr id="201" name="テキスト ボックス 200"/>
            <p:cNvSpPr txBox="1"/>
            <p:nvPr/>
          </p:nvSpPr>
          <p:spPr>
            <a:xfrm>
              <a:off x="6346092" y="5821107"/>
              <a:ext cx="2247899" cy="400110"/>
            </a:xfrm>
            <a:prstGeom prst="rect">
              <a:avLst/>
            </a:prstGeom>
            <a:noFill/>
          </p:spPr>
          <p:txBody>
            <a:bodyPr wrap="square" lIns="0" rIns="0" rtlCol="0">
              <a:spAutoFit/>
            </a:bodyPr>
            <a:lstStyle/>
            <a:p>
              <a:pPr marL="171450" indent="-171450">
                <a:buFont typeface="Wingdings" charset="2"/>
                <a:buChar char="v"/>
              </a:pPr>
              <a:r>
                <a:rPr lang="ja-JP" altLang="en-US" sz="1000" dirty="0">
                  <a:latin typeface="メイリオ" panose="020B0604030504040204" pitchFamily="50" charset="-128"/>
                  <a:ea typeface="メイリオ" panose="020B0604030504040204" pitchFamily="50" charset="-128"/>
                </a:rPr>
                <a:t>設備の運用・管理・保守から解放</a:t>
              </a:r>
            </a:p>
            <a:p>
              <a:pPr marL="171450" indent="-171450">
                <a:buFont typeface="Wingdings" charset="2"/>
                <a:buChar char="v"/>
              </a:pPr>
              <a:r>
                <a:rPr lang="ja-JP" altLang="en-US" sz="1000" dirty="0">
                  <a:latin typeface="メイリオ" panose="020B0604030504040204" pitchFamily="50" charset="-128"/>
                  <a:ea typeface="メイリオ" panose="020B0604030504040204" pitchFamily="50" charset="-128"/>
                </a:rPr>
                <a:t>需要変動に柔軟に対応</a:t>
              </a:r>
              <a:endParaRPr kumimoji="1" lang="ja-JP" altLang="en-US" sz="1000" dirty="0">
                <a:latin typeface="メイリオ" panose="020B0604030504040204" pitchFamily="50" charset="-128"/>
                <a:ea typeface="メイリオ" panose="020B0604030504040204" pitchFamily="50" charset="-128"/>
              </a:endParaRPr>
            </a:p>
          </p:txBody>
        </p:sp>
        <p:sp>
          <p:nvSpPr>
            <p:cNvPr id="205" name="テキスト ボックス 204"/>
            <p:cNvSpPr txBox="1"/>
            <p:nvPr/>
          </p:nvSpPr>
          <p:spPr>
            <a:xfrm>
              <a:off x="6346093" y="5340845"/>
              <a:ext cx="2102606" cy="369332"/>
            </a:xfrm>
            <a:prstGeom prst="rect">
              <a:avLst/>
            </a:prstGeom>
            <a:noFill/>
          </p:spPr>
          <p:txBody>
            <a:bodyPr wrap="square" lIns="0" rIns="0" rtlCol="0">
              <a:spAutoFit/>
            </a:bodyPr>
            <a:lstStyle/>
            <a:p>
              <a:pPr algn="ctr"/>
              <a:r>
                <a:rPr kumimoji="1" lang="ja-JP" altLang="en-US" dirty="0">
                  <a:latin typeface="メイリオ" panose="020B0604030504040204" pitchFamily="50" charset="-128"/>
                  <a:ea typeface="メイリオ" panose="020B0604030504040204" pitchFamily="50" charset="-128"/>
                </a:rPr>
                <a:t>システム・ユーザー</a:t>
              </a:r>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rPr>
                <a:t>データ</a:t>
              </a: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25" name="テキスト ボックス 224"/>
            <p:cNvSpPr txBox="1"/>
            <p:nvPr/>
          </p:nvSpPr>
          <p:spPr>
            <a:xfrm>
              <a:off x="6710971" y="3922296"/>
              <a:ext cx="1415772" cy="338554"/>
            </a:xfrm>
            <a:prstGeom prst="rect">
              <a:avLst/>
            </a:prstGeom>
            <a:noFill/>
          </p:spPr>
          <p:txBody>
            <a:bodyPr wrap="none" rtlCol="0">
              <a:spAutoFit/>
            </a:bodyPr>
            <a:lstStyle/>
            <a:p>
              <a:pPr algn="ctr"/>
              <a:r>
                <a:rPr lang="ja-JP" altLang="en-US" sz="1600">
                  <a:solidFill>
                    <a:schemeClr val="bg1"/>
                  </a:solidFill>
                  <a:latin typeface="メイリオ" panose="020B0604030504040204" pitchFamily="50" charset="-128"/>
                  <a:ea typeface="メイリオ" panose="020B0604030504040204" pitchFamily="50" charset="-128"/>
                </a:rPr>
                <a:t>ネットワーク</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grpSp>
    </p:spTree>
    <p:extLst>
      <p:ext uri="{BB962C8B-B14F-4D97-AF65-F5344CB8AC3E}">
        <p14:creationId xmlns:p14="http://schemas.microsoft.com/office/powerpoint/2010/main" val="381169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30400" y="266401"/>
            <a:ext cx="8686800" cy="416221"/>
          </a:xfrm>
        </p:spPr>
        <p:txBody>
          <a:bodyPr lIns="0" rIns="0"/>
          <a:lstStyle/>
          <a:p>
            <a:pPr eaLnBrk="1" hangingPunct="1"/>
            <a:r>
              <a:rPr lang="ja-JP" altLang="en-US" sz="2700" dirty="0">
                <a:solidFill>
                  <a:srgbClr val="7F7F7F"/>
                </a:solidFill>
                <a:latin typeface="メイリオ" panose="020B0604030504040204" pitchFamily="50" charset="-128"/>
                <a:ea typeface="メイリオ" panose="020B0604030504040204" pitchFamily="50" charset="-128"/>
              </a:rPr>
              <a:t>歴史的背景から考えるクラウドへの期待</a:t>
            </a:r>
            <a:endParaRPr lang="en-US" altLang="ja-JP" sz="2700" dirty="0">
              <a:solidFill>
                <a:srgbClr val="7F7F7F"/>
              </a:solidFill>
              <a:latin typeface="メイリオ" panose="020B0604030504040204" pitchFamily="50" charset="-128"/>
              <a:ea typeface="メイリオ" panose="020B0604030504040204" pitchFamily="50"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メイリオ" panose="020B0604030504040204" pitchFamily="50" charset="-128"/>
                <a:ea typeface="メイリオ" panose="020B0604030504040204"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latin typeface="メイリオ" panose="020B0604030504040204" pitchFamily="50" charset="-128"/>
                  <a:ea typeface="メイリオ" panose="020B0604030504040204" pitchFamily="50" charset="-128"/>
                </a:rPr>
                <a:t>UNIX</a:t>
              </a:r>
              <a:r>
                <a:rPr lang="ja-JP" altLang="en-US" sz="1400" dirty="0">
                  <a:solidFill>
                    <a:srgbClr val="FFFFFF"/>
                  </a:solidFill>
                  <a:latin typeface="メイリオ" panose="020B0604030504040204" pitchFamily="50" charset="-128"/>
                  <a:ea typeface="メイリオ" panose="020B0604030504040204" pitchFamily="50" charset="-128"/>
                </a:rPr>
                <a:t>サーバー</a:t>
              </a: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400" dirty="0">
                  <a:solidFill>
                    <a:srgbClr val="FFFFFF"/>
                  </a:solidFill>
                  <a:latin typeface="メイリオ" panose="020B0604030504040204" pitchFamily="50" charset="-128"/>
                  <a:ea typeface="メイリオ" panose="020B0604030504040204" pitchFamily="50" charset="-128"/>
                </a:rPr>
                <a:t>PC</a:t>
              </a:r>
              <a:endParaRPr lang="ja-JP" altLang="en-US" sz="1400" dirty="0">
                <a:solidFill>
                  <a:srgbClr val="FFFFFF"/>
                </a:solidFill>
                <a:latin typeface="メイリオ" panose="020B0604030504040204" pitchFamily="50" charset="-128"/>
                <a:ea typeface="メイリオ" panose="020B0604030504040204" pitchFamily="50" charset="-128"/>
              </a:endParaRP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400" dirty="0">
                  <a:solidFill>
                    <a:srgbClr val="FFFFFF"/>
                  </a:solidFill>
                  <a:latin typeface="メイリオ" panose="020B0604030504040204" pitchFamily="50" charset="-128"/>
                  <a:ea typeface="メイリオ" panose="020B0604030504040204" pitchFamily="50" charset="-128"/>
                </a:rPr>
                <a:t>PC</a:t>
              </a:r>
              <a:r>
                <a:rPr lang="ja-JP" altLang="en-US" sz="1400" dirty="0">
                  <a:solidFill>
                    <a:srgbClr val="FFFFFF"/>
                  </a:solidFill>
                  <a:latin typeface="メイリオ" panose="020B0604030504040204" pitchFamily="50" charset="-128"/>
                  <a:ea typeface="メイリオ" panose="020B0604030504040204" pitchFamily="50" charset="-128"/>
                </a:rPr>
                <a:t>サーバー</a:t>
              </a: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a:solidFill>
                    <a:schemeClr val="bg1"/>
                  </a:solidFill>
                  <a:latin typeface="メイリオ" panose="020B0604030504040204" pitchFamily="50" charset="-128"/>
                  <a:ea typeface="メイリオ" panose="020B0604030504040204" pitchFamily="50" charset="-128"/>
                </a:rPr>
                <a:t>Intel </a:t>
              </a:r>
            </a:p>
            <a:p>
              <a:pPr algn="ctr"/>
              <a:r>
                <a:rPr lang="ja-JP" altLang="en-US" sz="1000" dirty="0">
                  <a:solidFill>
                    <a:schemeClr val="bg1"/>
                  </a:solidFill>
                  <a:latin typeface="メイリオ" panose="020B0604030504040204" pitchFamily="50" charset="-128"/>
                  <a:ea typeface="メイリオ" panose="020B0604030504040204" pitchFamily="50" charset="-128"/>
                </a:rPr>
                <a:t>アーキテクチャ</a:t>
              </a: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latin typeface="メイリオ" panose="020B0604030504040204" pitchFamily="50" charset="-128"/>
                  <a:ea typeface="メイリオ" panose="020B0604030504040204" pitchFamily="50" charset="-128"/>
                </a:rPr>
                <a:t>汎用機</a:t>
              </a:r>
            </a:p>
            <a:p>
              <a:pPr algn="ctr">
                <a:spcBef>
                  <a:spcPts val="0"/>
                </a:spcBef>
              </a:pPr>
              <a:r>
                <a:rPr lang="ja-JP" altLang="en-US" sz="1200" dirty="0">
                  <a:solidFill>
                    <a:srgbClr val="FFFFFF"/>
                  </a:solidFill>
                  <a:latin typeface="メイリオ" panose="020B0604030504040204" pitchFamily="50" charset="-128"/>
                  <a:ea typeface="メイリオ" panose="020B0604030504040204"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p:spPr>
        </p:cxnSp>
      </p:grpSp>
      <p:grpSp>
        <p:nvGrpSpPr>
          <p:cNvPr id="2" name="図形グループ 1"/>
          <p:cNvGrpSpPr/>
          <p:nvPr/>
        </p:nvGrpSpPr>
        <p:grpSpPr>
          <a:xfrm>
            <a:off x="1498991" y="1320914"/>
            <a:ext cx="1846480" cy="4186619"/>
            <a:chOff x="1498991" y="1320914"/>
            <a:chExt cx="184648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a:solidFill>
                  <a:srgbClr val="FFFFFF"/>
                </a:solidFill>
                <a:latin typeface="メイリオ" panose="020B0604030504040204" pitchFamily="50" charset="-128"/>
                <a:ea typeface="メイリオ" panose="020B0604030504040204" pitchFamily="50" charset="-128"/>
              </a:endParaRPr>
            </a:p>
            <a:p>
              <a:pPr algn="ctr">
                <a:spcBef>
                  <a:spcPts val="0"/>
                </a:spcBef>
              </a:pPr>
              <a:endParaRPr lang="en-US" altLang="ja-JP" sz="1200" dirty="0">
                <a:solidFill>
                  <a:srgbClr val="FFFFFF"/>
                </a:solidFill>
                <a:latin typeface="メイリオ" panose="020B0604030504040204" pitchFamily="50" charset="-128"/>
                <a:ea typeface="メイリオ" panose="020B0604030504040204" pitchFamily="50" charset="-128"/>
              </a:endParaRPr>
            </a:p>
            <a:p>
              <a:pPr algn="ctr">
                <a:spcBef>
                  <a:spcPts val="0"/>
                </a:spcBef>
              </a:pPr>
              <a:r>
                <a:rPr lang="en-US" altLang="ja-JP" sz="1100" dirty="0">
                  <a:solidFill>
                    <a:srgbClr val="FFFFFF"/>
                  </a:solidFill>
                  <a:latin typeface="メイリオ" panose="020B0604030504040204" pitchFamily="50" charset="-128"/>
                  <a:ea typeface="メイリオ" panose="020B0604030504040204" pitchFamily="50" charset="-128"/>
                </a:rPr>
                <a:t>IBM System/360</a:t>
              </a:r>
              <a:endParaRPr lang="ja-JP" altLang="en-US" sz="1100" dirty="0">
                <a:solidFill>
                  <a:srgbClr val="FFFFFF"/>
                </a:solidFill>
                <a:latin typeface="メイリオ" panose="020B0604030504040204" pitchFamily="50" charset="-128"/>
                <a:ea typeface="メイリオ" panose="020B0604030504040204"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a:solidFill>
                    <a:srgbClr val="FFFFFF"/>
                  </a:solidFill>
                  <a:latin typeface="メイリオ" panose="020B0604030504040204" pitchFamily="50" charset="-128"/>
                  <a:ea typeface="メイリオ" panose="020B0604030504040204" pitchFamily="50" charset="-128"/>
                </a:rPr>
                <a:t>IBM System/360</a:t>
              </a:r>
            </a:p>
            <a:p>
              <a:pPr algn="ctr"/>
              <a:r>
                <a:rPr lang="ja-JP" altLang="en-US" sz="1000" dirty="0">
                  <a:solidFill>
                    <a:srgbClr val="FFFFFF"/>
                  </a:solidFill>
                  <a:latin typeface="メイリオ" panose="020B0604030504040204" pitchFamily="50" charset="-128"/>
                  <a:ea typeface="メイリオ" panose="020B0604030504040204" pitchFamily="50" charset="-128"/>
                </a:rPr>
                <a:t>アーキテクチャ</a:t>
              </a:r>
            </a:p>
          </p:txBody>
        </p:sp>
        <p:sp>
          <p:nvSpPr>
            <p:cNvPr id="23610" name="Text Box 20"/>
            <p:cNvSpPr txBox="1">
              <a:spLocks noChangeArrowheads="1"/>
            </p:cNvSpPr>
            <p:nvPr/>
          </p:nvSpPr>
          <p:spPr bwMode="auto">
            <a:xfrm>
              <a:off x="1878403" y="1320914"/>
              <a:ext cx="1467068" cy="400110"/>
            </a:xfrm>
            <a:prstGeom prst="rect">
              <a:avLst/>
            </a:prstGeom>
            <a:noFill/>
            <a:ln w="9525">
              <a:noFill/>
              <a:miter lim="800000"/>
              <a:headEnd/>
              <a:tailEnd/>
            </a:ln>
          </p:spPr>
          <p:txBody>
            <a:bodyPr wrap="none">
              <a:spAutoFit/>
            </a:bodyPr>
            <a:lstStyle/>
            <a:p>
              <a:r>
                <a:rPr lang="ja-JP" altLang="en-US" sz="2000" dirty="0">
                  <a:solidFill>
                    <a:srgbClr val="0000FF"/>
                  </a:solidFill>
                  <a:latin typeface="メイリオ" panose="020B0604030504040204" pitchFamily="50" charset="-128"/>
                  <a:ea typeface="メイリオ" panose="020B0604030504040204"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latin typeface="メイリオ" panose="020B0604030504040204" pitchFamily="50" charset="-128"/>
                  <a:ea typeface="メイリオ" panose="020B0604030504040204" pitchFamily="50" charset="-128"/>
                </a:rPr>
                <a:t>汎用機</a:t>
              </a:r>
            </a:p>
            <a:p>
              <a:pPr algn="ctr">
                <a:spcBef>
                  <a:spcPts val="0"/>
                </a:spcBef>
              </a:pPr>
              <a:r>
                <a:rPr lang="ja-JP" altLang="en-US" sz="1200" dirty="0">
                  <a:solidFill>
                    <a:srgbClr val="FFFFFF"/>
                  </a:solidFill>
                  <a:latin typeface="メイリオ" panose="020B0604030504040204" pitchFamily="50" charset="-128"/>
                  <a:ea typeface="メイリオ" panose="020B0604030504040204"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71946" cy="4491419"/>
            <a:chOff x="3154700" y="1320914"/>
            <a:chExt cx="1971946"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400" dirty="0">
                  <a:solidFill>
                    <a:srgbClr val="FFFFFF"/>
                  </a:solidFill>
                  <a:latin typeface="メイリオ" panose="020B0604030504040204" pitchFamily="50" charset="-128"/>
                  <a:ea typeface="メイリオ" panose="020B0604030504040204" pitchFamily="50" charset="-128"/>
                </a:rPr>
                <a:t>PC</a:t>
              </a:r>
              <a:endParaRPr lang="ja-JP" altLang="en-US" sz="1400" dirty="0">
                <a:solidFill>
                  <a:srgbClr val="FFFFFF"/>
                </a:solidFill>
                <a:latin typeface="メイリオ" panose="020B0604030504040204" pitchFamily="50" charset="-128"/>
                <a:ea typeface="メイリオ" panose="020B0604030504040204" pitchFamily="50" charset="-128"/>
              </a:endParaRPr>
            </a:p>
          </p:txBody>
        </p:sp>
        <p:sp>
          <p:nvSpPr>
            <p:cNvPr id="23608" name="Text Box 36"/>
            <p:cNvSpPr txBox="1">
              <a:spLocks noChangeArrowheads="1"/>
            </p:cNvSpPr>
            <p:nvPr/>
          </p:nvSpPr>
          <p:spPr bwMode="auto">
            <a:xfrm>
              <a:off x="3659578" y="1320914"/>
              <a:ext cx="1467068" cy="400110"/>
            </a:xfrm>
            <a:prstGeom prst="rect">
              <a:avLst/>
            </a:prstGeom>
            <a:noFill/>
            <a:ln w="9525">
              <a:noFill/>
              <a:miter lim="800000"/>
              <a:headEnd/>
              <a:tailEnd/>
            </a:ln>
          </p:spPr>
          <p:txBody>
            <a:bodyPr wrap="none">
              <a:spAutoFit/>
            </a:bodyPr>
            <a:lstStyle/>
            <a:p>
              <a:r>
                <a:rPr lang="ja-JP" altLang="en-US" sz="2000" dirty="0">
                  <a:solidFill>
                    <a:srgbClr val="0000FF"/>
                  </a:solidFill>
                  <a:latin typeface="メイリオ" panose="020B0604030504040204" pitchFamily="50" charset="-128"/>
                  <a:ea typeface="メイリオ" panose="020B0604030504040204"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メイリオ" panose="020B0604030504040204" pitchFamily="50" charset="-128"/>
                <a:ea typeface="メイリオ" panose="020B0604030504040204"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ミニコン</a:t>
              </a: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latin typeface="メイリオ" panose="020B0604030504040204" pitchFamily="50" charset="-128"/>
                  <a:ea typeface="メイリオ" panose="020B0604030504040204" pitchFamily="50" charset="-128"/>
                </a:rPr>
                <a:t>オフコン</a:t>
              </a: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latin typeface="メイリオ" panose="020B0604030504040204" pitchFamily="50" charset="-128"/>
                  <a:ea typeface="メイリオ" panose="020B0604030504040204" pitchFamily="50" charset="-128"/>
                </a:rPr>
                <a:t>エンジニアリング</a:t>
              </a:r>
            </a:p>
            <a:p>
              <a:pPr algn="ctr">
                <a:spcBef>
                  <a:spcPts val="0"/>
                </a:spcBef>
              </a:pPr>
              <a:r>
                <a:rPr lang="ja-JP" altLang="en-US" sz="1100" dirty="0">
                  <a:solidFill>
                    <a:srgbClr val="FFFFFF"/>
                  </a:solidFill>
                  <a:latin typeface="メイリオ" panose="020B0604030504040204" pitchFamily="50" charset="-128"/>
                  <a:ea typeface="メイリオ" panose="020B0604030504040204"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latin typeface="メイリオ" panose="020B0604030504040204" pitchFamily="50" charset="-128"/>
                  <a:ea typeface="メイリオ" panose="020B0604030504040204" pitchFamily="50" charset="-128"/>
                </a:rPr>
                <a:t>汎用機</a:t>
              </a:r>
            </a:p>
            <a:p>
              <a:pPr algn="ctr">
                <a:spcBef>
                  <a:spcPts val="0"/>
                </a:spcBef>
              </a:pPr>
              <a:r>
                <a:rPr lang="ja-JP" altLang="en-US" sz="1200" dirty="0">
                  <a:solidFill>
                    <a:srgbClr val="FFFFFF"/>
                  </a:solidFill>
                  <a:latin typeface="メイリオ" panose="020B0604030504040204" pitchFamily="50" charset="-128"/>
                  <a:ea typeface="メイリオ" panose="020B0604030504040204"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a:solidFill>
                    <a:srgbClr val="FFFFFF"/>
                  </a:solidFill>
                  <a:latin typeface="メイリオ" panose="020B0604030504040204" pitchFamily="50" charset="-128"/>
                  <a:ea typeface="メイリオ" panose="020B0604030504040204" pitchFamily="50" charset="-128"/>
                </a:rPr>
                <a:t>ダウンサイジング</a:t>
              </a:r>
              <a:endParaRPr lang="en-US" altLang="ja-JP" sz="1000" dirty="0">
                <a:solidFill>
                  <a:srgbClr val="FFFFFF"/>
                </a:solidFill>
                <a:latin typeface="メイリオ" panose="020B0604030504040204" pitchFamily="50" charset="-128"/>
                <a:ea typeface="メイリオ" panose="020B0604030504040204" pitchFamily="50" charset="-128"/>
              </a:endParaRPr>
            </a:p>
            <a:p>
              <a:pPr algn="ctr"/>
              <a:r>
                <a:rPr lang="ja-JP" altLang="en-US" sz="1000" dirty="0">
                  <a:solidFill>
                    <a:srgbClr val="FFFFFF"/>
                  </a:solidFill>
                  <a:latin typeface="メイリオ" panose="020B0604030504040204" pitchFamily="50" charset="-128"/>
                  <a:ea typeface="メイリオ" panose="020B0604030504040204" pitchFamily="50" charset="-128"/>
                </a:rPr>
                <a:t>マルチベンダー</a:t>
              </a: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メイリオ" panose="020B0604030504040204" pitchFamily="50" charset="-128"/>
                <a:ea typeface="メイリオ" panose="020B0604030504040204" pitchFamily="50" charset="-128"/>
              </a:endParaRPr>
            </a:p>
          </p:txBody>
        </p:sp>
      </p:grpSp>
      <p:grpSp>
        <p:nvGrpSpPr>
          <p:cNvPr id="9" name="図形グループ 8"/>
          <p:cNvGrpSpPr/>
          <p:nvPr/>
        </p:nvGrpSpPr>
        <p:grpSpPr>
          <a:xfrm>
            <a:off x="6948770" y="1320914"/>
            <a:ext cx="2008241" cy="4491419"/>
            <a:chOff x="6948770" y="1320914"/>
            <a:chExt cx="2008241"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3581" name="Text Box 48"/>
            <p:cNvSpPr txBox="1">
              <a:spLocks noChangeArrowheads="1"/>
            </p:cNvSpPr>
            <p:nvPr/>
          </p:nvSpPr>
          <p:spPr bwMode="auto">
            <a:xfrm>
              <a:off x="7489943" y="1320914"/>
              <a:ext cx="1467068" cy="400110"/>
            </a:xfrm>
            <a:prstGeom prst="rect">
              <a:avLst/>
            </a:prstGeom>
            <a:noFill/>
            <a:ln w="9525">
              <a:noFill/>
              <a:miter lim="800000"/>
              <a:headEnd/>
              <a:tailEnd/>
            </a:ln>
          </p:spPr>
          <p:txBody>
            <a:bodyPr wrap="none">
              <a:spAutoFit/>
            </a:bodyPr>
            <a:lstStyle/>
            <a:p>
              <a:r>
                <a:rPr lang="ja-JP" altLang="en-US" sz="2000" dirty="0">
                  <a:solidFill>
                    <a:srgbClr val="0000FF"/>
                  </a:solidFill>
                  <a:latin typeface="メイリオ" panose="020B0604030504040204" pitchFamily="50" charset="-128"/>
                  <a:ea typeface="メイリオ" panose="020B0604030504040204"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a:solidFill>
                    <a:srgbClr val="FFFFFF"/>
                  </a:solidFill>
                  <a:latin typeface="メイリオ" panose="020B0604030504040204" pitchFamily="50" charset="-128"/>
                  <a:ea typeface="メイリオ" panose="020B0604030504040204" pitchFamily="50" charset="-128"/>
                  <a:cs typeface="Arial"/>
                </a:rPr>
                <a:t>PC+</a:t>
              </a:r>
              <a:r>
                <a:rPr lang="ja-JP" altLang="en-US" sz="1200" dirty="0">
                  <a:solidFill>
                    <a:srgbClr val="FFFFFF"/>
                  </a:solidFill>
                  <a:latin typeface="メイリオ" panose="020B0604030504040204" pitchFamily="50" charset="-128"/>
                  <a:ea typeface="メイリオ" panose="020B0604030504040204" pitchFamily="50" charset="-128"/>
                  <a:cs typeface="Arial"/>
                </a:rPr>
                <a:t>モバイル</a:t>
              </a:r>
              <a:r>
                <a:rPr lang="en-US" altLang="ja-JP" sz="1200" dirty="0">
                  <a:solidFill>
                    <a:srgbClr val="FFFFFF"/>
                  </a:solidFill>
                  <a:latin typeface="メイリオ" panose="020B0604030504040204" pitchFamily="50" charset="-128"/>
                  <a:ea typeface="メイリオ" panose="020B0604030504040204" pitchFamily="50" charset="-128"/>
                  <a:cs typeface="Arial"/>
                </a:rPr>
                <a:t>+</a:t>
              </a:r>
              <a:r>
                <a:rPr lang="en-US" altLang="ja-JP" sz="1200" dirty="0" err="1">
                  <a:solidFill>
                    <a:srgbClr val="FFFFFF"/>
                  </a:solidFill>
                  <a:latin typeface="メイリオ" panose="020B0604030504040204" pitchFamily="50" charset="-128"/>
                  <a:ea typeface="メイリオ" panose="020B0604030504040204" pitchFamily="50" charset="-128"/>
                  <a:cs typeface="Arial"/>
                </a:rPr>
                <a:t>IoT</a:t>
              </a:r>
              <a:endParaRPr lang="en-US" altLang="ja-JP" sz="800" dirty="0">
                <a:solidFill>
                  <a:srgbClr val="FFFFFF"/>
                </a:solidFill>
                <a:latin typeface="メイリオ" panose="020B0604030504040204" pitchFamily="50" charset="-128"/>
                <a:ea typeface="メイリオ" panose="020B0604030504040204"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latin typeface="メイリオ" panose="020B0604030504040204" pitchFamily="50" charset="-128"/>
                  <a:ea typeface="メイリオ" panose="020B0604030504040204" pitchFamily="50" charset="-128"/>
                </a:rPr>
                <a:t>汎用機</a:t>
              </a:r>
            </a:p>
            <a:p>
              <a:pPr algn="ctr">
                <a:spcBef>
                  <a:spcPts val="0"/>
                </a:spcBef>
              </a:pPr>
              <a:r>
                <a:rPr lang="ja-JP" altLang="en-US" sz="1200" dirty="0">
                  <a:solidFill>
                    <a:srgbClr val="FFFFFF"/>
                  </a:solidFill>
                  <a:latin typeface="メイリオ" panose="020B0604030504040204" pitchFamily="50" charset="-128"/>
                  <a:ea typeface="メイリオ" panose="020B0604030504040204"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200" dirty="0">
                  <a:solidFill>
                    <a:srgbClr val="FFFFFF"/>
                  </a:solidFill>
                  <a:latin typeface="メイリオ" panose="020B0604030504040204" pitchFamily="50" charset="-128"/>
                  <a:ea typeface="メイリオ" panose="020B0604030504040204" pitchFamily="50" charset="-128"/>
                </a:rPr>
                <a:t>PC</a:t>
              </a:r>
              <a:r>
                <a:rPr lang="ja-JP" altLang="en-US" sz="1200" dirty="0">
                  <a:solidFill>
                    <a:srgbClr val="FFFFFF"/>
                  </a:solidFill>
                  <a:latin typeface="メイリオ" panose="020B0604030504040204" pitchFamily="50" charset="-128"/>
                  <a:ea typeface="メイリオ" panose="020B0604030504040204" pitchFamily="50" charset="-128"/>
                </a:rPr>
                <a:t>サーバー</a:t>
              </a: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200" dirty="0">
                  <a:solidFill>
                    <a:srgbClr val="FFFFFF"/>
                  </a:solidFill>
                  <a:latin typeface="メイリオ" panose="020B0604030504040204" pitchFamily="50" charset="-128"/>
                  <a:ea typeface="メイリオ" panose="020B0604030504040204" pitchFamily="50" charset="-128"/>
                </a:rPr>
                <a:t>PC</a:t>
              </a:r>
              <a:r>
                <a:rPr lang="ja-JP" altLang="en-US" sz="1200" dirty="0">
                  <a:solidFill>
                    <a:srgbClr val="FFFFFF"/>
                  </a:solidFill>
                  <a:latin typeface="メイリオ" panose="020B0604030504040204" pitchFamily="50" charset="-128"/>
                  <a:ea typeface="メイリオ" panose="020B0604030504040204" pitchFamily="50" charset="-128"/>
                </a:rPr>
                <a:t>サーバー</a:t>
              </a: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200" dirty="0">
                  <a:solidFill>
                    <a:srgbClr val="FFFFFF"/>
                  </a:solidFill>
                  <a:latin typeface="メイリオ" panose="020B0604030504040204" pitchFamily="50" charset="-128"/>
                  <a:ea typeface="メイリオ" panose="020B0604030504040204" pitchFamily="50" charset="-128"/>
                </a:rPr>
                <a:t>PC</a:t>
              </a:r>
              <a:r>
                <a:rPr lang="ja-JP" altLang="en-US" sz="1200" dirty="0">
                  <a:solidFill>
                    <a:srgbClr val="FFFFFF"/>
                  </a:solidFill>
                  <a:latin typeface="メイリオ" panose="020B0604030504040204" pitchFamily="50" charset="-128"/>
                  <a:ea typeface="メイリオ" panose="020B0604030504040204" pitchFamily="50" charset="-128"/>
                </a:rPr>
                <a:t>サーバー</a:t>
              </a: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メイリオ" panose="020B0604030504040204" pitchFamily="50" charset="-128"/>
                <a:ea typeface="メイリオ" panose="020B0604030504040204" pitchFamily="50" charset="-128"/>
              </a:endParaRPr>
            </a:p>
          </p:txBody>
        </p:sp>
        <p:sp>
          <p:nvSpPr>
            <p:cNvPr id="23586" name="Text Box 53"/>
            <p:cNvSpPr txBox="1">
              <a:spLocks noChangeArrowheads="1"/>
            </p:cNvSpPr>
            <p:nvPr/>
          </p:nvSpPr>
          <p:spPr bwMode="auto">
            <a:xfrm>
              <a:off x="7522604" y="3819422"/>
              <a:ext cx="1107996"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C00000"/>
                  </a:solidFill>
                  <a:effectLst/>
                  <a:latin typeface="メイリオ" panose="020B0604030504040204" pitchFamily="50" charset="-128"/>
                  <a:ea typeface="メイリオ" panose="020B0604030504040204" pitchFamily="50" charset="-128"/>
                </a:rPr>
                <a:t>クラウド</a:t>
              </a:r>
            </a:p>
            <a:p>
              <a:r>
                <a:rPr lang="ja-JP" altLang="en-US" sz="800" dirty="0">
                  <a:solidFill>
                    <a:srgbClr val="C00000"/>
                  </a:solidFill>
                  <a:effectLst/>
                  <a:latin typeface="メイリオ" panose="020B0604030504040204" pitchFamily="50" charset="-128"/>
                  <a:ea typeface="メイリオ" panose="020B0604030504040204" pitchFamily="50" charset="-128"/>
                </a:rPr>
                <a:t>コンピューティング</a:t>
              </a:r>
            </a:p>
          </p:txBody>
        </p:sp>
        <p:sp>
          <p:nvSpPr>
            <p:cNvPr id="70" name="Text Box 53"/>
            <p:cNvSpPr txBox="1">
              <a:spLocks noChangeArrowheads="1"/>
            </p:cNvSpPr>
            <p:nvPr/>
          </p:nvSpPr>
          <p:spPr bwMode="auto">
            <a:xfrm>
              <a:off x="7468088" y="3450677"/>
              <a:ext cx="1261885"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a:solidFill>
                    <a:srgbClr val="0000FF"/>
                  </a:solidFill>
                  <a:effectLst/>
                  <a:latin typeface="メイリオ" panose="020B0604030504040204" pitchFamily="50" charset="-128"/>
                  <a:ea typeface="メイリオ" panose="020B0604030504040204" pitchFamily="50" charset="-128"/>
                </a:rPr>
                <a:t>データセンター</a:t>
              </a:r>
            </a:p>
          </p:txBody>
        </p:sp>
      </p:grpSp>
    </p:spTree>
    <p:extLst>
      <p:ext uri="{BB962C8B-B14F-4D97-AF65-F5344CB8AC3E}">
        <p14:creationId xmlns:p14="http://schemas.microsoft.com/office/powerpoint/2010/main" val="2595030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1"/>
            <a:ext cx="8686800" cy="416221"/>
          </a:xfrm>
        </p:spPr>
        <p:txBody>
          <a:bodyPr lIns="0" rIns="0"/>
          <a:lstStyle/>
          <a:p>
            <a:r>
              <a:rPr kumimoji="1" lang="ja-JP" altLang="en-US" sz="2700" dirty="0"/>
              <a:t>情報システム部門の現状から考えるクラウドへの期待</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6" name="テキスト ボックス 5"/>
          <p:cNvSpPr txBox="1"/>
          <p:nvPr/>
        </p:nvSpPr>
        <p:spPr>
          <a:xfrm>
            <a:off x="1164206" y="2249690"/>
            <a:ext cx="2518639" cy="307777"/>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7" name="テキスト ボックス 6"/>
          <p:cNvSpPr txBox="1"/>
          <p:nvPr/>
        </p:nvSpPr>
        <p:spPr>
          <a:xfrm>
            <a:off x="1164207" y="3634453"/>
            <a:ext cx="2518639" cy="615553"/>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endParaRPr kumimoji="1" lang="en-US" altLang="ja-JP" sz="14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r>
              <a:rPr kumimoji="1" lang="en-US" altLang="ja-JP" sz="2000" dirty="0">
                <a:solidFill>
                  <a:srgbClr val="FFFFFF"/>
                </a:solidFill>
                <a:latin typeface="メイリオ" panose="020B0604030504040204" pitchFamily="50" charset="-128"/>
                <a:ea typeface="メイリオ" panose="020B0604030504040204" pitchFamily="50" charset="-128"/>
                <a:cs typeface="ＭＳ Ｐゴシック"/>
              </a:rPr>
              <a:t>TCO</a:t>
            </a: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a:solidFill>
                  <a:srgbClr val="FFFFFF"/>
                </a:solidFill>
                <a:latin typeface="メイリオ" panose="020B0604030504040204" pitchFamily="50" charset="-128"/>
                <a:ea typeface="メイリオ" panose="020B0604030504040204" pitchFamily="50" charset="-128"/>
                <a:cs typeface="Arial Black"/>
              </a:rPr>
              <a:t>40%</a:t>
            </a:r>
            <a:endParaRPr kumimoji="1" lang="ja-JP" altLang="en-US" sz="44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メイリオ" panose="020B0604030504040204" pitchFamily="50" charset="-128"/>
                <a:ea typeface="メイリオ" panose="020B0604030504040204" pitchFamily="50" charset="-128"/>
                <a:cs typeface="Arial Black"/>
              </a:rPr>
              <a:t>60%</a:t>
            </a:r>
            <a:endParaRPr kumimoji="1" lang="ja-JP" altLang="en-US" sz="44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34594" y="2960858"/>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16" name="テキスト ボックス 15"/>
          <p:cNvSpPr txBox="1"/>
          <p:nvPr/>
        </p:nvSpPr>
        <p:spPr>
          <a:xfrm>
            <a:off x="5534595" y="4499775"/>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IT</a:t>
            </a:r>
            <a:r>
              <a:rPr lang="ja-JP" altLang="en-US"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予算の増加は期待できない！</a:t>
            </a:r>
            <a:endPar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既存システムを</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維持するための</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メイリオ" panose="020B0604030504040204" pitchFamily="50" charset="-128"/>
                <a:ea typeface="メイリオ" panose="020B0604030504040204" pitchFamily="50" charset="-128"/>
                <a:cs typeface="ＭＳ Ｐゴシック"/>
              </a:rPr>
              <a:t>コスト削減</a:t>
            </a:r>
            <a:endPar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p:txBody>
      </p:sp>
      <p:sp>
        <p:nvSpPr>
          <p:cNvPr id="26" name="テキスト ボックス 25"/>
          <p:cNvSpPr txBox="1"/>
          <p:nvPr/>
        </p:nvSpPr>
        <p:spPr>
          <a:xfrm>
            <a:off x="865536" y="5417483"/>
            <a:ext cx="3172663"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latin typeface="メイリオ" panose="020B0604030504040204" pitchFamily="50" charset="-128"/>
                <a:ea typeface="メイリオ" panose="020B0604030504040204" pitchFamily="50" charset="-128"/>
              </a:rPr>
              <a:t>TCO</a:t>
            </a:r>
            <a:r>
              <a:rPr kumimoji="1" lang="ja-JP" altLang="en-US" sz="2800" dirty="0">
                <a:solidFill>
                  <a:srgbClr val="FF0000"/>
                </a:solidFill>
                <a:effectLst/>
                <a:latin typeface="メイリオ" panose="020B0604030504040204" pitchFamily="50" charset="-128"/>
                <a:ea typeface="メイリオ" panose="020B0604030504040204" pitchFamily="50" charset="-128"/>
              </a:rPr>
              <a:t>の上昇</a:t>
            </a:r>
            <a:endParaRPr kumimoji="1" lang="en-US" altLang="ja-JP" sz="2800" dirty="0">
              <a:solidFill>
                <a:srgbClr val="FF0000"/>
              </a:solidFill>
              <a:effectLst/>
              <a:latin typeface="メイリオ" panose="020B0604030504040204" pitchFamily="50" charset="-128"/>
              <a:ea typeface="メイリオ" panose="020B0604030504040204" pitchFamily="50" charset="-128"/>
            </a:endParaRPr>
          </a:p>
          <a:p>
            <a:pPr marL="457200" indent="-457200">
              <a:buFont typeface="Wingdings" charset="2"/>
              <a:buChar char="v"/>
            </a:pPr>
            <a:r>
              <a:rPr lang="en-US" altLang="ja-JP" sz="2800" dirty="0">
                <a:solidFill>
                  <a:srgbClr val="FF0000"/>
                </a:solidFill>
                <a:effectLst/>
                <a:latin typeface="メイリオ" panose="020B0604030504040204" pitchFamily="50" charset="-128"/>
                <a:ea typeface="メイリオ" panose="020B0604030504040204" pitchFamily="50" charset="-128"/>
              </a:rPr>
              <a:t>IT</a:t>
            </a:r>
            <a:r>
              <a:rPr lang="ja-JP" altLang="en-US" sz="2800" dirty="0">
                <a:solidFill>
                  <a:srgbClr val="FF0000"/>
                </a:solidFill>
                <a:effectLst/>
                <a:latin typeface="メイリオ" panose="020B0604030504040204" pitchFamily="50" charset="-128"/>
                <a:ea typeface="メイリオ" panose="020B0604030504040204" pitchFamily="50" charset="-128"/>
              </a:rPr>
              <a:t>予算の頭打ち</a:t>
            </a:r>
            <a:endParaRPr kumimoji="1" lang="ja-JP" altLang="en-US" sz="2800" dirty="0">
              <a:solidFill>
                <a:srgbClr val="FF0000"/>
              </a:solidFill>
              <a:effectLst/>
              <a:latin typeface="メイリオ" panose="020B0604030504040204" pitchFamily="50" charset="-128"/>
              <a:ea typeface="メイリオ" panose="020B0604030504040204" pitchFamily="50" charset="-128"/>
            </a:endParaRPr>
          </a:p>
        </p:txBody>
      </p:sp>
      <p:grpSp>
        <p:nvGrpSpPr>
          <p:cNvPr id="27" name="図形グループ 26"/>
          <p:cNvGrpSpPr/>
          <p:nvPr/>
        </p:nvGrpSpPr>
        <p:grpSpPr>
          <a:xfrm>
            <a:off x="4109274" y="5468192"/>
            <a:ext cx="4725960" cy="939891"/>
            <a:chOff x="3897590" y="1193709"/>
            <a:chExt cx="4725960"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283899" y="1193709"/>
              <a:ext cx="4339651" cy="861774"/>
            </a:xfrm>
            <a:prstGeom prst="rect">
              <a:avLst/>
            </a:prstGeom>
            <a:noFill/>
          </p:spPr>
          <p:txBody>
            <a:bodyPr wrap="none" rtlCol="0">
              <a:spAutoFit/>
            </a:bodyPr>
            <a:lstStyle/>
            <a:p>
              <a:pPr algn="ctr"/>
              <a:r>
                <a:rPr kumimoji="1" lang="ja-JP" altLang="en-US" sz="3600" dirty="0">
                  <a:solidFill>
                    <a:srgbClr val="0000FF"/>
                  </a:solidFill>
                  <a:effectLst/>
                  <a:latin typeface="メイリオ" panose="020B0604030504040204" pitchFamily="50" charset="-128"/>
                  <a:ea typeface="メイリオ" panose="020B0604030504040204" pitchFamily="50" charset="-128"/>
                </a:rPr>
                <a:t>　クラウドへの期待</a:t>
              </a:r>
              <a:endParaRPr kumimoji="1" lang="en-US" altLang="ja-JP" sz="3600" dirty="0">
                <a:solidFill>
                  <a:srgbClr val="0000FF"/>
                </a:solidFill>
                <a:effectLst/>
                <a:latin typeface="メイリオ" panose="020B0604030504040204" pitchFamily="50" charset="-128"/>
                <a:ea typeface="メイリオ" panose="020B0604030504040204" pitchFamily="50" charset="-128"/>
              </a:endParaRPr>
            </a:p>
            <a:p>
              <a:r>
                <a:rPr kumimoji="1" lang="ja-JP" altLang="en-US" sz="1400" dirty="0">
                  <a:solidFill>
                    <a:srgbClr val="0000FF"/>
                  </a:solidFill>
                  <a:effectLst/>
                  <a:latin typeface="メイリオ" panose="020B0604030504040204" pitchFamily="50" charset="-128"/>
                  <a:ea typeface="メイリオ" panose="020B0604030504040204" pitchFamily="50" charset="-128"/>
                </a:rPr>
                <a:t>　　「所有」の限界、使えればいいという割り切り</a:t>
              </a:r>
              <a:endParaRPr kumimoji="1" lang="en-US" altLang="ja-JP" sz="1400" dirty="0">
                <a:solidFill>
                  <a:srgbClr val="0000FF"/>
                </a:solidFill>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89171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991600" cy="457198"/>
          </a:xfrm>
        </p:spPr>
        <p:txBody>
          <a:bodyPr lIns="0" rIns="0"/>
          <a:lstStyle/>
          <a:p>
            <a:r>
              <a:rPr kumimoji="1" lang="ja-JP" altLang="en-US" sz="2700" dirty="0"/>
              <a:t>クラウド</a:t>
            </a:r>
            <a:r>
              <a:rPr lang="ja-JP" altLang="en-US" sz="2700" dirty="0"/>
              <a:t>ならではの費用対効果の考え方</a:t>
            </a:r>
            <a:endParaRPr kumimoji="1" lang="ja-JP" altLang="en-US" sz="2700"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495855" y="2819400"/>
            <a:ext cx="6781800" cy="2895600"/>
            <a:chOff x="1676400" y="3048000"/>
            <a:chExt cx="67818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676400" y="4092714"/>
              <a:ext cx="2749471" cy="707886"/>
            </a:xfrm>
            <a:prstGeom prst="rect">
              <a:avLst/>
            </a:prstGeom>
            <a:noFill/>
          </p:spPr>
          <p:txBody>
            <a:bodyPr wrap="none" rtlCol="0">
              <a:spAutoFit/>
            </a:bodyPr>
            <a:lstStyle/>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システム関連機器の</a:t>
              </a:r>
              <a:endParaRPr lang="en-US" altLang="ja-JP" sz="2000" dirty="0">
                <a:solidFill>
                  <a:srgbClr val="FF66FF"/>
                </a:solidFill>
                <a:effectLst/>
                <a:latin typeface="Meiryo" panose="020B0604030504040204" pitchFamily="34" charset="-128"/>
                <a:ea typeface="Meiryo" panose="020B0604030504040204" pitchFamily="34" charset="-128"/>
                <a:cs typeface="HGP創英角ｺﾞｼｯｸUB"/>
              </a:endParaRPr>
            </a:p>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コストパフォーマンス</a:t>
              </a:r>
              <a:endParaRPr kumimoji="1" lang="ja-JP" altLang="en-US" sz="2000" dirty="0">
                <a:solidFill>
                  <a:srgbClr val="FF66FF"/>
                </a:solidFill>
                <a:effectLst/>
                <a:latin typeface="Meiryo" panose="020B0604030504040204" pitchFamily="34" charset="-128"/>
                <a:ea typeface="Meiryo" panose="020B0604030504040204" pitchFamily="34" charset="-128"/>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261884" cy="523220"/>
          </a:xfrm>
          <a:prstGeom prst="rect">
            <a:avLst/>
          </a:prstGeom>
          <a:noFill/>
        </p:spPr>
        <p:txBody>
          <a:bodyPr wrap="none" rtlCol="0">
            <a:spAutoFit/>
          </a:bodyPr>
          <a:lstStyle/>
          <a:p>
            <a:r>
              <a:rPr kumimoji="1" lang="ja-JP" altLang="en-US" sz="2800" dirty="0">
                <a:solidFill>
                  <a:srgbClr val="008000"/>
                </a:solidFill>
                <a:effectLst/>
                <a:latin typeface="Meiryo" panose="020B0604030504040204" pitchFamily="34" charset="-128"/>
                <a:ea typeface="Meiryo" panose="020B0604030504040204" pitchFamily="34" charset="-128"/>
                <a:cs typeface="HGP創英角ｺﾞｼｯｸUB"/>
              </a:rPr>
              <a:t>リース</a:t>
            </a:r>
          </a:p>
        </p:txBody>
      </p:sp>
      <p:sp>
        <p:nvSpPr>
          <p:cNvPr id="37" name="角丸四角形吹き出し 36"/>
          <p:cNvSpPr/>
          <p:nvPr/>
        </p:nvSpPr>
        <p:spPr bwMode="auto">
          <a:xfrm>
            <a:off x="4419600" y="1371600"/>
            <a:ext cx="2334055"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コストパフォーマンスが</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長期的に固定化</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620957" cy="523220"/>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新機種追加、</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新旧の入替え</a:t>
            </a:r>
            <a:r>
              <a:rPr kumimoji="0" lang="ja-JP" altLang="en-US" sz="1400" dirty="0">
                <a:solidFill>
                  <a:srgbClr val="FFFFFF"/>
                </a:solidFill>
                <a:latin typeface="Meiryo" panose="020B0604030504040204" pitchFamily="34" charset="-128"/>
                <a:ea typeface="Meiryo" panose="020B0604030504040204" pitchFamily="34" charset="-128"/>
              </a:rPr>
              <a:t>を繰り返し</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移行・環境変更に</a:t>
            </a:r>
            <a:endParaRPr kumimoji="0" lang="en-US" altLang="ja-JP"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02946" y="1138535"/>
              <a:ext cx="1114409" cy="400110"/>
            </a:xfrm>
            <a:prstGeom prst="rect">
              <a:avLst/>
            </a:prstGeom>
            <a:noFill/>
          </p:spPr>
          <p:txBody>
            <a:bodyPr wrap="none" rtlCol="0">
              <a:spAutoFit/>
            </a:bodyPr>
            <a:lstStyle/>
            <a:p>
              <a:pPr algn="ctr"/>
              <a:r>
                <a:rPr kumimoji="1" lang="en-US" altLang="ja-JP" sz="1000" dirty="0">
                  <a:solidFill>
                    <a:srgbClr val="0000FF"/>
                  </a:solidFill>
                  <a:latin typeface="Meiryo" panose="020B0604030504040204" pitchFamily="34" charset="-128"/>
                  <a:ea typeface="Meiryo" panose="020B0604030504040204" pitchFamily="34" charset="-128"/>
                </a:rPr>
                <a:t>2006/3/14〜</a:t>
              </a:r>
              <a:endParaRPr lang="en-US" altLang="ja-JP" sz="1000" dirty="0">
                <a:solidFill>
                  <a:srgbClr val="0000FF"/>
                </a:solidFill>
                <a:latin typeface="Meiryo" panose="020B0604030504040204" pitchFamily="34" charset="-128"/>
                <a:ea typeface="Meiryo" panose="020B0604030504040204" pitchFamily="34" charset="-128"/>
              </a:endParaRPr>
            </a:p>
            <a:p>
              <a:pPr algn="ctr"/>
              <a:r>
                <a:rPr lang="en-US" altLang="ja-JP" sz="1000" dirty="0">
                  <a:solidFill>
                    <a:srgbClr val="0000FF"/>
                  </a:solidFill>
                  <a:latin typeface="Meiryo" panose="020B0604030504040204" pitchFamily="34" charset="-128"/>
                  <a:ea typeface="Meiryo" panose="020B0604030504040204" pitchFamily="34" charset="-128"/>
                </a:rPr>
                <a:t>50</a:t>
              </a:r>
              <a:r>
                <a:rPr lang="ja-JP" altLang="en-US" sz="1000" dirty="0">
                  <a:solidFill>
                    <a:srgbClr val="0000FF"/>
                  </a:solidFill>
                  <a:latin typeface="Meiryo" panose="020B0604030504040204" pitchFamily="34" charset="-128"/>
                  <a:ea typeface="Meiryo" panose="020B0604030504040204" pitchFamily="34" charset="-128"/>
                </a:rPr>
                <a:t>回以上値下げ</a:t>
              </a:r>
              <a:endParaRPr kumimoji="1" lang="ja-JP" altLang="en-US" sz="1000" dirty="0">
                <a:solidFill>
                  <a:srgbClr val="0000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8984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低コスト</a:t>
            </a: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俊敏性</a:t>
            </a: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スケーラビリティ</a:t>
            </a: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panose="020B0604030504040204" pitchFamily="34" charset="-128"/>
                <a:ea typeface="Meiryo" panose="020B0604030504040204" pitchFamily="34" charset="-128"/>
                <a:cs typeface="メイリオ"/>
              </a:rPr>
              <a:t>SDI (Software </a:t>
            </a:r>
            <a:r>
              <a:rPr lang="en-US" altLang="ja-JP" sz="2000">
                <a:solidFill>
                  <a:srgbClr val="FFFFFF"/>
                </a:solidFill>
                <a:latin typeface="Meiryo" panose="020B0604030504040204" pitchFamily="34" charset="-128"/>
                <a:ea typeface="Meiryo" panose="020B0604030504040204" pitchFamily="34" charset="-128"/>
                <a:cs typeface="メイリオ"/>
              </a:rPr>
              <a:t>Defined Infrastructure</a:t>
            </a:r>
            <a:r>
              <a:rPr lang="en-US" altLang="ja-JP" sz="2000" dirty="0">
                <a:solidFill>
                  <a:srgbClr val="FFFFFF"/>
                </a:solidFill>
                <a:latin typeface="Meiryo" panose="020B0604030504040204" pitchFamily="34" charset="-128"/>
                <a:ea typeface="Meiryo" panose="020B0604030504040204" pitchFamily="34" charset="-128"/>
                <a:cs typeface="メイリオ"/>
              </a:rPr>
              <a:t>)</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7417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活用</a:t>
            </a: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適用領域の拡大</a:t>
            </a: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難しさの隠蔽</a:t>
            </a: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システム資源</a:t>
            </a: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エコシステム</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クラウドがもたらした</a:t>
            </a:r>
            <a:r>
              <a:rPr kumimoji="1" lang="en-US" altLang="ja-JP" sz="2700" dirty="0"/>
              <a:t>IT</a:t>
            </a:r>
            <a:r>
              <a:rPr kumimoji="1" lang="ja-JP" altLang="en-US" sz="2700" dirty="0"/>
              <a:t>の新しい価値</a:t>
            </a:r>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a:t>
            </a: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利用のイノベーションを促進</a:t>
            </a: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ビジネスにおける</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価値の変化・向上</a:t>
            </a: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新たな需要・潜在需要の喚起</a:t>
            </a: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モバイル・ウェアラブル</a:t>
            </a: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ソーシャル</a:t>
            </a: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人工知能</a:t>
            </a: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ビッグデータ</a:t>
            </a: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dirty="0">
                <a:solidFill>
                  <a:srgbClr val="FFFFFF"/>
                </a:solidFill>
                <a:latin typeface="Meiryo" panose="020B0604030504040204" pitchFamily="34" charset="-128"/>
                <a:ea typeface="Meiryo" panose="020B0604030504040204" pitchFamily="34" charset="-128"/>
                <a:cs typeface="ＭＳ Ｐゴシック"/>
              </a:rPr>
              <a:t>利用者の拡大</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a:solidFill>
                  <a:srgbClr val="FFFFFF"/>
                </a:solidFill>
                <a:latin typeface="Meiryo" panose="020B0604030504040204" pitchFamily="34" charset="-128"/>
                <a:ea typeface="Meiryo" panose="020B0604030504040204" pitchFamily="34" charset="-128"/>
                <a:cs typeface="ＭＳ Ｐゴシック"/>
              </a:rPr>
              <a:t>IoT</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ロボット</a:t>
            </a: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価格破壊</a:t>
            </a: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サービス化</a:t>
            </a: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377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クラウド・コンピューティング</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567305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17210" y="1042125"/>
            <a:ext cx="2236510" cy="584775"/>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Java</a:t>
            </a: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仮想マシン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データベースの仮想化</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3244444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81029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381000" y="4513356"/>
            <a:ext cx="1980029" cy="307777"/>
          </a:xfrm>
          <a:prstGeom prst="rect">
            <a:avLst/>
          </a:prstGeom>
          <a:noFill/>
          <a:ln w="9525">
            <a:noFill/>
            <a:miter lim="800000"/>
            <a:headEnd/>
            <a:tailEnd/>
          </a:ln>
        </p:spPr>
        <p:txBody>
          <a:bodyPr wrap="none">
            <a:spAutoFit/>
          </a:bodyPr>
          <a:lstStyle/>
          <a:p>
            <a:r>
              <a:rPr lang="ja-JP" altLang="en-US" sz="1400">
                <a:solidFill>
                  <a:srgbClr val="0432FF"/>
                </a:solidFill>
                <a:effectLst/>
                <a:latin typeface="Meiryo" charset="-128"/>
                <a:ea typeface="Meiryo" charset="-128"/>
                <a:cs typeface="Meiryo" charset="-128"/>
              </a:rPr>
              <a:t>インフラストラクチャ</a:t>
            </a:r>
            <a:endParaRPr lang="en-US" altLang="ja-JP" sz="1400" dirty="0">
              <a:solidFill>
                <a:srgbClr val="0432FF"/>
              </a:solidFill>
              <a:effectLst/>
              <a:latin typeface="Meiryo" charset="-128"/>
              <a:ea typeface="Meiryo" charset="-128"/>
              <a:cs typeface="Meiryo" charset="-128"/>
            </a:endParaRPr>
          </a:p>
        </p:txBody>
      </p:sp>
      <p:sp>
        <p:nvSpPr>
          <p:cNvPr id="81" name="AutoShape 50"/>
          <p:cNvSpPr>
            <a:spLocks noChangeArrowheads="1"/>
          </p:cNvSpPr>
          <p:nvPr/>
        </p:nvSpPr>
        <p:spPr bwMode="auto">
          <a:xfrm>
            <a:off x="3702433"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726245" y="3184872"/>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02901"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27804" y="4605071"/>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384847"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457282"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368748" y="5626409"/>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75494"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734452"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082225"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36490"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702072" y="1583309"/>
            <a:ext cx="4049689"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5002900" y="3023762"/>
            <a:ext cx="2748861"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290857" y="4372013"/>
            <a:ext cx="1460905" cy="466116"/>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設備</a:t>
            </a:r>
            <a:r>
              <a:rPr kumimoji="0" lang="en-US" altLang="ja-JP" sz="12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ハードウェア</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5118915" y="4290228"/>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Tree>
    <p:extLst>
      <p:ext uri="{BB962C8B-B14F-4D97-AF65-F5344CB8AC3E}">
        <p14:creationId xmlns:p14="http://schemas.microsoft.com/office/powerpoint/2010/main" val="10888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1362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err="1">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26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2133600" y="1579865"/>
            <a:ext cx="2895600" cy="4648200"/>
          </a:xfrm>
          <a:prstGeom prst="rect">
            <a:avLst/>
          </a:prstGeom>
          <a:solidFill>
            <a:schemeClr val="accent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1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p:txBody>
      </p:sp>
      <p:sp>
        <p:nvSpPr>
          <p:cNvPr id="7" name="正方形/長方形 6"/>
          <p:cNvSpPr/>
          <p:nvPr/>
        </p:nvSpPr>
        <p:spPr bwMode="auto">
          <a:xfrm>
            <a:off x="5105399" y="1586215"/>
            <a:ext cx="2887663" cy="4648200"/>
          </a:xfrm>
          <a:prstGeom prst="rect">
            <a:avLst/>
          </a:prstGeom>
          <a:solidFill>
            <a:schemeClr val="tx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altLang="ja-JP" sz="11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p:txBody>
          <a:bodyPr/>
          <a:lstStyle/>
          <a:p>
            <a:r>
              <a:rPr kumimoji="1" lang="ja-JP" altLang="en-US">
                <a:latin typeface="Meiryo" panose="020B0604030504040204" pitchFamily="34" charset="-128"/>
                <a:ea typeface="Meiryo" panose="020B0604030504040204" pitchFamily="34" charset="-128"/>
              </a:rPr>
              <a:t>仮想化と</a:t>
            </a:r>
            <a:r>
              <a:rPr kumimoji="1" lang="ja-JP" altLang="en-US" dirty="0">
                <a:latin typeface="Meiryo" panose="020B0604030504040204" pitchFamily="34" charset="-128"/>
                <a:ea typeface="Meiryo" panose="020B0604030504040204" pitchFamily="34" charset="-128"/>
              </a:rPr>
              <a:t>クラウド</a:t>
            </a:r>
            <a:r>
              <a:rPr kumimoji="1" lang="en-US" altLang="ja-JP" dirty="0">
                <a:latin typeface="Meiryo" panose="020B0604030504040204" pitchFamily="34" charset="-128"/>
                <a:ea typeface="Meiryo" panose="020B0604030504040204" pitchFamily="34" charset="-128"/>
              </a:rPr>
              <a:t>(</a:t>
            </a:r>
            <a:r>
              <a:rPr kumimoji="1" lang="en-US" altLang="ja-JP" dirty="0" err="1">
                <a:latin typeface="Meiryo" panose="020B0604030504040204" pitchFamily="34" charset="-128"/>
                <a:ea typeface="Meiryo" panose="020B0604030504040204" pitchFamily="34" charset="-128"/>
              </a:rPr>
              <a:t>IaaS</a:t>
            </a:r>
            <a:r>
              <a:rPr kumimoji="1" lang="en-US" altLang="ja-JP" dirty="0">
                <a:latin typeface="Meiryo" panose="020B0604030504040204" pitchFamily="34" charset="-128"/>
                <a:ea typeface="Meiryo" panose="020B0604030504040204" pitchFamily="34" charset="-128"/>
              </a:rPr>
              <a:t>)</a:t>
            </a:r>
            <a:r>
              <a:rPr kumimoji="1" lang="ja-JP" altLang="en-US" dirty="0">
                <a:latin typeface="Meiryo" panose="020B0604030504040204" pitchFamily="34" charset="-128"/>
                <a:ea typeface="Meiryo" panose="020B0604030504040204" pitchFamily="34" charset="-128"/>
              </a:rPr>
              <a:t>との違い</a:t>
            </a:r>
          </a:p>
        </p:txBody>
      </p:sp>
      <p:sp>
        <p:nvSpPr>
          <p:cNvPr id="3" name="正方形/長方形 2"/>
          <p:cNvSpPr/>
          <p:nvPr/>
        </p:nvSpPr>
        <p:spPr bwMode="auto">
          <a:xfrm>
            <a:off x="771525" y="5167615"/>
            <a:ext cx="7305675" cy="990600"/>
          </a:xfrm>
          <a:prstGeom prst="rect">
            <a:avLst/>
          </a:prstGeom>
          <a:solidFill>
            <a:srgbClr val="660066">
              <a:alpha val="70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仮想化</a:t>
            </a:r>
          </a:p>
        </p:txBody>
      </p:sp>
      <p:sp>
        <p:nvSpPr>
          <p:cNvPr id="4" name="正方形/長方形 3"/>
          <p:cNvSpPr/>
          <p:nvPr/>
        </p:nvSpPr>
        <p:spPr bwMode="auto">
          <a:xfrm>
            <a:off x="771525" y="4094465"/>
            <a:ext cx="7305675" cy="990600"/>
          </a:xfrm>
          <a:prstGeom prst="rect">
            <a:avLst/>
          </a:prstGeom>
          <a:solidFill>
            <a:schemeClr val="accent3">
              <a:lumMod val="75000"/>
              <a:alpha val="7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 </a:t>
            </a:r>
            <a:r>
              <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運</a:t>
            </a:r>
            <a:r>
              <a:rPr kumimoji="0" lang="en-US" altLang="ja-JP" sz="2000" dirty="0">
                <a:solidFill>
                  <a:srgbClr val="FFFFFF"/>
                </a:solidFill>
                <a:latin typeface="Meiryo" panose="020B0604030504040204" pitchFamily="34" charset="-128"/>
                <a:ea typeface="Meiryo" panose="020B0604030504040204" pitchFamily="34" charset="-128"/>
                <a:cs typeface="メイリオ"/>
              </a:rPr>
              <a:t> </a:t>
            </a:r>
            <a:r>
              <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用</a:t>
            </a:r>
            <a:endParaRPr kumimoji="0" lang="en-US" altLang="ja-JP"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FFFF"/>
                </a:solidFill>
                <a:latin typeface="Meiryo" panose="020B0604030504040204" pitchFamily="34" charset="-128"/>
                <a:ea typeface="Meiryo" panose="020B0604030504040204" pitchFamily="34" charset="-128"/>
                <a:cs typeface="メイリオ"/>
              </a:rPr>
              <a:t> </a:t>
            </a:r>
            <a:r>
              <a:rPr kumimoji="0" lang="ja-JP" altLang="en-US" sz="2000" dirty="0">
                <a:solidFill>
                  <a:srgbClr val="FFFFFF"/>
                </a:solidFill>
                <a:latin typeface="Meiryo" panose="020B0604030504040204" pitchFamily="34" charset="-128"/>
                <a:ea typeface="Meiryo" panose="020B0604030504040204" pitchFamily="34" charset="-128"/>
                <a:cs typeface="メイリオ"/>
              </a:rPr>
              <a:t>管</a:t>
            </a:r>
            <a:r>
              <a:rPr kumimoji="0" lang="en-US" altLang="ja-JP" sz="2000" dirty="0">
                <a:solidFill>
                  <a:srgbClr val="FFFFFF"/>
                </a:solidFill>
                <a:latin typeface="Meiryo" panose="020B0604030504040204" pitchFamily="34" charset="-128"/>
                <a:ea typeface="Meiryo" panose="020B0604030504040204" pitchFamily="34" charset="-128"/>
                <a:cs typeface="メイリオ"/>
              </a:rPr>
              <a:t> </a:t>
            </a:r>
            <a:r>
              <a:rPr kumimoji="0" lang="ja-JP" altLang="en-US" sz="2000" dirty="0">
                <a:solidFill>
                  <a:srgbClr val="FFFFFF"/>
                </a:solidFill>
                <a:latin typeface="Meiryo" panose="020B0604030504040204" pitchFamily="34" charset="-128"/>
                <a:ea typeface="Meiryo" panose="020B0604030504040204" pitchFamily="34" charset="-128"/>
                <a:cs typeface="メイリオ"/>
              </a:rPr>
              <a:t>理</a:t>
            </a:r>
            <a:endPar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p:txBody>
      </p:sp>
      <p:sp>
        <p:nvSpPr>
          <p:cNvPr id="5" name="正方形/長方形 4"/>
          <p:cNvSpPr/>
          <p:nvPr/>
        </p:nvSpPr>
        <p:spPr bwMode="auto">
          <a:xfrm>
            <a:off x="771525" y="3034015"/>
            <a:ext cx="7305675" cy="990600"/>
          </a:xfrm>
          <a:prstGeom prst="rect">
            <a:avLst/>
          </a:prstGeom>
          <a:solidFill>
            <a:schemeClr val="accent6">
              <a:lumMod val="75000"/>
              <a:alpha val="7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 </a:t>
            </a:r>
            <a:r>
              <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調</a:t>
            </a:r>
            <a:r>
              <a:rPr kumimoji="0" lang="en-US" altLang="ja-JP"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 </a:t>
            </a:r>
            <a:r>
              <a:rPr kumimoji="0" lang="ja-JP" altLang="en-US" sz="2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達</a:t>
            </a:r>
          </a:p>
        </p:txBody>
      </p:sp>
      <p:sp>
        <p:nvSpPr>
          <p:cNvPr id="8" name="角丸四角形 7"/>
          <p:cNvSpPr/>
          <p:nvPr/>
        </p:nvSpPr>
        <p:spPr bwMode="auto">
          <a:xfrm>
            <a:off x="2286000" y="5243815"/>
            <a:ext cx="5562600" cy="838200"/>
          </a:xfrm>
          <a:prstGeom prst="roundRect">
            <a:avLst>
              <a:gd name="adj" fmla="val 0"/>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インフラに関わるシステム資源を</a:t>
            </a:r>
            <a:endParaRPr kumimoji="0" lang="en-US" altLang="ja-JP"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algn="ctr" defTabSz="914400" fontAlgn="base">
              <a:spcBef>
                <a:spcPct val="20000"/>
              </a:spcBef>
              <a:spcAft>
                <a:spcPct val="0"/>
              </a:spcAft>
            </a:pPr>
            <a:r>
              <a:rPr kumimoji="0" lang="ja-JP" altLang="en-US" dirty="0">
                <a:solidFill>
                  <a:srgbClr val="FFFFFF"/>
                </a:solidFill>
                <a:latin typeface="Meiryo" panose="020B0604030504040204" pitchFamily="34" charset="-128"/>
                <a:ea typeface="Meiryo" panose="020B0604030504040204" pitchFamily="34" charset="-128"/>
                <a:cs typeface="メイリオ"/>
              </a:rPr>
              <a:t>ソフトウェアの定義</a:t>
            </a: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・設定により調達、構成変更</a:t>
            </a:r>
          </a:p>
        </p:txBody>
      </p:sp>
      <p:sp>
        <p:nvSpPr>
          <p:cNvPr id="9" name="角丸四角形 8"/>
          <p:cNvSpPr/>
          <p:nvPr/>
        </p:nvSpPr>
        <p:spPr bwMode="auto">
          <a:xfrm>
            <a:off x="5257800" y="3110215"/>
            <a:ext cx="2590800" cy="1922106"/>
          </a:xfrm>
          <a:prstGeom prst="roundRect">
            <a:avLst>
              <a:gd name="adj" fmla="val 0"/>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調達機能と</a:t>
            </a:r>
            <a:endParaRPr kumimoji="0" lang="en-US" altLang="ja-JP"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運用管理機能の</a:t>
            </a:r>
            <a:endParaRPr kumimoji="0" lang="en-US" altLang="ja-JP"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連携と自動化</a:t>
            </a:r>
          </a:p>
        </p:txBody>
      </p:sp>
      <p:sp>
        <p:nvSpPr>
          <p:cNvPr id="11" name="角丸四角形 10"/>
          <p:cNvSpPr/>
          <p:nvPr/>
        </p:nvSpPr>
        <p:spPr bwMode="auto">
          <a:xfrm>
            <a:off x="2286000" y="3103995"/>
            <a:ext cx="2590800" cy="825376"/>
          </a:xfrm>
          <a:prstGeom prst="roundRect">
            <a:avLst>
              <a:gd name="adj" fmla="val 0"/>
            </a:avLst>
          </a:prstGeom>
          <a:solidFill>
            <a:schemeClr val="tx1">
              <a:lumMod val="50000"/>
              <a:lumOff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個別対応</a:t>
            </a:r>
            <a:endParaRPr kumimoji="0" lang="en-US" altLang="ja-JP"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a:solidFill>
                  <a:srgbClr val="FFFFFF"/>
                </a:solidFill>
                <a:latin typeface="Meiryo" panose="020B0604030504040204" pitchFamily="34" charset="-128"/>
                <a:ea typeface="Meiryo" panose="020B0604030504040204" pitchFamily="34" charset="-128"/>
                <a:cs typeface="メイリオ"/>
              </a:rPr>
              <a:t>自動化</a:t>
            </a:r>
            <a:r>
              <a:rPr kumimoji="0" lang="en-US" altLang="ja-JP" dirty="0">
                <a:solidFill>
                  <a:srgbClr val="FFFFFF"/>
                </a:solidFill>
                <a:latin typeface="Meiryo" panose="020B0604030504040204" pitchFamily="34" charset="-128"/>
                <a:ea typeface="Meiryo" panose="020B0604030504040204" pitchFamily="34" charset="-128"/>
                <a:cs typeface="メイリオ"/>
              </a:rPr>
              <a:t>/</a:t>
            </a:r>
            <a:r>
              <a:rPr kumimoji="0" lang="ja-JP" altLang="en-US" dirty="0">
                <a:solidFill>
                  <a:srgbClr val="FFFFFF"/>
                </a:solidFill>
                <a:latin typeface="Meiryo" panose="020B0604030504040204" pitchFamily="34" charset="-128"/>
                <a:ea typeface="Meiryo" panose="020B0604030504040204" pitchFamily="34" charset="-128"/>
                <a:cs typeface="メイリオ"/>
              </a:rPr>
              <a:t>人的作業</a:t>
            </a:r>
            <a:endParaRPr kumimoji="0" lang="ja-JP" altLang="en-US"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p:txBody>
      </p:sp>
      <p:sp>
        <p:nvSpPr>
          <p:cNvPr id="12" name="角丸四角形 11"/>
          <p:cNvSpPr/>
          <p:nvPr/>
        </p:nvSpPr>
        <p:spPr bwMode="auto">
          <a:xfrm>
            <a:off x="2286001" y="2576815"/>
            <a:ext cx="55626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システム資源の利用効率向上</a:t>
            </a:r>
          </a:p>
        </p:txBody>
      </p:sp>
      <p:sp>
        <p:nvSpPr>
          <p:cNvPr id="13" name="角丸四角形 12"/>
          <p:cNvSpPr/>
          <p:nvPr/>
        </p:nvSpPr>
        <p:spPr bwMode="auto">
          <a:xfrm>
            <a:off x="3657600" y="2119615"/>
            <a:ext cx="41910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人的作業の負担軽減</a:t>
            </a:r>
          </a:p>
        </p:txBody>
      </p:sp>
      <p:sp>
        <p:nvSpPr>
          <p:cNvPr id="15" name="角丸四角形 14"/>
          <p:cNvSpPr/>
          <p:nvPr/>
        </p:nvSpPr>
        <p:spPr bwMode="auto">
          <a:xfrm>
            <a:off x="5257800" y="1662415"/>
            <a:ext cx="25908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調達・変更の俊敏性と生産性向上</a:t>
            </a:r>
          </a:p>
        </p:txBody>
      </p:sp>
      <p:sp>
        <p:nvSpPr>
          <p:cNvPr id="16" name="正方形/長方形 15"/>
          <p:cNvSpPr/>
          <p:nvPr/>
        </p:nvSpPr>
        <p:spPr bwMode="auto">
          <a:xfrm>
            <a:off x="2133600" y="1129015"/>
            <a:ext cx="2895600" cy="381000"/>
          </a:xfrm>
          <a:prstGeom prst="rect">
            <a:avLst/>
          </a:prstGeom>
          <a:solidFill>
            <a:schemeClr val="accent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rgbClr val="800000"/>
                </a:solidFill>
                <a:effectLst/>
                <a:latin typeface="Meiryo" panose="020B0604030504040204" pitchFamily="34" charset="-128"/>
                <a:ea typeface="Meiryo" panose="020B0604030504040204" pitchFamily="34" charset="-128"/>
                <a:cs typeface="メイリオ"/>
              </a:rPr>
              <a:t>仮想化</a:t>
            </a:r>
            <a:endParaRPr kumimoji="0" lang="ja-JP" altLang="en-US" sz="1600" b="0" i="0" u="none" strike="noStrike" cap="none" normalizeH="0" baseline="0" dirty="0">
              <a:ln>
                <a:noFill/>
              </a:ln>
              <a:solidFill>
                <a:srgbClr val="800000"/>
              </a:solidFill>
              <a:effectLst/>
              <a:latin typeface="Meiryo" panose="020B0604030504040204" pitchFamily="34" charset="-128"/>
              <a:ea typeface="Meiryo" panose="020B0604030504040204" pitchFamily="34" charset="-128"/>
              <a:cs typeface="メイリオ"/>
            </a:endParaRPr>
          </a:p>
        </p:txBody>
      </p:sp>
      <p:sp>
        <p:nvSpPr>
          <p:cNvPr id="17" name="正方形/長方形 16"/>
          <p:cNvSpPr/>
          <p:nvPr/>
        </p:nvSpPr>
        <p:spPr bwMode="auto">
          <a:xfrm>
            <a:off x="5105399" y="1129015"/>
            <a:ext cx="2887663" cy="381000"/>
          </a:xfrm>
          <a:prstGeom prst="rect">
            <a:avLst/>
          </a:prstGeom>
          <a:solidFill>
            <a:schemeClr val="tx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rgbClr val="0000FF"/>
                </a:solidFill>
                <a:effectLst/>
                <a:latin typeface="Meiryo" panose="020B0604030504040204" pitchFamily="34" charset="-128"/>
                <a:ea typeface="Meiryo" panose="020B0604030504040204" pitchFamily="34" charset="-128"/>
                <a:cs typeface="メイリオ"/>
              </a:rPr>
              <a:t>クラウド（</a:t>
            </a:r>
            <a:r>
              <a:rPr kumimoji="0" lang="en-US" altLang="ja-JP" sz="1600" b="0" i="0" u="none" strike="noStrike" cap="none" normalizeH="0" baseline="0" dirty="0">
                <a:ln>
                  <a:noFill/>
                </a:ln>
                <a:solidFill>
                  <a:srgbClr val="0000FF"/>
                </a:solidFill>
                <a:effectLst/>
                <a:latin typeface="Meiryo" panose="020B0604030504040204" pitchFamily="34" charset="-128"/>
                <a:ea typeface="Meiryo" panose="020B0604030504040204" pitchFamily="34" charset="-128"/>
                <a:cs typeface="メイリオ"/>
              </a:rPr>
              <a:t>IaaS</a:t>
            </a:r>
            <a:r>
              <a:rPr kumimoji="0" lang="ja-JP" altLang="en-US" sz="1600">
                <a:solidFill>
                  <a:srgbClr val="0000FF"/>
                </a:solidFill>
                <a:latin typeface="Meiryo" panose="020B0604030504040204" pitchFamily="34" charset="-128"/>
                <a:ea typeface="Meiryo" panose="020B0604030504040204" pitchFamily="34" charset="-128"/>
                <a:cs typeface="メイリオ"/>
              </a:rPr>
              <a:t>）</a:t>
            </a:r>
            <a:endParaRPr kumimoji="0" lang="ja-JP" altLang="en-US" sz="1600" b="0" i="0" u="none" strike="noStrike" cap="none" normalizeH="0" baseline="0" dirty="0">
              <a:ln>
                <a:noFill/>
              </a:ln>
              <a:solidFill>
                <a:srgbClr val="0000FF"/>
              </a:solidFill>
              <a:effectLst/>
              <a:latin typeface="Meiryo" panose="020B0604030504040204" pitchFamily="34" charset="-128"/>
              <a:ea typeface="Meiryo" panose="020B0604030504040204" pitchFamily="34" charset="-128"/>
              <a:cs typeface="メイリオ"/>
            </a:endParaRPr>
          </a:p>
        </p:txBody>
      </p:sp>
      <p:sp>
        <p:nvSpPr>
          <p:cNvPr id="18" name="上下矢印 17"/>
          <p:cNvSpPr/>
          <p:nvPr/>
        </p:nvSpPr>
        <p:spPr>
          <a:xfrm>
            <a:off x="6281733" y="4824849"/>
            <a:ext cx="585216" cy="491803"/>
          </a:xfrm>
          <a:prstGeom prst="upDownArrow">
            <a:avLst>
              <a:gd name="adj1" fmla="val 50000"/>
              <a:gd name="adj2" fmla="val 31916"/>
            </a:avLst>
          </a:prstGeom>
          <a:solidFill>
            <a:schemeClr val="accent2">
              <a:lumMod val="60000"/>
              <a:lumOff val="40000"/>
            </a:schemeClr>
          </a:solidFill>
          <a:ln w="28575" cmpd="sng">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Meiryo" panose="020B0604030504040204" pitchFamily="34" charset="-128"/>
              <a:ea typeface="Meiryo" panose="020B0604030504040204" pitchFamily="34" charset="-128"/>
              <a:cs typeface="メイリオ"/>
            </a:endParaRPr>
          </a:p>
        </p:txBody>
      </p:sp>
      <p:sp>
        <p:nvSpPr>
          <p:cNvPr id="19" name="角丸四角形 18">
            <a:extLst>
              <a:ext uri="{FF2B5EF4-FFF2-40B4-BE49-F238E27FC236}">
                <a16:creationId xmlns:a16="http://schemas.microsoft.com/office/drawing/2014/main" id="{A408E369-BB8E-8B4B-AD72-8C0D47B894AC}"/>
              </a:ext>
            </a:extLst>
          </p:cNvPr>
          <p:cNvSpPr/>
          <p:nvPr/>
        </p:nvSpPr>
        <p:spPr bwMode="auto">
          <a:xfrm>
            <a:off x="2286000" y="4189839"/>
            <a:ext cx="2590800" cy="825376"/>
          </a:xfrm>
          <a:prstGeom prst="roundRect">
            <a:avLst>
              <a:gd name="adj" fmla="val 0"/>
            </a:avLst>
          </a:prstGeom>
          <a:solidFill>
            <a:schemeClr val="tx1">
              <a:lumMod val="50000"/>
              <a:lumOff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個別対応</a:t>
            </a:r>
            <a:endParaRPr kumimoji="0" lang="en-US" altLang="ja-JP"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a:solidFill>
                  <a:srgbClr val="FFFFFF"/>
                </a:solidFill>
                <a:latin typeface="Meiryo" panose="020B0604030504040204" pitchFamily="34" charset="-128"/>
                <a:ea typeface="Meiryo" panose="020B0604030504040204" pitchFamily="34" charset="-128"/>
                <a:cs typeface="メイリオ"/>
              </a:rPr>
              <a:t>自動化</a:t>
            </a:r>
            <a:r>
              <a:rPr kumimoji="0" lang="en-US" altLang="ja-JP" dirty="0">
                <a:solidFill>
                  <a:srgbClr val="FFFFFF"/>
                </a:solidFill>
                <a:latin typeface="Meiryo" panose="020B0604030504040204" pitchFamily="34" charset="-128"/>
                <a:ea typeface="Meiryo" panose="020B0604030504040204" pitchFamily="34" charset="-128"/>
                <a:cs typeface="メイリオ"/>
              </a:rPr>
              <a:t>/</a:t>
            </a:r>
            <a:r>
              <a:rPr kumimoji="0" lang="ja-JP" altLang="en-US" dirty="0">
                <a:solidFill>
                  <a:srgbClr val="FFFFFF"/>
                </a:solidFill>
                <a:latin typeface="Meiryo" panose="020B0604030504040204" pitchFamily="34" charset="-128"/>
                <a:ea typeface="Meiryo" panose="020B0604030504040204" pitchFamily="34" charset="-128"/>
                <a:cs typeface="メイリオ"/>
              </a:rPr>
              <a:t>人的作業</a:t>
            </a:r>
            <a:endParaRPr kumimoji="0" lang="ja-JP" altLang="en-US"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23632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ハイブリッド・クラウドとマルチ・クラウド</a:t>
            </a:r>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クラウド</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管理プラットフォーム</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455695" y="4680711"/>
            <a:ext cx="2045265" cy="461665"/>
          </a:xfrm>
          <a:prstGeom prst="rect">
            <a:avLst/>
          </a:prstGeom>
          <a:noFill/>
        </p:spPr>
        <p:txBody>
          <a:bodyPr wrap="square" rtlCol="0">
            <a:spAutoFit/>
          </a:bodyPr>
          <a:lstStyle/>
          <a:p>
            <a:pPr algn="ctr"/>
            <a:r>
              <a:rPr kumimoji="1" lang="ja-JP" altLang="en-US" sz="1200" dirty="0">
                <a:solidFill>
                  <a:schemeClr val="accent6">
                    <a:lumMod val="50000"/>
                  </a:schemeClr>
                </a:solidFill>
                <a:latin typeface="Meiryo" panose="020B0604030504040204" pitchFamily="34" charset="-128"/>
                <a:ea typeface="Meiryo" panose="020B0604030504040204" pitchFamily="34" charset="-128"/>
              </a:rPr>
              <a:t>オンプレミス（自社構内）</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200" dirty="0">
                <a:solidFill>
                  <a:schemeClr val="accent6">
                    <a:lumMod val="50000"/>
                  </a:schemeClr>
                </a:solidFill>
                <a:latin typeface="Meiryo" panose="020B0604030504040204" pitchFamily="34" charset="-128"/>
                <a:ea typeface="Meiryo" panose="020B0604030504040204" pitchFamily="34" charset="-128"/>
              </a:rPr>
              <a:t>データセンタ（自社設備）</a:t>
            </a:r>
            <a:endParaRPr kumimoji="1" lang="ja-JP" altLang="en-US"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256" name="テキスト ボックス 255"/>
          <p:cNvSpPr txBox="1"/>
          <p:nvPr/>
        </p:nvSpPr>
        <p:spPr>
          <a:xfrm>
            <a:off x="2537496" y="4680711"/>
            <a:ext cx="2045265" cy="430887"/>
          </a:xfrm>
          <a:prstGeom prst="rect">
            <a:avLst/>
          </a:prstGeom>
          <a:noFill/>
        </p:spPr>
        <p:txBody>
          <a:bodyPr wrap="square" rtlCol="0">
            <a:spAutoFit/>
          </a:bodyPr>
          <a:lstStyle/>
          <a:p>
            <a:pPr algn="ctr"/>
            <a:r>
              <a:rPr lang="ja-JP" altLang="en-US" sz="1200" dirty="0">
                <a:solidFill>
                  <a:schemeClr val="accent6">
                    <a:lumMod val="50000"/>
                  </a:schemeClr>
                </a:solidFill>
                <a:latin typeface="Meiryo" panose="020B0604030504040204" pitchFamily="34" charset="-128"/>
                <a:ea typeface="Meiryo" panose="020B0604030504040204" pitchFamily="34" charset="-128"/>
              </a:rPr>
              <a:t>データセンタ（他社設備）</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900" dirty="0">
                <a:solidFill>
                  <a:schemeClr val="accent6">
                    <a:lumMod val="50000"/>
                  </a:schemeClr>
                </a:solidFill>
                <a:latin typeface="Meiryo" panose="020B0604030504040204" pitchFamily="34" charset="-128"/>
                <a:ea typeface="Meiryo" panose="020B0604030504040204" pitchFamily="34" charset="-128"/>
              </a:rPr>
              <a:t>コロケーション／</a:t>
            </a:r>
            <a:r>
              <a:rPr lang="ja-JP" altLang="en-US" sz="900" dirty="0">
                <a:solidFill>
                  <a:schemeClr val="accent6">
                    <a:lumMod val="50000"/>
                  </a:schemeClr>
                </a:solidFill>
                <a:latin typeface="Meiryo" panose="020B0604030504040204" pitchFamily="34" charset="-128"/>
                <a:ea typeface="Meiryo" panose="020B0604030504040204" pitchFamily="34" charset="-128"/>
              </a:rPr>
              <a:t>ホスティング</a:t>
            </a:r>
            <a:endParaRPr kumimoji="1" lang="ja-JP" altLang="en-US" sz="900" dirty="0">
              <a:solidFill>
                <a:schemeClr val="accent6">
                  <a:lumMod val="50000"/>
                </a:schemeClr>
              </a:solidFill>
              <a:latin typeface="Meiryo" panose="020B0604030504040204" pitchFamily="34" charset="-128"/>
              <a:ea typeface="Meiryo" panose="020B0604030504040204" pitchFamily="34" charset="-128"/>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a:solidFill>
                  <a:srgbClr val="000090"/>
                </a:solidFill>
                <a:latin typeface="Meiryo" panose="020B0604030504040204" pitchFamily="34" charset="-128"/>
                <a:ea typeface="Meiryo" panose="020B0604030504040204" pitchFamily="34" charset="-128"/>
              </a:rPr>
              <a:t>パブリック・クラウド</a:t>
            </a: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a:solidFill>
                  <a:srgbClr val="000090"/>
                </a:solidFill>
                <a:latin typeface="Meiryo" panose="020B0604030504040204" pitchFamily="34" charset="-128"/>
                <a:ea typeface="Meiryo" panose="020B0604030504040204" pitchFamily="34" charset="-128"/>
              </a:rPr>
              <a:t>パブリック・クラウド</a:t>
            </a:r>
          </a:p>
        </p:txBody>
      </p:sp>
      <p:sp>
        <p:nvSpPr>
          <p:cNvPr id="260" name="正方形/長方形 259"/>
          <p:cNvSpPr/>
          <p:nvPr/>
        </p:nvSpPr>
        <p:spPr>
          <a:xfrm>
            <a:off x="617446" y="2269346"/>
            <a:ext cx="5795687" cy="1717082"/>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1" name="正方形/長方形 260"/>
          <p:cNvSpPr/>
          <p:nvPr/>
        </p:nvSpPr>
        <p:spPr>
          <a:xfrm>
            <a:off x="4775640" y="2090366"/>
            <a:ext cx="3758493" cy="1558823"/>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53228" y="3376452"/>
            <a:ext cx="940714" cy="461665"/>
          </a:xfrm>
          <a:prstGeom prst="rect">
            <a:avLst/>
          </a:prstGeom>
          <a:noFill/>
        </p:spPr>
        <p:txBody>
          <a:bodyPr wrap="squar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ホステッド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プライベート</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dirty="0">
                <a:solidFill>
                  <a:schemeClr val="bg1"/>
                </a:solidFill>
                <a:latin typeface="Meiryo" panose="020B0604030504040204" pitchFamily="34" charset="-128"/>
                <a:ea typeface="Meiryo" panose="020B0604030504040204" pitchFamily="34" charset="-128"/>
              </a:rPr>
              <a:t>クラウド</a:t>
            </a:r>
            <a:endParaRPr kumimoji="1" lang="ja-JP" altLang="en-US" sz="800" dirty="0">
              <a:solidFill>
                <a:schemeClr val="bg1"/>
              </a:solidFill>
              <a:latin typeface="Meiryo" panose="020B0604030504040204" pitchFamily="34" charset="-128"/>
              <a:ea typeface="Meiryo" panose="020B0604030504040204" pitchFamily="34" charset="-128"/>
            </a:endParaRPr>
          </a:p>
        </p:txBody>
      </p:sp>
      <p:pic>
        <p:nvPicPr>
          <p:cNvPr id="10" name="図 9"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1985812" y="3484077"/>
            <a:ext cx="3058954" cy="338554"/>
          </a:xfrm>
          <a:prstGeom prst="rect">
            <a:avLst/>
          </a:prstGeom>
          <a:noFill/>
        </p:spPr>
        <p:txBody>
          <a:bodyPr wrap="square" rtlCol="0">
            <a:spAutoFit/>
          </a:bodyPr>
          <a:lstStyle/>
          <a:p>
            <a:pPr algn="ctr"/>
            <a:r>
              <a:rPr kumimoji="1" lang="ja-JP" altLang="en-US" sz="1600" b="1">
                <a:solidFill>
                  <a:srgbClr val="FFFFFF"/>
                </a:solidFill>
                <a:latin typeface="Meiryo" panose="020B0604030504040204" pitchFamily="34" charset="-128"/>
                <a:ea typeface="Meiryo" panose="020B0604030504040204" pitchFamily="34" charset="-128"/>
              </a:rPr>
              <a:t>ハイブリッド</a:t>
            </a:r>
            <a:r>
              <a:rPr lang="ja-JP" altLang="en-US" sz="1600" b="1">
                <a:solidFill>
                  <a:srgbClr val="FFFFFF"/>
                </a:solidFill>
                <a:latin typeface="Meiryo" panose="020B0604030504040204" pitchFamily="34" charset="-128"/>
                <a:ea typeface="Meiryo" panose="020B0604030504040204" pitchFamily="34" charset="-128"/>
              </a:rPr>
              <a:t>・</a:t>
            </a:r>
            <a:r>
              <a:rPr kumimoji="1" lang="ja-JP" altLang="en-US" sz="1600" b="1">
                <a:solidFill>
                  <a:srgbClr val="FFFFFF"/>
                </a:solidFill>
                <a:latin typeface="Meiryo" panose="020B0604030504040204" pitchFamily="34" charset="-128"/>
                <a:ea typeface="Meiryo" panose="020B0604030504040204" pitchFamily="34" charset="-128"/>
              </a:rPr>
              <a:t>クラウド</a:t>
            </a:r>
            <a:endParaRPr kumimoji="1" lang="ja-JP" altLang="en-US" sz="1600" b="1" dirty="0">
              <a:solidFill>
                <a:srgbClr val="FFFFFF"/>
              </a:solidFill>
              <a:latin typeface="Meiryo" panose="020B0604030504040204" pitchFamily="34" charset="-128"/>
              <a:ea typeface="Meiryo" panose="020B0604030504040204" pitchFamily="34" charset="-128"/>
            </a:endParaRPr>
          </a:p>
        </p:txBody>
      </p:sp>
      <p:sp>
        <p:nvSpPr>
          <p:cNvPr id="263" name="テキスト ボックス 262"/>
          <p:cNvSpPr txBox="1"/>
          <p:nvPr/>
        </p:nvSpPr>
        <p:spPr>
          <a:xfrm>
            <a:off x="5633079" y="3341412"/>
            <a:ext cx="2017849" cy="338554"/>
          </a:xfrm>
          <a:prstGeom prst="rect">
            <a:avLst/>
          </a:prstGeom>
          <a:noFill/>
        </p:spPr>
        <p:txBody>
          <a:bodyPr wrap="square" rtlCol="0">
            <a:spAutoFit/>
          </a:bodyPr>
          <a:lstStyle/>
          <a:p>
            <a:pPr algn="ctr"/>
            <a:r>
              <a:rPr kumimoji="1" lang="ja-JP" altLang="en-US" sz="1600" b="1" dirty="0">
                <a:solidFill>
                  <a:srgbClr val="FFFFFF"/>
                </a:solidFill>
                <a:latin typeface="Meiryo" panose="020B0604030504040204" pitchFamily="34" charset="-128"/>
                <a:ea typeface="Meiryo" panose="020B0604030504040204" pitchFamily="34" charset="-128"/>
              </a:rPr>
              <a:t>マルチ・クラウド</a:t>
            </a: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0722" y="5397643"/>
            <a:ext cx="4802555" cy="338554"/>
          </a:xfrm>
          <a:prstGeom prst="rect">
            <a:avLst/>
          </a:prstGeom>
          <a:noFill/>
        </p:spPr>
        <p:txBody>
          <a:bodyPr wrap="squar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rPr>
              <a:t>インターネット／</a:t>
            </a:r>
            <a:r>
              <a:rPr lang="en-US" altLang="ja-JP" sz="1600" dirty="0">
                <a:solidFill>
                  <a:schemeClr val="bg1"/>
                </a:solidFill>
                <a:latin typeface="Meiryo" panose="020B0604030504040204" pitchFamily="34" charset="-128"/>
                <a:ea typeface="Meiryo" panose="020B0604030504040204" pitchFamily="34" charset="-128"/>
              </a:rPr>
              <a:t>VPN</a:t>
            </a:r>
            <a:r>
              <a:rPr lang="ja-JP" altLang="en-US" sz="1600" dirty="0">
                <a:solidFill>
                  <a:schemeClr val="bg1"/>
                </a:solidFill>
                <a:latin typeface="Meiryo" panose="020B0604030504040204" pitchFamily="34" charset="-128"/>
                <a:ea typeface="Meiryo" panose="020B0604030504040204" pitchFamily="34" charset="-128"/>
              </a:rPr>
              <a:t>／専用線</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個別専用システム　　　</a:t>
            </a:r>
            <a:r>
              <a:rPr kumimoji="1" lang="ja-JP" altLang="en-US">
                <a:solidFill>
                  <a:srgbClr val="FFFFFF"/>
                </a:solidFill>
                <a:latin typeface="Meiryo" panose="020B0604030504040204" pitchFamily="34" charset="-128"/>
                <a:ea typeface="Meiryo" panose="020B0604030504040204" pitchFamily="34" charset="-128"/>
                <a:cs typeface="ＭＳ Ｐゴシック"/>
              </a:rPr>
              <a:t>　ハイブリッド</a:t>
            </a:r>
            <a:r>
              <a:rPr kumimoji="1" lang="ja-JP" altLang="en-US" dirty="0">
                <a:solidFill>
                  <a:srgbClr val="FFFFFF"/>
                </a:solidFill>
                <a:latin typeface="Meiryo" panose="020B0604030504040204" pitchFamily="34" charset="-128"/>
                <a:ea typeface="Meiryo" panose="020B0604030504040204" pitchFamily="34" charset="-128"/>
                <a:cs typeface="ＭＳ Ｐゴシック"/>
              </a:rPr>
              <a:t>・クラウド　　　</a:t>
            </a:r>
            <a:r>
              <a:rPr kumimoji="1" lang="ja-JP" altLang="en-US">
                <a:solidFill>
                  <a:srgbClr val="FFFFFF"/>
                </a:solidFill>
                <a:latin typeface="Meiryo" panose="020B0604030504040204" pitchFamily="34" charset="-128"/>
                <a:ea typeface="Meiryo" panose="020B0604030504040204" pitchFamily="34" charset="-128"/>
                <a:cs typeface="ＭＳ Ｐゴシック"/>
              </a:rPr>
              <a:t>　マルチクラウド</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76" name="右矢印 275"/>
          <p:cNvSpPr/>
          <p:nvPr/>
        </p:nvSpPr>
        <p:spPr>
          <a:xfrm>
            <a:off x="6076228" y="6076633"/>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7" name="右矢印 276"/>
          <p:cNvSpPr/>
          <p:nvPr/>
        </p:nvSpPr>
        <p:spPr>
          <a:xfrm>
            <a:off x="2764235" y="6111759"/>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363334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B9E1B408-976F-8140-AE69-6EF6BBB04230}"/>
              </a:ext>
            </a:extLst>
          </p:cNvPr>
          <p:cNvSpPr/>
          <p:nvPr/>
        </p:nvSpPr>
        <p:spPr>
          <a:xfrm>
            <a:off x="1725629" y="3550712"/>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5" name="正方形/長方形 24">
            <a:extLst>
              <a:ext uri="{FF2B5EF4-FFF2-40B4-BE49-F238E27FC236}">
                <a16:creationId xmlns:a16="http://schemas.microsoft.com/office/drawing/2014/main" id="{C98B623A-0C49-BE42-8484-32D809E2F53B}"/>
              </a:ext>
            </a:extLst>
          </p:cNvPr>
          <p:cNvSpPr/>
          <p:nvPr/>
        </p:nvSpPr>
        <p:spPr>
          <a:xfrm>
            <a:off x="1631309" y="3492843"/>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 name="タイトル 1">
            <a:extLst>
              <a:ext uri="{FF2B5EF4-FFF2-40B4-BE49-F238E27FC236}">
                <a16:creationId xmlns:a16="http://schemas.microsoft.com/office/drawing/2014/main" id="{7EEB0779-8077-0942-8084-7B99FF403036}"/>
              </a:ext>
            </a:extLst>
          </p:cNvPr>
          <p:cNvSpPr>
            <a:spLocks noGrp="1"/>
          </p:cNvSpPr>
          <p:nvPr>
            <p:ph type="title"/>
          </p:nvPr>
        </p:nvSpPr>
        <p:spPr>
          <a:xfrm>
            <a:off x="230400" y="266400"/>
            <a:ext cx="8686800" cy="416221"/>
          </a:xfrm>
        </p:spPr>
        <p:txBody>
          <a:bodyPr lIns="0" rIns="0"/>
          <a:lstStyle/>
          <a:p>
            <a:r>
              <a:rPr kumimoji="1" lang="ja-JP" altLang="en-US" sz="2700" dirty="0"/>
              <a:t>クラウドの分類と関係</a:t>
            </a:r>
          </a:p>
        </p:txBody>
      </p:sp>
      <p:sp>
        <p:nvSpPr>
          <p:cNvPr id="4" name="正方形/長方形 3">
            <a:extLst>
              <a:ext uri="{FF2B5EF4-FFF2-40B4-BE49-F238E27FC236}">
                <a16:creationId xmlns:a16="http://schemas.microsoft.com/office/drawing/2014/main" id="{CA109601-389A-494D-9C01-7F38257D6B28}"/>
              </a:ext>
            </a:extLst>
          </p:cNvPr>
          <p:cNvSpPr/>
          <p:nvPr/>
        </p:nvSpPr>
        <p:spPr>
          <a:xfrm>
            <a:off x="1536989" y="1047107"/>
            <a:ext cx="6106228" cy="173300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5" name="正方形/長方形 4">
            <a:extLst>
              <a:ext uri="{FF2B5EF4-FFF2-40B4-BE49-F238E27FC236}">
                <a16:creationId xmlns:a16="http://schemas.microsoft.com/office/drawing/2014/main" id="{E6BF2E80-9DFC-8947-94F8-B5D62295A7B6}"/>
              </a:ext>
            </a:extLst>
          </p:cNvPr>
          <p:cNvSpPr/>
          <p:nvPr/>
        </p:nvSpPr>
        <p:spPr>
          <a:xfrm>
            <a:off x="1536989" y="3426387"/>
            <a:ext cx="6106228" cy="28192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6" name="正方形/長方形 5">
            <a:extLst>
              <a:ext uri="{FF2B5EF4-FFF2-40B4-BE49-F238E27FC236}">
                <a16:creationId xmlns:a16="http://schemas.microsoft.com/office/drawing/2014/main" id="{96322DA9-7E25-CA42-9114-9AA24BC725B5}"/>
              </a:ext>
            </a:extLst>
          </p:cNvPr>
          <p:cNvSpPr/>
          <p:nvPr/>
        </p:nvSpPr>
        <p:spPr>
          <a:xfrm>
            <a:off x="2012908" y="1494500"/>
            <a:ext cx="2172467" cy="111078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7" name="正方形/長方形 6">
            <a:extLst>
              <a:ext uri="{FF2B5EF4-FFF2-40B4-BE49-F238E27FC236}">
                <a16:creationId xmlns:a16="http://schemas.microsoft.com/office/drawing/2014/main" id="{7234B224-4379-6E4A-8033-73D7B5AA0347}"/>
              </a:ext>
            </a:extLst>
          </p:cNvPr>
          <p:cNvSpPr/>
          <p:nvPr/>
        </p:nvSpPr>
        <p:spPr>
          <a:xfrm>
            <a:off x="4989311" y="1494499"/>
            <a:ext cx="2172467" cy="111078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panose="020B0604030504040204" pitchFamily="50" charset="-128"/>
                <a:ea typeface="メイリオ" panose="020B0604030504040204" pitchFamily="50" charset="-128"/>
                <a:cs typeface="ＭＳ Ｐゴシック"/>
              </a:rPr>
              <a:t>個別システム</a:t>
            </a: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8" name="正方形/長方形 7">
            <a:extLst>
              <a:ext uri="{FF2B5EF4-FFF2-40B4-BE49-F238E27FC236}">
                <a16:creationId xmlns:a16="http://schemas.microsoft.com/office/drawing/2014/main" id="{17197948-A437-E844-B66C-C6620624627F}"/>
              </a:ext>
            </a:extLst>
          </p:cNvPr>
          <p:cNvSpPr/>
          <p:nvPr/>
        </p:nvSpPr>
        <p:spPr>
          <a:xfrm>
            <a:off x="2072588" y="3736420"/>
            <a:ext cx="5089190" cy="6081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9" name="正方形/長方形 8">
            <a:extLst>
              <a:ext uri="{FF2B5EF4-FFF2-40B4-BE49-F238E27FC236}">
                <a16:creationId xmlns:a16="http://schemas.microsoft.com/office/drawing/2014/main" id="{1343FA71-C88C-A44C-AC9B-5356CE572078}"/>
              </a:ext>
            </a:extLst>
          </p:cNvPr>
          <p:cNvSpPr/>
          <p:nvPr/>
        </p:nvSpPr>
        <p:spPr>
          <a:xfrm>
            <a:off x="2075348" y="4393500"/>
            <a:ext cx="5089190" cy="6081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0" name="正方形/長方形 9">
            <a:extLst>
              <a:ext uri="{FF2B5EF4-FFF2-40B4-BE49-F238E27FC236}">
                <a16:creationId xmlns:a16="http://schemas.microsoft.com/office/drawing/2014/main" id="{28B2C200-2798-FE4F-9B13-6D43EFBCFEF8}"/>
              </a:ext>
            </a:extLst>
          </p:cNvPr>
          <p:cNvSpPr/>
          <p:nvPr/>
        </p:nvSpPr>
        <p:spPr>
          <a:xfrm>
            <a:off x="2072588" y="5050580"/>
            <a:ext cx="5089190" cy="6081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1" name="正方形/長方形 10">
            <a:extLst>
              <a:ext uri="{FF2B5EF4-FFF2-40B4-BE49-F238E27FC236}">
                <a16:creationId xmlns:a16="http://schemas.microsoft.com/office/drawing/2014/main" id="{2AE5D982-8A83-E647-8CDB-911D96EB79D1}"/>
              </a:ext>
            </a:extLst>
          </p:cNvPr>
          <p:cNvSpPr/>
          <p:nvPr/>
        </p:nvSpPr>
        <p:spPr>
          <a:xfrm>
            <a:off x="2012908" y="3585945"/>
            <a:ext cx="2172467" cy="2244349"/>
          </a:xfrm>
          <a:prstGeom prst="rect">
            <a:avLst/>
          </a:prstGeom>
          <a:solidFill>
            <a:srgbClr val="7030A0">
              <a:alpha val="4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panose="020B0604030504040204" pitchFamily="50" charset="-128"/>
                <a:ea typeface="メイリオ" panose="020B0604030504040204" pitchFamily="50" charset="-128"/>
                <a:cs typeface="ＭＳ Ｐゴシック"/>
              </a:rPr>
              <a:t>ホステッド</a:t>
            </a:r>
            <a:endParaRPr kumimoji="1" lang="en-US" altLang="ja-JP" sz="12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lang="ja-JP" altLang="en-US" sz="1200">
                <a:solidFill>
                  <a:srgbClr val="FFFFFF"/>
                </a:solidFill>
                <a:latin typeface="メイリオ" panose="020B0604030504040204" pitchFamily="50" charset="-128"/>
                <a:ea typeface="メイリオ" panose="020B0604030504040204" pitchFamily="50" charset="-128"/>
                <a:cs typeface="ＭＳ Ｐゴシック"/>
              </a:rPr>
              <a:t>プライベート</a:t>
            </a:r>
            <a:endParaRPr lang="en-US" altLang="ja-JP" sz="12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1200">
                <a:solidFill>
                  <a:srgbClr val="FFFFFF"/>
                </a:solidFill>
                <a:latin typeface="メイリオ" panose="020B0604030504040204" pitchFamily="50" charset="-128"/>
                <a:ea typeface="メイリオ" panose="020B0604030504040204" pitchFamily="50" charset="-128"/>
                <a:cs typeface="ＭＳ Ｐゴシック"/>
              </a:rPr>
              <a:t>クラウド</a:t>
            </a: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2" name="テキスト ボックス 11">
            <a:extLst>
              <a:ext uri="{FF2B5EF4-FFF2-40B4-BE49-F238E27FC236}">
                <a16:creationId xmlns:a16="http://schemas.microsoft.com/office/drawing/2014/main" id="{5E093F5A-4CC9-3D4D-8D9F-DD478DB2210B}"/>
              </a:ext>
            </a:extLst>
          </p:cNvPr>
          <p:cNvSpPr txBox="1"/>
          <p:nvPr/>
        </p:nvSpPr>
        <p:spPr>
          <a:xfrm>
            <a:off x="4825572" y="3941863"/>
            <a:ext cx="1871025" cy="276999"/>
          </a:xfrm>
          <a:prstGeom prst="rect">
            <a:avLst/>
          </a:prstGeom>
          <a:noFill/>
        </p:spPr>
        <p:txBody>
          <a:bodyPr wrap="none" rtlCol="0">
            <a:spAutoFit/>
          </a:bodyPr>
          <a:lstStyle/>
          <a:p>
            <a:r>
              <a:rPr kumimoji="1" lang="en-US" altLang="ja-JP" sz="1200" b="1" dirty="0">
                <a:solidFill>
                  <a:schemeClr val="bg1"/>
                </a:solidFill>
                <a:latin typeface="メイリオ" panose="020B0604030504040204" pitchFamily="50" charset="-128"/>
                <a:ea typeface="メイリオ" panose="020B0604030504040204" pitchFamily="50" charset="-128"/>
              </a:rPr>
              <a:t>SaaS</a:t>
            </a:r>
            <a:r>
              <a:rPr kumimoji="1" lang="ja-JP" altLang="en-US" sz="800" dirty="0">
                <a:solidFill>
                  <a:schemeClr val="bg1"/>
                </a:solidFill>
                <a:latin typeface="メイリオ" panose="020B0604030504040204" pitchFamily="50" charset="-128"/>
                <a:ea typeface="メイリオ" panose="020B0604030504040204" pitchFamily="50" charset="-128"/>
              </a:rPr>
              <a:t>（</a:t>
            </a:r>
            <a:r>
              <a:rPr kumimoji="1" lang="en-US" altLang="ja-JP" sz="800" dirty="0">
                <a:solidFill>
                  <a:schemeClr val="bg1"/>
                </a:solidFill>
                <a:latin typeface="メイリオ" panose="020B0604030504040204" pitchFamily="50" charset="-128"/>
                <a:ea typeface="メイリオ" panose="020B0604030504040204" pitchFamily="50" charset="-128"/>
              </a:rPr>
              <a:t>Software as a Service</a:t>
            </a:r>
            <a:r>
              <a:rPr kumimoji="1" lang="ja-JP" altLang="en-US" sz="800" dirty="0">
                <a:solidFill>
                  <a:schemeClr val="bg1"/>
                </a:solidFill>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29BD1560-2DF3-CF48-B6C5-0AF7F22DFE77}"/>
              </a:ext>
            </a:extLst>
          </p:cNvPr>
          <p:cNvSpPr txBox="1"/>
          <p:nvPr/>
        </p:nvSpPr>
        <p:spPr>
          <a:xfrm>
            <a:off x="4825572" y="4591465"/>
            <a:ext cx="1843325" cy="276999"/>
          </a:xfrm>
          <a:prstGeom prst="rect">
            <a:avLst/>
          </a:prstGeom>
          <a:noFill/>
        </p:spPr>
        <p:txBody>
          <a:bodyPr wrap="none" rtlCol="0">
            <a:spAutoFit/>
          </a:bodyPr>
          <a:lstStyle/>
          <a:p>
            <a:r>
              <a:rPr lang="en-US" altLang="ja-JP" sz="1200" b="1" dirty="0">
                <a:solidFill>
                  <a:schemeClr val="bg1"/>
                </a:solidFill>
                <a:latin typeface="メイリオ" panose="020B0604030504040204" pitchFamily="50" charset="-128"/>
                <a:ea typeface="メイリオ" panose="020B0604030504040204" pitchFamily="50" charset="-128"/>
              </a:rPr>
              <a:t>P</a:t>
            </a:r>
            <a:r>
              <a:rPr kumimoji="1" lang="en-US" altLang="ja-JP" sz="1200" b="1" dirty="0">
                <a:solidFill>
                  <a:schemeClr val="bg1"/>
                </a:solidFill>
                <a:latin typeface="メイリオ" panose="020B0604030504040204" pitchFamily="50" charset="-128"/>
                <a:ea typeface="メイリオ" panose="020B0604030504040204" pitchFamily="50" charset="-128"/>
              </a:rPr>
              <a:t>aaS</a:t>
            </a:r>
            <a:r>
              <a:rPr kumimoji="1" lang="ja-JP" altLang="en-US" sz="800" dirty="0">
                <a:solidFill>
                  <a:schemeClr val="bg1"/>
                </a:solidFill>
                <a:latin typeface="メイリオ" panose="020B0604030504040204" pitchFamily="50" charset="-128"/>
                <a:ea typeface="メイリオ" panose="020B0604030504040204" pitchFamily="50" charset="-128"/>
              </a:rPr>
              <a:t>（</a:t>
            </a:r>
            <a:r>
              <a:rPr kumimoji="1" lang="en-US" altLang="ja-JP" sz="800" dirty="0">
                <a:solidFill>
                  <a:schemeClr val="bg1"/>
                </a:solidFill>
                <a:latin typeface="メイリオ" panose="020B0604030504040204" pitchFamily="50" charset="-128"/>
                <a:ea typeface="メイリオ" panose="020B0604030504040204" pitchFamily="50" charset="-128"/>
              </a:rPr>
              <a:t>Platform as a Service</a:t>
            </a:r>
            <a:r>
              <a:rPr kumimoji="1" lang="ja-JP" altLang="en-US" sz="800" dirty="0">
                <a:solidFill>
                  <a:schemeClr val="bg1"/>
                </a:solidFill>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014284DB-A858-2440-B26F-DED4CB7FF76F}"/>
              </a:ext>
            </a:extLst>
          </p:cNvPr>
          <p:cNvSpPr txBox="1"/>
          <p:nvPr/>
        </p:nvSpPr>
        <p:spPr>
          <a:xfrm>
            <a:off x="4825572" y="5248371"/>
            <a:ext cx="2088264" cy="276999"/>
          </a:xfrm>
          <a:prstGeom prst="rect">
            <a:avLst/>
          </a:prstGeom>
          <a:noFill/>
        </p:spPr>
        <p:txBody>
          <a:bodyPr wrap="none" rtlCol="0">
            <a:spAutoFit/>
          </a:bodyPr>
          <a:lstStyle/>
          <a:p>
            <a:r>
              <a:rPr kumimoji="1" lang="en-US" altLang="ja-JP" sz="1200" b="1" dirty="0">
                <a:solidFill>
                  <a:schemeClr val="bg1"/>
                </a:solidFill>
                <a:latin typeface="メイリオ" panose="020B0604030504040204" pitchFamily="50" charset="-128"/>
                <a:ea typeface="メイリオ" panose="020B0604030504040204" pitchFamily="50" charset="-128"/>
              </a:rPr>
              <a:t>IaaS</a:t>
            </a:r>
            <a:r>
              <a:rPr kumimoji="1" lang="ja-JP" altLang="en-US" sz="800">
                <a:solidFill>
                  <a:schemeClr val="bg1"/>
                </a:solidFill>
                <a:latin typeface="メイリオ" panose="020B0604030504040204" pitchFamily="50" charset="-128"/>
                <a:ea typeface="メイリオ" panose="020B0604030504040204" pitchFamily="50" charset="-128"/>
              </a:rPr>
              <a:t>（</a:t>
            </a:r>
            <a:r>
              <a:rPr kumimoji="1" lang="en-US" altLang="ja-JP" sz="800" dirty="0">
                <a:solidFill>
                  <a:schemeClr val="bg1"/>
                </a:solidFill>
                <a:latin typeface="メイリオ" panose="020B0604030504040204" pitchFamily="50" charset="-128"/>
                <a:ea typeface="メイリオ" panose="020B0604030504040204" pitchFamily="50" charset="-128"/>
              </a:rPr>
              <a:t>Infrastructure as a Service</a:t>
            </a:r>
            <a:r>
              <a:rPr kumimoji="1" lang="ja-JP" altLang="en-US" sz="800">
                <a:solidFill>
                  <a:schemeClr val="bg1"/>
                </a:solidFill>
                <a:latin typeface="メイリオ" panose="020B0604030504040204" pitchFamily="50" charset="-128"/>
                <a:ea typeface="メイリオ" panose="020B0604030504040204" pitchFamily="50" charset="-128"/>
              </a:rPr>
              <a:t>）</a:t>
            </a:r>
          </a:p>
        </p:txBody>
      </p:sp>
      <p:sp>
        <p:nvSpPr>
          <p:cNvPr id="15" name="正方形/長方形 14">
            <a:extLst>
              <a:ext uri="{FF2B5EF4-FFF2-40B4-BE49-F238E27FC236}">
                <a16:creationId xmlns:a16="http://schemas.microsoft.com/office/drawing/2014/main" id="{63A4DFD1-9E30-1E41-9D6E-BF8510285B37}"/>
              </a:ext>
            </a:extLst>
          </p:cNvPr>
          <p:cNvSpPr/>
          <p:nvPr/>
        </p:nvSpPr>
        <p:spPr>
          <a:xfrm>
            <a:off x="2072588" y="1950404"/>
            <a:ext cx="2039146" cy="18005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メイリオ" panose="020B0604030504040204" pitchFamily="50" charset="-128"/>
                <a:ea typeface="メイリオ" panose="020B0604030504040204" pitchFamily="50" charset="-128"/>
                <a:cs typeface="ＭＳ Ｐゴシック"/>
              </a:rPr>
              <a:t>SaaS</a:t>
            </a:r>
            <a:endParaRPr kumimoji="1" lang="ja-JP" altLang="en-US" sz="1050" b="1"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6" name="正方形/長方形 15">
            <a:extLst>
              <a:ext uri="{FF2B5EF4-FFF2-40B4-BE49-F238E27FC236}">
                <a16:creationId xmlns:a16="http://schemas.microsoft.com/office/drawing/2014/main" id="{AE2B494A-72AD-3C49-ABF9-CE3232A02020}"/>
              </a:ext>
            </a:extLst>
          </p:cNvPr>
          <p:cNvSpPr/>
          <p:nvPr/>
        </p:nvSpPr>
        <p:spPr>
          <a:xfrm>
            <a:off x="2072588" y="2142684"/>
            <a:ext cx="2039146" cy="1800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メイリオ" panose="020B0604030504040204" pitchFamily="50" charset="-128"/>
                <a:ea typeface="メイリオ" panose="020B0604030504040204" pitchFamily="50" charset="-128"/>
                <a:cs typeface="ＭＳ Ｐゴシック"/>
              </a:rPr>
              <a:t>PaaS</a:t>
            </a:r>
            <a:endParaRPr kumimoji="1" lang="ja-JP" altLang="en-US" sz="1050" b="1"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7" name="正方形/長方形 16">
            <a:extLst>
              <a:ext uri="{FF2B5EF4-FFF2-40B4-BE49-F238E27FC236}">
                <a16:creationId xmlns:a16="http://schemas.microsoft.com/office/drawing/2014/main" id="{0D543D46-6186-6C4B-BDC1-45A6DC85FA29}"/>
              </a:ext>
            </a:extLst>
          </p:cNvPr>
          <p:cNvSpPr/>
          <p:nvPr/>
        </p:nvSpPr>
        <p:spPr>
          <a:xfrm>
            <a:off x="2072588" y="2347195"/>
            <a:ext cx="2039146" cy="1800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メイリオ" panose="020B0604030504040204" pitchFamily="50" charset="-128"/>
                <a:ea typeface="メイリオ" panose="020B0604030504040204" pitchFamily="50" charset="-128"/>
                <a:cs typeface="ＭＳ Ｐゴシック"/>
              </a:rPr>
              <a:t>IaaS</a:t>
            </a:r>
            <a:endParaRPr kumimoji="1" lang="ja-JP" altLang="en-US" sz="1050" b="1"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8" name="正方形/長方形 17">
            <a:extLst>
              <a:ext uri="{FF2B5EF4-FFF2-40B4-BE49-F238E27FC236}">
                <a16:creationId xmlns:a16="http://schemas.microsoft.com/office/drawing/2014/main" id="{4E436B1B-8894-7A49-B6D3-3B5EBD0BD733}"/>
              </a:ext>
            </a:extLst>
          </p:cNvPr>
          <p:cNvSpPr/>
          <p:nvPr/>
        </p:nvSpPr>
        <p:spPr>
          <a:xfrm>
            <a:off x="2012907" y="1593461"/>
            <a:ext cx="2172467" cy="276999"/>
          </a:xfrm>
          <a:prstGeom prst="rect">
            <a:avLst/>
          </a:prstGeom>
        </p:spPr>
        <p:txBody>
          <a:bodyPr wrap="square">
            <a:spAutoFit/>
          </a:bodyPr>
          <a:lstStyle/>
          <a:p>
            <a:pPr algn="ctr"/>
            <a:r>
              <a:rPr lang="ja-JP" altLang="en-US" sz="1200">
                <a:solidFill>
                  <a:srgbClr val="FFFFFF"/>
                </a:solidFill>
                <a:latin typeface="メイリオ" panose="020B0604030504040204" pitchFamily="50" charset="-128"/>
                <a:ea typeface="メイリオ" panose="020B0604030504040204" pitchFamily="50" charset="-128"/>
                <a:cs typeface="ＭＳ Ｐゴシック"/>
              </a:rPr>
              <a:t>プライベート・クラウド</a:t>
            </a:r>
            <a:endParaRPr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19" name="テキスト ボックス 18">
            <a:extLst>
              <a:ext uri="{FF2B5EF4-FFF2-40B4-BE49-F238E27FC236}">
                <a16:creationId xmlns:a16="http://schemas.microsoft.com/office/drawing/2014/main" id="{E708D495-7A6F-D94E-88C9-CECC6CBAD638}"/>
              </a:ext>
            </a:extLst>
          </p:cNvPr>
          <p:cNvSpPr txBox="1"/>
          <p:nvPr/>
        </p:nvSpPr>
        <p:spPr>
          <a:xfrm>
            <a:off x="1900903" y="5876328"/>
            <a:ext cx="5378395" cy="369332"/>
          </a:xfrm>
          <a:prstGeom prst="rect">
            <a:avLst/>
          </a:prstGeom>
          <a:noFill/>
        </p:spPr>
        <p:txBody>
          <a:bodyPr wrap="none" rtlCol="0">
            <a:spAutoFit/>
          </a:bodyPr>
          <a:lstStyle/>
          <a:p>
            <a:pPr algn="ctr"/>
            <a:r>
              <a:rPr kumimoji="1" lang="ja-JP" altLang="en-US" b="1">
                <a:solidFill>
                  <a:srgbClr val="0070C0"/>
                </a:solidFill>
                <a:latin typeface="メイリオ" panose="020B0604030504040204" pitchFamily="50" charset="-128"/>
                <a:ea typeface="メイリオ" panose="020B0604030504040204" pitchFamily="50" charset="-128"/>
              </a:rPr>
              <a:t>パブリック･クラウド</a:t>
            </a:r>
            <a:r>
              <a:rPr kumimoji="1" lang="ja-JP" altLang="en-US">
                <a:solidFill>
                  <a:srgbClr val="0070C0"/>
                </a:solidFill>
                <a:latin typeface="メイリオ" panose="020B0604030504040204" pitchFamily="50" charset="-128"/>
                <a:ea typeface="メイリオ" panose="020B0604030504040204" pitchFamily="50" charset="-128"/>
              </a:rPr>
              <a:t>／クラウド事業者資産を使用</a:t>
            </a:r>
          </a:p>
        </p:txBody>
      </p:sp>
      <p:sp>
        <p:nvSpPr>
          <p:cNvPr id="20" name="テキスト ボックス 19">
            <a:extLst>
              <a:ext uri="{FF2B5EF4-FFF2-40B4-BE49-F238E27FC236}">
                <a16:creationId xmlns:a16="http://schemas.microsoft.com/office/drawing/2014/main" id="{C374C092-ECE7-2741-B852-CA9C6CCC347F}"/>
              </a:ext>
            </a:extLst>
          </p:cNvPr>
          <p:cNvSpPr txBox="1"/>
          <p:nvPr/>
        </p:nvSpPr>
        <p:spPr>
          <a:xfrm>
            <a:off x="2074031" y="1090761"/>
            <a:ext cx="5032147" cy="369332"/>
          </a:xfrm>
          <a:prstGeom prst="rect">
            <a:avLst/>
          </a:prstGeom>
          <a:noFill/>
        </p:spPr>
        <p:txBody>
          <a:bodyPr wrap="none" rtlCol="0">
            <a:spAutoFit/>
          </a:bodyPr>
          <a:lstStyle/>
          <a:p>
            <a:pPr algn="ctr"/>
            <a:r>
              <a:rPr kumimoji="1" lang="ja-JP" altLang="en-US" b="1">
                <a:solidFill>
                  <a:srgbClr val="C00000"/>
                </a:solidFill>
                <a:latin typeface="メイリオ" panose="020B0604030504040204" pitchFamily="50" charset="-128"/>
                <a:ea typeface="メイリオ" panose="020B0604030504040204" pitchFamily="50" charset="-128"/>
              </a:rPr>
              <a:t>オンプレミス・システム</a:t>
            </a:r>
            <a:r>
              <a:rPr lang="ja-JP" altLang="en-US">
                <a:solidFill>
                  <a:srgbClr val="C00000"/>
                </a:solidFill>
                <a:latin typeface="メイリオ" panose="020B0604030504040204" pitchFamily="50" charset="-128"/>
                <a:ea typeface="メイリオ" panose="020B0604030504040204" pitchFamily="50" charset="-128"/>
              </a:rPr>
              <a:t>／自社資産として所有</a:t>
            </a:r>
            <a:endParaRPr kumimoji="1" lang="ja-JP" altLang="en-US">
              <a:solidFill>
                <a:srgbClr val="C00000"/>
              </a:solidFill>
              <a:latin typeface="メイリオ" panose="020B0604030504040204" pitchFamily="50" charset="-128"/>
              <a:ea typeface="メイリオ" panose="020B0604030504040204" pitchFamily="50" charset="-128"/>
            </a:endParaRPr>
          </a:p>
        </p:txBody>
      </p:sp>
      <p:sp>
        <p:nvSpPr>
          <p:cNvPr id="24" name="上下矢印 23">
            <a:extLst>
              <a:ext uri="{FF2B5EF4-FFF2-40B4-BE49-F238E27FC236}">
                <a16:creationId xmlns:a16="http://schemas.microsoft.com/office/drawing/2014/main" id="{24B290D9-2274-3B49-A35E-0A55D19A0336}"/>
              </a:ext>
            </a:extLst>
          </p:cNvPr>
          <p:cNvSpPr/>
          <p:nvPr/>
        </p:nvSpPr>
        <p:spPr>
          <a:xfrm>
            <a:off x="2433899" y="2706108"/>
            <a:ext cx="4312407" cy="821107"/>
          </a:xfrm>
          <a:prstGeom prst="upDownArrow">
            <a:avLst>
              <a:gd name="adj1" fmla="val 61601"/>
              <a:gd name="adj2" fmla="val 3227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ＭＳ Ｐゴシック"/>
            </a:endParaRPr>
          </a:p>
        </p:txBody>
      </p:sp>
      <p:sp>
        <p:nvSpPr>
          <p:cNvPr id="23" name="テキスト ボックス 22">
            <a:extLst>
              <a:ext uri="{FF2B5EF4-FFF2-40B4-BE49-F238E27FC236}">
                <a16:creationId xmlns:a16="http://schemas.microsoft.com/office/drawing/2014/main" id="{4B50680B-DCF4-3340-A72D-6078D0718BF2}"/>
              </a:ext>
            </a:extLst>
          </p:cNvPr>
          <p:cNvSpPr txBox="1"/>
          <p:nvPr/>
        </p:nvSpPr>
        <p:spPr>
          <a:xfrm>
            <a:off x="3430169" y="2903044"/>
            <a:ext cx="2319866" cy="446276"/>
          </a:xfrm>
          <a:prstGeom prst="rect">
            <a:avLst/>
          </a:prstGeom>
          <a:noFill/>
        </p:spPr>
        <p:txBody>
          <a:bodyPr wrap="none" rtlCol="0">
            <a:spAutoFit/>
          </a:bodyPr>
          <a:lstStyle/>
          <a:p>
            <a:pPr algn="ctr"/>
            <a:r>
              <a:rPr kumimoji="1" lang="ja-JP" altLang="en-US" sz="1400" b="1">
                <a:solidFill>
                  <a:schemeClr val="bg1"/>
                </a:solidFill>
                <a:latin typeface="メイリオ" panose="020B0604030504040204" pitchFamily="50" charset="-128"/>
                <a:ea typeface="メイリオ" panose="020B0604030504040204" pitchFamily="50" charset="-128"/>
              </a:rPr>
              <a:t>ハイブリッド･クラウド</a:t>
            </a:r>
            <a:endParaRPr kumimoji="1" lang="en-US" altLang="ja-JP" sz="1400" b="1" dirty="0">
              <a:solidFill>
                <a:schemeClr val="bg1"/>
              </a:solidFill>
              <a:latin typeface="メイリオ" panose="020B0604030504040204" pitchFamily="50" charset="-128"/>
              <a:ea typeface="メイリオ" panose="020B0604030504040204" pitchFamily="50" charset="-128"/>
            </a:endParaRPr>
          </a:p>
          <a:p>
            <a:pPr algn="ctr"/>
            <a:r>
              <a:rPr lang="ja-JP" altLang="en-US" sz="900">
                <a:solidFill>
                  <a:schemeClr val="bg1"/>
                </a:solidFill>
                <a:latin typeface="メイリオ" panose="020B0604030504040204" pitchFamily="50" charset="-128"/>
                <a:ea typeface="メイリオ" panose="020B0604030504040204" pitchFamily="50" charset="-128"/>
              </a:rPr>
              <a:t>プライベートとパブリックの連係･</a:t>
            </a:r>
            <a:r>
              <a:rPr kumimoji="1" lang="ja-JP" altLang="en-US" sz="900">
                <a:solidFill>
                  <a:schemeClr val="bg1"/>
                </a:solidFill>
                <a:latin typeface="メイリオ" panose="020B0604030504040204" pitchFamily="50" charset="-128"/>
                <a:ea typeface="メイリオ" panose="020B0604030504040204" pitchFamily="50" charset="-128"/>
              </a:rPr>
              <a:t>組合せ</a:t>
            </a:r>
          </a:p>
        </p:txBody>
      </p:sp>
      <p:cxnSp>
        <p:nvCxnSpPr>
          <p:cNvPr id="29" name="直線コネクタ 28">
            <a:extLst>
              <a:ext uri="{FF2B5EF4-FFF2-40B4-BE49-F238E27FC236}">
                <a16:creationId xmlns:a16="http://schemas.microsoft.com/office/drawing/2014/main" id="{FE44FA6D-FDB9-D342-BE08-726046F66E08}"/>
              </a:ext>
            </a:extLst>
          </p:cNvPr>
          <p:cNvCxnSpPr>
            <a:cxnSpLocks/>
          </p:cNvCxnSpPr>
          <p:nvPr/>
        </p:nvCxnSpPr>
        <p:spPr>
          <a:xfrm>
            <a:off x="7999046" y="3426387"/>
            <a:ext cx="0" cy="2983134"/>
          </a:xfrm>
          <a:prstGeom prst="line">
            <a:avLst/>
          </a:prstGeom>
          <a:ln>
            <a:solidFill>
              <a:schemeClr val="accent6">
                <a:lumMod val="50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4C6026E6-3452-1149-B39E-AD808FD7D160}"/>
              </a:ext>
            </a:extLst>
          </p:cNvPr>
          <p:cNvSpPr txBox="1"/>
          <p:nvPr/>
        </p:nvSpPr>
        <p:spPr>
          <a:xfrm>
            <a:off x="7998720" y="4040499"/>
            <a:ext cx="569387" cy="1823576"/>
          </a:xfrm>
          <a:prstGeom prst="rect">
            <a:avLst/>
          </a:prstGeom>
          <a:noFill/>
        </p:spPr>
        <p:txBody>
          <a:bodyPr vert="eaVert" wrap="none" rtlCol="0">
            <a:spAutoFit/>
          </a:bodyPr>
          <a:lstStyle/>
          <a:p>
            <a:pPr algn="ctr"/>
            <a:r>
              <a:rPr kumimoji="1" lang="ja-JP" altLang="en-US" sz="1600" b="1">
                <a:solidFill>
                  <a:schemeClr val="accent6">
                    <a:lumMod val="50000"/>
                  </a:schemeClr>
                </a:solidFill>
                <a:latin typeface="メイリオ" panose="020B0604030504040204" pitchFamily="50" charset="-128"/>
                <a:ea typeface="メイリオ" panose="020B0604030504040204" pitchFamily="50" charset="-128"/>
              </a:rPr>
              <a:t>マルチ・クラウド</a:t>
            </a:r>
            <a:endParaRPr kumimoji="1" lang="en-US" altLang="ja-JP" sz="1600" b="1" dirty="0">
              <a:solidFill>
                <a:schemeClr val="accent6">
                  <a:lumMod val="50000"/>
                </a:schemeClr>
              </a:solidFill>
              <a:latin typeface="メイリオ" panose="020B0604030504040204" pitchFamily="50" charset="-128"/>
              <a:ea typeface="メイリオ" panose="020B0604030504040204" pitchFamily="50" charset="-128"/>
            </a:endParaRPr>
          </a:p>
          <a:p>
            <a:pPr algn="ctr"/>
            <a:r>
              <a:rPr lang="ja-JP" altLang="en-US" sz="900">
                <a:solidFill>
                  <a:schemeClr val="accent6">
                    <a:lumMod val="50000"/>
                  </a:schemeClr>
                </a:solidFill>
                <a:latin typeface="メイリオ" panose="020B0604030504040204" pitchFamily="50" charset="-128"/>
                <a:ea typeface="メイリオ" panose="020B0604030504040204" pitchFamily="50" charset="-128"/>
              </a:rPr>
              <a:t>複数のパブリックを連係・組合せ</a:t>
            </a:r>
            <a:endParaRPr kumimoji="1" lang="ja-JP" altLang="en-US" sz="900">
              <a:solidFill>
                <a:schemeClr val="accent6">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27642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クラウドへ移行するための</a:t>
            </a:r>
            <a:r>
              <a:rPr lang="en-US" altLang="ja-JP" dirty="0"/>
              <a:t>3</a:t>
            </a:r>
            <a:r>
              <a:rPr lang="ja-JP" altLang="en-US" dirty="0"/>
              <a:t>つの戦略</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57</a:t>
            </a:fld>
            <a:endParaRPr kumimoji="1" lang="ja-JP" altLang="en-US"/>
          </a:p>
        </p:txBody>
      </p:sp>
      <p:sp>
        <p:nvSpPr>
          <p:cNvPr id="4" name="正方形/長方形 3"/>
          <p:cNvSpPr/>
          <p:nvPr/>
        </p:nvSpPr>
        <p:spPr>
          <a:xfrm>
            <a:off x="323528" y="1412776"/>
            <a:ext cx="6969360" cy="201622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4509120"/>
            <a:ext cx="2530624" cy="1296144"/>
          </a:xfrm>
          <a:prstGeom prst="rect">
            <a:avLst/>
          </a:prstGeom>
          <a:noFill/>
          <a:ln w="38100">
            <a:solidFill>
              <a:srgbClr val="00905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009051"/>
                </a:solidFill>
                <a:latin typeface="Meiryo" charset="-128"/>
                <a:ea typeface="Meiryo" charset="-128"/>
                <a:cs typeface="Meiryo" charset="-128"/>
              </a:rPr>
              <a:t>新しく作る</a:t>
            </a:r>
            <a:endParaRPr kumimoji="1" lang="en-US" altLang="ja-JP" sz="2000" dirty="0">
              <a:solidFill>
                <a:srgbClr val="009051"/>
              </a:solidFill>
              <a:latin typeface="Meiryo" charset="-128"/>
              <a:ea typeface="Meiryo" charset="-128"/>
              <a:cs typeface="Meiryo" charset="-128"/>
            </a:endParaRPr>
          </a:p>
          <a:p>
            <a:pPr algn="ctr"/>
            <a:r>
              <a:rPr kumimoji="1" lang="ja-JP" altLang="en-US" sz="2000" dirty="0">
                <a:solidFill>
                  <a:srgbClr val="009051"/>
                </a:solidFill>
                <a:latin typeface="Meiryo" charset="-128"/>
                <a:ea typeface="Meiryo" charset="-128"/>
                <a:cs typeface="Meiryo" charset="-128"/>
              </a:rPr>
              <a:t>システム</a:t>
            </a:r>
          </a:p>
        </p:txBody>
      </p:sp>
      <p:sp>
        <p:nvSpPr>
          <p:cNvPr id="6" name="正方形/長方形 5"/>
          <p:cNvSpPr/>
          <p:nvPr/>
        </p:nvSpPr>
        <p:spPr>
          <a:xfrm>
            <a:off x="3306688" y="4509120"/>
            <a:ext cx="2530624"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変えた方がいい</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6187008" y="4509120"/>
            <a:ext cx="2530624" cy="129614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そのまま残す</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463184" y="2127272"/>
            <a:ext cx="2524640"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クラウド・ネイティブ</a:t>
            </a:r>
            <a:endParaRPr kumimoji="1" lang="en-US" altLang="ja-JP" sz="1200" dirty="0">
              <a:solidFill>
                <a:srgbClr val="FFFFFF"/>
              </a:solidFill>
              <a:latin typeface="Meiryo" charset="-128"/>
              <a:ea typeface="Meiryo" charset="-128"/>
              <a:cs typeface="Meiryo" charset="-128"/>
            </a:endParaRPr>
          </a:p>
        </p:txBody>
      </p:sp>
      <p:sp>
        <p:nvSpPr>
          <p:cNvPr id="10" name="正方形/長方形 9"/>
          <p:cNvSpPr/>
          <p:nvPr/>
        </p:nvSpPr>
        <p:spPr>
          <a:xfrm>
            <a:off x="4876161" y="2117036"/>
            <a:ext cx="961151"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クラウド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ネイティブ</a:t>
            </a:r>
          </a:p>
        </p:txBody>
      </p:sp>
      <p:sp>
        <p:nvSpPr>
          <p:cNvPr id="11" name="正方形/長方形 10"/>
          <p:cNvSpPr/>
          <p:nvPr/>
        </p:nvSpPr>
        <p:spPr>
          <a:xfrm>
            <a:off x="3306689" y="2127272"/>
            <a:ext cx="991982" cy="9370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そのまま</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移行</a:t>
            </a:r>
          </a:p>
        </p:txBody>
      </p:sp>
      <p:sp>
        <p:nvSpPr>
          <p:cNvPr id="12" name="正方形/長方形 11"/>
          <p:cNvSpPr/>
          <p:nvPr/>
        </p:nvSpPr>
        <p:spPr>
          <a:xfrm>
            <a:off x="6187008" y="2127272"/>
            <a:ext cx="907613" cy="937023"/>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ベア</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メタル</a:t>
            </a:r>
          </a:p>
        </p:txBody>
      </p:sp>
      <p:cxnSp>
        <p:nvCxnSpPr>
          <p:cNvPr id="14" name="直線矢印コネクタ 13"/>
          <p:cNvCxnSpPr/>
          <p:nvPr/>
        </p:nvCxnSpPr>
        <p:spPr>
          <a:xfrm flipV="1">
            <a:off x="3892051" y="3064295"/>
            <a:ext cx="2992" cy="1444825"/>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V="1">
            <a:off x="1752702" y="3056378"/>
            <a:ext cx="2992" cy="1444825"/>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1" idx="3"/>
            <a:endCxn id="10" idx="1"/>
          </p:cNvCxnSpPr>
          <p:nvPr/>
        </p:nvCxnSpPr>
        <p:spPr>
          <a:xfrm flipV="1">
            <a:off x="4298671" y="2585548"/>
            <a:ext cx="577490" cy="10236"/>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6695346" y="3064295"/>
            <a:ext cx="2992" cy="1444825"/>
          </a:xfrm>
          <a:prstGeom prst="straightConnector1">
            <a:avLst/>
          </a:prstGeom>
          <a:ln w="38100">
            <a:solidFill>
              <a:schemeClr val="accent6">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カギ線コネクタ 21"/>
          <p:cNvCxnSpPr>
            <a:endCxn id="4" idx="3"/>
          </p:cNvCxnSpPr>
          <p:nvPr/>
        </p:nvCxnSpPr>
        <p:spPr>
          <a:xfrm rot="16200000" flipV="1">
            <a:off x="6704845" y="3008932"/>
            <a:ext cx="2080315" cy="904227"/>
          </a:xfrm>
          <a:prstGeom prst="bentConnector2">
            <a:avLst/>
          </a:prstGeom>
          <a:ln w="38100">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8213074" y="3143631"/>
            <a:ext cx="369332" cy="763312"/>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連係</a:t>
            </a:r>
          </a:p>
        </p:txBody>
      </p:sp>
      <p:sp>
        <p:nvSpPr>
          <p:cNvPr id="25" name="テキスト ボックス 24"/>
          <p:cNvSpPr txBox="1"/>
          <p:nvPr/>
        </p:nvSpPr>
        <p:spPr>
          <a:xfrm>
            <a:off x="3892051" y="3725107"/>
            <a:ext cx="369332" cy="553998"/>
          </a:xfrm>
          <a:prstGeom prst="rect">
            <a:avLst/>
          </a:prstGeom>
          <a:noFill/>
        </p:spPr>
        <p:txBody>
          <a:bodyPr vert="eaVert" wrap="none" rtlCol="0">
            <a:spAutoFit/>
          </a:bodyPr>
          <a:lstStyle/>
          <a:p>
            <a:r>
              <a:rPr kumimoji="1" lang="ja-JP" altLang="en-US" sz="1200">
                <a:solidFill>
                  <a:schemeClr val="accent6">
                    <a:lumMod val="75000"/>
                  </a:schemeClr>
                </a:solidFill>
                <a:latin typeface="Meiryo" charset="-128"/>
                <a:ea typeface="Meiryo" charset="-128"/>
                <a:cs typeface="Meiryo" charset="-128"/>
              </a:rPr>
              <a:t>リフト</a:t>
            </a:r>
          </a:p>
        </p:txBody>
      </p:sp>
      <p:sp>
        <p:nvSpPr>
          <p:cNvPr id="26" name="テキスト ボックス 25"/>
          <p:cNvSpPr txBox="1"/>
          <p:nvPr/>
        </p:nvSpPr>
        <p:spPr>
          <a:xfrm>
            <a:off x="4294370" y="2282388"/>
            <a:ext cx="646331" cy="276999"/>
          </a:xfrm>
          <a:prstGeom prst="rect">
            <a:avLst/>
          </a:prstGeom>
          <a:noFill/>
        </p:spPr>
        <p:txBody>
          <a:bodyPr vert="horz" wrap="none" rtlCol="0">
            <a:spAutoFit/>
          </a:bodyPr>
          <a:lstStyle/>
          <a:p>
            <a:r>
              <a:rPr kumimoji="1" lang="ja-JP" altLang="en-US" sz="1200">
                <a:solidFill>
                  <a:schemeClr val="accent6">
                    <a:lumMod val="75000"/>
                  </a:schemeClr>
                </a:solidFill>
                <a:latin typeface="Meiryo" charset="-128"/>
                <a:ea typeface="Meiryo" charset="-128"/>
                <a:cs typeface="Meiryo" charset="-128"/>
              </a:rPr>
              <a:t>シフト</a:t>
            </a:r>
            <a:endParaRPr kumimoji="1" lang="ja-JP" altLang="en-US" sz="1200" dirty="0">
              <a:solidFill>
                <a:schemeClr val="accent6">
                  <a:lumMod val="75000"/>
                </a:schemeClr>
              </a:solidFill>
              <a:latin typeface="Meiryo" charset="-128"/>
              <a:ea typeface="Meiryo" charset="-128"/>
              <a:cs typeface="Meiryo" charset="-128"/>
            </a:endParaRPr>
          </a:p>
        </p:txBody>
      </p:sp>
      <p:sp>
        <p:nvSpPr>
          <p:cNvPr id="28" name="テキスト ボックス 27"/>
          <p:cNvSpPr txBox="1"/>
          <p:nvPr/>
        </p:nvSpPr>
        <p:spPr>
          <a:xfrm>
            <a:off x="2599389" y="1491222"/>
            <a:ext cx="2954655"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クラウド・サービス</a:t>
            </a:r>
          </a:p>
        </p:txBody>
      </p:sp>
    </p:spTree>
    <p:extLst>
      <p:ext uri="{BB962C8B-B14F-4D97-AF65-F5344CB8AC3E}">
        <p14:creationId xmlns:p14="http://schemas.microsoft.com/office/powerpoint/2010/main" val="1991263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A8759E-76B5-8345-ABBF-C7D5D7F2C178}"/>
              </a:ext>
            </a:extLst>
          </p:cNvPr>
          <p:cNvSpPr>
            <a:spLocks noGrp="1"/>
          </p:cNvSpPr>
          <p:nvPr>
            <p:ph type="title"/>
          </p:nvPr>
        </p:nvSpPr>
        <p:spPr/>
        <p:txBody>
          <a:bodyPr/>
          <a:lstStyle/>
          <a:p>
            <a:r>
              <a:rPr kumimoji="1" lang="ja-JP" altLang="en-US"/>
              <a:t>クラウドへの移行が難しい場合</a:t>
            </a:r>
          </a:p>
        </p:txBody>
      </p:sp>
      <p:sp>
        <p:nvSpPr>
          <p:cNvPr id="3" name="スライド番号プレースホルダー 2">
            <a:extLst>
              <a:ext uri="{FF2B5EF4-FFF2-40B4-BE49-F238E27FC236}">
                <a16:creationId xmlns:a16="http://schemas.microsoft.com/office/drawing/2014/main" id="{0EDCB84F-3028-7544-B4A3-AF35B1634A0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58</a:t>
            </a:fld>
            <a:endParaRPr kumimoji="1" lang="ja-JP" altLang="en-US"/>
          </a:p>
        </p:txBody>
      </p:sp>
      <p:sp>
        <p:nvSpPr>
          <p:cNvPr id="4" name="正方形/長方形 3">
            <a:extLst>
              <a:ext uri="{FF2B5EF4-FFF2-40B4-BE49-F238E27FC236}">
                <a16:creationId xmlns:a16="http://schemas.microsoft.com/office/drawing/2014/main" id="{AFE74D9C-3C2A-3844-A9D5-7F2978EF27A3}"/>
              </a:ext>
            </a:extLst>
          </p:cNvPr>
          <p:cNvSpPr/>
          <p:nvPr/>
        </p:nvSpPr>
        <p:spPr>
          <a:xfrm>
            <a:off x="324207" y="1056907"/>
            <a:ext cx="8568612" cy="5293757"/>
          </a:xfrm>
          <a:prstGeom prst="rect">
            <a:avLst/>
          </a:prstGeom>
        </p:spPr>
        <p:txBody>
          <a:bodyPr wrap="square">
            <a:spAutoFit/>
          </a:bodyPr>
          <a:lstStyle/>
          <a:p>
            <a:r>
              <a:rPr lang="ja-JP" altLang="en-US" b="1">
                <a:solidFill>
                  <a:schemeClr val="tx1">
                    <a:lumMod val="65000"/>
                    <a:lumOff val="35000"/>
                  </a:schemeClr>
                </a:solidFill>
                <a:latin typeface="Meiryo" panose="020B0604030504040204" pitchFamily="34" charset="-128"/>
                <a:ea typeface="Meiryo" panose="020B0604030504040204" pitchFamily="34" charset="-128"/>
              </a:rPr>
              <a:t>モノリシックなシステム</a:t>
            </a:r>
            <a:r>
              <a:rPr lang="ja-JP" altLang="en-US">
                <a:solidFill>
                  <a:schemeClr val="tx1">
                    <a:lumMod val="65000"/>
                    <a:lumOff val="35000"/>
                  </a:schemeClr>
                </a:solidFill>
                <a:latin typeface="Meiryo" panose="020B0604030504040204" pitchFamily="34" charset="-128"/>
                <a:ea typeface="Meiryo" panose="020B0604030504040204" pitchFamily="34" charset="-128"/>
              </a:rPr>
              <a:t>：</a:t>
            </a:r>
            <a:endParaRPr lang="en-US" altLang="ja-JP"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オンプレミスで実行する必要のあるアプリケーションと緊密に結びついており、そのアプリケーションと関連するデータベースと統合され、特定のランタイムや特定のバージョンのデータベースサーバに合わせてチューニングされている場合。</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パフォーマンスや信頼性を確保するために、特定のプラットフォームの特定のバージョンのデータベースにチューニングされている場合。</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endParaRPr lang="ja-JP" altLang="en-US" sz="1400">
              <a:solidFill>
                <a:schemeClr val="tx1">
                  <a:lumMod val="65000"/>
                  <a:lumOff val="35000"/>
                </a:schemeClr>
              </a:solidFill>
              <a:latin typeface="Meiryo" panose="020B0604030504040204" pitchFamily="34" charset="-128"/>
              <a:ea typeface="Meiryo" panose="020B0604030504040204" pitchFamily="34" charset="-128"/>
            </a:endParaRPr>
          </a:p>
          <a:p>
            <a:r>
              <a:rPr lang="ja-JP" altLang="en-US" b="1">
                <a:solidFill>
                  <a:schemeClr val="tx1">
                    <a:lumMod val="65000"/>
                    <a:lumOff val="35000"/>
                  </a:schemeClr>
                </a:solidFill>
                <a:latin typeface="Meiryo" panose="020B0604030504040204" pitchFamily="34" charset="-128"/>
                <a:ea typeface="Meiryo" panose="020B0604030504040204" pitchFamily="34" charset="-128"/>
              </a:rPr>
              <a:t>頻繁なデータ出力</a:t>
            </a:r>
            <a:r>
              <a:rPr lang="ja-JP" altLang="en-US">
                <a:solidFill>
                  <a:schemeClr val="tx1">
                    <a:lumMod val="65000"/>
                    <a:lumOff val="35000"/>
                  </a:schemeClr>
                </a:solidFill>
                <a:latin typeface="Meiryo" panose="020B0604030504040204" pitchFamily="34" charset="-128"/>
                <a:ea typeface="Meiryo" panose="020B0604030504040204" pitchFamily="34" charset="-128"/>
              </a:rPr>
              <a:t>：</a:t>
            </a:r>
            <a:endParaRPr lang="en-US" altLang="ja-JP"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パブリック・クラウドは、データのアップロードは無料だが、出力には料金を課している。データ出力が頻繁に発生する場合、課金が高額になる場合がある。</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r>
              <a:rPr lang="ja-JP" altLang="en-US" b="1">
                <a:solidFill>
                  <a:schemeClr val="tx1">
                    <a:lumMod val="65000"/>
                    <a:lumOff val="35000"/>
                  </a:schemeClr>
                </a:solidFill>
                <a:latin typeface="Meiryo" panose="020B0604030504040204" pitchFamily="34" charset="-128"/>
                <a:ea typeface="Meiryo" panose="020B0604030504040204" pitchFamily="34" charset="-128"/>
              </a:rPr>
              <a:t>複雑なデータ構造</a:t>
            </a:r>
            <a:r>
              <a:rPr lang="ja-JP" altLang="en-US">
                <a:solidFill>
                  <a:schemeClr val="tx1">
                    <a:lumMod val="65000"/>
                    <a:lumOff val="35000"/>
                  </a:schemeClr>
                </a:solidFill>
                <a:latin typeface="Meiryo" panose="020B0604030504040204" pitchFamily="34" charset="-128"/>
                <a:ea typeface="Meiryo" panose="020B0604030504040204" pitchFamily="34" charset="-128"/>
              </a:rPr>
              <a:t>：</a:t>
            </a:r>
            <a:endParaRPr lang="en-US" altLang="ja-JP"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データ構造が複雑で、公開されても構わないデータと外部に流出するリスクを冒すことが絶対に許されないデータが混在している場合。</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r>
              <a:rPr lang="ja-JP" altLang="en-US" b="1">
                <a:solidFill>
                  <a:schemeClr val="tx1">
                    <a:lumMod val="65000"/>
                    <a:lumOff val="35000"/>
                  </a:schemeClr>
                </a:solidFill>
                <a:latin typeface="Meiryo" panose="020B0604030504040204" pitchFamily="34" charset="-128"/>
                <a:ea typeface="Meiryo" panose="020B0604030504040204" pitchFamily="34" charset="-128"/>
              </a:rPr>
              <a:t>低レイテンシ</a:t>
            </a:r>
            <a:r>
              <a:rPr lang="ja-JP" altLang="en-US">
                <a:solidFill>
                  <a:schemeClr val="tx1">
                    <a:lumMod val="65000"/>
                    <a:lumOff val="35000"/>
                  </a:schemeClr>
                </a:solidFill>
                <a:latin typeface="Meiryo" panose="020B0604030504040204" pitchFamily="34" charset="-128"/>
                <a:ea typeface="Meiryo" panose="020B0604030504040204" pitchFamily="34" charset="-128"/>
              </a:rPr>
              <a:t>：</a:t>
            </a:r>
            <a:endParaRPr lang="en-US" altLang="ja-JP"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オンプレミスとクラウド･データセンター間の回線の制約から、大量のデータをデータセンターからクラウドに移動させるには、数時間、あるいは数日かかる場合。</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リアルタイムのユーザーデータのやりとり、高速なアナリティクス、パーソナライゼーション、レコメンデーションなどを利用するモダンなアプリケーション。</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a:solidFill>
                  <a:schemeClr val="tx1">
                    <a:lumMod val="65000"/>
                    <a:lumOff val="35000"/>
                  </a:schemeClr>
                </a:solidFill>
                <a:latin typeface="Meiryo" panose="020B0604030504040204" pitchFamily="34" charset="-128"/>
                <a:ea typeface="Meiryo" panose="020B0604030504040204" pitchFamily="34" charset="-128"/>
              </a:rPr>
              <a:t>モノのインターネット（</a:t>
            </a:r>
            <a:r>
              <a:rPr lang="en-US" altLang="ja-JP" sz="1400" dirty="0">
                <a:solidFill>
                  <a:schemeClr val="tx1">
                    <a:lumMod val="65000"/>
                    <a:lumOff val="35000"/>
                  </a:schemeClr>
                </a:solidFill>
                <a:latin typeface="Meiryo" panose="020B0604030504040204" pitchFamily="34" charset="-128"/>
                <a:ea typeface="Meiryo" panose="020B0604030504040204" pitchFamily="34" charset="-128"/>
              </a:rPr>
              <a:t>IoT</a:t>
            </a:r>
            <a:r>
              <a:rPr lang="ja-JP" altLang="en-US" sz="1400">
                <a:solidFill>
                  <a:schemeClr val="tx1">
                    <a:lumMod val="65000"/>
                    <a:lumOff val="35000"/>
                  </a:schemeClr>
                </a:solidFill>
                <a:latin typeface="Meiryo" panose="020B0604030504040204" pitchFamily="34" charset="-128"/>
                <a:ea typeface="Meiryo" panose="020B0604030504040204" pitchFamily="34" charset="-128"/>
              </a:rPr>
              <a:t>）。ローカルの</a:t>
            </a:r>
            <a:r>
              <a:rPr lang="en-US" altLang="ja-JP" sz="1400" dirty="0">
                <a:solidFill>
                  <a:schemeClr val="tx1">
                    <a:lumMod val="65000"/>
                    <a:lumOff val="35000"/>
                  </a:schemeClr>
                </a:solidFill>
                <a:latin typeface="Meiryo" panose="020B0604030504040204" pitchFamily="34" charset="-128"/>
                <a:ea typeface="Meiryo" panose="020B0604030504040204" pitchFamily="34" charset="-128"/>
              </a:rPr>
              <a:t>IoT</a:t>
            </a:r>
            <a:r>
              <a:rPr lang="ja-JP" altLang="en-US" sz="1400">
                <a:solidFill>
                  <a:schemeClr val="tx1">
                    <a:lumMod val="65000"/>
                    <a:lumOff val="35000"/>
                  </a:schemeClr>
                </a:solidFill>
                <a:latin typeface="Meiryo" panose="020B0604030504040204" pitchFamily="34" charset="-128"/>
                <a:ea typeface="Meiryo" panose="020B0604030504040204" pitchFamily="34" charset="-128"/>
              </a:rPr>
              <a:t>デバイスから速いペースでデータを収集しているのであれば、クラウドに直接データを送信するのでは時間がかかりすぎる可能性がある。オンプレミスデータベースおよびエッジ・サーバーが合理的。</a:t>
            </a:r>
            <a:endParaRPr lang="en-US" altLang="ja-JP" sz="14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7B1BAEF1-215E-014B-A289-5E04774807CD}"/>
              </a:ext>
            </a:extLst>
          </p:cNvPr>
          <p:cNvSpPr/>
          <p:nvPr/>
        </p:nvSpPr>
        <p:spPr>
          <a:xfrm>
            <a:off x="5873635" y="6261233"/>
            <a:ext cx="3193503" cy="215444"/>
          </a:xfrm>
          <a:prstGeom prst="rect">
            <a:avLst/>
          </a:prstGeom>
        </p:spPr>
        <p:txBody>
          <a:bodyPr wrap="none">
            <a:spAutoFit/>
          </a:bodyPr>
          <a:lstStyle/>
          <a:p>
            <a:pPr algn="r"/>
            <a:r>
              <a:rPr lang="en-US" altLang="ja-JP" sz="800" dirty="0" err="1">
                <a:solidFill>
                  <a:schemeClr val="tx1">
                    <a:lumMod val="65000"/>
                    <a:lumOff val="35000"/>
                  </a:schemeClr>
                </a:solidFill>
              </a:rPr>
              <a:t>Zdnet</a:t>
            </a:r>
            <a:r>
              <a:rPr lang="ja-JP" altLang="en-US" sz="800">
                <a:solidFill>
                  <a:schemeClr val="tx1">
                    <a:lumMod val="65000"/>
                    <a:lumOff val="35000"/>
                  </a:schemeClr>
                </a:solidFill>
              </a:rPr>
              <a:t>の記事を参考に編集：https://japan.zdnet.com/article/35132951/</a:t>
            </a:r>
          </a:p>
        </p:txBody>
      </p:sp>
    </p:spTree>
    <p:extLst>
      <p:ext uri="{BB962C8B-B14F-4D97-AF65-F5344CB8AC3E}">
        <p14:creationId xmlns:p14="http://schemas.microsoft.com/office/powerpoint/2010/main" val="3103066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F4E967-7C9B-564C-BB60-B519E5B80666}"/>
              </a:ext>
            </a:extLst>
          </p:cNvPr>
          <p:cNvSpPr>
            <a:spLocks noGrp="1"/>
          </p:cNvSpPr>
          <p:nvPr>
            <p:ph type="title"/>
          </p:nvPr>
        </p:nvSpPr>
        <p:spPr/>
        <p:txBody>
          <a:bodyPr/>
          <a:lstStyle/>
          <a:p>
            <a:r>
              <a:rPr kumimoji="1" lang="ja-JP" altLang="en-US"/>
              <a:t>クラウドへの移行を成功させるための</a:t>
            </a:r>
            <a:r>
              <a:rPr kumimoji="1" lang="en-US" altLang="ja-JP" dirty="0"/>
              <a:t>7</a:t>
            </a:r>
            <a:r>
              <a:rPr kumimoji="1" lang="ja-JP" altLang="en-US"/>
              <a:t>原則</a:t>
            </a:r>
          </a:p>
        </p:txBody>
      </p:sp>
      <p:sp>
        <p:nvSpPr>
          <p:cNvPr id="3" name="スライド番号プレースホルダー 2">
            <a:extLst>
              <a:ext uri="{FF2B5EF4-FFF2-40B4-BE49-F238E27FC236}">
                <a16:creationId xmlns:a16="http://schemas.microsoft.com/office/drawing/2014/main" id="{A7C24264-6525-8347-8196-3857F879B1E1}"/>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59</a:t>
            </a:fld>
            <a:endParaRPr kumimoji="1" lang="ja-JP" altLang="en-US"/>
          </a:p>
        </p:txBody>
      </p:sp>
      <p:sp>
        <p:nvSpPr>
          <p:cNvPr id="4" name="正方形/長方形 3">
            <a:extLst>
              <a:ext uri="{FF2B5EF4-FFF2-40B4-BE49-F238E27FC236}">
                <a16:creationId xmlns:a16="http://schemas.microsoft.com/office/drawing/2014/main" id="{8D39FF5B-A98D-8149-9950-14729E951850}"/>
              </a:ext>
            </a:extLst>
          </p:cNvPr>
          <p:cNvSpPr/>
          <p:nvPr/>
        </p:nvSpPr>
        <p:spPr>
          <a:xfrm>
            <a:off x="287524" y="886704"/>
            <a:ext cx="8568952" cy="2966197"/>
          </a:xfrm>
          <a:prstGeom prst="rect">
            <a:avLst/>
          </a:prstGeom>
        </p:spPr>
        <p:txBody>
          <a:bodyPr wrap="square">
            <a:spAutoFit/>
          </a:bodyPr>
          <a:lstStyle/>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既存システムの移行をゴールとしない、クラウド･ネイティブの実現を目指す</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絶対に今まで通りでなければならない、という要件を排除する</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クラウドならではの作法、考え方を許容する</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ユーザー自身で運用管理する。そのためのスキル獲得予算を確保する</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クラウド・インテグレーションにスキルのある</a:t>
            </a:r>
            <a:r>
              <a:rPr lang="en-US" altLang="ja-JP" dirty="0">
                <a:solidFill>
                  <a:srgbClr val="333333"/>
                </a:solidFill>
                <a:latin typeface="Meiryo" panose="020B0604030504040204" pitchFamily="34" charset="-128"/>
                <a:ea typeface="Meiryo" panose="020B0604030504040204" pitchFamily="34" charset="-128"/>
              </a:rPr>
              <a:t>IT</a:t>
            </a:r>
            <a:r>
              <a:rPr lang="ja-JP" altLang="en-US">
                <a:solidFill>
                  <a:srgbClr val="333333"/>
                </a:solidFill>
                <a:latin typeface="Meiryo" panose="020B0604030504040204" pitchFamily="34" charset="-128"/>
                <a:ea typeface="Meiryo" panose="020B0604030504040204" pitchFamily="34" charset="-128"/>
              </a:rPr>
              <a:t>企業に参画してもらう</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クラウドにあるサービスを割り切って使用する</a:t>
            </a:r>
            <a:endParaRPr lang="en-US" altLang="ja-JP" dirty="0">
              <a:solidFill>
                <a:srgbClr val="333333"/>
              </a:solidFill>
              <a:latin typeface="Meiryo" panose="020B0604030504040204" pitchFamily="34" charset="-128"/>
              <a:ea typeface="Meiryo" panose="020B0604030504040204" pitchFamily="34" charset="-128"/>
            </a:endParaRPr>
          </a:p>
          <a:p>
            <a:pPr marL="342900" indent="-342900">
              <a:lnSpc>
                <a:spcPct val="150000"/>
              </a:lnSpc>
              <a:buFont typeface="+mj-lt"/>
              <a:buAutoNum type="arabicPeriod"/>
            </a:pPr>
            <a:r>
              <a:rPr lang="ja-JP" altLang="en-US">
                <a:solidFill>
                  <a:srgbClr val="333333"/>
                </a:solidFill>
                <a:latin typeface="Meiryo" panose="020B0604030504040204" pitchFamily="34" charset="-128"/>
                <a:ea typeface="Meiryo" panose="020B0604030504040204" pitchFamily="34" charset="-128"/>
              </a:rPr>
              <a:t>ビジネスのデジタル化を実現する前提として、</a:t>
            </a:r>
            <a:r>
              <a:rPr lang="en-US" altLang="ja-JP" dirty="0">
                <a:solidFill>
                  <a:srgbClr val="333333"/>
                </a:solidFill>
                <a:latin typeface="Meiryo" panose="020B0604030504040204" pitchFamily="34" charset="-128"/>
                <a:ea typeface="Meiryo" panose="020B0604030504040204" pitchFamily="34" charset="-128"/>
              </a:rPr>
              <a:t>IT</a:t>
            </a:r>
            <a:r>
              <a:rPr lang="ja-JP" altLang="en-US">
                <a:solidFill>
                  <a:srgbClr val="333333"/>
                </a:solidFill>
                <a:latin typeface="Meiryo" panose="020B0604030504040204" pitchFamily="34" charset="-128"/>
                <a:ea typeface="Meiryo" panose="020B0604030504040204" pitchFamily="34" charset="-128"/>
              </a:rPr>
              <a:t>利用の在り方を見直す</a:t>
            </a:r>
            <a:endParaRPr lang="ja-JP" altLang="en-US">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2FF362DD-920D-C647-86F6-85BF4BD27D72}"/>
              </a:ext>
            </a:extLst>
          </p:cNvPr>
          <p:cNvPicPr>
            <a:picLocks noChangeAspect="1"/>
          </p:cNvPicPr>
          <p:nvPr/>
        </p:nvPicPr>
        <p:blipFill>
          <a:blip r:embed="rId2"/>
          <a:stretch>
            <a:fillRect/>
          </a:stretch>
        </p:blipFill>
        <p:spPr>
          <a:xfrm>
            <a:off x="5580112" y="3925939"/>
            <a:ext cx="2304256" cy="2412834"/>
          </a:xfrm>
          <a:prstGeom prst="rect">
            <a:avLst/>
          </a:prstGeom>
        </p:spPr>
      </p:pic>
      <p:pic>
        <p:nvPicPr>
          <p:cNvPr id="6" name="図 5">
            <a:extLst>
              <a:ext uri="{FF2B5EF4-FFF2-40B4-BE49-F238E27FC236}">
                <a16:creationId xmlns:a16="http://schemas.microsoft.com/office/drawing/2014/main" id="{5F16C7A6-153C-AE4B-A665-25159A8EFD88}"/>
              </a:ext>
            </a:extLst>
          </p:cNvPr>
          <p:cNvPicPr>
            <a:picLocks noChangeAspect="1"/>
          </p:cNvPicPr>
          <p:nvPr/>
        </p:nvPicPr>
        <p:blipFill>
          <a:blip r:embed="rId3"/>
          <a:stretch>
            <a:fillRect/>
          </a:stretch>
        </p:blipFill>
        <p:spPr>
          <a:xfrm>
            <a:off x="1043608" y="3948922"/>
            <a:ext cx="2389851" cy="2389851"/>
          </a:xfrm>
          <a:prstGeom prst="rect">
            <a:avLst/>
          </a:prstGeom>
        </p:spPr>
      </p:pic>
      <p:sp>
        <p:nvSpPr>
          <p:cNvPr id="7" name="右矢印 6">
            <a:extLst>
              <a:ext uri="{FF2B5EF4-FFF2-40B4-BE49-F238E27FC236}">
                <a16:creationId xmlns:a16="http://schemas.microsoft.com/office/drawing/2014/main" id="{DB563B09-CA32-714E-ABC6-D2DC7D09C83C}"/>
              </a:ext>
            </a:extLst>
          </p:cNvPr>
          <p:cNvSpPr/>
          <p:nvPr/>
        </p:nvSpPr>
        <p:spPr>
          <a:xfrm>
            <a:off x="3923928" y="4441678"/>
            <a:ext cx="1368152" cy="115212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781293E-198E-B049-BDDB-7B3B3BC941B0}"/>
              </a:ext>
            </a:extLst>
          </p:cNvPr>
          <p:cNvSpPr/>
          <p:nvPr/>
        </p:nvSpPr>
        <p:spPr>
          <a:xfrm>
            <a:off x="4572000" y="6436258"/>
            <a:ext cx="4572000" cy="215444"/>
          </a:xfrm>
          <a:prstGeom prst="rect">
            <a:avLst/>
          </a:prstGeom>
        </p:spPr>
        <p:txBody>
          <a:bodyPr>
            <a:spAutoFit/>
          </a:bodyPr>
          <a:lstStyle/>
          <a:p>
            <a:pPr algn="r" fontAlgn="base"/>
            <a:r>
              <a:rPr lang="en-US" altLang="ja-JP" sz="800" dirty="0">
                <a:solidFill>
                  <a:srgbClr val="333333"/>
                </a:solidFill>
                <a:latin typeface="Meiryo" panose="020B0604030504040204" pitchFamily="34" charset="-128"/>
                <a:ea typeface="Meiryo" panose="020B0604030504040204" pitchFamily="34" charset="-128"/>
              </a:rPr>
              <a:t>“</a:t>
            </a:r>
            <a:r>
              <a:rPr lang="ja-JP" altLang="en-US" sz="800">
                <a:solidFill>
                  <a:srgbClr val="333333"/>
                </a:solidFill>
                <a:latin typeface="Meiryo" panose="020B0604030504040204" pitchFamily="34" charset="-128"/>
                <a:ea typeface="Meiryo" panose="020B0604030504040204" pitchFamily="34" charset="-128"/>
                <a:hlinkClick r:id="rId4"/>
              </a:rPr>
              <a:t>なぜ「不毛なクラウド議論」がなくならない？ 論外な</a:t>
            </a:r>
            <a:r>
              <a:rPr lang="en-US" altLang="ja-JP" sz="800" dirty="0">
                <a:solidFill>
                  <a:srgbClr val="333333"/>
                </a:solidFill>
                <a:latin typeface="Meiryo" panose="020B0604030504040204" pitchFamily="34" charset="-128"/>
                <a:ea typeface="Meiryo" panose="020B0604030504040204" pitchFamily="34" charset="-128"/>
                <a:hlinkClick r:id="rId4"/>
              </a:rPr>
              <a:t>IT</a:t>
            </a:r>
            <a:r>
              <a:rPr lang="ja-JP" altLang="en-US" sz="800">
                <a:solidFill>
                  <a:srgbClr val="333333"/>
                </a:solidFill>
                <a:latin typeface="Meiryo" panose="020B0604030504040204" pitchFamily="34" charset="-128"/>
                <a:ea typeface="Meiryo" panose="020B0604030504040204" pitchFamily="34" charset="-128"/>
                <a:hlinkClick r:id="rId4"/>
              </a:rPr>
              <a:t>部門</a:t>
            </a:r>
            <a:r>
              <a:rPr lang="en-US" altLang="ja-JP" sz="800" dirty="0">
                <a:solidFill>
                  <a:srgbClr val="333333"/>
                </a:solidFill>
                <a:latin typeface="Meiryo" panose="020B0604030504040204" pitchFamily="34" charset="-128"/>
                <a:ea typeface="Meiryo" panose="020B0604030504040204" pitchFamily="34" charset="-128"/>
                <a:hlinkClick r:id="rId4"/>
              </a:rPr>
              <a:t>7</a:t>
            </a:r>
            <a:r>
              <a:rPr lang="ja-JP" altLang="en-US" sz="800">
                <a:solidFill>
                  <a:srgbClr val="333333"/>
                </a:solidFill>
                <a:latin typeface="Meiryo" panose="020B0604030504040204" pitchFamily="34" charset="-128"/>
                <a:ea typeface="Meiryo" panose="020B0604030504040204" pitchFamily="34" charset="-128"/>
                <a:hlinkClick r:id="rId4"/>
              </a:rPr>
              <a:t>つの特徴</a:t>
            </a:r>
            <a:r>
              <a:rPr lang="en-US" altLang="ja-JP" sz="800" dirty="0">
                <a:solidFill>
                  <a:srgbClr val="333333"/>
                </a:solidFill>
                <a:latin typeface="Meiryo" panose="020B0604030504040204" pitchFamily="34" charset="-128"/>
                <a:ea typeface="Meiryo" panose="020B0604030504040204" pitchFamily="34" charset="-128"/>
              </a:rPr>
              <a:t>”</a:t>
            </a:r>
            <a:r>
              <a:rPr lang="ja-JP" altLang="en-US" sz="800">
                <a:solidFill>
                  <a:srgbClr val="333333"/>
                </a:solidFill>
                <a:latin typeface="Meiryo" panose="020B0604030504040204" pitchFamily="34" charset="-128"/>
                <a:ea typeface="Meiryo" panose="020B0604030504040204" pitchFamily="34" charset="-128"/>
              </a:rPr>
              <a:t>を参考に作成</a:t>
            </a:r>
            <a:endParaRPr lang="ja-JP" altLang="en-US" sz="800" i="0">
              <a:solidFill>
                <a:srgbClr val="333333"/>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6790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ソフトウェア化とはどういうことか（１）</a:t>
            </a:r>
          </a:p>
        </p:txBody>
      </p:sp>
      <p:sp>
        <p:nvSpPr>
          <p:cNvPr id="2" name="スライド番号プレースホルダー 1">
            <a:extLst>
              <a:ext uri="{FF2B5EF4-FFF2-40B4-BE49-F238E27FC236}">
                <a16:creationId xmlns:a16="http://schemas.microsoft.com/office/drawing/2014/main" id="{7B0998BA-D4D9-114B-9F94-1F56092F3E7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a:t>
            </a:fld>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550D9232-9E73-554B-A672-E45EDAEEDB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6332" y="5237610"/>
            <a:ext cx="743012" cy="668710"/>
          </a:xfrm>
          <a:prstGeom prst="rect">
            <a:avLst/>
          </a:prstGeom>
        </p:spPr>
      </p:pic>
      <p:pic>
        <p:nvPicPr>
          <p:cNvPr id="10" name="図 9">
            <a:extLst>
              <a:ext uri="{FF2B5EF4-FFF2-40B4-BE49-F238E27FC236}">
                <a16:creationId xmlns:a16="http://schemas.microsoft.com/office/drawing/2014/main" id="{EB717992-EAB9-8546-9100-A5037A550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1" y="5164580"/>
            <a:ext cx="693936" cy="648831"/>
          </a:xfrm>
          <a:prstGeom prst="rect">
            <a:avLst/>
          </a:prstGeom>
        </p:spPr>
      </p:pic>
      <p:pic>
        <p:nvPicPr>
          <p:cNvPr id="11" name="図 10">
            <a:extLst>
              <a:ext uri="{FF2B5EF4-FFF2-40B4-BE49-F238E27FC236}">
                <a16:creationId xmlns:a16="http://schemas.microsoft.com/office/drawing/2014/main" id="{483F3437-8F59-734F-B14A-A53709057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0" y="5237610"/>
            <a:ext cx="543199" cy="654457"/>
          </a:xfrm>
          <a:prstGeom prst="rect">
            <a:avLst/>
          </a:prstGeom>
        </p:spPr>
      </p:pic>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17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down)">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60</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Amazon Outposts</a:t>
            </a: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lang="ja-JP" altLang="en-US" sz="140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GKE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3621910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雲 87">
            <a:extLst>
              <a:ext uri="{FF2B5EF4-FFF2-40B4-BE49-F238E27FC236}">
                <a16:creationId xmlns:a16="http://schemas.microsoft.com/office/drawing/2014/main" id="{04D401F6-2E56-AF48-8672-B11DBAC70FB8}"/>
              </a:ext>
            </a:extLst>
          </p:cNvPr>
          <p:cNvSpPr/>
          <p:nvPr/>
        </p:nvSpPr>
        <p:spPr>
          <a:xfrm>
            <a:off x="6126986" y="1388371"/>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雲 86">
            <a:extLst>
              <a:ext uri="{FF2B5EF4-FFF2-40B4-BE49-F238E27FC236}">
                <a16:creationId xmlns:a16="http://schemas.microsoft.com/office/drawing/2014/main" id="{C9303989-9E5B-3B41-80EA-0154AC608145}"/>
              </a:ext>
            </a:extLst>
          </p:cNvPr>
          <p:cNvSpPr/>
          <p:nvPr/>
        </p:nvSpPr>
        <p:spPr>
          <a:xfrm>
            <a:off x="6981077" y="1401499"/>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雲 85">
            <a:extLst>
              <a:ext uri="{FF2B5EF4-FFF2-40B4-BE49-F238E27FC236}">
                <a16:creationId xmlns:a16="http://schemas.microsoft.com/office/drawing/2014/main" id="{70DC8CC6-1AB1-B548-B6A3-9B00BDB22572}"/>
              </a:ext>
            </a:extLst>
          </p:cNvPr>
          <p:cNvSpPr/>
          <p:nvPr/>
        </p:nvSpPr>
        <p:spPr>
          <a:xfrm>
            <a:off x="6679776" y="1972350"/>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雲 8">
            <a:extLst>
              <a:ext uri="{FF2B5EF4-FFF2-40B4-BE49-F238E27FC236}">
                <a16:creationId xmlns:a16="http://schemas.microsoft.com/office/drawing/2014/main" id="{BA4DA69F-83E8-5846-BF78-73A22DDF984B}"/>
              </a:ext>
            </a:extLst>
          </p:cNvPr>
          <p:cNvSpPr/>
          <p:nvPr/>
        </p:nvSpPr>
        <p:spPr>
          <a:xfrm>
            <a:off x="3688253"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クラウド利用の推移</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61</a:t>
            </a:fld>
            <a:endParaRPr kumimoji="1" lang="ja-JP" altLang="en-US"/>
          </a:p>
        </p:txBody>
      </p:sp>
      <p:sp>
        <p:nvSpPr>
          <p:cNvPr id="4" name="雲 3">
            <a:extLst>
              <a:ext uri="{FF2B5EF4-FFF2-40B4-BE49-F238E27FC236}">
                <a16:creationId xmlns:a16="http://schemas.microsoft.com/office/drawing/2014/main" id="{27D6DBD2-59A4-6D46-B34F-CA985F619F91}"/>
              </a:ext>
            </a:extLst>
          </p:cNvPr>
          <p:cNvSpPr/>
          <p:nvPr/>
        </p:nvSpPr>
        <p:spPr>
          <a:xfrm>
            <a:off x="755782" y="1530220"/>
            <a:ext cx="1946988" cy="1268964"/>
          </a:xfrm>
          <a:prstGeom prst="cloud">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雲 4">
            <a:extLst>
              <a:ext uri="{FF2B5EF4-FFF2-40B4-BE49-F238E27FC236}">
                <a16:creationId xmlns:a16="http://schemas.microsoft.com/office/drawing/2014/main" id="{E117A958-EF07-C54D-A000-9B6FC60F488C}"/>
              </a:ext>
            </a:extLst>
          </p:cNvPr>
          <p:cNvSpPr/>
          <p:nvPr/>
        </p:nvSpPr>
        <p:spPr>
          <a:xfrm>
            <a:off x="3606457" y="1530220"/>
            <a:ext cx="1946988" cy="1268964"/>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雲 5">
            <a:extLst>
              <a:ext uri="{FF2B5EF4-FFF2-40B4-BE49-F238E27FC236}">
                <a16:creationId xmlns:a16="http://schemas.microsoft.com/office/drawing/2014/main" id="{23BA7ED9-7F00-1341-92B1-AF8A01B8E49F}"/>
              </a:ext>
            </a:extLst>
          </p:cNvPr>
          <p:cNvSpPr/>
          <p:nvPr/>
        </p:nvSpPr>
        <p:spPr>
          <a:xfrm>
            <a:off x="6518988" y="1530220"/>
            <a:ext cx="1946988" cy="1268964"/>
          </a:xfrm>
          <a:prstGeom prst="cloud">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8143A22E-ECE9-9F4E-9698-AE9690C168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883" y="3708561"/>
            <a:ext cx="1070093" cy="997863"/>
          </a:xfrm>
          <a:prstGeom prst="rect">
            <a:avLst/>
          </a:prstGeom>
          <a:ln>
            <a:noFill/>
          </a:ln>
          <a:effectLst>
            <a:outerShdw blurRad="292100" dist="139700" dir="2700000" algn="tl" rotWithShape="0">
              <a:srgbClr val="333333">
                <a:alpha val="65000"/>
              </a:srgbClr>
            </a:outerShdw>
          </a:effectLst>
        </p:spPr>
      </p:pic>
      <p:sp>
        <p:nvSpPr>
          <p:cNvPr id="10" name="上下矢印 9">
            <a:extLst>
              <a:ext uri="{FF2B5EF4-FFF2-40B4-BE49-F238E27FC236}">
                <a16:creationId xmlns:a16="http://schemas.microsoft.com/office/drawing/2014/main" id="{DF78ACB9-B9FB-3F42-88AE-BA89FCE84FE1}"/>
              </a:ext>
            </a:extLst>
          </p:cNvPr>
          <p:cNvSpPr/>
          <p:nvPr/>
        </p:nvSpPr>
        <p:spPr>
          <a:xfrm>
            <a:off x="1818039" y="2731528"/>
            <a:ext cx="460310" cy="2346310"/>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カーブ矢印 18">
            <a:extLst>
              <a:ext uri="{FF2B5EF4-FFF2-40B4-BE49-F238E27FC236}">
                <a16:creationId xmlns:a16="http://schemas.microsoft.com/office/drawing/2014/main" id="{247C5EF2-71C4-644E-8877-CED2AE315435}"/>
              </a:ext>
            </a:extLst>
          </p:cNvPr>
          <p:cNvSpPr/>
          <p:nvPr/>
        </p:nvSpPr>
        <p:spPr>
          <a:xfrm>
            <a:off x="4483379" y="2871009"/>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カーブ矢印 19">
            <a:extLst>
              <a:ext uri="{FF2B5EF4-FFF2-40B4-BE49-F238E27FC236}">
                <a16:creationId xmlns:a16="http://schemas.microsoft.com/office/drawing/2014/main" id="{82FAAEE5-946E-2048-9963-BEC0BCC3AF37}"/>
              </a:ext>
            </a:extLst>
          </p:cNvPr>
          <p:cNvSpPr/>
          <p:nvPr/>
        </p:nvSpPr>
        <p:spPr>
          <a:xfrm rot="10800000">
            <a:off x="3848147" y="2494918"/>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69BBE36-1FB0-744D-8C31-6CA4FA42FF70}"/>
              </a:ext>
            </a:extLst>
          </p:cNvPr>
          <p:cNvSpPr txBox="1"/>
          <p:nvPr/>
        </p:nvSpPr>
        <p:spPr>
          <a:xfrm>
            <a:off x="1243011" y="1700460"/>
            <a:ext cx="931666"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SaaS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D0443B9E-C24E-0244-B440-5BC6D3757884}"/>
              </a:ext>
            </a:extLst>
          </p:cNvPr>
          <p:cNvSpPr txBox="1"/>
          <p:nvPr/>
        </p:nvSpPr>
        <p:spPr>
          <a:xfrm>
            <a:off x="905390"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汎用業務の移管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953735"/>
                </a:solidFill>
                <a:latin typeface="Meiryo" panose="020B0604030504040204" pitchFamily="34" charset="-128"/>
                <a:ea typeface="Meiryo" panose="020B0604030504040204" pitchFamily="34" charset="-128"/>
              </a:rPr>
              <a:t>アプリケーション</a:t>
            </a:r>
            <a:endParaRPr kumimoji="1" lang="ja-JP" altLang="en-US" sz="1400" b="1">
              <a:solidFill>
                <a:srgbClr val="953735"/>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78EA92D-F2C1-B048-8734-A75E0F8C643B}"/>
              </a:ext>
            </a:extLst>
          </p:cNvPr>
          <p:cNvSpPr txBox="1"/>
          <p:nvPr/>
        </p:nvSpPr>
        <p:spPr>
          <a:xfrm>
            <a:off x="3761521"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独自業務の移管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仮想マシン</a:t>
            </a:r>
            <a:endParaRPr kumimoji="1" lang="ja-JP" altLang="en-US" sz="1400" b="1">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346BBBE5-AEFE-0047-9BA5-A87AA261B21A}"/>
              </a:ext>
            </a:extLst>
          </p:cNvPr>
          <p:cNvSpPr txBox="1"/>
          <p:nvPr/>
        </p:nvSpPr>
        <p:spPr>
          <a:xfrm>
            <a:off x="6001746" y="824410"/>
            <a:ext cx="2954655"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クラウド･ネイティブでの構築</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0070C0"/>
                </a:solidFill>
                <a:latin typeface="Meiryo" panose="020B0604030504040204" pitchFamily="34" charset="-128"/>
                <a:ea typeface="Meiryo" panose="020B0604030504040204" pitchFamily="34" charset="-128"/>
              </a:rPr>
              <a:t>コンテナ</a:t>
            </a:r>
            <a:r>
              <a:rPr lang="en-US" altLang="ja-JP" sz="1400" b="1" dirty="0">
                <a:solidFill>
                  <a:srgbClr val="0070C0"/>
                </a:solidFill>
                <a:latin typeface="Meiryo" panose="020B0604030504040204" pitchFamily="34" charset="-128"/>
                <a:ea typeface="Meiryo" panose="020B0604030504040204" pitchFamily="34" charset="-128"/>
              </a:rPr>
              <a:t>&amp;</a:t>
            </a:r>
            <a:r>
              <a:rPr lang="ja-JP" altLang="en-US" sz="1400" b="1">
                <a:solidFill>
                  <a:srgbClr val="0070C0"/>
                </a:solidFill>
                <a:latin typeface="Meiryo" panose="020B0604030504040204" pitchFamily="34" charset="-128"/>
                <a:ea typeface="Meiryo" panose="020B0604030504040204" pitchFamily="34" charset="-128"/>
              </a:rPr>
              <a:t>サーバーレス</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33D1521-D181-4444-8143-FA921E6968A4}"/>
              </a:ext>
            </a:extLst>
          </p:cNvPr>
          <p:cNvSpPr txBox="1"/>
          <p:nvPr/>
        </p:nvSpPr>
        <p:spPr>
          <a:xfrm>
            <a:off x="3137427" y="6037602"/>
            <a:ext cx="2864887"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仮想マシンによるハイブリッド・クラウド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クラウド技術で作られたオンプレ製品</a:t>
            </a:r>
          </a:p>
        </p:txBody>
      </p:sp>
      <p:sp>
        <p:nvSpPr>
          <p:cNvPr id="36" name="テキスト ボックス 35">
            <a:extLst>
              <a:ext uri="{FF2B5EF4-FFF2-40B4-BE49-F238E27FC236}">
                <a16:creationId xmlns:a16="http://schemas.microsoft.com/office/drawing/2014/main" id="{1F93FA0F-CF77-E84B-A7E3-3B096C56355A}"/>
              </a:ext>
            </a:extLst>
          </p:cNvPr>
          <p:cNvSpPr txBox="1"/>
          <p:nvPr/>
        </p:nvSpPr>
        <p:spPr>
          <a:xfrm>
            <a:off x="5881656" y="6056600"/>
            <a:ext cx="3179075"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コンテナによるハイブリッド</a:t>
            </a:r>
            <a:r>
              <a:rPr lang="en-US" altLang="ja-JP" sz="1100" dirty="0">
                <a:solidFill>
                  <a:schemeClr val="accent1">
                    <a:lumMod val="75000"/>
                  </a:schemeClr>
                </a:solidFill>
                <a:latin typeface="Meiryo" panose="020B0604030504040204" pitchFamily="34" charset="-128"/>
                <a:ea typeface="Meiryo" panose="020B0604030504040204" pitchFamily="34" charset="-128"/>
              </a:rPr>
              <a:t>&amp;</a:t>
            </a:r>
            <a:r>
              <a:rPr lang="ja-JP" altLang="en-US" sz="1100">
                <a:solidFill>
                  <a:schemeClr val="accent1">
                    <a:lumMod val="75000"/>
                  </a:schemeClr>
                </a:solidFill>
                <a:latin typeface="Meiryo" panose="020B0604030504040204" pitchFamily="34" charset="-128"/>
                <a:ea typeface="Meiryo" panose="020B0604030504040204" pitchFamily="34" charset="-128"/>
              </a:rPr>
              <a:t>マルチ･クラウド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サーバーレスによるクラウドネイティブ</a:t>
            </a:r>
          </a:p>
        </p:txBody>
      </p:sp>
      <p:sp>
        <p:nvSpPr>
          <p:cNvPr id="37" name="テキスト ボックス 36">
            <a:extLst>
              <a:ext uri="{FF2B5EF4-FFF2-40B4-BE49-F238E27FC236}">
                <a16:creationId xmlns:a16="http://schemas.microsoft.com/office/drawing/2014/main" id="{810E940B-F2C8-834E-BB8C-762A8DD84D4F}"/>
              </a:ext>
            </a:extLst>
          </p:cNvPr>
          <p:cNvSpPr txBox="1"/>
          <p:nvPr/>
        </p:nvSpPr>
        <p:spPr>
          <a:xfrm>
            <a:off x="399144" y="6056600"/>
            <a:ext cx="2643672"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独自性の高い業務は個別専用システム</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独自性の低い汎用業務は</a:t>
            </a:r>
            <a:r>
              <a:rPr lang="en-US" altLang="ja-JP" sz="1100" dirty="0">
                <a:solidFill>
                  <a:schemeClr val="accent1">
                    <a:lumMod val="75000"/>
                  </a:schemeClr>
                </a:solidFill>
                <a:latin typeface="Meiryo" panose="020B0604030504040204" pitchFamily="34" charset="-128"/>
                <a:ea typeface="Meiryo" panose="020B0604030504040204" pitchFamily="34" charset="-128"/>
              </a:rPr>
              <a:t>SaaS</a:t>
            </a:r>
            <a:endParaRPr kumimoji="1" lang="ja-JP" altLang="en-US" sz="1100">
              <a:solidFill>
                <a:schemeClr val="accent1">
                  <a:lumMod val="75000"/>
                </a:schemeClr>
              </a:solidFill>
              <a:latin typeface="Meiryo" panose="020B0604030504040204" pitchFamily="34" charset="-128"/>
              <a:ea typeface="Meiryo" panose="020B0604030504040204" pitchFamily="34" charset="-128"/>
            </a:endParaRPr>
          </a:p>
        </p:txBody>
      </p:sp>
      <p:sp>
        <p:nvSpPr>
          <p:cNvPr id="43" name="雲 42">
            <a:extLst>
              <a:ext uri="{FF2B5EF4-FFF2-40B4-BE49-F238E27FC236}">
                <a16:creationId xmlns:a16="http://schemas.microsoft.com/office/drawing/2014/main" id="{B06B7386-76DD-C845-BCD2-84B059B4DB33}"/>
              </a:ext>
            </a:extLst>
          </p:cNvPr>
          <p:cNvSpPr/>
          <p:nvPr/>
        </p:nvSpPr>
        <p:spPr>
          <a:xfrm>
            <a:off x="6692570"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a:extLst>
              <a:ext uri="{FF2B5EF4-FFF2-40B4-BE49-F238E27FC236}">
                <a16:creationId xmlns:a16="http://schemas.microsoft.com/office/drawing/2014/main" id="{1220614E-9345-DB4D-B50D-4D2A5835AE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5395" y="4051813"/>
            <a:ext cx="674364" cy="628845"/>
          </a:xfrm>
          <a:prstGeom prst="rect">
            <a:avLst/>
          </a:prstGeom>
          <a:ln>
            <a:noFill/>
          </a:ln>
          <a:effectLst>
            <a:outerShdw blurRad="292100" dist="139700" dir="2700000" algn="tl" rotWithShape="0">
              <a:srgbClr val="333333">
                <a:alpha val="65000"/>
              </a:srgbClr>
            </a:outerShdw>
          </a:effectLst>
        </p:spPr>
      </p:pic>
      <p:sp>
        <p:nvSpPr>
          <p:cNvPr id="45" name="テキスト ボックス 44">
            <a:extLst>
              <a:ext uri="{FF2B5EF4-FFF2-40B4-BE49-F238E27FC236}">
                <a16:creationId xmlns:a16="http://schemas.microsoft.com/office/drawing/2014/main" id="{48FB6DE3-2C9A-CE4F-A336-7E3C49A31329}"/>
              </a:ext>
            </a:extLst>
          </p:cNvPr>
          <p:cNvSpPr txBox="1"/>
          <p:nvPr/>
        </p:nvSpPr>
        <p:spPr>
          <a:xfrm>
            <a:off x="4113935" y="1680954"/>
            <a:ext cx="854273"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09F784CB-E0A5-2F49-8771-74186109AD2B}"/>
              </a:ext>
            </a:extLst>
          </p:cNvPr>
          <p:cNvSpPr txBox="1"/>
          <p:nvPr/>
        </p:nvSpPr>
        <p:spPr>
          <a:xfrm>
            <a:off x="7126167" y="1698937"/>
            <a:ext cx="911468"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P</a:t>
            </a:r>
            <a:r>
              <a:rPr kumimoji="1" lang="en-US" altLang="ja-JP" sz="2400" dirty="0">
                <a:solidFill>
                  <a:schemeClr val="bg1"/>
                </a:solidFill>
                <a:latin typeface="Meiryo" panose="020B0604030504040204" pitchFamily="34" charset="-128"/>
                <a:ea typeface="Meiryo" panose="020B0604030504040204" pitchFamily="34" charset="-128"/>
              </a:rPr>
              <a:t>aaS</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47" name="図 46">
            <a:extLst>
              <a:ext uri="{FF2B5EF4-FFF2-40B4-BE49-F238E27FC236}">
                <a16:creationId xmlns:a16="http://schemas.microsoft.com/office/drawing/2014/main" id="{57CF364C-4ABF-BE4F-ABA1-759EEF9E1C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2535" y="4051813"/>
            <a:ext cx="674364" cy="628845"/>
          </a:xfrm>
          <a:prstGeom prst="rect">
            <a:avLst/>
          </a:prstGeom>
          <a:ln>
            <a:noFill/>
          </a:ln>
          <a:effectLst>
            <a:outerShdw blurRad="292100" dist="139700" dir="2700000" algn="tl" rotWithShape="0">
              <a:srgbClr val="333333">
                <a:alpha val="65000"/>
              </a:srgbClr>
            </a:outerShdw>
          </a:effectLst>
        </p:spPr>
      </p:pic>
      <p:sp>
        <p:nvSpPr>
          <p:cNvPr id="14" name="正方形/長方形 13">
            <a:extLst>
              <a:ext uri="{FF2B5EF4-FFF2-40B4-BE49-F238E27FC236}">
                <a16:creationId xmlns:a16="http://schemas.microsoft.com/office/drawing/2014/main" id="{68EDC24B-BF45-8445-AF00-197A84BF6C4C}"/>
              </a:ext>
            </a:extLst>
          </p:cNvPr>
          <p:cNvSpPr/>
          <p:nvPr/>
        </p:nvSpPr>
        <p:spPr>
          <a:xfrm>
            <a:off x="41494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06C59597-C936-424E-AA12-22C4881983CD}"/>
              </a:ext>
            </a:extLst>
          </p:cNvPr>
          <p:cNvSpPr/>
          <p:nvPr/>
        </p:nvSpPr>
        <p:spPr>
          <a:xfrm>
            <a:off x="44542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E7B1F722-4D8F-8242-88EC-4C15830238D4}"/>
              </a:ext>
            </a:extLst>
          </p:cNvPr>
          <p:cNvSpPr/>
          <p:nvPr/>
        </p:nvSpPr>
        <p:spPr>
          <a:xfrm>
            <a:off x="4765065" y="3981874"/>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577571D2-BD30-3A40-A93E-CA5549860289}"/>
              </a:ext>
            </a:extLst>
          </p:cNvPr>
          <p:cNvSpPr/>
          <p:nvPr/>
        </p:nvSpPr>
        <p:spPr>
          <a:xfrm>
            <a:off x="41547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F0B93A91-5624-214B-801E-3CE13167E869}"/>
              </a:ext>
            </a:extLst>
          </p:cNvPr>
          <p:cNvSpPr/>
          <p:nvPr/>
        </p:nvSpPr>
        <p:spPr>
          <a:xfrm>
            <a:off x="44595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8D9F70EF-6BBE-4947-9DB0-01FB1CA094AF}"/>
              </a:ext>
            </a:extLst>
          </p:cNvPr>
          <p:cNvSpPr/>
          <p:nvPr/>
        </p:nvSpPr>
        <p:spPr>
          <a:xfrm>
            <a:off x="4770322" y="2110890"/>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CAFF90EB-4A8A-FB43-91C8-D7A0E09D7D6D}"/>
              </a:ext>
            </a:extLst>
          </p:cNvPr>
          <p:cNvSpPr/>
          <p:nvPr/>
        </p:nvSpPr>
        <p:spPr>
          <a:xfrm>
            <a:off x="70680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4383207F-A561-D640-A9FF-D185B139A4D2}"/>
              </a:ext>
            </a:extLst>
          </p:cNvPr>
          <p:cNvSpPr/>
          <p:nvPr/>
        </p:nvSpPr>
        <p:spPr>
          <a:xfrm>
            <a:off x="73728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196114FE-5AD1-CA44-95F2-8EAE592F2798}"/>
              </a:ext>
            </a:extLst>
          </p:cNvPr>
          <p:cNvSpPr/>
          <p:nvPr/>
        </p:nvSpPr>
        <p:spPr>
          <a:xfrm>
            <a:off x="7683656"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6FAD9545-D817-FA46-A78C-C853A4006894}"/>
              </a:ext>
            </a:extLst>
          </p:cNvPr>
          <p:cNvSpPr/>
          <p:nvPr/>
        </p:nvSpPr>
        <p:spPr>
          <a:xfrm>
            <a:off x="70733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26694B5B-976A-B346-941E-542BF664F7F4}"/>
              </a:ext>
            </a:extLst>
          </p:cNvPr>
          <p:cNvSpPr/>
          <p:nvPr/>
        </p:nvSpPr>
        <p:spPr>
          <a:xfrm>
            <a:off x="73781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7F3B125-274C-2347-BF4C-FF258615CB20}"/>
              </a:ext>
            </a:extLst>
          </p:cNvPr>
          <p:cNvSpPr/>
          <p:nvPr/>
        </p:nvSpPr>
        <p:spPr>
          <a:xfrm>
            <a:off x="7688913"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A6E7CB5-3ABC-784B-80C3-120D65556432}"/>
              </a:ext>
            </a:extLst>
          </p:cNvPr>
          <p:cNvSpPr/>
          <p:nvPr/>
        </p:nvSpPr>
        <p:spPr>
          <a:xfrm>
            <a:off x="72266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97987B49-125D-7744-902F-B88BB8109B89}"/>
              </a:ext>
            </a:extLst>
          </p:cNvPr>
          <p:cNvSpPr/>
          <p:nvPr/>
        </p:nvSpPr>
        <p:spPr>
          <a:xfrm>
            <a:off x="75314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5A5FE42B-0820-224A-8F4D-51519B68EBC1}"/>
              </a:ext>
            </a:extLst>
          </p:cNvPr>
          <p:cNvSpPr/>
          <p:nvPr/>
        </p:nvSpPr>
        <p:spPr>
          <a:xfrm>
            <a:off x="7842295"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A7AB38-60B5-B046-B6A1-919CDA655CDA}"/>
              </a:ext>
            </a:extLst>
          </p:cNvPr>
          <p:cNvSpPr/>
          <p:nvPr/>
        </p:nvSpPr>
        <p:spPr>
          <a:xfrm>
            <a:off x="72319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09FC10CA-BF40-6D45-B263-549551D5372F}"/>
              </a:ext>
            </a:extLst>
          </p:cNvPr>
          <p:cNvSpPr/>
          <p:nvPr/>
        </p:nvSpPr>
        <p:spPr>
          <a:xfrm>
            <a:off x="75367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6A7EA29F-8802-7647-909D-83ED2D0950A1}"/>
              </a:ext>
            </a:extLst>
          </p:cNvPr>
          <p:cNvSpPr/>
          <p:nvPr/>
        </p:nvSpPr>
        <p:spPr>
          <a:xfrm>
            <a:off x="7847552"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F303D342-449B-AD4A-A4E2-9B44B5166949}"/>
              </a:ext>
            </a:extLst>
          </p:cNvPr>
          <p:cNvSpPr/>
          <p:nvPr/>
        </p:nvSpPr>
        <p:spPr>
          <a:xfrm>
            <a:off x="70680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FBF280A1-4A09-6E4E-9E8C-EC692A629363}"/>
              </a:ext>
            </a:extLst>
          </p:cNvPr>
          <p:cNvSpPr/>
          <p:nvPr/>
        </p:nvSpPr>
        <p:spPr>
          <a:xfrm>
            <a:off x="73728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74DC2BFD-CD8A-E24B-AB5A-5AA54CECB2FF}"/>
              </a:ext>
            </a:extLst>
          </p:cNvPr>
          <p:cNvSpPr/>
          <p:nvPr/>
        </p:nvSpPr>
        <p:spPr>
          <a:xfrm>
            <a:off x="7683656"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517C586-3BF7-854C-907D-5C832697524E}"/>
              </a:ext>
            </a:extLst>
          </p:cNvPr>
          <p:cNvSpPr/>
          <p:nvPr/>
        </p:nvSpPr>
        <p:spPr>
          <a:xfrm>
            <a:off x="70733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F31ECC3-F15D-174B-AD65-9CC6264F50AC}"/>
              </a:ext>
            </a:extLst>
          </p:cNvPr>
          <p:cNvSpPr/>
          <p:nvPr/>
        </p:nvSpPr>
        <p:spPr>
          <a:xfrm>
            <a:off x="73781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4966E726-D986-BC4A-A837-D99204222383}"/>
              </a:ext>
            </a:extLst>
          </p:cNvPr>
          <p:cNvSpPr/>
          <p:nvPr/>
        </p:nvSpPr>
        <p:spPr>
          <a:xfrm>
            <a:off x="7688913"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AACBEB67-764A-0148-B3D7-2D6C9B21667B}"/>
              </a:ext>
            </a:extLst>
          </p:cNvPr>
          <p:cNvSpPr/>
          <p:nvPr/>
        </p:nvSpPr>
        <p:spPr>
          <a:xfrm>
            <a:off x="72266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B7B85E48-FEC4-124C-A57F-6A4D39AA96DA}"/>
              </a:ext>
            </a:extLst>
          </p:cNvPr>
          <p:cNvSpPr/>
          <p:nvPr/>
        </p:nvSpPr>
        <p:spPr>
          <a:xfrm>
            <a:off x="75314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A156012-7C13-9544-B5EE-421055A1E94E}"/>
              </a:ext>
            </a:extLst>
          </p:cNvPr>
          <p:cNvSpPr/>
          <p:nvPr/>
        </p:nvSpPr>
        <p:spPr>
          <a:xfrm>
            <a:off x="7842295"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2F105E40-FC1E-D64C-B783-2BADF8BBFE19}"/>
              </a:ext>
            </a:extLst>
          </p:cNvPr>
          <p:cNvSpPr/>
          <p:nvPr/>
        </p:nvSpPr>
        <p:spPr>
          <a:xfrm>
            <a:off x="72319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33A42C72-D7FB-C847-A809-E95E38EA9D75}"/>
              </a:ext>
            </a:extLst>
          </p:cNvPr>
          <p:cNvSpPr/>
          <p:nvPr/>
        </p:nvSpPr>
        <p:spPr>
          <a:xfrm>
            <a:off x="75367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84DCDBEA-B64D-9440-BCE6-309E7415F36C}"/>
              </a:ext>
            </a:extLst>
          </p:cNvPr>
          <p:cNvSpPr/>
          <p:nvPr/>
        </p:nvSpPr>
        <p:spPr>
          <a:xfrm>
            <a:off x="7847552"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4FB80115-A014-3548-8F5E-D1C8551AA0AA}"/>
              </a:ext>
            </a:extLst>
          </p:cNvPr>
          <p:cNvSpPr/>
          <p:nvPr/>
        </p:nvSpPr>
        <p:spPr>
          <a:xfrm>
            <a:off x="12974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81B36DC8-7FAE-464F-916F-ADEFF12A445F}"/>
              </a:ext>
            </a:extLst>
          </p:cNvPr>
          <p:cNvSpPr/>
          <p:nvPr/>
        </p:nvSpPr>
        <p:spPr>
          <a:xfrm>
            <a:off x="16022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31FE9EB-A24A-0844-B284-3E1D596E8685}"/>
              </a:ext>
            </a:extLst>
          </p:cNvPr>
          <p:cNvSpPr/>
          <p:nvPr/>
        </p:nvSpPr>
        <p:spPr>
          <a:xfrm>
            <a:off x="1913055" y="2110890"/>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a:extLst>
              <a:ext uri="{FF2B5EF4-FFF2-40B4-BE49-F238E27FC236}">
                <a16:creationId xmlns:a16="http://schemas.microsoft.com/office/drawing/2014/main" id="{FC4DEE03-9858-4A47-BBB5-D1835D677E39}"/>
              </a:ext>
            </a:extLst>
          </p:cNvPr>
          <p:cNvSpPr/>
          <p:nvPr/>
        </p:nvSpPr>
        <p:spPr>
          <a:xfrm>
            <a:off x="906140"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1" name="図 80">
            <a:extLst>
              <a:ext uri="{FF2B5EF4-FFF2-40B4-BE49-F238E27FC236}">
                <a16:creationId xmlns:a16="http://schemas.microsoft.com/office/drawing/2014/main" id="{E0123DE7-D397-6048-88AD-65F3DC39B5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889799" y="5108537"/>
            <a:ext cx="957003" cy="961812"/>
          </a:xfrm>
          <a:prstGeom prst="rect">
            <a:avLst/>
          </a:prstGeom>
          <a:effectLst>
            <a:outerShdw blurRad="50800" dist="38100" dir="2700000" algn="tl" rotWithShape="0">
              <a:prstClr val="black">
                <a:alpha val="40000"/>
              </a:prstClr>
            </a:outerShdw>
          </a:effectLst>
        </p:spPr>
      </p:pic>
      <p:sp>
        <p:nvSpPr>
          <p:cNvPr id="82" name="左カーブ矢印 81">
            <a:extLst>
              <a:ext uri="{FF2B5EF4-FFF2-40B4-BE49-F238E27FC236}">
                <a16:creationId xmlns:a16="http://schemas.microsoft.com/office/drawing/2014/main" id="{E8E2C88A-57E2-2F4B-8E23-89AB37FF993C}"/>
              </a:ext>
            </a:extLst>
          </p:cNvPr>
          <p:cNvSpPr/>
          <p:nvPr/>
        </p:nvSpPr>
        <p:spPr>
          <a:xfrm>
            <a:off x="7456236" y="2799184"/>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a:extLst>
              <a:ext uri="{FF2B5EF4-FFF2-40B4-BE49-F238E27FC236}">
                <a16:creationId xmlns:a16="http://schemas.microsoft.com/office/drawing/2014/main" id="{84AC747E-A9A4-014C-A287-2C83A3FD4631}"/>
              </a:ext>
            </a:extLst>
          </p:cNvPr>
          <p:cNvSpPr/>
          <p:nvPr/>
        </p:nvSpPr>
        <p:spPr>
          <a:xfrm rot="10800000">
            <a:off x="6821004" y="2423093"/>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a:extLst>
              <a:ext uri="{FF2B5EF4-FFF2-40B4-BE49-F238E27FC236}">
                <a16:creationId xmlns:a16="http://schemas.microsoft.com/office/drawing/2014/main" id="{4DAA6448-AE72-B347-ACA9-A01EE3EDCB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910392" y="5108537"/>
            <a:ext cx="957003" cy="961812"/>
          </a:xfrm>
          <a:prstGeom prst="rect">
            <a:avLst/>
          </a:prstGeom>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E5A235E8-96EB-7A4D-B1D8-0CD1328B24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4659" y="5108537"/>
            <a:ext cx="957003" cy="961812"/>
          </a:xfrm>
          <a:prstGeom prst="rect">
            <a:avLst/>
          </a:prstGeom>
          <a:effectLst>
            <a:outerShdw blurRad="50800" dist="38100" dir="2700000" algn="tl" rotWithShape="0">
              <a:prstClr val="black">
                <a:alpha val="40000"/>
              </a:prstClr>
            </a:outerShdw>
          </a:effectLst>
        </p:spPr>
      </p:pic>
      <p:sp>
        <p:nvSpPr>
          <p:cNvPr id="89" name="上下矢印 88">
            <a:extLst>
              <a:ext uri="{FF2B5EF4-FFF2-40B4-BE49-F238E27FC236}">
                <a16:creationId xmlns:a16="http://schemas.microsoft.com/office/drawing/2014/main" id="{680B0622-3F21-4643-B392-95C685BBA4FE}"/>
              </a:ext>
            </a:extLst>
          </p:cNvPr>
          <p:cNvSpPr/>
          <p:nvPr/>
        </p:nvSpPr>
        <p:spPr>
          <a:xfrm>
            <a:off x="4338557"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上下矢印 89">
            <a:extLst>
              <a:ext uri="{FF2B5EF4-FFF2-40B4-BE49-F238E27FC236}">
                <a16:creationId xmlns:a16="http://schemas.microsoft.com/office/drawing/2014/main" id="{5F310336-7C84-954B-80E5-3E2AD162B937}"/>
              </a:ext>
            </a:extLst>
          </p:cNvPr>
          <p:cNvSpPr/>
          <p:nvPr/>
        </p:nvSpPr>
        <p:spPr>
          <a:xfrm>
            <a:off x="7346489"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a:extLst>
              <a:ext uri="{FF2B5EF4-FFF2-40B4-BE49-F238E27FC236}">
                <a16:creationId xmlns:a16="http://schemas.microsoft.com/office/drawing/2014/main" id="{9FE19D23-9432-FD41-A9DA-165F90D2183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64439" y="3165383"/>
            <a:ext cx="504827" cy="504827"/>
          </a:xfrm>
          <a:prstGeom prst="rect">
            <a:avLst/>
          </a:prstGeom>
        </p:spPr>
      </p:pic>
      <p:pic>
        <p:nvPicPr>
          <p:cNvPr id="92" name="図 91">
            <a:extLst>
              <a:ext uri="{FF2B5EF4-FFF2-40B4-BE49-F238E27FC236}">
                <a16:creationId xmlns:a16="http://schemas.microsoft.com/office/drawing/2014/main" id="{72495EB2-E992-6D47-A8AF-B071607FA6A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81534" y="3161776"/>
            <a:ext cx="261817" cy="461666"/>
          </a:xfrm>
          <a:prstGeom prst="rect">
            <a:avLst/>
          </a:prstGeom>
        </p:spPr>
      </p:pic>
      <p:pic>
        <p:nvPicPr>
          <p:cNvPr id="93" name="図 92">
            <a:extLst>
              <a:ext uri="{FF2B5EF4-FFF2-40B4-BE49-F238E27FC236}">
                <a16:creationId xmlns:a16="http://schemas.microsoft.com/office/drawing/2014/main" id="{BFB023B7-93A4-AA45-AD11-B54F67FE6E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2233" y="2306595"/>
            <a:ext cx="363231" cy="305879"/>
          </a:xfrm>
          <a:prstGeom prst="rect">
            <a:avLst/>
          </a:prstGeom>
        </p:spPr>
      </p:pic>
      <p:pic>
        <p:nvPicPr>
          <p:cNvPr id="94" name="図 93">
            <a:extLst>
              <a:ext uri="{FF2B5EF4-FFF2-40B4-BE49-F238E27FC236}">
                <a16:creationId xmlns:a16="http://schemas.microsoft.com/office/drawing/2014/main" id="{14BDB473-F7D5-234F-A747-6B7A961778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39254" y="4339480"/>
            <a:ext cx="363231" cy="305879"/>
          </a:xfrm>
          <a:prstGeom prst="rect">
            <a:avLst/>
          </a:prstGeom>
        </p:spPr>
      </p:pic>
      <p:sp>
        <p:nvSpPr>
          <p:cNvPr id="97" name="正方形/長方形 96">
            <a:extLst>
              <a:ext uri="{FF2B5EF4-FFF2-40B4-BE49-F238E27FC236}">
                <a16:creationId xmlns:a16="http://schemas.microsoft.com/office/drawing/2014/main" id="{350BBC7C-FDBD-254D-AA8B-873146651066}"/>
              </a:ext>
            </a:extLst>
          </p:cNvPr>
          <p:cNvSpPr/>
          <p:nvPr/>
        </p:nvSpPr>
        <p:spPr>
          <a:xfrm>
            <a:off x="8011272"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F72903AC-C312-E343-B2CA-DAE867A9B69C}"/>
              </a:ext>
            </a:extLst>
          </p:cNvPr>
          <p:cNvSpPr/>
          <p:nvPr/>
        </p:nvSpPr>
        <p:spPr>
          <a:xfrm>
            <a:off x="8016529"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4781D2DD-AAA2-DB44-B45D-4055B7198660}"/>
              </a:ext>
            </a:extLst>
          </p:cNvPr>
          <p:cNvSpPr/>
          <p:nvPr/>
        </p:nvSpPr>
        <p:spPr>
          <a:xfrm>
            <a:off x="8011272"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58D0120B-1713-3F45-BAC1-F922E21C8626}"/>
              </a:ext>
            </a:extLst>
          </p:cNvPr>
          <p:cNvSpPr/>
          <p:nvPr/>
        </p:nvSpPr>
        <p:spPr>
          <a:xfrm>
            <a:off x="8016529"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B629DA60-6617-D747-8C6A-DE1D02D9E3A7}"/>
              </a:ext>
            </a:extLst>
          </p:cNvPr>
          <p:cNvSpPr txBox="1"/>
          <p:nvPr/>
        </p:nvSpPr>
        <p:spPr>
          <a:xfrm>
            <a:off x="688698" y="2700880"/>
            <a:ext cx="659155" cy="461665"/>
          </a:xfrm>
          <a:prstGeom prst="rect">
            <a:avLst/>
          </a:prstGeom>
          <a:noFill/>
        </p:spPr>
        <p:txBody>
          <a:bodyPr wrap="none" rtlCol="0">
            <a:spAutoFit/>
          </a:bodyPr>
          <a:lstStyle/>
          <a:p>
            <a:r>
              <a:rPr kumimoji="1" lang="en-US" altLang="ja-JP" sz="800" dirty="0">
                <a:solidFill>
                  <a:srgbClr val="953735"/>
                </a:solidFill>
                <a:latin typeface="Meiryo" panose="020B0604030504040204" pitchFamily="34" charset="-128"/>
                <a:ea typeface="Meiryo" panose="020B0604030504040204" pitchFamily="34" charset="-128"/>
              </a:rPr>
              <a:t>Office365</a:t>
            </a:r>
          </a:p>
          <a:p>
            <a:r>
              <a:rPr lang="en-US" altLang="ja-JP" sz="800" dirty="0">
                <a:solidFill>
                  <a:srgbClr val="953735"/>
                </a:solidFill>
                <a:latin typeface="Meiryo" panose="020B0604030504040204" pitchFamily="34" charset="-128"/>
                <a:ea typeface="Meiryo" panose="020B0604030504040204" pitchFamily="34" charset="-128"/>
              </a:rPr>
              <a:t>G-Suite</a:t>
            </a:r>
          </a:p>
          <a:p>
            <a:r>
              <a:rPr kumimoji="1" lang="en-US" altLang="ja-JP" sz="800" dirty="0">
                <a:solidFill>
                  <a:srgbClr val="953735"/>
                </a:solidFill>
                <a:latin typeface="Meiryo" panose="020B0604030504040204" pitchFamily="34" charset="-128"/>
                <a:ea typeface="Meiryo" panose="020B0604030504040204" pitchFamily="34" charset="-128"/>
              </a:rPr>
              <a:t>Box </a:t>
            </a:r>
            <a:r>
              <a:rPr kumimoji="1" lang="ja-JP" altLang="en-US" sz="800">
                <a:solidFill>
                  <a:srgbClr val="953735"/>
                </a:solidFill>
                <a:latin typeface="Meiryo" panose="020B0604030504040204" pitchFamily="34" charset="-128"/>
                <a:ea typeface="Meiryo" panose="020B0604030504040204" pitchFamily="34" charset="-128"/>
              </a:rPr>
              <a:t>など</a:t>
            </a:r>
          </a:p>
        </p:txBody>
      </p:sp>
      <p:sp>
        <p:nvSpPr>
          <p:cNvPr id="23" name="三角形 22">
            <a:extLst>
              <a:ext uri="{FF2B5EF4-FFF2-40B4-BE49-F238E27FC236}">
                <a16:creationId xmlns:a16="http://schemas.microsoft.com/office/drawing/2014/main" id="{FEBFBEA6-747B-684E-A735-C9A43B29FA0C}"/>
              </a:ext>
            </a:extLst>
          </p:cNvPr>
          <p:cNvSpPr/>
          <p:nvPr/>
        </p:nvSpPr>
        <p:spPr>
          <a:xfrm rot="5400000">
            <a:off x="2633723" y="3406633"/>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三角形 100">
            <a:extLst>
              <a:ext uri="{FF2B5EF4-FFF2-40B4-BE49-F238E27FC236}">
                <a16:creationId xmlns:a16="http://schemas.microsoft.com/office/drawing/2014/main" id="{0343EF11-1DFD-BE4D-A85F-808A7F84758E}"/>
              </a:ext>
            </a:extLst>
          </p:cNvPr>
          <p:cNvSpPr/>
          <p:nvPr/>
        </p:nvSpPr>
        <p:spPr>
          <a:xfrm rot="5400000">
            <a:off x="5655431" y="3406632"/>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84FDCD65-813B-DA41-A98C-1AFB25ACC48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30543" y="2610792"/>
            <a:ext cx="540157" cy="569717"/>
          </a:xfrm>
          <a:prstGeom prst="rect">
            <a:avLst/>
          </a:prstGeom>
        </p:spPr>
      </p:pic>
      <p:sp>
        <p:nvSpPr>
          <p:cNvPr id="103" name="テキスト ボックス 102">
            <a:extLst>
              <a:ext uri="{FF2B5EF4-FFF2-40B4-BE49-F238E27FC236}">
                <a16:creationId xmlns:a16="http://schemas.microsoft.com/office/drawing/2014/main" id="{3193C645-B69B-D947-BBBA-C10F4573B576}"/>
              </a:ext>
            </a:extLst>
          </p:cNvPr>
          <p:cNvSpPr txBox="1"/>
          <p:nvPr/>
        </p:nvSpPr>
        <p:spPr>
          <a:xfrm>
            <a:off x="3256472" y="4769983"/>
            <a:ext cx="1260281" cy="338554"/>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Amazon Outposts</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Azure Stack</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id="{FAA8C661-00E3-5B47-816F-84E82BF02719}"/>
              </a:ext>
            </a:extLst>
          </p:cNvPr>
          <p:cNvSpPr txBox="1"/>
          <p:nvPr/>
        </p:nvSpPr>
        <p:spPr>
          <a:xfrm>
            <a:off x="6109358" y="4721425"/>
            <a:ext cx="1263487" cy="21544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Google GKE-On-</a:t>
            </a:r>
            <a:r>
              <a:rPr lang="en-US" altLang="ja-JP" sz="800" dirty="0" err="1">
                <a:solidFill>
                  <a:srgbClr val="0070C0"/>
                </a:solidFill>
                <a:latin typeface="Meiryo" panose="020B0604030504040204" pitchFamily="34" charset="-128"/>
                <a:ea typeface="Meiryo" panose="020B0604030504040204" pitchFamily="34" charset="-128"/>
              </a:rPr>
              <a:t>Prem</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105" name="テキスト ボックス 104">
            <a:extLst>
              <a:ext uri="{FF2B5EF4-FFF2-40B4-BE49-F238E27FC236}">
                <a16:creationId xmlns:a16="http://schemas.microsoft.com/office/drawing/2014/main" id="{830F39B8-3A4B-0B4F-885C-1BB02EA23CFB}"/>
              </a:ext>
            </a:extLst>
          </p:cNvPr>
          <p:cNvSpPr txBox="1"/>
          <p:nvPr/>
        </p:nvSpPr>
        <p:spPr>
          <a:xfrm>
            <a:off x="5985361" y="2654186"/>
            <a:ext cx="870751" cy="461665"/>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AWS EKS</a:t>
            </a:r>
            <a:endParaRPr lang="ja-JP" altLang="en-US" sz="800">
              <a:solidFill>
                <a:schemeClr val="accent3">
                  <a:lumMod val="50000"/>
                </a:schemeClr>
              </a:solidFill>
              <a:latin typeface="Meiryo" panose="020B0604030504040204" pitchFamily="34" charset="-128"/>
              <a:ea typeface="Meiryo" panose="020B0604030504040204" pitchFamily="34" charset="-128"/>
            </a:endParaRPr>
          </a:p>
          <a:p>
            <a:r>
              <a:rPr lang="en-US" altLang="ja-JP" sz="800" dirty="0">
                <a:solidFill>
                  <a:schemeClr val="accent3">
                    <a:lumMod val="50000"/>
                  </a:schemeClr>
                </a:solidFill>
                <a:latin typeface="Meiryo" panose="020B0604030504040204" pitchFamily="34" charset="-128"/>
                <a:ea typeface="Meiryo" panose="020B0604030504040204" pitchFamily="34" charset="-128"/>
              </a:rPr>
              <a:t>Google GKE</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AKS</a:t>
            </a:r>
          </a:p>
        </p:txBody>
      </p:sp>
    </p:spTree>
    <p:extLst>
      <p:ext uri="{BB962C8B-B14F-4D97-AF65-F5344CB8AC3E}">
        <p14:creationId xmlns:p14="http://schemas.microsoft.com/office/powerpoint/2010/main" val="4084400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0E2E1-DE84-124C-A7ED-287C9D2BCD58}"/>
              </a:ext>
            </a:extLst>
          </p:cNvPr>
          <p:cNvSpPr>
            <a:spLocks noGrp="1"/>
          </p:cNvSpPr>
          <p:nvPr>
            <p:ph type="title"/>
          </p:nvPr>
        </p:nvSpPr>
        <p:spPr/>
        <p:txBody>
          <a:bodyPr/>
          <a:lstStyle/>
          <a:p>
            <a:r>
              <a:rPr kumimoji="1" lang="ja-JP" altLang="en-US"/>
              <a:t>異なる文化の２つのクラウド戦略</a:t>
            </a:r>
          </a:p>
        </p:txBody>
      </p:sp>
      <p:sp>
        <p:nvSpPr>
          <p:cNvPr id="3" name="正方形/長方形 2">
            <a:extLst>
              <a:ext uri="{FF2B5EF4-FFF2-40B4-BE49-F238E27FC236}">
                <a16:creationId xmlns:a16="http://schemas.microsoft.com/office/drawing/2014/main" id="{62C020DC-7586-D241-BA8D-498B369B47E4}"/>
              </a:ext>
            </a:extLst>
          </p:cNvPr>
          <p:cNvSpPr/>
          <p:nvPr/>
        </p:nvSpPr>
        <p:spPr>
          <a:xfrm>
            <a:off x="230400" y="1152773"/>
            <a:ext cx="4129565" cy="3657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E4081AE2-C678-A141-B96F-0EF37C846D71}"/>
              </a:ext>
            </a:extLst>
          </p:cNvPr>
          <p:cNvSpPr/>
          <p:nvPr/>
        </p:nvSpPr>
        <p:spPr>
          <a:xfrm>
            <a:off x="4784037" y="1152773"/>
            <a:ext cx="4129565" cy="3657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EA64CEE-F868-4247-8428-0FD32E0A500B}"/>
              </a:ext>
            </a:extLst>
          </p:cNvPr>
          <p:cNvSpPr txBox="1"/>
          <p:nvPr/>
        </p:nvSpPr>
        <p:spPr>
          <a:xfrm>
            <a:off x="535726" y="1351556"/>
            <a:ext cx="3518912"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r>
              <a:rPr kumimoji="1" lang="ja-JP" altLang="en-US" sz="2000">
                <a:solidFill>
                  <a:schemeClr val="accent6">
                    <a:lumMod val="50000"/>
                  </a:schemeClr>
                </a:solidFill>
                <a:latin typeface="Meiryo" panose="020B0604030504040204" pitchFamily="34" charset="-128"/>
                <a:ea typeface="Meiryo" panose="020B0604030504040204" pitchFamily="34" charset="-128"/>
              </a:rPr>
              <a:t>のためのクラウド</a:t>
            </a:r>
          </a:p>
        </p:txBody>
      </p:sp>
      <p:sp>
        <p:nvSpPr>
          <p:cNvPr id="6" name="テキスト ボックス 5">
            <a:extLst>
              <a:ext uri="{FF2B5EF4-FFF2-40B4-BE49-F238E27FC236}">
                <a16:creationId xmlns:a16="http://schemas.microsoft.com/office/drawing/2014/main" id="{0204EDFA-43F9-5542-A20F-845FEC888A87}"/>
              </a:ext>
            </a:extLst>
          </p:cNvPr>
          <p:cNvSpPr txBox="1"/>
          <p:nvPr/>
        </p:nvSpPr>
        <p:spPr>
          <a:xfrm>
            <a:off x="5089364" y="1351556"/>
            <a:ext cx="3518912"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競争力強化</a:t>
            </a:r>
            <a:r>
              <a:rPr kumimoji="1" lang="ja-JP" altLang="en-US" sz="2000">
                <a:solidFill>
                  <a:srgbClr val="0432FF"/>
                </a:solidFill>
                <a:latin typeface="Meiryo" panose="020B0604030504040204" pitchFamily="34" charset="-128"/>
                <a:ea typeface="Meiryo" panose="020B0604030504040204" pitchFamily="34" charset="-128"/>
              </a:rPr>
              <a:t>のためのクラウド</a:t>
            </a:r>
          </a:p>
        </p:txBody>
      </p:sp>
      <p:sp>
        <p:nvSpPr>
          <p:cNvPr id="7" name="正方形/長方形 6">
            <a:extLst>
              <a:ext uri="{FF2B5EF4-FFF2-40B4-BE49-F238E27FC236}">
                <a16:creationId xmlns:a16="http://schemas.microsoft.com/office/drawing/2014/main" id="{B4DE3AD6-D13F-6D40-A67F-47604A2001DA}"/>
              </a:ext>
            </a:extLst>
          </p:cNvPr>
          <p:cNvSpPr/>
          <p:nvPr/>
        </p:nvSpPr>
        <p:spPr>
          <a:xfrm>
            <a:off x="383062" y="1809894"/>
            <a:ext cx="3824239" cy="400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生産性向上・納期短縮・コスト削減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733B3A91-2E7B-9B4F-BE1C-5AEFD2DFDF42}"/>
              </a:ext>
            </a:extLst>
          </p:cNvPr>
          <p:cNvSpPr txBox="1"/>
          <p:nvPr/>
        </p:nvSpPr>
        <p:spPr>
          <a:xfrm>
            <a:off x="383062" y="2359293"/>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投資負担の軽減</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運用管理負担の軽減</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高い運用品質の維持</a:t>
            </a:r>
          </a:p>
        </p:txBody>
      </p:sp>
      <p:sp>
        <p:nvSpPr>
          <p:cNvPr id="9" name="乗算記号 8">
            <a:extLst>
              <a:ext uri="{FF2B5EF4-FFF2-40B4-BE49-F238E27FC236}">
                <a16:creationId xmlns:a16="http://schemas.microsoft.com/office/drawing/2014/main" id="{604300F2-E806-B74F-8763-9179704FB5F7}"/>
              </a:ext>
            </a:extLst>
          </p:cNvPr>
          <p:cNvSpPr/>
          <p:nvPr/>
        </p:nvSpPr>
        <p:spPr>
          <a:xfrm>
            <a:off x="2358035" y="2408787"/>
            <a:ext cx="533443" cy="585016"/>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0498ABD-20AD-0047-9C99-75DD7A13B58D}"/>
              </a:ext>
            </a:extLst>
          </p:cNvPr>
          <p:cNvSpPr txBox="1"/>
          <p:nvPr/>
        </p:nvSpPr>
        <p:spPr>
          <a:xfrm>
            <a:off x="2772982" y="2528570"/>
            <a:ext cx="146706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p>
        </p:txBody>
      </p:sp>
      <p:sp>
        <p:nvSpPr>
          <p:cNvPr id="11" name="テキスト ボックス 10">
            <a:extLst>
              <a:ext uri="{FF2B5EF4-FFF2-40B4-BE49-F238E27FC236}">
                <a16:creationId xmlns:a16="http://schemas.microsoft.com/office/drawing/2014/main" id="{44111D01-BA8F-6E42-AC4B-000AFD9F887D}"/>
              </a:ext>
            </a:extLst>
          </p:cNvPr>
          <p:cNvSpPr txBox="1"/>
          <p:nvPr/>
        </p:nvSpPr>
        <p:spPr>
          <a:xfrm>
            <a:off x="4903950" y="2359293"/>
            <a:ext cx="1909497"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資産固定化の回避</a:t>
            </a:r>
            <a:endParaRPr kumimoji="1"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432FF"/>
                </a:solidFill>
                <a:latin typeface="Meiryo" panose="020B0604030504040204" pitchFamily="34" charset="-128"/>
                <a:ea typeface="Meiryo" panose="020B0604030504040204" pitchFamily="34" charset="-128"/>
              </a:rPr>
              <a:t>最新技術の活用</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俊敏性の実現</a:t>
            </a:r>
          </a:p>
        </p:txBody>
      </p:sp>
      <p:sp>
        <p:nvSpPr>
          <p:cNvPr id="12" name="乗算記号 11">
            <a:extLst>
              <a:ext uri="{FF2B5EF4-FFF2-40B4-BE49-F238E27FC236}">
                <a16:creationId xmlns:a16="http://schemas.microsoft.com/office/drawing/2014/main" id="{9C51F3B1-6DB9-6047-8845-1659AB33D9D8}"/>
              </a:ext>
            </a:extLst>
          </p:cNvPr>
          <p:cNvSpPr/>
          <p:nvPr/>
        </p:nvSpPr>
        <p:spPr>
          <a:xfrm>
            <a:off x="6733052" y="2408787"/>
            <a:ext cx="533443" cy="585016"/>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3A0C51A-08AE-6A44-8958-94C1BB2FDB7F}"/>
              </a:ext>
            </a:extLst>
          </p:cNvPr>
          <p:cNvSpPr txBox="1"/>
          <p:nvPr/>
        </p:nvSpPr>
        <p:spPr>
          <a:xfrm>
            <a:off x="7293870" y="2528570"/>
            <a:ext cx="1467068"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投資対効果</a:t>
            </a:r>
          </a:p>
        </p:txBody>
      </p:sp>
      <p:sp>
        <p:nvSpPr>
          <p:cNvPr id="14" name="正方形/長方形 13">
            <a:extLst>
              <a:ext uri="{FF2B5EF4-FFF2-40B4-BE49-F238E27FC236}">
                <a16:creationId xmlns:a16="http://schemas.microsoft.com/office/drawing/2014/main" id="{2553AD24-A8B7-6F45-B0DF-1373B6AE5D8D}"/>
              </a:ext>
            </a:extLst>
          </p:cNvPr>
          <p:cNvSpPr/>
          <p:nvPr/>
        </p:nvSpPr>
        <p:spPr>
          <a:xfrm>
            <a:off x="4936699" y="1809894"/>
            <a:ext cx="3824239"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差別化・競争力・変化への即応力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056AA32-F15B-C642-9C78-DCE3EB6B833E}"/>
              </a:ext>
            </a:extLst>
          </p:cNvPr>
          <p:cNvSpPr txBox="1"/>
          <p:nvPr/>
        </p:nvSpPr>
        <p:spPr>
          <a:xfrm>
            <a:off x="383062" y="3271537"/>
            <a:ext cx="248029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既存システムの</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IaaS</a:t>
            </a:r>
            <a:r>
              <a:rPr kumimoji="1" lang="ja-JP" altLang="en-US" sz="1400">
                <a:solidFill>
                  <a:schemeClr val="accent6">
                    <a:lumMod val="50000"/>
                  </a:schemeClr>
                </a:solidFill>
                <a:latin typeface="Meiryo" panose="020B0604030504040204" pitchFamily="34" charset="-128"/>
                <a:ea typeface="Meiryo" panose="020B0604030504040204" pitchFamily="34" charset="-128"/>
              </a:rPr>
              <a:t>移行</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運用管理の自動化</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開発と運用の順次化</a:t>
            </a:r>
          </a:p>
        </p:txBody>
      </p:sp>
      <p:sp>
        <p:nvSpPr>
          <p:cNvPr id="16" name="テキスト ボックス 15">
            <a:extLst>
              <a:ext uri="{FF2B5EF4-FFF2-40B4-BE49-F238E27FC236}">
                <a16:creationId xmlns:a16="http://schemas.microsoft.com/office/drawing/2014/main" id="{63DC3FAF-13AB-BD40-A819-1445C0E4458C}"/>
              </a:ext>
            </a:extLst>
          </p:cNvPr>
          <p:cNvSpPr txBox="1"/>
          <p:nvPr/>
        </p:nvSpPr>
        <p:spPr>
          <a:xfrm>
            <a:off x="4903949" y="3268708"/>
            <a:ext cx="2323585"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コンテナ</a:t>
            </a:r>
            <a:r>
              <a:rPr kumimoji="1" lang="en-US" altLang="ja-JP" sz="1400" dirty="0">
                <a:solidFill>
                  <a:srgbClr val="0432FF"/>
                </a:solidFill>
                <a:latin typeface="Meiryo" panose="020B0604030504040204" pitchFamily="34" charset="-128"/>
                <a:ea typeface="Meiryo" panose="020B0604030504040204" pitchFamily="34" charset="-128"/>
              </a:rPr>
              <a:t>×Kubernetes</a:t>
            </a:r>
          </a:p>
          <a:p>
            <a:pPr marL="285750" indent="-285750">
              <a:buFont typeface="Wingdings" pitchFamily="2" charset="2"/>
              <a:buChar char="ü"/>
            </a:pPr>
            <a:r>
              <a:rPr lang="en-US" altLang="ja-JP" sz="1400" dirty="0">
                <a:solidFill>
                  <a:srgbClr val="0432FF"/>
                </a:solidFill>
                <a:latin typeface="Meiryo" panose="020B0604030504040204" pitchFamily="34" charset="-128"/>
                <a:ea typeface="Meiryo" panose="020B0604030504040204" pitchFamily="34" charset="-128"/>
              </a:rPr>
              <a:t>PaaS×</a:t>
            </a:r>
            <a:r>
              <a:rPr lang="ja-JP" altLang="en-US" sz="1400">
                <a:solidFill>
                  <a:srgbClr val="0432FF"/>
                </a:solidFill>
                <a:latin typeface="Meiryo" panose="020B0604030504040204" pitchFamily="34" charset="-128"/>
                <a:ea typeface="Meiryo" panose="020B0604030504040204" pitchFamily="34" charset="-128"/>
              </a:rPr>
              <a:t>サーバーレス</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開発と運用の同期化</a:t>
            </a:r>
          </a:p>
        </p:txBody>
      </p:sp>
      <p:sp>
        <p:nvSpPr>
          <p:cNvPr id="17" name="テキスト ボックス 16">
            <a:extLst>
              <a:ext uri="{FF2B5EF4-FFF2-40B4-BE49-F238E27FC236}">
                <a16:creationId xmlns:a16="http://schemas.microsoft.com/office/drawing/2014/main" id="{D840F7E4-D12C-2044-94AB-AB04EDDD3D34}"/>
              </a:ext>
            </a:extLst>
          </p:cNvPr>
          <p:cNvSpPr txBox="1"/>
          <p:nvPr/>
        </p:nvSpPr>
        <p:spPr>
          <a:xfrm>
            <a:off x="2799670" y="3508900"/>
            <a:ext cx="1415772" cy="584775"/>
          </a:xfrm>
          <a:prstGeom prst="rect">
            <a:avLst/>
          </a:prstGeom>
          <a:noFill/>
        </p:spPr>
        <p:txBody>
          <a:bodyPr wrap="none" rtlCol="0">
            <a:spAutoFit/>
          </a:bodyPr>
          <a:lstStyle/>
          <a:p>
            <a:pPr algn="r"/>
            <a:r>
              <a:rPr lang="ja-JP" altLang="en-US" sz="1200" b="1">
                <a:solidFill>
                  <a:schemeClr val="accent6">
                    <a:lumMod val="50000"/>
                  </a:schemeClr>
                </a:solidFill>
                <a:latin typeface="Meiryo" panose="020B0604030504040204" pitchFamily="34" charset="-128"/>
                <a:ea typeface="Meiryo" panose="020B0604030504040204" pitchFamily="34" charset="-128"/>
              </a:rPr>
              <a:t>クラウド・リフト</a:t>
            </a:r>
            <a:endParaRPr lang="en-US" altLang="ja-JP" sz="1200" b="1"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50000"/>
                  </a:schemeClr>
                </a:solidFill>
                <a:latin typeface="Meiryo" panose="020B0604030504040204" pitchFamily="34" charset="-128"/>
                <a:ea typeface="Meiryo" panose="020B0604030504040204" pitchFamily="34" charset="-128"/>
              </a:rPr>
              <a:t>戦略</a:t>
            </a:r>
          </a:p>
        </p:txBody>
      </p:sp>
      <p:sp>
        <p:nvSpPr>
          <p:cNvPr id="18" name="テキスト ボックス 17">
            <a:extLst>
              <a:ext uri="{FF2B5EF4-FFF2-40B4-BE49-F238E27FC236}">
                <a16:creationId xmlns:a16="http://schemas.microsoft.com/office/drawing/2014/main" id="{FB88B893-3B4B-E247-AB38-EFFD50A55774}"/>
              </a:ext>
            </a:extLst>
          </p:cNvPr>
          <p:cNvSpPr txBox="1"/>
          <p:nvPr/>
        </p:nvSpPr>
        <p:spPr>
          <a:xfrm>
            <a:off x="7037389" y="3455892"/>
            <a:ext cx="1723549" cy="58477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クラウド・ネイティブ</a:t>
            </a:r>
            <a:endParaRPr lang="en-US" altLang="ja-JP" sz="1200" b="1" dirty="0">
              <a:solidFill>
                <a:srgbClr val="0432FF"/>
              </a:solidFill>
              <a:latin typeface="Meiryo" panose="020B0604030504040204" pitchFamily="34" charset="-128"/>
              <a:ea typeface="Meiryo" panose="020B0604030504040204" pitchFamily="34" charset="-128"/>
            </a:endParaRPr>
          </a:p>
          <a:p>
            <a:pPr algn="r"/>
            <a:r>
              <a:rPr kumimoji="1" lang="ja-JP" altLang="en-US" sz="2000" b="1">
                <a:solidFill>
                  <a:srgbClr val="0432FF"/>
                </a:solidFill>
                <a:latin typeface="Meiryo" panose="020B0604030504040204" pitchFamily="34" charset="-128"/>
                <a:ea typeface="Meiryo" panose="020B0604030504040204" pitchFamily="34" charset="-128"/>
              </a:rPr>
              <a:t>戦略</a:t>
            </a:r>
          </a:p>
        </p:txBody>
      </p:sp>
      <p:sp>
        <p:nvSpPr>
          <p:cNvPr id="19" name="テキスト ボックス 18">
            <a:extLst>
              <a:ext uri="{FF2B5EF4-FFF2-40B4-BE49-F238E27FC236}">
                <a16:creationId xmlns:a16="http://schemas.microsoft.com/office/drawing/2014/main" id="{138D0A41-C171-D042-813E-5133B4CD4101}"/>
              </a:ext>
            </a:extLst>
          </p:cNvPr>
          <p:cNvSpPr txBox="1"/>
          <p:nvPr/>
        </p:nvSpPr>
        <p:spPr>
          <a:xfrm>
            <a:off x="383062" y="4093675"/>
            <a:ext cx="3824239" cy="458876"/>
          </a:xfrm>
          <a:prstGeom prst="rect">
            <a:avLst/>
          </a:prstGeom>
          <a:solidFill>
            <a:schemeClr val="accent6">
              <a:lumMod val="75000"/>
            </a:schemeClr>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守りの文化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情報システム部門</a:t>
            </a:r>
          </a:p>
        </p:txBody>
      </p:sp>
      <p:sp>
        <p:nvSpPr>
          <p:cNvPr id="20" name="テキスト ボックス 19">
            <a:extLst>
              <a:ext uri="{FF2B5EF4-FFF2-40B4-BE49-F238E27FC236}">
                <a16:creationId xmlns:a16="http://schemas.microsoft.com/office/drawing/2014/main" id="{38512E07-8F05-E646-94E8-DC07025AA674}"/>
              </a:ext>
            </a:extLst>
          </p:cNvPr>
          <p:cNvSpPr txBox="1"/>
          <p:nvPr/>
        </p:nvSpPr>
        <p:spPr>
          <a:xfrm>
            <a:off x="4936699" y="4093675"/>
            <a:ext cx="3824239" cy="458876"/>
          </a:xfrm>
          <a:prstGeom prst="rect">
            <a:avLst/>
          </a:prstGeom>
          <a:solidFill>
            <a:srgbClr val="0070C0"/>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攻めの文化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事業部門・経営直下</a:t>
            </a:r>
          </a:p>
        </p:txBody>
      </p:sp>
      <p:cxnSp>
        <p:nvCxnSpPr>
          <p:cNvPr id="22" name="直線コネクタ 21">
            <a:extLst>
              <a:ext uri="{FF2B5EF4-FFF2-40B4-BE49-F238E27FC236}">
                <a16:creationId xmlns:a16="http://schemas.microsoft.com/office/drawing/2014/main" id="{72717C69-EC18-8D49-8854-B6F64C71A047}"/>
              </a:ext>
            </a:extLst>
          </p:cNvPr>
          <p:cNvCxnSpPr/>
          <p:nvPr/>
        </p:nvCxnSpPr>
        <p:spPr>
          <a:xfrm>
            <a:off x="391203" y="3164218"/>
            <a:ext cx="382423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B2245059-C90F-714E-95D6-483BCCE38395}"/>
              </a:ext>
            </a:extLst>
          </p:cNvPr>
          <p:cNvCxnSpPr/>
          <p:nvPr/>
        </p:nvCxnSpPr>
        <p:spPr>
          <a:xfrm>
            <a:off x="4888801" y="3164218"/>
            <a:ext cx="382423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4" name="正方形/長方形 23">
            <a:extLst>
              <a:ext uri="{FF2B5EF4-FFF2-40B4-BE49-F238E27FC236}">
                <a16:creationId xmlns:a16="http://schemas.microsoft.com/office/drawing/2014/main" id="{1113CC1A-A92B-8144-88B6-ECDEEBD58080}"/>
              </a:ext>
            </a:extLst>
          </p:cNvPr>
          <p:cNvSpPr/>
          <p:nvPr/>
        </p:nvSpPr>
        <p:spPr>
          <a:xfrm>
            <a:off x="230400" y="4933183"/>
            <a:ext cx="8683202" cy="5343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両者は異なるクラウドであることを前提に考える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左右矢印 24">
            <a:extLst>
              <a:ext uri="{FF2B5EF4-FFF2-40B4-BE49-F238E27FC236}">
                <a16:creationId xmlns:a16="http://schemas.microsoft.com/office/drawing/2014/main" id="{5680B448-F87C-0148-8A59-AD2935BAA65B}"/>
              </a:ext>
            </a:extLst>
          </p:cNvPr>
          <p:cNvSpPr/>
          <p:nvPr/>
        </p:nvSpPr>
        <p:spPr>
          <a:xfrm>
            <a:off x="230399" y="5583678"/>
            <a:ext cx="8683202" cy="783663"/>
          </a:xfrm>
          <a:prstGeom prst="leftRightArrow">
            <a:avLst>
              <a:gd name="adj1" fmla="val 67076"/>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予算と人材と戦略の一体化と適切な配分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278860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クラウドによるコスト改善例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974711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4149108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711562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748041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11787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169606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69</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02904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ソフトウェア化とはどういうことか（２）</a:t>
            </a:r>
          </a:p>
        </p:txBody>
      </p:sp>
      <p:sp>
        <p:nvSpPr>
          <p:cNvPr id="2" name="スライド番号プレースホルダー 1">
            <a:extLst>
              <a:ext uri="{FF2B5EF4-FFF2-40B4-BE49-F238E27FC236}">
                <a16:creationId xmlns:a16="http://schemas.microsoft.com/office/drawing/2014/main" id="{7B0998BA-D4D9-114B-9F94-1F56092F3E7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9" y="1485975"/>
            <a:ext cx="2031325"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一般的なインフラ</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ソフトウェア化されたインフラ</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仮想化ソフトウェア</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55225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70</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5388754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11559" y="1090995"/>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lang="ja-JP" altLang="en-US"/>
              <a:t>なぜ、サーバーレスなのか</a:t>
            </a:r>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4602" y="4294079"/>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102" y="4221088"/>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3405" y="4317467"/>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10940" y="4706382"/>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760699" y="1271341"/>
            <a:ext cx="7622600"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付加価値を生み出さない作業で負担を強いられる。</a:t>
            </a: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43607" y="2087605"/>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60031" y="2084424"/>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728446"/>
            <a:ext cx="7920880" cy="1944216"/>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156164" y="3843171"/>
            <a:ext cx="48526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上記の負担から開発者を解放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2341263" y="5210552"/>
            <a:ext cx="446147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コスト削減</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マイクロ・サービス化</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60" y="5722827"/>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a:off x="3995935" y="3380750"/>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7246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081540"/>
            <a:ext cx="8961704" cy="5510060"/>
          </a:xfrm>
          <a:prstGeom prst="rect">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82828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318591"/>
            <a:ext cx="1292507" cy="1307703"/>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74478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56490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5" y="5088979"/>
            <a:ext cx="1277408"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556792"/>
            <a:ext cx="2555575" cy="3431749"/>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752562"/>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745172"/>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746709"/>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745731"/>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738241"/>
            <a:ext cx="570542" cy="276999"/>
          </a:xfrm>
          <a:prstGeom prst="rect">
            <a:avLst/>
          </a:prstGeom>
          <a:noFill/>
        </p:spPr>
        <p:txBody>
          <a:bodyPr wrap="none" rtlCol="0">
            <a:spAutoFit/>
          </a:bodyPr>
          <a:lstStyle/>
          <a:p>
            <a:pPr algn="ctr"/>
            <a:r>
              <a:rPr lang="en-US" altLang="ja-JP" sz="1200" b="1" dirty="0" err="1">
                <a:solidFill>
                  <a:schemeClr val="accent6">
                    <a:lumMod val="75000"/>
                  </a:schemeClr>
                </a:solidFill>
                <a:latin typeface="Meiryo" charset="-128"/>
                <a:ea typeface="Meiryo" charset="-128"/>
                <a:cs typeface="Meiryo" charset="-128"/>
              </a:rPr>
              <a:t>F</a:t>
            </a:r>
            <a:r>
              <a:rPr kumimoji="1" lang="en-US" altLang="ja-JP" sz="1200" b="1" dirty="0" err="1">
                <a:solidFill>
                  <a:schemeClr val="accent6">
                    <a:lumMod val="75000"/>
                  </a:schemeClr>
                </a:solidFill>
                <a:latin typeface="Meiryo" charset="-128"/>
                <a:ea typeface="Meiryo" charset="-128"/>
                <a:cs typeface="Meiryo" charset="-128"/>
              </a:rPr>
              <a:t>aaS</a:t>
            </a:r>
            <a:endParaRPr kumimoji="1" lang="ja-JP" altLang="en-US" sz="1200" b="1"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148123" y="1077340"/>
            <a:ext cx="1800493"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53516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748921"/>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814432"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80156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515380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92385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327578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371154"/>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53882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64100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2" name="正方形/長方形 101">
            <a:extLst>
              <a:ext uri="{FF2B5EF4-FFF2-40B4-BE49-F238E27FC236}">
                <a16:creationId xmlns:a16="http://schemas.microsoft.com/office/drawing/2014/main" id="{D50C3A25-F835-0C4A-B66B-CA36F4BFAC82}"/>
              </a:ext>
            </a:extLst>
          </p:cNvPr>
          <p:cNvSpPr/>
          <p:nvPr/>
        </p:nvSpPr>
        <p:spPr>
          <a:xfrm>
            <a:off x="6541734" y="1986128"/>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0" name="正方形/長方形 109">
            <a:extLst>
              <a:ext uri="{FF2B5EF4-FFF2-40B4-BE49-F238E27FC236}">
                <a16:creationId xmlns:a16="http://schemas.microsoft.com/office/drawing/2014/main" id="{F350C758-9A5A-2E41-A3A0-C5899DA1B55D}"/>
              </a:ext>
            </a:extLst>
          </p:cNvPr>
          <p:cNvSpPr/>
          <p:nvPr/>
        </p:nvSpPr>
        <p:spPr>
          <a:xfrm>
            <a:off x="5257482"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54319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DC73F3B8-6E0C-E94B-975E-848E85F9E6D7}"/>
              </a:ext>
            </a:extLst>
          </p:cNvPr>
          <p:cNvSpPr/>
          <p:nvPr/>
        </p:nvSpPr>
        <p:spPr>
          <a:xfrm>
            <a:off x="3998858"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B3665813-B333-8D42-A4EC-58BB06A0AA24}"/>
              </a:ext>
            </a:extLst>
          </p:cNvPr>
          <p:cNvSpPr/>
          <p:nvPr/>
        </p:nvSpPr>
        <p:spPr>
          <a:xfrm>
            <a:off x="2721165"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4" name="正方形/長方形 133">
            <a:extLst>
              <a:ext uri="{FF2B5EF4-FFF2-40B4-BE49-F238E27FC236}">
                <a16:creationId xmlns:a16="http://schemas.microsoft.com/office/drawing/2014/main" id="{89B02454-D43B-3149-B96F-13D842A6EDDB}"/>
              </a:ext>
            </a:extLst>
          </p:cNvPr>
          <p:cNvSpPr/>
          <p:nvPr/>
        </p:nvSpPr>
        <p:spPr>
          <a:xfrm>
            <a:off x="1443472"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2" name="正方形/長方形 141">
            <a:extLst>
              <a:ext uri="{FF2B5EF4-FFF2-40B4-BE49-F238E27FC236}">
                <a16:creationId xmlns:a16="http://schemas.microsoft.com/office/drawing/2014/main" id="{DA4475CD-3E9A-2D46-B156-2C17210C85E3}"/>
              </a:ext>
            </a:extLst>
          </p:cNvPr>
          <p:cNvSpPr/>
          <p:nvPr/>
        </p:nvSpPr>
        <p:spPr>
          <a:xfrm>
            <a:off x="159220"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750310"/>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631416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631844"/>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605258"/>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7826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a:t>
            </a:r>
            <a:r>
              <a:rPr kumimoji="1" lang="ja-JP" altLang="en-US" dirty="0"/>
              <a:t>がもたらすビジネス価値</a:t>
            </a:r>
          </a:p>
        </p:txBody>
      </p:sp>
      <p:sp>
        <p:nvSpPr>
          <p:cNvPr id="4" name="テキスト ボックス 3"/>
          <p:cNvSpPr txBox="1"/>
          <p:nvPr/>
        </p:nvSpPr>
        <p:spPr>
          <a:xfrm>
            <a:off x="3377687" y="1632230"/>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382468" y="3100968"/>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最新テクノロジーの早期利用</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377687" y="4543997"/>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3408662" y="2109735"/>
            <a:ext cx="5602816"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アプリケーションの質的向上にリソースをシフトできる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ビジネス・スピードの加速に迅速柔軟に対応できる</a:t>
            </a:r>
            <a:endParaRPr lang="en-US" altLang="ja-JP" sz="1600" dirty="0">
              <a:solidFill>
                <a:srgbClr val="0070C0"/>
              </a:solidFill>
              <a:latin typeface="Meiryo" charset="-128"/>
              <a:ea typeface="Meiryo" charset="-128"/>
              <a:cs typeface="Meiryo" charset="-128"/>
            </a:endParaRPr>
          </a:p>
        </p:txBody>
      </p:sp>
      <p:sp>
        <p:nvSpPr>
          <p:cNvPr id="8" name="テキスト ボックス 7"/>
          <p:cNvSpPr txBox="1"/>
          <p:nvPr/>
        </p:nvSpPr>
        <p:spPr>
          <a:xfrm>
            <a:off x="3408662" y="3578473"/>
            <a:ext cx="5397631"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試行錯誤が容易になってイノベーションを加速する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3408662" y="5005662"/>
            <a:ext cx="5405647"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初期投資リスクが削減でき、</a:t>
            </a:r>
            <a:r>
              <a:rPr kumimoji="1" lang="en-US" altLang="ja-JP" sz="1600" dirty="0">
                <a:solidFill>
                  <a:srgbClr val="0070C0"/>
                </a:solidFill>
                <a:latin typeface="Meiryo" charset="-128"/>
                <a:ea typeface="Meiryo" charset="-128"/>
                <a:cs typeface="Meiryo" charset="-128"/>
              </a:rPr>
              <a:t>IT</a:t>
            </a:r>
            <a:r>
              <a:rPr kumimoji="1" lang="ja-JP" altLang="en-US" sz="1600" dirty="0">
                <a:solidFill>
                  <a:srgbClr val="0070C0"/>
                </a:solidFill>
                <a:latin typeface="Meiryo" charset="-128"/>
                <a:ea typeface="Meiryo" charset="-128"/>
                <a:cs typeface="Meiryo" charset="-128"/>
              </a:rPr>
              <a:t>活用範囲を拡大できる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ビジネス環境の変化に柔軟に対応できる</a:t>
            </a:r>
            <a:endParaRPr kumimoji="1" lang="en-US" altLang="ja-JP" sz="1600" dirty="0">
              <a:solidFill>
                <a:srgbClr val="0070C0"/>
              </a:solidFill>
              <a:latin typeface="Meiryo" charset="-128"/>
              <a:ea typeface="Meiryo" charset="-128"/>
              <a:cs typeface="Meiryo" charset="-128"/>
            </a:endParaRPr>
          </a:p>
        </p:txBody>
      </p:sp>
      <p:pic>
        <p:nvPicPr>
          <p:cNvPr id="10" name="図 9">
            <a:extLst>
              <a:ext uri="{FF2B5EF4-FFF2-40B4-BE49-F238E27FC236}">
                <a16:creationId xmlns:a16="http://schemas.microsoft.com/office/drawing/2014/main" id="{1F87BB17-CF2C-9243-A4BF-E0B1D145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26" y="2694510"/>
            <a:ext cx="2254020" cy="1495507"/>
          </a:xfrm>
          <a:prstGeom prst="rect">
            <a:avLst/>
          </a:prstGeom>
        </p:spPr>
      </p:pic>
      <p:sp>
        <p:nvSpPr>
          <p:cNvPr id="15" name="右矢印 14">
            <a:extLst>
              <a:ext uri="{FF2B5EF4-FFF2-40B4-BE49-F238E27FC236}">
                <a16:creationId xmlns:a16="http://schemas.microsoft.com/office/drawing/2014/main" id="{07250EAA-EB12-BD4D-BF83-4FBF3E836F0B}"/>
              </a:ext>
            </a:extLst>
          </p:cNvPr>
          <p:cNvSpPr/>
          <p:nvPr/>
        </p:nvSpPr>
        <p:spPr>
          <a:xfrm>
            <a:off x="2565446" y="3216125"/>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1BE126D4-E978-374F-8BCB-EEF22B973F2E}"/>
              </a:ext>
            </a:extLst>
          </p:cNvPr>
          <p:cNvSpPr/>
          <p:nvPr/>
        </p:nvSpPr>
        <p:spPr>
          <a:xfrm rot="19516425">
            <a:off x="2454671" y="2366728"/>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2E7D5FAB-1060-6941-8667-942BFAF7C2FA}"/>
              </a:ext>
            </a:extLst>
          </p:cNvPr>
          <p:cNvSpPr/>
          <p:nvPr/>
        </p:nvSpPr>
        <p:spPr>
          <a:xfrm rot="2083575" flipV="1">
            <a:off x="2447752" y="4065522"/>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2AA0D986-84E2-4940-8C89-424CBF904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705191"/>
            <a:ext cx="123199" cy="206374"/>
          </a:xfrm>
          <a:prstGeom prst="rect">
            <a:avLst/>
          </a:prstGeom>
        </p:spPr>
      </p:pic>
      <p:pic>
        <p:nvPicPr>
          <p:cNvPr id="21" name="図 20">
            <a:extLst>
              <a:ext uri="{FF2B5EF4-FFF2-40B4-BE49-F238E27FC236}">
                <a16:creationId xmlns:a16="http://schemas.microsoft.com/office/drawing/2014/main" id="{C6D8B287-4B5A-EE4F-B857-E26939130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498237"/>
            <a:ext cx="123199" cy="206374"/>
          </a:xfrm>
          <a:prstGeom prst="rect">
            <a:avLst/>
          </a:prstGeom>
        </p:spPr>
      </p:pic>
      <p:pic>
        <p:nvPicPr>
          <p:cNvPr id="22" name="図 21">
            <a:extLst>
              <a:ext uri="{FF2B5EF4-FFF2-40B4-BE49-F238E27FC236}">
                <a16:creationId xmlns:a16="http://schemas.microsoft.com/office/drawing/2014/main" id="{DF894A21-E381-8F4F-A402-41A22BF15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002" y="3291283"/>
            <a:ext cx="123199" cy="206374"/>
          </a:xfrm>
          <a:prstGeom prst="rect">
            <a:avLst/>
          </a:prstGeom>
        </p:spPr>
      </p:pic>
      <p:pic>
        <p:nvPicPr>
          <p:cNvPr id="23" name="図 22">
            <a:extLst>
              <a:ext uri="{FF2B5EF4-FFF2-40B4-BE49-F238E27FC236}">
                <a16:creationId xmlns:a16="http://schemas.microsoft.com/office/drawing/2014/main" id="{3ECD6240-88DE-9241-AE97-7A800E927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705191"/>
            <a:ext cx="123199" cy="206374"/>
          </a:xfrm>
          <a:prstGeom prst="rect">
            <a:avLst/>
          </a:prstGeom>
        </p:spPr>
      </p:pic>
      <p:pic>
        <p:nvPicPr>
          <p:cNvPr id="24" name="図 23">
            <a:extLst>
              <a:ext uri="{FF2B5EF4-FFF2-40B4-BE49-F238E27FC236}">
                <a16:creationId xmlns:a16="http://schemas.microsoft.com/office/drawing/2014/main" id="{A455D6C5-27D2-DB4F-96C1-5548D3799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498237"/>
            <a:ext cx="123199" cy="206374"/>
          </a:xfrm>
          <a:prstGeom prst="rect">
            <a:avLst/>
          </a:prstGeom>
        </p:spPr>
      </p:pic>
      <p:pic>
        <p:nvPicPr>
          <p:cNvPr id="25" name="図 24">
            <a:extLst>
              <a:ext uri="{FF2B5EF4-FFF2-40B4-BE49-F238E27FC236}">
                <a16:creationId xmlns:a16="http://schemas.microsoft.com/office/drawing/2014/main" id="{B4843EAA-7EF9-9740-BE48-5FED1BAFA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51" y="3291283"/>
            <a:ext cx="123199" cy="206374"/>
          </a:xfrm>
          <a:prstGeom prst="rect">
            <a:avLst/>
          </a:prstGeom>
        </p:spPr>
      </p:pic>
      <p:pic>
        <p:nvPicPr>
          <p:cNvPr id="26" name="図 25">
            <a:extLst>
              <a:ext uri="{FF2B5EF4-FFF2-40B4-BE49-F238E27FC236}">
                <a16:creationId xmlns:a16="http://schemas.microsoft.com/office/drawing/2014/main" id="{98768CD9-4CAE-4148-9EFF-CF36C6D9C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705481"/>
            <a:ext cx="123199" cy="206374"/>
          </a:xfrm>
          <a:prstGeom prst="rect">
            <a:avLst/>
          </a:prstGeom>
        </p:spPr>
      </p:pic>
      <p:pic>
        <p:nvPicPr>
          <p:cNvPr id="27" name="図 26">
            <a:extLst>
              <a:ext uri="{FF2B5EF4-FFF2-40B4-BE49-F238E27FC236}">
                <a16:creationId xmlns:a16="http://schemas.microsoft.com/office/drawing/2014/main" id="{B1FC3D88-C215-744B-BE46-9D1F8EFCD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498527"/>
            <a:ext cx="123199" cy="206374"/>
          </a:xfrm>
          <a:prstGeom prst="rect">
            <a:avLst/>
          </a:prstGeom>
        </p:spPr>
      </p:pic>
      <p:pic>
        <p:nvPicPr>
          <p:cNvPr id="28" name="図 27">
            <a:extLst>
              <a:ext uri="{FF2B5EF4-FFF2-40B4-BE49-F238E27FC236}">
                <a16:creationId xmlns:a16="http://schemas.microsoft.com/office/drawing/2014/main" id="{95324BC6-0EF0-3648-8824-CAC81EE3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45" y="3291573"/>
            <a:ext cx="123199" cy="206374"/>
          </a:xfrm>
          <a:prstGeom prst="rect">
            <a:avLst/>
          </a:prstGeom>
        </p:spPr>
      </p:pic>
      <p:pic>
        <p:nvPicPr>
          <p:cNvPr id="31" name="図 30">
            <a:extLst>
              <a:ext uri="{FF2B5EF4-FFF2-40B4-BE49-F238E27FC236}">
                <a16:creationId xmlns:a16="http://schemas.microsoft.com/office/drawing/2014/main" id="{9C1F462A-0CA5-804E-80F6-CCEAE244B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3" y="3709046"/>
            <a:ext cx="180749" cy="206954"/>
          </a:xfrm>
          <a:prstGeom prst="rect">
            <a:avLst/>
          </a:prstGeom>
        </p:spPr>
      </p:pic>
      <p:pic>
        <p:nvPicPr>
          <p:cNvPr id="32" name="図 31">
            <a:extLst>
              <a:ext uri="{FF2B5EF4-FFF2-40B4-BE49-F238E27FC236}">
                <a16:creationId xmlns:a16="http://schemas.microsoft.com/office/drawing/2014/main" id="{B81FC858-7D3A-8141-BE49-613AD2DE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488" y="3497947"/>
            <a:ext cx="180749" cy="206954"/>
          </a:xfrm>
          <a:prstGeom prst="rect">
            <a:avLst/>
          </a:prstGeom>
        </p:spPr>
      </p:pic>
      <p:pic>
        <p:nvPicPr>
          <p:cNvPr id="33" name="図 32">
            <a:extLst>
              <a:ext uri="{FF2B5EF4-FFF2-40B4-BE49-F238E27FC236}">
                <a16:creationId xmlns:a16="http://schemas.microsoft.com/office/drawing/2014/main" id="{1A754359-0A13-8B4B-A17A-FBC31F91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4" y="3288810"/>
            <a:ext cx="180749" cy="206954"/>
          </a:xfrm>
          <a:prstGeom prst="rect">
            <a:avLst/>
          </a:prstGeom>
        </p:spPr>
      </p:pic>
      <p:pic>
        <p:nvPicPr>
          <p:cNvPr id="34" name="図 33">
            <a:extLst>
              <a:ext uri="{FF2B5EF4-FFF2-40B4-BE49-F238E27FC236}">
                <a16:creationId xmlns:a16="http://schemas.microsoft.com/office/drawing/2014/main" id="{CD6C8E95-C672-6641-AAD7-BA5E390A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2" y="3709046"/>
            <a:ext cx="180749" cy="206954"/>
          </a:xfrm>
          <a:prstGeom prst="rect">
            <a:avLst/>
          </a:prstGeom>
        </p:spPr>
      </p:pic>
      <p:pic>
        <p:nvPicPr>
          <p:cNvPr id="35" name="図 34">
            <a:extLst>
              <a:ext uri="{FF2B5EF4-FFF2-40B4-BE49-F238E27FC236}">
                <a16:creationId xmlns:a16="http://schemas.microsoft.com/office/drawing/2014/main" id="{2482A971-9847-824D-9D62-E01DEC873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887" y="3497947"/>
            <a:ext cx="180749" cy="206954"/>
          </a:xfrm>
          <a:prstGeom prst="rect">
            <a:avLst/>
          </a:prstGeom>
        </p:spPr>
      </p:pic>
      <p:pic>
        <p:nvPicPr>
          <p:cNvPr id="36" name="図 35">
            <a:extLst>
              <a:ext uri="{FF2B5EF4-FFF2-40B4-BE49-F238E27FC236}">
                <a16:creationId xmlns:a16="http://schemas.microsoft.com/office/drawing/2014/main" id="{1D62D2C1-5CC6-114B-A171-94AB41FFF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3" y="3288810"/>
            <a:ext cx="180749" cy="206954"/>
          </a:xfrm>
          <a:prstGeom prst="rect">
            <a:avLst/>
          </a:prstGeom>
        </p:spPr>
      </p:pic>
      <p:pic>
        <p:nvPicPr>
          <p:cNvPr id="37" name="図 36">
            <a:extLst>
              <a:ext uri="{FF2B5EF4-FFF2-40B4-BE49-F238E27FC236}">
                <a16:creationId xmlns:a16="http://schemas.microsoft.com/office/drawing/2014/main" id="{83A73EC7-37B8-1A4D-9C4B-FBBA415A8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426" y="3709046"/>
            <a:ext cx="180749" cy="206954"/>
          </a:xfrm>
          <a:prstGeom prst="rect">
            <a:avLst/>
          </a:prstGeom>
        </p:spPr>
      </p:pic>
      <p:pic>
        <p:nvPicPr>
          <p:cNvPr id="38" name="図 37">
            <a:extLst>
              <a:ext uri="{FF2B5EF4-FFF2-40B4-BE49-F238E27FC236}">
                <a16:creationId xmlns:a16="http://schemas.microsoft.com/office/drawing/2014/main" id="{EB512AED-B38D-7048-90B9-CA79FDDF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37" y="3498527"/>
            <a:ext cx="180749" cy="206954"/>
          </a:xfrm>
          <a:prstGeom prst="rect">
            <a:avLst/>
          </a:prstGeom>
        </p:spPr>
      </p:pic>
      <p:pic>
        <p:nvPicPr>
          <p:cNvPr id="39" name="図 38">
            <a:extLst>
              <a:ext uri="{FF2B5EF4-FFF2-40B4-BE49-F238E27FC236}">
                <a16:creationId xmlns:a16="http://schemas.microsoft.com/office/drawing/2014/main" id="{57C39C22-9616-0148-9537-8FD9F6174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86" y="3288810"/>
            <a:ext cx="180749" cy="206954"/>
          </a:xfrm>
          <a:prstGeom prst="rect">
            <a:avLst/>
          </a:prstGeom>
        </p:spPr>
      </p:pic>
    </p:spTree>
    <p:extLst>
      <p:ext uri="{BB962C8B-B14F-4D97-AF65-F5344CB8AC3E}">
        <p14:creationId xmlns:p14="http://schemas.microsoft.com/office/powerpoint/2010/main" val="3528709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73750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59B6B8-0A74-1940-A37B-E50A08896048}"/>
              </a:ext>
            </a:extLst>
          </p:cNvPr>
          <p:cNvSpPr>
            <a:spLocks noGrp="1"/>
          </p:cNvSpPr>
          <p:nvPr>
            <p:ph type="title"/>
          </p:nvPr>
        </p:nvSpPr>
        <p:spPr/>
        <p:txBody>
          <a:bodyPr/>
          <a:lstStyle/>
          <a:p>
            <a:r>
              <a:rPr kumimoji="1" lang="ja-JP" altLang="en-US"/>
              <a:t>クラウド・サービスのポジショニング</a:t>
            </a:r>
          </a:p>
        </p:txBody>
      </p:sp>
      <p:pic>
        <p:nvPicPr>
          <p:cNvPr id="3" name="図 2">
            <a:extLst>
              <a:ext uri="{FF2B5EF4-FFF2-40B4-BE49-F238E27FC236}">
                <a16:creationId xmlns:a16="http://schemas.microsoft.com/office/drawing/2014/main" id="{0A1638CF-37F3-B749-A93E-8807AF5398D9}"/>
              </a:ext>
            </a:extLst>
          </p:cNvPr>
          <p:cNvPicPr>
            <a:picLocks noChangeAspect="1"/>
          </p:cNvPicPr>
          <p:nvPr/>
        </p:nvPicPr>
        <p:blipFill>
          <a:blip r:embed="rId2"/>
          <a:stretch>
            <a:fillRect/>
          </a:stretch>
        </p:blipFill>
        <p:spPr>
          <a:xfrm>
            <a:off x="503498" y="739533"/>
            <a:ext cx="8137003" cy="5852067"/>
          </a:xfrm>
          <a:prstGeom prst="rect">
            <a:avLst/>
          </a:prstGeom>
        </p:spPr>
      </p:pic>
    </p:spTree>
    <p:extLst>
      <p:ext uri="{BB962C8B-B14F-4D97-AF65-F5344CB8AC3E}">
        <p14:creationId xmlns:p14="http://schemas.microsoft.com/office/powerpoint/2010/main" val="2566747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76</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a:xfrm>
            <a:off x="230400" y="266400"/>
            <a:ext cx="8686800" cy="416221"/>
          </a:xfrm>
        </p:spPr>
        <p:txBody>
          <a:bodyPr lIns="0" rIns="0"/>
          <a:lstStyle/>
          <a:p>
            <a:r>
              <a:rPr kumimoji="1" lang="ja-JP" altLang="en-US" sz="2700"/>
              <a:t>「インフラのソフトウエア化」の意味・仮想化</a:t>
            </a:r>
            <a:r>
              <a:rPr kumimoji="1" lang="ja-JP" altLang="en-US" sz="2700" dirty="0"/>
              <a:t>の役割</a:t>
            </a:r>
          </a:p>
        </p:txBody>
      </p:sp>
      <p:sp>
        <p:nvSpPr>
          <p:cNvPr id="417" name="正方形/長方形 416">
            <a:extLst>
              <a:ext uri="{FF2B5EF4-FFF2-40B4-BE49-F238E27FC236}">
                <a16:creationId xmlns:a16="http://schemas.microsoft.com/office/drawing/2014/main" id="{9E564EF7-FC8D-F64B-9435-C56D8CC3D06A}"/>
              </a:ext>
            </a:extLst>
          </p:cNvPr>
          <p:cNvSpPr/>
          <p:nvPr/>
        </p:nvSpPr>
        <p:spPr>
          <a:xfrm>
            <a:off x="1299823" y="4633834"/>
            <a:ext cx="6696744" cy="1656184"/>
          </a:xfrm>
          <a:prstGeom prst="rect">
            <a:avLst/>
          </a:prstGeom>
          <a:solidFill>
            <a:srgbClr val="7030A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テキスト ボックス 422">
            <a:extLst>
              <a:ext uri="{FF2B5EF4-FFF2-40B4-BE49-F238E27FC236}">
                <a16:creationId xmlns:a16="http://schemas.microsoft.com/office/drawing/2014/main" id="{9C3EF785-C448-3F48-A1BB-C49C6A3D3F7A}"/>
              </a:ext>
            </a:extLst>
          </p:cNvPr>
          <p:cNvSpPr txBox="1"/>
          <p:nvPr/>
        </p:nvSpPr>
        <p:spPr>
          <a:xfrm rot="555582">
            <a:off x="2516342" y="5754512"/>
            <a:ext cx="410881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　物理的実態（ハードウェアや設備）</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A970A8AF-108F-CA4B-80F7-A2B8D9D9CAD1}"/>
              </a:ext>
            </a:extLst>
          </p:cNvPr>
          <p:cNvGrpSpPr/>
          <p:nvPr/>
        </p:nvGrpSpPr>
        <p:grpSpPr>
          <a:xfrm>
            <a:off x="1276571" y="2989829"/>
            <a:ext cx="6998265" cy="3161803"/>
            <a:chOff x="1276571" y="2989829"/>
            <a:chExt cx="6998265" cy="3161803"/>
          </a:xfrm>
        </p:grpSpPr>
        <p:sp>
          <p:nvSpPr>
            <p:cNvPr id="328" name="正方形/長方形 327">
              <a:extLst>
                <a:ext uri="{FF2B5EF4-FFF2-40B4-BE49-F238E27FC236}">
                  <a16:creationId xmlns:a16="http://schemas.microsoft.com/office/drawing/2014/main" id="{1FE82612-DD40-BA49-BB61-2C339D94F125}"/>
                </a:ext>
              </a:extLst>
            </p:cNvPr>
            <p:cNvSpPr/>
            <p:nvPr/>
          </p:nvSpPr>
          <p:spPr>
            <a:xfrm>
              <a:off x="1299823" y="2989829"/>
              <a:ext cx="6696744" cy="1656184"/>
            </a:xfrm>
            <a:prstGeom prst="rect">
              <a:avLst/>
            </a:prstGeom>
            <a:solidFill>
              <a:srgbClr val="FF6666">
                <a:alpha val="50196"/>
              </a:srgbClr>
            </a:solidFill>
            <a:ln>
              <a:noFill/>
            </a:ln>
            <a:effectLst>
              <a:outerShdw blurRad="50800" dist="38100" dir="2700000" algn="tl" rotWithShape="0">
                <a:prstClr val="black">
                  <a:alpha val="40000"/>
                </a:prstClr>
              </a:outerShdw>
            </a:effectLst>
            <a:scene3d>
              <a:camera prst="isometricOffAxis2Top"/>
              <a:lightRig rig="balanced" dir="t"/>
            </a:scene3d>
            <a:sp3d>
              <a:bevelT w="0" h="635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93CD17-60CC-1A4D-B58A-CD875D9BD8F0}"/>
                </a:ext>
              </a:extLst>
            </p:cNvPr>
            <p:cNvSpPr txBox="1"/>
            <p:nvPr/>
          </p:nvSpPr>
          <p:spPr>
            <a:xfrm rot="462255">
              <a:off x="2837650" y="4238443"/>
              <a:ext cx="3185487"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仮想化のためのソフトウェア</a:t>
              </a:r>
            </a:p>
          </p:txBody>
        </p:sp>
        <p:sp>
          <p:nvSpPr>
            <p:cNvPr id="11" name="フリーフォーム 10">
              <a:extLst>
                <a:ext uri="{FF2B5EF4-FFF2-40B4-BE49-F238E27FC236}">
                  <a16:creationId xmlns:a16="http://schemas.microsoft.com/office/drawing/2014/main" id="{9E2731EF-6502-2D40-81F1-94A6904F7DFE}"/>
                </a:ext>
              </a:extLst>
            </p:cNvPr>
            <p:cNvSpPr/>
            <p:nvPr/>
          </p:nvSpPr>
          <p:spPr>
            <a:xfrm>
              <a:off x="1276571" y="4191209"/>
              <a:ext cx="6013401" cy="192968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53 w 5993037"/>
                <a:gd name="connsiteY0" fmla="*/ 0 h 2341322"/>
                <a:gd name="connsiteX1" fmla="*/ 554 w 5993037"/>
                <a:gd name="connsiteY1" fmla="*/ 1467179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105251 h 2341322"/>
              </a:gdLst>
              <a:ahLst/>
              <a:cxnLst>
                <a:cxn ang="0">
                  <a:pos x="connsiteX0" y="connsiteY0"/>
                </a:cxn>
                <a:cxn ang="0">
                  <a:pos x="connsiteX1" y="connsiteY1"/>
                </a:cxn>
                <a:cxn ang="0">
                  <a:pos x="connsiteX2" y="connsiteY2"/>
                </a:cxn>
                <a:cxn ang="0">
                  <a:pos x="connsiteX3" y="connsiteY3"/>
                </a:cxn>
              </a:cxnLst>
              <a:rect l="l" t="t" r="r" b="b"/>
              <a:pathLst>
                <a:path w="5993037" h="2341322">
                  <a:moveTo>
                    <a:pt x="553" y="0"/>
                  </a:moveTo>
                  <a:cubicBezTo>
                    <a:pt x="-1364" y="431321"/>
                    <a:pt x="2471" y="854436"/>
                    <a:pt x="554" y="1285757"/>
                  </a:cubicBezTo>
                  <a:lnTo>
                    <a:pt x="5993037" y="2341322"/>
                  </a:lnTo>
                  <a:lnTo>
                    <a:pt x="5993037" y="1105251"/>
                  </a:lnTo>
                </a:path>
              </a:pathLst>
            </a:custGeom>
            <a:solidFill>
              <a:schemeClr val="accent4">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4" name="フリーフォーム 423">
              <a:extLst>
                <a:ext uri="{FF2B5EF4-FFF2-40B4-BE49-F238E27FC236}">
                  <a16:creationId xmlns:a16="http://schemas.microsoft.com/office/drawing/2014/main" id="{2C090192-2763-CC4B-8BD4-43DF9C557BF3}"/>
                </a:ext>
              </a:extLst>
            </p:cNvPr>
            <p:cNvSpPr/>
            <p:nvPr/>
          </p:nvSpPr>
          <p:spPr>
            <a:xfrm>
              <a:off x="7292859" y="4634021"/>
              <a:ext cx="706595" cy="151761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1040 w 6043524"/>
                <a:gd name="connsiteY0" fmla="*/ 0 h 2271622"/>
                <a:gd name="connsiteX1" fmla="*/ 0 w 6043524"/>
                <a:gd name="connsiteY1" fmla="*/ 2271622 h 2271622"/>
                <a:gd name="connsiteX2" fmla="*/ 6043524 w 6043524"/>
                <a:gd name="connsiteY2" fmla="*/ 2173856 h 2271622"/>
                <a:gd name="connsiteX3" fmla="*/ 6043524 w 6043524"/>
                <a:gd name="connsiteY3" fmla="*/ 902898 h 2271622"/>
                <a:gd name="connsiteX0" fmla="*/ 178646 w 6043524"/>
                <a:gd name="connsiteY0" fmla="*/ 86264 h 1368724"/>
                <a:gd name="connsiteX1" fmla="*/ 0 w 6043524"/>
                <a:gd name="connsiteY1" fmla="*/ 1368724 h 1368724"/>
                <a:gd name="connsiteX2" fmla="*/ 6043524 w 6043524"/>
                <a:gd name="connsiteY2" fmla="*/ 1270958 h 1368724"/>
                <a:gd name="connsiteX3" fmla="*/ 6043524 w 6043524"/>
                <a:gd name="connsiteY3" fmla="*/ 0 h 1368724"/>
                <a:gd name="connsiteX0" fmla="*/ 51042 w 6043524"/>
                <a:gd name="connsiteY0" fmla="*/ 92015 h 1368724"/>
                <a:gd name="connsiteX1" fmla="*/ 0 w 6043524"/>
                <a:gd name="connsiteY1" fmla="*/ 1368724 h 1368724"/>
                <a:gd name="connsiteX2" fmla="*/ 6043524 w 6043524"/>
                <a:gd name="connsiteY2" fmla="*/ 1270958 h 1368724"/>
                <a:gd name="connsiteX3" fmla="*/ 6043524 w 6043524"/>
                <a:gd name="connsiteY3" fmla="*/ 0 h 1368724"/>
                <a:gd name="connsiteX0" fmla="*/ 89 w 6069134"/>
                <a:gd name="connsiteY0" fmla="*/ 97766 h 1368724"/>
                <a:gd name="connsiteX1" fmla="*/ 25610 w 6069134"/>
                <a:gd name="connsiteY1" fmla="*/ 1368724 h 1368724"/>
                <a:gd name="connsiteX2" fmla="*/ 6069134 w 6069134"/>
                <a:gd name="connsiteY2" fmla="*/ 1270958 h 1368724"/>
                <a:gd name="connsiteX3" fmla="*/ 6069134 w 6069134"/>
                <a:gd name="connsiteY3" fmla="*/ 0 h 1368724"/>
                <a:gd name="connsiteX0" fmla="*/ 89 w 6069134"/>
                <a:gd name="connsiteY0" fmla="*/ 448574 h 1719532"/>
                <a:gd name="connsiteX1" fmla="*/ 25610 w 6069134"/>
                <a:gd name="connsiteY1" fmla="*/ 1719532 h 1719532"/>
                <a:gd name="connsiteX2" fmla="*/ 6069134 w 6069134"/>
                <a:gd name="connsiteY2" fmla="*/ 1621766 h 1719532"/>
                <a:gd name="connsiteX3" fmla="*/ 3312905 w 6069134"/>
                <a:gd name="connsiteY3" fmla="*/ 0 h 1719532"/>
                <a:gd name="connsiteX0" fmla="*/ 89 w 3312905"/>
                <a:gd name="connsiteY0" fmla="*/ 448574 h 1719532"/>
                <a:gd name="connsiteX1" fmla="*/ 25610 w 3312905"/>
                <a:gd name="connsiteY1" fmla="*/ 1719532 h 1719532"/>
                <a:gd name="connsiteX2" fmla="*/ 3287384 w 3312905"/>
                <a:gd name="connsiteY2" fmla="*/ 1259457 h 1719532"/>
                <a:gd name="connsiteX3" fmla="*/ 3312905 w 3312905"/>
                <a:gd name="connsiteY3" fmla="*/ 0 h 1719532"/>
                <a:gd name="connsiteX0" fmla="*/ 89 w 3287384"/>
                <a:gd name="connsiteY0" fmla="*/ 465827 h 1736785"/>
                <a:gd name="connsiteX1" fmla="*/ 25610 w 3287384"/>
                <a:gd name="connsiteY1" fmla="*/ 1736785 h 1736785"/>
                <a:gd name="connsiteX2" fmla="*/ 3287384 w 3287384"/>
                <a:gd name="connsiteY2" fmla="*/ 1276710 h 1736785"/>
                <a:gd name="connsiteX3" fmla="*/ 3185301 w 3287384"/>
                <a:gd name="connsiteY3" fmla="*/ 0 h 1736785"/>
                <a:gd name="connsiteX0" fmla="*/ 89 w 3287384"/>
                <a:gd name="connsiteY0" fmla="*/ 465827 h 1736785"/>
                <a:gd name="connsiteX1" fmla="*/ 25610 w 3287384"/>
                <a:gd name="connsiteY1" fmla="*/ 1736785 h 1736785"/>
                <a:gd name="connsiteX2" fmla="*/ 3287384 w 3287384"/>
                <a:gd name="connsiteY2" fmla="*/ 1276710 h 1736785"/>
                <a:gd name="connsiteX3" fmla="*/ 3210821 w 3287384"/>
                <a:gd name="connsiteY3" fmla="*/ 0 h 1736785"/>
                <a:gd name="connsiteX0" fmla="*/ 89 w 3287384"/>
                <a:gd name="connsiteY0" fmla="*/ 460076 h 1731034"/>
                <a:gd name="connsiteX1" fmla="*/ 25610 w 3287384"/>
                <a:gd name="connsiteY1" fmla="*/ 1731034 h 1731034"/>
                <a:gd name="connsiteX2" fmla="*/ 3287384 w 3287384"/>
                <a:gd name="connsiteY2" fmla="*/ 1270959 h 1731034"/>
                <a:gd name="connsiteX3" fmla="*/ 3261863 w 3287384"/>
                <a:gd name="connsiteY3" fmla="*/ 0 h 1731034"/>
                <a:gd name="connsiteX0" fmla="*/ 89 w 3287384"/>
                <a:gd name="connsiteY0" fmla="*/ 465827 h 1736785"/>
                <a:gd name="connsiteX1" fmla="*/ 25610 w 3287384"/>
                <a:gd name="connsiteY1" fmla="*/ 1736785 h 1736785"/>
                <a:gd name="connsiteX2" fmla="*/ 3287384 w 3287384"/>
                <a:gd name="connsiteY2" fmla="*/ 1276710 h 1736785"/>
                <a:gd name="connsiteX3" fmla="*/ 3287384 w 3287384"/>
                <a:gd name="connsiteY3" fmla="*/ 0 h 1736785"/>
                <a:gd name="connsiteX0" fmla="*/ 89 w 3287384"/>
                <a:gd name="connsiteY0" fmla="*/ 535053 h 1806011"/>
                <a:gd name="connsiteX1" fmla="*/ 25610 w 3287384"/>
                <a:gd name="connsiteY1" fmla="*/ 1806011 h 1806011"/>
                <a:gd name="connsiteX2" fmla="*/ 3287384 w 3287384"/>
                <a:gd name="connsiteY2" fmla="*/ 1345936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97478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76710 h 1806011"/>
                <a:gd name="connsiteX3" fmla="*/ 3287384 w 3287384"/>
                <a:gd name="connsiteY3" fmla="*/ 0 h 1806011"/>
                <a:gd name="connsiteX0" fmla="*/ 51041 w 3261774"/>
                <a:gd name="connsiteY0" fmla="*/ 562744 h 1806011"/>
                <a:gd name="connsiteX1" fmla="*/ 0 w 3261774"/>
                <a:gd name="connsiteY1" fmla="*/ 1806011 h 1806011"/>
                <a:gd name="connsiteX2" fmla="*/ 3261774 w 3261774"/>
                <a:gd name="connsiteY2" fmla="*/ 1276710 h 1806011"/>
                <a:gd name="connsiteX3" fmla="*/ 3261774 w 3261774"/>
                <a:gd name="connsiteY3" fmla="*/ 0 h 1806011"/>
                <a:gd name="connsiteX0" fmla="*/ 51042 w 3261774"/>
                <a:gd name="connsiteY0" fmla="*/ 569667 h 1806011"/>
                <a:gd name="connsiteX1" fmla="*/ 0 w 3261774"/>
                <a:gd name="connsiteY1" fmla="*/ 1806011 h 1806011"/>
                <a:gd name="connsiteX2" fmla="*/ 3261774 w 3261774"/>
                <a:gd name="connsiteY2" fmla="*/ 1276710 h 1806011"/>
                <a:gd name="connsiteX3" fmla="*/ 3261774 w 3261774"/>
                <a:gd name="connsiteY3" fmla="*/ 0 h 1806011"/>
                <a:gd name="connsiteX0" fmla="*/ 89 w 3210821"/>
                <a:gd name="connsiteY0" fmla="*/ 569667 h 1812934"/>
                <a:gd name="connsiteX1" fmla="*/ 25610 w 3210821"/>
                <a:gd name="connsiteY1" fmla="*/ 1812934 h 1812934"/>
                <a:gd name="connsiteX2" fmla="*/ 3210821 w 3210821"/>
                <a:gd name="connsiteY2" fmla="*/ 1276710 h 1812934"/>
                <a:gd name="connsiteX3" fmla="*/ 3210821 w 3210821"/>
                <a:gd name="connsiteY3" fmla="*/ 0 h 1812934"/>
                <a:gd name="connsiteX0" fmla="*/ 51042 w 3261774"/>
                <a:gd name="connsiteY0" fmla="*/ 569667 h 1812934"/>
                <a:gd name="connsiteX1" fmla="*/ 0 w 3261774"/>
                <a:gd name="connsiteY1" fmla="*/ 1812934 h 1812934"/>
                <a:gd name="connsiteX2" fmla="*/ 3261774 w 3261774"/>
                <a:gd name="connsiteY2" fmla="*/ 1276710 h 1812934"/>
                <a:gd name="connsiteX3" fmla="*/ 3261774 w 3261774"/>
                <a:gd name="connsiteY3" fmla="*/ 0 h 1812934"/>
                <a:gd name="connsiteX0" fmla="*/ 49 w 3210781"/>
                <a:gd name="connsiteY0" fmla="*/ 569667 h 1819857"/>
                <a:gd name="connsiteX1" fmla="*/ 51091 w 3210781"/>
                <a:gd name="connsiteY1" fmla="*/ 1819857 h 1819857"/>
                <a:gd name="connsiteX2" fmla="*/ 3210781 w 3210781"/>
                <a:gd name="connsiteY2" fmla="*/ 1276710 h 1819857"/>
                <a:gd name="connsiteX3" fmla="*/ 3210781 w 3210781"/>
                <a:gd name="connsiteY3" fmla="*/ 0 h 1819857"/>
                <a:gd name="connsiteX0" fmla="*/ 555 w 3211287"/>
                <a:gd name="connsiteY0" fmla="*/ 569667 h 1826780"/>
                <a:gd name="connsiteX1" fmla="*/ 555 w 3211287"/>
                <a:gd name="connsiteY1" fmla="*/ 1826780 h 1826780"/>
                <a:gd name="connsiteX2" fmla="*/ 3211287 w 3211287"/>
                <a:gd name="connsiteY2" fmla="*/ 1276710 h 1826780"/>
                <a:gd name="connsiteX3" fmla="*/ 3211287 w 3211287"/>
                <a:gd name="connsiteY3" fmla="*/ 0 h 1826780"/>
                <a:gd name="connsiteX0" fmla="*/ 51041 w 3210732"/>
                <a:gd name="connsiteY0" fmla="*/ 576590 h 1826780"/>
                <a:gd name="connsiteX1" fmla="*/ 0 w 3210732"/>
                <a:gd name="connsiteY1" fmla="*/ 1826780 h 1826780"/>
                <a:gd name="connsiteX2" fmla="*/ 3210732 w 3210732"/>
                <a:gd name="connsiteY2" fmla="*/ 1276710 h 1826780"/>
                <a:gd name="connsiteX3" fmla="*/ 3210732 w 3210732"/>
                <a:gd name="connsiteY3" fmla="*/ 0 h 1826780"/>
                <a:gd name="connsiteX0" fmla="*/ 48 w 3159739"/>
                <a:gd name="connsiteY0" fmla="*/ 576590 h 1826780"/>
                <a:gd name="connsiteX1" fmla="*/ 51091 w 3159739"/>
                <a:gd name="connsiteY1" fmla="*/ 1826780 h 1826780"/>
                <a:gd name="connsiteX2" fmla="*/ 3159739 w 3159739"/>
                <a:gd name="connsiteY2" fmla="*/ 1276710 h 1826780"/>
                <a:gd name="connsiteX3" fmla="*/ 3159739 w 3159739"/>
                <a:gd name="connsiteY3" fmla="*/ 0 h 1826780"/>
                <a:gd name="connsiteX0" fmla="*/ 31 w 3185242"/>
                <a:gd name="connsiteY0" fmla="*/ 576590 h 1826780"/>
                <a:gd name="connsiteX1" fmla="*/ 76594 w 3185242"/>
                <a:gd name="connsiteY1" fmla="*/ 1826780 h 1826780"/>
                <a:gd name="connsiteX2" fmla="*/ 3185242 w 3185242"/>
                <a:gd name="connsiteY2" fmla="*/ 1276710 h 1826780"/>
                <a:gd name="connsiteX3" fmla="*/ 3185242 w 3185242"/>
                <a:gd name="connsiteY3" fmla="*/ 0 h 1826780"/>
                <a:gd name="connsiteX0" fmla="*/ 89 w 3185300"/>
                <a:gd name="connsiteY0" fmla="*/ 576590 h 1833703"/>
                <a:gd name="connsiteX1" fmla="*/ 25610 w 3185300"/>
                <a:gd name="connsiteY1" fmla="*/ 1833703 h 1833703"/>
                <a:gd name="connsiteX2" fmla="*/ 3185300 w 3185300"/>
                <a:gd name="connsiteY2" fmla="*/ 1276710 h 1833703"/>
                <a:gd name="connsiteX3" fmla="*/ 3185300 w 3185300"/>
                <a:gd name="connsiteY3" fmla="*/ 0 h 1833703"/>
                <a:gd name="connsiteX0" fmla="*/ 25521 w 3210732"/>
                <a:gd name="connsiteY0" fmla="*/ 576590 h 1833703"/>
                <a:gd name="connsiteX1" fmla="*/ 0 w 3210732"/>
                <a:gd name="connsiteY1" fmla="*/ 1833703 h 1833703"/>
                <a:gd name="connsiteX2" fmla="*/ 3210732 w 3210732"/>
                <a:gd name="connsiteY2" fmla="*/ 1276710 h 1833703"/>
                <a:gd name="connsiteX3" fmla="*/ 3210732 w 3210732"/>
                <a:gd name="connsiteY3" fmla="*/ 0 h 1833703"/>
                <a:gd name="connsiteX0" fmla="*/ 555 w 3185766"/>
                <a:gd name="connsiteY0" fmla="*/ 576590 h 1826780"/>
                <a:gd name="connsiteX1" fmla="*/ 555 w 3185766"/>
                <a:gd name="connsiteY1" fmla="*/ 1826780 h 1826780"/>
                <a:gd name="connsiteX2" fmla="*/ 3185766 w 3185766"/>
                <a:gd name="connsiteY2" fmla="*/ 1276710 h 1826780"/>
                <a:gd name="connsiteX3" fmla="*/ 3185766 w 3185766"/>
                <a:gd name="connsiteY3" fmla="*/ 0 h 1826780"/>
              </a:gdLst>
              <a:ahLst/>
              <a:cxnLst>
                <a:cxn ang="0">
                  <a:pos x="connsiteX0" y="connsiteY0"/>
                </a:cxn>
                <a:cxn ang="0">
                  <a:pos x="connsiteX1" y="connsiteY1"/>
                </a:cxn>
                <a:cxn ang="0">
                  <a:pos x="connsiteX2" y="connsiteY2"/>
                </a:cxn>
                <a:cxn ang="0">
                  <a:pos x="connsiteX3" y="connsiteY3"/>
                </a:cxn>
              </a:cxnLst>
              <a:rect l="l" t="t" r="r" b="b"/>
              <a:pathLst>
                <a:path w="3185766" h="1826780">
                  <a:moveTo>
                    <a:pt x="555" y="576590"/>
                  </a:moveTo>
                  <a:cubicBezTo>
                    <a:pt x="-1362" y="1007911"/>
                    <a:pt x="2472" y="1395459"/>
                    <a:pt x="555" y="1826780"/>
                  </a:cubicBezTo>
                  <a:lnTo>
                    <a:pt x="3185766" y="1276710"/>
                  </a:lnTo>
                  <a:lnTo>
                    <a:pt x="3185766" y="0"/>
                  </a:lnTo>
                </a:path>
              </a:pathLst>
            </a:custGeom>
            <a:solidFill>
              <a:schemeClr val="accent4">
                <a:lumMod val="60000"/>
                <a:lumOff val="4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0" name="正方形/長方形 429">
              <a:extLst>
                <a:ext uri="{FF2B5EF4-FFF2-40B4-BE49-F238E27FC236}">
                  <a16:creationId xmlns:a16="http://schemas.microsoft.com/office/drawing/2014/main" id="{0176BA7D-FE8F-5B45-B638-34B4981C50B4}"/>
                </a:ext>
              </a:extLst>
            </p:cNvPr>
            <p:cNvSpPr/>
            <p:nvPr/>
          </p:nvSpPr>
          <p:spPr>
            <a:xfrm rot="19723317">
              <a:off x="7250570" y="4256082"/>
              <a:ext cx="1024266" cy="542412"/>
            </a:xfrm>
            <a:prstGeom prst="rect">
              <a:avLst/>
            </a:prstGeom>
            <a:no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分割・集約</a:t>
              </a:r>
              <a:endParaRPr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模倣</a:t>
              </a:r>
              <a:endParaRPr kumimoji="1" lang="ja-JP" altLang="en-US"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434" name="正方形/長方形 433">
              <a:extLst>
                <a:ext uri="{FF2B5EF4-FFF2-40B4-BE49-F238E27FC236}">
                  <a16:creationId xmlns:a16="http://schemas.microsoft.com/office/drawing/2014/main" id="{EA3CCCB1-F6C5-CA49-B3D1-418C0F2CD892}"/>
                </a:ext>
              </a:extLst>
            </p:cNvPr>
            <p:cNvSpPr/>
            <p:nvPr/>
          </p:nvSpPr>
          <p:spPr>
            <a:xfrm rot="486683">
              <a:off x="2413751" y="4815758"/>
              <a:ext cx="431400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演算機能・データ管理機能・ネットワーキング機能</a:t>
              </a:r>
            </a:p>
          </p:txBody>
        </p:sp>
        <p:sp>
          <p:nvSpPr>
            <p:cNvPr id="13" name="テキスト ボックス 12">
              <a:extLst>
                <a:ext uri="{FF2B5EF4-FFF2-40B4-BE49-F238E27FC236}">
                  <a16:creationId xmlns:a16="http://schemas.microsoft.com/office/drawing/2014/main" id="{87CD4E84-922B-6C40-8AA4-AA11617B90E2}"/>
                </a:ext>
              </a:extLst>
            </p:cNvPr>
            <p:cNvSpPr txBox="1"/>
            <p:nvPr/>
          </p:nvSpPr>
          <p:spPr>
            <a:xfrm rot="19547045">
              <a:off x="7304581" y="5215417"/>
              <a:ext cx="800219" cy="338554"/>
            </a:xfrm>
            <a:prstGeom prst="rect">
              <a:avLst/>
            </a:prstGeom>
            <a:noFill/>
          </p:spPr>
          <p:txBody>
            <a:bodyPr vert="horz"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抽象化</a:t>
              </a:r>
            </a:p>
          </p:txBody>
        </p:sp>
      </p:grpSp>
      <p:sp>
        <p:nvSpPr>
          <p:cNvPr id="15" name="テキスト ボックス 14">
            <a:extLst>
              <a:ext uri="{FF2B5EF4-FFF2-40B4-BE49-F238E27FC236}">
                <a16:creationId xmlns:a16="http://schemas.microsoft.com/office/drawing/2014/main" id="{00B595B8-2E6E-F446-B680-6EC73C679EF6}"/>
              </a:ext>
            </a:extLst>
          </p:cNvPr>
          <p:cNvSpPr txBox="1"/>
          <p:nvPr/>
        </p:nvSpPr>
        <p:spPr>
          <a:xfrm>
            <a:off x="208018" y="772102"/>
            <a:ext cx="8725466" cy="369332"/>
          </a:xfrm>
          <a:prstGeom prst="rect">
            <a:avLst/>
          </a:prstGeom>
          <a:noFill/>
        </p:spPr>
        <p:txBody>
          <a:bodyPr wrap="none" rtlCol="0">
            <a:spAutoFit/>
          </a:bodyPr>
          <a:lstStyle/>
          <a:p>
            <a:pPr algn="ctr"/>
            <a:r>
              <a:rPr kumimoji="1" lang="ja-JP" altLang="en-US">
                <a:solidFill>
                  <a:srgbClr val="77933C"/>
                </a:solidFill>
                <a:latin typeface="Meiryo" panose="020B0604030504040204" pitchFamily="34" charset="-128"/>
                <a:ea typeface="Meiryo" panose="020B0604030504040204" pitchFamily="34" charset="-128"/>
              </a:rPr>
              <a:t>物理的実態（</a:t>
            </a:r>
            <a:r>
              <a:rPr lang="ja-JP" altLang="en-US">
                <a:solidFill>
                  <a:srgbClr val="77933C"/>
                </a:solidFill>
                <a:latin typeface="Meiryo" panose="020B0604030504040204" pitchFamily="34" charset="-128"/>
                <a:ea typeface="Meiryo" panose="020B0604030504040204" pitchFamily="34" charset="-128"/>
              </a:rPr>
              <a:t>バードウェアや設備</a:t>
            </a:r>
            <a:r>
              <a:rPr kumimoji="1" lang="ja-JP" altLang="en-US">
                <a:solidFill>
                  <a:srgbClr val="77933C"/>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a:solidFill>
                  <a:srgbClr val="0070C0"/>
                </a:solidFill>
                <a:latin typeface="Meiryo" panose="020B0604030504040204" pitchFamily="34" charset="-128"/>
                <a:ea typeface="Meiryo" panose="020B0604030504040204" pitchFamily="34" charset="-128"/>
              </a:rPr>
              <a:t>実質的機能（</a:t>
            </a:r>
            <a:r>
              <a:rPr lang="ja-JP" altLang="en-US">
                <a:solidFill>
                  <a:srgbClr val="0070C0"/>
                </a:solidFill>
                <a:latin typeface="Meiryo" panose="020B0604030504040204" pitchFamily="34" charset="-128"/>
                <a:ea typeface="Meiryo" panose="020B0604030504040204" pitchFamily="34" charset="-128"/>
              </a:rPr>
              <a:t>仮想化されたシステム</a:t>
            </a:r>
            <a:r>
              <a:rPr kumimoji="1" lang="ja-JP" altLang="en-US">
                <a:solidFill>
                  <a:srgbClr val="0070C0"/>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を分離</a:t>
            </a:r>
          </a:p>
        </p:txBody>
      </p:sp>
      <p:sp>
        <p:nvSpPr>
          <p:cNvPr id="436" name="テキスト ボックス 435">
            <a:extLst>
              <a:ext uri="{FF2B5EF4-FFF2-40B4-BE49-F238E27FC236}">
                <a16:creationId xmlns:a16="http://schemas.microsoft.com/office/drawing/2014/main" id="{D3358480-3591-F946-9E32-93DDA653425A}"/>
              </a:ext>
            </a:extLst>
          </p:cNvPr>
          <p:cNvSpPr txBox="1"/>
          <p:nvPr/>
        </p:nvSpPr>
        <p:spPr>
          <a:xfrm>
            <a:off x="5626662" y="1341637"/>
            <a:ext cx="3306822"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物理的な設置・据え付け作業を必要とせず、ソフトウエアの設定だけで、必要とするシステム構成を調達･変更できる。</a:t>
            </a:r>
          </a:p>
        </p:txBody>
      </p:sp>
      <p:sp>
        <p:nvSpPr>
          <p:cNvPr id="437" name="テキスト ボックス 436">
            <a:extLst>
              <a:ext uri="{FF2B5EF4-FFF2-40B4-BE49-F238E27FC236}">
                <a16:creationId xmlns:a16="http://schemas.microsoft.com/office/drawing/2014/main" id="{A71D70DD-BF05-184C-814F-F38CAB59D748}"/>
              </a:ext>
            </a:extLst>
          </p:cNvPr>
          <p:cNvSpPr txBox="1"/>
          <p:nvPr/>
        </p:nvSpPr>
        <p:spPr>
          <a:xfrm>
            <a:off x="5613826" y="1139495"/>
            <a:ext cx="3281761" cy="276999"/>
          </a:xfrm>
          <a:prstGeom prst="rect">
            <a:avLst/>
          </a:prstGeom>
          <a:noFill/>
        </p:spPr>
        <p:txBody>
          <a:bodyPr wrap="squar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ユーザーは</a:t>
            </a:r>
            <a:r>
              <a:rPr kumimoji="1" lang="ja-JP" altLang="en-US" sz="1200" b="1">
                <a:solidFill>
                  <a:srgbClr val="0070C0"/>
                </a:solidFill>
                <a:latin typeface="Meiryo" panose="020B0604030504040204" pitchFamily="34" charset="-128"/>
                <a:ea typeface="Meiryo" panose="020B0604030504040204" pitchFamily="34" charset="-128"/>
              </a:rPr>
              <a:t>柔軟性</a:t>
            </a:r>
            <a:r>
              <a:rPr kumimoji="1" lang="ja-JP" altLang="en-US" sz="1200">
                <a:solidFill>
                  <a:srgbClr val="0070C0"/>
                </a:solidFill>
                <a:latin typeface="Meiryo" panose="020B0604030504040204" pitchFamily="34" charset="-128"/>
                <a:ea typeface="Meiryo" panose="020B0604030504040204" pitchFamily="34" charset="-128"/>
              </a:rPr>
              <a:t>と</a:t>
            </a:r>
            <a:r>
              <a:rPr kumimoji="1" lang="ja-JP" altLang="en-US" sz="1200" b="1">
                <a:solidFill>
                  <a:srgbClr val="0070C0"/>
                </a:solidFill>
                <a:latin typeface="Meiryo" panose="020B0604030504040204" pitchFamily="34" charset="-128"/>
                <a:ea typeface="Meiryo" panose="020B0604030504040204" pitchFamily="34" charset="-128"/>
              </a:rPr>
              <a:t>スピード</a:t>
            </a:r>
            <a:r>
              <a:rPr kumimoji="1" lang="ja-JP" altLang="en-US" sz="1200">
                <a:solidFill>
                  <a:srgbClr val="0070C0"/>
                </a:solidFill>
                <a:latin typeface="Meiryo" panose="020B0604030504040204" pitchFamily="34" charset="-128"/>
                <a:ea typeface="Meiryo" panose="020B0604030504040204" pitchFamily="34" charset="-128"/>
              </a:rPr>
              <a:t>を手に入れる</a:t>
            </a:r>
          </a:p>
        </p:txBody>
      </p:sp>
      <p:sp>
        <p:nvSpPr>
          <p:cNvPr id="438" name="テキスト ボックス 437">
            <a:extLst>
              <a:ext uri="{FF2B5EF4-FFF2-40B4-BE49-F238E27FC236}">
                <a16:creationId xmlns:a16="http://schemas.microsoft.com/office/drawing/2014/main" id="{D93EEAF7-33E4-524A-B01D-F598047223FA}"/>
              </a:ext>
            </a:extLst>
          </p:cNvPr>
          <p:cNvSpPr txBox="1"/>
          <p:nvPr/>
        </p:nvSpPr>
        <p:spPr>
          <a:xfrm>
            <a:off x="237521" y="6268798"/>
            <a:ext cx="3418995"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標準化されたハードウェアやソフトウエアを大量に調達してシステムを構成し、運用を自動化・一元化する。</a:t>
            </a:r>
          </a:p>
        </p:txBody>
      </p:sp>
      <p:sp>
        <p:nvSpPr>
          <p:cNvPr id="439" name="テキスト ボックス 438">
            <a:extLst>
              <a:ext uri="{FF2B5EF4-FFF2-40B4-BE49-F238E27FC236}">
                <a16:creationId xmlns:a16="http://schemas.microsoft.com/office/drawing/2014/main" id="{9EC5611E-2DE3-5D45-8566-71C8991C8FCB}"/>
              </a:ext>
            </a:extLst>
          </p:cNvPr>
          <p:cNvSpPr txBox="1"/>
          <p:nvPr/>
        </p:nvSpPr>
        <p:spPr>
          <a:xfrm>
            <a:off x="237521" y="6066637"/>
            <a:ext cx="4616629" cy="276999"/>
          </a:xfrm>
          <a:prstGeom prst="rect">
            <a:avLst/>
          </a:prstGeom>
          <a:noFill/>
        </p:spPr>
        <p:txBody>
          <a:bodyPr wrap="square" rtlCol="0">
            <a:spAutoFit/>
          </a:bodyPr>
          <a:lstStyle/>
          <a:p>
            <a:r>
              <a:rPr kumimoji="1" lang="ja-JP" altLang="en-US" sz="1200">
                <a:solidFill>
                  <a:srgbClr val="77933C"/>
                </a:solidFill>
                <a:latin typeface="Meiryo" panose="020B0604030504040204" pitchFamily="34" charset="-128"/>
                <a:ea typeface="Meiryo" panose="020B0604030504040204" pitchFamily="34" charset="-128"/>
              </a:rPr>
              <a:t>運用管理者は</a:t>
            </a:r>
            <a:r>
              <a:rPr kumimoji="1" lang="ja-JP" altLang="en-US" sz="1200" b="1">
                <a:solidFill>
                  <a:srgbClr val="77933C"/>
                </a:solidFill>
                <a:latin typeface="Meiryo" panose="020B0604030504040204" pitchFamily="34" charset="-128"/>
                <a:ea typeface="Meiryo" panose="020B0604030504040204" pitchFamily="34" charset="-128"/>
              </a:rPr>
              <a:t>コスト･パフォーマンス</a:t>
            </a:r>
            <a:r>
              <a:rPr kumimoji="1" lang="ja-JP" altLang="en-US" sz="1200">
                <a:solidFill>
                  <a:srgbClr val="77933C"/>
                </a:solidFill>
                <a:latin typeface="Meiryo" panose="020B0604030504040204" pitchFamily="34" charset="-128"/>
                <a:ea typeface="Meiryo" panose="020B0604030504040204" pitchFamily="34" charset="-128"/>
              </a:rPr>
              <a:t>を手に入れる</a:t>
            </a:r>
          </a:p>
        </p:txBody>
      </p:sp>
      <p:sp>
        <p:nvSpPr>
          <p:cNvPr id="440" name="正方形/長方形 439">
            <a:extLst>
              <a:ext uri="{FF2B5EF4-FFF2-40B4-BE49-F238E27FC236}">
                <a16:creationId xmlns:a16="http://schemas.microsoft.com/office/drawing/2014/main" id="{F6F90692-BA36-BD4F-AB35-4471C8A9E0A2}"/>
              </a:ext>
            </a:extLst>
          </p:cNvPr>
          <p:cNvSpPr/>
          <p:nvPr/>
        </p:nvSpPr>
        <p:spPr>
          <a:xfrm>
            <a:off x="7686965" y="6245958"/>
            <a:ext cx="1224136" cy="369332"/>
          </a:xfrm>
          <a:prstGeom prst="rect">
            <a:avLst/>
          </a:prstGeom>
        </p:spPr>
        <p:txBody>
          <a:bodyPr wrap="square">
            <a:spAutoFit/>
          </a:bodyPr>
          <a:lstStyle/>
          <a:p>
            <a:pPr algn="r"/>
            <a:r>
              <a:rPr lang="ja-JP" altLang="en-US" sz="600" b="1">
                <a:solidFill>
                  <a:srgbClr val="7030A0"/>
                </a:solidFill>
                <a:latin typeface="Meiryo" charset="-128"/>
                <a:ea typeface="Meiryo" charset="-128"/>
                <a:cs typeface="Meiryo" charset="-128"/>
              </a:rPr>
              <a:t>＊「抽象化」</a:t>
            </a:r>
            <a:r>
              <a:rPr lang="ja-JP" altLang="en-US" sz="600">
                <a:solidFill>
                  <a:srgbClr val="7030A0"/>
                </a:solidFill>
                <a:latin typeface="Meiryo" charset="-128"/>
                <a:ea typeface="Meiryo" charset="-128"/>
                <a:cs typeface="Meiryo" charset="-128"/>
              </a:rPr>
              <a:t>とは対象から本質的に重要な要素だけを抜き出して、他</a:t>
            </a:r>
            <a:r>
              <a:rPr lang="ja-JP" altLang="en-US" sz="600" dirty="0">
                <a:solidFill>
                  <a:srgbClr val="7030A0"/>
                </a:solidFill>
                <a:latin typeface="Meiryo" charset="-128"/>
                <a:ea typeface="Meiryo" charset="-128"/>
                <a:cs typeface="Meiryo" charset="-128"/>
              </a:rPr>
              <a:t>は</a:t>
            </a:r>
            <a:r>
              <a:rPr lang="ja-JP" altLang="en-US" sz="600">
                <a:solidFill>
                  <a:srgbClr val="7030A0"/>
                </a:solidFill>
                <a:latin typeface="Meiryo" charset="-128"/>
                <a:ea typeface="Meiryo" charset="-128"/>
                <a:cs typeface="Meiryo" charset="-128"/>
              </a:rPr>
              <a:t>無視すること。</a:t>
            </a:r>
            <a:endParaRPr lang="ja-JP" altLang="en-US" sz="600" dirty="0">
              <a:solidFill>
                <a:srgbClr val="7030A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DDE28C63-04E6-ED4B-8E89-24D5B81287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7104" y="4627865"/>
            <a:ext cx="967386" cy="967386"/>
          </a:xfrm>
          <a:prstGeom prst="rect">
            <a:avLst/>
          </a:prstGeom>
        </p:spPr>
      </p:pic>
      <p:grpSp>
        <p:nvGrpSpPr>
          <p:cNvPr id="12" name="グループ化 11">
            <a:extLst>
              <a:ext uri="{FF2B5EF4-FFF2-40B4-BE49-F238E27FC236}">
                <a16:creationId xmlns:a16="http://schemas.microsoft.com/office/drawing/2014/main" id="{A8D48911-3E1D-C040-BD79-A770D9E27629}"/>
              </a:ext>
            </a:extLst>
          </p:cNvPr>
          <p:cNvGrpSpPr/>
          <p:nvPr/>
        </p:nvGrpSpPr>
        <p:grpSpPr>
          <a:xfrm>
            <a:off x="625547" y="873407"/>
            <a:ext cx="3021784" cy="2791251"/>
            <a:chOff x="625547" y="873407"/>
            <a:chExt cx="3021784" cy="2791251"/>
          </a:xfrm>
        </p:grpSpPr>
        <p:sp>
          <p:nvSpPr>
            <p:cNvPr id="6" name="フリーフォーム 5">
              <a:extLst>
                <a:ext uri="{FF2B5EF4-FFF2-40B4-BE49-F238E27FC236}">
                  <a16:creationId xmlns:a16="http://schemas.microsoft.com/office/drawing/2014/main" id="{9BF984A6-BD1F-6247-A24E-C6EFC1DBF132}"/>
                </a:ext>
              </a:extLst>
            </p:cNvPr>
            <p:cNvSpPr/>
            <p:nvPr/>
          </p:nvSpPr>
          <p:spPr>
            <a:xfrm>
              <a:off x="971600" y="2148684"/>
              <a:ext cx="1956863" cy="1504471"/>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Lst>
              <a:ahLst/>
              <a:cxnLst>
                <a:cxn ang="0">
                  <a:pos x="connsiteX0" y="connsiteY0"/>
                </a:cxn>
                <a:cxn ang="0">
                  <a:pos x="connsiteX1" y="connsiteY1"/>
                </a:cxn>
                <a:cxn ang="0">
                  <a:pos x="connsiteX2" y="connsiteY2"/>
                </a:cxn>
              </a:cxnLst>
              <a:rect l="l" t="t" r="r" b="b"/>
              <a:pathLst>
                <a:path w="1939102" h="1495246">
                  <a:moveTo>
                    <a:pt x="0" y="0"/>
                  </a:moveTo>
                  <a:lnTo>
                    <a:pt x="1805797" y="1495246"/>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87AC9FD-B8DD-5248-B94C-AACA3AA4243B}"/>
                </a:ext>
              </a:extLst>
            </p:cNvPr>
            <p:cNvSpPr/>
            <p:nvPr/>
          </p:nvSpPr>
          <p:spPr>
            <a:xfrm>
              <a:off x="1237538" y="873407"/>
              <a:ext cx="2160240" cy="16561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フリーフォーム 417">
              <a:extLst>
                <a:ext uri="{FF2B5EF4-FFF2-40B4-BE49-F238E27FC236}">
                  <a16:creationId xmlns:a16="http://schemas.microsoft.com/office/drawing/2014/main" id="{7C00ED84-ADAD-6C45-95EF-96F3A023B1B4}"/>
                </a:ext>
              </a:extLst>
            </p:cNvPr>
            <p:cNvSpPr/>
            <p:nvPr/>
          </p:nvSpPr>
          <p:spPr>
            <a:xfrm>
              <a:off x="2793936" y="2003918"/>
              <a:ext cx="853395" cy="166074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Lst>
              <a:ahLst/>
              <a:cxnLst>
                <a:cxn ang="0">
                  <a:pos x="connsiteX0" y="connsiteY0"/>
                </a:cxn>
                <a:cxn ang="0">
                  <a:pos x="connsiteX1" y="connsiteY1"/>
                </a:cxn>
                <a:cxn ang="0">
                  <a:pos x="connsiteX2" y="connsiteY2"/>
                </a:cxn>
              </a:cxnLst>
              <a:rect l="l" t="t" r="r" b="b"/>
              <a:pathLst>
                <a:path w="845650" h="1650557">
                  <a:moveTo>
                    <a:pt x="126078" y="446810"/>
                  </a:moveTo>
                  <a:lnTo>
                    <a:pt x="0" y="1650557"/>
                  </a:lnTo>
                  <a:lnTo>
                    <a:pt x="845649"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6A49A126-AA82-9249-94A6-94FA593C347C}"/>
                </a:ext>
              </a:extLst>
            </p:cNvPr>
            <p:cNvSpPr/>
            <p:nvPr/>
          </p:nvSpPr>
          <p:spPr>
            <a:xfrm rot="552071">
              <a:off x="1024136" y="199188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1" name="テキスト ボックス 440">
              <a:extLst>
                <a:ext uri="{FF2B5EF4-FFF2-40B4-BE49-F238E27FC236}">
                  <a16:creationId xmlns:a16="http://schemas.microsoft.com/office/drawing/2014/main" id="{DAF8F31F-F946-8543-ABE5-7BD499F4F877}"/>
                </a:ext>
              </a:extLst>
            </p:cNvPr>
            <p:cNvSpPr txBox="1"/>
            <p:nvPr/>
          </p:nvSpPr>
          <p:spPr>
            <a:xfrm rot="462255">
              <a:off x="1649466" y="153964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pic>
          <p:nvPicPr>
            <p:cNvPr id="444" name="図 443">
              <a:extLst>
                <a:ext uri="{FF2B5EF4-FFF2-40B4-BE49-F238E27FC236}">
                  <a16:creationId xmlns:a16="http://schemas.microsoft.com/office/drawing/2014/main" id="{CE5E773C-FA97-5940-B073-4C36E8943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5547" y="1091325"/>
              <a:ext cx="909969" cy="730250"/>
            </a:xfrm>
            <a:prstGeom prst="rect">
              <a:avLst/>
            </a:prstGeom>
          </p:spPr>
        </p:pic>
        <p:sp>
          <p:nvSpPr>
            <p:cNvPr id="35" name="テキスト ボックス 34">
              <a:extLst>
                <a:ext uri="{FF2B5EF4-FFF2-40B4-BE49-F238E27FC236}">
                  <a16:creationId xmlns:a16="http://schemas.microsoft.com/office/drawing/2014/main" id="{2BFEA704-B768-E84C-B14D-1CDBF668E5AB}"/>
                </a:ext>
              </a:extLst>
            </p:cNvPr>
            <p:cNvSpPr txBox="1"/>
            <p:nvPr/>
          </p:nvSpPr>
          <p:spPr>
            <a:xfrm rot="462255">
              <a:off x="1725112" y="2446230"/>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3" name="グループ化 2">
              <a:extLst>
                <a:ext uri="{FF2B5EF4-FFF2-40B4-BE49-F238E27FC236}">
                  <a16:creationId xmlns:a16="http://schemas.microsoft.com/office/drawing/2014/main" id="{872BB0A1-4898-9F46-AC0B-0BA4636997F8}"/>
                </a:ext>
              </a:extLst>
            </p:cNvPr>
            <p:cNvGrpSpPr/>
            <p:nvPr/>
          </p:nvGrpSpPr>
          <p:grpSpPr>
            <a:xfrm>
              <a:off x="2988497" y="1250224"/>
              <a:ext cx="504485" cy="788379"/>
              <a:chOff x="2453809" y="2924944"/>
              <a:chExt cx="721101" cy="1080120"/>
            </a:xfrm>
          </p:grpSpPr>
          <p:sp>
            <p:nvSpPr>
              <p:cNvPr id="38" name="角丸四角形 37">
                <a:extLst>
                  <a:ext uri="{FF2B5EF4-FFF2-40B4-BE49-F238E27FC236}">
                    <a16:creationId xmlns:a16="http://schemas.microsoft.com/office/drawing/2014/main" id="{512BFF7A-90E7-0743-9725-64107845E1EB}"/>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09">
                <a:extLst>
                  <a:ext uri="{FF2B5EF4-FFF2-40B4-BE49-F238E27FC236}">
                    <a16:creationId xmlns:a16="http://schemas.microsoft.com/office/drawing/2014/main" id="{903F7614-BD23-AF41-A1D7-8EB7CA1AAE33}"/>
                  </a:ext>
                </a:extLst>
              </p:cNvPr>
              <p:cNvGrpSpPr/>
              <p:nvPr/>
            </p:nvGrpSpPr>
            <p:grpSpPr>
              <a:xfrm>
                <a:off x="2537213" y="3429000"/>
                <a:ext cx="232617" cy="95895"/>
                <a:chOff x="6769100" y="1390650"/>
                <a:chExt cx="317500" cy="157483"/>
              </a:xfrm>
            </p:grpSpPr>
            <p:sp>
              <p:nvSpPr>
                <p:cNvPr id="40" name="正方形/長方形 39">
                  <a:extLst>
                    <a:ext uri="{FF2B5EF4-FFF2-40B4-BE49-F238E27FC236}">
                      <a16:creationId xmlns:a16="http://schemas.microsoft.com/office/drawing/2014/main" id="{E0AA1675-F12B-0B4B-8D5E-BB137E9B7D2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8B205A38-60A1-EF4F-ACF6-C87D7515947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a:extLst>
                    <a:ext uri="{FF2B5EF4-FFF2-40B4-BE49-F238E27FC236}">
                      <a16:creationId xmlns:a16="http://schemas.microsoft.com/office/drawing/2014/main" id="{55F601FF-F03E-B04F-9F0E-22D444A21FD7}"/>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330">
                <a:extLst>
                  <a:ext uri="{FF2B5EF4-FFF2-40B4-BE49-F238E27FC236}">
                    <a16:creationId xmlns:a16="http://schemas.microsoft.com/office/drawing/2014/main" id="{3583921D-2655-B949-83A7-2E194F2CDBE3}"/>
                  </a:ext>
                </a:extLst>
              </p:cNvPr>
              <p:cNvGrpSpPr/>
              <p:nvPr/>
            </p:nvGrpSpPr>
            <p:grpSpPr>
              <a:xfrm>
                <a:off x="2539183" y="3581626"/>
                <a:ext cx="232617" cy="95895"/>
                <a:chOff x="6769100" y="1390650"/>
                <a:chExt cx="317500" cy="157483"/>
              </a:xfrm>
            </p:grpSpPr>
            <p:sp>
              <p:nvSpPr>
                <p:cNvPr id="44" name="正方形/長方形 43">
                  <a:extLst>
                    <a:ext uri="{FF2B5EF4-FFF2-40B4-BE49-F238E27FC236}">
                      <a16:creationId xmlns:a16="http://schemas.microsoft.com/office/drawing/2014/main" id="{3CA6A535-70F8-1848-8F2A-06581BFCE13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76FE1D40-7D18-494D-815E-94BEEB1A0DE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a:extLst>
                    <a:ext uri="{FF2B5EF4-FFF2-40B4-BE49-F238E27FC236}">
                      <a16:creationId xmlns:a16="http://schemas.microsoft.com/office/drawing/2014/main" id="{A9DA7662-6363-4749-8F93-0ACDC5A1913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339">
                <a:extLst>
                  <a:ext uri="{FF2B5EF4-FFF2-40B4-BE49-F238E27FC236}">
                    <a16:creationId xmlns:a16="http://schemas.microsoft.com/office/drawing/2014/main" id="{3F0F795B-0BB3-C84E-8795-D1B97D3A45D5}"/>
                  </a:ext>
                </a:extLst>
              </p:cNvPr>
              <p:cNvGrpSpPr/>
              <p:nvPr/>
            </p:nvGrpSpPr>
            <p:grpSpPr>
              <a:xfrm>
                <a:off x="2817944" y="3438006"/>
                <a:ext cx="232617" cy="95895"/>
                <a:chOff x="6769100" y="1390650"/>
                <a:chExt cx="317500" cy="157483"/>
              </a:xfrm>
            </p:grpSpPr>
            <p:sp>
              <p:nvSpPr>
                <p:cNvPr id="48" name="正方形/長方形 47">
                  <a:extLst>
                    <a:ext uri="{FF2B5EF4-FFF2-40B4-BE49-F238E27FC236}">
                      <a16:creationId xmlns:a16="http://schemas.microsoft.com/office/drawing/2014/main" id="{65893C50-ED32-8E46-B87E-CBDA8948EF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6259F60-776A-DF42-B4CF-A16443F53EA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a:extLst>
                    <a:ext uri="{FF2B5EF4-FFF2-40B4-BE49-F238E27FC236}">
                      <a16:creationId xmlns:a16="http://schemas.microsoft.com/office/drawing/2014/main" id="{EB5D80CC-3814-3E45-BDBD-6EBFC4CCB9C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355">
                <a:extLst>
                  <a:ext uri="{FF2B5EF4-FFF2-40B4-BE49-F238E27FC236}">
                    <a16:creationId xmlns:a16="http://schemas.microsoft.com/office/drawing/2014/main" id="{3156968B-10DB-5740-B859-8E5D5A57BF19}"/>
                  </a:ext>
                </a:extLst>
              </p:cNvPr>
              <p:cNvGrpSpPr/>
              <p:nvPr/>
            </p:nvGrpSpPr>
            <p:grpSpPr>
              <a:xfrm>
                <a:off x="2817944" y="3584167"/>
                <a:ext cx="232617" cy="95895"/>
                <a:chOff x="6769100" y="1390650"/>
                <a:chExt cx="317500" cy="157483"/>
              </a:xfrm>
            </p:grpSpPr>
            <p:sp>
              <p:nvSpPr>
                <p:cNvPr id="52" name="正方形/長方形 51">
                  <a:extLst>
                    <a:ext uri="{FF2B5EF4-FFF2-40B4-BE49-F238E27FC236}">
                      <a16:creationId xmlns:a16="http://schemas.microsoft.com/office/drawing/2014/main" id="{C853B817-68C5-FB43-8175-9A4F2F6FF6B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5118BCAB-7944-1D49-B435-378B5102183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a:extLst>
                    <a:ext uri="{FF2B5EF4-FFF2-40B4-BE49-F238E27FC236}">
                      <a16:creationId xmlns:a16="http://schemas.microsoft.com/office/drawing/2014/main" id="{61620504-C53E-E94D-8584-4C5A95F176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フローチャート: 磁気ディスク 54">
                <a:extLst>
                  <a:ext uri="{FF2B5EF4-FFF2-40B4-BE49-F238E27FC236}">
                    <a16:creationId xmlns:a16="http://schemas.microsoft.com/office/drawing/2014/main" id="{76D50D28-737E-E147-BFB8-DE378F923F5A}"/>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6" name="図形グループ 369">
                <a:extLst>
                  <a:ext uri="{FF2B5EF4-FFF2-40B4-BE49-F238E27FC236}">
                    <a16:creationId xmlns:a16="http://schemas.microsoft.com/office/drawing/2014/main" id="{5B041075-4C7E-3D41-8569-D0DBA2B1B34A}"/>
                  </a:ext>
                </a:extLst>
              </p:cNvPr>
              <p:cNvGrpSpPr/>
              <p:nvPr/>
            </p:nvGrpSpPr>
            <p:grpSpPr>
              <a:xfrm>
                <a:off x="2453809" y="2935369"/>
                <a:ext cx="384888" cy="275693"/>
                <a:chOff x="758730" y="3198675"/>
                <a:chExt cx="806939" cy="688305"/>
              </a:xfrm>
            </p:grpSpPr>
            <p:sp>
              <p:nvSpPr>
                <p:cNvPr id="57" name="正方形/長方形 56">
                  <a:extLst>
                    <a:ext uri="{FF2B5EF4-FFF2-40B4-BE49-F238E27FC236}">
                      <a16:creationId xmlns:a16="http://schemas.microsoft.com/office/drawing/2014/main" id="{D04CB5F2-6BED-0544-877E-2F5B813AFA0F}"/>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a:extLst>
                    <a:ext uri="{FF2B5EF4-FFF2-40B4-BE49-F238E27FC236}">
                      <a16:creationId xmlns:a16="http://schemas.microsoft.com/office/drawing/2014/main" id="{2629AC0D-B089-3E47-8791-36DE219B4F75}"/>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a:extLst>
                    <a:ext uri="{FF2B5EF4-FFF2-40B4-BE49-F238E27FC236}">
                      <a16:creationId xmlns:a16="http://schemas.microsoft.com/office/drawing/2014/main" id="{35C3ADC2-96DB-5540-8828-70B2C670DBD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台形 59">
                  <a:extLst>
                    <a:ext uri="{FF2B5EF4-FFF2-40B4-BE49-F238E27FC236}">
                      <a16:creationId xmlns:a16="http://schemas.microsoft.com/office/drawing/2014/main" id="{38D705C2-6DB5-5C40-B811-3F2C98BB718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399">
                <a:extLst>
                  <a:ext uri="{FF2B5EF4-FFF2-40B4-BE49-F238E27FC236}">
                    <a16:creationId xmlns:a16="http://schemas.microsoft.com/office/drawing/2014/main" id="{0CFEB521-A234-514F-B9C3-8F3304043862}"/>
                  </a:ext>
                </a:extLst>
              </p:cNvPr>
              <p:cNvGrpSpPr/>
              <p:nvPr/>
            </p:nvGrpSpPr>
            <p:grpSpPr>
              <a:xfrm>
                <a:off x="2878493" y="2924944"/>
                <a:ext cx="296417" cy="283093"/>
                <a:chOff x="2667295" y="1059799"/>
                <a:chExt cx="681672" cy="722281"/>
              </a:xfrm>
            </p:grpSpPr>
            <p:sp>
              <p:nvSpPr>
                <p:cNvPr id="62" name="角丸四角形 61">
                  <a:extLst>
                    <a:ext uri="{FF2B5EF4-FFF2-40B4-BE49-F238E27FC236}">
                      <a16:creationId xmlns:a16="http://schemas.microsoft.com/office/drawing/2014/main" id="{0120AEDD-9032-114E-948D-99F7CE676B2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3" name="図 62">
                  <a:extLst>
                    <a:ext uri="{FF2B5EF4-FFF2-40B4-BE49-F238E27FC236}">
                      <a16:creationId xmlns:a16="http://schemas.microsoft.com/office/drawing/2014/main" id="{24F4D9EC-438C-FF45-BB9A-EAF2AC7CC0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9" name="グループ化 8">
            <a:extLst>
              <a:ext uri="{FF2B5EF4-FFF2-40B4-BE49-F238E27FC236}">
                <a16:creationId xmlns:a16="http://schemas.microsoft.com/office/drawing/2014/main" id="{7A69D0EA-D6DB-B546-ADC8-F62E19AD3FC9}"/>
              </a:ext>
            </a:extLst>
          </p:cNvPr>
          <p:cNvGrpSpPr/>
          <p:nvPr/>
        </p:nvGrpSpPr>
        <p:grpSpPr>
          <a:xfrm>
            <a:off x="3214468" y="1225747"/>
            <a:ext cx="2675729" cy="2709204"/>
            <a:chOff x="3214468" y="1225747"/>
            <a:chExt cx="2675729" cy="2709204"/>
          </a:xfrm>
        </p:grpSpPr>
        <p:sp>
          <p:nvSpPr>
            <p:cNvPr id="419" name="フリーフォーム 418">
              <a:extLst>
                <a:ext uri="{FF2B5EF4-FFF2-40B4-BE49-F238E27FC236}">
                  <a16:creationId xmlns:a16="http://schemas.microsoft.com/office/drawing/2014/main" id="{9B5B60E4-A1E5-D44E-A586-EC1501200CE2}"/>
                </a:ext>
              </a:extLst>
            </p:cNvPr>
            <p:cNvSpPr/>
            <p:nvPr/>
          </p:nvSpPr>
          <p:spPr>
            <a:xfrm>
              <a:off x="3214468" y="2499491"/>
              <a:ext cx="1956863" cy="143546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426658"/>
                <a:gd name="connsiteX1" fmla="*/ 1247320 w 1939102"/>
                <a:gd name="connsiteY1" fmla="*/ 1426658 h 1426658"/>
                <a:gd name="connsiteX2" fmla="*/ 1939102 w 1939102"/>
                <a:gd name="connsiteY2" fmla="*/ 307659 h 1426658"/>
              </a:gdLst>
              <a:ahLst/>
              <a:cxnLst>
                <a:cxn ang="0">
                  <a:pos x="connsiteX0" y="connsiteY0"/>
                </a:cxn>
                <a:cxn ang="0">
                  <a:pos x="connsiteX1" y="connsiteY1"/>
                </a:cxn>
                <a:cxn ang="0">
                  <a:pos x="connsiteX2" y="connsiteY2"/>
                </a:cxn>
              </a:cxnLst>
              <a:rect l="l" t="t" r="r" b="b"/>
              <a:pathLst>
                <a:path w="1939102" h="1426658">
                  <a:moveTo>
                    <a:pt x="0" y="0"/>
                  </a:moveTo>
                  <a:lnTo>
                    <a:pt x="1247320" y="1426658"/>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0" name="フリーフォーム 419">
              <a:extLst>
                <a:ext uri="{FF2B5EF4-FFF2-40B4-BE49-F238E27FC236}">
                  <a16:creationId xmlns:a16="http://schemas.microsoft.com/office/drawing/2014/main" id="{9ED38651-5691-9448-8E88-2B3D80DBDE0E}"/>
                </a:ext>
              </a:extLst>
            </p:cNvPr>
            <p:cNvSpPr/>
            <p:nvPr/>
          </p:nvSpPr>
          <p:spPr>
            <a:xfrm>
              <a:off x="4484714" y="2354724"/>
              <a:ext cx="1405483" cy="1580227"/>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673157 w 1392728"/>
                <a:gd name="connsiteY0" fmla="*/ 446810 h 1570538"/>
                <a:gd name="connsiteX1" fmla="*/ 0 w 1392728"/>
                <a:gd name="connsiteY1" fmla="*/ 1570538 h 1570538"/>
                <a:gd name="connsiteX2" fmla="*/ 1392728 w 1392728"/>
                <a:gd name="connsiteY2" fmla="*/ 0 h 1570538"/>
              </a:gdLst>
              <a:ahLst/>
              <a:cxnLst>
                <a:cxn ang="0">
                  <a:pos x="connsiteX0" y="connsiteY0"/>
                </a:cxn>
                <a:cxn ang="0">
                  <a:pos x="connsiteX1" y="connsiteY1"/>
                </a:cxn>
                <a:cxn ang="0">
                  <a:pos x="connsiteX2" y="connsiteY2"/>
                </a:cxn>
              </a:cxnLst>
              <a:rect l="l" t="t" r="r" b="b"/>
              <a:pathLst>
                <a:path w="1392728" h="1570538">
                  <a:moveTo>
                    <a:pt x="673157" y="446810"/>
                  </a:moveTo>
                  <a:lnTo>
                    <a:pt x="0" y="1570538"/>
                  </a:lnTo>
                  <a:lnTo>
                    <a:pt x="1392728"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F5A40BC2-572C-9142-9239-0FBF67970118}"/>
                </a:ext>
              </a:extLst>
            </p:cNvPr>
            <p:cNvSpPr/>
            <p:nvPr/>
          </p:nvSpPr>
          <p:spPr>
            <a:xfrm>
              <a:off x="3496067" y="1225747"/>
              <a:ext cx="2160240" cy="16561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488E7C4C-F014-B24E-B47E-9EE67E96BAD0}"/>
                </a:ext>
              </a:extLst>
            </p:cNvPr>
            <p:cNvSpPr/>
            <p:nvPr/>
          </p:nvSpPr>
          <p:spPr>
            <a:xfrm rot="552071">
              <a:off x="3307261" y="235419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2" name="テキスト ボックス 441">
              <a:extLst>
                <a:ext uri="{FF2B5EF4-FFF2-40B4-BE49-F238E27FC236}">
                  <a16:creationId xmlns:a16="http://schemas.microsoft.com/office/drawing/2014/main" id="{18219301-04FA-8E48-BEF8-D6A001908EB0}"/>
                </a:ext>
              </a:extLst>
            </p:cNvPr>
            <p:cNvSpPr txBox="1"/>
            <p:nvPr/>
          </p:nvSpPr>
          <p:spPr>
            <a:xfrm rot="462255">
              <a:off x="3912917" y="1913968"/>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6" name="テキスト ボックス 35">
              <a:extLst>
                <a:ext uri="{FF2B5EF4-FFF2-40B4-BE49-F238E27FC236}">
                  <a16:creationId xmlns:a16="http://schemas.microsoft.com/office/drawing/2014/main" id="{2E976A54-39E0-A140-89CB-507CC07E47B4}"/>
                </a:ext>
              </a:extLst>
            </p:cNvPr>
            <p:cNvSpPr txBox="1"/>
            <p:nvPr/>
          </p:nvSpPr>
          <p:spPr>
            <a:xfrm rot="462255">
              <a:off x="3861300" y="2781578"/>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5" name="グループ化 4">
              <a:extLst>
                <a:ext uri="{FF2B5EF4-FFF2-40B4-BE49-F238E27FC236}">
                  <a16:creationId xmlns:a16="http://schemas.microsoft.com/office/drawing/2014/main" id="{CC59C728-EB21-F747-A337-778B63E8FF3A}"/>
                </a:ext>
              </a:extLst>
            </p:cNvPr>
            <p:cNvGrpSpPr/>
            <p:nvPr/>
          </p:nvGrpSpPr>
          <p:grpSpPr>
            <a:xfrm>
              <a:off x="5145388" y="1599896"/>
              <a:ext cx="504485" cy="797190"/>
              <a:chOff x="3346860" y="2930298"/>
              <a:chExt cx="721101" cy="1092191"/>
            </a:xfrm>
          </p:grpSpPr>
          <p:sp>
            <p:nvSpPr>
              <p:cNvPr id="64" name="角丸四角形 63">
                <a:extLst>
                  <a:ext uri="{FF2B5EF4-FFF2-40B4-BE49-F238E27FC236}">
                    <a16:creationId xmlns:a16="http://schemas.microsoft.com/office/drawing/2014/main" id="{B6A8CE2F-094D-164A-A4AC-912F629D8017}"/>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5" name="図形グループ 309">
                <a:extLst>
                  <a:ext uri="{FF2B5EF4-FFF2-40B4-BE49-F238E27FC236}">
                    <a16:creationId xmlns:a16="http://schemas.microsoft.com/office/drawing/2014/main" id="{234746FD-EB7A-994E-ADD3-B7058B6D8D64}"/>
                  </a:ext>
                </a:extLst>
              </p:cNvPr>
              <p:cNvGrpSpPr/>
              <p:nvPr/>
            </p:nvGrpSpPr>
            <p:grpSpPr>
              <a:xfrm>
                <a:off x="3430264" y="3440050"/>
                <a:ext cx="232617" cy="95895"/>
                <a:chOff x="6769100" y="1390650"/>
                <a:chExt cx="317500" cy="157483"/>
              </a:xfrm>
            </p:grpSpPr>
            <p:sp>
              <p:nvSpPr>
                <p:cNvPr id="66" name="正方形/長方形 65">
                  <a:extLst>
                    <a:ext uri="{FF2B5EF4-FFF2-40B4-BE49-F238E27FC236}">
                      <a16:creationId xmlns:a16="http://schemas.microsoft.com/office/drawing/2014/main" id="{B15089C8-AE4F-D24E-9AF7-56FFD3145B6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2DC0460-F255-5146-8D0F-84C60E1762B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a:extLst>
                    <a:ext uri="{FF2B5EF4-FFF2-40B4-BE49-F238E27FC236}">
                      <a16:creationId xmlns:a16="http://schemas.microsoft.com/office/drawing/2014/main" id="{9FCB0D82-4A92-594F-8BE9-BC757CDEE74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330">
                <a:extLst>
                  <a:ext uri="{FF2B5EF4-FFF2-40B4-BE49-F238E27FC236}">
                    <a16:creationId xmlns:a16="http://schemas.microsoft.com/office/drawing/2014/main" id="{C176E3B4-56CC-AA49-BD31-106EF73C40FC}"/>
                  </a:ext>
                </a:extLst>
              </p:cNvPr>
              <p:cNvGrpSpPr/>
              <p:nvPr/>
            </p:nvGrpSpPr>
            <p:grpSpPr>
              <a:xfrm>
                <a:off x="3432234" y="3586980"/>
                <a:ext cx="232617" cy="95895"/>
                <a:chOff x="6769100" y="1390650"/>
                <a:chExt cx="317500" cy="157483"/>
              </a:xfrm>
            </p:grpSpPr>
            <p:sp>
              <p:nvSpPr>
                <p:cNvPr id="70" name="正方形/長方形 69">
                  <a:extLst>
                    <a:ext uri="{FF2B5EF4-FFF2-40B4-BE49-F238E27FC236}">
                      <a16:creationId xmlns:a16="http://schemas.microsoft.com/office/drawing/2014/main" id="{BF1AE523-7E06-8444-A87E-77A86FDB07E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06A0EACC-D08A-8341-9366-8DC45DB4073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a:extLst>
                    <a:ext uri="{FF2B5EF4-FFF2-40B4-BE49-F238E27FC236}">
                      <a16:creationId xmlns:a16="http://schemas.microsoft.com/office/drawing/2014/main" id="{83DED0F1-0BCC-B749-8EE4-599FFBC52A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355">
                <a:extLst>
                  <a:ext uri="{FF2B5EF4-FFF2-40B4-BE49-F238E27FC236}">
                    <a16:creationId xmlns:a16="http://schemas.microsoft.com/office/drawing/2014/main" id="{6FD2FFF0-AA03-9744-BB3F-CD2A94EC58ED}"/>
                  </a:ext>
                </a:extLst>
              </p:cNvPr>
              <p:cNvGrpSpPr/>
              <p:nvPr/>
            </p:nvGrpSpPr>
            <p:grpSpPr>
              <a:xfrm>
                <a:off x="3710995" y="3589521"/>
                <a:ext cx="232617" cy="95895"/>
                <a:chOff x="6769100" y="1390650"/>
                <a:chExt cx="317500" cy="157483"/>
              </a:xfrm>
            </p:grpSpPr>
            <p:sp>
              <p:nvSpPr>
                <p:cNvPr id="74" name="正方形/長方形 73">
                  <a:extLst>
                    <a:ext uri="{FF2B5EF4-FFF2-40B4-BE49-F238E27FC236}">
                      <a16:creationId xmlns:a16="http://schemas.microsoft.com/office/drawing/2014/main" id="{909A8665-3175-6545-9A1A-7FE0A8DEC58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7FF1BFF1-EC2B-5845-A13D-69EE01709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a:extLst>
                    <a:ext uri="{FF2B5EF4-FFF2-40B4-BE49-F238E27FC236}">
                      <a16:creationId xmlns:a16="http://schemas.microsoft.com/office/drawing/2014/main" id="{48EA6D69-E39E-E544-A0C5-C71BBC4B9B4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7" name="フローチャート: 磁気ディスク 76">
                <a:extLst>
                  <a:ext uri="{FF2B5EF4-FFF2-40B4-BE49-F238E27FC236}">
                    <a16:creationId xmlns:a16="http://schemas.microsoft.com/office/drawing/2014/main" id="{FB429377-0EB1-7941-A705-A8134BC2AB55}"/>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369">
                <a:extLst>
                  <a:ext uri="{FF2B5EF4-FFF2-40B4-BE49-F238E27FC236}">
                    <a16:creationId xmlns:a16="http://schemas.microsoft.com/office/drawing/2014/main" id="{1F641936-0F97-3F4E-9E42-A70476663146}"/>
                  </a:ext>
                </a:extLst>
              </p:cNvPr>
              <p:cNvGrpSpPr/>
              <p:nvPr/>
            </p:nvGrpSpPr>
            <p:grpSpPr>
              <a:xfrm>
                <a:off x="3346860" y="2940723"/>
                <a:ext cx="384888" cy="275693"/>
                <a:chOff x="758730" y="3198675"/>
                <a:chExt cx="806939" cy="688305"/>
              </a:xfrm>
            </p:grpSpPr>
            <p:sp>
              <p:nvSpPr>
                <p:cNvPr id="79" name="正方形/長方形 78">
                  <a:extLst>
                    <a:ext uri="{FF2B5EF4-FFF2-40B4-BE49-F238E27FC236}">
                      <a16:creationId xmlns:a16="http://schemas.microsoft.com/office/drawing/2014/main" id="{CCBDA685-4E0C-3C4D-B9F9-C29239BD8DF9}"/>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a:extLst>
                    <a:ext uri="{FF2B5EF4-FFF2-40B4-BE49-F238E27FC236}">
                      <a16:creationId xmlns:a16="http://schemas.microsoft.com/office/drawing/2014/main" id="{4501F0F6-B17D-4846-A09C-CFC2A1B0D85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a:extLst>
                    <a:ext uri="{FF2B5EF4-FFF2-40B4-BE49-F238E27FC236}">
                      <a16:creationId xmlns:a16="http://schemas.microsoft.com/office/drawing/2014/main" id="{9228F4AB-7B23-2E4C-9423-9EE4E1B9603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a:extLst>
                    <a:ext uri="{FF2B5EF4-FFF2-40B4-BE49-F238E27FC236}">
                      <a16:creationId xmlns:a16="http://schemas.microsoft.com/office/drawing/2014/main" id="{B44CB4C4-B9F3-EF44-A795-E33284A04E7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399">
                <a:extLst>
                  <a:ext uri="{FF2B5EF4-FFF2-40B4-BE49-F238E27FC236}">
                    <a16:creationId xmlns:a16="http://schemas.microsoft.com/office/drawing/2014/main" id="{43C8BF0D-4592-E447-92C4-0FA77F6CB13D}"/>
                  </a:ext>
                </a:extLst>
              </p:cNvPr>
              <p:cNvGrpSpPr/>
              <p:nvPr/>
            </p:nvGrpSpPr>
            <p:grpSpPr>
              <a:xfrm>
                <a:off x="3771544" y="2930298"/>
                <a:ext cx="296417" cy="283093"/>
                <a:chOff x="2667295" y="1059799"/>
                <a:chExt cx="681672" cy="722281"/>
              </a:xfrm>
            </p:grpSpPr>
            <p:sp>
              <p:nvSpPr>
                <p:cNvPr id="84" name="角丸四角形 83">
                  <a:extLst>
                    <a:ext uri="{FF2B5EF4-FFF2-40B4-BE49-F238E27FC236}">
                      <a16:creationId xmlns:a16="http://schemas.microsoft.com/office/drawing/2014/main" id="{1348C918-2938-A34B-A178-B4D636291E2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B79EFF9C-93FB-2E45-B196-97BA34D55A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86" name="フローチャート: 磁気ディスク 85">
                <a:extLst>
                  <a:ext uri="{FF2B5EF4-FFF2-40B4-BE49-F238E27FC236}">
                    <a16:creationId xmlns:a16="http://schemas.microsoft.com/office/drawing/2014/main" id="{D68E5821-7182-6B41-B440-5D9845A1FE7C}"/>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87" name="図形グループ 399">
                <a:extLst>
                  <a:ext uri="{FF2B5EF4-FFF2-40B4-BE49-F238E27FC236}">
                    <a16:creationId xmlns:a16="http://schemas.microsoft.com/office/drawing/2014/main" id="{6333BE84-DC48-194D-A92F-464C0CB6346C}"/>
                  </a:ext>
                </a:extLst>
              </p:cNvPr>
              <p:cNvGrpSpPr/>
              <p:nvPr/>
            </p:nvGrpSpPr>
            <p:grpSpPr>
              <a:xfrm>
                <a:off x="3771544" y="3212976"/>
                <a:ext cx="296417" cy="283093"/>
                <a:chOff x="2667295" y="1059799"/>
                <a:chExt cx="681672" cy="722281"/>
              </a:xfrm>
            </p:grpSpPr>
            <p:sp>
              <p:nvSpPr>
                <p:cNvPr id="88" name="角丸四角形 87">
                  <a:extLst>
                    <a:ext uri="{FF2B5EF4-FFF2-40B4-BE49-F238E27FC236}">
                      <a16:creationId xmlns:a16="http://schemas.microsoft.com/office/drawing/2014/main" id="{8C593548-FAF1-254E-A6E9-275D8CE89FD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9" name="図 88">
                  <a:extLst>
                    <a:ext uri="{FF2B5EF4-FFF2-40B4-BE49-F238E27FC236}">
                      <a16:creationId xmlns:a16="http://schemas.microsoft.com/office/drawing/2014/main" id="{D6694021-B6C8-A645-A18D-F79FAE0DE9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17" name="グループ化 16">
            <a:extLst>
              <a:ext uri="{FF2B5EF4-FFF2-40B4-BE49-F238E27FC236}">
                <a16:creationId xmlns:a16="http://schemas.microsoft.com/office/drawing/2014/main" id="{F8377D4B-D22D-C94E-98AF-CB29EF3F048B}"/>
              </a:ext>
            </a:extLst>
          </p:cNvPr>
          <p:cNvGrpSpPr/>
          <p:nvPr/>
        </p:nvGrpSpPr>
        <p:grpSpPr>
          <a:xfrm>
            <a:off x="5501663" y="1585787"/>
            <a:ext cx="2675729" cy="2639343"/>
            <a:chOff x="5501663" y="1585787"/>
            <a:chExt cx="2675729" cy="2639343"/>
          </a:xfrm>
        </p:grpSpPr>
        <p:sp>
          <p:nvSpPr>
            <p:cNvPr id="326" name="正方形/長方形 325">
              <a:extLst>
                <a:ext uri="{FF2B5EF4-FFF2-40B4-BE49-F238E27FC236}">
                  <a16:creationId xmlns:a16="http://schemas.microsoft.com/office/drawing/2014/main" id="{5DAB3762-D765-B549-9C18-282B28356CA2}"/>
                </a:ext>
              </a:extLst>
            </p:cNvPr>
            <p:cNvSpPr/>
            <p:nvPr/>
          </p:nvSpPr>
          <p:spPr>
            <a:xfrm>
              <a:off x="5764319" y="1585787"/>
              <a:ext cx="2160240" cy="1656184"/>
            </a:xfrm>
            <a:prstGeom prst="rect">
              <a:avLst/>
            </a:prstGeom>
            <a:solidFill>
              <a:srgbClr val="0070C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BC4F13CD-6020-1948-9D5E-9E92AA8AE85E}"/>
                </a:ext>
              </a:extLst>
            </p:cNvPr>
            <p:cNvGrpSpPr/>
            <p:nvPr/>
          </p:nvGrpSpPr>
          <p:grpSpPr>
            <a:xfrm>
              <a:off x="5501663" y="1974371"/>
              <a:ext cx="2675729" cy="2250759"/>
              <a:chOff x="5501663" y="1974371"/>
              <a:chExt cx="2675729" cy="2250759"/>
            </a:xfrm>
          </p:grpSpPr>
          <p:sp>
            <p:nvSpPr>
              <p:cNvPr id="421" name="フリーフォーム 420">
                <a:extLst>
                  <a:ext uri="{FF2B5EF4-FFF2-40B4-BE49-F238E27FC236}">
                    <a16:creationId xmlns:a16="http://schemas.microsoft.com/office/drawing/2014/main" id="{23AE89E7-8F5F-FE4A-A60C-D5B1C8D88F42}"/>
                  </a:ext>
                </a:extLst>
              </p:cNvPr>
              <p:cNvSpPr/>
              <p:nvPr/>
            </p:nvSpPr>
            <p:spPr>
              <a:xfrm>
                <a:off x="5501663" y="2847180"/>
                <a:ext cx="1956863" cy="137795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369501"/>
                  <a:gd name="connsiteX1" fmla="*/ 745830 w 1939102"/>
                  <a:gd name="connsiteY1" fmla="*/ 1369501 h 1369501"/>
                  <a:gd name="connsiteX2" fmla="*/ 1939102 w 1939102"/>
                  <a:gd name="connsiteY2" fmla="*/ 307659 h 1369501"/>
                </a:gdLst>
                <a:ahLst/>
                <a:cxnLst>
                  <a:cxn ang="0">
                    <a:pos x="connsiteX0" y="connsiteY0"/>
                  </a:cxn>
                  <a:cxn ang="0">
                    <a:pos x="connsiteX1" y="connsiteY1"/>
                  </a:cxn>
                  <a:cxn ang="0">
                    <a:pos x="connsiteX2" y="connsiteY2"/>
                  </a:cxn>
                </a:cxnLst>
                <a:rect l="l" t="t" r="r" b="b"/>
                <a:pathLst>
                  <a:path w="1939102" h="1369501">
                    <a:moveTo>
                      <a:pt x="0" y="0"/>
                    </a:moveTo>
                    <a:lnTo>
                      <a:pt x="745830" y="1369501"/>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2" name="フリーフォーム 421">
                <a:extLst>
                  <a:ext uri="{FF2B5EF4-FFF2-40B4-BE49-F238E27FC236}">
                    <a16:creationId xmlns:a16="http://schemas.microsoft.com/office/drawing/2014/main" id="{6715C031-00A1-4949-8318-8D2ACFD6DA20}"/>
                  </a:ext>
                </a:extLst>
              </p:cNvPr>
              <p:cNvSpPr/>
              <p:nvPr/>
            </p:nvSpPr>
            <p:spPr>
              <a:xfrm>
                <a:off x="6271575" y="2702413"/>
                <a:ext cx="1905817" cy="1511215"/>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1168950 w 1888521"/>
                  <a:gd name="connsiteY0" fmla="*/ 446810 h 1501949"/>
                  <a:gd name="connsiteX1" fmla="*/ 0 w 1888521"/>
                  <a:gd name="connsiteY1" fmla="*/ 1501949 h 1501949"/>
                  <a:gd name="connsiteX2" fmla="*/ 1888521 w 1888521"/>
                  <a:gd name="connsiteY2" fmla="*/ 0 h 1501949"/>
                </a:gdLst>
                <a:ahLst/>
                <a:cxnLst>
                  <a:cxn ang="0">
                    <a:pos x="connsiteX0" y="connsiteY0"/>
                  </a:cxn>
                  <a:cxn ang="0">
                    <a:pos x="connsiteX1" y="connsiteY1"/>
                  </a:cxn>
                  <a:cxn ang="0">
                    <a:pos x="connsiteX2" y="connsiteY2"/>
                  </a:cxn>
                </a:cxnLst>
                <a:rect l="l" t="t" r="r" b="b"/>
                <a:pathLst>
                  <a:path w="1888521" h="1501949">
                    <a:moveTo>
                      <a:pt x="1168950" y="446810"/>
                    </a:moveTo>
                    <a:lnTo>
                      <a:pt x="0" y="1501949"/>
                    </a:lnTo>
                    <a:lnTo>
                      <a:pt x="1888521"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274EEB4D-EF44-F343-853B-FC8EAFA5CE1F}"/>
                  </a:ext>
                </a:extLst>
              </p:cNvPr>
              <p:cNvSpPr/>
              <p:nvPr/>
            </p:nvSpPr>
            <p:spPr>
              <a:xfrm rot="552071">
                <a:off x="5596511" y="2711178"/>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3" name="テキスト ボックス 442">
                <a:extLst>
                  <a:ext uri="{FF2B5EF4-FFF2-40B4-BE49-F238E27FC236}">
                    <a16:creationId xmlns:a16="http://schemas.microsoft.com/office/drawing/2014/main" id="{C92CAFF9-7A96-E043-8D8A-90B28FE8F52B}"/>
                  </a:ext>
                </a:extLst>
              </p:cNvPr>
              <p:cNvSpPr txBox="1"/>
              <p:nvPr/>
            </p:nvSpPr>
            <p:spPr>
              <a:xfrm rot="462255">
                <a:off x="6171567" y="224141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7" name="テキスト ボックス 36">
                <a:extLst>
                  <a:ext uri="{FF2B5EF4-FFF2-40B4-BE49-F238E27FC236}">
                    <a16:creationId xmlns:a16="http://schemas.microsoft.com/office/drawing/2014/main" id="{FE14EFB5-8F55-B343-BC10-077ED2056A09}"/>
                  </a:ext>
                </a:extLst>
              </p:cNvPr>
              <p:cNvSpPr txBox="1"/>
              <p:nvPr/>
            </p:nvSpPr>
            <p:spPr>
              <a:xfrm rot="462255">
                <a:off x="5996773" y="3122284"/>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7" name="グループ化 6">
                <a:extLst>
                  <a:ext uri="{FF2B5EF4-FFF2-40B4-BE49-F238E27FC236}">
                    <a16:creationId xmlns:a16="http://schemas.microsoft.com/office/drawing/2014/main" id="{1A6E0B27-F342-B043-9E9D-595A7A7BD35F}"/>
                  </a:ext>
                </a:extLst>
              </p:cNvPr>
              <p:cNvGrpSpPr/>
              <p:nvPr/>
            </p:nvGrpSpPr>
            <p:grpSpPr>
              <a:xfrm>
                <a:off x="7502574" y="1974371"/>
                <a:ext cx="504485" cy="805261"/>
                <a:chOff x="4241511" y="2933993"/>
                <a:chExt cx="721101" cy="1103249"/>
              </a:xfrm>
            </p:grpSpPr>
            <p:sp>
              <p:nvSpPr>
                <p:cNvPr id="90" name="角丸四角形 89">
                  <a:extLst>
                    <a:ext uri="{FF2B5EF4-FFF2-40B4-BE49-F238E27FC236}">
                      <a16:creationId xmlns:a16="http://schemas.microsoft.com/office/drawing/2014/main" id="{2A8E16B9-EF0E-DB46-BA4B-29D6F09BA2FA}"/>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1" name="図形グループ 309">
                  <a:extLst>
                    <a:ext uri="{FF2B5EF4-FFF2-40B4-BE49-F238E27FC236}">
                      <a16:creationId xmlns:a16="http://schemas.microsoft.com/office/drawing/2014/main" id="{EE1A2061-B0AA-1C4B-913D-8CC09A02C623}"/>
                    </a:ext>
                  </a:extLst>
                </p:cNvPr>
                <p:cNvGrpSpPr/>
                <p:nvPr/>
              </p:nvGrpSpPr>
              <p:grpSpPr>
                <a:xfrm>
                  <a:off x="4324915" y="3443745"/>
                  <a:ext cx="232617" cy="95895"/>
                  <a:chOff x="6769100" y="1390650"/>
                  <a:chExt cx="317500" cy="157483"/>
                </a:xfrm>
              </p:grpSpPr>
              <p:sp>
                <p:nvSpPr>
                  <p:cNvPr id="92" name="正方形/長方形 91">
                    <a:extLst>
                      <a:ext uri="{FF2B5EF4-FFF2-40B4-BE49-F238E27FC236}">
                        <a16:creationId xmlns:a16="http://schemas.microsoft.com/office/drawing/2014/main" id="{A77DE0D4-7FB0-3849-85E9-7335282166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0FBCEE0F-8C02-A340-BC9E-46CFAC9F110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7BFA2185-739A-6646-BBF4-F0A1FC4E692A}"/>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330">
                  <a:extLst>
                    <a:ext uri="{FF2B5EF4-FFF2-40B4-BE49-F238E27FC236}">
                      <a16:creationId xmlns:a16="http://schemas.microsoft.com/office/drawing/2014/main" id="{3459C1F5-08B6-8A40-90B0-26C18A3B4392}"/>
                    </a:ext>
                  </a:extLst>
                </p:cNvPr>
                <p:cNvGrpSpPr/>
                <p:nvPr/>
              </p:nvGrpSpPr>
              <p:grpSpPr>
                <a:xfrm>
                  <a:off x="4326885" y="3590675"/>
                  <a:ext cx="232617" cy="95895"/>
                  <a:chOff x="6769100" y="1390650"/>
                  <a:chExt cx="317500" cy="157483"/>
                </a:xfrm>
              </p:grpSpPr>
              <p:sp>
                <p:nvSpPr>
                  <p:cNvPr id="96" name="正方形/長方形 95">
                    <a:extLst>
                      <a:ext uri="{FF2B5EF4-FFF2-40B4-BE49-F238E27FC236}">
                        <a16:creationId xmlns:a16="http://schemas.microsoft.com/office/drawing/2014/main" id="{84396A78-45FC-7A47-9996-01D1EE6FA7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E36CD6F-90C2-9544-9084-64D1CB02FC8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C941D65A-ED8D-E341-8EFE-58782D9CB14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355">
                  <a:extLst>
                    <a:ext uri="{FF2B5EF4-FFF2-40B4-BE49-F238E27FC236}">
                      <a16:creationId xmlns:a16="http://schemas.microsoft.com/office/drawing/2014/main" id="{C6C64E4E-0B4A-804F-93C0-E2E77A642A72}"/>
                    </a:ext>
                  </a:extLst>
                </p:cNvPr>
                <p:cNvGrpSpPr/>
                <p:nvPr/>
              </p:nvGrpSpPr>
              <p:grpSpPr>
                <a:xfrm>
                  <a:off x="4605646" y="3593216"/>
                  <a:ext cx="232617" cy="95895"/>
                  <a:chOff x="6769100" y="1390650"/>
                  <a:chExt cx="317500" cy="157483"/>
                </a:xfrm>
              </p:grpSpPr>
              <p:sp>
                <p:nvSpPr>
                  <p:cNvPr id="100" name="正方形/長方形 99">
                    <a:extLst>
                      <a:ext uri="{FF2B5EF4-FFF2-40B4-BE49-F238E27FC236}">
                        <a16:creationId xmlns:a16="http://schemas.microsoft.com/office/drawing/2014/main" id="{1CB081FD-57BE-B44E-A6DD-A3323F7EDE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4B156E08-7D97-1841-9133-F56F9E0143C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A79B5793-66FF-4541-8709-A747E6BD52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3" name="フローチャート: 磁気ディスク 102">
                  <a:extLst>
                    <a:ext uri="{FF2B5EF4-FFF2-40B4-BE49-F238E27FC236}">
                      <a16:creationId xmlns:a16="http://schemas.microsoft.com/office/drawing/2014/main" id="{12896082-4A97-E84B-B7B1-C7870EEE493F}"/>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4" name="図形グループ 369">
                  <a:extLst>
                    <a:ext uri="{FF2B5EF4-FFF2-40B4-BE49-F238E27FC236}">
                      <a16:creationId xmlns:a16="http://schemas.microsoft.com/office/drawing/2014/main" id="{3EC8162C-C370-014D-BD8D-F1565864C65C}"/>
                    </a:ext>
                  </a:extLst>
                </p:cNvPr>
                <p:cNvGrpSpPr/>
                <p:nvPr/>
              </p:nvGrpSpPr>
              <p:grpSpPr>
                <a:xfrm>
                  <a:off x="4241511" y="2944418"/>
                  <a:ext cx="384888" cy="275693"/>
                  <a:chOff x="758730" y="3198675"/>
                  <a:chExt cx="806939" cy="688305"/>
                </a:xfrm>
              </p:grpSpPr>
              <p:sp>
                <p:nvSpPr>
                  <p:cNvPr id="105" name="正方形/長方形 104">
                    <a:extLst>
                      <a:ext uri="{FF2B5EF4-FFF2-40B4-BE49-F238E27FC236}">
                        <a16:creationId xmlns:a16="http://schemas.microsoft.com/office/drawing/2014/main" id="{3B114F89-1FF2-0243-8CDA-A1CDF1FD393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9213A97E-E909-D04C-B2A7-F7E43027A3D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3F3302B5-1330-D24E-9660-3E97E1CA009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台形 107">
                    <a:extLst>
                      <a:ext uri="{FF2B5EF4-FFF2-40B4-BE49-F238E27FC236}">
                        <a16:creationId xmlns:a16="http://schemas.microsoft.com/office/drawing/2014/main" id="{2B772870-D9D6-0F40-BE36-01ED28D8B70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399">
                  <a:extLst>
                    <a:ext uri="{FF2B5EF4-FFF2-40B4-BE49-F238E27FC236}">
                      <a16:creationId xmlns:a16="http://schemas.microsoft.com/office/drawing/2014/main" id="{0AD7D3C8-0989-3347-9043-9E7F24CFC771}"/>
                    </a:ext>
                  </a:extLst>
                </p:cNvPr>
                <p:cNvGrpSpPr/>
                <p:nvPr/>
              </p:nvGrpSpPr>
              <p:grpSpPr>
                <a:xfrm>
                  <a:off x="4666195" y="2933993"/>
                  <a:ext cx="296417" cy="283093"/>
                  <a:chOff x="2667295" y="1059799"/>
                  <a:chExt cx="681672" cy="722281"/>
                </a:xfrm>
              </p:grpSpPr>
              <p:sp>
                <p:nvSpPr>
                  <p:cNvPr id="110" name="角丸四角形 109">
                    <a:extLst>
                      <a:ext uri="{FF2B5EF4-FFF2-40B4-BE49-F238E27FC236}">
                        <a16:creationId xmlns:a16="http://schemas.microsoft.com/office/drawing/2014/main" id="{85071263-AC76-E645-9764-F55250311E39}"/>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1" name="図 110">
                    <a:extLst>
                      <a:ext uri="{FF2B5EF4-FFF2-40B4-BE49-F238E27FC236}">
                        <a16:creationId xmlns:a16="http://schemas.microsoft.com/office/drawing/2014/main" id="{668A601B-B09F-1448-A3FE-4835CF6425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12" name="フローチャート: 磁気ディスク 111">
                  <a:extLst>
                    <a:ext uri="{FF2B5EF4-FFF2-40B4-BE49-F238E27FC236}">
                      <a16:creationId xmlns:a16="http://schemas.microsoft.com/office/drawing/2014/main" id="{DDDDDE1D-5928-1C4F-A51E-F26DD8EA11C3}"/>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55">
                  <a:extLst>
                    <a:ext uri="{FF2B5EF4-FFF2-40B4-BE49-F238E27FC236}">
                      <a16:creationId xmlns:a16="http://schemas.microsoft.com/office/drawing/2014/main" id="{591A1E8C-76C9-154D-B6FC-3B8311B1DAF1}"/>
                    </a:ext>
                  </a:extLst>
                </p:cNvPr>
                <p:cNvGrpSpPr/>
                <p:nvPr/>
              </p:nvGrpSpPr>
              <p:grpSpPr>
                <a:xfrm>
                  <a:off x="4605646" y="3443745"/>
                  <a:ext cx="232617" cy="95895"/>
                  <a:chOff x="6769100" y="1390650"/>
                  <a:chExt cx="317500" cy="157483"/>
                </a:xfrm>
              </p:grpSpPr>
              <p:sp>
                <p:nvSpPr>
                  <p:cNvPr id="114" name="正方形/長方形 113">
                    <a:extLst>
                      <a:ext uri="{FF2B5EF4-FFF2-40B4-BE49-F238E27FC236}">
                        <a16:creationId xmlns:a16="http://schemas.microsoft.com/office/drawing/2014/main" id="{819B9978-578D-E94C-8987-EF8537D495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CC443565-D260-5741-8672-3CB488AB6D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F3FAB6AF-4DEE-EB48-BE17-67679A3AED6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309">
                  <a:extLst>
                    <a:ext uri="{FF2B5EF4-FFF2-40B4-BE49-F238E27FC236}">
                      <a16:creationId xmlns:a16="http://schemas.microsoft.com/office/drawing/2014/main" id="{B05D91FB-51FC-1E43-8803-23FE8F881B44}"/>
                    </a:ext>
                  </a:extLst>
                </p:cNvPr>
                <p:cNvGrpSpPr/>
                <p:nvPr/>
              </p:nvGrpSpPr>
              <p:grpSpPr>
                <a:xfrm>
                  <a:off x="4329514" y="3296857"/>
                  <a:ext cx="232617" cy="95895"/>
                  <a:chOff x="6769100" y="1390650"/>
                  <a:chExt cx="317500" cy="157483"/>
                </a:xfrm>
              </p:grpSpPr>
              <p:sp>
                <p:nvSpPr>
                  <p:cNvPr id="118" name="正方形/長方形 117">
                    <a:extLst>
                      <a:ext uri="{FF2B5EF4-FFF2-40B4-BE49-F238E27FC236}">
                        <a16:creationId xmlns:a16="http://schemas.microsoft.com/office/drawing/2014/main" id="{A107FA13-315A-8643-8474-1E90D3DB68C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80F12DA-95EC-D447-BD34-51B8A2459A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1028B691-7132-1E47-A2AF-775E8DCFA81C}"/>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355">
                  <a:extLst>
                    <a:ext uri="{FF2B5EF4-FFF2-40B4-BE49-F238E27FC236}">
                      <a16:creationId xmlns:a16="http://schemas.microsoft.com/office/drawing/2014/main" id="{CDCDB6A6-3A41-D142-A426-F4208FD045B6}"/>
                    </a:ext>
                  </a:extLst>
                </p:cNvPr>
                <p:cNvGrpSpPr/>
                <p:nvPr/>
              </p:nvGrpSpPr>
              <p:grpSpPr>
                <a:xfrm>
                  <a:off x="4610245" y="3296857"/>
                  <a:ext cx="232617" cy="95895"/>
                  <a:chOff x="6769100" y="1390650"/>
                  <a:chExt cx="317500" cy="157483"/>
                </a:xfrm>
              </p:grpSpPr>
              <p:sp>
                <p:nvSpPr>
                  <p:cNvPr id="122" name="正方形/長方形 121">
                    <a:extLst>
                      <a:ext uri="{FF2B5EF4-FFF2-40B4-BE49-F238E27FC236}">
                        <a16:creationId xmlns:a16="http://schemas.microsoft.com/office/drawing/2014/main" id="{76182551-CDE8-D647-805E-9F24A01D09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4BC2EA06-8869-094F-B5E0-3891ECD8EF1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3EB7E844-EE78-E24A-AB4A-DBC5316462B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spTree>
    <p:extLst>
      <p:ext uri="{BB962C8B-B14F-4D97-AF65-F5344CB8AC3E}">
        <p14:creationId xmlns:p14="http://schemas.microsoft.com/office/powerpoint/2010/main" val="41615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37"/>
                                        </p:tgtEl>
                                        <p:attrNameLst>
                                          <p:attrName>style.visibility</p:attrName>
                                        </p:attrNameLst>
                                      </p:cBhvr>
                                      <p:to>
                                        <p:strVal val="visible"/>
                                      </p:to>
                                    </p:set>
                                    <p:anim calcmode="lin" valueType="num">
                                      <p:cBhvr additive="base">
                                        <p:cTn id="29" dur="500"/>
                                        <p:tgtEl>
                                          <p:spTgt spid="437"/>
                                        </p:tgtEl>
                                        <p:attrNameLst>
                                          <p:attrName>ppt_x</p:attrName>
                                        </p:attrNameLst>
                                      </p:cBhvr>
                                      <p:tavLst>
                                        <p:tav tm="0">
                                          <p:val>
                                            <p:strVal val="#ppt_x-#ppt_w*1.125000"/>
                                          </p:val>
                                        </p:tav>
                                        <p:tav tm="100000">
                                          <p:val>
                                            <p:strVal val="#ppt_x"/>
                                          </p:val>
                                        </p:tav>
                                      </p:tavLst>
                                    </p:anim>
                                    <p:animEffect transition="in" filter="wipe(right)">
                                      <p:cBhvr>
                                        <p:cTn id="30" dur="500"/>
                                        <p:tgtEl>
                                          <p:spTgt spid="43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436"/>
                                        </p:tgtEl>
                                        <p:attrNameLst>
                                          <p:attrName>style.visibility</p:attrName>
                                        </p:attrNameLst>
                                      </p:cBhvr>
                                      <p:to>
                                        <p:strVal val="visible"/>
                                      </p:to>
                                    </p:set>
                                    <p:anim calcmode="lin" valueType="num">
                                      <p:cBhvr additive="base">
                                        <p:cTn id="33" dur="500"/>
                                        <p:tgtEl>
                                          <p:spTgt spid="436"/>
                                        </p:tgtEl>
                                        <p:attrNameLst>
                                          <p:attrName>ppt_x</p:attrName>
                                        </p:attrNameLst>
                                      </p:cBhvr>
                                      <p:tavLst>
                                        <p:tav tm="0">
                                          <p:val>
                                            <p:strVal val="#ppt_x-#ppt_w*1.125000"/>
                                          </p:val>
                                        </p:tav>
                                        <p:tav tm="100000">
                                          <p:val>
                                            <p:strVal val="#ppt_x"/>
                                          </p:val>
                                        </p:tav>
                                      </p:tavLst>
                                    </p:anim>
                                    <p:animEffect transition="in" filter="wipe(right)">
                                      <p:cBhvr>
                                        <p:cTn id="34" dur="500"/>
                                        <p:tgtEl>
                                          <p:spTgt spid="43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39"/>
                                        </p:tgtEl>
                                        <p:attrNameLst>
                                          <p:attrName>style.visibility</p:attrName>
                                        </p:attrNameLst>
                                      </p:cBhvr>
                                      <p:to>
                                        <p:strVal val="visible"/>
                                      </p:to>
                                    </p:set>
                                    <p:anim calcmode="lin" valueType="num">
                                      <p:cBhvr additive="base">
                                        <p:cTn id="37" dur="500"/>
                                        <p:tgtEl>
                                          <p:spTgt spid="439"/>
                                        </p:tgtEl>
                                        <p:attrNameLst>
                                          <p:attrName>ppt_x</p:attrName>
                                        </p:attrNameLst>
                                      </p:cBhvr>
                                      <p:tavLst>
                                        <p:tav tm="0">
                                          <p:val>
                                            <p:strVal val="#ppt_x-#ppt_w*1.125000"/>
                                          </p:val>
                                        </p:tav>
                                        <p:tav tm="100000">
                                          <p:val>
                                            <p:strVal val="#ppt_x"/>
                                          </p:val>
                                        </p:tav>
                                      </p:tavLst>
                                    </p:anim>
                                    <p:animEffect transition="in" filter="wipe(right)">
                                      <p:cBhvr>
                                        <p:cTn id="38" dur="500"/>
                                        <p:tgtEl>
                                          <p:spTgt spid="4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38"/>
                                        </p:tgtEl>
                                        <p:attrNameLst>
                                          <p:attrName>style.visibility</p:attrName>
                                        </p:attrNameLst>
                                      </p:cBhvr>
                                      <p:to>
                                        <p:strVal val="visible"/>
                                      </p:to>
                                    </p:set>
                                    <p:anim calcmode="lin" valueType="num">
                                      <p:cBhvr additive="base">
                                        <p:cTn id="41" dur="500"/>
                                        <p:tgtEl>
                                          <p:spTgt spid="438"/>
                                        </p:tgtEl>
                                        <p:attrNameLst>
                                          <p:attrName>ppt_x</p:attrName>
                                        </p:attrNameLst>
                                      </p:cBhvr>
                                      <p:tavLst>
                                        <p:tav tm="0">
                                          <p:val>
                                            <p:strVal val="#ppt_x-#ppt_w*1.125000"/>
                                          </p:val>
                                        </p:tav>
                                        <p:tav tm="100000">
                                          <p:val>
                                            <p:strVal val="#ppt_x"/>
                                          </p:val>
                                        </p:tav>
                                      </p:tavLst>
                                    </p:anim>
                                    <p:animEffect transition="in" filter="wipe(right)">
                                      <p:cBhvr>
                                        <p:cTn id="42"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6" grpId="0"/>
      <p:bldP spid="437" grpId="0"/>
      <p:bldP spid="438" grpId="0"/>
      <p:bldP spid="4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32387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27200</TotalTime>
  <Words>16000</Words>
  <Application>Microsoft Macintosh PowerPoint</Application>
  <PresentationFormat>画面に合わせる (4:3)</PresentationFormat>
  <Paragraphs>2374</Paragraphs>
  <Slides>76</Slides>
  <Notes>40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76</vt:i4>
      </vt:variant>
    </vt:vector>
  </HeadingPairs>
  <TitlesOfParts>
    <vt:vector size="87" baseType="lpstr">
      <vt:lpstr>HGMaruGothicMPRO</vt:lpstr>
      <vt:lpstr>ＭＳ Ｐゴシック</vt:lpstr>
      <vt:lpstr>メイリオ</vt:lpstr>
      <vt:lpstr>メイリオ</vt:lpstr>
      <vt:lpstr>Abadi</vt:lpstr>
      <vt:lpstr>American Typewriter</vt:lpstr>
      <vt:lpstr>Arial</vt:lpstr>
      <vt:lpstr>Calibri</vt:lpstr>
      <vt:lpstr>Helvetica Neue</vt:lpstr>
      <vt:lpstr>Wingdings</vt:lpstr>
      <vt:lpstr>NC標準テンプレート</vt:lpstr>
      <vt:lpstr>ソフトウエア化するインフラストラクチャー とクラウド･コンピューティング</vt:lpstr>
      <vt:lpstr>PowerPoint プレゼンテーション</vt:lpstr>
      <vt:lpstr>「仮想化」の本当の意味</vt:lpstr>
      <vt:lpstr>仮想化とは何か</vt:lpstr>
      <vt:lpstr>仮想化の3つのタイプ</vt:lpstr>
      <vt:lpstr>ソフトウェア化とはどういうことか（１）</vt:lpstr>
      <vt:lpstr>ソフトウェア化とはどういうことか（２）</vt:lpstr>
      <vt:lpstr>「インフラのソフトウエア化」の意味・仮想化の役割</vt:lpstr>
      <vt:lpstr>PowerPoint プレゼンテーション</vt:lpstr>
      <vt:lpstr>仮想化の種類(システム資源の構成要素から考える)</vt:lpstr>
      <vt:lpstr>サーバー仮想化</vt:lpstr>
      <vt:lpstr>サーバー仮想化とコンテナ</vt:lpstr>
      <vt:lpstr>仮想化の歴史</vt:lpstr>
      <vt:lpstr>仮想マシンとコンテナの稼働効率</vt:lpstr>
      <vt:lpstr>コンテナのモビリティ</vt:lpstr>
      <vt:lpstr>デスクトップ仮想化とアプリケーション仮想化</vt:lpstr>
      <vt:lpstr>シンクライアント</vt:lpstr>
      <vt:lpstr>Chromebook</vt:lpstr>
      <vt:lpstr>クライアント仮想化</vt:lpstr>
      <vt:lpstr>ストレージ仮想化</vt:lpstr>
      <vt:lpstr>SDNとNFV</vt:lpstr>
      <vt:lpstr>SD-WAN（Software-Defined Wide Area Network）</vt:lpstr>
      <vt:lpstr>統合システムの分類</vt:lpstr>
      <vt:lpstr>従来システムとハイパーコンバージド・システムとの違い</vt:lpstr>
      <vt:lpstr>ハイパーコンバージド・システムのメリット</vt:lpstr>
      <vt:lpstr>ハイパーコンバージド・システムの拡張</vt:lpstr>
      <vt:lpstr>ハイパーコンバージドの仕組みと特徴</vt:lpstr>
      <vt:lpstr>ハイパーコンバージドの仕組みと特徴</vt:lpstr>
      <vt:lpstr>コンバージド・システムとハイパーコンバージド・システム</vt:lpstr>
      <vt:lpstr>コンバージド・システムとハイパーコンバージド・システム</vt:lpstr>
      <vt:lpstr>PowerPoint プレゼンテーション</vt:lpstr>
      <vt:lpstr>銀行システムにおけるクラウド活用の動き</vt:lpstr>
      <vt:lpstr>クラウド・バイ・デフォルト原則</vt:lpstr>
      <vt:lpstr>米国政府の動き</vt:lpstr>
      <vt:lpstr>PowerPoint プレゼンテーション</vt:lpstr>
      <vt:lpstr>コレ1枚でわかるクラウドコンピューティング</vt:lpstr>
      <vt:lpstr>「クラウド・コンピューティング」という名称の由来</vt:lpstr>
      <vt:lpstr>クラウドによる新しいIT利用のカタチ</vt:lpstr>
      <vt:lpstr>クラウド・コンピューティングとWebスケール</vt:lpstr>
      <vt:lpstr>クラウド・コンピューティング登場と発展の歴史</vt:lpstr>
      <vt:lpstr>PowerPoint プレゼンテーション</vt:lpstr>
      <vt:lpstr>システム資源のECサイト</vt:lpstr>
      <vt:lpstr>「自家発電モデル」から「発電所モデル」へ</vt:lpstr>
      <vt:lpstr>歴史的背景から考えるクラウドへの期待</vt:lpstr>
      <vt:lpstr>情報システム部門の現状から考えるクラウドへの期待</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クラウドの定義／配置モデル (Deployment Model)</vt:lpstr>
      <vt:lpstr>５つの必須の特徴</vt:lpstr>
      <vt:lpstr>仮想化とクラウド(IaaS)との違い</vt:lpstr>
      <vt:lpstr>ハイブリッド・クラウドとマルチ・クラウド</vt:lpstr>
      <vt:lpstr>クラウドの分類と関係</vt:lpstr>
      <vt:lpstr>クラウドへ移行するための3つの戦略</vt:lpstr>
      <vt:lpstr>クラウドへの移行が難しい場合</vt:lpstr>
      <vt:lpstr>クラウドへの移行を成功させるための7原則</vt:lpstr>
      <vt:lpstr>クラウドに吸収されるITビジネス</vt:lpstr>
      <vt:lpstr>クラウド利用の推移</vt:lpstr>
      <vt:lpstr>異なる文化の２つのクラウド戦略</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サーバーレスの仕組み</vt:lpstr>
      <vt:lpstr>イベント・ドリブンとコレオグラフィ</vt:lpstr>
      <vt:lpstr>なぜ、サーバーレスなのか</vt:lpstr>
      <vt:lpstr>クラウド・サービスの区分</vt:lpstr>
      <vt:lpstr>クラウドがもたらすビジネス価値</vt:lpstr>
      <vt:lpstr>変わる情報システムのかたち</vt:lpstr>
      <vt:lpstr>クラウド・サービスのポジショニング</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1001</cp:revision>
  <cp:lastPrinted>2016-03-03T01:04:41Z</cp:lastPrinted>
  <dcterms:created xsi:type="dcterms:W3CDTF">2014-04-30T01:58:06Z</dcterms:created>
  <dcterms:modified xsi:type="dcterms:W3CDTF">2019-05-28T23:58:08Z</dcterms:modified>
</cp:coreProperties>
</file>